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2"/>
  </p:notesMasterIdLst>
  <p:sldIdLst>
    <p:sldId id="457" r:id="rId5"/>
    <p:sldId id="450" r:id="rId6"/>
    <p:sldId id="451" r:id="rId7"/>
    <p:sldId id="458" r:id="rId8"/>
    <p:sldId id="459" r:id="rId9"/>
    <p:sldId id="460" r:id="rId10"/>
    <p:sldId id="461"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51" autoAdjust="0"/>
    <p:restoredTop sz="93885" autoAdjust="0"/>
  </p:normalViewPr>
  <p:slideViewPr>
    <p:cSldViewPr>
      <p:cViewPr varScale="1">
        <p:scale>
          <a:sx n="68" d="100"/>
          <a:sy n="68" d="100"/>
        </p:scale>
        <p:origin x="-163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B1D56A8-6E8D-4CBB-BEEF-548DAC528AA0}" type="datetimeFigureOut">
              <a:rPr kumimoji="1" lang="ja-JP" altLang="en-US" smtClean="0"/>
              <a:t>2016/8/10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9FEB7BEE-83D0-41D2-9B64-8E8852C80813}" type="slidenum">
              <a:rPr kumimoji="1" lang="ja-JP" altLang="en-US" smtClean="0"/>
              <a:t>‹#›</a:t>
            </a:fld>
            <a:endParaRPr kumimoji="1" lang="ja-JP" altLang="en-US"/>
          </a:p>
        </p:txBody>
      </p:sp>
    </p:spTree>
    <p:extLst>
      <p:ext uri="{BB962C8B-B14F-4D97-AF65-F5344CB8AC3E}">
        <p14:creationId xmlns:p14="http://schemas.microsoft.com/office/powerpoint/2010/main" val="5834534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7C92BD-D81B-4C05-BD2F-5D4450212FC1}" type="datetime1">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356330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355324-E28C-4C84-89BB-FFBA05199F1B}" type="datetime1">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159907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EF4278-6D07-47BB-B726-68AEB43813FD}" type="datetime1">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106232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8BCAEE-4AE0-4A2C-A9F2-D08C1EDF0D25}" type="datetime1">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196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6217A5-D667-431F-BDCB-426F9B877DAD}" type="datetime1">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346888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D837F7E-EFE3-43EC-A830-2633DD24374C}" type="datetime1">
              <a:rPr kumimoji="1" lang="ja-JP" altLang="en-US" smtClean="0"/>
              <a:t>2016/8/10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217661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AC74A8D-AE7B-490F-9011-179121C75F4F}" type="datetime1">
              <a:rPr kumimoji="1" lang="ja-JP" altLang="en-US" smtClean="0"/>
              <a:t>2016/8/10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371834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CC02C59-EFD8-4494-997E-F00542AADD28}" type="datetime1">
              <a:rPr kumimoji="1" lang="ja-JP" altLang="en-US" smtClean="0"/>
              <a:t>2016/8/10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73733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4BA078F-CD19-47FD-A83B-B235464024E9}" type="datetime1">
              <a:rPr kumimoji="1" lang="ja-JP" altLang="en-US" smtClean="0"/>
              <a:t>2016/8/10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222359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70269F-A300-414F-96E1-6254D0B9CFD2}" type="datetime1">
              <a:rPr kumimoji="1" lang="ja-JP" altLang="en-US" smtClean="0"/>
              <a:t>2016/8/10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33793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F5FCF3-E918-4DA2-861F-456E8CA4E54B}" type="datetime1">
              <a:rPr kumimoji="1" lang="ja-JP" altLang="en-US" smtClean="0"/>
              <a:t>2016/8/10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10470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7DC8A-85B9-4D6D-9333-C0E26ED0C9F0}" type="datetime1">
              <a:rPr kumimoji="1" lang="ja-JP" altLang="en-US" smtClean="0"/>
              <a:t>2016/8/10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C1935-5711-48E3-883B-43874F3BA3DC}" type="slidenum">
              <a:rPr kumimoji="1" lang="ja-JP" altLang="en-US" smtClean="0"/>
              <a:t>‹#›</a:t>
            </a:fld>
            <a:endParaRPr kumimoji="1" lang="ja-JP" altLang="en-US"/>
          </a:p>
        </p:txBody>
      </p:sp>
    </p:spTree>
    <p:extLst>
      <p:ext uri="{BB962C8B-B14F-4D97-AF65-F5344CB8AC3E}">
        <p14:creationId xmlns:p14="http://schemas.microsoft.com/office/powerpoint/2010/main" val="32952180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878110" y="1124744"/>
            <a:ext cx="7704856" cy="11378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altLang="ja-JP" sz="33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ja-JP" altLang="en-US" sz="27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33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33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ビジョン推進会議</a:t>
            </a:r>
            <a:r>
              <a:rPr lang="ja-JP" altLang="en-US" sz="33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33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1331640" y="2883844"/>
            <a:ext cx="7272808" cy="6171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会議の設置について</a:t>
            </a:r>
            <a:endParaRPr lang="en-US" altLang="ja-JP"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会議の運営について</a:t>
            </a:r>
            <a:endParaRPr lang="en-US" altLang="ja-JP"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ja-JP" altLang="en-US"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ビジョン推進</a:t>
            </a: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会議設置要綱</a:t>
            </a:r>
            <a:endPar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7884368" y="308582"/>
            <a:ext cx="1024054" cy="470412"/>
          </a:xfrm>
          <a:prstGeom prst="roundRect">
            <a:avLst>
              <a:gd name="adj" fmla="val 0"/>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endParaRPr lang="en-US" altLang="ja-JP"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8656043" y="6597352"/>
            <a:ext cx="432048" cy="180020"/>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1740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57582" y="47"/>
            <a:ext cx="9081088" cy="6171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3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3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会議の設置について</a:t>
            </a:r>
            <a:endParaRPr lang="en-US" altLang="ja-JP" sz="33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94520" y="685838"/>
            <a:ext cx="8985494" cy="0"/>
          </a:xfrm>
          <a:prstGeom prst="line">
            <a:avLst/>
          </a:prstGeom>
          <a:ln w="10160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894925" y="1135885"/>
            <a:ext cx="7493499" cy="564923"/>
          </a:xfrm>
          <a:prstGeom prst="roundRect">
            <a:avLst>
              <a:gd name="adj" fmla="val 5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新たな水素プロジェクトを生み出すためのプラットフォーム</a:t>
            </a:r>
            <a:endParaRPr lang="ja-JP" altLang="en-US" sz="2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618332" y="1844824"/>
            <a:ext cx="7914108" cy="1152128"/>
          </a:xfrm>
          <a:prstGeom prst="rect">
            <a:avLst/>
          </a:prstGeom>
          <a:noFill/>
        </p:spPr>
        <p:txBody>
          <a:bodyPr wrap="square" tIns="0" bIns="0" anchor="ctr" anchorCtr="0">
            <a:noAutofit/>
          </a:bodyPr>
          <a:lstStyle/>
          <a:p>
            <a:pPr lvl="0"/>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ビジョンの</a:t>
            </a:r>
            <a:r>
              <a:rPr lang="ja-JP"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実現に向けて、産・学・官</a:t>
            </a:r>
            <a:r>
              <a:rPr lang="ja-JP"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幅広く結集し</a:t>
            </a:r>
            <a:r>
              <a:rPr lang="ja-JP" altLang="en-US" sz="2000" b="1"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事業者間</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の交流やアイデア創出を図る場（プラットフォーム）として</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、大阪府・大阪市</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の共同で</a:t>
            </a: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ビジョン推進会議</a:t>
            </a: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を設置。</a:t>
            </a:r>
            <a:endPar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572834" y="5815370"/>
            <a:ext cx="7148925" cy="504056"/>
          </a:xfrm>
          <a:prstGeom prst="rect">
            <a:avLst/>
          </a:prstGeom>
          <a:noFill/>
        </p:spPr>
        <p:txBody>
          <a:bodyPr wrap="square" tIns="0" bIns="0" anchor="ctr" anchorCtr="0">
            <a:noAutofit/>
          </a:bodyPr>
          <a:lstStyle/>
          <a:p>
            <a:pPr lvl="0"/>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取組みを府内事業者や府民、国内外へ幅広く情報発信。　</a:t>
            </a:r>
            <a:endPar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441918" y="3789851"/>
            <a:ext cx="8299590" cy="71259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今後、府市一体となって、</a:t>
            </a:r>
            <a:endPar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KIX</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（関西国際空港）水素</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グリッドプロジェクトや</a:t>
            </a:r>
            <a:endPar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中央卸売市場</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のメガワット級</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燃料電池導入に</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続く</a:t>
            </a:r>
            <a:endPar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先進的</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な水素</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プロジェクトの創出をめざす。</a:t>
            </a:r>
            <a:endParaRPr kumimoji="1"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288961" y="3068960"/>
            <a:ext cx="643079" cy="504056"/>
          </a:xfrm>
          <a:prstGeom prst="rect">
            <a:avLst/>
          </a:prstGeom>
          <a:noFill/>
        </p:spPr>
        <p:txBody>
          <a:bodyPr wrap="square" tIns="0" bIns="0" anchor="ctr" anchorCtr="0">
            <a:noAutofit/>
          </a:bodyPr>
          <a:lstStyle/>
          <a:p>
            <a:pPr lvl="0"/>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265727" y="4918509"/>
            <a:ext cx="643079" cy="504056"/>
          </a:xfrm>
          <a:prstGeom prst="rect">
            <a:avLst/>
          </a:prstGeom>
          <a:noFill/>
        </p:spPr>
        <p:txBody>
          <a:bodyPr wrap="square" tIns="0" bIns="0" anchor="ctr" anchorCtr="0">
            <a:noAutofit/>
          </a:bodyPr>
          <a:lstStyle/>
          <a:p>
            <a:pPr lvl="0"/>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647966" y="44624"/>
            <a:ext cx="432048" cy="180020"/>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22471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57582" y="47"/>
            <a:ext cx="9081088" cy="6171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3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3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会議の運営について</a:t>
            </a:r>
            <a:endParaRPr lang="en-US" altLang="ja-JP" sz="33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94520" y="685838"/>
            <a:ext cx="8985494" cy="0"/>
          </a:xfrm>
          <a:prstGeom prst="line">
            <a:avLst/>
          </a:prstGeom>
          <a:ln w="101600">
            <a:solidFill>
              <a:srgbClr val="002060"/>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129521" y="2564904"/>
            <a:ext cx="3506375" cy="1985046"/>
          </a:xfrm>
          <a:prstGeom prst="rect">
            <a:avLst/>
          </a:prstGeom>
          <a:noFill/>
        </p:spPr>
        <p:txBody>
          <a:bodyPr wrap="square" anchor="ctr" anchorCtr="0">
            <a:noAutofit/>
          </a:bodyPr>
          <a:lstStyle/>
          <a:p>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個別</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プロジェクトの</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創出にあたっては、</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事業者からの提案に</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基づき、開発中の技術を用いた実証事業等の検討を行うことから</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、事</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業者の</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競争上の地位を</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確保するため、事業別に非公開</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研究会を設置。</a:t>
            </a: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10174" y="1052736"/>
            <a:ext cx="8782306" cy="1008111"/>
          </a:xfrm>
          <a:prstGeom prst="rect">
            <a:avLst/>
          </a:prstGeom>
          <a:noFill/>
        </p:spPr>
        <p:txBody>
          <a:bodyPr wrap="square" anchor="ctr" anchorCtr="0">
            <a:noAutofit/>
          </a:bodyPr>
          <a:lstStyle/>
          <a:p>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推進会議では、府内全域を鳥瞰した水素プロジェクトのアイデア創出、</a:t>
            </a:r>
            <a:endPar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事業者間の交流活性、情報発信の場として運営。</a:t>
            </a: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129521" y="4972346"/>
            <a:ext cx="3788619" cy="1985046"/>
          </a:xfrm>
          <a:prstGeom prst="rect">
            <a:avLst/>
          </a:prstGeom>
          <a:noFill/>
        </p:spPr>
        <p:txBody>
          <a:bodyPr wrap="square" anchor="ctr" anchorCtr="0">
            <a:noAutofit/>
          </a:bodyPr>
          <a:lstStyle/>
          <a:p>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国</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支援の獲得等によるプロジェクト公開に</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いたった場合や、研究会で推進会議に報告する旨了承を得た事項について、</a:t>
            </a: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推進会議へ</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3" name="下矢印 2"/>
          <p:cNvSpPr/>
          <p:nvPr/>
        </p:nvSpPr>
        <p:spPr>
          <a:xfrm rot="1870785">
            <a:off x="4403231" y="3709525"/>
            <a:ext cx="682094" cy="739697"/>
          </a:xfrm>
          <a:prstGeom prst="downArrow">
            <a:avLst>
              <a:gd name="adj1" fmla="val 50000"/>
              <a:gd name="adj2" fmla="val 3557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rot="689070">
            <a:off x="5421114" y="3756716"/>
            <a:ext cx="682094" cy="739697"/>
          </a:xfrm>
          <a:prstGeom prst="downArrow">
            <a:avLst>
              <a:gd name="adj1" fmla="val 50000"/>
              <a:gd name="adj2" fmla="val 3557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rot="20880412">
            <a:off x="6813048" y="3726351"/>
            <a:ext cx="682094" cy="739697"/>
          </a:xfrm>
          <a:prstGeom prst="downArrow">
            <a:avLst>
              <a:gd name="adj1" fmla="val 50000"/>
              <a:gd name="adj2" fmla="val 3557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rot="20408667">
            <a:off x="7989373" y="3682828"/>
            <a:ext cx="682094" cy="739697"/>
          </a:xfrm>
          <a:prstGeom prst="downArrow">
            <a:avLst>
              <a:gd name="adj1" fmla="val 50000"/>
              <a:gd name="adj2" fmla="val 3557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4056670" y="2348878"/>
            <a:ext cx="4905147" cy="3312369"/>
            <a:chOff x="4056670" y="2348878"/>
            <a:chExt cx="4905147" cy="3312369"/>
          </a:xfrm>
        </p:grpSpPr>
        <p:grpSp>
          <p:nvGrpSpPr>
            <p:cNvPr id="11" name="グループ化 10"/>
            <p:cNvGrpSpPr/>
            <p:nvPr/>
          </p:nvGrpSpPr>
          <p:grpSpPr>
            <a:xfrm>
              <a:off x="4056670" y="2348878"/>
              <a:ext cx="4905147" cy="3312369"/>
              <a:chOff x="505411" y="5003498"/>
              <a:chExt cx="6656487" cy="3685746"/>
            </a:xfrm>
          </p:grpSpPr>
          <p:sp>
            <p:nvSpPr>
              <p:cNvPr id="18" name="角丸四角形 17"/>
              <p:cNvSpPr/>
              <p:nvPr/>
            </p:nvSpPr>
            <p:spPr>
              <a:xfrm>
                <a:off x="520786" y="7316980"/>
                <a:ext cx="1346108" cy="80544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79" tIns="45139" rIns="90279" bIns="45139"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ＦＣバス</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研究会</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2076044" y="7316980"/>
                <a:ext cx="1346108" cy="80544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79" tIns="45139" rIns="90279" bIns="45139"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ＦＣ船</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研究会</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085568" y="7327119"/>
                <a:ext cx="1233931" cy="63035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79" tIns="45139" rIns="90279" bIns="45139"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Ａ事業</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研究会</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5833874" y="7337768"/>
                <a:ext cx="1233931" cy="63035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79" tIns="45139" rIns="90279" bIns="45139"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Ｂ事業</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研究会</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左中かっこ 26"/>
              <p:cNvSpPr/>
              <p:nvPr/>
            </p:nvSpPr>
            <p:spPr>
              <a:xfrm rot="16200000">
                <a:off x="5367497" y="6405532"/>
                <a:ext cx="392063" cy="3196739"/>
              </a:xfrm>
              <a:prstGeom prst="leftBrace">
                <a:avLst>
                  <a:gd name="adj1" fmla="val 26238"/>
                  <a:gd name="adj2" fmla="val 50802"/>
                </a:avLst>
              </a:prstGeom>
              <a:ln w="28575">
                <a:solidFill>
                  <a:schemeClr val="tx2">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lIns="90279" tIns="45139" rIns="90279" bIns="45139" rtlCol="0" anchor="ctr"/>
              <a:lstStyle/>
              <a:p>
                <a:pPr algn="ctr"/>
                <a:endParaRPr kumimoji="1" lang="ja-JP" altLang="en-US"/>
              </a:p>
            </p:txBody>
          </p:sp>
          <p:sp>
            <p:nvSpPr>
              <p:cNvPr id="28" name="角丸四角形 27"/>
              <p:cNvSpPr/>
              <p:nvPr/>
            </p:nvSpPr>
            <p:spPr>
              <a:xfrm>
                <a:off x="3933432" y="8161009"/>
                <a:ext cx="3134373" cy="528235"/>
              </a:xfrm>
              <a:prstGeom prst="roundRect">
                <a:avLst>
                  <a:gd name="adj" fmla="val 28291"/>
                </a:avLst>
              </a:prstGeom>
              <a:solidFill>
                <a:schemeClr val="bg1"/>
              </a:solidFill>
              <a:ln>
                <a:solidFill>
                  <a:schemeClr val="tx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71086" tIns="45139" rIns="71086" bIns="45139" rtlCol="0" anchor="ctr"/>
              <a:lstStyle/>
              <a:p>
                <a:r>
                  <a:rPr lang="ja-JP" altLang="en-US" sz="1050" b="1" dirty="0">
                    <a:solidFill>
                      <a:schemeClr val="tx2">
                        <a:lumMod val="50000"/>
                      </a:schemeClr>
                    </a:solidFill>
                    <a:latin typeface="Meiryo UI" panose="020B0604030504040204" pitchFamily="50" charset="-128"/>
                    <a:ea typeface="Meiryo UI" panose="020B0604030504040204" pitchFamily="50" charset="-128"/>
                    <a:cs typeface="Meiryo UI" panose="020B0604030504040204" pitchFamily="50" charset="-128"/>
                  </a:rPr>
                  <a:t>事業者からの提案を踏まえ、勉強会等で事前に課題整理し、適宜、設置</a:t>
                </a:r>
              </a:p>
            </p:txBody>
          </p:sp>
          <p:grpSp>
            <p:nvGrpSpPr>
              <p:cNvPr id="29" name="グループ化 28"/>
              <p:cNvGrpSpPr/>
              <p:nvPr/>
            </p:nvGrpSpPr>
            <p:grpSpPr>
              <a:xfrm>
                <a:off x="505411" y="5003498"/>
                <a:ext cx="6656487" cy="1598283"/>
                <a:chOff x="395735" y="5412777"/>
                <a:chExt cx="6408712" cy="1445867"/>
              </a:xfrm>
            </p:grpSpPr>
            <p:sp>
              <p:nvSpPr>
                <p:cNvPr id="30" name="角丸四角形 29"/>
                <p:cNvSpPr/>
                <p:nvPr/>
              </p:nvSpPr>
              <p:spPr>
                <a:xfrm>
                  <a:off x="395735" y="5706516"/>
                  <a:ext cx="6408712" cy="1152128"/>
                </a:xfrm>
                <a:prstGeom prst="roundRect">
                  <a:avLst>
                    <a:gd name="adj" fmla="val 4273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kumimoji="1" lang="ja-JP" altLang="en-US" dirty="0">
                    <a:solidFill>
                      <a:schemeClr val="tx1"/>
                    </a:solidFill>
                  </a:endParaRPr>
                </a:p>
              </p:txBody>
            </p:sp>
            <p:sp>
              <p:nvSpPr>
                <p:cNvPr id="31" name="角丸四角形 30"/>
                <p:cNvSpPr/>
                <p:nvPr/>
              </p:nvSpPr>
              <p:spPr>
                <a:xfrm>
                  <a:off x="1581304" y="5412777"/>
                  <a:ext cx="4046827" cy="432000"/>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atin typeface="Meiryo UI" panose="020B0604030504040204" pitchFamily="50" charset="-128"/>
                      <a:ea typeface="Meiryo UI" panose="020B0604030504040204" pitchFamily="50" charset="-128"/>
                      <a:cs typeface="Meiryo UI" panose="020B0604030504040204" pitchFamily="50" charset="-128"/>
                    </a:rPr>
                    <a:t>H</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a:t>
                  </a:r>
                  <a:r>
                    <a:rPr lang="en-US" altLang="ja-JP" b="1"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b="1" dirty="0">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推進会議</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円/楕円 31"/>
                <p:cNvSpPr/>
                <p:nvPr/>
              </p:nvSpPr>
              <p:spPr>
                <a:xfrm>
                  <a:off x="598626" y="5903911"/>
                  <a:ext cx="1440000" cy="8280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690400" y="5939912"/>
                  <a:ext cx="1217503" cy="792000"/>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立案</a:t>
                  </a:r>
                </a:p>
              </p:txBody>
            </p:sp>
            <p:sp>
              <p:nvSpPr>
                <p:cNvPr id="34" name="円/楕円 33"/>
                <p:cNvSpPr/>
                <p:nvPr/>
              </p:nvSpPr>
              <p:spPr>
                <a:xfrm>
                  <a:off x="2124087" y="5903911"/>
                  <a:ext cx="1440000" cy="8280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円/楕円 34"/>
                <p:cNvSpPr/>
                <p:nvPr/>
              </p:nvSpPr>
              <p:spPr>
                <a:xfrm>
                  <a:off x="5114488" y="5903911"/>
                  <a:ext cx="1440000" cy="8280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円/楕円 35"/>
                <p:cNvSpPr/>
                <p:nvPr/>
              </p:nvSpPr>
              <p:spPr>
                <a:xfrm>
                  <a:off x="3636095" y="5908143"/>
                  <a:ext cx="1440000" cy="8280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2274576" y="6011831"/>
                  <a:ext cx="1217503" cy="592281"/>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事業者の</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交流</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活性化</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3786744" y="5980151"/>
                  <a:ext cx="1217503" cy="592281"/>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集約・発信</a:t>
                  </a:r>
                </a:p>
              </p:txBody>
            </p:sp>
            <p:sp>
              <p:nvSpPr>
                <p:cNvPr id="39" name="角丸四角形 38"/>
                <p:cNvSpPr/>
                <p:nvPr/>
              </p:nvSpPr>
              <p:spPr>
                <a:xfrm>
                  <a:off x="5308193" y="6011831"/>
                  <a:ext cx="1217503" cy="592281"/>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アイデア</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創出の「場」</a:t>
                  </a:r>
                </a:p>
              </p:txBody>
            </p:sp>
          </p:grpSp>
        </p:grpSp>
        <p:sp>
          <p:nvSpPr>
            <p:cNvPr id="46" name="角丸四角形 45"/>
            <p:cNvSpPr/>
            <p:nvPr/>
          </p:nvSpPr>
          <p:spPr>
            <a:xfrm>
              <a:off x="5075010" y="3861048"/>
              <a:ext cx="3097390" cy="463983"/>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279" tIns="0" rIns="90279" bIns="0"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地域特性、事業者のシーズ・ニーズを踏まえ</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取組内容別に</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研究会を</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立上げ</a:t>
              </a:r>
            </a:p>
          </p:txBody>
        </p:sp>
      </p:grpSp>
      <p:sp>
        <p:nvSpPr>
          <p:cNvPr id="6" name="左カーブ矢印 5"/>
          <p:cNvSpPr/>
          <p:nvPr/>
        </p:nvSpPr>
        <p:spPr>
          <a:xfrm rot="11377305">
            <a:off x="3997844" y="3496965"/>
            <a:ext cx="307632" cy="979607"/>
          </a:xfrm>
          <a:prstGeom prst="curvedLeftArrow">
            <a:avLst>
              <a:gd name="adj1" fmla="val 44880"/>
              <a:gd name="adj2" fmla="val 99356"/>
              <a:gd name="adj3" fmla="val 25000"/>
            </a:avLst>
          </a:prstGeom>
          <a:solidFill>
            <a:schemeClr val="tx2">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左カーブ矢印 46"/>
          <p:cNvSpPr/>
          <p:nvPr/>
        </p:nvSpPr>
        <p:spPr>
          <a:xfrm rot="11377305">
            <a:off x="5154713" y="3517949"/>
            <a:ext cx="307632" cy="979607"/>
          </a:xfrm>
          <a:prstGeom prst="curvedLeftArrow">
            <a:avLst>
              <a:gd name="adj1" fmla="val 44880"/>
              <a:gd name="adj2" fmla="val 99356"/>
              <a:gd name="adj3" fmla="val 25000"/>
            </a:avLst>
          </a:prstGeom>
          <a:solidFill>
            <a:schemeClr val="tx2">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左カーブ矢印 49"/>
          <p:cNvSpPr/>
          <p:nvPr/>
        </p:nvSpPr>
        <p:spPr>
          <a:xfrm rot="10302917" flipH="1">
            <a:off x="7515608" y="3576642"/>
            <a:ext cx="305473" cy="978822"/>
          </a:xfrm>
          <a:prstGeom prst="curvedLeftArrow">
            <a:avLst>
              <a:gd name="adj1" fmla="val 44880"/>
              <a:gd name="adj2" fmla="val 99356"/>
              <a:gd name="adj3" fmla="val 25000"/>
            </a:avLst>
          </a:prstGeom>
          <a:solidFill>
            <a:schemeClr val="tx2">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左カーブ矢印 50"/>
          <p:cNvSpPr/>
          <p:nvPr/>
        </p:nvSpPr>
        <p:spPr>
          <a:xfrm rot="10302917" flipH="1">
            <a:off x="8624076" y="3537802"/>
            <a:ext cx="305473" cy="978822"/>
          </a:xfrm>
          <a:prstGeom prst="curvedLeftArrow">
            <a:avLst>
              <a:gd name="adj1" fmla="val 44880"/>
              <a:gd name="adj2" fmla="val 99356"/>
              <a:gd name="adj3" fmla="val 25000"/>
            </a:avLst>
          </a:prstGeom>
          <a:solidFill>
            <a:schemeClr val="tx2">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 name="角丸四角形 51"/>
          <p:cNvSpPr/>
          <p:nvPr/>
        </p:nvSpPr>
        <p:spPr>
          <a:xfrm>
            <a:off x="161050" y="908721"/>
            <a:ext cx="678789" cy="432048"/>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①</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157582" y="2060848"/>
            <a:ext cx="678789" cy="432048"/>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②</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148795" y="4797152"/>
            <a:ext cx="678789" cy="432048"/>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③</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4385180" y="2416671"/>
            <a:ext cx="578910" cy="436265"/>
          </a:xfrm>
          <a:prstGeom prst="roundRect">
            <a:avLst>
              <a:gd name="adj" fmla="val 3208"/>
            </a:avLst>
          </a:prstGeom>
          <a:gradFill flip="none" rotWithShape="1">
            <a:gsLst>
              <a:gs pos="0">
                <a:schemeClr val="bg1"/>
              </a:gs>
              <a:gs pos="5000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①</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3677187" y="3770744"/>
            <a:ext cx="678789" cy="432048"/>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③</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4860032" y="5008959"/>
            <a:ext cx="578910" cy="436265"/>
          </a:xfrm>
          <a:prstGeom prst="roundRect">
            <a:avLst>
              <a:gd name="adj" fmla="val 32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②</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8656043" y="6597352"/>
            <a:ext cx="432048" cy="180020"/>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52190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4520" y="47"/>
            <a:ext cx="9144150" cy="617164"/>
            <a:chOff x="94520" y="47"/>
            <a:chExt cx="9144150" cy="617164"/>
          </a:xfrm>
        </p:grpSpPr>
        <p:sp>
          <p:nvSpPr>
            <p:cNvPr id="2" name="角丸四角形 1"/>
            <p:cNvSpPr/>
            <p:nvPr/>
          </p:nvSpPr>
          <p:spPr>
            <a:xfrm>
              <a:off x="157582" y="47"/>
              <a:ext cx="9081088" cy="6171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ビジョン推進会議設置要綱</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94520" y="548680"/>
              <a:ext cx="8985494" cy="0"/>
            </a:xfrm>
            <a:prstGeom prst="line">
              <a:avLst/>
            </a:prstGeom>
            <a:ln w="1016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7" name="正方形/長方形 6"/>
          <p:cNvSpPr/>
          <p:nvPr/>
        </p:nvSpPr>
        <p:spPr>
          <a:xfrm>
            <a:off x="8647966" y="44624"/>
            <a:ext cx="432048" cy="180020"/>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07504" y="764704"/>
            <a:ext cx="8922432" cy="5909310"/>
          </a:xfrm>
          <a:prstGeom prst="rect">
            <a:avLst/>
          </a:prstGeom>
        </p:spPr>
        <p:txBody>
          <a:bodyPr wrap="square">
            <a:spAutoFit/>
          </a:bodyPr>
          <a:lstStyle/>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（目的）</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第１条　大阪府及び大阪市は、水素・燃料電池関連分野における今後の取組の方向性を示した「Ｈ</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Ｏｓａｋａ</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平成２８年３月２５日策定）」の実現に向け、産・学・官が協力して取り組むことにより、地域の特徴を活かした水素</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エ</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ネルギー</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の利活用の拡大及び水素・燃料電池関連産業振興の機運醸成を図ることを目的として、Ｈ</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Ｏｓａｋａ</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ビジョ</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ン</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推進会議（以下「推進会議」という。）を共同して設置する。</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この要綱は、推進会議の協議事項、その他推進会議の運営に必要な事項を定めるものとする。</a:t>
            </a: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（協議事項）</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第２条　推進会議は前条の目的を達成するため、次に掲げる事項について検討を行う。</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（１）　水素エネルギーを活用する新たな製品・サービスの創出に向けた実証事業等のプロジェクトに関すること</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（２）　水素に関する正しい知識の普及と合理的な規制緩和の推進に関すること</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（３）　水素エネルギー産業への府内中小企業等の参入促進に関すること</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（４）　その他、水素エネルギーの利活用拡大に関すること</a:t>
            </a: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（組織）</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第３条　推進会議は、大阪府及び大阪市のほか、別表１に掲げる団体及び学識経験その他専門的知見を有する者（</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以</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下</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「学識経験者」という。）をもって構成する。</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推進会議には、必要に応じて顧問及びオブザーバーを置くことができる。</a:t>
            </a: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（推進会議の運営）</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第４条　推進会議に会長を置く。</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推進会議は大阪府及び大阪市が共同で招集し、会長が会議の議長となる。</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会長は、推進会議の公平・中立的な進行と専門的な知見の活用を図るため、学識経験者の中から大阪府及び</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市</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が共同して指名する者をもって充てる。</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会長は、必要に応じて推進会議に構成団体に所属する者以外の者の出席を求め、その意見を聴取すること</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ができる</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会長に事故があるとき又は会長が欠けたときは、構成団体に所属する者の中から会長が予め指名する者が</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その職務</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代</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err="1" smtClean="0">
                <a:latin typeface="Meiryo UI" panose="020B0604030504040204" pitchFamily="50" charset="-128"/>
                <a:ea typeface="Meiryo UI" panose="020B0604030504040204" pitchFamily="50" charset="-128"/>
                <a:cs typeface="Meiryo UI" panose="020B0604030504040204" pitchFamily="50" charset="-128"/>
              </a:rPr>
              <a:t>理</a:t>
            </a:r>
            <a:r>
              <a:rPr lang="ja-JP" altLang="ja-JP" sz="1400" dirty="0" err="1">
                <a:latin typeface="Meiryo UI" panose="020B0604030504040204" pitchFamily="50" charset="-128"/>
                <a:ea typeface="Meiryo UI" panose="020B0604030504040204" pitchFamily="50" charset="-128"/>
                <a:cs typeface="Meiryo UI" panose="020B0604030504040204" pitchFamily="50" charset="-128"/>
              </a:rPr>
              <a:t>する</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3476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4520" y="-140492"/>
            <a:ext cx="9144150" cy="617164"/>
            <a:chOff x="94520" y="47"/>
            <a:chExt cx="9144150" cy="617164"/>
          </a:xfrm>
        </p:grpSpPr>
        <p:sp>
          <p:nvSpPr>
            <p:cNvPr id="7" name="角丸四角形 6"/>
            <p:cNvSpPr/>
            <p:nvPr/>
          </p:nvSpPr>
          <p:spPr>
            <a:xfrm>
              <a:off x="157582" y="47"/>
              <a:ext cx="9081088" cy="6171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ビジョン推進会議設置要綱</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94520" y="548680"/>
              <a:ext cx="8985494" cy="0"/>
            </a:xfrm>
            <a:prstGeom prst="line">
              <a:avLst/>
            </a:prstGeom>
            <a:ln w="1016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9" name="正方形/長方形 8"/>
          <p:cNvSpPr/>
          <p:nvPr/>
        </p:nvSpPr>
        <p:spPr>
          <a:xfrm>
            <a:off x="8656043" y="6597352"/>
            <a:ext cx="432048" cy="180020"/>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35496" y="548680"/>
            <a:ext cx="9049480" cy="6120680"/>
          </a:xfrm>
          <a:prstGeom prst="rect">
            <a:avLst/>
          </a:prstGeom>
        </p:spPr>
        <p:txBody>
          <a:bodyPr wrap="square">
            <a:noAutofit/>
          </a:bodyPr>
          <a:lstStyle/>
          <a:p>
            <a:r>
              <a:rPr lang="ja-JP" altLang="ja-JP" sz="1400" dirty="0">
                <a:latin typeface="Meiryo UI" panose="020B0604030504040204" pitchFamily="50" charset="-128"/>
                <a:ea typeface="Meiryo UI" panose="020B0604030504040204" pitchFamily="50" charset="-128"/>
                <a:cs typeface="Meiryo UI" panose="020B0604030504040204" pitchFamily="50" charset="-128"/>
              </a:rPr>
              <a:t>（推進会議の公開）</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第５条　推進会議は、公開とする。</a:t>
            </a: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（事業別研究会）</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第６条　推進会議には協議事項の具体化を図るため、別表２に掲げる事業別研究会（以下「研究会」という。）を</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設置する</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研究会は、大阪府及び大阪市のほか、別表３に掲げる団体及び学識経験者をもって構成する。</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研究会の運営については、第３条第２項及び第４条を準用する。この場合において、これらの規定中「推進会議」</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あるのは</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「研究会」と、「会長」とあるのは「座長」に読み替えるものとする。</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研究会の座長は、それぞれの研究会を代表し、推進会議に出席して意見を述べることができる</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研究会は、水素関連ビジネス創出に関する参加企業の競争上の地位を確保する必要があるため、非公開と</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６</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　研究会の構成団体、研究会の構成団体以外で研究会に出席した者及び研究会の構成団体に所属する者は、</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研究</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会</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の活動により知り得た秘密を漏洩してはならない。ただし、研究会の了承を得て推進会議へ報告若しくは協議する</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事項</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又</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は既に公知若しくは公用の情報についてはこの限りでない。</a:t>
            </a: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（法令遵守）</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第７条　推進会議及び研究会（以下「推進会議等」という。）の構成団体は、私的独占の禁止及び公正取引の確保に</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関</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法律をはじめとする関連法令を遵守し、かかる法令に抵触する行為を行わないこととする。</a:t>
            </a: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（推進会議等の庶務）</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第８条　推進会議等の庶務は、大阪府商工労働部成長産業振興室新エネルギー産業課及び大阪市環境局環境</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施策部</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環境</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施策課で行う。</a:t>
            </a: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（その他）</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第９条　その他、推進会議等の運営に関する事項は、大阪府及び大阪市が協議の上、これを定める。　</a:t>
            </a: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附　　則</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要綱は、平成２８年８月２日から施行する。</a:t>
            </a:r>
          </a:p>
        </p:txBody>
      </p:sp>
    </p:spTree>
    <p:extLst>
      <p:ext uri="{BB962C8B-B14F-4D97-AF65-F5344CB8AC3E}">
        <p14:creationId xmlns:p14="http://schemas.microsoft.com/office/powerpoint/2010/main" val="3604993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11560" y="980728"/>
            <a:ext cx="5328592" cy="307777"/>
          </a:xfrm>
          <a:prstGeom prst="rect">
            <a:avLst/>
          </a:prstGeom>
        </p:spPr>
        <p:txBody>
          <a:bodyPr wrap="square">
            <a:spAutoFit/>
          </a:bodyPr>
          <a:lstStyle/>
          <a:p>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別表１　（</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音順）　　</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項関係　</a:t>
            </a:r>
            <a:endParaRPr lang="ja-JP"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p:cNvGrpSpPr/>
          <p:nvPr/>
        </p:nvGrpSpPr>
        <p:grpSpPr>
          <a:xfrm>
            <a:off x="94520" y="3524"/>
            <a:ext cx="9144150" cy="617164"/>
            <a:chOff x="94520" y="47"/>
            <a:chExt cx="9144150" cy="617164"/>
          </a:xfrm>
        </p:grpSpPr>
        <p:sp>
          <p:nvSpPr>
            <p:cNvPr id="18" name="角丸四角形 17"/>
            <p:cNvSpPr/>
            <p:nvPr/>
          </p:nvSpPr>
          <p:spPr>
            <a:xfrm>
              <a:off x="157582" y="47"/>
              <a:ext cx="9081088" cy="6171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ビジョン推進会議設置要綱</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94520" y="548680"/>
              <a:ext cx="8985494" cy="0"/>
            </a:xfrm>
            <a:prstGeom prst="line">
              <a:avLst/>
            </a:prstGeom>
            <a:ln w="101600">
              <a:solidFill>
                <a:srgbClr val="002060"/>
              </a:solidFill>
            </a:ln>
          </p:spPr>
          <p:style>
            <a:lnRef idx="1">
              <a:schemeClr val="accent1"/>
            </a:lnRef>
            <a:fillRef idx="0">
              <a:schemeClr val="accent1"/>
            </a:fillRef>
            <a:effectRef idx="0">
              <a:schemeClr val="accent1"/>
            </a:effectRef>
            <a:fontRef idx="minor">
              <a:schemeClr val="tx1"/>
            </a:fontRef>
          </p:style>
        </p:cxnSp>
      </p:grpSp>
      <p:graphicFrame>
        <p:nvGraphicFramePr>
          <p:cNvPr id="20" name="表 19"/>
          <p:cNvGraphicFramePr>
            <a:graphicFrameLocks noGrp="1"/>
          </p:cNvGraphicFramePr>
          <p:nvPr>
            <p:extLst>
              <p:ext uri="{D42A27DB-BD31-4B8C-83A1-F6EECF244321}">
                <p14:modId xmlns:p14="http://schemas.microsoft.com/office/powerpoint/2010/main" val="3110414868"/>
              </p:ext>
            </p:extLst>
          </p:nvPr>
        </p:nvGraphicFramePr>
        <p:xfrm>
          <a:off x="770843" y="1556792"/>
          <a:ext cx="7632848" cy="4392490"/>
        </p:xfrm>
        <a:graphic>
          <a:graphicData uri="http://schemas.openxmlformats.org/drawingml/2006/table">
            <a:tbl>
              <a:tblPr firstRow="1" bandRow="1">
                <a:tableStyleId>{5C22544A-7EE6-4342-B048-85BDC9FD1C3A}</a:tableStyleId>
              </a:tblPr>
              <a:tblGrid>
                <a:gridCol w="3816424"/>
                <a:gridCol w="3816424"/>
              </a:tblGrid>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株式会社池田泉州銀行</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株式会社竹中工務店</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岩谷産業株式会社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株式会社東芝</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一般財団法人大阪科学技術センター</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豊田通商株式会社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大阪ガス株式会社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パナソニック株式会社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オリックス株式会社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株式会社日立製作所</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川崎重工業株式会社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株式会社三井住友銀行</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関西エアポート株式会社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三井物産株式会社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関西電力株式会社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株式会社三菱東京</a:t>
                      </a:r>
                      <a:r>
                        <a:rPr kumimoji="1" lang="en-US" altLang="ja-JP"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UFJ</a:t>
                      </a:r>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銀行</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積水ハウス株式会社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三菱日立パワーシステムズ株式会社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r h="439249">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大和ハウス工業株式会社</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c>
                  <a:txBody>
                    <a:bodyPr/>
                    <a:lstStyle/>
                    <a:p>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りそなグループ</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9525"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bl>
          </a:graphicData>
        </a:graphic>
      </p:graphicFrame>
      <p:sp>
        <p:nvSpPr>
          <p:cNvPr id="7" name="正方形/長方形 6"/>
          <p:cNvSpPr/>
          <p:nvPr/>
        </p:nvSpPr>
        <p:spPr>
          <a:xfrm>
            <a:off x="8647966" y="44624"/>
            <a:ext cx="432048" cy="180020"/>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53784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827584" y="620688"/>
            <a:ext cx="2808312" cy="307777"/>
          </a:xfrm>
          <a:prstGeom prst="rect">
            <a:avLst/>
          </a:prstGeom>
        </p:spPr>
        <p:txBody>
          <a:bodyPr wrap="square">
            <a:spAutoFit/>
          </a:bodyPr>
          <a:lstStyle/>
          <a:p>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別表２　　</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項関係　</a:t>
            </a:r>
            <a:endParaRPr lang="ja-JP"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150045252"/>
              </p:ext>
            </p:extLst>
          </p:nvPr>
        </p:nvGraphicFramePr>
        <p:xfrm>
          <a:off x="899592" y="928465"/>
          <a:ext cx="7272808" cy="548640"/>
        </p:xfrm>
        <a:graphic>
          <a:graphicData uri="http://schemas.openxmlformats.org/drawingml/2006/table">
            <a:tbl>
              <a:tblPr firstRow="1" bandRow="1">
                <a:tableStyleId>{5C22544A-7EE6-4342-B048-85BDC9FD1C3A}</a:tableStyleId>
              </a:tblPr>
              <a:tblGrid>
                <a:gridCol w="7272808"/>
              </a:tblGrid>
              <a:tr h="252028">
                <a:tc>
                  <a:txBody>
                    <a:bodyPr/>
                    <a:lstStyle/>
                    <a:p>
                      <a:r>
                        <a:rPr kumimoji="1" lang="en-US" altLang="ja-JP"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船研究会</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52028">
                <a:tc>
                  <a:txBody>
                    <a:bodyPr/>
                    <a:lstStyle/>
                    <a:p>
                      <a:r>
                        <a:rPr kumimoji="1" lang="en-US" altLang="ja-JP"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バス研究会</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rgbClr val="002060"/>
                      </a:solidFill>
                      <a:prstDash val="solid"/>
                      <a:round/>
                      <a:headEnd type="none" w="med" len="med"/>
                      <a:tailEnd type="none" w="med" len="med"/>
                    </a:lnL>
                    <a:lnR w="9525"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noFill/>
                  </a:tcPr>
                </a:tc>
              </a:tr>
            </a:tbl>
          </a:graphicData>
        </a:graphic>
      </p:graphicFrame>
      <p:sp>
        <p:nvSpPr>
          <p:cNvPr id="11" name="正方形/長方形 10"/>
          <p:cNvSpPr/>
          <p:nvPr/>
        </p:nvSpPr>
        <p:spPr>
          <a:xfrm>
            <a:off x="886140" y="1681063"/>
            <a:ext cx="4432872" cy="307777"/>
          </a:xfrm>
          <a:prstGeom prst="rect">
            <a:avLst/>
          </a:prstGeom>
        </p:spPr>
        <p:txBody>
          <a:bodyPr wrap="square">
            <a:spAutoFit/>
          </a:bodyPr>
          <a:lstStyle/>
          <a:p>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別表３　（</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音順）　　</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項関係　</a:t>
            </a:r>
            <a:endParaRPr lang="ja-JP"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180401800"/>
              </p:ext>
            </p:extLst>
          </p:nvPr>
        </p:nvGraphicFramePr>
        <p:xfrm>
          <a:off x="899592" y="1977008"/>
          <a:ext cx="7272808" cy="1371600"/>
        </p:xfrm>
        <a:graphic>
          <a:graphicData uri="http://schemas.openxmlformats.org/drawingml/2006/table">
            <a:tbl>
              <a:tblPr firstRow="1" bandRow="1">
                <a:tableStyleId>{5C22544A-7EE6-4342-B048-85BDC9FD1C3A}</a:tableStyleId>
              </a:tblPr>
              <a:tblGrid>
                <a:gridCol w="290912"/>
                <a:gridCol w="6981896"/>
              </a:tblGrid>
              <a:tr h="271591">
                <a:tc gridSpan="2">
                  <a:txBody>
                    <a:bodyPr/>
                    <a:lstStyle/>
                    <a:p>
                      <a:r>
                        <a:rPr kumimoji="1" lang="en-US" altLang="ja-JP"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船研究会</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71591">
                <a:tc rowSpan="4">
                  <a:txBody>
                    <a:bodyPr/>
                    <a:lstStyle/>
                    <a:p>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岩谷産業株式会社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71591">
                <a:tc vMerge="1">
                  <a:txBody>
                    <a:bodyPr/>
                    <a:lstStyle/>
                    <a:p>
                      <a:endParaRPr kumimoji="1" lang="ja-JP" altLang="en-US"/>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大阪小型水上旅客船協議会</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71591">
                <a:tc vMerge="1">
                  <a:txBody>
                    <a:bodyPr/>
                    <a:lstStyle/>
                    <a:p>
                      <a:endParaRPr kumimoji="1" lang="ja-JP" altLang="en-US"/>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大阪シティクルーズ推進協議会</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71591">
                <a:tc vMerge="1">
                  <a:txBody>
                    <a:bodyPr/>
                    <a:lstStyle/>
                    <a:p>
                      <a:endParaRPr kumimoji="1" lang="ja-JP" altLang="en-US"/>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豊田通商株式会社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bl>
          </a:graphicData>
        </a:graphic>
      </p:graphicFrame>
      <p:grpSp>
        <p:nvGrpSpPr>
          <p:cNvPr id="17" name="グループ化 16"/>
          <p:cNvGrpSpPr/>
          <p:nvPr/>
        </p:nvGrpSpPr>
        <p:grpSpPr>
          <a:xfrm>
            <a:off x="94520" y="3524"/>
            <a:ext cx="9144150" cy="617164"/>
            <a:chOff x="94520" y="47"/>
            <a:chExt cx="9144150" cy="617164"/>
          </a:xfrm>
        </p:grpSpPr>
        <p:sp>
          <p:nvSpPr>
            <p:cNvPr id="18" name="角丸四角形 17"/>
            <p:cNvSpPr/>
            <p:nvPr/>
          </p:nvSpPr>
          <p:spPr>
            <a:xfrm>
              <a:off x="157582" y="47"/>
              <a:ext cx="9081088" cy="6171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a:t>
              </a: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3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ビジョン推進会議設置要綱</a:t>
              </a:r>
              <a:endParaRPr lang="en-US" altLang="ja-JP" sz="3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94520" y="548680"/>
              <a:ext cx="8985494" cy="0"/>
            </a:xfrm>
            <a:prstGeom prst="line">
              <a:avLst/>
            </a:prstGeom>
            <a:ln w="101600">
              <a:solidFill>
                <a:srgbClr val="002060"/>
              </a:solidFill>
            </a:ln>
          </p:spPr>
          <p:style>
            <a:lnRef idx="1">
              <a:schemeClr val="accent1"/>
            </a:lnRef>
            <a:fillRef idx="0">
              <a:schemeClr val="accent1"/>
            </a:fillRef>
            <a:effectRef idx="0">
              <a:schemeClr val="accent1"/>
            </a:effectRef>
            <a:fontRef idx="minor">
              <a:schemeClr val="tx1"/>
            </a:fontRef>
          </p:style>
        </p:cxnSp>
      </p:grpSp>
      <p:graphicFrame>
        <p:nvGraphicFramePr>
          <p:cNvPr id="12" name="表 11"/>
          <p:cNvGraphicFramePr>
            <a:graphicFrameLocks noGrp="1"/>
          </p:cNvGraphicFramePr>
          <p:nvPr>
            <p:extLst>
              <p:ext uri="{D42A27DB-BD31-4B8C-83A1-F6EECF244321}">
                <p14:modId xmlns:p14="http://schemas.microsoft.com/office/powerpoint/2010/main" val="408844389"/>
              </p:ext>
            </p:extLst>
          </p:nvPr>
        </p:nvGraphicFramePr>
        <p:xfrm>
          <a:off x="899592" y="3556248"/>
          <a:ext cx="7272808" cy="3168352"/>
        </p:xfrm>
        <a:graphic>
          <a:graphicData uri="http://schemas.openxmlformats.org/drawingml/2006/table">
            <a:tbl>
              <a:tblPr firstRow="1" bandRow="1">
                <a:tableStyleId>{5C22544A-7EE6-4342-B048-85BDC9FD1C3A}</a:tableStyleId>
              </a:tblPr>
              <a:tblGrid>
                <a:gridCol w="290912"/>
                <a:gridCol w="6981896"/>
              </a:tblGrid>
              <a:tr h="288032">
                <a:tc gridSpan="2">
                  <a:txBody>
                    <a:bodyPr/>
                    <a:lstStyle/>
                    <a:p>
                      <a:r>
                        <a:rPr kumimoji="1" lang="en-US" altLang="ja-JP"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200" b="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バス研究会</a:t>
                      </a:r>
                      <a:endParaRPr kumimoji="1" lang="ja-JP" altLang="en-US" sz="1200" b="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rowSpan="10">
                  <a:txBody>
                    <a:bodyPr/>
                    <a:lstStyle/>
                    <a:p>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岩谷産業株式会社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大阪市交通局</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一般社団法人大阪バス協会</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関西エアポート株式会社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近鉄バス株式会社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京阪バス株式会社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トヨタ自動車株式会社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南海バス株式会社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阪急バス株式会社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288032">
                <a:tc vMerge="1">
                  <a:txBody>
                    <a:bodyPr/>
                    <a:lstStyle/>
                    <a:p>
                      <a:endParaRPr kumimoji="1" lang="ja-JP" altLang="en-US"/>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日野自動車株式会社</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bl>
          </a:graphicData>
        </a:graphic>
      </p:graphicFrame>
      <p:sp>
        <p:nvSpPr>
          <p:cNvPr id="13" name="正方形/長方形 12"/>
          <p:cNvSpPr/>
          <p:nvPr/>
        </p:nvSpPr>
        <p:spPr>
          <a:xfrm>
            <a:off x="8656043" y="6597352"/>
            <a:ext cx="432048" cy="180020"/>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671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663237A24F3F94C925F262842A8B4AC" ma:contentTypeVersion="0" ma:contentTypeDescription="新しいドキュメントを作成します。" ma:contentTypeScope="" ma:versionID="32187d93afc5afb35397fc70b3d068cd">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26EFAD-2FB7-4BBC-BAAD-3E305367E0CB}">
  <ds:schemaRefs>
    <ds:schemaRef ds:uri="http://schemas.microsoft.com/office/infopath/2007/PartnerControls"/>
    <ds:schemaRef ds:uri="http://schemas.microsoft.com/office/2006/metadata/properties"/>
    <ds:schemaRef ds:uri="http://purl.org/dc/dcmitype/"/>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86D1ABAA-A4A1-40D5-A577-3057D7B595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680FCDC-D007-48B3-AC28-84D9433BFD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3903</TotalTime>
  <Words>307</Words>
  <Application>Microsoft Office PowerPoint</Application>
  <PresentationFormat>画面に合わせる (4:3)</PresentationFormat>
  <Paragraphs>154</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〜関⻄イノベーション国際戦略総合特区事業〜 『バッテリー戦略研究センターのご紹介』 </dc:title>
  <dc:creator>大阪府</dc:creator>
  <cp:lastModifiedBy>嶋口　真一</cp:lastModifiedBy>
  <cp:revision>504</cp:revision>
  <cp:lastPrinted>2016-08-08T00:12:29Z</cp:lastPrinted>
  <dcterms:created xsi:type="dcterms:W3CDTF">2013-05-24T01:37:52Z</dcterms:created>
  <dcterms:modified xsi:type="dcterms:W3CDTF">2016-08-10T02:33:47Z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0x0101005663237A24F3F94C925F262842A8B4AC</vt:lpwstr>
  </property>
</Properties>
</file>