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4"/>
  </p:sldMasterIdLst>
  <p:notesMasterIdLst>
    <p:notesMasterId r:id="rId12"/>
  </p:notesMasterIdLst>
  <p:sldIdLst>
    <p:sldId id="457" r:id="rId5"/>
    <p:sldId id="450" r:id="rId6"/>
    <p:sldId id="451" r:id="rId7"/>
    <p:sldId id="458" r:id="rId8"/>
    <p:sldId id="459" r:id="rId9"/>
    <p:sldId id="460" r:id="rId10"/>
    <p:sldId id="461" r:id="rId11"/>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751" autoAdjust="0"/>
    <p:restoredTop sz="93885" autoAdjust="0"/>
  </p:normalViewPr>
  <p:slideViewPr>
    <p:cSldViewPr>
      <p:cViewPr varScale="1">
        <p:scale>
          <a:sx n="68" d="100"/>
          <a:sy n="68" d="100"/>
        </p:scale>
        <p:origin x="-1638"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4B1D56A8-6E8D-4CBB-BEEF-548DAC528AA0}" type="datetimeFigureOut">
              <a:rPr kumimoji="1" lang="ja-JP" altLang="en-US" smtClean="0"/>
              <a:t>2016/8/10</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9FEB7BEE-83D0-41D2-9B64-8E8852C80813}" type="slidenum">
              <a:rPr kumimoji="1" lang="ja-JP" altLang="en-US" smtClean="0"/>
              <a:t>‹#›</a:t>
            </a:fld>
            <a:endParaRPr kumimoji="1" lang="ja-JP" altLang="en-US"/>
          </a:p>
        </p:txBody>
      </p:sp>
    </p:spTree>
    <p:extLst>
      <p:ext uri="{BB962C8B-B14F-4D97-AF65-F5344CB8AC3E}">
        <p14:creationId xmlns:p14="http://schemas.microsoft.com/office/powerpoint/2010/main" val="58345345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F27C92BD-D81B-4C05-BD2F-5D4450212FC1}" type="datetime1">
              <a:rPr kumimoji="1" lang="ja-JP" altLang="en-US" smtClean="0"/>
              <a:t>2016/8/10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9CC1935-5711-48E3-883B-43874F3BA3DC}" type="slidenum">
              <a:rPr kumimoji="1" lang="ja-JP" altLang="en-US" smtClean="0"/>
              <a:t>‹#›</a:t>
            </a:fld>
            <a:endParaRPr kumimoji="1" lang="ja-JP" altLang="en-US"/>
          </a:p>
        </p:txBody>
      </p:sp>
    </p:spTree>
    <p:extLst>
      <p:ext uri="{BB962C8B-B14F-4D97-AF65-F5344CB8AC3E}">
        <p14:creationId xmlns:p14="http://schemas.microsoft.com/office/powerpoint/2010/main" val="35633000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1355324-E28C-4C84-89BB-FFBA05199F1B}" type="datetime1">
              <a:rPr kumimoji="1" lang="ja-JP" altLang="en-US" smtClean="0"/>
              <a:t>2016/8/10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9CC1935-5711-48E3-883B-43874F3BA3DC}" type="slidenum">
              <a:rPr kumimoji="1" lang="ja-JP" altLang="en-US" smtClean="0"/>
              <a:t>‹#›</a:t>
            </a:fld>
            <a:endParaRPr kumimoji="1" lang="ja-JP" altLang="en-US"/>
          </a:p>
        </p:txBody>
      </p:sp>
    </p:spTree>
    <p:extLst>
      <p:ext uri="{BB962C8B-B14F-4D97-AF65-F5344CB8AC3E}">
        <p14:creationId xmlns:p14="http://schemas.microsoft.com/office/powerpoint/2010/main" val="15990783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9EF4278-6D07-47BB-B726-68AEB43813FD}" type="datetime1">
              <a:rPr kumimoji="1" lang="ja-JP" altLang="en-US" smtClean="0"/>
              <a:t>2016/8/10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9CC1935-5711-48E3-883B-43874F3BA3DC}" type="slidenum">
              <a:rPr kumimoji="1" lang="ja-JP" altLang="en-US" smtClean="0"/>
              <a:t>‹#›</a:t>
            </a:fld>
            <a:endParaRPr kumimoji="1" lang="ja-JP" altLang="en-US"/>
          </a:p>
        </p:txBody>
      </p:sp>
    </p:spTree>
    <p:extLst>
      <p:ext uri="{BB962C8B-B14F-4D97-AF65-F5344CB8AC3E}">
        <p14:creationId xmlns:p14="http://schemas.microsoft.com/office/powerpoint/2010/main" val="1062325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B8BCAEE-4AE0-4A2C-A9F2-D08C1EDF0D25}" type="datetime1">
              <a:rPr kumimoji="1" lang="ja-JP" altLang="en-US" smtClean="0"/>
              <a:t>2016/8/10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9CC1935-5711-48E3-883B-43874F3BA3DC}" type="slidenum">
              <a:rPr kumimoji="1" lang="ja-JP" altLang="en-US" smtClean="0"/>
              <a:t>‹#›</a:t>
            </a:fld>
            <a:endParaRPr kumimoji="1" lang="ja-JP" altLang="en-US"/>
          </a:p>
        </p:txBody>
      </p:sp>
    </p:spTree>
    <p:extLst>
      <p:ext uri="{BB962C8B-B14F-4D97-AF65-F5344CB8AC3E}">
        <p14:creationId xmlns:p14="http://schemas.microsoft.com/office/powerpoint/2010/main" val="1967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F6217A5-D667-431F-BDCB-426F9B877DAD}" type="datetime1">
              <a:rPr kumimoji="1" lang="ja-JP" altLang="en-US" smtClean="0"/>
              <a:t>2016/8/10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9CC1935-5711-48E3-883B-43874F3BA3DC}" type="slidenum">
              <a:rPr kumimoji="1" lang="ja-JP" altLang="en-US" smtClean="0"/>
              <a:t>‹#›</a:t>
            </a:fld>
            <a:endParaRPr kumimoji="1" lang="ja-JP" altLang="en-US"/>
          </a:p>
        </p:txBody>
      </p:sp>
    </p:spTree>
    <p:extLst>
      <p:ext uri="{BB962C8B-B14F-4D97-AF65-F5344CB8AC3E}">
        <p14:creationId xmlns:p14="http://schemas.microsoft.com/office/powerpoint/2010/main" val="34688825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3D837F7E-EFE3-43EC-A830-2633DD24374C}" type="datetime1">
              <a:rPr kumimoji="1" lang="ja-JP" altLang="en-US" smtClean="0"/>
              <a:t>2016/8/10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9CC1935-5711-48E3-883B-43874F3BA3DC}" type="slidenum">
              <a:rPr kumimoji="1" lang="ja-JP" altLang="en-US" smtClean="0"/>
              <a:t>‹#›</a:t>
            </a:fld>
            <a:endParaRPr kumimoji="1" lang="ja-JP" altLang="en-US"/>
          </a:p>
        </p:txBody>
      </p:sp>
    </p:spTree>
    <p:extLst>
      <p:ext uri="{BB962C8B-B14F-4D97-AF65-F5344CB8AC3E}">
        <p14:creationId xmlns:p14="http://schemas.microsoft.com/office/powerpoint/2010/main" val="21766116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DAC74A8D-AE7B-490F-9011-179121C75F4F}" type="datetime1">
              <a:rPr kumimoji="1" lang="ja-JP" altLang="en-US" smtClean="0"/>
              <a:t>2016/8/10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9CC1935-5711-48E3-883B-43874F3BA3DC}" type="slidenum">
              <a:rPr kumimoji="1" lang="ja-JP" altLang="en-US" smtClean="0"/>
              <a:t>‹#›</a:t>
            </a:fld>
            <a:endParaRPr kumimoji="1" lang="ja-JP" altLang="en-US"/>
          </a:p>
        </p:txBody>
      </p:sp>
    </p:spTree>
    <p:extLst>
      <p:ext uri="{BB962C8B-B14F-4D97-AF65-F5344CB8AC3E}">
        <p14:creationId xmlns:p14="http://schemas.microsoft.com/office/powerpoint/2010/main" val="37183493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3CC02C59-EFD8-4494-997E-F00542AADD28}" type="datetime1">
              <a:rPr kumimoji="1" lang="ja-JP" altLang="en-US" smtClean="0"/>
              <a:t>2016/8/10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9CC1935-5711-48E3-883B-43874F3BA3DC}" type="slidenum">
              <a:rPr kumimoji="1" lang="ja-JP" altLang="en-US" smtClean="0"/>
              <a:t>‹#›</a:t>
            </a:fld>
            <a:endParaRPr kumimoji="1" lang="ja-JP" altLang="en-US"/>
          </a:p>
        </p:txBody>
      </p:sp>
    </p:spTree>
    <p:extLst>
      <p:ext uri="{BB962C8B-B14F-4D97-AF65-F5344CB8AC3E}">
        <p14:creationId xmlns:p14="http://schemas.microsoft.com/office/powerpoint/2010/main" val="737336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4BA078F-CD19-47FD-A83B-B235464024E9}" type="datetime1">
              <a:rPr kumimoji="1" lang="ja-JP" altLang="en-US" smtClean="0"/>
              <a:t>2016/8/10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9CC1935-5711-48E3-883B-43874F3BA3DC}" type="slidenum">
              <a:rPr kumimoji="1" lang="ja-JP" altLang="en-US" smtClean="0"/>
              <a:t>‹#›</a:t>
            </a:fld>
            <a:endParaRPr kumimoji="1" lang="ja-JP" altLang="en-US"/>
          </a:p>
        </p:txBody>
      </p:sp>
    </p:spTree>
    <p:extLst>
      <p:ext uri="{BB962C8B-B14F-4D97-AF65-F5344CB8AC3E}">
        <p14:creationId xmlns:p14="http://schemas.microsoft.com/office/powerpoint/2010/main" val="22235918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370269F-A300-414F-96E1-6254D0B9CFD2}" type="datetime1">
              <a:rPr kumimoji="1" lang="ja-JP" altLang="en-US" smtClean="0"/>
              <a:t>2016/8/10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9CC1935-5711-48E3-883B-43874F3BA3DC}" type="slidenum">
              <a:rPr kumimoji="1" lang="ja-JP" altLang="en-US" smtClean="0"/>
              <a:t>‹#›</a:t>
            </a:fld>
            <a:endParaRPr kumimoji="1" lang="ja-JP" altLang="en-US"/>
          </a:p>
        </p:txBody>
      </p:sp>
    </p:spTree>
    <p:extLst>
      <p:ext uri="{BB962C8B-B14F-4D97-AF65-F5344CB8AC3E}">
        <p14:creationId xmlns:p14="http://schemas.microsoft.com/office/powerpoint/2010/main" val="337939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FF5FCF3-E918-4DA2-861F-456E8CA4E54B}" type="datetime1">
              <a:rPr kumimoji="1" lang="ja-JP" altLang="en-US" smtClean="0"/>
              <a:t>2016/8/10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9CC1935-5711-48E3-883B-43874F3BA3DC}" type="slidenum">
              <a:rPr kumimoji="1" lang="ja-JP" altLang="en-US" smtClean="0"/>
              <a:t>‹#›</a:t>
            </a:fld>
            <a:endParaRPr kumimoji="1" lang="ja-JP" altLang="en-US"/>
          </a:p>
        </p:txBody>
      </p:sp>
    </p:spTree>
    <p:extLst>
      <p:ext uri="{BB962C8B-B14F-4D97-AF65-F5344CB8AC3E}">
        <p14:creationId xmlns:p14="http://schemas.microsoft.com/office/powerpoint/2010/main" val="1047024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27DC8A-85B9-4D6D-9333-C0E26ED0C9F0}" type="datetime1">
              <a:rPr kumimoji="1" lang="ja-JP" altLang="en-US" smtClean="0"/>
              <a:t>2016/8/10</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CC1935-5711-48E3-883B-43874F3BA3DC}" type="slidenum">
              <a:rPr kumimoji="1" lang="ja-JP" altLang="en-US" smtClean="0"/>
              <a:t>‹#›</a:t>
            </a:fld>
            <a:endParaRPr kumimoji="1" lang="ja-JP" altLang="en-US"/>
          </a:p>
        </p:txBody>
      </p:sp>
    </p:spTree>
    <p:extLst>
      <p:ext uri="{BB962C8B-B14F-4D97-AF65-F5344CB8AC3E}">
        <p14:creationId xmlns:p14="http://schemas.microsoft.com/office/powerpoint/2010/main" val="329521804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角丸四角形 2"/>
          <p:cNvSpPr/>
          <p:nvPr/>
        </p:nvSpPr>
        <p:spPr>
          <a:xfrm>
            <a:off x="878110" y="1124744"/>
            <a:ext cx="7704856" cy="1137838"/>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r>
              <a:rPr lang="en-US" altLang="ja-JP" sz="33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H</a:t>
            </a:r>
            <a:r>
              <a:rPr lang="ja-JP" altLang="en-US" sz="27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２</a:t>
            </a:r>
            <a:r>
              <a:rPr lang="en-US" altLang="ja-JP" sz="33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Osaka</a:t>
            </a:r>
            <a:r>
              <a:rPr lang="ja-JP" altLang="en-US" sz="33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ビジョン推進会議</a:t>
            </a:r>
            <a:r>
              <a:rPr lang="ja-JP" altLang="en-US" sz="33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について</a:t>
            </a:r>
            <a:endParaRPr lang="en-US" altLang="ja-JP" sz="33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角丸四角形 3"/>
          <p:cNvSpPr/>
          <p:nvPr/>
        </p:nvSpPr>
        <p:spPr>
          <a:xfrm>
            <a:off x="1331640" y="2883844"/>
            <a:ext cx="7272808" cy="617164"/>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ja-JP" altLang="en-US" sz="24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4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会議の設置について</a:t>
            </a:r>
            <a:endParaRPr lang="en-US" altLang="ja-JP" sz="24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24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24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24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4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会議の運営について</a:t>
            </a:r>
            <a:endParaRPr lang="en-US" altLang="ja-JP" sz="24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24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24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24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H</a:t>
            </a:r>
            <a:r>
              <a:rPr lang="ja-JP" altLang="en-US"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２</a:t>
            </a:r>
            <a:r>
              <a:rPr lang="en-US" altLang="ja-JP" sz="24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Osaka</a:t>
            </a:r>
            <a:r>
              <a:rPr lang="ja-JP" altLang="en-US" sz="24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ビジョン推進</a:t>
            </a:r>
            <a:r>
              <a:rPr lang="ja-JP" altLang="en-US" sz="24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会議設置要綱</a:t>
            </a:r>
            <a:endParaRPr lang="en-US" altLang="ja-JP" sz="24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角丸四角形 4"/>
          <p:cNvSpPr/>
          <p:nvPr/>
        </p:nvSpPr>
        <p:spPr>
          <a:xfrm>
            <a:off x="7884368" y="308582"/>
            <a:ext cx="1024054" cy="470412"/>
          </a:xfrm>
          <a:prstGeom prst="roundRect">
            <a:avLst>
              <a:gd name="adj" fmla="val 0"/>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r>
              <a:rPr lang="ja-JP" altLang="en-US"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資料１</a:t>
            </a:r>
            <a:endParaRPr lang="en-US" altLang="ja-JP" b="1"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正方形/長方形 1"/>
          <p:cNvSpPr/>
          <p:nvPr/>
        </p:nvSpPr>
        <p:spPr>
          <a:xfrm>
            <a:off x="8656043" y="6597352"/>
            <a:ext cx="432048" cy="180020"/>
          </a:xfrm>
          <a:prstGeom prst="rect">
            <a:avLst/>
          </a:prstGeom>
          <a:noFill/>
          <a:ln w="952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1517405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157582" y="47"/>
            <a:ext cx="9081088" cy="617164"/>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r>
              <a:rPr lang="ja-JP" altLang="en-US" sz="33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33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会議の設置について</a:t>
            </a:r>
            <a:endParaRPr lang="en-US" altLang="ja-JP" sz="33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4" name="直線コネクタ 3"/>
          <p:cNvCxnSpPr/>
          <p:nvPr/>
        </p:nvCxnSpPr>
        <p:spPr>
          <a:xfrm>
            <a:off x="94520" y="685838"/>
            <a:ext cx="8985494" cy="0"/>
          </a:xfrm>
          <a:prstGeom prst="line">
            <a:avLst/>
          </a:prstGeom>
          <a:ln w="101600">
            <a:solidFill>
              <a:srgbClr val="002060"/>
            </a:solidFill>
          </a:ln>
        </p:spPr>
        <p:style>
          <a:lnRef idx="1">
            <a:schemeClr val="accent1"/>
          </a:lnRef>
          <a:fillRef idx="0">
            <a:schemeClr val="accent1"/>
          </a:fillRef>
          <a:effectRef idx="0">
            <a:schemeClr val="accent1"/>
          </a:effectRef>
          <a:fontRef idx="minor">
            <a:schemeClr val="tx1"/>
          </a:fontRef>
        </p:style>
      </p:cxnSp>
      <p:sp>
        <p:nvSpPr>
          <p:cNvPr id="7" name="角丸四角形 6"/>
          <p:cNvSpPr/>
          <p:nvPr/>
        </p:nvSpPr>
        <p:spPr>
          <a:xfrm>
            <a:off x="894925" y="1135885"/>
            <a:ext cx="7493499" cy="564923"/>
          </a:xfrm>
          <a:prstGeom prst="roundRect">
            <a:avLst>
              <a:gd name="adj" fmla="val 50000"/>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r>
              <a:rPr lang="ja-JP" altLang="en-US" sz="2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新たな水素プロジェクトを生み出すためのプラットフォーム</a:t>
            </a:r>
            <a:endParaRPr lang="ja-JP" altLang="en-US" sz="2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p:cNvSpPr/>
          <p:nvPr/>
        </p:nvSpPr>
        <p:spPr>
          <a:xfrm>
            <a:off x="618332" y="1844824"/>
            <a:ext cx="7914108" cy="1152128"/>
          </a:xfrm>
          <a:prstGeom prst="rect">
            <a:avLst/>
          </a:prstGeom>
          <a:noFill/>
        </p:spPr>
        <p:txBody>
          <a:bodyPr wrap="square" tIns="0" bIns="0" anchor="ctr" anchorCtr="0">
            <a:noAutofit/>
          </a:bodyPr>
          <a:lstStyle/>
          <a:p>
            <a:pPr lvl="0"/>
            <a:r>
              <a:rPr lang="ja-JP" altLang="en-US" sz="20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20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H</a:t>
            </a:r>
            <a:r>
              <a:rPr lang="en-US" altLang="ja-JP" sz="16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2</a:t>
            </a:r>
            <a:r>
              <a:rPr lang="en-US" altLang="ja-JP" sz="20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Osaka</a:t>
            </a:r>
            <a:r>
              <a:rPr lang="ja-JP" altLang="ja-JP" sz="20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ビジョンの</a:t>
            </a:r>
            <a:r>
              <a:rPr lang="ja-JP" altLang="ja-JP"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実現に向けて、産・学・官</a:t>
            </a:r>
            <a:r>
              <a:rPr lang="ja-JP" altLang="ja-JP" sz="20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が</a:t>
            </a:r>
            <a:r>
              <a:rPr lang="ja-JP" altLang="en-US" sz="20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幅広く結集し</a:t>
            </a:r>
            <a:r>
              <a:rPr lang="ja-JP" altLang="en-US" sz="2000" b="1"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事業者間</a:t>
            </a:r>
            <a:r>
              <a:rPr lang="ja-JP" altLang="en-US" sz="20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の交流やアイデア創出を図る場（プラットフォーム）として</a:t>
            </a:r>
            <a:r>
              <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、大阪府・大阪市</a:t>
            </a:r>
            <a:r>
              <a:rPr lang="ja-JP" altLang="en-US" sz="20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の共同で</a:t>
            </a:r>
            <a:r>
              <a:rPr lang="en-US" altLang="ja-JP" sz="20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『H</a:t>
            </a:r>
            <a:r>
              <a:rPr lang="en-US" altLang="ja-JP" sz="16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2</a:t>
            </a:r>
            <a:r>
              <a:rPr lang="en-US" altLang="ja-JP" sz="20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Osaka</a:t>
            </a:r>
            <a:r>
              <a:rPr lang="ja-JP" altLang="en-US" sz="20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ビジョン推進会議</a:t>
            </a:r>
            <a:r>
              <a:rPr lang="en-US" altLang="ja-JP" sz="20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を設置。</a:t>
            </a:r>
            <a:endParaRPr lang="en-US" altLang="ja-JP" sz="20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p:cNvSpPr/>
          <p:nvPr/>
        </p:nvSpPr>
        <p:spPr>
          <a:xfrm>
            <a:off x="1572834" y="5815370"/>
            <a:ext cx="7148925" cy="504056"/>
          </a:xfrm>
          <a:prstGeom prst="rect">
            <a:avLst/>
          </a:prstGeom>
          <a:noFill/>
        </p:spPr>
        <p:txBody>
          <a:bodyPr wrap="square" tIns="0" bIns="0" anchor="ctr" anchorCtr="0">
            <a:noAutofit/>
          </a:bodyPr>
          <a:lstStyle/>
          <a:p>
            <a:pPr lvl="0"/>
            <a:r>
              <a:rPr lang="ja-JP" altLang="en-US" sz="20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　取組みを府内事業者や府民、国内外へ幅広く情報発信。　</a:t>
            </a:r>
            <a:endParaRPr lang="en-US" altLang="ja-JP" sz="20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角丸四角形 14"/>
          <p:cNvSpPr/>
          <p:nvPr/>
        </p:nvSpPr>
        <p:spPr>
          <a:xfrm>
            <a:off x="441918" y="3789851"/>
            <a:ext cx="8299590" cy="712594"/>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今後、府市一体となって、</a:t>
            </a:r>
            <a:endParaRPr lang="en-US" altLang="ja-JP" sz="20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20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KIX</a:t>
            </a:r>
            <a:r>
              <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（関西国際空港）水素</a:t>
            </a:r>
            <a:r>
              <a:rPr lang="ja-JP" altLang="en-US" sz="20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グリッドプロジェクトや</a:t>
            </a:r>
            <a:endParaRPr lang="en-US" altLang="ja-JP" sz="20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20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府</a:t>
            </a:r>
            <a:r>
              <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中央卸売市場</a:t>
            </a:r>
            <a:r>
              <a:rPr lang="ja-JP" altLang="en-US" sz="20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のメガワット級</a:t>
            </a:r>
            <a:r>
              <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燃料電池導入に</a:t>
            </a:r>
            <a:r>
              <a:rPr lang="ja-JP" altLang="en-US" sz="20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続く</a:t>
            </a:r>
            <a:endParaRPr lang="en-US" altLang="ja-JP" sz="20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20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先進的</a:t>
            </a:r>
            <a:r>
              <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な水素</a:t>
            </a:r>
            <a:r>
              <a:rPr lang="ja-JP" altLang="en-US" sz="20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プロジェクトの創出をめざす。</a:t>
            </a:r>
            <a:endParaRPr kumimoji="1"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288961" y="3068960"/>
            <a:ext cx="643079" cy="504056"/>
          </a:xfrm>
          <a:prstGeom prst="rect">
            <a:avLst/>
          </a:prstGeom>
          <a:noFill/>
        </p:spPr>
        <p:txBody>
          <a:bodyPr wrap="square" tIns="0" bIns="0" anchor="ctr" anchorCtr="0">
            <a:noAutofit/>
          </a:bodyPr>
          <a:lstStyle/>
          <a:p>
            <a:pPr lvl="0"/>
            <a:r>
              <a:rPr lang="ja-JP" altLang="en-US" sz="28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8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a:xfrm>
            <a:off x="4265727" y="4918509"/>
            <a:ext cx="643079" cy="504056"/>
          </a:xfrm>
          <a:prstGeom prst="rect">
            <a:avLst/>
          </a:prstGeom>
          <a:noFill/>
        </p:spPr>
        <p:txBody>
          <a:bodyPr wrap="square" tIns="0" bIns="0" anchor="ctr" anchorCtr="0">
            <a:noAutofit/>
          </a:bodyPr>
          <a:lstStyle/>
          <a:p>
            <a:pPr lvl="0"/>
            <a:r>
              <a:rPr lang="ja-JP" altLang="en-US" sz="28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8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p:cNvSpPr/>
          <p:nvPr/>
        </p:nvSpPr>
        <p:spPr>
          <a:xfrm>
            <a:off x="8647966" y="44624"/>
            <a:ext cx="432048" cy="180020"/>
          </a:xfrm>
          <a:prstGeom prst="rect">
            <a:avLst/>
          </a:prstGeom>
          <a:noFill/>
          <a:ln w="952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2224710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157582" y="47"/>
            <a:ext cx="9081088" cy="617164"/>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r>
              <a:rPr lang="ja-JP" altLang="en-US" sz="33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33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会議の運営について</a:t>
            </a:r>
            <a:endParaRPr lang="en-US" altLang="ja-JP" sz="33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4" name="直線コネクタ 3"/>
          <p:cNvCxnSpPr/>
          <p:nvPr/>
        </p:nvCxnSpPr>
        <p:spPr>
          <a:xfrm>
            <a:off x="94520" y="685838"/>
            <a:ext cx="8985494" cy="0"/>
          </a:xfrm>
          <a:prstGeom prst="line">
            <a:avLst/>
          </a:prstGeom>
          <a:ln w="101600">
            <a:solidFill>
              <a:srgbClr val="002060"/>
            </a:solidFill>
          </a:ln>
        </p:spPr>
        <p:style>
          <a:lnRef idx="1">
            <a:schemeClr val="accent1"/>
          </a:lnRef>
          <a:fillRef idx="0">
            <a:schemeClr val="accent1"/>
          </a:fillRef>
          <a:effectRef idx="0">
            <a:schemeClr val="accent1"/>
          </a:effectRef>
          <a:fontRef idx="minor">
            <a:schemeClr val="tx1"/>
          </a:fontRef>
        </p:style>
      </p:cxnSp>
      <p:sp>
        <p:nvSpPr>
          <p:cNvPr id="40" name="正方形/長方形 39"/>
          <p:cNvSpPr/>
          <p:nvPr/>
        </p:nvSpPr>
        <p:spPr>
          <a:xfrm>
            <a:off x="129521" y="2564904"/>
            <a:ext cx="3506375" cy="1985046"/>
          </a:xfrm>
          <a:prstGeom prst="rect">
            <a:avLst/>
          </a:prstGeom>
          <a:noFill/>
        </p:spPr>
        <p:txBody>
          <a:bodyPr wrap="square" anchor="ctr" anchorCtr="0">
            <a:noAutofit/>
          </a:bodyPr>
          <a:lstStyle/>
          <a:p>
            <a:r>
              <a:rPr lang="ja-JP" altLang="en-US" sz="20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　個別</a:t>
            </a:r>
            <a:r>
              <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プロジェクトの</a:t>
            </a:r>
            <a:r>
              <a:rPr lang="ja-JP" altLang="en-US" sz="20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創出にあたっては、</a:t>
            </a:r>
            <a:r>
              <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事業者からの提案に</a:t>
            </a:r>
            <a:r>
              <a:rPr lang="ja-JP" altLang="en-US" sz="20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基づき、開発中の技術を用いた実証事業等の検討を行うことから</a:t>
            </a:r>
            <a:r>
              <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、事</a:t>
            </a:r>
            <a:r>
              <a:rPr lang="ja-JP" altLang="en-US" sz="20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業者の</a:t>
            </a:r>
            <a:r>
              <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競争上の地位を</a:t>
            </a:r>
            <a:r>
              <a:rPr lang="ja-JP" altLang="en-US" sz="20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確保するため、事業別に非公開</a:t>
            </a:r>
            <a:r>
              <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20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研究会を設置。</a:t>
            </a:r>
            <a:endPar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正方形/長方形 40"/>
          <p:cNvSpPr/>
          <p:nvPr/>
        </p:nvSpPr>
        <p:spPr>
          <a:xfrm>
            <a:off x="110174" y="1052736"/>
            <a:ext cx="8782306" cy="1008111"/>
          </a:xfrm>
          <a:prstGeom prst="rect">
            <a:avLst/>
          </a:prstGeom>
          <a:noFill/>
        </p:spPr>
        <p:txBody>
          <a:bodyPr wrap="square" anchor="ctr" anchorCtr="0">
            <a:noAutofit/>
          </a:bodyPr>
          <a:lstStyle/>
          <a:p>
            <a:r>
              <a:rPr lang="ja-JP" altLang="en-US" sz="20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　　推進会議では、府内全域を鳥瞰した水素プロジェクトのアイデア創出、</a:t>
            </a:r>
            <a:endParaRPr lang="en-US" altLang="ja-JP" sz="20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事業者間の交流活性、情報発信の場として運営。</a:t>
            </a:r>
            <a:endPar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正方形/長方形 41"/>
          <p:cNvSpPr/>
          <p:nvPr/>
        </p:nvSpPr>
        <p:spPr>
          <a:xfrm>
            <a:off x="129521" y="4972346"/>
            <a:ext cx="3788619" cy="1985046"/>
          </a:xfrm>
          <a:prstGeom prst="rect">
            <a:avLst/>
          </a:prstGeom>
          <a:noFill/>
        </p:spPr>
        <p:txBody>
          <a:bodyPr wrap="square" anchor="ctr" anchorCtr="0">
            <a:noAutofit/>
          </a:bodyPr>
          <a:lstStyle/>
          <a:p>
            <a:r>
              <a:rPr lang="ja-JP" altLang="en-US" sz="20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　国</a:t>
            </a:r>
            <a:r>
              <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支援の獲得等によるプロジェクト公開に</a:t>
            </a:r>
            <a:r>
              <a:rPr lang="ja-JP" altLang="en-US" sz="20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いたった場合や、研究会で推進会議に報告する旨了承を得た事項について、</a:t>
            </a:r>
            <a:r>
              <a:rPr lang="en-US" altLang="ja-JP" sz="20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H</a:t>
            </a:r>
            <a:r>
              <a:rPr lang="ja-JP" altLang="en-US" sz="14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２</a:t>
            </a:r>
            <a:r>
              <a:rPr lang="en-US" altLang="ja-JP"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Osaka</a:t>
            </a:r>
            <a:r>
              <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ビジョン</a:t>
            </a:r>
            <a:r>
              <a:rPr lang="ja-JP" altLang="en-US" sz="20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推進会議へ</a:t>
            </a:r>
            <a:r>
              <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報告</a:t>
            </a:r>
          </a:p>
        </p:txBody>
      </p:sp>
      <p:sp>
        <p:nvSpPr>
          <p:cNvPr id="3" name="下矢印 2"/>
          <p:cNvSpPr/>
          <p:nvPr/>
        </p:nvSpPr>
        <p:spPr>
          <a:xfrm rot="1870785">
            <a:off x="4403231" y="3709525"/>
            <a:ext cx="682094" cy="739697"/>
          </a:xfrm>
          <a:prstGeom prst="downArrow">
            <a:avLst>
              <a:gd name="adj1" fmla="val 50000"/>
              <a:gd name="adj2" fmla="val 35570"/>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下矢印 42"/>
          <p:cNvSpPr/>
          <p:nvPr/>
        </p:nvSpPr>
        <p:spPr>
          <a:xfrm rot="689070">
            <a:off x="5421114" y="3756716"/>
            <a:ext cx="682094" cy="739697"/>
          </a:xfrm>
          <a:prstGeom prst="downArrow">
            <a:avLst>
              <a:gd name="adj1" fmla="val 50000"/>
              <a:gd name="adj2" fmla="val 35570"/>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下矢印 43"/>
          <p:cNvSpPr/>
          <p:nvPr/>
        </p:nvSpPr>
        <p:spPr>
          <a:xfrm rot="20880412">
            <a:off x="6813048" y="3726351"/>
            <a:ext cx="682094" cy="739697"/>
          </a:xfrm>
          <a:prstGeom prst="downArrow">
            <a:avLst>
              <a:gd name="adj1" fmla="val 50000"/>
              <a:gd name="adj2" fmla="val 35570"/>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下矢印 44"/>
          <p:cNvSpPr/>
          <p:nvPr/>
        </p:nvSpPr>
        <p:spPr>
          <a:xfrm rot="20408667">
            <a:off x="7989373" y="3682828"/>
            <a:ext cx="682094" cy="739697"/>
          </a:xfrm>
          <a:prstGeom prst="downArrow">
            <a:avLst>
              <a:gd name="adj1" fmla="val 50000"/>
              <a:gd name="adj2" fmla="val 35570"/>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5" name="グループ化 4"/>
          <p:cNvGrpSpPr/>
          <p:nvPr/>
        </p:nvGrpSpPr>
        <p:grpSpPr>
          <a:xfrm>
            <a:off x="4056670" y="2348878"/>
            <a:ext cx="4905147" cy="3312369"/>
            <a:chOff x="4056670" y="2348878"/>
            <a:chExt cx="4905147" cy="3312369"/>
          </a:xfrm>
        </p:grpSpPr>
        <p:grpSp>
          <p:nvGrpSpPr>
            <p:cNvPr id="11" name="グループ化 10"/>
            <p:cNvGrpSpPr/>
            <p:nvPr/>
          </p:nvGrpSpPr>
          <p:grpSpPr>
            <a:xfrm>
              <a:off x="4056670" y="2348878"/>
              <a:ext cx="4905147" cy="3312369"/>
              <a:chOff x="505411" y="5003498"/>
              <a:chExt cx="6656487" cy="3685746"/>
            </a:xfrm>
          </p:grpSpPr>
          <p:sp>
            <p:nvSpPr>
              <p:cNvPr id="18" name="角丸四角形 17"/>
              <p:cNvSpPr/>
              <p:nvPr/>
            </p:nvSpPr>
            <p:spPr>
              <a:xfrm>
                <a:off x="520786" y="7316980"/>
                <a:ext cx="1346108" cy="805447"/>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0279" tIns="45139" rIns="90279" bIns="45139" rtlCol="0" anchor="ctr"/>
              <a:lstStyle/>
              <a:p>
                <a:pPr algn="ct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ＦＣバス</a:t>
                </a: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研究会</a:t>
                </a:r>
                <a:endParaRPr lang="ja-JP" altLang="en-US" sz="11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角丸四角形 18"/>
              <p:cNvSpPr/>
              <p:nvPr/>
            </p:nvSpPr>
            <p:spPr>
              <a:xfrm>
                <a:off x="2076044" y="7316980"/>
                <a:ext cx="1346108" cy="805447"/>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0279" tIns="45139" rIns="90279" bIns="45139" rtlCol="0" anchor="ctr"/>
              <a:lstStyle/>
              <a:p>
                <a:pPr algn="ct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ＦＣ船</a:t>
                </a: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研究会</a:t>
                </a:r>
                <a:endParaRPr lang="ja-JP" altLang="en-US" sz="11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角丸四角形 19"/>
              <p:cNvSpPr/>
              <p:nvPr/>
            </p:nvSpPr>
            <p:spPr>
              <a:xfrm>
                <a:off x="4085568" y="7327119"/>
                <a:ext cx="1233931" cy="630350"/>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0279" tIns="45139" rIns="90279" bIns="45139" rtlCol="0" anchor="ctr"/>
              <a:lstStyle/>
              <a:p>
                <a:pPr algn="ct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Ａ事業</a:t>
                </a: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研究会</a:t>
                </a:r>
                <a:endParaRPr lang="ja-JP" altLang="en-US" sz="11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角丸四角形 20"/>
              <p:cNvSpPr/>
              <p:nvPr/>
            </p:nvSpPr>
            <p:spPr>
              <a:xfrm>
                <a:off x="5833874" y="7337768"/>
                <a:ext cx="1233931" cy="630350"/>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0279" tIns="45139" rIns="90279" bIns="45139" rtlCol="0" anchor="ctr"/>
              <a:lstStyle/>
              <a:p>
                <a:pPr algn="ct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Ｂ事業</a:t>
                </a: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研究会</a:t>
                </a:r>
                <a:endParaRPr lang="ja-JP" altLang="en-US" sz="11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左中かっこ 26"/>
              <p:cNvSpPr/>
              <p:nvPr/>
            </p:nvSpPr>
            <p:spPr>
              <a:xfrm rot="16200000">
                <a:off x="5367497" y="6405532"/>
                <a:ext cx="392063" cy="3196739"/>
              </a:xfrm>
              <a:prstGeom prst="leftBrace">
                <a:avLst>
                  <a:gd name="adj1" fmla="val 26238"/>
                  <a:gd name="adj2" fmla="val 50802"/>
                </a:avLst>
              </a:prstGeom>
              <a:ln w="28575">
                <a:solidFill>
                  <a:schemeClr val="tx2">
                    <a:lumMod val="50000"/>
                  </a:schemeClr>
                </a:solidFill>
                <a:prstDash val="sysDash"/>
              </a:ln>
            </p:spPr>
            <p:style>
              <a:lnRef idx="1">
                <a:schemeClr val="accent1"/>
              </a:lnRef>
              <a:fillRef idx="0">
                <a:schemeClr val="accent1"/>
              </a:fillRef>
              <a:effectRef idx="0">
                <a:schemeClr val="accent1"/>
              </a:effectRef>
              <a:fontRef idx="minor">
                <a:schemeClr val="tx1"/>
              </a:fontRef>
            </p:style>
            <p:txBody>
              <a:bodyPr lIns="90279" tIns="45139" rIns="90279" bIns="45139" rtlCol="0" anchor="ctr"/>
              <a:lstStyle/>
              <a:p>
                <a:pPr algn="ctr"/>
                <a:endParaRPr kumimoji="1" lang="ja-JP" altLang="en-US"/>
              </a:p>
            </p:txBody>
          </p:sp>
          <p:sp>
            <p:nvSpPr>
              <p:cNvPr id="28" name="角丸四角形 27"/>
              <p:cNvSpPr/>
              <p:nvPr/>
            </p:nvSpPr>
            <p:spPr>
              <a:xfrm>
                <a:off x="3933432" y="8161009"/>
                <a:ext cx="3134373" cy="528235"/>
              </a:xfrm>
              <a:prstGeom prst="roundRect">
                <a:avLst>
                  <a:gd name="adj" fmla="val 28291"/>
                </a:avLst>
              </a:prstGeom>
              <a:solidFill>
                <a:schemeClr val="bg1"/>
              </a:solidFill>
              <a:ln>
                <a:solidFill>
                  <a:schemeClr val="tx2">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71086" tIns="45139" rIns="71086" bIns="45139" rtlCol="0" anchor="ctr"/>
              <a:lstStyle/>
              <a:p>
                <a:r>
                  <a:rPr lang="ja-JP" altLang="en-US" sz="1050" b="1" dirty="0">
                    <a:solidFill>
                      <a:schemeClr val="tx2">
                        <a:lumMod val="50000"/>
                      </a:schemeClr>
                    </a:solidFill>
                    <a:latin typeface="Meiryo UI" panose="020B0604030504040204" pitchFamily="50" charset="-128"/>
                    <a:ea typeface="Meiryo UI" panose="020B0604030504040204" pitchFamily="50" charset="-128"/>
                    <a:cs typeface="Meiryo UI" panose="020B0604030504040204" pitchFamily="50" charset="-128"/>
                  </a:rPr>
                  <a:t>事業者からの提案を踏まえ、勉強会等で事前に課題整理し、適宜、設置</a:t>
                </a:r>
              </a:p>
            </p:txBody>
          </p:sp>
          <p:grpSp>
            <p:nvGrpSpPr>
              <p:cNvPr id="29" name="グループ化 28"/>
              <p:cNvGrpSpPr/>
              <p:nvPr/>
            </p:nvGrpSpPr>
            <p:grpSpPr>
              <a:xfrm>
                <a:off x="505411" y="5003498"/>
                <a:ext cx="6656487" cy="1598283"/>
                <a:chOff x="395735" y="5412777"/>
                <a:chExt cx="6408712" cy="1445867"/>
              </a:xfrm>
            </p:grpSpPr>
            <p:sp>
              <p:nvSpPr>
                <p:cNvPr id="30" name="角丸四角形 29"/>
                <p:cNvSpPr/>
                <p:nvPr/>
              </p:nvSpPr>
              <p:spPr>
                <a:xfrm>
                  <a:off x="395735" y="5706516"/>
                  <a:ext cx="6408712" cy="1152128"/>
                </a:xfrm>
                <a:prstGeom prst="roundRect">
                  <a:avLst>
                    <a:gd name="adj" fmla="val 4273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kumimoji="1" lang="ja-JP" altLang="en-US" dirty="0">
                    <a:solidFill>
                      <a:schemeClr val="tx1"/>
                    </a:solidFill>
                  </a:endParaRPr>
                </a:p>
              </p:txBody>
            </p:sp>
            <p:sp>
              <p:nvSpPr>
                <p:cNvPr id="31" name="角丸四角形 30"/>
                <p:cNvSpPr/>
                <p:nvPr/>
              </p:nvSpPr>
              <p:spPr>
                <a:xfrm>
                  <a:off x="1581304" y="5412777"/>
                  <a:ext cx="4046827" cy="432000"/>
                </a:xfrm>
                <a:prstGeom prst="round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b="1" dirty="0">
                      <a:latin typeface="Meiryo UI" panose="020B0604030504040204" pitchFamily="50" charset="-128"/>
                      <a:ea typeface="Meiryo UI" panose="020B0604030504040204" pitchFamily="50" charset="-128"/>
                      <a:cs typeface="Meiryo UI" panose="020B0604030504040204" pitchFamily="50" charset="-128"/>
                    </a:rPr>
                    <a:t>H</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2</a:t>
                  </a:r>
                  <a:r>
                    <a:rPr lang="en-US" altLang="ja-JP" b="1" dirty="0">
                      <a:latin typeface="Meiryo UI" panose="020B0604030504040204" pitchFamily="50" charset="-128"/>
                      <a:ea typeface="Meiryo UI" panose="020B0604030504040204" pitchFamily="50" charset="-128"/>
                      <a:cs typeface="Meiryo UI" panose="020B0604030504040204" pitchFamily="50" charset="-128"/>
                    </a:rPr>
                    <a:t>Osaka</a:t>
                  </a:r>
                  <a:r>
                    <a:rPr lang="ja-JP" altLang="en-US" b="1" dirty="0">
                      <a:latin typeface="Meiryo UI" panose="020B0604030504040204" pitchFamily="50" charset="-128"/>
                      <a:ea typeface="Meiryo UI" panose="020B0604030504040204" pitchFamily="50" charset="-128"/>
                      <a:cs typeface="Meiryo UI" panose="020B0604030504040204" pitchFamily="50" charset="-128"/>
                    </a:rPr>
                    <a:t>ビジョン</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推進会議</a:t>
                  </a:r>
                  <a:endParaRPr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円/楕円 31"/>
                <p:cNvSpPr/>
                <p:nvPr/>
              </p:nvSpPr>
              <p:spPr>
                <a:xfrm>
                  <a:off x="598626" y="5903911"/>
                  <a:ext cx="1440000" cy="828000"/>
                </a:xfrm>
                <a:prstGeom prst="ellipse">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角丸四角形 32"/>
                <p:cNvSpPr/>
                <p:nvPr/>
              </p:nvSpPr>
              <p:spPr>
                <a:xfrm>
                  <a:off x="690400" y="5939912"/>
                  <a:ext cx="1217503" cy="792000"/>
                </a:xfrm>
                <a:prstGeom prst="roundRect">
                  <a:avLst>
                    <a:gd name="adj" fmla="val 3208"/>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戦略</a:t>
                  </a:r>
                  <a:endParaRPr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立案</a:t>
                  </a:r>
                </a:p>
              </p:txBody>
            </p:sp>
            <p:sp>
              <p:nvSpPr>
                <p:cNvPr id="34" name="円/楕円 33"/>
                <p:cNvSpPr/>
                <p:nvPr/>
              </p:nvSpPr>
              <p:spPr>
                <a:xfrm>
                  <a:off x="2124087" y="5903911"/>
                  <a:ext cx="1440000" cy="828000"/>
                </a:xfrm>
                <a:prstGeom prst="ellipse">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円/楕円 34"/>
                <p:cNvSpPr/>
                <p:nvPr/>
              </p:nvSpPr>
              <p:spPr>
                <a:xfrm>
                  <a:off x="5114488" y="5903911"/>
                  <a:ext cx="1440000" cy="828000"/>
                </a:xfrm>
                <a:prstGeom prst="ellipse">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円/楕円 35"/>
                <p:cNvSpPr/>
                <p:nvPr/>
              </p:nvSpPr>
              <p:spPr>
                <a:xfrm>
                  <a:off x="3636095" y="5908143"/>
                  <a:ext cx="1440000" cy="828000"/>
                </a:xfrm>
                <a:prstGeom prst="ellipse">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角丸四角形 36"/>
                <p:cNvSpPr/>
                <p:nvPr/>
              </p:nvSpPr>
              <p:spPr>
                <a:xfrm>
                  <a:off x="2274576" y="6011831"/>
                  <a:ext cx="1217503" cy="592281"/>
                </a:xfrm>
                <a:prstGeom prst="roundRect">
                  <a:avLst>
                    <a:gd name="adj" fmla="val 3208"/>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事業者の</a:t>
                  </a:r>
                  <a:endParaRPr lang="en-US" altLang="ja-JP"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交流</a:t>
                  </a: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活性化</a:t>
                  </a:r>
                  <a:endPar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角丸四角形 37"/>
                <p:cNvSpPr/>
                <p:nvPr/>
              </p:nvSpPr>
              <p:spPr>
                <a:xfrm>
                  <a:off x="3786744" y="5980151"/>
                  <a:ext cx="1217503" cy="592281"/>
                </a:xfrm>
                <a:prstGeom prst="roundRect">
                  <a:avLst>
                    <a:gd name="adj" fmla="val 3208"/>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情報</a:t>
                  </a:r>
                  <a:endParaRPr lang="en-US" altLang="ja-JP"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集約・発信</a:t>
                  </a:r>
                </a:p>
              </p:txBody>
            </p:sp>
            <p:sp>
              <p:nvSpPr>
                <p:cNvPr id="39" name="角丸四角形 38"/>
                <p:cNvSpPr/>
                <p:nvPr/>
              </p:nvSpPr>
              <p:spPr>
                <a:xfrm>
                  <a:off x="5308193" y="6011831"/>
                  <a:ext cx="1217503" cy="592281"/>
                </a:xfrm>
                <a:prstGeom prst="roundRect">
                  <a:avLst>
                    <a:gd name="adj" fmla="val 3208"/>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アイデア</a:t>
                  </a:r>
                  <a:endParaRPr lang="en-US" altLang="ja-JP"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創出の「場」</a:t>
                  </a:r>
                </a:p>
              </p:txBody>
            </p:sp>
          </p:grpSp>
        </p:grpSp>
        <p:sp>
          <p:nvSpPr>
            <p:cNvPr id="46" name="角丸四角形 45"/>
            <p:cNvSpPr/>
            <p:nvPr/>
          </p:nvSpPr>
          <p:spPr>
            <a:xfrm>
              <a:off x="5075010" y="3861048"/>
              <a:ext cx="3097390" cy="463983"/>
            </a:xfrm>
            <a:prstGeom prst="roundRect">
              <a:avLst>
                <a:gd name="adj" fmla="val 3208"/>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0279" tIns="0" rIns="90279" bIns="0" rtlCol="0" anchor="ctr"/>
            <a:lstStyle/>
            <a:p>
              <a:pPr algn="ctr"/>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地域特性、事業者のシーズ・ニーズを踏まえ</a:t>
              </a:r>
              <a:endParaRPr lang="en-US" altLang="ja-JP"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取組内容別に</a:t>
              </a: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研究会を</a:t>
              </a:r>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立上げ</a:t>
              </a:r>
            </a:p>
          </p:txBody>
        </p:sp>
      </p:grpSp>
      <p:sp>
        <p:nvSpPr>
          <p:cNvPr id="6" name="左カーブ矢印 5"/>
          <p:cNvSpPr/>
          <p:nvPr/>
        </p:nvSpPr>
        <p:spPr>
          <a:xfrm rot="11377305">
            <a:off x="3997844" y="3496965"/>
            <a:ext cx="307632" cy="979607"/>
          </a:xfrm>
          <a:prstGeom prst="curvedLeftArrow">
            <a:avLst>
              <a:gd name="adj1" fmla="val 44880"/>
              <a:gd name="adj2" fmla="val 99356"/>
              <a:gd name="adj3" fmla="val 25000"/>
            </a:avLst>
          </a:prstGeom>
          <a:solidFill>
            <a:schemeClr val="tx2">
              <a:lumMod val="5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7" name="左カーブ矢印 46"/>
          <p:cNvSpPr/>
          <p:nvPr/>
        </p:nvSpPr>
        <p:spPr>
          <a:xfrm rot="11377305">
            <a:off x="5154713" y="3517949"/>
            <a:ext cx="307632" cy="979607"/>
          </a:xfrm>
          <a:prstGeom prst="curvedLeftArrow">
            <a:avLst>
              <a:gd name="adj1" fmla="val 44880"/>
              <a:gd name="adj2" fmla="val 99356"/>
              <a:gd name="adj3" fmla="val 25000"/>
            </a:avLst>
          </a:prstGeom>
          <a:solidFill>
            <a:schemeClr val="tx2">
              <a:lumMod val="5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0" name="左カーブ矢印 49"/>
          <p:cNvSpPr/>
          <p:nvPr/>
        </p:nvSpPr>
        <p:spPr>
          <a:xfrm rot="10302917" flipH="1">
            <a:off x="7515608" y="3576642"/>
            <a:ext cx="305473" cy="978822"/>
          </a:xfrm>
          <a:prstGeom prst="curvedLeftArrow">
            <a:avLst>
              <a:gd name="adj1" fmla="val 44880"/>
              <a:gd name="adj2" fmla="val 99356"/>
              <a:gd name="adj3" fmla="val 25000"/>
            </a:avLst>
          </a:prstGeom>
          <a:solidFill>
            <a:schemeClr val="tx2">
              <a:lumMod val="5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1" name="左カーブ矢印 50"/>
          <p:cNvSpPr/>
          <p:nvPr/>
        </p:nvSpPr>
        <p:spPr>
          <a:xfrm rot="10302917" flipH="1">
            <a:off x="8624076" y="3537802"/>
            <a:ext cx="305473" cy="978822"/>
          </a:xfrm>
          <a:prstGeom prst="curvedLeftArrow">
            <a:avLst>
              <a:gd name="adj1" fmla="val 44880"/>
              <a:gd name="adj2" fmla="val 99356"/>
              <a:gd name="adj3" fmla="val 25000"/>
            </a:avLst>
          </a:prstGeom>
          <a:solidFill>
            <a:schemeClr val="tx2">
              <a:lumMod val="5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2" name="角丸四角形 51"/>
          <p:cNvSpPr/>
          <p:nvPr/>
        </p:nvSpPr>
        <p:spPr>
          <a:xfrm>
            <a:off x="161050" y="908721"/>
            <a:ext cx="678789" cy="432048"/>
          </a:xfrm>
          <a:prstGeom prst="roundRect">
            <a:avLst>
              <a:gd name="adj" fmla="val 3208"/>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r>
              <a:rPr lang="ja-JP" altLang="en-US" sz="32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①</a:t>
            </a:r>
            <a:endParaRPr lang="en-US" altLang="ja-JP" sz="32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3" name="角丸四角形 52"/>
          <p:cNvSpPr/>
          <p:nvPr/>
        </p:nvSpPr>
        <p:spPr>
          <a:xfrm>
            <a:off x="157582" y="2060848"/>
            <a:ext cx="678789" cy="432048"/>
          </a:xfrm>
          <a:prstGeom prst="roundRect">
            <a:avLst>
              <a:gd name="adj" fmla="val 3208"/>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r>
              <a:rPr lang="ja-JP" altLang="en-US" sz="32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②</a:t>
            </a:r>
            <a:endParaRPr lang="en-US" altLang="ja-JP" sz="32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4" name="角丸四角形 53"/>
          <p:cNvSpPr/>
          <p:nvPr/>
        </p:nvSpPr>
        <p:spPr>
          <a:xfrm>
            <a:off x="148795" y="4797152"/>
            <a:ext cx="678789" cy="432048"/>
          </a:xfrm>
          <a:prstGeom prst="roundRect">
            <a:avLst>
              <a:gd name="adj" fmla="val 3208"/>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r>
              <a:rPr lang="ja-JP" altLang="en-US" sz="32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③</a:t>
            </a:r>
            <a:endParaRPr lang="en-US" altLang="ja-JP" sz="32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5" name="角丸四角形 54"/>
          <p:cNvSpPr/>
          <p:nvPr/>
        </p:nvSpPr>
        <p:spPr>
          <a:xfrm>
            <a:off x="4385180" y="2416671"/>
            <a:ext cx="578910" cy="436265"/>
          </a:xfrm>
          <a:prstGeom prst="roundRect">
            <a:avLst>
              <a:gd name="adj" fmla="val 3208"/>
            </a:avLst>
          </a:prstGeom>
          <a:gradFill flip="none" rotWithShape="1">
            <a:gsLst>
              <a:gs pos="0">
                <a:schemeClr val="bg1"/>
              </a:gs>
              <a:gs pos="50000">
                <a:schemeClr val="bg1"/>
              </a:gs>
              <a:gs pos="100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32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①</a:t>
            </a:r>
            <a:endParaRPr lang="en-US" altLang="ja-JP" sz="32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6" name="角丸四角形 55"/>
          <p:cNvSpPr/>
          <p:nvPr/>
        </p:nvSpPr>
        <p:spPr>
          <a:xfrm>
            <a:off x="3677187" y="3770744"/>
            <a:ext cx="678789" cy="432048"/>
          </a:xfrm>
          <a:prstGeom prst="roundRect">
            <a:avLst>
              <a:gd name="adj" fmla="val 3208"/>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32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③</a:t>
            </a:r>
            <a:endParaRPr lang="en-US" altLang="ja-JP" sz="32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7" name="角丸四角形 56"/>
          <p:cNvSpPr/>
          <p:nvPr/>
        </p:nvSpPr>
        <p:spPr>
          <a:xfrm>
            <a:off x="4860032" y="5008959"/>
            <a:ext cx="578910" cy="436265"/>
          </a:xfrm>
          <a:prstGeom prst="roundRect">
            <a:avLst>
              <a:gd name="adj" fmla="val 3208"/>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32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②</a:t>
            </a:r>
            <a:endParaRPr lang="en-US" altLang="ja-JP" sz="32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8" name="正方形/長方形 47"/>
          <p:cNvSpPr/>
          <p:nvPr/>
        </p:nvSpPr>
        <p:spPr>
          <a:xfrm>
            <a:off x="8656043" y="6597352"/>
            <a:ext cx="432048" cy="180020"/>
          </a:xfrm>
          <a:prstGeom prst="rect">
            <a:avLst/>
          </a:prstGeom>
          <a:noFill/>
          <a:ln w="952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6521902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94520" y="47"/>
            <a:ext cx="9144150" cy="617164"/>
            <a:chOff x="94520" y="47"/>
            <a:chExt cx="9144150" cy="617164"/>
          </a:xfrm>
        </p:grpSpPr>
        <p:sp>
          <p:nvSpPr>
            <p:cNvPr id="2" name="角丸四角形 1"/>
            <p:cNvSpPr/>
            <p:nvPr/>
          </p:nvSpPr>
          <p:spPr>
            <a:xfrm>
              <a:off x="157582" y="47"/>
              <a:ext cx="9081088" cy="617164"/>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r>
                <a:rPr lang="ja-JP" altLang="en-US" sz="32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32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H</a:t>
              </a:r>
              <a:r>
                <a:rPr lang="ja-JP" altLang="en-US" sz="24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２</a:t>
              </a:r>
              <a:r>
                <a:rPr lang="en-US" altLang="ja-JP" sz="32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Osaka</a:t>
              </a:r>
              <a:r>
                <a:rPr lang="ja-JP" altLang="en-US" sz="32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ビジョン推進会議設置要綱</a:t>
              </a:r>
              <a:endParaRPr lang="en-US" altLang="ja-JP" sz="32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4" name="直線コネクタ 3"/>
            <p:cNvCxnSpPr/>
            <p:nvPr/>
          </p:nvCxnSpPr>
          <p:spPr>
            <a:xfrm>
              <a:off x="94520" y="548680"/>
              <a:ext cx="8985494" cy="0"/>
            </a:xfrm>
            <a:prstGeom prst="line">
              <a:avLst/>
            </a:prstGeom>
            <a:ln w="101600">
              <a:solidFill>
                <a:srgbClr val="002060"/>
              </a:solidFill>
            </a:ln>
          </p:spPr>
          <p:style>
            <a:lnRef idx="1">
              <a:schemeClr val="accent1"/>
            </a:lnRef>
            <a:fillRef idx="0">
              <a:schemeClr val="accent1"/>
            </a:fillRef>
            <a:effectRef idx="0">
              <a:schemeClr val="accent1"/>
            </a:effectRef>
            <a:fontRef idx="minor">
              <a:schemeClr val="tx1"/>
            </a:fontRef>
          </p:style>
        </p:cxnSp>
      </p:grpSp>
      <p:sp>
        <p:nvSpPr>
          <p:cNvPr id="7" name="正方形/長方形 6"/>
          <p:cNvSpPr/>
          <p:nvPr/>
        </p:nvSpPr>
        <p:spPr>
          <a:xfrm>
            <a:off x="8647966" y="44624"/>
            <a:ext cx="432048" cy="180020"/>
          </a:xfrm>
          <a:prstGeom prst="rect">
            <a:avLst/>
          </a:prstGeom>
          <a:noFill/>
          <a:ln w="952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正方形/長方形 2"/>
          <p:cNvSpPr/>
          <p:nvPr/>
        </p:nvSpPr>
        <p:spPr>
          <a:xfrm>
            <a:off x="107504" y="764704"/>
            <a:ext cx="8922432" cy="5909310"/>
          </a:xfrm>
          <a:prstGeom prst="rect">
            <a:avLst/>
          </a:prstGeom>
        </p:spPr>
        <p:txBody>
          <a:bodyPr wrap="square">
            <a:spAutoFit/>
          </a:bodyPr>
          <a:lstStyle/>
          <a:p>
            <a:r>
              <a:rPr lang="ja-JP" altLang="ja-JP" sz="1400" dirty="0">
                <a:latin typeface="Meiryo UI" panose="020B0604030504040204" pitchFamily="50" charset="-128"/>
                <a:ea typeface="Meiryo UI" panose="020B0604030504040204" pitchFamily="50" charset="-128"/>
                <a:cs typeface="Meiryo UI" panose="020B0604030504040204" pitchFamily="50" charset="-128"/>
              </a:rPr>
              <a:t>（目的）</a:t>
            </a:r>
          </a:p>
          <a:p>
            <a:r>
              <a:rPr lang="ja-JP" altLang="ja-JP" sz="1400" dirty="0">
                <a:latin typeface="Meiryo UI" panose="020B0604030504040204" pitchFamily="50" charset="-128"/>
                <a:ea typeface="Meiryo UI" panose="020B0604030504040204" pitchFamily="50" charset="-128"/>
                <a:cs typeface="Meiryo UI" panose="020B0604030504040204" pitchFamily="50" charset="-128"/>
              </a:rPr>
              <a:t>第１条　大阪府及び大阪市は、水素・燃料電池関連分野における今後の取組の方向性を示した「Ｈ</a:t>
            </a:r>
            <a:r>
              <a:rPr lang="ja-JP" altLang="ja-JP" sz="1100" dirty="0">
                <a:latin typeface="Meiryo UI" panose="020B0604030504040204" pitchFamily="50" charset="-128"/>
                <a:ea typeface="Meiryo UI" panose="020B0604030504040204" pitchFamily="50" charset="-128"/>
                <a:cs typeface="Meiryo UI" panose="020B0604030504040204" pitchFamily="50" charset="-128"/>
              </a:rPr>
              <a:t>２</a:t>
            </a:r>
            <a:r>
              <a:rPr lang="ja-JP" altLang="ja-JP" sz="1400" dirty="0">
                <a:latin typeface="Meiryo UI" panose="020B0604030504040204" pitchFamily="50" charset="-128"/>
                <a:ea typeface="Meiryo UI" panose="020B0604030504040204" pitchFamily="50" charset="-128"/>
                <a:cs typeface="Meiryo UI" panose="020B0604030504040204" pitchFamily="50" charset="-128"/>
              </a:rPr>
              <a:t>Ｏｓａｋａ</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ビジョン</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1400" dirty="0">
                <a:latin typeface="Meiryo UI" panose="020B0604030504040204" pitchFamily="50" charset="-128"/>
                <a:ea typeface="Meiryo UI" panose="020B0604030504040204" pitchFamily="50" charset="-128"/>
                <a:cs typeface="Meiryo UI" panose="020B0604030504040204" pitchFamily="50" charset="-128"/>
              </a:rPr>
              <a:t>平成２８年３月２５日策定）」の実現に向け、産・学・官が協力して取り組むことにより、地域の特徴を活かした水素</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エ</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ネルギー</a:t>
            </a:r>
            <a:r>
              <a:rPr lang="ja-JP" altLang="ja-JP" sz="1400" dirty="0">
                <a:latin typeface="Meiryo UI" panose="020B0604030504040204" pitchFamily="50" charset="-128"/>
                <a:ea typeface="Meiryo UI" panose="020B0604030504040204" pitchFamily="50" charset="-128"/>
                <a:cs typeface="Meiryo UI" panose="020B0604030504040204" pitchFamily="50" charset="-128"/>
              </a:rPr>
              <a:t>の利活用の拡大及び水素・燃料電池関連産業振興の機運醸成を図ることを目的として、Ｈ</a:t>
            </a:r>
            <a:r>
              <a:rPr lang="ja-JP" altLang="ja-JP" sz="1100" dirty="0">
                <a:latin typeface="Meiryo UI" panose="020B0604030504040204" pitchFamily="50" charset="-128"/>
                <a:ea typeface="Meiryo UI" panose="020B0604030504040204" pitchFamily="50" charset="-128"/>
                <a:cs typeface="Meiryo UI" panose="020B0604030504040204" pitchFamily="50" charset="-128"/>
              </a:rPr>
              <a:t>２</a:t>
            </a:r>
            <a:r>
              <a:rPr lang="ja-JP" altLang="ja-JP" sz="1400" dirty="0">
                <a:latin typeface="Meiryo UI" panose="020B0604030504040204" pitchFamily="50" charset="-128"/>
                <a:ea typeface="Meiryo UI" panose="020B0604030504040204" pitchFamily="50" charset="-128"/>
                <a:cs typeface="Meiryo UI" panose="020B0604030504040204" pitchFamily="50" charset="-128"/>
              </a:rPr>
              <a:t>Ｏｓａｋａ</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ビジョ</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ン</a:t>
            </a:r>
            <a:r>
              <a:rPr lang="ja-JP" altLang="ja-JP" sz="1400" dirty="0">
                <a:latin typeface="Meiryo UI" panose="020B0604030504040204" pitchFamily="50" charset="-128"/>
                <a:ea typeface="Meiryo UI" panose="020B0604030504040204" pitchFamily="50" charset="-128"/>
                <a:cs typeface="Meiryo UI" panose="020B0604030504040204" pitchFamily="50" charset="-128"/>
              </a:rPr>
              <a:t>推進会議（以下「推進会議」という。）を共同して設置する。</a:t>
            </a: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２</a:t>
            </a:r>
            <a:r>
              <a:rPr lang="ja-JP" altLang="ja-JP" sz="1400" dirty="0">
                <a:latin typeface="Meiryo UI" panose="020B0604030504040204" pitchFamily="50" charset="-128"/>
                <a:ea typeface="Meiryo UI" panose="020B0604030504040204" pitchFamily="50" charset="-128"/>
                <a:cs typeface="Meiryo UI" panose="020B0604030504040204" pitchFamily="50" charset="-128"/>
              </a:rPr>
              <a:t>　この要綱は、推進会議の協議事項、その他推進会議の運営に必要な事項を定めるものとする。</a:t>
            </a:r>
          </a:p>
          <a:p>
            <a:r>
              <a:rPr lang="en-US" altLang="ja-JP" sz="1400" dirty="0">
                <a:latin typeface="Meiryo UI" panose="020B0604030504040204" pitchFamily="50" charset="-128"/>
                <a:ea typeface="Meiryo UI" panose="020B0604030504040204" pitchFamily="50" charset="-128"/>
                <a:cs typeface="Meiryo UI" panose="020B0604030504040204" pitchFamily="50" charset="-128"/>
              </a:rPr>
              <a:t> </a:t>
            </a:r>
            <a:endParaRPr lang="ja-JP"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ja-JP" sz="1400" dirty="0">
                <a:latin typeface="Meiryo UI" panose="020B0604030504040204" pitchFamily="50" charset="-128"/>
                <a:ea typeface="Meiryo UI" panose="020B0604030504040204" pitchFamily="50" charset="-128"/>
                <a:cs typeface="Meiryo UI" panose="020B0604030504040204" pitchFamily="50" charset="-128"/>
              </a:rPr>
              <a:t>（協議事項）</a:t>
            </a:r>
          </a:p>
          <a:p>
            <a:r>
              <a:rPr lang="ja-JP" altLang="ja-JP" sz="1400" dirty="0">
                <a:latin typeface="Meiryo UI" panose="020B0604030504040204" pitchFamily="50" charset="-128"/>
                <a:ea typeface="Meiryo UI" panose="020B0604030504040204" pitchFamily="50" charset="-128"/>
                <a:cs typeface="Meiryo UI" panose="020B0604030504040204" pitchFamily="50" charset="-128"/>
              </a:rPr>
              <a:t>第２条　推進会議は前条の目的を達成するため、次に掲げる事項について検討を行う。</a:t>
            </a:r>
          </a:p>
          <a:p>
            <a:r>
              <a:rPr lang="ja-JP" altLang="ja-JP" sz="1400" dirty="0">
                <a:latin typeface="Meiryo UI" panose="020B0604030504040204" pitchFamily="50" charset="-128"/>
                <a:ea typeface="Meiryo UI" panose="020B0604030504040204" pitchFamily="50" charset="-128"/>
                <a:cs typeface="Meiryo UI" panose="020B0604030504040204" pitchFamily="50" charset="-128"/>
              </a:rPr>
              <a:t>（１）　水素エネルギーを活用する新たな製品・サービスの創出に向けた実証事業等のプロジェクトに関すること</a:t>
            </a:r>
          </a:p>
          <a:p>
            <a:r>
              <a:rPr lang="ja-JP" altLang="ja-JP" sz="1400" dirty="0">
                <a:latin typeface="Meiryo UI" panose="020B0604030504040204" pitchFamily="50" charset="-128"/>
                <a:ea typeface="Meiryo UI" panose="020B0604030504040204" pitchFamily="50" charset="-128"/>
                <a:cs typeface="Meiryo UI" panose="020B0604030504040204" pitchFamily="50" charset="-128"/>
              </a:rPr>
              <a:t>（２）　水素に関する正しい知識の普及と合理的な規制緩和の推進に関すること</a:t>
            </a:r>
          </a:p>
          <a:p>
            <a:r>
              <a:rPr lang="ja-JP" altLang="ja-JP" sz="1400" dirty="0">
                <a:latin typeface="Meiryo UI" panose="020B0604030504040204" pitchFamily="50" charset="-128"/>
                <a:ea typeface="Meiryo UI" panose="020B0604030504040204" pitchFamily="50" charset="-128"/>
                <a:cs typeface="Meiryo UI" panose="020B0604030504040204" pitchFamily="50" charset="-128"/>
              </a:rPr>
              <a:t>（３）　水素エネルギー産業への府内中小企業等の参入促進に関すること</a:t>
            </a:r>
          </a:p>
          <a:p>
            <a:r>
              <a:rPr lang="ja-JP" altLang="ja-JP" sz="1400" dirty="0">
                <a:latin typeface="Meiryo UI" panose="020B0604030504040204" pitchFamily="50" charset="-128"/>
                <a:ea typeface="Meiryo UI" panose="020B0604030504040204" pitchFamily="50" charset="-128"/>
                <a:cs typeface="Meiryo UI" panose="020B0604030504040204" pitchFamily="50" charset="-128"/>
              </a:rPr>
              <a:t>（４）　その他、水素エネルギーの利活用拡大に関すること</a:t>
            </a:r>
          </a:p>
          <a:p>
            <a:r>
              <a:rPr lang="en-US" altLang="ja-JP" sz="1400" dirty="0">
                <a:latin typeface="Meiryo UI" panose="020B0604030504040204" pitchFamily="50" charset="-128"/>
                <a:ea typeface="Meiryo UI" panose="020B0604030504040204" pitchFamily="50" charset="-128"/>
                <a:cs typeface="Meiryo UI" panose="020B0604030504040204" pitchFamily="50" charset="-128"/>
              </a:rPr>
              <a:t> </a:t>
            </a:r>
            <a:endParaRPr lang="ja-JP"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ja-JP" sz="1400" dirty="0">
                <a:latin typeface="Meiryo UI" panose="020B0604030504040204" pitchFamily="50" charset="-128"/>
                <a:ea typeface="Meiryo UI" panose="020B0604030504040204" pitchFamily="50" charset="-128"/>
                <a:cs typeface="Meiryo UI" panose="020B0604030504040204" pitchFamily="50" charset="-128"/>
              </a:rPr>
              <a:t>（組織）</a:t>
            </a:r>
          </a:p>
          <a:p>
            <a:r>
              <a:rPr lang="ja-JP" altLang="ja-JP" sz="1400" dirty="0">
                <a:latin typeface="Meiryo UI" panose="020B0604030504040204" pitchFamily="50" charset="-128"/>
                <a:ea typeface="Meiryo UI" panose="020B0604030504040204" pitchFamily="50" charset="-128"/>
                <a:cs typeface="Meiryo UI" panose="020B0604030504040204" pitchFamily="50" charset="-128"/>
              </a:rPr>
              <a:t>第３条　推進会議は、大阪府及び大阪市のほか、別表１に掲げる団体及び学識経験その他専門的知見を有する者（</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以</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下</a:t>
            </a:r>
            <a:r>
              <a:rPr lang="ja-JP" altLang="ja-JP" sz="1400" dirty="0">
                <a:latin typeface="Meiryo UI" panose="020B0604030504040204" pitchFamily="50" charset="-128"/>
                <a:ea typeface="Meiryo UI" panose="020B0604030504040204" pitchFamily="50" charset="-128"/>
                <a:cs typeface="Meiryo UI" panose="020B0604030504040204" pitchFamily="50" charset="-128"/>
              </a:rPr>
              <a:t>「学識経験者」という。）をもって構成する。</a:t>
            </a: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２</a:t>
            </a:r>
            <a:r>
              <a:rPr lang="ja-JP" altLang="ja-JP" sz="1400" dirty="0">
                <a:latin typeface="Meiryo UI" panose="020B0604030504040204" pitchFamily="50" charset="-128"/>
                <a:ea typeface="Meiryo UI" panose="020B0604030504040204" pitchFamily="50" charset="-128"/>
                <a:cs typeface="Meiryo UI" panose="020B0604030504040204" pitchFamily="50" charset="-128"/>
              </a:rPr>
              <a:t>　推進会議には、必要に応じて顧問及びオブザーバーを置くことができる。</a:t>
            </a:r>
          </a:p>
          <a:p>
            <a:r>
              <a:rPr lang="en-US" altLang="ja-JP" sz="1400" dirty="0">
                <a:latin typeface="Meiryo UI" panose="020B0604030504040204" pitchFamily="50" charset="-128"/>
                <a:ea typeface="Meiryo UI" panose="020B0604030504040204" pitchFamily="50" charset="-128"/>
                <a:cs typeface="Meiryo UI" panose="020B0604030504040204" pitchFamily="50" charset="-128"/>
              </a:rPr>
              <a:t> </a:t>
            </a:r>
            <a:endParaRPr lang="ja-JP"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ja-JP" sz="1400" dirty="0">
                <a:latin typeface="Meiryo UI" panose="020B0604030504040204" pitchFamily="50" charset="-128"/>
                <a:ea typeface="Meiryo UI" panose="020B0604030504040204" pitchFamily="50" charset="-128"/>
                <a:cs typeface="Meiryo UI" panose="020B0604030504040204" pitchFamily="50" charset="-128"/>
              </a:rPr>
              <a:t>（推進会議の運営）</a:t>
            </a:r>
          </a:p>
          <a:p>
            <a:r>
              <a:rPr lang="ja-JP" altLang="ja-JP" sz="1400" dirty="0">
                <a:latin typeface="Meiryo UI" panose="020B0604030504040204" pitchFamily="50" charset="-128"/>
                <a:ea typeface="Meiryo UI" panose="020B0604030504040204" pitchFamily="50" charset="-128"/>
                <a:cs typeface="Meiryo UI" panose="020B0604030504040204" pitchFamily="50" charset="-128"/>
              </a:rPr>
              <a:t>第４条　推進会議に会長を置く。</a:t>
            </a: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２</a:t>
            </a:r>
            <a:r>
              <a:rPr lang="ja-JP" altLang="ja-JP" sz="1400" dirty="0">
                <a:latin typeface="Meiryo UI" panose="020B0604030504040204" pitchFamily="50" charset="-128"/>
                <a:ea typeface="Meiryo UI" panose="020B0604030504040204" pitchFamily="50" charset="-128"/>
                <a:cs typeface="Meiryo UI" panose="020B0604030504040204" pitchFamily="50" charset="-128"/>
              </a:rPr>
              <a:t>　推進会議は大阪府及び大阪市が共同で招集し、会長が会議の議長となる。</a:t>
            </a: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３</a:t>
            </a:r>
            <a:r>
              <a:rPr lang="ja-JP" altLang="ja-JP" sz="1400" dirty="0">
                <a:latin typeface="Meiryo UI" panose="020B0604030504040204" pitchFamily="50" charset="-128"/>
                <a:ea typeface="Meiryo UI" panose="020B0604030504040204" pitchFamily="50" charset="-128"/>
                <a:cs typeface="Meiryo UI" panose="020B0604030504040204" pitchFamily="50" charset="-128"/>
              </a:rPr>
              <a:t>　会長は、推進会議の公平・中立的な進行と専門的な知見の活用を図るため、学識経験者の中から大阪府及び</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大阪</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市</a:t>
            </a:r>
            <a:r>
              <a:rPr lang="ja-JP" altLang="ja-JP" sz="1400" dirty="0">
                <a:latin typeface="Meiryo UI" panose="020B0604030504040204" pitchFamily="50" charset="-128"/>
                <a:ea typeface="Meiryo UI" panose="020B0604030504040204" pitchFamily="50" charset="-128"/>
                <a:cs typeface="Meiryo UI" panose="020B0604030504040204" pitchFamily="50" charset="-128"/>
              </a:rPr>
              <a:t>が共同して指名する者をもって充てる。</a:t>
            </a: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４</a:t>
            </a:r>
            <a:r>
              <a:rPr lang="ja-JP" altLang="ja-JP" sz="1400" dirty="0">
                <a:latin typeface="Meiryo UI" panose="020B0604030504040204" pitchFamily="50" charset="-128"/>
                <a:ea typeface="Meiryo UI" panose="020B0604030504040204" pitchFamily="50" charset="-128"/>
                <a:cs typeface="Meiryo UI" panose="020B0604030504040204" pitchFamily="50" charset="-128"/>
              </a:rPr>
              <a:t>　会長は、必要に応じて推進会議に構成団体に所属する者以外の者の出席を求め、その意見を聴取すること</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ができる</a:t>
            </a:r>
            <a:r>
              <a:rPr lang="ja-JP" altLang="ja-JP" sz="1400" dirty="0">
                <a:latin typeface="Meiryo UI" panose="020B0604030504040204" pitchFamily="50" charset="-128"/>
                <a:ea typeface="Meiryo UI" panose="020B0604030504040204" pitchFamily="50" charset="-128"/>
                <a:cs typeface="Meiryo UI" panose="020B0604030504040204" pitchFamily="50" charset="-128"/>
              </a:rPr>
              <a:t>。</a:t>
            </a: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５</a:t>
            </a:r>
            <a:r>
              <a:rPr lang="ja-JP" altLang="ja-JP" sz="1400" dirty="0">
                <a:latin typeface="Meiryo UI" panose="020B0604030504040204" pitchFamily="50" charset="-128"/>
                <a:ea typeface="Meiryo UI" panose="020B0604030504040204" pitchFamily="50" charset="-128"/>
                <a:cs typeface="Meiryo UI" panose="020B0604030504040204" pitchFamily="50" charset="-128"/>
              </a:rPr>
              <a:t>　会長に事故があるとき又は会長が欠けたときは、構成団体に所属する者の中から会長が予め指名する者が</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その職務</a:t>
            </a:r>
            <a:r>
              <a:rPr lang="ja-JP" altLang="ja-JP" sz="1400" dirty="0">
                <a:latin typeface="Meiryo UI" panose="020B0604030504040204" pitchFamily="50" charset="-128"/>
                <a:ea typeface="Meiryo UI" panose="020B0604030504040204" pitchFamily="50" charset="-128"/>
                <a:cs typeface="Meiryo UI" panose="020B0604030504040204" pitchFamily="50" charset="-128"/>
              </a:rPr>
              <a:t>を</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代</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400" dirty="0" err="1" smtClean="0">
                <a:latin typeface="Meiryo UI" panose="020B0604030504040204" pitchFamily="50" charset="-128"/>
                <a:ea typeface="Meiryo UI" panose="020B0604030504040204" pitchFamily="50" charset="-128"/>
                <a:cs typeface="Meiryo UI" panose="020B0604030504040204" pitchFamily="50" charset="-128"/>
              </a:rPr>
              <a:t>理</a:t>
            </a:r>
            <a:r>
              <a:rPr lang="ja-JP" altLang="ja-JP" sz="1400" dirty="0" err="1">
                <a:latin typeface="Meiryo UI" panose="020B0604030504040204" pitchFamily="50" charset="-128"/>
                <a:ea typeface="Meiryo UI" panose="020B0604030504040204" pitchFamily="50" charset="-128"/>
                <a:cs typeface="Meiryo UI" panose="020B0604030504040204" pitchFamily="50" charset="-128"/>
              </a:rPr>
              <a:t>する</a:t>
            </a:r>
            <a:r>
              <a:rPr lang="ja-JP" altLang="ja-JP" sz="14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 </a:t>
            </a:r>
            <a:endParaRPr lang="ja-JP"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9334764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94520" y="-140492"/>
            <a:ext cx="9144150" cy="617164"/>
            <a:chOff x="94520" y="47"/>
            <a:chExt cx="9144150" cy="617164"/>
          </a:xfrm>
        </p:grpSpPr>
        <p:sp>
          <p:nvSpPr>
            <p:cNvPr id="7" name="角丸四角形 6"/>
            <p:cNvSpPr/>
            <p:nvPr/>
          </p:nvSpPr>
          <p:spPr>
            <a:xfrm>
              <a:off x="157582" y="47"/>
              <a:ext cx="9081088" cy="617164"/>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r>
                <a:rPr lang="ja-JP" altLang="en-US" sz="32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32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H</a:t>
              </a:r>
              <a:r>
                <a:rPr lang="ja-JP" altLang="en-US" sz="24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２</a:t>
              </a:r>
              <a:r>
                <a:rPr lang="en-US" altLang="ja-JP" sz="32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Osaka</a:t>
              </a:r>
              <a:r>
                <a:rPr lang="ja-JP" altLang="en-US" sz="32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ビジョン推進会議設置要綱</a:t>
              </a:r>
              <a:endParaRPr lang="en-US" altLang="ja-JP" sz="32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8" name="直線コネクタ 7"/>
            <p:cNvCxnSpPr/>
            <p:nvPr/>
          </p:nvCxnSpPr>
          <p:spPr>
            <a:xfrm>
              <a:off x="94520" y="548680"/>
              <a:ext cx="8985494" cy="0"/>
            </a:xfrm>
            <a:prstGeom prst="line">
              <a:avLst/>
            </a:prstGeom>
            <a:ln w="101600">
              <a:solidFill>
                <a:srgbClr val="002060"/>
              </a:solidFill>
            </a:ln>
          </p:spPr>
          <p:style>
            <a:lnRef idx="1">
              <a:schemeClr val="accent1"/>
            </a:lnRef>
            <a:fillRef idx="0">
              <a:schemeClr val="accent1"/>
            </a:fillRef>
            <a:effectRef idx="0">
              <a:schemeClr val="accent1"/>
            </a:effectRef>
            <a:fontRef idx="minor">
              <a:schemeClr val="tx1"/>
            </a:fontRef>
          </p:style>
        </p:cxnSp>
      </p:grpSp>
      <p:sp>
        <p:nvSpPr>
          <p:cNvPr id="9" name="正方形/長方形 8"/>
          <p:cNvSpPr/>
          <p:nvPr/>
        </p:nvSpPr>
        <p:spPr>
          <a:xfrm>
            <a:off x="8656043" y="6597352"/>
            <a:ext cx="432048" cy="180020"/>
          </a:xfrm>
          <a:prstGeom prst="rect">
            <a:avLst/>
          </a:prstGeom>
          <a:noFill/>
          <a:ln w="952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正方形/長方形 1"/>
          <p:cNvSpPr/>
          <p:nvPr/>
        </p:nvSpPr>
        <p:spPr>
          <a:xfrm>
            <a:off x="35496" y="548680"/>
            <a:ext cx="9049480" cy="6120680"/>
          </a:xfrm>
          <a:prstGeom prst="rect">
            <a:avLst/>
          </a:prstGeom>
        </p:spPr>
        <p:txBody>
          <a:bodyPr wrap="square">
            <a:noAutofit/>
          </a:bodyPr>
          <a:lstStyle/>
          <a:p>
            <a:r>
              <a:rPr lang="ja-JP" altLang="ja-JP" sz="1400" dirty="0">
                <a:latin typeface="Meiryo UI" panose="020B0604030504040204" pitchFamily="50" charset="-128"/>
                <a:ea typeface="Meiryo UI" panose="020B0604030504040204" pitchFamily="50" charset="-128"/>
                <a:cs typeface="Meiryo UI" panose="020B0604030504040204" pitchFamily="50" charset="-128"/>
              </a:rPr>
              <a:t>（推進会議の公開）</a:t>
            </a:r>
          </a:p>
          <a:p>
            <a:r>
              <a:rPr lang="ja-JP" altLang="ja-JP" sz="1400" dirty="0">
                <a:latin typeface="Meiryo UI" panose="020B0604030504040204" pitchFamily="50" charset="-128"/>
                <a:ea typeface="Meiryo UI" panose="020B0604030504040204" pitchFamily="50" charset="-128"/>
                <a:cs typeface="Meiryo UI" panose="020B0604030504040204" pitchFamily="50" charset="-128"/>
              </a:rPr>
              <a:t>第５条　推進会議は、公開とする。</a:t>
            </a:r>
          </a:p>
          <a:p>
            <a:r>
              <a:rPr lang="en-US" altLang="ja-JP" sz="1400" dirty="0">
                <a:latin typeface="Meiryo UI" panose="020B0604030504040204" pitchFamily="50" charset="-128"/>
                <a:ea typeface="Meiryo UI" panose="020B0604030504040204" pitchFamily="50" charset="-128"/>
                <a:cs typeface="Meiryo UI" panose="020B0604030504040204" pitchFamily="50" charset="-128"/>
              </a:rPr>
              <a:t> </a:t>
            </a:r>
            <a:endParaRPr lang="ja-JP"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ja-JP" sz="1400" dirty="0">
                <a:latin typeface="Meiryo UI" panose="020B0604030504040204" pitchFamily="50" charset="-128"/>
                <a:ea typeface="Meiryo UI" panose="020B0604030504040204" pitchFamily="50" charset="-128"/>
                <a:cs typeface="Meiryo UI" panose="020B0604030504040204" pitchFamily="50" charset="-128"/>
              </a:rPr>
              <a:t>（事業別研究会）</a:t>
            </a:r>
          </a:p>
          <a:p>
            <a:r>
              <a:rPr lang="ja-JP" altLang="ja-JP" sz="1400" dirty="0">
                <a:latin typeface="Meiryo UI" panose="020B0604030504040204" pitchFamily="50" charset="-128"/>
                <a:ea typeface="Meiryo UI" panose="020B0604030504040204" pitchFamily="50" charset="-128"/>
                <a:cs typeface="Meiryo UI" panose="020B0604030504040204" pitchFamily="50" charset="-128"/>
              </a:rPr>
              <a:t>第６条　推進会議には協議事項の具体化を図るため、別表２に掲げる事業別研究会（以下「研究会」という。）を</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設置する</a:t>
            </a:r>
            <a:r>
              <a:rPr lang="ja-JP" altLang="ja-JP" sz="1400" dirty="0">
                <a:latin typeface="Meiryo UI" panose="020B0604030504040204" pitchFamily="50" charset="-128"/>
                <a:ea typeface="Meiryo UI" panose="020B0604030504040204" pitchFamily="50" charset="-128"/>
                <a:cs typeface="Meiryo UI" panose="020B0604030504040204" pitchFamily="50" charset="-128"/>
              </a:rPr>
              <a:t>。</a:t>
            </a: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２</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400" dirty="0">
                <a:latin typeface="Meiryo UI" panose="020B0604030504040204" pitchFamily="50" charset="-128"/>
                <a:ea typeface="Meiryo UI" panose="020B0604030504040204" pitchFamily="50" charset="-128"/>
                <a:cs typeface="Meiryo UI" panose="020B0604030504040204" pitchFamily="50" charset="-128"/>
              </a:rPr>
              <a:t>　研究会は、大阪府及び大阪市のほか、別表３に掲げる団体及び学識経験者をもって構成する。</a:t>
            </a: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３</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400" dirty="0">
                <a:latin typeface="Meiryo UI" panose="020B0604030504040204" pitchFamily="50" charset="-128"/>
                <a:ea typeface="Meiryo UI" panose="020B0604030504040204" pitchFamily="50" charset="-128"/>
                <a:cs typeface="Meiryo UI" panose="020B0604030504040204" pitchFamily="50" charset="-128"/>
              </a:rPr>
              <a:t>　研究会の運営については、第３条第２項及び第４条を準用する。この場合において、これらの規定中「推進会議」</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と</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あるのは</a:t>
            </a:r>
            <a:r>
              <a:rPr lang="ja-JP" altLang="ja-JP" sz="1400" dirty="0">
                <a:latin typeface="Meiryo UI" panose="020B0604030504040204" pitchFamily="50" charset="-128"/>
                <a:ea typeface="Meiryo UI" panose="020B0604030504040204" pitchFamily="50" charset="-128"/>
                <a:cs typeface="Meiryo UI" panose="020B0604030504040204" pitchFamily="50" charset="-128"/>
              </a:rPr>
              <a:t>「研究会」と、「会長」とあるのは「座長」に読み替えるものとする。</a:t>
            </a: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４</a:t>
            </a:r>
            <a:r>
              <a:rPr lang="ja-JP" altLang="ja-JP" sz="1400" dirty="0">
                <a:latin typeface="Meiryo UI" panose="020B0604030504040204" pitchFamily="50" charset="-128"/>
                <a:ea typeface="Meiryo UI" panose="020B0604030504040204" pitchFamily="50" charset="-128"/>
                <a:cs typeface="Meiryo UI" panose="020B0604030504040204" pitchFamily="50" charset="-128"/>
              </a:rPr>
              <a:t>　研究会の座長は、それぞれの研究会を代表し、推進会議に出席して意見を述べることができる</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５</a:t>
            </a:r>
            <a:r>
              <a:rPr lang="ja-JP" altLang="ja-JP" sz="1400" dirty="0">
                <a:latin typeface="Meiryo UI" panose="020B0604030504040204" pitchFamily="50" charset="-128"/>
                <a:ea typeface="Meiryo UI" panose="020B0604030504040204" pitchFamily="50" charset="-128"/>
                <a:cs typeface="Meiryo UI" panose="020B0604030504040204" pitchFamily="50" charset="-128"/>
              </a:rPr>
              <a:t>　研究会は、水素関連ビジネス創出に関する参加企業の競争上の地位を確保する必要があるため、非公開と</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する</a:t>
            </a:r>
            <a:r>
              <a:rPr lang="ja-JP" altLang="ja-JP" sz="1400" dirty="0">
                <a:latin typeface="Meiryo UI" panose="020B0604030504040204" pitchFamily="50" charset="-128"/>
                <a:ea typeface="Meiryo UI" panose="020B0604030504040204" pitchFamily="50" charset="-128"/>
                <a:cs typeface="Meiryo UI" panose="020B0604030504040204" pitchFamily="50" charset="-128"/>
              </a:rPr>
              <a:t>。</a:t>
            </a: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６</a:t>
            </a:r>
            <a:r>
              <a:rPr lang="ja-JP" altLang="ja-JP" sz="1400" dirty="0">
                <a:latin typeface="Meiryo UI" panose="020B0604030504040204" pitchFamily="50" charset="-128"/>
                <a:ea typeface="Meiryo UI" panose="020B0604030504040204" pitchFamily="50" charset="-128"/>
                <a:cs typeface="Meiryo UI" panose="020B0604030504040204" pitchFamily="50" charset="-128"/>
              </a:rPr>
              <a:t>　研究会の構成団体、研究会の構成団体以外で研究会に出席した者及び研究会の構成団体に所属する者は、</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研究</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会</a:t>
            </a:r>
            <a:r>
              <a:rPr lang="ja-JP" altLang="ja-JP" sz="1400" dirty="0">
                <a:latin typeface="Meiryo UI" panose="020B0604030504040204" pitchFamily="50" charset="-128"/>
                <a:ea typeface="Meiryo UI" panose="020B0604030504040204" pitchFamily="50" charset="-128"/>
                <a:cs typeface="Meiryo UI" panose="020B0604030504040204" pitchFamily="50" charset="-128"/>
              </a:rPr>
              <a:t>の活動により知り得た秘密を漏洩してはならない。ただし、研究会の了承を得て推進会議へ報告若しくは協議する</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事項</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又</a:t>
            </a:r>
            <a:r>
              <a:rPr lang="ja-JP" altLang="ja-JP" sz="1400" dirty="0">
                <a:latin typeface="Meiryo UI" panose="020B0604030504040204" pitchFamily="50" charset="-128"/>
                <a:ea typeface="Meiryo UI" panose="020B0604030504040204" pitchFamily="50" charset="-128"/>
                <a:cs typeface="Meiryo UI" panose="020B0604030504040204" pitchFamily="50" charset="-128"/>
              </a:rPr>
              <a:t>は既に公知若しくは公用の情報についてはこの限りでない。</a:t>
            </a:r>
          </a:p>
          <a:p>
            <a:r>
              <a:rPr lang="en-US" altLang="ja-JP" sz="1400" dirty="0">
                <a:latin typeface="Meiryo UI" panose="020B0604030504040204" pitchFamily="50" charset="-128"/>
                <a:ea typeface="Meiryo UI" panose="020B0604030504040204" pitchFamily="50" charset="-128"/>
                <a:cs typeface="Meiryo UI" panose="020B0604030504040204" pitchFamily="50" charset="-128"/>
              </a:rPr>
              <a:t> </a:t>
            </a:r>
            <a:endParaRPr lang="ja-JP"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ja-JP" sz="1400" dirty="0">
                <a:latin typeface="Meiryo UI" panose="020B0604030504040204" pitchFamily="50" charset="-128"/>
                <a:ea typeface="Meiryo UI" panose="020B0604030504040204" pitchFamily="50" charset="-128"/>
                <a:cs typeface="Meiryo UI" panose="020B0604030504040204" pitchFamily="50" charset="-128"/>
              </a:rPr>
              <a:t>（法令遵守）</a:t>
            </a:r>
          </a:p>
          <a:p>
            <a:r>
              <a:rPr lang="ja-JP" altLang="ja-JP" sz="1400" dirty="0">
                <a:latin typeface="Meiryo UI" panose="020B0604030504040204" pitchFamily="50" charset="-128"/>
                <a:ea typeface="Meiryo UI" panose="020B0604030504040204" pitchFamily="50" charset="-128"/>
                <a:cs typeface="Meiryo UI" panose="020B0604030504040204" pitchFamily="50" charset="-128"/>
              </a:rPr>
              <a:t>第７条　推進会議及び研究会（以下「推進会議等」という。）の構成団体は、私的独占の禁止及び公正取引の確保に</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関</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する</a:t>
            </a:r>
            <a:r>
              <a:rPr lang="ja-JP" altLang="ja-JP" sz="1400" dirty="0">
                <a:latin typeface="Meiryo UI" panose="020B0604030504040204" pitchFamily="50" charset="-128"/>
                <a:ea typeface="Meiryo UI" panose="020B0604030504040204" pitchFamily="50" charset="-128"/>
                <a:cs typeface="Meiryo UI" panose="020B0604030504040204" pitchFamily="50" charset="-128"/>
              </a:rPr>
              <a:t>法律をはじめとする関連法令を遵守し、かかる法令に抵触する行為を行わないこととする。</a:t>
            </a:r>
          </a:p>
          <a:p>
            <a:r>
              <a:rPr lang="en-US" altLang="ja-JP" sz="1400" dirty="0">
                <a:latin typeface="Meiryo UI" panose="020B0604030504040204" pitchFamily="50" charset="-128"/>
                <a:ea typeface="Meiryo UI" panose="020B0604030504040204" pitchFamily="50" charset="-128"/>
                <a:cs typeface="Meiryo UI" panose="020B0604030504040204" pitchFamily="50" charset="-128"/>
              </a:rPr>
              <a:t> </a:t>
            </a:r>
            <a:endParaRPr lang="ja-JP"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ja-JP" sz="1400" dirty="0">
                <a:latin typeface="Meiryo UI" panose="020B0604030504040204" pitchFamily="50" charset="-128"/>
                <a:ea typeface="Meiryo UI" panose="020B0604030504040204" pitchFamily="50" charset="-128"/>
                <a:cs typeface="Meiryo UI" panose="020B0604030504040204" pitchFamily="50" charset="-128"/>
              </a:rPr>
              <a:t>（推進会議等の庶務）</a:t>
            </a:r>
          </a:p>
          <a:p>
            <a:r>
              <a:rPr lang="ja-JP" altLang="ja-JP" sz="1400" dirty="0">
                <a:latin typeface="Meiryo UI" panose="020B0604030504040204" pitchFamily="50" charset="-128"/>
                <a:ea typeface="Meiryo UI" panose="020B0604030504040204" pitchFamily="50" charset="-128"/>
                <a:cs typeface="Meiryo UI" panose="020B0604030504040204" pitchFamily="50" charset="-128"/>
              </a:rPr>
              <a:t>第８条　推進会議等の庶務は、大阪府商工労働部成長産業振興室新エネルギー産業課及び大阪市環境局環境</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施策部</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環境</a:t>
            </a:r>
            <a:r>
              <a:rPr lang="ja-JP" altLang="ja-JP" sz="1400" dirty="0">
                <a:latin typeface="Meiryo UI" panose="020B0604030504040204" pitchFamily="50" charset="-128"/>
                <a:ea typeface="Meiryo UI" panose="020B0604030504040204" pitchFamily="50" charset="-128"/>
                <a:cs typeface="Meiryo UI" panose="020B0604030504040204" pitchFamily="50" charset="-128"/>
              </a:rPr>
              <a:t>施策課で行う。</a:t>
            </a:r>
          </a:p>
          <a:p>
            <a:r>
              <a:rPr lang="en-US" altLang="ja-JP" sz="1400" dirty="0">
                <a:latin typeface="Meiryo UI" panose="020B0604030504040204" pitchFamily="50" charset="-128"/>
                <a:ea typeface="Meiryo UI" panose="020B0604030504040204" pitchFamily="50" charset="-128"/>
                <a:cs typeface="Meiryo UI" panose="020B0604030504040204" pitchFamily="50" charset="-128"/>
              </a:rPr>
              <a:t> </a:t>
            </a:r>
            <a:endParaRPr lang="ja-JP"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ja-JP" sz="1400" dirty="0">
                <a:latin typeface="Meiryo UI" panose="020B0604030504040204" pitchFamily="50" charset="-128"/>
                <a:ea typeface="Meiryo UI" panose="020B0604030504040204" pitchFamily="50" charset="-128"/>
                <a:cs typeface="Meiryo UI" panose="020B0604030504040204" pitchFamily="50" charset="-128"/>
              </a:rPr>
              <a:t>（その他）</a:t>
            </a:r>
          </a:p>
          <a:p>
            <a:r>
              <a:rPr lang="ja-JP" altLang="ja-JP" sz="1400" dirty="0">
                <a:latin typeface="Meiryo UI" panose="020B0604030504040204" pitchFamily="50" charset="-128"/>
                <a:ea typeface="Meiryo UI" panose="020B0604030504040204" pitchFamily="50" charset="-128"/>
                <a:cs typeface="Meiryo UI" panose="020B0604030504040204" pitchFamily="50" charset="-128"/>
              </a:rPr>
              <a:t>第９条　その他、推進会議等の運営に関する事項は、大阪府及び大阪市が協議の上、これを定める。　</a:t>
            </a:r>
          </a:p>
          <a:p>
            <a:r>
              <a:rPr lang="en-US" altLang="ja-JP" sz="1400" dirty="0">
                <a:latin typeface="Meiryo UI" panose="020B0604030504040204" pitchFamily="50" charset="-128"/>
                <a:ea typeface="Meiryo UI" panose="020B0604030504040204" pitchFamily="50" charset="-128"/>
                <a:cs typeface="Meiryo UI" panose="020B0604030504040204" pitchFamily="50" charset="-128"/>
              </a:rPr>
              <a:t> </a:t>
            </a:r>
            <a:endParaRPr lang="ja-JP"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ja-JP" sz="1400" dirty="0">
                <a:latin typeface="Meiryo UI" panose="020B0604030504040204" pitchFamily="50" charset="-128"/>
                <a:ea typeface="Meiryo UI" panose="020B0604030504040204" pitchFamily="50" charset="-128"/>
                <a:cs typeface="Meiryo UI" panose="020B0604030504040204" pitchFamily="50" charset="-128"/>
              </a:rPr>
              <a:t>附　　則</a:t>
            </a: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この</a:t>
            </a:r>
            <a:r>
              <a:rPr lang="ja-JP" altLang="ja-JP" sz="1400" dirty="0">
                <a:latin typeface="Meiryo UI" panose="020B0604030504040204" pitchFamily="50" charset="-128"/>
                <a:ea typeface="Meiryo UI" panose="020B0604030504040204" pitchFamily="50" charset="-128"/>
                <a:cs typeface="Meiryo UI" panose="020B0604030504040204" pitchFamily="50" charset="-128"/>
              </a:rPr>
              <a:t>要綱は、平成２８年８月２日から施行する。</a:t>
            </a:r>
          </a:p>
        </p:txBody>
      </p:sp>
    </p:spTree>
    <p:extLst>
      <p:ext uri="{BB962C8B-B14F-4D97-AF65-F5344CB8AC3E}">
        <p14:creationId xmlns:p14="http://schemas.microsoft.com/office/powerpoint/2010/main" val="36049931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611560" y="980728"/>
            <a:ext cx="5328592" cy="307777"/>
          </a:xfrm>
          <a:prstGeom prst="rect">
            <a:avLst/>
          </a:prstGeom>
        </p:spPr>
        <p:txBody>
          <a:bodyPr wrap="square">
            <a:spAutoFit/>
          </a:bodyPr>
          <a:lstStyle/>
          <a:p>
            <a:r>
              <a:rPr lang="ja-JP" altLang="en-US" sz="14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別表１　（</a:t>
            </a:r>
            <a:r>
              <a:rPr lang="en-US" altLang="ja-JP" sz="14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50</a:t>
            </a:r>
            <a:r>
              <a:rPr lang="ja-JP" altLang="en-US" sz="14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音順）　　</a:t>
            </a:r>
            <a:r>
              <a:rPr lang="en-US" altLang="ja-JP" sz="14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第</a:t>
            </a:r>
            <a:r>
              <a:rPr lang="en-US" altLang="ja-JP" sz="14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4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条第</a:t>
            </a:r>
            <a:r>
              <a:rPr lang="en-US" altLang="ja-JP" sz="14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4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項関係　</a:t>
            </a:r>
            <a:endParaRPr lang="ja-JP" altLang="ja-JP" sz="14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7" name="グループ化 16"/>
          <p:cNvGrpSpPr/>
          <p:nvPr/>
        </p:nvGrpSpPr>
        <p:grpSpPr>
          <a:xfrm>
            <a:off x="94520" y="3524"/>
            <a:ext cx="9144150" cy="617164"/>
            <a:chOff x="94520" y="47"/>
            <a:chExt cx="9144150" cy="617164"/>
          </a:xfrm>
        </p:grpSpPr>
        <p:sp>
          <p:nvSpPr>
            <p:cNvPr id="18" name="角丸四角形 17"/>
            <p:cNvSpPr/>
            <p:nvPr/>
          </p:nvSpPr>
          <p:spPr>
            <a:xfrm>
              <a:off x="157582" y="47"/>
              <a:ext cx="9081088" cy="617164"/>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r>
                <a:rPr lang="ja-JP" altLang="en-US" sz="32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32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H</a:t>
              </a:r>
              <a:r>
                <a:rPr lang="ja-JP" altLang="en-US" sz="24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２</a:t>
              </a:r>
              <a:r>
                <a:rPr lang="en-US" altLang="ja-JP" sz="32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Osaka</a:t>
              </a:r>
              <a:r>
                <a:rPr lang="ja-JP" altLang="en-US" sz="32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ビジョン推進会議設置要綱</a:t>
              </a:r>
              <a:endParaRPr lang="en-US" altLang="ja-JP" sz="32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9" name="直線コネクタ 18"/>
            <p:cNvCxnSpPr/>
            <p:nvPr/>
          </p:nvCxnSpPr>
          <p:spPr>
            <a:xfrm>
              <a:off x="94520" y="548680"/>
              <a:ext cx="8985494" cy="0"/>
            </a:xfrm>
            <a:prstGeom prst="line">
              <a:avLst/>
            </a:prstGeom>
            <a:ln w="101600">
              <a:solidFill>
                <a:srgbClr val="002060"/>
              </a:solidFill>
            </a:ln>
          </p:spPr>
          <p:style>
            <a:lnRef idx="1">
              <a:schemeClr val="accent1"/>
            </a:lnRef>
            <a:fillRef idx="0">
              <a:schemeClr val="accent1"/>
            </a:fillRef>
            <a:effectRef idx="0">
              <a:schemeClr val="accent1"/>
            </a:effectRef>
            <a:fontRef idx="minor">
              <a:schemeClr val="tx1"/>
            </a:fontRef>
          </p:style>
        </p:cxnSp>
      </p:grpSp>
      <p:graphicFrame>
        <p:nvGraphicFramePr>
          <p:cNvPr id="20" name="表 19"/>
          <p:cNvGraphicFramePr>
            <a:graphicFrameLocks noGrp="1"/>
          </p:cNvGraphicFramePr>
          <p:nvPr>
            <p:extLst>
              <p:ext uri="{D42A27DB-BD31-4B8C-83A1-F6EECF244321}">
                <p14:modId xmlns:p14="http://schemas.microsoft.com/office/powerpoint/2010/main" val="3110414868"/>
              </p:ext>
            </p:extLst>
          </p:nvPr>
        </p:nvGraphicFramePr>
        <p:xfrm>
          <a:off x="770843" y="1556792"/>
          <a:ext cx="7632848" cy="4392490"/>
        </p:xfrm>
        <a:graphic>
          <a:graphicData uri="http://schemas.openxmlformats.org/drawingml/2006/table">
            <a:tbl>
              <a:tblPr firstRow="1" bandRow="1">
                <a:tableStyleId>{5C22544A-7EE6-4342-B048-85BDC9FD1C3A}</a:tableStyleId>
              </a:tblPr>
              <a:tblGrid>
                <a:gridCol w="3816424"/>
                <a:gridCol w="3816424"/>
              </a:tblGrid>
              <a:tr h="439249">
                <a:tc>
                  <a:txBody>
                    <a:bodyPr/>
                    <a:lstStyle/>
                    <a:p>
                      <a:r>
                        <a:rPr kumimoji="1" lang="ja-JP" altLang="en-US" sz="1200" b="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株式会社池田泉州銀行</a:t>
                      </a:r>
                      <a:endParaRPr kumimoji="1" lang="ja-JP" altLang="en-US" sz="1200" b="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txBody>
                  <a:tcPr>
                    <a:lnL w="9525" cap="flat" cmpd="sng" algn="ctr">
                      <a:solidFill>
                        <a:srgbClr val="002060"/>
                      </a:solidFill>
                      <a:prstDash val="solid"/>
                      <a:round/>
                      <a:headEnd type="none" w="med" len="med"/>
                      <a:tailEnd type="none" w="med" len="med"/>
                    </a:lnL>
                    <a:lnR w="9525" cap="flat" cmpd="sng" algn="ctr">
                      <a:solidFill>
                        <a:srgbClr val="002060"/>
                      </a:solidFill>
                      <a:prstDash val="solid"/>
                      <a:round/>
                      <a:headEnd type="none" w="med" len="med"/>
                      <a:tailEnd type="none" w="med" len="med"/>
                    </a:lnR>
                    <a:lnT w="9525" cap="flat" cmpd="sng" algn="ctr">
                      <a:solidFill>
                        <a:srgbClr val="002060"/>
                      </a:solidFill>
                      <a:prstDash val="solid"/>
                      <a:round/>
                      <a:headEnd type="none" w="med" len="med"/>
                      <a:tailEnd type="none" w="med" len="med"/>
                    </a:lnT>
                    <a:lnB w="9525" cap="flat" cmpd="sng" algn="ctr">
                      <a:solidFill>
                        <a:srgbClr val="002060"/>
                      </a:solidFill>
                      <a:prstDash val="solid"/>
                      <a:round/>
                      <a:headEnd type="none" w="med" len="med"/>
                      <a:tailEnd type="none" w="med" len="med"/>
                    </a:lnB>
                    <a:noFill/>
                  </a:tcPr>
                </a:tc>
                <a:tc>
                  <a:txBody>
                    <a:bodyPr/>
                    <a:lstStyle/>
                    <a:p>
                      <a:r>
                        <a:rPr kumimoji="1" lang="ja-JP" altLang="en-US" sz="1200" b="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株式会社竹中工務店</a:t>
                      </a:r>
                      <a:endParaRPr kumimoji="1" lang="ja-JP" altLang="en-US" sz="1200" b="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txBody>
                  <a:tcPr>
                    <a:lnL w="9525" cap="flat" cmpd="sng" algn="ctr">
                      <a:solidFill>
                        <a:srgbClr val="002060"/>
                      </a:solidFill>
                      <a:prstDash val="solid"/>
                      <a:round/>
                      <a:headEnd type="none" w="med" len="med"/>
                      <a:tailEnd type="none" w="med" len="med"/>
                    </a:lnL>
                    <a:lnR w="9525" cap="flat" cmpd="sng" algn="ctr">
                      <a:solidFill>
                        <a:srgbClr val="002060"/>
                      </a:solidFill>
                      <a:prstDash val="solid"/>
                      <a:round/>
                      <a:headEnd type="none" w="med" len="med"/>
                      <a:tailEnd type="none" w="med" len="med"/>
                    </a:lnR>
                    <a:lnT w="9525" cap="flat" cmpd="sng" algn="ctr">
                      <a:solidFill>
                        <a:srgbClr val="002060"/>
                      </a:solidFill>
                      <a:prstDash val="solid"/>
                      <a:round/>
                      <a:headEnd type="none" w="med" len="med"/>
                      <a:tailEnd type="none" w="med" len="med"/>
                    </a:lnT>
                    <a:lnB w="9525" cap="flat" cmpd="sng" algn="ctr">
                      <a:solidFill>
                        <a:srgbClr val="002060"/>
                      </a:solidFill>
                      <a:prstDash val="solid"/>
                      <a:round/>
                      <a:headEnd type="none" w="med" len="med"/>
                      <a:tailEnd type="none" w="med" len="med"/>
                    </a:lnB>
                    <a:noFill/>
                  </a:tcPr>
                </a:tc>
              </a:tr>
              <a:tr h="439249">
                <a:tc>
                  <a:txBody>
                    <a:bodyPr/>
                    <a:lstStyle/>
                    <a:p>
                      <a:r>
                        <a:rPr kumimoji="1" lang="ja-JP" altLang="en-US" sz="1200" b="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岩谷産業株式会社</a:t>
                      </a:r>
                      <a:endParaRPr kumimoji="1" lang="ja-JP" altLang="en-US" sz="1200" b="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txBody>
                  <a:tcPr>
                    <a:lnL w="9525" cap="flat" cmpd="sng" algn="ctr">
                      <a:solidFill>
                        <a:srgbClr val="002060"/>
                      </a:solidFill>
                      <a:prstDash val="solid"/>
                      <a:round/>
                      <a:headEnd type="none" w="med" len="med"/>
                      <a:tailEnd type="none" w="med" len="med"/>
                    </a:lnL>
                    <a:lnR w="9525" cap="flat" cmpd="sng" algn="ctr">
                      <a:solidFill>
                        <a:srgbClr val="002060"/>
                      </a:solidFill>
                      <a:prstDash val="solid"/>
                      <a:round/>
                      <a:headEnd type="none" w="med" len="med"/>
                      <a:tailEnd type="none" w="med" len="med"/>
                    </a:lnR>
                    <a:lnT w="9525" cap="flat" cmpd="sng" algn="ctr">
                      <a:solidFill>
                        <a:srgbClr val="002060"/>
                      </a:solidFill>
                      <a:prstDash val="solid"/>
                      <a:round/>
                      <a:headEnd type="none" w="med" len="med"/>
                      <a:tailEnd type="none" w="med" len="med"/>
                    </a:lnT>
                    <a:lnB w="9525" cap="flat" cmpd="sng" algn="ctr">
                      <a:solidFill>
                        <a:srgbClr val="002060"/>
                      </a:solidFill>
                      <a:prstDash val="solid"/>
                      <a:round/>
                      <a:headEnd type="none" w="med" len="med"/>
                      <a:tailEnd type="none" w="med" len="med"/>
                    </a:lnB>
                    <a:noFill/>
                  </a:tcPr>
                </a:tc>
                <a:tc>
                  <a:txBody>
                    <a:bodyPr/>
                    <a:lstStyle/>
                    <a:p>
                      <a:r>
                        <a:rPr kumimoji="1" lang="ja-JP" altLang="en-US" sz="1200" b="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株式会社東芝</a:t>
                      </a:r>
                      <a:endParaRPr kumimoji="1" lang="ja-JP" altLang="en-US" sz="1200" b="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txBody>
                  <a:tcPr>
                    <a:lnL w="9525" cap="flat" cmpd="sng" algn="ctr">
                      <a:solidFill>
                        <a:srgbClr val="002060"/>
                      </a:solidFill>
                      <a:prstDash val="solid"/>
                      <a:round/>
                      <a:headEnd type="none" w="med" len="med"/>
                      <a:tailEnd type="none" w="med" len="med"/>
                    </a:lnL>
                    <a:lnR w="9525" cap="flat" cmpd="sng" algn="ctr">
                      <a:solidFill>
                        <a:srgbClr val="002060"/>
                      </a:solidFill>
                      <a:prstDash val="solid"/>
                      <a:round/>
                      <a:headEnd type="none" w="med" len="med"/>
                      <a:tailEnd type="none" w="med" len="med"/>
                    </a:lnR>
                    <a:lnT w="9525" cap="flat" cmpd="sng" algn="ctr">
                      <a:solidFill>
                        <a:srgbClr val="002060"/>
                      </a:solidFill>
                      <a:prstDash val="solid"/>
                      <a:round/>
                      <a:headEnd type="none" w="med" len="med"/>
                      <a:tailEnd type="none" w="med" len="med"/>
                    </a:lnT>
                    <a:lnB w="9525" cap="flat" cmpd="sng" algn="ctr">
                      <a:solidFill>
                        <a:srgbClr val="002060"/>
                      </a:solidFill>
                      <a:prstDash val="solid"/>
                      <a:round/>
                      <a:headEnd type="none" w="med" len="med"/>
                      <a:tailEnd type="none" w="med" len="med"/>
                    </a:lnB>
                    <a:noFill/>
                  </a:tcPr>
                </a:tc>
              </a:tr>
              <a:tr h="439249">
                <a:tc>
                  <a:txBody>
                    <a:bodyPr/>
                    <a:lstStyle/>
                    <a:p>
                      <a:r>
                        <a:rPr kumimoji="1" lang="ja-JP" altLang="en-US" sz="1200" b="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一般財団法人大阪科学技術センター</a:t>
                      </a:r>
                      <a:endParaRPr kumimoji="1" lang="ja-JP" altLang="en-US" sz="1200" b="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txBody>
                  <a:tcPr>
                    <a:lnL w="9525" cap="flat" cmpd="sng" algn="ctr">
                      <a:solidFill>
                        <a:srgbClr val="002060"/>
                      </a:solidFill>
                      <a:prstDash val="solid"/>
                      <a:round/>
                      <a:headEnd type="none" w="med" len="med"/>
                      <a:tailEnd type="none" w="med" len="med"/>
                    </a:lnL>
                    <a:lnR w="9525" cap="flat" cmpd="sng" algn="ctr">
                      <a:solidFill>
                        <a:srgbClr val="002060"/>
                      </a:solidFill>
                      <a:prstDash val="solid"/>
                      <a:round/>
                      <a:headEnd type="none" w="med" len="med"/>
                      <a:tailEnd type="none" w="med" len="med"/>
                    </a:lnR>
                    <a:lnT w="9525" cap="flat" cmpd="sng" algn="ctr">
                      <a:solidFill>
                        <a:srgbClr val="002060"/>
                      </a:solidFill>
                      <a:prstDash val="solid"/>
                      <a:round/>
                      <a:headEnd type="none" w="med" len="med"/>
                      <a:tailEnd type="none" w="med" len="med"/>
                    </a:lnT>
                    <a:lnB w="9525" cap="flat" cmpd="sng" algn="ctr">
                      <a:solidFill>
                        <a:srgbClr val="002060"/>
                      </a:solidFill>
                      <a:prstDash val="solid"/>
                      <a:round/>
                      <a:headEnd type="none" w="med" len="med"/>
                      <a:tailEnd type="none" w="med" len="med"/>
                    </a:lnB>
                    <a:noFill/>
                  </a:tcPr>
                </a:tc>
                <a:tc>
                  <a:txBody>
                    <a:bodyPr/>
                    <a:lstStyle/>
                    <a:p>
                      <a:r>
                        <a:rPr kumimoji="1" lang="ja-JP" altLang="en-US" sz="1200" b="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豊田通商株式会社</a:t>
                      </a:r>
                      <a:endParaRPr kumimoji="1" lang="ja-JP" altLang="en-US" sz="1200" b="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txBody>
                  <a:tcPr>
                    <a:lnL w="9525" cap="flat" cmpd="sng" algn="ctr">
                      <a:solidFill>
                        <a:srgbClr val="002060"/>
                      </a:solidFill>
                      <a:prstDash val="solid"/>
                      <a:round/>
                      <a:headEnd type="none" w="med" len="med"/>
                      <a:tailEnd type="none" w="med" len="med"/>
                    </a:lnL>
                    <a:lnR w="9525" cap="flat" cmpd="sng" algn="ctr">
                      <a:solidFill>
                        <a:srgbClr val="002060"/>
                      </a:solidFill>
                      <a:prstDash val="solid"/>
                      <a:round/>
                      <a:headEnd type="none" w="med" len="med"/>
                      <a:tailEnd type="none" w="med" len="med"/>
                    </a:lnR>
                    <a:lnT w="9525" cap="flat" cmpd="sng" algn="ctr">
                      <a:solidFill>
                        <a:srgbClr val="002060"/>
                      </a:solidFill>
                      <a:prstDash val="solid"/>
                      <a:round/>
                      <a:headEnd type="none" w="med" len="med"/>
                      <a:tailEnd type="none" w="med" len="med"/>
                    </a:lnT>
                    <a:lnB w="9525" cap="flat" cmpd="sng" algn="ctr">
                      <a:solidFill>
                        <a:srgbClr val="002060"/>
                      </a:solidFill>
                      <a:prstDash val="solid"/>
                      <a:round/>
                      <a:headEnd type="none" w="med" len="med"/>
                      <a:tailEnd type="none" w="med" len="med"/>
                    </a:lnB>
                    <a:noFill/>
                  </a:tcPr>
                </a:tc>
              </a:tr>
              <a:tr h="439249">
                <a:tc>
                  <a:txBody>
                    <a:bodyPr/>
                    <a:lstStyle/>
                    <a:p>
                      <a:r>
                        <a:rPr kumimoji="1" lang="ja-JP" altLang="en-US" sz="1200" b="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大阪ガス株式会社</a:t>
                      </a:r>
                      <a:endParaRPr kumimoji="1" lang="ja-JP" altLang="en-US" sz="1200" b="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txBody>
                  <a:tcPr>
                    <a:lnL w="9525" cap="flat" cmpd="sng" algn="ctr">
                      <a:solidFill>
                        <a:srgbClr val="002060"/>
                      </a:solidFill>
                      <a:prstDash val="solid"/>
                      <a:round/>
                      <a:headEnd type="none" w="med" len="med"/>
                      <a:tailEnd type="none" w="med" len="med"/>
                    </a:lnL>
                    <a:lnR w="9525" cap="flat" cmpd="sng" algn="ctr">
                      <a:solidFill>
                        <a:srgbClr val="002060"/>
                      </a:solidFill>
                      <a:prstDash val="solid"/>
                      <a:round/>
                      <a:headEnd type="none" w="med" len="med"/>
                      <a:tailEnd type="none" w="med" len="med"/>
                    </a:lnR>
                    <a:lnT w="9525" cap="flat" cmpd="sng" algn="ctr">
                      <a:solidFill>
                        <a:srgbClr val="002060"/>
                      </a:solidFill>
                      <a:prstDash val="solid"/>
                      <a:round/>
                      <a:headEnd type="none" w="med" len="med"/>
                      <a:tailEnd type="none" w="med" len="med"/>
                    </a:lnT>
                    <a:lnB w="9525" cap="flat" cmpd="sng" algn="ctr">
                      <a:solidFill>
                        <a:srgbClr val="002060"/>
                      </a:solidFill>
                      <a:prstDash val="solid"/>
                      <a:round/>
                      <a:headEnd type="none" w="med" len="med"/>
                      <a:tailEnd type="none" w="med" len="med"/>
                    </a:lnB>
                    <a:noFill/>
                  </a:tcPr>
                </a:tc>
                <a:tc>
                  <a:txBody>
                    <a:bodyPr/>
                    <a:lstStyle/>
                    <a:p>
                      <a:r>
                        <a:rPr kumimoji="1" lang="ja-JP" altLang="en-US" sz="1200" b="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パナソニック株式会社</a:t>
                      </a:r>
                      <a:endParaRPr kumimoji="1" lang="ja-JP" altLang="en-US" sz="1200" b="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txBody>
                  <a:tcPr>
                    <a:lnL w="9525" cap="flat" cmpd="sng" algn="ctr">
                      <a:solidFill>
                        <a:srgbClr val="002060"/>
                      </a:solidFill>
                      <a:prstDash val="solid"/>
                      <a:round/>
                      <a:headEnd type="none" w="med" len="med"/>
                      <a:tailEnd type="none" w="med" len="med"/>
                    </a:lnL>
                    <a:lnR w="9525" cap="flat" cmpd="sng" algn="ctr">
                      <a:solidFill>
                        <a:srgbClr val="002060"/>
                      </a:solidFill>
                      <a:prstDash val="solid"/>
                      <a:round/>
                      <a:headEnd type="none" w="med" len="med"/>
                      <a:tailEnd type="none" w="med" len="med"/>
                    </a:lnR>
                    <a:lnT w="9525" cap="flat" cmpd="sng" algn="ctr">
                      <a:solidFill>
                        <a:srgbClr val="002060"/>
                      </a:solidFill>
                      <a:prstDash val="solid"/>
                      <a:round/>
                      <a:headEnd type="none" w="med" len="med"/>
                      <a:tailEnd type="none" w="med" len="med"/>
                    </a:lnT>
                    <a:lnB w="9525" cap="flat" cmpd="sng" algn="ctr">
                      <a:solidFill>
                        <a:srgbClr val="002060"/>
                      </a:solidFill>
                      <a:prstDash val="solid"/>
                      <a:round/>
                      <a:headEnd type="none" w="med" len="med"/>
                      <a:tailEnd type="none" w="med" len="med"/>
                    </a:lnB>
                    <a:noFill/>
                  </a:tcPr>
                </a:tc>
              </a:tr>
              <a:tr h="439249">
                <a:tc>
                  <a:txBody>
                    <a:bodyPr/>
                    <a:lstStyle/>
                    <a:p>
                      <a:r>
                        <a:rPr kumimoji="1" lang="ja-JP" altLang="en-US" sz="1200" b="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オリックス株式会社</a:t>
                      </a:r>
                      <a:endParaRPr kumimoji="1" lang="ja-JP" altLang="en-US" sz="1200" b="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txBody>
                  <a:tcPr>
                    <a:lnL w="9525" cap="flat" cmpd="sng" algn="ctr">
                      <a:solidFill>
                        <a:srgbClr val="002060"/>
                      </a:solidFill>
                      <a:prstDash val="solid"/>
                      <a:round/>
                      <a:headEnd type="none" w="med" len="med"/>
                      <a:tailEnd type="none" w="med" len="med"/>
                    </a:lnL>
                    <a:lnR w="9525" cap="flat" cmpd="sng" algn="ctr">
                      <a:solidFill>
                        <a:srgbClr val="002060"/>
                      </a:solidFill>
                      <a:prstDash val="solid"/>
                      <a:round/>
                      <a:headEnd type="none" w="med" len="med"/>
                      <a:tailEnd type="none" w="med" len="med"/>
                    </a:lnR>
                    <a:lnT w="9525" cap="flat" cmpd="sng" algn="ctr">
                      <a:solidFill>
                        <a:srgbClr val="002060"/>
                      </a:solidFill>
                      <a:prstDash val="solid"/>
                      <a:round/>
                      <a:headEnd type="none" w="med" len="med"/>
                      <a:tailEnd type="none" w="med" len="med"/>
                    </a:lnT>
                    <a:lnB w="9525" cap="flat" cmpd="sng" algn="ctr">
                      <a:solidFill>
                        <a:srgbClr val="002060"/>
                      </a:solidFill>
                      <a:prstDash val="solid"/>
                      <a:round/>
                      <a:headEnd type="none" w="med" len="med"/>
                      <a:tailEnd type="none" w="med" len="med"/>
                    </a:lnB>
                    <a:noFill/>
                  </a:tcPr>
                </a:tc>
                <a:tc>
                  <a:txBody>
                    <a:bodyPr/>
                    <a:lstStyle/>
                    <a:p>
                      <a:r>
                        <a:rPr kumimoji="1" lang="ja-JP" altLang="en-US" sz="1200" b="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株式会社日立製作所</a:t>
                      </a:r>
                      <a:endParaRPr kumimoji="1" lang="ja-JP" altLang="en-US" sz="1200" b="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txBody>
                  <a:tcPr>
                    <a:lnL w="9525" cap="flat" cmpd="sng" algn="ctr">
                      <a:solidFill>
                        <a:srgbClr val="002060"/>
                      </a:solidFill>
                      <a:prstDash val="solid"/>
                      <a:round/>
                      <a:headEnd type="none" w="med" len="med"/>
                      <a:tailEnd type="none" w="med" len="med"/>
                    </a:lnL>
                    <a:lnR w="9525" cap="flat" cmpd="sng" algn="ctr">
                      <a:solidFill>
                        <a:srgbClr val="002060"/>
                      </a:solidFill>
                      <a:prstDash val="solid"/>
                      <a:round/>
                      <a:headEnd type="none" w="med" len="med"/>
                      <a:tailEnd type="none" w="med" len="med"/>
                    </a:lnR>
                    <a:lnT w="9525" cap="flat" cmpd="sng" algn="ctr">
                      <a:solidFill>
                        <a:srgbClr val="002060"/>
                      </a:solidFill>
                      <a:prstDash val="solid"/>
                      <a:round/>
                      <a:headEnd type="none" w="med" len="med"/>
                      <a:tailEnd type="none" w="med" len="med"/>
                    </a:lnT>
                    <a:lnB w="9525" cap="flat" cmpd="sng" algn="ctr">
                      <a:solidFill>
                        <a:srgbClr val="002060"/>
                      </a:solidFill>
                      <a:prstDash val="solid"/>
                      <a:round/>
                      <a:headEnd type="none" w="med" len="med"/>
                      <a:tailEnd type="none" w="med" len="med"/>
                    </a:lnB>
                    <a:noFill/>
                  </a:tcPr>
                </a:tc>
              </a:tr>
              <a:tr h="439249">
                <a:tc>
                  <a:txBody>
                    <a:bodyPr/>
                    <a:lstStyle/>
                    <a:p>
                      <a:r>
                        <a:rPr kumimoji="1" lang="ja-JP" altLang="en-US" sz="1200" b="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川崎重工業株式会社</a:t>
                      </a:r>
                      <a:endParaRPr kumimoji="1" lang="ja-JP" altLang="en-US" sz="1200" b="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txBody>
                  <a:tcPr>
                    <a:lnL w="9525" cap="flat" cmpd="sng" algn="ctr">
                      <a:solidFill>
                        <a:srgbClr val="002060"/>
                      </a:solidFill>
                      <a:prstDash val="solid"/>
                      <a:round/>
                      <a:headEnd type="none" w="med" len="med"/>
                      <a:tailEnd type="none" w="med" len="med"/>
                    </a:lnL>
                    <a:lnR w="9525" cap="flat" cmpd="sng" algn="ctr">
                      <a:solidFill>
                        <a:srgbClr val="002060"/>
                      </a:solidFill>
                      <a:prstDash val="solid"/>
                      <a:round/>
                      <a:headEnd type="none" w="med" len="med"/>
                      <a:tailEnd type="none" w="med" len="med"/>
                    </a:lnR>
                    <a:lnT w="9525" cap="flat" cmpd="sng" algn="ctr">
                      <a:solidFill>
                        <a:srgbClr val="002060"/>
                      </a:solidFill>
                      <a:prstDash val="solid"/>
                      <a:round/>
                      <a:headEnd type="none" w="med" len="med"/>
                      <a:tailEnd type="none" w="med" len="med"/>
                    </a:lnT>
                    <a:lnB w="9525" cap="flat" cmpd="sng" algn="ctr">
                      <a:solidFill>
                        <a:srgbClr val="002060"/>
                      </a:solidFill>
                      <a:prstDash val="solid"/>
                      <a:round/>
                      <a:headEnd type="none" w="med" len="med"/>
                      <a:tailEnd type="none" w="med" len="med"/>
                    </a:lnB>
                    <a:noFill/>
                  </a:tcPr>
                </a:tc>
                <a:tc>
                  <a:txBody>
                    <a:bodyPr/>
                    <a:lstStyle/>
                    <a:p>
                      <a:r>
                        <a:rPr kumimoji="1" lang="ja-JP" altLang="en-US" sz="1200" b="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株式会社三井住友銀行</a:t>
                      </a:r>
                      <a:endParaRPr kumimoji="1" lang="ja-JP" altLang="en-US" sz="1200" b="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txBody>
                  <a:tcPr>
                    <a:lnL w="9525" cap="flat" cmpd="sng" algn="ctr">
                      <a:solidFill>
                        <a:srgbClr val="002060"/>
                      </a:solidFill>
                      <a:prstDash val="solid"/>
                      <a:round/>
                      <a:headEnd type="none" w="med" len="med"/>
                      <a:tailEnd type="none" w="med" len="med"/>
                    </a:lnL>
                    <a:lnR w="9525" cap="flat" cmpd="sng" algn="ctr">
                      <a:solidFill>
                        <a:srgbClr val="002060"/>
                      </a:solidFill>
                      <a:prstDash val="solid"/>
                      <a:round/>
                      <a:headEnd type="none" w="med" len="med"/>
                      <a:tailEnd type="none" w="med" len="med"/>
                    </a:lnR>
                    <a:lnT w="9525" cap="flat" cmpd="sng" algn="ctr">
                      <a:solidFill>
                        <a:srgbClr val="002060"/>
                      </a:solidFill>
                      <a:prstDash val="solid"/>
                      <a:round/>
                      <a:headEnd type="none" w="med" len="med"/>
                      <a:tailEnd type="none" w="med" len="med"/>
                    </a:lnT>
                    <a:lnB w="9525" cap="flat" cmpd="sng" algn="ctr">
                      <a:solidFill>
                        <a:srgbClr val="002060"/>
                      </a:solidFill>
                      <a:prstDash val="solid"/>
                      <a:round/>
                      <a:headEnd type="none" w="med" len="med"/>
                      <a:tailEnd type="none" w="med" len="med"/>
                    </a:lnB>
                    <a:noFill/>
                  </a:tcPr>
                </a:tc>
              </a:tr>
              <a:tr h="439249">
                <a:tc>
                  <a:txBody>
                    <a:bodyPr/>
                    <a:lstStyle/>
                    <a:p>
                      <a:r>
                        <a:rPr kumimoji="1" lang="ja-JP" altLang="en-US" sz="1200" b="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関西エアポート株式会社</a:t>
                      </a:r>
                      <a:endParaRPr kumimoji="1" lang="ja-JP" altLang="en-US" sz="1200" b="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txBody>
                  <a:tcPr>
                    <a:lnL w="9525" cap="flat" cmpd="sng" algn="ctr">
                      <a:solidFill>
                        <a:srgbClr val="002060"/>
                      </a:solidFill>
                      <a:prstDash val="solid"/>
                      <a:round/>
                      <a:headEnd type="none" w="med" len="med"/>
                      <a:tailEnd type="none" w="med" len="med"/>
                    </a:lnL>
                    <a:lnR w="9525" cap="flat" cmpd="sng" algn="ctr">
                      <a:solidFill>
                        <a:srgbClr val="002060"/>
                      </a:solidFill>
                      <a:prstDash val="solid"/>
                      <a:round/>
                      <a:headEnd type="none" w="med" len="med"/>
                      <a:tailEnd type="none" w="med" len="med"/>
                    </a:lnR>
                    <a:lnT w="9525" cap="flat" cmpd="sng" algn="ctr">
                      <a:solidFill>
                        <a:srgbClr val="002060"/>
                      </a:solidFill>
                      <a:prstDash val="solid"/>
                      <a:round/>
                      <a:headEnd type="none" w="med" len="med"/>
                      <a:tailEnd type="none" w="med" len="med"/>
                    </a:lnT>
                    <a:lnB w="9525" cap="flat" cmpd="sng" algn="ctr">
                      <a:solidFill>
                        <a:srgbClr val="002060"/>
                      </a:solidFill>
                      <a:prstDash val="solid"/>
                      <a:round/>
                      <a:headEnd type="none" w="med" len="med"/>
                      <a:tailEnd type="none" w="med" len="med"/>
                    </a:lnB>
                    <a:noFill/>
                  </a:tcPr>
                </a:tc>
                <a:tc>
                  <a:txBody>
                    <a:bodyPr/>
                    <a:lstStyle/>
                    <a:p>
                      <a:r>
                        <a:rPr kumimoji="1" lang="ja-JP" altLang="en-US" sz="1200" b="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三井物産株式会社</a:t>
                      </a:r>
                      <a:endParaRPr kumimoji="1" lang="ja-JP" altLang="en-US" sz="1200" b="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txBody>
                  <a:tcPr>
                    <a:lnL w="9525" cap="flat" cmpd="sng" algn="ctr">
                      <a:solidFill>
                        <a:srgbClr val="002060"/>
                      </a:solidFill>
                      <a:prstDash val="solid"/>
                      <a:round/>
                      <a:headEnd type="none" w="med" len="med"/>
                      <a:tailEnd type="none" w="med" len="med"/>
                    </a:lnL>
                    <a:lnR w="9525" cap="flat" cmpd="sng" algn="ctr">
                      <a:solidFill>
                        <a:srgbClr val="002060"/>
                      </a:solidFill>
                      <a:prstDash val="solid"/>
                      <a:round/>
                      <a:headEnd type="none" w="med" len="med"/>
                      <a:tailEnd type="none" w="med" len="med"/>
                    </a:lnR>
                    <a:lnT w="9525" cap="flat" cmpd="sng" algn="ctr">
                      <a:solidFill>
                        <a:srgbClr val="002060"/>
                      </a:solidFill>
                      <a:prstDash val="solid"/>
                      <a:round/>
                      <a:headEnd type="none" w="med" len="med"/>
                      <a:tailEnd type="none" w="med" len="med"/>
                    </a:lnT>
                    <a:lnB w="9525" cap="flat" cmpd="sng" algn="ctr">
                      <a:solidFill>
                        <a:srgbClr val="002060"/>
                      </a:solidFill>
                      <a:prstDash val="solid"/>
                      <a:round/>
                      <a:headEnd type="none" w="med" len="med"/>
                      <a:tailEnd type="none" w="med" len="med"/>
                    </a:lnB>
                    <a:noFill/>
                  </a:tcPr>
                </a:tc>
              </a:tr>
              <a:tr h="439249">
                <a:tc>
                  <a:txBody>
                    <a:bodyPr/>
                    <a:lstStyle/>
                    <a:p>
                      <a:r>
                        <a:rPr kumimoji="1" lang="ja-JP" altLang="en-US" sz="1200" b="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関西電力株式会社</a:t>
                      </a:r>
                      <a:endParaRPr kumimoji="1" lang="ja-JP" altLang="en-US" sz="1200" b="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txBody>
                  <a:tcPr>
                    <a:lnL w="9525" cap="flat" cmpd="sng" algn="ctr">
                      <a:solidFill>
                        <a:srgbClr val="002060"/>
                      </a:solidFill>
                      <a:prstDash val="solid"/>
                      <a:round/>
                      <a:headEnd type="none" w="med" len="med"/>
                      <a:tailEnd type="none" w="med" len="med"/>
                    </a:lnL>
                    <a:lnR w="9525" cap="flat" cmpd="sng" algn="ctr">
                      <a:solidFill>
                        <a:srgbClr val="002060"/>
                      </a:solidFill>
                      <a:prstDash val="solid"/>
                      <a:round/>
                      <a:headEnd type="none" w="med" len="med"/>
                      <a:tailEnd type="none" w="med" len="med"/>
                    </a:lnR>
                    <a:lnT w="9525" cap="flat" cmpd="sng" algn="ctr">
                      <a:solidFill>
                        <a:srgbClr val="002060"/>
                      </a:solidFill>
                      <a:prstDash val="solid"/>
                      <a:round/>
                      <a:headEnd type="none" w="med" len="med"/>
                      <a:tailEnd type="none" w="med" len="med"/>
                    </a:lnT>
                    <a:lnB w="9525" cap="flat" cmpd="sng" algn="ctr">
                      <a:solidFill>
                        <a:srgbClr val="002060"/>
                      </a:solidFill>
                      <a:prstDash val="solid"/>
                      <a:round/>
                      <a:headEnd type="none" w="med" len="med"/>
                      <a:tailEnd type="none" w="med" len="med"/>
                    </a:lnB>
                    <a:noFill/>
                  </a:tcPr>
                </a:tc>
                <a:tc>
                  <a:txBody>
                    <a:bodyPr/>
                    <a:lstStyle/>
                    <a:p>
                      <a:r>
                        <a:rPr kumimoji="1" lang="ja-JP" altLang="en-US" sz="1200" b="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株式会社三菱東京</a:t>
                      </a:r>
                      <a:r>
                        <a:rPr kumimoji="1" lang="en-US" altLang="ja-JP" sz="1200" b="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UFJ</a:t>
                      </a:r>
                      <a:r>
                        <a:rPr kumimoji="1" lang="ja-JP" altLang="en-US" sz="1200" b="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銀行</a:t>
                      </a:r>
                      <a:endParaRPr kumimoji="1" lang="ja-JP" altLang="en-US" sz="1200" b="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txBody>
                  <a:tcPr>
                    <a:lnL w="9525" cap="flat" cmpd="sng" algn="ctr">
                      <a:solidFill>
                        <a:srgbClr val="002060"/>
                      </a:solidFill>
                      <a:prstDash val="solid"/>
                      <a:round/>
                      <a:headEnd type="none" w="med" len="med"/>
                      <a:tailEnd type="none" w="med" len="med"/>
                    </a:lnL>
                    <a:lnR w="9525" cap="flat" cmpd="sng" algn="ctr">
                      <a:solidFill>
                        <a:srgbClr val="002060"/>
                      </a:solidFill>
                      <a:prstDash val="solid"/>
                      <a:round/>
                      <a:headEnd type="none" w="med" len="med"/>
                      <a:tailEnd type="none" w="med" len="med"/>
                    </a:lnR>
                    <a:lnT w="9525" cap="flat" cmpd="sng" algn="ctr">
                      <a:solidFill>
                        <a:srgbClr val="002060"/>
                      </a:solidFill>
                      <a:prstDash val="solid"/>
                      <a:round/>
                      <a:headEnd type="none" w="med" len="med"/>
                      <a:tailEnd type="none" w="med" len="med"/>
                    </a:lnT>
                    <a:lnB w="9525" cap="flat" cmpd="sng" algn="ctr">
                      <a:solidFill>
                        <a:srgbClr val="002060"/>
                      </a:solidFill>
                      <a:prstDash val="solid"/>
                      <a:round/>
                      <a:headEnd type="none" w="med" len="med"/>
                      <a:tailEnd type="none" w="med" len="med"/>
                    </a:lnB>
                    <a:noFill/>
                  </a:tcPr>
                </a:tc>
              </a:tr>
              <a:tr h="439249">
                <a:tc>
                  <a:txBody>
                    <a:bodyPr/>
                    <a:lstStyle/>
                    <a:p>
                      <a:r>
                        <a:rPr kumimoji="1" lang="ja-JP" altLang="en-US" sz="1200" b="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積水ハウス株式会社</a:t>
                      </a:r>
                      <a:endParaRPr kumimoji="1" lang="ja-JP" altLang="en-US" sz="1200" b="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txBody>
                  <a:tcPr>
                    <a:lnL w="9525" cap="flat" cmpd="sng" algn="ctr">
                      <a:solidFill>
                        <a:srgbClr val="002060"/>
                      </a:solidFill>
                      <a:prstDash val="solid"/>
                      <a:round/>
                      <a:headEnd type="none" w="med" len="med"/>
                      <a:tailEnd type="none" w="med" len="med"/>
                    </a:lnL>
                    <a:lnR w="9525" cap="flat" cmpd="sng" algn="ctr">
                      <a:solidFill>
                        <a:srgbClr val="002060"/>
                      </a:solidFill>
                      <a:prstDash val="solid"/>
                      <a:round/>
                      <a:headEnd type="none" w="med" len="med"/>
                      <a:tailEnd type="none" w="med" len="med"/>
                    </a:lnR>
                    <a:lnT w="9525" cap="flat" cmpd="sng" algn="ctr">
                      <a:solidFill>
                        <a:srgbClr val="002060"/>
                      </a:solidFill>
                      <a:prstDash val="solid"/>
                      <a:round/>
                      <a:headEnd type="none" w="med" len="med"/>
                      <a:tailEnd type="none" w="med" len="med"/>
                    </a:lnT>
                    <a:lnB w="9525" cap="flat" cmpd="sng" algn="ctr">
                      <a:solidFill>
                        <a:srgbClr val="002060"/>
                      </a:solidFill>
                      <a:prstDash val="solid"/>
                      <a:round/>
                      <a:headEnd type="none" w="med" len="med"/>
                      <a:tailEnd type="none" w="med" len="med"/>
                    </a:lnB>
                    <a:noFill/>
                  </a:tcPr>
                </a:tc>
                <a:tc>
                  <a:txBody>
                    <a:bodyPr/>
                    <a:lstStyle/>
                    <a:p>
                      <a:r>
                        <a:rPr kumimoji="1" lang="ja-JP" altLang="en-US" sz="1200" b="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三菱日立パワーシステムズ株式会社</a:t>
                      </a:r>
                      <a:endParaRPr kumimoji="1" lang="ja-JP" altLang="en-US" sz="1200" b="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txBody>
                  <a:tcPr>
                    <a:lnL w="9525" cap="flat" cmpd="sng" algn="ctr">
                      <a:solidFill>
                        <a:srgbClr val="002060"/>
                      </a:solidFill>
                      <a:prstDash val="solid"/>
                      <a:round/>
                      <a:headEnd type="none" w="med" len="med"/>
                      <a:tailEnd type="none" w="med" len="med"/>
                    </a:lnL>
                    <a:lnR w="9525" cap="flat" cmpd="sng" algn="ctr">
                      <a:solidFill>
                        <a:srgbClr val="002060"/>
                      </a:solidFill>
                      <a:prstDash val="solid"/>
                      <a:round/>
                      <a:headEnd type="none" w="med" len="med"/>
                      <a:tailEnd type="none" w="med" len="med"/>
                    </a:lnR>
                    <a:lnT w="9525" cap="flat" cmpd="sng" algn="ctr">
                      <a:solidFill>
                        <a:srgbClr val="002060"/>
                      </a:solidFill>
                      <a:prstDash val="solid"/>
                      <a:round/>
                      <a:headEnd type="none" w="med" len="med"/>
                      <a:tailEnd type="none" w="med" len="med"/>
                    </a:lnT>
                    <a:lnB w="9525" cap="flat" cmpd="sng" algn="ctr">
                      <a:solidFill>
                        <a:srgbClr val="002060"/>
                      </a:solidFill>
                      <a:prstDash val="solid"/>
                      <a:round/>
                      <a:headEnd type="none" w="med" len="med"/>
                      <a:tailEnd type="none" w="med" len="med"/>
                    </a:lnB>
                    <a:noFill/>
                  </a:tcPr>
                </a:tc>
              </a:tr>
              <a:tr h="439249">
                <a:tc>
                  <a:txBody>
                    <a:bodyPr/>
                    <a:lstStyle/>
                    <a:p>
                      <a:r>
                        <a:rPr kumimoji="1" lang="ja-JP" altLang="en-US" sz="1200" b="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大和ハウス工業株式会社</a:t>
                      </a:r>
                      <a:endParaRPr kumimoji="1" lang="ja-JP" altLang="en-US" sz="1200" b="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txBody>
                  <a:tcPr>
                    <a:lnL w="9525" cap="flat" cmpd="sng" algn="ctr">
                      <a:solidFill>
                        <a:srgbClr val="002060"/>
                      </a:solidFill>
                      <a:prstDash val="solid"/>
                      <a:round/>
                      <a:headEnd type="none" w="med" len="med"/>
                      <a:tailEnd type="none" w="med" len="med"/>
                    </a:lnL>
                    <a:lnR w="9525" cap="flat" cmpd="sng" algn="ctr">
                      <a:solidFill>
                        <a:srgbClr val="002060"/>
                      </a:solidFill>
                      <a:prstDash val="solid"/>
                      <a:round/>
                      <a:headEnd type="none" w="med" len="med"/>
                      <a:tailEnd type="none" w="med" len="med"/>
                    </a:lnR>
                    <a:lnT w="9525" cap="flat" cmpd="sng" algn="ctr">
                      <a:solidFill>
                        <a:srgbClr val="002060"/>
                      </a:solidFill>
                      <a:prstDash val="solid"/>
                      <a:round/>
                      <a:headEnd type="none" w="med" len="med"/>
                      <a:tailEnd type="none" w="med" len="med"/>
                    </a:lnT>
                    <a:lnB w="9525" cap="flat" cmpd="sng" algn="ctr">
                      <a:solidFill>
                        <a:srgbClr val="002060"/>
                      </a:solidFill>
                      <a:prstDash val="solid"/>
                      <a:round/>
                      <a:headEnd type="none" w="med" len="med"/>
                      <a:tailEnd type="none" w="med" len="med"/>
                    </a:lnB>
                    <a:noFill/>
                  </a:tcPr>
                </a:tc>
                <a:tc>
                  <a:txBody>
                    <a:bodyPr/>
                    <a:lstStyle/>
                    <a:p>
                      <a:r>
                        <a:rPr kumimoji="1" lang="ja-JP" altLang="en-US" sz="1200" b="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りそなグループ</a:t>
                      </a:r>
                      <a:endParaRPr kumimoji="1" lang="ja-JP" altLang="en-US" sz="1200" b="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txBody>
                  <a:tcPr>
                    <a:lnL w="9525" cap="flat" cmpd="sng" algn="ctr">
                      <a:solidFill>
                        <a:srgbClr val="002060"/>
                      </a:solidFill>
                      <a:prstDash val="solid"/>
                      <a:round/>
                      <a:headEnd type="none" w="med" len="med"/>
                      <a:tailEnd type="none" w="med" len="med"/>
                    </a:lnL>
                    <a:lnR w="9525" cap="flat" cmpd="sng" algn="ctr">
                      <a:solidFill>
                        <a:srgbClr val="002060"/>
                      </a:solidFill>
                      <a:prstDash val="solid"/>
                      <a:round/>
                      <a:headEnd type="none" w="med" len="med"/>
                      <a:tailEnd type="none" w="med" len="med"/>
                    </a:lnR>
                    <a:lnT w="9525" cap="flat" cmpd="sng" algn="ctr">
                      <a:solidFill>
                        <a:srgbClr val="002060"/>
                      </a:solidFill>
                      <a:prstDash val="solid"/>
                      <a:round/>
                      <a:headEnd type="none" w="med" len="med"/>
                      <a:tailEnd type="none" w="med" len="med"/>
                    </a:lnT>
                    <a:lnB w="9525" cap="flat" cmpd="sng" algn="ctr">
                      <a:solidFill>
                        <a:srgbClr val="002060"/>
                      </a:solidFill>
                      <a:prstDash val="solid"/>
                      <a:round/>
                      <a:headEnd type="none" w="med" len="med"/>
                      <a:tailEnd type="none" w="med" len="med"/>
                    </a:lnB>
                    <a:noFill/>
                  </a:tcPr>
                </a:tc>
              </a:tr>
            </a:tbl>
          </a:graphicData>
        </a:graphic>
      </p:graphicFrame>
      <p:sp>
        <p:nvSpPr>
          <p:cNvPr id="7" name="正方形/長方形 6"/>
          <p:cNvSpPr/>
          <p:nvPr/>
        </p:nvSpPr>
        <p:spPr>
          <a:xfrm>
            <a:off x="8647966" y="44624"/>
            <a:ext cx="432048" cy="180020"/>
          </a:xfrm>
          <a:prstGeom prst="rect">
            <a:avLst/>
          </a:prstGeom>
          <a:noFill/>
          <a:ln w="952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0537842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827584" y="620688"/>
            <a:ext cx="2808312" cy="307777"/>
          </a:xfrm>
          <a:prstGeom prst="rect">
            <a:avLst/>
          </a:prstGeom>
        </p:spPr>
        <p:txBody>
          <a:bodyPr wrap="square">
            <a:spAutoFit/>
          </a:bodyPr>
          <a:lstStyle/>
          <a:p>
            <a:r>
              <a:rPr lang="ja-JP" altLang="en-US" sz="14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別表２　　</a:t>
            </a:r>
            <a:r>
              <a:rPr lang="en-US" altLang="ja-JP" sz="14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第</a:t>
            </a:r>
            <a:r>
              <a:rPr lang="en-US" altLang="ja-JP" sz="14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6</a:t>
            </a:r>
            <a:r>
              <a:rPr lang="ja-JP" altLang="en-US" sz="14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条第</a:t>
            </a:r>
            <a:r>
              <a:rPr lang="en-US" altLang="ja-JP" sz="14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4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項関係　</a:t>
            </a:r>
            <a:endParaRPr lang="ja-JP" altLang="ja-JP" sz="14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2150045252"/>
              </p:ext>
            </p:extLst>
          </p:nvPr>
        </p:nvGraphicFramePr>
        <p:xfrm>
          <a:off x="899592" y="928465"/>
          <a:ext cx="7272808" cy="548640"/>
        </p:xfrm>
        <a:graphic>
          <a:graphicData uri="http://schemas.openxmlformats.org/drawingml/2006/table">
            <a:tbl>
              <a:tblPr firstRow="1" bandRow="1">
                <a:tableStyleId>{5C22544A-7EE6-4342-B048-85BDC9FD1C3A}</a:tableStyleId>
              </a:tblPr>
              <a:tblGrid>
                <a:gridCol w="7272808"/>
              </a:tblGrid>
              <a:tr h="252028">
                <a:tc>
                  <a:txBody>
                    <a:bodyPr/>
                    <a:lstStyle/>
                    <a:p>
                      <a:r>
                        <a:rPr kumimoji="1" lang="en-US" altLang="ja-JP" sz="1200" b="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FC</a:t>
                      </a:r>
                      <a:r>
                        <a:rPr kumimoji="1" lang="ja-JP" altLang="en-US" sz="1200" b="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船研究会</a:t>
                      </a:r>
                      <a:endParaRPr kumimoji="1" lang="ja-JP" altLang="en-US" sz="1200" b="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txBody>
                  <a:tcPr>
                    <a:lnL w="9525" cap="flat" cmpd="sng" algn="ctr">
                      <a:solidFill>
                        <a:srgbClr val="002060"/>
                      </a:solidFill>
                      <a:prstDash val="solid"/>
                      <a:round/>
                      <a:headEnd type="none" w="med" len="med"/>
                      <a:tailEnd type="none" w="med" len="med"/>
                    </a:lnL>
                    <a:lnR w="9525"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r>
              <a:tr h="252028">
                <a:tc>
                  <a:txBody>
                    <a:bodyPr/>
                    <a:lstStyle/>
                    <a:p>
                      <a:r>
                        <a:rPr kumimoji="1" lang="en-US" altLang="ja-JP" sz="1200" b="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FC</a:t>
                      </a:r>
                      <a:r>
                        <a:rPr kumimoji="1" lang="ja-JP" altLang="en-US" sz="1200" b="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バス研究会</a:t>
                      </a:r>
                      <a:endParaRPr kumimoji="1" lang="ja-JP" altLang="en-US" sz="1200" b="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txBody>
                  <a:tcPr>
                    <a:lnL w="9525" cap="flat" cmpd="sng" algn="ctr">
                      <a:solidFill>
                        <a:srgbClr val="002060"/>
                      </a:solidFill>
                      <a:prstDash val="solid"/>
                      <a:round/>
                      <a:headEnd type="none" w="med" len="med"/>
                      <a:tailEnd type="none" w="med" len="med"/>
                    </a:lnL>
                    <a:lnR w="9525"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9525" cap="flat" cmpd="sng" algn="ctr">
                      <a:solidFill>
                        <a:srgbClr val="002060"/>
                      </a:solidFill>
                      <a:prstDash val="solid"/>
                      <a:round/>
                      <a:headEnd type="none" w="med" len="med"/>
                      <a:tailEnd type="none" w="med" len="med"/>
                    </a:lnB>
                    <a:noFill/>
                  </a:tcPr>
                </a:tc>
              </a:tr>
            </a:tbl>
          </a:graphicData>
        </a:graphic>
      </p:graphicFrame>
      <p:sp>
        <p:nvSpPr>
          <p:cNvPr id="11" name="正方形/長方形 10"/>
          <p:cNvSpPr/>
          <p:nvPr/>
        </p:nvSpPr>
        <p:spPr>
          <a:xfrm>
            <a:off x="886140" y="1681063"/>
            <a:ext cx="4432872" cy="307777"/>
          </a:xfrm>
          <a:prstGeom prst="rect">
            <a:avLst/>
          </a:prstGeom>
        </p:spPr>
        <p:txBody>
          <a:bodyPr wrap="square">
            <a:spAutoFit/>
          </a:bodyPr>
          <a:lstStyle/>
          <a:p>
            <a:r>
              <a:rPr lang="ja-JP" altLang="en-US" sz="14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別表３　（</a:t>
            </a:r>
            <a:r>
              <a:rPr lang="en-US" altLang="ja-JP" sz="14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50</a:t>
            </a:r>
            <a:r>
              <a:rPr lang="ja-JP" altLang="en-US" sz="14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音順）　　</a:t>
            </a:r>
            <a:r>
              <a:rPr lang="en-US" altLang="ja-JP" sz="14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第</a:t>
            </a:r>
            <a:r>
              <a:rPr lang="en-US" altLang="ja-JP" sz="14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6</a:t>
            </a:r>
            <a:r>
              <a:rPr lang="ja-JP" altLang="en-US" sz="14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条第</a:t>
            </a:r>
            <a:r>
              <a:rPr lang="en-US" altLang="ja-JP" sz="14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4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項関係　</a:t>
            </a:r>
            <a:endParaRPr lang="ja-JP" altLang="ja-JP" sz="14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4" name="表 13"/>
          <p:cNvGraphicFramePr>
            <a:graphicFrameLocks noGrp="1"/>
          </p:cNvGraphicFramePr>
          <p:nvPr>
            <p:extLst>
              <p:ext uri="{D42A27DB-BD31-4B8C-83A1-F6EECF244321}">
                <p14:modId xmlns:p14="http://schemas.microsoft.com/office/powerpoint/2010/main" val="3180401800"/>
              </p:ext>
            </p:extLst>
          </p:nvPr>
        </p:nvGraphicFramePr>
        <p:xfrm>
          <a:off x="899592" y="1977008"/>
          <a:ext cx="7272808" cy="1371600"/>
        </p:xfrm>
        <a:graphic>
          <a:graphicData uri="http://schemas.openxmlformats.org/drawingml/2006/table">
            <a:tbl>
              <a:tblPr firstRow="1" bandRow="1">
                <a:tableStyleId>{5C22544A-7EE6-4342-B048-85BDC9FD1C3A}</a:tableStyleId>
              </a:tblPr>
              <a:tblGrid>
                <a:gridCol w="290912"/>
                <a:gridCol w="6981896"/>
              </a:tblGrid>
              <a:tr h="271591">
                <a:tc gridSpan="2">
                  <a:txBody>
                    <a:bodyPr/>
                    <a:lstStyle/>
                    <a:p>
                      <a:r>
                        <a:rPr kumimoji="1" lang="en-US" altLang="ja-JP" sz="1200" b="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FC</a:t>
                      </a:r>
                      <a:r>
                        <a:rPr kumimoji="1" lang="ja-JP" altLang="en-US" sz="1200" b="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船研究会</a:t>
                      </a:r>
                      <a:endParaRPr kumimoji="1" lang="ja-JP" altLang="en-US" sz="1200" b="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noFill/>
                      <a:prstDash val="solid"/>
                      <a:round/>
                      <a:headEnd type="none" w="med" len="med"/>
                      <a:tailEnd type="none" w="med" len="med"/>
                    </a:lnB>
                    <a:noFill/>
                  </a:tcPr>
                </a:tc>
                <a:tc hMerge="1">
                  <a:txBody>
                    <a:bodyPr/>
                    <a:lstStyle/>
                    <a:p>
                      <a:endParaRPr kumimoji="1" lang="ja-JP" altLang="en-US"/>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r>
              <a:tr h="271591">
                <a:tc rowSpan="4">
                  <a:txBody>
                    <a:bodyPr/>
                    <a:lstStyle/>
                    <a:p>
                      <a:endParaRPr kumimoji="1" lang="ja-JP" altLang="en-US" sz="140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r>
                        <a:rPr kumimoji="1" lang="ja-JP" altLang="en-US" sz="12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岩谷産業株式会社</a:t>
                      </a:r>
                      <a:endParaRPr kumimoji="1" lang="ja-JP" altLang="en-US" sz="120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r>
              <a:tr h="271591">
                <a:tc vMerge="1">
                  <a:txBody>
                    <a:bodyPr/>
                    <a:lstStyle/>
                    <a:p>
                      <a:endParaRPr kumimoji="1" lang="ja-JP" altLang="en-US"/>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r>
                        <a:rPr kumimoji="1" lang="ja-JP" altLang="en-US" sz="12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大阪小型水上旅客船協議会</a:t>
                      </a:r>
                      <a:endParaRPr kumimoji="1" lang="ja-JP" altLang="en-US" sz="120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r>
              <a:tr h="271591">
                <a:tc vMerge="1">
                  <a:txBody>
                    <a:bodyPr/>
                    <a:lstStyle/>
                    <a:p>
                      <a:endParaRPr kumimoji="1" lang="ja-JP" altLang="en-US"/>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r>
                        <a:rPr kumimoji="1" lang="ja-JP" altLang="en-US" sz="12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大阪シティクルーズ推進協議会</a:t>
                      </a:r>
                      <a:endParaRPr kumimoji="1" lang="ja-JP" altLang="en-US" sz="120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r>
              <a:tr h="271591">
                <a:tc vMerge="1">
                  <a:txBody>
                    <a:bodyPr/>
                    <a:lstStyle/>
                    <a:p>
                      <a:endParaRPr kumimoji="1" lang="ja-JP" altLang="en-US"/>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r>
                        <a:rPr kumimoji="1" lang="ja-JP" altLang="en-US" sz="12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豊田通商株式会社</a:t>
                      </a:r>
                      <a:endParaRPr kumimoji="1" lang="ja-JP" altLang="en-US" sz="120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r>
            </a:tbl>
          </a:graphicData>
        </a:graphic>
      </p:graphicFrame>
      <p:grpSp>
        <p:nvGrpSpPr>
          <p:cNvPr id="17" name="グループ化 16"/>
          <p:cNvGrpSpPr/>
          <p:nvPr/>
        </p:nvGrpSpPr>
        <p:grpSpPr>
          <a:xfrm>
            <a:off x="94520" y="3524"/>
            <a:ext cx="9144150" cy="617164"/>
            <a:chOff x="94520" y="47"/>
            <a:chExt cx="9144150" cy="617164"/>
          </a:xfrm>
        </p:grpSpPr>
        <p:sp>
          <p:nvSpPr>
            <p:cNvPr id="18" name="角丸四角形 17"/>
            <p:cNvSpPr/>
            <p:nvPr/>
          </p:nvSpPr>
          <p:spPr>
            <a:xfrm>
              <a:off x="157582" y="47"/>
              <a:ext cx="9081088" cy="617164"/>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r>
                <a:rPr lang="ja-JP" altLang="en-US" sz="32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32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H</a:t>
              </a:r>
              <a:r>
                <a:rPr lang="ja-JP" altLang="en-US" sz="24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２</a:t>
              </a:r>
              <a:r>
                <a:rPr lang="en-US" altLang="ja-JP" sz="32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Osaka</a:t>
              </a:r>
              <a:r>
                <a:rPr lang="ja-JP" altLang="en-US" sz="32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ビジョン推進会議設置要綱</a:t>
              </a:r>
              <a:endParaRPr lang="en-US" altLang="ja-JP" sz="32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9" name="直線コネクタ 18"/>
            <p:cNvCxnSpPr/>
            <p:nvPr/>
          </p:nvCxnSpPr>
          <p:spPr>
            <a:xfrm>
              <a:off x="94520" y="548680"/>
              <a:ext cx="8985494" cy="0"/>
            </a:xfrm>
            <a:prstGeom prst="line">
              <a:avLst/>
            </a:prstGeom>
            <a:ln w="101600">
              <a:solidFill>
                <a:srgbClr val="002060"/>
              </a:solidFill>
            </a:ln>
          </p:spPr>
          <p:style>
            <a:lnRef idx="1">
              <a:schemeClr val="accent1"/>
            </a:lnRef>
            <a:fillRef idx="0">
              <a:schemeClr val="accent1"/>
            </a:fillRef>
            <a:effectRef idx="0">
              <a:schemeClr val="accent1"/>
            </a:effectRef>
            <a:fontRef idx="minor">
              <a:schemeClr val="tx1"/>
            </a:fontRef>
          </p:style>
        </p:cxnSp>
      </p:grpSp>
      <p:graphicFrame>
        <p:nvGraphicFramePr>
          <p:cNvPr id="12" name="表 11"/>
          <p:cNvGraphicFramePr>
            <a:graphicFrameLocks noGrp="1"/>
          </p:cNvGraphicFramePr>
          <p:nvPr>
            <p:extLst>
              <p:ext uri="{D42A27DB-BD31-4B8C-83A1-F6EECF244321}">
                <p14:modId xmlns:p14="http://schemas.microsoft.com/office/powerpoint/2010/main" val="408844389"/>
              </p:ext>
            </p:extLst>
          </p:nvPr>
        </p:nvGraphicFramePr>
        <p:xfrm>
          <a:off x="899592" y="3556248"/>
          <a:ext cx="7272808" cy="3168352"/>
        </p:xfrm>
        <a:graphic>
          <a:graphicData uri="http://schemas.openxmlformats.org/drawingml/2006/table">
            <a:tbl>
              <a:tblPr firstRow="1" bandRow="1">
                <a:tableStyleId>{5C22544A-7EE6-4342-B048-85BDC9FD1C3A}</a:tableStyleId>
              </a:tblPr>
              <a:tblGrid>
                <a:gridCol w="290912"/>
                <a:gridCol w="6981896"/>
              </a:tblGrid>
              <a:tr h="288032">
                <a:tc gridSpan="2">
                  <a:txBody>
                    <a:bodyPr/>
                    <a:lstStyle/>
                    <a:p>
                      <a:r>
                        <a:rPr kumimoji="1" lang="en-US" altLang="ja-JP" sz="1200" b="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FC</a:t>
                      </a:r>
                      <a:r>
                        <a:rPr kumimoji="1" lang="ja-JP" altLang="en-US" sz="1200" b="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バス研究会</a:t>
                      </a:r>
                      <a:endParaRPr kumimoji="1" lang="ja-JP" altLang="en-US" sz="1200" b="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noFill/>
                      <a:prstDash val="solid"/>
                      <a:round/>
                      <a:headEnd type="none" w="med" len="med"/>
                      <a:tailEnd type="none" w="med" len="med"/>
                    </a:lnB>
                    <a:noFill/>
                  </a:tcPr>
                </a:tc>
                <a:tc hMerge="1">
                  <a:txBody>
                    <a:bodyPr/>
                    <a:lstStyle/>
                    <a:p>
                      <a:endParaRPr kumimoji="1" lang="ja-JP" altLang="en-US"/>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r>
              <a:tr h="288032">
                <a:tc rowSpan="10">
                  <a:txBody>
                    <a:bodyPr/>
                    <a:lstStyle/>
                    <a:p>
                      <a:endParaRPr kumimoji="1" lang="ja-JP" altLang="en-US" sz="140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r>
                        <a:rPr kumimoji="1" lang="ja-JP" altLang="en-US" sz="12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岩谷産業株式会社</a:t>
                      </a:r>
                      <a:endParaRPr kumimoji="1" lang="ja-JP" altLang="en-US" sz="120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r>
              <a:tr h="288032">
                <a:tc vMerge="1">
                  <a:txBody>
                    <a:bodyPr/>
                    <a:lstStyle/>
                    <a:p>
                      <a:endParaRPr kumimoji="1" lang="ja-JP" altLang="en-US"/>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r>
                        <a:rPr kumimoji="1" lang="ja-JP" altLang="en-US" sz="12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大阪市交通局</a:t>
                      </a:r>
                      <a:endParaRPr kumimoji="1" lang="ja-JP" altLang="en-US" sz="120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r>
              <a:tr h="288032">
                <a:tc vMerge="1">
                  <a:txBody>
                    <a:bodyPr/>
                    <a:lstStyle/>
                    <a:p>
                      <a:endParaRPr kumimoji="1" lang="ja-JP" altLang="en-US"/>
                    </a:p>
                  </a:txBody>
                  <a:tcPr/>
                </a:tc>
                <a:tc>
                  <a:txBody>
                    <a:bodyPr/>
                    <a:lstStyle/>
                    <a:p>
                      <a:r>
                        <a:rPr kumimoji="1" lang="ja-JP" altLang="en-US" sz="12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一般社団法人大阪バス協会</a:t>
                      </a:r>
                      <a:endParaRPr kumimoji="1" lang="ja-JP" altLang="en-US" sz="120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r>
              <a:tr h="288032">
                <a:tc vMerge="1">
                  <a:txBody>
                    <a:bodyPr/>
                    <a:lstStyle/>
                    <a:p>
                      <a:endParaRPr kumimoji="1" lang="ja-JP" altLang="en-US"/>
                    </a:p>
                  </a:txBody>
                  <a:tcPr/>
                </a:tc>
                <a:tc>
                  <a:txBody>
                    <a:bodyPr/>
                    <a:lstStyle/>
                    <a:p>
                      <a:r>
                        <a:rPr kumimoji="1" lang="ja-JP" altLang="en-US" sz="12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関西エアポート株式会社</a:t>
                      </a:r>
                      <a:endParaRPr kumimoji="1" lang="ja-JP" altLang="en-US" sz="120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r>
              <a:tr h="288032">
                <a:tc vMerge="1">
                  <a:txBody>
                    <a:bodyPr/>
                    <a:lstStyle/>
                    <a:p>
                      <a:endParaRPr kumimoji="1" lang="ja-JP" altLang="en-US"/>
                    </a:p>
                  </a:txBody>
                  <a:tcPr/>
                </a:tc>
                <a:tc>
                  <a:txBody>
                    <a:bodyPr/>
                    <a:lstStyle/>
                    <a:p>
                      <a:r>
                        <a:rPr kumimoji="1" lang="ja-JP" altLang="en-US" sz="12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近鉄バス株式会社</a:t>
                      </a:r>
                      <a:endParaRPr kumimoji="1" lang="ja-JP" altLang="en-US" sz="120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r>
              <a:tr h="288032">
                <a:tc vMerge="1">
                  <a:txBody>
                    <a:bodyPr/>
                    <a:lstStyle/>
                    <a:p>
                      <a:endParaRPr kumimoji="1" lang="ja-JP" altLang="en-US"/>
                    </a:p>
                  </a:txBody>
                  <a:tcPr/>
                </a:tc>
                <a:tc>
                  <a:txBody>
                    <a:bodyPr/>
                    <a:lstStyle/>
                    <a:p>
                      <a:r>
                        <a:rPr kumimoji="1" lang="ja-JP" altLang="en-US" sz="12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京阪バス株式会社</a:t>
                      </a:r>
                      <a:endParaRPr kumimoji="1" lang="ja-JP" altLang="en-US" sz="120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r>
              <a:tr h="288032">
                <a:tc vMerge="1">
                  <a:txBody>
                    <a:bodyPr/>
                    <a:lstStyle/>
                    <a:p>
                      <a:endParaRPr kumimoji="1" lang="ja-JP" altLang="en-US"/>
                    </a:p>
                  </a:txBody>
                  <a:tcPr/>
                </a:tc>
                <a:tc>
                  <a:txBody>
                    <a:bodyPr/>
                    <a:lstStyle/>
                    <a:p>
                      <a:r>
                        <a:rPr kumimoji="1" lang="ja-JP" altLang="en-US" sz="12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トヨタ自動車株式会社</a:t>
                      </a:r>
                      <a:endParaRPr kumimoji="1" lang="ja-JP" altLang="en-US" sz="120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r>
              <a:tr h="288032">
                <a:tc vMerge="1">
                  <a:txBody>
                    <a:bodyPr/>
                    <a:lstStyle/>
                    <a:p>
                      <a:endParaRPr kumimoji="1" lang="ja-JP" altLang="en-US"/>
                    </a:p>
                  </a:txBody>
                  <a:tcPr/>
                </a:tc>
                <a:tc>
                  <a:txBody>
                    <a:bodyPr/>
                    <a:lstStyle/>
                    <a:p>
                      <a:r>
                        <a:rPr kumimoji="1" lang="ja-JP" altLang="en-US" sz="12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南海バス株式会社</a:t>
                      </a:r>
                      <a:endParaRPr kumimoji="1" lang="ja-JP" altLang="en-US" sz="120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r>
              <a:tr h="288032">
                <a:tc vMerge="1">
                  <a:txBody>
                    <a:bodyPr/>
                    <a:lstStyle/>
                    <a:p>
                      <a:endParaRPr kumimoji="1" lang="ja-JP" altLang="en-US"/>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r>
                        <a:rPr kumimoji="1" lang="ja-JP" altLang="en-US" sz="12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阪急バス株式会社</a:t>
                      </a:r>
                      <a:endParaRPr kumimoji="1" lang="ja-JP" altLang="en-US" sz="120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r>
              <a:tr h="288032">
                <a:tc vMerge="1">
                  <a:txBody>
                    <a:bodyPr/>
                    <a:lstStyle/>
                    <a:p>
                      <a:endParaRPr kumimoji="1" lang="ja-JP" altLang="en-US"/>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r>
                        <a:rPr kumimoji="1" lang="ja-JP" altLang="en-US" sz="12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日野自動車株式会社</a:t>
                      </a:r>
                      <a:endParaRPr kumimoji="1" lang="ja-JP" altLang="en-US" sz="120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r>
            </a:tbl>
          </a:graphicData>
        </a:graphic>
      </p:graphicFrame>
      <p:sp>
        <p:nvSpPr>
          <p:cNvPr id="13" name="正方形/長方形 12"/>
          <p:cNvSpPr/>
          <p:nvPr/>
        </p:nvSpPr>
        <p:spPr>
          <a:xfrm>
            <a:off x="8656043" y="6597352"/>
            <a:ext cx="432048" cy="180020"/>
          </a:xfrm>
          <a:prstGeom prst="rect">
            <a:avLst/>
          </a:prstGeom>
          <a:noFill/>
          <a:ln w="952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9067199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5663237A24F3F94C925F262842A8B4AC" ma:contentTypeVersion="0" ma:contentTypeDescription="新しいドキュメントを作成します。" ma:contentTypeScope="" ma:versionID="32187d93afc5afb35397fc70b3d068cd">
  <xsd:schema xmlns:xsd="http://www.w3.org/2001/XMLSchema" xmlns:xs="http://www.w3.org/2001/XMLSchema" xmlns:p="http://schemas.microsoft.com/office/2006/metadata/properties" targetNamespace="http://schemas.microsoft.com/office/2006/metadata/properties" ma:root="true" ma:fieldsID="f4cff559f9a06213828a8956bc5bb22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726EFAD-2FB7-4BBC-BAAD-3E305367E0CB}">
  <ds:schemaRefs>
    <ds:schemaRef ds:uri="http://schemas.microsoft.com/office/infopath/2007/PartnerControls"/>
    <ds:schemaRef ds:uri="http://schemas.microsoft.com/office/2006/metadata/properties"/>
    <ds:schemaRef ds:uri="http://purl.org/dc/dcmitype/"/>
    <ds:schemaRef ds:uri="http://purl.org/dc/elements/1.1/"/>
    <ds:schemaRef ds:uri="http://www.w3.org/XML/1998/namespace"/>
    <ds:schemaRef ds:uri="http://purl.org/dc/terms/"/>
    <ds:schemaRef ds:uri="http://schemas.microsoft.com/office/2006/documentManagement/types"/>
    <ds:schemaRef ds:uri="http://schemas.openxmlformats.org/package/2006/metadata/core-properties"/>
  </ds:schemaRefs>
</ds:datastoreItem>
</file>

<file path=customXml/itemProps2.xml><?xml version="1.0" encoding="utf-8"?>
<ds:datastoreItem xmlns:ds="http://schemas.openxmlformats.org/officeDocument/2006/customXml" ds:itemID="{86D1ABAA-A4A1-40D5-A577-3057D7B5955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C680FCDC-D007-48B3-AC28-84D9433BFDD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3903</TotalTime>
  <Words>307</Words>
  <Application>Microsoft Office PowerPoint</Application>
  <PresentationFormat>画面に合わせる (4:3)</PresentationFormat>
  <Paragraphs>154</Paragraphs>
  <Slides>7</Slides>
  <Notes>0</Notes>
  <HiddenSlides>0</HiddenSlides>
  <MMClips>0</MMClips>
  <ScaleCrop>false</ScaleCrop>
  <HeadingPairs>
    <vt:vector size="4" baseType="variant">
      <vt:variant>
        <vt:lpstr>テーマ</vt:lpstr>
      </vt:variant>
      <vt:variant>
        <vt:i4>1</vt:i4>
      </vt:variant>
      <vt:variant>
        <vt:lpstr>スライド タイトル</vt:lpstr>
      </vt:variant>
      <vt:variant>
        <vt:i4>7</vt:i4>
      </vt:variant>
    </vt:vector>
  </HeadingPairs>
  <TitlesOfParts>
    <vt:vector size="8" baseType="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〜関⻄イノベーション国際戦略総合特区事業〜 『バッテリー戦略研究センターのご紹介』 </dc:title>
  <dc:creator>大阪府</dc:creator>
  <cp:lastModifiedBy>嶋口　真一</cp:lastModifiedBy>
  <cp:revision>504</cp:revision>
  <cp:lastPrinted>2016-08-08T00:12:29Z</cp:lastPrinted>
  <dcterms:created xsi:type="dcterms:W3CDTF">2013-05-24T01:37:52Z</dcterms:created>
  <dcterms:modified xsi:type="dcterms:W3CDTF">2016-08-10T02:33:47Z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0x0101005663237A24F3F94C925F262842A8B4AC</vt:lpwstr>
  </property>
</Properties>
</file>