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2"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8CBAD"/>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4095" autoAdjust="0"/>
  </p:normalViewPr>
  <p:slideViewPr>
    <p:cSldViewPr snapToGrid="0">
      <p:cViewPr varScale="1">
        <p:scale>
          <a:sx n="49" d="100"/>
          <a:sy n="49" d="100"/>
        </p:scale>
        <p:origin x="18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B2C320B-7F00-42C0-A5EC-DB538050D742}" type="datetimeFigureOut">
              <a:rPr kumimoji="1" lang="ja-JP" altLang="en-US" smtClean="0"/>
              <a:t>2021/10/18</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2AF6D96-B2F2-4E18-B159-6E5BF3969454}" type="slidenum">
              <a:rPr kumimoji="1" lang="ja-JP" altLang="en-US" smtClean="0"/>
              <a:t>‹#›</a:t>
            </a:fld>
            <a:endParaRPr kumimoji="1" lang="ja-JP" altLang="en-US" dirty="0"/>
          </a:p>
        </p:txBody>
      </p:sp>
    </p:spTree>
    <p:extLst>
      <p:ext uri="{BB962C8B-B14F-4D97-AF65-F5344CB8AC3E}">
        <p14:creationId xmlns:p14="http://schemas.microsoft.com/office/powerpoint/2010/main" val="32577677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2AF6D96-B2F2-4E18-B159-6E5BF3969454}" type="slidenum">
              <a:rPr kumimoji="1" lang="ja-JP" altLang="en-US" smtClean="0"/>
              <a:t>1</a:t>
            </a:fld>
            <a:endParaRPr kumimoji="1" lang="ja-JP" altLang="en-US" dirty="0"/>
          </a:p>
        </p:txBody>
      </p:sp>
    </p:spTree>
    <p:extLst>
      <p:ext uri="{BB962C8B-B14F-4D97-AF65-F5344CB8AC3E}">
        <p14:creationId xmlns:p14="http://schemas.microsoft.com/office/powerpoint/2010/main" val="3639709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165585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10143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81492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3127635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476972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08594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647570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152129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53254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580922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dirty="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4B7C67-B26F-42FC-AF8A-94DACE2EDFAA}" type="datetimeFigureOut">
              <a:rPr kumimoji="1" lang="ja-JP" altLang="en-US" smtClean="0"/>
              <a:t>2021/10/18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02849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F4B7C67-B26F-42FC-AF8A-94DACE2EDFAA}" type="datetimeFigureOut">
              <a:rPr kumimoji="1" lang="ja-JP" altLang="en-US" smtClean="0"/>
              <a:t>2021/10/18</a:t>
            </a:fld>
            <a:endParaRPr kumimoji="1" lang="ja-JP" alt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988EA9A-287B-47C6-B8F6-D8D6B7D4352B}" type="slidenum">
              <a:rPr kumimoji="1" lang="ja-JP" altLang="en-US" smtClean="0"/>
              <a:t>‹#›</a:t>
            </a:fld>
            <a:endParaRPr kumimoji="1" lang="ja-JP" altLang="en-US" dirty="0"/>
          </a:p>
        </p:txBody>
      </p:sp>
    </p:spTree>
    <p:extLst>
      <p:ext uri="{BB962C8B-B14F-4D97-AF65-F5344CB8AC3E}">
        <p14:creationId xmlns:p14="http://schemas.microsoft.com/office/powerpoint/2010/main" val="2087516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2695A1B-5E8B-43B9-9DB3-B743E70B0DCB}"/>
              </a:ext>
            </a:extLst>
          </p:cNvPr>
          <p:cNvSpPr txBox="1"/>
          <p:nvPr/>
        </p:nvSpPr>
        <p:spPr>
          <a:xfrm>
            <a:off x="147239" y="9809"/>
            <a:ext cx="12491566" cy="380480"/>
          </a:xfrm>
          <a:prstGeom prst="rect">
            <a:avLst/>
          </a:prstGeom>
          <a:solidFill>
            <a:schemeClr val="accent5">
              <a:lumMod val="50000"/>
            </a:schemeClr>
          </a:solidFill>
        </p:spPr>
        <p:txBody>
          <a:bodyPr wrap="square" lIns="36000" tIns="36000" rIns="36000" bIns="36000" rtlCol="0">
            <a:spAutoFit/>
          </a:bodyPr>
          <a:lstStyle/>
          <a:p>
            <a:pPr algn="ctr"/>
            <a:r>
              <a:rPr kumimoji="1" lang="en-US" altLang="ja-JP" sz="2000" b="1" dirty="0">
                <a:solidFill>
                  <a:schemeClr val="bg1"/>
                </a:solidFill>
                <a:latin typeface="Meiryo UI" panose="020B0604030504040204" pitchFamily="50" charset="-128"/>
                <a:ea typeface="Meiryo UI" panose="020B0604030504040204" pitchFamily="50" charset="-128"/>
              </a:rPr>
              <a:t>H</a:t>
            </a:r>
            <a:r>
              <a:rPr kumimoji="1" lang="en-US" altLang="ja-JP" b="1" dirty="0">
                <a:solidFill>
                  <a:schemeClr val="bg1"/>
                </a:solidFill>
                <a:latin typeface="Meiryo UI" panose="020B0604030504040204" pitchFamily="50" charset="-128"/>
                <a:ea typeface="Meiryo UI" panose="020B0604030504040204" pitchFamily="50" charset="-128"/>
              </a:rPr>
              <a:t>2</a:t>
            </a:r>
            <a:r>
              <a:rPr kumimoji="1" lang="en-US" altLang="ja-JP" sz="2000" b="1" dirty="0">
                <a:solidFill>
                  <a:schemeClr val="bg1"/>
                </a:solidFill>
                <a:latin typeface="Meiryo UI" panose="020B0604030504040204" pitchFamily="50" charset="-128"/>
                <a:ea typeface="Meiryo UI" panose="020B0604030504040204" pitchFamily="50" charset="-128"/>
              </a:rPr>
              <a:t>Osaka</a:t>
            </a:r>
            <a:r>
              <a:rPr kumimoji="1" lang="ja-JP" altLang="en-US" sz="2000" b="1" dirty="0">
                <a:solidFill>
                  <a:schemeClr val="bg1"/>
                </a:solidFill>
                <a:latin typeface="Meiryo UI" panose="020B0604030504040204" pitchFamily="50" charset="-128"/>
                <a:ea typeface="Meiryo UI" panose="020B0604030504040204" pitchFamily="50" charset="-128"/>
              </a:rPr>
              <a:t>ビジョンの改定について</a:t>
            </a:r>
          </a:p>
        </p:txBody>
      </p:sp>
      <p:sp>
        <p:nvSpPr>
          <p:cNvPr id="58" name="テキスト ボックス 57">
            <a:extLst>
              <a:ext uri="{FF2B5EF4-FFF2-40B4-BE49-F238E27FC236}">
                <a16:creationId xmlns:a16="http://schemas.microsoft.com/office/drawing/2014/main" id="{E2CBA907-7E44-4386-B9F9-4A89CE156BE0}"/>
              </a:ext>
            </a:extLst>
          </p:cNvPr>
          <p:cNvSpPr txBox="1"/>
          <p:nvPr/>
        </p:nvSpPr>
        <p:spPr>
          <a:xfrm flipH="1">
            <a:off x="10535289" y="25660"/>
            <a:ext cx="2238004" cy="374461"/>
          </a:xfrm>
          <a:prstGeom prst="rect">
            <a:avLst/>
          </a:prstGeom>
          <a:noFill/>
        </p:spPr>
        <p:txBody>
          <a:bodyPr wrap="square" rtlCol="0">
            <a:spAutoFit/>
          </a:bodyPr>
          <a:lstStyle/>
          <a:p>
            <a:pPr>
              <a:lnSpc>
                <a:spcPts val="800"/>
              </a:lnSpc>
              <a:spcBef>
                <a:spcPts val="840"/>
              </a:spcBef>
            </a:pPr>
            <a:r>
              <a:rPr kumimoji="1" lang="ja-JP" altLang="en-US" sz="1000" dirty="0">
                <a:solidFill>
                  <a:schemeClr val="bg1"/>
                </a:solidFill>
                <a:latin typeface="+mn-ea"/>
              </a:rPr>
              <a:t>令和</a:t>
            </a:r>
            <a:r>
              <a:rPr kumimoji="1" lang="en-US" altLang="ja-JP" sz="1000" dirty="0">
                <a:solidFill>
                  <a:schemeClr val="bg1"/>
                </a:solidFill>
                <a:latin typeface="+mn-ea"/>
              </a:rPr>
              <a:t>3</a:t>
            </a:r>
            <a:r>
              <a:rPr kumimoji="1" lang="ja-JP" altLang="en-US" sz="1000" dirty="0">
                <a:solidFill>
                  <a:schemeClr val="bg1"/>
                </a:solidFill>
                <a:latin typeface="+mn-ea"/>
              </a:rPr>
              <a:t>年</a:t>
            </a:r>
            <a:r>
              <a:rPr kumimoji="1" lang="en-US" altLang="ja-JP" sz="1000" dirty="0">
                <a:solidFill>
                  <a:schemeClr val="bg1"/>
                </a:solidFill>
                <a:latin typeface="+mn-ea"/>
              </a:rPr>
              <a:t>10</a:t>
            </a:r>
            <a:r>
              <a:rPr kumimoji="1" lang="ja-JP" altLang="en-US" sz="1000" dirty="0">
                <a:solidFill>
                  <a:schemeClr val="bg1"/>
                </a:solidFill>
                <a:latin typeface="+mn-ea"/>
              </a:rPr>
              <a:t>月</a:t>
            </a:r>
            <a:r>
              <a:rPr kumimoji="1" lang="en-US" altLang="ja-JP" sz="1000" dirty="0">
                <a:solidFill>
                  <a:schemeClr val="bg1"/>
                </a:solidFill>
                <a:latin typeface="+mn-ea"/>
              </a:rPr>
              <a:t>28</a:t>
            </a:r>
            <a:r>
              <a:rPr kumimoji="1" lang="ja-JP" altLang="en-US" sz="1000" dirty="0">
                <a:solidFill>
                  <a:schemeClr val="bg1"/>
                </a:solidFill>
                <a:latin typeface="+mn-ea"/>
              </a:rPr>
              <a:t>日</a:t>
            </a:r>
            <a:endParaRPr kumimoji="1" lang="en-US" altLang="ja-JP" sz="1000" dirty="0">
              <a:solidFill>
                <a:schemeClr val="bg1"/>
              </a:solidFill>
              <a:latin typeface="+mn-ea"/>
            </a:endParaRPr>
          </a:p>
          <a:p>
            <a:pPr>
              <a:lnSpc>
                <a:spcPts val="800"/>
              </a:lnSpc>
              <a:spcBef>
                <a:spcPts val="600"/>
              </a:spcBef>
            </a:pPr>
            <a:r>
              <a:rPr kumimoji="1" lang="en-US" altLang="ja-JP" sz="1000" dirty="0">
                <a:solidFill>
                  <a:schemeClr val="bg1"/>
                </a:solidFill>
                <a:latin typeface="+mn-ea"/>
              </a:rPr>
              <a:t>H</a:t>
            </a:r>
            <a:r>
              <a:rPr kumimoji="1" lang="en-US" altLang="ja-JP" sz="800" dirty="0">
                <a:solidFill>
                  <a:schemeClr val="bg1"/>
                </a:solidFill>
                <a:latin typeface="+mn-ea"/>
              </a:rPr>
              <a:t>2</a:t>
            </a:r>
            <a:r>
              <a:rPr kumimoji="1" lang="en-US" altLang="ja-JP" sz="1000" dirty="0">
                <a:solidFill>
                  <a:schemeClr val="bg1"/>
                </a:solidFill>
                <a:latin typeface="+mn-ea"/>
              </a:rPr>
              <a:t>Osaka</a:t>
            </a:r>
            <a:r>
              <a:rPr kumimoji="1" lang="ja-JP" altLang="en-US" sz="1000" dirty="0">
                <a:solidFill>
                  <a:schemeClr val="bg1"/>
                </a:solidFill>
                <a:latin typeface="+mn-ea"/>
              </a:rPr>
              <a:t>ビジョン推進会議事務局</a:t>
            </a:r>
          </a:p>
        </p:txBody>
      </p:sp>
      <p:sp>
        <p:nvSpPr>
          <p:cNvPr id="30" name="角丸四角形 29"/>
          <p:cNvSpPr/>
          <p:nvPr/>
        </p:nvSpPr>
        <p:spPr>
          <a:xfrm>
            <a:off x="272955" y="2167327"/>
            <a:ext cx="12242042" cy="2390140"/>
          </a:xfrm>
          <a:prstGeom prst="roundRect">
            <a:avLst>
              <a:gd name="adj" fmla="val 5620"/>
            </a:avLst>
          </a:prstGeom>
          <a:noFill/>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680" dirty="0">
              <a:solidFill>
                <a:schemeClr val="tx1"/>
              </a:solidFill>
            </a:endParaRPr>
          </a:p>
        </p:txBody>
      </p:sp>
      <p:sp>
        <p:nvSpPr>
          <p:cNvPr id="31" name="角丸四角形 30"/>
          <p:cNvSpPr/>
          <p:nvPr/>
        </p:nvSpPr>
        <p:spPr>
          <a:xfrm>
            <a:off x="502114" y="1946498"/>
            <a:ext cx="2909825" cy="325774"/>
          </a:xfrm>
          <a:prstGeom prst="roundRect">
            <a:avLst/>
          </a:prstGeom>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1400" dirty="0"/>
              <a:t>改定に当たっての考え方（案）</a:t>
            </a:r>
          </a:p>
        </p:txBody>
      </p:sp>
      <p:sp>
        <p:nvSpPr>
          <p:cNvPr id="61" name="角丸四角形 60"/>
          <p:cNvSpPr/>
          <p:nvPr/>
        </p:nvSpPr>
        <p:spPr>
          <a:xfrm>
            <a:off x="502114" y="2430172"/>
            <a:ext cx="11737075" cy="2051199"/>
          </a:xfrm>
          <a:prstGeom prst="roundRect">
            <a:avLst>
              <a:gd name="adj" fmla="val 1312"/>
            </a:avLst>
          </a:prstGeom>
          <a:noFill/>
          <a:ln>
            <a:noFill/>
          </a:ln>
        </p:spPr>
        <p:style>
          <a:lnRef idx="2">
            <a:schemeClr val="accent1"/>
          </a:lnRef>
          <a:fillRef idx="1">
            <a:schemeClr val="lt1"/>
          </a:fillRef>
          <a:effectRef idx="0">
            <a:schemeClr val="accent1"/>
          </a:effectRef>
          <a:fontRef idx="minor">
            <a:schemeClr val="dk1"/>
          </a:fontRef>
        </p:style>
        <p:txBody>
          <a:bodyPr lIns="0" tIns="0" rIns="0" bIns="0" rtlCol="0" anchor="t"/>
          <a:lstStyle/>
          <a:p>
            <a:pPr marL="171450" indent="-171450">
              <a:spcBef>
                <a:spcPts val="1200"/>
              </a:spcBef>
              <a:buFont typeface="Wingdings" panose="05000000000000000000" pitchFamily="2" charset="2"/>
              <a:buChar char="u"/>
            </a:pPr>
            <a:r>
              <a:rPr kumimoji="1" lang="ja-JP" altLang="en-US" sz="1400" b="1" u="sng" dirty="0">
                <a:solidFill>
                  <a:schemeClr val="tx1"/>
                </a:solidFill>
                <a:latin typeface="+mn-ea"/>
              </a:rPr>
              <a:t>カーボンニュートラルへの道筋を共有するとともに</a:t>
            </a:r>
            <a:r>
              <a:rPr kumimoji="1" lang="en-US" altLang="ja-JP" sz="1400" b="1" u="sng" dirty="0">
                <a:solidFill>
                  <a:schemeClr val="tx1"/>
                </a:solidFill>
                <a:latin typeface="+mn-ea"/>
              </a:rPr>
              <a:t>､ 2025</a:t>
            </a:r>
            <a:r>
              <a:rPr kumimoji="1" lang="ja-JP" altLang="en-US" sz="1400" b="1" u="sng" dirty="0">
                <a:solidFill>
                  <a:schemeClr val="tx1"/>
                </a:solidFill>
                <a:latin typeface="+mn-ea"/>
              </a:rPr>
              <a:t>年大阪･関西万博をターゲットにしたプロジェクトを推進</a:t>
            </a:r>
            <a:endParaRPr kumimoji="1" lang="en-US" altLang="ja-JP" sz="1400" dirty="0">
              <a:solidFill>
                <a:schemeClr val="tx1"/>
              </a:solidFill>
              <a:latin typeface="+mn-ea"/>
            </a:endParaRPr>
          </a:p>
          <a:p>
            <a:pPr>
              <a:spcBef>
                <a:spcPts val="600"/>
              </a:spcBef>
            </a:pPr>
            <a:r>
              <a:rPr kumimoji="1" lang="ja-JP" altLang="en-US" sz="1200" dirty="0">
                <a:solidFill>
                  <a:schemeClr val="tx1"/>
                </a:solidFill>
                <a:latin typeface="+mn-ea"/>
              </a:rPr>
              <a:t> ・</a:t>
            </a:r>
            <a:r>
              <a:rPr kumimoji="1" lang="en-US" altLang="ja-JP" sz="1200" dirty="0">
                <a:solidFill>
                  <a:schemeClr val="tx1"/>
                </a:solidFill>
                <a:latin typeface="+mn-ea"/>
              </a:rPr>
              <a:t>｢</a:t>
            </a:r>
            <a:r>
              <a:rPr kumimoji="1" lang="ja-JP" altLang="en-US" sz="1200" dirty="0">
                <a:solidFill>
                  <a:schemeClr val="tx1"/>
                </a:solidFill>
                <a:latin typeface="+mn-ea"/>
              </a:rPr>
              <a:t>未来社会の実験場</a:t>
            </a:r>
            <a:r>
              <a:rPr kumimoji="1" lang="en-US" altLang="ja-JP" sz="1200" dirty="0">
                <a:solidFill>
                  <a:schemeClr val="tx1"/>
                </a:solidFill>
                <a:latin typeface="+mn-ea"/>
              </a:rPr>
              <a:t>｣</a:t>
            </a:r>
            <a:r>
              <a:rPr kumimoji="1" lang="ja-JP" altLang="en-US" sz="1200" dirty="0">
                <a:solidFill>
                  <a:schemeClr val="tx1"/>
                </a:solidFill>
                <a:latin typeface="+mn-ea"/>
              </a:rPr>
              <a:t>をコンセプトとする</a:t>
            </a:r>
            <a:r>
              <a:rPr kumimoji="1" lang="en-US" altLang="ja-JP" sz="1200" dirty="0">
                <a:solidFill>
                  <a:schemeClr val="tx1"/>
                </a:solidFill>
                <a:latin typeface="+mn-ea"/>
              </a:rPr>
              <a:t>2025</a:t>
            </a:r>
            <a:r>
              <a:rPr kumimoji="1" lang="ja-JP" altLang="en-US" sz="1200" dirty="0">
                <a:solidFill>
                  <a:schemeClr val="tx1"/>
                </a:solidFill>
                <a:latin typeface="+mn-ea"/>
              </a:rPr>
              <a:t>年大阪･関西万博において</a:t>
            </a:r>
            <a:r>
              <a:rPr kumimoji="1" lang="en-US" altLang="ja-JP" sz="1200" dirty="0">
                <a:solidFill>
                  <a:schemeClr val="tx1"/>
                </a:solidFill>
                <a:latin typeface="+mn-ea"/>
              </a:rPr>
              <a:t>､</a:t>
            </a:r>
            <a:r>
              <a:rPr kumimoji="1" lang="ja-JP" altLang="en-US" sz="1200" dirty="0">
                <a:solidFill>
                  <a:schemeClr val="tx1"/>
                </a:solidFill>
                <a:latin typeface="+mn-ea"/>
              </a:rPr>
              <a:t>水素に関する最先端の技術を披露し</a:t>
            </a:r>
            <a:r>
              <a:rPr kumimoji="1" lang="en-US" altLang="ja-JP" sz="1200" dirty="0">
                <a:solidFill>
                  <a:schemeClr val="tx1"/>
                </a:solidFill>
                <a:latin typeface="+mn-ea"/>
              </a:rPr>
              <a:t>､</a:t>
            </a:r>
            <a:r>
              <a:rPr kumimoji="1" lang="ja-JP" altLang="en-US" sz="1200" dirty="0">
                <a:solidFill>
                  <a:schemeClr val="tx1"/>
                </a:solidFill>
                <a:latin typeface="+mn-ea"/>
              </a:rPr>
              <a:t>将来の水素社会の姿を見せることが</a:t>
            </a:r>
            <a:r>
              <a:rPr kumimoji="1" lang="en-US" altLang="ja-JP" sz="1200" dirty="0">
                <a:solidFill>
                  <a:schemeClr val="tx1"/>
                </a:solidFill>
                <a:latin typeface="+mn-ea"/>
              </a:rPr>
              <a:t>､</a:t>
            </a:r>
            <a:r>
              <a:rPr kumimoji="1" lang="ja-JP" altLang="en-US" sz="1200" dirty="0">
                <a:solidFill>
                  <a:schemeClr val="tx1"/>
                </a:solidFill>
                <a:latin typeface="+mn-ea"/>
              </a:rPr>
              <a:t>水素需要拡大の</a:t>
            </a:r>
            <a:r>
              <a:rPr kumimoji="1" lang="ja-JP" altLang="en-US" sz="1200" dirty="0" smtClean="0">
                <a:solidFill>
                  <a:schemeClr val="tx1"/>
                </a:solidFill>
                <a:latin typeface="+mn-ea"/>
              </a:rPr>
              <a:t>転機に</a:t>
            </a:r>
            <a:endParaRPr kumimoji="1" lang="en-US" altLang="ja-JP" sz="1200" dirty="0">
              <a:solidFill>
                <a:schemeClr val="tx1"/>
              </a:solidFill>
              <a:latin typeface="+mn-ea"/>
            </a:endParaRPr>
          </a:p>
          <a:p>
            <a:pPr>
              <a:spcBef>
                <a:spcPts val="600"/>
              </a:spcBef>
            </a:pPr>
            <a:r>
              <a:rPr kumimoji="1" lang="ja-JP" altLang="en-US" sz="1200" dirty="0">
                <a:solidFill>
                  <a:schemeClr val="tx1"/>
                </a:solidFill>
                <a:latin typeface="+mn-ea"/>
              </a:rPr>
              <a:t>　</a:t>
            </a:r>
            <a:r>
              <a:rPr kumimoji="1" lang="ja-JP" altLang="en-US" sz="1200" dirty="0" smtClean="0">
                <a:solidFill>
                  <a:schemeClr val="tx1"/>
                </a:solidFill>
                <a:latin typeface="+mn-ea"/>
              </a:rPr>
              <a:t> なるものと考える。</a:t>
            </a:r>
            <a:endParaRPr kumimoji="1" lang="en-US" altLang="ja-JP" sz="1200" dirty="0">
              <a:solidFill>
                <a:schemeClr val="tx1"/>
              </a:solidFill>
              <a:latin typeface="+mn-ea"/>
            </a:endParaRPr>
          </a:p>
          <a:p>
            <a:pPr>
              <a:spcBef>
                <a:spcPts val="600"/>
              </a:spcBef>
            </a:pPr>
            <a:r>
              <a:rPr kumimoji="1" lang="ja-JP" altLang="en-US" sz="1200" dirty="0">
                <a:solidFill>
                  <a:schemeClr val="tx1"/>
                </a:solidFill>
                <a:latin typeface="+mn-ea"/>
              </a:rPr>
              <a:t> </a:t>
            </a:r>
            <a:r>
              <a:rPr kumimoji="1" lang="ja-JP" altLang="en-US" sz="1200" dirty="0" smtClean="0">
                <a:solidFill>
                  <a:schemeClr val="tx1"/>
                </a:solidFill>
                <a:latin typeface="+mn-ea"/>
              </a:rPr>
              <a:t>・このため、博覧会</a:t>
            </a:r>
            <a:r>
              <a:rPr kumimoji="1" lang="ja-JP" altLang="en-US" sz="1200" dirty="0">
                <a:solidFill>
                  <a:schemeClr val="tx1"/>
                </a:solidFill>
                <a:latin typeface="+mn-ea"/>
              </a:rPr>
              <a:t>協会が設置する「</a:t>
            </a:r>
            <a:r>
              <a:rPr kumimoji="1" lang="en-US" altLang="ja-JP" sz="1200" dirty="0">
                <a:solidFill>
                  <a:schemeClr val="tx1"/>
                </a:solidFill>
                <a:latin typeface="+mn-ea"/>
              </a:rPr>
              <a:t>EXPO 2025</a:t>
            </a:r>
            <a:r>
              <a:rPr kumimoji="1" lang="ja-JP" altLang="en-US" sz="1200" dirty="0">
                <a:solidFill>
                  <a:schemeClr val="tx1"/>
                </a:solidFill>
                <a:latin typeface="+mn-ea"/>
              </a:rPr>
              <a:t>グリーンビジョン具体化タスクフォース」と連携を取りながら</a:t>
            </a:r>
            <a:r>
              <a:rPr kumimoji="1" lang="ja-JP" altLang="en-US" sz="1200" dirty="0" smtClean="0">
                <a:solidFill>
                  <a:schemeClr val="tx1"/>
                </a:solidFill>
                <a:latin typeface="+mn-ea"/>
              </a:rPr>
              <a:t>、産学官</a:t>
            </a:r>
            <a:r>
              <a:rPr kumimoji="1" lang="ja-JP" altLang="en-US" sz="1200" dirty="0">
                <a:solidFill>
                  <a:schemeClr val="tx1"/>
                </a:solidFill>
                <a:latin typeface="+mn-ea"/>
              </a:rPr>
              <a:t>が一体となって</a:t>
            </a:r>
            <a:r>
              <a:rPr kumimoji="1" lang="ja-JP" altLang="en-US" sz="1200" dirty="0" smtClean="0">
                <a:solidFill>
                  <a:schemeClr val="tx1"/>
                </a:solidFill>
                <a:latin typeface="+mn-ea"/>
              </a:rPr>
              <a:t>、万博</a:t>
            </a:r>
            <a:r>
              <a:rPr kumimoji="1" lang="ja-JP" altLang="en-US" sz="1200" dirty="0">
                <a:solidFill>
                  <a:schemeClr val="tx1"/>
                </a:solidFill>
                <a:latin typeface="+mn-ea"/>
              </a:rPr>
              <a:t>をターゲットにした</a:t>
            </a:r>
            <a:r>
              <a:rPr kumimoji="1" lang="ja-JP" altLang="en-US" sz="1200" dirty="0" smtClean="0">
                <a:solidFill>
                  <a:schemeClr val="tx1"/>
                </a:solidFill>
                <a:latin typeface="+mn-ea"/>
              </a:rPr>
              <a:t>水素</a:t>
            </a:r>
            <a:endParaRPr kumimoji="1" lang="en-US" altLang="ja-JP" sz="1200" dirty="0" smtClean="0">
              <a:solidFill>
                <a:schemeClr val="tx1"/>
              </a:solidFill>
              <a:latin typeface="+mn-ea"/>
            </a:endParaRPr>
          </a:p>
          <a:p>
            <a:pPr>
              <a:spcBef>
                <a:spcPts val="600"/>
              </a:spcBef>
            </a:pPr>
            <a:r>
              <a:rPr kumimoji="1" lang="ja-JP" altLang="en-US" sz="1200" dirty="0">
                <a:solidFill>
                  <a:schemeClr val="tx1"/>
                </a:solidFill>
                <a:latin typeface="+mn-ea"/>
              </a:rPr>
              <a:t>　 </a:t>
            </a:r>
            <a:r>
              <a:rPr kumimoji="1" lang="ja-JP" altLang="en-US" sz="1200" dirty="0" smtClean="0">
                <a:solidFill>
                  <a:schemeClr val="tx1"/>
                </a:solidFill>
                <a:latin typeface="+mn-ea"/>
              </a:rPr>
              <a:t>関連プロジェクト</a:t>
            </a:r>
            <a:r>
              <a:rPr kumimoji="1" lang="ja-JP" altLang="en-US" sz="1200" dirty="0">
                <a:solidFill>
                  <a:schemeClr val="tx1"/>
                </a:solidFill>
                <a:latin typeface="+mn-ea"/>
              </a:rPr>
              <a:t>を推進していくことを目指すものとしてはどうか</a:t>
            </a:r>
            <a:r>
              <a:rPr kumimoji="1" lang="ja-JP" altLang="en-US" sz="1200" dirty="0" smtClean="0">
                <a:solidFill>
                  <a:schemeClr val="tx1"/>
                </a:solidFill>
                <a:latin typeface="+mn-ea"/>
              </a:rPr>
              <a:t>。</a:t>
            </a:r>
            <a:endParaRPr kumimoji="1" lang="en-US" altLang="ja-JP" sz="1200" dirty="0" smtClean="0">
              <a:solidFill>
                <a:schemeClr val="tx1"/>
              </a:solidFill>
              <a:latin typeface="+mn-ea"/>
            </a:endParaRPr>
          </a:p>
          <a:p>
            <a:pPr marL="171450" indent="-171450">
              <a:spcBef>
                <a:spcPts val="1200"/>
              </a:spcBef>
              <a:buFont typeface="Wingdings" panose="05000000000000000000" pitchFamily="2" charset="2"/>
              <a:buChar char="u"/>
            </a:pPr>
            <a:r>
              <a:rPr kumimoji="1" lang="ja-JP" altLang="en-US" sz="1400" b="1" u="sng" dirty="0" smtClean="0">
                <a:solidFill>
                  <a:schemeClr val="tx1"/>
                </a:solidFill>
                <a:latin typeface="+mn-ea"/>
              </a:rPr>
              <a:t>産学官</a:t>
            </a:r>
            <a:r>
              <a:rPr kumimoji="1" lang="ja-JP" altLang="en-US" sz="1400" b="1" u="sng" dirty="0">
                <a:solidFill>
                  <a:schemeClr val="tx1"/>
                </a:solidFill>
                <a:latin typeface="+mn-ea"/>
              </a:rPr>
              <a:t>プラットフォーム「</a:t>
            </a:r>
            <a:r>
              <a:rPr kumimoji="1" lang="en-US" altLang="ja-JP" sz="1400" b="1" u="sng" dirty="0">
                <a:solidFill>
                  <a:schemeClr val="tx1"/>
                </a:solidFill>
                <a:latin typeface="+mn-ea"/>
              </a:rPr>
              <a:t>H</a:t>
            </a:r>
            <a:r>
              <a:rPr kumimoji="1" lang="en-US" altLang="ja-JP" sz="1200" b="1" u="sng" dirty="0">
                <a:solidFill>
                  <a:schemeClr val="tx1"/>
                </a:solidFill>
                <a:latin typeface="+mn-ea"/>
              </a:rPr>
              <a:t>2</a:t>
            </a:r>
            <a:r>
              <a:rPr kumimoji="1" lang="en-US" altLang="ja-JP" sz="1400" b="1" u="sng" dirty="0">
                <a:solidFill>
                  <a:schemeClr val="tx1"/>
                </a:solidFill>
                <a:latin typeface="+mn-ea"/>
              </a:rPr>
              <a:t>Osaka</a:t>
            </a:r>
            <a:r>
              <a:rPr kumimoji="1" lang="ja-JP" altLang="en-US" sz="1400" b="1" u="sng" dirty="0">
                <a:solidFill>
                  <a:schemeClr val="tx1"/>
                </a:solidFill>
                <a:latin typeface="+mn-ea"/>
              </a:rPr>
              <a:t>ビジョン推進会議」が改定、推進 </a:t>
            </a:r>
            <a:r>
              <a:rPr kumimoji="1" lang="ja-JP" altLang="en-US" sz="1200" dirty="0">
                <a:solidFill>
                  <a:schemeClr val="tx1"/>
                </a:solidFill>
                <a:latin typeface="+mn-ea"/>
              </a:rPr>
              <a:t>　　</a:t>
            </a:r>
            <a:r>
              <a:rPr kumimoji="1" lang="ja-JP" altLang="en-US" sz="1200">
                <a:solidFill>
                  <a:schemeClr val="tx1"/>
                </a:solidFill>
                <a:latin typeface="+mn-ea"/>
              </a:rPr>
              <a:t>　</a:t>
            </a:r>
            <a:r>
              <a:rPr kumimoji="1" lang="ja-JP" altLang="en-US" sz="1200" smtClean="0">
                <a:solidFill>
                  <a:schemeClr val="tx1"/>
                </a:solidFill>
                <a:latin typeface="+mn-ea"/>
              </a:rPr>
              <a:t>　</a:t>
            </a:r>
            <a:endParaRPr kumimoji="1" lang="en-US" altLang="ja-JP" sz="1200" dirty="0">
              <a:solidFill>
                <a:schemeClr val="tx1"/>
              </a:solidFill>
              <a:latin typeface="+mn-ea"/>
            </a:endParaRPr>
          </a:p>
          <a:p>
            <a:pPr>
              <a:spcBef>
                <a:spcPts val="600"/>
              </a:spcBef>
            </a:pPr>
            <a:r>
              <a:rPr kumimoji="1" lang="ja-JP" altLang="en-US" sz="1200" dirty="0">
                <a:solidFill>
                  <a:schemeClr val="tx1"/>
                </a:solidFill>
                <a:latin typeface="+mn-ea"/>
              </a:rPr>
              <a:t> </a:t>
            </a:r>
            <a:r>
              <a:rPr kumimoji="1" lang="ja-JP" altLang="en-US" sz="1200" dirty="0" smtClean="0">
                <a:solidFill>
                  <a:schemeClr val="tx1"/>
                </a:solidFill>
                <a:latin typeface="+mn-ea"/>
              </a:rPr>
              <a:t>・行政</a:t>
            </a:r>
            <a:r>
              <a:rPr kumimoji="1" lang="ja-JP" altLang="en-US" sz="1200" dirty="0">
                <a:solidFill>
                  <a:schemeClr val="tx1"/>
                </a:solidFill>
                <a:latin typeface="+mn-ea"/>
              </a:rPr>
              <a:t>･事業者･支援機関が一体となって水素需要拡大に取組むことが必要であることを踏まえ</a:t>
            </a:r>
            <a:r>
              <a:rPr kumimoji="1" lang="ja-JP" altLang="en-US" sz="1200" dirty="0" smtClean="0">
                <a:solidFill>
                  <a:schemeClr val="tx1"/>
                </a:solidFill>
                <a:latin typeface="+mn-ea"/>
              </a:rPr>
              <a:t>、</a:t>
            </a:r>
            <a:r>
              <a:rPr kumimoji="1" lang="en-US" altLang="ja-JP" sz="1200" dirty="0" smtClean="0">
                <a:solidFill>
                  <a:schemeClr val="tx1"/>
                </a:solidFill>
                <a:latin typeface="+mn-ea"/>
              </a:rPr>
              <a:t>H</a:t>
            </a:r>
            <a:r>
              <a:rPr kumimoji="1" lang="en-US" altLang="ja-JP" sz="1000" dirty="0" smtClean="0">
                <a:solidFill>
                  <a:schemeClr val="tx1"/>
                </a:solidFill>
                <a:latin typeface="+mn-ea"/>
              </a:rPr>
              <a:t>2</a:t>
            </a:r>
            <a:r>
              <a:rPr kumimoji="1" lang="en-US" altLang="ja-JP" sz="1200" dirty="0" smtClean="0">
                <a:solidFill>
                  <a:schemeClr val="tx1"/>
                </a:solidFill>
                <a:latin typeface="+mn-ea"/>
              </a:rPr>
              <a:t>Osaka</a:t>
            </a:r>
            <a:r>
              <a:rPr kumimoji="1" lang="ja-JP" altLang="en-US" sz="1200" dirty="0" smtClean="0">
                <a:solidFill>
                  <a:schemeClr val="tx1"/>
                </a:solidFill>
                <a:latin typeface="+mn-ea"/>
              </a:rPr>
              <a:t>ビジョン推進会議</a:t>
            </a:r>
            <a:r>
              <a:rPr kumimoji="1" lang="ja-JP" altLang="en-US" sz="1200" dirty="0">
                <a:solidFill>
                  <a:schemeClr val="tx1"/>
                </a:solidFill>
                <a:latin typeface="+mn-ea"/>
              </a:rPr>
              <a:t>を</a:t>
            </a:r>
            <a:r>
              <a:rPr kumimoji="1" lang="ja-JP" altLang="en-US" sz="1200" dirty="0" smtClean="0">
                <a:solidFill>
                  <a:schemeClr val="tx1"/>
                </a:solidFill>
                <a:latin typeface="+mn-ea"/>
              </a:rPr>
              <a:t>改定の主体</a:t>
            </a:r>
            <a:r>
              <a:rPr kumimoji="1" lang="ja-JP" altLang="en-US" sz="1200" dirty="0">
                <a:solidFill>
                  <a:schemeClr val="tx1"/>
                </a:solidFill>
                <a:latin typeface="+mn-ea"/>
              </a:rPr>
              <a:t>としてはどうか</a:t>
            </a:r>
            <a:r>
              <a:rPr kumimoji="1" lang="ja-JP" altLang="en-US" sz="1200" dirty="0" smtClean="0">
                <a:solidFill>
                  <a:schemeClr val="tx1"/>
                </a:solidFill>
                <a:latin typeface="+mn-ea"/>
              </a:rPr>
              <a:t>。</a:t>
            </a:r>
            <a:endParaRPr kumimoji="1" lang="en-US" altLang="ja-JP" sz="1200" dirty="0">
              <a:solidFill>
                <a:schemeClr val="tx1"/>
              </a:solidFill>
              <a:latin typeface="+mn-ea"/>
            </a:endParaRPr>
          </a:p>
        </p:txBody>
      </p:sp>
      <p:sp>
        <p:nvSpPr>
          <p:cNvPr id="2" name="テキスト ボックス 1"/>
          <p:cNvSpPr txBox="1"/>
          <p:nvPr/>
        </p:nvSpPr>
        <p:spPr>
          <a:xfrm>
            <a:off x="5706" y="580839"/>
            <a:ext cx="12767588" cy="1184940"/>
          </a:xfrm>
          <a:prstGeom prst="rect">
            <a:avLst/>
          </a:prstGeom>
          <a:noFill/>
        </p:spPr>
        <p:txBody>
          <a:bodyPr wrap="square" rtlCol="0">
            <a:spAutoFit/>
          </a:bodyPr>
          <a:lstStyle/>
          <a:p>
            <a:pPr>
              <a:spcBef>
                <a:spcPts val="600"/>
              </a:spcBef>
            </a:pPr>
            <a:r>
              <a:rPr kumimoji="1" lang="ja-JP" altLang="en-US" sz="1400" dirty="0">
                <a:latin typeface="+mn-ea"/>
              </a:rPr>
              <a:t>○ 「</a:t>
            </a:r>
            <a:r>
              <a:rPr kumimoji="1" lang="en-US" altLang="ja-JP" sz="1400" dirty="0">
                <a:latin typeface="+mn-ea"/>
              </a:rPr>
              <a:t>H</a:t>
            </a:r>
            <a:r>
              <a:rPr kumimoji="1" lang="en-US" altLang="ja-JP" sz="1200" dirty="0">
                <a:latin typeface="+mn-ea"/>
              </a:rPr>
              <a:t>2</a:t>
            </a:r>
            <a:r>
              <a:rPr kumimoji="1" lang="en-US" altLang="ja-JP" sz="1400" dirty="0">
                <a:latin typeface="+mn-ea"/>
              </a:rPr>
              <a:t>Osaka</a:t>
            </a:r>
            <a:r>
              <a:rPr kumimoji="1" lang="ja-JP" altLang="en-US" sz="1400" dirty="0">
                <a:latin typeface="+mn-ea"/>
              </a:rPr>
              <a:t>ビジョン」は、水素社会の実現に向けたビジョンとして、国に先駆けて</a:t>
            </a:r>
            <a:r>
              <a:rPr kumimoji="1" lang="en-US" altLang="ja-JP" sz="1400" dirty="0">
                <a:latin typeface="+mn-ea"/>
              </a:rPr>
              <a:t>2016</a:t>
            </a:r>
            <a:r>
              <a:rPr kumimoji="1" lang="ja-JP" altLang="en-US" sz="1400" dirty="0">
                <a:latin typeface="+mn-ea"/>
              </a:rPr>
              <a:t>年３月に大阪府が策定した。</a:t>
            </a:r>
          </a:p>
          <a:p>
            <a:pPr>
              <a:spcBef>
                <a:spcPts val="600"/>
              </a:spcBef>
            </a:pPr>
            <a:r>
              <a:rPr kumimoji="1" lang="ja-JP" altLang="en-US" sz="1400" dirty="0">
                <a:latin typeface="+mn-ea"/>
              </a:rPr>
              <a:t>○ 令和</a:t>
            </a:r>
            <a:r>
              <a:rPr kumimoji="1" lang="en-US" altLang="ja-JP" sz="1400" dirty="0">
                <a:latin typeface="+mn-ea"/>
              </a:rPr>
              <a:t>3</a:t>
            </a:r>
            <a:r>
              <a:rPr kumimoji="1" lang="ja-JP" altLang="en-US" sz="1400" dirty="0">
                <a:latin typeface="+mn-ea"/>
              </a:rPr>
              <a:t>年</a:t>
            </a:r>
            <a:r>
              <a:rPr kumimoji="1" lang="en-US" altLang="ja-JP" sz="1400" dirty="0">
                <a:latin typeface="+mn-ea"/>
              </a:rPr>
              <a:t>9</a:t>
            </a:r>
            <a:r>
              <a:rPr kumimoji="1" lang="ja-JP" altLang="en-US" sz="1400" dirty="0">
                <a:latin typeface="+mn-ea"/>
              </a:rPr>
              <a:t>月に案が示された「第６次エネルギー基本計画」や近く改定が見込まれる「水素基本戦略」等、最新の国の中長期</a:t>
            </a:r>
            <a:r>
              <a:rPr kumimoji="1" lang="ja-JP" altLang="en-US" sz="1400" dirty="0" smtClean="0">
                <a:latin typeface="+mn-ea"/>
              </a:rPr>
              <a:t>ビジョンも踏まえつつ、水素</a:t>
            </a:r>
            <a:endParaRPr kumimoji="1" lang="en-US" altLang="ja-JP" sz="1400" dirty="0" smtClean="0">
              <a:latin typeface="+mn-ea"/>
            </a:endParaRPr>
          </a:p>
          <a:p>
            <a:pPr>
              <a:spcBef>
                <a:spcPts val="600"/>
              </a:spcBef>
            </a:pPr>
            <a:r>
              <a:rPr kumimoji="1" lang="ja-JP" altLang="en-US" sz="1400" dirty="0">
                <a:latin typeface="+mn-ea"/>
              </a:rPr>
              <a:t>　 </a:t>
            </a:r>
            <a:r>
              <a:rPr kumimoji="1" lang="ja-JP" altLang="en-US" sz="1400" dirty="0" smtClean="0">
                <a:latin typeface="+mn-ea"/>
              </a:rPr>
              <a:t>社会</a:t>
            </a:r>
            <a:r>
              <a:rPr kumimoji="1" lang="ja-JP" altLang="en-US" sz="1400" dirty="0">
                <a:latin typeface="+mn-ea"/>
              </a:rPr>
              <a:t>の実現に向けた大きな</a:t>
            </a:r>
            <a:r>
              <a:rPr kumimoji="1" lang="ja-JP" altLang="en-US" sz="1400" dirty="0" smtClean="0">
                <a:latin typeface="+mn-ea"/>
              </a:rPr>
              <a:t>起爆剤となる、</a:t>
            </a:r>
            <a:r>
              <a:rPr kumimoji="1" lang="en-US" altLang="ja-JP" sz="1400" dirty="0" smtClean="0">
                <a:latin typeface="+mn-ea"/>
              </a:rPr>
              <a:t>2025</a:t>
            </a:r>
            <a:r>
              <a:rPr kumimoji="1" lang="ja-JP" altLang="en-US" sz="1400" dirty="0">
                <a:latin typeface="+mn-ea"/>
              </a:rPr>
              <a:t>年大阪・関西万博を見据えた水素関連プロジェクト</a:t>
            </a:r>
            <a:r>
              <a:rPr kumimoji="1" lang="ja-JP" altLang="en-US" sz="1400" dirty="0" smtClean="0">
                <a:latin typeface="+mn-ea"/>
              </a:rPr>
              <a:t>を</a:t>
            </a:r>
            <a:r>
              <a:rPr kumimoji="1" lang="ja-JP" altLang="en-US" sz="1400" dirty="0">
                <a:latin typeface="+mn-ea"/>
              </a:rPr>
              <a:t>掲</a:t>
            </a:r>
            <a:r>
              <a:rPr kumimoji="1" lang="ja-JP" altLang="en-US" sz="1400" dirty="0" smtClean="0">
                <a:latin typeface="+mn-ea"/>
              </a:rPr>
              <a:t>げ、</a:t>
            </a:r>
            <a:r>
              <a:rPr kumimoji="1" lang="ja-JP" altLang="en-US" sz="1400" dirty="0">
                <a:latin typeface="+mn-ea"/>
              </a:rPr>
              <a:t>その具体化に</a:t>
            </a:r>
            <a:r>
              <a:rPr kumimoji="1" lang="ja-JP" altLang="en-US" sz="1400" dirty="0" smtClean="0">
                <a:latin typeface="+mn-ea"/>
              </a:rPr>
              <a:t>向けて産学官が</a:t>
            </a:r>
            <a:r>
              <a:rPr kumimoji="1" lang="ja-JP" altLang="en-US" sz="1400" dirty="0">
                <a:latin typeface="+mn-ea"/>
              </a:rPr>
              <a:t>一体</a:t>
            </a:r>
            <a:r>
              <a:rPr kumimoji="1" lang="ja-JP" altLang="en-US" sz="1400" dirty="0" smtClean="0">
                <a:latin typeface="+mn-ea"/>
              </a:rPr>
              <a:t>とな</a:t>
            </a:r>
            <a:r>
              <a:rPr kumimoji="1" lang="ja-JP" altLang="en-US" sz="1400" dirty="0">
                <a:latin typeface="+mn-ea"/>
              </a:rPr>
              <a:t>って</a:t>
            </a:r>
            <a:r>
              <a:rPr kumimoji="1" lang="ja-JP" altLang="en-US" sz="1400" dirty="0" smtClean="0">
                <a:latin typeface="+mn-ea"/>
              </a:rPr>
              <a:t>取り</a:t>
            </a:r>
            <a:endParaRPr kumimoji="1" lang="en-US" altLang="ja-JP" sz="1400" dirty="0" smtClean="0">
              <a:latin typeface="+mn-ea"/>
            </a:endParaRPr>
          </a:p>
          <a:p>
            <a:pPr>
              <a:spcBef>
                <a:spcPts val="600"/>
              </a:spcBef>
            </a:pPr>
            <a:r>
              <a:rPr kumimoji="1" lang="ja-JP" altLang="en-US" sz="1400" dirty="0">
                <a:latin typeface="+mn-ea"/>
              </a:rPr>
              <a:t>　</a:t>
            </a:r>
            <a:r>
              <a:rPr kumimoji="1" lang="ja-JP" altLang="en-US" sz="1400" dirty="0" smtClean="0">
                <a:latin typeface="+mn-ea"/>
              </a:rPr>
              <a:t> 組むことを示すため</a:t>
            </a:r>
            <a:r>
              <a:rPr kumimoji="1" lang="ja-JP" altLang="en-US" sz="1400" dirty="0">
                <a:latin typeface="+mn-ea"/>
              </a:rPr>
              <a:t>、</a:t>
            </a:r>
            <a:r>
              <a:rPr kumimoji="1" lang="ja-JP" altLang="en-US" sz="1400" dirty="0" smtClean="0">
                <a:latin typeface="+mn-ea"/>
              </a:rPr>
              <a:t>本ビジョン</a:t>
            </a:r>
            <a:r>
              <a:rPr kumimoji="1" lang="ja-JP" altLang="en-US" sz="1400" dirty="0">
                <a:latin typeface="+mn-ea"/>
              </a:rPr>
              <a:t>を</a:t>
            </a:r>
            <a:r>
              <a:rPr kumimoji="1" lang="ja-JP" altLang="en-US" sz="1400" dirty="0" smtClean="0">
                <a:latin typeface="+mn-ea"/>
              </a:rPr>
              <a:t>改定することとしたい。</a:t>
            </a:r>
            <a:endParaRPr kumimoji="1" lang="ja-JP" altLang="en-US" sz="1400" dirty="0">
              <a:latin typeface="+mn-ea"/>
            </a:endParaRPr>
          </a:p>
        </p:txBody>
      </p:sp>
      <p:sp>
        <p:nvSpPr>
          <p:cNvPr id="33" name="角丸四角形 41">
            <a:extLst>
              <a:ext uri="{FF2B5EF4-FFF2-40B4-BE49-F238E27FC236}">
                <a16:creationId xmlns:a16="http://schemas.microsoft.com/office/drawing/2014/main" id="{F1E3F34F-26EB-4CCB-ABA3-B4BFA44054A2}"/>
              </a:ext>
            </a:extLst>
          </p:cNvPr>
          <p:cNvSpPr/>
          <p:nvPr/>
        </p:nvSpPr>
        <p:spPr>
          <a:xfrm>
            <a:off x="6530921" y="4902031"/>
            <a:ext cx="2077313" cy="246008"/>
          </a:xfrm>
          <a:prstGeom prst="roundRect">
            <a:avLst/>
          </a:prstGeom>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スケジュール（案）</a:t>
            </a:r>
          </a:p>
        </p:txBody>
      </p:sp>
      <p:sp>
        <p:nvSpPr>
          <p:cNvPr id="35" name="テキスト ボックス 34"/>
          <p:cNvSpPr txBox="1"/>
          <p:nvPr/>
        </p:nvSpPr>
        <p:spPr>
          <a:xfrm>
            <a:off x="6530921" y="5207559"/>
            <a:ext cx="6270679" cy="276999"/>
          </a:xfrm>
          <a:prstGeom prst="rect">
            <a:avLst/>
          </a:prstGeom>
          <a:noFill/>
        </p:spPr>
        <p:txBody>
          <a:bodyPr wrap="square" rtlCol="0">
            <a:spAutoFit/>
          </a:bodyPr>
          <a:lstStyle/>
          <a:p>
            <a:pPr>
              <a:spcBef>
                <a:spcPts val="600"/>
              </a:spcBef>
            </a:pPr>
            <a:r>
              <a:rPr kumimoji="1" lang="ja-JP" altLang="en-US" sz="1200" dirty="0">
                <a:latin typeface="+mn-ea"/>
              </a:rPr>
              <a:t>国の水素基本戦略の改定後、速やかに改定</a:t>
            </a:r>
            <a:r>
              <a:rPr kumimoji="1" lang="ja-JP" altLang="en-US" sz="1200" dirty="0" smtClean="0">
                <a:latin typeface="+mn-ea"/>
              </a:rPr>
              <a:t>する。</a:t>
            </a:r>
            <a:endParaRPr kumimoji="1" lang="en-US" altLang="ja-JP" sz="1200" dirty="0">
              <a:latin typeface="+mn-ea"/>
            </a:endParaRPr>
          </a:p>
        </p:txBody>
      </p:sp>
      <p:graphicFrame>
        <p:nvGraphicFramePr>
          <p:cNvPr id="36" name="表 35"/>
          <p:cNvGraphicFramePr>
            <a:graphicFrameLocks noGrp="1"/>
          </p:cNvGraphicFramePr>
          <p:nvPr>
            <p:extLst>
              <p:ext uri="{D42A27DB-BD31-4B8C-83A1-F6EECF244321}">
                <p14:modId xmlns:p14="http://schemas.microsoft.com/office/powerpoint/2010/main" val="891661346"/>
              </p:ext>
            </p:extLst>
          </p:nvPr>
        </p:nvGraphicFramePr>
        <p:xfrm>
          <a:off x="272955" y="5263725"/>
          <a:ext cx="5971364" cy="3523555"/>
        </p:xfrm>
        <a:graphic>
          <a:graphicData uri="http://schemas.openxmlformats.org/drawingml/2006/table">
            <a:tbl>
              <a:tblPr firstRow="1" bandRow="1">
                <a:tableStyleId>{7DF18680-E054-41AD-8BC1-D1AEF772440D}</a:tableStyleId>
              </a:tblPr>
              <a:tblGrid>
                <a:gridCol w="1751712">
                  <a:extLst>
                    <a:ext uri="{9D8B030D-6E8A-4147-A177-3AD203B41FA5}">
                      <a16:colId xmlns:a16="http://schemas.microsoft.com/office/drawing/2014/main" val="1909390311"/>
                    </a:ext>
                  </a:extLst>
                </a:gridCol>
                <a:gridCol w="964320">
                  <a:extLst>
                    <a:ext uri="{9D8B030D-6E8A-4147-A177-3AD203B41FA5}">
                      <a16:colId xmlns:a16="http://schemas.microsoft.com/office/drawing/2014/main" val="668631509"/>
                    </a:ext>
                  </a:extLst>
                </a:gridCol>
                <a:gridCol w="899414">
                  <a:extLst>
                    <a:ext uri="{9D8B030D-6E8A-4147-A177-3AD203B41FA5}">
                      <a16:colId xmlns:a16="http://schemas.microsoft.com/office/drawing/2014/main" val="458805928"/>
                    </a:ext>
                  </a:extLst>
                </a:gridCol>
                <a:gridCol w="2355918">
                  <a:extLst>
                    <a:ext uri="{9D8B030D-6E8A-4147-A177-3AD203B41FA5}">
                      <a16:colId xmlns:a16="http://schemas.microsoft.com/office/drawing/2014/main" val="1548459031"/>
                    </a:ext>
                  </a:extLst>
                </a:gridCol>
              </a:tblGrid>
              <a:tr h="877738">
                <a:tc>
                  <a:txBody>
                    <a:bodyPr/>
                    <a:lstStyle/>
                    <a:p>
                      <a:r>
                        <a:rPr kumimoji="1" lang="ja-JP" altLang="en-US" sz="1200" dirty="0"/>
                        <a:t>想定されるプロジェクト</a:t>
                      </a:r>
                    </a:p>
                  </a:txBody>
                  <a:tcPr marL="36000" marR="36000" marT="36000" marB="36000" anchor="ctr"/>
                </a:tc>
                <a:tc>
                  <a:txBody>
                    <a:bodyPr/>
                    <a:lstStyle/>
                    <a:p>
                      <a:r>
                        <a:rPr kumimoji="1" lang="ja-JP" altLang="en-US" sz="1200" dirty="0"/>
                        <a:t>現在</a:t>
                      </a:r>
                    </a:p>
                  </a:txBody>
                  <a:tcPr marL="36000" marR="36000" marT="36000" marB="36000" anchor="ctr"/>
                </a:tc>
                <a:tc>
                  <a:txBody>
                    <a:bodyPr/>
                    <a:lstStyle/>
                    <a:p>
                      <a:r>
                        <a:rPr kumimoji="1" lang="ja-JP" altLang="en-US" sz="1200" dirty="0"/>
                        <a:t>万博</a:t>
                      </a:r>
                      <a:endParaRPr kumimoji="1" lang="en-US" altLang="ja-JP" sz="1200" dirty="0"/>
                    </a:p>
                    <a:p>
                      <a:r>
                        <a:rPr kumimoji="1" lang="en-US" altLang="ja-JP" sz="1200" dirty="0"/>
                        <a:t>2025</a:t>
                      </a:r>
                      <a:r>
                        <a:rPr kumimoji="1" lang="ja-JP" altLang="en-US" sz="1200" dirty="0"/>
                        <a:t>年</a:t>
                      </a:r>
                    </a:p>
                  </a:txBody>
                  <a:tcPr marL="36000" marR="36000" marT="36000" marB="36000" anchor="ctr"/>
                </a:tc>
                <a:tc>
                  <a:txBody>
                    <a:bodyPr/>
                    <a:lstStyle/>
                    <a:p>
                      <a:r>
                        <a:rPr kumimoji="1" lang="en-US" altLang="ja-JP" sz="1200" dirty="0"/>
                        <a:t>2030</a:t>
                      </a:r>
                      <a:r>
                        <a:rPr kumimoji="1" lang="ja-JP" altLang="en-US" sz="1200" dirty="0"/>
                        <a:t>年頃の将来像（全国）</a:t>
                      </a:r>
                      <a:endParaRPr kumimoji="1" lang="en-US" altLang="ja-JP" sz="1200" dirty="0"/>
                    </a:p>
                    <a:p>
                      <a:r>
                        <a:rPr kumimoji="1" lang="en-US" altLang="ja-JP" sz="1200" dirty="0"/>
                        <a:t>※</a:t>
                      </a:r>
                      <a:r>
                        <a:rPr kumimoji="1" lang="ja-JP" altLang="en-US" sz="1200" dirty="0"/>
                        <a:t>グリーン成長戦略より抜粋</a:t>
                      </a:r>
                    </a:p>
                  </a:txBody>
                  <a:tcPr marL="36000" marR="36000" marT="36000" marB="36000" anchor="ctr"/>
                </a:tc>
                <a:extLst>
                  <a:ext uri="{0D108BD9-81ED-4DB2-BD59-A6C34878D82A}">
                    <a16:rowId xmlns:a16="http://schemas.microsoft.com/office/drawing/2014/main" val="2496014475"/>
                  </a:ext>
                </a:extLst>
              </a:tr>
              <a:tr h="515589">
                <a:tc>
                  <a:txBody>
                    <a:bodyPr/>
                    <a:lstStyle/>
                    <a:p>
                      <a:r>
                        <a:rPr kumimoji="1" lang="ja-JP" altLang="en-US" sz="1200" dirty="0"/>
                        <a:t>水素発電</a:t>
                      </a:r>
                      <a:endParaRPr kumimoji="1" lang="ja-JP" altLang="en-US" sz="1200" dirty="0">
                        <a:solidFill>
                          <a:schemeClr val="tx1"/>
                        </a:solidFill>
                      </a:endParaRPr>
                    </a:p>
                  </a:txBody>
                  <a:tcPr marL="36000" marR="36000" marT="36000" marB="36000" anchor="ctr"/>
                </a:tc>
                <a:tc>
                  <a:txBody>
                    <a:bodyPr/>
                    <a:lstStyle/>
                    <a:p>
                      <a:r>
                        <a:rPr kumimoji="1" lang="en-US" altLang="ja-JP" sz="1200" dirty="0">
                          <a:latin typeface="+mn-ea"/>
                          <a:ea typeface="+mn-ea"/>
                        </a:rPr>
                        <a:t>FS</a:t>
                      </a:r>
                      <a:r>
                        <a:rPr kumimoji="1" lang="ja-JP" altLang="en-US" sz="1200" dirty="0">
                          <a:latin typeface="+mn-ea"/>
                          <a:ea typeface="+mn-ea"/>
                        </a:rPr>
                        <a:t>調査</a:t>
                      </a:r>
                      <a:endParaRPr kumimoji="1" lang="en-US" altLang="ja-JP" sz="1200" dirty="0">
                        <a:latin typeface="+mn-ea"/>
                        <a:ea typeface="+mn-ea"/>
                      </a:endParaRPr>
                    </a:p>
                  </a:txBody>
                  <a:tcPr marL="36000" marR="36000" marT="36000" marB="36000" anchor="ctr"/>
                </a:tc>
                <a:tc>
                  <a:txBody>
                    <a:bodyPr/>
                    <a:lstStyle/>
                    <a:p>
                      <a:r>
                        <a:rPr kumimoji="1" lang="ja-JP" altLang="en-US" sz="1200" dirty="0"/>
                        <a:t>実証</a:t>
                      </a:r>
                    </a:p>
                  </a:txBody>
                  <a:tcPr marL="36000" marR="36000" marT="36000" marB="36000" anchor="ctr"/>
                </a:tc>
                <a:tc>
                  <a:txBody>
                    <a:bodyPr/>
                    <a:lstStyle/>
                    <a:p>
                      <a:r>
                        <a:rPr kumimoji="1" lang="ja-JP" altLang="en-US" sz="1200" dirty="0"/>
                        <a:t>電源構成に占める割合</a:t>
                      </a:r>
                      <a:r>
                        <a:rPr kumimoji="1" lang="en-US" altLang="ja-JP" sz="1200" dirty="0">
                          <a:latin typeface="+mn-ea"/>
                          <a:ea typeface="+mn-ea"/>
                        </a:rPr>
                        <a:t>1%</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3858762889"/>
                  </a:ext>
                </a:extLst>
              </a:tr>
              <a:tr h="512307">
                <a:tc>
                  <a:txBody>
                    <a:bodyPr/>
                    <a:lstStyle/>
                    <a:p>
                      <a:r>
                        <a:rPr kumimoji="1" lang="ja-JP" altLang="en-US" sz="1200" dirty="0"/>
                        <a:t>海外クリーン水素</a:t>
                      </a:r>
                      <a:endParaRPr kumimoji="1" lang="en-US" altLang="ja-JP" sz="1200" dirty="0"/>
                    </a:p>
                    <a:p>
                      <a:r>
                        <a:rPr kumimoji="1" lang="ja-JP" altLang="en-US" sz="1200" dirty="0"/>
                        <a:t>サプライチェーン</a:t>
                      </a:r>
                      <a:endParaRPr kumimoji="1" lang="ja-JP" altLang="en-US" sz="1200" dirty="0">
                        <a:solidFill>
                          <a:schemeClr val="tx1"/>
                        </a:solidFill>
                      </a:endParaRPr>
                    </a:p>
                  </a:txBody>
                  <a:tcPr marL="36000" marR="36000" marT="36000" marB="36000" anchor="ctr"/>
                </a:tc>
                <a:tc>
                  <a:txBody>
                    <a:bodyPr/>
                    <a:lstStyle/>
                    <a:p>
                      <a:r>
                        <a:rPr kumimoji="1" lang="ja-JP" altLang="en-US" sz="1200" dirty="0">
                          <a:latin typeface="+mn-ea"/>
                          <a:ea typeface="+mn-ea"/>
                        </a:rPr>
                        <a:t>設計･建設</a:t>
                      </a:r>
                    </a:p>
                  </a:txBody>
                  <a:tcPr marL="36000" marR="36000" marT="36000" marB="36000" anchor="ctr"/>
                </a:tc>
                <a:tc>
                  <a:txBody>
                    <a:bodyPr/>
                    <a:lstStyle/>
                    <a:p>
                      <a:r>
                        <a:rPr kumimoji="1" lang="ja-JP" altLang="en-US" sz="1200" dirty="0"/>
                        <a:t>実証</a:t>
                      </a:r>
                    </a:p>
                  </a:txBody>
                  <a:tcPr marL="36000" marR="36000" marT="36000" marB="36000" anchor="ctr"/>
                </a:tc>
                <a:tc rowSpan="2">
                  <a:txBody>
                    <a:bodyPr/>
                    <a:lstStyle/>
                    <a:p>
                      <a:r>
                        <a:rPr kumimoji="1" lang="ja-JP" altLang="en-US" sz="1200" dirty="0"/>
                        <a:t>現在の供給量</a:t>
                      </a:r>
                      <a:r>
                        <a:rPr kumimoji="1" lang="en-US" altLang="ja-JP" sz="1200" dirty="0"/>
                        <a:t>200</a:t>
                      </a:r>
                      <a:r>
                        <a:rPr kumimoji="1" lang="ja-JP" altLang="en-US" sz="1200" dirty="0"/>
                        <a:t>万</a:t>
                      </a:r>
                      <a:r>
                        <a:rPr kumimoji="1" lang="en-US" altLang="ja-JP" sz="1200" dirty="0"/>
                        <a:t>t</a:t>
                      </a:r>
                      <a:r>
                        <a:rPr kumimoji="1" lang="ja-JP" altLang="en-US" sz="1200" dirty="0"/>
                        <a:t>であるところ</a:t>
                      </a:r>
                      <a:r>
                        <a:rPr kumimoji="1" lang="en-US" altLang="ja-JP" sz="1200" dirty="0"/>
                        <a:t>､300</a:t>
                      </a:r>
                      <a:r>
                        <a:rPr kumimoji="1" lang="ja-JP" altLang="en-US" sz="1200" dirty="0"/>
                        <a:t>万</a:t>
                      </a:r>
                      <a:r>
                        <a:rPr kumimoji="1" lang="en-US" altLang="ja-JP" sz="1200" dirty="0"/>
                        <a:t>t</a:t>
                      </a:r>
                      <a:r>
                        <a:rPr kumimoji="1" lang="ja-JP" altLang="en-US" sz="1200" dirty="0"/>
                        <a:t>に増加</a:t>
                      </a:r>
                      <a:r>
                        <a:rPr kumimoji="1" lang="en-US" altLang="ja-JP" sz="1200" dirty="0"/>
                        <a:t>(</a:t>
                      </a:r>
                      <a:r>
                        <a:rPr kumimoji="1" lang="ja-JP" altLang="en-US" sz="1200" dirty="0"/>
                        <a:t>うち</a:t>
                      </a:r>
                      <a:r>
                        <a:rPr kumimoji="1" lang="en-US" altLang="ja-JP" sz="1200" dirty="0"/>
                        <a:t>､</a:t>
                      </a:r>
                      <a:r>
                        <a:rPr kumimoji="1" lang="ja-JP" altLang="en-US" sz="1200" dirty="0"/>
                        <a:t>クリーン水素</a:t>
                      </a:r>
                      <a:r>
                        <a:rPr kumimoji="1" lang="en-US" altLang="ja-JP" sz="1200" dirty="0"/>
                        <a:t>42</a:t>
                      </a:r>
                      <a:r>
                        <a:rPr kumimoji="1" lang="ja-JP" altLang="en-US" sz="1200" dirty="0"/>
                        <a:t>万</a:t>
                      </a:r>
                      <a:r>
                        <a:rPr kumimoji="1" lang="en-US" altLang="ja-JP" sz="1200" dirty="0"/>
                        <a:t>t)</a:t>
                      </a:r>
                      <a:endParaRPr kumimoji="1" lang="ja-JP" altLang="en-US" sz="1200" dirty="0"/>
                    </a:p>
                  </a:txBody>
                  <a:tcPr marL="36000" marR="36000" marT="36000" marB="36000" anchor="ctr"/>
                </a:tc>
                <a:extLst>
                  <a:ext uri="{0D108BD9-81ED-4DB2-BD59-A6C34878D82A}">
                    <a16:rowId xmlns:a16="http://schemas.microsoft.com/office/drawing/2014/main" val="2803329125"/>
                  </a:ext>
                </a:extLst>
              </a:tr>
              <a:tr h="586743">
                <a:tc>
                  <a:txBody>
                    <a:bodyPr/>
                    <a:lstStyle/>
                    <a:p>
                      <a:r>
                        <a:rPr kumimoji="1" lang="ja-JP" altLang="en-US" sz="1200" dirty="0"/>
                        <a:t>クリーン水素製造</a:t>
                      </a:r>
                    </a:p>
                  </a:txBody>
                  <a:tcPr marL="36000" marR="36000" marT="36000" marB="36000" anchor="ctr"/>
                </a:tc>
                <a:tc>
                  <a:txBody>
                    <a:bodyPr/>
                    <a:lstStyle/>
                    <a:p>
                      <a:r>
                        <a:rPr kumimoji="1" lang="en-US" altLang="ja-JP" sz="1200" dirty="0">
                          <a:latin typeface="+mn-ea"/>
                          <a:ea typeface="+mn-ea"/>
                        </a:rPr>
                        <a:t>FS</a:t>
                      </a:r>
                      <a:r>
                        <a:rPr kumimoji="1" lang="ja-JP" altLang="en-US" sz="1200" dirty="0">
                          <a:latin typeface="+mn-ea"/>
                          <a:ea typeface="+mn-ea"/>
                        </a:rPr>
                        <a:t>調査</a:t>
                      </a:r>
                    </a:p>
                  </a:txBody>
                  <a:tcPr marL="36000" marR="36000" marT="36000" marB="36000" anchor="ctr"/>
                </a:tc>
                <a:tc>
                  <a:txBody>
                    <a:bodyPr/>
                    <a:lstStyle/>
                    <a:p>
                      <a:r>
                        <a:rPr kumimoji="1" lang="ja-JP" altLang="en-US" sz="1200" dirty="0"/>
                        <a:t>実証</a:t>
                      </a:r>
                    </a:p>
                  </a:txBody>
                  <a:tcPr marL="36000" marR="36000" marT="36000" marB="36000" anchor="ctr"/>
                </a:tc>
                <a:tc vMerge="1">
                  <a:txBody>
                    <a:bodyPr/>
                    <a:lstStyle/>
                    <a:p>
                      <a:endParaRPr kumimoji="1" lang="ja-JP" altLang="en-US" sz="1100" dirty="0"/>
                    </a:p>
                  </a:txBody>
                  <a:tcPr marL="36000" marR="36000" marT="36000" marB="36000"/>
                </a:tc>
                <a:extLst>
                  <a:ext uri="{0D108BD9-81ED-4DB2-BD59-A6C34878D82A}">
                    <a16:rowId xmlns:a16="http://schemas.microsoft.com/office/drawing/2014/main" val="2437730282"/>
                  </a:ext>
                </a:extLst>
              </a:tr>
              <a:tr h="515589">
                <a:tc>
                  <a:txBody>
                    <a:bodyPr/>
                    <a:lstStyle/>
                    <a:p>
                      <a:r>
                        <a:rPr kumimoji="1" lang="ja-JP" altLang="en-US" sz="1200" dirty="0"/>
                        <a:t>ＦＣ船</a:t>
                      </a:r>
                    </a:p>
                  </a:txBody>
                  <a:tcPr marL="36000" marR="36000" marT="36000" marB="36000" anchor="ctr"/>
                </a:tc>
                <a:tc>
                  <a:txBody>
                    <a:bodyPr/>
                    <a:lstStyle/>
                    <a:p>
                      <a:r>
                        <a:rPr kumimoji="1" lang="ja-JP" altLang="en-US" sz="1200" dirty="0"/>
                        <a:t>開発･実証</a:t>
                      </a:r>
                    </a:p>
                  </a:txBody>
                  <a:tcPr marL="36000" marR="36000" marT="36000" marB="36000" anchor="ctr"/>
                </a:tc>
                <a:tc>
                  <a:txBody>
                    <a:bodyPr/>
                    <a:lstStyle/>
                    <a:p>
                      <a:r>
                        <a:rPr kumimoji="1" lang="ja-JP" altLang="en-US" sz="1200" dirty="0"/>
                        <a:t>商業運行</a:t>
                      </a:r>
                    </a:p>
                  </a:txBody>
                  <a:tcPr marL="36000" marR="36000" marT="36000" marB="36000" anchor="ctr"/>
                </a:tc>
                <a:tc>
                  <a:txBody>
                    <a:bodyPr/>
                    <a:lstStyle/>
                    <a:p>
                      <a:endParaRPr kumimoji="1" lang="ja-JP" altLang="en-US" sz="1200" dirty="0"/>
                    </a:p>
                  </a:txBody>
                  <a:tcPr marL="36000" marR="36000" marT="36000" marB="36000" anchor="ctr"/>
                </a:tc>
                <a:extLst>
                  <a:ext uri="{0D108BD9-81ED-4DB2-BD59-A6C34878D82A}">
                    <a16:rowId xmlns:a16="http://schemas.microsoft.com/office/drawing/2014/main" val="3956412849"/>
                  </a:ext>
                </a:extLst>
              </a:tr>
              <a:tr h="515589">
                <a:tc>
                  <a:txBody>
                    <a:bodyPr/>
                    <a:lstStyle/>
                    <a:p>
                      <a:r>
                        <a:rPr kumimoji="1" lang="ja-JP" altLang="en-US" sz="1200" dirty="0"/>
                        <a:t>ＦＣバス</a:t>
                      </a:r>
                    </a:p>
                  </a:txBody>
                  <a:tcPr marL="36000" marR="36000" marT="36000" marB="36000" anchor="ctr"/>
                </a:tc>
                <a:tc>
                  <a:txBody>
                    <a:bodyPr/>
                    <a:lstStyle/>
                    <a:p>
                      <a:r>
                        <a:rPr kumimoji="1" lang="ja-JP" altLang="en-US" sz="1200" dirty="0"/>
                        <a:t>導入見込み</a:t>
                      </a:r>
                    </a:p>
                  </a:txBody>
                  <a:tcPr marL="36000" marR="36000" marT="36000" marB="36000" anchor="ctr"/>
                </a:tc>
                <a:tc>
                  <a:txBody>
                    <a:bodyPr/>
                    <a:lstStyle/>
                    <a:p>
                      <a:r>
                        <a:rPr kumimoji="1" lang="ja-JP" altLang="en-US" sz="1200" dirty="0"/>
                        <a:t>商業運行</a:t>
                      </a:r>
                    </a:p>
                  </a:txBody>
                  <a:tcPr marL="36000" marR="36000" marT="36000" marB="36000" anchor="ctr"/>
                </a:tc>
                <a:tc>
                  <a:txBody>
                    <a:bodyPr/>
                    <a:lstStyle/>
                    <a:p>
                      <a:endParaRPr kumimoji="1" lang="ja-JP" altLang="en-US" sz="1200" dirty="0"/>
                    </a:p>
                  </a:txBody>
                  <a:tcPr marL="36000" marR="36000" marT="36000" marB="36000" anchor="ctr"/>
                </a:tc>
                <a:extLst>
                  <a:ext uri="{0D108BD9-81ED-4DB2-BD59-A6C34878D82A}">
                    <a16:rowId xmlns:a16="http://schemas.microsoft.com/office/drawing/2014/main" val="3721929287"/>
                  </a:ext>
                </a:extLst>
              </a:tr>
            </a:tbl>
          </a:graphicData>
        </a:graphic>
      </p:graphicFrame>
      <p:sp>
        <p:nvSpPr>
          <p:cNvPr id="37" name="角丸四角形 36"/>
          <p:cNvSpPr/>
          <p:nvPr/>
        </p:nvSpPr>
        <p:spPr>
          <a:xfrm>
            <a:off x="147239" y="4890936"/>
            <a:ext cx="5663821" cy="30364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n-ea"/>
              </a:rPr>
              <a:t>2025</a:t>
            </a:r>
            <a:r>
              <a:rPr kumimoji="1" lang="ja-JP" altLang="en-US" sz="1400" b="1" dirty="0">
                <a:solidFill>
                  <a:schemeClr val="tx1"/>
                </a:solidFill>
                <a:latin typeface="+mn-ea"/>
              </a:rPr>
              <a:t>年</a:t>
            </a:r>
            <a:r>
              <a:rPr kumimoji="1" lang="ja-JP" altLang="en-US" sz="1400" b="1" dirty="0">
                <a:solidFill>
                  <a:schemeClr val="tx1"/>
                </a:solidFill>
              </a:rPr>
              <a:t>大阪・関西万博をターゲットにした主な水素プロジェクト案</a:t>
            </a:r>
          </a:p>
        </p:txBody>
      </p:sp>
      <p:sp>
        <p:nvSpPr>
          <p:cNvPr id="40" name="下矢印 39"/>
          <p:cNvSpPr/>
          <p:nvPr/>
        </p:nvSpPr>
        <p:spPr>
          <a:xfrm>
            <a:off x="9035109" y="8835055"/>
            <a:ext cx="866775" cy="295297"/>
          </a:xfrm>
          <a:prstGeom prst="downArrow">
            <a:avLst/>
          </a:prstGeom>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 name="テキスト ボックス 40"/>
          <p:cNvSpPr txBox="1"/>
          <p:nvPr/>
        </p:nvSpPr>
        <p:spPr>
          <a:xfrm>
            <a:off x="9064383" y="9193033"/>
            <a:ext cx="835522" cy="338554"/>
          </a:xfrm>
          <a:prstGeom prst="rect">
            <a:avLst/>
          </a:prstGeom>
          <a:noFill/>
        </p:spPr>
        <p:txBody>
          <a:bodyPr wrap="square" rtlCol="0">
            <a:spAutoFit/>
          </a:bodyPr>
          <a:lstStyle/>
          <a:p>
            <a:pPr algn="ctr">
              <a:spcBef>
                <a:spcPts val="600"/>
              </a:spcBef>
            </a:pPr>
            <a:r>
              <a:rPr kumimoji="1" lang="ja-JP" altLang="en-US" sz="1600" b="1" dirty="0">
                <a:latin typeface="+mn-ea"/>
              </a:rPr>
              <a:t>改定</a:t>
            </a:r>
            <a:endParaRPr kumimoji="1" lang="en-US" altLang="ja-JP" sz="1600" b="1" dirty="0">
              <a:latin typeface="+mn-ea"/>
            </a:endParaRPr>
          </a:p>
        </p:txBody>
      </p:sp>
      <p:graphicFrame>
        <p:nvGraphicFramePr>
          <p:cNvPr id="15" name="表 14">
            <a:extLst>
              <a:ext uri="{FF2B5EF4-FFF2-40B4-BE49-F238E27FC236}">
                <a16:creationId xmlns:a16="http://schemas.microsoft.com/office/drawing/2014/main" id="{6123C216-8097-40D5-9E44-7D67C4AB5E69}"/>
              </a:ext>
            </a:extLst>
          </p:cNvPr>
          <p:cNvGraphicFramePr>
            <a:graphicFrameLocks noGrp="1"/>
          </p:cNvGraphicFramePr>
          <p:nvPr>
            <p:extLst>
              <p:ext uri="{D42A27DB-BD31-4B8C-83A1-F6EECF244321}">
                <p14:modId xmlns:p14="http://schemas.microsoft.com/office/powerpoint/2010/main" val="132649971"/>
              </p:ext>
            </p:extLst>
          </p:nvPr>
        </p:nvGraphicFramePr>
        <p:xfrm>
          <a:off x="6530923" y="5555347"/>
          <a:ext cx="5833950" cy="3171288"/>
        </p:xfrm>
        <a:graphic>
          <a:graphicData uri="http://schemas.openxmlformats.org/drawingml/2006/table">
            <a:tbl>
              <a:tblPr firstRow="1" bandRow="1">
                <a:tableStyleId>{5C22544A-7EE6-4342-B048-85BDC9FD1C3A}</a:tableStyleId>
              </a:tblPr>
              <a:tblGrid>
                <a:gridCol w="814871">
                  <a:extLst>
                    <a:ext uri="{9D8B030D-6E8A-4147-A177-3AD203B41FA5}">
                      <a16:colId xmlns:a16="http://schemas.microsoft.com/office/drawing/2014/main" val="3069023652"/>
                    </a:ext>
                  </a:extLst>
                </a:gridCol>
                <a:gridCol w="2671663">
                  <a:extLst>
                    <a:ext uri="{9D8B030D-6E8A-4147-A177-3AD203B41FA5}">
                      <a16:colId xmlns:a16="http://schemas.microsoft.com/office/drawing/2014/main" val="867098168"/>
                    </a:ext>
                  </a:extLst>
                </a:gridCol>
                <a:gridCol w="2347416">
                  <a:extLst>
                    <a:ext uri="{9D8B030D-6E8A-4147-A177-3AD203B41FA5}">
                      <a16:colId xmlns:a16="http://schemas.microsoft.com/office/drawing/2014/main" val="4208892696"/>
                    </a:ext>
                  </a:extLst>
                </a:gridCol>
              </a:tblGrid>
              <a:tr h="296302">
                <a:tc>
                  <a:txBody>
                    <a:bodyPr/>
                    <a:lstStyle/>
                    <a:p>
                      <a:r>
                        <a:rPr kumimoji="1" lang="ja-JP" altLang="en-US" sz="1200" dirty="0"/>
                        <a:t>時期</a:t>
                      </a:r>
                    </a:p>
                  </a:txBody>
                  <a:tcPr marL="36000" marR="36000" marT="36000" marB="36000">
                    <a:solidFill>
                      <a:schemeClr val="accent5">
                        <a:lumMod val="50000"/>
                      </a:schemeClr>
                    </a:solidFill>
                  </a:tcPr>
                </a:tc>
                <a:tc>
                  <a:txBody>
                    <a:bodyPr/>
                    <a:lstStyle/>
                    <a:p>
                      <a:r>
                        <a:rPr kumimoji="1" lang="ja-JP" altLang="en-US" sz="1200" dirty="0"/>
                        <a:t>ビジョン会議</a:t>
                      </a:r>
                    </a:p>
                  </a:txBody>
                  <a:tcPr marL="36000" marR="36000" marT="36000" marB="36000">
                    <a:solidFill>
                      <a:schemeClr val="accent5">
                        <a:lumMod val="50000"/>
                      </a:schemeClr>
                    </a:solidFill>
                  </a:tcPr>
                </a:tc>
                <a:tc>
                  <a:txBody>
                    <a:bodyPr/>
                    <a:lstStyle/>
                    <a:p>
                      <a:r>
                        <a:rPr kumimoji="1" lang="ja-JP" altLang="en-US" sz="1200" dirty="0"/>
                        <a:t>国等の動き</a:t>
                      </a:r>
                    </a:p>
                  </a:txBody>
                  <a:tcPr marL="36000" marR="36000" marT="36000" marB="36000">
                    <a:solidFill>
                      <a:schemeClr val="accent5">
                        <a:lumMod val="50000"/>
                      </a:schemeClr>
                    </a:solidFill>
                  </a:tcPr>
                </a:tc>
                <a:extLst>
                  <a:ext uri="{0D108BD9-81ED-4DB2-BD59-A6C34878D82A}">
                    <a16:rowId xmlns:a16="http://schemas.microsoft.com/office/drawing/2014/main" val="916305471"/>
                  </a:ext>
                </a:extLst>
              </a:tr>
              <a:tr h="790753">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200" dirty="0"/>
                        <a:t>2021.10</a:t>
                      </a:r>
                      <a:endParaRPr kumimoji="1" lang="ja-JP" altLang="en-US" sz="1200" dirty="0"/>
                    </a:p>
                  </a:txBody>
                  <a:tcPr marL="36000" marR="36000" marT="36000" marB="0">
                    <a:lnB w="6350" cap="flat" cmpd="sng" algn="ctr">
                      <a:solidFill>
                        <a:schemeClr val="tx2"/>
                      </a:solidFill>
                      <a:prstDash val="sysDot"/>
                      <a:round/>
                      <a:headEnd type="none" w="med" len="med"/>
                      <a:tailEnd type="none" w="med" len="med"/>
                    </a:lnB>
                    <a:noFill/>
                  </a:tcPr>
                </a:tc>
                <a:tc>
                  <a:txBody>
                    <a:bodyPr/>
                    <a:lstStyle/>
                    <a:p>
                      <a:r>
                        <a:rPr lang="ja-JP" altLang="en-US" sz="1200" dirty="0"/>
                        <a:t>第１回会議</a:t>
                      </a:r>
                      <a:r>
                        <a:rPr lang="en-US" altLang="ja-JP" sz="1200" dirty="0"/>
                        <a:t>【</a:t>
                      </a:r>
                      <a:r>
                        <a:rPr lang="ja-JP" altLang="en-US" sz="1200" dirty="0"/>
                        <a:t>今回</a:t>
                      </a:r>
                      <a:r>
                        <a:rPr lang="en-US" altLang="ja-JP" sz="1200" dirty="0"/>
                        <a:t>】</a:t>
                      </a:r>
                    </a:p>
                    <a:p>
                      <a:r>
                        <a:rPr lang="ja-JP" altLang="en-US" sz="1200" dirty="0"/>
                        <a:t>　・改定主体、改定の方向性について</a:t>
                      </a:r>
                      <a:endParaRPr lang="en-US" altLang="ja-JP" sz="1200" dirty="0"/>
                    </a:p>
                    <a:p>
                      <a:r>
                        <a:rPr lang="ja-JP" altLang="en-US" sz="1200" dirty="0"/>
                        <a:t>　　協議</a:t>
                      </a:r>
                      <a:endParaRPr lang="en-US" altLang="ja-JP" sz="1200" dirty="0"/>
                    </a:p>
                    <a:p>
                      <a:r>
                        <a:rPr lang="ja-JP" altLang="en-US" sz="1200" dirty="0"/>
                        <a:t>　・協力依頼</a:t>
                      </a:r>
                    </a:p>
                  </a:txBody>
                  <a:tcPr marL="36000" marR="36000" marT="36000" marB="0">
                    <a:lnB w="6350" cap="flat" cmpd="sng" algn="ctr">
                      <a:solidFill>
                        <a:schemeClr val="tx2"/>
                      </a:solidFill>
                      <a:prstDash val="sysDot"/>
                      <a:round/>
                      <a:headEnd type="none" w="med" len="med"/>
                      <a:tailEnd type="none" w="med" len="med"/>
                    </a:lnB>
                    <a:no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ja-JP" altLang="en-US" sz="1200" dirty="0">
                        <a:solidFill>
                          <a:schemeClr val="tx1"/>
                        </a:solidFill>
                      </a:endParaRPr>
                    </a:p>
                  </a:txBody>
                  <a:tcPr marL="36000" marR="36000" marT="36000" marB="0">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388460207"/>
                  </a:ext>
                </a:extLst>
              </a:tr>
              <a:tr h="269200">
                <a:tc>
                  <a:txBody>
                    <a:bodyPr/>
                    <a:lstStyle/>
                    <a:p>
                      <a:endParaRPr kumimoji="1" lang="ja-JP" altLang="en-US"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r>
                        <a:rPr lang="ja-JP" altLang="en-US" sz="1200" dirty="0"/>
                        <a:t>（意見及びプロジェクト収集）</a:t>
                      </a: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ja-JP" altLang="en-US"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274617562"/>
                  </a:ext>
                </a:extLst>
              </a:tr>
              <a:tr h="384784">
                <a:tc>
                  <a:txBody>
                    <a:bodyPr/>
                    <a:lstStyle/>
                    <a:p>
                      <a:r>
                        <a:rPr kumimoji="1" lang="en-US" altLang="ja-JP" sz="1200" dirty="0">
                          <a:solidFill>
                            <a:schemeClr val="tx1"/>
                          </a:solidFill>
                        </a:rPr>
                        <a:t>2021.11</a:t>
                      </a:r>
                      <a:endParaRPr kumimoji="1" lang="ja-JP" altLang="en-US" sz="1200" dirty="0">
                        <a:solidFill>
                          <a:schemeClr val="tx1"/>
                        </a:solidFill>
                      </a:endParaRP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ja-JP" altLang="en-US" sz="1200" dirty="0">
                        <a:solidFill>
                          <a:schemeClr val="tx1"/>
                        </a:solidFill>
                      </a:endParaRP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rPr>
                        <a:t>第６次エネルギー基本計画策定見込み</a:t>
                      </a: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702545870"/>
                  </a:ext>
                </a:extLst>
              </a:tr>
              <a:tr h="269200">
                <a:tc>
                  <a:txBody>
                    <a:bodyPr/>
                    <a:lstStyle/>
                    <a:p>
                      <a:r>
                        <a:rPr kumimoji="1" lang="en-US" altLang="ja-JP" sz="1200" dirty="0"/>
                        <a:t>2022.1</a:t>
                      </a:r>
                      <a:endParaRPr kumimoji="1" lang="ja-JP" altLang="en-US"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r>
                        <a:rPr lang="ja-JP" altLang="en-US" sz="1200" dirty="0"/>
                        <a:t>（事務局にて素案作成）</a:t>
                      </a: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ja-JP" altLang="en-US"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419562989"/>
                  </a:ext>
                </a:extLst>
              </a:tr>
              <a:tr h="465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2022.2-3</a:t>
                      </a:r>
                      <a:endParaRPr kumimoji="1" lang="ja-JP" altLang="en-US"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r>
                        <a:rPr lang="ja-JP" altLang="en-US" sz="1200" dirty="0"/>
                        <a:t>第２回会議</a:t>
                      </a:r>
                      <a:endParaRPr lang="en-US" altLang="ja-JP" sz="1200" dirty="0"/>
                    </a:p>
                    <a:p>
                      <a:r>
                        <a:rPr lang="ja-JP" altLang="en-US" sz="1200" dirty="0"/>
                        <a:t>　・素案議論</a:t>
                      </a:r>
                      <a:endParaRPr lang="en-US" altLang="ja-JP"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t>水素基本戦略改定見込み</a:t>
                      </a: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512690483"/>
                  </a:ext>
                </a:extLst>
              </a:tr>
              <a:tr h="678093">
                <a:tc>
                  <a:txBody>
                    <a:bodyPr/>
                    <a:lstStyle/>
                    <a:p>
                      <a:r>
                        <a:rPr kumimoji="1" lang="en-US" altLang="ja-JP" sz="1200" dirty="0"/>
                        <a:t>2022.</a:t>
                      </a:r>
                      <a:r>
                        <a:rPr kumimoji="1" lang="ja-JP" altLang="en-US" sz="1200" dirty="0"/>
                        <a:t>春</a:t>
                      </a: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en-US" altLang="ja-JP" sz="1200" dirty="0"/>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r>
                        <a:rPr lang="ja-JP" altLang="en-US" sz="1200" dirty="0"/>
                        <a:t>博覧会協会</a:t>
                      </a:r>
                      <a:r>
                        <a:rPr lang="en-US" altLang="ja-JP" sz="1200" dirty="0"/>
                        <a:t>｢EXPO 2025</a:t>
                      </a:r>
                      <a:r>
                        <a:rPr lang="ja-JP" altLang="en-US" sz="1200" dirty="0"/>
                        <a:t>グリーンビジョン具体化タスクフォース</a:t>
                      </a:r>
                      <a:r>
                        <a:rPr lang="en-US" altLang="ja-JP" sz="1200" dirty="0"/>
                        <a:t>｣</a:t>
                      </a:r>
                      <a:r>
                        <a:rPr lang="ja-JP" altLang="en-US" sz="1200" dirty="0"/>
                        <a:t>とりまとめ</a:t>
                      </a:r>
                    </a:p>
                  </a:txBody>
                  <a:tcPr marL="36000" marR="36000" marT="36000" marB="0">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503848445"/>
                  </a:ext>
                </a:extLst>
              </a:tr>
            </a:tbl>
          </a:graphicData>
        </a:graphic>
      </p:graphicFrame>
    </p:spTree>
    <p:extLst>
      <p:ext uri="{BB962C8B-B14F-4D97-AF65-F5344CB8AC3E}">
        <p14:creationId xmlns:p14="http://schemas.microsoft.com/office/powerpoint/2010/main" val="21085888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525</Words>
  <Application>Microsoft Office PowerPoint</Application>
  <PresentationFormat>A3 297x420 mm</PresentationFormat>
  <Paragraphs>63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脇坂　渉</cp:lastModifiedBy>
  <cp:revision>1</cp:revision>
  <dcterms:modified xsi:type="dcterms:W3CDTF">2021-10-18T04:54:17Z</dcterms:modified>
</cp:coreProperties>
</file>