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95" r:id="rId2"/>
    <p:sldId id="308" r:id="rId3"/>
    <p:sldId id="309" r:id="rId4"/>
    <p:sldId id="311" r:id="rId5"/>
    <p:sldId id="304" r:id="rId6"/>
    <p:sldId id="326" r:id="rId7"/>
    <p:sldId id="327" r:id="rId8"/>
    <p:sldId id="329" r:id="rId9"/>
    <p:sldId id="330" r:id="rId10"/>
    <p:sldId id="317" r:id="rId11"/>
    <p:sldId id="318" r:id="rId12"/>
    <p:sldId id="319" r:id="rId13"/>
    <p:sldId id="322" r:id="rId14"/>
    <p:sldId id="321" r:id="rId15"/>
    <p:sldId id="328" r:id="rId16"/>
  </p:sldIdLst>
  <p:sldSz cx="10440988" cy="7561263"/>
  <p:notesSz cx="6646863" cy="9777413"/>
  <p:defaultTextStyle>
    <a:defPPr>
      <a:defRPr lang="ja-JP"/>
    </a:defPPr>
    <a:lvl1pPr marL="0" algn="l" defTabSz="1028700" rtl="0" eaLnBrk="1" latinLnBrk="0" hangingPunct="1">
      <a:defRPr kumimoji="1" sz="2000" kern="1200">
        <a:solidFill>
          <a:schemeClr val="tx1"/>
        </a:solidFill>
        <a:latin typeface="+mn-lt"/>
        <a:ea typeface="+mn-ea"/>
        <a:cs typeface="+mn-cs"/>
      </a:defRPr>
    </a:lvl1pPr>
    <a:lvl2pPr marL="514350" algn="l" defTabSz="1028700" rtl="0" eaLnBrk="1" latinLnBrk="0" hangingPunct="1">
      <a:defRPr kumimoji="1" sz="2000" kern="1200">
        <a:solidFill>
          <a:schemeClr val="tx1"/>
        </a:solidFill>
        <a:latin typeface="+mn-lt"/>
        <a:ea typeface="+mn-ea"/>
        <a:cs typeface="+mn-cs"/>
      </a:defRPr>
    </a:lvl2pPr>
    <a:lvl3pPr marL="1028700" algn="l" defTabSz="1028700" rtl="0" eaLnBrk="1" latinLnBrk="0" hangingPunct="1">
      <a:defRPr kumimoji="1" sz="2000" kern="1200">
        <a:solidFill>
          <a:schemeClr val="tx1"/>
        </a:solidFill>
        <a:latin typeface="+mn-lt"/>
        <a:ea typeface="+mn-ea"/>
        <a:cs typeface="+mn-cs"/>
      </a:defRPr>
    </a:lvl3pPr>
    <a:lvl4pPr marL="1543050" algn="l" defTabSz="1028700" rtl="0" eaLnBrk="1" latinLnBrk="0" hangingPunct="1">
      <a:defRPr kumimoji="1" sz="2000" kern="1200">
        <a:solidFill>
          <a:schemeClr val="tx1"/>
        </a:solidFill>
        <a:latin typeface="+mn-lt"/>
        <a:ea typeface="+mn-ea"/>
        <a:cs typeface="+mn-cs"/>
      </a:defRPr>
    </a:lvl4pPr>
    <a:lvl5pPr marL="2057400" algn="l" defTabSz="1028700" rtl="0" eaLnBrk="1" latinLnBrk="0" hangingPunct="1">
      <a:defRPr kumimoji="1" sz="2000" kern="1200">
        <a:solidFill>
          <a:schemeClr val="tx1"/>
        </a:solidFill>
        <a:latin typeface="+mn-lt"/>
        <a:ea typeface="+mn-ea"/>
        <a:cs typeface="+mn-cs"/>
      </a:defRPr>
    </a:lvl5pPr>
    <a:lvl6pPr marL="2571750" algn="l" defTabSz="1028700" rtl="0" eaLnBrk="1" latinLnBrk="0" hangingPunct="1">
      <a:defRPr kumimoji="1" sz="2000" kern="1200">
        <a:solidFill>
          <a:schemeClr val="tx1"/>
        </a:solidFill>
        <a:latin typeface="+mn-lt"/>
        <a:ea typeface="+mn-ea"/>
        <a:cs typeface="+mn-cs"/>
      </a:defRPr>
    </a:lvl6pPr>
    <a:lvl7pPr marL="3086100" algn="l" defTabSz="1028700" rtl="0" eaLnBrk="1" latinLnBrk="0" hangingPunct="1">
      <a:defRPr kumimoji="1" sz="2000" kern="1200">
        <a:solidFill>
          <a:schemeClr val="tx1"/>
        </a:solidFill>
        <a:latin typeface="+mn-lt"/>
        <a:ea typeface="+mn-ea"/>
        <a:cs typeface="+mn-cs"/>
      </a:defRPr>
    </a:lvl7pPr>
    <a:lvl8pPr marL="3600450" algn="l" defTabSz="1028700" rtl="0" eaLnBrk="1" latinLnBrk="0" hangingPunct="1">
      <a:defRPr kumimoji="1" sz="2000" kern="1200">
        <a:solidFill>
          <a:schemeClr val="tx1"/>
        </a:solidFill>
        <a:latin typeface="+mn-lt"/>
        <a:ea typeface="+mn-ea"/>
        <a:cs typeface="+mn-cs"/>
      </a:defRPr>
    </a:lvl8pPr>
    <a:lvl9pPr marL="4114800" algn="l" defTabSz="1028700" rtl="0" eaLnBrk="1" latinLnBrk="0" hangingPunct="1">
      <a:defRPr kumimoji="1"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C8CA540-60E6-4E66-B768-E6FE25485A47}">
          <p14:sldIdLst>
            <p14:sldId id="295"/>
            <p14:sldId id="308"/>
            <p14:sldId id="309"/>
            <p14:sldId id="311"/>
            <p14:sldId id="304"/>
            <p14:sldId id="326"/>
            <p14:sldId id="327"/>
            <p14:sldId id="329"/>
            <p14:sldId id="330"/>
            <p14:sldId id="317"/>
            <p14:sldId id="318"/>
            <p14:sldId id="319"/>
            <p14:sldId id="322"/>
            <p14:sldId id="321"/>
            <p14:sldId id="328"/>
          </p14:sldIdLst>
        </p14:section>
        <p14:section name="タイトルなしのセクション" id="{822C8CBE-25A8-485A-A261-98539FCA7545}">
          <p14:sldIdLst/>
        </p14:section>
      </p14:sectionLst>
    </p:ext>
    <p:ext uri="{EFAFB233-063F-42B5-8137-9DF3F51BA10A}">
      <p15:sldGuideLst xmlns:p15="http://schemas.microsoft.com/office/powerpoint/2012/main">
        <p15:guide id="1" orient="horz" pos="2382">
          <p15:clr>
            <a:srgbClr val="A4A3A4"/>
          </p15:clr>
        </p15:guide>
        <p15:guide id="2" pos="328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3" clrIdx="0">
    <p:extLst>
      <p:ext uri="{19B8F6BF-5375-455C-9EA6-DF929625EA0E}">
        <p15:presenceInfo xmlns:p15="http://schemas.microsoft.com/office/powerpoint/2012/main" userId="中島　誠隆"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p:cViewPr varScale="1">
        <p:scale>
          <a:sx n="64" d="100"/>
          <a:sy n="64" d="100"/>
        </p:scale>
        <p:origin x="1290" y="66"/>
      </p:cViewPr>
      <p:guideLst>
        <p:guide orient="horz" pos="2382"/>
        <p:guide pos="3289"/>
      </p:guideLst>
    </p:cSldViewPr>
  </p:slideViewPr>
  <p:notesTextViewPr>
    <p:cViewPr>
      <p:scale>
        <a:sx n="1" d="1"/>
        <a:sy n="1" d="1"/>
      </p:scale>
      <p:origin x="0" y="0"/>
    </p:cViewPr>
  </p:notesTextViewPr>
  <p:sorterViewPr>
    <p:cViewPr>
      <p:scale>
        <a:sx n="100" d="100"/>
        <a:sy n="100" d="100"/>
      </p:scale>
      <p:origin x="0" y="-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101" cy="490354"/>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3" y="1"/>
            <a:ext cx="2880101" cy="490354"/>
          </a:xfrm>
          <a:prstGeom prst="rect">
            <a:avLst/>
          </a:prstGeom>
        </p:spPr>
        <p:txBody>
          <a:bodyPr vert="horz" lIns="89675" tIns="44838" rIns="89675" bIns="44838" rtlCol="0"/>
          <a:lstStyle>
            <a:lvl1pPr algn="r">
              <a:defRPr sz="1200"/>
            </a:lvl1pPr>
          </a:lstStyle>
          <a:p>
            <a:fld id="{9A70BD3E-5921-4BB2-B8A6-28FAF178B7AE}" type="datetimeFigureOut">
              <a:rPr kumimoji="1" lang="ja-JP" altLang="en-US" smtClean="0"/>
              <a:t>2022/3/30</a:t>
            </a:fld>
            <a:endParaRPr kumimoji="1" lang="ja-JP" altLang="en-US"/>
          </a:p>
        </p:txBody>
      </p:sp>
      <p:sp>
        <p:nvSpPr>
          <p:cNvPr id="4" name="フッター プレースホルダー 3"/>
          <p:cNvSpPr>
            <a:spLocks noGrp="1"/>
          </p:cNvSpPr>
          <p:nvPr>
            <p:ph type="ftr" sz="quarter" idx="2"/>
          </p:nvPr>
        </p:nvSpPr>
        <p:spPr>
          <a:xfrm>
            <a:off x="0" y="9287059"/>
            <a:ext cx="2880101" cy="490354"/>
          </a:xfrm>
          <a:prstGeom prst="rect">
            <a:avLst/>
          </a:prstGeom>
        </p:spPr>
        <p:txBody>
          <a:bodyPr vert="horz" lIns="89675" tIns="44838" rIns="89675" bIns="4483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3" y="9287059"/>
            <a:ext cx="2880101" cy="490354"/>
          </a:xfrm>
          <a:prstGeom prst="rect">
            <a:avLst/>
          </a:prstGeom>
        </p:spPr>
        <p:txBody>
          <a:bodyPr vert="horz" lIns="89675" tIns="44838" rIns="89675" bIns="44838" rtlCol="0" anchor="b"/>
          <a:lstStyle>
            <a:lvl1pPr algn="r">
              <a:defRPr sz="1200"/>
            </a:lvl1pPr>
          </a:lstStyle>
          <a:p>
            <a:fld id="{E9E4E7A3-3DDF-4DC7-8227-86A9CEEEFE1D}" type="slidenum">
              <a:rPr kumimoji="1" lang="ja-JP" altLang="en-US" smtClean="0"/>
              <a:t>‹#›</a:t>
            </a:fld>
            <a:endParaRPr kumimoji="1" lang="ja-JP" altLang="en-US"/>
          </a:p>
        </p:txBody>
      </p:sp>
    </p:spTree>
    <p:extLst>
      <p:ext uri="{BB962C8B-B14F-4D97-AF65-F5344CB8AC3E}">
        <p14:creationId xmlns:p14="http://schemas.microsoft.com/office/powerpoint/2010/main" val="1981353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0308" cy="488871"/>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8" cy="488871"/>
          </a:xfrm>
          <a:prstGeom prst="rect">
            <a:avLst/>
          </a:prstGeom>
        </p:spPr>
        <p:txBody>
          <a:bodyPr vert="horz" lIns="89675" tIns="44838" rIns="89675" bIns="44838" rtlCol="0"/>
          <a:lstStyle>
            <a:lvl1pPr algn="r">
              <a:defRPr sz="1200"/>
            </a:lvl1pPr>
          </a:lstStyle>
          <a:p>
            <a:fld id="{4BB47E41-CBCE-47E9-A9B3-4D9EA65F3743}" type="datetimeFigureOut">
              <a:rPr kumimoji="1" lang="ja-JP" altLang="en-US" smtClean="0"/>
              <a:pPr/>
              <a:t>2022/3/30</a:t>
            </a:fld>
            <a:endParaRPr kumimoji="1" lang="ja-JP" altLang="en-US"/>
          </a:p>
        </p:txBody>
      </p:sp>
      <p:sp>
        <p:nvSpPr>
          <p:cNvPr id="4" name="スライド イメージ プレースホルダー 3"/>
          <p:cNvSpPr>
            <a:spLocks noGrp="1" noRot="1" noChangeAspect="1"/>
          </p:cNvSpPr>
          <p:nvPr>
            <p:ph type="sldImg" idx="2"/>
          </p:nvPr>
        </p:nvSpPr>
        <p:spPr>
          <a:xfrm>
            <a:off x="793750" y="733425"/>
            <a:ext cx="5059363" cy="3665538"/>
          </a:xfrm>
          <a:prstGeom prst="rect">
            <a:avLst/>
          </a:prstGeom>
          <a:noFill/>
          <a:ln w="12700">
            <a:solidFill>
              <a:prstClr val="black"/>
            </a:solidFill>
          </a:ln>
        </p:spPr>
        <p:txBody>
          <a:bodyPr vert="horz" lIns="89675" tIns="44838" rIns="89675" bIns="44838"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75" tIns="44838" rIns="89675" bIns="4483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286846"/>
            <a:ext cx="2880308" cy="488871"/>
          </a:xfrm>
          <a:prstGeom prst="rect">
            <a:avLst/>
          </a:prstGeom>
        </p:spPr>
        <p:txBody>
          <a:bodyPr vert="horz" lIns="89675" tIns="44838" rIns="89675" bIns="4483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6"/>
            <a:ext cx="2880308" cy="488871"/>
          </a:xfrm>
          <a:prstGeom prst="rect">
            <a:avLst/>
          </a:prstGeom>
        </p:spPr>
        <p:txBody>
          <a:bodyPr vert="horz" lIns="89675" tIns="44838" rIns="89675" bIns="44838" rtlCol="0" anchor="b"/>
          <a:lstStyle>
            <a:lvl1pPr algn="r">
              <a:defRPr sz="1200"/>
            </a:lvl1pPr>
          </a:lstStyle>
          <a:p>
            <a:fld id="{46C9C954-289A-4C1A-BA97-1C30A136A66D}" type="slidenum">
              <a:rPr kumimoji="1" lang="ja-JP" altLang="en-US" smtClean="0"/>
              <a:pPr/>
              <a:t>‹#›</a:t>
            </a:fld>
            <a:endParaRPr kumimoji="1" lang="ja-JP" altLang="en-US"/>
          </a:p>
        </p:txBody>
      </p:sp>
    </p:spTree>
    <p:extLst>
      <p:ext uri="{BB962C8B-B14F-4D97-AF65-F5344CB8AC3E}">
        <p14:creationId xmlns:p14="http://schemas.microsoft.com/office/powerpoint/2010/main" val="1414583839"/>
      </p:ext>
    </p:extLst>
  </p:cSld>
  <p:clrMap bg1="lt1" tx1="dk1" bg2="lt2" tx2="dk2" accent1="accent1" accent2="accent2" accent3="accent3" accent4="accent4" accent5="accent5" accent6="accent6" hlink="hlink" folHlink="folHlink"/>
  <p:notesStyle>
    <a:lvl1pPr marL="0" algn="l" defTabSz="1028700" rtl="0" eaLnBrk="1" latinLnBrk="0" hangingPunct="1">
      <a:defRPr kumimoji="1" sz="1400" kern="1200">
        <a:solidFill>
          <a:schemeClr val="tx1"/>
        </a:solidFill>
        <a:latin typeface="+mn-lt"/>
        <a:ea typeface="+mn-ea"/>
        <a:cs typeface="+mn-cs"/>
      </a:defRPr>
    </a:lvl1pPr>
    <a:lvl2pPr marL="514350" algn="l" defTabSz="1028700" rtl="0" eaLnBrk="1" latinLnBrk="0" hangingPunct="1">
      <a:defRPr kumimoji="1" sz="1400" kern="1200">
        <a:solidFill>
          <a:schemeClr val="tx1"/>
        </a:solidFill>
        <a:latin typeface="+mn-lt"/>
        <a:ea typeface="+mn-ea"/>
        <a:cs typeface="+mn-cs"/>
      </a:defRPr>
    </a:lvl2pPr>
    <a:lvl3pPr marL="1028700" algn="l" defTabSz="1028700" rtl="0" eaLnBrk="1" latinLnBrk="0" hangingPunct="1">
      <a:defRPr kumimoji="1" sz="1400" kern="1200">
        <a:solidFill>
          <a:schemeClr val="tx1"/>
        </a:solidFill>
        <a:latin typeface="+mn-lt"/>
        <a:ea typeface="+mn-ea"/>
        <a:cs typeface="+mn-cs"/>
      </a:defRPr>
    </a:lvl3pPr>
    <a:lvl4pPr marL="1543050" algn="l" defTabSz="1028700" rtl="0" eaLnBrk="1" latinLnBrk="0" hangingPunct="1">
      <a:defRPr kumimoji="1" sz="1400" kern="1200">
        <a:solidFill>
          <a:schemeClr val="tx1"/>
        </a:solidFill>
        <a:latin typeface="+mn-lt"/>
        <a:ea typeface="+mn-ea"/>
        <a:cs typeface="+mn-cs"/>
      </a:defRPr>
    </a:lvl4pPr>
    <a:lvl5pPr marL="2057400" algn="l" defTabSz="1028700" rtl="0" eaLnBrk="1" latinLnBrk="0" hangingPunct="1">
      <a:defRPr kumimoji="1" sz="1400" kern="1200">
        <a:solidFill>
          <a:schemeClr val="tx1"/>
        </a:solidFill>
        <a:latin typeface="+mn-lt"/>
        <a:ea typeface="+mn-ea"/>
        <a:cs typeface="+mn-cs"/>
      </a:defRPr>
    </a:lvl5pPr>
    <a:lvl6pPr marL="2571750" algn="l" defTabSz="1028700" rtl="0" eaLnBrk="1" latinLnBrk="0" hangingPunct="1">
      <a:defRPr kumimoji="1" sz="1400" kern="1200">
        <a:solidFill>
          <a:schemeClr val="tx1"/>
        </a:solidFill>
        <a:latin typeface="+mn-lt"/>
        <a:ea typeface="+mn-ea"/>
        <a:cs typeface="+mn-cs"/>
      </a:defRPr>
    </a:lvl6pPr>
    <a:lvl7pPr marL="3086100" algn="l" defTabSz="1028700" rtl="0" eaLnBrk="1" latinLnBrk="0" hangingPunct="1">
      <a:defRPr kumimoji="1" sz="1400" kern="1200">
        <a:solidFill>
          <a:schemeClr val="tx1"/>
        </a:solidFill>
        <a:latin typeface="+mn-lt"/>
        <a:ea typeface="+mn-ea"/>
        <a:cs typeface="+mn-cs"/>
      </a:defRPr>
    </a:lvl7pPr>
    <a:lvl8pPr marL="3600450" algn="l" defTabSz="1028700" rtl="0" eaLnBrk="1" latinLnBrk="0" hangingPunct="1">
      <a:defRPr kumimoji="1" sz="1400" kern="1200">
        <a:solidFill>
          <a:schemeClr val="tx1"/>
        </a:solidFill>
        <a:latin typeface="+mn-lt"/>
        <a:ea typeface="+mn-ea"/>
        <a:cs typeface="+mn-cs"/>
      </a:defRPr>
    </a:lvl8pPr>
    <a:lvl9pPr marL="4114800" algn="l" defTabSz="1028700"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2</a:t>
            </a:fld>
            <a:endParaRPr kumimoji="1" lang="ja-JP" altLang="en-US"/>
          </a:p>
        </p:txBody>
      </p:sp>
    </p:spTree>
    <p:extLst>
      <p:ext uri="{BB962C8B-B14F-4D97-AF65-F5344CB8AC3E}">
        <p14:creationId xmlns:p14="http://schemas.microsoft.com/office/powerpoint/2010/main" val="1766646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14</a:t>
            </a:fld>
            <a:endParaRPr kumimoji="1" lang="ja-JP" altLang="en-US"/>
          </a:p>
        </p:txBody>
      </p:sp>
    </p:spTree>
    <p:extLst>
      <p:ext uri="{BB962C8B-B14F-4D97-AF65-F5344CB8AC3E}">
        <p14:creationId xmlns:p14="http://schemas.microsoft.com/office/powerpoint/2010/main" val="2016648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15</a:t>
            </a:fld>
            <a:endParaRPr kumimoji="1" lang="ja-JP" altLang="en-US"/>
          </a:p>
        </p:txBody>
      </p:sp>
    </p:spTree>
    <p:extLst>
      <p:ext uri="{BB962C8B-B14F-4D97-AF65-F5344CB8AC3E}">
        <p14:creationId xmlns:p14="http://schemas.microsoft.com/office/powerpoint/2010/main" val="372523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6</a:t>
            </a:fld>
            <a:endParaRPr kumimoji="1" lang="ja-JP" altLang="en-US"/>
          </a:p>
        </p:txBody>
      </p:sp>
    </p:spTree>
    <p:extLst>
      <p:ext uri="{BB962C8B-B14F-4D97-AF65-F5344CB8AC3E}">
        <p14:creationId xmlns:p14="http://schemas.microsoft.com/office/powerpoint/2010/main" val="196266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7</a:t>
            </a:fld>
            <a:endParaRPr kumimoji="1" lang="ja-JP" altLang="en-US"/>
          </a:p>
        </p:txBody>
      </p:sp>
    </p:spTree>
    <p:extLst>
      <p:ext uri="{BB962C8B-B14F-4D97-AF65-F5344CB8AC3E}">
        <p14:creationId xmlns:p14="http://schemas.microsoft.com/office/powerpoint/2010/main" val="4184618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今年は新型コロナウイルス感染症</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拡大防止</a:t>
            </a:r>
            <a:r>
              <a:rPr lang="ja-JP" altLang="en-US" dirty="0">
                <a:latin typeface="Meiryo UI" panose="020B0604030504040204" pitchFamily="50" charset="-128"/>
                <a:ea typeface="Meiryo UI" panose="020B0604030504040204" pitchFamily="50" charset="-128"/>
                <a:cs typeface="Meiryo UI" panose="020B0604030504040204" pitchFamily="50" charset="-128"/>
              </a:rPr>
              <a:t>の観点から、水素体験教室やＦＣＶ試乗会等の、人が集まる形でのイベントの実施が困難でした。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そこで、</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新たな形での啓発イベントと</a:t>
            </a:r>
            <a:r>
              <a:rPr lang="ja-JP" altLang="en-US">
                <a:solidFill>
                  <a:srgbClr val="FF0000"/>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a:latin typeface="Meiryo UI" panose="020B0604030504040204" pitchFamily="50" charset="-128"/>
                <a:ea typeface="Meiryo UI" panose="020B0604030504040204" pitchFamily="50" charset="-128"/>
                <a:cs typeface="Meiryo UI" panose="020B0604030504040204" pitchFamily="50" charset="-128"/>
              </a:rPr>
              <a:t>ごみ</a:t>
            </a:r>
            <a:r>
              <a:rPr lang="ja-JP" altLang="en-US" dirty="0">
                <a:latin typeface="Meiryo UI" panose="020B0604030504040204" pitchFamily="50" charset="-128"/>
                <a:ea typeface="Meiryo UI" panose="020B0604030504040204" pitchFamily="50" charset="-128"/>
                <a:cs typeface="Meiryo UI" panose="020B0604030504040204" pitchFamily="50" charset="-128"/>
              </a:rPr>
              <a:t>処理施設開放イベント「鶴見工場オープンデー」のヴァーチャル開催を大阪広域施設組合主催で実施しました。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本イベントにおける、ごみ処理や生物多様性など多様な環境啓発メニューの一部として、水素社会の実現に向けた社会受容性の向上の観点から</a:t>
            </a:r>
            <a:r>
              <a:rPr kumimoji="1" lang="ja-JP" altLang="en-US" dirty="0" smtClean="0"/>
              <a:t>ＦＣＶの仕組み</a:t>
            </a:r>
            <a:r>
              <a:rPr kumimoji="1" lang="ja-JP" altLang="en-US" strike="noStrike" dirty="0" smtClean="0"/>
              <a:t>や外部給電機能などにつ</a:t>
            </a:r>
            <a:r>
              <a:rPr kumimoji="1" lang="ja-JP" altLang="en-US" dirty="0" smtClean="0"/>
              <a:t>いて、分かりやすくまとめた動画</a:t>
            </a:r>
            <a:r>
              <a:rPr kumimoji="1" lang="ja-JP" altLang="en-US" strike="noStrike" dirty="0" smtClean="0"/>
              <a:t>を</a:t>
            </a:r>
            <a:r>
              <a:rPr kumimoji="1" lang="ja-JP" altLang="en-US" dirty="0" smtClean="0"/>
              <a:t>提供することで啓発を行いました。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8</a:t>
            </a:fld>
            <a:endParaRPr kumimoji="1" lang="ja-JP" altLang="en-US"/>
          </a:p>
        </p:txBody>
      </p:sp>
    </p:spTree>
    <p:extLst>
      <p:ext uri="{BB962C8B-B14F-4D97-AF65-F5344CB8AC3E}">
        <p14:creationId xmlns:p14="http://schemas.microsoft.com/office/powerpoint/2010/main" val="294745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今年は新型コロナウイルス感染症</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拡大防止</a:t>
            </a:r>
            <a:r>
              <a:rPr lang="ja-JP" altLang="en-US" dirty="0">
                <a:latin typeface="Meiryo UI" panose="020B0604030504040204" pitchFamily="50" charset="-128"/>
                <a:ea typeface="Meiryo UI" panose="020B0604030504040204" pitchFamily="50" charset="-128"/>
                <a:cs typeface="Meiryo UI" panose="020B0604030504040204" pitchFamily="50" charset="-128"/>
              </a:rPr>
              <a:t>の観点から、水素体験教室やＦＣＶ試乗会等の、人が集まる形でのイベントの実施が困難でした。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そこで、</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新たな形での啓発イベントと</a:t>
            </a:r>
            <a:r>
              <a:rPr lang="ja-JP" altLang="en-US">
                <a:solidFill>
                  <a:srgbClr val="FF0000"/>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a:latin typeface="Meiryo UI" panose="020B0604030504040204" pitchFamily="50" charset="-128"/>
                <a:ea typeface="Meiryo UI" panose="020B0604030504040204" pitchFamily="50" charset="-128"/>
                <a:cs typeface="Meiryo UI" panose="020B0604030504040204" pitchFamily="50" charset="-128"/>
              </a:rPr>
              <a:t>ごみ</a:t>
            </a:r>
            <a:r>
              <a:rPr lang="ja-JP" altLang="en-US" dirty="0">
                <a:latin typeface="Meiryo UI" panose="020B0604030504040204" pitchFamily="50" charset="-128"/>
                <a:ea typeface="Meiryo UI" panose="020B0604030504040204" pitchFamily="50" charset="-128"/>
                <a:cs typeface="Meiryo UI" panose="020B0604030504040204" pitchFamily="50" charset="-128"/>
              </a:rPr>
              <a:t>処理施設開放イベント「鶴見工場オープンデー」のヴァーチャル開催を大阪広域施設組合主催で実施しました。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本イベントにおける、ごみ処理や生物多様性など多様な環境啓発メニューの一部として、水素社会の実現に向けた社会受容性の向上の観点から</a:t>
            </a:r>
            <a:r>
              <a:rPr kumimoji="1" lang="ja-JP" altLang="en-US" dirty="0" smtClean="0"/>
              <a:t>ＦＣＶの仕組み</a:t>
            </a:r>
            <a:r>
              <a:rPr kumimoji="1" lang="ja-JP" altLang="en-US" strike="noStrike" dirty="0" smtClean="0"/>
              <a:t>や外部給電機能などにつ</a:t>
            </a:r>
            <a:r>
              <a:rPr kumimoji="1" lang="ja-JP" altLang="en-US" dirty="0" smtClean="0"/>
              <a:t>いて、分かりやすくまとめた動画</a:t>
            </a:r>
            <a:r>
              <a:rPr kumimoji="1" lang="ja-JP" altLang="en-US" strike="noStrike" dirty="0" smtClean="0"/>
              <a:t>を</a:t>
            </a:r>
            <a:r>
              <a:rPr kumimoji="1" lang="ja-JP" altLang="en-US" dirty="0" smtClean="0"/>
              <a:t>提供することで啓発を行いました。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9</a:t>
            </a:fld>
            <a:endParaRPr kumimoji="1" lang="ja-JP" altLang="en-US"/>
          </a:p>
        </p:txBody>
      </p:sp>
    </p:spTree>
    <p:extLst>
      <p:ext uri="{BB962C8B-B14F-4D97-AF65-F5344CB8AC3E}">
        <p14:creationId xmlns:p14="http://schemas.microsoft.com/office/powerpoint/2010/main" val="4216522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今年は新型コロナウイルス感染症</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拡大防止</a:t>
            </a:r>
            <a:r>
              <a:rPr lang="ja-JP" altLang="en-US" dirty="0">
                <a:latin typeface="Meiryo UI" panose="020B0604030504040204" pitchFamily="50" charset="-128"/>
                <a:ea typeface="Meiryo UI" panose="020B0604030504040204" pitchFamily="50" charset="-128"/>
                <a:cs typeface="Meiryo UI" panose="020B0604030504040204" pitchFamily="50" charset="-128"/>
              </a:rPr>
              <a:t>の観点から、水素体験教室やＦＣＶ試乗会等の、人が集まる形でのイベントの実施が困難でした。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そこで、</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新たな形での啓発イベントと</a:t>
            </a:r>
            <a:r>
              <a:rPr lang="ja-JP" altLang="en-US">
                <a:solidFill>
                  <a:srgbClr val="FF0000"/>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a:latin typeface="Meiryo UI" panose="020B0604030504040204" pitchFamily="50" charset="-128"/>
                <a:ea typeface="Meiryo UI" panose="020B0604030504040204" pitchFamily="50" charset="-128"/>
                <a:cs typeface="Meiryo UI" panose="020B0604030504040204" pitchFamily="50" charset="-128"/>
              </a:rPr>
              <a:t>ごみ</a:t>
            </a:r>
            <a:r>
              <a:rPr lang="ja-JP" altLang="en-US" dirty="0">
                <a:latin typeface="Meiryo UI" panose="020B0604030504040204" pitchFamily="50" charset="-128"/>
                <a:ea typeface="Meiryo UI" panose="020B0604030504040204" pitchFamily="50" charset="-128"/>
                <a:cs typeface="Meiryo UI" panose="020B0604030504040204" pitchFamily="50" charset="-128"/>
              </a:rPr>
              <a:t>処理施設開放イベント「鶴見工場オープンデー」のヴァーチャル開催を大阪広域施設組合主催で実施しました。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896752">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本イベントにおける、ごみ処理や生物多様性など多様な環境啓発メニューの一部として、水素社会の実現に向けた社会受容性の向上の観点から</a:t>
            </a:r>
            <a:r>
              <a:rPr kumimoji="1" lang="ja-JP" altLang="en-US" dirty="0" smtClean="0"/>
              <a:t>ＦＣＶの仕組み</a:t>
            </a:r>
            <a:r>
              <a:rPr kumimoji="1" lang="ja-JP" altLang="en-US" strike="noStrike" dirty="0" smtClean="0"/>
              <a:t>や外部給電機能などにつ</a:t>
            </a:r>
            <a:r>
              <a:rPr kumimoji="1" lang="ja-JP" altLang="en-US" dirty="0" smtClean="0"/>
              <a:t>いて、分かりやすくまとめた動画</a:t>
            </a:r>
            <a:r>
              <a:rPr kumimoji="1" lang="ja-JP" altLang="en-US" strike="noStrike" dirty="0" smtClean="0"/>
              <a:t>を</a:t>
            </a:r>
            <a:r>
              <a:rPr kumimoji="1" lang="ja-JP" altLang="en-US" dirty="0" smtClean="0"/>
              <a:t>提供することで啓発を行いました。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10</a:t>
            </a:fld>
            <a:endParaRPr kumimoji="1" lang="ja-JP" altLang="en-US"/>
          </a:p>
        </p:txBody>
      </p:sp>
    </p:spTree>
    <p:extLst>
      <p:ext uri="{BB962C8B-B14F-4D97-AF65-F5344CB8AC3E}">
        <p14:creationId xmlns:p14="http://schemas.microsoft.com/office/powerpoint/2010/main" val="16662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11</a:t>
            </a:fld>
            <a:endParaRPr kumimoji="1" lang="ja-JP" altLang="en-US"/>
          </a:p>
        </p:txBody>
      </p:sp>
    </p:spTree>
    <p:extLst>
      <p:ext uri="{BB962C8B-B14F-4D97-AF65-F5344CB8AC3E}">
        <p14:creationId xmlns:p14="http://schemas.microsoft.com/office/powerpoint/2010/main" val="248065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12</a:t>
            </a:fld>
            <a:endParaRPr kumimoji="1" lang="ja-JP" altLang="en-US"/>
          </a:p>
        </p:txBody>
      </p:sp>
    </p:spTree>
    <p:extLst>
      <p:ext uri="{BB962C8B-B14F-4D97-AF65-F5344CB8AC3E}">
        <p14:creationId xmlns:p14="http://schemas.microsoft.com/office/powerpoint/2010/main" val="125461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C9C954-289A-4C1A-BA97-1C30A136A66D}" type="slidenum">
              <a:rPr kumimoji="1" lang="ja-JP" altLang="en-US" smtClean="0"/>
              <a:pPr/>
              <a:t>13</a:t>
            </a:fld>
            <a:endParaRPr kumimoji="1" lang="ja-JP" altLang="en-US"/>
          </a:p>
        </p:txBody>
      </p:sp>
    </p:spTree>
    <p:extLst>
      <p:ext uri="{BB962C8B-B14F-4D97-AF65-F5344CB8AC3E}">
        <p14:creationId xmlns:p14="http://schemas.microsoft.com/office/powerpoint/2010/main" val="215675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83074" y="2348893"/>
            <a:ext cx="8874840" cy="1620771"/>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66148" y="4284716"/>
            <a:ext cx="7308692" cy="1932323"/>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9E27638-3577-47B3-AC03-2BD8F47CB55E}" type="datetime1">
              <a:rPr kumimoji="1" lang="ja-JP" altLang="en-US" smtClean="0"/>
              <a:pPr/>
              <a:t>2022/3/30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43849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1DE7B6D-63DB-4F64-8A56-E497B368134B}" type="datetime1">
              <a:rPr kumimoji="1" lang="ja-JP" altLang="en-US" smtClean="0"/>
              <a:pPr/>
              <a:t>2022/3/30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14079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569716" y="302802"/>
            <a:ext cx="2349222" cy="645157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522050" y="302802"/>
            <a:ext cx="6873650" cy="645157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F5856EB-F532-4C6D-B175-ED2CCA7EA0D8}" type="datetime1">
              <a:rPr kumimoji="1" lang="ja-JP" altLang="en-US" smtClean="0"/>
              <a:pPr/>
              <a:t>2022/3/30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399721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36A4EF7-B3B2-4CF0-8D91-5DEAFDCBE128}" type="datetime1">
              <a:rPr kumimoji="1" lang="ja-JP" altLang="en-US" smtClean="0"/>
              <a:pPr/>
              <a:t>2022/3/30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288287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24766" y="4858812"/>
            <a:ext cx="8874840" cy="1501751"/>
          </a:xfrm>
        </p:spPr>
        <p:txBody>
          <a:bodyPr anchor="t"/>
          <a:lstStyle>
            <a:lvl1pPr algn="l">
              <a:defRPr sz="45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24766" y="3204786"/>
            <a:ext cx="8874840" cy="1654026"/>
          </a:xfrm>
        </p:spPr>
        <p:txBody>
          <a:bodyPr anchor="b"/>
          <a:lstStyle>
            <a:lvl1pPr marL="0" indent="0">
              <a:buNone/>
              <a:defRPr sz="2300">
                <a:solidFill>
                  <a:schemeClr val="tx1">
                    <a:tint val="75000"/>
                  </a:schemeClr>
                </a:solidFill>
              </a:defRPr>
            </a:lvl1pPr>
            <a:lvl2pPr marL="514350" indent="0">
              <a:buNone/>
              <a:defRPr sz="2000">
                <a:solidFill>
                  <a:schemeClr val="tx1">
                    <a:tint val="75000"/>
                  </a:schemeClr>
                </a:solidFill>
              </a:defRPr>
            </a:lvl2pPr>
            <a:lvl3pPr marL="1028700" indent="0">
              <a:buNone/>
              <a:defRPr sz="1800">
                <a:solidFill>
                  <a:schemeClr val="tx1">
                    <a:tint val="75000"/>
                  </a:schemeClr>
                </a:solidFill>
              </a:defRPr>
            </a:lvl3pPr>
            <a:lvl4pPr marL="1543050" indent="0">
              <a:buNone/>
              <a:defRPr sz="1600">
                <a:solidFill>
                  <a:schemeClr val="tx1">
                    <a:tint val="75000"/>
                  </a:schemeClr>
                </a:solidFill>
              </a:defRPr>
            </a:lvl4pPr>
            <a:lvl5pPr marL="2057400" indent="0">
              <a:buNone/>
              <a:defRPr sz="1600">
                <a:solidFill>
                  <a:schemeClr val="tx1">
                    <a:tint val="75000"/>
                  </a:schemeClr>
                </a:solidFill>
              </a:defRPr>
            </a:lvl5pPr>
            <a:lvl6pPr marL="2571750" indent="0">
              <a:buNone/>
              <a:defRPr sz="1600">
                <a:solidFill>
                  <a:schemeClr val="tx1">
                    <a:tint val="75000"/>
                  </a:schemeClr>
                </a:solidFill>
              </a:defRPr>
            </a:lvl6pPr>
            <a:lvl7pPr marL="3086100" indent="0">
              <a:buNone/>
              <a:defRPr sz="1600">
                <a:solidFill>
                  <a:schemeClr val="tx1">
                    <a:tint val="75000"/>
                  </a:schemeClr>
                </a:solidFill>
              </a:defRPr>
            </a:lvl7pPr>
            <a:lvl8pPr marL="3600450" indent="0">
              <a:buNone/>
              <a:defRPr sz="1600">
                <a:solidFill>
                  <a:schemeClr val="tx1">
                    <a:tint val="75000"/>
                  </a:schemeClr>
                </a:solidFill>
              </a:defRPr>
            </a:lvl8pPr>
            <a:lvl9pPr marL="41148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852FACD-4DB2-43AC-8255-CA73E722C012}" type="datetime1">
              <a:rPr kumimoji="1" lang="ja-JP" altLang="en-US" smtClean="0"/>
              <a:pPr/>
              <a:t>2022/3/30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406285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522050" y="1764295"/>
            <a:ext cx="4611436" cy="4990084"/>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307502" y="1764295"/>
            <a:ext cx="4611436" cy="4990084"/>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4A63EDB-213C-4B00-84CA-DBEDC4C21609}" type="datetime1">
              <a:rPr kumimoji="1" lang="ja-JP" altLang="en-US" smtClean="0"/>
              <a:pPr/>
              <a:t>2022/3/30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252312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22049" y="1692533"/>
            <a:ext cx="4613250" cy="705367"/>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522049" y="2397901"/>
            <a:ext cx="4613250" cy="435647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303877" y="1692533"/>
            <a:ext cx="4615062" cy="705367"/>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303877" y="2397901"/>
            <a:ext cx="4615062" cy="435647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9835A30-A6A6-4C55-8135-F1D16CFF2D44}" type="datetime1">
              <a:rPr kumimoji="1" lang="ja-JP" altLang="en-US" smtClean="0"/>
              <a:pPr/>
              <a:t>2022/3/30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320856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0D8F291-498D-43F9-B803-7D81E9745DAC}" type="datetime1">
              <a:rPr kumimoji="1" lang="ja-JP" altLang="en-US" smtClean="0"/>
              <a:pPr/>
              <a:t>2022/3/30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290304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796E8DF-5044-46A3-988B-27DA055F02A8}" type="datetime1">
              <a:rPr kumimoji="1" lang="ja-JP" altLang="en-US" smtClean="0"/>
              <a:pPr/>
              <a:t>2022/3/30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280070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22050" y="301050"/>
            <a:ext cx="3435013" cy="1281214"/>
          </a:xfrm>
        </p:spPr>
        <p:txBody>
          <a:bodyPr anchor="b"/>
          <a:lstStyle>
            <a:lvl1pPr algn="l">
              <a:defRPr sz="23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082136" y="301051"/>
            <a:ext cx="5836802" cy="6453328"/>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522050" y="1582265"/>
            <a:ext cx="3435013" cy="5172114"/>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833E704-FF9B-4F24-A518-0C057C910668}" type="datetime1">
              <a:rPr kumimoji="1" lang="ja-JP" altLang="en-US" smtClean="0"/>
              <a:pPr/>
              <a:t>2022/3/30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46872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46507" y="5292884"/>
            <a:ext cx="6264593" cy="624855"/>
          </a:xfrm>
        </p:spPr>
        <p:txBody>
          <a:bodyPr anchor="b"/>
          <a:lstStyle>
            <a:lvl1pPr algn="l">
              <a:defRPr sz="23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046507" y="675613"/>
            <a:ext cx="6264593" cy="4536758"/>
          </a:xfrm>
        </p:spPr>
        <p:txBody>
          <a:bodyPr/>
          <a:lstStyle>
            <a:lvl1pPr marL="0" indent="0">
              <a:buNone/>
              <a:defRPr sz="3600"/>
            </a:lvl1pPr>
            <a:lvl2pPr marL="514350" indent="0">
              <a:buNone/>
              <a:defRPr sz="3200"/>
            </a:lvl2pPr>
            <a:lvl3pPr marL="1028700" indent="0">
              <a:buNone/>
              <a:defRPr sz="2700"/>
            </a:lvl3pPr>
            <a:lvl4pPr marL="1543050" indent="0">
              <a:buNone/>
              <a:defRPr sz="2300"/>
            </a:lvl4pPr>
            <a:lvl5pPr marL="2057400" indent="0">
              <a:buNone/>
              <a:defRPr sz="2300"/>
            </a:lvl5pPr>
            <a:lvl6pPr marL="2571750" indent="0">
              <a:buNone/>
              <a:defRPr sz="2300"/>
            </a:lvl6pPr>
            <a:lvl7pPr marL="3086100" indent="0">
              <a:buNone/>
              <a:defRPr sz="2300"/>
            </a:lvl7pPr>
            <a:lvl8pPr marL="3600450" indent="0">
              <a:buNone/>
              <a:defRPr sz="2300"/>
            </a:lvl8pPr>
            <a:lvl9pPr marL="4114800" indent="0">
              <a:buNone/>
              <a:defRPr sz="2300"/>
            </a:lvl9pPr>
          </a:lstStyle>
          <a:p>
            <a:endParaRPr kumimoji="1" lang="ja-JP" altLang="en-US"/>
          </a:p>
        </p:txBody>
      </p:sp>
      <p:sp>
        <p:nvSpPr>
          <p:cNvPr id="4" name="テキスト プレースホルダー 3"/>
          <p:cNvSpPr>
            <a:spLocks noGrp="1"/>
          </p:cNvSpPr>
          <p:nvPr>
            <p:ph type="body" sz="half" idx="2"/>
          </p:nvPr>
        </p:nvSpPr>
        <p:spPr>
          <a:xfrm>
            <a:off x="2046507" y="5917739"/>
            <a:ext cx="6264593" cy="887398"/>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BF007F2-246B-44D6-8680-685E930F08AA}" type="datetime1">
              <a:rPr kumimoji="1" lang="ja-JP" altLang="en-US" smtClean="0"/>
              <a:pPr/>
              <a:t>2022/3/30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218891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22050" y="302801"/>
            <a:ext cx="9396889" cy="1260211"/>
          </a:xfrm>
          <a:prstGeom prst="rect">
            <a:avLst/>
          </a:prstGeom>
        </p:spPr>
        <p:txBody>
          <a:bodyPr vert="horz" lIns="102870" tIns="51435" rIns="102870" bIns="5143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22050" y="1764295"/>
            <a:ext cx="9396889" cy="4990084"/>
          </a:xfrm>
          <a:prstGeom prst="rect">
            <a:avLst/>
          </a:prstGeom>
        </p:spPr>
        <p:txBody>
          <a:bodyPr vert="horz" lIns="102870" tIns="51435" rIns="102870" bIns="5143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522049" y="7008171"/>
            <a:ext cx="2436231" cy="402567"/>
          </a:xfrm>
          <a:prstGeom prst="rect">
            <a:avLst/>
          </a:prstGeom>
        </p:spPr>
        <p:txBody>
          <a:bodyPr vert="horz" lIns="102870" tIns="51435" rIns="102870" bIns="51435" rtlCol="0" anchor="ctr"/>
          <a:lstStyle>
            <a:lvl1pPr algn="l">
              <a:defRPr sz="1400">
                <a:solidFill>
                  <a:schemeClr val="tx1">
                    <a:tint val="75000"/>
                  </a:schemeClr>
                </a:solidFill>
              </a:defRPr>
            </a:lvl1pPr>
          </a:lstStyle>
          <a:p>
            <a:fld id="{5D11E17F-D5DA-4EC6-940C-C97C5DE9AD5B}" type="datetime1">
              <a:rPr kumimoji="1" lang="ja-JP" altLang="en-US" smtClean="0"/>
              <a:pPr/>
              <a:t>2022/3/30</a:t>
            </a:fld>
            <a:endParaRPr kumimoji="1" lang="ja-JP" altLang="en-US"/>
          </a:p>
        </p:txBody>
      </p:sp>
      <p:sp>
        <p:nvSpPr>
          <p:cNvPr id="5" name="フッター プレースホルダー 4"/>
          <p:cNvSpPr>
            <a:spLocks noGrp="1"/>
          </p:cNvSpPr>
          <p:nvPr>
            <p:ph type="ftr" sz="quarter" idx="3"/>
          </p:nvPr>
        </p:nvSpPr>
        <p:spPr>
          <a:xfrm>
            <a:off x="3567338" y="7008171"/>
            <a:ext cx="3306313" cy="402567"/>
          </a:xfrm>
          <a:prstGeom prst="rect">
            <a:avLst/>
          </a:prstGeom>
        </p:spPr>
        <p:txBody>
          <a:bodyPr vert="horz" lIns="102870" tIns="51435" rIns="102870" bIns="51435" rtlCol="0" anchor="ctr"/>
          <a:lstStyle>
            <a:lvl1pPr algn="ctr">
              <a:defRPr sz="14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482708" y="7008171"/>
            <a:ext cx="2436231" cy="402567"/>
          </a:xfrm>
          <a:prstGeom prst="rect">
            <a:avLst/>
          </a:prstGeom>
        </p:spPr>
        <p:txBody>
          <a:bodyPr vert="horz" lIns="102870" tIns="51435" rIns="102870" bIns="51435" rtlCol="0" anchor="ctr"/>
          <a:lstStyle>
            <a:lvl1pPr algn="r">
              <a:defRPr sz="1400">
                <a:solidFill>
                  <a:schemeClr val="tx1">
                    <a:tint val="75000"/>
                  </a:schemeClr>
                </a:solidFill>
              </a:defRPr>
            </a:lvl1pPr>
          </a:lstStyle>
          <a:p>
            <a:fld id="{E973964C-9351-4843-AA03-70BA0614D902}" type="slidenum">
              <a:rPr kumimoji="1" lang="ja-JP" altLang="en-US" smtClean="0"/>
              <a:pPr/>
              <a:t>‹#›</a:t>
            </a:fld>
            <a:endParaRPr kumimoji="1" lang="ja-JP" altLang="en-US"/>
          </a:p>
        </p:txBody>
      </p:sp>
    </p:spTree>
    <p:extLst>
      <p:ext uri="{BB962C8B-B14F-4D97-AF65-F5344CB8AC3E}">
        <p14:creationId xmlns:p14="http://schemas.microsoft.com/office/powerpoint/2010/main" val="10312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28700" rtl="0" eaLnBrk="1" latinLnBrk="0" hangingPunct="1">
        <a:spcBef>
          <a:spcPct val="0"/>
        </a:spcBef>
        <a:buNone/>
        <a:defRPr kumimoji="1" sz="5000" kern="1200">
          <a:solidFill>
            <a:schemeClr val="tx1"/>
          </a:solidFill>
          <a:latin typeface="+mj-lt"/>
          <a:ea typeface="+mj-ea"/>
          <a:cs typeface="+mj-cs"/>
        </a:defRPr>
      </a:lvl1pPr>
    </p:titleStyle>
    <p:bodyStyle>
      <a:lvl1pPr marL="385763" indent="-385763" algn="l" defTabSz="1028700"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1pPr>
      <a:lvl2pPr marL="835819" indent="-321469" algn="l" defTabSz="10287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2pPr>
      <a:lvl3pPr marL="1285875" indent="-257175" algn="l" defTabSz="1028700" rtl="0" eaLnBrk="1" latinLnBrk="0" hangingPunct="1">
        <a:spcBef>
          <a:spcPct val="20000"/>
        </a:spcBef>
        <a:buFont typeface="Arial" panose="020B0604020202020204" pitchFamily="34" charset="0"/>
        <a:buChar char="•"/>
        <a:defRPr kumimoji="1" sz="2700" kern="1200">
          <a:solidFill>
            <a:schemeClr val="tx1"/>
          </a:solidFill>
          <a:latin typeface="+mn-lt"/>
          <a:ea typeface="+mn-ea"/>
          <a:cs typeface="+mn-cs"/>
        </a:defRPr>
      </a:lvl3pPr>
      <a:lvl4pPr marL="1800225" indent="-257175" algn="l" defTabSz="1028700" rtl="0" eaLnBrk="1" latinLnBrk="0" hangingPunct="1">
        <a:spcBef>
          <a:spcPct val="20000"/>
        </a:spcBef>
        <a:buFont typeface="Arial" panose="020B0604020202020204" pitchFamily="34" charset="0"/>
        <a:buChar char="–"/>
        <a:defRPr kumimoji="1" sz="2300" kern="1200">
          <a:solidFill>
            <a:schemeClr val="tx1"/>
          </a:solidFill>
          <a:latin typeface="+mn-lt"/>
          <a:ea typeface="+mn-ea"/>
          <a:cs typeface="+mn-cs"/>
        </a:defRPr>
      </a:lvl4pPr>
      <a:lvl5pPr marL="2314575" indent="-257175" algn="l" defTabSz="1028700" rtl="0" eaLnBrk="1" latinLnBrk="0" hangingPunct="1">
        <a:spcBef>
          <a:spcPct val="20000"/>
        </a:spcBef>
        <a:buFont typeface="Arial" panose="020B0604020202020204" pitchFamily="34" charset="0"/>
        <a:buChar char="»"/>
        <a:defRPr kumimoji="1" sz="2300" kern="1200">
          <a:solidFill>
            <a:schemeClr val="tx1"/>
          </a:solidFill>
          <a:latin typeface="+mn-lt"/>
          <a:ea typeface="+mn-ea"/>
          <a:cs typeface="+mn-cs"/>
        </a:defRPr>
      </a:lvl5pPr>
      <a:lvl6pPr marL="2828925" indent="-257175" algn="l" defTabSz="1028700" rtl="0" eaLnBrk="1" latinLnBrk="0" hangingPunct="1">
        <a:spcBef>
          <a:spcPct val="20000"/>
        </a:spcBef>
        <a:buFont typeface="Arial" panose="020B0604020202020204" pitchFamily="34" charset="0"/>
        <a:buChar char="•"/>
        <a:defRPr kumimoji="1"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anose="020B0604020202020204" pitchFamily="34" charset="0"/>
        <a:buChar char="•"/>
        <a:defRPr kumimoji="1"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anose="020B0604020202020204" pitchFamily="34" charset="0"/>
        <a:buChar char="•"/>
        <a:defRPr kumimoji="1"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anose="020B0604020202020204" pitchFamily="34" charset="0"/>
        <a:buChar char="•"/>
        <a:defRPr kumimoji="1" sz="2300" kern="1200">
          <a:solidFill>
            <a:schemeClr val="tx1"/>
          </a:solidFill>
          <a:latin typeface="+mn-lt"/>
          <a:ea typeface="+mn-ea"/>
          <a:cs typeface="+mn-cs"/>
        </a:defRPr>
      </a:lvl9pPr>
    </p:bodyStyle>
    <p:otherStyle>
      <a:defPPr>
        <a:defRPr lang="ja-JP"/>
      </a:defPPr>
      <a:lvl1pPr marL="0" algn="l" defTabSz="1028700" rtl="0" eaLnBrk="1" latinLnBrk="0" hangingPunct="1">
        <a:defRPr kumimoji="1" sz="2000" kern="1200">
          <a:solidFill>
            <a:schemeClr val="tx1"/>
          </a:solidFill>
          <a:latin typeface="+mn-lt"/>
          <a:ea typeface="+mn-ea"/>
          <a:cs typeface="+mn-cs"/>
        </a:defRPr>
      </a:lvl1pPr>
      <a:lvl2pPr marL="514350" algn="l" defTabSz="1028700" rtl="0" eaLnBrk="1" latinLnBrk="0" hangingPunct="1">
        <a:defRPr kumimoji="1" sz="2000" kern="1200">
          <a:solidFill>
            <a:schemeClr val="tx1"/>
          </a:solidFill>
          <a:latin typeface="+mn-lt"/>
          <a:ea typeface="+mn-ea"/>
          <a:cs typeface="+mn-cs"/>
        </a:defRPr>
      </a:lvl2pPr>
      <a:lvl3pPr marL="1028700" algn="l" defTabSz="1028700" rtl="0" eaLnBrk="1" latinLnBrk="0" hangingPunct="1">
        <a:defRPr kumimoji="1" sz="2000" kern="1200">
          <a:solidFill>
            <a:schemeClr val="tx1"/>
          </a:solidFill>
          <a:latin typeface="+mn-lt"/>
          <a:ea typeface="+mn-ea"/>
          <a:cs typeface="+mn-cs"/>
        </a:defRPr>
      </a:lvl3pPr>
      <a:lvl4pPr marL="1543050" algn="l" defTabSz="1028700" rtl="0" eaLnBrk="1" latinLnBrk="0" hangingPunct="1">
        <a:defRPr kumimoji="1" sz="2000" kern="1200">
          <a:solidFill>
            <a:schemeClr val="tx1"/>
          </a:solidFill>
          <a:latin typeface="+mn-lt"/>
          <a:ea typeface="+mn-ea"/>
          <a:cs typeface="+mn-cs"/>
        </a:defRPr>
      </a:lvl4pPr>
      <a:lvl5pPr marL="2057400" algn="l" defTabSz="1028700" rtl="0" eaLnBrk="1" latinLnBrk="0" hangingPunct="1">
        <a:defRPr kumimoji="1" sz="2000" kern="1200">
          <a:solidFill>
            <a:schemeClr val="tx1"/>
          </a:solidFill>
          <a:latin typeface="+mn-lt"/>
          <a:ea typeface="+mn-ea"/>
          <a:cs typeface="+mn-cs"/>
        </a:defRPr>
      </a:lvl5pPr>
      <a:lvl6pPr marL="2571750" algn="l" defTabSz="1028700" rtl="0" eaLnBrk="1" latinLnBrk="0" hangingPunct="1">
        <a:defRPr kumimoji="1" sz="2000" kern="1200">
          <a:solidFill>
            <a:schemeClr val="tx1"/>
          </a:solidFill>
          <a:latin typeface="+mn-lt"/>
          <a:ea typeface="+mn-ea"/>
          <a:cs typeface="+mn-cs"/>
        </a:defRPr>
      </a:lvl6pPr>
      <a:lvl7pPr marL="3086100" algn="l" defTabSz="1028700" rtl="0" eaLnBrk="1" latinLnBrk="0" hangingPunct="1">
        <a:defRPr kumimoji="1" sz="2000" kern="1200">
          <a:solidFill>
            <a:schemeClr val="tx1"/>
          </a:solidFill>
          <a:latin typeface="+mn-lt"/>
          <a:ea typeface="+mn-ea"/>
          <a:cs typeface="+mn-cs"/>
        </a:defRPr>
      </a:lvl7pPr>
      <a:lvl8pPr marL="3600450" algn="l" defTabSz="1028700" rtl="0" eaLnBrk="1" latinLnBrk="0" hangingPunct="1">
        <a:defRPr kumimoji="1" sz="2000" kern="1200">
          <a:solidFill>
            <a:schemeClr val="tx1"/>
          </a:solidFill>
          <a:latin typeface="+mn-lt"/>
          <a:ea typeface="+mn-ea"/>
          <a:cs typeface="+mn-cs"/>
        </a:defRPr>
      </a:lvl8pPr>
      <a:lvl9pPr marL="4114800" algn="l" defTabSz="1028700" rtl="0" eaLnBrk="1" latinLnBrk="0" hangingPunct="1">
        <a:defRPr kumimoji="1"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a:spLocks noGrp="1"/>
          </p:cNvSpPr>
          <p:nvPr>
            <p:ph type="subTitle" idx="1"/>
          </p:nvPr>
        </p:nvSpPr>
        <p:spPr>
          <a:xfrm>
            <a:off x="900014" y="1188343"/>
            <a:ext cx="7308692" cy="648072"/>
          </a:xfrm>
        </p:spPr>
        <p:txBody>
          <a:bodyPr>
            <a:noAutofit/>
          </a:bodyPr>
          <a:lstStyle/>
          <a:p>
            <a:pPr algn="l"/>
            <a:r>
              <a:rPr kumimoji="1" lang="ja-JP" altLang="en-US" sz="4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取組の現状について</a:t>
            </a:r>
            <a:endParaRPr kumimoji="1" lang="ja-JP" altLang="en-US" sz="4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サブタイトル 2"/>
          <p:cNvSpPr txBox="1">
            <a:spLocks/>
          </p:cNvSpPr>
          <p:nvPr/>
        </p:nvSpPr>
        <p:spPr>
          <a:xfrm>
            <a:off x="1476078" y="2268463"/>
            <a:ext cx="8071664" cy="3168352"/>
          </a:xfrm>
          <a:prstGeom prst="rect">
            <a:avLst/>
          </a:prstGeom>
        </p:spPr>
        <p:txBody>
          <a:bodyPr vert="horz" lIns="102870" tIns="51435" rIns="102870" bIns="51435" rtlCol="0">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algn="l">
              <a:spcBef>
                <a:spcPts val="0"/>
              </a:spcBef>
            </a:pP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バス研究会</a:t>
            </a:r>
            <a:endPar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endParaRPr lang="en-US" altLang="ja-JP"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船研究会</a:t>
            </a:r>
            <a:endPar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endParaRPr lang="en-US" altLang="ja-JP"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社会受容性の</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endParaRPr lang="en-US" altLang="ja-JP"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燃料電池バス導入促進事業費補助</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金</a:t>
            </a:r>
            <a:endParaRPr lang="en-US" altLang="ja-JP"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2"/>
          <p:cNvSpPr txBox="1">
            <a:spLocks/>
          </p:cNvSpPr>
          <p:nvPr/>
        </p:nvSpPr>
        <p:spPr>
          <a:xfrm>
            <a:off x="9979790" y="7127389"/>
            <a:ext cx="360000" cy="352742"/>
          </a:xfrm>
          <a:prstGeom prst="rect">
            <a:avLst/>
          </a:prstGeom>
          <a:solidFill>
            <a:schemeClr val="bg1"/>
          </a:solidFill>
          <a:ln>
            <a:solidFill>
              <a:schemeClr val="accent1"/>
            </a:solidFill>
          </a:ln>
        </p:spPr>
        <p:txBody>
          <a:bodyPr vert="horz" lIns="0" tIns="0" rIns="0" bIns="0" rtlCol="0" anchor="ctr"/>
          <a:lstStyle>
            <a:defPPr>
              <a:defRPr lang="ja-JP"/>
            </a:defPPr>
            <a:lvl1pPr marL="0" algn="r" defTabSz="1028700" rtl="0" eaLnBrk="1" latinLnBrk="0" hangingPunct="1">
              <a:defRPr kumimoji="1" sz="1400" kern="1200">
                <a:solidFill>
                  <a:schemeClr val="tx1">
                    <a:tint val="75000"/>
                  </a:schemeClr>
                </a:solidFill>
                <a:latin typeface="+mn-lt"/>
                <a:ea typeface="+mn-ea"/>
                <a:cs typeface="+mn-cs"/>
              </a:defRPr>
            </a:lvl1pPr>
            <a:lvl2pPr marL="514350" algn="l" defTabSz="1028700" rtl="0" eaLnBrk="1" latinLnBrk="0" hangingPunct="1">
              <a:defRPr kumimoji="1" sz="2000" kern="1200">
                <a:solidFill>
                  <a:schemeClr val="tx1"/>
                </a:solidFill>
                <a:latin typeface="+mn-lt"/>
                <a:ea typeface="+mn-ea"/>
                <a:cs typeface="+mn-cs"/>
              </a:defRPr>
            </a:lvl2pPr>
            <a:lvl3pPr marL="1028700" algn="l" defTabSz="1028700" rtl="0" eaLnBrk="1" latinLnBrk="0" hangingPunct="1">
              <a:defRPr kumimoji="1" sz="2000" kern="1200">
                <a:solidFill>
                  <a:schemeClr val="tx1"/>
                </a:solidFill>
                <a:latin typeface="+mn-lt"/>
                <a:ea typeface="+mn-ea"/>
                <a:cs typeface="+mn-cs"/>
              </a:defRPr>
            </a:lvl3pPr>
            <a:lvl4pPr marL="1543050" algn="l" defTabSz="1028700" rtl="0" eaLnBrk="1" latinLnBrk="0" hangingPunct="1">
              <a:defRPr kumimoji="1" sz="2000" kern="1200">
                <a:solidFill>
                  <a:schemeClr val="tx1"/>
                </a:solidFill>
                <a:latin typeface="+mn-lt"/>
                <a:ea typeface="+mn-ea"/>
                <a:cs typeface="+mn-cs"/>
              </a:defRPr>
            </a:lvl4pPr>
            <a:lvl5pPr marL="2057400" algn="l" defTabSz="1028700" rtl="0" eaLnBrk="1" latinLnBrk="0" hangingPunct="1">
              <a:defRPr kumimoji="1" sz="2000" kern="1200">
                <a:solidFill>
                  <a:schemeClr val="tx1"/>
                </a:solidFill>
                <a:latin typeface="+mn-lt"/>
                <a:ea typeface="+mn-ea"/>
                <a:cs typeface="+mn-cs"/>
              </a:defRPr>
            </a:lvl5pPr>
            <a:lvl6pPr marL="2571750" algn="l" defTabSz="1028700" rtl="0" eaLnBrk="1" latinLnBrk="0" hangingPunct="1">
              <a:defRPr kumimoji="1" sz="2000" kern="1200">
                <a:solidFill>
                  <a:schemeClr val="tx1"/>
                </a:solidFill>
                <a:latin typeface="+mn-lt"/>
                <a:ea typeface="+mn-ea"/>
                <a:cs typeface="+mn-cs"/>
              </a:defRPr>
            </a:lvl6pPr>
            <a:lvl7pPr marL="3086100" algn="l" defTabSz="1028700" rtl="0" eaLnBrk="1" latinLnBrk="0" hangingPunct="1">
              <a:defRPr kumimoji="1" sz="2000" kern="1200">
                <a:solidFill>
                  <a:schemeClr val="tx1"/>
                </a:solidFill>
                <a:latin typeface="+mn-lt"/>
                <a:ea typeface="+mn-ea"/>
                <a:cs typeface="+mn-cs"/>
              </a:defRPr>
            </a:lvl7pPr>
            <a:lvl8pPr marL="3600450" algn="l" defTabSz="1028700" rtl="0" eaLnBrk="1" latinLnBrk="0" hangingPunct="1">
              <a:defRPr kumimoji="1" sz="2000" kern="1200">
                <a:solidFill>
                  <a:schemeClr val="tx1"/>
                </a:solidFill>
                <a:latin typeface="+mn-lt"/>
                <a:ea typeface="+mn-ea"/>
                <a:cs typeface="+mn-cs"/>
              </a:defRPr>
            </a:lvl8pPr>
            <a:lvl9pPr marL="4114800" algn="l" defTabSz="1028700" rtl="0" eaLnBrk="1" latinLnBrk="0" hangingPunct="1">
              <a:defRPr kumimoji="1" sz="2000" kern="1200">
                <a:solidFill>
                  <a:schemeClr val="tx1"/>
                </a:solidFill>
                <a:latin typeface="+mn-lt"/>
                <a:ea typeface="+mn-ea"/>
                <a:cs typeface="+mn-cs"/>
              </a:defRPr>
            </a:lvl9pPr>
          </a:lstStyle>
          <a:p>
            <a:pPr algn="ctr"/>
            <a:r>
              <a:rPr lang="en-US" altLang="ja-JP" dirty="0">
                <a:solidFill>
                  <a:schemeClr val="tx1"/>
                </a:solidFill>
              </a:rPr>
              <a:t>1</a:t>
            </a:r>
            <a:endParaRPr lang="ja-JP" altLang="en-US" dirty="0">
              <a:solidFill>
                <a:schemeClr val="tx1"/>
              </a:solidFill>
            </a:endParaRPr>
          </a:p>
        </p:txBody>
      </p:sp>
      <p:sp>
        <p:nvSpPr>
          <p:cNvPr id="8" name="タイトル 1"/>
          <p:cNvSpPr txBox="1">
            <a:spLocks/>
          </p:cNvSpPr>
          <p:nvPr/>
        </p:nvSpPr>
        <p:spPr>
          <a:xfrm>
            <a:off x="8791638" y="252239"/>
            <a:ext cx="1188152" cy="720080"/>
          </a:xfrm>
          <a:prstGeom prst="rect">
            <a:avLst/>
          </a:prstGeom>
          <a:ln>
            <a:noFill/>
          </a:ln>
        </p:spPr>
        <p:txBody>
          <a:bodyPr vert="horz" lIns="0" tIns="0" rIns="0" bIns="0" rtlCol="0" anchor="ctr">
            <a:noAutofit/>
          </a:bodyPr>
          <a:lstStyle>
            <a:lvl1pPr algn="ctr" defTabSz="1028700" rtl="0" eaLnBrk="1" latinLnBrk="0" hangingPunct="1">
              <a:spcBef>
                <a:spcPct val="0"/>
              </a:spcBef>
              <a:buNone/>
              <a:defRPr kumimoji="1" sz="5000" kern="1200">
                <a:solidFill>
                  <a:schemeClr val="tx1"/>
                </a:solidFill>
                <a:latin typeface="+mj-lt"/>
                <a:ea typeface="+mj-ea"/>
                <a:cs typeface="+mj-cs"/>
              </a:defRPr>
            </a:lvl1p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03411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20058" y="33710"/>
            <a:ext cx="10459848" cy="519373"/>
          </a:xfrm>
          <a:prstGeom prst="rect">
            <a:avLst/>
          </a:prstGeom>
        </p:spPr>
        <p:txBody>
          <a:bodyPr wrap="square" lIns="102870" tIns="51435" rIns="102870" bIns="51435">
            <a:spAutoFit/>
          </a:bodyPr>
          <a:lstStyle/>
          <a:p>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４</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燃料電池バス導入促進事業費補助</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金</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 name="直線コネクタ 10"/>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55833" y="1243014"/>
            <a:ext cx="10080000" cy="586314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■「燃料電池バス導入促進事業費補助</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金」を創設し、</a:t>
            </a:r>
            <a:r>
              <a:rPr lang="ja-JP" altLang="en-US" sz="1800" smtClean="0">
                <a:latin typeface="Meiryo UI" panose="020B0604030504040204" pitchFamily="50" charset="-128"/>
                <a:ea typeface="Meiryo UI" panose="020B0604030504040204" pitchFamily="50" charset="-128"/>
                <a:cs typeface="Meiryo UI" panose="020B0604030504040204" pitchFamily="50" charset="-128"/>
              </a:rPr>
              <a:t>令和</a:t>
            </a:r>
            <a:r>
              <a:rPr lang="ja-JP" altLang="en-US" sz="1800" smtClean="0">
                <a:latin typeface="Meiryo UI" panose="020B0604030504040204" pitchFamily="50" charset="-128"/>
                <a:ea typeface="Meiryo UI" panose="020B0604030504040204" pitchFamily="50" charset="-128"/>
                <a:cs typeface="Meiryo UI" panose="020B0604030504040204" pitchFamily="50" charset="-128"/>
              </a:rPr>
              <a:t>３年度中</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に大阪府内で初となるＦＣバス２台を</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導入予定。</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・環境省補助金（</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補助）を</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活用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して</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バスを府内に導入する事業者に対し、大阪府が補助金</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補助）を交付。</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8/20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9/20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公募を実施し、</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9/30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に交付決定（</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報道提供）。</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交付決定事業者</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補助対象事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業者は燃料</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電池バスの燃費や車両整備等の運用ノウハウなど実車運行に関する情報</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H</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ビジョン推進会議に報告するなど</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、水素・燃料電池関連産業振興に向けた府</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の施策に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協力</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することを要件とする。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11541" y="955155"/>
            <a:ext cx="1332000" cy="31335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spAutoFit/>
          </a:bodyPr>
          <a:lstStyle/>
          <a:p>
            <a:pPr algn="ctr"/>
            <a:r>
              <a:rPr lang="ja-JP" altLang="en-US" sz="1800" b="1" dirty="0" smtClean="0">
                <a:latin typeface="Meiryo UI" panose="020B0604030504040204" pitchFamily="50" charset="-128"/>
                <a:ea typeface="Meiryo UI" panose="020B0604030504040204" pitchFamily="50" charset="-128"/>
              </a:rPr>
              <a:t>概要</a:t>
            </a:r>
            <a:endParaRPr kumimoji="1" lang="ja-JP" altLang="en-US" sz="1600" b="1" dirty="0">
              <a:latin typeface="Meiryo UI" panose="020B0604030504040204" pitchFamily="50" charset="-128"/>
              <a:ea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1770905875"/>
              </p:ext>
            </p:extLst>
          </p:nvPr>
        </p:nvGraphicFramePr>
        <p:xfrm>
          <a:off x="289801" y="4788743"/>
          <a:ext cx="9517464" cy="1097280"/>
        </p:xfrm>
        <a:graphic>
          <a:graphicData uri="http://schemas.openxmlformats.org/drawingml/2006/table">
            <a:tbl>
              <a:tblPr firstRow="1" bandRow="1">
                <a:tableStyleId>{5C22544A-7EE6-4342-B048-85BDC9FD1C3A}</a:tableStyleId>
              </a:tblPr>
              <a:tblGrid>
                <a:gridCol w="5589084">
                  <a:extLst>
                    <a:ext uri="{9D8B030D-6E8A-4147-A177-3AD203B41FA5}">
                      <a16:colId xmlns:a16="http://schemas.microsoft.com/office/drawing/2014/main" val="3370390988"/>
                    </a:ext>
                  </a:extLst>
                </a:gridCol>
                <a:gridCol w="1916283">
                  <a:extLst>
                    <a:ext uri="{9D8B030D-6E8A-4147-A177-3AD203B41FA5}">
                      <a16:colId xmlns:a16="http://schemas.microsoft.com/office/drawing/2014/main" val="2295664477"/>
                    </a:ext>
                  </a:extLst>
                </a:gridCol>
                <a:gridCol w="2012097">
                  <a:extLst>
                    <a:ext uri="{9D8B030D-6E8A-4147-A177-3AD203B41FA5}">
                      <a16:colId xmlns:a16="http://schemas.microsoft.com/office/drawing/2014/main" val="716278185"/>
                    </a:ext>
                  </a:extLst>
                </a:gridCol>
              </a:tblGrid>
              <a:tr h="146356">
                <a:tc>
                  <a:txBody>
                    <a:bodyPr/>
                    <a:lstStyle/>
                    <a:p>
                      <a:r>
                        <a:rPr kumimoji="1" lang="ja-JP" altLang="en-US" sz="1800" dirty="0" smtClean="0">
                          <a:latin typeface="Meiryo UI" panose="020B0604030504040204" pitchFamily="50" charset="-128"/>
                          <a:ea typeface="Meiryo UI" panose="020B0604030504040204" pitchFamily="50" charset="-128"/>
                        </a:rPr>
                        <a:t>事業者・共同事業者</a:t>
                      </a:r>
                      <a:endParaRPr kumimoji="1" lang="ja-JP" altLang="en-US" sz="1800" dirty="0">
                        <a:latin typeface="Meiryo UI" panose="020B0604030504040204" pitchFamily="50" charset="-128"/>
                        <a:ea typeface="Meiryo UI" panose="020B0604030504040204" pitchFamily="50" charset="-128"/>
                      </a:endParaRPr>
                    </a:p>
                  </a:txBody>
                  <a:tcPr/>
                </a:tc>
                <a:tc>
                  <a:txBody>
                    <a:bodyPr/>
                    <a:lstStyle/>
                    <a:p>
                      <a:r>
                        <a:rPr kumimoji="1" lang="ja-JP" altLang="en-US" sz="1800" dirty="0" smtClean="0">
                          <a:latin typeface="Meiryo UI" panose="020B0604030504040204" pitchFamily="50" charset="-128"/>
                          <a:ea typeface="Meiryo UI" panose="020B0604030504040204" pitchFamily="50" charset="-128"/>
                        </a:rPr>
                        <a:t>事業実施場所</a:t>
                      </a:r>
                      <a:endParaRPr kumimoji="1" lang="ja-JP" altLang="en-US" sz="1800" dirty="0">
                        <a:latin typeface="Meiryo UI" panose="020B0604030504040204" pitchFamily="50" charset="-128"/>
                        <a:ea typeface="Meiryo UI" panose="020B0604030504040204" pitchFamily="50" charset="-128"/>
                      </a:endParaRPr>
                    </a:p>
                  </a:txBody>
                  <a:tcPr/>
                </a:tc>
                <a:tc>
                  <a:txBody>
                    <a:bodyPr/>
                    <a:lstStyle/>
                    <a:p>
                      <a:r>
                        <a:rPr kumimoji="1" lang="ja-JP" altLang="en-US" sz="1800" dirty="0" smtClean="0">
                          <a:latin typeface="Meiryo UI" panose="020B0604030504040204" pitchFamily="50" charset="-128"/>
                          <a:ea typeface="Meiryo UI" panose="020B0604030504040204" pitchFamily="50" charset="-128"/>
                        </a:rPr>
                        <a:t>交付決定金額</a:t>
                      </a:r>
                      <a:endParaRPr kumimoji="1" lang="ja-JP" altLang="en-US" sz="1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27142414"/>
                  </a:ext>
                </a:extLst>
              </a:tr>
              <a:tr h="223579">
                <a:tc>
                  <a:txBody>
                    <a:bodyPr/>
                    <a:lstStyle/>
                    <a:p>
                      <a:r>
                        <a:rPr kumimoji="1" lang="en-US" altLang="ja-JP" sz="1800" dirty="0" smtClean="0">
                          <a:latin typeface="Meiryo UI" panose="020B0604030504040204" pitchFamily="50" charset="-128"/>
                          <a:ea typeface="Meiryo UI" panose="020B0604030504040204" pitchFamily="50" charset="-128"/>
                        </a:rPr>
                        <a:t>MOBILOTS</a:t>
                      </a:r>
                      <a:r>
                        <a:rPr kumimoji="1" lang="ja-JP" altLang="en-US" sz="1800" dirty="0" smtClean="0">
                          <a:latin typeface="Meiryo UI" panose="020B0604030504040204" pitchFamily="50" charset="-128"/>
                          <a:ea typeface="Meiryo UI" panose="020B0604030504040204" pitchFamily="50" charset="-128"/>
                        </a:rPr>
                        <a:t>株式会社・大阪シティバス株式会社</a:t>
                      </a:r>
                      <a:endParaRPr kumimoji="1" lang="ja-JP" altLang="en-US" sz="1800" dirty="0">
                        <a:latin typeface="Meiryo UI" panose="020B0604030504040204" pitchFamily="50" charset="-128"/>
                        <a:ea typeface="Meiryo UI" panose="020B0604030504040204" pitchFamily="50" charset="-128"/>
                      </a:endParaRPr>
                    </a:p>
                  </a:txBody>
                  <a:tcPr/>
                </a:tc>
                <a:tc>
                  <a:txBody>
                    <a:bodyPr/>
                    <a:lstStyle/>
                    <a:p>
                      <a:r>
                        <a:rPr kumimoji="1" lang="ja-JP" altLang="en-US" sz="1800" dirty="0" smtClean="0">
                          <a:latin typeface="Meiryo UI" panose="020B0604030504040204" pitchFamily="50" charset="-128"/>
                          <a:ea typeface="Meiryo UI" panose="020B0604030504040204" pitchFamily="50" charset="-128"/>
                        </a:rPr>
                        <a:t>大阪市</a:t>
                      </a:r>
                      <a:endParaRPr kumimoji="1" lang="ja-JP" altLang="en-US" sz="1800" dirty="0">
                        <a:latin typeface="Meiryo UI" panose="020B0604030504040204" pitchFamily="50" charset="-128"/>
                        <a:ea typeface="Meiryo UI" panose="020B0604030504040204" pitchFamily="50" charset="-128"/>
                      </a:endParaRPr>
                    </a:p>
                  </a:txBody>
                  <a:tcPr/>
                </a:tc>
                <a:tc>
                  <a:txBody>
                    <a:bodyPr/>
                    <a:lstStyle/>
                    <a:p>
                      <a:r>
                        <a:rPr kumimoji="1" lang="en-US" altLang="ja-JP" sz="1800" dirty="0" smtClean="0">
                          <a:latin typeface="Meiryo UI" panose="020B0604030504040204" pitchFamily="50" charset="-128"/>
                          <a:ea typeface="Meiryo UI" panose="020B0604030504040204" pitchFamily="50" charset="-128"/>
                        </a:rPr>
                        <a:t>26,625</a:t>
                      </a:r>
                      <a:r>
                        <a:rPr kumimoji="1" lang="ja-JP" altLang="en-US" sz="1800" dirty="0" smtClean="0">
                          <a:latin typeface="Meiryo UI" panose="020B0604030504040204" pitchFamily="50" charset="-128"/>
                          <a:ea typeface="Meiryo UI" panose="020B0604030504040204" pitchFamily="50" charset="-128"/>
                        </a:rPr>
                        <a:t>千円</a:t>
                      </a:r>
                      <a:endParaRPr kumimoji="1" lang="ja-JP" altLang="en-US" sz="1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40215779"/>
                  </a:ext>
                </a:extLst>
              </a:tr>
              <a:tr h="223579">
                <a:tc>
                  <a:txBody>
                    <a:bodyPr/>
                    <a:lstStyle/>
                    <a:p>
                      <a:r>
                        <a:rPr kumimoji="1" lang="en-US" altLang="ja-JP" sz="1800" dirty="0" smtClean="0">
                          <a:latin typeface="Meiryo UI" panose="020B0604030504040204" pitchFamily="50" charset="-128"/>
                          <a:ea typeface="Meiryo UI" panose="020B0604030504040204" pitchFamily="50" charset="-128"/>
                        </a:rPr>
                        <a:t>MOBILOTS</a:t>
                      </a:r>
                      <a:r>
                        <a:rPr kumimoji="1" lang="ja-JP" altLang="en-US" sz="1800" dirty="0" smtClean="0">
                          <a:latin typeface="Meiryo UI" panose="020B0604030504040204" pitchFamily="50" charset="-128"/>
                          <a:ea typeface="Meiryo UI" panose="020B0604030504040204" pitchFamily="50" charset="-128"/>
                        </a:rPr>
                        <a:t>株式会社・南海バス株式会社</a:t>
                      </a:r>
                      <a:endParaRPr kumimoji="1" lang="ja-JP" altLang="en-US" sz="1800" dirty="0">
                        <a:latin typeface="Meiryo UI" panose="020B0604030504040204" pitchFamily="50" charset="-128"/>
                        <a:ea typeface="Meiryo UI" panose="020B0604030504040204" pitchFamily="50" charset="-128"/>
                      </a:endParaRPr>
                    </a:p>
                  </a:txBody>
                  <a:tcPr/>
                </a:tc>
                <a:tc>
                  <a:txBody>
                    <a:bodyPr/>
                    <a:lstStyle/>
                    <a:p>
                      <a:r>
                        <a:rPr kumimoji="1" lang="ja-JP" altLang="en-US" sz="1800" dirty="0" smtClean="0">
                          <a:latin typeface="Meiryo UI" panose="020B0604030504040204" pitchFamily="50" charset="-128"/>
                          <a:ea typeface="Meiryo UI" panose="020B0604030504040204" pitchFamily="50" charset="-128"/>
                        </a:rPr>
                        <a:t>泉佐野市</a:t>
                      </a:r>
                      <a:endParaRPr kumimoji="1" lang="ja-JP" altLang="en-US" sz="1800" dirty="0">
                        <a:latin typeface="Meiryo UI" panose="020B0604030504040204" pitchFamily="50" charset="-128"/>
                        <a:ea typeface="Meiryo UI" panose="020B0604030504040204" pitchFamily="50" charset="-128"/>
                      </a:endParaRPr>
                    </a:p>
                  </a:txBody>
                  <a:tcPr/>
                </a:tc>
                <a:tc>
                  <a:txBody>
                    <a:bodyPr/>
                    <a:lstStyle/>
                    <a:p>
                      <a:r>
                        <a:rPr kumimoji="1" lang="en-US" altLang="ja-JP" sz="1800" dirty="0" smtClean="0">
                          <a:latin typeface="Meiryo UI" panose="020B0604030504040204" pitchFamily="50" charset="-128"/>
                          <a:ea typeface="Meiryo UI" panose="020B0604030504040204" pitchFamily="50" charset="-128"/>
                        </a:rPr>
                        <a:t>26,625</a:t>
                      </a:r>
                      <a:r>
                        <a:rPr kumimoji="1" lang="ja-JP" altLang="en-US" sz="1800" dirty="0" smtClean="0">
                          <a:latin typeface="Meiryo UI" panose="020B0604030504040204" pitchFamily="50" charset="-128"/>
                          <a:ea typeface="Meiryo UI" panose="020B0604030504040204" pitchFamily="50" charset="-128"/>
                        </a:rPr>
                        <a:t>千円</a:t>
                      </a:r>
                      <a:endParaRPr kumimoji="1" lang="ja-JP" altLang="en-US" sz="1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90915809"/>
                  </a:ext>
                </a:extLst>
              </a:tr>
            </a:tbl>
          </a:graphicData>
        </a:graphic>
      </p:graphicFrame>
      <p:sp>
        <p:nvSpPr>
          <p:cNvPr id="13" name="スライド番号プレースホルダー 2"/>
          <p:cNvSpPr>
            <a:spLocks noGrp="1"/>
          </p:cNvSpPr>
          <p:nvPr>
            <p:ph type="sldNum" sz="quarter" idx="12"/>
          </p:nvPr>
        </p:nvSpPr>
        <p:spPr>
          <a:xfrm>
            <a:off x="9961377" y="7085737"/>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10</a:t>
            </a:fld>
            <a:endParaRPr kumimoji="1" lang="ja-JP" altLang="en-US" dirty="0">
              <a:solidFill>
                <a:schemeClr val="tx1"/>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41" y="2808814"/>
            <a:ext cx="9518603" cy="1224000"/>
          </a:xfrm>
          <a:prstGeom prst="rect">
            <a:avLst/>
          </a:prstGeom>
        </p:spPr>
      </p:pic>
    </p:spTree>
    <p:extLst>
      <p:ext uri="{BB962C8B-B14F-4D97-AF65-F5344CB8AC3E}">
        <p14:creationId xmlns:p14="http://schemas.microsoft.com/office/powerpoint/2010/main" val="791024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07927" y="1262424"/>
            <a:ext cx="10080000" cy="55425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財源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・三菱</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UFJ</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フィナンシャル・グループ５社からの企業版ふるさと納税制度を活用した寄附を財源とする。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251942" y="970657"/>
            <a:ext cx="1332000" cy="31335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spAutoFit/>
          </a:bodyPr>
          <a:lstStyle/>
          <a:p>
            <a:pPr algn="ctr"/>
            <a:r>
              <a:rPr lang="ja-JP" altLang="en-US" sz="1800" b="1" dirty="0" smtClean="0">
                <a:latin typeface="Meiryo UI" panose="020B0604030504040204" pitchFamily="50" charset="-128"/>
                <a:ea typeface="Meiryo UI" panose="020B0604030504040204" pitchFamily="50" charset="-128"/>
              </a:rPr>
              <a:t>概要</a:t>
            </a:r>
            <a:endParaRPr kumimoji="1" lang="ja-JP" altLang="en-US" sz="18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8833" y="2189133"/>
            <a:ext cx="5300957" cy="4068000"/>
          </a:xfrm>
          <a:prstGeom prst="rect">
            <a:avLst/>
          </a:prstGeom>
        </p:spPr>
      </p:pic>
      <p:sp>
        <p:nvSpPr>
          <p:cNvPr id="17" name="テキスト ボックス 16"/>
          <p:cNvSpPr txBox="1"/>
          <p:nvPr/>
        </p:nvSpPr>
        <p:spPr>
          <a:xfrm>
            <a:off x="6145543" y="6257133"/>
            <a:ext cx="2367536" cy="369332"/>
          </a:xfrm>
          <a:prstGeom prst="rect">
            <a:avLst/>
          </a:prstGeom>
          <a:noFill/>
        </p:spPr>
        <p:txBody>
          <a:bodyPr wrap="square" rtlCol="0">
            <a:spAutoFit/>
          </a:bodyPr>
          <a:lstStyle/>
          <a:p>
            <a:pPr algn="ctr"/>
            <a:r>
              <a:rPr kumimoji="1" lang="ja-JP" altLang="en-US" sz="1800" dirty="0" smtClean="0">
                <a:latin typeface="Meiryo UI" panose="020B0604030504040204" pitchFamily="50" charset="-128"/>
                <a:ea typeface="Meiryo UI" panose="020B0604030504040204" pitchFamily="50" charset="-128"/>
              </a:rPr>
              <a:t>寄附感謝状贈呈式</a:t>
            </a:r>
            <a:endParaRPr kumimoji="1" lang="ja-JP" altLang="en-US" sz="1800" dirty="0">
              <a:latin typeface="Meiryo UI" panose="020B0604030504040204" pitchFamily="50" charset="-128"/>
              <a:ea typeface="Meiryo UI" panose="020B0604030504040204" pitchFamily="50" charset="-128"/>
            </a:endParaRPr>
          </a:p>
        </p:txBody>
      </p:sp>
      <p:sp>
        <p:nvSpPr>
          <p:cNvPr id="13" name="スライド番号プレースホルダー 2"/>
          <p:cNvSpPr>
            <a:spLocks noGrp="1"/>
          </p:cNvSpPr>
          <p:nvPr>
            <p:ph type="sldNum" sz="quarter" idx="12"/>
          </p:nvPr>
        </p:nvSpPr>
        <p:spPr>
          <a:xfrm>
            <a:off x="9979790" y="7127389"/>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11</a:t>
            </a:fld>
            <a:endParaRPr kumimoji="1" lang="ja-JP" altLang="en-US" dirty="0">
              <a:solidFill>
                <a:schemeClr val="tx1"/>
              </a:solidFill>
            </a:endParaRPr>
          </a:p>
        </p:txBody>
      </p:sp>
      <p:graphicFrame>
        <p:nvGraphicFramePr>
          <p:cNvPr id="25" name="表 24"/>
          <p:cNvGraphicFramePr>
            <a:graphicFrameLocks noGrp="1"/>
          </p:cNvGraphicFramePr>
          <p:nvPr>
            <p:extLst>
              <p:ext uri="{D42A27DB-BD31-4B8C-83A1-F6EECF244321}">
                <p14:modId xmlns:p14="http://schemas.microsoft.com/office/powerpoint/2010/main" val="1634271323"/>
              </p:ext>
            </p:extLst>
          </p:nvPr>
        </p:nvGraphicFramePr>
        <p:xfrm>
          <a:off x="239212" y="2340471"/>
          <a:ext cx="4218754" cy="2592288"/>
        </p:xfrm>
        <a:graphic>
          <a:graphicData uri="http://schemas.openxmlformats.org/drawingml/2006/table">
            <a:tbl>
              <a:tblPr firstRow="1" bandRow="1">
                <a:tableStyleId>{5C22544A-7EE6-4342-B048-85BDC9FD1C3A}</a:tableStyleId>
              </a:tblPr>
              <a:tblGrid>
                <a:gridCol w="4218754">
                  <a:extLst>
                    <a:ext uri="{9D8B030D-6E8A-4147-A177-3AD203B41FA5}">
                      <a16:colId xmlns:a16="http://schemas.microsoft.com/office/drawing/2014/main" val="3370390988"/>
                    </a:ext>
                  </a:extLst>
                </a:gridCol>
              </a:tblGrid>
              <a:tr h="415690">
                <a:tc>
                  <a:txBody>
                    <a:bodyPr/>
                    <a:lstStyle/>
                    <a:p>
                      <a:r>
                        <a:rPr kumimoji="1" lang="ja-JP" altLang="en-US" sz="1800" dirty="0" smtClean="0">
                          <a:latin typeface="Meiryo UI" panose="020B0604030504040204" pitchFamily="50" charset="-128"/>
                          <a:ea typeface="Meiryo UI" panose="020B0604030504040204" pitchFamily="50" charset="-128"/>
                        </a:rPr>
                        <a:t>寄附者</a:t>
                      </a:r>
                      <a:endParaRPr kumimoji="1" lang="ja-JP" altLang="en-US" sz="1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27142414"/>
                  </a:ext>
                </a:extLst>
              </a:tr>
              <a:tr h="464764">
                <a:tc>
                  <a:txBody>
                    <a:bodyPr/>
                    <a:lstStyle/>
                    <a:p>
                      <a:pPr>
                        <a:lnSpc>
                          <a:spcPts val="2500"/>
                        </a:lnSpc>
                        <a:tabLst>
                          <a:tab pos="1609725" algn="l"/>
                        </a:tabLst>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株式会社三菱</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UFJ</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銀行</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240215779"/>
                  </a:ext>
                </a:extLst>
              </a:tr>
              <a:tr h="464764">
                <a:tc>
                  <a:txBody>
                    <a:bodyPr/>
                    <a:lstStyle/>
                    <a:p>
                      <a:pPr>
                        <a:lnSpc>
                          <a:spcPts val="2500"/>
                        </a:lnSpc>
                        <a:tabLst>
                          <a:tab pos="1609725" algn="l"/>
                        </a:tabLst>
                      </a:pPr>
                      <a:r>
                        <a:rPr lang="zh-TW" altLang="en-US" sz="1800" dirty="0" smtClean="0">
                          <a:latin typeface="Meiryo UI" panose="020B0604030504040204" pitchFamily="50" charset="-128"/>
                          <a:ea typeface="Meiryo UI" panose="020B0604030504040204" pitchFamily="50" charset="-128"/>
                          <a:cs typeface="Meiryo UI" panose="020B0604030504040204" pitchFamily="50" charset="-128"/>
                        </a:rPr>
                        <a:t>三菱</a:t>
                      </a:r>
                      <a:r>
                        <a:rPr lang="en-US" altLang="zh-TW" sz="1800" dirty="0" smtClean="0">
                          <a:latin typeface="Meiryo UI" panose="020B0604030504040204" pitchFamily="50" charset="-128"/>
                          <a:ea typeface="Meiryo UI" panose="020B0604030504040204" pitchFamily="50" charset="-128"/>
                          <a:cs typeface="Meiryo UI" panose="020B0604030504040204" pitchFamily="50" charset="-128"/>
                        </a:rPr>
                        <a:t>UFJ</a:t>
                      </a:r>
                      <a:r>
                        <a:rPr lang="zh-TW" altLang="en-US" sz="1800" dirty="0" smtClean="0">
                          <a:latin typeface="Meiryo UI" panose="020B0604030504040204" pitchFamily="50" charset="-128"/>
                          <a:ea typeface="Meiryo UI" panose="020B0604030504040204" pitchFamily="50" charset="-128"/>
                          <a:cs typeface="Meiryo UI" panose="020B0604030504040204" pitchFamily="50" charset="-128"/>
                        </a:rPr>
                        <a:t>信託銀行株式会社</a:t>
                      </a:r>
                      <a:endParaRPr lang="en-US" altLang="zh-TW" sz="1800" dirty="0" smtClean="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790915809"/>
                  </a:ext>
                </a:extLst>
              </a:tr>
              <a:tr h="415690">
                <a:tc>
                  <a:txBody>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三菱</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UFJ</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証券ホールディングス株式会社</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4035418005"/>
                  </a:ext>
                </a:extLst>
              </a:tr>
              <a:tr h="415690">
                <a:tc>
                  <a:txBody>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三菱</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UFJ</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ニコス株式会社</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502025957"/>
                  </a:ext>
                </a:extLst>
              </a:tr>
              <a:tr h="415690">
                <a:tc>
                  <a:txBody>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アコム株式会社</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873296214"/>
                  </a:ext>
                </a:extLst>
              </a:tr>
            </a:tbl>
          </a:graphicData>
        </a:graphic>
      </p:graphicFrame>
      <p:sp>
        <p:nvSpPr>
          <p:cNvPr id="27" name="正方形/長方形 26"/>
          <p:cNvSpPr/>
          <p:nvPr/>
        </p:nvSpPr>
        <p:spPr>
          <a:xfrm>
            <a:off x="-120058" y="33710"/>
            <a:ext cx="10459848" cy="519373"/>
          </a:xfrm>
          <a:prstGeom prst="rect">
            <a:avLst/>
          </a:prstGeom>
        </p:spPr>
        <p:txBody>
          <a:bodyPr wrap="square" lIns="102870" tIns="51435" rIns="102870" bIns="51435">
            <a:spAutoFit/>
          </a:bodyPr>
          <a:lstStyle/>
          <a:p>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４</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燃料電池バス導入促進事業費補助</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金</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51808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07926" y="963182"/>
            <a:ext cx="10231863" cy="618374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関西国際空港　燃料電池バス運行開始記念セレモニー</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日時：令和４年３月</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日（火）</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時～</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時</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場所：イワタニ水素ステーション関西国際空港</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主催者：関西エアポート株式会社、南海バス株式会社</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運行ルート</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関西国際空港内</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（第１ターミナルビル～展望ホール　他）</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79934" y="629624"/>
            <a:ext cx="1332000" cy="31335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spAutoFit/>
          </a:bodyPr>
          <a:lstStyle/>
          <a:p>
            <a:pPr algn="ctr"/>
            <a:r>
              <a:rPr lang="ja-JP" altLang="en-US" sz="1800" b="1" dirty="0">
                <a:latin typeface="Meiryo UI" panose="020B0604030504040204" pitchFamily="50" charset="-128"/>
                <a:ea typeface="Meiryo UI" panose="020B0604030504040204" pitchFamily="50" charset="-128"/>
              </a:rPr>
              <a:t>運行開始</a:t>
            </a:r>
            <a:endParaRPr kumimoji="1" lang="ja-JP" altLang="en-US" sz="1800" b="1" dirty="0">
              <a:latin typeface="Meiryo UI" panose="020B0604030504040204" pitchFamily="50" charset="-128"/>
              <a:ea typeface="Meiryo UI" panose="020B0604030504040204" pitchFamily="50" charset="-128"/>
            </a:endParaRPr>
          </a:p>
        </p:txBody>
      </p:sp>
      <p:sp>
        <p:nvSpPr>
          <p:cNvPr id="13" name="スライド番号プレースホルダー 2"/>
          <p:cNvSpPr>
            <a:spLocks noGrp="1"/>
          </p:cNvSpPr>
          <p:nvPr>
            <p:ph type="sldNum" sz="quarter" idx="12"/>
          </p:nvPr>
        </p:nvSpPr>
        <p:spPr>
          <a:xfrm>
            <a:off x="9979790" y="7127389"/>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12</a:t>
            </a:fld>
            <a:endParaRPr kumimoji="1" lang="ja-JP" altLang="en-US" dirty="0">
              <a:solidFill>
                <a:schemeClr val="tx1"/>
              </a:solidFill>
            </a:endParaRPr>
          </a:p>
        </p:txBody>
      </p:sp>
      <p:cxnSp>
        <p:nvCxnSpPr>
          <p:cNvPr id="7" name="直線コネクタ 6"/>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20058" y="33710"/>
            <a:ext cx="10459848" cy="519373"/>
          </a:xfrm>
          <a:prstGeom prst="rect">
            <a:avLst/>
          </a:prstGeom>
        </p:spPr>
        <p:txBody>
          <a:bodyPr wrap="square" lIns="102870" tIns="51435" rIns="102870" bIns="51435">
            <a:spAutoFit/>
          </a:bodyPr>
          <a:lstStyle/>
          <a:p>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４</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燃料電池バス導入促進事業費補助</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金</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34" y="4341856"/>
            <a:ext cx="3600000" cy="2700000"/>
          </a:xfrm>
          <a:prstGeom prst="rect">
            <a:avLst/>
          </a:prstGeom>
        </p:spPr>
      </p:pic>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280604" y="4932481"/>
            <a:ext cx="2700000" cy="1518750"/>
          </a:xfrm>
          <a:prstGeom prst="rect">
            <a:avLst/>
          </a:prstGeom>
        </p:spPr>
      </p:pic>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0191" y="999123"/>
            <a:ext cx="4416000" cy="3312000"/>
          </a:xfrm>
          <a:prstGeom prst="rect">
            <a:avLst/>
          </a:prstGeom>
        </p:spPr>
      </p:pic>
      <p:pic>
        <p:nvPicPr>
          <p:cNvPr id="6" name="図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0618" y="4341856"/>
            <a:ext cx="4800000" cy="2700000"/>
          </a:xfrm>
          <a:prstGeom prst="rect">
            <a:avLst/>
          </a:prstGeom>
        </p:spPr>
      </p:pic>
    </p:spTree>
    <p:extLst>
      <p:ext uri="{BB962C8B-B14F-4D97-AF65-F5344CB8AC3E}">
        <p14:creationId xmlns:p14="http://schemas.microsoft.com/office/powerpoint/2010/main" val="1611712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07926" y="963182"/>
            <a:ext cx="10231863" cy="618374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燃料電池バス導入・運行開始記念式典</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日時：令和４年３月</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時～</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時</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場所：大阪市高速電気軌道株式会社（</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Osaka Metro</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）本社</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主催者：大阪シティバス株式会社</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運行ルート</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大阪市南部</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（大阪シティバス住之江営業所を起点とする系統）</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694" y="4644727"/>
            <a:ext cx="3216000" cy="2412000"/>
          </a:xfrm>
          <a:prstGeom prst="rect">
            <a:avLst/>
          </a:prstGeom>
        </p:spPr>
      </p:pic>
      <p:sp>
        <p:nvSpPr>
          <p:cNvPr id="11" name="テキスト ボックス 10"/>
          <p:cNvSpPr txBox="1"/>
          <p:nvPr/>
        </p:nvSpPr>
        <p:spPr>
          <a:xfrm>
            <a:off x="179934" y="629624"/>
            <a:ext cx="1332000" cy="31335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spAutoFit/>
          </a:bodyPr>
          <a:lstStyle/>
          <a:p>
            <a:pPr algn="ctr"/>
            <a:r>
              <a:rPr lang="ja-JP" altLang="en-US" sz="1800" b="1" dirty="0">
                <a:latin typeface="Meiryo UI" panose="020B0604030504040204" pitchFamily="50" charset="-128"/>
                <a:ea typeface="Meiryo UI" panose="020B0604030504040204" pitchFamily="50" charset="-128"/>
              </a:rPr>
              <a:t>運行開始</a:t>
            </a:r>
            <a:endParaRPr kumimoji="1" lang="ja-JP" altLang="en-US" sz="1800" b="1" dirty="0">
              <a:latin typeface="Meiryo UI" panose="020B0604030504040204" pitchFamily="50" charset="-128"/>
              <a:ea typeface="Meiryo UI" panose="020B0604030504040204" pitchFamily="50" charset="-128"/>
            </a:endParaRPr>
          </a:p>
        </p:txBody>
      </p:sp>
      <p:sp>
        <p:nvSpPr>
          <p:cNvPr id="13" name="スライド番号プレースホルダー 2"/>
          <p:cNvSpPr>
            <a:spLocks noGrp="1"/>
          </p:cNvSpPr>
          <p:nvPr>
            <p:ph type="sldNum" sz="quarter" idx="12"/>
          </p:nvPr>
        </p:nvSpPr>
        <p:spPr>
          <a:xfrm>
            <a:off x="9979790" y="7127389"/>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13</a:t>
            </a:fld>
            <a:endParaRPr kumimoji="1" lang="ja-JP" altLang="en-US" dirty="0">
              <a:solidFill>
                <a:schemeClr val="tx1"/>
              </a:solidFill>
            </a:endParaRPr>
          </a:p>
        </p:txBody>
      </p:sp>
      <p:cxnSp>
        <p:nvCxnSpPr>
          <p:cNvPr id="7" name="直線コネクタ 6"/>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20058" y="33710"/>
            <a:ext cx="10459848" cy="519373"/>
          </a:xfrm>
          <a:prstGeom prst="rect">
            <a:avLst/>
          </a:prstGeom>
        </p:spPr>
        <p:txBody>
          <a:bodyPr wrap="square" lIns="102870" tIns="51435" rIns="102870" bIns="51435">
            <a:spAutoFit/>
          </a:bodyPr>
          <a:lstStyle/>
          <a:p>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４</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燃料電池バス導入促進事業費補助</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金</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34" y="4082238"/>
            <a:ext cx="3600000" cy="2700000"/>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469" y="1094061"/>
            <a:ext cx="3600000" cy="2700000"/>
          </a:xfrm>
          <a:prstGeom prst="rect">
            <a:avLst/>
          </a:prstGeom>
        </p:spPr>
      </p:pic>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7034" y="4084865"/>
            <a:ext cx="3360000" cy="2520000"/>
          </a:xfrm>
          <a:prstGeom prst="rect">
            <a:avLst/>
          </a:prstGeom>
        </p:spPr>
      </p:pic>
    </p:spTree>
    <p:extLst>
      <p:ext uri="{BB962C8B-B14F-4D97-AF65-F5344CB8AC3E}">
        <p14:creationId xmlns:p14="http://schemas.microsoft.com/office/powerpoint/2010/main" val="1619029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79934" y="629624"/>
            <a:ext cx="1332000" cy="31335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spAutoFit/>
          </a:bodyPr>
          <a:lstStyle/>
          <a:p>
            <a:pPr algn="ctr"/>
            <a:r>
              <a:rPr lang="ja-JP" altLang="en-US" sz="1800" b="1" dirty="0">
                <a:latin typeface="Meiryo UI" panose="020B0604030504040204" pitchFamily="50" charset="-128"/>
                <a:ea typeface="Meiryo UI" panose="020B0604030504040204" pitchFamily="50" charset="-128"/>
              </a:rPr>
              <a:t>報道</a:t>
            </a:r>
            <a:endParaRPr kumimoji="1" lang="ja-JP" altLang="en-US" sz="1800" b="1" dirty="0">
              <a:latin typeface="Meiryo UI" panose="020B0604030504040204" pitchFamily="50" charset="-128"/>
              <a:ea typeface="Meiryo UI" panose="020B0604030504040204" pitchFamily="50" charset="-128"/>
            </a:endParaRPr>
          </a:p>
        </p:txBody>
      </p:sp>
      <p:sp>
        <p:nvSpPr>
          <p:cNvPr id="13" name="スライド番号プレースホルダー 2"/>
          <p:cNvSpPr>
            <a:spLocks noGrp="1"/>
          </p:cNvSpPr>
          <p:nvPr>
            <p:ph type="sldNum" sz="quarter" idx="12"/>
          </p:nvPr>
        </p:nvSpPr>
        <p:spPr>
          <a:xfrm>
            <a:off x="9979790" y="7127389"/>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14</a:t>
            </a:fld>
            <a:endParaRPr kumimoji="1" lang="ja-JP" altLang="en-US" dirty="0">
              <a:solidFill>
                <a:schemeClr val="tx1"/>
              </a:solidFill>
            </a:endParaRPr>
          </a:p>
        </p:txBody>
      </p:sp>
      <p:cxnSp>
        <p:nvCxnSpPr>
          <p:cNvPr id="7" name="直線コネクタ 6"/>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20058" y="33710"/>
            <a:ext cx="10459848" cy="519373"/>
          </a:xfrm>
          <a:prstGeom prst="rect">
            <a:avLst/>
          </a:prstGeom>
        </p:spPr>
        <p:txBody>
          <a:bodyPr wrap="square" lIns="102870" tIns="51435" rIns="102870" bIns="51435">
            <a:spAutoFit/>
          </a:bodyPr>
          <a:lstStyle/>
          <a:p>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４</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燃料電池バス導入促進事業費補助</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金</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7926" y="780236"/>
            <a:ext cx="3474768" cy="3060000"/>
          </a:xfrm>
          <a:prstGeom prst="rect">
            <a:avLst/>
          </a:prstGeom>
        </p:spPr>
      </p:pic>
      <p:pic>
        <p:nvPicPr>
          <p:cNvPr id="2" name="図 1"/>
          <p:cNvPicPr>
            <a:picLocks noChangeAspect="1"/>
          </p:cNvPicPr>
          <p:nvPr/>
        </p:nvPicPr>
        <p:blipFill>
          <a:blip r:embed="rId4"/>
          <a:stretch>
            <a:fillRect/>
          </a:stretch>
        </p:blipFill>
        <p:spPr>
          <a:xfrm>
            <a:off x="5073437" y="4268993"/>
            <a:ext cx="4906353" cy="2880000"/>
          </a:xfrm>
          <a:prstGeom prst="rect">
            <a:avLst/>
          </a:prstGeom>
        </p:spPr>
      </p:pic>
      <p:pic>
        <p:nvPicPr>
          <p:cNvPr id="12" name="図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958" y="1044647"/>
            <a:ext cx="3584740" cy="2880000"/>
          </a:xfrm>
          <a:prstGeom prst="rect">
            <a:avLst/>
          </a:prstGeom>
        </p:spPr>
      </p:pic>
      <p:pic>
        <p:nvPicPr>
          <p:cNvPr id="14" name="図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958" y="4268993"/>
            <a:ext cx="4286654" cy="2880000"/>
          </a:xfrm>
          <a:prstGeom prst="rect">
            <a:avLst/>
          </a:prstGeom>
        </p:spPr>
      </p:pic>
      <p:sp>
        <p:nvSpPr>
          <p:cNvPr id="15" name="テキスト ボックス 14"/>
          <p:cNvSpPr txBox="1"/>
          <p:nvPr/>
        </p:nvSpPr>
        <p:spPr>
          <a:xfrm>
            <a:off x="1004560" y="3886850"/>
            <a:ext cx="2367536" cy="369332"/>
          </a:xfrm>
          <a:prstGeom prst="rect">
            <a:avLst/>
          </a:prstGeom>
          <a:noFill/>
          <a:ln>
            <a:solidFill>
              <a:schemeClr val="tx1"/>
            </a:solidFill>
          </a:ln>
        </p:spPr>
        <p:txBody>
          <a:bodyPr wrap="square" rtlCol="0">
            <a:spAutoFit/>
          </a:bodyPr>
          <a:lstStyle/>
          <a:p>
            <a:pPr algn="ctr"/>
            <a:r>
              <a:rPr lang="en-US" altLang="ja-JP" sz="1800" dirty="0" smtClean="0">
                <a:latin typeface="Meiryo UI" panose="020B0604030504040204" pitchFamily="50" charset="-128"/>
                <a:ea typeface="Meiryo UI" panose="020B0604030504040204" pitchFamily="50" charset="-128"/>
              </a:rPr>
              <a:t>NHK Web NEWS</a:t>
            </a:r>
            <a:endParaRPr kumimoji="1" lang="ja-JP" altLang="en-US" sz="18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290872" y="7110799"/>
            <a:ext cx="2496825" cy="369332"/>
          </a:xfrm>
          <a:prstGeom prst="rect">
            <a:avLst/>
          </a:prstGeom>
          <a:noFill/>
          <a:ln>
            <a:solidFill>
              <a:schemeClr val="tx1"/>
            </a:solidFill>
          </a:ln>
        </p:spPr>
        <p:txBody>
          <a:bodyPr wrap="square" rtlCol="0">
            <a:spAutoFit/>
          </a:bodyPr>
          <a:lstStyle/>
          <a:p>
            <a:pPr algn="ctr"/>
            <a:r>
              <a:rPr lang="ja-JP" altLang="en-US" sz="1800" dirty="0">
                <a:latin typeface="Meiryo UI" panose="020B0604030504040204" pitchFamily="50" charset="-128"/>
                <a:ea typeface="Meiryo UI" panose="020B0604030504040204" pitchFamily="50" charset="-128"/>
              </a:rPr>
              <a:t>読売</a:t>
            </a:r>
            <a:r>
              <a:rPr lang="ja-JP" altLang="en-US" sz="1800" dirty="0" smtClean="0">
                <a:latin typeface="Meiryo UI" panose="020B0604030504040204" pitchFamily="50" charset="-128"/>
                <a:ea typeface="Meiryo UI" panose="020B0604030504040204" pitchFamily="50" charset="-128"/>
              </a:rPr>
              <a:t>テレビ </a:t>
            </a:r>
            <a:r>
              <a:rPr lang="en-US" altLang="ja-JP" sz="1800" dirty="0" smtClean="0">
                <a:latin typeface="Meiryo UI" panose="020B0604030504040204" pitchFamily="50" charset="-128"/>
                <a:ea typeface="Meiryo UI" panose="020B0604030504040204" pitchFamily="50" charset="-128"/>
              </a:rPr>
              <a:t>Web NEWS</a:t>
            </a:r>
            <a:endParaRPr kumimoji="1" lang="ja-JP" altLang="en-US" sz="18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5688736" y="3821139"/>
            <a:ext cx="2393147" cy="369332"/>
          </a:xfrm>
          <a:prstGeom prst="rect">
            <a:avLst/>
          </a:prstGeom>
          <a:noFill/>
          <a:ln>
            <a:solidFill>
              <a:schemeClr val="tx1"/>
            </a:solidFill>
          </a:ln>
        </p:spPr>
        <p:txBody>
          <a:bodyPr wrap="square" rtlCol="0">
            <a:spAutoFit/>
          </a:bodyPr>
          <a:lstStyle/>
          <a:p>
            <a:pPr algn="ctr"/>
            <a:r>
              <a:rPr lang="en-US" altLang="ja-JP" sz="1800" dirty="0" smtClean="0">
                <a:latin typeface="Meiryo UI" panose="020B0604030504040204" pitchFamily="50" charset="-128"/>
                <a:ea typeface="Meiryo UI" panose="020B0604030504040204" pitchFamily="50" charset="-128"/>
              </a:rPr>
              <a:t>3/16</a:t>
            </a:r>
            <a:r>
              <a:rPr lang="ja-JP" altLang="en-US" sz="1800" dirty="0" smtClean="0">
                <a:latin typeface="Meiryo UI" panose="020B0604030504040204" pitchFamily="50" charset="-128"/>
                <a:ea typeface="Meiryo UI" panose="020B0604030504040204" pitchFamily="50" charset="-128"/>
              </a:rPr>
              <a:t>　産経新聞　朝刊</a:t>
            </a:r>
            <a:endParaRPr kumimoji="1" lang="ja-JP" altLang="en-US" sz="18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6330040" y="7128767"/>
            <a:ext cx="2393147" cy="369332"/>
          </a:xfrm>
          <a:prstGeom prst="rect">
            <a:avLst/>
          </a:prstGeom>
          <a:noFill/>
          <a:ln>
            <a:solidFill>
              <a:schemeClr val="tx1"/>
            </a:solidFill>
          </a:ln>
        </p:spPr>
        <p:txBody>
          <a:bodyPr wrap="square" rtlCol="0">
            <a:spAutoFit/>
          </a:bodyPr>
          <a:lstStyle/>
          <a:p>
            <a:pPr algn="ctr"/>
            <a:r>
              <a:rPr lang="en-US" altLang="ja-JP" sz="1800" dirty="0" smtClean="0">
                <a:latin typeface="Meiryo UI" panose="020B0604030504040204" pitchFamily="50" charset="-128"/>
                <a:ea typeface="Meiryo UI" panose="020B0604030504040204" pitchFamily="50" charset="-128"/>
              </a:rPr>
              <a:t>3/16</a:t>
            </a:r>
            <a:r>
              <a:rPr lang="ja-JP" altLang="en-US" sz="1800" dirty="0" smtClean="0">
                <a:latin typeface="Meiryo UI" panose="020B0604030504040204" pitchFamily="50" charset="-128"/>
                <a:ea typeface="Meiryo UI" panose="020B0604030504040204" pitchFamily="50" charset="-128"/>
              </a:rPr>
              <a:t>　読売新聞　朝刊</a:t>
            </a:r>
            <a:endParaRPr kumimoji="1" lang="ja-JP" alt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091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07926" y="900311"/>
            <a:ext cx="9632262" cy="432048"/>
          </a:xfrm>
          <a:prstGeom prst="rect">
            <a:avLst/>
          </a:prstGeom>
        </p:spPr>
        <p:txBody>
          <a:bodyPr vert="horz" lIns="102870" tIns="51435" rIns="102870" bIns="51435" rtlCol="0">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algn="l"/>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を契機としたバス事業者の</a:t>
            </a:r>
            <a:r>
              <a:rPr lang="ja-JP" altLang="en-US" sz="2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脱炭素化促進</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p>
        </p:txBody>
      </p:sp>
      <p:sp>
        <p:nvSpPr>
          <p:cNvPr id="12" name="テキスト ボックス 11"/>
          <p:cNvSpPr txBox="1"/>
          <p:nvPr/>
        </p:nvSpPr>
        <p:spPr>
          <a:xfrm>
            <a:off x="467966" y="1866121"/>
            <a:ext cx="9433048" cy="5298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目的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SDGs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を掲げる大阪・関西万博において、会場へのクリーンな</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移動手段</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の確保のため、大阪府</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市が必要な経費</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の一部を補助</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し、公共</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交通機関であるバスのゼロエミッション化に集中的に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取り組みます。</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（補助対象：</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バス・</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EV</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バス）</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事業内容</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バス</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spcAft>
                <a:spcPts val="600"/>
              </a:spcAft>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・導入</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費用の</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一部補助</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＜補助イメージ＞補助額：　車両</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価格の１</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程度</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博覧会協会から示されるバス輸送の考え方を踏まえた万博輸送への協力や、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バスであることの周知に加え、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　　　 万博の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を行っていただくこととしています。</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予算額</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500"/>
              </a:lnSpc>
              <a:tabLst>
                <a:tab pos="1609725" algn="l"/>
              </a:tabLst>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503,000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千円（補助予定台数</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バス２台・</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EV</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バス</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台</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6" name="テキスト ボックス 25"/>
          <p:cNvSpPr txBox="1"/>
          <p:nvPr/>
        </p:nvSpPr>
        <p:spPr>
          <a:xfrm>
            <a:off x="611981" y="1503461"/>
            <a:ext cx="1332000" cy="31335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spAutoFit/>
          </a:bodyPr>
          <a:lstStyle/>
          <a:p>
            <a:pPr algn="ctr"/>
            <a:r>
              <a:rPr lang="ja-JP" altLang="en-US" sz="1800" b="1" dirty="0" smtClean="0">
                <a:latin typeface="Meiryo UI" panose="020B0604030504040204" pitchFamily="50" charset="-128"/>
                <a:ea typeface="Meiryo UI" panose="020B0604030504040204" pitchFamily="50" charset="-128"/>
              </a:rPr>
              <a:t>概要</a:t>
            </a:r>
            <a:endParaRPr kumimoji="1" lang="ja-JP" altLang="en-US" sz="1800" b="1" dirty="0">
              <a:latin typeface="Meiryo UI" panose="020B0604030504040204" pitchFamily="50" charset="-128"/>
              <a:ea typeface="Meiryo UI" panose="020B0604030504040204" pitchFamily="50" charset="-128"/>
            </a:endParaRPr>
          </a:p>
        </p:txBody>
      </p:sp>
      <p:sp>
        <p:nvSpPr>
          <p:cNvPr id="13" name="スライド番号プレースホルダー 2"/>
          <p:cNvSpPr>
            <a:spLocks noGrp="1"/>
          </p:cNvSpPr>
          <p:nvPr>
            <p:ph type="sldNum" sz="quarter" idx="12"/>
          </p:nvPr>
        </p:nvSpPr>
        <p:spPr>
          <a:xfrm>
            <a:off x="9979790" y="7127389"/>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15</a:t>
            </a:fld>
            <a:endParaRPr kumimoji="1" lang="ja-JP" altLang="en-US" dirty="0">
              <a:solidFill>
                <a:schemeClr val="tx1"/>
              </a:solidFill>
            </a:endParaRPr>
          </a:p>
        </p:txBody>
      </p:sp>
      <p:cxnSp>
        <p:nvCxnSpPr>
          <p:cNvPr id="7" name="直線コネクタ 6"/>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20058" y="33710"/>
            <a:ext cx="10459848" cy="519373"/>
          </a:xfrm>
          <a:prstGeom prst="rect">
            <a:avLst/>
          </a:prstGeom>
        </p:spPr>
        <p:txBody>
          <a:bodyPr wrap="square" lIns="102870" tIns="51435" rIns="102870" bIns="51435">
            <a:spAutoFit/>
          </a:bodyPr>
          <a:lstStyle/>
          <a:p>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４</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燃料電池バス導入促進事業費補助</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金</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8"/>
          <p:cNvSpPr>
            <a:spLocks noChangeArrowheads="1"/>
          </p:cNvSpPr>
          <p:nvPr/>
        </p:nvSpPr>
        <p:spPr bwMode="auto">
          <a:xfrm>
            <a:off x="0" y="0"/>
            <a:ext cx="10440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3"/>
          <p:cNvSpPr>
            <a:spLocks noChangeArrowheads="1"/>
          </p:cNvSpPr>
          <p:nvPr/>
        </p:nvSpPr>
        <p:spPr bwMode="auto">
          <a:xfrm>
            <a:off x="136525" y="457200"/>
            <a:ext cx="10440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7" name="表 16"/>
          <p:cNvGraphicFramePr>
            <a:graphicFrameLocks noGrp="1"/>
          </p:cNvGraphicFramePr>
          <p:nvPr>
            <p:extLst/>
          </p:nvPr>
        </p:nvGraphicFramePr>
        <p:xfrm>
          <a:off x="2080161" y="4461808"/>
          <a:ext cx="5400600" cy="751879"/>
        </p:xfrm>
        <a:graphic>
          <a:graphicData uri="http://schemas.openxmlformats.org/drawingml/2006/table">
            <a:tbl>
              <a:tblPr firstRow="1" bandRow="1">
                <a:tableStyleId>{2D5ABB26-0587-4C30-8999-92F81FD0307C}</a:tableStyleId>
              </a:tblPr>
              <a:tblGrid>
                <a:gridCol w="2700300">
                  <a:extLst>
                    <a:ext uri="{9D8B030D-6E8A-4147-A177-3AD203B41FA5}">
                      <a16:colId xmlns:a16="http://schemas.microsoft.com/office/drawing/2014/main" val="2639205026"/>
                    </a:ext>
                  </a:extLst>
                </a:gridCol>
                <a:gridCol w="1800200">
                  <a:extLst>
                    <a:ext uri="{9D8B030D-6E8A-4147-A177-3AD203B41FA5}">
                      <a16:colId xmlns:a16="http://schemas.microsoft.com/office/drawing/2014/main" val="446365829"/>
                    </a:ext>
                  </a:extLst>
                </a:gridCol>
                <a:gridCol w="900100">
                  <a:extLst>
                    <a:ext uri="{9D8B030D-6E8A-4147-A177-3AD203B41FA5}">
                      <a16:colId xmlns:a16="http://schemas.microsoft.com/office/drawing/2014/main" val="3187470799"/>
                    </a:ext>
                  </a:extLst>
                </a:gridCol>
              </a:tblGrid>
              <a:tr h="751879">
                <a:tc>
                  <a:txBody>
                    <a:bodyPr/>
                    <a:lstStyle/>
                    <a:p>
                      <a:pPr algn="ctr"/>
                      <a:r>
                        <a:rPr kumimoji="1" lang="ja-JP" altLang="en-US" sz="1400" b="1" dirty="0" smtClean="0">
                          <a:effectLst>
                            <a:glow rad="127000">
                              <a:schemeClr val="bg1"/>
                            </a:glow>
                          </a:effectLst>
                          <a:latin typeface="HG丸ｺﾞｼｯｸM-PRO" panose="020F0600000000000000" pitchFamily="50" charset="-128"/>
                          <a:ea typeface="HG丸ｺﾞｼｯｸM-PRO" panose="020F0600000000000000" pitchFamily="50" charset="-128"/>
                        </a:rPr>
                        <a:t>国の補助額</a:t>
                      </a:r>
                      <a:endParaRPr kumimoji="1" lang="ja-JP" altLang="en-US" sz="1400" b="1" dirty="0">
                        <a:effectLst>
                          <a:glow rad="127000">
                            <a:schemeClr val="bg1"/>
                          </a:glow>
                        </a:effectLst>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ja-JP" altLang="en-US" sz="1400" b="1" dirty="0" smtClean="0">
                          <a:latin typeface="HG丸ｺﾞｼｯｸM-PRO" panose="020F0600000000000000" pitchFamily="50" charset="-128"/>
                          <a:ea typeface="HG丸ｺﾞｼｯｸM-PRO" panose="020F0600000000000000" pitchFamily="50" charset="-128"/>
                        </a:rPr>
                        <a:t>府・市補助金</a:t>
                      </a:r>
                      <a:br>
                        <a:rPr kumimoji="1" lang="ja-JP" altLang="en-US" sz="1400" b="1" dirty="0" smtClean="0">
                          <a:latin typeface="HG丸ｺﾞｼｯｸM-PRO" panose="020F0600000000000000" pitchFamily="50" charset="-128"/>
                          <a:ea typeface="HG丸ｺﾞｼｯｸM-PRO" panose="020F0600000000000000" pitchFamily="50" charset="-128"/>
                        </a:rPr>
                      </a:br>
                      <a:r>
                        <a:rPr kumimoji="1" lang="ja-JP" altLang="en-US" sz="1400" b="1" dirty="0" smtClean="0">
                          <a:latin typeface="HG丸ｺﾞｼｯｸM-PRO" panose="020F0600000000000000" pitchFamily="50" charset="-128"/>
                          <a:ea typeface="HG丸ｺﾞｼｯｸM-PRO" panose="020F0600000000000000" pitchFamily="50" charset="-128"/>
                        </a:rPr>
                        <a:t>（各</a:t>
                      </a:r>
                      <a:r>
                        <a:rPr kumimoji="1" lang="en-US" altLang="ja-JP" sz="1400" b="1" dirty="0" smtClean="0">
                          <a:latin typeface="HG丸ｺﾞｼｯｸM-PRO" panose="020F0600000000000000" pitchFamily="50" charset="-128"/>
                          <a:ea typeface="HG丸ｺﾞｼｯｸM-PRO" panose="020F0600000000000000" pitchFamily="50" charset="-128"/>
                        </a:rPr>
                        <a:t>1/</a:t>
                      </a:r>
                      <a:r>
                        <a:rPr kumimoji="1" lang="ja-JP" altLang="en-US" sz="1400" b="1" dirty="0" smtClean="0">
                          <a:latin typeface="HG丸ｺﾞｼｯｸM-PRO" panose="020F0600000000000000" pitchFamily="50" charset="-128"/>
                          <a:ea typeface="HG丸ｺﾞｼｯｸM-PRO" panose="020F0600000000000000" pitchFamily="50" charset="-128"/>
                        </a:rPr>
                        <a:t>６）</a:t>
                      </a:r>
                      <a:endParaRPr kumimoji="1" lang="ja-JP" altLang="en-US" sz="14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400" b="1" dirty="0" smtClean="0">
                          <a:latin typeface="HG丸ｺﾞｼｯｸM-PRO" panose="020F0600000000000000" pitchFamily="50" charset="-128"/>
                          <a:ea typeface="HG丸ｺﾞｼｯｸM-PRO" panose="020F0600000000000000" pitchFamily="50" charset="-128"/>
                        </a:rPr>
                        <a:t>事業者</a:t>
                      </a:r>
                      <a:r>
                        <a:rPr kumimoji="1" lang="en-US" altLang="ja-JP" sz="1400" b="1" dirty="0" smtClean="0">
                          <a:latin typeface="HG丸ｺﾞｼｯｸM-PRO" panose="020F0600000000000000" pitchFamily="50" charset="-128"/>
                          <a:ea typeface="HG丸ｺﾞｼｯｸM-PRO" panose="020F0600000000000000" pitchFamily="50" charset="-128"/>
                        </a:rPr>
                        <a:t/>
                      </a:r>
                      <a:br>
                        <a:rPr kumimoji="1" lang="en-US" altLang="ja-JP" sz="1400" b="1" dirty="0" smtClean="0">
                          <a:latin typeface="HG丸ｺﾞｼｯｸM-PRO" panose="020F0600000000000000" pitchFamily="50" charset="-128"/>
                          <a:ea typeface="HG丸ｺﾞｼｯｸM-PRO" panose="020F0600000000000000" pitchFamily="50" charset="-128"/>
                        </a:rPr>
                      </a:br>
                      <a:r>
                        <a:rPr kumimoji="1" lang="ja-JP" altLang="en-US" sz="1400" b="1" dirty="0" smtClean="0">
                          <a:latin typeface="HG丸ｺﾞｼｯｸM-PRO" panose="020F0600000000000000" pitchFamily="50" charset="-128"/>
                          <a:ea typeface="HG丸ｺﾞｼｯｸM-PRO" panose="020F0600000000000000" pitchFamily="50" charset="-128"/>
                        </a:rPr>
                        <a:t>負担</a:t>
                      </a:r>
                      <a:endParaRPr kumimoji="1" lang="ja-JP" altLang="en-US" sz="14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565535"/>
                  </a:ext>
                </a:extLst>
              </a:tr>
            </a:tbl>
          </a:graphicData>
        </a:graphic>
      </p:graphicFrame>
      <p:grpSp>
        <p:nvGrpSpPr>
          <p:cNvPr id="3" name="グループ化 2"/>
          <p:cNvGrpSpPr/>
          <p:nvPr/>
        </p:nvGrpSpPr>
        <p:grpSpPr>
          <a:xfrm>
            <a:off x="2877620" y="5236058"/>
            <a:ext cx="4751687" cy="215444"/>
            <a:chOff x="3204270" y="7630270"/>
            <a:chExt cx="4751687" cy="215444"/>
          </a:xfrm>
        </p:grpSpPr>
        <p:sp>
          <p:nvSpPr>
            <p:cNvPr id="4" name="テキスト ボックス 50"/>
            <p:cNvSpPr txBox="1">
              <a:spLocks/>
            </p:cNvSpPr>
            <p:nvPr/>
          </p:nvSpPr>
          <p:spPr bwMode="auto">
            <a:xfrm>
              <a:off x="3204270" y="7630270"/>
              <a:ext cx="1151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smtClean="0">
                  <a:ln>
                    <a:noFill/>
                  </a:ln>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（１／２）</a:t>
              </a:r>
              <a:endParaRPr kumimoji="0" lang="ja-JP" altLang="ja-JP" sz="3200" b="0" i="0" u="none" strike="noStrike" cap="none" normalizeH="0" baseline="0" dirty="0" smtClean="0">
                <a:ln>
                  <a:noFill/>
                </a:ln>
                <a:solidFill>
                  <a:schemeClr val="tx1"/>
                </a:solidFill>
                <a:effectLst/>
                <a:latin typeface="Arial" panose="020B0604020202020204" pitchFamily="34" charset="0"/>
              </a:endParaRPr>
            </a:p>
          </p:txBody>
        </p:sp>
        <p:sp>
          <p:nvSpPr>
            <p:cNvPr id="19" name="テキスト ボックス 50"/>
            <p:cNvSpPr txBox="1">
              <a:spLocks/>
            </p:cNvSpPr>
            <p:nvPr/>
          </p:nvSpPr>
          <p:spPr bwMode="auto">
            <a:xfrm>
              <a:off x="5436518" y="7630270"/>
              <a:ext cx="1151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smtClean="0">
                  <a:ln>
                    <a:noFill/>
                  </a:ln>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（１／</a:t>
              </a:r>
              <a:r>
                <a:rPr kumimoji="0" lang="ja-JP" altLang="en-US" sz="1400" b="0" i="0" u="none" strike="noStrike" cap="none" normalizeH="0" baseline="0" dirty="0" smtClean="0">
                  <a:ln>
                    <a:noFill/>
                  </a:ln>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３</a:t>
              </a:r>
              <a:r>
                <a:rPr kumimoji="0" lang="ja-JP" altLang="ja-JP" sz="1400" b="0" i="0" u="none" strike="noStrike" cap="none" normalizeH="0" baseline="0" dirty="0" smtClean="0">
                  <a:ln>
                    <a:noFill/>
                  </a:ln>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kumimoji="0" lang="ja-JP" altLang="ja-JP" sz="3200" b="0" i="0" u="none" strike="noStrike" cap="none" normalizeH="0" baseline="0" dirty="0" smtClean="0">
                <a:ln>
                  <a:noFill/>
                </a:ln>
                <a:solidFill>
                  <a:schemeClr val="tx1"/>
                </a:solidFill>
                <a:effectLst/>
                <a:latin typeface="Arial" panose="020B0604020202020204" pitchFamily="34" charset="0"/>
              </a:endParaRPr>
            </a:p>
          </p:txBody>
        </p:sp>
        <p:sp>
          <p:nvSpPr>
            <p:cNvPr id="20" name="テキスト ボックス 50"/>
            <p:cNvSpPr txBox="1">
              <a:spLocks/>
            </p:cNvSpPr>
            <p:nvPr/>
          </p:nvSpPr>
          <p:spPr bwMode="auto">
            <a:xfrm>
              <a:off x="6804670" y="7630270"/>
              <a:ext cx="1151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smtClean="0">
                  <a:ln>
                    <a:noFill/>
                  </a:ln>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（１／</a:t>
              </a:r>
              <a:r>
                <a:rPr kumimoji="0" lang="ja-JP" altLang="en-US" sz="1400" b="0" i="0" u="none" strike="noStrike" cap="none" normalizeH="0" baseline="0" dirty="0" smtClean="0">
                  <a:ln>
                    <a:noFill/>
                  </a:ln>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６</a:t>
              </a:r>
              <a:r>
                <a:rPr kumimoji="0" lang="ja-JP" altLang="ja-JP" sz="1400" b="0" i="0" u="none" strike="noStrike" cap="none" normalizeH="0" baseline="0" dirty="0" smtClean="0">
                  <a:ln>
                    <a:noFill/>
                  </a:ln>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kumimoji="0" lang="ja-JP" altLang="ja-JP" sz="3200" b="0" i="0" u="none" strike="noStrike" cap="none" normalizeH="0" baseline="0" dirty="0" smtClean="0">
                <a:ln>
                  <a:noFill/>
                </a:ln>
                <a:solidFill>
                  <a:schemeClr val="tx1"/>
                </a:solidFill>
                <a:effectLst/>
                <a:latin typeface="Arial" panose="020B0604020202020204" pitchFamily="34" charset="0"/>
              </a:endParaRPr>
            </a:p>
          </p:txBody>
        </p:sp>
      </p:grpSp>
      <p:pic>
        <p:nvPicPr>
          <p:cNvPr id="16" name="図 15"/>
          <p:cNvPicPr/>
          <p:nvPr/>
        </p:nvPicPr>
        <p:blipFill rotWithShape="1">
          <a:blip r:embed="rId3">
            <a:extLst>
              <a:ext uri="{28A0092B-C50C-407E-A947-70E740481C1C}">
                <a14:useLocalDpi xmlns:a14="http://schemas.microsoft.com/office/drawing/2010/main" val="0"/>
              </a:ext>
            </a:extLst>
          </a:blip>
          <a:srcRect l="4564" r="5923"/>
          <a:stretch/>
        </p:blipFill>
        <p:spPr bwMode="auto">
          <a:xfrm>
            <a:off x="7128948" y="2972728"/>
            <a:ext cx="2611240" cy="1451802"/>
          </a:xfrm>
          <a:prstGeom prst="rect">
            <a:avLst/>
          </a:prstGeom>
          <a:noFill/>
          <a:ln>
            <a:noFill/>
          </a:ln>
          <a:extLst>
            <a:ext uri="{53640926-AAD7-44D8-BBD7-CCE9431645EC}">
              <a14:shadowObscured xmlns:a14="http://schemas.microsoft.com/office/drawing/2010/main"/>
            </a:ext>
          </a:extLst>
        </p:spPr>
      </p:pic>
      <p:sp>
        <p:nvSpPr>
          <p:cNvPr id="2" name="正方形/長方形 1"/>
          <p:cNvSpPr/>
          <p:nvPr/>
        </p:nvSpPr>
        <p:spPr>
          <a:xfrm>
            <a:off x="8660047" y="4199697"/>
            <a:ext cx="1301959" cy="261610"/>
          </a:xfrm>
          <a:prstGeom prst="rect">
            <a:avLst/>
          </a:prstGeom>
        </p:spPr>
        <p:txBody>
          <a:bodyPr wrap="none">
            <a:spAutoFit/>
          </a:bodyPr>
          <a:lstStyle/>
          <a:p>
            <a:r>
              <a:rPr lang="en-US" altLang="ja-JP" sz="11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1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バス車両イメージ</a:t>
            </a:r>
            <a:endParaRPr lang="ja-JP" altLang="en-US" sz="1100" dirty="0">
              <a:solidFill>
                <a:schemeClr val="bg1">
                  <a:lumMod val="50000"/>
                </a:schemeClr>
              </a:solidFill>
            </a:endParaRPr>
          </a:p>
        </p:txBody>
      </p:sp>
    </p:spTree>
    <p:extLst>
      <p:ext uri="{BB962C8B-B14F-4D97-AF65-F5344CB8AC3E}">
        <p14:creationId xmlns:p14="http://schemas.microsoft.com/office/powerpoint/2010/main" val="1050918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07926" y="36215"/>
            <a:ext cx="9632262" cy="432048"/>
          </a:xfrm>
          <a:prstGeom prst="rect">
            <a:avLst/>
          </a:prstGeom>
        </p:spPr>
        <p:txBody>
          <a:bodyPr vert="horz" lIns="102870" tIns="51435" rIns="102870" bIns="51435" rtlCol="0">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algn="l"/>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バス研究会①</a:t>
            </a:r>
            <a:endPar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07926" y="1324681"/>
            <a:ext cx="2218184" cy="707886"/>
          </a:xfrm>
          <a:prstGeom prst="rect">
            <a:avLst/>
          </a:prstGeom>
          <a:noFill/>
        </p:spPr>
        <p:txBody>
          <a:bodyPr wrap="square" rtlCol="0">
            <a:spAutoFit/>
          </a:bodyPr>
          <a:lstStyle/>
          <a:p>
            <a:pPr algn="ct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R</a:t>
            </a:r>
            <a:r>
              <a:rPr lang="en-US" altLang="ja-JP" b="1" dirty="0">
                <a:latin typeface="Meiryo UI" panose="020B0604030504040204" pitchFamily="50" charset="-128"/>
                <a:ea typeface="Meiryo UI" panose="020B0604030504040204" pitchFamily="50" charset="-128"/>
                <a:cs typeface="Meiryo UI" panose="020B0604030504040204" pitchFamily="50" charset="-128"/>
              </a:rPr>
              <a:t>3</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度の取組</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（活動</a:t>
            </a:r>
            <a:r>
              <a:rPr lang="ja-JP" altLang="en-US" b="1" dirty="0">
                <a:latin typeface="Meiryo UI" panose="020B0604030504040204" pitchFamily="50" charset="-128"/>
                <a:ea typeface="Meiryo UI" panose="020B0604030504040204" pitchFamily="50" charset="-128"/>
                <a:cs typeface="Meiryo UI" panose="020B0604030504040204" pitchFamily="50" charset="-128"/>
              </a:rPr>
              <a:t>報告</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243417" y="972319"/>
            <a:ext cx="8161653" cy="2800767"/>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先行導入</a:t>
            </a:r>
            <a:r>
              <a:rPr lang="ja-JP" altLang="en-US" b="1" dirty="0">
                <a:latin typeface="Meiryo UI" panose="020B0604030504040204" pitchFamily="50" charset="-128"/>
                <a:ea typeface="Meiryo UI" panose="020B0604030504040204" pitchFamily="50" charset="-128"/>
                <a:cs typeface="Meiryo UI" panose="020B0604030504040204" pitchFamily="50" charset="-128"/>
              </a:rPr>
              <a:t>している民間バス事</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業者、自治体等</a:t>
            </a:r>
            <a:r>
              <a:rPr lang="ja-JP" altLang="en-US" b="1" dirty="0">
                <a:latin typeface="Meiryo UI" panose="020B0604030504040204" pitchFamily="50" charset="-128"/>
                <a:ea typeface="Meiryo UI" panose="020B0604030504040204" pitchFamily="50" charset="-128"/>
                <a:cs typeface="Meiryo UI" panose="020B0604030504040204" pitchFamily="50" charset="-128"/>
              </a:rPr>
              <a:t>を本研究会に招き</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取組を紹介いただくとともに、意見交換を実施</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b="1" dirty="0">
                <a:latin typeface="Meiryo UI" panose="020B0604030504040204" pitchFamily="50" charset="-128"/>
                <a:ea typeface="Meiryo UI" panose="020B0604030504040204" pitchFamily="50" charset="-128"/>
                <a:cs typeface="Meiryo UI" panose="020B0604030504040204" pitchFamily="50" charset="-128"/>
              </a:rPr>
              <a:t>内バス事業者の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取組</a:t>
            </a:r>
            <a:r>
              <a:rPr lang="ja-JP" altLang="en-US" b="1" dirty="0">
                <a:latin typeface="Meiryo UI" panose="020B0604030504040204" pitchFamily="50" charset="-128"/>
                <a:ea typeface="Meiryo UI" panose="020B0604030504040204" pitchFamily="50" charset="-128"/>
                <a:cs typeface="Meiryo UI" panose="020B0604030504040204" pitchFamily="50" charset="-128"/>
              </a:rPr>
              <a:t>状況</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b="1" dirty="0">
                <a:latin typeface="Meiryo UI" panose="020B0604030504040204" pitchFamily="50" charset="-128"/>
                <a:ea typeface="Meiryo UI" panose="020B0604030504040204" pitchFamily="50" charset="-128"/>
                <a:cs typeface="Meiryo UI" panose="020B0604030504040204" pitchFamily="50" charset="-128"/>
              </a:rPr>
              <a:t>情報</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共有（年度内に大阪シティバス</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㈱、南海バス㈱にて</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バス導入など）</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○大阪府から</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バス導入促進事業費補助金の報告。</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広域連合が実施する「関西水素サプライチェーン構想</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実現プラットフォーム</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」ダイアログ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共同開催にて実施。</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93077" y="3568342"/>
            <a:ext cx="9823961" cy="29777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500"/>
              </a:lnSpc>
              <a:tabLst>
                <a:tab pos="1609725" algn="l"/>
              </a:tabLst>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■「ゼロエミッション東京戦略」において、</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2030</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年目標をゼロエミッションバス</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台以上の導入としている。</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バスに対しては環境省補助と合わせてディーゼルバス相当の価格となるよう補助。</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都営バス</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台を含む</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85</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台の</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路線バスが運行（</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月末現在）。</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年度から新たに</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7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補助制度を実施予定。</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バス導入台数に応じた補助</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年以内に</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台以上導入する計画の場合、</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台までは</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バスの導入費用について全額補助。</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・水素ステーションと連動した</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バス補助</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バス事業者が営業所等に水素</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ステーション</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の整備を図り、一般の</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FCV</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受け入れる場合、</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バスの導入費用</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tabLst>
                <a:tab pos="1609725" algn="l"/>
              </a:tabLst>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について全額補助。</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62154" y="3276575"/>
            <a:ext cx="1440000" cy="28800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spAutoFit/>
          </a:bodyPr>
          <a:lstStyle/>
          <a:p>
            <a:pPr algn="ctr"/>
            <a:r>
              <a:rPr lang="ja-JP" altLang="en-US" sz="1600" b="1" dirty="0">
                <a:latin typeface="Meiryo UI" panose="020B0604030504040204" pitchFamily="50" charset="-128"/>
                <a:ea typeface="Meiryo UI" panose="020B0604030504040204" pitchFamily="50" charset="-128"/>
              </a:rPr>
              <a:t>東京都</a:t>
            </a:r>
            <a:r>
              <a:rPr lang="ja-JP" altLang="en-US" sz="1600" b="1" dirty="0" smtClean="0">
                <a:latin typeface="Meiryo UI" panose="020B0604030504040204" pitchFamily="50" charset="-128"/>
                <a:ea typeface="Meiryo UI" panose="020B0604030504040204" pitchFamily="50" charset="-128"/>
              </a:rPr>
              <a:t>の取組</a:t>
            </a:r>
            <a:endParaRPr kumimoji="1" lang="ja-JP" altLang="en-US" sz="1600" b="1" dirty="0">
              <a:latin typeface="Meiryo UI" panose="020B0604030504040204" pitchFamily="50" charset="-128"/>
              <a:ea typeface="Meiryo UI" panose="020B0604030504040204" pitchFamily="50" charset="-128"/>
            </a:endParaRPr>
          </a:p>
        </p:txBody>
      </p:sp>
      <p:sp>
        <p:nvSpPr>
          <p:cNvPr id="13" name="スライド番号プレースホルダー 2"/>
          <p:cNvSpPr>
            <a:spLocks noGrp="1"/>
          </p:cNvSpPr>
          <p:nvPr>
            <p:ph type="sldNum" sz="quarter" idx="12"/>
          </p:nvPr>
        </p:nvSpPr>
        <p:spPr>
          <a:xfrm>
            <a:off x="9979790" y="7127389"/>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2</a:t>
            </a:fld>
            <a:endParaRPr kumimoji="1" lang="ja-JP" altLang="en-US" dirty="0">
              <a:solidFill>
                <a:schemeClr val="tx1"/>
              </a:solidFill>
            </a:endParaRPr>
          </a:p>
        </p:txBody>
      </p:sp>
    </p:spTree>
    <p:extLst>
      <p:ext uri="{BB962C8B-B14F-4D97-AF65-F5344CB8AC3E}">
        <p14:creationId xmlns:p14="http://schemas.microsoft.com/office/powerpoint/2010/main" val="306826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98181" y="1269680"/>
            <a:ext cx="9844627"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■神姫バス㈱</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・環境省の補助金（車両本体価格の</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補助）に加え、兵庫県、姫路市</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より各</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千万円の補助を受け導入。</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月より営業運行開始。</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・今後の導入拡大に向けた課題として、水素ステーションの休業日があること、</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車両本体価格・ランニングコスト</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とも</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通常車両より高いこと、</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年リースのみで</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あることを指摘。</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25678" y="972319"/>
            <a:ext cx="1440000" cy="288000"/>
          </a:xfrm>
          <a:prstGeom prst="rect">
            <a:avLst/>
          </a:prstGeom>
        </p:spPr>
        <p:style>
          <a:lnRef idx="1">
            <a:schemeClr val="accent1"/>
          </a:lnRef>
          <a:fillRef idx="3">
            <a:schemeClr val="accent1"/>
          </a:fillRef>
          <a:effectRef idx="2">
            <a:schemeClr val="accent1"/>
          </a:effectRef>
          <a:fontRef idx="minor">
            <a:schemeClr val="lt1"/>
          </a:fontRef>
        </p:style>
        <p:txBody>
          <a:bodyPr wrap="square" tIns="39692" bIns="0" rtlCol="0">
            <a:spAutoFit/>
          </a:bodyPr>
          <a:lstStyle/>
          <a:p>
            <a:pPr algn="ctr"/>
            <a:r>
              <a:rPr lang="ja-JP" altLang="en-US" sz="1544" b="1" dirty="0" smtClean="0">
                <a:latin typeface="Meiryo UI" panose="020B0604030504040204" pitchFamily="50" charset="-128"/>
                <a:ea typeface="Meiryo UI" panose="020B0604030504040204" pitchFamily="50" charset="-128"/>
              </a:rPr>
              <a:t>先行事例</a:t>
            </a:r>
            <a:endParaRPr lang="ja-JP" altLang="en-US" sz="1544" b="1" dirty="0">
              <a:latin typeface="Meiryo UI" panose="020B0604030504040204" pitchFamily="50" charset="-128"/>
              <a:ea typeface="Meiryo UI" panose="020B0604030504040204" pitchFamily="50" charset="-128"/>
            </a:endParaRPr>
          </a:p>
        </p:txBody>
      </p:sp>
      <p:sp>
        <p:nvSpPr>
          <p:cNvPr id="12" name="サブタイトル 2"/>
          <p:cNvSpPr txBox="1">
            <a:spLocks/>
          </p:cNvSpPr>
          <p:nvPr/>
        </p:nvSpPr>
        <p:spPr>
          <a:xfrm>
            <a:off x="107926" y="36215"/>
            <a:ext cx="9632262" cy="432048"/>
          </a:xfrm>
          <a:prstGeom prst="rect">
            <a:avLst/>
          </a:prstGeom>
        </p:spPr>
        <p:txBody>
          <a:bodyPr vert="horz" lIns="102870" tIns="51435" rIns="102870" bIns="51435" rtlCol="0">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algn="l"/>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バス研究会②</a:t>
            </a:r>
            <a:endPar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29614" y="6372919"/>
            <a:ext cx="2218184" cy="707886"/>
          </a:xfrm>
          <a:prstGeom prst="rect">
            <a:avLst/>
          </a:prstGeom>
          <a:noFill/>
        </p:spPr>
        <p:txBody>
          <a:bodyPr wrap="square" rtlCol="0">
            <a:spAutoFit/>
          </a:bodyPr>
          <a:lstStyle/>
          <a:p>
            <a:pPr algn="ct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R4</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度の取組</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（活動の方向性）</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433730" y="6372919"/>
            <a:ext cx="7740128" cy="707886"/>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○府補助金を</a:t>
            </a:r>
            <a:r>
              <a:rPr lang="ja-JP" altLang="en-US" b="1" dirty="0">
                <a:latin typeface="Meiryo UI" panose="020B0604030504040204" pitchFamily="50" charset="-128"/>
                <a:ea typeface="Meiryo UI" panose="020B0604030504040204" pitchFamily="50" charset="-128"/>
                <a:cs typeface="Meiryo UI" panose="020B0604030504040204" pitchFamily="50" charset="-128"/>
              </a:rPr>
              <a:t>活用</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し導入された</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バス２台により得られる実車運行デー</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タ等を共有し、今後の導入拡大を目指す。</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
          <p:cNvSpPr>
            <a:spLocks noGrp="1"/>
          </p:cNvSpPr>
          <p:nvPr>
            <p:ph type="sldNum" sz="quarter" idx="12"/>
          </p:nvPr>
        </p:nvSpPr>
        <p:spPr>
          <a:xfrm>
            <a:off x="9979790" y="7127389"/>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3</a:t>
            </a:fld>
            <a:endParaRPr kumimoji="1" lang="ja-JP" altLang="en-US" dirty="0">
              <a:solidFill>
                <a:schemeClr val="tx1"/>
              </a:solidFill>
            </a:endParaRPr>
          </a:p>
        </p:txBody>
      </p:sp>
      <p:sp>
        <p:nvSpPr>
          <p:cNvPr id="21" name="正方形/長方形 20"/>
          <p:cNvSpPr/>
          <p:nvPr/>
        </p:nvSpPr>
        <p:spPr>
          <a:xfrm>
            <a:off x="298181" y="4296153"/>
            <a:ext cx="9867989" cy="136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ja-JP"/>
            </a:defPPr>
            <a:lvl1pPr marL="0" algn="l" defTabSz="1028700" rtl="0" eaLnBrk="1" latinLnBrk="0" hangingPunct="1">
              <a:defRPr kumimoji="1" sz="2000" kern="1200">
                <a:solidFill>
                  <a:schemeClr val="lt1"/>
                </a:solidFill>
                <a:latin typeface="+mn-lt"/>
                <a:ea typeface="+mn-ea"/>
                <a:cs typeface="+mn-cs"/>
              </a:defRPr>
            </a:lvl1pPr>
            <a:lvl2pPr marL="514350" algn="l" defTabSz="1028700" rtl="0" eaLnBrk="1" latinLnBrk="0" hangingPunct="1">
              <a:defRPr kumimoji="1" sz="2000" kern="1200">
                <a:solidFill>
                  <a:schemeClr val="lt1"/>
                </a:solidFill>
                <a:latin typeface="+mn-lt"/>
                <a:ea typeface="+mn-ea"/>
                <a:cs typeface="+mn-cs"/>
              </a:defRPr>
            </a:lvl2pPr>
            <a:lvl3pPr marL="1028700" algn="l" defTabSz="1028700" rtl="0" eaLnBrk="1" latinLnBrk="0" hangingPunct="1">
              <a:defRPr kumimoji="1" sz="2000" kern="1200">
                <a:solidFill>
                  <a:schemeClr val="lt1"/>
                </a:solidFill>
                <a:latin typeface="+mn-lt"/>
                <a:ea typeface="+mn-ea"/>
                <a:cs typeface="+mn-cs"/>
              </a:defRPr>
            </a:lvl3pPr>
            <a:lvl4pPr marL="1543050" algn="l" defTabSz="1028700" rtl="0" eaLnBrk="1" latinLnBrk="0" hangingPunct="1">
              <a:defRPr kumimoji="1" sz="2000" kern="1200">
                <a:solidFill>
                  <a:schemeClr val="lt1"/>
                </a:solidFill>
                <a:latin typeface="+mn-lt"/>
                <a:ea typeface="+mn-ea"/>
                <a:cs typeface="+mn-cs"/>
              </a:defRPr>
            </a:lvl4pPr>
            <a:lvl5pPr marL="2057400" algn="l" defTabSz="1028700" rtl="0" eaLnBrk="1" latinLnBrk="0" hangingPunct="1">
              <a:defRPr kumimoji="1" sz="2000" kern="1200">
                <a:solidFill>
                  <a:schemeClr val="lt1"/>
                </a:solidFill>
                <a:latin typeface="+mn-lt"/>
                <a:ea typeface="+mn-ea"/>
                <a:cs typeface="+mn-cs"/>
              </a:defRPr>
            </a:lvl5pPr>
            <a:lvl6pPr marL="2571750" algn="l" defTabSz="1028700" rtl="0" eaLnBrk="1" latinLnBrk="0" hangingPunct="1">
              <a:defRPr kumimoji="1" sz="2000" kern="1200">
                <a:solidFill>
                  <a:schemeClr val="lt1"/>
                </a:solidFill>
                <a:latin typeface="+mn-lt"/>
                <a:ea typeface="+mn-ea"/>
                <a:cs typeface="+mn-cs"/>
              </a:defRPr>
            </a:lvl6pPr>
            <a:lvl7pPr marL="3086100" algn="l" defTabSz="1028700" rtl="0" eaLnBrk="1" latinLnBrk="0" hangingPunct="1">
              <a:defRPr kumimoji="1" sz="2000" kern="1200">
                <a:solidFill>
                  <a:schemeClr val="lt1"/>
                </a:solidFill>
                <a:latin typeface="+mn-lt"/>
                <a:ea typeface="+mn-ea"/>
                <a:cs typeface="+mn-cs"/>
              </a:defRPr>
            </a:lvl7pPr>
            <a:lvl8pPr marL="3600450" algn="l" defTabSz="1028700" rtl="0" eaLnBrk="1" latinLnBrk="0" hangingPunct="1">
              <a:defRPr kumimoji="1" sz="2000" kern="1200">
                <a:solidFill>
                  <a:schemeClr val="lt1"/>
                </a:solidFill>
                <a:latin typeface="+mn-lt"/>
                <a:ea typeface="+mn-ea"/>
                <a:cs typeface="+mn-cs"/>
              </a:defRPr>
            </a:lvl8pPr>
            <a:lvl9pPr marL="4114800" algn="l" defTabSz="1028700" rtl="0" eaLnBrk="1" latinLnBrk="0" hangingPunct="1">
              <a:defRPr kumimoji="1" sz="2000" kern="1200">
                <a:solidFill>
                  <a:schemeClr val="lt1"/>
                </a:solidFill>
                <a:latin typeface="+mn-lt"/>
                <a:ea typeface="+mn-ea"/>
                <a:cs typeface="+mn-cs"/>
              </a:defRPr>
            </a:lvl9pPr>
          </a:lstStyle>
          <a:p>
            <a:pPr>
              <a:lnSpc>
                <a:spcPts val="2500"/>
              </a:lnSpc>
            </a:pPr>
            <a:r>
              <a:rPr lang="ja-JP" altLang="en-US" sz="1700" dirty="0" smtClean="0">
                <a:solidFill>
                  <a:schemeClr val="tx1"/>
                </a:solidFill>
                <a:latin typeface="Meiryo UI" panose="020B0604030504040204" pitchFamily="50" charset="-128"/>
                <a:ea typeface="Meiryo UI" panose="020B0604030504040204" pitchFamily="50" charset="-128"/>
              </a:rPr>
              <a:t>■三菱</a:t>
            </a:r>
            <a:r>
              <a:rPr lang="en-US" altLang="ja-JP" sz="1700" dirty="0" smtClean="0">
                <a:solidFill>
                  <a:schemeClr val="tx1"/>
                </a:solidFill>
                <a:latin typeface="Meiryo UI" panose="020B0604030504040204" pitchFamily="50" charset="-128"/>
                <a:ea typeface="Meiryo UI" panose="020B0604030504040204" pitchFamily="50" charset="-128"/>
              </a:rPr>
              <a:t>UFJ</a:t>
            </a:r>
            <a:r>
              <a:rPr lang="ja-JP" altLang="en-US" sz="1700" dirty="0" smtClean="0">
                <a:solidFill>
                  <a:schemeClr val="tx1"/>
                </a:solidFill>
                <a:latin typeface="Meiryo UI" panose="020B0604030504040204" pitchFamily="50" charset="-128"/>
                <a:ea typeface="Meiryo UI" panose="020B0604030504040204" pitchFamily="50" charset="-128"/>
              </a:rPr>
              <a:t>フィナンシャル・グループの</a:t>
            </a:r>
            <a:r>
              <a:rPr lang="en-US" altLang="ja-JP" sz="1700" dirty="0" smtClean="0">
                <a:solidFill>
                  <a:schemeClr val="tx1"/>
                </a:solidFill>
                <a:latin typeface="Meiryo UI" panose="020B0604030504040204" pitchFamily="50" charset="-128"/>
                <a:ea typeface="Meiryo UI" panose="020B0604030504040204" pitchFamily="50" charset="-128"/>
              </a:rPr>
              <a:t>5</a:t>
            </a:r>
            <a:r>
              <a:rPr lang="ja-JP" altLang="en-US" sz="1700" dirty="0" smtClean="0">
                <a:solidFill>
                  <a:schemeClr val="tx1"/>
                </a:solidFill>
                <a:latin typeface="Meiryo UI" panose="020B0604030504040204" pitchFamily="50" charset="-128"/>
                <a:ea typeface="Meiryo UI" panose="020B0604030504040204" pitchFamily="50" charset="-128"/>
              </a:rPr>
              <a:t>社より企業版</a:t>
            </a:r>
            <a:r>
              <a:rPr lang="ja-JP" altLang="en-US" sz="1700" dirty="0">
                <a:solidFill>
                  <a:schemeClr val="tx1"/>
                </a:solidFill>
                <a:latin typeface="Meiryo UI" panose="020B0604030504040204" pitchFamily="50" charset="-128"/>
                <a:ea typeface="Meiryo UI" panose="020B0604030504040204" pitchFamily="50" charset="-128"/>
              </a:rPr>
              <a:t>ふるさと納税制度</a:t>
            </a:r>
            <a:r>
              <a:rPr lang="ja-JP" altLang="en-US" sz="1700" dirty="0" smtClean="0">
                <a:solidFill>
                  <a:schemeClr val="tx1"/>
                </a:solidFill>
                <a:latin typeface="Meiryo UI" panose="020B0604030504040204" pitchFamily="50" charset="-128"/>
                <a:ea typeface="Meiryo UI" panose="020B0604030504040204" pitchFamily="50" charset="-128"/>
              </a:rPr>
              <a:t>を活用した寄附の申し出があり、この寄附を</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ja-JP" altLang="en-US" sz="1700" dirty="0" smtClean="0">
                <a:solidFill>
                  <a:schemeClr val="tx1"/>
                </a:solidFill>
                <a:latin typeface="Meiryo UI" panose="020B0604030504040204" pitchFamily="50" charset="-128"/>
                <a:ea typeface="Meiryo UI" panose="020B0604030504040204" pitchFamily="50" charset="-128"/>
              </a:rPr>
              <a:t>財源と</a:t>
            </a:r>
            <a:r>
              <a:rPr lang="ja-JP" altLang="en-US" sz="1700" dirty="0">
                <a:solidFill>
                  <a:schemeClr val="tx1"/>
                </a:solidFill>
                <a:latin typeface="Meiryo UI" panose="020B0604030504040204" pitchFamily="50" charset="-128"/>
                <a:ea typeface="Meiryo UI" panose="020B0604030504040204" pitchFamily="50" charset="-128"/>
              </a:rPr>
              <a:t>して</a:t>
            </a:r>
            <a:r>
              <a:rPr lang="ja-JP" altLang="en-US" sz="1700" dirty="0" smtClean="0">
                <a:solidFill>
                  <a:schemeClr val="tx1"/>
                </a:solidFill>
                <a:latin typeface="Meiryo UI" panose="020B0604030504040204" pitchFamily="50" charset="-128"/>
                <a:ea typeface="Meiryo UI" panose="020B0604030504040204" pitchFamily="50" charset="-128"/>
              </a:rPr>
              <a:t>補助</a:t>
            </a:r>
            <a:r>
              <a:rPr lang="ja-JP" altLang="en-US" sz="1700" dirty="0">
                <a:solidFill>
                  <a:schemeClr val="tx1"/>
                </a:solidFill>
                <a:latin typeface="Meiryo UI" panose="020B0604030504040204" pitchFamily="50" charset="-128"/>
                <a:ea typeface="Meiryo UI" panose="020B0604030504040204" pitchFamily="50" charset="-128"/>
              </a:rPr>
              <a:t>制度</a:t>
            </a:r>
            <a:r>
              <a:rPr lang="ja-JP" altLang="en-US" sz="1700" dirty="0" smtClean="0">
                <a:solidFill>
                  <a:schemeClr val="tx1"/>
                </a:solidFill>
                <a:latin typeface="Meiryo UI" panose="020B0604030504040204" pitchFamily="50" charset="-128"/>
                <a:ea typeface="Meiryo UI" panose="020B0604030504040204" pitchFamily="50" charset="-128"/>
              </a:rPr>
              <a:t>を創設。</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smtClean="0">
                <a:solidFill>
                  <a:schemeClr val="tx1"/>
                </a:solidFill>
                <a:latin typeface="Meiryo UI" panose="020B0604030504040204" pitchFamily="50" charset="-128"/>
                <a:ea typeface="Meiryo UI" panose="020B0604030504040204" pitchFamily="50" charset="-128"/>
              </a:rPr>
              <a:t>■本補助制度にて、大阪府内で初となる</a:t>
            </a:r>
            <a:r>
              <a:rPr lang="en-US" altLang="ja-JP" sz="1700" dirty="0" smtClean="0">
                <a:solidFill>
                  <a:schemeClr val="tx1"/>
                </a:solidFill>
                <a:latin typeface="Meiryo UI" panose="020B0604030504040204" pitchFamily="50" charset="-128"/>
                <a:ea typeface="Meiryo UI" panose="020B0604030504040204" pitchFamily="50" charset="-128"/>
              </a:rPr>
              <a:t>FC</a:t>
            </a:r>
            <a:r>
              <a:rPr lang="ja-JP" altLang="en-US" sz="1700" dirty="0" smtClean="0">
                <a:solidFill>
                  <a:schemeClr val="tx1"/>
                </a:solidFill>
                <a:latin typeface="Meiryo UI" panose="020B0604030504040204" pitchFamily="50" charset="-128"/>
                <a:ea typeface="Meiryo UI" panose="020B0604030504040204" pitchFamily="50" charset="-128"/>
              </a:rPr>
              <a:t>バス２台が大阪シティバス㈱及び南海バス㈱により運行開始。</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smtClean="0">
                <a:solidFill>
                  <a:schemeClr val="tx1"/>
                </a:solidFill>
                <a:latin typeface="Meiryo UI" panose="020B0604030504040204" pitchFamily="50" charset="-128"/>
                <a:ea typeface="Meiryo UI" panose="020B0604030504040204" pitchFamily="50" charset="-128"/>
              </a:rPr>
              <a:t>　（詳細は別途事務局より説明）</a:t>
            </a:r>
            <a:endParaRPr lang="en-US" altLang="ja-JP" sz="1700" dirty="0" smtClean="0">
              <a:solidFill>
                <a:schemeClr val="tx1"/>
              </a:solidFill>
              <a:latin typeface="Meiryo UI" panose="020B0604030504040204" pitchFamily="50" charset="-128"/>
              <a:ea typeface="Meiryo UI" panose="020B0604030504040204" pitchFamily="50" charset="-128"/>
            </a:endParaRPr>
          </a:p>
        </p:txBody>
      </p:sp>
      <p:sp>
        <p:nvSpPr>
          <p:cNvPr id="25" name="テキスト ボックス 11"/>
          <p:cNvSpPr txBox="1"/>
          <p:nvPr/>
        </p:nvSpPr>
        <p:spPr>
          <a:xfrm>
            <a:off x="525679" y="3996687"/>
            <a:ext cx="3888000" cy="28800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nchor="ctr" anchorCtr="0">
            <a:spAutoFit/>
          </a:bodyPr>
          <a:lstStyle>
            <a:defPPr>
              <a:defRPr lang="ja-JP"/>
            </a:defPPr>
            <a:lvl1pPr marL="0" algn="l" defTabSz="1028700" rtl="0" eaLnBrk="1" latinLnBrk="0" hangingPunct="1">
              <a:defRPr kumimoji="1" sz="2000" kern="1200">
                <a:solidFill>
                  <a:schemeClr val="lt1"/>
                </a:solidFill>
                <a:latin typeface="+mn-lt"/>
                <a:ea typeface="+mn-ea"/>
                <a:cs typeface="+mn-cs"/>
              </a:defRPr>
            </a:lvl1pPr>
            <a:lvl2pPr marL="514350" algn="l" defTabSz="1028700" rtl="0" eaLnBrk="1" latinLnBrk="0" hangingPunct="1">
              <a:defRPr kumimoji="1" sz="2000" kern="1200">
                <a:solidFill>
                  <a:schemeClr val="lt1"/>
                </a:solidFill>
                <a:latin typeface="+mn-lt"/>
                <a:ea typeface="+mn-ea"/>
                <a:cs typeface="+mn-cs"/>
              </a:defRPr>
            </a:lvl2pPr>
            <a:lvl3pPr marL="1028700" algn="l" defTabSz="1028700" rtl="0" eaLnBrk="1" latinLnBrk="0" hangingPunct="1">
              <a:defRPr kumimoji="1" sz="2000" kern="1200">
                <a:solidFill>
                  <a:schemeClr val="lt1"/>
                </a:solidFill>
                <a:latin typeface="+mn-lt"/>
                <a:ea typeface="+mn-ea"/>
                <a:cs typeface="+mn-cs"/>
              </a:defRPr>
            </a:lvl3pPr>
            <a:lvl4pPr marL="1543050" algn="l" defTabSz="1028700" rtl="0" eaLnBrk="1" latinLnBrk="0" hangingPunct="1">
              <a:defRPr kumimoji="1" sz="2000" kern="1200">
                <a:solidFill>
                  <a:schemeClr val="lt1"/>
                </a:solidFill>
                <a:latin typeface="+mn-lt"/>
                <a:ea typeface="+mn-ea"/>
                <a:cs typeface="+mn-cs"/>
              </a:defRPr>
            </a:lvl4pPr>
            <a:lvl5pPr marL="2057400" algn="l" defTabSz="1028700" rtl="0" eaLnBrk="1" latinLnBrk="0" hangingPunct="1">
              <a:defRPr kumimoji="1" sz="2000" kern="1200">
                <a:solidFill>
                  <a:schemeClr val="lt1"/>
                </a:solidFill>
                <a:latin typeface="+mn-lt"/>
                <a:ea typeface="+mn-ea"/>
                <a:cs typeface="+mn-cs"/>
              </a:defRPr>
            </a:lvl5pPr>
            <a:lvl6pPr marL="2571750" algn="l" defTabSz="1028700" rtl="0" eaLnBrk="1" latinLnBrk="0" hangingPunct="1">
              <a:defRPr kumimoji="1" sz="2000" kern="1200">
                <a:solidFill>
                  <a:schemeClr val="lt1"/>
                </a:solidFill>
                <a:latin typeface="+mn-lt"/>
                <a:ea typeface="+mn-ea"/>
                <a:cs typeface="+mn-cs"/>
              </a:defRPr>
            </a:lvl6pPr>
            <a:lvl7pPr marL="3086100" algn="l" defTabSz="1028700" rtl="0" eaLnBrk="1" latinLnBrk="0" hangingPunct="1">
              <a:defRPr kumimoji="1" sz="2000" kern="1200">
                <a:solidFill>
                  <a:schemeClr val="lt1"/>
                </a:solidFill>
                <a:latin typeface="+mn-lt"/>
                <a:ea typeface="+mn-ea"/>
                <a:cs typeface="+mn-cs"/>
              </a:defRPr>
            </a:lvl7pPr>
            <a:lvl8pPr marL="3600450" algn="l" defTabSz="1028700" rtl="0" eaLnBrk="1" latinLnBrk="0" hangingPunct="1">
              <a:defRPr kumimoji="1" sz="2000" kern="1200">
                <a:solidFill>
                  <a:schemeClr val="lt1"/>
                </a:solidFill>
                <a:latin typeface="+mn-lt"/>
                <a:ea typeface="+mn-ea"/>
                <a:cs typeface="+mn-cs"/>
              </a:defRPr>
            </a:lvl8pPr>
            <a:lvl9pPr marL="4114800" algn="l" defTabSz="1028700" rtl="0" eaLnBrk="1" latinLnBrk="0" hangingPunct="1">
              <a:defRPr kumimoji="1" sz="2000" kern="1200">
                <a:solidFill>
                  <a:schemeClr val="lt1"/>
                </a:solidFill>
                <a:latin typeface="+mn-lt"/>
                <a:ea typeface="+mn-ea"/>
                <a:cs typeface="+mn-cs"/>
              </a:defRPr>
            </a:lvl9pPr>
          </a:lstStyle>
          <a:p>
            <a:pPr algn="ctr"/>
            <a:r>
              <a:rPr lang="en-US" altLang="ja-JP" sz="1600" b="1" dirty="0" smtClean="0">
                <a:latin typeface="Meiryo UI" panose="020B0604030504040204" pitchFamily="50" charset="-128"/>
                <a:ea typeface="Meiryo UI" panose="020B0604030504040204" pitchFamily="50" charset="-128"/>
              </a:rPr>
              <a:t>FC</a:t>
            </a:r>
            <a:r>
              <a:rPr lang="ja-JP" altLang="en-US" sz="1600" b="1" dirty="0" smtClean="0">
                <a:latin typeface="Meiryo UI" panose="020B0604030504040204" pitchFamily="50" charset="-128"/>
                <a:ea typeface="Meiryo UI" panose="020B0604030504040204" pitchFamily="50" charset="-128"/>
              </a:rPr>
              <a:t>バス導入促進事業費補助金（大阪府）</a:t>
            </a:r>
            <a:endParaRPr lang="en-US" altLang="ja-JP" sz="1600" b="1" dirty="0" smtClean="0">
              <a:latin typeface="Meiryo UI" panose="020B0604030504040204" pitchFamily="50" charset="-128"/>
              <a:ea typeface="Meiryo UI" panose="020B0604030504040204" pitchFamily="50" charset="-128"/>
            </a:endParaRPr>
          </a:p>
        </p:txBody>
      </p:sp>
      <p:sp>
        <p:nvSpPr>
          <p:cNvPr id="13" name="下矢印 12"/>
          <p:cNvSpPr/>
          <p:nvPr/>
        </p:nvSpPr>
        <p:spPr>
          <a:xfrm>
            <a:off x="4753197" y="5964553"/>
            <a:ext cx="789458" cy="2519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2000" y="1500212"/>
            <a:ext cx="2805842" cy="1836000"/>
          </a:xfrm>
          <a:prstGeom prst="rect">
            <a:avLst/>
          </a:prstGeom>
        </p:spPr>
      </p:pic>
    </p:spTree>
    <p:extLst>
      <p:ext uri="{BB962C8B-B14F-4D97-AF65-F5344CB8AC3E}">
        <p14:creationId xmlns:p14="http://schemas.microsoft.com/office/powerpoint/2010/main" val="3485862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p:cNvSpPr txBox="1">
            <a:spLocks/>
          </p:cNvSpPr>
          <p:nvPr/>
        </p:nvSpPr>
        <p:spPr>
          <a:xfrm>
            <a:off x="107926" y="36215"/>
            <a:ext cx="9632262" cy="432048"/>
          </a:xfrm>
          <a:prstGeom prst="rect">
            <a:avLst/>
          </a:prstGeom>
        </p:spPr>
        <p:txBody>
          <a:bodyPr vert="horz" lIns="102870" tIns="51435" rIns="102870" bIns="51435" rtlCol="0">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algn="l"/>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船</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研究会①</a:t>
            </a:r>
            <a:endPar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26134" y="1080121"/>
            <a:ext cx="2326584" cy="707886"/>
          </a:xfrm>
          <a:prstGeom prst="rect">
            <a:avLst/>
          </a:prstGeom>
          <a:noFill/>
        </p:spPr>
        <p:txBody>
          <a:bodyPr wrap="square" rtlCol="0">
            <a:spAutoFit/>
          </a:bodyPr>
          <a:lstStyle/>
          <a:p>
            <a:pPr algn="ct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年度の取組</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（活動</a:t>
            </a:r>
            <a:r>
              <a:rPr lang="ja-JP" altLang="en-US" b="1" dirty="0">
                <a:latin typeface="Meiryo UI" panose="020B0604030504040204" pitchFamily="50" charset="-128"/>
                <a:ea typeface="Meiryo UI" panose="020B0604030504040204" pitchFamily="50" charset="-128"/>
                <a:cs typeface="Meiryo UI" panose="020B0604030504040204" pitchFamily="50" charset="-128"/>
              </a:rPr>
              <a:t>報告</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452718" y="828303"/>
            <a:ext cx="7929476" cy="2434000"/>
          </a:xfrm>
          <a:prstGeom prst="rect">
            <a:avLst/>
          </a:prstGeom>
          <a:noFill/>
        </p:spPr>
        <p:txBody>
          <a:bodyPr wrap="square" rtlCol="0">
            <a:spAutoFit/>
          </a:bodyPr>
          <a:lstStyle/>
          <a:p>
            <a:pPr>
              <a:lnSpc>
                <a:spcPts val="2500"/>
              </a:lnSpc>
            </a:pP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○国や</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船舶用</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システムの実証を府内で実施した事業者を</a:t>
            </a:r>
            <a:r>
              <a:rPr lang="ja-JP" altLang="en-US" b="1" dirty="0">
                <a:latin typeface="Meiryo UI" panose="020B0604030504040204" pitchFamily="50" charset="-128"/>
                <a:ea typeface="Meiryo UI" panose="020B0604030504040204" pitchFamily="50" charset="-128"/>
                <a:cs typeface="Meiryo UI" panose="020B0604030504040204" pitchFamily="50" charset="-128"/>
              </a:rPr>
              <a:t>招き、</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取組</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を紹介いただく</a:t>
            </a:r>
            <a:r>
              <a:rPr lang="ja-JP" altLang="en-US" b="1" dirty="0">
                <a:latin typeface="Meiryo UI" panose="020B0604030504040204" pitchFamily="50" charset="-128"/>
                <a:ea typeface="Meiryo UI" panose="020B0604030504040204" pitchFamily="50" charset="-128"/>
                <a:cs typeface="Meiryo UI" panose="020B0604030504040204" pitchFamily="50" charset="-128"/>
              </a:rPr>
              <a:t>とともに、意見交換を実施</a:t>
            </a:r>
          </a:p>
          <a:p>
            <a:pPr>
              <a:lnSpc>
                <a:spcPts val="25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○府内舟運事</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業者や</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b="1" dirty="0">
                <a:latin typeface="Meiryo UI" panose="020B0604030504040204" pitchFamily="50" charset="-128"/>
                <a:ea typeface="Meiryo UI" panose="020B0604030504040204" pitchFamily="50" charset="-128"/>
                <a:cs typeface="Meiryo UI" panose="020B0604030504040204" pitchFamily="50" charset="-128"/>
              </a:rPr>
              <a:t>船の開発・実証に取組む本研究会</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メンバーの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取組状況について情報共有</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国内外</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船等の動向について情報共有</a:t>
            </a:r>
            <a:endParaRPr kumimoji="1" lang="en-US" altLang="ja-JP"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関西広域連合が実施する「関西水素サプライチェーン構想実現プラットフォーム」ダイアログと</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共同開催にて実施</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52086" y="3850070"/>
            <a:ext cx="9814084" cy="3026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ja-JP"/>
            </a:defPPr>
            <a:lvl1pPr marL="0" algn="l" defTabSz="1028700" rtl="0" eaLnBrk="1" latinLnBrk="0" hangingPunct="1">
              <a:defRPr kumimoji="1" sz="2000" kern="1200">
                <a:solidFill>
                  <a:schemeClr val="lt1"/>
                </a:solidFill>
                <a:latin typeface="+mn-lt"/>
                <a:ea typeface="+mn-ea"/>
                <a:cs typeface="+mn-cs"/>
              </a:defRPr>
            </a:lvl1pPr>
            <a:lvl2pPr marL="514350" algn="l" defTabSz="1028700" rtl="0" eaLnBrk="1" latinLnBrk="0" hangingPunct="1">
              <a:defRPr kumimoji="1" sz="2000" kern="1200">
                <a:solidFill>
                  <a:schemeClr val="lt1"/>
                </a:solidFill>
                <a:latin typeface="+mn-lt"/>
                <a:ea typeface="+mn-ea"/>
                <a:cs typeface="+mn-cs"/>
              </a:defRPr>
            </a:lvl2pPr>
            <a:lvl3pPr marL="1028700" algn="l" defTabSz="1028700" rtl="0" eaLnBrk="1" latinLnBrk="0" hangingPunct="1">
              <a:defRPr kumimoji="1" sz="2000" kern="1200">
                <a:solidFill>
                  <a:schemeClr val="lt1"/>
                </a:solidFill>
                <a:latin typeface="+mn-lt"/>
                <a:ea typeface="+mn-ea"/>
                <a:cs typeface="+mn-cs"/>
              </a:defRPr>
            </a:lvl3pPr>
            <a:lvl4pPr marL="1543050" algn="l" defTabSz="1028700" rtl="0" eaLnBrk="1" latinLnBrk="0" hangingPunct="1">
              <a:defRPr kumimoji="1" sz="2000" kern="1200">
                <a:solidFill>
                  <a:schemeClr val="lt1"/>
                </a:solidFill>
                <a:latin typeface="+mn-lt"/>
                <a:ea typeface="+mn-ea"/>
                <a:cs typeface="+mn-cs"/>
              </a:defRPr>
            </a:lvl4pPr>
            <a:lvl5pPr marL="2057400" algn="l" defTabSz="1028700" rtl="0" eaLnBrk="1" latinLnBrk="0" hangingPunct="1">
              <a:defRPr kumimoji="1" sz="2000" kern="1200">
                <a:solidFill>
                  <a:schemeClr val="lt1"/>
                </a:solidFill>
                <a:latin typeface="+mn-lt"/>
                <a:ea typeface="+mn-ea"/>
                <a:cs typeface="+mn-cs"/>
              </a:defRPr>
            </a:lvl5pPr>
            <a:lvl6pPr marL="2571750" algn="l" defTabSz="1028700" rtl="0" eaLnBrk="1" latinLnBrk="0" hangingPunct="1">
              <a:defRPr kumimoji="1" sz="2000" kern="1200">
                <a:solidFill>
                  <a:schemeClr val="lt1"/>
                </a:solidFill>
                <a:latin typeface="+mn-lt"/>
                <a:ea typeface="+mn-ea"/>
                <a:cs typeface="+mn-cs"/>
              </a:defRPr>
            </a:lvl6pPr>
            <a:lvl7pPr marL="3086100" algn="l" defTabSz="1028700" rtl="0" eaLnBrk="1" latinLnBrk="0" hangingPunct="1">
              <a:defRPr kumimoji="1" sz="2000" kern="1200">
                <a:solidFill>
                  <a:schemeClr val="lt1"/>
                </a:solidFill>
                <a:latin typeface="+mn-lt"/>
                <a:ea typeface="+mn-ea"/>
                <a:cs typeface="+mn-cs"/>
              </a:defRPr>
            </a:lvl7pPr>
            <a:lvl8pPr marL="3600450" algn="l" defTabSz="1028700" rtl="0" eaLnBrk="1" latinLnBrk="0" hangingPunct="1">
              <a:defRPr kumimoji="1" sz="2000" kern="1200">
                <a:solidFill>
                  <a:schemeClr val="lt1"/>
                </a:solidFill>
                <a:latin typeface="+mn-lt"/>
                <a:ea typeface="+mn-ea"/>
                <a:cs typeface="+mn-cs"/>
              </a:defRPr>
            </a:lvl8pPr>
            <a:lvl9pPr marL="4114800" algn="l" defTabSz="1028700" rtl="0" eaLnBrk="1" latinLnBrk="0" hangingPunct="1">
              <a:defRPr kumimoji="1" sz="2000" kern="1200">
                <a:solidFill>
                  <a:schemeClr val="lt1"/>
                </a:solidFill>
                <a:latin typeface="+mn-lt"/>
                <a:ea typeface="+mn-ea"/>
                <a:cs typeface="+mn-cs"/>
              </a:defRPr>
            </a:lvl9pPr>
          </a:lstStyle>
          <a:p>
            <a:pPr>
              <a:lnSpc>
                <a:spcPts val="2500"/>
              </a:lnSpc>
            </a:pPr>
            <a:r>
              <a:rPr lang="ja-JP" altLang="en-US" sz="1700" dirty="0" smtClean="0">
                <a:solidFill>
                  <a:schemeClr val="tx1"/>
                </a:solidFill>
                <a:latin typeface="Meiryo UI" panose="020B0604030504040204" pitchFamily="50" charset="-128"/>
                <a:ea typeface="Meiryo UI" panose="020B0604030504040204" pitchFamily="50" charset="-128"/>
              </a:rPr>
              <a:t>■令和</a:t>
            </a:r>
            <a:r>
              <a:rPr lang="en-US" altLang="ja-JP" sz="1700" dirty="0" smtClean="0">
                <a:solidFill>
                  <a:schemeClr val="tx1"/>
                </a:solidFill>
                <a:latin typeface="Meiryo UI" panose="020B0604030504040204" pitchFamily="50" charset="-128"/>
                <a:ea typeface="Meiryo UI" panose="020B0604030504040204" pitchFamily="50" charset="-128"/>
              </a:rPr>
              <a:t>3</a:t>
            </a:r>
            <a:r>
              <a:rPr lang="ja-JP" altLang="en-US" sz="1700" dirty="0" smtClean="0">
                <a:solidFill>
                  <a:schemeClr val="tx1"/>
                </a:solidFill>
                <a:latin typeface="Meiryo UI" panose="020B0604030504040204" pitchFamily="50" charset="-128"/>
                <a:ea typeface="Meiryo UI" panose="020B0604030504040204" pitchFamily="50" charset="-128"/>
              </a:rPr>
              <a:t>年</a:t>
            </a:r>
            <a:r>
              <a:rPr lang="en-US" altLang="ja-JP" sz="1700" dirty="0" smtClean="0">
                <a:solidFill>
                  <a:schemeClr val="tx1"/>
                </a:solidFill>
                <a:latin typeface="Meiryo UI" panose="020B0604030504040204" pitchFamily="50" charset="-128"/>
                <a:ea typeface="Meiryo UI" panose="020B0604030504040204" pitchFamily="50" charset="-128"/>
              </a:rPr>
              <a:t>4</a:t>
            </a:r>
            <a:r>
              <a:rPr lang="ja-JP" altLang="en-US" sz="1700" dirty="0" smtClean="0">
                <a:solidFill>
                  <a:schemeClr val="tx1"/>
                </a:solidFill>
                <a:latin typeface="Meiryo UI" panose="020B0604030504040204" pitchFamily="50" charset="-128"/>
                <a:ea typeface="Meiryo UI" panose="020B0604030504040204" pitchFamily="50" charset="-128"/>
              </a:rPr>
              <a:t>月に国土交通省海事局に設置された「内航カーボンニュートラル推進に向けた検討会」が令和</a:t>
            </a:r>
            <a:r>
              <a:rPr lang="en-US" altLang="ja-JP" sz="1700" dirty="0" smtClean="0">
                <a:solidFill>
                  <a:schemeClr val="tx1"/>
                </a:solidFill>
                <a:latin typeface="Meiryo UI" panose="020B0604030504040204" pitchFamily="50" charset="-128"/>
                <a:ea typeface="Meiryo UI" panose="020B0604030504040204" pitchFamily="50" charset="-128"/>
              </a:rPr>
              <a:t>3</a:t>
            </a:r>
            <a:r>
              <a:rPr lang="ja-JP" altLang="en-US" sz="1700" dirty="0" smtClean="0">
                <a:solidFill>
                  <a:schemeClr val="tx1"/>
                </a:solidFill>
                <a:latin typeface="Meiryo UI" panose="020B0604030504040204" pitchFamily="50" charset="-128"/>
                <a:ea typeface="Meiryo UI" panose="020B0604030504040204" pitchFamily="50" charset="-128"/>
              </a:rPr>
              <a:t>年</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en-US" altLang="ja-JP" sz="1700" dirty="0" smtClean="0">
                <a:solidFill>
                  <a:schemeClr val="tx1"/>
                </a:solidFill>
                <a:latin typeface="Meiryo UI" panose="020B0604030504040204" pitchFamily="50" charset="-128"/>
                <a:ea typeface="Meiryo UI" panose="020B0604030504040204" pitchFamily="50" charset="-128"/>
              </a:rPr>
              <a:t>12</a:t>
            </a:r>
            <a:r>
              <a:rPr lang="ja-JP" altLang="en-US" sz="1700" dirty="0" smtClean="0">
                <a:solidFill>
                  <a:schemeClr val="tx1"/>
                </a:solidFill>
                <a:latin typeface="Meiryo UI" panose="020B0604030504040204" pitchFamily="50" charset="-128"/>
                <a:ea typeface="Meiryo UI" panose="020B0604030504040204" pitchFamily="50" charset="-128"/>
              </a:rPr>
              <a:t>月</a:t>
            </a:r>
            <a:r>
              <a:rPr lang="en-US" altLang="ja-JP" sz="1700" dirty="0" smtClean="0">
                <a:solidFill>
                  <a:schemeClr val="tx1"/>
                </a:solidFill>
                <a:latin typeface="Meiryo UI" panose="020B0604030504040204" pitchFamily="50" charset="-128"/>
                <a:ea typeface="Meiryo UI" panose="020B0604030504040204" pitchFamily="50" charset="-128"/>
              </a:rPr>
              <a:t>24</a:t>
            </a:r>
            <a:r>
              <a:rPr lang="ja-JP" altLang="en-US" sz="1700" dirty="0" smtClean="0">
                <a:solidFill>
                  <a:schemeClr val="tx1"/>
                </a:solidFill>
                <a:latin typeface="Meiryo UI" panose="020B0604030504040204" pitchFamily="50" charset="-128"/>
                <a:ea typeface="Meiryo UI" panose="020B0604030504040204" pitchFamily="50" charset="-128"/>
              </a:rPr>
              <a:t>日に公表したとりまとめについて紹介。</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ja-JP" altLang="en-US" sz="1700" dirty="0" smtClean="0">
                <a:solidFill>
                  <a:schemeClr val="tx1"/>
                </a:solidFill>
                <a:latin typeface="Meiryo UI" panose="020B0604030504040204" pitchFamily="50" charset="-128"/>
                <a:ea typeface="Meiryo UI" panose="020B0604030504040204" pitchFamily="50" charset="-128"/>
              </a:rPr>
              <a:t>　・内航海運の</a:t>
            </a:r>
            <a:r>
              <a:rPr lang="en-US" altLang="ja-JP" sz="1700" dirty="0" smtClean="0">
                <a:solidFill>
                  <a:schemeClr val="tx1"/>
                </a:solidFill>
                <a:latin typeface="Meiryo UI" panose="020B0604030504040204" pitchFamily="50" charset="-128"/>
                <a:ea typeface="Meiryo UI" panose="020B0604030504040204" pitchFamily="50" charset="-128"/>
              </a:rPr>
              <a:t>2030</a:t>
            </a:r>
            <a:r>
              <a:rPr lang="ja-JP" altLang="en-US" sz="1700" dirty="0" smtClean="0">
                <a:solidFill>
                  <a:schemeClr val="tx1"/>
                </a:solidFill>
                <a:latin typeface="Meiryo UI" panose="020B0604030504040204" pitchFamily="50" charset="-128"/>
                <a:ea typeface="Meiryo UI" panose="020B0604030504040204" pitchFamily="50" charset="-128"/>
              </a:rPr>
              <a:t>年度の</a:t>
            </a:r>
            <a:r>
              <a:rPr lang="en-US" altLang="ja-JP" sz="1700" dirty="0" smtClean="0">
                <a:solidFill>
                  <a:schemeClr val="tx1"/>
                </a:solidFill>
                <a:latin typeface="Meiryo UI" panose="020B0604030504040204" pitchFamily="50" charset="-128"/>
                <a:ea typeface="Meiryo UI" panose="020B0604030504040204" pitchFamily="50" charset="-128"/>
              </a:rPr>
              <a:t>CO2</a:t>
            </a:r>
            <a:r>
              <a:rPr lang="ja-JP" altLang="en-US" sz="1700" dirty="0" smtClean="0">
                <a:solidFill>
                  <a:schemeClr val="tx1"/>
                </a:solidFill>
                <a:latin typeface="Meiryo UI" panose="020B0604030504040204" pitchFamily="50" charset="-128"/>
                <a:ea typeface="Meiryo UI" panose="020B0604030504040204" pitchFamily="50" charset="-128"/>
              </a:rPr>
              <a:t>削減目標は</a:t>
            </a:r>
            <a:r>
              <a:rPr lang="en-US" altLang="ja-JP" sz="1700" dirty="0" smtClean="0">
                <a:solidFill>
                  <a:schemeClr val="tx1"/>
                </a:solidFill>
                <a:latin typeface="Meiryo UI" panose="020B0604030504040204" pitchFamily="50" charset="-128"/>
                <a:ea typeface="Meiryo UI" panose="020B0604030504040204" pitchFamily="50" charset="-128"/>
              </a:rPr>
              <a:t>181</a:t>
            </a:r>
            <a:r>
              <a:rPr lang="ja-JP" altLang="en-US" sz="1700" dirty="0" smtClean="0">
                <a:solidFill>
                  <a:schemeClr val="tx1"/>
                </a:solidFill>
                <a:latin typeface="Meiryo UI" panose="020B0604030504040204" pitchFamily="50" charset="-128"/>
                <a:ea typeface="Meiryo UI" panose="020B0604030504040204" pitchFamily="50" charset="-128"/>
              </a:rPr>
              <a:t>万トン（</a:t>
            </a:r>
            <a:r>
              <a:rPr lang="en-US" altLang="ja-JP" sz="1700" dirty="0" smtClean="0">
                <a:solidFill>
                  <a:schemeClr val="tx1"/>
                </a:solidFill>
                <a:latin typeface="Meiryo UI" panose="020B0604030504040204" pitchFamily="50" charset="-128"/>
                <a:ea typeface="Meiryo UI" panose="020B0604030504040204" pitchFamily="50" charset="-128"/>
              </a:rPr>
              <a:t>2013</a:t>
            </a:r>
            <a:r>
              <a:rPr lang="ja-JP" altLang="en-US" sz="1700" dirty="0" smtClean="0">
                <a:solidFill>
                  <a:schemeClr val="tx1"/>
                </a:solidFill>
                <a:latin typeface="Meiryo UI" panose="020B0604030504040204" pitchFamily="50" charset="-128"/>
                <a:ea typeface="Meiryo UI" panose="020B0604030504040204" pitchFamily="50" charset="-128"/>
              </a:rPr>
              <a:t>年度比で約</a:t>
            </a:r>
            <a:r>
              <a:rPr lang="en-US" altLang="ja-JP" sz="1700" dirty="0" smtClean="0">
                <a:solidFill>
                  <a:schemeClr val="tx1"/>
                </a:solidFill>
                <a:latin typeface="Meiryo UI" panose="020B0604030504040204" pitchFamily="50" charset="-128"/>
                <a:ea typeface="Meiryo UI" panose="020B0604030504040204" pitchFamily="50" charset="-128"/>
              </a:rPr>
              <a:t>17</a:t>
            </a:r>
            <a:r>
              <a:rPr lang="ja-JP" altLang="en-US" sz="1700" dirty="0" smtClean="0">
                <a:solidFill>
                  <a:schemeClr val="tx1"/>
                </a:solidFill>
                <a:latin typeface="Meiryo UI" panose="020B0604030504040204" pitchFamily="50" charset="-128"/>
                <a:ea typeface="Meiryo UI" panose="020B0604030504040204" pitchFamily="50" charset="-128"/>
              </a:rPr>
              <a:t>％削減）</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smtClean="0">
                <a:solidFill>
                  <a:schemeClr val="tx1"/>
                </a:solidFill>
                <a:latin typeface="Meiryo UI" panose="020B0604030504040204" pitchFamily="50" charset="-128"/>
                <a:ea typeface="Meiryo UI" panose="020B0604030504040204" pitchFamily="50" charset="-128"/>
              </a:rPr>
              <a:t>　　・目標の達成に向けては、船舶における更なる省エネの追及と、内航海運への代替燃料の活用等に向けた先</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ja-JP" altLang="en-US" sz="1700" dirty="0" smtClean="0">
                <a:solidFill>
                  <a:schemeClr val="tx1"/>
                </a:solidFill>
                <a:latin typeface="Meiryo UI" panose="020B0604030504040204" pitchFamily="50" charset="-128"/>
                <a:ea typeface="Meiryo UI" panose="020B0604030504040204" pitchFamily="50" charset="-128"/>
              </a:rPr>
              <a:t>　　進的な取組の支援を行うことが重要。</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smtClean="0">
                <a:solidFill>
                  <a:schemeClr val="tx1"/>
                </a:solidFill>
                <a:latin typeface="Meiryo UI" panose="020B0604030504040204" pitchFamily="50" charset="-128"/>
                <a:ea typeface="Meiryo UI" panose="020B0604030504040204" pitchFamily="50" charset="-128"/>
              </a:rPr>
              <a:t>■国内でも大型の</a:t>
            </a:r>
            <a:r>
              <a:rPr lang="en-US" altLang="ja-JP" sz="1700" dirty="0" smtClean="0">
                <a:solidFill>
                  <a:schemeClr val="tx1"/>
                </a:solidFill>
                <a:latin typeface="Meiryo UI" panose="020B0604030504040204" pitchFamily="50" charset="-128"/>
                <a:ea typeface="Meiryo UI" panose="020B0604030504040204" pitchFamily="50" charset="-128"/>
              </a:rPr>
              <a:t>FC</a:t>
            </a:r>
            <a:r>
              <a:rPr lang="ja-JP" altLang="en-US" sz="1700" dirty="0" smtClean="0">
                <a:solidFill>
                  <a:schemeClr val="tx1"/>
                </a:solidFill>
                <a:latin typeface="Meiryo UI" panose="020B0604030504040204" pitchFamily="50" charset="-128"/>
                <a:ea typeface="Meiryo UI" panose="020B0604030504040204" pitchFamily="50" charset="-128"/>
              </a:rPr>
              <a:t>船の開発・実証が開始されたことから、「水素燃料電池船の安全ガイドライン」を改定。</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ja-JP" altLang="en-US" sz="1700" dirty="0" smtClean="0">
                <a:solidFill>
                  <a:schemeClr val="tx1"/>
                </a:solidFill>
                <a:latin typeface="Meiryo UI" panose="020B0604030504040204" pitchFamily="50" charset="-128"/>
                <a:ea typeface="Meiryo UI" panose="020B0604030504040204" pitchFamily="50" charset="-128"/>
              </a:rPr>
              <a:t>・国際機関が暫定指針により明確化した安全要件を先行取入れ</a:t>
            </a:r>
            <a:endParaRPr lang="en-US" altLang="ja-JP" sz="1700" dirty="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ja-JP" altLang="en-US" sz="1700" dirty="0" smtClean="0">
                <a:solidFill>
                  <a:schemeClr val="tx1"/>
                </a:solidFill>
                <a:latin typeface="Meiryo UI" panose="020B0604030504040204" pitchFamily="50" charset="-128"/>
                <a:ea typeface="Meiryo UI" panose="020B0604030504040204" pitchFamily="50" charset="-128"/>
              </a:rPr>
              <a:t>・小型船等の安全要件の見直し</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ja-JP" altLang="en-US" sz="1700" dirty="0" smtClean="0">
                <a:solidFill>
                  <a:schemeClr val="tx1"/>
                </a:solidFill>
                <a:latin typeface="Meiryo UI" panose="020B0604030504040204" pitchFamily="50" charset="-128"/>
                <a:ea typeface="Meiryo UI" panose="020B0604030504040204" pitchFamily="50" charset="-128"/>
              </a:rPr>
              <a:t>・代替設計のリスク評価の簡略化</a:t>
            </a:r>
            <a:endParaRPr lang="en-US" altLang="ja-JP" sz="1700" dirty="0" smtClean="0">
              <a:solidFill>
                <a:schemeClr val="tx1"/>
              </a:solidFill>
              <a:latin typeface="Meiryo UI" panose="020B0604030504040204" pitchFamily="50" charset="-128"/>
              <a:ea typeface="Meiryo UI" panose="020B0604030504040204" pitchFamily="50" charset="-128"/>
            </a:endParaRPr>
          </a:p>
        </p:txBody>
      </p:sp>
      <p:sp>
        <p:nvSpPr>
          <p:cNvPr id="19" name="テキスト ボックス 11"/>
          <p:cNvSpPr txBox="1"/>
          <p:nvPr/>
        </p:nvSpPr>
        <p:spPr>
          <a:xfrm>
            <a:off x="568110" y="3564607"/>
            <a:ext cx="1332000" cy="288000"/>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nchor="ctr" anchorCtr="0">
            <a:spAutoFit/>
          </a:bodyPr>
          <a:lstStyle>
            <a:defPPr>
              <a:defRPr lang="ja-JP"/>
            </a:defPPr>
            <a:lvl1pPr marL="0" algn="l" defTabSz="1028700" rtl="0" eaLnBrk="1" latinLnBrk="0" hangingPunct="1">
              <a:defRPr kumimoji="1" sz="2000" kern="1200">
                <a:solidFill>
                  <a:schemeClr val="lt1"/>
                </a:solidFill>
                <a:latin typeface="+mn-lt"/>
                <a:ea typeface="+mn-ea"/>
                <a:cs typeface="+mn-cs"/>
              </a:defRPr>
            </a:lvl1pPr>
            <a:lvl2pPr marL="514350" algn="l" defTabSz="1028700" rtl="0" eaLnBrk="1" latinLnBrk="0" hangingPunct="1">
              <a:defRPr kumimoji="1" sz="2000" kern="1200">
                <a:solidFill>
                  <a:schemeClr val="lt1"/>
                </a:solidFill>
                <a:latin typeface="+mn-lt"/>
                <a:ea typeface="+mn-ea"/>
                <a:cs typeface="+mn-cs"/>
              </a:defRPr>
            </a:lvl2pPr>
            <a:lvl3pPr marL="1028700" algn="l" defTabSz="1028700" rtl="0" eaLnBrk="1" latinLnBrk="0" hangingPunct="1">
              <a:defRPr kumimoji="1" sz="2000" kern="1200">
                <a:solidFill>
                  <a:schemeClr val="lt1"/>
                </a:solidFill>
                <a:latin typeface="+mn-lt"/>
                <a:ea typeface="+mn-ea"/>
                <a:cs typeface="+mn-cs"/>
              </a:defRPr>
            </a:lvl3pPr>
            <a:lvl4pPr marL="1543050" algn="l" defTabSz="1028700" rtl="0" eaLnBrk="1" latinLnBrk="0" hangingPunct="1">
              <a:defRPr kumimoji="1" sz="2000" kern="1200">
                <a:solidFill>
                  <a:schemeClr val="lt1"/>
                </a:solidFill>
                <a:latin typeface="+mn-lt"/>
                <a:ea typeface="+mn-ea"/>
                <a:cs typeface="+mn-cs"/>
              </a:defRPr>
            </a:lvl4pPr>
            <a:lvl5pPr marL="2057400" algn="l" defTabSz="1028700" rtl="0" eaLnBrk="1" latinLnBrk="0" hangingPunct="1">
              <a:defRPr kumimoji="1" sz="2000" kern="1200">
                <a:solidFill>
                  <a:schemeClr val="lt1"/>
                </a:solidFill>
                <a:latin typeface="+mn-lt"/>
                <a:ea typeface="+mn-ea"/>
                <a:cs typeface="+mn-cs"/>
              </a:defRPr>
            </a:lvl5pPr>
            <a:lvl6pPr marL="2571750" algn="l" defTabSz="1028700" rtl="0" eaLnBrk="1" latinLnBrk="0" hangingPunct="1">
              <a:defRPr kumimoji="1" sz="2000" kern="1200">
                <a:solidFill>
                  <a:schemeClr val="lt1"/>
                </a:solidFill>
                <a:latin typeface="+mn-lt"/>
                <a:ea typeface="+mn-ea"/>
                <a:cs typeface="+mn-cs"/>
              </a:defRPr>
            </a:lvl6pPr>
            <a:lvl7pPr marL="3086100" algn="l" defTabSz="1028700" rtl="0" eaLnBrk="1" latinLnBrk="0" hangingPunct="1">
              <a:defRPr kumimoji="1" sz="2000" kern="1200">
                <a:solidFill>
                  <a:schemeClr val="lt1"/>
                </a:solidFill>
                <a:latin typeface="+mn-lt"/>
                <a:ea typeface="+mn-ea"/>
                <a:cs typeface="+mn-cs"/>
              </a:defRPr>
            </a:lvl7pPr>
            <a:lvl8pPr marL="3600450" algn="l" defTabSz="1028700" rtl="0" eaLnBrk="1" latinLnBrk="0" hangingPunct="1">
              <a:defRPr kumimoji="1" sz="2000" kern="1200">
                <a:solidFill>
                  <a:schemeClr val="lt1"/>
                </a:solidFill>
                <a:latin typeface="+mn-lt"/>
                <a:ea typeface="+mn-ea"/>
                <a:cs typeface="+mn-cs"/>
              </a:defRPr>
            </a:lvl8pPr>
            <a:lvl9pPr marL="4114800" algn="l" defTabSz="1028700" rtl="0" eaLnBrk="1" latinLnBrk="0" hangingPunct="1">
              <a:defRPr kumimoji="1" sz="2000" kern="1200">
                <a:solidFill>
                  <a:schemeClr val="lt1"/>
                </a:solidFill>
                <a:latin typeface="+mn-lt"/>
                <a:ea typeface="+mn-ea"/>
                <a:cs typeface="+mn-cs"/>
              </a:defRPr>
            </a:lvl9pPr>
          </a:lstStyle>
          <a:p>
            <a:pPr algn="ctr"/>
            <a:r>
              <a:rPr lang="ja-JP" altLang="en-US" sz="1600" b="1" dirty="0" smtClean="0">
                <a:latin typeface="Meiryo UI" panose="020B0604030504040204" pitchFamily="50" charset="-128"/>
                <a:ea typeface="Meiryo UI" panose="020B0604030504040204" pitchFamily="50" charset="-128"/>
              </a:rPr>
              <a:t>国の取組</a:t>
            </a:r>
            <a:endParaRPr lang="en-US" altLang="ja-JP" sz="1600" b="1" dirty="0" smtClean="0">
              <a:latin typeface="Meiryo UI" panose="020B0604030504040204" pitchFamily="50" charset="-128"/>
              <a:ea typeface="Meiryo UI" panose="020B0604030504040204" pitchFamily="50" charset="-128"/>
            </a:endParaRPr>
          </a:p>
        </p:txBody>
      </p:sp>
      <p:sp>
        <p:nvSpPr>
          <p:cNvPr id="11" name="スライド番号プレースホルダー 2"/>
          <p:cNvSpPr txBox="1">
            <a:spLocks/>
          </p:cNvSpPr>
          <p:nvPr/>
        </p:nvSpPr>
        <p:spPr>
          <a:xfrm>
            <a:off x="9979790" y="7127389"/>
            <a:ext cx="360000" cy="352742"/>
          </a:xfrm>
          <a:prstGeom prst="rect">
            <a:avLst/>
          </a:prstGeom>
          <a:solidFill>
            <a:schemeClr val="bg1"/>
          </a:solidFill>
          <a:ln>
            <a:solidFill>
              <a:schemeClr val="accent1"/>
            </a:solidFill>
          </a:ln>
        </p:spPr>
        <p:txBody>
          <a:bodyPr vert="horz" lIns="0" tIns="0" rIns="0" bIns="0" rtlCol="0" anchor="ctr"/>
          <a:lstStyle>
            <a:defPPr>
              <a:defRPr lang="ja-JP"/>
            </a:defPPr>
            <a:lvl1pPr marL="0" algn="r" defTabSz="1028700" rtl="0" eaLnBrk="1" latinLnBrk="0" hangingPunct="1">
              <a:defRPr kumimoji="1" sz="1400" kern="1200">
                <a:solidFill>
                  <a:schemeClr val="tx1">
                    <a:tint val="75000"/>
                  </a:schemeClr>
                </a:solidFill>
                <a:latin typeface="+mn-lt"/>
                <a:ea typeface="+mn-ea"/>
                <a:cs typeface="+mn-cs"/>
              </a:defRPr>
            </a:lvl1pPr>
            <a:lvl2pPr marL="514350" algn="l" defTabSz="1028700" rtl="0" eaLnBrk="1" latinLnBrk="0" hangingPunct="1">
              <a:defRPr kumimoji="1" sz="2000" kern="1200">
                <a:solidFill>
                  <a:schemeClr val="tx1"/>
                </a:solidFill>
                <a:latin typeface="+mn-lt"/>
                <a:ea typeface="+mn-ea"/>
                <a:cs typeface="+mn-cs"/>
              </a:defRPr>
            </a:lvl2pPr>
            <a:lvl3pPr marL="1028700" algn="l" defTabSz="1028700" rtl="0" eaLnBrk="1" latinLnBrk="0" hangingPunct="1">
              <a:defRPr kumimoji="1" sz="2000" kern="1200">
                <a:solidFill>
                  <a:schemeClr val="tx1"/>
                </a:solidFill>
                <a:latin typeface="+mn-lt"/>
                <a:ea typeface="+mn-ea"/>
                <a:cs typeface="+mn-cs"/>
              </a:defRPr>
            </a:lvl3pPr>
            <a:lvl4pPr marL="1543050" algn="l" defTabSz="1028700" rtl="0" eaLnBrk="1" latinLnBrk="0" hangingPunct="1">
              <a:defRPr kumimoji="1" sz="2000" kern="1200">
                <a:solidFill>
                  <a:schemeClr val="tx1"/>
                </a:solidFill>
                <a:latin typeface="+mn-lt"/>
                <a:ea typeface="+mn-ea"/>
                <a:cs typeface="+mn-cs"/>
              </a:defRPr>
            </a:lvl4pPr>
            <a:lvl5pPr marL="2057400" algn="l" defTabSz="1028700" rtl="0" eaLnBrk="1" latinLnBrk="0" hangingPunct="1">
              <a:defRPr kumimoji="1" sz="2000" kern="1200">
                <a:solidFill>
                  <a:schemeClr val="tx1"/>
                </a:solidFill>
                <a:latin typeface="+mn-lt"/>
                <a:ea typeface="+mn-ea"/>
                <a:cs typeface="+mn-cs"/>
              </a:defRPr>
            </a:lvl5pPr>
            <a:lvl6pPr marL="2571750" algn="l" defTabSz="1028700" rtl="0" eaLnBrk="1" latinLnBrk="0" hangingPunct="1">
              <a:defRPr kumimoji="1" sz="2000" kern="1200">
                <a:solidFill>
                  <a:schemeClr val="tx1"/>
                </a:solidFill>
                <a:latin typeface="+mn-lt"/>
                <a:ea typeface="+mn-ea"/>
                <a:cs typeface="+mn-cs"/>
              </a:defRPr>
            </a:lvl6pPr>
            <a:lvl7pPr marL="3086100" algn="l" defTabSz="1028700" rtl="0" eaLnBrk="1" latinLnBrk="0" hangingPunct="1">
              <a:defRPr kumimoji="1" sz="2000" kern="1200">
                <a:solidFill>
                  <a:schemeClr val="tx1"/>
                </a:solidFill>
                <a:latin typeface="+mn-lt"/>
                <a:ea typeface="+mn-ea"/>
                <a:cs typeface="+mn-cs"/>
              </a:defRPr>
            </a:lvl7pPr>
            <a:lvl8pPr marL="3600450" algn="l" defTabSz="1028700" rtl="0" eaLnBrk="1" latinLnBrk="0" hangingPunct="1">
              <a:defRPr kumimoji="1" sz="2000" kern="1200">
                <a:solidFill>
                  <a:schemeClr val="tx1"/>
                </a:solidFill>
                <a:latin typeface="+mn-lt"/>
                <a:ea typeface="+mn-ea"/>
                <a:cs typeface="+mn-cs"/>
              </a:defRPr>
            </a:lvl8pPr>
            <a:lvl9pPr marL="4114800" algn="l" defTabSz="1028700" rtl="0" eaLnBrk="1" latinLnBrk="0" hangingPunct="1">
              <a:defRPr kumimoji="1" sz="2000" kern="1200">
                <a:solidFill>
                  <a:schemeClr val="tx1"/>
                </a:solidFill>
                <a:latin typeface="+mn-lt"/>
                <a:ea typeface="+mn-ea"/>
                <a:cs typeface="+mn-cs"/>
              </a:defRPr>
            </a:lvl9pPr>
          </a:lstStyle>
          <a:p>
            <a:pPr algn="ctr"/>
            <a:r>
              <a:rPr lang="en-US" altLang="ja-JP" dirty="0">
                <a:solidFill>
                  <a:schemeClr val="tx1"/>
                </a:solidFill>
              </a:rPr>
              <a:t>4</a:t>
            </a:r>
            <a:endParaRPr lang="ja-JP" altLang="en-US" dirty="0">
              <a:solidFill>
                <a:schemeClr val="tx1"/>
              </a:solidFill>
            </a:endParaRPr>
          </a:p>
        </p:txBody>
      </p:sp>
    </p:spTree>
    <p:extLst>
      <p:ext uri="{BB962C8B-B14F-4D97-AF65-F5344CB8AC3E}">
        <p14:creationId xmlns:p14="http://schemas.microsoft.com/office/powerpoint/2010/main" val="160286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p:cNvSpPr txBox="1">
            <a:spLocks/>
          </p:cNvSpPr>
          <p:nvPr/>
        </p:nvSpPr>
        <p:spPr>
          <a:xfrm>
            <a:off x="107926" y="36215"/>
            <a:ext cx="9632262" cy="432048"/>
          </a:xfrm>
          <a:prstGeom prst="rect">
            <a:avLst/>
          </a:prstGeom>
        </p:spPr>
        <p:txBody>
          <a:bodyPr vert="horz" lIns="102870" tIns="51435" rIns="102870" bIns="51435" rtlCol="0">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algn="l"/>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船</a:t>
            </a:r>
            <a:r>
              <a:rPr lang="ja-JP" altLang="en-US" sz="2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研究会②</a:t>
            </a:r>
            <a:endPar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352086" y="1591834"/>
            <a:ext cx="9814084" cy="3700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ja-JP"/>
            </a:defPPr>
            <a:lvl1pPr marL="0" algn="l" defTabSz="1028700" rtl="0" eaLnBrk="1" latinLnBrk="0" hangingPunct="1">
              <a:defRPr kumimoji="1" sz="2000" kern="1200">
                <a:solidFill>
                  <a:schemeClr val="lt1"/>
                </a:solidFill>
                <a:latin typeface="+mn-lt"/>
                <a:ea typeface="+mn-ea"/>
                <a:cs typeface="+mn-cs"/>
              </a:defRPr>
            </a:lvl1pPr>
            <a:lvl2pPr marL="514350" algn="l" defTabSz="1028700" rtl="0" eaLnBrk="1" latinLnBrk="0" hangingPunct="1">
              <a:defRPr kumimoji="1" sz="2000" kern="1200">
                <a:solidFill>
                  <a:schemeClr val="lt1"/>
                </a:solidFill>
                <a:latin typeface="+mn-lt"/>
                <a:ea typeface="+mn-ea"/>
                <a:cs typeface="+mn-cs"/>
              </a:defRPr>
            </a:lvl2pPr>
            <a:lvl3pPr marL="1028700" algn="l" defTabSz="1028700" rtl="0" eaLnBrk="1" latinLnBrk="0" hangingPunct="1">
              <a:defRPr kumimoji="1" sz="2000" kern="1200">
                <a:solidFill>
                  <a:schemeClr val="lt1"/>
                </a:solidFill>
                <a:latin typeface="+mn-lt"/>
                <a:ea typeface="+mn-ea"/>
                <a:cs typeface="+mn-cs"/>
              </a:defRPr>
            </a:lvl3pPr>
            <a:lvl4pPr marL="1543050" algn="l" defTabSz="1028700" rtl="0" eaLnBrk="1" latinLnBrk="0" hangingPunct="1">
              <a:defRPr kumimoji="1" sz="2000" kern="1200">
                <a:solidFill>
                  <a:schemeClr val="lt1"/>
                </a:solidFill>
                <a:latin typeface="+mn-lt"/>
                <a:ea typeface="+mn-ea"/>
                <a:cs typeface="+mn-cs"/>
              </a:defRPr>
            </a:lvl4pPr>
            <a:lvl5pPr marL="2057400" algn="l" defTabSz="1028700" rtl="0" eaLnBrk="1" latinLnBrk="0" hangingPunct="1">
              <a:defRPr kumimoji="1" sz="2000" kern="1200">
                <a:solidFill>
                  <a:schemeClr val="lt1"/>
                </a:solidFill>
                <a:latin typeface="+mn-lt"/>
                <a:ea typeface="+mn-ea"/>
                <a:cs typeface="+mn-cs"/>
              </a:defRPr>
            </a:lvl5pPr>
            <a:lvl6pPr marL="2571750" algn="l" defTabSz="1028700" rtl="0" eaLnBrk="1" latinLnBrk="0" hangingPunct="1">
              <a:defRPr kumimoji="1" sz="2000" kern="1200">
                <a:solidFill>
                  <a:schemeClr val="lt1"/>
                </a:solidFill>
                <a:latin typeface="+mn-lt"/>
                <a:ea typeface="+mn-ea"/>
                <a:cs typeface="+mn-cs"/>
              </a:defRPr>
            </a:lvl6pPr>
            <a:lvl7pPr marL="3086100" algn="l" defTabSz="1028700" rtl="0" eaLnBrk="1" latinLnBrk="0" hangingPunct="1">
              <a:defRPr kumimoji="1" sz="2000" kern="1200">
                <a:solidFill>
                  <a:schemeClr val="lt1"/>
                </a:solidFill>
                <a:latin typeface="+mn-lt"/>
                <a:ea typeface="+mn-ea"/>
                <a:cs typeface="+mn-cs"/>
              </a:defRPr>
            </a:lvl7pPr>
            <a:lvl8pPr marL="3600450" algn="l" defTabSz="1028700" rtl="0" eaLnBrk="1" latinLnBrk="0" hangingPunct="1">
              <a:defRPr kumimoji="1" sz="2000" kern="1200">
                <a:solidFill>
                  <a:schemeClr val="lt1"/>
                </a:solidFill>
                <a:latin typeface="+mn-lt"/>
                <a:ea typeface="+mn-ea"/>
                <a:cs typeface="+mn-cs"/>
              </a:defRPr>
            </a:lvl8pPr>
            <a:lvl9pPr marL="4114800" algn="l" defTabSz="1028700" rtl="0" eaLnBrk="1" latinLnBrk="0" hangingPunct="1">
              <a:defRPr kumimoji="1" sz="2000" kern="1200">
                <a:solidFill>
                  <a:schemeClr val="lt1"/>
                </a:solidFill>
                <a:latin typeface="+mn-lt"/>
                <a:ea typeface="+mn-ea"/>
                <a:cs typeface="+mn-cs"/>
              </a:defRPr>
            </a:lvl9pPr>
          </a:lstStyle>
          <a:p>
            <a:pPr>
              <a:lnSpc>
                <a:spcPts val="2500"/>
              </a:lnSpc>
            </a:pPr>
            <a:r>
              <a:rPr lang="ja-JP" altLang="en-US" sz="1700" dirty="0" smtClean="0">
                <a:solidFill>
                  <a:schemeClr val="tx1"/>
                </a:solidFill>
                <a:latin typeface="Meiryo UI" panose="020B0604030504040204" pitchFamily="50" charset="-128"/>
                <a:ea typeface="Meiryo UI" panose="020B0604030504040204" pitchFamily="50" charset="-128"/>
              </a:rPr>
              <a:t>■ヤンマーパワーテクノロジー株式会社</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ja-JP" altLang="en-US" sz="1700" dirty="0" smtClean="0">
                <a:solidFill>
                  <a:schemeClr val="tx1"/>
                </a:solidFill>
                <a:latin typeface="Meiryo UI" panose="020B0604030504040204" pitchFamily="50" charset="-128"/>
                <a:ea typeface="Meiryo UI" panose="020B0604030504040204" pitchFamily="50" charset="-128"/>
              </a:rPr>
              <a:t>　・</a:t>
            </a:r>
            <a:r>
              <a:rPr lang="en-US" altLang="ja-JP" sz="1700" dirty="0" smtClean="0">
                <a:solidFill>
                  <a:schemeClr val="tx1"/>
                </a:solidFill>
                <a:latin typeface="Meiryo UI" panose="020B0604030504040204" pitchFamily="50" charset="-128"/>
                <a:ea typeface="Meiryo UI" panose="020B0604030504040204" pitchFamily="50" charset="-128"/>
              </a:rPr>
              <a:t>FCV</a:t>
            </a:r>
            <a:r>
              <a:rPr lang="ja-JP" altLang="en-US" sz="1700" dirty="0" smtClean="0">
                <a:solidFill>
                  <a:schemeClr val="tx1"/>
                </a:solidFill>
                <a:latin typeface="Meiryo UI" panose="020B0604030504040204" pitchFamily="50" charset="-128"/>
                <a:ea typeface="Meiryo UI" panose="020B0604030504040204" pitchFamily="50" charset="-128"/>
              </a:rPr>
              <a:t>用の移動式水素ステーションにより、</a:t>
            </a:r>
            <a:r>
              <a:rPr lang="en-US" altLang="ja-JP" sz="1700" dirty="0" smtClean="0">
                <a:solidFill>
                  <a:schemeClr val="tx1"/>
                </a:solidFill>
                <a:latin typeface="Meiryo UI" panose="020B0604030504040204" pitchFamily="50" charset="-128"/>
                <a:ea typeface="Meiryo UI" panose="020B0604030504040204" pitchFamily="50" charset="-128"/>
              </a:rPr>
              <a:t>FC</a:t>
            </a:r>
            <a:r>
              <a:rPr lang="ja-JP" altLang="en-US" sz="1700" dirty="0" smtClean="0">
                <a:solidFill>
                  <a:schemeClr val="tx1"/>
                </a:solidFill>
                <a:latin typeface="Meiryo UI" panose="020B0604030504040204" pitchFamily="50" charset="-128"/>
                <a:ea typeface="Meiryo UI" panose="020B0604030504040204" pitchFamily="50" charset="-128"/>
              </a:rPr>
              <a:t>船に対して</a:t>
            </a:r>
            <a:r>
              <a:rPr lang="en-US" altLang="ja-JP" sz="1700" dirty="0" smtClean="0">
                <a:solidFill>
                  <a:schemeClr val="tx1"/>
                </a:solidFill>
                <a:latin typeface="Meiryo UI" panose="020B0604030504040204" pitchFamily="50" charset="-128"/>
                <a:ea typeface="Meiryo UI" panose="020B0604030504040204" pitchFamily="50" charset="-128"/>
              </a:rPr>
              <a:t>70MPa</a:t>
            </a:r>
            <a:r>
              <a:rPr lang="ja-JP" altLang="en-US" sz="1700" dirty="0" smtClean="0">
                <a:solidFill>
                  <a:schemeClr val="tx1"/>
                </a:solidFill>
                <a:latin typeface="Meiryo UI" panose="020B0604030504040204" pitchFamily="50" charset="-128"/>
                <a:ea typeface="Meiryo UI" panose="020B0604030504040204" pitchFamily="50" charset="-128"/>
              </a:rPr>
              <a:t>の高圧水素充填を実施。</a:t>
            </a:r>
            <a:endParaRPr lang="en-US" altLang="ja-JP" sz="17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700" dirty="0">
                <a:solidFill>
                  <a:schemeClr val="tx1"/>
                </a:solidFill>
                <a:latin typeface="Meiryo UI" panose="020B0604030504040204" pitchFamily="50" charset="-128"/>
                <a:ea typeface="Meiryo UI" panose="020B0604030504040204" pitchFamily="50" charset="-128"/>
              </a:rPr>
              <a:t>　</a:t>
            </a:r>
            <a:r>
              <a:rPr lang="ja-JP" altLang="en-US" sz="1700" dirty="0" smtClean="0">
                <a:solidFill>
                  <a:schemeClr val="tx1"/>
                </a:solidFill>
                <a:latin typeface="Meiryo UI" panose="020B0604030504040204" pitchFamily="50" charset="-128"/>
                <a:ea typeface="Meiryo UI" panose="020B0604030504040204" pitchFamily="50" charset="-128"/>
              </a:rPr>
              <a:t>　・</a:t>
            </a:r>
            <a:r>
              <a:rPr lang="en-US" altLang="ja-JP" sz="1700" dirty="0" smtClean="0">
                <a:solidFill>
                  <a:schemeClr val="tx1"/>
                </a:solidFill>
                <a:latin typeface="Meiryo UI" panose="020B0604030504040204" pitchFamily="50" charset="-128"/>
                <a:ea typeface="Meiryo UI" panose="020B0604030504040204" pitchFamily="50" charset="-128"/>
              </a:rPr>
              <a:t>2025</a:t>
            </a:r>
            <a:r>
              <a:rPr lang="ja-JP" altLang="en-US" sz="1700" dirty="0">
                <a:solidFill>
                  <a:schemeClr val="tx1"/>
                </a:solidFill>
                <a:latin typeface="Meiryo UI" panose="020B0604030504040204" pitchFamily="50" charset="-128"/>
                <a:ea typeface="Meiryo UI" panose="020B0604030504040204" pitchFamily="50" charset="-128"/>
              </a:rPr>
              <a:t>年大阪・関西</a:t>
            </a:r>
            <a:r>
              <a:rPr lang="ja-JP" altLang="en-US" sz="1700" dirty="0" smtClean="0">
                <a:solidFill>
                  <a:schemeClr val="tx1"/>
                </a:solidFill>
                <a:latin typeface="Meiryo UI" panose="020B0604030504040204" pitchFamily="50" charset="-128"/>
                <a:ea typeface="Meiryo UI" panose="020B0604030504040204" pitchFamily="50" charset="-128"/>
              </a:rPr>
              <a:t>万博会場予定地と市内沿岸部の観光地を結ぶ航路で運航試験を実施。</a:t>
            </a:r>
            <a:endParaRPr lang="en-US" altLang="ja-JP" sz="1700" dirty="0" smtClean="0">
              <a:solidFill>
                <a:schemeClr val="tx1"/>
              </a:solidFill>
              <a:latin typeface="Meiryo UI" panose="020B0604030504040204" pitchFamily="50" charset="-128"/>
              <a:ea typeface="Meiryo UI" panose="020B0604030504040204" pitchFamily="50" charset="-128"/>
            </a:endParaRPr>
          </a:p>
        </p:txBody>
      </p:sp>
      <p:sp>
        <p:nvSpPr>
          <p:cNvPr id="19" name="テキスト ボックス 11"/>
          <p:cNvSpPr txBox="1"/>
          <p:nvPr/>
        </p:nvSpPr>
        <p:spPr>
          <a:xfrm>
            <a:off x="568110" y="1306374"/>
            <a:ext cx="1512000" cy="282573"/>
          </a:xfrm>
          <a:prstGeom prst="rect">
            <a:avLst/>
          </a:prstGeom>
        </p:spPr>
        <p:style>
          <a:lnRef idx="1">
            <a:schemeClr val="accent1"/>
          </a:lnRef>
          <a:fillRef idx="3">
            <a:schemeClr val="accent1"/>
          </a:fillRef>
          <a:effectRef idx="2">
            <a:schemeClr val="accent1"/>
          </a:effectRef>
          <a:fontRef idx="minor">
            <a:schemeClr val="lt1"/>
          </a:fontRef>
        </p:style>
        <p:txBody>
          <a:bodyPr wrap="square" tIns="36000" bIns="0" rtlCol="0" anchor="ctr" anchorCtr="0">
            <a:spAutoFit/>
          </a:bodyPr>
          <a:lstStyle>
            <a:defPPr>
              <a:defRPr lang="ja-JP"/>
            </a:defPPr>
            <a:lvl1pPr marL="0" algn="l" defTabSz="1028700" rtl="0" eaLnBrk="1" latinLnBrk="0" hangingPunct="1">
              <a:defRPr kumimoji="1" sz="2000" kern="1200">
                <a:solidFill>
                  <a:schemeClr val="lt1"/>
                </a:solidFill>
                <a:latin typeface="+mn-lt"/>
                <a:ea typeface="+mn-ea"/>
                <a:cs typeface="+mn-cs"/>
              </a:defRPr>
            </a:lvl1pPr>
            <a:lvl2pPr marL="514350" algn="l" defTabSz="1028700" rtl="0" eaLnBrk="1" latinLnBrk="0" hangingPunct="1">
              <a:defRPr kumimoji="1" sz="2000" kern="1200">
                <a:solidFill>
                  <a:schemeClr val="lt1"/>
                </a:solidFill>
                <a:latin typeface="+mn-lt"/>
                <a:ea typeface="+mn-ea"/>
                <a:cs typeface="+mn-cs"/>
              </a:defRPr>
            </a:lvl2pPr>
            <a:lvl3pPr marL="1028700" algn="l" defTabSz="1028700" rtl="0" eaLnBrk="1" latinLnBrk="0" hangingPunct="1">
              <a:defRPr kumimoji="1" sz="2000" kern="1200">
                <a:solidFill>
                  <a:schemeClr val="lt1"/>
                </a:solidFill>
                <a:latin typeface="+mn-lt"/>
                <a:ea typeface="+mn-ea"/>
                <a:cs typeface="+mn-cs"/>
              </a:defRPr>
            </a:lvl3pPr>
            <a:lvl4pPr marL="1543050" algn="l" defTabSz="1028700" rtl="0" eaLnBrk="1" latinLnBrk="0" hangingPunct="1">
              <a:defRPr kumimoji="1" sz="2000" kern="1200">
                <a:solidFill>
                  <a:schemeClr val="lt1"/>
                </a:solidFill>
                <a:latin typeface="+mn-lt"/>
                <a:ea typeface="+mn-ea"/>
                <a:cs typeface="+mn-cs"/>
              </a:defRPr>
            </a:lvl4pPr>
            <a:lvl5pPr marL="2057400" algn="l" defTabSz="1028700" rtl="0" eaLnBrk="1" latinLnBrk="0" hangingPunct="1">
              <a:defRPr kumimoji="1" sz="2000" kern="1200">
                <a:solidFill>
                  <a:schemeClr val="lt1"/>
                </a:solidFill>
                <a:latin typeface="+mn-lt"/>
                <a:ea typeface="+mn-ea"/>
                <a:cs typeface="+mn-cs"/>
              </a:defRPr>
            </a:lvl5pPr>
            <a:lvl6pPr marL="2571750" algn="l" defTabSz="1028700" rtl="0" eaLnBrk="1" latinLnBrk="0" hangingPunct="1">
              <a:defRPr kumimoji="1" sz="2000" kern="1200">
                <a:solidFill>
                  <a:schemeClr val="lt1"/>
                </a:solidFill>
                <a:latin typeface="+mn-lt"/>
                <a:ea typeface="+mn-ea"/>
                <a:cs typeface="+mn-cs"/>
              </a:defRPr>
            </a:lvl6pPr>
            <a:lvl7pPr marL="3086100" algn="l" defTabSz="1028700" rtl="0" eaLnBrk="1" latinLnBrk="0" hangingPunct="1">
              <a:defRPr kumimoji="1" sz="2000" kern="1200">
                <a:solidFill>
                  <a:schemeClr val="lt1"/>
                </a:solidFill>
                <a:latin typeface="+mn-lt"/>
                <a:ea typeface="+mn-ea"/>
                <a:cs typeface="+mn-cs"/>
              </a:defRPr>
            </a:lvl7pPr>
            <a:lvl8pPr marL="3600450" algn="l" defTabSz="1028700" rtl="0" eaLnBrk="1" latinLnBrk="0" hangingPunct="1">
              <a:defRPr kumimoji="1" sz="2000" kern="1200">
                <a:solidFill>
                  <a:schemeClr val="lt1"/>
                </a:solidFill>
                <a:latin typeface="+mn-lt"/>
                <a:ea typeface="+mn-ea"/>
                <a:cs typeface="+mn-cs"/>
              </a:defRPr>
            </a:lvl8pPr>
            <a:lvl9pPr marL="4114800" algn="l" defTabSz="1028700" rtl="0" eaLnBrk="1" latinLnBrk="0" hangingPunct="1">
              <a:defRPr kumimoji="1" sz="2000" kern="1200">
                <a:solidFill>
                  <a:schemeClr val="lt1"/>
                </a:solidFill>
                <a:latin typeface="+mn-lt"/>
                <a:ea typeface="+mn-ea"/>
                <a:cs typeface="+mn-cs"/>
              </a:defRPr>
            </a:lvl9pPr>
          </a:lstStyle>
          <a:p>
            <a:pPr algn="ctr"/>
            <a:r>
              <a:rPr lang="ja-JP" altLang="en-US" sz="1600" b="1" dirty="0" smtClean="0">
                <a:latin typeface="Meiryo UI" panose="020B0604030504040204" pitchFamily="50" charset="-128"/>
                <a:ea typeface="Meiryo UI" panose="020B0604030504040204" pitchFamily="50" charset="-128"/>
              </a:rPr>
              <a:t>取組事例</a:t>
            </a:r>
            <a:endParaRPr lang="en-US" altLang="ja-JP" sz="1600" b="1" dirty="0" smtClean="0">
              <a:latin typeface="Meiryo UI" panose="020B0604030504040204" pitchFamily="50" charset="-128"/>
              <a:ea typeface="Meiryo UI" panose="020B0604030504040204" pitchFamily="50" charset="-128"/>
            </a:endParaRPr>
          </a:p>
        </p:txBody>
      </p:sp>
      <p:sp>
        <p:nvSpPr>
          <p:cNvPr id="15" name="下矢印 14"/>
          <p:cNvSpPr/>
          <p:nvPr/>
        </p:nvSpPr>
        <p:spPr>
          <a:xfrm>
            <a:off x="4788446" y="5724847"/>
            <a:ext cx="789458" cy="2519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79839" y="6183999"/>
            <a:ext cx="2326584" cy="707886"/>
          </a:xfrm>
          <a:prstGeom prst="rect">
            <a:avLst/>
          </a:prstGeom>
          <a:noFill/>
        </p:spPr>
        <p:txBody>
          <a:bodyPr wrap="square" rtlCol="0">
            <a:spAutoFit/>
          </a:bodyPr>
          <a:lstStyle/>
          <a:p>
            <a:pPr algn="ct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R4</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年度の取組</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（活動の方向性）</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2"/>
          <p:cNvSpPr txBox="1">
            <a:spLocks/>
          </p:cNvSpPr>
          <p:nvPr/>
        </p:nvSpPr>
        <p:spPr>
          <a:xfrm>
            <a:off x="9979790" y="7127389"/>
            <a:ext cx="360000" cy="352742"/>
          </a:xfrm>
          <a:prstGeom prst="rect">
            <a:avLst/>
          </a:prstGeom>
          <a:solidFill>
            <a:schemeClr val="bg1"/>
          </a:solidFill>
          <a:ln>
            <a:solidFill>
              <a:schemeClr val="accent1"/>
            </a:solidFill>
          </a:ln>
        </p:spPr>
        <p:txBody>
          <a:bodyPr vert="horz" lIns="0" tIns="0" rIns="0" bIns="0" rtlCol="0" anchor="ctr"/>
          <a:lstStyle>
            <a:defPPr>
              <a:defRPr lang="ja-JP"/>
            </a:defPPr>
            <a:lvl1pPr marL="0" algn="r" defTabSz="1028700" rtl="0" eaLnBrk="1" latinLnBrk="0" hangingPunct="1">
              <a:defRPr kumimoji="1" sz="1400" kern="1200">
                <a:solidFill>
                  <a:schemeClr val="tx1">
                    <a:tint val="75000"/>
                  </a:schemeClr>
                </a:solidFill>
                <a:latin typeface="+mn-lt"/>
                <a:ea typeface="+mn-ea"/>
                <a:cs typeface="+mn-cs"/>
              </a:defRPr>
            </a:lvl1pPr>
            <a:lvl2pPr marL="514350" algn="l" defTabSz="1028700" rtl="0" eaLnBrk="1" latinLnBrk="0" hangingPunct="1">
              <a:defRPr kumimoji="1" sz="2000" kern="1200">
                <a:solidFill>
                  <a:schemeClr val="tx1"/>
                </a:solidFill>
                <a:latin typeface="+mn-lt"/>
                <a:ea typeface="+mn-ea"/>
                <a:cs typeface="+mn-cs"/>
              </a:defRPr>
            </a:lvl2pPr>
            <a:lvl3pPr marL="1028700" algn="l" defTabSz="1028700" rtl="0" eaLnBrk="1" latinLnBrk="0" hangingPunct="1">
              <a:defRPr kumimoji="1" sz="2000" kern="1200">
                <a:solidFill>
                  <a:schemeClr val="tx1"/>
                </a:solidFill>
                <a:latin typeface="+mn-lt"/>
                <a:ea typeface="+mn-ea"/>
                <a:cs typeface="+mn-cs"/>
              </a:defRPr>
            </a:lvl3pPr>
            <a:lvl4pPr marL="1543050" algn="l" defTabSz="1028700" rtl="0" eaLnBrk="1" latinLnBrk="0" hangingPunct="1">
              <a:defRPr kumimoji="1" sz="2000" kern="1200">
                <a:solidFill>
                  <a:schemeClr val="tx1"/>
                </a:solidFill>
                <a:latin typeface="+mn-lt"/>
                <a:ea typeface="+mn-ea"/>
                <a:cs typeface="+mn-cs"/>
              </a:defRPr>
            </a:lvl4pPr>
            <a:lvl5pPr marL="2057400" algn="l" defTabSz="1028700" rtl="0" eaLnBrk="1" latinLnBrk="0" hangingPunct="1">
              <a:defRPr kumimoji="1" sz="2000" kern="1200">
                <a:solidFill>
                  <a:schemeClr val="tx1"/>
                </a:solidFill>
                <a:latin typeface="+mn-lt"/>
                <a:ea typeface="+mn-ea"/>
                <a:cs typeface="+mn-cs"/>
              </a:defRPr>
            </a:lvl5pPr>
            <a:lvl6pPr marL="2571750" algn="l" defTabSz="1028700" rtl="0" eaLnBrk="1" latinLnBrk="0" hangingPunct="1">
              <a:defRPr kumimoji="1" sz="2000" kern="1200">
                <a:solidFill>
                  <a:schemeClr val="tx1"/>
                </a:solidFill>
                <a:latin typeface="+mn-lt"/>
                <a:ea typeface="+mn-ea"/>
                <a:cs typeface="+mn-cs"/>
              </a:defRPr>
            </a:lvl6pPr>
            <a:lvl7pPr marL="3086100" algn="l" defTabSz="1028700" rtl="0" eaLnBrk="1" latinLnBrk="0" hangingPunct="1">
              <a:defRPr kumimoji="1" sz="2000" kern="1200">
                <a:solidFill>
                  <a:schemeClr val="tx1"/>
                </a:solidFill>
                <a:latin typeface="+mn-lt"/>
                <a:ea typeface="+mn-ea"/>
                <a:cs typeface="+mn-cs"/>
              </a:defRPr>
            </a:lvl7pPr>
            <a:lvl8pPr marL="3600450" algn="l" defTabSz="1028700" rtl="0" eaLnBrk="1" latinLnBrk="0" hangingPunct="1">
              <a:defRPr kumimoji="1" sz="2000" kern="1200">
                <a:solidFill>
                  <a:schemeClr val="tx1"/>
                </a:solidFill>
                <a:latin typeface="+mn-lt"/>
                <a:ea typeface="+mn-ea"/>
                <a:cs typeface="+mn-cs"/>
              </a:defRPr>
            </a:lvl8pPr>
            <a:lvl9pPr marL="4114800" algn="l" defTabSz="1028700" rtl="0" eaLnBrk="1" latinLnBrk="0" hangingPunct="1">
              <a:defRPr kumimoji="1" sz="2000" kern="1200">
                <a:solidFill>
                  <a:schemeClr val="tx1"/>
                </a:solidFill>
                <a:latin typeface="+mn-lt"/>
                <a:ea typeface="+mn-ea"/>
                <a:cs typeface="+mn-cs"/>
              </a:defRPr>
            </a:lvl9pPr>
          </a:lstStyle>
          <a:p>
            <a:pPr algn="ctr"/>
            <a:r>
              <a:rPr lang="en-US" altLang="ja-JP" dirty="0">
                <a:solidFill>
                  <a:schemeClr val="tx1"/>
                </a:solidFill>
              </a:rPr>
              <a:t>5</a:t>
            </a:r>
            <a:endParaRPr lang="ja-JP" altLang="en-US" dirty="0">
              <a:solidFill>
                <a:schemeClr val="tx1"/>
              </a:solidFill>
            </a:endParaRPr>
          </a:p>
        </p:txBody>
      </p:sp>
      <p:sp>
        <p:nvSpPr>
          <p:cNvPr id="21" name="テキスト ボックス 20"/>
          <p:cNvSpPr txBox="1"/>
          <p:nvPr/>
        </p:nvSpPr>
        <p:spPr>
          <a:xfrm>
            <a:off x="2475460" y="6183999"/>
            <a:ext cx="7400014" cy="733534"/>
          </a:xfrm>
          <a:prstGeom prst="rect">
            <a:avLst/>
          </a:prstGeom>
          <a:noFill/>
        </p:spPr>
        <p:txBody>
          <a:bodyPr wrap="square" rtlCol="0">
            <a:spAutoFit/>
          </a:bodyPr>
          <a:lstStyle/>
          <a:p>
            <a:pPr>
              <a:lnSpc>
                <a:spcPts val="25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○万博を見据え、</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船開発に向けた動きが活発となる</a:t>
            </a:r>
            <a:r>
              <a:rPr lang="ja-JP" altLang="en-US" b="1" dirty="0">
                <a:latin typeface="Meiryo UI" panose="020B0604030504040204" pitchFamily="50" charset="-128"/>
                <a:ea typeface="Meiryo UI" panose="020B0604030504040204" pitchFamily="50" charset="-128"/>
                <a:cs typeface="Meiryo UI" panose="020B0604030504040204" pitchFamily="50" charset="-128"/>
              </a:rPr>
              <a:t>中</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事</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業者</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による実証事業等への支援を目指す。</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2000" y="2808000"/>
            <a:ext cx="3826543" cy="2160000"/>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2000" y="2808000"/>
            <a:ext cx="1618786" cy="2160000"/>
          </a:xfrm>
          <a:prstGeom prst="rect">
            <a:avLst/>
          </a:prstGeom>
        </p:spPr>
      </p:pic>
      <p:pic>
        <p:nvPicPr>
          <p:cNvPr id="3074" name="Picture 2" descr="https://www.yanmar.com/jp/about/ymedia/app/uploads/fuel-cell_head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000" y="2808000"/>
            <a:ext cx="384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064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22252" y="1895489"/>
            <a:ext cx="9835942" cy="5632064"/>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176390" tIns="176390" rIns="70556" bIns="0" rtlCol="0">
            <a:noAutofit/>
          </a:bodyPr>
          <a:lstStyle/>
          <a:p>
            <a:pPr>
              <a:tabLst>
                <a:tab pos="1693783" algn="l"/>
              </a:tabLst>
            </a:pP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ECO</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縁日</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実施日程　　令和３年</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日（土）</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場　　　所　　花博記念公園鶴見緑地内</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実施内容　　・燃料電池自動車の体験試乗会</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・燃料電池自動車のとび出すぬり絵体験</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5450" algn="l"/>
              </a:tabLst>
            </a:pP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・水素で発電する燃料電池電源車（関西初）</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5450" algn="l"/>
              </a:tabLst>
            </a:pP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水素エネルギー体感イベント</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実施日程　　令和３年</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日（土）・</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日（日）</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場　　　所　　イオンモール鶴見緑地</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実施内容　　・</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ミニ試乗会</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の展示</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・親子で楽しんで水素を体験！ワークショップ</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・パネル・映像展示　ほか</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ひかりのルネサンス</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p>
          <a:p>
            <a:pPr>
              <a:tabLst>
                <a:tab pos="1693783" algn="l"/>
              </a:tabLst>
            </a:pP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実施日程　　令和３年</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日（金）・</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日（土）</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場　　　所　　中之島公園内（東洋陶磁美術館前）</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実施内容　　・燃料電池自動車からイルミネーションへの給電</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・電飾パネルの展示　ほか</a:t>
            </a: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endPar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20058" y="33710"/>
            <a:ext cx="10459848" cy="519373"/>
          </a:xfrm>
          <a:prstGeom prst="rect">
            <a:avLst/>
          </a:prstGeom>
        </p:spPr>
        <p:txBody>
          <a:bodyPr wrap="square" lIns="102870" tIns="51435" rIns="102870" bIns="51435">
            <a:spAutoFit/>
          </a:bodyPr>
          <a:lstStyle/>
          <a:p>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社会受容性の向上　</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 name="直線コネクタ 10"/>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25258" y="754076"/>
            <a:ext cx="9835942" cy="1011133"/>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6218" tIns="176390" rIns="96218" bIns="70556" rtlCol="0">
            <a:noAutofit/>
          </a:bodyPr>
          <a:lstStyle/>
          <a:p>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大阪市は、基礎自治体として、地域イベント等で官民連携で燃料電池自動車を活用した水素の社会受容性の向上に取り組みます。令和３年度下半期は、 </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月開催の「エコ縁日</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月開催イオンモール鶴見緑地「水素エネルギー体感イベント」、</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ひかりのルネサンス</a:t>
            </a:r>
            <a:r>
              <a:rPr lang="en-US" altLang="ja-JP"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5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」に出展しました。</a:t>
            </a:r>
          </a:p>
        </p:txBody>
      </p:sp>
      <p:sp>
        <p:nvSpPr>
          <p:cNvPr id="12" name="テキスト ボックス 11"/>
          <p:cNvSpPr txBox="1"/>
          <p:nvPr/>
        </p:nvSpPr>
        <p:spPr>
          <a:xfrm>
            <a:off x="6034653" y="1960361"/>
            <a:ext cx="1332000" cy="295915"/>
          </a:xfrm>
          <a:prstGeom prst="rect">
            <a:avLst/>
          </a:prstGeom>
          <a:solidFill>
            <a:schemeClr val="accent1"/>
          </a:solidFill>
        </p:spPr>
        <p:txBody>
          <a:bodyPr wrap="square" rtlCol="0">
            <a:spAutoFit/>
          </a:bodyPr>
          <a:lstStyle/>
          <a:p>
            <a:r>
              <a:rPr lang="en-US" altLang="ja-JP" sz="1323" dirty="0">
                <a:solidFill>
                  <a:schemeClr val="bg1"/>
                </a:solidFill>
                <a:latin typeface="HGP創英角ｺﾞｼｯｸUB" panose="020B0900000000000000" pitchFamily="50" charset="-128"/>
                <a:ea typeface="HGP創英角ｺﾞｼｯｸUB" panose="020B0900000000000000" pitchFamily="50" charset="-128"/>
              </a:rPr>
              <a:t>ECO</a:t>
            </a:r>
            <a:r>
              <a:rPr lang="ja-JP" altLang="en-US" sz="1323" dirty="0">
                <a:solidFill>
                  <a:schemeClr val="bg1"/>
                </a:solidFill>
                <a:latin typeface="HGP創英角ｺﾞｼｯｸUB" panose="020B0900000000000000" pitchFamily="50" charset="-128"/>
                <a:ea typeface="HGP創英角ｺﾞｼｯｸUB" panose="020B0900000000000000" pitchFamily="50" charset="-128"/>
              </a:rPr>
              <a:t>縁日</a:t>
            </a:r>
            <a:r>
              <a:rPr lang="en-US" altLang="ja-JP" sz="1323" dirty="0">
                <a:solidFill>
                  <a:schemeClr val="bg1"/>
                </a:solidFill>
                <a:latin typeface="HGP創英角ｺﾞｼｯｸUB" panose="020B0900000000000000" pitchFamily="50" charset="-128"/>
                <a:ea typeface="HGP創英角ｺﾞｼｯｸUB" panose="020B0900000000000000" pitchFamily="50" charset="-128"/>
              </a:rPr>
              <a:t>2021</a:t>
            </a:r>
            <a:endParaRPr lang="ja-JP" altLang="en-US" sz="1323"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3" name="テキスト ボックス 22"/>
          <p:cNvSpPr txBox="1"/>
          <p:nvPr/>
        </p:nvSpPr>
        <p:spPr>
          <a:xfrm>
            <a:off x="6591814" y="7067874"/>
            <a:ext cx="295232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イルミネーションへの給電と電飾パネル</a:t>
            </a:r>
            <a:endParaRPr kumimoji="1" lang="ja-JP" altLang="en-US"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542325" y="630471"/>
            <a:ext cx="973311" cy="237629"/>
          </a:xfrm>
          <a:prstGeom prst="rect">
            <a:avLst/>
          </a:prstGeom>
        </p:spPr>
        <p:style>
          <a:lnRef idx="1">
            <a:schemeClr val="accent1"/>
          </a:lnRef>
          <a:fillRef idx="3">
            <a:schemeClr val="accent1"/>
          </a:fillRef>
          <a:effectRef idx="2">
            <a:schemeClr val="accent1"/>
          </a:effectRef>
          <a:fontRef idx="minor">
            <a:schemeClr val="lt1"/>
          </a:fontRef>
        </p:style>
        <p:txBody>
          <a:bodyPr wrap="square" lIns="96218" tIns="0" rIns="96218" bIns="0" rtlCol="0" anchor="ctr" anchorCtr="0">
            <a:spAutoFit/>
          </a:bodyPr>
          <a:lstStyle/>
          <a:p>
            <a:pPr algn="ctr"/>
            <a:r>
              <a:rPr lang="ja-JP" altLang="en-US" sz="1544" b="1" dirty="0">
                <a:latin typeface="Meiryo UI" panose="020B0604030504040204" pitchFamily="50" charset="-128"/>
                <a:ea typeface="Meiryo UI" panose="020B0604030504040204" pitchFamily="50" charset="-128"/>
                <a:cs typeface="Meiryo UI" panose="020B0604030504040204" pitchFamily="50" charset="-128"/>
              </a:rPr>
              <a:t>目　的</a:t>
            </a:r>
          </a:p>
        </p:txBody>
      </p:sp>
      <p:sp>
        <p:nvSpPr>
          <p:cNvPr id="9" name="テキスト ボックス 8"/>
          <p:cNvSpPr txBox="1"/>
          <p:nvPr/>
        </p:nvSpPr>
        <p:spPr>
          <a:xfrm>
            <a:off x="542324" y="1849243"/>
            <a:ext cx="973311" cy="237629"/>
          </a:xfrm>
          <a:prstGeom prst="rect">
            <a:avLst/>
          </a:prstGeom>
        </p:spPr>
        <p:style>
          <a:lnRef idx="1">
            <a:schemeClr val="accent1"/>
          </a:lnRef>
          <a:fillRef idx="3">
            <a:schemeClr val="accent1"/>
          </a:fillRef>
          <a:effectRef idx="2">
            <a:schemeClr val="accent1"/>
          </a:effectRef>
          <a:fontRef idx="minor">
            <a:schemeClr val="lt1"/>
          </a:fontRef>
        </p:style>
        <p:txBody>
          <a:bodyPr wrap="square" lIns="96218" tIns="0" rIns="96218" bIns="0" rtlCol="0" anchor="ctr" anchorCtr="0">
            <a:spAutoFit/>
          </a:bodyPr>
          <a:lstStyle/>
          <a:p>
            <a:pPr algn="ctr"/>
            <a:r>
              <a:rPr lang="ja-JP" altLang="en-US" sz="1544" b="1" dirty="0">
                <a:latin typeface="Meiryo UI" panose="020B0604030504040204" pitchFamily="50" charset="-128"/>
                <a:ea typeface="Meiryo UI" panose="020B0604030504040204" pitchFamily="50" charset="-128"/>
                <a:cs typeface="Meiryo UI" panose="020B0604030504040204" pitchFamily="50" charset="-128"/>
              </a:rPr>
              <a:t>概　要</a:t>
            </a:r>
          </a:p>
        </p:txBody>
      </p:sp>
      <p:pic>
        <p:nvPicPr>
          <p:cNvPr id="15" name="図 14" descr="X:\ユーザ作業用フォルダ\ん　★エネルギー政策室\130  水素・水素ステーション・（市大）人工光合成関係\啓発事業・環境学習関係（おおさか環境科含む）\R３　トヨタとの連携協定\2112XX 光のルネサンス2021\写真\サムネ\IMG_20211225_18155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6172" y="5936357"/>
            <a:ext cx="1533712" cy="1152000"/>
          </a:xfrm>
          <a:prstGeom prst="rect">
            <a:avLst/>
          </a:prstGeom>
          <a:noFill/>
          <a:ln>
            <a:noFill/>
          </a:ln>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930" y="3860314"/>
            <a:ext cx="1080000" cy="1508420"/>
          </a:xfrm>
          <a:prstGeom prst="rect">
            <a:avLst/>
          </a:prstGeom>
        </p:spPr>
      </p:pic>
      <p:sp>
        <p:nvSpPr>
          <p:cNvPr id="22" name="テキスト ボックス 21"/>
          <p:cNvSpPr txBox="1"/>
          <p:nvPr/>
        </p:nvSpPr>
        <p:spPr>
          <a:xfrm>
            <a:off x="6017905" y="5329592"/>
            <a:ext cx="1902224"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イベントポスター</a:t>
            </a:r>
            <a:endParaRPr kumimoji="1" lang="ja-JP" altLang="en-US" dirty="0">
              <a:latin typeface="Meiryo UI" panose="020B0604030504040204" pitchFamily="50" charset="-128"/>
              <a:ea typeface="Meiryo UI" panose="020B0604030504040204" pitchFamily="50" charset="-128"/>
            </a:endParaRPr>
          </a:p>
        </p:txBody>
      </p:sp>
      <p:pic>
        <p:nvPicPr>
          <p:cNvPr id="3" name="図 2" descr="駐車場に駐車している赤い車&#10;&#10;低い精度で自動的に生成された説明">
            <a:extLst>
              <a:ext uri="{FF2B5EF4-FFF2-40B4-BE49-F238E27FC236}">
                <a16:creationId xmlns:a16="http://schemas.microsoft.com/office/drawing/2014/main" id="{86587FD6-162D-45DE-90C6-407632BF78D4}"/>
              </a:ext>
            </a:extLst>
          </p:cNvPr>
          <p:cNvPicPr>
            <a:picLocks noChangeAspect="1"/>
          </p:cNvPicPr>
          <p:nvPr/>
        </p:nvPicPr>
        <p:blipFill rotWithShape="1">
          <a:blip r:embed="rId5">
            <a:extLst>
              <a:ext uri="{28A0092B-C50C-407E-A947-70E740481C1C}">
                <a14:useLocalDpi xmlns:a14="http://schemas.microsoft.com/office/drawing/2010/main" val="0"/>
              </a:ext>
            </a:extLst>
          </a:blip>
          <a:srcRect t="16030" b="32827"/>
          <a:stretch/>
        </p:blipFill>
        <p:spPr>
          <a:xfrm>
            <a:off x="8092012" y="2044668"/>
            <a:ext cx="1980000" cy="1348664"/>
          </a:xfrm>
          <a:prstGeom prst="rect">
            <a:avLst/>
          </a:prstGeom>
        </p:spPr>
      </p:pic>
      <p:pic>
        <p:nvPicPr>
          <p:cNvPr id="21" name="Picture 2" descr="https://www.city.osaka.lg.jp/kankyo/cmsfiles/contents/0000545/545255/1.png">
            <a:extLst>
              <a:ext uri="{FF2B5EF4-FFF2-40B4-BE49-F238E27FC236}">
                <a16:creationId xmlns:a16="http://schemas.microsoft.com/office/drawing/2014/main" id="{0248CF62-EE29-4938-B554-17E117F7D6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1147" y="2471497"/>
            <a:ext cx="2302047" cy="792000"/>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44FFAD69-D719-4F3A-8A46-E814C25F0CB5}"/>
              </a:ext>
            </a:extLst>
          </p:cNvPr>
          <p:cNvSpPr txBox="1"/>
          <p:nvPr/>
        </p:nvSpPr>
        <p:spPr>
          <a:xfrm>
            <a:off x="6053352" y="3617569"/>
            <a:ext cx="2160000" cy="295915"/>
          </a:xfrm>
          <a:prstGeom prst="rect">
            <a:avLst/>
          </a:prstGeom>
          <a:solidFill>
            <a:schemeClr val="accent1"/>
          </a:solidFill>
        </p:spPr>
        <p:txBody>
          <a:bodyPr wrap="square" rtlCol="0">
            <a:spAutoFit/>
          </a:bodyPr>
          <a:lstStyle/>
          <a:p>
            <a:r>
              <a:rPr lang="ja-JP" altLang="en-US" sz="1323" dirty="0">
                <a:solidFill>
                  <a:schemeClr val="bg1"/>
                </a:solidFill>
                <a:latin typeface="HGP創英角ｺﾞｼｯｸUB" panose="020B0900000000000000" pitchFamily="50" charset="-128"/>
                <a:ea typeface="HGP創英角ｺﾞｼｯｸUB" panose="020B0900000000000000" pitchFamily="50" charset="-128"/>
              </a:rPr>
              <a:t>水素エネルギー体感イベント</a:t>
            </a:r>
          </a:p>
        </p:txBody>
      </p:sp>
      <p:pic>
        <p:nvPicPr>
          <p:cNvPr id="10" name="図 9" descr="建物, 屋内, テーブル, 地域 が含まれている画像&#10;&#10;自動的に生成された説明">
            <a:extLst>
              <a:ext uri="{FF2B5EF4-FFF2-40B4-BE49-F238E27FC236}">
                <a16:creationId xmlns:a16="http://schemas.microsoft.com/office/drawing/2014/main" id="{A2140BC2-C819-4D13-A901-D04728D0DD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648" t="33419" r="21551" b="19207"/>
          <a:stretch/>
        </p:blipFill>
        <p:spPr>
          <a:xfrm>
            <a:off x="7829237" y="3960955"/>
            <a:ext cx="2000120" cy="1080000"/>
          </a:xfrm>
          <a:prstGeom prst="rect">
            <a:avLst/>
          </a:prstGeom>
        </p:spPr>
      </p:pic>
      <p:sp>
        <p:nvSpPr>
          <p:cNvPr id="31" name="テキスト ボックス 30">
            <a:extLst>
              <a:ext uri="{FF2B5EF4-FFF2-40B4-BE49-F238E27FC236}">
                <a16:creationId xmlns:a16="http://schemas.microsoft.com/office/drawing/2014/main" id="{19BAD5F5-E906-483E-ADAC-40403BDAE62D}"/>
              </a:ext>
            </a:extLst>
          </p:cNvPr>
          <p:cNvSpPr txBox="1"/>
          <p:nvPr/>
        </p:nvSpPr>
        <p:spPr>
          <a:xfrm>
            <a:off x="5951028" y="3207384"/>
            <a:ext cx="153037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燃料電池電源車</a:t>
            </a:r>
            <a:endParaRPr kumimoji="1" lang="ja-JP" altLang="en-US"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65EF465A-4624-452D-BCE3-9BC8F3964CE3}"/>
              </a:ext>
            </a:extLst>
          </p:cNvPr>
          <p:cNvSpPr txBox="1"/>
          <p:nvPr/>
        </p:nvSpPr>
        <p:spPr>
          <a:xfrm>
            <a:off x="8394887" y="3374732"/>
            <a:ext cx="1859495"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FCV</a:t>
            </a:r>
            <a:r>
              <a:rPr lang="ja-JP" altLang="en-US" sz="1400" dirty="0">
                <a:latin typeface="Meiryo UI" panose="020B0604030504040204" pitchFamily="50" charset="-128"/>
                <a:ea typeface="Meiryo UI" panose="020B0604030504040204" pitchFamily="50" charset="-128"/>
              </a:rPr>
              <a:t>による給電デモ</a:t>
            </a:r>
            <a:endParaRPr kumimoji="1" lang="ja-JP" altLang="en-US"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6158154" y="5645313"/>
            <a:ext cx="2499170" cy="295915"/>
          </a:xfrm>
          <a:prstGeom prst="rect">
            <a:avLst/>
          </a:prstGeom>
          <a:solidFill>
            <a:schemeClr val="accent1"/>
          </a:solidFill>
        </p:spPr>
        <p:txBody>
          <a:bodyPr wrap="square" rtlCol="0">
            <a:spAutoFit/>
          </a:bodyPr>
          <a:lstStyle/>
          <a:p>
            <a:r>
              <a:rPr lang="en-US" altLang="ja-JP" sz="1323" dirty="0">
                <a:solidFill>
                  <a:schemeClr val="bg1"/>
                </a:solidFill>
                <a:latin typeface="HGP創英角ｺﾞｼｯｸUB" panose="020B0900000000000000" pitchFamily="50" charset="-128"/>
                <a:ea typeface="HGP創英角ｺﾞｼｯｸUB" panose="020B0900000000000000" pitchFamily="50" charset="-128"/>
              </a:rPr>
              <a:t>OSAKA</a:t>
            </a:r>
            <a:r>
              <a:rPr lang="ja-JP" altLang="en-US" sz="1323" dirty="0">
                <a:solidFill>
                  <a:schemeClr val="bg1"/>
                </a:solidFill>
                <a:latin typeface="HGP創英角ｺﾞｼｯｸUB" panose="020B0900000000000000" pitchFamily="50" charset="-128"/>
                <a:ea typeface="HGP創英角ｺﾞｼｯｸUB" panose="020B0900000000000000" pitchFamily="50" charset="-128"/>
              </a:rPr>
              <a:t>ひかりのルネサンス</a:t>
            </a:r>
            <a:r>
              <a:rPr lang="en-US" altLang="ja-JP" sz="1323" dirty="0">
                <a:solidFill>
                  <a:schemeClr val="bg1"/>
                </a:solidFill>
                <a:latin typeface="HGP創英角ｺﾞｼｯｸUB" panose="020B0900000000000000" pitchFamily="50" charset="-128"/>
                <a:ea typeface="HGP創英角ｺﾞｼｯｸUB" panose="020B0900000000000000" pitchFamily="50" charset="-128"/>
              </a:rPr>
              <a:t>2021</a:t>
            </a:r>
            <a:endParaRPr lang="ja-JP" altLang="en-US" sz="1323"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7" name="図 16">
            <a:extLst>
              <a:ext uri="{FF2B5EF4-FFF2-40B4-BE49-F238E27FC236}">
                <a16:creationId xmlns:a16="http://schemas.microsoft.com/office/drawing/2014/main" id="{FB60D891-3DD9-4E7B-A453-FBEF78C99C70}"/>
              </a:ext>
            </a:extLst>
          </p:cNvPr>
          <p:cNvPicPr>
            <a:picLocks noChangeAspect="1"/>
          </p:cNvPicPr>
          <p:nvPr/>
        </p:nvPicPr>
        <p:blipFill rotWithShape="1">
          <a:blip r:embed="rId8"/>
          <a:srcRect l="9051" t="22611" r="27242" b="71302"/>
          <a:stretch/>
        </p:blipFill>
        <p:spPr>
          <a:xfrm>
            <a:off x="678466" y="4196068"/>
            <a:ext cx="5040000" cy="270912"/>
          </a:xfrm>
          <a:prstGeom prst="rect">
            <a:avLst/>
          </a:prstGeom>
        </p:spPr>
      </p:pic>
      <p:sp>
        <p:nvSpPr>
          <p:cNvPr id="33" name="テキスト ボックス 32">
            <a:extLst>
              <a:ext uri="{FF2B5EF4-FFF2-40B4-BE49-F238E27FC236}">
                <a16:creationId xmlns:a16="http://schemas.microsoft.com/office/drawing/2014/main" id="{0ED0FC1C-F225-48A8-90FC-14869E1B0D2D}"/>
              </a:ext>
            </a:extLst>
          </p:cNvPr>
          <p:cNvSpPr txBox="1"/>
          <p:nvPr/>
        </p:nvSpPr>
        <p:spPr>
          <a:xfrm>
            <a:off x="7752069" y="5048899"/>
            <a:ext cx="3145129" cy="600164"/>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大阪市</a:t>
            </a:r>
            <a:r>
              <a:rPr lang="ja-JP" altLang="en-US"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大阪地区トヨタ各社</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岩谷産業株式会社共同</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展示啓発コーナー</a:t>
            </a:r>
          </a:p>
        </p:txBody>
      </p:sp>
      <p:pic>
        <p:nvPicPr>
          <p:cNvPr id="34" name="図 33">
            <a:extLst>
              <a:ext uri="{FF2B5EF4-FFF2-40B4-BE49-F238E27FC236}">
                <a16:creationId xmlns:a16="http://schemas.microsoft.com/office/drawing/2014/main" id="{047AEADA-8E5F-4FC2-90BF-E0D61394BA4C}"/>
              </a:ext>
            </a:extLst>
          </p:cNvPr>
          <p:cNvPicPr>
            <a:picLocks noChangeAspect="1"/>
          </p:cNvPicPr>
          <p:nvPr/>
        </p:nvPicPr>
        <p:blipFill rotWithShape="1">
          <a:blip r:embed="rId8"/>
          <a:srcRect l="9051" t="22611" r="56695" b="72050"/>
          <a:stretch/>
        </p:blipFill>
        <p:spPr>
          <a:xfrm>
            <a:off x="640366" y="2327402"/>
            <a:ext cx="2709877" cy="237629"/>
          </a:xfrm>
          <a:prstGeom prst="rect">
            <a:avLst/>
          </a:prstGeom>
        </p:spPr>
      </p:pic>
      <p:pic>
        <p:nvPicPr>
          <p:cNvPr id="35" name="図 34">
            <a:extLst>
              <a:ext uri="{FF2B5EF4-FFF2-40B4-BE49-F238E27FC236}">
                <a16:creationId xmlns:a16="http://schemas.microsoft.com/office/drawing/2014/main" id="{E042ED9E-6D96-43A9-9548-E35EB3CA790D}"/>
              </a:ext>
            </a:extLst>
          </p:cNvPr>
          <p:cNvPicPr>
            <a:picLocks noChangeAspect="1"/>
          </p:cNvPicPr>
          <p:nvPr/>
        </p:nvPicPr>
        <p:blipFill rotWithShape="1">
          <a:blip r:embed="rId8"/>
          <a:srcRect l="9051" t="22611" r="56695" b="72050"/>
          <a:stretch/>
        </p:blipFill>
        <p:spPr>
          <a:xfrm>
            <a:off x="678466" y="6293966"/>
            <a:ext cx="2709877" cy="237629"/>
          </a:xfrm>
          <a:prstGeom prst="rect">
            <a:avLst/>
          </a:prstGeom>
        </p:spPr>
      </p:pic>
      <p:pic>
        <p:nvPicPr>
          <p:cNvPr id="37" name="図 36" descr="傘をさして歩く人たち&#10;&#10;中程度の精度で自動的に生成された説明">
            <a:extLst>
              <a:ext uri="{FF2B5EF4-FFF2-40B4-BE49-F238E27FC236}">
                <a16:creationId xmlns:a16="http://schemas.microsoft.com/office/drawing/2014/main" id="{7287B3DC-DDF1-482F-A3D9-401F7C53FD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5484" r="18850" b="18635"/>
          <a:stretch/>
        </p:blipFill>
        <p:spPr>
          <a:xfrm>
            <a:off x="8168994" y="5929256"/>
            <a:ext cx="1480398" cy="1116000"/>
          </a:xfrm>
          <a:prstGeom prst="rect">
            <a:avLst/>
          </a:prstGeom>
        </p:spPr>
      </p:pic>
      <p:sp>
        <p:nvSpPr>
          <p:cNvPr id="25" name="スライド番号プレースホルダー 2">
            <a:extLst>
              <a:ext uri="{FF2B5EF4-FFF2-40B4-BE49-F238E27FC236}">
                <a16:creationId xmlns:a16="http://schemas.microsoft.com/office/drawing/2014/main" id="{939C1245-5928-4819-8CB6-D49CD4E5E040}"/>
              </a:ext>
            </a:extLst>
          </p:cNvPr>
          <p:cNvSpPr txBox="1">
            <a:spLocks/>
          </p:cNvSpPr>
          <p:nvPr/>
        </p:nvSpPr>
        <p:spPr>
          <a:xfrm>
            <a:off x="9979790" y="7127389"/>
            <a:ext cx="360000" cy="352742"/>
          </a:xfrm>
          <a:prstGeom prst="rect">
            <a:avLst/>
          </a:prstGeom>
          <a:solidFill>
            <a:schemeClr val="bg1"/>
          </a:solidFill>
          <a:ln>
            <a:solidFill>
              <a:schemeClr val="accent1"/>
            </a:solidFill>
          </a:ln>
        </p:spPr>
        <p:txBody>
          <a:bodyPr vert="horz" lIns="0" tIns="0" rIns="0" bIns="0" rtlCol="0" anchor="ctr"/>
          <a:lstStyle>
            <a:defPPr>
              <a:defRPr lang="ja-JP"/>
            </a:defPPr>
            <a:lvl1pPr marL="0" algn="r" defTabSz="1028700" rtl="0" eaLnBrk="1" latinLnBrk="0" hangingPunct="1">
              <a:defRPr kumimoji="1" sz="1400" kern="1200">
                <a:solidFill>
                  <a:schemeClr val="tx1">
                    <a:tint val="75000"/>
                  </a:schemeClr>
                </a:solidFill>
                <a:latin typeface="+mn-lt"/>
                <a:ea typeface="+mn-ea"/>
                <a:cs typeface="+mn-cs"/>
              </a:defRPr>
            </a:lvl1pPr>
            <a:lvl2pPr marL="514350" algn="l" defTabSz="1028700" rtl="0" eaLnBrk="1" latinLnBrk="0" hangingPunct="1">
              <a:defRPr kumimoji="1" sz="2000" kern="1200">
                <a:solidFill>
                  <a:schemeClr val="tx1"/>
                </a:solidFill>
                <a:latin typeface="+mn-lt"/>
                <a:ea typeface="+mn-ea"/>
                <a:cs typeface="+mn-cs"/>
              </a:defRPr>
            </a:lvl2pPr>
            <a:lvl3pPr marL="1028700" algn="l" defTabSz="1028700" rtl="0" eaLnBrk="1" latinLnBrk="0" hangingPunct="1">
              <a:defRPr kumimoji="1" sz="2000" kern="1200">
                <a:solidFill>
                  <a:schemeClr val="tx1"/>
                </a:solidFill>
                <a:latin typeface="+mn-lt"/>
                <a:ea typeface="+mn-ea"/>
                <a:cs typeface="+mn-cs"/>
              </a:defRPr>
            </a:lvl3pPr>
            <a:lvl4pPr marL="1543050" algn="l" defTabSz="1028700" rtl="0" eaLnBrk="1" latinLnBrk="0" hangingPunct="1">
              <a:defRPr kumimoji="1" sz="2000" kern="1200">
                <a:solidFill>
                  <a:schemeClr val="tx1"/>
                </a:solidFill>
                <a:latin typeface="+mn-lt"/>
                <a:ea typeface="+mn-ea"/>
                <a:cs typeface="+mn-cs"/>
              </a:defRPr>
            </a:lvl4pPr>
            <a:lvl5pPr marL="2057400" algn="l" defTabSz="1028700" rtl="0" eaLnBrk="1" latinLnBrk="0" hangingPunct="1">
              <a:defRPr kumimoji="1" sz="2000" kern="1200">
                <a:solidFill>
                  <a:schemeClr val="tx1"/>
                </a:solidFill>
                <a:latin typeface="+mn-lt"/>
                <a:ea typeface="+mn-ea"/>
                <a:cs typeface="+mn-cs"/>
              </a:defRPr>
            </a:lvl5pPr>
            <a:lvl6pPr marL="2571750" algn="l" defTabSz="1028700" rtl="0" eaLnBrk="1" latinLnBrk="0" hangingPunct="1">
              <a:defRPr kumimoji="1" sz="2000" kern="1200">
                <a:solidFill>
                  <a:schemeClr val="tx1"/>
                </a:solidFill>
                <a:latin typeface="+mn-lt"/>
                <a:ea typeface="+mn-ea"/>
                <a:cs typeface="+mn-cs"/>
              </a:defRPr>
            </a:lvl6pPr>
            <a:lvl7pPr marL="3086100" algn="l" defTabSz="1028700" rtl="0" eaLnBrk="1" latinLnBrk="0" hangingPunct="1">
              <a:defRPr kumimoji="1" sz="2000" kern="1200">
                <a:solidFill>
                  <a:schemeClr val="tx1"/>
                </a:solidFill>
                <a:latin typeface="+mn-lt"/>
                <a:ea typeface="+mn-ea"/>
                <a:cs typeface="+mn-cs"/>
              </a:defRPr>
            </a:lvl7pPr>
            <a:lvl8pPr marL="3600450" algn="l" defTabSz="1028700" rtl="0" eaLnBrk="1" latinLnBrk="0" hangingPunct="1">
              <a:defRPr kumimoji="1" sz="2000" kern="1200">
                <a:solidFill>
                  <a:schemeClr val="tx1"/>
                </a:solidFill>
                <a:latin typeface="+mn-lt"/>
                <a:ea typeface="+mn-ea"/>
                <a:cs typeface="+mn-cs"/>
              </a:defRPr>
            </a:lvl8pPr>
            <a:lvl9pPr marL="4114800" algn="l" defTabSz="1028700" rtl="0" eaLnBrk="1" latinLnBrk="0" hangingPunct="1">
              <a:defRPr kumimoji="1" sz="2000" kern="1200">
                <a:solidFill>
                  <a:schemeClr val="tx1"/>
                </a:solidFill>
                <a:latin typeface="+mn-lt"/>
                <a:ea typeface="+mn-ea"/>
                <a:cs typeface="+mn-cs"/>
              </a:defRPr>
            </a:lvl9pPr>
          </a:lstStyle>
          <a:p>
            <a:pPr algn="ctr"/>
            <a:r>
              <a:rPr lang="en-US" altLang="ja-JP" dirty="0">
                <a:solidFill>
                  <a:schemeClr val="tx1"/>
                </a:solidFill>
              </a:rPr>
              <a:t>6</a:t>
            </a:r>
            <a:endParaRPr lang="ja-JP" altLang="en-US" dirty="0">
              <a:solidFill>
                <a:schemeClr val="tx1"/>
              </a:solidFill>
            </a:endParaRPr>
          </a:p>
        </p:txBody>
      </p:sp>
    </p:spTree>
    <p:extLst>
      <p:ext uri="{BB962C8B-B14F-4D97-AF65-F5344CB8AC3E}">
        <p14:creationId xmlns:p14="http://schemas.microsoft.com/office/powerpoint/2010/main" val="356529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20058" y="33710"/>
            <a:ext cx="10459848" cy="519373"/>
          </a:xfrm>
          <a:prstGeom prst="rect">
            <a:avLst/>
          </a:prstGeom>
        </p:spPr>
        <p:txBody>
          <a:bodyPr wrap="square" lIns="102870" tIns="51435" rIns="102870" bIns="51435">
            <a:spAutoFit/>
          </a:bodyPr>
          <a:lstStyle/>
          <a:p>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社会受容性の向上　</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 name="直線コネクタ 10"/>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22252" y="756295"/>
            <a:ext cx="9835942" cy="4609323"/>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176390" tIns="176390" rIns="70556" bIns="0" rtlCol="0">
            <a:noAutofit/>
          </a:bodyPr>
          <a:lstStyle/>
          <a:p>
            <a:pPr>
              <a:tabLst>
                <a:tab pos="1693783" algn="l"/>
              </a:tabLst>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54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8" name="テキスト ボックス 7"/>
          <p:cNvSpPr txBox="1"/>
          <p:nvPr/>
        </p:nvSpPr>
        <p:spPr>
          <a:xfrm>
            <a:off x="542325" y="662682"/>
            <a:ext cx="2373913" cy="237629"/>
          </a:xfrm>
          <a:prstGeom prst="rect">
            <a:avLst/>
          </a:prstGeom>
        </p:spPr>
        <p:style>
          <a:lnRef idx="1">
            <a:schemeClr val="accent1"/>
          </a:lnRef>
          <a:fillRef idx="3">
            <a:schemeClr val="accent1"/>
          </a:fillRef>
          <a:effectRef idx="2">
            <a:schemeClr val="accent1"/>
          </a:effectRef>
          <a:fontRef idx="minor">
            <a:schemeClr val="lt1"/>
          </a:fontRef>
        </p:style>
        <p:txBody>
          <a:bodyPr wrap="square" lIns="96218" tIns="0" rIns="96218" bIns="0" rtlCol="0" anchor="ctr" anchorCtr="0">
            <a:spAutoFit/>
          </a:bodyPr>
          <a:lstStyle/>
          <a:p>
            <a:pPr algn="ctr"/>
            <a:r>
              <a:rPr lang="en-US" altLang="ja-JP" sz="1544" b="1" dirty="0">
                <a:latin typeface="Meiryo UI" panose="020B0604030504040204" pitchFamily="50" charset="-128"/>
                <a:ea typeface="Meiryo UI" panose="020B0604030504040204" pitchFamily="50" charset="-128"/>
                <a:cs typeface="Meiryo UI" panose="020B0604030504040204" pitchFamily="50" charset="-128"/>
              </a:rPr>
              <a:t>FCV</a:t>
            </a:r>
            <a:r>
              <a:rPr lang="ja-JP" altLang="en-US" sz="1544" b="1" dirty="0">
                <a:latin typeface="Meiryo UI" panose="020B0604030504040204" pitchFamily="50" charset="-128"/>
                <a:ea typeface="Meiryo UI" panose="020B0604030504040204" pitchFamily="50" charset="-128"/>
                <a:cs typeface="Meiryo UI" panose="020B0604030504040204" pitchFamily="50" charset="-128"/>
              </a:rPr>
              <a:t>の公用車への導入</a:t>
            </a:r>
          </a:p>
        </p:txBody>
      </p:sp>
      <p:sp>
        <p:nvSpPr>
          <p:cNvPr id="31" name="テキスト ボックス 28">
            <a:extLst>
              <a:ext uri="{FF2B5EF4-FFF2-40B4-BE49-F238E27FC236}">
                <a16:creationId xmlns:a16="http://schemas.microsoft.com/office/drawing/2014/main" id="{63CBE142-B00B-4D2E-8711-9907AA1E237F}"/>
              </a:ext>
            </a:extLst>
          </p:cNvPr>
          <p:cNvSpPr txBox="1">
            <a:spLocks noChangeArrowheads="1"/>
          </p:cNvSpPr>
          <p:nvPr/>
        </p:nvSpPr>
        <p:spPr bwMode="auto">
          <a:xfrm>
            <a:off x="601596" y="988830"/>
            <a:ext cx="5179425" cy="125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a:t>
            </a:r>
            <a:r>
              <a:rPr lang="ja-JP" altLang="en-US" sz="1540" b="0" i="0" dirty="0">
                <a:latin typeface="Meiryo UI" pitchFamily="50" charset="-128"/>
                <a:ea typeface="Meiryo UI" pitchFamily="50" charset="-128"/>
                <a:cs typeface="Meiryo UI" pitchFamily="50" charset="-128"/>
              </a:rPr>
              <a:t>大阪市は、水素で走る</a:t>
            </a:r>
            <a:r>
              <a:rPr lang="zh-TW" altLang="en-US" sz="1540" b="0" i="0" dirty="0">
                <a:latin typeface="Meiryo UI" pitchFamily="50" charset="-128"/>
                <a:ea typeface="Meiryo UI" pitchFamily="50" charset="-128"/>
                <a:cs typeface="Meiryo UI" pitchFamily="50" charset="-128"/>
              </a:rPr>
              <a:t>燃料電池自動車（</a:t>
            </a:r>
            <a:r>
              <a:rPr lang="en-US" altLang="ja-JP" sz="1540" b="0" i="0" dirty="0">
                <a:latin typeface="Meiryo UI" pitchFamily="50" charset="-128"/>
                <a:ea typeface="Meiryo UI" pitchFamily="50" charset="-128"/>
                <a:cs typeface="Meiryo UI" pitchFamily="50" charset="-128"/>
              </a:rPr>
              <a:t>FCV</a:t>
            </a:r>
            <a:r>
              <a:rPr lang="zh-TW" altLang="en-US" sz="1540" b="0" i="0" dirty="0">
                <a:latin typeface="Meiryo UI" pitchFamily="50" charset="-128"/>
                <a:ea typeface="Meiryo UI" pitchFamily="50" charset="-128"/>
                <a:cs typeface="Meiryo UI" pitchFamily="50" charset="-128"/>
              </a:rPr>
              <a:t>）</a:t>
            </a:r>
            <a:r>
              <a:rPr lang="ja-JP" altLang="en-US" sz="1540" b="0" i="0" dirty="0">
                <a:latin typeface="Meiryo UI" pitchFamily="50" charset="-128"/>
                <a:ea typeface="Meiryo UI" pitchFamily="50" charset="-128"/>
                <a:cs typeface="Meiryo UI" pitchFamily="50" charset="-128"/>
              </a:rPr>
              <a:t>を公用車として初めて導入。</a:t>
            </a:r>
            <a:endParaRPr lang="en-US" altLang="ja-JP" sz="1540" b="0" i="0" dirty="0">
              <a:latin typeface="Meiryo UI" pitchFamily="50" charset="-128"/>
              <a:ea typeface="Meiryo UI" pitchFamily="50" charset="-128"/>
              <a:cs typeface="Meiryo UI" pitchFamily="50" charset="-128"/>
            </a:endParaRPr>
          </a:p>
          <a:p>
            <a:pPr marL="87313" indent="-87313" eaLnBrk="1" hangingPunct="1">
              <a:lnSpc>
                <a:spcPts val="2000"/>
              </a:lnSpc>
            </a:pPr>
            <a:r>
              <a:rPr lang="ja-JP" altLang="en-US" sz="1540" b="0" i="0" dirty="0">
                <a:latin typeface="Meiryo UI" pitchFamily="50" charset="-128"/>
                <a:ea typeface="Meiryo UI" pitchFamily="50" charset="-128"/>
                <a:cs typeface="Meiryo UI" pitchFamily="50" charset="-128"/>
              </a:rPr>
              <a:t>　</a:t>
            </a:r>
            <a:r>
              <a:rPr lang="en-US" altLang="ja-JP" sz="1540" b="0" i="0" dirty="0">
                <a:latin typeface="Meiryo UI" pitchFamily="50" charset="-128"/>
                <a:ea typeface="Meiryo UI" pitchFamily="50" charset="-128"/>
                <a:cs typeface="Meiryo UI" pitchFamily="50" charset="-128"/>
              </a:rPr>
              <a:t>FCV</a:t>
            </a:r>
            <a:r>
              <a:rPr lang="ja-JP" altLang="en-US" sz="1540" b="0" i="0" dirty="0">
                <a:latin typeface="Meiryo UI" pitchFamily="50" charset="-128"/>
                <a:ea typeface="Meiryo UI" pitchFamily="50" charset="-128"/>
                <a:cs typeface="Meiryo UI" pitchFamily="50" charset="-128"/>
              </a:rPr>
              <a:t>を環境教育事業等に使用することを通じて、カーボンニュートラルに向けた水素エネルギーの可能性や、燃料電池自動車の環境性能・給電機能などの魅力を発信していきます。</a:t>
            </a:r>
          </a:p>
        </p:txBody>
      </p:sp>
      <p:pic>
        <p:nvPicPr>
          <p:cNvPr id="32" name="図 31">
            <a:extLst>
              <a:ext uri="{FF2B5EF4-FFF2-40B4-BE49-F238E27FC236}">
                <a16:creationId xmlns:a16="http://schemas.microsoft.com/office/drawing/2014/main" id="{3A88B71A-72A1-4B31-BF94-A8404B35DD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576"/>
          <a:stretch/>
        </p:blipFill>
        <p:spPr>
          <a:xfrm>
            <a:off x="5797966" y="900311"/>
            <a:ext cx="4320770" cy="1476000"/>
          </a:xfrm>
          <a:prstGeom prst="rect">
            <a:avLst/>
          </a:prstGeom>
        </p:spPr>
      </p:pic>
      <p:sp>
        <p:nvSpPr>
          <p:cNvPr id="33" name="テキスト ボックス 32">
            <a:extLst>
              <a:ext uri="{FF2B5EF4-FFF2-40B4-BE49-F238E27FC236}">
                <a16:creationId xmlns:a16="http://schemas.microsoft.com/office/drawing/2014/main" id="{234B60F7-3A7D-4BBF-AB35-248487E3A498}"/>
              </a:ext>
            </a:extLst>
          </p:cNvPr>
          <p:cNvSpPr txBox="1"/>
          <p:nvPr/>
        </p:nvSpPr>
        <p:spPr>
          <a:xfrm>
            <a:off x="710861" y="2223924"/>
            <a:ext cx="1609550" cy="292388"/>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（活用</a:t>
            </a:r>
            <a:r>
              <a:rPr kumimoji="1" lang="ja-JP" altLang="en-US" sz="1300" dirty="0">
                <a:latin typeface="Meiryo UI" panose="020B0604030504040204" pitchFamily="50" charset="-128"/>
                <a:ea typeface="Meiryo UI" panose="020B0604030504040204" pitchFamily="50" charset="-128"/>
              </a:rPr>
              <a:t>イメージ</a:t>
            </a:r>
            <a:r>
              <a:rPr kumimoji="1" lang="ja-JP" altLang="en-US" sz="1200" dirty="0">
                <a:latin typeface="Meiryo UI" panose="020B0604030504040204" pitchFamily="50" charset="-128"/>
                <a:ea typeface="Meiryo UI" panose="020B0604030504040204" pitchFamily="50" charset="-128"/>
              </a:rPr>
              <a:t>）</a:t>
            </a:r>
          </a:p>
        </p:txBody>
      </p:sp>
      <p:pic>
        <p:nvPicPr>
          <p:cNvPr id="34" name="図 33">
            <a:extLst>
              <a:ext uri="{FF2B5EF4-FFF2-40B4-BE49-F238E27FC236}">
                <a16:creationId xmlns:a16="http://schemas.microsoft.com/office/drawing/2014/main" id="{C528864A-6FCE-4235-87CB-6112A6898B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8635" y="3484213"/>
            <a:ext cx="2024077" cy="1248777"/>
          </a:xfrm>
          <a:prstGeom prst="rect">
            <a:avLst/>
          </a:prstGeom>
          <a:ln>
            <a:noFill/>
          </a:ln>
          <a:effectLst>
            <a:softEdge rad="112500"/>
          </a:effectLst>
        </p:spPr>
      </p:pic>
      <p:sp>
        <p:nvSpPr>
          <p:cNvPr id="35" name="正方形/長方形 34">
            <a:extLst>
              <a:ext uri="{FF2B5EF4-FFF2-40B4-BE49-F238E27FC236}">
                <a16:creationId xmlns:a16="http://schemas.microsoft.com/office/drawing/2014/main" id="{F33B07FA-2ACB-4224-B9CF-1F51DAD8D84A}"/>
              </a:ext>
            </a:extLst>
          </p:cNvPr>
          <p:cNvSpPr/>
          <p:nvPr/>
        </p:nvSpPr>
        <p:spPr>
          <a:xfrm>
            <a:off x="720669" y="3106146"/>
            <a:ext cx="2819391" cy="59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からの給電による音楽ライブや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a:extLst>
              <a:ext uri="{FF2B5EF4-FFF2-40B4-BE49-F238E27FC236}">
                <a16:creationId xmlns:a16="http://schemas.microsoft.com/office/drawing/2014/main" id="{AA669385-F328-43EA-920E-A35DDF3095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18838" y="3987284"/>
            <a:ext cx="2078230" cy="1188184"/>
          </a:xfrm>
          <a:prstGeom prst="rect">
            <a:avLst/>
          </a:prstGeom>
          <a:ln>
            <a:noFill/>
          </a:ln>
          <a:effectLst>
            <a:softEdge rad="112500"/>
          </a:effectLst>
        </p:spPr>
      </p:pic>
      <p:pic>
        <p:nvPicPr>
          <p:cNvPr id="37" name="図 36">
            <a:extLst>
              <a:ext uri="{FF2B5EF4-FFF2-40B4-BE49-F238E27FC236}">
                <a16:creationId xmlns:a16="http://schemas.microsoft.com/office/drawing/2014/main" id="{16564FC5-AE63-44C4-A2CC-BA3C64705E7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682129" y="3499213"/>
            <a:ext cx="2023492" cy="1376587"/>
          </a:xfrm>
          <a:prstGeom prst="rect">
            <a:avLst/>
          </a:prstGeom>
        </p:spPr>
      </p:pic>
      <p:sp>
        <p:nvSpPr>
          <p:cNvPr id="38" name="テキスト ボックス 37">
            <a:extLst>
              <a:ext uri="{FF2B5EF4-FFF2-40B4-BE49-F238E27FC236}">
                <a16:creationId xmlns:a16="http://schemas.microsoft.com/office/drawing/2014/main" id="{9761DA7A-6B1F-4479-A0EB-8E91ED192A67}"/>
              </a:ext>
            </a:extLst>
          </p:cNvPr>
          <p:cNvSpPr txBox="1"/>
          <p:nvPr/>
        </p:nvSpPr>
        <p:spPr>
          <a:xfrm>
            <a:off x="6989936" y="3160193"/>
            <a:ext cx="3325151" cy="67710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避難所等でのＦＣＶ活用例の実演</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ja-JP" altLang="en-US" sz="1400" b="1" u="sng" dirty="0"/>
              <a:t>電気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を供給</a:t>
            </a:r>
            <a:r>
              <a:rPr lang="ja-JP" altLang="en-US" sz="1400" u="sng" dirty="0"/>
              <a:t>　</a:t>
            </a:r>
            <a:endParaRPr lang="en-US" altLang="ja-JP" sz="1400" u="sng" dirty="0"/>
          </a:p>
        </p:txBody>
      </p:sp>
      <p:pic>
        <p:nvPicPr>
          <p:cNvPr id="39" name="図 38">
            <a:extLst>
              <a:ext uri="{FF2B5EF4-FFF2-40B4-BE49-F238E27FC236}">
                <a16:creationId xmlns:a16="http://schemas.microsoft.com/office/drawing/2014/main" id="{4C9723A0-D48A-4592-9A56-398AE4549C2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25361" y="3413432"/>
            <a:ext cx="2387543" cy="1648231"/>
          </a:xfrm>
          <a:prstGeom prst="rect">
            <a:avLst/>
          </a:prstGeom>
        </p:spPr>
      </p:pic>
      <p:sp>
        <p:nvSpPr>
          <p:cNvPr id="40" name="正方形/長方形 39">
            <a:extLst>
              <a:ext uri="{FF2B5EF4-FFF2-40B4-BE49-F238E27FC236}">
                <a16:creationId xmlns:a16="http://schemas.microsoft.com/office/drawing/2014/main" id="{C23B1606-C448-4FED-87FA-FD3C30F5B68F}"/>
              </a:ext>
            </a:extLst>
          </p:cNvPr>
          <p:cNvSpPr/>
          <p:nvPr/>
        </p:nvSpPr>
        <p:spPr>
          <a:xfrm>
            <a:off x="4213171" y="5048825"/>
            <a:ext cx="2934247" cy="253916"/>
          </a:xfrm>
          <a:prstGeom prst="rect">
            <a:avLst/>
          </a:prstGeom>
          <a:solidFill>
            <a:schemeClr val="bg1"/>
          </a:solidFill>
          <a:effectLst>
            <a:softEdge rad="31750"/>
          </a:effectLst>
        </p:spPr>
        <p:txBody>
          <a:bodyPr wrap="square">
            <a:spAutoFit/>
          </a:bodyPr>
          <a:lstStyle/>
          <a:p>
            <a:r>
              <a:rPr lang="ja-JP" altLang="en-US" sz="1050" dirty="0">
                <a:latin typeface="ＭＳ Ｐ明朝" panose="02020600040205080304" pitchFamily="18" charset="-128"/>
                <a:ea typeface="ＭＳ Ｐ明朝" panose="02020600040205080304" pitchFamily="18" charset="-128"/>
              </a:rPr>
              <a:t>出典：国土交通省九州運輸局ホームページ</a:t>
            </a:r>
          </a:p>
        </p:txBody>
      </p:sp>
      <p:sp>
        <p:nvSpPr>
          <p:cNvPr id="41" name="正方形/長方形 40">
            <a:extLst>
              <a:ext uri="{FF2B5EF4-FFF2-40B4-BE49-F238E27FC236}">
                <a16:creationId xmlns:a16="http://schemas.microsoft.com/office/drawing/2014/main" id="{9FBE9DB9-0527-4A29-BCF8-C853D403F776}"/>
              </a:ext>
            </a:extLst>
          </p:cNvPr>
          <p:cNvSpPr/>
          <p:nvPr/>
        </p:nvSpPr>
        <p:spPr>
          <a:xfrm>
            <a:off x="3970867" y="3097427"/>
            <a:ext cx="2819391" cy="440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小学校等でのＦＣＶの実体験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a:extLst>
              <a:ext uri="{FF2B5EF4-FFF2-40B4-BE49-F238E27FC236}">
                <a16:creationId xmlns:a16="http://schemas.microsoft.com/office/drawing/2014/main" id="{1D7E123E-C38A-4ACA-941F-6FD1322347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6951" y="4579611"/>
            <a:ext cx="2076036" cy="698009"/>
          </a:xfrm>
          <a:prstGeom prst="trapezoid">
            <a:avLst>
              <a:gd name="adj" fmla="val 9117"/>
            </a:avLst>
          </a:prstGeom>
        </p:spPr>
      </p:pic>
      <p:cxnSp>
        <p:nvCxnSpPr>
          <p:cNvPr id="44" name="直線コネクタ 43">
            <a:extLst>
              <a:ext uri="{FF2B5EF4-FFF2-40B4-BE49-F238E27FC236}">
                <a16:creationId xmlns:a16="http://schemas.microsoft.com/office/drawing/2014/main" id="{C45A7E5E-0CB5-4C30-A53D-58D707B61533}"/>
              </a:ext>
            </a:extLst>
          </p:cNvPr>
          <p:cNvCxnSpPr/>
          <p:nvPr/>
        </p:nvCxnSpPr>
        <p:spPr>
          <a:xfrm flipH="1">
            <a:off x="7018692" y="4669759"/>
            <a:ext cx="13905" cy="340166"/>
          </a:xfrm>
          <a:prstGeom prst="line">
            <a:avLst/>
          </a:prstGeom>
          <a:ln w="85725" cmpd="dbl"/>
        </p:spPr>
        <p:style>
          <a:lnRef idx="3">
            <a:schemeClr val="accent1"/>
          </a:lnRef>
          <a:fillRef idx="0">
            <a:schemeClr val="accent1"/>
          </a:fillRef>
          <a:effectRef idx="2">
            <a:schemeClr val="accent1"/>
          </a:effectRef>
          <a:fontRef idx="minor">
            <a:schemeClr val="tx1"/>
          </a:fontRef>
        </p:style>
      </p:cxnSp>
      <p:sp>
        <p:nvSpPr>
          <p:cNvPr id="45" name="角丸四角形 22">
            <a:extLst>
              <a:ext uri="{FF2B5EF4-FFF2-40B4-BE49-F238E27FC236}">
                <a16:creationId xmlns:a16="http://schemas.microsoft.com/office/drawing/2014/main" id="{0D321861-746F-499A-BC52-10A5732B1812}"/>
              </a:ext>
            </a:extLst>
          </p:cNvPr>
          <p:cNvSpPr/>
          <p:nvPr/>
        </p:nvSpPr>
        <p:spPr>
          <a:xfrm>
            <a:off x="4002872" y="2601685"/>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体験型講座等で</a:t>
            </a:r>
          </a:p>
        </p:txBody>
      </p:sp>
      <p:sp>
        <p:nvSpPr>
          <p:cNvPr id="46" name="角丸四角形 22">
            <a:extLst>
              <a:ext uri="{FF2B5EF4-FFF2-40B4-BE49-F238E27FC236}">
                <a16:creationId xmlns:a16="http://schemas.microsoft.com/office/drawing/2014/main" id="{F56378C8-96C8-418F-9111-B829098CEEDA}"/>
              </a:ext>
            </a:extLst>
          </p:cNvPr>
          <p:cNvSpPr/>
          <p:nvPr/>
        </p:nvSpPr>
        <p:spPr>
          <a:xfrm>
            <a:off x="7147418" y="2628450"/>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防災訓練等で</a:t>
            </a:r>
          </a:p>
        </p:txBody>
      </p:sp>
      <p:sp>
        <p:nvSpPr>
          <p:cNvPr id="47" name="角丸四角形 22">
            <a:extLst>
              <a:ext uri="{FF2B5EF4-FFF2-40B4-BE49-F238E27FC236}">
                <a16:creationId xmlns:a16="http://schemas.microsoft.com/office/drawing/2014/main" id="{BDB561DB-D423-4387-A689-FF2739305613}"/>
              </a:ext>
            </a:extLst>
          </p:cNvPr>
          <p:cNvSpPr/>
          <p:nvPr/>
        </p:nvSpPr>
        <p:spPr>
          <a:xfrm>
            <a:off x="837963" y="2593989"/>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市内イベントで</a:t>
            </a:r>
          </a:p>
        </p:txBody>
      </p:sp>
      <p:sp>
        <p:nvSpPr>
          <p:cNvPr id="48" name="正方形/長方形 47">
            <a:extLst>
              <a:ext uri="{FF2B5EF4-FFF2-40B4-BE49-F238E27FC236}">
                <a16:creationId xmlns:a16="http://schemas.microsoft.com/office/drawing/2014/main" id="{60E7C067-69C9-414E-A889-431FBF711449}"/>
              </a:ext>
            </a:extLst>
          </p:cNvPr>
          <p:cNvSpPr/>
          <p:nvPr/>
        </p:nvSpPr>
        <p:spPr>
          <a:xfrm rot="5400000">
            <a:off x="6917198" y="4808463"/>
            <a:ext cx="216890" cy="181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rgbClr val="FF0000"/>
              </a:solidFill>
            </a:endParaRPr>
          </a:p>
        </p:txBody>
      </p:sp>
      <p:sp>
        <p:nvSpPr>
          <p:cNvPr id="49" name="フリーフォーム: 図形 18">
            <a:extLst>
              <a:ext uri="{FF2B5EF4-FFF2-40B4-BE49-F238E27FC236}">
                <a16:creationId xmlns:a16="http://schemas.microsoft.com/office/drawing/2014/main" id="{05E8F8C6-6D95-4FBF-B96E-20AD2F214360}"/>
              </a:ext>
            </a:extLst>
          </p:cNvPr>
          <p:cNvSpPr/>
          <p:nvPr/>
        </p:nvSpPr>
        <p:spPr>
          <a:xfrm rot="338265">
            <a:off x="7040220" y="4957058"/>
            <a:ext cx="769424" cy="232001"/>
          </a:xfrm>
          <a:custGeom>
            <a:avLst/>
            <a:gdLst>
              <a:gd name="connsiteX0" fmla="*/ 504825 w 504825"/>
              <a:gd name="connsiteY0" fmla="*/ 130688 h 157628"/>
              <a:gd name="connsiteX1" fmla="*/ 257175 w 504825"/>
              <a:gd name="connsiteY1" fmla="*/ 149738 h 157628"/>
              <a:gd name="connsiteX2" fmla="*/ 238125 w 504825"/>
              <a:gd name="connsiteY2" fmla="*/ 16388 h 157628"/>
              <a:gd name="connsiteX3" fmla="*/ 0 w 504825"/>
              <a:gd name="connsiteY3" fmla="*/ 6863 h 157628"/>
            </a:gdLst>
            <a:ahLst/>
            <a:cxnLst>
              <a:cxn ang="0">
                <a:pos x="connsiteX0" y="connsiteY0"/>
              </a:cxn>
              <a:cxn ang="0">
                <a:pos x="connsiteX1" y="connsiteY1"/>
              </a:cxn>
              <a:cxn ang="0">
                <a:pos x="connsiteX2" y="connsiteY2"/>
              </a:cxn>
              <a:cxn ang="0">
                <a:pos x="connsiteX3" y="connsiteY3"/>
              </a:cxn>
            </a:cxnLst>
            <a:rect l="l" t="t" r="r" b="b"/>
            <a:pathLst>
              <a:path w="504825" h="157628">
                <a:moveTo>
                  <a:pt x="504825" y="130688"/>
                </a:moveTo>
                <a:cubicBezTo>
                  <a:pt x="403225" y="149738"/>
                  <a:pt x="301625" y="168788"/>
                  <a:pt x="257175" y="149738"/>
                </a:cubicBezTo>
                <a:cubicBezTo>
                  <a:pt x="212725" y="130688"/>
                  <a:pt x="280987" y="40200"/>
                  <a:pt x="238125" y="16388"/>
                </a:cubicBezTo>
                <a:cubicBezTo>
                  <a:pt x="195262" y="-7425"/>
                  <a:pt x="97631" y="-281"/>
                  <a:pt x="0" y="686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rgbClr val="FF0000"/>
              </a:solidFill>
            </a:endParaRPr>
          </a:p>
        </p:txBody>
      </p:sp>
      <p:sp>
        <p:nvSpPr>
          <p:cNvPr id="43" name="正方形/長方形 42">
            <a:extLst>
              <a:ext uri="{FF2B5EF4-FFF2-40B4-BE49-F238E27FC236}">
                <a16:creationId xmlns:a16="http://schemas.microsoft.com/office/drawing/2014/main" id="{43BB5727-F4E5-41E9-9BB0-331F31360948}"/>
              </a:ext>
            </a:extLst>
          </p:cNvPr>
          <p:cNvSpPr/>
          <p:nvPr/>
        </p:nvSpPr>
        <p:spPr>
          <a:xfrm rot="5207937">
            <a:off x="7075300" y="4754623"/>
            <a:ext cx="653043"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3600" b="1" dirty="0">
                <a:ln/>
                <a:solidFill>
                  <a:srgbClr val="FF0000"/>
                </a:solidFill>
                <a:sym typeface="Webdings" panose="05030102010509060703" pitchFamily="18" charset="2"/>
              </a:rPr>
              <a:t></a:t>
            </a:r>
            <a:endParaRPr lang="ja-JP" altLang="en-US" sz="3600" b="1" dirty="0">
              <a:ln/>
              <a:solidFill>
                <a:srgbClr val="FF0000"/>
              </a:solidFill>
            </a:endParaRPr>
          </a:p>
        </p:txBody>
      </p:sp>
      <p:pic>
        <p:nvPicPr>
          <p:cNvPr id="50" name="図 49">
            <a:extLst>
              <a:ext uri="{FF2B5EF4-FFF2-40B4-BE49-F238E27FC236}">
                <a16:creationId xmlns:a16="http://schemas.microsoft.com/office/drawing/2014/main" id="{3D4A5025-D081-4647-97C8-7A3D02DBC0C2}"/>
              </a:ext>
            </a:extLst>
          </p:cNvPr>
          <p:cNvPicPr>
            <a:picLocks noChangeAspect="1"/>
          </p:cNvPicPr>
          <p:nvPr/>
        </p:nvPicPr>
        <p:blipFill>
          <a:blip r:embed="rId9"/>
          <a:stretch>
            <a:fillRect/>
          </a:stretch>
        </p:blipFill>
        <p:spPr>
          <a:xfrm>
            <a:off x="6114306" y="6045779"/>
            <a:ext cx="1538701" cy="865097"/>
          </a:xfrm>
          <a:prstGeom prst="rect">
            <a:avLst/>
          </a:prstGeom>
        </p:spPr>
      </p:pic>
      <p:pic>
        <p:nvPicPr>
          <p:cNvPr id="51" name="図 50">
            <a:extLst>
              <a:ext uri="{FF2B5EF4-FFF2-40B4-BE49-F238E27FC236}">
                <a16:creationId xmlns:a16="http://schemas.microsoft.com/office/drawing/2014/main" id="{36C42A47-D03C-44CE-93EA-97A9ECFB9CEB}"/>
              </a:ext>
            </a:extLst>
          </p:cNvPr>
          <p:cNvPicPr>
            <a:picLocks noChangeAspect="1"/>
          </p:cNvPicPr>
          <p:nvPr/>
        </p:nvPicPr>
        <p:blipFill>
          <a:blip r:embed="rId10"/>
          <a:stretch>
            <a:fillRect/>
          </a:stretch>
        </p:blipFill>
        <p:spPr>
          <a:xfrm>
            <a:off x="7226918" y="6200774"/>
            <a:ext cx="1536750" cy="864000"/>
          </a:xfrm>
          <a:prstGeom prst="rect">
            <a:avLst/>
          </a:prstGeom>
        </p:spPr>
      </p:pic>
      <p:pic>
        <p:nvPicPr>
          <p:cNvPr id="52" name="図 51">
            <a:extLst>
              <a:ext uri="{FF2B5EF4-FFF2-40B4-BE49-F238E27FC236}">
                <a16:creationId xmlns:a16="http://schemas.microsoft.com/office/drawing/2014/main" id="{7C5A126C-456D-494E-AAF3-EDF4A23FBA60}"/>
              </a:ext>
            </a:extLst>
          </p:cNvPr>
          <p:cNvPicPr>
            <a:picLocks noChangeAspect="1"/>
          </p:cNvPicPr>
          <p:nvPr/>
        </p:nvPicPr>
        <p:blipFill>
          <a:blip r:embed="rId11"/>
          <a:stretch>
            <a:fillRect/>
          </a:stretch>
        </p:blipFill>
        <p:spPr>
          <a:xfrm>
            <a:off x="8393767" y="6452747"/>
            <a:ext cx="1536756" cy="864000"/>
          </a:xfrm>
          <a:prstGeom prst="rect">
            <a:avLst/>
          </a:prstGeom>
        </p:spPr>
      </p:pic>
      <p:sp>
        <p:nvSpPr>
          <p:cNvPr id="53" name="テキスト ボックス 52">
            <a:extLst>
              <a:ext uri="{FF2B5EF4-FFF2-40B4-BE49-F238E27FC236}">
                <a16:creationId xmlns:a16="http://schemas.microsoft.com/office/drawing/2014/main" id="{AB8661C4-4F90-4BDB-A6B7-138CB0A65557}"/>
              </a:ext>
            </a:extLst>
          </p:cNvPr>
          <p:cNvSpPr txBox="1"/>
          <p:nvPr/>
        </p:nvSpPr>
        <p:spPr>
          <a:xfrm>
            <a:off x="6270872" y="5582513"/>
            <a:ext cx="3601428"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啓発用の動画、リーフレット</a:t>
            </a:r>
            <a:r>
              <a:rPr lang="ja-JP" altLang="en-US" sz="1200" dirty="0">
                <a:latin typeface="Meiryo UI" panose="020B0604030504040204" pitchFamily="50" charset="-128"/>
                <a:ea typeface="Meiryo UI" panose="020B0604030504040204" pitchFamily="50" charset="-128"/>
              </a:rPr>
              <a:t>、パネルも新たに制作</a:t>
            </a:r>
            <a:endParaRPr kumimoji="1" lang="en-US" altLang="ja-JP" sz="1200"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360B6ADD-41F2-4AE1-A7DD-A30ACE769950}"/>
              </a:ext>
            </a:extLst>
          </p:cNvPr>
          <p:cNvSpPr txBox="1"/>
          <p:nvPr/>
        </p:nvSpPr>
        <p:spPr>
          <a:xfrm>
            <a:off x="318298" y="5504202"/>
            <a:ext cx="5281128" cy="1848123"/>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176390" tIns="176390" rIns="70556" bIns="0" rtlCol="0">
            <a:noAutofit/>
          </a:bodyPr>
          <a:lstStyle/>
          <a:p>
            <a:pPr>
              <a:tabLst>
                <a:tab pos="1693783" algn="l"/>
              </a:tabLst>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54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5" name="テキスト ボックス 54">
            <a:extLst>
              <a:ext uri="{FF2B5EF4-FFF2-40B4-BE49-F238E27FC236}">
                <a16:creationId xmlns:a16="http://schemas.microsoft.com/office/drawing/2014/main" id="{CB70FA3F-00AE-4330-9632-10A34D61D99E}"/>
              </a:ext>
            </a:extLst>
          </p:cNvPr>
          <p:cNvSpPr txBox="1"/>
          <p:nvPr/>
        </p:nvSpPr>
        <p:spPr>
          <a:xfrm>
            <a:off x="5794099" y="5513866"/>
            <a:ext cx="4377174" cy="1848123"/>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176390" tIns="176390" rIns="70556" bIns="0" rtlCol="0">
            <a:noAutofit/>
          </a:bodyPr>
          <a:lstStyle/>
          <a:p>
            <a:pPr>
              <a:tabLst>
                <a:tab pos="1693783" algn="l"/>
              </a:tabLst>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54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54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7" name="Rectangle 2" descr="重点イメージ">
            <a:extLst>
              <a:ext uri="{FF2B5EF4-FFF2-40B4-BE49-F238E27FC236}">
                <a16:creationId xmlns:a16="http://schemas.microsoft.com/office/drawing/2014/main" id="{5C2EAC16-3FCC-4D74-8AF9-D36DDC149855}"/>
              </a:ext>
            </a:extLst>
          </p:cNvPr>
          <p:cNvSpPr>
            <a:spLocks noChangeAspect="1" noChangeArrowheads="1"/>
          </p:cNvSpPr>
          <p:nvPr/>
        </p:nvSpPr>
        <p:spPr bwMode="auto">
          <a:xfrm>
            <a:off x="2514458" y="5538550"/>
            <a:ext cx="3143874" cy="1836000"/>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dirty="0"/>
          </a:p>
        </p:txBody>
      </p:sp>
      <p:sp>
        <p:nvSpPr>
          <p:cNvPr id="58" name="テキスト ボックス 28">
            <a:extLst>
              <a:ext uri="{FF2B5EF4-FFF2-40B4-BE49-F238E27FC236}">
                <a16:creationId xmlns:a16="http://schemas.microsoft.com/office/drawing/2014/main" id="{83CB038E-DB88-4EE2-8F22-81A86D159756}"/>
              </a:ext>
            </a:extLst>
          </p:cNvPr>
          <p:cNvSpPr txBox="1">
            <a:spLocks noChangeArrowheads="1"/>
          </p:cNvSpPr>
          <p:nvPr/>
        </p:nvSpPr>
        <p:spPr bwMode="auto">
          <a:xfrm>
            <a:off x="542325" y="5800245"/>
            <a:ext cx="2079795" cy="125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鶴見緑地公園内エリアにおいて、脱炭素社会において実装される環境イノベ</a:t>
            </a:r>
            <a:r>
              <a:rPr lang="ja-JP" altLang="en-US" b="0" i="0" dirty="0">
                <a:latin typeface="Meiryo UI" pitchFamily="50" charset="-128"/>
                <a:ea typeface="Meiryo UI" pitchFamily="50" charset="-128"/>
              </a:rPr>
              <a:t>ーションの創造と実感の機会を提供するための取組を計画</a:t>
            </a:r>
          </a:p>
        </p:txBody>
      </p:sp>
      <p:sp>
        <p:nvSpPr>
          <p:cNvPr id="59" name="テキスト ボックス 58">
            <a:extLst>
              <a:ext uri="{FF2B5EF4-FFF2-40B4-BE49-F238E27FC236}">
                <a16:creationId xmlns:a16="http://schemas.microsoft.com/office/drawing/2014/main" id="{45320BA8-1E5F-438A-9B28-F4CC229DB94D}"/>
              </a:ext>
            </a:extLst>
          </p:cNvPr>
          <p:cNvSpPr txBox="1"/>
          <p:nvPr/>
        </p:nvSpPr>
        <p:spPr>
          <a:xfrm>
            <a:off x="491525" y="5381092"/>
            <a:ext cx="3814073" cy="246221"/>
          </a:xfrm>
          <a:prstGeom prst="rect">
            <a:avLst/>
          </a:prstGeom>
        </p:spPr>
        <p:style>
          <a:lnRef idx="1">
            <a:schemeClr val="accent1"/>
          </a:lnRef>
          <a:fillRef idx="3">
            <a:schemeClr val="accent1"/>
          </a:fillRef>
          <a:effectRef idx="2">
            <a:schemeClr val="accent1"/>
          </a:effectRef>
          <a:fontRef idx="minor">
            <a:schemeClr val="lt1"/>
          </a:fontRef>
        </p:style>
        <p:txBody>
          <a:bodyPr wrap="square" lIns="96218" tIns="0" rIns="96218" bIns="0" rtlCol="0" anchor="ctr" anchorCtr="0">
            <a:spAutoFit/>
          </a:bodyPr>
          <a:lstStyle/>
          <a:p>
            <a:pPr algn="ctr"/>
            <a:r>
              <a:rPr lang="ja-JP" altLang="en-US" sz="1600" dirty="0">
                <a:solidFill>
                  <a:schemeClr val="bg1"/>
                </a:solidFill>
                <a:latin typeface="Meiryo UI" panose="020B0604030504040204" pitchFamily="50" charset="-128"/>
                <a:ea typeface="Meiryo UI" panose="020B0604030504040204" pitchFamily="50" charset="-128"/>
              </a:rPr>
              <a:t>脱炭素先行地域の創出に向けた基盤づくり</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7E3F0F3C-9739-4F8D-98DB-A8F606C8B8DF}"/>
              </a:ext>
            </a:extLst>
          </p:cNvPr>
          <p:cNvSpPr txBox="1"/>
          <p:nvPr/>
        </p:nvSpPr>
        <p:spPr>
          <a:xfrm>
            <a:off x="5795172" y="5381092"/>
            <a:ext cx="3814073" cy="246221"/>
          </a:xfrm>
          <a:prstGeom prst="rect">
            <a:avLst/>
          </a:prstGeom>
        </p:spPr>
        <p:style>
          <a:lnRef idx="1">
            <a:schemeClr val="accent1"/>
          </a:lnRef>
          <a:fillRef idx="3">
            <a:schemeClr val="accent1"/>
          </a:fillRef>
          <a:effectRef idx="2">
            <a:schemeClr val="accent1"/>
          </a:effectRef>
          <a:fontRef idx="minor">
            <a:schemeClr val="lt1"/>
          </a:fontRef>
        </p:style>
        <p:txBody>
          <a:bodyPr wrap="square" lIns="96218" tIns="0" rIns="96218" bIns="0" rtlCol="0" anchor="ctr" anchorCtr="0">
            <a:spAutoFit/>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コロナ禍も踏まえた啓発</a:t>
            </a:r>
          </a:p>
        </p:txBody>
      </p:sp>
      <p:sp>
        <p:nvSpPr>
          <p:cNvPr id="30" name="スライド番号プレースホルダー 2">
            <a:extLst>
              <a:ext uri="{FF2B5EF4-FFF2-40B4-BE49-F238E27FC236}">
                <a16:creationId xmlns:a16="http://schemas.microsoft.com/office/drawing/2014/main" id="{1C0554F5-0A96-4E66-AF14-3846665775F2}"/>
              </a:ext>
            </a:extLst>
          </p:cNvPr>
          <p:cNvSpPr txBox="1">
            <a:spLocks/>
          </p:cNvSpPr>
          <p:nvPr/>
        </p:nvSpPr>
        <p:spPr>
          <a:xfrm>
            <a:off x="9979790" y="7127389"/>
            <a:ext cx="360000" cy="352742"/>
          </a:xfrm>
          <a:prstGeom prst="rect">
            <a:avLst/>
          </a:prstGeom>
          <a:solidFill>
            <a:schemeClr val="bg1"/>
          </a:solidFill>
          <a:ln>
            <a:solidFill>
              <a:schemeClr val="accent1"/>
            </a:solidFill>
          </a:ln>
        </p:spPr>
        <p:txBody>
          <a:bodyPr vert="horz" lIns="0" tIns="0" rIns="0" bIns="0" rtlCol="0" anchor="ctr"/>
          <a:lstStyle>
            <a:defPPr>
              <a:defRPr lang="ja-JP"/>
            </a:defPPr>
            <a:lvl1pPr marL="0" algn="r" defTabSz="1028700" rtl="0" eaLnBrk="1" latinLnBrk="0" hangingPunct="1">
              <a:defRPr kumimoji="1" sz="1400" kern="1200">
                <a:solidFill>
                  <a:schemeClr val="tx1">
                    <a:tint val="75000"/>
                  </a:schemeClr>
                </a:solidFill>
                <a:latin typeface="+mn-lt"/>
                <a:ea typeface="+mn-ea"/>
                <a:cs typeface="+mn-cs"/>
              </a:defRPr>
            </a:lvl1pPr>
            <a:lvl2pPr marL="514350" algn="l" defTabSz="1028700" rtl="0" eaLnBrk="1" latinLnBrk="0" hangingPunct="1">
              <a:defRPr kumimoji="1" sz="2000" kern="1200">
                <a:solidFill>
                  <a:schemeClr val="tx1"/>
                </a:solidFill>
                <a:latin typeface="+mn-lt"/>
                <a:ea typeface="+mn-ea"/>
                <a:cs typeface="+mn-cs"/>
              </a:defRPr>
            </a:lvl2pPr>
            <a:lvl3pPr marL="1028700" algn="l" defTabSz="1028700" rtl="0" eaLnBrk="1" latinLnBrk="0" hangingPunct="1">
              <a:defRPr kumimoji="1" sz="2000" kern="1200">
                <a:solidFill>
                  <a:schemeClr val="tx1"/>
                </a:solidFill>
                <a:latin typeface="+mn-lt"/>
                <a:ea typeface="+mn-ea"/>
                <a:cs typeface="+mn-cs"/>
              </a:defRPr>
            </a:lvl3pPr>
            <a:lvl4pPr marL="1543050" algn="l" defTabSz="1028700" rtl="0" eaLnBrk="1" latinLnBrk="0" hangingPunct="1">
              <a:defRPr kumimoji="1" sz="2000" kern="1200">
                <a:solidFill>
                  <a:schemeClr val="tx1"/>
                </a:solidFill>
                <a:latin typeface="+mn-lt"/>
                <a:ea typeface="+mn-ea"/>
                <a:cs typeface="+mn-cs"/>
              </a:defRPr>
            </a:lvl4pPr>
            <a:lvl5pPr marL="2057400" algn="l" defTabSz="1028700" rtl="0" eaLnBrk="1" latinLnBrk="0" hangingPunct="1">
              <a:defRPr kumimoji="1" sz="2000" kern="1200">
                <a:solidFill>
                  <a:schemeClr val="tx1"/>
                </a:solidFill>
                <a:latin typeface="+mn-lt"/>
                <a:ea typeface="+mn-ea"/>
                <a:cs typeface="+mn-cs"/>
              </a:defRPr>
            </a:lvl5pPr>
            <a:lvl6pPr marL="2571750" algn="l" defTabSz="1028700" rtl="0" eaLnBrk="1" latinLnBrk="0" hangingPunct="1">
              <a:defRPr kumimoji="1" sz="2000" kern="1200">
                <a:solidFill>
                  <a:schemeClr val="tx1"/>
                </a:solidFill>
                <a:latin typeface="+mn-lt"/>
                <a:ea typeface="+mn-ea"/>
                <a:cs typeface="+mn-cs"/>
              </a:defRPr>
            </a:lvl6pPr>
            <a:lvl7pPr marL="3086100" algn="l" defTabSz="1028700" rtl="0" eaLnBrk="1" latinLnBrk="0" hangingPunct="1">
              <a:defRPr kumimoji="1" sz="2000" kern="1200">
                <a:solidFill>
                  <a:schemeClr val="tx1"/>
                </a:solidFill>
                <a:latin typeface="+mn-lt"/>
                <a:ea typeface="+mn-ea"/>
                <a:cs typeface="+mn-cs"/>
              </a:defRPr>
            </a:lvl7pPr>
            <a:lvl8pPr marL="3600450" algn="l" defTabSz="1028700" rtl="0" eaLnBrk="1" latinLnBrk="0" hangingPunct="1">
              <a:defRPr kumimoji="1" sz="2000" kern="1200">
                <a:solidFill>
                  <a:schemeClr val="tx1"/>
                </a:solidFill>
                <a:latin typeface="+mn-lt"/>
                <a:ea typeface="+mn-ea"/>
                <a:cs typeface="+mn-cs"/>
              </a:defRPr>
            </a:lvl8pPr>
            <a:lvl9pPr marL="4114800" algn="l" defTabSz="1028700" rtl="0" eaLnBrk="1" latinLnBrk="0" hangingPunct="1">
              <a:defRPr kumimoji="1" sz="2000" kern="1200">
                <a:solidFill>
                  <a:schemeClr val="tx1"/>
                </a:solidFill>
                <a:latin typeface="+mn-lt"/>
                <a:ea typeface="+mn-ea"/>
                <a:cs typeface="+mn-cs"/>
              </a:defRPr>
            </a:lvl9pPr>
          </a:lstStyle>
          <a:p>
            <a:pPr algn="ctr"/>
            <a:r>
              <a:rPr lang="en-US" altLang="ja-JP" dirty="0">
                <a:solidFill>
                  <a:schemeClr val="tx1"/>
                </a:solidFill>
              </a:rPr>
              <a:t>7</a:t>
            </a:r>
            <a:endParaRPr lang="ja-JP" altLang="en-US" dirty="0">
              <a:solidFill>
                <a:schemeClr val="tx1"/>
              </a:solidFill>
            </a:endParaRPr>
          </a:p>
        </p:txBody>
      </p:sp>
    </p:spTree>
    <p:extLst>
      <p:ext uri="{BB962C8B-B14F-4D97-AF65-F5344CB8AC3E}">
        <p14:creationId xmlns:p14="http://schemas.microsoft.com/office/powerpoint/2010/main" val="2974095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43300" y="864455"/>
            <a:ext cx="9844626" cy="129600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ts val="2426"/>
              </a:lnSpc>
            </a:pP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20058" y="33710"/>
            <a:ext cx="10459848" cy="519373"/>
          </a:xfrm>
          <a:prstGeom prst="rect">
            <a:avLst/>
          </a:prstGeom>
        </p:spPr>
        <p:txBody>
          <a:bodyPr wrap="square" lIns="102870" tIns="51435" rIns="102870" bIns="51435">
            <a:spAutoFit/>
          </a:bodyPr>
          <a:lstStyle/>
          <a:p>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社会受容性の</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 name="直線コネクタ 10"/>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70796" y="684287"/>
            <a:ext cx="1440000" cy="288000"/>
          </a:xfrm>
          <a:prstGeom prst="rect">
            <a:avLst/>
          </a:prstGeom>
        </p:spPr>
        <p:style>
          <a:lnRef idx="1">
            <a:schemeClr val="accent1"/>
          </a:lnRef>
          <a:fillRef idx="3">
            <a:schemeClr val="accent1"/>
          </a:fillRef>
          <a:effectRef idx="2">
            <a:schemeClr val="accent1"/>
          </a:effectRef>
          <a:fontRef idx="minor">
            <a:schemeClr val="lt1"/>
          </a:fontRef>
        </p:style>
        <p:txBody>
          <a:bodyPr wrap="square" tIns="39692" bIns="0" rtlCol="0">
            <a:spAutoFit/>
          </a:bodyPr>
          <a:lstStyle/>
          <a:p>
            <a:pPr algn="ctr"/>
            <a:r>
              <a:rPr lang="ja-JP" altLang="en-US" sz="1544" b="1" dirty="0" smtClean="0">
                <a:latin typeface="Meiryo UI" panose="020B0604030504040204" pitchFamily="50" charset="-128"/>
                <a:ea typeface="Meiryo UI" panose="020B0604030504040204" pitchFamily="50" charset="-128"/>
              </a:rPr>
              <a:t>目　的</a:t>
            </a:r>
            <a:endParaRPr lang="ja-JP" altLang="en-US" sz="1544" b="1" dirty="0">
              <a:latin typeface="Meiryo UI" panose="020B0604030504040204" pitchFamily="50" charset="-128"/>
              <a:ea typeface="Meiryo UI" panose="020B0604030504040204" pitchFamily="50" charset="-128"/>
            </a:endParaRPr>
          </a:p>
        </p:txBody>
      </p:sp>
      <p:sp>
        <p:nvSpPr>
          <p:cNvPr id="2" name="正方形/長方形 1"/>
          <p:cNvSpPr/>
          <p:nvPr/>
        </p:nvSpPr>
        <p:spPr>
          <a:xfrm>
            <a:off x="4629150" y="165449"/>
            <a:ext cx="5219700" cy="369332"/>
          </a:xfrm>
          <a:prstGeom prst="rect">
            <a:avLst/>
          </a:prstGeom>
        </p:spPr>
        <p:txBody>
          <a:bodyPr>
            <a:spAutoFit/>
          </a:bodyPr>
          <a:lstStyle/>
          <a:p>
            <a:r>
              <a:rPr lang="ja-JP" altLang="en-US" sz="1800" b="1" dirty="0" smtClean="0">
                <a:latin typeface="Meiryo UI" panose="020B0604030504040204" pitchFamily="50" charset="-128"/>
                <a:ea typeface="Meiryo UI" panose="020B0604030504040204" pitchFamily="50" charset="-128"/>
              </a:rPr>
              <a:t>エネルギー関連施策の推進に係る連携協定を締結</a:t>
            </a:r>
            <a:endParaRPr lang="ja-JP" altLang="en-US" sz="1800"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41094" y="2463530"/>
            <a:ext cx="9846832" cy="500400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ts val="2426"/>
              </a:lnSpc>
            </a:pP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70796" y="2268463"/>
            <a:ext cx="1440000" cy="288000"/>
          </a:xfrm>
          <a:prstGeom prst="rect">
            <a:avLst/>
          </a:prstGeom>
        </p:spPr>
        <p:style>
          <a:lnRef idx="1">
            <a:schemeClr val="accent1"/>
          </a:lnRef>
          <a:fillRef idx="3">
            <a:schemeClr val="accent1"/>
          </a:fillRef>
          <a:effectRef idx="2">
            <a:schemeClr val="accent1"/>
          </a:effectRef>
          <a:fontRef idx="minor">
            <a:schemeClr val="lt1"/>
          </a:fontRef>
        </p:style>
        <p:txBody>
          <a:bodyPr wrap="square" tIns="39692" bIns="0" rtlCol="0">
            <a:spAutoFit/>
          </a:bodyPr>
          <a:lstStyle/>
          <a:p>
            <a:pPr algn="ctr"/>
            <a:r>
              <a:rPr lang="ja-JP" altLang="en-US" sz="1544" b="1" dirty="0" smtClean="0">
                <a:latin typeface="Meiryo UI" panose="020B0604030504040204" pitchFamily="50" charset="-128"/>
                <a:ea typeface="Meiryo UI" panose="020B0604030504040204" pitchFamily="50" charset="-128"/>
              </a:rPr>
              <a:t>概　要</a:t>
            </a:r>
            <a:endParaRPr lang="ja-JP" altLang="en-US" sz="1544" b="1" dirty="0">
              <a:latin typeface="Meiryo UI" panose="020B0604030504040204" pitchFamily="50" charset="-128"/>
              <a:ea typeface="Meiryo UI" panose="020B0604030504040204" pitchFamily="50" charset="-128"/>
            </a:endParaRPr>
          </a:p>
        </p:txBody>
      </p:sp>
      <p:sp>
        <p:nvSpPr>
          <p:cNvPr id="4" name="正方形/長方形 3"/>
          <p:cNvSpPr/>
          <p:nvPr/>
        </p:nvSpPr>
        <p:spPr>
          <a:xfrm>
            <a:off x="405254" y="2585418"/>
            <a:ext cx="6727691" cy="12961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44419" y="1036776"/>
            <a:ext cx="9844627"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堺市</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は、ゼロエミッション車</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ZEV</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を中心と</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した電動車</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の普及や水素エネルギーの利活用に向けた取組</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を進め、カーボンニュートラル</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の実現をめざした環境先進都市の構築を</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図るため、在堺トヨタ</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各社と、エネルギー関連施策の推進に係る連携協定を締結しました</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61193" y="2561595"/>
            <a:ext cx="4687294" cy="27084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ts val="2426"/>
              </a:lnSpc>
            </a:pP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連携</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協定に基づく取組</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事項 </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700" dirty="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ZEV</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中心とした電動車の普及に関する事項</a:t>
            </a:r>
          </a:p>
          <a:p>
            <a:pPr>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水素</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エネルギーの利活用に関する</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事項</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その他本協定の目的に沿う</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事項</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spcBef>
                <a:spcPts val="1200"/>
              </a:spcBef>
            </a:pP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連携</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協定</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締結式 </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700" dirty="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実施日程   令和</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日（金）</a:t>
            </a:r>
            <a:endParaRPr lang="ja-JP" altLang="en-US" sz="1700" dirty="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出</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席</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者   在堺トヨタ</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社　代表</a:t>
            </a:r>
            <a:endParaRPr lang="ja-JP" altLang="en-US" sz="1700" dirty="0">
              <a:latin typeface="Meiryo UI" panose="020B0604030504040204" pitchFamily="50" charset="-128"/>
              <a:ea typeface="Meiryo UI" panose="020B0604030504040204" pitchFamily="50" charset="-128"/>
              <a:cs typeface="Meiryo UI" panose="020B0604030504040204" pitchFamily="50" charset="-128"/>
            </a:endParaRPr>
          </a:p>
          <a:p>
            <a:pPr>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堺市長</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p:nvPr/>
        </p:nvPicPr>
        <p:blipFill rotWithShape="1">
          <a:blip r:embed="rId3" cstate="print">
            <a:extLst>
              <a:ext uri="{28A0092B-C50C-407E-A947-70E740481C1C}">
                <a14:useLocalDpi xmlns:a14="http://schemas.microsoft.com/office/drawing/2010/main" val="0"/>
              </a:ext>
            </a:extLst>
          </a:blip>
          <a:srcRect t="11267"/>
          <a:stretch/>
        </p:blipFill>
        <p:spPr bwMode="auto">
          <a:xfrm>
            <a:off x="683990" y="5220540"/>
            <a:ext cx="3312368" cy="1959936"/>
          </a:xfrm>
          <a:prstGeom prst="rect">
            <a:avLst/>
          </a:prstGeom>
          <a:noFill/>
          <a:ln>
            <a:noFill/>
          </a:ln>
        </p:spPr>
      </p:pic>
      <p:sp>
        <p:nvSpPr>
          <p:cNvPr id="22" name="正方形/長方形 21"/>
          <p:cNvSpPr/>
          <p:nvPr/>
        </p:nvSpPr>
        <p:spPr>
          <a:xfrm>
            <a:off x="7239000" y="2582807"/>
            <a:ext cx="2861603" cy="47982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156406" y="7141577"/>
            <a:ext cx="2367536" cy="338554"/>
          </a:xfrm>
          <a:prstGeom prst="rect">
            <a:avLst/>
          </a:prstGeom>
          <a:noFill/>
        </p:spPr>
        <p:txBody>
          <a:bodyPr wrap="square" rtlCol="0">
            <a:spAutoFit/>
          </a:bodyPr>
          <a:lstStyle/>
          <a:p>
            <a:pPr algn="ctr"/>
            <a:r>
              <a:rPr kumimoji="1" lang="ja-JP" altLang="en-US" sz="1600" dirty="0" smtClean="0">
                <a:latin typeface="Meiryo UI" panose="020B0604030504040204" pitchFamily="50" charset="-128"/>
                <a:ea typeface="Meiryo UI" panose="020B0604030504040204" pitchFamily="50" charset="-128"/>
              </a:rPr>
              <a:t>締結式の様子</a:t>
            </a:r>
            <a:endParaRPr kumimoji="1" lang="ja-JP" altLang="en-US" sz="16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7215189" y="2560979"/>
            <a:ext cx="2885414" cy="584775"/>
          </a:xfrm>
          <a:prstGeom prst="rect">
            <a:avLst/>
          </a:prstGeom>
          <a:noFill/>
        </p:spPr>
        <p:txBody>
          <a:bodyPr wrap="square" rtlCol="0">
            <a:spAutoFit/>
          </a:bodyPr>
          <a:lstStyle/>
          <a:p>
            <a:pPr algn="ct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協定に基づく取組 </a:t>
            </a:r>
            <a:r>
              <a:rPr lang="en-US" altLang="ja-JP" sz="1600" dirty="0" smtClean="0">
                <a:latin typeface="Meiryo UI" panose="020B0604030504040204" pitchFamily="50" charset="-128"/>
                <a:ea typeface="Meiryo UI" panose="020B0604030504040204" pitchFamily="50" charset="-128"/>
              </a:rPr>
              <a:t>】</a:t>
            </a:r>
          </a:p>
          <a:p>
            <a:pPr algn="ctr"/>
            <a:r>
              <a:rPr lang="en-US" altLang="ja-JP" sz="1600" dirty="0">
                <a:latin typeface="Meiryo UI" panose="020B0604030504040204" pitchFamily="50" charset="-128"/>
                <a:ea typeface="Meiryo UI" panose="020B0604030504040204" pitchFamily="50" charset="-128"/>
              </a:rPr>
              <a:t>FCV</a:t>
            </a:r>
            <a:r>
              <a:rPr lang="ja-JP" altLang="en-US" sz="1600" dirty="0">
                <a:latin typeface="Meiryo UI" panose="020B0604030504040204" pitchFamily="50" charset="-128"/>
                <a:ea typeface="Meiryo UI" panose="020B0604030504040204" pitchFamily="50" charset="-128"/>
              </a:rPr>
              <a:t>活用モデル創出プロジェクト</a:t>
            </a:r>
            <a:endParaRPr kumimoji="1" lang="ja-JP" altLang="en-US" sz="16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22292"/>
          <a:stretch/>
        </p:blipFill>
        <p:spPr>
          <a:xfrm>
            <a:off x="4246993" y="5702041"/>
            <a:ext cx="2854953" cy="1478435"/>
          </a:xfrm>
          <a:prstGeom prst="rect">
            <a:avLst/>
          </a:prstGeom>
        </p:spPr>
      </p:pic>
      <p:pic>
        <p:nvPicPr>
          <p:cNvPr id="20" name="図 19">
            <a:extLst>
              <a:ext uri="{FF2B5EF4-FFF2-40B4-BE49-F238E27FC236}">
                <a16:creationId xmlns:a16="http://schemas.microsoft.com/office/drawing/2014/main" id="{B44832F8-537D-4A27-A3EC-6516E66B18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2382" y="3979128"/>
            <a:ext cx="2889564" cy="1625379"/>
          </a:xfrm>
          <a:prstGeom prst="rect">
            <a:avLst/>
          </a:prstGeom>
        </p:spPr>
      </p:pic>
      <p:sp>
        <p:nvSpPr>
          <p:cNvPr id="21" name="テキスト ボックス 20"/>
          <p:cNvSpPr txBox="1"/>
          <p:nvPr/>
        </p:nvSpPr>
        <p:spPr>
          <a:xfrm>
            <a:off x="4394152" y="7126938"/>
            <a:ext cx="2678297" cy="338554"/>
          </a:xfrm>
          <a:prstGeom prst="rect">
            <a:avLst/>
          </a:prstGeom>
          <a:noFill/>
        </p:spPr>
        <p:txBody>
          <a:bodyPr wrap="square" rtlCol="0">
            <a:spAutoFit/>
          </a:bodyPr>
          <a:lstStyle/>
          <a:p>
            <a:pPr algn="ctr"/>
            <a:r>
              <a:rPr lang="ja-JP" altLang="en-US" sz="1600" dirty="0" smtClean="0">
                <a:latin typeface="Meiryo UI" panose="020B0604030504040204" pitchFamily="50" charset="-128"/>
                <a:ea typeface="Meiryo UI" panose="020B0604030504040204" pitchFamily="50" charset="-128"/>
              </a:rPr>
              <a:t>連係協定</a:t>
            </a:r>
            <a:r>
              <a:rPr kumimoji="1" lang="ja-JP" altLang="en-US" sz="1600" dirty="0" smtClean="0">
                <a:latin typeface="Meiryo UI" panose="020B0604030504040204" pitchFamily="50" charset="-128"/>
                <a:ea typeface="Meiryo UI" panose="020B0604030504040204" pitchFamily="50" charset="-128"/>
              </a:rPr>
              <a:t>イベント（</a:t>
            </a:r>
            <a:r>
              <a:rPr kumimoji="1" lang="en-US" altLang="ja-JP" sz="1600" dirty="0" smtClean="0">
                <a:latin typeface="Meiryo UI" panose="020B0604030504040204" pitchFamily="50" charset="-128"/>
                <a:ea typeface="Meiryo UI" panose="020B0604030504040204" pitchFamily="50" charset="-128"/>
              </a:rPr>
              <a:t>1.7</a:t>
            </a:r>
            <a:r>
              <a:rPr kumimoji="1" lang="ja-JP" altLang="en-US" sz="1600" dirty="0" smtClean="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7296427" y="6804967"/>
            <a:ext cx="2804025" cy="584775"/>
          </a:xfrm>
          <a:prstGeom prst="rect">
            <a:avLst/>
          </a:prstGeom>
          <a:noFill/>
        </p:spPr>
        <p:txBody>
          <a:bodyPr wrap="square" rtlCol="0">
            <a:spAutoFit/>
          </a:bodyPr>
          <a:lstStyle/>
          <a:p>
            <a:pPr algn="ctr"/>
            <a:r>
              <a:rPr lang="ja-JP" altLang="en-US" sz="1600" dirty="0" smtClean="0">
                <a:latin typeface="Meiryo UI" panose="020B0604030504040204" pitchFamily="50" charset="-128"/>
                <a:ea typeface="Meiryo UI" panose="020B0604030504040204" pitchFamily="50" charset="-128"/>
              </a:rPr>
              <a:t>官民一体で</a:t>
            </a:r>
            <a:r>
              <a:rPr lang="en-US" altLang="ja-JP" sz="1600" dirty="0" smtClean="0">
                <a:latin typeface="Meiryo UI" panose="020B0604030504040204" pitchFamily="50" charset="-128"/>
                <a:ea typeface="Meiryo UI" panose="020B0604030504040204" pitchFamily="50" charset="-128"/>
              </a:rPr>
              <a:t>FCV</a:t>
            </a:r>
            <a:r>
              <a:rPr lang="ja-JP" altLang="en-US" sz="1600" dirty="0" smtClean="0">
                <a:latin typeface="Meiryo UI" panose="020B0604030504040204" pitchFamily="50" charset="-128"/>
                <a:ea typeface="Meiryo UI" panose="020B0604030504040204" pitchFamily="50" charset="-128"/>
              </a:rPr>
              <a:t>の</a:t>
            </a:r>
            <a:r>
              <a:rPr lang="ja-JP" altLang="en-US" sz="1600" dirty="0">
                <a:latin typeface="Meiryo UI" panose="020B0604030504040204" pitchFamily="50" charset="-128"/>
                <a:ea typeface="Meiryo UI" panose="020B0604030504040204" pitchFamily="50" charset="-128"/>
              </a:rPr>
              <a:t>移動電源車としての新たな価値創出を</a:t>
            </a:r>
            <a:r>
              <a:rPr lang="ja-JP" altLang="en-US" sz="1600" dirty="0" smtClean="0">
                <a:latin typeface="Meiryo UI" panose="020B0604030504040204" pitchFamily="50" charset="-128"/>
                <a:ea typeface="Meiryo UI" panose="020B0604030504040204" pitchFamily="50" charset="-128"/>
              </a:rPr>
              <a:t>図る</a:t>
            </a:r>
            <a:endParaRPr kumimoji="1" lang="ja-JP" altLang="en-US" sz="16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rotWithShape="1">
          <a:blip r:embed="rId7"/>
          <a:srcRect b="1309"/>
          <a:stretch/>
        </p:blipFill>
        <p:spPr>
          <a:xfrm>
            <a:off x="7383580" y="3148437"/>
            <a:ext cx="2581336" cy="3663933"/>
          </a:xfrm>
          <a:prstGeom prst="rect">
            <a:avLst/>
          </a:prstGeom>
        </p:spPr>
      </p:pic>
      <p:sp>
        <p:nvSpPr>
          <p:cNvPr id="24" name="スライド番号プレースホルダー 2"/>
          <p:cNvSpPr>
            <a:spLocks noGrp="1"/>
          </p:cNvSpPr>
          <p:nvPr>
            <p:ph type="sldNum" sz="quarter" idx="12"/>
          </p:nvPr>
        </p:nvSpPr>
        <p:spPr>
          <a:xfrm>
            <a:off x="9961377" y="7085737"/>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8</a:t>
            </a:fld>
            <a:endParaRPr kumimoji="1" lang="ja-JP" altLang="en-US" dirty="0">
              <a:solidFill>
                <a:schemeClr val="tx1"/>
              </a:solidFill>
            </a:endParaRPr>
          </a:p>
        </p:txBody>
      </p:sp>
    </p:spTree>
    <p:extLst>
      <p:ext uri="{BB962C8B-B14F-4D97-AF65-F5344CB8AC3E}">
        <p14:creationId xmlns:p14="http://schemas.microsoft.com/office/powerpoint/2010/main" val="3650531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20058" y="33710"/>
            <a:ext cx="10459848" cy="519373"/>
          </a:xfrm>
          <a:prstGeom prst="rect">
            <a:avLst/>
          </a:prstGeom>
        </p:spPr>
        <p:txBody>
          <a:bodyPr wrap="square" lIns="102870" tIns="51435" rIns="102870" bIns="51435">
            <a:spAutoFit/>
          </a:bodyPr>
          <a:lstStyle/>
          <a:p>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27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　社会受容性の</a:t>
            </a:r>
            <a:r>
              <a:rPr lang="ja-JP" altLang="en-US" sz="2700" b="1" dirty="0" smtClean="0">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 name="直線コネクタ 10"/>
          <p:cNvCxnSpPr/>
          <p:nvPr/>
        </p:nvCxnSpPr>
        <p:spPr>
          <a:xfrm>
            <a:off x="107926" y="540271"/>
            <a:ext cx="100800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4723662" y="154430"/>
            <a:ext cx="5219700" cy="369332"/>
          </a:xfrm>
          <a:prstGeom prst="rect">
            <a:avLst/>
          </a:prstGeom>
        </p:spPr>
        <p:txBody>
          <a:bodyPr>
            <a:spAutoFit/>
          </a:bodyPr>
          <a:lstStyle/>
          <a:p>
            <a:r>
              <a:rPr lang="ja-JP" altLang="en-US" sz="1800" b="1" dirty="0" smtClean="0">
                <a:latin typeface="Meiryo UI" panose="020B0604030504040204" pitchFamily="50" charset="-128"/>
                <a:ea typeface="Meiryo UI" panose="020B0604030504040204" pitchFamily="50" charset="-128"/>
              </a:rPr>
              <a:t>燃料電池トラック試乗会の開催</a:t>
            </a:r>
            <a:endParaRPr lang="ja-JP" altLang="en-US" sz="18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343300" y="864455"/>
            <a:ext cx="9844626" cy="1043968"/>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ts val="2426"/>
              </a:lnSpc>
            </a:pP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70796" y="684287"/>
            <a:ext cx="1440000" cy="288000"/>
          </a:xfrm>
          <a:prstGeom prst="rect">
            <a:avLst/>
          </a:prstGeom>
        </p:spPr>
        <p:style>
          <a:lnRef idx="1">
            <a:schemeClr val="accent1"/>
          </a:lnRef>
          <a:fillRef idx="3">
            <a:schemeClr val="accent1"/>
          </a:fillRef>
          <a:effectRef idx="2">
            <a:schemeClr val="accent1"/>
          </a:effectRef>
          <a:fontRef idx="minor">
            <a:schemeClr val="lt1"/>
          </a:fontRef>
        </p:style>
        <p:txBody>
          <a:bodyPr wrap="square" tIns="39692" bIns="0" rtlCol="0">
            <a:spAutoFit/>
          </a:bodyPr>
          <a:lstStyle/>
          <a:p>
            <a:pPr algn="ctr"/>
            <a:r>
              <a:rPr lang="ja-JP" altLang="en-US" sz="1544" b="1" dirty="0" smtClean="0">
                <a:latin typeface="Meiryo UI" panose="020B0604030504040204" pitchFamily="50" charset="-128"/>
                <a:ea typeface="Meiryo UI" panose="020B0604030504040204" pitchFamily="50" charset="-128"/>
              </a:rPr>
              <a:t>目　的</a:t>
            </a:r>
            <a:endParaRPr lang="ja-JP" altLang="en-US" sz="1544"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44419" y="1044327"/>
            <a:ext cx="9844627"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燃料</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電池</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トラック</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トラック）</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関心を</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もつ企業</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が実際</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に試乗</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する機会を設けることで</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、市販化後</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の速やかな普及に向けた機運醸成</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を図ります。</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41094" y="2247506"/>
            <a:ext cx="9846832" cy="500400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ts val="2426"/>
              </a:lnSpc>
            </a:pP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70796" y="2052439"/>
            <a:ext cx="1440000" cy="288000"/>
          </a:xfrm>
          <a:prstGeom prst="rect">
            <a:avLst/>
          </a:prstGeom>
        </p:spPr>
        <p:style>
          <a:lnRef idx="1">
            <a:schemeClr val="accent1"/>
          </a:lnRef>
          <a:fillRef idx="3">
            <a:schemeClr val="accent1"/>
          </a:fillRef>
          <a:effectRef idx="2">
            <a:schemeClr val="accent1"/>
          </a:effectRef>
          <a:fontRef idx="minor">
            <a:schemeClr val="lt1"/>
          </a:fontRef>
        </p:style>
        <p:txBody>
          <a:bodyPr wrap="square" tIns="39692" bIns="0" rtlCol="0">
            <a:spAutoFit/>
          </a:bodyPr>
          <a:lstStyle/>
          <a:p>
            <a:pPr algn="ctr"/>
            <a:r>
              <a:rPr lang="ja-JP" altLang="en-US" sz="1544" b="1" dirty="0" smtClean="0">
                <a:latin typeface="Meiryo UI" panose="020B0604030504040204" pitchFamily="50" charset="-128"/>
                <a:ea typeface="Meiryo UI" panose="020B0604030504040204" pitchFamily="50" charset="-128"/>
              </a:rPr>
              <a:t>概　要</a:t>
            </a:r>
            <a:endParaRPr lang="ja-JP" altLang="en-US" sz="1544"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443038" y="2488810"/>
            <a:ext cx="9409775"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363538" indent="-363538">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水素社会の</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実現に向けた取組として、市内企業を招待して</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の燃料</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電池</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トラック</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試乗会をトヨタ</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自動車様</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サカイ引越センター様の</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協力を得て</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開催する</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予定</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p:nvPr/>
        </p:nvPicPr>
        <p:blipFill rotWithShape="1">
          <a:blip r:embed="rId3">
            <a:extLst>
              <a:ext uri="{28A0092B-C50C-407E-A947-70E740481C1C}">
                <a14:useLocalDpi xmlns:a14="http://schemas.microsoft.com/office/drawing/2010/main" val="0"/>
              </a:ext>
            </a:extLst>
          </a:blip>
          <a:srcRect l="1977" t="3884" r="2631" b="2352"/>
          <a:stretch/>
        </p:blipFill>
        <p:spPr>
          <a:xfrm>
            <a:off x="6654250" y="3211130"/>
            <a:ext cx="3334009" cy="1999533"/>
          </a:xfrm>
          <a:prstGeom prst="rect">
            <a:avLst/>
          </a:prstGeom>
        </p:spPr>
      </p:pic>
      <p:sp>
        <p:nvSpPr>
          <p:cNvPr id="20" name="テキスト ボックス 2"/>
          <p:cNvSpPr txBox="1">
            <a:spLocks noChangeArrowheads="1"/>
          </p:cNvSpPr>
          <p:nvPr/>
        </p:nvSpPr>
        <p:spPr bwMode="auto">
          <a:xfrm>
            <a:off x="7959951" y="4968874"/>
            <a:ext cx="2128142" cy="307777"/>
          </a:xfrm>
          <a:prstGeom prst="rect">
            <a:avLst/>
          </a:prstGeom>
          <a:noFill/>
          <a:ln w="9525">
            <a:noFill/>
            <a:miter lim="800000"/>
            <a:headEnd/>
            <a:tailEnd/>
          </a:ln>
          <a:effectLst>
            <a:outerShdw blurRad="50800" dist="38100" dir="2700000" algn="tl" rotWithShape="0">
              <a:schemeClr val="tx1">
                <a:alpha val="50000"/>
              </a:schemeClr>
            </a:outerShdw>
          </a:effectLst>
        </p:spPr>
        <p:txBody>
          <a:bodyPr rot="0" vert="horz" wrap="square" lIns="91440" tIns="45720" rIns="91440" bIns="45720" anchor="t" anchorCtr="0">
            <a:spAutoFit/>
          </a:bodyPr>
          <a:lstStyle/>
          <a:p>
            <a:pPr algn="r">
              <a:spcAft>
                <a:spcPts val="0"/>
              </a:spcAft>
            </a:pPr>
            <a:r>
              <a:rPr lang="en-US" sz="1400" kern="100" dirty="0">
                <a:solidFill>
                  <a:schemeClr val="bg1"/>
                </a:solidFill>
                <a:effectLst/>
                <a:latin typeface="Meiryo UI" panose="020B0604030504040204" pitchFamily="50" charset="-128"/>
                <a:ea typeface="ＭＳ 明朝" panose="02020609040205080304" pitchFamily="17" charset="-128"/>
                <a:cs typeface="Times New Roman" panose="02020603050405020304" pitchFamily="18" charset="0"/>
              </a:rPr>
              <a:t>©</a:t>
            </a:r>
            <a:r>
              <a:rPr lang="ja-JP" sz="1400" kern="100" dirty="0">
                <a:solidFill>
                  <a:schemeClr val="bg1"/>
                </a:solidFill>
                <a:effectLst/>
                <a:latin typeface="Century" panose="02040604050505020304" pitchFamily="18" charset="0"/>
                <a:ea typeface="Meiryo UI" panose="020B0604030504040204" pitchFamily="50" charset="-128"/>
                <a:cs typeface="Times New Roman" panose="02020603050405020304" pitchFamily="18" charset="0"/>
              </a:rPr>
              <a:t>トヨタ自動車株式会社</a:t>
            </a:r>
            <a:endParaRPr lang="ja-JP"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正方形/長方形 20"/>
          <p:cNvSpPr/>
          <p:nvPr/>
        </p:nvSpPr>
        <p:spPr>
          <a:xfrm>
            <a:off x="570796" y="3345067"/>
            <a:ext cx="5883787" cy="378232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798" y="5331924"/>
            <a:ext cx="3364992" cy="1798320"/>
          </a:xfrm>
          <a:prstGeom prst="rect">
            <a:avLst/>
          </a:prstGeom>
        </p:spPr>
      </p:pic>
      <p:sp>
        <p:nvSpPr>
          <p:cNvPr id="22" name="テキスト ボックス 21"/>
          <p:cNvSpPr txBox="1"/>
          <p:nvPr/>
        </p:nvSpPr>
        <p:spPr>
          <a:xfrm>
            <a:off x="711632" y="3495625"/>
            <a:ext cx="5527408" cy="36317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363538" indent="-363538">
              <a:lnSpc>
                <a:spcPts val="2426"/>
              </a:lnSpc>
              <a:spcBef>
                <a:spcPts val="1200"/>
              </a:spcBef>
            </a:pP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堺市</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トラック試乗会 </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（予定）</a:t>
            </a:r>
            <a:endParaRPr lang="ja-JP" altLang="en-US" sz="1700" dirty="0">
              <a:latin typeface="Meiryo UI" panose="020B0604030504040204" pitchFamily="50" charset="-128"/>
              <a:ea typeface="Meiryo UI" panose="020B0604030504040204" pitchFamily="50" charset="-128"/>
              <a:cs typeface="Meiryo UI" panose="020B0604030504040204" pitchFamily="50" charset="-128"/>
            </a:endParaRPr>
          </a:p>
          <a:p>
            <a:pPr marL="363538" indent="-363538">
              <a:lnSpc>
                <a:spcPts val="2426"/>
              </a:lnSpc>
              <a:spcBef>
                <a:spcPts val="1200"/>
              </a:spcBef>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日時：令和</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日（火）</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10:00</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16:00</a:t>
            </a:r>
          </a:p>
          <a:p>
            <a:pPr marL="363538" indent="-363538">
              <a:lnSpc>
                <a:spcPts val="2426"/>
              </a:lnSpc>
              <a:spcBef>
                <a:spcPts val="1200"/>
              </a:spcBef>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場所：堺浜海とのふれあい広場内</a:t>
            </a:r>
          </a:p>
          <a:p>
            <a:pPr marL="363538" indent="-363538">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大阪府堺市堺区匠町</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6-1</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a:t>
            </a:r>
          </a:p>
          <a:p>
            <a:pPr marL="363538" indent="-363538">
              <a:lnSpc>
                <a:spcPts val="2426"/>
              </a:lnSpc>
              <a:spcBef>
                <a:spcPts val="1200"/>
              </a:spcBef>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試乗車</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FC</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小型トラック</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（トヨタ自動車株式</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会社）</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marL="363538" indent="-363538">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コンテナ   冷凍機付</a:t>
            </a:r>
          </a:p>
          <a:p>
            <a:pPr marL="363538" indent="-363538">
              <a:lnSpc>
                <a:spcPts val="2426"/>
              </a:lnSpc>
            </a:pP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積載量   </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3,000kg</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a:t>
            </a:r>
          </a:p>
          <a:p>
            <a:pPr marL="363538" indent="-363538">
              <a:lnSpc>
                <a:spcPts val="2426"/>
              </a:lnSpc>
            </a:pP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燃料      圧縮</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水素（使用圧力：</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70MPa</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pPr marL="363538" indent="-363538">
              <a:lnSpc>
                <a:spcPts val="2426"/>
              </a:lnSpc>
            </a:pP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a:p>
            <a:pPr marL="363538" indent="-363538">
              <a:lnSpc>
                <a:spcPts val="2426"/>
              </a:lnSpc>
            </a:pP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
          <p:cNvSpPr txBox="1">
            <a:spLocks noChangeArrowheads="1"/>
          </p:cNvSpPr>
          <p:nvPr/>
        </p:nvSpPr>
        <p:spPr bwMode="auto">
          <a:xfrm>
            <a:off x="7019327" y="6871499"/>
            <a:ext cx="3111581" cy="276999"/>
          </a:xfrm>
          <a:prstGeom prst="rect">
            <a:avLst/>
          </a:prstGeom>
          <a:noFill/>
          <a:ln w="9525">
            <a:noFill/>
            <a:miter lim="800000"/>
            <a:headEnd/>
            <a:tailEnd/>
          </a:ln>
        </p:spPr>
        <p:txBody>
          <a:bodyPr rot="0" vert="horz" wrap="square" lIns="91440" tIns="45720" rIns="91440" bIns="45720" anchor="t" anchorCtr="0">
            <a:spAutoFit/>
          </a:bodyPr>
          <a:lstStyle/>
          <a:p>
            <a:pPr algn="r">
              <a:spcAft>
                <a:spcPts val="0"/>
              </a:spcAft>
            </a:pPr>
            <a:r>
              <a:rPr lang="ja-JP" altLang="en-US" sz="1200" kern="100" dirty="0" smtClean="0">
                <a:solidFill>
                  <a:schemeClr val="bg1"/>
                </a:solidFill>
                <a:latin typeface="Century" panose="02040604050505020304" pitchFamily="18" charset="0"/>
                <a:ea typeface="Meiryo UI" panose="020B0604030504040204" pitchFamily="50" charset="-128"/>
                <a:cs typeface="Times New Roman" panose="02020603050405020304" pitchFamily="18" charset="0"/>
              </a:rPr>
              <a:t>堺</a:t>
            </a:r>
            <a:r>
              <a:rPr lang="ja-JP" altLang="en-US" sz="1200" kern="100" dirty="0">
                <a:solidFill>
                  <a:schemeClr val="bg1"/>
                </a:solidFill>
                <a:latin typeface="Century" panose="02040604050505020304" pitchFamily="18" charset="0"/>
                <a:ea typeface="Meiryo UI" panose="020B0604030504040204" pitchFamily="50" charset="-128"/>
                <a:cs typeface="Times New Roman" panose="02020603050405020304" pitchFamily="18" charset="0"/>
              </a:rPr>
              <a:t>浜海とのふれあい</a:t>
            </a:r>
            <a:r>
              <a:rPr lang="ja-JP" altLang="en-US" sz="1200" kern="100" dirty="0" smtClean="0">
                <a:solidFill>
                  <a:schemeClr val="bg1"/>
                </a:solidFill>
                <a:latin typeface="Century" panose="02040604050505020304" pitchFamily="18" charset="0"/>
                <a:ea typeface="Meiryo UI" panose="020B0604030504040204" pitchFamily="50" charset="-128"/>
                <a:cs typeface="Times New Roman" panose="02020603050405020304" pitchFamily="18" charset="0"/>
              </a:rPr>
              <a:t>広場（試乗会場）</a:t>
            </a:r>
            <a:endParaRPr lang="ja-JP" sz="180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大かっこ 24"/>
          <p:cNvSpPr/>
          <p:nvPr/>
        </p:nvSpPr>
        <p:spPr>
          <a:xfrm>
            <a:off x="1654628" y="5644713"/>
            <a:ext cx="4505693" cy="936104"/>
          </a:xfrm>
          <a:prstGeom prst="bracketPair">
            <a:avLst>
              <a:gd name="adj" fmla="val 9544"/>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正方形/長方形 1"/>
          <p:cNvSpPr/>
          <p:nvPr/>
        </p:nvSpPr>
        <p:spPr>
          <a:xfrm>
            <a:off x="8748886" y="6084887"/>
            <a:ext cx="216024" cy="72008"/>
          </a:xfrm>
          <a:prstGeom prst="rect">
            <a:avLst/>
          </a:prstGeom>
          <a:solidFill>
            <a:srgbClr val="E1CDB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2"/>
          <p:cNvSpPr>
            <a:spLocks noGrp="1"/>
          </p:cNvSpPr>
          <p:nvPr>
            <p:ph type="sldNum" sz="quarter" idx="12"/>
          </p:nvPr>
        </p:nvSpPr>
        <p:spPr>
          <a:xfrm>
            <a:off x="9961377" y="7085737"/>
            <a:ext cx="360000" cy="352742"/>
          </a:xfrm>
          <a:solidFill>
            <a:schemeClr val="bg1"/>
          </a:solidFill>
          <a:ln>
            <a:solidFill>
              <a:schemeClr val="accent1"/>
            </a:solidFill>
          </a:ln>
        </p:spPr>
        <p:txBody>
          <a:bodyPr lIns="0" tIns="0" rIns="0" bIns="0"/>
          <a:lstStyle/>
          <a:p>
            <a:pPr algn="ctr"/>
            <a:fld id="{E973964C-9351-4843-AA03-70BA0614D902}" type="slidenum">
              <a:rPr kumimoji="1" lang="ja-JP" altLang="en-US" smtClean="0">
                <a:solidFill>
                  <a:schemeClr val="tx1"/>
                </a:solidFill>
              </a:rPr>
              <a:pPr algn="ctr"/>
              <a:t>9</a:t>
            </a:fld>
            <a:endParaRPr kumimoji="1" lang="ja-JP" altLang="en-US" dirty="0">
              <a:solidFill>
                <a:schemeClr val="tx1"/>
              </a:solidFill>
            </a:endParaRPr>
          </a:p>
        </p:txBody>
      </p:sp>
    </p:spTree>
    <p:extLst>
      <p:ext uri="{BB962C8B-B14F-4D97-AF65-F5344CB8AC3E}">
        <p14:creationId xmlns:p14="http://schemas.microsoft.com/office/powerpoint/2010/main" val="4285995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1339</TotalTime>
  <Words>3081</Words>
  <Application>Microsoft Office PowerPoint</Application>
  <PresentationFormat>ユーザー設定</PresentationFormat>
  <Paragraphs>331</Paragraphs>
  <Slides>15</Slides>
  <Notes>11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15</vt:i4>
      </vt:variant>
    </vt:vector>
  </HeadingPairs>
  <TitlesOfParts>
    <vt:vector size="28" baseType="lpstr">
      <vt:lpstr>HGP創英角ｺﾞｼｯｸUB</vt:lpstr>
      <vt:lpstr>HG丸ｺﾞｼｯｸM-PRO</vt:lpstr>
      <vt:lpstr>Meiryo UI</vt:lpstr>
      <vt:lpstr>ＭＳ Ｐゴシック</vt:lpstr>
      <vt:lpstr>ＭＳ Ｐ明朝</vt:lpstr>
      <vt:lpstr>ＭＳ 明朝</vt:lpstr>
      <vt:lpstr>游ゴシック</vt:lpstr>
      <vt:lpstr>Arial</vt:lpstr>
      <vt:lpstr>Calibri</vt:lpstr>
      <vt:lpstr>Century</vt:lpstr>
      <vt:lpstr>Times New Roman</vt:lpstr>
      <vt:lpstr>Webdings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竹内　康之</cp:lastModifiedBy>
  <cp:revision>156</cp:revision>
  <cp:lastPrinted>2022-03-30T04:20:23Z</cp:lastPrinted>
  <dcterms:modified xsi:type="dcterms:W3CDTF">2022-03-30T04:20:38Z</dcterms:modified>
</cp:coreProperties>
</file>