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5" r:id="rId2"/>
    <p:sldId id="308" r:id="rId3"/>
    <p:sldId id="311" r:id="rId4"/>
    <p:sldId id="312" r:id="rId5"/>
  </p:sldIdLst>
  <p:sldSz cx="10440988" cy="7561263"/>
  <p:notesSz cx="6807200" cy="993933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C8CA540-60E6-4E66-B768-E6FE25485A47}">
          <p14:sldIdLst>
            <p14:sldId id="295"/>
            <p14:sldId id="308"/>
            <p14:sldId id="311"/>
            <p14:sldId id="312"/>
          </p14:sldIdLst>
        </p14:section>
        <p14:section name="タイトルなしのセクション" id="{822C8CBE-25A8-485A-A261-98539FCA7545}">
          <p14:sldIdLst/>
        </p14:section>
      </p14:sectionLst>
    </p:ext>
    <p:ext uri="{EFAFB233-063F-42B5-8137-9DF3F51BA10A}">
      <p15:sldGuideLst xmlns:p15="http://schemas.microsoft.com/office/powerpoint/2012/main">
        <p15:guide id="1" orient="horz" pos="2382">
          <p15:clr>
            <a:srgbClr val="A4A3A4"/>
          </p15:clr>
        </p15:guide>
        <p15:guide id="2" pos="32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島　誠隆" initials="中島　誠隆" lastIdx="3" clrIdx="0">
    <p:extLst>
      <p:ext uri="{19B8F6BF-5375-455C-9EA6-DF929625EA0E}">
        <p15:presenceInfo xmlns:p15="http://schemas.microsoft.com/office/powerpoint/2012/main" userId="中島　誠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54" d="100"/>
          <a:sy n="54" d="100"/>
        </p:scale>
        <p:origin x="2082" y="84"/>
      </p:cViewPr>
      <p:guideLst>
        <p:guide orient="horz" pos="2382"/>
        <p:guide pos="3289"/>
      </p:guideLst>
    </p:cSldViewPr>
  </p:slideViewPr>
  <p:notesTextViewPr>
    <p:cViewPr>
      <p:scale>
        <a:sx n="1" d="1"/>
        <a:sy n="1" d="1"/>
      </p:scale>
      <p:origin x="0" y="0"/>
    </p:cViewPr>
  </p:notesTextViewPr>
  <p:sorterViewPr>
    <p:cViewPr>
      <p:scale>
        <a:sx n="100" d="100"/>
        <a:sy n="100" d="100"/>
      </p:scale>
      <p:origin x="0" y="-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A70BD3E-5921-4BB2-B8A6-28FAF178B7AE}" type="datetimeFigureOut">
              <a:rPr kumimoji="1" lang="ja-JP" altLang="en-US" smtClean="0"/>
              <a:t>2021/10/22</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9E4E7A3-3DDF-4DC7-8227-86A9CEEEFE1D}" type="slidenum">
              <a:rPr kumimoji="1" lang="ja-JP" altLang="en-US" smtClean="0"/>
              <a:t>‹#›</a:t>
            </a:fld>
            <a:endParaRPr kumimoji="1" lang="ja-JP" altLang="en-US"/>
          </a:p>
        </p:txBody>
      </p:sp>
    </p:spTree>
    <p:extLst>
      <p:ext uri="{BB962C8B-B14F-4D97-AF65-F5344CB8AC3E}">
        <p14:creationId xmlns:p14="http://schemas.microsoft.com/office/powerpoint/2010/main" val="198135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BB47E41-CBCE-47E9-A9B3-4D9EA65F3743}" type="datetimeFigureOut">
              <a:rPr kumimoji="1" lang="ja-JP" altLang="en-US" smtClean="0"/>
              <a:pPr/>
              <a:t>2021/10/22</a:t>
            </a:fld>
            <a:endParaRPr kumimoji="1" lang="ja-JP" altLang="en-US"/>
          </a:p>
        </p:txBody>
      </p:sp>
      <p:sp>
        <p:nvSpPr>
          <p:cNvPr id="4" name="スライド イメージ プレースホルダー 3"/>
          <p:cNvSpPr>
            <a:spLocks noGrp="1" noRot="1" noChangeAspect="1"/>
          </p:cNvSpPr>
          <p:nvPr>
            <p:ph type="sldImg" idx="2"/>
          </p:nvPr>
        </p:nvSpPr>
        <p:spPr>
          <a:xfrm>
            <a:off x="831850" y="746125"/>
            <a:ext cx="51435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6C9C954-289A-4C1A-BA97-1C30A136A66D}" type="slidenum">
              <a:rPr kumimoji="1" lang="ja-JP" altLang="en-US" smtClean="0"/>
              <a:pPr/>
              <a:t>‹#›</a:t>
            </a:fld>
            <a:endParaRPr kumimoji="1" lang="ja-JP" altLang="en-US"/>
          </a:p>
        </p:txBody>
      </p:sp>
    </p:spTree>
    <p:extLst>
      <p:ext uri="{BB962C8B-B14F-4D97-AF65-F5344CB8AC3E}">
        <p14:creationId xmlns:p14="http://schemas.microsoft.com/office/powerpoint/2010/main" val="1414583839"/>
      </p:ext>
    </p:extLst>
  </p:cSld>
  <p:clrMap bg1="lt1" tx1="dk1" bg2="lt2" tx2="dk2" accent1="accent1" accent2="accent2" accent3="accent3" accent4="accent4" accent5="accent5" accent6="accent6" hlink="hlink" folHlink="folHlink"/>
  <p:notesStyle>
    <a:lvl1pPr marL="0" algn="l" defTabSz="1028700" rtl="0" eaLnBrk="1" latinLnBrk="0" hangingPunct="1">
      <a:defRPr kumimoji="1" sz="1400" kern="1200">
        <a:solidFill>
          <a:schemeClr val="tx1"/>
        </a:solidFill>
        <a:latin typeface="+mn-lt"/>
        <a:ea typeface="+mn-ea"/>
        <a:cs typeface="+mn-cs"/>
      </a:defRPr>
    </a:lvl1pPr>
    <a:lvl2pPr marL="514350" algn="l" defTabSz="1028700" rtl="0" eaLnBrk="1" latinLnBrk="0" hangingPunct="1">
      <a:defRPr kumimoji="1" sz="1400" kern="1200">
        <a:solidFill>
          <a:schemeClr val="tx1"/>
        </a:solidFill>
        <a:latin typeface="+mn-lt"/>
        <a:ea typeface="+mn-ea"/>
        <a:cs typeface="+mn-cs"/>
      </a:defRPr>
    </a:lvl2pPr>
    <a:lvl3pPr marL="1028700" algn="l" defTabSz="1028700" rtl="0" eaLnBrk="1" latinLnBrk="0" hangingPunct="1">
      <a:defRPr kumimoji="1" sz="1400" kern="1200">
        <a:solidFill>
          <a:schemeClr val="tx1"/>
        </a:solidFill>
        <a:latin typeface="+mn-lt"/>
        <a:ea typeface="+mn-ea"/>
        <a:cs typeface="+mn-cs"/>
      </a:defRPr>
    </a:lvl3pPr>
    <a:lvl4pPr marL="1543050" algn="l" defTabSz="1028700" rtl="0" eaLnBrk="1" latinLnBrk="0" hangingPunct="1">
      <a:defRPr kumimoji="1" sz="1400" kern="1200">
        <a:solidFill>
          <a:schemeClr val="tx1"/>
        </a:solidFill>
        <a:latin typeface="+mn-lt"/>
        <a:ea typeface="+mn-ea"/>
        <a:cs typeface="+mn-cs"/>
      </a:defRPr>
    </a:lvl4pPr>
    <a:lvl5pPr marL="2057400" algn="l" defTabSz="1028700" rtl="0" eaLnBrk="1" latinLnBrk="0" hangingPunct="1">
      <a:defRPr kumimoji="1" sz="1400" kern="1200">
        <a:solidFill>
          <a:schemeClr val="tx1"/>
        </a:solidFill>
        <a:latin typeface="+mn-lt"/>
        <a:ea typeface="+mn-ea"/>
        <a:cs typeface="+mn-cs"/>
      </a:defRPr>
    </a:lvl5pPr>
    <a:lvl6pPr marL="2571750" algn="l" defTabSz="1028700" rtl="0" eaLnBrk="1" latinLnBrk="0" hangingPunct="1">
      <a:defRPr kumimoji="1" sz="1400" kern="1200">
        <a:solidFill>
          <a:schemeClr val="tx1"/>
        </a:solidFill>
        <a:latin typeface="+mn-lt"/>
        <a:ea typeface="+mn-ea"/>
        <a:cs typeface="+mn-cs"/>
      </a:defRPr>
    </a:lvl6pPr>
    <a:lvl7pPr marL="3086100" algn="l" defTabSz="1028700" rtl="0" eaLnBrk="1" latinLnBrk="0" hangingPunct="1">
      <a:defRPr kumimoji="1" sz="1400" kern="1200">
        <a:solidFill>
          <a:schemeClr val="tx1"/>
        </a:solidFill>
        <a:latin typeface="+mn-lt"/>
        <a:ea typeface="+mn-ea"/>
        <a:cs typeface="+mn-cs"/>
      </a:defRPr>
    </a:lvl7pPr>
    <a:lvl8pPr marL="3600450" algn="l" defTabSz="1028700" rtl="0" eaLnBrk="1" latinLnBrk="0" hangingPunct="1">
      <a:defRPr kumimoji="1" sz="1400" kern="1200">
        <a:solidFill>
          <a:schemeClr val="tx1"/>
        </a:solidFill>
        <a:latin typeface="+mn-lt"/>
        <a:ea typeface="+mn-ea"/>
        <a:cs typeface="+mn-cs"/>
      </a:defRPr>
    </a:lvl8pPr>
    <a:lvl9pPr marL="4114800" algn="l" defTabSz="1028700"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C9C954-289A-4C1A-BA97-1C30A136A66D}" type="slidenum">
              <a:rPr kumimoji="1" lang="ja-JP" altLang="en-US" smtClean="0"/>
              <a:pPr/>
              <a:t>2</a:t>
            </a:fld>
            <a:endParaRPr kumimoji="1" lang="ja-JP" altLang="en-US"/>
          </a:p>
        </p:txBody>
      </p:sp>
    </p:spTree>
    <p:extLst>
      <p:ext uri="{BB962C8B-B14F-4D97-AF65-F5344CB8AC3E}">
        <p14:creationId xmlns:p14="http://schemas.microsoft.com/office/powerpoint/2010/main" val="176664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C9C954-289A-4C1A-BA97-1C30A136A66D}" type="slidenum">
              <a:rPr kumimoji="1" lang="ja-JP" altLang="en-US" smtClean="0"/>
              <a:pPr/>
              <a:t>4</a:t>
            </a:fld>
            <a:endParaRPr kumimoji="1" lang="ja-JP" altLang="en-US"/>
          </a:p>
        </p:txBody>
      </p:sp>
    </p:spTree>
    <p:extLst>
      <p:ext uri="{BB962C8B-B14F-4D97-AF65-F5344CB8AC3E}">
        <p14:creationId xmlns:p14="http://schemas.microsoft.com/office/powerpoint/2010/main" val="286458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3074" y="2348893"/>
            <a:ext cx="8874840" cy="162077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66148" y="4284716"/>
            <a:ext cx="7308692" cy="1932323"/>
          </a:xfrm>
        </p:spPr>
        <p:txBody>
          <a:bodyPr/>
          <a:lstStyle>
            <a:lvl1pPr marL="0" indent="0" algn="ctr">
              <a:buNone/>
              <a:defRPr>
                <a:solidFill>
                  <a:schemeClr val="tx1">
                    <a:tint val="75000"/>
                  </a:schemeClr>
                </a:solidFill>
              </a:defRPr>
            </a:lvl1pPr>
            <a:lvl2pPr marL="514350" indent="0" algn="ctr">
              <a:buNone/>
              <a:defRPr>
                <a:solidFill>
                  <a:schemeClr val="tx1">
                    <a:tint val="75000"/>
                  </a:schemeClr>
                </a:solidFill>
              </a:defRPr>
            </a:lvl2pPr>
            <a:lvl3pPr marL="1028700" indent="0" algn="ctr">
              <a:buNone/>
              <a:defRPr>
                <a:solidFill>
                  <a:schemeClr val="tx1">
                    <a:tint val="75000"/>
                  </a:schemeClr>
                </a:solidFill>
              </a:defRPr>
            </a:lvl3pPr>
            <a:lvl4pPr marL="1543050" indent="0" algn="ctr">
              <a:buNone/>
              <a:defRPr>
                <a:solidFill>
                  <a:schemeClr val="tx1">
                    <a:tint val="75000"/>
                  </a:schemeClr>
                </a:solidFill>
              </a:defRPr>
            </a:lvl4pPr>
            <a:lvl5pPr marL="2057400" indent="0" algn="ctr">
              <a:buNone/>
              <a:defRPr>
                <a:solidFill>
                  <a:schemeClr val="tx1">
                    <a:tint val="75000"/>
                  </a:schemeClr>
                </a:solidFill>
              </a:defRPr>
            </a:lvl5pPr>
            <a:lvl6pPr marL="2571750" indent="0" algn="ctr">
              <a:buNone/>
              <a:defRPr>
                <a:solidFill>
                  <a:schemeClr val="tx1">
                    <a:tint val="75000"/>
                  </a:schemeClr>
                </a:solidFill>
              </a:defRPr>
            </a:lvl6pPr>
            <a:lvl7pPr marL="3086100" indent="0" algn="ctr">
              <a:buNone/>
              <a:defRPr>
                <a:solidFill>
                  <a:schemeClr val="tx1">
                    <a:tint val="75000"/>
                  </a:schemeClr>
                </a:solidFill>
              </a:defRPr>
            </a:lvl7pPr>
            <a:lvl8pPr marL="3600450" indent="0" algn="ctr">
              <a:buNone/>
              <a:defRPr>
                <a:solidFill>
                  <a:schemeClr val="tx1">
                    <a:tint val="75000"/>
                  </a:schemeClr>
                </a:solidFill>
              </a:defRPr>
            </a:lvl8pPr>
            <a:lvl9pPr marL="41148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E27638-3577-47B3-AC03-2BD8F47CB55E}" type="datetime1">
              <a:rPr kumimoji="1" lang="ja-JP" altLang="en-US" smtClean="0"/>
              <a:pPr/>
              <a:t>2021/10/22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4384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1DE7B6D-63DB-4F64-8A56-E497B368134B}" type="datetime1">
              <a:rPr kumimoji="1" lang="ja-JP" altLang="en-US" smtClean="0"/>
              <a:pPr/>
              <a:t>2021/10/22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14079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69716" y="302802"/>
            <a:ext cx="2349222" cy="64515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2050" y="302802"/>
            <a:ext cx="6873650" cy="64515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5856EB-F532-4C6D-B175-ED2CCA7EA0D8}" type="datetime1">
              <a:rPr kumimoji="1" lang="ja-JP" altLang="en-US" smtClean="0"/>
              <a:pPr/>
              <a:t>2021/10/22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399721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36A4EF7-B3B2-4CF0-8D91-5DEAFDCBE128}" type="datetime1">
              <a:rPr kumimoji="1" lang="ja-JP" altLang="en-US" smtClean="0"/>
              <a:pPr/>
              <a:t>2021/10/22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288287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24766" y="4858812"/>
            <a:ext cx="8874840" cy="1501751"/>
          </a:xfrm>
        </p:spPr>
        <p:txBody>
          <a:bodyPr anchor="t"/>
          <a:lstStyle>
            <a:lvl1pPr algn="l">
              <a:defRPr sz="4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24766" y="3204786"/>
            <a:ext cx="8874840" cy="1654026"/>
          </a:xfrm>
        </p:spPr>
        <p:txBody>
          <a:bodyPr anchor="b"/>
          <a:lstStyle>
            <a:lvl1pPr marL="0" indent="0">
              <a:buNone/>
              <a:defRPr sz="2300">
                <a:solidFill>
                  <a:schemeClr val="tx1">
                    <a:tint val="75000"/>
                  </a:schemeClr>
                </a:solidFill>
              </a:defRPr>
            </a:lvl1pPr>
            <a:lvl2pPr marL="514350" indent="0">
              <a:buNone/>
              <a:defRPr sz="2000">
                <a:solidFill>
                  <a:schemeClr val="tx1">
                    <a:tint val="75000"/>
                  </a:schemeClr>
                </a:solidFill>
              </a:defRPr>
            </a:lvl2pPr>
            <a:lvl3pPr marL="1028700" indent="0">
              <a:buNone/>
              <a:defRPr sz="1800">
                <a:solidFill>
                  <a:schemeClr val="tx1">
                    <a:tint val="75000"/>
                  </a:schemeClr>
                </a:solidFill>
              </a:defRPr>
            </a:lvl3pPr>
            <a:lvl4pPr marL="1543050" indent="0">
              <a:buNone/>
              <a:defRPr sz="1600">
                <a:solidFill>
                  <a:schemeClr val="tx1">
                    <a:tint val="75000"/>
                  </a:schemeClr>
                </a:solidFill>
              </a:defRPr>
            </a:lvl4pPr>
            <a:lvl5pPr marL="2057400" indent="0">
              <a:buNone/>
              <a:defRPr sz="1600">
                <a:solidFill>
                  <a:schemeClr val="tx1">
                    <a:tint val="75000"/>
                  </a:schemeClr>
                </a:solidFill>
              </a:defRPr>
            </a:lvl5pPr>
            <a:lvl6pPr marL="2571750" indent="0">
              <a:buNone/>
              <a:defRPr sz="1600">
                <a:solidFill>
                  <a:schemeClr val="tx1">
                    <a:tint val="75000"/>
                  </a:schemeClr>
                </a:solidFill>
              </a:defRPr>
            </a:lvl6pPr>
            <a:lvl7pPr marL="3086100" indent="0">
              <a:buNone/>
              <a:defRPr sz="1600">
                <a:solidFill>
                  <a:schemeClr val="tx1">
                    <a:tint val="75000"/>
                  </a:schemeClr>
                </a:solidFill>
              </a:defRPr>
            </a:lvl7pPr>
            <a:lvl8pPr marL="3600450" indent="0">
              <a:buNone/>
              <a:defRPr sz="1600">
                <a:solidFill>
                  <a:schemeClr val="tx1">
                    <a:tint val="75000"/>
                  </a:schemeClr>
                </a:solidFill>
              </a:defRPr>
            </a:lvl8pPr>
            <a:lvl9pPr marL="41148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52FACD-4DB2-43AC-8255-CA73E722C012}" type="datetime1">
              <a:rPr kumimoji="1" lang="ja-JP" altLang="en-US" smtClean="0"/>
              <a:pPr/>
              <a:t>2021/10/22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406285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2050"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307502"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4A63EDB-213C-4B00-84CA-DBEDC4C21609}" type="datetime1">
              <a:rPr kumimoji="1" lang="ja-JP" altLang="en-US" smtClean="0"/>
              <a:pPr/>
              <a:t>2021/10/22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252312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22049" y="1692533"/>
            <a:ext cx="4613250"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22049" y="2397901"/>
            <a:ext cx="4613250"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303877" y="1692533"/>
            <a:ext cx="4615062" cy="705367"/>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303877" y="2397901"/>
            <a:ext cx="461506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9835A30-A6A6-4C55-8135-F1D16CFF2D44}" type="datetime1">
              <a:rPr kumimoji="1" lang="ja-JP" altLang="en-US" smtClean="0"/>
              <a:pPr/>
              <a:t>2021/10/22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32085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0D8F291-498D-43F9-B803-7D81E9745DAC}" type="datetime1">
              <a:rPr kumimoji="1" lang="ja-JP" altLang="en-US" smtClean="0"/>
              <a:pPr/>
              <a:t>2021/10/22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290304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96E8DF-5044-46A3-988B-27DA055F02A8}" type="datetime1">
              <a:rPr kumimoji="1" lang="ja-JP" altLang="en-US" smtClean="0"/>
              <a:pPr/>
              <a:t>2021/10/22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280070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2050" y="301050"/>
            <a:ext cx="3435013" cy="1281214"/>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082136" y="301051"/>
            <a:ext cx="583680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22050" y="1582265"/>
            <a:ext cx="3435013" cy="5172114"/>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33E704-FF9B-4F24-A518-0C057C910668}" type="datetime1">
              <a:rPr kumimoji="1" lang="ja-JP" altLang="en-US" smtClean="0"/>
              <a:pPr/>
              <a:t>2021/10/22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46872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46507" y="5292884"/>
            <a:ext cx="6264593" cy="624855"/>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2046507" y="675613"/>
            <a:ext cx="6264593" cy="4536758"/>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kumimoji="1" lang="ja-JP" altLang="en-US"/>
          </a:p>
        </p:txBody>
      </p:sp>
      <p:sp>
        <p:nvSpPr>
          <p:cNvPr id="4" name="テキスト プレースホルダー 3"/>
          <p:cNvSpPr>
            <a:spLocks noGrp="1"/>
          </p:cNvSpPr>
          <p:nvPr>
            <p:ph type="body" sz="half" idx="2"/>
          </p:nvPr>
        </p:nvSpPr>
        <p:spPr>
          <a:xfrm>
            <a:off x="2046507" y="5917739"/>
            <a:ext cx="6264593" cy="887398"/>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F007F2-246B-44D6-8680-685E930F08AA}" type="datetime1">
              <a:rPr kumimoji="1" lang="ja-JP" altLang="en-US" smtClean="0"/>
              <a:pPr/>
              <a:t>2021/10/22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218891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22050" y="302801"/>
            <a:ext cx="9396889" cy="1260211"/>
          </a:xfrm>
          <a:prstGeom prst="rect">
            <a:avLst/>
          </a:prstGeom>
        </p:spPr>
        <p:txBody>
          <a:bodyPr vert="horz" lIns="102870" tIns="51435" rIns="102870" bIns="514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2050" y="1764295"/>
            <a:ext cx="9396889" cy="4990084"/>
          </a:xfrm>
          <a:prstGeom prst="rect">
            <a:avLst/>
          </a:prstGeom>
        </p:spPr>
        <p:txBody>
          <a:bodyPr vert="horz" lIns="102870" tIns="51435" rIns="102870" bIns="514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22049" y="7008171"/>
            <a:ext cx="2436231" cy="402567"/>
          </a:xfrm>
          <a:prstGeom prst="rect">
            <a:avLst/>
          </a:prstGeom>
        </p:spPr>
        <p:txBody>
          <a:bodyPr vert="horz" lIns="102870" tIns="51435" rIns="102870" bIns="51435" rtlCol="0" anchor="ctr"/>
          <a:lstStyle>
            <a:lvl1pPr algn="l">
              <a:defRPr sz="1400">
                <a:solidFill>
                  <a:schemeClr val="tx1">
                    <a:tint val="75000"/>
                  </a:schemeClr>
                </a:solidFill>
              </a:defRPr>
            </a:lvl1pPr>
          </a:lstStyle>
          <a:p>
            <a:fld id="{5D11E17F-D5DA-4EC6-940C-C97C5DE9AD5B}" type="datetime1">
              <a:rPr kumimoji="1" lang="ja-JP" altLang="en-US" smtClean="0"/>
              <a:pPr/>
              <a:t>2021/10/22</a:t>
            </a:fld>
            <a:endParaRPr kumimoji="1" lang="ja-JP" altLang="en-US"/>
          </a:p>
        </p:txBody>
      </p:sp>
      <p:sp>
        <p:nvSpPr>
          <p:cNvPr id="5" name="フッター プレースホルダー 4"/>
          <p:cNvSpPr>
            <a:spLocks noGrp="1"/>
          </p:cNvSpPr>
          <p:nvPr>
            <p:ph type="ftr" sz="quarter" idx="3"/>
          </p:nvPr>
        </p:nvSpPr>
        <p:spPr>
          <a:xfrm>
            <a:off x="3567338" y="7008171"/>
            <a:ext cx="3306313" cy="402567"/>
          </a:xfrm>
          <a:prstGeom prst="rect">
            <a:avLst/>
          </a:prstGeom>
        </p:spPr>
        <p:txBody>
          <a:bodyPr vert="horz" lIns="102870" tIns="51435" rIns="102870" bIns="5143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82708" y="7008171"/>
            <a:ext cx="2436231" cy="402567"/>
          </a:xfrm>
          <a:prstGeom prst="rect">
            <a:avLst/>
          </a:prstGeom>
        </p:spPr>
        <p:txBody>
          <a:bodyPr vert="horz" lIns="102870" tIns="51435" rIns="102870" bIns="51435" rtlCol="0" anchor="ctr"/>
          <a:lstStyle>
            <a:lvl1pPr algn="r">
              <a:defRPr sz="1400">
                <a:solidFill>
                  <a:schemeClr val="tx1">
                    <a:tint val="75000"/>
                  </a:schemeClr>
                </a:solidFill>
              </a:defRPr>
            </a:lvl1pPr>
          </a:lstStyle>
          <a:p>
            <a:fld id="{E973964C-9351-4843-AA03-70BA0614D902}" type="slidenum">
              <a:rPr kumimoji="1" lang="ja-JP" altLang="en-US" smtClean="0"/>
              <a:pPr/>
              <a:t>‹#›</a:t>
            </a:fld>
            <a:endParaRPr kumimoji="1" lang="ja-JP" altLang="en-US"/>
          </a:p>
        </p:txBody>
      </p:sp>
    </p:spTree>
    <p:extLst>
      <p:ext uri="{BB962C8B-B14F-4D97-AF65-F5344CB8AC3E}">
        <p14:creationId xmlns:p14="http://schemas.microsoft.com/office/powerpoint/2010/main" val="103122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28700" rtl="0" eaLnBrk="1" latinLnBrk="0" hangingPunct="1">
        <a:spcBef>
          <a:spcPct val="0"/>
        </a:spcBef>
        <a:buNone/>
        <a:defRPr kumimoji="1"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1pPr>
      <a:lvl2pPr marL="835819" indent="-321469" algn="l" defTabSz="10287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a:spLocks noGrp="1"/>
          </p:cNvSpPr>
          <p:nvPr>
            <p:ph type="subTitle" idx="1"/>
          </p:nvPr>
        </p:nvSpPr>
        <p:spPr>
          <a:xfrm>
            <a:off x="1332062" y="1188343"/>
            <a:ext cx="7308692" cy="648072"/>
          </a:xfrm>
        </p:spPr>
        <p:txBody>
          <a:bodyPr>
            <a:noAutofit/>
          </a:bodyPr>
          <a:lstStyle/>
          <a:p>
            <a:pPr algn="l"/>
            <a:r>
              <a:rPr kumimoji="1" lang="ja-JP" altLang="en-US" sz="4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取組の現状について</a:t>
            </a:r>
          </a:p>
        </p:txBody>
      </p:sp>
      <p:sp>
        <p:nvSpPr>
          <p:cNvPr id="6" name="サブタイトル 2"/>
          <p:cNvSpPr txBox="1">
            <a:spLocks/>
          </p:cNvSpPr>
          <p:nvPr/>
        </p:nvSpPr>
        <p:spPr>
          <a:xfrm>
            <a:off x="1908126" y="2268463"/>
            <a:ext cx="7308692" cy="2730150"/>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spcBef>
                <a:spcPts val="0"/>
              </a:spcBef>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船研究会</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社会受容性の向上</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txBox="1">
            <a:spLocks/>
          </p:cNvSpPr>
          <p:nvPr/>
        </p:nvSpPr>
        <p:spPr>
          <a:xfrm>
            <a:off x="9979790" y="7127389"/>
            <a:ext cx="360000" cy="352742"/>
          </a:xfrm>
          <a:prstGeom prst="rect">
            <a:avLst/>
          </a:prstGeom>
          <a:solidFill>
            <a:schemeClr val="bg1"/>
          </a:solidFill>
          <a:ln>
            <a:solidFill>
              <a:schemeClr val="accent1"/>
            </a:solidFill>
          </a:ln>
        </p:spPr>
        <p:txBody>
          <a:bodyPr vert="horz" lIns="0" tIns="0" rIns="0" bIns="0" rtlCol="0" anchor="ctr"/>
          <a:lstStyle>
            <a:defPPr>
              <a:defRPr lang="ja-JP"/>
            </a:defPPr>
            <a:lvl1pPr marL="0" algn="r" defTabSz="1028700" rtl="0" eaLnBrk="1" latinLnBrk="0" hangingPunct="1">
              <a:defRPr kumimoji="1" sz="1400" kern="1200">
                <a:solidFill>
                  <a:schemeClr val="tx1">
                    <a:tint val="75000"/>
                  </a:schemeClr>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a:lstStyle>
          <a:p>
            <a:pPr algn="ctr"/>
            <a:r>
              <a:rPr lang="en-US" altLang="ja-JP" dirty="0">
                <a:solidFill>
                  <a:schemeClr val="tx1"/>
                </a:solidFill>
              </a:rPr>
              <a:t>1</a:t>
            </a:r>
            <a:endParaRPr lang="ja-JP" altLang="en-US" dirty="0">
              <a:solidFill>
                <a:schemeClr val="tx1"/>
              </a:solidFill>
            </a:endParaRPr>
          </a:p>
        </p:txBody>
      </p:sp>
      <p:sp>
        <p:nvSpPr>
          <p:cNvPr id="8" name="タイトル 1"/>
          <p:cNvSpPr txBox="1">
            <a:spLocks/>
          </p:cNvSpPr>
          <p:nvPr/>
        </p:nvSpPr>
        <p:spPr>
          <a:xfrm>
            <a:off x="8791638" y="252239"/>
            <a:ext cx="1188152" cy="720080"/>
          </a:xfrm>
          <a:prstGeom prst="rect">
            <a:avLst/>
          </a:prstGeom>
          <a:ln>
            <a:noFill/>
          </a:ln>
        </p:spPr>
        <p:txBody>
          <a:bodyPr vert="horz" lIns="0" tIns="0" rIns="0" bIns="0" rtlCol="0" anchor="ctr">
            <a:noAutofit/>
          </a:bodyPr>
          <a:lstStyle>
            <a:lvl1pPr algn="ctr" defTabSz="1028700" rtl="0" eaLnBrk="1" latinLnBrk="0" hangingPunct="1">
              <a:spcBef>
                <a:spcPct val="0"/>
              </a:spcBef>
              <a:buNone/>
              <a:defRPr kumimoji="1" sz="5000" kern="1200">
                <a:solidFill>
                  <a:schemeClr val="tx1"/>
                </a:solidFill>
                <a:latin typeface="+mj-lt"/>
                <a:ea typeface="+mj-ea"/>
                <a:cs typeface="+mj-cs"/>
              </a:defRPr>
            </a:lvl1pPr>
          </a:lstStyle>
          <a:p>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資料</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341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107926" y="36215"/>
            <a:ext cx="9632262"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バス研究会</a:t>
            </a:r>
          </a:p>
        </p:txBody>
      </p:sp>
      <p:cxnSp>
        <p:nvCxnSpPr>
          <p:cNvPr id="6" name="直線コネクタ 5"/>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7926" y="720000"/>
            <a:ext cx="2218184" cy="707886"/>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今年</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度の取組</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（活動の方向性）</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268000" y="720000"/>
            <a:ext cx="8161653" cy="707886"/>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○府補助金を活用し、今年度に府内初となる</a:t>
            </a:r>
            <a:r>
              <a:rPr lang="en-US" altLang="ja-JP"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b="1" dirty="0">
                <a:latin typeface="Meiryo UI" panose="020B0604030504040204" pitchFamily="50" charset="-128"/>
                <a:ea typeface="Meiryo UI" panose="020B0604030504040204" pitchFamily="50" charset="-128"/>
                <a:cs typeface="Meiryo UI" panose="020B0604030504040204" pitchFamily="50" charset="-128"/>
              </a:rPr>
              <a:t>バス</a:t>
            </a:r>
            <a:r>
              <a:rPr lang="en-US" altLang="ja-JP" b="1" dirty="0">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latin typeface="Meiryo UI" panose="020B0604030504040204" pitchFamily="50" charset="-128"/>
                <a:ea typeface="Meiryo UI" panose="020B0604030504040204" pitchFamily="50" charset="-128"/>
                <a:cs typeface="Meiryo UI" panose="020B0604030504040204" pitchFamily="50" charset="-128"/>
              </a:rPr>
              <a:t>台の導入を目指す</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○万博を見据え、導入拡大に向けた方策を検討</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7927" y="1713299"/>
            <a:ext cx="10080000" cy="3939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500"/>
              </a:lnSpc>
              <a:tabLst>
                <a:tab pos="1609725" algn="l"/>
              </a:tabLst>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■「燃料電池バス導入促進事業費補助金」を創設し、今年度中に府内初となる２台のＦＣバスを導入予定。</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・環境省補助金（</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補助）を活用して</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バスを府内に導入する事業者に対し、大阪府が補助金（</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補助）</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を交付。（財源：企業版ふるさと納税を活用した寄附。寄附者：三菱</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UFJ</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フィナンシャル・グループ５社）</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9/20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に公募を実施し、</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9/30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に交付決定（</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10/7</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報道提供）。</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対象事業者</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実施スケジュール</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62154" y="1421532"/>
            <a:ext cx="1332000" cy="282573"/>
          </a:xfrm>
          <a:prstGeom prst="rect">
            <a:avLst/>
          </a:prstGeom>
        </p:spPr>
        <p:style>
          <a:lnRef idx="1">
            <a:schemeClr val="accent1"/>
          </a:lnRef>
          <a:fillRef idx="3">
            <a:schemeClr val="accent1"/>
          </a:fillRef>
          <a:effectRef idx="2">
            <a:schemeClr val="accent1"/>
          </a:effectRef>
          <a:fontRef idx="minor">
            <a:schemeClr val="lt1"/>
          </a:fontRef>
        </p:style>
        <p:txBody>
          <a:bodyPr wrap="square" tIns="36000" bIns="0" rtlCol="0">
            <a:spAutoFit/>
          </a:bodyPr>
          <a:lstStyle/>
          <a:p>
            <a:pPr algn="ctr"/>
            <a:r>
              <a:rPr lang="ja-JP" altLang="en-US" sz="1600" b="1" dirty="0">
                <a:latin typeface="Meiryo UI" panose="020B0604030504040204" pitchFamily="50" charset="-128"/>
                <a:ea typeface="Meiryo UI" panose="020B0604030504040204" pitchFamily="50" charset="-128"/>
              </a:rPr>
              <a:t>取組み概要</a:t>
            </a:r>
            <a:endParaRPr kumimoji="1" lang="ja-JP" altLang="en-US" sz="1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2603" y="2716942"/>
            <a:ext cx="2017187" cy="1548000"/>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3717307279"/>
              </p:ext>
            </p:extLst>
          </p:nvPr>
        </p:nvGraphicFramePr>
        <p:xfrm>
          <a:off x="311541" y="3346889"/>
          <a:ext cx="7152738" cy="975360"/>
        </p:xfrm>
        <a:graphic>
          <a:graphicData uri="http://schemas.openxmlformats.org/drawingml/2006/table">
            <a:tbl>
              <a:tblPr firstRow="1" bandRow="1">
                <a:tableStyleId>{5C22544A-7EE6-4342-B048-85BDC9FD1C3A}</a:tableStyleId>
              </a:tblPr>
              <a:tblGrid>
                <a:gridCol w="4200410">
                  <a:extLst>
                    <a:ext uri="{9D8B030D-6E8A-4147-A177-3AD203B41FA5}">
                      <a16:colId xmlns:a16="http://schemas.microsoft.com/office/drawing/2014/main" val="3370390988"/>
                    </a:ext>
                  </a:extLst>
                </a:gridCol>
                <a:gridCol w="1440160">
                  <a:extLst>
                    <a:ext uri="{9D8B030D-6E8A-4147-A177-3AD203B41FA5}">
                      <a16:colId xmlns:a16="http://schemas.microsoft.com/office/drawing/2014/main" val="2295664477"/>
                    </a:ext>
                  </a:extLst>
                </a:gridCol>
                <a:gridCol w="1512168">
                  <a:extLst>
                    <a:ext uri="{9D8B030D-6E8A-4147-A177-3AD203B41FA5}">
                      <a16:colId xmlns:a16="http://schemas.microsoft.com/office/drawing/2014/main" val="716278185"/>
                    </a:ext>
                  </a:extLst>
                </a:gridCol>
              </a:tblGrid>
              <a:tr h="146356">
                <a:tc>
                  <a:txBody>
                    <a:bodyPr/>
                    <a:lstStyle/>
                    <a:p>
                      <a:r>
                        <a:rPr kumimoji="1" lang="ja-JP" altLang="en-US" sz="1400" dirty="0">
                          <a:latin typeface="Meiryo UI" panose="020B0604030504040204" pitchFamily="50" charset="-128"/>
                          <a:ea typeface="Meiryo UI" panose="020B0604030504040204" pitchFamily="50" charset="-128"/>
                        </a:rPr>
                        <a:t>事業者・共同事業者</a:t>
                      </a:r>
                    </a:p>
                  </a:txBody>
                  <a:tcPr/>
                </a:tc>
                <a:tc>
                  <a:txBody>
                    <a:bodyPr/>
                    <a:lstStyle/>
                    <a:p>
                      <a:r>
                        <a:rPr kumimoji="1" lang="ja-JP" altLang="en-US" sz="1400" dirty="0">
                          <a:latin typeface="Meiryo UI" panose="020B0604030504040204" pitchFamily="50" charset="-128"/>
                          <a:ea typeface="Meiryo UI" panose="020B0604030504040204" pitchFamily="50" charset="-128"/>
                        </a:rPr>
                        <a:t>事業実施場所</a:t>
                      </a:r>
                    </a:p>
                  </a:txBody>
                  <a:tcPr/>
                </a:tc>
                <a:tc>
                  <a:txBody>
                    <a:bodyPr/>
                    <a:lstStyle/>
                    <a:p>
                      <a:r>
                        <a:rPr kumimoji="1" lang="ja-JP" altLang="en-US" sz="1400" dirty="0">
                          <a:latin typeface="Meiryo UI" panose="020B0604030504040204" pitchFamily="50" charset="-128"/>
                          <a:ea typeface="Meiryo UI" panose="020B0604030504040204" pitchFamily="50" charset="-128"/>
                        </a:rPr>
                        <a:t>交付決定金額</a:t>
                      </a:r>
                    </a:p>
                  </a:txBody>
                  <a:tcPr/>
                </a:tc>
                <a:extLst>
                  <a:ext uri="{0D108BD9-81ED-4DB2-BD59-A6C34878D82A}">
                    <a16:rowId xmlns:a16="http://schemas.microsoft.com/office/drawing/2014/main" val="2527142414"/>
                  </a:ext>
                </a:extLst>
              </a:tr>
              <a:tr h="223579">
                <a:tc>
                  <a:txBody>
                    <a:bodyPr/>
                    <a:lstStyle/>
                    <a:p>
                      <a:r>
                        <a:rPr kumimoji="1" lang="en-US" altLang="ja-JP" sz="1600" dirty="0">
                          <a:latin typeface="Meiryo UI" panose="020B0604030504040204" pitchFamily="50" charset="-128"/>
                          <a:ea typeface="Meiryo UI" panose="020B0604030504040204" pitchFamily="50" charset="-128"/>
                        </a:rPr>
                        <a:t>MOBILOTS</a:t>
                      </a:r>
                      <a:r>
                        <a:rPr kumimoji="1" lang="ja-JP" altLang="en-US" sz="1600" dirty="0">
                          <a:latin typeface="Meiryo UI" panose="020B0604030504040204" pitchFamily="50" charset="-128"/>
                          <a:ea typeface="Meiryo UI" panose="020B0604030504040204" pitchFamily="50" charset="-128"/>
                        </a:rPr>
                        <a:t>株式会社・大阪シティバス株式会社</a:t>
                      </a:r>
                    </a:p>
                  </a:txBody>
                  <a:tcPr/>
                </a:tc>
                <a:tc>
                  <a:txBody>
                    <a:bodyPr/>
                    <a:lstStyle/>
                    <a:p>
                      <a:r>
                        <a:rPr kumimoji="1" lang="ja-JP" altLang="en-US" sz="1600" dirty="0">
                          <a:latin typeface="Meiryo UI" panose="020B0604030504040204" pitchFamily="50" charset="-128"/>
                          <a:ea typeface="Meiryo UI" panose="020B0604030504040204" pitchFamily="50" charset="-128"/>
                        </a:rPr>
                        <a:t>大阪市</a:t>
                      </a:r>
                    </a:p>
                  </a:txBody>
                  <a:tcPr/>
                </a:tc>
                <a:tc>
                  <a:txBody>
                    <a:bodyPr/>
                    <a:lstStyle/>
                    <a:p>
                      <a:r>
                        <a:rPr kumimoji="1" lang="en-US" altLang="ja-JP" sz="1600" dirty="0">
                          <a:latin typeface="Meiryo UI" panose="020B0604030504040204" pitchFamily="50" charset="-128"/>
                          <a:ea typeface="Meiryo UI" panose="020B0604030504040204" pitchFamily="50" charset="-128"/>
                        </a:rPr>
                        <a:t>26,625</a:t>
                      </a:r>
                      <a:r>
                        <a:rPr kumimoji="1" lang="ja-JP" altLang="en-US" sz="1600" dirty="0">
                          <a:latin typeface="Meiryo UI" panose="020B0604030504040204" pitchFamily="50" charset="-128"/>
                          <a:ea typeface="Meiryo UI" panose="020B0604030504040204" pitchFamily="50" charset="-128"/>
                        </a:rPr>
                        <a:t>千円</a:t>
                      </a:r>
                    </a:p>
                  </a:txBody>
                  <a:tcPr/>
                </a:tc>
                <a:extLst>
                  <a:ext uri="{0D108BD9-81ED-4DB2-BD59-A6C34878D82A}">
                    <a16:rowId xmlns:a16="http://schemas.microsoft.com/office/drawing/2014/main" val="1240215779"/>
                  </a:ext>
                </a:extLst>
              </a:tr>
              <a:tr h="223579">
                <a:tc>
                  <a:txBody>
                    <a:bodyPr/>
                    <a:lstStyle/>
                    <a:p>
                      <a:r>
                        <a:rPr kumimoji="1" lang="en-US" altLang="ja-JP" sz="1600" dirty="0">
                          <a:latin typeface="Meiryo UI" panose="020B0604030504040204" pitchFamily="50" charset="-128"/>
                          <a:ea typeface="Meiryo UI" panose="020B0604030504040204" pitchFamily="50" charset="-128"/>
                        </a:rPr>
                        <a:t>MOBILOTS</a:t>
                      </a:r>
                      <a:r>
                        <a:rPr kumimoji="1" lang="ja-JP" altLang="en-US" sz="1600" dirty="0">
                          <a:latin typeface="Meiryo UI" panose="020B0604030504040204" pitchFamily="50" charset="-128"/>
                          <a:ea typeface="Meiryo UI" panose="020B0604030504040204" pitchFamily="50" charset="-128"/>
                        </a:rPr>
                        <a:t>株式会社・南海バス株式会社</a:t>
                      </a:r>
                    </a:p>
                  </a:txBody>
                  <a:tcPr/>
                </a:tc>
                <a:tc>
                  <a:txBody>
                    <a:bodyPr/>
                    <a:lstStyle/>
                    <a:p>
                      <a:r>
                        <a:rPr kumimoji="1" lang="ja-JP" altLang="en-US" sz="1600" dirty="0">
                          <a:latin typeface="Meiryo UI" panose="020B0604030504040204" pitchFamily="50" charset="-128"/>
                          <a:ea typeface="Meiryo UI" panose="020B0604030504040204" pitchFamily="50" charset="-128"/>
                        </a:rPr>
                        <a:t>泉佐野市</a:t>
                      </a:r>
                    </a:p>
                  </a:txBody>
                  <a:tcPr/>
                </a:tc>
                <a:tc>
                  <a:txBody>
                    <a:bodyPr/>
                    <a:lstStyle/>
                    <a:p>
                      <a:r>
                        <a:rPr kumimoji="1" lang="en-US" altLang="ja-JP" sz="1600" dirty="0">
                          <a:latin typeface="Meiryo UI" panose="020B0604030504040204" pitchFamily="50" charset="-128"/>
                          <a:ea typeface="Meiryo UI" panose="020B0604030504040204" pitchFamily="50" charset="-128"/>
                        </a:rPr>
                        <a:t>26,625</a:t>
                      </a:r>
                      <a:r>
                        <a:rPr kumimoji="1" lang="ja-JP" altLang="en-US" sz="1600" dirty="0">
                          <a:latin typeface="Meiryo UI" panose="020B0604030504040204" pitchFamily="50" charset="-128"/>
                          <a:ea typeface="Meiryo UI" panose="020B0604030504040204" pitchFamily="50" charset="-128"/>
                        </a:rPr>
                        <a:t>千円</a:t>
                      </a:r>
                    </a:p>
                  </a:txBody>
                  <a:tcPr/>
                </a:tc>
                <a:extLst>
                  <a:ext uri="{0D108BD9-81ED-4DB2-BD59-A6C34878D82A}">
                    <a16:rowId xmlns:a16="http://schemas.microsoft.com/office/drawing/2014/main" val="3790915809"/>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60786598"/>
              </p:ext>
            </p:extLst>
          </p:nvPr>
        </p:nvGraphicFramePr>
        <p:xfrm>
          <a:off x="311541" y="4589884"/>
          <a:ext cx="9811899" cy="949960"/>
        </p:xfrm>
        <a:graphic>
          <a:graphicData uri="http://schemas.openxmlformats.org/drawingml/2006/table">
            <a:tbl>
              <a:tblPr firstRow="1" bandRow="1">
                <a:tableStyleId>{5C22544A-7EE6-4342-B048-85BDC9FD1C3A}</a:tableStyleId>
              </a:tblPr>
              <a:tblGrid>
                <a:gridCol w="606939">
                  <a:extLst>
                    <a:ext uri="{9D8B030D-6E8A-4147-A177-3AD203B41FA5}">
                      <a16:colId xmlns:a16="http://schemas.microsoft.com/office/drawing/2014/main" val="414092238"/>
                    </a:ext>
                  </a:extLst>
                </a:gridCol>
                <a:gridCol w="767080">
                  <a:extLst>
                    <a:ext uri="{9D8B030D-6E8A-4147-A177-3AD203B41FA5}">
                      <a16:colId xmlns:a16="http://schemas.microsoft.com/office/drawing/2014/main" val="471367263"/>
                    </a:ext>
                  </a:extLst>
                </a:gridCol>
                <a:gridCol w="767080">
                  <a:extLst>
                    <a:ext uri="{9D8B030D-6E8A-4147-A177-3AD203B41FA5}">
                      <a16:colId xmlns:a16="http://schemas.microsoft.com/office/drawing/2014/main" val="1283022300"/>
                    </a:ext>
                  </a:extLst>
                </a:gridCol>
                <a:gridCol w="767080">
                  <a:extLst>
                    <a:ext uri="{9D8B030D-6E8A-4147-A177-3AD203B41FA5}">
                      <a16:colId xmlns:a16="http://schemas.microsoft.com/office/drawing/2014/main" val="2340576251"/>
                    </a:ext>
                  </a:extLst>
                </a:gridCol>
                <a:gridCol w="767080">
                  <a:extLst>
                    <a:ext uri="{9D8B030D-6E8A-4147-A177-3AD203B41FA5}">
                      <a16:colId xmlns:a16="http://schemas.microsoft.com/office/drawing/2014/main" val="666840909"/>
                    </a:ext>
                  </a:extLst>
                </a:gridCol>
                <a:gridCol w="767080">
                  <a:extLst>
                    <a:ext uri="{9D8B030D-6E8A-4147-A177-3AD203B41FA5}">
                      <a16:colId xmlns:a16="http://schemas.microsoft.com/office/drawing/2014/main" val="379414772"/>
                    </a:ext>
                  </a:extLst>
                </a:gridCol>
                <a:gridCol w="767080">
                  <a:extLst>
                    <a:ext uri="{9D8B030D-6E8A-4147-A177-3AD203B41FA5}">
                      <a16:colId xmlns:a16="http://schemas.microsoft.com/office/drawing/2014/main" val="2672243744"/>
                    </a:ext>
                  </a:extLst>
                </a:gridCol>
                <a:gridCol w="767080">
                  <a:extLst>
                    <a:ext uri="{9D8B030D-6E8A-4147-A177-3AD203B41FA5}">
                      <a16:colId xmlns:a16="http://schemas.microsoft.com/office/drawing/2014/main" val="3623325447"/>
                    </a:ext>
                  </a:extLst>
                </a:gridCol>
                <a:gridCol w="767080">
                  <a:extLst>
                    <a:ext uri="{9D8B030D-6E8A-4147-A177-3AD203B41FA5}">
                      <a16:colId xmlns:a16="http://schemas.microsoft.com/office/drawing/2014/main" val="3171659831"/>
                    </a:ext>
                  </a:extLst>
                </a:gridCol>
                <a:gridCol w="767080">
                  <a:extLst>
                    <a:ext uri="{9D8B030D-6E8A-4147-A177-3AD203B41FA5}">
                      <a16:colId xmlns:a16="http://schemas.microsoft.com/office/drawing/2014/main" val="3983778569"/>
                    </a:ext>
                  </a:extLst>
                </a:gridCol>
                <a:gridCol w="616763">
                  <a:extLst>
                    <a:ext uri="{9D8B030D-6E8A-4147-A177-3AD203B41FA5}">
                      <a16:colId xmlns:a16="http://schemas.microsoft.com/office/drawing/2014/main" val="1616267503"/>
                    </a:ext>
                  </a:extLst>
                </a:gridCol>
                <a:gridCol w="648072">
                  <a:extLst>
                    <a:ext uri="{9D8B030D-6E8A-4147-A177-3AD203B41FA5}">
                      <a16:colId xmlns:a16="http://schemas.microsoft.com/office/drawing/2014/main" val="590962814"/>
                    </a:ext>
                  </a:extLst>
                </a:gridCol>
                <a:gridCol w="1036405">
                  <a:extLst>
                    <a:ext uri="{9D8B030D-6E8A-4147-A177-3AD203B41FA5}">
                      <a16:colId xmlns:a16="http://schemas.microsoft.com/office/drawing/2014/main" val="3577541866"/>
                    </a:ext>
                  </a:extLst>
                </a:gridCol>
              </a:tblGrid>
              <a:tr h="370840">
                <a:tc>
                  <a:txBody>
                    <a:bodyPr/>
                    <a:lstStyle/>
                    <a:p>
                      <a:pPr algn="ct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8</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10</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12</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月</a:t>
                      </a:r>
                    </a:p>
                  </a:txBody>
                  <a:tcPr/>
                </a:tc>
                <a:extLst>
                  <a:ext uri="{0D108BD9-81ED-4DB2-BD59-A6C34878D82A}">
                    <a16:rowId xmlns:a16="http://schemas.microsoft.com/office/drawing/2014/main" val="1334755411"/>
                  </a:ext>
                </a:extLst>
              </a:tr>
              <a:tr h="370840">
                <a:tc>
                  <a:txBody>
                    <a:bodyPr/>
                    <a:lstStyle/>
                    <a:p>
                      <a:pPr algn="ctr"/>
                      <a:r>
                        <a:rPr kumimoji="1" lang="ja-JP" altLang="en-US" sz="1600" dirty="0">
                          <a:latin typeface="Meiryo UI" panose="020B0604030504040204" pitchFamily="50" charset="-128"/>
                          <a:ea typeface="Meiryo UI" panose="020B0604030504040204" pitchFamily="50" charset="-128"/>
                        </a:rPr>
                        <a:t>実施内容</a:t>
                      </a:r>
                    </a:p>
                  </a:txBody>
                  <a:tcPr/>
                </a:tc>
                <a:tc gridSpan="12">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531279"/>
                  </a:ext>
                </a:extLst>
              </a:tr>
            </a:tbl>
          </a:graphicData>
        </a:graphic>
      </p:graphicFrame>
      <p:sp>
        <p:nvSpPr>
          <p:cNvPr id="28" name="ホームベース 27"/>
          <p:cNvSpPr/>
          <p:nvPr/>
        </p:nvSpPr>
        <p:spPr>
          <a:xfrm>
            <a:off x="962590" y="5013753"/>
            <a:ext cx="2221340" cy="216000"/>
          </a:xfrm>
          <a:prstGeom prst="homePlate">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寄附受け入れ</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407085" y="4975429"/>
            <a:ext cx="216259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寄附感謝状贈呈式</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a:off x="4442109" y="5255185"/>
            <a:ext cx="816007" cy="216000"/>
          </a:xfrm>
          <a:prstGeom prst="homePlat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公募</a:t>
            </a:r>
          </a:p>
        </p:txBody>
      </p:sp>
      <p:sp>
        <p:nvSpPr>
          <p:cNvPr id="31" name="テキスト ボックス 30"/>
          <p:cNvSpPr txBox="1"/>
          <p:nvPr/>
        </p:nvSpPr>
        <p:spPr>
          <a:xfrm>
            <a:off x="5292502" y="4975429"/>
            <a:ext cx="216259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交付決定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ホームベース 31"/>
          <p:cNvSpPr/>
          <p:nvPr/>
        </p:nvSpPr>
        <p:spPr>
          <a:xfrm>
            <a:off x="5756706" y="5255185"/>
            <a:ext cx="3311714" cy="216000"/>
          </a:xfrm>
          <a:prstGeom prst="homePlat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事業実施期間</a:t>
            </a:r>
            <a:endParaRPr kumimoji="1" lang="ja-JP" altLang="en-US" sz="1200" dirty="0">
              <a:latin typeface="Meiryo UI" panose="020B0604030504040204" pitchFamily="50" charset="-128"/>
              <a:ea typeface="Meiryo UI" panose="020B0604030504040204" pitchFamily="50" charset="-128"/>
            </a:endParaRPr>
          </a:p>
        </p:txBody>
      </p:sp>
      <p:sp>
        <p:nvSpPr>
          <p:cNvPr id="33" name="ホームベース 32"/>
          <p:cNvSpPr/>
          <p:nvPr/>
        </p:nvSpPr>
        <p:spPr>
          <a:xfrm>
            <a:off x="9065001" y="5255184"/>
            <a:ext cx="1018080" cy="216000"/>
          </a:xfrm>
          <a:prstGeom prst="homePlate">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運行開始</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8154038" y="4264942"/>
            <a:ext cx="1634315"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寄附感謝状贈呈式</a:t>
            </a:r>
          </a:p>
        </p:txBody>
      </p:sp>
      <p:sp>
        <p:nvSpPr>
          <p:cNvPr id="37" name="テキスト ボックス 36"/>
          <p:cNvSpPr txBox="1"/>
          <p:nvPr/>
        </p:nvSpPr>
        <p:spPr>
          <a:xfrm>
            <a:off x="107926" y="6068862"/>
            <a:ext cx="10080000" cy="13747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500"/>
              </a:lnSpc>
              <a:tabLst>
                <a:tab pos="1609725" algn="l"/>
              </a:tabLst>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■東京オリンピック・パラリンピックにおいて、以下の水素活用の取組みを実施。</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年度末時点）を導入。　　・選手村が位置する晴海に水素ステーションを開設。</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・聖火トーチ、選手村施設等で水素を活用。　　　・大会車両の</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％以上を</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7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PHV</a:t>
            </a:r>
            <a:r>
              <a:rPr lang="ja-JP" altLang="en-US" sz="17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HV</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等で構成。</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tabLst>
                <a:tab pos="1609725" algn="l"/>
              </a:tabLst>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⇒万博に向け、オリパラでの取組みの聞き取り等を実施していく。</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428197" y="5777096"/>
            <a:ext cx="1365957" cy="283747"/>
          </a:xfrm>
          <a:prstGeom prst="rect">
            <a:avLst/>
          </a:prstGeom>
        </p:spPr>
        <p:style>
          <a:lnRef idx="1">
            <a:schemeClr val="accent1"/>
          </a:lnRef>
          <a:fillRef idx="3">
            <a:schemeClr val="accent1"/>
          </a:fillRef>
          <a:effectRef idx="2">
            <a:schemeClr val="accent1"/>
          </a:effectRef>
          <a:fontRef idx="minor">
            <a:schemeClr val="lt1"/>
          </a:fontRef>
        </p:style>
        <p:txBody>
          <a:bodyPr wrap="square" tIns="36000" bIns="0" rtlCol="0">
            <a:spAutoFit/>
          </a:bodyPr>
          <a:lstStyle/>
          <a:p>
            <a:pPr algn="ctr"/>
            <a:r>
              <a:rPr lang="ja-JP" altLang="en-US" sz="1600" b="1" dirty="0">
                <a:latin typeface="Meiryo UI" panose="020B0604030504040204" pitchFamily="50" charset="-128"/>
                <a:ea typeface="Meiryo UI" panose="020B0604030504040204" pitchFamily="50" charset="-128"/>
              </a:rPr>
              <a:t>先行事例</a:t>
            </a:r>
            <a:endParaRPr kumimoji="1" lang="ja-JP" altLang="en-US" sz="1600" b="1" dirty="0">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9979790" y="7127389"/>
            <a:ext cx="360000" cy="352742"/>
          </a:xfrm>
          <a:solidFill>
            <a:schemeClr val="bg1"/>
          </a:solidFill>
          <a:ln>
            <a:solidFill>
              <a:schemeClr val="accent1"/>
            </a:solidFill>
          </a:ln>
        </p:spPr>
        <p:txBody>
          <a:bodyPr lIns="0" tIns="0" rIns="0" bIns="0"/>
          <a:lstStyle/>
          <a:p>
            <a:pPr algn="ctr"/>
            <a:fld id="{E973964C-9351-4843-AA03-70BA0614D902}" type="slidenum">
              <a:rPr kumimoji="1" lang="ja-JP" altLang="en-US" smtClean="0">
                <a:solidFill>
                  <a:schemeClr val="tx1"/>
                </a:solidFill>
              </a:rPr>
              <a:pPr algn="ctr"/>
              <a:t>2</a:t>
            </a:fld>
            <a:endParaRPr kumimoji="1" lang="ja-JP" altLang="en-US" dirty="0">
              <a:solidFill>
                <a:schemeClr val="tx1"/>
              </a:solidFill>
            </a:endParaRPr>
          </a:p>
        </p:txBody>
      </p:sp>
    </p:spTree>
    <p:extLst>
      <p:ext uri="{BB962C8B-B14F-4D97-AF65-F5344CB8AC3E}">
        <p14:creationId xmlns:p14="http://schemas.microsoft.com/office/powerpoint/2010/main" val="30682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07926" y="36215"/>
            <a:ext cx="9632262" cy="432048"/>
          </a:xfrm>
          <a:prstGeom prst="rect">
            <a:avLst/>
          </a:prstGeom>
        </p:spPr>
        <p:txBody>
          <a:bodyPr vert="horz" lIns="102870" tIns="51435" rIns="102870" bIns="51435" rtlCol="0">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algn="l"/>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船研究会</a:t>
            </a:r>
          </a:p>
        </p:txBody>
      </p:sp>
      <p:cxnSp>
        <p:nvCxnSpPr>
          <p:cNvPr id="7" name="直線コネクタ 6"/>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000" y="720000"/>
            <a:ext cx="2326584" cy="707886"/>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今</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年度の取組</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（活動の方向性）</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268000" y="720000"/>
            <a:ext cx="7736328" cy="704295"/>
          </a:xfrm>
          <a:prstGeom prst="rect">
            <a:avLst/>
          </a:prstGeom>
          <a:noFill/>
        </p:spPr>
        <p:txBody>
          <a:bodyPr wrap="square" rtlCol="0">
            <a:spAutoFit/>
          </a:bodyPr>
          <a:lstStyle/>
          <a:p>
            <a:pPr>
              <a:lnSpc>
                <a:spcPts val="2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○万博を見据え、</a:t>
            </a:r>
            <a:r>
              <a:rPr lang="en-US" altLang="ja-JP" b="1" dirty="0">
                <a:latin typeface="Meiryo UI" panose="020B0604030504040204" pitchFamily="50" charset="-128"/>
                <a:ea typeface="Meiryo UI" panose="020B0604030504040204" pitchFamily="50" charset="-128"/>
                <a:cs typeface="Meiryo UI" panose="020B0604030504040204" pitchFamily="50" charset="-128"/>
              </a:rPr>
              <a:t>FC</a:t>
            </a:r>
            <a:r>
              <a:rPr lang="ja-JP" altLang="en-US" b="1" dirty="0">
                <a:latin typeface="Meiryo UI" panose="020B0604030504040204" pitchFamily="50" charset="-128"/>
                <a:ea typeface="Meiryo UI" panose="020B0604030504040204" pitchFamily="50" charset="-128"/>
                <a:cs typeface="Meiryo UI" panose="020B0604030504040204" pitchFamily="50" charset="-128"/>
              </a:rPr>
              <a:t>船開発に向けた動きが活発となる中、府内での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実証・実装の実現を目指す</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08000" y="1761838"/>
            <a:ext cx="10080000" cy="259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028700" rtl="0" eaLnBrk="1" latinLnBrk="0" hangingPunct="1">
              <a:defRPr kumimoji="1" sz="2000" kern="1200">
                <a:solidFill>
                  <a:schemeClr val="lt1"/>
                </a:solidFill>
                <a:latin typeface="+mn-lt"/>
                <a:ea typeface="+mn-ea"/>
                <a:cs typeface="+mn-cs"/>
              </a:defRPr>
            </a:lvl1pPr>
            <a:lvl2pPr marL="514350" algn="l" defTabSz="1028700" rtl="0" eaLnBrk="1" latinLnBrk="0" hangingPunct="1">
              <a:defRPr kumimoji="1" sz="2000" kern="1200">
                <a:solidFill>
                  <a:schemeClr val="lt1"/>
                </a:solidFill>
                <a:latin typeface="+mn-lt"/>
                <a:ea typeface="+mn-ea"/>
                <a:cs typeface="+mn-cs"/>
              </a:defRPr>
            </a:lvl2pPr>
            <a:lvl3pPr marL="1028700" algn="l" defTabSz="1028700" rtl="0" eaLnBrk="1" latinLnBrk="0" hangingPunct="1">
              <a:defRPr kumimoji="1" sz="2000" kern="1200">
                <a:solidFill>
                  <a:schemeClr val="lt1"/>
                </a:solidFill>
                <a:latin typeface="+mn-lt"/>
                <a:ea typeface="+mn-ea"/>
                <a:cs typeface="+mn-cs"/>
              </a:defRPr>
            </a:lvl3pPr>
            <a:lvl4pPr marL="1543050" algn="l" defTabSz="1028700" rtl="0" eaLnBrk="1" latinLnBrk="0" hangingPunct="1">
              <a:defRPr kumimoji="1" sz="2000" kern="1200">
                <a:solidFill>
                  <a:schemeClr val="lt1"/>
                </a:solidFill>
                <a:latin typeface="+mn-lt"/>
                <a:ea typeface="+mn-ea"/>
                <a:cs typeface="+mn-cs"/>
              </a:defRPr>
            </a:lvl4pPr>
            <a:lvl5pPr marL="2057400" algn="l" defTabSz="1028700" rtl="0" eaLnBrk="1" latinLnBrk="0" hangingPunct="1">
              <a:defRPr kumimoji="1" sz="2000" kern="1200">
                <a:solidFill>
                  <a:schemeClr val="lt1"/>
                </a:solidFill>
                <a:latin typeface="+mn-lt"/>
                <a:ea typeface="+mn-ea"/>
                <a:cs typeface="+mn-cs"/>
              </a:defRPr>
            </a:lvl5pPr>
            <a:lvl6pPr marL="2571750" algn="l" defTabSz="1028700" rtl="0" eaLnBrk="1" latinLnBrk="0" hangingPunct="1">
              <a:defRPr kumimoji="1" sz="2000" kern="1200">
                <a:solidFill>
                  <a:schemeClr val="lt1"/>
                </a:solidFill>
                <a:latin typeface="+mn-lt"/>
                <a:ea typeface="+mn-ea"/>
                <a:cs typeface="+mn-cs"/>
              </a:defRPr>
            </a:lvl6pPr>
            <a:lvl7pPr marL="3086100" algn="l" defTabSz="1028700" rtl="0" eaLnBrk="1" latinLnBrk="0" hangingPunct="1">
              <a:defRPr kumimoji="1" sz="2000" kern="1200">
                <a:solidFill>
                  <a:schemeClr val="lt1"/>
                </a:solidFill>
                <a:latin typeface="+mn-lt"/>
                <a:ea typeface="+mn-ea"/>
                <a:cs typeface="+mn-cs"/>
              </a:defRPr>
            </a:lvl7pPr>
            <a:lvl8pPr marL="3600450" algn="l" defTabSz="1028700" rtl="0" eaLnBrk="1" latinLnBrk="0" hangingPunct="1">
              <a:defRPr kumimoji="1" sz="2000" kern="1200">
                <a:solidFill>
                  <a:schemeClr val="lt1"/>
                </a:solidFill>
                <a:latin typeface="+mn-lt"/>
                <a:ea typeface="+mn-ea"/>
                <a:cs typeface="+mn-cs"/>
              </a:defRPr>
            </a:lvl8pPr>
            <a:lvl9pPr marL="4114800" algn="l" defTabSz="1028700" rtl="0" eaLnBrk="1" latinLnBrk="0" hangingPunct="1">
              <a:defRPr kumimoji="1" sz="2000" kern="1200">
                <a:solidFill>
                  <a:schemeClr val="lt1"/>
                </a:solidFill>
                <a:latin typeface="+mn-lt"/>
                <a:ea typeface="+mn-ea"/>
                <a:cs typeface="+mn-cs"/>
              </a:defRPr>
            </a:lvl9pPr>
          </a:lstStyle>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a:t>
            </a:r>
            <a:r>
              <a:rPr lang="en-US" altLang="ja-JP" sz="1700" dirty="0">
                <a:solidFill>
                  <a:schemeClr val="tx1"/>
                </a:solidFill>
                <a:latin typeface="Meiryo UI" panose="020B0604030504040204" pitchFamily="50" charset="-128"/>
                <a:ea typeface="Meiryo UI" panose="020B0604030504040204" pitchFamily="50" charset="-128"/>
              </a:rPr>
              <a:t>2018</a:t>
            </a:r>
            <a:r>
              <a:rPr lang="ja-JP" altLang="en-US" sz="1700" dirty="0">
                <a:solidFill>
                  <a:schemeClr val="tx1"/>
                </a:solidFill>
                <a:latin typeface="Meiryo UI" panose="020B0604030504040204" pitchFamily="50" charset="-128"/>
                <a:ea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rPr>
              <a:t>3</a:t>
            </a:r>
            <a:r>
              <a:rPr lang="ja-JP" altLang="en-US" sz="1700" dirty="0">
                <a:solidFill>
                  <a:schemeClr val="tx1"/>
                </a:solidFill>
                <a:latin typeface="Meiryo UI" panose="020B0604030504040204" pitchFamily="50" charset="-128"/>
                <a:ea typeface="Meiryo UI" panose="020B0604030504040204" pitchFamily="50" charset="-128"/>
              </a:rPr>
              <a:t>月に策定した「水素燃料電池船の安全ガイドライン」を、</a:t>
            </a:r>
            <a:r>
              <a:rPr lang="en-US" altLang="ja-JP" sz="1700" dirty="0">
                <a:solidFill>
                  <a:schemeClr val="tx1"/>
                </a:solidFill>
                <a:latin typeface="Meiryo UI" panose="020B0604030504040204" pitchFamily="50" charset="-128"/>
                <a:ea typeface="Meiryo UI" panose="020B0604030504040204" pitchFamily="50" charset="-128"/>
              </a:rPr>
              <a:t>2021</a:t>
            </a:r>
            <a:r>
              <a:rPr lang="ja-JP" altLang="en-US" sz="1700" dirty="0">
                <a:solidFill>
                  <a:schemeClr val="tx1"/>
                </a:solidFill>
                <a:latin typeface="Meiryo UI" panose="020B0604030504040204" pitchFamily="50" charset="-128"/>
                <a:ea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rPr>
              <a:t>8</a:t>
            </a:r>
            <a:r>
              <a:rPr lang="ja-JP" altLang="en-US" sz="1700" dirty="0">
                <a:solidFill>
                  <a:schemeClr val="tx1"/>
                </a:solidFill>
                <a:latin typeface="Meiryo UI" panose="020B0604030504040204" pitchFamily="50" charset="-128"/>
                <a:ea typeface="Meiryo UI" panose="020B0604030504040204" pitchFamily="50" charset="-128"/>
              </a:rPr>
              <a:t>月に改訂（国土交通省）。</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＜見直しの概要＞</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a:t>
            </a:r>
            <a:r>
              <a:rPr lang="zh-TW" altLang="en-US" sz="1700" dirty="0">
                <a:solidFill>
                  <a:schemeClr val="tx1"/>
                </a:solidFill>
                <a:latin typeface="Meiryo UI" panose="020B0604030504040204" pitchFamily="50" charset="-128"/>
                <a:ea typeface="Meiryo UI" panose="020B0604030504040204" pitchFamily="50" charset="-128"/>
              </a:rPr>
              <a:t>国際海事機関（</a:t>
            </a:r>
            <a:r>
              <a:rPr lang="en-US" altLang="zh-TW" sz="1700" dirty="0">
                <a:solidFill>
                  <a:schemeClr val="tx1"/>
                </a:solidFill>
                <a:latin typeface="Meiryo UI" panose="020B0604030504040204" pitchFamily="50" charset="-128"/>
                <a:ea typeface="Meiryo UI" panose="020B0604030504040204" pitchFamily="50" charset="-128"/>
              </a:rPr>
              <a:t>IMO</a:t>
            </a:r>
            <a:r>
              <a:rPr lang="zh-TW" altLang="en-US"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の燃料電池船安全の暫定指針の先行取入れ（より大型の船舶への対応）</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・小型船等の安全要件の見直し</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・代替設計のリスク評価簡素化など</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参考</a:t>
            </a: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「グリーンイノベーション基金事業／次世代船舶の開発プロジェクト」に係る公募が実施（</a:t>
            </a:r>
            <a:r>
              <a:rPr lang="en-US" altLang="ja-JP" sz="1700" dirty="0">
                <a:solidFill>
                  <a:schemeClr val="tx1"/>
                </a:solidFill>
                <a:latin typeface="Meiryo UI" panose="020B0604030504040204" pitchFamily="50" charset="-128"/>
                <a:ea typeface="Meiryo UI" panose="020B0604030504040204" pitchFamily="50" charset="-128"/>
              </a:rPr>
              <a:t>NEDO</a:t>
            </a:r>
            <a:r>
              <a:rPr lang="ja-JP" altLang="en-US" sz="1700" dirty="0">
                <a:solidFill>
                  <a:schemeClr val="tx1"/>
                </a:solidFill>
                <a:latin typeface="Meiryo UI" panose="020B0604030504040204" pitchFamily="50" charset="-128"/>
                <a:ea typeface="Meiryo UI" panose="020B0604030504040204" pitchFamily="50" charset="-128"/>
              </a:rPr>
              <a:t>） 。</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・公募期間：</a:t>
            </a:r>
            <a:r>
              <a:rPr lang="en-US" altLang="ja-JP" sz="1700" dirty="0">
                <a:solidFill>
                  <a:schemeClr val="tx1"/>
                </a:solidFill>
                <a:latin typeface="Meiryo UI" panose="020B0604030504040204" pitchFamily="50" charset="-128"/>
                <a:ea typeface="Meiryo UI" panose="020B0604030504040204" pitchFamily="50" charset="-128"/>
              </a:rPr>
              <a:t>2021</a:t>
            </a:r>
            <a:r>
              <a:rPr lang="ja-JP" altLang="en-US" sz="1700" dirty="0">
                <a:solidFill>
                  <a:schemeClr val="tx1"/>
                </a:solidFill>
                <a:latin typeface="Meiryo UI" panose="020B0604030504040204" pitchFamily="50" charset="-128"/>
                <a:ea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rPr>
              <a:t>7</a:t>
            </a:r>
            <a:r>
              <a:rPr lang="ja-JP" altLang="en-US" sz="1700" dirty="0">
                <a:solidFill>
                  <a:schemeClr val="tx1"/>
                </a:solidFill>
                <a:latin typeface="Meiryo UI" panose="020B0604030504040204" pitchFamily="50" charset="-128"/>
                <a:ea typeface="Meiryo UI" panose="020B0604030504040204" pitchFamily="50" charset="-128"/>
              </a:rPr>
              <a:t>月</a:t>
            </a:r>
            <a:r>
              <a:rPr lang="en-US" altLang="ja-JP" sz="1700" dirty="0">
                <a:solidFill>
                  <a:schemeClr val="tx1"/>
                </a:solidFill>
                <a:latin typeface="Meiryo UI" panose="020B0604030504040204" pitchFamily="50" charset="-128"/>
                <a:ea typeface="Meiryo UI" panose="020B0604030504040204" pitchFamily="50" charset="-128"/>
              </a:rPr>
              <a:t>19</a:t>
            </a:r>
            <a:r>
              <a:rPr lang="ja-JP" altLang="en-US" sz="1700" dirty="0">
                <a:solidFill>
                  <a:schemeClr val="tx1"/>
                </a:solidFill>
                <a:latin typeface="Meiryo UI" panose="020B0604030504040204" pitchFamily="50" charset="-128"/>
                <a:ea typeface="Meiryo UI" panose="020B0604030504040204" pitchFamily="50" charset="-128"/>
              </a:rPr>
              <a:t>日（月）～</a:t>
            </a:r>
            <a:r>
              <a:rPr lang="en-US" altLang="ja-JP" sz="1700" dirty="0">
                <a:solidFill>
                  <a:schemeClr val="tx1"/>
                </a:solidFill>
                <a:latin typeface="Meiryo UI" panose="020B0604030504040204" pitchFamily="50" charset="-128"/>
                <a:ea typeface="Meiryo UI" panose="020B0604030504040204" pitchFamily="50" charset="-128"/>
              </a:rPr>
              <a:t>9</a:t>
            </a:r>
            <a:r>
              <a:rPr lang="ja-JP" altLang="en-US" sz="1700" dirty="0">
                <a:solidFill>
                  <a:schemeClr val="tx1"/>
                </a:solidFill>
                <a:latin typeface="Meiryo UI" panose="020B0604030504040204" pitchFamily="50" charset="-128"/>
                <a:ea typeface="Meiryo UI" panose="020B0604030504040204" pitchFamily="50" charset="-128"/>
              </a:rPr>
              <a:t>月</a:t>
            </a:r>
            <a:r>
              <a:rPr lang="en-US" altLang="ja-JP" sz="1700" dirty="0">
                <a:solidFill>
                  <a:schemeClr val="tx1"/>
                </a:solidFill>
                <a:latin typeface="Meiryo UI" panose="020B0604030504040204" pitchFamily="50" charset="-128"/>
                <a:ea typeface="Meiryo UI" panose="020B0604030504040204" pitchFamily="50" charset="-128"/>
              </a:rPr>
              <a:t>6</a:t>
            </a:r>
            <a:r>
              <a:rPr lang="ja-JP" altLang="en-US" sz="1700" dirty="0">
                <a:solidFill>
                  <a:schemeClr val="tx1"/>
                </a:solidFill>
                <a:latin typeface="Meiryo UI" panose="020B0604030504040204" pitchFamily="50" charset="-128"/>
                <a:ea typeface="Meiryo UI" panose="020B0604030504040204" pitchFamily="50" charset="-128"/>
              </a:rPr>
              <a:t>日（月）　公表：</a:t>
            </a:r>
            <a:r>
              <a:rPr lang="en-US" altLang="ja-JP" sz="1700" dirty="0">
                <a:solidFill>
                  <a:schemeClr val="tx1"/>
                </a:solidFill>
                <a:latin typeface="Meiryo UI" panose="020B0604030504040204" pitchFamily="50" charset="-128"/>
                <a:ea typeface="Meiryo UI" panose="020B0604030504040204" pitchFamily="50" charset="-128"/>
              </a:rPr>
              <a:t>10</a:t>
            </a:r>
            <a:r>
              <a:rPr lang="ja-JP" altLang="en-US" sz="1700" dirty="0">
                <a:solidFill>
                  <a:schemeClr val="tx1"/>
                </a:solidFill>
                <a:latin typeface="Meiryo UI" panose="020B0604030504040204" pitchFamily="50" charset="-128"/>
                <a:ea typeface="Meiryo UI" panose="020B0604030504040204" pitchFamily="50" charset="-128"/>
              </a:rPr>
              <a:t>月中旬（予定）</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・水素燃料</a:t>
            </a: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専燃</a:t>
            </a: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船、アンモニア燃料船等のエンジンや燃料タンク等の開発を対象に予算額</a:t>
            </a:r>
            <a:r>
              <a:rPr lang="en-US" altLang="ja-JP" sz="1700" dirty="0">
                <a:solidFill>
                  <a:schemeClr val="tx1"/>
                </a:solidFill>
                <a:latin typeface="Meiryo UI" panose="020B0604030504040204" pitchFamily="50" charset="-128"/>
                <a:ea typeface="Meiryo UI" panose="020B0604030504040204" pitchFamily="50" charset="-128"/>
              </a:rPr>
              <a:t>350</a:t>
            </a:r>
            <a:r>
              <a:rPr lang="ja-JP" altLang="en-US" sz="1700" dirty="0">
                <a:solidFill>
                  <a:schemeClr val="tx1"/>
                </a:solidFill>
                <a:latin typeface="Meiryo UI" panose="020B0604030504040204" pitchFamily="50" charset="-128"/>
                <a:ea typeface="Meiryo UI" panose="020B0604030504040204" pitchFamily="50" charset="-128"/>
              </a:rPr>
              <a:t>憶円</a:t>
            </a:r>
          </a:p>
        </p:txBody>
      </p:sp>
      <p:sp>
        <p:nvSpPr>
          <p:cNvPr id="19" name="テキスト ボックス 11"/>
          <p:cNvSpPr txBox="1"/>
          <p:nvPr/>
        </p:nvSpPr>
        <p:spPr>
          <a:xfrm>
            <a:off x="568110" y="1476375"/>
            <a:ext cx="1332000" cy="288000"/>
          </a:xfrm>
          <a:prstGeom prst="rect">
            <a:avLst/>
          </a:prstGeom>
        </p:spPr>
        <p:style>
          <a:lnRef idx="1">
            <a:schemeClr val="accent1"/>
          </a:lnRef>
          <a:fillRef idx="3">
            <a:schemeClr val="accent1"/>
          </a:fillRef>
          <a:effectRef idx="2">
            <a:schemeClr val="accent1"/>
          </a:effectRef>
          <a:fontRef idx="minor">
            <a:schemeClr val="lt1"/>
          </a:fontRef>
        </p:style>
        <p:txBody>
          <a:bodyPr wrap="square" tIns="36000" bIns="0" rtlCol="0" anchor="ctr" anchorCtr="0">
            <a:spAutoFit/>
          </a:bodyPr>
          <a:lstStyle>
            <a:defPPr>
              <a:defRPr lang="ja-JP"/>
            </a:defPPr>
            <a:lvl1pPr marL="0" algn="l" defTabSz="1028700" rtl="0" eaLnBrk="1" latinLnBrk="0" hangingPunct="1">
              <a:defRPr kumimoji="1" sz="2000" kern="1200">
                <a:solidFill>
                  <a:schemeClr val="lt1"/>
                </a:solidFill>
                <a:latin typeface="+mn-lt"/>
                <a:ea typeface="+mn-ea"/>
                <a:cs typeface="+mn-cs"/>
              </a:defRPr>
            </a:lvl1pPr>
            <a:lvl2pPr marL="514350" algn="l" defTabSz="1028700" rtl="0" eaLnBrk="1" latinLnBrk="0" hangingPunct="1">
              <a:defRPr kumimoji="1" sz="2000" kern="1200">
                <a:solidFill>
                  <a:schemeClr val="lt1"/>
                </a:solidFill>
                <a:latin typeface="+mn-lt"/>
                <a:ea typeface="+mn-ea"/>
                <a:cs typeface="+mn-cs"/>
              </a:defRPr>
            </a:lvl2pPr>
            <a:lvl3pPr marL="1028700" algn="l" defTabSz="1028700" rtl="0" eaLnBrk="1" latinLnBrk="0" hangingPunct="1">
              <a:defRPr kumimoji="1" sz="2000" kern="1200">
                <a:solidFill>
                  <a:schemeClr val="lt1"/>
                </a:solidFill>
                <a:latin typeface="+mn-lt"/>
                <a:ea typeface="+mn-ea"/>
                <a:cs typeface="+mn-cs"/>
              </a:defRPr>
            </a:lvl3pPr>
            <a:lvl4pPr marL="1543050" algn="l" defTabSz="1028700" rtl="0" eaLnBrk="1" latinLnBrk="0" hangingPunct="1">
              <a:defRPr kumimoji="1" sz="2000" kern="1200">
                <a:solidFill>
                  <a:schemeClr val="lt1"/>
                </a:solidFill>
                <a:latin typeface="+mn-lt"/>
                <a:ea typeface="+mn-ea"/>
                <a:cs typeface="+mn-cs"/>
              </a:defRPr>
            </a:lvl4pPr>
            <a:lvl5pPr marL="2057400" algn="l" defTabSz="1028700" rtl="0" eaLnBrk="1" latinLnBrk="0" hangingPunct="1">
              <a:defRPr kumimoji="1" sz="2000" kern="1200">
                <a:solidFill>
                  <a:schemeClr val="lt1"/>
                </a:solidFill>
                <a:latin typeface="+mn-lt"/>
                <a:ea typeface="+mn-ea"/>
                <a:cs typeface="+mn-cs"/>
              </a:defRPr>
            </a:lvl5pPr>
            <a:lvl6pPr marL="2571750" algn="l" defTabSz="1028700" rtl="0" eaLnBrk="1" latinLnBrk="0" hangingPunct="1">
              <a:defRPr kumimoji="1" sz="2000" kern="1200">
                <a:solidFill>
                  <a:schemeClr val="lt1"/>
                </a:solidFill>
                <a:latin typeface="+mn-lt"/>
                <a:ea typeface="+mn-ea"/>
                <a:cs typeface="+mn-cs"/>
              </a:defRPr>
            </a:lvl6pPr>
            <a:lvl7pPr marL="3086100" algn="l" defTabSz="1028700" rtl="0" eaLnBrk="1" latinLnBrk="0" hangingPunct="1">
              <a:defRPr kumimoji="1" sz="2000" kern="1200">
                <a:solidFill>
                  <a:schemeClr val="lt1"/>
                </a:solidFill>
                <a:latin typeface="+mn-lt"/>
                <a:ea typeface="+mn-ea"/>
                <a:cs typeface="+mn-cs"/>
              </a:defRPr>
            </a:lvl7pPr>
            <a:lvl8pPr marL="3600450" algn="l" defTabSz="1028700" rtl="0" eaLnBrk="1" latinLnBrk="0" hangingPunct="1">
              <a:defRPr kumimoji="1" sz="2000" kern="1200">
                <a:solidFill>
                  <a:schemeClr val="lt1"/>
                </a:solidFill>
                <a:latin typeface="+mn-lt"/>
                <a:ea typeface="+mn-ea"/>
                <a:cs typeface="+mn-cs"/>
              </a:defRPr>
            </a:lvl8pPr>
            <a:lvl9pPr marL="4114800" algn="l" defTabSz="1028700" rtl="0" eaLnBrk="1" latinLnBrk="0" hangingPunct="1">
              <a:defRPr kumimoji="1" sz="2000" kern="1200">
                <a:solidFill>
                  <a:schemeClr val="lt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国の取組</a:t>
            </a:r>
            <a:endParaRPr lang="en-US" altLang="ja-JP" sz="16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08000" y="4834662"/>
            <a:ext cx="10080000" cy="2645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028700" rtl="0" eaLnBrk="1" latinLnBrk="0" hangingPunct="1">
              <a:defRPr kumimoji="1" sz="2000" kern="1200">
                <a:solidFill>
                  <a:schemeClr val="lt1"/>
                </a:solidFill>
                <a:latin typeface="+mn-lt"/>
                <a:ea typeface="+mn-ea"/>
                <a:cs typeface="+mn-cs"/>
              </a:defRPr>
            </a:lvl1pPr>
            <a:lvl2pPr marL="514350" algn="l" defTabSz="1028700" rtl="0" eaLnBrk="1" latinLnBrk="0" hangingPunct="1">
              <a:defRPr kumimoji="1" sz="2000" kern="1200">
                <a:solidFill>
                  <a:schemeClr val="lt1"/>
                </a:solidFill>
                <a:latin typeface="+mn-lt"/>
                <a:ea typeface="+mn-ea"/>
                <a:cs typeface="+mn-cs"/>
              </a:defRPr>
            </a:lvl2pPr>
            <a:lvl3pPr marL="1028700" algn="l" defTabSz="1028700" rtl="0" eaLnBrk="1" latinLnBrk="0" hangingPunct="1">
              <a:defRPr kumimoji="1" sz="2000" kern="1200">
                <a:solidFill>
                  <a:schemeClr val="lt1"/>
                </a:solidFill>
                <a:latin typeface="+mn-lt"/>
                <a:ea typeface="+mn-ea"/>
                <a:cs typeface="+mn-cs"/>
              </a:defRPr>
            </a:lvl3pPr>
            <a:lvl4pPr marL="1543050" algn="l" defTabSz="1028700" rtl="0" eaLnBrk="1" latinLnBrk="0" hangingPunct="1">
              <a:defRPr kumimoji="1" sz="2000" kern="1200">
                <a:solidFill>
                  <a:schemeClr val="lt1"/>
                </a:solidFill>
                <a:latin typeface="+mn-lt"/>
                <a:ea typeface="+mn-ea"/>
                <a:cs typeface="+mn-cs"/>
              </a:defRPr>
            </a:lvl4pPr>
            <a:lvl5pPr marL="2057400" algn="l" defTabSz="1028700" rtl="0" eaLnBrk="1" latinLnBrk="0" hangingPunct="1">
              <a:defRPr kumimoji="1" sz="2000" kern="1200">
                <a:solidFill>
                  <a:schemeClr val="lt1"/>
                </a:solidFill>
                <a:latin typeface="+mn-lt"/>
                <a:ea typeface="+mn-ea"/>
                <a:cs typeface="+mn-cs"/>
              </a:defRPr>
            </a:lvl5pPr>
            <a:lvl6pPr marL="2571750" algn="l" defTabSz="1028700" rtl="0" eaLnBrk="1" latinLnBrk="0" hangingPunct="1">
              <a:defRPr kumimoji="1" sz="2000" kern="1200">
                <a:solidFill>
                  <a:schemeClr val="lt1"/>
                </a:solidFill>
                <a:latin typeface="+mn-lt"/>
                <a:ea typeface="+mn-ea"/>
                <a:cs typeface="+mn-cs"/>
              </a:defRPr>
            </a:lvl6pPr>
            <a:lvl7pPr marL="3086100" algn="l" defTabSz="1028700" rtl="0" eaLnBrk="1" latinLnBrk="0" hangingPunct="1">
              <a:defRPr kumimoji="1" sz="2000" kern="1200">
                <a:solidFill>
                  <a:schemeClr val="lt1"/>
                </a:solidFill>
                <a:latin typeface="+mn-lt"/>
                <a:ea typeface="+mn-ea"/>
                <a:cs typeface="+mn-cs"/>
              </a:defRPr>
            </a:lvl7pPr>
            <a:lvl8pPr marL="3600450" algn="l" defTabSz="1028700" rtl="0" eaLnBrk="1" latinLnBrk="0" hangingPunct="1">
              <a:defRPr kumimoji="1" sz="2000" kern="1200">
                <a:solidFill>
                  <a:schemeClr val="lt1"/>
                </a:solidFill>
                <a:latin typeface="+mn-lt"/>
                <a:ea typeface="+mn-ea"/>
                <a:cs typeface="+mn-cs"/>
              </a:defRPr>
            </a:lvl8pPr>
            <a:lvl9pPr marL="4114800" algn="l" defTabSz="1028700" rtl="0" eaLnBrk="1" latinLnBrk="0" hangingPunct="1">
              <a:defRPr kumimoji="1" sz="2000" kern="1200">
                <a:solidFill>
                  <a:schemeClr val="lt1"/>
                </a:solidFill>
                <a:latin typeface="+mn-lt"/>
                <a:ea typeface="+mn-ea"/>
                <a:cs typeface="+mn-cs"/>
              </a:defRPr>
            </a:lvl9pPr>
          </a:lstStyle>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■ヤンマーパワーテクノロジー株式会社</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・世界初となる船舶への</a:t>
            </a:r>
            <a:r>
              <a:rPr lang="en-US" altLang="ja-JP" sz="1700" dirty="0">
                <a:solidFill>
                  <a:schemeClr val="tx1"/>
                </a:solidFill>
                <a:latin typeface="Meiryo UI" panose="020B0604030504040204" pitchFamily="50" charset="-128"/>
                <a:ea typeface="Meiryo UI" panose="020B0604030504040204" pitchFamily="50" charset="-128"/>
              </a:rPr>
              <a:t>70MPa</a:t>
            </a:r>
            <a:r>
              <a:rPr lang="ja-JP" altLang="en-US" sz="1700" dirty="0">
                <a:solidFill>
                  <a:schemeClr val="tx1"/>
                </a:solidFill>
                <a:latin typeface="Meiryo UI" panose="020B0604030504040204" pitchFamily="50" charset="-128"/>
                <a:ea typeface="Meiryo UI" panose="020B0604030504040204" pitchFamily="50" charset="-128"/>
              </a:rPr>
              <a:t>高圧水素充填を実施。</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・高圧水素充填設備の活用により、これまでと比べて航続時間は３倍以上となった。</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a:t>
            </a: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水素燃料電池試験艇</a:t>
            </a:r>
            <a:r>
              <a:rPr lang="en-US" altLang="ja-JP" sz="1700" dirty="0">
                <a:solidFill>
                  <a:schemeClr val="tx1"/>
                </a:solidFill>
                <a:latin typeface="Meiryo UI" panose="020B0604030504040204" pitchFamily="50" charset="-128"/>
                <a:ea typeface="Meiryo UI" panose="020B0604030504040204" pitchFamily="50" charset="-128"/>
              </a:rPr>
              <a:t>】</a:t>
            </a: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・トヨタ</a:t>
            </a:r>
            <a:r>
              <a:rPr lang="en-US" altLang="ja-JP" sz="1700" dirty="0">
                <a:solidFill>
                  <a:schemeClr val="tx1"/>
                </a:solidFill>
                <a:latin typeface="Meiryo UI" panose="020B0604030504040204" pitchFamily="50" charset="-128"/>
                <a:ea typeface="Meiryo UI" panose="020B0604030504040204" pitchFamily="50" charset="-128"/>
              </a:rPr>
              <a:t>MIRAI</a:t>
            </a:r>
            <a:r>
              <a:rPr lang="ja-JP" altLang="en-US" sz="1700" dirty="0">
                <a:solidFill>
                  <a:schemeClr val="tx1"/>
                </a:solidFill>
                <a:latin typeface="Meiryo UI" panose="020B0604030504040204" pitchFamily="50" charset="-128"/>
                <a:ea typeface="Meiryo UI" panose="020B0604030504040204" pitchFamily="50" charset="-128"/>
              </a:rPr>
              <a:t>の</a:t>
            </a:r>
            <a:r>
              <a:rPr lang="en-US" altLang="ja-JP" sz="1700" dirty="0">
                <a:solidFill>
                  <a:schemeClr val="tx1"/>
                </a:solidFill>
                <a:latin typeface="Meiryo UI" panose="020B0604030504040204" pitchFamily="50" charset="-128"/>
                <a:ea typeface="Meiryo UI" panose="020B0604030504040204" pitchFamily="50" charset="-128"/>
              </a:rPr>
              <a:t>FC</a:t>
            </a:r>
            <a:r>
              <a:rPr lang="ja-JP" altLang="en-US" sz="1700" dirty="0">
                <a:solidFill>
                  <a:schemeClr val="tx1"/>
                </a:solidFill>
                <a:latin typeface="Meiryo UI" panose="020B0604030504040204" pitchFamily="50" charset="-128"/>
                <a:ea typeface="Meiryo UI" panose="020B0604030504040204" pitchFamily="50" charset="-128"/>
              </a:rPr>
              <a:t>ユニットをマリナイズ（舶用対応）し、ヤンマー自社製のボートに</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搭載して府補助金を活用し建造</a:t>
            </a:r>
            <a:r>
              <a:rPr lang="en-US" altLang="ja-JP" sz="1700" dirty="0">
                <a:solidFill>
                  <a:schemeClr val="tx1"/>
                </a:solidFill>
                <a:latin typeface="Meiryo UI" panose="020B0604030504040204" pitchFamily="50" charset="-128"/>
                <a:ea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rPr>
              <a:t>実証していたもの。</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・実証結果を踏まえ、燃料電池システムとして開発を進め、万博での</a:t>
            </a:r>
            <a:r>
              <a:rPr lang="en-US" altLang="ja-JP" sz="1700" dirty="0">
                <a:solidFill>
                  <a:schemeClr val="tx1"/>
                </a:solidFill>
                <a:latin typeface="Meiryo UI" panose="020B0604030504040204" pitchFamily="50" charset="-128"/>
                <a:ea typeface="Meiryo UI" panose="020B0604030504040204" pitchFamily="50" charset="-128"/>
              </a:rPr>
              <a:t>FC</a:t>
            </a:r>
            <a:r>
              <a:rPr lang="ja-JP" altLang="en-US" sz="1700" dirty="0">
                <a:solidFill>
                  <a:schemeClr val="tx1"/>
                </a:solidFill>
                <a:latin typeface="Meiryo UI" panose="020B0604030504040204" pitchFamily="50" charset="-128"/>
                <a:ea typeface="Meiryo UI" panose="020B0604030504040204" pitchFamily="50" charset="-128"/>
              </a:rPr>
              <a:t>船の走行の</a:t>
            </a:r>
            <a:endParaRPr lang="en-US" altLang="ja-JP" sz="17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1700" dirty="0">
                <a:solidFill>
                  <a:schemeClr val="tx1"/>
                </a:solidFill>
                <a:latin typeface="Meiryo UI" panose="020B0604030504040204" pitchFamily="50" charset="-128"/>
                <a:ea typeface="Meiryo UI" panose="020B0604030504040204" pitchFamily="50" charset="-128"/>
              </a:rPr>
              <a:t>　　　際にはヤンマー</a:t>
            </a:r>
            <a:r>
              <a:rPr lang="en-US" altLang="ja-JP" sz="1700" dirty="0">
                <a:solidFill>
                  <a:schemeClr val="tx1"/>
                </a:solidFill>
                <a:latin typeface="Meiryo UI" panose="020B0604030504040204" pitchFamily="50" charset="-128"/>
                <a:ea typeface="Meiryo UI" panose="020B0604030504040204" pitchFamily="50" charset="-128"/>
              </a:rPr>
              <a:t>FC</a:t>
            </a:r>
            <a:r>
              <a:rPr lang="ja-JP" altLang="en-US" sz="1700" dirty="0">
                <a:solidFill>
                  <a:schemeClr val="tx1"/>
                </a:solidFill>
                <a:latin typeface="Meiryo UI" panose="020B0604030504040204" pitchFamily="50" charset="-128"/>
                <a:ea typeface="Meiryo UI" panose="020B0604030504040204" pitchFamily="50" charset="-128"/>
              </a:rPr>
              <a:t>システムとしての搭載を目指す。</a:t>
            </a:r>
            <a:endParaRPr lang="en-US" altLang="ja-JP" sz="17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1"/>
          <p:cNvSpPr txBox="1"/>
          <p:nvPr/>
        </p:nvSpPr>
        <p:spPr>
          <a:xfrm>
            <a:off x="568110" y="4552089"/>
            <a:ext cx="1699890" cy="282573"/>
          </a:xfrm>
          <a:prstGeom prst="rect">
            <a:avLst/>
          </a:prstGeom>
        </p:spPr>
        <p:style>
          <a:lnRef idx="1">
            <a:schemeClr val="accent1"/>
          </a:lnRef>
          <a:fillRef idx="3">
            <a:schemeClr val="accent1"/>
          </a:fillRef>
          <a:effectRef idx="2">
            <a:schemeClr val="accent1"/>
          </a:effectRef>
          <a:fontRef idx="minor">
            <a:schemeClr val="lt1"/>
          </a:fontRef>
        </p:style>
        <p:txBody>
          <a:bodyPr wrap="square" tIns="36000" bIns="0" rtlCol="0" anchor="ctr" anchorCtr="0">
            <a:spAutoFit/>
          </a:bodyPr>
          <a:lstStyle>
            <a:defPPr>
              <a:defRPr lang="ja-JP"/>
            </a:defPPr>
            <a:lvl1pPr marL="0" algn="l" defTabSz="1028700" rtl="0" eaLnBrk="1" latinLnBrk="0" hangingPunct="1">
              <a:defRPr kumimoji="1" sz="2000" kern="1200">
                <a:solidFill>
                  <a:schemeClr val="lt1"/>
                </a:solidFill>
                <a:latin typeface="+mn-lt"/>
                <a:ea typeface="+mn-ea"/>
                <a:cs typeface="+mn-cs"/>
              </a:defRPr>
            </a:lvl1pPr>
            <a:lvl2pPr marL="514350" algn="l" defTabSz="1028700" rtl="0" eaLnBrk="1" latinLnBrk="0" hangingPunct="1">
              <a:defRPr kumimoji="1" sz="2000" kern="1200">
                <a:solidFill>
                  <a:schemeClr val="lt1"/>
                </a:solidFill>
                <a:latin typeface="+mn-lt"/>
                <a:ea typeface="+mn-ea"/>
                <a:cs typeface="+mn-cs"/>
              </a:defRPr>
            </a:lvl2pPr>
            <a:lvl3pPr marL="1028700" algn="l" defTabSz="1028700" rtl="0" eaLnBrk="1" latinLnBrk="0" hangingPunct="1">
              <a:defRPr kumimoji="1" sz="2000" kern="1200">
                <a:solidFill>
                  <a:schemeClr val="lt1"/>
                </a:solidFill>
                <a:latin typeface="+mn-lt"/>
                <a:ea typeface="+mn-ea"/>
                <a:cs typeface="+mn-cs"/>
              </a:defRPr>
            </a:lvl3pPr>
            <a:lvl4pPr marL="1543050" algn="l" defTabSz="1028700" rtl="0" eaLnBrk="1" latinLnBrk="0" hangingPunct="1">
              <a:defRPr kumimoji="1" sz="2000" kern="1200">
                <a:solidFill>
                  <a:schemeClr val="lt1"/>
                </a:solidFill>
                <a:latin typeface="+mn-lt"/>
                <a:ea typeface="+mn-ea"/>
                <a:cs typeface="+mn-cs"/>
              </a:defRPr>
            </a:lvl4pPr>
            <a:lvl5pPr marL="2057400" algn="l" defTabSz="1028700" rtl="0" eaLnBrk="1" latinLnBrk="0" hangingPunct="1">
              <a:defRPr kumimoji="1" sz="2000" kern="1200">
                <a:solidFill>
                  <a:schemeClr val="lt1"/>
                </a:solidFill>
                <a:latin typeface="+mn-lt"/>
                <a:ea typeface="+mn-ea"/>
                <a:cs typeface="+mn-cs"/>
              </a:defRPr>
            </a:lvl5pPr>
            <a:lvl6pPr marL="2571750" algn="l" defTabSz="1028700" rtl="0" eaLnBrk="1" latinLnBrk="0" hangingPunct="1">
              <a:defRPr kumimoji="1" sz="2000" kern="1200">
                <a:solidFill>
                  <a:schemeClr val="lt1"/>
                </a:solidFill>
                <a:latin typeface="+mn-lt"/>
                <a:ea typeface="+mn-ea"/>
                <a:cs typeface="+mn-cs"/>
              </a:defRPr>
            </a:lvl6pPr>
            <a:lvl7pPr marL="3086100" algn="l" defTabSz="1028700" rtl="0" eaLnBrk="1" latinLnBrk="0" hangingPunct="1">
              <a:defRPr kumimoji="1" sz="2000" kern="1200">
                <a:solidFill>
                  <a:schemeClr val="lt1"/>
                </a:solidFill>
                <a:latin typeface="+mn-lt"/>
                <a:ea typeface="+mn-ea"/>
                <a:cs typeface="+mn-cs"/>
              </a:defRPr>
            </a:lvl7pPr>
            <a:lvl8pPr marL="3600450" algn="l" defTabSz="1028700" rtl="0" eaLnBrk="1" latinLnBrk="0" hangingPunct="1">
              <a:defRPr kumimoji="1" sz="2000" kern="1200">
                <a:solidFill>
                  <a:schemeClr val="lt1"/>
                </a:solidFill>
                <a:latin typeface="+mn-lt"/>
                <a:ea typeface="+mn-ea"/>
                <a:cs typeface="+mn-cs"/>
              </a:defRPr>
            </a:lvl8pPr>
            <a:lvl9pPr marL="4114800" algn="l" defTabSz="1028700" rtl="0" eaLnBrk="1" latinLnBrk="0" hangingPunct="1">
              <a:defRPr kumimoji="1" sz="2000" kern="1200">
                <a:solidFill>
                  <a:schemeClr val="lt1"/>
                </a:solidFill>
                <a:latin typeface="+mn-lt"/>
                <a:ea typeface="+mn-ea"/>
                <a:cs typeface="+mn-cs"/>
              </a:defRPr>
            </a:lvl9pPr>
          </a:lstStyle>
          <a:p>
            <a:pPr algn="ctr"/>
            <a:r>
              <a:rPr lang="ja-JP" altLang="en-US" sz="1600" b="1" dirty="0">
                <a:latin typeface="Meiryo UI" panose="020B0604030504040204" pitchFamily="50" charset="-128"/>
                <a:ea typeface="Meiryo UI" panose="020B0604030504040204" pitchFamily="50" charset="-128"/>
              </a:rPr>
              <a:t>府内の取組事例</a:t>
            </a:r>
            <a:endParaRPr lang="en-US" altLang="ja-JP" sz="160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758" y="5510625"/>
            <a:ext cx="2538000" cy="1692000"/>
          </a:xfrm>
          <a:prstGeom prst="rect">
            <a:avLst/>
          </a:prstGeom>
        </p:spPr>
      </p:pic>
      <p:sp>
        <p:nvSpPr>
          <p:cNvPr id="11" name="スライド番号プレースホルダー 2"/>
          <p:cNvSpPr txBox="1">
            <a:spLocks/>
          </p:cNvSpPr>
          <p:nvPr/>
        </p:nvSpPr>
        <p:spPr>
          <a:xfrm>
            <a:off x="9979790" y="7127389"/>
            <a:ext cx="360000" cy="352742"/>
          </a:xfrm>
          <a:prstGeom prst="rect">
            <a:avLst/>
          </a:prstGeom>
          <a:solidFill>
            <a:schemeClr val="bg1"/>
          </a:solidFill>
          <a:ln>
            <a:solidFill>
              <a:schemeClr val="accent1"/>
            </a:solidFill>
          </a:ln>
        </p:spPr>
        <p:txBody>
          <a:bodyPr vert="horz" lIns="0" tIns="0" rIns="0" bIns="0" rtlCol="0" anchor="ctr"/>
          <a:lstStyle>
            <a:defPPr>
              <a:defRPr lang="ja-JP"/>
            </a:defPPr>
            <a:lvl1pPr marL="0" algn="r" defTabSz="1028700" rtl="0" eaLnBrk="1" latinLnBrk="0" hangingPunct="1">
              <a:defRPr kumimoji="1" sz="1400" kern="1200">
                <a:solidFill>
                  <a:schemeClr val="tx1">
                    <a:tint val="75000"/>
                  </a:schemeClr>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a:lstStyle>
          <a:p>
            <a:pPr algn="ctr"/>
            <a:r>
              <a:rPr lang="en-US" altLang="ja-JP" dirty="0">
                <a:solidFill>
                  <a:schemeClr val="tx1"/>
                </a:solidFill>
              </a:rPr>
              <a:t>3</a:t>
            </a:r>
            <a:endParaRPr lang="ja-JP" altLang="en-US" dirty="0">
              <a:solidFill>
                <a:schemeClr val="tx1"/>
              </a:solidFill>
            </a:endParaRPr>
          </a:p>
        </p:txBody>
      </p:sp>
    </p:spTree>
    <p:extLst>
      <p:ext uri="{BB962C8B-B14F-4D97-AF65-F5344CB8AC3E}">
        <p14:creationId xmlns:p14="http://schemas.microsoft.com/office/powerpoint/2010/main" val="160286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0058" y="33710"/>
            <a:ext cx="10459848" cy="519373"/>
          </a:xfrm>
          <a:prstGeom prst="rect">
            <a:avLst/>
          </a:prstGeom>
        </p:spPr>
        <p:txBody>
          <a:bodyPr wrap="square" lIns="102870" tIns="51435" rIns="102870" bIns="51435">
            <a:spAutoFit/>
          </a:bodyPr>
          <a:lstStyle/>
          <a:p>
            <a:r>
              <a:rPr lang="ja-JP" altLang="en-US" sz="27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7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2700" b="1" dirty="0">
                <a:latin typeface="Meiryo UI" panose="020B0604030504040204" pitchFamily="50" charset="-128"/>
                <a:ea typeface="Meiryo UI" panose="020B0604030504040204" pitchFamily="50" charset="-128"/>
                <a:cs typeface="Meiryo UI" panose="020B0604030504040204" pitchFamily="50" charset="-128"/>
              </a:rPr>
              <a:t>　社会受容性の</a:t>
            </a:r>
            <a:r>
              <a:rPr lang="ja-JP" altLang="en-US" sz="2700" b="1">
                <a:latin typeface="Meiryo UI" panose="020B0604030504040204" pitchFamily="50" charset="-128"/>
                <a:ea typeface="Meiryo UI" panose="020B0604030504040204" pitchFamily="50" charset="-128"/>
                <a:cs typeface="Meiryo UI" panose="020B0604030504040204" pitchFamily="50" charset="-128"/>
              </a:rPr>
              <a:t>向上　</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07926" y="540271"/>
            <a:ext cx="10080000" cy="0"/>
          </a:xfrm>
          <a:prstGeom prst="line">
            <a:avLst/>
          </a:prstGeom>
          <a:ln w="412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5258" y="2037773"/>
            <a:ext cx="9835942" cy="5378995"/>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lIns="176390" tIns="176390" rIns="70556" bIns="0" rtlCol="0">
            <a:noAutofit/>
          </a:bodyPr>
          <a:lstStyle/>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水素関連企業との連携に基づく取組</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下水道展</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実施日程　　令和３年８月</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日（火）から８月</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日（金）まで</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場　　　所　　インテックス大阪</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下水道展来場者数　　約</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万３千人（４日間の延べ人数）</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実施内容　　・燃料電池自動車の展示</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・パネルの展示、動画の放映</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ECO</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縁日</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　</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実施日程　　令和３年</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日（土）</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場　　　所　　花博記念公園鶴見緑地内</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実施内容　　・燃料電池自動車の体験試乗会</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・燃料電池自動車のとび出すぬり絵体験</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5450" algn="l"/>
              </a:tabLst>
            </a:pP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・水素で発電する燃料電池電源車（関西初）</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5450" algn="l"/>
              </a:tabLst>
            </a:pP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商業施設での取組（予定）　</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実施日程　　令和３年</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544">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544">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場　　　所　　イオンモール鶴見緑地</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実施内容　　・</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ミニ体験会</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・水素ワークショップ</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5450" algn="l"/>
              </a:tabLst>
            </a:pP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・パネル・映像展示　</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5450" algn="l"/>
              </a:tabLst>
            </a:pP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693783" algn="l"/>
              </a:tabLst>
            </a:pP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テキスト ボックス 6"/>
          <p:cNvSpPr txBox="1"/>
          <p:nvPr/>
        </p:nvSpPr>
        <p:spPr>
          <a:xfrm>
            <a:off x="325258" y="819388"/>
            <a:ext cx="9835942" cy="952080"/>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lIns="96218" tIns="176390" rIns="96218" bIns="70556" rtlCol="0">
            <a:noAutofit/>
          </a:bodyPr>
          <a:lstStyle/>
          <a:p>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大阪市は、官民連携で水素の社会受容性の向上に引き続き取り組んでいます。</a:t>
            </a:r>
            <a:endPar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令和３年度上半期については、８月に開催された「下水道展</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大阪」に出展したほか、１０月開催の「エコ縁日</a:t>
            </a:r>
            <a:r>
              <a:rPr lang="en-US" altLang="ja-JP"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54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」にも出展を予定しています。下半期も様々な場所において普及啓発活動を進めます。</a:t>
            </a:r>
          </a:p>
        </p:txBody>
      </p:sp>
      <p:sp>
        <p:nvSpPr>
          <p:cNvPr id="8" name="テキスト ボックス 7"/>
          <p:cNvSpPr txBox="1"/>
          <p:nvPr/>
        </p:nvSpPr>
        <p:spPr>
          <a:xfrm>
            <a:off x="542325" y="681269"/>
            <a:ext cx="973311" cy="237629"/>
          </a:xfrm>
          <a:prstGeom prst="rect">
            <a:avLst/>
          </a:prstGeom>
        </p:spPr>
        <p:style>
          <a:lnRef idx="1">
            <a:schemeClr val="accent1"/>
          </a:lnRef>
          <a:fillRef idx="3">
            <a:schemeClr val="accent1"/>
          </a:fillRef>
          <a:effectRef idx="2">
            <a:schemeClr val="accent1"/>
          </a:effectRef>
          <a:fontRef idx="minor">
            <a:schemeClr val="lt1"/>
          </a:fontRef>
        </p:style>
        <p:txBody>
          <a:bodyPr wrap="square" lIns="96218" tIns="0" rIns="96218" bIns="0" rtlCol="0" anchor="ctr" anchorCtr="0">
            <a:spAutoFit/>
          </a:bodyPr>
          <a:lstStyle/>
          <a:p>
            <a:pPr algn="ctr"/>
            <a:r>
              <a:rPr lang="ja-JP" altLang="en-US" sz="1544" b="1" dirty="0">
                <a:latin typeface="Meiryo UI" panose="020B0604030504040204" pitchFamily="50" charset="-128"/>
                <a:ea typeface="Meiryo UI" panose="020B0604030504040204" pitchFamily="50" charset="-128"/>
                <a:cs typeface="Meiryo UI" panose="020B0604030504040204" pitchFamily="50" charset="-128"/>
              </a:rPr>
              <a:t>目　的</a:t>
            </a:r>
          </a:p>
        </p:txBody>
      </p:sp>
      <p:sp>
        <p:nvSpPr>
          <p:cNvPr id="9" name="テキスト ボックス 8"/>
          <p:cNvSpPr txBox="1"/>
          <p:nvPr/>
        </p:nvSpPr>
        <p:spPr>
          <a:xfrm>
            <a:off x="542325" y="1873068"/>
            <a:ext cx="973311" cy="237629"/>
          </a:xfrm>
          <a:prstGeom prst="rect">
            <a:avLst/>
          </a:prstGeom>
        </p:spPr>
        <p:style>
          <a:lnRef idx="1">
            <a:schemeClr val="accent1"/>
          </a:lnRef>
          <a:fillRef idx="3">
            <a:schemeClr val="accent1"/>
          </a:fillRef>
          <a:effectRef idx="2">
            <a:schemeClr val="accent1"/>
          </a:effectRef>
          <a:fontRef idx="minor">
            <a:schemeClr val="lt1"/>
          </a:fontRef>
        </p:style>
        <p:txBody>
          <a:bodyPr wrap="square" lIns="96218" tIns="0" rIns="96218" bIns="0" rtlCol="0" anchor="ctr" anchorCtr="0">
            <a:spAutoFit/>
          </a:bodyPr>
          <a:lstStyle/>
          <a:p>
            <a:pPr algn="ctr"/>
            <a:r>
              <a:rPr lang="ja-JP" altLang="en-US" sz="1544" b="1" dirty="0">
                <a:latin typeface="Meiryo UI" panose="020B0604030504040204" pitchFamily="50" charset="-128"/>
                <a:ea typeface="Meiryo UI" panose="020B0604030504040204" pitchFamily="50" charset="-128"/>
                <a:cs typeface="Meiryo UI" panose="020B0604030504040204" pitchFamily="50" charset="-128"/>
              </a:rPr>
              <a:t>概　要</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9462" y="2559296"/>
            <a:ext cx="1656000" cy="1242000"/>
          </a:xfrm>
          <a:prstGeom prst="rect">
            <a:avLst/>
          </a:prstGeom>
        </p:spPr>
      </p:pic>
      <p:sp>
        <p:nvSpPr>
          <p:cNvPr id="12" name="テキスト ボックス 11"/>
          <p:cNvSpPr txBox="1"/>
          <p:nvPr/>
        </p:nvSpPr>
        <p:spPr>
          <a:xfrm>
            <a:off x="6732662" y="2202415"/>
            <a:ext cx="2022180" cy="295915"/>
          </a:xfrm>
          <a:prstGeom prst="rect">
            <a:avLst/>
          </a:prstGeom>
          <a:solidFill>
            <a:schemeClr val="accent1"/>
          </a:solidFill>
        </p:spPr>
        <p:txBody>
          <a:bodyPr wrap="square" rtlCol="0">
            <a:spAutoFit/>
          </a:bodyPr>
          <a:lstStyle/>
          <a:p>
            <a:r>
              <a:rPr lang="ja-JP" altLang="en-US" sz="1323" dirty="0">
                <a:solidFill>
                  <a:schemeClr val="bg1"/>
                </a:solidFill>
                <a:latin typeface="HGP創英角ｺﾞｼｯｸUB" panose="020B0900000000000000" pitchFamily="50" charset="-128"/>
                <a:ea typeface="HGP創英角ｺﾞｼｯｸUB" panose="020B0900000000000000" pitchFamily="50" charset="-128"/>
              </a:rPr>
              <a:t>下水道展’</a:t>
            </a:r>
            <a:r>
              <a:rPr lang="en-US" altLang="ja-JP" sz="1323" dirty="0">
                <a:solidFill>
                  <a:schemeClr val="bg1"/>
                </a:solidFill>
                <a:latin typeface="HGP創英角ｺﾞｼｯｸUB" panose="020B0900000000000000" pitchFamily="50" charset="-128"/>
                <a:ea typeface="HGP創英角ｺﾞｼｯｸUB" panose="020B0900000000000000" pitchFamily="50" charset="-128"/>
              </a:rPr>
              <a:t>21</a:t>
            </a:r>
            <a:r>
              <a:rPr lang="ja-JP" altLang="en-US" sz="1323" dirty="0">
                <a:solidFill>
                  <a:schemeClr val="bg1"/>
                </a:solidFill>
                <a:latin typeface="HGP創英角ｺﾞｼｯｸUB" panose="020B0900000000000000" pitchFamily="50" charset="-128"/>
                <a:ea typeface="HGP創英角ｺﾞｼｯｸUB" panose="020B0900000000000000" pitchFamily="50" charset="-128"/>
              </a:rPr>
              <a:t>大阪の様子</a:t>
            </a: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870" y="2455647"/>
            <a:ext cx="1080000" cy="1440658"/>
          </a:xfrm>
          <a:prstGeom prst="rect">
            <a:avLst/>
          </a:prstGeom>
        </p:spPr>
      </p:pic>
      <p:sp>
        <p:nvSpPr>
          <p:cNvPr id="20" name="テキスト ボックス 19"/>
          <p:cNvSpPr txBox="1"/>
          <p:nvPr/>
        </p:nvSpPr>
        <p:spPr>
          <a:xfrm>
            <a:off x="6742114" y="3947570"/>
            <a:ext cx="1296144" cy="295915"/>
          </a:xfrm>
          <a:prstGeom prst="rect">
            <a:avLst/>
          </a:prstGeom>
          <a:solidFill>
            <a:schemeClr val="accent1"/>
          </a:solidFill>
        </p:spPr>
        <p:txBody>
          <a:bodyPr wrap="square" rtlCol="0">
            <a:spAutoFit/>
          </a:bodyPr>
          <a:lstStyle/>
          <a:p>
            <a:r>
              <a:rPr lang="en-US" altLang="ja-JP" sz="1323" dirty="0">
                <a:solidFill>
                  <a:schemeClr val="bg1"/>
                </a:solidFill>
                <a:latin typeface="HGP創英角ｺﾞｼｯｸUB" panose="020B0900000000000000" pitchFamily="50" charset="-128"/>
                <a:ea typeface="HGP創英角ｺﾞｼｯｸUB" panose="020B0900000000000000" pitchFamily="50" charset="-128"/>
              </a:rPr>
              <a:t>ECO</a:t>
            </a:r>
            <a:r>
              <a:rPr lang="ja-JP" altLang="en-US" sz="1323" dirty="0">
                <a:solidFill>
                  <a:schemeClr val="bg1"/>
                </a:solidFill>
                <a:latin typeface="HGP創英角ｺﾞｼｯｸUB" panose="020B0900000000000000" pitchFamily="50" charset="-128"/>
                <a:ea typeface="HGP創英角ｺﾞｼｯｸUB" panose="020B0900000000000000" pitchFamily="50" charset="-128"/>
              </a:rPr>
              <a:t>縁日</a:t>
            </a:r>
            <a:r>
              <a:rPr lang="en-US" altLang="ja-JP" sz="1323" dirty="0">
                <a:solidFill>
                  <a:schemeClr val="bg1"/>
                </a:solidFill>
                <a:latin typeface="HGP創英角ｺﾞｼｯｸUB" panose="020B0900000000000000" pitchFamily="50" charset="-128"/>
                <a:ea typeface="HGP創英角ｺﾞｼｯｸUB" panose="020B0900000000000000" pitchFamily="50" charset="-128"/>
              </a:rPr>
              <a:t>2021</a:t>
            </a:r>
            <a:endParaRPr lang="ja-JP" altLang="en-US" sz="1323"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21372" y="4377365"/>
            <a:ext cx="1080000" cy="1527803"/>
          </a:xfrm>
          <a:prstGeom prst="rect">
            <a:avLst/>
          </a:prstGeom>
          <a:ln>
            <a:solidFill>
              <a:schemeClr val="tx1"/>
            </a:solidFill>
          </a:ln>
        </p:spPr>
      </p:pic>
      <p:sp>
        <p:nvSpPr>
          <p:cNvPr id="17" name="テキスト ボックス 16"/>
          <p:cNvSpPr txBox="1"/>
          <p:nvPr/>
        </p:nvSpPr>
        <p:spPr>
          <a:xfrm>
            <a:off x="7782716" y="5981847"/>
            <a:ext cx="10081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パンフレット</a:t>
            </a:r>
            <a:endParaRPr kumimoji="1" lang="ja-JP" altLang="en-US"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6694" y="4369794"/>
            <a:ext cx="1188000" cy="1577510"/>
          </a:xfrm>
          <a:prstGeom prst="rect">
            <a:avLst/>
          </a:prstGeom>
          <a:ln>
            <a:solidFill>
              <a:schemeClr val="tx1"/>
            </a:solidFill>
          </a:ln>
        </p:spPr>
      </p:pic>
      <p:sp>
        <p:nvSpPr>
          <p:cNvPr id="23" name="テキスト ボックス 22"/>
          <p:cNvSpPr txBox="1"/>
          <p:nvPr/>
        </p:nvSpPr>
        <p:spPr>
          <a:xfrm>
            <a:off x="8881000" y="5956286"/>
            <a:ext cx="1290188"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とび出すぬり絵</a:t>
            </a:r>
            <a:endParaRPr kumimoji="1" lang="ja-JP" altLang="en-US" dirty="0">
              <a:latin typeface="Meiryo UI" panose="020B0604030504040204" pitchFamily="50" charset="-128"/>
              <a:ea typeface="Meiryo UI" panose="020B0604030504040204" pitchFamily="50" charset="-128"/>
            </a:endParaRPr>
          </a:p>
        </p:txBody>
      </p:sp>
      <p:pic>
        <p:nvPicPr>
          <p:cNvPr id="1026" name="Picture 2" descr="https://www.city.osaka.lg.jp/kankyo/cmsfiles/contents/0000545/54525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7514" y="4294304"/>
            <a:ext cx="2448000" cy="842214"/>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042117" y="5148198"/>
            <a:ext cx="153037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燃料電池電源車</a:t>
            </a:r>
            <a:endParaRPr kumimoji="1" lang="ja-JP" altLang="en-US"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422344" y="5733966"/>
            <a:ext cx="1512000" cy="295915"/>
          </a:xfrm>
          <a:prstGeom prst="rect">
            <a:avLst/>
          </a:prstGeom>
          <a:solidFill>
            <a:schemeClr val="accent1"/>
          </a:solidFill>
        </p:spPr>
        <p:txBody>
          <a:bodyPr wrap="square" rtlCol="0">
            <a:spAutoFit/>
          </a:bodyPr>
          <a:lstStyle/>
          <a:p>
            <a:r>
              <a:rPr lang="ja-JP" altLang="en-US" sz="1323" dirty="0">
                <a:solidFill>
                  <a:schemeClr val="bg1"/>
                </a:solidFill>
                <a:latin typeface="HGP創英角ｺﾞｼｯｸUB" panose="020B0900000000000000" pitchFamily="50" charset="-128"/>
                <a:ea typeface="HGP創英角ｺﾞｼｯｸUB" panose="020B0900000000000000" pitchFamily="50" charset="-128"/>
              </a:rPr>
              <a:t>商業施設での取組</a:t>
            </a:r>
          </a:p>
        </p:txBody>
      </p:sp>
      <p:pic>
        <p:nvPicPr>
          <p:cNvPr id="3" name="図 2"/>
          <p:cNvPicPr>
            <a:picLocks noChangeAspect="1"/>
          </p:cNvPicPr>
          <p:nvPr/>
        </p:nvPicPr>
        <p:blipFill rotWithShape="1">
          <a:blip r:embed="rId8" cstate="print">
            <a:extLst>
              <a:ext uri="{28A0092B-C50C-407E-A947-70E740481C1C}">
                <a14:useLocalDpi xmlns:a14="http://schemas.microsoft.com/office/drawing/2010/main" val="0"/>
              </a:ext>
            </a:extLst>
          </a:blip>
          <a:srcRect b="48870"/>
          <a:stretch/>
        </p:blipFill>
        <p:spPr>
          <a:xfrm>
            <a:off x="5074707" y="6029881"/>
            <a:ext cx="2497780" cy="1277120"/>
          </a:xfrm>
          <a:prstGeom prst="rect">
            <a:avLst/>
          </a:prstGeom>
        </p:spPr>
      </p:pic>
    </p:spTree>
    <p:extLst>
      <p:ext uri="{BB962C8B-B14F-4D97-AF65-F5344CB8AC3E}">
        <p14:creationId xmlns:p14="http://schemas.microsoft.com/office/powerpoint/2010/main" val="24257417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1047</Words>
  <Application>Microsoft Office PowerPoint</Application>
  <PresentationFormat>ユーザー設定</PresentationFormat>
  <Paragraphs>121</Paragraphs>
  <Slides>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HGP創英角ｺﾞｼｯｸUB</vt:lpstr>
      <vt:lpstr>Meiryo UI</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脇坂　渉</dc:creator>
  <cp:lastModifiedBy>ene </cp:lastModifiedBy>
  <cp:revision>6</cp:revision>
  <cp:lastPrinted>2021-10-19T10:14:19Z</cp:lastPrinted>
  <dcterms:modified xsi:type="dcterms:W3CDTF">2021-10-22T07:46:06Z</dcterms:modified>
</cp:coreProperties>
</file>