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56" r:id="rId5"/>
    <p:sldId id="261"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49" autoAdjust="0"/>
  </p:normalViewPr>
  <p:slideViewPr>
    <p:cSldViewPr snapToGrid="0">
      <p:cViewPr varScale="1">
        <p:scale>
          <a:sx n="101" d="100"/>
          <a:sy n="101" d="100"/>
        </p:scale>
        <p:origin x="191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F9316F3-5954-43CC-915A-7794350F0CA0}" type="datetimeFigureOut">
              <a:rPr kumimoji="1" lang="ja-JP" altLang="en-US" smtClean="0"/>
              <a:t>2025/11/7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40A12CC2-F943-4824-BC39-08D6A7AB56A0}" type="slidenum">
              <a:rPr kumimoji="1" lang="ja-JP" altLang="en-US" smtClean="0"/>
              <a:t>‹#›</a:t>
            </a:fld>
            <a:endParaRPr kumimoji="1" lang="ja-JP" altLang="en-US"/>
          </a:p>
        </p:txBody>
      </p:sp>
    </p:spTree>
    <p:extLst>
      <p:ext uri="{BB962C8B-B14F-4D97-AF65-F5344CB8AC3E}">
        <p14:creationId xmlns:p14="http://schemas.microsoft.com/office/powerpoint/2010/main" val="711023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774EBE91-79E1-4C75-84E8-A2D2A7A66EE7}" type="datetimeFigureOut">
              <a:rPr kumimoji="1" lang="ja-JP" altLang="en-US" smtClean="0"/>
              <a:t>2025/11/7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FE521A06-9CA5-4F11-B461-351408BE35DA}" type="slidenum">
              <a:rPr kumimoji="1" lang="ja-JP" altLang="en-US" smtClean="0"/>
              <a:t>‹#›</a:t>
            </a:fld>
            <a:endParaRPr kumimoji="1" lang="ja-JP" altLang="en-US"/>
          </a:p>
        </p:txBody>
      </p:sp>
    </p:spTree>
    <p:extLst>
      <p:ext uri="{BB962C8B-B14F-4D97-AF65-F5344CB8AC3E}">
        <p14:creationId xmlns:p14="http://schemas.microsoft.com/office/powerpoint/2010/main" val="1378231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lgn="l" defTabSz="906113" eaLnBrk="0" hangingPunct="0">
              <a:spcBef>
                <a:spcPct val="30000"/>
              </a:spcBef>
              <a:defRPr kumimoji="1" sz="1200">
                <a:solidFill>
                  <a:schemeClr val="tx1"/>
                </a:solidFill>
                <a:latin typeface="Arial" charset="0"/>
                <a:ea typeface="ＭＳ Ｐ明朝" pitchFamily="18" charset="-128"/>
              </a:defRPr>
            </a:lvl1pPr>
            <a:lvl2pPr marL="737903" indent="-282466" algn="l" defTabSz="906113" eaLnBrk="0" hangingPunct="0">
              <a:spcBef>
                <a:spcPct val="30000"/>
              </a:spcBef>
              <a:defRPr kumimoji="1" sz="1200">
                <a:solidFill>
                  <a:schemeClr val="tx1"/>
                </a:solidFill>
                <a:latin typeface="Arial" charset="0"/>
                <a:ea typeface="ＭＳ Ｐ明朝" pitchFamily="18" charset="-128"/>
              </a:defRPr>
            </a:lvl2pPr>
            <a:lvl3pPr marL="1139384" indent="-225338" algn="l" defTabSz="906113" eaLnBrk="0" hangingPunct="0">
              <a:spcBef>
                <a:spcPct val="30000"/>
              </a:spcBef>
              <a:defRPr kumimoji="1" sz="1200">
                <a:solidFill>
                  <a:schemeClr val="tx1"/>
                </a:solidFill>
                <a:latin typeface="Arial" charset="0"/>
                <a:ea typeface="ＭＳ Ｐ明朝" pitchFamily="18" charset="-128"/>
              </a:defRPr>
            </a:lvl3pPr>
            <a:lvl4pPr marL="1596407" indent="-225338" algn="l" defTabSz="906113" eaLnBrk="0" hangingPunct="0">
              <a:spcBef>
                <a:spcPct val="30000"/>
              </a:spcBef>
              <a:defRPr kumimoji="1" sz="1200">
                <a:solidFill>
                  <a:schemeClr val="tx1"/>
                </a:solidFill>
                <a:latin typeface="Arial" charset="0"/>
                <a:ea typeface="ＭＳ Ｐ明朝" pitchFamily="18" charset="-128"/>
              </a:defRPr>
            </a:lvl4pPr>
            <a:lvl5pPr marL="2053431" indent="-225338" algn="l" defTabSz="906113" eaLnBrk="0" hangingPunct="0">
              <a:spcBef>
                <a:spcPct val="30000"/>
              </a:spcBef>
              <a:defRPr kumimoji="1" sz="1200">
                <a:solidFill>
                  <a:schemeClr val="tx1"/>
                </a:solidFill>
                <a:latin typeface="Arial" charset="0"/>
                <a:ea typeface="ＭＳ Ｐ明朝" pitchFamily="18" charset="-128"/>
              </a:defRPr>
            </a:lvl5pPr>
            <a:lvl6pPr marL="2510456"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67482"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4504"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1527"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7906BAEC-E276-4F5B-971B-E5A065EC67C5}" type="slidenum">
              <a:rPr lang="ja-JP" altLang="en-US" smtClean="0">
                <a:solidFill>
                  <a:srgbClr val="000000"/>
                </a:solidFill>
                <a:ea typeface="ＭＳ Ｐゴシック" charset="-128"/>
              </a:rPr>
              <a:pPr algn="r" eaLnBrk="1" hangingPunct="1">
                <a:spcBef>
                  <a:spcPct val="0"/>
                </a:spcBef>
              </a:pPr>
              <a:t>1</a:t>
            </a:fld>
            <a:endParaRPr lang="en-US" altLang="ja-JP">
              <a:solidFill>
                <a:srgbClr val="000000"/>
              </a:solidFill>
              <a:ea typeface="ＭＳ Ｐゴシック" charset="-128"/>
            </a:endParaRPr>
          </a:p>
        </p:txBody>
      </p:sp>
      <p:sp>
        <p:nvSpPr>
          <p:cNvPr id="43011" name="Rectangle 2"/>
          <p:cNvSpPr>
            <a:spLocks noGrp="1" noRot="1" noChangeAspect="1" noChangeArrowheads="1" noTextEdit="1"/>
          </p:cNvSpPr>
          <p:nvPr>
            <p:ph type="sldImg"/>
          </p:nvPr>
        </p:nvSpPr>
        <p:spPr>
          <a:xfrm>
            <a:off x="677863" y="811213"/>
            <a:ext cx="5403850" cy="4052887"/>
          </a:xfrm>
          <a:ln/>
        </p:spPr>
      </p:sp>
      <p:sp>
        <p:nvSpPr>
          <p:cNvPr id="43012" name="Rectangle 3"/>
          <p:cNvSpPr>
            <a:spLocks noGrp="1" noRot="1" noChangeArrowheads="1"/>
          </p:cNvSpPr>
          <p:nvPr>
            <p:ph type="body" idx="1"/>
          </p:nvPr>
        </p:nvSpPr>
        <p:spPr>
          <a:noFill/>
        </p:spPr>
        <p:txBody>
          <a:bodyPr/>
          <a:lstStyle/>
          <a:p>
            <a:pPr eaLnBrk="1" hangingPunct="1"/>
            <a:endParaRPr lang="ja-JP" altLang="en-US" dirty="0"/>
          </a:p>
        </p:txBody>
      </p:sp>
    </p:spTree>
    <p:extLst>
      <p:ext uri="{BB962C8B-B14F-4D97-AF65-F5344CB8AC3E}">
        <p14:creationId xmlns:p14="http://schemas.microsoft.com/office/powerpoint/2010/main" val="2214525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lgn="l" defTabSz="906113" eaLnBrk="0" hangingPunct="0">
              <a:spcBef>
                <a:spcPct val="30000"/>
              </a:spcBef>
              <a:defRPr kumimoji="1" sz="1200">
                <a:solidFill>
                  <a:schemeClr val="tx1"/>
                </a:solidFill>
                <a:latin typeface="Arial" charset="0"/>
                <a:ea typeface="ＭＳ Ｐ明朝" pitchFamily="18" charset="-128"/>
              </a:defRPr>
            </a:lvl1pPr>
            <a:lvl2pPr marL="737903" indent="-282466" algn="l" defTabSz="906113" eaLnBrk="0" hangingPunct="0">
              <a:spcBef>
                <a:spcPct val="30000"/>
              </a:spcBef>
              <a:defRPr kumimoji="1" sz="1200">
                <a:solidFill>
                  <a:schemeClr val="tx1"/>
                </a:solidFill>
                <a:latin typeface="Arial" charset="0"/>
                <a:ea typeface="ＭＳ Ｐ明朝" pitchFamily="18" charset="-128"/>
              </a:defRPr>
            </a:lvl2pPr>
            <a:lvl3pPr marL="1139384" indent="-225338" algn="l" defTabSz="906113" eaLnBrk="0" hangingPunct="0">
              <a:spcBef>
                <a:spcPct val="30000"/>
              </a:spcBef>
              <a:defRPr kumimoji="1" sz="1200">
                <a:solidFill>
                  <a:schemeClr val="tx1"/>
                </a:solidFill>
                <a:latin typeface="Arial" charset="0"/>
                <a:ea typeface="ＭＳ Ｐ明朝" pitchFamily="18" charset="-128"/>
              </a:defRPr>
            </a:lvl3pPr>
            <a:lvl4pPr marL="1596407" indent="-225338" algn="l" defTabSz="906113" eaLnBrk="0" hangingPunct="0">
              <a:spcBef>
                <a:spcPct val="30000"/>
              </a:spcBef>
              <a:defRPr kumimoji="1" sz="1200">
                <a:solidFill>
                  <a:schemeClr val="tx1"/>
                </a:solidFill>
                <a:latin typeface="Arial" charset="0"/>
                <a:ea typeface="ＭＳ Ｐ明朝" pitchFamily="18" charset="-128"/>
              </a:defRPr>
            </a:lvl4pPr>
            <a:lvl5pPr marL="2053431" indent="-225338" algn="l" defTabSz="906113" eaLnBrk="0" hangingPunct="0">
              <a:spcBef>
                <a:spcPct val="30000"/>
              </a:spcBef>
              <a:defRPr kumimoji="1" sz="1200">
                <a:solidFill>
                  <a:schemeClr val="tx1"/>
                </a:solidFill>
                <a:latin typeface="Arial" charset="0"/>
                <a:ea typeface="ＭＳ Ｐ明朝" pitchFamily="18" charset="-128"/>
              </a:defRPr>
            </a:lvl5pPr>
            <a:lvl6pPr marL="2510456"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67482"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4504"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1527" indent="-225338" defTabSz="90611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7906BAEC-E276-4F5B-971B-E5A065EC67C5}" type="slidenum">
              <a:rPr lang="ja-JP" altLang="en-US" smtClean="0">
                <a:solidFill>
                  <a:srgbClr val="000000"/>
                </a:solidFill>
                <a:ea typeface="ＭＳ Ｐゴシック" charset="-128"/>
              </a:rPr>
              <a:pPr algn="r" eaLnBrk="1" hangingPunct="1">
                <a:spcBef>
                  <a:spcPct val="0"/>
                </a:spcBef>
              </a:pPr>
              <a:t>2</a:t>
            </a:fld>
            <a:endParaRPr lang="en-US" altLang="ja-JP">
              <a:solidFill>
                <a:srgbClr val="000000"/>
              </a:solidFill>
              <a:ea typeface="ＭＳ Ｐゴシック" charset="-128"/>
            </a:endParaRPr>
          </a:p>
        </p:txBody>
      </p:sp>
      <p:sp>
        <p:nvSpPr>
          <p:cNvPr id="43011" name="Rectangle 2"/>
          <p:cNvSpPr>
            <a:spLocks noGrp="1" noRot="1" noChangeAspect="1" noChangeArrowheads="1" noTextEdit="1"/>
          </p:cNvSpPr>
          <p:nvPr>
            <p:ph type="sldImg"/>
          </p:nvPr>
        </p:nvSpPr>
        <p:spPr>
          <a:xfrm>
            <a:off x="677863" y="811213"/>
            <a:ext cx="5403850" cy="4052887"/>
          </a:xfrm>
          <a:ln/>
        </p:spPr>
      </p:sp>
      <p:sp>
        <p:nvSpPr>
          <p:cNvPr id="43012" name="Rectangle 3"/>
          <p:cNvSpPr>
            <a:spLocks noGrp="1" noRot="1" noChangeArrowheads="1"/>
          </p:cNvSpPr>
          <p:nvPr>
            <p:ph type="body" idx="1"/>
          </p:nvPr>
        </p:nvSpPr>
        <p:spPr>
          <a:noFill/>
        </p:spPr>
        <p:txBody>
          <a:bodyPr/>
          <a:lstStyle/>
          <a:p>
            <a:pPr eaLnBrk="1" hangingPunct="1"/>
            <a:endParaRPr lang="ja-JP" altLang="en-US" dirty="0"/>
          </a:p>
        </p:txBody>
      </p:sp>
    </p:spTree>
    <p:extLst>
      <p:ext uri="{BB962C8B-B14F-4D97-AF65-F5344CB8AC3E}">
        <p14:creationId xmlns:p14="http://schemas.microsoft.com/office/powerpoint/2010/main" val="3453360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419167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2298380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308507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3064851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146419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362670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2047739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356367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195395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355941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9A7865-F730-46EA-B99D-DCD682F4CFD8}"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5660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A7865-F730-46EA-B99D-DCD682F4CFD8}" type="datetimeFigureOut">
              <a:rPr kumimoji="1" lang="ja-JP" altLang="en-US" smtClean="0"/>
              <a:t>2025/11/7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A1A52C-8609-4908-82D4-B41DA6758175}" type="slidenum">
              <a:rPr kumimoji="1" lang="ja-JP" altLang="en-US" smtClean="0"/>
              <a:t>‹#›</a:t>
            </a:fld>
            <a:endParaRPr kumimoji="1" lang="ja-JP" altLang="en-US"/>
          </a:p>
        </p:txBody>
      </p:sp>
    </p:spTree>
    <p:extLst>
      <p:ext uri="{BB962C8B-B14F-4D97-AF65-F5344CB8AC3E}">
        <p14:creationId xmlns:p14="http://schemas.microsoft.com/office/powerpoint/2010/main" val="636267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AutoShape 17"/>
          <p:cNvSpPr>
            <a:spLocks noChangeArrowheads="1"/>
          </p:cNvSpPr>
          <p:nvPr/>
        </p:nvSpPr>
        <p:spPr bwMode="auto">
          <a:xfrm>
            <a:off x="33940" y="1939873"/>
            <a:ext cx="9054614" cy="5130940"/>
          </a:xfrm>
          <a:prstGeom prst="roundRect">
            <a:avLst>
              <a:gd name="adj" fmla="val 2189"/>
            </a:avLst>
          </a:prstGeom>
          <a:solidFill>
            <a:schemeClr val="accent1">
              <a:lumMod val="20000"/>
              <a:lumOff val="80000"/>
            </a:schemeClr>
          </a:solidFill>
          <a:ln>
            <a:noFill/>
          </a:ln>
        </p:spPr>
        <p:txBody>
          <a:bodyPr wrap="square" lIns="91431" tIns="108000" rIns="91431" bIns="36000" anchor="ctr">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algn="ctr" eaLnBrk="1" hangingPunct="1">
              <a:spcBef>
                <a:spcPct val="0"/>
              </a:spcBef>
              <a:buClrTx/>
              <a:buSzTx/>
              <a:buFontTx/>
              <a:buNone/>
            </a:pP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507" name="AutoShape 17"/>
          <p:cNvSpPr>
            <a:spLocks noChangeArrowheads="1"/>
          </p:cNvSpPr>
          <p:nvPr/>
        </p:nvSpPr>
        <p:spPr bwMode="auto">
          <a:xfrm>
            <a:off x="33940" y="647701"/>
            <a:ext cx="9054614" cy="1152000"/>
          </a:xfrm>
          <a:prstGeom prst="roundRect">
            <a:avLst>
              <a:gd name="adj" fmla="val 8194"/>
            </a:avLst>
          </a:prstGeom>
          <a:solidFill>
            <a:schemeClr val="accent1">
              <a:lumMod val="20000"/>
              <a:lumOff val="80000"/>
            </a:schemeClr>
          </a:solidFill>
          <a:ln>
            <a:noFill/>
          </a:ln>
        </p:spPr>
        <p:txBody>
          <a:bodyPr wrap="square" lIns="91431" tIns="36000" rIns="91431" bIns="36000" anchor="t" anchorCtr="0">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eaLnBrk="1" hangingPunct="1">
              <a:spcBef>
                <a:spcPct val="0"/>
              </a:spcBef>
              <a:buClrTx/>
              <a:buSzTx/>
              <a:buFontTx/>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大阪を健康・医療関連産業の世界的なクラスターへ</a:t>
            </a:r>
          </a:p>
        </p:txBody>
      </p:sp>
      <p:sp>
        <p:nvSpPr>
          <p:cNvPr id="11" name="AutoShape 22"/>
          <p:cNvSpPr>
            <a:spLocks noChangeArrowheads="1"/>
          </p:cNvSpPr>
          <p:nvPr/>
        </p:nvSpPr>
        <p:spPr bwMode="auto">
          <a:xfrm>
            <a:off x="-11260" y="3188"/>
            <a:ext cx="9154033" cy="540000"/>
          </a:xfrm>
          <a:prstGeom prst="roundRect">
            <a:avLst>
              <a:gd name="adj" fmla="val 5796"/>
            </a:avLst>
          </a:prstGeom>
          <a:solidFill>
            <a:srgbClr val="000099"/>
          </a:solidFill>
          <a:ln w="9525" algn="ctr">
            <a:solidFill>
              <a:srgbClr val="000099"/>
            </a:solidFill>
            <a:round/>
            <a:headEnd/>
            <a:tailEnd/>
          </a:ln>
        </p:spPr>
        <p:txBody>
          <a:bodyPr wrap="none" lIns="80574" tIns="40287" rIns="80574" bIns="40287" anchor="ctr"/>
          <a:lstStyle>
            <a:lvl1pPr algn="l" defTabSz="1143000" eaLnBrk="0" hangingPunct="0">
              <a:spcBef>
                <a:spcPct val="20000"/>
              </a:spcBef>
              <a:buChar char="•"/>
              <a:defRPr kumimoji="1" sz="4000">
                <a:solidFill>
                  <a:schemeClr val="tx1"/>
                </a:solidFill>
                <a:latin typeface="Arial" charset="0"/>
                <a:ea typeface="ＭＳ Ｐゴシック" charset="-128"/>
              </a:defRPr>
            </a:lvl1pPr>
            <a:lvl2pPr marL="742950" indent="-285750" algn="l" defTabSz="1143000" eaLnBrk="0" hangingPunct="0">
              <a:spcBef>
                <a:spcPct val="20000"/>
              </a:spcBef>
              <a:buChar char="–"/>
              <a:defRPr kumimoji="1" sz="3500">
                <a:solidFill>
                  <a:schemeClr val="tx1"/>
                </a:solidFill>
                <a:latin typeface="Arial" charset="0"/>
                <a:ea typeface="ＭＳ Ｐゴシック" charset="-128"/>
              </a:defRPr>
            </a:lvl2pPr>
            <a:lvl3pPr marL="1143000" indent="-228600" algn="l" defTabSz="1143000" eaLnBrk="0" hangingPunct="0">
              <a:spcBef>
                <a:spcPct val="20000"/>
              </a:spcBef>
              <a:buChar char="•"/>
              <a:defRPr kumimoji="1" sz="3000">
                <a:solidFill>
                  <a:schemeClr val="tx1"/>
                </a:solidFill>
                <a:latin typeface="Arial" charset="0"/>
                <a:ea typeface="ＭＳ Ｐゴシック" charset="-128"/>
              </a:defRPr>
            </a:lvl3pPr>
            <a:lvl4pPr marL="1600200" indent="-228600" algn="l" defTabSz="1143000" eaLnBrk="0" hangingPunct="0">
              <a:spcBef>
                <a:spcPct val="20000"/>
              </a:spcBef>
              <a:buChar char="–"/>
              <a:defRPr kumimoji="1" sz="2500">
                <a:solidFill>
                  <a:schemeClr val="tx1"/>
                </a:solidFill>
                <a:latin typeface="Arial" charset="0"/>
                <a:ea typeface="ＭＳ Ｐゴシック" charset="-128"/>
              </a:defRPr>
            </a:lvl4pPr>
            <a:lvl5pPr marL="2057400" indent="-228600" algn="l" defTabSz="1143000" eaLnBrk="0" hangingPunct="0">
              <a:spcBef>
                <a:spcPct val="20000"/>
              </a:spcBef>
              <a:buChar char="»"/>
              <a:defRPr kumimoji="1" sz="2500">
                <a:solidFill>
                  <a:schemeClr val="tx1"/>
                </a:solidFill>
                <a:latin typeface="Arial" charset="0"/>
                <a:ea typeface="ＭＳ Ｐゴシック" charset="-128"/>
              </a:defRPr>
            </a:lvl5pPr>
            <a:lvl6pPr marL="2514600" indent="-228600" defTabSz="1143000" eaLnBrk="0" fontAlgn="base" hangingPunct="0">
              <a:spcBef>
                <a:spcPct val="20000"/>
              </a:spcBef>
              <a:spcAft>
                <a:spcPct val="0"/>
              </a:spcAft>
              <a:buChar char="»"/>
              <a:defRPr kumimoji="1" sz="2500">
                <a:solidFill>
                  <a:schemeClr val="tx1"/>
                </a:solidFill>
                <a:latin typeface="Arial" charset="0"/>
                <a:ea typeface="ＭＳ Ｐゴシック" charset="-128"/>
              </a:defRPr>
            </a:lvl6pPr>
            <a:lvl7pPr marL="2971800" indent="-228600" defTabSz="1143000" eaLnBrk="0" fontAlgn="base" hangingPunct="0">
              <a:spcBef>
                <a:spcPct val="20000"/>
              </a:spcBef>
              <a:spcAft>
                <a:spcPct val="0"/>
              </a:spcAft>
              <a:buChar char="»"/>
              <a:defRPr kumimoji="1" sz="2500">
                <a:solidFill>
                  <a:schemeClr val="tx1"/>
                </a:solidFill>
                <a:latin typeface="Arial" charset="0"/>
                <a:ea typeface="ＭＳ Ｐゴシック" charset="-128"/>
              </a:defRPr>
            </a:lvl7pPr>
            <a:lvl8pPr marL="3429000" indent="-228600" defTabSz="1143000" eaLnBrk="0" fontAlgn="base" hangingPunct="0">
              <a:spcBef>
                <a:spcPct val="20000"/>
              </a:spcBef>
              <a:spcAft>
                <a:spcPct val="0"/>
              </a:spcAft>
              <a:buChar char="»"/>
              <a:defRPr kumimoji="1" sz="2500">
                <a:solidFill>
                  <a:schemeClr val="tx1"/>
                </a:solidFill>
                <a:latin typeface="Arial" charset="0"/>
                <a:ea typeface="ＭＳ Ｐゴシック" charset="-128"/>
              </a:defRPr>
            </a:lvl8pPr>
            <a:lvl9pPr marL="3886200" indent="-228600" defTabSz="1143000" eaLnBrk="0" fontAlgn="base" hangingPunct="0">
              <a:spcBef>
                <a:spcPct val="20000"/>
              </a:spcBef>
              <a:spcAft>
                <a:spcPct val="0"/>
              </a:spcAft>
              <a:buChar char="»"/>
              <a:defRPr kumimoji="1" sz="2500">
                <a:solidFill>
                  <a:schemeClr val="tx1"/>
                </a:solidFill>
                <a:latin typeface="Arial" charset="0"/>
                <a:ea typeface="ＭＳ Ｐゴシック" charset="-128"/>
              </a:defRPr>
            </a:lvl9pPr>
          </a:lstStyle>
          <a:p>
            <a:pPr algn="ctr">
              <a:buNone/>
            </a:pPr>
            <a:r>
              <a:rPr kumimoji="0" lang="ja-JP" altLang="en-US" sz="22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大阪健康・医療関係機関実務責任者会議の取組み</a:t>
            </a:r>
            <a:endParaRPr kumimoji="0" lang="en-US" altLang="ja-JP" sz="22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114357" y="1847926"/>
            <a:ext cx="1260000" cy="380480"/>
          </a:xfrm>
          <a:prstGeom prst="rect">
            <a:avLst/>
          </a:prstGeom>
          <a:solidFill>
            <a:srgbClr val="000099"/>
          </a:solidFill>
          <a:ln w="12700">
            <a:solidFill>
              <a:srgbClr val="0070C0"/>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2000" b="1" dirty="0">
                <a:solidFill>
                  <a:prstClr val="white"/>
                </a:solidFill>
                <a:latin typeface="Meiryo UI" pitchFamily="50" charset="-128"/>
                <a:ea typeface="Meiryo UI" pitchFamily="50" charset="-128"/>
                <a:cs typeface="Meiryo UI" pitchFamily="50" charset="-128"/>
              </a:rPr>
              <a:t>主な取組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7" name="AutoShape 17"/>
          <p:cNvSpPr>
            <a:spLocks noChangeArrowheads="1"/>
          </p:cNvSpPr>
          <p:nvPr/>
        </p:nvSpPr>
        <p:spPr bwMode="auto">
          <a:xfrm>
            <a:off x="136911" y="1118642"/>
            <a:ext cx="8853543" cy="592474"/>
          </a:xfrm>
          <a:prstGeom prst="roundRect">
            <a:avLst>
              <a:gd name="adj" fmla="val 8194"/>
            </a:avLst>
          </a:prstGeom>
          <a:solidFill>
            <a:schemeClr val="bg1"/>
          </a:solidFill>
          <a:ln>
            <a:solidFill>
              <a:srgbClr val="000099"/>
            </a:solidFill>
          </a:ln>
        </p:spPr>
        <p:txBody>
          <a:bodyPr wrap="square" lIns="72000" tIns="36000" rIns="72000" bIns="36000" anchor="ctr">
            <a:sp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ライフサイエンス関連の大学・研究機関、企業の集積を活かし、健康・医療関連産業の推進に府内産学官が一体となって取り組んでいく</a:t>
            </a:r>
          </a:p>
        </p:txBody>
      </p:sp>
      <p:sp>
        <p:nvSpPr>
          <p:cNvPr id="19" name="正方形/長方形 18"/>
          <p:cNvSpPr/>
          <p:nvPr/>
        </p:nvSpPr>
        <p:spPr>
          <a:xfrm>
            <a:off x="114358" y="698071"/>
            <a:ext cx="972000" cy="380480"/>
          </a:xfrm>
          <a:prstGeom prst="rect">
            <a:avLst/>
          </a:prstGeom>
          <a:solidFill>
            <a:srgbClr val="000099"/>
          </a:solidFill>
          <a:ln w="12700">
            <a:solidFill>
              <a:srgbClr val="0070C0"/>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2000" b="1" dirty="0">
                <a:solidFill>
                  <a:prstClr val="white"/>
                </a:solidFill>
                <a:latin typeface="Meiryo UI" pitchFamily="50" charset="-128"/>
                <a:ea typeface="Meiryo UI" pitchFamily="50" charset="-128"/>
                <a:cs typeface="Meiryo UI" pitchFamily="50" charset="-128"/>
              </a:rPr>
              <a:t>目標</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 name="AutoShape 17"/>
          <p:cNvSpPr>
            <a:spLocks noChangeArrowheads="1"/>
          </p:cNvSpPr>
          <p:nvPr/>
        </p:nvSpPr>
        <p:spPr bwMode="auto">
          <a:xfrm>
            <a:off x="114357" y="2182056"/>
            <a:ext cx="8892000" cy="4807323"/>
          </a:xfrm>
          <a:prstGeom prst="roundRect">
            <a:avLst>
              <a:gd name="adj" fmla="val 1625"/>
            </a:avLst>
          </a:prstGeom>
          <a:solidFill>
            <a:schemeClr val="bg1"/>
          </a:solidFill>
          <a:ln>
            <a:solidFill>
              <a:srgbClr val="000099"/>
            </a:solidFill>
          </a:ln>
        </p:spPr>
        <p:txBody>
          <a:bodyPr wrap="square" lIns="72000" tIns="72000" rIns="72000" bIns="36000" anchor="t" anchorCtr="0">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eaLnBrk="1" hangingPunct="1">
              <a:spcBef>
                <a:spcPct val="0"/>
              </a:spcBef>
              <a:buClrTx/>
              <a:buSzTx/>
              <a:buFontTx/>
              <a:buNone/>
            </a:pPr>
            <a:r>
              <a:rPr lang="ja-JP" altLang="en-US" sz="1500" b="1" dirty="0">
                <a:latin typeface="Meiryo UI" panose="020B0604030504040204" pitchFamily="50" charset="-128"/>
                <a:ea typeface="Meiryo UI" panose="020B0604030504040204" pitchFamily="50" charset="-128"/>
                <a:cs typeface="Meiryo UI" panose="020B0604030504040204" pitchFamily="50" charset="-128"/>
              </a:rPr>
              <a:t>＜規制改革＞</a:t>
            </a:r>
            <a:endParaRPr lang="en-US" altLang="ja-JP" sz="1500" b="1" dirty="0">
              <a:latin typeface="Meiryo UI" panose="020B0604030504040204" pitchFamily="50" charset="-128"/>
              <a:ea typeface="Meiryo UI" panose="020B0604030504040204" pitchFamily="50" charset="-128"/>
              <a:cs typeface="Meiryo UI" panose="020B0604030504040204" pitchFamily="50" charset="-128"/>
            </a:endParaRPr>
          </a:p>
          <a:p>
            <a:pPr marL="358775" indent="-185738" eaLnBrk="1" hangingPunct="1">
              <a:spcBef>
                <a:spcPct val="0"/>
              </a:spcBef>
              <a:buClrTx/>
              <a:buSzTx/>
              <a:buFontTx/>
              <a:buNone/>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○関西圏国家戦略特区及び関西イノベーション国際戦略総合特区による規制改革等を活用した先進的な医薬品、医療機器、再生医療等製品、先端医療技術等の開発促進や製薬企業等の国際競争力の強化</a:t>
            </a:r>
            <a:endParaRPr lang="en-US" altLang="ja-JP" sz="15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r>
              <a:rPr lang="ja-JP" altLang="en-US" sz="1500" b="1" dirty="0">
                <a:latin typeface="Meiryo UI" panose="020B0604030504040204" pitchFamily="50" charset="-128"/>
                <a:ea typeface="Meiryo UI" panose="020B0604030504040204" pitchFamily="50" charset="-128"/>
                <a:cs typeface="Meiryo UI" panose="020B0604030504040204" pitchFamily="50" charset="-128"/>
              </a:rPr>
              <a:t>＜治験促進＞</a:t>
            </a:r>
            <a:endParaRPr lang="en-US" altLang="ja-JP" sz="1500" b="1" dirty="0">
              <a:latin typeface="Meiryo UI" panose="020B0604030504040204" pitchFamily="50" charset="-128"/>
              <a:ea typeface="Meiryo UI" panose="020B0604030504040204" pitchFamily="50" charset="-128"/>
              <a:cs typeface="Meiryo UI" panose="020B0604030504040204" pitchFamily="50" charset="-128"/>
            </a:endParaRPr>
          </a:p>
          <a:p>
            <a:pPr marL="358775" indent="-185738" eaLnBrk="1" hangingPunct="1">
              <a:spcBef>
                <a:spcPct val="0"/>
              </a:spcBef>
              <a:buClrTx/>
              <a:buSzTx/>
              <a:buFontTx/>
              <a:buNone/>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500" dirty="0">
                <a:latin typeface="Meiryo UI" panose="020B0604030504040204" pitchFamily="50" charset="-128"/>
                <a:ea typeface="Meiryo UI" panose="020B0604030504040204" pitchFamily="50" charset="-128"/>
                <a:cs typeface="Meiryo UI" panose="020B0604030504040204" pitchFamily="50" charset="-128"/>
              </a:rPr>
              <a:t>PMDA</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関西支部の積極的な活用</a:t>
            </a:r>
          </a:p>
          <a:p>
            <a:pPr marL="358775" indent="-185738" eaLnBrk="1" hangingPunct="1">
              <a:spcBef>
                <a:spcPct val="0"/>
              </a:spcBef>
              <a:buClrTx/>
              <a:buSzTx/>
              <a:buFontTx/>
              <a:buNone/>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○府内</a:t>
            </a:r>
            <a:r>
              <a:rPr lang="en-US" altLang="ja-JP" sz="15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の基幹的な医療機関で構成している「治験ネットおおさか」の推進</a:t>
            </a:r>
          </a:p>
          <a:p>
            <a:pPr marL="358775" indent="-185738" eaLnBrk="1" hangingPunct="1">
              <a:spcBef>
                <a:spcPct val="0"/>
              </a:spcBef>
              <a:buClrTx/>
              <a:buSzTx/>
              <a:buFontTx/>
              <a:buNone/>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○国内最大の臨床研究ネットワーク「大阪臨床研究病院ネットワーク</a:t>
            </a:r>
            <a:r>
              <a:rPr lang="en-US" altLang="ja-JP" sz="1500" dirty="0">
                <a:latin typeface="Meiryo UI" panose="020B0604030504040204" pitchFamily="50" charset="-128"/>
                <a:ea typeface="Meiryo UI" panose="020B0604030504040204" pitchFamily="50" charset="-128"/>
                <a:cs typeface="Meiryo UI" panose="020B0604030504040204" pitchFamily="50" charset="-128"/>
              </a:rPr>
              <a:t>(OCR-net)</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」の構築による、臨床研究の実施・遂行能力の向上</a:t>
            </a:r>
          </a:p>
          <a:p>
            <a:pPr marL="358775" indent="-185738" eaLnBrk="1" hangingPunct="1">
              <a:spcBef>
                <a:spcPct val="0"/>
              </a:spcBef>
              <a:buClrTx/>
              <a:buSzTx/>
              <a:buFontTx/>
              <a:buNone/>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○大阪府の治験環境に関する懇話会による医療を取り巻く環境変化に対応する治験環境の整備に向けた連携</a:t>
            </a:r>
          </a:p>
          <a:p>
            <a:pPr eaLnBrk="1" hangingPunct="1">
              <a:spcBef>
                <a:spcPct val="0"/>
              </a:spcBef>
              <a:buClrTx/>
              <a:buSzTx/>
              <a:buFontTx/>
              <a:buNone/>
            </a:pPr>
            <a:r>
              <a:rPr lang="ja-JP" altLang="en-US" sz="1500" b="1" dirty="0">
                <a:latin typeface="Meiryo UI" panose="020B0604030504040204" pitchFamily="50" charset="-128"/>
                <a:ea typeface="Meiryo UI" panose="020B0604030504040204" pitchFamily="50" charset="-128"/>
                <a:cs typeface="Meiryo UI" panose="020B0604030504040204" pitchFamily="50" charset="-128"/>
              </a:rPr>
              <a:t>＜研究成果の事業化推進＞</a:t>
            </a:r>
            <a:endParaRPr lang="en-US" altLang="ja-JP" sz="1500" b="1" dirty="0">
              <a:latin typeface="Meiryo UI" panose="020B0604030504040204" pitchFamily="50" charset="-128"/>
              <a:ea typeface="Meiryo UI" panose="020B0604030504040204" pitchFamily="50" charset="-128"/>
              <a:cs typeface="Meiryo UI" panose="020B0604030504040204" pitchFamily="50" charset="-128"/>
            </a:endParaRPr>
          </a:p>
          <a:p>
            <a:pPr algn="just">
              <a:buNone/>
            </a:pPr>
            <a:r>
              <a:rPr lang="ja-JP" altLang="en-US" sz="15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健康長寿社会の形成や経済成長に寄与する革新的な医薬品、医療機器等の開発・研究等を実施</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None/>
            </a:pP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行政及び支援機関による支援や「創薬支援ネットワーク」構成機関が保有する創薬技術、設備等の活用等</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None/>
            </a:pP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により、研究シーズの探索研究から前臨床開発、企業導出等を切れ目なく支援</a:t>
            </a:r>
          </a:p>
          <a:p>
            <a:pPr algn="just">
              <a:buNone/>
            </a:pP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創薬専用計算機「</a:t>
            </a:r>
            <a:r>
              <a:rPr lang="en-US" altLang="ja-JP" sz="1500" kern="100" dirty="0">
                <a:latin typeface="Meiryo UI" panose="020B0604030504040204" pitchFamily="50" charset="-128"/>
                <a:ea typeface="Meiryo UI" panose="020B0604030504040204" pitchFamily="50" charset="-128"/>
                <a:cs typeface="Times New Roman" panose="02020603050405020304" pitchFamily="18" charset="0"/>
              </a:rPr>
              <a:t>MDGRAPE-4A</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」の活用を促進</a:t>
            </a:r>
          </a:p>
          <a:p>
            <a:pPr algn="just">
              <a:buNone/>
            </a:pP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展示会等のイベントの企画や出展、参加等により、大学・研究機関の研究成果の事業化を推進</a:t>
            </a:r>
          </a:p>
          <a:p>
            <a:pPr algn="just">
              <a:buNone/>
            </a:pP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ライフサイエンス分野における研究開発人材の育成</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pPr eaLnBrk="1" hangingPunct="1">
              <a:spcBef>
                <a:spcPct val="0"/>
              </a:spcBef>
              <a:buClrTx/>
              <a:buSzTx/>
              <a:buFontTx/>
              <a:buNone/>
              <a:tabLst>
                <a:tab pos="358775" algn="l"/>
              </a:tabLst>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＜ベンチャー育成＞</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marL="358775" indent="-185738" eaLnBrk="1" hangingPunct="1">
              <a:spcBef>
                <a:spcPct val="0"/>
              </a:spcBef>
              <a:buClrTx/>
              <a:buSzTx/>
              <a:buFontTx/>
              <a:buNone/>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○ライフサイエンス分野における大学発ベンチャー等の創出・育成を支援</a:t>
            </a:r>
          </a:p>
          <a:p>
            <a:pPr algn="just">
              <a:buNone/>
            </a:pPr>
            <a:endParaRPr lang="ja-JP" altLang="en-US" sz="15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None/>
            </a:pPr>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endParaRPr lang="en-US" altLang="ja-JP" sz="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7583977" y="1885338"/>
            <a:ext cx="1581661"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2025</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11</a:t>
            </a:r>
            <a:r>
              <a:rPr kumimoji="1" lang="ja-JP" altLang="en-US" sz="1400" dirty="0">
                <a:latin typeface="Meiryo UI" panose="020B0604030504040204" pitchFamily="50" charset="-128"/>
                <a:ea typeface="Meiryo UI" panose="020B0604030504040204" pitchFamily="50" charset="-128"/>
              </a:rPr>
              <a:t>月現在</a:t>
            </a:r>
          </a:p>
        </p:txBody>
      </p:sp>
      <p:sp>
        <p:nvSpPr>
          <p:cNvPr id="10" name="正方形/長方形 9"/>
          <p:cNvSpPr/>
          <p:nvPr/>
        </p:nvSpPr>
        <p:spPr>
          <a:xfrm>
            <a:off x="269713" y="1166867"/>
            <a:ext cx="661290" cy="257369"/>
          </a:xfrm>
          <a:prstGeom prst="rect">
            <a:avLst/>
          </a:prstGeom>
          <a:solidFill>
            <a:srgbClr val="000099"/>
          </a:solidFill>
          <a:ln w="12700">
            <a:solidFill>
              <a:srgbClr val="0070C0"/>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200" b="1" dirty="0">
                <a:solidFill>
                  <a:prstClr val="white"/>
                </a:solidFill>
                <a:latin typeface="Meiryo UI" pitchFamily="50" charset="-128"/>
                <a:ea typeface="Meiryo UI" pitchFamily="50" charset="-128"/>
                <a:cs typeface="Meiryo UI" pitchFamily="50" charset="-128"/>
              </a:rPr>
              <a:t>方針</a:t>
            </a:r>
            <a:endParaRPr lang="en-US" altLang="ja-JP" sz="1200" b="1" dirty="0">
              <a:solidFill>
                <a:prstClr val="white"/>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77512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AutoShape 17"/>
          <p:cNvSpPr>
            <a:spLocks noChangeArrowheads="1"/>
          </p:cNvSpPr>
          <p:nvPr/>
        </p:nvSpPr>
        <p:spPr bwMode="auto">
          <a:xfrm>
            <a:off x="33940" y="-308923"/>
            <a:ext cx="9054614" cy="4387160"/>
          </a:xfrm>
          <a:prstGeom prst="roundRect">
            <a:avLst>
              <a:gd name="adj" fmla="val 2288"/>
            </a:avLst>
          </a:prstGeom>
          <a:solidFill>
            <a:schemeClr val="accent1">
              <a:lumMod val="20000"/>
              <a:lumOff val="80000"/>
            </a:schemeClr>
          </a:solidFill>
          <a:ln>
            <a:noFill/>
          </a:ln>
        </p:spPr>
        <p:txBody>
          <a:bodyPr wrap="square" lIns="91431" tIns="108000" rIns="91431" bIns="36000" anchor="ctr">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algn="ctr" eaLnBrk="1" hangingPunct="1">
              <a:spcBef>
                <a:spcPct val="0"/>
              </a:spcBef>
              <a:buClrTx/>
              <a:buSzTx/>
              <a:buFontTx/>
              <a:buNone/>
            </a:pP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AutoShape 17"/>
          <p:cNvSpPr>
            <a:spLocks noChangeArrowheads="1"/>
          </p:cNvSpPr>
          <p:nvPr/>
        </p:nvSpPr>
        <p:spPr bwMode="auto">
          <a:xfrm>
            <a:off x="114357" y="-308924"/>
            <a:ext cx="8892000" cy="4169727"/>
          </a:xfrm>
          <a:prstGeom prst="roundRect">
            <a:avLst>
              <a:gd name="adj" fmla="val 2228"/>
            </a:avLst>
          </a:prstGeom>
          <a:solidFill>
            <a:schemeClr val="bg1"/>
          </a:solidFill>
          <a:ln>
            <a:solidFill>
              <a:srgbClr val="000099"/>
            </a:solidFill>
          </a:ln>
        </p:spPr>
        <p:txBody>
          <a:bodyPr wrap="square" lIns="72000" tIns="180000" rIns="72000" bIns="108000" anchor="t" anchorCtr="0">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eaLnBrk="1" hangingPunct="1">
              <a:spcBef>
                <a:spcPct val="0"/>
              </a:spcBef>
              <a:buClrTx/>
              <a:buSzTx/>
              <a:buFontTx/>
              <a:buNone/>
            </a:pPr>
            <a:endParaRPr lang="en-US" altLang="ja-JP" sz="3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endParaRPr lang="en-US" altLang="ja-JP" sz="7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＜アライアンス促進＞</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○ライフサイエンス分野の優れた大学・研究機関、製薬企業、ものづくり中小企業の集積を活かしたイノベーション促進の取組みを実施</a:t>
            </a: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○創薬・基盤技術、医療機器、ヘルスケア製品・サービスの開発に関するプラットフォームによる、産学、</a:t>
            </a:r>
            <a:r>
              <a:rPr lang="ja-JP" altLang="en-US" sz="1600" dirty="0" err="1">
                <a:latin typeface="Meiryo UI" panose="020B0604030504040204" pitchFamily="50" charset="-128"/>
                <a:ea typeface="Meiryo UI" panose="020B0604030504040204" pitchFamily="50" charset="-128"/>
                <a:cs typeface="Meiryo UI" panose="020B0604030504040204" pitchFamily="50" charset="-128"/>
              </a:rPr>
              <a:t>産産</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連携を支援</a:t>
            </a: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○医療機器、再生医療分野に関する支援機関とのネットワークの構築による他機関との連携促進</a:t>
            </a:r>
          </a:p>
          <a:p>
            <a:pPr eaLnBrk="1" hangingPunct="1">
              <a:spcBef>
                <a:spcPct val="0"/>
              </a:spcBef>
              <a:buClrTx/>
              <a:buSzTx/>
              <a:buFontTx/>
              <a:buNone/>
            </a:pP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○海外企業やクラスターに向けた情報発信</a:t>
            </a: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○学生・若手研究者の海外派遣や受け入れ等、人材交流の促進によるグローバル人材の育成支援</a:t>
            </a:r>
          </a:p>
          <a:p>
            <a:pPr marL="358775" indent="-1857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○海外における医薬品関連分野への事業展開の支援</a:t>
            </a:r>
          </a:p>
          <a:p>
            <a:pPr eaLnBrk="1" hangingPunct="1">
              <a:spcBef>
                <a:spcPct val="0"/>
              </a:spcBef>
              <a:buClrTx/>
              <a:buSzTx/>
              <a:buFontTx/>
              <a:buNone/>
            </a:pP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ClrTx/>
              <a:buSzTx/>
              <a:buFontTx/>
              <a:buNone/>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＜拠点形成＞</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marL="358775" indent="-1730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○「彩都」、「健都」、「</a:t>
            </a:r>
            <a:r>
              <a:rPr lang="en-US" altLang="ja-JP" sz="1600" dirty="0" err="1">
                <a:latin typeface="Meiryo UI" panose="020B0604030504040204" pitchFamily="50" charset="-128"/>
                <a:ea typeface="Meiryo UI" panose="020B0604030504040204" pitchFamily="50" charset="-128"/>
                <a:cs typeface="Meiryo UI" panose="020B0604030504040204" pitchFamily="50" charset="-128"/>
              </a:rPr>
              <a:t>Nakanoshima</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err="1">
                <a:latin typeface="Meiryo UI" panose="020B0604030504040204" pitchFamily="50" charset="-128"/>
                <a:ea typeface="Meiryo UI" panose="020B0604030504040204" pitchFamily="50" charset="-128"/>
                <a:cs typeface="Meiryo UI" panose="020B0604030504040204" pitchFamily="50" charset="-128"/>
              </a:rPr>
              <a:t>Qross</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」における拠点形成に向けた取組みの推進</a:t>
            </a:r>
          </a:p>
          <a:p>
            <a:pPr marL="358775" indent="-1730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○府内ライフサイエンス分野における産学官連携の強化</a:t>
            </a:r>
          </a:p>
          <a:p>
            <a:pPr marL="358775" indent="-173038" eaLnBrk="1" hangingPunct="1">
              <a:spcBef>
                <a:spcPct val="0"/>
              </a:spcBef>
              <a:buClrTx/>
              <a:buSzTx/>
              <a:buFontTx/>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〇関西圏におけるグローバルバイオコミュニティの形成</a:t>
            </a:r>
          </a:p>
          <a:p>
            <a:pPr marL="358775" indent="-173038" eaLnBrk="1" hangingPunct="1">
              <a:spcBef>
                <a:spcPct val="0"/>
              </a:spcBef>
              <a:buClrTx/>
              <a:buSzTx/>
              <a:buFontTx/>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AutoShape 17"/>
          <p:cNvSpPr>
            <a:spLocks noChangeArrowheads="1"/>
          </p:cNvSpPr>
          <p:nvPr/>
        </p:nvSpPr>
        <p:spPr bwMode="auto">
          <a:xfrm>
            <a:off x="33940" y="4241511"/>
            <a:ext cx="9110060" cy="2564770"/>
          </a:xfrm>
          <a:prstGeom prst="roundRect">
            <a:avLst>
              <a:gd name="adj" fmla="val 3905"/>
            </a:avLst>
          </a:prstGeom>
          <a:solidFill>
            <a:schemeClr val="accent1">
              <a:lumMod val="20000"/>
              <a:lumOff val="80000"/>
            </a:schemeClr>
          </a:solidFill>
          <a:ln>
            <a:noFill/>
          </a:ln>
        </p:spPr>
        <p:txBody>
          <a:bodyPr wrap="square" lIns="91431" tIns="108000" rIns="91431" bIns="36000" anchor="ctr">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algn="ctr" eaLnBrk="1" hangingPunct="1">
              <a:spcBef>
                <a:spcPct val="0"/>
              </a:spcBef>
              <a:buClrTx/>
              <a:buSzTx/>
              <a:buFontTx/>
              <a:buNone/>
            </a:pP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AutoShape 17"/>
          <p:cNvSpPr>
            <a:spLocks noChangeArrowheads="1"/>
          </p:cNvSpPr>
          <p:nvPr/>
        </p:nvSpPr>
        <p:spPr bwMode="auto">
          <a:xfrm>
            <a:off x="114357" y="4363300"/>
            <a:ext cx="8913021" cy="2381426"/>
          </a:xfrm>
          <a:prstGeom prst="roundRect">
            <a:avLst>
              <a:gd name="adj" fmla="val 3225"/>
            </a:avLst>
          </a:prstGeom>
          <a:solidFill>
            <a:schemeClr val="bg1"/>
          </a:solidFill>
          <a:ln>
            <a:solidFill>
              <a:srgbClr val="000099"/>
            </a:solidFill>
          </a:ln>
        </p:spPr>
        <p:txBody>
          <a:bodyPr wrap="square" lIns="72000" tIns="36000" rIns="72000" bIns="36000" anchor="t" anchorCtr="0">
            <a:noAutofit/>
          </a:bodyPr>
          <a:lstStyle>
            <a:lvl1pPr algn="l" eaLnBrk="0" hangingPunct="0">
              <a:spcBef>
                <a:spcPct val="20000"/>
              </a:spcBef>
              <a:buClr>
                <a:schemeClr val="accent1"/>
              </a:buClr>
              <a:buSzPct val="85000"/>
              <a:buFont typeface="Wingdings 2" pitchFamily="18" charset="2"/>
              <a:buChar char=""/>
              <a:defRPr kumimoji="1" sz="2700">
                <a:solidFill>
                  <a:schemeClr val="tx1"/>
                </a:solidFill>
                <a:latin typeface="Georgia" pitchFamily="18" charset="0"/>
                <a:ea typeface="ＭＳ Ｐ明朝" pitchFamily="18" charset="-128"/>
              </a:defRPr>
            </a:lvl1pPr>
            <a:lvl2pPr marL="742950" indent="-285750" algn="l" eaLnBrk="0" hangingPunct="0">
              <a:spcBef>
                <a:spcPct val="20000"/>
              </a:spcBef>
              <a:buClr>
                <a:schemeClr val="accent2"/>
              </a:buClr>
              <a:buSzPct val="70000"/>
              <a:buFont typeface="Wingdings" pitchFamily="2" charset="2"/>
              <a:buChar char=""/>
              <a:defRPr kumimoji="1" sz="2200">
                <a:solidFill>
                  <a:schemeClr val="tx2"/>
                </a:solidFill>
                <a:latin typeface="Georgia" pitchFamily="18" charset="0"/>
                <a:ea typeface="ＭＳ Ｐ明朝" pitchFamily="18" charset="-128"/>
              </a:defRPr>
            </a:lvl2pPr>
            <a:lvl3pPr marL="1143000" indent="-228600" algn="l" eaLnBrk="0" hangingPunct="0">
              <a:spcBef>
                <a:spcPct val="20000"/>
              </a:spcBef>
              <a:buClr>
                <a:srgbClr val="8CADAE"/>
              </a:buClr>
              <a:buSzPct val="75000"/>
              <a:buFont typeface="Wingdings 2" pitchFamily="18" charset="2"/>
              <a:buChar char=""/>
              <a:defRPr kumimoji="1" sz="2000">
                <a:solidFill>
                  <a:schemeClr val="tx1"/>
                </a:solidFill>
                <a:latin typeface="Georgia" pitchFamily="18" charset="0"/>
                <a:ea typeface="ＭＳ Ｐ明朝" pitchFamily="18" charset="-128"/>
              </a:defRPr>
            </a:lvl3pPr>
            <a:lvl4pPr marL="1600200" indent="-228600" algn="l" eaLnBrk="0" hangingPunct="0">
              <a:spcBef>
                <a:spcPct val="20000"/>
              </a:spcBef>
              <a:buClr>
                <a:srgbClr val="8C7B70"/>
              </a:buClr>
              <a:buSzPct val="70000"/>
              <a:buFont typeface="Wingdings" pitchFamily="2" charset="2"/>
              <a:buChar char=""/>
              <a:defRPr kumimoji="1" sz="2000">
                <a:solidFill>
                  <a:schemeClr val="tx2"/>
                </a:solidFill>
                <a:latin typeface="Georgia" pitchFamily="18" charset="0"/>
                <a:ea typeface="ＭＳ Ｐ明朝" pitchFamily="18" charset="-128"/>
              </a:defRPr>
            </a:lvl4pPr>
            <a:lvl5pPr marL="2057400" indent="-228600" algn="l" eaLnBrk="0" hangingPunct="0">
              <a:spcBef>
                <a:spcPct val="20000"/>
              </a:spcBef>
              <a:buClr>
                <a:srgbClr val="8FB08C"/>
              </a:buClr>
              <a:buChar char="•"/>
              <a:defRPr kumimoji="1">
                <a:solidFill>
                  <a:schemeClr val="tx1"/>
                </a:solidFill>
                <a:latin typeface="Georgia" pitchFamily="18" charset="0"/>
                <a:ea typeface="ＭＳ Ｐ明朝" pitchFamily="18" charset="-128"/>
              </a:defRPr>
            </a:lvl5pPr>
            <a:lvl6pPr marL="25146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6pPr>
            <a:lvl7pPr marL="29718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7pPr>
            <a:lvl8pPr marL="34290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8pPr>
            <a:lvl9pPr marL="3886200" indent="-228600" eaLnBrk="0" fontAlgn="base" hangingPunct="0">
              <a:spcBef>
                <a:spcPct val="20000"/>
              </a:spcBef>
              <a:spcAft>
                <a:spcPct val="0"/>
              </a:spcAft>
              <a:buClr>
                <a:srgbClr val="8FB08C"/>
              </a:buClr>
              <a:buChar char="•"/>
              <a:defRPr kumimoji="1">
                <a:solidFill>
                  <a:schemeClr val="tx1"/>
                </a:solidFill>
                <a:latin typeface="Georgia" pitchFamily="18" charset="0"/>
                <a:ea typeface="ＭＳ Ｐ明朝" pitchFamily="18" charset="-128"/>
              </a:defRPr>
            </a:lvl9pPr>
          </a:lstStyle>
          <a:p>
            <a:pPr eaLnBrk="1" hangingPunct="1">
              <a:spcBef>
                <a:spcPct val="0"/>
              </a:spcBef>
              <a:buClrTx/>
              <a:buSzTx/>
              <a:buFontTx/>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89386" y="4116357"/>
            <a:ext cx="2124000" cy="381600"/>
          </a:xfrm>
          <a:prstGeom prst="rect">
            <a:avLst/>
          </a:prstGeom>
          <a:solidFill>
            <a:srgbClr val="000099"/>
          </a:solidFill>
          <a:ln w="12700">
            <a:solidFill>
              <a:srgbClr val="0070C0"/>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2000" b="1" dirty="0">
                <a:solidFill>
                  <a:prstClr val="white"/>
                </a:solidFill>
                <a:latin typeface="Meiryo UI" pitchFamily="50" charset="-128"/>
                <a:ea typeface="Meiryo UI" pitchFamily="50" charset="-128"/>
                <a:cs typeface="Meiryo UI" pitchFamily="50" charset="-128"/>
              </a:rPr>
              <a:t>構成機関</a:t>
            </a:r>
            <a:r>
              <a:rPr lang="ja-JP" altLang="en-US" sz="1400" b="1" dirty="0">
                <a:solidFill>
                  <a:prstClr val="white"/>
                </a:solidFill>
                <a:latin typeface="Meiryo UI" pitchFamily="50" charset="-128"/>
                <a:ea typeface="Meiryo UI" pitchFamily="50" charset="-128"/>
                <a:cs typeface="Meiryo UI" pitchFamily="50" charset="-128"/>
              </a:rPr>
              <a:t>（</a:t>
            </a:r>
            <a:r>
              <a:rPr lang="en-US" altLang="ja-JP" sz="1400" b="1" dirty="0">
                <a:solidFill>
                  <a:prstClr val="white"/>
                </a:solidFill>
                <a:latin typeface="Meiryo UI" pitchFamily="50" charset="-128"/>
                <a:ea typeface="Meiryo UI" pitchFamily="50" charset="-128"/>
                <a:cs typeface="Meiryo UI" pitchFamily="50" charset="-128"/>
              </a:rPr>
              <a:t>50</a:t>
            </a:r>
            <a:r>
              <a:rPr lang="ja-JP" altLang="en-US" sz="1400" b="1" dirty="0">
                <a:solidFill>
                  <a:prstClr val="white"/>
                </a:solidFill>
                <a:latin typeface="Meiryo UI" pitchFamily="50" charset="-128"/>
                <a:ea typeface="Meiryo UI" pitchFamily="50" charset="-128"/>
                <a:cs typeface="Meiryo UI" pitchFamily="50" charset="-128"/>
              </a:rPr>
              <a:t>音順）</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273573" y="4497957"/>
            <a:ext cx="4272323" cy="2246769"/>
          </a:xfrm>
          <a:prstGeom prst="rect">
            <a:avLst/>
          </a:prstGeom>
          <a:noFill/>
        </p:spPr>
        <p:txBody>
          <a:bodyPr wrap="square" rtlCol="0">
            <a:spAutoFit/>
          </a:bodyPr>
          <a:lstStyle/>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茨木市</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国立研究開発法人医薬基盤・健康・栄養研究所</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公立大学法人大阪　</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公益財団法人大阪産業局</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大阪市</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大阪商工会議所</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国立大学法人大阪大学　</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大阪府</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関西医薬品協会</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京都リサーチパーク株式会社</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近畿経済産業局</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特定非営利活動法人近畿バイオインダストリー振興会議</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一般社団法人 健都共創推進機構</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国立研究開発法人国立循環器病研究センター</a:t>
            </a:r>
          </a:p>
        </p:txBody>
      </p:sp>
      <p:sp>
        <p:nvSpPr>
          <p:cNvPr id="10" name="テキスト ボックス 9"/>
          <p:cNvSpPr txBox="1"/>
          <p:nvPr/>
        </p:nvSpPr>
        <p:spPr>
          <a:xfrm>
            <a:off x="3460532" y="5148876"/>
            <a:ext cx="4406900" cy="276999"/>
          </a:xfrm>
          <a:prstGeom prst="rect">
            <a:avLst/>
          </a:prstGeom>
          <a:noFill/>
        </p:spPr>
        <p:txBody>
          <a:bodyPr wrap="square" rtlCol="0">
            <a:spAutoFit/>
          </a:bodyPr>
          <a:lstStyle/>
          <a:p>
            <a:endParaRPr kumimoji="1" lang="ja-JP" altLang="en-US" sz="12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559CF596-AE47-461A-A48E-A86F9B27D504}"/>
              </a:ext>
            </a:extLst>
          </p:cNvPr>
          <p:cNvSpPr txBox="1"/>
          <p:nvPr/>
        </p:nvSpPr>
        <p:spPr>
          <a:xfrm>
            <a:off x="4396284" y="4559512"/>
            <a:ext cx="4272323" cy="1477328"/>
          </a:xfrm>
          <a:prstGeom prst="rect">
            <a:avLst/>
          </a:prstGeom>
          <a:noFill/>
        </p:spPr>
        <p:txBody>
          <a:bodyPr wrap="square" rtlCol="0">
            <a:spAutoFit/>
          </a:bodyPr>
          <a:lstStyle/>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彩都（国際文化公園都市）建設推進協議会</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公益財団法人千里ライフサイエンス振興財団</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独立行政法人中小企業基盤整備機構</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公益財団法人都市活力研究所</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国立研究開発法人日本医療研究開発機構</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バイオ・サイト・キャピタル株式会社</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三井不動産株式会社（</a:t>
            </a:r>
            <a:r>
              <a:rPr lang="en-US" altLang="ja-JP" sz="1200" dirty="0">
                <a:effectLst/>
                <a:latin typeface="Meiryo UI" panose="020B0604030504040204" pitchFamily="50" charset="-128"/>
                <a:ea typeface="Meiryo UI" panose="020B0604030504040204" pitchFamily="50" charset="-128"/>
                <a:cs typeface="Times New Roman" panose="02020603050405020304" pitchFamily="18" charset="0"/>
              </a:rPr>
              <a:t>LINK-J</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a:t>
            </a:r>
          </a:p>
          <a:p>
            <a:pPr marL="127000" algn="just">
              <a:lnSpc>
                <a:spcPts val="1200"/>
              </a:lnSpc>
            </a:pP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一般財団法人未来医療推進機構</a:t>
            </a:r>
          </a:p>
          <a:p>
            <a:pPr>
              <a:lnSpc>
                <a:spcPts val="1200"/>
              </a:lnSpc>
            </a:pPr>
            <a:r>
              <a:rPr lang="en-US" altLang="ja-JP" sz="12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国立研究開発法人理化学研究所</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15408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C6E3A168CFBBD429537C6C7ECF5E220" ma:contentTypeVersion="3" ma:contentTypeDescription="新しいドキュメントを作成します。" ma:contentTypeScope="" ma:versionID="8e5209d7cc2e3d53dd8d8b47173fd8de">
  <xsd:schema xmlns:xsd="http://www.w3.org/2001/XMLSchema" xmlns:xs="http://www.w3.org/2001/XMLSchema" xmlns:p="http://schemas.microsoft.com/office/2006/metadata/properties" xmlns:ns3="f19ef120-4783-4df2-a3ea-4ac1c72bd869" targetNamespace="http://schemas.microsoft.com/office/2006/metadata/properties" ma:root="true" ma:fieldsID="653968f93627ea2dd61abce97d1f03a8" ns3:_="">
    <xsd:import namespace="f19ef120-4783-4df2-a3ea-4ac1c72bd869"/>
    <xsd:element name="properties">
      <xsd:complexType>
        <xsd:sequence>
          <xsd:element name="documentManagement">
            <xsd:complexType>
              <xsd:all>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9ef120-4783-4df2-a3ea-4ac1c72bd8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1EAA2C-0F51-4FAE-A524-BB27A174B77F}">
  <ds:schemaRefs>
    <ds:schemaRef ds:uri="http://schemas.microsoft.com/sharepoint/v3/contenttype/forms"/>
  </ds:schemaRefs>
</ds:datastoreItem>
</file>

<file path=customXml/itemProps2.xml><?xml version="1.0" encoding="utf-8"?>
<ds:datastoreItem xmlns:ds="http://schemas.openxmlformats.org/officeDocument/2006/customXml" ds:itemID="{BCF42F61-8434-418D-81A0-65A5D3C49345}">
  <ds:schemaRefs>
    <ds:schemaRef ds:uri="http://schemas.microsoft.com/office/2006/documentManagement/types"/>
    <ds:schemaRef ds:uri="f19ef120-4783-4df2-a3ea-4ac1c72bd869"/>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4E75AB1C-C7DB-4E0C-9648-9C4A2EDB38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9ef120-4783-4df2-a3ea-4ac1c72bd8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692</Words>
  <Application>Microsoft Office PowerPoint</Application>
  <PresentationFormat>画面に合わせる (4:3)</PresentationFormat>
  <Paragraphs>68</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游ゴシック</vt:lpstr>
      <vt:lpstr>Arial</vt:lpstr>
      <vt:lpstr>Calibri</vt:lpstr>
      <vt:lpstr>Calibri Light</vt:lpstr>
      <vt:lpstr>Wingdings 2</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2023-03-29T04:17:28Z</dcterms:created>
  <dcterms:modified xsi:type="dcterms:W3CDTF">2025-11-07T06:01:52Z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0x0101006C6E3A168CFBBD429537C6C7ECF5E220</vt:lpwstr>
  </property>
</Properties>
</file>