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86" autoAdjust="0"/>
  </p:normalViewPr>
  <p:slideViewPr>
    <p:cSldViewPr>
      <p:cViewPr>
        <p:scale>
          <a:sx n="75" d="100"/>
          <a:sy n="75" d="100"/>
        </p:scale>
        <p:origin x="-1230"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9787" cy="496966"/>
          </a:xfrm>
          <a:prstGeom prst="rect">
            <a:avLst/>
          </a:prstGeom>
        </p:spPr>
        <p:txBody>
          <a:bodyPr vert="horz" lIns="91415" tIns="45704" rIns="91415"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1"/>
            <a:ext cx="2949787" cy="496966"/>
          </a:xfrm>
          <a:prstGeom prst="rect">
            <a:avLst/>
          </a:prstGeom>
        </p:spPr>
        <p:txBody>
          <a:bodyPr vert="horz" lIns="91415" tIns="45704" rIns="91415" bIns="45704" rtlCol="0"/>
          <a:lstStyle>
            <a:lvl1pPr algn="r">
              <a:defRPr sz="1200"/>
            </a:lvl1pPr>
          </a:lstStyle>
          <a:p>
            <a:fld id="{1F8657AC-71B8-452B-A8B1-8CA80579C878}" type="datetimeFigureOut">
              <a:rPr kumimoji="1" lang="ja-JP" altLang="en-US" smtClean="0"/>
              <a:t>2017/7/24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5" tIns="45704" rIns="91415" bIns="45704" rtlCol="0" anchor="ctr"/>
          <a:lstStyle/>
          <a:p>
            <a:endParaRPr lang="ja-JP" altLang="en-US"/>
          </a:p>
        </p:txBody>
      </p:sp>
      <p:sp>
        <p:nvSpPr>
          <p:cNvPr id="5" name="ノート プレースホルダー 4"/>
          <p:cNvSpPr>
            <a:spLocks noGrp="1"/>
          </p:cNvSpPr>
          <p:nvPr>
            <p:ph type="body" sz="quarter" idx="3"/>
          </p:nvPr>
        </p:nvSpPr>
        <p:spPr>
          <a:xfrm>
            <a:off x="680721" y="4721189"/>
            <a:ext cx="5445760" cy="4472703"/>
          </a:xfrm>
          <a:prstGeom prst="rect">
            <a:avLst/>
          </a:prstGeom>
        </p:spPr>
        <p:txBody>
          <a:bodyPr vert="horz" lIns="91415" tIns="45704" rIns="91415" bIns="4570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647"/>
            <a:ext cx="2949787" cy="496966"/>
          </a:xfrm>
          <a:prstGeom prst="rect">
            <a:avLst/>
          </a:prstGeom>
        </p:spPr>
        <p:txBody>
          <a:bodyPr vert="horz" lIns="91415" tIns="45704" rIns="91415"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47"/>
            <a:ext cx="2949787" cy="496966"/>
          </a:xfrm>
          <a:prstGeom prst="rect">
            <a:avLst/>
          </a:prstGeom>
        </p:spPr>
        <p:txBody>
          <a:bodyPr vert="horz" lIns="91415" tIns="45704" rIns="91415" bIns="45704" rtlCol="0" anchor="b"/>
          <a:lstStyle>
            <a:lvl1pPr algn="r">
              <a:defRPr sz="1200"/>
            </a:lvl1pPr>
          </a:lstStyle>
          <a:p>
            <a:fld id="{D2B970AB-65A7-4D0B-99D1-98E07398DFE7}" type="slidenum">
              <a:rPr kumimoji="1" lang="ja-JP" altLang="en-US" smtClean="0"/>
              <a:t>‹#›</a:t>
            </a:fld>
            <a:endParaRPr kumimoji="1" lang="ja-JP" altLang="en-US"/>
          </a:p>
        </p:txBody>
      </p:sp>
    </p:spTree>
    <p:extLst>
      <p:ext uri="{BB962C8B-B14F-4D97-AF65-F5344CB8AC3E}">
        <p14:creationId xmlns:p14="http://schemas.microsoft.com/office/powerpoint/2010/main" val="8691353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2B970AB-65A7-4D0B-99D1-98E07398DFE7}" type="slidenum">
              <a:rPr kumimoji="1" lang="ja-JP" altLang="en-US" smtClean="0"/>
              <a:t>1</a:t>
            </a:fld>
            <a:endParaRPr kumimoji="1" lang="ja-JP" altLang="en-US"/>
          </a:p>
        </p:txBody>
      </p:sp>
    </p:spTree>
    <p:extLst>
      <p:ext uri="{BB962C8B-B14F-4D97-AF65-F5344CB8AC3E}">
        <p14:creationId xmlns:p14="http://schemas.microsoft.com/office/powerpoint/2010/main" val="2820599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27902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63855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75511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911376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01734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13378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66394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375571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213523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14424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F9BD6A-3FB5-41B4-8680-5D9AAE2BA1A2}" type="datetimeFigureOut">
              <a:rPr kumimoji="1" lang="ja-JP" altLang="en-US" smtClean="0"/>
              <a:t>2017/7/24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18940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9BD6A-3FB5-41B4-8680-5D9AAE2BA1A2}" type="datetimeFigureOut">
              <a:rPr kumimoji="1" lang="ja-JP" altLang="en-US" smtClean="0"/>
              <a:t>2017/7/24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A54D0-75C4-4E4C-BA26-4CD7AF38E400}" type="slidenum">
              <a:rPr kumimoji="1" lang="ja-JP" altLang="en-US" smtClean="0"/>
              <a:t>‹#›</a:t>
            </a:fld>
            <a:endParaRPr kumimoji="1" lang="ja-JP" altLang="en-US"/>
          </a:p>
        </p:txBody>
      </p:sp>
    </p:spTree>
    <p:extLst>
      <p:ext uri="{BB962C8B-B14F-4D97-AF65-F5344CB8AC3E}">
        <p14:creationId xmlns:p14="http://schemas.microsoft.com/office/powerpoint/2010/main" val="251904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algn="ct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大阪バイオ戦略</a:t>
            </a:r>
            <a:r>
              <a:rPr kumimoji="0" lang="en-US" altLang="ja-JP" sz="2800" b="1" dirty="0" smtClean="0">
                <a:solidFill>
                  <a:schemeClr val="tx2"/>
                </a:solidFill>
                <a:latin typeface="Meiryo UI" pitchFamily="50" charset="-128"/>
                <a:ea typeface="Meiryo UI" pitchFamily="50" charset="-128"/>
                <a:cs typeface="Meiryo UI" pitchFamily="50" charset="-128"/>
              </a:rPr>
              <a:t>201</a:t>
            </a:r>
            <a:r>
              <a:rPr kumimoji="0" lang="en-US" altLang="ja-JP" sz="2800" b="1" dirty="0">
                <a:solidFill>
                  <a:schemeClr val="tx2"/>
                </a:solidFill>
                <a:latin typeface="Meiryo UI" pitchFamily="50" charset="-128"/>
                <a:ea typeface="Meiryo UI" pitchFamily="50" charset="-128"/>
                <a:cs typeface="Meiryo UI" pitchFamily="50" charset="-128"/>
              </a:rPr>
              <a:t>7</a:t>
            </a:r>
            <a:r>
              <a:rPr kumimoji="0" lang="ja-JP" altLang="en-US" sz="2800" b="1" dirty="0" smtClean="0">
                <a:solidFill>
                  <a:schemeClr val="tx2"/>
                </a:solidFill>
                <a:latin typeface="Meiryo UI" pitchFamily="50" charset="-128"/>
                <a:ea typeface="Meiryo UI" pitchFamily="50" charset="-128"/>
                <a:cs typeface="Meiryo UI" pitchFamily="50" charset="-128"/>
              </a:rPr>
              <a:t>のポイント</a:t>
            </a:r>
            <a:endParaRPr kumimoji="0" lang="ja-JP" altLang="en-US" sz="11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44970" y="620688"/>
            <a:ext cx="9054060" cy="3312368"/>
          </a:xfrm>
          <a:prstGeom prst="roundRect">
            <a:avLst>
              <a:gd name="adj" fmla="val 3776"/>
            </a:avLst>
          </a:prstGeom>
          <a:solidFill>
            <a:schemeClr val="accent5">
              <a:lumMod val="20000"/>
              <a:lumOff val="80000"/>
            </a:schemeClr>
          </a:solidFill>
          <a:ln w="38100">
            <a:solidFill>
              <a:schemeClr val="tx2">
                <a:lumMod val="20000"/>
                <a:lumOff val="80000"/>
              </a:schemeClr>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endParaRPr lang="en-US" altLang="ja-JP" dirty="0" smtClean="0">
              <a:solidFill>
                <a:srgbClr val="002060"/>
              </a:solidFill>
              <a:latin typeface="Meiryo UI" pitchFamily="50" charset="-128"/>
              <a:ea typeface="Meiryo UI" pitchFamily="50" charset="-128"/>
              <a:cs typeface="Meiryo UI" pitchFamily="50" charset="-128"/>
            </a:endParaRPr>
          </a:p>
          <a:p>
            <a:pPr lvl="0" algn="just" fontAlgn="base">
              <a:lnSpc>
                <a:spcPct val="150000"/>
              </a:lnSpc>
              <a:spcBef>
                <a:spcPct val="0"/>
              </a:spcBef>
              <a:spcAft>
                <a:spcPct val="0"/>
              </a:spcAft>
            </a:pPr>
            <a:r>
              <a:rPr lang="ja-JP" altLang="en-US" sz="1580" dirty="0">
                <a:latin typeface="Meiryo UI" pitchFamily="50" charset="-128"/>
                <a:ea typeface="Meiryo UI" pitchFamily="50" charset="-128"/>
                <a:cs typeface="Meiryo UI" pitchFamily="50" charset="-128"/>
              </a:rPr>
              <a:t>○　国家戦略特区等による規制改革</a:t>
            </a:r>
            <a:r>
              <a:rPr lang="ja-JP" altLang="en-US" sz="1580" dirty="0" smtClean="0">
                <a:latin typeface="Meiryo UI" pitchFamily="50" charset="-128"/>
                <a:ea typeface="Meiryo UI" pitchFamily="50" charset="-128"/>
                <a:cs typeface="Meiryo UI" pitchFamily="50" charset="-128"/>
              </a:rPr>
              <a:t>事項</a:t>
            </a:r>
            <a:r>
              <a:rPr lang="ja-JP" altLang="en-US" sz="1580" dirty="0">
                <a:latin typeface="Meiryo UI" pitchFamily="50" charset="-128"/>
                <a:ea typeface="Meiryo UI" pitchFamily="50" charset="-128"/>
                <a:cs typeface="Meiryo UI" pitchFamily="50" charset="-128"/>
              </a:rPr>
              <a:t>など</a:t>
            </a:r>
            <a:r>
              <a:rPr lang="ja-JP" altLang="en-US" sz="1580" dirty="0" smtClean="0">
                <a:latin typeface="Meiryo UI" pitchFamily="50" charset="-128"/>
                <a:ea typeface="Meiryo UI" pitchFamily="50" charset="-128"/>
                <a:cs typeface="Meiryo UI" pitchFamily="50" charset="-128"/>
              </a:rPr>
              <a:t>を</a:t>
            </a:r>
            <a:r>
              <a:rPr lang="ja-JP" altLang="en-US" sz="1580" dirty="0">
                <a:latin typeface="Meiryo UI" pitchFamily="50" charset="-128"/>
                <a:ea typeface="Meiryo UI" pitchFamily="50" charset="-128"/>
                <a:cs typeface="Meiryo UI" pitchFamily="50" charset="-128"/>
              </a:rPr>
              <a:t>活用</a:t>
            </a:r>
            <a:r>
              <a:rPr lang="ja-JP" altLang="en-US" sz="1580" dirty="0" smtClean="0">
                <a:latin typeface="Meiryo UI" pitchFamily="50" charset="-128"/>
                <a:ea typeface="Meiryo UI" pitchFamily="50" charset="-128"/>
                <a:cs typeface="Meiryo UI" pitchFamily="50" charset="-128"/>
              </a:rPr>
              <a:t>した革新的</a:t>
            </a:r>
            <a:r>
              <a:rPr lang="ja-JP" altLang="en-US" sz="1580" dirty="0">
                <a:latin typeface="Meiryo UI" pitchFamily="50" charset="-128"/>
                <a:ea typeface="Meiryo UI" pitchFamily="50" charset="-128"/>
                <a:cs typeface="Meiryo UI" pitchFamily="50" charset="-128"/>
              </a:rPr>
              <a:t>な医薬品・医療機器・再生医療等</a:t>
            </a:r>
            <a:r>
              <a:rPr lang="ja-JP" altLang="en-US" sz="1580" dirty="0" smtClean="0">
                <a:latin typeface="Meiryo UI" pitchFamily="50" charset="-128"/>
                <a:ea typeface="Meiryo UI" pitchFamily="50" charset="-128"/>
                <a:cs typeface="Meiryo UI" pitchFamily="50" charset="-128"/>
              </a:rPr>
              <a:t>製品などの</a:t>
            </a:r>
            <a:endParaRPr lang="en-US" altLang="ja-JP" sz="1580" dirty="0" smtClean="0">
              <a:latin typeface="Meiryo UI" pitchFamily="50" charset="-128"/>
              <a:ea typeface="Meiryo UI" pitchFamily="50" charset="-128"/>
              <a:cs typeface="Meiryo UI" pitchFamily="50" charset="-128"/>
            </a:endParaRPr>
          </a:p>
          <a:p>
            <a:pPr lvl="0" algn="just" fontAlgn="base">
              <a:lnSpc>
                <a:spcPct val="150000"/>
              </a:lnSpc>
              <a:spcBef>
                <a:spcPct val="0"/>
              </a:spcBef>
              <a:spcAft>
                <a:spcPct val="0"/>
              </a:spcAft>
            </a:pPr>
            <a:r>
              <a:rPr lang="en-US" altLang="ja-JP" sz="1580" dirty="0">
                <a:latin typeface="Meiryo UI" pitchFamily="50" charset="-128"/>
                <a:ea typeface="Meiryo UI" pitchFamily="50" charset="-128"/>
                <a:cs typeface="Meiryo UI" pitchFamily="50" charset="-128"/>
              </a:rPr>
              <a:t> </a:t>
            </a:r>
            <a:r>
              <a:rPr lang="en-US" altLang="ja-JP" sz="1580" dirty="0" smtClean="0">
                <a:latin typeface="Meiryo UI" pitchFamily="50" charset="-128"/>
                <a:ea typeface="Meiryo UI" pitchFamily="50" charset="-128"/>
                <a:cs typeface="Meiryo UI" pitchFamily="50" charset="-128"/>
              </a:rPr>
              <a:t>  </a:t>
            </a:r>
            <a:r>
              <a:rPr lang="ja-JP" altLang="en-US" sz="1580" dirty="0" smtClean="0">
                <a:latin typeface="Meiryo UI" pitchFamily="50" charset="-128"/>
                <a:ea typeface="Meiryo UI" pitchFamily="50" charset="-128"/>
                <a:cs typeface="Meiryo UI" pitchFamily="50" charset="-128"/>
              </a:rPr>
              <a:t>研究開発の実用化に向けた取組推進及び特区のインセンティブなどを活用したライフサイエンス関連企業等の</a:t>
            </a:r>
            <a:endParaRPr lang="en-US" altLang="ja-JP" sz="1580" dirty="0" smtClean="0">
              <a:latin typeface="Meiryo UI" pitchFamily="50" charset="-128"/>
              <a:ea typeface="Meiryo UI" pitchFamily="50" charset="-128"/>
              <a:cs typeface="Meiryo UI" pitchFamily="50" charset="-128"/>
            </a:endParaRPr>
          </a:p>
          <a:p>
            <a:pPr lvl="0" algn="just" fontAlgn="base">
              <a:lnSpc>
                <a:spcPct val="150000"/>
              </a:lnSpc>
              <a:spcBef>
                <a:spcPct val="0"/>
              </a:spcBef>
              <a:spcAft>
                <a:spcPct val="0"/>
              </a:spcAft>
            </a:pPr>
            <a:r>
              <a:rPr lang="en-US" altLang="ja-JP" sz="1580" dirty="0">
                <a:latin typeface="Meiryo UI" pitchFamily="50" charset="-128"/>
                <a:ea typeface="Meiryo UI" pitchFamily="50" charset="-128"/>
                <a:cs typeface="Meiryo UI" pitchFamily="50" charset="-128"/>
              </a:rPr>
              <a:t> </a:t>
            </a:r>
            <a:r>
              <a:rPr lang="en-US" altLang="ja-JP" sz="1580" dirty="0" smtClean="0">
                <a:latin typeface="Meiryo UI" pitchFamily="50" charset="-128"/>
                <a:ea typeface="Meiryo UI" pitchFamily="50" charset="-128"/>
                <a:cs typeface="Meiryo UI" pitchFamily="50" charset="-128"/>
              </a:rPr>
              <a:t>  </a:t>
            </a:r>
            <a:r>
              <a:rPr lang="ja-JP" altLang="en-US" sz="1580" dirty="0" smtClean="0">
                <a:latin typeface="Meiryo UI" pitchFamily="50" charset="-128"/>
                <a:ea typeface="Meiryo UI" pitchFamily="50" charset="-128"/>
                <a:cs typeface="Meiryo UI" pitchFamily="50" charset="-128"/>
              </a:rPr>
              <a:t>集積</a:t>
            </a:r>
            <a:r>
              <a:rPr lang="ja-JP" altLang="en-US" sz="1580" dirty="0">
                <a:latin typeface="Meiryo UI" pitchFamily="50" charset="-128"/>
                <a:ea typeface="Meiryo UI" pitchFamily="50" charset="-128"/>
                <a:cs typeface="Meiryo UI" pitchFamily="50" charset="-128"/>
              </a:rPr>
              <a:t>促進</a:t>
            </a:r>
          </a:p>
          <a:p>
            <a:pPr lvl="0" algn="just" fontAlgn="base">
              <a:lnSpc>
                <a:spcPct val="150000"/>
              </a:lnSpc>
              <a:spcBef>
                <a:spcPct val="0"/>
              </a:spcBef>
              <a:spcAft>
                <a:spcPct val="0"/>
              </a:spcAft>
            </a:pPr>
            <a:r>
              <a:rPr lang="ja-JP" altLang="en-US" sz="1580" dirty="0" smtClean="0">
                <a:latin typeface="Meiryo UI" pitchFamily="50" charset="-128"/>
                <a:ea typeface="Meiryo UI" pitchFamily="50" charset="-128"/>
                <a:cs typeface="Meiryo UI" pitchFamily="50" charset="-128"/>
              </a:rPr>
              <a:t>○　</a:t>
            </a:r>
            <a:r>
              <a:rPr lang="en-US" altLang="ja-JP" sz="1580" dirty="0" smtClean="0">
                <a:latin typeface="Meiryo UI" pitchFamily="50" charset="-128"/>
                <a:ea typeface="Meiryo UI" pitchFamily="50" charset="-128"/>
                <a:cs typeface="Meiryo UI" pitchFamily="50" charset="-128"/>
              </a:rPr>
              <a:t>PMDA</a:t>
            </a:r>
            <a:r>
              <a:rPr lang="ja-JP" altLang="en-US" sz="1580" dirty="0">
                <a:latin typeface="Meiryo UI" pitchFamily="50" charset="-128"/>
                <a:ea typeface="Meiryo UI" pitchFamily="50" charset="-128"/>
                <a:cs typeface="Meiryo UI" pitchFamily="50" charset="-128"/>
              </a:rPr>
              <a:t>関西支部</a:t>
            </a:r>
            <a:r>
              <a:rPr lang="ja-JP" altLang="en-US" sz="1580" dirty="0" smtClean="0">
                <a:latin typeface="Meiryo UI" pitchFamily="50" charset="-128"/>
                <a:ea typeface="Meiryo UI" pitchFamily="50" charset="-128"/>
                <a:cs typeface="Meiryo UI" pitchFamily="50" charset="-128"/>
              </a:rPr>
              <a:t>の、更</a:t>
            </a:r>
            <a:r>
              <a:rPr lang="ja-JP" altLang="en-US" sz="1580" dirty="0">
                <a:latin typeface="Meiryo UI" pitchFamily="50" charset="-128"/>
                <a:ea typeface="Meiryo UI" pitchFamily="50" charset="-128"/>
                <a:cs typeface="Meiryo UI" pitchFamily="50" charset="-128"/>
              </a:rPr>
              <a:t>なる機能拡充</a:t>
            </a:r>
            <a:r>
              <a:rPr lang="ja-JP" altLang="en-US" sz="1580" dirty="0" smtClean="0">
                <a:latin typeface="Meiryo UI" pitchFamily="50" charset="-128"/>
                <a:ea typeface="Meiryo UI" pitchFamily="50" charset="-128"/>
                <a:cs typeface="Meiryo UI" pitchFamily="50" charset="-128"/>
              </a:rPr>
              <a:t>及び運営費</a:t>
            </a:r>
            <a:r>
              <a:rPr lang="ja-JP" altLang="en-US" sz="1580" dirty="0">
                <a:latin typeface="Meiryo UI" pitchFamily="50" charset="-128"/>
                <a:ea typeface="Meiryo UI" pitchFamily="50" charset="-128"/>
                <a:cs typeface="Meiryo UI" pitchFamily="50" charset="-128"/>
              </a:rPr>
              <a:t>の全額国負担の実現をめざしつつ、</a:t>
            </a:r>
            <a:r>
              <a:rPr lang="ja-JP" altLang="en-US" sz="1580" dirty="0" smtClean="0">
                <a:latin typeface="Meiryo UI" pitchFamily="50" charset="-128"/>
                <a:ea typeface="Meiryo UI" pitchFamily="50" charset="-128"/>
                <a:cs typeface="Meiryo UI" pitchFamily="50" charset="-128"/>
              </a:rPr>
              <a:t>同支部と、</a:t>
            </a:r>
            <a:r>
              <a:rPr lang="en-US" altLang="ja-JP" sz="1580" dirty="0" smtClean="0">
                <a:latin typeface="Meiryo UI" pitchFamily="50" charset="-128"/>
                <a:ea typeface="Meiryo UI" pitchFamily="50" charset="-128"/>
                <a:cs typeface="Meiryo UI" pitchFamily="50" charset="-128"/>
              </a:rPr>
              <a:t>AMED</a:t>
            </a:r>
            <a:r>
              <a:rPr lang="ja-JP" altLang="en-US" sz="1580" dirty="0" smtClean="0">
                <a:latin typeface="Meiryo UI" pitchFamily="50" charset="-128"/>
                <a:ea typeface="Meiryo UI" pitchFamily="50" charset="-128"/>
                <a:cs typeface="Meiryo UI" pitchFamily="50" charset="-128"/>
              </a:rPr>
              <a:t>創</a:t>
            </a:r>
            <a:endParaRPr lang="en-US" altLang="ja-JP" sz="1580" dirty="0" smtClean="0">
              <a:latin typeface="Meiryo UI" pitchFamily="50" charset="-128"/>
              <a:ea typeface="Meiryo UI" pitchFamily="50" charset="-128"/>
              <a:cs typeface="Meiryo UI" pitchFamily="50" charset="-128"/>
            </a:endParaRPr>
          </a:p>
          <a:p>
            <a:pPr lvl="0" algn="just" fontAlgn="base">
              <a:lnSpc>
                <a:spcPct val="150000"/>
              </a:lnSpc>
              <a:spcBef>
                <a:spcPct val="0"/>
              </a:spcBef>
              <a:spcAft>
                <a:spcPct val="0"/>
              </a:spcAft>
            </a:pPr>
            <a:r>
              <a:rPr lang="en-US" altLang="ja-JP" sz="1580" dirty="0">
                <a:latin typeface="Meiryo UI" pitchFamily="50" charset="-128"/>
                <a:ea typeface="Meiryo UI" pitchFamily="50" charset="-128"/>
                <a:cs typeface="Meiryo UI" pitchFamily="50" charset="-128"/>
              </a:rPr>
              <a:t> </a:t>
            </a:r>
            <a:r>
              <a:rPr lang="en-US" altLang="ja-JP" sz="1580" dirty="0" smtClean="0">
                <a:latin typeface="Meiryo UI" pitchFamily="50" charset="-128"/>
                <a:ea typeface="Meiryo UI" pitchFamily="50" charset="-128"/>
                <a:cs typeface="Meiryo UI" pitchFamily="50" charset="-128"/>
              </a:rPr>
              <a:t>  </a:t>
            </a:r>
            <a:r>
              <a:rPr lang="ja-JP" altLang="en-US" sz="1580" dirty="0" smtClean="0">
                <a:latin typeface="Meiryo UI" pitchFamily="50" charset="-128"/>
                <a:ea typeface="Meiryo UI" pitchFamily="50" charset="-128"/>
                <a:cs typeface="Meiryo UI" pitchFamily="50" charset="-128"/>
              </a:rPr>
              <a:t>薬戦略部</a:t>
            </a:r>
            <a:r>
              <a:rPr lang="ja-JP" altLang="en-US" sz="1580" dirty="0">
                <a:latin typeface="Meiryo UI" pitchFamily="50" charset="-128"/>
                <a:ea typeface="Meiryo UI" pitchFamily="50" charset="-128"/>
                <a:cs typeface="Meiryo UI" pitchFamily="50" charset="-128"/>
              </a:rPr>
              <a:t>が本部機能を担う「創薬支援ネットワーク」の支援機能を最大限活用し</a:t>
            </a:r>
            <a:r>
              <a:rPr lang="ja-JP" altLang="en-US" sz="1580" dirty="0" smtClean="0">
                <a:latin typeface="Meiryo UI" pitchFamily="50" charset="-128"/>
                <a:ea typeface="Meiryo UI" pitchFamily="50" charset="-128"/>
                <a:cs typeface="Meiryo UI" pitchFamily="50" charset="-128"/>
              </a:rPr>
              <a:t>、革新的な医薬品・医療機</a:t>
            </a:r>
            <a:endParaRPr lang="en-US" altLang="ja-JP" sz="1580" dirty="0" smtClean="0">
              <a:latin typeface="Meiryo UI" pitchFamily="50" charset="-128"/>
              <a:ea typeface="Meiryo UI" pitchFamily="50" charset="-128"/>
              <a:cs typeface="Meiryo UI" pitchFamily="50" charset="-128"/>
            </a:endParaRPr>
          </a:p>
          <a:p>
            <a:pPr lvl="0" algn="just" fontAlgn="base">
              <a:lnSpc>
                <a:spcPct val="150000"/>
              </a:lnSpc>
              <a:spcBef>
                <a:spcPct val="0"/>
              </a:spcBef>
              <a:spcAft>
                <a:spcPct val="0"/>
              </a:spcAft>
            </a:pPr>
            <a:r>
              <a:rPr lang="en-US" altLang="ja-JP" sz="1580" dirty="0">
                <a:latin typeface="Meiryo UI" pitchFamily="50" charset="-128"/>
                <a:ea typeface="Meiryo UI" pitchFamily="50" charset="-128"/>
                <a:cs typeface="Meiryo UI" pitchFamily="50" charset="-128"/>
              </a:rPr>
              <a:t> </a:t>
            </a:r>
            <a:r>
              <a:rPr lang="en-US" altLang="ja-JP" sz="1580" dirty="0" smtClean="0">
                <a:latin typeface="Meiryo UI" pitchFamily="50" charset="-128"/>
                <a:ea typeface="Meiryo UI" pitchFamily="50" charset="-128"/>
                <a:cs typeface="Meiryo UI" pitchFamily="50" charset="-128"/>
              </a:rPr>
              <a:t>  </a:t>
            </a:r>
            <a:r>
              <a:rPr lang="ja-JP" altLang="en-US" sz="1580" dirty="0" smtClean="0">
                <a:latin typeface="Meiryo UI" pitchFamily="50" charset="-128"/>
                <a:ea typeface="Meiryo UI" pitchFamily="50" charset="-128"/>
                <a:cs typeface="Meiryo UI" pitchFamily="50" charset="-128"/>
              </a:rPr>
              <a:t>器・再生医療等製品</a:t>
            </a:r>
            <a:r>
              <a:rPr lang="ja-JP" altLang="en-US" sz="1580" dirty="0">
                <a:latin typeface="Meiryo UI" pitchFamily="50" charset="-128"/>
                <a:ea typeface="Meiryo UI" pitchFamily="50" charset="-128"/>
                <a:cs typeface="Meiryo UI" pitchFamily="50" charset="-128"/>
              </a:rPr>
              <a:t>など</a:t>
            </a:r>
            <a:r>
              <a:rPr lang="ja-JP" altLang="en-US" sz="1580" dirty="0" smtClean="0">
                <a:latin typeface="Meiryo UI" pitchFamily="50" charset="-128"/>
                <a:ea typeface="Meiryo UI" pitchFamily="50" charset="-128"/>
                <a:cs typeface="Meiryo UI" pitchFamily="50" charset="-128"/>
              </a:rPr>
              <a:t>の早期実用化を促進</a:t>
            </a:r>
          </a:p>
          <a:p>
            <a:pPr lvl="0" algn="just" fontAlgn="base">
              <a:lnSpc>
                <a:spcPct val="150000"/>
              </a:lnSpc>
              <a:spcBef>
                <a:spcPct val="0"/>
              </a:spcBef>
              <a:spcAft>
                <a:spcPct val="0"/>
              </a:spcAft>
            </a:pPr>
            <a:r>
              <a:rPr lang="ja-JP" altLang="en-US" sz="1580" dirty="0" smtClean="0">
                <a:latin typeface="Meiryo UI" pitchFamily="50" charset="-128"/>
                <a:ea typeface="Meiryo UI" pitchFamily="50" charset="-128"/>
                <a:cs typeface="Meiryo UI" pitchFamily="50" charset="-128"/>
              </a:rPr>
              <a:t>○　健都や、中之島における新たなライフサイエンス産業拠点の形成</a:t>
            </a:r>
            <a:r>
              <a:rPr lang="ja-JP" altLang="en-US" sz="1580" dirty="0">
                <a:latin typeface="Meiryo UI" pitchFamily="50" charset="-128"/>
                <a:ea typeface="Meiryo UI" pitchFamily="50" charset="-128"/>
                <a:cs typeface="Meiryo UI" pitchFamily="50" charset="-128"/>
              </a:rPr>
              <a:t>に向けた取組推進</a:t>
            </a:r>
          </a:p>
        </p:txBody>
      </p:sp>
      <p:sp>
        <p:nvSpPr>
          <p:cNvPr id="9" name="角丸四角形 8"/>
          <p:cNvSpPr/>
          <p:nvPr/>
        </p:nvSpPr>
        <p:spPr>
          <a:xfrm>
            <a:off x="94905" y="548680"/>
            <a:ext cx="1452759" cy="398445"/>
          </a:xfrm>
          <a:prstGeom prst="roundRect">
            <a:avLst/>
          </a:prstGeom>
        </p:spPr>
        <p:style>
          <a:lnRef idx="3">
            <a:schemeClr val="lt1"/>
          </a:lnRef>
          <a:fillRef idx="1">
            <a:schemeClr val="accent4"/>
          </a:fillRef>
          <a:effectRef idx="1">
            <a:schemeClr val="accent4"/>
          </a:effectRef>
          <a:fontRef idx="minor">
            <a:schemeClr val="lt1"/>
          </a:fontRef>
        </p:style>
        <p:txBody>
          <a:bodyPr lIns="91418" tIns="45710" rIns="91418" bIns="4571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2000" b="1" dirty="0" smtClean="0">
                <a:solidFill>
                  <a:schemeClr val="bg1"/>
                </a:solidFill>
                <a:latin typeface="Meiryo UI" pitchFamily="50" charset="-128"/>
                <a:ea typeface="Meiryo UI" pitchFamily="50" charset="-128"/>
                <a:cs typeface="Meiryo UI" pitchFamily="50" charset="-128"/>
              </a:rPr>
              <a:t>重点取組</a:t>
            </a:r>
            <a:endParaRPr lang="ja-JP" altLang="en-US" sz="2000" b="1" dirty="0">
              <a:solidFill>
                <a:schemeClr val="bg1"/>
              </a:solidFill>
              <a:latin typeface="Meiryo UI" pitchFamily="50" charset="-128"/>
              <a:ea typeface="Meiryo UI" pitchFamily="50" charset="-128"/>
              <a:cs typeface="Meiryo UI" pitchFamily="50" charset="-128"/>
            </a:endParaRPr>
          </a:p>
        </p:txBody>
      </p:sp>
      <p:sp>
        <p:nvSpPr>
          <p:cNvPr id="2" name="二等辺三角形 1"/>
          <p:cNvSpPr/>
          <p:nvPr/>
        </p:nvSpPr>
        <p:spPr>
          <a:xfrm rot="10800000">
            <a:off x="3011641" y="4005064"/>
            <a:ext cx="2784494" cy="396403"/>
          </a:xfrm>
          <a:prstGeom prst="triangle">
            <a:avLst/>
          </a:prstGeom>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bwMode="auto">
          <a:xfrm>
            <a:off x="6100445" y="3600908"/>
            <a:ext cx="2720027" cy="764196"/>
          </a:xfrm>
          <a:prstGeom prst="ellipse">
            <a:avLst/>
          </a:prstGeom>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2540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fontAlgn="base">
              <a:spcBef>
                <a:spcPct val="0"/>
              </a:spcBef>
              <a:spcAft>
                <a:spcPct val="0"/>
              </a:spcAft>
              <a:defRPr/>
            </a:pPr>
            <a:r>
              <a:rPr lang="ja-JP" altLang="en-US"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オール大阪で事業推進</a:t>
            </a:r>
            <a:endParaRPr lang="ja-JP" altLang="en-US"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189162" y="4674344"/>
            <a:ext cx="1440160" cy="648072"/>
          </a:xfrm>
          <a:prstGeom prst="homePlate">
            <a:avLst>
              <a:gd name="adj" fmla="val 36122"/>
            </a:avLst>
          </a:prstGeom>
          <a:solidFill>
            <a:schemeClr val="accent1"/>
          </a:solidFill>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規制改革</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92540" y="4005064"/>
            <a:ext cx="1470809" cy="377631"/>
          </a:xfrm>
          <a:prstGeom prst="roundRect">
            <a:avLst/>
          </a:prstGeom>
          <a:solidFill>
            <a:srgbClr val="FF0000"/>
          </a:solidFill>
          <a:ln>
            <a:solidFill>
              <a:srgbClr val="FF00FF"/>
            </a:solidFill>
          </a:ln>
        </p:spPr>
        <p:style>
          <a:lnRef idx="0">
            <a:schemeClr val="accent6"/>
          </a:lnRef>
          <a:fillRef idx="3">
            <a:schemeClr val="accent6"/>
          </a:fillRef>
          <a:effectRef idx="3">
            <a:schemeClr val="accent6"/>
          </a:effectRef>
          <a:fontRef idx="minor">
            <a:schemeClr val="lt1"/>
          </a:fontRef>
        </p:style>
        <p:txBody>
          <a:bodyPr lIns="91418" tIns="45710" rIns="91418" bIns="4571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2000" b="1" dirty="0" smtClean="0">
                <a:solidFill>
                  <a:schemeClr val="bg1"/>
                </a:solidFill>
                <a:latin typeface="Meiryo UI" pitchFamily="50" charset="-128"/>
                <a:ea typeface="Meiryo UI" pitchFamily="50" charset="-128"/>
                <a:cs typeface="Meiryo UI" pitchFamily="50" charset="-128"/>
              </a:rPr>
              <a:t>主な取組</a:t>
            </a:r>
            <a:endParaRPr lang="ja-JP" altLang="en-US" sz="2000" b="1" dirty="0">
              <a:solidFill>
                <a:schemeClr val="bg1"/>
              </a:solidFill>
              <a:latin typeface="Meiryo UI" pitchFamily="50" charset="-128"/>
              <a:ea typeface="Meiryo UI" pitchFamily="50" charset="-128"/>
              <a:cs typeface="Meiryo UI" pitchFamily="50" charset="-128"/>
            </a:endParaRPr>
          </a:p>
        </p:txBody>
      </p:sp>
      <p:sp>
        <p:nvSpPr>
          <p:cNvPr id="3" name="AutoShape 2"/>
          <p:cNvSpPr>
            <a:spLocks noChangeArrowheads="1"/>
          </p:cNvSpPr>
          <p:nvPr/>
        </p:nvSpPr>
        <p:spPr bwMode="auto">
          <a:xfrm>
            <a:off x="1679170" y="4411320"/>
            <a:ext cx="7335342" cy="1152000"/>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noAutofit/>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関西圏国家</a:t>
            </a:r>
            <a:r>
              <a:rPr lang="ja-JP"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戦略特区及び関西イノベーション国際戦略総合特区による規制改革等を活用した先進的な医薬品、医療機器</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再生医療等製品、</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先端</a:t>
            </a:r>
            <a:r>
              <a:rPr lang="ja-JP"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医療技術等の開発促進や製薬企業等の国際競争力の</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規制</a:t>
            </a:r>
            <a:r>
              <a:rPr lang="ja-JP"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改革提案の実現に向けた取組の</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国に対し</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支部</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の更なる</a:t>
            </a:r>
            <a:r>
              <a:rPr lang="ja-JP"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機能拡充</a:t>
            </a:r>
            <a:r>
              <a:rPr lang="ja-JP" altLang="en-US" sz="139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及び運営費</a:t>
            </a:r>
            <a:r>
              <a:rPr lang="ja-JP" altLang="en-US" sz="139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の全額国負担の実現に向けた働きかけ</a:t>
            </a:r>
          </a:p>
        </p:txBody>
      </p:sp>
      <p:sp>
        <p:nvSpPr>
          <p:cNvPr id="12" name="ホームベース 11"/>
          <p:cNvSpPr/>
          <p:nvPr/>
        </p:nvSpPr>
        <p:spPr>
          <a:xfrm>
            <a:off x="213595" y="5877272"/>
            <a:ext cx="1440160" cy="648072"/>
          </a:xfrm>
          <a:prstGeom prst="homePlate">
            <a:avLst>
              <a:gd name="adj" fmla="val 36122"/>
            </a:avLst>
          </a:prstGeom>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cs typeface="Meiryo UI" panose="020B0604030504040204" pitchFamily="50" charset="-128"/>
              </a:rPr>
              <a:t>治</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験促進</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2"/>
          <p:cNvSpPr>
            <a:spLocks noChangeArrowheads="1"/>
          </p:cNvSpPr>
          <p:nvPr/>
        </p:nvSpPr>
        <p:spPr bwMode="auto">
          <a:xfrm>
            <a:off x="1679170" y="5602334"/>
            <a:ext cx="7335342" cy="1228800"/>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normAutofit/>
          </a:bodyPr>
          <a:lstStyle/>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関西支部の積極的な活用</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利用促進策として</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関西支部支援体制確立事業を実施</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医療法に基づく臨床研究中核病院として、他の医療機関に対する臨床</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研究の</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サポートなどを通じ</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臨床</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研究の質の向上について中心的な役割を果たす</a:t>
            </a: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府内の基幹的な医療機関による治験ネットワーク機能の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構築</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90003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189162" y="344193"/>
            <a:ext cx="1440160" cy="648072"/>
          </a:xfrm>
          <a:prstGeom prst="homePlate">
            <a:avLst>
              <a:gd name="adj" fmla="val 36122"/>
            </a:avLst>
          </a:prstGeom>
          <a:ln w="381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成果</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事業化推進</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ホームベース 6"/>
          <p:cNvSpPr/>
          <p:nvPr/>
        </p:nvSpPr>
        <p:spPr>
          <a:xfrm>
            <a:off x="189162" y="1442010"/>
            <a:ext cx="1440160" cy="712879"/>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バイオベンチャー</a:t>
            </a: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育成</a:t>
            </a:r>
          </a:p>
        </p:txBody>
      </p:sp>
      <p:sp>
        <p:nvSpPr>
          <p:cNvPr id="8" name="ホームベース 7"/>
          <p:cNvSpPr/>
          <p:nvPr/>
        </p:nvSpPr>
        <p:spPr>
          <a:xfrm>
            <a:off x="189162" y="2849211"/>
            <a:ext cx="1440160" cy="712879"/>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アライアンス</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促進</a:t>
            </a:r>
          </a:p>
        </p:txBody>
      </p:sp>
      <p:sp>
        <p:nvSpPr>
          <p:cNvPr id="9" name="ホームベース 8"/>
          <p:cNvSpPr/>
          <p:nvPr/>
        </p:nvSpPr>
        <p:spPr>
          <a:xfrm>
            <a:off x="191836" y="4318496"/>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国際連携等</a:t>
            </a:r>
          </a:p>
        </p:txBody>
      </p:sp>
      <p:sp>
        <p:nvSpPr>
          <p:cNvPr id="10" name="ホームベース 9"/>
          <p:cNvSpPr/>
          <p:nvPr/>
        </p:nvSpPr>
        <p:spPr>
          <a:xfrm>
            <a:off x="170554" y="5699546"/>
            <a:ext cx="1440160" cy="648072"/>
          </a:xfrm>
          <a:prstGeom prst="homePlate">
            <a:avLst>
              <a:gd name="adj" fmla="val 36122"/>
            </a:avLst>
          </a:prstGeom>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拠点</a:t>
            </a:r>
            <a:r>
              <a:rPr lang="ja-JP" altLang="en-US" dirty="0">
                <a:latin typeface="Meiryo UI" panose="020B0604030504040204" pitchFamily="50" charset="-128"/>
                <a:ea typeface="Meiryo UI" panose="020B0604030504040204" pitchFamily="50" charset="-128"/>
                <a:cs typeface="Meiryo UI" panose="020B0604030504040204" pitchFamily="50" charset="-128"/>
              </a:rPr>
              <a:t>形成</a:t>
            </a: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2"/>
          <p:cNvSpPr>
            <a:spLocks noChangeArrowheads="1"/>
          </p:cNvSpPr>
          <p:nvPr/>
        </p:nvSpPr>
        <p:spPr bwMode="auto">
          <a:xfrm>
            <a:off x="1685532" y="44624"/>
            <a:ext cx="7335342" cy="1224136"/>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AMED</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創薬戦略部が本部機能を担う「創</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薬支援</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ネットワーク」の推進・積極的</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AMED</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実施する「創薬等ライフサイエンス研究支援基盤事業」によりライフサイエンス研究成果の実用化を</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企業ニーズに基づく大学等シーズの実用化支援のための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システム</a:t>
            </a:r>
            <a:r>
              <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健康</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産業創出</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システム</a:t>
            </a:r>
            <a:r>
              <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の構築</a:t>
            </a:r>
            <a:endParaRPr lang="en-US" altLang="ja-JP" sz="13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AutoShape 2"/>
          <p:cNvSpPr>
            <a:spLocks noChangeArrowheads="1"/>
          </p:cNvSpPr>
          <p:nvPr/>
        </p:nvSpPr>
        <p:spPr bwMode="auto">
          <a:xfrm>
            <a:off x="1685532" y="4077072"/>
            <a:ext cx="7335342" cy="997173"/>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海外国際見本市への出展・面談等による海外企業等とのアライアンス促進及び国際見本市等への出展における情報発信</a:t>
            </a: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MOU</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締結</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海外クラスターとの企業交流の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AutoShape 2"/>
          <p:cNvSpPr>
            <a:spLocks noChangeArrowheads="1"/>
          </p:cNvSpPr>
          <p:nvPr/>
        </p:nvSpPr>
        <p:spPr bwMode="auto">
          <a:xfrm>
            <a:off x="1685532" y="5157192"/>
            <a:ext cx="7335342" cy="1662931"/>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関西イノベーション国際戦略総合特区における地方税軽減措置を更に強化した「成長特区税制」の取組みを活用した企業誘致、設備投資の促進</a:t>
            </a: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北大阪健康医療都市（健都</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）におけるクラスター</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形成の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最先端医療融合イノベーション拠点内に設置された「産学連携・クロスイノベーションイニシアティブ」の展開による更なる産学官連携の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中之島</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丁目</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未来</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国際拠点の形成に向け、基本</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計画（案）を</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策定</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2"/>
          <p:cNvSpPr>
            <a:spLocks noChangeArrowheads="1"/>
          </p:cNvSpPr>
          <p:nvPr/>
        </p:nvSpPr>
        <p:spPr bwMode="auto">
          <a:xfrm>
            <a:off x="1685532" y="2421713"/>
            <a:ext cx="7335342" cy="1583351"/>
          </a:xfrm>
          <a:prstGeom prst="roundRect">
            <a:avLst>
              <a:gd name="adj" fmla="val 5664"/>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創薬シーズ・基盤技術アライアンス・ネットワーク疾患</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別商談会</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」による大学・公的研究機関の研究シーズ、バイオベンチャーと製薬企業とのアライアンス支援</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医療機器開発促進プラットフォーム「次世代医療システム産業化フォーラム」による企業の保有技術の掘り起こし・企業間マッチングの推進、産学医・</a:t>
            </a:r>
            <a:r>
              <a:rPr lang="ja-JP" altLang="en-US" sz="1400"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産産</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連携並びに事業化の促進</a:t>
            </a:r>
          </a:p>
          <a:p>
            <a:pPr marL="180975" lvl="1" indent="-180975"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医療機器専門相談員による相談事業の実施、業務委託による相談の掘り起こし（相談目標件数</a:t>
            </a: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250</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件）</a:t>
            </a:r>
          </a:p>
        </p:txBody>
      </p:sp>
      <p:sp>
        <p:nvSpPr>
          <p:cNvPr id="12" name="AutoShape 2"/>
          <p:cNvSpPr>
            <a:spLocks noChangeArrowheads="1"/>
          </p:cNvSpPr>
          <p:nvPr/>
        </p:nvSpPr>
        <p:spPr bwMode="auto">
          <a:xfrm>
            <a:off x="1685532" y="1340768"/>
            <a:ext cx="7335342" cy="1008112"/>
          </a:xfrm>
          <a:prstGeom prst="roundRect">
            <a:avLst>
              <a:gd name="adj" fmla="val 8640"/>
            </a:avLst>
          </a:prstGeom>
          <a:solidFill>
            <a:schemeClr val="tx2">
              <a:lumMod val="60000"/>
              <a:lumOff val="40000"/>
            </a:schemeClr>
          </a:solidFill>
          <a:ln w="38100">
            <a:solidFill>
              <a:schemeClr val="tx2">
                <a:lumMod val="20000"/>
                <a:lumOff val="80000"/>
              </a:schemeClr>
            </a:solidFill>
            <a:round/>
            <a:headEnd/>
            <a:tailEnd/>
          </a:ln>
        </p:spPr>
        <p:txBody>
          <a:bodyPr vert="horz" wrap="square" lIns="74295" tIns="8890" rIns="74295" bIns="8890" numCol="1" anchor="ctr" anchorCtr="0" compatLnSpc="1">
            <a:prstTxWarp prst="textNoShape">
              <a:avLst/>
            </a:prstTxWarp>
          </a:bodyPr>
          <a:lstStyle/>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「大阪バイオファンド」の</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創薬シーズ事業化支援事業に</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よる大学</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等の創薬シーズをベンチャーキャピタル（投資会社）</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　　</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lvl="1" fontAlgn="base">
              <a:lnSpc>
                <a:spcPct val="104000"/>
              </a:lnSpc>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に</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つなげる機会を</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提供</a:t>
            </a:r>
          </a:p>
        </p:txBody>
      </p:sp>
    </p:spTree>
    <p:extLst>
      <p:ext uri="{BB962C8B-B14F-4D97-AF65-F5344CB8AC3E}">
        <p14:creationId xmlns:p14="http://schemas.microsoft.com/office/powerpoint/2010/main" val="7416562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2306</TotalTime>
  <Words>44</Words>
  <Application>Microsoft Office PowerPoint</Application>
  <PresentationFormat>画面に合わせる (4:3)</PresentationFormat>
  <Paragraphs>46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巳浪　泰典</dc:creator>
  <cp:lastModifiedBy>巳浪　泰典</cp:lastModifiedBy>
  <cp:revision>49</cp:revision>
  <cp:lastPrinted>2017-07-20T06:54:36Z</cp:lastPrinted>
  <dcterms:created xsi:type="dcterms:W3CDTF">2014-02-17T07:00:42Z</dcterms:created>
  <dcterms:modified xsi:type="dcterms:W3CDTF">2017-07-24T02:26:46Z</dcterms:modified>
</cp:coreProperties>
</file>