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69" r:id="rId2"/>
    <p:sldId id="270" r:id="rId3"/>
    <p:sldId id="257" r:id="rId4"/>
    <p:sldId id="282" r:id="rId5"/>
    <p:sldId id="259" r:id="rId6"/>
    <p:sldId id="260" r:id="rId7"/>
    <p:sldId id="280" r:id="rId8"/>
    <p:sldId id="261" r:id="rId9"/>
    <p:sldId id="262" r:id="rId10"/>
    <p:sldId id="263" r:id="rId11"/>
    <p:sldId id="274" r:id="rId12"/>
    <p:sldId id="283" r:id="rId13"/>
    <p:sldId id="281" r:id="rId14"/>
    <p:sldId id="267" r:id="rId15"/>
    <p:sldId id="284" r:id="rId16"/>
    <p:sldId id="271" r:id="rId17"/>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74C1A8A3-306A-4EB7-A6B1-4F7E0EB9C5D6}" styleName="中間スタイル 3 - アクセント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autoAdjust="0"/>
    <p:restoredTop sz="92626" autoAdjust="0"/>
  </p:normalViewPr>
  <p:slideViewPr>
    <p:cSldViewPr>
      <p:cViewPr varScale="1">
        <p:scale>
          <a:sx n="69" d="100"/>
          <a:sy n="69" d="100"/>
        </p:scale>
        <p:origin x="1416"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787" cy="496967"/>
          </a:xfrm>
          <a:prstGeom prst="rect">
            <a:avLst/>
          </a:prstGeom>
        </p:spPr>
        <p:txBody>
          <a:bodyPr vert="horz" lIns="91433" tIns="45717" rIns="91433"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1"/>
            <a:ext cx="2949787" cy="496967"/>
          </a:xfrm>
          <a:prstGeom prst="rect">
            <a:avLst/>
          </a:prstGeom>
        </p:spPr>
        <p:txBody>
          <a:bodyPr vert="horz" lIns="91433" tIns="45717" rIns="91433" bIns="45717" rtlCol="0"/>
          <a:lstStyle>
            <a:lvl1pPr algn="r">
              <a:defRPr sz="1200"/>
            </a:lvl1pPr>
          </a:lstStyle>
          <a:p>
            <a:fld id="{692CDA76-9ECD-4715-8D98-8E7FD14EA50A}" type="datetimeFigureOut">
              <a:rPr kumimoji="1" lang="ja-JP" altLang="en-US" smtClean="0"/>
              <a:t>2022/12/23</a:t>
            </a:fld>
            <a:endParaRPr kumimoji="1"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33" tIns="45717" rIns="91433" bIns="45717" rtlCol="0" anchor="ctr"/>
          <a:lstStyle/>
          <a:p>
            <a:endParaRPr lang="ja-JP" altLang="en-US"/>
          </a:p>
        </p:txBody>
      </p:sp>
      <p:sp>
        <p:nvSpPr>
          <p:cNvPr id="5" name="ノート プレースホルダー 4"/>
          <p:cNvSpPr>
            <a:spLocks noGrp="1"/>
          </p:cNvSpPr>
          <p:nvPr>
            <p:ph type="body" sz="quarter" idx="3"/>
          </p:nvPr>
        </p:nvSpPr>
        <p:spPr>
          <a:xfrm>
            <a:off x="680721" y="4721185"/>
            <a:ext cx="5445760" cy="4472702"/>
          </a:xfrm>
          <a:prstGeom prst="rect">
            <a:avLst/>
          </a:prstGeom>
        </p:spPr>
        <p:txBody>
          <a:bodyPr vert="horz" lIns="91433" tIns="45717" rIns="91433" bIns="45717"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7"/>
            <a:ext cx="2949787" cy="496967"/>
          </a:xfrm>
          <a:prstGeom prst="rect">
            <a:avLst/>
          </a:prstGeom>
        </p:spPr>
        <p:txBody>
          <a:bodyPr vert="horz" lIns="91433" tIns="45717" rIns="91433"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7" cy="496967"/>
          </a:xfrm>
          <a:prstGeom prst="rect">
            <a:avLst/>
          </a:prstGeom>
        </p:spPr>
        <p:txBody>
          <a:bodyPr vert="horz" lIns="91433" tIns="45717" rIns="91433" bIns="45717" rtlCol="0" anchor="b"/>
          <a:lstStyle>
            <a:lvl1pPr algn="r">
              <a:defRPr sz="1200"/>
            </a:lvl1pPr>
          </a:lstStyle>
          <a:p>
            <a:fld id="{5096B525-31A4-4F12-8F02-22CF7AD8FDF2}" type="slidenum">
              <a:rPr kumimoji="1" lang="ja-JP" altLang="en-US" smtClean="0"/>
              <a:t>‹#›</a:t>
            </a:fld>
            <a:endParaRPr kumimoji="1" lang="ja-JP" altLang="en-US"/>
          </a:p>
        </p:txBody>
      </p:sp>
    </p:spTree>
    <p:extLst>
      <p:ext uri="{BB962C8B-B14F-4D97-AF65-F5344CB8AC3E}">
        <p14:creationId xmlns:p14="http://schemas.microsoft.com/office/powerpoint/2010/main" val="61297948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096B525-31A4-4F12-8F02-22CF7AD8FDF2}" type="slidenum">
              <a:rPr kumimoji="1" lang="ja-JP" altLang="en-US" smtClean="0"/>
              <a:t>1</a:t>
            </a:fld>
            <a:endParaRPr kumimoji="1" lang="ja-JP" altLang="en-US"/>
          </a:p>
        </p:txBody>
      </p:sp>
    </p:spTree>
    <p:extLst>
      <p:ext uri="{BB962C8B-B14F-4D97-AF65-F5344CB8AC3E}">
        <p14:creationId xmlns:p14="http://schemas.microsoft.com/office/powerpoint/2010/main" val="129300732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スライド イメージ プレースホルダー 1"/>
          <p:cNvSpPr>
            <a:spLocks noGrp="1" noRot="1" noChangeAspect="1" noTextEdit="1"/>
          </p:cNvSpPr>
          <p:nvPr>
            <p:ph type="sldImg"/>
          </p:nvPr>
        </p:nvSpPr>
        <p:spPr bwMode="auto">
          <a:xfrm>
            <a:off x="919163" y="746125"/>
            <a:ext cx="4968875" cy="372586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10244" name="スライド番号プレースホルダー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3C627DB-576F-4DD8-877D-4D82EAE849CF}" type="slidenum">
              <a:rPr lang="ja-JP" altLang="en-US" smtClean="0"/>
              <a:pPr fontAlgn="base">
                <a:spcBef>
                  <a:spcPct val="0"/>
                </a:spcBef>
                <a:spcAft>
                  <a:spcPct val="0"/>
                </a:spcAft>
                <a:defRPr/>
              </a:pPr>
              <a:t>11</a:t>
            </a:fld>
            <a:endParaRPr lang="ja-JP"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スライド イメージ プレースホルダー 1"/>
          <p:cNvSpPr>
            <a:spLocks noGrp="1" noRot="1" noChangeAspect="1" noTextEdit="1"/>
          </p:cNvSpPr>
          <p:nvPr>
            <p:ph type="sldImg"/>
          </p:nvPr>
        </p:nvSpPr>
        <p:spPr bwMode="auto">
          <a:xfrm>
            <a:off x="919163" y="746125"/>
            <a:ext cx="4968875" cy="372586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11268" name="スライド番号プレースホルダー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91A009A-0B7F-4D85-BC53-33429712654D}" type="slidenum">
              <a:rPr lang="ja-JP" altLang="en-US" smtClean="0"/>
              <a:pPr fontAlgn="base">
                <a:spcBef>
                  <a:spcPct val="0"/>
                </a:spcBef>
                <a:spcAft>
                  <a:spcPct val="0"/>
                </a:spcAft>
                <a:defRPr/>
              </a:pPr>
              <a:t>12</a:t>
            </a:fld>
            <a:endParaRPr lang="ja-JP" alt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0" y="746125"/>
            <a:ext cx="496570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096B525-31A4-4F12-8F02-22CF7AD8FDF2}" type="slidenum">
              <a:rPr kumimoji="1" lang="ja-JP" altLang="en-US" smtClean="0"/>
              <a:pPr/>
              <a:t>13</a:t>
            </a:fld>
            <a:endParaRPr kumimoji="1" lang="ja-JP" altLang="en-US"/>
          </a:p>
        </p:txBody>
      </p:sp>
    </p:spTree>
    <p:extLst>
      <p:ext uri="{BB962C8B-B14F-4D97-AF65-F5344CB8AC3E}">
        <p14:creationId xmlns:p14="http://schemas.microsoft.com/office/powerpoint/2010/main" val="36761888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096B525-31A4-4F12-8F02-22CF7AD8FDF2}" type="slidenum">
              <a:rPr kumimoji="1" lang="ja-JP" altLang="en-US" smtClean="0"/>
              <a:t>14</a:t>
            </a:fld>
            <a:endParaRPr kumimoji="1" lang="ja-JP" altLang="en-US"/>
          </a:p>
        </p:txBody>
      </p:sp>
    </p:spTree>
    <p:extLst>
      <p:ext uri="{BB962C8B-B14F-4D97-AF65-F5344CB8AC3E}">
        <p14:creationId xmlns:p14="http://schemas.microsoft.com/office/powerpoint/2010/main" val="36761888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096B525-31A4-4F12-8F02-22CF7AD8FDF2}" type="slidenum">
              <a:rPr kumimoji="1" lang="ja-JP" altLang="en-US" smtClean="0"/>
              <a:t>3</a:t>
            </a:fld>
            <a:endParaRPr kumimoji="1" lang="ja-JP" altLang="en-US" dirty="0"/>
          </a:p>
        </p:txBody>
      </p:sp>
    </p:spTree>
    <p:extLst>
      <p:ext uri="{BB962C8B-B14F-4D97-AF65-F5344CB8AC3E}">
        <p14:creationId xmlns:p14="http://schemas.microsoft.com/office/powerpoint/2010/main" val="36761888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スライド イメージ プレースホルダー 1"/>
          <p:cNvSpPr>
            <a:spLocks noGrp="1" noRot="1" noChangeAspect="1" noTextEdit="1"/>
          </p:cNvSpPr>
          <p:nvPr>
            <p:ph type="sldImg"/>
          </p:nvPr>
        </p:nvSpPr>
        <p:spPr bwMode="auto">
          <a:xfrm>
            <a:off x="919163" y="746125"/>
            <a:ext cx="4968875" cy="372586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8196" name="スライド番号プレースホルダー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E9E184F-74D8-4C05-8343-235035523059}" type="slidenum">
              <a:rPr lang="ja-JP" altLang="en-US" smtClean="0"/>
              <a:pPr fontAlgn="base">
                <a:spcBef>
                  <a:spcPct val="0"/>
                </a:spcBef>
                <a:spcAft>
                  <a:spcPct val="0"/>
                </a:spcAft>
                <a:defRPr/>
              </a:pPr>
              <a:t>4</a:t>
            </a:fld>
            <a:endParaRPr lang="ja-JP"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096B525-31A4-4F12-8F02-22CF7AD8FDF2}" type="slidenum">
              <a:rPr kumimoji="1" lang="ja-JP" altLang="en-US" smtClean="0"/>
              <a:t>5</a:t>
            </a:fld>
            <a:endParaRPr kumimoji="1" lang="ja-JP" altLang="en-US"/>
          </a:p>
        </p:txBody>
      </p:sp>
    </p:spTree>
    <p:extLst>
      <p:ext uri="{BB962C8B-B14F-4D97-AF65-F5344CB8AC3E}">
        <p14:creationId xmlns:p14="http://schemas.microsoft.com/office/powerpoint/2010/main" val="36761888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096B525-31A4-4F12-8F02-22CF7AD8FDF2}" type="slidenum">
              <a:rPr kumimoji="1" lang="ja-JP" altLang="en-US" smtClean="0"/>
              <a:t>6</a:t>
            </a:fld>
            <a:endParaRPr kumimoji="1" lang="ja-JP" altLang="en-US"/>
          </a:p>
        </p:txBody>
      </p:sp>
    </p:spTree>
    <p:extLst>
      <p:ext uri="{BB962C8B-B14F-4D97-AF65-F5344CB8AC3E}">
        <p14:creationId xmlns:p14="http://schemas.microsoft.com/office/powerpoint/2010/main" val="36761888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096B525-31A4-4F12-8F02-22CF7AD8FDF2}" type="slidenum">
              <a:rPr kumimoji="1" lang="ja-JP" altLang="en-US" smtClean="0"/>
              <a:t>7</a:t>
            </a:fld>
            <a:endParaRPr kumimoji="1" lang="ja-JP" altLang="en-US"/>
          </a:p>
        </p:txBody>
      </p:sp>
    </p:spTree>
    <p:extLst>
      <p:ext uri="{BB962C8B-B14F-4D97-AF65-F5344CB8AC3E}">
        <p14:creationId xmlns:p14="http://schemas.microsoft.com/office/powerpoint/2010/main" val="36761888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096B525-31A4-4F12-8F02-22CF7AD8FDF2}" type="slidenum">
              <a:rPr kumimoji="1" lang="ja-JP" altLang="en-US" smtClean="0"/>
              <a:t>8</a:t>
            </a:fld>
            <a:endParaRPr kumimoji="1" lang="ja-JP" altLang="en-US"/>
          </a:p>
        </p:txBody>
      </p:sp>
    </p:spTree>
    <p:extLst>
      <p:ext uri="{BB962C8B-B14F-4D97-AF65-F5344CB8AC3E}">
        <p14:creationId xmlns:p14="http://schemas.microsoft.com/office/powerpoint/2010/main" val="36761888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096B525-31A4-4F12-8F02-22CF7AD8FDF2}" type="slidenum">
              <a:rPr kumimoji="1" lang="ja-JP" altLang="en-US" smtClean="0"/>
              <a:t>9</a:t>
            </a:fld>
            <a:endParaRPr kumimoji="1" lang="ja-JP" altLang="en-US"/>
          </a:p>
        </p:txBody>
      </p:sp>
    </p:spTree>
    <p:extLst>
      <p:ext uri="{BB962C8B-B14F-4D97-AF65-F5344CB8AC3E}">
        <p14:creationId xmlns:p14="http://schemas.microsoft.com/office/powerpoint/2010/main" val="36761888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096B525-31A4-4F12-8F02-22CF7AD8FDF2}" type="slidenum">
              <a:rPr kumimoji="1" lang="ja-JP" altLang="en-US" smtClean="0"/>
              <a:t>10</a:t>
            </a:fld>
            <a:endParaRPr kumimoji="1" lang="ja-JP" altLang="en-US"/>
          </a:p>
        </p:txBody>
      </p:sp>
    </p:spTree>
    <p:extLst>
      <p:ext uri="{BB962C8B-B14F-4D97-AF65-F5344CB8AC3E}">
        <p14:creationId xmlns:p14="http://schemas.microsoft.com/office/powerpoint/2010/main" val="36761888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7"/>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51745E96-237F-40C4-88A6-DB3687E8708A}" type="datetimeFigureOut">
              <a:rPr kumimoji="1" lang="ja-JP" altLang="en-US" smtClean="0"/>
              <a:t>2022/12/23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BB3BB8E-E33E-4D62-9240-2299A666632E}" type="slidenum">
              <a:rPr kumimoji="1" lang="ja-JP" altLang="en-US" smtClean="0"/>
              <a:t>‹#›</a:t>
            </a:fld>
            <a:endParaRPr kumimoji="1" lang="ja-JP" altLang="en-US"/>
          </a:p>
        </p:txBody>
      </p:sp>
    </p:spTree>
    <p:extLst>
      <p:ext uri="{BB962C8B-B14F-4D97-AF65-F5344CB8AC3E}">
        <p14:creationId xmlns:p14="http://schemas.microsoft.com/office/powerpoint/2010/main" val="25267677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1745E96-237F-40C4-88A6-DB3687E8708A}" type="datetimeFigureOut">
              <a:rPr kumimoji="1" lang="ja-JP" altLang="en-US" smtClean="0"/>
              <a:t>2022/12/23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BB3BB8E-E33E-4D62-9240-2299A666632E}" type="slidenum">
              <a:rPr kumimoji="1" lang="ja-JP" altLang="en-US" smtClean="0"/>
              <a:t>‹#›</a:t>
            </a:fld>
            <a:endParaRPr kumimoji="1" lang="ja-JP" altLang="en-US"/>
          </a:p>
        </p:txBody>
      </p:sp>
    </p:spTree>
    <p:extLst>
      <p:ext uri="{BB962C8B-B14F-4D97-AF65-F5344CB8AC3E}">
        <p14:creationId xmlns:p14="http://schemas.microsoft.com/office/powerpoint/2010/main" val="28267393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0"/>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40"/>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1745E96-237F-40C4-88A6-DB3687E8708A}" type="datetimeFigureOut">
              <a:rPr kumimoji="1" lang="ja-JP" altLang="en-US" smtClean="0"/>
              <a:t>2022/12/23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BB3BB8E-E33E-4D62-9240-2299A666632E}" type="slidenum">
              <a:rPr kumimoji="1" lang="ja-JP" altLang="en-US" smtClean="0"/>
              <a:t>‹#›</a:t>
            </a:fld>
            <a:endParaRPr kumimoji="1" lang="ja-JP" altLang="en-US"/>
          </a:p>
        </p:txBody>
      </p:sp>
    </p:spTree>
    <p:extLst>
      <p:ext uri="{BB962C8B-B14F-4D97-AF65-F5344CB8AC3E}">
        <p14:creationId xmlns:p14="http://schemas.microsoft.com/office/powerpoint/2010/main" val="37939590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1745E96-237F-40C4-88A6-DB3687E8708A}" type="datetimeFigureOut">
              <a:rPr kumimoji="1" lang="ja-JP" altLang="en-US" smtClean="0"/>
              <a:t>2022/12/23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BB3BB8E-E33E-4D62-9240-2299A666632E}" type="slidenum">
              <a:rPr kumimoji="1" lang="ja-JP" altLang="en-US" smtClean="0"/>
              <a:t>‹#›</a:t>
            </a:fld>
            <a:endParaRPr kumimoji="1" lang="ja-JP" altLang="en-US"/>
          </a:p>
        </p:txBody>
      </p:sp>
    </p:spTree>
    <p:extLst>
      <p:ext uri="{BB962C8B-B14F-4D97-AF65-F5344CB8AC3E}">
        <p14:creationId xmlns:p14="http://schemas.microsoft.com/office/powerpoint/2010/main" val="38970429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2"/>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51745E96-237F-40C4-88A6-DB3687E8708A}" type="datetimeFigureOut">
              <a:rPr kumimoji="1" lang="ja-JP" altLang="en-US" smtClean="0"/>
              <a:t>2022/12/23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BB3BB8E-E33E-4D62-9240-2299A666632E}" type="slidenum">
              <a:rPr kumimoji="1" lang="ja-JP" altLang="en-US" smtClean="0"/>
              <a:t>‹#›</a:t>
            </a:fld>
            <a:endParaRPr kumimoji="1" lang="ja-JP" altLang="en-US"/>
          </a:p>
        </p:txBody>
      </p:sp>
    </p:spTree>
    <p:extLst>
      <p:ext uri="{BB962C8B-B14F-4D97-AF65-F5344CB8AC3E}">
        <p14:creationId xmlns:p14="http://schemas.microsoft.com/office/powerpoint/2010/main" val="42049384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51745E96-237F-40C4-88A6-DB3687E8708A}" type="datetimeFigureOut">
              <a:rPr kumimoji="1" lang="ja-JP" altLang="en-US" smtClean="0"/>
              <a:t>2022/12/23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BB3BB8E-E33E-4D62-9240-2299A666632E}" type="slidenum">
              <a:rPr kumimoji="1" lang="ja-JP" altLang="en-US" smtClean="0"/>
              <a:t>‹#›</a:t>
            </a:fld>
            <a:endParaRPr kumimoji="1" lang="ja-JP" altLang="en-US"/>
          </a:p>
        </p:txBody>
      </p:sp>
    </p:spTree>
    <p:extLst>
      <p:ext uri="{BB962C8B-B14F-4D97-AF65-F5344CB8AC3E}">
        <p14:creationId xmlns:p14="http://schemas.microsoft.com/office/powerpoint/2010/main" val="21195085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51745E96-237F-40C4-88A6-DB3687E8708A}" type="datetimeFigureOut">
              <a:rPr kumimoji="1" lang="ja-JP" altLang="en-US" smtClean="0"/>
              <a:t>2022/12/23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2BB3BB8E-E33E-4D62-9240-2299A666632E}" type="slidenum">
              <a:rPr kumimoji="1" lang="ja-JP" altLang="en-US" smtClean="0"/>
              <a:t>‹#›</a:t>
            </a:fld>
            <a:endParaRPr kumimoji="1" lang="ja-JP" altLang="en-US"/>
          </a:p>
        </p:txBody>
      </p:sp>
    </p:spTree>
    <p:extLst>
      <p:ext uri="{BB962C8B-B14F-4D97-AF65-F5344CB8AC3E}">
        <p14:creationId xmlns:p14="http://schemas.microsoft.com/office/powerpoint/2010/main" val="20286584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51745E96-237F-40C4-88A6-DB3687E8708A}" type="datetimeFigureOut">
              <a:rPr kumimoji="1" lang="ja-JP" altLang="en-US" smtClean="0"/>
              <a:t>2022/12/23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2BB3BB8E-E33E-4D62-9240-2299A666632E}" type="slidenum">
              <a:rPr kumimoji="1" lang="ja-JP" altLang="en-US" smtClean="0"/>
              <a:t>‹#›</a:t>
            </a:fld>
            <a:endParaRPr kumimoji="1" lang="ja-JP" altLang="en-US"/>
          </a:p>
        </p:txBody>
      </p:sp>
    </p:spTree>
    <p:extLst>
      <p:ext uri="{BB962C8B-B14F-4D97-AF65-F5344CB8AC3E}">
        <p14:creationId xmlns:p14="http://schemas.microsoft.com/office/powerpoint/2010/main" val="10625780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1745E96-237F-40C4-88A6-DB3687E8708A}" type="datetimeFigureOut">
              <a:rPr kumimoji="1" lang="ja-JP" altLang="en-US" smtClean="0"/>
              <a:t>2022/12/23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2BB3BB8E-E33E-4D62-9240-2299A666632E}" type="slidenum">
              <a:rPr kumimoji="1" lang="ja-JP" altLang="en-US" smtClean="0"/>
              <a:t>‹#›</a:t>
            </a:fld>
            <a:endParaRPr kumimoji="1" lang="ja-JP" altLang="en-US"/>
          </a:p>
        </p:txBody>
      </p:sp>
    </p:spTree>
    <p:extLst>
      <p:ext uri="{BB962C8B-B14F-4D97-AF65-F5344CB8AC3E}">
        <p14:creationId xmlns:p14="http://schemas.microsoft.com/office/powerpoint/2010/main" val="39690843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1"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1745E96-237F-40C4-88A6-DB3687E8708A}" type="datetimeFigureOut">
              <a:rPr kumimoji="1" lang="ja-JP" altLang="en-US" smtClean="0"/>
              <a:t>2022/12/23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BB3BB8E-E33E-4D62-9240-2299A666632E}" type="slidenum">
              <a:rPr kumimoji="1" lang="ja-JP" altLang="en-US" smtClean="0"/>
              <a:t>‹#›</a:t>
            </a:fld>
            <a:endParaRPr kumimoji="1" lang="ja-JP" altLang="en-US"/>
          </a:p>
        </p:txBody>
      </p:sp>
    </p:spTree>
    <p:extLst>
      <p:ext uri="{BB962C8B-B14F-4D97-AF65-F5344CB8AC3E}">
        <p14:creationId xmlns:p14="http://schemas.microsoft.com/office/powerpoint/2010/main" val="8606578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1745E96-237F-40C4-88A6-DB3687E8708A}" type="datetimeFigureOut">
              <a:rPr kumimoji="1" lang="ja-JP" altLang="en-US" smtClean="0"/>
              <a:t>2022/12/23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BB3BB8E-E33E-4D62-9240-2299A666632E}" type="slidenum">
              <a:rPr kumimoji="1" lang="ja-JP" altLang="en-US" smtClean="0"/>
              <a:t>‹#›</a:t>
            </a:fld>
            <a:endParaRPr kumimoji="1" lang="ja-JP" altLang="en-US"/>
          </a:p>
        </p:txBody>
      </p:sp>
    </p:spTree>
    <p:extLst>
      <p:ext uri="{BB962C8B-B14F-4D97-AF65-F5344CB8AC3E}">
        <p14:creationId xmlns:p14="http://schemas.microsoft.com/office/powerpoint/2010/main" val="31184873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745E96-237F-40C4-88A6-DB3687E8708A}" type="datetimeFigureOut">
              <a:rPr kumimoji="1" lang="ja-JP" altLang="en-US" smtClean="0"/>
              <a:t>2022/12/23</a:t>
            </a:fld>
            <a:endParaRPr kumimoji="1" lang="ja-JP" altLang="en-US"/>
          </a:p>
        </p:txBody>
      </p:sp>
      <p:sp>
        <p:nvSpPr>
          <p:cNvPr id="5" name="フッター プレースホルダー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B3BB8E-E33E-4D62-9240-2299A666632E}" type="slidenum">
              <a:rPr kumimoji="1" lang="ja-JP" altLang="en-US" smtClean="0"/>
              <a:t>‹#›</a:t>
            </a:fld>
            <a:endParaRPr kumimoji="1" lang="ja-JP" altLang="en-US"/>
          </a:p>
        </p:txBody>
      </p:sp>
    </p:spTree>
    <p:extLst>
      <p:ext uri="{BB962C8B-B14F-4D97-AF65-F5344CB8AC3E}">
        <p14:creationId xmlns:p14="http://schemas.microsoft.com/office/powerpoint/2010/main" val="21241636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p:cNvSpPr>
            <a:spLocks noChangeArrowheads="1"/>
          </p:cNvSpPr>
          <p:nvPr/>
        </p:nvSpPr>
        <p:spPr bwMode="auto">
          <a:xfrm>
            <a:off x="0" y="0"/>
            <a:ext cx="9144000" cy="692696"/>
          </a:xfrm>
          <a:prstGeom prst="rect">
            <a:avLst/>
          </a:prstGeom>
          <a:gradFill rotWithShape="1">
            <a:gsLst>
              <a:gs pos="0">
                <a:schemeClr val="accent5"/>
              </a:gs>
              <a:gs pos="50000">
                <a:schemeClr val="bg1"/>
              </a:gs>
              <a:gs pos="100000">
                <a:schemeClr val="accent5"/>
              </a:gs>
            </a:gsLst>
            <a:lin ang="5400000" scaled="1"/>
          </a:gradFill>
          <a:ln w="9525">
            <a:noFill/>
            <a:miter lim="800000"/>
            <a:headEnd/>
            <a:tailEnd/>
          </a:ln>
          <a:effectLst/>
        </p:spPr>
        <p:txBody>
          <a:bodyPr wrap="none" anchor="ctr"/>
          <a:lstStyle/>
          <a:p>
            <a:pPr algn="ctr" defTabSz="912813">
              <a:buClr>
                <a:srgbClr val="000000"/>
              </a:buClr>
              <a:buSzPct val="100000"/>
              <a:defRPr/>
            </a:pPr>
            <a:r>
              <a:rPr kumimoji="0" lang="ja-JP" altLang="en-US" sz="4000" b="1" dirty="0" smtClean="0">
                <a:solidFill>
                  <a:schemeClr val="tx2"/>
                </a:solidFill>
                <a:latin typeface="Meiryo UI" pitchFamily="50" charset="-128"/>
                <a:ea typeface="Meiryo UI" pitchFamily="50" charset="-128"/>
                <a:cs typeface="Meiryo UI" pitchFamily="50" charset="-128"/>
              </a:rPr>
              <a:t>大阪</a:t>
            </a:r>
            <a:r>
              <a:rPr kumimoji="0" lang="ja-JP" altLang="en-US" sz="4000" b="1" dirty="0">
                <a:solidFill>
                  <a:schemeClr val="tx2"/>
                </a:solidFill>
                <a:latin typeface="Meiryo UI" pitchFamily="50" charset="-128"/>
                <a:ea typeface="Meiryo UI" pitchFamily="50" charset="-128"/>
                <a:cs typeface="Meiryo UI" pitchFamily="50" charset="-128"/>
              </a:rPr>
              <a:t>バイオ</a:t>
            </a:r>
            <a:r>
              <a:rPr kumimoji="0" lang="ja-JP" altLang="en-US" sz="4000" b="1" dirty="0" smtClean="0">
                <a:solidFill>
                  <a:schemeClr val="tx2"/>
                </a:solidFill>
                <a:latin typeface="Meiryo UI" pitchFamily="50" charset="-128"/>
                <a:ea typeface="Meiryo UI" pitchFamily="50" charset="-128"/>
                <a:cs typeface="Meiryo UI" pitchFamily="50" charset="-128"/>
              </a:rPr>
              <a:t>戦略２０１７</a:t>
            </a:r>
            <a:endParaRPr kumimoji="0" lang="ja-JP" altLang="en-US" sz="4000" b="1" dirty="0">
              <a:solidFill>
                <a:schemeClr val="tx2"/>
              </a:solidFill>
              <a:latin typeface="Meiryo UI" pitchFamily="50" charset="-128"/>
              <a:ea typeface="Meiryo UI" pitchFamily="50" charset="-128"/>
              <a:cs typeface="Meiryo UI" pitchFamily="50" charset="-128"/>
            </a:endParaRPr>
          </a:p>
        </p:txBody>
      </p:sp>
      <p:sp>
        <p:nvSpPr>
          <p:cNvPr id="6" name="正方形/長方形 5"/>
          <p:cNvSpPr/>
          <p:nvPr/>
        </p:nvSpPr>
        <p:spPr>
          <a:xfrm>
            <a:off x="344759" y="6536377"/>
            <a:ext cx="8208912" cy="276999"/>
          </a:xfrm>
          <a:prstGeom prst="rect">
            <a:avLst/>
          </a:prstGeom>
        </p:spPr>
        <p:txBody>
          <a:bodyPr wrap="square">
            <a:spAutoFit/>
          </a:bodyPr>
          <a:lstStyle/>
          <a:p>
            <a:r>
              <a:rPr lang="en-US" altLang="ja-JP" sz="1200" dirty="0" smtClean="0">
                <a:latin typeface="Meiryo UI" pitchFamily="50" charset="-128"/>
                <a:ea typeface="Meiryo UI" pitchFamily="50" charset="-128"/>
                <a:cs typeface="Meiryo UI" pitchFamily="50" charset="-128"/>
              </a:rPr>
              <a:t>※</a:t>
            </a:r>
            <a:r>
              <a:rPr lang="ja-JP" altLang="en-US" sz="1200" dirty="0">
                <a:latin typeface="Meiryo UI" pitchFamily="50" charset="-128"/>
                <a:ea typeface="Meiryo UI" pitchFamily="50" charset="-128"/>
                <a:cs typeface="Meiryo UI" pitchFamily="50" charset="-128"/>
              </a:rPr>
              <a:t>構成員</a:t>
            </a:r>
            <a:r>
              <a:rPr lang="ja-JP" altLang="en-US" sz="1200" dirty="0" smtClean="0">
                <a:latin typeface="Meiryo UI" pitchFamily="50" charset="-128"/>
                <a:ea typeface="Meiryo UI" pitchFamily="50" charset="-128"/>
                <a:cs typeface="Meiryo UI" pitchFamily="50" charset="-128"/>
              </a:rPr>
              <a:t>は平成</a:t>
            </a:r>
            <a:r>
              <a:rPr lang="en-US" altLang="ja-JP" sz="1200" dirty="0" smtClean="0">
                <a:latin typeface="Meiryo UI" pitchFamily="50" charset="-128"/>
                <a:ea typeface="Meiryo UI" pitchFamily="50" charset="-128"/>
                <a:cs typeface="Meiryo UI" pitchFamily="50" charset="-128"/>
              </a:rPr>
              <a:t>29</a:t>
            </a:r>
            <a:r>
              <a:rPr lang="ja-JP" altLang="en-US" sz="1200" dirty="0" smtClean="0">
                <a:latin typeface="Meiryo UI" pitchFamily="50" charset="-128"/>
                <a:ea typeface="Meiryo UI" pitchFamily="50" charset="-128"/>
                <a:cs typeface="Meiryo UI" pitchFamily="50" charset="-128"/>
              </a:rPr>
              <a:t>年７月時点の</a:t>
            </a:r>
            <a:r>
              <a:rPr lang="ja-JP" altLang="en-US" sz="1200" dirty="0">
                <a:latin typeface="Meiryo UI" pitchFamily="50" charset="-128"/>
                <a:ea typeface="Meiryo UI" pitchFamily="50" charset="-128"/>
                <a:cs typeface="Meiryo UI" pitchFamily="50" charset="-128"/>
              </a:rPr>
              <a:t>ものです。</a:t>
            </a:r>
          </a:p>
        </p:txBody>
      </p:sp>
      <p:graphicFrame>
        <p:nvGraphicFramePr>
          <p:cNvPr id="7" name="Group 72"/>
          <p:cNvGraphicFramePr>
            <a:graphicFrameLocks/>
          </p:cNvGraphicFramePr>
          <p:nvPr>
            <p:extLst>
              <p:ext uri="{D42A27DB-BD31-4B8C-83A1-F6EECF244321}">
                <p14:modId xmlns:p14="http://schemas.microsoft.com/office/powerpoint/2010/main" val="2599634489"/>
              </p:ext>
            </p:extLst>
          </p:nvPr>
        </p:nvGraphicFramePr>
        <p:xfrm>
          <a:off x="179512" y="1052736"/>
          <a:ext cx="8748972" cy="5460602"/>
        </p:xfrm>
        <a:graphic>
          <a:graphicData uri="http://schemas.openxmlformats.org/drawingml/2006/table">
            <a:tbl>
              <a:tblPr>
                <a:tableStyleId>{3B4B98B0-60AC-42C2-AFA5-B58CD77FA1E5}</a:tableStyleId>
              </a:tblPr>
              <a:tblGrid>
                <a:gridCol w="4680520">
                  <a:extLst>
                    <a:ext uri="{9D8B030D-6E8A-4147-A177-3AD203B41FA5}">
                      <a16:colId xmlns:a16="http://schemas.microsoft.com/office/drawing/2014/main" val="20000"/>
                    </a:ext>
                  </a:extLst>
                </a:gridCol>
                <a:gridCol w="2520280">
                  <a:extLst>
                    <a:ext uri="{9D8B030D-6E8A-4147-A177-3AD203B41FA5}">
                      <a16:colId xmlns:a16="http://schemas.microsoft.com/office/drawing/2014/main" val="20001"/>
                    </a:ext>
                  </a:extLst>
                </a:gridCol>
                <a:gridCol w="1548172">
                  <a:extLst>
                    <a:ext uri="{9D8B030D-6E8A-4147-A177-3AD203B41FA5}">
                      <a16:colId xmlns:a16="http://schemas.microsoft.com/office/drawing/2014/main" val="20002"/>
                    </a:ext>
                  </a:extLst>
                </a:gridCol>
              </a:tblGrid>
              <a:tr h="390043">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国立研究開発法人</a:t>
                      </a:r>
                      <a:r>
                        <a:rPr kumimoji="1" lang="zh-CN"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医薬基盤</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・健康・栄養</a:t>
                      </a:r>
                      <a:r>
                        <a:rPr kumimoji="1" lang="zh-CN"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研究所</a:t>
                      </a:r>
                      <a:endPar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（理事長　　　　　　</a:t>
                      </a:r>
                      <a:endPar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米田　悦啓）</a:t>
                      </a:r>
                      <a:endPar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horzOverflow="overflow"/>
                </a:tc>
                <a:extLst>
                  <a:ext uri="{0D108BD9-81ED-4DB2-BD59-A6C34878D82A}">
                    <a16:rowId xmlns:a16="http://schemas.microsoft.com/office/drawing/2014/main" val="10000"/>
                  </a:ext>
                </a:extLst>
              </a:tr>
              <a:tr h="390043">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zh-CN"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大阪医薬品協会</a:t>
                      </a:r>
                      <a:endPar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（会   長　　　　　　</a:t>
                      </a:r>
                      <a:endPar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土屋　裕弘）</a:t>
                      </a:r>
                      <a:endPar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horzOverflow="overflow"/>
                </a:tc>
                <a:extLst>
                  <a:ext uri="{0D108BD9-81ED-4DB2-BD59-A6C34878D82A}">
                    <a16:rowId xmlns:a16="http://schemas.microsoft.com/office/drawing/2014/main" val="10001"/>
                  </a:ext>
                </a:extLst>
              </a:tr>
              <a:tr h="390043">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大阪市</a:t>
                      </a:r>
                      <a:endPar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zh-TW"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   長　</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defRPr/>
                      </a:pPr>
                      <a:r>
                        <a:rPr kumimoji="1" lang="zh-TW"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吉村　洋文）</a:t>
                      </a:r>
                      <a:endPar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horzOverflow="overflow"/>
                </a:tc>
                <a:extLst>
                  <a:ext uri="{0D108BD9-81ED-4DB2-BD59-A6C34878D82A}">
                    <a16:rowId xmlns:a16="http://schemas.microsoft.com/office/drawing/2014/main" val="10002"/>
                  </a:ext>
                </a:extLst>
              </a:tr>
              <a:tr h="390043">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大阪商工会議所</a:t>
                      </a:r>
                      <a:endPar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（会   頭　　　　　　</a:t>
                      </a:r>
                      <a:endPar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尾崎　裕　）</a:t>
                      </a:r>
                      <a:endPar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horzOverflow="overflow"/>
                </a:tc>
                <a:extLst>
                  <a:ext uri="{0D108BD9-81ED-4DB2-BD59-A6C34878D82A}">
                    <a16:rowId xmlns:a16="http://schemas.microsoft.com/office/drawing/2014/main" val="10003"/>
                  </a:ext>
                </a:extLst>
              </a:tr>
              <a:tr h="390043">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zh-CN"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公立大学法人大阪市立大学</a:t>
                      </a:r>
                      <a:endPar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zh-TW"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理事長・学長　　</a:t>
                      </a:r>
                      <a:endPar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defRPr/>
                      </a:pPr>
                      <a:r>
                        <a:rPr kumimoji="1" lang="zh-TW"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荒川　哲男）</a:t>
                      </a:r>
                      <a:endPar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horzOverflow="overflow"/>
                </a:tc>
                <a:extLst>
                  <a:ext uri="{0D108BD9-81ED-4DB2-BD59-A6C34878D82A}">
                    <a16:rowId xmlns:a16="http://schemas.microsoft.com/office/drawing/2014/main" val="10004"/>
                  </a:ext>
                </a:extLst>
              </a:tr>
              <a:tr h="390043">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zh-CN"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国立大学法人大阪大学</a:t>
                      </a:r>
                      <a:endPar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zh-TW"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（総   長　</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zh-TW"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西尾　章治郎）</a:t>
                      </a:r>
                      <a:endPar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horzOverflow="overflow"/>
                </a:tc>
                <a:extLst>
                  <a:ext uri="{0D108BD9-81ED-4DB2-BD59-A6C34878D82A}">
                    <a16:rowId xmlns:a16="http://schemas.microsoft.com/office/drawing/2014/main" val="10005"/>
                  </a:ext>
                </a:extLst>
              </a:tr>
              <a:tr h="390043">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a:t>
                      </a:r>
                      <a:endPar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（知   事　　　　　　</a:t>
                      </a:r>
                      <a:endPar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松井　一郎）</a:t>
                      </a:r>
                      <a:endPar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horzOverflow="overflow"/>
                </a:tc>
                <a:extLst>
                  <a:ext uri="{0D108BD9-81ED-4DB2-BD59-A6C34878D82A}">
                    <a16:rowId xmlns:a16="http://schemas.microsoft.com/office/drawing/2014/main" val="10006"/>
                  </a:ext>
                </a:extLst>
              </a:tr>
              <a:tr h="390043">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zh-CN"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公立大学法人大阪府立大学</a:t>
                      </a:r>
                      <a:endPar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zh-CN"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理事長・</a:t>
                      </a:r>
                      <a:r>
                        <a:rPr kumimoji="1" lang="zh-CN"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学長</a:t>
                      </a:r>
                      <a:r>
                        <a:rPr kumimoji="1" lang="zh-CN" altLang="en-US" sz="1600" u="none" strike="noStrike" cap="none" normalizeH="0" baseline="0" dirty="0" smtClean="0">
                          <a:ln>
                            <a:noFill/>
                          </a:ln>
                          <a:solidFill>
                            <a:schemeClr val="tx1"/>
                          </a:solidFill>
                          <a:effectLst/>
                          <a:latin typeface="HGS明朝B" panose="02020800000000000000" pitchFamily="18" charset="-128"/>
                          <a:ea typeface="HGS明朝B" panose="02020800000000000000" pitchFamily="18" charset="-128"/>
                          <a:cs typeface="Meiryo UI" pitchFamily="50" charset="-128"/>
                        </a:rPr>
                        <a:t>　</a:t>
                      </a:r>
                      <a:r>
                        <a:rPr kumimoji="1" lang="ja-JP" altLang="en-US" sz="1600" u="none" strike="noStrike" cap="none" normalizeH="0" baseline="0" dirty="0" smtClean="0">
                          <a:ln>
                            <a:noFill/>
                          </a:ln>
                          <a:solidFill>
                            <a:schemeClr val="tx1"/>
                          </a:solidFill>
                          <a:effectLst/>
                          <a:latin typeface="HGS明朝B" panose="02020800000000000000" pitchFamily="18" charset="-128"/>
                          <a:ea typeface="HGS明朝B" panose="02020800000000000000" pitchFamily="18" charset="-128"/>
                          <a:cs typeface="Meiryo UI" pitchFamily="50" charset="-128"/>
                        </a:rPr>
                        <a:t>　</a:t>
                      </a:r>
                      <a:endParaRPr kumimoji="1" lang="ja-JP" altLang="en-US" sz="1600" b="0" i="0" u="none" strike="noStrike" cap="none" normalizeH="0" baseline="0" dirty="0" smtClean="0">
                        <a:ln>
                          <a:noFill/>
                        </a:ln>
                        <a:solidFill>
                          <a:schemeClr val="tx1"/>
                        </a:solidFill>
                        <a:effectLst/>
                        <a:latin typeface="HGS明朝B" panose="02020800000000000000" pitchFamily="18" charset="-128"/>
                        <a:ea typeface="HGS明朝B" panose="02020800000000000000" pitchFamily="18"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defRPr/>
                      </a:pPr>
                      <a:r>
                        <a:rPr kumimoji="1" lang="ja-JP" altLang="en-US" sz="1600" u="none" strike="noStrike" cap="none" normalizeH="0" baseline="0" dirty="0" smtClean="0">
                          <a:ln>
                            <a:noFill/>
                          </a:ln>
                          <a:solidFill>
                            <a:schemeClr val="tx1"/>
                          </a:solidFill>
                          <a:effectLst/>
                          <a:latin typeface="HGS明朝B" panose="02020800000000000000" pitchFamily="18" charset="-128"/>
                          <a:ea typeface="HGS明朝B" panose="02020800000000000000" pitchFamily="18" charset="-128"/>
                          <a:cs typeface="+mn-cs"/>
                        </a:rPr>
                        <a:t>辻</a:t>
                      </a:r>
                      <a:r>
                        <a:rPr kumimoji="1" lang="ja-JP" altLang="en-US" sz="1600" u="none" strike="noStrike" cap="none" normalizeH="0" baseline="0" dirty="0" smtClean="0">
                          <a:ln>
                            <a:noFill/>
                          </a:ln>
                          <a:solidFill>
                            <a:schemeClr val="tx1"/>
                          </a:solidFill>
                          <a:effectLst/>
                          <a:latin typeface="HGS明朝B" panose="02020800000000000000" pitchFamily="18" charset="-128"/>
                          <a:ea typeface="HGS明朝B" panose="02020800000000000000" pitchFamily="18" charset="-128"/>
                          <a:cs typeface="Meiryo UI" pitchFamily="50" charset="-128"/>
                        </a:rPr>
                        <a:t>　   </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洋</a:t>
                      </a:r>
                      <a:r>
                        <a:rPr kumimoji="1" lang="ja-JP" altLang="en-US" sz="1600" u="none" strike="noStrike" cap="none" normalizeH="0" baseline="0" dirty="0" smtClean="0">
                          <a:ln>
                            <a:noFill/>
                          </a:ln>
                          <a:solidFill>
                            <a:schemeClr val="tx1"/>
                          </a:solidFill>
                          <a:effectLst/>
                          <a:latin typeface="HGS明朝B" panose="02020800000000000000" pitchFamily="18" charset="-128"/>
                          <a:ea typeface="HGS明朝B" panose="02020800000000000000" pitchFamily="18" charset="-128"/>
                          <a:cs typeface="Meiryo UI" pitchFamily="50" charset="-128"/>
                        </a:rPr>
                        <a:t> </a:t>
                      </a:r>
                      <a:r>
                        <a:rPr kumimoji="1" lang="zh-CN" altLang="en-US" sz="1600" u="none" strike="noStrike" cap="none" normalizeH="0" baseline="0" dirty="0" smtClean="0">
                          <a:ln>
                            <a:noFill/>
                          </a:ln>
                          <a:solidFill>
                            <a:schemeClr val="tx1"/>
                          </a:solidFill>
                          <a:effectLst/>
                          <a:latin typeface="HGS明朝B" panose="02020800000000000000" pitchFamily="18" charset="-128"/>
                          <a:ea typeface="HGS明朝B" panose="02020800000000000000" pitchFamily="18" charset="-128"/>
                          <a:cs typeface="Meiryo UI" pitchFamily="50" charset="-128"/>
                        </a:rPr>
                        <a:t>）</a:t>
                      </a:r>
                      <a:endParaRPr kumimoji="1" lang="ja-JP" altLang="en-US" sz="1600" b="0" i="0" u="none" strike="noStrike" cap="none" normalizeH="0" baseline="0" dirty="0" smtClean="0">
                        <a:ln>
                          <a:noFill/>
                        </a:ln>
                        <a:solidFill>
                          <a:schemeClr val="tx1"/>
                        </a:solidFill>
                        <a:effectLst/>
                        <a:latin typeface="HGS明朝B" panose="02020800000000000000" pitchFamily="18" charset="-128"/>
                        <a:ea typeface="HGS明朝B" panose="02020800000000000000" pitchFamily="18" charset="-128"/>
                        <a:cs typeface="Meiryo UI" pitchFamily="50" charset="-128"/>
                      </a:endParaRPr>
                    </a:p>
                  </a:txBody>
                  <a:tcPr anchor="ctr" horzOverflow="overflow"/>
                </a:tc>
                <a:extLst>
                  <a:ext uri="{0D108BD9-81ED-4DB2-BD59-A6C34878D82A}">
                    <a16:rowId xmlns:a16="http://schemas.microsoft.com/office/drawing/2014/main" val="10007"/>
                  </a:ext>
                </a:extLst>
              </a:tr>
              <a:tr h="390043">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zh-TW"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近畿経済産業局</a:t>
                      </a:r>
                      <a:endPar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zh-TW"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（局   長　</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defRPr/>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池森　啓雄</a:t>
                      </a:r>
                      <a:r>
                        <a:rPr kumimoji="1" lang="zh-TW"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horzOverflow="overflow"/>
                </a:tc>
                <a:extLst>
                  <a:ext uri="{0D108BD9-81ED-4DB2-BD59-A6C34878D82A}">
                    <a16:rowId xmlns:a16="http://schemas.microsoft.com/office/drawing/2014/main" val="10008"/>
                  </a:ext>
                </a:extLst>
              </a:tr>
              <a:tr h="390043">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国立研究開発法人国立循環器病研究センター</a:t>
                      </a:r>
                      <a:endPar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zh-TW"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理事長　　　　</a:t>
                      </a:r>
                      <a:r>
                        <a:rPr kumimoji="1" lang="zh-TW"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defRPr/>
                      </a:pPr>
                      <a:r>
                        <a:rPr kumimoji="1" lang="zh-TW"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小川　久雄）</a:t>
                      </a:r>
                      <a:endPar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horzOverflow="overflow"/>
                </a:tc>
                <a:extLst>
                  <a:ext uri="{0D108BD9-81ED-4DB2-BD59-A6C34878D82A}">
                    <a16:rowId xmlns:a16="http://schemas.microsoft.com/office/drawing/2014/main" val="10009"/>
                  </a:ext>
                </a:extLst>
              </a:tr>
              <a:tr h="390043">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公益財団法人千里ライフサイエンス振興財団</a:t>
                      </a:r>
                      <a:endPar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zh-TW"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（理事長　</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defRPr/>
                      </a:pPr>
                      <a:r>
                        <a:rPr kumimoji="1" lang="zh-TW"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岸本　忠三）</a:t>
                      </a:r>
                      <a:endPar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horzOverflow="overflow"/>
                </a:tc>
                <a:extLst>
                  <a:ext uri="{0D108BD9-81ED-4DB2-BD59-A6C34878D82A}">
                    <a16:rowId xmlns:a16="http://schemas.microsoft.com/office/drawing/2014/main" val="10010"/>
                  </a:ext>
                </a:extLst>
              </a:tr>
              <a:tr h="390043">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国立研究開発法人日本医療研究開発機構</a:t>
                      </a: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（執行役</a:t>
                      </a:r>
                      <a:r>
                        <a:rPr kumimoji="1" lang="zh-CN" altLang="en-US"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（創薬戦略部担当）</a:t>
                      </a:r>
                      <a:r>
                        <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榑林　陽一）</a:t>
                      </a:r>
                    </a:p>
                  </a:txBody>
                  <a:tcPr anchor="ctr" horzOverflow="overflow"/>
                </a:tc>
                <a:extLst>
                  <a:ext uri="{0D108BD9-81ED-4DB2-BD59-A6C34878D82A}">
                    <a16:rowId xmlns:a16="http://schemas.microsoft.com/office/drawing/2014/main" val="10011"/>
                  </a:ext>
                </a:extLst>
              </a:tr>
              <a:tr h="390043">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endParaRPr kumimoji="1" lang="ja-JP" altLang="en-US"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（創薬戦略部長　</a:t>
                      </a: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河野　典厚）</a:t>
                      </a:r>
                    </a:p>
                  </a:txBody>
                  <a:tcPr anchor="ctr" horzOverflow="overflow"/>
                </a:tc>
                <a:extLst>
                  <a:ext uri="{0D108BD9-81ED-4DB2-BD59-A6C34878D82A}">
                    <a16:rowId xmlns:a16="http://schemas.microsoft.com/office/drawing/2014/main" val="10012"/>
                  </a:ext>
                </a:extLst>
              </a:tr>
              <a:tr h="390043">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zh-CN" altLang="en-US"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国立研究開発法人理化学研究所</a:t>
                      </a:r>
                      <a:r>
                        <a:rPr kumimoji="1" lang="ja-JP" altLang="en-US"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生命システム研究センター</a:t>
                      </a: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（センター長</a:t>
                      </a:r>
                      <a:r>
                        <a:rPr kumimoji="1" lang="ja-JP" altLang="en-US"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柳田　敏雄）</a:t>
                      </a:r>
                    </a:p>
                  </a:txBody>
                  <a:tcPr anchor="ctr" horzOverflow="overflow"/>
                </a:tc>
                <a:extLst>
                  <a:ext uri="{0D108BD9-81ED-4DB2-BD59-A6C34878D82A}">
                    <a16:rowId xmlns:a16="http://schemas.microsoft.com/office/drawing/2014/main" val="10013"/>
                  </a:ext>
                </a:extLst>
              </a:tr>
            </a:tbl>
          </a:graphicData>
        </a:graphic>
      </p:graphicFrame>
      <p:sp>
        <p:nvSpPr>
          <p:cNvPr id="3" name="正方形/長方形 2"/>
          <p:cNvSpPr/>
          <p:nvPr/>
        </p:nvSpPr>
        <p:spPr>
          <a:xfrm>
            <a:off x="481675" y="652626"/>
            <a:ext cx="8130210" cy="400110"/>
          </a:xfrm>
          <a:prstGeom prst="rect">
            <a:avLst/>
          </a:prstGeom>
        </p:spPr>
        <p:txBody>
          <a:bodyPr wrap="square">
            <a:spAutoFit/>
          </a:bodyPr>
          <a:lstStyle/>
          <a:p>
            <a:pPr algn="ct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大阪バイオ戦略推進会議構成団体（構成員）</a:t>
            </a:r>
            <a:r>
              <a:rPr lang="en-US" altLang="ja-JP" sz="2000" b="1" dirty="0">
                <a:latin typeface="Meiryo UI" panose="020B0604030504040204" pitchFamily="50" charset="-128"/>
                <a:ea typeface="Meiryo UI" panose="020B0604030504040204" pitchFamily="50" charset="-128"/>
                <a:cs typeface="Meiryo UI" panose="020B0604030504040204" pitchFamily="50" charset="-128"/>
              </a:rPr>
              <a:t>※50</a:t>
            </a: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音順</a:t>
            </a:r>
          </a:p>
        </p:txBody>
      </p:sp>
    </p:spTree>
    <p:extLst>
      <p:ext uri="{BB962C8B-B14F-4D97-AF65-F5344CB8AC3E}">
        <p14:creationId xmlns:p14="http://schemas.microsoft.com/office/powerpoint/2010/main" val="39990911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81" name="Rectangle 5"/>
          <p:cNvSpPr>
            <a:spLocks noChangeArrowheads="1"/>
          </p:cNvSpPr>
          <p:nvPr/>
        </p:nvSpPr>
        <p:spPr bwMode="auto">
          <a:xfrm>
            <a:off x="0" y="2"/>
            <a:ext cx="9144000" cy="561975"/>
          </a:xfrm>
          <a:prstGeom prst="rect">
            <a:avLst/>
          </a:prstGeom>
          <a:gradFill rotWithShape="1">
            <a:gsLst>
              <a:gs pos="0">
                <a:srgbClr val="FF0000"/>
              </a:gs>
              <a:gs pos="50000">
                <a:schemeClr val="bg1"/>
              </a:gs>
              <a:gs pos="100000">
                <a:srgbClr val="FF0000"/>
              </a:gs>
            </a:gsLst>
            <a:lin ang="5400000" scaled="1"/>
          </a:gradFill>
          <a:ln w="9525">
            <a:noFill/>
            <a:miter lim="800000"/>
            <a:headEnd/>
            <a:tailEnd/>
          </a:ln>
          <a:effectLst/>
        </p:spPr>
        <p:txBody>
          <a:bodyPr wrap="none" anchor="ctr"/>
          <a:lstStyle/>
          <a:p>
            <a:pPr defTabSz="912813">
              <a:buClr>
                <a:srgbClr val="000000"/>
              </a:buClr>
              <a:buSzPct val="100000"/>
              <a:defRPr/>
            </a:pPr>
            <a:r>
              <a:rPr kumimoji="0" lang="ja-JP" altLang="en-US" sz="2800" b="1" dirty="0">
                <a:solidFill>
                  <a:schemeClr val="tx2"/>
                </a:solidFill>
                <a:latin typeface="Meiryo UI" pitchFamily="50" charset="-128"/>
                <a:ea typeface="Meiryo UI" pitchFamily="50" charset="-128"/>
                <a:cs typeface="Meiryo UI" pitchFamily="50" charset="-128"/>
              </a:rPr>
              <a:t>　アライアンス</a:t>
            </a:r>
            <a:r>
              <a:rPr kumimoji="0" lang="ja-JP" altLang="en-US" sz="2800" b="1" dirty="0" smtClean="0">
                <a:solidFill>
                  <a:schemeClr val="tx2"/>
                </a:solidFill>
                <a:latin typeface="Meiryo UI" pitchFamily="50" charset="-128"/>
                <a:ea typeface="Meiryo UI" pitchFamily="50" charset="-128"/>
                <a:cs typeface="Meiryo UI" pitchFamily="50" charset="-128"/>
              </a:rPr>
              <a:t>促進</a:t>
            </a:r>
            <a:endParaRPr kumimoji="0" lang="ja-JP" altLang="en-US" sz="2800" b="1" dirty="0">
              <a:solidFill>
                <a:schemeClr val="tx2"/>
              </a:solidFill>
              <a:latin typeface="Meiryo UI" pitchFamily="50" charset="-128"/>
              <a:ea typeface="Meiryo UI" pitchFamily="50" charset="-128"/>
              <a:cs typeface="Meiryo UI" pitchFamily="50" charset="-128"/>
            </a:endParaRPr>
          </a:p>
        </p:txBody>
      </p:sp>
      <p:graphicFrame>
        <p:nvGraphicFramePr>
          <p:cNvPr id="7" name="Group 72"/>
          <p:cNvGraphicFramePr>
            <a:graphicFrameLocks/>
          </p:cNvGraphicFramePr>
          <p:nvPr>
            <p:extLst>
              <p:ext uri="{D42A27DB-BD31-4B8C-83A1-F6EECF244321}">
                <p14:modId xmlns:p14="http://schemas.microsoft.com/office/powerpoint/2010/main" val="1336149032"/>
              </p:ext>
            </p:extLst>
          </p:nvPr>
        </p:nvGraphicFramePr>
        <p:xfrm>
          <a:off x="179513" y="2060848"/>
          <a:ext cx="8784976" cy="4499736"/>
        </p:xfrm>
        <a:graphic>
          <a:graphicData uri="http://schemas.openxmlformats.org/drawingml/2006/table">
            <a:tbl>
              <a:tblPr>
                <a:tableStyleId>{3B4B98B0-60AC-42C2-AFA5-B58CD77FA1E5}</a:tableStyleId>
              </a:tblPr>
              <a:tblGrid>
                <a:gridCol w="360040">
                  <a:extLst>
                    <a:ext uri="{9D8B030D-6E8A-4147-A177-3AD203B41FA5}">
                      <a16:colId xmlns:a16="http://schemas.microsoft.com/office/drawing/2014/main" val="20000"/>
                    </a:ext>
                  </a:extLst>
                </a:gridCol>
                <a:gridCol w="6408712">
                  <a:extLst>
                    <a:ext uri="{9D8B030D-6E8A-4147-A177-3AD203B41FA5}">
                      <a16:colId xmlns:a16="http://schemas.microsoft.com/office/drawing/2014/main" val="20001"/>
                    </a:ext>
                  </a:extLst>
                </a:gridCol>
                <a:gridCol w="2016224">
                  <a:extLst>
                    <a:ext uri="{9D8B030D-6E8A-4147-A177-3AD203B41FA5}">
                      <a16:colId xmlns:a16="http://schemas.microsoft.com/office/drawing/2014/main" val="20002"/>
                    </a:ext>
                  </a:extLst>
                </a:gridCol>
              </a:tblGrid>
              <a:tr h="665692">
                <a:tc rowSpan="7">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アクション</a:t>
                      </a:r>
                      <a:endParaRPr kumimoji="1" lang="ja-JP" altLang="en-US" sz="1600" b="0" i="0" u="none" strike="noStrike" cap="none" normalizeH="0" baseline="0" dirty="0" smtClean="0">
                        <a:ln>
                          <a:noFill/>
                        </a:ln>
                        <a:solidFill>
                          <a:schemeClr val="bg1"/>
                        </a:solidFill>
                        <a:effectLst/>
                        <a:latin typeface="Meiryo UI" pitchFamily="50" charset="-128"/>
                        <a:ea typeface="Meiryo UI" pitchFamily="50" charset="-128"/>
                        <a:cs typeface="Meiryo UI" pitchFamily="50" charset="-128"/>
                      </a:endParaRPr>
                    </a:p>
                  </a:txBody>
                  <a:tcPr anchor="ctr" horzOverflow="overflow">
                    <a:solidFill>
                      <a:schemeClr val="accent1"/>
                    </a:solidFill>
                  </a:tcPr>
                </a:tc>
                <a:tc>
                  <a:txBody>
                    <a:bodyPr/>
                    <a:lstStyle/>
                    <a:p>
                      <a:pPr marL="0" marR="0" lvl="0" indent="0" algn="l" defTabSz="914400" rtl="0" eaLnBrk="1" fontAlgn="base" latinLnBrk="0" hangingPunct="1">
                        <a:lnSpc>
                          <a:spcPts val="17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▸共同研究、共同開発、販路開拓、技術移転等のための企業間マッチングの</a:t>
                      </a:r>
                      <a:endPar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7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推進</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千里</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LF</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extLst>
                  <a:ext uri="{0D108BD9-81ED-4DB2-BD59-A6C34878D82A}">
                    <a16:rowId xmlns:a16="http://schemas.microsoft.com/office/drawing/2014/main" val="10000"/>
                  </a:ext>
                </a:extLst>
              </a:tr>
              <a:tr h="558444">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7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創薬シーズ･基盤技術アライアンス・ネットワーク」によるアライアンス支援</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大商</a:t>
                      </a:r>
                      <a:r>
                        <a:rPr kumimoji="1" lang="en-US" altLang="ja-JP"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千里</a:t>
                      </a:r>
                      <a:r>
                        <a:rPr kumimoji="1" lang="en-US" altLang="ja-JP"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LF</a:t>
                      </a:r>
                      <a:endParaRPr kumimoji="1" lang="ja-JP" altLang="en-US" sz="1600" b="0" i="0" u="none" strike="noStrike" cap="none" normalizeH="0" baseline="0" dirty="0" smtClean="0">
                        <a:ln>
                          <a:noFill/>
                        </a:ln>
                        <a:solidFill>
                          <a:srgbClr val="FF0000"/>
                        </a:solidFill>
                        <a:effectLst/>
                        <a:latin typeface="Meiryo UI" pitchFamily="50" charset="-128"/>
                        <a:ea typeface="Meiryo UI" pitchFamily="50" charset="-128"/>
                        <a:cs typeface="Meiryo UI" pitchFamily="50" charset="-128"/>
                      </a:endParaRPr>
                    </a:p>
                  </a:txBody>
                  <a:tcPr anchor="ctr" horzOverflow="overflow"/>
                </a:tc>
                <a:extLst>
                  <a:ext uri="{0D108BD9-81ED-4DB2-BD59-A6C34878D82A}">
                    <a16:rowId xmlns:a16="http://schemas.microsoft.com/office/drawing/2014/main" val="10001"/>
                  </a:ext>
                </a:extLst>
              </a:tr>
              <a:tr h="792088">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7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▸「創薬シーズ・基盤技術アライアンス・ネットワーク疾患別・基盤技術別商談</a:t>
                      </a:r>
                      <a:endPar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7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会」によるバイオベンチャーと製薬企業とのアライアンス支援</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zh-TW"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大薬協</a:t>
                      </a:r>
                      <a:r>
                        <a:rPr kumimoji="1" lang="en-US" altLang="zh-TW"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a:t>
                      </a:r>
                      <a:r>
                        <a:rPr kumimoji="1" lang="en-US" altLang="zh-TW"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大商</a:t>
                      </a:r>
                      <a:r>
                        <a:rPr kumimoji="1" lang="en-US" altLang="zh-TW"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extLst>
                  <a:ext uri="{0D108BD9-81ED-4DB2-BD59-A6C34878D82A}">
                    <a16:rowId xmlns:a16="http://schemas.microsoft.com/office/drawing/2014/main" val="10002"/>
                  </a:ext>
                </a:extLst>
              </a:tr>
              <a:tr h="576064">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7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▸製薬企業と研究者･バイオベンチャーのアライアンス機会の創出</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千里</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LF</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extLst>
                  <a:ext uri="{0D108BD9-81ED-4DB2-BD59-A6C34878D82A}">
                    <a16:rowId xmlns:a16="http://schemas.microsoft.com/office/drawing/2014/main" val="10003"/>
                  </a:ext>
                </a:extLst>
              </a:tr>
              <a:tr h="576064">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7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▸研究成果の実用化、事業化に向けた競争的資金獲得支援</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千里</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LF</a:t>
                      </a:r>
                      <a:endPar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extLst>
                  <a:ext uri="{0D108BD9-81ED-4DB2-BD59-A6C34878D82A}">
                    <a16:rowId xmlns:a16="http://schemas.microsoft.com/office/drawing/2014/main" val="10004"/>
                  </a:ext>
                </a:extLst>
              </a:tr>
              <a:tr h="665692">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7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▸研究開発推進会議による製薬企業と大学、公的研究機関の研究者等と</a:t>
                      </a:r>
                      <a:endParaRPr kumimoji="1" lang="en-US" altLang="ja-JP"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7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　の交流を促進</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大薬協</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extLst>
                  <a:ext uri="{0D108BD9-81ED-4DB2-BD59-A6C34878D82A}">
                    <a16:rowId xmlns:a16="http://schemas.microsoft.com/office/drawing/2014/main" val="10005"/>
                  </a:ext>
                </a:extLst>
              </a:tr>
              <a:tr h="665692">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7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▸「バイオスプリングボード関西（</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公財</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都市活力研究所）」による大学、公</a:t>
                      </a:r>
                      <a:endPar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7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的研究機関における創薬シーズ研究の促進支援</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大薬協</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extLst>
                  <a:ext uri="{0D108BD9-81ED-4DB2-BD59-A6C34878D82A}">
                    <a16:rowId xmlns:a16="http://schemas.microsoft.com/office/drawing/2014/main" val="10006"/>
                  </a:ext>
                </a:extLst>
              </a:tr>
            </a:tbl>
          </a:graphicData>
        </a:graphic>
      </p:graphicFrame>
      <p:sp>
        <p:nvSpPr>
          <p:cNvPr id="3" name="AutoShape 2"/>
          <p:cNvSpPr>
            <a:spLocks noChangeArrowheads="1"/>
          </p:cNvSpPr>
          <p:nvPr/>
        </p:nvSpPr>
        <p:spPr bwMode="auto">
          <a:xfrm>
            <a:off x="107505" y="622852"/>
            <a:ext cx="8928992" cy="1005948"/>
          </a:xfrm>
          <a:prstGeom prst="roundRect">
            <a:avLst>
              <a:gd name="adj" fmla="val 11546"/>
            </a:avLst>
          </a:prstGeom>
          <a:solidFill>
            <a:schemeClr val="accent5">
              <a:lumMod val="20000"/>
              <a:lumOff val="80000"/>
            </a:schemeClr>
          </a:solidFill>
          <a:ln w="19050">
            <a:solidFill>
              <a:schemeClr val="tx1"/>
            </a:solidFill>
            <a:round/>
            <a:headEnd/>
            <a:tailEnd/>
          </a:ln>
        </p:spPr>
        <p:txBody>
          <a:bodyPr vert="horz" wrap="square" lIns="74295" tIns="8890" rIns="74295" bIns="8890" numCol="1" anchor="t" anchorCtr="0" compatLnSpc="1">
            <a:prstTxWarp prst="textNoShape">
              <a:avLst/>
            </a:prstTxWarp>
          </a:bodyPr>
          <a:lstStyle/>
          <a:p>
            <a:pPr lvl="0" algn="just" fontAlgn="base">
              <a:lnSpc>
                <a:spcPct val="120000"/>
              </a:lnSpc>
              <a:spcBef>
                <a:spcPct val="0"/>
              </a:spcBef>
              <a:spcAft>
                <a:spcPct val="0"/>
              </a:spcAft>
            </a:pPr>
            <a:r>
              <a:rPr kumimoji="1" lang="en-US" altLang="ja-JP" b="1" i="0" u="sng"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a:t>
            </a:r>
            <a:r>
              <a:rPr lang="ja-JP" altLang="en-US" b="1" u="sng" dirty="0">
                <a:solidFill>
                  <a:srgbClr val="000000"/>
                </a:solidFill>
                <a:latin typeface="Meiryo UI" pitchFamily="50" charset="-128"/>
                <a:ea typeface="Meiryo UI" pitchFamily="50" charset="-128"/>
                <a:cs typeface="Meiryo UI" pitchFamily="50" charset="-128"/>
              </a:rPr>
              <a:t>製薬企業の集積を活かした先端医薬品開発の</a:t>
            </a:r>
            <a:r>
              <a:rPr lang="ja-JP" altLang="en-US" b="1" u="sng" dirty="0" smtClean="0">
                <a:solidFill>
                  <a:srgbClr val="000000"/>
                </a:solidFill>
                <a:latin typeface="Meiryo UI" pitchFamily="50" charset="-128"/>
                <a:ea typeface="Meiryo UI" pitchFamily="50" charset="-128"/>
                <a:cs typeface="Meiryo UI" pitchFamily="50" charset="-128"/>
              </a:rPr>
              <a:t>推進</a:t>
            </a:r>
            <a:endParaRPr kumimoji="1" lang="en-US" altLang="ja-JP" b="1" i="0" u="sng" strike="noStrike" cap="none" normalizeH="0" baseline="0" dirty="0" smtClean="0">
              <a:ln>
                <a:noFill/>
              </a:ln>
              <a:solidFill>
                <a:srgbClr val="000000"/>
              </a:solidFill>
              <a:effectLst/>
              <a:latin typeface="Meiryo UI" pitchFamily="50" charset="-128"/>
              <a:ea typeface="Meiryo UI" pitchFamily="50" charset="-128"/>
              <a:cs typeface="Meiryo UI" pitchFamily="50" charset="-128"/>
            </a:endParaRPr>
          </a:p>
          <a:p>
            <a:pPr lvl="0" algn="just" fontAlgn="base">
              <a:lnSpc>
                <a:spcPct val="120000"/>
              </a:lnSpc>
              <a:spcBef>
                <a:spcPct val="0"/>
              </a:spcBef>
              <a:spcAft>
                <a:spcPct val="0"/>
              </a:spcAft>
            </a:pPr>
            <a:r>
              <a:rPr lang="ja-JP" altLang="en-US" sz="1600" dirty="0" smtClean="0">
                <a:solidFill>
                  <a:srgbClr val="000000"/>
                </a:solidFill>
                <a:latin typeface="Meiryo UI" pitchFamily="50" charset="-128"/>
                <a:ea typeface="Meiryo UI" pitchFamily="50" charset="-128"/>
                <a:cs typeface="Meiryo UI" pitchFamily="50" charset="-128"/>
              </a:rPr>
              <a:t>　</a:t>
            </a:r>
            <a:r>
              <a:rPr lang="ja-JP" altLang="en-US" sz="1600" dirty="0">
                <a:solidFill>
                  <a:srgbClr val="000000"/>
                </a:solidFill>
                <a:latin typeface="Meiryo UI" pitchFamily="50" charset="-128"/>
                <a:ea typeface="Meiryo UI" pitchFamily="50" charset="-128"/>
                <a:cs typeface="Meiryo UI" pitchFamily="50" charset="-128"/>
              </a:rPr>
              <a:t>道修町周辺の製薬企業の集積を活かし、大学等における研究機関の研究成果の活用、彩都を中心とした創薬系バイオベンチャーの技術シーズの活用による先進的な医薬品の開発を推進する</a:t>
            </a:r>
            <a:r>
              <a:rPr lang="ja-JP" altLang="en-US" sz="1600" dirty="0" smtClean="0">
                <a:solidFill>
                  <a:srgbClr val="000000"/>
                </a:solidFill>
                <a:latin typeface="Meiryo UI" pitchFamily="50" charset="-128"/>
                <a:ea typeface="Meiryo UI" pitchFamily="50" charset="-128"/>
                <a:cs typeface="Meiryo UI" pitchFamily="50" charset="-128"/>
              </a:rPr>
              <a:t>。</a:t>
            </a:r>
            <a:endParaRPr kumimoji="1" lang="ja-JP" sz="360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3059805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81" name="Rectangle 5"/>
          <p:cNvSpPr>
            <a:spLocks noChangeArrowheads="1"/>
          </p:cNvSpPr>
          <p:nvPr/>
        </p:nvSpPr>
        <p:spPr bwMode="auto">
          <a:xfrm>
            <a:off x="0" y="0"/>
            <a:ext cx="9144000" cy="561975"/>
          </a:xfrm>
          <a:prstGeom prst="rect">
            <a:avLst/>
          </a:prstGeom>
          <a:gradFill rotWithShape="1">
            <a:gsLst>
              <a:gs pos="0">
                <a:srgbClr val="FF0000"/>
              </a:gs>
              <a:gs pos="50000">
                <a:schemeClr val="bg1"/>
              </a:gs>
              <a:gs pos="100000">
                <a:srgbClr val="FF0000"/>
              </a:gs>
            </a:gsLst>
            <a:lin ang="5400000" scaled="1"/>
          </a:gradFill>
          <a:ln w="9525">
            <a:noFill/>
            <a:miter lim="800000"/>
            <a:headEnd/>
            <a:tailEnd/>
          </a:ln>
          <a:effectLst/>
        </p:spPr>
        <p:txBody>
          <a:bodyPr wrap="none" anchor="ctr"/>
          <a:lstStyle/>
          <a:p>
            <a:pPr defTabSz="912813" fontAlgn="auto">
              <a:spcBef>
                <a:spcPts val="0"/>
              </a:spcBef>
              <a:spcAft>
                <a:spcPts val="0"/>
              </a:spcAft>
              <a:buClr>
                <a:srgbClr val="000000"/>
              </a:buClr>
              <a:buSzPct val="100000"/>
              <a:defRPr/>
            </a:pPr>
            <a:r>
              <a:rPr kumimoji="0" lang="ja-JP" altLang="en-US" sz="2800" b="1" dirty="0">
                <a:solidFill>
                  <a:schemeClr val="tx2"/>
                </a:solidFill>
                <a:latin typeface="Meiryo UI" pitchFamily="50" charset="-128"/>
                <a:ea typeface="Meiryo UI" pitchFamily="50" charset="-128"/>
                <a:cs typeface="Meiryo UI" pitchFamily="50" charset="-128"/>
              </a:rPr>
              <a:t>　アライアンス促進</a:t>
            </a:r>
          </a:p>
        </p:txBody>
      </p:sp>
      <p:graphicFrame>
        <p:nvGraphicFramePr>
          <p:cNvPr id="7" name="Group 72"/>
          <p:cNvGraphicFramePr>
            <a:graphicFrameLocks/>
          </p:cNvGraphicFramePr>
          <p:nvPr>
            <p:extLst>
              <p:ext uri="{D42A27DB-BD31-4B8C-83A1-F6EECF244321}">
                <p14:modId xmlns:p14="http://schemas.microsoft.com/office/powerpoint/2010/main" val="210299099"/>
              </p:ext>
            </p:extLst>
          </p:nvPr>
        </p:nvGraphicFramePr>
        <p:xfrm>
          <a:off x="179388" y="2186412"/>
          <a:ext cx="8785225" cy="3114796"/>
        </p:xfrm>
        <a:graphic>
          <a:graphicData uri="http://schemas.openxmlformats.org/drawingml/2006/table">
            <a:tbl>
              <a:tblPr>
                <a:tableStyleId>{3B4B98B0-60AC-42C2-AFA5-B58CD77FA1E5}</a:tableStyleId>
              </a:tblPr>
              <a:tblGrid>
                <a:gridCol w="360050">
                  <a:extLst>
                    <a:ext uri="{9D8B030D-6E8A-4147-A177-3AD203B41FA5}">
                      <a16:colId xmlns:a16="http://schemas.microsoft.com/office/drawing/2014/main" val="20000"/>
                    </a:ext>
                  </a:extLst>
                </a:gridCol>
                <a:gridCol w="6840954">
                  <a:extLst>
                    <a:ext uri="{9D8B030D-6E8A-4147-A177-3AD203B41FA5}">
                      <a16:colId xmlns:a16="http://schemas.microsoft.com/office/drawing/2014/main" val="20001"/>
                    </a:ext>
                  </a:extLst>
                </a:gridCol>
                <a:gridCol w="1584221">
                  <a:extLst>
                    <a:ext uri="{9D8B030D-6E8A-4147-A177-3AD203B41FA5}">
                      <a16:colId xmlns:a16="http://schemas.microsoft.com/office/drawing/2014/main" val="20002"/>
                    </a:ext>
                  </a:extLst>
                </a:gridCol>
              </a:tblGrid>
              <a:tr h="954556">
                <a:tc rowSpan="4">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アクション</a:t>
                      </a:r>
                      <a:endParaRPr kumimoji="1" lang="ja-JP" altLang="en-US" sz="1600" b="0" i="0" u="none" strike="noStrike" cap="none" normalizeH="0" baseline="0" dirty="0" smtClean="0">
                        <a:ln>
                          <a:noFill/>
                        </a:ln>
                        <a:solidFill>
                          <a:schemeClr val="bg1"/>
                        </a:solidFill>
                        <a:effectLst/>
                        <a:latin typeface="Meiryo UI" pitchFamily="50" charset="-128"/>
                        <a:ea typeface="Meiryo UI" pitchFamily="50" charset="-128"/>
                        <a:cs typeface="Meiryo UI" pitchFamily="50" charset="-128"/>
                      </a:endParaRPr>
                    </a:p>
                  </a:txBody>
                  <a:tcPr marL="91443" marR="91443" marT="45723" marB="45723" anchor="ctr" horzOverflow="overflow">
                    <a:solidFill>
                      <a:schemeClr val="accent1"/>
                    </a:solidFill>
                  </a:tcPr>
                </a:tc>
                <a:tc>
                  <a:txBody>
                    <a:bodyPr/>
                    <a:lstStyle/>
                    <a:p>
                      <a:pPr marL="0" marR="0" lvl="0" indent="0" algn="l" defTabSz="914400" rtl="0" eaLnBrk="1" fontAlgn="base" latinLnBrk="0" hangingPunct="1">
                        <a:lnSpc>
                          <a:spcPts val="17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▸医療機器開発促進プラットフォーム「次世代医療システム産業化フォーラム」による</a:t>
                      </a:r>
                      <a:endPar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7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企業の保有技術の掘り起こし・企業間マッチングの推進、産学医・</a:t>
                      </a:r>
                      <a:r>
                        <a:rPr kumimoji="1" lang="ja-JP" altLang="en-US" sz="1600" u="none" strike="noStrike" cap="none" normalizeH="0" baseline="0" dirty="0" err="1"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産産</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連携並び</a:t>
                      </a:r>
                      <a:endPar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7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に事業化の促進</a:t>
                      </a:r>
                    </a:p>
                  </a:txBody>
                  <a:tcPr marL="91443" marR="91443" marT="45723" marB="45723"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大商</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23" marB="45723" anchor="ctr" horzOverflow="overflow"/>
                </a:tc>
                <a:extLst>
                  <a:ext uri="{0D108BD9-81ED-4DB2-BD59-A6C34878D82A}">
                    <a16:rowId xmlns:a16="http://schemas.microsoft.com/office/drawing/2014/main" val="10000"/>
                  </a:ext>
                </a:extLst>
              </a:tr>
              <a:tr h="720080">
                <a:tc vMerge="1">
                  <a:txBody>
                    <a:bodyPr/>
                    <a:lstStyle/>
                    <a:p>
                      <a:endParaRPr kumimoji="1" lang="ja-JP" altLang="en-US"/>
                    </a:p>
                  </a:txBody>
                  <a:tcPr/>
                </a:tc>
                <a:tc>
                  <a:txBody>
                    <a:bodyPr/>
                    <a:lstStyle/>
                    <a:p>
                      <a:pPr marL="0" marR="0" lvl="0" indent="0" algn="l" defTabSz="914400" rtl="0" eaLnBrk="1" fontAlgn="base" latinLnBrk="0" hangingPunct="1">
                        <a:lnSpc>
                          <a:spcPts val="17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▸医療機器専門相談員による相談事業の実施、業務委託による相談の掘り</a:t>
                      </a:r>
                      <a:r>
                        <a:rPr kumimoji="1" lang="ja-JP" altLang="en-US" sz="1600" u="none" strike="noStrike" cap="none" normalizeH="0" baseline="0" dirty="0" err="1"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起こ</a:t>
                      </a:r>
                      <a:endPar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7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し（相談目標件数</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250</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件）（再掲）</a:t>
                      </a:r>
                      <a:endPar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23" marB="45723" anchor="ctr" horzOverflow="overflow">
                    <a:solidFill>
                      <a:schemeClr val="bg1"/>
                    </a:solid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大商</a:t>
                      </a:r>
                      <a:r>
                        <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府</a:t>
                      </a:r>
                    </a:p>
                  </a:txBody>
                  <a:tcPr marL="91443" marR="91443" marT="45723" marB="45723" anchor="ctr" horzOverflow="overflow">
                    <a:solidFill>
                      <a:schemeClr val="bg1"/>
                    </a:solidFill>
                  </a:tcPr>
                </a:tc>
                <a:extLst>
                  <a:ext uri="{0D108BD9-81ED-4DB2-BD59-A6C34878D82A}">
                    <a16:rowId xmlns:a16="http://schemas.microsoft.com/office/drawing/2014/main" val="10001"/>
                  </a:ext>
                </a:extLst>
              </a:tr>
              <a:tr h="720080">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7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▸医療・介護・健康分野等における新製品・サービスの事業化に向け、担当コーディ</a:t>
                      </a:r>
                      <a:endPar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7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ネータが伴走しながら事業ステージの経営課題に応じたハンズオン支援を実施</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23" marB="45723"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23" marB="45723" anchor="ctr" horzOverflow="overflow"/>
                </a:tc>
                <a:extLst>
                  <a:ext uri="{0D108BD9-81ED-4DB2-BD59-A6C34878D82A}">
                    <a16:rowId xmlns:a16="http://schemas.microsoft.com/office/drawing/2014/main" val="10002"/>
                  </a:ext>
                </a:extLst>
              </a:tr>
              <a:tr h="720080">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7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▸地方創生推進交付金を活用し、平成</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年度交付決定事業者（２社）に対</a:t>
                      </a:r>
                      <a:endPar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7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し引き続き開発を支援。</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23" marB="45723"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23" marB="45723" anchor="ctr" horzOverflow="overflow"/>
                </a:tc>
                <a:extLst>
                  <a:ext uri="{0D108BD9-81ED-4DB2-BD59-A6C34878D82A}">
                    <a16:rowId xmlns:a16="http://schemas.microsoft.com/office/drawing/2014/main" val="10003"/>
                  </a:ext>
                </a:extLst>
              </a:tr>
            </a:tbl>
          </a:graphicData>
        </a:graphic>
      </p:graphicFrame>
      <p:sp>
        <p:nvSpPr>
          <p:cNvPr id="3" name="AutoShape 2"/>
          <p:cNvSpPr>
            <a:spLocks noChangeArrowheads="1"/>
          </p:cNvSpPr>
          <p:nvPr/>
        </p:nvSpPr>
        <p:spPr bwMode="auto">
          <a:xfrm>
            <a:off x="107950" y="622300"/>
            <a:ext cx="8928100" cy="1293813"/>
          </a:xfrm>
          <a:prstGeom prst="roundRect">
            <a:avLst>
              <a:gd name="adj" fmla="val 11546"/>
            </a:avLst>
          </a:prstGeom>
          <a:solidFill>
            <a:schemeClr val="accent5">
              <a:lumMod val="20000"/>
              <a:lumOff val="80000"/>
            </a:schemeClr>
          </a:solidFill>
          <a:ln w="19050">
            <a:solidFill>
              <a:schemeClr val="tx1"/>
            </a:solidFill>
            <a:round/>
            <a:headEnd/>
            <a:tailEnd/>
          </a:ln>
        </p:spPr>
        <p:txBody>
          <a:bodyPr lIns="74295" tIns="8890" rIns="74295" bIns="8890"/>
          <a:lstStyle/>
          <a:p>
            <a:pPr algn="just">
              <a:lnSpc>
                <a:spcPct val="120000"/>
              </a:lnSpc>
              <a:defRPr/>
            </a:pPr>
            <a:r>
              <a:rPr lang="en-US" altLang="ja-JP" b="1" u="sng" dirty="0">
                <a:latin typeface="Meiryo UI" pitchFamily="50" charset="-128"/>
                <a:ea typeface="Meiryo UI" pitchFamily="50" charset="-128"/>
                <a:cs typeface="Meiryo UI" pitchFamily="50" charset="-128"/>
              </a:rPr>
              <a:t>■</a:t>
            </a:r>
            <a:r>
              <a:rPr lang="ja-JP" altLang="en-US" b="1" u="sng" dirty="0">
                <a:latin typeface="Meiryo UI" pitchFamily="50" charset="-128"/>
                <a:ea typeface="Meiryo UI" pitchFamily="50" charset="-128"/>
                <a:cs typeface="Meiryo UI" pitchFamily="50" charset="-128"/>
              </a:rPr>
              <a:t>ものづくり中小企業の集積を活かした医療機器開発等、異業種参入の促進</a:t>
            </a:r>
            <a:endParaRPr lang="en-US" altLang="ja-JP" b="1" u="sng" dirty="0">
              <a:latin typeface="Meiryo UI" pitchFamily="50" charset="-128"/>
              <a:ea typeface="Meiryo UI" pitchFamily="50" charset="-128"/>
              <a:cs typeface="Meiryo UI" pitchFamily="50" charset="-128"/>
            </a:endParaRPr>
          </a:p>
          <a:p>
            <a:pPr algn="just">
              <a:lnSpc>
                <a:spcPct val="120000"/>
              </a:lnSpc>
              <a:defRPr/>
            </a:pPr>
            <a:r>
              <a:rPr lang="ja-JP" altLang="en-US" sz="1600" dirty="0">
                <a:latin typeface="Meiryo UI" pitchFamily="50" charset="-128"/>
                <a:ea typeface="Meiryo UI" pitchFamily="50" charset="-128"/>
                <a:cs typeface="Meiryo UI" pitchFamily="50" charset="-128"/>
              </a:rPr>
              <a:t>　東部大阪を中心とするものづくり中小企業や、材料メーカー、家電メーカー等の集積を活かし、医療機器メーカー等への部材提供や、独自</a:t>
            </a:r>
            <a:r>
              <a:rPr lang="ja-JP" altLang="en-US" sz="1600" dirty="0" smtClean="0">
                <a:latin typeface="Meiryo UI" pitchFamily="50" charset="-128"/>
                <a:ea typeface="Meiryo UI" pitchFamily="50" charset="-128"/>
                <a:cs typeface="Meiryo UI" pitchFamily="50" charset="-128"/>
              </a:rPr>
              <a:t>の医療</a:t>
            </a:r>
            <a:r>
              <a:rPr lang="ja-JP" altLang="en-US" sz="1600" dirty="0">
                <a:latin typeface="Meiryo UI" pitchFamily="50" charset="-128"/>
                <a:ea typeface="Meiryo UI" pitchFamily="50" charset="-128"/>
                <a:cs typeface="Meiryo UI" pitchFamily="50" charset="-128"/>
              </a:rPr>
              <a:t>機器等開発を推進するとともに、異業種との連携、異業種から</a:t>
            </a:r>
            <a:r>
              <a:rPr lang="ja-JP" altLang="en-US" sz="1600" dirty="0" smtClean="0">
                <a:latin typeface="Meiryo UI" pitchFamily="50" charset="-128"/>
                <a:ea typeface="Meiryo UI" pitchFamily="50" charset="-128"/>
                <a:cs typeface="Meiryo UI" pitchFamily="50" charset="-128"/>
              </a:rPr>
              <a:t>のライフサイエンス分野への参入</a:t>
            </a:r>
            <a:r>
              <a:rPr lang="ja-JP" altLang="en-US" sz="1600" dirty="0">
                <a:latin typeface="Meiryo UI" pitchFamily="50" charset="-128"/>
                <a:ea typeface="Meiryo UI" pitchFamily="50" charset="-128"/>
                <a:cs typeface="Meiryo UI" pitchFamily="50" charset="-128"/>
              </a:rPr>
              <a:t>促進を実現する。</a:t>
            </a:r>
            <a:endParaRPr lang="ja-JP" sz="360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7714681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81" name="Rectangle 5"/>
          <p:cNvSpPr>
            <a:spLocks noChangeArrowheads="1"/>
          </p:cNvSpPr>
          <p:nvPr/>
        </p:nvSpPr>
        <p:spPr bwMode="auto">
          <a:xfrm>
            <a:off x="0" y="0"/>
            <a:ext cx="9144000" cy="561975"/>
          </a:xfrm>
          <a:prstGeom prst="rect">
            <a:avLst/>
          </a:prstGeom>
          <a:gradFill rotWithShape="1">
            <a:gsLst>
              <a:gs pos="0">
                <a:srgbClr val="FF0000"/>
              </a:gs>
              <a:gs pos="50000">
                <a:schemeClr val="bg1"/>
              </a:gs>
              <a:gs pos="100000">
                <a:srgbClr val="FF0000"/>
              </a:gs>
            </a:gsLst>
            <a:lin ang="5400000" scaled="1"/>
          </a:gradFill>
          <a:ln w="9525">
            <a:noFill/>
            <a:miter lim="800000"/>
            <a:headEnd/>
            <a:tailEnd/>
          </a:ln>
          <a:effectLst/>
        </p:spPr>
        <p:txBody>
          <a:bodyPr wrap="none" anchor="ctr"/>
          <a:lstStyle/>
          <a:p>
            <a:pPr defTabSz="912813" fontAlgn="auto">
              <a:spcBef>
                <a:spcPts val="0"/>
              </a:spcBef>
              <a:spcAft>
                <a:spcPts val="0"/>
              </a:spcAft>
              <a:buClr>
                <a:srgbClr val="000000"/>
              </a:buClr>
              <a:buSzPct val="100000"/>
              <a:defRPr/>
            </a:pPr>
            <a:r>
              <a:rPr kumimoji="0" lang="ja-JP" altLang="en-US" sz="2800" b="1" dirty="0">
                <a:solidFill>
                  <a:schemeClr val="tx2"/>
                </a:solidFill>
                <a:latin typeface="Meiryo UI" pitchFamily="50" charset="-128"/>
                <a:ea typeface="Meiryo UI" pitchFamily="50" charset="-128"/>
                <a:cs typeface="Meiryo UI" pitchFamily="50" charset="-128"/>
              </a:rPr>
              <a:t>　国際連携等</a:t>
            </a:r>
          </a:p>
        </p:txBody>
      </p:sp>
      <p:graphicFrame>
        <p:nvGraphicFramePr>
          <p:cNvPr id="6" name="Group 72"/>
          <p:cNvGraphicFramePr>
            <a:graphicFrameLocks/>
          </p:cNvGraphicFramePr>
          <p:nvPr>
            <p:extLst>
              <p:ext uri="{D42A27DB-BD31-4B8C-83A1-F6EECF244321}">
                <p14:modId xmlns:p14="http://schemas.microsoft.com/office/powerpoint/2010/main" val="4266368741"/>
              </p:ext>
            </p:extLst>
          </p:nvPr>
        </p:nvGraphicFramePr>
        <p:xfrm>
          <a:off x="179388" y="1701354"/>
          <a:ext cx="8785225" cy="4968006"/>
        </p:xfrm>
        <a:graphic>
          <a:graphicData uri="http://schemas.openxmlformats.org/drawingml/2006/table">
            <a:tbl>
              <a:tblPr>
                <a:tableStyleId>{3B4B98B0-60AC-42C2-AFA5-B58CD77FA1E5}</a:tableStyleId>
              </a:tblPr>
              <a:tblGrid>
                <a:gridCol w="360050">
                  <a:extLst>
                    <a:ext uri="{9D8B030D-6E8A-4147-A177-3AD203B41FA5}">
                      <a16:colId xmlns:a16="http://schemas.microsoft.com/office/drawing/2014/main" val="20000"/>
                    </a:ext>
                  </a:extLst>
                </a:gridCol>
                <a:gridCol w="6408894">
                  <a:extLst>
                    <a:ext uri="{9D8B030D-6E8A-4147-A177-3AD203B41FA5}">
                      <a16:colId xmlns:a16="http://schemas.microsoft.com/office/drawing/2014/main" val="20001"/>
                    </a:ext>
                  </a:extLst>
                </a:gridCol>
                <a:gridCol w="2016281">
                  <a:extLst>
                    <a:ext uri="{9D8B030D-6E8A-4147-A177-3AD203B41FA5}">
                      <a16:colId xmlns:a16="http://schemas.microsoft.com/office/drawing/2014/main" val="20002"/>
                    </a:ext>
                  </a:extLst>
                </a:gridCol>
              </a:tblGrid>
              <a:tr h="719534">
                <a:tc rowSpan="7">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アクション</a:t>
                      </a:r>
                      <a:endParaRPr kumimoji="1" lang="ja-JP" altLang="en-US" sz="1600" b="0" i="0" u="none" strike="noStrike" cap="none" normalizeH="0" baseline="0" dirty="0" smtClean="0">
                        <a:ln>
                          <a:noFill/>
                        </a:ln>
                        <a:solidFill>
                          <a:schemeClr val="bg1"/>
                        </a:solidFill>
                        <a:effectLst/>
                        <a:latin typeface="Meiryo UI" pitchFamily="50" charset="-128"/>
                        <a:ea typeface="Meiryo UI" pitchFamily="50" charset="-128"/>
                        <a:cs typeface="Meiryo UI" pitchFamily="50" charset="-128"/>
                      </a:endParaRPr>
                    </a:p>
                  </a:txBody>
                  <a:tcPr marL="91443" marR="91443" marT="45726" marB="45726" anchor="ctr" horzOverflow="overflow">
                    <a:solidFill>
                      <a:schemeClr val="accent1"/>
                    </a:solidFill>
                  </a:tcPr>
                </a:tc>
                <a:tc>
                  <a:txBody>
                    <a:bodyPr/>
                    <a:lstStyle/>
                    <a:p>
                      <a:pPr marL="0" marR="0" lvl="0" indent="0" algn="l" defTabSz="914400" rtl="0" eaLnBrk="1" fontAlgn="base" latinLnBrk="0" hangingPunct="1">
                        <a:lnSpc>
                          <a:spcPts val="17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海外国際見本市への出展・面談等による海外企業等とのアライアンス促進</a:t>
                      </a:r>
                      <a:endPar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7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及び国際見本市等への出展における情報発信</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26" marB="45726"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全団体</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26" marB="45726" anchor="ctr" horzOverflow="overflow"/>
                </a:tc>
                <a:extLst>
                  <a:ext uri="{0D108BD9-81ED-4DB2-BD59-A6C34878D82A}">
                    <a16:rowId xmlns:a16="http://schemas.microsoft.com/office/drawing/2014/main" val="10000"/>
                  </a:ext>
                </a:extLst>
              </a:tr>
              <a:tr h="576064">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7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MOU</a:t>
                      </a: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締結海外クラスターとの企業交流の促進</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26" marB="45726"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全団体</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26" marB="45726" anchor="ctr" horzOverflow="overflow"/>
                </a:tc>
                <a:extLst>
                  <a:ext uri="{0D108BD9-81ED-4DB2-BD59-A6C34878D82A}">
                    <a16:rowId xmlns:a16="http://schemas.microsoft.com/office/drawing/2014/main" val="10001"/>
                  </a:ext>
                </a:extLst>
              </a:tr>
              <a:tr h="684534">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7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▸医療機器事業化促進プラットフォーム「次世代医療システム産業化フォーラ</a:t>
                      </a:r>
                      <a:endPar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7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ム」のグローバル展開による医療機器の開発（米国ミネソタ州、シンガポール、</a:t>
                      </a:r>
                      <a:endPar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7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欧州（英国、ドイツが中心）、豪州（メルボルン市）との連携を継続）</a:t>
                      </a:r>
                    </a:p>
                  </a:txBody>
                  <a:tcPr marL="91443" marR="91443" marT="45726" marB="45726"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大商</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26" marB="45726" anchor="ctr" horzOverflow="overflow"/>
                </a:tc>
                <a:extLst>
                  <a:ext uri="{0D108BD9-81ED-4DB2-BD59-A6C34878D82A}">
                    <a16:rowId xmlns:a16="http://schemas.microsoft.com/office/drawing/2014/main" val="10002"/>
                  </a:ext>
                </a:extLst>
              </a:tr>
              <a:tr h="684534">
                <a:tc vMerge="1">
                  <a:txBody>
                    <a:bodyPr/>
                    <a:lstStyle/>
                    <a:p>
                      <a:endParaRPr kumimoji="1" lang="ja-JP" altLang="en-US"/>
                    </a:p>
                  </a:txBody>
                  <a:tcPr/>
                </a:tc>
                <a:tc>
                  <a:txBody>
                    <a:bodyPr/>
                    <a:lstStyle/>
                    <a:p>
                      <a:pPr marL="0" marR="0" lvl="0" indent="0" algn="l" defTabSz="914400" rtl="0" eaLnBrk="1" fontAlgn="base" latinLnBrk="0" hangingPunct="1">
                        <a:lnSpc>
                          <a:spcPts val="17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▸アジア諸国との企業交流及びアジア諸国への企業投資活動を支援</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44" marB="45744"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大薬協</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大商</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a:t>
                      </a:r>
                      <a:endPar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10000"/>
                        </a:lnSpc>
                        <a:spcBef>
                          <a:spcPct val="20000"/>
                        </a:spcBef>
                        <a:spcAft>
                          <a:spcPct val="0"/>
                        </a:spcAft>
                        <a:buClrTx/>
                        <a:buSzTx/>
                        <a:buFontTx/>
                        <a:buNone/>
                        <a:tabLst/>
                      </a:pP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千里</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LF</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44" marB="45744" anchor="ctr" horzOverflow="overflow"/>
                </a:tc>
                <a:extLst>
                  <a:ext uri="{0D108BD9-81ED-4DB2-BD59-A6C34878D82A}">
                    <a16:rowId xmlns:a16="http://schemas.microsoft.com/office/drawing/2014/main" val="10003"/>
                  </a:ext>
                </a:extLst>
              </a:tr>
              <a:tr h="783034">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600" b="0" i="0" u="none" strike="noStrike" cap="none" normalizeH="0" baseline="0" dirty="0" smtClean="0">
                        <a:ln>
                          <a:noFill/>
                        </a:ln>
                        <a:solidFill>
                          <a:schemeClr val="bg1"/>
                        </a:solidFill>
                        <a:effectLst/>
                        <a:latin typeface="Meiryo UI" pitchFamily="50" charset="-128"/>
                        <a:ea typeface="Meiryo UI" pitchFamily="50" charset="-128"/>
                        <a:cs typeface="Meiryo UI" pitchFamily="50" charset="-128"/>
                      </a:endParaRPr>
                    </a:p>
                  </a:txBody>
                  <a:tcPr marL="91443" marR="91443" marT="45726" marB="45726" anchor="ctr" horzOverflow="overflow">
                    <a:solidFill>
                      <a:schemeClr val="accent1"/>
                    </a:solidFill>
                  </a:tcPr>
                </a:tc>
                <a:tc>
                  <a:txBody>
                    <a:bodyPr/>
                    <a:lstStyle/>
                    <a:p>
                      <a:pPr marL="0" marR="0" lvl="0" indent="0" algn="l" defTabSz="914400" rtl="0" eaLnBrk="1" fontAlgn="base" latinLnBrk="0" hangingPunct="1">
                        <a:lnSpc>
                          <a:spcPts val="17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▸府内大学・研究機関・支援機関等とのネットワーク構築によるベンチャー・中</a:t>
                      </a:r>
                      <a:endPar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7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小企業のビジネス化支援（</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PMK</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イニシアティブの推進）</a:t>
                      </a:r>
                    </a:p>
                  </a:txBody>
                  <a:tcPr marL="91443" marR="91443" marT="45744" marB="45744"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医薬健栄研</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阪大</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国循</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千里</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LF</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44" marB="45744" anchor="ctr" horzOverflow="overflow"/>
                </a:tc>
                <a:extLst>
                  <a:ext uri="{0D108BD9-81ED-4DB2-BD59-A6C34878D82A}">
                    <a16:rowId xmlns:a16="http://schemas.microsoft.com/office/drawing/2014/main" val="10004"/>
                  </a:ext>
                </a:extLst>
              </a:tr>
              <a:tr h="720080">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600" b="0" i="0" u="none" strike="noStrike" cap="none" normalizeH="0" baseline="0" dirty="0" smtClean="0">
                        <a:ln>
                          <a:noFill/>
                        </a:ln>
                        <a:solidFill>
                          <a:schemeClr val="bg1"/>
                        </a:solidFill>
                        <a:effectLst/>
                        <a:latin typeface="Meiryo UI" pitchFamily="50" charset="-128"/>
                        <a:ea typeface="Meiryo UI" pitchFamily="50" charset="-128"/>
                        <a:cs typeface="Meiryo UI" pitchFamily="50" charset="-128"/>
                      </a:endParaRPr>
                    </a:p>
                  </a:txBody>
                  <a:tcPr marL="91443" marR="91443" marT="45726" marB="45726" anchor="ctr" horzOverflow="overflow">
                    <a:solidFill>
                      <a:schemeClr val="accent1"/>
                    </a:solidFill>
                  </a:tcPr>
                </a:tc>
                <a:tc>
                  <a:txBody>
                    <a:bodyPr/>
                    <a:lstStyle/>
                    <a:p>
                      <a:pPr marL="0" marR="0" lvl="0" indent="0" algn="l" defTabSz="914400" rtl="0" eaLnBrk="1" fontAlgn="base" latinLnBrk="0" hangingPunct="1">
                        <a:lnSpc>
                          <a:spcPts val="17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WEB</a:t>
                      </a: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サイト、展示会等を活用し、クラスター内ポテンシャルとインパクトのある</a:t>
                      </a:r>
                      <a:endParaRPr kumimoji="1" lang="en-US" altLang="ja-JP"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7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　情報を継続的に発信</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696" marB="45696"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全団体</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696" marB="45696" anchor="ctr" horzOverflow="overflow"/>
                </a:tc>
                <a:extLst>
                  <a:ext uri="{0D108BD9-81ED-4DB2-BD59-A6C34878D82A}">
                    <a16:rowId xmlns:a16="http://schemas.microsoft.com/office/drawing/2014/main" val="10005"/>
                  </a:ext>
                </a:extLst>
              </a:tr>
              <a:tr h="648072">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600" b="0" i="0" u="none" strike="noStrike" cap="none" normalizeH="0" baseline="0" dirty="0" smtClean="0">
                        <a:ln>
                          <a:noFill/>
                        </a:ln>
                        <a:solidFill>
                          <a:schemeClr val="bg1"/>
                        </a:solidFill>
                        <a:effectLst/>
                        <a:latin typeface="Meiryo UI" pitchFamily="50" charset="-128"/>
                        <a:ea typeface="Meiryo UI" pitchFamily="50" charset="-128"/>
                        <a:cs typeface="Meiryo UI" pitchFamily="50" charset="-128"/>
                      </a:endParaRPr>
                    </a:p>
                  </a:txBody>
                  <a:tcPr marL="91443" marR="91443" marT="45726" marB="45726" anchor="ctr" horzOverflow="overflow">
                    <a:solidFill>
                      <a:schemeClr val="accent1"/>
                    </a:solidFill>
                  </a:tcPr>
                </a:tc>
                <a:tc>
                  <a:txBody>
                    <a:bodyPr/>
                    <a:lstStyle/>
                    <a:p>
                      <a:pPr marL="0" marR="0" lvl="0" indent="0" algn="l" defTabSz="914400" rtl="0" eaLnBrk="1" fontAlgn="base" latinLnBrk="0" hangingPunct="1">
                        <a:lnSpc>
                          <a:spcPts val="17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WEB</a:t>
                      </a: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サイト「大阪バイオヘッドクオーター」の充実と「大阪バイオヘッドクオー</a:t>
                      </a:r>
                      <a:endParaRPr kumimoji="1" lang="en-US" altLang="ja-JP"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7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　ター（英語版）」の作成</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696" marB="45696"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府</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696" marB="45696" anchor="ctr" horzOverflow="overflow"/>
                </a:tc>
                <a:extLst>
                  <a:ext uri="{0D108BD9-81ED-4DB2-BD59-A6C34878D82A}">
                    <a16:rowId xmlns:a16="http://schemas.microsoft.com/office/drawing/2014/main" val="10006"/>
                  </a:ext>
                </a:extLst>
              </a:tr>
            </a:tbl>
          </a:graphicData>
        </a:graphic>
      </p:graphicFrame>
      <p:sp>
        <p:nvSpPr>
          <p:cNvPr id="8" name="AutoShape 2"/>
          <p:cNvSpPr>
            <a:spLocks noChangeArrowheads="1"/>
          </p:cNvSpPr>
          <p:nvPr/>
        </p:nvSpPr>
        <p:spPr bwMode="auto">
          <a:xfrm>
            <a:off x="107950" y="605531"/>
            <a:ext cx="8928100" cy="1008063"/>
          </a:xfrm>
          <a:prstGeom prst="roundRect">
            <a:avLst>
              <a:gd name="adj" fmla="val 11546"/>
            </a:avLst>
          </a:prstGeom>
          <a:solidFill>
            <a:schemeClr val="accent5">
              <a:lumMod val="20000"/>
              <a:lumOff val="80000"/>
            </a:schemeClr>
          </a:solidFill>
          <a:ln w="19050">
            <a:solidFill>
              <a:schemeClr val="tx1"/>
            </a:solidFill>
            <a:round/>
            <a:headEnd/>
            <a:tailEnd/>
          </a:ln>
        </p:spPr>
        <p:txBody>
          <a:bodyPr lIns="74295" tIns="8890" rIns="74295" bIns="8890"/>
          <a:lstStyle/>
          <a:p>
            <a:pPr algn="just">
              <a:lnSpc>
                <a:spcPct val="120000"/>
              </a:lnSpc>
              <a:defRPr/>
            </a:pPr>
            <a:r>
              <a:rPr lang="en-US" altLang="ja-JP" b="1" u="sng" dirty="0" smtClean="0">
                <a:latin typeface="Meiryo UI" pitchFamily="50" charset="-128"/>
                <a:ea typeface="Meiryo UI" pitchFamily="50" charset="-128"/>
                <a:cs typeface="Meiryo UI" pitchFamily="50" charset="-128"/>
              </a:rPr>
              <a:t>■</a:t>
            </a:r>
            <a:r>
              <a:rPr lang="ja-JP" altLang="en-US" b="1" u="sng" dirty="0" smtClean="0">
                <a:latin typeface="Meiryo UI" pitchFamily="50" charset="-128"/>
                <a:ea typeface="Meiryo UI" pitchFamily="50" charset="-128"/>
                <a:cs typeface="Meiryo UI" pitchFamily="50" charset="-128"/>
              </a:rPr>
              <a:t>国内外と</a:t>
            </a:r>
            <a:r>
              <a:rPr lang="ja-JP" altLang="en-US" b="1" u="sng" dirty="0">
                <a:latin typeface="Meiryo UI" pitchFamily="50" charset="-128"/>
                <a:ea typeface="Meiryo UI" pitchFamily="50" charset="-128"/>
                <a:cs typeface="Meiryo UI" pitchFamily="50" charset="-128"/>
              </a:rPr>
              <a:t>の連携</a:t>
            </a:r>
            <a:r>
              <a:rPr lang="ja-JP" altLang="en-US" b="1" u="sng" dirty="0" smtClean="0">
                <a:latin typeface="Meiryo UI" pitchFamily="50" charset="-128"/>
                <a:ea typeface="Meiryo UI" pitchFamily="50" charset="-128"/>
                <a:cs typeface="Meiryo UI" pitchFamily="50" charset="-128"/>
              </a:rPr>
              <a:t>強化及び情報発信</a:t>
            </a:r>
            <a:endParaRPr lang="en-US" altLang="ja-JP" b="1" u="sng" dirty="0">
              <a:latin typeface="Meiryo UI" pitchFamily="50" charset="-128"/>
              <a:ea typeface="Meiryo UI" pitchFamily="50" charset="-128"/>
              <a:cs typeface="Meiryo UI" pitchFamily="50" charset="-128"/>
            </a:endParaRPr>
          </a:p>
          <a:p>
            <a:pPr algn="just">
              <a:lnSpc>
                <a:spcPct val="120000"/>
              </a:lnSpc>
              <a:defRPr/>
            </a:pPr>
            <a:r>
              <a:rPr lang="ja-JP" altLang="en-US" sz="1600" dirty="0">
                <a:latin typeface="Meiryo UI" pitchFamily="50" charset="-128"/>
                <a:ea typeface="Meiryo UI" pitchFamily="50" charset="-128"/>
                <a:cs typeface="Meiryo UI" pitchFamily="50" charset="-128"/>
              </a:rPr>
              <a:t>　ライフサイエンス分野における国際競争の激化に対応するため</a:t>
            </a:r>
            <a:r>
              <a:rPr lang="ja-JP" altLang="en-US" sz="1600" dirty="0" smtClean="0">
                <a:latin typeface="Meiryo UI" pitchFamily="50" charset="-128"/>
                <a:ea typeface="Meiryo UI" pitchFamily="50" charset="-128"/>
                <a:cs typeface="Meiryo UI" pitchFamily="50" charset="-128"/>
              </a:rPr>
              <a:t>、海外クラスターをはじめ</a:t>
            </a:r>
            <a:r>
              <a:rPr lang="ja-JP" altLang="en-US" sz="1600" dirty="0">
                <a:latin typeface="Meiryo UI" pitchFamily="50" charset="-128"/>
                <a:ea typeface="Meiryo UI" pitchFamily="50" charset="-128"/>
                <a:cs typeface="Meiryo UI" pitchFamily="50" charset="-128"/>
              </a:rPr>
              <a:t>国内外との連携を推進</a:t>
            </a:r>
            <a:r>
              <a:rPr lang="ja-JP" altLang="en-US" sz="1600" dirty="0" smtClean="0">
                <a:latin typeface="Meiryo UI" pitchFamily="50" charset="-128"/>
                <a:ea typeface="Meiryo UI" pitchFamily="50" charset="-128"/>
                <a:cs typeface="Meiryo UI" pitchFamily="50" charset="-128"/>
              </a:rPr>
              <a:t>するとともに、地域</a:t>
            </a:r>
            <a:r>
              <a:rPr lang="ja-JP" altLang="en-US" sz="1600" dirty="0">
                <a:latin typeface="Meiryo UI" pitchFamily="50" charset="-128"/>
                <a:ea typeface="Meiryo UI" pitchFamily="50" charset="-128"/>
                <a:cs typeface="Meiryo UI" pitchFamily="50" charset="-128"/>
              </a:rPr>
              <a:t>の研究水準の高さ、企業集積、ビジネスチャンス等に</a:t>
            </a:r>
            <a:r>
              <a:rPr lang="ja-JP" altLang="en-US" sz="1600" dirty="0" smtClean="0">
                <a:latin typeface="Meiryo UI" pitchFamily="50" charset="-128"/>
                <a:ea typeface="Meiryo UI" pitchFamily="50" charset="-128"/>
                <a:cs typeface="Meiryo UI" pitchFamily="50" charset="-128"/>
              </a:rPr>
              <a:t>ついて情報を発信。</a:t>
            </a:r>
            <a:endParaRPr lang="ja-JP" altLang="en-US" sz="160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9785902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81" name="Rectangle 5"/>
          <p:cNvSpPr>
            <a:spLocks noChangeArrowheads="1"/>
          </p:cNvSpPr>
          <p:nvPr/>
        </p:nvSpPr>
        <p:spPr bwMode="auto">
          <a:xfrm>
            <a:off x="0" y="2"/>
            <a:ext cx="9144000" cy="561975"/>
          </a:xfrm>
          <a:prstGeom prst="rect">
            <a:avLst/>
          </a:prstGeom>
          <a:gradFill rotWithShape="1">
            <a:gsLst>
              <a:gs pos="0">
                <a:srgbClr val="FF0000"/>
              </a:gs>
              <a:gs pos="50000">
                <a:schemeClr val="bg1"/>
              </a:gs>
              <a:gs pos="100000">
                <a:srgbClr val="FF0000"/>
              </a:gs>
            </a:gsLst>
            <a:lin ang="5400000" scaled="1"/>
          </a:gradFill>
          <a:ln w="9525">
            <a:noFill/>
            <a:miter lim="800000"/>
            <a:headEnd/>
            <a:tailEnd/>
          </a:ln>
          <a:effectLst/>
        </p:spPr>
        <p:txBody>
          <a:bodyPr wrap="none" anchor="ctr"/>
          <a:lstStyle/>
          <a:p>
            <a:pPr defTabSz="912813">
              <a:buClr>
                <a:srgbClr val="000000"/>
              </a:buClr>
              <a:buSzPct val="100000"/>
              <a:defRPr/>
            </a:pPr>
            <a:r>
              <a:rPr kumimoji="0" lang="ja-JP" altLang="en-US" sz="2800" b="1" dirty="0">
                <a:solidFill>
                  <a:schemeClr val="tx2"/>
                </a:solidFill>
                <a:latin typeface="Meiryo UI" pitchFamily="50" charset="-128"/>
                <a:ea typeface="Meiryo UI" pitchFamily="50" charset="-128"/>
                <a:cs typeface="Meiryo UI" pitchFamily="50" charset="-128"/>
              </a:rPr>
              <a:t>　</a:t>
            </a:r>
            <a:r>
              <a:rPr kumimoji="0" lang="ja-JP" altLang="en-US" sz="2800" b="1" dirty="0" smtClean="0">
                <a:solidFill>
                  <a:schemeClr val="tx2"/>
                </a:solidFill>
                <a:latin typeface="Meiryo UI" pitchFamily="50" charset="-128"/>
                <a:ea typeface="Meiryo UI" pitchFamily="50" charset="-128"/>
                <a:cs typeface="Meiryo UI" pitchFamily="50" charset="-128"/>
              </a:rPr>
              <a:t>拠点</a:t>
            </a:r>
            <a:r>
              <a:rPr kumimoji="0" lang="ja-JP" altLang="en-US" sz="2800" b="1" dirty="0">
                <a:solidFill>
                  <a:schemeClr val="tx2"/>
                </a:solidFill>
                <a:latin typeface="Meiryo UI" pitchFamily="50" charset="-128"/>
                <a:ea typeface="Meiryo UI" pitchFamily="50" charset="-128"/>
                <a:cs typeface="Meiryo UI" pitchFamily="50" charset="-128"/>
              </a:rPr>
              <a:t>形成</a:t>
            </a:r>
          </a:p>
        </p:txBody>
      </p:sp>
      <p:graphicFrame>
        <p:nvGraphicFramePr>
          <p:cNvPr id="7" name="Group 72"/>
          <p:cNvGraphicFramePr>
            <a:graphicFrameLocks/>
          </p:cNvGraphicFramePr>
          <p:nvPr>
            <p:extLst>
              <p:ext uri="{D42A27DB-BD31-4B8C-83A1-F6EECF244321}">
                <p14:modId xmlns:p14="http://schemas.microsoft.com/office/powerpoint/2010/main" val="3724026582"/>
              </p:ext>
            </p:extLst>
          </p:nvPr>
        </p:nvGraphicFramePr>
        <p:xfrm>
          <a:off x="151460" y="2529837"/>
          <a:ext cx="8784000" cy="576000"/>
        </p:xfrm>
        <a:graphic>
          <a:graphicData uri="http://schemas.openxmlformats.org/drawingml/2006/table">
            <a:tbl>
              <a:tblPr>
                <a:tableStyleId>{3B4B98B0-60AC-42C2-AFA5-B58CD77FA1E5}</a:tableStyleId>
              </a:tblPr>
              <a:tblGrid>
                <a:gridCol w="360000">
                  <a:extLst>
                    <a:ext uri="{9D8B030D-6E8A-4147-A177-3AD203B41FA5}">
                      <a16:colId xmlns:a16="http://schemas.microsoft.com/office/drawing/2014/main" val="20000"/>
                    </a:ext>
                  </a:extLst>
                </a:gridCol>
                <a:gridCol w="7128000">
                  <a:extLst>
                    <a:ext uri="{9D8B030D-6E8A-4147-A177-3AD203B41FA5}">
                      <a16:colId xmlns:a16="http://schemas.microsoft.com/office/drawing/2014/main" val="20001"/>
                    </a:ext>
                  </a:extLst>
                </a:gridCol>
                <a:gridCol w="1296000">
                  <a:extLst>
                    <a:ext uri="{9D8B030D-6E8A-4147-A177-3AD203B41FA5}">
                      <a16:colId xmlns:a16="http://schemas.microsoft.com/office/drawing/2014/main" val="20002"/>
                    </a:ext>
                  </a:extLst>
                </a:gridCol>
              </a:tblGrid>
              <a:tr h="5760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1" lang="ja-JP" altLang="en-US" sz="800" b="0"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アクション</a:t>
                      </a:r>
                    </a:p>
                  </a:txBody>
                  <a:tcPr vert="eaVert" anchor="ctr" horzOverflow="overflow">
                    <a:solidFill>
                      <a:schemeClr val="accent1"/>
                    </a:solidFill>
                  </a:tcPr>
                </a:tc>
                <a:tc>
                  <a:txBody>
                    <a:bodyPr/>
                    <a:lstStyle/>
                    <a:p>
                      <a:pPr marL="0" marR="0" lvl="0" indent="0" algn="l" defTabSz="914400" rtl="0" eaLnBrk="1" fontAlgn="base" latinLnBrk="0" hangingPunct="1">
                        <a:lnSpc>
                          <a:spcPts val="17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▸関西イノベーション国際戦略総合特区における地方税軽減措置を更に強化した「成</a:t>
                      </a:r>
                      <a:endPar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7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長特区税制」の取組みを活用した企業誘致、設備投資の促進</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ctr"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extLst>
                  <a:ext uri="{0D108BD9-81ED-4DB2-BD59-A6C34878D82A}">
                    <a16:rowId xmlns:a16="http://schemas.microsoft.com/office/drawing/2014/main" val="10000"/>
                  </a:ext>
                </a:extLst>
              </a:tr>
            </a:tbl>
          </a:graphicData>
        </a:graphic>
      </p:graphicFrame>
      <p:sp>
        <p:nvSpPr>
          <p:cNvPr id="10" name="AutoShape 2"/>
          <p:cNvSpPr>
            <a:spLocks noChangeArrowheads="1"/>
          </p:cNvSpPr>
          <p:nvPr/>
        </p:nvSpPr>
        <p:spPr bwMode="auto">
          <a:xfrm>
            <a:off x="107505" y="1886220"/>
            <a:ext cx="8928992" cy="612000"/>
          </a:xfrm>
          <a:prstGeom prst="roundRect">
            <a:avLst>
              <a:gd name="adj" fmla="val 11546"/>
            </a:avLst>
          </a:prstGeom>
          <a:solidFill>
            <a:schemeClr val="accent5">
              <a:lumMod val="20000"/>
              <a:lumOff val="80000"/>
            </a:schemeClr>
          </a:solidFill>
          <a:ln w="19050">
            <a:solidFill>
              <a:schemeClr val="tx1"/>
            </a:solidFill>
            <a:round/>
            <a:headEnd/>
            <a:tailEnd/>
          </a:ln>
        </p:spPr>
        <p:txBody>
          <a:bodyPr vert="horz" wrap="square" lIns="74295" tIns="8890" rIns="74295" bIns="8890" numCol="1" anchor="ctr" anchorCtr="0" compatLnSpc="1">
            <a:prstTxWarp prst="textNoShape">
              <a:avLst/>
            </a:prstTxWarp>
          </a:bodyPr>
          <a:lstStyle/>
          <a:p>
            <a:pPr lvl="0" algn="just" fontAlgn="base">
              <a:lnSpc>
                <a:spcPct val="120000"/>
              </a:lnSpc>
              <a:spcBef>
                <a:spcPct val="0"/>
              </a:spcBef>
              <a:spcAft>
                <a:spcPct val="0"/>
              </a:spcAft>
            </a:pPr>
            <a:r>
              <a:rPr kumimoji="1" lang="en-US" altLang="ja-JP" b="1" i="0" u="sng" strike="noStrike" cap="none" normalizeH="0" baseline="0" dirty="0" smtClean="0">
                <a:ln>
                  <a:noFill/>
                </a:ln>
                <a:effectLst/>
                <a:latin typeface="Meiryo UI" pitchFamily="50" charset="-128"/>
                <a:ea typeface="Meiryo UI" pitchFamily="50" charset="-128"/>
                <a:cs typeface="Meiryo UI" pitchFamily="50" charset="-128"/>
              </a:rPr>
              <a:t>■</a:t>
            </a:r>
            <a:r>
              <a:rPr lang="ja-JP" altLang="en-US" b="1" u="sng" dirty="0">
                <a:latin typeface="Meiryo UI" pitchFamily="50" charset="-128"/>
                <a:ea typeface="Meiryo UI" pitchFamily="50" charset="-128"/>
                <a:cs typeface="Meiryo UI" pitchFamily="50" charset="-128"/>
              </a:rPr>
              <a:t>優遇税制を活用した企業誘致・設備投資の</a:t>
            </a:r>
            <a:r>
              <a:rPr lang="ja-JP" altLang="en-US" b="1" u="sng" dirty="0" smtClean="0">
                <a:latin typeface="Meiryo UI" pitchFamily="50" charset="-128"/>
                <a:ea typeface="Meiryo UI" pitchFamily="50" charset="-128"/>
                <a:cs typeface="Meiryo UI" pitchFamily="50" charset="-128"/>
              </a:rPr>
              <a:t>促進</a:t>
            </a:r>
            <a:endParaRPr kumimoji="1" lang="en-US" altLang="ja-JP" b="1" i="0" u="sng" strike="noStrike" cap="none" normalizeH="0" baseline="0" dirty="0" smtClean="0">
              <a:ln>
                <a:noFill/>
              </a:ln>
              <a:effectLst/>
              <a:latin typeface="Meiryo UI" pitchFamily="50" charset="-128"/>
              <a:ea typeface="Meiryo UI" pitchFamily="50" charset="-128"/>
              <a:cs typeface="Meiryo UI" pitchFamily="50" charset="-128"/>
            </a:endParaRPr>
          </a:p>
          <a:p>
            <a:pPr lvl="0" algn="just" fontAlgn="base">
              <a:lnSpc>
                <a:spcPct val="120000"/>
              </a:lnSpc>
              <a:spcBef>
                <a:spcPct val="0"/>
              </a:spcBef>
              <a:spcAft>
                <a:spcPct val="0"/>
              </a:spcAft>
            </a:pPr>
            <a:r>
              <a:rPr lang="ja-JP" altLang="en-US" sz="1600" dirty="0" smtClean="0">
                <a:latin typeface="Meiryo UI" pitchFamily="50" charset="-128"/>
                <a:ea typeface="Meiryo UI" pitchFamily="50" charset="-128"/>
                <a:cs typeface="Meiryo UI" pitchFamily="50" charset="-128"/>
              </a:rPr>
              <a:t>　特区のインセンティブの活用に</a:t>
            </a:r>
            <a:r>
              <a:rPr lang="ja-JP" altLang="en-US" sz="1600" dirty="0">
                <a:latin typeface="Meiryo UI" pitchFamily="50" charset="-128"/>
                <a:ea typeface="Meiryo UI" pitchFamily="50" charset="-128"/>
                <a:cs typeface="Meiryo UI" pitchFamily="50" charset="-128"/>
              </a:rPr>
              <a:t>より、大阪</a:t>
            </a:r>
            <a:r>
              <a:rPr lang="ja-JP" altLang="en-US" sz="1600" dirty="0" smtClean="0">
                <a:latin typeface="Meiryo UI" pitchFamily="50" charset="-128"/>
                <a:ea typeface="Meiryo UI" pitchFamily="50" charset="-128"/>
                <a:cs typeface="Meiryo UI" pitchFamily="50" charset="-128"/>
              </a:rPr>
              <a:t>府内へ</a:t>
            </a:r>
            <a:r>
              <a:rPr lang="ja-JP" altLang="en-US" sz="1600" dirty="0">
                <a:latin typeface="Meiryo UI" pitchFamily="50" charset="-128"/>
                <a:ea typeface="Meiryo UI" pitchFamily="50" charset="-128"/>
                <a:cs typeface="Meiryo UI" pitchFamily="50" charset="-128"/>
              </a:rPr>
              <a:t>の立地促進を図る</a:t>
            </a:r>
            <a:r>
              <a:rPr lang="ja-JP" altLang="en-US" sz="1600" dirty="0" smtClean="0">
                <a:latin typeface="Meiryo UI" pitchFamily="50" charset="-128"/>
                <a:ea typeface="Meiryo UI" pitchFamily="50" charset="-128"/>
                <a:cs typeface="Meiryo UI" pitchFamily="50" charset="-128"/>
              </a:rPr>
              <a:t>。</a:t>
            </a:r>
            <a:endParaRPr kumimoji="1" lang="ja-JP" sz="3600" i="0" u="none" strike="noStrike" cap="none" normalizeH="0" baseline="0" dirty="0" smtClean="0">
              <a:ln>
                <a:noFill/>
              </a:ln>
              <a:effectLst/>
              <a:latin typeface="Meiryo UI" pitchFamily="50" charset="-128"/>
              <a:ea typeface="Meiryo UI" pitchFamily="50" charset="-128"/>
              <a:cs typeface="Meiryo UI" pitchFamily="50" charset="-128"/>
            </a:endParaRPr>
          </a:p>
        </p:txBody>
      </p:sp>
      <p:sp>
        <p:nvSpPr>
          <p:cNvPr id="11" name="AutoShape 2"/>
          <p:cNvSpPr>
            <a:spLocks noChangeArrowheads="1"/>
          </p:cNvSpPr>
          <p:nvPr/>
        </p:nvSpPr>
        <p:spPr bwMode="auto">
          <a:xfrm>
            <a:off x="107504" y="577824"/>
            <a:ext cx="8928992" cy="612000"/>
          </a:xfrm>
          <a:prstGeom prst="roundRect">
            <a:avLst>
              <a:gd name="adj" fmla="val 11546"/>
            </a:avLst>
          </a:prstGeom>
          <a:solidFill>
            <a:schemeClr val="accent5">
              <a:lumMod val="20000"/>
              <a:lumOff val="80000"/>
            </a:schemeClr>
          </a:solidFill>
          <a:ln w="19050">
            <a:solidFill>
              <a:schemeClr val="tx1"/>
            </a:solidFill>
            <a:round/>
            <a:headEnd/>
            <a:tailEnd/>
          </a:ln>
        </p:spPr>
        <p:txBody>
          <a:bodyPr vert="horz" wrap="square" lIns="74295" tIns="8890" rIns="74295" bIns="8890" numCol="1" anchor="ctr" anchorCtr="0" compatLnSpc="1">
            <a:prstTxWarp prst="textNoShape">
              <a:avLst/>
            </a:prstTxWarp>
          </a:bodyPr>
          <a:lstStyle/>
          <a:p>
            <a:pPr lvl="0" algn="just" fontAlgn="base">
              <a:lnSpc>
                <a:spcPct val="120000"/>
              </a:lnSpc>
              <a:spcBef>
                <a:spcPct val="0"/>
              </a:spcBef>
              <a:spcAft>
                <a:spcPct val="0"/>
              </a:spcAft>
            </a:pPr>
            <a:r>
              <a:rPr kumimoji="1" lang="en-US" altLang="ja-JP" b="1" i="0" u="sng" strike="noStrike" cap="none" normalizeH="0" baseline="0" dirty="0" smtClean="0">
                <a:ln>
                  <a:noFill/>
                </a:ln>
                <a:effectLst/>
                <a:latin typeface="Meiryo UI" pitchFamily="50" charset="-128"/>
                <a:ea typeface="Meiryo UI" pitchFamily="50" charset="-128"/>
                <a:cs typeface="Meiryo UI" pitchFamily="50" charset="-128"/>
              </a:rPr>
              <a:t>■</a:t>
            </a:r>
            <a:r>
              <a:rPr lang="ja-JP" altLang="en-US" b="1" u="sng" dirty="0">
                <a:latin typeface="Meiryo UI" pitchFamily="50" charset="-128"/>
                <a:ea typeface="Meiryo UI" pitchFamily="50" charset="-128"/>
                <a:cs typeface="Meiryo UI" pitchFamily="50" charset="-128"/>
              </a:rPr>
              <a:t>彩都</a:t>
            </a:r>
            <a:r>
              <a:rPr lang="ja-JP" altLang="en-US" b="1" u="sng" dirty="0" smtClean="0">
                <a:latin typeface="Meiryo UI" pitchFamily="50" charset="-128"/>
                <a:ea typeface="Meiryo UI" pitchFamily="50" charset="-128"/>
                <a:cs typeface="Meiryo UI" pitchFamily="50" charset="-128"/>
              </a:rPr>
              <a:t>の企業誘致促進</a:t>
            </a:r>
            <a:endParaRPr kumimoji="1" lang="en-US" altLang="ja-JP" b="1" i="0" u="sng" strike="noStrike" cap="none" normalizeH="0" baseline="0" dirty="0" smtClean="0">
              <a:ln>
                <a:noFill/>
              </a:ln>
              <a:effectLst/>
              <a:latin typeface="Meiryo UI" pitchFamily="50" charset="-128"/>
              <a:ea typeface="Meiryo UI" pitchFamily="50" charset="-128"/>
              <a:cs typeface="Meiryo UI" pitchFamily="50" charset="-128"/>
            </a:endParaRPr>
          </a:p>
          <a:p>
            <a:pPr lvl="0" algn="just" fontAlgn="base">
              <a:lnSpc>
                <a:spcPct val="120000"/>
              </a:lnSpc>
              <a:spcBef>
                <a:spcPct val="0"/>
              </a:spcBef>
              <a:spcAft>
                <a:spcPct val="0"/>
              </a:spcAft>
            </a:pPr>
            <a:r>
              <a:rPr lang="ja-JP" altLang="en-US" sz="1600" dirty="0" smtClean="0">
                <a:latin typeface="Meiryo UI" pitchFamily="50" charset="-128"/>
                <a:ea typeface="Meiryo UI" pitchFamily="50" charset="-128"/>
                <a:cs typeface="Meiryo UI" pitchFamily="50" charset="-128"/>
              </a:rPr>
              <a:t>　</a:t>
            </a:r>
            <a:r>
              <a:rPr lang="ja-JP" altLang="en-US" sz="1600" dirty="0">
                <a:latin typeface="Meiryo UI" pitchFamily="50" charset="-128"/>
                <a:ea typeface="Meiryo UI" pitchFamily="50" charset="-128"/>
                <a:cs typeface="Meiryo UI" pitchFamily="50" charset="-128"/>
              </a:rPr>
              <a:t>彩</a:t>
            </a:r>
            <a:r>
              <a:rPr lang="ja-JP" altLang="en-US" sz="1600" dirty="0" smtClean="0">
                <a:latin typeface="Meiryo UI" pitchFamily="50" charset="-128"/>
                <a:ea typeface="Meiryo UI" pitchFamily="50" charset="-128"/>
                <a:cs typeface="Meiryo UI" pitchFamily="50" charset="-128"/>
              </a:rPr>
              <a:t>都地区へ</a:t>
            </a:r>
            <a:r>
              <a:rPr lang="ja-JP" altLang="en-US" sz="1600" dirty="0">
                <a:latin typeface="Meiryo UI" pitchFamily="50" charset="-128"/>
                <a:ea typeface="Meiryo UI" pitchFamily="50" charset="-128"/>
                <a:cs typeface="Meiryo UI" pitchFamily="50" charset="-128"/>
              </a:rPr>
              <a:t>の企業、研究機関等の集積を促進</a:t>
            </a:r>
            <a:r>
              <a:rPr lang="ja-JP" altLang="en-US" sz="1600" dirty="0" smtClean="0">
                <a:latin typeface="Meiryo UI" pitchFamily="50" charset="-128"/>
                <a:ea typeface="Meiryo UI" pitchFamily="50" charset="-128"/>
                <a:cs typeface="Meiryo UI" pitchFamily="50" charset="-128"/>
              </a:rPr>
              <a:t>する。</a:t>
            </a:r>
            <a:endParaRPr kumimoji="1" lang="ja-JP" sz="3600" i="0" u="none" strike="noStrike" cap="none" normalizeH="0" baseline="0" dirty="0" smtClean="0">
              <a:ln>
                <a:noFill/>
              </a:ln>
              <a:effectLst/>
              <a:latin typeface="Meiryo UI" pitchFamily="50" charset="-128"/>
              <a:ea typeface="Meiryo UI" pitchFamily="50" charset="-128"/>
              <a:cs typeface="Meiryo UI" pitchFamily="50" charset="-128"/>
            </a:endParaRPr>
          </a:p>
        </p:txBody>
      </p:sp>
      <p:graphicFrame>
        <p:nvGraphicFramePr>
          <p:cNvPr id="12" name="Group 72"/>
          <p:cNvGraphicFramePr>
            <a:graphicFrameLocks/>
          </p:cNvGraphicFramePr>
          <p:nvPr>
            <p:extLst>
              <p:ext uri="{D42A27DB-BD31-4B8C-83A1-F6EECF244321}">
                <p14:modId xmlns:p14="http://schemas.microsoft.com/office/powerpoint/2010/main" val="3671666384"/>
              </p:ext>
            </p:extLst>
          </p:nvPr>
        </p:nvGraphicFramePr>
        <p:xfrm>
          <a:off x="179512" y="1222510"/>
          <a:ext cx="8784976" cy="576000"/>
        </p:xfrm>
        <a:graphic>
          <a:graphicData uri="http://schemas.openxmlformats.org/drawingml/2006/table">
            <a:tbl>
              <a:tblPr>
                <a:tableStyleId>{3B4B98B0-60AC-42C2-AFA5-B58CD77FA1E5}</a:tableStyleId>
              </a:tblPr>
              <a:tblGrid>
                <a:gridCol w="360040">
                  <a:extLst>
                    <a:ext uri="{9D8B030D-6E8A-4147-A177-3AD203B41FA5}">
                      <a16:colId xmlns:a16="http://schemas.microsoft.com/office/drawing/2014/main" val="20000"/>
                    </a:ext>
                  </a:extLst>
                </a:gridCol>
                <a:gridCol w="6624736">
                  <a:extLst>
                    <a:ext uri="{9D8B030D-6E8A-4147-A177-3AD203B41FA5}">
                      <a16:colId xmlns:a16="http://schemas.microsoft.com/office/drawing/2014/main" val="20001"/>
                    </a:ext>
                  </a:extLst>
                </a:gridCol>
                <a:gridCol w="1800200">
                  <a:extLst>
                    <a:ext uri="{9D8B030D-6E8A-4147-A177-3AD203B41FA5}">
                      <a16:colId xmlns:a16="http://schemas.microsoft.com/office/drawing/2014/main" val="20002"/>
                    </a:ext>
                  </a:extLst>
                </a:gridCol>
              </a:tblGrid>
              <a:tr h="5760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80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アクション</a:t>
                      </a:r>
                      <a:endParaRPr kumimoji="1" lang="ja-JP" altLang="en-US" sz="800" b="0" i="0" u="none" strike="noStrike" cap="none" normalizeH="0" baseline="0" dirty="0" smtClean="0">
                        <a:ln>
                          <a:noFill/>
                        </a:ln>
                        <a:solidFill>
                          <a:schemeClr val="bg1"/>
                        </a:solidFill>
                        <a:effectLst/>
                        <a:latin typeface="Meiryo UI" pitchFamily="50" charset="-128"/>
                        <a:ea typeface="Meiryo UI" pitchFamily="50" charset="-128"/>
                        <a:cs typeface="Meiryo UI" pitchFamily="50" charset="-128"/>
                      </a:endParaRPr>
                    </a:p>
                  </a:txBody>
                  <a:tcPr vert="eaVert" anchor="ctr" horzOverflow="overflow">
                    <a:solidFill>
                      <a:schemeClr val="accent1"/>
                    </a:solidFill>
                  </a:tcPr>
                </a:tc>
                <a:tc>
                  <a:txBody>
                    <a:bodyPr/>
                    <a:lstStyle/>
                    <a:p>
                      <a:pPr marL="0" marR="0" lvl="0" indent="0" algn="l" defTabSz="914400" rtl="0" eaLnBrk="1" fontAlgn="base" latinLnBrk="0" hangingPunct="1">
                        <a:lnSpc>
                          <a:spcPts val="17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▸彩都地区をライフサイエンス分野をはじめとするイノベーショナルな企業の集積拠</a:t>
                      </a:r>
                      <a:endParaRPr kumimoji="1" lang="en-US" altLang="ja-JP"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7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　点にするため、施行主体、地権者等との連携・調整を実施</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ctr"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府</a:t>
                      </a:r>
                      <a:endPar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extLst>
                  <a:ext uri="{0D108BD9-81ED-4DB2-BD59-A6C34878D82A}">
                    <a16:rowId xmlns:a16="http://schemas.microsoft.com/office/drawing/2014/main" val="10000"/>
                  </a:ext>
                </a:extLst>
              </a:tr>
            </a:tbl>
          </a:graphicData>
        </a:graphic>
      </p:graphicFrame>
      <p:sp>
        <p:nvSpPr>
          <p:cNvPr id="14" name="AutoShape 2"/>
          <p:cNvSpPr>
            <a:spLocks noChangeArrowheads="1"/>
          </p:cNvSpPr>
          <p:nvPr/>
        </p:nvSpPr>
        <p:spPr bwMode="auto">
          <a:xfrm>
            <a:off x="107505" y="3196080"/>
            <a:ext cx="8928992" cy="936000"/>
          </a:xfrm>
          <a:prstGeom prst="roundRect">
            <a:avLst>
              <a:gd name="adj" fmla="val 11546"/>
            </a:avLst>
          </a:prstGeom>
          <a:solidFill>
            <a:schemeClr val="accent5">
              <a:lumMod val="20000"/>
              <a:lumOff val="80000"/>
            </a:schemeClr>
          </a:solidFill>
          <a:ln w="19050">
            <a:solidFill>
              <a:schemeClr val="tx1"/>
            </a:solidFill>
            <a:round/>
            <a:headEnd/>
            <a:tailEnd/>
          </a:ln>
        </p:spPr>
        <p:txBody>
          <a:bodyPr vert="horz" wrap="square" lIns="74295" tIns="8890" rIns="74295" bIns="8890" numCol="1" anchor="ctr" anchorCtr="0" compatLnSpc="1">
            <a:prstTxWarp prst="textNoShape">
              <a:avLst/>
            </a:prstTxWarp>
          </a:bodyPr>
          <a:lstStyle/>
          <a:p>
            <a:pPr lvl="0" algn="just" fontAlgn="base">
              <a:lnSpc>
                <a:spcPct val="120000"/>
              </a:lnSpc>
              <a:spcBef>
                <a:spcPct val="0"/>
              </a:spcBef>
              <a:spcAft>
                <a:spcPct val="0"/>
              </a:spcAft>
            </a:pPr>
            <a:r>
              <a:rPr kumimoji="1" lang="en-US" altLang="ja-JP" b="1" i="0" u="sng"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a:t>
            </a:r>
            <a:r>
              <a:rPr lang="ja-JP" altLang="en-US" b="1" u="sng" dirty="0" smtClean="0">
                <a:solidFill>
                  <a:srgbClr val="000000"/>
                </a:solidFill>
                <a:latin typeface="Meiryo UI" pitchFamily="50" charset="-128"/>
                <a:ea typeface="Meiryo UI" pitchFamily="50" charset="-128"/>
                <a:cs typeface="Meiryo UI" pitchFamily="50" charset="-128"/>
              </a:rPr>
              <a:t>北</a:t>
            </a:r>
            <a:r>
              <a:rPr lang="ja-JP" altLang="en-US" b="1" u="sng" dirty="0">
                <a:solidFill>
                  <a:srgbClr val="000000"/>
                </a:solidFill>
                <a:latin typeface="Meiryo UI" pitchFamily="50" charset="-128"/>
                <a:ea typeface="Meiryo UI" pitchFamily="50" charset="-128"/>
                <a:cs typeface="Meiryo UI" pitchFamily="50" charset="-128"/>
              </a:rPr>
              <a:t>大阪健康医療都市（健都</a:t>
            </a:r>
            <a:r>
              <a:rPr lang="ja-JP" altLang="en-US" b="1" u="sng" dirty="0" smtClean="0">
                <a:solidFill>
                  <a:srgbClr val="000000"/>
                </a:solidFill>
                <a:latin typeface="Meiryo UI" pitchFamily="50" charset="-128"/>
                <a:ea typeface="Meiryo UI" pitchFamily="50" charset="-128"/>
                <a:cs typeface="Meiryo UI" pitchFamily="50" charset="-128"/>
              </a:rPr>
              <a:t>）におけるクラスター形成の促進</a:t>
            </a:r>
            <a:endParaRPr lang="en-US" altLang="ja-JP" b="1" u="sng" dirty="0" smtClean="0">
              <a:solidFill>
                <a:srgbClr val="000000"/>
              </a:solidFill>
              <a:latin typeface="Meiryo UI" pitchFamily="50" charset="-128"/>
              <a:ea typeface="Meiryo UI" pitchFamily="50" charset="-128"/>
              <a:cs typeface="Meiryo UI" pitchFamily="50" charset="-128"/>
            </a:endParaRPr>
          </a:p>
          <a:p>
            <a:pPr lvl="0" algn="just" fontAlgn="base">
              <a:lnSpc>
                <a:spcPct val="120000"/>
              </a:lnSpc>
              <a:spcBef>
                <a:spcPct val="0"/>
              </a:spcBef>
              <a:spcAft>
                <a:spcPct val="0"/>
              </a:spcAft>
            </a:pPr>
            <a:r>
              <a:rPr kumimoji="1" lang="ja-JP" altLang="en-US" b="1" i="0"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a:t>
            </a:r>
            <a:r>
              <a:rPr kumimoji="1" lang="ja-JP" altLang="en-US" sz="1600" i="0" strike="noStrike" cap="none" normalizeH="0" baseline="0" dirty="0" smtClean="0">
                <a:ln>
                  <a:noFill/>
                </a:ln>
                <a:effectLst/>
                <a:latin typeface="Meiryo UI" pitchFamily="50" charset="-128"/>
                <a:ea typeface="Meiryo UI" pitchFamily="50" charset="-128"/>
                <a:cs typeface="Meiryo UI" pitchFamily="50" charset="-128"/>
              </a:rPr>
              <a:t>北大阪健康医療都市（健都）をライフサイエンス産業の新たな拠点と位置づけ、「健康</a:t>
            </a:r>
            <a:r>
              <a:rPr kumimoji="1" lang="ja-JP" altLang="en-US" sz="1600" i="0"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と医療」をコンセプトとしたクラスターの形成を図る。</a:t>
            </a:r>
            <a:endParaRPr kumimoji="1" lang="ja-JP" sz="360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p:txBody>
      </p:sp>
      <p:graphicFrame>
        <p:nvGraphicFramePr>
          <p:cNvPr id="15" name="Group 72"/>
          <p:cNvGraphicFramePr>
            <a:graphicFrameLocks/>
          </p:cNvGraphicFramePr>
          <p:nvPr>
            <p:extLst>
              <p:ext uri="{D42A27DB-BD31-4B8C-83A1-F6EECF244321}">
                <p14:modId xmlns:p14="http://schemas.microsoft.com/office/powerpoint/2010/main" val="1476400249"/>
              </p:ext>
            </p:extLst>
          </p:nvPr>
        </p:nvGraphicFramePr>
        <p:xfrm>
          <a:off x="179513" y="4172529"/>
          <a:ext cx="8784976" cy="2528676"/>
        </p:xfrm>
        <a:graphic>
          <a:graphicData uri="http://schemas.openxmlformats.org/drawingml/2006/table">
            <a:tbl>
              <a:tblPr>
                <a:tableStyleId>{3B4B98B0-60AC-42C2-AFA5-B58CD77FA1E5}</a:tableStyleId>
              </a:tblPr>
              <a:tblGrid>
                <a:gridCol w="360040">
                  <a:extLst>
                    <a:ext uri="{9D8B030D-6E8A-4147-A177-3AD203B41FA5}">
                      <a16:colId xmlns:a16="http://schemas.microsoft.com/office/drawing/2014/main" val="20000"/>
                    </a:ext>
                  </a:extLst>
                </a:gridCol>
                <a:gridCol w="6624736">
                  <a:extLst>
                    <a:ext uri="{9D8B030D-6E8A-4147-A177-3AD203B41FA5}">
                      <a16:colId xmlns:a16="http://schemas.microsoft.com/office/drawing/2014/main" val="20001"/>
                    </a:ext>
                  </a:extLst>
                </a:gridCol>
                <a:gridCol w="1800200">
                  <a:extLst>
                    <a:ext uri="{9D8B030D-6E8A-4147-A177-3AD203B41FA5}">
                      <a16:colId xmlns:a16="http://schemas.microsoft.com/office/drawing/2014/main" val="20002"/>
                    </a:ext>
                  </a:extLst>
                </a:gridCol>
              </a:tblGrid>
              <a:tr h="828000">
                <a:tc rowSpan="3">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アクション</a:t>
                      </a:r>
                      <a:endParaRPr kumimoji="1" lang="ja-JP" altLang="en-US" sz="1600" b="0" i="0" u="none" strike="noStrike" cap="none" normalizeH="0" baseline="0" dirty="0" smtClean="0">
                        <a:ln>
                          <a:noFill/>
                        </a:ln>
                        <a:solidFill>
                          <a:schemeClr val="bg1"/>
                        </a:solidFill>
                        <a:effectLst/>
                        <a:latin typeface="Meiryo UI" pitchFamily="50" charset="-128"/>
                        <a:ea typeface="Meiryo UI" pitchFamily="50" charset="-128"/>
                        <a:cs typeface="Meiryo UI" pitchFamily="50" charset="-128"/>
                      </a:endParaRPr>
                    </a:p>
                  </a:txBody>
                  <a:tcPr anchor="ctr" horzOverflow="overflow">
                    <a:solidFill>
                      <a:schemeClr val="accent1"/>
                    </a:solidFill>
                  </a:tcPr>
                </a:tc>
                <a:tc>
                  <a:txBody>
                    <a:bodyPr/>
                    <a:lstStyle/>
                    <a:p>
                      <a:pPr marL="0" marR="0" lvl="0" indent="0" algn="l" defTabSz="914400" rtl="0" eaLnBrk="1" fontAlgn="base" latinLnBrk="0" hangingPunct="1">
                        <a:lnSpc>
                          <a:spcPts val="17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▸新国立循環器病研究センターを中心とする医療クラスター形成を検討するため、</a:t>
                      </a:r>
                      <a:endPar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7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産学官代表者からなる医療クラスター形成会議を運営及び健都イノベーション</a:t>
                      </a:r>
                      <a:endPar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7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パークへの企業誘致</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ctr" defTabSz="914400" rtl="0" eaLnBrk="1" fontAlgn="base" latinLnBrk="0" hangingPunct="1">
                        <a:lnSpc>
                          <a:spcPct val="110000"/>
                        </a:lnSpc>
                        <a:spcBef>
                          <a:spcPct val="2000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医薬健栄研</a:t>
                      </a:r>
                      <a:r>
                        <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阪大</a:t>
                      </a:r>
                      <a:r>
                        <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ctr" defTabSz="914400" rtl="0" eaLnBrk="1" fontAlgn="base" latinLnBrk="0" hangingPunct="1">
                        <a:lnSpc>
                          <a:spcPct val="110000"/>
                        </a:lnSpc>
                        <a:spcBef>
                          <a:spcPct val="2000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府</a:t>
                      </a:r>
                      <a:r>
                        <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近経局</a:t>
                      </a:r>
                      <a:r>
                        <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国循</a:t>
                      </a:r>
                      <a:endPar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extLst>
                  <a:ext uri="{0D108BD9-81ED-4DB2-BD59-A6C34878D82A}">
                    <a16:rowId xmlns:a16="http://schemas.microsoft.com/office/drawing/2014/main" val="10000"/>
                  </a:ext>
                </a:extLst>
              </a:tr>
              <a:tr h="828000">
                <a:tc vMerge="1">
                  <a:txBody>
                    <a:bodyPr/>
                    <a:lstStyle/>
                    <a:p>
                      <a:endParaRPr kumimoji="1" lang="ja-JP" altLang="en-US"/>
                    </a:p>
                  </a:txBody>
                  <a:tcPr/>
                </a:tc>
                <a:tc>
                  <a:txBody>
                    <a:bodyPr/>
                    <a:lstStyle/>
                    <a:p>
                      <a:pPr marL="0" marR="0" lvl="0" indent="0" algn="l" defTabSz="914400" rtl="0" eaLnBrk="1" fontAlgn="base" latinLnBrk="0" hangingPunct="1">
                        <a:lnSpc>
                          <a:spcPts val="17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国立健康・栄養研究所の平成</a:t>
                      </a:r>
                      <a:r>
                        <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31</a:t>
                      </a: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年度中の移転開始に向け、移転に伴う課</a:t>
                      </a:r>
                      <a:endPar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700"/>
                        </a:lnSpc>
                        <a:spcBef>
                          <a:spcPct val="2000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題解決のため、厚生労働省等との間で協議・調整を行う</a:t>
                      </a: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医薬健栄研</a:t>
                      </a:r>
                      <a:r>
                        <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府</a:t>
                      </a:r>
                      <a:endPar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extLst>
                  <a:ext uri="{0D108BD9-81ED-4DB2-BD59-A6C34878D82A}">
                    <a16:rowId xmlns:a16="http://schemas.microsoft.com/office/drawing/2014/main" val="10001"/>
                  </a:ext>
                </a:extLst>
              </a:tr>
              <a:tr h="864000">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600" b="0" i="0" u="none" strike="noStrike" cap="none" normalizeH="0" baseline="0" dirty="0" smtClean="0">
                        <a:ln>
                          <a:noFill/>
                        </a:ln>
                        <a:solidFill>
                          <a:schemeClr val="bg1"/>
                        </a:solidFill>
                        <a:effectLst/>
                        <a:latin typeface="Meiryo UI" pitchFamily="50" charset="-128"/>
                        <a:ea typeface="Meiryo UI" pitchFamily="50" charset="-128"/>
                        <a:cs typeface="Meiryo UI" pitchFamily="50" charset="-128"/>
                      </a:endParaRPr>
                    </a:p>
                  </a:txBody>
                  <a:tcPr anchor="ctr" horzOverflow="overflow">
                    <a:solidFill>
                      <a:schemeClr val="accent1"/>
                    </a:solidFill>
                  </a:tcPr>
                </a:tc>
                <a:tc>
                  <a:txBody>
                    <a:bodyPr/>
                    <a:lstStyle/>
                    <a:p>
                      <a:pPr marL="0" marR="0" lvl="0" indent="0" algn="l" defTabSz="914400" rtl="0" eaLnBrk="1" fontAlgn="base" latinLnBrk="0" hangingPunct="1">
                        <a:lnSpc>
                          <a:spcPts val="17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▸新国立循環器病研究センターにおける、外部の企業等の研究者と内部の医</a:t>
                      </a:r>
                      <a:endPar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7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師・研究者等が共同研究を行う拠点となるオープンイノベーションセンターの設</a:t>
                      </a:r>
                      <a:endPar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7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置に向けた検討の実施</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ctr" defTabSz="914400" rtl="0" eaLnBrk="1" fontAlgn="base" latinLnBrk="0" hangingPunct="1">
                        <a:lnSpc>
                          <a:spcPct val="110000"/>
                        </a:lnSpc>
                        <a:spcBef>
                          <a:spcPct val="2000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国循</a:t>
                      </a:r>
                      <a:endPar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base" latinLnBrk="0" hangingPunct="1">
                        <a:lnSpc>
                          <a:spcPct val="110000"/>
                        </a:lnSpc>
                        <a:spcBef>
                          <a:spcPct val="20000"/>
                        </a:spcBef>
                        <a:spcAft>
                          <a:spcPct val="0"/>
                        </a:spcAft>
                        <a:buClrTx/>
                        <a:buSzTx/>
                        <a:buFontTx/>
                        <a:buNone/>
                        <a:tabLst/>
                      </a:pPr>
                      <a:endPar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9280180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81" name="Rectangle 5"/>
          <p:cNvSpPr>
            <a:spLocks noChangeArrowheads="1"/>
          </p:cNvSpPr>
          <p:nvPr/>
        </p:nvSpPr>
        <p:spPr bwMode="auto">
          <a:xfrm>
            <a:off x="0" y="2"/>
            <a:ext cx="9144000" cy="561975"/>
          </a:xfrm>
          <a:prstGeom prst="rect">
            <a:avLst/>
          </a:prstGeom>
          <a:gradFill rotWithShape="1">
            <a:gsLst>
              <a:gs pos="0">
                <a:srgbClr val="FF0000"/>
              </a:gs>
              <a:gs pos="50000">
                <a:schemeClr val="bg1"/>
              </a:gs>
              <a:gs pos="100000">
                <a:srgbClr val="FF0000"/>
              </a:gs>
            </a:gsLst>
            <a:lin ang="5400000" scaled="1"/>
          </a:gradFill>
          <a:ln w="9525">
            <a:noFill/>
            <a:miter lim="800000"/>
            <a:headEnd/>
            <a:tailEnd/>
          </a:ln>
          <a:effectLst/>
        </p:spPr>
        <p:txBody>
          <a:bodyPr wrap="none" anchor="ctr"/>
          <a:lstStyle/>
          <a:p>
            <a:pPr defTabSz="912813">
              <a:buClr>
                <a:srgbClr val="000000"/>
              </a:buClr>
              <a:buSzPct val="100000"/>
              <a:defRPr/>
            </a:pPr>
            <a:r>
              <a:rPr kumimoji="0" lang="ja-JP" altLang="en-US" sz="2800" b="1" dirty="0">
                <a:solidFill>
                  <a:schemeClr val="tx2"/>
                </a:solidFill>
                <a:latin typeface="Meiryo UI" pitchFamily="50" charset="-128"/>
                <a:ea typeface="Meiryo UI" pitchFamily="50" charset="-128"/>
                <a:cs typeface="Meiryo UI" pitchFamily="50" charset="-128"/>
              </a:rPr>
              <a:t>　</a:t>
            </a:r>
            <a:r>
              <a:rPr kumimoji="0" lang="ja-JP" altLang="en-US" sz="2800" b="1" dirty="0" smtClean="0">
                <a:solidFill>
                  <a:schemeClr val="tx2"/>
                </a:solidFill>
                <a:latin typeface="Meiryo UI" pitchFamily="50" charset="-128"/>
                <a:ea typeface="Meiryo UI" pitchFamily="50" charset="-128"/>
                <a:cs typeface="Meiryo UI" pitchFamily="50" charset="-128"/>
              </a:rPr>
              <a:t>拠点</a:t>
            </a:r>
            <a:r>
              <a:rPr kumimoji="0" lang="ja-JP" altLang="en-US" sz="2800" b="1" dirty="0">
                <a:solidFill>
                  <a:schemeClr val="tx2"/>
                </a:solidFill>
                <a:latin typeface="Meiryo UI" pitchFamily="50" charset="-128"/>
                <a:ea typeface="Meiryo UI" pitchFamily="50" charset="-128"/>
                <a:cs typeface="Meiryo UI" pitchFamily="50" charset="-128"/>
              </a:rPr>
              <a:t>形成</a:t>
            </a:r>
          </a:p>
        </p:txBody>
      </p:sp>
      <p:sp>
        <p:nvSpPr>
          <p:cNvPr id="5" name="AutoShape 2"/>
          <p:cNvSpPr>
            <a:spLocks noChangeArrowheads="1"/>
          </p:cNvSpPr>
          <p:nvPr/>
        </p:nvSpPr>
        <p:spPr bwMode="auto">
          <a:xfrm>
            <a:off x="138922" y="2492896"/>
            <a:ext cx="8928992" cy="799660"/>
          </a:xfrm>
          <a:prstGeom prst="roundRect">
            <a:avLst>
              <a:gd name="adj" fmla="val 11546"/>
            </a:avLst>
          </a:prstGeom>
          <a:solidFill>
            <a:schemeClr val="accent5">
              <a:lumMod val="20000"/>
              <a:lumOff val="80000"/>
            </a:schemeClr>
          </a:solidFill>
          <a:ln w="19050">
            <a:solidFill>
              <a:schemeClr val="tx1"/>
            </a:solidFill>
            <a:round/>
            <a:headEnd/>
            <a:tailEnd/>
          </a:ln>
        </p:spPr>
        <p:txBody>
          <a:bodyPr vert="horz" wrap="square" lIns="74295" tIns="8890" rIns="74295" bIns="8890" numCol="1" anchor="t" anchorCtr="0" compatLnSpc="1">
            <a:prstTxWarp prst="textNoShape">
              <a:avLst/>
            </a:prstTxWarp>
          </a:bodyPr>
          <a:lstStyle/>
          <a:p>
            <a:pPr lvl="0" algn="just" fontAlgn="base">
              <a:lnSpc>
                <a:spcPct val="120000"/>
              </a:lnSpc>
              <a:spcBef>
                <a:spcPct val="0"/>
              </a:spcBef>
              <a:spcAft>
                <a:spcPct val="0"/>
              </a:spcAft>
            </a:pPr>
            <a:r>
              <a:rPr kumimoji="1" lang="en-US" altLang="ja-JP" b="1" i="0" u="sng"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a:t>
            </a:r>
            <a:r>
              <a:rPr kumimoji="1" lang="ja-JP" altLang="en-US" b="1" i="0" u="sng"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産学連携によるイノベーション創出</a:t>
            </a:r>
            <a:endParaRPr kumimoji="1" lang="en-US" altLang="ja-JP" b="1" i="0" u="sng" strike="noStrike" cap="none" normalizeH="0" baseline="0" dirty="0" smtClean="0">
              <a:ln>
                <a:noFill/>
              </a:ln>
              <a:solidFill>
                <a:srgbClr val="000000"/>
              </a:solidFill>
              <a:effectLst/>
              <a:latin typeface="Meiryo UI" pitchFamily="50" charset="-128"/>
              <a:ea typeface="Meiryo UI" pitchFamily="50" charset="-128"/>
              <a:cs typeface="Meiryo UI" pitchFamily="50" charset="-128"/>
            </a:endParaRPr>
          </a:p>
          <a:p>
            <a:pPr lvl="0" algn="just" fontAlgn="base">
              <a:lnSpc>
                <a:spcPct val="120000"/>
              </a:lnSpc>
              <a:spcBef>
                <a:spcPct val="0"/>
              </a:spcBef>
              <a:spcAft>
                <a:spcPct val="0"/>
              </a:spcAft>
            </a:pPr>
            <a:r>
              <a:rPr lang="ja-JP" altLang="en-US" sz="1600" dirty="0" smtClean="0">
                <a:solidFill>
                  <a:srgbClr val="000000"/>
                </a:solidFill>
                <a:latin typeface="Meiryo UI" pitchFamily="50" charset="-128"/>
                <a:ea typeface="Meiryo UI" pitchFamily="50" charset="-128"/>
                <a:cs typeface="Meiryo UI" pitchFamily="50" charset="-128"/>
              </a:rPr>
              <a:t>　研究</a:t>
            </a:r>
            <a:r>
              <a:rPr lang="ja-JP" altLang="en-US" sz="1600" dirty="0">
                <a:solidFill>
                  <a:srgbClr val="000000"/>
                </a:solidFill>
                <a:latin typeface="Meiryo UI" pitchFamily="50" charset="-128"/>
                <a:ea typeface="Meiryo UI" pitchFamily="50" charset="-128"/>
                <a:cs typeface="Meiryo UI" pitchFamily="50" charset="-128"/>
              </a:rPr>
              <a:t>・開発の環境</a:t>
            </a:r>
            <a:r>
              <a:rPr lang="ja-JP" altLang="en-US" sz="1600" dirty="0" smtClean="0">
                <a:solidFill>
                  <a:srgbClr val="000000"/>
                </a:solidFill>
                <a:latin typeface="Meiryo UI" pitchFamily="50" charset="-128"/>
                <a:ea typeface="Meiryo UI" pitchFamily="50" charset="-128"/>
                <a:cs typeface="Meiryo UI" pitchFamily="50" charset="-128"/>
              </a:rPr>
              <a:t>整備などを進め、産学連携によるイノベーション創出をめざす。</a:t>
            </a:r>
            <a:endParaRPr kumimoji="1" lang="ja-JP" sz="360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p:txBody>
      </p:sp>
      <p:graphicFrame>
        <p:nvGraphicFramePr>
          <p:cNvPr id="6" name="Group 72"/>
          <p:cNvGraphicFramePr>
            <a:graphicFrameLocks/>
          </p:cNvGraphicFramePr>
          <p:nvPr>
            <p:extLst>
              <p:ext uri="{D42A27DB-BD31-4B8C-83A1-F6EECF244321}">
                <p14:modId xmlns:p14="http://schemas.microsoft.com/office/powerpoint/2010/main" val="4034252270"/>
              </p:ext>
            </p:extLst>
          </p:nvPr>
        </p:nvGraphicFramePr>
        <p:xfrm>
          <a:off x="146674" y="3356992"/>
          <a:ext cx="8784976" cy="3168352"/>
        </p:xfrm>
        <a:graphic>
          <a:graphicData uri="http://schemas.openxmlformats.org/drawingml/2006/table">
            <a:tbl>
              <a:tblPr>
                <a:tableStyleId>{3B4B98B0-60AC-42C2-AFA5-B58CD77FA1E5}</a:tableStyleId>
              </a:tblPr>
              <a:tblGrid>
                <a:gridCol w="360040">
                  <a:extLst>
                    <a:ext uri="{9D8B030D-6E8A-4147-A177-3AD203B41FA5}">
                      <a16:colId xmlns:a16="http://schemas.microsoft.com/office/drawing/2014/main" val="20000"/>
                    </a:ext>
                  </a:extLst>
                </a:gridCol>
                <a:gridCol w="7128792">
                  <a:extLst>
                    <a:ext uri="{9D8B030D-6E8A-4147-A177-3AD203B41FA5}">
                      <a16:colId xmlns:a16="http://schemas.microsoft.com/office/drawing/2014/main" val="20001"/>
                    </a:ext>
                  </a:extLst>
                </a:gridCol>
                <a:gridCol w="1296144">
                  <a:extLst>
                    <a:ext uri="{9D8B030D-6E8A-4147-A177-3AD203B41FA5}">
                      <a16:colId xmlns:a16="http://schemas.microsoft.com/office/drawing/2014/main" val="20002"/>
                    </a:ext>
                  </a:extLst>
                </a:gridCol>
              </a:tblGrid>
              <a:tr h="504056">
                <a:tc rowSpan="5">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アクション</a:t>
                      </a:r>
                      <a:endParaRPr kumimoji="1" lang="ja-JP" altLang="en-US" sz="1600" b="0" i="0" u="none" strike="noStrike" cap="none" normalizeH="0" baseline="0" dirty="0" smtClean="0">
                        <a:ln>
                          <a:noFill/>
                        </a:ln>
                        <a:solidFill>
                          <a:schemeClr val="bg1"/>
                        </a:solidFill>
                        <a:effectLst/>
                        <a:latin typeface="Meiryo UI" pitchFamily="50" charset="-128"/>
                        <a:ea typeface="Meiryo UI" pitchFamily="50" charset="-128"/>
                        <a:cs typeface="Meiryo UI" pitchFamily="50" charset="-128"/>
                      </a:endParaRPr>
                    </a:p>
                  </a:txBody>
                  <a:tcPr anchor="ctr" horzOverflow="overflow">
                    <a:solidFill>
                      <a:schemeClr val="accent1"/>
                    </a:solidFill>
                  </a:tcPr>
                </a:tc>
                <a:tc>
                  <a:txBody>
                    <a:bodyPr/>
                    <a:lstStyle/>
                    <a:p>
                      <a:pPr marL="0" marR="0" lvl="0" indent="0" algn="l" defTabSz="914400" rtl="0" eaLnBrk="1" fontAlgn="base" latinLnBrk="0" hangingPunct="1">
                        <a:lnSpc>
                          <a:spcPts val="1700"/>
                        </a:lnSpc>
                        <a:spcBef>
                          <a:spcPct val="2000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▸共同研究を通じた機器使用の便宜供与</a:t>
                      </a: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en-US" altLang="ja-JP" sz="1600" b="0" i="0" u="none" strike="noStrike" cap="none" normalizeH="0" baseline="0" dirty="0" err="1" smtClean="0">
                          <a:ln>
                            <a:noFill/>
                          </a:ln>
                          <a:solidFill>
                            <a:schemeClr val="tx1"/>
                          </a:solidFill>
                          <a:effectLst/>
                          <a:latin typeface="Meiryo UI" pitchFamily="50" charset="-128"/>
                          <a:ea typeface="Meiryo UI" pitchFamily="50" charset="-128"/>
                          <a:cs typeface="Meiryo UI" pitchFamily="50" charset="-128"/>
                        </a:rPr>
                        <a:t>QBiC</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extLst>
                  <a:ext uri="{0D108BD9-81ED-4DB2-BD59-A6C34878D82A}">
                    <a16:rowId xmlns:a16="http://schemas.microsoft.com/office/drawing/2014/main" val="10000"/>
                  </a:ext>
                </a:extLst>
              </a:tr>
              <a:tr h="504056">
                <a:tc vMerge="1">
                  <a:txBody>
                    <a:bodyPr/>
                    <a:lstStyle/>
                    <a:p>
                      <a:endParaRPr kumimoji="1" lang="ja-JP" altLang="en-US"/>
                    </a:p>
                  </a:txBody>
                  <a:tcPr/>
                </a:tc>
                <a:tc>
                  <a:txBody>
                    <a:bodyPr/>
                    <a:lstStyle/>
                    <a:p>
                      <a:pPr marL="0" marR="0" lvl="0" indent="0" algn="l" defTabSz="914400" rtl="0" eaLnBrk="1" fontAlgn="base" latinLnBrk="0" hangingPunct="1">
                        <a:lnSpc>
                          <a:spcPts val="17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▸大阪産官学民イノベーション拠点の整備事業として新たな研究棟の整備</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阪大</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extLst>
                  <a:ext uri="{0D108BD9-81ED-4DB2-BD59-A6C34878D82A}">
                    <a16:rowId xmlns:a16="http://schemas.microsoft.com/office/drawing/2014/main" val="10001"/>
                  </a:ext>
                </a:extLst>
              </a:tr>
              <a:tr h="720080">
                <a:tc vMerge="1">
                  <a:txBody>
                    <a:bodyPr/>
                    <a:lstStyle/>
                    <a:p>
                      <a:endParaRPr kumimoji="1" lang="ja-JP" altLang="en-US"/>
                    </a:p>
                  </a:txBody>
                  <a:tcPr/>
                </a:tc>
                <a:tc>
                  <a:txBody>
                    <a:bodyPr/>
                    <a:lstStyle/>
                    <a:p>
                      <a:pPr marL="0" marR="0" lvl="0" indent="0" algn="l" defTabSz="914400" rtl="0" eaLnBrk="1" fontAlgn="base" latinLnBrk="0" hangingPunct="1">
                        <a:lnSpc>
                          <a:spcPts val="17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▸最先端医療融合イノベーション拠点（最先端医療イノベーションセンター）の機能強</a:t>
                      </a:r>
                      <a:endPar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7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化による新たなイノベーションの創出</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阪大</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extLst>
                  <a:ext uri="{0D108BD9-81ED-4DB2-BD59-A6C34878D82A}">
                    <a16:rowId xmlns:a16="http://schemas.microsoft.com/office/drawing/2014/main" val="10002"/>
                  </a:ext>
                </a:extLst>
              </a:tr>
              <a:tr h="720080">
                <a:tc vMerge="1">
                  <a:txBody>
                    <a:bodyPr/>
                    <a:lstStyle/>
                    <a:p>
                      <a:endParaRPr kumimoji="1" lang="ja-JP" altLang="en-US"/>
                    </a:p>
                  </a:txBody>
                  <a:tcPr/>
                </a:tc>
                <a:tc>
                  <a:txBody>
                    <a:bodyPr/>
                    <a:lstStyle/>
                    <a:p>
                      <a:pPr marL="0" marR="0" lvl="0" indent="0" algn="l" defTabSz="914400" rtl="0" eaLnBrk="1" fontAlgn="base" latinLnBrk="0" hangingPunct="1">
                        <a:lnSpc>
                          <a:spcPts val="1700"/>
                        </a:lnSpc>
                        <a:spcBef>
                          <a:spcPct val="2000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▸最先端医療融合イノベーション拠点内に設置された「産学連携・クロスイノベーションイ</a:t>
                      </a:r>
                      <a:endPar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700"/>
                        </a:lnSpc>
                        <a:spcBef>
                          <a:spcPct val="2000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ニシアティブ」の展開による更なる産学官連携の強化</a:t>
                      </a: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阪大</a:t>
                      </a:r>
                    </a:p>
                  </a:txBody>
                  <a:tcPr anchor="ctr" horzOverflow="overflow"/>
                </a:tc>
                <a:extLst>
                  <a:ext uri="{0D108BD9-81ED-4DB2-BD59-A6C34878D82A}">
                    <a16:rowId xmlns:a16="http://schemas.microsoft.com/office/drawing/2014/main" val="10003"/>
                  </a:ext>
                </a:extLst>
              </a:tr>
              <a:tr h="720080">
                <a:tc vMerge="1">
                  <a:txBody>
                    <a:bodyPr/>
                    <a:lstStyle/>
                    <a:p>
                      <a:endParaRPr kumimoji="1" lang="ja-JP" altLang="en-US"/>
                    </a:p>
                  </a:txBody>
                  <a:tcPr/>
                </a:tc>
                <a:tc>
                  <a:txBody>
                    <a:bodyPr/>
                    <a:lstStyle/>
                    <a:p>
                      <a:pPr marL="0" marR="0" lvl="0" indent="0" algn="l" defTabSz="914400" rtl="0" eaLnBrk="1" fontAlgn="base" latinLnBrk="0" hangingPunct="1">
                        <a:lnSpc>
                          <a:spcPts val="17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▸ホウ素中性子捕捉療法（</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BNCT</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）の早期実現に向けて、国内外で進行中の</a:t>
                      </a:r>
                      <a:endPar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7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BNCT</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の計画作成に協力し、ホウ素プローブによる</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PET</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検査診断の技術開発を推進</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府大</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extLst>
                  <a:ext uri="{0D108BD9-81ED-4DB2-BD59-A6C34878D82A}">
                    <a16:rowId xmlns:a16="http://schemas.microsoft.com/office/drawing/2014/main" val="10004"/>
                  </a:ext>
                </a:extLst>
              </a:tr>
            </a:tbl>
          </a:graphicData>
        </a:graphic>
      </p:graphicFrame>
      <p:sp>
        <p:nvSpPr>
          <p:cNvPr id="8" name="AutoShape 2"/>
          <p:cNvSpPr>
            <a:spLocks noChangeArrowheads="1"/>
          </p:cNvSpPr>
          <p:nvPr/>
        </p:nvSpPr>
        <p:spPr bwMode="auto">
          <a:xfrm>
            <a:off x="107504" y="620688"/>
            <a:ext cx="8928992" cy="936104"/>
          </a:xfrm>
          <a:prstGeom prst="roundRect">
            <a:avLst>
              <a:gd name="adj" fmla="val 11546"/>
            </a:avLst>
          </a:prstGeom>
          <a:solidFill>
            <a:schemeClr val="accent5">
              <a:lumMod val="20000"/>
              <a:lumOff val="80000"/>
            </a:schemeClr>
          </a:solidFill>
          <a:ln w="19050">
            <a:solidFill>
              <a:schemeClr val="tx1"/>
            </a:solidFill>
            <a:round/>
            <a:headEnd/>
            <a:tailEnd/>
          </a:ln>
        </p:spPr>
        <p:txBody>
          <a:bodyPr vert="horz" wrap="square" lIns="74295" tIns="8890" rIns="74295" bIns="8890" numCol="1" anchor="t" anchorCtr="0" compatLnSpc="1">
            <a:prstTxWarp prst="textNoShape">
              <a:avLst/>
            </a:prstTxWarp>
          </a:bodyPr>
          <a:lstStyle/>
          <a:p>
            <a:pPr lvl="0" algn="just" fontAlgn="base">
              <a:lnSpc>
                <a:spcPct val="120000"/>
              </a:lnSpc>
              <a:spcBef>
                <a:spcPct val="0"/>
              </a:spcBef>
              <a:spcAft>
                <a:spcPct val="0"/>
              </a:spcAft>
            </a:pPr>
            <a:r>
              <a:rPr kumimoji="1" lang="en-US" altLang="ja-JP" b="1" i="0" u="sng" strike="noStrike" cap="none" normalizeH="0" baseline="0" dirty="0" smtClean="0">
                <a:ln>
                  <a:noFill/>
                </a:ln>
                <a:effectLst/>
                <a:latin typeface="Meiryo UI" pitchFamily="50" charset="-128"/>
                <a:ea typeface="Meiryo UI" pitchFamily="50" charset="-128"/>
                <a:cs typeface="Meiryo UI" pitchFamily="50" charset="-128"/>
              </a:rPr>
              <a:t>■</a:t>
            </a:r>
            <a:r>
              <a:rPr lang="ja-JP" altLang="en-US" b="1" u="sng" dirty="0" smtClean="0">
                <a:latin typeface="Meiryo UI" pitchFamily="50" charset="-128"/>
                <a:ea typeface="Meiryo UI" pitchFamily="50" charset="-128"/>
                <a:cs typeface="Meiryo UI" pitchFamily="50" charset="-128"/>
              </a:rPr>
              <a:t>中之島４丁目未来医療</a:t>
            </a:r>
            <a:r>
              <a:rPr lang="ja-JP" altLang="en-US" b="1" u="sng" dirty="0">
                <a:latin typeface="Meiryo UI" pitchFamily="50" charset="-128"/>
                <a:ea typeface="Meiryo UI" pitchFamily="50" charset="-128"/>
                <a:cs typeface="Meiryo UI" pitchFamily="50" charset="-128"/>
              </a:rPr>
              <a:t>国際拠点の</a:t>
            </a:r>
            <a:r>
              <a:rPr lang="ja-JP" altLang="en-US" b="1" u="sng" dirty="0" smtClean="0">
                <a:latin typeface="Meiryo UI" pitchFamily="50" charset="-128"/>
                <a:ea typeface="Meiryo UI" pitchFamily="50" charset="-128"/>
                <a:cs typeface="Meiryo UI" pitchFamily="50" charset="-128"/>
              </a:rPr>
              <a:t>形成</a:t>
            </a:r>
            <a:endParaRPr kumimoji="1" lang="en-US" altLang="ja-JP" b="1" i="0" u="sng" strike="noStrike" cap="none" normalizeH="0" baseline="0" dirty="0" smtClean="0">
              <a:ln>
                <a:noFill/>
              </a:ln>
              <a:effectLst/>
              <a:latin typeface="Meiryo UI" pitchFamily="50" charset="-128"/>
              <a:ea typeface="Meiryo UI" pitchFamily="50" charset="-128"/>
              <a:cs typeface="Meiryo UI" pitchFamily="50" charset="-128"/>
            </a:endParaRPr>
          </a:p>
          <a:p>
            <a:pPr lvl="0" algn="just" fontAlgn="base">
              <a:lnSpc>
                <a:spcPct val="120000"/>
              </a:lnSpc>
              <a:spcBef>
                <a:spcPct val="0"/>
              </a:spcBef>
              <a:spcAft>
                <a:spcPct val="0"/>
              </a:spcAft>
            </a:pPr>
            <a:r>
              <a:rPr lang="ja-JP" altLang="en-US" sz="1600" dirty="0" smtClean="0">
                <a:latin typeface="Meiryo UI" pitchFamily="50" charset="-128"/>
                <a:ea typeface="Meiryo UI" pitchFamily="50" charset="-128"/>
                <a:cs typeface="Meiryo UI" pitchFamily="50" charset="-128"/>
              </a:rPr>
              <a:t>　未来医療の臨床研究から実用化・産業化までを一貫して進める世界に開かれた国際的な拠点の形成を</a:t>
            </a:r>
            <a:endParaRPr lang="en-US" altLang="ja-JP" sz="1600" dirty="0" smtClean="0">
              <a:latin typeface="Meiryo UI" pitchFamily="50" charset="-128"/>
              <a:ea typeface="Meiryo UI" pitchFamily="50" charset="-128"/>
              <a:cs typeface="Meiryo UI" pitchFamily="50" charset="-128"/>
            </a:endParaRPr>
          </a:p>
          <a:p>
            <a:pPr lvl="0" algn="just" fontAlgn="base">
              <a:lnSpc>
                <a:spcPct val="120000"/>
              </a:lnSpc>
              <a:spcBef>
                <a:spcPct val="0"/>
              </a:spcBef>
              <a:spcAft>
                <a:spcPct val="0"/>
              </a:spcAft>
            </a:pPr>
            <a:r>
              <a:rPr lang="ja-JP" altLang="en-US" sz="1600" dirty="0">
                <a:latin typeface="Meiryo UI" pitchFamily="50" charset="-128"/>
                <a:ea typeface="Meiryo UI" pitchFamily="50" charset="-128"/>
                <a:cs typeface="Meiryo UI" pitchFamily="50" charset="-128"/>
              </a:rPr>
              <a:t>　</a:t>
            </a:r>
            <a:r>
              <a:rPr lang="ja-JP" altLang="en-US" sz="1600" dirty="0" smtClean="0">
                <a:latin typeface="Meiryo UI" pitchFamily="50" charset="-128"/>
                <a:ea typeface="Meiryo UI" pitchFamily="50" charset="-128"/>
                <a:cs typeface="Meiryo UI" pitchFamily="50" charset="-128"/>
              </a:rPr>
              <a:t>めざす。</a:t>
            </a:r>
            <a:endParaRPr kumimoji="1" lang="ja-JP" sz="3600" i="0" u="none" strike="noStrike" cap="none" normalizeH="0" baseline="0" dirty="0" smtClean="0">
              <a:ln>
                <a:noFill/>
              </a:ln>
              <a:effectLst/>
              <a:latin typeface="Meiryo UI" pitchFamily="50" charset="-128"/>
              <a:ea typeface="Meiryo UI" pitchFamily="50" charset="-128"/>
              <a:cs typeface="Meiryo UI" pitchFamily="50" charset="-128"/>
            </a:endParaRPr>
          </a:p>
        </p:txBody>
      </p:sp>
      <p:graphicFrame>
        <p:nvGraphicFramePr>
          <p:cNvPr id="9" name="Group 72"/>
          <p:cNvGraphicFramePr>
            <a:graphicFrameLocks/>
          </p:cNvGraphicFramePr>
          <p:nvPr>
            <p:extLst>
              <p:ext uri="{D42A27DB-BD31-4B8C-83A1-F6EECF244321}">
                <p14:modId xmlns:p14="http://schemas.microsoft.com/office/powerpoint/2010/main" val="1698305571"/>
              </p:ext>
            </p:extLst>
          </p:nvPr>
        </p:nvGraphicFramePr>
        <p:xfrm>
          <a:off x="151459" y="1628800"/>
          <a:ext cx="8784000" cy="572008"/>
        </p:xfrm>
        <a:graphic>
          <a:graphicData uri="http://schemas.openxmlformats.org/drawingml/2006/table">
            <a:tbl>
              <a:tblPr>
                <a:tableStyleId>{3B4B98B0-60AC-42C2-AFA5-B58CD77FA1E5}</a:tableStyleId>
              </a:tblPr>
              <a:tblGrid>
                <a:gridCol w="360000">
                  <a:extLst>
                    <a:ext uri="{9D8B030D-6E8A-4147-A177-3AD203B41FA5}">
                      <a16:colId xmlns:a16="http://schemas.microsoft.com/office/drawing/2014/main" val="20000"/>
                    </a:ext>
                  </a:extLst>
                </a:gridCol>
                <a:gridCol w="7128000">
                  <a:extLst>
                    <a:ext uri="{9D8B030D-6E8A-4147-A177-3AD203B41FA5}">
                      <a16:colId xmlns:a16="http://schemas.microsoft.com/office/drawing/2014/main" val="20001"/>
                    </a:ext>
                  </a:extLst>
                </a:gridCol>
                <a:gridCol w="1296000">
                  <a:extLst>
                    <a:ext uri="{9D8B030D-6E8A-4147-A177-3AD203B41FA5}">
                      <a16:colId xmlns:a16="http://schemas.microsoft.com/office/drawing/2014/main" val="20002"/>
                    </a:ext>
                  </a:extLst>
                </a:gridCol>
              </a:tblGrid>
              <a:tr h="36004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5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アク</a:t>
                      </a:r>
                      <a:endParaRPr kumimoji="1" lang="en-US" altLang="ja-JP" sz="105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5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ション</a:t>
                      </a:r>
                      <a:endParaRPr kumimoji="1" lang="ja-JP" altLang="en-US" sz="1050" b="0" i="0" u="none" strike="noStrike" cap="none" normalizeH="0" baseline="0" dirty="0" smtClean="0">
                        <a:ln>
                          <a:noFill/>
                        </a:ln>
                        <a:solidFill>
                          <a:schemeClr val="bg1"/>
                        </a:solidFill>
                        <a:effectLst/>
                        <a:latin typeface="Meiryo UI" pitchFamily="50" charset="-128"/>
                        <a:ea typeface="Meiryo UI" pitchFamily="50" charset="-128"/>
                        <a:cs typeface="Meiryo UI" pitchFamily="50" charset="-128"/>
                      </a:endParaRPr>
                    </a:p>
                  </a:txBody>
                  <a:tcPr vert="eaVert" anchor="ctr" horzOverflow="overflow">
                    <a:solidFill>
                      <a:schemeClr val="accent1"/>
                    </a:solidFill>
                  </a:tcPr>
                </a:tc>
                <a:tc>
                  <a:txBody>
                    <a:bodyPr/>
                    <a:lstStyle/>
                    <a:p>
                      <a:pPr marL="0" marR="0" lvl="0" indent="0" algn="l" defTabSz="914400" rtl="0" eaLnBrk="1" fontAlgn="base" latinLnBrk="0" hangingPunct="1">
                        <a:lnSpc>
                          <a:spcPts val="17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▸基本計画（素案）をもとに、具体的な施設計画や事業・運営スキーム、採算性を</a:t>
                      </a:r>
                      <a:endPar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7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含めた基本計画（案）を策定</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ctr" defTabSz="914400" rtl="0" eaLnBrk="1" fontAlgn="base" latinLnBrk="0" hangingPunct="1">
                        <a:lnSpc>
                          <a:spcPts val="17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大商</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157640861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p:cNvSpPr>
            <a:spLocks noChangeArrowheads="1"/>
          </p:cNvSpPr>
          <p:nvPr/>
        </p:nvSpPr>
        <p:spPr bwMode="auto">
          <a:xfrm>
            <a:off x="0" y="2"/>
            <a:ext cx="9144000" cy="561975"/>
          </a:xfrm>
          <a:prstGeom prst="rect">
            <a:avLst/>
          </a:prstGeom>
          <a:gradFill rotWithShape="1">
            <a:gsLst>
              <a:gs pos="0">
                <a:schemeClr val="accent5"/>
              </a:gs>
              <a:gs pos="50000">
                <a:schemeClr val="bg1"/>
              </a:gs>
              <a:gs pos="100000">
                <a:schemeClr val="accent5"/>
              </a:gs>
            </a:gsLst>
            <a:lin ang="5400000" scaled="1"/>
          </a:gradFill>
          <a:ln w="9525">
            <a:noFill/>
            <a:miter lim="800000"/>
            <a:headEnd/>
            <a:tailEnd/>
          </a:ln>
          <a:effectLst/>
        </p:spPr>
        <p:txBody>
          <a:bodyPr wrap="none" anchor="ctr"/>
          <a:lstStyle/>
          <a:p>
            <a:pPr defTabSz="912813">
              <a:buClr>
                <a:srgbClr val="000000"/>
              </a:buClr>
              <a:buSzPct val="100000"/>
              <a:defRPr/>
            </a:pPr>
            <a:r>
              <a:rPr kumimoji="0" lang="ja-JP" altLang="en-US" sz="2800" b="1" dirty="0" smtClean="0">
                <a:solidFill>
                  <a:schemeClr val="tx2"/>
                </a:solidFill>
                <a:latin typeface="Meiryo UI" pitchFamily="50" charset="-128"/>
                <a:ea typeface="Meiryo UI" pitchFamily="50" charset="-128"/>
                <a:cs typeface="Meiryo UI" pitchFamily="50" charset="-128"/>
              </a:rPr>
              <a:t>　到達度を測る</a:t>
            </a:r>
            <a:endParaRPr kumimoji="0" lang="ja-JP" altLang="en-US" sz="2800" b="1" dirty="0">
              <a:solidFill>
                <a:schemeClr val="tx2"/>
              </a:solidFill>
              <a:latin typeface="Meiryo UI" pitchFamily="50" charset="-128"/>
              <a:ea typeface="Meiryo UI" pitchFamily="50" charset="-128"/>
              <a:cs typeface="Meiryo UI" pitchFamily="50" charset="-128"/>
            </a:endParaRPr>
          </a:p>
        </p:txBody>
      </p:sp>
      <p:sp>
        <p:nvSpPr>
          <p:cNvPr id="8" name="AutoShape 2"/>
          <p:cNvSpPr>
            <a:spLocks noChangeArrowheads="1"/>
          </p:cNvSpPr>
          <p:nvPr/>
        </p:nvSpPr>
        <p:spPr bwMode="auto">
          <a:xfrm>
            <a:off x="73631" y="589088"/>
            <a:ext cx="8996739" cy="3456384"/>
          </a:xfrm>
          <a:prstGeom prst="roundRect">
            <a:avLst>
              <a:gd name="adj" fmla="val 4468"/>
            </a:avLst>
          </a:prstGeom>
          <a:solidFill>
            <a:schemeClr val="accent5">
              <a:lumMod val="20000"/>
              <a:lumOff val="80000"/>
            </a:schemeClr>
          </a:solidFill>
          <a:ln w="19050">
            <a:solidFill>
              <a:srgbClr val="000000"/>
            </a:solidFill>
            <a:round/>
            <a:headEnd/>
            <a:tailEnd/>
          </a:ln>
        </p:spPr>
        <p:txBody>
          <a:bodyPr vert="horz" wrap="square" lIns="74295" tIns="8890" rIns="74295" bIns="8890" numCol="1" anchor="t" anchorCtr="0" compatLnSpc="1">
            <a:prstTxWarp prst="textNoShape">
              <a:avLst/>
            </a:prstTxWarp>
          </a:bodyPr>
          <a:lstStyle/>
          <a:p>
            <a:pPr lvl="0" algn="just" fontAlgn="base">
              <a:lnSpc>
                <a:spcPct val="120000"/>
              </a:lnSpc>
              <a:spcBef>
                <a:spcPct val="0"/>
              </a:spcBef>
              <a:spcAft>
                <a:spcPct val="0"/>
              </a:spcAft>
            </a:pPr>
            <a:r>
              <a:rPr lang="ja-JP" altLang="en-US" sz="2000" b="1" dirty="0" smtClean="0">
                <a:solidFill>
                  <a:srgbClr val="000000"/>
                </a:solidFill>
                <a:latin typeface="Meiryo UI" pitchFamily="50" charset="-128"/>
                <a:ea typeface="Meiryo UI" pitchFamily="50" charset="-128"/>
                <a:cs typeface="Meiryo UI" pitchFamily="50" charset="-128"/>
              </a:rPr>
              <a:t>■</a:t>
            </a:r>
            <a:r>
              <a:rPr lang="ja-JP" altLang="en-US" sz="2000" b="1" dirty="0">
                <a:solidFill>
                  <a:srgbClr val="000000"/>
                </a:solidFill>
                <a:latin typeface="Meiryo UI" pitchFamily="50" charset="-128"/>
                <a:ea typeface="Meiryo UI" pitchFamily="50" charset="-128"/>
                <a:cs typeface="Meiryo UI" pitchFamily="50" charset="-128"/>
              </a:rPr>
              <a:t>到達度を測る指標（２系列で評価を行う）</a:t>
            </a:r>
          </a:p>
          <a:p>
            <a:pPr lvl="0" algn="just" fontAlgn="base">
              <a:lnSpc>
                <a:spcPct val="120000"/>
              </a:lnSpc>
              <a:spcBef>
                <a:spcPct val="0"/>
              </a:spcBef>
              <a:spcAft>
                <a:spcPct val="0"/>
              </a:spcAft>
            </a:pPr>
            <a:r>
              <a:rPr lang="ja-JP" altLang="en-US" dirty="0" smtClean="0">
                <a:solidFill>
                  <a:srgbClr val="000000"/>
                </a:solidFill>
                <a:latin typeface="Meiryo UI" pitchFamily="50" charset="-128"/>
                <a:ea typeface="Meiryo UI" pitchFamily="50" charset="-128"/>
                <a:cs typeface="Meiryo UI" pitchFamily="50" charset="-128"/>
              </a:rPr>
              <a:t>①アクション</a:t>
            </a:r>
            <a:r>
              <a:rPr lang="ja-JP" altLang="en-US" dirty="0">
                <a:solidFill>
                  <a:srgbClr val="000000"/>
                </a:solidFill>
                <a:latin typeface="Meiryo UI" pitchFamily="50" charset="-128"/>
                <a:ea typeface="Meiryo UI" pitchFamily="50" charset="-128"/>
                <a:cs typeface="Meiryo UI" pitchFamily="50" charset="-128"/>
              </a:rPr>
              <a:t>の達成指標</a:t>
            </a:r>
          </a:p>
          <a:p>
            <a:pPr lvl="0" algn="just" fontAlgn="base">
              <a:lnSpc>
                <a:spcPct val="120000"/>
              </a:lnSpc>
              <a:spcBef>
                <a:spcPct val="0"/>
              </a:spcBef>
              <a:spcAft>
                <a:spcPct val="0"/>
              </a:spcAft>
            </a:pPr>
            <a:r>
              <a:rPr lang="ja-JP" altLang="en-US" dirty="0" smtClean="0">
                <a:solidFill>
                  <a:srgbClr val="000000"/>
                </a:solidFill>
                <a:latin typeface="Meiryo UI" pitchFamily="50" charset="-128"/>
                <a:ea typeface="Meiryo UI" pitchFamily="50" charset="-128"/>
                <a:cs typeface="Meiryo UI" pitchFamily="50" charset="-128"/>
              </a:rPr>
              <a:t>　主要</a:t>
            </a:r>
            <a:r>
              <a:rPr lang="ja-JP" altLang="en-US" dirty="0">
                <a:solidFill>
                  <a:srgbClr val="000000"/>
                </a:solidFill>
                <a:latin typeface="Meiryo UI" pitchFamily="50" charset="-128"/>
                <a:ea typeface="Meiryo UI" pitchFamily="50" charset="-128"/>
                <a:cs typeface="Meiryo UI" pitchFamily="50" charset="-128"/>
              </a:rPr>
              <a:t>テーマについては、ロードマップに沿ってオール大阪で実施。</a:t>
            </a:r>
          </a:p>
          <a:p>
            <a:pPr lvl="0" algn="just" fontAlgn="base">
              <a:lnSpc>
                <a:spcPct val="120000"/>
              </a:lnSpc>
              <a:spcBef>
                <a:spcPct val="0"/>
              </a:spcBef>
              <a:spcAft>
                <a:spcPct val="0"/>
              </a:spcAft>
            </a:pPr>
            <a:r>
              <a:rPr lang="ja-JP" altLang="en-US" dirty="0">
                <a:solidFill>
                  <a:srgbClr val="000000"/>
                </a:solidFill>
                <a:latin typeface="Meiryo UI" pitchFamily="50" charset="-128"/>
                <a:ea typeface="Meiryo UI" pitchFamily="50" charset="-128"/>
                <a:cs typeface="Meiryo UI" pitchFamily="50" charset="-128"/>
              </a:rPr>
              <a:t>（具体的な内容は分科会や関係機関において協議・検討）</a:t>
            </a:r>
          </a:p>
          <a:p>
            <a:pPr lvl="0" algn="just" fontAlgn="base">
              <a:lnSpc>
                <a:spcPct val="120000"/>
              </a:lnSpc>
              <a:spcBef>
                <a:spcPct val="0"/>
              </a:spcBef>
              <a:spcAft>
                <a:spcPct val="0"/>
              </a:spcAft>
            </a:pPr>
            <a:r>
              <a:rPr lang="ja-JP" altLang="en-US" dirty="0" smtClean="0">
                <a:solidFill>
                  <a:srgbClr val="000000"/>
                </a:solidFill>
                <a:latin typeface="Meiryo UI" pitchFamily="50" charset="-128"/>
                <a:ea typeface="Meiryo UI" pitchFamily="50" charset="-128"/>
                <a:cs typeface="Meiryo UI" pitchFamily="50" charset="-128"/>
              </a:rPr>
              <a:t>　⇒　各構成</a:t>
            </a:r>
            <a:r>
              <a:rPr lang="ja-JP" altLang="en-US" dirty="0">
                <a:solidFill>
                  <a:srgbClr val="000000"/>
                </a:solidFill>
                <a:latin typeface="Meiryo UI" pitchFamily="50" charset="-128"/>
                <a:ea typeface="Meiryo UI" pitchFamily="50" charset="-128"/>
                <a:cs typeface="Meiryo UI" pitchFamily="50" charset="-128"/>
              </a:rPr>
              <a:t>団体の実施状況を「大阪バイオ戦略推進会議」で検証する。</a:t>
            </a:r>
          </a:p>
          <a:p>
            <a:pPr lvl="0" algn="just" fontAlgn="base">
              <a:lnSpc>
                <a:spcPct val="120000"/>
              </a:lnSpc>
              <a:spcBef>
                <a:spcPct val="0"/>
              </a:spcBef>
              <a:spcAft>
                <a:spcPct val="0"/>
              </a:spcAft>
            </a:pPr>
            <a:r>
              <a:rPr lang="ja-JP" altLang="en-US" dirty="0" smtClean="0">
                <a:solidFill>
                  <a:srgbClr val="000000"/>
                </a:solidFill>
                <a:latin typeface="Meiryo UI" pitchFamily="50" charset="-128"/>
                <a:ea typeface="Meiryo UI" pitchFamily="50" charset="-128"/>
                <a:cs typeface="Meiryo UI" pitchFamily="50" charset="-128"/>
              </a:rPr>
              <a:t>②クラスター</a:t>
            </a:r>
            <a:r>
              <a:rPr lang="ja-JP" altLang="en-US" dirty="0">
                <a:solidFill>
                  <a:srgbClr val="000000"/>
                </a:solidFill>
                <a:latin typeface="Meiryo UI" pitchFamily="50" charset="-128"/>
                <a:ea typeface="Meiryo UI" pitchFamily="50" charset="-128"/>
                <a:cs typeface="Meiryo UI" pitchFamily="50" charset="-128"/>
              </a:rPr>
              <a:t>としての発展指標</a:t>
            </a:r>
          </a:p>
          <a:p>
            <a:pPr lvl="0" algn="just" fontAlgn="base">
              <a:lnSpc>
                <a:spcPct val="120000"/>
              </a:lnSpc>
              <a:spcBef>
                <a:spcPct val="0"/>
              </a:spcBef>
              <a:spcAft>
                <a:spcPct val="0"/>
              </a:spcAft>
            </a:pPr>
            <a:r>
              <a:rPr lang="ja-JP" altLang="en-US" dirty="0" smtClean="0">
                <a:solidFill>
                  <a:srgbClr val="000000"/>
                </a:solidFill>
                <a:latin typeface="Meiryo UI" pitchFamily="50" charset="-128"/>
                <a:ea typeface="Meiryo UI" pitchFamily="50" charset="-128"/>
                <a:cs typeface="Meiryo UI" pitchFamily="50" charset="-128"/>
              </a:rPr>
              <a:t>　バイオ</a:t>
            </a:r>
            <a:r>
              <a:rPr lang="ja-JP" altLang="en-US" dirty="0">
                <a:solidFill>
                  <a:srgbClr val="000000"/>
                </a:solidFill>
                <a:latin typeface="Meiryo UI" pitchFamily="50" charset="-128"/>
                <a:ea typeface="Meiryo UI" pitchFamily="50" charset="-128"/>
                <a:cs typeface="Meiryo UI" pitchFamily="50" charset="-128"/>
              </a:rPr>
              <a:t>企業数、生産高、雇用者数、バイオベンチャー数、ＩＰＯベンチャー数、研究者数、パイプライン数の</a:t>
            </a:r>
            <a:r>
              <a:rPr lang="en-US" altLang="ja-JP" dirty="0">
                <a:solidFill>
                  <a:srgbClr val="000000"/>
                </a:solidFill>
                <a:latin typeface="Meiryo UI" pitchFamily="50" charset="-128"/>
                <a:ea typeface="Meiryo UI" pitchFamily="50" charset="-128"/>
                <a:cs typeface="Meiryo UI" pitchFamily="50" charset="-128"/>
              </a:rPr>
              <a:t>7</a:t>
            </a:r>
            <a:r>
              <a:rPr lang="ja-JP" altLang="en-US" dirty="0">
                <a:solidFill>
                  <a:srgbClr val="000000"/>
                </a:solidFill>
                <a:latin typeface="Meiryo UI" pitchFamily="50" charset="-128"/>
                <a:ea typeface="Meiryo UI" pitchFamily="50" charset="-128"/>
                <a:cs typeface="Meiryo UI" pitchFamily="50" charset="-128"/>
              </a:rPr>
              <a:t>項目をフォロー。</a:t>
            </a:r>
          </a:p>
          <a:p>
            <a:pPr lvl="0" algn="just" fontAlgn="base">
              <a:lnSpc>
                <a:spcPct val="120000"/>
              </a:lnSpc>
              <a:spcBef>
                <a:spcPct val="0"/>
              </a:spcBef>
              <a:spcAft>
                <a:spcPct val="0"/>
              </a:spcAft>
            </a:pPr>
            <a:r>
              <a:rPr lang="ja-JP" altLang="en-US" dirty="0" smtClean="0">
                <a:solidFill>
                  <a:srgbClr val="000000"/>
                </a:solidFill>
                <a:latin typeface="Meiryo UI" pitchFamily="50" charset="-128"/>
                <a:ea typeface="Meiryo UI" pitchFamily="50" charset="-128"/>
                <a:cs typeface="Meiryo UI" pitchFamily="50" charset="-128"/>
              </a:rPr>
              <a:t>　⇒　</a:t>
            </a:r>
            <a:r>
              <a:rPr lang="en-US" altLang="ja-JP" dirty="0" smtClean="0">
                <a:solidFill>
                  <a:srgbClr val="000000"/>
                </a:solidFill>
                <a:latin typeface="Meiryo UI" pitchFamily="50" charset="-128"/>
                <a:ea typeface="Meiryo UI" pitchFamily="50" charset="-128"/>
                <a:cs typeface="Meiryo UI" pitchFamily="50" charset="-128"/>
              </a:rPr>
              <a:t>2008</a:t>
            </a:r>
            <a:r>
              <a:rPr lang="ja-JP" altLang="en-US" dirty="0">
                <a:solidFill>
                  <a:srgbClr val="000000"/>
                </a:solidFill>
                <a:latin typeface="Meiryo UI" pitchFamily="50" charset="-128"/>
                <a:ea typeface="Meiryo UI" pitchFamily="50" charset="-128"/>
                <a:cs typeface="Meiryo UI" pitchFamily="50" charset="-128"/>
              </a:rPr>
              <a:t>年調査時の状況を踏まえ、</a:t>
            </a:r>
            <a:r>
              <a:rPr lang="en-US" altLang="ja-JP" dirty="0">
                <a:solidFill>
                  <a:srgbClr val="000000"/>
                </a:solidFill>
                <a:latin typeface="Meiryo UI" pitchFamily="50" charset="-128"/>
                <a:ea typeface="Meiryo UI" pitchFamily="50" charset="-128"/>
                <a:cs typeface="Meiryo UI" pitchFamily="50" charset="-128"/>
              </a:rPr>
              <a:t>5</a:t>
            </a:r>
            <a:r>
              <a:rPr lang="ja-JP" altLang="en-US" dirty="0">
                <a:solidFill>
                  <a:srgbClr val="000000"/>
                </a:solidFill>
                <a:latin typeface="Meiryo UI" pitchFamily="50" charset="-128"/>
                <a:ea typeface="Meiryo UI" pitchFamily="50" charset="-128"/>
                <a:cs typeface="Meiryo UI" pitchFamily="50" charset="-128"/>
              </a:rPr>
              <a:t>年後（</a:t>
            </a:r>
            <a:r>
              <a:rPr lang="en-US" altLang="ja-JP" dirty="0">
                <a:solidFill>
                  <a:srgbClr val="000000"/>
                </a:solidFill>
                <a:latin typeface="Meiryo UI" pitchFamily="50" charset="-128"/>
                <a:ea typeface="Meiryo UI" pitchFamily="50" charset="-128"/>
                <a:cs typeface="Meiryo UI" pitchFamily="50" charset="-128"/>
              </a:rPr>
              <a:t>2013</a:t>
            </a:r>
            <a:r>
              <a:rPr lang="ja-JP" altLang="en-US" dirty="0">
                <a:solidFill>
                  <a:srgbClr val="000000"/>
                </a:solidFill>
                <a:latin typeface="Meiryo UI" pitchFamily="50" charset="-128"/>
                <a:ea typeface="Meiryo UI" pitchFamily="50" charset="-128"/>
                <a:cs typeface="Meiryo UI" pitchFamily="50" charset="-128"/>
              </a:rPr>
              <a:t>年）に中間検証</a:t>
            </a:r>
            <a:r>
              <a:rPr lang="ja-JP" altLang="en-US" dirty="0" smtClean="0">
                <a:solidFill>
                  <a:srgbClr val="000000"/>
                </a:solidFill>
                <a:latin typeface="Meiryo UI" pitchFamily="50" charset="-128"/>
                <a:ea typeface="Meiryo UI" pitchFamily="50" charset="-128"/>
                <a:cs typeface="Meiryo UI" pitchFamily="50" charset="-128"/>
              </a:rPr>
              <a:t>、</a:t>
            </a:r>
            <a:r>
              <a:rPr lang="en-US" altLang="ja-JP" dirty="0" smtClean="0">
                <a:solidFill>
                  <a:srgbClr val="000000"/>
                </a:solidFill>
                <a:latin typeface="Meiryo UI" pitchFamily="50" charset="-128"/>
                <a:ea typeface="Meiryo UI" pitchFamily="50" charset="-128"/>
                <a:cs typeface="Meiryo UI" pitchFamily="50" charset="-128"/>
              </a:rPr>
              <a:t>10</a:t>
            </a:r>
            <a:r>
              <a:rPr lang="ja-JP" altLang="en-US" dirty="0">
                <a:solidFill>
                  <a:srgbClr val="000000"/>
                </a:solidFill>
                <a:latin typeface="Meiryo UI" pitchFamily="50" charset="-128"/>
                <a:ea typeface="Meiryo UI" pitchFamily="50" charset="-128"/>
                <a:cs typeface="Meiryo UI" pitchFamily="50" charset="-128"/>
              </a:rPr>
              <a:t>年後（</a:t>
            </a:r>
            <a:r>
              <a:rPr lang="en-US" altLang="ja-JP" dirty="0">
                <a:solidFill>
                  <a:srgbClr val="000000"/>
                </a:solidFill>
                <a:latin typeface="Meiryo UI" pitchFamily="50" charset="-128"/>
                <a:ea typeface="Meiryo UI" pitchFamily="50" charset="-128"/>
                <a:cs typeface="Meiryo UI" pitchFamily="50" charset="-128"/>
              </a:rPr>
              <a:t>2018</a:t>
            </a:r>
            <a:r>
              <a:rPr lang="ja-JP" altLang="en-US" dirty="0">
                <a:solidFill>
                  <a:srgbClr val="000000"/>
                </a:solidFill>
                <a:latin typeface="Meiryo UI" pitchFamily="50" charset="-128"/>
                <a:ea typeface="Meiryo UI" pitchFamily="50" charset="-128"/>
                <a:cs typeface="Meiryo UI" pitchFamily="50" charset="-128"/>
              </a:rPr>
              <a:t>年</a:t>
            </a:r>
            <a:r>
              <a:rPr lang="ja-JP" altLang="en-US" dirty="0" smtClean="0">
                <a:solidFill>
                  <a:srgbClr val="000000"/>
                </a:solidFill>
                <a:latin typeface="Meiryo UI" pitchFamily="50" charset="-128"/>
                <a:ea typeface="Meiryo UI" pitchFamily="50" charset="-128"/>
                <a:cs typeface="Meiryo UI" pitchFamily="50" charset="-128"/>
              </a:rPr>
              <a:t>）</a:t>
            </a:r>
            <a:endParaRPr lang="en-US" altLang="ja-JP" dirty="0" smtClean="0">
              <a:solidFill>
                <a:srgbClr val="000000"/>
              </a:solidFill>
              <a:latin typeface="Meiryo UI" pitchFamily="50" charset="-128"/>
              <a:ea typeface="Meiryo UI" pitchFamily="50" charset="-128"/>
              <a:cs typeface="Meiryo UI" pitchFamily="50" charset="-128"/>
            </a:endParaRPr>
          </a:p>
          <a:p>
            <a:pPr lvl="0" algn="just" fontAlgn="base">
              <a:lnSpc>
                <a:spcPct val="120000"/>
              </a:lnSpc>
              <a:spcBef>
                <a:spcPct val="0"/>
              </a:spcBef>
              <a:spcAft>
                <a:spcPct val="0"/>
              </a:spcAft>
            </a:pPr>
            <a:r>
              <a:rPr lang="ja-JP" altLang="en-US" dirty="0">
                <a:solidFill>
                  <a:srgbClr val="000000"/>
                </a:solidFill>
                <a:latin typeface="Meiryo UI" pitchFamily="50" charset="-128"/>
                <a:ea typeface="Meiryo UI" pitchFamily="50" charset="-128"/>
                <a:cs typeface="Meiryo UI" pitchFamily="50" charset="-128"/>
              </a:rPr>
              <a:t>　</a:t>
            </a:r>
            <a:r>
              <a:rPr lang="ja-JP" altLang="en-US" dirty="0" smtClean="0">
                <a:solidFill>
                  <a:srgbClr val="000000"/>
                </a:solidFill>
                <a:latin typeface="Meiryo UI" pitchFamily="50" charset="-128"/>
                <a:ea typeface="Meiryo UI" pitchFamily="50" charset="-128"/>
                <a:cs typeface="Meiryo UI" pitchFamily="50" charset="-128"/>
              </a:rPr>
              <a:t>　に</a:t>
            </a:r>
            <a:r>
              <a:rPr lang="ja-JP" altLang="en-US" dirty="0">
                <a:solidFill>
                  <a:srgbClr val="000000"/>
                </a:solidFill>
                <a:latin typeface="Meiryo UI" pitchFamily="50" charset="-128"/>
                <a:ea typeface="Meiryo UI" pitchFamily="50" charset="-128"/>
                <a:cs typeface="Meiryo UI" pitchFamily="50" charset="-128"/>
              </a:rPr>
              <a:t>最終検証</a:t>
            </a:r>
            <a:r>
              <a:rPr lang="ja-JP" altLang="en-US" dirty="0" smtClean="0">
                <a:solidFill>
                  <a:srgbClr val="000000"/>
                </a:solidFill>
                <a:latin typeface="Meiryo UI" pitchFamily="50" charset="-128"/>
                <a:ea typeface="Meiryo UI" pitchFamily="50" charset="-128"/>
                <a:cs typeface="Meiryo UI" pitchFamily="50" charset="-128"/>
              </a:rPr>
              <a:t>。</a:t>
            </a:r>
            <a:endParaRPr lang="ja-JP" altLang="en-US" dirty="0">
              <a:solidFill>
                <a:srgbClr val="000000"/>
              </a:solidFill>
              <a:latin typeface="Meiryo UI" pitchFamily="50" charset="-128"/>
              <a:ea typeface="Meiryo UI" pitchFamily="50" charset="-128"/>
              <a:cs typeface="Meiryo UI" pitchFamily="50" charset="-128"/>
            </a:endParaRPr>
          </a:p>
        </p:txBody>
      </p:sp>
      <p:graphicFrame>
        <p:nvGraphicFramePr>
          <p:cNvPr id="4" name="表 3"/>
          <p:cNvGraphicFramePr>
            <a:graphicFrameLocks noGrp="1"/>
          </p:cNvGraphicFramePr>
          <p:nvPr>
            <p:extLst>
              <p:ext uri="{D42A27DB-BD31-4B8C-83A1-F6EECF244321}">
                <p14:modId xmlns:p14="http://schemas.microsoft.com/office/powerpoint/2010/main" val="3825093216"/>
              </p:ext>
            </p:extLst>
          </p:nvPr>
        </p:nvGraphicFramePr>
        <p:xfrm>
          <a:off x="323528" y="4127644"/>
          <a:ext cx="8424937" cy="2656082"/>
        </p:xfrm>
        <a:graphic>
          <a:graphicData uri="http://schemas.openxmlformats.org/drawingml/2006/table">
            <a:tbl>
              <a:tblPr>
                <a:tableStyleId>{616DA210-FB5B-4158-B5E0-FEB733F419BA}</a:tableStyleId>
              </a:tblPr>
              <a:tblGrid>
                <a:gridCol w="1515966">
                  <a:extLst>
                    <a:ext uri="{9D8B030D-6E8A-4147-A177-3AD203B41FA5}">
                      <a16:colId xmlns:a16="http://schemas.microsoft.com/office/drawing/2014/main" val="20000"/>
                    </a:ext>
                  </a:extLst>
                </a:gridCol>
                <a:gridCol w="1900661">
                  <a:extLst>
                    <a:ext uri="{9D8B030D-6E8A-4147-A177-3AD203B41FA5}">
                      <a16:colId xmlns:a16="http://schemas.microsoft.com/office/drawing/2014/main" val="20001"/>
                    </a:ext>
                  </a:extLst>
                </a:gridCol>
                <a:gridCol w="1872208">
                  <a:extLst>
                    <a:ext uri="{9D8B030D-6E8A-4147-A177-3AD203B41FA5}">
                      <a16:colId xmlns:a16="http://schemas.microsoft.com/office/drawing/2014/main" val="20002"/>
                    </a:ext>
                  </a:extLst>
                </a:gridCol>
                <a:gridCol w="1037814">
                  <a:extLst>
                    <a:ext uri="{9D8B030D-6E8A-4147-A177-3AD203B41FA5}">
                      <a16:colId xmlns:a16="http://schemas.microsoft.com/office/drawing/2014/main" val="20003"/>
                    </a:ext>
                  </a:extLst>
                </a:gridCol>
                <a:gridCol w="2098288">
                  <a:extLst>
                    <a:ext uri="{9D8B030D-6E8A-4147-A177-3AD203B41FA5}">
                      <a16:colId xmlns:a16="http://schemas.microsoft.com/office/drawing/2014/main" val="20004"/>
                    </a:ext>
                  </a:extLst>
                </a:gridCol>
              </a:tblGrid>
              <a:tr h="323850">
                <a:tc>
                  <a:txBody>
                    <a:bodyPr/>
                    <a:lstStyle/>
                    <a:p>
                      <a:pPr algn="ctr" fontAlgn="ctr"/>
                      <a:r>
                        <a:rPr lang="ja-JP" sz="1100" u="none" strike="noStrike" dirty="0">
                          <a:effectLst/>
                          <a:latin typeface="Meiryo UI" panose="020B0604030504040204" pitchFamily="50" charset="-128"/>
                          <a:ea typeface="Meiryo UI" panose="020B0604030504040204" pitchFamily="50" charset="-128"/>
                          <a:cs typeface="Meiryo UI" panose="020B0604030504040204" pitchFamily="50" charset="-128"/>
                        </a:rPr>
                        <a:t>項目</a:t>
                      </a:r>
                      <a:endParaRPr 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lumMod val="20000"/>
                        <a:lumOff val="80000"/>
                      </a:schemeClr>
                    </a:solidFill>
                  </a:tcPr>
                </a:tc>
                <a:tc>
                  <a:txBody>
                    <a:bodyPr/>
                    <a:lstStyle/>
                    <a:p>
                      <a:pPr algn="ctr" fontAlgn="ctr"/>
                      <a:r>
                        <a:rPr lang="ja-JP"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大阪</a:t>
                      </a:r>
                      <a:r>
                        <a:rPr lang="en-US" altLang="ja-JP"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(2008</a:t>
                      </a:r>
                      <a:r>
                        <a:rPr lang="ja-JP" alt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年）</a:t>
                      </a:r>
                      <a:endParaRPr 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lumMod val="20000"/>
                        <a:lumOff val="80000"/>
                      </a:schemeClr>
                    </a:solidFill>
                  </a:tcPr>
                </a:tc>
                <a:tc>
                  <a:txBody>
                    <a:bodyPr/>
                    <a:lstStyle/>
                    <a:p>
                      <a:pPr algn="ctr" fontAlgn="ctr"/>
                      <a:r>
                        <a:rPr lang="ja-JP"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大阪</a:t>
                      </a:r>
                      <a:r>
                        <a:rPr lang="en-US" altLang="ja-JP"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(2013</a:t>
                      </a:r>
                      <a:r>
                        <a:rPr lang="ja-JP" alt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年）</a:t>
                      </a:r>
                      <a:endParaRPr 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lumMod val="20000"/>
                        <a:lumOff val="80000"/>
                      </a:schemeClr>
                    </a:solidFill>
                  </a:tcPr>
                </a:tc>
                <a:tc rowSpan="8">
                  <a:txBody>
                    <a:bodyPr/>
                    <a:lstStyle/>
                    <a:p>
                      <a:pPr algn="ctr" fontAlgn="ctr"/>
                      <a:r>
                        <a:rPr lang="en-US" sz="1100" u="none" strike="noStrike" dirty="0">
                          <a:effectLst/>
                          <a:latin typeface="Meiryo UI" panose="020B0604030504040204" pitchFamily="50" charset="-128"/>
                          <a:ea typeface="Meiryo UI" panose="020B0604030504040204" pitchFamily="50" charset="-128"/>
                          <a:cs typeface="Meiryo UI" panose="020B0604030504040204" pitchFamily="50" charset="-128"/>
                        </a:rPr>
                        <a:t>　</a:t>
                      </a:r>
                      <a:endParaRPr 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noFill/>
                  </a:tcPr>
                </a:tc>
                <a:tc>
                  <a:txBody>
                    <a:bodyPr/>
                    <a:lstStyle/>
                    <a:p>
                      <a:pPr algn="ctr" fontAlgn="ctr"/>
                      <a:r>
                        <a:rPr lang="ja-JP" alt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参考</a:t>
                      </a:r>
                    </a:p>
                    <a:p>
                      <a:pPr algn="ctr" fontAlgn="ctr"/>
                      <a:r>
                        <a:rPr 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a:t>
                      </a:r>
                      <a:r>
                        <a:rPr lang="en-US" sz="1100" u="none" strike="noStrike" dirty="0">
                          <a:effectLst/>
                          <a:latin typeface="Meiryo UI" panose="020B0604030504040204" pitchFamily="50" charset="-128"/>
                          <a:ea typeface="Meiryo UI" panose="020B0604030504040204" pitchFamily="50" charset="-128"/>
                          <a:cs typeface="Meiryo UI" panose="020B0604030504040204" pitchFamily="50" charset="-128"/>
                        </a:rPr>
                        <a:t>1位:</a:t>
                      </a:r>
                      <a:r>
                        <a:rPr 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サンフラン</a:t>
                      </a:r>
                      <a:r>
                        <a:rPr lang="ja-JP" alt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シスコ</a:t>
                      </a:r>
                      <a:r>
                        <a:rPr lang="en-US" altLang="ja-JP"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2008</a:t>
                      </a:r>
                      <a:r>
                        <a:rPr lang="ja-JP" alt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年）</a:t>
                      </a:r>
                      <a:endParaRPr 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lumMod val="20000"/>
                        <a:lumOff val="80000"/>
                      </a:schemeClr>
                    </a:solidFill>
                  </a:tcPr>
                </a:tc>
                <a:extLst>
                  <a:ext uri="{0D108BD9-81ED-4DB2-BD59-A6C34878D82A}">
                    <a16:rowId xmlns:a16="http://schemas.microsoft.com/office/drawing/2014/main" val="10000"/>
                  </a:ext>
                </a:extLst>
              </a:tr>
              <a:tr h="333375">
                <a:tc>
                  <a:txBody>
                    <a:bodyPr/>
                    <a:lstStyle/>
                    <a:p>
                      <a:pPr algn="ctr" fontAlgn="ctr"/>
                      <a:r>
                        <a:rPr lang="ja-JP" sz="1100" u="none" strike="noStrike" dirty="0">
                          <a:effectLst/>
                          <a:latin typeface="Meiryo UI" panose="020B0604030504040204" pitchFamily="50" charset="-128"/>
                          <a:ea typeface="Meiryo UI" panose="020B0604030504040204" pitchFamily="50" charset="-128"/>
                          <a:cs typeface="Meiryo UI" panose="020B0604030504040204" pitchFamily="50" charset="-128"/>
                        </a:rPr>
                        <a:t>バイオ企業数</a:t>
                      </a:r>
                      <a:endParaRPr 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lumMod val="20000"/>
                        <a:lumOff val="80000"/>
                      </a:schemeClr>
                    </a:solidFill>
                  </a:tcPr>
                </a:tc>
                <a:tc>
                  <a:txBody>
                    <a:bodyPr/>
                    <a:lstStyle/>
                    <a:p>
                      <a:pPr algn="ctr" fontAlgn="ctr"/>
                      <a:r>
                        <a:rPr lang="en-US" sz="1100" u="none" strike="noStrike">
                          <a:effectLst/>
                          <a:latin typeface="Meiryo UI" panose="020B0604030504040204" pitchFamily="50" charset="-128"/>
                          <a:ea typeface="Meiryo UI" panose="020B0604030504040204" pitchFamily="50" charset="-128"/>
                          <a:cs typeface="Meiryo UI" panose="020B0604030504040204" pitchFamily="50" charset="-128"/>
                        </a:rPr>
                        <a:t>389社</a:t>
                      </a:r>
                      <a:endParaRPr lang="ja-JP"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lumMod val="20000"/>
                        <a:lumOff val="80000"/>
                      </a:schemeClr>
                    </a:solidFill>
                  </a:tcPr>
                </a:tc>
                <a:tc>
                  <a:txBody>
                    <a:bodyPr/>
                    <a:lstStyle/>
                    <a:p>
                      <a:pPr algn="ctr" fontAlgn="ctr"/>
                      <a:r>
                        <a:rPr lang="en-US" sz="1100" u="none" strike="noStrike" dirty="0">
                          <a:effectLst/>
                          <a:latin typeface="Meiryo UI" panose="020B0604030504040204" pitchFamily="50" charset="-128"/>
                          <a:ea typeface="Meiryo UI" panose="020B0604030504040204" pitchFamily="50" charset="-128"/>
                          <a:cs typeface="Meiryo UI" panose="020B0604030504040204" pitchFamily="50" charset="-128"/>
                        </a:rPr>
                        <a:t>727社</a:t>
                      </a:r>
                      <a:endParaRPr 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lumMod val="20000"/>
                        <a:lumOff val="80000"/>
                      </a:schemeClr>
                    </a:solidFill>
                  </a:tcPr>
                </a:tc>
                <a:tc vMerge="1">
                  <a:txBody>
                    <a:bodyPr/>
                    <a:lstStyle/>
                    <a:p>
                      <a:endParaRPr kumimoji="1" lang="ja-JP" altLang="en-US"/>
                    </a:p>
                  </a:txBody>
                  <a:tcPr/>
                </a:tc>
                <a:tc>
                  <a:txBody>
                    <a:bodyPr/>
                    <a:lstStyle/>
                    <a:p>
                      <a:pPr algn="ctr" fontAlgn="ctr"/>
                      <a:r>
                        <a:rPr lang="en-US" sz="1100" u="none" strike="noStrike" dirty="0">
                          <a:effectLst/>
                          <a:latin typeface="Meiryo UI" panose="020B0604030504040204" pitchFamily="50" charset="-128"/>
                          <a:ea typeface="Meiryo UI" panose="020B0604030504040204" pitchFamily="50" charset="-128"/>
                          <a:cs typeface="Meiryo UI" panose="020B0604030504040204" pitchFamily="50" charset="-128"/>
                        </a:rPr>
                        <a:t>820社</a:t>
                      </a:r>
                      <a:endParaRPr 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lumMod val="20000"/>
                        <a:lumOff val="80000"/>
                      </a:schemeClr>
                    </a:solidFill>
                  </a:tcPr>
                </a:tc>
                <a:extLst>
                  <a:ext uri="{0D108BD9-81ED-4DB2-BD59-A6C34878D82A}">
                    <a16:rowId xmlns:a16="http://schemas.microsoft.com/office/drawing/2014/main" val="10001"/>
                  </a:ext>
                </a:extLst>
              </a:tr>
              <a:tr h="333375">
                <a:tc>
                  <a:txBody>
                    <a:bodyPr/>
                    <a:lstStyle/>
                    <a:p>
                      <a:pPr algn="ctr" fontAlgn="ctr"/>
                      <a:r>
                        <a:rPr lang="ja-JP" sz="1100" u="none" strike="noStrike" dirty="0">
                          <a:effectLst/>
                          <a:latin typeface="Meiryo UI" panose="020B0604030504040204" pitchFamily="50" charset="-128"/>
                          <a:ea typeface="Meiryo UI" panose="020B0604030504040204" pitchFamily="50" charset="-128"/>
                          <a:cs typeface="Meiryo UI" panose="020B0604030504040204" pitchFamily="50" charset="-128"/>
                        </a:rPr>
                        <a:t>生産高</a:t>
                      </a:r>
                      <a:endParaRPr 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lumMod val="20000"/>
                        <a:lumOff val="80000"/>
                      </a:schemeClr>
                    </a:solidFill>
                  </a:tcPr>
                </a:tc>
                <a:tc>
                  <a:txBody>
                    <a:bodyPr/>
                    <a:lstStyle/>
                    <a:p>
                      <a:pPr algn="ctr" fontAlgn="ctr"/>
                      <a:r>
                        <a:rPr lang="en-US" altLang="ja-JP"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46.5</a:t>
                      </a:r>
                      <a:r>
                        <a:rPr lang="ja-JP" alt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億ドル</a:t>
                      </a:r>
                    </a:p>
                    <a:p>
                      <a:pPr algn="ctr" fontAlgn="ctr"/>
                      <a:r>
                        <a:rPr 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a:t>
                      </a:r>
                      <a:r>
                        <a:rPr lang="en-US" sz="1100" u="none" strike="noStrike" dirty="0">
                          <a:effectLst/>
                          <a:latin typeface="Meiryo UI" panose="020B0604030504040204" pitchFamily="50" charset="-128"/>
                          <a:ea typeface="Meiryo UI" panose="020B0604030504040204" pitchFamily="50" charset="-128"/>
                          <a:cs typeface="Meiryo UI" panose="020B0604030504040204" pitchFamily="50" charset="-128"/>
                        </a:rPr>
                        <a:t>5,400億円)</a:t>
                      </a:r>
                      <a:endParaRPr 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lumMod val="20000"/>
                        <a:lumOff val="80000"/>
                      </a:schemeClr>
                    </a:solidFill>
                  </a:tcPr>
                </a:tc>
                <a:tc>
                  <a:txBody>
                    <a:bodyPr/>
                    <a:lstStyle/>
                    <a:p>
                      <a:pPr algn="ctr" fontAlgn="ctr"/>
                      <a:r>
                        <a:rPr 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a:t>
                      </a:r>
                    </a:p>
                    <a:p>
                      <a:pPr algn="ctr" fontAlgn="ctr"/>
                      <a:r>
                        <a:rPr 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en-US" sz="1100" u="none" strike="noStrike" dirty="0">
                          <a:effectLst/>
                          <a:latin typeface="Meiryo UI" panose="020B0604030504040204" pitchFamily="50" charset="-128"/>
                          <a:ea typeface="Meiryo UI" panose="020B0604030504040204" pitchFamily="50" charset="-128"/>
                          <a:cs typeface="Meiryo UI" panose="020B0604030504040204" pitchFamily="50" charset="-128"/>
                        </a:rPr>
                        <a:t>(4,260億円)</a:t>
                      </a:r>
                      <a:endParaRPr 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lumMod val="20000"/>
                        <a:lumOff val="80000"/>
                      </a:schemeClr>
                    </a:solidFill>
                  </a:tcPr>
                </a:tc>
                <a:tc vMerge="1">
                  <a:txBody>
                    <a:bodyPr/>
                    <a:lstStyle/>
                    <a:p>
                      <a:endParaRPr kumimoji="1" lang="ja-JP" altLang="en-US"/>
                    </a:p>
                  </a:txBody>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altLang="ja-JP"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177億ドル</a:t>
                      </a:r>
                      <a:endParaRPr lang="ja-JP" altLang="ja-JP"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ctr" fontAlgn="ctr"/>
                      <a:r>
                        <a:rPr 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a:t>
                      </a:r>
                      <a:r>
                        <a:rPr lang="en-US" sz="1100" u="none" strike="noStrike" dirty="0">
                          <a:effectLst/>
                          <a:latin typeface="Meiryo UI" panose="020B0604030504040204" pitchFamily="50" charset="-128"/>
                          <a:ea typeface="Meiryo UI" panose="020B0604030504040204" pitchFamily="50" charset="-128"/>
                          <a:cs typeface="Meiryo UI" panose="020B0604030504040204" pitchFamily="50" charset="-128"/>
                        </a:rPr>
                        <a:t>2兆576億円)</a:t>
                      </a:r>
                      <a:endParaRPr 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lumMod val="20000"/>
                        <a:lumOff val="80000"/>
                      </a:schemeClr>
                    </a:solidFill>
                  </a:tcPr>
                </a:tc>
                <a:extLst>
                  <a:ext uri="{0D108BD9-81ED-4DB2-BD59-A6C34878D82A}">
                    <a16:rowId xmlns:a16="http://schemas.microsoft.com/office/drawing/2014/main" val="10002"/>
                  </a:ext>
                </a:extLst>
              </a:tr>
              <a:tr h="325523">
                <a:tc>
                  <a:txBody>
                    <a:bodyPr/>
                    <a:lstStyle/>
                    <a:p>
                      <a:pPr algn="ctr" fontAlgn="ctr"/>
                      <a:r>
                        <a:rPr lang="ja-JP" sz="1100" u="none" strike="noStrike">
                          <a:effectLst/>
                          <a:latin typeface="Meiryo UI" panose="020B0604030504040204" pitchFamily="50" charset="-128"/>
                          <a:ea typeface="Meiryo UI" panose="020B0604030504040204" pitchFamily="50" charset="-128"/>
                          <a:cs typeface="Meiryo UI" panose="020B0604030504040204" pitchFamily="50" charset="-128"/>
                        </a:rPr>
                        <a:t>雇用者数</a:t>
                      </a:r>
                      <a:endParaRPr lang="ja-JP"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lumMod val="20000"/>
                        <a:lumOff val="80000"/>
                      </a:schemeClr>
                    </a:solidFill>
                  </a:tcPr>
                </a:tc>
                <a:tc>
                  <a:txBody>
                    <a:bodyPr/>
                    <a:lstStyle/>
                    <a:p>
                      <a:pPr algn="ctr" fontAlgn="ctr"/>
                      <a:r>
                        <a:rPr lang="en-US" sz="1100" u="none" strike="noStrike">
                          <a:effectLst/>
                          <a:latin typeface="Meiryo UI" panose="020B0604030504040204" pitchFamily="50" charset="-128"/>
                          <a:ea typeface="Meiryo UI" panose="020B0604030504040204" pitchFamily="50" charset="-128"/>
                          <a:cs typeface="Meiryo UI" panose="020B0604030504040204" pitchFamily="50" charset="-128"/>
                        </a:rPr>
                        <a:t>2.3万人</a:t>
                      </a:r>
                      <a:endParaRPr lang="ja-JP"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lumMod val="20000"/>
                        <a:lumOff val="80000"/>
                      </a:schemeClr>
                    </a:solidFill>
                  </a:tcPr>
                </a:tc>
                <a:tc>
                  <a:txBody>
                    <a:bodyPr/>
                    <a:lstStyle/>
                    <a:p>
                      <a:pPr algn="ctr" fontAlgn="ctr"/>
                      <a:r>
                        <a:rPr lang="en-US" sz="1100" u="none" strike="noStrike">
                          <a:effectLst/>
                          <a:latin typeface="Meiryo UI" panose="020B0604030504040204" pitchFamily="50" charset="-128"/>
                          <a:ea typeface="Meiryo UI" panose="020B0604030504040204" pitchFamily="50" charset="-128"/>
                          <a:cs typeface="Meiryo UI" panose="020B0604030504040204" pitchFamily="50" charset="-128"/>
                        </a:rPr>
                        <a:t>2.5万人</a:t>
                      </a:r>
                      <a:endParaRPr lang="ja-JP"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lumMod val="20000"/>
                        <a:lumOff val="80000"/>
                      </a:schemeClr>
                    </a:solidFill>
                  </a:tcPr>
                </a:tc>
                <a:tc vMerge="1">
                  <a:txBody>
                    <a:bodyPr/>
                    <a:lstStyle/>
                    <a:p>
                      <a:endParaRPr kumimoji="1" lang="ja-JP" altLang="en-US"/>
                    </a:p>
                  </a:txBody>
                  <a:tcPr/>
                </a:tc>
                <a:tc>
                  <a:txBody>
                    <a:bodyPr/>
                    <a:lstStyle/>
                    <a:p>
                      <a:pPr algn="ctr" fontAlgn="ctr"/>
                      <a:r>
                        <a:rPr lang="en-US" sz="1100" u="none" strike="noStrike" dirty="0">
                          <a:effectLst/>
                          <a:latin typeface="Meiryo UI" panose="020B0604030504040204" pitchFamily="50" charset="-128"/>
                          <a:ea typeface="Meiryo UI" panose="020B0604030504040204" pitchFamily="50" charset="-128"/>
                          <a:cs typeface="Meiryo UI" panose="020B0604030504040204" pitchFamily="50" charset="-128"/>
                        </a:rPr>
                        <a:t>8.5万人</a:t>
                      </a:r>
                      <a:endParaRPr 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lumMod val="20000"/>
                        <a:lumOff val="80000"/>
                      </a:schemeClr>
                    </a:solidFill>
                  </a:tcPr>
                </a:tc>
                <a:extLst>
                  <a:ext uri="{0D108BD9-81ED-4DB2-BD59-A6C34878D82A}">
                    <a16:rowId xmlns:a16="http://schemas.microsoft.com/office/drawing/2014/main" val="10003"/>
                  </a:ext>
                </a:extLst>
              </a:tr>
              <a:tr h="350752">
                <a:tc>
                  <a:txBody>
                    <a:bodyPr/>
                    <a:lstStyle/>
                    <a:p>
                      <a:pPr algn="ctr" fontAlgn="ctr"/>
                      <a:r>
                        <a:rPr lang="ja-JP" sz="1100" u="none" strike="noStrike" dirty="0">
                          <a:effectLst/>
                          <a:latin typeface="Meiryo UI" panose="020B0604030504040204" pitchFamily="50" charset="-128"/>
                          <a:ea typeface="Meiryo UI" panose="020B0604030504040204" pitchFamily="50" charset="-128"/>
                          <a:cs typeface="Meiryo UI" panose="020B0604030504040204" pitchFamily="50" charset="-128"/>
                        </a:rPr>
                        <a:t>バイオベンチャー数</a:t>
                      </a:r>
                      <a:endParaRPr 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lumMod val="20000"/>
                        <a:lumOff val="80000"/>
                      </a:schemeClr>
                    </a:solidFill>
                  </a:tcPr>
                </a:tc>
                <a:tc>
                  <a:txBody>
                    <a:bodyPr/>
                    <a:lstStyle/>
                    <a:p>
                      <a:pPr algn="ctr" fontAlgn="ctr"/>
                      <a:r>
                        <a:rPr lang="en-US" sz="1100" u="none" strike="noStrike">
                          <a:effectLst/>
                          <a:latin typeface="Meiryo UI" panose="020B0604030504040204" pitchFamily="50" charset="-128"/>
                          <a:ea typeface="Meiryo UI" panose="020B0604030504040204" pitchFamily="50" charset="-128"/>
                          <a:cs typeface="Meiryo UI" panose="020B0604030504040204" pitchFamily="50" charset="-128"/>
                        </a:rPr>
                        <a:t>118社</a:t>
                      </a:r>
                      <a:endParaRPr lang="ja-JP"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lumMod val="20000"/>
                        <a:lumOff val="80000"/>
                      </a:schemeClr>
                    </a:solidFill>
                  </a:tcPr>
                </a:tc>
                <a:tc>
                  <a:txBody>
                    <a:bodyPr/>
                    <a:lstStyle/>
                    <a:p>
                      <a:pPr algn="ctr" fontAlgn="ctr"/>
                      <a:r>
                        <a:rPr lang="en-US" sz="1100" u="none" strike="noStrike" dirty="0">
                          <a:effectLst/>
                          <a:latin typeface="Meiryo UI" panose="020B0604030504040204" pitchFamily="50" charset="-128"/>
                          <a:ea typeface="Meiryo UI" panose="020B0604030504040204" pitchFamily="50" charset="-128"/>
                          <a:cs typeface="Meiryo UI" panose="020B0604030504040204" pitchFamily="50" charset="-128"/>
                        </a:rPr>
                        <a:t>181社</a:t>
                      </a:r>
                      <a:endParaRPr 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lumMod val="20000"/>
                        <a:lumOff val="80000"/>
                      </a:schemeClr>
                    </a:solidFill>
                  </a:tcPr>
                </a:tc>
                <a:tc vMerge="1">
                  <a:txBody>
                    <a:bodyPr/>
                    <a:lstStyle/>
                    <a:p>
                      <a:endParaRPr kumimoji="1" lang="ja-JP" altLang="en-US"/>
                    </a:p>
                  </a:txBody>
                  <a:tcPr/>
                </a:tc>
                <a:tc>
                  <a:txBody>
                    <a:bodyPr/>
                    <a:lstStyle/>
                    <a:p>
                      <a:pPr algn="ctr" fontAlgn="ctr"/>
                      <a:r>
                        <a:rPr lang="en-US" sz="1100" u="none" strike="noStrike" dirty="0">
                          <a:effectLst/>
                          <a:latin typeface="Meiryo UI" panose="020B0604030504040204" pitchFamily="50" charset="-128"/>
                          <a:ea typeface="Meiryo UI" panose="020B0604030504040204" pitchFamily="50" charset="-128"/>
                          <a:cs typeface="Meiryo UI" panose="020B0604030504040204" pitchFamily="50" charset="-128"/>
                        </a:rPr>
                        <a:t>257社</a:t>
                      </a:r>
                      <a:endParaRPr 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lumMod val="20000"/>
                        <a:lumOff val="80000"/>
                      </a:schemeClr>
                    </a:solidFill>
                  </a:tcPr>
                </a:tc>
                <a:extLst>
                  <a:ext uri="{0D108BD9-81ED-4DB2-BD59-A6C34878D82A}">
                    <a16:rowId xmlns:a16="http://schemas.microsoft.com/office/drawing/2014/main" val="10004"/>
                  </a:ext>
                </a:extLst>
              </a:tr>
              <a:tr h="333375">
                <a:tc>
                  <a:txBody>
                    <a:bodyPr/>
                    <a:lstStyle/>
                    <a:p>
                      <a:pPr algn="ctr" fontAlgn="ctr"/>
                      <a:r>
                        <a:rPr lang="ja-JP" alt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ＩＰＯベンチャー</a:t>
                      </a:r>
                    </a:p>
                    <a:p>
                      <a:pPr algn="ctr" fontAlgn="ctr"/>
                      <a:r>
                        <a:rPr lang="ja-JP"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企業数</a:t>
                      </a:r>
                      <a:r>
                        <a:rPr lang="ja-JP" sz="1100" u="none" strike="noStrike" dirty="0">
                          <a:effectLst/>
                          <a:latin typeface="Meiryo UI" panose="020B0604030504040204" pitchFamily="50" charset="-128"/>
                          <a:ea typeface="Meiryo UI" panose="020B0604030504040204" pitchFamily="50" charset="-128"/>
                          <a:cs typeface="Meiryo UI" panose="020B0604030504040204" pitchFamily="50" charset="-128"/>
                        </a:rPr>
                        <a:t>（累積）</a:t>
                      </a:r>
                      <a:endParaRPr 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lumMod val="20000"/>
                        <a:lumOff val="80000"/>
                      </a:schemeClr>
                    </a:solidFill>
                  </a:tcPr>
                </a:tc>
                <a:tc>
                  <a:txBody>
                    <a:bodyPr/>
                    <a:lstStyle/>
                    <a:p>
                      <a:pPr algn="ctr" fontAlgn="ctr"/>
                      <a:r>
                        <a:rPr lang="en-US" sz="1100" u="none" strike="noStrike">
                          <a:effectLst/>
                          <a:latin typeface="Meiryo UI" panose="020B0604030504040204" pitchFamily="50" charset="-128"/>
                          <a:ea typeface="Meiryo UI" panose="020B0604030504040204" pitchFamily="50" charset="-128"/>
                          <a:cs typeface="Meiryo UI" panose="020B0604030504040204" pitchFamily="50" charset="-128"/>
                        </a:rPr>
                        <a:t>2社</a:t>
                      </a:r>
                      <a:endParaRPr lang="ja-JP"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lumMod val="20000"/>
                        <a:lumOff val="80000"/>
                      </a:schemeClr>
                    </a:solidFill>
                  </a:tcPr>
                </a:tc>
                <a:tc>
                  <a:txBody>
                    <a:bodyPr/>
                    <a:lstStyle/>
                    <a:p>
                      <a:pPr algn="ctr" fontAlgn="ctr"/>
                      <a:r>
                        <a:rPr lang="en-US" sz="1100" u="none" strike="noStrike" dirty="0">
                          <a:effectLst/>
                          <a:latin typeface="Meiryo UI" panose="020B0604030504040204" pitchFamily="50" charset="-128"/>
                          <a:ea typeface="Meiryo UI" panose="020B0604030504040204" pitchFamily="50" charset="-128"/>
                          <a:cs typeface="Meiryo UI" panose="020B0604030504040204" pitchFamily="50" charset="-128"/>
                        </a:rPr>
                        <a:t>5社</a:t>
                      </a:r>
                      <a:endParaRPr 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lumMod val="20000"/>
                        <a:lumOff val="80000"/>
                      </a:schemeClr>
                    </a:solidFill>
                  </a:tcPr>
                </a:tc>
                <a:tc vMerge="1">
                  <a:txBody>
                    <a:bodyPr/>
                    <a:lstStyle/>
                    <a:p>
                      <a:endParaRPr kumimoji="1" lang="ja-JP" altLang="en-US"/>
                    </a:p>
                  </a:txBody>
                  <a:tcPr/>
                </a:tc>
                <a:tc>
                  <a:txBody>
                    <a:bodyPr/>
                    <a:lstStyle/>
                    <a:p>
                      <a:pPr algn="ctr" fontAlgn="ctr"/>
                      <a:r>
                        <a:rPr lang="en-US" sz="1100" u="none" strike="noStrike" dirty="0">
                          <a:effectLst/>
                          <a:latin typeface="Meiryo UI" panose="020B0604030504040204" pitchFamily="50" charset="-128"/>
                          <a:ea typeface="Meiryo UI" panose="020B0604030504040204" pitchFamily="50" charset="-128"/>
                          <a:cs typeface="Meiryo UI" panose="020B0604030504040204" pitchFamily="50" charset="-128"/>
                        </a:rPr>
                        <a:t>69社</a:t>
                      </a:r>
                      <a:endParaRPr 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lumMod val="20000"/>
                        <a:lumOff val="80000"/>
                      </a:schemeClr>
                    </a:solidFill>
                  </a:tcPr>
                </a:tc>
                <a:extLst>
                  <a:ext uri="{0D108BD9-81ED-4DB2-BD59-A6C34878D82A}">
                    <a16:rowId xmlns:a16="http://schemas.microsoft.com/office/drawing/2014/main" val="10005"/>
                  </a:ext>
                </a:extLst>
              </a:tr>
              <a:tr h="323985">
                <a:tc>
                  <a:txBody>
                    <a:bodyPr/>
                    <a:lstStyle/>
                    <a:p>
                      <a:pPr algn="ctr" fontAlgn="ctr"/>
                      <a:r>
                        <a:rPr lang="ja-JP" sz="1100" u="none" strike="noStrike">
                          <a:effectLst/>
                          <a:latin typeface="Meiryo UI" panose="020B0604030504040204" pitchFamily="50" charset="-128"/>
                          <a:ea typeface="Meiryo UI" panose="020B0604030504040204" pitchFamily="50" charset="-128"/>
                          <a:cs typeface="Meiryo UI" panose="020B0604030504040204" pitchFamily="50" charset="-128"/>
                        </a:rPr>
                        <a:t>研究者数</a:t>
                      </a:r>
                      <a:endParaRPr lang="ja-JP"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lumMod val="20000"/>
                        <a:lumOff val="80000"/>
                      </a:schemeClr>
                    </a:solidFill>
                  </a:tcPr>
                </a:tc>
                <a:tc>
                  <a:txBody>
                    <a:bodyPr/>
                    <a:lstStyle/>
                    <a:p>
                      <a:pPr algn="ctr" fontAlgn="ctr"/>
                      <a:r>
                        <a:rPr lang="en-US" sz="1100" u="none" strike="noStrike">
                          <a:effectLst/>
                          <a:latin typeface="Meiryo UI" panose="020B0604030504040204" pitchFamily="50" charset="-128"/>
                          <a:ea typeface="Meiryo UI" panose="020B0604030504040204" pitchFamily="50" charset="-128"/>
                          <a:cs typeface="Meiryo UI" panose="020B0604030504040204" pitchFamily="50" charset="-128"/>
                        </a:rPr>
                        <a:t>9,740人</a:t>
                      </a:r>
                      <a:endParaRPr lang="ja-JP"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lumMod val="20000"/>
                        <a:lumOff val="80000"/>
                      </a:schemeClr>
                    </a:solidFill>
                  </a:tcPr>
                </a:tc>
                <a:tc>
                  <a:txBody>
                    <a:bodyPr/>
                    <a:lstStyle/>
                    <a:p>
                      <a:pPr algn="ctr" fontAlgn="ctr"/>
                      <a:r>
                        <a:rPr lang="en-US" sz="1100" u="none" strike="noStrike" dirty="0">
                          <a:effectLst/>
                          <a:latin typeface="Meiryo UI" panose="020B0604030504040204" pitchFamily="50" charset="-128"/>
                          <a:ea typeface="Meiryo UI" panose="020B0604030504040204" pitchFamily="50" charset="-128"/>
                          <a:cs typeface="Meiryo UI" panose="020B0604030504040204" pitchFamily="50" charset="-128"/>
                        </a:rPr>
                        <a:t>9,603人</a:t>
                      </a:r>
                      <a:endParaRPr 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lumMod val="20000"/>
                        <a:lumOff val="80000"/>
                      </a:schemeClr>
                    </a:solidFill>
                  </a:tcPr>
                </a:tc>
                <a:tc vMerge="1">
                  <a:txBody>
                    <a:bodyPr/>
                    <a:lstStyle/>
                    <a:p>
                      <a:endParaRPr kumimoji="1" lang="ja-JP" altLang="en-US"/>
                    </a:p>
                  </a:txBody>
                  <a:tcPr/>
                </a:tc>
                <a:tc>
                  <a:txBody>
                    <a:bodyPr/>
                    <a:lstStyle/>
                    <a:p>
                      <a:pPr algn="ctr" fontAlgn="ctr"/>
                      <a:r>
                        <a:rPr lang="en-US" sz="1100" u="none" strike="noStrike" dirty="0">
                          <a:effectLst/>
                          <a:latin typeface="Meiryo UI" panose="020B0604030504040204" pitchFamily="50" charset="-128"/>
                          <a:ea typeface="Meiryo UI" panose="020B0604030504040204" pitchFamily="50" charset="-128"/>
                          <a:cs typeface="Meiryo UI" panose="020B0604030504040204" pitchFamily="50" charset="-128"/>
                        </a:rPr>
                        <a:t>12,770人</a:t>
                      </a:r>
                      <a:endParaRPr 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lumMod val="20000"/>
                        <a:lumOff val="80000"/>
                      </a:schemeClr>
                    </a:solidFill>
                  </a:tcPr>
                </a:tc>
                <a:extLst>
                  <a:ext uri="{0D108BD9-81ED-4DB2-BD59-A6C34878D82A}">
                    <a16:rowId xmlns:a16="http://schemas.microsoft.com/office/drawing/2014/main" val="10006"/>
                  </a:ext>
                </a:extLst>
              </a:tr>
              <a:tr h="288032">
                <a:tc>
                  <a:txBody>
                    <a:bodyPr/>
                    <a:lstStyle/>
                    <a:p>
                      <a:pPr algn="ctr" fontAlgn="ctr"/>
                      <a:r>
                        <a:rPr lang="ja-JP" sz="1100" u="none" strike="noStrike" dirty="0">
                          <a:effectLst/>
                          <a:latin typeface="Meiryo UI" panose="020B0604030504040204" pitchFamily="50" charset="-128"/>
                          <a:ea typeface="Meiryo UI" panose="020B0604030504040204" pitchFamily="50" charset="-128"/>
                          <a:cs typeface="Meiryo UI" panose="020B0604030504040204" pitchFamily="50" charset="-128"/>
                        </a:rPr>
                        <a:t>パイプライン数</a:t>
                      </a:r>
                      <a:endParaRPr 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lumMod val="20000"/>
                        <a:lumOff val="80000"/>
                      </a:schemeClr>
                    </a:solidFill>
                  </a:tcPr>
                </a:tc>
                <a:tc>
                  <a:txBody>
                    <a:bodyPr/>
                    <a:lstStyle/>
                    <a:p>
                      <a:pPr algn="ctr" fontAlgn="ctr"/>
                      <a:r>
                        <a:rPr lang="en-US" sz="1100" u="none" strike="noStrike">
                          <a:effectLst/>
                          <a:latin typeface="Meiryo UI" panose="020B0604030504040204" pitchFamily="50" charset="-128"/>
                          <a:ea typeface="Meiryo UI" panose="020B0604030504040204" pitchFamily="50" charset="-128"/>
                          <a:cs typeface="Meiryo UI" panose="020B0604030504040204" pitchFamily="50" charset="-128"/>
                        </a:rPr>
                        <a:t>109</a:t>
                      </a:r>
                      <a:endParaRPr lang="ja-JP"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lumMod val="20000"/>
                        <a:lumOff val="80000"/>
                      </a:schemeClr>
                    </a:solidFill>
                  </a:tcPr>
                </a:tc>
                <a:tc>
                  <a:txBody>
                    <a:bodyPr/>
                    <a:lstStyle/>
                    <a:p>
                      <a:pPr algn="ctr" fontAlgn="ctr"/>
                      <a:r>
                        <a:rPr lang="en-US" sz="1100" u="none" strike="noStrike" dirty="0">
                          <a:effectLst/>
                          <a:latin typeface="Meiryo UI" panose="020B0604030504040204" pitchFamily="50" charset="-128"/>
                          <a:ea typeface="Meiryo UI" panose="020B0604030504040204" pitchFamily="50" charset="-128"/>
                          <a:cs typeface="Meiryo UI" panose="020B0604030504040204" pitchFamily="50" charset="-128"/>
                        </a:rPr>
                        <a:t>146</a:t>
                      </a:r>
                      <a:endParaRPr 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lumMod val="20000"/>
                        <a:lumOff val="80000"/>
                      </a:schemeClr>
                    </a:solidFill>
                  </a:tcPr>
                </a:tc>
                <a:tc vMerge="1">
                  <a:txBody>
                    <a:bodyPr/>
                    <a:lstStyle/>
                    <a:p>
                      <a:endParaRPr kumimoji="1" lang="ja-JP" altLang="en-US"/>
                    </a:p>
                  </a:txBody>
                  <a:tcPr/>
                </a:tc>
                <a:tc>
                  <a:txBody>
                    <a:bodyPr/>
                    <a:lstStyle/>
                    <a:p>
                      <a:pPr algn="ctr" fontAlgn="ctr"/>
                      <a:r>
                        <a:rPr lang="en-US" sz="1100" u="none" strike="noStrike" dirty="0">
                          <a:effectLst/>
                          <a:latin typeface="Meiryo UI" panose="020B0604030504040204" pitchFamily="50" charset="-128"/>
                          <a:ea typeface="Meiryo UI" panose="020B0604030504040204" pitchFamily="50" charset="-128"/>
                          <a:cs typeface="Meiryo UI" panose="020B0604030504040204" pitchFamily="50" charset="-128"/>
                        </a:rPr>
                        <a:t>248</a:t>
                      </a:r>
                      <a:endParaRPr 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lumMod val="20000"/>
                        <a:lumOff val="80000"/>
                      </a:schemeClr>
                    </a:solidFill>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94040272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p:cNvSpPr>
            <a:spLocks noChangeArrowheads="1"/>
          </p:cNvSpPr>
          <p:nvPr/>
        </p:nvSpPr>
        <p:spPr bwMode="auto">
          <a:xfrm>
            <a:off x="0" y="2"/>
            <a:ext cx="9144000" cy="561975"/>
          </a:xfrm>
          <a:prstGeom prst="rect">
            <a:avLst/>
          </a:prstGeom>
          <a:gradFill rotWithShape="1">
            <a:gsLst>
              <a:gs pos="0">
                <a:schemeClr val="accent5"/>
              </a:gs>
              <a:gs pos="50000">
                <a:schemeClr val="bg1"/>
              </a:gs>
              <a:gs pos="100000">
                <a:schemeClr val="accent5"/>
              </a:gs>
            </a:gsLst>
            <a:lin ang="5400000" scaled="1"/>
          </a:gradFill>
          <a:ln w="9525">
            <a:noFill/>
            <a:miter lim="800000"/>
            <a:headEnd/>
            <a:tailEnd/>
          </a:ln>
          <a:effectLst/>
        </p:spPr>
        <p:txBody>
          <a:bodyPr wrap="none" anchor="ctr"/>
          <a:lstStyle/>
          <a:p>
            <a:pPr defTabSz="912813">
              <a:buClr>
                <a:srgbClr val="000000"/>
              </a:buClr>
              <a:buSzPct val="100000"/>
              <a:defRPr/>
            </a:pPr>
            <a:r>
              <a:rPr kumimoji="0" lang="ja-JP" altLang="en-US" sz="2800" b="1" dirty="0" smtClean="0">
                <a:solidFill>
                  <a:schemeClr val="tx2"/>
                </a:solidFill>
                <a:latin typeface="Meiryo UI" pitchFamily="50" charset="-128"/>
                <a:ea typeface="Meiryo UI" pitchFamily="50" charset="-128"/>
                <a:cs typeface="Meiryo UI" pitchFamily="50" charset="-128"/>
              </a:rPr>
              <a:t>　本戦略の総括について</a:t>
            </a:r>
            <a:endParaRPr kumimoji="0" lang="ja-JP" altLang="en-US" sz="2800" b="1" dirty="0">
              <a:solidFill>
                <a:schemeClr val="tx2"/>
              </a:solidFill>
              <a:latin typeface="Meiryo UI" pitchFamily="50" charset="-128"/>
              <a:ea typeface="Meiryo UI" pitchFamily="50" charset="-128"/>
              <a:cs typeface="Meiryo UI" pitchFamily="50" charset="-128"/>
            </a:endParaRPr>
          </a:p>
        </p:txBody>
      </p:sp>
      <p:sp>
        <p:nvSpPr>
          <p:cNvPr id="8" name="AutoShape 2"/>
          <p:cNvSpPr>
            <a:spLocks noChangeArrowheads="1"/>
          </p:cNvSpPr>
          <p:nvPr/>
        </p:nvSpPr>
        <p:spPr bwMode="auto">
          <a:xfrm>
            <a:off x="73631" y="589088"/>
            <a:ext cx="8996739" cy="1728192"/>
          </a:xfrm>
          <a:prstGeom prst="roundRect">
            <a:avLst>
              <a:gd name="adj" fmla="val 4468"/>
            </a:avLst>
          </a:prstGeom>
          <a:solidFill>
            <a:schemeClr val="accent5">
              <a:lumMod val="20000"/>
              <a:lumOff val="80000"/>
            </a:schemeClr>
          </a:solidFill>
          <a:ln w="19050">
            <a:solidFill>
              <a:srgbClr val="000000"/>
            </a:solidFill>
            <a:round/>
            <a:headEnd/>
            <a:tailEnd/>
          </a:ln>
        </p:spPr>
        <p:txBody>
          <a:bodyPr vert="horz" wrap="square" lIns="74295" tIns="8890" rIns="74295" bIns="8890" numCol="1" anchor="t" anchorCtr="0" compatLnSpc="1">
            <a:prstTxWarp prst="textNoShape">
              <a:avLst/>
            </a:prstTxWarp>
          </a:bodyPr>
          <a:lstStyle/>
          <a:p>
            <a:pPr lvl="0" algn="just" fontAlgn="base">
              <a:lnSpc>
                <a:spcPct val="120000"/>
              </a:lnSpc>
              <a:spcBef>
                <a:spcPct val="0"/>
              </a:spcBef>
              <a:spcAft>
                <a:spcPct val="0"/>
              </a:spcAft>
            </a:pPr>
            <a:r>
              <a:rPr lang="ja-JP" altLang="en-US" sz="2000" b="1" dirty="0" smtClean="0">
                <a:solidFill>
                  <a:srgbClr val="000000"/>
                </a:solidFill>
                <a:latin typeface="Meiryo UI" pitchFamily="50" charset="-128"/>
                <a:ea typeface="Meiryo UI" pitchFamily="50" charset="-128"/>
                <a:cs typeface="Meiryo UI" pitchFamily="50" charset="-128"/>
              </a:rPr>
              <a:t>■大阪バイオ戦略最終検証</a:t>
            </a:r>
            <a:endParaRPr lang="ja-JP" altLang="en-US" sz="2000" b="1" dirty="0">
              <a:solidFill>
                <a:srgbClr val="000000"/>
              </a:solidFill>
              <a:latin typeface="Meiryo UI" pitchFamily="50" charset="-128"/>
              <a:ea typeface="Meiryo UI" pitchFamily="50" charset="-128"/>
              <a:cs typeface="Meiryo UI" pitchFamily="50" charset="-128"/>
            </a:endParaRPr>
          </a:p>
          <a:p>
            <a:pPr lvl="0" algn="just" fontAlgn="base">
              <a:lnSpc>
                <a:spcPct val="120000"/>
              </a:lnSpc>
              <a:spcBef>
                <a:spcPct val="0"/>
              </a:spcBef>
              <a:spcAft>
                <a:spcPct val="0"/>
              </a:spcAft>
            </a:pPr>
            <a:r>
              <a:rPr lang="ja-JP" altLang="en-US" dirty="0" smtClean="0">
                <a:solidFill>
                  <a:srgbClr val="000000"/>
                </a:solidFill>
                <a:latin typeface="Meiryo UI" pitchFamily="50" charset="-128"/>
                <a:ea typeface="Meiryo UI" pitchFamily="50" charset="-128"/>
                <a:cs typeface="Meiryo UI" pitchFamily="50" charset="-128"/>
              </a:rPr>
              <a:t>　</a:t>
            </a:r>
            <a:r>
              <a:rPr lang="en-US" altLang="ja-JP" dirty="0">
                <a:solidFill>
                  <a:srgbClr val="000000"/>
                </a:solidFill>
                <a:latin typeface="Meiryo UI" pitchFamily="50" charset="-128"/>
                <a:ea typeface="Meiryo UI" pitchFamily="50" charset="-128"/>
                <a:cs typeface="Meiryo UI" pitchFamily="50" charset="-128"/>
              </a:rPr>
              <a:t>2</a:t>
            </a:r>
            <a:r>
              <a:rPr lang="en-US" altLang="ja-JP" dirty="0" smtClean="0">
                <a:solidFill>
                  <a:srgbClr val="000000"/>
                </a:solidFill>
                <a:latin typeface="Meiryo UI" pitchFamily="50" charset="-128"/>
                <a:ea typeface="Meiryo UI" pitchFamily="50" charset="-128"/>
                <a:cs typeface="Meiryo UI" pitchFamily="50" charset="-128"/>
              </a:rPr>
              <a:t>008</a:t>
            </a:r>
            <a:r>
              <a:rPr lang="ja-JP" altLang="en-US" dirty="0" smtClean="0">
                <a:solidFill>
                  <a:srgbClr val="000000"/>
                </a:solidFill>
                <a:latin typeface="Meiryo UI" pitchFamily="50" charset="-128"/>
                <a:ea typeface="Meiryo UI" pitchFamily="50" charset="-128"/>
                <a:cs typeface="Meiryo UI" pitchFamily="50" charset="-128"/>
              </a:rPr>
              <a:t>年に策定し毎年度更新を行なってきた「大阪バイオ戦略」につきましては、今年度が最終年度となります。</a:t>
            </a:r>
            <a:endParaRPr lang="en-US" altLang="ja-JP" dirty="0" smtClean="0">
              <a:solidFill>
                <a:srgbClr val="000000"/>
              </a:solidFill>
              <a:latin typeface="Meiryo UI" pitchFamily="50" charset="-128"/>
              <a:ea typeface="Meiryo UI" pitchFamily="50" charset="-128"/>
              <a:cs typeface="Meiryo UI" pitchFamily="50" charset="-128"/>
            </a:endParaRPr>
          </a:p>
          <a:p>
            <a:pPr lvl="0" algn="just" fontAlgn="base">
              <a:lnSpc>
                <a:spcPct val="120000"/>
              </a:lnSpc>
              <a:spcBef>
                <a:spcPct val="0"/>
              </a:spcBef>
              <a:spcAft>
                <a:spcPct val="0"/>
              </a:spcAft>
            </a:pPr>
            <a:r>
              <a:rPr lang="ja-JP" altLang="en-US" dirty="0">
                <a:solidFill>
                  <a:srgbClr val="000000"/>
                </a:solidFill>
                <a:latin typeface="Meiryo UI" pitchFamily="50" charset="-128"/>
                <a:ea typeface="Meiryo UI" pitchFamily="50" charset="-128"/>
                <a:cs typeface="Meiryo UI" pitchFamily="50" charset="-128"/>
              </a:rPr>
              <a:t>　</a:t>
            </a:r>
            <a:r>
              <a:rPr lang="ja-JP" altLang="en-US" dirty="0" smtClean="0">
                <a:solidFill>
                  <a:srgbClr val="000000"/>
                </a:solidFill>
                <a:latin typeface="Meiryo UI" pitchFamily="50" charset="-128"/>
                <a:ea typeface="Meiryo UI" pitchFamily="50" charset="-128"/>
                <a:cs typeface="Meiryo UI" pitchFamily="50" charset="-128"/>
              </a:rPr>
              <a:t>そのため、今年度終盤を目途に、この</a:t>
            </a:r>
            <a:r>
              <a:rPr lang="en-US" altLang="ja-JP" dirty="0" smtClean="0">
                <a:solidFill>
                  <a:srgbClr val="000000"/>
                </a:solidFill>
                <a:latin typeface="Meiryo UI" pitchFamily="50" charset="-128"/>
                <a:ea typeface="Meiryo UI" pitchFamily="50" charset="-128"/>
                <a:cs typeface="Meiryo UI" pitchFamily="50" charset="-128"/>
              </a:rPr>
              <a:t>10</a:t>
            </a:r>
            <a:r>
              <a:rPr lang="ja-JP" altLang="en-US" dirty="0" smtClean="0">
                <a:solidFill>
                  <a:srgbClr val="000000"/>
                </a:solidFill>
                <a:latin typeface="Meiryo UI" pitchFamily="50" charset="-128"/>
                <a:ea typeface="Meiryo UI" pitchFamily="50" charset="-128"/>
                <a:cs typeface="Meiryo UI" pitchFamily="50" charset="-128"/>
              </a:rPr>
              <a:t>年間での到達度を検証し、総括を行います。</a:t>
            </a:r>
            <a:endParaRPr lang="ja-JP" altLang="en-US"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8650247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p:cNvSpPr>
            <a:spLocks noChangeArrowheads="1"/>
          </p:cNvSpPr>
          <p:nvPr/>
        </p:nvSpPr>
        <p:spPr bwMode="auto">
          <a:xfrm>
            <a:off x="0" y="2"/>
            <a:ext cx="9144000" cy="561975"/>
          </a:xfrm>
          <a:prstGeom prst="rect">
            <a:avLst/>
          </a:prstGeom>
          <a:gradFill rotWithShape="1">
            <a:gsLst>
              <a:gs pos="0">
                <a:schemeClr val="accent5"/>
              </a:gs>
              <a:gs pos="50000">
                <a:schemeClr val="bg1"/>
              </a:gs>
              <a:gs pos="100000">
                <a:schemeClr val="accent5"/>
              </a:gs>
            </a:gsLst>
            <a:lin ang="5400000" scaled="1"/>
          </a:gradFill>
          <a:ln w="9525">
            <a:noFill/>
            <a:miter lim="800000"/>
            <a:headEnd/>
            <a:tailEnd/>
          </a:ln>
          <a:effectLst/>
        </p:spPr>
        <p:txBody>
          <a:bodyPr wrap="none" anchor="ctr"/>
          <a:lstStyle/>
          <a:p>
            <a:pPr defTabSz="912813">
              <a:buClr>
                <a:srgbClr val="000000"/>
              </a:buClr>
              <a:buSzPct val="100000"/>
              <a:defRPr/>
            </a:pPr>
            <a:r>
              <a:rPr kumimoji="0" lang="ja-JP" altLang="en-US" sz="2800" b="1" dirty="0" smtClean="0">
                <a:solidFill>
                  <a:schemeClr val="tx2"/>
                </a:solidFill>
                <a:latin typeface="Meiryo UI" pitchFamily="50" charset="-128"/>
                <a:ea typeface="Meiryo UI" pitchFamily="50" charset="-128"/>
                <a:cs typeface="Meiryo UI" pitchFamily="50" charset="-128"/>
              </a:rPr>
              <a:t>　目標</a:t>
            </a:r>
            <a:r>
              <a:rPr kumimoji="0" lang="ja-JP" altLang="en-US" sz="2800" b="1" dirty="0">
                <a:solidFill>
                  <a:schemeClr val="tx2"/>
                </a:solidFill>
                <a:latin typeface="Meiryo UI" pitchFamily="50" charset="-128"/>
                <a:ea typeface="Meiryo UI" pitchFamily="50" charset="-128"/>
                <a:cs typeface="Meiryo UI" pitchFamily="50" charset="-128"/>
              </a:rPr>
              <a:t>を</a:t>
            </a:r>
            <a:r>
              <a:rPr kumimoji="0" lang="ja-JP" altLang="en-US" sz="2800" b="1" dirty="0" smtClean="0">
                <a:solidFill>
                  <a:schemeClr val="tx2"/>
                </a:solidFill>
                <a:latin typeface="Meiryo UI" pitchFamily="50" charset="-128"/>
                <a:ea typeface="Meiryo UI" pitchFamily="50" charset="-128"/>
                <a:cs typeface="Meiryo UI" pitchFamily="50" charset="-128"/>
              </a:rPr>
              <a:t>立てる</a:t>
            </a:r>
            <a:endParaRPr kumimoji="0" lang="ja-JP" altLang="en-US" sz="2800" b="1" dirty="0">
              <a:solidFill>
                <a:schemeClr val="tx2"/>
              </a:solidFill>
              <a:latin typeface="Meiryo UI" pitchFamily="50" charset="-128"/>
              <a:ea typeface="Meiryo UI" pitchFamily="50" charset="-128"/>
              <a:cs typeface="Meiryo UI" pitchFamily="50" charset="-128"/>
            </a:endParaRPr>
          </a:p>
        </p:txBody>
      </p:sp>
      <p:sp>
        <p:nvSpPr>
          <p:cNvPr id="6" name="正方形/長方形 5"/>
          <p:cNvSpPr/>
          <p:nvPr/>
        </p:nvSpPr>
        <p:spPr>
          <a:xfrm>
            <a:off x="323529" y="5157192"/>
            <a:ext cx="8568952" cy="584775"/>
          </a:xfrm>
          <a:prstGeom prst="rect">
            <a:avLst/>
          </a:prstGeom>
        </p:spPr>
        <p:txBody>
          <a:bodyPr wrap="square">
            <a:spAutoFit/>
          </a:bodyPr>
          <a:lstStyle/>
          <a:p>
            <a:r>
              <a:rPr lang="ja-JP" altLang="en-US" sz="1600" dirty="0" smtClean="0">
                <a:latin typeface="Meiryo UI" pitchFamily="50" charset="-128"/>
                <a:ea typeface="Meiryo UI" pitchFamily="50" charset="-128"/>
                <a:cs typeface="Meiryo UI" pitchFamily="50" charset="-128"/>
              </a:rPr>
              <a:t>（</a:t>
            </a:r>
            <a:r>
              <a:rPr lang="en-US" altLang="ja-JP" sz="1600" dirty="0" smtClean="0">
                <a:latin typeface="Meiryo UI" pitchFamily="50" charset="-128"/>
                <a:ea typeface="Meiryo UI" pitchFamily="50" charset="-128"/>
                <a:cs typeface="Meiryo UI" pitchFamily="50" charset="-128"/>
              </a:rPr>
              <a:t>※</a:t>
            </a:r>
            <a:r>
              <a:rPr lang="ja-JP" altLang="en-US" sz="1600" dirty="0">
                <a:latin typeface="Meiryo UI" pitchFamily="50" charset="-128"/>
                <a:ea typeface="Meiryo UI" pitchFamily="50" charset="-128"/>
                <a:cs typeface="Meiryo UI" pitchFamily="50" charset="-128"/>
              </a:rPr>
              <a:t>バリューチェーン：研究シーズ→バイオベンチャーの創出→成長・発展→スピンアウト等による新たなベンチャーの輩出→成長・発展・・・という地域経済発展サイクルの形成</a:t>
            </a:r>
            <a:r>
              <a:rPr lang="ja-JP" altLang="en-US" sz="1600" dirty="0" smtClean="0">
                <a:latin typeface="Meiryo UI" pitchFamily="50" charset="-128"/>
                <a:ea typeface="Meiryo UI" pitchFamily="50" charset="-128"/>
                <a:cs typeface="Meiryo UI" pitchFamily="50" charset="-128"/>
              </a:rPr>
              <a:t>）</a:t>
            </a:r>
            <a:endParaRPr lang="ja-JP" altLang="en-US" sz="1600" dirty="0">
              <a:latin typeface="Meiryo UI" pitchFamily="50" charset="-128"/>
              <a:ea typeface="Meiryo UI" pitchFamily="50" charset="-128"/>
              <a:cs typeface="Meiryo UI" pitchFamily="50" charset="-128"/>
            </a:endParaRPr>
          </a:p>
        </p:txBody>
      </p:sp>
      <p:sp>
        <p:nvSpPr>
          <p:cNvPr id="8" name="AutoShape 2"/>
          <p:cNvSpPr>
            <a:spLocks noChangeArrowheads="1"/>
          </p:cNvSpPr>
          <p:nvPr/>
        </p:nvSpPr>
        <p:spPr bwMode="auto">
          <a:xfrm>
            <a:off x="107505" y="856875"/>
            <a:ext cx="8928992" cy="1901011"/>
          </a:xfrm>
          <a:prstGeom prst="roundRect">
            <a:avLst>
              <a:gd name="adj" fmla="val 8302"/>
            </a:avLst>
          </a:prstGeom>
          <a:solidFill>
            <a:schemeClr val="accent5">
              <a:lumMod val="20000"/>
              <a:lumOff val="80000"/>
            </a:schemeClr>
          </a:solidFill>
          <a:ln w="19050">
            <a:solidFill>
              <a:srgbClr val="000000"/>
            </a:solidFill>
            <a:round/>
            <a:headEnd/>
            <a:tailEnd/>
          </a:ln>
        </p:spPr>
        <p:txBody>
          <a:bodyPr vert="horz" wrap="square" lIns="74295" tIns="8890" rIns="74295" bIns="8890" numCol="1" anchor="ctr" anchorCtr="0" compatLnSpc="1">
            <a:prstTxWarp prst="textNoShape">
              <a:avLst/>
            </a:prstTxWarp>
          </a:bodyPr>
          <a:lstStyle/>
          <a:p>
            <a:pPr lvl="0" algn="just" fontAlgn="base">
              <a:lnSpc>
                <a:spcPct val="120000"/>
              </a:lnSpc>
              <a:spcBef>
                <a:spcPct val="0"/>
              </a:spcBef>
              <a:spcAft>
                <a:spcPct val="0"/>
              </a:spcAft>
            </a:pPr>
            <a:r>
              <a:rPr lang="ja-JP" altLang="en-US" sz="2400" b="1" dirty="0" smtClean="0">
                <a:solidFill>
                  <a:srgbClr val="000000"/>
                </a:solidFill>
                <a:latin typeface="Meiryo UI" pitchFamily="50" charset="-128"/>
                <a:ea typeface="Meiryo UI" pitchFamily="50" charset="-128"/>
                <a:cs typeface="Meiryo UI" pitchFamily="50" charset="-128"/>
              </a:rPr>
              <a:t>（</a:t>
            </a:r>
            <a:r>
              <a:rPr lang="ja-JP" altLang="en-US" sz="2400" b="1" dirty="0">
                <a:solidFill>
                  <a:srgbClr val="000000"/>
                </a:solidFill>
                <a:latin typeface="Meiryo UI" pitchFamily="50" charset="-128"/>
                <a:ea typeface="Meiryo UI" pitchFamily="50" charset="-128"/>
                <a:cs typeface="Meiryo UI" pitchFamily="50" charset="-128"/>
              </a:rPr>
              <a:t>将来像のイメージ</a:t>
            </a:r>
            <a:r>
              <a:rPr lang="ja-JP" altLang="en-US" sz="2400" b="1" dirty="0" smtClean="0">
                <a:solidFill>
                  <a:srgbClr val="000000"/>
                </a:solidFill>
                <a:latin typeface="Meiryo UI" pitchFamily="50" charset="-128"/>
                <a:ea typeface="Meiryo UI" pitchFamily="50" charset="-128"/>
                <a:cs typeface="Meiryo UI" pitchFamily="50" charset="-128"/>
              </a:rPr>
              <a:t>）</a:t>
            </a:r>
            <a:endParaRPr kumimoji="1" lang="en-US" altLang="ja-JP" sz="2400" b="1" i="0" strike="noStrike" cap="none" normalizeH="0" baseline="0" dirty="0" smtClean="0">
              <a:ln>
                <a:noFill/>
              </a:ln>
              <a:solidFill>
                <a:srgbClr val="000000"/>
              </a:solidFill>
              <a:effectLst/>
              <a:latin typeface="Meiryo UI" pitchFamily="50" charset="-128"/>
              <a:ea typeface="Meiryo UI" pitchFamily="50" charset="-128"/>
              <a:cs typeface="Meiryo UI" pitchFamily="50" charset="-128"/>
            </a:endParaRPr>
          </a:p>
          <a:p>
            <a:pPr lvl="0" algn="just" fontAlgn="base">
              <a:lnSpc>
                <a:spcPct val="120000"/>
              </a:lnSpc>
              <a:spcBef>
                <a:spcPct val="0"/>
              </a:spcBef>
              <a:spcAft>
                <a:spcPct val="0"/>
              </a:spcAft>
            </a:pPr>
            <a:r>
              <a:rPr lang="ja-JP" altLang="en-US" sz="2000" b="1" dirty="0" smtClean="0">
                <a:solidFill>
                  <a:srgbClr val="000000"/>
                </a:solidFill>
                <a:latin typeface="Meiryo UI" pitchFamily="50" charset="-128"/>
                <a:ea typeface="Meiryo UI" pitchFamily="50" charset="-128"/>
                <a:cs typeface="Meiryo UI" pitchFamily="50" charset="-128"/>
              </a:rPr>
              <a:t>　～医薬品</a:t>
            </a:r>
            <a:r>
              <a:rPr lang="ja-JP" altLang="en-US" sz="2000" b="1" dirty="0">
                <a:solidFill>
                  <a:srgbClr val="000000"/>
                </a:solidFill>
                <a:latin typeface="Meiryo UI" pitchFamily="50" charset="-128"/>
                <a:ea typeface="Meiryo UI" pitchFamily="50" charset="-128"/>
                <a:cs typeface="Meiryo UI" pitchFamily="50" charset="-128"/>
              </a:rPr>
              <a:t>、医療機器、先端医療技術、先制医療の推進を通じて、彩都バイオグランドデザインが目標とした</a:t>
            </a:r>
            <a:r>
              <a:rPr lang="en-US" altLang="ja-JP" sz="2000" b="1" dirty="0">
                <a:solidFill>
                  <a:srgbClr val="000000"/>
                </a:solidFill>
                <a:latin typeface="Meiryo UI" pitchFamily="50" charset="-128"/>
                <a:ea typeface="Meiryo UI" pitchFamily="50" charset="-128"/>
                <a:cs typeface="Meiryo UI" pitchFamily="50" charset="-128"/>
              </a:rPr>
              <a:t>｢10</a:t>
            </a:r>
            <a:r>
              <a:rPr lang="ja-JP" altLang="en-US" sz="2000" b="1" dirty="0">
                <a:solidFill>
                  <a:srgbClr val="000000"/>
                </a:solidFill>
                <a:latin typeface="Meiryo UI" pitchFamily="50" charset="-128"/>
                <a:ea typeface="Meiryo UI" pitchFamily="50" charset="-128"/>
                <a:cs typeface="Meiryo UI" pitchFamily="50" charset="-128"/>
              </a:rPr>
              <a:t>年後</a:t>
            </a:r>
            <a:r>
              <a:rPr lang="en-US" altLang="ja-JP" sz="2000" b="1" dirty="0">
                <a:solidFill>
                  <a:srgbClr val="000000"/>
                </a:solidFill>
                <a:latin typeface="Meiryo UI" pitchFamily="50" charset="-128"/>
                <a:ea typeface="Meiryo UI" pitchFamily="50" charset="-128"/>
                <a:cs typeface="Meiryo UI" pitchFamily="50" charset="-128"/>
              </a:rPr>
              <a:t>(2018</a:t>
            </a:r>
            <a:r>
              <a:rPr lang="ja-JP" altLang="en-US" sz="2000" b="1" dirty="0">
                <a:solidFill>
                  <a:srgbClr val="000000"/>
                </a:solidFill>
                <a:latin typeface="Meiryo UI" pitchFamily="50" charset="-128"/>
                <a:ea typeface="Meiryo UI" pitchFamily="50" charset="-128"/>
                <a:cs typeface="Meiryo UI" pitchFamily="50" charset="-128"/>
              </a:rPr>
              <a:t>年</a:t>
            </a:r>
            <a:r>
              <a:rPr lang="en-US" altLang="ja-JP" sz="2000" b="1" dirty="0">
                <a:solidFill>
                  <a:srgbClr val="000000"/>
                </a:solidFill>
                <a:latin typeface="Meiryo UI" pitchFamily="50" charset="-128"/>
                <a:ea typeface="Meiryo UI" pitchFamily="50" charset="-128"/>
                <a:cs typeface="Meiryo UI" pitchFamily="50" charset="-128"/>
              </a:rPr>
              <a:t>)</a:t>
            </a:r>
            <a:r>
              <a:rPr lang="ja-JP" altLang="en-US" sz="2000" b="1" dirty="0">
                <a:solidFill>
                  <a:srgbClr val="000000"/>
                </a:solidFill>
                <a:latin typeface="Meiryo UI" pitchFamily="50" charset="-128"/>
                <a:ea typeface="Meiryo UI" pitchFamily="50" charset="-128"/>
                <a:cs typeface="Meiryo UI" pitchFamily="50" charset="-128"/>
              </a:rPr>
              <a:t>に北大阪</a:t>
            </a:r>
            <a:r>
              <a:rPr lang="ja-JP" altLang="en-US" sz="2000" b="1" dirty="0" smtClean="0">
                <a:solidFill>
                  <a:srgbClr val="000000"/>
                </a:solidFill>
                <a:latin typeface="Meiryo UI" pitchFamily="50" charset="-128"/>
                <a:ea typeface="Meiryo UI" pitchFamily="50" charset="-128"/>
                <a:cs typeface="Meiryo UI" pitchFamily="50" charset="-128"/>
              </a:rPr>
              <a:t>バイオクラスターを中核とした大阪を世界トップクラスのクラスター</a:t>
            </a:r>
            <a:r>
              <a:rPr lang="ja-JP" altLang="en-US" sz="2000" b="1" dirty="0">
                <a:solidFill>
                  <a:srgbClr val="000000"/>
                </a:solidFill>
                <a:latin typeface="Meiryo UI" pitchFamily="50" charset="-128"/>
                <a:ea typeface="Meiryo UI" pitchFamily="50" charset="-128"/>
                <a:cs typeface="Meiryo UI" pitchFamily="50" charset="-128"/>
              </a:rPr>
              <a:t>へ</a:t>
            </a:r>
            <a:r>
              <a:rPr lang="en-US" altLang="ja-JP" sz="2000" b="1" dirty="0" smtClean="0">
                <a:solidFill>
                  <a:srgbClr val="000000"/>
                </a:solidFill>
                <a:latin typeface="Meiryo UI" pitchFamily="50" charset="-128"/>
                <a:ea typeface="Meiryo UI" pitchFamily="50" charset="-128"/>
                <a:cs typeface="Meiryo UI" pitchFamily="50" charset="-128"/>
              </a:rPr>
              <a:t>｣</a:t>
            </a:r>
            <a:r>
              <a:rPr lang="ja-JP" altLang="en-US" sz="2000" b="1" dirty="0" smtClean="0">
                <a:solidFill>
                  <a:srgbClr val="000000"/>
                </a:solidFill>
                <a:latin typeface="Meiryo UI" pitchFamily="50" charset="-128"/>
                <a:ea typeface="Meiryo UI" pitchFamily="50" charset="-128"/>
                <a:cs typeface="Meiryo UI" pitchFamily="50" charset="-128"/>
              </a:rPr>
              <a:t>を</a:t>
            </a:r>
            <a:r>
              <a:rPr lang="ja-JP" altLang="en-US" sz="2000" b="1" dirty="0">
                <a:solidFill>
                  <a:srgbClr val="000000"/>
                </a:solidFill>
                <a:latin typeface="Meiryo UI" pitchFamily="50" charset="-128"/>
                <a:ea typeface="Meiryo UI" pitchFamily="50" charset="-128"/>
                <a:cs typeface="Meiryo UI" pitchFamily="50" charset="-128"/>
              </a:rPr>
              <a:t>めざ</a:t>
            </a:r>
            <a:r>
              <a:rPr lang="ja-JP" altLang="en-US" sz="2000" b="1" dirty="0" smtClean="0">
                <a:solidFill>
                  <a:srgbClr val="000000"/>
                </a:solidFill>
                <a:latin typeface="Meiryo UI" pitchFamily="50" charset="-128"/>
                <a:ea typeface="Meiryo UI" pitchFamily="50" charset="-128"/>
                <a:cs typeface="Meiryo UI" pitchFamily="50" charset="-128"/>
              </a:rPr>
              <a:t>して～</a:t>
            </a:r>
            <a:endParaRPr kumimoji="1" lang="ja-JP" sz="4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p:txBody>
      </p:sp>
      <p:sp>
        <p:nvSpPr>
          <p:cNvPr id="3" name="正方形/長方形 2"/>
          <p:cNvSpPr/>
          <p:nvPr/>
        </p:nvSpPr>
        <p:spPr>
          <a:xfrm>
            <a:off x="179512" y="3010018"/>
            <a:ext cx="8712968" cy="2075166"/>
          </a:xfrm>
          <a:prstGeom prst="rect">
            <a:avLst/>
          </a:prstGeom>
        </p:spPr>
        <p:txBody>
          <a:bodyPr wrap="square" anchor="ctr" anchorCtr="0">
            <a:noAutofit/>
          </a:bodyPr>
          <a:lstStyle/>
          <a:p>
            <a:r>
              <a:rPr lang="ja-JP" altLang="en-US" sz="2000" dirty="0" smtClean="0">
                <a:latin typeface="Meiryo UI" pitchFamily="50" charset="-128"/>
                <a:ea typeface="Meiryo UI" pitchFamily="50" charset="-128"/>
                <a:cs typeface="Meiryo UI" pitchFamily="50" charset="-128"/>
              </a:rPr>
              <a:t>　医</a:t>
            </a:r>
            <a:r>
              <a:rPr lang="ja-JP" altLang="en-US" sz="2000" dirty="0">
                <a:latin typeface="Meiryo UI" pitchFamily="50" charset="-128"/>
                <a:ea typeface="Meiryo UI" pitchFamily="50" charset="-128"/>
                <a:cs typeface="Meiryo UI" pitchFamily="50" charset="-128"/>
              </a:rPr>
              <a:t>薬品、医療機器を中心としたバイオクラスターの発展をめざし、クラスター内外における経済発展の好循環（バリューチェーン</a:t>
            </a:r>
            <a:r>
              <a:rPr lang="en-US" altLang="ja-JP" sz="2000" baseline="30000" dirty="0">
                <a:latin typeface="Meiryo UI" pitchFamily="50" charset="-128"/>
                <a:ea typeface="Meiryo UI" pitchFamily="50" charset="-128"/>
                <a:cs typeface="Meiryo UI" pitchFamily="50" charset="-128"/>
              </a:rPr>
              <a:t>※</a:t>
            </a:r>
            <a:r>
              <a:rPr lang="ja-JP" altLang="en-US" sz="2000" dirty="0">
                <a:latin typeface="Meiryo UI" pitchFamily="50" charset="-128"/>
                <a:ea typeface="Meiryo UI" pitchFamily="50" charset="-128"/>
                <a:cs typeface="Meiryo UI" pitchFamily="50" charset="-128"/>
              </a:rPr>
              <a:t>）の厚みを増すよう、周辺産業も含め事業化案件が次々と創出される環境（治験迅速化、ベンチャー支援、規制改革等）を整備。あわせて、大阪を中心に神戸や京都などとの連携を進め、関西地域全体の発展を担う「国際バイオ都市大阪」の実現</a:t>
            </a:r>
            <a:r>
              <a:rPr lang="ja-JP" altLang="en-US" sz="2000" dirty="0" smtClean="0">
                <a:latin typeface="Meiryo UI" pitchFamily="50" charset="-128"/>
                <a:ea typeface="Meiryo UI" pitchFamily="50" charset="-128"/>
                <a:cs typeface="Meiryo UI" pitchFamily="50" charset="-128"/>
              </a:rPr>
              <a:t>をめざす。</a:t>
            </a:r>
            <a:endParaRPr lang="ja-JP" altLang="en-US" sz="2000" dirty="0">
              <a:latin typeface="Meiryo UI" pitchFamily="50" charset="-128"/>
              <a:ea typeface="Meiryo UI" pitchFamily="50" charset="-128"/>
              <a:cs typeface="Meiryo UI" pitchFamily="50" charset="-128"/>
            </a:endParaRPr>
          </a:p>
          <a:p>
            <a:r>
              <a:rPr lang="ja-JP" altLang="en-US" sz="2000" dirty="0" smtClean="0">
                <a:latin typeface="Meiryo UI" pitchFamily="50" charset="-128"/>
                <a:ea typeface="Meiryo UI" pitchFamily="50" charset="-128"/>
                <a:cs typeface="Meiryo UI" pitchFamily="50" charset="-128"/>
              </a:rPr>
              <a:t>　これら</a:t>
            </a:r>
            <a:r>
              <a:rPr lang="ja-JP" altLang="en-US" sz="2000" dirty="0">
                <a:latin typeface="Meiryo UI" pitchFamily="50" charset="-128"/>
                <a:ea typeface="Meiryo UI" pitchFamily="50" charset="-128"/>
                <a:cs typeface="Meiryo UI" pitchFamily="50" charset="-128"/>
              </a:rPr>
              <a:t>の</a:t>
            </a:r>
            <a:r>
              <a:rPr lang="ja-JP" altLang="en-US" sz="2000" dirty="0" smtClean="0">
                <a:latin typeface="Meiryo UI" pitchFamily="50" charset="-128"/>
                <a:ea typeface="Meiryo UI" pitchFamily="50" charset="-128"/>
                <a:cs typeface="Meiryo UI" pitchFamily="50" charset="-128"/>
              </a:rPr>
              <a:t>取組に</a:t>
            </a:r>
            <a:r>
              <a:rPr lang="ja-JP" altLang="en-US" sz="2000" dirty="0">
                <a:latin typeface="Meiryo UI" pitchFamily="50" charset="-128"/>
                <a:ea typeface="Meiryo UI" pitchFamily="50" charset="-128"/>
                <a:cs typeface="Meiryo UI" pitchFamily="50" charset="-128"/>
              </a:rPr>
              <a:t>より、府民、ひいては国民の健康水準（ＱＯＬ）の向上を実現する。</a:t>
            </a:r>
          </a:p>
        </p:txBody>
      </p:sp>
    </p:spTree>
    <p:extLst>
      <p:ext uri="{BB962C8B-B14F-4D97-AF65-F5344CB8AC3E}">
        <p14:creationId xmlns:p14="http://schemas.microsoft.com/office/powerpoint/2010/main" val="17912457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81" name="Rectangle 5"/>
          <p:cNvSpPr>
            <a:spLocks noChangeArrowheads="1"/>
          </p:cNvSpPr>
          <p:nvPr/>
        </p:nvSpPr>
        <p:spPr bwMode="auto">
          <a:xfrm>
            <a:off x="0" y="2"/>
            <a:ext cx="9144000" cy="561975"/>
          </a:xfrm>
          <a:prstGeom prst="rect">
            <a:avLst/>
          </a:prstGeom>
          <a:gradFill rotWithShape="1">
            <a:gsLst>
              <a:gs pos="0">
                <a:srgbClr val="FF0000"/>
              </a:gs>
              <a:gs pos="50000">
                <a:schemeClr val="bg1"/>
              </a:gs>
              <a:gs pos="100000">
                <a:srgbClr val="FF0000"/>
              </a:gs>
            </a:gsLst>
            <a:lin ang="5400000" scaled="1"/>
          </a:gradFill>
          <a:ln w="9525">
            <a:noFill/>
            <a:miter lim="800000"/>
            <a:headEnd/>
            <a:tailEnd/>
          </a:ln>
          <a:effectLst/>
        </p:spPr>
        <p:txBody>
          <a:bodyPr wrap="none" anchor="ctr"/>
          <a:lstStyle/>
          <a:p>
            <a:pPr defTabSz="912813">
              <a:buClr>
                <a:srgbClr val="000000"/>
              </a:buClr>
              <a:buSzPct val="100000"/>
              <a:defRPr/>
            </a:pPr>
            <a:r>
              <a:rPr kumimoji="0" lang="ja-JP" altLang="en-US" sz="2800" b="1" dirty="0">
                <a:solidFill>
                  <a:schemeClr val="tx2"/>
                </a:solidFill>
                <a:latin typeface="Meiryo UI" pitchFamily="50" charset="-128"/>
                <a:ea typeface="Meiryo UI" pitchFamily="50" charset="-128"/>
                <a:cs typeface="Meiryo UI" pitchFamily="50" charset="-128"/>
              </a:rPr>
              <a:t>　</a:t>
            </a:r>
            <a:r>
              <a:rPr kumimoji="0" lang="ja-JP" altLang="en-US" sz="2800" b="1" dirty="0" smtClean="0">
                <a:solidFill>
                  <a:schemeClr val="tx2"/>
                </a:solidFill>
                <a:latin typeface="Meiryo UI" pitchFamily="50" charset="-128"/>
                <a:ea typeface="Meiryo UI" pitchFamily="50" charset="-128"/>
                <a:cs typeface="Meiryo UI" pitchFamily="50" charset="-128"/>
              </a:rPr>
              <a:t>規制</a:t>
            </a:r>
            <a:r>
              <a:rPr kumimoji="0" lang="ja-JP" altLang="en-US" sz="2800" b="1" dirty="0">
                <a:solidFill>
                  <a:schemeClr val="tx2"/>
                </a:solidFill>
                <a:latin typeface="Meiryo UI" pitchFamily="50" charset="-128"/>
                <a:ea typeface="Meiryo UI" pitchFamily="50" charset="-128"/>
                <a:cs typeface="Meiryo UI" pitchFamily="50" charset="-128"/>
              </a:rPr>
              <a:t>改革</a:t>
            </a:r>
          </a:p>
        </p:txBody>
      </p:sp>
      <p:sp>
        <p:nvSpPr>
          <p:cNvPr id="3" name="AutoShape 2"/>
          <p:cNvSpPr>
            <a:spLocks noChangeArrowheads="1"/>
          </p:cNvSpPr>
          <p:nvPr/>
        </p:nvSpPr>
        <p:spPr bwMode="auto">
          <a:xfrm>
            <a:off x="107505" y="764706"/>
            <a:ext cx="8784976" cy="1024339"/>
          </a:xfrm>
          <a:prstGeom prst="roundRect">
            <a:avLst>
              <a:gd name="adj" fmla="val 8302"/>
            </a:avLst>
          </a:prstGeom>
          <a:solidFill>
            <a:schemeClr val="accent5">
              <a:lumMod val="20000"/>
              <a:lumOff val="80000"/>
            </a:schemeClr>
          </a:solidFill>
          <a:ln w="19050">
            <a:solidFill>
              <a:srgbClr val="000000"/>
            </a:solidFill>
            <a:round/>
            <a:headEnd/>
            <a:tailEnd/>
          </a:ln>
        </p:spPr>
        <p:txBody>
          <a:bodyPr vert="horz" wrap="square" lIns="74295" tIns="8890" rIns="74295" bIns="8890" numCol="1" anchor="t" anchorCtr="0" compatLnSpc="1">
            <a:prstTxWarp prst="textNoShape">
              <a:avLst/>
            </a:prstTxWarp>
          </a:bodyPr>
          <a:lstStyle/>
          <a:p>
            <a:pPr lvl="0" algn="just" fontAlgn="base">
              <a:lnSpc>
                <a:spcPct val="120000"/>
              </a:lnSpc>
              <a:spcBef>
                <a:spcPct val="0"/>
              </a:spcBef>
              <a:spcAft>
                <a:spcPct val="0"/>
              </a:spcAft>
            </a:pPr>
            <a:r>
              <a:rPr kumimoji="1" lang="en-US" altLang="ja-JP" b="1" i="0" u="none" strike="noStrike" cap="none" normalizeH="0" baseline="0" dirty="0" smtClean="0">
                <a:ln>
                  <a:noFill/>
                </a:ln>
                <a:effectLst/>
                <a:latin typeface="Meiryo UI" pitchFamily="50" charset="-128"/>
                <a:ea typeface="Meiryo UI" pitchFamily="50" charset="-128"/>
                <a:cs typeface="Meiryo UI" pitchFamily="50" charset="-128"/>
              </a:rPr>
              <a:t>■</a:t>
            </a:r>
            <a:r>
              <a:rPr lang="ja-JP" altLang="en-US" b="1" u="sng" dirty="0">
                <a:latin typeface="Meiryo UI" pitchFamily="50" charset="-128"/>
                <a:ea typeface="Meiryo UI" pitchFamily="50" charset="-128"/>
                <a:cs typeface="Meiryo UI" pitchFamily="50" charset="-128"/>
              </a:rPr>
              <a:t>国家戦略特</a:t>
            </a:r>
            <a:r>
              <a:rPr lang="ja-JP" altLang="en-US" b="1" u="sng" dirty="0" smtClean="0">
                <a:latin typeface="Meiryo UI" pitchFamily="50" charset="-128"/>
                <a:ea typeface="Meiryo UI" pitchFamily="50" charset="-128"/>
                <a:cs typeface="Meiryo UI" pitchFamily="50" charset="-128"/>
              </a:rPr>
              <a:t>区等規制改革事項を活用した</a:t>
            </a:r>
            <a:r>
              <a:rPr kumimoji="1" lang="ja-JP" altLang="en-US" b="1" i="0" u="sng" strike="noStrike" cap="none" normalizeH="0" baseline="0" dirty="0" smtClean="0">
                <a:ln>
                  <a:noFill/>
                </a:ln>
                <a:effectLst/>
                <a:latin typeface="Meiryo UI" pitchFamily="50" charset="-128"/>
                <a:ea typeface="Meiryo UI" pitchFamily="50" charset="-128"/>
                <a:cs typeface="Meiryo UI" pitchFamily="50" charset="-128"/>
              </a:rPr>
              <a:t>取組推進</a:t>
            </a:r>
            <a:endParaRPr kumimoji="1" lang="en-US" altLang="ja-JP" b="1" i="0" strike="noStrike" cap="none" normalizeH="0" baseline="0" dirty="0" smtClean="0">
              <a:ln>
                <a:noFill/>
              </a:ln>
              <a:effectLst/>
              <a:latin typeface="Meiryo UI" pitchFamily="50" charset="-128"/>
              <a:ea typeface="Meiryo UI" pitchFamily="50" charset="-128"/>
              <a:cs typeface="Meiryo UI" pitchFamily="50" charset="-128"/>
            </a:endParaRPr>
          </a:p>
          <a:p>
            <a:pPr marL="0" marR="0" lvl="0" indent="0" algn="just" defTabSz="914400" rtl="0" eaLnBrk="1" fontAlgn="base" latinLnBrk="0" hangingPunct="1">
              <a:lnSpc>
                <a:spcPct val="120000"/>
              </a:lnSpc>
              <a:spcBef>
                <a:spcPct val="0"/>
              </a:spcBef>
              <a:spcAft>
                <a:spcPct val="0"/>
              </a:spcAft>
              <a:buClrTx/>
              <a:buSzTx/>
              <a:buFontTx/>
              <a:buNone/>
              <a:tabLst/>
            </a:pPr>
            <a:r>
              <a:rPr lang="ja-JP" altLang="en-US" sz="1600" b="1" dirty="0" smtClean="0">
                <a:latin typeface="Meiryo UI" pitchFamily="50" charset="-128"/>
                <a:ea typeface="Meiryo UI" pitchFamily="50" charset="-128"/>
                <a:cs typeface="Meiryo UI" pitchFamily="50" charset="-128"/>
              </a:rPr>
              <a:t>　</a:t>
            </a:r>
            <a:r>
              <a:rPr kumimoji="1" lang="ja-JP" altLang="en-US" sz="1600" b="0" i="0" strike="noStrike" cap="none" normalizeH="0" baseline="0" dirty="0" smtClean="0">
                <a:ln>
                  <a:noFill/>
                </a:ln>
                <a:effectLst/>
                <a:latin typeface="Meiryo UI" pitchFamily="50" charset="-128"/>
                <a:ea typeface="Meiryo UI" pitchFamily="50" charset="-128"/>
                <a:cs typeface="Meiryo UI" pitchFamily="50" charset="-128"/>
              </a:rPr>
              <a:t>大阪・関西の強みであるライフサイエンス分野に集</a:t>
            </a:r>
            <a:r>
              <a:rPr kumimoji="1" lang="ja-JP" altLang="en-US" sz="1600" b="0" i="0" u="none" strike="noStrike" cap="none" normalizeH="0" baseline="0" dirty="0" smtClean="0">
                <a:ln>
                  <a:noFill/>
                </a:ln>
                <a:effectLst/>
                <a:latin typeface="Meiryo UI" pitchFamily="50" charset="-128"/>
                <a:ea typeface="Meiryo UI" pitchFamily="50" charset="-128"/>
                <a:cs typeface="Meiryo UI" pitchFamily="50" charset="-128"/>
              </a:rPr>
              <a:t>中投資し、研究開発から事業化、海外展開まで一貫した取組で世界に向けて新しいイノベーション（製品・サービス）を生み出していく。</a:t>
            </a:r>
            <a:endParaRPr kumimoji="1" lang="ja-JP" sz="3600" b="0" i="0" u="none" strike="noStrike" cap="none" normalizeH="0" baseline="0" dirty="0" smtClean="0">
              <a:ln>
                <a:noFill/>
              </a:ln>
              <a:effectLst/>
              <a:latin typeface="Meiryo UI" pitchFamily="50" charset="-128"/>
              <a:ea typeface="Meiryo UI" pitchFamily="50" charset="-128"/>
              <a:cs typeface="Meiryo UI" pitchFamily="50" charset="-128"/>
            </a:endParaRPr>
          </a:p>
        </p:txBody>
      </p:sp>
      <p:graphicFrame>
        <p:nvGraphicFramePr>
          <p:cNvPr id="5" name="Group 72"/>
          <p:cNvGraphicFramePr>
            <a:graphicFrameLocks/>
          </p:cNvGraphicFramePr>
          <p:nvPr>
            <p:extLst>
              <p:ext uri="{D42A27DB-BD31-4B8C-83A1-F6EECF244321}">
                <p14:modId xmlns:p14="http://schemas.microsoft.com/office/powerpoint/2010/main" val="3836135233"/>
              </p:ext>
            </p:extLst>
          </p:nvPr>
        </p:nvGraphicFramePr>
        <p:xfrm>
          <a:off x="107505" y="3159271"/>
          <a:ext cx="8784976" cy="3305107"/>
        </p:xfrm>
        <a:graphic>
          <a:graphicData uri="http://schemas.openxmlformats.org/drawingml/2006/table">
            <a:tbl>
              <a:tblPr bandRow="1">
                <a:tableStyleId>{3B4B98B0-60AC-42C2-AFA5-B58CD77FA1E5}</a:tableStyleId>
              </a:tblPr>
              <a:tblGrid>
                <a:gridCol w="358007">
                  <a:extLst>
                    <a:ext uri="{9D8B030D-6E8A-4147-A177-3AD203B41FA5}">
                      <a16:colId xmlns:a16="http://schemas.microsoft.com/office/drawing/2014/main" val="20000"/>
                    </a:ext>
                  </a:extLst>
                </a:gridCol>
                <a:gridCol w="6410745">
                  <a:extLst>
                    <a:ext uri="{9D8B030D-6E8A-4147-A177-3AD203B41FA5}">
                      <a16:colId xmlns:a16="http://schemas.microsoft.com/office/drawing/2014/main" val="20001"/>
                    </a:ext>
                  </a:extLst>
                </a:gridCol>
                <a:gridCol w="2016224">
                  <a:extLst>
                    <a:ext uri="{9D8B030D-6E8A-4147-A177-3AD203B41FA5}">
                      <a16:colId xmlns:a16="http://schemas.microsoft.com/office/drawing/2014/main" val="20002"/>
                    </a:ext>
                  </a:extLst>
                </a:gridCol>
              </a:tblGrid>
              <a:tr h="917801">
                <a:tc rowSpan="4">
                  <a:txBody>
                    <a:bodyPr/>
                    <a:lstStyle/>
                    <a:p>
                      <a:pPr marL="0" marR="0" lvl="0" indent="0" algn="ctr" defTabSz="914400" rtl="0" eaLnBrk="1" fontAlgn="base" latinLnBrk="0" hangingPunct="1">
                        <a:lnSpc>
                          <a:spcPts val="1700"/>
                        </a:lnSpc>
                        <a:spcBef>
                          <a:spcPct val="20000"/>
                        </a:spcBef>
                        <a:spcAft>
                          <a:spcPct val="0"/>
                        </a:spcAft>
                        <a:buClrTx/>
                        <a:buSzTx/>
                        <a:buFontTx/>
                        <a:buNone/>
                        <a:tabLst/>
                      </a:pPr>
                      <a:r>
                        <a:rPr kumimoji="1" lang="ja-JP" altLang="en-US" sz="160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アクション</a:t>
                      </a:r>
                      <a:endParaRPr kumimoji="1" lang="ja-JP" altLang="en-US" sz="1600" b="0"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horzOverflow="overflow">
                    <a:solidFill>
                      <a:schemeClr val="accent1"/>
                    </a:solidFill>
                  </a:tcPr>
                </a:tc>
                <a:tc>
                  <a:txBody>
                    <a:bodyPr/>
                    <a:lstStyle/>
                    <a:p>
                      <a:pPr marL="0" marR="0" lvl="0" indent="0" algn="l" defTabSz="914400" rtl="0" eaLnBrk="1" fontAlgn="base" latinLnBrk="0" hangingPunct="1">
                        <a:lnSpc>
                          <a:spcPts val="17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▸関西圏国家戦略特区及び関西イノベーション国際戦略総合特区による規</a:t>
                      </a:r>
                      <a:endPar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7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制改革等を活用した先進的な医薬品、医療機器、再生医療等製品、先</a:t>
                      </a:r>
                      <a:endPar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7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端医療技術等の開発促進や製薬企業等の国際競争力の強化</a:t>
                      </a:r>
                      <a:endPar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horzOverflow="overflow">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全団体</a:t>
                      </a:r>
                      <a:endPar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horzOverflow="overflow">
                    <a:noFill/>
                  </a:tcPr>
                </a:tc>
                <a:extLst>
                  <a:ext uri="{0D108BD9-81ED-4DB2-BD59-A6C34878D82A}">
                    <a16:rowId xmlns:a16="http://schemas.microsoft.com/office/drawing/2014/main" val="10000"/>
                  </a:ext>
                </a:extLst>
              </a:tr>
              <a:tr h="775315">
                <a:tc vMerge="1">
                  <a:txBody>
                    <a:bodyPr/>
                    <a:lstStyle/>
                    <a:p>
                      <a:endParaRPr kumimoji="1" lang="ja-JP" altLang="en-US"/>
                    </a:p>
                  </a:txBody>
                  <a:tcPr/>
                </a:tc>
                <a:tc>
                  <a:txBody>
                    <a:bodyPr/>
                    <a:lstStyle/>
                    <a:p>
                      <a:pPr marL="0" marR="0" lvl="0" indent="0" algn="l" defTabSz="914400" rtl="0" eaLnBrk="1" fontAlgn="base" latinLnBrk="0" hangingPunct="1">
                        <a:lnSpc>
                          <a:spcPts val="1700"/>
                        </a:lnSpc>
                        <a:spcBef>
                          <a:spcPct val="20000"/>
                        </a:spcBef>
                        <a:spcAft>
                          <a:spcPct val="0"/>
                        </a:spcAft>
                        <a:buClrTx/>
                        <a:buSzTx/>
                        <a:buFontTx/>
                        <a:buNone/>
                        <a:tabLst/>
                        <a:defRPr/>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▸規制改革提案の実現に向けた取組の推進</a:t>
                      </a:r>
                      <a:endPar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horzOverflow="overflow">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大薬協</a:t>
                      </a:r>
                      <a:r>
                        <a:rPr kumimoji="1" lang="en-US" altLang="ja-JP"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大商</a:t>
                      </a:r>
                      <a:r>
                        <a:rPr kumimoji="1" lang="en-US" altLang="ja-JP"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阪大</a:t>
                      </a:r>
                      <a:r>
                        <a:rPr kumimoji="1" lang="en-US" altLang="ja-JP"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a:t>
                      </a:r>
                      <a:r>
                        <a:rPr kumimoji="1" lang="en-US" altLang="ja-JP"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国循</a:t>
                      </a:r>
                    </a:p>
                  </a:txBody>
                  <a:tcPr anchor="ctr" horzOverflow="overflow">
                    <a:noFill/>
                  </a:tcPr>
                </a:tc>
                <a:extLst>
                  <a:ext uri="{0D108BD9-81ED-4DB2-BD59-A6C34878D82A}">
                    <a16:rowId xmlns:a16="http://schemas.microsoft.com/office/drawing/2014/main" val="10001"/>
                  </a:ext>
                </a:extLst>
              </a:tr>
              <a:tr h="775315">
                <a:tc vMerge="1">
                  <a:txBody>
                    <a:bodyPr/>
                    <a:lstStyle/>
                    <a:p>
                      <a:endParaRPr kumimoji="1" lang="ja-JP" altLang="en-US"/>
                    </a:p>
                  </a:txBody>
                  <a:tcPr/>
                </a:tc>
                <a:tc>
                  <a:txBody>
                    <a:bodyPr/>
                    <a:lstStyle/>
                    <a:p>
                      <a:pPr marL="0" marR="0" lvl="0" indent="0" algn="l" defTabSz="914400" rtl="0" eaLnBrk="1" fontAlgn="base" latinLnBrk="0" hangingPunct="1">
                        <a:lnSpc>
                          <a:spcPts val="1700"/>
                        </a:lnSpc>
                        <a:spcBef>
                          <a:spcPct val="20000"/>
                        </a:spcBef>
                        <a:spcAft>
                          <a:spcPct val="0"/>
                        </a:spcAft>
                        <a:buClrTx/>
                        <a:buSzTx/>
                        <a:buFontTx/>
                        <a:buNone/>
                        <a:tabLst/>
                        <a:defRPr/>
                      </a:pPr>
                      <a:r>
                        <a:rPr kumimoji="1" lang="en-US" altLang="ja-JP"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国に対し、</a:t>
                      </a:r>
                      <a:r>
                        <a:rPr kumimoji="1" lang="en-US" altLang="ja-JP"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PMDA</a:t>
                      </a:r>
                      <a:r>
                        <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関西支部の更なる機能拡充及び運営費の全額国負担</a:t>
                      </a:r>
                      <a:endParaRPr kumimoji="1" lang="en-US" altLang="ja-JP"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700"/>
                        </a:lnSpc>
                        <a:spcBef>
                          <a:spcPct val="2000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の実現に向けた働きかけ</a:t>
                      </a:r>
                    </a:p>
                    <a:p>
                      <a:pPr marL="0" marR="0" lvl="0" indent="0" algn="l" defTabSz="914400" rtl="0" eaLnBrk="1" fontAlgn="base" latinLnBrk="0" hangingPunct="1">
                        <a:lnSpc>
                          <a:spcPts val="1700"/>
                        </a:lnSpc>
                        <a:spcBef>
                          <a:spcPct val="20000"/>
                        </a:spcBef>
                        <a:spcAft>
                          <a:spcPct val="0"/>
                        </a:spcAft>
                        <a:buClrTx/>
                        <a:buSzTx/>
                        <a:buFontTx/>
                        <a:buNone/>
                        <a:tabLst/>
                        <a:defRPr/>
                      </a:pPr>
                      <a:endPar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horzOverflow="overflow">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defRPr/>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大薬協</a:t>
                      </a:r>
                      <a:r>
                        <a:rPr kumimoji="1" lang="en-US" altLang="ja-JP"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大商</a:t>
                      </a:r>
                      <a:r>
                        <a:rPr kumimoji="1" lang="en-US" altLang="ja-JP"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a:t>
                      </a:r>
                    </a:p>
                  </a:txBody>
                  <a:tcPr anchor="ctr" horzOverflow="overflow">
                    <a:noFill/>
                  </a:tcPr>
                </a:tc>
                <a:extLst>
                  <a:ext uri="{0D108BD9-81ED-4DB2-BD59-A6C34878D82A}">
                    <a16:rowId xmlns:a16="http://schemas.microsoft.com/office/drawing/2014/main" val="10002"/>
                  </a:ext>
                </a:extLst>
              </a:tr>
              <a:tr h="775315">
                <a:tc vMerge="1">
                  <a:txBody>
                    <a:bodyPr/>
                    <a:lstStyle/>
                    <a:p>
                      <a:endParaRPr kumimoji="1" lang="ja-JP" altLang="en-US"/>
                    </a:p>
                  </a:txBody>
                  <a:tcPr/>
                </a:tc>
                <a:tc>
                  <a:txBody>
                    <a:bodyPr/>
                    <a:lstStyle/>
                    <a:p>
                      <a:pPr marL="0" marR="0" lvl="0" indent="0" algn="l" defTabSz="914400" rtl="0" eaLnBrk="1" fontAlgn="base" latinLnBrk="0" hangingPunct="1">
                        <a:lnSpc>
                          <a:spcPts val="1700"/>
                        </a:lnSpc>
                        <a:spcBef>
                          <a:spcPct val="20000"/>
                        </a:spcBef>
                        <a:spcAft>
                          <a:spcPct val="0"/>
                        </a:spcAft>
                        <a:buClrTx/>
                        <a:buSzTx/>
                        <a:buFontTx/>
                        <a:buNone/>
                        <a:tabLst/>
                        <a:defRPr/>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非臨床試験ニーズ調査を受けた、医工連携及び</a:t>
                      </a:r>
                      <a:r>
                        <a:rPr kumimoji="1" lang="en-US" altLang="ja-JP"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non-GLP</a:t>
                      </a:r>
                      <a:r>
                        <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試験受入れ体</a:t>
                      </a:r>
                      <a:endParaRPr kumimoji="1" lang="en-US" altLang="ja-JP"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700"/>
                        </a:lnSpc>
                        <a:spcBef>
                          <a:spcPct val="2000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制の整備</a:t>
                      </a:r>
                      <a:endParaRPr kumimoji="1" lang="en-US" altLang="ja-JP"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horzOverflow="overflow">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府大</a:t>
                      </a:r>
                    </a:p>
                  </a:txBody>
                  <a:tcPr anchor="ctr" horzOverflow="overflow">
                    <a:noFill/>
                  </a:tcPr>
                </a:tc>
                <a:extLst>
                  <a:ext uri="{0D108BD9-81ED-4DB2-BD59-A6C34878D82A}">
                    <a16:rowId xmlns:a16="http://schemas.microsoft.com/office/drawing/2014/main" val="10003"/>
                  </a:ext>
                </a:extLst>
              </a:tr>
            </a:tbl>
          </a:graphicData>
        </a:graphic>
      </p:graphicFrame>
      <p:sp>
        <p:nvSpPr>
          <p:cNvPr id="6" name="テキスト ボックス 5"/>
          <p:cNvSpPr txBox="1"/>
          <p:nvPr/>
        </p:nvSpPr>
        <p:spPr>
          <a:xfrm>
            <a:off x="213629" y="1950512"/>
            <a:ext cx="8606843" cy="1046440"/>
          </a:xfrm>
          <a:prstGeom prst="rect">
            <a:avLst/>
          </a:prstGeom>
          <a:noFill/>
          <a:ln>
            <a:solidFill>
              <a:schemeClr val="tx1"/>
            </a:solidFill>
            <a:prstDash val="sysDot"/>
          </a:ln>
        </p:spPr>
        <p:txBody>
          <a:bodyPr wrap="none" rtlCol="0">
            <a:spAutoFit/>
          </a:bodyPr>
          <a:lstStyle/>
          <a:p>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アクションプログラムの機関名表示</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医薬基盤・健康・栄養研究所</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：医薬健栄研</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　　　大阪医薬品協会：大薬協　　　大阪市：市 　　　大阪商工会議所：大商</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　大阪市立大学：市大　　　大阪大学：阪大　　　大阪府：府</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近畿経済産業局：近経局　　　国立循環器病研究センター：国循</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千里ライフサイエンス振興財団：千里</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LF</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日本</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医療研究開発</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機構創薬戦略部：</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AMED</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理化学研究所生命システム研究センター：</a:t>
            </a:r>
            <a:r>
              <a:rPr lang="en-US" altLang="ja-JP" sz="1200" dirty="0" err="1" smtClean="0">
                <a:latin typeface="Meiryo UI" panose="020B0604030504040204" pitchFamily="50" charset="-128"/>
                <a:ea typeface="Meiryo UI" panose="020B0604030504040204" pitchFamily="50" charset="-128"/>
                <a:cs typeface="Meiryo UI" panose="020B0604030504040204" pitchFamily="50" charset="-128"/>
              </a:rPr>
              <a:t>QBiC</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zh-TW" altLang="en-US" sz="1200" dirty="0" smtClean="0">
                <a:latin typeface="Meiryo UI" panose="020B0604030504040204" pitchFamily="50" charset="-128"/>
                <a:ea typeface="Meiryo UI" panose="020B0604030504040204" pitchFamily="50" charset="-128"/>
                <a:cs typeface="Meiryo UI" panose="020B0604030504040204" pitchFamily="50" charset="-128"/>
              </a:rPr>
              <a:t>医</a:t>
            </a:r>
            <a:r>
              <a:rPr lang="zh-TW" altLang="en-US" sz="1200" dirty="0">
                <a:latin typeface="Meiryo UI" panose="020B0604030504040204" pitchFamily="50" charset="-128"/>
                <a:ea typeface="Meiryo UI" panose="020B0604030504040204" pitchFamily="50" charset="-128"/>
                <a:cs typeface="Meiryo UI" panose="020B0604030504040204" pitchFamily="50" charset="-128"/>
              </a:rPr>
              <a:t>薬品医療機器総合</a:t>
            </a:r>
            <a:r>
              <a:rPr lang="zh-TW" altLang="en-US" sz="1200" dirty="0" smtClean="0">
                <a:latin typeface="Meiryo UI" panose="020B0604030504040204" pitchFamily="50" charset="-128"/>
                <a:ea typeface="Meiryo UI" panose="020B0604030504040204" pitchFamily="50" charset="-128"/>
                <a:cs typeface="Meiryo UI" panose="020B0604030504040204" pitchFamily="50" charset="-128"/>
              </a:rPr>
              <a:t>機構</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PMDA</a:t>
            </a:r>
          </a:p>
        </p:txBody>
      </p:sp>
    </p:spTree>
    <p:extLst>
      <p:ext uri="{BB962C8B-B14F-4D97-AF65-F5344CB8AC3E}">
        <p14:creationId xmlns:p14="http://schemas.microsoft.com/office/powerpoint/2010/main" val="29207456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81" name="Rectangle 5"/>
          <p:cNvSpPr>
            <a:spLocks noChangeArrowheads="1"/>
          </p:cNvSpPr>
          <p:nvPr/>
        </p:nvSpPr>
        <p:spPr bwMode="auto">
          <a:xfrm>
            <a:off x="0" y="0"/>
            <a:ext cx="9144000" cy="561975"/>
          </a:xfrm>
          <a:prstGeom prst="rect">
            <a:avLst/>
          </a:prstGeom>
          <a:gradFill rotWithShape="1">
            <a:gsLst>
              <a:gs pos="0">
                <a:srgbClr val="FF0000"/>
              </a:gs>
              <a:gs pos="50000">
                <a:schemeClr val="bg1"/>
              </a:gs>
              <a:gs pos="100000">
                <a:srgbClr val="FF0000"/>
              </a:gs>
            </a:gsLst>
            <a:lin ang="5400000" scaled="1"/>
          </a:gradFill>
          <a:ln w="9525">
            <a:noFill/>
            <a:miter lim="800000"/>
            <a:headEnd/>
            <a:tailEnd/>
          </a:ln>
          <a:effectLst/>
        </p:spPr>
        <p:txBody>
          <a:bodyPr wrap="none" anchor="ctr"/>
          <a:lstStyle/>
          <a:p>
            <a:pPr defTabSz="912813" fontAlgn="auto">
              <a:spcBef>
                <a:spcPts val="0"/>
              </a:spcBef>
              <a:spcAft>
                <a:spcPts val="0"/>
              </a:spcAft>
              <a:buClr>
                <a:srgbClr val="000000"/>
              </a:buClr>
              <a:buSzPct val="100000"/>
              <a:defRPr/>
            </a:pPr>
            <a:r>
              <a:rPr kumimoji="0" lang="ja-JP" altLang="en-US" sz="2800" b="1" dirty="0">
                <a:solidFill>
                  <a:schemeClr val="tx2"/>
                </a:solidFill>
                <a:latin typeface="Meiryo UI" pitchFamily="50" charset="-128"/>
                <a:ea typeface="Meiryo UI" pitchFamily="50" charset="-128"/>
                <a:cs typeface="Meiryo UI" pitchFamily="50" charset="-128"/>
              </a:rPr>
              <a:t>　治験促進</a:t>
            </a:r>
          </a:p>
        </p:txBody>
      </p:sp>
      <p:graphicFrame>
        <p:nvGraphicFramePr>
          <p:cNvPr id="7" name="Group 72"/>
          <p:cNvGraphicFramePr>
            <a:graphicFrameLocks/>
          </p:cNvGraphicFramePr>
          <p:nvPr>
            <p:extLst>
              <p:ext uri="{D42A27DB-BD31-4B8C-83A1-F6EECF244321}">
                <p14:modId xmlns:p14="http://schemas.microsoft.com/office/powerpoint/2010/main" val="2806056567"/>
              </p:ext>
            </p:extLst>
          </p:nvPr>
        </p:nvGraphicFramePr>
        <p:xfrm>
          <a:off x="165100" y="1254588"/>
          <a:ext cx="8820331" cy="3250272"/>
        </p:xfrm>
        <a:graphic>
          <a:graphicData uri="http://schemas.openxmlformats.org/drawingml/2006/table">
            <a:tbl>
              <a:tblPr>
                <a:tableStyleId>{3B4B98B0-60AC-42C2-AFA5-B58CD77FA1E5}</a:tableStyleId>
              </a:tblPr>
              <a:tblGrid>
                <a:gridCol w="360050">
                  <a:extLst>
                    <a:ext uri="{9D8B030D-6E8A-4147-A177-3AD203B41FA5}">
                      <a16:colId xmlns:a16="http://schemas.microsoft.com/office/drawing/2014/main" val="20000"/>
                    </a:ext>
                  </a:extLst>
                </a:gridCol>
                <a:gridCol w="6444000">
                  <a:extLst>
                    <a:ext uri="{9D8B030D-6E8A-4147-A177-3AD203B41FA5}">
                      <a16:colId xmlns:a16="http://schemas.microsoft.com/office/drawing/2014/main" val="20001"/>
                    </a:ext>
                  </a:extLst>
                </a:gridCol>
                <a:gridCol w="2016281">
                  <a:extLst>
                    <a:ext uri="{9D8B030D-6E8A-4147-A177-3AD203B41FA5}">
                      <a16:colId xmlns:a16="http://schemas.microsoft.com/office/drawing/2014/main" val="20002"/>
                    </a:ext>
                  </a:extLst>
                </a:gridCol>
              </a:tblGrid>
              <a:tr h="396000">
                <a:tc rowSpan="6">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アクション</a:t>
                      </a:r>
                      <a:endParaRPr kumimoji="1" lang="ja-JP" altLang="en-US" sz="1600" b="0" i="0" u="none" strike="noStrike" cap="none" normalizeH="0" baseline="0" dirty="0" smtClean="0">
                        <a:ln>
                          <a:noFill/>
                        </a:ln>
                        <a:solidFill>
                          <a:schemeClr val="bg1"/>
                        </a:solidFill>
                        <a:effectLst/>
                        <a:latin typeface="Meiryo UI" pitchFamily="50" charset="-128"/>
                        <a:ea typeface="Meiryo UI" pitchFamily="50" charset="-128"/>
                        <a:cs typeface="Meiryo UI" pitchFamily="50" charset="-128"/>
                      </a:endParaRPr>
                    </a:p>
                  </a:txBody>
                  <a:tcPr marL="91443" marR="91443" marT="45718" marB="45718" anchor="ctr" horzOverflow="overflow">
                    <a:solidFill>
                      <a:schemeClr val="accent1"/>
                    </a:solidFill>
                  </a:tcPr>
                </a:tc>
                <a:tc>
                  <a:txBody>
                    <a:bodyPr/>
                    <a:lstStyle/>
                    <a:p>
                      <a:pPr marL="0" marR="0" lvl="0" indent="0" algn="l" defTabSz="914400" rtl="0" eaLnBrk="1" fontAlgn="base" latinLnBrk="0" hangingPunct="1">
                        <a:lnSpc>
                          <a:spcPts val="17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PMDA</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関西支部の積極的な活用</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18" marB="45718"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全団体</a:t>
                      </a:r>
                    </a:p>
                  </a:txBody>
                  <a:tcPr marL="91443" marR="91443" marT="45718" marB="45718" anchor="ctr" horzOverflow="overflow"/>
                </a:tc>
                <a:extLst>
                  <a:ext uri="{0D108BD9-81ED-4DB2-BD59-A6C34878D82A}">
                    <a16:rowId xmlns:a16="http://schemas.microsoft.com/office/drawing/2014/main" val="10000"/>
                  </a:ext>
                </a:extLst>
              </a:tr>
              <a:tr h="482268">
                <a:tc vMerge="1">
                  <a:txBody>
                    <a:bodyPr/>
                    <a:lstStyle/>
                    <a:p>
                      <a:endParaRPr kumimoji="1" lang="ja-JP" altLang="en-US"/>
                    </a:p>
                  </a:txBody>
                  <a:tcPr/>
                </a:tc>
                <a:tc>
                  <a:txBody>
                    <a:bodyPr/>
                    <a:lstStyle/>
                    <a:p>
                      <a:pPr marL="0" marR="0" lvl="0" indent="0" algn="l" defTabSz="914400" rtl="0" eaLnBrk="1" fontAlgn="base" latinLnBrk="0" hangingPunct="1">
                        <a:lnSpc>
                          <a:spcPts val="1700"/>
                        </a:lnSpc>
                        <a:spcBef>
                          <a:spcPct val="2000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PMDA</a:t>
                      </a: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利用促進策として</a:t>
                      </a:r>
                      <a:r>
                        <a:rPr kumimoji="1" lang="en-US" altLang="ja-JP"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PMDA</a:t>
                      </a: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関西支部支援体制確立事業を実施</a:t>
                      </a:r>
                    </a:p>
                  </a:txBody>
                  <a:tcPr marL="91443" marR="91443" marT="45718" marB="45718"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a:t>
                      </a:r>
                    </a:p>
                  </a:txBody>
                  <a:tcPr marL="91443" marR="91443" marT="45718" marB="45718" anchor="ctr" horzOverflow="overflow"/>
                </a:tc>
                <a:extLst>
                  <a:ext uri="{0D108BD9-81ED-4DB2-BD59-A6C34878D82A}">
                    <a16:rowId xmlns:a16="http://schemas.microsoft.com/office/drawing/2014/main" val="10001"/>
                  </a:ext>
                </a:extLst>
              </a:tr>
              <a:tr h="396000">
                <a:tc vMerge="1">
                  <a:txBody>
                    <a:bodyPr/>
                    <a:lstStyle/>
                    <a:p>
                      <a:endParaRPr kumimoji="1" lang="ja-JP" altLang="en-US"/>
                    </a:p>
                  </a:txBody>
                  <a:tcPr/>
                </a:tc>
                <a:tc>
                  <a:txBody>
                    <a:bodyPr/>
                    <a:lstStyle/>
                    <a:p>
                      <a:pPr marL="0" marR="0" lvl="0" indent="0" algn="l" defTabSz="914400" rtl="0" eaLnBrk="1" fontAlgn="base" latinLnBrk="0" hangingPunct="1">
                        <a:lnSpc>
                          <a:spcPts val="1700"/>
                        </a:lnSpc>
                        <a:spcBef>
                          <a:spcPct val="20000"/>
                        </a:spcBef>
                        <a:spcAft>
                          <a:spcPct val="0"/>
                        </a:spcAft>
                        <a:buClrTx/>
                        <a:buSzTx/>
                        <a:buFontTx/>
                        <a:buNone/>
                        <a:tabLst/>
                        <a:defRPr/>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▸国に対し、</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PMDA</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関西支部の更なる機能拡充及び運営費の全額国負担</a:t>
                      </a:r>
                    </a:p>
                    <a:p>
                      <a:pPr marL="0" marR="0" lvl="0" indent="0" algn="l" defTabSz="914400" rtl="0" eaLnBrk="1" fontAlgn="base" latinLnBrk="0" hangingPunct="1">
                        <a:lnSpc>
                          <a:spcPts val="1700"/>
                        </a:lnSpc>
                        <a:spcBef>
                          <a:spcPct val="20000"/>
                        </a:spcBef>
                        <a:spcAft>
                          <a:spcPct val="0"/>
                        </a:spcAft>
                        <a:buClrTx/>
                        <a:buSzTx/>
                        <a:buFontTx/>
                        <a:buNone/>
                        <a:tabLst/>
                        <a:defRPr/>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の実現に向けた働きかけ（再掲）</a:t>
                      </a:r>
                    </a:p>
                  </a:txBody>
                  <a:tcPr marL="91443" marR="91443" marT="45718" marB="45718"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defRPr/>
                      </a:pPr>
                      <a:r>
                        <a:rPr kumimoji="1" lang="zh-TW"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大薬協</a:t>
                      </a:r>
                      <a:r>
                        <a:rPr kumimoji="1" lang="en-US" altLang="zh-TW"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大商</a:t>
                      </a:r>
                      <a:r>
                        <a:rPr kumimoji="1" lang="en-US" altLang="zh-TW"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a:t>
                      </a:r>
                      <a:endPar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1443" marR="91443" marT="45718" marB="45718" anchor="ctr" horzOverflow="overflow"/>
                </a:tc>
                <a:extLst>
                  <a:ext uri="{0D108BD9-81ED-4DB2-BD59-A6C34878D82A}">
                    <a16:rowId xmlns:a16="http://schemas.microsoft.com/office/drawing/2014/main" val="10002"/>
                  </a:ext>
                </a:extLst>
              </a:tr>
              <a:tr h="828000">
                <a:tc vMerge="1">
                  <a:txBody>
                    <a:bodyPr/>
                    <a:lstStyle/>
                    <a:p>
                      <a:endParaRPr kumimoji="1" lang="ja-JP" altLang="en-US"/>
                    </a:p>
                  </a:txBody>
                  <a:tcPr/>
                </a:tc>
                <a:tc>
                  <a:txBody>
                    <a:bodyPr/>
                    <a:lstStyle/>
                    <a:p>
                      <a:pPr marL="0" marR="0" lvl="0" indent="0" algn="l" defTabSz="914400" rtl="0" eaLnBrk="1" fontAlgn="base" latinLnBrk="0" hangingPunct="1">
                        <a:lnSpc>
                          <a:spcPts val="1700"/>
                        </a:lnSpc>
                        <a:spcBef>
                          <a:spcPct val="20000"/>
                        </a:spcBef>
                        <a:spcAft>
                          <a:spcPct val="0"/>
                        </a:spcAft>
                        <a:buClrTx/>
                        <a:buSzTx/>
                        <a:buFontTx/>
                        <a:buNone/>
                        <a:tabLst/>
                        <a:defRPr/>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55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医療法に基づく臨床研究中核病院として、他の医療機関に対する臨床研究</a:t>
                      </a:r>
                      <a:endPar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700"/>
                        </a:lnSpc>
                        <a:spcBef>
                          <a:spcPct val="2000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のサポートなどを通じ、臨床研究の質の向上について中心的な役割を果たす</a:t>
                      </a:r>
                      <a:endParaRPr kumimoji="1" lang="ja-JP" altLang="en-US" sz="1600" b="0" i="0" u="none" strike="noStrike" cap="none" normalizeH="0" baseline="0" dirty="0" smtClean="0">
                        <a:ln>
                          <a:noFill/>
                        </a:ln>
                        <a:solidFill>
                          <a:srgbClr val="FF0000"/>
                        </a:solidFill>
                        <a:effectLst/>
                        <a:latin typeface="Meiryo UI" pitchFamily="50" charset="-128"/>
                        <a:ea typeface="Meiryo UI" pitchFamily="50" charset="-128"/>
                        <a:cs typeface="Meiryo UI" pitchFamily="50" charset="-128"/>
                      </a:endParaRPr>
                    </a:p>
                  </a:txBody>
                  <a:tcPr marL="91443" marR="91443" marT="45718" marB="45718" anchor="ctr" horzOverflow="overflow">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阪大</a:t>
                      </a:r>
                    </a:p>
                  </a:txBody>
                  <a:tcPr marL="91443" marR="91443" marT="45718" marB="45718" anchor="ctr" horzOverflow="overflow">
                    <a:noFill/>
                  </a:tcPr>
                </a:tc>
                <a:extLst>
                  <a:ext uri="{0D108BD9-81ED-4DB2-BD59-A6C34878D82A}">
                    <a16:rowId xmlns:a16="http://schemas.microsoft.com/office/drawing/2014/main" val="10003"/>
                  </a:ext>
                </a:extLst>
              </a:tr>
              <a:tr h="576000">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7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▸医療機器専門相談員による相談事業の実施、業務委託による相談の掘り</a:t>
                      </a:r>
                      <a:endPar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7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起こし（相談目標件数</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250</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件）</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18" marB="45718"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大商</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18" marB="45718" anchor="ctr" horzOverflow="overflow"/>
                </a:tc>
                <a:extLst>
                  <a:ext uri="{0D108BD9-81ED-4DB2-BD59-A6C34878D82A}">
                    <a16:rowId xmlns:a16="http://schemas.microsoft.com/office/drawing/2014/main" val="10004"/>
                  </a:ext>
                </a:extLst>
              </a:tr>
              <a:tr h="396000">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7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▸創薬に関連する医薬品医療機器等法などの法規制上の課題の検討</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18" marB="45718"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大薬協</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18" marB="45718" anchor="ctr" horzOverflow="overflow"/>
                </a:tc>
                <a:extLst>
                  <a:ext uri="{0D108BD9-81ED-4DB2-BD59-A6C34878D82A}">
                    <a16:rowId xmlns:a16="http://schemas.microsoft.com/office/drawing/2014/main" val="10005"/>
                  </a:ext>
                </a:extLst>
              </a:tr>
            </a:tbl>
          </a:graphicData>
        </a:graphic>
      </p:graphicFrame>
      <p:sp>
        <p:nvSpPr>
          <p:cNvPr id="5" name="AutoShape 2"/>
          <p:cNvSpPr>
            <a:spLocks noChangeArrowheads="1"/>
          </p:cNvSpPr>
          <p:nvPr/>
        </p:nvSpPr>
        <p:spPr bwMode="auto">
          <a:xfrm>
            <a:off x="150813" y="4536626"/>
            <a:ext cx="8929687" cy="648000"/>
          </a:xfrm>
          <a:prstGeom prst="roundRect">
            <a:avLst>
              <a:gd name="adj" fmla="val 8825"/>
            </a:avLst>
          </a:prstGeom>
          <a:solidFill>
            <a:schemeClr val="accent5">
              <a:lumMod val="20000"/>
              <a:lumOff val="80000"/>
            </a:schemeClr>
          </a:solidFill>
          <a:ln w="19050">
            <a:solidFill>
              <a:srgbClr val="000000"/>
            </a:solidFill>
            <a:round/>
            <a:headEnd/>
            <a:tailEnd/>
          </a:ln>
        </p:spPr>
        <p:txBody>
          <a:bodyPr lIns="74295" tIns="8890" rIns="74295" bIns="8890"/>
          <a:lstStyle/>
          <a:p>
            <a:pPr algn="just">
              <a:lnSpc>
                <a:spcPct val="120000"/>
              </a:lnSpc>
              <a:defRPr/>
            </a:pPr>
            <a:r>
              <a:rPr lang="en-US" altLang="ja-JP" b="1" dirty="0">
                <a:latin typeface="Meiryo UI" pitchFamily="50" charset="-128"/>
                <a:ea typeface="Meiryo UI" pitchFamily="50" charset="-128"/>
                <a:cs typeface="Meiryo UI" pitchFamily="50" charset="-128"/>
              </a:rPr>
              <a:t>■ </a:t>
            </a:r>
            <a:r>
              <a:rPr lang="ja-JP" altLang="en-US" b="1" u="sng" dirty="0">
                <a:latin typeface="Meiryo UI" pitchFamily="50" charset="-128"/>
                <a:ea typeface="Meiryo UI" pitchFamily="50" charset="-128"/>
                <a:cs typeface="Meiryo UI" pitchFamily="50" charset="-128"/>
              </a:rPr>
              <a:t>治験ネットワーク</a:t>
            </a:r>
            <a:r>
              <a:rPr lang="ja-JP" altLang="en-US" b="1" u="sng" dirty="0" smtClean="0">
                <a:latin typeface="Meiryo UI" pitchFamily="50" charset="-128"/>
                <a:ea typeface="Meiryo UI" pitchFamily="50" charset="-128"/>
                <a:cs typeface="Meiryo UI" pitchFamily="50" charset="-128"/>
              </a:rPr>
              <a:t>の</a:t>
            </a:r>
            <a:r>
              <a:rPr lang="ja-JP" altLang="en-US" b="1" u="sng" dirty="0">
                <a:latin typeface="Meiryo UI" pitchFamily="50" charset="-128"/>
                <a:ea typeface="Meiryo UI" pitchFamily="50" charset="-128"/>
                <a:cs typeface="Meiryo UI" pitchFamily="50" charset="-128"/>
              </a:rPr>
              <a:t>促進</a:t>
            </a:r>
          </a:p>
          <a:p>
            <a:pPr marL="0" lvl="1" algn="just">
              <a:lnSpc>
                <a:spcPct val="120000"/>
              </a:lnSpc>
              <a:defRPr/>
            </a:pPr>
            <a:r>
              <a:rPr lang="ja-JP" altLang="en-US" sz="1600" dirty="0">
                <a:latin typeface="Meiryo UI" pitchFamily="50" charset="-128"/>
                <a:ea typeface="Meiryo UI" pitchFamily="50" charset="-128"/>
                <a:cs typeface="Meiryo UI" pitchFamily="50" charset="-128"/>
              </a:rPr>
              <a:t>　</a:t>
            </a:r>
            <a:r>
              <a:rPr lang="ja-JP" altLang="en-US" sz="1600" dirty="0" smtClean="0">
                <a:latin typeface="Meiryo UI" pitchFamily="50" charset="-128"/>
                <a:ea typeface="Meiryo UI" pitchFamily="50" charset="-128"/>
                <a:cs typeface="Meiryo UI" pitchFamily="50" charset="-128"/>
              </a:rPr>
              <a:t>治験ネットワーク</a:t>
            </a:r>
            <a:r>
              <a:rPr lang="ja-JP" altLang="en-US" sz="1600" dirty="0">
                <a:latin typeface="Meiryo UI" pitchFamily="50" charset="-128"/>
                <a:ea typeface="Meiryo UI" pitchFamily="50" charset="-128"/>
                <a:cs typeface="Meiryo UI" pitchFamily="50" charset="-128"/>
              </a:rPr>
              <a:t>の</a:t>
            </a:r>
            <a:r>
              <a:rPr lang="ja-JP" altLang="en-US" sz="1600" dirty="0" smtClean="0">
                <a:latin typeface="Meiryo UI" pitchFamily="50" charset="-128"/>
                <a:ea typeface="Meiryo UI" pitchFamily="50" charset="-128"/>
                <a:cs typeface="Meiryo UI" pitchFamily="50" charset="-128"/>
              </a:rPr>
              <a:t>構築等により、</a:t>
            </a:r>
            <a:r>
              <a:rPr lang="ja-JP" altLang="en-US" sz="1600" dirty="0">
                <a:latin typeface="Meiryo UI" pitchFamily="50" charset="-128"/>
                <a:ea typeface="Meiryo UI" pitchFamily="50" charset="-128"/>
                <a:cs typeface="Meiryo UI" pitchFamily="50" charset="-128"/>
              </a:rPr>
              <a:t>域内の治験をスムーズに進められる環境を整える。</a:t>
            </a:r>
            <a:endParaRPr lang="ja-JP" sz="3600" dirty="0">
              <a:latin typeface="Meiryo UI" pitchFamily="50" charset="-128"/>
              <a:ea typeface="Meiryo UI" pitchFamily="50" charset="-128"/>
              <a:cs typeface="Meiryo UI" pitchFamily="50" charset="-128"/>
            </a:endParaRPr>
          </a:p>
        </p:txBody>
      </p:sp>
      <p:graphicFrame>
        <p:nvGraphicFramePr>
          <p:cNvPr id="6" name="Group 72"/>
          <p:cNvGraphicFramePr>
            <a:graphicFrameLocks/>
          </p:cNvGraphicFramePr>
          <p:nvPr>
            <p:extLst>
              <p:ext uri="{D42A27DB-BD31-4B8C-83A1-F6EECF244321}">
                <p14:modId xmlns:p14="http://schemas.microsoft.com/office/powerpoint/2010/main" val="4186140312"/>
              </p:ext>
            </p:extLst>
          </p:nvPr>
        </p:nvGraphicFramePr>
        <p:xfrm>
          <a:off x="165100" y="5184698"/>
          <a:ext cx="8820331" cy="1628678"/>
        </p:xfrm>
        <a:graphic>
          <a:graphicData uri="http://schemas.openxmlformats.org/drawingml/2006/table">
            <a:tbl>
              <a:tblPr>
                <a:tableStyleId>{3B4B98B0-60AC-42C2-AFA5-B58CD77FA1E5}</a:tableStyleId>
              </a:tblPr>
              <a:tblGrid>
                <a:gridCol w="360050">
                  <a:extLst>
                    <a:ext uri="{9D8B030D-6E8A-4147-A177-3AD203B41FA5}">
                      <a16:colId xmlns:a16="http://schemas.microsoft.com/office/drawing/2014/main" val="20000"/>
                    </a:ext>
                  </a:extLst>
                </a:gridCol>
                <a:gridCol w="6444000">
                  <a:extLst>
                    <a:ext uri="{9D8B030D-6E8A-4147-A177-3AD203B41FA5}">
                      <a16:colId xmlns:a16="http://schemas.microsoft.com/office/drawing/2014/main" val="20001"/>
                    </a:ext>
                  </a:extLst>
                </a:gridCol>
                <a:gridCol w="2016281">
                  <a:extLst>
                    <a:ext uri="{9D8B030D-6E8A-4147-A177-3AD203B41FA5}">
                      <a16:colId xmlns:a16="http://schemas.microsoft.com/office/drawing/2014/main" val="20002"/>
                    </a:ext>
                  </a:extLst>
                </a:gridCol>
              </a:tblGrid>
              <a:tr h="396000">
                <a:tc rowSpan="3">
                  <a:txBody>
                    <a:bodyPr/>
                    <a:lstStyle/>
                    <a:p>
                      <a:pPr marL="0" marR="0" lvl="0" indent="0" algn="ctr" defTabSz="914400" rtl="0" eaLnBrk="1" fontAlgn="base" latinLnBrk="0" hangingPunct="1">
                        <a:lnSpc>
                          <a:spcPts val="1700"/>
                        </a:lnSpc>
                        <a:spcBef>
                          <a:spcPct val="20000"/>
                        </a:spcBef>
                        <a:spcAft>
                          <a:spcPct val="0"/>
                        </a:spcAft>
                        <a:buClrTx/>
                        <a:buSzTx/>
                        <a:buFontTx/>
                        <a:buNone/>
                        <a:tabLst/>
                      </a:pPr>
                      <a:r>
                        <a:rPr kumimoji="1" lang="ja-JP" altLang="en-US" sz="140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アクション</a:t>
                      </a:r>
                      <a:endParaRPr kumimoji="1" lang="ja-JP" altLang="en-US" sz="1400" b="0" i="0" u="none" strike="noStrike" cap="none" normalizeH="0" baseline="0" dirty="0" smtClean="0">
                        <a:ln>
                          <a:noFill/>
                        </a:ln>
                        <a:solidFill>
                          <a:schemeClr val="bg1"/>
                        </a:solidFill>
                        <a:effectLst/>
                        <a:latin typeface="Meiryo UI" pitchFamily="50" charset="-128"/>
                        <a:ea typeface="Meiryo UI" pitchFamily="50" charset="-128"/>
                        <a:cs typeface="Meiryo UI" pitchFamily="50" charset="-128"/>
                      </a:endParaRPr>
                    </a:p>
                  </a:txBody>
                  <a:tcPr marL="91443" marR="91443" marT="45721" marB="45721" anchor="ctr" horzOverflow="overflow">
                    <a:solidFill>
                      <a:schemeClr val="accent1"/>
                    </a:solidFill>
                  </a:tcPr>
                </a:tc>
                <a:tc>
                  <a:txBody>
                    <a:bodyPr/>
                    <a:lstStyle/>
                    <a:p>
                      <a:pPr marL="0" marR="0" lvl="0" indent="0" algn="l" defTabSz="914400" rtl="0" eaLnBrk="1" fontAlgn="base" latinLnBrk="0" hangingPunct="1">
                        <a:lnSpc>
                          <a:spcPts val="17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▸府内の基幹的な医療機関による治験ネットワーク機能の構築</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21" marB="45721"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a:t>
                      </a:r>
                      <a:endPar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1443" marR="91443" marT="45721" marB="45721" anchor="ctr" horzOverflow="overflow"/>
                </a:tc>
                <a:extLst>
                  <a:ext uri="{0D108BD9-81ED-4DB2-BD59-A6C34878D82A}">
                    <a16:rowId xmlns:a16="http://schemas.microsoft.com/office/drawing/2014/main" val="10000"/>
                  </a:ext>
                </a:extLst>
              </a:tr>
              <a:tr h="396000">
                <a:tc vMerge="1">
                  <a:txBody>
                    <a:bodyPr/>
                    <a:lstStyle/>
                    <a:p>
                      <a:endParaRPr kumimoji="1" lang="ja-JP" altLang="en-US"/>
                    </a:p>
                  </a:txBody>
                  <a:tcPr/>
                </a:tc>
                <a:tc>
                  <a:txBody>
                    <a:bodyPr/>
                    <a:lstStyle/>
                    <a:p>
                      <a:pPr marL="0" marR="0" lvl="0" indent="0" algn="l" defTabSz="914400" rtl="0" eaLnBrk="1" fontAlgn="base" latinLnBrk="0" hangingPunct="1">
                        <a:lnSpc>
                          <a:spcPts val="17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▸大阪治験ウェブに掲載する医療機関の拡充</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21" marB="45721"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21" marB="45721" anchor="ctr" horzOverflow="overflow"/>
                </a:tc>
                <a:extLst>
                  <a:ext uri="{0D108BD9-81ED-4DB2-BD59-A6C34878D82A}">
                    <a16:rowId xmlns:a16="http://schemas.microsoft.com/office/drawing/2014/main" val="10001"/>
                  </a:ext>
                </a:extLst>
              </a:tr>
              <a:tr h="396000">
                <a:tc vMerge="1">
                  <a:txBody>
                    <a:bodyPr/>
                    <a:lstStyle/>
                    <a:p>
                      <a:endParaRPr kumimoji="1" lang="ja-JP" altLang="en-US"/>
                    </a:p>
                  </a:txBody>
                  <a:tcPr/>
                </a:tc>
                <a:tc>
                  <a:txBody>
                    <a:bodyPr/>
                    <a:lstStyle/>
                    <a:p>
                      <a:pPr marL="0" marR="0" lvl="0" indent="0" algn="l" defTabSz="914400" rtl="0" eaLnBrk="1" fontAlgn="base" latinLnBrk="0" hangingPunct="1">
                        <a:lnSpc>
                          <a:spcPts val="17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▸創薬関連データ・シーズを収集、医薬健栄研による価値創出・付加を経て、</a:t>
                      </a:r>
                      <a:endPar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7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研究者などの関係者につなげ、希少疾病創薬とクリニカル・イノベーション・ネッ</a:t>
                      </a:r>
                      <a:endPar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7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トワーク（</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CIN</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）に寄与</a:t>
                      </a:r>
                    </a:p>
                  </a:txBody>
                  <a:tcPr marL="91443" marR="91443" marT="45721" marB="45721"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医薬健栄研</a:t>
                      </a:r>
                    </a:p>
                  </a:txBody>
                  <a:tcPr marL="91443" marR="91443" marT="45721" marB="45721" anchor="ctr" horzOverflow="overflow"/>
                </a:tc>
                <a:extLst>
                  <a:ext uri="{0D108BD9-81ED-4DB2-BD59-A6C34878D82A}">
                    <a16:rowId xmlns:a16="http://schemas.microsoft.com/office/drawing/2014/main" val="10002"/>
                  </a:ext>
                </a:extLst>
              </a:tr>
            </a:tbl>
          </a:graphicData>
        </a:graphic>
      </p:graphicFrame>
      <p:sp>
        <p:nvSpPr>
          <p:cNvPr id="8" name="AutoShape 2"/>
          <p:cNvSpPr>
            <a:spLocks noChangeArrowheads="1"/>
          </p:cNvSpPr>
          <p:nvPr/>
        </p:nvSpPr>
        <p:spPr bwMode="auto">
          <a:xfrm>
            <a:off x="107950" y="564470"/>
            <a:ext cx="8928100" cy="648000"/>
          </a:xfrm>
          <a:prstGeom prst="roundRect">
            <a:avLst>
              <a:gd name="adj" fmla="val 16667"/>
            </a:avLst>
          </a:prstGeom>
          <a:solidFill>
            <a:schemeClr val="accent5">
              <a:lumMod val="20000"/>
              <a:lumOff val="80000"/>
            </a:schemeClr>
          </a:solidFill>
          <a:ln w="19050">
            <a:solidFill>
              <a:schemeClr val="tx1"/>
            </a:solidFill>
            <a:round/>
            <a:headEnd/>
            <a:tailEnd/>
          </a:ln>
        </p:spPr>
        <p:txBody>
          <a:bodyPr lIns="74295" tIns="8890" rIns="74295" bIns="8890"/>
          <a:lstStyle/>
          <a:p>
            <a:pPr algn="just">
              <a:lnSpc>
                <a:spcPct val="120000"/>
              </a:lnSpc>
              <a:defRPr/>
            </a:pPr>
            <a:r>
              <a:rPr lang="en-US" altLang="ja-JP" b="1" u="sng" dirty="0">
                <a:solidFill>
                  <a:srgbClr val="000000"/>
                </a:solidFill>
                <a:latin typeface="Meiryo UI" pitchFamily="50" charset="-128"/>
                <a:ea typeface="Meiryo UI" pitchFamily="50" charset="-128"/>
                <a:cs typeface="Meiryo UI" pitchFamily="50" charset="-128"/>
              </a:rPr>
              <a:t>■ </a:t>
            </a:r>
            <a:r>
              <a:rPr lang="ja-JP" altLang="en-US" b="1" u="sng" dirty="0">
                <a:solidFill>
                  <a:srgbClr val="000000"/>
                </a:solidFill>
                <a:latin typeface="Meiryo UI" pitchFamily="50" charset="-128"/>
                <a:ea typeface="Meiryo UI" pitchFamily="50" charset="-128"/>
                <a:cs typeface="Meiryo UI" pitchFamily="50" charset="-128"/>
              </a:rPr>
              <a:t>治験・承認審査等の円滑化、迅速化</a:t>
            </a:r>
            <a:endParaRPr lang="en-US" altLang="ja-JP" b="1" u="sng" dirty="0">
              <a:solidFill>
                <a:srgbClr val="000000"/>
              </a:solidFill>
              <a:latin typeface="Meiryo UI" pitchFamily="50" charset="-128"/>
              <a:ea typeface="Meiryo UI" pitchFamily="50" charset="-128"/>
              <a:cs typeface="Meiryo UI" pitchFamily="50" charset="-128"/>
            </a:endParaRPr>
          </a:p>
          <a:p>
            <a:pPr algn="just">
              <a:lnSpc>
                <a:spcPct val="120000"/>
              </a:lnSpc>
              <a:defRPr/>
            </a:pPr>
            <a:r>
              <a:rPr lang="ja-JP" altLang="en-US" sz="1600" dirty="0">
                <a:solidFill>
                  <a:srgbClr val="000000"/>
                </a:solidFill>
                <a:latin typeface="Meiryo UI" pitchFamily="50" charset="-128"/>
                <a:ea typeface="Meiryo UI" pitchFamily="50" charset="-128"/>
                <a:cs typeface="Meiryo UI" pitchFamily="50" charset="-128"/>
              </a:rPr>
              <a:t>　医療機器相談事業の実施や治験環境の整備等により、治験や審査等の円滑化、迅速化を進める。</a:t>
            </a:r>
            <a:endParaRPr lang="ja-JP" sz="360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5415962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81" name="Rectangle 5"/>
          <p:cNvSpPr>
            <a:spLocks noChangeArrowheads="1"/>
          </p:cNvSpPr>
          <p:nvPr/>
        </p:nvSpPr>
        <p:spPr bwMode="auto">
          <a:xfrm>
            <a:off x="0" y="2"/>
            <a:ext cx="9144000" cy="561975"/>
          </a:xfrm>
          <a:prstGeom prst="rect">
            <a:avLst/>
          </a:prstGeom>
          <a:gradFill rotWithShape="1">
            <a:gsLst>
              <a:gs pos="0">
                <a:srgbClr val="FF0000"/>
              </a:gs>
              <a:gs pos="50000">
                <a:schemeClr val="bg1"/>
              </a:gs>
              <a:gs pos="100000">
                <a:srgbClr val="FF0000"/>
              </a:gs>
            </a:gsLst>
            <a:lin ang="5400000" scaled="1"/>
          </a:gradFill>
          <a:ln w="9525">
            <a:noFill/>
            <a:miter lim="800000"/>
            <a:headEnd/>
            <a:tailEnd/>
          </a:ln>
          <a:effectLst/>
        </p:spPr>
        <p:txBody>
          <a:bodyPr wrap="none" anchor="ctr"/>
          <a:lstStyle/>
          <a:p>
            <a:pPr defTabSz="912813">
              <a:buClr>
                <a:srgbClr val="000000"/>
              </a:buClr>
              <a:buSzPct val="100000"/>
              <a:defRPr/>
            </a:pPr>
            <a:r>
              <a:rPr kumimoji="0" lang="ja-JP" altLang="en-US" sz="2800" b="1" dirty="0">
                <a:solidFill>
                  <a:schemeClr val="tx2"/>
                </a:solidFill>
                <a:latin typeface="Meiryo UI" pitchFamily="50" charset="-128"/>
                <a:ea typeface="Meiryo UI" pitchFamily="50" charset="-128"/>
                <a:cs typeface="Meiryo UI" pitchFamily="50" charset="-128"/>
              </a:rPr>
              <a:t>　研究成果の事業化</a:t>
            </a:r>
            <a:r>
              <a:rPr kumimoji="0" lang="ja-JP" altLang="en-US" sz="2800" b="1" dirty="0" smtClean="0">
                <a:solidFill>
                  <a:schemeClr val="tx2"/>
                </a:solidFill>
                <a:latin typeface="Meiryo UI" pitchFamily="50" charset="-128"/>
                <a:ea typeface="Meiryo UI" pitchFamily="50" charset="-128"/>
                <a:cs typeface="Meiryo UI" pitchFamily="50" charset="-128"/>
              </a:rPr>
              <a:t>推進</a:t>
            </a:r>
            <a:endParaRPr kumimoji="0" lang="ja-JP" altLang="en-US" sz="2800" b="1" dirty="0">
              <a:solidFill>
                <a:schemeClr val="tx2"/>
              </a:solidFill>
              <a:latin typeface="Meiryo UI" pitchFamily="50" charset="-128"/>
              <a:ea typeface="Meiryo UI" pitchFamily="50" charset="-128"/>
              <a:cs typeface="Meiryo UI" pitchFamily="50" charset="-128"/>
            </a:endParaRPr>
          </a:p>
        </p:txBody>
      </p:sp>
      <p:graphicFrame>
        <p:nvGraphicFramePr>
          <p:cNvPr id="7" name="Group 72"/>
          <p:cNvGraphicFramePr>
            <a:graphicFrameLocks/>
          </p:cNvGraphicFramePr>
          <p:nvPr>
            <p:extLst>
              <p:ext uri="{D42A27DB-BD31-4B8C-83A1-F6EECF244321}">
                <p14:modId xmlns:p14="http://schemas.microsoft.com/office/powerpoint/2010/main" val="2595227751"/>
              </p:ext>
            </p:extLst>
          </p:nvPr>
        </p:nvGraphicFramePr>
        <p:xfrm>
          <a:off x="179513" y="2276872"/>
          <a:ext cx="8784976" cy="3740360"/>
        </p:xfrm>
        <a:graphic>
          <a:graphicData uri="http://schemas.openxmlformats.org/drawingml/2006/table">
            <a:tbl>
              <a:tblPr>
                <a:tableStyleId>{3B4B98B0-60AC-42C2-AFA5-B58CD77FA1E5}</a:tableStyleId>
              </a:tblPr>
              <a:tblGrid>
                <a:gridCol w="360040">
                  <a:extLst>
                    <a:ext uri="{9D8B030D-6E8A-4147-A177-3AD203B41FA5}">
                      <a16:colId xmlns:a16="http://schemas.microsoft.com/office/drawing/2014/main" val="20000"/>
                    </a:ext>
                  </a:extLst>
                </a:gridCol>
                <a:gridCol w="6336704">
                  <a:extLst>
                    <a:ext uri="{9D8B030D-6E8A-4147-A177-3AD203B41FA5}">
                      <a16:colId xmlns:a16="http://schemas.microsoft.com/office/drawing/2014/main" val="20001"/>
                    </a:ext>
                  </a:extLst>
                </a:gridCol>
                <a:gridCol w="2088232">
                  <a:extLst>
                    <a:ext uri="{9D8B030D-6E8A-4147-A177-3AD203B41FA5}">
                      <a16:colId xmlns:a16="http://schemas.microsoft.com/office/drawing/2014/main" val="20002"/>
                    </a:ext>
                  </a:extLst>
                </a:gridCol>
              </a:tblGrid>
              <a:tr h="418671">
                <a:tc rowSpan="6">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アクション</a:t>
                      </a:r>
                      <a:endParaRPr kumimoji="1" lang="ja-JP" altLang="en-US" sz="1600" b="0" i="0" u="none" strike="noStrike" cap="none" normalizeH="0" baseline="0" dirty="0" smtClean="0">
                        <a:ln>
                          <a:noFill/>
                        </a:ln>
                        <a:solidFill>
                          <a:schemeClr val="bg1"/>
                        </a:solidFill>
                        <a:effectLst/>
                        <a:latin typeface="Meiryo UI" pitchFamily="50" charset="-128"/>
                        <a:ea typeface="Meiryo UI" pitchFamily="50" charset="-128"/>
                        <a:cs typeface="Meiryo UI" pitchFamily="50" charset="-128"/>
                      </a:endParaRPr>
                    </a:p>
                  </a:txBody>
                  <a:tcPr anchor="ctr" horzOverflow="overflow">
                    <a:solidFill>
                      <a:schemeClr val="accent1"/>
                    </a:solidFill>
                  </a:tcPr>
                </a:tc>
                <a:tc>
                  <a:txBody>
                    <a:bodyPr/>
                    <a:lstStyle/>
                    <a:p>
                      <a:pPr marL="0" marR="0" lvl="0" indent="0" algn="l" defTabSz="914400" rtl="0" eaLnBrk="1" fontAlgn="base" latinLnBrk="0" hangingPunct="1">
                        <a:lnSpc>
                          <a:spcPts val="17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▸ナショナルプロジェクトの獲得等による研究資金の確保</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defRPr/>
                      </a:pPr>
                      <a:r>
                        <a:rPr kumimoji="1" lang="ja-JP" altLang="en-US" sz="14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医薬健栄研</a:t>
                      </a:r>
                      <a:r>
                        <a:rPr kumimoji="1" lang="en-US" altLang="ja-JP" sz="14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4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大商</a:t>
                      </a:r>
                      <a:r>
                        <a:rPr kumimoji="1" lang="en-US" altLang="zh-TW" sz="14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4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市大</a:t>
                      </a:r>
                      <a:r>
                        <a:rPr kumimoji="1" lang="en-US" altLang="zh-TW" sz="14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4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阪大</a:t>
                      </a:r>
                      <a:r>
                        <a:rPr kumimoji="1" lang="en-US" altLang="zh-TW" sz="14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4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府</a:t>
                      </a:r>
                      <a:r>
                        <a:rPr kumimoji="1" lang="en-US" altLang="ja-JP" sz="14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府大</a:t>
                      </a:r>
                      <a:r>
                        <a:rPr kumimoji="1" lang="en-US" altLang="zh-TW" sz="14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国循</a:t>
                      </a:r>
                      <a:r>
                        <a:rPr kumimoji="1" lang="en-US" altLang="ja-JP" sz="14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base" latinLnBrk="0" hangingPunct="1">
                        <a:lnSpc>
                          <a:spcPct val="110000"/>
                        </a:lnSpc>
                        <a:spcBef>
                          <a:spcPct val="20000"/>
                        </a:spcBef>
                        <a:spcAft>
                          <a:spcPct val="0"/>
                        </a:spcAft>
                        <a:buClrTx/>
                        <a:buSzTx/>
                        <a:buFontTx/>
                        <a:buNone/>
                        <a:tabLst/>
                        <a:defRPr/>
                      </a:pPr>
                      <a:r>
                        <a:rPr kumimoji="1" lang="zh-TW" altLang="en-US" sz="14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千里</a:t>
                      </a:r>
                      <a:r>
                        <a:rPr kumimoji="1" lang="en-US" altLang="zh-TW" sz="14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LF</a:t>
                      </a:r>
                      <a:r>
                        <a:rPr kumimoji="1" lang="en-US" altLang="ja-JP" sz="14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u="none" strike="noStrike" cap="none" normalizeH="0" baseline="0" dirty="0" err="1" smtClean="0">
                          <a:ln>
                            <a:noFill/>
                          </a:ln>
                          <a:effectLst/>
                          <a:latin typeface="Meiryo UI" panose="020B0604030504040204" pitchFamily="50" charset="-128"/>
                          <a:ea typeface="Meiryo UI" panose="020B0604030504040204" pitchFamily="50" charset="-128"/>
                          <a:cs typeface="Meiryo UI" panose="020B0604030504040204" pitchFamily="50" charset="-128"/>
                        </a:rPr>
                        <a:t>QBiC</a:t>
                      </a:r>
                      <a:endPar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extLst>
                  <a:ext uri="{0D108BD9-81ED-4DB2-BD59-A6C34878D82A}">
                    <a16:rowId xmlns:a16="http://schemas.microsoft.com/office/drawing/2014/main" val="10000"/>
                  </a:ext>
                </a:extLst>
              </a:tr>
              <a:tr h="755970">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7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▸創薬支援を目的とした生物資源（ヒト組織・細胞、疾患モデル動物等）</a:t>
                      </a:r>
                      <a:endParaRPr kumimoji="1" lang="en-US" altLang="ja-JP"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7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　の供給・研究開発</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医薬健栄研</a:t>
                      </a:r>
                    </a:p>
                  </a:txBody>
                  <a:tcPr anchor="ctr" horzOverflow="overflow"/>
                </a:tc>
                <a:extLst>
                  <a:ext uri="{0D108BD9-81ED-4DB2-BD59-A6C34878D82A}">
                    <a16:rowId xmlns:a16="http://schemas.microsoft.com/office/drawing/2014/main" val="10001"/>
                  </a:ext>
                </a:extLst>
              </a:tr>
              <a:tr h="420792">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700"/>
                        </a:lnSpc>
                        <a:spcBef>
                          <a:spcPct val="20000"/>
                        </a:spcBef>
                        <a:spcAft>
                          <a:spcPct val="0"/>
                        </a:spcAft>
                        <a:buClrTx/>
                        <a:buSzTx/>
                        <a:buFontTx/>
                        <a:buNone/>
                        <a:tabLst/>
                      </a:pPr>
                      <a:r>
                        <a:rPr kumimoji="1" lang="en-US" altLang="ja-JP"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600" u="none" strike="noStrike" cap="none" normalizeH="0" baseline="0" dirty="0" err="1" smtClean="0">
                          <a:ln>
                            <a:noFill/>
                          </a:ln>
                          <a:effectLst/>
                          <a:latin typeface="Meiryo UI" panose="020B0604030504040204" pitchFamily="50" charset="-128"/>
                          <a:ea typeface="Meiryo UI" panose="020B0604030504040204" pitchFamily="50" charset="-128"/>
                          <a:cs typeface="Meiryo UI" panose="020B0604030504040204" pitchFamily="50" charset="-128"/>
                        </a:rPr>
                        <a:t>iPS</a:t>
                      </a: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細胞臨床研究センター（大阪大学医学部附属病院内）の運営</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阪大</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extLst>
                  <a:ext uri="{0D108BD9-81ED-4DB2-BD59-A6C34878D82A}">
                    <a16:rowId xmlns:a16="http://schemas.microsoft.com/office/drawing/2014/main" val="10002"/>
                  </a:ext>
                </a:extLst>
              </a:tr>
              <a:tr h="577326">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7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▸研究開発基盤センターの運営</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国循</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extLst>
                  <a:ext uri="{0D108BD9-81ED-4DB2-BD59-A6C34878D82A}">
                    <a16:rowId xmlns:a16="http://schemas.microsoft.com/office/drawing/2014/main" val="10003"/>
                  </a:ext>
                </a:extLst>
              </a:tr>
              <a:tr h="576064">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7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▸医療クラスター棟の運営推進</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国循</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extLst>
                  <a:ext uri="{0D108BD9-81ED-4DB2-BD59-A6C34878D82A}">
                    <a16:rowId xmlns:a16="http://schemas.microsoft.com/office/drawing/2014/main" val="10004"/>
                  </a:ext>
                </a:extLst>
              </a:tr>
              <a:tr h="420792">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7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BIKEN</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次世代ワクチン協働研究所」にて、新規ワクチン創生に向けての</a:t>
                      </a:r>
                      <a:endPar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7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研究活動を実施</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阪大</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extLst>
                  <a:ext uri="{0D108BD9-81ED-4DB2-BD59-A6C34878D82A}">
                    <a16:rowId xmlns:a16="http://schemas.microsoft.com/office/drawing/2014/main" val="10005"/>
                  </a:ext>
                </a:extLst>
              </a:tr>
            </a:tbl>
          </a:graphicData>
        </a:graphic>
      </p:graphicFrame>
      <p:sp>
        <p:nvSpPr>
          <p:cNvPr id="3" name="AutoShape 2"/>
          <p:cNvSpPr>
            <a:spLocks noChangeArrowheads="1"/>
          </p:cNvSpPr>
          <p:nvPr/>
        </p:nvSpPr>
        <p:spPr bwMode="auto">
          <a:xfrm>
            <a:off x="101894" y="764704"/>
            <a:ext cx="8928992" cy="1293980"/>
          </a:xfrm>
          <a:prstGeom prst="roundRect">
            <a:avLst>
              <a:gd name="adj" fmla="val 11546"/>
            </a:avLst>
          </a:prstGeom>
          <a:solidFill>
            <a:schemeClr val="accent5">
              <a:lumMod val="20000"/>
              <a:lumOff val="80000"/>
            </a:schemeClr>
          </a:solidFill>
          <a:ln w="19050">
            <a:solidFill>
              <a:schemeClr val="tx1"/>
            </a:solidFill>
            <a:round/>
            <a:headEnd/>
            <a:tailEnd/>
          </a:ln>
        </p:spPr>
        <p:txBody>
          <a:bodyPr vert="horz" wrap="square" lIns="74295" tIns="8890" rIns="74295" bIns="8890" numCol="1" anchor="t" anchorCtr="0" compatLnSpc="1">
            <a:prstTxWarp prst="textNoShape">
              <a:avLst/>
            </a:prstTxWarp>
          </a:bodyPr>
          <a:lstStyle/>
          <a:p>
            <a:pPr lvl="0" algn="just" fontAlgn="base">
              <a:lnSpc>
                <a:spcPct val="120000"/>
              </a:lnSpc>
              <a:spcBef>
                <a:spcPct val="0"/>
              </a:spcBef>
              <a:spcAft>
                <a:spcPct val="0"/>
              </a:spcAft>
            </a:pPr>
            <a:r>
              <a:rPr kumimoji="1" lang="en-US" altLang="ja-JP" b="1" i="0" u="sng"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a:t>
            </a:r>
            <a:r>
              <a:rPr lang="ja-JP" altLang="en-US" b="1" u="sng" dirty="0">
                <a:solidFill>
                  <a:srgbClr val="000000"/>
                </a:solidFill>
                <a:latin typeface="Meiryo UI" pitchFamily="50" charset="-128"/>
                <a:ea typeface="Meiryo UI" pitchFamily="50" charset="-128"/>
                <a:cs typeface="Meiryo UI" pitchFamily="50" charset="-128"/>
              </a:rPr>
              <a:t>世界トップクラスの大学等研究機関の集積を活かした革新的研究の推進</a:t>
            </a:r>
            <a:endParaRPr kumimoji="1" lang="en-US" altLang="ja-JP" b="1" i="0" u="sng" strike="noStrike" cap="none" normalizeH="0" baseline="0" dirty="0" smtClean="0">
              <a:ln>
                <a:noFill/>
              </a:ln>
              <a:solidFill>
                <a:srgbClr val="000000"/>
              </a:solidFill>
              <a:effectLst/>
              <a:latin typeface="Meiryo UI" pitchFamily="50" charset="-128"/>
              <a:ea typeface="Meiryo UI" pitchFamily="50" charset="-128"/>
              <a:cs typeface="Meiryo UI" pitchFamily="50" charset="-128"/>
            </a:endParaRPr>
          </a:p>
          <a:p>
            <a:pPr lvl="0" algn="just" fontAlgn="base">
              <a:lnSpc>
                <a:spcPct val="120000"/>
              </a:lnSpc>
              <a:spcBef>
                <a:spcPct val="0"/>
              </a:spcBef>
              <a:spcAft>
                <a:spcPct val="0"/>
              </a:spcAft>
            </a:pPr>
            <a:r>
              <a:rPr lang="ja-JP" altLang="en-US" sz="1600" dirty="0" smtClean="0">
                <a:solidFill>
                  <a:srgbClr val="000000"/>
                </a:solidFill>
                <a:latin typeface="Meiryo UI" pitchFamily="50" charset="-128"/>
                <a:ea typeface="Meiryo UI" pitchFamily="50" charset="-128"/>
                <a:cs typeface="Meiryo UI" pitchFamily="50" charset="-128"/>
              </a:rPr>
              <a:t>　</a:t>
            </a:r>
            <a:r>
              <a:rPr lang="ja-JP" altLang="en-US" sz="1600" dirty="0">
                <a:solidFill>
                  <a:srgbClr val="000000"/>
                </a:solidFill>
                <a:latin typeface="Meiryo UI" pitchFamily="50" charset="-128"/>
                <a:ea typeface="Meiryo UI" pitchFamily="50" charset="-128"/>
                <a:cs typeface="Meiryo UI" pitchFamily="50" charset="-128"/>
              </a:rPr>
              <a:t>医薬</a:t>
            </a:r>
            <a:r>
              <a:rPr lang="ja-JP" altLang="en-US" sz="1600" dirty="0" smtClean="0">
                <a:solidFill>
                  <a:srgbClr val="000000"/>
                </a:solidFill>
                <a:latin typeface="Meiryo UI" pitchFamily="50" charset="-128"/>
                <a:ea typeface="Meiryo UI" pitchFamily="50" charset="-128"/>
                <a:cs typeface="Meiryo UI" pitchFamily="50" charset="-128"/>
              </a:rPr>
              <a:t>基盤・健康・栄養研究所</a:t>
            </a:r>
            <a:r>
              <a:rPr lang="ja-JP" altLang="en-US" sz="1600" dirty="0">
                <a:solidFill>
                  <a:srgbClr val="000000"/>
                </a:solidFill>
                <a:latin typeface="Meiryo UI" pitchFamily="50" charset="-128"/>
                <a:ea typeface="Meiryo UI" pitchFamily="50" charset="-128"/>
                <a:cs typeface="Meiryo UI" pitchFamily="50" charset="-128"/>
              </a:rPr>
              <a:t>、大阪市立大学、大阪大学</a:t>
            </a:r>
            <a:r>
              <a:rPr lang="ja-JP" altLang="en-US" sz="1600" dirty="0" smtClean="0">
                <a:solidFill>
                  <a:srgbClr val="000000"/>
                </a:solidFill>
                <a:latin typeface="Meiryo UI" pitchFamily="50" charset="-128"/>
                <a:ea typeface="Meiryo UI" pitchFamily="50" charset="-128"/>
                <a:cs typeface="Meiryo UI" pitchFamily="50" charset="-128"/>
              </a:rPr>
              <a:t>、大阪府</a:t>
            </a:r>
            <a:r>
              <a:rPr lang="ja-JP" altLang="en-US" sz="1600" dirty="0">
                <a:solidFill>
                  <a:srgbClr val="000000"/>
                </a:solidFill>
                <a:latin typeface="Meiryo UI" pitchFamily="50" charset="-128"/>
                <a:ea typeface="Meiryo UI" pitchFamily="50" charset="-128"/>
                <a:cs typeface="Meiryo UI" pitchFamily="50" charset="-128"/>
              </a:rPr>
              <a:t>立大学、国立循環器病研究</a:t>
            </a:r>
            <a:r>
              <a:rPr lang="ja-JP" altLang="en-US" sz="1600" dirty="0" smtClean="0">
                <a:solidFill>
                  <a:srgbClr val="000000"/>
                </a:solidFill>
                <a:latin typeface="Meiryo UI" pitchFamily="50" charset="-128"/>
                <a:ea typeface="Meiryo UI" pitchFamily="50" charset="-128"/>
                <a:cs typeface="Meiryo UI" pitchFamily="50" charset="-128"/>
              </a:rPr>
              <a:t>センター、理化学研究所生命システム研究センター等</a:t>
            </a:r>
            <a:r>
              <a:rPr lang="ja-JP" altLang="en-US" sz="1600" dirty="0">
                <a:solidFill>
                  <a:srgbClr val="000000"/>
                </a:solidFill>
                <a:latin typeface="Meiryo UI" pitchFamily="50" charset="-128"/>
                <a:ea typeface="Meiryo UI" pitchFamily="50" charset="-128"/>
                <a:cs typeface="Meiryo UI" pitchFamily="50" charset="-128"/>
              </a:rPr>
              <a:t>、世界最高水準の研究機関の集積を活かし、大阪発の先進的な医薬品、医療機器</a:t>
            </a:r>
            <a:r>
              <a:rPr lang="ja-JP" altLang="en-US" sz="1600" dirty="0" smtClean="0">
                <a:latin typeface="Meiryo UI" pitchFamily="50" charset="-128"/>
                <a:ea typeface="Meiryo UI" pitchFamily="50" charset="-128"/>
                <a:cs typeface="Meiryo UI" pitchFamily="50" charset="-128"/>
              </a:rPr>
              <a:t>、</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再生医療等製品、</a:t>
            </a:r>
            <a:r>
              <a:rPr lang="ja-JP" altLang="en-US" sz="1600" dirty="0" smtClean="0">
                <a:latin typeface="Meiryo UI" pitchFamily="50" charset="-128"/>
                <a:ea typeface="Meiryo UI" pitchFamily="50" charset="-128"/>
                <a:cs typeface="Meiryo UI" pitchFamily="50" charset="-128"/>
              </a:rPr>
              <a:t>先端</a:t>
            </a:r>
            <a:r>
              <a:rPr lang="ja-JP" altLang="en-US" sz="1600" dirty="0">
                <a:solidFill>
                  <a:srgbClr val="000000"/>
                </a:solidFill>
                <a:latin typeface="Meiryo UI" pitchFamily="50" charset="-128"/>
                <a:ea typeface="Meiryo UI" pitchFamily="50" charset="-128"/>
                <a:cs typeface="Meiryo UI" pitchFamily="50" charset="-128"/>
              </a:rPr>
              <a:t>医療技術開発等につながる研究を推進する</a:t>
            </a:r>
            <a:r>
              <a:rPr lang="ja-JP" altLang="en-US" sz="1600" dirty="0" smtClean="0">
                <a:solidFill>
                  <a:srgbClr val="000000"/>
                </a:solidFill>
                <a:latin typeface="Meiryo UI" pitchFamily="50" charset="-128"/>
                <a:ea typeface="Meiryo UI" pitchFamily="50" charset="-128"/>
                <a:cs typeface="Meiryo UI" pitchFamily="50" charset="-128"/>
              </a:rPr>
              <a:t>。</a:t>
            </a:r>
            <a:endParaRPr kumimoji="1" lang="ja-JP" sz="360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1304252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81" name="Rectangle 5"/>
          <p:cNvSpPr>
            <a:spLocks noChangeArrowheads="1"/>
          </p:cNvSpPr>
          <p:nvPr/>
        </p:nvSpPr>
        <p:spPr bwMode="auto">
          <a:xfrm>
            <a:off x="0" y="3"/>
            <a:ext cx="9144000" cy="406397"/>
          </a:xfrm>
          <a:prstGeom prst="rect">
            <a:avLst/>
          </a:prstGeom>
          <a:gradFill rotWithShape="1">
            <a:gsLst>
              <a:gs pos="0">
                <a:srgbClr val="FF0000"/>
              </a:gs>
              <a:gs pos="50000">
                <a:schemeClr val="bg1"/>
              </a:gs>
              <a:gs pos="100000">
                <a:srgbClr val="FF0000"/>
              </a:gs>
            </a:gsLst>
            <a:lin ang="5400000" scaled="1"/>
          </a:gradFill>
          <a:ln w="9525">
            <a:noFill/>
            <a:miter lim="800000"/>
            <a:headEnd/>
            <a:tailEnd/>
          </a:ln>
          <a:effectLst/>
        </p:spPr>
        <p:txBody>
          <a:bodyPr wrap="none" anchor="ctr"/>
          <a:lstStyle/>
          <a:p>
            <a:pPr defTabSz="912813">
              <a:buClr>
                <a:srgbClr val="000000"/>
              </a:buClr>
              <a:buSzPct val="100000"/>
              <a:defRPr/>
            </a:pPr>
            <a:r>
              <a:rPr kumimoji="0" lang="ja-JP" altLang="en-US" sz="2400" b="1" dirty="0">
                <a:solidFill>
                  <a:schemeClr val="tx2"/>
                </a:solidFill>
                <a:latin typeface="Meiryo UI" pitchFamily="50" charset="-128"/>
                <a:ea typeface="Meiryo UI" pitchFamily="50" charset="-128"/>
                <a:cs typeface="Meiryo UI" pitchFamily="50" charset="-128"/>
              </a:rPr>
              <a:t>　研究成果の事業化</a:t>
            </a:r>
            <a:r>
              <a:rPr kumimoji="0" lang="ja-JP" altLang="en-US" sz="2400" b="1" dirty="0" smtClean="0">
                <a:solidFill>
                  <a:schemeClr val="tx2"/>
                </a:solidFill>
                <a:latin typeface="Meiryo UI" pitchFamily="50" charset="-128"/>
                <a:ea typeface="Meiryo UI" pitchFamily="50" charset="-128"/>
                <a:cs typeface="Meiryo UI" pitchFamily="50" charset="-128"/>
              </a:rPr>
              <a:t>推進</a:t>
            </a:r>
            <a:endParaRPr kumimoji="0" lang="ja-JP" altLang="en-US" sz="2400" b="1" dirty="0">
              <a:solidFill>
                <a:schemeClr val="tx2"/>
              </a:solidFill>
              <a:latin typeface="Meiryo UI" pitchFamily="50" charset="-128"/>
              <a:ea typeface="Meiryo UI" pitchFamily="50" charset="-128"/>
              <a:cs typeface="Meiryo UI" pitchFamily="50" charset="-128"/>
            </a:endParaRPr>
          </a:p>
        </p:txBody>
      </p:sp>
      <p:graphicFrame>
        <p:nvGraphicFramePr>
          <p:cNvPr id="7" name="Group 72"/>
          <p:cNvGraphicFramePr>
            <a:graphicFrameLocks/>
          </p:cNvGraphicFramePr>
          <p:nvPr>
            <p:extLst>
              <p:ext uri="{D42A27DB-BD31-4B8C-83A1-F6EECF244321}">
                <p14:modId xmlns:p14="http://schemas.microsoft.com/office/powerpoint/2010/main" val="2957899523"/>
              </p:ext>
            </p:extLst>
          </p:nvPr>
        </p:nvGraphicFramePr>
        <p:xfrm>
          <a:off x="170901" y="1570744"/>
          <a:ext cx="8856984" cy="5170624"/>
        </p:xfrm>
        <a:graphic>
          <a:graphicData uri="http://schemas.openxmlformats.org/drawingml/2006/table">
            <a:tbl>
              <a:tblPr>
                <a:tableStyleId>{5FD0F851-EC5A-4D38-B0AD-8093EC10F338}</a:tableStyleId>
              </a:tblPr>
              <a:tblGrid>
                <a:gridCol w="360040">
                  <a:extLst>
                    <a:ext uri="{9D8B030D-6E8A-4147-A177-3AD203B41FA5}">
                      <a16:colId xmlns:a16="http://schemas.microsoft.com/office/drawing/2014/main" val="20000"/>
                    </a:ext>
                  </a:extLst>
                </a:gridCol>
                <a:gridCol w="5904655">
                  <a:extLst>
                    <a:ext uri="{9D8B030D-6E8A-4147-A177-3AD203B41FA5}">
                      <a16:colId xmlns:a16="http://schemas.microsoft.com/office/drawing/2014/main" val="20001"/>
                    </a:ext>
                  </a:extLst>
                </a:gridCol>
                <a:gridCol w="2592289">
                  <a:extLst>
                    <a:ext uri="{9D8B030D-6E8A-4147-A177-3AD203B41FA5}">
                      <a16:colId xmlns:a16="http://schemas.microsoft.com/office/drawing/2014/main" val="20002"/>
                    </a:ext>
                  </a:extLst>
                </a:gridCol>
              </a:tblGrid>
              <a:tr h="0">
                <a:tc rowSpan="8">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アクション</a:t>
                      </a:r>
                      <a:endParaRPr kumimoji="1" lang="ja-JP" altLang="en-US" sz="1600" b="0" i="0" u="none" strike="noStrike" cap="none" normalizeH="0" baseline="0" dirty="0" smtClean="0">
                        <a:ln>
                          <a:noFill/>
                        </a:ln>
                        <a:solidFill>
                          <a:schemeClr val="bg1"/>
                        </a:solidFill>
                        <a:effectLst/>
                        <a:latin typeface="Meiryo UI" pitchFamily="50" charset="-128"/>
                        <a:ea typeface="Meiryo UI" pitchFamily="50" charset="-128"/>
                        <a:cs typeface="Meiryo UI" pitchFamily="50" charset="-128"/>
                      </a:endParaRPr>
                    </a:p>
                  </a:txBody>
                  <a:tcPr anchor="ctr" horzOverflow="overflow">
                    <a:solidFill>
                      <a:schemeClr val="accent1"/>
                    </a:solidFill>
                  </a:tcPr>
                </a:tc>
                <a:tc>
                  <a:txBody>
                    <a:bodyPr/>
                    <a:lstStyle/>
                    <a:p>
                      <a:pPr marL="0" marR="0" lvl="0" indent="0" algn="l" defTabSz="914400" rtl="0" eaLnBrk="1" fontAlgn="base" latinLnBrk="0" hangingPunct="1">
                        <a:lnSpc>
                          <a:spcPts val="17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AMED</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創薬戦略部が本部機能を担う「創薬支援ネットワーク」の</a:t>
                      </a:r>
                      <a:endPar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7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推進</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医薬健栄研</a:t>
                      </a:r>
                      <a:r>
                        <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/AMED</a:t>
                      </a:r>
                    </a:p>
                  </a:txBody>
                  <a:tcPr anchor="ctr" horzOverflow="overflow"/>
                </a:tc>
                <a:extLst>
                  <a:ext uri="{0D108BD9-81ED-4DB2-BD59-A6C34878D82A}">
                    <a16:rowId xmlns:a16="http://schemas.microsoft.com/office/drawing/2014/main" val="10000"/>
                  </a:ext>
                </a:extLst>
              </a:tr>
              <a:tr h="0">
                <a:tc vMerge="1">
                  <a:txBody>
                    <a:bodyPr/>
                    <a:lstStyle/>
                    <a:p>
                      <a:endParaRPr kumimoji="1" lang="ja-JP" altLang="en-US"/>
                    </a:p>
                  </a:txBody>
                  <a:tcPr/>
                </a:tc>
                <a:tc>
                  <a:txBody>
                    <a:bodyPr/>
                    <a:lstStyle/>
                    <a:p>
                      <a:pPr marL="0" marR="0" lvl="0" indent="0" algn="l" defTabSz="914400" rtl="0" eaLnBrk="1" fontAlgn="base" latinLnBrk="0" hangingPunct="1">
                        <a:lnSpc>
                          <a:spcPts val="17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AMED</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創薬戦略部が本部機能を担う「創薬支援ネットワーク」の</a:t>
                      </a:r>
                      <a:endPar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7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積極的な活用</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defRPr/>
                      </a:pPr>
                      <a:r>
                        <a:rPr kumimoji="1" lang="zh-TW" altLang="en-US" sz="140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大薬協</a:t>
                      </a:r>
                      <a:r>
                        <a:rPr kumimoji="1" lang="en-US" altLang="zh-TW" sz="140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40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a:t>
                      </a:r>
                      <a:r>
                        <a:rPr kumimoji="1" lang="en-US" altLang="zh-TW" sz="140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40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大商</a:t>
                      </a:r>
                      <a:r>
                        <a:rPr kumimoji="1" lang="en-US" altLang="zh-TW" sz="140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40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市大</a:t>
                      </a:r>
                      <a:r>
                        <a:rPr kumimoji="1" lang="en-US" altLang="zh-TW" sz="140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40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阪大</a:t>
                      </a:r>
                      <a:r>
                        <a:rPr kumimoji="1" lang="en-US" altLang="zh-TW" sz="140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40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a:t>
                      </a:r>
                      <a:r>
                        <a:rPr kumimoji="1" lang="en-US" altLang="zh-TW" sz="140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40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府大</a:t>
                      </a:r>
                      <a:r>
                        <a:rPr kumimoji="1" lang="en-US" altLang="ja-JP" sz="140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近経局</a:t>
                      </a:r>
                      <a:r>
                        <a:rPr kumimoji="1" lang="en-US" altLang="ja-JP" sz="140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国循</a:t>
                      </a:r>
                      <a:r>
                        <a:rPr kumimoji="1" lang="en-US" altLang="ja-JP" sz="140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base" latinLnBrk="0" hangingPunct="1">
                        <a:lnSpc>
                          <a:spcPct val="110000"/>
                        </a:lnSpc>
                        <a:spcBef>
                          <a:spcPct val="20000"/>
                        </a:spcBef>
                        <a:spcAft>
                          <a:spcPct val="0"/>
                        </a:spcAft>
                        <a:buClrTx/>
                        <a:buSzTx/>
                        <a:buFontTx/>
                        <a:buNone/>
                        <a:tabLst/>
                        <a:defRPr/>
                      </a:pPr>
                      <a:r>
                        <a:rPr kumimoji="1" lang="ja-JP" altLang="en-US" sz="140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千里</a:t>
                      </a:r>
                      <a:r>
                        <a:rPr kumimoji="1" lang="en-US" altLang="ja-JP" sz="140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LF/</a:t>
                      </a:r>
                      <a:r>
                        <a:rPr kumimoji="1" lang="en-US" altLang="ja-JP" sz="1400" u="none" strike="noStrike" cap="none" spc="0" normalizeH="0" baseline="0" dirty="0" err="1"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QBiC</a:t>
                      </a:r>
                      <a:endPar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extLst>
                  <a:ext uri="{0D108BD9-81ED-4DB2-BD59-A6C34878D82A}">
                    <a16:rowId xmlns:a16="http://schemas.microsoft.com/office/drawing/2014/main" val="10001"/>
                  </a:ext>
                </a:extLst>
              </a:tr>
              <a:tr h="0">
                <a:tc vMerge="1">
                  <a:txBody>
                    <a:bodyPr/>
                    <a:lstStyle/>
                    <a:p>
                      <a:endParaRPr kumimoji="1" lang="ja-JP" altLang="en-US"/>
                    </a:p>
                  </a:txBody>
                  <a:tcPr/>
                </a:tc>
                <a:tc>
                  <a:txBody>
                    <a:bodyPr/>
                    <a:lstStyle/>
                    <a:p>
                      <a:pPr marL="0" marR="0" lvl="0" indent="0" algn="l" defTabSz="914400" rtl="0" eaLnBrk="1" fontAlgn="base" latinLnBrk="0" hangingPunct="1">
                        <a:lnSpc>
                          <a:spcPts val="17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AMED</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が実施する「創薬等ライフサイエンス研究支援基盤事業」に</a:t>
                      </a:r>
                      <a:r>
                        <a:rPr kumimoji="1" lang="ja-JP" altLang="en-US" sz="1600" u="none" strike="noStrike" cap="none" normalizeH="0" baseline="0" dirty="0" err="1"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よ</a:t>
                      </a:r>
                      <a:endPar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7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600" u="none" strike="noStrike" cap="none" normalizeH="0" baseline="0" dirty="0" err="1"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り</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ライフサイエンス研究成果の実用化を推進</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阪大</a:t>
                      </a:r>
                      <a:r>
                        <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府大</a:t>
                      </a:r>
                      <a:endPar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extLst>
                  <a:ext uri="{0D108BD9-81ED-4DB2-BD59-A6C34878D82A}">
                    <a16:rowId xmlns:a16="http://schemas.microsoft.com/office/drawing/2014/main" val="10002"/>
                  </a:ext>
                </a:extLst>
              </a:tr>
              <a:tr h="0">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7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▸共同研究、共同開発、技術移転等のための産学マッチング事業の実</a:t>
                      </a:r>
                      <a:endPar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7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施</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医薬健栄研</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大薬協</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市</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大商</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市大</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阪大</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府</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府大</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近経局</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10000"/>
                        </a:lnSpc>
                        <a:spcBef>
                          <a:spcPct val="20000"/>
                        </a:spcBef>
                        <a:spcAft>
                          <a:spcPct val="0"/>
                        </a:spcAft>
                        <a:buClrTx/>
                        <a:buSzTx/>
                        <a:buFontTx/>
                        <a:buNone/>
                        <a:tabLst/>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国循</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千里</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LF/</a:t>
                      </a:r>
                      <a:r>
                        <a:rPr kumimoji="1" lang="en-US" altLang="ja-JP" sz="1400" b="0" i="0" u="none" strike="noStrike" cap="none" normalizeH="0" baseline="0" dirty="0" err="1" smtClean="0">
                          <a:ln>
                            <a:noFill/>
                          </a:ln>
                          <a:solidFill>
                            <a:schemeClr val="tx1"/>
                          </a:solidFill>
                          <a:effectLst/>
                          <a:latin typeface="Meiryo UI" pitchFamily="50" charset="-128"/>
                          <a:ea typeface="Meiryo UI" pitchFamily="50" charset="-128"/>
                          <a:cs typeface="Meiryo UI" pitchFamily="50" charset="-128"/>
                        </a:rPr>
                        <a:t>QBiC</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extLst>
                  <a:ext uri="{0D108BD9-81ED-4DB2-BD59-A6C34878D82A}">
                    <a16:rowId xmlns:a16="http://schemas.microsoft.com/office/drawing/2014/main" val="10003"/>
                  </a:ext>
                </a:extLst>
              </a:tr>
              <a:tr h="579344">
                <a:tc vMerge="1">
                  <a:txBody>
                    <a:bodyPr/>
                    <a:lstStyle/>
                    <a:p>
                      <a:endParaRPr kumimoji="1" lang="ja-JP" altLang="en-US"/>
                    </a:p>
                  </a:txBody>
                  <a:tcPr/>
                </a:tc>
                <a:tc>
                  <a:txBody>
                    <a:bodyPr/>
                    <a:lstStyle/>
                    <a:p>
                      <a:pPr marL="0" marR="0" lvl="0" indent="0" algn="l" defTabSz="914400" rtl="0" eaLnBrk="1" fontAlgn="base" latinLnBrk="0" hangingPunct="1">
                        <a:lnSpc>
                          <a:spcPts val="1700"/>
                        </a:lnSpc>
                        <a:spcBef>
                          <a:spcPct val="20000"/>
                        </a:spcBef>
                        <a:spcAft>
                          <a:spcPct val="0"/>
                        </a:spcAft>
                        <a:buClrTx/>
                        <a:buSzTx/>
                        <a:buFontTx/>
                        <a:buNone/>
                        <a:tabLst/>
                      </a:pPr>
                      <a:r>
                        <a:rPr kumimoji="1" lang="ja-JP" altLang="en-US" sz="160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「バイオメディカルフォーラム」の積極的運用、推進</a:t>
                      </a: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府大</a:t>
                      </a:r>
                    </a:p>
                  </a:txBody>
                  <a:tcPr anchor="ctr" horzOverflow="overflow"/>
                </a:tc>
                <a:extLst>
                  <a:ext uri="{0D108BD9-81ED-4DB2-BD59-A6C34878D82A}">
                    <a16:rowId xmlns:a16="http://schemas.microsoft.com/office/drawing/2014/main" val="10004"/>
                  </a:ext>
                </a:extLst>
              </a:tr>
              <a:tr h="432000">
                <a:tc vMerge="1">
                  <a:txBody>
                    <a:bodyPr/>
                    <a:lstStyle/>
                    <a:p>
                      <a:endParaRPr kumimoji="1" lang="ja-JP" altLang="en-US"/>
                    </a:p>
                  </a:txBody>
                  <a:tcPr/>
                </a:tc>
                <a:tc>
                  <a:txBody>
                    <a:bodyPr/>
                    <a:lstStyle/>
                    <a:p>
                      <a:pPr marL="0" marR="0" lvl="0" indent="0" algn="l" defTabSz="914400" rtl="0" eaLnBrk="1" fontAlgn="base" latinLnBrk="0" hangingPunct="1">
                        <a:lnSpc>
                          <a:spcPts val="1700"/>
                        </a:lnSpc>
                        <a:spcBef>
                          <a:spcPct val="20000"/>
                        </a:spcBef>
                        <a:spcAft>
                          <a:spcPct val="0"/>
                        </a:spcAft>
                        <a:buClrTx/>
                        <a:buSzTx/>
                        <a:buFontTx/>
                        <a:buNone/>
                        <a:tabLst/>
                      </a:pPr>
                      <a:r>
                        <a:rPr kumimoji="1" lang="ja-JP" altLang="en-US" sz="16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▸産学連携のためのコーディネーター人材確保・活用</a:t>
                      </a: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大商</a:t>
                      </a:r>
                      <a:r>
                        <a:rPr kumimoji="1" lang="en-US" altLang="ja-JP" sz="16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6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市大</a:t>
                      </a:r>
                      <a:r>
                        <a:rPr kumimoji="1" lang="en-US" altLang="ja-JP" sz="16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6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阪大</a:t>
                      </a:r>
                      <a:r>
                        <a:rPr kumimoji="1" lang="en-US" altLang="ja-JP" sz="16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6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府大</a:t>
                      </a:r>
                      <a:endParaRPr kumimoji="1" lang="en-US" altLang="ja-JP" sz="16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10000"/>
                        </a:lnSpc>
                        <a:spcBef>
                          <a:spcPct val="20000"/>
                        </a:spcBef>
                        <a:spcAft>
                          <a:spcPct val="0"/>
                        </a:spcAft>
                        <a:buClrTx/>
                        <a:buSzTx/>
                        <a:buFontTx/>
                        <a:buNone/>
                        <a:tabLst/>
                      </a:pPr>
                      <a:r>
                        <a:rPr kumimoji="1" lang="en-US" altLang="ja-JP" sz="16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6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千里</a:t>
                      </a:r>
                      <a:r>
                        <a:rPr kumimoji="1" lang="en-US" altLang="ja-JP" sz="16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LF/</a:t>
                      </a:r>
                      <a:r>
                        <a:rPr kumimoji="1" lang="en-US" altLang="ja-JP" sz="1600" b="0" i="0" u="none" strike="noStrike" cap="none" spc="0" normalizeH="0" baseline="0" dirty="0" err="1" smtClean="0">
                          <a:ln>
                            <a:noFill/>
                          </a:ln>
                          <a:solidFill>
                            <a:schemeClr val="tx1"/>
                          </a:solidFill>
                          <a:effectLst/>
                          <a:latin typeface="Meiryo UI" pitchFamily="50" charset="-128"/>
                          <a:ea typeface="Meiryo UI" pitchFamily="50" charset="-128"/>
                          <a:cs typeface="Meiryo UI" pitchFamily="50" charset="-128"/>
                        </a:rPr>
                        <a:t>QBiC</a:t>
                      </a:r>
                      <a:endParaRPr kumimoji="1" lang="ja-JP" altLang="en-US" sz="16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extLst>
                  <a:ext uri="{0D108BD9-81ED-4DB2-BD59-A6C34878D82A}">
                    <a16:rowId xmlns:a16="http://schemas.microsoft.com/office/drawing/2014/main" val="10005"/>
                  </a:ext>
                </a:extLst>
              </a:tr>
              <a:tr h="547480">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7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▸核酸医薬品製造に係る実証・評価設備整備</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阪大</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extLst>
                  <a:ext uri="{0D108BD9-81ED-4DB2-BD59-A6C34878D82A}">
                    <a16:rowId xmlns:a16="http://schemas.microsoft.com/office/drawing/2014/main" val="10006"/>
                  </a:ext>
                </a:extLst>
              </a:tr>
              <a:tr h="504056">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700"/>
                        </a:lnSpc>
                        <a:spcBef>
                          <a:spcPct val="20000"/>
                        </a:spcBef>
                        <a:spcAft>
                          <a:spcPct val="0"/>
                        </a:spcAft>
                        <a:buClrTx/>
                        <a:buSzTx/>
                        <a:buFontTx/>
                        <a:buNone/>
                        <a:tabLst/>
                        <a:defRPr/>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▸医産連携によるヘルスケアビジネス創出事業の実施</a:t>
                      </a:r>
                      <a:endPar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defRPr/>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大商</a:t>
                      </a:r>
                      <a:endPar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horzOverflow="overflow"/>
                </a:tc>
                <a:extLst>
                  <a:ext uri="{0D108BD9-81ED-4DB2-BD59-A6C34878D82A}">
                    <a16:rowId xmlns:a16="http://schemas.microsoft.com/office/drawing/2014/main" val="10007"/>
                  </a:ext>
                </a:extLst>
              </a:tr>
            </a:tbl>
          </a:graphicData>
        </a:graphic>
      </p:graphicFrame>
      <p:sp>
        <p:nvSpPr>
          <p:cNvPr id="3" name="AutoShape 2"/>
          <p:cNvSpPr>
            <a:spLocks noChangeArrowheads="1"/>
          </p:cNvSpPr>
          <p:nvPr/>
        </p:nvSpPr>
        <p:spPr bwMode="auto">
          <a:xfrm>
            <a:off x="156388" y="548680"/>
            <a:ext cx="8928992" cy="900000"/>
          </a:xfrm>
          <a:prstGeom prst="roundRect">
            <a:avLst>
              <a:gd name="adj" fmla="val 11546"/>
            </a:avLst>
          </a:prstGeom>
          <a:solidFill>
            <a:schemeClr val="accent5">
              <a:lumMod val="20000"/>
              <a:lumOff val="80000"/>
            </a:schemeClr>
          </a:solidFill>
          <a:ln w="19050">
            <a:solidFill>
              <a:schemeClr val="tx1"/>
            </a:solidFill>
            <a:round/>
            <a:headEnd/>
            <a:tailEnd/>
          </a:ln>
        </p:spPr>
        <p:txBody>
          <a:bodyPr vert="horz" wrap="square" lIns="74295" tIns="8890" rIns="74295" bIns="8890" numCol="1" anchor="ctr" anchorCtr="0" compatLnSpc="1">
            <a:prstTxWarp prst="textNoShape">
              <a:avLst/>
            </a:prstTxWarp>
          </a:bodyPr>
          <a:lstStyle/>
          <a:p>
            <a:pPr lvl="0" algn="just" fontAlgn="base">
              <a:lnSpc>
                <a:spcPct val="120000"/>
              </a:lnSpc>
              <a:spcBef>
                <a:spcPct val="0"/>
              </a:spcBef>
              <a:spcAft>
                <a:spcPct val="0"/>
              </a:spcAft>
            </a:pPr>
            <a:r>
              <a:rPr kumimoji="1" lang="en-US" altLang="ja-JP" sz="1600" b="1" i="0" u="sng"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a:t>
            </a:r>
            <a:r>
              <a:rPr lang="ja-JP" altLang="en-US" sz="1600" b="1" u="sng" dirty="0">
                <a:solidFill>
                  <a:srgbClr val="000000"/>
                </a:solidFill>
                <a:latin typeface="Meiryo UI" pitchFamily="50" charset="-128"/>
                <a:ea typeface="Meiryo UI" pitchFamily="50" charset="-128"/>
                <a:cs typeface="Meiryo UI" pitchFamily="50" charset="-128"/>
              </a:rPr>
              <a:t>産学官連携の強みを活かした事業の</a:t>
            </a:r>
            <a:r>
              <a:rPr lang="ja-JP" altLang="en-US" sz="1600" b="1" u="sng" dirty="0" smtClean="0">
                <a:solidFill>
                  <a:srgbClr val="000000"/>
                </a:solidFill>
                <a:latin typeface="Meiryo UI" pitchFamily="50" charset="-128"/>
                <a:ea typeface="Meiryo UI" pitchFamily="50" charset="-128"/>
                <a:cs typeface="Meiryo UI" pitchFamily="50" charset="-128"/>
              </a:rPr>
              <a:t>展開</a:t>
            </a:r>
            <a:endParaRPr kumimoji="1" lang="en-US" altLang="ja-JP" sz="1600" b="1" i="0" u="sng" strike="noStrike" cap="none" normalizeH="0" baseline="0" dirty="0" smtClean="0">
              <a:ln>
                <a:noFill/>
              </a:ln>
              <a:solidFill>
                <a:srgbClr val="000000"/>
              </a:solidFill>
              <a:effectLst/>
              <a:latin typeface="Meiryo UI" pitchFamily="50" charset="-128"/>
              <a:ea typeface="Meiryo UI" pitchFamily="50" charset="-128"/>
              <a:cs typeface="Meiryo UI" pitchFamily="50" charset="-128"/>
            </a:endParaRPr>
          </a:p>
          <a:p>
            <a:pPr lvl="0" algn="just" fontAlgn="base">
              <a:lnSpc>
                <a:spcPct val="120000"/>
              </a:lnSpc>
              <a:spcBef>
                <a:spcPct val="0"/>
              </a:spcBef>
              <a:spcAft>
                <a:spcPct val="0"/>
              </a:spcAft>
            </a:pPr>
            <a:r>
              <a:rPr lang="ja-JP" altLang="en-US" sz="1600" dirty="0" smtClean="0">
                <a:solidFill>
                  <a:srgbClr val="000000"/>
                </a:solidFill>
                <a:latin typeface="Meiryo UI" pitchFamily="50" charset="-128"/>
                <a:ea typeface="Meiryo UI" pitchFamily="50" charset="-128"/>
                <a:cs typeface="Meiryo UI" pitchFamily="50" charset="-128"/>
              </a:rPr>
              <a:t>　</a:t>
            </a:r>
            <a:r>
              <a:rPr lang="ja-JP" altLang="en-US" sz="1600" dirty="0">
                <a:solidFill>
                  <a:srgbClr val="000000"/>
                </a:solidFill>
                <a:latin typeface="Meiryo UI" pitchFamily="50" charset="-128"/>
                <a:ea typeface="Meiryo UI" pitchFamily="50" charset="-128"/>
                <a:cs typeface="Meiryo UI" pitchFamily="50" charset="-128"/>
              </a:rPr>
              <a:t>これまで培われてきた産学官連携の強みを活かし、大学等研究機関の研究成果を産業化するとともに、企業の利益を新たな研究成果を生み出す研究資金として還元することができるよう、産学官連携を</a:t>
            </a:r>
            <a:r>
              <a:rPr lang="ja-JP" altLang="en-US" sz="1600" dirty="0" smtClean="0">
                <a:solidFill>
                  <a:srgbClr val="000000"/>
                </a:solidFill>
                <a:latin typeface="Meiryo UI" pitchFamily="50" charset="-128"/>
                <a:ea typeface="Meiryo UI" pitchFamily="50" charset="-128"/>
                <a:cs typeface="Meiryo UI" pitchFamily="50" charset="-128"/>
              </a:rPr>
              <a:t>推進する。</a:t>
            </a:r>
            <a:endParaRPr kumimoji="1" lang="ja-JP" sz="160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7962140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81" name="Rectangle 5"/>
          <p:cNvSpPr>
            <a:spLocks noChangeArrowheads="1"/>
          </p:cNvSpPr>
          <p:nvPr/>
        </p:nvSpPr>
        <p:spPr bwMode="auto">
          <a:xfrm>
            <a:off x="0" y="3"/>
            <a:ext cx="9144000" cy="406397"/>
          </a:xfrm>
          <a:prstGeom prst="rect">
            <a:avLst/>
          </a:prstGeom>
          <a:gradFill rotWithShape="1">
            <a:gsLst>
              <a:gs pos="0">
                <a:srgbClr val="FF0000"/>
              </a:gs>
              <a:gs pos="50000">
                <a:schemeClr val="bg1"/>
              </a:gs>
              <a:gs pos="100000">
                <a:srgbClr val="FF0000"/>
              </a:gs>
            </a:gsLst>
            <a:lin ang="5400000" scaled="1"/>
          </a:gradFill>
          <a:ln w="9525">
            <a:noFill/>
            <a:miter lim="800000"/>
            <a:headEnd/>
            <a:tailEnd/>
          </a:ln>
          <a:effectLst/>
        </p:spPr>
        <p:txBody>
          <a:bodyPr wrap="none" anchor="ctr"/>
          <a:lstStyle/>
          <a:p>
            <a:pPr defTabSz="912813">
              <a:buClr>
                <a:srgbClr val="000000"/>
              </a:buClr>
              <a:buSzPct val="100000"/>
              <a:defRPr/>
            </a:pPr>
            <a:r>
              <a:rPr kumimoji="0" lang="ja-JP" altLang="en-US" sz="2400" b="1" dirty="0">
                <a:solidFill>
                  <a:schemeClr val="tx2"/>
                </a:solidFill>
                <a:latin typeface="Meiryo UI" pitchFamily="50" charset="-128"/>
                <a:ea typeface="Meiryo UI" pitchFamily="50" charset="-128"/>
                <a:cs typeface="Meiryo UI" pitchFamily="50" charset="-128"/>
              </a:rPr>
              <a:t>　研究成果の事業化</a:t>
            </a:r>
            <a:r>
              <a:rPr kumimoji="0" lang="ja-JP" altLang="en-US" sz="2400" b="1" dirty="0" smtClean="0">
                <a:solidFill>
                  <a:schemeClr val="tx2"/>
                </a:solidFill>
                <a:latin typeface="Meiryo UI" pitchFamily="50" charset="-128"/>
                <a:ea typeface="Meiryo UI" pitchFamily="50" charset="-128"/>
                <a:cs typeface="Meiryo UI" pitchFamily="50" charset="-128"/>
              </a:rPr>
              <a:t>推進</a:t>
            </a:r>
            <a:endParaRPr kumimoji="0" lang="ja-JP" altLang="en-US" sz="2400" b="1" dirty="0">
              <a:solidFill>
                <a:schemeClr val="tx2"/>
              </a:solidFill>
              <a:latin typeface="Meiryo UI" pitchFamily="50" charset="-128"/>
              <a:ea typeface="Meiryo UI" pitchFamily="50" charset="-128"/>
              <a:cs typeface="Meiryo UI" pitchFamily="50" charset="-128"/>
            </a:endParaRPr>
          </a:p>
        </p:txBody>
      </p:sp>
      <p:graphicFrame>
        <p:nvGraphicFramePr>
          <p:cNvPr id="7" name="Group 72"/>
          <p:cNvGraphicFramePr>
            <a:graphicFrameLocks/>
          </p:cNvGraphicFramePr>
          <p:nvPr>
            <p:extLst>
              <p:ext uri="{D42A27DB-BD31-4B8C-83A1-F6EECF244321}">
                <p14:modId xmlns:p14="http://schemas.microsoft.com/office/powerpoint/2010/main" val="4197242504"/>
              </p:ext>
            </p:extLst>
          </p:nvPr>
        </p:nvGraphicFramePr>
        <p:xfrm>
          <a:off x="170901" y="548680"/>
          <a:ext cx="8856984" cy="4824536"/>
        </p:xfrm>
        <a:graphic>
          <a:graphicData uri="http://schemas.openxmlformats.org/drawingml/2006/table">
            <a:tbl>
              <a:tblPr>
                <a:tableStyleId>{5FD0F851-EC5A-4D38-B0AD-8093EC10F338}</a:tableStyleId>
              </a:tblPr>
              <a:tblGrid>
                <a:gridCol w="360040">
                  <a:extLst>
                    <a:ext uri="{9D8B030D-6E8A-4147-A177-3AD203B41FA5}">
                      <a16:colId xmlns:a16="http://schemas.microsoft.com/office/drawing/2014/main" val="20000"/>
                    </a:ext>
                  </a:extLst>
                </a:gridCol>
                <a:gridCol w="5904655">
                  <a:extLst>
                    <a:ext uri="{9D8B030D-6E8A-4147-A177-3AD203B41FA5}">
                      <a16:colId xmlns:a16="http://schemas.microsoft.com/office/drawing/2014/main" val="20001"/>
                    </a:ext>
                  </a:extLst>
                </a:gridCol>
                <a:gridCol w="2592289">
                  <a:extLst>
                    <a:ext uri="{9D8B030D-6E8A-4147-A177-3AD203B41FA5}">
                      <a16:colId xmlns:a16="http://schemas.microsoft.com/office/drawing/2014/main" val="20002"/>
                    </a:ext>
                  </a:extLst>
                </a:gridCol>
              </a:tblGrid>
              <a:tr h="576064">
                <a:tc rowSpan="7">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アクション</a:t>
                      </a:r>
                      <a:endParaRPr kumimoji="1" lang="ja-JP" altLang="en-US" sz="1600" b="0" i="0" u="none" strike="noStrike" cap="none" normalizeH="0" baseline="0" dirty="0" smtClean="0">
                        <a:ln>
                          <a:noFill/>
                        </a:ln>
                        <a:solidFill>
                          <a:schemeClr val="bg1"/>
                        </a:solidFill>
                        <a:effectLst/>
                        <a:latin typeface="Meiryo UI" pitchFamily="50" charset="-128"/>
                        <a:ea typeface="Meiryo UI" pitchFamily="50" charset="-128"/>
                        <a:cs typeface="Meiryo UI" pitchFamily="50" charset="-128"/>
                      </a:endParaRPr>
                    </a:p>
                  </a:txBody>
                  <a:tcPr anchor="ctr" horzOverflow="overflow">
                    <a:solidFill>
                      <a:schemeClr val="accent1"/>
                    </a:solidFill>
                  </a:tcPr>
                </a:tc>
                <a:tc>
                  <a:txBody>
                    <a:bodyPr/>
                    <a:lstStyle/>
                    <a:p>
                      <a:pPr marL="0" marR="0" lvl="0" indent="0" algn="l" defTabSz="914400" rtl="0" eaLnBrk="1" fontAlgn="base" latinLnBrk="0" hangingPunct="1">
                        <a:lnSpc>
                          <a:spcPts val="17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▸国立循環器病研究センター「かるしお」事業の実施</a:t>
                      </a:r>
                      <a:endPar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defRPr/>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大商</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国循</a:t>
                      </a:r>
                      <a:endPar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extLst>
                  <a:ext uri="{0D108BD9-81ED-4DB2-BD59-A6C34878D82A}">
                    <a16:rowId xmlns:a16="http://schemas.microsoft.com/office/drawing/2014/main" val="10000"/>
                  </a:ext>
                </a:extLst>
              </a:tr>
              <a:tr h="720080">
                <a:tc vMerge="1">
                  <a:txBody>
                    <a:bodyPr/>
                    <a:lstStyle/>
                    <a:p>
                      <a:endParaRPr kumimoji="1" lang="ja-JP" altLang="en-US"/>
                    </a:p>
                  </a:txBody>
                  <a:tcPr/>
                </a:tc>
                <a:tc>
                  <a:txBody>
                    <a:bodyPr/>
                    <a:lstStyle/>
                    <a:p>
                      <a:pPr marL="0" marR="0" lvl="0" indent="0" algn="l" defTabSz="914400" rtl="0" eaLnBrk="1" fontAlgn="base" latinLnBrk="0" hangingPunct="1">
                        <a:lnSpc>
                          <a:spcPts val="1700"/>
                        </a:lnSpc>
                        <a:spcBef>
                          <a:spcPct val="20000"/>
                        </a:spcBef>
                        <a:spcAft>
                          <a:spcPct val="0"/>
                        </a:spcAft>
                        <a:buClrTx/>
                        <a:buSzTx/>
                        <a:buFontTx/>
                        <a:buNone/>
                        <a:tabLst/>
                      </a:pPr>
                      <a:r>
                        <a:rPr kumimoji="1" lang="ja-JP" altLang="en-US" sz="160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▸産学官医のプラットフォーム「健康科学ビジネス推進機構」による健康</a:t>
                      </a:r>
                      <a:endParaRPr kumimoji="1" lang="en-US" altLang="ja-JP" sz="160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700"/>
                        </a:lnSpc>
                        <a:spcBef>
                          <a:spcPct val="20000"/>
                        </a:spcBef>
                        <a:spcAft>
                          <a:spcPct val="0"/>
                        </a:spcAft>
                        <a:buClrTx/>
                        <a:buSzTx/>
                        <a:buFontTx/>
                        <a:buNone/>
                        <a:tabLst/>
                      </a:pPr>
                      <a:r>
                        <a:rPr kumimoji="1" lang="ja-JP" altLang="en-US" sz="160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科学関連産業での科学的検証システムの確立をめざす取組</a:t>
                      </a:r>
                      <a:endParaRPr kumimoji="1" lang="ja-JP" altLang="en-US" sz="16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市大</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阪大</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近経局</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extLst>
                  <a:ext uri="{0D108BD9-81ED-4DB2-BD59-A6C34878D82A}">
                    <a16:rowId xmlns:a16="http://schemas.microsoft.com/office/drawing/2014/main" val="10001"/>
                  </a:ext>
                </a:extLst>
              </a:tr>
              <a:tr h="576064">
                <a:tc vMerge="1">
                  <a:txBody>
                    <a:bodyPr/>
                    <a:lstStyle/>
                    <a:p>
                      <a:endParaRPr kumimoji="1" lang="ja-JP" altLang="en-US"/>
                    </a:p>
                  </a:txBody>
                  <a:tcPr/>
                </a:tc>
                <a:tc>
                  <a:txBody>
                    <a:bodyPr/>
                    <a:lstStyle/>
                    <a:p>
                      <a:pPr marL="0" marR="0" lvl="0" indent="0" algn="l" defTabSz="914400" rtl="0" eaLnBrk="1" fontAlgn="base" latinLnBrk="0" hangingPunct="1">
                        <a:lnSpc>
                          <a:spcPts val="1700"/>
                        </a:lnSpc>
                        <a:spcBef>
                          <a:spcPct val="20000"/>
                        </a:spcBef>
                        <a:spcAft>
                          <a:spcPct val="0"/>
                        </a:spcAft>
                        <a:buClrTx/>
                        <a:buSzTx/>
                        <a:buFontTx/>
                        <a:buNone/>
                        <a:tabLst/>
                      </a:pP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健康科学イノベーションセンター</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（うめきた）の運営</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市大</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extLst>
                  <a:ext uri="{0D108BD9-81ED-4DB2-BD59-A6C34878D82A}">
                    <a16:rowId xmlns:a16="http://schemas.microsoft.com/office/drawing/2014/main" val="10002"/>
                  </a:ext>
                </a:extLst>
              </a:tr>
              <a:tr h="792088">
                <a:tc vMerge="1">
                  <a:txBody>
                    <a:bodyPr/>
                    <a:lstStyle/>
                    <a:p>
                      <a:endParaRPr kumimoji="1" lang="ja-JP" altLang="en-US"/>
                    </a:p>
                  </a:txBody>
                  <a:tcPr/>
                </a:tc>
                <a:tc>
                  <a:txBody>
                    <a:bodyPr/>
                    <a:lstStyle/>
                    <a:p>
                      <a:pPr marL="0" marR="0" lvl="0" indent="0" algn="l" defTabSz="914400" rtl="0" eaLnBrk="1" fontAlgn="base" latinLnBrk="0" hangingPunct="1">
                        <a:lnSpc>
                          <a:spcPts val="17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▸医薬健栄研が進むべき方向性、ビジョンを明確にし、成果最大化に</a:t>
                      </a:r>
                      <a:r>
                        <a:rPr kumimoji="1" lang="ja-JP" altLang="en-US" sz="1600" u="none" strike="noStrike" cap="none" normalizeH="0" baseline="0" dirty="0" err="1"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つ</a:t>
                      </a:r>
                      <a:endPar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7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ながるよう新体制で研究を推進</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医薬健栄研</a:t>
                      </a:r>
                    </a:p>
                  </a:txBody>
                  <a:tcPr anchor="ctr" horzOverflow="overflow"/>
                </a:tc>
                <a:extLst>
                  <a:ext uri="{0D108BD9-81ED-4DB2-BD59-A6C34878D82A}">
                    <a16:rowId xmlns:a16="http://schemas.microsoft.com/office/drawing/2014/main" val="10003"/>
                  </a:ext>
                </a:extLst>
              </a:tr>
              <a:tr h="720080">
                <a:tc vMerge="1">
                  <a:txBody>
                    <a:bodyPr/>
                    <a:lstStyle/>
                    <a:p>
                      <a:endParaRPr kumimoji="1" lang="ja-JP" altLang="en-US"/>
                    </a:p>
                  </a:txBody>
                  <a:tcPr/>
                </a:tc>
                <a:tc>
                  <a:txBody>
                    <a:bodyPr/>
                    <a:lstStyle/>
                    <a:p>
                      <a:pPr marL="0" marR="0" lvl="0" indent="0" algn="l" defTabSz="914400" rtl="0" eaLnBrk="1" fontAlgn="base" latinLnBrk="0" hangingPunct="1">
                        <a:lnSpc>
                          <a:spcPts val="17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▸機能性表示食品制度を踏まえた企業支援のための仕組み（届出支</a:t>
                      </a:r>
                      <a:endPar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7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援制度）の運営と定着</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大商</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extLst>
                  <a:ext uri="{0D108BD9-81ED-4DB2-BD59-A6C34878D82A}">
                    <a16:rowId xmlns:a16="http://schemas.microsoft.com/office/drawing/2014/main" val="10004"/>
                  </a:ext>
                </a:extLst>
              </a:tr>
              <a:tr h="720080">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700"/>
                        </a:lnSpc>
                        <a:spcBef>
                          <a:spcPct val="2000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▸健康・医療産業（医療機器、再生医療等）の創出・強化</a:t>
                      </a:r>
                      <a:endParaRPr kumimoji="1" lang="ja-JP" altLang="en-US" sz="1600" b="0" i="0" u="none" strike="noStrike" cap="none" spc="-15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近経局</a:t>
                      </a:r>
                    </a:p>
                  </a:txBody>
                  <a:tcPr anchor="ctr" horzOverflow="overflow"/>
                </a:tc>
                <a:extLst>
                  <a:ext uri="{0D108BD9-81ED-4DB2-BD59-A6C34878D82A}">
                    <a16:rowId xmlns:a16="http://schemas.microsoft.com/office/drawing/2014/main" val="10005"/>
                  </a:ext>
                </a:extLst>
              </a:tr>
              <a:tr h="720080">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700"/>
                        </a:lnSpc>
                        <a:spcBef>
                          <a:spcPct val="20000"/>
                        </a:spcBef>
                        <a:spcAft>
                          <a:spcPct val="0"/>
                        </a:spcAft>
                        <a:buClrTx/>
                        <a:buSzTx/>
                        <a:buFontTx/>
                        <a:buNone/>
                        <a:tabLst/>
                      </a:pPr>
                      <a:r>
                        <a:rPr kumimoji="1" lang="ja-JP" altLang="en-US" sz="1600" b="0" i="0" u="none" strike="noStrike" cap="none" spc="-150" normalizeH="0" baseline="0" dirty="0" smtClean="0">
                          <a:ln>
                            <a:noFill/>
                          </a:ln>
                          <a:solidFill>
                            <a:schemeClr val="tx1"/>
                          </a:solidFill>
                          <a:effectLst/>
                          <a:latin typeface="Meiryo UI" pitchFamily="50" charset="-128"/>
                          <a:ea typeface="Meiryo UI" pitchFamily="50" charset="-128"/>
                          <a:cs typeface="Meiryo UI" pitchFamily="50" charset="-128"/>
                        </a:rPr>
                        <a:t>▸企業ニーズに基づく大学等シーズの実用化支援のためのシステム（健康産業</a:t>
                      </a:r>
                      <a:endParaRPr kumimoji="1" lang="en-US" altLang="ja-JP" sz="1600" b="0" i="0" u="none" strike="noStrike" cap="none" spc="-150"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700"/>
                        </a:lnSpc>
                        <a:spcBef>
                          <a:spcPct val="20000"/>
                        </a:spcBef>
                        <a:spcAft>
                          <a:spcPct val="0"/>
                        </a:spcAft>
                        <a:buClrTx/>
                        <a:buSzTx/>
                        <a:buFontTx/>
                        <a:buNone/>
                        <a:tabLst/>
                      </a:pPr>
                      <a:r>
                        <a:rPr kumimoji="1" lang="ja-JP" altLang="en-US" sz="1600" b="0" i="0" u="none" strike="noStrike" cap="none" spc="-150" normalizeH="0" baseline="0" dirty="0" smtClean="0">
                          <a:ln>
                            <a:noFill/>
                          </a:ln>
                          <a:solidFill>
                            <a:schemeClr val="tx1"/>
                          </a:solidFill>
                          <a:effectLst/>
                          <a:latin typeface="Meiryo UI" pitchFamily="50" charset="-128"/>
                          <a:ea typeface="Meiryo UI" pitchFamily="50" charset="-128"/>
                          <a:cs typeface="Meiryo UI" pitchFamily="50" charset="-128"/>
                        </a:rPr>
                        <a:t>　創出システム）の構築</a:t>
                      </a: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府</a:t>
                      </a:r>
                    </a:p>
                  </a:txBody>
                  <a:tcPr anchor="ctr" horzOverflow="overflow"/>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24370121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81" name="Rectangle 5"/>
          <p:cNvSpPr>
            <a:spLocks noChangeArrowheads="1"/>
          </p:cNvSpPr>
          <p:nvPr/>
        </p:nvSpPr>
        <p:spPr bwMode="auto">
          <a:xfrm>
            <a:off x="0" y="2"/>
            <a:ext cx="9144000" cy="561975"/>
          </a:xfrm>
          <a:prstGeom prst="rect">
            <a:avLst/>
          </a:prstGeom>
          <a:gradFill rotWithShape="1">
            <a:gsLst>
              <a:gs pos="0">
                <a:srgbClr val="FF0000"/>
              </a:gs>
              <a:gs pos="50000">
                <a:schemeClr val="bg1"/>
              </a:gs>
              <a:gs pos="100000">
                <a:srgbClr val="FF0000"/>
              </a:gs>
            </a:gsLst>
            <a:lin ang="5400000" scaled="1"/>
          </a:gradFill>
          <a:ln w="9525">
            <a:noFill/>
            <a:miter lim="800000"/>
            <a:headEnd/>
            <a:tailEnd/>
          </a:ln>
          <a:effectLst/>
        </p:spPr>
        <p:txBody>
          <a:bodyPr wrap="none" anchor="ctr"/>
          <a:lstStyle/>
          <a:p>
            <a:pPr defTabSz="912813">
              <a:buClr>
                <a:srgbClr val="000000"/>
              </a:buClr>
              <a:buSzPct val="100000"/>
              <a:defRPr/>
            </a:pPr>
            <a:r>
              <a:rPr kumimoji="0" lang="ja-JP" altLang="en-US" sz="2800" b="1" dirty="0">
                <a:solidFill>
                  <a:schemeClr val="tx2"/>
                </a:solidFill>
                <a:latin typeface="Meiryo UI" pitchFamily="50" charset="-128"/>
                <a:ea typeface="Meiryo UI" pitchFamily="50" charset="-128"/>
                <a:cs typeface="Meiryo UI" pitchFamily="50" charset="-128"/>
              </a:rPr>
              <a:t>　バイオベンチャー</a:t>
            </a:r>
            <a:r>
              <a:rPr kumimoji="0" lang="ja-JP" altLang="en-US" sz="2800" b="1" dirty="0" smtClean="0">
                <a:solidFill>
                  <a:schemeClr val="tx2"/>
                </a:solidFill>
                <a:latin typeface="Meiryo UI" pitchFamily="50" charset="-128"/>
                <a:ea typeface="Meiryo UI" pitchFamily="50" charset="-128"/>
                <a:cs typeface="Meiryo UI" pitchFamily="50" charset="-128"/>
              </a:rPr>
              <a:t>育成</a:t>
            </a:r>
            <a:endParaRPr kumimoji="0" lang="ja-JP" altLang="en-US" sz="2800" b="1" dirty="0">
              <a:solidFill>
                <a:schemeClr val="tx2"/>
              </a:solidFill>
              <a:latin typeface="Meiryo UI" pitchFamily="50" charset="-128"/>
              <a:ea typeface="Meiryo UI" pitchFamily="50" charset="-128"/>
              <a:cs typeface="Meiryo UI" pitchFamily="50" charset="-128"/>
            </a:endParaRPr>
          </a:p>
        </p:txBody>
      </p:sp>
      <p:graphicFrame>
        <p:nvGraphicFramePr>
          <p:cNvPr id="7" name="Group 72"/>
          <p:cNvGraphicFramePr>
            <a:graphicFrameLocks/>
          </p:cNvGraphicFramePr>
          <p:nvPr>
            <p:extLst>
              <p:ext uri="{D42A27DB-BD31-4B8C-83A1-F6EECF244321}">
                <p14:modId xmlns:p14="http://schemas.microsoft.com/office/powerpoint/2010/main" val="945120974"/>
              </p:ext>
            </p:extLst>
          </p:nvPr>
        </p:nvGraphicFramePr>
        <p:xfrm>
          <a:off x="179513" y="1944736"/>
          <a:ext cx="8784976" cy="4148560"/>
        </p:xfrm>
        <a:graphic>
          <a:graphicData uri="http://schemas.openxmlformats.org/drawingml/2006/table">
            <a:tbl>
              <a:tblPr>
                <a:tableStyleId>{3B4B98B0-60AC-42C2-AFA5-B58CD77FA1E5}</a:tableStyleId>
              </a:tblPr>
              <a:tblGrid>
                <a:gridCol w="360040">
                  <a:extLst>
                    <a:ext uri="{9D8B030D-6E8A-4147-A177-3AD203B41FA5}">
                      <a16:colId xmlns:a16="http://schemas.microsoft.com/office/drawing/2014/main" val="20000"/>
                    </a:ext>
                  </a:extLst>
                </a:gridCol>
                <a:gridCol w="6408712">
                  <a:extLst>
                    <a:ext uri="{9D8B030D-6E8A-4147-A177-3AD203B41FA5}">
                      <a16:colId xmlns:a16="http://schemas.microsoft.com/office/drawing/2014/main" val="20001"/>
                    </a:ext>
                  </a:extLst>
                </a:gridCol>
                <a:gridCol w="2016224">
                  <a:extLst>
                    <a:ext uri="{9D8B030D-6E8A-4147-A177-3AD203B41FA5}">
                      <a16:colId xmlns:a16="http://schemas.microsoft.com/office/drawing/2014/main" val="20002"/>
                    </a:ext>
                  </a:extLst>
                </a:gridCol>
              </a:tblGrid>
              <a:tr h="391972">
                <a:tc rowSpan="6">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アクション</a:t>
                      </a:r>
                      <a:endParaRPr kumimoji="1" lang="ja-JP" altLang="en-US" sz="1600" b="0" i="0" u="none" strike="noStrike" cap="none" normalizeH="0" baseline="0" dirty="0" smtClean="0">
                        <a:ln>
                          <a:noFill/>
                        </a:ln>
                        <a:solidFill>
                          <a:schemeClr val="bg1"/>
                        </a:solidFill>
                        <a:effectLst/>
                        <a:latin typeface="Meiryo UI" pitchFamily="50" charset="-128"/>
                        <a:ea typeface="Meiryo UI" pitchFamily="50" charset="-128"/>
                        <a:cs typeface="Meiryo UI" pitchFamily="50" charset="-128"/>
                      </a:endParaRPr>
                    </a:p>
                  </a:txBody>
                  <a:tcPr anchor="ctr" horzOverflow="overflow">
                    <a:solidFill>
                      <a:schemeClr val="accent1"/>
                    </a:solidFill>
                  </a:tcPr>
                </a:tc>
                <a:tc>
                  <a:txBody>
                    <a:bodyPr/>
                    <a:lstStyle/>
                    <a:p>
                      <a:pPr marL="0" marR="0" lvl="0" indent="0" algn="l" defTabSz="914400" rtl="0" eaLnBrk="1" fontAlgn="base" latinLnBrk="0" hangingPunct="1">
                        <a:lnSpc>
                          <a:spcPts val="17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▸「大阪バイオファンド」の運営</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zh-TW"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大薬協</a:t>
                      </a:r>
                      <a:r>
                        <a:rPr kumimoji="1" lang="en-US" altLang="zh-TW"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大商</a:t>
                      </a:r>
                      <a:r>
                        <a:rPr kumimoji="1" lang="en-US" altLang="zh-TW"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府</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extLst>
                  <a:ext uri="{0D108BD9-81ED-4DB2-BD59-A6C34878D82A}">
                    <a16:rowId xmlns:a16="http://schemas.microsoft.com/office/drawing/2014/main" val="10000"/>
                  </a:ext>
                </a:extLst>
              </a:tr>
              <a:tr h="360000">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7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▸オール大阪でのバイオベンチャーの支援スキーム構築・提供</a:t>
                      </a:r>
                      <a:endParaRPr kumimoji="1" lang="en-US" altLang="ja-JP"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endParaRPr>
                    </a:p>
                  </a:txBody>
                  <a:tcPr anchor="ctr" horzOverflow="overflow"/>
                </a:tc>
                <a:tc>
                  <a:txBody>
                    <a:bodyPr/>
                    <a:lstStyle/>
                    <a:p>
                      <a:pPr marL="0" marR="0" lvl="0" indent="0" algn="l" defTabSz="914400" rtl="0" eaLnBrk="1" fontAlgn="base" latinLnBrk="0" hangingPunct="1">
                        <a:lnSpc>
                          <a:spcPts val="1400"/>
                        </a:lnSpc>
                        <a:spcBef>
                          <a:spcPct val="20000"/>
                        </a:spcBef>
                        <a:spcAft>
                          <a:spcPct val="0"/>
                        </a:spcAft>
                        <a:buClrTx/>
                        <a:buSzTx/>
                        <a:buFontTx/>
                        <a:buNone/>
                        <a:tabLst/>
                        <a:defRPr/>
                      </a:pPr>
                      <a:r>
                        <a:rPr kumimoji="1" lang="ja-JP" altLang="en-US" sz="13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医薬健栄研</a:t>
                      </a:r>
                      <a:r>
                        <a:rPr kumimoji="1" lang="en-US" altLang="ja-JP" sz="13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3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大薬協</a:t>
                      </a:r>
                      <a:r>
                        <a:rPr kumimoji="1" lang="en-US" altLang="ja-JP" sz="13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3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市</a:t>
                      </a:r>
                      <a:r>
                        <a:rPr kumimoji="1" lang="en-US" altLang="ja-JP" sz="13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3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大商</a:t>
                      </a:r>
                      <a:r>
                        <a:rPr kumimoji="1" lang="en-US" altLang="zh-TW" sz="13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3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市大</a:t>
                      </a:r>
                      <a:r>
                        <a:rPr kumimoji="1" lang="en-US" altLang="zh-TW" sz="13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3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阪大</a:t>
                      </a:r>
                      <a:r>
                        <a:rPr kumimoji="1" lang="en-US" altLang="zh-TW" sz="13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3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府</a:t>
                      </a:r>
                      <a:r>
                        <a:rPr kumimoji="1" lang="en-US" altLang="ja-JP" sz="13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3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府大</a:t>
                      </a:r>
                      <a:r>
                        <a:rPr kumimoji="1" lang="en-US" altLang="zh-TW" sz="13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3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近経局</a:t>
                      </a:r>
                      <a:r>
                        <a:rPr kumimoji="1" lang="en-US" altLang="ja-JP" sz="13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3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国循</a:t>
                      </a:r>
                      <a:r>
                        <a:rPr kumimoji="1" lang="en-US" altLang="ja-JP" sz="13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3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千里</a:t>
                      </a:r>
                      <a:r>
                        <a:rPr kumimoji="1" lang="en-US" altLang="zh-TW" sz="13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LF</a:t>
                      </a:r>
                      <a:r>
                        <a:rPr kumimoji="1" lang="en-US" altLang="ja-JP" sz="13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base" latinLnBrk="0" hangingPunct="1">
                        <a:lnSpc>
                          <a:spcPts val="1400"/>
                        </a:lnSpc>
                        <a:spcBef>
                          <a:spcPct val="20000"/>
                        </a:spcBef>
                        <a:spcAft>
                          <a:spcPct val="0"/>
                        </a:spcAft>
                        <a:buClrTx/>
                        <a:buSzTx/>
                        <a:buFontTx/>
                        <a:buNone/>
                        <a:tabLst/>
                        <a:defRPr/>
                      </a:pPr>
                      <a:r>
                        <a:rPr kumimoji="1" lang="en-US" altLang="ja-JP" sz="1300" u="none" strike="noStrike" cap="none" normalizeH="0" baseline="0" dirty="0" err="1" smtClean="0">
                          <a:ln>
                            <a:noFill/>
                          </a:ln>
                          <a:effectLst/>
                          <a:latin typeface="Meiryo UI" panose="020B0604030504040204" pitchFamily="50" charset="-128"/>
                          <a:ea typeface="Meiryo UI" panose="020B0604030504040204" pitchFamily="50" charset="-128"/>
                          <a:cs typeface="Meiryo UI" panose="020B0604030504040204" pitchFamily="50" charset="-128"/>
                        </a:rPr>
                        <a:t>QBiC</a:t>
                      </a:r>
                      <a:endPar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extLst>
                  <a:ext uri="{0D108BD9-81ED-4DB2-BD59-A6C34878D82A}">
                    <a16:rowId xmlns:a16="http://schemas.microsoft.com/office/drawing/2014/main" val="10001"/>
                  </a:ext>
                </a:extLst>
              </a:tr>
              <a:tr h="737439">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7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▸「おおさか地域創造ファンド」を活用した医薬品・医療機器・</a:t>
                      </a:r>
                      <a:r>
                        <a:rPr kumimoji="1" lang="en-US" altLang="ja-JP" sz="1600" u="none" strike="noStrike" cap="none" normalizeH="0" baseline="0" dirty="0" err="1" smtClean="0">
                          <a:ln>
                            <a:noFill/>
                          </a:ln>
                          <a:effectLst/>
                          <a:latin typeface="Meiryo UI" panose="020B0604030504040204" pitchFamily="50" charset="-128"/>
                          <a:ea typeface="Meiryo UI" panose="020B0604030504040204" pitchFamily="50" charset="-128"/>
                          <a:cs typeface="Meiryo UI" panose="020B0604030504040204" pitchFamily="50" charset="-128"/>
                        </a:rPr>
                        <a:t>iPS</a:t>
                      </a: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細胞（再生</a:t>
                      </a:r>
                      <a:endParaRPr kumimoji="1" lang="en-US" altLang="ja-JP"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7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　医療・創薬等）関連製品開発支援事業の実施</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zh-TW"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大商</a:t>
                      </a:r>
                      <a:r>
                        <a:rPr kumimoji="1" lang="en-US" altLang="zh-TW"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府</a:t>
                      </a:r>
                      <a:r>
                        <a:rPr kumimoji="1" lang="en-US" altLang="zh-TW"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千里</a:t>
                      </a:r>
                      <a:r>
                        <a:rPr kumimoji="1" lang="en-US" altLang="zh-TW"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LF</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extLst>
                  <a:ext uri="{0D108BD9-81ED-4DB2-BD59-A6C34878D82A}">
                    <a16:rowId xmlns:a16="http://schemas.microsoft.com/office/drawing/2014/main" val="10002"/>
                  </a:ext>
                </a:extLst>
              </a:tr>
              <a:tr h="737439">
                <a:tc vMerge="1">
                  <a:txBody>
                    <a:bodyPr/>
                    <a:lstStyle/>
                    <a:p>
                      <a:endParaRPr kumimoji="1" lang="ja-JP" altLang="en-US"/>
                    </a:p>
                  </a:txBody>
                  <a:tcPr/>
                </a:tc>
                <a:tc>
                  <a:txBody>
                    <a:bodyPr/>
                    <a:lstStyle/>
                    <a:p>
                      <a:pPr marL="0" marR="0" lvl="0" indent="0" algn="l" defTabSz="914400" rtl="0" eaLnBrk="1" fontAlgn="base" latinLnBrk="0" hangingPunct="1">
                        <a:lnSpc>
                          <a:spcPts val="1700"/>
                        </a:lnSpc>
                        <a:spcBef>
                          <a:spcPct val="2000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▸創薬シーズ事業化支援事業による大学等の創薬シーズをベンチャーキャピタ</a:t>
                      </a:r>
                      <a:endPar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700"/>
                        </a:lnSpc>
                        <a:spcBef>
                          <a:spcPct val="2000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ル（投資会社）等につなげる機会を提供</a:t>
                      </a: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zh-TW"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大薬協</a:t>
                      </a:r>
                      <a:r>
                        <a:rPr kumimoji="1" lang="en-US" altLang="zh-TW"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zh-TW"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大商</a:t>
                      </a:r>
                      <a:r>
                        <a:rPr kumimoji="1" lang="en-US" altLang="zh-TW"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zh-TW"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府</a:t>
                      </a:r>
                    </a:p>
                    <a:p>
                      <a:pPr marL="0" marR="0" lvl="0" indent="0" algn="l" defTabSz="914400" rtl="0" eaLnBrk="1" fontAlgn="base" latinLnBrk="0" hangingPunct="1">
                        <a:lnSpc>
                          <a:spcPct val="110000"/>
                        </a:lnSpc>
                        <a:spcBef>
                          <a:spcPct val="20000"/>
                        </a:spcBef>
                        <a:spcAft>
                          <a:spcPct val="0"/>
                        </a:spcAft>
                        <a:buClrTx/>
                        <a:buSzTx/>
                        <a:buFontTx/>
                        <a:buNone/>
                        <a:tabLst/>
                      </a:pPr>
                      <a:r>
                        <a:rPr kumimoji="1" lang="en-US" altLang="zh-TW"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zh-TW"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千里</a:t>
                      </a:r>
                      <a:r>
                        <a:rPr kumimoji="1" lang="en-US" altLang="zh-TW"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LF</a:t>
                      </a:r>
                    </a:p>
                  </a:txBody>
                  <a:tcPr anchor="ctr" horzOverflow="overflow"/>
                </a:tc>
                <a:extLst>
                  <a:ext uri="{0D108BD9-81ED-4DB2-BD59-A6C34878D82A}">
                    <a16:rowId xmlns:a16="http://schemas.microsoft.com/office/drawing/2014/main" val="10003"/>
                  </a:ext>
                </a:extLst>
              </a:tr>
              <a:tr h="935390">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7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▸府内のライフサイエンス関連の大学・研究機関やライフサイエンス関連中小・</a:t>
                      </a:r>
                      <a:endParaRPr kumimoji="1" lang="en-US" altLang="ja-JP"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7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　ベンチャー企業等に職員が直接訪問し、研究シーズ、企業ニーズ把握や支</a:t>
                      </a:r>
                      <a:endParaRPr kumimoji="1" lang="en-US" altLang="ja-JP"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7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　援メニューの情報提供等を実施</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府</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extLst>
                  <a:ext uri="{0D108BD9-81ED-4DB2-BD59-A6C34878D82A}">
                    <a16:rowId xmlns:a16="http://schemas.microsoft.com/office/drawing/2014/main" val="10004"/>
                  </a:ext>
                </a:extLst>
              </a:tr>
              <a:tr h="504056">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7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▸基礎研究とベンチャー企業との研究開発面の橋渡し支援方策検討</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阪大</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extLst>
                  <a:ext uri="{0D108BD9-81ED-4DB2-BD59-A6C34878D82A}">
                    <a16:rowId xmlns:a16="http://schemas.microsoft.com/office/drawing/2014/main" val="10005"/>
                  </a:ext>
                </a:extLst>
              </a:tr>
            </a:tbl>
          </a:graphicData>
        </a:graphic>
      </p:graphicFrame>
      <p:sp>
        <p:nvSpPr>
          <p:cNvPr id="3" name="AutoShape 2"/>
          <p:cNvSpPr>
            <a:spLocks noChangeArrowheads="1"/>
          </p:cNvSpPr>
          <p:nvPr/>
        </p:nvSpPr>
        <p:spPr bwMode="auto">
          <a:xfrm>
            <a:off x="107505" y="593824"/>
            <a:ext cx="8928992" cy="1293980"/>
          </a:xfrm>
          <a:prstGeom prst="roundRect">
            <a:avLst>
              <a:gd name="adj" fmla="val 11546"/>
            </a:avLst>
          </a:prstGeom>
          <a:solidFill>
            <a:schemeClr val="accent5">
              <a:lumMod val="20000"/>
              <a:lumOff val="80000"/>
            </a:schemeClr>
          </a:solidFill>
          <a:ln w="19050">
            <a:solidFill>
              <a:schemeClr val="tx1"/>
            </a:solidFill>
            <a:round/>
            <a:headEnd/>
            <a:tailEnd/>
          </a:ln>
        </p:spPr>
        <p:txBody>
          <a:bodyPr vert="horz" wrap="square" lIns="74295" tIns="8890" rIns="74295" bIns="8890" numCol="1" anchor="t" anchorCtr="0" compatLnSpc="1">
            <a:prstTxWarp prst="textNoShape">
              <a:avLst/>
            </a:prstTxWarp>
          </a:bodyPr>
          <a:lstStyle/>
          <a:p>
            <a:pPr lvl="0" algn="just" fontAlgn="base">
              <a:lnSpc>
                <a:spcPct val="120000"/>
              </a:lnSpc>
              <a:spcBef>
                <a:spcPct val="0"/>
              </a:spcBef>
              <a:spcAft>
                <a:spcPct val="0"/>
              </a:spcAft>
            </a:pPr>
            <a:r>
              <a:rPr kumimoji="1" lang="en-US" altLang="ja-JP" b="1" i="0" u="sng"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a:t>
            </a:r>
            <a:r>
              <a:rPr lang="ja-JP" altLang="en-US" b="1" u="sng" dirty="0">
                <a:solidFill>
                  <a:srgbClr val="000000"/>
                </a:solidFill>
                <a:latin typeface="Meiryo UI" pitchFamily="50" charset="-128"/>
                <a:ea typeface="Meiryo UI" pitchFamily="50" charset="-128"/>
                <a:cs typeface="Meiryo UI" pitchFamily="50" charset="-128"/>
              </a:rPr>
              <a:t>バイオベンチャーの創出・育成の</a:t>
            </a:r>
            <a:r>
              <a:rPr lang="ja-JP" altLang="en-US" b="1" u="sng" dirty="0" smtClean="0">
                <a:solidFill>
                  <a:srgbClr val="000000"/>
                </a:solidFill>
                <a:latin typeface="Meiryo UI" pitchFamily="50" charset="-128"/>
                <a:ea typeface="Meiryo UI" pitchFamily="50" charset="-128"/>
                <a:cs typeface="Meiryo UI" pitchFamily="50" charset="-128"/>
              </a:rPr>
              <a:t>促進</a:t>
            </a:r>
            <a:endParaRPr kumimoji="1" lang="en-US" altLang="ja-JP" b="1" i="0" u="sng" strike="noStrike" cap="none" normalizeH="0" baseline="0" dirty="0" smtClean="0">
              <a:ln>
                <a:noFill/>
              </a:ln>
              <a:solidFill>
                <a:srgbClr val="000000"/>
              </a:solidFill>
              <a:effectLst/>
              <a:latin typeface="Meiryo UI" pitchFamily="50" charset="-128"/>
              <a:ea typeface="Meiryo UI" pitchFamily="50" charset="-128"/>
              <a:cs typeface="Meiryo UI" pitchFamily="50" charset="-128"/>
            </a:endParaRPr>
          </a:p>
          <a:p>
            <a:pPr lvl="0" algn="just" fontAlgn="base">
              <a:lnSpc>
                <a:spcPct val="120000"/>
              </a:lnSpc>
              <a:spcBef>
                <a:spcPct val="0"/>
              </a:spcBef>
              <a:spcAft>
                <a:spcPct val="0"/>
              </a:spcAft>
            </a:pPr>
            <a:r>
              <a:rPr lang="ja-JP" altLang="en-US" sz="1600" dirty="0" smtClean="0">
                <a:solidFill>
                  <a:srgbClr val="000000"/>
                </a:solidFill>
                <a:latin typeface="Meiryo UI" pitchFamily="50" charset="-128"/>
                <a:ea typeface="Meiryo UI" pitchFamily="50" charset="-128"/>
                <a:cs typeface="Meiryo UI" pitchFamily="50" charset="-128"/>
              </a:rPr>
              <a:t>　</a:t>
            </a:r>
            <a:r>
              <a:rPr lang="ja-JP" altLang="en-US" sz="1600" dirty="0">
                <a:solidFill>
                  <a:srgbClr val="000000"/>
                </a:solidFill>
                <a:latin typeface="Meiryo UI" pitchFamily="50" charset="-128"/>
                <a:ea typeface="Meiryo UI" pitchFamily="50" charset="-128"/>
                <a:cs typeface="Meiryo UI" pitchFamily="50" charset="-128"/>
              </a:rPr>
              <a:t>先進的な医薬品等の開発において、新技術、創薬シーズ創出の担い手としてバイオベンチャーの存在が重要となっていることから、資金、人材、アライアンス等について、事業化ステージに応じた支援施策を展開するとともに、企業ニーズの把握や支援メニューの情報提供等を</a:t>
            </a:r>
            <a:r>
              <a:rPr lang="ja-JP" altLang="en-US" sz="1600" dirty="0" smtClean="0">
                <a:solidFill>
                  <a:srgbClr val="000000"/>
                </a:solidFill>
                <a:latin typeface="Meiryo UI" pitchFamily="50" charset="-128"/>
                <a:ea typeface="Meiryo UI" pitchFamily="50" charset="-128"/>
                <a:cs typeface="Meiryo UI" pitchFamily="50" charset="-128"/>
              </a:rPr>
              <a:t>行う。</a:t>
            </a:r>
            <a:endParaRPr kumimoji="1" lang="ja-JP" sz="360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6781275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81" name="Rectangle 5"/>
          <p:cNvSpPr>
            <a:spLocks noChangeArrowheads="1"/>
          </p:cNvSpPr>
          <p:nvPr/>
        </p:nvSpPr>
        <p:spPr bwMode="auto">
          <a:xfrm>
            <a:off x="0" y="2"/>
            <a:ext cx="9144000" cy="561975"/>
          </a:xfrm>
          <a:prstGeom prst="rect">
            <a:avLst/>
          </a:prstGeom>
          <a:gradFill rotWithShape="1">
            <a:gsLst>
              <a:gs pos="0">
                <a:srgbClr val="FF0000"/>
              </a:gs>
              <a:gs pos="50000">
                <a:schemeClr val="bg1"/>
              </a:gs>
              <a:gs pos="100000">
                <a:srgbClr val="FF0000"/>
              </a:gs>
            </a:gsLst>
            <a:lin ang="5400000" scaled="1"/>
          </a:gradFill>
          <a:ln w="9525">
            <a:noFill/>
            <a:miter lim="800000"/>
            <a:headEnd/>
            <a:tailEnd/>
          </a:ln>
          <a:effectLst/>
        </p:spPr>
        <p:txBody>
          <a:bodyPr wrap="none" anchor="ctr"/>
          <a:lstStyle/>
          <a:p>
            <a:pPr defTabSz="912813">
              <a:buClr>
                <a:srgbClr val="000000"/>
              </a:buClr>
              <a:buSzPct val="100000"/>
              <a:defRPr/>
            </a:pPr>
            <a:r>
              <a:rPr kumimoji="0" lang="ja-JP" altLang="en-US" sz="2800" b="1" dirty="0">
                <a:solidFill>
                  <a:schemeClr val="tx2"/>
                </a:solidFill>
                <a:latin typeface="Meiryo UI" pitchFamily="50" charset="-128"/>
                <a:ea typeface="Meiryo UI" pitchFamily="50" charset="-128"/>
                <a:cs typeface="Meiryo UI" pitchFamily="50" charset="-128"/>
              </a:rPr>
              <a:t>　バイオベンチャー</a:t>
            </a:r>
            <a:r>
              <a:rPr kumimoji="0" lang="ja-JP" altLang="en-US" sz="2800" b="1" dirty="0" smtClean="0">
                <a:solidFill>
                  <a:schemeClr val="tx2"/>
                </a:solidFill>
                <a:latin typeface="Meiryo UI" pitchFamily="50" charset="-128"/>
                <a:ea typeface="Meiryo UI" pitchFamily="50" charset="-128"/>
                <a:cs typeface="Meiryo UI" pitchFamily="50" charset="-128"/>
              </a:rPr>
              <a:t>育成</a:t>
            </a:r>
            <a:endParaRPr kumimoji="0" lang="ja-JP" altLang="en-US" sz="2800" b="1" dirty="0">
              <a:solidFill>
                <a:schemeClr val="tx2"/>
              </a:solidFill>
              <a:latin typeface="Meiryo UI" pitchFamily="50" charset="-128"/>
              <a:ea typeface="Meiryo UI" pitchFamily="50" charset="-128"/>
              <a:cs typeface="Meiryo UI" pitchFamily="50" charset="-128"/>
            </a:endParaRPr>
          </a:p>
        </p:txBody>
      </p:sp>
      <p:graphicFrame>
        <p:nvGraphicFramePr>
          <p:cNvPr id="7" name="Group 72"/>
          <p:cNvGraphicFramePr>
            <a:graphicFrameLocks/>
          </p:cNvGraphicFramePr>
          <p:nvPr>
            <p:extLst>
              <p:ext uri="{D42A27DB-BD31-4B8C-83A1-F6EECF244321}">
                <p14:modId xmlns:p14="http://schemas.microsoft.com/office/powerpoint/2010/main" val="2824535089"/>
              </p:ext>
            </p:extLst>
          </p:nvPr>
        </p:nvGraphicFramePr>
        <p:xfrm>
          <a:off x="179513" y="2060848"/>
          <a:ext cx="8784976" cy="1170940"/>
        </p:xfrm>
        <a:graphic>
          <a:graphicData uri="http://schemas.openxmlformats.org/drawingml/2006/table">
            <a:tbl>
              <a:tblPr>
                <a:tableStyleId>{3B4B98B0-60AC-42C2-AFA5-B58CD77FA1E5}</a:tableStyleId>
              </a:tblPr>
              <a:tblGrid>
                <a:gridCol w="360040">
                  <a:extLst>
                    <a:ext uri="{9D8B030D-6E8A-4147-A177-3AD203B41FA5}">
                      <a16:colId xmlns:a16="http://schemas.microsoft.com/office/drawing/2014/main" val="20000"/>
                    </a:ext>
                  </a:extLst>
                </a:gridCol>
                <a:gridCol w="6408712">
                  <a:extLst>
                    <a:ext uri="{9D8B030D-6E8A-4147-A177-3AD203B41FA5}">
                      <a16:colId xmlns:a16="http://schemas.microsoft.com/office/drawing/2014/main" val="20001"/>
                    </a:ext>
                  </a:extLst>
                </a:gridCol>
                <a:gridCol w="2016224">
                  <a:extLst>
                    <a:ext uri="{9D8B030D-6E8A-4147-A177-3AD203B41FA5}">
                      <a16:colId xmlns:a16="http://schemas.microsoft.com/office/drawing/2014/main" val="20002"/>
                    </a:ext>
                  </a:extLst>
                </a:gridCol>
              </a:tblGrid>
              <a:tr h="793316">
                <a:tc>
                  <a:txBody>
                    <a:bodyPr/>
                    <a:lstStyle/>
                    <a:p>
                      <a:pPr marL="0" marR="0" lvl="0" indent="0" algn="ctr" defTabSz="914400" rtl="0" eaLnBrk="1" fontAlgn="base" latinLnBrk="0" hangingPunct="1">
                        <a:lnSpc>
                          <a:spcPts val="1700"/>
                        </a:lnSpc>
                        <a:spcBef>
                          <a:spcPct val="20000"/>
                        </a:spcBef>
                        <a:spcAft>
                          <a:spcPct val="0"/>
                        </a:spcAft>
                        <a:buClrTx/>
                        <a:buSzTx/>
                        <a:buFontTx/>
                        <a:buNone/>
                        <a:tabLst/>
                      </a:pPr>
                      <a:r>
                        <a:rPr kumimoji="1" lang="ja-JP" altLang="en-US" sz="160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アクション</a:t>
                      </a:r>
                      <a:endParaRPr kumimoji="1" lang="ja-JP" altLang="en-US" sz="1600" b="0" i="0" u="none" strike="noStrike" cap="none" normalizeH="0" baseline="0" dirty="0" smtClean="0">
                        <a:ln>
                          <a:noFill/>
                        </a:ln>
                        <a:solidFill>
                          <a:schemeClr val="bg1"/>
                        </a:solidFill>
                        <a:effectLst/>
                        <a:latin typeface="Meiryo UI" pitchFamily="50" charset="-128"/>
                        <a:ea typeface="Meiryo UI" pitchFamily="50" charset="-128"/>
                        <a:cs typeface="Meiryo UI" pitchFamily="50" charset="-128"/>
                      </a:endParaRPr>
                    </a:p>
                  </a:txBody>
                  <a:tcPr anchor="ctr" horzOverflow="overflow">
                    <a:solidFill>
                      <a:schemeClr val="accent1"/>
                    </a:solidFill>
                  </a:tcPr>
                </a:tc>
                <a:tc>
                  <a:txBody>
                    <a:bodyPr/>
                    <a:lstStyle/>
                    <a:p>
                      <a:pPr marL="0" marR="0" lvl="0" indent="0" algn="l" defTabSz="914400" rtl="0" eaLnBrk="1" fontAlgn="base" latinLnBrk="0" hangingPunct="1">
                        <a:lnSpc>
                          <a:spcPts val="17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▸大学等研究機関の若手研究者等を対象とした企業実務に関するプログラ</a:t>
                      </a:r>
                      <a:endPar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7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ム等の実施（知財等）</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市大</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阪大</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府大</a:t>
                      </a:r>
                      <a:endPar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10000"/>
                        </a:lnSpc>
                        <a:spcBef>
                          <a:spcPct val="20000"/>
                        </a:spcBef>
                        <a:spcAft>
                          <a:spcPct val="0"/>
                        </a:spcAft>
                        <a:buClrTx/>
                        <a:buSzTx/>
                        <a:buFontTx/>
                        <a:buNone/>
                        <a:tabLst/>
                      </a:pP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千里</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LF</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extLst>
                  <a:ext uri="{0D108BD9-81ED-4DB2-BD59-A6C34878D82A}">
                    <a16:rowId xmlns:a16="http://schemas.microsoft.com/office/drawing/2014/main" val="10000"/>
                  </a:ext>
                </a:extLst>
              </a:tr>
            </a:tbl>
          </a:graphicData>
        </a:graphic>
      </p:graphicFrame>
      <p:sp>
        <p:nvSpPr>
          <p:cNvPr id="3" name="AutoShape 2"/>
          <p:cNvSpPr>
            <a:spLocks noChangeArrowheads="1"/>
          </p:cNvSpPr>
          <p:nvPr/>
        </p:nvSpPr>
        <p:spPr bwMode="auto">
          <a:xfrm>
            <a:off x="107505" y="764704"/>
            <a:ext cx="8928992" cy="1005948"/>
          </a:xfrm>
          <a:prstGeom prst="roundRect">
            <a:avLst>
              <a:gd name="adj" fmla="val 11546"/>
            </a:avLst>
          </a:prstGeom>
          <a:solidFill>
            <a:schemeClr val="accent5">
              <a:lumMod val="20000"/>
              <a:lumOff val="80000"/>
            </a:schemeClr>
          </a:solidFill>
          <a:ln w="19050">
            <a:solidFill>
              <a:schemeClr val="tx1"/>
            </a:solidFill>
            <a:round/>
            <a:headEnd/>
            <a:tailEnd/>
          </a:ln>
        </p:spPr>
        <p:txBody>
          <a:bodyPr vert="horz" wrap="square" lIns="74295" tIns="8890" rIns="74295" bIns="8890" numCol="1" anchor="t" anchorCtr="0" compatLnSpc="1">
            <a:prstTxWarp prst="textNoShape">
              <a:avLst/>
            </a:prstTxWarp>
          </a:bodyPr>
          <a:lstStyle/>
          <a:p>
            <a:pPr lvl="0" algn="just" fontAlgn="base">
              <a:lnSpc>
                <a:spcPct val="120000"/>
              </a:lnSpc>
              <a:spcBef>
                <a:spcPct val="0"/>
              </a:spcBef>
              <a:spcAft>
                <a:spcPct val="0"/>
              </a:spcAft>
            </a:pPr>
            <a:r>
              <a:rPr kumimoji="1" lang="en-US" altLang="ja-JP" b="1" i="0" u="sng"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a:t>
            </a:r>
            <a:r>
              <a:rPr lang="ja-JP" altLang="en-US" b="1" u="sng" dirty="0">
                <a:solidFill>
                  <a:srgbClr val="000000"/>
                </a:solidFill>
                <a:latin typeface="Meiryo UI" pitchFamily="50" charset="-128"/>
                <a:ea typeface="Meiryo UI" pitchFamily="50" charset="-128"/>
                <a:cs typeface="Meiryo UI" pitchFamily="50" charset="-128"/>
              </a:rPr>
              <a:t>人材の育成・</a:t>
            </a:r>
            <a:r>
              <a:rPr lang="ja-JP" altLang="en-US" b="1" u="sng" dirty="0" smtClean="0">
                <a:solidFill>
                  <a:srgbClr val="000000"/>
                </a:solidFill>
                <a:latin typeface="Meiryo UI" pitchFamily="50" charset="-128"/>
                <a:ea typeface="Meiryo UI" pitchFamily="50" charset="-128"/>
                <a:cs typeface="Meiryo UI" pitchFamily="50" charset="-128"/>
              </a:rPr>
              <a:t>確保</a:t>
            </a:r>
            <a:endParaRPr kumimoji="1" lang="en-US" altLang="ja-JP" b="1" i="0" u="sng" strike="noStrike" cap="none" normalizeH="0" baseline="0" dirty="0" smtClean="0">
              <a:ln>
                <a:noFill/>
              </a:ln>
              <a:solidFill>
                <a:srgbClr val="000000"/>
              </a:solidFill>
              <a:effectLst/>
              <a:latin typeface="Meiryo UI" pitchFamily="50" charset="-128"/>
              <a:ea typeface="Meiryo UI" pitchFamily="50" charset="-128"/>
              <a:cs typeface="Meiryo UI" pitchFamily="50" charset="-128"/>
            </a:endParaRPr>
          </a:p>
          <a:p>
            <a:pPr lvl="0" algn="just" fontAlgn="base">
              <a:lnSpc>
                <a:spcPct val="120000"/>
              </a:lnSpc>
              <a:spcBef>
                <a:spcPct val="0"/>
              </a:spcBef>
              <a:spcAft>
                <a:spcPct val="0"/>
              </a:spcAft>
            </a:pPr>
            <a:r>
              <a:rPr lang="ja-JP" altLang="en-US" sz="1600" dirty="0" smtClean="0">
                <a:solidFill>
                  <a:srgbClr val="000000"/>
                </a:solidFill>
                <a:latin typeface="Meiryo UI" pitchFamily="50" charset="-128"/>
                <a:ea typeface="Meiryo UI" pitchFamily="50" charset="-128"/>
                <a:cs typeface="Meiryo UI" pitchFamily="50" charset="-128"/>
              </a:rPr>
              <a:t>　</a:t>
            </a:r>
            <a:r>
              <a:rPr lang="ja-JP" altLang="en-US" sz="1600" dirty="0">
                <a:solidFill>
                  <a:srgbClr val="000000"/>
                </a:solidFill>
                <a:latin typeface="Meiryo UI" pitchFamily="50" charset="-128"/>
                <a:ea typeface="Meiryo UI" pitchFamily="50" charset="-128"/>
                <a:cs typeface="Meiryo UI" pitchFamily="50" charset="-128"/>
              </a:rPr>
              <a:t>大学等研究機関の若手研究者等に研究成果の事業化等に関するプログラムを実施するなど将来の人材の育成を図る。また、バイオベンチャー、中小企業等への人材育成・確保支援に向けた事業を実施する</a:t>
            </a:r>
            <a:r>
              <a:rPr lang="ja-JP" altLang="en-US" sz="1600" dirty="0" smtClean="0">
                <a:solidFill>
                  <a:srgbClr val="000000"/>
                </a:solidFill>
                <a:latin typeface="Meiryo UI" pitchFamily="50" charset="-128"/>
                <a:ea typeface="Meiryo UI" pitchFamily="50" charset="-128"/>
                <a:cs typeface="Meiryo UI" pitchFamily="50" charset="-128"/>
              </a:rPr>
              <a:t>。</a:t>
            </a:r>
            <a:endParaRPr kumimoji="1" lang="ja-JP" sz="360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46778022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4511</TotalTime>
  <Words>3761</Words>
  <Application>Microsoft Office PowerPoint</Application>
  <PresentationFormat>画面に合わせる (4:3)</PresentationFormat>
  <Paragraphs>381</Paragraphs>
  <Slides>16</Slides>
  <Notes>13</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16</vt:i4>
      </vt:variant>
    </vt:vector>
  </HeadingPairs>
  <TitlesOfParts>
    <vt:vector size="22" baseType="lpstr">
      <vt:lpstr>HGS明朝B</vt:lpstr>
      <vt:lpstr>Meiryo UI</vt:lpstr>
      <vt:lpstr>ＭＳ Ｐゴシック</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福原　知子</dc:creator>
  <cp:lastModifiedBy>前田　未来</cp:lastModifiedBy>
  <cp:revision>83</cp:revision>
  <cp:lastPrinted>2017-07-28T03:12:04Z</cp:lastPrinted>
  <dcterms:created xsi:type="dcterms:W3CDTF">2014-01-31T05:10:22Z</dcterms:created>
  <dcterms:modified xsi:type="dcterms:W3CDTF">2022-12-23T02:28:59Z</dcterms:modified>
</cp:coreProperties>
</file>