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6" autoAdjust="0"/>
  </p:normalViewPr>
  <p:slideViewPr>
    <p:cSldViewPr>
      <p:cViewPr>
        <p:scale>
          <a:sx n="75" d="100"/>
          <a:sy n="75" d="100"/>
        </p:scale>
        <p:origin x="-123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F8657AC-71B8-452B-A8B1-8CA80579C878}" type="datetimeFigureOut">
              <a:rPr kumimoji="1" lang="ja-JP" altLang="en-US" smtClean="0"/>
              <a:t>2016/7/13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2B970AB-65A7-4D0B-99D1-98E07398DFE7}" type="slidenum">
              <a:rPr kumimoji="1" lang="ja-JP" altLang="en-US" smtClean="0"/>
              <a:t>‹#›</a:t>
            </a:fld>
            <a:endParaRPr kumimoji="1" lang="ja-JP" altLang="en-US"/>
          </a:p>
        </p:txBody>
      </p:sp>
    </p:spTree>
    <p:extLst>
      <p:ext uri="{BB962C8B-B14F-4D97-AF65-F5344CB8AC3E}">
        <p14:creationId xmlns:p14="http://schemas.microsoft.com/office/powerpoint/2010/main" val="869135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B970AB-65A7-4D0B-99D1-98E07398DFE7}" type="slidenum">
              <a:rPr kumimoji="1" lang="ja-JP" altLang="en-US" smtClean="0"/>
              <a:t>1</a:t>
            </a:fld>
            <a:endParaRPr kumimoji="1" lang="ja-JP" altLang="en-US"/>
          </a:p>
        </p:txBody>
      </p:sp>
    </p:spTree>
    <p:extLst>
      <p:ext uri="{BB962C8B-B14F-4D97-AF65-F5344CB8AC3E}">
        <p14:creationId xmlns:p14="http://schemas.microsoft.com/office/powerpoint/2010/main" val="282059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2790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6385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75511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91137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01734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1337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6639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75571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13523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1442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2016/7/13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8940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9BD6A-3FB5-41B4-8680-5D9AAE2BA1A2}" type="datetimeFigureOut">
              <a:rPr kumimoji="1" lang="ja-JP" altLang="en-US" smtClean="0"/>
              <a:t>2016/7/13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51904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大阪バイオ戦略</a:t>
            </a:r>
            <a:r>
              <a:rPr kumimoji="0" lang="en-US" altLang="ja-JP" sz="2800" b="1" dirty="0" smtClean="0">
                <a:solidFill>
                  <a:schemeClr val="tx2"/>
                </a:solidFill>
                <a:latin typeface="Meiryo UI" pitchFamily="50" charset="-128"/>
                <a:ea typeface="Meiryo UI" pitchFamily="50" charset="-128"/>
                <a:cs typeface="Meiryo UI" pitchFamily="50" charset="-128"/>
              </a:rPr>
              <a:t>2016</a:t>
            </a:r>
            <a:r>
              <a:rPr kumimoji="0" lang="ja-JP" altLang="en-US" sz="2800" b="1" dirty="0" smtClean="0">
                <a:solidFill>
                  <a:schemeClr val="tx2"/>
                </a:solidFill>
                <a:latin typeface="Meiryo UI" pitchFamily="50" charset="-128"/>
                <a:ea typeface="Meiryo UI" pitchFamily="50" charset="-128"/>
                <a:cs typeface="Meiryo UI" pitchFamily="50" charset="-128"/>
              </a:rPr>
              <a:t>のポイント</a:t>
            </a:r>
            <a:endParaRPr kumimoji="0" lang="ja-JP" altLang="en-US" sz="11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44970" y="729060"/>
            <a:ext cx="9054060" cy="3131988"/>
          </a:xfrm>
          <a:prstGeom prst="roundRect">
            <a:avLst>
              <a:gd name="adj" fmla="val 3776"/>
            </a:avLst>
          </a:prstGeom>
          <a:solidFill>
            <a:schemeClr val="accent5">
              <a:lumMod val="20000"/>
              <a:lumOff val="80000"/>
            </a:schemeClr>
          </a:solidFill>
          <a:ln w="38100">
            <a:solidFill>
              <a:schemeClr val="tx2">
                <a:lumMod val="20000"/>
                <a:lumOff val="80000"/>
              </a:schemeClr>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2060"/>
                </a:solidFill>
                <a:latin typeface="Meiryo UI" pitchFamily="50" charset="-128"/>
                <a:ea typeface="Meiryo UI" pitchFamily="50" charset="-128"/>
                <a:cs typeface="Meiryo UI" pitchFamily="50" charset="-128"/>
              </a:rPr>
              <a:t>○　国家戦略特区等に</a:t>
            </a:r>
            <a:r>
              <a:rPr lang="ja-JP" altLang="en-US" dirty="0" smtClean="0">
                <a:solidFill>
                  <a:srgbClr val="002060"/>
                </a:solidFill>
                <a:latin typeface="Meiryo UI" pitchFamily="50" charset="-128"/>
                <a:ea typeface="Meiryo UI" pitchFamily="50" charset="-128"/>
                <a:cs typeface="Meiryo UI" pitchFamily="50" charset="-128"/>
              </a:rPr>
              <a:t>よる規制</a:t>
            </a:r>
            <a:r>
              <a:rPr lang="ja-JP" altLang="en-US" dirty="0">
                <a:solidFill>
                  <a:srgbClr val="002060"/>
                </a:solidFill>
                <a:latin typeface="Meiryo UI" pitchFamily="50" charset="-128"/>
                <a:ea typeface="Meiryo UI" pitchFamily="50" charset="-128"/>
                <a:cs typeface="Meiryo UI" pitchFamily="50" charset="-128"/>
              </a:rPr>
              <a:t>改革事項を活用</a:t>
            </a:r>
            <a:r>
              <a:rPr lang="ja-JP" altLang="en-US" dirty="0" smtClean="0">
                <a:solidFill>
                  <a:srgbClr val="002060"/>
                </a:solidFill>
                <a:latin typeface="Meiryo UI" pitchFamily="50" charset="-128"/>
                <a:ea typeface="Meiryo UI" pitchFamily="50" charset="-128"/>
                <a:cs typeface="Meiryo UI" pitchFamily="50" charset="-128"/>
              </a:rPr>
              <a:t>した先端的</a:t>
            </a:r>
            <a:r>
              <a:rPr lang="ja-JP" altLang="en-US" dirty="0">
                <a:solidFill>
                  <a:srgbClr val="002060"/>
                </a:solidFill>
                <a:latin typeface="Meiryo UI" pitchFamily="50" charset="-128"/>
                <a:ea typeface="Meiryo UI" pitchFamily="50" charset="-128"/>
                <a:cs typeface="Meiryo UI" pitchFamily="50" charset="-128"/>
              </a:rPr>
              <a:t>な医薬品・医療機器・再生医療等製品等の研究開発などの実用化に向けた</a:t>
            </a:r>
            <a:r>
              <a:rPr lang="ja-JP" altLang="en-US" dirty="0" smtClean="0">
                <a:solidFill>
                  <a:srgbClr val="002060"/>
                </a:solidFill>
                <a:latin typeface="Meiryo UI" pitchFamily="50" charset="-128"/>
                <a:ea typeface="Meiryo UI" pitchFamily="50" charset="-128"/>
                <a:cs typeface="Meiryo UI" pitchFamily="50" charset="-128"/>
              </a:rPr>
              <a:t>取組推進、及び特区のインセンティブなどを活用したライフサイエンス関連企業等の集積促進</a:t>
            </a: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smtClean="0">
                <a:solidFill>
                  <a:srgbClr val="002060"/>
                </a:solidFill>
                <a:latin typeface="Meiryo UI" pitchFamily="50" charset="-128"/>
                <a:ea typeface="Meiryo UI" pitchFamily="50" charset="-128"/>
                <a:cs typeface="Meiryo UI" pitchFamily="50" charset="-128"/>
              </a:rPr>
              <a:t>○　</a:t>
            </a:r>
            <a:r>
              <a:rPr lang="en-US" altLang="ja-JP" dirty="0" smtClean="0">
                <a:solidFill>
                  <a:srgbClr val="002060"/>
                </a:solidFill>
                <a:latin typeface="Meiryo UI" pitchFamily="50" charset="-128"/>
                <a:ea typeface="Meiryo UI" pitchFamily="50" charset="-128"/>
                <a:cs typeface="Meiryo UI" pitchFamily="50" charset="-128"/>
              </a:rPr>
              <a:t>PMDA</a:t>
            </a:r>
            <a:r>
              <a:rPr lang="ja-JP" altLang="en-US" dirty="0" smtClean="0">
                <a:solidFill>
                  <a:srgbClr val="002060"/>
                </a:solidFill>
                <a:latin typeface="Meiryo UI" pitchFamily="50" charset="-128"/>
                <a:ea typeface="Meiryo UI" pitchFamily="50" charset="-128"/>
                <a:cs typeface="Meiryo UI" pitchFamily="50" charset="-128"/>
              </a:rPr>
              <a:t>関西支部の相談機能の積極的活用により、審査など更なる機能拡充をめざしつつ、同関西支部と、</a:t>
            </a:r>
            <a:r>
              <a:rPr lang="en-US" altLang="ja-JP" dirty="0" smtClean="0">
                <a:solidFill>
                  <a:srgbClr val="002060"/>
                </a:solidFill>
                <a:latin typeface="Meiryo UI" pitchFamily="50" charset="-128"/>
                <a:ea typeface="Meiryo UI" pitchFamily="50" charset="-128"/>
                <a:cs typeface="Meiryo UI" pitchFamily="50" charset="-128"/>
              </a:rPr>
              <a:t>AMED</a:t>
            </a:r>
            <a:r>
              <a:rPr lang="ja-JP" altLang="en-US" dirty="0" smtClean="0">
                <a:solidFill>
                  <a:srgbClr val="002060"/>
                </a:solidFill>
                <a:latin typeface="Meiryo UI" pitchFamily="50" charset="-128"/>
                <a:ea typeface="Meiryo UI" pitchFamily="50" charset="-128"/>
                <a:cs typeface="Meiryo UI" pitchFamily="50" charset="-128"/>
              </a:rPr>
              <a:t>創薬支援戦略部が本部機能を担う「創薬支援ネットワーク」の支援機能を最大限活用し、医薬品・医療機器・再生医療等製品などの早期実用化を促進</a:t>
            </a: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smtClean="0">
                <a:solidFill>
                  <a:srgbClr val="002060"/>
                </a:solidFill>
                <a:latin typeface="Meiryo UI" pitchFamily="50" charset="-128"/>
                <a:ea typeface="Meiryo UI" pitchFamily="50" charset="-128"/>
                <a:cs typeface="Meiryo UI" pitchFamily="50" charset="-128"/>
              </a:rPr>
              <a:t>○</a:t>
            </a:r>
            <a:r>
              <a:rPr lang="ja-JP" altLang="en-US" dirty="0">
                <a:solidFill>
                  <a:srgbClr val="002060"/>
                </a:solidFill>
                <a:latin typeface="Meiryo UI" pitchFamily="50" charset="-128"/>
                <a:ea typeface="Meiryo UI" pitchFamily="50" charset="-128"/>
                <a:cs typeface="Meiryo UI" pitchFamily="50" charset="-128"/>
              </a:rPr>
              <a:t>　医療クラスターの形成をはじめ、革新的な研究開発・事業化推進やベンチャー等への支援強化など、オール大阪での産学官連携による</a:t>
            </a:r>
            <a:r>
              <a:rPr lang="ja-JP" altLang="en-US" dirty="0" smtClean="0">
                <a:solidFill>
                  <a:srgbClr val="002060"/>
                </a:solidFill>
                <a:latin typeface="Meiryo UI" pitchFamily="50" charset="-128"/>
                <a:ea typeface="Meiryo UI" pitchFamily="50" charset="-128"/>
                <a:cs typeface="Meiryo UI" pitchFamily="50" charset="-128"/>
              </a:rPr>
              <a:t>取組推進</a:t>
            </a:r>
          </a:p>
        </p:txBody>
      </p:sp>
      <p:sp>
        <p:nvSpPr>
          <p:cNvPr id="9" name="角丸四角形 8"/>
          <p:cNvSpPr/>
          <p:nvPr/>
        </p:nvSpPr>
        <p:spPr>
          <a:xfrm>
            <a:off x="94905" y="601441"/>
            <a:ext cx="1452759" cy="398445"/>
          </a:xfrm>
          <a:prstGeom prst="roundRect">
            <a:avLst/>
          </a:prstGeom>
        </p:spPr>
        <p:style>
          <a:lnRef idx="3">
            <a:schemeClr val="lt1"/>
          </a:lnRef>
          <a:fillRef idx="1">
            <a:schemeClr val="accent4"/>
          </a:fillRef>
          <a:effectRef idx="1">
            <a:schemeClr val="accent4"/>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重点取組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2" name="二等辺三角形 1"/>
          <p:cNvSpPr/>
          <p:nvPr/>
        </p:nvSpPr>
        <p:spPr>
          <a:xfrm rot="10800000">
            <a:off x="3011641" y="3933056"/>
            <a:ext cx="2784494" cy="396403"/>
          </a:xfrm>
          <a:prstGeom prst="triangle">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bwMode="auto">
          <a:xfrm>
            <a:off x="6100445" y="3501008"/>
            <a:ext cx="2720027" cy="764196"/>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2540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base">
              <a:spcBef>
                <a:spcPct val="0"/>
              </a:spcBef>
              <a:spcAft>
                <a:spcPct val="0"/>
              </a:spcAft>
              <a:defRPr/>
            </a:pPr>
            <a:r>
              <a:rPr lang="ja-JP" altLang="en-US"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オール大阪で事業推進</a:t>
            </a:r>
            <a:endParaRPr lang="ja-JP" altLang="en-US"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4674344"/>
            <a:ext cx="1440160" cy="648072"/>
          </a:xfrm>
          <a:prstGeom prst="homePlate">
            <a:avLst>
              <a:gd name="adj" fmla="val 36122"/>
            </a:avLst>
          </a:prstGeom>
          <a:solidFill>
            <a:schemeClr val="accent1"/>
          </a:solid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規制改革</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2540" y="4005064"/>
            <a:ext cx="1470809" cy="377631"/>
          </a:xfrm>
          <a:prstGeom prst="roundRect">
            <a:avLst/>
          </a:prstGeom>
          <a:solidFill>
            <a:srgbClr val="FF0000"/>
          </a:solidFill>
          <a:ln>
            <a:solidFill>
              <a:srgbClr val="FF00FF"/>
            </a:solidFill>
          </a:ln>
        </p:spPr>
        <p:style>
          <a:lnRef idx="0">
            <a:schemeClr val="accent6"/>
          </a:lnRef>
          <a:fillRef idx="3">
            <a:schemeClr val="accent6"/>
          </a:fillRef>
          <a:effectRef idx="3">
            <a:schemeClr val="accent6"/>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主な取組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3" name="AutoShape 2"/>
          <p:cNvSpPr>
            <a:spLocks noChangeArrowheads="1"/>
          </p:cNvSpPr>
          <p:nvPr/>
        </p:nvSpPr>
        <p:spPr bwMode="auto">
          <a:xfrm>
            <a:off x="1679170" y="4411320"/>
            <a:ext cx="7335342" cy="1152000"/>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lnSpcReduction="10000"/>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関西圏国家</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戦略特区及び関西イノベーション国際戦略総合特区による規制改革等を活用した先進的な医薬品、医療機器</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再生医療等製品、</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先端</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医療技術等の開発促進や製薬企業等の国際競争力の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規制</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改革提案の実現に向けた取組の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ＰＭＤＡ関西支部</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のさらなる</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機能拡充に向けた国への働きかけ</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213595" y="5877272"/>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cs typeface="Meiryo UI" panose="020B0604030504040204" pitchFamily="50" charset="-128"/>
              </a:rPr>
              <a:t>治験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促進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79170" y="5602334"/>
            <a:ext cx="7335342" cy="1228800"/>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ＰＭＤＡ関西支部の積極的な活用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ＰＭＤＡ利用促進策としてＰＭＤＡ関西支部支援体制確立事業を実施</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医療法に基づく臨床研究中核病院として、他の医療機関に対する臨床研究のサポートなどを通じ</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臨床</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研究の質の向上について中心的な役割を果たす</a:t>
            </a: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府内の基幹的な医療機関による治験ネットワーク機能の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構築</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9000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189162" y="344193"/>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成果</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事業化推進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1442010"/>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ベンチャー</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企業育成</a:t>
            </a:r>
          </a:p>
        </p:txBody>
      </p:sp>
      <p:sp>
        <p:nvSpPr>
          <p:cNvPr id="8" name="ホームベース 7"/>
          <p:cNvSpPr/>
          <p:nvPr/>
        </p:nvSpPr>
        <p:spPr>
          <a:xfrm>
            <a:off x="189162" y="2849211"/>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アライアンス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の促進</a:t>
            </a:r>
          </a:p>
        </p:txBody>
      </p:sp>
      <p:sp>
        <p:nvSpPr>
          <p:cNvPr id="9" name="ホームベース 8"/>
          <p:cNvSpPr/>
          <p:nvPr/>
        </p:nvSpPr>
        <p:spPr>
          <a:xfrm>
            <a:off x="191836" y="431849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国際連携等</a:t>
            </a:r>
          </a:p>
        </p:txBody>
      </p:sp>
      <p:sp>
        <p:nvSpPr>
          <p:cNvPr id="10" name="ホームベース 9"/>
          <p:cNvSpPr/>
          <p:nvPr/>
        </p:nvSpPr>
        <p:spPr>
          <a:xfrm>
            <a:off x="170554" y="569954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拠点</a:t>
            </a:r>
            <a:r>
              <a:rPr lang="ja-JP" altLang="en-US" dirty="0">
                <a:latin typeface="Meiryo UI" panose="020B0604030504040204" pitchFamily="50" charset="-128"/>
                <a:ea typeface="Meiryo UI" panose="020B0604030504040204" pitchFamily="50" charset="-128"/>
                <a:cs typeface="Meiryo UI" panose="020B0604030504040204" pitchFamily="50" charset="-128"/>
              </a:rPr>
              <a:t>形成</a:t>
            </a: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2"/>
          <p:cNvSpPr>
            <a:spLocks noChangeArrowheads="1"/>
          </p:cNvSpPr>
          <p:nvPr/>
        </p:nvSpPr>
        <p:spPr bwMode="auto">
          <a:xfrm>
            <a:off x="1685532" y="188640"/>
            <a:ext cx="7335342" cy="923062"/>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創薬支援戦略部が本部機能を担う「創</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薬支援</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ネットワーク」の推進・積極的</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が主導する、創薬等支援技術基盤プラットフォーム、大阪大学構造展開ユニットの運営による創薬研究の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2"/>
          <p:cNvSpPr>
            <a:spLocks noChangeArrowheads="1"/>
          </p:cNvSpPr>
          <p:nvPr/>
        </p:nvSpPr>
        <p:spPr bwMode="auto">
          <a:xfrm>
            <a:off x="1685532" y="4140572"/>
            <a:ext cx="7335342" cy="997173"/>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海外国際見本市への出展・面談等による海外企業等とのアライアンス促進及び国際見本市等への出展における情報発信</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MOU</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締結海外クラスターとの企業交流の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AutoShape 2"/>
          <p:cNvSpPr>
            <a:spLocks noChangeArrowheads="1"/>
          </p:cNvSpPr>
          <p:nvPr/>
        </p:nvSpPr>
        <p:spPr bwMode="auto">
          <a:xfrm>
            <a:off x="1685532" y="5277569"/>
            <a:ext cx="7335342" cy="1523107"/>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関西イノベーション国際戦略総合特区における地方税軽減措置を延長するとともに、より強化した「成長特区税制」の取組みを活用した企業誘致、設備投資の促進</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北大阪健康医療都市（健都</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）におけるクラスター</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形成の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最先端医療融合イノベーション拠点内に設置された「産学連携・クロスイノベーションイニシアティブ」の展開による更なる産学官連携の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85532" y="2421713"/>
            <a:ext cx="7335342" cy="1583351"/>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別商談会</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」による大学・公的研究機関の研究シーズ、バイオベンチャーと製薬企業とのアライアンス支援</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医療機器開発促進プラットフォーム「次世代医療システム産業化フォーラム」による企業の保有技術の掘り起こし・企業間マッチングの推進、産学医・</a:t>
            </a:r>
            <a:r>
              <a:rPr lang="ja-JP" altLang="en-US" sz="14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産産</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連携並びに事業化の促進</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医療機器専門相談員による相談事業の実施、業務委託による相談の掘り起こし（相談目標件数</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件）</a:t>
            </a:r>
          </a:p>
        </p:txBody>
      </p:sp>
      <p:sp>
        <p:nvSpPr>
          <p:cNvPr id="12" name="AutoShape 2"/>
          <p:cNvSpPr>
            <a:spLocks noChangeArrowheads="1"/>
          </p:cNvSpPr>
          <p:nvPr/>
        </p:nvSpPr>
        <p:spPr bwMode="auto">
          <a:xfrm>
            <a:off x="1685532" y="1281460"/>
            <a:ext cx="7335342" cy="1008112"/>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「大阪バイオファンド」の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創薬シーズ事業化支援事業に</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よる大学</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等の創薬シーズをベンチャーキャピタル（投資会社）</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　　</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つなげる機会を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提供</a:t>
            </a:r>
          </a:p>
        </p:txBody>
      </p:sp>
    </p:spTree>
    <p:extLst>
      <p:ext uri="{BB962C8B-B14F-4D97-AF65-F5344CB8AC3E}">
        <p14:creationId xmlns:p14="http://schemas.microsoft.com/office/powerpoint/2010/main" val="741656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1876</TotalTime>
  <Words>47</Words>
  <Application>Microsoft Office PowerPoint</Application>
  <PresentationFormat>画面に合わせる (4:3)</PresentationFormat>
  <Paragraphs>40</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福原　知子</cp:lastModifiedBy>
  <cp:revision>26</cp:revision>
  <cp:lastPrinted>2016-07-06T02:08:27Z</cp:lastPrinted>
  <dcterms:created xsi:type="dcterms:W3CDTF">2014-02-17T07:00:42Z</dcterms:created>
  <dcterms:modified xsi:type="dcterms:W3CDTF">2016-07-13T09:05:29Z</dcterms:modified>
</cp:coreProperties>
</file>