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69" r:id="rId2"/>
    <p:sldId id="270" r:id="rId3"/>
    <p:sldId id="257" r:id="rId4"/>
    <p:sldId id="282" r:id="rId5"/>
    <p:sldId id="259" r:id="rId6"/>
    <p:sldId id="260" r:id="rId7"/>
    <p:sldId id="280" r:id="rId8"/>
    <p:sldId id="261" r:id="rId9"/>
    <p:sldId id="262" r:id="rId10"/>
    <p:sldId id="263" r:id="rId11"/>
    <p:sldId id="274" r:id="rId12"/>
    <p:sldId id="283" r:id="rId13"/>
    <p:sldId id="281" r:id="rId14"/>
    <p:sldId id="267" r:id="rId15"/>
    <p:sldId id="271" r:id="rId1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autoAdjust="0"/>
    <p:restoredTop sz="92626" autoAdjust="0"/>
  </p:normalViewPr>
  <p:slideViewPr>
    <p:cSldViewPr>
      <p:cViewPr>
        <p:scale>
          <a:sx n="75" d="100"/>
          <a:sy n="75" d="100"/>
        </p:scale>
        <p:origin x="1236" y="-12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6967"/>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3" tIns="45717" rIns="91433" bIns="45717" rtlCol="0"/>
          <a:lstStyle>
            <a:lvl1pPr algn="r">
              <a:defRPr sz="1200"/>
            </a:lvl1pPr>
          </a:lstStyle>
          <a:p>
            <a:fld id="{692CDA76-9ECD-4715-8D98-8E7FD14EA50A}" type="datetimeFigureOut">
              <a:rPr kumimoji="1" lang="ja-JP" altLang="en-US" smtClean="0"/>
              <a:t>2022/12/23</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33" tIns="45717" rIns="91433"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6967"/>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3" tIns="45717" rIns="91433" bIns="45717" rtlCol="0" anchor="b"/>
          <a:lstStyle>
            <a:lvl1pPr algn="r">
              <a:defRPr sz="1200"/>
            </a:lvl1pPr>
          </a:lstStyle>
          <a:p>
            <a:fld id="{5096B525-31A4-4F12-8F02-22CF7AD8FDF2}" type="slidenum">
              <a:rPr kumimoji="1" lang="ja-JP" altLang="en-US" smtClean="0"/>
              <a:t>‹#›</a:t>
            </a:fld>
            <a:endParaRPr kumimoji="1" lang="ja-JP" altLang="en-US"/>
          </a:p>
        </p:txBody>
      </p:sp>
    </p:spTree>
    <p:extLst>
      <p:ext uri="{BB962C8B-B14F-4D97-AF65-F5344CB8AC3E}">
        <p14:creationId xmlns:p14="http://schemas.microsoft.com/office/powerpoint/2010/main" val="61297948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096B525-31A4-4F12-8F02-22CF7AD8FDF2}" type="slidenum">
              <a:rPr kumimoji="1" lang="ja-JP" altLang="en-US" smtClean="0"/>
              <a:t>1</a:t>
            </a:fld>
            <a:endParaRPr kumimoji="1" lang="ja-JP" altLang="en-US"/>
          </a:p>
        </p:txBody>
      </p:sp>
    </p:spTree>
    <p:extLst>
      <p:ext uri="{BB962C8B-B14F-4D97-AF65-F5344CB8AC3E}">
        <p14:creationId xmlns:p14="http://schemas.microsoft.com/office/powerpoint/2010/main" val="12930073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 イメージ プレースホルダー 1"/>
          <p:cNvSpPr>
            <a:spLocks noGrp="1" noRot="1" noChangeAspect="1" noTextEdit="1"/>
          </p:cNvSpPr>
          <p:nvPr>
            <p:ph type="sldImg"/>
          </p:nvPr>
        </p:nvSpPr>
        <p:spPr bwMode="auto">
          <a:xfrm>
            <a:off x="919163" y="746125"/>
            <a:ext cx="4968875" cy="3725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10244"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3C627DB-576F-4DD8-877D-4D82EAE849CF}" type="slidenum">
              <a:rPr lang="ja-JP" altLang="en-US" smtClean="0"/>
              <a:pPr fontAlgn="base">
                <a:spcBef>
                  <a:spcPct val="0"/>
                </a:spcBef>
                <a:spcAft>
                  <a:spcPct val="0"/>
                </a:spcAft>
                <a:defRPr/>
              </a:pPr>
              <a:t>11</a:t>
            </a:fld>
            <a:endParaRPr lang="ja-JP"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スライド イメージ プレースホルダー 1"/>
          <p:cNvSpPr>
            <a:spLocks noGrp="1" noRot="1" noChangeAspect="1" noTextEdit="1"/>
          </p:cNvSpPr>
          <p:nvPr>
            <p:ph type="sldImg"/>
          </p:nvPr>
        </p:nvSpPr>
        <p:spPr bwMode="auto">
          <a:xfrm>
            <a:off x="919163" y="746125"/>
            <a:ext cx="4968875" cy="3725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11268"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91A009A-0B7F-4D85-BC53-33429712654D}" type="slidenum">
              <a:rPr lang="ja-JP" altLang="en-US" smtClean="0"/>
              <a:pPr fontAlgn="base">
                <a:spcBef>
                  <a:spcPct val="0"/>
                </a:spcBef>
                <a:spcAft>
                  <a:spcPct val="0"/>
                </a:spcAft>
                <a:defRPr/>
              </a:pPr>
              <a:t>12</a:t>
            </a:fld>
            <a:endParaRPr lang="ja-JP"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096B525-31A4-4F12-8F02-22CF7AD8FDF2}" type="slidenum">
              <a:rPr kumimoji="1" lang="ja-JP" altLang="en-US" smtClean="0"/>
              <a:pPr/>
              <a:t>13</a:t>
            </a:fld>
            <a:endParaRPr kumimoji="1" lang="ja-JP" altLang="en-US"/>
          </a:p>
        </p:txBody>
      </p:sp>
    </p:spTree>
    <p:extLst>
      <p:ext uri="{BB962C8B-B14F-4D97-AF65-F5344CB8AC3E}">
        <p14:creationId xmlns:p14="http://schemas.microsoft.com/office/powerpoint/2010/main" val="36761888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096B525-31A4-4F12-8F02-22CF7AD8FDF2}" type="slidenum">
              <a:rPr kumimoji="1" lang="ja-JP" altLang="en-US" smtClean="0"/>
              <a:t>14</a:t>
            </a:fld>
            <a:endParaRPr kumimoji="1" lang="ja-JP" altLang="en-US"/>
          </a:p>
        </p:txBody>
      </p:sp>
    </p:spTree>
    <p:extLst>
      <p:ext uri="{BB962C8B-B14F-4D97-AF65-F5344CB8AC3E}">
        <p14:creationId xmlns:p14="http://schemas.microsoft.com/office/powerpoint/2010/main" val="36761888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096B525-31A4-4F12-8F02-22CF7AD8FDF2}" type="slidenum">
              <a:rPr kumimoji="1" lang="ja-JP" altLang="en-US" smtClean="0"/>
              <a:t>3</a:t>
            </a:fld>
            <a:endParaRPr kumimoji="1" lang="ja-JP" altLang="en-US" dirty="0"/>
          </a:p>
        </p:txBody>
      </p:sp>
    </p:spTree>
    <p:extLst>
      <p:ext uri="{BB962C8B-B14F-4D97-AF65-F5344CB8AC3E}">
        <p14:creationId xmlns:p14="http://schemas.microsoft.com/office/powerpoint/2010/main" val="36761888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ー 1"/>
          <p:cNvSpPr>
            <a:spLocks noGrp="1" noRot="1" noChangeAspect="1" noTextEdit="1"/>
          </p:cNvSpPr>
          <p:nvPr>
            <p:ph type="sldImg"/>
          </p:nvPr>
        </p:nvSpPr>
        <p:spPr bwMode="auto">
          <a:xfrm>
            <a:off x="919163" y="746125"/>
            <a:ext cx="4968875" cy="3725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8196"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E9E184F-74D8-4C05-8343-235035523059}" type="slidenum">
              <a:rPr lang="ja-JP" altLang="en-US" smtClean="0"/>
              <a:pPr fontAlgn="base">
                <a:spcBef>
                  <a:spcPct val="0"/>
                </a:spcBef>
                <a:spcAft>
                  <a:spcPct val="0"/>
                </a:spcAft>
                <a:defRPr/>
              </a:pPr>
              <a:t>4</a:t>
            </a:fld>
            <a:endParaRPr lang="ja-JP"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096B525-31A4-4F12-8F02-22CF7AD8FDF2}" type="slidenum">
              <a:rPr kumimoji="1" lang="ja-JP" altLang="en-US" smtClean="0"/>
              <a:t>5</a:t>
            </a:fld>
            <a:endParaRPr kumimoji="1" lang="ja-JP" altLang="en-US"/>
          </a:p>
        </p:txBody>
      </p:sp>
    </p:spTree>
    <p:extLst>
      <p:ext uri="{BB962C8B-B14F-4D97-AF65-F5344CB8AC3E}">
        <p14:creationId xmlns:p14="http://schemas.microsoft.com/office/powerpoint/2010/main" val="36761888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096B525-31A4-4F12-8F02-22CF7AD8FDF2}" type="slidenum">
              <a:rPr kumimoji="1" lang="ja-JP" altLang="en-US" smtClean="0"/>
              <a:t>6</a:t>
            </a:fld>
            <a:endParaRPr kumimoji="1" lang="ja-JP" altLang="en-US"/>
          </a:p>
        </p:txBody>
      </p:sp>
    </p:spTree>
    <p:extLst>
      <p:ext uri="{BB962C8B-B14F-4D97-AF65-F5344CB8AC3E}">
        <p14:creationId xmlns:p14="http://schemas.microsoft.com/office/powerpoint/2010/main" val="36761888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096B525-31A4-4F12-8F02-22CF7AD8FDF2}" type="slidenum">
              <a:rPr kumimoji="1" lang="ja-JP" altLang="en-US" smtClean="0"/>
              <a:t>7</a:t>
            </a:fld>
            <a:endParaRPr kumimoji="1" lang="ja-JP" altLang="en-US"/>
          </a:p>
        </p:txBody>
      </p:sp>
    </p:spTree>
    <p:extLst>
      <p:ext uri="{BB962C8B-B14F-4D97-AF65-F5344CB8AC3E}">
        <p14:creationId xmlns:p14="http://schemas.microsoft.com/office/powerpoint/2010/main" val="36761888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096B525-31A4-4F12-8F02-22CF7AD8FDF2}" type="slidenum">
              <a:rPr kumimoji="1" lang="ja-JP" altLang="en-US" smtClean="0"/>
              <a:t>8</a:t>
            </a:fld>
            <a:endParaRPr kumimoji="1" lang="ja-JP" altLang="en-US"/>
          </a:p>
        </p:txBody>
      </p:sp>
    </p:spTree>
    <p:extLst>
      <p:ext uri="{BB962C8B-B14F-4D97-AF65-F5344CB8AC3E}">
        <p14:creationId xmlns:p14="http://schemas.microsoft.com/office/powerpoint/2010/main" val="36761888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096B525-31A4-4F12-8F02-22CF7AD8FDF2}" type="slidenum">
              <a:rPr kumimoji="1" lang="ja-JP" altLang="en-US" smtClean="0"/>
              <a:t>9</a:t>
            </a:fld>
            <a:endParaRPr kumimoji="1" lang="ja-JP" altLang="en-US"/>
          </a:p>
        </p:txBody>
      </p:sp>
    </p:spTree>
    <p:extLst>
      <p:ext uri="{BB962C8B-B14F-4D97-AF65-F5344CB8AC3E}">
        <p14:creationId xmlns:p14="http://schemas.microsoft.com/office/powerpoint/2010/main" val="36761888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096B525-31A4-4F12-8F02-22CF7AD8FDF2}" type="slidenum">
              <a:rPr kumimoji="1" lang="ja-JP" altLang="en-US" smtClean="0"/>
              <a:t>10</a:t>
            </a:fld>
            <a:endParaRPr kumimoji="1" lang="ja-JP" altLang="en-US"/>
          </a:p>
        </p:txBody>
      </p:sp>
    </p:spTree>
    <p:extLst>
      <p:ext uri="{BB962C8B-B14F-4D97-AF65-F5344CB8AC3E}">
        <p14:creationId xmlns:p14="http://schemas.microsoft.com/office/powerpoint/2010/main" val="3676188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1745E96-237F-40C4-88A6-DB3687E8708A}" type="datetimeFigureOut">
              <a:rPr kumimoji="1" lang="ja-JP" altLang="en-US" smtClean="0"/>
              <a:t>2022/12/23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2526767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1745E96-237F-40C4-88A6-DB3687E8708A}" type="datetimeFigureOut">
              <a:rPr kumimoji="1" lang="ja-JP" altLang="en-US" smtClean="0"/>
              <a:t>2022/12/23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2826739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40"/>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1745E96-237F-40C4-88A6-DB3687E8708A}" type="datetimeFigureOut">
              <a:rPr kumimoji="1" lang="ja-JP" altLang="en-US" smtClean="0"/>
              <a:t>2022/12/23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3793959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1745E96-237F-40C4-88A6-DB3687E8708A}" type="datetimeFigureOut">
              <a:rPr kumimoji="1" lang="ja-JP" altLang="en-US" smtClean="0"/>
              <a:t>2022/12/23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3897042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1745E96-237F-40C4-88A6-DB3687E8708A}" type="datetimeFigureOut">
              <a:rPr kumimoji="1" lang="ja-JP" altLang="en-US" smtClean="0"/>
              <a:t>2022/12/23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4204938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1745E96-237F-40C4-88A6-DB3687E8708A}" type="datetimeFigureOut">
              <a:rPr kumimoji="1" lang="ja-JP" altLang="en-US" smtClean="0"/>
              <a:t>2022/12/23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2119508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1745E96-237F-40C4-88A6-DB3687E8708A}" type="datetimeFigureOut">
              <a:rPr kumimoji="1" lang="ja-JP" altLang="en-US" smtClean="0"/>
              <a:t>2022/12/23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2028658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1745E96-237F-40C4-88A6-DB3687E8708A}" type="datetimeFigureOut">
              <a:rPr kumimoji="1" lang="ja-JP" altLang="en-US" smtClean="0"/>
              <a:t>2022/12/23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1062578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1745E96-237F-40C4-88A6-DB3687E8708A}" type="datetimeFigureOut">
              <a:rPr kumimoji="1" lang="ja-JP" altLang="en-US" smtClean="0"/>
              <a:t>2022/12/23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3969084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1745E96-237F-40C4-88A6-DB3687E8708A}" type="datetimeFigureOut">
              <a:rPr kumimoji="1" lang="ja-JP" altLang="en-US" smtClean="0"/>
              <a:t>2022/12/23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860657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1745E96-237F-40C4-88A6-DB3687E8708A}" type="datetimeFigureOut">
              <a:rPr kumimoji="1" lang="ja-JP" altLang="en-US" smtClean="0"/>
              <a:t>2022/12/23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3118487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745E96-237F-40C4-88A6-DB3687E8708A}" type="datetimeFigureOut">
              <a:rPr kumimoji="1" lang="ja-JP" altLang="en-US" smtClean="0"/>
              <a:t>2022/12/23</a:t>
            </a:fld>
            <a:endParaRPr kumimoji="1" lang="ja-JP" altLang="en-US"/>
          </a:p>
        </p:txBody>
      </p:sp>
      <p:sp>
        <p:nvSpPr>
          <p:cNvPr id="5" name="フッター プレースホルダー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21241636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0" y="0"/>
            <a:ext cx="9144000" cy="692696"/>
          </a:xfrm>
          <a:prstGeom prst="rect">
            <a:avLst/>
          </a:prstGeom>
          <a:gradFill rotWithShape="1">
            <a:gsLst>
              <a:gs pos="0">
                <a:schemeClr val="accent5"/>
              </a:gs>
              <a:gs pos="50000">
                <a:schemeClr val="bg1"/>
              </a:gs>
              <a:gs pos="100000">
                <a:schemeClr val="accent5"/>
              </a:gs>
            </a:gsLst>
            <a:lin ang="5400000" scaled="1"/>
          </a:gradFill>
          <a:ln w="9525">
            <a:noFill/>
            <a:miter lim="800000"/>
            <a:headEnd/>
            <a:tailEnd/>
          </a:ln>
          <a:effectLst/>
        </p:spPr>
        <p:txBody>
          <a:bodyPr wrap="none" anchor="ctr"/>
          <a:lstStyle/>
          <a:p>
            <a:pPr algn="ctr" defTabSz="912813">
              <a:buClr>
                <a:srgbClr val="000000"/>
              </a:buClr>
              <a:buSzPct val="100000"/>
              <a:defRPr/>
            </a:pPr>
            <a:r>
              <a:rPr kumimoji="0" lang="ja-JP" altLang="en-US" sz="4000" b="1" dirty="0" smtClean="0">
                <a:solidFill>
                  <a:schemeClr val="tx2"/>
                </a:solidFill>
                <a:latin typeface="Meiryo UI" pitchFamily="50" charset="-128"/>
                <a:ea typeface="Meiryo UI" pitchFamily="50" charset="-128"/>
                <a:cs typeface="Meiryo UI" pitchFamily="50" charset="-128"/>
              </a:rPr>
              <a:t>大阪</a:t>
            </a:r>
            <a:r>
              <a:rPr kumimoji="0" lang="ja-JP" altLang="en-US" sz="4000" b="1" dirty="0">
                <a:solidFill>
                  <a:schemeClr val="tx2"/>
                </a:solidFill>
                <a:latin typeface="Meiryo UI" pitchFamily="50" charset="-128"/>
                <a:ea typeface="Meiryo UI" pitchFamily="50" charset="-128"/>
                <a:cs typeface="Meiryo UI" pitchFamily="50" charset="-128"/>
              </a:rPr>
              <a:t>バイオ</a:t>
            </a:r>
            <a:r>
              <a:rPr kumimoji="0" lang="ja-JP" altLang="en-US" sz="4000" b="1" dirty="0" smtClean="0">
                <a:solidFill>
                  <a:schemeClr val="tx2"/>
                </a:solidFill>
                <a:latin typeface="Meiryo UI" pitchFamily="50" charset="-128"/>
                <a:ea typeface="Meiryo UI" pitchFamily="50" charset="-128"/>
                <a:cs typeface="Meiryo UI" pitchFamily="50" charset="-128"/>
              </a:rPr>
              <a:t>戦略２０１６</a:t>
            </a:r>
            <a:endParaRPr kumimoji="0" lang="ja-JP" altLang="en-US" sz="4000" b="1" dirty="0">
              <a:solidFill>
                <a:schemeClr val="tx2"/>
              </a:solidFill>
              <a:latin typeface="Meiryo UI" pitchFamily="50" charset="-128"/>
              <a:ea typeface="Meiryo UI" pitchFamily="50" charset="-128"/>
              <a:cs typeface="Meiryo UI" pitchFamily="50" charset="-128"/>
            </a:endParaRPr>
          </a:p>
        </p:txBody>
      </p:sp>
      <p:sp>
        <p:nvSpPr>
          <p:cNvPr id="6" name="正方形/長方形 5"/>
          <p:cNvSpPr/>
          <p:nvPr/>
        </p:nvSpPr>
        <p:spPr>
          <a:xfrm>
            <a:off x="344759" y="6462902"/>
            <a:ext cx="8208912" cy="276999"/>
          </a:xfrm>
          <a:prstGeom prst="rect">
            <a:avLst/>
          </a:prstGeom>
        </p:spPr>
        <p:txBody>
          <a:bodyPr wrap="square">
            <a:spAutoFit/>
          </a:bodyPr>
          <a:lstStyle/>
          <a:p>
            <a:r>
              <a:rPr lang="en-US" altLang="ja-JP" sz="120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構成員</a:t>
            </a:r>
            <a:r>
              <a:rPr lang="ja-JP" altLang="en-US" sz="1200" dirty="0" smtClean="0">
                <a:latin typeface="Meiryo UI" pitchFamily="50" charset="-128"/>
                <a:ea typeface="Meiryo UI" pitchFamily="50" charset="-128"/>
                <a:cs typeface="Meiryo UI" pitchFamily="50" charset="-128"/>
              </a:rPr>
              <a:t>は平成</a:t>
            </a:r>
            <a:r>
              <a:rPr lang="en-US" altLang="ja-JP" sz="1200" dirty="0">
                <a:latin typeface="Meiryo UI" pitchFamily="50" charset="-128"/>
                <a:ea typeface="Meiryo UI" pitchFamily="50" charset="-128"/>
                <a:cs typeface="Meiryo UI" pitchFamily="50" charset="-128"/>
              </a:rPr>
              <a:t>28</a:t>
            </a:r>
            <a:r>
              <a:rPr lang="ja-JP" altLang="en-US" sz="1200" dirty="0" smtClean="0">
                <a:latin typeface="Meiryo UI" pitchFamily="50" charset="-128"/>
                <a:ea typeface="Meiryo UI" pitchFamily="50" charset="-128"/>
                <a:cs typeface="Meiryo UI" pitchFamily="50" charset="-128"/>
              </a:rPr>
              <a:t>年７月時点の</a:t>
            </a:r>
            <a:r>
              <a:rPr lang="ja-JP" altLang="en-US" sz="1200" dirty="0">
                <a:latin typeface="Meiryo UI" pitchFamily="50" charset="-128"/>
                <a:ea typeface="Meiryo UI" pitchFamily="50" charset="-128"/>
                <a:cs typeface="Meiryo UI" pitchFamily="50" charset="-128"/>
              </a:rPr>
              <a:t>ものです。</a:t>
            </a:r>
          </a:p>
        </p:txBody>
      </p:sp>
      <p:graphicFrame>
        <p:nvGraphicFramePr>
          <p:cNvPr id="7" name="Group 72"/>
          <p:cNvGraphicFramePr>
            <a:graphicFrameLocks/>
          </p:cNvGraphicFramePr>
          <p:nvPr>
            <p:extLst>
              <p:ext uri="{D42A27DB-BD31-4B8C-83A1-F6EECF244321}">
                <p14:modId xmlns:p14="http://schemas.microsoft.com/office/powerpoint/2010/main" val="1228640052"/>
              </p:ext>
            </p:extLst>
          </p:nvPr>
        </p:nvGraphicFramePr>
        <p:xfrm>
          <a:off x="179512" y="1310769"/>
          <a:ext cx="8748972" cy="5070559"/>
        </p:xfrm>
        <a:graphic>
          <a:graphicData uri="http://schemas.openxmlformats.org/drawingml/2006/table">
            <a:tbl>
              <a:tblPr>
                <a:tableStyleId>{3B4B98B0-60AC-42C2-AFA5-B58CD77FA1E5}</a:tableStyleId>
              </a:tblPr>
              <a:tblGrid>
                <a:gridCol w="4680520">
                  <a:extLst>
                    <a:ext uri="{9D8B030D-6E8A-4147-A177-3AD203B41FA5}">
                      <a16:colId xmlns:a16="http://schemas.microsoft.com/office/drawing/2014/main" val="20000"/>
                    </a:ext>
                  </a:extLst>
                </a:gridCol>
                <a:gridCol w="2520280">
                  <a:extLst>
                    <a:ext uri="{9D8B030D-6E8A-4147-A177-3AD203B41FA5}">
                      <a16:colId xmlns:a16="http://schemas.microsoft.com/office/drawing/2014/main" val="20001"/>
                    </a:ext>
                  </a:extLst>
                </a:gridCol>
                <a:gridCol w="1548172">
                  <a:extLst>
                    <a:ext uri="{9D8B030D-6E8A-4147-A177-3AD203B41FA5}">
                      <a16:colId xmlns:a16="http://schemas.microsoft.com/office/drawing/2014/main" val="20002"/>
                    </a:ext>
                  </a:extLst>
                </a:gridCol>
              </a:tblGrid>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国立研究開発法人</a:t>
                      </a:r>
                      <a:r>
                        <a:rPr kumimoji="1" lang="zh-CN"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医薬基盤</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・健康・栄養</a:t>
                      </a:r>
                      <a:r>
                        <a:rPr kumimoji="1" lang="zh-CN"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研究所</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（理事長　　　　　　</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米田　悦啓）</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extLst>
                  <a:ext uri="{0D108BD9-81ED-4DB2-BD59-A6C34878D82A}">
                    <a16:rowId xmlns:a16="http://schemas.microsoft.com/office/drawing/2014/main" val="10000"/>
                  </a:ext>
                </a:extLst>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CN"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大阪医薬品協会</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（会   長　　　　　　</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土屋　裕弘）</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extLst>
                  <a:ext uri="{0D108BD9-81ED-4DB2-BD59-A6C34878D82A}">
                    <a16:rowId xmlns:a16="http://schemas.microsoft.com/office/drawing/2014/main" val="10001"/>
                  </a:ext>
                </a:extLst>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   長　</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吉村　洋文）</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extLst>
                  <a:ext uri="{0D108BD9-81ED-4DB2-BD59-A6C34878D82A}">
                    <a16:rowId xmlns:a16="http://schemas.microsoft.com/office/drawing/2014/main" val="10002"/>
                  </a:ext>
                </a:extLst>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大阪商工会議所</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（会   頭　　　　　　</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尾崎　裕　）</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extLst>
                  <a:ext uri="{0D108BD9-81ED-4DB2-BD59-A6C34878D82A}">
                    <a16:rowId xmlns:a16="http://schemas.microsoft.com/office/drawing/2014/main" val="10003"/>
                  </a:ext>
                </a:extLst>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CN"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公立大学法人大阪市立大学</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理事長・学長　　</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荒川　哲男）</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extLst>
                  <a:ext uri="{0D108BD9-81ED-4DB2-BD59-A6C34878D82A}">
                    <a16:rowId xmlns:a16="http://schemas.microsoft.com/office/drawing/2014/main" val="10004"/>
                  </a:ext>
                </a:extLst>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CN"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国立大学法人大阪大学</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   長　</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西尾　章治郎）</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extLst>
                  <a:ext uri="{0D108BD9-81ED-4DB2-BD59-A6C34878D82A}">
                    <a16:rowId xmlns:a16="http://schemas.microsoft.com/office/drawing/2014/main" val="10005"/>
                  </a:ext>
                </a:extLst>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（知   事　　　　　　</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松井　一郎）</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extLst>
                  <a:ext uri="{0D108BD9-81ED-4DB2-BD59-A6C34878D82A}">
                    <a16:rowId xmlns:a16="http://schemas.microsoft.com/office/drawing/2014/main" val="10006"/>
                  </a:ext>
                </a:extLst>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CN"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公立大学法人大阪府立大学</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CN"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理事長・</a:t>
                      </a:r>
                      <a:r>
                        <a:rPr kumimoji="1" lang="zh-CN"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学長</a:t>
                      </a:r>
                      <a:r>
                        <a:rPr kumimoji="1" lang="zh-CN" altLang="en-US" sz="1600" u="none" strike="noStrike" cap="none" normalizeH="0" baseline="0" dirty="0" smtClean="0">
                          <a:ln>
                            <a:noFill/>
                          </a:ln>
                          <a:solidFill>
                            <a:schemeClr val="tx1"/>
                          </a:solidFill>
                          <a:effectLst/>
                          <a:latin typeface="HGS明朝B" panose="02020800000000000000" pitchFamily="18" charset="-128"/>
                          <a:ea typeface="HGS明朝B" panose="02020800000000000000" pitchFamily="18" charset="-128"/>
                          <a:cs typeface="Meiryo UI" pitchFamily="50" charset="-128"/>
                        </a:rPr>
                        <a:t>　</a:t>
                      </a:r>
                      <a:r>
                        <a:rPr kumimoji="1" lang="ja-JP" altLang="en-US" sz="1600" u="none" strike="noStrike" cap="none" normalizeH="0" baseline="0" dirty="0" smtClean="0">
                          <a:ln>
                            <a:noFill/>
                          </a:ln>
                          <a:solidFill>
                            <a:schemeClr val="tx1"/>
                          </a:solidFill>
                          <a:effectLst/>
                          <a:latin typeface="HGS明朝B" panose="02020800000000000000" pitchFamily="18" charset="-128"/>
                          <a:ea typeface="HGS明朝B" panose="02020800000000000000" pitchFamily="18" charset="-128"/>
                          <a:cs typeface="Meiryo UI" pitchFamily="50" charset="-128"/>
                        </a:rPr>
                        <a:t>　</a:t>
                      </a:r>
                      <a:endParaRPr kumimoji="1" lang="ja-JP" altLang="en-US" sz="1600" b="0" i="0" u="none" strike="noStrike" cap="none" normalizeH="0" baseline="0" dirty="0" smtClean="0">
                        <a:ln>
                          <a:noFill/>
                        </a:ln>
                        <a:solidFill>
                          <a:schemeClr val="tx1"/>
                        </a:solidFill>
                        <a:effectLst/>
                        <a:latin typeface="HGS明朝B" panose="02020800000000000000" pitchFamily="18" charset="-128"/>
                        <a:ea typeface="HGS明朝B" panose="02020800000000000000" pitchFamily="18"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ja-JP" altLang="en-US" sz="1600" u="none" strike="noStrike" cap="none" normalizeH="0" baseline="0" dirty="0" smtClean="0">
                          <a:ln>
                            <a:noFill/>
                          </a:ln>
                          <a:solidFill>
                            <a:schemeClr val="tx1"/>
                          </a:solidFill>
                          <a:effectLst/>
                          <a:latin typeface="HGS明朝B" panose="02020800000000000000" pitchFamily="18" charset="-128"/>
                          <a:ea typeface="HGS明朝B" panose="02020800000000000000" pitchFamily="18" charset="-128"/>
                          <a:cs typeface="Meiryo UI" pitchFamily="50" charset="-128"/>
                        </a:rPr>
                        <a:t>辻　   </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洋</a:t>
                      </a:r>
                      <a:r>
                        <a:rPr kumimoji="1" lang="ja-JP" altLang="en-US" sz="1600" u="none" strike="noStrike" cap="none" normalizeH="0" baseline="0" dirty="0" smtClean="0">
                          <a:ln>
                            <a:noFill/>
                          </a:ln>
                          <a:solidFill>
                            <a:schemeClr val="tx1"/>
                          </a:solidFill>
                          <a:effectLst/>
                          <a:latin typeface="HGS明朝B" panose="02020800000000000000" pitchFamily="18" charset="-128"/>
                          <a:ea typeface="HGS明朝B" panose="02020800000000000000" pitchFamily="18" charset="-128"/>
                          <a:cs typeface="Meiryo UI" pitchFamily="50" charset="-128"/>
                        </a:rPr>
                        <a:t> </a:t>
                      </a:r>
                      <a:r>
                        <a:rPr kumimoji="1" lang="zh-CN" altLang="en-US" sz="1600" u="none" strike="noStrike" cap="none" normalizeH="0" baseline="0" dirty="0" smtClean="0">
                          <a:ln>
                            <a:noFill/>
                          </a:ln>
                          <a:solidFill>
                            <a:schemeClr val="tx1"/>
                          </a:solidFill>
                          <a:effectLst/>
                          <a:latin typeface="HGS明朝B" panose="02020800000000000000" pitchFamily="18" charset="-128"/>
                          <a:ea typeface="HGS明朝B" panose="02020800000000000000" pitchFamily="18" charset="-128"/>
                          <a:cs typeface="Meiryo UI" pitchFamily="50" charset="-128"/>
                        </a:rPr>
                        <a:t>）</a:t>
                      </a:r>
                      <a:endParaRPr kumimoji="1" lang="ja-JP" altLang="en-US" sz="1600" b="0" i="0" u="none" strike="noStrike" cap="none" normalizeH="0" baseline="0" dirty="0" smtClean="0">
                        <a:ln>
                          <a:noFill/>
                        </a:ln>
                        <a:solidFill>
                          <a:schemeClr val="tx1"/>
                        </a:solidFill>
                        <a:effectLst/>
                        <a:latin typeface="HGS明朝B" panose="02020800000000000000" pitchFamily="18" charset="-128"/>
                        <a:ea typeface="HGS明朝B" panose="02020800000000000000" pitchFamily="18" charset="-128"/>
                        <a:cs typeface="Meiryo UI" pitchFamily="50" charset="-128"/>
                      </a:endParaRPr>
                    </a:p>
                  </a:txBody>
                  <a:tcPr anchor="ctr" horzOverflow="overflow"/>
                </a:tc>
                <a:extLst>
                  <a:ext uri="{0D108BD9-81ED-4DB2-BD59-A6C34878D82A}">
                    <a16:rowId xmlns:a16="http://schemas.microsoft.com/office/drawing/2014/main" val="10007"/>
                  </a:ext>
                </a:extLst>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近畿経済産業局</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（局   長　</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　総一郎</a:t>
                      </a: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extLst>
                  <a:ext uri="{0D108BD9-81ED-4DB2-BD59-A6C34878D82A}">
                    <a16:rowId xmlns:a16="http://schemas.microsoft.com/office/drawing/2014/main" val="10008"/>
                  </a:ext>
                </a:extLst>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国立研究開発法人国立循環器病研究センター</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理事長　　　　</a:t>
                      </a: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小川　久雄）</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extLst>
                  <a:ext uri="{0D108BD9-81ED-4DB2-BD59-A6C34878D82A}">
                    <a16:rowId xmlns:a16="http://schemas.microsoft.com/office/drawing/2014/main" val="10009"/>
                  </a:ext>
                </a:extLst>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公益財団法人千里ライフサイエンス振興財団</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（理事長　</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岸本　忠三）</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extLst>
                  <a:ext uri="{0D108BD9-81ED-4DB2-BD59-A6C34878D82A}">
                    <a16:rowId xmlns:a16="http://schemas.microsoft.com/office/drawing/2014/main" val="10010"/>
                  </a:ext>
                </a:extLst>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国立研究開発法人日本医療研究開発機構創薬支援戦略部　</a:t>
                      </a: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執行役・創薬支援戦略部長</a:t>
                      </a: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榑林　陽一）</a:t>
                      </a:r>
                    </a:p>
                  </a:txBody>
                  <a:tcPr anchor="ctr" horzOverflow="overflow"/>
                </a:tc>
                <a:extLst>
                  <a:ext uri="{0D108BD9-81ED-4DB2-BD59-A6C34878D82A}">
                    <a16:rowId xmlns:a16="http://schemas.microsoft.com/office/drawing/2014/main" val="10011"/>
                  </a:ext>
                </a:extLst>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CN" altLang="en-US"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国立研究開発法人理化学研究所</a:t>
                      </a:r>
                      <a:r>
                        <a:rPr kumimoji="1" lang="ja-JP" altLang="en-US"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生命システム研究センター</a:t>
                      </a: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（センター長</a:t>
                      </a:r>
                      <a:r>
                        <a:rPr kumimoji="1" lang="ja-JP" altLang="en-US"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柳田　敏雄）</a:t>
                      </a:r>
                    </a:p>
                  </a:txBody>
                  <a:tcPr anchor="ctr" horzOverflow="overflow"/>
                </a:tc>
                <a:extLst>
                  <a:ext uri="{0D108BD9-81ED-4DB2-BD59-A6C34878D82A}">
                    <a16:rowId xmlns:a16="http://schemas.microsoft.com/office/drawing/2014/main" val="10012"/>
                  </a:ext>
                </a:extLst>
              </a:tr>
            </a:tbl>
          </a:graphicData>
        </a:graphic>
      </p:graphicFrame>
      <p:sp>
        <p:nvSpPr>
          <p:cNvPr id="3" name="正方形/長方形 2"/>
          <p:cNvSpPr/>
          <p:nvPr/>
        </p:nvSpPr>
        <p:spPr>
          <a:xfrm>
            <a:off x="481675" y="736800"/>
            <a:ext cx="8130210" cy="400110"/>
          </a:xfrm>
          <a:prstGeom prst="rect">
            <a:avLst/>
          </a:prstGeom>
        </p:spPr>
        <p:txBody>
          <a:bodyPr wrap="square">
            <a:spAutoFit/>
          </a:bodyPr>
          <a:lstStyle/>
          <a:p>
            <a:pPr algn="ct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大阪バイオ戦略推進会議構成団体（構成員）</a:t>
            </a:r>
            <a:r>
              <a:rPr lang="en-US" altLang="ja-JP" sz="2000" b="1" dirty="0">
                <a:latin typeface="Meiryo UI" panose="020B0604030504040204" pitchFamily="50" charset="-128"/>
                <a:ea typeface="Meiryo UI" panose="020B0604030504040204" pitchFamily="50" charset="-128"/>
                <a:cs typeface="Meiryo UI" panose="020B0604030504040204" pitchFamily="50" charset="-128"/>
              </a:rPr>
              <a:t>※50</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音順</a:t>
            </a:r>
          </a:p>
        </p:txBody>
      </p:sp>
    </p:spTree>
    <p:extLst>
      <p:ext uri="{BB962C8B-B14F-4D97-AF65-F5344CB8AC3E}">
        <p14:creationId xmlns:p14="http://schemas.microsoft.com/office/powerpoint/2010/main" val="39990911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2"/>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800" b="1" dirty="0">
                <a:solidFill>
                  <a:schemeClr val="tx2"/>
                </a:solidFill>
                <a:latin typeface="Meiryo UI" pitchFamily="50" charset="-128"/>
                <a:ea typeface="Meiryo UI" pitchFamily="50" charset="-128"/>
                <a:cs typeface="Meiryo UI" pitchFamily="50" charset="-128"/>
              </a:rPr>
              <a:t>　アライアンス</a:t>
            </a:r>
            <a:r>
              <a:rPr kumimoji="0" lang="ja-JP" altLang="en-US" sz="2800" b="1" dirty="0" smtClean="0">
                <a:solidFill>
                  <a:schemeClr val="tx2"/>
                </a:solidFill>
                <a:latin typeface="Meiryo UI" pitchFamily="50" charset="-128"/>
                <a:ea typeface="Meiryo UI" pitchFamily="50" charset="-128"/>
                <a:cs typeface="Meiryo UI" pitchFamily="50" charset="-128"/>
              </a:rPr>
              <a:t>促進</a:t>
            </a:r>
            <a:endParaRPr kumimoji="0" lang="ja-JP" altLang="en-US" sz="2800" b="1" dirty="0">
              <a:solidFill>
                <a:schemeClr val="tx2"/>
              </a:solidFill>
              <a:latin typeface="Meiryo UI" pitchFamily="50" charset="-128"/>
              <a:ea typeface="Meiryo UI" pitchFamily="50" charset="-128"/>
              <a:cs typeface="Meiryo UI" pitchFamily="50" charset="-128"/>
            </a:endParaRPr>
          </a:p>
        </p:txBody>
      </p:sp>
      <p:graphicFrame>
        <p:nvGraphicFramePr>
          <p:cNvPr id="7" name="Group 72"/>
          <p:cNvGraphicFramePr>
            <a:graphicFrameLocks/>
          </p:cNvGraphicFramePr>
          <p:nvPr>
            <p:extLst>
              <p:ext uri="{D42A27DB-BD31-4B8C-83A1-F6EECF244321}">
                <p14:modId xmlns:p14="http://schemas.microsoft.com/office/powerpoint/2010/main" val="2689796527"/>
              </p:ext>
            </p:extLst>
          </p:nvPr>
        </p:nvGraphicFramePr>
        <p:xfrm>
          <a:off x="179513" y="2060848"/>
          <a:ext cx="8784976" cy="4029226"/>
        </p:xfrm>
        <a:graphic>
          <a:graphicData uri="http://schemas.openxmlformats.org/drawingml/2006/table">
            <a:tbl>
              <a:tblPr>
                <a:tableStyleId>{3B4B98B0-60AC-42C2-AFA5-B58CD77FA1E5}</a:tableStyleId>
              </a:tblPr>
              <a:tblGrid>
                <a:gridCol w="360040">
                  <a:extLst>
                    <a:ext uri="{9D8B030D-6E8A-4147-A177-3AD203B41FA5}">
                      <a16:colId xmlns:a16="http://schemas.microsoft.com/office/drawing/2014/main" val="20000"/>
                    </a:ext>
                  </a:extLst>
                </a:gridCol>
                <a:gridCol w="6408712">
                  <a:extLst>
                    <a:ext uri="{9D8B030D-6E8A-4147-A177-3AD203B41FA5}">
                      <a16:colId xmlns:a16="http://schemas.microsoft.com/office/drawing/2014/main" val="20001"/>
                    </a:ext>
                  </a:extLst>
                </a:gridCol>
                <a:gridCol w="2016224">
                  <a:extLst>
                    <a:ext uri="{9D8B030D-6E8A-4147-A177-3AD203B41FA5}">
                      <a16:colId xmlns:a16="http://schemas.microsoft.com/office/drawing/2014/main" val="20002"/>
                    </a:ext>
                  </a:extLst>
                </a:gridCol>
              </a:tblGrid>
              <a:tr h="665692">
                <a:tc rowSpan="7">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▸共同研究、共同開発、販路開拓、技術移転等のための企業間マッチングの推進</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千里</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LF</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0"/>
                  </a:ext>
                </a:extLst>
              </a:tr>
              <a:tr h="39869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創薬シーズ･基盤技術アライアンス・ネットワーク」によるアライアンス支援</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千里</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LF</a:t>
                      </a:r>
                      <a:endParaRPr kumimoji="1" lang="ja-JP" altLang="en-US" sz="1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1"/>
                  </a:ext>
                </a:extLst>
              </a:tr>
              <a:tr h="66569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▸「創薬シーズ・基盤技術アライアンス・ネットワーク疾患別商談会」による大学・公的研究機関の研究シーズ、バイオベンチャーと製薬企業とのアライアンス支援</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大薬協</a:t>
                      </a:r>
                      <a:r>
                        <a:rPr kumimoji="1" lang="en-US" altLang="zh-TW"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2"/>
                  </a:ext>
                </a:extLst>
              </a:tr>
              <a:tr h="368673">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▸製薬企業と研究者･バイオベンチャーのアライアンス機会の創出</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千里</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LF</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3"/>
                  </a:ext>
                </a:extLst>
              </a:tr>
              <a:tr h="368673">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▸研究成果の実用化、事業化に向けた競争的資金獲得支援</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千里</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LF</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4"/>
                  </a:ext>
                </a:extLst>
              </a:tr>
              <a:tr h="66569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▸研究開発推進会議による製薬企業と大学、公的研究機関の研究者等との交流を促進</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大薬協</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5"/>
                  </a:ext>
                </a:extLst>
              </a:tr>
              <a:tr h="66569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▸「バイオスプリングボード関西（</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都市活力研究所）」による大学、公的研究機関における創薬シーズ研究の促進支援</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大薬協</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6"/>
                  </a:ext>
                </a:extLst>
              </a:tr>
            </a:tbl>
          </a:graphicData>
        </a:graphic>
      </p:graphicFrame>
      <p:sp>
        <p:nvSpPr>
          <p:cNvPr id="3" name="AutoShape 2"/>
          <p:cNvSpPr>
            <a:spLocks noChangeArrowheads="1"/>
          </p:cNvSpPr>
          <p:nvPr/>
        </p:nvSpPr>
        <p:spPr bwMode="auto">
          <a:xfrm>
            <a:off x="107505" y="622852"/>
            <a:ext cx="8928992" cy="1005948"/>
          </a:xfrm>
          <a:prstGeom prst="roundRect">
            <a:avLst>
              <a:gd name="adj" fmla="val 11546"/>
            </a:avLst>
          </a:prstGeom>
          <a:solidFill>
            <a:schemeClr val="accent5">
              <a:lumMod val="20000"/>
              <a:lumOff val="80000"/>
            </a:schemeClr>
          </a:solidFill>
          <a:ln w="19050">
            <a:solidFill>
              <a:schemeClr val="tx1"/>
            </a:solidFill>
            <a:round/>
            <a:headEnd/>
            <a:tailEnd/>
          </a:ln>
        </p:spPr>
        <p:txBody>
          <a:bodyPr vert="horz" wrap="square" lIns="74295" tIns="8890" rIns="74295" bIns="8890" numCol="1" anchor="t" anchorCtr="0" compatLnSpc="1">
            <a:prstTxWarp prst="textNoShape">
              <a:avLst/>
            </a:prstTxWarp>
          </a:bodyPr>
          <a:lstStyle/>
          <a:p>
            <a:pPr lvl="0" algn="just" fontAlgn="base">
              <a:lnSpc>
                <a:spcPct val="120000"/>
              </a:lnSpc>
              <a:spcBef>
                <a:spcPct val="0"/>
              </a:spcBef>
              <a:spcAft>
                <a:spcPct val="0"/>
              </a:spcAft>
            </a:pPr>
            <a:r>
              <a:rPr kumimoji="1" lang="en-US" altLang="ja-JP" b="1" i="0" u="sng"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a:t>
            </a:r>
            <a:r>
              <a:rPr lang="ja-JP" altLang="en-US" b="1" u="sng" dirty="0">
                <a:solidFill>
                  <a:srgbClr val="000000"/>
                </a:solidFill>
                <a:latin typeface="Meiryo UI" pitchFamily="50" charset="-128"/>
                <a:ea typeface="Meiryo UI" pitchFamily="50" charset="-128"/>
                <a:cs typeface="Meiryo UI" pitchFamily="50" charset="-128"/>
              </a:rPr>
              <a:t>製薬企業の集積を活かした先端医薬品開発の</a:t>
            </a:r>
            <a:r>
              <a:rPr lang="ja-JP" altLang="en-US" b="1" u="sng" dirty="0" smtClean="0">
                <a:solidFill>
                  <a:srgbClr val="000000"/>
                </a:solidFill>
                <a:latin typeface="Meiryo UI" pitchFamily="50" charset="-128"/>
                <a:ea typeface="Meiryo UI" pitchFamily="50" charset="-128"/>
                <a:cs typeface="Meiryo UI" pitchFamily="50" charset="-128"/>
              </a:rPr>
              <a:t>推進</a:t>
            </a:r>
            <a:endParaRPr kumimoji="1" lang="en-US" altLang="ja-JP" b="1" i="0" u="sng"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sz="1600" dirty="0" smtClean="0">
                <a:solidFill>
                  <a:srgbClr val="000000"/>
                </a:solidFill>
                <a:latin typeface="Meiryo UI" pitchFamily="50" charset="-128"/>
                <a:ea typeface="Meiryo UI" pitchFamily="50" charset="-128"/>
                <a:cs typeface="Meiryo UI" pitchFamily="50" charset="-128"/>
              </a:rPr>
              <a:t>　</a:t>
            </a:r>
            <a:r>
              <a:rPr lang="ja-JP" altLang="en-US" sz="1600" dirty="0">
                <a:solidFill>
                  <a:srgbClr val="000000"/>
                </a:solidFill>
                <a:latin typeface="Meiryo UI" pitchFamily="50" charset="-128"/>
                <a:ea typeface="Meiryo UI" pitchFamily="50" charset="-128"/>
                <a:cs typeface="Meiryo UI" pitchFamily="50" charset="-128"/>
              </a:rPr>
              <a:t>道修町周辺の製薬企業の集積を活かし、大学等における研究機関の研究成果の活用、彩都を中心とした創薬系バイオベンチャーの技術シーズの活用による先進的な医薬品の開発を推進する</a:t>
            </a:r>
            <a:r>
              <a:rPr lang="ja-JP" altLang="en-US" sz="1600" dirty="0" smtClean="0">
                <a:solidFill>
                  <a:srgbClr val="000000"/>
                </a:solidFill>
                <a:latin typeface="Meiryo UI" pitchFamily="50" charset="-128"/>
                <a:ea typeface="Meiryo UI" pitchFamily="50" charset="-128"/>
                <a:cs typeface="Meiryo UI" pitchFamily="50" charset="-128"/>
              </a:rPr>
              <a:t>。</a:t>
            </a:r>
            <a:endParaRPr kumimoji="1" lang="ja-JP" sz="360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3059805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0"/>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fontAlgn="auto">
              <a:spcBef>
                <a:spcPts val="0"/>
              </a:spcBef>
              <a:spcAft>
                <a:spcPts val="0"/>
              </a:spcAft>
              <a:buClr>
                <a:srgbClr val="000000"/>
              </a:buClr>
              <a:buSzPct val="100000"/>
              <a:defRPr/>
            </a:pPr>
            <a:r>
              <a:rPr kumimoji="0" lang="ja-JP" altLang="en-US" sz="2800" b="1" dirty="0">
                <a:solidFill>
                  <a:schemeClr val="tx2"/>
                </a:solidFill>
                <a:latin typeface="Meiryo UI" pitchFamily="50" charset="-128"/>
                <a:ea typeface="Meiryo UI" pitchFamily="50" charset="-128"/>
                <a:cs typeface="Meiryo UI" pitchFamily="50" charset="-128"/>
              </a:rPr>
              <a:t>　アライアンス促進</a:t>
            </a:r>
          </a:p>
        </p:txBody>
      </p:sp>
      <p:graphicFrame>
        <p:nvGraphicFramePr>
          <p:cNvPr id="7" name="Group 72"/>
          <p:cNvGraphicFramePr>
            <a:graphicFrameLocks/>
          </p:cNvGraphicFramePr>
          <p:nvPr>
            <p:extLst>
              <p:ext uri="{D42A27DB-BD31-4B8C-83A1-F6EECF244321}">
                <p14:modId xmlns:p14="http://schemas.microsoft.com/office/powerpoint/2010/main" val="3823946151"/>
              </p:ext>
            </p:extLst>
          </p:nvPr>
        </p:nvGraphicFramePr>
        <p:xfrm>
          <a:off x="179388" y="2186412"/>
          <a:ext cx="8785225" cy="2779880"/>
        </p:xfrm>
        <a:graphic>
          <a:graphicData uri="http://schemas.openxmlformats.org/drawingml/2006/table">
            <a:tbl>
              <a:tblPr>
                <a:tableStyleId>{3B4B98B0-60AC-42C2-AFA5-B58CD77FA1E5}</a:tableStyleId>
              </a:tblPr>
              <a:tblGrid>
                <a:gridCol w="360050">
                  <a:extLst>
                    <a:ext uri="{9D8B030D-6E8A-4147-A177-3AD203B41FA5}">
                      <a16:colId xmlns:a16="http://schemas.microsoft.com/office/drawing/2014/main" val="20000"/>
                    </a:ext>
                  </a:extLst>
                </a:gridCol>
                <a:gridCol w="6840954">
                  <a:extLst>
                    <a:ext uri="{9D8B030D-6E8A-4147-A177-3AD203B41FA5}">
                      <a16:colId xmlns:a16="http://schemas.microsoft.com/office/drawing/2014/main" val="20001"/>
                    </a:ext>
                  </a:extLst>
                </a:gridCol>
                <a:gridCol w="1584221">
                  <a:extLst>
                    <a:ext uri="{9D8B030D-6E8A-4147-A177-3AD203B41FA5}">
                      <a16:colId xmlns:a16="http://schemas.microsoft.com/office/drawing/2014/main" val="20002"/>
                    </a:ext>
                  </a:extLst>
                </a:gridCol>
              </a:tblGrid>
              <a:tr h="368351">
                <a:tc rowSpan="4">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marL="91443" marR="91443" marT="45723" marB="45723"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▸医療機器開発促進プラットフォーム「次世代医療システム産業化フォーラム」による企業の保有技術の掘り起こし・企業間マッチングの推進、産学医・</a:t>
                      </a:r>
                      <a:r>
                        <a:rPr kumimoji="1" lang="ja-JP" altLang="en-US" sz="160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産産</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連携並びに事業化の促進</a:t>
                      </a:r>
                    </a:p>
                  </a:txBody>
                  <a:tcPr marL="91443" marR="91443" marT="45723" marB="45723"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3" marB="45723" anchor="ctr" horzOverflow="overflow"/>
                </a:tc>
                <a:extLst>
                  <a:ext uri="{0D108BD9-81ED-4DB2-BD59-A6C34878D82A}">
                    <a16:rowId xmlns:a16="http://schemas.microsoft.com/office/drawing/2014/main" val="10000"/>
                  </a:ext>
                </a:extLst>
              </a:tr>
              <a:tr h="4320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▸医療機器専門相談員による相談事業の実施、業務委託による相談の掘り起こし（相談目標件数</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250</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件）（再掲）</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3" marB="45723"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大商</a:t>
                      </a:r>
                      <a:r>
                        <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府</a:t>
                      </a:r>
                    </a:p>
                  </a:txBody>
                  <a:tcPr marL="91443" marR="91443" marT="45723" marB="45723" anchor="ctr" horzOverflow="overflow"/>
                </a:tc>
                <a:extLst>
                  <a:ext uri="{0D108BD9-81ED-4DB2-BD59-A6C34878D82A}">
                    <a16:rowId xmlns:a16="http://schemas.microsoft.com/office/drawing/2014/main" val="10001"/>
                  </a:ext>
                </a:extLst>
              </a:tr>
              <a:tr h="627934">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▸医療・介護・健康分野等における新製品・サービスの事業化に向け、担当コーディネータが伴走しながら事業ステージの経営課題に応じたハンズオン支援を実施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3" marB="45723"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3" marB="45723" anchor="ctr" horzOverflow="overflow"/>
                </a:tc>
                <a:extLst>
                  <a:ext uri="{0D108BD9-81ED-4DB2-BD59-A6C34878D82A}">
                    <a16:rowId xmlns:a16="http://schemas.microsoft.com/office/drawing/2014/main" val="10002"/>
                  </a:ext>
                </a:extLst>
              </a:tr>
              <a:tr h="627934">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▸医療機器事業化支援機関のネットワーク構築、セミナー等を通じた中小企業の医療機器ビジネスに対する理解促進</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3" marB="45723"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3" marB="45723" anchor="ctr" horzOverflow="overflow"/>
                </a:tc>
                <a:extLst>
                  <a:ext uri="{0D108BD9-81ED-4DB2-BD59-A6C34878D82A}">
                    <a16:rowId xmlns:a16="http://schemas.microsoft.com/office/drawing/2014/main" val="10003"/>
                  </a:ext>
                </a:extLst>
              </a:tr>
            </a:tbl>
          </a:graphicData>
        </a:graphic>
      </p:graphicFrame>
      <p:sp>
        <p:nvSpPr>
          <p:cNvPr id="3" name="AutoShape 2"/>
          <p:cNvSpPr>
            <a:spLocks noChangeArrowheads="1"/>
          </p:cNvSpPr>
          <p:nvPr/>
        </p:nvSpPr>
        <p:spPr bwMode="auto">
          <a:xfrm>
            <a:off x="107950" y="622300"/>
            <a:ext cx="8928100" cy="1293813"/>
          </a:xfrm>
          <a:prstGeom prst="roundRect">
            <a:avLst>
              <a:gd name="adj" fmla="val 11546"/>
            </a:avLst>
          </a:prstGeom>
          <a:solidFill>
            <a:schemeClr val="accent5">
              <a:lumMod val="20000"/>
              <a:lumOff val="80000"/>
            </a:schemeClr>
          </a:solidFill>
          <a:ln w="19050">
            <a:solidFill>
              <a:schemeClr val="tx1"/>
            </a:solidFill>
            <a:round/>
            <a:headEnd/>
            <a:tailEnd/>
          </a:ln>
        </p:spPr>
        <p:txBody>
          <a:bodyPr lIns="74295" tIns="8890" rIns="74295" bIns="8890"/>
          <a:lstStyle/>
          <a:p>
            <a:pPr algn="just">
              <a:lnSpc>
                <a:spcPct val="120000"/>
              </a:lnSpc>
              <a:defRPr/>
            </a:pPr>
            <a:r>
              <a:rPr lang="en-US" altLang="ja-JP" b="1" u="sng" dirty="0">
                <a:latin typeface="Meiryo UI" pitchFamily="50" charset="-128"/>
                <a:ea typeface="Meiryo UI" pitchFamily="50" charset="-128"/>
                <a:cs typeface="Meiryo UI" pitchFamily="50" charset="-128"/>
              </a:rPr>
              <a:t>■</a:t>
            </a:r>
            <a:r>
              <a:rPr lang="ja-JP" altLang="en-US" b="1" u="sng" dirty="0">
                <a:latin typeface="Meiryo UI" pitchFamily="50" charset="-128"/>
                <a:ea typeface="Meiryo UI" pitchFamily="50" charset="-128"/>
                <a:cs typeface="Meiryo UI" pitchFamily="50" charset="-128"/>
              </a:rPr>
              <a:t>ものづくり中小企業の集積を活かした医療機器開発等、異業種参入の促進</a:t>
            </a:r>
            <a:endParaRPr lang="en-US" altLang="ja-JP" b="1" u="sng" dirty="0">
              <a:latin typeface="Meiryo UI" pitchFamily="50" charset="-128"/>
              <a:ea typeface="Meiryo UI" pitchFamily="50" charset="-128"/>
              <a:cs typeface="Meiryo UI" pitchFamily="50" charset="-128"/>
            </a:endParaRPr>
          </a:p>
          <a:p>
            <a:pPr algn="just">
              <a:lnSpc>
                <a:spcPct val="120000"/>
              </a:lnSpc>
              <a:defRPr/>
            </a:pPr>
            <a:r>
              <a:rPr lang="ja-JP" altLang="en-US" sz="1600" dirty="0">
                <a:latin typeface="Meiryo UI" pitchFamily="50" charset="-128"/>
                <a:ea typeface="Meiryo UI" pitchFamily="50" charset="-128"/>
                <a:cs typeface="Meiryo UI" pitchFamily="50" charset="-128"/>
              </a:rPr>
              <a:t>　東部大阪を中心とするものづくり中小企業や、材料メーカー、家電メーカー等の集積を活かし、医療機器メーカー等への部材提供や、独自</a:t>
            </a:r>
            <a:r>
              <a:rPr lang="ja-JP" altLang="en-US" sz="1600" dirty="0" smtClean="0">
                <a:latin typeface="Meiryo UI" pitchFamily="50" charset="-128"/>
                <a:ea typeface="Meiryo UI" pitchFamily="50" charset="-128"/>
                <a:cs typeface="Meiryo UI" pitchFamily="50" charset="-128"/>
              </a:rPr>
              <a:t>の医療</a:t>
            </a:r>
            <a:r>
              <a:rPr lang="ja-JP" altLang="en-US" sz="1600" dirty="0">
                <a:latin typeface="Meiryo UI" pitchFamily="50" charset="-128"/>
                <a:ea typeface="Meiryo UI" pitchFamily="50" charset="-128"/>
                <a:cs typeface="Meiryo UI" pitchFamily="50" charset="-128"/>
              </a:rPr>
              <a:t>機器等開発を推進するとともに、異業種との連携、異業種から</a:t>
            </a:r>
            <a:r>
              <a:rPr lang="ja-JP" altLang="en-US" sz="1600" dirty="0" smtClean="0">
                <a:latin typeface="Meiryo UI" pitchFamily="50" charset="-128"/>
                <a:ea typeface="Meiryo UI" pitchFamily="50" charset="-128"/>
                <a:cs typeface="Meiryo UI" pitchFamily="50" charset="-128"/>
              </a:rPr>
              <a:t>のライフサイエンス分野への参入</a:t>
            </a:r>
            <a:r>
              <a:rPr lang="ja-JP" altLang="en-US" sz="1600" dirty="0">
                <a:latin typeface="Meiryo UI" pitchFamily="50" charset="-128"/>
                <a:ea typeface="Meiryo UI" pitchFamily="50" charset="-128"/>
                <a:cs typeface="Meiryo UI" pitchFamily="50" charset="-128"/>
              </a:rPr>
              <a:t>促進を実現する。</a:t>
            </a:r>
            <a:endParaRPr lang="ja-JP" sz="36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7714681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0"/>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fontAlgn="auto">
              <a:spcBef>
                <a:spcPts val="0"/>
              </a:spcBef>
              <a:spcAft>
                <a:spcPts val="0"/>
              </a:spcAft>
              <a:buClr>
                <a:srgbClr val="000000"/>
              </a:buClr>
              <a:buSzPct val="100000"/>
              <a:defRPr/>
            </a:pPr>
            <a:r>
              <a:rPr kumimoji="0" lang="ja-JP" altLang="en-US" sz="2800" b="1" dirty="0">
                <a:solidFill>
                  <a:schemeClr val="tx2"/>
                </a:solidFill>
                <a:latin typeface="Meiryo UI" pitchFamily="50" charset="-128"/>
                <a:ea typeface="Meiryo UI" pitchFamily="50" charset="-128"/>
                <a:cs typeface="Meiryo UI" pitchFamily="50" charset="-128"/>
              </a:rPr>
              <a:t>　国際連携等</a:t>
            </a:r>
          </a:p>
        </p:txBody>
      </p:sp>
      <p:graphicFrame>
        <p:nvGraphicFramePr>
          <p:cNvPr id="6" name="Group 72"/>
          <p:cNvGraphicFramePr>
            <a:graphicFrameLocks/>
          </p:cNvGraphicFramePr>
          <p:nvPr>
            <p:extLst>
              <p:ext uri="{D42A27DB-BD31-4B8C-83A1-F6EECF244321}">
                <p14:modId xmlns:p14="http://schemas.microsoft.com/office/powerpoint/2010/main" val="2627131328"/>
              </p:ext>
            </p:extLst>
          </p:nvPr>
        </p:nvGraphicFramePr>
        <p:xfrm>
          <a:off x="179388" y="1701354"/>
          <a:ext cx="8785225" cy="5017626"/>
        </p:xfrm>
        <a:graphic>
          <a:graphicData uri="http://schemas.openxmlformats.org/drawingml/2006/table">
            <a:tbl>
              <a:tblPr>
                <a:tableStyleId>{3B4B98B0-60AC-42C2-AFA5-B58CD77FA1E5}</a:tableStyleId>
              </a:tblPr>
              <a:tblGrid>
                <a:gridCol w="360050">
                  <a:extLst>
                    <a:ext uri="{9D8B030D-6E8A-4147-A177-3AD203B41FA5}">
                      <a16:colId xmlns:a16="http://schemas.microsoft.com/office/drawing/2014/main" val="20000"/>
                    </a:ext>
                  </a:extLst>
                </a:gridCol>
                <a:gridCol w="6408894">
                  <a:extLst>
                    <a:ext uri="{9D8B030D-6E8A-4147-A177-3AD203B41FA5}">
                      <a16:colId xmlns:a16="http://schemas.microsoft.com/office/drawing/2014/main" val="20001"/>
                    </a:ext>
                  </a:extLst>
                </a:gridCol>
                <a:gridCol w="2016281">
                  <a:extLst>
                    <a:ext uri="{9D8B030D-6E8A-4147-A177-3AD203B41FA5}">
                      <a16:colId xmlns:a16="http://schemas.microsoft.com/office/drawing/2014/main" val="20002"/>
                    </a:ext>
                  </a:extLst>
                </a:gridCol>
              </a:tblGrid>
              <a:tr h="432000">
                <a:tc rowSpan="8">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marL="91443" marR="91443" marT="45726" marB="45726"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海外国際見本市への出展・面談等による海外企業等とのアライアンス促進及び国際見本市等への出展における情報発信</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6" marB="45726"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全団体</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6" marB="45726" anchor="ctr" horzOverflow="overflow"/>
                </a:tc>
                <a:extLst>
                  <a:ext uri="{0D108BD9-81ED-4DB2-BD59-A6C34878D82A}">
                    <a16:rowId xmlns:a16="http://schemas.microsoft.com/office/drawing/2014/main" val="10000"/>
                  </a:ext>
                </a:extLst>
              </a:tr>
              <a:tr h="43200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MOU</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締結海外クラスターとの企業交流の促進</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6" marB="45726"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全団体</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6" marB="45726" anchor="ctr" horzOverflow="overflow"/>
                </a:tc>
                <a:extLst>
                  <a:ext uri="{0D108BD9-81ED-4DB2-BD59-A6C34878D82A}">
                    <a16:rowId xmlns:a16="http://schemas.microsoft.com/office/drawing/2014/main" val="10001"/>
                  </a:ext>
                </a:extLst>
              </a:tr>
              <a:tr h="684534">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▸医療機器事業化促進プラットフォーム「次世代医療システム産業化フォーラム」のグローバル展開による医療機器の開発（米ミネソタ・シンガポール・欧州との連携等）</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6" marB="45726"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大商</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6" marB="45726" anchor="ctr" horzOverflow="overflow"/>
                </a:tc>
                <a:extLst>
                  <a:ext uri="{0D108BD9-81ED-4DB2-BD59-A6C34878D82A}">
                    <a16:rowId xmlns:a16="http://schemas.microsoft.com/office/drawing/2014/main" val="10002"/>
                  </a:ext>
                </a:extLst>
              </a:tr>
              <a:tr h="684534">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marL="91443" marR="91443" marT="45726" marB="45726"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▸関西バイオ推進会議を母体とする国内外との連携事業の展開や</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MOU</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締結</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44" marB="45744"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大商</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44" marB="45744" anchor="ctr" horzOverflow="overflow"/>
                </a:tc>
                <a:extLst>
                  <a:ext uri="{0D108BD9-81ED-4DB2-BD59-A6C34878D82A}">
                    <a16:rowId xmlns:a16="http://schemas.microsoft.com/office/drawing/2014/main" val="10003"/>
                  </a:ext>
                </a:extLst>
              </a:tr>
              <a:tr h="684534">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▸アジア諸国との企業交流及びアジア諸国への企業投資活動を支援</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44" marB="45744"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大薬協</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10000"/>
                        </a:lnSpc>
                        <a:spcBef>
                          <a:spcPct val="20000"/>
                        </a:spcBef>
                        <a:spcAft>
                          <a:spcPct val="0"/>
                        </a:spcAft>
                        <a:buClrTx/>
                        <a:buSzTx/>
                        <a:buFontTx/>
                        <a:buNone/>
                        <a:tabLst/>
                      </a:pP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千里</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LF</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44" marB="45744" anchor="ctr" horzOverflow="overflow"/>
                </a:tc>
                <a:extLst>
                  <a:ext uri="{0D108BD9-81ED-4DB2-BD59-A6C34878D82A}">
                    <a16:rowId xmlns:a16="http://schemas.microsoft.com/office/drawing/2014/main" val="10004"/>
                  </a:ext>
                </a:extLst>
              </a:tr>
              <a:tr h="684534">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marL="91443" marR="91443" marT="45726" marB="45726"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▸府内大学・研究機関・支援機関等とのネットワーク構築によるベンチャー・中小企業のビジネス化支援</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44" marB="45744"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基盤研</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阪大</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国循</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千里</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LF</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44" marB="45744" anchor="ctr" horzOverflow="overflow"/>
                </a:tc>
                <a:extLst>
                  <a:ext uri="{0D108BD9-81ED-4DB2-BD59-A6C34878D82A}">
                    <a16:rowId xmlns:a16="http://schemas.microsoft.com/office/drawing/2014/main" val="10005"/>
                  </a:ext>
                </a:extLst>
              </a:tr>
              <a:tr h="50400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marL="91443" marR="91443" marT="45726" marB="45726"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▸クラスター内ポテンシャルなどインパクトのある情報の継続的な発信</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696" marB="45696"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全団体</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696" marB="45696" anchor="ctr" horzOverflow="overflow"/>
                </a:tc>
                <a:extLst>
                  <a:ext uri="{0D108BD9-81ED-4DB2-BD59-A6C34878D82A}">
                    <a16:rowId xmlns:a16="http://schemas.microsoft.com/office/drawing/2014/main" val="10006"/>
                  </a:ext>
                </a:extLst>
              </a:tr>
              <a:tr h="50400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marL="91443" marR="91443" marT="45726" marB="45726"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▸「北大阪バイオクラスター」（</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WEB</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サイト）の充実とリニューアル</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696" marB="45696"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696" marB="45696" anchor="ctr" horzOverflow="overflow"/>
                </a:tc>
                <a:extLst>
                  <a:ext uri="{0D108BD9-81ED-4DB2-BD59-A6C34878D82A}">
                    <a16:rowId xmlns:a16="http://schemas.microsoft.com/office/drawing/2014/main" val="10007"/>
                  </a:ext>
                </a:extLst>
              </a:tr>
            </a:tbl>
          </a:graphicData>
        </a:graphic>
      </p:graphicFrame>
      <p:sp>
        <p:nvSpPr>
          <p:cNvPr id="8" name="AutoShape 2"/>
          <p:cNvSpPr>
            <a:spLocks noChangeArrowheads="1"/>
          </p:cNvSpPr>
          <p:nvPr/>
        </p:nvSpPr>
        <p:spPr bwMode="auto">
          <a:xfrm>
            <a:off x="107950" y="605531"/>
            <a:ext cx="8928100" cy="1008063"/>
          </a:xfrm>
          <a:prstGeom prst="roundRect">
            <a:avLst>
              <a:gd name="adj" fmla="val 11546"/>
            </a:avLst>
          </a:prstGeom>
          <a:solidFill>
            <a:schemeClr val="accent5">
              <a:lumMod val="20000"/>
              <a:lumOff val="80000"/>
            </a:schemeClr>
          </a:solidFill>
          <a:ln w="19050">
            <a:solidFill>
              <a:schemeClr val="tx1"/>
            </a:solidFill>
            <a:round/>
            <a:headEnd/>
            <a:tailEnd/>
          </a:ln>
        </p:spPr>
        <p:txBody>
          <a:bodyPr lIns="74295" tIns="8890" rIns="74295" bIns="8890"/>
          <a:lstStyle/>
          <a:p>
            <a:pPr algn="just">
              <a:lnSpc>
                <a:spcPct val="120000"/>
              </a:lnSpc>
              <a:defRPr/>
            </a:pPr>
            <a:r>
              <a:rPr lang="en-US" altLang="ja-JP" b="1" u="sng" dirty="0" smtClean="0">
                <a:latin typeface="Meiryo UI" pitchFamily="50" charset="-128"/>
                <a:ea typeface="Meiryo UI" pitchFamily="50" charset="-128"/>
                <a:cs typeface="Meiryo UI" pitchFamily="50" charset="-128"/>
              </a:rPr>
              <a:t>■</a:t>
            </a:r>
            <a:r>
              <a:rPr lang="ja-JP" altLang="en-US" b="1" u="sng" dirty="0" smtClean="0">
                <a:latin typeface="Meiryo UI" pitchFamily="50" charset="-128"/>
                <a:ea typeface="Meiryo UI" pitchFamily="50" charset="-128"/>
                <a:cs typeface="Meiryo UI" pitchFamily="50" charset="-128"/>
              </a:rPr>
              <a:t>国内外と</a:t>
            </a:r>
            <a:r>
              <a:rPr lang="ja-JP" altLang="en-US" b="1" u="sng" dirty="0">
                <a:latin typeface="Meiryo UI" pitchFamily="50" charset="-128"/>
                <a:ea typeface="Meiryo UI" pitchFamily="50" charset="-128"/>
                <a:cs typeface="Meiryo UI" pitchFamily="50" charset="-128"/>
              </a:rPr>
              <a:t>の連携</a:t>
            </a:r>
            <a:r>
              <a:rPr lang="ja-JP" altLang="en-US" b="1" u="sng" dirty="0" smtClean="0">
                <a:latin typeface="Meiryo UI" pitchFamily="50" charset="-128"/>
                <a:ea typeface="Meiryo UI" pitchFamily="50" charset="-128"/>
                <a:cs typeface="Meiryo UI" pitchFamily="50" charset="-128"/>
              </a:rPr>
              <a:t>強化及び情報発信</a:t>
            </a:r>
            <a:endParaRPr lang="en-US" altLang="ja-JP" b="1" u="sng" dirty="0">
              <a:latin typeface="Meiryo UI" pitchFamily="50" charset="-128"/>
              <a:ea typeface="Meiryo UI" pitchFamily="50" charset="-128"/>
              <a:cs typeface="Meiryo UI" pitchFamily="50" charset="-128"/>
            </a:endParaRPr>
          </a:p>
          <a:p>
            <a:pPr algn="just">
              <a:lnSpc>
                <a:spcPct val="120000"/>
              </a:lnSpc>
              <a:defRPr/>
            </a:pPr>
            <a:r>
              <a:rPr lang="ja-JP" altLang="en-US" sz="1600" dirty="0">
                <a:latin typeface="Meiryo UI" pitchFamily="50" charset="-128"/>
                <a:ea typeface="Meiryo UI" pitchFamily="50" charset="-128"/>
                <a:cs typeface="Meiryo UI" pitchFamily="50" charset="-128"/>
              </a:rPr>
              <a:t>　ライフサイエンス分野における国際競争の激化に対応するため</a:t>
            </a:r>
            <a:r>
              <a:rPr lang="ja-JP" altLang="en-US" sz="1600" dirty="0" smtClean="0">
                <a:latin typeface="Meiryo UI" pitchFamily="50" charset="-128"/>
                <a:ea typeface="Meiryo UI" pitchFamily="50" charset="-128"/>
                <a:cs typeface="Meiryo UI" pitchFamily="50" charset="-128"/>
              </a:rPr>
              <a:t>、海外クラスターをはじめ</a:t>
            </a:r>
            <a:r>
              <a:rPr lang="ja-JP" altLang="en-US" sz="1600" dirty="0">
                <a:latin typeface="Meiryo UI" pitchFamily="50" charset="-128"/>
                <a:ea typeface="Meiryo UI" pitchFamily="50" charset="-128"/>
                <a:cs typeface="Meiryo UI" pitchFamily="50" charset="-128"/>
              </a:rPr>
              <a:t>国内外との連携を推進</a:t>
            </a:r>
            <a:r>
              <a:rPr lang="ja-JP" altLang="en-US" sz="1600" dirty="0" smtClean="0">
                <a:latin typeface="Meiryo UI" pitchFamily="50" charset="-128"/>
                <a:ea typeface="Meiryo UI" pitchFamily="50" charset="-128"/>
                <a:cs typeface="Meiryo UI" pitchFamily="50" charset="-128"/>
              </a:rPr>
              <a:t>するとともに、地域</a:t>
            </a:r>
            <a:r>
              <a:rPr lang="ja-JP" altLang="en-US" sz="1600" dirty="0">
                <a:latin typeface="Meiryo UI" pitchFamily="50" charset="-128"/>
                <a:ea typeface="Meiryo UI" pitchFamily="50" charset="-128"/>
                <a:cs typeface="Meiryo UI" pitchFamily="50" charset="-128"/>
              </a:rPr>
              <a:t>の研究水準の高さ、企業集積、ビジネスチャンス等に</a:t>
            </a:r>
            <a:r>
              <a:rPr lang="ja-JP" altLang="en-US" sz="1600" dirty="0" smtClean="0">
                <a:latin typeface="Meiryo UI" pitchFamily="50" charset="-128"/>
                <a:ea typeface="Meiryo UI" pitchFamily="50" charset="-128"/>
                <a:cs typeface="Meiryo UI" pitchFamily="50" charset="-128"/>
              </a:rPr>
              <a:t>ついて情報を発信。</a:t>
            </a:r>
            <a:endParaRPr lang="ja-JP" altLang="en-US" sz="16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9785902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2"/>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800" b="1" dirty="0">
                <a:solidFill>
                  <a:schemeClr val="tx2"/>
                </a:solidFill>
                <a:latin typeface="Meiryo UI" pitchFamily="50" charset="-128"/>
                <a:ea typeface="Meiryo UI" pitchFamily="50" charset="-128"/>
                <a:cs typeface="Meiryo UI" pitchFamily="50" charset="-128"/>
              </a:rPr>
              <a:t>　</a:t>
            </a:r>
            <a:r>
              <a:rPr kumimoji="0" lang="ja-JP" altLang="en-US" sz="2800" b="1" dirty="0" smtClean="0">
                <a:solidFill>
                  <a:schemeClr val="tx2"/>
                </a:solidFill>
                <a:latin typeface="Meiryo UI" pitchFamily="50" charset="-128"/>
                <a:ea typeface="Meiryo UI" pitchFamily="50" charset="-128"/>
                <a:cs typeface="Meiryo UI" pitchFamily="50" charset="-128"/>
              </a:rPr>
              <a:t>拠点</a:t>
            </a:r>
            <a:r>
              <a:rPr kumimoji="0" lang="ja-JP" altLang="en-US" sz="2800" b="1" dirty="0">
                <a:solidFill>
                  <a:schemeClr val="tx2"/>
                </a:solidFill>
                <a:latin typeface="Meiryo UI" pitchFamily="50" charset="-128"/>
                <a:ea typeface="Meiryo UI" pitchFamily="50" charset="-128"/>
                <a:cs typeface="Meiryo UI" pitchFamily="50" charset="-128"/>
              </a:rPr>
              <a:t>形成</a:t>
            </a:r>
          </a:p>
        </p:txBody>
      </p:sp>
      <p:graphicFrame>
        <p:nvGraphicFramePr>
          <p:cNvPr id="7" name="Group 72"/>
          <p:cNvGraphicFramePr>
            <a:graphicFrameLocks/>
          </p:cNvGraphicFramePr>
          <p:nvPr>
            <p:extLst>
              <p:ext uri="{D42A27DB-BD31-4B8C-83A1-F6EECF244321}">
                <p14:modId xmlns:p14="http://schemas.microsoft.com/office/powerpoint/2010/main" val="4150904693"/>
              </p:ext>
            </p:extLst>
          </p:nvPr>
        </p:nvGraphicFramePr>
        <p:xfrm>
          <a:off x="151460" y="2529837"/>
          <a:ext cx="8784000" cy="627888"/>
        </p:xfrm>
        <a:graphic>
          <a:graphicData uri="http://schemas.openxmlformats.org/drawingml/2006/table">
            <a:tbl>
              <a:tblPr>
                <a:tableStyleId>{3B4B98B0-60AC-42C2-AFA5-B58CD77FA1E5}</a:tableStyleId>
              </a:tblPr>
              <a:tblGrid>
                <a:gridCol w="360000">
                  <a:extLst>
                    <a:ext uri="{9D8B030D-6E8A-4147-A177-3AD203B41FA5}">
                      <a16:colId xmlns:a16="http://schemas.microsoft.com/office/drawing/2014/main" val="20000"/>
                    </a:ext>
                  </a:extLst>
                </a:gridCol>
                <a:gridCol w="7128000">
                  <a:extLst>
                    <a:ext uri="{9D8B030D-6E8A-4147-A177-3AD203B41FA5}">
                      <a16:colId xmlns:a16="http://schemas.microsoft.com/office/drawing/2014/main" val="20001"/>
                    </a:ext>
                  </a:extLst>
                </a:gridCol>
                <a:gridCol w="1296000">
                  <a:extLst>
                    <a:ext uri="{9D8B030D-6E8A-4147-A177-3AD203B41FA5}">
                      <a16:colId xmlns:a16="http://schemas.microsoft.com/office/drawing/2014/main" val="20002"/>
                    </a:ext>
                  </a:extLst>
                </a:gridCol>
              </a:tblGrid>
              <a:tr h="576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ja-JP" altLang="en-US" sz="800" b="0"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アクション</a:t>
                      </a:r>
                    </a:p>
                  </a:txBody>
                  <a:tcPr vert="eaVert"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▸関西イノベーション国際戦略総合特区における地方税軽減措置を延長するとともに、より強化した「成長特区税制」の取組みを活用した企業誘致、設備投資の促進</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ctr"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0"/>
                  </a:ext>
                </a:extLst>
              </a:tr>
            </a:tbl>
          </a:graphicData>
        </a:graphic>
      </p:graphicFrame>
      <p:sp>
        <p:nvSpPr>
          <p:cNvPr id="10" name="AutoShape 2"/>
          <p:cNvSpPr>
            <a:spLocks noChangeArrowheads="1"/>
          </p:cNvSpPr>
          <p:nvPr/>
        </p:nvSpPr>
        <p:spPr bwMode="auto">
          <a:xfrm>
            <a:off x="107505" y="1886220"/>
            <a:ext cx="8928992" cy="612000"/>
          </a:xfrm>
          <a:prstGeom prst="roundRect">
            <a:avLst>
              <a:gd name="adj" fmla="val 11546"/>
            </a:avLst>
          </a:prstGeom>
          <a:solidFill>
            <a:schemeClr val="accent5">
              <a:lumMod val="20000"/>
              <a:lumOff val="80000"/>
            </a:schemeClr>
          </a:solidFill>
          <a:ln w="19050">
            <a:solidFill>
              <a:schemeClr val="tx1"/>
            </a:solidFill>
            <a:round/>
            <a:headEnd/>
            <a:tailEnd/>
          </a:ln>
        </p:spPr>
        <p:txBody>
          <a:bodyPr vert="horz" wrap="square" lIns="74295" tIns="8890" rIns="74295" bIns="8890" numCol="1" anchor="ctr" anchorCtr="0" compatLnSpc="1">
            <a:prstTxWarp prst="textNoShape">
              <a:avLst/>
            </a:prstTxWarp>
          </a:bodyPr>
          <a:lstStyle/>
          <a:p>
            <a:pPr lvl="0" algn="just" fontAlgn="base">
              <a:lnSpc>
                <a:spcPct val="120000"/>
              </a:lnSpc>
              <a:spcBef>
                <a:spcPct val="0"/>
              </a:spcBef>
              <a:spcAft>
                <a:spcPct val="0"/>
              </a:spcAft>
            </a:pPr>
            <a:r>
              <a:rPr kumimoji="1" lang="en-US" altLang="ja-JP" b="1" i="0" u="sng" strike="noStrike" cap="none" normalizeH="0" baseline="0" dirty="0" smtClean="0">
                <a:ln>
                  <a:noFill/>
                </a:ln>
                <a:effectLst/>
                <a:latin typeface="Meiryo UI" pitchFamily="50" charset="-128"/>
                <a:ea typeface="Meiryo UI" pitchFamily="50" charset="-128"/>
                <a:cs typeface="Meiryo UI" pitchFamily="50" charset="-128"/>
              </a:rPr>
              <a:t>■</a:t>
            </a:r>
            <a:r>
              <a:rPr lang="ja-JP" altLang="en-US" b="1" u="sng" dirty="0">
                <a:latin typeface="Meiryo UI" pitchFamily="50" charset="-128"/>
                <a:ea typeface="Meiryo UI" pitchFamily="50" charset="-128"/>
                <a:cs typeface="Meiryo UI" pitchFamily="50" charset="-128"/>
              </a:rPr>
              <a:t>優遇税制を活用した企業誘致・設備投資の</a:t>
            </a:r>
            <a:r>
              <a:rPr lang="ja-JP" altLang="en-US" b="1" u="sng" dirty="0" smtClean="0">
                <a:latin typeface="Meiryo UI" pitchFamily="50" charset="-128"/>
                <a:ea typeface="Meiryo UI" pitchFamily="50" charset="-128"/>
                <a:cs typeface="Meiryo UI" pitchFamily="50" charset="-128"/>
              </a:rPr>
              <a:t>促進</a:t>
            </a:r>
            <a:endParaRPr kumimoji="1" lang="en-US" altLang="ja-JP" b="1" i="0" u="sng" strike="noStrike" cap="none" normalizeH="0" baseline="0" dirty="0" smtClean="0">
              <a:ln>
                <a:noFill/>
              </a:ln>
              <a:effectLst/>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sz="1600" dirty="0" smtClean="0">
                <a:latin typeface="Meiryo UI" pitchFamily="50" charset="-128"/>
                <a:ea typeface="Meiryo UI" pitchFamily="50" charset="-128"/>
                <a:cs typeface="Meiryo UI" pitchFamily="50" charset="-128"/>
              </a:rPr>
              <a:t>　特区のインセンティブの活用に</a:t>
            </a:r>
            <a:r>
              <a:rPr lang="ja-JP" altLang="en-US" sz="1600" dirty="0">
                <a:latin typeface="Meiryo UI" pitchFamily="50" charset="-128"/>
                <a:ea typeface="Meiryo UI" pitchFamily="50" charset="-128"/>
                <a:cs typeface="Meiryo UI" pitchFamily="50" charset="-128"/>
              </a:rPr>
              <a:t>より、大阪</a:t>
            </a:r>
            <a:r>
              <a:rPr lang="ja-JP" altLang="en-US" sz="1600" dirty="0" smtClean="0">
                <a:latin typeface="Meiryo UI" pitchFamily="50" charset="-128"/>
                <a:ea typeface="Meiryo UI" pitchFamily="50" charset="-128"/>
                <a:cs typeface="Meiryo UI" pitchFamily="50" charset="-128"/>
              </a:rPr>
              <a:t>府内へ</a:t>
            </a:r>
            <a:r>
              <a:rPr lang="ja-JP" altLang="en-US" sz="1600" dirty="0">
                <a:latin typeface="Meiryo UI" pitchFamily="50" charset="-128"/>
                <a:ea typeface="Meiryo UI" pitchFamily="50" charset="-128"/>
                <a:cs typeface="Meiryo UI" pitchFamily="50" charset="-128"/>
              </a:rPr>
              <a:t>の立地促進を図る</a:t>
            </a:r>
            <a:r>
              <a:rPr lang="ja-JP" altLang="en-US" sz="1600" dirty="0" smtClean="0">
                <a:latin typeface="Meiryo UI" pitchFamily="50" charset="-128"/>
                <a:ea typeface="Meiryo UI" pitchFamily="50" charset="-128"/>
                <a:cs typeface="Meiryo UI" pitchFamily="50" charset="-128"/>
              </a:rPr>
              <a:t>。</a:t>
            </a:r>
            <a:endParaRPr kumimoji="1" lang="ja-JP" sz="3600" i="0" u="none" strike="noStrike" cap="none" normalizeH="0" baseline="0" dirty="0" smtClean="0">
              <a:ln>
                <a:noFill/>
              </a:ln>
              <a:effectLst/>
              <a:latin typeface="Meiryo UI" pitchFamily="50" charset="-128"/>
              <a:ea typeface="Meiryo UI" pitchFamily="50" charset="-128"/>
              <a:cs typeface="Meiryo UI" pitchFamily="50" charset="-128"/>
            </a:endParaRPr>
          </a:p>
        </p:txBody>
      </p:sp>
      <p:sp>
        <p:nvSpPr>
          <p:cNvPr id="11" name="AutoShape 2"/>
          <p:cNvSpPr>
            <a:spLocks noChangeArrowheads="1"/>
          </p:cNvSpPr>
          <p:nvPr/>
        </p:nvSpPr>
        <p:spPr bwMode="auto">
          <a:xfrm>
            <a:off x="107504" y="577824"/>
            <a:ext cx="8928992" cy="612000"/>
          </a:xfrm>
          <a:prstGeom prst="roundRect">
            <a:avLst>
              <a:gd name="adj" fmla="val 11546"/>
            </a:avLst>
          </a:prstGeom>
          <a:solidFill>
            <a:schemeClr val="accent5">
              <a:lumMod val="20000"/>
              <a:lumOff val="80000"/>
            </a:schemeClr>
          </a:solidFill>
          <a:ln w="19050">
            <a:solidFill>
              <a:schemeClr val="tx1"/>
            </a:solidFill>
            <a:round/>
            <a:headEnd/>
            <a:tailEnd/>
          </a:ln>
        </p:spPr>
        <p:txBody>
          <a:bodyPr vert="horz" wrap="square" lIns="74295" tIns="8890" rIns="74295" bIns="8890" numCol="1" anchor="ctr" anchorCtr="0" compatLnSpc="1">
            <a:prstTxWarp prst="textNoShape">
              <a:avLst/>
            </a:prstTxWarp>
          </a:bodyPr>
          <a:lstStyle/>
          <a:p>
            <a:pPr lvl="0" algn="just" fontAlgn="base">
              <a:lnSpc>
                <a:spcPct val="120000"/>
              </a:lnSpc>
              <a:spcBef>
                <a:spcPct val="0"/>
              </a:spcBef>
              <a:spcAft>
                <a:spcPct val="0"/>
              </a:spcAft>
            </a:pPr>
            <a:r>
              <a:rPr kumimoji="1" lang="en-US" altLang="ja-JP" b="1" i="0" u="sng" strike="noStrike" cap="none" normalizeH="0" baseline="0" dirty="0" smtClean="0">
                <a:ln>
                  <a:noFill/>
                </a:ln>
                <a:effectLst/>
                <a:latin typeface="Meiryo UI" pitchFamily="50" charset="-128"/>
                <a:ea typeface="Meiryo UI" pitchFamily="50" charset="-128"/>
                <a:cs typeface="Meiryo UI" pitchFamily="50" charset="-128"/>
              </a:rPr>
              <a:t>■</a:t>
            </a:r>
            <a:r>
              <a:rPr lang="ja-JP" altLang="en-US" b="1" u="sng" dirty="0">
                <a:latin typeface="Meiryo UI" pitchFamily="50" charset="-128"/>
                <a:ea typeface="Meiryo UI" pitchFamily="50" charset="-128"/>
                <a:cs typeface="Meiryo UI" pitchFamily="50" charset="-128"/>
              </a:rPr>
              <a:t>彩都</a:t>
            </a:r>
            <a:r>
              <a:rPr lang="ja-JP" altLang="en-US" b="1" u="sng" dirty="0" smtClean="0">
                <a:latin typeface="Meiryo UI" pitchFamily="50" charset="-128"/>
                <a:ea typeface="Meiryo UI" pitchFamily="50" charset="-128"/>
                <a:cs typeface="Meiryo UI" pitchFamily="50" charset="-128"/>
              </a:rPr>
              <a:t>の企業誘致促進</a:t>
            </a:r>
            <a:endParaRPr kumimoji="1" lang="en-US" altLang="ja-JP" b="1" i="0" u="sng" strike="noStrike" cap="none" normalizeH="0" baseline="0" dirty="0" smtClean="0">
              <a:ln>
                <a:noFill/>
              </a:ln>
              <a:effectLst/>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sz="1600" dirty="0" smtClean="0">
                <a:latin typeface="Meiryo UI" pitchFamily="50" charset="-128"/>
                <a:ea typeface="Meiryo UI" pitchFamily="50" charset="-128"/>
                <a:cs typeface="Meiryo UI" pitchFamily="50" charset="-128"/>
              </a:rPr>
              <a:t>　</a:t>
            </a:r>
            <a:r>
              <a:rPr lang="ja-JP" altLang="en-US" sz="1600" dirty="0">
                <a:latin typeface="Meiryo UI" pitchFamily="50" charset="-128"/>
                <a:ea typeface="Meiryo UI" pitchFamily="50" charset="-128"/>
                <a:cs typeface="Meiryo UI" pitchFamily="50" charset="-128"/>
              </a:rPr>
              <a:t>彩</a:t>
            </a:r>
            <a:r>
              <a:rPr lang="ja-JP" altLang="en-US" sz="1600" dirty="0" smtClean="0">
                <a:latin typeface="Meiryo UI" pitchFamily="50" charset="-128"/>
                <a:ea typeface="Meiryo UI" pitchFamily="50" charset="-128"/>
                <a:cs typeface="Meiryo UI" pitchFamily="50" charset="-128"/>
              </a:rPr>
              <a:t>都地区へ</a:t>
            </a:r>
            <a:r>
              <a:rPr lang="ja-JP" altLang="en-US" sz="1600" dirty="0">
                <a:latin typeface="Meiryo UI" pitchFamily="50" charset="-128"/>
                <a:ea typeface="Meiryo UI" pitchFamily="50" charset="-128"/>
                <a:cs typeface="Meiryo UI" pitchFamily="50" charset="-128"/>
              </a:rPr>
              <a:t>の企業、研究機関等の集積を促進</a:t>
            </a:r>
            <a:r>
              <a:rPr lang="ja-JP" altLang="en-US" sz="1600" dirty="0" smtClean="0">
                <a:latin typeface="Meiryo UI" pitchFamily="50" charset="-128"/>
                <a:ea typeface="Meiryo UI" pitchFamily="50" charset="-128"/>
                <a:cs typeface="Meiryo UI" pitchFamily="50" charset="-128"/>
              </a:rPr>
              <a:t>する。</a:t>
            </a:r>
            <a:endParaRPr kumimoji="1" lang="ja-JP" sz="3600" i="0" u="none" strike="noStrike" cap="none" normalizeH="0" baseline="0" dirty="0" smtClean="0">
              <a:ln>
                <a:noFill/>
              </a:ln>
              <a:effectLst/>
              <a:latin typeface="Meiryo UI" pitchFamily="50" charset="-128"/>
              <a:ea typeface="Meiryo UI" pitchFamily="50" charset="-128"/>
              <a:cs typeface="Meiryo UI" pitchFamily="50" charset="-128"/>
            </a:endParaRPr>
          </a:p>
        </p:txBody>
      </p:sp>
      <p:graphicFrame>
        <p:nvGraphicFramePr>
          <p:cNvPr id="12" name="Group 72"/>
          <p:cNvGraphicFramePr>
            <a:graphicFrameLocks/>
          </p:cNvGraphicFramePr>
          <p:nvPr>
            <p:extLst>
              <p:ext uri="{D42A27DB-BD31-4B8C-83A1-F6EECF244321}">
                <p14:modId xmlns:p14="http://schemas.microsoft.com/office/powerpoint/2010/main" val="3721208978"/>
              </p:ext>
            </p:extLst>
          </p:nvPr>
        </p:nvGraphicFramePr>
        <p:xfrm>
          <a:off x="179512" y="1222510"/>
          <a:ext cx="8784976" cy="627888"/>
        </p:xfrm>
        <a:graphic>
          <a:graphicData uri="http://schemas.openxmlformats.org/drawingml/2006/table">
            <a:tbl>
              <a:tblPr>
                <a:tableStyleId>{3B4B98B0-60AC-42C2-AFA5-B58CD77FA1E5}</a:tableStyleId>
              </a:tblPr>
              <a:tblGrid>
                <a:gridCol w="360040">
                  <a:extLst>
                    <a:ext uri="{9D8B030D-6E8A-4147-A177-3AD203B41FA5}">
                      <a16:colId xmlns:a16="http://schemas.microsoft.com/office/drawing/2014/main" val="20000"/>
                    </a:ext>
                  </a:extLst>
                </a:gridCol>
                <a:gridCol w="6624736">
                  <a:extLst>
                    <a:ext uri="{9D8B030D-6E8A-4147-A177-3AD203B41FA5}">
                      <a16:colId xmlns:a16="http://schemas.microsoft.com/office/drawing/2014/main" val="20001"/>
                    </a:ext>
                  </a:extLst>
                </a:gridCol>
                <a:gridCol w="1800200">
                  <a:extLst>
                    <a:ext uri="{9D8B030D-6E8A-4147-A177-3AD203B41FA5}">
                      <a16:colId xmlns:a16="http://schemas.microsoft.com/office/drawing/2014/main" val="20002"/>
                    </a:ext>
                  </a:extLst>
                </a:gridCol>
              </a:tblGrid>
              <a:tr h="576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8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8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vert="eaVert"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▸彩都地区をライフサイエンス分野をはじめとするイノベーショナルな企業の集積拠点にするため、施行主体、地権者等との連携・調整を実施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ctr"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0"/>
                  </a:ext>
                </a:extLst>
              </a:tr>
            </a:tbl>
          </a:graphicData>
        </a:graphic>
      </p:graphicFrame>
      <p:sp>
        <p:nvSpPr>
          <p:cNvPr id="14" name="AutoShape 2"/>
          <p:cNvSpPr>
            <a:spLocks noChangeArrowheads="1"/>
          </p:cNvSpPr>
          <p:nvPr/>
        </p:nvSpPr>
        <p:spPr bwMode="auto">
          <a:xfrm>
            <a:off x="107505" y="3196080"/>
            <a:ext cx="8928992" cy="936000"/>
          </a:xfrm>
          <a:prstGeom prst="roundRect">
            <a:avLst>
              <a:gd name="adj" fmla="val 11546"/>
            </a:avLst>
          </a:prstGeom>
          <a:solidFill>
            <a:schemeClr val="accent5">
              <a:lumMod val="20000"/>
              <a:lumOff val="80000"/>
            </a:schemeClr>
          </a:solidFill>
          <a:ln w="19050">
            <a:solidFill>
              <a:schemeClr val="tx1"/>
            </a:solidFill>
            <a:round/>
            <a:headEnd/>
            <a:tailEnd/>
          </a:ln>
        </p:spPr>
        <p:txBody>
          <a:bodyPr vert="horz" wrap="square" lIns="74295" tIns="8890" rIns="74295" bIns="8890" numCol="1" anchor="ctr" anchorCtr="0" compatLnSpc="1">
            <a:prstTxWarp prst="textNoShape">
              <a:avLst/>
            </a:prstTxWarp>
          </a:bodyPr>
          <a:lstStyle/>
          <a:p>
            <a:pPr lvl="0" algn="just" fontAlgn="base">
              <a:lnSpc>
                <a:spcPct val="120000"/>
              </a:lnSpc>
              <a:spcBef>
                <a:spcPct val="0"/>
              </a:spcBef>
              <a:spcAft>
                <a:spcPct val="0"/>
              </a:spcAft>
            </a:pPr>
            <a:r>
              <a:rPr kumimoji="1" lang="en-US" altLang="ja-JP" b="1" i="0" u="sng"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a:t>
            </a:r>
            <a:r>
              <a:rPr lang="ja-JP" altLang="en-US" b="1" u="sng" dirty="0" smtClean="0">
                <a:solidFill>
                  <a:srgbClr val="000000"/>
                </a:solidFill>
                <a:latin typeface="Meiryo UI" pitchFamily="50" charset="-128"/>
                <a:ea typeface="Meiryo UI" pitchFamily="50" charset="-128"/>
                <a:cs typeface="Meiryo UI" pitchFamily="50" charset="-128"/>
              </a:rPr>
              <a:t>北</a:t>
            </a:r>
            <a:r>
              <a:rPr lang="ja-JP" altLang="en-US" b="1" u="sng" dirty="0">
                <a:solidFill>
                  <a:srgbClr val="000000"/>
                </a:solidFill>
                <a:latin typeface="Meiryo UI" pitchFamily="50" charset="-128"/>
                <a:ea typeface="Meiryo UI" pitchFamily="50" charset="-128"/>
                <a:cs typeface="Meiryo UI" pitchFamily="50" charset="-128"/>
              </a:rPr>
              <a:t>大阪健康医療都市（健都</a:t>
            </a:r>
            <a:r>
              <a:rPr lang="ja-JP" altLang="en-US" b="1" u="sng" dirty="0" smtClean="0">
                <a:solidFill>
                  <a:srgbClr val="000000"/>
                </a:solidFill>
                <a:latin typeface="Meiryo UI" pitchFamily="50" charset="-128"/>
                <a:ea typeface="Meiryo UI" pitchFamily="50" charset="-128"/>
                <a:cs typeface="Meiryo UI" pitchFamily="50" charset="-128"/>
              </a:rPr>
              <a:t>）におけるクラスター形成の促進</a:t>
            </a:r>
            <a:endParaRPr lang="en-US" altLang="ja-JP" b="1" u="sng" dirty="0" smtClean="0">
              <a:solidFill>
                <a:srgbClr val="000000"/>
              </a:solidFill>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kumimoji="1" lang="ja-JP" altLang="en-US" b="1" i="0"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ja-JP" altLang="en-US" sz="1600" i="0" strike="noStrike" cap="none" normalizeH="0" baseline="0" dirty="0" smtClean="0">
                <a:ln>
                  <a:noFill/>
                </a:ln>
                <a:effectLst/>
                <a:latin typeface="Meiryo UI" pitchFamily="50" charset="-128"/>
                <a:ea typeface="Meiryo UI" pitchFamily="50" charset="-128"/>
                <a:cs typeface="Meiryo UI" pitchFamily="50" charset="-128"/>
              </a:rPr>
              <a:t>北大阪健康医療都市（健都）をライフサイエンス産業の新たな拠点と位置づけ、「健康</a:t>
            </a:r>
            <a:r>
              <a:rPr kumimoji="1" lang="ja-JP" altLang="en-US" sz="1600" i="0"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と医療」をコンセプトとしたクラスターの形成を図る。</a:t>
            </a:r>
            <a:endParaRPr kumimoji="1" lang="ja-JP" sz="360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p:txBody>
      </p:sp>
      <p:graphicFrame>
        <p:nvGraphicFramePr>
          <p:cNvPr id="15" name="Group 72"/>
          <p:cNvGraphicFramePr>
            <a:graphicFrameLocks/>
          </p:cNvGraphicFramePr>
          <p:nvPr>
            <p:extLst>
              <p:ext uri="{D42A27DB-BD31-4B8C-83A1-F6EECF244321}">
                <p14:modId xmlns:p14="http://schemas.microsoft.com/office/powerpoint/2010/main" val="3511812413"/>
              </p:ext>
            </p:extLst>
          </p:nvPr>
        </p:nvGraphicFramePr>
        <p:xfrm>
          <a:off x="179513" y="4172529"/>
          <a:ext cx="8784976" cy="2688336"/>
        </p:xfrm>
        <a:graphic>
          <a:graphicData uri="http://schemas.openxmlformats.org/drawingml/2006/table">
            <a:tbl>
              <a:tblPr>
                <a:tableStyleId>{3B4B98B0-60AC-42C2-AFA5-B58CD77FA1E5}</a:tableStyleId>
              </a:tblPr>
              <a:tblGrid>
                <a:gridCol w="360040">
                  <a:extLst>
                    <a:ext uri="{9D8B030D-6E8A-4147-A177-3AD203B41FA5}">
                      <a16:colId xmlns:a16="http://schemas.microsoft.com/office/drawing/2014/main" val="20000"/>
                    </a:ext>
                  </a:extLst>
                </a:gridCol>
                <a:gridCol w="6624736">
                  <a:extLst>
                    <a:ext uri="{9D8B030D-6E8A-4147-A177-3AD203B41FA5}">
                      <a16:colId xmlns:a16="http://schemas.microsoft.com/office/drawing/2014/main" val="20001"/>
                    </a:ext>
                  </a:extLst>
                </a:gridCol>
                <a:gridCol w="1800200">
                  <a:extLst>
                    <a:ext uri="{9D8B030D-6E8A-4147-A177-3AD203B41FA5}">
                      <a16:colId xmlns:a16="http://schemas.microsoft.com/office/drawing/2014/main" val="20002"/>
                    </a:ext>
                  </a:extLst>
                </a:gridCol>
              </a:tblGrid>
              <a:tr h="828000">
                <a:tc row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▸新国立循環器病研究センターを中心とする医療クラスター形成を検討するため、産学官代表者からなる医療クラスター形成会議を運営及び健都イノベーションパークへの企業誘致</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ctr"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府</a:t>
                      </a:r>
                      <a:r>
                        <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国循</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0"/>
                  </a:ext>
                </a:extLst>
              </a:tr>
              <a:tr h="8280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▸国立健康・栄養研究所（東京都新宿区）ついて、政府関係機関移転基本方針（平成</a:t>
                      </a:r>
                      <a:r>
                        <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28</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a:t>
                      </a:r>
                      <a:r>
                        <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月）に沿って、大阪への全部移転に向けて厚生労働省等との間で調整を行い、平成</a:t>
                      </a:r>
                      <a:r>
                        <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28</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年度中の成案をめざす</a:t>
                      </a:r>
                    </a:p>
                  </a:txBody>
                  <a:tcPr anchor="ctr" horzOverflow="overflow"/>
                </a:tc>
                <a:tc>
                  <a:txBody>
                    <a:bodyPr/>
                    <a:lstStyle/>
                    <a:p>
                      <a:pPr marL="0" marR="0" lvl="0" indent="0" algn="ctr"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府</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1"/>
                  </a:ext>
                </a:extLst>
              </a:tr>
              <a:tr h="86400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▸新国立循環器病研究センターにおける、外部の企業等の研究者と内部の医師・研究者等が共同研究を行う拠点となるオープンイノベーションセンターの設置に向けた検討の実施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ctr" defTabSz="914400" rtl="0" eaLnBrk="1" fontAlgn="base" latinLnBrk="0" hangingPunct="1">
                        <a:lnSpc>
                          <a:spcPct val="110000"/>
                        </a:lnSpc>
                        <a:spcBef>
                          <a:spcPct val="2000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国循</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base" latinLnBrk="0" hangingPunct="1">
                        <a:lnSpc>
                          <a:spcPct val="110000"/>
                        </a:lnSpc>
                        <a:spcBef>
                          <a:spcPct val="20000"/>
                        </a:spcBef>
                        <a:spcAft>
                          <a:spcPct val="0"/>
                        </a:spcAft>
                        <a:buClrTx/>
                        <a:buSzTx/>
                        <a:buFontTx/>
                        <a:buNone/>
                        <a:tabLst/>
                      </a:pP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9280180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2"/>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800" b="1" dirty="0">
                <a:solidFill>
                  <a:schemeClr val="tx2"/>
                </a:solidFill>
                <a:latin typeface="Meiryo UI" pitchFamily="50" charset="-128"/>
                <a:ea typeface="Meiryo UI" pitchFamily="50" charset="-128"/>
                <a:cs typeface="Meiryo UI" pitchFamily="50" charset="-128"/>
              </a:rPr>
              <a:t>　</a:t>
            </a:r>
            <a:r>
              <a:rPr kumimoji="0" lang="ja-JP" altLang="en-US" sz="2800" b="1" dirty="0" smtClean="0">
                <a:solidFill>
                  <a:schemeClr val="tx2"/>
                </a:solidFill>
                <a:latin typeface="Meiryo UI" pitchFamily="50" charset="-128"/>
                <a:ea typeface="Meiryo UI" pitchFamily="50" charset="-128"/>
                <a:cs typeface="Meiryo UI" pitchFamily="50" charset="-128"/>
              </a:rPr>
              <a:t>拠点</a:t>
            </a:r>
            <a:r>
              <a:rPr kumimoji="0" lang="ja-JP" altLang="en-US" sz="2800" b="1" dirty="0">
                <a:solidFill>
                  <a:schemeClr val="tx2"/>
                </a:solidFill>
                <a:latin typeface="Meiryo UI" pitchFamily="50" charset="-128"/>
                <a:ea typeface="Meiryo UI" pitchFamily="50" charset="-128"/>
                <a:cs typeface="Meiryo UI" pitchFamily="50" charset="-128"/>
              </a:rPr>
              <a:t>形成</a:t>
            </a:r>
          </a:p>
        </p:txBody>
      </p:sp>
      <p:sp>
        <p:nvSpPr>
          <p:cNvPr id="5" name="AutoShape 2"/>
          <p:cNvSpPr>
            <a:spLocks noChangeArrowheads="1"/>
          </p:cNvSpPr>
          <p:nvPr/>
        </p:nvSpPr>
        <p:spPr bwMode="auto">
          <a:xfrm>
            <a:off x="138922" y="685125"/>
            <a:ext cx="8928992" cy="799660"/>
          </a:xfrm>
          <a:prstGeom prst="roundRect">
            <a:avLst>
              <a:gd name="adj" fmla="val 11546"/>
            </a:avLst>
          </a:prstGeom>
          <a:solidFill>
            <a:schemeClr val="accent5">
              <a:lumMod val="20000"/>
              <a:lumOff val="80000"/>
            </a:schemeClr>
          </a:solidFill>
          <a:ln w="19050">
            <a:solidFill>
              <a:schemeClr val="tx1"/>
            </a:solidFill>
            <a:round/>
            <a:headEnd/>
            <a:tailEnd/>
          </a:ln>
        </p:spPr>
        <p:txBody>
          <a:bodyPr vert="horz" wrap="square" lIns="74295" tIns="8890" rIns="74295" bIns="8890" numCol="1" anchor="t" anchorCtr="0" compatLnSpc="1">
            <a:prstTxWarp prst="textNoShape">
              <a:avLst/>
            </a:prstTxWarp>
          </a:bodyPr>
          <a:lstStyle/>
          <a:p>
            <a:pPr lvl="0" algn="just" fontAlgn="base">
              <a:lnSpc>
                <a:spcPct val="120000"/>
              </a:lnSpc>
              <a:spcBef>
                <a:spcPct val="0"/>
              </a:spcBef>
              <a:spcAft>
                <a:spcPct val="0"/>
              </a:spcAft>
            </a:pPr>
            <a:r>
              <a:rPr kumimoji="1" lang="en-US" altLang="ja-JP" b="1" i="0" u="sng"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a:t>
            </a:r>
            <a:r>
              <a:rPr kumimoji="1" lang="ja-JP" altLang="en-US" b="1" i="0" u="sng"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産学連携によるイノベーション創出</a:t>
            </a:r>
            <a:endParaRPr kumimoji="1" lang="en-US" altLang="ja-JP" b="1" i="0" u="sng"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sz="1600" dirty="0" smtClean="0">
                <a:solidFill>
                  <a:srgbClr val="000000"/>
                </a:solidFill>
                <a:latin typeface="Meiryo UI" pitchFamily="50" charset="-128"/>
                <a:ea typeface="Meiryo UI" pitchFamily="50" charset="-128"/>
                <a:cs typeface="Meiryo UI" pitchFamily="50" charset="-128"/>
              </a:rPr>
              <a:t>　研究</a:t>
            </a:r>
            <a:r>
              <a:rPr lang="ja-JP" altLang="en-US" sz="1600" dirty="0">
                <a:solidFill>
                  <a:srgbClr val="000000"/>
                </a:solidFill>
                <a:latin typeface="Meiryo UI" pitchFamily="50" charset="-128"/>
                <a:ea typeface="Meiryo UI" pitchFamily="50" charset="-128"/>
                <a:cs typeface="Meiryo UI" pitchFamily="50" charset="-128"/>
              </a:rPr>
              <a:t>・開発の環境</a:t>
            </a:r>
            <a:r>
              <a:rPr lang="ja-JP" altLang="en-US" sz="1600" dirty="0" smtClean="0">
                <a:solidFill>
                  <a:srgbClr val="000000"/>
                </a:solidFill>
                <a:latin typeface="Meiryo UI" pitchFamily="50" charset="-128"/>
                <a:ea typeface="Meiryo UI" pitchFamily="50" charset="-128"/>
                <a:cs typeface="Meiryo UI" pitchFamily="50" charset="-128"/>
              </a:rPr>
              <a:t>整備などを進め、産学連携によるイノベーション創出をめざす。</a:t>
            </a:r>
            <a:endParaRPr kumimoji="1" lang="ja-JP" sz="360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p:txBody>
      </p:sp>
      <p:graphicFrame>
        <p:nvGraphicFramePr>
          <p:cNvPr id="6" name="Group 72"/>
          <p:cNvGraphicFramePr>
            <a:graphicFrameLocks/>
          </p:cNvGraphicFramePr>
          <p:nvPr>
            <p:extLst>
              <p:ext uri="{D42A27DB-BD31-4B8C-83A1-F6EECF244321}">
                <p14:modId xmlns:p14="http://schemas.microsoft.com/office/powerpoint/2010/main" val="97673266"/>
              </p:ext>
            </p:extLst>
          </p:nvPr>
        </p:nvGraphicFramePr>
        <p:xfrm>
          <a:off x="146674" y="1628800"/>
          <a:ext cx="8784976" cy="3680544"/>
        </p:xfrm>
        <a:graphic>
          <a:graphicData uri="http://schemas.openxmlformats.org/drawingml/2006/table">
            <a:tbl>
              <a:tblPr>
                <a:tableStyleId>{3B4B98B0-60AC-42C2-AFA5-B58CD77FA1E5}</a:tableStyleId>
              </a:tblPr>
              <a:tblGrid>
                <a:gridCol w="360040">
                  <a:extLst>
                    <a:ext uri="{9D8B030D-6E8A-4147-A177-3AD203B41FA5}">
                      <a16:colId xmlns:a16="http://schemas.microsoft.com/office/drawing/2014/main" val="20000"/>
                    </a:ext>
                  </a:extLst>
                </a:gridCol>
                <a:gridCol w="7128792">
                  <a:extLst>
                    <a:ext uri="{9D8B030D-6E8A-4147-A177-3AD203B41FA5}">
                      <a16:colId xmlns:a16="http://schemas.microsoft.com/office/drawing/2014/main" val="20001"/>
                    </a:ext>
                  </a:extLst>
                </a:gridCol>
                <a:gridCol w="1296144">
                  <a:extLst>
                    <a:ext uri="{9D8B030D-6E8A-4147-A177-3AD203B41FA5}">
                      <a16:colId xmlns:a16="http://schemas.microsoft.com/office/drawing/2014/main" val="20002"/>
                    </a:ext>
                  </a:extLst>
                </a:gridCol>
              </a:tblGrid>
              <a:tr h="396000">
                <a:tc rowSpan="8">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▸NMR</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等所有機器の共用利用（開放）推進</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基盤研</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0"/>
                  </a:ext>
                </a:extLst>
              </a:tr>
              <a:tr h="3960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▸共同研究を通じた機器使用の便宜供与</a:t>
                      </a: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en-US" altLang="ja-JP" sz="16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QBiC</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1"/>
                  </a:ext>
                </a:extLst>
              </a:tr>
              <a:tr h="3960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▸「大阪バイオ・ライフサイエンスイノベーション拠点」における研究機器共同利用の実施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阪大</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2"/>
                  </a:ext>
                </a:extLst>
              </a:tr>
              <a:tr h="3960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▸産・学大型協働研究棟の稼働</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テクノアライアンス棟</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阪大</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3"/>
                  </a:ext>
                </a:extLst>
              </a:tr>
              <a:tr h="3960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▸最先端医療融合イノベーション拠点の本格稼働による新たなイノベーションの創出</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阪大</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4"/>
                  </a:ext>
                </a:extLst>
              </a:tr>
              <a:tr h="4320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▸最先端医療融合イノベーション拠点内に設置された「産学連携・クロスイノベーションイニシアティブ」の展開による更なる産学官連携の強化</a:t>
                      </a: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阪大</a:t>
                      </a:r>
                    </a:p>
                  </a:txBody>
                  <a:tcPr anchor="ctr" horzOverflow="overflow"/>
                </a:tc>
                <a:extLst>
                  <a:ext uri="{0D108BD9-81ED-4DB2-BD59-A6C34878D82A}">
                    <a16:rowId xmlns:a16="http://schemas.microsoft.com/office/drawing/2014/main" val="10005"/>
                  </a:ext>
                </a:extLst>
              </a:tr>
              <a:tr h="3960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BNCT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（ホウ素中性子捕捉療法）研究センターの稼動</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府大</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6"/>
                  </a:ext>
                </a:extLst>
              </a:tr>
              <a:tr h="3548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▸医療機器開発拠点としてアカデミアでは例がないＩＳＯ１３４８５の取得により</a:t>
                      </a:r>
                    </a:p>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医療機器開発インキュベーション施設としてのバリューアップ</a:t>
                      </a: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国循</a:t>
                      </a:r>
                    </a:p>
                  </a:txBody>
                  <a:tcPr anchor="ctr" horzOverflow="overflow"/>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5764086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0" y="2"/>
            <a:ext cx="9144000" cy="561975"/>
          </a:xfrm>
          <a:prstGeom prst="rect">
            <a:avLst/>
          </a:prstGeom>
          <a:gradFill rotWithShape="1">
            <a:gsLst>
              <a:gs pos="0">
                <a:schemeClr val="accent5"/>
              </a:gs>
              <a:gs pos="50000">
                <a:schemeClr val="bg1"/>
              </a:gs>
              <a:gs pos="100000">
                <a:schemeClr val="accent5"/>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800" b="1" dirty="0" smtClean="0">
                <a:solidFill>
                  <a:schemeClr val="tx2"/>
                </a:solidFill>
                <a:latin typeface="Meiryo UI" pitchFamily="50" charset="-128"/>
                <a:ea typeface="Meiryo UI" pitchFamily="50" charset="-128"/>
                <a:cs typeface="Meiryo UI" pitchFamily="50" charset="-128"/>
              </a:rPr>
              <a:t>　</a:t>
            </a:r>
            <a:r>
              <a:rPr kumimoji="0" lang="ja-JP" altLang="en-US" sz="2800" b="1" dirty="0">
                <a:solidFill>
                  <a:schemeClr val="tx2"/>
                </a:solidFill>
                <a:latin typeface="Meiryo UI" pitchFamily="50" charset="-128"/>
                <a:ea typeface="Meiryo UI" pitchFamily="50" charset="-128"/>
                <a:cs typeface="Meiryo UI" pitchFamily="50" charset="-128"/>
              </a:rPr>
              <a:t>到達度を</a:t>
            </a:r>
            <a:r>
              <a:rPr kumimoji="0" lang="ja-JP" altLang="en-US" sz="2800" b="1" dirty="0" smtClean="0">
                <a:solidFill>
                  <a:schemeClr val="tx2"/>
                </a:solidFill>
                <a:latin typeface="Meiryo UI" pitchFamily="50" charset="-128"/>
                <a:ea typeface="Meiryo UI" pitchFamily="50" charset="-128"/>
                <a:cs typeface="Meiryo UI" pitchFamily="50" charset="-128"/>
              </a:rPr>
              <a:t>測る</a:t>
            </a:r>
            <a:endParaRPr kumimoji="0" lang="ja-JP" altLang="en-US" sz="2800" b="1" dirty="0">
              <a:solidFill>
                <a:schemeClr val="tx2"/>
              </a:solidFill>
              <a:latin typeface="Meiryo UI" pitchFamily="50" charset="-128"/>
              <a:ea typeface="Meiryo UI" pitchFamily="50" charset="-128"/>
              <a:cs typeface="Meiryo UI" pitchFamily="50" charset="-128"/>
            </a:endParaRPr>
          </a:p>
        </p:txBody>
      </p:sp>
      <p:sp>
        <p:nvSpPr>
          <p:cNvPr id="8" name="AutoShape 2"/>
          <p:cNvSpPr>
            <a:spLocks noChangeArrowheads="1"/>
          </p:cNvSpPr>
          <p:nvPr/>
        </p:nvSpPr>
        <p:spPr bwMode="auto">
          <a:xfrm>
            <a:off x="73631" y="589088"/>
            <a:ext cx="8996739" cy="3456384"/>
          </a:xfrm>
          <a:prstGeom prst="roundRect">
            <a:avLst>
              <a:gd name="adj" fmla="val 4468"/>
            </a:avLst>
          </a:prstGeom>
          <a:solidFill>
            <a:schemeClr val="accent5">
              <a:lumMod val="20000"/>
              <a:lumOff val="80000"/>
            </a:schemeClr>
          </a:solidFill>
          <a:ln w="19050">
            <a:solidFill>
              <a:srgbClr val="000000"/>
            </a:solidFill>
            <a:round/>
            <a:headEnd/>
            <a:tailEnd/>
          </a:ln>
        </p:spPr>
        <p:txBody>
          <a:bodyPr vert="horz" wrap="square" lIns="74295" tIns="8890" rIns="74295" bIns="8890" numCol="1" anchor="t" anchorCtr="0" compatLnSpc="1">
            <a:prstTxWarp prst="textNoShape">
              <a:avLst/>
            </a:prstTxWarp>
          </a:bodyPr>
          <a:lstStyle/>
          <a:p>
            <a:pPr lvl="0" algn="just" fontAlgn="base">
              <a:lnSpc>
                <a:spcPct val="120000"/>
              </a:lnSpc>
              <a:spcBef>
                <a:spcPct val="0"/>
              </a:spcBef>
              <a:spcAft>
                <a:spcPct val="0"/>
              </a:spcAft>
            </a:pPr>
            <a:r>
              <a:rPr lang="ja-JP" altLang="en-US" sz="2000" b="1" dirty="0" smtClean="0">
                <a:solidFill>
                  <a:srgbClr val="000000"/>
                </a:solidFill>
                <a:latin typeface="Meiryo UI" pitchFamily="50" charset="-128"/>
                <a:ea typeface="Meiryo UI" pitchFamily="50" charset="-128"/>
                <a:cs typeface="Meiryo UI" pitchFamily="50" charset="-128"/>
              </a:rPr>
              <a:t>■</a:t>
            </a:r>
            <a:r>
              <a:rPr lang="ja-JP" altLang="en-US" sz="2000" b="1" dirty="0">
                <a:solidFill>
                  <a:srgbClr val="000000"/>
                </a:solidFill>
                <a:latin typeface="Meiryo UI" pitchFamily="50" charset="-128"/>
                <a:ea typeface="Meiryo UI" pitchFamily="50" charset="-128"/>
                <a:cs typeface="Meiryo UI" pitchFamily="50" charset="-128"/>
              </a:rPr>
              <a:t>到達度を測る指標（２系列で評価を行う）</a:t>
            </a:r>
          </a:p>
          <a:p>
            <a:pPr lvl="0" algn="just" fontAlgn="base">
              <a:lnSpc>
                <a:spcPct val="120000"/>
              </a:lnSpc>
              <a:spcBef>
                <a:spcPct val="0"/>
              </a:spcBef>
              <a:spcAft>
                <a:spcPct val="0"/>
              </a:spcAft>
            </a:pPr>
            <a:r>
              <a:rPr lang="ja-JP" altLang="en-US" dirty="0" smtClean="0">
                <a:solidFill>
                  <a:srgbClr val="000000"/>
                </a:solidFill>
                <a:latin typeface="Meiryo UI" pitchFamily="50" charset="-128"/>
                <a:ea typeface="Meiryo UI" pitchFamily="50" charset="-128"/>
                <a:cs typeface="Meiryo UI" pitchFamily="50" charset="-128"/>
              </a:rPr>
              <a:t>①アクション</a:t>
            </a:r>
            <a:r>
              <a:rPr lang="ja-JP" altLang="en-US" dirty="0">
                <a:solidFill>
                  <a:srgbClr val="000000"/>
                </a:solidFill>
                <a:latin typeface="Meiryo UI" pitchFamily="50" charset="-128"/>
                <a:ea typeface="Meiryo UI" pitchFamily="50" charset="-128"/>
                <a:cs typeface="Meiryo UI" pitchFamily="50" charset="-128"/>
              </a:rPr>
              <a:t>の達成指標</a:t>
            </a:r>
          </a:p>
          <a:p>
            <a:pPr lvl="0" algn="just" fontAlgn="base">
              <a:lnSpc>
                <a:spcPct val="120000"/>
              </a:lnSpc>
              <a:spcBef>
                <a:spcPct val="0"/>
              </a:spcBef>
              <a:spcAft>
                <a:spcPct val="0"/>
              </a:spcAft>
            </a:pPr>
            <a:r>
              <a:rPr lang="ja-JP" altLang="en-US" dirty="0" smtClean="0">
                <a:solidFill>
                  <a:srgbClr val="000000"/>
                </a:solidFill>
                <a:latin typeface="Meiryo UI" pitchFamily="50" charset="-128"/>
                <a:ea typeface="Meiryo UI" pitchFamily="50" charset="-128"/>
                <a:cs typeface="Meiryo UI" pitchFamily="50" charset="-128"/>
              </a:rPr>
              <a:t>　主要</a:t>
            </a:r>
            <a:r>
              <a:rPr lang="ja-JP" altLang="en-US" dirty="0">
                <a:solidFill>
                  <a:srgbClr val="000000"/>
                </a:solidFill>
                <a:latin typeface="Meiryo UI" pitchFamily="50" charset="-128"/>
                <a:ea typeface="Meiryo UI" pitchFamily="50" charset="-128"/>
                <a:cs typeface="Meiryo UI" pitchFamily="50" charset="-128"/>
              </a:rPr>
              <a:t>テーマについては、ロードマップに沿ってオール大阪で実施。</a:t>
            </a:r>
          </a:p>
          <a:p>
            <a:pPr lvl="0" algn="just" fontAlgn="base">
              <a:lnSpc>
                <a:spcPct val="120000"/>
              </a:lnSpc>
              <a:spcBef>
                <a:spcPct val="0"/>
              </a:spcBef>
              <a:spcAft>
                <a:spcPct val="0"/>
              </a:spcAft>
            </a:pPr>
            <a:r>
              <a:rPr lang="ja-JP" altLang="en-US" dirty="0">
                <a:solidFill>
                  <a:srgbClr val="000000"/>
                </a:solidFill>
                <a:latin typeface="Meiryo UI" pitchFamily="50" charset="-128"/>
                <a:ea typeface="Meiryo UI" pitchFamily="50" charset="-128"/>
                <a:cs typeface="Meiryo UI" pitchFamily="50" charset="-128"/>
              </a:rPr>
              <a:t>（具体的な内容は分科会や関係機関において協議・検討）</a:t>
            </a:r>
          </a:p>
          <a:p>
            <a:pPr lvl="0" algn="just" fontAlgn="base">
              <a:lnSpc>
                <a:spcPct val="120000"/>
              </a:lnSpc>
              <a:spcBef>
                <a:spcPct val="0"/>
              </a:spcBef>
              <a:spcAft>
                <a:spcPct val="0"/>
              </a:spcAft>
            </a:pPr>
            <a:r>
              <a:rPr lang="ja-JP" altLang="en-US" dirty="0" smtClean="0">
                <a:solidFill>
                  <a:srgbClr val="000000"/>
                </a:solidFill>
                <a:latin typeface="Meiryo UI" pitchFamily="50" charset="-128"/>
                <a:ea typeface="Meiryo UI" pitchFamily="50" charset="-128"/>
                <a:cs typeface="Meiryo UI" pitchFamily="50" charset="-128"/>
              </a:rPr>
              <a:t>　⇒　各構成</a:t>
            </a:r>
            <a:r>
              <a:rPr lang="ja-JP" altLang="en-US" dirty="0">
                <a:solidFill>
                  <a:srgbClr val="000000"/>
                </a:solidFill>
                <a:latin typeface="Meiryo UI" pitchFamily="50" charset="-128"/>
                <a:ea typeface="Meiryo UI" pitchFamily="50" charset="-128"/>
                <a:cs typeface="Meiryo UI" pitchFamily="50" charset="-128"/>
              </a:rPr>
              <a:t>団体の実施状況を「大阪バイオ戦略推進会議」で検証する。</a:t>
            </a:r>
          </a:p>
          <a:p>
            <a:pPr lvl="0" algn="just" fontAlgn="base">
              <a:lnSpc>
                <a:spcPct val="120000"/>
              </a:lnSpc>
              <a:spcBef>
                <a:spcPct val="0"/>
              </a:spcBef>
              <a:spcAft>
                <a:spcPct val="0"/>
              </a:spcAft>
            </a:pPr>
            <a:r>
              <a:rPr lang="ja-JP" altLang="en-US" dirty="0" smtClean="0">
                <a:solidFill>
                  <a:srgbClr val="000000"/>
                </a:solidFill>
                <a:latin typeface="Meiryo UI" pitchFamily="50" charset="-128"/>
                <a:ea typeface="Meiryo UI" pitchFamily="50" charset="-128"/>
                <a:cs typeface="Meiryo UI" pitchFamily="50" charset="-128"/>
              </a:rPr>
              <a:t>②クラスター</a:t>
            </a:r>
            <a:r>
              <a:rPr lang="ja-JP" altLang="en-US" dirty="0">
                <a:solidFill>
                  <a:srgbClr val="000000"/>
                </a:solidFill>
                <a:latin typeface="Meiryo UI" pitchFamily="50" charset="-128"/>
                <a:ea typeface="Meiryo UI" pitchFamily="50" charset="-128"/>
                <a:cs typeface="Meiryo UI" pitchFamily="50" charset="-128"/>
              </a:rPr>
              <a:t>としての発展指標</a:t>
            </a:r>
          </a:p>
          <a:p>
            <a:pPr lvl="0" algn="just" fontAlgn="base">
              <a:lnSpc>
                <a:spcPct val="120000"/>
              </a:lnSpc>
              <a:spcBef>
                <a:spcPct val="0"/>
              </a:spcBef>
              <a:spcAft>
                <a:spcPct val="0"/>
              </a:spcAft>
            </a:pPr>
            <a:r>
              <a:rPr lang="ja-JP" altLang="en-US" dirty="0" smtClean="0">
                <a:solidFill>
                  <a:srgbClr val="000000"/>
                </a:solidFill>
                <a:latin typeface="Meiryo UI" pitchFamily="50" charset="-128"/>
                <a:ea typeface="Meiryo UI" pitchFamily="50" charset="-128"/>
                <a:cs typeface="Meiryo UI" pitchFamily="50" charset="-128"/>
              </a:rPr>
              <a:t>　バイオ</a:t>
            </a:r>
            <a:r>
              <a:rPr lang="ja-JP" altLang="en-US" dirty="0">
                <a:solidFill>
                  <a:srgbClr val="000000"/>
                </a:solidFill>
                <a:latin typeface="Meiryo UI" pitchFamily="50" charset="-128"/>
                <a:ea typeface="Meiryo UI" pitchFamily="50" charset="-128"/>
                <a:cs typeface="Meiryo UI" pitchFamily="50" charset="-128"/>
              </a:rPr>
              <a:t>企業数、生産高、雇用者数、バイオベンチャー数、ＩＰＯベンチャー数、研究者数、パイプライン数の</a:t>
            </a:r>
            <a:r>
              <a:rPr lang="en-US" altLang="ja-JP" dirty="0">
                <a:solidFill>
                  <a:srgbClr val="000000"/>
                </a:solidFill>
                <a:latin typeface="Meiryo UI" pitchFamily="50" charset="-128"/>
                <a:ea typeface="Meiryo UI" pitchFamily="50" charset="-128"/>
                <a:cs typeface="Meiryo UI" pitchFamily="50" charset="-128"/>
              </a:rPr>
              <a:t>7</a:t>
            </a:r>
            <a:r>
              <a:rPr lang="ja-JP" altLang="en-US" dirty="0">
                <a:solidFill>
                  <a:srgbClr val="000000"/>
                </a:solidFill>
                <a:latin typeface="Meiryo UI" pitchFamily="50" charset="-128"/>
                <a:ea typeface="Meiryo UI" pitchFamily="50" charset="-128"/>
                <a:cs typeface="Meiryo UI" pitchFamily="50" charset="-128"/>
              </a:rPr>
              <a:t>項目をフォロー。</a:t>
            </a:r>
          </a:p>
          <a:p>
            <a:pPr lvl="0" algn="just" fontAlgn="base">
              <a:lnSpc>
                <a:spcPct val="120000"/>
              </a:lnSpc>
              <a:spcBef>
                <a:spcPct val="0"/>
              </a:spcBef>
              <a:spcAft>
                <a:spcPct val="0"/>
              </a:spcAft>
            </a:pPr>
            <a:r>
              <a:rPr lang="ja-JP" altLang="en-US" dirty="0" smtClean="0">
                <a:solidFill>
                  <a:srgbClr val="000000"/>
                </a:solidFill>
                <a:latin typeface="Meiryo UI" pitchFamily="50" charset="-128"/>
                <a:ea typeface="Meiryo UI" pitchFamily="50" charset="-128"/>
                <a:cs typeface="Meiryo UI" pitchFamily="50" charset="-128"/>
              </a:rPr>
              <a:t>　⇒　</a:t>
            </a:r>
            <a:r>
              <a:rPr lang="en-US" altLang="ja-JP" dirty="0" smtClean="0">
                <a:solidFill>
                  <a:srgbClr val="000000"/>
                </a:solidFill>
                <a:latin typeface="Meiryo UI" pitchFamily="50" charset="-128"/>
                <a:ea typeface="Meiryo UI" pitchFamily="50" charset="-128"/>
                <a:cs typeface="Meiryo UI" pitchFamily="50" charset="-128"/>
              </a:rPr>
              <a:t>2008</a:t>
            </a:r>
            <a:r>
              <a:rPr lang="ja-JP" altLang="en-US" dirty="0">
                <a:solidFill>
                  <a:srgbClr val="000000"/>
                </a:solidFill>
                <a:latin typeface="Meiryo UI" pitchFamily="50" charset="-128"/>
                <a:ea typeface="Meiryo UI" pitchFamily="50" charset="-128"/>
                <a:cs typeface="Meiryo UI" pitchFamily="50" charset="-128"/>
              </a:rPr>
              <a:t>年調査時の状況を踏まえ、</a:t>
            </a:r>
            <a:r>
              <a:rPr lang="en-US" altLang="ja-JP" dirty="0">
                <a:solidFill>
                  <a:srgbClr val="000000"/>
                </a:solidFill>
                <a:latin typeface="Meiryo UI" pitchFamily="50" charset="-128"/>
                <a:ea typeface="Meiryo UI" pitchFamily="50" charset="-128"/>
                <a:cs typeface="Meiryo UI" pitchFamily="50" charset="-128"/>
              </a:rPr>
              <a:t>5</a:t>
            </a:r>
            <a:r>
              <a:rPr lang="ja-JP" altLang="en-US" dirty="0">
                <a:solidFill>
                  <a:srgbClr val="000000"/>
                </a:solidFill>
                <a:latin typeface="Meiryo UI" pitchFamily="50" charset="-128"/>
                <a:ea typeface="Meiryo UI" pitchFamily="50" charset="-128"/>
                <a:cs typeface="Meiryo UI" pitchFamily="50" charset="-128"/>
              </a:rPr>
              <a:t>年後（</a:t>
            </a:r>
            <a:r>
              <a:rPr lang="en-US" altLang="ja-JP" dirty="0">
                <a:solidFill>
                  <a:srgbClr val="000000"/>
                </a:solidFill>
                <a:latin typeface="Meiryo UI" pitchFamily="50" charset="-128"/>
                <a:ea typeface="Meiryo UI" pitchFamily="50" charset="-128"/>
                <a:cs typeface="Meiryo UI" pitchFamily="50" charset="-128"/>
              </a:rPr>
              <a:t>2013</a:t>
            </a:r>
            <a:r>
              <a:rPr lang="ja-JP" altLang="en-US" dirty="0">
                <a:solidFill>
                  <a:srgbClr val="000000"/>
                </a:solidFill>
                <a:latin typeface="Meiryo UI" pitchFamily="50" charset="-128"/>
                <a:ea typeface="Meiryo UI" pitchFamily="50" charset="-128"/>
                <a:cs typeface="Meiryo UI" pitchFamily="50" charset="-128"/>
              </a:rPr>
              <a:t>年）に中間検証</a:t>
            </a:r>
            <a:r>
              <a:rPr lang="ja-JP" altLang="en-US" dirty="0" smtClean="0">
                <a:solidFill>
                  <a:srgbClr val="000000"/>
                </a:solidFill>
                <a:latin typeface="Meiryo UI" pitchFamily="50" charset="-128"/>
                <a:ea typeface="Meiryo UI" pitchFamily="50" charset="-128"/>
                <a:cs typeface="Meiryo UI" pitchFamily="50" charset="-128"/>
              </a:rPr>
              <a:t>、</a:t>
            </a:r>
            <a:r>
              <a:rPr lang="en-US" altLang="ja-JP" dirty="0" smtClean="0">
                <a:solidFill>
                  <a:srgbClr val="000000"/>
                </a:solidFill>
                <a:latin typeface="Meiryo UI" pitchFamily="50" charset="-128"/>
                <a:ea typeface="Meiryo UI" pitchFamily="50" charset="-128"/>
                <a:cs typeface="Meiryo UI" pitchFamily="50" charset="-128"/>
              </a:rPr>
              <a:t>10</a:t>
            </a:r>
            <a:r>
              <a:rPr lang="ja-JP" altLang="en-US" dirty="0">
                <a:solidFill>
                  <a:srgbClr val="000000"/>
                </a:solidFill>
                <a:latin typeface="Meiryo UI" pitchFamily="50" charset="-128"/>
                <a:ea typeface="Meiryo UI" pitchFamily="50" charset="-128"/>
                <a:cs typeface="Meiryo UI" pitchFamily="50" charset="-128"/>
              </a:rPr>
              <a:t>年後（</a:t>
            </a:r>
            <a:r>
              <a:rPr lang="en-US" altLang="ja-JP" dirty="0">
                <a:solidFill>
                  <a:srgbClr val="000000"/>
                </a:solidFill>
                <a:latin typeface="Meiryo UI" pitchFamily="50" charset="-128"/>
                <a:ea typeface="Meiryo UI" pitchFamily="50" charset="-128"/>
                <a:cs typeface="Meiryo UI" pitchFamily="50" charset="-128"/>
              </a:rPr>
              <a:t>2018</a:t>
            </a:r>
            <a:r>
              <a:rPr lang="ja-JP" altLang="en-US" dirty="0">
                <a:solidFill>
                  <a:srgbClr val="000000"/>
                </a:solidFill>
                <a:latin typeface="Meiryo UI" pitchFamily="50" charset="-128"/>
                <a:ea typeface="Meiryo UI" pitchFamily="50" charset="-128"/>
                <a:cs typeface="Meiryo UI" pitchFamily="50" charset="-128"/>
              </a:rPr>
              <a:t>年</a:t>
            </a:r>
            <a:r>
              <a:rPr lang="ja-JP" altLang="en-US" dirty="0" smtClean="0">
                <a:solidFill>
                  <a:srgbClr val="000000"/>
                </a:solidFill>
                <a:latin typeface="Meiryo UI" pitchFamily="50" charset="-128"/>
                <a:ea typeface="Meiryo UI" pitchFamily="50" charset="-128"/>
                <a:cs typeface="Meiryo UI" pitchFamily="50" charset="-128"/>
              </a:rPr>
              <a:t>）</a:t>
            </a:r>
            <a:endParaRPr lang="en-US" altLang="ja-JP" dirty="0" smtClean="0">
              <a:solidFill>
                <a:srgbClr val="000000"/>
              </a:solidFill>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dirty="0">
                <a:solidFill>
                  <a:srgbClr val="000000"/>
                </a:solidFill>
                <a:latin typeface="Meiryo UI" pitchFamily="50" charset="-128"/>
                <a:ea typeface="Meiryo UI" pitchFamily="50" charset="-128"/>
                <a:cs typeface="Meiryo UI" pitchFamily="50" charset="-128"/>
              </a:rPr>
              <a:t>　</a:t>
            </a:r>
            <a:r>
              <a:rPr lang="ja-JP" altLang="en-US" dirty="0" smtClean="0">
                <a:solidFill>
                  <a:srgbClr val="000000"/>
                </a:solidFill>
                <a:latin typeface="Meiryo UI" pitchFamily="50" charset="-128"/>
                <a:ea typeface="Meiryo UI" pitchFamily="50" charset="-128"/>
                <a:cs typeface="Meiryo UI" pitchFamily="50" charset="-128"/>
              </a:rPr>
              <a:t>　に</a:t>
            </a:r>
            <a:r>
              <a:rPr lang="ja-JP" altLang="en-US" dirty="0">
                <a:solidFill>
                  <a:srgbClr val="000000"/>
                </a:solidFill>
                <a:latin typeface="Meiryo UI" pitchFamily="50" charset="-128"/>
                <a:ea typeface="Meiryo UI" pitchFamily="50" charset="-128"/>
                <a:cs typeface="Meiryo UI" pitchFamily="50" charset="-128"/>
              </a:rPr>
              <a:t>最終検証</a:t>
            </a:r>
            <a:r>
              <a:rPr lang="ja-JP" altLang="en-US" dirty="0" smtClean="0">
                <a:solidFill>
                  <a:srgbClr val="000000"/>
                </a:solidFill>
                <a:latin typeface="Meiryo UI" pitchFamily="50" charset="-128"/>
                <a:ea typeface="Meiryo UI" pitchFamily="50" charset="-128"/>
                <a:cs typeface="Meiryo UI" pitchFamily="50" charset="-128"/>
              </a:rPr>
              <a:t>。</a:t>
            </a:r>
            <a:endParaRPr lang="ja-JP" altLang="en-US" dirty="0">
              <a:solidFill>
                <a:srgbClr val="000000"/>
              </a:solidFill>
              <a:latin typeface="Meiryo UI" pitchFamily="50" charset="-128"/>
              <a:ea typeface="Meiryo UI" pitchFamily="50" charset="-128"/>
              <a:cs typeface="Meiryo UI"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330163634"/>
              </p:ext>
            </p:extLst>
          </p:nvPr>
        </p:nvGraphicFramePr>
        <p:xfrm>
          <a:off x="323528" y="4127644"/>
          <a:ext cx="8424937" cy="2656082"/>
        </p:xfrm>
        <a:graphic>
          <a:graphicData uri="http://schemas.openxmlformats.org/drawingml/2006/table">
            <a:tbl>
              <a:tblPr>
                <a:tableStyleId>{616DA210-FB5B-4158-B5E0-FEB733F419BA}</a:tableStyleId>
              </a:tblPr>
              <a:tblGrid>
                <a:gridCol w="1515966">
                  <a:extLst>
                    <a:ext uri="{9D8B030D-6E8A-4147-A177-3AD203B41FA5}">
                      <a16:colId xmlns:a16="http://schemas.microsoft.com/office/drawing/2014/main" val="20000"/>
                    </a:ext>
                  </a:extLst>
                </a:gridCol>
                <a:gridCol w="1900661">
                  <a:extLst>
                    <a:ext uri="{9D8B030D-6E8A-4147-A177-3AD203B41FA5}">
                      <a16:colId xmlns:a16="http://schemas.microsoft.com/office/drawing/2014/main" val="20001"/>
                    </a:ext>
                  </a:extLst>
                </a:gridCol>
                <a:gridCol w="1872208">
                  <a:extLst>
                    <a:ext uri="{9D8B030D-6E8A-4147-A177-3AD203B41FA5}">
                      <a16:colId xmlns:a16="http://schemas.microsoft.com/office/drawing/2014/main" val="20002"/>
                    </a:ext>
                  </a:extLst>
                </a:gridCol>
                <a:gridCol w="1037814">
                  <a:extLst>
                    <a:ext uri="{9D8B030D-6E8A-4147-A177-3AD203B41FA5}">
                      <a16:colId xmlns:a16="http://schemas.microsoft.com/office/drawing/2014/main" val="20003"/>
                    </a:ext>
                  </a:extLst>
                </a:gridCol>
                <a:gridCol w="2098288">
                  <a:extLst>
                    <a:ext uri="{9D8B030D-6E8A-4147-A177-3AD203B41FA5}">
                      <a16:colId xmlns:a16="http://schemas.microsoft.com/office/drawing/2014/main" val="20004"/>
                    </a:ext>
                  </a:extLst>
                </a:gridCol>
              </a:tblGrid>
              <a:tr h="323850">
                <a:tc>
                  <a:txBody>
                    <a:bodyPr/>
                    <a:lstStyle/>
                    <a:p>
                      <a:pPr algn="ctr" fontAlgn="ctr"/>
                      <a:r>
                        <a:rPr 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項目</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大阪</a:t>
                      </a: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(2008</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年）</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大阪</a:t>
                      </a: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(2013</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年）</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rowSpan="8">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noFill/>
                  </a:tcPr>
                </a:tc>
                <a:tc>
                  <a:txBody>
                    <a:bodyPr/>
                    <a:lstStyle/>
                    <a:p>
                      <a:pPr algn="ctr" fontAlgn="ct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参考</a:t>
                      </a:r>
                    </a:p>
                    <a:p>
                      <a:pPr algn="ctr" fontAlgn="ctr"/>
                      <a:r>
                        <a:rPr 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1位:</a:t>
                      </a:r>
                      <a:r>
                        <a:rPr 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サンフラン</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シスコ</a:t>
                      </a: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2008</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年）</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10000"/>
                  </a:ext>
                </a:extLst>
              </a:tr>
              <a:tr h="333375">
                <a:tc>
                  <a:txBody>
                    <a:bodyPr/>
                    <a:lstStyle/>
                    <a:p>
                      <a:pPr algn="ctr" fontAlgn="ctr"/>
                      <a:r>
                        <a:rPr 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バイオ企業数</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a:effectLst/>
                          <a:latin typeface="Meiryo UI" panose="020B0604030504040204" pitchFamily="50" charset="-128"/>
                          <a:ea typeface="Meiryo UI" panose="020B0604030504040204" pitchFamily="50" charset="-128"/>
                          <a:cs typeface="Meiryo UI" panose="020B0604030504040204" pitchFamily="50" charset="-128"/>
                        </a:rPr>
                        <a:t>389社</a:t>
                      </a:r>
                      <a:endParaRPr 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727社</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vMerge="1">
                  <a:txBody>
                    <a:bodyPr/>
                    <a:lstStyle/>
                    <a:p>
                      <a:endParaRPr kumimoji="1" lang="ja-JP" altLang="en-US"/>
                    </a:p>
                  </a:txBody>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820社</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10001"/>
                  </a:ext>
                </a:extLst>
              </a:tr>
              <a:tr h="333375">
                <a:tc>
                  <a:txBody>
                    <a:bodyPr/>
                    <a:lstStyle/>
                    <a:p>
                      <a:pPr algn="ctr" fontAlgn="ctr"/>
                      <a:r>
                        <a:rPr 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生産高</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46.5</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億ドル</a:t>
                      </a:r>
                    </a:p>
                    <a:p>
                      <a:pPr algn="ctr" fontAlgn="ctr"/>
                      <a:r>
                        <a:rPr 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5,400億円)</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p>
                    <a:p>
                      <a:pPr algn="ctr" fontAlgn="ctr"/>
                      <a:r>
                        <a:rPr 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(4,260億円)</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vMerge="1">
                  <a:txBody>
                    <a:bodyPr/>
                    <a:lstStyle/>
                    <a:p>
                      <a:endParaRPr kumimoji="1" lang="ja-JP" altLang="en-US"/>
                    </a:p>
                  </a:txBody>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177億ドル</a:t>
                      </a:r>
                      <a:endParaRPr lang="ja-JP"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2兆576億円)</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10002"/>
                  </a:ext>
                </a:extLst>
              </a:tr>
              <a:tr h="325523">
                <a:tc>
                  <a:txBody>
                    <a:bodyPr/>
                    <a:lstStyle/>
                    <a:p>
                      <a:pPr algn="ctr" fontAlgn="ctr"/>
                      <a:r>
                        <a:rPr lang="ja-JP" sz="1100" u="none" strike="noStrike">
                          <a:effectLst/>
                          <a:latin typeface="Meiryo UI" panose="020B0604030504040204" pitchFamily="50" charset="-128"/>
                          <a:ea typeface="Meiryo UI" panose="020B0604030504040204" pitchFamily="50" charset="-128"/>
                          <a:cs typeface="Meiryo UI" panose="020B0604030504040204" pitchFamily="50" charset="-128"/>
                        </a:rPr>
                        <a:t>雇用者数</a:t>
                      </a:r>
                      <a:endParaRPr 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a:effectLst/>
                          <a:latin typeface="Meiryo UI" panose="020B0604030504040204" pitchFamily="50" charset="-128"/>
                          <a:ea typeface="Meiryo UI" panose="020B0604030504040204" pitchFamily="50" charset="-128"/>
                          <a:cs typeface="Meiryo UI" panose="020B0604030504040204" pitchFamily="50" charset="-128"/>
                        </a:rPr>
                        <a:t>2.3万人</a:t>
                      </a:r>
                      <a:endParaRPr 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a:effectLst/>
                          <a:latin typeface="Meiryo UI" panose="020B0604030504040204" pitchFamily="50" charset="-128"/>
                          <a:ea typeface="Meiryo UI" panose="020B0604030504040204" pitchFamily="50" charset="-128"/>
                          <a:cs typeface="Meiryo UI" panose="020B0604030504040204" pitchFamily="50" charset="-128"/>
                        </a:rPr>
                        <a:t>2.5万人</a:t>
                      </a:r>
                      <a:endParaRPr 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vMerge="1">
                  <a:txBody>
                    <a:bodyPr/>
                    <a:lstStyle/>
                    <a:p>
                      <a:endParaRPr kumimoji="1" lang="ja-JP" altLang="en-US"/>
                    </a:p>
                  </a:txBody>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8.5万人</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10003"/>
                  </a:ext>
                </a:extLst>
              </a:tr>
              <a:tr h="350752">
                <a:tc>
                  <a:txBody>
                    <a:bodyPr/>
                    <a:lstStyle/>
                    <a:p>
                      <a:pPr algn="ctr" fontAlgn="ctr"/>
                      <a:r>
                        <a:rPr 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バイオベンチャー数</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a:effectLst/>
                          <a:latin typeface="Meiryo UI" panose="020B0604030504040204" pitchFamily="50" charset="-128"/>
                          <a:ea typeface="Meiryo UI" panose="020B0604030504040204" pitchFamily="50" charset="-128"/>
                          <a:cs typeface="Meiryo UI" panose="020B0604030504040204" pitchFamily="50" charset="-128"/>
                        </a:rPr>
                        <a:t>118社</a:t>
                      </a:r>
                      <a:endParaRPr 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181社</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vMerge="1">
                  <a:txBody>
                    <a:bodyPr/>
                    <a:lstStyle/>
                    <a:p>
                      <a:endParaRPr kumimoji="1" lang="ja-JP" altLang="en-US"/>
                    </a:p>
                  </a:txBody>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257社</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10004"/>
                  </a:ext>
                </a:extLst>
              </a:tr>
              <a:tr h="333375">
                <a:tc>
                  <a:txBody>
                    <a:bodyPr/>
                    <a:lstStyle/>
                    <a:p>
                      <a:pPr algn="ctr" fontAlgn="ct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ＩＰＯベンチャー</a:t>
                      </a:r>
                    </a:p>
                    <a:p>
                      <a:pPr algn="ctr" fontAlgn="ctr"/>
                      <a:r>
                        <a:rPr 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企業数</a:t>
                      </a:r>
                      <a:r>
                        <a:rPr 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（累積）</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a:effectLst/>
                          <a:latin typeface="Meiryo UI" panose="020B0604030504040204" pitchFamily="50" charset="-128"/>
                          <a:ea typeface="Meiryo UI" panose="020B0604030504040204" pitchFamily="50" charset="-128"/>
                          <a:cs typeface="Meiryo UI" panose="020B0604030504040204" pitchFamily="50" charset="-128"/>
                        </a:rPr>
                        <a:t>2社</a:t>
                      </a:r>
                      <a:endParaRPr 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5社</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vMerge="1">
                  <a:txBody>
                    <a:bodyPr/>
                    <a:lstStyle/>
                    <a:p>
                      <a:endParaRPr kumimoji="1" lang="ja-JP" altLang="en-US"/>
                    </a:p>
                  </a:txBody>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69社</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10005"/>
                  </a:ext>
                </a:extLst>
              </a:tr>
              <a:tr h="323985">
                <a:tc>
                  <a:txBody>
                    <a:bodyPr/>
                    <a:lstStyle/>
                    <a:p>
                      <a:pPr algn="ctr" fontAlgn="ctr"/>
                      <a:r>
                        <a:rPr lang="ja-JP" sz="1100" u="none" strike="noStrike">
                          <a:effectLst/>
                          <a:latin typeface="Meiryo UI" panose="020B0604030504040204" pitchFamily="50" charset="-128"/>
                          <a:ea typeface="Meiryo UI" panose="020B0604030504040204" pitchFamily="50" charset="-128"/>
                          <a:cs typeface="Meiryo UI" panose="020B0604030504040204" pitchFamily="50" charset="-128"/>
                        </a:rPr>
                        <a:t>研究者数</a:t>
                      </a:r>
                      <a:endParaRPr 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a:effectLst/>
                          <a:latin typeface="Meiryo UI" panose="020B0604030504040204" pitchFamily="50" charset="-128"/>
                          <a:ea typeface="Meiryo UI" panose="020B0604030504040204" pitchFamily="50" charset="-128"/>
                          <a:cs typeface="Meiryo UI" panose="020B0604030504040204" pitchFamily="50" charset="-128"/>
                        </a:rPr>
                        <a:t>9,740人</a:t>
                      </a:r>
                      <a:endParaRPr 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9,603人</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vMerge="1">
                  <a:txBody>
                    <a:bodyPr/>
                    <a:lstStyle/>
                    <a:p>
                      <a:endParaRPr kumimoji="1" lang="ja-JP" altLang="en-US"/>
                    </a:p>
                  </a:txBody>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12,770人</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10006"/>
                  </a:ext>
                </a:extLst>
              </a:tr>
              <a:tr h="288032">
                <a:tc>
                  <a:txBody>
                    <a:bodyPr/>
                    <a:lstStyle/>
                    <a:p>
                      <a:pPr algn="ctr" fontAlgn="ctr"/>
                      <a:r>
                        <a:rPr 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パイプライン数</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a:effectLst/>
                          <a:latin typeface="Meiryo UI" panose="020B0604030504040204" pitchFamily="50" charset="-128"/>
                          <a:ea typeface="Meiryo UI" panose="020B0604030504040204" pitchFamily="50" charset="-128"/>
                          <a:cs typeface="Meiryo UI" panose="020B0604030504040204" pitchFamily="50" charset="-128"/>
                        </a:rPr>
                        <a:t>109</a:t>
                      </a:r>
                      <a:endParaRPr 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146</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vMerge="1">
                  <a:txBody>
                    <a:bodyPr/>
                    <a:lstStyle/>
                    <a:p>
                      <a:endParaRPr kumimoji="1" lang="ja-JP" altLang="en-US"/>
                    </a:p>
                  </a:txBody>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248</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8650247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0" y="2"/>
            <a:ext cx="9144000" cy="561975"/>
          </a:xfrm>
          <a:prstGeom prst="rect">
            <a:avLst/>
          </a:prstGeom>
          <a:gradFill rotWithShape="1">
            <a:gsLst>
              <a:gs pos="0">
                <a:schemeClr val="accent5"/>
              </a:gs>
              <a:gs pos="50000">
                <a:schemeClr val="bg1"/>
              </a:gs>
              <a:gs pos="100000">
                <a:schemeClr val="accent5"/>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800" b="1" dirty="0" smtClean="0">
                <a:solidFill>
                  <a:schemeClr val="tx2"/>
                </a:solidFill>
                <a:latin typeface="Meiryo UI" pitchFamily="50" charset="-128"/>
                <a:ea typeface="Meiryo UI" pitchFamily="50" charset="-128"/>
                <a:cs typeface="Meiryo UI" pitchFamily="50" charset="-128"/>
              </a:rPr>
              <a:t>　目標</a:t>
            </a:r>
            <a:r>
              <a:rPr kumimoji="0" lang="ja-JP" altLang="en-US" sz="2800" b="1" dirty="0">
                <a:solidFill>
                  <a:schemeClr val="tx2"/>
                </a:solidFill>
                <a:latin typeface="Meiryo UI" pitchFamily="50" charset="-128"/>
                <a:ea typeface="Meiryo UI" pitchFamily="50" charset="-128"/>
                <a:cs typeface="Meiryo UI" pitchFamily="50" charset="-128"/>
              </a:rPr>
              <a:t>を</a:t>
            </a:r>
            <a:r>
              <a:rPr kumimoji="0" lang="ja-JP" altLang="en-US" sz="2800" b="1" dirty="0" smtClean="0">
                <a:solidFill>
                  <a:schemeClr val="tx2"/>
                </a:solidFill>
                <a:latin typeface="Meiryo UI" pitchFamily="50" charset="-128"/>
                <a:ea typeface="Meiryo UI" pitchFamily="50" charset="-128"/>
                <a:cs typeface="Meiryo UI" pitchFamily="50" charset="-128"/>
              </a:rPr>
              <a:t>立てる</a:t>
            </a:r>
            <a:endParaRPr kumimoji="0" lang="ja-JP" altLang="en-US" sz="2800" b="1" dirty="0">
              <a:solidFill>
                <a:schemeClr val="tx2"/>
              </a:solidFill>
              <a:latin typeface="Meiryo UI" pitchFamily="50" charset="-128"/>
              <a:ea typeface="Meiryo UI" pitchFamily="50" charset="-128"/>
              <a:cs typeface="Meiryo UI" pitchFamily="50" charset="-128"/>
            </a:endParaRPr>
          </a:p>
        </p:txBody>
      </p:sp>
      <p:sp>
        <p:nvSpPr>
          <p:cNvPr id="6" name="正方形/長方形 5"/>
          <p:cNvSpPr/>
          <p:nvPr/>
        </p:nvSpPr>
        <p:spPr>
          <a:xfrm>
            <a:off x="323529" y="5157192"/>
            <a:ext cx="8568952" cy="584775"/>
          </a:xfrm>
          <a:prstGeom prst="rect">
            <a:avLst/>
          </a:prstGeom>
        </p:spPr>
        <p:txBody>
          <a:bodyPr wrap="square">
            <a:spAutoFit/>
          </a:bodyPr>
          <a:lstStyle/>
          <a:p>
            <a:r>
              <a:rPr lang="ja-JP" altLang="en-US" sz="1600" dirty="0" smtClean="0">
                <a:latin typeface="Meiryo UI" pitchFamily="50" charset="-128"/>
                <a:ea typeface="Meiryo UI" pitchFamily="50" charset="-128"/>
                <a:cs typeface="Meiryo UI" pitchFamily="50" charset="-128"/>
              </a:rPr>
              <a:t>（</a:t>
            </a:r>
            <a:r>
              <a:rPr lang="en-US" altLang="ja-JP" sz="1600" dirty="0" smtClean="0">
                <a:latin typeface="Meiryo UI" pitchFamily="50" charset="-128"/>
                <a:ea typeface="Meiryo UI" pitchFamily="50" charset="-128"/>
                <a:cs typeface="Meiryo UI" pitchFamily="50" charset="-128"/>
              </a:rPr>
              <a:t>※</a:t>
            </a:r>
            <a:r>
              <a:rPr lang="ja-JP" altLang="en-US" sz="1600" dirty="0">
                <a:latin typeface="Meiryo UI" pitchFamily="50" charset="-128"/>
                <a:ea typeface="Meiryo UI" pitchFamily="50" charset="-128"/>
                <a:cs typeface="Meiryo UI" pitchFamily="50" charset="-128"/>
              </a:rPr>
              <a:t>バリューチェーン：研究シーズ→バイオベンチャーの創出→成長・発展→スピンアウト等による新たなベンチャーの輩出→成長・発展・・・という地域経済発展サイクルの形成</a:t>
            </a:r>
            <a:r>
              <a:rPr lang="ja-JP" altLang="en-US" sz="1600" dirty="0" smtClean="0">
                <a:latin typeface="Meiryo UI" pitchFamily="50" charset="-128"/>
                <a:ea typeface="Meiryo UI" pitchFamily="50" charset="-128"/>
                <a:cs typeface="Meiryo UI" pitchFamily="50" charset="-128"/>
              </a:rPr>
              <a:t>）</a:t>
            </a:r>
            <a:endParaRPr lang="ja-JP" altLang="en-US" sz="1600" dirty="0">
              <a:latin typeface="Meiryo UI" pitchFamily="50" charset="-128"/>
              <a:ea typeface="Meiryo UI" pitchFamily="50" charset="-128"/>
              <a:cs typeface="Meiryo UI" pitchFamily="50" charset="-128"/>
            </a:endParaRPr>
          </a:p>
        </p:txBody>
      </p:sp>
      <p:sp>
        <p:nvSpPr>
          <p:cNvPr id="8" name="AutoShape 2"/>
          <p:cNvSpPr>
            <a:spLocks noChangeArrowheads="1"/>
          </p:cNvSpPr>
          <p:nvPr/>
        </p:nvSpPr>
        <p:spPr bwMode="auto">
          <a:xfrm>
            <a:off x="107505" y="856875"/>
            <a:ext cx="8928992" cy="1901011"/>
          </a:xfrm>
          <a:prstGeom prst="roundRect">
            <a:avLst>
              <a:gd name="adj" fmla="val 8302"/>
            </a:avLst>
          </a:prstGeom>
          <a:solidFill>
            <a:schemeClr val="accent5">
              <a:lumMod val="20000"/>
              <a:lumOff val="80000"/>
            </a:schemeClr>
          </a:solidFill>
          <a:ln w="19050">
            <a:solidFill>
              <a:srgbClr val="000000"/>
            </a:solidFill>
            <a:round/>
            <a:headEnd/>
            <a:tailEnd/>
          </a:ln>
        </p:spPr>
        <p:txBody>
          <a:bodyPr vert="horz" wrap="square" lIns="74295" tIns="8890" rIns="74295" bIns="8890" numCol="1" anchor="ctr" anchorCtr="0" compatLnSpc="1">
            <a:prstTxWarp prst="textNoShape">
              <a:avLst/>
            </a:prstTxWarp>
          </a:bodyPr>
          <a:lstStyle/>
          <a:p>
            <a:pPr lvl="0" algn="just" fontAlgn="base">
              <a:lnSpc>
                <a:spcPct val="120000"/>
              </a:lnSpc>
              <a:spcBef>
                <a:spcPct val="0"/>
              </a:spcBef>
              <a:spcAft>
                <a:spcPct val="0"/>
              </a:spcAft>
            </a:pPr>
            <a:r>
              <a:rPr lang="ja-JP" altLang="en-US" sz="2400" b="1" dirty="0" smtClean="0">
                <a:solidFill>
                  <a:srgbClr val="000000"/>
                </a:solidFill>
                <a:latin typeface="Meiryo UI" pitchFamily="50" charset="-128"/>
                <a:ea typeface="Meiryo UI" pitchFamily="50" charset="-128"/>
                <a:cs typeface="Meiryo UI" pitchFamily="50" charset="-128"/>
              </a:rPr>
              <a:t>（</a:t>
            </a:r>
            <a:r>
              <a:rPr lang="ja-JP" altLang="en-US" sz="2400" b="1" dirty="0">
                <a:solidFill>
                  <a:srgbClr val="000000"/>
                </a:solidFill>
                <a:latin typeface="Meiryo UI" pitchFamily="50" charset="-128"/>
                <a:ea typeface="Meiryo UI" pitchFamily="50" charset="-128"/>
                <a:cs typeface="Meiryo UI" pitchFamily="50" charset="-128"/>
              </a:rPr>
              <a:t>将来像のイメージ</a:t>
            </a:r>
            <a:r>
              <a:rPr lang="ja-JP" altLang="en-US" sz="2400" b="1" dirty="0" smtClean="0">
                <a:solidFill>
                  <a:srgbClr val="000000"/>
                </a:solidFill>
                <a:latin typeface="Meiryo UI" pitchFamily="50" charset="-128"/>
                <a:ea typeface="Meiryo UI" pitchFamily="50" charset="-128"/>
                <a:cs typeface="Meiryo UI" pitchFamily="50" charset="-128"/>
              </a:rPr>
              <a:t>）</a:t>
            </a:r>
            <a:endParaRPr kumimoji="1" lang="en-US" altLang="ja-JP" sz="2400" b="1" i="0"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sz="2000" b="1" dirty="0" smtClean="0">
                <a:solidFill>
                  <a:srgbClr val="000000"/>
                </a:solidFill>
                <a:latin typeface="Meiryo UI" pitchFamily="50" charset="-128"/>
                <a:ea typeface="Meiryo UI" pitchFamily="50" charset="-128"/>
                <a:cs typeface="Meiryo UI" pitchFamily="50" charset="-128"/>
              </a:rPr>
              <a:t>　～医薬品</a:t>
            </a:r>
            <a:r>
              <a:rPr lang="ja-JP" altLang="en-US" sz="2000" b="1" dirty="0">
                <a:solidFill>
                  <a:srgbClr val="000000"/>
                </a:solidFill>
                <a:latin typeface="Meiryo UI" pitchFamily="50" charset="-128"/>
                <a:ea typeface="Meiryo UI" pitchFamily="50" charset="-128"/>
                <a:cs typeface="Meiryo UI" pitchFamily="50" charset="-128"/>
              </a:rPr>
              <a:t>、医療機器、先端医療技術、先制医療の推進を通じて、彩都バイオグランドデザインが目標とした</a:t>
            </a:r>
            <a:r>
              <a:rPr lang="en-US" altLang="ja-JP" sz="2000" b="1" dirty="0">
                <a:solidFill>
                  <a:srgbClr val="000000"/>
                </a:solidFill>
                <a:latin typeface="Meiryo UI" pitchFamily="50" charset="-128"/>
                <a:ea typeface="Meiryo UI" pitchFamily="50" charset="-128"/>
                <a:cs typeface="Meiryo UI" pitchFamily="50" charset="-128"/>
              </a:rPr>
              <a:t>｢10</a:t>
            </a:r>
            <a:r>
              <a:rPr lang="ja-JP" altLang="en-US" sz="2000" b="1" dirty="0">
                <a:solidFill>
                  <a:srgbClr val="000000"/>
                </a:solidFill>
                <a:latin typeface="Meiryo UI" pitchFamily="50" charset="-128"/>
                <a:ea typeface="Meiryo UI" pitchFamily="50" charset="-128"/>
                <a:cs typeface="Meiryo UI" pitchFamily="50" charset="-128"/>
              </a:rPr>
              <a:t>年後</a:t>
            </a:r>
            <a:r>
              <a:rPr lang="en-US" altLang="ja-JP" sz="2000" b="1" dirty="0">
                <a:solidFill>
                  <a:srgbClr val="000000"/>
                </a:solidFill>
                <a:latin typeface="Meiryo UI" pitchFamily="50" charset="-128"/>
                <a:ea typeface="Meiryo UI" pitchFamily="50" charset="-128"/>
                <a:cs typeface="Meiryo UI" pitchFamily="50" charset="-128"/>
              </a:rPr>
              <a:t>(2018</a:t>
            </a:r>
            <a:r>
              <a:rPr lang="ja-JP" altLang="en-US" sz="2000" b="1" dirty="0">
                <a:solidFill>
                  <a:srgbClr val="000000"/>
                </a:solidFill>
                <a:latin typeface="Meiryo UI" pitchFamily="50" charset="-128"/>
                <a:ea typeface="Meiryo UI" pitchFamily="50" charset="-128"/>
                <a:cs typeface="Meiryo UI" pitchFamily="50" charset="-128"/>
              </a:rPr>
              <a:t>年</a:t>
            </a:r>
            <a:r>
              <a:rPr lang="en-US" altLang="ja-JP" sz="2000" b="1" dirty="0">
                <a:solidFill>
                  <a:srgbClr val="000000"/>
                </a:solidFill>
                <a:latin typeface="Meiryo UI" pitchFamily="50" charset="-128"/>
                <a:ea typeface="Meiryo UI" pitchFamily="50" charset="-128"/>
                <a:cs typeface="Meiryo UI" pitchFamily="50" charset="-128"/>
              </a:rPr>
              <a:t>)</a:t>
            </a:r>
            <a:r>
              <a:rPr lang="ja-JP" altLang="en-US" sz="2000" b="1" dirty="0">
                <a:solidFill>
                  <a:srgbClr val="000000"/>
                </a:solidFill>
                <a:latin typeface="Meiryo UI" pitchFamily="50" charset="-128"/>
                <a:ea typeface="Meiryo UI" pitchFamily="50" charset="-128"/>
                <a:cs typeface="Meiryo UI" pitchFamily="50" charset="-128"/>
              </a:rPr>
              <a:t>に北大阪</a:t>
            </a:r>
            <a:r>
              <a:rPr lang="ja-JP" altLang="en-US" sz="2000" b="1" dirty="0" smtClean="0">
                <a:solidFill>
                  <a:srgbClr val="000000"/>
                </a:solidFill>
                <a:latin typeface="Meiryo UI" pitchFamily="50" charset="-128"/>
                <a:ea typeface="Meiryo UI" pitchFamily="50" charset="-128"/>
                <a:cs typeface="Meiryo UI" pitchFamily="50" charset="-128"/>
              </a:rPr>
              <a:t>バイオクラスターを中核とした大阪を世界トップクラスのクラスター</a:t>
            </a:r>
            <a:r>
              <a:rPr lang="ja-JP" altLang="en-US" sz="2000" b="1" dirty="0">
                <a:solidFill>
                  <a:srgbClr val="000000"/>
                </a:solidFill>
                <a:latin typeface="Meiryo UI" pitchFamily="50" charset="-128"/>
                <a:ea typeface="Meiryo UI" pitchFamily="50" charset="-128"/>
                <a:cs typeface="Meiryo UI" pitchFamily="50" charset="-128"/>
              </a:rPr>
              <a:t>へ</a:t>
            </a:r>
            <a:r>
              <a:rPr lang="en-US" altLang="ja-JP" sz="2000" b="1" dirty="0" smtClean="0">
                <a:solidFill>
                  <a:srgbClr val="000000"/>
                </a:solidFill>
                <a:latin typeface="Meiryo UI" pitchFamily="50" charset="-128"/>
                <a:ea typeface="Meiryo UI" pitchFamily="50" charset="-128"/>
                <a:cs typeface="Meiryo UI" pitchFamily="50" charset="-128"/>
              </a:rPr>
              <a:t>｣</a:t>
            </a:r>
            <a:r>
              <a:rPr lang="ja-JP" altLang="en-US" sz="2000" b="1" dirty="0" smtClean="0">
                <a:solidFill>
                  <a:srgbClr val="000000"/>
                </a:solidFill>
                <a:latin typeface="Meiryo UI" pitchFamily="50" charset="-128"/>
                <a:ea typeface="Meiryo UI" pitchFamily="50" charset="-128"/>
                <a:cs typeface="Meiryo UI" pitchFamily="50" charset="-128"/>
              </a:rPr>
              <a:t>を</a:t>
            </a:r>
            <a:r>
              <a:rPr lang="ja-JP" altLang="en-US" sz="2000" b="1" dirty="0">
                <a:solidFill>
                  <a:srgbClr val="000000"/>
                </a:solidFill>
                <a:latin typeface="Meiryo UI" pitchFamily="50" charset="-128"/>
                <a:ea typeface="Meiryo UI" pitchFamily="50" charset="-128"/>
                <a:cs typeface="Meiryo UI" pitchFamily="50" charset="-128"/>
              </a:rPr>
              <a:t>めざ</a:t>
            </a:r>
            <a:r>
              <a:rPr lang="ja-JP" altLang="en-US" sz="2000" b="1" dirty="0" smtClean="0">
                <a:solidFill>
                  <a:srgbClr val="000000"/>
                </a:solidFill>
                <a:latin typeface="Meiryo UI" pitchFamily="50" charset="-128"/>
                <a:ea typeface="Meiryo UI" pitchFamily="50" charset="-128"/>
                <a:cs typeface="Meiryo UI" pitchFamily="50" charset="-128"/>
              </a:rPr>
              <a:t>して～</a:t>
            </a:r>
            <a:endParaRPr kumimoji="1" lang="ja-JP" sz="4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p:txBody>
      </p:sp>
      <p:sp>
        <p:nvSpPr>
          <p:cNvPr id="3" name="正方形/長方形 2"/>
          <p:cNvSpPr/>
          <p:nvPr/>
        </p:nvSpPr>
        <p:spPr>
          <a:xfrm>
            <a:off x="179512" y="3010018"/>
            <a:ext cx="8712968" cy="2075166"/>
          </a:xfrm>
          <a:prstGeom prst="rect">
            <a:avLst/>
          </a:prstGeom>
        </p:spPr>
        <p:txBody>
          <a:bodyPr wrap="square" anchor="ctr" anchorCtr="0">
            <a:noAutofit/>
          </a:bodyPr>
          <a:lstStyle/>
          <a:p>
            <a:r>
              <a:rPr lang="ja-JP" altLang="en-US" sz="2000" dirty="0" smtClean="0">
                <a:latin typeface="Meiryo UI" pitchFamily="50" charset="-128"/>
                <a:ea typeface="Meiryo UI" pitchFamily="50" charset="-128"/>
                <a:cs typeface="Meiryo UI" pitchFamily="50" charset="-128"/>
              </a:rPr>
              <a:t>　医</a:t>
            </a:r>
            <a:r>
              <a:rPr lang="ja-JP" altLang="en-US" sz="2000" dirty="0">
                <a:latin typeface="Meiryo UI" pitchFamily="50" charset="-128"/>
                <a:ea typeface="Meiryo UI" pitchFamily="50" charset="-128"/>
                <a:cs typeface="Meiryo UI" pitchFamily="50" charset="-128"/>
              </a:rPr>
              <a:t>薬品、医療機器を中心としたバイオクラスターの発展をめざし、クラスター内外における経済発展の好循環（バリューチェーン</a:t>
            </a:r>
            <a:r>
              <a:rPr lang="en-US" altLang="ja-JP" sz="2000" baseline="30000" dirty="0">
                <a:latin typeface="Meiryo UI" pitchFamily="50" charset="-128"/>
                <a:ea typeface="Meiryo UI" pitchFamily="50" charset="-128"/>
                <a:cs typeface="Meiryo UI" pitchFamily="50" charset="-128"/>
              </a:rPr>
              <a:t>※</a:t>
            </a:r>
            <a:r>
              <a:rPr lang="ja-JP" altLang="en-US" sz="2000" dirty="0">
                <a:latin typeface="Meiryo UI" pitchFamily="50" charset="-128"/>
                <a:ea typeface="Meiryo UI" pitchFamily="50" charset="-128"/>
                <a:cs typeface="Meiryo UI" pitchFamily="50" charset="-128"/>
              </a:rPr>
              <a:t>）の厚みを増すよう、周辺産業も含め事業化案件が次々と創出される環境（治験迅速化、ベンチャー支援、規制改革等）を整備。あわせて、大阪を中心に神戸や京都などとの連携を進め、関西地域全体の発展を担う「国際バイオ都市大阪」の実現</a:t>
            </a:r>
            <a:r>
              <a:rPr lang="ja-JP" altLang="en-US" sz="2000" dirty="0" smtClean="0">
                <a:latin typeface="Meiryo UI" pitchFamily="50" charset="-128"/>
                <a:ea typeface="Meiryo UI" pitchFamily="50" charset="-128"/>
                <a:cs typeface="Meiryo UI" pitchFamily="50" charset="-128"/>
              </a:rPr>
              <a:t>をめざす。</a:t>
            </a:r>
            <a:endParaRPr lang="ja-JP" altLang="en-US" sz="2000" dirty="0">
              <a:latin typeface="Meiryo UI" pitchFamily="50" charset="-128"/>
              <a:ea typeface="Meiryo UI" pitchFamily="50" charset="-128"/>
              <a:cs typeface="Meiryo UI" pitchFamily="50" charset="-128"/>
            </a:endParaRPr>
          </a:p>
          <a:p>
            <a:r>
              <a:rPr lang="ja-JP" altLang="en-US" sz="2000" dirty="0" smtClean="0">
                <a:latin typeface="Meiryo UI" pitchFamily="50" charset="-128"/>
                <a:ea typeface="Meiryo UI" pitchFamily="50" charset="-128"/>
                <a:cs typeface="Meiryo UI" pitchFamily="50" charset="-128"/>
              </a:rPr>
              <a:t>　これら</a:t>
            </a:r>
            <a:r>
              <a:rPr lang="ja-JP" altLang="en-US" sz="2000" dirty="0">
                <a:latin typeface="Meiryo UI" pitchFamily="50" charset="-128"/>
                <a:ea typeface="Meiryo UI" pitchFamily="50" charset="-128"/>
                <a:cs typeface="Meiryo UI" pitchFamily="50" charset="-128"/>
              </a:rPr>
              <a:t>の</a:t>
            </a:r>
            <a:r>
              <a:rPr lang="ja-JP" altLang="en-US" sz="2000" dirty="0" smtClean="0">
                <a:latin typeface="Meiryo UI" pitchFamily="50" charset="-128"/>
                <a:ea typeface="Meiryo UI" pitchFamily="50" charset="-128"/>
                <a:cs typeface="Meiryo UI" pitchFamily="50" charset="-128"/>
              </a:rPr>
              <a:t>取組に</a:t>
            </a:r>
            <a:r>
              <a:rPr lang="ja-JP" altLang="en-US" sz="2000" dirty="0">
                <a:latin typeface="Meiryo UI" pitchFamily="50" charset="-128"/>
                <a:ea typeface="Meiryo UI" pitchFamily="50" charset="-128"/>
                <a:cs typeface="Meiryo UI" pitchFamily="50" charset="-128"/>
              </a:rPr>
              <a:t>より、府民、ひいては国民の健康水準（ＱＯＬ）の向上を実現する。</a:t>
            </a:r>
          </a:p>
        </p:txBody>
      </p:sp>
    </p:spTree>
    <p:extLst>
      <p:ext uri="{BB962C8B-B14F-4D97-AF65-F5344CB8AC3E}">
        <p14:creationId xmlns:p14="http://schemas.microsoft.com/office/powerpoint/2010/main" val="17912457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2"/>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800" b="1" dirty="0">
                <a:solidFill>
                  <a:schemeClr val="tx2"/>
                </a:solidFill>
                <a:latin typeface="Meiryo UI" pitchFamily="50" charset="-128"/>
                <a:ea typeface="Meiryo UI" pitchFamily="50" charset="-128"/>
                <a:cs typeface="Meiryo UI" pitchFamily="50" charset="-128"/>
              </a:rPr>
              <a:t>　</a:t>
            </a:r>
            <a:r>
              <a:rPr kumimoji="0" lang="ja-JP" altLang="en-US" sz="2800" b="1" dirty="0" smtClean="0">
                <a:solidFill>
                  <a:schemeClr val="tx2"/>
                </a:solidFill>
                <a:latin typeface="Meiryo UI" pitchFamily="50" charset="-128"/>
                <a:ea typeface="Meiryo UI" pitchFamily="50" charset="-128"/>
                <a:cs typeface="Meiryo UI" pitchFamily="50" charset="-128"/>
              </a:rPr>
              <a:t>規制</a:t>
            </a:r>
            <a:r>
              <a:rPr kumimoji="0" lang="ja-JP" altLang="en-US" sz="2800" b="1" dirty="0">
                <a:solidFill>
                  <a:schemeClr val="tx2"/>
                </a:solidFill>
                <a:latin typeface="Meiryo UI" pitchFamily="50" charset="-128"/>
                <a:ea typeface="Meiryo UI" pitchFamily="50" charset="-128"/>
                <a:cs typeface="Meiryo UI" pitchFamily="50" charset="-128"/>
              </a:rPr>
              <a:t>改革</a:t>
            </a:r>
          </a:p>
        </p:txBody>
      </p:sp>
      <p:sp>
        <p:nvSpPr>
          <p:cNvPr id="3" name="AutoShape 2"/>
          <p:cNvSpPr>
            <a:spLocks noChangeArrowheads="1"/>
          </p:cNvSpPr>
          <p:nvPr/>
        </p:nvSpPr>
        <p:spPr bwMode="auto">
          <a:xfrm>
            <a:off x="107505" y="764706"/>
            <a:ext cx="8784976" cy="1024339"/>
          </a:xfrm>
          <a:prstGeom prst="roundRect">
            <a:avLst>
              <a:gd name="adj" fmla="val 8302"/>
            </a:avLst>
          </a:prstGeom>
          <a:solidFill>
            <a:schemeClr val="accent5">
              <a:lumMod val="20000"/>
              <a:lumOff val="80000"/>
            </a:schemeClr>
          </a:solidFill>
          <a:ln w="19050">
            <a:solidFill>
              <a:srgbClr val="000000"/>
            </a:solidFill>
            <a:round/>
            <a:headEnd/>
            <a:tailEnd/>
          </a:ln>
        </p:spPr>
        <p:txBody>
          <a:bodyPr vert="horz" wrap="square" lIns="74295" tIns="8890" rIns="74295" bIns="8890" numCol="1" anchor="t" anchorCtr="0" compatLnSpc="1">
            <a:prstTxWarp prst="textNoShape">
              <a:avLst/>
            </a:prstTxWarp>
          </a:bodyPr>
          <a:lstStyle/>
          <a:p>
            <a:pPr lvl="0" algn="just" fontAlgn="base">
              <a:lnSpc>
                <a:spcPct val="120000"/>
              </a:lnSpc>
              <a:spcBef>
                <a:spcPct val="0"/>
              </a:spcBef>
              <a:spcAft>
                <a:spcPct val="0"/>
              </a:spcAft>
            </a:pPr>
            <a:r>
              <a:rPr kumimoji="1" lang="en-US" altLang="ja-JP" b="1" i="0" u="none" strike="noStrike" cap="none" normalizeH="0" baseline="0" dirty="0" smtClean="0">
                <a:ln>
                  <a:noFill/>
                </a:ln>
                <a:effectLst/>
                <a:latin typeface="Meiryo UI" pitchFamily="50" charset="-128"/>
                <a:ea typeface="Meiryo UI" pitchFamily="50" charset="-128"/>
                <a:cs typeface="Meiryo UI" pitchFamily="50" charset="-128"/>
              </a:rPr>
              <a:t>■</a:t>
            </a:r>
            <a:r>
              <a:rPr lang="ja-JP" altLang="en-US" b="1" u="sng" dirty="0">
                <a:latin typeface="Meiryo UI" pitchFamily="50" charset="-128"/>
                <a:ea typeface="Meiryo UI" pitchFamily="50" charset="-128"/>
                <a:cs typeface="Meiryo UI" pitchFamily="50" charset="-128"/>
              </a:rPr>
              <a:t>国家戦略特</a:t>
            </a:r>
            <a:r>
              <a:rPr lang="ja-JP" altLang="en-US" b="1" u="sng" dirty="0" smtClean="0">
                <a:latin typeface="Meiryo UI" pitchFamily="50" charset="-128"/>
                <a:ea typeface="Meiryo UI" pitchFamily="50" charset="-128"/>
                <a:cs typeface="Meiryo UI" pitchFamily="50" charset="-128"/>
              </a:rPr>
              <a:t>区等規制改革事項を活用した</a:t>
            </a:r>
            <a:r>
              <a:rPr kumimoji="1" lang="ja-JP" altLang="en-US" b="1" i="0" u="sng" strike="noStrike" cap="none" normalizeH="0" baseline="0" dirty="0" smtClean="0">
                <a:ln>
                  <a:noFill/>
                </a:ln>
                <a:effectLst/>
                <a:latin typeface="Meiryo UI" pitchFamily="50" charset="-128"/>
                <a:ea typeface="Meiryo UI" pitchFamily="50" charset="-128"/>
                <a:cs typeface="Meiryo UI" pitchFamily="50" charset="-128"/>
              </a:rPr>
              <a:t>取組推進</a:t>
            </a:r>
            <a:endParaRPr kumimoji="1" lang="en-US" altLang="ja-JP" b="1" i="0" strike="noStrike" cap="none" normalizeH="0" baseline="0" dirty="0" smtClean="0">
              <a:ln>
                <a:noFill/>
              </a:ln>
              <a:effectLst/>
              <a:latin typeface="Meiryo UI" pitchFamily="50" charset="-128"/>
              <a:ea typeface="Meiryo UI" pitchFamily="50" charset="-128"/>
              <a:cs typeface="Meiryo UI" pitchFamily="50" charset="-128"/>
            </a:endParaRPr>
          </a:p>
          <a:p>
            <a:pPr marL="0" marR="0" lvl="0" indent="0" algn="just" defTabSz="914400" rtl="0" eaLnBrk="1" fontAlgn="base" latinLnBrk="0" hangingPunct="1">
              <a:lnSpc>
                <a:spcPct val="120000"/>
              </a:lnSpc>
              <a:spcBef>
                <a:spcPct val="0"/>
              </a:spcBef>
              <a:spcAft>
                <a:spcPct val="0"/>
              </a:spcAft>
              <a:buClrTx/>
              <a:buSzTx/>
              <a:buFontTx/>
              <a:buNone/>
              <a:tabLst/>
            </a:pPr>
            <a:r>
              <a:rPr lang="ja-JP" altLang="en-US" sz="1600" b="1" dirty="0" smtClean="0">
                <a:latin typeface="Meiryo UI" pitchFamily="50" charset="-128"/>
                <a:ea typeface="Meiryo UI" pitchFamily="50" charset="-128"/>
                <a:cs typeface="Meiryo UI" pitchFamily="50" charset="-128"/>
              </a:rPr>
              <a:t>　</a:t>
            </a:r>
            <a:r>
              <a:rPr kumimoji="1" lang="ja-JP" altLang="en-US" sz="1600" b="0" i="0" strike="noStrike" cap="none" normalizeH="0" baseline="0" dirty="0" smtClean="0">
                <a:ln>
                  <a:noFill/>
                </a:ln>
                <a:effectLst/>
                <a:latin typeface="Meiryo UI" pitchFamily="50" charset="-128"/>
                <a:ea typeface="Meiryo UI" pitchFamily="50" charset="-128"/>
                <a:cs typeface="Meiryo UI" pitchFamily="50" charset="-128"/>
              </a:rPr>
              <a:t>大阪・関西の強みであるライフサイエンス分野に集</a:t>
            </a:r>
            <a:r>
              <a:rPr kumimoji="1" lang="ja-JP" altLang="en-US" sz="1600" b="0" i="0" u="none" strike="noStrike" cap="none" normalizeH="0" baseline="0" dirty="0" smtClean="0">
                <a:ln>
                  <a:noFill/>
                </a:ln>
                <a:effectLst/>
                <a:latin typeface="Meiryo UI" pitchFamily="50" charset="-128"/>
                <a:ea typeface="Meiryo UI" pitchFamily="50" charset="-128"/>
                <a:cs typeface="Meiryo UI" pitchFamily="50" charset="-128"/>
              </a:rPr>
              <a:t>中投資し、研究開発から事業化、海外展開まで一貫した取組で世界に向けて新しいイノベーション（製品・サービス）を生み出していく。</a:t>
            </a:r>
            <a:endParaRPr kumimoji="1" lang="ja-JP" sz="3600" b="0" i="0" u="none" strike="noStrike" cap="none" normalizeH="0" baseline="0" dirty="0" smtClean="0">
              <a:ln>
                <a:noFill/>
              </a:ln>
              <a:effectLst/>
              <a:latin typeface="Meiryo UI" pitchFamily="50" charset="-128"/>
              <a:ea typeface="Meiryo UI" pitchFamily="50" charset="-128"/>
              <a:cs typeface="Meiryo UI" pitchFamily="50" charset="-128"/>
            </a:endParaRPr>
          </a:p>
        </p:txBody>
      </p:sp>
      <p:graphicFrame>
        <p:nvGraphicFramePr>
          <p:cNvPr id="5" name="Group 72"/>
          <p:cNvGraphicFramePr>
            <a:graphicFrameLocks/>
          </p:cNvGraphicFramePr>
          <p:nvPr>
            <p:extLst>
              <p:ext uri="{D42A27DB-BD31-4B8C-83A1-F6EECF244321}">
                <p14:modId xmlns:p14="http://schemas.microsoft.com/office/powerpoint/2010/main" val="1714147186"/>
              </p:ext>
            </p:extLst>
          </p:nvPr>
        </p:nvGraphicFramePr>
        <p:xfrm>
          <a:off x="107505" y="3159271"/>
          <a:ext cx="8784976" cy="3222057"/>
        </p:xfrm>
        <a:graphic>
          <a:graphicData uri="http://schemas.openxmlformats.org/drawingml/2006/table">
            <a:tbl>
              <a:tblPr bandRow="1">
                <a:tableStyleId>{3B4B98B0-60AC-42C2-AFA5-B58CD77FA1E5}</a:tableStyleId>
              </a:tblPr>
              <a:tblGrid>
                <a:gridCol w="358007">
                  <a:extLst>
                    <a:ext uri="{9D8B030D-6E8A-4147-A177-3AD203B41FA5}">
                      <a16:colId xmlns:a16="http://schemas.microsoft.com/office/drawing/2014/main" val="20000"/>
                    </a:ext>
                  </a:extLst>
                </a:gridCol>
                <a:gridCol w="6410745">
                  <a:extLst>
                    <a:ext uri="{9D8B030D-6E8A-4147-A177-3AD203B41FA5}">
                      <a16:colId xmlns:a16="http://schemas.microsoft.com/office/drawing/2014/main" val="20001"/>
                    </a:ext>
                  </a:extLst>
                </a:gridCol>
                <a:gridCol w="2016224">
                  <a:extLst>
                    <a:ext uri="{9D8B030D-6E8A-4147-A177-3AD203B41FA5}">
                      <a16:colId xmlns:a16="http://schemas.microsoft.com/office/drawing/2014/main" val="20002"/>
                    </a:ext>
                  </a:extLst>
                </a:gridCol>
              </a:tblGrid>
              <a:tr h="792088">
                <a:tc rowSpan="4">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▸関西圏国家戦略特区及び関西イノベーション国際戦略総合特区による規制改革等を活用した先進的な医薬品、医療機器、再生医療等製品、先端医療技術等の開発促進や製薬企業等の国際競争力の強化</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全団体</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noFill/>
                  </a:tcPr>
                </a:tc>
                <a:extLst>
                  <a:ext uri="{0D108BD9-81ED-4DB2-BD59-A6C34878D82A}">
                    <a16:rowId xmlns:a16="http://schemas.microsoft.com/office/drawing/2014/main" val="10000"/>
                  </a:ext>
                </a:extLst>
              </a:tr>
              <a:tr h="775315">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▸規制改革提案の実現に向けた取組の推進</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大薬協</a:t>
                      </a: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阪大</a:t>
                      </a: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国循</a:t>
                      </a:r>
                    </a:p>
                  </a:txBody>
                  <a:tcPr anchor="ctr" horzOverflow="overflow">
                    <a:noFill/>
                  </a:tcPr>
                </a:tc>
                <a:extLst>
                  <a:ext uri="{0D108BD9-81ED-4DB2-BD59-A6C34878D82A}">
                    <a16:rowId xmlns:a16="http://schemas.microsoft.com/office/drawing/2014/main" val="10001"/>
                  </a:ext>
                </a:extLst>
              </a:tr>
              <a:tr h="775315">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▸PMDA</a:t>
                      </a: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関西支部のさらなる機能拡充に向けた国への働きかけ</a:t>
                      </a:r>
                    </a:p>
                  </a:txBody>
                  <a:tcPr anchor="ctr" horzOverflow="overflow">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大薬協</a:t>
                      </a: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p>
                  </a:txBody>
                  <a:tcPr anchor="ctr" horzOverflow="overflow">
                    <a:noFill/>
                  </a:tcPr>
                </a:tc>
                <a:extLst>
                  <a:ext uri="{0D108BD9-81ED-4DB2-BD59-A6C34878D82A}">
                    <a16:rowId xmlns:a16="http://schemas.microsoft.com/office/drawing/2014/main" val="10002"/>
                  </a:ext>
                </a:extLst>
              </a:tr>
              <a:tr h="775315">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非臨床試験ニーズ調査を受けた、医工連携及び</a:t>
                      </a: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non-GLP</a:t>
                      </a: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試験受入れ体制の整備</a:t>
                      </a:r>
                      <a:endPar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府大</a:t>
                      </a:r>
                    </a:p>
                  </a:txBody>
                  <a:tcPr anchor="ctr" horzOverflow="overflow">
                    <a:noFill/>
                  </a:tcPr>
                </a:tc>
                <a:extLst>
                  <a:ext uri="{0D108BD9-81ED-4DB2-BD59-A6C34878D82A}">
                    <a16:rowId xmlns:a16="http://schemas.microsoft.com/office/drawing/2014/main" val="10003"/>
                  </a:ext>
                </a:extLst>
              </a:tr>
            </a:tbl>
          </a:graphicData>
        </a:graphic>
      </p:graphicFrame>
      <p:sp>
        <p:nvSpPr>
          <p:cNvPr id="6" name="テキスト ボックス 5"/>
          <p:cNvSpPr txBox="1"/>
          <p:nvPr/>
        </p:nvSpPr>
        <p:spPr>
          <a:xfrm>
            <a:off x="213629" y="1950512"/>
            <a:ext cx="8606843" cy="1046440"/>
          </a:xfrm>
          <a:prstGeom prst="rect">
            <a:avLst/>
          </a:prstGeom>
          <a:noFill/>
          <a:ln>
            <a:solidFill>
              <a:schemeClr val="tx1"/>
            </a:solidFill>
            <a:prstDash val="sysDot"/>
          </a:ln>
        </p:spPr>
        <p:txBody>
          <a:bodyPr wrap="none" rtlCol="0">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アクションプランの機関名表示</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医薬基盤・健康・栄養研究所：基盤研　　　大阪医薬品協会：大薬協　　　大阪市：市 　　　大阪商工会議所：大商</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大阪市立大学：市大　　　大阪大学：阪大　　　大阪府：府</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近畿経済産業局：近経局　　　国立循環器病研究センター：国循</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千里ライフサイエンス振興財団：千里</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LF</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日本</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医療研究開発</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機構創薬支援戦略部：</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AMED</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理化学研究所生命システム研究センター：</a:t>
            </a:r>
            <a:r>
              <a:rPr lang="en-US" altLang="ja-JP" sz="1200" dirty="0" err="1" smtClean="0">
                <a:latin typeface="Meiryo UI" panose="020B0604030504040204" pitchFamily="50" charset="-128"/>
                <a:ea typeface="Meiryo UI" panose="020B0604030504040204" pitchFamily="50" charset="-128"/>
                <a:cs typeface="Meiryo UI" panose="020B0604030504040204" pitchFamily="50" charset="-128"/>
              </a:rPr>
              <a:t>QBiC</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207456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0"/>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fontAlgn="auto">
              <a:spcBef>
                <a:spcPts val="0"/>
              </a:spcBef>
              <a:spcAft>
                <a:spcPts val="0"/>
              </a:spcAft>
              <a:buClr>
                <a:srgbClr val="000000"/>
              </a:buClr>
              <a:buSzPct val="100000"/>
              <a:defRPr/>
            </a:pPr>
            <a:r>
              <a:rPr kumimoji="0" lang="ja-JP" altLang="en-US" sz="2800" b="1" dirty="0">
                <a:solidFill>
                  <a:schemeClr val="tx2"/>
                </a:solidFill>
                <a:latin typeface="Meiryo UI" pitchFamily="50" charset="-128"/>
                <a:ea typeface="Meiryo UI" pitchFamily="50" charset="-128"/>
                <a:cs typeface="Meiryo UI" pitchFamily="50" charset="-128"/>
              </a:rPr>
              <a:t>　治験促進</a:t>
            </a:r>
          </a:p>
        </p:txBody>
      </p:sp>
      <p:graphicFrame>
        <p:nvGraphicFramePr>
          <p:cNvPr id="7" name="Group 72"/>
          <p:cNvGraphicFramePr>
            <a:graphicFrameLocks/>
          </p:cNvGraphicFramePr>
          <p:nvPr>
            <p:extLst>
              <p:ext uri="{D42A27DB-BD31-4B8C-83A1-F6EECF244321}">
                <p14:modId xmlns:p14="http://schemas.microsoft.com/office/powerpoint/2010/main" val="2411485676"/>
              </p:ext>
            </p:extLst>
          </p:nvPr>
        </p:nvGraphicFramePr>
        <p:xfrm>
          <a:off x="165100" y="1254588"/>
          <a:ext cx="8820331" cy="3615884"/>
        </p:xfrm>
        <a:graphic>
          <a:graphicData uri="http://schemas.openxmlformats.org/drawingml/2006/table">
            <a:tbl>
              <a:tblPr>
                <a:tableStyleId>{3B4B98B0-60AC-42C2-AFA5-B58CD77FA1E5}</a:tableStyleId>
              </a:tblPr>
              <a:tblGrid>
                <a:gridCol w="360050">
                  <a:extLst>
                    <a:ext uri="{9D8B030D-6E8A-4147-A177-3AD203B41FA5}">
                      <a16:colId xmlns:a16="http://schemas.microsoft.com/office/drawing/2014/main" val="20000"/>
                    </a:ext>
                  </a:extLst>
                </a:gridCol>
                <a:gridCol w="6444000">
                  <a:extLst>
                    <a:ext uri="{9D8B030D-6E8A-4147-A177-3AD203B41FA5}">
                      <a16:colId xmlns:a16="http://schemas.microsoft.com/office/drawing/2014/main" val="20001"/>
                    </a:ext>
                  </a:extLst>
                </a:gridCol>
                <a:gridCol w="2016281">
                  <a:extLst>
                    <a:ext uri="{9D8B030D-6E8A-4147-A177-3AD203B41FA5}">
                      <a16:colId xmlns:a16="http://schemas.microsoft.com/office/drawing/2014/main" val="20002"/>
                    </a:ext>
                  </a:extLst>
                </a:gridCol>
              </a:tblGrid>
              <a:tr h="396000">
                <a:tc rowSpan="7">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marL="91443" marR="91443" marT="45718" marB="45718"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▸ＰＭＤＡ関西支部の積極的な活用</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18" marB="45718"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全団体</a:t>
                      </a:r>
                    </a:p>
                  </a:txBody>
                  <a:tcPr marL="91443" marR="91443" marT="45718" marB="45718" anchor="ctr" horzOverflow="overflow"/>
                </a:tc>
                <a:extLst>
                  <a:ext uri="{0D108BD9-81ED-4DB2-BD59-A6C34878D82A}">
                    <a16:rowId xmlns:a16="http://schemas.microsoft.com/office/drawing/2014/main" val="10000"/>
                  </a:ext>
                </a:extLst>
              </a:tr>
              <a:tr h="5760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▸ＰＭＤＡ利用促進策としてＰＭＤＡ関西支部支援体制確立事業を実施</a:t>
                      </a:r>
                    </a:p>
                  </a:txBody>
                  <a:tcPr marL="91443" marR="91443" marT="45718" marB="45718"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p>
                  </a:txBody>
                  <a:tcPr marL="91443" marR="91443" marT="45718" marB="45718" anchor="ctr" horzOverflow="overflow"/>
                </a:tc>
                <a:extLst>
                  <a:ext uri="{0D108BD9-81ED-4DB2-BD59-A6C34878D82A}">
                    <a16:rowId xmlns:a16="http://schemas.microsoft.com/office/drawing/2014/main" val="10001"/>
                  </a:ext>
                </a:extLst>
              </a:tr>
              <a:tr h="3960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▸ＰＭＤＡ関西支部のさらなる機能拡充に向けた国への働きかけ（再掲）</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18" marB="45718"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大薬協</a:t>
                      </a:r>
                      <a:r>
                        <a:rPr kumimoji="1" lang="en-US" altLang="zh-TW"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zh-TW"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8" marB="45718" anchor="ctr" horzOverflow="overflow"/>
                </a:tc>
                <a:extLst>
                  <a:ext uri="{0D108BD9-81ED-4DB2-BD59-A6C34878D82A}">
                    <a16:rowId xmlns:a16="http://schemas.microsoft.com/office/drawing/2014/main" val="10002"/>
                  </a:ext>
                </a:extLst>
              </a:tr>
              <a:tr h="8280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医療法に基づく臨床研究中核病院として、他の医療機関に対する臨床研究のサポートなどを通じ、臨床研究の質の向上について中心的な役割を果たす</a:t>
                      </a:r>
                    </a:p>
                  </a:txBody>
                  <a:tcPr marL="91443" marR="91443" marT="45718" marB="45718" anchor="ctr" horzOverflow="overflow">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阪大</a:t>
                      </a:r>
                    </a:p>
                  </a:txBody>
                  <a:tcPr marL="91443" marR="91443" marT="45718" marB="45718" anchor="ctr" horzOverflow="overflow">
                    <a:noFill/>
                  </a:tcPr>
                </a:tc>
                <a:extLst>
                  <a:ext uri="{0D108BD9-81ED-4DB2-BD59-A6C34878D82A}">
                    <a16:rowId xmlns:a16="http://schemas.microsoft.com/office/drawing/2014/main" val="10003"/>
                  </a:ext>
                </a:extLst>
              </a:tr>
              <a:tr h="39600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▸「革新的医薬品・医療機器・再生医療製品実用化促進事業」の実施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18" marB="45718"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基盤研</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阪大</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国循</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18" marB="45718" anchor="ctr" horzOverflow="overflow"/>
                </a:tc>
                <a:extLst>
                  <a:ext uri="{0D108BD9-81ED-4DB2-BD59-A6C34878D82A}">
                    <a16:rowId xmlns:a16="http://schemas.microsoft.com/office/drawing/2014/main" val="10004"/>
                  </a:ext>
                </a:extLst>
              </a:tr>
              <a:tr h="57600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▸医療機器専門相談員による相談事業の実施、業務委託による相談の掘り起こし（相談目標件数</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250</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18" marB="45718"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18" marB="45718" anchor="ctr" horzOverflow="overflow"/>
                </a:tc>
                <a:extLst>
                  <a:ext uri="{0D108BD9-81ED-4DB2-BD59-A6C34878D82A}">
                    <a16:rowId xmlns:a16="http://schemas.microsoft.com/office/drawing/2014/main" val="10005"/>
                  </a:ext>
                </a:extLst>
              </a:tr>
              <a:tr h="39600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▸創薬に関連する医薬品医療機器等法などの法規制上の課題の検討</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18" marB="45718"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大薬協</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18" marB="45718" anchor="ctr" horzOverflow="overflow"/>
                </a:tc>
                <a:extLst>
                  <a:ext uri="{0D108BD9-81ED-4DB2-BD59-A6C34878D82A}">
                    <a16:rowId xmlns:a16="http://schemas.microsoft.com/office/drawing/2014/main" val="10006"/>
                  </a:ext>
                </a:extLst>
              </a:tr>
            </a:tbl>
          </a:graphicData>
        </a:graphic>
      </p:graphicFrame>
      <p:sp>
        <p:nvSpPr>
          <p:cNvPr id="5" name="AutoShape 2"/>
          <p:cNvSpPr>
            <a:spLocks noChangeArrowheads="1"/>
          </p:cNvSpPr>
          <p:nvPr/>
        </p:nvSpPr>
        <p:spPr bwMode="auto">
          <a:xfrm>
            <a:off x="150813" y="4947646"/>
            <a:ext cx="8929687" cy="648000"/>
          </a:xfrm>
          <a:prstGeom prst="roundRect">
            <a:avLst>
              <a:gd name="adj" fmla="val 8825"/>
            </a:avLst>
          </a:prstGeom>
          <a:solidFill>
            <a:schemeClr val="accent5">
              <a:lumMod val="20000"/>
              <a:lumOff val="80000"/>
            </a:schemeClr>
          </a:solidFill>
          <a:ln w="19050">
            <a:solidFill>
              <a:srgbClr val="000000"/>
            </a:solidFill>
            <a:round/>
            <a:headEnd/>
            <a:tailEnd/>
          </a:ln>
        </p:spPr>
        <p:txBody>
          <a:bodyPr lIns="74295" tIns="8890" rIns="74295" bIns="8890"/>
          <a:lstStyle/>
          <a:p>
            <a:pPr algn="just">
              <a:lnSpc>
                <a:spcPct val="120000"/>
              </a:lnSpc>
              <a:defRPr/>
            </a:pPr>
            <a:r>
              <a:rPr lang="en-US" altLang="ja-JP" b="1" dirty="0">
                <a:latin typeface="Meiryo UI" pitchFamily="50" charset="-128"/>
                <a:ea typeface="Meiryo UI" pitchFamily="50" charset="-128"/>
                <a:cs typeface="Meiryo UI" pitchFamily="50" charset="-128"/>
              </a:rPr>
              <a:t>■ </a:t>
            </a:r>
            <a:r>
              <a:rPr lang="ja-JP" altLang="en-US" b="1" u="sng" dirty="0">
                <a:latin typeface="Meiryo UI" pitchFamily="50" charset="-128"/>
                <a:ea typeface="Meiryo UI" pitchFamily="50" charset="-128"/>
                <a:cs typeface="Meiryo UI" pitchFamily="50" charset="-128"/>
              </a:rPr>
              <a:t>治験ネットワークの構築</a:t>
            </a:r>
          </a:p>
          <a:p>
            <a:pPr marL="0" lvl="1" algn="just">
              <a:lnSpc>
                <a:spcPct val="120000"/>
              </a:lnSpc>
              <a:defRPr/>
            </a:pP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治験ネットワーク</a:t>
            </a:r>
            <a:r>
              <a:rPr lang="ja-JP" altLang="en-US" sz="1600" dirty="0">
                <a:latin typeface="Meiryo UI" pitchFamily="50" charset="-128"/>
                <a:ea typeface="Meiryo UI" pitchFamily="50" charset="-128"/>
                <a:cs typeface="Meiryo UI" pitchFamily="50" charset="-128"/>
              </a:rPr>
              <a:t>の</a:t>
            </a:r>
            <a:r>
              <a:rPr lang="ja-JP" altLang="en-US" sz="1600" dirty="0" smtClean="0">
                <a:latin typeface="Meiryo UI" pitchFamily="50" charset="-128"/>
                <a:ea typeface="Meiryo UI" pitchFamily="50" charset="-128"/>
                <a:cs typeface="Meiryo UI" pitchFamily="50" charset="-128"/>
              </a:rPr>
              <a:t>構築等により、</a:t>
            </a:r>
            <a:r>
              <a:rPr lang="ja-JP" altLang="en-US" sz="1600" dirty="0">
                <a:latin typeface="Meiryo UI" pitchFamily="50" charset="-128"/>
                <a:ea typeface="Meiryo UI" pitchFamily="50" charset="-128"/>
                <a:cs typeface="Meiryo UI" pitchFamily="50" charset="-128"/>
              </a:rPr>
              <a:t>域内の治験をスムーズに進められる環境を整える。</a:t>
            </a:r>
            <a:endParaRPr lang="ja-JP" sz="3600" dirty="0">
              <a:latin typeface="Meiryo UI" pitchFamily="50" charset="-128"/>
              <a:ea typeface="Meiryo UI" pitchFamily="50" charset="-128"/>
              <a:cs typeface="Meiryo UI" pitchFamily="50" charset="-128"/>
            </a:endParaRPr>
          </a:p>
        </p:txBody>
      </p:sp>
      <p:graphicFrame>
        <p:nvGraphicFramePr>
          <p:cNvPr id="6" name="Group 72"/>
          <p:cNvGraphicFramePr>
            <a:graphicFrameLocks/>
          </p:cNvGraphicFramePr>
          <p:nvPr>
            <p:extLst>
              <p:ext uri="{D42A27DB-BD31-4B8C-83A1-F6EECF244321}">
                <p14:modId xmlns:p14="http://schemas.microsoft.com/office/powerpoint/2010/main" val="585590986"/>
              </p:ext>
            </p:extLst>
          </p:nvPr>
        </p:nvGraphicFramePr>
        <p:xfrm>
          <a:off x="165100" y="5644478"/>
          <a:ext cx="8820331" cy="1188000"/>
        </p:xfrm>
        <a:graphic>
          <a:graphicData uri="http://schemas.openxmlformats.org/drawingml/2006/table">
            <a:tbl>
              <a:tblPr>
                <a:tableStyleId>{3B4B98B0-60AC-42C2-AFA5-B58CD77FA1E5}</a:tableStyleId>
              </a:tblPr>
              <a:tblGrid>
                <a:gridCol w="360050">
                  <a:extLst>
                    <a:ext uri="{9D8B030D-6E8A-4147-A177-3AD203B41FA5}">
                      <a16:colId xmlns:a16="http://schemas.microsoft.com/office/drawing/2014/main" val="20000"/>
                    </a:ext>
                  </a:extLst>
                </a:gridCol>
                <a:gridCol w="6444000">
                  <a:extLst>
                    <a:ext uri="{9D8B030D-6E8A-4147-A177-3AD203B41FA5}">
                      <a16:colId xmlns:a16="http://schemas.microsoft.com/office/drawing/2014/main" val="20001"/>
                    </a:ext>
                  </a:extLst>
                </a:gridCol>
                <a:gridCol w="2016281">
                  <a:extLst>
                    <a:ext uri="{9D8B030D-6E8A-4147-A177-3AD203B41FA5}">
                      <a16:colId xmlns:a16="http://schemas.microsoft.com/office/drawing/2014/main" val="20002"/>
                    </a:ext>
                  </a:extLst>
                </a:gridCol>
              </a:tblGrid>
              <a:tr h="396000">
                <a:tc row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4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marL="91443" marR="91443" marT="45721" marB="45721"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▸府内の基幹的な医療機関による治験ネットワーク機能の構築</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1" marB="45721"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21" marB="45721" anchor="ctr" horzOverflow="overflow"/>
                </a:tc>
                <a:extLst>
                  <a:ext uri="{0D108BD9-81ED-4DB2-BD59-A6C34878D82A}">
                    <a16:rowId xmlns:a16="http://schemas.microsoft.com/office/drawing/2014/main" val="10000"/>
                  </a:ext>
                </a:extLst>
              </a:tr>
              <a:tr h="3960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▸大阪治験ウェブに掲載する医療機関の拡充</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1" marB="45721"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大薬協</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1" marB="45721" anchor="ctr" horzOverflow="overflow"/>
                </a:tc>
                <a:extLst>
                  <a:ext uri="{0D108BD9-81ED-4DB2-BD59-A6C34878D82A}">
                    <a16:rowId xmlns:a16="http://schemas.microsoft.com/office/drawing/2014/main" val="10001"/>
                  </a:ext>
                </a:extLst>
              </a:tr>
              <a:tr h="3960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▸希少疾病治験ウェブの運営</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1" marB="45721"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基盤研</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1" marB="45721" anchor="ctr" horzOverflow="overflow"/>
                </a:tc>
                <a:extLst>
                  <a:ext uri="{0D108BD9-81ED-4DB2-BD59-A6C34878D82A}">
                    <a16:rowId xmlns:a16="http://schemas.microsoft.com/office/drawing/2014/main" val="10002"/>
                  </a:ext>
                </a:extLst>
              </a:tr>
            </a:tbl>
          </a:graphicData>
        </a:graphic>
      </p:graphicFrame>
      <p:sp>
        <p:nvSpPr>
          <p:cNvPr id="8" name="AutoShape 2"/>
          <p:cNvSpPr>
            <a:spLocks noChangeArrowheads="1"/>
          </p:cNvSpPr>
          <p:nvPr/>
        </p:nvSpPr>
        <p:spPr bwMode="auto">
          <a:xfrm>
            <a:off x="107950" y="564470"/>
            <a:ext cx="8928100" cy="648000"/>
          </a:xfrm>
          <a:prstGeom prst="roundRect">
            <a:avLst>
              <a:gd name="adj" fmla="val 16667"/>
            </a:avLst>
          </a:prstGeom>
          <a:solidFill>
            <a:schemeClr val="accent5">
              <a:lumMod val="20000"/>
              <a:lumOff val="80000"/>
            </a:schemeClr>
          </a:solidFill>
          <a:ln w="19050">
            <a:solidFill>
              <a:schemeClr val="tx1"/>
            </a:solidFill>
            <a:round/>
            <a:headEnd/>
            <a:tailEnd/>
          </a:ln>
        </p:spPr>
        <p:txBody>
          <a:bodyPr lIns="74295" tIns="8890" rIns="74295" bIns="8890"/>
          <a:lstStyle/>
          <a:p>
            <a:pPr algn="just">
              <a:lnSpc>
                <a:spcPct val="120000"/>
              </a:lnSpc>
              <a:defRPr/>
            </a:pPr>
            <a:r>
              <a:rPr lang="en-US" altLang="ja-JP" b="1" u="sng" dirty="0">
                <a:solidFill>
                  <a:srgbClr val="000000"/>
                </a:solidFill>
                <a:latin typeface="Meiryo UI" pitchFamily="50" charset="-128"/>
                <a:ea typeface="Meiryo UI" pitchFamily="50" charset="-128"/>
                <a:cs typeface="Meiryo UI" pitchFamily="50" charset="-128"/>
              </a:rPr>
              <a:t>■ </a:t>
            </a:r>
            <a:r>
              <a:rPr lang="ja-JP" altLang="en-US" b="1" u="sng" dirty="0">
                <a:solidFill>
                  <a:srgbClr val="000000"/>
                </a:solidFill>
                <a:latin typeface="Meiryo UI" pitchFamily="50" charset="-128"/>
                <a:ea typeface="Meiryo UI" pitchFamily="50" charset="-128"/>
                <a:cs typeface="Meiryo UI" pitchFamily="50" charset="-128"/>
              </a:rPr>
              <a:t>治験・承認審査等の円滑化、迅速化</a:t>
            </a:r>
            <a:endParaRPr lang="en-US" altLang="ja-JP" b="1" u="sng" dirty="0">
              <a:solidFill>
                <a:srgbClr val="000000"/>
              </a:solidFill>
              <a:latin typeface="Meiryo UI" pitchFamily="50" charset="-128"/>
              <a:ea typeface="Meiryo UI" pitchFamily="50" charset="-128"/>
              <a:cs typeface="Meiryo UI" pitchFamily="50" charset="-128"/>
            </a:endParaRPr>
          </a:p>
          <a:p>
            <a:pPr algn="just">
              <a:lnSpc>
                <a:spcPct val="120000"/>
              </a:lnSpc>
              <a:defRPr/>
            </a:pPr>
            <a:r>
              <a:rPr lang="ja-JP" altLang="en-US" sz="1600" dirty="0">
                <a:solidFill>
                  <a:srgbClr val="000000"/>
                </a:solidFill>
                <a:latin typeface="Meiryo UI" pitchFamily="50" charset="-128"/>
                <a:ea typeface="Meiryo UI" pitchFamily="50" charset="-128"/>
                <a:cs typeface="Meiryo UI" pitchFamily="50" charset="-128"/>
              </a:rPr>
              <a:t>　医療機器相談事業の実施や治験環境の整備等により、治験や審査等の円滑化、迅速化を進める。</a:t>
            </a:r>
            <a:endParaRPr lang="ja-JP" sz="36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5415962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2"/>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800" b="1" dirty="0">
                <a:solidFill>
                  <a:schemeClr val="tx2"/>
                </a:solidFill>
                <a:latin typeface="Meiryo UI" pitchFamily="50" charset="-128"/>
                <a:ea typeface="Meiryo UI" pitchFamily="50" charset="-128"/>
                <a:cs typeface="Meiryo UI" pitchFamily="50" charset="-128"/>
              </a:rPr>
              <a:t>　研究成果の事業化</a:t>
            </a:r>
            <a:r>
              <a:rPr kumimoji="0" lang="ja-JP" altLang="en-US" sz="2800" b="1" dirty="0" smtClean="0">
                <a:solidFill>
                  <a:schemeClr val="tx2"/>
                </a:solidFill>
                <a:latin typeface="Meiryo UI" pitchFamily="50" charset="-128"/>
                <a:ea typeface="Meiryo UI" pitchFamily="50" charset="-128"/>
                <a:cs typeface="Meiryo UI" pitchFamily="50" charset="-128"/>
              </a:rPr>
              <a:t>推進</a:t>
            </a:r>
            <a:endParaRPr kumimoji="0" lang="ja-JP" altLang="en-US" sz="2800" b="1" dirty="0">
              <a:solidFill>
                <a:schemeClr val="tx2"/>
              </a:solidFill>
              <a:latin typeface="Meiryo UI" pitchFamily="50" charset="-128"/>
              <a:ea typeface="Meiryo UI" pitchFamily="50" charset="-128"/>
              <a:cs typeface="Meiryo UI" pitchFamily="50" charset="-128"/>
            </a:endParaRPr>
          </a:p>
        </p:txBody>
      </p:sp>
      <p:graphicFrame>
        <p:nvGraphicFramePr>
          <p:cNvPr id="7" name="Group 72"/>
          <p:cNvGraphicFramePr>
            <a:graphicFrameLocks/>
          </p:cNvGraphicFramePr>
          <p:nvPr>
            <p:extLst>
              <p:ext uri="{D42A27DB-BD31-4B8C-83A1-F6EECF244321}">
                <p14:modId xmlns:p14="http://schemas.microsoft.com/office/powerpoint/2010/main" val="418560944"/>
              </p:ext>
            </p:extLst>
          </p:nvPr>
        </p:nvGraphicFramePr>
        <p:xfrm>
          <a:off x="179513" y="2276872"/>
          <a:ext cx="8784976" cy="4240404"/>
        </p:xfrm>
        <a:graphic>
          <a:graphicData uri="http://schemas.openxmlformats.org/drawingml/2006/table">
            <a:tbl>
              <a:tblPr>
                <a:tableStyleId>{3B4B98B0-60AC-42C2-AFA5-B58CD77FA1E5}</a:tableStyleId>
              </a:tblPr>
              <a:tblGrid>
                <a:gridCol w="360040">
                  <a:extLst>
                    <a:ext uri="{9D8B030D-6E8A-4147-A177-3AD203B41FA5}">
                      <a16:colId xmlns:a16="http://schemas.microsoft.com/office/drawing/2014/main" val="20000"/>
                    </a:ext>
                  </a:extLst>
                </a:gridCol>
                <a:gridCol w="6336704">
                  <a:extLst>
                    <a:ext uri="{9D8B030D-6E8A-4147-A177-3AD203B41FA5}">
                      <a16:colId xmlns:a16="http://schemas.microsoft.com/office/drawing/2014/main" val="20001"/>
                    </a:ext>
                  </a:extLst>
                </a:gridCol>
                <a:gridCol w="2088232">
                  <a:extLst>
                    <a:ext uri="{9D8B030D-6E8A-4147-A177-3AD203B41FA5}">
                      <a16:colId xmlns:a16="http://schemas.microsoft.com/office/drawing/2014/main" val="20002"/>
                    </a:ext>
                  </a:extLst>
                </a:gridCol>
              </a:tblGrid>
              <a:tr h="418671">
                <a:tc rowSpan="7">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▸ナショナルプロジェクトの獲得等による研究資金の確保</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ja-JP" altLang="en-US"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基盤研</a:t>
                      </a:r>
                      <a:r>
                        <a:rPr kumimoji="1" lang="en-US" altLang="ja-JP"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zh-TW"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市大</a:t>
                      </a:r>
                      <a:r>
                        <a:rPr kumimoji="1" lang="en-US" altLang="zh-TW"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阪大</a:t>
                      </a:r>
                      <a:r>
                        <a:rPr kumimoji="1" lang="en-US" altLang="zh-TW"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a:t>
                      </a:r>
                      <a:r>
                        <a:rPr kumimoji="1" lang="en-US" altLang="ja-JP"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府大</a:t>
                      </a:r>
                      <a:r>
                        <a:rPr kumimoji="1" lang="en-US" altLang="zh-TW"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国循</a:t>
                      </a:r>
                      <a:r>
                        <a:rPr kumimoji="1" lang="en-US" altLang="ja-JP"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zh-TW" altLang="en-US"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千里</a:t>
                      </a:r>
                      <a:r>
                        <a:rPr kumimoji="1" lang="en-US" altLang="zh-TW"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LF</a:t>
                      </a:r>
                      <a:r>
                        <a:rPr kumimoji="1" lang="en-US" altLang="ja-JP"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u="none" strike="noStrike" cap="none" normalizeH="0" baseline="0" dirty="0" err="1" smtClean="0">
                          <a:ln>
                            <a:noFill/>
                          </a:ln>
                          <a:effectLst/>
                          <a:latin typeface="Meiryo UI" panose="020B0604030504040204" pitchFamily="50" charset="-128"/>
                          <a:ea typeface="Meiryo UI" panose="020B0604030504040204" pitchFamily="50" charset="-128"/>
                          <a:cs typeface="Meiryo UI" panose="020B0604030504040204" pitchFamily="50" charset="-128"/>
                        </a:rPr>
                        <a:t>QBiC</a:t>
                      </a: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0"/>
                  </a:ext>
                </a:extLst>
              </a:tr>
              <a:tr h="75597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▸地域イノベーション戦略支援プログラムの推進</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大薬協</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市</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市大</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阪大</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千里</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LF</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1"/>
                  </a:ext>
                </a:extLst>
              </a:tr>
              <a:tr h="75597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▸ヒト</a:t>
                      </a:r>
                      <a:r>
                        <a:rPr kumimoji="1" lang="en-US" altLang="ja-JP" sz="1600" u="none" strike="noStrike" cap="none" normalizeH="0" baseline="0" dirty="0" err="1" smtClean="0">
                          <a:ln>
                            <a:noFill/>
                          </a:ln>
                          <a:effectLst/>
                          <a:latin typeface="Meiryo UI" panose="020B0604030504040204" pitchFamily="50" charset="-128"/>
                          <a:ea typeface="Meiryo UI" panose="020B0604030504040204" pitchFamily="50" charset="-128"/>
                          <a:cs typeface="Meiryo UI" panose="020B0604030504040204" pitchFamily="50" charset="-128"/>
                        </a:rPr>
                        <a:t>iPS</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細胞の提供</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難病研究資源バンク事業･実験動物研究資源バンク事業の推進</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基盤研</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2"/>
                  </a:ext>
                </a:extLst>
              </a:tr>
              <a:tr h="42079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u="none" strike="noStrike" cap="none" normalizeH="0" baseline="0" dirty="0" err="1" smtClean="0">
                          <a:ln>
                            <a:noFill/>
                          </a:ln>
                          <a:effectLst/>
                          <a:latin typeface="Meiryo UI" panose="020B0604030504040204" pitchFamily="50" charset="-128"/>
                          <a:ea typeface="Meiryo UI" panose="020B0604030504040204" pitchFamily="50" charset="-128"/>
                          <a:cs typeface="Meiryo UI" panose="020B0604030504040204" pitchFamily="50" charset="-128"/>
                        </a:rPr>
                        <a:t>iPS</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細胞臨床研究センター（大阪大学医学部附属病院内）の運営</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阪大</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3"/>
                  </a:ext>
                </a:extLst>
              </a:tr>
              <a:tr h="42079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▸研究開発基盤センターの運営</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国循</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4"/>
                  </a:ext>
                </a:extLst>
              </a:tr>
              <a:tr h="42079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▸医療クラスター棟の運営推進</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国循</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5"/>
                  </a:ext>
                </a:extLst>
              </a:tr>
              <a:tr h="42079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BIKEN</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次世代ワクチン協働研究所」にて、新規ワクチン創生に向けての研究活動を実施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阪大</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6"/>
                  </a:ext>
                </a:extLst>
              </a:tr>
            </a:tbl>
          </a:graphicData>
        </a:graphic>
      </p:graphicFrame>
      <p:sp>
        <p:nvSpPr>
          <p:cNvPr id="3" name="AutoShape 2"/>
          <p:cNvSpPr>
            <a:spLocks noChangeArrowheads="1"/>
          </p:cNvSpPr>
          <p:nvPr/>
        </p:nvSpPr>
        <p:spPr bwMode="auto">
          <a:xfrm>
            <a:off x="101894" y="764704"/>
            <a:ext cx="8928992" cy="1293980"/>
          </a:xfrm>
          <a:prstGeom prst="roundRect">
            <a:avLst>
              <a:gd name="adj" fmla="val 11546"/>
            </a:avLst>
          </a:prstGeom>
          <a:solidFill>
            <a:schemeClr val="accent5">
              <a:lumMod val="20000"/>
              <a:lumOff val="80000"/>
            </a:schemeClr>
          </a:solidFill>
          <a:ln w="19050">
            <a:solidFill>
              <a:schemeClr val="tx1"/>
            </a:solidFill>
            <a:round/>
            <a:headEnd/>
            <a:tailEnd/>
          </a:ln>
        </p:spPr>
        <p:txBody>
          <a:bodyPr vert="horz" wrap="square" lIns="74295" tIns="8890" rIns="74295" bIns="8890" numCol="1" anchor="t" anchorCtr="0" compatLnSpc="1">
            <a:prstTxWarp prst="textNoShape">
              <a:avLst/>
            </a:prstTxWarp>
          </a:bodyPr>
          <a:lstStyle/>
          <a:p>
            <a:pPr lvl="0" algn="just" fontAlgn="base">
              <a:lnSpc>
                <a:spcPct val="120000"/>
              </a:lnSpc>
              <a:spcBef>
                <a:spcPct val="0"/>
              </a:spcBef>
              <a:spcAft>
                <a:spcPct val="0"/>
              </a:spcAft>
            </a:pPr>
            <a:r>
              <a:rPr kumimoji="1" lang="en-US" altLang="ja-JP" b="1" i="0" u="sng"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a:t>
            </a:r>
            <a:r>
              <a:rPr lang="ja-JP" altLang="en-US" b="1" u="sng" dirty="0">
                <a:solidFill>
                  <a:srgbClr val="000000"/>
                </a:solidFill>
                <a:latin typeface="Meiryo UI" pitchFamily="50" charset="-128"/>
                <a:ea typeface="Meiryo UI" pitchFamily="50" charset="-128"/>
                <a:cs typeface="Meiryo UI" pitchFamily="50" charset="-128"/>
              </a:rPr>
              <a:t>世界トップクラスの大学等研究機関の集積を活かした革新的研究の推進</a:t>
            </a:r>
            <a:endParaRPr kumimoji="1" lang="en-US" altLang="ja-JP" b="1" i="0" u="sng"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sz="1600" dirty="0" smtClean="0">
                <a:solidFill>
                  <a:srgbClr val="000000"/>
                </a:solidFill>
                <a:latin typeface="Meiryo UI" pitchFamily="50" charset="-128"/>
                <a:ea typeface="Meiryo UI" pitchFamily="50" charset="-128"/>
                <a:cs typeface="Meiryo UI" pitchFamily="50" charset="-128"/>
              </a:rPr>
              <a:t>　</a:t>
            </a:r>
            <a:r>
              <a:rPr lang="ja-JP" altLang="en-US" sz="1600" dirty="0">
                <a:solidFill>
                  <a:srgbClr val="000000"/>
                </a:solidFill>
                <a:latin typeface="Meiryo UI" pitchFamily="50" charset="-128"/>
                <a:ea typeface="Meiryo UI" pitchFamily="50" charset="-128"/>
                <a:cs typeface="Meiryo UI" pitchFamily="50" charset="-128"/>
              </a:rPr>
              <a:t>医薬</a:t>
            </a:r>
            <a:r>
              <a:rPr lang="ja-JP" altLang="en-US" sz="1600" dirty="0" smtClean="0">
                <a:solidFill>
                  <a:srgbClr val="000000"/>
                </a:solidFill>
                <a:latin typeface="Meiryo UI" pitchFamily="50" charset="-128"/>
                <a:ea typeface="Meiryo UI" pitchFamily="50" charset="-128"/>
                <a:cs typeface="Meiryo UI" pitchFamily="50" charset="-128"/>
              </a:rPr>
              <a:t>基盤・健康・栄養研究所</a:t>
            </a:r>
            <a:r>
              <a:rPr lang="ja-JP" altLang="en-US" sz="1600" dirty="0">
                <a:solidFill>
                  <a:srgbClr val="000000"/>
                </a:solidFill>
                <a:latin typeface="Meiryo UI" pitchFamily="50" charset="-128"/>
                <a:ea typeface="Meiryo UI" pitchFamily="50" charset="-128"/>
                <a:cs typeface="Meiryo UI" pitchFamily="50" charset="-128"/>
              </a:rPr>
              <a:t>、大阪市立大学、大阪大学</a:t>
            </a:r>
            <a:r>
              <a:rPr lang="ja-JP" altLang="en-US" sz="1600" dirty="0" smtClean="0">
                <a:solidFill>
                  <a:srgbClr val="000000"/>
                </a:solidFill>
                <a:latin typeface="Meiryo UI" pitchFamily="50" charset="-128"/>
                <a:ea typeface="Meiryo UI" pitchFamily="50" charset="-128"/>
                <a:cs typeface="Meiryo UI" pitchFamily="50" charset="-128"/>
              </a:rPr>
              <a:t>、大阪府</a:t>
            </a:r>
            <a:r>
              <a:rPr lang="ja-JP" altLang="en-US" sz="1600" dirty="0">
                <a:solidFill>
                  <a:srgbClr val="000000"/>
                </a:solidFill>
                <a:latin typeface="Meiryo UI" pitchFamily="50" charset="-128"/>
                <a:ea typeface="Meiryo UI" pitchFamily="50" charset="-128"/>
                <a:cs typeface="Meiryo UI" pitchFamily="50" charset="-128"/>
              </a:rPr>
              <a:t>立大学、国立循環器病研究</a:t>
            </a:r>
            <a:r>
              <a:rPr lang="ja-JP" altLang="en-US" sz="1600" dirty="0" smtClean="0">
                <a:solidFill>
                  <a:srgbClr val="000000"/>
                </a:solidFill>
                <a:latin typeface="Meiryo UI" pitchFamily="50" charset="-128"/>
                <a:ea typeface="Meiryo UI" pitchFamily="50" charset="-128"/>
                <a:cs typeface="Meiryo UI" pitchFamily="50" charset="-128"/>
              </a:rPr>
              <a:t>センター、理化学研究所生命システム研究センター等</a:t>
            </a:r>
            <a:r>
              <a:rPr lang="ja-JP" altLang="en-US" sz="1600" dirty="0">
                <a:solidFill>
                  <a:srgbClr val="000000"/>
                </a:solidFill>
                <a:latin typeface="Meiryo UI" pitchFamily="50" charset="-128"/>
                <a:ea typeface="Meiryo UI" pitchFamily="50" charset="-128"/>
                <a:cs typeface="Meiryo UI" pitchFamily="50" charset="-128"/>
              </a:rPr>
              <a:t>、世界最高水準の研究機関の集積を活かし、大阪発の先進的な医薬品、医療機器</a:t>
            </a:r>
            <a:r>
              <a:rPr lang="ja-JP" altLang="en-US" sz="1600" dirty="0" smtClean="0">
                <a:latin typeface="Meiryo UI" pitchFamily="50" charset="-128"/>
                <a:ea typeface="Meiryo UI" pitchFamily="50" charset="-128"/>
                <a:cs typeface="Meiryo UI"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再生医療等製品、</a:t>
            </a:r>
            <a:r>
              <a:rPr lang="ja-JP" altLang="en-US" sz="1600" dirty="0" smtClean="0">
                <a:latin typeface="Meiryo UI" pitchFamily="50" charset="-128"/>
                <a:ea typeface="Meiryo UI" pitchFamily="50" charset="-128"/>
                <a:cs typeface="Meiryo UI" pitchFamily="50" charset="-128"/>
              </a:rPr>
              <a:t>先端</a:t>
            </a:r>
            <a:r>
              <a:rPr lang="ja-JP" altLang="en-US" sz="1600" dirty="0">
                <a:solidFill>
                  <a:srgbClr val="000000"/>
                </a:solidFill>
                <a:latin typeface="Meiryo UI" pitchFamily="50" charset="-128"/>
                <a:ea typeface="Meiryo UI" pitchFamily="50" charset="-128"/>
                <a:cs typeface="Meiryo UI" pitchFamily="50" charset="-128"/>
              </a:rPr>
              <a:t>医療技術開発等につながる研究を推進する</a:t>
            </a:r>
            <a:r>
              <a:rPr lang="ja-JP" altLang="en-US" sz="1600" dirty="0" smtClean="0">
                <a:solidFill>
                  <a:srgbClr val="000000"/>
                </a:solidFill>
                <a:latin typeface="Meiryo UI" pitchFamily="50" charset="-128"/>
                <a:ea typeface="Meiryo UI" pitchFamily="50" charset="-128"/>
                <a:cs typeface="Meiryo UI" pitchFamily="50" charset="-128"/>
              </a:rPr>
              <a:t>。</a:t>
            </a:r>
            <a:endParaRPr kumimoji="1" lang="ja-JP" sz="360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1304252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3"/>
            <a:ext cx="9144000" cy="406397"/>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400" b="1" dirty="0">
                <a:solidFill>
                  <a:schemeClr val="tx2"/>
                </a:solidFill>
                <a:latin typeface="Meiryo UI" pitchFamily="50" charset="-128"/>
                <a:ea typeface="Meiryo UI" pitchFamily="50" charset="-128"/>
                <a:cs typeface="Meiryo UI" pitchFamily="50" charset="-128"/>
              </a:rPr>
              <a:t>　研究成果の事業化</a:t>
            </a:r>
            <a:r>
              <a:rPr kumimoji="0" lang="ja-JP" altLang="en-US" sz="2400" b="1" dirty="0" smtClean="0">
                <a:solidFill>
                  <a:schemeClr val="tx2"/>
                </a:solidFill>
                <a:latin typeface="Meiryo UI" pitchFamily="50" charset="-128"/>
                <a:ea typeface="Meiryo UI" pitchFamily="50" charset="-128"/>
                <a:cs typeface="Meiryo UI" pitchFamily="50" charset="-128"/>
              </a:rPr>
              <a:t>推進</a:t>
            </a:r>
            <a:endParaRPr kumimoji="0" lang="ja-JP" altLang="en-US" sz="2400" b="1" dirty="0">
              <a:solidFill>
                <a:schemeClr val="tx2"/>
              </a:solidFill>
              <a:latin typeface="Meiryo UI" pitchFamily="50" charset="-128"/>
              <a:ea typeface="Meiryo UI" pitchFamily="50" charset="-128"/>
              <a:cs typeface="Meiryo UI" pitchFamily="50" charset="-128"/>
            </a:endParaRPr>
          </a:p>
        </p:txBody>
      </p:sp>
      <p:graphicFrame>
        <p:nvGraphicFramePr>
          <p:cNvPr id="7" name="Group 72"/>
          <p:cNvGraphicFramePr>
            <a:graphicFrameLocks/>
          </p:cNvGraphicFramePr>
          <p:nvPr>
            <p:extLst>
              <p:ext uri="{D42A27DB-BD31-4B8C-83A1-F6EECF244321}">
                <p14:modId xmlns:p14="http://schemas.microsoft.com/office/powerpoint/2010/main" val="1607499000"/>
              </p:ext>
            </p:extLst>
          </p:nvPr>
        </p:nvGraphicFramePr>
        <p:xfrm>
          <a:off x="170901" y="1570744"/>
          <a:ext cx="8856984" cy="5019240"/>
        </p:xfrm>
        <a:graphic>
          <a:graphicData uri="http://schemas.openxmlformats.org/drawingml/2006/table">
            <a:tbl>
              <a:tblPr>
                <a:tableStyleId>{5FD0F851-EC5A-4D38-B0AD-8093EC10F338}</a:tableStyleId>
              </a:tblPr>
              <a:tblGrid>
                <a:gridCol w="360040">
                  <a:extLst>
                    <a:ext uri="{9D8B030D-6E8A-4147-A177-3AD203B41FA5}">
                      <a16:colId xmlns:a16="http://schemas.microsoft.com/office/drawing/2014/main" val="20000"/>
                    </a:ext>
                  </a:extLst>
                </a:gridCol>
                <a:gridCol w="5904655">
                  <a:extLst>
                    <a:ext uri="{9D8B030D-6E8A-4147-A177-3AD203B41FA5}">
                      <a16:colId xmlns:a16="http://schemas.microsoft.com/office/drawing/2014/main" val="20001"/>
                    </a:ext>
                  </a:extLst>
                </a:gridCol>
                <a:gridCol w="2592289">
                  <a:extLst>
                    <a:ext uri="{9D8B030D-6E8A-4147-A177-3AD203B41FA5}">
                      <a16:colId xmlns:a16="http://schemas.microsoft.com/office/drawing/2014/main" val="20002"/>
                    </a:ext>
                  </a:extLst>
                </a:gridCol>
              </a:tblGrid>
              <a:tr h="0">
                <a:tc rowSpan="8">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AMED</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創薬支援戦略部が本部機能を担う「創薬支援ネットワーク」の推進</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基盤研、</a:t>
                      </a:r>
                      <a:r>
                        <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AMED</a:t>
                      </a:r>
                      <a:r>
                        <a:rPr kumimoji="1" lang="ja-JP" altLang="en-US" sz="16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a:t>
                      </a:r>
                      <a:r>
                        <a:rPr kumimoji="1" lang="en-US" altLang="ja-JP" sz="16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QBiC</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0"/>
                  </a:ext>
                </a:extLst>
              </a:tr>
              <a:tr h="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AMED</a:t>
                      </a:r>
                      <a:r>
                        <a:rPr kumimoji="1" lang="ja-JP" altLang="en-US" sz="1600" u="none" strike="noStrike" cap="none" normalizeH="0" baseline="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創薬支援戦略部が</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本部機能を担う「創薬支援ネットワーク」の積極的な活用</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zh-TW" altLang="en-US" sz="14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大薬協</a:t>
                      </a:r>
                      <a:r>
                        <a:rPr kumimoji="1" lang="en-US" altLang="zh-TW" sz="14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4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a:t>
                      </a:r>
                      <a:r>
                        <a:rPr kumimoji="1" lang="en-US" altLang="zh-TW" sz="14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4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zh-TW" sz="14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4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市大</a:t>
                      </a:r>
                      <a:r>
                        <a:rPr kumimoji="1" lang="en-US" altLang="zh-TW" sz="14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4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阪大</a:t>
                      </a:r>
                      <a:r>
                        <a:rPr kumimoji="1" lang="en-US" altLang="zh-TW" sz="14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4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r>
                        <a:rPr kumimoji="1" lang="en-US" altLang="zh-TW" sz="14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4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府大</a:t>
                      </a:r>
                      <a:r>
                        <a:rPr kumimoji="1" lang="en-US" altLang="ja-JP" sz="14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近経局</a:t>
                      </a:r>
                      <a:r>
                        <a:rPr kumimoji="1" lang="en-US" altLang="ja-JP" sz="14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国循</a:t>
                      </a:r>
                      <a:r>
                        <a:rPr kumimoji="1" lang="en-US" altLang="ja-JP" sz="14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千里</a:t>
                      </a:r>
                      <a:r>
                        <a:rPr kumimoji="1" lang="en-US" altLang="ja-JP" sz="14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LF</a:t>
                      </a:r>
                      <a:endPar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1"/>
                  </a:ext>
                </a:extLst>
              </a:tr>
              <a:tr h="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AMED</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が主導する、創薬等支援技術基盤プラットフォーム、大阪大学構造展開ユニットの運営による創薬研究の推進</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阪大</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2"/>
                  </a:ext>
                </a:extLst>
              </a:tr>
              <a:tr h="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▸共同研究、共同開発、技術移転等のための産学マッチング事業の実施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基盤研</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大薬協</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市大</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阪大</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府</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府大</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近経局</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10000"/>
                        </a:lnSpc>
                        <a:spcBef>
                          <a:spcPct val="2000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国循</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千里</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LF/</a:t>
                      </a:r>
                      <a:r>
                        <a:rPr kumimoji="1" lang="en-US" altLang="ja-JP" sz="14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QBiC</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3"/>
                  </a:ext>
                </a:extLst>
              </a:tr>
              <a:tr h="4320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「バイオメディカルフォーラム」の積極的運用、推進</a:t>
                      </a: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府大</a:t>
                      </a:r>
                    </a:p>
                  </a:txBody>
                  <a:tcPr anchor="ctr" horzOverflow="overflow"/>
                </a:tc>
                <a:extLst>
                  <a:ext uri="{0D108BD9-81ED-4DB2-BD59-A6C34878D82A}">
                    <a16:rowId xmlns:a16="http://schemas.microsoft.com/office/drawing/2014/main" val="10004"/>
                  </a:ext>
                </a:extLst>
              </a:tr>
              <a:tr h="4320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▸産学連携のためのコーディネーター人材確保・活用</a:t>
                      </a: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大商</a:t>
                      </a:r>
                      <a:r>
                        <a:rPr kumimoji="1" lang="en-US" altLang="ja-JP"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市大</a:t>
                      </a:r>
                      <a:r>
                        <a:rPr kumimoji="1" lang="en-US" altLang="ja-JP"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阪大</a:t>
                      </a:r>
                      <a:r>
                        <a:rPr kumimoji="1" lang="en-US" altLang="ja-JP"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府大</a:t>
                      </a:r>
                      <a:endParaRPr kumimoji="1" lang="en-US" altLang="ja-JP"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10000"/>
                        </a:lnSpc>
                        <a:spcBef>
                          <a:spcPct val="20000"/>
                        </a:spcBef>
                        <a:spcAft>
                          <a:spcPct val="0"/>
                        </a:spcAft>
                        <a:buClrTx/>
                        <a:buSzTx/>
                        <a:buFontTx/>
                        <a:buNone/>
                        <a:tabLst/>
                      </a:pPr>
                      <a:r>
                        <a:rPr kumimoji="1" lang="en-US" altLang="ja-JP"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千里</a:t>
                      </a:r>
                      <a:r>
                        <a:rPr kumimoji="1" lang="en-US" altLang="ja-JP"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LF/</a:t>
                      </a:r>
                      <a:r>
                        <a:rPr kumimoji="1" lang="en-US" altLang="ja-JP" sz="16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QBiC</a:t>
                      </a:r>
                      <a:endParaRPr kumimoji="1" lang="ja-JP" altLang="en-US"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5"/>
                  </a:ext>
                </a:extLst>
              </a:tr>
              <a:tr h="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▸ワクチンアジュバント</a:t>
                      </a:r>
                      <a:r>
                        <a:rPr kumimoji="1" lang="en-US" altLang="ja-JP" sz="1600" u="none" strike="noStrike" cap="none" normalizeH="0" baseline="3000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の研究開発における産学官連携の推進</a:t>
                      </a:r>
                    </a:p>
                    <a:p>
                      <a:pPr marL="0" marR="0" lvl="0" indent="0" algn="r" defTabSz="914400" rtl="0" eaLnBrk="1" fontAlgn="base" latinLnBrk="0" hangingPunct="1">
                        <a:lnSpc>
                          <a:spcPct val="110000"/>
                        </a:lnSpc>
                        <a:spcBef>
                          <a:spcPct val="20000"/>
                        </a:spcBef>
                        <a:spcAft>
                          <a:spcPct val="0"/>
                        </a:spcAft>
                        <a:buClrTx/>
                        <a:buSzTx/>
                        <a:buFontTx/>
                        <a:buNone/>
                        <a:tabLst/>
                      </a:pPr>
                      <a:r>
                        <a:rPr kumimoji="1" lang="en-US" altLang="ja-JP" sz="8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薬物の作用を増強するために加えられる添加物</a:t>
                      </a:r>
                      <a:endPar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基盤研</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6"/>
                  </a:ext>
                </a:extLst>
              </a:tr>
              <a:tr h="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▸大阪バイオ・ライフサイエンスイノベーション拠点による創薬研究支援の実施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阪大</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7"/>
                  </a:ext>
                </a:extLst>
              </a:tr>
            </a:tbl>
          </a:graphicData>
        </a:graphic>
      </p:graphicFrame>
      <p:sp>
        <p:nvSpPr>
          <p:cNvPr id="3" name="AutoShape 2"/>
          <p:cNvSpPr>
            <a:spLocks noChangeArrowheads="1"/>
          </p:cNvSpPr>
          <p:nvPr/>
        </p:nvSpPr>
        <p:spPr bwMode="auto">
          <a:xfrm>
            <a:off x="156388" y="548680"/>
            <a:ext cx="8928992" cy="900000"/>
          </a:xfrm>
          <a:prstGeom prst="roundRect">
            <a:avLst>
              <a:gd name="adj" fmla="val 11546"/>
            </a:avLst>
          </a:prstGeom>
          <a:solidFill>
            <a:schemeClr val="accent5">
              <a:lumMod val="20000"/>
              <a:lumOff val="80000"/>
            </a:schemeClr>
          </a:solidFill>
          <a:ln w="19050">
            <a:solidFill>
              <a:schemeClr val="tx1"/>
            </a:solidFill>
            <a:round/>
            <a:headEnd/>
            <a:tailEnd/>
          </a:ln>
        </p:spPr>
        <p:txBody>
          <a:bodyPr vert="horz" wrap="square" lIns="74295" tIns="8890" rIns="74295" bIns="8890" numCol="1" anchor="ctr" anchorCtr="0" compatLnSpc="1">
            <a:prstTxWarp prst="textNoShape">
              <a:avLst/>
            </a:prstTxWarp>
          </a:bodyPr>
          <a:lstStyle/>
          <a:p>
            <a:pPr lvl="0" algn="just" fontAlgn="base">
              <a:lnSpc>
                <a:spcPct val="120000"/>
              </a:lnSpc>
              <a:spcBef>
                <a:spcPct val="0"/>
              </a:spcBef>
              <a:spcAft>
                <a:spcPct val="0"/>
              </a:spcAft>
            </a:pPr>
            <a:r>
              <a:rPr kumimoji="1" lang="en-US" altLang="ja-JP" sz="1600" b="1" i="0" u="sng"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a:t>
            </a:r>
            <a:r>
              <a:rPr lang="ja-JP" altLang="en-US" sz="1600" b="1" u="sng" dirty="0">
                <a:solidFill>
                  <a:srgbClr val="000000"/>
                </a:solidFill>
                <a:latin typeface="Meiryo UI" pitchFamily="50" charset="-128"/>
                <a:ea typeface="Meiryo UI" pitchFamily="50" charset="-128"/>
                <a:cs typeface="Meiryo UI" pitchFamily="50" charset="-128"/>
              </a:rPr>
              <a:t>産学官連携の強みを活かした事業の</a:t>
            </a:r>
            <a:r>
              <a:rPr lang="ja-JP" altLang="en-US" sz="1600" b="1" u="sng" dirty="0" smtClean="0">
                <a:solidFill>
                  <a:srgbClr val="000000"/>
                </a:solidFill>
                <a:latin typeface="Meiryo UI" pitchFamily="50" charset="-128"/>
                <a:ea typeface="Meiryo UI" pitchFamily="50" charset="-128"/>
                <a:cs typeface="Meiryo UI" pitchFamily="50" charset="-128"/>
              </a:rPr>
              <a:t>展開</a:t>
            </a:r>
            <a:endParaRPr kumimoji="1" lang="en-US" altLang="ja-JP" sz="1600" b="1" i="0" u="sng"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sz="1600" dirty="0" smtClean="0">
                <a:solidFill>
                  <a:srgbClr val="000000"/>
                </a:solidFill>
                <a:latin typeface="Meiryo UI" pitchFamily="50" charset="-128"/>
                <a:ea typeface="Meiryo UI" pitchFamily="50" charset="-128"/>
                <a:cs typeface="Meiryo UI" pitchFamily="50" charset="-128"/>
              </a:rPr>
              <a:t>　</a:t>
            </a:r>
            <a:r>
              <a:rPr lang="ja-JP" altLang="en-US" sz="1600" dirty="0">
                <a:solidFill>
                  <a:srgbClr val="000000"/>
                </a:solidFill>
                <a:latin typeface="Meiryo UI" pitchFamily="50" charset="-128"/>
                <a:ea typeface="Meiryo UI" pitchFamily="50" charset="-128"/>
                <a:cs typeface="Meiryo UI" pitchFamily="50" charset="-128"/>
              </a:rPr>
              <a:t>これまで培われてきた産学官連携の強みを活かし、大学等研究機関の研究成果を産業化するとともに、企業の利益を新たな研究成果を生み出す研究資金として還元することができるよう、産学官連携を</a:t>
            </a:r>
            <a:r>
              <a:rPr lang="ja-JP" altLang="en-US" sz="1600" dirty="0" smtClean="0">
                <a:solidFill>
                  <a:srgbClr val="000000"/>
                </a:solidFill>
                <a:latin typeface="Meiryo UI" pitchFamily="50" charset="-128"/>
                <a:ea typeface="Meiryo UI" pitchFamily="50" charset="-128"/>
                <a:cs typeface="Meiryo UI" pitchFamily="50" charset="-128"/>
              </a:rPr>
              <a:t>推進する。</a:t>
            </a:r>
            <a:endParaRPr kumimoji="1" lang="ja-JP" sz="160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7962140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3"/>
            <a:ext cx="9144000" cy="406397"/>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400" b="1" dirty="0">
                <a:solidFill>
                  <a:schemeClr val="tx2"/>
                </a:solidFill>
                <a:latin typeface="Meiryo UI" pitchFamily="50" charset="-128"/>
                <a:ea typeface="Meiryo UI" pitchFamily="50" charset="-128"/>
                <a:cs typeface="Meiryo UI" pitchFamily="50" charset="-128"/>
              </a:rPr>
              <a:t>　研究成果の事業化</a:t>
            </a:r>
            <a:r>
              <a:rPr kumimoji="0" lang="ja-JP" altLang="en-US" sz="2400" b="1" dirty="0" smtClean="0">
                <a:solidFill>
                  <a:schemeClr val="tx2"/>
                </a:solidFill>
                <a:latin typeface="Meiryo UI" pitchFamily="50" charset="-128"/>
                <a:ea typeface="Meiryo UI" pitchFamily="50" charset="-128"/>
                <a:cs typeface="Meiryo UI" pitchFamily="50" charset="-128"/>
              </a:rPr>
              <a:t>推進</a:t>
            </a:r>
            <a:endParaRPr kumimoji="0" lang="ja-JP" altLang="en-US" sz="2400" b="1" dirty="0">
              <a:solidFill>
                <a:schemeClr val="tx2"/>
              </a:solidFill>
              <a:latin typeface="Meiryo UI" pitchFamily="50" charset="-128"/>
              <a:ea typeface="Meiryo UI" pitchFamily="50" charset="-128"/>
              <a:cs typeface="Meiryo UI" pitchFamily="50" charset="-128"/>
            </a:endParaRPr>
          </a:p>
        </p:txBody>
      </p:sp>
      <p:graphicFrame>
        <p:nvGraphicFramePr>
          <p:cNvPr id="7" name="Group 72"/>
          <p:cNvGraphicFramePr>
            <a:graphicFrameLocks/>
          </p:cNvGraphicFramePr>
          <p:nvPr>
            <p:extLst>
              <p:ext uri="{D42A27DB-BD31-4B8C-83A1-F6EECF244321}">
                <p14:modId xmlns:p14="http://schemas.microsoft.com/office/powerpoint/2010/main" val="353625083"/>
              </p:ext>
            </p:extLst>
          </p:nvPr>
        </p:nvGraphicFramePr>
        <p:xfrm>
          <a:off x="170901" y="548680"/>
          <a:ext cx="8856984" cy="4020096"/>
        </p:xfrm>
        <a:graphic>
          <a:graphicData uri="http://schemas.openxmlformats.org/drawingml/2006/table">
            <a:tbl>
              <a:tblPr>
                <a:tableStyleId>{5FD0F851-EC5A-4D38-B0AD-8093EC10F338}</a:tableStyleId>
              </a:tblPr>
              <a:tblGrid>
                <a:gridCol w="360040">
                  <a:extLst>
                    <a:ext uri="{9D8B030D-6E8A-4147-A177-3AD203B41FA5}">
                      <a16:colId xmlns:a16="http://schemas.microsoft.com/office/drawing/2014/main" val="20000"/>
                    </a:ext>
                  </a:extLst>
                </a:gridCol>
                <a:gridCol w="5904655">
                  <a:extLst>
                    <a:ext uri="{9D8B030D-6E8A-4147-A177-3AD203B41FA5}">
                      <a16:colId xmlns:a16="http://schemas.microsoft.com/office/drawing/2014/main" val="20001"/>
                    </a:ext>
                  </a:extLst>
                </a:gridCol>
                <a:gridCol w="2592289">
                  <a:extLst>
                    <a:ext uri="{9D8B030D-6E8A-4147-A177-3AD203B41FA5}">
                      <a16:colId xmlns:a16="http://schemas.microsoft.com/office/drawing/2014/main" val="20002"/>
                    </a:ext>
                  </a:extLst>
                </a:gridCol>
              </a:tblGrid>
              <a:tr h="432000">
                <a:tc rowSpan="8">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▸核酸医薬品製造に係る実証・評価設備整備</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阪大</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0"/>
                  </a:ext>
                </a:extLst>
              </a:tr>
              <a:tr h="4320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▸医産連携によるヘルスケアビジネス創出事業の実施</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大商</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extLst>
                  <a:ext uri="{0D108BD9-81ED-4DB2-BD59-A6C34878D82A}">
                    <a16:rowId xmlns:a16="http://schemas.microsoft.com/office/drawing/2014/main" val="10001"/>
                  </a:ext>
                </a:extLst>
              </a:tr>
              <a:tr h="4320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▸国立循環器病研究センター「かるしお」事業の実施</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国循</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2"/>
                  </a:ext>
                </a:extLst>
              </a:tr>
              <a:tr h="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▸産学官医のプラットフォーム「健康科学ビジネス推進機構」による健康科学関連産業での科学的検証システムの確立をめざす取組み</a:t>
                      </a:r>
                      <a:endParaRPr kumimoji="1" lang="ja-JP" altLang="en-US"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市大</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阪大</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近経局</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3"/>
                  </a:ext>
                </a:extLst>
              </a:tr>
              <a:tr h="4320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健康科学イノベーションセンター</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（うめきた）の運営</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市大</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4"/>
                  </a:ext>
                </a:extLst>
              </a:tr>
              <a:tr h="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▸スクリーニングセンターを創薬デザイン研究センターとして充実強化</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（抗体・人工核酸のスクリーニングと最適化のプロセスまで実施）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基盤研</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5"/>
                  </a:ext>
                </a:extLst>
              </a:tr>
              <a:tr h="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▸機能性表示食品制度を踏まえた企業支援のための仕組み（届出支援制度）の運営と定着</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6"/>
                  </a:ext>
                </a:extLst>
              </a:tr>
              <a:tr h="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▸健康・医療産業（医療機器、再生医療等）の創出・強化</a:t>
                      </a:r>
                      <a:endParaRPr kumimoji="1" lang="ja-JP" altLang="en-US" sz="1600" b="0" i="0" u="none" strike="noStrike" cap="none" spc="-15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近経局</a:t>
                      </a:r>
                    </a:p>
                  </a:txBody>
                  <a:tcPr anchor="ctr" horzOverflow="overflow"/>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4370121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2"/>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800" b="1" dirty="0">
                <a:solidFill>
                  <a:schemeClr val="tx2"/>
                </a:solidFill>
                <a:latin typeface="Meiryo UI" pitchFamily="50" charset="-128"/>
                <a:ea typeface="Meiryo UI" pitchFamily="50" charset="-128"/>
                <a:cs typeface="Meiryo UI" pitchFamily="50" charset="-128"/>
              </a:rPr>
              <a:t>　バイオベンチャー育成（ファイナンス、人材確保</a:t>
            </a:r>
            <a:r>
              <a:rPr kumimoji="0" lang="ja-JP" altLang="en-US" sz="2800" b="1" dirty="0" smtClean="0">
                <a:solidFill>
                  <a:schemeClr val="tx2"/>
                </a:solidFill>
                <a:latin typeface="Meiryo UI" pitchFamily="50" charset="-128"/>
                <a:ea typeface="Meiryo UI" pitchFamily="50" charset="-128"/>
                <a:cs typeface="Meiryo UI" pitchFamily="50" charset="-128"/>
              </a:rPr>
              <a:t>）</a:t>
            </a:r>
            <a:endParaRPr kumimoji="0" lang="ja-JP" altLang="en-US" sz="2800" b="1" dirty="0">
              <a:solidFill>
                <a:schemeClr val="tx2"/>
              </a:solidFill>
              <a:latin typeface="Meiryo UI" pitchFamily="50" charset="-128"/>
              <a:ea typeface="Meiryo UI" pitchFamily="50" charset="-128"/>
              <a:cs typeface="Meiryo UI" pitchFamily="50" charset="-128"/>
            </a:endParaRPr>
          </a:p>
        </p:txBody>
      </p:sp>
      <p:graphicFrame>
        <p:nvGraphicFramePr>
          <p:cNvPr id="7" name="Group 72"/>
          <p:cNvGraphicFramePr>
            <a:graphicFrameLocks/>
          </p:cNvGraphicFramePr>
          <p:nvPr>
            <p:extLst>
              <p:ext uri="{D42A27DB-BD31-4B8C-83A1-F6EECF244321}">
                <p14:modId xmlns:p14="http://schemas.microsoft.com/office/powerpoint/2010/main" val="514847295"/>
              </p:ext>
            </p:extLst>
          </p:nvPr>
        </p:nvGraphicFramePr>
        <p:xfrm>
          <a:off x="179513" y="1944736"/>
          <a:ext cx="8784976" cy="4896881"/>
        </p:xfrm>
        <a:graphic>
          <a:graphicData uri="http://schemas.openxmlformats.org/drawingml/2006/table">
            <a:tbl>
              <a:tblPr>
                <a:tableStyleId>{3B4B98B0-60AC-42C2-AFA5-B58CD77FA1E5}</a:tableStyleId>
              </a:tblPr>
              <a:tblGrid>
                <a:gridCol w="360040">
                  <a:extLst>
                    <a:ext uri="{9D8B030D-6E8A-4147-A177-3AD203B41FA5}">
                      <a16:colId xmlns:a16="http://schemas.microsoft.com/office/drawing/2014/main" val="20000"/>
                    </a:ext>
                  </a:extLst>
                </a:gridCol>
                <a:gridCol w="6408712">
                  <a:extLst>
                    <a:ext uri="{9D8B030D-6E8A-4147-A177-3AD203B41FA5}">
                      <a16:colId xmlns:a16="http://schemas.microsoft.com/office/drawing/2014/main" val="20001"/>
                    </a:ext>
                  </a:extLst>
                </a:gridCol>
                <a:gridCol w="2016224">
                  <a:extLst>
                    <a:ext uri="{9D8B030D-6E8A-4147-A177-3AD203B41FA5}">
                      <a16:colId xmlns:a16="http://schemas.microsoft.com/office/drawing/2014/main" val="20002"/>
                    </a:ext>
                  </a:extLst>
                </a:gridCol>
              </a:tblGrid>
              <a:tr h="391972">
                <a:tc rowSpan="7">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▸「大阪バイオファンド」の運営</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大薬協</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0"/>
                  </a:ext>
                </a:extLst>
              </a:tr>
              <a:tr h="36000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▸オール大阪でのバイオベンチャーの支援スキーム構築・提供</a:t>
                      </a:r>
                      <a:endPar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ja-JP" altLang="en-US"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基盤研</a:t>
                      </a:r>
                      <a:r>
                        <a:rPr kumimoji="1" lang="en-US" altLang="ja-JP" sz="14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大薬協</a:t>
                      </a:r>
                      <a:r>
                        <a:rPr kumimoji="1" lang="en-US" altLang="ja-JP" sz="14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a:t>
                      </a:r>
                      <a:r>
                        <a:rPr kumimoji="1" lang="en-US" altLang="ja-JP"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zh-TW" altLang="en-US"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zh-TW"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市大</a:t>
                      </a:r>
                      <a:r>
                        <a:rPr kumimoji="1" lang="en-US" altLang="zh-TW"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阪大</a:t>
                      </a:r>
                      <a:r>
                        <a:rPr kumimoji="1" lang="en-US" altLang="zh-TW"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a:t>
                      </a:r>
                      <a:r>
                        <a:rPr kumimoji="1" lang="en-US" altLang="ja-JP"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ja-JP" altLang="en-US"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府大</a:t>
                      </a:r>
                      <a:r>
                        <a:rPr kumimoji="1" lang="en-US" altLang="zh-TW"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近経局</a:t>
                      </a:r>
                      <a:r>
                        <a:rPr kumimoji="1" lang="en-US" altLang="ja-JP"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国循</a:t>
                      </a:r>
                      <a:r>
                        <a:rPr kumimoji="1" lang="en-US" altLang="ja-JP"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zh-TW" altLang="en-US"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千里</a:t>
                      </a:r>
                      <a:r>
                        <a:rPr kumimoji="1" lang="en-US" altLang="zh-TW"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LF</a:t>
                      </a:r>
                      <a:r>
                        <a:rPr kumimoji="1" lang="en-US" altLang="ja-JP"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u="none" strike="noStrike" cap="none" normalizeH="0" baseline="0" dirty="0" err="1" smtClean="0">
                          <a:ln>
                            <a:noFill/>
                          </a:ln>
                          <a:effectLst/>
                          <a:latin typeface="Meiryo UI" panose="020B0604030504040204" pitchFamily="50" charset="-128"/>
                          <a:ea typeface="Meiryo UI" panose="020B0604030504040204" pitchFamily="50" charset="-128"/>
                          <a:cs typeface="Meiryo UI" panose="020B0604030504040204" pitchFamily="50" charset="-128"/>
                        </a:rPr>
                        <a:t>QBiC</a:t>
                      </a: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1"/>
                  </a:ext>
                </a:extLst>
              </a:tr>
              <a:tr h="737439">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▸「おおさか地域創造ファンド」を活用した医薬品・医療機器・</a:t>
                      </a:r>
                      <a:r>
                        <a:rPr kumimoji="1" lang="en-US" altLang="ja-JP" sz="1600" u="none" strike="noStrike" cap="none" normalizeH="0" baseline="0" dirty="0" err="1" smtClean="0">
                          <a:ln>
                            <a:noFill/>
                          </a:ln>
                          <a:effectLst/>
                          <a:latin typeface="Meiryo UI" panose="020B0604030504040204" pitchFamily="50" charset="-128"/>
                          <a:ea typeface="Meiryo UI" panose="020B0604030504040204" pitchFamily="50" charset="-128"/>
                          <a:cs typeface="Meiryo UI" panose="020B0604030504040204" pitchFamily="50" charset="-128"/>
                        </a:rPr>
                        <a:t>iPS</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細胞（再生医療・創薬等）関連製品開発支援事業の実施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大薬協</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a:t>
                      </a:r>
                      <a:endPar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10000"/>
                        </a:lnSpc>
                        <a:spcBef>
                          <a:spcPct val="20000"/>
                        </a:spcBef>
                        <a:spcAft>
                          <a:spcPct val="0"/>
                        </a:spcAft>
                        <a:buClrTx/>
                        <a:buSzTx/>
                        <a:buFontTx/>
                        <a:buNone/>
                        <a:tabLst/>
                      </a:pP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千里</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LF</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2"/>
                  </a:ext>
                </a:extLst>
              </a:tr>
              <a:tr h="737439">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▸創薬シーズ事業化支援事業による大学等の創薬シーズをベンチャーキャピタル（投資会社）等につなげる機会を提供</a:t>
                      </a: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大薬協</a:t>
                      </a:r>
                      <a:r>
                        <a:rPr kumimoji="1" lang="en-US" altLang="zh-TW"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zh-TW"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大商</a:t>
                      </a:r>
                      <a:r>
                        <a:rPr kumimoji="1" lang="en-US" altLang="zh-TW"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zh-TW"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府</a:t>
                      </a:r>
                    </a:p>
                    <a:p>
                      <a:pPr marL="0" marR="0" lvl="0" indent="0" algn="l" defTabSz="914400" rtl="0" eaLnBrk="1" fontAlgn="base" latinLnBrk="0" hangingPunct="1">
                        <a:lnSpc>
                          <a:spcPct val="110000"/>
                        </a:lnSpc>
                        <a:spcBef>
                          <a:spcPct val="20000"/>
                        </a:spcBef>
                        <a:spcAft>
                          <a:spcPct val="0"/>
                        </a:spcAft>
                        <a:buClrTx/>
                        <a:buSzTx/>
                        <a:buFontTx/>
                        <a:buNone/>
                        <a:tabLst/>
                      </a:pPr>
                      <a:r>
                        <a:rPr kumimoji="1" lang="en-US" altLang="zh-TW"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zh-TW"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千里</a:t>
                      </a:r>
                      <a:r>
                        <a:rPr kumimoji="1" lang="en-US" altLang="zh-TW"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LF</a:t>
                      </a:r>
                    </a:p>
                  </a:txBody>
                  <a:tcPr anchor="ctr" horzOverflow="overflow"/>
                </a:tc>
                <a:extLst>
                  <a:ext uri="{0D108BD9-81ED-4DB2-BD59-A6C34878D82A}">
                    <a16:rowId xmlns:a16="http://schemas.microsoft.com/office/drawing/2014/main" val="10003"/>
                  </a:ext>
                </a:extLst>
              </a:tr>
              <a:tr h="684291">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▸「研究シーズ・企業ニーズ発掘隊」事業を通じた事業ニーズの把握や支援メニューの提供</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4"/>
                  </a:ext>
                </a:extLst>
              </a:tr>
              <a:tr h="39197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▸バイオベンチャーの創出、支援方策の検討と実施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ja-JP" altLang="en-US"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基盤研</a:t>
                      </a:r>
                      <a:r>
                        <a:rPr kumimoji="1" lang="en-US" altLang="ja-JP"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市</a:t>
                      </a:r>
                      <a:r>
                        <a:rPr kumimoji="1" lang="en-US" altLang="ja-JP"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zh-TW"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市大</a:t>
                      </a:r>
                      <a:r>
                        <a:rPr kumimoji="1" lang="en-US" altLang="zh-TW"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阪大</a:t>
                      </a:r>
                      <a:r>
                        <a:rPr kumimoji="1" lang="en-US" altLang="zh-TW"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a:t>
                      </a:r>
                      <a:r>
                        <a:rPr kumimoji="1" lang="en-US" altLang="ja-JP"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府大</a:t>
                      </a:r>
                      <a:r>
                        <a:rPr kumimoji="1" lang="en-US" altLang="zh-TW"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近経局</a:t>
                      </a:r>
                      <a:r>
                        <a:rPr kumimoji="1" lang="en-US" altLang="ja-JP"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国循</a:t>
                      </a:r>
                      <a:r>
                        <a:rPr kumimoji="1" lang="en-US" altLang="ja-JP"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千里</a:t>
                      </a:r>
                      <a:r>
                        <a:rPr kumimoji="1" lang="en-US" altLang="zh-TW"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LF</a:t>
                      </a:r>
                      <a:r>
                        <a:rPr kumimoji="1" lang="en-US" altLang="ja-JP" sz="14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u="none" strike="noStrike" cap="none" normalizeH="0" baseline="0" dirty="0" err="1" smtClean="0">
                          <a:ln>
                            <a:noFill/>
                          </a:ln>
                          <a:effectLst/>
                          <a:latin typeface="Meiryo UI" panose="020B0604030504040204" pitchFamily="50" charset="-128"/>
                          <a:ea typeface="Meiryo UI" panose="020B0604030504040204" pitchFamily="50" charset="-128"/>
                          <a:cs typeface="Meiryo UI" panose="020B0604030504040204" pitchFamily="50" charset="-128"/>
                        </a:rPr>
                        <a:t>QBiC</a:t>
                      </a: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5"/>
                  </a:ext>
                </a:extLst>
              </a:tr>
              <a:tr h="39197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▸基礎研究とベンチャー企業との研究開発面の橋渡し支援方策検討</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阪大</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6"/>
                  </a:ext>
                </a:extLst>
              </a:tr>
            </a:tbl>
          </a:graphicData>
        </a:graphic>
      </p:graphicFrame>
      <p:sp>
        <p:nvSpPr>
          <p:cNvPr id="3" name="AutoShape 2"/>
          <p:cNvSpPr>
            <a:spLocks noChangeArrowheads="1"/>
          </p:cNvSpPr>
          <p:nvPr/>
        </p:nvSpPr>
        <p:spPr bwMode="auto">
          <a:xfrm>
            <a:off x="107505" y="593824"/>
            <a:ext cx="8928992" cy="1293980"/>
          </a:xfrm>
          <a:prstGeom prst="roundRect">
            <a:avLst>
              <a:gd name="adj" fmla="val 11546"/>
            </a:avLst>
          </a:prstGeom>
          <a:solidFill>
            <a:schemeClr val="accent5">
              <a:lumMod val="20000"/>
              <a:lumOff val="80000"/>
            </a:schemeClr>
          </a:solidFill>
          <a:ln w="19050">
            <a:solidFill>
              <a:schemeClr val="tx1"/>
            </a:solidFill>
            <a:round/>
            <a:headEnd/>
            <a:tailEnd/>
          </a:ln>
        </p:spPr>
        <p:txBody>
          <a:bodyPr vert="horz" wrap="square" lIns="74295" tIns="8890" rIns="74295" bIns="8890" numCol="1" anchor="t" anchorCtr="0" compatLnSpc="1">
            <a:prstTxWarp prst="textNoShape">
              <a:avLst/>
            </a:prstTxWarp>
          </a:bodyPr>
          <a:lstStyle/>
          <a:p>
            <a:pPr lvl="0" algn="just" fontAlgn="base">
              <a:lnSpc>
                <a:spcPct val="120000"/>
              </a:lnSpc>
              <a:spcBef>
                <a:spcPct val="0"/>
              </a:spcBef>
              <a:spcAft>
                <a:spcPct val="0"/>
              </a:spcAft>
            </a:pPr>
            <a:r>
              <a:rPr kumimoji="1" lang="en-US" altLang="ja-JP" b="1" i="0" u="sng"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a:t>
            </a:r>
            <a:r>
              <a:rPr lang="ja-JP" altLang="en-US" b="1" u="sng" dirty="0">
                <a:solidFill>
                  <a:srgbClr val="000000"/>
                </a:solidFill>
                <a:latin typeface="Meiryo UI" pitchFamily="50" charset="-128"/>
                <a:ea typeface="Meiryo UI" pitchFamily="50" charset="-128"/>
                <a:cs typeface="Meiryo UI" pitchFamily="50" charset="-128"/>
              </a:rPr>
              <a:t>バイオベンチャーの創出・育成の</a:t>
            </a:r>
            <a:r>
              <a:rPr lang="ja-JP" altLang="en-US" b="1" u="sng" dirty="0" smtClean="0">
                <a:solidFill>
                  <a:srgbClr val="000000"/>
                </a:solidFill>
                <a:latin typeface="Meiryo UI" pitchFamily="50" charset="-128"/>
                <a:ea typeface="Meiryo UI" pitchFamily="50" charset="-128"/>
                <a:cs typeface="Meiryo UI" pitchFamily="50" charset="-128"/>
              </a:rPr>
              <a:t>促進</a:t>
            </a:r>
            <a:endParaRPr kumimoji="1" lang="en-US" altLang="ja-JP" b="1" i="0" u="sng"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sz="1600" dirty="0" smtClean="0">
                <a:solidFill>
                  <a:srgbClr val="000000"/>
                </a:solidFill>
                <a:latin typeface="Meiryo UI" pitchFamily="50" charset="-128"/>
                <a:ea typeface="Meiryo UI" pitchFamily="50" charset="-128"/>
                <a:cs typeface="Meiryo UI" pitchFamily="50" charset="-128"/>
              </a:rPr>
              <a:t>　</a:t>
            </a:r>
            <a:r>
              <a:rPr lang="ja-JP" altLang="en-US" sz="1600" dirty="0">
                <a:solidFill>
                  <a:srgbClr val="000000"/>
                </a:solidFill>
                <a:latin typeface="Meiryo UI" pitchFamily="50" charset="-128"/>
                <a:ea typeface="Meiryo UI" pitchFamily="50" charset="-128"/>
                <a:cs typeface="Meiryo UI" pitchFamily="50" charset="-128"/>
              </a:rPr>
              <a:t>先進的な医薬品等の開発において、新技術、創薬シーズ創出の担い手としてバイオベンチャーの存在が重要となっていることから、資金、人材、アライアンス等について、事業化ステージに応じた支援施策を展開するとともに、企業ニーズの把握や支援メニューの情報提供等を</a:t>
            </a:r>
            <a:r>
              <a:rPr lang="ja-JP" altLang="en-US" sz="1600" dirty="0" smtClean="0">
                <a:solidFill>
                  <a:srgbClr val="000000"/>
                </a:solidFill>
                <a:latin typeface="Meiryo UI" pitchFamily="50" charset="-128"/>
                <a:ea typeface="Meiryo UI" pitchFamily="50" charset="-128"/>
                <a:cs typeface="Meiryo UI" pitchFamily="50" charset="-128"/>
              </a:rPr>
              <a:t>行う。</a:t>
            </a:r>
            <a:endParaRPr kumimoji="1" lang="ja-JP" sz="360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6781275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2"/>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800" b="1" dirty="0">
                <a:solidFill>
                  <a:schemeClr val="tx2"/>
                </a:solidFill>
                <a:latin typeface="Meiryo UI" pitchFamily="50" charset="-128"/>
                <a:ea typeface="Meiryo UI" pitchFamily="50" charset="-128"/>
                <a:cs typeface="Meiryo UI" pitchFamily="50" charset="-128"/>
              </a:rPr>
              <a:t>　バイオベンチャー育成（ファイナンス、人材確保</a:t>
            </a:r>
            <a:r>
              <a:rPr kumimoji="0" lang="ja-JP" altLang="en-US" sz="2800" b="1" dirty="0" smtClean="0">
                <a:solidFill>
                  <a:schemeClr val="tx2"/>
                </a:solidFill>
                <a:latin typeface="Meiryo UI" pitchFamily="50" charset="-128"/>
                <a:ea typeface="Meiryo UI" pitchFamily="50" charset="-128"/>
                <a:cs typeface="Meiryo UI" pitchFamily="50" charset="-128"/>
              </a:rPr>
              <a:t>）</a:t>
            </a:r>
            <a:endParaRPr kumimoji="0" lang="ja-JP" altLang="en-US" sz="2800" b="1" dirty="0">
              <a:solidFill>
                <a:schemeClr val="tx2"/>
              </a:solidFill>
              <a:latin typeface="Meiryo UI" pitchFamily="50" charset="-128"/>
              <a:ea typeface="Meiryo UI" pitchFamily="50" charset="-128"/>
              <a:cs typeface="Meiryo UI" pitchFamily="50" charset="-128"/>
            </a:endParaRPr>
          </a:p>
        </p:txBody>
      </p:sp>
      <p:graphicFrame>
        <p:nvGraphicFramePr>
          <p:cNvPr id="7" name="Group 72"/>
          <p:cNvGraphicFramePr>
            <a:graphicFrameLocks/>
          </p:cNvGraphicFramePr>
          <p:nvPr>
            <p:extLst>
              <p:ext uri="{D42A27DB-BD31-4B8C-83A1-F6EECF244321}">
                <p14:modId xmlns:p14="http://schemas.microsoft.com/office/powerpoint/2010/main" val="3808688133"/>
              </p:ext>
            </p:extLst>
          </p:nvPr>
        </p:nvGraphicFramePr>
        <p:xfrm>
          <a:off x="179513" y="2060848"/>
          <a:ext cx="8784976" cy="1529456"/>
        </p:xfrm>
        <a:graphic>
          <a:graphicData uri="http://schemas.openxmlformats.org/drawingml/2006/table">
            <a:tbl>
              <a:tblPr>
                <a:tableStyleId>{3B4B98B0-60AC-42C2-AFA5-B58CD77FA1E5}</a:tableStyleId>
              </a:tblPr>
              <a:tblGrid>
                <a:gridCol w="360040">
                  <a:extLst>
                    <a:ext uri="{9D8B030D-6E8A-4147-A177-3AD203B41FA5}">
                      <a16:colId xmlns:a16="http://schemas.microsoft.com/office/drawing/2014/main" val="20000"/>
                    </a:ext>
                  </a:extLst>
                </a:gridCol>
                <a:gridCol w="6408712">
                  <a:extLst>
                    <a:ext uri="{9D8B030D-6E8A-4147-A177-3AD203B41FA5}">
                      <a16:colId xmlns:a16="http://schemas.microsoft.com/office/drawing/2014/main" val="20001"/>
                    </a:ext>
                  </a:extLst>
                </a:gridCol>
                <a:gridCol w="2016224">
                  <a:extLst>
                    <a:ext uri="{9D8B030D-6E8A-4147-A177-3AD203B41FA5}">
                      <a16:colId xmlns:a16="http://schemas.microsoft.com/office/drawing/2014/main" val="20002"/>
                    </a:ext>
                  </a:extLst>
                </a:gridCol>
              </a:tblGrid>
              <a:tr h="793316">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▸大学等研究機関の若手研究者等を対象とした企業実務に関するプログラム等の実施（知財等）</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市大</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阪大</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府大</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10000"/>
                        </a:lnSpc>
                        <a:spcBef>
                          <a:spcPct val="20000"/>
                        </a:spcBef>
                        <a:spcAft>
                          <a:spcPct val="0"/>
                        </a:spcAft>
                        <a:buClrTx/>
                        <a:buSzTx/>
                        <a:buFontTx/>
                        <a:buNone/>
                        <a:tabLst/>
                      </a:pP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千里</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LF</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0"/>
                  </a:ext>
                </a:extLst>
              </a:tr>
              <a:tr h="73614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▸ライフサイエンス応援ネットワークの構築</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extLst>
                  <a:ext uri="{0D108BD9-81ED-4DB2-BD59-A6C34878D82A}">
                    <a16:rowId xmlns:a16="http://schemas.microsoft.com/office/drawing/2014/main" val="10001"/>
                  </a:ext>
                </a:extLst>
              </a:tr>
            </a:tbl>
          </a:graphicData>
        </a:graphic>
      </p:graphicFrame>
      <p:sp>
        <p:nvSpPr>
          <p:cNvPr id="3" name="AutoShape 2"/>
          <p:cNvSpPr>
            <a:spLocks noChangeArrowheads="1"/>
          </p:cNvSpPr>
          <p:nvPr/>
        </p:nvSpPr>
        <p:spPr bwMode="auto">
          <a:xfrm>
            <a:off x="107505" y="764704"/>
            <a:ext cx="8928992" cy="1005948"/>
          </a:xfrm>
          <a:prstGeom prst="roundRect">
            <a:avLst>
              <a:gd name="adj" fmla="val 11546"/>
            </a:avLst>
          </a:prstGeom>
          <a:solidFill>
            <a:schemeClr val="accent5">
              <a:lumMod val="20000"/>
              <a:lumOff val="80000"/>
            </a:schemeClr>
          </a:solidFill>
          <a:ln w="19050">
            <a:solidFill>
              <a:schemeClr val="tx1"/>
            </a:solidFill>
            <a:round/>
            <a:headEnd/>
            <a:tailEnd/>
          </a:ln>
        </p:spPr>
        <p:txBody>
          <a:bodyPr vert="horz" wrap="square" lIns="74295" tIns="8890" rIns="74295" bIns="8890" numCol="1" anchor="t" anchorCtr="0" compatLnSpc="1">
            <a:prstTxWarp prst="textNoShape">
              <a:avLst/>
            </a:prstTxWarp>
          </a:bodyPr>
          <a:lstStyle/>
          <a:p>
            <a:pPr lvl="0" algn="just" fontAlgn="base">
              <a:lnSpc>
                <a:spcPct val="120000"/>
              </a:lnSpc>
              <a:spcBef>
                <a:spcPct val="0"/>
              </a:spcBef>
              <a:spcAft>
                <a:spcPct val="0"/>
              </a:spcAft>
            </a:pPr>
            <a:r>
              <a:rPr kumimoji="1" lang="en-US" altLang="ja-JP" b="1" i="0" u="sng"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a:t>
            </a:r>
            <a:r>
              <a:rPr lang="ja-JP" altLang="en-US" b="1" u="sng" dirty="0">
                <a:solidFill>
                  <a:srgbClr val="000000"/>
                </a:solidFill>
                <a:latin typeface="Meiryo UI" pitchFamily="50" charset="-128"/>
                <a:ea typeface="Meiryo UI" pitchFamily="50" charset="-128"/>
                <a:cs typeface="Meiryo UI" pitchFamily="50" charset="-128"/>
              </a:rPr>
              <a:t>人材の育成・</a:t>
            </a:r>
            <a:r>
              <a:rPr lang="ja-JP" altLang="en-US" b="1" u="sng" dirty="0" smtClean="0">
                <a:solidFill>
                  <a:srgbClr val="000000"/>
                </a:solidFill>
                <a:latin typeface="Meiryo UI" pitchFamily="50" charset="-128"/>
                <a:ea typeface="Meiryo UI" pitchFamily="50" charset="-128"/>
                <a:cs typeface="Meiryo UI" pitchFamily="50" charset="-128"/>
              </a:rPr>
              <a:t>確保</a:t>
            </a:r>
            <a:endParaRPr kumimoji="1" lang="en-US" altLang="ja-JP" b="1" i="0" u="sng"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sz="1600" dirty="0" smtClean="0">
                <a:solidFill>
                  <a:srgbClr val="000000"/>
                </a:solidFill>
                <a:latin typeface="Meiryo UI" pitchFamily="50" charset="-128"/>
                <a:ea typeface="Meiryo UI" pitchFamily="50" charset="-128"/>
                <a:cs typeface="Meiryo UI" pitchFamily="50" charset="-128"/>
              </a:rPr>
              <a:t>　</a:t>
            </a:r>
            <a:r>
              <a:rPr lang="ja-JP" altLang="en-US" sz="1600" dirty="0">
                <a:solidFill>
                  <a:srgbClr val="000000"/>
                </a:solidFill>
                <a:latin typeface="Meiryo UI" pitchFamily="50" charset="-128"/>
                <a:ea typeface="Meiryo UI" pitchFamily="50" charset="-128"/>
                <a:cs typeface="Meiryo UI" pitchFamily="50" charset="-128"/>
              </a:rPr>
              <a:t>大学等研究機関の若手研究者等に研究成果の事業化等に関するプログラムを実施するなど将来の人材の育成を図る。また、バイオベンチャー、中小企業等への人材育成・確保支援に向けた事業を実施する</a:t>
            </a:r>
            <a:r>
              <a:rPr lang="ja-JP" altLang="en-US" sz="1600" dirty="0" smtClean="0">
                <a:solidFill>
                  <a:srgbClr val="000000"/>
                </a:solidFill>
                <a:latin typeface="Meiryo UI" pitchFamily="50" charset="-128"/>
                <a:ea typeface="Meiryo UI" pitchFamily="50" charset="-128"/>
                <a:cs typeface="Meiryo UI" pitchFamily="50" charset="-128"/>
              </a:rPr>
              <a:t>。</a:t>
            </a:r>
            <a:endParaRPr kumimoji="1" lang="ja-JP" sz="360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4677802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3737</TotalTime>
  <Words>3600</Words>
  <Application>Microsoft Office PowerPoint</Application>
  <PresentationFormat>画面に合わせる (4:3)</PresentationFormat>
  <Paragraphs>340</Paragraphs>
  <Slides>15</Slides>
  <Notes>13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15</vt:i4>
      </vt:variant>
    </vt:vector>
  </HeadingPairs>
  <TitlesOfParts>
    <vt:vector size="21" baseType="lpstr">
      <vt:lpstr>HGS明朝B</vt:lpstr>
      <vt:lpstr>Meiryo UI</vt:lpstr>
      <vt:lpstr>ＭＳ Ｐゴシック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福原　知子</dc:creator>
  <cp:lastModifiedBy>前田　未来</cp:lastModifiedBy>
  <cp:revision>50</cp:revision>
  <cp:lastPrinted>2016-07-11T09:25:43Z</cp:lastPrinted>
  <dcterms:created xsi:type="dcterms:W3CDTF">2014-01-31T05:10:22Z</dcterms:created>
  <dcterms:modified xsi:type="dcterms:W3CDTF">2022-12-23T02:29:57Z</dcterms:modified>
</cp:coreProperties>
</file>