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86" autoAdjust="0"/>
  </p:normalViewPr>
  <p:slideViewPr>
    <p:cSldViewPr>
      <p:cViewPr>
        <p:scale>
          <a:sx n="75" d="100"/>
          <a:sy n="75" d="100"/>
        </p:scale>
        <p:origin x="-123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F8657AC-71B8-452B-A8B1-8CA80579C878}" type="datetimeFigureOut">
              <a:rPr kumimoji="1" lang="ja-JP" altLang="en-US" smtClean="0"/>
              <a:t>2015/5/28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2B970AB-65A7-4D0B-99D1-98E07398DFE7}" type="slidenum">
              <a:rPr kumimoji="1" lang="ja-JP" altLang="en-US" smtClean="0"/>
              <a:t>‹#›</a:t>
            </a:fld>
            <a:endParaRPr kumimoji="1" lang="ja-JP" altLang="en-US"/>
          </a:p>
        </p:txBody>
      </p:sp>
    </p:spTree>
    <p:extLst>
      <p:ext uri="{BB962C8B-B14F-4D97-AF65-F5344CB8AC3E}">
        <p14:creationId xmlns:p14="http://schemas.microsoft.com/office/powerpoint/2010/main" val="869135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2B970AB-65A7-4D0B-99D1-98E07398DFE7}" type="slidenum">
              <a:rPr kumimoji="1" lang="ja-JP" altLang="en-US" smtClean="0"/>
              <a:t>1</a:t>
            </a:fld>
            <a:endParaRPr kumimoji="1" lang="ja-JP" altLang="en-US"/>
          </a:p>
        </p:txBody>
      </p:sp>
    </p:spTree>
    <p:extLst>
      <p:ext uri="{BB962C8B-B14F-4D97-AF65-F5344CB8AC3E}">
        <p14:creationId xmlns:p14="http://schemas.microsoft.com/office/powerpoint/2010/main" val="282059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27902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63855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75511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91137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01734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13378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66394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75571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13523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1442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8940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9BD6A-3FB5-41B4-8680-5D9AAE2BA1A2}" type="datetimeFigureOut">
              <a:rPr kumimoji="1" lang="ja-JP" altLang="en-US" smtClean="0"/>
              <a:t>2015/5/28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51904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大阪バイオ戦略</a:t>
            </a:r>
            <a:r>
              <a:rPr kumimoji="0" lang="en-US" altLang="ja-JP" sz="2800" b="1" dirty="0" smtClean="0">
                <a:solidFill>
                  <a:schemeClr val="tx2"/>
                </a:solidFill>
                <a:latin typeface="Meiryo UI" pitchFamily="50" charset="-128"/>
                <a:ea typeface="Meiryo UI" pitchFamily="50" charset="-128"/>
                <a:cs typeface="Meiryo UI" pitchFamily="50" charset="-128"/>
              </a:rPr>
              <a:t>2015</a:t>
            </a:r>
            <a:r>
              <a:rPr kumimoji="0" lang="ja-JP" altLang="en-US" sz="2800" b="1" dirty="0" smtClean="0">
                <a:solidFill>
                  <a:schemeClr val="tx2"/>
                </a:solidFill>
                <a:latin typeface="Meiryo UI" pitchFamily="50" charset="-128"/>
                <a:ea typeface="Meiryo UI" pitchFamily="50" charset="-128"/>
                <a:cs typeface="Meiryo UI" pitchFamily="50" charset="-128"/>
              </a:rPr>
              <a:t>のポイント</a:t>
            </a:r>
            <a:endParaRPr kumimoji="0" lang="ja-JP" altLang="en-US" sz="11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44970" y="764704"/>
            <a:ext cx="9054060" cy="3052228"/>
          </a:xfrm>
          <a:prstGeom prst="roundRect">
            <a:avLst>
              <a:gd name="adj" fmla="val 3776"/>
            </a:avLst>
          </a:prstGeom>
          <a:solidFill>
            <a:schemeClr val="accent5">
              <a:lumMod val="20000"/>
              <a:lumOff val="80000"/>
            </a:schemeClr>
          </a:solidFill>
          <a:ln w="38100">
            <a:solidFill>
              <a:schemeClr val="tx2">
                <a:lumMod val="20000"/>
                <a:lumOff val="80000"/>
              </a:schemeClr>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2060"/>
                </a:solidFill>
                <a:latin typeface="Meiryo UI" pitchFamily="50" charset="-128"/>
                <a:ea typeface="Meiryo UI" pitchFamily="50" charset="-128"/>
                <a:cs typeface="Meiryo UI" pitchFamily="50" charset="-128"/>
              </a:rPr>
              <a:t>○　国家戦略特区等に</a:t>
            </a:r>
            <a:r>
              <a:rPr lang="ja-JP" altLang="en-US" dirty="0" smtClean="0">
                <a:solidFill>
                  <a:srgbClr val="002060"/>
                </a:solidFill>
                <a:latin typeface="Meiryo UI" pitchFamily="50" charset="-128"/>
                <a:ea typeface="Meiryo UI" pitchFamily="50" charset="-128"/>
                <a:cs typeface="Meiryo UI" pitchFamily="50" charset="-128"/>
              </a:rPr>
              <a:t>よる規制</a:t>
            </a:r>
            <a:r>
              <a:rPr lang="ja-JP" altLang="en-US" dirty="0">
                <a:solidFill>
                  <a:srgbClr val="002060"/>
                </a:solidFill>
                <a:latin typeface="Meiryo UI" pitchFamily="50" charset="-128"/>
                <a:ea typeface="Meiryo UI" pitchFamily="50" charset="-128"/>
                <a:cs typeface="Meiryo UI" pitchFamily="50" charset="-128"/>
              </a:rPr>
              <a:t>改革事項を活用</a:t>
            </a:r>
            <a:r>
              <a:rPr lang="ja-JP" altLang="en-US" dirty="0" smtClean="0">
                <a:solidFill>
                  <a:srgbClr val="002060"/>
                </a:solidFill>
                <a:latin typeface="Meiryo UI" pitchFamily="50" charset="-128"/>
                <a:ea typeface="Meiryo UI" pitchFamily="50" charset="-128"/>
                <a:cs typeface="Meiryo UI" pitchFamily="50" charset="-128"/>
              </a:rPr>
              <a:t>した先端的</a:t>
            </a:r>
            <a:r>
              <a:rPr lang="ja-JP" altLang="en-US" dirty="0">
                <a:solidFill>
                  <a:srgbClr val="002060"/>
                </a:solidFill>
                <a:latin typeface="Meiryo UI" pitchFamily="50" charset="-128"/>
                <a:ea typeface="Meiryo UI" pitchFamily="50" charset="-128"/>
                <a:cs typeface="Meiryo UI" pitchFamily="50" charset="-128"/>
              </a:rPr>
              <a:t>な医薬品・医療機器・再生医療等製品等の研究開発などの実用化に向けた</a:t>
            </a:r>
            <a:r>
              <a:rPr lang="ja-JP" altLang="en-US" dirty="0" smtClean="0">
                <a:solidFill>
                  <a:srgbClr val="002060"/>
                </a:solidFill>
                <a:latin typeface="Meiryo UI" pitchFamily="50" charset="-128"/>
                <a:ea typeface="Meiryo UI" pitchFamily="50" charset="-128"/>
                <a:cs typeface="Meiryo UI" pitchFamily="50" charset="-128"/>
              </a:rPr>
              <a:t>取組推進、及び国家戦略特区等の税・金融支援措置を活用したライフサイエンス関連企業等の集積促進</a:t>
            </a: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smtClean="0">
                <a:solidFill>
                  <a:srgbClr val="002060"/>
                </a:solidFill>
                <a:latin typeface="Meiryo UI" pitchFamily="50" charset="-128"/>
                <a:ea typeface="Meiryo UI" pitchFamily="50" charset="-128"/>
                <a:cs typeface="Meiryo UI" pitchFamily="50" charset="-128"/>
              </a:rPr>
              <a:t>○　</a:t>
            </a:r>
            <a:r>
              <a:rPr lang="zh-TW" altLang="en-US" dirty="0">
                <a:solidFill>
                  <a:srgbClr val="002060"/>
                </a:solidFill>
                <a:latin typeface="Meiryo UI" pitchFamily="50" charset="-128"/>
                <a:ea typeface="Meiryo UI" pitchFamily="50" charset="-128"/>
                <a:cs typeface="Meiryo UI" pitchFamily="50" charset="-128"/>
              </a:rPr>
              <a:t>日本医療研究開発</a:t>
            </a:r>
            <a:r>
              <a:rPr lang="zh-TW" altLang="en-US" dirty="0" smtClean="0">
                <a:solidFill>
                  <a:srgbClr val="002060"/>
                </a:solidFill>
                <a:latin typeface="Meiryo UI" pitchFamily="50" charset="-128"/>
                <a:ea typeface="Meiryo UI" pitchFamily="50" charset="-128"/>
                <a:cs typeface="Meiryo UI" pitchFamily="50" charset="-128"/>
              </a:rPr>
              <a:t>機構</a:t>
            </a:r>
            <a:r>
              <a:rPr lang="ja-JP" altLang="en-US" dirty="0" smtClean="0">
                <a:solidFill>
                  <a:srgbClr val="002060"/>
                </a:solidFill>
                <a:latin typeface="Meiryo UI" pitchFamily="50" charset="-128"/>
                <a:ea typeface="Meiryo UI" pitchFamily="50" charset="-128"/>
                <a:cs typeface="Meiryo UI" pitchFamily="50" charset="-128"/>
              </a:rPr>
              <a:t>（</a:t>
            </a:r>
            <a:r>
              <a:rPr lang="en-US" altLang="ja-JP" dirty="0" smtClean="0">
                <a:solidFill>
                  <a:srgbClr val="002060"/>
                </a:solidFill>
                <a:latin typeface="Meiryo UI" pitchFamily="50" charset="-128"/>
                <a:ea typeface="Meiryo UI" pitchFamily="50" charset="-128"/>
                <a:cs typeface="Meiryo UI" pitchFamily="50" charset="-128"/>
              </a:rPr>
              <a:t>AMED</a:t>
            </a:r>
            <a:r>
              <a:rPr lang="ja-JP" altLang="en-US" dirty="0" smtClean="0">
                <a:solidFill>
                  <a:srgbClr val="002060"/>
                </a:solidFill>
                <a:latin typeface="Meiryo UI" pitchFamily="50" charset="-128"/>
                <a:ea typeface="Meiryo UI" pitchFamily="50" charset="-128"/>
                <a:cs typeface="Meiryo UI" pitchFamily="50" charset="-128"/>
              </a:rPr>
              <a:t>）創</a:t>
            </a:r>
            <a:r>
              <a:rPr lang="ja-JP" altLang="en-US" dirty="0">
                <a:solidFill>
                  <a:srgbClr val="002060"/>
                </a:solidFill>
                <a:latin typeface="Meiryo UI" pitchFamily="50" charset="-128"/>
                <a:ea typeface="Meiryo UI" pitchFamily="50" charset="-128"/>
                <a:cs typeface="Meiryo UI" pitchFamily="50" charset="-128"/>
              </a:rPr>
              <a:t>薬支援戦略部が本部機能を担う「創薬支援ネットワーク」と「</a:t>
            </a:r>
            <a:r>
              <a:rPr lang="en-US" altLang="ja-JP" dirty="0">
                <a:solidFill>
                  <a:srgbClr val="002060"/>
                </a:solidFill>
                <a:latin typeface="Meiryo UI" pitchFamily="50" charset="-128"/>
                <a:ea typeface="Meiryo UI" pitchFamily="50" charset="-128"/>
                <a:cs typeface="Meiryo UI" pitchFamily="50" charset="-128"/>
              </a:rPr>
              <a:t>PMDA</a:t>
            </a:r>
            <a:r>
              <a:rPr lang="ja-JP" altLang="en-US" dirty="0">
                <a:solidFill>
                  <a:srgbClr val="002060"/>
                </a:solidFill>
                <a:latin typeface="Meiryo UI" pitchFamily="50" charset="-128"/>
                <a:ea typeface="Meiryo UI" pitchFamily="50" charset="-128"/>
                <a:cs typeface="Meiryo UI" pitchFamily="50" charset="-128"/>
              </a:rPr>
              <a:t>関西支部」の支援機能を最大限活用し、医薬品・医療機器・再生医療等製品等の早期</a:t>
            </a:r>
            <a:r>
              <a:rPr lang="ja-JP" altLang="en-US" dirty="0" smtClean="0">
                <a:solidFill>
                  <a:srgbClr val="002060"/>
                </a:solidFill>
                <a:latin typeface="Meiryo UI" pitchFamily="50" charset="-128"/>
                <a:ea typeface="Meiryo UI" pitchFamily="50" charset="-128"/>
                <a:cs typeface="Meiryo UI" pitchFamily="50" charset="-128"/>
              </a:rPr>
              <a:t>実用化推進</a:t>
            </a: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smtClean="0">
                <a:solidFill>
                  <a:srgbClr val="002060"/>
                </a:solidFill>
                <a:latin typeface="Meiryo UI" pitchFamily="50" charset="-128"/>
                <a:ea typeface="Meiryo UI" pitchFamily="50" charset="-128"/>
                <a:cs typeface="Meiryo UI" pitchFamily="50" charset="-128"/>
              </a:rPr>
              <a:t>○</a:t>
            </a:r>
            <a:r>
              <a:rPr lang="ja-JP" altLang="en-US" dirty="0">
                <a:solidFill>
                  <a:srgbClr val="002060"/>
                </a:solidFill>
                <a:latin typeface="Meiryo UI" pitchFamily="50" charset="-128"/>
                <a:ea typeface="Meiryo UI" pitchFamily="50" charset="-128"/>
                <a:cs typeface="Meiryo UI" pitchFamily="50" charset="-128"/>
              </a:rPr>
              <a:t>　医療クラスターの形成をはじめ、革新的な研究開発・事業化推進やベンチャー等への支援強化など、オール大阪での産学官連携による</a:t>
            </a:r>
            <a:r>
              <a:rPr lang="ja-JP" altLang="en-US" dirty="0" smtClean="0">
                <a:solidFill>
                  <a:srgbClr val="002060"/>
                </a:solidFill>
                <a:latin typeface="Meiryo UI" pitchFamily="50" charset="-128"/>
                <a:ea typeface="Meiryo UI" pitchFamily="50" charset="-128"/>
                <a:cs typeface="Meiryo UI" pitchFamily="50" charset="-128"/>
              </a:rPr>
              <a:t>取組推進</a:t>
            </a:r>
          </a:p>
        </p:txBody>
      </p:sp>
      <p:sp>
        <p:nvSpPr>
          <p:cNvPr id="9" name="角丸四角形 8"/>
          <p:cNvSpPr/>
          <p:nvPr/>
        </p:nvSpPr>
        <p:spPr>
          <a:xfrm>
            <a:off x="94905" y="637085"/>
            <a:ext cx="1452759" cy="398445"/>
          </a:xfrm>
          <a:prstGeom prst="roundRect">
            <a:avLst/>
          </a:prstGeom>
        </p:spPr>
        <p:style>
          <a:lnRef idx="3">
            <a:schemeClr val="lt1"/>
          </a:lnRef>
          <a:fillRef idx="1">
            <a:schemeClr val="accent4"/>
          </a:fillRef>
          <a:effectRef idx="1">
            <a:schemeClr val="accent4"/>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重点取組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2" name="二等辺三角形 1"/>
          <p:cNvSpPr/>
          <p:nvPr/>
        </p:nvSpPr>
        <p:spPr>
          <a:xfrm rot="10800000">
            <a:off x="3011641" y="3940808"/>
            <a:ext cx="2784494" cy="396403"/>
          </a:xfrm>
          <a:prstGeom prst="triangle">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bwMode="auto">
          <a:xfrm>
            <a:off x="5796135" y="3645024"/>
            <a:ext cx="2720027" cy="764196"/>
          </a:xfrm>
          <a:prstGeom prst="ellipse">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2540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fontAlgn="base">
              <a:spcBef>
                <a:spcPct val="0"/>
              </a:spcBef>
              <a:spcAft>
                <a:spcPct val="0"/>
              </a:spcAft>
              <a:defRPr/>
            </a:pPr>
            <a:r>
              <a:rPr lang="ja-JP" altLang="en-US"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オール大阪で事業推進</a:t>
            </a:r>
            <a:endParaRPr lang="ja-JP" altLang="en-US"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5123284"/>
            <a:ext cx="1440160" cy="648072"/>
          </a:xfrm>
          <a:prstGeom prst="homePlate">
            <a:avLst>
              <a:gd name="adj" fmla="val 36122"/>
            </a:avLst>
          </a:prstGeom>
          <a:solidFill>
            <a:schemeClr val="accent1"/>
          </a:solidFill>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規制改革</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2540" y="4419521"/>
            <a:ext cx="1470809" cy="377631"/>
          </a:xfrm>
          <a:prstGeom prst="roundRect">
            <a:avLst/>
          </a:prstGeom>
          <a:solidFill>
            <a:srgbClr val="FF0000"/>
          </a:solidFill>
          <a:ln>
            <a:solidFill>
              <a:srgbClr val="FF00FF"/>
            </a:solidFill>
          </a:ln>
        </p:spPr>
        <p:style>
          <a:lnRef idx="0">
            <a:schemeClr val="accent6"/>
          </a:lnRef>
          <a:fillRef idx="3">
            <a:schemeClr val="accent6"/>
          </a:fillRef>
          <a:effectRef idx="3">
            <a:schemeClr val="accent6"/>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主な取組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3" name="AutoShape 2"/>
          <p:cNvSpPr>
            <a:spLocks noChangeArrowheads="1"/>
          </p:cNvSpPr>
          <p:nvPr/>
        </p:nvSpPr>
        <p:spPr bwMode="auto">
          <a:xfrm>
            <a:off x="1679170" y="5030069"/>
            <a:ext cx="7335342" cy="813295"/>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関西圏国家</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戦略特区及び関西イノベーション国際戦略総合特区による規制改革等を活用した先進的な医薬品、医療機器、先端医療技術等の開発促進や製薬企業等の国際競争力の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規制</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改革提案の実現に向けた取組の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ホームベース 11"/>
          <p:cNvSpPr/>
          <p:nvPr/>
        </p:nvSpPr>
        <p:spPr>
          <a:xfrm>
            <a:off x="213595" y="6067896"/>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cs typeface="Meiryo UI" panose="020B0604030504040204" pitchFamily="50" charset="-128"/>
              </a:rPr>
              <a:t>治験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促進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79170" y="6008345"/>
            <a:ext cx="7335342" cy="772321"/>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a:bodyPr>
          <a:lstStyle/>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関西支部の薬事に関する相談機能の拡充、さらなる機能拡充に向けた国への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府内の基幹的な</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医療機関による治験ネットワーク機能の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90003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189162" y="573259"/>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成果</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事業化推進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1974833"/>
            <a:ext cx="1440160" cy="712879"/>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ベンチャー</a:t>
            </a: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企業育成・</a:t>
            </a: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成長支援</a:t>
            </a:r>
          </a:p>
        </p:txBody>
      </p:sp>
      <p:sp>
        <p:nvSpPr>
          <p:cNvPr id="8" name="ホームベース 7"/>
          <p:cNvSpPr/>
          <p:nvPr/>
        </p:nvSpPr>
        <p:spPr>
          <a:xfrm>
            <a:off x="189162" y="3292185"/>
            <a:ext cx="1440160" cy="712879"/>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企業間連携・</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アライアンス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の促進</a:t>
            </a:r>
          </a:p>
        </p:txBody>
      </p:sp>
      <p:sp>
        <p:nvSpPr>
          <p:cNvPr id="9" name="ホームベース 8"/>
          <p:cNvSpPr/>
          <p:nvPr/>
        </p:nvSpPr>
        <p:spPr>
          <a:xfrm>
            <a:off x="191836" y="4581128"/>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海外ＰＲ</a:t>
            </a:r>
          </a:p>
        </p:txBody>
      </p:sp>
      <p:sp>
        <p:nvSpPr>
          <p:cNvPr id="10" name="ホームベース 9"/>
          <p:cNvSpPr/>
          <p:nvPr/>
        </p:nvSpPr>
        <p:spPr>
          <a:xfrm>
            <a:off x="170554" y="5733256"/>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拠点</a:t>
            </a:r>
            <a:r>
              <a:rPr lang="ja-JP" altLang="en-US" dirty="0">
                <a:latin typeface="Meiryo UI" panose="020B0604030504040204" pitchFamily="50" charset="-128"/>
                <a:ea typeface="Meiryo UI" panose="020B0604030504040204" pitchFamily="50" charset="-128"/>
                <a:cs typeface="Meiryo UI" panose="020B0604030504040204" pitchFamily="50" charset="-128"/>
              </a:rPr>
              <a:t>形成</a:t>
            </a: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2"/>
          <p:cNvSpPr>
            <a:spLocks noChangeArrowheads="1"/>
          </p:cNvSpPr>
          <p:nvPr/>
        </p:nvSpPr>
        <p:spPr bwMode="auto">
          <a:xfrm>
            <a:off x="1685532" y="201682"/>
            <a:ext cx="7335342" cy="1427118"/>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日本医療研究開発機構（</a:t>
            </a:r>
            <a:r>
              <a:rPr lang="en-US" altLang="zh-TW"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AMED</a:t>
            </a:r>
            <a:r>
              <a:rPr lang="zh-TW"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本部機能を担う創</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薬支援ネットワークの積極的な</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日本医療研究開発機構（</a:t>
            </a:r>
            <a:r>
              <a:rPr lang="en-US" altLang="zh-TW"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AMED</a:t>
            </a:r>
            <a:r>
              <a:rPr lang="zh-TW"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の「医療機器開発支援ネットワーク」と連携した医療機器開発伴走支援を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スクリーニングセンターを創薬デザイン研究センターとして充実強化</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機能性表示食品制度を踏まえた企業支援のための仕組み（届出支援制度）の運営と</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定着</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2"/>
          <p:cNvSpPr>
            <a:spLocks noChangeArrowheads="1"/>
          </p:cNvSpPr>
          <p:nvPr/>
        </p:nvSpPr>
        <p:spPr bwMode="auto">
          <a:xfrm>
            <a:off x="1685532" y="4426005"/>
            <a:ext cx="7335342" cy="997173"/>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アジア</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諸国との企業交流及びアジア諸国への企業投資活動を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国際見本市等への出展における情報発信の強化・充実</a:t>
            </a: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海外国際見本市への出展・面談等による海外企業等とのアライアンス促進</a:t>
            </a:r>
          </a:p>
        </p:txBody>
      </p:sp>
      <p:sp>
        <p:nvSpPr>
          <p:cNvPr id="15" name="AutoShape 2"/>
          <p:cNvSpPr>
            <a:spLocks noChangeArrowheads="1"/>
          </p:cNvSpPr>
          <p:nvPr/>
        </p:nvSpPr>
        <p:spPr bwMode="auto">
          <a:xfrm>
            <a:off x="1685532" y="5608662"/>
            <a:ext cx="7335342" cy="916682"/>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吹田操車場跡地における医療クラスター形成の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最先端医療融合イノベーション拠点の本格稼働による新たなイノベーション</a:t>
            </a:r>
            <a:r>
              <a:rPr lang="ja-JP" altLang="en-US" sz="140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85532" y="3007878"/>
            <a:ext cx="7335342" cy="1232644"/>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「次世代医療システム産業化フォーラム」「医療機器事業化プラットフォーム」による企業の保有技術の掘り起こし・企業間マッチングの推進、産学医・</a:t>
            </a:r>
            <a:r>
              <a:rPr lang="ja-JP" altLang="en-US" sz="14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産産</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連携並びに事業化の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地域住民生活等緊急支援のための交付金（地方創生先行型）事業による、中小ものづくり企業に対する医療機器の研究開発</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AutoShape 2"/>
          <p:cNvSpPr>
            <a:spLocks noChangeArrowheads="1"/>
          </p:cNvSpPr>
          <p:nvPr/>
        </p:nvSpPr>
        <p:spPr bwMode="auto">
          <a:xfrm>
            <a:off x="1685532" y="1814283"/>
            <a:ext cx="7335342" cy="1008112"/>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創薬シーズ事業化支援事業に</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よる大学</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等の創薬シーズをベンチャーキャピタル（投資会社）</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　　</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つなげる機会を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提供</a:t>
            </a: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緊急雇用基金等を活用した人材育成・確保支援</a:t>
            </a:r>
          </a:p>
        </p:txBody>
      </p:sp>
    </p:spTree>
    <p:extLst>
      <p:ext uri="{BB962C8B-B14F-4D97-AF65-F5344CB8AC3E}">
        <p14:creationId xmlns:p14="http://schemas.microsoft.com/office/powerpoint/2010/main" val="7416562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1663</TotalTime>
  <Words>55</Words>
  <Application>Microsoft Office PowerPoint</Application>
  <PresentationFormat>画面に合わせる (4:3)</PresentationFormat>
  <Paragraphs>40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2015-05-27T01:24:53Z</cp:lastPrinted>
  <dcterms:created xsi:type="dcterms:W3CDTF">2014-02-17T07:00:42Z</dcterms:created>
  <dcterms:modified xsi:type="dcterms:W3CDTF">2015-05-28T11:38:31Z</dcterms:modified>
</cp:coreProperties>
</file>