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9" r:id="rId2"/>
    <p:sldId id="270" r:id="rId3"/>
    <p:sldId id="257" r:id="rId4"/>
    <p:sldId id="273" r:id="rId5"/>
    <p:sldId id="259" r:id="rId6"/>
    <p:sldId id="260" r:id="rId7"/>
    <p:sldId id="261" r:id="rId8"/>
    <p:sldId id="262" r:id="rId9"/>
    <p:sldId id="263" r:id="rId10"/>
    <p:sldId id="274" r:id="rId11"/>
    <p:sldId id="275" r:id="rId12"/>
    <p:sldId id="276" r:id="rId13"/>
    <p:sldId id="267" r:id="rId14"/>
    <p:sldId id="277" r:id="rId15"/>
    <p:sldId id="271" r:id="rId16"/>
    <p:sldId id="272"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2626" autoAdjust="0"/>
  </p:normalViewPr>
  <p:slideViewPr>
    <p:cSldViewPr>
      <p:cViewPr>
        <p:scale>
          <a:sx n="66" d="100"/>
          <a:sy n="66" d="100"/>
        </p:scale>
        <p:origin x="-1500" y="-1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692CDA76-9ECD-4715-8D98-8E7FD14EA50A}" type="datetimeFigureOut">
              <a:rPr kumimoji="1" lang="ja-JP" altLang="en-US" smtClean="0"/>
              <a:t>2014/6/19</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5096B525-31A4-4F12-8F02-22CF7AD8FDF2}" type="slidenum">
              <a:rPr kumimoji="1" lang="ja-JP" altLang="en-US" smtClean="0"/>
              <a:t>‹#›</a:t>
            </a:fld>
            <a:endParaRPr kumimoji="1" lang="ja-JP" altLang="en-US"/>
          </a:p>
        </p:txBody>
      </p:sp>
    </p:spTree>
    <p:extLst>
      <p:ext uri="{BB962C8B-B14F-4D97-AF65-F5344CB8AC3E}">
        <p14:creationId xmlns:p14="http://schemas.microsoft.com/office/powerpoint/2010/main" val="6129794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3</a:t>
            </a:fld>
            <a:endParaRPr kumimoji="1" lang="ja-JP" altLang="en-US" dirty="0"/>
          </a:p>
        </p:txBody>
      </p:sp>
    </p:spTree>
    <p:extLst>
      <p:ext uri="{BB962C8B-B14F-4D97-AF65-F5344CB8AC3E}">
        <p14:creationId xmlns:p14="http://schemas.microsoft.com/office/powerpoint/2010/main" val="3676188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1268"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1A009A-0B7F-4D85-BC53-33429712654D}" type="slidenum">
              <a:rPr lang="ja-JP" altLang="en-US" smtClean="0"/>
              <a:pPr fontAlgn="base">
                <a:spcBef>
                  <a:spcPct val="0"/>
                </a:spcBef>
                <a:spcAft>
                  <a:spcPct val="0"/>
                </a:spcAft>
                <a:defRPr/>
              </a:pPr>
              <a:t>12</a:t>
            </a:fld>
            <a:endParaRPr lang="ja-JP"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13</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57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pPr/>
              <a:t>14</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8196"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9E184F-74D8-4C05-8343-235035523059}" type="slidenum">
              <a:rPr lang="ja-JP" altLang="en-US" smtClean="0"/>
              <a:pPr fontAlgn="base">
                <a:spcBef>
                  <a:spcPct val="0"/>
                </a:spcBef>
                <a:spcAft>
                  <a:spcPct val="0"/>
                </a:spcAft>
                <a:defRPr/>
              </a:pPr>
              <a:t>4</a:t>
            </a:fld>
            <a:endParaRPr lang="ja-JP"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5</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6</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7</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8</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96B525-31A4-4F12-8F02-22CF7AD8FDF2}" type="slidenum">
              <a:rPr kumimoji="1" lang="ja-JP" altLang="en-US" smtClean="0"/>
              <a:t>9</a:t>
            </a:fld>
            <a:endParaRPr kumimoji="1" lang="ja-JP" altLang="en-US"/>
          </a:p>
        </p:txBody>
      </p:sp>
    </p:spTree>
    <p:extLst>
      <p:ext uri="{BB962C8B-B14F-4D97-AF65-F5344CB8AC3E}">
        <p14:creationId xmlns:p14="http://schemas.microsoft.com/office/powerpoint/2010/main" val="3676188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10244"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C627DB-576F-4DD8-877D-4D82EAE849CF}" type="slidenum">
              <a:rPr lang="ja-JP" altLang="en-US" smtClean="0"/>
              <a:pPr fontAlgn="base">
                <a:spcBef>
                  <a:spcPct val="0"/>
                </a:spcBef>
                <a:spcAft>
                  <a:spcPct val="0"/>
                </a:spcAft>
                <a:defRPr/>
              </a:pPr>
              <a:t>10</a:t>
            </a:fld>
            <a:endParaRPr lang="ja-JP"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pPr>
              <a:defRPr/>
            </a:pPr>
            <a:fld id="{D2562B97-32EA-4D54-B496-B49EEA4FA1C8}" type="slidenum">
              <a:rPr lang="ja-JP" altLang="en-US" smtClean="0"/>
              <a:pPr>
                <a:defRPr/>
              </a:pPr>
              <a:t>11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2014/6/19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526767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2014/6/19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826739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2014/6/19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793959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2014/6/19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897042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1745E96-237F-40C4-88A6-DB3687E8708A}" type="datetimeFigureOut">
              <a:rPr kumimoji="1" lang="ja-JP" altLang="en-US" smtClean="0"/>
              <a:t>2014/6/19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4204938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2014/6/19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119508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1745E96-237F-40C4-88A6-DB3687E8708A}" type="datetimeFigureOut">
              <a:rPr kumimoji="1" lang="ja-JP" altLang="en-US" smtClean="0"/>
              <a:t>2014/6/19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028658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1745E96-237F-40C4-88A6-DB3687E8708A}" type="datetimeFigureOut">
              <a:rPr kumimoji="1" lang="ja-JP" altLang="en-US" smtClean="0"/>
              <a:t>2014/6/19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1062578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1745E96-237F-40C4-88A6-DB3687E8708A}" type="datetimeFigureOut">
              <a:rPr kumimoji="1" lang="ja-JP" altLang="en-US" smtClean="0"/>
              <a:t>2014/6/19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969084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2014/6/19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8606578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1745E96-237F-40C4-88A6-DB3687E8708A}" type="datetimeFigureOut">
              <a:rPr kumimoji="1" lang="ja-JP" altLang="en-US" smtClean="0"/>
              <a:t>2014/6/19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311848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745E96-237F-40C4-88A6-DB3687E8708A}" type="datetimeFigureOut">
              <a:rPr kumimoji="1" lang="ja-JP" altLang="en-US" smtClean="0"/>
              <a:t>2014/6/19</a:t>
            </a:fld>
            <a:endParaRPr kumimoji="1" lang="ja-JP" altLang="en-US"/>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3BB8E-E33E-4D62-9240-2299A666632E}" type="slidenum">
              <a:rPr kumimoji="1" lang="ja-JP" altLang="en-US" smtClean="0"/>
              <a:t>‹#›</a:t>
            </a:fld>
            <a:endParaRPr kumimoji="1" lang="ja-JP" altLang="en-US"/>
          </a:p>
        </p:txBody>
      </p:sp>
    </p:spTree>
    <p:extLst>
      <p:ext uri="{BB962C8B-B14F-4D97-AF65-F5344CB8AC3E}">
        <p14:creationId xmlns:p14="http://schemas.microsoft.com/office/powerpoint/2010/main" val="21241636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0"/>
            <a:ext cx="9144000" cy="692696"/>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algn="ctr" defTabSz="912813">
              <a:buClr>
                <a:srgbClr val="000000"/>
              </a:buClr>
              <a:buSzPct val="100000"/>
              <a:defRPr/>
            </a:pPr>
            <a:r>
              <a:rPr kumimoji="0" lang="ja-JP" altLang="en-US" sz="4000" b="1" dirty="0" smtClean="0">
                <a:solidFill>
                  <a:schemeClr val="tx2"/>
                </a:solidFill>
                <a:latin typeface="Meiryo UI" pitchFamily="50" charset="-128"/>
                <a:ea typeface="Meiryo UI" pitchFamily="50" charset="-128"/>
                <a:cs typeface="Meiryo UI" pitchFamily="50" charset="-128"/>
              </a:rPr>
              <a:t>大阪</a:t>
            </a:r>
            <a:r>
              <a:rPr kumimoji="0" lang="ja-JP" altLang="en-US" sz="4000" b="1" dirty="0">
                <a:solidFill>
                  <a:schemeClr val="tx2"/>
                </a:solidFill>
                <a:latin typeface="Meiryo UI" pitchFamily="50" charset="-128"/>
                <a:ea typeface="Meiryo UI" pitchFamily="50" charset="-128"/>
                <a:cs typeface="Meiryo UI" pitchFamily="50" charset="-128"/>
              </a:rPr>
              <a:t>バイオ</a:t>
            </a:r>
            <a:r>
              <a:rPr kumimoji="0" lang="ja-JP" altLang="en-US" sz="4000" b="1" dirty="0" smtClean="0">
                <a:solidFill>
                  <a:schemeClr val="tx2"/>
                </a:solidFill>
                <a:latin typeface="Meiryo UI" pitchFamily="50" charset="-128"/>
                <a:ea typeface="Meiryo UI" pitchFamily="50" charset="-128"/>
                <a:cs typeface="Meiryo UI" pitchFamily="50" charset="-128"/>
              </a:rPr>
              <a:t>戦略２０１</a:t>
            </a:r>
            <a:r>
              <a:rPr kumimoji="0" lang="en-US" altLang="ja-JP" sz="4000" b="1" dirty="0" smtClean="0">
                <a:solidFill>
                  <a:schemeClr val="tx2"/>
                </a:solidFill>
                <a:latin typeface="Meiryo UI" pitchFamily="50" charset="-128"/>
                <a:ea typeface="Meiryo UI" pitchFamily="50" charset="-128"/>
                <a:cs typeface="Meiryo UI" pitchFamily="50" charset="-128"/>
              </a:rPr>
              <a:t>4</a:t>
            </a:r>
            <a:endParaRPr kumimoji="0" lang="ja-JP" altLang="en-US" sz="4000" b="1" dirty="0">
              <a:solidFill>
                <a:schemeClr val="tx2"/>
              </a:solidFill>
              <a:latin typeface="Meiryo UI" pitchFamily="50" charset="-128"/>
              <a:ea typeface="Meiryo UI" pitchFamily="50" charset="-128"/>
              <a:cs typeface="Meiryo UI" pitchFamily="50" charset="-128"/>
            </a:endParaRPr>
          </a:p>
        </p:txBody>
      </p:sp>
      <p:sp>
        <p:nvSpPr>
          <p:cNvPr id="6" name="正方形/長方形 5"/>
          <p:cNvSpPr/>
          <p:nvPr/>
        </p:nvSpPr>
        <p:spPr>
          <a:xfrm>
            <a:off x="344759" y="6199727"/>
            <a:ext cx="8208912" cy="646331"/>
          </a:xfrm>
          <a:prstGeom prst="rect">
            <a:avLst/>
          </a:prstGeom>
        </p:spPr>
        <p:txBody>
          <a:bodyPr wrap="square">
            <a:spAutoFit/>
          </a:bodyPr>
          <a:lstStyle/>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各アクションに記載する（　）内は、主な推進団体を五十音順に記載している。</a:t>
            </a:r>
          </a:p>
          <a:p>
            <a:r>
              <a:rPr lang="ja-JP" altLang="en-US" sz="1200" dirty="0">
                <a:latin typeface="Meiryo UI" pitchFamily="50" charset="-128"/>
                <a:ea typeface="Meiryo UI" pitchFamily="50" charset="-128"/>
                <a:cs typeface="Meiryo UI" pitchFamily="50" charset="-128"/>
              </a:rPr>
              <a:t>　団体名は「大阪バイオ戦略推進会議」構成団体について記載している。</a:t>
            </a:r>
          </a:p>
          <a:p>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構成員</a:t>
            </a:r>
            <a:r>
              <a:rPr lang="ja-JP" altLang="en-US" sz="1200" dirty="0" smtClean="0">
                <a:latin typeface="Meiryo UI" pitchFamily="50" charset="-128"/>
                <a:ea typeface="Meiryo UI" pitchFamily="50" charset="-128"/>
                <a:cs typeface="Meiryo UI" pitchFamily="50" charset="-128"/>
              </a:rPr>
              <a:t>は平成</a:t>
            </a:r>
            <a:r>
              <a:rPr lang="en-US" altLang="ja-JP" sz="1200" dirty="0" smtClean="0">
                <a:latin typeface="Meiryo UI" pitchFamily="50" charset="-128"/>
                <a:ea typeface="Meiryo UI" pitchFamily="50" charset="-128"/>
                <a:cs typeface="Meiryo UI" pitchFamily="50" charset="-128"/>
              </a:rPr>
              <a:t>26</a:t>
            </a:r>
            <a:r>
              <a:rPr lang="ja-JP" altLang="en-US" sz="1200" smtClean="0">
                <a:latin typeface="Meiryo UI" pitchFamily="50" charset="-128"/>
                <a:ea typeface="Meiryo UI" pitchFamily="50" charset="-128"/>
                <a:cs typeface="Meiryo UI" pitchFamily="50" charset="-128"/>
              </a:rPr>
              <a:t>年６月</a:t>
            </a:r>
            <a:r>
              <a:rPr lang="ja-JP" altLang="en-US" sz="1200" dirty="0">
                <a:latin typeface="Meiryo UI" pitchFamily="50" charset="-128"/>
                <a:ea typeface="Meiryo UI" pitchFamily="50" charset="-128"/>
                <a:cs typeface="Meiryo UI" pitchFamily="50" charset="-128"/>
              </a:rPr>
              <a:t>１</a:t>
            </a:r>
            <a:r>
              <a:rPr lang="ja-JP" altLang="en-US" sz="1200" smtClean="0">
                <a:latin typeface="Meiryo UI" pitchFamily="50" charset="-128"/>
                <a:ea typeface="Meiryo UI" pitchFamily="50" charset="-128"/>
                <a:cs typeface="Meiryo UI" pitchFamily="50" charset="-128"/>
              </a:rPr>
              <a:t>日</a:t>
            </a:r>
            <a:r>
              <a:rPr lang="ja-JP" altLang="en-US" sz="1200" dirty="0" smtClean="0">
                <a:latin typeface="Meiryo UI" pitchFamily="50" charset="-128"/>
                <a:ea typeface="Meiryo UI" pitchFamily="50" charset="-128"/>
                <a:cs typeface="Meiryo UI" pitchFamily="50" charset="-128"/>
              </a:rPr>
              <a:t>の</a:t>
            </a:r>
            <a:r>
              <a:rPr lang="ja-JP" altLang="en-US" sz="1200" dirty="0">
                <a:latin typeface="Meiryo UI" pitchFamily="50" charset="-128"/>
                <a:ea typeface="Meiryo UI" pitchFamily="50" charset="-128"/>
                <a:cs typeface="Meiryo UI" pitchFamily="50" charset="-128"/>
              </a:rPr>
              <a:t>ものです。</a:t>
            </a:r>
          </a:p>
        </p:txBody>
      </p:sp>
      <p:graphicFrame>
        <p:nvGraphicFramePr>
          <p:cNvPr id="7" name="Group 72"/>
          <p:cNvGraphicFramePr>
            <a:graphicFrameLocks/>
          </p:cNvGraphicFramePr>
          <p:nvPr>
            <p:extLst>
              <p:ext uri="{D42A27DB-BD31-4B8C-83A1-F6EECF244321}">
                <p14:modId xmlns:p14="http://schemas.microsoft.com/office/powerpoint/2010/main" val="17818258"/>
              </p:ext>
            </p:extLst>
          </p:nvPr>
        </p:nvGraphicFramePr>
        <p:xfrm>
          <a:off x="359532" y="1504537"/>
          <a:ext cx="8424936" cy="4680516"/>
        </p:xfrm>
        <a:graphic>
          <a:graphicData uri="http://schemas.openxmlformats.org/drawingml/2006/table">
            <a:tbl>
              <a:tblPr>
                <a:tableStyleId>{3B4B98B0-60AC-42C2-AFA5-B58CD77FA1E5}</a:tableStyleId>
              </a:tblPr>
              <a:tblGrid>
                <a:gridCol w="5136267"/>
                <a:gridCol w="3288669"/>
              </a:tblGrid>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effectLst/>
                          <a:latin typeface="Meiryo UI" pitchFamily="50" charset="-128"/>
                          <a:ea typeface="Meiryo UI" pitchFamily="50" charset="-128"/>
                          <a:cs typeface="Meiryo UI" pitchFamily="50" charset="-128"/>
                        </a:rPr>
                        <a:t>独立行政法人</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 </a:t>
                      </a:r>
                      <a:r>
                        <a:rPr kumimoji="1" lang="zh-CN" altLang="en-US" sz="1600" u="none" strike="noStrike" cap="none" normalizeH="0" baseline="0" dirty="0" smtClean="0">
                          <a:ln>
                            <a:noFill/>
                          </a:ln>
                          <a:effectLst/>
                          <a:latin typeface="Meiryo UI" pitchFamily="50" charset="-128"/>
                          <a:ea typeface="Meiryo UI" pitchFamily="50" charset="-128"/>
                          <a:cs typeface="Meiryo UI" pitchFamily="50" charset="-128"/>
                        </a:rPr>
                        <a:t>医薬基盤研究所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（理事長　　　　　　米田　悦啓）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effectLst/>
                          <a:latin typeface="Meiryo UI" pitchFamily="50" charset="-128"/>
                          <a:ea typeface="Meiryo UI" pitchFamily="50" charset="-128"/>
                          <a:cs typeface="Meiryo UI" pitchFamily="50" charset="-128"/>
                        </a:rPr>
                        <a:t>大阪医薬品協会</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（会   長　　　　　　黒川　　明 ）</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大阪市</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（市   長　</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　　　　　</a:t>
                      </a: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橋下　  徹 ）</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大阪商工会議所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（会   頭　　　　　　佐藤　茂雄）</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effectLst/>
                          <a:latin typeface="Meiryo UI" pitchFamily="50" charset="-128"/>
                          <a:ea typeface="Meiryo UI" pitchFamily="50" charset="-128"/>
                          <a:cs typeface="Meiryo UI" pitchFamily="50" charset="-128"/>
                        </a:rPr>
                        <a:t>公立大学法人 大阪市立大学</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理事長</a:t>
                      </a: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　</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　　　　　</a:t>
                      </a: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西澤　良記）</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effectLst/>
                          <a:latin typeface="Meiryo UI" pitchFamily="50" charset="-128"/>
                          <a:ea typeface="Meiryo UI" pitchFamily="50" charset="-128"/>
                          <a:cs typeface="Meiryo UI" pitchFamily="50" charset="-128"/>
                        </a:rPr>
                        <a:t>国立大学法人 大阪大学</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（総   長　</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　　　　　</a:t>
                      </a: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平野　俊夫）</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公益財団法人 大阪バイオサイエンス研究所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（所   長　</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　　　　　</a:t>
                      </a: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中西　重忠）</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大阪府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（知   事　　　　　　松井　一郎）</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effectLst/>
                          <a:latin typeface="Meiryo UI" pitchFamily="50" charset="-128"/>
                          <a:ea typeface="Meiryo UI" pitchFamily="50" charset="-128"/>
                          <a:cs typeface="Meiryo UI" pitchFamily="50" charset="-128"/>
                        </a:rPr>
                        <a:t>公立大学法人 大阪府立大学</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CN" altLang="en-US" sz="1600" u="none" strike="noStrike" cap="none" normalizeH="0" baseline="0" dirty="0" smtClean="0">
                          <a:ln>
                            <a:noFill/>
                          </a:ln>
                          <a:effectLst/>
                          <a:latin typeface="Meiryo UI" pitchFamily="50" charset="-128"/>
                          <a:ea typeface="Meiryo UI" pitchFamily="50" charset="-128"/>
                          <a:cs typeface="Meiryo UI" pitchFamily="50" charset="-128"/>
                        </a:rPr>
                        <a:t>（</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理事長・</a:t>
                      </a:r>
                      <a:r>
                        <a:rPr kumimoji="1" lang="zh-CN" altLang="en-US" sz="1600" u="none" strike="noStrike" cap="none" normalizeH="0" baseline="0" dirty="0" smtClean="0">
                          <a:ln>
                            <a:noFill/>
                          </a:ln>
                          <a:effectLst/>
                          <a:latin typeface="Meiryo UI" pitchFamily="50" charset="-128"/>
                          <a:ea typeface="Meiryo UI" pitchFamily="50" charset="-128"/>
                          <a:cs typeface="Meiryo UI" pitchFamily="50" charset="-128"/>
                        </a:rPr>
                        <a:t>学長　</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　</a:t>
                      </a:r>
                      <a:r>
                        <a:rPr kumimoji="1" lang="zh-CN" altLang="en-US" sz="1600" u="none" strike="noStrike" cap="none" normalizeH="0" baseline="0" dirty="0" smtClean="0">
                          <a:ln>
                            <a:noFill/>
                          </a:ln>
                          <a:effectLst/>
                          <a:latin typeface="Meiryo UI" pitchFamily="50" charset="-128"/>
                          <a:ea typeface="Meiryo UI" pitchFamily="50" charset="-128"/>
                          <a:cs typeface="Meiryo UI" pitchFamily="50" charset="-128"/>
                        </a:rPr>
                        <a:t>奥野　武俊）</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近畿経済産業局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（局   長　</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　　　　　</a:t>
                      </a: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小林　利典）</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独立行政法人 国立循環器病研究センター</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（理事長</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・総長</a:t>
                      </a: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　</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　</a:t>
                      </a: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橋本　信夫）</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0043">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公益財団法人 千里ライフサイエンス振興財団</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（理事長　</a:t>
                      </a:r>
                      <a:r>
                        <a:rPr kumimoji="1" lang="ja-JP" altLang="en-US" sz="1600" u="none" strike="noStrike" cap="none" normalizeH="0" baseline="0" smtClean="0">
                          <a:ln>
                            <a:noFill/>
                          </a:ln>
                          <a:effectLst/>
                          <a:latin typeface="Meiryo UI" pitchFamily="50" charset="-128"/>
                          <a:ea typeface="Meiryo UI" pitchFamily="50" charset="-128"/>
                          <a:cs typeface="Meiryo UI" pitchFamily="50" charset="-128"/>
                        </a:rPr>
                        <a:t>　　　　</a:t>
                      </a:r>
                      <a:r>
                        <a:rPr kumimoji="1" lang="ja-JP" altLang="en-US" sz="1600" u="none" strike="noStrike" cap="none" normalizeH="0" baseline="0" dirty="0" smtClean="0">
                          <a:ln>
                            <a:noFill/>
                          </a:ln>
                          <a:effectLst/>
                          <a:latin typeface="Meiryo UI" pitchFamily="50" charset="-128"/>
                          <a:ea typeface="Meiryo UI" pitchFamily="50" charset="-128"/>
                          <a:cs typeface="Meiryo UI" pitchFamily="50" charset="-128"/>
                        </a:rPr>
                        <a:t>　</a:t>
                      </a:r>
                      <a:r>
                        <a:rPr kumimoji="1" lang="zh-TW" altLang="en-US" sz="1600" u="none" strike="noStrike" cap="none" normalizeH="0" baseline="0" dirty="0" smtClean="0">
                          <a:ln>
                            <a:noFill/>
                          </a:ln>
                          <a:effectLst/>
                          <a:latin typeface="Meiryo UI" pitchFamily="50" charset="-128"/>
                          <a:ea typeface="Meiryo UI" pitchFamily="50" charset="-128"/>
                          <a:cs typeface="Meiryo UI" pitchFamily="50" charset="-128"/>
                        </a:rPr>
                        <a:t>岸本　忠三）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正方形/長方形 2"/>
          <p:cNvSpPr/>
          <p:nvPr/>
        </p:nvSpPr>
        <p:spPr>
          <a:xfrm>
            <a:off x="481675" y="954291"/>
            <a:ext cx="8130210" cy="400110"/>
          </a:xfrm>
          <a:prstGeom prst="rect">
            <a:avLst/>
          </a:prstGeom>
        </p:spPr>
        <p:txBody>
          <a:bodyPr wrap="square">
            <a:spAutoFit/>
          </a:bodyPr>
          <a:lstStyle/>
          <a:p>
            <a:pPr algn="ct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大阪バイオ戦略推進会議構成団体（構成員）</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※50</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音順</a:t>
            </a:r>
          </a:p>
        </p:txBody>
      </p:sp>
    </p:spTree>
    <p:extLst>
      <p:ext uri="{BB962C8B-B14F-4D97-AF65-F5344CB8AC3E}">
        <p14:creationId xmlns:p14="http://schemas.microsoft.com/office/powerpoint/2010/main" val="39990911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アライアンス促進</a:t>
            </a:r>
          </a:p>
        </p:txBody>
      </p:sp>
      <p:graphicFrame>
        <p:nvGraphicFramePr>
          <p:cNvPr id="7" name="Group 72"/>
          <p:cNvGraphicFramePr>
            <a:graphicFrameLocks/>
          </p:cNvGraphicFramePr>
          <p:nvPr>
            <p:extLst>
              <p:ext uri="{D42A27DB-BD31-4B8C-83A1-F6EECF244321}">
                <p14:modId xmlns:p14="http://schemas.microsoft.com/office/powerpoint/2010/main" val="3317490737"/>
              </p:ext>
            </p:extLst>
          </p:nvPr>
        </p:nvGraphicFramePr>
        <p:xfrm>
          <a:off x="179388" y="1981200"/>
          <a:ext cx="8785225" cy="4805364"/>
        </p:xfrm>
        <a:graphic>
          <a:graphicData uri="http://schemas.openxmlformats.org/drawingml/2006/table">
            <a:tbl>
              <a:tblPr>
                <a:tableStyleId>{3B4B98B0-60AC-42C2-AFA5-B58CD77FA1E5}</a:tableStyleId>
              </a:tblPr>
              <a:tblGrid>
                <a:gridCol w="360050"/>
                <a:gridCol w="6840954"/>
                <a:gridCol w="1584221"/>
              </a:tblGrid>
              <a:tr h="368351">
                <a:tc rowSpan="9">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3" marB="45723"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▸共同研究、共同開発、販路開拓、技術移転等のための企業間マッチングの推進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r h="35969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▸多様な企業の保有技術の掘り起こし及びマッチング促進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大商、市、府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r h="846207">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「次世代医療システム産業化フォーラム」「医療機器事業化プラットフォーム」による医療機器産学医、</a:t>
                      </a:r>
                      <a:r>
                        <a:rPr kumimoji="1" lang="ja-JP" altLang="en-US" sz="160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産産</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連携並びに事業化の促進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r h="6279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▸関西イノベーション国際戦略総合特区「課題解決型医療機器の開発・改良に向けた病院・企業間の連携支援事業」の実施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r h="35969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▸医療機器相談事業による異業種参入促進</a:t>
                      </a: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大商</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府</a:t>
                      </a:r>
                    </a:p>
                  </a:txBody>
                  <a:tcPr marL="91443" marR="91443" marT="45723" marB="45723" anchor="ctr" horzOverflow="overflow"/>
                </a:tc>
              </a:tr>
              <a:tr h="35969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smtClean="0">
                          <a:ln>
                            <a:noFill/>
                          </a:ln>
                          <a:effectLst/>
                          <a:latin typeface="Meiryo UI" panose="020B0604030504040204" pitchFamily="50" charset="-128"/>
                          <a:ea typeface="Meiryo UI" panose="020B0604030504040204" pitchFamily="50" charset="-128"/>
                          <a:cs typeface="Meiryo UI" panose="020B0604030504040204" pitchFamily="50" charset="-128"/>
                        </a:rPr>
                        <a:t>▸薬事法改正と医療分野等への参入状況に関する調査の</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r h="6279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▸支援拠点「</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Collabo’S</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コラボス</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 316</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」における事業化プロジェクト推進のための支援プラットフォーム「おおさかトップランナー</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Club</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r h="6279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▸「大阪トップランナー育成事業」による医療福祉機器開発に必要なマッチングや実証実験支援など、事業ステージに応じた経営課題のハンズオン支援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r h="6279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▸「大阪医工プロジェクト推進事業」による府内ものづくり中小企業の医療用機器分野への参入促進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3" marB="45723" anchor="ctr" horzOverflow="overflow"/>
                </a:tc>
              </a:tr>
            </a:tbl>
          </a:graphicData>
        </a:graphic>
      </p:graphicFrame>
      <p:sp>
        <p:nvSpPr>
          <p:cNvPr id="3" name="AutoShape 2"/>
          <p:cNvSpPr>
            <a:spLocks noChangeArrowheads="1"/>
          </p:cNvSpPr>
          <p:nvPr/>
        </p:nvSpPr>
        <p:spPr bwMode="auto">
          <a:xfrm>
            <a:off x="107950" y="622300"/>
            <a:ext cx="8928100" cy="1293813"/>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dirty="0">
                <a:solidFill>
                  <a:srgbClr val="000000"/>
                </a:solidFill>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ものづくり中小企業の集積を活かした医療機器開発等、異業種参入の促進</a:t>
            </a:r>
            <a:endParaRPr lang="en-US" altLang="ja-JP" b="1" dirty="0">
              <a:solidFill>
                <a:srgbClr val="000000"/>
              </a:solidFill>
              <a:latin typeface="Meiryo UI" pitchFamily="50" charset="-128"/>
              <a:ea typeface="Meiryo UI" pitchFamily="50" charset="-128"/>
              <a:cs typeface="Meiryo UI" pitchFamily="50" charset="-128"/>
            </a:endParaRPr>
          </a:p>
          <a:p>
            <a:pPr algn="just">
              <a:lnSpc>
                <a:spcPct val="120000"/>
              </a:lnSpc>
              <a:defRPr/>
            </a:pPr>
            <a:r>
              <a:rPr lang="ja-JP" altLang="en-US" sz="1600" dirty="0">
                <a:solidFill>
                  <a:srgbClr val="000000"/>
                </a:solidFill>
                <a:latin typeface="Meiryo UI" pitchFamily="50" charset="-128"/>
                <a:ea typeface="Meiryo UI" pitchFamily="50" charset="-128"/>
                <a:cs typeface="Meiryo UI" pitchFamily="50" charset="-128"/>
              </a:rPr>
              <a:t>　東部大阪を中心とするものづくり中小企業や、材料メーカー、家電メーカー等の集積を活かし、医療機器メーカー等への部材提供や、独自の医療機器、医療福祉ロボット開発など、大阪発の医療機器等開発を推進するとともに、異業種との連携、異業種からのバイオ分野参入促進を実現する。</a:t>
            </a:r>
            <a:endParaRPr lang="ja-JP" sz="36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71468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国際連携等</a:t>
            </a:r>
          </a:p>
        </p:txBody>
      </p:sp>
      <p:graphicFrame>
        <p:nvGraphicFramePr>
          <p:cNvPr id="7" name="Group 72"/>
          <p:cNvGraphicFramePr>
            <a:graphicFrameLocks/>
          </p:cNvGraphicFramePr>
          <p:nvPr>
            <p:extLst>
              <p:ext uri="{D42A27DB-BD31-4B8C-83A1-F6EECF244321}">
                <p14:modId xmlns:p14="http://schemas.microsoft.com/office/powerpoint/2010/main" val="903306700"/>
              </p:ext>
            </p:extLst>
          </p:nvPr>
        </p:nvGraphicFramePr>
        <p:xfrm>
          <a:off x="179388" y="2060575"/>
          <a:ext cx="8785225" cy="1708150"/>
        </p:xfrm>
        <a:graphic>
          <a:graphicData uri="http://schemas.openxmlformats.org/drawingml/2006/table">
            <a:tbl>
              <a:tblPr>
                <a:tableStyleId>{3B4B98B0-60AC-42C2-AFA5-B58CD77FA1E5}</a:tableStyleId>
              </a:tblPr>
              <a:tblGrid>
                <a:gridCol w="360050"/>
                <a:gridCol w="6480904"/>
                <a:gridCol w="1944271"/>
              </a:tblGrid>
              <a:tr h="628217">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44" marB="45744"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サイト「</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BIO-BRIDGE KANSAI</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」（関西バイオ推進会議）による海外への企業情報等の発信強化</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r>
              <a:tr h="360229">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▸関西バイオ推進会議を母体とする国内外との連携事業の展開や</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MOU</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締結</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r>
              <a:tr h="35985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▸全国ネットワークによる医療</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機器国際セミナー</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の大阪開催</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r>
              <a:tr h="35985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▸タンパク質連携プロジェクト</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プロテイン･モール関西</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府、千里</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44" marB="45744" anchor="ctr" horzOverflow="overflow"/>
                </a:tc>
              </a:tr>
            </a:tbl>
          </a:graphicData>
        </a:graphic>
      </p:graphicFrame>
      <p:sp>
        <p:nvSpPr>
          <p:cNvPr id="3" name="AutoShape 2"/>
          <p:cNvSpPr>
            <a:spLocks noChangeArrowheads="1"/>
          </p:cNvSpPr>
          <p:nvPr/>
        </p:nvSpPr>
        <p:spPr bwMode="auto">
          <a:xfrm>
            <a:off x="107950" y="622300"/>
            <a:ext cx="8928100" cy="1293813"/>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dirty="0">
                <a:solidFill>
                  <a:srgbClr val="000000"/>
                </a:solidFill>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関西圏の広域的ポテンシャルを活かした情報発信力、国際連携の強化</a:t>
            </a:r>
            <a:endParaRPr lang="en-US" altLang="ja-JP" b="1" dirty="0">
              <a:solidFill>
                <a:srgbClr val="000000"/>
              </a:solidFill>
              <a:latin typeface="Meiryo UI" pitchFamily="50" charset="-128"/>
              <a:ea typeface="Meiryo UI" pitchFamily="50" charset="-128"/>
              <a:cs typeface="Meiryo UI" pitchFamily="50" charset="-128"/>
            </a:endParaRPr>
          </a:p>
          <a:p>
            <a:pPr algn="just">
              <a:lnSpc>
                <a:spcPct val="120000"/>
              </a:lnSpc>
              <a:defRPr/>
            </a:pPr>
            <a:r>
              <a:rPr lang="ja-JP" altLang="en-US" sz="1600" dirty="0">
                <a:solidFill>
                  <a:srgbClr val="000000"/>
                </a:solidFill>
                <a:latin typeface="Meiryo UI" pitchFamily="50" charset="-128"/>
                <a:ea typeface="Meiryo UI" pitchFamily="50" charset="-128"/>
                <a:cs typeface="Meiryo UI" pitchFamily="50" charset="-128"/>
              </a:rPr>
              <a:t>　関西に集積するバイオ関連企業、研究機関、研究人材等のポテンシャルを活かし、大阪、神戸、京都を中心とする関西広域連携により地域の研究水準の高さ、企業集積、ビジネスチャンス等についての情報発信を強化するとともに、国内外との連携を推進する。</a:t>
            </a:r>
            <a:endParaRPr lang="ja-JP" sz="3600" dirty="0">
              <a:latin typeface="Meiryo UI" pitchFamily="50" charset="-128"/>
              <a:ea typeface="Meiryo UI" pitchFamily="50" charset="-128"/>
              <a:cs typeface="Meiryo UI" pitchFamily="50" charset="-128"/>
            </a:endParaRPr>
          </a:p>
        </p:txBody>
      </p:sp>
      <p:sp>
        <p:nvSpPr>
          <p:cNvPr id="5" name="AutoShape 2"/>
          <p:cNvSpPr>
            <a:spLocks noChangeArrowheads="1"/>
          </p:cNvSpPr>
          <p:nvPr/>
        </p:nvSpPr>
        <p:spPr bwMode="auto">
          <a:xfrm>
            <a:off x="125413" y="3933825"/>
            <a:ext cx="8929687" cy="1295400"/>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dirty="0">
                <a:solidFill>
                  <a:srgbClr val="000000"/>
                </a:solidFill>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情報発信（ブランド力）の強化</a:t>
            </a:r>
            <a:endParaRPr lang="en-US" altLang="ja-JP" b="1" dirty="0">
              <a:solidFill>
                <a:srgbClr val="000000"/>
              </a:solidFill>
              <a:latin typeface="Meiryo UI" pitchFamily="50" charset="-128"/>
              <a:ea typeface="Meiryo UI" pitchFamily="50" charset="-128"/>
              <a:cs typeface="Meiryo UI" pitchFamily="50" charset="-128"/>
            </a:endParaRPr>
          </a:p>
          <a:p>
            <a:pPr algn="just">
              <a:lnSpc>
                <a:spcPct val="120000"/>
              </a:lnSpc>
              <a:defRPr/>
            </a:pPr>
            <a:r>
              <a:rPr lang="ja-JP" altLang="en-US" sz="1600" dirty="0">
                <a:solidFill>
                  <a:srgbClr val="000000"/>
                </a:solidFill>
                <a:latin typeface="Meiryo UI" pitchFamily="50" charset="-128"/>
                <a:ea typeface="Meiryo UI" pitchFamily="50" charset="-128"/>
                <a:cs typeface="Meiryo UI" pitchFamily="50" charset="-128"/>
              </a:rPr>
              <a:t>　大学等研究機関の先進的研究、企業の新製品・新技術の開発、多様なバイオ振興事業など、大阪の立地魅力を首都圏、海外へと発信するため、関係団体が連携してクラスターとしての広報活動を行うとともに、情報の付加価値を高め、メディア等へのアピールを図り、情報発信力を強化する。</a:t>
            </a:r>
            <a:endParaRPr lang="ja-JP" sz="3600" dirty="0">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nvGraphicFramePr>
        <p:xfrm>
          <a:off x="142875" y="5373688"/>
          <a:ext cx="8785225" cy="1438699"/>
        </p:xfrm>
        <a:graphic>
          <a:graphicData uri="http://schemas.openxmlformats.org/drawingml/2006/table">
            <a:tbl>
              <a:tblPr>
                <a:tableStyleId>{3B4B98B0-60AC-42C2-AFA5-B58CD77FA1E5}</a:tableStyleId>
              </a:tblPr>
              <a:tblGrid>
                <a:gridCol w="360050"/>
                <a:gridCol w="6408894"/>
                <a:gridCol w="2016281"/>
              </a:tblGrid>
              <a:tr h="359475">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696" marB="45696"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▸国際見本市等への出展における情報発信の工夫・強化</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r>
              <a:tr h="359851">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▸大阪バイオ戦略推進会議メンバーによるトップセールスの実施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r>
              <a:tr h="359475">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▸クラスター内ポテンシャルとインパクトのある情報の継続的な発信</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市、大商、府、近経局</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r>
              <a:tr h="359475">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▸「北大阪バイオクラスター」（</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サイト）の充実</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696" marB="45696" anchor="ctr" horzOverflow="overflow"/>
                </a:tc>
              </a:tr>
            </a:tbl>
          </a:graphicData>
        </a:graphic>
      </p:graphicFrame>
    </p:spTree>
    <p:extLst>
      <p:ext uri="{BB962C8B-B14F-4D97-AF65-F5344CB8AC3E}">
        <p14:creationId xmlns:p14="http://schemas.microsoft.com/office/powerpoint/2010/main" val="1329623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国際連携等</a:t>
            </a:r>
          </a:p>
        </p:txBody>
      </p:sp>
      <p:sp>
        <p:nvSpPr>
          <p:cNvPr id="5" name="AutoShape 2"/>
          <p:cNvSpPr>
            <a:spLocks noChangeArrowheads="1"/>
          </p:cNvSpPr>
          <p:nvPr/>
        </p:nvSpPr>
        <p:spPr bwMode="auto">
          <a:xfrm>
            <a:off x="107950" y="692150"/>
            <a:ext cx="8928100" cy="1008063"/>
          </a:xfrm>
          <a:prstGeom prst="roundRect">
            <a:avLst>
              <a:gd name="adj" fmla="val 11546"/>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dirty="0">
                <a:solidFill>
                  <a:srgbClr val="000000"/>
                </a:solidFill>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グローバル展開を支援するための海外クラスターとの連携強化</a:t>
            </a:r>
            <a:endParaRPr lang="en-US" altLang="ja-JP" b="1" dirty="0">
              <a:solidFill>
                <a:srgbClr val="000000"/>
              </a:solidFill>
              <a:latin typeface="Meiryo UI" pitchFamily="50" charset="-128"/>
              <a:ea typeface="Meiryo UI" pitchFamily="50" charset="-128"/>
              <a:cs typeface="Meiryo UI" pitchFamily="50" charset="-128"/>
            </a:endParaRPr>
          </a:p>
          <a:p>
            <a:pPr algn="just">
              <a:lnSpc>
                <a:spcPct val="120000"/>
              </a:lnSpc>
              <a:defRPr/>
            </a:pPr>
            <a:r>
              <a:rPr lang="ja-JP" altLang="en-US" sz="1600" dirty="0">
                <a:solidFill>
                  <a:srgbClr val="000000"/>
                </a:solidFill>
                <a:latin typeface="Meiryo UI" pitchFamily="50" charset="-128"/>
                <a:ea typeface="Meiryo UI" pitchFamily="50" charset="-128"/>
                <a:cs typeface="Meiryo UI" pitchFamily="50" charset="-128"/>
              </a:rPr>
              <a:t>　バイオ分野における国際競争の激化に対応するため、海外クラスターとの連携促進を進め、企業等の技術シーズ探索、研究開発、臨床試験、治験、販路開拓等の海外展開を支援する。</a:t>
            </a:r>
            <a:endParaRPr lang="ja-JP" sz="3600" dirty="0">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3890420987"/>
              </p:ext>
            </p:extLst>
          </p:nvPr>
        </p:nvGraphicFramePr>
        <p:xfrm>
          <a:off x="179388" y="1989138"/>
          <a:ext cx="8785225" cy="3242652"/>
        </p:xfrm>
        <a:graphic>
          <a:graphicData uri="http://schemas.openxmlformats.org/drawingml/2006/table">
            <a:tbl>
              <a:tblPr>
                <a:tableStyleId>{3B4B98B0-60AC-42C2-AFA5-B58CD77FA1E5}</a:tableStyleId>
              </a:tblPr>
              <a:tblGrid>
                <a:gridCol w="360050"/>
                <a:gridCol w="6408894"/>
                <a:gridCol w="2016281"/>
              </a:tblGrid>
              <a:tr h="379108">
                <a:tc rowSpan="7">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6" marB="45726"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▸海外国際見本市への出展・面談等による海外企業等とのアライアンス促進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r h="409977">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MOU</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締結海外クラスターとの企業交流の促進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r h="50724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▸国際治験ネットワークの構築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大薬協、大商、府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r h="503577">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smtClean="0">
                          <a:ln>
                            <a:noFill/>
                          </a:ln>
                          <a:effectLst/>
                          <a:latin typeface="Meiryo UI" panose="020B0604030504040204" pitchFamily="50" charset="-128"/>
                          <a:ea typeface="Meiryo UI" panose="020B0604030504040204" pitchFamily="50" charset="-128"/>
                          <a:cs typeface="Meiryo UI" panose="020B0604030504040204" pitchFamily="50" charset="-128"/>
                        </a:rPr>
                        <a:t>▸医療機器開発と臨床手技向上をパッケージ化した医療インフラの提供</a:t>
                      </a: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r h="379108">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▸「創薬シーズ・基盤技術アライアンス・ネットワーク」事業の国別商談会開催</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大商、大薬協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r h="68453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▸「医療機器事業化促進プラットフォーム」のグローバル展開による医療機器の開発（米ミネソタ・シンガポール・欧州との連携等）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r h="379108">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▸「プロテイン･モール関西」による海外プロモーション・アライアンス支援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府、千里</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6" marB="45726" anchor="ctr" horzOverflow="overflow"/>
                </a:tc>
              </a:tr>
            </a:tbl>
          </a:graphicData>
        </a:graphic>
      </p:graphicFrame>
    </p:spTree>
    <p:extLst>
      <p:ext uri="{BB962C8B-B14F-4D97-AF65-F5344CB8AC3E}">
        <p14:creationId xmlns:p14="http://schemas.microsoft.com/office/powerpoint/2010/main" val="3587416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拠点</a:t>
            </a:r>
            <a:r>
              <a:rPr kumimoji="0" lang="ja-JP" altLang="en-US" sz="2800" b="1" dirty="0">
                <a:solidFill>
                  <a:schemeClr val="tx2"/>
                </a:solidFill>
                <a:latin typeface="Meiryo UI" pitchFamily="50" charset="-128"/>
                <a:ea typeface="Meiryo UI" pitchFamily="50" charset="-128"/>
                <a:cs typeface="Meiryo UI" pitchFamily="50" charset="-128"/>
              </a:rPr>
              <a:t>形成</a:t>
            </a:r>
          </a:p>
        </p:txBody>
      </p:sp>
      <p:graphicFrame>
        <p:nvGraphicFramePr>
          <p:cNvPr id="7" name="Group 72"/>
          <p:cNvGraphicFramePr>
            <a:graphicFrameLocks/>
          </p:cNvGraphicFramePr>
          <p:nvPr>
            <p:extLst>
              <p:ext uri="{D42A27DB-BD31-4B8C-83A1-F6EECF244321}">
                <p14:modId xmlns:p14="http://schemas.microsoft.com/office/powerpoint/2010/main" val="3082254074"/>
              </p:ext>
            </p:extLst>
          </p:nvPr>
        </p:nvGraphicFramePr>
        <p:xfrm>
          <a:off x="197700" y="1729274"/>
          <a:ext cx="8784976" cy="691615"/>
        </p:xfrm>
        <a:graphic>
          <a:graphicData uri="http://schemas.openxmlformats.org/drawingml/2006/table">
            <a:tbl>
              <a:tblPr>
                <a:tableStyleId>{3B4B98B0-60AC-42C2-AFA5-B58CD77FA1E5}</a:tableStyleId>
              </a:tblPr>
              <a:tblGrid>
                <a:gridCol w="629884"/>
                <a:gridCol w="6768752"/>
                <a:gridCol w="1386340"/>
              </a:tblGrid>
              <a:tr h="6916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▸国際戦略総合特区における優遇税制（最大地方税ゼロ税制）を活用した企業誘致、設備投資の促進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AutoShape 2"/>
          <p:cNvSpPr>
            <a:spLocks noChangeArrowheads="1"/>
          </p:cNvSpPr>
          <p:nvPr/>
        </p:nvSpPr>
        <p:spPr bwMode="auto">
          <a:xfrm>
            <a:off x="107505" y="622852"/>
            <a:ext cx="8928992" cy="1005948"/>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優遇税制を活用した企業誘致・設備投資の</a:t>
            </a:r>
            <a:r>
              <a:rPr lang="ja-JP" altLang="en-US" b="1" dirty="0" smtClean="0">
                <a:solidFill>
                  <a:srgbClr val="000000"/>
                </a:solidFill>
                <a:latin typeface="Meiryo UI" pitchFamily="50" charset="-128"/>
                <a:ea typeface="Meiryo UI" pitchFamily="50" charset="-128"/>
                <a:cs typeface="Meiryo UI" pitchFamily="50" charset="-128"/>
              </a:rPr>
              <a:t>促進</a:t>
            </a:r>
            <a:endParaRPr kumimoji="1" lang="en-US" altLang="ja-JP"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全国初となる「最大地方税ゼロ税制」の創設により、大阪府内の国際戦略総合特区地域への立地促進を図る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
        <p:nvSpPr>
          <p:cNvPr id="5" name="AutoShape 2"/>
          <p:cNvSpPr>
            <a:spLocks noChangeArrowheads="1"/>
          </p:cNvSpPr>
          <p:nvPr/>
        </p:nvSpPr>
        <p:spPr bwMode="auto">
          <a:xfrm>
            <a:off x="138922" y="2636914"/>
            <a:ext cx="8928992" cy="952467"/>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インキュベーション施設等のインフラ</a:t>
            </a:r>
            <a:r>
              <a:rPr lang="ja-JP" altLang="en-US" b="1" dirty="0" smtClean="0">
                <a:solidFill>
                  <a:srgbClr val="000000"/>
                </a:solidFill>
                <a:latin typeface="Meiryo UI" pitchFamily="50" charset="-128"/>
                <a:ea typeface="Meiryo UI" pitchFamily="50" charset="-128"/>
                <a:cs typeface="Meiryo UI" pitchFamily="50" charset="-128"/>
              </a:rPr>
              <a:t>整備</a:t>
            </a:r>
            <a:endParaRPr kumimoji="1" lang="en-US" altLang="ja-JP"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インキュベーション施設の拡充や、研究機器の共用利用等ハード面のインフラ整備を行い、研究・開発の環境整備を進める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4080470961"/>
              </p:ext>
            </p:extLst>
          </p:nvPr>
        </p:nvGraphicFramePr>
        <p:xfrm>
          <a:off x="146674" y="3717032"/>
          <a:ext cx="8784976" cy="2694432"/>
        </p:xfrm>
        <a:graphic>
          <a:graphicData uri="http://schemas.openxmlformats.org/drawingml/2006/table">
            <a:tbl>
              <a:tblPr>
                <a:tableStyleId>{3B4B98B0-60AC-42C2-AFA5-B58CD77FA1E5}</a:tableStyleId>
              </a:tblPr>
              <a:tblGrid>
                <a:gridCol w="360040"/>
                <a:gridCol w="7128792"/>
                <a:gridCol w="1296144"/>
              </a:tblGrid>
              <a:tr h="883994">
                <a:tc rowSpan="6">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▸関西イノベーション国際戦略総合特区「課題解決型医療機器の開発・改良に向けた病院・企業間の連携支援事業」医工連携推進事業（プラットフォーム整備事業）実施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548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▸NMR</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等所有機器の共用利用（開放）推進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548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▸「大阪バイオ・ライフサイエンスイノベーション拠点」における研究機器共同利用の実施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548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▸産・学大型協働研究棟の稼働</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テクノアライアンス棟</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548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▸最先端医療融合イノベーション拠点の整備</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54800">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（ホウ素中性子捕捉療法）研究センターの稼動</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Tree>
    <p:extLst>
      <p:ext uri="{BB962C8B-B14F-4D97-AF65-F5344CB8AC3E}">
        <p14:creationId xmlns:p14="http://schemas.microsoft.com/office/powerpoint/2010/main" val="15764086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拠点</a:t>
            </a:r>
            <a:r>
              <a:rPr kumimoji="0" lang="ja-JP" altLang="en-US" sz="2800" b="1" dirty="0">
                <a:solidFill>
                  <a:schemeClr val="tx2"/>
                </a:solidFill>
                <a:latin typeface="Meiryo UI" pitchFamily="50" charset="-128"/>
                <a:ea typeface="Meiryo UI" pitchFamily="50" charset="-128"/>
                <a:cs typeface="Meiryo UI" pitchFamily="50" charset="-128"/>
              </a:rPr>
              <a:t>形成</a:t>
            </a:r>
          </a:p>
        </p:txBody>
      </p:sp>
      <p:sp>
        <p:nvSpPr>
          <p:cNvPr id="5" name="AutoShape 2"/>
          <p:cNvSpPr>
            <a:spLocks noChangeArrowheads="1"/>
          </p:cNvSpPr>
          <p:nvPr/>
        </p:nvSpPr>
        <p:spPr bwMode="auto">
          <a:xfrm>
            <a:off x="107505" y="692696"/>
            <a:ext cx="8928992" cy="7200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彩都の立地企業受け皿エリア拡充（彩都中部</a:t>
            </a:r>
            <a:r>
              <a:rPr lang="ja-JP" altLang="en-US" b="1" dirty="0" smtClean="0">
                <a:solidFill>
                  <a:srgbClr val="000000"/>
                </a:solidFill>
                <a:latin typeface="Meiryo UI" pitchFamily="50" charset="-128"/>
                <a:ea typeface="Meiryo UI" pitchFamily="50" charset="-128"/>
                <a:cs typeface="Meiryo UI" pitchFamily="50" charset="-128"/>
              </a:rPr>
              <a:t>地区事業の</a:t>
            </a:r>
            <a:r>
              <a:rPr lang="ja-JP" altLang="en-US" b="1" dirty="0">
                <a:solidFill>
                  <a:srgbClr val="000000"/>
                </a:solidFill>
                <a:latin typeface="Meiryo UI" pitchFamily="50" charset="-128"/>
                <a:ea typeface="Meiryo UI" pitchFamily="50" charset="-128"/>
                <a:cs typeface="Meiryo UI" pitchFamily="50" charset="-128"/>
              </a:rPr>
              <a:t>推進</a:t>
            </a:r>
            <a:r>
              <a:rPr lang="ja-JP" altLang="en-US" b="1" dirty="0" smtClean="0">
                <a:solidFill>
                  <a:srgbClr val="000000"/>
                </a:solidFill>
                <a:latin typeface="Meiryo UI" pitchFamily="50" charset="-128"/>
                <a:ea typeface="Meiryo UI" pitchFamily="50" charset="-128"/>
                <a:cs typeface="Meiryo UI" pitchFamily="50" charset="-128"/>
              </a:rPr>
              <a:t>）</a:t>
            </a:r>
            <a:endParaRPr kumimoji="1" lang="en-US" altLang="ja-JP"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彩都への企業、研究機関等の集積を促進するため、受け皿となる用地の拡充についての検討を行う</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extLst>
              <p:ext uri="{D42A27DB-BD31-4B8C-83A1-F6EECF244321}">
                <p14:modId xmlns:p14="http://schemas.microsoft.com/office/powerpoint/2010/main" val="3156522091"/>
              </p:ext>
            </p:extLst>
          </p:nvPr>
        </p:nvGraphicFramePr>
        <p:xfrm>
          <a:off x="179513" y="1628800"/>
          <a:ext cx="8784976" cy="1310640"/>
        </p:xfrm>
        <a:graphic>
          <a:graphicData uri="http://schemas.openxmlformats.org/drawingml/2006/table">
            <a:tbl>
              <a:tblPr>
                <a:tableStyleId>{3B4B98B0-60AC-42C2-AFA5-B58CD77FA1E5}</a:tableStyleId>
              </a:tblPr>
              <a:tblGrid>
                <a:gridCol w="360040"/>
                <a:gridCol w="6624736"/>
                <a:gridCol w="1800200"/>
              </a:tblGrid>
              <a:tr h="2880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▸彩都中部地区をライフサイエンス分野をはじめとするイノベーショナルな企業の集積拠点にするため、施行主体、地権者等との連携・調整を実施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8" name="AutoShape 2"/>
          <p:cNvSpPr>
            <a:spLocks noChangeArrowheads="1"/>
          </p:cNvSpPr>
          <p:nvPr/>
        </p:nvSpPr>
        <p:spPr bwMode="auto">
          <a:xfrm>
            <a:off x="107505" y="3140968"/>
            <a:ext cx="8928992" cy="7200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吹田操車場跡地に</a:t>
            </a:r>
            <a:r>
              <a:rPr lang="ja-JP" altLang="en-US" b="1" dirty="0" smtClean="0">
                <a:solidFill>
                  <a:srgbClr val="000000"/>
                </a:solidFill>
                <a:latin typeface="Meiryo UI" pitchFamily="50" charset="-128"/>
                <a:ea typeface="Meiryo UI" pitchFamily="50" charset="-128"/>
                <a:cs typeface="Meiryo UI" pitchFamily="50" charset="-128"/>
              </a:rPr>
              <a:t>おける医療</a:t>
            </a:r>
            <a:r>
              <a:rPr lang="ja-JP" altLang="en-US" b="1" dirty="0">
                <a:solidFill>
                  <a:srgbClr val="000000"/>
                </a:solidFill>
                <a:latin typeface="Meiryo UI" pitchFamily="50" charset="-128"/>
                <a:ea typeface="Meiryo UI" pitchFamily="50" charset="-128"/>
                <a:cs typeface="Meiryo UI" pitchFamily="50" charset="-128"/>
              </a:rPr>
              <a:t>クラスター</a:t>
            </a:r>
            <a:r>
              <a:rPr lang="ja-JP" altLang="en-US" b="1" dirty="0" smtClean="0">
                <a:solidFill>
                  <a:srgbClr val="000000"/>
                </a:solidFill>
                <a:latin typeface="Meiryo UI" pitchFamily="50" charset="-128"/>
                <a:ea typeface="Meiryo UI" pitchFamily="50" charset="-128"/>
                <a:cs typeface="Meiryo UI" pitchFamily="50" charset="-128"/>
              </a:rPr>
              <a:t>形成を促進</a:t>
            </a:r>
            <a:endParaRPr lang="en-US" altLang="ja-JP" b="1" dirty="0" smtClean="0">
              <a:solidFill>
                <a:srgbClr val="00000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kumimoji="1" lang="ja-JP" altLang="en-US"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sz="1600" i="0"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吹田操車場跡地への企業、研究機関等の集積の促進等</a:t>
            </a:r>
            <a:r>
              <a:rPr kumimoji="1" lang="ja-JP" altLang="en-US" sz="1600" i="0" strike="noStrike" cap="none" normalizeH="0" baseline="0" smtClean="0">
                <a:ln>
                  <a:noFill/>
                </a:ln>
                <a:solidFill>
                  <a:srgbClr val="000000"/>
                </a:solidFill>
                <a:effectLst/>
                <a:latin typeface="Meiryo UI" pitchFamily="50" charset="-128"/>
                <a:ea typeface="Meiryo UI" pitchFamily="50" charset="-128"/>
                <a:cs typeface="Meiryo UI" pitchFamily="50" charset="-128"/>
              </a:rPr>
              <a:t>についての検討を行う。</a:t>
            </a:r>
            <a:endParaRPr kumimoji="1" lang="en-US" altLang="ja-JP" sz="1600"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graphicFrame>
        <p:nvGraphicFramePr>
          <p:cNvPr id="9" name="Group 72"/>
          <p:cNvGraphicFramePr>
            <a:graphicFrameLocks/>
          </p:cNvGraphicFramePr>
          <p:nvPr>
            <p:extLst>
              <p:ext uri="{D42A27DB-BD31-4B8C-83A1-F6EECF244321}">
                <p14:modId xmlns:p14="http://schemas.microsoft.com/office/powerpoint/2010/main" val="1725475951"/>
              </p:ext>
            </p:extLst>
          </p:nvPr>
        </p:nvGraphicFramePr>
        <p:xfrm>
          <a:off x="179513" y="4077072"/>
          <a:ext cx="8784976" cy="1310640"/>
        </p:xfrm>
        <a:graphic>
          <a:graphicData uri="http://schemas.openxmlformats.org/drawingml/2006/table">
            <a:tbl>
              <a:tblPr>
                <a:tableStyleId>{3B4B98B0-60AC-42C2-AFA5-B58CD77FA1E5}</a:tableStyleId>
              </a:tblPr>
              <a:tblGrid>
                <a:gridCol w="360040"/>
                <a:gridCol w="6624736"/>
                <a:gridCol w="1800200"/>
              </a:tblGrid>
              <a:tr h="2880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▸吹田操車場跡地における国立循環器病研究センターを中心とする医療クラスター形成を検討するため、産学官代表者からなる医療クラスター形成会議を運営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ctr"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国循</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Tree>
    <p:extLst>
      <p:ext uri="{BB962C8B-B14F-4D97-AF65-F5344CB8AC3E}">
        <p14:creationId xmlns:p14="http://schemas.microsoft.com/office/powerpoint/2010/main" val="3321901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2"/>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　</a:t>
            </a:r>
            <a:r>
              <a:rPr kumimoji="0" lang="ja-JP" altLang="en-US" sz="2800" b="1" dirty="0">
                <a:solidFill>
                  <a:schemeClr val="tx2"/>
                </a:solidFill>
                <a:latin typeface="Meiryo UI" pitchFamily="50" charset="-128"/>
                <a:ea typeface="Meiryo UI" pitchFamily="50" charset="-128"/>
                <a:cs typeface="Meiryo UI" pitchFamily="50" charset="-128"/>
              </a:rPr>
              <a:t>到達度を</a:t>
            </a:r>
            <a:r>
              <a:rPr kumimoji="0" lang="ja-JP" altLang="en-US" sz="2800" b="1" dirty="0" smtClean="0">
                <a:solidFill>
                  <a:schemeClr val="tx2"/>
                </a:solidFill>
                <a:latin typeface="Meiryo UI" pitchFamily="50" charset="-128"/>
                <a:ea typeface="Meiryo UI" pitchFamily="50" charset="-128"/>
                <a:cs typeface="Meiryo UI" pitchFamily="50" charset="-128"/>
              </a:rPr>
              <a:t>測る</a:t>
            </a:r>
            <a:endParaRPr kumimoji="0" lang="ja-JP" altLang="en-US" sz="2800" b="1" dirty="0">
              <a:solidFill>
                <a:schemeClr val="tx2"/>
              </a:solidFill>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73631" y="589088"/>
            <a:ext cx="8996739" cy="3456384"/>
          </a:xfrm>
          <a:prstGeom prst="roundRect">
            <a:avLst>
              <a:gd name="adj" fmla="val 4468"/>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lang="ja-JP" altLang="en-US" sz="2000" b="1" dirty="0" smtClean="0">
                <a:solidFill>
                  <a:srgbClr val="000000"/>
                </a:solidFill>
                <a:latin typeface="Meiryo UI" pitchFamily="50" charset="-128"/>
                <a:ea typeface="Meiryo UI" pitchFamily="50" charset="-128"/>
                <a:cs typeface="Meiryo UI" pitchFamily="50" charset="-128"/>
              </a:rPr>
              <a:t>■</a:t>
            </a:r>
            <a:r>
              <a:rPr lang="ja-JP" altLang="en-US" sz="2000" b="1" dirty="0">
                <a:solidFill>
                  <a:srgbClr val="000000"/>
                </a:solidFill>
                <a:latin typeface="Meiryo UI" pitchFamily="50" charset="-128"/>
                <a:ea typeface="Meiryo UI" pitchFamily="50" charset="-128"/>
                <a:cs typeface="Meiryo UI" pitchFamily="50" charset="-128"/>
              </a:rPr>
              <a:t>到達度を測る指標（２系列で評価を行う）</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①アクション</a:t>
            </a:r>
            <a:r>
              <a:rPr lang="ja-JP" altLang="en-US" dirty="0">
                <a:solidFill>
                  <a:srgbClr val="000000"/>
                </a:solidFill>
                <a:latin typeface="Meiryo UI" pitchFamily="50" charset="-128"/>
                <a:ea typeface="Meiryo UI" pitchFamily="50" charset="-128"/>
                <a:cs typeface="Meiryo UI" pitchFamily="50" charset="-128"/>
              </a:rPr>
              <a:t>の達成指標</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主要</a:t>
            </a:r>
            <a:r>
              <a:rPr lang="ja-JP" altLang="en-US" dirty="0">
                <a:solidFill>
                  <a:srgbClr val="000000"/>
                </a:solidFill>
                <a:latin typeface="Meiryo UI" pitchFamily="50" charset="-128"/>
                <a:ea typeface="Meiryo UI" pitchFamily="50" charset="-128"/>
                <a:cs typeface="Meiryo UI" pitchFamily="50" charset="-128"/>
              </a:rPr>
              <a:t>テーマについては、ロードマップに沿ってオール大阪で実施。</a:t>
            </a:r>
          </a:p>
          <a:p>
            <a:pPr lvl="0" algn="just" fontAlgn="base">
              <a:lnSpc>
                <a:spcPct val="120000"/>
              </a:lnSpc>
              <a:spcBef>
                <a:spcPct val="0"/>
              </a:spcBef>
              <a:spcAft>
                <a:spcPct val="0"/>
              </a:spcAft>
            </a:pPr>
            <a:r>
              <a:rPr lang="ja-JP" altLang="en-US" dirty="0">
                <a:solidFill>
                  <a:srgbClr val="000000"/>
                </a:solidFill>
                <a:latin typeface="Meiryo UI" pitchFamily="50" charset="-128"/>
                <a:ea typeface="Meiryo UI" pitchFamily="50" charset="-128"/>
                <a:cs typeface="Meiryo UI" pitchFamily="50" charset="-128"/>
              </a:rPr>
              <a:t>（具体的な内容は分科会や関係機関において協議・検討）</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　各構成</a:t>
            </a:r>
            <a:r>
              <a:rPr lang="ja-JP" altLang="en-US" dirty="0">
                <a:solidFill>
                  <a:srgbClr val="000000"/>
                </a:solidFill>
                <a:latin typeface="Meiryo UI" pitchFamily="50" charset="-128"/>
                <a:ea typeface="Meiryo UI" pitchFamily="50" charset="-128"/>
                <a:cs typeface="Meiryo UI" pitchFamily="50" charset="-128"/>
              </a:rPr>
              <a:t>団体の実施状況を「大阪バイオ戦略推進会議」で検証する。</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②クラスター</a:t>
            </a:r>
            <a:r>
              <a:rPr lang="ja-JP" altLang="en-US" dirty="0">
                <a:solidFill>
                  <a:srgbClr val="000000"/>
                </a:solidFill>
                <a:latin typeface="Meiryo UI" pitchFamily="50" charset="-128"/>
                <a:ea typeface="Meiryo UI" pitchFamily="50" charset="-128"/>
                <a:cs typeface="Meiryo UI" pitchFamily="50" charset="-128"/>
              </a:rPr>
              <a:t>としての発展指標</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バイオ</a:t>
            </a:r>
            <a:r>
              <a:rPr lang="ja-JP" altLang="en-US" dirty="0">
                <a:solidFill>
                  <a:srgbClr val="000000"/>
                </a:solidFill>
                <a:latin typeface="Meiryo UI" pitchFamily="50" charset="-128"/>
                <a:ea typeface="Meiryo UI" pitchFamily="50" charset="-128"/>
                <a:cs typeface="Meiryo UI" pitchFamily="50" charset="-128"/>
              </a:rPr>
              <a:t>企業数、生産高、雇用者数、バイオベンチャー数、ＩＰＯベンチャー数、研究者数、パイプライン数の</a:t>
            </a:r>
            <a:r>
              <a:rPr lang="en-US" altLang="ja-JP" dirty="0">
                <a:solidFill>
                  <a:srgbClr val="000000"/>
                </a:solidFill>
                <a:latin typeface="Meiryo UI" pitchFamily="50" charset="-128"/>
                <a:ea typeface="Meiryo UI" pitchFamily="50" charset="-128"/>
                <a:cs typeface="Meiryo UI" pitchFamily="50" charset="-128"/>
              </a:rPr>
              <a:t>7</a:t>
            </a:r>
            <a:r>
              <a:rPr lang="ja-JP" altLang="en-US" dirty="0">
                <a:solidFill>
                  <a:srgbClr val="000000"/>
                </a:solidFill>
                <a:latin typeface="Meiryo UI" pitchFamily="50" charset="-128"/>
                <a:ea typeface="Meiryo UI" pitchFamily="50" charset="-128"/>
                <a:cs typeface="Meiryo UI" pitchFamily="50" charset="-128"/>
              </a:rPr>
              <a:t>項目をフォロー。</a:t>
            </a:r>
          </a:p>
          <a:p>
            <a:pPr lvl="0" algn="just" fontAlgn="base">
              <a:lnSpc>
                <a:spcPct val="120000"/>
              </a:lnSpc>
              <a:spcBef>
                <a:spcPct val="0"/>
              </a:spcBef>
              <a:spcAft>
                <a:spcPct val="0"/>
              </a:spcAft>
            </a:pPr>
            <a:r>
              <a:rPr lang="ja-JP" altLang="en-US" dirty="0" smtClean="0">
                <a:solidFill>
                  <a:srgbClr val="000000"/>
                </a:solidFill>
                <a:latin typeface="Meiryo UI" pitchFamily="50" charset="-128"/>
                <a:ea typeface="Meiryo UI" pitchFamily="50" charset="-128"/>
                <a:cs typeface="Meiryo UI" pitchFamily="50" charset="-128"/>
              </a:rPr>
              <a:t>　⇒　</a:t>
            </a:r>
            <a:r>
              <a:rPr lang="en-US" altLang="ja-JP" dirty="0" smtClean="0">
                <a:solidFill>
                  <a:srgbClr val="000000"/>
                </a:solidFill>
                <a:latin typeface="Meiryo UI" pitchFamily="50" charset="-128"/>
                <a:ea typeface="Meiryo UI" pitchFamily="50" charset="-128"/>
                <a:cs typeface="Meiryo UI" pitchFamily="50" charset="-128"/>
              </a:rPr>
              <a:t>2008</a:t>
            </a:r>
            <a:r>
              <a:rPr lang="ja-JP" altLang="en-US" dirty="0">
                <a:solidFill>
                  <a:srgbClr val="000000"/>
                </a:solidFill>
                <a:latin typeface="Meiryo UI" pitchFamily="50" charset="-128"/>
                <a:ea typeface="Meiryo UI" pitchFamily="50" charset="-128"/>
                <a:cs typeface="Meiryo UI" pitchFamily="50" charset="-128"/>
              </a:rPr>
              <a:t>年調査時の状況を踏まえ、</a:t>
            </a:r>
            <a:r>
              <a:rPr lang="en-US" altLang="ja-JP" dirty="0">
                <a:solidFill>
                  <a:srgbClr val="000000"/>
                </a:solidFill>
                <a:latin typeface="Meiryo UI" pitchFamily="50" charset="-128"/>
                <a:ea typeface="Meiryo UI" pitchFamily="50" charset="-128"/>
                <a:cs typeface="Meiryo UI" pitchFamily="50" charset="-128"/>
              </a:rPr>
              <a:t>5</a:t>
            </a:r>
            <a:r>
              <a:rPr lang="ja-JP" altLang="en-US" dirty="0">
                <a:solidFill>
                  <a:srgbClr val="000000"/>
                </a:solidFill>
                <a:latin typeface="Meiryo UI" pitchFamily="50" charset="-128"/>
                <a:ea typeface="Meiryo UI" pitchFamily="50" charset="-128"/>
                <a:cs typeface="Meiryo UI" pitchFamily="50" charset="-128"/>
              </a:rPr>
              <a:t>年後（</a:t>
            </a:r>
            <a:r>
              <a:rPr lang="en-US" altLang="ja-JP" dirty="0">
                <a:solidFill>
                  <a:srgbClr val="000000"/>
                </a:solidFill>
                <a:latin typeface="Meiryo UI" pitchFamily="50" charset="-128"/>
                <a:ea typeface="Meiryo UI" pitchFamily="50" charset="-128"/>
                <a:cs typeface="Meiryo UI" pitchFamily="50" charset="-128"/>
              </a:rPr>
              <a:t>2013</a:t>
            </a:r>
            <a:r>
              <a:rPr lang="ja-JP" altLang="en-US" dirty="0">
                <a:solidFill>
                  <a:srgbClr val="000000"/>
                </a:solidFill>
                <a:latin typeface="Meiryo UI" pitchFamily="50" charset="-128"/>
                <a:ea typeface="Meiryo UI" pitchFamily="50" charset="-128"/>
                <a:cs typeface="Meiryo UI" pitchFamily="50" charset="-128"/>
              </a:rPr>
              <a:t>年）に中間検証</a:t>
            </a:r>
            <a:r>
              <a:rPr lang="ja-JP" altLang="en-US" dirty="0" smtClean="0">
                <a:solidFill>
                  <a:srgbClr val="000000"/>
                </a:solidFill>
                <a:latin typeface="Meiryo UI" pitchFamily="50" charset="-128"/>
                <a:ea typeface="Meiryo UI" pitchFamily="50" charset="-128"/>
                <a:cs typeface="Meiryo UI" pitchFamily="50" charset="-128"/>
              </a:rPr>
              <a:t>、</a:t>
            </a:r>
            <a:r>
              <a:rPr lang="en-US" altLang="ja-JP" dirty="0" smtClean="0">
                <a:solidFill>
                  <a:srgbClr val="000000"/>
                </a:solidFill>
                <a:latin typeface="Meiryo UI" pitchFamily="50" charset="-128"/>
                <a:ea typeface="Meiryo UI" pitchFamily="50" charset="-128"/>
                <a:cs typeface="Meiryo UI" pitchFamily="50" charset="-128"/>
              </a:rPr>
              <a:t>10</a:t>
            </a:r>
            <a:r>
              <a:rPr lang="ja-JP" altLang="en-US" dirty="0">
                <a:solidFill>
                  <a:srgbClr val="000000"/>
                </a:solidFill>
                <a:latin typeface="Meiryo UI" pitchFamily="50" charset="-128"/>
                <a:ea typeface="Meiryo UI" pitchFamily="50" charset="-128"/>
                <a:cs typeface="Meiryo UI" pitchFamily="50" charset="-128"/>
              </a:rPr>
              <a:t>年後（</a:t>
            </a:r>
            <a:r>
              <a:rPr lang="en-US" altLang="ja-JP" dirty="0">
                <a:solidFill>
                  <a:srgbClr val="000000"/>
                </a:solidFill>
                <a:latin typeface="Meiryo UI" pitchFamily="50" charset="-128"/>
                <a:ea typeface="Meiryo UI" pitchFamily="50" charset="-128"/>
                <a:cs typeface="Meiryo UI" pitchFamily="50" charset="-128"/>
              </a:rPr>
              <a:t>2018</a:t>
            </a:r>
            <a:r>
              <a:rPr lang="ja-JP" altLang="en-US" dirty="0">
                <a:solidFill>
                  <a:srgbClr val="000000"/>
                </a:solidFill>
                <a:latin typeface="Meiryo UI" pitchFamily="50" charset="-128"/>
                <a:ea typeface="Meiryo UI" pitchFamily="50" charset="-128"/>
                <a:cs typeface="Meiryo UI" pitchFamily="50" charset="-128"/>
              </a:rPr>
              <a:t>年</a:t>
            </a:r>
            <a:r>
              <a:rPr lang="ja-JP" altLang="en-US" dirty="0" smtClean="0">
                <a:solidFill>
                  <a:srgbClr val="000000"/>
                </a:solidFill>
                <a:latin typeface="Meiryo UI" pitchFamily="50" charset="-128"/>
                <a:ea typeface="Meiryo UI" pitchFamily="50" charset="-128"/>
                <a:cs typeface="Meiryo UI" pitchFamily="50" charset="-128"/>
              </a:rPr>
              <a:t>）</a:t>
            </a:r>
            <a:endParaRPr lang="en-US" altLang="ja-JP" dirty="0" smtClean="0">
              <a:solidFill>
                <a:srgbClr val="000000"/>
              </a:solidFill>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dirty="0">
                <a:solidFill>
                  <a:srgbClr val="000000"/>
                </a:solidFill>
                <a:latin typeface="Meiryo UI" pitchFamily="50" charset="-128"/>
                <a:ea typeface="Meiryo UI" pitchFamily="50" charset="-128"/>
                <a:cs typeface="Meiryo UI" pitchFamily="50" charset="-128"/>
              </a:rPr>
              <a:t>　</a:t>
            </a:r>
            <a:r>
              <a:rPr lang="ja-JP" altLang="en-US" dirty="0" smtClean="0">
                <a:solidFill>
                  <a:srgbClr val="000000"/>
                </a:solidFill>
                <a:latin typeface="Meiryo UI" pitchFamily="50" charset="-128"/>
                <a:ea typeface="Meiryo UI" pitchFamily="50" charset="-128"/>
                <a:cs typeface="Meiryo UI" pitchFamily="50" charset="-128"/>
              </a:rPr>
              <a:t>　に</a:t>
            </a:r>
            <a:r>
              <a:rPr lang="ja-JP" altLang="en-US" dirty="0">
                <a:solidFill>
                  <a:srgbClr val="000000"/>
                </a:solidFill>
                <a:latin typeface="Meiryo UI" pitchFamily="50" charset="-128"/>
                <a:ea typeface="Meiryo UI" pitchFamily="50" charset="-128"/>
                <a:cs typeface="Meiryo UI" pitchFamily="50" charset="-128"/>
              </a:rPr>
              <a:t>最終検証</a:t>
            </a:r>
            <a:r>
              <a:rPr lang="ja-JP" altLang="en-US" dirty="0" smtClean="0">
                <a:solidFill>
                  <a:srgbClr val="000000"/>
                </a:solidFill>
                <a:latin typeface="Meiryo UI" pitchFamily="50" charset="-128"/>
                <a:ea typeface="Meiryo UI" pitchFamily="50" charset="-128"/>
                <a:cs typeface="Meiryo UI" pitchFamily="50" charset="-128"/>
              </a:rPr>
              <a:t>。</a:t>
            </a:r>
            <a:endParaRPr lang="ja-JP" altLang="en-US" dirty="0">
              <a:solidFill>
                <a:srgbClr val="000000"/>
              </a:solidFill>
              <a:latin typeface="Meiryo UI" pitchFamily="50" charset="-128"/>
              <a:ea typeface="Meiryo UI" pitchFamily="50" charset="-128"/>
              <a:cs typeface="Meiryo UI"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330163634"/>
              </p:ext>
            </p:extLst>
          </p:nvPr>
        </p:nvGraphicFramePr>
        <p:xfrm>
          <a:off x="323528" y="4127644"/>
          <a:ext cx="8424937" cy="2656082"/>
        </p:xfrm>
        <a:graphic>
          <a:graphicData uri="http://schemas.openxmlformats.org/drawingml/2006/table">
            <a:tbl>
              <a:tblPr>
                <a:tableStyleId>{616DA210-FB5B-4158-B5E0-FEB733F419BA}</a:tableStyleId>
              </a:tblPr>
              <a:tblGrid>
                <a:gridCol w="1515966"/>
                <a:gridCol w="1900661"/>
                <a:gridCol w="1872208"/>
                <a:gridCol w="1037814"/>
                <a:gridCol w="2098288"/>
              </a:tblGrid>
              <a:tr h="323850">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項目</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大阪</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(2008</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大阪</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(2013</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rowSpan="8">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noFill/>
                  </a:tcPr>
                </a:tc>
                <a:tc>
                  <a:txBody>
                    <a:bodyPr/>
                    <a:lstStyle/>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参考</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1位:</a:t>
                      </a: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サンフラン</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シスコ</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2008</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33375">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バイオ企業数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389社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727社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820社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33375">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生産高</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46.5</a:t>
                      </a: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億ドル</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5,400億円)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(4,260億円)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177億ドル</a:t>
                      </a:r>
                      <a:endParaRPr lang="ja-JP" alt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r>
                        <a:rPr 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2兆576億円)</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25523">
                <a:tc>
                  <a:txBody>
                    <a:bodyPr/>
                    <a:lstStyle/>
                    <a:p>
                      <a:pPr algn="ctr" fontAlgn="ctr"/>
                      <a:r>
                        <a:rPr lang="ja-JP" sz="1100" u="none" strike="noStrike">
                          <a:effectLst/>
                          <a:latin typeface="Meiryo UI" panose="020B0604030504040204" pitchFamily="50" charset="-128"/>
                          <a:ea typeface="Meiryo UI" panose="020B0604030504040204" pitchFamily="50" charset="-128"/>
                          <a:cs typeface="Meiryo UI" panose="020B0604030504040204" pitchFamily="50" charset="-128"/>
                        </a:rPr>
                        <a:t>雇用者数</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2.3万人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2.5万人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8.5万人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50752">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バイオベンチャー数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118社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181社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257社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33375">
                <a:tc>
                  <a:txBody>
                    <a:bodyPr/>
                    <a:lstStyle/>
                    <a:p>
                      <a:pPr algn="ctr" fontAlgn="ctr"/>
                      <a:r>
                        <a:rPr lang="ja-JP" altLang="en-US"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ＩＰＯベンチャー</a:t>
                      </a:r>
                    </a:p>
                    <a:p>
                      <a:pPr algn="ctr" fontAlgn="ctr"/>
                      <a:r>
                        <a:rPr lang="ja-JP" sz="11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企業数</a:t>
                      </a: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（累積）</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2社</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5社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69社</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323985">
                <a:tc>
                  <a:txBody>
                    <a:bodyPr/>
                    <a:lstStyle/>
                    <a:p>
                      <a:pPr algn="ctr" fontAlgn="ctr"/>
                      <a:r>
                        <a:rPr lang="ja-JP" sz="1100" u="none" strike="noStrike">
                          <a:effectLst/>
                          <a:latin typeface="Meiryo UI" panose="020B0604030504040204" pitchFamily="50" charset="-128"/>
                          <a:ea typeface="Meiryo UI" panose="020B0604030504040204" pitchFamily="50" charset="-128"/>
                          <a:cs typeface="Meiryo UI" panose="020B0604030504040204" pitchFamily="50" charset="-128"/>
                        </a:rPr>
                        <a:t>研究者数</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9,740人</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9,603人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12,770人</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r h="288032">
                <a:tc>
                  <a:txBody>
                    <a:bodyPr/>
                    <a:lstStyle/>
                    <a:p>
                      <a:pPr algn="ctr" fontAlgn="ctr"/>
                      <a:r>
                        <a:rPr lang="ja-JP" sz="1100" u="none" strike="noStrike" dirty="0">
                          <a:effectLst/>
                          <a:latin typeface="Meiryo UI" panose="020B0604030504040204" pitchFamily="50" charset="-128"/>
                          <a:ea typeface="Meiryo UI" panose="020B0604030504040204" pitchFamily="50" charset="-128"/>
                          <a:cs typeface="Meiryo UI" panose="020B0604030504040204" pitchFamily="50" charset="-128"/>
                        </a:rPr>
                        <a:t>パイプライン数</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a:effectLst/>
                          <a:latin typeface="Meiryo UI" panose="020B0604030504040204" pitchFamily="50" charset="-128"/>
                          <a:ea typeface="Meiryo UI" panose="020B0604030504040204" pitchFamily="50" charset="-128"/>
                          <a:cs typeface="Meiryo UI" panose="020B0604030504040204" pitchFamily="50" charset="-128"/>
                        </a:rPr>
                        <a:t>109</a:t>
                      </a:r>
                      <a:endParaRPr lang="ja-JP" sz="11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146</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c vMerge="1">
                  <a:txBody>
                    <a:bodyPr/>
                    <a:lstStyle/>
                    <a:p>
                      <a:endParaRPr kumimoji="1" lang="ja-JP" altLang="en-US"/>
                    </a:p>
                  </a:txBody>
                  <a:tcPr/>
                </a:tc>
                <a:tc>
                  <a:txBody>
                    <a:bodyPr/>
                    <a:lstStyle/>
                    <a:p>
                      <a:pPr algn="ctr" fontAlgn="ctr"/>
                      <a:r>
                        <a:rPr lang="en-US" sz="1100" u="none" strike="noStrike" dirty="0">
                          <a:effectLst/>
                          <a:latin typeface="Meiryo UI" panose="020B0604030504040204" pitchFamily="50" charset="-128"/>
                          <a:ea typeface="Meiryo UI" panose="020B0604030504040204" pitchFamily="50" charset="-128"/>
                          <a:cs typeface="Meiryo UI" panose="020B0604030504040204" pitchFamily="50" charset="-128"/>
                        </a:rPr>
                        <a:t>248</a:t>
                      </a:r>
                      <a:endParaRPr lang="ja-JP" sz="11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28650247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9108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0" y="2"/>
            <a:ext cx="9144000" cy="561975"/>
          </a:xfrm>
          <a:prstGeom prst="rect">
            <a:avLst/>
          </a:prstGeom>
          <a:gradFill rotWithShape="1">
            <a:gsLst>
              <a:gs pos="0">
                <a:schemeClr val="accent5"/>
              </a:gs>
              <a:gs pos="50000">
                <a:schemeClr val="bg1"/>
              </a:gs>
              <a:gs pos="100000">
                <a:schemeClr val="accent5"/>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smtClean="0">
                <a:solidFill>
                  <a:schemeClr val="tx2"/>
                </a:solidFill>
                <a:latin typeface="Meiryo UI" pitchFamily="50" charset="-128"/>
                <a:ea typeface="Meiryo UI" pitchFamily="50" charset="-128"/>
                <a:cs typeface="Meiryo UI" pitchFamily="50" charset="-128"/>
              </a:rPr>
              <a:t>　目標</a:t>
            </a:r>
            <a:r>
              <a:rPr kumimoji="0" lang="ja-JP" altLang="en-US" sz="2800" b="1" dirty="0">
                <a:solidFill>
                  <a:schemeClr val="tx2"/>
                </a:solidFill>
                <a:latin typeface="Meiryo UI" pitchFamily="50" charset="-128"/>
                <a:ea typeface="Meiryo UI" pitchFamily="50" charset="-128"/>
                <a:cs typeface="Meiryo UI" pitchFamily="50" charset="-128"/>
              </a:rPr>
              <a:t>を</a:t>
            </a:r>
            <a:r>
              <a:rPr kumimoji="0" lang="ja-JP" altLang="en-US" sz="2800" b="1" dirty="0" smtClean="0">
                <a:solidFill>
                  <a:schemeClr val="tx2"/>
                </a:solidFill>
                <a:latin typeface="Meiryo UI" pitchFamily="50" charset="-128"/>
                <a:ea typeface="Meiryo UI" pitchFamily="50" charset="-128"/>
                <a:cs typeface="Meiryo UI" pitchFamily="50" charset="-128"/>
              </a:rPr>
              <a:t>立てる</a:t>
            </a:r>
            <a:endParaRPr kumimoji="0" lang="ja-JP" altLang="en-US" sz="2800" b="1" dirty="0">
              <a:solidFill>
                <a:schemeClr val="tx2"/>
              </a:solidFill>
              <a:latin typeface="Meiryo UI" pitchFamily="50" charset="-128"/>
              <a:ea typeface="Meiryo UI" pitchFamily="50" charset="-128"/>
              <a:cs typeface="Meiryo UI" pitchFamily="50" charset="-128"/>
            </a:endParaRPr>
          </a:p>
        </p:txBody>
      </p:sp>
      <p:sp>
        <p:nvSpPr>
          <p:cNvPr id="6" name="正方形/長方形 5"/>
          <p:cNvSpPr/>
          <p:nvPr/>
        </p:nvSpPr>
        <p:spPr>
          <a:xfrm>
            <a:off x="323529" y="5978041"/>
            <a:ext cx="8568952" cy="584775"/>
          </a:xfrm>
          <a:prstGeom prst="rect">
            <a:avLst/>
          </a:prstGeom>
        </p:spPr>
        <p:txBody>
          <a:bodyPr wrap="square">
            <a:spAutoFit/>
          </a:bodyPr>
          <a:lstStyle/>
          <a:p>
            <a:r>
              <a:rPr lang="ja-JP" altLang="en-US" sz="1600" dirty="0" smtClean="0">
                <a:latin typeface="Meiryo UI" pitchFamily="50" charset="-128"/>
                <a:ea typeface="Meiryo UI" pitchFamily="50" charset="-128"/>
                <a:cs typeface="Meiryo UI" pitchFamily="50" charset="-128"/>
              </a:rPr>
              <a:t>（</a:t>
            </a:r>
            <a:r>
              <a:rPr lang="en-US" altLang="ja-JP"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バリューチェーン：研究シーズ→バイオベンチャーの創出→成長・発展→スピンアウト等による新たなベンチャーの輩出→成長・発展・・・という地域経済発展サイクルの形成</a:t>
            </a:r>
            <a:r>
              <a:rPr lang="ja-JP" altLang="en-US" sz="1600" dirty="0" smtClean="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
        <p:nvSpPr>
          <p:cNvPr id="8" name="AutoShape 2"/>
          <p:cNvSpPr>
            <a:spLocks noChangeArrowheads="1"/>
          </p:cNvSpPr>
          <p:nvPr/>
        </p:nvSpPr>
        <p:spPr bwMode="auto">
          <a:xfrm>
            <a:off x="107505" y="764704"/>
            <a:ext cx="8928992" cy="2160240"/>
          </a:xfrm>
          <a:prstGeom prst="roundRect">
            <a:avLst>
              <a:gd name="adj" fmla="val 8302"/>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lang="ja-JP" altLang="en-US" sz="2400" b="1" dirty="0" smtClean="0">
                <a:solidFill>
                  <a:srgbClr val="000000"/>
                </a:solidFill>
                <a:latin typeface="Meiryo UI" pitchFamily="50" charset="-128"/>
                <a:ea typeface="Meiryo UI" pitchFamily="50" charset="-128"/>
                <a:cs typeface="Meiryo UI" pitchFamily="50" charset="-128"/>
              </a:rPr>
              <a:t>（</a:t>
            </a:r>
            <a:r>
              <a:rPr lang="ja-JP" altLang="en-US" sz="2400" b="1" dirty="0">
                <a:solidFill>
                  <a:srgbClr val="000000"/>
                </a:solidFill>
                <a:latin typeface="Meiryo UI" pitchFamily="50" charset="-128"/>
                <a:ea typeface="Meiryo UI" pitchFamily="50" charset="-128"/>
                <a:cs typeface="Meiryo UI" pitchFamily="50" charset="-128"/>
              </a:rPr>
              <a:t>将来像のイメージ</a:t>
            </a:r>
            <a:r>
              <a:rPr lang="ja-JP" altLang="en-US" sz="2400" b="1" dirty="0" smtClean="0">
                <a:solidFill>
                  <a:srgbClr val="000000"/>
                </a:solidFill>
                <a:latin typeface="Meiryo UI" pitchFamily="50" charset="-128"/>
                <a:ea typeface="Meiryo UI" pitchFamily="50" charset="-128"/>
                <a:cs typeface="Meiryo UI" pitchFamily="50" charset="-128"/>
              </a:rPr>
              <a:t>）</a:t>
            </a:r>
            <a:endParaRPr kumimoji="1" lang="en-US" altLang="ja-JP" sz="2400"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2000" b="1" dirty="0" smtClean="0">
                <a:solidFill>
                  <a:srgbClr val="000000"/>
                </a:solidFill>
                <a:latin typeface="Meiryo UI" pitchFamily="50" charset="-128"/>
                <a:ea typeface="Meiryo UI" pitchFamily="50" charset="-128"/>
                <a:cs typeface="Meiryo UI" pitchFamily="50" charset="-128"/>
              </a:rPr>
              <a:t>　</a:t>
            </a:r>
            <a:r>
              <a:rPr lang="ja-JP" altLang="en-US" sz="2000" b="1" dirty="0">
                <a:solidFill>
                  <a:srgbClr val="000000"/>
                </a:solidFill>
                <a:latin typeface="Meiryo UI" pitchFamily="50" charset="-128"/>
                <a:ea typeface="Meiryo UI" pitchFamily="50" charset="-128"/>
                <a:cs typeface="Meiryo UI" pitchFamily="50" charset="-128"/>
              </a:rPr>
              <a:t>～関西イノベーション国際戦略総合特区でメインターゲットとした医薬品、医療機器、先端医療技術、先制医療の推進を通じて、彩都バイオグランドデザインが目標とした</a:t>
            </a:r>
            <a:r>
              <a:rPr lang="en-US" altLang="ja-JP" sz="2000" b="1" dirty="0">
                <a:solidFill>
                  <a:srgbClr val="000000"/>
                </a:solidFill>
                <a:latin typeface="Meiryo UI" pitchFamily="50" charset="-128"/>
                <a:ea typeface="Meiryo UI" pitchFamily="50" charset="-128"/>
                <a:cs typeface="Meiryo UI" pitchFamily="50" charset="-128"/>
              </a:rPr>
              <a:t>｢10</a:t>
            </a:r>
            <a:r>
              <a:rPr lang="ja-JP" altLang="en-US" sz="2000" b="1" dirty="0">
                <a:solidFill>
                  <a:srgbClr val="000000"/>
                </a:solidFill>
                <a:latin typeface="Meiryo UI" pitchFamily="50" charset="-128"/>
                <a:ea typeface="Meiryo UI" pitchFamily="50" charset="-128"/>
                <a:cs typeface="Meiryo UI" pitchFamily="50" charset="-128"/>
              </a:rPr>
              <a:t>年後</a:t>
            </a:r>
            <a:r>
              <a:rPr lang="en-US" altLang="ja-JP" sz="2000" b="1" dirty="0">
                <a:solidFill>
                  <a:srgbClr val="000000"/>
                </a:solidFill>
                <a:latin typeface="Meiryo UI" pitchFamily="50" charset="-128"/>
                <a:ea typeface="Meiryo UI" pitchFamily="50" charset="-128"/>
                <a:cs typeface="Meiryo UI" pitchFamily="50" charset="-128"/>
              </a:rPr>
              <a:t>(2018</a:t>
            </a:r>
            <a:r>
              <a:rPr lang="ja-JP" altLang="en-US" sz="2000" b="1" dirty="0">
                <a:solidFill>
                  <a:srgbClr val="000000"/>
                </a:solidFill>
                <a:latin typeface="Meiryo UI" pitchFamily="50" charset="-128"/>
                <a:ea typeface="Meiryo UI" pitchFamily="50" charset="-128"/>
                <a:cs typeface="Meiryo UI" pitchFamily="50" charset="-128"/>
              </a:rPr>
              <a:t>年</a:t>
            </a:r>
            <a:r>
              <a:rPr lang="en-US" altLang="ja-JP" sz="2000" b="1" dirty="0">
                <a:solidFill>
                  <a:srgbClr val="000000"/>
                </a:solidFill>
                <a:latin typeface="Meiryo UI" pitchFamily="50" charset="-128"/>
                <a:ea typeface="Meiryo UI" pitchFamily="50" charset="-128"/>
                <a:cs typeface="Meiryo UI" pitchFamily="50" charset="-128"/>
              </a:rPr>
              <a:t>)</a:t>
            </a:r>
            <a:r>
              <a:rPr lang="ja-JP" altLang="en-US" sz="2000" b="1" dirty="0">
                <a:solidFill>
                  <a:srgbClr val="000000"/>
                </a:solidFill>
                <a:latin typeface="Meiryo UI" pitchFamily="50" charset="-128"/>
                <a:ea typeface="Meiryo UI" pitchFamily="50" charset="-128"/>
                <a:cs typeface="Meiryo UI" pitchFamily="50" charset="-128"/>
              </a:rPr>
              <a:t>に北大阪</a:t>
            </a:r>
            <a:r>
              <a:rPr lang="ja-JP" altLang="en-US" sz="2000" b="1" dirty="0" smtClean="0">
                <a:solidFill>
                  <a:srgbClr val="000000"/>
                </a:solidFill>
                <a:latin typeface="Meiryo UI" pitchFamily="50" charset="-128"/>
                <a:ea typeface="Meiryo UI" pitchFamily="50" charset="-128"/>
                <a:cs typeface="Meiryo UI" pitchFamily="50" charset="-128"/>
              </a:rPr>
              <a:t>バイオクラスターを中核とした大阪を“世界第</a:t>
            </a:r>
            <a:r>
              <a:rPr lang="en-US" altLang="ja-JP" sz="2000" b="1" dirty="0" smtClean="0">
                <a:solidFill>
                  <a:srgbClr val="000000"/>
                </a:solidFill>
                <a:latin typeface="Meiryo UI" pitchFamily="50" charset="-128"/>
                <a:ea typeface="Meiryo UI" pitchFamily="50" charset="-128"/>
                <a:cs typeface="Meiryo UI" pitchFamily="50" charset="-128"/>
              </a:rPr>
              <a:t>5</a:t>
            </a:r>
            <a:r>
              <a:rPr lang="ja-JP" altLang="en-US" sz="2000" b="1" dirty="0" smtClean="0">
                <a:solidFill>
                  <a:srgbClr val="000000"/>
                </a:solidFill>
                <a:latin typeface="Meiryo UI" pitchFamily="50" charset="-128"/>
                <a:ea typeface="Meiryo UI" pitchFamily="50" charset="-128"/>
                <a:cs typeface="Meiryo UI" pitchFamily="50" charset="-128"/>
              </a:rPr>
              <a:t>位”に</a:t>
            </a:r>
            <a:r>
              <a:rPr lang="en-US" altLang="ja-JP" sz="2000" b="1" dirty="0" smtClean="0">
                <a:solidFill>
                  <a:srgbClr val="000000"/>
                </a:solidFill>
                <a:latin typeface="Meiryo UI" pitchFamily="50" charset="-128"/>
                <a:ea typeface="Meiryo UI" pitchFamily="50" charset="-128"/>
                <a:cs typeface="Meiryo UI" pitchFamily="50" charset="-128"/>
              </a:rPr>
              <a:t>｣</a:t>
            </a:r>
            <a:r>
              <a:rPr lang="ja-JP" altLang="en-US" sz="2000" b="1" dirty="0" smtClean="0">
                <a:solidFill>
                  <a:srgbClr val="000000"/>
                </a:solidFill>
                <a:latin typeface="Meiryo UI" pitchFamily="50" charset="-128"/>
                <a:ea typeface="Meiryo UI" pitchFamily="50" charset="-128"/>
                <a:cs typeface="Meiryo UI" pitchFamily="50" charset="-128"/>
              </a:rPr>
              <a:t>を目指して～</a:t>
            </a:r>
            <a:endParaRPr kumimoji="1" lang="ja-JP" sz="4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
        <p:nvSpPr>
          <p:cNvPr id="3" name="正方形/長方形 2"/>
          <p:cNvSpPr/>
          <p:nvPr/>
        </p:nvSpPr>
        <p:spPr>
          <a:xfrm>
            <a:off x="179512" y="3370058"/>
            <a:ext cx="8712968" cy="2075166"/>
          </a:xfrm>
          <a:prstGeom prst="rect">
            <a:avLst/>
          </a:prstGeom>
        </p:spPr>
        <p:txBody>
          <a:bodyPr wrap="square" anchor="ctr" anchorCtr="0">
            <a:noAutofit/>
          </a:bodyPr>
          <a:lstStyle/>
          <a:p>
            <a:r>
              <a:rPr lang="ja-JP" altLang="en-US" sz="2000" dirty="0" smtClean="0">
                <a:latin typeface="Meiryo UI" pitchFamily="50" charset="-128"/>
                <a:ea typeface="Meiryo UI" pitchFamily="50" charset="-128"/>
                <a:cs typeface="Meiryo UI" pitchFamily="50" charset="-128"/>
              </a:rPr>
              <a:t>　医</a:t>
            </a:r>
            <a:r>
              <a:rPr lang="ja-JP" altLang="en-US" sz="2000" dirty="0">
                <a:latin typeface="Meiryo UI" pitchFamily="50" charset="-128"/>
                <a:ea typeface="Meiryo UI" pitchFamily="50" charset="-128"/>
                <a:cs typeface="Meiryo UI" pitchFamily="50" charset="-128"/>
              </a:rPr>
              <a:t>薬品、医療機器を中心としたバイオクラスターの発展をめざし、クラスター内外における経済発展の好循環（バリューチェーン</a:t>
            </a:r>
            <a:r>
              <a:rPr lang="en-US" altLang="ja-JP" sz="2000" baseline="30000" dirty="0">
                <a:latin typeface="Meiryo UI" pitchFamily="50" charset="-128"/>
                <a:ea typeface="Meiryo UI" pitchFamily="50" charset="-128"/>
                <a:cs typeface="Meiryo UI" pitchFamily="50" charset="-128"/>
              </a:rPr>
              <a:t>※</a:t>
            </a:r>
            <a:r>
              <a:rPr lang="ja-JP" altLang="en-US" sz="2000" dirty="0">
                <a:latin typeface="Meiryo UI" pitchFamily="50" charset="-128"/>
                <a:ea typeface="Meiryo UI" pitchFamily="50" charset="-128"/>
                <a:cs typeface="Meiryo UI" pitchFamily="50" charset="-128"/>
              </a:rPr>
              <a:t>）の厚みを増すよう、周辺産業も含め事業化案件が次々と創出される環境（治験迅速化、ベンチャー支援、規制改革等）を整備。あわせて、大阪を中心に神戸や京都などとの連携を進め、関西地域全体の発展を担う「国際バイオ都市大阪」の実現を目指す。</a:t>
            </a:r>
          </a:p>
          <a:p>
            <a:r>
              <a:rPr lang="ja-JP" altLang="en-US" sz="2000" dirty="0" smtClean="0">
                <a:latin typeface="Meiryo UI" pitchFamily="50" charset="-128"/>
                <a:ea typeface="Meiryo UI" pitchFamily="50" charset="-128"/>
                <a:cs typeface="Meiryo UI" pitchFamily="50" charset="-128"/>
              </a:rPr>
              <a:t>　これら</a:t>
            </a:r>
            <a:r>
              <a:rPr lang="ja-JP" altLang="en-US" sz="2000" dirty="0">
                <a:latin typeface="Meiryo UI" pitchFamily="50" charset="-128"/>
                <a:ea typeface="Meiryo UI" pitchFamily="50" charset="-128"/>
                <a:cs typeface="Meiryo UI" pitchFamily="50" charset="-128"/>
              </a:rPr>
              <a:t>の取組みにより、府民、ひいては国民の健康水準（ＱＯＬ）の向上を実現する。</a:t>
            </a:r>
          </a:p>
        </p:txBody>
      </p:sp>
    </p:spTree>
    <p:extLst>
      <p:ext uri="{BB962C8B-B14F-4D97-AF65-F5344CB8AC3E}">
        <p14:creationId xmlns:p14="http://schemas.microsoft.com/office/powerpoint/2010/main" val="1791245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a:t>
            </a:r>
            <a:r>
              <a:rPr kumimoji="0" lang="ja-JP" altLang="en-US" sz="2800" b="1" dirty="0" smtClean="0">
                <a:solidFill>
                  <a:schemeClr val="tx2"/>
                </a:solidFill>
                <a:latin typeface="Meiryo UI" pitchFamily="50" charset="-128"/>
                <a:ea typeface="Meiryo UI" pitchFamily="50" charset="-128"/>
                <a:cs typeface="Meiryo UI" pitchFamily="50" charset="-128"/>
              </a:rPr>
              <a:t>規制</a:t>
            </a:r>
            <a:r>
              <a:rPr kumimoji="0" lang="ja-JP" altLang="en-US" sz="2800" b="1" dirty="0">
                <a:solidFill>
                  <a:schemeClr val="tx2"/>
                </a:solidFill>
                <a:latin typeface="Meiryo UI" pitchFamily="50" charset="-128"/>
                <a:ea typeface="Meiryo UI" pitchFamily="50" charset="-128"/>
                <a:cs typeface="Meiryo UI" pitchFamily="50" charset="-128"/>
              </a:rPr>
              <a:t>改革</a:t>
            </a:r>
          </a:p>
        </p:txBody>
      </p:sp>
      <p:graphicFrame>
        <p:nvGraphicFramePr>
          <p:cNvPr id="7" name="Group 72"/>
          <p:cNvGraphicFramePr>
            <a:graphicFrameLocks/>
          </p:cNvGraphicFramePr>
          <p:nvPr>
            <p:extLst>
              <p:ext uri="{D42A27DB-BD31-4B8C-83A1-F6EECF244321}">
                <p14:modId xmlns:p14="http://schemas.microsoft.com/office/powerpoint/2010/main" val="3477148738"/>
              </p:ext>
            </p:extLst>
          </p:nvPr>
        </p:nvGraphicFramePr>
        <p:xfrm>
          <a:off x="107505" y="1988840"/>
          <a:ext cx="8784976" cy="3566901"/>
        </p:xfrm>
        <a:graphic>
          <a:graphicData uri="http://schemas.openxmlformats.org/drawingml/2006/table">
            <a:tbl>
              <a:tblPr bandRow="1">
                <a:tableStyleId>{3B4B98B0-60AC-42C2-AFA5-B58CD77FA1E5}</a:tableStyleId>
              </a:tblPr>
              <a:tblGrid>
                <a:gridCol w="358007"/>
                <a:gridCol w="6410745"/>
                <a:gridCol w="2016224"/>
              </a:tblGrid>
              <a:tr h="792088">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▸関西イノベーション国際戦略総合特区による規制改革等を活用した先進的な医薬品、医療機器、先端医療技術等の開発促進</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r>
              <a:tr h="775315">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PMDA</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WEST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の機能拡充に向けた国への働きかけ</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r>
              <a:tr h="661421">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▸医薬品・医療機器等の輸出入手続きの電子化・簡素化</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noFill/>
                  </a:tcPr>
                </a:tc>
              </a:tr>
              <a:tr h="661421">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▸国家戦略特区の指定を踏まえた「医療等イノベーション拠点</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の形成に向けた取組推進</a:t>
                      </a:r>
                      <a:endPar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全団体</a:t>
                      </a:r>
                    </a:p>
                  </a:txBody>
                  <a:tcPr anchor="ctr" horzOverflow="overflow"/>
                </a:tc>
              </a:tr>
              <a:tr h="661421">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・病床規制の特例</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・保険外併用療養の拡充</a:t>
                      </a:r>
                    </a:p>
                  </a:txBody>
                  <a:tcPr anchor="ctr" horzOverflow="overflow">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国循</a:t>
                      </a:r>
                    </a:p>
                  </a:txBody>
                  <a:tcPr anchor="ctr" horzOverflow="overflow">
                    <a:noFill/>
                  </a:tcPr>
                </a:tc>
              </a:tr>
            </a:tbl>
          </a:graphicData>
        </a:graphic>
      </p:graphicFrame>
      <p:sp>
        <p:nvSpPr>
          <p:cNvPr id="3" name="AutoShape 2"/>
          <p:cNvSpPr>
            <a:spLocks noChangeArrowheads="1"/>
          </p:cNvSpPr>
          <p:nvPr/>
        </p:nvSpPr>
        <p:spPr bwMode="auto">
          <a:xfrm>
            <a:off x="107505" y="764706"/>
            <a:ext cx="8784976" cy="1024339"/>
          </a:xfrm>
          <a:prstGeom prst="roundRect">
            <a:avLst>
              <a:gd name="adj" fmla="val 8302"/>
            </a:avLst>
          </a:prstGeom>
          <a:solidFill>
            <a:schemeClr val="accent5">
              <a:lumMod val="20000"/>
              <a:lumOff val="80000"/>
            </a:schemeClr>
          </a:solidFill>
          <a:ln w="19050">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20000"/>
              </a:lnSpc>
              <a:spcBef>
                <a:spcPct val="0"/>
              </a:spcBef>
              <a:spcAft>
                <a:spcPct val="0"/>
              </a:spcAft>
              <a:buClrTx/>
              <a:buSzTx/>
              <a:buFontTx/>
              <a:buNone/>
              <a:tabLst/>
            </a:pPr>
            <a:r>
              <a:rPr kumimoji="1" lang="en-US" altLang="ja-JP"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 </a:t>
            </a:r>
            <a:r>
              <a:rPr kumimoji="1" lang="ja-JP" altLang="en-US" b="1" i="0" u="sng"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関西イノベーション国際戦略総合特区及び国家戦略特区の取組推進</a:t>
            </a:r>
            <a:endParaRPr kumimoji="1" lang="en-US" altLang="ja-JP"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marL="0" marR="0" lvl="0" indent="0" algn="just" defTabSz="914400" rtl="0" eaLnBrk="1" fontAlgn="base" latinLnBrk="0" hangingPunct="1">
              <a:lnSpc>
                <a:spcPct val="120000"/>
              </a:lnSpc>
              <a:spcBef>
                <a:spcPct val="0"/>
              </a:spcBef>
              <a:spcAft>
                <a:spcPct val="0"/>
              </a:spcAft>
              <a:buClrTx/>
              <a:buSzTx/>
              <a:buFontTx/>
              <a:buNone/>
              <a:tabLst/>
            </a:pPr>
            <a:r>
              <a:rPr lang="ja-JP" altLang="en-US" sz="1600" b="1" dirty="0" smtClean="0">
                <a:solidFill>
                  <a:srgbClr val="000000"/>
                </a:solidFill>
                <a:latin typeface="Meiryo UI" pitchFamily="50" charset="-128"/>
                <a:ea typeface="Meiryo UI" pitchFamily="50" charset="-128"/>
                <a:cs typeface="Meiryo UI" pitchFamily="50" charset="-128"/>
              </a:rPr>
              <a:t>　</a:t>
            </a:r>
            <a:r>
              <a:rPr kumimoji="1" lang="ja-JP" altLang="en-US" sz="1600" b="0" i="0"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大阪・関西の強みであるライフサイエンス分野に集</a:t>
            </a:r>
            <a:r>
              <a:rPr kumimoji="1" lang="ja-JP" altLang="en-US" sz="1600" b="0"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中投資し、研究開発から事業化、海外展開まで一貫した取組みで世界に向けて新しいイノベーション（製品・サービス）を生み出していく。</a:t>
            </a:r>
            <a:endParaRPr kumimoji="1" lang="ja-JP" sz="3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20745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0"/>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fontAlgn="auto">
              <a:spcBef>
                <a:spcPts val="0"/>
              </a:spcBef>
              <a:spcAft>
                <a:spcPts val="0"/>
              </a:spcAft>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治験促進</a:t>
            </a:r>
          </a:p>
        </p:txBody>
      </p:sp>
      <p:graphicFrame>
        <p:nvGraphicFramePr>
          <p:cNvPr id="7" name="Group 72"/>
          <p:cNvGraphicFramePr>
            <a:graphicFrameLocks/>
          </p:cNvGraphicFramePr>
          <p:nvPr>
            <p:extLst>
              <p:ext uri="{D42A27DB-BD31-4B8C-83A1-F6EECF244321}">
                <p14:modId xmlns:p14="http://schemas.microsoft.com/office/powerpoint/2010/main" val="4118972574"/>
              </p:ext>
            </p:extLst>
          </p:nvPr>
        </p:nvGraphicFramePr>
        <p:xfrm>
          <a:off x="179388" y="1484313"/>
          <a:ext cx="8785225" cy="2016126"/>
        </p:xfrm>
        <a:graphic>
          <a:graphicData uri="http://schemas.openxmlformats.org/drawingml/2006/table">
            <a:tbl>
              <a:tblPr>
                <a:tableStyleId>{3B4B98B0-60AC-42C2-AFA5-B58CD77FA1E5}</a:tableStyleId>
              </a:tblPr>
              <a:tblGrid>
                <a:gridCol w="360050"/>
                <a:gridCol w="6408894"/>
                <a:gridCol w="2016281"/>
              </a:tblGrid>
              <a:tr h="533536">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18" marB="45718"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▸「早期･探索的臨床試験拠点整備事業」の実施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r>
              <a:tr h="49336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▸「革新的医薬品・医療機器・再生医療製品実用化促進事業」の実施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r>
              <a:tr h="49336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▸医療機器専門相談員による相談事業の実施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r>
              <a:tr h="49586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▸創薬推進連絡協議会における審査申請手続きの効率化策の検討</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18" marB="45718" anchor="ctr" horzOverflow="overflow"/>
                </a:tc>
              </a:tr>
            </a:tbl>
          </a:graphicData>
        </a:graphic>
      </p:graphicFrame>
      <p:sp>
        <p:nvSpPr>
          <p:cNvPr id="3" name="AutoShape 2"/>
          <p:cNvSpPr>
            <a:spLocks noChangeArrowheads="1"/>
          </p:cNvSpPr>
          <p:nvPr/>
        </p:nvSpPr>
        <p:spPr bwMode="auto">
          <a:xfrm>
            <a:off x="107950" y="622300"/>
            <a:ext cx="8928100" cy="703263"/>
          </a:xfrm>
          <a:prstGeom prst="roundRect">
            <a:avLst>
              <a:gd name="adj" fmla="val 16667"/>
            </a:avLst>
          </a:prstGeom>
          <a:solidFill>
            <a:schemeClr val="accent5">
              <a:lumMod val="20000"/>
              <a:lumOff val="80000"/>
            </a:schemeClr>
          </a:solidFill>
          <a:ln w="19050">
            <a:solidFill>
              <a:schemeClr val="tx1"/>
            </a:solidFill>
            <a:round/>
            <a:headEnd/>
            <a:tailEnd/>
          </a:ln>
        </p:spPr>
        <p:txBody>
          <a:bodyPr lIns="74295" tIns="8890" rIns="74295" bIns="8890"/>
          <a:lstStyle/>
          <a:p>
            <a:pPr algn="just">
              <a:lnSpc>
                <a:spcPct val="120000"/>
              </a:lnSpc>
              <a:defRPr/>
            </a:pPr>
            <a:r>
              <a:rPr lang="en-US" altLang="ja-JP" b="1" dirty="0">
                <a:solidFill>
                  <a:srgbClr val="000000"/>
                </a:solidFill>
                <a:latin typeface="Meiryo UI" pitchFamily="50" charset="-128"/>
                <a:ea typeface="Meiryo UI" pitchFamily="50" charset="-128"/>
                <a:cs typeface="Meiryo UI" pitchFamily="50" charset="-128"/>
              </a:rPr>
              <a:t>■ </a:t>
            </a:r>
            <a:r>
              <a:rPr lang="ja-JP" altLang="en-US" b="1" dirty="0">
                <a:solidFill>
                  <a:srgbClr val="000000"/>
                </a:solidFill>
                <a:latin typeface="Meiryo UI" pitchFamily="50" charset="-128"/>
                <a:ea typeface="Meiryo UI" pitchFamily="50" charset="-128"/>
                <a:cs typeface="Meiryo UI" pitchFamily="50" charset="-128"/>
              </a:rPr>
              <a:t>治験・承認審査等の円滑化、迅速化</a:t>
            </a:r>
            <a:endParaRPr lang="en-US" altLang="ja-JP" b="1" dirty="0">
              <a:solidFill>
                <a:srgbClr val="000000"/>
              </a:solidFill>
              <a:latin typeface="Meiryo UI" pitchFamily="50" charset="-128"/>
              <a:ea typeface="Meiryo UI" pitchFamily="50" charset="-128"/>
              <a:cs typeface="Meiryo UI" pitchFamily="50" charset="-128"/>
            </a:endParaRPr>
          </a:p>
          <a:p>
            <a:pPr algn="just">
              <a:lnSpc>
                <a:spcPct val="120000"/>
              </a:lnSpc>
              <a:defRPr/>
            </a:pPr>
            <a:r>
              <a:rPr lang="ja-JP" altLang="en-US" sz="1600" dirty="0">
                <a:solidFill>
                  <a:srgbClr val="000000"/>
                </a:solidFill>
                <a:latin typeface="Meiryo UI" pitchFamily="50" charset="-128"/>
                <a:ea typeface="Meiryo UI" pitchFamily="50" charset="-128"/>
                <a:cs typeface="Meiryo UI" pitchFamily="50" charset="-128"/>
              </a:rPr>
              <a:t>　医療機器相談事業の実施や治験環境の整備等により、治験や審査等の円滑化、迅速化を進める。</a:t>
            </a:r>
            <a:endParaRPr lang="ja-JP" sz="3600" dirty="0">
              <a:latin typeface="Meiryo UI" pitchFamily="50" charset="-128"/>
              <a:ea typeface="Meiryo UI" pitchFamily="50" charset="-128"/>
              <a:cs typeface="Meiryo UI" pitchFamily="50" charset="-128"/>
            </a:endParaRPr>
          </a:p>
        </p:txBody>
      </p:sp>
      <p:sp>
        <p:nvSpPr>
          <p:cNvPr id="2" name="AutoShape 2"/>
          <p:cNvSpPr>
            <a:spLocks noChangeArrowheads="1"/>
          </p:cNvSpPr>
          <p:nvPr/>
        </p:nvSpPr>
        <p:spPr bwMode="auto">
          <a:xfrm>
            <a:off x="150813" y="3687763"/>
            <a:ext cx="8929687" cy="1014412"/>
          </a:xfrm>
          <a:prstGeom prst="roundRect">
            <a:avLst>
              <a:gd name="adj" fmla="val 8825"/>
            </a:avLst>
          </a:prstGeom>
          <a:solidFill>
            <a:schemeClr val="accent5">
              <a:lumMod val="20000"/>
              <a:lumOff val="80000"/>
            </a:schemeClr>
          </a:solidFill>
          <a:ln w="19050">
            <a:solidFill>
              <a:srgbClr val="000000"/>
            </a:solidFill>
            <a:round/>
            <a:headEnd/>
            <a:tailEnd/>
          </a:ln>
        </p:spPr>
        <p:txBody>
          <a:bodyPr lIns="74295" tIns="8890" rIns="74295" bIns="8890"/>
          <a:lstStyle/>
          <a:p>
            <a:pPr algn="just">
              <a:lnSpc>
                <a:spcPct val="120000"/>
              </a:lnSpc>
              <a:defRPr/>
            </a:pPr>
            <a:r>
              <a:rPr lang="en-US" altLang="ja-JP" b="1" dirty="0">
                <a:latin typeface="Meiryo UI" pitchFamily="50" charset="-128"/>
                <a:ea typeface="Meiryo UI" pitchFamily="50" charset="-128"/>
                <a:cs typeface="Meiryo UI" pitchFamily="50" charset="-128"/>
              </a:rPr>
              <a:t>■ </a:t>
            </a:r>
            <a:r>
              <a:rPr lang="ja-JP" altLang="en-US" b="1" u="sng" dirty="0">
                <a:latin typeface="Meiryo UI" pitchFamily="50" charset="-128"/>
                <a:ea typeface="Meiryo UI" pitchFamily="50" charset="-128"/>
                <a:cs typeface="Meiryo UI" pitchFamily="50" charset="-128"/>
              </a:rPr>
              <a:t>治験ネットワークの構築</a:t>
            </a:r>
          </a:p>
          <a:p>
            <a:pPr marL="0" lvl="1" algn="just">
              <a:lnSpc>
                <a:spcPct val="120000"/>
              </a:lnSpc>
              <a:defRPr/>
            </a:pPr>
            <a:r>
              <a:rPr lang="ja-JP" altLang="en-US" sz="1600" dirty="0">
                <a:latin typeface="Meiryo UI" pitchFamily="50" charset="-128"/>
                <a:ea typeface="Meiryo UI" pitchFamily="50" charset="-128"/>
                <a:cs typeface="Meiryo UI" pitchFamily="50" charset="-128"/>
              </a:rPr>
              <a:t>　府立病院機構</a:t>
            </a:r>
            <a:r>
              <a:rPr lang="en-US" altLang="ja-JP" sz="1600" dirty="0">
                <a:latin typeface="Meiryo UI" pitchFamily="50" charset="-128"/>
                <a:ea typeface="Meiryo UI" pitchFamily="50" charset="-128"/>
                <a:cs typeface="Meiryo UI" pitchFamily="50" charset="-128"/>
              </a:rPr>
              <a:t>5</a:t>
            </a:r>
            <a:r>
              <a:rPr lang="ja-JP" altLang="en-US" sz="1600" dirty="0">
                <a:latin typeface="Meiryo UI" pitchFamily="50" charset="-128"/>
                <a:ea typeface="Meiryo UI" pitchFamily="50" charset="-128"/>
                <a:cs typeface="Meiryo UI" pitchFamily="50" charset="-128"/>
              </a:rPr>
              <a:t>病院、基幹的医療機関を中心にネットワークを構築し、域内の治験をスムーズに進められる環境を整える。</a:t>
            </a:r>
            <a:endParaRPr lang="ja-JP" sz="3600" dirty="0">
              <a:latin typeface="Meiryo UI" pitchFamily="50" charset="-128"/>
              <a:ea typeface="Meiryo UI" pitchFamily="50" charset="-128"/>
              <a:cs typeface="Meiryo UI" pitchFamily="50" charset="-128"/>
            </a:endParaRPr>
          </a:p>
        </p:txBody>
      </p:sp>
      <p:graphicFrame>
        <p:nvGraphicFramePr>
          <p:cNvPr id="6" name="Group 72"/>
          <p:cNvGraphicFramePr>
            <a:graphicFrameLocks/>
          </p:cNvGraphicFramePr>
          <p:nvPr/>
        </p:nvGraphicFramePr>
        <p:xfrm>
          <a:off x="179388" y="4868863"/>
          <a:ext cx="8785225" cy="1800224"/>
        </p:xfrm>
        <a:graphic>
          <a:graphicData uri="http://schemas.openxmlformats.org/drawingml/2006/table">
            <a:tbl>
              <a:tblPr>
                <a:tableStyleId>{3B4B98B0-60AC-42C2-AFA5-B58CD77FA1E5}</a:tableStyleId>
              </a:tblPr>
              <a:tblGrid>
                <a:gridCol w="360050"/>
                <a:gridCol w="6408894"/>
                <a:gridCol w="2016281"/>
              </a:tblGrid>
              <a:tr h="449486">
                <a:tc rowSpan="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marL="91443" marR="91443" marT="45721" marB="45721"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▸大阪治験</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Web</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に掲載する病院の拡充</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r>
              <a:tr h="449486">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▸希少疾病治験ウェブの開設・運営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r>
              <a:tr h="449486">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▸府立病院機構</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病院での治験促進に向けた環境整備</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r>
              <a:tr h="451766">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▸難易度の高い治験を対象とした共同治験の実施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1443" marR="91443" marT="45721" marB="45721" anchor="ctr" horzOverflow="overflow"/>
                </a:tc>
              </a:tr>
            </a:tbl>
          </a:graphicData>
        </a:graphic>
      </p:graphicFrame>
    </p:spTree>
    <p:extLst>
      <p:ext uri="{BB962C8B-B14F-4D97-AF65-F5344CB8AC3E}">
        <p14:creationId xmlns:p14="http://schemas.microsoft.com/office/powerpoint/2010/main" val="23057604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研究成果の事業化</a:t>
            </a:r>
            <a:r>
              <a:rPr kumimoji="0" lang="ja-JP" altLang="en-US" sz="2800" b="1" dirty="0" smtClean="0">
                <a:solidFill>
                  <a:schemeClr val="tx2"/>
                </a:solidFill>
                <a:latin typeface="Meiryo UI" pitchFamily="50" charset="-128"/>
                <a:ea typeface="Meiryo UI" pitchFamily="50" charset="-128"/>
                <a:cs typeface="Meiryo UI" pitchFamily="50" charset="-128"/>
              </a:rPr>
              <a:t>推進</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321625255"/>
              </p:ext>
            </p:extLst>
          </p:nvPr>
        </p:nvGraphicFramePr>
        <p:xfrm>
          <a:off x="179513" y="2492896"/>
          <a:ext cx="8784976" cy="4032450"/>
        </p:xfrm>
        <a:graphic>
          <a:graphicData uri="http://schemas.openxmlformats.org/drawingml/2006/table">
            <a:tbl>
              <a:tblPr>
                <a:tableStyleId>{3B4B98B0-60AC-42C2-AFA5-B58CD77FA1E5}</a:tableStyleId>
              </a:tblPr>
              <a:tblGrid>
                <a:gridCol w="360040"/>
                <a:gridCol w="6336704"/>
                <a:gridCol w="2088232"/>
              </a:tblGrid>
              <a:tr h="418671">
                <a:tc row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▸ナショナルプロジェクトの獲得等による研究資金の確保</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75597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▸地域イノベーション戦略支援プログラムの推進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75597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▸ヒト</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細胞の提供</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難病研究資源バンク事業･実験動物研究資源バンク事業の推進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18671">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▸中枢神経系制御薬開発のための疾患モデル動物の提供</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OBI</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細胞臨床研究センター（大阪大学医学部附属病院内）の運営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▸研究開発基盤センターの運営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▸医療クラスター棟の運営推進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国循</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4207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▸次世代ワクチン基礎研究室の整備並びに研究開始</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AutoShape 2"/>
          <p:cNvSpPr>
            <a:spLocks noChangeArrowheads="1"/>
          </p:cNvSpPr>
          <p:nvPr/>
        </p:nvSpPr>
        <p:spPr bwMode="auto">
          <a:xfrm>
            <a:off x="101894" y="764704"/>
            <a:ext cx="8928992" cy="12939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世界トップクラスの大学等研究機関の集積を活かした革新的研究の推進</a:t>
            </a:r>
            <a:endParaRPr kumimoji="1" lang="en-US" altLang="ja-JP"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医薬基盤研究所、大阪市立大学、大阪大学、大阪バイオサイエンス</a:t>
            </a:r>
            <a:r>
              <a:rPr lang="ja-JP" altLang="en-US" sz="1600" dirty="0" smtClean="0">
                <a:solidFill>
                  <a:srgbClr val="000000"/>
                </a:solidFill>
                <a:latin typeface="Meiryo UI" pitchFamily="50" charset="-128"/>
                <a:ea typeface="Meiryo UI" pitchFamily="50" charset="-128"/>
                <a:cs typeface="Meiryo UI" pitchFamily="50" charset="-128"/>
              </a:rPr>
              <a:t>研究所</a:t>
            </a:r>
            <a:r>
              <a:rPr lang="ja-JP" altLang="en-US" sz="1600" dirty="0">
                <a:solidFill>
                  <a:srgbClr val="000000"/>
                </a:solidFill>
                <a:latin typeface="Meiryo UI" pitchFamily="50" charset="-128"/>
                <a:ea typeface="Meiryo UI" pitchFamily="50" charset="-128"/>
                <a:cs typeface="Meiryo UI" pitchFamily="50" charset="-128"/>
              </a:rPr>
              <a:t>、</a:t>
            </a:r>
            <a:r>
              <a:rPr lang="ja-JP" altLang="en-US" sz="1600" dirty="0" smtClean="0">
                <a:solidFill>
                  <a:srgbClr val="000000"/>
                </a:solidFill>
                <a:latin typeface="Meiryo UI" pitchFamily="50" charset="-128"/>
                <a:ea typeface="Meiryo UI" pitchFamily="50" charset="-128"/>
                <a:cs typeface="Meiryo UI" pitchFamily="50" charset="-128"/>
              </a:rPr>
              <a:t>大阪府</a:t>
            </a:r>
            <a:r>
              <a:rPr lang="ja-JP" altLang="en-US" sz="1600" dirty="0">
                <a:solidFill>
                  <a:srgbClr val="000000"/>
                </a:solidFill>
                <a:latin typeface="Meiryo UI" pitchFamily="50" charset="-128"/>
                <a:ea typeface="Meiryo UI" pitchFamily="50" charset="-128"/>
                <a:cs typeface="Meiryo UI" pitchFamily="50" charset="-128"/>
              </a:rPr>
              <a:t>立大学、国立循環器病研究</a:t>
            </a:r>
            <a:r>
              <a:rPr lang="ja-JP" altLang="en-US" sz="1600" dirty="0" smtClean="0">
                <a:solidFill>
                  <a:srgbClr val="000000"/>
                </a:solidFill>
                <a:latin typeface="Meiryo UI" pitchFamily="50" charset="-128"/>
                <a:ea typeface="Meiryo UI" pitchFamily="50" charset="-128"/>
                <a:cs typeface="Meiryo UI" pitchFamily="50" charset="-128"/>
              </a:rPr>
              <a:t>センター等</a:t>
            </a:r>
            <a:r>
              <a:rPr lang="ja-JP" altLang="en-US" sz="1600" dirty="0">
                <a:solidFill>
                  <a:srgbClr val="000000"/>
                </a:solidFill>
                <a:latin typeface="Meiryo UI" pitchFamily="50" charset="-128"/>
                <a:ea typeface="Meiryo UI" pitchFamily="50" charset="-128"/>
                <a:cs typeface="Meiryo UI" pitchFamily="50" charset="-128"/>
              </a:rPr>
              <a:t>、世界最高水準の研究機関の集積を活かし、大阪発の先進的な医薬品、医療機器、先端医療技術開発等につながる研究を推進する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130425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3"/>
            <a:ext cx="9144000" cy="406397"/>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400" b="1" dirty="0">
                <a:solidFill>
                  <a:schemeClr val="tx2"/>
                </a:solidFill>
                <a:latin typeface="Meiryo UI" pitchFamily="50" charset="-128"/>
                <a:ea typeface="Meiryo UI" pitchFamily="50" charset="-128"/>
                <a:cs typeface="Meiryo UI" pitchFamily="50" charset="-128"/>
              </a:rPr>
              <a:t>　研究成果の事業化</a:t>
            </a:r>
            <a:r>
              <a:rPr kumimoji="0" lang="ja-JP" altLang="en-US" sz="2400" b="1" dirty="0" smtClean="0">
                <a:solidFill>
                  <a:schemeClr val="tx2"/>
                </a:solidFill>
                <a:latin typeface="Meiryo UI" pitchFamily="50" charset="-128"/>
                <a:ea typeface="Meiryo UI" pitchFamily="50" charset="-128"/>
                <a:cs typeface="Meiryo UI" pitchFamily="50" charset="-128"/>
              </a:rPr>
              <a:t>推進</a:t>
            </a:r>
            <a:endParaRPr kumimoji="0" lang="ja-JP" altLang="en-US" sz="24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2393917366"/>
              </p:ext>
            </p:extLst>
          </p:nvPr>
        </p:nvGraphicFramePr>
        <p:xfrm>
          <a:off x="170901" y="1355138"/>
          <a:ext cx="8856984" cy="5487924"/>
        </p:xfrm>
        <a:graphic>
          <a:graphicData uri="http://schemas.openxmlformats.org/drawingml/2006/table">
            <a:tbl>
              <a:tblPr>
                <a:tableStyleId>{5FD0F851-EC5A-4D38-B0AD-8093EC10F338}</a:tableStyleId>
              </a:tblPr>
              <a:tblGrid>
                <a:gridCol w="360040"/>
                <a:gridCol w="5904655"/>
                <a:gridCol w="2592289"/>
              </a:tblGrid>
              <a:tr h="191908">
                <a:tc rowSpan="14">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医薬基盤研究所が本部機能を担う</a:t>
                      </a:r>
                      <a:r>
                        <a:rPr kumimoji="1" lang="en-US" altLang="ja-JP"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オールジャパンでの創薬支援体制</a:t>
                      </a:r>
                      <a:r>
                        <a:rPr kumimoji="1" lang="en-US" altLang="ja-JP"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の構築</a:t>
                      </a:r>
                      <a:endParaRPr kumimoji="1" lang="ja-JP" altLang="en-US" sz="1500" b="0" i="0" u="none" strike="noStrike" cap="none" spc="-15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209048">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▸創薬支援ネットワークの積極的な活用</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20434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▸共同研究、共同開発、技術移転等のための産学マッチング事業の実施</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54424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▸大学等研究機関と製薬企業との産学連携・共同研究促進</a:t>
                      </a:r>
                      <a:endParaRPr kumimoji="1" lang="ja-JP" altLang="en-US" sz="15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zh-TW"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zh-TW"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zh-TW"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/OBI/</a:t>
                      </a:r>
                      <a:r>
                        <a:rPr kumimoji="1" lang="zh-TW" altLang="en-US"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zh-TW"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府大</a:t>
                      </a:r>
                      <a:endParaRPr kumimoji="1" lang="ja-JP" altLang="en-US" sz="15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13810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▸産学連携のためのコーディネーター人材確保・活用</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ja-JP"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府大</a:t>
                      </a:r>
                      <a:r>
                        <a:rPr kumimoji="1" lang="en-US" altLang="ja-JP"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5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500" b="0" i="0" u="none" strike="noStrike" cap="none" spc="-15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170164">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▸ワクチンアジュバント</a:t>
                      </a:r>
                      <a:r>
                        <a:rPr kumimoji="1" lang="en-US" altLang="ja-JP" sz="1500" u="none" strike="noStrike" cap="none" normalizeH="0" baseline="3000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の研究開発における産学官連携の推進</a:t>
                      </a:r>
                    </a:p>
                    <a:p>
                      <a:pPr marL="0" marR="0" lvl="0" indent="0" algn="r" defTabSz="914400" rtl="0" eaLnBrk="1" fontAlgn="base" latinLnBrk="0" hangingPunct="1">
                        <a:lnSpc>
                          <a:spcPct val="110000"/>
                        </a:lnSpc>
                        <a:spcBef>
                          <a:spcPct val="20000"/>
                        </a:spcBef>
                        <a:spcAft>
                          <a:spcPct val="0"/>
                        </a:spcAft>
                        <a:buClrTx/>
                        <a:buSzTx/>
                        <a:buFontTx/>
                        <a:buNone/>
                        <a:tabLst/>
                      </a:pPr>
                      <a:r>
                        <a:rPr kumimoji="1" lang="en-US" altLang="ja-JP" sz="7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薬物の作用を増強するために加えられる添加物</a:t>
                      </a:r>
                      <a:endParaRPr kumimoji="1" lang="ja-JP" altLang="en-US" sz="7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134978">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▸大阪バイオ・ライフサイエンスイノベーション拠点による創薬研究支援の実施</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152118">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▸核酸医薬品製造に係る実証・評価設備整備</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r>
                        <a:rPr kumimoji="1" lang="en-US" altLang="zh-TW"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12233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▸医産連携によるヘルスケアビジネス創出事業の実施</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586109">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spc="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▸産学官医のプラットフォーム「健康科学ビジネス推進機構」による健康科学関連産業での科学的検証システムの確立を目指す取組み</a:t>
                      </a:r>
                      <a:endParaRPr kumimoji="1" lang="ja-JP" altLang="en-US" sz="15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ja-JP"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r>
                        <a:rPr kumimoji="1" lang="en-US" altLang="ja-JP"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府大</a:t>
                      </a:r>
                      <a:endParaRPr kumimoji="1" lang="en-US" altLang="ja-JP"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近経局</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19439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健康科学イノベーションセンター</a:t>
                      </a:r>
                      <a:r>
                        <a:rPr kumimoji="1" lang="en-US" altLang="ja-JP"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（うめきた）の運営</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21153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▸抗体・人工核酸等のスクリーニングセンターの運営</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基盤研</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15666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▸新たな国の仕組みを活用した機能性食品の市場開発支援</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ja-JP"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5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119954">
                <a:tc vMerge="1">
                  <a:txBody>
                    <a:bodyPr/>
                    <a:lstStyle/>
                    <a:p>
                      <a:endParaRPr kumimoji="1" lang="ja-JP" altLang="en-US"/>
                    </a:p>
                  </a:txBody>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▸新産業集積のための基盤構築</a:t>
                      </a:r>
                      <a:r>
                        <a:rPr kumimoji="1" lang="ja-JP" altLang="en-US" sz="1500" b="0" i="0" u="none" strike="noStrike" cap="none" spc="-150" normalizeH="0" baseline="0" dirty="0" smtClean="0">
                          <a:ln>
                            <a:noFill/>
                          </a:ln>
                          <a:solidFill>
                            <a:schemeClr val="tx1"/>
                          </a:solidFill>
                          <a:effectLst/>
                          <a:latin typeface="Meiryo UI" pitchFamily="50" charset="-128"/>
                          <a:ea typeface="Meiryo UI" pitchFamily="50" charset="-128"/>
                          <a:cs typeface="Meiryo UI" pitchFamily="50" charset="-128"/>
                        </a:rPr>
                        <a:t>（医療機器、再生医療、バイオ、ヘルスケア）</a:t>
                      </a: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近経局</a:t>
                      </a:r>
                    </a:p>
                  </a:txBody>
                  <a:tcPr anchor="ctr" horzOverflow="overflow"/>
                </a:tc>
              </a:tr>
            </a:tbl>
          </a:graphicData>
        </a:graphic>
      </p:graphicFrame>
      <p:sp>
        <p:nvSpPr>
          <p:cNvPr id="3" name="AutoShape 2"/>
          <p:cNvSpPr>
            <a:spLocks noChangeArrowheads="1"/>
          </p:cNvSpPr>
          <p:nvPr/>
        </p:nvSpPr>
        <p:spPr bwMode="auto">
          <a:xfrm>
            <a:off x="156388" y="435429"/>
            <a:ext cx="8928992" cy="899886"/>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ctr"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産学官連携の強みを活かした事業の</a:t>
            </a:r>
            <a:r>
              <a:rPr lang="ja-JP" altLang="en-US" b="1" dirty="0" smtClean="0">
                <a:solidFill>
                  <a:srgbClr val="000000"/>
                </a:solidFill>
                <a:latin typeface="Meiryo UI" pitchFamily="50" charset="-128"/>
                <a:ea typeface="Meiryo UI" pitchFamily="50" charset="-128"/>
                <a:cs typeface="Meiryo UI" pitchFamily="50" charset="-128"/>
              </a:rPr>
              <a:t>展開</a:t>
            </a:r>
            <a:endParaRPr kumimoji="1" lang="en-US" altLang="ja-JP"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これまで培われてきた産学官連携の強みを活かし、大学等研究機関の研究成果を産業化するとともに、企業の利益を新たな研究成果を生み出す研究資金として還元することができるよう、産学官連携を</a:t>
            </a:r>
            <a:r>
              <a:rPr lang="ja-JP" altLang="en-US" sz="1600" dirty="0" smtClean="0">
                <a:solidFill>
                  <a:srgbClr val="000000"/>
                </a:solidFill>
                <a:latin typeface="Meiryo UI" pitchFamily="50" charset="-128"/>
                <a:ea typeface="Meiryo UI" pitchFamily="50" charset="-128"/>
                <a:cs typeface="Meiryo UI" pitchFamily="50" charset="-128"/>
              </a:rPr>
              <a:t>推進する。</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96214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バイオベンチャー育成（ファイナンス、人材確保</a:t>
            </a:r>
            <a:r>
              <a:rPr kumimoji="0" lang="ja-JP" altLang="en-US" sz="2800" b="1" dirty="0" smtClean="0">
                <a:solidFill>
                  <a:schemeClr val="tx2"/>
                </a:solidFill>
                <a:latin typeface="Meiryo UI" pitchFamily="50" charset="-128"/>
                <a:ea typeface="Meiryo UI" pitchFamily="50" charset="-128"/>
                <a:cs typeface="Meiryo UI" pitchFamily="50" charset="-128"/>
              </a:rPr>
              <a:t>）</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2680497017"/>
              </p:ext>
            </p:extLst>
          </p:nvPr>
        </p:nvGraphicFramePr>
        <p:xfrm>
          <a:off x="179513" y="2060848"/>
          <a:ext cx="8784976" cy="4464496"/>
        </p:xfrm>
        <a:graphic>
          <a:graphicData uri="http://schemas.openxmlformats.org/drawingml/2006/table">
            <a:tbl>
              <a:tblPr>
                <a:tableStyleId>{3B4B98B0-60AC-42C2-AFA5-B58CD77FA1E5}</a:tableStyleId>
              </a:tblPr>
              <a:tblGrid>
                <a:gridCol w="360040"/>
                <a:gridCol w="6408712"/>
                <a:gridCol w="2016224"/>
              </a:tblGrid>
              <a:tr h="391972">
                <a:tc row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▸「大阪バイオファンド」の運営</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737439">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▸オール大阪でのバイオベンチャーの支援スキーム構築・提供</a:t>
                      </a:r>
                      <a:endPar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　⇒　</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GP</a:t>
                      </a:r>
                      <a:r>
                        <a:rPr kumimoji="1" lang="ja-JP" altLang="en-US"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LP</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連絡会議等を通じた支援体制確立</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737439">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▸「おおさか地域創造ファンド」を活用した医薬品・医療機器・</a:t>
                      </a:r>
                      <a:r>
                        <a:rPr kumimoji="1" lang="en-US" altLang="ja-JP" sz="1600" u="none" strike="noStrike" cap="none" normalizeH="0" baseline="0" dirty="0" err="1" smtClean="0">
                          <a:ln>
                            <a:noFill/>
                          </a:ln>
                          <a:effectLst/>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細胞（再生医療・創薬等）関連製品開発支援事業の実施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737439">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spc="-150"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「バイオビジネスアワードＪＡＰＡＮ」実施による有力バイオベンチャーの創出</a:t>
                      </a:r>
                      <a:endParaRPr kumimoji="1" lang="ja-JP" altLang="en-US" sz="1600" b="0" i="0" u="none" strike="noStrike" cap="none" spc="-15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684291">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▸「研究シーズ・企業ニーズ発掘隊」事業を通じた事業ニーズの把握や支援メニューの提供</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197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▸「彩都デスク」運営による彩都内企業の情報収集・支援メニュー提供</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197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▸バイオベンチャーの創出、支援方策の検討と実施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全団体</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197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▸基礎研究とベンチャー企業との研究開発面の橋渡し支援方策検討</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AutoShape 2"/>
          <p:cNvSpPr>
            <a:spLocks noChangeArrowheads="1"/>
          </p:cNvSpPr>
          <p:nvPr/>
        </p:nvSpPr>
        <p:spPr bwMode="auto">
          <a:xfrm>
            <a:off x="107505" y="622852"/>
            <a:ext cx="8928992" cy="1293980"/>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バイオベンチャーの創出・育成の</a:t>
            </a:r>
            <a:r>
              <a:rPr lang="ja-JP" altLang="en-US" b="1" dirty="0" smtClean="0">
                <a:solidFill>
                  <a:srgbClr val="000000"/>
                </a:solidFill>
                <a:latin typeface="Meiryo UI" pitchFamily="50" charset="-128"/>
                <a:ea typeface="Meiryo UI" pitchFamily="50" charset="-128"/>
                <a:cs typeface="Meiryo UI" pitchFamily="50" charset="-128"/>
              </a:rPr>
              <a:t>促進</a:t>
            </a:r>
            <a:endParaRPr kumimoji="1" lang="en-US" altLang="ja-JP"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先進的な医薬品等の開発において、新技術、創薬シーズ創出の担い手としてバイオベンチャーの存在が重要となっていることから、資金、人材、アライアンス等について、事業化ステージに応じた支援施策を展開するとともに、企業ニーズの把握や支援メニューの情報提供等を</a:t>
            </a:r>
            <a:r>
              <a:rPr lang="ja-JP" altLang="en-US" sz="1600" dirty="0" smtClean="0">
                <a:solidFill>
                  <a:srgbClr val="000000"/>
                </a:solidFill>
                <a:latin typeface="Meiryo UI" pitchFamily="50" charset="-128"/>
                <a:ea typeface="Meiryo UI" pitchFamily="50" charset="-128"/>
                <a:cs typeface="Meiryo UI" pitchFamily="50" charset="-128"/>
              </a:rPr>
              <a:t>行う。</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781275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バイオベンチャー育成（ファイナンス、人材確保</a:t>
            </a:r>
            <a:r>
              <a:rPr kumimoji="0" lang="ja-JP" altLang="en-US" sz="2800" b="1" dirty="0" smtClean="0">
                <a:solidFill>
                  <a:schemeClr val="tx2"/>
                </a:solidFill>
                <a:latin typeface="Meiryo UI" pitchFamily="50" charset="-128"/>
                <a:ea typeface="Meiryo UI" pitchFamily="50" charset="-128"/>
                <a:cs typeface="Meiryo UI" pitchFamily="50" charset="-128"/>
              </a:rPr>
              <a:t>）</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302247482"/>
              </p:ext>
            </p:extLst>
          </p:nvPr>
        </p:nvGraphicFramePr>
        <p:xfrm>
          <a:off x="179513" y="2060848"/>
          <a:ext cx="8784976" cy="2592288"/>
        </p:xfrm>
        <a:graphic>
          <a:graphicData uri="http://schemas.openxmlformats.org/drawingml/2006/table">
            <a:tbl>
              <a:tblPr>
                <a:tableStyleId>{3B4B98B0-60AC-42C2-AFA5-B58CD77FA1E5}</a:tableStyleId>
              </a:tblPr>
              <a:tblGrid>
                <a:gridCol w="360040"/>
                <a:gridCol w="6408712"/>
                <a:gridCol w="2016224"/>
              </a:tblGrid>
              <a:tr h="793316">
                <a:tc row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▸大学等研究機関の若手研究者等を対象とした企業実務に関するプログラム等の実施（知財等）</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市大</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阪大</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/OBI</a:t>
                      </a:r>
                    </a:p>
                    <a:p>
                      <a:pPr marL="0" marR="0" lvl="0" indent="0" algn="l" defTabSz="914400" rtl="0" eaLnBrk="1" fontAlgn="base" latinLnBrk="0" hangingPunct="1">
                        <a:lnSpc>
                          <a:spcPct val="110000"/>
                        </a:lnSpc>
                        <a:spcBef>
                          <a:spcPct val="20000"/>
                        </a:spcBef>
                        <a:spcAft>
                          <a:spcPct val="0"/>
                        </a:spcAft>
                        <a:buClrTx/>
                        <a:buSzTx/>
                        <a:buFontTx/>
                        <a:buNone/>
                        <a:tabLst/>
                      </a:pP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府大</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736140">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▸緊急雇用基金等を活用した人材育成・確保支援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106283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▸事業化プロジェクトを推進する企業等の経営者や責任者を対象とした事業戦略立案・実行管理・プレゼンテーション能力等の向上を図る教育プログラムの実施</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AutoShape 2"/>
          <p:cNvSpPr>
            <a:spLocks noChangeArrowheads="1"/>
          </p:cNvSpPr>
          <p:nvPr/>
        </p:nvSpPr>
        <p:spPr bwMode="auto">
          <a:xfrm>
            <a:off x="107505" y="764704"/>
            <a:ext cx="8928992" cy="1005948"/>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人材の育成・</a:t>
            </a:r>
            <a:r>
              <a:rPr lang="ja-JP" altLang="en-US" b="1" dirty="0" smtClean="0">
                <a:solidFill>
                  <a:srgbClr val="000000"/>
                </a:solidFill>
                <a:latin typeface="Meiryo UI" pitchFamily="50" charset="-128"/>
                <a:ea typeface="Meiryo UI" pitchFamily="50" charset="-128"/>
                <a:cs typeface="Meiryo UI" pitchFamily="50" charset="-128"/>
              </a:rPr>
              <a:t>確保</a:t>
            </a:r>
            <a:endParaRPr kumimoji="1" lang="en-US" altLang="ja-JP"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大学等研究機関の若手研究者等に研究成果の事業化等に関するプログラムを実施するなど将来の人材の育成を図る。また、バイオベンチャー、中小企業等への人材育成・確保支援に向けた事業を実施する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67780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1" name="Rectangle 5"/>
          <p:cNvSpPr>
            <a:spLocks noChangeArrowheads="1"/>
          </p:cNvSpPr>
          <p:nvPr/>
        </p:nvSpPr>
        <p:spPr bwMode="auto">
          <a:xfrm>
            <a:off x="0" y="2"/>
            <a:ext cx="9144000" cy="561975"/>
          </a:xfrm>
          <a:prstGeom prst="rect">
            <a:avLst/>
          </a:prstGeom>
          <a:gradFill rotWithShape="1">
            <a:gsLst>
              <a:gs pos="0">
                <a:srgbClr val="FF0000"/>
              </a:gs>
              <a:gs pos="50000">
                <a:schemeClr val="bg1"/>
              </a:gs>
              <a:gs pos="100000">
                <a:srgbClr val="FF0000"/>
              </a:gs>
            </a:gsLst>
            <a:lin ang="5400000" scaled="1"/>
          </a:gradFill>
          <a:ln w="9525">
            <a:noFill/>
            <a:miter lim="800000"/>
            <a:headEnd/>
            <a:tailEnd/>
          </a:ln>
          <a:effectLst/>
        </p:spPr>
        <p:txBody>
          <a:bodyPr wrap="none" anchor="ctr"/>
          <a:lstStyle/>
          <a:p>
            <a:pPr defTabSz="912813">
              <a:buClr>
                <a:srgbClr val="000000"/>
              </a:buClr>
              <a:buSzPct val="100000"/>
              <a:defRPr/>
            </a:pPr>
            <a:r>
              <a:rPr kumimoji="0" lang="ja-JP" altLang="en-US" sz="2800" b="1" dirty="0">
                <a:solidFill>
                  <a:schemeClr val="tx2"/>
                </a:solidFill>
                <a:latin typeface="Meiryo UI" pitchFamily="50" charset="-128"/>
                <a:ea typeface="Meiryo UI" pitchFamily="50" charset="-128"/>
                <a:cs typeface="Meiryo UI" pitchFamily="50" charset="-128"/>
              </a:rPr>
              <a:t>　アライアンス</a:t>
            </a:r>
            <a:r>
              <a:rPr kumimoji="0" lang="ja-JP" altLang="en-US" sz="2800" b="1" dirty="0" smtClean="0">
                <a:solidFill>
                  <a:schemeClr val="tx2"/>
                </a:solidFill>
                <a:latin typeface="Meiryo UI" pitchFamily="50" charset="-128"/>
                <a:ea typeface="Meiryo UI" pitchFamily="50" charset="-128"/>
                <a:cs typeface="Meiryo UI" pitchFamily="50" charset="-128"/>
              </a:rPr>
              <a:t>促進</a:t>
            </a:r>
            <a:endParaRPr kumimoji="0" lang="ja-JP" altLang="en-US" sz="2800" b="1" dirty="0">
              <a:solidFill>
                <a:schemeClr val="tx2"/>
              </a:solidFill>
              <a:latin typeface="Meiryo UI" pitchFamily="50" charset="-128"/>
              <a:ea typeface="Meiryo UI" pitchFamily="50" charset="-128"/>
              <a:cs typeface="Meiryo UI" pitchFamily="50" charset="-128"/>
            </a:endParaRPr>
          </a:p>
        </p:txBody>
      </p:sp>
      <p:graphicFrame>
        <p:nvGraphicFramePr>
          <p:cNvPr id="7" name="Group 72"/>
          <p:cNvGraphicFramePr>
            <a:graphicFrameLocks/>
          </p:cNvGraphicFramePr>
          <p:nvPr>
            <p:extLst>
              <p:ext uri="{D42A27DB-BD31-4B8C-83A1-F6EECF244321}">
                <p14:modId xmlns:p14="http://schemas.microsoft.com/office/powerpoint/2010/main" val="4216842466"/>
              </p:ext>
            </p:extLst>
          </p:nvPr>
        </p:nvGraphicFramePr>
        <p:xfrm>
          <a:off x="179513" y="2060848"/>
          <a:ext cx="8784976" cy="4464498"/>
        </p:xfrm>
        <a:graphic>
          <a:graphicData uri="http://schemas.openxmlformats.org/drawingml/2006/table">
            <a:tbl>
              <a:tblPr>
                <a:tableStyleId>{3B4B98B0-60AC-42C2-AFA5-B58CD77FA1E5}</a:tableStyleId>
              </a:tblPr>
              <a:tblGrid>
                <a:gridCol w="360040"/>
                <a:gridCol w="6408712"/>
                <a:gridCol w="2016224"/>
              </a:tblGrid>
              <a:tr h="665692">
                <a:tc row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60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アクション</a:t>
                      </a:r>
                      <a:endParaRPr kumimoji="1" lang="ja-JP" altLang="en-US" sz="1600" b="0" i="0" u="none" strike="noStrike" cap="none" normalizeH="0" baseline="0" dirty="0" smtClean="0">
                        <a:ln>
                          <a:noFill/>
                        </a:ln>
                        <a:solidFill>
                          <a:schemeClr val="bg1"/>
                        </a:solidFill>
                        <a:effectLst/>
                        <a:latin typeface="Meiryo UI" pitchFamily="50" charset="-128"/>
                        <a:ea typeface="Meiryo UI" pitchFamily="50" charset="-128"/>
                        <a:cs typeface="Meiryo UI" pitchFamily="50" charset="-128"/>
                      </a:endParaRPr>
                    </a:p>
                  </a:txBody>
                  <a:tcPr anchor="ctr" horzOverflow="overflow">
                    <a:solidFill>
                      <a:schemeClr val="accent1"/>
                    </a:solid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▸共同研究、共同開発、販路開拓、技術移転等のための企業間マッチングの推進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98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創薬･基盤技術アライアンス・ネットワーク」によるアライアンス支援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▸「創薬シーズ・基盤技術アライアンス・ネットワーク疾患別・基盤技術別商談会」によるバイオベンチャーと製薬企業とのアライアンス支援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zh-TW"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大商</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▸「地域イノベーション戦略支援プログラム」による大学等研究機関の研究情報の製薬企業への提供</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6867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▸製薬企業と研究者･バイオベンチャーのアライアンス機会の創出</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368673">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▸研究成果の実用化、事業化に向けた競争的資金獲得支援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千里</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LF</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▸研究開発推進会議による製薬企業と大学、公的研究機関の研究者等との交流を促進</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府</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r h="665692">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▸「バイオスプリングボード関西（</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公財</a:t>
                      </a:r>
                      <a:r>
                        <a:rPr kumimoji="1" lang="en-US" altLang="ja-JP"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都市活力研究所）」による大学、公的研究機関における創薬シーズ研究の促進支援</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c>
                  <a:txBody>
                    <a:bodyPr/>
                    <a:lstStyle/>
                    <a:p>
                      <a:pPr marL="0" marR="0" lvl="0" indent="0" algn="l" defTabSz="914400" rtl="0" eaLnBrk="1" fontAlgn="base" latinLnBrk="0" hangingPunct="1">
                        <a:lnSpc>
                          <a:spcPct val="110000"/>
                        </a:lnSpc>
                        <a:spcBef>
                          <a:spcPct val="20000"/>
                        </a:spcBef>
                        <a:spcAft>
                          <a:spcPct val="0"/>
                        </a:spcAft>
                        <a:buClrTx/>
                        <a:buSzTx/>
                        <a:buFontTx/>
                        <a:buNone/>
                        <a:tabLst/>
                      </a:pPr>
                      <a:r>
                        <a:rPr kumimoji="1" lang="ja-JP" altLang="en-US" sz="1600"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rPr>
                        <a:t>大薬協</a:t>
                      </a: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anchor="ctr" horzOverflow="overflow"/>
                </a:tc>
              </a:tr>
            </a:tbl>
          </a:graphicData>
        </a:graphic>
      </p:graphicFrame>
      <p:sp>
        <p:nvSpPr>
          <p:cNvPr id="3" name="AutoShape 2"/>
          <p:cNvSpPr>
            <a:spLocks noChangeArrowheads="1"/>
          </p:cNvSpPr>
          <p:nvPr/>
        </p:nvSpPr>
        <p:spPr bwMode="auto">
          <a:xfrm>
            <a:off x="107505" y="622852"/>
            <a:ext cx="8928992" cy="1005948"/>
          </a:xfrm>
          <a:prstGeom prst="roundRect">
            <a:avLst>
              <a:gd name="adj" fmla="val 11546"/>
            </a:avLst>
          </a:prstGeom>
          <a:solidFill>
            <a:schemeClr val="accent5">
              <a:lumMod val="20000"/>
              <a:lumOff val="80000"/>
            </a:schemeClr>
          </a:solidFill>
          <a:ln w="19050">
            <a:solidFill>
              <a:schemeClr val="tx1"/>
            </a:solidFill>
            <a:round/>
            <a:headEnd/>
            <a:tailEnd/>
          </a:ln>
        </p:spPr>
        <p:txBody>
          <a:bodyPr vert="horz" wrap="square" lIns="74295" tIns="8890" rIns="74295" bIns="8890" numCol="1" anchor="t" anchorCtr="0" compatLnSpc="1">
            <a:prstTxWarp prst="textNoShape">
              <a:avLst/>
            </a:prstTxWarp>
          </a:bodyPr>
          <a:lstStyle/>
          <a:p>
            <a:pPr lvl="0" algn="just" fontAlgn="base">
              <a:lnSpc>
                <a:spcPct val="120000"/>
              </a:lnSpc>
              <a:spcBef>
                <a:spcPct val="0"/>
              </a:spcBef>
              <a:spcAft>
                <a:spcPct val="0"/>
              </a:spcAft>
            </a:pPr>
            <a:r>
              <a:rPr kumimoji="1" lang="en-US" altLang="ja-JP" b="1" i="0" u="none" strike="noStrike" cap="none" normalizeH="0" baseline="0" dirty="0" smtClean="0">
                <a:ln>
                  <a:noFill/>
                </a:ln>
                <a:solidFill>
                  <a:srgbClr val="000000"/>
                </a:solidFill>
                <a:effectLst/>
                <a:latin typeface="Meiryo UI" pitchFamily="50" charset="-128"/>
                <a:ea typeface="Meiryo UI" pitchFamily="50" charset="-128"/>
                <a:cs typeface="Meiryo UI" pitchFamily="50" charset="-128"/>
              </a:rPr>
              <a:t>■</a:t>
            </a:r>
            <a:r>
              <a:rPr lang="ja-JP" altLang="en-US" b="1" dirty="0">
                <a:solidFill>
                  <a:srgbClr val="000000"/>
                </a:solidFill>
                <a:latin typeface="Meiryo UI" pitchFamily="50" charset="-128"/>
                <a:ea typeface="Meiryo UI" pitchFamily="50" charset="-128"/>
                <a:cs typeface="Meiryo UI" pitchFamily="50" charset="-128"/>
              </a:rPr>
              <a:t>製薬企業の集積を活かした先端医薬品開発の</a:t>
            </a:r>
            <a:r>
              <a:rPr lang="ja-JP" altLang="en-US" b="1" dirty="0" smtClean="0">
                <a:solidFill>
                  <a:srgbClr val="000000"/>
                </a:solidFill>
                <a:latin typeface="Meiryo UI" pitchFamily="50" charset="-128"/>
                <a:ea typeface="Meiryo UI" pitchFamily="50" charset="-128"/>
                <a:cs typeface="Meiryo UI" pitchFamily="50" charset="-128"/>
              </a:rPr>
              <a:t>推進</a:t>
            </a:r>
            <a:endParaRPr kumimoji="1" lang="en-US" altLang="ja-JP" b="1" i="0" strike="noStrike" cap="none" normalizeH="0" baseline="0" dirty="0" smtClean="0">
              <a:ln>
                <a:noFill/>
              </a:ln>
              <a:solidFill>
                <a:srgbClr val="000000"/>
              </a:solidFill>
              <a:effectLst/>
              <a:latin typeface="Meiryo UI" pitchFamily="50" charset="-128"/>
              <a:ea typeface="Meiryo UI" pitchFamily="50" charset="-128"/>
              <a:cs typeface="Meiryo UI" pitchFamily="50" charset="-128"/>
            </a:endParaRPr>
          </a:p>
          <a:p>
            <a:pPr lvl="0" algn="just" fontAlgn="base">
              <a:lnSpc>
                <a:spcPct val="120000"/>
              </a:lnSpc>
              <a:spcBef>
                <a:spcPct val="0"/>
              </a:spcBef>
              <a:spcAft>
                <a:spcPct val="0"/>
              </a:spcAft>
            </a:pPr>
            <a:r>
              <a:rPr lang="ja-JP" altLang="en-US" sz="1600" dirty="0" smtClean="0">
                <a:solidFill>
                  <a:srgbClr val="000000"/>
                </a:solidFill>
                <a:latin typeface="Meiryo UI" pitchFamily="50" charset="-128"/>
                <a:ea typeface="Meiryo UI" pitchFamily="50" charset="-128"/>
                <a:cs typeface="Meiryo UI" pitchFamily="50" charset="-128"/>
              </a:rPr>
              <a:t>　</a:t>
            </a:r>
            <a:r>
              <a:rPr lang="ja-JP" altLang="en-US" sz="1600" dirty="0">
                <a:solidFill>
                  <a:srgbClr val="000000"/>
                </a:solidFill>
                <a:latin typeface="Meiryo UI" pitchFamily="50" charset="-128"/>
                <a:ea typeface="Meiryo UI" pitchFamily="50" charset="-128"/>
                <a:cs typeface="Meiryo UI" pitchFamily="50" charset="-128"/>
              </a:rPr>
              <a:t>道修町周辺の製薬企業の集積を活かし、大学等における研究機関の研究成果の活用、彩都を中心とした創薬系バイオベンチャーの技術シーズの活用による先進的な医薬品の開発を推進する</a:t>
            </a:r>
            <a:r>
              <a:rPr lang="ja-JP" altLang="en-US" sz="1600" dirty="0" smtClean="0">
                <a:solidFill>
                  <a:srgbClr val="000000"/>
                </a:solidFill>
                <a:latin typeface="Meiryo UI" pitchFamily="50" charset="-128"/>
                <a:ea typeface="Meiryo UI" pitchFamily="50" charset="-128"/>
                <a:cs typeface="Meiryo UI" pitchFamily="50" charset="-128"/>
              </a:rPr>
              <a:t>。</a:t>
            </a:r>
            <a:endParaRPr kumimoji="1" lang="ja-JP" sz="360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059805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2222</Words>
  <Application>Microsoft Office PowerPoint</Application>
  <PresentationFormat>画面に合わせる (4:3)</PresentationFormat>
  <Paragraphs>336</Paragraphs>
  <Slides>16</Slides>
  <Notes>12</Notes>
  <HiddenSlides>0</HiddenSlides>
  <MMClips>0</MMClips>
  <ScaleCrop>false</ScaleCrop>
  <HeadingPairs>
    <vt:vector size="4" baseType="variant">
      <vt:variant>
        <vt:lpstr>テーマ</vt:lpstr>
      </vt:variant>
      <vt:variant>
        <vt:i4>1</vt:i4>
      </vt:variant>
      <vt:variant>
        <vt:lpstr>スライド タイトル</vt:lpstr>
      </vt:variant>
      <vt:variant>
        <vt:i4>16</vt:i4>
      </vt:variant>
    </vt:vector>
  </HeadingPairs>
  <TitlesOfParts>
    <vt:vector size="17"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2014-04-28T04:54:07Z</cp:lastPrinted>
  <dcterms:created xsi:type="dcterms:W3CDTF">2014-01-31T05:10:22Z</dcterms:created>
  <dcterms:modified xsi:type="dcterms:W3CDTF">2014-06-19T00:46:55Z</dcterms:modified>
</cp:coreProperties>
</file>