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255" autoAdjust="0"/>
  </p:normalViewPr>
  <p:slideViewPr>
    <p:cSldViewPr snapToGrid="0">
      <p:cViewPr>
        <p:scale>
          <a:sx n="100" d="100"/>
          <a:sy n="100" d="100"/>
        </p:scale>
        <p:origin x="216" y="-1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55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3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1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6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64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6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55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89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1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6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1997-6B5C-4D44-9096-60B53ED660B6}" type="datetimeFigureOut">
              <a:rPr kumimoji="1" lang="ja-JP" altLang="en-US" smtClean="0"/>
              <a:t>2022/9/21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3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gpos.task-asp.net/cu/270008/ea/residents/portal/ho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608134" y="1018174"/>
            <a:ext cx="3060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大阪府 </a:t>
            </a:r>
            <a:r>
              <a:rPr kumimoji="1" lang="ja-JP" altLang="en-US" sz="1200" b="1" dirty="0"/>
              <a:t>都市整備</a:t>
            </a:r>
            <a:r>
              <a:rPr kumimoji="1" lang="ja-JP" altLang="en-US" sz="1200" b="1" dirty="0" smtClean="0"/>
              <a:t>部 住宅建築局 建築環境課</a:t>
            </a:r>
            <a:endParaRPr kumimoji="1" lang="ja-JP" altLang="en-US" sz="12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0841" y="1473409"/>
            <a:ext cx="6362700" cy="10464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 smtClean="0"/>
              <a:t>本府</a:t>
            </a:r>
            <a:r>
              <a:rPr kumimoji="1" lang="ja-JP" altLang="en-US" sz="1100" u="sng" dirty="0"/>
              <a:t>建築環境課</a:t>
            </a:r>
            <a:r>
              <a:rPr kumimoji="1" lang="ja-JP" altLang="en-US" sz="1100" u="sng" dirty="0" smtClean="0"/>
              <a:t>が所管する</a:t>
            </a:r>
            <a:r>
              <a:rPr kumimoji="1" lang="ja-JP" altLang="en-US" sz="1100" dirty="0" smtClean="0"/>
              <a:t>以下の各種申請等について、郵送での対応を実施します。</a:t>
            </a:r>
            <a:endParaRPr kumimoji="1" lang="en-US" altLang="ja-JP" sz="1100" dirty="0" smtClean="0"/>
          </a:p>
          <a:p>
            <a:endParaRPr kumimoji="1" lang="en-US" altLang="ja-JP" sz="800" dirty="0" smtClean="0"/>
          </a:p>
          <a:p>
            <a:pPr algn="ctr"/>
            <a:r>
              <a:rPr kumimoji="1" lang="ja-JP" altLang="en-US" sz="1200" b="1" u="sng" dirty="0" smtClean="0"/>
              <a:t>以下（１）から（４）までの内容をよく</a:t>
            </a:r>
            <a:r>
              <a:rPr kumimoji="1" lang="ja-JP" altLang="en-US" sz="1200" b="1" u="sng" dirty="0"/>
              <a:t>お読み</a:t>
            </a:r>
            <a:r>
              <a:rPr kumimoji="1" lang="ja-JP" altLang="en-US" sz="1200" b="1" u="sng" dirty="0" smtClean="0"/>
              <a:t>いただき、</a:t>
            </a:r>
            <a:endParaRPr kumimoji="1" lang="en-US" altLang="ja-JP" sz="1200" b="1" u="sng" dirty="0" smtClean="0"/>
          </a:p>
          <a:p>
            <a:pPr algn="ctr"/>
            <a:r>
              <a:rPr kumimoji="1" lang="ja-JP" altLang="en-US" sz="1200" b="1" u="sng" dirty="0" smtClean="0"/>
              <a:t>また担当課へも必要に応じてご連絡の上、郵送いただきますようお願いします。</a:t>
            </a:r>
            <a:endParaRPr kumimoji="1" lang="en-US" altLang="ja-JP" sz="1200" b="1" u="sng" dirty="0" smtClean="0"/>
          </a:p>
          <a:p>
            <a:pPr algn="ctr"/>
            <a:endParaRPr kumimoji="1" lang="en-US" altLang="ja-JP" sz="800" dirty="0"/>
          </a:p>
          <a:p>
            <a:pPr algn="ctr"/>
            <a:r>
              <a:rPr kumimoji="1" lang="ja-JP" altLang="en-US" sz="1100" dirty="0" smtClean="0"/>
              <a:t>なお、窓口での対応については従前と変更はありません。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94260"/>
              </p:ext>
            </p:extLst>
          </p:nvPr>
        </p:nvGraphicFramePr>
        <p:xfrm>
          <a:off x="401643" y="3043905"/>
          <a:ext cx="6023872" cy="4173787"/>
        </p:xfrm>
        <a:graphic>
          <a:graphicData uri="http://schemas.openxmlformats.org/drawingml/2006/table">
            <a:tbl>
              <a:tblPr/>
              <a:tblGrid>
                <a:gridCol w="2461869">
                  <a:extLst>
                    <a:ext uri="{9D8B030D-6E8A-4147-A177-3AD203B41FA5}">
                      <a16:colId xmlns:a16="http://schemas.microsoft.com/office/drawing/2014/main" val="2287590221"/>
                    </a:ext>
                  </a:extLst>
                </a:gridCol>
                <a:gridCol w="2696333">
                  <a:extLst>
                    <a:ext uri="{9D8B030D-6E8A-4147-A177-3AD203B41FA5}">
                      <a16:colId xmlns:a16="http://schemas.microsoft.com/office/drawing/2014/main" val="3238564453"/>
                    </a:ext>
                  </a:extLst>
                </a:gridCol>
                <a:gridCol w="865670">
                  <a:extLst>
                    <a:ext uri="{9D8B030D-6E8A-4147-A177-3AD203B41FA5}">
                      <a16:colId xmlns:a16="http://schemas.microsoft.com/office/drawing/2014/main" val="3651923074"/>
                    </a:ext>
                  </a:extLst>
                </a:gridCol>
              </a:tblGrid>
              <a:tr h="2667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申請等の種類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担当グループ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64651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都市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施設設置工事事前協議書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住環境</a:t>
                      </a:r>
                      <a:r>
                        <a:rPr lang="ja-JP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推進グループ（バリアフリー担当）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06-6210-9717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87479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都市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施設設置工事完了届出書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231382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バリアフリー法第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条認定の申請書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749157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条例第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条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緩和認定の申請書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669110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屋外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広告業登録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住環境推進グループ（屋外広告担当）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（屋外広告物許可申請書は区域を所管する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大阪府土木事務所管理課までご郵送ください）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06-6210-9718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14749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屋外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広告業登録事項変更届出書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152994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屋外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広告業廃業届出書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73251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屋外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広告業登録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証明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願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65259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屋外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広告物講習会修了証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再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交付申請書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126841"/>
                  </a:ext>
                </a:extLst>
              </a:tr>
              <a:tr h="15887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屋外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広告物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許可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申請書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02386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景観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計画区域行為届出書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住環境推進グループ（景観担当）</a:t>
                      </a:r>
                      <a:endParaRPr lang="zh-TW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755666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景観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計画区域行為変更届出書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60259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景観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計画区域行為通知書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395119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景観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計画区域行為完了届出書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079818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長期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優良住宅の認定申請書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建築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環境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・設備グループ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06-6210-9725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702048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省エネ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向上計画の認定申請書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23375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省エネ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消費性能基準適合の認定申請書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761818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省エネ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適判（確保計画）申請書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24215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省エネ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届出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10551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低炭素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建築物の認定申請書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908358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建築物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環境計画書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916450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浄化槽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の設置届出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264876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浄化槽工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事業の登録・更新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等届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602650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特例浄化槽工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事業届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442868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30842" y="284419"/>
            <a:ext cx="6437603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新型コロナウイルス感染症対策に伴う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 smtClean="0"/>
              <a:t>各種申請等の郵送対応について</a:t>
            </a:r>
            <a:endParaRPr kumimoji="1" lang="ja-JP" altLang="en-US" sz="2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0842" y="2651267"/>
            <a:ext cx="2800767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（１）郵送での受付をする各種申請等</a:t>
            </a:r>
            <a:endParaRPr kumimoji="1" lang="ja-JP" altLang="en-US" sz="12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0841" y="9041404"/>
            <a:ext cx="2339102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（２）郵送での受付をする期間</a:t>
            </a:r>
            <a:endParaRPr kumimoji="1" lang="ja-JP" altLang="en-US" sz="12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1643" y="9369886"/>
            <a:ext cx="5696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当分の間。</a:t>
            </a:r>
            <a:endParaRPr kumimoji="1" lang="ja-JP" altLang="en-US" sz="12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1643" y="7267052"/>
            <a:ext cx="6125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/>
              <a:t>※</a:t>
            </a:r>
            <a:r>
              <a:rPr kumimoji="1" lang="ja-JP" altLang="en-US" sz="800" dirty="0" smtClean="0"/>
              <a:t>手数料が必要となります。（　　　　　色の内容）　納付方法等は（４）を参照ください。</a:t>
            </a:r>
            <a:endParaRPr kumimoji="1" lang="ja-JP" altLang="en-US" sz="900" b="1" u="sng" dirty="0"/>
          </a:p>
        </p:txBody>
      </p:sp>
      <p:sp>
        <p:nvSpPr>
          <p:cNvPr id="3" name="正方形/長方形 2"/>
          <p:cNvSpPr/>
          <p:nvPr/>
        </p:nvSpPr>
        <p:spPr>
          <a:xfrm>
            <a:off x="1983442" y="7307580"/>
            <a:ext cx="387350" cy="121618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30841" y="9041404"/>
            <a:ext cx="6362701" cy="613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30841" y="2651267"/>
            <a:ext cx="6362701" cy="6311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31609" y="2669559"/>
            <a:ext cx="3561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〒</a:t>
            </a:r>
            <a:r>
              <a:rPr lang="en-US" altLang="ja-JP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559-8555</a:t>
            </a:r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 大阪市</a:t>
            </a:r>
            <a:r>
              <a:rPr lang="ja-JP" altLang="en-US" sz="900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住之江区南港北</a:t>
            </a:r>
            <a:r>
              <a:rPr lang="en-US" altLang="ja-JP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1-14-16 </a:t>
            </a:r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大阪府咲洲庁舎</a:t>
            </a:r>
            <a:r>
              <a:rPr lang="en-US" altLang="ja-JP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27</a:t>
            </a:r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階</a:t>
            </a:r>
            <a:endParaRPr lang="en-US" altLang="ja-JP" sz="900" b="1" dirty="0" smtClean="0">
              <a:solidFill>
                <a:srgbClr val="000000"/>
              </a:solidFill>
              <a:latin typeface="游ゴシック" panose="020B0400000000000000" pitchFamily="50" charset="-128"/>
            </a:endParaRPr>
          </a:p>
          <a:p>
            <a:pPr algn="ctr" fontAlgn="ctr"/>
            <a:r>
              <a:rPr lang="ja-JP" altLang="en-US" sz="900" b="1" dirty="0" smtClean="0">
                <a:solidFill>
                  <a:srgbClr val="000000"/>
                </a:solidFill>
                <a:latin typeface="游ゴシック" panose="020B0400000000000000" pitchFamily="50" charset="-128"/>
              </a:rPr>
              <a:t>大阪府 都市整備部 住宅建築局 建築環境課（以下参照）宛</a:t>
            </a:r>
            <a:endParaRPr lang="en-US" altLang="ja-JP" sz="900" b="1" dirty="0">
              <a:solidFill>
                <a:srgbClr val="000000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643" y="7492403"/>
            <a:ext cx="6125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上記手続きのうち、大阪府行政オンラインシステムによる電子申請が可能な手続きは、下記のとおりです。</a:t>
            </a:r>
            <a:endParaRPr kumimoji="1" lang="en-US" altLang="ja-JP" sz="800" dirty="0" smtClean="0"/>
          </a:p>
          <a:p>
            <a:r>
              <a:rPr kumimoji="1" lang="en-US" altLang="ja-JP" sz="800" dirty="0">
                <a:hlinkClick r:id="rId2"/>
              </a:rPr>
              <a:t>https://</a:t>
            </a:r>
            <a:r>
              <a:rPr kumimoji="1" lang="en-US" altLang="ja-JP" sz="800" dirty="0" smtClean="0">
                <a:hlinkClick r:id="rId2"/>
              </a:rPr>
              <a:t>lgpos.task-asp.net/cu/270008/ea/residents/portal/home</a:t>
            </a:r>
            <a:r>
              <a:rPr kumimoji="1" lang="ja-JP" altLang="en-US" sz="800" dirty="0" smtClean="0"/>
              <a:t>（大阪府行政オンラインシステムのリンク先</a:t>
            </a:r>
            <a:r>
              <a:rPr kumimoji="1" lang="ja-JP" altLang="en-US" sz="800" dirty="0" smtClean="0"/>
              <a:t>）</a:t>
            </a:r>
            <a:endParaRPr kumimoji="1" lang="en-US" altLang="ja-JP" sz="800" dirty="0" smtClean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974138"/>
              </p:ext>
            </p:extLst>
          </p:nvPr>
        </p:nvGraphicFramePr>
        <p:xfrm>
          <a:off x="498752" y="7830957"/>
          <a:ext cx="4825723" cy="10633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1068">
                  <a:extLst>
                    <a:ext uri="{9D8B030D-6E8A-4147-A177-3AD203B41FA5}">
                      <a16:colId xmlns:a16="http://schemas.microsoft.com/office/drawing/2014/main" val="1867664441"/>
                    </a:ext>
                  </a:extLst>
                </a:gridCol>
                <a:gridCol w="3524655">
                  <a:extLst>
                    <a:ext uri="{9D8B030D-6E8A-4147-A177-3AD203B41FA5}">
                      <a16:colId xmlns:a16="http://schemas.microsoft.com/office/drawing/2014/main" val="2796739711"/>
                    </a:ext>
                  </a:extLst>
                </a:gridCol>
              </a:tblGrid>
              <a:tr h="151519">
                <a:tc rowSpan="2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長期優良住宅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認定事項変更報告書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371639"/>
                  </a:ext>
                </a:extLst>
              </a:tr>
              <a:tr h="151519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認定長期優良住宅建築等計画に基づく住宅の建築完了報告書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467475"/>
                  </a:ext>
                </a:extLst>
              </a:tr>
              <a:tr h="151519"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低炭素建築物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認定低炭素建築物新築等計画に基づく建築物の新築等完了報告書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028529"/>
                  </a:ext>
                </a:extLst>
              </a:tr>
              <a:tr h="151519">
                <a:tc rowSpan="3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建築物の環境配慮制度</a:t>
                      </a:r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zh-TW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建築物工事完了届出書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33459"/>
                  </a:ext>
                </a:extLst>
              </a:tr>
              <a:tr h="151519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zh-TW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建築物環境性能表示届出書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045680"/>
                  </a:ext>
                </a:extLst>
              </a:tr>
              <a:tr h="151519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</a:pPr>
                      <a:r>
                        <a:rPr kumimoji="1" lang="ja-JP" altLang="en-US" sz="800" dirty="0" smtClean="0">
                          <a:latin typeface="游ゴシック" panose="020B0400000000000000" pitchFamily="50" charset="-128"/>
                          <a:ea typeface="+mn-ea"/>
                        </a:rPr>
                        <a:t>建築物環境性能表示の変更の届出</a:t>
                      </a:r>
                      <a:endParaRPr kumimoji="1" lang="ja-JP" altLang="en-US" sz="8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435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23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2319" y="7865543"/>
            <a:ext cx="64049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/>
              <a:t>①必要書類</a:t>
            </a:r>
            <a:r>
              <a:rPr kumimoji="1" lang="ja-JP" altLang="en-US" sz="1000" b="1" dirty="0"/>
              <a:t>等</a:t>
            </a:r>
            <a:r>
              <a:rPr kumimoji="1" lang="ja-JP" altLang="en-US" sz="1000" b="1" dirty="0" smtClean="0"/>
              <a:t>を</a:t>
            </a:r>
            <a:r>
              <a:rPr kumimoji="1" lang="ja-JP" altLang="en-US" sz="1000" b="1" dirty="0"/>
              <a:t>確認</a:t>
            </a:r>
            <a:r>
              <a:rPr kumimoji="1" lang="ja-JP" altLang="en-US" sz="1000" b="1" dirty="0" smtClean="0"/>
              <a:t>します。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u="sng" dirty="0" smtClean="0"/>
              <a:t>不備がある場合、再提出・追加資料の提出を求めることがありますのでご注意ください。</a:t>
            </a:r>
            <a:endParaRPr kumimoji="1" lang="en-US" altLang="ja-JP" sz="1000" b="1" u="sng" dirty="0" smtClean="0"/>
          </a:p>
          <a:p>
            <a:endParaRPr kumimoji="1" lang="en-US" altLang="ja-JP" sz="600" b="1" dirty="0" smtClean="0"/>
          </a:p>
          <a:p>
            <a:r>
              <a:rPr kumimoji="1" lang="ja-JP" altLang="en-US" sz="1000" b="1" dirty="0" smtClean="0"/>
              <a:t>②手数料が必要となる手続きの場合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・仮受付（書類等を確認し受付可能と判断できた場合）後に本府から「納入通知書兼領収証書」を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dirty="0" smtClean="0"/>
              <a:t>発行し、申請者あてに送付します。</a:t>
            </a:r>
            <a:endParaRPr kumimoji="1" lang="en-US" altLang="ja-JP" sz="1000" b="1" dirty="0"/>
          </a:p>
          <a:p>
            <a:r>
              <a:rPr kumimoji="1" lang="ja-JP" altLang="en-US" sz="1000" b="1" dirty="0" smtClean="0"/>
              <a:t>・申請者</a:t>
            </a:r>
            <a:r>
              <a:rPr kumimoji="1" lang="ja-JP" altLang="en-US" sz="1000" b="1" dirty="0"/>
              <a:t>による</a:t>
            </a:r>
            <a:r>
              <a:rPr kumimoji="1" lang="ja-JP" altLang="en-US" sz="1000" b="1" dirty="0" smtClean="0"/>
              <a:t>納付（銀行等で納付）が</a:t>
            </a:r>
            <a:r>
              <a:rPr kumimoji="1" lang="ja-JP" altLang="en-US" sz="1000" b="1" dirty="0"/>
              <a:t>確認できた段階で、本受付とします。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（銀行の収受印がある領収書を</a:t>
            </a:r>
            <a:r>
              <a:rPr kumimoji="1" lang="en-US" altLang="ja-JP" sz="1000" b="1" dirty="0"/>
              <a:t>FAX</a:t>
            </a:r>
            <a:r>
              <a:rPr kumimoji="1" lang="ja-JP" altLang="en-US" sz="1000" b="1" dirty="0"/>
              <a:t>等で確認します）</a:t>
            </a:r>
            <a:endParaRPr kumimoji="1" lang="en-US" altLang="ja-JP" sz="1000" b="1" dirty="0"/>
          </a:p>
          <a:p>
            <a:endParaRPr kumimoji="1" lang="en-US" altLang="ja-JP" sz="600" b="1" dirty="0"/>
          </a:p>
          <a:p>
            <a:r>
              <a:rPr kumimoji="1" lang="ja-JP" altLang="en-US" sz="1000" b="1" dirty="0" smtClean="0"/>
              <a:t>③審査完了後、副本</a:t>
            </a:r>
            <a:r>
              <a:rPr kumimoji="1" lang="ja-JP" altLang="en-US" sz="1000" b="1" dirty="0"/>
              <a:t>の</a:t>
            </a:r>
            <a:r>
              <a:rPr kumimoji="1" lang="ja-JP" altLang="en-US" sz="1000" b="1" dirty="0" smtClean="0"/>
              <a:t>返却や証明書等の発行がある場合は本府から送付します。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　</a:t>
            </a:r>
            <a:r>
              <a:rPr kumimoji="1" lang="ja-JP" altLang="en-US" sz="1000" b="1" u="sng" dirty="0" smtClean="0"/>
              <a:t>審査にて書類の不備が発覚した場合、補正・追加資料の提出を求めることがあるのでご注意ください。</a:t>
            </a:r>
            <a:endParaRPr kumimoji="1" lang="ja-JP" altLang="en-US" sz="1000" b="1" u="sng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6700" y="172792"/>
            <a:ext cx="1877437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（３）郵送の際の注意点</a:t>
            </a:r>
            <a:endParaRPr kumimoji="1" lang="ja-JP" altLang="en-US" sz="12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266699" y="172790"/>
            <a:ext cx="6362701" cy="2600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6700" y="2930204"/>
            <a:ext cx="4031873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（</a:t>
            </a:r>
            <a:r>
              <a:rPr kumimoji="1" lang="ja-JP" altLang="en-US" sz="1200" b="1" dirty="0" smtClean="0"/>
              <a:t>４）郵送による申請等のながれ</a:t>
            </a:r>
            <a:r>
              <a:rPr kumimoji="1" lang="ja-JP" altLang="en-US" sz="1200" b="1" dirty="0"/>
              <a:t>・</a:t>
            </a:r>
            <a:r>
              <a:rPr kumimoji="1" lang="ja-JP" altLang="en-US" sz="1200" b="1" dirty="0" smtClean="0"/>
              <a:t>手数料の納付方法</a:t>
            </a:r>
            <a:endParaRPr kumimoji="1" lang="ja-JP" altLang="en-US" sz="12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266699" y="2930205"/>
            <a:ext cx="6362701" cy="6597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1764" y="427868"/>
            <a:ext cx="64049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/>
              <a:t>□</a:t>
            </a:r>
            <a:r>
              <a:rPr kumimoji="1" lang="ja-JP" altLang="en-US" sz="1000" b="1" u="sng" dirty="0" smtClean="0"/>
              <a:t>郵送</a:t>
            </a:r>
            <a:r>
              <a:rPr kumimoji="1" lang="ja-JP" altLang="en-US" sz="1000" b="1" u="sng" dirty="0"/>
              <a:t>は</a:t>
            </a:r>
            <a:r>
              <a:rPr kumimoji="1" lang="ja-JP" altLang="en-US" sz="1000" b="1" u="sng" dirty="0" smtClean="0"/>
              <a:t>、電話番号、メールアドレス等連絡先を明記してください。また、書留</a:t>
            </a:r>
            <a:r>
              <a:rPr kumimoji="1" lang="ja-JP" altLang="en-US" sz="1000" b="1" u="sng" dirty="0"/>
              <a:t>郵便等</a:t>
            </a:r>
            <a:r>
              <a:rPr kumimoji="1" lang="ja-JP" altLang="en-US" sz="1000" b="1" u="sng" dirty="0" smtClean="0"/>
              <a:t>配達の記録</a:t>
            </a:r>
            <a:r>
              <a:rPr kumimoji="1" lang="ja-JP" altLang="en-US" sz="1000" b="1" u="sng" dirty="0"/>
              <a:t>が残る</a:t>
            </a:r>
            <a:r>
              <a:rPr kumimoji="1" lang="ja-JP" altLang="en-US" sz="1000" b="1" u="sng" dirty="0" smtClean="0"/>
              <a:t>も　　</a:t>
            </a:r>
            <a:endParaRPr kumimoji="1" lang="en-US" altLang="ja-JP" sz="1000" b="1" u="sng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u="sng" dirty="0" smtClean="0"/>
              <a:t>のにしてください。</a:t>
            </a:r>
            <a:endParaRPr kumimoji="1" lang="en-US" altLang="ja-JP" sz="1000" b="1" u="sng" dirty="0" smtClean="0"/>
          </a:p>
          <a:p>
            <a:endParaRPr kumimoji="1" lang="en-US" altLang="ja-JP" sz="500" b="1" dirty="0" smtClean="0"/>
          </a:p>
          <a:p>
            <a:r>
              <a:rPr kumimoji="1" lang="ja-JP" altLang="en-US" sz="1000" b="1" dirty="0" smtClean="0"/>
              <a:t>□申請</a:t>
            </a:r>
            <a:r>
              <a:rPr kumimoji="1" lang="ja-JP" altLang="en-US" sz="1000" b="1" dirty="0"/>
              <a:t>等</a:t>
            </a:r>
            <a:r>
              <a:rPr kumimoji="1" lang="ja-JP" altLang="en-US" sz="1000" b="1" dirty="0" smtClean="0"/>
              <a:t>にあたって必要となる郵送費用はすべて申請者／届出者</a:t>
            </a:r>
            <a:r>
              <a:rPr kumimoji="1" lang="ja-JP" altLang="en-US" sz="1000" b="1" dirty="0"/>
              <a:t>の負担</a:t>
            </a:r>
            <a:r>
              <a:rPr kumimoji="1" lang="ja-JP" altLang="en-US" sz="1000" b="1" dirty="0" smtClean="0"/>
              <a:t>となります。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　</a:t>
            </a:r>
            <a:r>
              <a:rPr kumimoji="1" lang="ja-JP" altLang="en-US" sz="1000" b="1" u="sng" dirty="0" smtClean="0"/>
              <a:t>申請書等に不備があり本府から送り返す場合も申請者／届出者の負担とします。ご注意ください</a:t>
            </a:r>
            <a:r>
              <a:rPr kumimoji="1" lang="ja-JP" altLang="en-US" sz="1000" b="1" dirty="0" smtClean="0"/>
              <a:t>。</a:t>
            </a:r>
            <a:endParaRPr kumimoji="1" lang="en-US" altLang="ja-JP" sz="1000" b="1" dirty="0" smtClean="0"/>
          </a:p>
          <a:p>
            <a:endParaRPr kumimoji="1" lang="en-US" altLang="ja-JP" sz="500" b="1" dirty="0" smtClean="0"/>
          </a:p>
          <a:p>
            <a:r>
              <a:rPr kumimoji="1" lang="ja-JP" altLang="en-US" sz="1000" b="1" dirty="0" smtClean="0"/>
              <a:t>□</a:t>
            </a:r>
            <a:r>
              <a:rPr kumimoji="1" lang="ja-JP" altLang="en-US" sz="1000" b="1" dirty="0" smtClean="0">
                <a:solidFill>
                  <a:srgbClr val="FF0000"/>
                </a:solidFill>
              </a:rPr>
              <a:t>副本の返却が必要なものや、本府で証明書等を発行する申請等については、</a:t>
            </a:r>
            <a:endParaRPr kumimoji="1" lang="en-US" altLang="ja-JP" sz="10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0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1000" b="1" u="sng" dirty="0" smtClean="0">
                <a:solidFill>
                  <a:srgbClr val="FF0000"/>
                </a:solidFill>
              </a:rPr>
              <a:t>返信用封筒等Ⓐを申請書等の郵送時に合わせて送付してください。</a:t>
            </a:r>
            <a:endParaRPr kumimoji="1" lang="en-US" altLang="ja-JP" sz="1000" b="1" u="sng" dirty="0" smtClean="0">
              <a:solidFill>
                <a:srgbClr val="FF0000"/>
              </a:solidFill>
            </a:endParaRPr>
          </a:p>
          <a:p>
            <a:endParaRPr kumimoji="1" lang="en-US" altLang="ja-JP" sz="500" b="1" dirty="0"/>
          </a:p>
          <a:p>
            <a:r>
              <a:rPr kumimoji="1" lang="ja-JP" altLang="en-US" sz="1000" b="1" dirty="0" smtClean="0"/>
              <a:t>□</a:t>
            </a:r>
            <a:r>
              <a:rPr kumimoji="1" lang="ja-JP" altLang="en-US" sz="1000" b="1" u="sng" dirty="0" smtClean="0">
                <a:solidFill>
                  <a:srgbClr val="FF0000"/>
                </a:solidFill>
              </a:rPr>
              <a:t>手数料が必要な申請等の場合、本府からの納入通知書の送付用に別途返信用封筒等</a:t>
            </a:r>
            <a:r>
              <a:rPr kumimoji="1" lang="ja-JP" altLang="en-US" sz="1000" b="1" u="sng" smtClean="0">
                <a:solidFill>
                  <a:srgbClr val="FF0000"/>
                </a:solidFill>
              </a:rPr>
              <a:t>Ⓑを同封してください</a:t>
            </a:r>
            <a:r>
              <a:rPr kumimoji="1" lang="ja-JP" altLang="en-US" sz="1000" b="1" u="sng" dirty="0" smtClean="0">
                <a:solidFill>
                  <a:srgbClr val="FF0000"/>
                </a:solidFill>
              </a:rPr>
              <a:t>。</a:t>
            </a:r>
            <a:endParaRPr kumimoji="1" lang="en-US" altLang="ja-JP" sz="1000" b="1" u="sng" dirty="0" smtClean="0">
              <a:solidFill>
                <a:srgbClr val="FF0000"/>
              </a:solidFill>
            </a:endParaRPr>
          </a:p>
          <a:p>
            <a:endParaRPr kumimoji="1" lang="en-US" altLang="ja-JP" sz="500" b="1" dirty="0"/>
          </a:p>
          <a:p>
            <a:r>
              <a:rPr kumimoji="1" lang="ja-JP" altLang="en-US" sz="1000" b="1" dirty="0" smtClean="0"/>
              <a:t>□上記の返信用封筒等は副本や納入通知書（Ａ</a:t>
            </a:r>
            <a:r>
              <a:rPr kumimoji="1" lang="ja-JP" altLang="en-US" sz="1000" b="1" dirty="0"/>
              <a:t>４</a:t>
            </a:r>
            <a:r>
              <a:rPr kumimoji="1" lang="ja-JP" altLang="en-US" sz="1000" b="1" dirty="0" smtClean="0"/>
              <a:t>）を折らずに入る</a:t>
            </a:r>
            <a:r>
              <a:rPr kumimoji="1" lang="ja-JP" altLang="en-US" sz="1000" b="1" dirty="0"/>
              <a:t>サイズのものとし、かつ</a:t>
            </a:r>
            <a:r>
              <a:rPr kumimoji="1" lang="ja-JP" altLang="en-US" sz="1000" b="1" dirty="0" smtClean="0"/>
              <a:t>、書留等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　</a:t>
            </a:r>
            <a:r>
              <a:rPr kumimoji="1" lang="ja-JP" altLang="en-US" sz="1000" b="1" dirty="0" smtClean="0"/>
              <a:t>配達</a:t>
            </a:r>
            <a:r>
              <a:rPr kumimoji="1" lang="ja-JP" altLang="en-US" sz="1000" b="1" dirty="0"/>
              <a:t>記録</a:t>
            </a:r>
            <a:r>
              <a:rPr kumimoji="1" lang="ja-JP" altLang="en-US" sz="1000" b="1" dirty="0" smtClean="0"/>
              <a:t>にかかる</a:t>
            </a:r>
            <a:r>
              <a:rPr kumimoji="1" lang="ja-JP" altLang="en-US" sz="1000" b="1" dirty="0"/>
              <a:t>費用分</a:t>
            </a:r>
            <a:r>
              <a:rPr kumimoji="1" lang="ja-JP" altLang="en-US" sz="1000" b="1" dirty="0" smtClean="0"/>
              <a:t>の切手を貼付けてください。（許容</a:t>
            </a:r>
            <a:r>
              <a:rPr kumimoji="1" lang="ja-JP" altLang="en-US" sz="1000" b="1" dirty="0"/>
              <a:t>サイズ内で</a:t>
            </a:r>
            <a:r>
              <a:rPr kumimoji="1" lang="ja-JP" altLang="en-US" sz="1000" b="1" dirty="0" smtClean="0"/>
              <a:t>あればレターパック</a:t>
            </a:r>
            <a:r>
              <a:rPr kumimoji="1" lang="ja-JP" altLang="en-US" sz="1000" b="1" dirty="0"/>
              <a:t>も</a:t>
            </a:r>
            <a:r>
              <a:rPr kumimoji="1" lang="ja-JP" altLang="en-US" sz="1000" b="1" dirty="0" smtClean="0"/>
              <a:t>可）</a:t>
            </a:r>
            <a:endParaRPr kumimoji="1" lang="ja-JP" altLang="en-US" sz="1000" b="1" dirty="0"/>
          </a:p>
          <a:p>
            <a:endParaRPr kumimoji="1" lang="en-US" altLang="ja-JP" sz="500" b="1" dirty="0"/>
          </a:p>
          <a:p>
            <a:r>
              <a:rPr kumimoji="1" lang="ja-JP" altLang="en-US" sz="1000" b="1" dirty="0" smtClean="0"/>
              <a:t>□上記の返信用封筒等に</a:t>
            </a:r>
            <a:r>
              <a:rPr kumimoji="1" lang="ja-JP" altLang="en-US" sz="1000" b="1" dirty="0"/>
              <a:t>はあらかじめ宛先の住所・会社名・担当者名等を記入してください。</a:t>
            </a:r>
            <a:endParaRPr kumimoji="1" lang="en-US" altLang="ja-JP" sz="1000" b="1" dirty="0"/>
          </a:p>
          <a:p>
            <a:r>
              <a:rPr kumimoji="1" lang="ja-JP" altLang="en-US" sz="1000" b="1" dirty="0"/>
              <a:t>　また</a:t>
            </a:r>
            <a:r>
              <a:rPr kumimoji="1" lang="ja-JP" altLang="en-US" sz="1000" b="1" dirty="0" smtClean="0"/>
              <a:t>、信書を</a:t>
            </a:r>
            <a:r>
              <a:rPr kumimoji="1" lang="ja-JP" altLang="en-US" sz="1000" b="1" dirty="0"/>
              <a:t>送</a:t>
            </a:r>
            <a:r>
              <a:rPr kumimoji="1" lang="ja-JP" altLang="en-US" sz="1000" b="1" dirty="0" smtClean="0"/>
              <a:t>ること</a:t>
            </a:r>
            <a:r>
              <a:rPr kumimoji="1" lang="ja-JP" altLang="en-US" sz="1000" b="1" dirty="0"/>
              <a:t>ができるものとしてください。</a:t>
            </a:r>
            <a:endParaRPr kumimoji="1" lang="en-US" altLang="ja-JP" sz="1000" b="1" dirty="0"/>
          </a:p>
          <a:p>
            <a:endParaRPr kumimoji="1" lang="en-US" altLang="ja-JP" sz="500" b="1" dirty="0" smtClean="0"/>
          </a:p>
          <a:p>
            <a:r>
              <a:rPr kumimoji="1" lang="ja-JP" altLang="en-US" sz="1000" b="1" dirty="0" smtClean="0"/>
              <a:t>□郵送事故に関して、本府は責任を負いません。</a:t>
            </a:r>
            <a:endParaRPr kumimoji="1" lang="en-US" altLang="ja-JP" sz="10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534" y="9583312"/>
            <a:ext cx="6776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u="sng" dirty="0" smtClean="0">
                <a:solidFill>
                  <a:srgbClr val="FF0000"/>
                </a:solidFill>
              </a:rPr>
              <a:t>注）上記は大まかな流れです。各申請等により詳細は異なりますので、（１）の各担当課に</a:t>
            </a:r>
            <a:r>
              <a:rPr kumimoji="1" lang="ja-JP" altLang="en-US" sz="1000" b="1" u="sng" dirty="0">
                <a:solidFill>
                  <a:srgbClr val="FF0000"/>
                </a:solidFill>
              </a:rPr>
              <a:t>事前</a:t>
            </a:r>
            <a:r>
              <a:rPr kumimoji="1" lang="ja-JP" altLang="en-US" sz="1000" b="1" u="sng" dirty="0" smtClean="0">
                <a:solidFill>
                  <a:srgbClr val="FF0000"/>
                </a:solidFill>
              </a:rPr>
              <a:t>に相談ください</a:t>
            </a:r>
            <a:r>
              <a:rPr kumimoji="1" lang="ja-JP" altLang="en-US" sz="1000" b="1" u="sng" dirty="0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24230" y="3381838"/>
            <a:ext cx="2919235" cy="44216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" name="正方形/長方形 15"/>
          <p:cNvSpPr/>
          <p:nvPr/>
        </p:nvSpPr>
        <p:spPr>
          <a:xfrm>
            <a:off x="3443465" y="3381837"/>
            <a:ext cx="2919235" cy="44216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8" name="正方形/長方形 17"/>
          <p:cNvSpPr/>
          <p:nvPr/>
        </p:nvSpPr>
        <p:spPr>
          <a:xfrm>
            <a:off x="1201478" y="3885478"/>
            <a:ext cx="1088524" cy="365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14781" y="3950316"/>
            <a:ext cx="1261918" cy="462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申請図書一式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151429" y="5530789"/>
            <a:ext cx="1804095" cy="4898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05433" y="5593966"/>
            <a:ext cx="1896088" cy="600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納入通知書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兼領収証書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発行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43691" y="5522688"/>
            <a:ext cx="1804095" cy="49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48728" y="5584286"/>
            <a:ext cx="1994023" cy="380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納入通知書兼領収証書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受取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手数料納付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583998" y="6419015"/>
            <a:ext cx="938956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509214" y="6483852"/>
            <a:ext cx="1088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納付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509215" y="7283055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22518" y="7347892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本受付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01478" y="3433835"/>
            <a:ext cx="1500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申請者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（代理者）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47788" y="4218121"/>
            <a:ext cx="143270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返信用封筒ⒶⒷを同封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ホームベース 38"/>
          <p:cNvSpPr/>
          <p:nvPr/>
        </p:nvSpPr>
        <p:spPr>
          <a:xfrm rot="5400000">
            <a:off x="4938485" y="6930165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2779559" y="3896081"/>
            <a:ext cx="123745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87036" y="3977316"/>
            <a:ext cx="103822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1630748" y="6054858"/>
            <a:ext cx="229984" cy="359750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右矢印 44"/>
          <p:cNvSpPr/>
          <p:nvPr/>
        </p:nvSpPr>
        <p:spPr>
          <a:xfrm flipH="1">
            <a:off x="2779970" y="5603653"/>
            <a:ext cx="122540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887038" y="5692965"/>
            <a:ext cx="102811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509215" y="3885478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422518" y="3950315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図書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ホームベース 49"/>
          <p:cNvSpPr/>
          <p:nvPr/>
        </p:nvSpPr>
        <p:spPr>
          <a:xfrm rot="5400000">
            <a:off x="4938485" y="4296726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201478" y="6419015"/>
            <a:ext cx="1088524" cy="365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114781" y="6483853"/>
            <a:ext cx="1261918" cy="282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納付連絡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右矢印 54"/>
          <p:cNvSpPr/>
          <p:nvPr/>
        </p:nvSpPr>
        <p:spPr>
          <a:xfrm>
            <a:off x="2804933" y="6429618"/>
            <a:ext cx="123745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754184" y="6503901"/>
            <a:ext cx="11264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ＦＡＸ等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940086" y="5910753"/>
            <a:ext cx="11883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返信用封筒Ⓑを使用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509215" y="4767611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422518" y="4832448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ホームベース 61"/>
          <p:cNvSpPr/>
          <p:nvPr/>
        </p:nvSpPr>
        <p:spPr>
          <a:xfrm rot="5400000">
            <a:off x="4938485" y="5153976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295934" y="4272017"/>
            <a:ext cx="103988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①書類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封筒等を確認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85801" y="4633815"/>
            <a:ext cx="5478780" cy="2257898"/>
          </a:xfrm>
          <a:prstGeom prst="roundRect">
            <a:avLst>
              <a:gd name="adj" fmla="val 8663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524229" y="3381837"/>
            <a:ext cx="5838471" cy="3211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69" name="正方形/長方形 68"/>
          <p:cNvSpPr/>
          <p:nvPr/>
        </p:nvSpPr>
        <p:spPr>
          <a:xfrm>
            <a:off x="3443464" y="3378449"/>
            <a:ext cx="2919236" cy="32306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92600" y="3439800"/>
            <a:ext cx="14064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61662" y="4521390"/>
            <a:ext cx="219761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kumimoji="1" lang="ja-JP" altLang="en-US" sz="10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②手数料が必要となる手続きの場合</a:t>
            </a:r>
            <a:endParaRPr kumimoji="1" lang="ja-JP" altLang="en-US" sz="10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949863" y="7022286"/>
            <a:ext cx="151600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③審査等完了後、副本返却、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証明書等を発行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右矢印 71"/>
          <p:cNvSpPr/>
          <p:nvPr/>
        </p:nvSpPr>
        <p:spPr>
          <a:xfrm flipH="1">
            <a:off x="2801743" y="7295019"/>
            <a:ext cx="122540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908811" y="7384331"/>
            <a:ext cx="102811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93451" y="7282728"/>
            <a:ext cx="1341807" cy="365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86581" y="7347566"/>
            <a:ext cx="1555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副本・証明書等受領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014925" y="7580960"/>
            <a:ext cx="11883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返信用封筒Ⓐを使用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37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1034</Words>
  <Application>Microsoft Office PowerPoint</Application>
  <PresentationFormat>A4 210 x 297 mm</PresentationFormat>
  <Paragraphs>119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2022-09-20T07:05:03Z</dcterms:created>
  <dcterms:modified xsi:type="dcterms:W3CDTF">2022-09-21T00:12:33Z</dcterms:modified>
</cp:coreProperties>
</file>