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29" autoAdjust="0"/>
    <p:restoredTop sz="94255" autoAdjust="0"/>
  </p:normalViewPr>
  <p:slideViewPr>
    <p:cSldViewPr snapToGrid="0">
      <p:cViewPr varScale="1">
        <p:scale>
          <a:sx n="65" d="100"/>
          <a:sy n="65" d="100"/>
        </p:scale>
        <p:origin x="22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6555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739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8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117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465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64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169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553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895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717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1997-6B5C-4D44-9096-60B53ED660B6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659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21997-6B5C-4D44-9096-60B53ED660B6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322EB-F93E-46AC-AB7A-F2ACCEF5C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309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9312F5-AD16-0D99-D698-4B5AB2BB55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50352B-6AFF-F01A-2BA7-4C4E99619E9F}"/>
              </a:ext>
            </a:extLst>
          </p:cNvPr>
          <p:cNvSpPr txBox="1"/>
          <p:nvPr/>
        </p:nvSpPr>
        <p:spPr>
          <a:xfrm>
            <a:off x="3872592" y="693696"/>
            <a:ext cx="29899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/>
              <a:t>大阪府都市整備部住宅建築局建築指導室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9D59E60-A575-7D74-0C51-28AF73F24CAD}"/>
              </a:ext>
            </a:extLst>
          </p:cNvPr>
          <p:cNvSpPr txBox="1"/>
          <p:nvPr/>
        </p:nvSpPr>
        <p:spPr>
          <a:xfrm>
            <a:off x="266699" y="1150664"/>
            <a:ext cx="636270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u="sng" dirty="0"/>
              <a:t>本府建築指導室が所管する</a:t>
            </a:r>
            <a:r>
              <a:rPr kumimoji="1" lang="ja-JP" altLang="en-US" sz="1100" dirty="0"/>
              <a:t>以下の各種申請等について、郵送での対応を行っています。</a:t>
            </a:r>
            <a:r>
              <a:rPr kumimoji="1" lang="ja-JP" altLang="en-US" sz="1200" b="1" u="sng" dirty="0"/>
              <a:t>以下（１）から（４）までの内容をよくお読みいただき、また担当課へも必要に応じてご連絡の上、郵送いただきますようお願いします。</a:t>
            </a:r>
            <a:r>
              <a:rPr kumimoji="1" lang="ja-JP" altLang="en-US" sz="1100" dirty="0"/>
              <a:t>なお、窓口での対応については従前と変更はありません。</a:t>
            </a: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823414C5-7489-F4C2-4CCE-0D9D46F8F5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131891"/>
              </p:ext>
            </p:extLst>
          </p:nvPr>
        </p:nvGraphicFramePr>
        <p:xfrm>
          <a:off x="437501" y="2357828"/>
          <a:ext cx="6029974" cy="1745275"/>
        </p:xfrm>
        <a:graphic>
          <a:graphicData uri="http://schemas.openxmlformats.org/drawingml/2006/table">
            <a:tbl>
              <a:tblPr/>
              <a:tblGrid>
                <a:gridCol w="2365522">
                  <a:extLst>
                    <a:ext uri="{9D8B030D-6E8A-4147-A177-3AD203B41FA5}">
                      <a16:colId xmlns:a16="http://schemas.microsoft.com/office/drawing/2014/main" val="2287590221"/>
                    </a:ext>
                  </a:extLst>
                </a:gridCol>
                <a:gridCol w="2630037">
                  <a:extLst>
                    <a:ext uri="{9D8B030D-6E8A-4147-A177-3AD203B41FA5}">
                      <a16:colId xmlns:a16="http://schemas.microsoft.com/office/drawing/2014/main" val="3238564453"/>
                    </a:ext>
                  </a:extLst>
                </a:gridCol>
                <a:gridCol w="1034415">
                  <a:extLst>
                    <a:ext uri="{9D8B030D-6E8A-4147-A177-3AD203B41FA5}">
                      <a16:colId xmlns:a16="http://schemas.microsoft.com/office/drawing/2014/main" val="3651923074"/>
                    </a:ext>
                  </a:extLst>
                </a:gridCol>
              </a:tblGrid>
              <a:tr h="26676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申請等の種類</a:t>
                      </a: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担当課</a:t>
                      </a: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連絡先</a:t>
                      </a: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064651"/>
                  </a:ext>
                </a:extLst>
              </a:tr>
              <a:tr h="16860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建築計画概要書の交付等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審査指導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課　調整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グループ</a:t>
                      </a:r>
                      <a:endParaRPr lang="en-US" altLang="zh-TW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06-6210-9721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6421005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建築確認申請書等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審査指導課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確認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・検査グループ</a:t>
                      </a:r>
                      <a:endParaRPr lang="en-US" altLang="zh-TW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06-6210-9724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046593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建築確認の中間･完了検査申請書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TW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5081807"/>
                  </a:ext>
                </a:extLst>
              </a:tr>
              <a:tr h="16860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建築基準法の許認可申請書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TW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2209963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開発許可申請書等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審査指導課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開発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許可グループ</a:t>
                      </a:r>
                      <a:endParaRPr lang="en-US" altLang="zh-TW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06-6210-9722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6832617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宅造法申請書等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TW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4881453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道路位置指定申請書等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endParaRPr lang="zh-TW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TW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084070"/>
                  </a:ext>
                </a:extLst>
              </a:tr>
              <a:tr h="16860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建設リサイクル届出等</a:t>
                      </a: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TW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5798947"/>
                  </a:ext>
                </a:extLst>
              </a:tr>
              <a:tr h="16211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定期報告概要書の交付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建築安全課　監察・指導グループ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</a:t>
                      </a:r>
                      <a:r>
                        <a:rPr lang="en-US" altLang="ja-JP" sz="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06-6210-9726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5158" marR="5158" marT="5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5934183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6CE42FF-B850-2B48-3352-95CBF66C1FDC}"/>
              </a:ext>
            </a:extLst>
          </p:cNvPr>
          <p:cNvSpPr txBox="1"/>
          <p:nvPr/>
        </p:nvSpPr>
        <p:spPr>
          <a:xfrm>
            <a:off x="266700" y="272361"/>
            <a:ext cx="6437603" cy="40011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/>
              <a:t>各種申請等の郵送対応について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9789B0F-177D-783B-0154-701C90F3E8C7}"/>
              </a:ext>
            </a:extLst>
          </p:cNvPr>
          <p:cNvSpPr txBox="1"/>
          <p:nvPr/>
        </p:nvSpPr>
        <p:spPr>
          <a:xfrm>
            <a:off x="266700" y="1965190"/>
            <a:ext cx="2800767" cy="27699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200" b="1" dirty="0"/>
              <a:t>（１）郵送での受付をする各種申請等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EEE55835-A8C0-9852-E663-5096F374B896}"/>
              </a:ext>
            </a:extLst>
          </p:cNvPr>
          <p:cNvGrpSpPr/>
          <p:nvPr/>
        </p:nvGrpSpPr>
        <p:grpSpPr>
          <a:xfrm>
            <a:off x="366388" y="4111020"/>
            <a:ext cx="6125224" cy="338554"/>
            <a:chOff x="437501" y="4168044"/>
            <a:chExt cx="6125224" cy="338554"/>
          </a:xfrm>
        </p:grpSpPr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BE7CBCF3-6057-20A7-B72F-F04818B729AD}"/>
                </a:ext>
              </a:extLst>
            </p:cNvPr>
            <p:cNvSpPr txBox="1"/>
            <p:nvPr/>
          </p:nvSpPr>
          <p:spPr>
            <a:xfrm>
              <a:off x="437501" y="4168044"/>
              <a:ext cx="61252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800" dirty="0"/>
                <a:t>※</a:t>
              </a:r>
              <a:r>
                <a:rPr kumimoji="1" lang="ja-JP" altLang="en-US" sz="800" dirty="0"/>
                <a:t>手数料が必要となります。（　　　　　色の内容）　</a:t>
              </a:r>
              <a:endParaRPr kumimoji="1" lang="en-US" altLang="ja-JP" sz="800" dirty="0"/>
            </a:p>
            <a:p>
              <a:r>
                <a:rPr kumimoji="1" lang="ja-JP" altLang="en-US" sz="800" dirty="0"/>
                <a:t>　納付方法等は（４）を参照ください。</a:t>
              </a:r>
              <a:endParaRPr kumimoji="1" lang="ja-JP" altLang="en-US" sz="900" b="1" u="sng" dirty="0"/>
            </a:p>
          </p:txBody>
        </p:sp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1C7EC233-6D87-D135-E6CA-571CD3DC41C1}"/>
                </a:ext>
              </a:extLst>
            </p:cNvPr>
            <p:cNvSpPr/>
            <p:nvPr/>
          </p:nvSpPr>
          <p:spPr>
            <a:xfrm>
              <a:off x="2028825" y="4213761"/>
              <a:ext cx="387350" cy="121618"/>
            </a:xfrm>
            <a:prstGeom prst="rect">
              <a:avLst/>
            </a:prstGeom>
            <a:solidFill>
              <a:srgbClr val="FF99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CE76A4C-7B98-394C-BAF4-29BC33DFAB74}"/>
              </a:ext>
            </a:extLst>
          </p:cNvPr>
          <p:cNvSpPr/>
          <p:nvPr/>
        </p:nvSpPr>
        <p:spPr>
          <a:xfrm>
            <a:off x="266699" y="1965190"/>
            <a:ext cx="6362701" cy="25307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9134E1D5-62DF-4124-B4C7-59A6BC9B72A7}"/>
              </a:ext>
            </a:extLst>
          </p:cNvPr>
          <p:cNvGrpSpPr/>
          <p:nvPr/>
        </p:nvGrpSpPr>
        <p:grpSpPr>
          <a:xfrm>
            <a:off x="266699" y="4886074"/>
            <a:ext cx="6362701" cy="1086008"/>
            <a:chOff x="266700" y="4575653"/>
            <a:chExt cx="6362701" cy="1086008"/>
          </a:xfrm>
        </p:grpSpPr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88533C4C-0C7F-308A-A70E-99ABC8BAAC13}"/>
                </a:ext>
              </a:extLst>
            </p:cNvPr>
            <p:cNvGrpSpPr/>
            <p:nvPr/>
          </p:nvGrpSpPr>
          <p:grpSpPr>
            <a:xfrm>
              <a:off x="266700" y="4575653"/>
              <a:ext cx="6362701" cy="1086008"/>
              <a:chOff x="266700" y="9111595"/>
              <a:chExt cx="6362701" cy="1086008"/>
            </a:xfrm>
          </p:grpSpPr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DE4A052E-95F3-06BB-F56F-937AC37161CB}"/>
                  </a:ext>
                </a:extLst>
              </p:cNvPr>
              <p:cNvSpPr txBox="1"/>
              <p:nvPr/>
            </p:nvSpPr>
            <p:spPr>
              <a:xfrm>
                <a:off x="266700" y="9111595"/>
                <a:ext cx="1107996" cy="27699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r>
                  <a:rPr kumimoji="1" lang="ja-JP" altLang="en-US" sz="1200" b="1" dirty="0"/>
                  <a:t>（２）送付先</a:t>
                </a:r>
              </a:p>
            </p:txBody>
          </p:sp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E82A1CDC-C28A-A3A2-C89A-CFAFF5CAA2D8}"/>
                  </a:ext>
                </a:extLst>
              </p:cNvPr>
              <p:cNvSpPr txBox="1"/>
              <p:nvPr/>
            </p:nvSpPr>
            <p:spPr>
              <a:xfrm>
                <a:off x="437501" y="9438039"/>
                <a:ext cx="56965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kumimoji="1" lang="ja-JP" altLang="en-US" sz="1200" b="1" dirty="0"/>
              </a:p>
            </p:txBody>
          </p:sp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FEF2F8A7-531B-BC07-E971-2F8641C753C3}"/>
                  </a:ext>
                </a:extLst>
              </p:cNvPr>
              <p:cNvSpPr/>
              <p:nvPr/>
            </p:nvSpPr>
            <p:spPr>
              <a:xfrm>
                <a:off x="266700" y="9111595"/>
                <a:ext cx="6362701" cy="108600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0ED75F9C-4BB5-9917-0D31-70F89E62DD0F}"/>
                </a:ext>
              </a:extLst>
            </p:cNvPr>
            <p:cNvSpPr txBox="1"/>
            <p:nvPr/>
          </p:nvSpPr>
          <p:spPr>
            <a:xfrm>
              <a:off x="366388" y="4902096"/>
              <a:ext cx="617919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lang="ja-JP" altLang="en-US" sz="1400" b="1" dirty="0">
                  <a:solidFill>
                    <a:srgbClr val="000000"/>
                  </a:solidFill>
                  <a:latin typeface="游ゴシック" panose="020B0400000000000000" pitchFamily="50" charset="-128"/>
                </a:rPr>
                <a:t>〒</a:t>
              </a:r>
              <a:r>
                <a:rPr lang="en-US" altLang="ja-JP" sz="1400" b="1" dirty="0">
                  <a:solidFill>
                    <a:srgbClr val="000000"/>
                  </a:solidFill>
                  <a:latin typeface="游ゴシック" panose="020B0400000000000000" pitchFamily="50" charset="-128"/>
                </a:rPr>
                <a:t>559-8555</a:t>
              </a:r>
              <a:r>
                <a:rPr lang="ja-JP" altLang="en-US" sz="1400" b="1" dirty="0">
                  <a:solidFill>
                    <a:srgbClr val="000000"/>
                  </a:solidFill>
                  <a:latin typeface="游ゴシック" panose="020B0400000000000000" pitchFamily="50" charset="-128"/>
                </a:rPr>
                <a:t> </a:t>
              </a:r>
              <a:endParaRPr lang="en-US" altLang="ja-JP" sz="1400" b="1" dirty="0">
                <a:solidFill>
                  <a:srgbClr val="000000"/>
                </a:solidFill>
                <a:latin typeface="游ゴシック" panose="020B0400000000000000" pitchFamily="50" charset="-128"/>
              </a:endParaRPr>
            </a:p>
            <a:p>
              <a:pPr fontAlgn="ctr"/>
              <a:r>
                <a:rPr lang="ja-JP" altLang="en-US" sz="1400" b="1" dirty="0">
                  <a:solidFill>
                    <a:srgbClr val="000000"/>
                  </a:solidFill>
                  <a:latin typeface="游ゴシック" panose="020B0400000000000000" pitchFamily="50" charset="-128"/>
                </a:rPr>
                <a:t>大阪市住之江区南港北</a:t>
              </a:r>
              <a:r>
                <a:rPr lang="en-US" altLang="ja-JP" sz="1400" b="1" dirty="0">
                  <a:solidFill>
                    <a:srgbClr val="000000"/>
                  </a:solidFill>
                  <a:latin typeface="游ゴシック" panose="020B0400000000000000" pitchFamily="50" charset="-128"/>
                </a:rPr>
                <a:t>1-14-16 </a:t>
              </a:r>
              <a:r>
                <a:rPr lang="ja-JP" altLang="en-US" sz="1400" b="1" dirty="0">
                  <a:solidFill>
                    <a:srgbClr val="000000"/>
                  </a:solidFill>
                  <a:latin typeface="游ゴシック" panose="020B0400000000000000" pitchFamily="50" charset="-128"/>
                </a:rPr>
                <a:t>大阪府咲洲庁舎</a:t>
              </a:r>
              <a:r>
                <a:rPr lang="en-US" altLang="ja-JP" sz="1400" b="1" dirty="0">
                  <a:solidFill>
                    <a:srgbClr val="000000"/>
                  </a:solidFill>
                  <a:latin typeface="游ゴシック" panose="020B0400000000000000" pitchFamily="50" charset="-128"/>
                </a:rPr>
                <a:t>27</a:t>
              </a:r>
              <a:r>
                <a:rPr lang="ja-JP" altLang="en-US" sz="1400" b="1" dirty="0">
                  <a:solidFill>
                    <a:srgbClr val="000000"/>
                  </a:solidFill>
                  <a:latin typeface="游ゴシック" panose="020B0400000000000000" pitchFamily="50" charset="-128"/>
                </a:rPr>
                <a:t>階</a:t>
              </a:r>
              <a:endParaRPr lang="en-US" altLang="ja-JP" sz="1400" b="1" dirty="0">
                <a:solidFill>
                  <a:srgbClr val="000000"/>
                </a:solidFill>
                <a:latin typeface="游ゴシック" panose="020B0400000000000000" pitchFamily="50" charset="-128"/>
              </a:endParaRPr>
            </a:p>
            <a:p>
              <a:pPr fontAlgn="ctr"/>
              <a:r>
                <a:rPr lang="ja-JP" altLang="en-US" sz="1400" b="1" dirty="0">
                  <a:solidFill>
                    <a:srgbClr val="000000"/>
                  </a:solidFill>
                  <a:latin typeface="游ゴシック" panose="020B0400000000000000" pitchFamily="50" charset="-128"/>
                </a:rPr>
                <a:t>大阪府　都市整備部　住宅建築局　建築指導室　担当課（（</a:t>
              </a:r>
              <a:r>
                <a:rPr lang="en-US" altLang="ja-JP" sz="1400" b="1" dirty="0">
                  <a:solidFill>
                    <a:srgbClr val="000000"/>
                  </a:solidFill>
                  <a:latin typeface="游ゴシック" panose="020B0400000000000000" pitchFamily="50" charset="-128"/>
                </a:rPr>
                <a:t>1</a:t>
              </a:r>
              <a:r>
                <a:rPr lang="ja-JP" altLang="en-US" sz="1400" b="1" dirty="0">
                  <a:solidFill>
                    <a:srgbClr val="000000"/>
                  </a:solidFill>
                  <a:latin typeface="游ゴシック" panose="020B0400000000000000" pitchFamily="50" charset="-128"/>
                </a:rPr>
                <a:t>）参照）宛</a:t>
              </a:r>
              <a:endParaRPr lang="en-US" altLang="ja-JP" sz="1400" b="1" dirty="0">
                <a:solidFill>
                  <a:srgbClr val="000000"/>
                </a:solidFill>
                <a:latin typeface="游ゴシック" panose="020B0400000000000000" pitchFamily="50" charset="-128"/>
              </a:endParaRP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40834D23-F594-A5E1-5E2A-051A462E0775}"/>
              </a:ext>
            </a:extLst>
          </p:cNvPr>
          <p:cNvGrpSpPr/>
          <p:nvPr/>
        </p:nvGrpSpPr>
        <p:grpSpPr>
          <a:xfrm>
            <a:off x="266699" y="6360788"/>
            <a:ext cx="6436712" cy="2717682"/>
            <a:chOff x="266699" y="6226963"/>
            <a:chExt cx="6436712" cy="2717682"/>
          </a:xfrm>
        </p:grpSpPr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365198CB-8322-97EC-2B6E-F3B7136DBA69}"/>
                </a:ext>
              </a:extLst>
            </p:cNvPr>
            <p:cNvGrpSpPr/>
            <p:nvPr/>
          </p:nvGrpSpPr>
          <p:grpSpPr>
            <a:xfrm>
              <a:off x="266699" y="6226963"/>
              <a:ext cx="6362701" cy="2530800"/>
              <a:chOff x="266699" y="6226963"/>
              <a:chExt cx="6362701" cy="2530800"/>
            </a:xfrm>
          </p:grpSpPr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30E71572-EBDD-4877-72E5-F88D663E5B9C}"/>
                  </a:ext>
                </a:extLst>
              </p:cNvPr>
              <p:cNvSpPr txBox="1"/>
              <p:nvPr/>
            </p:nvSpPr>
            <p:spPr>
              <a:xfrm>
                <a:off x="266700" y="6226965"/>
                <a:ext cx="1877437" cy="27699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r>
                  <a:rPr kumimoji="1" lang="ja-JP" altLang="en-US" sz="1200" b="1" dirty="0"/>
                  <a:t>（３）郵送の際の注意点</a:t>
                </a:r>
              </a:p>
            </p:txBody>
          </p:sp>
          <p:sp>
            <p:nvSpPr>
              <p:cNvPr id="19" name="正方形/長方形 18">
                <a:extLst>
                  <a:ext uri="{FF2B5EF4-FFF2-40B4-BE49-F238E27FC236}">
                    <a16:creationId xmlns:a16="http://schemas.microsoft.com/office/drawing/2014/main" id="{46D392C5-83C1-E5EF-05B1-DF3A434FF63C}"/>
                  </a:ext>
                </a:extLst>
              </p:cNvPr>
              <p:cNvSpPr/>
              <p:nvPr/>
            </p:nvSpPr>
            <p:spPr>
              <a:xfrm>
                <a:off x="266699" y="6226963"/>
                <a:ext cx="6362701" cy="25308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4FDF56BC-1CD7-E82F-8246-FA93107C054D}"/>
                </a:ext>
              </a:extLst>
            </p:cNvPr>
            <p:cNvSpPr txBox="1"/>
            <p:nvPr/>
          </p:nvSpPr>
          <p:spPr>
            <a:xfrm>
              <a:off x="298423" y="6620932"/>
              <a:ext cx="6404988" cy="23237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b="1" dirty="0"/>
                <a:t>□</a:t>
              </a:r>
              <a:r>
                <a:rPr kumimoji="1" lang="ja-JP" altLang="en-US" sz="1000" b="1" u="sng" dirty="0"/>
                <a:t>郵送は、電話番号、メールアドレス等連絡先を明記してください。また、書留郵便等配達の記録が残るも　　</a:t>
              </a:r>
              <a:endParaRPr kumimoji="1" lang="en-US" altLang="ja-JP" sz="1000" b="1" u="sng" dirty="0"/>
            </a:p>
            <a:p>
              <a:r>
                <a:rPr kumimoji="1" lang="ja-JP" altLang="en-US" sz="1000" b="1" dirty="0"/>
                <a:t>　</a:t>
              </a:r>
              <a:r>
                <a:rPr kumimoji="1" lang="ja-JP" altLang="en-US" sz="1000" b="1" u="sng" dirty="0"/>
                <a:t>のにしてください。</a:t>
              </a:r>
              <a:endParaRPr kumimoji="1" lang="en-US" altLang="ja-JP" sz="1000" b="1" u="sng" dirty="0"/>
            </a:p>
            <a:p>
              <a:endParaRPr kumimoji="1" lang="en-US" altLang="ja-JP" sz="500" b="1" dirty="0"/>
            </a:p>
            <a:p>
              <a:r>
                <a:rPr kumimoji="1" lang="ja-JP" altLang="en-US" sz="1000" b="1" dirty="0"/>
                <a:t>□申請等にあたって必要となる郵送費用はすべて申請者／届出者の負担となります。</a:t>
              </a:r>
              <a:endParaRPr kumimoji="1" lang="en-US" altLang="ja-JP" sz="1000" b="1" dirty="0"/>
            </a:p>
            <a:p>
              <a:r>
                <a:rPr kumimoji="1" lang="ja-JP" altLang="en-US" sz="1000" b="1" dirty="0"/>
                <a:t>　</a:t>
              </a:r>
              <a:r>
                <a:rPr kumimoji="1" lang="ja-JP" altLang="en-US" sz="1000" b="1" u="sng" dirty="0"/>
                <a:t>申請書等に不備があり本府から送り返す場合も申請者／届出者の負担とします。ご注意ください</a:t>
              </a:r>
              <a:r>
                <a:rPr kumimoji="1" lang="ja-JP" altLang="en-US" sz="1000" b="1" dirty="0"/>
                <a:t>。</a:t>
              </a:r>
              <a:endParaRPr kumimoji="1" lang="en-US" altLang="ja-JP" sz="1000" b="1" dirty="0"/>
            </a:p>
            <a:p>
              <a:endParaRPr kumimoji="1" lang="en-US" altLang="ja-JP" sz="500" b="1" dirty="0"/>
            </a:p>
            <a:p>
              <a:r>
                <a:rPr kumimoji="1" lang="ja-JP" altLang="en-US" sz="1000" b="1" dirty="0"/>
                <a:t>□</a:t>
              </a:r>
              <a:r>
                <a:rPr kumimoji="1" lang="ja-JP" altLang="en-US" sz="1000" b="1" dirty="0">
                  <a:solidFill>
                    <a:srgbClr val="FF0000"/>
                  </a:solidFill>
                </a:rPr>
                <a:t>副本の返却が必要なものや、本府で証明書等を発行する申請等については、</a:t>
              </a:r>
              <a:r>
                <a:rPr kumimoji="1" lang="ja-JP" altLang="en-US" sz="1000" b="1" u="sng" dirty="0">
                  <a:solidFill>
                    <a:srgbClr val="FF0000"/>
                  </a:solidFill>
                </a:rPr>
                <a:t>返信用封筒等を申請書等の郵</a:t>
              </a:r>
              <a:endParaRPr kumimoji="1" lang="en-US" altLang="ja-JP" sz="1000" b="1" u="sng" dirty="0">
                <a:solidFill>
                  <a:srgbClr val="FF0000"/>
                </a:solidFill>
              </a:endParaRPr>
            </a:p>
            <a:p>
              <a:r>
                <a:rPr kumimoji="1" lang="ja-JP" altLang="en-US" sz="1000" b="1" dirty="0">
                  <a:solidFill>
                    <a:srgbClr val="FF0000"/>
                  </a:solidFill>
                </a:rPr>
                <a:t>　</a:t>
              </a:r>
              <a:r>
                <a:rPr kumimoji="1" lang="ja-JP" altLang="en-US" sz="1000" b="1" u="sng" dirty="0">
                  <a:solidFill>
                    <a:srgbClr val="FF0000"/>
                  </a:solidFill>
                  <a:latin typeface="+mn-ea"/>
                </a:rPr>
                <a:t>送時に合わせて２部送付してください。（</a:t>
              </a:r>
              <a:r>
                <a:rPr kumimoji="1" lang="ja-JP" altLang="ja-JP" sz="1000" b="1" u="sng" dirty="0">
                  <a:solidFill>
                    <a:srgbClr val="FF0000"/>
                  </a:solidFill>
                  <a:latin typeface="+mn-ea"/>
                </a:rPr>
                <a:t>手数料が</a:t>
              </a:r>
              <a:r>
                <a:rPr kumimoji="1" lang="ja-JP" altLang="en-US" sz="1000" b="1" u="sng" dirty="0">
                  <a:solidFill>
                    <a:srgbClr val="FF0000"/>
                  </a:solidFill>
                  <a:latin typeface="+mn-ea"/>
                </a:rPr>
                <a:t>不要</a:t>
              </a:r>
              <a:r>
                <a:rPr kumimoji="1" lang="ja-JP" altLang="ja-JP" sz="1000" b="1" u="sng" dirty="0">
                  <a:solidFill>
                    <a:srgbClr val="FF0000"/>
                  </a:solidFill>
                  <a:latin typeface="+mn-ea"/>
                </a:rPr>
                <a:t>な</a:t>
              </a:r>
              <a:r>
                <a:rPr kumimoji="1" lang="ja-JP" altLang="en-US" sz="1000" b="1" u="sng" dirty="0">
                  <a:solidFill>
                    <a:srgbClr val="FF0000"/>
                  </a:solidFill>
                  <a:latin typeface="+mn-ea"/>
                </a:rPr>
                <a:t>申請等の</a:t>
              </a:r>
              <a:r>
                <a:rPr kumimoji="1" lang="ja-JP" altLang="ja-JP" sz="1000" b="1" u="sng" dirty="0">
                  <a:solidFill>
                    <a:srgbClr val="FF0000"/>
                  </a:solidFill>
                  <a:latin typeface="+mn-ea"/>
                </a:rPr>
                <a:t>場合は、</a:t>
              </a:r>
              <a:r>
                <a:rPr kumimoji="1" lang="ja-JP" altLang="en-US" sz="1000" b="1" u="sng" dirty="0">
                  <a:solidFill>
                    <a:srgbClr val="FF0000"/>
                  </a:solidFill>
                  <a:latin typeface="+mn-ea"/>
                </a:rPr>
                <a:t>１部で結構です。）</a:t>
              </a:r>
              <a:endParaRPr lang="ja-JP" altLang="ja-JP" sz="1000" dirty="0">
                <a:latin typeface="+mn-ea"/>
              </a:endParaRPr>
            </a:p>
            <a:p>
              <a:r>
                <a:rPr kumimoji="1" lang="ja-JP" altLang="en-US" sz="1000" b="1" dirty="0">
                  <a:latin typeface="+mn-ea"/>
                </a:rPr>
                <a:t>　なお、返信用封筒は次の点に注意してください。</a:t>
              </a:r>
              <a:endParaRPr kumimoji="1" lang="en-US" altLang="ja-JP" sz="1000" b="1" dirty="0">
                <a:latin typeface="+mn-ea"/>
              </a:endParaRPr>
            </a:p>
            <a:p>
              <a:r>
                <a:rPr kumimoji="1" lang="ja-JP" altLang="en-US" sz="1000" b="1" dirty="0">
                  <a:latin typeface="+mn-ea"/>
                </a:rPr>
                <a:t>　・信書を送付できるもの。</a:t>
              </a:r>
              <a:endParaRPr kumimoji="1" lang="en-US" altLang="ja-JP" sz="1000" b="1" dirty="0">
                <a:latin typeface="+mn-ea"/>
              </a:endParaRPr>
            </a:p>
            <a:p>
              <a:r>
                <a:rPr kumimoji="1" lang="ja-JP" altLang="en-US" sz="1000" b="1" dirty="0">
                  <a:latin typeface="+mn-ea"/>
                </a:rPr>
                <a:t>　・サイズは、申請書等の副本が入るもの。（許容サイズ内であれば、レターパックも可）</a:t>
              </a:r>
            </a:p>
            <a:p>
              <a:r>
                <a:rPr kumimoji="1" lang="ja-JP" altLang="en-US" sz="1000" b="1" dirty="0">
                  <a:latin typeface="+mn-ea"/>
                </a:rPr>
                <a:t>　・</a:t>
              </a:r>
              <a:r>
                <a:rPr kumimoji="1" lang="ja-JP" altLang="en-US" sz="1000" b="1" dirty="0"/>
                <a:t>返信用封筒等にはあらかじめ返送先の住所・会社名・担当者名等を記入し、</a:t>
              </a:r>
              <a:r>
                <a:rPr kumimoji="1" lang="ja-JP" altLang="en-US" sz="1000" b="1" dirty="0">
                  <a:latin typeface="+mn-ea"/>
                </a:rPr>
                <a:t>切手も貼り付けておくこと。</a:t>
              </a:r>
              <a:endParaRPr kumimoji="1" lang="en-US" altLang="ja-JP" sz="1000" b="1" dirty="0"/>
            </a:p>
            <a:p>
              <a:endParaRPr kumimoji="1" lang="en-US" altLang="ja-JP" sz="500" b="1" dirty="0"/>
            </a:p>
            <a:p>
              <a:r>
                <a:rPr kumimoji="1" lang="ja-JP" altLang="en-US" sz="1000" b="1" dirty="0"/>
                <a:t>□郵送事故に関して、本府は責任を負いません。</a:t>
              </a:r>
              <a:endParaRPr kumimoji="1" lang="en-US" altLang="ja-JP" sz="1000" b="1" dirty="0"/>
            </a:p>
            <a:p>
              <a:endParaRPr kumimoji="1" lang="en-US" altLang="ja-JP" sz="1000" b="1" dirty="0"/>
            </a:p>
            <a:p>
              <a:endParaRPr kumimoji="1" lang="en-US" altLang="ja-JP" sz="1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183632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角丸四角形 20">
            <a:extLst>
              <a:ext uri="{FF2B5EF4-FFF2-40B4-BE49-F238E27FC236}">
                <a16:creationId xmlns:a16="http://schemas.microsoft.com/office/drawing/2014/main" id="{40310A87-3627-D760-508F-301712C89B31}"/>
              </a:ext>
            </a:extLst>
          </p:cNvPr>
          <p:cNvSpPr/>
          <p:nvPr/>
        </p:nvSpPr>
        <p:spPr>
          <a:xfrm>
            <a:off x="4151429" y="7143730"/>
            <a:ext cx="1804095" cy="360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24230" y="737940"/>
            <a:ext cx="2919235" cy="724992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16" name="正方形/長方形 15"/>
          <p:cNvSpPr/>
          <p:nvPr/>
        </p:nvSpPr>
        <p:spPr>
          <a:xfrm>
            <a:off x="3443463" y="763628"/>
            <a:ext cx="2919235" cy="72228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4228" y="8003243"/>
            <a:ext cx="583847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/>
              <a:t>①手数料の納付について</a:t>
            </a:r>
            <a:endParaRPr kumimoji="1" lang="en-US" altLang="ja-JP" sz="900" b="1" dirty="0"/>
          </a:p>
          <a:p>
            <a:r>
              <a:rPr kumimoji="1" lang="ja-JP" altLang="en-US" sz="900" b="1" dirty="0"/>
              <a:t>・仮受付（申請書等を確認し受付可能と判断できた場合）後に、本府から「納入通知書兼領収証書」を発行し、</a:t>
            </a:r>
            <a:endParaRPr kumimoji="1" lang="en-US" altLang="ja-JP" sz="900" b="1" dirty="0"/>
          </a:p>
          <a:p>
            <a:r>
              <a:rPr kumimoji="1" lang="ja-JP" altLang="en-US" sz="900" b="1" dirty="0"/>
              <a:t>　申請者（代理者）あてに送付します。</a:t>
            </a:r>
            <a:endParaRPr kumimoji="1" lang="en-US" altLang="ja-JP" sz="900" b="1" dirty="0"/>
          </a:p>
          <a:p>
            <a:r>
              <a:rPr kumimoji="1" lang="ja-JP" altLang="en-US" sz="900" b="1" dirty="0"/>
              <a:t>・手数料の納付が確認（銀行より発行される領収証の収受印を確認）できた段階で、本受付といたします。</a:t>
            </a:r>
            <a:endParaRPr kumimoji="1" lang="en-US" altLang="ja-JP" sz="900" b="1" dirty="0"/>
          </a:p>
          <a:p>
            <a:r>
              <a:rPr kumimoji="1" lang="ja-JP" altLang="en-US" sz="900" b="1" dirty="0"/>
              <a:t>　</a:t>
            </a:r>
            <a:endParaRPr kumimoji="1" lang="en-US" altLang="ja-JP" sz="500" b="1" dirty="0"/>
          </a:p>
          <a:p>
            <a:r>
              <a:rPr kumimoji="1" lang="ja-JP" altLang="en-US" sz="900" b="1" dirty="0"/>
              <a:t>②審査にて書類の不備等が発覚した場合、補正・追加資料の提出を求めることがあります。</a:t>
            </a:r>
            <a:endParaRPr kumimoji="1" lang="en-US" altLang="ja-JP" sz="900" b="1" dirty="0"/>
          </a:p>
          <a:p>
            <a:endParaRPr kumimoji="1" lang="en-US" altLang="ja-JP" sz="900" b="1" dirty="0"/>
          </a:p>
          <a:p>
            <a:r>
              <a:rPr kumimoji="1" lang="ja-JP" altLang="en-US" sz="900" b="1" dirty="0"/>
              <a:t>③審査完了後、副本の返却や証明書等の発行がある場合は、本府から送付します。</a:t>
            </a:r>
            <a:endParaRPr kumimoji="1" lang="en-US" altLang="ja-JP" sz="900" b="1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66700" y="286307"/>
            <a:ext cx="4031873" cy="27699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200" b="1" dirty="0"/>
              <a:t>（４）郵送による申請等のながれ・手数料の納付方法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66699" y="286308"/>
            <a:ext cx="6362701" cy="91148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34494" y="9467114"/>
            <a:ext cx="60830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u="sng" dirty="0">
                <a:solidFill>
                  <a:srgbClr val="FF0000"/>
                </a:solidFill>
              </a:rPr>
              <a:t>注）上記は大まかな流れです。各申請等により詳細は異なりますので、（１）の各担当課に事前に相談ください。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843691" y="1241581"/>
            <a:ext cx="1800000" cy="36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43383" y="1306419"/>
            <a:ext cx="17940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申請書一式・返信用封筒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4151429" y="2906540"/>
            <a:ext cx="1804095" cy="360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105433" y="2963429"/>
            <a:ext cx="18960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納入通知書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兼領収証書発行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843691" y="2899703"/>
            <a:ext cx="1804095" cy="36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18058" y="2968361"/>
            <a:ext cx="2257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納入通知書兼領収証書受取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4583998" y="3740594"/>
            <a:ext cx="938956" cy="360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509214" y="3805431"/>
            <a:ext cx="1088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納付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確認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4509215" y="5789052"/>
            <a:ext cx="1088524" cy="36561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432147" y="5853563"/>
            <a:ext cx="12619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補正依頼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201478" y="789938"/>
            <a:ext cx="15007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申請者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（代理者）</a:t>
            </a:r>
            <a:endParaRPr kumimoji="1"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右矢印 40"/>
          <p:cNvSpPr/>
          <p:nvPr/>
        </p:nvSpPr>
        <p:spPr>
          <a:xfrm>
            <a:off x="2779559" y="1252184"/>
            <a:ext cx="1237457" cy="344405"/>
          </a:xfrm>
          <a:prstGeom prst="rightArrow">
            <a:avLst/>
          </a:prstGeom>
          <a:solidFill>
            <a:schemeClr val="accent2"/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930265" y="1323893"/>
            <a:ext cx="1038226" cy="239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郵送</a:t>
            </a:r>
            <a:endParaRPr kumimoji="1" lang="ja-JP" altLang="en-US" sz="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ホームベース 42"/>
          <p:cNvSpPr/>
          <p:nvPr/>
        </p:nvSpPr>
        <p:spPr>
          <a:xfrm rot="5400000">
            <a:off x="1630748" y="3305461"/>
            <a:ext cx="229984" cy="359750"/>
          </a:xfrm>
          <a:prstGeom prst="homePlate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887038" y="3009904"/>
            <a:ext cx="1028116" cy="239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郵送</a:t>
            </a:r>
            <a:endParaRPr kumimoji="1" lang="ja-JP" altLang="en-US" sz="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4509215" y="1241581"/>
            <a:ext cx="1088524" cy="360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422518" y="1306418"/>
            <a:ext cx="12619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受領</a:t>
            </a:r>
          </a:p>
        </p:txBody>
      </p:sp>
      <p:sp>
        <p:nvSpPr>
          <p:cNvPr id="50" name="ホームベース 49"/>
          <p:cNvSpPr/>
          <p:nvPr/>
        </p:nvSpPr>
        <p:spPr>
          <a:xfrm rot="5400000">
            <a:off x="4938485" y="1652829"/>
            <a:ext cx="229984" cy="35975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978865" y="3830704"/>
            <a:ext cx="15330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手数料納付・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納付連絡</a:t>
            </a:r>
          </a:p>
        </p:txBody>
      </p:sp>
      <p:sp>
        <p:nvSpPr>
          <p:cNvPr id="55" name="右矢印 54"/>
          <p:cNvSpPr/>
          <p:nvPr/>
        </p:nvSpPr>
        <p:spPr>
          <a:xfrm>
            <a:off x="2804933" y="3751197"/>
            <a:ext cx="1237457" cy="344405"/>
          </a:xfrm>
          <a:prstGeom prst="rightArrow">
            <a:avLst/>
          </a:prstGeom>
          <a:solidFill>
            <a:schemeClr val="accent2"/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779560" y="3234647"/>
            <a:ext cx="1291084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返信用封筒１部を使用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883431" y="3825480"/>
            <a:ext cx="11264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ＦＡＸ等</a:t>
            </a:r>
            <a:endParaRPr kumimoji="1" lang="ja-JP" altLang="en-US" sz="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4509215" y="2123714"/>
            <a:ext cx="1088524" cy="3600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422518" y="2188551"/>
            <a:ext cx="12619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仮受付</a:t>
            </a:r>
          </a:p>
        </p:txBody>
      </p:sp>
      <p:sp>
        <p:nvSpPr>
          <p:cNvPr id="62" name="ホームベース 61"/>
          <p:cNvSpPr/>
          <p:nvPr/>
        </p:nvSpPr>
        <p:spPr>
          <a:xfrm rot="5400000">
            <a:off x="4938485" y="2510079"/>
            <a:ext cx="229984" cy="35975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685801" y="1989918"/>
            <a:ext cx="5478780" cy="3076971"/>
          </a:xfrm>
          <a:prstGeom prst="roundRect">
            <a:avLst>
              <a:gd name="adj" fmla="val 8663"/>
            </a:avLst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正方形/長方形 66"/>
          <p:cNvSpPr/>
          <p:nvPr/>
        </p:nvSpPr>
        <p:spPr>
          <a:xfrm>
            <a:off x="524229" y="737940"/>
            <a:ext cx="5838471" cy="3211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/>
          </a:p>
        </p:txBody>
      </p:sp>
      <p:sp>
        <p:nvSpPr>
          <p:cNvPr id="69" name="正方形/長方形 68"/>
          <p:cNvSpPr/>
          <p:nvPr/>
        </p:nvSpPr>
        <p:spPr>
          <a:xfrm>
            <a:off x="3443464" y="734552"/>
            <a:ext cx="2919236" cy="32306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292600" y="795903"/>
            <a:ext cx="1406493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ja-JP" altLang="en-US" sz="1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大阪府</a:t>
            </a:r>
          </a:p>
        </p:txBody>
      </p:sp>
      <p:sp>
        <p:nvSpPr>
          <p:cNvPr id="72" name="右矢印 71"/>
          <p:cNvSpPr/>
          <p:nvPr/>
        </p:nvSpPr>
        <p:spPr>
          <a:xfrm flipH="1">
            <a:off x="2801743" y="5810257"/>
            <a:ext cx="1225407" cy="344405"/>
          </a:xfrm>
          <a:prstGeom prst="leftRightArrow">
            <a:avLst/>
          </a:prstGeom>
          <a:solidFill>
            <a:schemeClr val="accent2"/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918337" y="5894806"/>
            <a:ext cx="10281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郵送等</a:t>
            </a:r>
            <a:endParaRPr kumimoji="1" lang="ja-JP" altLang="en-US" sz="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A0F8E036-2853-2A97-F4BB-9308A6A5EA30}"/>
              </a:ext>
            </a:extLst>
          </p:cNvPr>
          <p:cNvGrpSpPr/>
          <p:nvPr/>
        </p:nvGrpSpPr>
        <p:grpSpPr>
          <a:xfrm>
            <a:off x="986581" y="7142023"/>
            <a:ext cx="1555546" cy="464948"/>
            <a:chOff x="986581" y="4899927"/>
            <a:chExt cx="1555546" cy="464948"/>
          </a:xfrm>
        </p:grpSpPr>
        <p:sp>
          <p:nvSpPr>
            <p:cNvPr id="76" name="正方形/長方形 75"/>
            <p:cNvSpPr/>
            <p:nvPr/>
          </p:nvSpPr>
          <p:spPr>
            <a:xfrm>
              <a:off x="1093451" y="4899927"/>
              <a:ext cx="1341807" cy="3656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986581" y="4964765"/>
              <a:ext cx="155554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副本・証明書等受領</a:t>
              </a:r>
            </a:p>
          </p:txBody>
        </p:sp>
      </p:grpSp>
      <p:sp>
        <p:nvSpPr>
          <p:cNvPr id="45" name="右矢印 44"/>
          <p:cNvSpPr/>
          <p:nvPr/>
        </p:nvSpPr>
        <p:spPr>
          <a:xfrm flipH="1">
            <a:off x="2779970" y="2920592"/>
            <a:ext cx="1225407" cy="344405"/>
          </a:xfrm>
          <a:prstGeom prst="rightArrow">
            <a:avLst/>
          </a:prstGeom>
          <a:solidFill>
            <a:schemeClr val="accent2"/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E8C30FB-6A5C-50D0-2D85-B2270544E9A5}"/>
              </a:ext>
            </a:extLst>
          </p:cNvPr>
          <p:cNvSpPr txBox="1"/>
          <p:nvPr/>
        </p:nvSpPr>
        <p:spPr>
          <a:xfrm>
            <a:off x="2924348" y="2997434"/>
            <a:ext cx="1038226" cy="239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郵送</a:t>
            </a:r>
            <a:endParaRPr kumimoji="1" lang="ja-JP" altLang="en-US" sz="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AA54A93-23D0-42A1-BA27-7F4A1CC4D049}"/>
              </a:ext>
            </a:extLst>
          </p:cNvPr>
          <p:cNvSpPr/>
          <p:nvPr/>
        </p:nvSpPr>
        <p:spPr>
          <a:xfrm>
            <a:off x="843691" y="3757594"/>
            <a:ext cx="1804095" cy="36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928686" y="1838777"/>
            <a:ext cx="39564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 anchorCtr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</a:p>
        </p:txBody>
      </p:sp>
      <p:sp>
        <p:nvSpPr>
          <p:cNvPr id="8" name="ホームベース 61">
            <a:extLst>
              <a:ext uri="{FF2B5EF4-FFF2-40B4-BE49-F238E27FC236}">
                <a16:creationId xmlns:a16="http://schemas.microsoft.com/office/drawing/2014/main" id="{379E437A-D0E4-B9C3-AB7E-E361170EFCCA}"/>
              </a:ext>
            </a:extLst>
          </p:cNvPr>
          <p:cNvSpPr/>
          <p:nvPr/>
        </p:nvSpPr>
        <p:spPr>
          <a:xfrm rot="5400000">
            <a:off x="4938485" y="4161511"/>
            <a:ext cx="229984" cy="35975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ホームベース 61">
            <a:extLst>
              <a:ext uri="{FF2B5EF4-FFF2-40B4-BE49-F238E27FC236}">
                <a16:creationId xmlns:a16="http://schemas.microsoft.com/office/drawing/2014/main" id="{9FFE944C-7DF3-EBBD-E728-AC7834500EE7}"/>
              </a:ext>
            </a:extLst>
          </p:cNvPr>
          <p:cNvSpPr/>
          <p:nvPr/>
        </p:nvSpPr>
        <p:spPr>
          <a:xfrm rot="5400000">
            <a:off x="4938485" y="6268714"/>
            <a:ext cx="229984" cy="35975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7808C9D-A3BA-6CA7-FA19-5455F3FE9D87}"/>
              </a:ext>
            </a:extLst>
          </p:cNvPr>
          <p:cNvSpPr txBox="1"/>
          <p:nvPr/>
        </p:nvSpPr>
        <p:spPr>
          <a:xfrm>
            <a:off x="4265713" y="7200619"/>
            <a:ext cx="159005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許可証・証明書等発行</a:t>
            </a:r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B9A44918-CBEF-D677-4FD9-711B78DC4159}"/>
              </a:ext>
            </a:extLst>
          </p:cNvPr>
          <p:cNvGrpSpPr/>
          <p:nvPr/>
        </p:nvGrpSpPr>
        <p:grpSpPr>
          <a:xfrm>
            <a:off x="986581" y="5801016"/>
            <a:ext cx="1555546" cy="365610"/>
            <a:chOff x="986581" y="4899927"/>
            <a:chExt cx="1555546" cy="365610"/>
          </a:xfrm>
        </p:grpSpPr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9CAFD452-5005-ADA6-5FAF-F49E3648C8FE}"/>
                </a:ext>
              </a:extLst>
            </p:cNvPr>
            <p:cNvSpPr/>
            <p:nvPr/>
          </p:nvSpPr>
          <p:spPr>
            <a:xfrm>
              <a:off x="1093451" y="4899927"/>
              <a:ext cx="1341807" cy="36561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104706DF-855A-E1B2-48D5-0FE09BCF1C4A}"/>
                </a:ext>
              </a:extLst>
            </p:cNvPr>
            <p:cNvSpPr txBox="1"/>
            <p:nvPr/>
          </p:nvSpPr>
          <p:spPr>
            <a:xfrm>
              <a:off x="986581" y="4964765"/>
              <a:ext cx="155554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00" dirty="0"/>
                <a:t>補正・追加資料</a:t>
              </a:r>
              <a:endPara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0" name="角丸四角形 29">
            <a:extLst>
              <a:ext uri="{FF2B5EF4-FFF2-40B4-BE49-F238E27FC236}">
                <a16:creationId xmlns:a16="http://schemas.microsoft.com/office/drawing/2014/main" id="{0B02330D-49D0-FF68-440E-F4DF4FE57F84}"/>
              </a:ext>
            </a:extLst>
          </p:cNvPr>
          <p:cNvSpPr/>
          <p:nvPr/>
        </p:nvSpPr>
        <p:spPr>
          <a:xfrm>
            <a:off x="4509215" y="4585790"/>
            <a:ext cx="1088524" cy="36561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ホームベース 61">
            <a:extLst>
              <a:ext uri="{FF2B5EF4-FFF2-40B4-BE49-F238E27FC236}">
                <a16:creationId xmlns:a16="http://schemas.microsoft.com/office/drawing/2014/main" id="{2AC784C0-4CF6-91A2-0A03-E92DE2ADBD8F}"/>
              </a:ext>
            </a:extLst>
          </p:cNvPr>
          <p:cNvSpPr/>
          <p:nvPr/>
        </p:nvSpPr>
        <p:spPr>
          <a:xfrm rot="5400000">
            <a:off x="4938485" y="5329622"/>
            <a:ext cx="229984" cy="35975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ADCE7C96-6159-683F-68AD-3100F2C13160}"/>
              </a:ext>
            </a:extLst>
          </p:cNvPr>
          <p:cNvSpPr txBox="1"/>
          <p:nvPr/>
        </p:nvSpPr>
        <p:spPr>
          <a:xfrm>
            <a:off x="4422518" y="4664811"/>
            <a:ext cx="12619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本受付・審査</a:t>
            </a:r>
          </a:p>
        </p:txBody>
      </p:sp>
      <p:sp>
        <p:nvSpPr>
          <p:cNvPr id="51" name="角丸四角形 65">
            <a:extLst>
              <a:ext uri="{FF2B5EF4-FFF2-40B4-BE49-F238E27FC236}">
                <a16:creationId xmlns:a16="http://schemas.microsoft.com/office/drawing/2014/main" id="{64090D3B-5C88-879B-BF04-C78BBEFD95FA}"/>
              </a:ext>
            </a:extLst>
          </p:cNvPr>
          <p:cNvSpPr/>
          <p:nvPr/>
        </p:nvSpPr>
        <p:spPr>
          <a:xfrm>
            <a:off x="685801" y="5276340"/>
            <a:ext cx="5478780" cy="1352656"/>
          </a:xfrm>
          <a:prstGeom prst="roundRect">
            <a:avLst>
              <a:gd name="adj" fmla="val 8663"/>
            </a:avLst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10FF5D93-2088-DC2F-E5E7-4EC086974D05}"/>
              </a:ext>
            </a:extLst>
          </p:cNvPr>
          <p:cNvSpPr txBox="1"/>
          <p:nvPr/>
        </p:nvSpPr>
        <p:spPr>
          <a:xfrm>
            <a:off x="895345" y="5131916"/>
            <a:ext cx="39564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 anchorCtr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927A0AF-657D-62CF-A1A7-7FB3D3737505}"/>
              </a:ext>
            </a:extLst>
          </p:cNvPr>
          <p:cNvSpPr txBox="1"/>
          <p:nvPr/>
        </p:nvSpPr>
        <p:spPr>
          <a:xfrm>
            <a:off x="2908811" y="7302070"/>
            <a:ext cx="1028116" cy="239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郵送</a:t>
            </a:r>
            <a:endParaRPr kumimoji="1" lang="ja-JP" altLang="en-US" sz="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0F6D30AA-1D62-34F5-60E7-4E5CEDEF6808}"/>
              </a:ext>
            </a:extLst>
          </p:cNvPr>
          <p:cNvSpPr txBox="1"/>
          <p:nvPr/>
        </p:nvSpPr>
        <p:spPr>
          <a:xfrm>
            <a:off x="2924348" y="7235742"/>
            <a:ext cx="1038226" cy="239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郵送</a:t>
            </a:r>
            <a:endParaRPr kumimoji="1" lang="ja-JP" altLang="en-US" sz="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4F47B980-4EE3-2433-E384-BA8B69A098B6}"/>
              </a:ext>
            </a:extLst>
          </p:cNvPr>
          <p:cNvSpPr txBox="1"/>
          <p:nvPr/>
        </p:nvSpPr>
        <p:spPr>
          <a:xfrm>
            <a:off x="2779560" y="7458979"/>
            <a:ext cx="1291084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返信用封筒１部を使用</a:t>
            </a:r>
          </a:p>
        </p:txBody>
      </p:sp>
      <p:sp>
        <p:nvSpPr>
          <p:cNvPr id="75" name="右矢印 44">
            <a:extLst>
              <a:ext uri="{FF2B5EF4-FFF2-40B4-BE49-F238E27FC236}">
                <a16:creationId xmlns:a16="http://schemas.microsoft.com/office/drawing/2014/main" id="{8458E0F3-8D8A-41C6-854B-D046495AFBA9}"/>
              </a:ext>
            </a:extLst>
          </p:cNvPr>
          <p:cNvSpPr/>
          <p:nvPr/>
        </p:nvSpPr>
        <p:spPr>
          <a:xfrm flipH="1">
            <a:off x="2779970" y="7158900"/>
            <a:ext cx="1225407" cy="344405"/>
          </a:xfrm>
          <a:prstGeom prst="rightArrow">
            <a:avLst/>
          </a:prstGeom>
          <a:solidFill>
            <a:schemeClr val="accent2"/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EE417C0D-41CF-969F-42CA-5595E300BC19}"/>
              </a:ext>
            </a:extLst>
          </p:cNvPr>
          <p:cNvSpPr txBox="1"/>
          <p:nvPr/>
        </p:nvSpPr>
        <p:spPr>
          <a:xfrm>
            <a:off x="2924348" y="7241437"/>
            <a:ext cx="1038226" cy="239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郵送</a:t>
            </a:r>
            <a:endParaRPr kumimoji="1" lang="ja-JP" altLang="en-US" sz="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3" name="角丸四角形 65">
            <a:extLst>
              <a:ext uri="{FF2B5EF4-FFF2-40B4-BE49-F238E27FC236}">
                <a16:creationId xmlns:a16="http://schemas.microsoft.com/office/drawing/2014/main" id="{E43CA209-8959-297F-65BF-4EC5CD1CC012}"/>
              </a:ext>
            </a:extLst>
          </p:cNvPr>
          <p:cNvSpPr/>
          <p:nvPr/>
        </p:nvSpPr>
        <p:spPr>
          <a:xfrm>
            <a:off x="685801" y="6892882"/>
            <a:ext cx="5478780" cy="818659"/>
          </a:xfrm>
          <a:prstGeom prst="roundRect">
            <a:avLst>
              <a:gd name="adj" fmla="val 8663"/>
            </a:avLst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6AFDE95A-1256-6D75-B717-1E28196C58FD}"/>
              </a:ext>
            </a:extLst>
          </p:cNvPr>
          <p:cNvSpPr txBox="1"/>
          <p:nvPr/>
        </p:nvSpPr>
        <p:spPr>
          <a:xfrm>
            <a:off x="895345" y="6732024"/>
            <a:ext cx="39564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 anchorCtr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</a:t>
            </a:r>
          </a:p>
        </p:txBody>
      </p:sp>
    </p:spTree>
    <p:extLst>
      <p:ext uri="{BB962C8B-B14F-4D97-AF65-F5344CB8AC3E}">
        <p14:creationId xmlns:p14="http://schemas.microsoft.com/office/powerpoint/2010/main" val="2263753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796</TotalTime>
  <Words>716</Words>
  <Application>Microsoft Office PowerPoint</Application>
  <PresentationFormat>A4 210 x 297 mm</PresentationFormat>
  <Paragraphs>82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髙﨑　智也</dc:creator>
  <cp:lastModifiedBy>白原　泰地</cp:lastModifiedBy>
  <cp:revision>52</cp:revision>
  <cp:lastPrinted>2020-04-10T08:04:57Z</cp:lastPrinted>
  <dcterms:created xsi:type="dcterms:W3CDTF">2020-04-09T11:11:35Z</dcterms:created>
  <dcterms:modified xsi:type="dcterms:W3CDTF">2025-04-30T06:14:52Z</dcterms:modified>
</cp:coreProperties>
</file>