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56" r:id="rId2"/>
    <p:sldId id="257" r:id="rId3"/>
    <p:sldId id="258" r:id="rId4"/>
    <p:sldId id="260" r:id="rId5"/>
  </p:sldIdLst>
  <p:sldSz cx="7559675" cy="1069181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5" autoAdjust="0"/>
    <p:restoredTop sz="94660"/>
  </p:normalViewPr>
  <p:slideViewPr>
    <p:cSldViewPr snapToGrid="0" showGuides="1">
      <p:cViewPr varScale="1">
        <p:scale>
          <a:sx n="63" d="100"/>
          <a:sy n="63" d="100"/>
        </p:scale>
        <p:origin x="1554" y="66"/>
      </p:cViewPr>
      <p:guideLst>
        <p:guide orient="horz" pos="3368"/>
        <p:guide pos="23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13A147-78F3-41D4-ABB0-B65361282DD0}" type="datetimeFigureOut">
              <a:rPr kumimoji="1" lang="ja-JP" altLang="en-US" smtClean="0"/>
              <a:t>2025/3/17</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1E739E-0CE9-4740-AADC-5F20732137FE}" type="slidenum">
              <a:rPr kumimoji="1" lang="ja-JP" altLang="en-US" smtClean="0"/>
              <a:t>‹#›</a:t>
            </a:fld>
            <a:endParaRPr kumimoji="1" lang="ja-JP" altLang="en-US"/>
          </a:p>
        </p:txBody>
      </p:sp>
    </p:spTree>
    <p:extLst>
      <p:ext uri="{BB962C8B-B14F-4D97-AF65-F5344CB8AC3E}">
        <p14:creationId xmlns:p14="http://schemas.microsoft.com/office/powerpoint/2010/main" val="11114829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D1E739E-0CE9-4740-AADC-5F20732137FE}" type="slidenum">
              <a:rPr kumimoji="1" lang="ja-JP" altLang="en-US" smtClean="0"/>
              <a:t>4</a:t>
            </a:fld>
            <a:endParaRPr kumimoji="1" lang="ja-JP" altLang="en-US"/>
          </a:p>
        </p:txBody>
      </p:sp>
    </p:spTree>
    <p:extLst>
      <p:ext uri="{BB962C8B-B14F-4D97-AF65-F5344CB8AC3E}">
        <p14:creationId xmlns:p14="http://schemas.microsoft.com/office/powerpoint/2010/main" val="1054735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A8FC1C-FBCC-4E92-B94B-C118F65D3ADD}"/>
              </a:ext>
            </a:extLst>
          </p:cNvPr>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BDA5408-EFEE-4BE8-8CFB-1BD458A7F6B1}"/>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9829AD-916E-4AB6-9B8A-99C99D2DF507}"/>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FD77EBE0-F751-4DBE-BBE6-D949163B9D5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D144F5-A047-4D94-B4B3-DFB29F9016D4}"/>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3883793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A17487-FCCA-4DB4-80D2-8336D71ADB5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F119872-3419-43F7-87F3-6C93CA353F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2E34B7-896C-45FC-A77B-C691BDA4D5DC}"/>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B50723C1-6BE5-4FE0-BD90-C24AA2BE4B4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E2AF737-F47E-4F9E-9927-FAA7DED0061B}"/>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985528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9E1FBC4-5032-4298-8B85-F3F1DDBBC231}"/>
              </a:ext>
            </a:extLst>
          </p:cNvPr>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A360807-2A06-46A6-A30B-690CDE900CFE}"/>
              </a:ext>
            </a:extLst>
          </p:cNvPr>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68C6845-83F9-4BC7-B17B-486EE045D984}"/>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85EB4892-24FD-46B8-B00F-0646C57196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DDEF3AC-1C1F-4A05-9B68-19E485B98DCB}"/>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89318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730CF1-EB23-4388-91B4-EA0D825B82F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6AF913F-A142-4AEC-80FF-52FC2857BE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06D3F4-CD9B-4AE2-9180-865AEE51DF37}"/>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6AD2A84B-C33F-44AA-B004-15FC2B384F0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FE2EF-F884-498F-AFCE-87C305F927AE}"/>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89339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9928B-DC54-4258-AE40-FBF272C09D2C}"/>
              </a:ext>
            </a:extLst>
          </p:cNvPr>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D38F38-190A-49C5-B0F4-3F139F4B714F}"/>
              </a:ext>
            </a:extLst>
          </p:cNvPr>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DCB044F-E078-4AEC-9E4F-3261C830B42D}"/>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E58D267D-AE0C-4786-85CD-1AA552D0B74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36FA7F5-3BE1-41CA-A996-0CCA5791D7B3}"/>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52668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599679-C84C-44B1-B155-7A6559AD96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C4C848-7F08-4D4A-AAF2-7AD01D9D006D}"/>
              </a:ext>
            </a:extLst>
          </p:cNvPr>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6F0B7F6-BF8F-46C0-B1AE-597867A7B9C0}"/>
              </a:ext>
            </a:extLst>
          </p:cNvPr>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3D5EDA9-94F1-4163-BBF7-650AB4654D73}"/>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757A674E-ACD2-414A-9388-559DB8CF46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29AA51-A2AD-444C-9FCF-D9494B5A370E}"/>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247478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506D4B-AD6E-41FC-82A5-579058490D22}"/>
              </a:ext>
            </a:extLst>
          </p:cNvPr>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65D3471-EB7C-471D-A935-28AECB6BD50D}"/>
              </a:ext>
            </a:extLst>
          </p:cNvPr>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5479FBD-687B-4A2F-979C-0024FF6823CB}"/>
              </a:ext>
            </a:extLst>
          </p:cNvPr>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D72D080-A4D3-4DC0-9544-DB232CB0D061}"/>
              </a:ext>
            </a:extLst>
          </p:cNvPr>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84FABF-6C0E-4305-A398-57BDBA416C17}"/>
              </a:ext>
            </a:extLst>
          </p:cNvPr>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8A6F9B9-AA13-4499-B922-5D5070B2CE60}"/>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8" name="フッター プレースホルダー 7">
            <a:extLst>
              <a:ext uri="{FF2B5EF4-FFF2-40B4-BE49-F238E27FC236}">
                <a16:creationId xmlns:a16="http://schemas.microsoft.com/office/drawing/2014/main" id="{06739F98-7E5F-4CFD-B6AB-077AE4F0448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3EF0B55-58D0-43F9-860E-E624BB6314C0}"/>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47964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017C71-E744-4DDE-BB76-4528AA2B26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FA9A2F9-F17F-4F9F-997A-5490DE1EF5C3}"/>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4" name="フッター プレースホルダー 3">
            <a:extLst>
              <a:ext uri="{FF2B5EF4-FFF2-40B4-BE49-F238E27FC236}">
                <a16:creationId xmlns:a16="http://schemas.microsoft.com/office/drawing/2014/main" id="{D8688965-7D2C-4FA2-A087-0C2AC198568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71C0DC5-0773-4798-B563-44DD08762362}"/>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64911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AFEC395-04ED-42F1-A64E-B9184368E486}"/>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3" name="フッター プレースホルダー 2">
            <a:extLst>
              <a:ext uri="{FF2B5EF4-FFF2-40B4-BE49-F238E27FC236}">
                <a16:creationId xmlns:a16="http://schemas.microsoft.com/office/drawing/2014/main" id="{B158D1AC-2B53-4C1B-814D-CF5371F73AD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373F1EF-7C2D-4C5E-8A6F-583189CEDDDC}"/>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77826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A6A5F4F-4AB0-4E9F-B315-4401B0297C7D}"/>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E261A67-5BB1-4C19-B9B1-2AC34042C183}"/>
              </a:ext>
            </a:extLst>
          </p:cNvPr>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FA53F8D-C7E0-4A74-AD29-A2510984A386}"/>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806EB1E-6F15-4C26-A1E7-BA1979D9DC46}"/>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92C9C630-D626-49EC-A2D2-565F278E2D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044B8AA-850E-4CCC-B38B-8DE8395CDE33}"/>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3523312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D7F9EC-A5BE-4DD2-BD38-01261A9244E5}"/>
              </a:ext>
            </a:extLst>
          </p:cNvPr>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BB6930E-FE03-4D40-93C5-CE2FCC0F5079}"/>
              </a:ext>
            </a:extLst>
          </p:cNvPr>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A6495261-6459-4E34-9263-DD1DC9D333BE}"/>
              </a:ext>
            </a:extLst>
          </p:cNvPr>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92DDD4-F31A-4E8E-89A2-B49154DD7A4F}"/>
              </a:ext>
            </a:extLst>
          </p:cNvPr>
          <p:cNvSpPr>
            <a:spLocks noGrp="1"/>
          </p:cNvSpPr>
          <p:nvPr>
            <p:ph type="dt" sz="half" idx="10"/>
          </p:nvPr>
        </p:nvSpPr>
        <p:spPr/>
        <p:txBody>
          <a:bodyPr/>
          <a:lstStyle/>
          <a:p>
            <a:fld id="{C4FAF0C9-8D13-4014-92E6-E3BF3D511248}" type="datetimeFigureOut">
              <a:rPr kumimoji="1" lang="ja-JP" altLang="en-US" smtClean="0"/>
              <a:t>2025/3/17</a:t>
            </a:fld>
            <a:endParaRPr kumimoji="1" lang="ja-JP" altLang="en-US"/>
          </a:p>
        </p:txBody>
      </p:sp>
      <p:sp>
        <p:nvSpPr>
          <p:cNvPr id="6" name="フッター プレースホルダー 5">
            <a:extLst>
              <a:ext uri="{FF2B5EF4-FFF2-40B4-BE49-F238E27FC236}">
                <a16:creationId xmlns:a16="http://schemas.microsoft.com/office/drawing/2014/main" id="{081B0C20-E128-450D-A58E-ADAED7197A1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2D162CD-B076-4BD7-B120-CFEE60885B86}"/>
              </a:ext>
            </a:extLst>
          </p:cNvPr>
          <p:cNvSpPr>
            <a:spLocks noGrp="1"/>
          </p:cNvSpPr>
          <p:nvPr>
            <p:ph type="sldNum" sz="quarter" idx="12"/>
          </p:nvPr>
        </p:nvSpPr>
        <p:spPr/>
        <p:txBody>
          <a:body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1084920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D24F539-5060-4C5D-A8BD-82B2FA93BCE9}"/>
              </a:ext>
            </a:extLst>
          </p:cNvPr>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502DBB-B9D9-421D-90EF-4780B1ED999D}"/>
              </a:ext>
            </a:extLst>
          </p:cNvPr>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6356712-A4AF-4FD0-B75C-18FB4ECD91DD}"/>
              </a:ext>
            </a:extLst>
          </p:cNvPr>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C4FAF0C9-8D13-4014-92E6-E3BF3D511248}" type="datetimeFigureOut">
              <a:rPr kumimoji="1" lang="ja-JP" altLang="en-US" smtClean="0"/>
              <a:t>2025/3/17</a:t>
            </a:fld>
            <a:endParaRPr kumimoji="1" lang="ja-JP" altLang="en-US"/>
          </a:p>
        </p:txBody>
      </p:sp>
      <p:sp>
        <p:nvSpPr>
          <p:cNvPr id="5" name="フッター プレースホルダー 4">
            <a:extLst>
              <a:ext uri="{FF2B5EF4-FFF2-40B4-BE49-F238E27FC236}">
                <a16:creationId xmlns:a16="http://schemas.microsoft.com/office/drawing/2014/main" id="{E70D774E-324F-4B3F-9571-7944F9A1F7D6}"/>
              </a:ext>
            </a:extLst>
          </p:cNvPr>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F5DDF3-4036-46AB-8EE0-DDDC56981361}"/>
              </a:ext>
            </a:extLst>
          </p:cNvPr>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29B1A2F1-8C36-4C59-95F5-8F9D1AFB31AF}" type="slidenum">
              <a:rPr kumimoji="1" lang="ja-JP" altLang="en-US" smtClean="0"/>
              <a:t>‹#›</a:t>
            </a:fld>
            <a:endParaRPr kumimoji="1" lang="ja-JP" altLang="en-US"/>
          </a:p>
        </p:txBody>
      </p:sp>
    </p:spTree>
    <p:extLst>
      <p:ext uri="{BB962C8B-B14F-4D97-AF65-F5344CB8AC3E}">
        <p14:creationId xmlns:p14="http://schemas.microsoft.com/office/powerpoint/2010/main" val="27416847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png"/><Relationship Id="rId7" Type="http://schemas.openxmlformats.org/officeDocument/2006/relationships/hyperlink" Target="https://www.pref.osaka.lg.jp/o120030/midori/ryokkaseido/todokede.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71596B5-AE9B-4CBC-86D0-D63EC1DFB7FC}"/>
              </a:ext>
            </a:extLst>
          </p:cNvPr>
          <p:cNvPicPr>
            <a:picLocks noChangeAspect="1"/>
          </p:cNvPicPr>
          <p:nvPr/>
        </p:nvPicPr>
        <p:blipFill rotWithShape="1">
          <a:blip r:embed="rId2">
            <a:alphaModFix amt="70000"/>
            <a:extLst>
              <a:ext uri="{28A0092B-C50C-407E-A947-70E740481C1C}">
                <a14:useLocalDpi xmlns:a14="http://schemas.microsoft.com/office/drawing/2010/main" val="0"/>
              </a:ext>
            </a:extLst>
          </a:blip>
          <a:srcRect/>
          <a:stretch/>
        </p:blipFill>
        <p:spPr>
          <a:xfrm>
            <a:off x="284648" y="1307140"/>
            <a:ext cx="7040543" cy="2941651"/>
          </a:xfrm>
          <a:prstGeom prst="rect">
            <a:avLst/>
          </a:prstGeom>
        </p:spPr>
      </p:pic>
      <p:sp>
        <p:nvSpPr>
          <p:cNvPr id="5" name="Text Box 493">
            <a:extLst>
              <a:ext uri="{FF2B5EF4-FFF2-40B4-BE49-F238E27FC236}">
                <a16:creationId xmlns:a16="http://schemas.microsoft.com/office/drawing/2014/main" id="{43B2BCC8-F96C-A452-AC31-780AB7F53781}"/>
              </a:ext>
            </a:extLst>
          </p:cNvPr>
          <p:cNvSpPr txBox="1">
            <a:spLocks noChangeArrowheads="1"/>
          </p:cNvSpPr>
          <p:nvPr/>
        </p:nvSpPr>
        <p:spPr bwMode="auto">
          <a:xfrm>
            <a:off x="636373" y="2121943"/>
            <a:ext cx="6478205" cy="646331"/>
          </a:xfrm>
          <a:prstGeom prst="roundRect">
            <a:avLst/>
          </a:prstGeom>
          <a:solidFill>
            <a:srgbClr val="FFFFFF">
              <a:alpha val="85000"/>
            </a:srgbClr>
          </a:solidFill>
          <a:ln w="9525" algn="ctr">
            <a:noFill/>
            <a:miter lim="800000"/>
            <a:headEnd/>
            <a:tailEnd/>
          </a:ln>
          <a:effectLst/>
        </p:spPr>
        <p:txBody>
          <a:bodyPr rot="0" vert="horz" wrap="square" lIns="74295" tIns="7200" rIns="74295" bIns="8890" anchor="ctr" anchorCtr="0" upright="1">
            <a:noAutofit/>
          </a:bodyPr>
          <a:lstStyle/>
          <a:p>
            <a:pPr algn="just">
              <a:lnSpc>
                <a:spcPts val="1500"/>
              </a:lnSpc>
            </a:pP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大阪府では、</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都市部における暑熱環境の改善</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や</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都市の魅力向上といった</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課題</a:t>
            </a:r>
            <a:r>
              <a:rPr lang="ja-JP" alt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解決に向け</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、自然環境保全条例第</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33</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条及び</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34</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条に基づき、</a:t>
            </a:r>
            <a:r>
              <a:rPr lang="en-US"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1,000</a:t>
            </a:r>
            <a:r>
              <a:rPr 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㎡以上の敷地において建築物の新築・改築、又は増築を行う際に緑化を義務付けており、基準に沿った緑化計画書等の届出が必要です。</a:t>
            </a:r>
            <a:endParaRPr lang="en-US"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3299D646-7515-84D1-43D3-36EABF8DEF4E}"/>
              </a:ext>
            </a:extLst>
          </p:cNvPr>
          <p:cNvSpPr txBox="1"/>
          <p:nvPr/>
        </p:nvSpPr>
        <p:spPr>
          <a:xfrm>
            <a:off x="474874" y="4125078"/>
            <a:ext cx="6478205" cy="1010206"/>
          </a:xfrm>
          <a:prstGeom prst="roundRect">
            <a:avLst/>
          </a:prstGeom>
          <a:solidFill>
            <a:srgbClr val="FFFFFF">
              <a:alpha val="85000"/>
            </a:srgbClr>
          </a:solidFill>
        </p:spPr>
        <p:txBody>
          <a:bodyPr wrap="square">
            <a:spAutoFit/>
          </a:bodyPr>
          <a:lstStyle/>
          <a:p>
            <a:pPr algn="just">
              <a:lnSpc>
                <a:spcPts val="1600"/>
              </a:lnSpc>
            </a:pP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◆問合わせ先</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53035" algn="just">
              <a:lnSpc>
                <a:spcPts val="1600"/>
              </a:lnSpc>
            </a:pP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大阪府自然環境保全条例第３４条に基づく、緑化計画書等の届出に関</a:t>
            </a:r>
            <a:r>
              <a:rPr lang="ja-JP" altLang="en-US"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する事務は</a:t>
            </a:r>
            <a:r>
              <a:rPr lang="ja-JP" altLang="ja-JP" sz="1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u="wavy"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事務移譲により府内各市町村が担当しています。</a:t>
            </a:r>
            <a:r>
              <a:rPr lang="ja-JP" altLang="en-US" sz="1200"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府ホームページ及び４ページ目に市町村担当窓口一覧を掲載しています。</a:t>
            </a:r>
            <a:r>
              <a:rPr lang="ja-JP" altLang="ja-JP" sz="1400" b="1" u="wavy" kern="100" dirty="0">
                <a:solidFill>
                  <a:srgbClr val="FF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各市町村の建築物緑化担当窓口</a:t>
            </a:r>
            <a:r>
              <a:rPr lang="ja-JP" altLang="en-US" sz="1400" b="1" u="wavy" kern="100" dirty="0">
                <a:solidFill>
                  <a:srgbClr val="FF0000"/>
                </a:solidFill>
                <a:latin typeface="BIZ UDPゴシック" panose="020B0400000000000000" pitchFamily="50" charset="-128"/>
                <a:ea typeface="BIZ UDPゴシック" panose="020B0400000000000000" pitchFamily="50" charset="-128"/>
                <a:cs typeface="Times New Roman" panose="02020603050405020304" pitchFamily="18" charset="0"/>
              </a:rPr>
              <a:t>をご確認</a:t>
            </a:r>
            <a:r>
              <a:rPr lang="ja-JP" altLang="en-US" sz="1200" u="wavy" kern="100" dirty="0">
                <a:solidFill>
                  <a:srgbClr val="000000"/>
                </a:solidFill>
                <a:latin typeface="BIZ UDPゴシック" panose="020B0400000000000000" pitchFamily="50" charset="-128"/>
                <a:ea typeface="BIZ UDPゴシック" panose="020B0400000000000000" pitchFamily="50" charset="-128"/>
                <a:cs typeface="Times New Roman" panose="02020603050405020304" pitchFamily="18" charset="0"/>
              </a:rPr>
              <a:t>ください。</a:t>
            </a:r>
            <a:endParaRPr lang="ja-JP" alt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AED793A5-B90F-CA16-7639-DF50CC5219F0}"/>
              </a:ext>
            </a:extLst>
          </p:cNvPr>
          <p:cNvSpPr txBox="1"/>
          <p:nvPr/>
        </p:nvSpPr>
        <p:spPr>
          <a:xfrm>
            <a:off x="890133" y="8076442"/>
            <a:ext cx="6258119" cy="253916"/>
          </a:xfrm>
          <a:prstGeom prst="rect">
            <a:avLst/>
          </a:prstGeom>
          <a:noFill/>
        </p:spPr>
        <p:txBody>
          <a:bodyPr wrap="square">
            <a:spAutoFit/>
          </a:bodyPr>
          <a:lstStyle/>
          <a:p>
            <a:pPr marL="127000" indent="-127000" algn="just"/>
            <a:r>
              <a:rPr lang="ja-JP" altLang="ja-JP" sz="105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※市町村によっては、府条例とは別に、開発指導要綱等による緑化の協議が必要な場合があります</a:t>
            </a:r>
            <a:r>
              <a:rPr lang="ja-JP" altLang="en-US" sz="105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nvGrpSpPr>
          <p:cNvPr id="17" name="Group 521">
            <a:extLst>
              <a:ext uri="{FF2B5EF4-FFF2-40B4-BE49-F238E27FC236}">
                <a16:creationId xmlns:a16="http://schemas.microsoft.com/office/drawing/2014/main" id="{4A28D2D5-7BE2-D4A1-1497-A218FC38DF44}"/>
              </a:ext>
            </a:extLst>
          </p:cNvPr>
          <p:cNvGrpSpPr>
            <a:grpSpLocks/>
          </p:cNvGrpSpPr>
          <p:nvPr/>
        </p:nvGrpSpPr>
        <p:grpSpPr bwMode="auto">
          <a:xfrm>
            <a:off x="540703" y="8580632"/>
            <a:ext cx="6478270" cy="1905000"/>
            <a:chOff x="884" y="1095"/>
            <a:chExt cx="10202" cy="3000"/>
          </a:xfrm>
        </p:grpSpPr>
        <p:sp>
          <p:nvSpPr>
            <p:cNvPr id="19" name="AutoShape 351" descr="10%">
              <a:extLst>
                <a:ext uri="{FF2B5EF4-FFF2-40B4-BE49-F238E27FC236}">
                  <a16:creationId xmlns:a16="http://schemas.microsoft.com/office/drawing/2014/main" id="{F8BD8828-4100-FE6A-FA07-3552723F2BED}"/>
                </a:ext>
              </a:extLst>
            </p:cNvPr>
            <p:cNvSpPr>
              <a:spLocks noChangeArrowheads="1"/>
            </p:cNvSpPr>
            <p:nvPr/>
          </p:nvSpPr>
          <p:spPr bwMode="auto">
            <a:xfrm>
              <a:off x="884" y="1095"/>
              <a:ext cx="10202" cy="3000"/>
            </a:xfrm>
            <a:prstGeom prst="snip2Diag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solidFill>
                <a:schemeClr val="accent3">
                  <a:lumMod val="50000"/>
                </a:schemeClr>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74295" tIns="8890" rIns="74295" bIns="8890" anchor="t" anchorCtr="0" upright="1">
              <a:noAutofit/>
            </a:bodyPr>
            <a:lstStyle/>
            <a:p>
              <a:pPr algn="ctr">
                <a:lnSpc>
                  <a:spcPts val="1200"/>
                </a:lnSpc>
              </a:pP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133350" algn="just"/>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p>
              <a:pPr indent="266700" algn="ctr"/>
              <a:r>
                <a:rPr lang="en-US" sz="105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0" name="Rectangle 352">
              <a:extLst>
                <a:ext uri="{FF2B5EF4-FFF2-40B4-BE49-F238E27FC236}">
                  <a16:creationId xmlns:a16="http://schemas.microsoft.com/office/drawing/2014/main" id="{B3CBD4FB-CF15-5BE8-2875-A2138A5C211A}"/>
                </a:ext>
              </a:extLst>
            </p:cNvPr>
            <p:cNvSpPr>
              <a:spLocks noChangeArrowheads="1"/>
            </p:cNvSpPr>
            <p:nvPr/>
          </p:nvSpPr>
          <p:spPr bwMode="auto">
            <a:xfrm>
              <a:off x="1399" y="2963"/>
              <a:ext cx="9251" cy="900"/>
            </a:xfrm>
            <a:prstGeom prst="rect">
              <a:avLst/>
            </a:prstGeom>
            <a:solidFill>
              <a:srgbClr val="FFFFFF"/>
            </a:solidFill>
            <a:ln w="9525">
              <a:solidFill>
                <a:srgbClr val="000000"/>
              </a:solidFill>
              <a:miter lim="800000"/>
              <a:headEnd/>
              <a:tailEnd/>
            </a:ln>
          </p:spPr>
          <p:txBody>
            <a:bodyPr rot="0" vert="horz" wrap="square" lIns="74295" tIns="0" rIns="74295" bIns="0" anchor="ctr" anchorCtr="0" upright="1">
              <a:noAutofit/>
            </a:bodyPr>
            <a:lstStyle/>
            <a:p>
              <a:pPr algn="just"/>
              <a:r>
                <a:rPr lang="ja-JP" sz="1050" kern="100" dirty="0">
                  <a:effectLst/>
                  <a:latin typeface="+mn-ea"/>
                  <a:cs typeface="Times New Roman" panose="02020603050405020304" pitchFamily="18" charset="0"/>
                </a:rPr>
                <a:t>工場立地法に基づく緑化義務（敷地面積</a:t>
              </a:r>
              <a:r>
                <a:rPr lang="en-US" sz="1050" kern="100" dirty="0">
                  <a:effectLst/>
                  <a:latin typeface="+mn-ea"/>
                  <a:cs typeface="Times New Roman" panose="02020603050405020304" pitchFamily="18" charset="0"/>
                </a:rPr>
                <a:t>9,000</a:t>
              </a:r>
              <a:r>
                <a:rPr lang="ja-JP" sz="1050" kern="100" dirty="0">
                  <a:effectLst/>
                  <a:latin typeface="+mn-ea"/>
                  <a:cs typeface="Times New Roman" panose="02020603050405020304" pitchFamily="18" charset="0"/>
                </a:rPr>
                <a:t>㎡以上又は建築面積が</a:t>
              </a:r>
              <a:r>
                <a:rPr lang="en-US" sz="1050" kern="100" dirty="0">
                  <a:effectLst/>
                  <a:latin typeface="+mn-ea"/>
                  <a:cs typeface="Times New Roman" panose="02020603050405020304" pitchFamily="18" charset="0"/>
                </a:rPr>
                <a:t>3,000</a:t>
              </a:r>
              <a:r>
                <a:rPr lang="ja-JP" sz="1050" kern="100" dirty="0">
                  <a:effectLst/>
                  <a:latin typeface="+mn-ea"/>
                  <a:cs typeface="Times New Roman" panose="02020603050405020304" pitchFamily="18" charset="0"/>
                </a:rPr>
                <a:t>㎡以上）等他の法令により緑化基準が設けられているものなどは届出の対象外建築物となります。</a:t>
              </a:r>
            </a:p>
            <a:p>
              <a:pPr algn="just"/>
              <a:r>
                <a:rPr lang="ja-JP" sz="1050" kern="100" dirty="0">
                  <a:effectLst/>
                  <a:latin typeface="+mn-ea"/>
                  <a:cs typeface="Times New Roman" panose="02020603050405020304" pitchFamily="18" charset="0"/>
                </a:rPr>
                <a:t>（詳細は条例の施行規則で定めます）</a:t>
              </a:r>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p:txBody>
        </p:sp>
        <p:sp>
          <p:nvSpPr>
            <p:cNvPr id="21" name="Rectangle 353">
              <a:extLst>
                <a:ext uri="{FF2B5EF4-FFF2-40B4-BE49-F238E27FC236}">
                  <a16:creationId xmlns:a16="http://schemas.microsoft.com/office/drawing/2014/main" id="{283CB3DB-2DA0-9FAF-F644-42F33AB3F4E0}"/>
                </a:ext>
              </a:extLst>
            </p:cNvPr>
            <p:cNvSpPr>
              <a:spLocks noChangeArrowheads="1"/>
            </p:cNvSpPr>
            <p:nvPr/>
          </p:nvSpPr>
          <p:spPr bwMode="auto">
            <a:xfrm>
              <a:off x="1400" y="1425"/>
              <a:ext cx="9250" cy="931"/>
            </a:xfrm>
            <a:prstGeom prst="rect">
              <a:avLst/>
            </a:prstGeom>
            <a:solidFill>
              <a:srgbClr val="FFFFFF"/>
            </a:solidFill>
            <a:ln w="9525">
              <a:solidFill>
                <a:srgbClr val="000000"/>
              </a:solidFill>
              <a:miter lim="800000"/>
              <a:headEnd/>
              <a:tailEnd/>
            </a:ln>
          </p:spPr>
          <p:txBody>
            <a:bodyPr rot="0" vert="horz" wrap="square" lIns="74295" tIns="0" rIns="74295" bIns="0" anchor="ctr" anchorCtr="0" upright="1">
              <a:noAutofit/>
            </a:bodyPr>
            <a:lstStyle/>
            <a:p>
              <a:pPr algn="just"/>
              <a:r>
                <a:rPr lang="ja-JP" sz="1050" kern="100" dirty="0">
                  <a:effectLst/>
                  <a:latin typeface="+mn-ea"/>
                  <a:cs typeface="Times New Roman" panose="02020603050405020304" pitchFamily="18" charset="0"/>
                </a:rPr>
                <a:t>府条例と同等以上の効果が得られる内容の条例を定めている次の市の区域においては、市の条例が適用され、府の条例は適用除外となります。</a:t>
              </a:r>
              <a:r>
                <a:rPr lang="ja-JP" altLang="en-US" sz="1050" kern="100" dirty="0">
                  <a:effectLst/>
                  <a:latin typeface="+mn-ea"/>
                  <a:cs typeface="Times New Roman" panose="02020603050405020304" pitchFamily="18" charset="0"/>
                </a:rPr>
                <a:t>市の条例に基づく緑化基準等の内容は</a:t>
              </a:r>
              <a:r>
                <a:rPr lang="ja-JP" altLang="en-US" sz="1050" kern="100" dirty="0">
                  <a:latin typeface="+mn-ea"/>
                  <a:cs typeface="Times New Roman" panose="02020603050405020304" pitchFamily="18" charset="0"/>
                </a:rPr>
                <a:t>当該市の担当窓口にお問い合わせください。</a:t>
              </a:r>
              <a:endParaRPr lang="ja-JP" sz="1050" kern="100" dirty="0">
                <a:effectLst/>
                <a:latin typeface="+mn-ea"/>
                <a:cs typeface="Times New Roman" panose="02020603050405020304" pitchFamily="18" charset="0"/>
              </a:endParaRPr>
            </a:p>
          </p:txBody>
        </p:sp>
        <p:sp>
          <p:nvSpPr>
            <p:cNvPr id="22" name="Text Box 354">
              <a:extLst>
                <a:ext uri="{FF2B5EF4-FFF2-40B4-BE49-F238E27FC236}">
                  <a16:creationId xmlns:a16="http://schemas.microsoft.com/office/drawing/2014/main" id="{03DBAD91-FCC5-CBA5-37E9-4B607EF0380F}"/>
                </a:ext>
              </a:extLst>
            </p:cNvPr>
            <p:cNvSpPr txBox="1">
              <a:spLocks noChangeArrowheads="1"/>
            </p:cNvSpPr>
            <p:nvPr/>
          </p:nvSpPr>
          <p:spPr bwMode="auto">
            <a:xfrm>
              <a:off x="1400" y="2356"/>
              <a:ext cx="9251" cy="404"/>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a:headEnd/>
              <a:tailEnd/>
            </a:ln>
          </p:spPr>
          <p:style>
            <a:lnRef idx="1">
              <a:schemeClr val="accent6"/>
            </a:lnRef>
            <a:fillRef idx="2">
              <a:schemeClr val="accent6"/>
            </a:fillRef>
            <a:effectRef idx="1">
              <a:schemeClr val="accent6"/>
            </a:effectRef>
            <a:fontRef idx="minor">
              <a:schemeClr val="dk1"/>
            </a:fontRef>
          </p:style>
          <p:txBody>
            <a:bodyPr rot="0" vert="horz" wrap="square" lIns="74295" tIns="8890" rIns="74295" bIns="8890" anchor="ctr" anchorCtr="0" upright="1">
              <a:noAutofit/>
            </a:bodyPr>
            <a:lstStyle/>
            <a:p>
              <a:pPr algn="ctr"/>
              <a:r>
                <a:rPr lang="ja-JP" sz="1050" kern="100" dirty="0">
                  <a:effectLst/>
                  <a:latin typeface="+mn-ea"/>
                  <a:cs typeface="Times New Roman" panose="02020603050405020304" pitchFamily="18" charset="0"/>
                </a:rPr>
                <a:t>堺市、豊中市、池田市、吹田市、高槻市、守口市、</a:t>
              </a:r>
              <a:r>
                <a:rPr lang="ja-JP" altLang="en-US" sz="1050" kern="100" dirty="0">
                  <a:effectLst/>
                  <a:latin typeface="+mn-ea"/>
                  <a:cs typeface="Times New Roman" panose="02020603050405020304" pitchFamily="18" charset="0"/>
                </a:rPr>
                <a:t>茨木市、</a:t>
              </a:r>
              <a:r>
                <a:rPr lang="ja-JP" sz="1050" kern="100" dirty="0">
                  <a:effectLst/>
                  <a:latin typeface="+mn-ea"/>
                  <a:cs typeface="Times New Roman" panose="02020603050405020304" pitchFamily="18" charset="0"/>
                </a:rPr>
                <a:t>八尾市、箕面市、</a:t>
              </a:r>
              <a:r>
                <a:rPr lang="ja-JP" sz="1050" kern="100" dirty="0">
                  <a:solidFill>
                    <a:schemeClr val="tx1"/>
                  </a:solidFill>
                  <a:effectLst/>
                  <a:latin typeface="+mn-ea"/>
                  <a:cs typeface="Times New Roman" panose="02020603050405020304" pitchFamily="18" charset="0"/>
                </a:rPr>
                <a:t>高石市</a:t>
              </a:r>
            </a:p>
          </p:txBody>
        </p:sp>
      </p:grpSp>
      <p:sp>
        <p:nvSpPr>
          <p:cNvPr id="18" name="AutoShape 517">
            <a:extLst>
              <a:ext uri="{FF2B5EF4-FFF2-40B4-BE49-F238E27FC236}">
                <a16:creationId xmlns:a16="http://schemas.microsoft.com/office/drawing/2014/main" id="{028122A1-683E-9114-1A6A-CB506CC6856A}"/>
              </a:ext>
            </a:extLst>
          </p:cNvPr>
          <p:cNvSpPr>
            <a:spLocks noChangeArrowheads="1"/>
          </p:cNvSpPr>
          <p:nvPr/>
        </p:nvSpPr>
        <p:spPr bwMode="auto">
          <a:xfrm>
            <a:off x="753786" y="8430696"/>
            <a:ext cx="1042409" cy="299871"/>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適用除外</a:t>
            </a:r>
          </a:p>
        </p:txBody>
      </p:sp>
      <p:sp>
        <p:nvSpPr>
          <p:cNvPr id="15" name="テキスト ボックス 14">
            <a:extLst>
              <a:ext uri="{FF2B5EF4-FFF2-40B4-BE49-F238E27FC236}">
                <a16:creationId xmlns:a16="http://schemas.microsoft.com/office/drawing/2014/main" id="{A3187647-1FCD-4CDF-8116-17D6028B5E6D}"/>
              </a:ext>
            </a:extLst>
          </p:cNvPr>
          <p:cNvSpPr txBox="1"/>
          <p:nvPr/>
        </p:nvSpPr>
        <p:spPr>
          <a:xfrm>
            <a:off x="3457322" y="5186064"/>
            <a:ext cx="1351652" cy="253916"/>
          </a:xfrm>
          <a:prstGeom prst="rect">
            <a:avLst/>
          </a:prstGeom>
          <a:solidFill>
            <a:srgbClr val="FFFFFF"/>
          </a:solid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大阪府　建築物緑化</a:t>
            </a:r>
          </a:p>
        </p:txBody>
      </p:sp>
      <p:sp>
        <p:nvSpPr>
          <p:cNvPr id="23" name="テキスト ボックス 22">
            <a:extLst>
              <a:ext uri="{FF2B5EF4-FFF2-40B4-BE49-F238E27FC236}">
                <a16:creationId xmlns:a16="http://schemas.microsoft.com/office/drawing/2014/main" id="{8A565CC6-F9FF-4317-A5D0-C6ADF81A2853}"/>
              </a:ext>
            </a:extLst>
          </p:cNvPr>
          <p:cNvSpPr txBox="1"/>
          <p:nvPr/>
        </p:nvSpPr>
        <p:spPr>
          <a:xfrm>
            <a:off x="4918462" y="5170743"/>
            <a:ext cx="515343" cy="280928"/>
          </a:xfrm>
          <a:prstGeom prst="roundRect">
            <a:avLst/>
          </a:prstGeom>
          <a:solidFill>
            <a:srgbClr val="FFFFFF"/>
          </a:solidFill>
          <a:ln>
            <a:solidFill>
              <a:schemeClr val="tx1"/>
            </a:solidFill>
          </a:ln>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検索</a:t>
            </a:r>
          </a:p>
        </p:txBody>
      </p:sp>
      <p:sp>
        <p:nvSpPr>
          <p:cNvPr id="24" name="AutoShape 519">
            <a:extLst>
              <a:ext uri="{FF2B5EF4-FFF2-40B4-BE49-F238E27FC236}">
                <a16:creationId xmlns:a16="http://schemas.microsoft.com/office/drawing/2014/main" id="{F4C7FB27-E113-4D0F-B50F-D48C71C4DBAA}"/>
              </a:ext>
            </a:extLst>
          </p:cNvPr>
          <p:cNvSpPr>
            <a:spLocks noChangeArrowheads="1"/>
          </p:cNvSpPr>
          <p:nvPr/>
        </p:nvSpPr>
        <p:spPr bwMode="auto">
          <a:xfrm>
            <a:off x="405780" y="5690254"/>
            <a:ext cx="3223324" cy="324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just">
              <a:lnSpc>
                <a:spcPts val="1700"/>
              </a:lnSpc>
            </a:pPr>
            <a:r>
              <a:rPr lang="ja-JP"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緑化計画・完了書の届出にかかる手続きフロー</a:t>
            </a:r>
            <a:endParaRPr lang="ja-JP" sz="105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grpSp>
        <p:nvGrpSpPr>
          <p:cNvPr id="25" name="Group 524">
            <a:extLst>
              <a:ext uri="{FF2B5EF4-FFF2-40B4-BE49-F238E27FC236}">
                <a16:creationId xmlns:a16="http://schemas.microsoft.com/office/drawing/2014/main" id="{D54F6264-8DA7-42B5-9737-36DD17A943C7}"/>
              </a:ext>
            </a:extLst>
          </p:cNvPr>
          <p:cNvGrpSpPr>
            <a:grpSpLocks/>
          </p:cNvGrpSpPr>
          <p:nvPr/>
        </p:nvGrpSpPr>
        <p:grpSpPr bwMode="auto">
          <a:xfrm>
            <a:off x="586447" y="6211570"/>
            <a:ext cx="6417538" cy="1705610"/>
            <a:chOff x="759" y="8388"/>
            <a:chExt cx="10122" cy="2686"/>
          </a:xfrm>
          <a:effectLst/>
        </p:grpSpPr>
        <p:grpSp>
          <p:nvGrpSpPr>
            <p:cNvPr id="26" name="Group 523">
              <a:extLst>
                <a:ext uri="{FF2B5EF4-FFF2-40B4-BE49-F238E27FC236}">
                  <a16:creationId xmlns:a16="http://schemas.microsoft.com/office/drawing/2014/main" id="{1F139884-983B-4A2B-82E8-29EF11D9BB92}"/>
                </a:ext>
              </a:extLst>
            </p:cNvPr>
            <p:cNvGrpSpPr>
              <a:grpSpLocks/>
            </p:cNvGrpSpPr>
            <p:nvPr/>
          </p:nvGrpSpPr>
          <p:grpSpPr bwMode="auto">
            <a:xfrm>
              <a:off x="3196" y="8388"/>
              <a:ext cx="7685" cy="2686"/>
              <a:chOff x="3196" y="8388"/>
              <a:chExt cx="7685" cy="2686"/>
            </a:xfrm>
          </p:grpSpPr>
          <p:sp>
            <p:nvSpPr>
              <p:cNvPr id="29" name="AutoShape 355">
                <a:extLst>
                  <a:ext uri="{FF2B5EF4-FFF2-40B4-BE49-F238E27FC236}">
                    <a16:creationId xmlns:a16="http://schemas.microsoft.com/office/drawing/2014/main" id="{498207BD-2A89-4530-80FD-B54EA2F782C2}"/>
                  </a:ext>
                </a:extLst>
              </p:cNvPr>
              <p:cNvSpPr>
                <a:spLocks noChangeArrowheads="1"/>
              </p:cNvSpPr>
              <p:nvPr/>
            </p:nvSpPr>
            <p:spPr bwMode="auto">
              <a:xfrm>
                <a:off x="9577" y="8401"/>
                <a:ext cx="1304"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緑化完了書の届出</a:t>
                </a:r>
              </a:p>
            </p:txBody>
          </p:sp>
          <p:sp>
            <p:nvSpPr>
              <p:cNvPr id="30" name="AutoShape 356">
                <a:extLst>
                  <a:ext uri="{FF2B5EF4-FFF2-40B4-BE49-F238E27FC236}">
                    <a16:creationId xmlns:a16="http://schemas.microsoft.com/office/drawing/2014/main" id="{D411229B-9DA3-49C8-B7CF-107311C8ADB1}"/>
                  </a:ext>
                </a:extLst>
              </p:cNvPr>
              <p:cNvSpPr>
                <a:spLocks noChangeArrowheads="1"/>
              </p:cNvSpPr>
              <p:nvPr/>
            </p:nvSpPr>
            <p:spPr bwMode="auto">
              <a:xfrm>
                <a:off x="6353" y="8388"/>
                <a:ext cx="1365" cy="2046"/>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緑化工事の実施</a:t>
                </a:r>
              </a:p>
            </p:txBody>
          </p:sp>
          <p:sp>
            <p:nvSpPr>
              <p:cNvPr id="31" name="AutoShape 359">
                <a:extLst>
                  <a:ext uri="{FF2B5EF4-FFF2-40B4-BE49-F238E27FC236}">
                    <a16:creationId xmlns:a16="http://schemas.microsoft.com/office/drawing/2014/main" id="{91C8C9E9-0329-4B56-A77E-BCA2752E96BE}"/>
                  </a:ext>
                </a:extLst>
              </p:cNvPr>
              <p:cNvSpPr>
                <a:spLocks noChangeArrowheads="1"/>
              </p:cNvSpPr>
              <p:nvPr/>
            </p:nvSpPr>
            <p:spPr bwMode="auto">
              <a:xfrm>
                <a:off x="4752" y="8401"/>
                <a:ext cx="1365"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1" upright="1">
                <a:noAutofit/>
              </a:bodyPr>
              <a:lstStyle/>
              <a:p>
                <a:pPr algn="ctr"/>
                <a:r>
                  <a:rPr lang="en-US" sz="1050" kern="100" dirty="0">
                    <a:effectLst/>
                    <a:latin typeface="+mj-ea"/>
                    <a:ea typeface="+mj-ea"/>
                    <a:cs typeface="Times New Roman" panose="02020603050405020304" pitchFamily="18" charset="0"/>
                  </a:rPr>
                  <a:t> </a:t>
                </a:r>
                <a:r>
                  <a:rPr lang="ja-JP" sz="1050" kern="100" dirty="0">
                    <a:effectLst/>
                    <a:latin typeface="+mj-ea"/>
                    <a:ea typeface="+mj-ea"/>
                    <a:cs typeface="Times New Roman" panose="02020603050405020304" pitchFamily="18" charset="0"/>
                  </a:rPr>
                  <a:t>緑化計画書の届出</a:t>
                </a:r>
              </a:p>
            </p:txBody>
          </p:sp>
          <p:sp>
            <p:nvSpPr>
              <p:cNvPr id="32" name="AutoShape 360">
                <a:extLst>
                  <a:ext uri="{FF2B5EF4-FFF2-40B4-BE49-F238E27FC236}">
                    <a16:creationId xmlns:a16="http://schemas.microsoft.com/office/drawing/2014/main" id="{6D566E75-FB77-4ED0-8B53-AB3D0743B874}"/>
                  </a:ext>
                </a:extLst>
              </p:cNvPr>
              <p:cNvSpPr>
                <a:spLocks noChangeArrowheads="1"/>
              </p:cNvSpPr>
              <p:nvPr/>
            </p:nvSpPr>
            <p:spPr bwMode="auto">
              <a:xfrm>
                <a:off x="3196" y="8401"/>
                <a:ext cx="1372" cy="2033"/>
              </a:xfrm>
              <a:prstGeom prst="homePlate">
                <a:avLst>
                  <a:gd name="adj" fmla="val 2500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en-US" sz="1050" kern="100" dirty="0">
                    <a:effectLst/>
                    <a:latin typeface="+mn-ea"/>
                    <a:cs typeface="Times New Roman" panose="02020603050405020304" pitchFamily="18" charset="0"/>
                  </a:rPr>
                  <a:t> </a:t>
                </a:r>
                <a:r>
                  <a:rPr lang="ja-JP" sz="1050" kern="100" dirty="0">
                    <a:effectLst/>
                    <a:latin typeface="+mn-ea"/>
                    <a:cs typeface="Times New Roman" panose="02020603050405020304" pitchFamily="18" charset="0"/>
                  </a:rPr>
                  <a:t>事前相談</a:t>
                </a:r>
                <a:r>
                  <a:rPr lang="en-US" altLang="ja-JP" sz="1050" kern="100" dirty="0">
                    <a:effectLst/>
                    <a:latin typeface="+mn-ea"/>
                    <a:cs typeface="Times New Roman" panose="02020603050405020304" pitchFamily="18" charset="0"/>
                  </a:rPr>
                  <a:t>※</a:t>
                </a:r>
                <a:endParaRPr lang="ja-JP" sz="1050" kern="100" dirty="0">
                  <a:effectLst/>
                  <a:latin typeface="+mn-ea"/>
                  <a:cs typeface="Times New Roman" panose="02020603050405020304" pitchFamily="18" charset="0"/>
                </a:endParaRPr>
              </a:p>
            </p:txBody>
          </p:sp>
          <p:sp>
            <p:nvSpPr>
              <p:cNvPr id="33" name="AutoShape 364">
                <a:extLst>
                  <a:ext uri="{FF2B5EF4-FFF2-40B4-BE49-F238E27FC236}">
                    <a16:creationId xmlns:a16="http://schemas.microsoft.com/office/drawing/2014/main" id="{1335CA57-84DB-41C5-ABF5-4CC364B7F4CD}"/>
                  </a:ext>
                </a:extLst>
              </p:cNvPr>
              <p:cNvSpPr>
                <a:spLocks noChangeArrowheads="1"/>
              </p:cNvSpPr>
              <p:nvPr/>
            </p:nvSpPr>
            <p:spPr bwMode="auto">
              <a:xfrm rot="5400000">
                <a:off x="5198"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34" name="AutoShape 366">
                <a:extLst>
                  <a:ext uri="{FF2B5EF4-FFF2-40B4-BE49-F238E27FC236}">
                    <a16:creationId xmlns:a16="http://schemas.microsoft.com/office/drawing/2014/main" id="{0A2411D2-4243-4619-A1A1-14EF2347D674}"/>
                  </a:ext>
                </a:extLst>
              </p:cNvPr>
              <p:cNvSpPr>
                <a:spLocks noChangeArrowheads="1"/>
              </p:cNvSpPr>
              <p:nvPr/>
            </p:nvSpPr>
            <p:spPr bwMode="auto">
              <a:xfrm rot="5400000">
                <a:off x="9929"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35" name="AutoShape 455">
                <a:extLst>
                  <a:ext uri="{FF2B5EF4-FFF2-40B4-BE49-F238E27FC236}">
                    <a16:creationId xmlns:a16="http://schemas.microsoft.com/office/drawing/2014/main" id="{40B852ED-6202-488D-838D-08D986836729}"/>
                  </a:ext>
                </a:extLst>
              </p:cNvPr>
              <p:cNvSpPr>
                <a:spLocks noChangeArrowheads="1"/>
              </p:cNvSpPr>
              <p:nvPr/>
            </p:nvSpPr>
            <p:spPr bwMode="auto">
              <a:xfrm>
                <a:off x="3196"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dirty="0">
                    <a:effectLst/>
                    <a:latin typeface="+mn-ea"/>
                    <a:cs typeface="Times New Roman" panose="02020603050405020304" pitchFamily="18" charset="0"/>
                  </a:rPr>
                  <a:t>市町村</a:t>
                </a:r>
              </a:p>
            </p:txBody>
          </p:sp>
          <p:sp>
            <p:nvSpPr>
              <p:cNvPr id="36" name="AutoShape 456">
                <a:extLst>
                  <a:ext uri="{FF2B5EF4-FFF2-40B4-BE49-F238E27FC236}">
                    <a16:creationId xmlns:a16="http://schemas.microsoft.com/office/drawing/2014/main" id="{4DDA6159-D4F8-49C7-B030-ED194F299461}"/>
                  </a:ext>
                </a:extLst>
              </p:cNvPr>
              <p:cNvSpPr>
                <a:spLocks noChangeArrowheads="1"/>
              </p:cNvSpPr>
              <p:nvPr/>
            </p:nvSpPr>
            <p:spPr bwMode="auto">
              <a:xfrm>
                <a:off x="4883"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37" name="AutoShape 457">
                <a:extLst>
                  <a:ext uri="{FF2B5EF4-FFF2-40B4-BE49-F238E27FC236}">
                    <a16:creationId xmlns:a16="http://schemas.microsoft.com/office/drawing/2014/main" id="{73CBA41B-76A3-4B7A-A283-1462EDC58ADD}"/>
                  </a:ext>
                </a:extLst>
              </p:cNvPr>
              <p:cNvSpPr>
                <a:spLocks noChangeArrowheads="1"/>
              </p:cNvSpPr>
              <p:nvPr/>
            </p:nvSpPr>
            <p:spPr bwMode="auto">
              <a:xfrm>
                <a:off x="9608"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38" name="AutoShape 458">
                <a:extLst>
                  <a:ext uri="{FF2B5EF4-FFF2-40B4-BE49-F238E27FC236}">
                    <a16:creationId xmlns:a16="http://schemas.microsoft.com/office/drawing/2014/main" id="{AA6F0E0D-1BDD-4618-B850-85EA61F2B294}"/>
                  </a:ext>
                </a:extLst>
              </p:cNvPr>
              <p:cNvSpPr>
                <a:spLocks noChangeArrowheads="1"/>
              </p:cNvSpPr>
              <p:nvPr/>
            </p:nvSpPr>
            <p:spPr bwMode="auto">
              <a:xfrm>
                <a:off x="8008" y="8388"/>
                <a:ext cx="1304" cy="2046"/>
              </a:xfrm>
              <a:prstGeom prst="homePlate">
                <a:avLst>
                  <a:gd name="adj" fmla="val 25000"/>
                </a:avLst>
              </a:prstGeom>
              <a:solidFill>
                <a:srgbClr val="FFFFFF"/>
              </a:solidFill>
              <a:ln w="9525">
                <a:solidFill>
                  <a:srgbClr val="000000"/>
                </a:solidFill>
                <a:prstDash val="dash"/>
                <a:miter lim="800000"/>
                <a:headEnd/>
                <a:tailEnd/>
              </a:ln>
              <a:effectLst>
                <a:outerShdw dist="107763" dir="2700000" algn="ctr" rotWithShape="0">
                  <a:srgbClr val="808080">
                    <a:alpha val="50000"/>
                  </a:srgbClr>
                </a:outerShdw>
              </a:effectLst>
            </p:spPr>
            <p:txBody>
              <a:bodyPr rot="0" vert="eaVert" wrap="square" lIns="66960" tIns="0" rIns="66960" bIns="0" anchor="ctr" anchorCtr="0" upright="1">
                <a:noAutofit/>
              </a:bodyPr>
              <a:lstStyle/>
              <a:p>
                <a:pPr algn="ctr"/>
                <a:r>
                  <a:rPr lang="ja-JP" sz="1050" kern="100" dirty="0">
                    <a:effectLst/>
                    <a:latin typeface="+mj-ea"/>
                    <a:ea typeface="+mj-ea"/>
                    <a:cs typeface="Times New Roman" panose="02020603050405020304" pitchFamily="18" charset="0"/>
                  </a:rPr>
                  <a:t>【変更が必要な場合】</a:t>
                </a:r>
              </a:p>
              <a:p>
                <a:pPr algn="ctr"/>
                <a:r>
                  <a:rPr lang="ja-JP" sz="1050" kern="100" dirty="0">
                    <a:effectLst/>
                    <a:latin typeface="+mj-ea"/>
                    <a:ea typeface="+mj-ea"/>
                    <a:cs typeface="Times New Roman" panose="02020603050405020304" pitchFamily="18" charset="0"/>
                  </a:rPr>
                  <a:t>変更計画書の届出</a:t>
                </a:r>
              </a:p>
            </p:txBody>
          </p:sp>
          <p:sp>
            <p:nvSpPr>
              <p:cNvPr id="39" name="AutoShape 459">
                <a:extLst>
                  <a:ext uri="{FF2B5EF4-FFF2-40B4-BE49-F238E27FC236}">
                    <a16:creationId xmlns:a16="http://schemas.microsoft.com/office/drawing/2014/main" id="{AE77D089-D9B9-4676-A5F7-7BA271362755}"/>
                  </a:ext>
                </a:extLst>
              </p:cNvPr>
              <p:cNvSpPr>
                <a:spLocks noChangeArrowheads="1"/>
              </p:cNvSpPr>
              <p:nvPr/>
            </p:nvSpPr>
            <p:spPr bwMode="auto">
              <a:xfrm rot="5400000">
                <a:off x="8348" y="10434"/>
                <a:ext cx="360" cy="360"/>
              </a:xfrm>
              <a:prstGeom prst="stripedRightArrow">
                <a:avLst>
                  <a:gd name="adj1" fmla="val 50000"/>
                  <a:gd name="adj2" fmla="val 25000"/>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p>
            </p:txBody>
          </p:sp>
          <p:sp>
            <p:nvSpPr>
              <p:cNvPr id="40" name="AutoShape 460">
                <a:extLst>
                  <a:ext uri="{FF2B5EF4-FFF2-40B4-BE49-F238E27FC236}">
                    <a16:creationId xmlns:a16="http://schemas.microsoft.com/office/drawing/2014/main" id="{365AFE1A-126A-425D-9A83-C55F14E5C124}"/>
                  </a:ext>
                </a:extLst>
              </p:cNvPr>
              <p:cNvSpPr>
                <a:spLocks noChangeArrowheads="1"/>
              </p:cNvSpPr>
              <p:nvPr/>
            </p:nvSpPr>
            <p:spPr bwMode="auto">
              <a:xfrm>
                <a:off x="8059" y="10794"/>
                <a:ext cx="964" cy="280"/>
              </a:xfrm>
              <a:prstGeom prst="roundRect">
                <a:avLst>
                  <a:gd name="adj" fmla="val 16667"/>
                </a:avLst>
              </a:prstGeom>
              <a:solidFill>
                <a:srgbClr val="FFFFFF"/>
              </a:solidFill>
              <a:ln w="9525">
                <a:solidFill>
                  <a:srgbClr val="000000"/>
                </a:solidFill>
                <a:round/>
                <a:headEnd/>
                <a:tailEnd/>
              </a:ln>
              <a:effectLst/>
            </p:spPr>
            <p:txBody>
              <a:bodyPr rot="0" vert="horz" wrap="square" lIns="18000" tIns="8890" rIns="18000" bIns="8890" anchor="t" anchorCtr="0" upright="1">
                <a:noAutofit/>
              </a:bodyPr>
              <a:lstStyle/>
              <a:p>
                <a:pPr algn="ctr">
                  <a:lnSpc>
                    <a:spcPts val="1200"/>
                  </a:lnSpc>
                </a:pPr>
                <a:r>
                  <a:rPr lang="ja-JP" sz="1050" kern="100">
                    <a:effectLst/>
                    <a:latin typeface="+mn-ea"/>
                    <a:cs typeface="Times New Roman" panose="02020603050405020304" pitchFamily="18" charset="0"/>
                  </a:rPr>
                  <a:t>市町村</a:t>
                </a:r>
              </a:p>
            </p:txBody>
          </p:sp>
          <p:sp>
            <p:nvSpPr>
              <p:cNvPr id="41" name="AutoShape 477">
                <a:extLst>
                  <a:ext uri="{FF2B5EF4-FFF2-40B4-BE49-F238E27FC236}">
                    <a16:creationId xmlns:a16="http://schemas.microsoft.com/office/drawing/2014/main" id="{6433CD29-E219-47A5-B699-A5BDF7717995}"/>
                  </a:ext>
                </a:extLst>
              </p:cNvPr>
              <p:cNvSpPr>
                <a:spLocks noChangeArrowheads="1"/>
              </p:cNvSpPr>
              <p:nvPr/>
            </p:nvSpPr>
            <p:spPr bwMode="auto">
              <a:xfrm>
                <a:off x="3518" y="10434"/>
                <a:ext cx="309" cy="360"/>
              </a:xfrm>
              <a:prstGeom prst="upDownArrow">
                <a:avLst>
                  <a:gd name="adj1" fmla="val 50000"/>
                  <a:gd name="adj2" fmla="val 23301"/>
                </a:avLst>
              </a:prstGeom>
              <a:solidFill>
                <a:srgbClr val="FFFFFF"/>
              </a:solidFill>
              <a:ln w="9525">
                <a:solidFill>
                  <a:srgbClr val="000000"/>
                </a:solidFill>
                <a:miter lim="800000"/>
                <a:headEnd/>
                <a:tailEnd/>
              </a:ln>
            </p:spPr>
            <p:txBody>
              <a:bodyPr rot="0" vert="eaVert" wrap="square" lIns="74295" tIns="8890" rIns="74295" bIns="8890" anchor="t" anchorCtr="0" upright="1">
                <a:noAutofit/>
              </a:bodyPr>
              <a:lstStyle/>
              <a:p>
                <a:endParaRPr lang="ja-JP" altLang="en-US"/>
              </a:p>
            </p:txBody>
          </p:sp>
        </p:grpSp>
        <p:sp>
          <p:nvSpPr>
            <p:cNvPr id="27" name="Rectangle 367">
              <a:extLst>
                <a:ext uri="{FF2B5EF4-FFF2-40B4-BE49-F238E27FC236}">
                  <a16:creationId xmlns:a16="http://schemas.microsoft.com/office/drawing/2014/main" id="{048C57CA-2088-4395-B258-7BB3BA2DB249}"/>
                </a:ext>
              </a:extLst>
            </p:cNvPr>
            <p:cNvSpPr>
              <a:spLocks noChangeArrowheads="1"/>
            </p:cNvSpPr>
            <p:nvPr/>
          </p:nvSpPr>
          <p:spPr bwMode="auto">
            <a:xfrm>
              <a:off x="759" y="8822"/>
              <a:ext cx="2172" cy="941"/>
            </a:xfrm>
            <a:custGeom>
              <a:avLst/>
              <a:gdLst>
                <a:gd name="connsiteX0" fmla="*/ 0 w 1377089"/>
                <a:gd name="connsiteY0" fmla="*/ 98850 h 593090"/>
                <a:gd name="connsiteX1" fmla="*/ 98850 w 1377089"/>
                <a:gd name="connsiteY1" fmla="*/ 0 h 593090"/>
                <a:gd name="connsiteX2" fmla="*/ 229515 w 1377089"/>
                <a:gd name="connsiteY2" fmla="*/ 0 h 593090"/>
                <a:gd name="connsiteX3" fmla="*/ 229515 w 1377089"/>
                <a:gd name="connsiteY3" fmla="*/ 0 h 593090"/>
                <a:gd name="connsiteX4" fmla="*/ 573787 w 1377089"/>
                <a:gd name="connsiteY4" fmla="*/ 0 h 593090"/>
                <a:gd name="connsiteX5" fmla="*/ 1278239 w 1377089"/>
                <a:gd name="connsiteY5" fmla="*/ 0 h 593090"/>
                <a:gd name="connsiteX6" fmla="*/ 1377089 w 1377089"/>
                <a:gd name="connsiteY6" fmla="*/ 98850 h 593090"/>
                <a:gd name="connsiteX7" fmla="*/ 1377089 w 1377089"/>
                <a:gd name="connsiteY7" fmla="*/ 345969 h 593090"/>
                <a:gd name="connsiteX8" fmla="*/ 1377089 w 1377089"/>
                <a:gd name="connsiteY8" fmla="*/ 345969 h 593090"/>
                <a:gd name="connsiteX9" fmla="*/ 1377089 w 1377089"/>
                <a:gd name="connsiteY9" fmla="*/ 494242 h 593090"/>
                <a:gd name="connsiteX10" fmla="*/ 1377089 w 1377089"/>
                <a:gd name="connsiteY10" fmla="*/ 494240 h 593090"/>
                <a:gd name="connsiteX11" fmla="*/ 1278239 w 1377089"/>
                <a:gd name="connsiteY11" fmla="*/ 593090 h 593090"/>
                <a:gd name="connsiteX12" fmla="*/ 573787 w 1377089"/>
                <a:gd name="connsiteY12" fmla="*/ 593090 h 593090"/>
                <a:gd name="connsiteX13" fmla="*/ 470235 w 1377089"/>
                <a:gd name="connsiteY13" fmla="*/ 697705 h 593090"/>
                <a:gd name="connsiteX14" fmla="*/ 229515 w 1377089"/>
                <a:gd name="connsiteY14" fmla="*/ 593090 h 593090"/>
                <a:gd name="connsiteX15" fmla="*/ 98850 w 1377089"/>
                <a:gd name="connsiteY15" fmla="*/ 593090 h 593090"/>
                <a:gd name="connsiteX16" fmla="*/ 0 w 1377089"/>
                <a:gd name="connsiteY16" fmla="*/ 494240 h 593090"/>
                <a:gd name="connsiteX17" fmla="*/ 0 w 1377089"/>
                <a:gd name="connsiteY17" fmla="*/ 494242 h 593090"/>
                <a:gd name="connsiteX18" fmla="*/ 0 w 1377089"/>
                <a:gd name="connsiteY18" fmla="*/ 345969 h 593090"/>
                <a:gd name="connsiteX19" fmla="*/ 0 w 1377089"/>
                <a:gd name="connsiteY19" fmla="*/ 345969 h 593090"/>
                <a:gd name="connsiteX20" fmla="*/ 0 w 1377089"/>
                <a:gd name="connsiteY20" fmla="*/ 98850 h 593090"/>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573787 w 1377089"/>
                <a:gd name="connsiteY12" fmla="*/ 593090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474727 w 1377089"/>
                <a:gd name="connsiteY12" fmla="*/ 623563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 name="connsiteX0" fmla="*/ 0 w 1377089"/>
                <a:gd name="connsiteY0" fmla="*/ 98850 h 697705"/>
                <a:gd name="connsiteX1" fmla="*/ 98850 w 1377089"/>
                <a:gd name="connsiteY1" fmla="*/ 0 h 697705"/>
                <a:gd name="connsiteX2" fmla="*/ 229515 w 1377089"/>
                <a:gd name="connsiteY2" fmla="*/ 0 h 697705"/>
                <a:gd name="connsiteX3" fmla="*/ 229515 w 1377089"/>
                <a:gd name="connsiteY3" fmla="*/ 0 h 697705"/>
                <a:gd name="connsiteX4" fmla="*/ 573787 w 1377089"/>
                <a:gd name="connsiteY4" fmla="*/ 0 h 697705"/>
                <a:gd name="connsiteX5" fmla="*/ 1278239 w 1377089"/>
                <a:gd name="connsiteY5" fmla="*/ 0 h 697705"/>
                <a:gd name="connsiteX6" fmla="*/ 1377089 w 1377089"/>
                <a:gd name="connsiteY6" fmla="*/ 98850 h 697705"/>
                <a:gd name="connsiteX7" fmla="*/ 1377089 w 1377089"/>
                <a:gd name="connsiteY7" fmla="*/ 345969 h 697705"/>
                <a:gd name="connsiteX8" fmla="*/ 1377089 w 1377089"/>
                <a:gd name="connsiteY8" fmla="*/ 345969 h 697705"/>
                <a:gd name="connsiteX9" fmla="*/ 1377089 w 1377089"/>
                <a:gd name="connsiteY9" fmla="*/ 494242 h 697705"/>
                <a:gd name="connsiteX10" fmla="*/ 1377089 w 1377089"/>
                <a:gd name="connsiteY10" fmla="*/ 494240 h 697705"/>
                <a:gd name="connsiteX11" fmla="*/ 1278239 w 1377089"/>
                <a:gd name="connsiteY11" fmla="*/ 593090 h 697705"/>
                <a:gd name="connsiteX12" fmla="*/ 535687 w 1377089"/>
                <a:gd name="connsiteY12" fmla="*/ 600708 h 697705"/>
                <a:gd name="connsiteX13" fmla="*/ 470235 w 1377089"/>
                <a:gd name="connsiteY13" fmla="*/ 697705 h 697705"/>
                <a:gd name="connsiteX14" fmla="*/ 381915 w 1377089"/>
                <a:gd name="connsiteY14" fmla="*/ 600710 h 697705"/>
                <a:gd name="connsiteX15" fmla="*/ 98850 w 1377089"/>
                <a:gd name="connsiteY15" fmla="*/ 593090 h 697705"/>
                <a:gd name="connsiteX16" fmla="*/ 0 w 1377089"/>
                <a:gd name="connsiteY16" fmla="*/ 494240 h 697705"/>
                <a:gd name="connsiteX17" fmla="*/ 0 w 1377089"/>
                <a:gd name="connsiteY17" fmla="*/ 494242 h 697705"/>
                <a:gd name="connsiteX18" fmla="*/ 0 w 1377089"/>
                <a:gd name="connsiteY18" fmla="*/ 345969 h 697705"/>
                <a:gd name="connsiteX19" fmla="*/ 0 w 1377089"/>
                <a:gd name="connsiteY19" fmla="*/ 345969 h 697705"/>
                <a:gd name="connsiteX20" fmla="*/ 0 w 1377089"/>
                <a:gd name="connsiteY20" fmla="*/ 98850 h 6977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77089" h="697705">
                  <a:moveTo>
                    <a:pt x="0" y="98850"/>
                  </a:moveTo>
                  <a:cubicBezTo>
                    <a:pt x="0" y="44257"/>
                    <a:pt x="44257" y="0"/>
                    <a:pt x="98850" y="0"/>
                  </a:cubicBezTo>
                  <a:lnTo>
                    <a:pt x="229515" y="0"/>
                  </a:lnTo>
                  <a:lnTo>
                    <a:pt x="229515" y="0"/>
                  </a:lnTo>
                  <a:lnTo>
                    <a:pt x="573787" y="0"/>
                  </a:lnTo>
                  <a:lnTo>
                    <a:pt x="1278239" y="0"/>
                  </a:lnTo>
                  <a:cubicBezTo>
                    <a:pt x="1332832" y="0"/>
                    <a:pt x="1377089" y="44257"/>
                    <a:pt x="1377089" y="98850"/>
                  </a:cubicBezTo>
                  <a:lnTo>
                    <a:pt x="1377089" y="345969"/>
                  </a:lnTo>
                  <a:lnTo>
                    <a:pt x="1377089" y="345969"/>
                  </a:lnTo>
                  <a:lnTo>
                    <a:pt x="1377089" y="494242"/>
                  </a:lnTo>
                  <a:lnTo>
                    <a:pt x="1377089" y="494240"/>
                  </a:lnTo>
                  <a:cubicBezTo>
                    <a:pt x="1377089" y="548833"/>
                    <a:pt x="1332832" y="593090"/>
                    <a:pt x="1278239" y="593090"/>
                  </a:cubicBezTo>
                  <a:lnTo>
                    <a:pt x="535687" y="600708"/>
                  </a:lnTo>
                  <a:lnTo>
                    <a:pt x="470235" y="697705"/>
                  </a:lnTo>
                  <a:lnTo>
                    <a:pt x="381915" y="600710"/>
                  </a:lnTo>
                  <a:cubicBezTo>
                    <a:pt x="338360" y="600710"/>
                    <a:pt x="142405" y="593090"/>
                    <a:pt x="98850" y="593090"/>
                  </a:cubicBezTo>
                  <a:cubicBezTo>
                    <a:pt x="44257" y="593090"/>
                    <a:pt x="0" y="548833"/>
                    <a:pt x="0" y="494240"/>
                  </a:cubicBezTo>
                  <a:lnTo>
                    <a:pt x="0" y="494242"/>
                  </a:lnTo>
                  <a:lnTo>
                    <a:pt x="0" y="345969"/>
                  </a:lnTo>
                  <a:lnTo>
                    <a:pt x="0" y="345969"/>
                  </a:lnTo>
                  <a:lnTo>
                    <a:pt x="0" y="98850"/>
                  </a:lnTo>
                  <a:close/>
                </a:path>
              </a:pathLst>
            </a:custGeom>
            <a:ln/>
          </p:spPr>
          <p:style>
            <a:lnRef idx="2">
              <a:schemeClr val="dk1"/>
            </a:lnRef>
            <a:fillRef idx="1">
              <a:schemeClr val="lt1"/>
            </a:fillRef>
            <a:effectRef idx="0">
              <a:schemeClr val="dk1"/>
            </a:effectRef>
            <a:fontRef idx="minor">
              <a:schemeClr val="dk1"/>
            </a:fontRef>
          </p:style>
          <p:txBody>
            <a:bodyPr rot="0" vert="horz" wrap="square" lIns="72000" tIns="0" rIns="108000" bIns="72000" anchor="ctr" anchorCtr="0" upright="1">
              <a:noAutofit/>
            </a:bodyPr>
            <a:lstStyle/>
            <a:p>
              <a:pPr algn="just">
                <a:lnSpc>
                  <a:spcPts val="1400"/>
                </a:lnSpc>
              </a:pPr>
              <a:r>
                <a:rPr lang="en-US" altLang="ja-JP" sz="1000" kern="100" dirty="0">
                  <a:effectLst/>
                  <a:latin typeface="+mj-ea"/>
                  <a:ea typeface="+mj-ea"/>
                  <a:cs typeface="Times New Roman" panose="02020603050405020304" pitchFamily="18" charset="0"/>
                </a:rPr>
                <a:t> </a:t>
              </a:r>
              <a:r>
                <a:rPr lang="ja-JP" sz="1000" kern="100" dirty="0">
                  <a:effectLst/>
                  <a:latin typeface="+mj-ea"/>
                  <a:ea typeface="+mj-ea"/>
                  <a:cs typeface="Times New Roman" panose="02020603050405020304" pitchFamily="18" charset="0"/>
                </a:rPr>
                <a:t>敷地面積</a:t>
              </a:r>
              <a:r>
                <a:rPr lang="en-US" sz="1000" kern="100" dirty="0">
                  <a:effectLst/>
                  <a:latin typeface="+mj-ea"/>
                  <a:ea typeface="+mj-ea"/>
                  <a:cs typeface="Times New Roman" panose="02020603050405020304" pitchFamily="18" charset="0"/>
                </a:rPr>
                <a:t>1,000</a:t>
              </a:r>
              <a:r>
                <a:rPr lang="ja-JP" sz="1000" kern="100" dirty="0">
                  <a:effectLst/>
                  <a:latin typeface="+mj-ea"/>
                  <a:ea typeface="+mj-ea"/>
                  <a:cs typeface="Times New Roman" panose="02020603050405020304" pitchFamily="18" charset="0"/>
                </a:rPr>
                <a:t>㎡以上の建築を計画</a:t>
              </a:r>
              <a:endParaRPr lang="ja-JP" sz="1050" kern="100" dirty="0">
                <a:effectLst/>
                <a:latin typeface="+mj-ea"/>
                <a:ea typeface="+mj-ea"/>
                <a:cs typeface="Times New Roman" panose="02020603050405020304" pitchFamily="18" charset="0"/>
              </a:endParaRPr>
            </a:p>
          </p:txBody>
        </p:sp>
        <p:sp>
          <p:nvSpPr>
            <p:cNvPr id="28" name="Text Box 368">
              <a:extLst>
                <a:ext uri="{FF2B5EF4-FFF2-40B4-BE49-F238E27FC236}">
                  <a16:creationId xmlns:a16="http://schemas.microsoft.com/office/drawing/2014/main" id="{E61464AA-F423-43A5-83EE-6BEB029C5E95}"/>
                </a:ext>
              </a:extLst>
            </p:cNvPr>
            <p:cNvSpPr txBox="1">
              <a:spLocks noChangeArrowheads="1"/>
            </p:cNvSpPr>
            <p:nvPr/>
          </p:nvSpPr>
          <p:spPr bwMode="auto">
            <a:xfrm>
              <a:off x="1746" y="9683"/>
              <a:ext cx="1379" cy="360"/>
            </a:xfrm>
            <a:prstGeom prst="rect">
              <a:avLst/>
            </a:prstGeom>
            <a:solidFill>
              <a:srgbClr val="FFFFFF"/>
            </a:solidFill>
            <a:ln w="9525">
              <a:noFill/>
              <a:miter lim="800000"/>
              <a:headEnd/>
              <a:tailEnd/>
            </a:ln>
          </p:spPr>
          <p:txBody>
            <a:bodyPr rot="0" vert="horz" wrap="square" lIns="74295" tIns="0" rIns="74295" bIns="0" anchor="ctr" anchorCtr="0" upright="1">
              <a:noAutofit/>
            </a:bodyPr>
            <a:lstStyle/>
            <a:p>
              <a:pPr algn="ctr">
                <a:lnSpc>
                  <a:spcPts val="1400"/>
                </a:lnSpc>
              </a:pPr>
              <a:r>
                <a:rPr lang="ja-JP" sz="1000" kern="100" dirty="0">
                  <a:effectLst/>
                  <a:latin typeface="+mn-ea"/>
                  <a:cs typeface="Times New Roman" panose="02020603050405020304" pitchFamily="18" charset="0"/>
                </a:rPr>
                <a:t>建築主など</a:t>
              </a:r>
              <a:endParaRPr lang="ja-JP" sz="1050" kern="100" dirty="0">
                <a:effectLst/>
                <a:latin typeface="+mn-ea"/>
                <a:cs typeface="Times New Roman" panose="02020603050405020304" pitchFamily="18" charset="0"/>
              </a:endParaRPr>
            </a:p>
          </p:txBody>
        </p:sp>
      </p:grpSp>
      <p:pic>
        <p:nvPicPr>
          <p:cNvPr id="6" name="図 5">
            <a:extLst>
              <a:ext uri="{FF2B5EF4-FFF2-40B4-BE49-F238E27FC236}">
                <a16:creationId xmlns:a16="http://schemas.microsoft.com/office/drawing/2014/main" id="{0C274D1D-FE6A-4307-9C45-2F583FFFC1F5}"/>
              </a:ext>
            </a:extLst>
          </p:cNvPr>
          <p:cNvPicPr>
            <a:picLocks noChangeAspect="1"/>
          </p:cNvPicPr>
          <p:nvPr/>
        </p:nvPicPr>
        <p:blipFill>
          <a:blip r:embed="rId3"/>
          <a:stretch>
            <a:fillRect/>
          </a:stretch>
        </p:blipFill>
        <p:spPr>
          <a:xfrm>
            <a:off x="1008063" y="7275924"/>
            <a:ext cx="869875" cy="581443"/>
          </a:xfrm>
          <a:prstGeom prst="rect">
            <a:avLst/>
          </a:prstGeom>
        </p:spPr>
      </p:pic>
      <p:pic>
        <p:nvPicPr>
          <p:cNvPr id="7" name="図 6">
            <a:extLst>
              <a:ext uri="{FF2B5EF4-FFF2-40B4-BE49-F238E27FC236}">
                <a16:creationId xmlns:a16="http://schemas.microsoft.com/office/drawing/2014/main" id="{7C1CD50D-660B-48D8-A373-CBD00127FE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647" y="4844233"/>
            <a:ext cx="720000" cy="720000"/>
          </a:xfrm>
          <a:prstGeom prst="rect">
            <a:avLst/>
          </a:prstGeom>
        </p:spPr>
      </p:pic>
      <p:pic>
        <p:nvPicPr>
          <p:cNvPr id="9" name="グラフィックス 8" descr="カーソル 単色塗りつぶし">
            <a:extLst>
              <a:ext uri="{FF2B5EF4-FFF2-40B4-BE49-F238E27FC236}">
                <a16:creationId xmlns:a16="http://schemas.microsoft.com/office/drawing/2014/main" id="{28C552F6-7AA7-4D62-ABA7-41115D06A92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73266" y="5260249"/>
            <a:ext cx="360000" cy="360000"/>
          </a:xfrm>
          <a:prstGeom prst="rect">
            <a:avLst/>
          </a:prstGeom>
        </p:spPr>
      </p:pic>
      <p:sp>
        <p:nvSpPr>
          <p:cNvPr id="2" name="テキスト ボックス 1">
            <a:extLst>
              <a:ext uri="{FF2B5EF4-FFF2-40B4-BE49-F238E27FC236}">
                <a16:creationId xmlns:a16="http://schemas.microsoft.com/office/drawing/2014/main" id="{B9B22A2C-D902-41AA-8C2A-387B4F8C9F64}"/>
              </a:ext>
            </a:extLst>
          </p:cNvPr>
          <p:cNvSpPr txBox="1"/>
          <p:nvPr/>
        </p:nvSpPr>
        <p:spPr>
          <a:xfrm>
            <a:off x="107709" y="261630"/>
            <a:ext cx="7409251" cy="1055225"/>
          </a:xfrm>
          <a:prstGeom prst="rect">
            <a:avLst/>
          </a:prstGeom>
          <a:noFill/>
        </p:spPr>
        <p:txBody>
          <a:bodyPr wrap="square" rtlCol="0">
            <a:spAutoFit/>
          </a:bodyPr>
          <a:lstStyle/>
          <a:p>
            <a:pPr algn="ctr">
              <a:lnSpc>
                <a:spcPts val="4000"/>
              </a:lnSpc>
            </a:pPr>
            <a:r>
              <a:rPr lang="ja-JP" altLang="ja-JP" sz="2600" b="1"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建築物の敷地等における緑化を促進する制度</a:t>
            </a:r>
            <a:endParaRPr lang="ja-JP" altLang="ja-JP" sz="2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lnSpc>
                <a:spcPts val="4000"/>
              </a:lnSpc>
            </a:pPr>
            <a:r>
              <a:rPr lang="ja-JP" altLang="ja-JP" sz="2200" kern="100" dirty="0">
                <a:solidFill>
                  <a:srgbClr val="0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～緑化計画書届出の概要～</a:t>
            </a:r>
            <a:endParaRPr kumimoji="1" lang="ja-JP" altLang="en-US" sz="2200" dirty="0"/>
          </a:p>
        </p:txBody>
      </p:sp>
    </p:spTree>
    <p:extLst>
      <p:ext uri="{BB962C8B-B14F-4D97-AF65-F5344CB8AC3E}">
        <p14:creationId xmlns:p14="http://schemas.microsoft.com/office/powerpoint/2010/main" val="107974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7A27D-8A6C-D78A-D2B1-26807E54A70D}"/>
            </a:ext>
          </a:extLst>
        </p:cNvPr>
        <p:cNvGrpSpPr/>
        <p:nvPr/>
      </p:nvGrpSpPr>
      <p:grpSpPr>
        <a:xfrm>
          <a:off x="0" y="0"/>
          <a:ext cx="0" cy="0"/>
          <a:chOff x="0" y="0"/>
          <a:chExt cx="0" cy="0"/>
        </a:xfrm>
      </p:grpSpPr>
      <p:sp>
        <p:nvSpPr>
          <p:cNvPr id="4" name="AutoShape 515">
            <a:extLst>
              <a:ext uri="{FF2B5EF4-FFF2-40B4-BE49-F238E27FC236}">
                <a16:creationId xmlns:a16="http://schemas.microsoft.com/office/drawing/2014/main" id="{89C475EF-E101-4F2E-A6A8-780B8E873311}"/>
              </a:ext>
            </a:extLst>
          </p:cNvPr>
          <p:cNvSpPr>
            <a:spLocks noChangeArrowheads="1"/>
          </p:cNvSpPr>
          <p:nvPr/>
        </p:nvSpPr>
        <p:spPr bwMode="auto">
          <a:xfrm>
            <a:off x="462879" y="4146550"/>
            <a:ext cx="6670010" cy="6360876"/>
          </a:xfrm>
          <a:prstGeom prst="roundRect">
            <a:avLst>
              <a:gd name="adj" fmla="val 2634"/>
            </a:avLst>
          </a:prstGeom>
          <a:noFill/>
          <a:ln w="9525" algn="ctr">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rot="0" vert="horz" wrap="square" lIns="74295" tIns="7200" rIns="74295" bIns="8890" anchor="t" anchorCtr="0" upright="1">
            <a:noAutofit/>
          </a:bodyPr>
          <a:lstStyle/>
          <a:p>
            <a:pPr algn="just">
              <a:lnSpc>
                <a:spcPts val="1200"/>
              </a:lnSpc>
            </a:pPr>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5" name="AutoShape 514">
            <a:extLst>
              <a:ext uri="{FF2B5EF4-FFF2-40B4-BE49-F238E27FC236}">
                <a16:creationId xmlns:a16="http://schemas.microsoft.com/office/drawing/2014/main" id="{97287248-2A53-4414-9560-BF94C1811341}"/>
              </a:ext>
            </a:extLst>
          </p:cNvPr>
          <p:cNvSpPr>
            <a:spLocks noChangeArrowheads="1"/>
          </p:cNvSpPr>
          <p:nvPr/>
        </p:nvSpPr>
        <p:spPr bwMode="auto">
          <a:xfrm>
            <a:off x="672428" y="3987276"/>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緑化の基準</a:t>
            </a:r>
            <a:r>
              <a:rPr 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7" name="テキスト ボックス 16">
            <a:extLst>
              <a:ext uri="{FF2B5EF4-FFF2-40B4-BE49-F238E27FC236}">
                <a16:creationId xmlns:a16="http://schemas.microsoft.com/office/drawing/2014/main" id="{EB7AFEBD-08CF-4F23-BC93-4A83DE06A16A}"/>
              </a:ext>
            </a:extLst>
          </p:cNvPr>
          <p:cNvSpPr txBox="1"/>
          <p:nvPr/>
        </p:nvSpPr>
        <p:spPr>
          <a:xfrm>
            <a:off x="602046" y="4339082"/>
            <a:ext cx="6530844" cy="434991"/>
          </a:xfrm>
          <a:prstGeom prst="rect">
            <a:avLst/>
          </a:prstGeom>
          <a:noFill/>
        </p:spPr>
        <p:txBody>
          <a:bodyPr wrap="square" rtlCol="0">
            <a:spAutoFit/>
          </a:bodyPr>
          <a:lstStyle/>
          <a:p>
            <a:pPr marL="182563" indent="-182563">
              <a:lnSpc>
                <a:spcPts val="1400"/>
              </a:lnSpc>
              <a:buFont typeface="Wingdings" panose="05000000000000000000" pitchFamily="2" charset="2"/>
              <a:buChar char="u"/>
            </a:pPr>
            <a:r>
              <a:rPr kumimoji="1" lang="ja-JP" altLang="en-US" sz="1050" dirty="0"/>
              <a:t>緑地は原則として地上部及び建築物上に確保するものとし、それぞれ下記の基準により算出します。</a:t>
            </a:r>
            <a:endParaRPr kumimoji="1" lang="en-US" altLang="ja-JP" sz="1050" dirty="0"/>
          </a:p>
          <a:p>
            <a:pPr marL="182563" indent="-182563">
              <a:lnSpc>
                <a:spcPts val="1400"/>
              </a:lnSpc>
              <a:buFont typeface="Wingdings" panose="05000000000000000000" pitchFamily="2" charset="2"/>
              <a:buChar char="u"/>
            </a:pPr>
            <a:r>
              <a:rPr lang="ja-JP" altLang="en-US" sz="1050" dirty="0"/>
              <a:t>ここでは基準の一部を紹介しています。詳しくは、「緑化計画の作成マニュアル」をご確認ください。</a:t>
            </a:r>
            <a:endParaRPr kumimoji="1" lang="ja-JP" altLang="en-US" sz="1050" dirty="0"/>
          </a:p>
        </p:txBody>
      </p:sp>
      <p:sp>
        <p:nvSpPr>
          <p:cNvPr id="15" name="テキスト ボックス 14">
            <a:extLst>
              <a:ext uri="{FF2B5EF4-FFF2-40B4-BE49-F238E27FC236}">
                <a16:creationId xmlns:a16="http://schemas.microsoft.com/office/drawing/2014/main" id="{834C5AAC-352C-4EE7-A4ED-CC393A55FDA1}"/>
              </a:ext>
            </a:extLst>
          </p:cNvPr>
          <p:cNvSpPr txBox="1"/>
          <p:nvPr/>
        </p:nvSpPr>
        <p:spPr>
          <a:xfrm>
            <a:off x="462878" y="299925"/>
            <a:ext cx="6670011" cy="954464"/>
          </a:xfrm>
          <a:custGeom>
            <a:avLst/>
            <a:gdLst/>
            <a:ahLst/>
            <a:cxnLst/>
            <a:rect l="l" t="t" r="r" b="b"/>
            <a:pathLst>
              <a:path w="6486525" h="812006">
                <a:moveTo>
                  <a:pt x="101501" y="0"/>
                </a:moveTo>
                <a:lnTo>
                  <a:pt x="6385024" y="0"/>
                </a:lnTo>
                <a:cubicBezTo>
                  <a:pt x="6441081" y="0"/>
                  <a:pt x="6486525" y="45444"/>
                  <a:pt x="6486525" y="101501"/>
                </a:cubicBezTo>
                <a:lnTo>
                  <a:pt x="6486525" y="710505"/>
                </a:lnTo>
                <a:cubicBezTo>
                  <a:pt x="6486525" y="766562"/>
                  <a:pt x="6441081" y="812006"/>
                  <a:pt x="6385024" y="812006"/>
                </a:cubicBezTo>
                <a:lnTo>
                  <a:pt x="101501" y="812006"/>
                </a:lnTo>
                <a:cubicBezTo>
                  <a:pt x="45444" y="812006"/>
                  <a:pt x="0" y="766562"/>
                  <a:pt x="0" y="710505"/>
                </a:cubicBezTo>
                <a:lnTo>
                  <a:pt x="0" y="101501"/>
                </a:lnTo>
                <a:cubicBezTo>
                  <a:pt x="0" y="45444"/>
                  <a:pt x="45444" y="0"/>
                  <a:pt x="101501" y="0"/>
                </a:cubicBezTo>
                <a:close/>
              </a:path>
            </a:pathLst>
          </a:custGeom>
          <a:gradFill flip="none" rotWithShape="1">
            <a:gsLst>
              <a:gs pos="0">
                <a:schemeClr val="accent3">
                  <a:lumMod val="5000"/>
                  <a:lumOff val="95000"/>
                </a:schemeClr>
              </a:gs>
              <a:gs pos="74000">
                <a:schemeClr val="accent3">
                  <a:lumMod val="23000"/>
                  <a:lumOff val="77000"/>
                </a:schemeClr>
              </a:gs>
              <a:gs pos="83000">
                <a:schemeClr val="accent3">
                  <a:lumMod val="29000"/>
                  <a:lumOff val="71000"/>
                </a:schemeClr>
              </a:gs>
              <a:gs pos="100000">
                <a:schemeClr val="accent3">
                  <a:lumMod val="20000"/>
                  <a:lumOff val="80000"/>
                </a:schemeClr>
              </a:gs>
            </a:gsLst>
            <a:lin ang="16200000" scaled="1"/>
            <a:tileRect/>
          </a:gradFill>
          <a:ln w="9525"/>
        </p:spPr>
        <p:style>
          <a:lnRef idx="1">
            <a:schemeClr val="accent3"/>
          </a:lnRef>
          <a:fillRef idx="2">
            <a:schemeClr val="accent3"/>
          </a:fillRef>
          <a:effectRef idx="1">
            <a:schemeClr val="accent3"/>
          </a:effectRef>
          <a:fontRef idx="minor">
            <a:schemeClr val="dk1"/>
          </a:fontRef>
        </p:style>
        <p:txBody>
          <a:bodyPr rot="0" spcFirstLastPara="0" vertOverflow="overflow" horzOverflow="overflow" vert="horz" wrap="square" lIns="91440" tIns="144000" rIns="91440" bIns="45720" numCol="1" spcCol="0" rtlCol="0" fromWordArt="0" anchor="ctr" anchorCtr="0" forceAA="0" compatLnSpc="1">
            <a:prstTxWarp prst="textNoShape">
              <a:avLst/>
            </a:prstTxWarp>
            <a:noAutofit/>
          </a:bodyPr>
          <a:lstStyle/>
          <a:p>
            <a:pPr>
              <a:lnSpc>
                <a:spcPts val="1600"/>
              </a:lnSpc>
              <a:spcBef>
                <a:spcPts val="1200"/>
              </a:spcBef>
            </a:pPr>
            <a:r>
              <a:rPr kumimoji="1" lang="ja-JP" altLang="en-US" sz="1200" b="1" dirty="0"/>
              <a:t>　</a:t>
            </a:r>
            <a:r>
              <a:rPr kumimoji="1" lang="ja-JP" altLang="en-US" sz="1200" b="1" u="sng" dirty="0"/>
              <a:t>１</a:t>
            </a:r>
            <a:r>
              <a:rPr kumimoji="1" lang="en-US" altLang="ja-JP" sz="1200" b="1" u="sng" dirty="0"/>
              <a:t>,</a:t>
            </a:r>
            <a:r>
              <a:rPr kumimoji="1" lang="ja-JP" altLang="en-US" sz="1200" b="1" u="sng" dirty="0"/>
              <a:t>０００㎡以上の敷地において行われる建築物の新築・改築又は増築</a:t>
            </a:r>
          </a:p>
          <a:p>
            <a:pPr marL="87313">
              <a:lnSpc>
                <a:spcPts val="1600"/>
              </a:lnSpc>
            </a:pPr>
            <a:r>
              <a:rPr kumimoji="1" lang="ja-JP" altLang="en-US" sz="1100" dirty="0"/>
              <a:t>ただし、増築では、増築後の建築物の床面積が合計が増築前の</a:t>
            </a:r>
            <a:r>
              <a:rPr kumimoji="1" lang="en-US" altLang="ja-JP" sz="1100" dirty="0"/>
              <a:t>1.2</a:t>
            </a:r>
            <a:r>
              <a:rPr kumimoji="1" lang="ja-JP" altLang="en-US" sz="1100" dirty="0"/>
              <a:t>倍を超えないものは除きます。</a:t>
            </a:r>
          </a:p>
          <a:p>
            <a:pPr>
              <a:lnSpc>
                <a:spcPts val="1600"/>
              </a:lnSpc>
            </a:pPr>
            <a:r>
              <a:rPr kumimoji="1" lang="ja-JP" altLang="en-US" sz="1100" dirty="0"/>
              <a:t>　（上記の「増築前」とは、建築物の撤去が伴う場合は、撤去後の床面積の合計をいう）</a:t>
            </a:r>
          </a:p>
        </p:txBody>
      </p:sp>
      <p:sp>
        <p:nvSpPr>
          <p:cNvPr id="8" name="テキスト ボックス 7">
            <a:extLst>
              <a:ext uri="{FF2B5EF4-FFF2-40B4-BE49-F238E27FC236}">
                <a16:creationId xmlns:a16="http://schemas.microsoft.com/office/drawing/2014/main" id="{C4AE3460-9385-4700-BE24-A79CCDDA27B8}"/>
              </a:ext>
            </a:extLst>
          </p:cNvPr>
          <p:cNvSpPr txBox="1"/>
          <p:nvPr/>
        </p:nvSpPr>
        <p:spPr>
          <a:xfrm>
            <a:off x="621486" y="4776761"/>
            <a:ext cx="6239245" cy="436402"/>
          </a:xfrm>
          <a:prstGeom prst="rect">
            <a:avLst/>
          </a:prstGeom>
          <a:noFill/>
        </p:spPr>
        <p:txBody>
          <a:bodyPr wrap="square" rtlCol="0">
            <a:spAutoFit/>
          </a:bodyPr>
          <a:lstStyle/>
          <a:p>
            <a:pPr>
              <a:lnSpc>
                <a:spcPts val="1400"/>
              </a:lnSpc>
            </a:pPr>
            <a:r>
              <a:rPr kumimoji="1" lang="ja-JP" altLang="en-US" sz="1100" b="1" u="sng" dirty="0"/>
              <a:t>１　地上部の緑化</a:t>
            </a:r>
          </a:p>
          <a:p>
            <a:pPr>
              <a:lnSpc>
                <a:spcPts val="1400"/>
              </a:lnSpc>
            </a:pPr>
            <a:r>
              <a:rPr kumimoji="1" lang="ja-JP" altLang="en-US" sz="1100" dirty="0"/>
              <a:t>① 新・改築の場合</a:t>
            </a:r>
            <a:r>
              <a:rPr lang="ja-JP" altLang="en-US" sz="1100" dirty="0"/>
              <a:t>：</a:t>
            </a:r>
            <a:r>
              <a:rPr kumimoji="1" lang="ja-JP" altLang="en-US" sz="1100" b="1" dirty="0"/>
              <a:t>下記のＡまたはＢの面積のうち小さい方の面積以上の緑化面積</a:t>
            </a:r>
          </a:p>
        </p:txBody>
      </p:sp>
      <p:sp>
        <p:nvSpPr>
          <p:cNvPr id="11" name="Rectangle 380">
            <a:extLst>
              <a:ext uri="{FF2B5EF4-FFF2-40B4-BE49-F238E27FC236}">
                <a16:creationId xmlns:a16="http://schemas.microsoft.com/office/drawing/2014/main" id="{8501497E-D4C4-480D-99FA-FA230DDB34E8}"/>
              </a:ext>
            </a:extLst>
          </p:cNvPr>
          <p:cNvSpPr>
            <a:spLocks noChangeArrowheads="1"/>
          </p:cNvSpPr>
          <p:nvPr/>
        </p:nvSpPr>
        <p:spPr bwMode="auto">
          <a:xfrm>
            <a:off x="919485" y="6228442"/>
            <a:ext cx="5643245" cy="758273"/>
          </a:xfrm>
          <a:prstGeom prst="rect">
            <a:avLst/>
          </a:prstGeom>
          <a:solidFill>
            <a:srgbClr val="FFFFFF"/>
          </a:solidFill>
          <a:ln w="28575">
            <a:solidFill>
              <a:schemeClr val="accent1"/>
            </a:solidFill>
            <a:prstDash val="sysDot"/>
            <a:miter lim="800000"/>
            <a:headEnd/>
            <a:tailEnd/>
          </a:ln>
        </p:spPr>
        <p:txBody>
          <a:bodyPr rot="0" vert="horz" wrap="square" lIns="74295" tIns="8890" rIns="74295" bIns="8890" anchor="ctr" anchorCtr="0" upright="1">
            <a:noAutofit/>
          </a:bodyPr>
          <a:lstStyle/>
          <a:p>
            <a:pPr algn="just">
              <a:lnSpc>
                <a:spcPts val="1200"/>
              </a:lnSpc>
            </a:pPr>
            <a:r>
              <a:rPr lang="ja-JP" sz="900" kern="100" dirty="0">
                <a:effectLst/>
                <a:latin typeface="+mn-ea"/>
                <a:cs typeface="Times New Roman" panose="02020603050405020304" pitchFamily="18" charset="0"/>
              </a:rPr>
              <a:t>例）敷地面積１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０００㎡、建蔽率８０％、建築面積６００㎡、床面積の合計</a:t>
            </a:r>
            <a:r>
              <a:rPr lang="ja-JP" sz="900" kern="100" dirty="0">
                <a:solidFill>
                  <a:srgbClr val="000000"/>
                </a:solidFill>
                <a:effectLst/>
                <a:latin typeface="+mn-ea"/>
                <a:cs typeface="Times New Roman" panose="02020603050405020304" pitchFamily="18" charset="0"/>
              </a:rPr>
              <a:t>１</a:t>
            </a:r>
            <a:r>
              <a:rPr lang="en-US" sz="900" kern="100" dirty="0">
                <a:solidFill>
                  <a:srgbClr val="000000"/>
                </a:solidFill>
                <a:effectLst/>
                <a:latin typeface="+mn-ea"/>
                <a:cs typeface="Times New Roman" panose="02020603050405020304" pitchFamily="18" charset="0"/>
              </a:rPr>
              <a:t>,</a:t>
            </a:r>
            <a:r>
              <a:rPr lang="ja-JP" sz="900" kern="100" dirty="0">
                <a:solidFill>
                  <a:srgbClr val="000000"/>
                </a:solidFill>
                <a:effectLst/>
                <a:latin typeface="+mn-ea"/>
                <a:cs typeface="Times New Roman" panose="02020603050405020304" pitchFamily="18" charset="0"/>
              </a:rPr>
              <a:t>２００</a:t>
            </a:r>
            <a:r>
              <a:rPr lang="ja-JP" sz="900" kern="100" dirty="0">
                <a:effectLst/>
                <a:latin typeface="+mn-ea"/>
                <a:cs typeface="Times New Roman" panose="02020603050405020304" pitchFamily="18" charset="0"/>
              </a:rPr>
              <a:t>㎡の場合</a:t>
            </a:r>
          </a:p>
          <a:p>
            <a:pPr>
              <a:lnSpc>
                <a:spcPts val="1200"/>
              </a:lnSpc>
            </a:pPr>
            <a:r>
              <a:rPr lang="ja-JP" sz="900" kern="100" dirty="0">
                <a:effectLst/>
                <a:latin typeface="+mn-ea"/>
                <a:cs typeface="Times New Roman" panose="02020603050405020304" pitchFamily="18" charset="0"/>
              </a:rPr>
              <a:t>　　　Ａ</a:t>
            </a:r>
            <a:r>
              <a:rPr lang="en-US" altLang="ja-JP"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ア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０００㎡－６００㎡）×２５％＝１００㎡</a:t>
            </a:r>
          </a:p>
          <a:p>
            <a:pPr algn="just">
              <a:lnSpc>
                <a:spcPts val="1200"/>
              </a:lnSpc>
            </a:pPr>
            <a:r>
              <a:rPr lang="ja-JP" sz="900" kern="100" dirty="0">
                <a:effectLst/>
                <a:latin typeface="+mn-ea"/>
                <a:cs typeface="Times New Roman" panose="02020603050405020304" pitchFamily="18" charset="0"/>
              </a:rPr>
              <a:t>　　　Ａ</a:t>
            </a:r>
            <a:r>
              <a:rPr lang="en-US" altLang="ja-JP"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イ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０００㎡×８０％×０</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８）］×２５％＝９０㎡　　　</a:t>
            </a:r>
          </a:p>
          <a:p>
            <a:pPr algn="just">
              <a:lnSpc>
                <a:spcPts val="1200"/>
              </a:lnSpc>
            </a:pPr>
            <a:r>
              <a:rPr lang="ja-JP" sz="900" kern="100" dirty="0">
                <a:effectLst/>
                <a:latin typeface="+mn-ea"/>
                <a:cs typeface="Times New Roman" panose="02020603050405020304" pitchFamily="18" charset="0"/>
              </a:rPr>
              <a:t>　　　Ｂ　　　１</a:t>
            </a:r>
            <a:r>
              <a:rPr lang="en-US" sz="900" kern="100" dirty="0">
                <a:effectLst/>
                <a:latin typeface="+mn-ea"/>
                <a:cs typeface="Times New Roman" panose="02020603050405020304" pitchFamily="18" charset="0"/>
              </a:rPr>
              <a:t>,</a:t>
            </a:r>
            <a:r>
              <a:rPr lang="ja-JP" sz="900" kern="100" dirty="0">
                <a:effectLst/>
                <a:latin typeface="+mn-ea"/>
                <a:cs typeface="Times New Roman" panose="02020603050405020304" pitchFamily="18" charset="0"/>
              </a:rPr>
              <a:t>２００㎡</a:t>
            </a:r>
            <a:r>
              <a:rPr lang="ja-JP" altLang="en-US" sz="900" kern="100" dirty="0">
                <a:effectLst/>
                <a:latin typeface="+mn-ea"/>
                <a:cs typeface="Times New Roman" panose="02020603050405020304" pitchFamily="18" charset="0"/>
              </a:rPr>
              <a:t>　　　　　　　　　　　　　　　　　</a:t>
            </a:r>
            <a:endParaRPr lang="ja-JP" altLang="en-US" sz="900" u="sng" kern="100" dirty="0">
              <a:effectLst/>
              <a:latin typeface="+mn-ea"/>
              <a:cs typeface="Times New Roman" panose="02020603050405020304" pitchFamily="18" charset="0"/>
            </a:endParaRPr>
          </a:p>
        </p:txBody>
      </p:sp>
      <p:sp>
        <p:nvSpPr>
          <p:cNvPr id="7" name="テキスト ボックス 6">
            <a:extLst>
              <a:ext uri="{FF2B5EF4-FFF2-40B4-BE49-F238E27FC236}">
                <a16:creationId xmlns:a16="http://schemas.microsoft.com/office/drawing/2014/main" id="{7D9D98E7-7144-4F8D-8CAA-427EF155BD4F}"/>
              </a:ext>
            </a:extLst>
          </p:cNvPr>
          <p:cNvSpPr txBox="1"/>
          <p:nvPr/>
        </p:nvSpPr>
        <p:spPr>
          <a:xfrm>
            <a:off x="621486" y="7350696"/>
            <a:ext cx="5440913" cy="434991"/>
          </a:xfrm>
          <a:prstGeom prst="rect">
            <a:avLst/>
          </a:prstGeom>
          <a:noFill/>
        </p:spPr>
        <p:txBody>
          <a:bodyPr wrap="non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Segoe UI"/>
                <a:ea typeface="BIZ UDPゴシック"/>
                <a:cs typeface="+mn-cs"/>
              </a:rPr>
              <a:t>② 増築の場合：</a:t>
            </a:r>
            <a:r>
              <a:rPr kumimoji="1" lang="ja-JP" altLang="en-US" sz="1100" b="1" i="0" strike="noStrike" kern="1200" cap="none" spc="0" normalizeH="0" baseline="0" noProof="0" dirty="0">
                <a:ln>
                  <a:noFill/>
                </a:ln>
                <a:solidFill>
                  <a:prstClr val="black"/>
                </a:solidFill>
                <a:effectLst/>
                <a:uLnTx/>
                <a:uFillTx/>
                <a:latin typeface="Segoe UI"/>
                <a:ea typeface="BIZ UDPゴシック"/>
                <a:cs typeface="+mn-cs"/>
              </a:rPr>
              <a:t>①の基準による面積または下記により算出される面積以上の緑化面積</a:t>
            </a:r>
            <a:endParaRPr kumimoji="1" lang="en-US" altLang="ja-JP" sz="1100" b="1" i="0" strike="noStrike" kern="1200" cap="none" spc="0" normalizeH="0" baseline="0" noProof="0" dirty="0">
              <a:ln>
                <a:noFill/>
              </a:ln>
              <a:solidFill>
                <a:prstClr val="black"/>
              </a:solidFill>
              <a:effectLst/>
              <a:uLnTx/>
              <a:uFillTx/>
              <a:latin typeface="Segoe UI"/>
              <a:ea typeface="BIZ UDPゴシック"/>
              <a:cs typeface="+mn-cs"/>
            </a:endParaRPr>
          </a:p>
          <a:p>
            <a:pPr marL="0" marR="0" lvl="0" indent="0" algn="l" defTabSz="914400" rtl="0" eaLnBrk="1" fontAlgn="auto" latinLnBrk="0" hangingPunct="1">
              <a:lnSpc>
                <a:spcPts val="1400"/>
              </a:lnSpc>
              <a:spcBef>
                <a:spcPts val="0"/>
              </a:spcBef>
              <a:spcAft>
                <a:spcPts val="0"/>
              </a:spcAft>
              <a:buClrTx/>
              <a:buSzTx/>
              <a:buFontTx/>
              <a:buNone/>
              <a:tabLst/>
              <a:defRPr/>
            </a:pPr>
            <a:r>
              <a:rPr lang="ja-JP" altLang="en-US" sz="1050" u="none" dirty="0">
                <a:solidFill>
                  <a:prstClr val="black"/>
                </a:solidFill>
                <a:latin typeface="Segoe UI"/>
                <a:ea typeface="BIZ UDPゴシック"/>
              </a:rPr>
              <a:t>　　</a:t>
            </a:r>
            <a:r>
              <a:rPr kumimoji="1" lang="ja-JP" altLang="en-US" sz="1050" b="0" i="0" u="none" strike="noStrike" kern="1200" cap="none" spc="0" normalizeH="0" baseline="0" noProof="0" dirty="0">
                <a:ln>
                  <a:noFill/>
                </a:ln>
                <a:solidFill>
                  <a:prstClr val="black"/>
                </a:solidFill>
                <a:effectLst/>
                <a:uLnTx/>
                <a:uFillTx/>
                <a:latin typeface="Segoe UI"/>
                <a:ea typeface="BIZ UDPゴシック"/>
                <a:cs typeface="+mn-cs"/>
              </a:rPr>
              <a:t>（下記の式によって緑化面積を算出した場合、既存の緑化面積を含めることは不可）</a:t>
            </a:r>
          </a:p>
        </p:txBody>
      </p:sp>
      <p:sp>
        <p:nvSpPr>
          <p:cNvPr id="13" name="テキスト ボックス 12">
            <a:extLst>
              <a:ext uri="{FF2B5EF4-FFF2-40B4-BE49-F238E27FC236}">
                <a16:creationId xmlns:a16="http://schemas.microsoft.com/office/drawing/2014/main" id="{D025B544-1C6D-4AD3-9CBA-5984D1E9F580}"/>
              </a:ext>
            </a:extLst>
          </p:cNvPr>
          <p:cNvSpPr txBox="1"/>
          <p:nvPr/>
        </p:nvSpPr>
        <p:spPr>
          <a:xfrm>
            <a:off x="621486" y="8429351"/>
            <a:ext cx="6080176" cy="434991"/>
          </a:xfrm>
          <a:prstGeom prst="rect">
            <a:avLst/>
          </a:prstGeom>
          <a:noFill/>
        </p:spPr>
        <p:txBody>
          <a:bodyPr wrap="square" rtlCol="0">
            <a:spAutoFit/>
          </a:bodyPr>
          <a:lstStyle/>
          <a:p>
            <a:pPr>
              <a:lnSpc>
                <a:spcPts val="1400"/>
              </a:lnSpc>
            </a:pPr>
            <a:r>
              <a:rPr kumimoji="1" lang="ja-JP" altLang="en-US" sz="1050" b="1" u="sng" dirty="0"/>
              <a:t>２　建築物上（建築物の屋上、壁面又はベランダ等）の緑化</a:t>
            </a:r>
          </a:p>
          <a:p>
            <a:pPr>
              <a:lnSpc>
                <a:spcPts val="1400"/>
              </a:lnSpc>
            </a:pPr>
            <a:r>
              <a:rPr kumimoji="1" lang="ja-JP" altLang="en-US" sz="1050" dirty="0"/>
              <a:t> 下記によって算出される面積以上の緑化面積を確保してください。</a:t>
            </a:r>
          </a:p>
        </p:txBody>
      </p:sp>
      <p:sp>
        <p:nvSpPr>
          <p:cNvPr id="3" name="AutoShape 509">
            <a:extLst>
              <a:ext uri="{FF2B5EF4-FFF2-40B4-BE49-F238E27FC236}">
                <a16:creationId xmlns:a16="http://schemas.microsoft.com/office/drawing/2014/main" id="{87182C61-30C2-4B73-9537-70D21D667548}"/>
              </a:ext>
            </a:extLst>
          </p:cNvPr>
          <p:cNvSpPr>
            <a:spLocks noChangeArrowheads="1"/>
          </p:cNvSpPr>
          <p:nvPr/>
        </p:nvSpPr>
        <p:spPr bwMode="auto">
          <a:xfrm>
            <a:off x="672428" y="152481"/>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届出の対象</a:t>
            </a:r>
            <a:r>
              <a:rPr 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2E870294-9FF8-453E-AABE-AF35E6A55140}"/>
              </a:ext>
            </a:extLst>
          </p:cNvPr>
          <p:cNvSpPr txBox="1"/>
          <p:nvPr/>
        </p:nvSpPr>
        <p:spPr>
          <a:xfrm>
            <a:off x="869603" y="5244667"/>
            <a:ext cx="5961011" cy="846386"/>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p>
            <a:r>
              <a:rPr kumimoji="1" lang="ja-JP" altLang="en-US" sz="1100" dirty="0"/>
              <a:t>Ａ　次のア、イによって算出される面積のうち小さい方の面積</a:t>
            </a:r>
          </a:p>
          <a:p>
            <a:pPr marL="180975"/>
            <a:r>
              <a:rPr kumimoji="1" lang="ja-JP" altLang="en-US" sz="1100" dirty="0"/>
              <a:t>ア　地上部の緑化面積＝（敷地面積－建築面積）</a:t>
            </a:r>
            <a:r>
              <a:rPr kumimoji="1" lang="en-US" altLang="ja-JP" sz="1100" dirty="0"/>
              <a:t>×25</a:t>
            </a:r>
            <a:r>
              <a:rPr kumimoji="1" lang="ja-JP" altLang="en-US" sz="1100" dirty="0"/>
              <a:t>％</a:t>
            </a:r>
          </a:p>
          <a:p>
            <a:pPr marL="180975"/>
            <a:r>
              <a:rPr kumimoji="1" lang="ja-JP" altLang="en-US" sz="1100" dirty="0"/>
              <a:t>イ　地上部の緑化面積＝ </a:t>
            </a:r>
            <a:r>
              <a:rPr kumimoji="1" lang="en-US" altLang="ja-JP" sz="1100" dirty="0"/>
              <a:t>{</a:t>
            </a:r>
            <a:r>
              <a:rPr kumimoji="1" lang="ja-JP" altLang="en-US" sz="1100" dirty="0"/>
              <a:t>敷地面積－（敷地面積</a:t>
            </a:r>
            <a:r>
              <a:rPr kumimoji="1" lang="en-US" altLang="ja-JP" sz="1100" dirty="0"/>
              <a:t>×</a:t>
            </a:r>
            <a:r>
              <a:rPr kumimoji="1" lang="ja-JP" altLang="en-US" sz="1100" dirty="0"/>
              <a:t>建蔽率</a:t>
            </a:r>
            <a:r>
              <a:rPr kumimoji="1" lang="en-US" altLang="ja-JP" sz="1100" dirty="0"/>
              <a:t>×0.8</a:t>
            </a:r>
            <a:r>
              <a:rPr kumimoji="1" lang="ja-JP" altLang="en-US" sz="1100" dirty="0"/>
              <a:t>）</a:t>
            </a:r>
            <a:r>
              <a:rPr kumimoji="1" lang="en-US" altLang="ja-JP" sz="1100" dirty="0"/>
              <a:t>}×25</a:t>
            </a:r>
            <a:r>
              <a:rPr kumimoji="1" lang="ja-JP" altLang="en-US" sz="1100" dirty="0"/>
              <a:t>％</a:t>
            </a:r>
          </a:p>
          <a:p>
            <a:pPr>
              <a:spcBef>
                <a:spcPts val="600"/>
              </a:spcBef>
            </a:pPr>
            <a:r>
              <a:rPr kumimoji="1" lang="ja-JP" altLang="en-US" sz="1100" dirty="0"/>
              <a:t>Ｂ　建築物の床面積の合計</a:t>
            </a:r>
          </a:p>
        </p:txBody>
      </p:sp>
      <p:sp>
        <p:nvSpPr>
          <p:cNvPr id="19" name="テキスト ボックス 18">
            <a:extLst>
              <a:ext uri="{FF2B5EF4-FFF2-40B4-BE49-F238E27FC236}">
                <a16:creationId xmlns:a16="http://schemas.microsoft.com/office/drawing/2014/main" id="{A37C2E5D-1DB4-4572-9C5C-93E94F9280D0}"/>
              </a:ext>
            </a:extLst>
          </p:cNvPr>
          <p:cNvSpPr txBox="1"/>
          <p:nvPr/>
        </p:nvSpPr>
        <p:spPr>
          <a:xfrm>
            <a:off x="919485" y="7802344"/>
            <a:ext cx="4841390" cy="435247"/>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defPPr>
              <a:defRPr lang="ja-JP"/>
            </a:defPPr>
            <a:lvl1pPr>
              <a:lnSpc>
                <a:spcPts val="1400"/>
              </a:lnSpc>
              <a:defRPr sz="1100" b="1"/>
            </a:lvl1pPr>
          </a:lstStyle>
          <a:p>
            <a:r>
              <a:rPr lang="ja-JP" altLang="en-US" dirty="0"/>
              <a:t>　地上部：</a:t>
            </a:r>
            <a:r>
              <a:rPr lang="en-US" altLang="ja-JP" dirty="0"/>
              <a:t>〔</a:t>
            </a:r>
            <a:r>
              <a:rPr lang="ja-JP" altLang="en-US" dirty="0"/>
              <a:t>（増築面積</a:t>
            </a:r>
            <a:r>
              <a:rPr lang="en-US" altLang="ja-JP" dirty="0"/>
              <a:t>÷</a:t>
            </a:r>
            <a:r>
              <a:rPr lang="ja-JP" altLang="en-US" dirty="0"/>
              <a:t>建蔽率）－増築面積</a:t>
            </a:r>
            <a:r>
              <a:rPr lang="en-US" altLang="ja-JP" dirty="0"/>
              <a:t>〕×25</a:t>
            </a:r>
            <a:r>
              <a:rPr lang="ja-JP" altLang="en-US" dirty="0"/>
              <a:t>％</a:t>
            </a:r>
          </a:p>
          <a:p>
            <a:r>
              <a:rPr lang="ja-JP" altLang="en-US" dirty="0"/>
              <a:t>　　　</a:t>
            </a:r>
            <a:r>
              <a:rPr lang="en-US" altLang="ja-JP" sz="1000" b="0" dirty="0"/>
              <a:t>※</a:t>
            </a:r>
            <a:r>
              <a:rPr lang="ja-JP" altLang="en-US" sz="1000" b="0" dirty="0"/>
              <a:t>増築面積とは、既存部分を含まない増築部分の建築面積をいいます。</a:t>
            </a:r>
            <a:endParaRPr lang="ja-JP" altLang="en-US" b="0" dirty="0"/>
          </a:p>
        </p:txBody>
      </p:sp>
      <p:sp>
        <p:nvSpPr>
          <p:cNvPr id="20" name="テキスト ボックス 19">
            <a:extLst>
              <a:ext uri="{FF2B5EF4-FFF2-40B4-BE49-F238E27FC236}">
                <a16:creationId xmlns:a16="http://schemas.microsoft.com/office/drawing/2014/main" id="{D473DEFE-EDEC-4BA9-B6EC-C6DC1AC91703}"/>
              </a:ext>
            </a:extLst>
          </p:cNvPr>
          <p:cNvSpPr txBox="1"/>
          <p:nvPr/>
        </p:nvSpPr>
        <p:spPr>
          <a:xfrm>
            <a:off x="829713" y="8908249"/>
            <a:ext cx="5967221" cy="1408847"/>
          </a:xfrm>
          <a:prstGeom prst="rect">
            <a:avLst/>
          </a:prstGeom>
          <a:gradFill flip="none" rotWithShape="1">
            <a:gsLst>
              <a:gs pos="0">
                <a:schemeClr val="accent4">
                  <a:lumMod val="5000"/>
                  <a:lumOff val="95000"/>
                </a:schemeClr>
              </a:gs>
              <a:gs pos="74000">
                <a:schemeClr val="accent4">
                  <a:lumMod val="33000"/>
                  <a:lumOff val="67000"/>
                </a:schemeClr>
              </a:gs>
              <a:gs pos="83000">
                <a:schemeClr val="accent4">
                  <a:lumMod val="33000"/>
                  <a:lumOff val="67000"/>
                </a:schemeClr>
              </a:gs>
              <a:gs pos="100000">
                <a:schemeClr val="accent4">
                  <a:lumMod val="20000"/>
                  <a:lumOff val="80000"/>
                </a:schemeClr>
              </a:gs>
            </a:gsLst>
            <a:lin ang="5400000" scaled="1"/>
            <a:tileRect/>
          </a:gradFill>
        </p:spPr>
        <p:txBody>
          <a:bodyPr wrap="square" rtlCol="0">
            <a:spAutoFit/>
          </a:bodyPr>
          <a:lstStyle/>
          <a:p>
            <a:pPr>
              <a:lnSpc>
                <a:spcPts val="1300"/>
              </a:lnSpc>
            </a:pPr>
            <a:r>
              <a:rPr kumimoji="1" lang="ja-JP" altLang="en-US" sz="1050" b="1" dirty="0"/>
              <a:t>建築物上の緑化面積＝屋上面積</a:t>
            </a:r>
            <a:r>
              <a:rPr kumimoji="1" lang="en-US" altLang="ja-JP" sz="1050" b="1" dirty="0"/>
              <a:t>×20</a:t>
            </a:r>
            <a:r>
              <a:rPr kumimoji="1" lang="ja-JP" altLang="en-US" sz="1050" b="1" dirty="0"/>
              <a:t>％（増築の場合、増築に係る部分）</a:t>
            </a:r>
          </a:p>
          <a:p>
            <a:pPr>
              <a:lnSpc>
                <a:spcPts val="1300"/>
              </a:lnSpc>
            </a:pPr>
            <a:r>
              <a:rPr kumimoji="1" lang="en-US" altLang="ja-JP" sz="900" dirty="0"/>
              <a:t>※</a:t>
            </a:r>
            <a:r>
              <a:rPr kumimoji="1" lang="ja-JP" altLang="en-US" sz="900" dirty="0"/>
              <a:t>１　屋上面積とは建築物の屋根部分で人の出入り及び利用が可能な部分のうち建築物の管理に必要な施設に係る　　</a:t>
            </a:r>
            <a:endParaRPr kumimoji="1" lang="en-US" altLang="ja-JP" sz="900" dirty="0"/>
          </a:p>
          <a:p>
            <a:pPr>
              <a:lnSpc>
                <a:spcPts val="1300"/>
              </a:lnSpc>
            </a:pPr>
            <a:r>
              <a:rPr lang="ja-JP" altLang="en-US" sz="900" dirty="0"/>
              <a:t>　　　 </a:t>
            </a:r>
            <a:r>
              <a:rPr kumimoji="1" lang="ja-JP" altLang="en-US" sz="900" dirty="0"/>
              <a:t>部分を除いた面積をいいます。</a:t>
            </a:r>
          </a:p>
          <a:p>
            <a:pPr>
              <a:lnSpc>
                <a:spcPts val="1300"/>
              </a:lnSpc>
            </a:pPr>
            <a:r>
              <a:rPr kumimoji="1" lang="en-US" altLang="ja-JP" sz="900" dirty="0"/>
              <a:t>※</a:t>
            </a:r>
            <a:r>
              <a:rPr kumimoji="1" lang="ja-JP" altLang="en-US" sz="900" dirty="0"/>
              <a:t>２　人の出入り及び利用可能な屋上部分とは、建築基準法施行令第</a:t>
            </a:r>
            <a:r>
              <a:rPr kumimoji="1" lang="en-US" altLang="ja-JP" sz="900" dirty="0"/>
              <a:t>126</a:t>
            </a:r>
            <a:r>
              <a:rPr kumimoji="1" lang="ja-JP" altLang="en-US" sz="900" dirty="0"/>
              <a:t>条第</a:t>
            </a:r>
            <a:r>
              <a:rPr kumimoji="1" lang="en-US" altLang="ja-JP" sz="900" dirty="0"/>
              <a:t>1</a:t>
            </a:r>
            <a:r>
              <a:rPr kumimoji="1" lang="ja-JP" altLang="en-US" sz="900" dirty="0"/>
              <a:t>項に定める手すり壁、さく又は金網が</a:t>
            </a:r>
            <a:endParaRPr kumimoji="1" lang="en-US" altLang="ja-JP" sz="900" dirty="0"/>
          </a:p>
          <a:p>
            <a:pPr>
              <a:lnSpc>
                <a:spcPts val="1300"/>
              </a:lnSpc>
            </a:pPr>
            <a:r>
              <a:rPr lang="ja-JP" altLang="en-US" sz="900" dirty="0"/>
              <a:t>　　　 </a:t>
            </a:r>
            <a:r>
              <a:rPr kumimoji="1" lang="ja-JP" altLang="en-US" sz="900" dirty="0"/>
              <a:t>あり、エレベーター、階段（ステップ型）や平面フロアにより、人が行き来できるものをいいます。ただし、梯子で昇</a:t>
            </a:r>
            <a:endParaRPr kumimoji="1" lang="en-US" altLang="ja-JP" sz="900" dirty="0"/>
          </a:p>
          <a:p>
            <a:pPr>
              <a:lnSpc>
                <a:spcPts val="1300"/>
              </a:lnSpc>
            </a:pPr>
            <a:r>
              <a:rPr lang="ja-JP" altLang="en-US" sz="900" dirty="0"/>
              <a:t>　　　 </a:t>
            </a:r>
            <a:r>
              <a:rPr kumimoji="1" lang="ja-JP" altLang="en-US" sz="900" dirty="0"/>
              <a:t>り降りする屋上は対象外とします。</a:t>
            </a:r>
          </a:p>
          <a:p>
            <a:pPr>
              <a:lnSpc>
                <a:spcPts val="1300"/>
              </a:lnSpc>
            </a:pPr>
            <a:r>
              <a:rPr kumimoji="1" lang="en-US" altLang="ja-JP" sz="900" dirty="0"/>
              <a:t>※</a:t>
            </a:r>
            <a:r>
              <a:rPr kumimoji="1" lang="ja-JP" altLang="en-US" sz="900" dirty="0"/>
              <a:t>３　建築物の管理に必要な施設とは空調機器、エレベーター、傾斜車路、広告塔や、ヘリポートなどの緊急離着陸場</a:t>
            </a:r>
            <a:endParaRPr kumimoji="1" lang="en-US" altLang="ja-JP" sz="900" dirty="0"/>
          </a:p>
          <a:p>
            <a:pPr>
              <a:lnSpc>
                <a:spcPts val="1300"/>
              </a:lnSpc>
            </a:pPr>
            <a:r>
              <a:rPr lang="ja-JP" altLang="en-US" sz="900" dirty="0"/>
              <a:t>　　　 </a:t>
            </a:r>
            <a:r>
              <a:rPr kumimoji="1" lang="ja-JP" altLang="en-US" sz="900" dirty="0"/>
              <a:t>及び緊急救助用スペースなどを指します。</a:t>
            </a:r>
          </a:p>
        </p:txBody>
      </p:sp>
      <p:sp>
        <p:nvSpPr>
          <p:cNvPr id="22" name="テキスト ボックス 21">
            <a:extLst>
              <a:ext uri="{FF2B5EF4-FFF2-40B4-BE49-F238E27FC236}">
                <a16:creationId xmlns:a16="http://schemas.microsoft.com/office/drawing/2014/main" id="{1AB6744C-83C5-4E78-AE9A-E8A8FB9979A2}"/>
              </a:ext>
            </a:extLst>
          </p:cNvPr>
          <p:cNvSpPr txBox="1"/>
          <p:nvPr/>
        </p:nvSpPr>
        <p:spPr>
          <a:xfrm>
            <a:off x="848189" y="7003010"/>
            <a:ext cx="4320413" cy="254172"/>
          </a:xfrm>
          <a:prstGeom prst="rect">
            <a:avLst/>
          </a:prstGeom>
          <a:noFill/>
        </p:spPr>
        <p:txBody>
          <a:bodyPr wrap="none" rtlCol="0">
            <a:spAutoFit/>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Segoe UI"/>
                <a:ea typeface="BIZ UDPゴシック"/>
                <a:cs typeface="+mn-cs"/>
              </a:rPr>
              <a:t>※</a:t>
            </a:r>
            <a:r>
              <a:rPr kumimoji="1" lang="ja-JP" altLang="en-US" sz="1000" b="0" i="0" u="none" strike="noStrike" kern="1200" cap="none" spc="0" normalizeH="0" baseline="0" noProof="0" dirty="0">
                <a:ln>
                  <a:noFill/>
                </a:ln>
                <a:solidFill>
                  <a:prstClr val="black"/>
                </a:solidFill>
                <a:effectLst/>
                <a:uLnTx/>
                <a:uFillTx/>
                <a:latin typeface="Segoe UI"/>
                <a:ea typeface="BIZ UDPゴシック"/>
                <a:cs typeface="+mn-cs"/>
              </a:rPr>
              <a:t>建蔽率：法定建蔽率。角地緩和等の建蔽率緩和も含めることができます。</a:t>
            </a:r>
          </a:p>
        </p:txBody>
      </p:sp>
      <p:graphicFrame>
        <p:nvGraphicFramePr>
          <p:cNvPr id="24" name="表 23">
            <a:extLst>
              <a:ext uri="{FF2B5EF4-FFF2-40B4-BE49-F238E27FC236}">
                <a16:creationId xmlns:a16="http://schemas.microsoft.com/office/drawing/2014/main" id="{AD204FDC-F436-4286-B969-9C396DC7BF89}"/>
              </a:ext>
            </a:extLst>
          </p:cNvPr>
          <p:cNvGraphicFramePr>
            <a:graphicFrameLocks noGrp="1"/>
          </p:cNvGraphicFramePr>
          <p:nvPr>
            <p:extLst>
              <p:ext uri="{D42A27DB-BD31-4B8C-83A1-F6EECF244321}">
                <p14:modId xmlns:p14="http://schemas.microsoft.com/office/powerpoint/2010/main" val="1336852619"/>
              </p:ext>
            </p:extLst>
          </p:nvPr>
        </p:nvGraphicFramePr>
        <p:xfrm>
          <a:off x="545875" y="2124954"/>
          <a:ext cx="6467923" cy="1625865"/>
        </p:xfrm>
        <a:graphic>
          <a:graphicData uri="http://schemas.openxmlformats.org/drawingml/2006/table">
            <a:tbl>
              <a:tblPr firstRow="1" firstCol="1" bandRow="1">
                <a:tableStyleId>{BC89EF96-8CEA-46FF-86C4-4CE0E7609802}</a:tableStyleId>
              </a:tblPr>
              <a:tblGrid>
                <a:gridCol w="1602757">
                  <a:extLst>
                    <a:ext uri="{9D8B030D-6E8A-4147-A177-3AD203B41FA5}">
                      <a16:colId xmlns:a16="http://schemas.microsoft.com/office/drawing/2014/main" val="2627138779"/>
                    </a:ext>
                  </a:extLst>
                </a:gridCol>
                <a:gridCol w="4865166">
                  <a:extLst>
                    <a:ext uri="{9D8B030D-6E8A-4147-A177-3AD203B41FA5}">
                      <a16:colId xmlns:a16="http://schemas.microsoft.com/office/drawing/2014/main" val="449391391"/>
                    </a:ext>
                  </a:extLst>
                </a:gridCol>
              </a:tblGrid>
              <a:tr h="193467">
                <a:tc>
                  <a:txBody>
                    <a:bodyPr/>
                    <a:lstStyle/>
                    <a:p>
                      <a:pPr algn="ctr"/>
                      <a:r>
                        <a:rPr lang="ja-JP" sz="1050" kern="100" dirty="0">
                          <a:effectLst/>
                        </a:rPr>
                        <a:t>届 出 種 別</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050" kern="100" dirty="0">
                          <a:effectLst/>
                        </a:rPr>
                        <a:t>提　出　書　類</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4186754794"/>
                  </a:ext>
                </a:extLst>
              </a:tr>
              <a:tr h="596386">
                <a:tc>
                  <a:txBody>
                    <a:bodyPr/>
                    <a:lstStyle/>
                    <a:p>
                      <a:pPr indent="133350" algn="just"/>
                      <a:r>
                        <a:rPr lang="ja-JP" sz="1050" kern="100">
                          <a:effectLst/>
                        </a:rPr>
                        <a:t>緑化計画書</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dirty="0">
                          <a:effectLst/>
                        </a:rPr>
                        <a:t>①緑化計画書　②位置図　③緑化計画平面図（地上部及び建築物上）　④緑化計画断面図（地上部及び建築物上）　⑤求積図　⑥建築物立面図（建築物上に壁面緑化を実施する場合添付） ⑦樹木等一覧　⑧委任状</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392996825"/>
                  </a:ext>
                </a:extLst>
              </a:tr>
              <a:tr h="414994">
                <a:tc>
                  <a:txBody>
                    <a:bodyPr/>
                    <a:lstStyle/>
                    <a:p>
                      <a:pPr indent="133350" algn="just"/>
                      <a:r>
                        <a:rPr lang="ja-JP" sz="1050" kern="100" dirty="0">
                          <a:effectLst/>
                        </a:rPr>
                        <a:t>緑化計画変更書（※）</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a:effectLst/>
                        </a:rPr>
                        <a:t>①緑化計画変更書　②変更理由書　③その他関係図表（変更内容に関係するもの　変更後の内容を朱書記入）</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28278816"/>
                  </a:ext>
                </a:extLst>
              </a:tr>
              <a:tr h="421018">
                <a:tc>
                  <a:txBody>
                    <a:bodyPr/>
                    <a:lstStyle/>
                    <a:p>
                      <a:pPr indent="133350" algn="just"/>
                      <a:r>
                        <a:rPr lang="ja-JP" sz="1050" kern="100">
                          <a:effectLst/>
                        </a:rPr>
                        <a:t>緑化完了書</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tc>
                  <a:txBody>
                    <a:bodyPr/>
                    <a:lstStyle/>
                    <a:p>
                      <a:pPr algn="just"/>
                      <a:r>
                        <a:rPr lang="ja-JP" sz="1000" kern="100" dirty="0">
                          <a:effectLst/>
                        </a:rPr>
                        <a:t>①緑化完了書　②緑化完了平面図　③完了写真　④樹木等一覧　⑤その他関係図表（軽微な変更がある場合、変更内容に応じた図表　変更後の内容を朱書記入）</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97781812"/>
                  </a:ext>
                </a:extLst>
              </a:tr>
            </a:tbl>
          </a:graphicData>
        </a:graphic>
      </p:graphicFrame>
      <p:sp>
        <p:nvSpPr>
          <p:cNvPr id="2" name="テキスト ボックス 1">
            <a:extLst>
              <a:ext uri="{FF2B5EF4-FFF2-40B4-BE49-F238E27FC236}">
                <a16:creationId xmlns:a16="http://schemas.microsoft.com/office/drawing/2014/main" id="{43ABA73D-DF7B-44EB-A6B6-075D6AA4905A}"/>
              </a:ext>
            </a:extLst>
          </p:cNvPr>
          <p:cNvSpPr txBox="1"/>
          <p:nvPr/>
        </p:nvSpPr>
        <p:spPr>
          <a:xfrm>
            <a:off x="4717855" y="6487668"/>
            <a:ext cx="1729628" cy="369332"/>
          </a:xfrm>
          <a:prstGeom prst="rect">
            <a:avLst/>
          </a:prstGeom>
          <a:solidFill>
            <a:schemeClr val="accent1">
              <a:lumMod val="20000"/>
              <a:lumOff val="80000"/>
            </a:schemeClr>
          </a:solidFill>
          <a:ln>
            <a:solidFill>
              <a:srgbClr val="00B0F0"/>
            </a:solidFill>
          </a:ln>
        </p:spPr>
        <p:txBody>
          <a:bodyPr wrap="square" rtlCol="0">
            <a:spAutoFit/>
          </a:bodyPr>
          <a:lstStyle/>
          <a:p>
            <a:r>
              <a:rPr lang="ja-JP" altLang="ja-JP" sz="900" kern="100" dirty="0">
                <a:effectLst/>
                <a:latin typeface="+mn-ea"/>
                <a:cs typeface="Times New Roman" panose="02020603050405020304" pitchFamily="18" charset="0"/>
              </a:rPr>
              <a:t>Ｂ＞Ａア＞Ａイ であることから、Ａイ式で算出した</a:t>
            </a:r>
            <a:r>
              <a:rPr lang="en-US" altLang="ja-JP" sz="900" kern="100" dirty="0">
                <a:effectLst/>
                <a:latin typeface="+mn-ea"/>
                <a:cs typeface="Times New Roman" panose="02020603050405020304" pitchFamily="18" charset="0"/>
              </a:rPr>
              <a:t>90</a:t>
            </a:r>
            <a:r>
              <a:rPr lang="ja-JP" altLang="ja-JP" sz="900" kern="100" dirty="0">
                <a:effectLst/>
                <a:latin typeface="+mn-ea"/>
                <a:cs typeface="Times New Roman" panose="02020603050405020304" pitchFamily="18" charset="0"/>
              </a:rPr>
              <a:t>㎡を採用</a:t>
            </a:r>
            <a:endParaRPr kumimoji="1" lang="ja-JP" altLang="en-US" sz="900" dirty="0"/>
          </a:p>
        </p:txBody>
      </p:sp>
      <p:sp>
        <p:nvSpPr>
          <p:cNvPr id="25" name="テキスト ボックス 24">
            <a:extLst>
              <a:ext uri="{FF2B5EF4-FFF2-40B4-BE49-F238E27FC236}">
                <a16:creationId xmlns:a16="http://schemas.microsoft.com/office/drawing/2014/main" id="{9936278E-4804-4B22-BECD-649D8B032A2F}"/>
              </a:ext>
            </a:extLst>
          </p:cNvPr>
          <p:cNvSpPr txBox="1"/>
          <p:nvPr/>
        </p:nvSpPr>
        <p:spPr>
          <a:xfrm>
            <a:off x="545876" y="1666588"/>
            <a:ext cx="6467922" cy="434991"/>
          </a:xfrm>
          <a:prstGeom prst="rect">
            <a:avLst/>
          </a:prstGeom>
          <a:noFill/>
        </p:spPr>
        <p:txBody>
          <a:bodyPr wrap="square" rtlCol="0">
            <a:spAutoFit/>
          </a:bodyPr>
          <a:lstStyle/>
          <a:p>
            <a:pPr>
              <a:lnSpc>
                <a:spcPts val="1400"/>
              </a:lnSpc>
            </a:pPr>
            <a:r>
              <a:rPr lang="ja-JP" altLang="en-US" sz="1050" dirty="0"/>
              <a:t>建築物</a:t>
            </a:r>
            <a:r>
              <a:rPr kumimoji="1" lang="ja-JP" altLang="en-US" sz="1050" dirty="0"/>
              <a:t>の敷地における植栽の内容や維持管理の方法などを記載した</a:t>
            </a:r>
            <a:r>
              <a:rPr lang="ja-JP" altLang="en-US" sz="1050" dirty="0"/>
              <a:t>緑化計画書及び緑化完了書等の届出を行う必要があります。</a:t>
            </a:r>
            <a:endParaRPr kumimoji="1" lang="ja-JP" altLang="en-US" sz="1050" dirty="0"/>
          </a:p>
        </p:txBody>
      </p:sp>
      <p:sp>
        <p:nvSpPr>
          <p:cNvPr id="26" name="AutoShape 515">
            <a:extLst>
              <a:ext uri="{FF2B5EF4-FFF2-40B4-BE49-F238E27FC236}">
                <a16:creationId xmlns:a16="http://schemas.microsoft.com/office/drawing/2014/main" id="{A07EB520-B4AB-45FB-93CD-5228A2A5C7C6}"/>
              </a:ext>
            </a:extLst>
          </p:cNvPr>
          <p:cNvSpPr>
            <a:spLocks noChangeArrowheads="1"/>
          </p:cNvSpPr>
          <p:nvPr/>
        </p:nvSpPr>
        <p:spPr bwMode="auto">
          <a:xfrm>
            <a:off x="462878" y="1490846"/>
            <a:ext cx="6670011" cy="2420449"/>
          </a:xfrm>
          <a:prstGeom prst="roundRect">
            <a:avLst>
              <a:gd name="adj" fmla="val 7183"/>
            </a:avLst>
          </a:prstGeom>
          <a:noFill/>
          <a:ln w="9525" algn="ctr">
            <a:solidFill>
              <a:schemeClr val="accent3"/>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rot="0" vert="horz" wrap="square" lIns="74295" tIns="7200" rIns="74295" bIns="8890" anchor="t" anchorCtr="0" upright="1">
            <a:noAutofit/>
          </a:bodyPr>
          <a:lstStyle/>
          <a:p>
            <a:pPr algn="just">
              <a:lnSpc>
                <a:spcPts val="1200"/>
              </a:lnSpc>
            </a:pPr>
            <a:r>
              <a:rPr lang="en-US" sz="1050" kern="10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23" name="AutoShape 520">
            <a:extLst>
              <a:ext uri="{FF2B5EF4-FFF2-40B4-BE49-F238E27FC236}">
                <a16:creationId xmlns:a16="http://schemas.microsoft.com/office/drawing/2014/main" id="{E9273EAE-F863-48F4-B4A0-707D8C0351A5}"/>
              </a:ext>
            </a:extLst>
          </p:cNvPr>
          <p:cNvSpPr>
            <a:spLocks noChangeArrowheads="1"/>
          </p:cNvSpPr>
          <p:nvPr/>
        </p:nvSpPr>
        <p:spPr bwMode="auto">
          <a:xfrm>
            <a:off x="672428" y="1366901"/>
            <a:ext cx="149987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必要書類一覧</a:t>
            </a:r>
            <a:r>
              <a:rPr 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859848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6651F-40CA-8AF3-E306-427940706D94}"/>
            </a:ext>
          </a:extLst>
        </p:cNvPr>
        <p:cNvGrpSpPr/>
        <p:nvPr/>
      </p:nvGrpSpPr>
      <p:grpSpPr>
        <a:xfrm>
          <a:off x="0" y="0"/>
          <a:ext cx="0" cy="0"/>
          <a:chOff x="0" y="0"/>
          <a:chExt cx="0" cy="0"/>
        </a:xfrm>
      </p:grpSpPr>
      <p:sp>
        <p:nvSpPr>
          <p:cNvPr id="58" name="AutoShape 383">
            <a:extLst>
              <a:ext uri="{FF2B5EF4-FFF2-40B4-BE49-F238E27FC236}">
                <a16:creationId xmlns:a16="http://schemas.microsoft.com/office/drawing/2014/main" id="{48740E15-4869-4F4E-ABBE-4A2F7A0B2838}"/>
              </a:ext>
            </a:extLst>
          </p:cNvPr>
          <p:cNvSpPr>
            <a:spLocks noChangeArrowheads="1"/>
          </p:cNvSpPr>
          <p:nvPr/>
        </p:nvSpPr>
        <p:spPr bwMode="auto">
          <a:xfrm>
            <a:off x="360997" y="3308352"/>
            <a:ext cx="6839903" cy="7184555"/>
          </a:xfrm>
          <a:prstGeom prst="roundRect">
            <a:avLst>
              <a:gd name="adj" fmla="val 3037"/>
            </a:avLst>
          </a:prstGeom>
          <a:noFill/>
          <a:ln w="9525">
            <a:solidFill>
              <a:schemeClr val="accent3"/>
            </a:solidFill>
            <a:round/>
            <a:headEnd/>
            <a:tailEnd/>
          </a:ln>
          <a:effectLst/>
        </p:spPr>
        <p:txBody>
          <a:bodyPr rot="0" vert="horz" wrap="square" lIns="74295" tIns="95400" rIns="74295" bIns="8890" anchor="t" anchorCtr="0" upright="1">
            <a:noAutofit/>
          </a:bodyPr>
          <a:lstStyle/>
          <a:p>
            <a:endParaRPr lang="ja-JP" sz="1050" kern="100" dirty="0">
              <a:effectLst/>
              <a:latin typeface="+mn-ea"/>
              <a:cs typeface="Times New Roman" panose="02020603050405020304" pitchFamily="18" charset="0"/>
            </a:endParaRPr>
          </a:p>
        </p:txBody>
      </p:sp>
      <p:sp>
        <p:nvSpPr>
          <p:cNvPr id="43" name="AutoShape 397">
            <a:extLst>
              <a:ext uri="{FF2B5EF4-FFF2-40B4-BE49-F238E27FC236}">
                <a16:creationId xmlns:a16="http://schemas.microsoft.com/office/drawing/2014/main" id="{31C3C5EC-D837-45B8-91F3-D90BB34462F1}"/>
              </a:ext>
            </a:extLst>
          </p:cNvPr>
          <p:cNvSpPr>
            <a:spLocks noChangeArrowheads="1"/>
          </p:cNvSpPr>
          <p:nvPr/>
        </p:nvSpPr>
        <p:spPr bwMode="auto">
          <a:xfrm>
            <a:off x="5094188" y="496547"/>
            <a:ext cx="2068040" cy="2432636"/>
          </a:xfrm>
          <a:prstGeom prst="roundRect">
            <a:avLst>
              <a:gd name="adj" fmla="val 8421"/>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a:ln w="9525">
            <a:solidFill>
              <a:schemeClr val="accent6"/>
            </a:solidFill>
            <a:round/>
            <a:headEnd/>
            <a:tailEnd/>
          </a:ln>
          <a:effectLst/>
        </p:spPr>
        <p:txBody>
          <a:bodyPr rot="0" vert="horz" wrap="square" lIns="74295" tIns="117000" rIns="74295" bIns="8890" anchor="t" anchorCtr="0" upright="1">
            <a:noAutofit/>
          </a:bodyPr>
          <a:lstStyle/>
          <a:p>
            <a:pPr algn="just"/>
            <a:endParaRPr lang="ja-JP" sz="1050" kern="100" dirty="0">
              <a:effectLst/>
              <a:latin typeface="+mn-ea"/>
              <a:cs typeface="Times New Roman" panose="02020603050405020304" pitchFamily="18" charset="0"/>
            </a:endParaRPr>
          </a:p>
        </p:txBody>
      </p:sp>
      <p:sp>
        <p:nvSpPr>
          <p:cNvPr id="28" name="AutoShape 397">
            <a:extLst>
              <a:ext uri="{FF2B5EF4-FFF2-40B4-BE49-F238E27FC236}">
                <a16:creationId xmlns:a16="http://schemas.microsoft.com/office/drawing/2014/main" id="{845A458D-FF97-49A2-9377-B161E5F103B7}"/>
              </a:ext>
            </a:extLst>
          </p:cNvPr>
          <p:cNvSpPr>
            <a:spLocks noChangeArrowheads="1"/>
          </p:cNvSpPr>
          <p:nvPr/>
        </p:nvSpPr>
        <p:spPr bwMode="auto">
          <a:xfrm>
            <a:off x="360997" y="535615"/>
            <a:ext cx="4617018" cy="2407084"/>
          </a:xfrm>
          <a:prstGeom prst="roundRect">
            <a:avLst>
              <a:gd name="adj" fmla="val 8421"/>
            </a:avLst>
          </a:prstGeom>
          <a:solidFill>
            <a:srgbClr val="FFFFFF"/>
          </a:solidFill>
          <a:ln w="9525">
            <a:solidFill>
              <a:schemeClr val="accent3"/>
            </a:solidFill>
            <a:round/>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74295" tIns="117000" rIns="74295" bIns="8890" anchor="t" anchorCtr="0" upright="1">
            <a:noAutofit/>
          </a:bodyPr>
          <a:lstStyle/>
          <a:p>
            <a:pPr algn="just"/>
            <a:r>
              <a:rPr lang="en-US" altLang="ja-JP" sz="1050" kern="100" dirty="0">
                <a:effectLst/>
                <a:latin typeface="+mn-ea"/>
                <a:cs typeface="Times New Roman" panose="02020603050405020304" pitchFamily="18" charset="0"/>
              </a:rPr>
              <a:t> </a:t>
            </a:r>
            <a:r>
              <a:rPr lang="ja-JP" sz="1050" kern="100" dirty="0">
                <a:effectLst/>
                <a:latin typeface="+mn-ea"/>
                <a:cs typeface="Times New Roman" panose="02020603050405020304" pitchFamily="18" charset="0"/>
              </a:rPr>
              <a:t>緑化面積に算入する緑化の種類は次のとおりです。</a:t>
            </a:r>
          </a:p>
        </p:txBody>
      </p:sp>
      <p:sp>
        <p:nvSpPr>
          <p:cNvPr id="2" name="AutoShape 398">
            <a:extLst>
              <a:ext uri="{FF2B5EF4-FFF2-40B4-BE49-F238E27FC236}">
                <a16:creationId xmlns:a16="http://schemas.microsoft.com/office/drawing/2014/main" id="{F13BDB13-B3C9-41AC-BAB6-C0378DD61DB6}"/>
              </a:ext>
            </a:extLst>
          </p:cNvPr>
          <p:cNvSpPr>
            <a:spLocks noChangeArrowheads="1"/>
          </p:cNvSpPr>
          <p:nvPr/>
        </p:nvSpPr>
        <p:spPr bwMode="auto">
          <a:xfrm>
            <a:off x="552767" y="382746"/>
            <a:ext cx="1564568"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 化 の 種 類</a:t>
            </a:r>
          </a:p>
        </p:txBody>
      </p:sp>
      <p:sp>
        <p:nvSpPr>
          <p:cNvPr id="3" name="AutoShape 384">
            <a:extLst>
              <a:ext uri="{FF2B5EF4-FFF2-40B4-BE49-F238E27FC236}">
                <a16:creationId xmlns:a16="http://schemas.microsoft.com/office/drawing/2014/main" id="{8AD424FA-011C-4B13-BA29-79006FC92E4D}"/>
              </a:ext>
            </a:extLst>
          </p:cNvPr>
          <p:cNvSpPr>
            <a:spLocks noChangeArrowheads="1"/>
          </p:cNvSpPr>
          <p:nvPr/>
        </p:nvSpPr>
        <p:spPr bwMode="auto">
          <a:xfrm>
            <a:off x="552767" y="3152353"/>
            <a:ext cx="2091972"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緑 化 面 積 の 算 出 方 法</a:t>
            </a:r>
          </a:p>
        </p:txBody>
      </p:sp>
      <p:sp>
        <p:nvSpPr>
          <p:cNvPr id="4" name="AutoShape 398">
            <a:extLst>
              <a:ext uri="{FF2B5EF4-FFF2-40B4-BE49-F238E27FC236}">
                <a16:creationId xmlns:a16="http://schemas.microsoft.com/office/drawing/2014/main" id="{A70A5293-AC77-4469-8C62-9A8E634F2627}"/>
              </a:ext>
            </a:extLst>
          </p:cNvPr>
          <p:cNvSpPr>
            <a:spLocks noChangeArrowheads="1"/>
          </p:cNvSpPr>
          <p:nvPr/>
        </p:nvSpPr>
        <p:spPr bwMode="auto">
          <a:xfrm>
            <a:off x="5375338" y="355895"/>
            <a:ext cx="114300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注意点</a:t>
            </a:r>
          </a:p>
        </p:txBody>
      </p:sp>
      <p:sp>
        <p:nvSpPr>
          <p:cNvPr id="35" name="AutoShape 404">
            <a:extLst>
              <a:ext uri="{FF2B5EF4-FFF2-40B4-BE49-F238E27FC236}">
                <a16:creationId xmlns:a16="http://schemas.microsoft.com/office/drawing/2014/main" id="{584BF75C-46E4-4B79-83E9-29E870687E85}"/>
              </a:ext>
            </a:extLst>
          </p:cNvPr>
          <p:cNvSpPr>
            <a:spLocks noChangeArrowheads="1"/>
          </p:cNvSpPr>
          <p:nvPr/>
        </p:nvSpPr>
        <p:spPr bwMode="auto">
          <a:xfrm>
            <a:off x="5199879" y="717386"/>
            <a:ext cx="1849654" cy="651880"/>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l">
              <a:lnSpc>
                <a:spcPts val="1500"/>
              </a:lnSpc>
            </a:pPr>
            <a:r>
              <a:rPr lang="ja-JP" sz="1050" b="1" kern="100" spc="-100" dirty="0">
                <a:solidFill>
                  <a:srgbClr val="000000"/>
                </a:solidFill>
                <a:effectLst/>
                <a:latin typeface="+mn-ea"/>
                <a:cs typeface="Times New Roman" panose="02020603050405020304" pitchFamily="18" charset="0"/>
              </a:rPr>
              <a:t>地上部の必要緑化面積の１／</a:t>
            </a:r>
            <a:r>
              <a:rPr lang="en-US" altLang="ja-JP" sz="1050" b="1" kern="100" spc="-100" dirty="0">
                <a:solidFill>
                  <a:srgbClr val="000000"/>
                </a:solidFill>
                <a:effectLst/>
                <a:latin typeface="+mn-ea"/>
                <a:cs typeface="Times New Roman" panose="02020603050405020304" pitchFamily="18" charset="0"/>
              </a:rPr>
              <a:t>2</a:t>
            </a:r>
          </a:p>
          <a:p>
            <a:pPr indent="107950" algn="l">
              <a:lnSpc>
                <a:spcPts val="1500"/>
              </a:lnSpc>
            </a:pPr>
            <a:r>
              <a:rPr lang="ja-JP" sz="1050" b="1" kern="100" spc="-100" dirty="0">
                <a:solidFill>
                  <a:srgbClr val="000000"/>
                </a:solidFill>
                <a:effectLst/>
                <a:latin typeface="+mn-ea"/>
                <a:cs typeface="Times New Roman" panose="02020603050405020304" pitchFamily="18" charset="0"/>
              </a:rPr>
              <a:t>以上は原則として樹木とする</a:t>
            </a:r>
            <a:endParaRPr lang="ja-JP" sz="1050" b="1" kern="100" dirty="0">
              <a:effectLst/>
              <a:latin typeface="+mn-ea"/>
              <a:cs typeface="Times New Roman" panose="02020603050405020304" pitchFamily="18" charset="0"/>
            </a:endParaRPr>
          </a:p>
          <a:p>
            <a:pPr indent="107950" algn="l">
              <a:lnSpc>
                <a:spcPts val="1500"/>
              </a:lnSpc>
            </a:pPr>
            <a:r>
              <a:rPr lang="ja-JP" sz="1050" b="1" kern="100" spc="-100" dirty="0">
                <a:solidFill>
                  <a:srgbClr val="000000"/>
                </a:solidFill>
                <a:effectLst/>
                <a:latin typeface="+mn-ea"/>
                <a:cs typeface="Times New Roman" panose="02020603050405020304" pitchFamily="18" charset="0"/>
              </a:rPr>
              <a:t>必要があります。</a:t>
            </a:r>
            <a:endParaRPr lang="ja-JP" sz="1050" b="1" kern="100" dirty="0">
              <a:effectLst/>
              <a:latin typeface="+mn-ea"/>
              <a:cs typeface="Times New Roman" panose="02020603050405020304" pitchFamily="18" charset="0"/>
            </a:endParaRPr>
          </a:p>
        </p:txBody>
      </p:sp>
      <p:sp>
        <p:nvSpPr>
          <p:cNvPr id="36" name="AutoShape 405">
            <a:extLst>
              <a:ext uri="{FF2B5EF4-FFF2-40B4-BE49-F238E27FC236}">
                <a16:creationId xmlns:a16="http://schemas.microsoft.com/office/drawing/2014/main" id="{647B6A56-7336-4F20-AA2B-A0FC78B464FD}"/>
              </a:ext>
            </a:extLst>
          </p:cNvPr>
          <p:cNvSpPr>
            <a:spLocks noChangeArrowheads="1"/>
          </p:cNvSpPr>
          <p:nvPr/>
        </p:nvSpPr>
        <p:spPr bwMode="auto">
          <a:xfrm>
            <a:off x="5203355" y="1410278"/>
            <a:ext cx="1846177" cy="666065"/>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just">
              <a:lnSpc>
                <a:spcPts val="1500"/>
              </a:lnSpc>
            </a:pPr>
            <a:r>
              <a:rPr lang="ja-JP" sz="1050" b="1" kern="100" spc="-100" dirty="0">
                <a:effectLst/>
                <a:latin typeface="+mn-ea"/>
                <a:cs typeface="Times New Roman" panose="02020603050405020304" pitchFamily="18" charset="0"/>
              </a:rPr>
              <a:t>壁面緑化も可能ですが、補助</a:t>
            </a:r>
            <a:endParaRPr lang="ja-JP" sz="1050" b="1" kern="100" dirty="0">
              <a:effectLst/>
              <a:latin typeface="+mn-ea"/>
              <a:cs typeface="Times New Roman" panose="02020603050405020304" pitchFamily="18" charset="0"/>
            </a:endParaRPr>
          </a:p>
          <a:p>
            <a:pPr indent="107950" algn="just">
              <a:lnSpc>
                <a:spcPts val="1500"/>
              </a:lnSpc>
            </a:pPr>
            <a:r>
              <a:rPr lang="ja-JP" sz="1050" b="1" kern="100" spc="-100" dirty="0">
                <a:effectLst/>
                <a:latin typeface="+mn-ea"/>
                <a:cs typeface="Times New Roman" panose="02020603050405020304" pitchFamily="18" charset="0"/>
              </a:rPr>
              <a:t>資材や緑化基盤の使用有無に</a:t>
            </a:r>
            <a:endParaRPr lang="ja-JP" sz="1050" b="1" kern="100" dirty="0">
              <a:effectLst/>
              <a:latin typeface="+mn-ea"/>
              <a:cs typeface="Times New Roman" panose="02020603050405020304" pitchFamily="18" charset="0"/>
            </a:endParaRPr>
          </a:p>
          <a:p>
            <a:pPr indent="107950" algn="just">
              <a:lnSpc>
                <a:spcPts val="1500"/>
              </a:lnSpc>
            </a:pPr>
            <a:r>
              <a:rPr lang="ja-JP" sz="1050" b="1" kern="100" spc="-100" dirty="0">
                <a:effectLst/>
                <a:latin typeface="+mn-ea"/>
                <a:cs typeface="Times New Roman" panose="02020603050405020304" pitchFamily="18" charset="0"/>
              </a:rPr>
              <a:t>より算出方法が異なります。</a:t>
            </a:r>
            <a:endParaRPr lang="ja-JP" sz="1050" b="1" kern="100" dirty="0">
              <a:effectLst/>
              <a:latin typeface="+mn-ea"/>
              <a:cs typeface="Times New Roman" panose="02020603050405020304" pitchFamily="18" charset="0"/>
            </a:endParaRPr>
          </a:p>
        </p:txBody>
      </p:sp>
      <p:sp>
        <p:nvSpPr>
          <p:cNvPr id="37" name="AutoShape 406">
            <a:extLst>
              <a:ext uri="{FF2B5EF4-FFF2-40B4-BE49-F238E27FC236}">
                <a16:creationId xmlns:a16="http://schemas.microsoft.com/office/drawing/2014/main" id="{E265B454-2D6F-4103-9C8F-EBA981F917CA}"/>
              </a:ext>
            </a:extLst>
          </p:cNvPr>
          <p:cNvSpPr>
            <a:spLocks noChangeArrowheads="1"/>
          </p:cNvSpPr>
          <p:nvPr/>
        </p:nvSpPr>
        <p:spPr bwMode="auto">
          <a:xfrm>
            <a:off x="5199878" y="2117355"/>
            <a:ext cx="1846177" cy="666065"/>
          </a:xfrm>
          <a:prstGeom prst="cube">
            <a:avLst>
              <a:gd name="adj" fmla="val 0"/>
            </a:avLst>
          </a:prstGeom>
          <a:solidFill>
            <a:srgbClr val="FFFFFF"/>
          </a:solidFill>
          <a:ln w="9525">
            <a:solidFill>
              <a:schemeClr val="accent5"/>
            </a:solidFill>
            <a:miter lim="800000"/>
            <a:headEnd/>
            <a:tailEnd/>
          </a:ln>
        </p:spPr>
        <p:txBody>
          <a:bodyPr rot="0" vert="horz" wrap="square" lIns="36000" tIns="43200" rIns="36000" bIns="36000" anchor="ctr" anchorCtr="0" upright="1">
            <a:noAutofit/>
          </a:bodyPr>
          <a:lstStyle/>
          <a:p>
            <a:pPr indent="107950" algn="l">
              <a:lnSpc>
                <a:spcPts val="1500"/>
              </a:lnSpc>
            </a:pPr>
            <a:r>
              <a:rPr lang="ja-JP" sz="1050" b="1" kern="100" spc="-100">
                <a:solidFill>
                  <a:srgbClr val="000000"/>
                </a:solidFill>
                <a:effectLst/>
                <a:latin typeface="+mn-ea"/>
                <a:cs typeface="Times New Roman" panose="02020603050405020304" pitchFamily="18" charset="0"/>
              </a:rPr>
              <a:t>高木と低木あるいは地被植物</a:t>
            </a:r>
            <a:endParaRPr lang="ja-JP" sz="1050" b="1" kern="100">
              <a:effectLst/>
              <a:latin typeface="+mn-ea"/>
              <a:cs typeface="Times New Roman" panose="02020603050405020304" pitchFamily="18" charset="0"/>
            </a:endParaRPr>
          </a:p>
          <a:p>
            <a:pPr indent="107950" algn="l">
              <a:lnSpc>
                <a:spcPts val="1500"/>
              </a:lnSpc>
            </a:pPr>
            <a:r>
              <a:rPr lang="ja-JP" sz="1050" b="1" kern="100" spc="-100">
                <a:solidFill>
                  <a:srgbClr val="000000"/>
                </a:solidFill>
                <a:effectLst/>
                <a:latin typeface="+mn-ea"/>
                <a:cs typeface="Times New Roman" panose="02020603050405020304" pitchFamily="18" charset="0"/>
              </a:rPr>
              <a:t>などが重なっている部分は、</a:t>
            </a:r>
            <a:endParaRPr lang="ja-JP" sz="1050" b="1" kern="100">
              <a:effectLst/>
              <a:latin typeface="+mn-ea"/>
              <a:cs typeface="Times New Roman" panose="02020603050405020304" pitchFamily="18" charset="0"/>
            </a:endParaRPr>
          </a:p>
          <a:p>
            <a:pPr indent="107950" algn="l">
              <a:lnSpc>
                <a:spcPts val="1500"/>
              </a:lnSpc>
            </a:pPr>
            <a:r>
              <a:rPr lang="ja-JP" sz="1050" b="1" kern="100" spc="-100">
                <a:solidFill>
                  <a:srgbClr val="000000"/>
                </a:solidFill>
                <a:effectLst/>
                <a:latin typeface="+mn-ea"/>
                <a:cs typeface="Times New Roman" panose="02020603050405020304" pitchFamily="18" charset="0"/>
              </a:rPr>
              <a:t>重複して計上できません。</a:t>
            </a:r>
            <a:endParaRPr lang="ja-JP" sz="1050" b="1" kern="100">
              <a:effectLst/>
              <a:latin typeface="+mn-ea"/>
              <a:cs typeface="Times New Roman" panose="02020603050405020304" pitchFamily="18" charset="0"/>
            </a:endParaRPr>
          </a:p>
        </p:txBody>
      </p:sp>
      <p:sp>
        <p:nvSpPr>
          <p:cNvPr id="41" name="Rectangle 4">
            <a:extLst>
              <a:ext uri="{FF2B5EF4-FFF2-40B4-BE49-F238E27FC236}">
                <a16:creationId xmlns:a16="http://schemas.microsoft.com/office/drawing/2014/main" id="{1D7CC74C-A903-4A2B-95B2-822F6D831762}"/>
              </a:ext>
            </a:extLst>
          </p:cNvPr>
          <p:cNvSpPr>
            <a:spLocks noChangeArrowheads="1"/>
          </p:cNvSpPr>
          <p:nvPr/>
        </p:nvSpPr>
        <p:spPr bwMode="auto">
          <a:xfrm>
            <a:off x="-1628775" y="3670822"/>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42" name="図 41" descr="「注意 イラスト フリー」の画像検索結果">
            <a:extLst>
              <a:ext uri="{FF2B5EF4-FFF2-40B4-BE49-F238E27FC236}">
                <a16:creationId xmlns:a16="http://schemas.microsoft.com/office/drawing/2014/main" id="{FB7BA755-A7D0-486B-AC7E-9AAD02D044D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55665" y="369230"/>
            <a:ext cx="254635" cy="254635"/>
          </a:xfrm>
          <a:prstGeom prst="rect">
            <a:avLst/>
          </a:prstGeom>
          <a:noFill/>
          <a:ln>
            <a:noFill/>
          </a:ln>
        </p:spPr>
      </p:pic>
      <p:sp>
        <p:nvSpPr>
          <p:cNvPr id="46" name="AutoShape 386">
            <a:extLst>
              <a:ext uri="{FF2B5EF4-FFF2-40B4-BE49-F238E27FC236}">
                <a16:creationId xmlns:a16="http://schemas.microsoft.com/office/drawing/2014/main" id="{93A23FA9-69A2-4BEE-BB54-A7FDA874DF2E}"/>
              </a:ext>
            </a:extLst>
          </p:cNvPr>
          <p:cNvSpPr>
            <a:spLocks noChangeArrowheads="1"/>
          </p:cNvSpPr>
          <p:nvPr/>
        </p:nvSpPr>
        <p:spPr bwMode="auto">
          <a:xfrm>
            <a:off x="527368" y="3921506"/>
            <a:ext cx="6496050" cy="1219200"/>
          </a:xfrm>
          <a:prstGeom prst="roundRect">
            <a:avLst>
              <a:gd name="adj" fmla="val 12306"/>
            </a:avLst>
          </a:prstGeom>
          <a:noFill/>
          <a:ln w="28575">
            <a:solidFill>
              <a:schemeClr val="accent3">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r>
              <a:rPr lang="ja-JP" sz="1200" b="1" u="sng" kern="100" dirty="0">
                <a:effectLst/>
                <a:latin typeface="+mn-ea"/>
                <a:cs typeface="Times New Roman" panose="02020603050405020304" pitchFamily="18" charset="0"/>
              </a:rPr>
              <a:t>ア</a:t>
            </a:r>
            <a:endParaRPr lang="ja-JP" sz="1050" kern="100" dirty="0">
              <a:effectLst/>
              <a:latin typeface="+mn-ea"/>
              <a:cs typeface="Times New Roman" panose="02020603050405020304" pitchFamily="18" charset="0"/>
            </a:endParaRPr>
          </a:p>
        </p:txBody>
      </p:sp>
      <p:sp>
        <p:nvSpPr>
          <p:cNvPr id="47" name="AutoShape 479">
            <a:extLst>
              <a:ext uri="{FF2B5EF4-FFF2-40B4-BE49-F238E27FC236}">
                <a16:creationId xmlns:a16="http://schemas.microsoft.com/office/drawing/2014/main" id="{E0BB2451-65E4-4BD2-B548-8FFC1A8FB1A3}"/>
              </a:ext>
            </a:extLst>
          </p:cNvPr>
          <p:cNvSpPr>
            <a:spLocks noChangeArrowheads="1"/>
          </p:cNvSpPr>
          <p:nvPr/>
        </p:nvSpPr>
        <p:spPr bwMode="auto">
          <a:xfrm>
            <a:off x="884624" y="4045418"/>
            <a:ext cx="2933700" cy="949441"/>
          </a:xfrm>
          <a:prstGeom prst="rightArrowCallout">
            <a:avLst>
              <a:gd name="adj1" fmla="val 25000"/>
              <a:gd name="adj2" fmla="val 25000"/>
              <a:gd name="adj3" fmla="val 28460"/>
              <a:gd name="adj4" fmla="val 74213"/>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25200" rIns="74295" bIns="8890" anchor="t" anchorCtr="0" upright="1">
            <a:noAutofit/>
          </a:bodyPr>
          <a:lstStyle/>
          <a:p>
            <a:pPr algn="just">
              <a:lnSpc>
                <a:spcPts val="1600"/>
              </a:lnSpc>
            </a:pPr>
            <a:r>
              <a:rPr lang="ja-JP" sz="1100" b="1" u="sng" kern="100" dirty="0">
                <a:effectLst/>
                <a:latin typeface="+mn-ea"/>
                <a:cs typeface="Times New Roman" panose="02020603050405020304" pitchFamily="18" charset="0"/>
              </a:rPr>
              <a:t>樹木ごとの樹冠の水平投影面積</a:t>
            </a:r>
            <a:endParaRPr lang="ja-JP" sz="1050" kern="100" dirty="0">
              <a:effectLst/>
              <a:latin typeface="+mn-ea"/>
              <a:cs typeface="Times New Roman" panose="02020603050405020304" pitchFamily="18" charset="0"/>
            </a:endParaRPr>
          </a:p>
          <a:p>
            <a:pPr algn="just">
              <a:lnSpc>
                <a:spcPts val="1600"/>
              </a:lnSpc>
            </a:pPr>
            <a:r>
              <a:rPr lang="ja-JP" sz="1100" b="1" u="sng" kern="100" dirty="0">
                <a:effectLst/>
                <a:latin typeface="+mn-ea"/>
                <a:cs typeface="Times New Roman" panose="02020603050405020304" pitchFamily="18" charset="0"/>
              </a:rPr>
              <a:t>を用いる場合</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（植栽例）</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　単木植栽、生垣、植樹帯など</a:t>
            </a:r>
            <a:endParaRPr lang="ja-JP" sz="1050" kern="100" dirty="0">
              <a:effectLst/>
              <a:latin typeface="+mn-ea"/>
              <a:cs typeface="Times New Roman" panose="02020603050405020304" pitchFamily="18" charset="0"/>
            </a:endParaRPr>
          </a:p>
        </p:txBody>
      </p:sp>
      <p:grpSp>
        <p:nvGrpSpPr>
          <p:cNvPr id="48" name="グループ化 47">
            <a:extLst>
              <a:ext uri="{FF2B5EF4-FFF2-40B4-BE49-F238E27FC236}">
                <a16:creationId xmlns:a16="http://schemas.microsoft.com/office/drawing/2014/main" id="{DA659431-6B14-405C-8011-73C1AAF9B766}"/>
              </a:ext>
            </a:extLst>
          </p:cNvPr>
          <p:cNvGrpSpPr/>
          <p:nvPr/>
        </p:nvGrpSpPr>
        <p:grpSpPr>
          <a:xfrm>
            <a:off x="3739584" y="4068008"/>
            <a:ext cx="3283835" cy="979171"/>
            <a:chOff x="0" y="114300"/>
            <a:chExt cx="3283835" cy="980440"/>
          </a:xfrm>
        </p:grpSpPr>
        <p:cxnSp>
          <p:nvCxnSpPr>
            <p:cNvPr id="49" name="Line 395">
              <a:extLst>
                <a:ext uri="{FF2B5EF4-FFF2-40B4-BE49-F238E27FC236}">
                  <a16:creationId xmlns:a16="http://schemas.microsoft.com/office/drawing/2014/main" id="{51DDB652-A61C-47DA-942E-991654A5E8E5}"/>
                </a:ext>
              </a:extLst>
            </p:cNvPr>
            <p:cNvCxnSpPr>
              <a:cxnSpLocks noChangeShapeType="1"/>
            </p:cNvCxnSpPr>
            <p:nvPr/>
          </p:nvCxnSpPr>
          <p:spPr bwMode="auto">
            <a:xfrm flipV="1">
              <a:off x="1371600" y="155575"/>
              <a:ext cx="0" cy="86233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 name="Text Box 478">
              <a:extLst>
                <a:ext uri="{FF2B5EF4-FFF2-40B4-BE49-F238E27FC236}">
                  <a16:creationId xmlns:a16="http://schemas.microsoft.com/office/drawing/2014/main" id="{A5A69EC3-66EA-4DBA-8814-C129C01FE77C}"/>
                </a:ext>
              </a:extLst>
            </p:cNvPr>
            <p:cNvSpPr txBox="1">
              <a:spLocks noChangeArrowheads="1"/>
            </p:cNvSpPr>
            <p:nvPr/>
          </p:nvSpPr>
          <p:spPr bwMode="auto">
            <a:xfrm>
              <a:off x="228600" y="114300"/>
              <a:ext cx="1088390"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ctr">
                <a:lnSpc>
                  <a:spcPts val="1000"/>
                </a:lnSpc>
              </a:pPr>
              <a:r>
                <a:rPr lang="ja-JP" sz="900" kern="100" dirty="0">
                  <a:effectLst/>
                  <a:latin typeface="+mn-ea"/>
                  <a:cs typeface="Times New Roman" panose="02020603050405020304" pitchFamily="18" charset="0"/>
                </a:rPr>
                <a:t>緑化面積</a:t>
              </a:r>
              <a:endParaRPr lang="ja-JP" sz="1050" kern="100" dirty="0">
                <a:effectLst/>
                <a:latin typeface="+mn-ea"/>
                <a:cs typeface="Times New Roman" panose="02020603050405020304" pitchFamily="18" charset="0"/>
              </a:endParaRPr>
            </a:p>
            <a:p>
              <a:pPr algn="ctr">
                <a:lnSpc>
                  <a:spcPts val="1000"/>
                </a:lnSpc>
              </a:pPr>
              <a:r>
                <a:rPr lang="ja-JP" sz="900" kern="100" dirty="0">
                  <a:effectLst/>
                  <a:latin typeface="+mn-ea"/>
                  <a:cs typeface="Times New Roman" panose="02020603050405020304" pitchFamily="18" charset="0"/>
                </a:rPr>
                <a:t>（</a:t>
              </a:r>
              <a:r>
                <a:rPr lang="ja-JP" sz="900" kern="100" dirty="0">
                  <a:solidFill>
                    <a:srgbClr val="000000"/>
                  </a:solidFill>
                  <a:effectLst/>
                  <a:latin typeface="+mn-ea"/>
                  <a:cs typeface="Times New Roman" panose="02020603050405020304" pitchFamily="18" charset="0"/>
                </a:rPr>
                <a:t>実質植栽面積</a:t>
              </a:r>
              <a:r>
                <a:rPr lang="ja-JP" sz="900" kern="100" dirty="0">
                  <a:effectLst/>
                  <a:latin typeface="+mn-ea"/>
                  <a:cs typeface="Times New Roman" panose="02020603050405020304" pitchFamily="18" charset="0"/>
                </a:rPr>
                <a:t>）</a:t>
              </a:r>
              <a:endParaRPr lang="ja-JP" sz="1050" kern="100" dirty="0">
                <a:effectLst/>
                <a:latin typeface="+mn-ea"/>
                <a:cs typeface="Times New Roman" panose="02020603050405020304" pitchFamily="18" charset="0"/>
              </a:endParaRPr>
            </a:p>
          </p:txBody>
        </p:sp>
        <p:cxnSp>
          <p:nvCxnSpPr>
            <p:cNvPr id="51" name="Line 481">
              <a:extLst>
                <a:ext uri="{FF2B5EF4-FFF2-40B4-BE49-F238E27FC236}">
                  <a16:creationId xmlns:a16="http://schemas.microsoft.com/office/drawing/2014/main" id="{A542EF62-D0BA-4A0F-B7CB-68FBCD806E84}"/>
                </a:ext>
              </a:extLst>
            </p:cNvPr>
            <p:cNvCxnSpPr>
              <a:cxnSpLocks noChangeShapeType="1"/>
            </p:cNvCxnSpPr>
            <p:nvPr/>
          </p:nvCxnSpPr>
          <p:spPr bwMode="auto">
            <a:xfrm>
              <a:off x="0" y="1066800"/>
              <a:ext cx="2952750" cy="0"/>
            </a:xfrm>
            <a:prstGeom prst="line">
              <a:avLst/>
            </a:prstGeom>
            <a:noFill/>
            <a:ln w="38100">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 name="Line 488">
              <a:extLst>
                <a:ext uri="{FF2B5EF4-FFF2-40B4-BE49-F238E27FC236}">
                  <a16:creationId xmlns:a16="http://schemas.microsoft.com/office/drawing/2014/main" id="{9F5F4C96-5967-4C06-9D46-FCF7AFC451FA}"/>
                </a:ext>
              </a:extLst>
            </p:cNvPr>
            <p:cNvCxnSpPr>
              <a:cxnSpLocks noChangeShapeType="1"/>
            </p:cNvCxnSpPr>
            <p:nvPr/>
          </p:nvCxnSpPr>
          <p:spPr bwMode="auto">
            <a:xfrm flipV="1">
              <a:off x="142875" y="171450"/>
              <a:ext cx="0" cy="882650"/>
            </a:xfrm>
            <a:prstGeom prst="line">
              <a:avLst/>
            </a:prstGeom>
            <a:noFill/>
            <a:ln w="9525">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3" name="Line 489">
              <a:extLst>
                <a:ext uri="{FF2B5EF4-FFF2-40B4-BE49-F238E27FC236}">
                  <a16:creationId xmlns:a16="http://schemas.microsoft.com/office/drawing/2014/main" id="{C96E8882-E98A-45BD-A910-D4FC7B6222B9}"/>
                </a:ext>
              </a:extLst>
            </p:cNvPr>
            <p:cNvCxnSpPr>
              <a:cxnSpLocks noChangeShapeType="1"/>
            </p:cNvCxnSpPr>
            <p:nvPr/>
          </p:nvCxnSpPr>
          <p:spPr bwMode="auto">
            <a:xfrm>
              <a:off x="161925" y="447675"/>
              <a:ext cx="1192679" cy="9525"/>
            </a:xfrm>
            <a:prstGeom prst="line">
              <a:avLst/>
            </a:prstGeom>
            <a:noFill/>
            <a:ln w="9525">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54" name="図 53" descr="「生垣 イラスト フリー」の画像検索結果">
              <a:extLst>
                <a:ext uri="{FF2B5EF4-FFF2-40B4-BE49-F238E27FC236}">
                  <a16:creationId xmlns:a16="http://schemas.microsoft.com/office/drawing/2014/main" id="{7ACDEFE9-ED6F-4F97-97A7-DB5050DAC47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0800000" flipV="1">
              <a:off x="123825" y="514350"/>
              <a:ext cx="1268730" cy="580390"/>
            </a:xfrm>
            <a:prstGeom prst="rect">
              <a:avLst/>
            </a:prstGeom>
            <a:noFill/>
            <a:ln>
              <a:noFill/>
            </a:ln>
          </p:spPr>
        </p:pic>
        <p:pic>
          <p:nvPicPr>
            <p:cNvPr id="55" name="図 54" descr="「木 いらすとや」の画像検索結果">
              <a:extLst>
                <a:ext uri="{FF2B5EF4-FFF2-40B4-BE49-F238E27FC236}">
                  <a16:creationId xmlns:a16="http://schemas.microsoft.com/office/drawing/2014/main" id="{FBE6D337-8B91-40AC-8F71-4EA39364027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2740" y="300949"/>
              <a:ext cx="1295400" cy="789940"/>
            </a:xfrm>
            <a:prstGeom prst="rect">
              <a:avLst/>
            </a:prstGeom>
            <a:noFill/>
            <a:ln>
              <a:noFill/>
            </a:ln>
          </p:spPr>
        </p:pic>
        <p:sp>
          <p:nvSpPr>
            <p:cNvPr id="56" name="Text Box 393">
              <a:extLst>
                <a:ext uri="{FF2B5EF4-FFF2-40B4-BE49-F238E27FC236}">
                  <a16:creationId xmlns:a16="http://schemas.microsoft.com/office/drawing/2014/main" id="{FA3B6169-E605-4AB6-904E-2F65C48002C2}"/>
                </a:ext>
              </a:extLst>
            </p:cNvPr>
            <p:cNvSpPr txBox="1">
              <a:spLocks noChangeArrowheads="1"/>
            </p:cNvSpPr>
            <p:nvPr/>
          </p:nvSpPr>
          <p:spPr bwMode="auto">
            <a:xfrm>
              <a:off x="2455794" y="313573"/>
              <a:ext cx="828041" cy="180182"/>
            </a:xfrm>
            <a:prstGeom prst="rect">
              <a:avLst/>
            </a:prstGeom>
            <a:noFill/>
            <a:ln w="9525" algn="ctr">
              <a:noFill/>
              <a:miter lim="800000"/>
              <a:headEnd/>
              <a:tailEnd/>
            </a:ln>
            <a:effectLst/>
          </p:spPr>
          <p:txBody>
            <a:bodyPr rot="0" vert="horz" wrap="square" lIns="74295" tIns="8890" rIns="74295" bIns="8890" anchor="t" anchorCtr="0" upright="1">
              <a:noAutofit/>
            </a:bodyPr>
            <a:lstStyle/>
            <a:p>
              <a:pPr algn="just"/>
              <a:r>
                <a:rPr lang="ja-JP" sz="800" kern="100" dirty="0">
                  <a:effectLst/>
                  <a:latin typeface="+mn-ea"/>
                  <a:cs typeface="Times New Roman" panose="02020603050405020304" pitchFamily="18" charset="0"/>
                </a:rPr>
                <a:t>植栽時の樹冠</a:t>
              </a:r>
              <a:endParaRPr lang="ja-JP" sz="1200" kern="100" dirty="0">
                <a:effectLst/>
                <a:latin typeface="+mn-ea"/>
                <a:cs typeface="Times New Roman" panose="02020603050405020304" pitchFamily="18" charset="0"/>
              </a:endParaRPr>
            </a:p>
          </p:txBody>
        </p:sp>
        <p:cxnSp>
          <p:nvCxnSpPr>
            <p:cNvPr id="57" name="直線矢印コネクタ 56">
              <a:extLst>
                <a:ext uri="{FF2B5EF4-FFF2-40B4-BE49-F238E27FC236}">
                  <a16:creationId xmlns:a16="http://schemas.microsoft.com/office/drawing/2014/main" id="{B35F5896-5F27-472A-ACD0-C228DE468276}"/>
                </a:ext>
              </a:extLst>
            </p:cNvPr>
            <p:cNvCxnSpPr/>
            <p:nvPr/>
          </p:nvCxnSpPr>
          <p:spPr>
            <a:xfrm flipH="1">
              <a:off x="2590782" y="514462"/>
              <a:ext cx="209550" cy="1238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9" name="AutoShape 408">
            <a:extLst>
              <a:ext uri="{FF2B5EF4-FFF2-40B4-BE49-F238E27FC236}">
                <a16:creationId xmlns:a16="http://schemas.microsoft.com/office/drawing/2014/main" id="{73587BAE-982F-4205-951D-4AEF61116227}"/>
              </a:ext>
            </a:extLst>
          </p:cNvPr>
          <p:cNvSpPr>
            <a:spLocks noChangeArrowheads="1"/>
          </p:cNvSpPr>
          <p:nvPr/>
        </p:nvSpPr>
        <p:spPr bwMode="auto">
          <a:xfrm>
            <a:off x="527050" y="5232215"/>
            <a:ext cx="6496051" cy="2076450"/>
          </a:xfrm>
          <a:prstGeom prst="roundRect">
            <a:avLst>
              <a:gd name="adj" fmla="val 4477"/>
            </a:avLst>
          </a:prstGeom>
          <a:noFill/>
          <a:ln w="28575">
            <a:solidFill>
              <a:schemeClr val="accent3">
                <a:lumMod val="75000"/>
              </a:schemeClr>
            </a:solidFill>
            <a:prstDash val="sysDot"/>
            <a:round/>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r>
              <a:rPr lang="ja-JP" sz="1200" b="1" u="sng" kern="100">
                <a:effectLst/>
                <a:latin typeface="+mn-ea"/>
                <a:cs typeface="Times New Roman" panose="02020603050405020304" pitchFamily="18" charset="0"/>
              </a:rPr>
              <a:t>イ</a:t>
            </a:r>
            <a:endParaRPr lang="ja-JP" sz="1050" kern="100">
              <a:effectLst/>
              <a:latin typeface="+mn-ea"/>
              <a:cs typeface="Times New Roman" panose="02020603050405020304" pitchFamily="18" charset="0"/>
            </a:endParaRPr>
          </a:p>
        </p:txBody>
      </p:sp>
      <p:sp>
        <p:nvSpPr>
          <p:cNvPr id="60" name="AutoShape 409">
            <a:extLst>
              <a:ext uri="{FF2B5EF4-FFF2-40B4-BE49-F238E27FC236}">
                <a16:creationId xmlns:a16="http://schemas.microsoft.com/office/drawing/2014/main" id="{012529E4-A4CF-4F91-9FEF-70E0670058E8}"/>
              </a:ext>
            </a:extLst>
          </p:cNvPr>
          <p:cNvSpPr>
            <a:spLocks noChangeArrowheads="1"/>
          </p:cNvSpPr>
          <p:nvPr/>
        </p:nvSpPr>
        <p:spPr bwMode="auto">
          <a:xfrm>
            <a:off x="901383" y="5327810"/>
            <a:ext cx="2952750" cy="859913"/>
          </a:xfrm>
          <a:prstGeom prst="rightArrowCallout">
            <a:avLst>
              <a:gd name="adj1" fmla="val 25000"/>
              <a:gd name="adj2" fmla="val 25000"/>
              <a:gd name="adj3" fmla="val 34272"/>
              <a:gd name="adj4" fmla="val 74213"/>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7200" rIns="74295" bIns="8890" anchor="ctr" anchorCtr="0" upright="1">
            <a:noAutofit/>
          </a:bodyPr>
          <a:lstStyle/>
          <a:p>
            <a:pPr algn="just">
              <a:lnSpc>
                <a:spcPts val="1600"/>
              </a:lnSpc>
            </a:pPr>
            <a:r>
              <a:rPr lang="ja-JP" sz="1100" b="1" u="sng" kern="100" dirty="0">
                <a:effectLst/>
                <a:latin typeface="+mn-ea"/>
                <a:cs typeface="Times New Roman" panose="02020603050405020304" pitchFamily="18" charset="0"/>
              </a:rPr>
              <a:t>樹木の高さ毎に定めた水平投影</a:t>
            </a:r>
            <a:endParaRPr lang="ja-JP" sz="1050" kern="100" dirty="0">
              <a:effectLst/>
              <a:latin typeface="+mn-ea"/>
              <a:cs typeface="Times New Roman" panose="02020603050405020304" pitchFamily="18" charset="0"/>
            </a:endParaRPr>
          </a:p>
          <a:p>
            <a:pPr algn="just">
              <a:lnSpc>
                <a:spcPts val="1600"/>
              </a:lnSpc>
            </a:pPr>
            <a:r>
              <a:rPr lang="ja-JP" sz="1100" b="1" u="sng" kern="100" dirty="0">
                <a:effectLst/>
                <a:latin typeface="+mn-ea"/>
                <a:cs typeface="Times New Roman" panose="02020603050405020304" pitchFamily="18" charset="0"/>
              </a:rPr>
              <a:t>面積を用いる場合</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（植栽例）</a:t>
            </a:r>
            <a:endParaRPr lang="ja-JP" sz="1050" kern="100" dirty="0">
              <a:effectLst/>
              <a:latin typeface="+mn-ea"/>
              <a:cs typeface="Times New Roman" panose="02020603050405020304" pitchFamily="18" charset="0"/>
            </a:endParaRPr>
          </a:p>
          <a:p>
            <a:pPr algn="just">
              <a:lnSpc>
                <a:spcPts val="1600"/>
              </a:lnSpc>
            </a:pPr>
            <a:r>
              <a:rPr lang="ja-JP" sz="1100" kern="100" dirty="0">
                <a:effectLst/>
                <a:latin typeface="+mn-ea"/>
                <a:cs typeface="Times New Roman" panose="02020603050405020304" pitchFamily="18" charset="0"/>
              </a:rPr>
              <a:t>　樹高１ｍ以上の植栽の場合</a:t>
            </a:r>
            <a:endParaRPr lang="ja-JP" sz="1050" kern="100" dirty="0">
              <a:effectLst/>
              <a:latin typeface="+mn-ea"/>
              <a:cs typeface="Times New Roman" panose="02020603050405020304" pitchFamily="18" charset="0"/>
            </a:endParaRPr>
          </a:p>
        </p:txBody>
      </p:sp>
      <p:grpSp>
        <p:nvGrpSpPr>
          <p:cNvPr id="61" name="グループ化 60">
            <a:extLst>
              <a:ext uri="{FF2B5EF4-FFF2-40B4-BE49-F238E27FC236}">
                <a16:creationId xmlns:a16="http://schemas.microsoft.com/office/drawing/2014/main" id="{4A4A7302-B993-42B8-B32F-C91DD312D16D}"/>
              </a:ext>
            </a:extLst>
          </p:cNvPr>
          <p:cNvGrpSpPr/>
          <p:nvPr/>
        </p:nvGrpSpPr>
        <p:grpSpPr>
          <a:xfrm>
            <a:off x="4033203" y="5375435"/>
            <a:ext cx="2824480" cy="662305"/>
            <a:chOff x="0" y="0"/>
            <a:chExt cx="2824480" cy="662305"/>
          </a:xfrm>
        </p:grpSpPr>
        <p:cxnSp>
          <p:nvCxnSpPr>
            <p:cNvPr id="62" name="Line 412">
              <a:extLst>
                <a:ext uri="{FF2B5EF4-FFF2-40B4-BE49-F238E27FC236}">
                  <a16:creationId xmlns:a16="http://schemas.microsoft.com/office/drawing/2014/main" id="{9D424DE2-290C-497F-90C5-CDE8145D1BF2}"/>
                </a:ext>
              </a:extLst>
            </p:cNvPr>
            <p:cNvCxnSpPr/>
            <p:nvPr/>
          </p:nvCxnSpPr>
          <p:spPr bwMode="auto">
            <a:xfrm>
              <a:off x="0" y="647700"/>
              <a:ext cx="2824480" cy="0"/>
            </a:xfrm>
            <a:prstGeom prst="line">
              <a:avLst/>
            </a:prstGeom>
            <a:noFill/>
            <a:ln w="38100">
              <a:solidFill>
                <a:srgbClr val="9966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pic>
          <p:nvPicPr>
            <p:cNvPr id="63" name="図 62" descr="「木 いらすとや」の画像検索結果">
              <a:extLst>
                <a:ext uri="{FF2B5EF4-FFF2-40B4-BE49-F238E27FC236}">
                  <a16:creationId xmlns:a16="http://schemas.microsoft.com/office/drawing/2014/main" id="{EE1346E1-CDC8-4F9B-AC4F-F816A399DC5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7700" y="0"/>
              <a:ext cx="428625" cy="652780"/>
            </a:xfrm>
            <a:prstGeom prst="rect">
              <a:avLst/>
            </a:prstGeom>
            <a:noFill/>
            <a:ln>
              <a:noFill/>
            </a:ln>
          </p:spPr>
        </p:pic>
        <p:pic>
          <p:nvPicPr>
            <p:cNvPr id="64" name="図 63" descr="「木 いらすとや」の画像検索結果">
              <a:extLst>
                <a:ext uri="{FF2B5EF4-FFF2-40B4-BE49-F238E27FC236}">
                  <a16:creationId xmlns:a16="http://schemas.microsoft.com/office/drawing/2014/main" id="{9D0B99C3-98FB-42C3-9E4E-10996A4357AA}"/>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81100" y="0"/>
              <a:ext cx="428625" cy="652780"/>
            </a:xfrm>
            <a:prstGeom prst="rect">
              <a:avLst/>
            </a:prstGeom>
            <a:noFill/>
            <a:ln>
              <a:noFill/>
            </a:ln>
          </p:spPr>
        </p:pic>
        <p:pic>
          <p:nvPicPr>
            <p:cNvPr id="65" name="図 64" descr="「木 いらすとや」の画像検索結果">
              <a:extLst>
                <a:ext uri="{FF2B5EF4-FFF2-40B4-BE49-F238E27FC236}">
                  <a16:creationId xmlns:a16="http://schemas.microsoft.com/office/drawing/2014/main" id="{7A390632-9238-4FF8-BD09-77502BF92C17}"/>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33550" y="0"/>
              <a:ext cx="428625" cy="652780"/>
            </a:xfrm>
            <a:prstGeom prst="rect">
              <a:avLst/>
            </a:prstGeom>
            <a:noFill/>
            <a:ln>
              <a:noFill/>
            </a:ln>
          </p:spPr>
        </p:pic>
        <p:pic>
          <p:nvPicPr>
            <p:cNvPr id="66" name="図 65" descr="「木 いらすとや」の画像検索結果">
              <a:extLst>
                <a:ext uri="{FF2B5EF4-FFF2-40B4-BE49-F238E27FC236}">
                  <a16:creationId xmlns:a16="http://schemas.microsoft.com/office/drawing/2014/main" id="{D2DDD07B-A069-4267-8D50-65B8E3E404AE}"/>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725" y="9525"/>
              <a:ext cx="428625" cy="652780"/>
            </a:xfrm>
            <a:prstGeom prst="rect">
              <a:avLst/>
            </a:prstGeom>
            <a:noFill/>
            <a:ln>
              <a:noFill/>
            </a:ln>
          </p:spPr>
        </p:pic>
        <p:pic>
          <p:nvPicPr>
            <p:cNvPr id="67" name="図 66" descr="「木 いらすとや」の画像検索結果">
              <a:extLst>
                <a:ext uri="{FF2B5EF4-FFF2-40B4-BE49-F238E27FC236}">
                  <a16:creationId xmlns:a16="http://schemas.microsoft.com/office/drawing/2014/main" id="{2387C604-6139-4D0B-9A3D-23DD9209347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57425" y="0"/>
              <a:ext cx="428625" cy="652780"/>
            </a:xfrm>
            <a:prstGeom prst="rect">
              <a:avLst/>
            </a:prstGeom>
            <a:noFill/>
            <a:ln>
              <a:noFill/>
            </a:ln>
          </p:spPr>
        </p:pic>
      </p:grpSp>
      <p:graphicFrame>
        <p:nvGraphicFramePr>
          <p:cNvPr id="71" name="表 70">
            <a:extLst>
              <a:ext uri="{FF2B5EF4-FFF2-40B4-BE49-F238E27FC236}">
                <a16:creationId xmlns:a16="http://schemas.microsoft.com/office/drawing/2014/main" id="{D12253E5-F859-4083-9261-02DB0EFDF17C}"/>
              </a:ext>
            </a:extLst>
          </p:cNvPr>
          <p:cNvGraphicFramePr>
            <a:graphicFrameLocks noGrp="1"/>
          </p:cNvGraphicFramePr>
          <p:nvPr>
            <p:extLst>
              <p:ext uri="{D42A27DB-BD31-4B8C-83A1-F6EECF244321}">
                <p14:modId xmlns:p14="http://schemas.microsoft.com/office/powerpoint/2010/main" val="2169429974"/>
              </p:ext>
            </p:extLst>
          </p:nvPr>
        </p:nvGraphicFramePr>
        <p:xfrm>
          <a:off x="1875595" y="6338517"/>
          <a:ext cx="3808485" cy="864000"/>
        </p:xfrm>
        <a:graphic>
          <a:graphicData uri="http://schemas.openxmlformats.org/drawingml/2006/table">
            <a:tbl>
              <a:tblPr>
                <a:tableStyleId>{8799B23B-EC83-4686-B30A-512413B5E67A}</a:tableStyleId>
              </a:tblPr>
              <a:tblGrid>
                <a:gridCol w="1529281">
                  <a:extLst>
                    <a:ext uri="{9D8B030D-6E8A-4147-A177-3AD203B41FA5}">
                      <a16:colId xmlns:a16="http://schemas.microsoft.com/office/drawing/2014/main" val="3987820057"/>
                    </a:ext>
                  </a:extLst>
                </a:gridCol>
                <a:gridCol w="1139602">
                  <a:extLst>
                    <a:ext uri="{9D8B030D-6E8A-4147-A177-3AD203B41FA5}">
                      <a16:colId xmlns:a16="http://schemas.microsoft.com/office/drawing/2014/main" val="881296772"/>
                    </a:ext>
                  </a:extLst>
                </a:gridCol>
                <a:gridCol w="1139602">
                  <a:extLst>
                    <a:ext uri="{9D8B030D-6E8A-4147-A177-3AD203B41FA5}">
                      <a16:colId xmlns:a16="http://schemas.microsoft.com/office/drawing/2014/main" val="1100882215"/>
                    </a:ext>
                  </a:extLst>
                </a:gridCol>
              </a:tblGrid>
              <a:tr h="221820">
                <a:tc>
                  <a:txBody>
                    <a:bodyPr/>
                    <a:lstStyle/>
                    <a:p>
                      <a:pPr algn="ctr"/>
                      <a:r>
                        <a:rPr lang="ja-JP" sz="1050" kern="100">
                          <a:effectLst/>
                        </a:rPr>
                        <a:t>植栽時の樹高</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a:r>
                        <a:rPr lang="ja-JP" sz="1050" kern="100" dirty="0">
                          <a:effectLst/>
                        </a:rPr>
                        <a:t>半　　径</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面　　積</a:t>
                      </a:r>
                      <a:endParaRPr 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1417742310"/>
                  </a:ext>
                </a:extLst>
              </a:tr>
              <a:tr h="214060">
                <a:tc>
                  <a:txBody>
                    <a:bodyPr/>
                    <a:lstStyle/>
                    <a:p>
                      <a:pPr algn="ctr"/>
                      <a:r>
                        <a:rPr lang="ja-JP" sz="1050" kern="100" dirty="0">
                          <a:effectLst/>
                        </a:rPr>
                        <a:t>１ｍ以上　２．５ｍ未満</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１．１ｍ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a:r>
                        <a:rPr lang="ja-JP" sz="1050" kern="100" dirty="0">
                          <a:effectLst/>
                        </a:rPr>
                        <a:t>３．８㎡</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3961507412"/>
                  </a:ext>
                </a:extLst>
              </a:tr>
              <a:tr h="214060">
                <a:tc>
                  <a:txBody>
                    <a:bodyPr/>
                    <a:lstStyle/>
                    <a:p>
                      <a:pPr algn="ctr"/>
                      <a:r>
                        <a:rPr lang="ja-JP" sz="1050" kern="100" dirty="0">
                          <a:effectLst/>
                        </a:rPr>
                        <a:t>２．５ｍ以上　４ｍ未満</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１．６ｍ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a:r>
                        <a:rPr lang="ja-JP" sz="1050" kern="100" dirty="0">
                          <a:effectLst/>
                        </a:rPr>
                        <a:t>８．０㎡</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2060624645"/>
                  </a:ext>
                </a:extLst>
              </a:tr>
              <a:tr h="214060">
                <a:tc>
                  <a:txBody>
                    <a:bodyPr/>
                    <a:lstStyle/>
                    <a:p>
                      <a:pPr algn="ctr"/>
                      <a:r>
                        <a:rPr lang="ja-JP" sz="1050" kern="100" dirty="0">
                          <a:effectLst/>
                        </a:rPr>
                        <a:t>４ｍ以上</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algn="ctr" latinLnBrk="1"/>
                      <a:r>
                        <a:rPr lang="ja-JP" sz="1050" kern="100" dirty="0">
                          <a:effectLst/>
                        </a:rPr>
                        <a:t>２．１ｍ </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tc>
                  <a:txBody>
                    <a:bodyPr/>
                    <a:lstStyle/>
                    <a:p>
                      <a:pPr marR="133350" algn="ctr" latinLnBrk="1"/>
                      <a:r>
                        <a:rPr lang="ja-JP" sz="1050" kern="100" dirty="0">
                          <a:effectLst/>
                        </a:rPr>
                        <a:t>１３．８㎡</a:t>
                      </a:r>
                      <a:endParaRPr lang="ja-JP" sz="10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tcPr>
                </a:tc>
                <a:extLst>
                  <a:ext uri="{0D108BD9-81ED-4DB2-BD59-A6C34878D82A}">
                    <a16:rowId xmlns:a16="http://schemas.microsoft.com/office/drawing/2014/main" val="1424810097"/>
                  </a:ext>
                </a:extLst>
              </a:tr>
            </a:tbl>
          </a:graphicData>
        </a:graphic>
      </p:graphicFrame>
      <p:sp>
        <p:nvSpPr>
          <p:cNvPr id="72" name="AutoShape 421">
            <a:extLst>
              <a:ext uri="{FF2B5EF4-FFF2-40B4-BE49-F238E27FC236}">
                <a16:creationId xmlns:a16="http://schemas.microsoft.com/office/drawing/2014/main" id="{505C9349-9D15-4840-AB2C-315157F09FD4}"/>
              </a:ext>
            </a:extLst>
          </p:cNvPr>
          <p:cNvSpPr>
            <a:spLocks noChangeArrowheads="1"/>
          </p:cNvSpPr>
          <p:nvPr/>
        </p:nvSpPr>
        <p:spPr bwMode="auto">
          <a:xfrm>
            <a:off x="527050" y="7387095"/>
            <a:ext cx="6496051" cy="2971800"/>
          </a:xfrm>
          <a:prstGeom prst="roundRect">
            <a:avLst>
              <a:gd name="adj" fmla="val 6981"/>
            </a:avLst>
          </a:prstGeom>
          <a:noFill/>
          <a:ln w="28575">
            <a:solidFill>
              <a:schemeClr val="accent3">
                <a:lumMod val="75000"/>
              </a:schemeClr>
            </a:solidFill>
            <a:prstDash val="sysDot"/>
            <a:round/>
            <a:headEnd/>
            <a:tailEnd/>
          </a:ln>
        </p:spPr>
        <p:txBody>
          <a:bodyPr rot="0" vert="horz" wrap="square" lIns="74295" tIns="8890" rIns="74295" bIns="8890" anchor="t" anchorCtr="0" upright="1">
            <a:noAutofit/>
          </a:bodyPr>
          <a:lstStyle/>
          <a:p>
            <a:pPr algn="just"/>
            <a:r>
              <a:rPr lang="ja-JP" sz="1200" b="1" u="sng" kern="100">
                <a:effectLst/>
                <a:latin typeface="+mn-ea"/>
                <a:cs typeface="Times New Roman" panose="02020603050405020304" pitchFamily="18" charset="0"/>
              </a:rPr>
              <a:t>ウ</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a:p>
            <a:pPr algn="just"/>
            <a:r>
              <a:rPr lang="en-US" sz="1200" b="1" u="none" strike="noStrike" kern="100">
                <a:solidFill>
                  <a:srgbClr val="FF0000"/>
                </a:solidFill>
                <a:effectLst/>
                <a:latin typeface="+mn-ea"/>
                <a:cs typeface="Times New Roman" panose="02020603050405020304" pitchFamily="18" charset="0"/>
              </a:rPr>
              <a:t> </a:t>
            </a:r>
            <a:endParaRPr lang="ja-JP" sz="1050" kern="100">
              <a:effectLst/>
              <a:latin typeface="+mn-ea"/>
              <a:cs typeface="Times New Roman" panose="02020603050405020304" pitchFamily="18" charset="0"/>
            </a:endParaRPr>
          </a:p>
        </p:txBody>
      </p:sp>
      <p:sp>
        <p:nvSpPr>
          <p:cNvPr id="73" name="AutoShape 422">
            <a:extLst>
              <a:ext uri="{FF2B5EF4-FFF2-40B4-BE49-F238E27FC236}">
                <a16:creationId xmlns:a16="http://schemas.microsoft.com/office/drawing/2014/main" id="{1FCC1883-EBEA-44EE-B45E-8863D75B0EE4}"/>
              </a:ext>
            </a:extLst>
          </p:cNvPr>
          <p:cNvSpPr>
            <a:spLocks noChangeArrowheads="1"/>
          </p:cNvSpPr>
          <p:nvPr/>
        </p:nvSpPr>
        <p:spPr bwMode="auto">
          <a:xfrm>
            <a:off x="943292" y="7480892"/>
            <a:ext cx="2698750" cy="1115877"/>
          </a:xfrm>
          <a:prstGeom prst="rightArrowCallout">
            <a:avLst>
              <a:gd name="adj1" fmla="val 25000"/>
              <a:gd name="adj2" fmla="val 25000"/>
              <a:gd name="adj3" fmla="val 30802"/>
              <a:gd name="adj4" fmla="val 77440"/>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74295" tIns="8890" rIns="74295" bIns="8890" anchor="ctr" anchorCtr="0" upright="1">
            <a:noAutofit/>
          </a:bodyPr>
          <a:lstStyle/>
          <a:p>
            <a:pPr algn="just">
              <a:lnSpc>
                <a:spcPts val="1600"/>
              </a:lnSpc>
            </a:pPr>
            <a:r>
              <a:rPr lang="ja-JP" sz="1100" b="1" u="sng" kern="100" dirty="0">
                <a:effectLst/>
                <a:latin typeface="+mn-ea"/>
                <a:cs typeface="Times New Roman" panose="02020603050405020304" pitchFamily="18" charset="0"/>
              </a:rPr>
              <a:t>植栽基盤の水平投影面積を用いる場合</a:t>
            </a:r>
            <a:endParaRPr lang="ja-JP" sz="1050" kern="100" dirty="0">
              <a:effectLst/>
              <a:latin typeface="+mn-ea"/>
              <a:cs typeface="Times New Roman" panose="02020603050405020304" pitchFamily="18" charset="0"/>
            </a:endParaRPr>
          </a:p>
          <a:p>
            <a:pPr algn="just">
              <a:lnSpc>
                <a:spcPts val="1600"/>
              </a:lnSpc>
            </a:pPr>
            <a:r>
              <a:rPr lang="ja-JP" sz="1050" kern="100" dirty="0">
                <a:effectLst/>
                <a:latin typeface="+mn-ea"/>
                <a:cs typeface="Times New Roman" panose="02020603050405020304" pitchFamily="18" charset="0"/>
              </a:rPr>
              <a:t>（植栽例）</a:t>
            </a:r>
          </a:p>
          <a:p>
            <a:pPr marL="133350" indent="-133350" algn="just">
              <a:lnSpc>
                <a:spcPts val="1600"/>
              </a:lnSpc>
            </a:pPr>
            <a:r>
              <a:rPr lang="ja-JP" sz="1050" kern="100" dirty="0">
                <a:effectLst/>
                <a:latin typeface="+mn-ea"/>
                <a:cs typeface="Times New Roman" panose="02020603050405020304" pitchFamily="18" charset="0"/>
              </a:rPr>
              <a:t>　複数の樹木が適切な配置で</a:t>
            </a:r>
          </a:p>
          <a:p>
            <a:pPr marL="133350" algn="just">
              <a:lnSpc>
                <a:spcPts val="1600"/>
              </a:lnSpc>
            </a:pPr>
            <a:r>
              <a:rPr lang="ja-JP" sz="1050" kern="100" dirty="0">
                <a:effectLst/>
                <a:latin typeface="+mn-ea"/>
                <a:cs typeface="Times New Roman" panose="02020603050405020304" pitchFamily="18" charset="0"/>
              </a:rPr>
              <a:t>植栽されている場合</a:t>
            </a:r>
          </a:p>
        </p:txBody>
      </p:sp>
      <p:sp>
        <p:nvSpPr>
          <p:cNvPr id="74" name="AutoShape 425">
            <a:extLst>
              <a:ext uri="{FF2B5EF4-FFF2-40B4-BE49-F238E27FC236}">
                <a16:creationId xmlns:a16="http://schemas.microsoft.com/office/drawing/2014/main" id="{D268ED65-C3CE-4C3B-85B4-A8222798255F}"/>
              </a:ext>
            </a:extLst>
          </p:cNvPr>
          <p:cNvSpPr>
            <a:spLocks noChangeArrowheads="1"/>
          </p:cNvSpPr>
          <p:nvPr/>
        </p:nvSpPr>
        <p:spPr bwMode="auto">
          <a:xfrm>
            <a:off x="3696017" y="8958719"/>
            <a:ext cx="3248025" cy="1295731"/>
          </a:xfrm>
          <a:prstGeom prst="wedgeRectCallout">
            <a:avLst>
              <a:gd name="adj1" fmla="val 34248"/>
              <a:gd name="adj2" fmla="val -48196"/>
            </a:avLst>
          </a:prstGeom>
          <a:solidFill>
            <a:srgbClr val="FFFFFF"/>
          </a:solidFill>
          <a:ln w="9525">
            <a:solidFill>
              <a:srgbClr val="000000"/>
            </a:solidFill>
            <a:miter lim="800000"/>
            <a:headEnd/>
            <a:tailEnd/>
          </a:ln>
        </p:spPr>
        <p:txBody>
          <a:bodyPr rot="0" vert="horz" wrap="square" lIns="74295" tIns="8890" rIns="74295" bIns="8890" anchor="ctr" anchorCtr="0" upright="1">
            <a:noAutofit/>
          </a:bodyPr>
          <a:lstStyle/>
          <a:p>
            <a:pPr algn="just">
              <a:lnSpc>
                <a:spcPts val="1500"/>
              </a:lnSpc>
            </a:pPr>
            <a:r>
              <a:rPr lang="ja-JP" sz="1000" kern="100" dirty="0">
                <a:effectLst/>
                <a:latin typeface="+mn-ea"/>
                <a:cs typeface="Times New Roman" panose="02020603050405020304" pitchFamily="18" charset="0"/>
              </a:rPr>
              <a:t>【条件式】　</a:t>
            </a:r>
            <a:r>
              <a:rPr lang="ja-JP" sz="1000" b="1" kern="100" dirty="0">
                <a:effectLst/>
                <a:latin typeface="+mn-ea"/>
                <a:cs typeface="Times New Roman" panose="02020603050405020304" pitchFamily="18" charset="0"/>
              </a:rPr>
              <a:t>Ａ　≦　１８Ｔ</a:t>
            </a:r>
            <a:r>
              <a:rPr lang="ja-JP" sz="1000" b="1" kern="100" baseline="-25000" dirty="0">
                <a:effectLst/>
                <a:latin typeface="+mn-ea"/>
                <a:cs typeface="Times New Roman" panose="02020603050405020304" pitchFamily="18" charset="0"/>
              </a:rPr>
              <a:t>１</a:t>
            </a:r>
            <a:r>
              <a:rPr lang="ja-JP" sz="1000" b="1" kern="100" dirty="0">
                <a:effectLst/>
                <a:latin typeface="+mn-ea"/>
                <a:cs typeface="Times New Roman" panose="02020603050405020304" pitchFamily="18" charset="0"/>
              </a:rPr>
              <a:t>＋１０Ｔ</a:t>
            </a:r>
            <a:r>
              <a:rPr lang="ja-JP" sz="1000" b="1" kern="100" baseline="-25000" dirty="0">
                <a:effectLst/>
                <a:latin typeface="+mn-ea"/>
                <a:cs typeface="Times New Roman" panose="02020603050405020304" pitchFamily="18" charset="0"/>
              </a:rPr>
              <a:t>２</a:t>
            </a:r>
            <a:r>
              <a:rPr lang="ja-JP" sz="1000" b="1" kern="100" dirty="0">
                <a:effectLst/>
                <a:latin typeface="+mn-ea"/>
                <a:cs typeface="Times New Roman" panose="02020603050405020304" pitchFamily="18" charset="0"/>
              </a:rPr>
              <a:t>＋４Ｔ</a:t>
            </a:r>
            <a:r>
              <a:rPr lang="ja-JP" sz="1000" b="1" kern="100" baseline="-25000" dirty="0">
                <a:effectLst/>
                <a:latin typeface="+mn-ea"/>
                <a:cs typeface="Times New Roman" panose="02020603050405020304" pitchFamily="18" charset="0"/>
              </a:rPr>
              <a:t>３</a:t>
            </a:r>
            <a:r>
              <a:rPr lang="ja-JP" sz="1000" b="1" kern="100" dirty="0">
                <a:effectLst/>
                <a:latin typeface="+mn-ea"/>
                <a:cs typeface="Times New Roman" panose="02020603050405020304" pitchFamily="18" charset="0"/>
              </a:rPr>
              <a:t>＋Ｔ</a:t>
            </a:r>
            <a:r>
              <a:rPr lang="ja-JP" sz="1000" b="1" kern="100" baseline="-25000" dirty="0">
                <a:effectLst/>
                <a:latin typeface="+mn-ea"/>
                <a:cs typeface="Times New Roman" panose="02020603050405020304" pitchFamily="18" charset="0"/>
              </a:rPr>
              <a:t>４</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Ａ：当該部分の水平投影面積（㎡）</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１</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４ｍ以上の樹木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２</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２．５ｍ以上４ｍ未満の樹木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３</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１ｍ以上２．５ｍ未満の樹木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a:p>
            <a:pPr indent="114300" algn="just">
              <a:lnSpc>
                <a:spcPts val="1500"/>
              </a:lnSpc>
            </a:pPr>
            <a:r>
              <a:rPr lang="ja-JP" sz="1000" kern="100" dirty="0">
                <a:effectLst/>
                <a:latin typeface="+mn-ea"/>
                <a:cs typeface="Times New Roman" panose="02020603050405020304" pitchFamily="18" charset="0"/>
              </a:rPr>
              <a:t>Ｔ</a:t>
            </a:r>
            <a:r>
              <a:rPr lang="ja-JP" sz="1000" kern="100" baseline="-25000" dirty="0">
                <a:effectLst/>
                <a:latin typeface="+mn-ea"/>
                <a:cs typeface="Times New Roman" panose="02020603050405020304" pitchFamily="18" charset="0"/>
              </a:rPr>
              <a:t>４</a:t>
            </a:r>
            <a:r>
              <a:rPr lang="ja-JP" sz="1000" kern="100" dirty="0">
                <a:effectLst/>
                <a:latin typeface="+mn-ea"/>
                <a:cs typeface="Times New Roman" panose="02020603050405020304" pitchFamily="18" charset="0"/>
              </a:rPr>
              <a:t>：高さが</a:t>
            </a:r>
            <a:r>
              <a:rPr lang="ja-JP" sz="1000" b="1" u="sng" kern="100" dirty="0">
                <a:effectLst/>
                <a:latin typeface="+mn-ea"/>
                <a:cs typeface="Times New Roman" panose="02020603050405020304" pitchFamily="18" charset="0"/>
              </a:rPr>
              <a:t>１ｍ未満の樹木</a:t>
            </a:r>
            <a:r>
              <a:rPr lang="ja-JP" sz="1000" kern="100" dirty="0">
                <a:effectLst/>
                <a:latin typeface="+mn-ea"/>
                <a:cs typeface="Times New Roman" panose="02020603050405020304" pitchFamily="18" charset="0"/>
              </a:rPr>
              <a:t>の本数</a:t>
            </a:r>
            <a:endParaRPr lang="ja-JP" sz="1100" kern="100" dirty="0">
              <a:effectLst/>
              <a:latin typeface="+mn-ea"/>
              <a:cs typeface="Times New Roman" panose="02020603050405020304" pitchFamily="18" charset="0"/>
            </a:endParaRPr>
          </a:p>
        </p:txBody>
      </p:sp>
      <p:sp>
        <p:nvSpPr>
          <p:cNvPr id="75" name="テキスト ボックス 463">
            <a:extLst>
              <a:ext uri="{FF2B5EF4-FFF2-40B4-BE49-F238E27FC236}">
                <a16:creationId xmlns:a16="http://schemas.microsoft.com/office/drawing/2014/main" id="{A2CCBA3B-7EC0-41DD-AAD4-78B03049B812}"/>
              </a:ext>
            </a:extLst>
          </p:cNvPr>
          <p:cNvSpPr txBox="1"/>
          <p:nvPr/>
        </p:nvSpPr>
        <p:spPr>
          <a:xfrm>
            <a:off x="3676332" y="7461410"/>
            <a:ext cx="3248025" cy="1419225"/>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400"/>
              </a:lnSpc>
            </a:pPr>
            <a:r>
              <a:rPr lang="ja-JP" sz="1000" b="1" u="wavy" kern="100" dirty="0">
                <a:effectLst/>
                <a:latin typeface="+mn-ea"/>
                <a:cs typeface="Times New Roman" panose="02020603050405020304" pitchFamily="18" charset="0"/>
              </a:rPr>
              <a:t>樹木を適切に配置し、下記条件式</a:t>
            </a:r>
            <a:r>
              <a:rPr lang="ja-JP" sz="1000" b="1" kern="100" dirty="0">
                <a:effectLst/>
                <a:latin typeface="+mn-ea"/>
                <a:cs typeface="Times New Roman" panose="02020603050405020304" pitchFamily="18" charset="0"/>
              </a:rPr>
              <a:t>を満たせば、</a:t>
            </a:r>
            <a:r>
              <a:rPr lang="ja-JP" sz="1000" kern="100" dirty="0">
                <a:effectLst/>
                <a:latin typeface="+mn-ea"/>
                <a:cs typeface="Times New Roman" panose="02020603050405020304" pitchFamily="18" charset="0"/>
              </a:rPr>
              <a:t>左記の</a:t>
            </a:r>
            <a:r>
              <a:rPr lang="ja-JP" sz="1000" b="1" kern="100" dirty="0">
                <a:effectLst/>
                <a:latin typeface="+mn-ea"/>
                <a:cs typeface="Times New Roman" panose="02020603050405020304" pitchFamily="18" charset="0"/>
              </a:rPr>
              <a:t>例示</a:t>
            </a:r>
            <a:r>
              <a:rPr lang="ja-JP" sz="1000" kern="100" dirty="0">
                <a:effectLst/>
                <a:latin typeface="+mn-ea"/>
                <a:cs typeface="Times New Roman" panose="02020603050405020304" pitchFamily="18" charset="0"/>
              </a:rPr>
              <a:t>のとおり太枠で囲まれた区域全体の水平投影面積を樹木による緑化面積とすることができます。</a:t>
            </a:r>
            <a:endParaRPr lang="ja-JP" sz="1200" kern="100" dirty="0">
              <a:effectLst/>
              <a:latin typeface="+mn-ea"/>
              <a:cs typeface="Times New Roman" panose="02020603050405020304" pitchFamily="18" charset="0"/>
            </a:endParaRPr>
          </a:p>
          <a:p>
            <a:pPr algn="just">
              <a:lnSpc>
                <a:spcPts val="1400"/>
              </a:lnSpc>
            </a:pPr>
            <a:r>
              <a:rPr lang="ja-JP" sz="1000" kern="100" dirty="0">
                <a:effectLst/>
                <a:latin typeface="+mn-ea"/>
                <a:cs typeface="Times New Roman" panose="02020603050405020304" pitchFamily="18" charset="0"/>
              </a:rPr>
              <a:t>なお、</a:t>
            </a:r>
            <a:r>
              <a:rPr lang="ja-JP" sz="1000" b="1" u="sng" kern="100" dirty="0">
                <a:effectLst/>
                <a:latin typeface="+mn-ea"/>
                <a:cs typeface="Times New Roman" panose="02020603050405020304" pitchFamily="18" charset="0"/>
              </a:rPr>
              <a:t>高さが１ｍ未満の樹木のみ若しくはそれを主とした植栽を計画する場合</a:t>
            </a:r>
            <a:r>
              <a:rPr lang="ja-JP" sz="1000" kern="100" dirty="0">
                <a:effectLst/>
                <a:latin typeface="+mn-ea"/>
                <a:cs typeface="Times New Roman" panose="02020603050405020304" pitchFamily="18" charset="0"/>
              </a:rPr>
              <a:t>は、緑化計画の作成マニュアル</a:t>
            </a:r>
            <a:r>
              <a:rPr lang="en-US" sz="1000" kern="100" dirty="0">
                <a:effectLst/>
                <a:latin typeface="+mn-ea"/>
                <a:cs typeface="Times New Roman" panose="02020603050405020304" pitchFamily="18" charset="0"/>
              </a:rPr>
              <a:t>P63</a:t>
            </a:r>
            <a:r>
              <a:rPr lang="ja-JP" sz="1000" kern="100" dirty="0">
                <a:effectLst/>
                <a:latin typeface="+mn-ea"/>
                <a:cs typeface="Times New Roman" panose="02020603050405020304" pitchFamily="18" charset="0"/>
              </a:rPr>
              <a:t>，</a:t>
            </a:r>
            <a:r>
              <a:rPr lang="en-US" sz="1000" kern="100" dirty="0">
                <a:effectLst/>
                <a:latin typeface="+mn-ea"/>
                <a:cs typeface="Times New Roman" panose="02020603050405020304" pitchFamily="18" charset="0"/>
              </a:rPr>
              <a:t>64</a:t>
            </a:r>
            <a:r>
              <a:rPr lang="ja-JP" sz="1000" kern="100" dirty="0">
                <a:effectLst/>
                <a:latin typeface="+mn-ea"/>
                <a:cs typeface="Times New Roman" panose="02020603050405020304" pitchFamily="18" charset="0"/>
              </a:rPr>
              <a:t>をご覧頂き、計画する面積が将来樹冠で覆われる様な植栽密度で植栽してください。</a:t>
            </a:r>
            <a:endParaRPr lang="ja-JP" sz="1200" kern="100" dirty="0">
              <a:effectLst/>
              <a:latin typeface="+mn-ea"/>
              <a:cs typeface="Times New Roman" panose="02020603050405020304" pitchFamily="18" charset="0"/>
            </a:endParaRPr>
          </a:p>
        </p:txBody>
      </p:sp>
      <p:sp>
        <p:nvSpPr>
          <p:cNvPr id="76" name="テキスト ボックス 33">
            <a:extLst>
              <a:ext uri="{FF2B5EF4-FFF2-40B4-BE49-F238E27FC236}">
                <a16:creationId xmlns:a16="http://schemas.microsoft.com/office/drawing/2014/main" id="{F74A1696-9FA7-417F-8E71-9A9078D12305}"/>
              </a:ext>
            </a:extLst>
          </p:cNvPr>
          <p:cNvSpPr txBox="1"/>
          <p:nvPr/>
        </p:nvSpPr>
        <p:spPr>
          <a:xfrm>
            <a:off x="733035" y="8758695"/>
            <a:ext cx="2832100" cy="16002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endParaRPr lang="en-US"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77" name="テキスト ボックス 35">
            <a:extLst>
              <a:ext uri="{FF2B5EF4-FFF2-40B4-BE49-F238E27FC236}">
                <a16:creationId xmlns:a16="http://schemas.microsoft.com/office/drawing/2014/main" id="{2345A603-36A1-4053-8CFD-EE8B282305EC}"/>
              </a:ext>
            </a:extLst>
          </p:cNvPr>
          <p:cNvSpPr txBox="1"/>
          <p:nvPr/>
        </p:nvSpPr>
        <p:spPr>
          <a:xfrm>
            <a:off x="2644739" y="9044559"/>
            <a:ext cx="657225" cy="2667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000"/>
              </a:lnSpc>
            </a:pPr>
            <a:r>
              <a:rPr lang="ja-JP" sz="900" kern="100" dirty="0">
                <a:effectLst/>
                <a:latin typeface="+mn-ea"/>
                <a:cs typeface="Times New Roman" panose="02020603050405020304" pitchFamily="18" charset="0"/>
              </a:rPr>
              <a:t>植栽基盤</a:t>
            </a:r>
            <a:endParaRPr lang="ja-JP" sz="1050" kern="100" dirty="0">
              <a:effectLst/>
              <a:latin typeface="+mn-ea"/>
              <a:cs typeface="Times New Roman" panose="02020603050405020304" pitchFamily="18" charset="0"/>
            </a:endParaRPr>
          </a:p>
        </p:txBody>
      </p:sp>
      <p:sp>
        <p:nvSpPr>
          <p:cNvPr id="78" name="テキスト ボックス 37">
            <a:extLst>
              <a:ext uri="{FF2B5EF4-FFF2-40B4-BE49-F238E27FC236}">
                <a16:creationId xmlns:a16="http://schemas.microsoft.com/office/drawing/2014/main" id="{F0514B92-EDBE-45D2-82BD-E29E51958C4D}"/>
              </a:ext>
            </a:extLst>
          </p:cNvPr>
          <p:cNvSpPr txBox="1"/>
          <p:nvPr/>
        </p:nvSpPr>
        <p:spPr>
          <a:xfrm>
            <a:off x="1874693" y="8680265"/>
            <a:ext cx="1570990" cy="2571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dirty="0">
                <a:effectLst/>
                <a:latin typeface="+mn-ea"/>
                <a:cs typeface="Times New Roman" panose="02020603050405020304" pitchFamily="18" charset="0"/>
              </a:rPr>
              <a:t>一定条件以上の密度の植栽</a:t>
            </a:r>
            <a:endParaRPr lang="ja-JP" sz="1050" kern="100" dirty="0">
              <a:effectLst/>
              <a:latin typeface="+mn-ea"/>
              <a:cs typeface="Times New Roman" panose="02020603050405020304" pitchFamily="18" charset="0"/>
            </a:endParaRPr>
          </a:p>
        </p:txBody>
      </p:sp>
      <p:cxnSp>
        <p:nvCxnSpPr>
          <p:cNvPr id="79" name="直線矢印コネクタ 78">
            <a:extLst>
              <a:ext uri="{FF2B5EF4-FFF2-40B4-BE49-F238E27FC236}">
                <a16:creationId xmlns:a16="http://schemas.microsoft.com/office/drawing/2014/main" id="{677B95C9-16DD-40F8-87D6-C206D79A3894}"/>
              </a:ext>
            </a:extLst>
          </p:cNvPr>
          <p:cNvCxnSpPr/>
          <p:nvPr/>
        </p:nvCxnSpPr>
        <p:spPr>
          <a:xfrm flipH="1">
            <a:off x="2117335" y="8872995"/>
            <a:ext cx="161925" cy="2190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80" name="図 79">
            <a:extLst>
              <a:ext uri="{FF2B5EF4-FFF2-40B4-BE49-F238E27FC236}">
                <a16:creationId xmlns:a16="http://schemas.microsoft.com/office/drawing/2014/main" id="{066F2B58-1645-4CB5-AED6-3EF9C0638619}"/>
              </a:ext>
            </a:extLst>
          </p:cNvPr>
          <p:cNvPicPr/>
          <p:nvPr/>
        </p:nvPicPr>
        <p:blipFill rotWithShape="1">
          <a:blip r:embed="rId6">
            <a:extLst>
              <a:ext uri="{BEBA8EAE-BF5A-486C-A8C5-ECC9F3942E4B}">
                <a14:imgProps xmlns:a14="http://schemas.microsoft.com/office/drawing/2010/main">
                  <a14:imgLayer r:embed="rId7">
                    <a14:imgEffect>
                      <a14:backgroundRemoval t="30599" b="78776" l="25403" r="54539">
                        <a14:foregroundMark x1="38873" y1="30729" x2="38873" y2="30729"/>
                        <a14:foregroundMark x1="27892" y1="57422" x2="27892" y2="57422"/>
                        <a14:foregroundMark x1="26720" y1="58724" x2="26720" y2="58724"/>
                        <a14:foregroundMark x1="25476" y1="60286" x2="25476" y2="60286"/>
                        <a14:foregroundMark x1="25403" y1="65625" x2="25403" y2="65625"/>
                        <a14:foregroundMark x1="25695" y1="65755" x2="25695" y2="65755"/>
                        <a14:foregroundMark x1="25476" y1="64453" x2="25476" y2="78125"/>
                        <a14:foregroundMark x1="54246" y1="50391" x2="54246" y2="50391"/>
                        <a14:foregroundMark x1="54539" y1="53385" x2="54612" y2="66146"/>
                        <a14:foregroundMark x1="33382" y1="64323" x2="33529" y2="66797"/>
                        <a14:foregroundMark x1="46193" y1="64453" x2="46340" y2="78776"/>
                      </a14:backgroundRemoval>
                    </a14:imgEffect>
                  </a14:imgLayer>
                </a14:imgProps>
              </a:ext>
            </a:extLst>
          </a:blip>
          <a:srcRect l="24930" t="28336" r="44707" b="20800"/>
          <a:stretch/>
        </p:blipFill>
        <p:spPr bwMode="auto">
          <a:xfrm>
            <a:off x="818125" y="8806320"/>
            <a:ext cx="1856740" cy="1504950"/>
          </a:xfrm>
          <a:prstGeom prst="rect">
            <a:avLst/>
          </a:prstGeom>
          <a:ln>
            <a:noFill/>
          </a:ln>
          <a:extLst>
            <a:ext uri="{53640926-AAD7-44D8-BBD7-CCE9431645EC}">
              <a14:shadowObscured xmlns:a14="http://schemas.microsoft.com/office/drawing/2010/main"/>
            </a:ext>
          </a:extLst>
        </p:spPr>
      </p:pic>
      <p:sp>
        <p:nvSpPr>
          <p:cNvPr id="81" name="テキスト ボックス 34">
            <a:extLst>
              <a:ext uri="{FF2B5EF4-FFF2-40B4-BE49-F238E27FC236}">
                <a16:creationId xmlns:a16="http://schemas.microsoft.com/office/drawing/2014/main" id="{97395056-2EE5-45F5-964E-1734D061387A}"/>
              </a:ext>
            </a:extLst>
          </p:cNvPr>
          <p:cNvSpPr txBox="1"/>
          <p:nvPr/>
        </p:nvSpPr>
        <p:spPr>
          <a:xfrm>
            <a:off x="1230312" y="10006801"/>
            <a:ext cx="752475" cy="2476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000"/>
              </a:lnSpc>
            </a:pPr>
            <a:r>
              <a:rPr lang="ja-JP" sz="900" kern="100" dirty="0">
                <a:effectLst/>
                <a:latin typeface="+mn-ea"/>
                <a:cs typeface="Times New Roman" panose="02020603050405020304" pitchFamily="18" charset="0"/>
              </a:rPr>
              <a:t>緑化面積</a:t>
            </a:r>
            <a:endParaRPr lang="ja-JP" sz="1050" kern="100" dirty="0">
              <a:effectLst/>
              <a:latin typeface="+mn-ea"/>
              <a:cs typeface="Times New Roman" panose="02020603050405020304" pitchFamily="18" charset="0"/>
            </a:endParaRPr>
          </a:p>
          <a:p>
            <a:pPr algn="just"/>
            <a:r>
              <a:rPr lang="en-US" sz="1050" kern="100" dirty="0">
                <a:effectLst/>
                <a:latin typeface="+mn-ea"/>
                <a:cs typeface="Times New Roman" panose="02020603050405020304" pitchFamily="18" charset="0"/>
              </a:rPr>
              <a:t> </a:t>
            </a:r>
            <a:endParaRPr lang="ja-JP" sz="1050" kern="100" dirty="0">
              <a:effectLst/>
              <a:latin typeface="+mn-ea"/>
              <a:cs typeface="Times New Roman" panose="02020603050405020304" pitchFamily="18" charset="0"/>
            </a:endParaRPr>
          </a:p>
        </p:txBody>
      </p:sp>
      <p:cxnSp>
        <p:nvCxnSpPr>
          <p:cNvPr id="82" name="直線矢印コネクタ 81">
            <a:extLst>
              <a:ext uri="{FF2B5EF4-FFF2-40B4-BE49-F238E27FC236}">
                <a16:creationId xmlns:a16="http://schemas.microsoft.com/office/drawing/2014/main" id="{6A391C58-0C0A-462C-8F3F-896186A1A325}"/>
              </a:ext>
            </a:extLst>
          </p:cNvPr>
          <p:cNvCxnSpPr/>
          <p:nvPr/>
        </p:nvCxnSpPr>
        <p:spPr>
          <a:xfrm flipH="1">
            <a:off x="2665585" y="9246858"/>
            <a:ext cx="202565" cy="2000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418">
            <a:extLst>
              <a:ext uri="{FF2B5EF4-FFF2-40B4-BE49-F238E27FC236}">
                <a16:creationId xmlns:a16="http://schemas.microsoft.com/office/drawing/2014/main" id="{5F2A09DA-6D40-4432-A37F-FBC79C67C4B8}"/>
              </a:ext>
            </a:extLst>
          </p:cNvPr>
          <p:cNvSpPr txBox="1">
            <a:spLocks noChangeArrowheads="1"/>
          </p:cNvSpPr>
          <p:nvPr/>
        </p:nvSpPr>
        <p:spPr bwMode="auto">
          <a:xfrm>
            <a:off x="4497773" y="6059752"/>
            <a:ext cx="2000250" cy="231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r>
              <a:rPr lang="ja-JP" sz="900" kern="100">
                <a:effectLst/>
                <a:latin typeface="BIZ UDPゴシック" panose="020B0400000000000000" pitchFamily="50" charset="-128"/>
                <a:ea typeface="BIZ UDPゴシック" panose="020B0400000000000000" pitchFamily="50" charset="-128"/>
                <a:cs typeface="Times New Roman" panose="02020603050405020304" pitchFamily="18" charset="0"/>
              </a:rPr>
              <a:t>本数×樹高毎に定められた面積</a:t>
            </a:r>
            <a:endParaRPr lang="ja-JP" sz="105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6" name="表 6">
            <a:extLst>
              <a:ext uri="{FF2B5EF4-FFF2-40B4-BE49-F238E27FC236}">
                <a16:creationId xmlns:a16="http://schemas.microsoft.com/office/drawing/2014/main" id="{13B988A9-8B30-4A8E-84B2-844C6817904D}"/>
              </a:ext>
            </a:extLst>
          </p:cNvPr>
          <p:cNvGraphicFramePr>
            <a:graphicFrameLocks noGrp="1"/>
          </p:cNvGraphicFramePr>
          <p:nvPr>
            <p:extLst>
              <p:ext uri="{D42A27DB-BD31-4B8C-83A1-F6EECF244321}">
                <p14:modId xmlns:p14="http://schemas.microsoft.com/office/powerpoint/2010/main" val="896650809"/>
              </p:ext>
            </p:extLst>
          </p:nvPr>
        </p:nvGraphicFramePr>
        <p:xfrm>
          <a:off x="484335" y="967716"/>
          <a:ext cx="4368453" cy="1782500"/>
        </p:xfrm>
        <a:graphic>
          <a:graphicData uri="http://schemas.openxmlformats.org/drawingml/2006/table">
            <a:tbl>
              <a:tblPr firstRow="1" bandRow="1">
                <a:tableStyleId>{69CF1AB2-1976-4502-BF36-3FF5EA218861}</a:tableStyleId>
              </a:tblPr>
              <a:tblGrid>
                <a:gridCol w="1288789">
                  <a:extLst>
                    <a:ext uri="{9D8B030D-6E8A-4147-A177-3AD203B41FA5}">
                      <a16:colId xmlns:a16="http://schemas.microsoft.com/office/drawing/2014/main" val="3933624245"/>
                    </a:ext>
                  </a:extLst>
                </a:gridCol>
                <a:gridCol w="3079664">
                  <a:extLst>
                    <a:ext uri="{9D8B030D-6E8A-4147-A177-3AD203B41FA5}">
                      <a16:colId xmlns:a16="http://schemas.microsoft.com/office/drawing/2014/main" val="3126249306"/>
                    </a:ext>
                  </a:extLst>
                </a:gridCol>
              </a:tblGrid>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en-US" sz="1050" b="0" dirty="0">
                          <a:solidFill>
                            <a:schemeClr val="tx1"/>
                          </a:solidFill>
                          <a:effectLst/>
                        </a:rPr>
                        <a:t>樹木</a:t>
                      </a:r>
                      <a:endParaRPr kumimoji="1" lang="ja-JP" altLang="en-US" sz="1050" b="0" dirty="0">
                        <a:solidFill>
                          <a:schemeClr val="tx1"/>
                        </a:solidFill>
                        <a:effectLst/>
                      </a:endParaRPr>
                    </a:p>
                  </a:txBody>
                  <a:tcPr/>
                </a:tc>
                <a:tc>
                  <a:txBody>
                    <a:bodyPr/>
                    <a:lstStyle/>
                    <a:p>
                      <a:pPr algn="l"/>
                      <a:r>
                        <a:rPr lang="ja-JP" altLang="ja-JP" sz="1050" b="0" kern="100" dirty="0">
                          <a:solidFill>
                            <a:schemeClr val="tx1"/>
                          </a:solidFill>
                          <a:effectLst/>
                          <a:latin typeface="+mn-ea"/>
                          <a:cs typeface="Times New Roman" panose="02020603050405020304" pitchFamily="18" charset="0"/>
                        </a:rPr>
                        <a:t>樹木面積は次項の算出方法を使用する</a:t>
                      </a:r>
                      <a:endParaRPr kumimoji="1" lang="ja-JP" altLang="en-US" sz="1050" b="0" dirty="0">
                        <a:solidFill>
                          <a:schemeClr val="tx1"/>
                        </a:solidFill>
                        <a:effectLst/>
                      </a:endParaRPr>
                    </a:p>
                  </a:txBody>
                  <a:tcPr/>
                </a:tc>
                <a:extLst>
                  <a:ext uri="{0D108BD9-81ED-4DB2-BD59-A6C34878D82A}">
                    <a16:rowId xmlns:a16="http://schemas.microsoft.com/office/drawing/2014/main" val="293059214"/>
                  </a:ext>
                </a:extLst>
              </a:tr>
              <a:tr h="281650">
                <a:tc>
                  <a:txBody>
                    <a:bodyPr/>
                    <a:lstStyle/>
                    <a:p>
                      <a:pPr algn="l"/>
                      <a:r>
                        <a:rPr lang="ja-JP" altLang="en-US" sz="1050" b="0" dirty="0">
                          <a:solidFill>
                            <a:schemeClr val="tx1"/>
                          </a:solidFill>
                          <a:effectLst/>
                        </a:rPr>
                        <a:t>芝、地被類</a:t>
                      </a:r>
                      <a:r>
                        <a:rPr lang="ja-JP" altLang="en-US" sz="800" b="0" dirty="0">
                          <a:solidFill>
                            <a:schemeClr val="tx1"/>
                          </a:solidFill>
                          <a:effectLst/>
                        </a:rPr>
                        <a:t>（コケなど）</a:t>
                      </a:r>
                      <a:endParaRPr kumimoji="1" lang="ja-JP" altLang="en-US" sz="1050" b="0" dirty="0">
                        <a:solidFill>
                          <a:schemeClr val="tx1"/>
                        </a:solidFill>
                        <a:effectLst/>
                      </a:endParaRPr>
                    </a:p>
                  </a:txBody>
                  <a:tcPr/>
                </a:tc>
                <a:tc>
                  <a:txBody>
                    <a:bodyPr/>
                    <a:lstStyle/>
                    <a:p>
                      <a:pPr marL="0" indent="0" algn="l">
                        <a:lnSpc>
                          <a:spcPts val="1200"/>
                        </a:lnSpc>
                      </a:pPr>
                      <a:r>
                        <a:rPr lang="ja-JP" altLang="ja-JP" sz="1050" b="0" kern="100" dirty="0">
                          <a:solidFill>
                            <a:schemeClr val="tx1"/>
                          </a:solidFill>
                          <a:effectLst/>
                          <a:latin typeface="+mn-ea"/>
                          <a:cs typeface="Times New Roman" panose="02020603050405020304" pitchFamily="18" charset="0"/>
                        </a:rPr>
                        <a:t>芝生駐車場のブロック等の芝生保護材も緑化面積に含む</a:t>
                      </a:r>
                      <a:endParaRPr kumimoji="1" lang="ja-JP" altLang="en-US" sz="1050" b="0" dirty="0">
                        <a:solidFill>
                          <a:schemeClr val="tx1"/>
                        </a:solidFill>
                        <a:effectLst/>
                      </a:endParaRPr>
                    </a:p>
                  </a:txBody>
                  <a:tcPr/>
                </a:tc>
                <a:extLst>
                  <a:ext uri="{0D108BD9-81ED-4DB2-BD59-A6C34878D82A}">
                    <a16:rowId xmlns:a16="http://schemas.microsoft.com/office/drawing/2014/main" val="3884387350"/>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花壇</a:t>
                      </a:r>
                    </a:p>
                    <a:p>
                      <a:pPr algn="l"/>
                      <a:endParaRPr kumimoji="1" lang="ja-JP" altLang="en-US" sz="1050" b="0" dirty="0">
                        <a:solidFill>
                          <a:schemeClr val="tx1"/>
                        </a:solidFill>
                        <a:effectLst/>
                      </a:endParaRP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プランター、コンテナを利用する場合は</a:t>
                      </a:r>
                      <a:r>
                        <a:rPr lang="en-US" altLang="ja-JP" sz="1050" b="0" kern="100" dirty="0">
                          <a:solidFill>
                            <a:schemeClr val="tx1"/>
                          </a:solidFill>
                          <a:effectLst/>
                          <a:latin typeface="+mn-ea"/>
                          <a:cs typeface="Times New Roman" panose="02020603050405020304" pitchFamily="18" charset="0"/>
                        </a:rPr>
                        <a:t>100</a:t>
                      </a:r>
                      <a:r>
                        <a:rPr lang="ja-JP" altLang="ja-JP" sz="1050" b="0" kern="100" dirty="0">
                          <a:solidFill>
                            <a:schemeClr val="tx1"/>
                          </a:solidFill>
                          <a:effectLst/>
                          <a:latin typeface="+mn-ea"/>
                          <a:cs typeface="Times New Roman" panose="02020603050405020304" pitchFamily="18" charset="0"/>
                        </a:rPr>
                        <a:t>ℓ以上の容積のもの</a:t>
                      </a:r>
                      <a:endParaRPr kumimoji="1" lang="ja-JP" altLang="en-US" sz="1050" b="0" dirty="0">
                        <a:solidFill>
                          <a:schemeClr val="tx1"/>
                        </a:solidFill>
                        <a:effectLst/>
                      </a:endParaRPr>
                    </a:p>
                  </a:txBody>
                  <a:tcPr/>
                </a:tc>
                <a:extLst>
                  <a:ext uri="{0D108BD9-81ED-4DB2-BD59-A6C34878D82A}">
                    <a16:rowId xmlns:a16="http://schemas.microsoft.com/office/drawing/2014/main" val="2320111342"/>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水流、池など</a:t>
                      </a: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樹木、植栽等と一体となって自然的な環境を形成しているものに限る</a:t>
                      </a:r>
                      <a:endParaRPr kumimoji="1" lang="ja-JP" altLang="en-US" sz="1050" b="0" dirty="0">
                        <a:solidFill>
                          <a:schemeClr val="tx1"/>
                        </a:solidFill>
                        <a:effectLst/>
                      </a:endParaRPr>
                    </a:p>
                  </a:txBody>
                  <a:tcPr/>
                </a:tc>
                <a:extLst>
                  <a:ext uri="{0D108BD9-81ED-4DB2-BD59-A6C34878D82A}">
                    <a16:rowId xmlns:a16="http://schemas.microsoft.com/office/drawing/2014/main" val="2657914481"/>
                  </a:ext>
                </a:extLst>
              </a:tr>
              <a:tr h="281650">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園路、土留など</a:t>
                      </a:r>
                      <a:endParaRPr kumimoji="1" lang="ja-JP" altLang="en-US" sz="1050" b="0" dirty="0">
                        <a:solidFill>
                          <a:schemeClr val="tx1"/>
                        </a:solidFill>
                        <a:effectLst/>
                      </a:endParaRPr>
                    </a:p>
                  </a:txBody>
                  <a:tcPr/>
                </a:tc>
                <a:tc>
                  <a:txBody>
                    <a:bodyPr/>
                    <a:lstStyle/>
                    <a:p>
                      <a:pPr marL="0" marR="0" lvl="0" indent="0" algn="l" defTabSz="567019" rtl="0" eaLnBrk="1" fontAlgn="auto" latinLnBrk="0" hangingPunct="1">
                        <a:lnSpc>
                          <a:spcPct val="100000"/>
                        </a:lnSpc>
                        <a:spcBef>
                          <a:spcPts val="0"/>
                        </a:spcBef>
                        <a:spcAft>
                          <a:spcPts val="0"/>
                        </a:spcAft>
                        <a:buClrTx/>
                        <a:buSzTx/>
                        <a:buFontTx/>
                        <a:buNone/>
                        <a:tabLst/>
                        <a:defRPr/>
                      </a:pPr>
                      <a:r>
                        <a:rPr lang="ja-JP" altLang="ja-JP" sz="1050" b="0" kern="100" dirty="0">
                          <a:solidFill>
                            <a:schemeClr val="tx1"/>
                          </a:solidFill>
                          <a:effectLst/>
                          <a:latin typeface="+mn-ea"/>
                          <a:cs typeface="Times New Roman" panose="02020603050405020304" pitchFamily="18" charset="0"/>
                        </a:rPr>
                        <a:t>上記緑化面積の合計の１／４を算入の限度とする</a:t>
                      </a:r>
                      <a:endParaRPr kumimoji="1" lang="ja-JP" altLang="en-US" sz="1050" b="0" dirty="0">
                        <a:solidFill>
                          <a:schemeClr val="tx1"/>
                        </a:solidFill>
                        <a:effectLst/>
                      </a:endParaRPr>
                    </a:p>
                  </a:txBody>
                  <a:tcPr/>
                </a:tc>
                <a:extLst>
                  <a:ext uri="{0D108BD9-81ED-4DB2-BD59-A6C34878D82A}">
                    <a16:rowId xmlns:a16="http://schemas.microsoft.com/office/drawing/2014/main" val="3603210911"/>
                  </a:ext>
                </a:extLst>
              </a:tr>
            </a:tbl>
          </a:graphicData>
        </a:graphic>
      </p:graphicFrame>
      <p:sp>
        <p:nvSpPr>
          <p:cNvPr id="7" name="テキスト ボックス 6">
            <a:extLst>
              <a:ext uri="{FF2B5EF4-FFF2-40B4-BE49-F238E27FC236}">
                <a16:creationId xmlns:a16="http://schemas.microsoft.com/office/drawing/2014/main" id="{FFE7AD8F-00E9-4B9B-ABFF-1388143BFF86}"/>
              </a:ext>
            </a:extLst>
          </p:cNvPr>
          <p:cNvSpPr txBox="1"/>
          <p:nvPr/>
        </p:nvSpPr>
        <p:spPr>
          <a:xfrm>
            <a:off x="484334" y="3445254"/>
            <a:ext cx="6561717" cy="600164"/>
          </a:xfrm>
          <a:prstGeom prst="rect">
            <a:avLst/>
          </a:prstGeom>
          <a:noFill/>
        </p:spPr>
        <p:txBody>
          <a:bodyPr wrap="square" rtlCol="0">
            <a:spAutoFit/>
          </a:bodyPr>
          <a:lstStyle/>
          <a:p>
            <a:r>
              <a:rPr lang="ja-JP" altLang="en-US" sz="1100" kern="100" dirty="0">
                <a:effectLst/>
                <a:latin typeface="+mn-ea"/>
                <a:cs typeface="Times New Roman" panose="02020603050405020304" pitchFamily="18" charset="0"/>
              </a:rPr>
              <a:t>緑化面積（樹木）の算出方法は次の３つの方法より選択できます。なお、区画ごとに異なる算定方法を選択するなど、同一敷地内で複数の算定方法を</a:t>
            </a:r>
            <a:r>
              <a:rPr lang="ja-JP" altLang="en-US" sz="1100" kern="100" dirty="0">
                <a:latin typeface="+mn-ea"/>
                <a:cs typeface="Times New Roman" panose="02020603050405020304" pitchFamily="18" charset="0"/>
              </a:rPr>
              <a:t>用いることができます。</a:t>
            </a:r>
            <a:endParaRPr lang="ja-JP" altLang="ja-JP" sz="1100" kern="100" dirty="0">
              <a:effectLst/>
              <a:latin typeface="+mn-ea"/>
              <a:cs typeface="Times New Roman" panose="02020603050405020304" pitchFamily="18" charset="0"/>
            </a:endParaRPr>
          </a:p>
          <a:p>
            <a:endParaRPr kumimoji="1" lang="ja-JP" altLang="en-US" sz="1100" dirty="0"/>
          </a:p>
        </p:txBody>
      </p:sp>
    </p:spTree>
    <p:extLst>
      <p:ext uri="{BB962C8B-B14F-4D97-AF65-F5344CB8AC3E}">
        <p14:creationId xmlns:p14="http://schemas.microsoft.com/office/powerpoint/2010/main" val="240831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324EE8-80B5-D6B8-6E69-E9E850C671CD}"/>
            </a:ext>
          </a:extLst>
        </p:cNvPr>
        <p:cNvGrpSpPr/>
        <p:nvPr/>
      </p:nvGrpSpPr>
      <p:grpSpPr>
        <a:xfrm>
          <a:off x="0" y="0"/>
          <a:ext cx="0" cy="0"/>
          <a:chOff x="0" y="0"/>
          <a:chExt cx="0" cy="0"/>
        </a:xfrm>
      </p:grpSpPr>
      <p:graphicFrame>
        <p:nvGraphicFramePr>
          <p:cNvPr id="34" name="表 33">
            <a:extLst>
              <a:ext uri="{FF2B5EF4-FFF2-40B4-BE49-F238E27FC236}">
                <a16:creationId xmlns:a16="http://schemas.microsoft.com/office/drawing/2014/main" id="{C6DC875F-4941-42CB-BE78-A3D4BF1C5FD2}"/>
              </a:ext>
            </a:extLst>
          </p:cNvPr>
          <p:cNvGraphicFramePr>
            <a:graphicFrameLocks noGrp="1"/>
          </p:cNvGraphicFramePr>
          <p:nvPr>
            <p:extLst>
              <p:ext uri="{D42A27DB-BD31-4B8C-83A1-F6EECF244321}">
                <p14:modId xmlns:p14="http://schemas.microsoft.com/office/powerpoint/2010/main" val="1120181358"/>
              </p:ext>
            </p:extLst>
          </p:nvPr>
        </p:nvGraphicFramePr>
        <p:xfrm>
          <a:off x="466010" y="1575053"/>
          <a:ext cx="6521450" cy="600893"/>
        </p:xfrm>
        <a:graphic>
          <a:graphicData uri="http://schemas.openxmlformats.org/drawingml/2006/table">
            <a:tbl>
              <a:tblPr>
                <a:tableStyleId>{5C22544A-7EE6-4342-B048-85BDC9FD1C3A}</a:tableStyleId>
              </a:tblPr>
              <a:tblGrid>
                <a:gridCol w="6521450">
                  <a:extLst>
                    <a:ext uri="{9D8B030D-6E8A-4147-A177-3AD203B41FA5}">
                      <a16:colId xmlns:a16="http://schemas.microsoft.com/office/drawing/2014/main" val="1992257505"/>
                    </a:ext>
                  </a:extLst>
                </a:gridCol>
              </a:tblGrid>
              <a:tr h="600893">
                <a:tc>
                  <a:txBody>
                    <a:bodyPr/>
                    <a:lstStyle/>
                    <a:p>
                      <a:pPr algn="l">
                        <a:lnSpc>
                          <a:spcPts val="1600"/>
                        </a:lnSpc>
                      </a:pPr>
                      <a:r>
                        <a:rPr lang="ja-JP" sz="1100" kern="100" dirty="0">
                          <a:effectLst/>
                          <a:latin typeface="BIZ UDPゴシック" panose="020B0400000000000000" pitchFamily="50" charset="-128"/>
                          <a:ea typeface="BIZ UDPゴシック" panose="020B0400000000000000" pitchFamily="50" charset="-128"/>
                        </a:rPr>
                        <a:t>※</a:t>
                      </a:r>
                      <a:r>
                        <a:rPr lang="ja-JP" altLang="en-US" sz="1100" kern="100" dirty="0">
                          <a:effectLst/>
                          <a:latin typeface="BIZ UDPゴシック" panose="020B0400000000000000" pitchFamily="50" charset="-128"/>
                          <a:ea typeface="BIZ UDPゴシック" panose="020B0400000000000000" pitchFamily="50" charset="-128"/>
                        </a:rPr>
                        <a:t>制度の概要、</a:t>
                      </a:r>
                      <a:r>
                        <a:rPr lang="ja-JP" sz="1100" kern="100" dirty="0">
                          <a:effectLst/>
                          <a:latin typeface="BIZ UDPゴシック" panose="020B0400000000000000" pitchFamily="50" charset="-128"/>
                          <a:ea typeface="BIZ UDPゴシック" panose="020B0400000000000000" pitchFamily="50" charset="-128"/>
                        </a:rPr>
                        <a:t>緑化計画書の様式、緑化計画の作成マニュアル等については、</a:t>
                      </a:r>
                      <a:br>
                        <a:rPr lang="en-US" altLang="ja-JP" sz="1100" kern="100" dirty="0">
                          <a:effectLst/>
                          <a:latin typeface="BIZ UDPゴシック" panose="020B0400000000000000" pitchFamily="50" charset="-128"/>
                          <a:ea typeface="BIZ UDPゴシック" panose="020B0400000000000000" pitchFamily="50" charset="-128"/>
                        </a:rPr>
                      </a:br>
                      <a:r>
                        <a:rPr lang="ja-JP" altLang="en-US" sz="1100" kern="100" dirty="0">
                          <a:effectLst/>
                          <a:latin typeface="BIZ UDPゴシック" panose="020B0400000000000000" pitchFamily="50" charset="-128"/>
                          <a:ea typeface="BIZ UDPゴシック" panose="020B0400000000000000" pitchFamily="50" charset="-128"/>
                        </a:rPr>
                        <a:t>　 大阪府</a:t>
                      </a:r>
                      <a:r>
                        <a:rPr lang="ja-JP" sz="1100" kern="100" dirty="0">
                          <a:effectLst/>
                          <a:latin typeface="BIZ UDPゴシック" panose="020B0400000000000000" pitchFamily="50" charset="-128"/>
                          <a:ea typeface="BIZ UDPゴシック" panose="020B0400000000000000" pitchFamily="50" charset="-128"/>
                        </a:rPr>
                        <a:t>ホームページをご覧ください。</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0170" marR="90170" marT="0" marB="0" anchor="ctr">
                    <a:noFill/>
                  </a:tcPr>
                </a:tc>
                <a:extLst>
                  <a:ext uri="{0D108BD9-81ED-4DB2-BD59-A6C34878D82A}">
                    <a16:rowId xmlns:a16="http://schemas.microsoft.com/office/drawing/2014/main" val="2647427275"/>
                  </a:ext>
                </a:extLst>
              </a:tr>
            </a:tbl>
          </a:graphicData>
        </a:graphic>
      </p:graphicFrame>
      <p:sp>
        <p:nvSpPr>
          <p:cNvPr id="18" name="AutoShape 398">
            <a:extLst>
              <a:ext uri="{FF2B5EF4-FFF2-40B4-BE49-F238E27FC236}">
                <a16:creationId xmlns:a16="http://schemas.microsoft.com/office/drawing/2014/main" id="{04649CDD-63ED-41DD-83C1-561EC4F1564E}"/>
              </a:ext>
            </a:extLst>
          </p:cNvPr>
          <p:cNvSpPr>
            <a:spLocks noChangeArrowheads="1"/>
          </p:cNvSpPr>
          <p:nvPr/>
        </p:nvSpPr>
        <p:spPr bwMode="auto">
          <a:xfrm>
            <a:off x="486735" y="2618403"/>
            <a:ext cx="1742758"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市町村問合せ先一覧</a:t>
            </a:r>
          </a:p>
        </p:txBody>
      </p:sp>
      <p:graphicFrame>
        <p:nvGraphicFramePr>
          <p:cNvPr id="19" name="表 18">
            <a:extLst>
              <a:ext uri="{FF2B5EF4-FFF2-40B4-BE49-F238E27FC236}">
                <a16:creationId xmlns:a16="http://schemas.microsoft.com/office/drawing/2014/main" id="{9F191036-C060-42A4-8D13-E28E1D47300A}"/>
              </a:ext>
            </a:extLst>
          </p:cNvPr>
          <p:cNvGraphicFramePr>
            <a:graphicFrameLocks noGrp="1"/>
          </p:cNvGraphicFramePr>
          <p:nvPr>
            <p:extLst>
              <p:ext uri="{D42A27DB-BD31-4B8C-83A1-F6EECF244321}">
                <p14:modId xmlns:p14="http://schemas.microsoft.com/office/powerpoint/2010/main" val="2617443029"/>
              </p:ext>
            </p:extLst>
          </p:nvPr>
        </p:nvGraphicFramePr>
        <p:xfrm>
          <a:off x="587049" y="9900468"/>
          <a:ext cx="6521450" cy="600893"/>
        </p:xfrm>
        <a:graphic>
          <a:graphicData uri="http://schemas.openxmlformats.org/drawingml/2006/table">
            <a:tbl>
              <a:tblPr>
                <a:tableStyleId>{5C22544A-7EE6-4342-B048-85BDC9FD1C3A}</a:tableStyleId>
              </a:tblPr>
              <a:tblGrid>
                <a:gridCol w="6521450">
                  <a:extLst>
                    <a:ext uri="{9D8B030D-6E8A-4147-A177-3AD203B41FA5}">
                      <a16:colId xmlns:a16="http://schemas.microsoft.com/office/drawing/2014/main" val="1992257505"/>
                    </a:ext>
                  </a:extLst>
                </a:gridCol>
              </a:tblGrid>
              <a:tr h="600893">
                <a:tc>
                  <a:txBody>
                    <a:bodyPr/>
                    <a:lstStyle/>
                    <a:p>
                      <a:pPr algn="l">
                        <a:lnSpc>
                          <a:spcPct val="100000"/>
                        </a:lnSpc>
                      </a:pPr>
                      <a:r>
                        <a:rPr lang="ja-JP" altLang="en-US" sz="1000" kern="100" dirty="0">
                          <a:effectLst/>
                          <a:latin typeface="BIZ UDPゴシック" panose="020B0400000000000000" pitchFamily="50" charset="-128"/>
                          <a:ea typeface="BIZ UDPゴシック" panose="020B0400000000000000" pitchFamily="50" charset="-128"/>
                        </a:rPr>
                        <a:t>発行元　　 　</a:t>
                      </a:r>
                      <a:r>
                        <a:rPr lang="ja-JP" sz="1000" kern="100" dirty="0">
                          <a:effectLst/>
                          <a:latin typeface="BIZ UDPゴシック" panose="020B0400000000000000" pitchFamily="50" charset="-128"/>
                          <a:ea typeface="BIZ UDPゴシック" panose="020B0400000000000000" pitchFamily="50" charset="-128"/>
                        </a:rPr>
                        <a:t>大阪府 </a:t>
                      </a:r>
                      <a:r>
                        <a:rPr lang="ja-JP" altLang="en-US" sz="1000" kern="100" dirty="0">
                          <a:effectLst/>
                          <a:latin typeface="BIZ UDPゴシック" panose="020B0400000000000000" pitchFamily="50" charset="-128"/>
                          <a:ea typeface="BIZ UDPゴシック" panose="020B0400000000000000" pitchFamily="50" charset="-128"/>
                        </a:rPr>
                        <a:t>環境農林水産部　</a:t>
                      </a:r>
                      <a:r>
                        <a:rPr lang="ja-JP" sz="1000" kern="100" dirty="0">
                          <a:effectLst/>
                          <a:latin typeface="BIZ UDPゴシック" panose="020B0400000000000000" pitchFamily="50" charset="-128"/>
                          <a:ea typeface="BIZ UDPゴシック" panose="020B0400000000000000" pitchFamily="50" charset="-128"/>
                        </a:rPr>
                        <a:t>みどり推進室 みどり企画課</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都市緑化</a:t>
                      </a:r>
                      <a:r>
                        <a:rPr lang="ja-JP" altLang="en-US" sz="1000" kern="100" dirty="0">
                          <a:effectLst/>
                          <a:latin typeface="BIZ UDPゴシック" panose="020B0400000000000000" pitchFamily="50" charset="-128"/>
                          <a:ea typeface="BIZ UDPゴシック" panose="020B0400000000000000" pitchFamily="50" charset="-128"/>
                        </a:rPr>
                        <a:t>・自然環境</a:t>
                      </a:r>
                      <a:r>
                        <a:rPr lang="ja-JP" sz="1000" kern="100" dirty="0">
                          <a:effectLst/>
                          <a:latin typeface="BIZ UDPゴシック" panose="020B0400000000000000" pitchFamily="50" charset="-128"/>
                          <a:ea typeface="BIZ UDPゴシック" panose="020B0400000000000000" pitchFamily="50" charset="-128"/>
                        </a:rPr>
                        <a:t>グループ</a:t>
                      </a:r>
                      <a:endParaRPr lang="en-US" altLang="ja-JP" sz="1000" kern="100" dirty="0">
                        <a:effectLst/>
                        <a:latin typeface="BIZ UDPゴシック" panose="020B0400000000000000" pitchFamily="50" charset="-128"/>
                        <a:ea typeface="BIZ UDPゴシック" panose="020B0400000000000000" pitchFamily="50" charset="-128"/>
                      </a:endParaRPr>
                    </a:p>
                    <a:p>
                      <a:pPr algn="l">
                        <a:lnSpc>
                          <a:spcPct val="100000"/>
                        </a:lnSpc>
                      </a:pP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　ＴＥＬ：０６－６９４１－０３５１</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　内線２７４４</a:t>
                      </a:r>
                      <a:endParaRPr lang="ja-JP" sz="1100" kern="100" dirty="0">
                        <a:effectLst/>
                        <a:latin typeface="BIZ UDPゴシック" panose="020B0400000000000000" pitchFamily="50" charset="-128"/>
                        <a:ea typeface="BIZ UDPゴシック" panose="020B0400000000000000" pitchFamily="50" charset="-128"/>
                      </a:endParaRPr>
                    </a:p>
                    <a:p>
                      <a:pPr algn="l">
                        <a:lnSpc>
                          <a:spcPct val="100000"/>
                        </a:lnSpc>
                      </a:pPr>
                      <a:r>
                        <a:rPr lang="ja-JP" sz="1000" kern="100" dirty="0">
                          <a:effectLst/>
                          <a:latin typeface="BIZ UDPゴシック" panose="020B0400000000000000" pitchFamily="50" charset="-128"/>
                          <a:ea typeface="BIZ UDPゴシック" panose="020B0400000000000000" pitchFamily="50" charset="-128"/>
                        </a:rPr>
                        <a:t>　</a:t>
                      </a:r>
                      <a:r>
                        <a:rPr lang="ja-JP" altLang="en-US" sz="1000" kern="100" dirty="0">
                          <a:effectLst/>
                          <a:latin typeface="BIZ UDPゴシック" panose="020B0400000000000000" pitchFamily="50" charset="-128"/>
                          <a:ea typeface="BIZ UDPゴシック" panose="020B0400000000000000" pitchFamily="50" charset="-128"/>
                        </a:rPr>
                        <a:t>　　　　　　　</a:t>
                      </a:r>
                      <a:r>
                        <a:rPr lang="ja-JP" sz="1000" kern="100" dirty="0">
                          <a:effectLst/>
                          <a:latin typeface="BIZ UDPゴシック" panose="020B0400000000000000" pitchFamily="50" charset="-128"/>
                          <a:ea typeface="BIZ UDPゴシック" panose="020B0400000000000000" pitchFamily="50" charset="-128"/>
                        </a:rPr>
                        <a:t>ＦＡＸ：０６－６２１０－９５５１</a:t>
                      </a:r>
                      <a:endParaRPr lang="ja-JP" sz="11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90170" marR="90170" marT="0" marB="0" anchor="ctr">
                    <a:noFill/>
                  </a:tcPr>
                </a:tc>
                <a:extLst>
                  <a:ext uri="{0D108BD9-81ED-4DB2-BD59-A6C34878D82A}">
                    <a16:rowId xmlns:a16="http://schemas.microsoft.com/office/drawing/2014/main" val="2647427275"/>
                  </a:ext>
                </a:extLst>
              </a:tr>
            </a:tbl>
          </a:graphicData>
        </a:graphic>
      </p:graphicFrame>
      <p:sp>
        <p:nvSpPr>
          <p:cNvPr id="21" name="テキスト ボックス 20">
            <a:extLst>
              <a:ext uri="{FF2B5EF4-FFF2-40B4-BE49-F238E27FC236}">
                <a16:creationId xmlns:a16="http://schemas.microsoft.com/office/drawing/2014/main" id="{31CD69DD-7158-44A3-B98C-5E018526E1EE}"/>
              </a:ext>
            </a:extLst>
          </p:cNvPr>
          <p:cNvSpPr txBox="1"/>
          <p:nvPr/>
        </p:nvSpPr>
        <p:spPr>
          <a:xfrm>
            <a:off x="3104011" y="1973540"/>
            <a:ext cx="1351652" cy="253916"/>
          </a:xfrm>
          <a:prstGeom prst="rect">
            <a:avLst/>
          </a:prstGeom>
          <a:no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大阪府　建築物緑化</a:t>
            </a:r>
          </a:p>
        </p:txBody>
      </p:sp>
      <p:sp>
        <p:nvSpPr>
          <p:cNvPr id="22" name="テキスト ボックス 21">
            <a:extLst>
              <a:ext uri="{FF2B5EF4-FFF2-40B4-BE49-F238E27FC236}">
                <a16:creationId xmlns:a16="http://schemas.microsoft.com/office/drawing/2014/main" id="{444A35AD-9D68-4CA7-BDC9-1FCB24A736D2}"/>
              </a:ext>
            </a:extLst>
          </p:cNvPr>
          <p:cNvSpPr txBox="1"/>
          <p:nvPr/>
        </p:nvSpPr>
        <p:spPr>
          <a:xfrm>
            <a:off x="4525351" y="1973540"/>
            <a:ext cx="453970" cy="253916"/>
          </a:xfrm>
          <a:prstGeom prst="rect">
            <a:avLst/>
          </a:prstGeom>
          <a:noFill/>
          <a:ln>
            <a:solidFill>
              <a:schemeClr val="tx1"/>
            </a:solidFill>
          </a:ln>
        </p:spPr>
        <p:txBody>
          <a:bodyPr wrap="none" rtlCol="0">
            <a:spAutoFit/>
          </a:bodyPr>
          <a:lstStyle/>
          <a:p>
            <a:r>
              <a:rPr kumimoji="1" lang="ja-JP" altLang="en-US" sz="1050" dirty="0">
                <a:latin typeface="BIZ UDPゴシック" panose="020B0400000000000000" pitchFamily="50" charset="-128"/>
                <a:ea typeface="BIZ UDPゴシック" panose="020B0400000000000000" pitchFamily="50" charset="-128"/>
              </a:rPr>
              <a:t>検索</a:t>
            </a:r>
          </a:p>
        </p:txBody>
      </p:sp>
      <p:sp>
        <p:nvSpPr>
          <p:cNvPr id="23" name="テキスト ボックス 22">
            <a:extLst>
              <a:ext uri="{FF2B5EF4-FFF2-40B4-BE49-F238E27FC236}">
                <a16:creationId xmlns:a16="http://schemas.microsoft.com/office/drawing/2014/main" id="{892570B3-92CC-442B-938C-54C85DAB0827}"/>
              </a:ext>
            </a:extLst>
          </p:cNvPr>
          <p:cNvSpPr txBox="1"/>
          <p:nvPr/>
        </p:nvSpPr>
        <p:spPr>
          <a:xfrm>
            <a:off x="5936649" y="10215713"/>
            <a:ext cx="1168910" cy="246221"/>
          </a:xfrm>
          <a:prstGeom prst="rect">
            <a:avLst/>
          </a:prstGeom>
          <a:noFill/>
          <a:ln>
            <a:noFill/>
          </a:ln>
        </p:spPr>
        <p:txBody>
          <a:bodyPr wrap="none" rtlCol="0">
            <a:spAutoFit/>
          </a:bodyPr>
          <a:lstStyle/>
          <a:p>
            <a:r>
              <a:rPr kumimoji="1" lang="ja-JP" altLang="en-US" sz="1000" dirty="0">
                <a:latin typeface="BIZ UDPゴシック" panose="020B0400000000000000" pitchFamily="50" charset="-128"/>
                <a:ea typeface="BIZ UDPゴシック" panose="020B0400000000000000" pitchFamily="50" charset="-128"/>
              </a:rPr>
              <a:t>２０２５年１月発行</a:t>
            </a:r>
          </a:p>
        </p:txBody>
      </p:sp>
      <p:pic>
        <p:nvPicPr>
          <p:cNvPr id="24" name="グラフィックス 23" descr="カーソル 単色塗りつぶし">
            <a:extLst>
              <a:ext uri="{FF2B5EF4-FFF2-40B4-BE49-F238E27FC236}">
                <a16:creationId xmlns:a16="http://schemas.microsoft.com/office/drawing/2014/main" id="{85759F18-2819-4107-92C1-9E6464FC5D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69009" y="2082096"/>
            <a:ext cx="288000" cy="288000"/>
          </a:xfrm>
          <a:prstGeom prst="rect">
            <a:avLst/>
          </a:prstGeom>
        </p:spPr>
      </p:pic>
      <p:graphicFrame>
        <p:nvGraphicFramePr>
          <p:cNvPr id="26" name="表 9">
            <a:extLst>
              <a:ext uri="{FF2B5EF4-FFF2-40B4-BE49-F238E27FC236}">
                <a16:creationId xmlns:a16="http://schemas.microsoft.com/office/drawing/2014/main" id="{0E7B3F15-D6F8-4E9D-AE55-B5FBFD3EC95E}"/>
              </a:ext>
            </a:extLst>
          </p:cNvPr>
          <p:cNvGraphicFramePr>
            <a:graphicFrameLocks noGrp="1"/>
          </p:cNvGraphicFramePr>
          <p:nvPr>
            <p:extLst>
              <p:ext uri="{D42A27DB-BD31-4B8C-83A1-F6EECF244321}">
                <p14:modId xmlns:p14="http://schemas.microsoft.com/office/powerpoint/2010/main" val="3356007201"/>
              </p:ext>
            </p:extLst>
          </p:nvPr>
        </p:nvGraphicFramePr>
        <p:xfrm>
          <a:off x="398996" y="7823098"/>
          <a:ext cx="6646040" cy="1902354"/>
        </p:xfrm>
        <a:graphic>
          <a:graphicData uri="http://schemas.openxmlformats.org/drawingml/2006/table">
            <a:tbl>
              <a:tblPr firstRow="1">
                <a:tableStyleId>{69CF1AB2-1976-4502-BF36-3FF5EA218861}</a:tableStyleId>
              </a:tblPr>
              <a:tblGrid>
                <a:gridCol w="2921426">
                  <a:extLst>
                    <a:ext uri="{9D8B030D-6E8A-4147-A177-3AD203B41FA5}">
                      <a16:colId xmlns:a16="http://schemas.microsoft.com/office/drawing/2014/main" val="3173661356"/>
                    </a:ext>
                  </a:extLst>
                </a:gridCol>
                <a:gridCol w="3724614">
                  <a:extLst>
                    <a:ext uri="{9D8B030D-6E8A-4147-A177-3AD203B41FA5}">
                      <a16:colId xmlns:a16="http://schemas.microsoft.com/office/drawing/2014/main" val="3555396246"/>
                    </a:ext>
                  </a:extLst>
                </a:gridCol>
              </a:tblGrid>
              <a:tr h="451238">
                <a:tc>
                  <a:txBody>
                    <a:bodyPr/>
                    <a:lstStyle/>
                    <a:p>
                      <a:pPr>
                        <a:lnSpc>
                          <a:spcPct val="100000"/>
                        </a:lnSpc>
                      </a:pPr>
                      <a:r>
                        <a:rPr kumimoji="1" lang="zh-TW" altLang="en-US" sz="1000" b="0" dirty="0"/>
                        <a:t>能勢町･豊能町･茨木市･摂津市･島本町</a:t>
                      </a:r>
                      <a:endParaRPr kumimoji="1" lang="ja-JP" altLang="en-US" sz="1000" b="0" dirty="0"/>
                    </a:p>
                  </a:txBody>
                  <a:tcPr anchor="ctr">
                    <a:noFill/>
                  </a:tcPr>
                </a:tc>
                <a:tc>
                  <a:txBody>
                    <a:bodyPr/>
                    <a:lstStyle/>
                    <a:p>
                      <a:pPr>
                        <a:lnSpc>
                          <a:spcPct val="100000"/>
                        </a:lnSpc>
                      </a:pPr>
                      <a:r>
                        <a:rPr kumimoji="1" lang="ja-JP" altLang="en-US" sz="1000" b="0" dirty="0">
                          <a:latin typeface="+mn-ea"/>
                          <a:ea typeface="+mn-ea"/>
                        </a:rPr>
                        <a:t>大阪府 北部農と緑の総合事務所 みどり環境課</a:t>
                      </a:r>
                      <a:endParaRPr kumimoji="1" lang="en-US" altLang="ja-JP" sz="1000" b="0" dirty="0">
                        <a:latin typeface="+mn-ea"/>
                        <a:ea typeface="+mn-ea"/>
                      </a:endParaRPr>
                    </a:p>
                    <a:p>
                      <a:pPr>
                        <a:lnSpc>
                          <a:spcPct val="100000"/>
                        </a:lnSpc>
                      </a:pPr>
                      <a:r>
                        <a:rPr kumimoji="1" lang="en-US" altLang="ja-JP" sz="1000" b="0" dirty="0">
                          <a:latin typeface="+mn-ea"/>
                          <a:ea typeface="+mn-ea"/>
                        </a:rPr>
                        <a:t>(</a:t>
                      </a:r>
                      <a:r>
                        <a:rPr kumimoji="1" lang="ja-JP" altLang="en-US" sz="1000" b="0" dirty="0">
                          <a:latin typeface="+mn-ea"/>
                          <a:ea typeface="+mn-ea"/>
                        </a:rPr>
                        <a:t>三島府民センタービル内</a:t>
                      </a:r>
                      <a:r>
                        <a:rPr kumimoji="1" lang="en-US" altLang="ja-JP" sz="1000" b="0" dirty="0">
                          <a:latin typeface="+mn-ea"/>
                          <a:ea typeface="+mn-ea"/>
                        </a:rPr>
                        <a:t>)</a:t>
                      </a:r>
                      <a:r>
                        <a:rPr kumimoji="1" lang="ja-JP" altLang="en-US" sz="1000" b="0" dirty="0">
                          <a:latin typeface="+mn-ea"/>
                          <a:ea typeface="+mn-ea"/>
                        </a:rPr>
                        <a:t>　　電話：</a:t>
                      </a:r>
                      <a:r>
                        <a:rPr kumimoji="1" lang="en-US" altLang="ja-JP" sz="1000" b="0" dirty="0">
                          <a:latin typeface="+mn-ea"/>
                          <a:ea typeface="+mn-ea"/>
                        </a:rPr>
                        <a:t>(072)627-1121㈹</a:t>
                      </a:r>
                      <a:r>
                        <a:rPr kumimoji="1" lang="ja-JP" altLang="en-US" sz="1000" b="0" dirty="0">
                          <a:latin typeface="+mn-ea"/>
                          <a:ea typeface="+mn-ea"/>
                        </a:rPr>
                        <a:t>　</a:t>
                      </a:r>
                    </a:p>
                  </a:txBody>
                  <a:tcPr anchor="ctr">
                    <a:noFill/>
                  </a:tcPr>
                </a:tc>
                <a:extLst>
                  <a:ext uri="{0D108BD9-81ED-4DB2-BD59-A6C34878D82A}">
                    <a16:rowId xmlns:a16="http://schemas.microsoft.com/office/drawing/2014/main" val="1229288542"/>
                  </a:ext>
                </a:extLst>
              </a:tr>
              <a:tr h="451238">
                <a:tc>
                  <a:txBody>
                    <a:bodyPr/>
                    <a:lstStyle/>
                    <a:p>
                      <a:pPr>
                        <a:lnSpc>
                          <a:spcPct val="100000"/>
                        </a:lnSpc>
                      </a:pPr>
                      <a:r>
                        <a:rPr kumimoji="1" lang="zh-TW" altLang="en-US" sz="1000" dirty="0"/>
                        <a:t>大阪市･枚方市･寝屋川市･大東市･柏原市･</a:t>
                      </a:r>
                      <a:endParaRPr kumimoji="1" lang="en-US" altLang="zh-TW" sz="1000" dirty="0"/>
                    </a:p>
                    <a:p>
                      <a:pPr>
                        <a:lnSpc>
                          <a:spcPct val="100000"/>
                        </a:lnSpc>
                      </a:pPr>
                      <a:r>
                        <a:rPr kumimoji="1" lang="zh-TW" altLang="en-US" sz="1000" dirty="0"/>
                        <a:t>門真市･東大阪市･四條畷市･交野市</a:t>
                      </a:r>
                    </a:p>
                  </a:txBody>
                  <a:tcPr anchor="ctr">
                    <a:noFill/>
                  </a:tcPr>
                </a:tc>
                <a:tc>
                  <a:txBody>
                    <a:bodyPr/>
                    <a:lstStyle/>
                    <a:p>
                      <a:pPr>
                        <a:lnSpc>
                          <a:spcPct val="100000"/>
                        </a:lnSpc>
                      </a:pPr>
                      <a:r>
                        <a:rPr kumimoji="1" lang="ja-JP" altLang="en-US" sz="1000" dirty="0">
                          <a:latin typeface="+mn-ea"/>
                          <a:ea typeface="+mn-ea"/>
                        </a:rPr>
                        <a:t>大阪府 中部農と緑の総合事務所 みどり環境課</a:t>
                      </a:r>
                      <a:endParaRPr kumimoji="1" lang="en-US" altLang="ja-JP" sz="1000" dirty="0">
                        <a:latin typeface="+mn-ea"/>
                        <a:ea typeface="+mn-ea"/>
                      </a:endParaRPr>
                    </a:p>
                    <a:p>
                      <a:pPr>
                        <a:lnSpc>
                          <a:spcPct val="100000"/>
                        </a:lnSpc>
                      </a:pPr>
                      <a:r>
                        <a:rPr kumimoji="1" lang="en-US" altLang="ja-JP" sz="1000" dirty="0">
                          <a:latin typeface="+mn-ea"/>
                          <a:ea typeface="+mn-ea"/>
                        </a:rPr>
                        <a:t>(</a:t>
                      </a:r>
                      <a:r>
                        <a:rPr kumimoji="1" lang="ja-JP" altLang="en-US" sz="1000" dirty="0">
                          <a:latin typeface="+mn-ea"/>
                          <a:ea typeface="+mn-ea"/>
                        </a:rPr>
                        <a:t>中河内府民センタービル内</a:t>
                      </a:r>
                      <a:r>
                        <a:rPr kumimoji="1" lang="en-US" altLang="ja-JP" sz="1000" dirty="0">
                          <a:latin typeface="+mn-ea"/>
                          <a:ea typeface="+mn-ea"/>
                        </a:rPr>
                        <a:t>)</a:t>
                      </a:r>
                      <a:r>
                        <a:rPr kumimoji="1" lang="ja-JP" altLang="en-US" sz="1000" dirty="0">
                          <a:latin typeface="+mn-ea"/>
                          <a:ea typeface="+mn-ea"/>
                        </a:rPr>
                        <a:t>　電話：</a:t>
                      </a:r>
                      <a:r>
                        <a:rPr kumimoji="1" lang="en-US" altLang="ja-JP" sz="1000" dirty="0">
                          <a:latin typeface="+mn-ea"/>
                          <a:ea typeface="+mn-ea"/>
                        </a:rPr>
                        <a:t>(072)994-1515㈹</a:t>
                      </a:r>
                    </a:p>
                  </a:txBody>
                  <a:tcPr anchor="ctr">
                    <a:noFill/>
                  </a:tcPr>
                </a:tc>
                <a:extLst>
                  <a:ext uri="{0D108BD9-81ED-4DB2-BD59-A6C34878D82A}">
                    <a16:rowId xmlns:a16="http://schemas.microsoft.com/office/drawing/2014/main" val="2410263539"/>
                  </a:ext>
                </a:extLst>
              </a:tr>
              <a:tr h="456742">
                <a:tc>
                  <a:txBody>
                    <a:bodyPr/>
                    <a:lstStyle/>
                    <a:p>
                      <a:pPr>
                        <a:lnSpc>
                          <a:spcPct val="100000"/>
                        </a:lnSpc>
                      </a:pPr>
                      <a:r>
                        <a:rPr kumimoji="1" lang="zh-CN" altLang="en-US" sz="1000" dirty="0"/>
                        <a:t>富田林市･河内長野市･松原市･羽曳野市･</a:t>
                      </a:r>
                      <a:endParaRPr kumimoji="1" lang="en-US" altLang="zh-CN" sz="1000" dirty="0"/>
                    </a:p>
                    <a:p>
                      <a:pPr>
                        <a:lnSpc>
                          <a:spcPct val="100000"/>
                        </a:lnSpc>
                      </a:pPr>
                      <a:r>
                        <a:rPr kumimoji="1" lang="zh-CN" altLang="en-US" sz="1000" dirty="0"/>
                        <a:t>藤井寺市･大阪狭山市･太子町･河南町･</a:t>
                      </a:r>
                      <a:endParaRPr kumimoji="1" lang="en-US" altLang="zh-CN" sz="1000" dirty="0"/>
                    </a:p>
                    <a:p>
                      <a:pPr>
                        <a:lnSpc>
                          <a:spcPct val="100000"/>
                        </a:lnSpc>
                      </a:pPr>
                      <a:r>
                        <a:rPr kumimoji="1" lang="zh-CN" altLang="en-US" sz="1000" dirty="0"/>
                        <a:t>千早赤阪村</a:t>
                      </a:r>
                    </a:p>
                  </a:txBody>
                  <a:tcPr anchor="ctr">
                    <a:noFill/>
                  </a:tcPr>
                </a:tc>
                <a:tc>
                  <a:txBody>
                    <a:bodyPr/>
                    <a:lstStyle/>
                    <a:p>
                      <a:pPr>
                        <a:lnSpc>
                          <a:spcPct val="100000"/>
                        </a:lnSpc>
                      </a:pPr>
                      <a:r>
                        <a:rPr kumimoji="1" lang="ja-JP" altLang="en-US" sz="1000" dirty="0">
                          <a:latin typeface="+mn-ea"/>
                          <a:ea typeface="+mn-ea"/>
                        </a:rPr>
                        <a:t>大阪府 南河内農と緑の総合事務所 みどり環境課</a:t>
                      </a:r>
                    </a:p>
                    <a:p>
                      <a:pPr>
                        <a:lnSpc>
                          <a:spcPct val="100000"/>
                        </a:lnSpc>
                      </a:pPr>
                      <a:r>
                        <a:rPr kumimoji="1" lang="ja-JP" altLang="en-US" sz="1000" dirty="0">
                          <a:latin typeface="+mn-ea"/>
                          <a:ea typeface="+mn-ea"/>
                        </a:rPr>
                        <a:t>（南河内府民センタービル内）　電話：</a:t>
                      </a:r>
                      <a:r>
                        <a:rPr kumimoji="1" lang="en-US" altLang="ja-JP" sz="1000" dirty="0">
                          <a:latin typeface="+mn-ea"/>
                          <a:ea typeface="+mn-ea"/>
                        </a:rPr>
                        <a:t>(0721)25-1131㈹</a:t>
                      </a:r>
                    </a:p>
                  </a:txBody>
                  <a:tcPr anchor="ctr">
                    <a:noFill/>
                  </a:tcPr>
                </a:tc>
                <a:extLst>
                  <a:ext uri="{0D108BD9-81ED-4DB2-BD59-A6C34878D82A}">
                    <a16:rowId xmlns:a16="http://schemas.microsoft.com/office/drawing/2014/main" val="2283341850"/>
                  </a:ext>
                </a:extLst>
              </a:tr>
              <a:tr h="451238">
                <a:tc>
                  <a:txBody>
                    <a:bodyPr/>
                    <a:lstStyle/>
                    <a:p>
                      <a:pPr>
                        <a:lnSpc>
                          <a:spcPct val="100000"/>
                        </a:lnSpc>
                      </a:pPr>
                      <a:r>
                        <a:rPr kumimoji="1" lang="zh-TW" altLang="en-US" sz="1000" dirty="0"/>
                        <a:t>岸和田市･貝塚市･泉佐野市･和泉市･泉南市･</a:t>
                      </a:r>
                      <a:endParaRPr kumimoji="1" lang="en-US" altLang="zh-TW" sz="1000" dirty="0"/>
                    </a:p>
                    <a:p>
                      <a:pPr>
                        <a:lnSpc>
                          <a:spcPct val="100000"/>
                        </a:lnSpc>
                      </a:pPr>
                      <a:r>
                        <a:rPr kumimoji="1" lang="zh-TW" altLang="en-US" sz="1000" dirty="0"/>
                        <a:t>泉大津市･阪南市･熊取町･忠岡町･田尻町･岬町 </a:t>
                      </a:r>
                    </a:p>
                  </a:txBody>
                  <a:tcPr anchor="ctr">
                    <a:noFill/>
                  </a:tcPr>
                </a:tc>
                <a:tc>
                  <a:txBody>
                    <a:bodyPr/>
                    <a:lstStyle/>
                    <a:p>
                      <a:pPr>
                        <a:lnSpc>
                          <a:spcPct val="100000"/>
                        </a:lnSpc>
                      </a:pPr>
                      <a:r>
                        <a:rPr kumimoji="1" lang="ja-JP" altLang="en-US" sz="1000" dirty="0">
                          <a:latin typeface="+mn-ea"/>
                          <a:ea typeface="+mn-ea"/>
                        </a:rPr>
                        <a:t>大阪府 泉州農と緑の総合事務所 みどり環境課</a:t>
                      </a:r>
                    </a:p>
                    <a:p>
                      <a:pPr>
                        <a:lnSpc>
                          <a:spcPct val="100000"/>
                        </a:lnSpc>
                      </a:pPr>
                      <a:r>
                        <a:rPr kumimoji="1" lang="ja-JP" altLang="en-US" sz="1000" dirty="0">
                          <a:latin typeface="+mn-ea"/>
                          <a:ea typeface="+mn-ea"/>
                        </a:rPr>
                        <a:t>（泉南府民センタービル内）　電話：</a:t>
                      </a:r>
                      <a:r>
                        <a:rPr kumimoji="1" lang="en-US" altLang="ja-JP" sz="1000" dirty="0">
                          <a:latin typeface="+mn-ea"/>
                          <a:ea typeface="+mn-ea"/>
                        </a:rPr>
                        <a:t>(072)439-3601㈹</a:t>
                      </a:r>
                    </a:p>
                  </a:txBody>
                  <a:tcPr anchor="ctr">
                    <a:noFill/>
                  </a:tcPr>
                </a:tc>
                <a:extLst>
                  <a:ext uri="{0D108BD9-81ED-4DB2-BD59-A6C34878D82A}">
                    <a16:rowId xmlns:a16="http://schemas.microsoft.com/office/drawing/2014/main" val="3910894779"/>
                  </a:ext>
                </a:extLst>
              </a:tr>
            </a:tbl>
          </a:graphicData>
        </a:graphic>
      </p:graphicFrame>
      <p:pic>
        <p:nvPicPr>
          <p:cNvPr id="30" name="図 29">
            <a:extLst>
              <a:ext uri="{FF2B5EF4-FFF2-40B4-BE49-F238E27FC236}">
                <a16:creationId xmlns:a16="http://schemas.microsoft.com/office/drawing/2014/main" id="{D6D9242A-1610-40C0-AC3F-3B45BD13E7E0}"/>
              </a:ext>
            </a:extLst>
          </p:cNvPr>
          <p:cNvPicPr>
            <a:picLocks noChangeAspect="1"/>
          </p:cNvPicPr>
          <p:nvPr/>
        </p:nvPicPr>
        <p:blipFill>
          <a:blip r:embed="rId5"/>
          <a:stretch>
            <a:fillRect/>
          </a:stretch>
        </p:blipFill>
        <p:spPr>
          <a:xfrm>
            <a:off x="277599" y="3033476"/>
            <a:ext cx="7012948" cy="3720484"/>
          </a:xfrm>
          <a:prstGeom prst="rect">
            <a:avLst/>
          </a:prstGeom>
        </p:spPr>
      </p:pic>
      <p:pic>
        <p:nvPicPr>
          <p:cNvPr id="31" name="図 30">
            <a:extLst>
              <a:ext uri="{FF2B5EF4-FFF2-40B4-BE49-F238E27FC236}">
                <a16:creationId xmlns:a16="http://schemas.microsoft.com/office/drawing/2014/main" id="{0143576B-FA8D-4145-A6D1-C5342EA77D5B}"/>
              </a:ext>
            </a:extLst>
          </p:cNvPr>
          <p:cNvPicPr>
            <a:picLocks noChangeAspect="1"/>
          </p:cNvPicPr>
          <p:nvPr/>
        </p:nvPicPr>
        <p:blipFill>
          <a:blip r:embed="rId6"/>
          <a:stretch>
            <a:fillRect/>
          </a:stretch>
        </p:blipFill>
        <p:spPr>
          <a:xfrm>
            <a:off x="3847774" y="5328325"/>
            <a:ext cx="3442773" cy="2052315"/>
          </a:xfrm>
          <a:prstGeom prst="rect">
            <a:avLst/>
          </a:prstGeom>
        </p:spPr>
      </p:pic>
      <p:sp>
        <p:nvSpPr>
          <p:cNvPr id="32" name="四角形: 角を丸くする 31">
            <a:extLst>
              <a:ext uri="{FF2B5EF4-FFF2-40B4-BE49-F238E27FC236}">
                <a16:creationId xmlns:a16="http://schemas.microsoft.com/office/drawing/2014/main" id="{F76D15EC-EB4D-422B-B613-5F9AB11C5D25}"/>
              </a:ext>
            </a:extLst>
          </p:cNvPr>
          <p:cNvSpPr/>
          <p:nvPr/>
        </p:nvSpPr>
        <p:spPr>
          <a:xfrm>
            <a:off x="398996" y="376730"/>
            <a:ext cx="6655478" cy="11448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pPr>
              <a:lnSpc>
                <a:spcPts val="1600"/>
              </a:lnSpc>
            </a:pPr>
            <a:r>
              <a:rPr lang="ja-JP" altLang="en-US" sz="1100" dirty="0">
                <a:solidFill>
                  <a:schemeClr val="tx1"/>
                </a:solidFill>
              </a:rPr>
              <a:t>大阪府自然環境保全条例では、以下についても定められています。</a:t>
            </a:r>
            <a:endParaRPr kumimoji="1" lang="en-US" altLang="ja-JP" sz="1100" dirty="0">
              <a:solidFill>
                <a:schemeClr val="tx1"/>
              </a:solidFill>
            </a:endParaRPr>
          </a:p>
          <a:p>
            <a:pPr>
              <a:lnSpc>
                <a:spcPts val="1600"/>
              </a:lnSpc>
            </a:pPr>
            <a:r>
              <a:rPr lang="ja-JP" altLang="en-US" sz="1100" dirty="0">
                <a:solidFill>
                  <a:schemeClr val="tx1"/>
                </a:solidFill>
              </a:rPr>
              <a:t>　・</a:t>
            </a:r>
            <a:r>
              <a:rPr kumimoji="1" lang="ja-JP" altLang="en-US" sz="1100" dirty="0">
                <a:solidFill>
                  <a:schemeClr val="tx1"/>
                </a:solidFill>
              </a:rPr>
              <a:t>緑地の維持管理についての努力義務　　　・届出を行わずに建築行為に着手した場合などの勧告措置</a:t>
            </a:r>
          </a:p>
          <a:p>
            <a:pPr>
              <a:lnSpc>
                <a:spcPts val="1600"/>
              </a:lnSpc>
            </a:pPr>
            <a:r>
              <a:rPr kumimoji="1" lang="ja-JP" altLang="en-US" sz="1100" dirty="0">
                <a:solidFill>
                  <a:schemeClr val="tx1"/>
                </a:solidFill>
              </a:rPr>
              <a:t>　・正当な理由がなく勧告に従わない場合などの公表措置</a:t>
            </a:r>
          </a:p>
          <a:p>
            <a:pPr>
              <a:lnSpc>
                <a:spcPts val="1600"/>
              </a:lnSpc>
            </a:pPr>
            <a:r>
              <a:rPr kumimoji="1" lang="ja-JP" altLang="en-US" sz="1100" dirty="0">
                <a:solidFill>
                  <a:schemeClr val="tx1"/>
                </a:solidFill>
              </a:rPr>
              <a:t>　・緑化に関して特に優れた取組みをした場合の顕彰制度　等</a:t>
            </a:r>
          </a:p>
        </p:txBody>
      </p:sp>
      <p:sp>
        <p:nvSpPr>
          <p:cNvPr id="33" name="AutoShape 518">
            <a:extLst>
              <a:ext uri="{FF2B5EF4-FFF2-40B4-BE49-F238E27FC236}">
                <a16:creationId xmlns:a16="http://schemas.microsoft.com/office/drawing/2014/main" id="{028889BA-1D11-4C29-A783-E7E2DB4D9444}"/>
              </a:ext>
            </a:extLst>
          </p:cNvPr>
          <p:cNvSpPr>
            <a:spLocks noChangeArrowheads="1"/>
          </p:cNvSpPr>
          <p:nvPr/>
        </p:nvSpPr>
        <p:spPr bwMode="auto">
          <a:xfrm>
            <a:off x="505201" y="232729"/>
            <a:ext cx="1624330" cy="288000"/>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ot="0" vert="horz" wrap="square" lIns="74295" tIns="7200" rIns="74295" bIns="8890" anchor="ctr" anchorCtr="0" upright="1">
            <a:noAutofit/>
          </a:bodyPr>
          <a:lstStyle/>
          <a:p>
            <a:pPr algn="ctr">
              <a:lnSpc>
                <a:spcPts val="1700"/>
              </a:lnSpc>
            </a:pPr>
            <a:r>
              <a:rPr lang="ja-JP" altLang="en-US" sz="1200" b="1" kern="100" dirty="0">
                <a:solidFill>
                  <a:schemeClr val="lt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その他の事項</a:t>
            </a:r>
          </a:p>
        </p:txBody>
      </p:sp>
      <p:sp>
        <p:nvSpPr>
          <p:cNvPr id="36" name="テキスト ボックス 35">
            <a:extLst>
              <a:ext uri="{FF2B5EF4-FFF2-40B4-BE49-F238E27FC236}">
                <a16:creationId xmlns:a16="http://schemas.microsoft.com/office/drawing/2014/main" id="{9C7C294E-E8C7-4226-8A9D-490A142BD043}"/>
              </a:ext>
            </a:extLst>
          </p:cNvPr>
          <p:cNvSpPr txBox="1"/>
          <p:nvPr/>
        </p:nvSpPr>
        <p:spPr>
          <a:xfrm>
            <a:off x="2461742" y="2347934"/>
            <a:ext cx="5097933" cy="215444"/>
          </a:xfrm>
          <a:prstGeom prst="rect">
            <a:avLst/>
          </a:prstGeom>
          <a:noFill/>
        </p:spPr>
        <p:txBody>
          <a:bodyPr wrap="square">
            <a:spAutoFit/>
          </a:bodyPr>
          <a:lstStyle/>
          <a:p>
            <a:r>
              <a:rPr lang="en-US" altLang="ja-JP" sz="800" dirty="0">
                <a:solidFill>
                  <a:srgbClr val="0070C0"/>
                </a:solidFill>
                <a:latin typeface="+mn-ea"/>
                <a:hlinkClick r:id="rId7">
                  <a:extLst>
                    <a:ext uri="{A12FA001-AC4F-418D-AE19-62706E023703}">
                      <ahyp:hlinkClr xmlns:ahyp="http://schemas.microsoft.com/office/drawing/2018/hyperlinkcolor" val="tx"/>
                    </a:ext>
                  </a:extLst>
                </a:hlinkClick>
              </a:rPr>
              <a:t>https://www.pref.osaka.lg.jp/o120030/midori/ryokkaseido/todokede.html</a:t>
            </a:r>
            <a:endParaRPr lang="ja-JP" altLang="en-US" sz="800" dirty="0">
              <a:solidFill>
                <a:srgbClr val="0070C0"/>
              </a:solidFill>
              <a:latin typeface="+mn-ea"/>
            </a:endParaRPr>
          </a:p>
        </p:txBody>
      </p:sp>
      <p:pic>
        <p:nvPicPr>
          <p:cNvPr id="37" name="図 36">
            <a:extLst>
              <a:ext uri="{FF2B5EF4-FFF2-40B4-BE49-F238E27FC236}">
                <a16:creationId xmlns:a16="http://schemas.microsoft.com/office/drawing/2014/main" id="{396ABD4B-3A63-4436-8B91-D6963657D10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712234" y="1616810"/>
            <a:ext cx="720000" cy="720000"/>
          </a:xfrm>
          <a:prstGeom prst="rect">
            <a:avLst/>
          </a:prstGeom>
        </p:spPr>
      </p:pic>
      <p:sp>
        <p:nvSpPr>
          <p:cNvPr id="39" name="テキスト ボックス 38">
            <a:extLst>
              <a:ext uri="{FF2B5EF4-FFF2-40B4-BE49-F238E27FC236}">
                <a16:creationId xmlns:a16="http://schemas.microsoft.com/office/drawing/2014/main" id="{3233F348-639A-4B51-8027-FB97F7FC641A}"/>
              </a:ext>
            </a:extLst>
          </p:cNvPr>
          <p:cNvSpPr txBox="1"/>
          <p:nvPr/>
        </p:nvSpPr>
        <p:spPr>
          <a:xfrm>
            <a:off x="398996" y="7548003"/>
            <a:ext cx="1172116" cy="261610"/>
          </a:xfrm>
          <a:prstGeom prst="rect">
            <a:avLst/>
          </a:prstGeom>
          <a:noFill/>
        </p:spPr>
        <p:txBody>
          <a:bodyPr wrap="none" rtlCol="0">
            <a:spAutoFit/>
          </a:bodyPr>
          <a:lstStyle/>
          <a:p>
            <a:r>
              <a:rPr lang="ja-JP" altLang="en-US" sz="1100" b="1" dirty="0"/>
              <a:t>■府担当事務所</a:t>
            </a:r>
            <a:endParaRPr kumimoji="1" lang="ja-JP" altLang="en-US" sz="1100" b="1" dirty="0"/>
          </a:p>
        </p:txBody>
      </p:sp>
    </p:spTree>
    <p:extLst>
      <p:ext uri="{BB962C8B-B14F-4D97-AF65-F5344CB8AC3E}">
        <p14:creationId xmlns:p14="http://schemas.microsoft.com/office/powerpoint/2010/main" val="2822365684"/>
      </p:ext>
    </p:extLst>
  </p:cSld>
  <p:clrMapOvr>
    <a:masterClrMapping/>
  </p:clrMapOvr>
</p:sld>
</file>

<file path=ppt/theme/theme1.xml><?xml version="1.0" encoding="utf-8"?>
<a:theme xmlns:a="http://schemas.openxmlformats.org/drawingml/2006/main" name="Default Theme">
  <a:themeElements>
    <a:clrScheme name="からふるぽっぷ">
      <a:dk1>
        <a:sysClr val="windowText" lastClr="000000"/>
      </a:dk1>
      <a:lt1>
        <a:sysClr val="window" lastClr="FFFFFF"/>
      </a:lt1>
      <a:dk2>
        <a:srgbClr val="44546A"/>
      </a:dk2>
      <a:lt2>
        <a:srgbClr val="E7E6E6"/>
      </a:lt2>
      <a:accent1>
        <a:srgbClr val="00A4FE"/>
      </a:accent1>
      <a:accent2>
        <a:srgbClr val="00EAD7"/>
      </a:accent2>
      <a:accent3>
        <a:srgbClr val="0EDC00"/>
      </a:accent3>
      <a:accent4>
        <a:srgbClr val="FFD800"/>
      </a:accent4>
      <a:accent5>
        <a:srgbClr val="FF5532"/>
      </a:accent5>
      <a:accent6>
        <a:srgbClr val="FF52A6"/>
      </a:accent6>
      <a:hlink>
        <a:srgbClr val="9B2FC6"/>
      </a:hlink>
      <a:folHlink>
        <a:srgbClr val="7A1F4A"/>
      </a:folHlink>
    </a:clrScheme>
    <a:fontScheme name="基本のやつ">
      <a:majorFont>
        <a:latin typeface="Century Gothic"/>
        <a:ea typeface="BIZ UDPゴシック"/>
        <a:cs typeface=""/>
      </a:majorFont>
      <a:minorFont>
        <a:latin typeface="Segoe UI"/>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fault Theme" id="{96C9A9BC-5D2A-4764-B0EF-829FDAAA2262}" vid="{A1AF9C8C-2FF2-46F5-B125-62B1357CE05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0</TotalTime>
  <Words>2005</Words>
  <Application>Microsoft Office PowerPoint</Application>
  <PresentationFormat>ユーザー設定</PresentationFormat>
  <Paragraphs>183</Paragraphs>
  <Slides>4</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BIZ UDPゴシック</vt:lpstr>
      <vt:lpstr>HG丸ｺﾞｼｯｸM-PRO</vt:lpstr>
      <vt:lpstr>ＭＳ 明朝</vt:lpstr>
      <vt:lpstr>UD デジタル 教科書体 NK-R</vt:lpstr>
      <vt:lpstr>游ゴシック</vt:lpstr>
      <vt:lpstr>Arial</vt:lpstr>
      <vt:lpstr>Century Gothic</vt:lpstr>
      <vt:lpstr>Segoe UI</vt:lpstr>
      <vt:lpstr>Wingdings</vt:lpstr>
      <vt:lpstr>Default Theme</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2025-03-11T01:28:16Z</dcterms:created>
  <dcterms:modified xsi:type="dcterms:W3CDTF">2025-03-17T02:33:54Z</dcterms:modified>
</cp:coreProperties>
</file>