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sldIdLst>
    <p:sldId id="264" r:id="rId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9EA6"/>
    <a:srgbClr val="CDCAF2"/>
    <a:srgbClr val="B5B1ED"/>
    <a:srgbClr val="7870DE"/>
    <a:srgbClr val="29218B"/>
    <a:srgbClr val="16704C"/>
    <a:srgbClr val="B9F1DA"/>
    <a:srgbClr val="7FE5BC"/>
    <a:srgbClr val="23AF76"/>
    <a:srgbClr val="B2AE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1253" autoAdjust="0"/>
  </p:normalViewPr>
  <p:slideViewPr>
    <p:cSldViewPr snapToGrid="0">
      <p:cViewPr varScale="1">
        <p:scale>
          <a:sx n="100" d="100"/>
          <a:sy n="100" d="100"/>
        </p:scale>
        <p:origin x="74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312" tIns="45656" rIns="91312" bIns="45656" rtlCol="0"/>
          <a:lstStyle>
            <a:lvl1pPr algn="r">
              <a:defRPr sz="1200"/>
            </a:lvl1pPr>
          </a:lstStyle>
          <a:p>
            <a:fld id="{6603E5EC-C841-4714-BCD4-537853488B2B}" type="datetimeFigureOut">
              <a:rPr kumimoji="1" lang="ja-JP" altLang="en-US" smtClean="0"/>
              <a:t>2024/6/3</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77027"/>
            <a:ext cx="5437506" cy="3908187"/>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312" tIns="45656" rIns="91312" bIns="45656" rtlCol="0" anchor="b"/>
          <a:lstStyle>
            <a:lvl1pPr algn="r">
              <a:defRPr sz="1200"/>
            </a:lvl1pPr>
          </a:lstStyle>
          <a:p>
            <a:fld id="{46D164E0-EED7-42B8-9824-26E78BB8CEDB}" type="slidenum">
              <a:rPr kumimoji="1" lang="ja-JP" altLang="en-US" smtClean="0"/>
              <a:t>‹#›</a:t>
            </a:fld>
            <a:endParaRPr kumimoji="1" lang="ja-JP" altLang="en-US"/>
          </a:p>
        </p:txBody>
      </p:sp>
    </p:spTree>
    <p:extLst>
      <p:ext uri="{BB962C8B-B14F-4D97-AF65-F5344CB8AC3E}">
        <p14:creationId xmlns:p14="http://schemas.microsoft.com/office/powerpoint/2010/main" val="26265303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6D164E0-EED7-42B8-9824-26E78BB8CEDB}" type="slidenum">
              <a:rPr kumimoji="1" lang="ja-JP" altLang="en-US" smtClean="0"/>
              <a:t>1</a:t>
            </a:fld>
            <a:endParaRPr kumimoji="1" lang="ja-JP" altLang="en-US"/>
          </a:p>
        </p:txBody>
      </p:sp>
    </p:spTree>
    <p:extLst>
      <p:ext uri="{BB962C8B-B14F-4D97-AF65-F5344CB8AC3E}">
        <p14:creationId xmlns:p14="http://schemas.microsoft.com/office/powerpoint/2010/main" val="4089965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3783083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13397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2423797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662913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2703385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68008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4127596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58445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1689647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1283006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566C50-0226-4E93-B896-B91D160C366E}"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529733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66C50-0226-4E93-B896-B91D160C366E}" type="datetimeFigureOut">
              <a:rPr kumimoji="1" lang="ja-JP" altLang="en-US" smtClean="0"/>
              <a:t>2024/6/3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F07F2-3CFF-4008-86C3-5D656047D559}" type="slidenum">
              <a:rPr kumimoji="1" lang="ja-JP" altLang="en-US" smtClean="0"/>
              <a:t>‹#›</a:t>
            </a:fld>
            <a:endParaRPr kumimoji="1" lang="ja-JP" altLang="en-US"/>
          </a:p>
        </p:txBody>
      </p:sp>
    </p:spTree>
    <p:extLst>
      <p:ext uri="{BB962C8B-B14F-4D97-AF65-F5344CB8AC3E}">
        <p14:creationId xmlns:p14="http://schemas.microsoft.com/office/powerpoint/2010/main" val="616933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四角形: 角を丸くする 28">
            <a:extLst>
              <a:ext uri="{FF2B5EF4-FFF2-40B4-BE49-F238E27FC236}">
                <a16:creationId xmlns:a16="http://schemas.microsoft.com/office/drawing/2014/main" id="{B45A8A5E-147F-410A-9A50-D3610B56342E}"/>
              </a:ext>
            </a:extLst>
          </p:cNvPr>
          <p:cNvSpPr/>
          <p:nvPr/>
        </p:nvSpPr>
        <p:spPr>
          <a:xfrm>
            <a:off x="5637844" y="3680971"/>
            <a:ext cx="1949155" cy="1562295"/>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・販売にあたっての助言</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・本業務で磨き上げた</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コンテンツの改良</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・商談の場への同席　</a:t>
            </a: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　　　　　　　　　　　　　　　</a:t>
            </a:r>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　　　　　　　　　等　</a:t>
            </a:r>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 name="AutoShape 2">
            <a:extLst>
              <a:ext uri="{FF2B5EF4-FFF2-40B4-BE49-F238E27FC236}">
                <a16:creationId xmlns:a16="http://schemas.microsoft.com/office/drawing/2014/main" id="{3B72A684-54F0-4B29-BA22-CE3BF4044377}"/>
              </a:ext>
            </a:extLst>
          </p:cNvPr>
          <p:cNvSpPr>
            <a:spLocks noChangeAspect="1" noChangeArrowheads="1"/>
          </p:cNvSpPr>
          <p:nvPr/>
        </p:nvSpPr>
        <p:spPr bwMode="auto">
          <a:xfrm>
            <a:off x="5249382" y="369474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 name="Rectangle 2">
            <a:extLst>
              <a:ext uri="{FF2B5EF4-FFF2-40B4-BE49-F238E27FC236}">
                <a16:creationId xmlns:a16="http://schemas.microsoft.com/office/drawing/2014/main" id="{F813A569-70C1-48EF-BC6F-5B56CF005F8B}"/>
              </a:ext>
            </a:extLst>
          </p:cNvPr>
          <p:cNvSpPr>
            <a:spLocks noChangeArrowheads="1"/>
          </p:cNvSpPr>
          <p:nvPr/>
        </p:nvSpPr>
        <p:spPr bwMode="auto">
          <a:xfrm>
            <a:off x="0" y="81932"/>
            <a:ext cx="9144000" cy="505411"/>
          </a:xfrm>
          <a:prstGeom prst="rect">
            <a:avLst/>
          </a:prstGeom>
          <a:solidFill>
            <a:schemeClr val="bg1">
              <a:lumMod val="85000"/>
            </a:schemeClr>
          </a:solidFill>
          <a:ln>
            <a:noFill/>
          </a:ln>
          <a:effectLst/>
        </p:spPr>
        <p:txBody>
          <a:bodyPr wrap="none" lIns="27000" tIns="81000" rIns="27000" bIns="81000" anchor="ctr"/>
          <a:lstStyle/>
          <a:p>
            <a:pPr>
              <a:lnSpc>
                <a:spcPts val="1787"/>
              </a:lnSpc>
            </a:pPr>
            <a:r>
              <a:rPr lang="ja-JP" altLang="en-US" sz="1600" dirty="0">
                <a:latin typeface="UD デジタル 教科書体 NP-B" panose="02020700000000000000" pitchFamily="18" charset="-128"/>
                <a:ea typeface="UD デジタル 教科書体 NP-B" panose="02020700000000000000" pitchFamily="18" charset="-128"/>
              </a:rPr>
              <a:t>　大阪の文化芸術を活用したインバウンド向け旅行商材の開発及び販路開拓の支援</a:t>
            </a:r>
            <a:endParaRPr lang="en-US" altLang="ja-JP" sz="1600" dirty="0">
              <a:latin typeface="UD デジタル 教科書体 NP-B" panose="02020700000000000000" pitchFamily="18" charset="-128"/>
              <a:ea typeface="UD デジタル 教科書体 NP-B" panose="02020700000000000000" pitchFamily="18" charset="-128"/>
            </a:endParaRPr>
          </a:p>
          <a:p>
            <a:pPr>
              <a:lnSpc>
                <a:spcPts val="1787"/>
              </a:lnSpc>
            </a:pPr>
            <a:r>
              <a:rPr lang="ja-JP" altLang="en-US" sz="1600" dirty="0">
                <a:latin typeface="UD デジタル 教科書体 NP-B" panose="02020700000000000000" pitchFamily="18" charset="-128"/>
                <a:ea typeface="UD デジタル 教科書体 NP-B" panose="02020700000000000000" pitchFamily="18" charset="-128"/>
              </a:rPr>
              <a:t>　</a:t>
            </a:r>
            <a:r>
              <a:rPr lang="ja-JP" altLang="en-US" sz="1600">
                <a:latin typeface="UD デジタル 教科書体 NP-B" panose="02020700000000000000" pitchFamily="18" charset="-128"/>
                <a:ea typeface="UD デジタル 教科書体 NP-B" panose="02020700000000000000" pitchFamily="18" charset="-128"/>
              </a:rPr>
              <a:t>に係る企画・運営等業務</a:t>
            </a:r>
            <a:r>
              <a:rPr lang="ja-JP" altLang="en-US" sz="1600" dirty="0">
                <a:latin typeface="UD デジタル 教科書体 NP-B" panose="02020700000000000000" pitchFamily="18" charset="-128"/>
                <a:ea typeface="UD デジタル 教科書体 NP-B" panose="02020700000000000000" pitchFamily="18" charset="-128"/>
              </a:rPr>
              <a:t>委託　</a:t>
            </a:r>
            <a:endParaRPr lang="en-US" altLang="ja-JP" sz="1600" dirty="0">
              <a:latin typeface="UD デジタル 教科書体 NP-B" panose="02020700000000000000" pitchFamily="18" charset="-128"/>
              <a:ea typeface="UD デジタル 教科書体 NP-B" panose="02020700000000000000" pitchFamily="18" charset="-128"/>
            </a:endParaRPr>
          </a:p>
        </p:txBody>
      </p:sp>
      <p:sp>
        <p:nvSpPr>
          <p:cNvPr id="58" name="テキスト ボックス 57">
            <a:extLst>
              <a:ext uri="{FF2B5EF4-FFF2-40B4-BE49-F238E27FC236}">
                <a16:creationId xmlns:a16="http://schemas.microsoft.com/office/drawing/2014/main" id="{5532E5F0-F7B6-434C-BE28-17FA6F68FC69}"/>
              </a:ext>
            </a:extLst>
          </p:cNvPr>
          <p:cNvSpPr txBox="1"/>
          <p:nvPr/>
        </p:nvSpPr>
        <p:spPr>
          <a:xfrm>
            <a:off x="8271882" y="180748"/>
            <a:ext cx="711071" cy="307777"/>
          </a:xfrm>
          <a:prstGeom prst="rect">
            <a:avLst/>
          </a:prstGeom>
          <a:solidFill>
            <a:schemeClr val="bg1"/>
          </a:solidFill>
          <a:ln>
            <a:solidFill>
              <a:schemeClr val="tx1"/>
            </a:solidFill>
          </a:ln>
        </p:spPr>
        <p:txBody>
          <a:bodyPr wrap="square" rtlCol="0">
            <a:spAutoFit/>
          </a:bodyPr>
          <a:lstStyle/>
          <a:p>
            <a:pPr algn="ctr"/>
            <a:r>
              <a:rPr kumimoji="1" lang="ja-JP" altLang="en-US" sz="1400" dirty="0">
                <a:latin typeface="UD デジタル 教科書体 NP-B" panose="02020700000000000000" pitchFamily="18" charset="-128"/>
                <a:ea typeface="UD デジタル 教科書体 NP-B" panose="02020700000000000000" pitchFamily="18" charset="-128"/>
              </a:rPr>
              <a:t>別紙</a:t>
            </a:r>
          </a:p>
        </p:txBody>
      </p:sp>
      <p:sp>
        <p:nvSpPr>
          <p:cNvPr id="4" name="四角形: 角を丸くする 3">
            <a:extLst>
              <a:ext uri="{FF2B5EF4-FFF2-40B4-BE49-F238E27FC236}">
                <a16:creationId xmlns:a16="http://schemas.microsoft.com/office/drawing/2014/main" id="{95E5A74B-474C-4EB5-ADB1-E246F671F1A5}"/>
              </a:ext>
            </a:extLst>
          </p:cNvPr>
          <p:cNvSpPr/>
          <p:nvPr/>
        </p:nvSpPr>
        <p:spPr>
          <a:xfrm>
            <a:off x="1174946" y="849834"/>
            <a:ext cx="455593" cy="3332519"/>
          </a:xfrm>
          <a:prstGeom prst="roundRect">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文化芸術コンテンツの磨き上げ</a:t>
            </a:r>
          </a:p>
        </p:txBody>
      </p:sp>
      <p:sp>
        <p:nvSpPr>
          <p:cNvPr id="8" name="四角形: 角を丸くする 7">
            <a:extLst>
              <a:ext uri="{FF2B5EF4-FFF2-40B4-BE49-F238E27FC236}">
                <a16:creationId xmlns:a16="http://schemas.microsoft.com/office/drawing/2014/main" id="{6BF2FF21-3FED-4D22-A900-785F7D9D9067}"/>
              </a:ext>
            </a:extLst>
          </p:cNvPr>
          <p:cNvSpPr/>
          <p:nvPr/>
        </p:nvSpPr>
        <p:spPr>
          <a:xfrm>
            <a:off x="2166347" y="851529"/>
            <a:ext cx="419391" cy="3314833"/>
          </a:xfrm>
          <a:prstGeom prst="roundRect">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旅行商材の開発</a:t>
            </a:r>
          </a:p>
        </p:txBody>
      </p:sp>
      <p:sp>
        <p:nvSpPr>
          <p:cNvPr id="9" name="四角形: 角を丸くする 8">
            <a:extLst>
              <a:ext uri="{FF2B5EF4-FFF2-40B4-BE49-F238E27FC236}">
                <a16:creationId xmlns:a16="http://schemas.microsoft.com/office/drawing/2014/main" id="{B2ADE47C-03B7-4ACA-A49D-4AD5F38D325D}"/>
              </a:ext>
            </a:extLst>
          </p:cNvPr>
          <p:cNvSpPr/>
          <p:nvPr/>
        </p:nvSpPr>
        <p:spPr>
          <a:xfrm>
            <a:off x="3383710" y="1580876"/>
            <a:ext cx="2009639" cy="3668815"/>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観光案内所への展開</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OTA</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※2</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）への紹介　　　　　　　</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等</a:t>
            </a: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　</a:t>
            </a:r>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0" name="四角形: 角を丸くする 9">
            <a:extLst>
              <a:ext uri="{FF2B5EF4-FFF2-40B4-BE49-F238E27FC236}">
                <a16:creationId xmlns:a16="http://schemas.microsoft.com/office/drawing/2014/main" id="{B1754F7F-C5E0-49C4-A4D8-C914295D5034}"/>
              </a:ext>
            </a:extLst>
          </p:cNvPr>
          <p:cNvSpPr/>
          <p:nvPr/>
        </p:nvSpPr>
        <p:spPr>
          <a:xfrm>
            <a:off x="151721" y="849834"/>
            <a:ext cx="440219" cy="501134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府内の文化芸術コンテンツ</a:t>
            </a:r>
          </a:p>
        </p:txBody>
      </p:sp>
      <p:sp>
        <p:nvSpPr>
          <p:cNvPr id="12" name="四角形: 角を丸くする 11">
            <a:extLst>
              <a:ext uri="{FF2B5EF4-FFF2-40B4-BE49-F238E27FC236}">
                <a16:creationId xmlns:a16="http://schemas.microsoft.com/office/drawing/2014/main" id="{34B207F3-A96B-4E92-B272-7818AADA52C2}"/>
              </a:ext>
            </a:extLst>
          </p:cNvPr>
          <p:cNvSpPr/>
          <p:nvPr/>
        </p:nvSpPr>
        <p:spPr>
          <a:xfrm>
            <a:off x="3415556" y="1344238"/>
            <a:ext cx="1907480" cy="512205"/>
          </a:xfrm>
          <a:prstGeom prst="roundRect">
            <a:avLst>
              <a:gd name="adj" fmla="val 27572"/>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rPr>
              <a:t>FAM</a:t>
            </a: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トリップ・</a:t>
            </a:r>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商談会等の実施</a:t>
            </a:r>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5" name="矢印: 右 4">
            <a:extLst>
              <a:ext uri="{FF2B5EF4-FFF2-40B4-BE49-F238E27FC236}">
                <a16:creationId xmlns:a16="http://schemas.microsoft.com/office/drawing/2014/main" id="{31869874-3862-40C7-AAAF-36DD9BB7AA80}"/>
              </a:ext>
            </a:extLst>
          </p:cNvPr>
          <p:cNvSpPr/>
          <p:nvPr/>
        </p:nvSpPr>
        <p:spPr>
          <a:xfrm>
            <a:off x="644224" y="3968640"/>
            <a:ext cx="2691059" cy="1405647"/>
          </a:xfrm>
          <a:prstGeom prst="rightArrow">
            <a:avLst>
              <a:gd name="adj1" fmla="val 52965"/>
              <a:gd name="adj2" fmla="val 20183"/>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R5</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年度の検証事業（</a:t>
            </a:r>
            <a:r>
              <a:rPr kumimoji="1" lang="en-US" altLang="ja-JP" sz="1050" dirty="0">
                <a:solidFill>
                  <a:schemeClr val="tx1"/>
                </a:solidFill>
                <a:latin typeface="UD デジタル 教科書体 NP-B" panose="02020700000000000000" pitchFamily="18" charset="-128"/>
                <a:ea typeface="UD デジタル 教科書体 NP-B" panose="02020700000000000000" pitchFamily="18" charset="-128"/>
              </a:rPr>
              <a:t>※1</a:t>
            </a:r>
            <a:r>
              <a:rPr kumimoji="1" lang="ja-JP" altLang="en-US" sz="1050" dirty="0">
                <a:solidFill>
                  <a:schemeClr val="tx1"/>
                </a:solidFill>
                <a:latin typeface="UD デジタル 教科書体 NP-B" panose="02020700000000000000" pitchFamily="18" charset="-128"/>
                <a:ea typeface="UD デジタル 教科書体 NP-B" panose="02020700000000000000" pitchFamily="18" charset="-128"/>
              </a:rPr>
              <a:t>）にて実施した講座・勉強会・意見交換会等に参加した文化芸術施設・団体等が実施する文化芸術コンテンツ等</a:t>
            </a:r>
          </a:p>
        </p:txBody>
      </p:sp>
      <p:sp>
        <p:nvSpPr>
          <p:cNvPr id="14" name="矢印: 右 13">
            <a:extLst>
              <a:ext uri="{FF2B5EF4-FFF2-40B4-BE49-F238E27FC236}">
                <a16:creationId xmlns:a16="http://schemas.microsoft.com/office/drawing/2014/main" id="{4CDE3737-0807-47DF-BD0E-53BB6EE3CB57}"/>
              </a:ext>
            </a:extLst>
          </p:cNvPr>
          <p:cNvSpPr/>
          <p:nvPr/>
        </p:nvSpPr>
        <p:spPr>
          <a:xfrm>
            <a:off x="5457399" y="1871858"/>
            <a:ext cx="2136116" cy="1219077"/>
          </a:xfrm>
          <a:prstGeom prst="rightArrow">
            <a:avLst>
              <a:gd name="adj1" fmla="val 50000"/>
              <a:gd name="adj2" fmla="val 31940"/>
            </a:avLst>
          </a:prstGeom>
          <a:noFill/>
          <a:ln>
            <a:solidFill>
              <a:srgbClr val="F09EA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200" dirty="0">
                <a:solidFill>
                  <a:schemeClr val="tx1"/>
                </a:solidFill>
                <a:latin typeface="UD デジタル 教科書体 NP-B" panose="02020700000000000000" pitchFamily="18" charset="-128"/>
                <a:ea typeface="UD デジタル 教科書体 NP-B" panose="02020700000000000000" pitchFamily="18" charset="-128"/>
              </a:rPr>
              <a:t>文化芸術</a:t>
            </a: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施設・</a:t>
            </a:r>
            <a:r>
              <a:rPr kumimoji="1" lang="zh-TW" altLang="en-US" sz="1200" dirty="0">
                <a:solidFill>
                  <a:schemeClr val="tx1"/>
                </a:solidFill>
                <a:latin typeface="UD デジタル 教科書体 NP-B" panose="02020700000000000000" pitchFamily="18" charset="-128"/>
                <a:ea typeface="UD デジタル 教科書体 NP-B" panose="02020700000000000000" pitchFamily="18" charset="-128"/>
              </a:rPr>
              <a:t>団体等</a:t>
            </a:r>
            <a:endParaRPr kumimoji="1" lang="en-US" altLang="zh-TW" sz="1200" dirty="0">
              <a:solidFill>
                <a:schemeClr val="tx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による自主販売</a:t>
            </a:r>
          </a:p>
        </p:txBody>
      </p:sp>
      <p:sp>
        <p:nvSpPr>
          <p:cNvPr id="15" name="四角形: 角を丸くする 14">
            <a:extLst>
              <a:ext uri="{FF2B5EF4-FFF2-40B4-BE49-F238E27FC236}">
                <a16:creationId xmlns:a16="http://schemas.microsoft.com/office/drawing/2014/main" id="{4F281067-81C7-41F6-80C2-A5832E8F38E2}"/>
              </a:ext>
            </a:extLst>
          </p:cNvPr>
          <p:cNvSpPr/>
          <p:nvPr/>
        </p:nvSpPr>
        <p:spPr>
          <a:xfrm>
            <a:off x="8154478" y="920120"/>
            <a:ext cx="771909" cy="4977760"/>
          </a:xfrm>
          <a:prstGeom prst="roundRect">
            <a:avLst/>
          </a:prstGeom>
          <a:noFill/>
          <a:ln>
            <a:solidFill>
              <a:srgbClr val="F09EA6"/>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本業務にて培ったノウハウや販路を活かし</a:t>
            </a:r>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文化芸術施設・団体等が自立してコンテンツを売込む</a:t>
            </a:r>
          </a:p>
        </p:txBody>
      </p:sp>
      <p:sp>
        <p:nvSpPr>
          <p:cNvPr id="17" name="四角形: 角を丸くする 16">
            <a:extLst>
              <a:ext uri="{FF2B5EF4-FFF2-40B4-BE49-F238E27FC236}">
                <a16:creationId xmlns:a16="http://schemas.microsoft.com/office/drawing/2014/main" id="{EFBB123C-0203-4D4A-879A-A6E92D0D23DA}"/>
              </a:ext>
            </a:extLst>
          </p:cNvPr>
          <p:cNvSpPr/>
          <p:nvPr/>
        </p:nvSpPr>
        <p:spPr>
          <a:xfrm>
            <a:off x="7625597" y="862236"/>
            <a:ext cx="392371" cy="501134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外国人観光客</a:t>
            </a:r>
          </a:p>
        </p:txBody>
      </p:sp>
      <p:sp>
        <p:nvSpPr>
          <p:cNvPr id="18" name="矢印: 右 17">
            <a:extLst>
              <a:ext uri="{FF2B5EF4-FFF2-40B4-BE49-F238E27FC236}">
                <a16:creationId xmlns:a16="http://schemas.microsoft.com/office/drawing/2014/main" id="{42A5B15D-B633-4F6B-86BF-5F921C598A2E}"/>
              </a:ext>
            </a:extLst>
          </p:cNvPr>
          <p:cNvSpPr/>
          <p:nvPr/>
        </p:nvSpPr>
        <p:spPr>
          <a:xfrm>
            <a:off x="631727" y="5345288"/>
            <a:ext cx="6951096" cy="616952"/>
          </a:xfrm>
          <a:prstGeom prst="rightArrow">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海外に向けた広報活動</a:t>
            </a:r>
          </a:p>
        </p:txBody>
      </p:sp>
      <p:sp>
        <p:nvSpPr>
          <p:cNvPr id="21" name="四角形: 角を丸くする 20">
            <a:extLst>
              <a:ext uri="{FF2B5EF4-FFF2-40B4-BE49-F238E27FC236}">
                <a16:creationId xmlns:a16="http://schemas.microsoft.com/office/drawing/2014/main" id="{CA1BD797-ACB7-41DF-B549-3F684078DA72}"/>
              </a:ext>
            </a:extLst>
          </p:cNvPr>
          <p:cNvSpPr/>
          <p:nvPr/>
        </p:nvSpPr>
        <p:spPr>
          <a:xfrm>
            <a:off x="2676794" y="886340"/>
            <a:ext cx="4906029" cy="366294"/>
          </a:xfrm>
          <a:prstGeom prst="roundRect">
            <a:avLst>
              <a:gd name="adj" fmla="val 23087"/>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販路開拓の支援</a:t>
            </a:r>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2" name="四角形: 角を丸くする 21">
            <a:extLst>
              <a:ext uri="{FF2B5EF4-FFF2-40B4-BE49-F238E27FC236}">
                <a16:creationId xmlns:a16="http://schemas.microsoft.com/office/drawing/2014/main" id="{4A7AA875-5D95-440E-8D3F-C499D0E6C668}"/>
              </a:ext>
            </a:extLst>
          </p:cNvPr>
          <p:cNvSpPr/>
          <p:nvPr/>
        </p:nvSpPr>
        <p:spPr>
          <a:xfrm>
            <a:off x="3435858" y="1928027"/>
            <a:ext cx="1850960" cy="1318057"/>
          </a:xfrm>
          <a:prstGeom prst="roundRect">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FAM</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トリップの実施　　　</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海外の旅行事業者へ</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　の展開</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a:t>
            </a:r>
          </a:p>
          <a:p>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・商談会の実施</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   (</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国内の旅行事業者へ  </a:t>
            </a:r>
            <a:endPar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endParaRPr>
          </a:p>
          <a:p>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   </a:t>
            </a:r>
            <a:r>
              <a:rPr kumimoji="1" lang="ja-JP" altLang="en-US" sz="1100" dirty="0">
                <a:solidFill>
                  <a:schemeClr val="tx1"/>
                </a:solidFill>
                <a:latin typeface="UD デジタル 教科書体 NP-B" panose="02020700000000000000" pitchFamily="18" charset="-128"/>
                <a:ea typeface="UD デジタル 教科書体 NP-B" panose="02020700000000000000" pitchFamily="18" charset="-128"/>
              </a:rPr>
              <a:t>の展開</a:t>
            </a:r>
            <a:r>
              <a:rPr kumimoji="1" lang="en-US" altLang="ja-JP" sz="1100" dirty="0">
                <a:solidFill>
                  <a:schemeClr val="tx1"/>
                </a:solidFill>
                <a:latin typeface="UD デジタル 教科書体 NP-B" panose="02020700000000000000" pitchFamily="18" charset="-128"/>
                <a:ea typeface="UD デジタル 教科書体 NP-B" panose="02020700000000000000" pitchFamily="18" charset="-128"/>
              </a:rPr>
              <a:t>)</a:t>
            </a:r>
          </a:p>
        </p:txBody>
      </p:sp>
      <p:sp>
        <p:nvSpPr>
          <p:cNvPr id="23" name="四角形: 角を丸くする 22">
            <a:extLst>
              <a:ext uri="{FF2B5EF4-FFF2-40B4-BE49-F238E27FC236}">
                <a16:creationId xmlns:a16="http://schemas.microsoft.com/office/drawing/2014/main" id="{B753AAE5-1E5E-4EF6-9FA2-5F3BBEFFCFF1}"/>
              </a:ext>
            </a:extLst>
          </p:cNvPr>
          <p:cNvSpPr/>
          <p:nvPr/>
        </p:nvSpPr>
        <p:spPr>
          <a:xfrm>
            <a:off x="169390" y="6039480"/>
            <a:ext cx="836104" cy="276999"/>
          </a:xfrm>
          <a:prstGeom prst="roundRect">
            <a:avLst>
              <a:gd name="adj" fmla="val 27572"/>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7" name="テキスト ボックス 6">
            <a:extLst>
              <a:ext uri="{FF2B5EF4-FFF2-40B4-BE49-F238E27FC236}">
                <a16:creationId xmlns:a16="http://schemas.microsoft.com/office/drawing/2014/main" id="{059DE093-4A21-4563-82AD-B405099FEC8D}"/>
              </a:ext>
            </a:extLst>
          </p:cNvPr>
          <p:cNvSpPr txBox="1"/>
          <p:nvPr/>
        </p:nvSpPr>
        <p:spPr>
          <a:xfrm>
            <a:off x="151721" y="6073280"/>
            <a:ext cx="3080971" cy="276999"/>
          </a:xfrm>
          <a:prstGeom prst="rect">
            <a:avLst/>
          </a:prstGeom>
          <a:noFill/>
        </p:spPr>
        <p:txBody>
          <a:bodyPr wrap="square" rtlCol="0">
            <a:spAutoFit/>
          </a:bodyPr>
          <a:lstStyle/>
          <a:p>
            <a:r>
              <a:rPr kumimoji="1" lang="ja-JP" altLang="en-US" sz="1050" dirty="0">
                <a:latin typeface="UD デジタル 教科書体 NP-B" panose="02020700000000000000" pitchFamily="18" charset="-128"/>
                <a:ea typeface="UD デジタル 教科書体 NP-B" panose="02020700000000000000" pitchFamily="18" charset="-128"/>
              </a:rPr>
              <a:t>　　　　　　　</a:t>
            </a:r>
            <a:r>
              <a:rPr kumimoji="1" lang="ja-JP" altLang="en-US" sz="1200" dirty="0">
                <a:latin typeface="UD デジタル 教科書体 NP-B" panose="02020700000000000000" pitchFamily="18" charset="-128"/>
                <a:ea typeface="UD デジタル 教科書体 NP-B" panose="02020700000000000000" pitchFamily="18" charset="-128"/>
              </a:rPr>
              <a:t>＝　本業務にて実施</a:t>
            </a:r>
            <a:endParaRPr kumimoji="1" lang="ja-JP" altLang="en-US" sz="1050" dirty="0">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a:extLst>
              <a:ext uri="{FF2B5EF4-FFF2-40B4-BE49-F238E27FC236}">
                <a16:creationId xmlns:a16="http://schemas.microsoft.com/office/drawing/2014/main" id="{FE9CBDF0-6C28-4C58-A8BC-2CF0EBD800B2}"/>
              </a:ext>
            </a:extLst>
          </p:cNvPr>
          <p:cNvSpPr txBox="1"/>
          <p:nvPr/>
        </p:nvSpPr>
        <p:spPr>
          <a:xfrm>
            <a:off x="8245156" y="753733"/>
            <a:ext cx="638458" cy="307777"/>
          </a:xfrm>
          <a:prstGeom prst="rect">
            <a:avLst/>
          </a:prstGeom>
          <a:solidFill>
            <a:schemeClr val="bg1"/>
          </a:solidFill>
          <a:ln>
            <a:solidFill>
              <a:srgbClr val="F09EA6"/>
            </a:solidFill>
            <a:prstDash val="dash"/>
          </a:ln>
        </p:spPr>
        <p:txBody>
          <a:bodyPr wrap="square" rtlCol="0">
            <a:spAutoFit/>
          </a:bodyPr>
          <a:lstStyle/>
          <a:p>
            <a:pPr algn="ctr"/>
            <a:r>
              <a:rPr kumimoji="1" lang="ja-JP" altLang="en-US" sz="1400" dirty="0">
                <a:latin typeface="UD デジタル 教科書体 NP-B" panose="02020700000000000000" pitchFamily="18" charset="-128"/>
                <a:ea typeface="UD デジタル 教科書体 NP-B" panose="02020700000000000000" pitchFamily="18" charset="-128"/>
              </a:rPr>
              <a:t>自走</a:t>
            </a:r>
          </a:p>
        </p:txBody>
      </p:sp>
      <p:sp>
        <p:nvSpPr>
          <p:cNvPr id="24" name="テキスト ボックス 23">
            <a:extLst>
              <a:ext uri="{FF2B5EF4-FFF2-40B4-BE49-F238E27FC236}">
                <a16:creationId xmlns:a16="http://schemas.microsoft.com/office/drawing/2014/main" id="{F65E9F76-FFF1-40F7-B078-F7601359EFFE}"/>
              </a:ext>
            </a:extLst>
          </p:cNvPr>
          <p:cNvSpPr txBox="1"/>
          <p:nvPr/>
        </p:nvSpPr>
        <p:spPr>
          <a:xfrm>
            <a:off x="0" y="6421441"/>
            <a:ext cx="4811616" cy="415498"/>
          </a:xfrm>
          <a:prstGeom prst="rect">
            <a:avLst/>
          </a:prstGeom>
          <a:noFill/>
        </p:spPr>
        <p:txBody>
          <a:bodyPr wrap="square" rtlCol="0">
            <a:spAutoFit/>
          </a:bodyPr>
          <a:lstStyle/>
          <a:p>
            <a:r>
              <a:rPr kumimoji="1" lang="ja-JP" altLang="en-US" sz="1050" dirty="0">
                <a:latin typeface="UD デジタル 教科書体 NP-B" panose="02020700000000000000" pitchFamily="18" charset="-128"/>
                <a:ea typeface="UD デジタル 教科書体 NP-B" panose="02020700000000000000" pitchFamily="18" charset="-128"/>
              </a:rPr>
              <a:t>（</a:t>
            </a:r>
            <a:r>
              <a:rPr kumimoji="1" lang="en-US" altLang="ja-JP" sz="1050" dirty="0">
                <a:latin typeface="UD デジタル 教科書体 NP-B" panose="02020700000000000000" pitchFamily="18" charset="-128"/>
                <a:ea typeface="UD デジタル 教科書体 NP-B" panose="02020700000000000000" pitchFamily="18" charset="-128"/>
              </a:rPr>
              <a:t>※1</a:t>
            </a:r>
            <a:r>
              <a:rPr kumimoji="1" lang="ja-JP" altLang="en-US" sz="1050" dirty="0">
                <a:latin typeface="UD デジタル 教科書体 NP-B" panose="02020700000000000000" pitchFamily="18" charset="-128"/>
                <a:ea typeface="UD デジタル 教科書体 NP-B" panose="02020700000000000000" pitchFamily="18" charset="-128"/>
              </a:rPr>
              <a:t>）</a:t>
            </a:r>
            <a:r>
              <a:rPr lang="ja-JP" altLang="en-US" sz="1050" b="1" i="0" dirty="0">
                <a:solidFill>
                  <a:srgbClr val="000000"/>
                </a:solidFill>
                <a:effectLst/>
                <a:latin typeface="UD デジタル 教科書体 NP-B" panose="02020700000000000000" pitchFamily="18" charset="-128"/>
                <a:ea typeface="UD デジタル 教科書体 NP-B" panose="02020700000000000000" pitchFamily="18" charset="-128"/>
              </a:rPr>
              <a:t>大阪文化芸術の魅力発信に係るインバウンド向け環境整備等検証事業</a:t>
            </a:r>
            <a:r>
              <a:rPr lang="ja-JP" altLang="en-US" sz="1050" b="1" dirty="0">
                <a:solidFill>
                  <a:srgbClr val="000000"/>
                </a:solidFill>
                <a:latin typeface="UD デジタル 教科書体 NP-B" panose="02020700000000000000" pitchFamily="18" charset="-128"/>
                <a:ea typeface="UD デジタル 教科書体 NP-B" panose="02020700000000000000" pitchFamily="18" charset="-128"/>
              </a:rPr>
              <a:t>（</a:t>
            </a:r>
            <a:r>
              <a:rPr lang="en-US" altLang="ja-JP" sz="1050" b="1" dirty="0">
                <a:solidFill>
                  <a:srgbClr val="000000"/>
                </a:solidFill>
                <a:latin typeface="UD デジタル 教科書体 NP-B" panose="02020700000000000000" pitchFamily="18" charset="-128"/>
                <a:ea typeface="UD デジタル 教科書体 NP-B" panose="02020700000000000000" pitchFamily="18" charset="-128"/>
              </a:rPr>
              <a:t>※2</a:t>
            </a:r>
            <a:r>
              <a:rPr lang="ja-JP" altLang="en-US" sz="1050" b="1" dirty="0">
                <a:solidFill>
                  <a:srgbClr val="000000"/>
                </a:solidFill>
                <a:latin typeface="UD デジタル 教科書体 NP-B" panose="02020700000000000000" pitchFamily="18" charset="-128"/>
                <a:ea typeface="UD デジタル 教科書体 NP-B" panose="02020700000000000000" pitchFamily="18" charset="-128"/>
              </a:rPr>
              <a:t>）</a:t>
            </a:r>
            <a:r>
              <a:rPr lang="en-US" altLang="ja-JP" sz="1050" b="1" dirty="0">
                <a:solidFill>
                  <a:srgbClr val="000000"/>
                </a:solidFill>
                <a:latin typeface="UD デジタル 教科書体 NP-B" panose="02020700000000000000" pitchFamily="18" charset="-128"/>
                <a:ea typeface="UD デジタル 教科書体 NP-B" panose="02020700000000000000" pitchFamily="18" charset="-128"/>
              </a:rPr>
              <a:t>OTA Online Travel Agent(</a:t>
            </a:r>
            <a:r>
              <a:rPr lang="ja-JP" altLang="en-US" sz="1050" b="1" dirty="0">
                <a:solidFill>
                  <a:srgbClr val="000000"/>
                </a:solidFill>
                <a:latin typeface="UD デジタル 教科書体 NP-B" panose="02020700000000000000" pitchFamily="18" charset="-128"/>
                <a:ea typeface="UD デジタル 教科書体 NP-B" panose="02020700000000000000" pitchFamily="18" charset="-128"/>
              </a:rPr>
              <a:t>オンライン・トラベル・エージェント</a:t>
            </a:r>
            <a:r>
              <a:rPr lang="en-US" altLang="ja-JP" sz="1050" b="1" dirty="0">
                <a:solidFill>
                  <a:srgbClr val="000000"/>
                </a:solidFill>
                <a:latin typeface="UD デジタル 教科書体 NP-B" panose="02020700000000000000" pitchFamily="18" charset="-128"/>
                <a:ea typeface="UD デジタル 教科書体 NP-B" panose="02020700000000000000" pitchFamily="18" charset="-128"/>
              </a:rPr>
              <a:t>)</a:t>
            </a:r>
            <a:endParaRPr lang="en-US" altLang="ja-JP" sz="1050" b="1" i="0" dirty="0">
              <a:solidFill>
                <a:srgbClr val="000000"/>
              </a:solidFill>
              <a:effectLst/>
              <a:latin typeface="UD デジタル 教科書体 NP-B" panose="02020700000000000000" pitchFamily="18" charset="-128"/>
              <a:ea typeface="UD デジタル 教科書体 NP-B" panose="02020700000000000000" pitchFamily="18" charset="-128"/>
            </a:endParaRPr>
          </a:p>
        </p:txBody>
      </p:sp>
      <p:sp>
        <p:nvSpPr>
          <p:cNvPr id="27" name="矢印: 右 26">
            <a:extLst>
              <a:ext uri="{FF2B5EF4-FFF2-40B4-BE49-F238E27FC236}">
                <a16:creationId xmlns:a16="http://schemas.microsoft.com/office/drawing/2014/main" id="{C6127DB1-2D77-4C17-A82E-527C3AF17719}"/>
              </a:ext>
            </a:extLst>
          </p:cNvPr>
          <p:cNvSpPr/>
          <p:nvPr/>
        </p:nvSpPr>
        <p:spPr>
          <a:xfrm>
            <a:off x="1694944" y="2266238"/>
            <a:ext cx="419656" cy="539467"/>
          </a:xfrm>
          <a:prstGeom prst="rightArrow">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　　　　　　　　　　　　　　　　　　　</a:t>
            </a:r>
          </a:p>
        </p:txBody>
      </p:sp>
      <p:sp>
        <p:nvSpPr>
          <p:cNvPr id="25" name="矢印: 右 24">
            <a:extLst>
              <a:ext uri="{FF2B5EF4-FFF2-40B4-BE49-F238E27FC236}">
                <a16:creationId xmlns:a16="http://schemas.microsoft.com/office/drawing/2014/main" id="{479686C8-F2A7-42CD-A1C7-0B3638797BF9}"/>
              </a:ext>
            </a:extLst>
          </p:cNvPr>
          <p:cNvSpPr/>
          <p:nvPr/>
        </p:nvSpPr>
        <p:spPr>
          <a:xfrm rot="16200000">
            <a:off x="6246218" y="2868665"/>
            <a:ext cx="512533" cy="539468"/>
          </a:xfrm>
          <a:prstGeom prst="rightArrow">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　　　　　　　　　　　　　　　　　　　</a:t>
            </a:r>
          </a:p>
        </p:txBody>
      </p:sp>
      <p:sp>
        <p:nvSpPr>
          <p:cNvPr id="28" name="四角形: 角を丸くする 27">
            <a:extLst>
              <a:ext uri="{FF2B5EF4-FFF2-40B4-BE49-F238E27FC236}">
                <a16:creationId xmlns:a16="http://schemas.microsoft.com/office/drawing/2014/main" id="{AC328CEA-D15A-4385-9BAE-4EC4D8B05706}"/>
              </a:ext>
            </a:extLst>
          </p:cNvPr>
          <p:cNvSpPr/>
          <p:nvPr/>
        </p:nvSpPr>
        <p:spPr>
          <a:xfrm>
            <a:off x="5576635" y="3445759"/>
            <a:ext cx="2052639" cy="546234"/>
          </a:xfrm>
          <a:prstGeom prst="roundRect">
            <a:avLst>
              <a:gd name="adj" fmla="val 27572"/>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文化芸術施設・団体等による自主販売の支援</a:t>
            </a:r>
            <a:endPar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30" name="矢印: 右 29">
            <a:extLst>
              <a:ext uri="{FF2B5EF4-FFF2-40B4-BE49-F238E27FC236}">
                <a16:creationId xmlns:a16="http://schemas.microsoft.com/office/drawing/2014/main" id="{D2DF0B19-443D-492B-883E-F5D94B52E247}"/>
              </a:ext>
            </a:extLst>
          </p:cNvPr>
          <p:cNvSpPr/>
          <p:nvPr/>
        </p:nvSpPr>
        <p:spPr>
          <a:xfrm>
            <a:off x="647926" y="2252356"/>
            <a:ext cx="485371" cy="567232"/>
          </a:xfrm>
          <a:prstGeom prst="rightArrow">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　　　　　　　　　　　　　　　　　　　</a:t>
            </a:r>
          </a:p>
        </p:txBody>
      </p:sp>
      <p:sp>
        <p:nvSpPr>
          <p:cNvPr id="31" name="矢印: 右 30">
            <a:extLst>
              <a:ext uri="{FF2B5EF4-FFF2-40B4-BE49-F238E27FC236}">
                <a16:creationId xmlns:a16="http://schemas.microsoft.com/office/drawing/2014/main" id="{F01FCEE9-7358-4F7D-8F54-86B704108E0F}"/>
              </a:ext>
            </a:extLst>
          </p:cNvPr>
          <p:cNvSpPr/>
          <p:nvPr/>
        </p:nvSpPr>
        <p:spPr>
          <a:xfrm>
            <a:off x="2676794" y="2280121"/>
            <a:ext cx="419656" cy="539467"/>
          </a:xfrm>
          <a:prstGeom prst="rightArrow">
            <a:avLst/>
          </a:prstGeom>
          <a:solidFill>
            <a:srgbClr val="CDCAF2"/>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　　　　　　　　　　　　　　　　　　　</a:t>
            </a:r>
          </a:p>
        </p:txBody>
      </p:sp>
    </p:spTree>
    <p:extLst>
      <p:ext uri="{BB962C8B-B14F-4D97-AF65-F5344CB8AC3E}">
        <p14:creationId xmlns:p14="http://schemas.microsoft.com/office/powerpoint/2010/main" val="4983454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ab0cc61-bdc6-4e57-b29a-775163e27be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155694F8A812243A29B9B73924DBCCB" ma:contentTypeVersion="13" ma:contentTypeDescription="新しいドキュメントを作成します。" ma:contentTypeScope="" ma:versionID="4f0d57aab876286f5f3c5d4731806d84">
  <xsd:schema xmlns:xsd="http://www.w3.org/2001/XMLSchema" xmlns:xs="http://www.w3.org/2001/XMLSchema" xmlns:p="http://schemas.microsoft.com/office/2006/metadata/properties" xmlns:ns3="9ab0cc61-bdc6-4e57-b29a-775163e27be2" xmlns:ns4="5725b55b-e595-4d50-97de-ff062face96e" targetNamespace="http://schemas.microsoft.com/office/2006/metadata/properties" ma:root="true" ma:fieldsID="e61f6e2992db888e599feb52097a5179" ns3:_="" ns4:_="">
    <xsd:import namespace="9ab0cc61-bdc6-4e57-b29a-775163e27be2"/>
    <xsd:import namespace="5725b55b-e595-4d50-97de-ff062face96e"/>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DateTaken" minOccurs="0"/>
                <xsd:element ref="ns3:MediaServiceAutoTags" minOccurs="0"/>
                <xsd:element ref="ns3:MediaServiceGenerationTime" minOccurs="0"/>
                <xsd:element ref="ns3:MediaServiceEventHashCode"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b0cc61-bdc6-4e57-b29a-775163e27b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25b55b-e595-4d50-97de-ff062face96e"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element name="SharingHintHash" ma:index="13"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C6D78A-C8A9-47E0-923E-2DFED0F851F7}">
  <ds:schemaRefs>
    <ds:schemaRef ds:uri="http://purl.org/dc/terms/"/>
    <ds:schemaRef ds:uri="5725b55b-e595-4d50-97de-ff062face96e"/>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9ab0cc61-bdc6-4e57-b29a-775163e27be2"/>
    <ds:schemaRef ds:uri="http://www.w3.org/XML/1998/namespace"/>
  </ds:schemaRefs>
</ds:datastoreItem>
</file>

<file path=customXml/itemProps2.xml><?xml version="1.0" encoding="utf-8"?>
<ds:datastoreItem xmlns:ds="http://schemas.openxmlformats.org/officeDocument/2006/customXml" ds:itemID="{87EDB1C4-1E8B-401A-A2BA-E1470302C25B}">
  <ds:schemaRefs>
    <ds:schemaRef ds:uri="http://schemas.microsoft.com/sharepoint/v3/contenttype/forms"/>
  </ds:schemaRefs>
</ds:datastoreItem>
</file>

<file path=customXml/itemProps3.xml><?xml version="1.0" encoding="utf-8"?>
<ds:datastoreItem xmlns:ds="http://schemas.openxmlformats.org/officeDocument/2006/customXml" ds:itemID="{33230AFA-9750-4C2C-BD4B-6FD7EE6D6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b0cc61-bdc6-4e57-b29a-775163e27be2"/>
    <ds:schemaRef ds:uri="5725b55b-e595-4d50-97de-ff062face9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345</Words>
  <PresentationFormat>画面に合わせる (4:3)</PresentationFormat>
  <Paragraphs>50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NP-B</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2024-02-09T03:53:37Z</dcterms:created>
  <dcterms:modified xsi:type="dcterms:W3CDTF">2024-06-03T06:21:33Z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0x0101003155694F8A812243A29B9B73924DBCCB</vt:lpwstr>
  </property>
</Properties>
</file>