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6" y="6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2000" b="1" i="0">
                <a:solidFill>
                  <a:schemeClr val="bg1"/>
                </a:solidFill>
                <a:latin typeface="Yu Gothic"/>
                <a:cs typeface="Yu Gothic"/>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Yu Gothic"/>
                <a:cs typeface="Yu Gothic"/>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Yu Gothic"/>
                <a:cs typeface="Yu Gothic"/>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000" b="1" i="0">
                <a:solidFill>
                  <a:schemeClr val="bg1"/>
                </a:solidFill>
                <a:latin typeface="Yu Gothic"/>
                <a:cs typeface="Yu Gothic"/>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5/9/2024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93624" y="986536"/>
            <a:ext cx="8890635" cy="333375"/>
          </a:xfrm>
          <a:prstGeom prst="rect">
            <a:avLst/>
          </a:prstGeom>
        </p:spPr>
        <p:txBody>
          <a:bodyPr wrap="square" lIns="0" tIns="0" rIns="0" bIns="0">
            <a:spAutoFit/>
          </a:bodyPr>
          <a:lstStyle>
            <a:lvl1pPr>
              <a:defRPr sz="2000" b="1" i="0">
                <a:solidFill>
                  <a:schemeClr val="bg1"/>
                </a:solidFill>
                <a:latin typeface="Yu Gothic"/>
                <a:cs typeface="Yu Gothic"/>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5/9/2024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0033507" y="6244590"/>
            <a:ext cx="97155" cy="179705"/>
          </a:xfrm>
          <a:prstGeom prst="rect">
            <a:avLst/>
          </a:prstGeom>
        </p:spPr>
        <p:txBody>
          <a:bodyPr vert="horz" wrap="square" lIns="0" tIns="13970" rIns="0" bIns="0" rtlCol="0">
            <a:spAutoFit/>
          </a:bodyPr>
          <a:lstStyle/>
          <a:p>
            <a:pPr marL="12700">
              <a:lnSpc>
                <a:spcPct val="100000"/>
              </a:lnSpc>
              <a:spcBef>
                <a:spcPts val="110"/>
              </a:spcBef>
            </a:pPr>
            <a:r>
              <a:rPr sz="1000" spc="-50" dirty="0">
                <a:solidFill>
                  <a:srgbClr val="888888"/>
                </a:solidFill>
                <a:latin typeface="Yu Gothic"/>
                <a:cs typeface="Yu Gothic"/>
              </a:rPr>
              <a:t>1</a:t>
            </a:r>
            <a:endParaRPr sz="1000">
              <a:latin typeface="Yu Gothic"/>
              <a:cs typeface="Yu Gothic"/>
            </a:endParaRPr>
          </a:p>
        </p:txBody>
      </p:sp>
      <p:sp>
        <p:nvSpPr>
          <p:cNvPr id="3" name="object 3"/>
          <p:cNvSpPr/>
          <p:nvPr/>
        </p:nvSpPr>
        <p:spPr>
          <a:xfrm>
            <a:off x="228600" y="902208"/>
            <a:ext cx="10233660" cy="460375"/>
          </a:xfrm>
          <a:custGeom>
            <a:avLst/>
            <a:gdLst/>
            <a:ahLst/>
            <a:cxnLst/>
            <a:rect l="l" t="t" r="r" b="b"/>
            <a:pathLst>
              <a:path w="10233660" h="460375">
                <a:moveTo>
                  <a:pt x="10233660" y="0"/>
                </a:moveTo>
                <a:lnTo>
                  <a:pt x="0" y="0"/>
                </a:lnTo>
                <a:lnTo>
                  <a:pt x="0" y="460247"/>
                </a:lnTo>
                <a:lnTo>
                  <a:pt x="10233660" y="460247"/>
                </a:lnTo>
                <a:lnTo>
                  <a:pt x="10233660" y="0"/>
                </a:lnTo>
                <a:close/>
              </a:path>
            </a:pathLst>
          </a:custGeom>
          <a:solidFill>
            <a:srgbClr val="538235"/>
          </a:solidFill>
        </p:spPr>
        <p:txBody>
          <a:bodyPr wrap="square" lIns="0" tIns="0" rIns="0" bIns="0" rtlCol="0"/>
          <a:lstStyle/>
          <a:p>
            <a:endParaRPr/>
          </a:p>
        </p:txBody>
      </p:sp>
      <p:sp>
        <p:nvSpPr>
          <p:cNvPr id="4" name="object 4"/>
          <p:cNvSpPr txBox="1">
            <a:spLocks noGrp="1"/>
          </p:cNvSpPr>
          <p:nvPr>
            <p:ph type="title"/>
          </p:nvPr>
        </p:nvSpPr>
        <p:spPr>
          <a:prstGeom prst="rect">
            <a:avLst/>
          </a:prstGeom>
        </p:spPr>
        <p:txBody>
          <a:bodyPr vert="horz" wrap="square" lIns="0" tIns="15240" rIns="0" bIns="0" rtlCol="0">
            <a:spAutoFit/>
          </a:bodyPr>
          <a:lstStyle/>
          <a:p>
            <a:pPr marL="12700">
              <a:lnSpc>
                <a:spcPct val="100000"/>
              </a:lnSpc>
              <a:spcBef>
                <a:spcPts val="120"/>
              </a:spcBef>
            </a:pPr>
            <a:r>
              <a:rPr dirty="0"/>
              <a:t>（資料３）</a:t>
            </a:r>
            <a:r>
              <a:rPr spc="-5" dirty="0"/>
              <a:t>令和</a:t>
            </a:r>
            <a:r>
              <a:rPr spc="-10" dirty="0"/>
              <a:t>6</a:t>
            </a:r>
            <a:r>
              <a:rPr spc="-5" dirty="0"/>
              <a:t>年度の⼤阪府発達障がい児者⽀援体制整備検討部会について</a:t>
            </a:r>
          </a:p>
        </p:txBody>
      </p:sp>
      <p:sp>
        <p:nvSpPr>
          <p:cNvPr id="5" name="object 5"/>
          <p:cNvSpPr/>
          <p:nvPr/>
        </p:nvSpPr>
        <p:spPr>
          <a:xfrm>
            <a:off x="1048511" y="5635752"/>
            <a:ext cx="1628139" cy="271780"/>
          </a:xfrm>
          <a:custGeom>
            <a:avLst/>
            <a:gdLst/>
            <a:ahLst/>
            <a:cxnLst/>
            <a:rect l="l" t="t" r="r" b="b"/>
            <a:pathLst>
              <a:path w="1628139" h="271779">
                <a:moveTo>
                  <a:pt x="1491995" y="0"/>
                </a:moveTo>
                <a:lnTo>
                  <a:pt x="0" y="0"/>
                </a:lnTo>
                <a:lnTo>
                  <a:pt x="135635" y="135636"/>
                </a:lnTo>
                <a:lnTo>
                  <a:pt x="0" y="271272"/>
                </a:lnTo>
                <a:lnTo>
                  <a:pt x="1491995" y="271272"/>
                </a:lnTo>
                <a:lnTo>
                  <a:pt x="1627632" y="135636"/>
                </a:lnTo>
                <a:lnTo>
                  <a:pt x="1491995" y="0"/>
                </a:lnTo>
                <a:close/>
              </a:path>
            </a:pathLst>
          </a:custGeom>
          <a:solidFill>
            <a:srgbClr val="A4A4A4"/>
          </a:solidFill>
        </p:spPr>
        <p:txBody>
          <a:bodyPr wrap="square" lIns="0" tIns="0" rIns="0" bIns="0" rtlCol="0"/>
          <a:lstStyle/>
          <a:p>
            <a:endParaRPr/>
          </a:p>
        </p:txBody>
      </p:sp>
      <p:sp>
        <p:nvSpPr>
          <p:cNvPr id="6" name="object 6"/>
          <p:cNvSpPr txBox="1"/>
          <p:nvPr/>
        </p:nvSpPr>
        <p:spPr>
          <a:xfrm>
            <a:off x="1035811" y="5546344"/>
            <a:ext cx="1240790" cy="595630"/>
          </a:xfrm>
          <a:prstGeom prst="rect">
            <a:avLst/>
          </a:prstGeom>
        </p:spPr>
        <p:txBody>
          <a:bodyPr vert="horz" wrap="square" lIns="0" tIns="121285" rIns="0" bIns="0" rtlCol="0">
            <a:spAutoFit/>
          </a:bodyPr>
          <a:lstStyle/>
          <a:p>
            <a:pPr marL="459105">
              <a:lnSpc>
                <a:spcPct val="100000"/>
              </a:lnSpc>
              <a:spcBef>
                <a:spcPts val="955"/>
              </a:spcBef>
            </a:pPr>
            <a:r>
              <a:rPr sz="1150" b="1" dirty="0">
                <a:solidFill>
                  <a:srgbClr val="FFFFFF"/>
                </a:solidFill>
                <a:latin typeface="Yu Gothic"/>
                <a:cs typeface="Yu Gothic"/>
              </a:rPr>
              <a:t>令和6年5</a:t>
            </a:r>
            <a:r>
              <a:rPr sz="1150" b="1" spc="-50" dirty="0">
                <a:solidFill>
                  <a:srgbClr val="FFFFFF"/>
                </a:solidFill>
                <a:latin typeface="Yu Gothic"/>
                <a:cs typeface="Yu Gothic"/>
              </a:rPr>
              <a:t>⽉</a:t>
            </a:r>
            <a:endParaRPr sz="1150">
              <a:latin typeface="Yu Gothic"/>
              <a:cs typeface="Yu Gothic"/>
            </a:endParaRPr>
          </a:p>
          <a:p>
            <a:pPr marL="107314" indent="-94615">
              <a:lnSpc>
                <a:spcPct val="100000"/>
              </a:lnSpc>
              <a:spcBef>
                <a:spcPts val="865"/>
              </a:spcBef>
              <a:buChar char="•"/>
              <a:tabLst>
                <a:tab pos="107314" algn="l"/>
              </a:tabLst>
            </a:pPr>
            <a:r>
              <a:rPr sz="1150" spc="-10" dirty="0">
                <a:latin typeface="Yu Gothic"/>
                <a:cs typeface="Yu Gothic"/>
              </a:rPr>
              <a:t>庁内推進会議</a:t>
            </a:r>
            <a:endParaRPr sz="1150">
              <a:latin typeface="Yu Gothic"/>
              <a:cs typeface="Yu Gothic"/>
            </a:endParaRPr>
          </a:p>
        </p:txBody>
      </p:sp>
      <p:grpSp>
        <p:nvGrpSpPr>
          <p:cNvPr id="7" name="object 7"/>
          <p:cNvGrpSpPr/>
          <p:nvPr/>
        </p:nvGrpSpPr>
        <p:grpSpPr>
          <a:xfrm>
            <a:off x="2489390" y="5630354"/>
            <a:ext cx="1638935" cy="282575"/>
            <a:chOff x="2489390" y="5630354"/>
            <a:chExt cx="1638935" cy="282575"/>
          </a:xfrm>
        </p:grpSpPr>
        <p:sp>
          <p:nvSpPr>
            <p:cNvPr id="8" name="object 8"/>
            <p:cNvSpPr/>
            <p:nvPr/>
          </p:nvSpPr>
          <p:spPr>
            <a:xfrm>
              <a:off x="2494787" y="5635752"/>
              <a:ext cx="1628139" cy="271780"/>
            </a:xfrm>
            <a:custGeom>
              <a:avLst/>
              <a:gdLst/>
              <a:ahLst/>
              <a:cxnLst/>
              <a:rect l="l" t="t" r="r" b="b"/>
              <a:pathLst>
                <a:path w="1628139" h="271779">
                  <a:moveTo>
                    <a:pt x="1491996" y="0"/>
                  </a:moveTo>
                  <a:lnTo>
                    <a:pt x="0" y="0"/>
                  </a:lnTo>
                  <a:lnTo>
                    <a:pt x="135636" y="135636"/>
                  </a:lnTo>
                  <a:lnTo>
                    <a:pt x="0" y="271272"/>
                  </a:lnTo>
                  <a:lnTo>
                    <a:pt x="1491996" y="271272"/>
                  </a:lnTo>
                  <a:lnTo>
                    <a:pt x="1627632" y="135636"/>
                  </a:lnTo>
                  <a:lnTo>
                    <a:pt x="1491996" y="0"/>
                  </a:lnTo>
                  <a:close/>
                </a:path>
              </a:pathLst>
            </a:custGeom>
            <a:solidFill>
              <a:srgbClr val="AC832F"/>
            </a:solidFill>
          </p:spPr>
          <p:txBody>
            <a:bodyPr wrap="square" lIns="0" tIns="0" rIns="0" bIns="0" rtlCol="0"/>
            <a:lstStyle/>
            <a:p>
              <a:endParaRPr/>
            </a:p>
          </p:txBody>
        </p:sp>
        <p:sp>
          <p:nvSpPr>
            <p:cNvPr id="9" name="object 9"/>
            <p:cNvSpPr/>
            <p:nvPr/>
          </p:nvSpPr>
          <p:spPr>
            <a:xfrm>
              <a:off x="2494787" y="5635752"/>
              <a:ext cx="1628139" cy="271780"/>
            </a:xfrm>
            <a:custGeom>
              <a:avLst/>
              <a:gdLst/>
              <a:ahLst/>
              <a:cxnLst/>
              <a:rect l="l" t="t" r="r" b="b"/>
              <a:pathLst>
                <a:path w="1628139" h="271779">
                  <a:moveTo>
                    <a:pt x="0" y="0"/>
                  </a:moveTo>
                  <a:lnTo>
                    <a:pt x="1491996" y="0"/>
                  </a:lnTo>
                  <a:lnTo>
                    <a:pt x="1627632" y="135636"/>
                  </a:lnTo>
                  <a:lnTo>
                    <a:pt x="1491996" y="271272"/>
                  </a:lnTo>
                  <a:lnTo>
                    <a:pt x="0" y="271272"/>
                  </a:lnTo>
                  <a:lnTo>
                    <a:pt x="135636" y="135636"/>
                  </a:lnTo>
                  <a:lnTo>
                    <a:pt x="0" y="0"/>
                  </a:lnTo>
                  <a:close/>
                </a:path>
              </a:pathLst>
            </a:custGeom>
            <a:ln w="10668">
              <a:solidFill>
                <a:srgbClr val="FFFFFF"/>
              </a:solidFill>
            </a:ln>
          </p:spPr>
          <p:txBody>
            <a:bodyPr wrap="square" lIns="0" tIns="0" rIns="0" bIns="0" rtlCol="0"/>
            <a:lstStyle/>
            <a:p>
              <a:endParaRPr/>
            </a:p>
          </p:txBody>
        </p:sp>
      </p:grpSp>
      <p:sp>
        <p:nvSpPr>
          <p:cNvPr id="10" name="object 10"/>
          <p:cNvSpPr txBox="1"/>
          <p:nvPr/>
        </p:nvSpPr>
        <p:spPr>
          <a:xfrm>
            <a:off x="2483611" y="5651500"/>
            <a:ext cx="1274445" cy="656590"/>
          </a:xfrm>
          <a:prstGeom prst="rect">
            <a:avLst/>
          </a:prstGeom>
        </p:spPr>
        <p:txBody>
          <a:bodyPr vert="horz" wrap="square" lIns="0" tIns="16510" rIns="0" bIns="0" rtlCol="0">
            <a:spAutoFit/>
          </a:bodyPr>
          <a:lstStyle/>
          <a:p>
            <a:pPr marL="457200">
              <a:lnSpc>
                <a:spcPct val="100000"/>
              </a:lnSpc>
              <a:spcBef>
                <a:spcPts val="130"/>
              </a:spcBef>
            </a:pPr>
            <a:r>
              <a:rPr sz="1150" b="1" dirty="0">
                <a:solidFill>
                  <a:srgbClr val="FFFFFF"/>
                </a:solidFill>
                <a:latin typeface="Yu Gothic"/>
                <a:cs typeface="Yu Gothic"/>
              </a:rPr>
              <a:t>令和6年6</a:t>
            </a:r>
            <a:r>
              <a:rPr sz="1150" b="1" spc="-50" dirty="0">
                <a:solidFill>
                  <a:srgbClr val="FFFFFF"/>
                </a:solidFill>
                <a:latin typeface="Yu Gothic"/>
                <a:cs typeface="Yu Gothic"/>
              </a:rPr>
              <a:t>⽉</a:t>
            </a:r>
            <a:endParaRPr sz="1150">
              <a:latin typeface="Yu Gothic"/>
              <a:cs typeface="Yu Gothic"/>
            </a:endParaRPr>
          </a:p>
          <a:p>
            <a:pPr marL="107314" marR="5080" indent="-95250">
              <a:lnSpc>
                <a:spcPct val="127000"/>
              </a:lnSpc>
              <a:spcBef>
                <a:spcPts val="509"/>
              </a:spcBef>
              <a:buChar char="•"/>
              <a:tabLst>
                <a:tab pos="108585" algn="l"/>
              </a:tabLst>
            </a:pPr>
            <a:r>
              <a:rPr sz="1000" spc="-10" dirty="0">
                <a:latin typeface="Yu Gothic"/>
                <a:cs typeface="Yu Gothic"/>
              </a:rPr>
              <a:t>こどもワーキンググ	</a:t>
            </a:r>
            <a:r>
              <a:rPr sz="1000" spc="-20" dirty="0">
                <a:latin typeface="Yu Gothic"/>
                <a:cs typeface="Yu Gothic"/>
              </a:rPr>
              <a:t>ループ</a:t>
            </a:r>
            <a:endParaRPr sz="1000">
              <a:latin typeface="Yu Gothic"/>
              <a:cs typeface="Yu Gothic"/>
            </a:endParaRPr>
          </a:p>
        </p:txBody>
      </p:sp>
      <p:grpSp>
        <p:nvGrpSpPr>
          <p:cNvPr id="11" name="object 11"/>
          <p:cNvGrpSpPr/>
          <p:nvPr/>
        </p:nvGrpSpPr>
        <p:grpSpPr>
          <a:xfrm>
            <a:off x="3935666" y="5630354"/>
            <a:ext cx="1640205" cy="282575"/>
            <a:chOff x="3935666" y="5630354"/>
            <a:chExt cx="1640205" cy="282575"/>
          </a:xfrm>
        </p:grpSpPr>
        <p:sp>
          <p:nvSpPr>
            <p:cNvPr id="12" name="object 12"/>
            <p:cNvSpPr/>
            <p:nvPr/>
          </p:nvSpPr>
          <p:spPr>
            <a:xfrm>
              <a:off x="3941063" y="5635752"/>
              <a:ext cx="1629410" cy="271780"/>
            </a:xfrm>
            <a:custGeom>
              <a:avLst/>
              <a:gdLst/>
              <a:ahLst/>
              <a:cxnLst/>
              <a:rect l="l" t="t" r="r" b="b"/>
              <a:pathLst>
                <a:path w="1629410" h="271779">
                  <a:moveTo>
                    <a:pt x="1491996" y="0"/>
                  </a:moveTo>
                  <a:lnTo>
                    <a:pt x="0" y="0"/>
                  </a:lnTo>
                  <a:lnTo>
                    <a:pt x="137160" y="135636"/>
                  </a:lnTo>
                  <a:lnTo>
                    <a:pt x="0" y="271272"/>
                  </a:lnTo>
                  <a:lnTo>
                    <a:pt x="1491996" y="271272"/>
                  </a:lnTo>
                  <a:lnTo>
                    <a:pt x="1629156" y="135636"/>
                  </a:lnTo>
                  <a:lnTo>
                    <a:pt x="1491996" y="0"/>
                  </a:lnTo>
                  <a:close/>
                </a:path>
              </a:pathLst>
            </a:custGeom>
            <a:solidFill>
              <a:srgbClr val="AC6200"/>
            </a:solidFill>
          </p:spPr>
          <p:txBody>
            <a:bodyPr wrap="square" lIns="0" tIns="0" rIns="0" bIns="0" rtlCol="0"/>
            <a:lstStyle/>
            <a:p>
              <a:endParaRPr/>
            </a:p>
          </p:txBody>
        </p:sp>
        <p:sp>
          <p:nvSpPr>
            <p:cNvPr id="13" name="object 13"/>
            <p:cNvSpPr/>
            <p:nvPr/>
          </p:nvSpPr>
          <p:spPr>
            <a:xfrm>
              <a:off x="3941063" y="5635752"/>
              <a:ext cx="1629410" cy="271780"/>
            </a:xfrm>
            <a:custGeom>
              <a:avLst/>
              <a:gdLst/>
              <a:ahLst/>
              <a:cxnLst/>
              <a:rect l="l" t="t" r="r" b="b"/>
              <a:pathLst>
                <a:path w="1629410" h="271779">
                  <a:moveTo>
                    <a:pt x="0" y="0"/>
                  </a:moveTo>
                  <a:lnTo>
                    <a:pt x="1491996" y="0"/>
                  </a:lnTo>
                  <a:lnTo>
                    <a:pt x="1629156" y="135636"/>
                  </a:lnTo>
                  <a:lnTo>
                    <a:pt x="1491996" y="271272"/>
                  </a:lnTo>
                  <a:lnTo>
                    <a:pt x="0" y="271272"/>
                  </a:lnTo>
                  <a:lnTo>
                    <a:pt x="137160" y="135636"/>
                  </a:lnTo>
                  <a:lnTo>
                    <a:pt x="0" y="0"/>
                  </a:lnTo>
                  <a:close/>
                </a:path>
              </a:pathLst>
            </a:custGeom>
            <a:ln w="10668">
              <a:solidFill>
                <a:srgbClr val="FFFFFF"/>
              </a:solidFill>
            </a:ln>
          </p:spPr>
          <p:txBody>
            <a:bodyPr wrap="square" lIns="0" tIns="0" rIns="0" bIns="0" rtlCol="0"/>
            <a:lstStyle/>
            <a:p>
              <a:endParaRPr/>
            </a:p>
          </p:txBody>
        </p:sp>
      </p:grpSp>
      <p:sp>
        <p:nvSpPr>
          <p:cNvPr id="14" name="object 14"/>
          <p:cNvSpPr txBox="1"/>
          <p:nvPr/>
        </p:nvSpPr>
        <p:spPr>
          <a:xfrm>
            <a:off x="3929888" y="5651500"/>
            <a:ext cx="1431290" cy="463550"/>
          </a:xfrm>
          <a:prstGeom prst="rect">
            <a:avLst/>
          </a:prstGeom>
        </p:spPr>
        <p:txBody>
          <a:bodyPr vert="horz" wrap="square" lIns="0" tIns="16510" rIns="0" bIns="0" rtlCol="0">
            <a:spAutoFit/>
          </a:bodyPr>
          <a:lstStyle/>
          <a:p>
            <a:pPr marL="265430">
              <a:lnSpc>
                <a:spcPct val="100000"/>
              </a:lnSpc>
              <a:spcBef>
                <a:spcPts val="130"/>
              </a:spcBef>
            </a:pPr>
            <a:r>
              <a:rPr sz="1150" b="1" dirty="0">
                <a:solidFill>
                  <a:srgbClr val="FFFFFF"/>
                </a:solidFill>
                <a:latin typeface="Yu Gothic"/>
                <a:cs typeface="Yu Gothic"/>
              </a:rPr>
              <a:t>令和6年7⽉〜8</a:t>
            </a:r>
            <a:r>
              <a:rPr sz="1150" b="1" spc="-50" dirty="0">
                <a:solidFill>
                  <a:srgbClr val="FFFFFF"/>
                </a:solidFill>
                <a:latin typeface="Yu Gothic"/>
                <a:cs typeface="Yu Gothic"/>
              </a:rPr>
              <a:t>⽉</a:t>
            </a:r>
            <a:endParaRPr sz="1150">
              <a:latin typeface="Yu Gothic"/>
              <a:cs typeface="Yu Gothic"/>
            </a:endParaRPr>
          </a:p>
          <a:p>
            <a:pPr marL="107950" indent="-95250">
              <a:lnSpc>
                <a:spcPct val="100000"/>
              </a:lnSpc>
              <a:spcBef>
                <a:spcPts val="835"/>
              </a:spcBef>
              <a:buChar char="•"/>
              <a:tabLst>
                <a:tab pos="107950" algn="l"/>
              </a:tabLst>
            </a:pPr>
            <a:r>
              <a:rPr sz="1000" dirty="0">
                <a:latin typeface="Yu Gothic"/>
                <a:cs typeface="Yu Gothic"/>
              </a:rPr>
              <a:t>第1</a:t>
            </a:r>
            <a:r>
              <a:rPr sz="1000" spc="-20" dirty="0">
                <a:latin typeface="Yu Gothic"/>
                <a:cs typeface="Yu Gothic"/>
              </a:rPr>
              <a:t>回部会</a:t>
            </a:r>
            <a:endParaRPr sz="1000">
              <a:latin typeface="Yu Gothic"/>
              <a:cs typeface="Yu Gothic"/>
            </a:endParaRPr>
          </a:p>
        </p:txBody>
      </p:sp>
      <p:grpSp>
        <p:nvGrpSpPr>
          <p:cNvPr id="15" name="object 15"/>
          <p:cNvGrpSpPr/>
          <p:nvPr/>
        </p:nvGrpSpPr>
        <p:grpSpPr>
          <a:xfrm>
            <a:off x="5383466" y="5630354"/>
            <a:ext cx="1638935" cy="282575"/>
            <a:chOff x="5383466" y="5630354"/>
            <a:chExt cx="1638935" cy="282575"/>
          </a:xfrm>
        </p:grpSpPr>
        <p:sp>
          <p:nvSpPr>
            <p:cNvPr id="16" name="object 16"/>
            <p:cNvSpPr/>
            <p:nvPr/>
          </p:nvSpPr>
          <p:spPr>
            <a:xfrm>
              <a:off x="5388863" y="5635752"/>
              <a:ext cx="1628139" cy="271780"/>
            </a:xfrm>
            <a:custGeom>
              <a:avLst/>
              <a:gdLst/>
              <a:ahLst/>
              <a:cxnLst/>
              <a:rect l="l" t="t" r="r" b="b"/>
              <a:pathLst>
                <a:path w="1628140" h="271779">
                  <a:moveTo>
                    <a:pt x="1491995" y="0"/>
                  </a:moveTo>
                  <a:lnTo>
                    <a:pt x="0" y="0"/>
                  </a:lnTo>
                  <a:lnTo>
                    <a:pt x="135636" y="135636"/>
                  </a:lnTo>
                  <a:lnTo>
                    <a:pt x="0" y="271272"/>
                  </a:lnTo>
                  <a:lnTo>
                    <a:pt x="1491995" y="271272"/>
                  </a:lnTo>
                  <a:lnTo>
                    <a:pt x="1627632" y="135636"/>
                  </a:lnTo>
                  <a:lnTo>
                    <a:pt x="1491995" y="0"/>
                  </a:lnTo>
                  <a:close/>
                </a:path>
              </a:pathLst>
            </a:custGeom>
            <a:solidFill>
              <a:srgbClr val="AF4900"/>
            </a:solidFill>
          </p:spPr>
          <p:txBody>
            <a:bodyPr wrap="square" lIns="0" tIns="0" rIns="0" bIns="0" rtlCol="0"/>
            <a:lstStyle/>
            <a:p>
              <a:endParaRPr/>
            </a:p>
          </p:txBody>
        </p:sp>
        <p:sp>
          <p:nvSpPr>
            <p:cNvPr id="17" name="object 17"/>
            <p:cNvSpPr/>
            <p:nvPr/>
          </p:nvSpPr>
          <p:spPr>
            <a:xfrm>
              <a:off x="5388863" y="5635752"/>
              <a:ext cx="1628139" cy="271780"/>
            </a:xfrm>
            <a:custGeom>
              <a:avLst/>
              <a:gdLst/>
              <a:ahLst/>
              <a:cxnLst/>
              <a:rect l="l" t="t" r="r" b="b"/>
              <a:pathLst>
                <a:path w="1628140" h="271779">
                  <a:moveTo>
                    <a:pt x="0" y="0"/>
                  </a:moveTo>
                  <a:lnTo>
                    <a:pt x="1491995" y="0"/>
                  </a:lnTo>
                  <a:lnTo>
                    <a:pt x="1627632" y="135636"/>
                  </a:lnTo>
                  <a:lnTo>
                    <a:pt x="1491995" y="271272"/>
                  </a:lnTo>
                  <a:lnTo>
                    <a:pt x="0" y="271272"/>
                  </a:lnTo>
                  <a:lnTo>
                    <a:pt x="135636" y="135636"/>
                  </a:lnTo>
                  <a:lnTo>
                    <a:pt x="0" y="0"/>
                  </a:lnTo>
                  <a:close/>
                </a:path>
              </a:pathLst>
            </a:custGeom>
            <a:ln w="10668">
              <a:solidFill>
                <a:srgbClr val="FFFFFF"/>
              </a:solidFill>
            </a:ln>
          </p:spPr>
          <p:txBody>
            <a:bodyPr wrap="square" lIns="0" tIns="0" rIns="0" bIns="0" rtlCol="0"/>
            <a:lstStyle/>
            <a:p>
              <a:endParaRPr/>
            </a:p>
          </p:txBody>
        </p:sp>
      </p:grpSp>
      <p:sp>
        <p:nvSpPr>
          <p:cNvPr id="18" name="object 18"/>
          <p:cNvSpPr txBox="1"/>
          <p:nvPr/>
        </p:nvSpPr>
        <p:spPr>
          <a:xfrm>
            <a:off x="5376164" y="5651500"/>
            <a:ext cx="1239520" cy="656590"/>
          </a:xfrm>
          <a:prstGeom prst="rect">
            <a:avLst/>
          </a:prstGeom>
        </p:spPr>
        <p:txBody>
          <a:bodyPr vert="horz" wrap="square" lIns="0" tIns="16510" rIns="0" bIns="0" rtlCol="0">
            <a:spAutoFit/>
          </a:bodyPr>
          <a:lstStyle/>
          <a:p>
            <a:pPr marL="457200">
              <a:lnSpc>
                <a:spcPct val="100000"/>
              </a:lnSpc>
              <a:spcBef>
                <a:spcPts val="130"/>
              </a:spcBef>
            </a:pPr>
            <a:r>
              <a:rPr sz="1150" b="1" dirty="0">
                <a:solidFill>
                  <a:srgbClr val="FFFFFF"/>
                </a:solidFill>
                <a:latin typeface="Yu Gothic"/>
                <a:cs typeface="Yu Gothic"/>
              </a:rPr>
              <a:t>令和6年9</a:t>
            </a:r>
            <a:r>
              <a:rPr sz="1150" b="1" spc="-50" dirty="0">
                <a:solidFill>
                  <a:srgbClr val="FFFFFF"/>
                </a:solidFill>
                <a:latin typeface="Yu Gothic"/>
                <a:cs typeface="Yu Gothic"/>
              </a:rPr>
              <a:t>⽉</a:t>
            </a:r>
            <a:endParaRPr sz="1150">
              <a:latin typeface="Yu Gothic"/>
              <a:cs typeface="Yu Gothic"/>
            </a:endParaRPr>
          </a:p>
          <a:p>
            <a:pPr marL="107314" marR="97790" indent="-95250">
              <a:lnSpc>
                <a:spcPct val="127000"/>
              </a:lnSpc>
              <a:spcBef>
                <a:spcPts val="509"/>
              </a:spcBef>
              <a:buChar char="•"/>
              <a:tabLst>
                <a:tab pos="108585" algn="l"/>
              </a:tabLst>
            </a:pPr>
            <a:r>
              <a:rPr sz="1000" spc="-10" dirty="0">
                <a:latin typeface="Yu Gothic"/>
                <a:cs typeface="Yu Gothic"/>
              </a:rPr>
              <a:t>成⼈ワーキンググ	</a:t>
            </a:r>
            <a:r>
              <a:rPr sz="1000" spc="-20" dirty="0">
                <a:latin typeface="Yu Gothic"/>
                <a:cs typeface="Yu Gothic"/>
              </a:rPr>
              <a:t>ループ</a:t>
            </a:r>
            <a:endParaRPr sz="1000">
              <a:latin typeface="Yu Gothic"/>
              <a:cs typeface="Yu Gothic"/>
            </a:endParaRPr>
          </a:p>
        </p:txBody>
      </p:sp>
      <p:grpSp>
        <p:nvGrpSpPr>
          <p:cNvPr id="19" name="object 19"/>
          <p:cNvGrpSpPr/>
          <p:nvPr/>
        </p:nvGrpSpPr>
        <p:grpSpPr>
          <a:xfrm>
            <a:off x="6829806" y="5630417"/>
            <a:ext cx="1638300" cy="281940"/>
            <a:chOff x="6829806" y="5630417"/>
            <a:chExt cx="1638300" cy="281940"/>
          </a:xfrm>
        </p:grpSpPr>
        <p:sp>
          <p:nvSpPr>
            <p:cNvPr id="20" name="object 20"/>
            <p:cNvSpPr/>
            <p:nvPr/>
          </p:nvSpPr>
          <p:spPr>
            <a:xfrm>
              <a:off x="6835140" y="5635751"/>
              <a:ext cx="1628139" cy="271780"/>
            </a:xfrm>
            <a:custGeom>
              <a:avLst/>
              <a:gdLst/>
              <a:ahLst/>
              <a:cxnLst/>
              <a:rect l="l" t="t" r="r" b="b"/>
              <a:pathLst>
                <a:path w="1628140" h="271779">
                  <a:moveTo>
                    <a:pt x="1491995" y="0"/>
                  </a:moveTo>
                  <a:lnTo>
                    <a:pt x="0" y="0"/>
                  </a:lnTo>
                  <a:lnTo>
                    <a:pt x="135635" y="135636"/>
                  </a:lnTo>
                  <a:lnTo>
                    <a:pt x="0" y="271272"/>
                  </a:lnTo>
                  <a:lnTo>
                    <a:pt x="1491995" y="271272"/>
                  </a:lnTo>
                  <a:lnTo>
                    <a:pt x="1627631" y="135636"/>
                  </a:lnTo>
                  <a:lnTo>
                    <a:pt x="1491995" y="0"/>
                  </a:lnTo>
                  <a:close/>
                </a:path>
              </a:pathLst>
            </a:custGeom>
            <a:solidFill>
              <a:srgbClr val="B43500"/>
            </a:solidFill>
          </p:spPr>
          <p:txBody>
            <a:bodyPr wrap="square" lIns="0" tIns="0" rIns="0" bIns="0" rtlCol="0"/>
            <a:lstStyle/>
            <a:p>
              <a:endParaRPr/>
            </a:p>
          </p:txBody>
        </p:sp>
        <p:sp>
          <p:nvSpPr>
            <p:cNvPr id="21" name="object 21"/>
            <p:cNvSpPr/>
            <p:nvPr/>
          </p:nvSpPr>
          <p:spPr>
            <a:xfrm>
              <a:off x="6835140" y="5635751"/>
              <a:ext cx="1628139" cy="271780"/>
            </a:xfrm>
            <a:custGeom>
              <a:avLst/>
              <a:gdLst/>
              <a:ahLst/>
              <a:cxnLst/>
              <a:rect l="l" t="t" r="r" b="b"/>
              <a:pathLst>
                <a:path w="1628140" h="271779">
                  <a:moveTo>
                    <a:pt x="0" y="0"/>
                  </a:moveTo>
                  <a:lnTo>
                    <a:pt x="1491995" y="0"/>
                  </a:lnTo>
                  <a:lnTo>
                    <a:pt x="1627631" y="135636"/>
                  </a:lnTo>
                  <a:lnTo>
                    <a:pt x="1491995" y="271272"/>
                  </a:lnTo>
                  <a:lnTo>
                    <a:pt x="0" y="271272"/>
                  </a:lnTo>
                  <a:lnTo>
                    <a:pt x="135635" y="135636"/>
                  </a:lnTo>
                  <a:lnTo>
                    <a:pt x="0" y="0"/>
                  </a:lnTo>
                  <a:close/>
                </a:path>
              </a:pathLst>
            </a:custGeom>
            <a:ln w="10668">
              <a:solidFill>
                <a:srgbClr val="FFFFFF"/>
              </a:solidFill>
            </a:ln>
          </p:spPr>
          <p:txBody>
            <a:bodyPr wrap="square" lIns="0" tIns="0" rIns="0" bIns="0" rtlCol="0"/>
            <a:lstStyle/>
            <a:p>
              <a:endParaRPr/>
            </a:p>
          </p:txBody>
        </p:sp>
      </p:grpSp>
      <p:sp>
        <p:nvSpPr>
          <p:cNvPr id="22" name="object 22"/>
          <p:cNvSpPr txBox="1"/>
          <p:nvPr/>
        </p:nvSpPr>
        <p:spPr>
          <a:xfrm>
            <a:off x="6822440" y="5651500"/>
            <a:ext cx="1239520" cy="463550"/>
          </a:xfrm>
          <a:prstGeom prst="rect">
            <a:avLst/>
          </a:prstGeom>
        </p:spPr>
        <p:txBody>
          <a:bodyPr vert="horz" wrap="square" lIns="0" tIns="16510" rIns="0" bIns="0" rtlCol="0">
            <a:spAutoFit/>
          </a:bodyPr>
          <a:lstStyle/>
          <a:p>
            <a:pPr marL="457200">
              <a:lnSpc>
                <a:spcPct val="100000"/>
              </a:lnSpc>
              <a:spcBef>
                <a:spcPts val="130"/>
              </a:spcBef>
            </a:pPr>
            <a:r>
              <a:rPr sz="1150" b="1" dirty="0">
                <a:solidFill>
                  <a:srgbClr val="FFFFFF"/>
                </a:solidFill>
                <a:latin typeface="Yu Gothic"/>
                <a:cs typeface="Yu Gothic"/>
              </a:rPr>
              <a:t>令和7年2</a:t>
            </a:r>
            <a:r>
              <a:rPr sz="1150" b="1" spc="-50" dirty="0">
                <a:solidFill>
                  <a:srgbClr val="FFFFFF"/>
                </a:solidFill>
                <a:latin typeface="Yu Gothic"/>
                <a:cs typeface="Yu Gothic"/>
              </a:rPr>
              <a:t>⽉</a:t>
            </a:r>
            <a:endParaRPr sz="1150">
              <a:latin typeface="Yu Gothic"/>
              <a:cs typeface="Yu Gothic"/>
            </a:endParaRPr>
          </a:p>
          <a:p>
            <a:pPr marL="107950" indent="-95250">
              <a:lnSpc>
                <a:spcPct val="100000"/>
              </a:lnSpc>
              <a:spcBef>
                <a:spcPts val="835"/>
              </a:spcBef>
              <a:buChar char="•"/>
              <a:tabLst>
                <a:tab pos="107950" algn="l"/>
              </a:tabLst>
            </a:pPr>
            <a:r>
              <a:rPr sz="1000" dirty="0">
                <a:latin typeface="Yu Gothic"/>
                <a:cs typeface="Yu Gothic"/>
              </a:rPr>
              <a:t>第2</a:t>
            </a:r>
            <a:r>
              <a:rPr sz="1000" spc="-20" dirty="0">
                <a:latin typeface="Yu Gothic"/>
                <a:cs typeface="Yu Gothic"/>
              </a:rPr>
              <a:t>回部会</a:t>
            </a:r>
            <a:endParaRPr sz="1000">
              <a:latin typeface="Yu Gothic"/>
              <a:cs typeface="Yu Gothic"/>
            </a:endParaRPr>
          </a:p>
        </p:txBody>
      </p:sp>
      <p:grpSp>
        <p:nvGrpSpPr>
          <p:cNvPr id="23" name="object 23"/>
          <p:cNvGrpSpPr/>
          <p:nvPr/>
        </p:nvGrpSpPr>
        <p:grpSpPr>
          <a:xfrm>
            <a:off x="884618" y="1713674"/>
            <a:ext cx="7742555" cy="774065"/>
            <a:chOff x="884618" y="1713674"/>
            <a:chExt cx="7742555" cy="774065"/>
          </a:xfrm>
        </p:grpSpPr>
        <p:pic>
          <p:nvPicPr>
            <p:cNvPr id="24" name="object 24"/>
            <p:cNvPicPr/>
            <p:nvPr/>
          </p:nvPicPr>
          <p:blipFill>
            <a:blip r:embed="rId2" cstate="print"/>
            <a:stretch>
              <a:fillRect/>
            </a:stretch>
          </p:blipFill>
          <p:spPr>
            <a:xfrm>
              <a:off x="885443" y="1850136"/>
              <a:ext cx="7740396" cy="637031"/>
            </a:xfrm>
            <a:prstGeom prst="rect">
              <a:avLst/>
            </a:prstGeom>
          </p:spPr>
        </p:pic>
        <p:sp>
          <p:nvSpPr>
            <p:cNvPr id="25" name="object 25"/>
            <p:cNvSpPr/>
            <p:nvPr/>
          </p:nvSpPr>
          <p:spPr>
            <a:xfrm>
              <a:off x="890015" y="1854708"/>
              <a:ext cx="7731759" cy="626745"/>
            </a:xfrm>
            <a:custGeom>
              <a:avLst/>
              <a:gdLst/>
              <a:ahLst/>
              <a:cxnLst/>
              <a:rect l="l" t="t" r="r" b="b"/>
              <a:pathLst>
                <a:path w="7731759" h="626744">
                  <a:moveTo>
                    <a:pt x="0" y="626363"/>
                  </a:moveTo>
                  <a:lnTo>
                    <a:pt x="7731252" y="626363"/>
                  </a:lnTo>
                  <a:lnTo>
                    <a:pt x="7731252" y="0"/>
                  </a:lnTo>
                  <a:lnTo>
                    <a:pt x="0" y="0"/>
                  </a:lnTo>
                  <a:lnTo>
                    <a:pt x="0" y="626363"/>
                  </a:lnTo>
                  <a:close/>
                </a:path>
              </a:pathLst>
            </a:custGeom>
            <a:ln w="10667">
              <a:solidFill>
                <a:srgbClr val="5B9BD4"/>
              </a:solidFill>
            </a:ln>
          </p:spPr>
          <p:txBody>
            <a:bodyPr wrap="square" lIns="0" tIns="0" rIns="0" bIns="0" rtlCol="0"/>
            <a:lstStyle/>
            <a:p>
              <a:endParaRPr/>
            </a:p>
          </p:txBody>
        </p:sp>
        <p:sp>
          <p:nvSpPr>
            <p:cNvPr id="26" name="object 26"/>
            <p:cNvSpPr/>
            <p:nvPr/>
          </p:nvSpPr>
          <p:spPr>
            <a:xfrm>
              <a:off x="1277111" y="1719072"/>
              <a:ext cx="5412105" cy="273050"/>
            </a:xfrm>
            <a:custGeom>
              <a:avLst/>
              <a:gdLst/>
              <a:ahLst/>
              <a:cxnLst/>
              <a:rect l="l" t="t" r="r" b="b"/>
              <a:pathLst>
                <a:path w="5412105" h="273050">
                  <a:moveTo>
                    <a:pt x="5366004" y="0"/>
                  </a:moveTo>
                  <a:lnTo>
                    <a:pt x="44196" y="0"/>
                  </a:lnTo>
                  <a:lnTo>
                    <a:pt x="27003" y="3500"/>
                  </a:lnTo>
                  <a:lnTo>
                    <a:pt x="12954" y="13144"/>
                  </a:lnTo>
                  <a:lnTo>
                    <a:pt x="3476" y="27646"/>
                  </a:lnTo>
                  <a:lnTo>
                    <a:pt x="0" y="45719"/>
                  </a:lnTo>
                  <a:lnTo>
                    <a:pt x="0" y="227075"/>
                  </a:lnTo>
                  <a:lnTo>
                    <a:pt x="3476" y="244506"/>
                  </a:lnTo>
                  <a:lnTo>
                    <a:pt x="12953" y="259079"/>
                  </a:lnTo>
                  <a:lnTo>
                    <a:pt x="27003" y="269081"/>
                  </a:lnTo>
                  <a:lnTo>
                    <a:pt x="44196" y="272795"/>
                  </a:lnTo>
                  <a:lnTo>
                    <a:pt x="5366004" y="272795"/>
                  </a:lnTo>
                  <a:lnTo>
                    <a:pt x="5383434" y="269081"/>
                  </a:lnTo>
                  <a:lnTo>
                    <a:pt x="5398007" y="259079"/>
                  </a:lnTo>
                  <a:lnTo>
                    <a:pt x="5408009" y="244506"/>
                  </a:lnTo>
                  <a:lnTo>
                    <a:pt x="5411723" y="227075"/>
                  </a:lnTo>
                  <a:lnTo>
                    <a:pt x="5411723" y="45719"/>
                  </a:lnTo>
                  <a:lnTo>
                    <a:pt x="5408009" y="27646"/>
                  </a:lnTo>
                  <a:lnTo>
                    <a:pt x="5398007" y="13144"/>
                  </a:lnTo>
                  <a:lnTo>
                    <a:pt x="5383434" y="3500"/>
                  </a:lnTo>
                  <a:lnTo>
                    <a:pt x="5366004" y="0"/>
                  </a:lnTo>
                  <a:close/>
                </a:path>
              </a:pathLst>
            </a:custGeom>
            <a:solidFill>
              <a:srgbClr val="5B9BD4"/>
            </a:solidFill>
          </p:spPr>
          <p:txBody>
            <a:bodyPr wrap="square" lIns="0" tIns="0" rIns="0" bIns="0" rtlCol="0"/>
            <a:lstStyle/>
            <a:p>
              <a:endParaRPr/>
            </a:p>
          </p:txBody>
        </p:sp>
        <p:sp>
          <p:nvSpPr>
            <p:cNvPr id="27" name="object 27"/>
            <p:cNvSpPr/>
            <p:nvPr/>
          </p:nvSpPr>
          <p:spPr>
            <a:xfrm>
              <a:off x="1277111" y="1719072"/>
              <a:ext cx="5412105" cy="273050"/>
            </a:xfrm>
            <a:custGeom>
              <a:avLst/>
              <a:gdLst/>
              <a:ahLst/>
              <a:cxnLst/>
              <a:rect l="l" t="t" r="r" b="b"/>
              <a:pathLst>
                <a:path w="5412105" h="273050">
                  <a:moveTo>
                    <a:pt x="0" y="45719"/>
                  </a:moveTo>
                  <a:lnTo>
                    <a:pt x="3476" y="27646"/>
                  </a:lnTo>
                  <a:lnTo>
                    <a:pt x="12954" y="13144"/>
                  </a:lnTo>
                  <a:lnTo>
                    <a:pt x="27003" y="3500"/>
                  </a:lnTo>
                  <a:lnTo>
                    <a:pt x="44196" y="0"/>
                  </a:lnTo>
                  <a:lnTo>
                    <a:pt x="5366004" y="0"/>
                  </a:lnTo>
                  <a:lnTo>
                    <a:pt x="5383434" y="3500"/>
                  </a:lnTo>
                  <a:lnTo>
                    <a:pt x="5398007" y="13144"/>
                  </a:lnTo>
                  <a:lnTo>
                    <a:pt x="5408009" y="27646"/>
                  </a:lnTo>
                  <a:lnTo>
                    <a:pt x="5411723" y="45719"/>
                  </a:lnTo>
                  <a:lnTo>
                    <a:pt x="5411723" y="227075"/>
                  </a:lnTo>
                  <a:lnTo>
                    <a:pt x="5408009" y="244506"/>
                  </a:lnTo>
                  <a:lnTo>
                    <a:pt x="5398007" y="259079"/>
                  </a:lnTo>
                  <a:lnTo>
                    <a:pt x="5383434" y="269081"/>
                  </a:lnTo>
                  <a:lnTo>
                    <a:pt x="5366004" y="272795"/>
                  </a:lnTo>
                  <a:lnTo>
                    <a:pt x="44196" y="272795"/>
                  </a:lnTo>
                  <a:lnTo>
                    <a:pt x="27003" y="269081"/>
                  </a:lnTo>
                  <a:lnTo>
                    <a:pt x="12953" y="259079"/>
                  </a:lnTo>
                  <a:lnTo>
                    <a:pt x="3476" y="244506"/>
                  </a:lnTo>
                  <a:lnTo>
                    <a:pt x="0" y="227075"/>
                  </a:lnTo>
                  <a:lnTo>
                    <a:pt x="0" y="45719"/>
                  </a:lnTo>
                  <a:close/>
                </a:path>
              </a:pathLst>
            </a:custGeom>
            <a:ln w="10668">
              <a:solidFill>
                <a:srgbClr val="FFFFFF"/>
              </a:solidFill>
            </a:ln>
          </p:spPr>
          <p:txBody>
            <a:bodyPr wrap="square" lIns="0" tIns="0" rIns="0" bIns="0" rtlCol="0"/>
            <a:lstStyle/>
            <a:p>
              <a:endParaRPr/>
            </a:p>
          </p:txBody>
        </p:sp>
      </p:grpSp>
      <p:sp>
        <p:nvSpPr>
          <p:cNvPr id="28" name="object 28"/>
          <p:cNvSpPr txBox="1"/>
          <p:nvPr/>
        </p:nvSpPr>
        <p:spPr>
          <a:xfrm>
            <a:off x="647191" y="1504950"/>
            <a:ext cx="7358380" cy="880110"/>
          </a:xfrm>
          <a:prstGeom prst="rect">
            <a:avLst/>
          </a:prstGeom>
        </p:spPr>
        <p:txBody>
          <a:bodyPr vert="horz" wrap="square" lIns="0" tIns="13970" rIns="0" bIns="0" rtlCol="0">
            <a:spAutoFit/>
          </a:bodyPr>
          <a:lstStyle/>
          <a:p>
            <a:pPr marL="12700">
              <a:lnSpc>
                <a:spcPct val="100000"/>
              </a:lnSpc>
              <a:spcBef>
                <a:spcPts val="110"/>
              </a:spcBef>
            </a:pPr>
            <a:r>
              <a:rPr sz="1000" dirty="0">
                <a:latin typeface="Yu Gothic"/>
                <a:cs typeface="Yu Gothic"/>
              </a:rPr>
              <a:t>◆令和6年度における主な検討項⽬（案</a:t>
            </a:r>
            <a:r>
              <a:rPr sz="1000" spc="-50" dirty="0">
                <a:latin typeface="Yu Gothic"/>
                <a:cs typeface="Yu Gothic"/>
              </a:rPr>
              <a:t>）</a:t>
            </a:r>
            <a:endParaRPr sz="1000">
              <a:latin typeface="Yu Gothic"/>
              <a:cs typeface="Yu Gothic"/>
            </a:endParaRPr>
          </a:p>
          <a:p>
            <a:pPr marL="847725">
              <a:lnSpc>
                <a:spcPct val="100000"/>
              </a:lnSpc>
              <a:spcBef>
                <a:spcPts val="805"/>
              </a:spcBef>
            </a:pPr>
            <a:r>
              <a:rPr sz="900" b="1" dirty="0">
                <a:solidFill>
                  <a:srgbClr val="FFFFFF"/>
                </a:solidFill>
                <a:latin typeface="Yu Gothic"/>
                <a:cs typeface="Yu Gothic"/>
              </a:rPr>
              <a:t>発達⽀援拠点及び発達障がい者⽀援センターのあり⽅について（こども</a:t>
            </a:r>
            <a:r>
              <a:rPr sz="900" b="1" spc="-50" dirty="0">
                <a:solidFill>
                  <a:srgbClr val="FFFFFF"/>
                </a:solidFill>
                <a:latin typeface="Yu Gothic"/>
                <a:cs typeface="Yu Gothic"/>
              </a:rPr>
              <a:t>）</a:t>
            </a:r>
            <a:endParaRPr sz="900">
              <a:latin typeface="Yu Gothic"/>
              <a:cs typeface="Yu Gothic"/>
            </a:endParaRPr>
          </a:p>
          <a:p>
            <a:pPr marL="891540" marR="5080" indent="-53340">
              <a:lnSpc>
                <a:spcPct val="128899"/>
              </a:lnSpc>
              <a:spcBef>
                <a:spcPts val="840"/>
              </a:spcBef>
              <a:buSzPct val="88888"/>
              <a:buChar char="•"/>
              <a:tabLst>
                <a:tab pos="891540" algn="l"/>
              </a:tabLst>
            </a:pPr>
            <a:r>
              <a:rPr sz="900" spc="15" dirty="0">
                <a:latin typeface="Yu Gothic"/>
                <a:cs typeface="Yu Gothic"/>
              </a:rPr>
              <a:t>発達⽀援拠点及び発達障がい者⽀援センターの現状や国の動向等を踏まえ、より⽀援機能を強化充実させるために、発達⽀援拠点を発達障がい者⽀援センターとして位置付けることも含め検討する。</a:t>
            </a:r>
            <a:endParaRPr sz="900">
              <a:latin typeface="Yu Gothic"/>
              <a:cs typeface="Yu Gothic"/>
            </a:endParaRPr>
          </a:p>
        </p:txBody>
      </p:sp>
      <p:grpSp>
        <p:nvGrpSpPr>
          <p:cNvPr id="29" name="object 29"/>
          <p:cNvGrpSpPr/>
          <p:nvPr/>
        </p:nvGrpSpPr>
        <p:grpSpPr>
          <a:xfrm>
            <a:off x="884618" y="2524442"/>
            <a:ext cx="7742555" cy="772795"/>
            <a:chOff x="884618" y="2524442"/>
            <a:chExt cx="7742555" cy="772795"/>
          </a:xfrm>
        </p:grpSpPr>
        <p:pic>
          <p:nvPicPr>
            <p:cNvPr id="30" name="object 30"/>
            <p:cNvPicPr/>
            <p:nvPr/>
          </p:nvPicPr>
          <p:blipFill>
            <a:blip r:embed="rId2" cstate="print"/>
            <a:stretch>
              <a:fillRect/>
            </a:stretch>
          </p:blipFill>
          <p:spPr>
            <a:xfrm>
              <a:off x="885443" y="2660904"/>
              <a:ext cx="7740396" cy="635508"/>
            </a:xfrm>
            <a:prstGeom prst="rect">
              <a:avLst/>
            </a:prstGeom>
          </p:spPr>
        </p:pic>
        <p:sp>
          <p:nvSpPr>
            <p:cNvPr id="31" name="object 31"/>
            <p:cNvSpPr/>
            <p:nvPr/>
          </p:nvSpPr>
          <p:spPr>
            <a:xfrm>
              <a:off x="890015" y="2667000"/>
              <a:ext cx="7731759" cy="624840"/>
            </a:xfrm>
            <a:custGeom>
              <a:avLst/>
              <a:gdLst/>
              <a:ahLst/>
              <a:cxnLst/>
              <a:rect l="l" t="t" r="r" b="b"/>
              <a:pathLst>
                <a:path w="7731759" h="624839">
                  <a:moveTo>
                    <a:pt x="0" y="624839"/>
                  </a:moveTo>
                  <a:lnTo>
                    <a:pt x="7731252" y="624839"/>
                  </a:lnTo>
                  <a:lnTo>
                    <a:pt x="7731252" y="0"/>
                  </a:lnTo>
                  <a:lnTo>
                    <a:pt x="0" y="0"/>
                  </a:lnTo>
                  <a:lnTo>
                    <a:pt x="0" y="624839"/>
                  </a:lnTo>
                  <a:close/>
                </a:path>
              </a:pathLst>
            </a:custGeom>
            <a:ln w="10667">
              <a:solidFill>
                <a:srgbClr val="51C9B8"/>
              </a:solidFill>
            </a:ln>
          </p:spPr>
          <p:txBody>
            <a:bodyPr wrap="square" lIns="0" tIns="0" rIns="0" bIns="0" rtlCol="0"/>
            <a:lstStyle/>
            <a:p>
              <a:endParaRPr/>
            </a:p>
          </p:txBody>
        </p:sp>
        <p:sp>
          <p:nvSpPr>
            <p:cNvPr id="32" name="object 32"/>
            <p:cNvSpPr/>
            <p:nvPr/>
          </p:nvSpPr>
          <p:spPr>
            <a:xfrm>
              <a:off x="1277111" y="2529840"/>
              <a:ext cx="5412105" cy="273050"/>
            </a:xfrm>
            <a:custGeom>
              <a:avLst/>
              <a:gdLst/>
              <a:ahLst/>
              <a:cxnLst/>
              <a:rect l="l" t="t" r="r" b="b"/>
              <a:pathLst>
                <a:path w="5412105" h="273050">
                  <a:moveTo>
                    <a:pt x="5366004" y="0"/>
                  </a:moveTo>
                  <a:lnTo>
                    <a:pt x="44196" y="0"/>
                  </a:lnTo>
                  <a:lnTo>
                    <a:pt x="27003" y="3714"/>
                  </a:lnTo>
                  <a:lnTo>
                    <a:pt x="12954" y="13716"/>
                  </a:lnTo>
                  <a:lnTo>
                    <a:pt x="3476" y="28289"/>
                  </a:lnTo>
                  <a:lnTo>
                    <a:pt x="0" y="45720"/>
                  </a:lnTo>
                  <a:lnTo>
                    <a:pt x="0" y="227075"/>
                  </a:lnTo>
                  <a:lnTo>
                    <a:pt x="3476" y="245149"/>
                  </a:lnTo>
                  <a:lnTo>
                    <a:pt x="12953" y="259651"/>
                  </a:lnTo>
                  <a:lnTo>
                    <a:pt x="27003" y="269295"/>
                  </a:lnTo>
                  <a:lnTo>
                    <a:pt x="44196" y="272796"/>
                  </a:lnTo>
                  <a:lnTo>
                    <a:pt x="5366004" y="272796"/>
                  </a:lnTo>
                  <a:lnTo>
                    <a:pt x="5383434" y="269295"/>
                  </a:lnTo>
                  <a:lnTo>
                    <a:pt x="5398007" y="259651"/>
                  </a:lnTo>
                  <a:lnTo>
                    <a:pt x="5408009" y="245149"/>
                  </a:lnTo>
                  <a:lnTo>
                    <a:pt x="5411723" y="227075"/>
                  </a:lnTo>
                  <a:lnTo>
                    <a:pt x="5411723" y="45720"/>
                  </a:lnTo>
                  <a:lnTo>
                    <a:pt x="5408009" y="28289"/>
                  </a:lnTo>
                  <a:lnTo>
                    <a:pt x="5398007" y="13716"/>
                  </a:lnTo>
                  <a:lnTo>
                    <a:pt x="5383434" y="3714"/>
                  </a:lnTo>
                  <a:lnTo>
                    <a:pt x="5366004" y="0"/>
                  </a:lnTo>
                  <a:close/>
                </a:path>
              </a:pathLst>
            </a:custGeom>
            <a:solidFill>
              <a:srgbClr val="51C9B8"/>
            </a:solidFill>
          </p:spPr>
          <p:txBody>
            <a:bodyPr wrap="square" lIns="0" tIns="0" rIns="0" bIns="0" rtlCol="0"/>
            <a:lstStyle/>
            <a:p>
              <a:endParaRPr/>
            </a:p>
          </p:txBody>
        </p:sp>
        <p:sp>
          <p:nvSpPr>
            <p:cNvPr id="33" name="object 33"/>
            <p:cNvSpPr/>
            <p:nvPr/>
          </p:nvSpPr>
          <p:spPr>
            <a:xfrm>
              <a:off x="1277111" y="2529840"/>
              <a:ext cx="5412105" cy="273050"/>
            </a:xfrm>
            <a:custGeom>
              <a:avLst/>
              <a:gdLst/>
              <a:ahLst/>
              <a:cxnLst/>
              <a:rect l="l" t="t" r="r" b="b"/>
              <a:pathLst>
                <a:path w="5412105" h="273050">
                  <a:moveTo>
                    <a:pt x="0" y="45720"/>
                  </a:moveTo>
                  <a:lnTo>
                    <a:pt x="3476" y="28289"/>
                  </a:lnTo>
                  <a:lnTo>
                    <a:pt x="12954" y="13716"/>
                  </a:lnTo>
                  <a:lnTo>
                    <a:pt x="27003" y="3714"/>
                  </a:lnTo>
                  <a:lnTo>
                    <a:pt x="44196" y="0"/>
                  </a:lnTo>
                  <a:lnTo>
                    <a:pt x="5366004" y="0"/>
                  </a:lnTo>
                  <a:lnTo>
                    <a:pt x="5383434" y="3714"/>
                  </a:lnTo>
                  <a:lnTo>
                    <a:pt x="5398007" y="13716"/>
                  </a:lnTo>
                  <a:lnTo>
                    <a:pt x="5408009" y="28289"/>
                  </a:lnTo>
                  <a:lnTo>
                    <a:pt x="5411723" y="45720"/>
                  </a:lnTo>
                  <a:lnTo>
                    <a:pt x="5411723" y="227075"/>
                  </a:lnTo>
                  <a:lnTo>
                    <a:pt x="5408009" y="245149"/>
                  </a:lnTo>
                  <a:lnTo>
                    <a:pt x="5398007" y="259651"/>
                  </a:lnTo>
                  <a:lnTo>
                    <a:pt x="5383434" y="269295"/>
                  </a:lnTo>
                  <a:lnTo>
                    <a:pt x="5366004" y="272796"/>
                  </a:lnTo>
                  <a:lnTo>
                    <a:pt x="44196" y="272796"/>
                  </a:lnTo>
                  <a:lnTo>
                    <a:pt x="27003" y="269295"/>
                  </a:lnTo>
                  <a:lnTo>
                    <a:pt x="12953" y="259651"/>
                  </a:lnTo>
                  <a:lnTo>
                    <a:pt x="3476" y="245149"/>
                  </a:lnTo>
                  <a:lnTo>
                    <a:pt x="0" y="227075"/>
                  </a:lnTo>
                  <a:lnTo>
                    <a:pt x="0" y="45720"/>
                  </a:lnTo>
                  <a:close/>
                </a:path>
              </a:pathLst>
            </a:custGeom>
            <a:ln w="10668">
              <a:solidFill>
                <a:srgbClr val="FFFFFF"/>
              </a:solidFill>
            </a:ln>
          </p:spPr>
          <p:txBody>
            <a:bodyPr wrap="square" lIns="0" tIns="0" rIns="0" bIns="0" rtlCol="0"/>
            <a:lstStyle/>
            <a:p>
              <a:endParaRPr/>
            </a:p>
          </p:txBody>
        </p:sp>
      </p:grpSp>
      <p:sp>
        <p:nvSpPr>
          <p:cNvPr id="34" name="object 34"/>
          <p:cNvSpPr txBox="1"/>
          <p:nvPr/>
        </p:nvSpPr>
        <p:spPr>
          <a:xfrm>
            <a:off x="1477772" y="2570988"/>
            <a:ext cx="6410960" cy="624840"/>
          </a:xfrm>
          <a:prstGeom prst="rect">
            <a:avLst/>
          </a:prstGeom>
        </p:spPr>
        <p:txBody>
          <a:bodyPr vert="horz" wrap="square" lIns="0" tIns="15240" rIns="0" bIns="0" rtlCol="0">
            <a:spAutoFit/>
          </a:bodyPr>
          <a:lstStyle/>
          <a:p>
            <a:pPr marL="17145">
              <a:lnSpc>
                <a:spcPct val="100000"/>
              </a:lnSpc>
              <a:spcBef>
                <a:spcPts val="120"/>
              </a:spcBef>
            </a:pPr>
            <a:r>
              <a:rPr sz="900" b="1" dirty="0">
                <a:solidFill>
                  <a:srgbClr val="FFFFFF"/>
                </a:solidFill>
                <a:latin typeface="Yu Gothic"/>
                <a:cs typeface="Yu Gothic"/>
              </a:rPr>
              <a:t>乳幼児健診等で発⾒された発達特性のあるこどもの⽀援スキームについて（こども</a:t>
            </a:r>
            <a:r>
              <a:rPr sz="900" b="1" spc="-50" dirty="0">
                <a:solidFill>
                  <a:srgbClr val="FFFFFF"/>
                </a:solidFill>
                <a:latin typeface="Yu Gothic"/>
                <a:cs typeface="Yu Gothic"/>
              </a:rPr>
              <a:t>）</a:t>
            </a:r>
            <a:endParaRPr sz="900">
              <a:latin typeface="Yu Gothic"/>
              <a:cs typeface="Yu Gothic"/>
            </a:endParaRPr>
          </a:p>
          <a:p>
            <a:pPr marL="60960" marR="5080" indent="-53340">
              <a:lnSpc>
                <a:spcPct val="128899"/>
              </a:lnSpc>
              <a:spcBef>
                <a:spcPts val="825"/>
              </a:spcBef>
              <a:buSzPct val="88888"/>
              <a:buChar char="•"/>
              <a:tabLst>
                <a:tab pos="60960" algn="l"/>
              </a:tabLst>
            </a:pPr>
            <a:r>
              <a:rPr sz="900" spc="15" dirty="0">
                <a:latin typeface="Yu Gothic"/>
                <a:cs typeface="Yu Gothic"/>
              </a:rPr>
              <a:t>乳幼児健診等で⽀援が必要な発達特性のある⼦どもを発⾒した後の診断・アセスメント・発達⽀援・就学（学びの場の選択）などのスキーム等について検討する。</a:t>
            </a:r>
            <a:endParaRPr sz="900">
              <a:latin typeface="Yu Gothic"/>
              <a:cs typeface="Yu Gothic"/>
            </a:endParaRPr>
          </a:p>
        </p:txBody>
      </p:sp>
      <p:grpSp>
        <p:nvGrpSpPr>
          <p:cNvPr id="35" name="object 35"/>
          <p:cNvGrpSpPr/>
          <p:nvPr/>
        </p:nvGrpSpPr>
        <p:grpSpPr>
          <a:xfrm>
            <a:off x="884618" y="3336734"/>
            <a:ext cx="7742555" cy="617855"/>
            <a:chOff x="884618" y="3336734"/>
            <a:chExt cx="7742555" cy="617855"/>
          </a:xfrm>
        </p:grpSpPr>
        <p:pic>
          <p:nvPicPr>
            <p:cNvPr id="36" name="object 36"/>
            <p:cNvPicPr/>
            <p:nvPr/>
          </p:nvPicPr>
          <p:blipFill>
            <a:blip r:embed="rId3" cstate="print"/>
            <a:stretch>
              <a:fillRect/>
            </a:stretch>
          </p:blipFill>
          <p:spPr>
            <a:xfrm>
              <a:off x="885443" y="3500628"/>
              <a:ext cx="7740396" cy="452627"/>
            </a:xfrm>
            <a:prstGeom prst="rect">
              <a:avLst/>
            </a:prstGeom>
          </p:spPr>
        </p:pic>
        <p:sp>
          <p:nvSpPr>
            <p:cNvPr id="37" name="object 37"/>
            <p:cNvSpPr/>
            <p:nvPr/>
          </p:nvSpPr>
          <p:spPr>
            <a:xfrm>
              <a:off x="890015" y="3505200"/>
              <a:ext cx="7731759" cy="443865"/>
            </a:xfrm>
            <a:custGeom>
              <a:avLst/>
              <a:gdLst/>
              <a:ahLst/>
              <a:cxnLst/>
              <a:rect l="l" t="t" r="r" b="b"/>
              <a:pathLst>
                <a:path w="7731759" h="443864">
                  <a:moveTo>
                    <a:pt x="0" y="443484"/>
                  </a:moveTo>
                  <a:lnTo>
                    <a:pt x="7731252" y="443484"/>
                  </a:lnTo>
                  <a:lnTo>
                    <a:pt x="7731252" y="0"/>
                  </a:lnTo>
                  <a:lnTo>
                    <a:pt x="0" y="0"/>
                  </a:lnTo>
                  <a:lnTo>
                    <a:pt x="0" y="443484"/>
                  </a:lnTo>
                  <a:close/>
                </a:path>
              </a:pathLst>
            </a:custGeom>
            <a:ln w="10668">
              <a:solidFill>
                <a:srgbClr val="48BE63"/>
              </a:solidFill>
            </a:ln>
          </p:spPr>
          <p:txBody>
            <a:bodyPr wrap="square" lIns="0" tIns="0" rIns="0" bIns="0" rtlCol="0"/>
            <a:lstStyle/>
            <a:p>
              <a:endParaRPr/>
            </a:p>
          </p:txBody>
        </p:sp>
        <p:sp>
          <p:nvSpPr>
            <p:cNvPr id="38" name="object 38"/>
            <p:cNvSpPr/>
            <p:nvPr/>
          </p:nvSpPr>
          <p:spPr>
            <a:xfrm>
              <a:off x="1277111" y="3342132"/>
              <a:ext cx="5412105" cy="273050"/>
            </a:xfrm>
            <a:custGeom>
              <a:avLst/>
              <a:gdLst/>
              <a:ahLst/>
              <a:cxnLst/>
              <a:rect l="l" t="t" r="r" b="b"/>
              <a:pathLst>
                <a:path w="5412105" h="273050">
                  <a:moveTo>
                    <a:pt x="5366004" y="0"/>
                  </a:moveTo>
                  <a:lnTo>
                    <a:pt x="44196" y="0"/>
                  </a:lnTo>
                  <a:lnTo>
                    <a:pt x="27003" y="3500"/>
                  </a:lnTo>
                  <a:lnTo>
                    <a:pt x="12954" y="13144"/>
                  </a:lnTo>
                  <a:lnTo>
                    <a:pt x="3476" y="27646"/>
                  </a:lnTo>
                  <a:lnTo>
                    <a:pt x="0" y="45720"/>
                  </a:lnTo>
                  <a:lnTo>
                    <a:pt x="0" y="227076"/>
                  </a:lnTo>
                  <a:lnTo>
                    <a:pt x="3476" y="244506"/>
                  </a:lnTo>
                  <a:lnTo>
                    <a:pt x="12953" y="259079"/>
                  </a:lnTo>
                  <a:lnTo>
                    <a:pt x="27003" y="269081"/>
                  </a:lnTo>
                  <a:lnTo>
                    <a:pt x="44196" y="272796"/>
                  </a:lnTo>
                  <a:lnTo>
                    <a:pt x="5366004" y="272796"/>
                  </a:lnTo>
                  <a:lnTo>
                    <a:pt x="5383434" y="269081"/>
                  </a:lnTo>
                  <a:lnTo>
                    <a:pt x="5398007" y="259080"/>
                  </a:lnTo>
                  <a:lnTo>
                    <a:pt x="5408009" y="244506"/>
                  </a:lnTo>
                  <a:lnTo>
                    <a:pt x="5411723" y="227076"/>
                  </a:lnTo>
                  <a:lnTo>
                    <a:pt x="5411723" y="45720"/>
                  </a:lnTo>
                  <a:lnTo>
                    <a:pt x="5408009" y="27646"/>
                  </a:lnTo>
                  <a:lnTo>
                    <a:pt x="5398007" y="13144"/>
                  </a:lnTo>
                  <a:lnTo>
                    <a:pt x="5383434" y="3500"/>
                  </a:lnTo>
                  <a:lnTo>
                    <a:pt x="5366004" y="0"/>
                  </a:lnTo>
                  <a:close/>
                </a:path>
              </a:pathLst>
            </a:custGeom>
            <a:solidFill>
              <a:srgbClr val="48BE63"/>
            </a:solidFill>
          </p:spPr>
          <p:txBody>
            <a:bodyPr wrap="square" lIns="0" tIns="0" rIns="0" bIns="0" rtlCol="0"/>
            <a:lstStyle/>
            <a:p>
              <a:endParaRPr/>
            </a:p>
          </p:txBody>
        </p:sp>
        <p:sp>
          <p:nvSpPr>
            <p:cNvPr id="39" name="object 39"/>
            <p:cNvSpPr/>
            <p:nvPr/>
          </p:nvSpPr>
          <p:spPr>
            <a:xfrm>
              <a:off x="1277111" y="3342132"/>
              <a:ext cx="5412105" cy="273050"/>
            </a:xfrm>
            <a:custGeom>
              <a:avLst/>
              <a:gdLst/>
              <a:ahLst/>
              <a:cxnLst/>
              <a:rect l="l" t="t" r="r" b="b"/>
              <a:pathLst>
                <a:path w="5412105" h="273050">
                  <a:moveTo>
                    <a:pt x="0" y="45720"/>
                  </a:moveTo>
                  <a:lnTo>
                    <a:pt x="3476" y="27646"/>
                  </a:lnTo>
                  <a:lnTo>
                    <a:pt x="12954" y="13144"/>
                  </a:lnTo>
                  <a:lnTo>
                    <a:pt x="27003" y="3500"/>
                  </a:lnTo>
                  <a:lnTo>
                    <a:pt x="44196" y="0"/>
                  </a:lnTo>
                  <a:lnTo>
                    <a:pt x="5366004" y="0"/>
                  </a:lnTo>
                  <a:lnTo>
                    <a:pt x="5383434" y="3500"/>
                  </a:lnTo>
                  <a:lnTo>
                    <a:pt x="5398007" y="13144"/>
                  </a:lnTo>
                  <a:lnTo>
                    <a:pt x="5408009" y="27646"/>
                  </a:lnTo>
                  <a:lnTo>
                    <a:pt x="5411723" y="45720"/>
                  </a:lnTo>
                  <a:lnTo>
                    <a:pt x="5411723" y="227076"/>
                  </a:lnTo>
                  <a:lnTo>
                    <a:pt x="5408009" y="244506"/>
                  </a:lnTo>
                  <a:lnTo>
                    <a:pt x="5398007" y="259080"/>
                  </a:lnTo>
                  <a:lnTo>
                    <a:pt x="5383434" y="269081"/>
                  </a:lnTo>
                  <a:lnTo>
                    <a:pt x="5366004" y="272796"/>
                  </a:lnTo>
                  <a:lnTo>
                    <a:pt x="44196" y="272796"/>
                  </a:lnTo>
                  <a:lnTo>
                    <a:pt x="27003" y="269081"/>
                  </a:lnTo>
                  <a:lnTo>
                    <a:pt x="12953" y="259079"/>
                  </a:lnTo>
                  <a:lnTo>
                    <a:pt x="3476" y="244506"/>
                  </a:lnTo>
                  <a:lnTo>
                    <a:pt x="0" y="227076"/>
                  </a:lnTo>
                  <a:lnTo>
                    <a:pt x="0" y="45720"/>
                  </a:lnTo>
                  <a:close/>
                </a:path>
              </a:pathLst>
            </a:custGeom>
            <a:ln w="10668">
              <a:solidFill>
                <a:srgbClr val="FFFFFF"/>
              </a:solidFill>
            </a:ln>
          </p:spPr>
          <p:txBody>
            <a:bodyPr wrap="square" lIns="0" tIns="0" rIns="0" bIns="0" rtlCol="0"/>
            <a:lstStyle/>
            <a:p>
              <a:endParaRPr/>
            </a:p>
          </p:txBody>
        </p:sp>
      </p:grpSp>
      <p:sp>
        <p:nvSpPr>
          <p:cNvPr id="40" name="object 40"/>
          <p:cNvSpPr txBox="1"/>
          <p:nvPr/>
        </p:nvSpPr>
        <p:spPr>
          <a:xfrm>
            <a:off x="1477772" y="3381755"/>
            <a:ext cx="6058535" cy="476884"/>
          </a:xfrm>
          <a:prstGeom prst="rect">
            <a:avLst/>
          </a:prstGeom>
        </p:spPr>
        <p:txBody>
          <a:bodyPr vert="horz" wrap="square" lIns="0" tIns="15240" rIns="0" bIns="0" rtlCol="0">
            <a:spAutoFit/>
          </a:bodyPr>
          <a:lstStyle/>
          <a:p>
            <a:pPr marL="17145">
              <a:lnSpc>
                <a:spcPct val="100000"/>
              </a:lnSpc>
              <a:spcBef>
                <a:spcPts val="120"/>
              </a:spcBef>
            </a:pPr>
            <a:r>
              <a:rPr sz="900" b="1" dirty="0">
                <a:solidFill>
                  <a:srgbClr val="FFFFFF"/>
                </a:solidFill>
                <a:latin typeface="Yu Gothic"/>
                <a:cs typeface="Yu Gothic"/>
              </a:rPr>
              <a:t>医療機関ネットワーク登録医療機関の現状を踏まえた課題の整理（こども・成⼈</a:t>
            </a:r>
            <a:r>
              <a:rPr sz="900" b="1" spc="-50" dirty="0">
                <a:solidFill>
                  <a:srgbClr val="FFFFFF"/>
                </a:solidFill>
                <a:latin typeface="Yu Gothic"/>
                <a:cs typeface="Yu Gothic"/>
              </a:rPr>
              <a:t>）</a:t>
            </a:r>
            <a:endParaRPr sz="900">
              <a:latin typeface="Yu Gothic"/>
              <a:cs typeface="Yu Gothic"/>
            </a:endParaRPr>
          </a:p>
          <a:p>
            <a:pPr marL="60960" indent="-52705">
              <a:lnSpc>
                <a:spcPct val="100000"/>
              </a:lnSpc>
              <a:spcBef>
                <a:spcPts val="1365"/>
              </a:spcBef>
              <a:buSzPct val="88888"/>
              <a:buChar char="•"/>
              <a:tabLst>
                <a:tab pos="60960" algn="l"/>
              </a:tabLst>
            </a:pPr>
            <a:r>
              <a:rPr sz="900" spc="-5" dirty="0">
                <a:latin typeface="Yu Gothic"/>
                <a:cs typeface="Yu Gothic"/>
              </a:rPr>
              <a:t>医療機関ネットワークの登録医療機関の実態などを調査し、課題の整理、次期計画を⾒据えた⽅策の検討を⾏う。</a:t>
            </a:r>
            <a:endParaRPr sz="900">
              <a:latin typeface="Yu Gothic"/>
              <a:cs typeface="Yu Gothic"/>
            </a:endParaRPr>
          </a:p>
        </p:txBody>
      </p:sp>
      <p:grpSp>
        <p:nvGrpSpPr>
          <p:cNvPr id="41" name="object 41"/>
          <p:cNvGrpSpPr/>
          <p:nvPr/>
        </p:nvGrpSpPr>
        <p:grpSpPr>
          <a:xfrm>
            <a:off x="884682" y="3966210"/>
            <a:ext cx="7741920" cy="976630"/>
            <a:chOff x="884682" y="3966210"/>
            <a:chExt cx="7741920" cy="976630"/>
          </a:xfrm>
        </p:grpSpPr>
        <p:pic>
          <p:nvPicPr>
            <p:cNvPr id="42" name="object 42"/>
            <p:cNvPicPr/>
            <p:nvPr/>
          </p:nvPicPr>
          <p:blipFill>
            <a:blip r:embed="rId4" cstate="print"/>
            <a:stretch>
              <a:fillRect/>
            </a:stretch>
          </p:blipFill>
          <p:spPr>
            <a:xfrm>
              <a:off x="885444" y="4102608"/>
              <a:ext cx="7740396" cy="839723"/>
            </a:xfrm>
            <a:prstGeom prst="rect">
              <a:avLst/>
            </a:prstGeom>
          </p:spPr>
        </p:pic>
        <p:sp>
          <p:nvSpPr>
            <p:cNvPr id="43" name="object 43"/>
            <p:cNvSpPr/>
            <p:nvPr/>
          </p:nvSpPr>
          <p:spPr>
            <a:xfrm>
              <a:off x="890016" y="4108704"/>
              <a:ext cx="7731759" cy="828040"/>
            </a:xfrm>
            <a:custGeom>
              <a:avLst/>
              <a:gdLst/>
              <a:ahLst/>
              <a:cxnLst/>
              <a:rect l="l" t="t" r="r" b="b"/>
              <a:pathLst>
                <a:path w="7731759" h="828039">
                  <a:moveTo>
                    <a:pt x="0" y="827531"/>
                  </a:moveTo>
                  <a:lnTo>
                    <a:pt x="7731252" y="827531"/>
                  </a:lnTo>
                  <a:lnTo>
                    <a:pt x="7731252" y="0"/>
                  </a:lnTo>
                  <a:lnTo>
                    <a:pt x="0" y="0"/>
                  </a:lnTo>
                  <a:lnTo>
                    <a:pt x="0" y="827531"/>
                  </a:lnTo>
                  <a:close/>
                </a:path>
              </a:pathLst>
            </a:custGeom>
            <a:ln w="10668">
              <a:solidFill>
                <a:srgbClr val="6FAC46"/>
              </a:solidFill>
            </a:ln>
          </p:spPr>
          <p:txBody>
            <a:bodyPr wrap="square" lIns="0" tIns="0" rIns="0" bIns="0" rtlCol="0"/>
            <a:lstStyle/>
            <a:p>
              <a:endParaRPr/>
            </a:p>
          </p:txBody>
        </p:sp>
        <p:sp>
          <p:nvSpPr>
            <p:cNvPr id="44" name="object 44"/>
            <p:cNvSpPr/>
            <p:nvPr/>
          </p:nvSpPr>
          <p:spPr>
            <a:xfrm>
              <a:off x="1277112" y="3971544"/>
              <a:ext cx="5412105" cy="273050"/>
            </a:xfrm>
            <a:custGeom>
              <a:avLst/>
              <a:gdLst/>
              <a:ahLst/>
              <a:cxnLst/>
              <a:rect l="l" t="t" r="r" b="b"/>
              <a:pathLst>
                <a:path w="5412105" h="273050">
                  <a:moveTo>
                    <a:pt x="5366004" y="0"/>
                  </a:moveTo>
                  <a:lnTo>
                    <a:pt x="44196" y="0"/>
                  </a:lnTo>
                  <a:lnTo>
                    <a:pt x="27003" y="3500"/>
                  </a:lnTo>
                  <a:lnTo>
                    <a:pt x="12954" y="13144"/>
                  </a:lnTo>
                  <a:lnTo>
                    <a:pt x="3476" y="27646"/>
                  </a:lnTo>
                  <a:lnTo>
                    <a:pt x="0" y="45720"/>
                  </a:lnTo>
                  <a:lnTo>
                    <a:pt x="0" y="227075"/>
                  </a:lnTo>
                  <a:lnTo>
                    <a:pt x="3476" y="245149"/>
                  </a:lnTo>
                  <a:lnTo>
                    <a:pt x="12953" y="259651"/>
                  </a:lnTo>
                  <a:lnTo>
                    <a:pt x="27003" y="269295"/>
                  </a:lnTo>
                  <a:lnTo>
                    <a:pt x="44196" y="272796"/>
                  </a:lnTo>
                  <a:lnTo>
                    <a:pt x="5366004" y="272796"/>
                  </a:lnTo>
                  <a:lnTo>
                    <a:pt x="5383434" y="269295"/>
                  </a:lnTo>
                  <a:lnTo>
                    <a:pt x="5398007" y="259651"/>
                  </a:lnTo>
                  <a:lnTo>
                    <a:pt x="5408009" y="245149"/>
                  </a:lnTo>
                  <a:lnTo>
                    <a:pt x="5411723" y="227075"/>
                  </a:lnTo>
                  <a:lnTo>
                    <a:pt x="5411723" y="45720"/>
                  </a:lnTo>
                  <a:lnTo>
                    <a:pt x="5408009" y="27646"/>
                  </a:lnTo>
                  <a:lnTo>
                    <a:pt x="5398007" y="13144"/>
                  </a:lnTo>
                  <a:lnTo>
                    <a:pt x="5383434" y="3500"/>
                  </a:lnTo>
                  <a:lnTo>
                    <a:pt x="5366004" y="0"/>
                  </a:lnTo>
                  <a:close/>
                </a:path>
              </a:pathLst>
            </a:custGeom>
            <a:solidFill>
              <a:srgbClr val="6FAC46"/>
            </a:solidFill>
          </p:spPr>
          <p:txBody>
            <a:bodyPr wrap="square" lIns="0" tIns="0" rIns="0" bIns="0" rtlCol="0"/>
            <a:lstStyle/>
            <a:p>
              <a:endParaRPr/>
            </a:p>
          </p:txBody>
        </p:sp>
        <p:sp>
          <p:nvSpPr>
            <p:cNvPr id="45" name="object 45"/>
            <p:cNvSpPr/>
            <p:nvPr/>
          </p:nvSpPr>
          <p:spPr>
            <a:xfrm>
              <a:off x="1277112" y="3971544"/>
              <a:ext cx="5412105" cy="273050"/>
            </a:xfrm>
            <a:custGeom>
              <a:avLst/>
              <a:gdLst/>
              <a:ahLst/>
              <a:cxnLst/>
              <a:rect l="l" t="t" r="r" b="b"/>
              <a:pathLst>
                <a:path w="5412105" h="273050">
                  <a:moveTo>
                    <a:pt x="0" y="45720"/>
                  </a:moveTo>
                  <a:lnTo>
                    <a:pt x="3476" y="27646"/>
                  </a:lnTo>
                  <a:lnTo>
                    <a:pt x="12954" y="13144"/>
                  </a:lnTo>
                  <a:lnTo>
                    <a:pt x="27003" y="3500"/>
                  </a:lnTo>
                  <a:lnTo>
                    <a:pt x="44196" y="0"/>
                  </a:lnTo>
                  <a:lnTo>
                    <a:pt x="5366004" y="0"/>
                  </a:lnTo>
                  <a:lnTo>
                    <a:pt x="5383434" y="3500"/>
                  </a:lnTo>
                  <a:lnTo>
                    <a:pt x="5398007" y="13144"/>
                  </a:lnTo>
                  <a:lnTo>
                    <a:pt x="5408009" y="27646"/>
                  </a:lnTo>
                  <a:lnTo>
                    <a:pt x="5411723" y="45720"/>
                  </a:lnTo>
                  <a:lnTo>
                    <a:pt x="5411723" y="227075"/>
                  </a:lnTo>
                  <a:lnTo>
                    <a:pt x="5408009" y="245149"/>
                  </a:lnTo>
                  <a:lnTo>
                    <a:pt x="5398007" y="259651"/>
                  </a:lnTo>
                  <a:lnTo>
                    <a:pt x="5383434" y="269295"/>
                  </a:lnTo>
                  <a:lnTo>
                    <a:pt x="5366004" y="272796"/>
                  </a:lnTo>
                  <a:lnTo>
                    <a:pt x="44196" y="272796"/>
                  </a:lnTo>
                  <a:lnTo>
                    <a:pt x="27003" y="269295"/>
                  </a:lnTo>
                  <a:lnTo>
                    <a:pt x="12953" y="259651"/>
                  </a:lnTo>
                  <a:lnTo>
                    <a:pt x="3476" y="245149"/>
                  </a:lnTo>
                  <a:lnTo>
                    <a:pt x="0" y="227075"/>
                  </a:lnTo>
                  <a:lnTo>
                    <a:pt x="0" y="45720"/>
                  </a:lnTo>
                  <a:close/>
                </a:path>
              </a:pathLst>
            </a:custGeom>
            <a:ln w="10668">
              <a:solidFill>
                <a:srgbClr val="FFFFFF"/>
              </a:solidFill>
            </a:ln>
          </p:spPr>
          <p:txBody>
            <a:bodyPr wrap="square" lIns="0" tIns="0" rIns="0" bIns="0" rtlCol="0"/>
            <a:lstStyle/>
            <a:p>
              <a:endParaRPr/>
            </a:p>
          </p:txBody>
        </p:sp>
      </p:grpSp>
      <p:sp>
        <p:nvSpPr>
          <p:cNvPr id="46" name="object 46"/>
          <p:cNvSpPr txBox="1"/>
          <p:nvPr/>
        </p:nvSpPr>
        <p:spPr>
          <a:xfrm>
            <a:off x="647191" y="4011167"/>
            <a:ext cx="7849870" cy="1451610"/>
          </a:xfrm>
          <a:prstGeom prst="rect">
            <a:avLst/>
          </a:prstGeom>
        </p:spPr>
        <p:txBody>
          <a:bodyPr vert="horz" wrap="square" lIns="0" tIns="15240" rIns="0" bIns="0" rtlCol="0">
            <a:spAutoFit/>
          </a:bodyPr>
          <a:lstStyle/>
          <a:p>
            <a:pPr marL="847725">
              <a:lnSpc>
                <a:spcPct val="100000"/>
              </a:lnSpc>
              <a:spcBef>
                <a:spcPts val="120"/>
              </a:spcBef>
            </a:pPr>
            <a:r>
              <a:rPr sz="900" b="1" dirty="0">
                <a:solidFill>
                  <a:srgbClr val="FFFFFF"/>
                </a:solidFill>
                <a:latin typeface="Yu Gothic"/>
                <a:cs typeface="Yu Gothic"/>
              </a:rPr>
              <a:t>発達障がい者及びその可能性のある⽅の相談⽀援体制のあり⽅について（成⼈</a:t>
            </a:r>
            <a:r>
              <a:rPr sz="900" b="1" spc="-50" dirty="0">
                <a:solidFill>
                  <a:srgbClr val="FFFFFF"/>
                </a:solidFill>
                <a:latin typeface="Yu Gothic"/>
                <a:cs typeface="Yu Gothic"/>
              </a:rPr>
              <a:t>）</a:t>
            </a:r>
            <a:endParaRPr sz="900">
              <a:latin typeface="Yu Gothic"/>
              <a:cs typeface="Yu Gothic"/>
            </a:endParaRPr>
          </a:p>
          <a:p>
            <a:pPr marL="891540" marR="495934" indent="-53340">
              <a:lnSpc>
                <a:spcPct val="128899"/>
              </a:lnSpc>
              <a:spcBef>
                <a:spcPts val="840"/>
              </a:spcBef>
              <a:buSzPct val="88888"/>
              <a:buChar char="•"/>
              <a:tabLst>
                <a:tab pos="891540" algn="l"/>
              </a:tabLst>
            </a:pPr>
            <a:r>
              <a:rPr sz="900" spc="15" dirty="0">
                <a:latin typeface="Yu Gothic"/>
                <a:cs typeface="Yu Gothic"/>
              </a:rPr>
              <a:t>アクトおおさかや市町村等が受けている相談事例の分析、相談⽀援事業や各種社会資源の過不⾜及び課題の確認などを通して、相談⽀援体制のあり⽅を検討する</a:t>
            </a:r>
            <a:endParaRPr sz="900">
              <a:latin typeface="Yu Gothic"/>
              <a:cs typeface="Yu Gothic"/>
            </a:endParaRPr>
          </a:p>
          <a:p>
            <a:pPr marL="891540" indent="-52705">
              <a:lnSpc>
                <a:spcPct val="100000"/>
              </a:lnSpc>
              <a:spcBef>
                <a:spcPts val="540"/>
              </a:spcBef>
              <a:buSzPct val="88888"/>
              <a:buChar char="•"/>
              <a:tabLst>
                <a:tab pos="891540" algn="l"/>
              </a:tabLst>
            </a:pPr>
            <a:r>
              <a:rPr sz="900" spc="-5" dirty="0">
                <a:latin typeface="Yu Gothic"/>
                <a:cs typeface="Yu Gothic"/>
              </a:rPr>
              <a:t>アクトおおさかが今後実施することが望ましい⽀援機関向けの研修や対応⼒向上に向けた取り組みを検討する。</a:t>
            </a:r>
            <a:endParaRPr sz="900">
              <a:latin typeface="Yu Gothic"/>
              <a:cs typeface="Yu Gothic"/>
            </a:endParaRPr>
          </a:p>
          <a:p>
            <a:pPr marL="12700">
              <a:lnSpc>
                <a:spcPct val="100000"/>
              </a:lnSpc>
              <a:spcBef>
                <a:spcPts val="1255"/>
              </a:spcBef>
            </a:pPr>
            <a:r>
              <a:rPr sz="1000" dirty="0">
                <a:latin typeface="Yu Gothic"/>
                <a:cs typeface="Yu Gothic"/>
              </a:rPr>
              <a:t>◆令和6年度の予定（案</a:t>
            </a:r>
            <a:r>
              <a:rPr sz="1000" spc="-50" dirty="0">
                <a:latin typeface="Yu Gothic"/>
                <a:cs typeface="Yu Gothic"/>
              </a:rPr>
              <a:t>）</a:t>
            </a:r>
            <a:endParaRPr sz="1000">
              <a:latin typeface="Yu Gothic"/>
              <a:cs typeface="Yu Gothic"/>
            </a:endParaRPr>
          </a:p>
          <a:p>
            <a:pPr marL="140335">
              <a:lnSpc>
                <a:spcPct val="100000"/>
              </a:lnSpc>
              <a:spcBef>
                <a:spcPts val="10"/>
              </a:spcBef>
            </a:pPr>
            <a:r>
              <a:rPr sz="1000" spc="-5" dirty="0">
                <a:latin typeface="Yu Gothic"/>
                <a:cs typeface="Yu Gothic"/>
              </a:rPr>
              <a:t>発達⽀援拠点及び発達障がい者⽀援センターのあり⽅について検討を⾏うため、こどもワーキンググループを前倒しにより実施予定。</a:t>
            </a:r>
            <a:endParaRPr sz="1000">
              <a:latin typeface="Yu Gothic"/>
              <a:cs typeface="Yu Gothic"/>
            </a:endParaRPr>
          </a:p>
          <a:p>
            <a:pPr marL="140335">
              <a:lnSpc>
                <a:spcPct val="100000"/>
              </a:lnSpc>
              <a:spcBef>
                <a:spcPts val="15"/>
              </a:spcBef>
            </a:pPr>
            <a:r>
              <a:rPr sz="1000" spc="-5" dirty="0">
                <a:latin typeface="Yu Gothic"/>
                <a:cs typeface="Yu Gothic"/>
              </a:rPr>
              <a:t>※⽇程調整は令和</a:t>
            </a:r>
            <a:r>
              <a:rPr sz="1000" dirty="0">
                <a:latin typeface="Yu Gothic"/>
                <a:cs typeface="Yu Gothic"/>
              </a:rPr>
              <a:t>6年3</a:t>
            </a:r>
            <a:r>
              <a:rPr sz="1000" spc="-10" dirty="0">
                <a:latin typeface="Yu Gothic"/>
                <a:cs typeface="Yu Gothic"/>
              </a:rPr>
              <a:t>⽉ごろに実施予定</a:t>
            </a:r>
            <a:endParaRPr sz="1000">
              <a:latin typeface="Yu Gothic"/>
              <a:cs typeface="Yu Gothic"/>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193</Words>
  <Application>Microsoft Office PowerPoint</Application>
  <PresentationFormat>ユーザー設定</PresentationFormat>
  <Paragraphs>25</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Yu Gothic</vt:lpstr>
      <vt:lpstr>Calibri</vt:lpstr>
      <vt:lpstr>Office Theme</vt:lpstr>
      <vt:lpstr>（資料３）令和6年度の⼤阪府発達障がい児者⽀援体制整備検討部会について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（資料３）令和6年度の検討項目案</dc:title>
  <dc:creator>NaitoTomo</dc:creator>
  <cp:lastModifiedBy>橋場　あゆみ</cp:lastModifiedBy>
  <cp:revision>1</cp:revision>
  <dcterms:created xsi:type="dcterms:W3CDTF">2024-05-09T06:16:07Z</dcterms:created>
  <dcterms:modified xsi:type="dcterms:W3CDTF">2024-05-09T06:16:52Z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2024-02-21T00:00:00Z</vt:filetime>
  </property>
  <property fmtid="{D5CDD505-2E9C-101B-9397-08002B2CF9AE}" pid="3" name="Creator">
    <vt:lpwstr>pdfFactory pdffactory.com</vt:lpwstr>
  </property>
  <property fmtid="{D5CDD505-2E9C-101B-9397-08002B2CF9AE}" pid="4" name="Producer">
    <vt:lpwstr>pdfFactory 8.34 (Windows 10 x64 Japanese)</vt:lpwstr>
  </property>
  <property fmtid="{D5CDD505-2E9C-101B-9397-08002B2CF9AE}" pid="5" name="LastSaved">
    <vt:filetime>2024-02-21T00:00:00Z</vt:filetime>
  </property>
</Properties>
</file>