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0693400" cy="7562850"/>
  <p:notesSz cx="10693400" cy="75628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6" y="6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1600" b="0" i="0">
                <a:solidFill>
                  <a:schemeClr val="tx1"/>
                </a:solidFill>
                <a:latin typeface="Yu Gothic Light"/>
                <a:cs typeface="Yu Gothic Light"/>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chemeClr val="tx1"/>
                </a:solidFill>
                <a:latin typeface="Yu Gothic Light"/>
                <a:cs typeface="Yu Gothic Light"/>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chemeClr val="tx1"/>
                </a:solidFill>
                <a:latin typeface="Yu Gothic Light"/>
                <a:cs typeface="Yu Gothic Light"/>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0" b="0" i="0">
                <a:solidFill>
                  <a:schemeClr val="tx1"/>
                </a:solidFill>
                <a:latin typeface="Yu Gothic Light"/>
                <a:cs typeface="Yu Gothic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96544" y="431800"/>
            <a:ext cx="6833870" cy="269240"/>
          </a:xfrm>
          <a:prstGeom prst="rect">
            <a:avLst/>
          </a:prstGeom>
        </p:spPr>
        <p:txBody>
          <a:bodyPr wrap="square" lIns="0" tIns="0" rIns="0" bIns="0">
            <a:spAutoFit/>
          </a:bodyPr>
          <a:lstStyle>
            <a:lvl1pPr>
              <a:defRPr sz="1600" b="0" i="0">
                <a:solidFill>
                  <a:schemeClr val="tx1"/>
                </a:solidFill>
                <a:latin typeface="Yu Gothic Light"/>
                <a:cs typeface="Yu Gothic Light"/>
              </a:defRPr>
            </a:lvl1pPr>
          </a:lstStyle>
          <a:p>
            <a:endParaRPr/>
          </a:p>
        </p:txBody>
      </p:sp>
      <p:sp>
        <p:nvSpPr>
          <p:cNvPr id="3" name="Holder 3"/>
          <p:cNvSpPr>
            <a:spLocks noGrp="1"/>
          </p:cNvSpPr>
          <p:nvPr>
            <p:ph type="body" idx="1"/>
          </p:nvPr>
        </p:nvSpPr>
        <p:spPr>
          <a:xfrm>
            <a:off x="4688078" y="2622804"/>
            <a:ext cx="4478655" cy="1669414"/>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5/9/2024</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66135" y="1734820"/>
            <a:ext cx="4824095" cy="2768600"/>
          </a:xfrm>
          <a:prstGeom prst="rect">
            <a:avLst/>
          </a:prstGeom>
        </p:spPr>
        <p:txBody>
          <a:bodyPr vert="horz" wrap="square" lIns="0" tIns="317500" rIns="0" bIns="0" rtlCol="0">
            <a:spAutoFit/>
          </a:bodyPr>
          <a:lstStyle/>
          <a:p>
            <a:pPr marL="3175" algn="ctr">
              <a:lnSpc>
                <a:spcPct val="100000"/>
              </a:lnSpc>
              <a:spcBef>
                <a:spcPts val="2500"/>
              </a:spcBef>
            </a:pPr>
            <a:r>
              <a:rPr sz="4000" b="0" spc="-10" dirty="0">
                <a:latin typeface="Meiryo UI"/>
                <a:cs typeface="Meiryo UI"/>
              </a:rPr>
              <a:t>市町村における</a:t>
            </a:r>
            <a:endParaRPr sz="4000">
              <a:latin typeface="Meiryo UI"/>
              <a:cs typeface="Meiryo UI"/>
            </a:endParaRPr>
          </a:p>
          <a:p>
            <a:pPr marL="12065" marR="5080" algn="ctr">
              <a:lnSpc>
                <a:spcPct val="150000"/>
              </a:lnSpc>
            </a:pPr>
            <a:r>
              <a:rPr sz="4000" b="0" spc="-15" dirty="0">
                <a:latin typeface="Meiryo UI"/>
                <a:cs typeface="Meiryo UI"/>
              </a:rPr>
              <a:t>発達障がい児者⽀援の</a:t>
            </a:r>
            <a:r>
              <a:rPr sz="4000" b="0" dirty="0">
                <a:latin typeface="Meiryo UI"/>
                <a:cs typeface="Meiryo UI"/>
              </a:rPr>
              <a:t>取組状況（概要</a:t>
            </a:r>
            <a:r>
              <a:rPr sz="4000" b="0" spc="-50" dirty="0">
                <a:latin typeface="Meiryo UI"/>
                <a:cs typeface="Meiryo UI"/>
              </a:rPr>
              <a:t>）</a:t>
            </a:r>
            <a:endParaRPr sz="4000">
              <a:latin typeface="Meiryo UI"/>
              <a:cs typeface="Meiryo UI"/>
            </a:endParaRPr>
          </a:p>
        </p:txBody>
      </p:sp>
      <p:sp>
        <p:nvSpPr>
          <p:cNvPr id="3" name="object 3"/>
          <p:cNvSpPr txBox="1"/>
          <p:nvPr/>
        </p:nvSpPr>
        <p:spPr>
          <a:xfrm>
            <a:off x="2265679" y="4782820"/>
            <a:ext cx="6028690" cy="635000"/>
          </a:xfrm>
          <a:prstGeom prst="rect">
            <a:avLst/>
          </a:prstGeom>
        </p:spPr>
        <p:txBody>
          <a:bodyPr vert="horz" wrap="square" lIns="0" tIns="12700" rIns="0" bIns="0" rtlCol="0">
            <a:spAutoFit/>
          </a:bodyPr>
          <a:lstStyle/>
          <a:p>
            <a:pPr marL="12700">
              <a:lnSpc>
                <a:spcPct val="100000"/>
              </a:lnSpc>
              <a:spcBef>
                <a:spcPts val="100"/>
              </a:spcBef>
            </a:pPr>
            <a:r>
              <a:rPr sz="4000" dirty="0">
                <a:latin typeface="Meiryo UI"/>
                <a:cs typeface="Meiryo UI"/>
              </a:rPr>
              <a:t>（令和４年度取組の実績</a:t>
            </a:r>
            <a:r>
              <a:rPr sz="4000" spc="-50" dirty="0">
                <a:latin typeface="Meiryo UI"/>
                <a:cs typeface="Meiryo UI"/>
              </a:rPr>
              <a:t>）</a:t>
            </a:r>
            <a:endParaRPr sz="4000">
              <a:latin typeface="Meiryo UI"/>
              <a:cs typeface="Meiryo UI"/>
            </a:endParaRPr>
          </a:p>
        </p:txBody>
      </p:sp>
      <p:sp>
        <p:nvSpPr>
          <p:cNvPr id="4" name="object 4"/>
          <p:cNvSpPr txBox="1"/>
          <p:nvPr/>
        </p:nvSpPr>
        <p:spPr>
          <a:xfrm>
            <a:off x="8487156" y="714756"/>
            <a:ext cx="932815" cy="497205"/>
          </a:xfrm>
          <a:prstGeom prst="rect">
            <a:avLst/>
          </a:prstGeom>
          <a:ln w="12192">
            <a:solidFill>
              <a:srgbClr val="000000"/>
            </a:solidFill>
          </a:ln>
        </p:spPr>
        <p:txBody>
          <a:bodyPr vert="horz" wrap="square" lIns="0" tIns="111125" rIns="0" bIns="0" rtlCol="0">
            <a:spAutoFit/>
          </a:bodyPr>
          <a:lstStyle/>
          <a:p>
            <a:pPr marL="121920">
              <a:lnSpc>
                <a:spcPct val="100000"/>
              </a:lnSpc>
              <a:spcBef>
                <a:spcPts val="875"/>
              </a:spcBef>
            </a:pPr>
            <a:r>
              <a:rPr sz="1800" spc="-20" dirty="0">
                <a:latin typeface="Meiryo UI"/>
                <a:cs typeface="Meiryo UI"/>
              </a:rPr>
              <a:t>資料２</a:t>
            </a:r>
            <a:endParaRPr sz="1800">
              <a:latin typeface="Meiryo UI"/>
              <a:cs typeface="Meiryo UI"/>
            </a:endParaRPr>
          </a:p>
        </p:txBody>
      </p:sp>
      <p:sp>
        <p:nvSpPr>
          <p:cNvPr id="5" name="object 5"/>
          <p:cNvSpPr txBox="1"/>
          <p:nvPr/>
        </p:nvSpPr>
        <p:spPr>
          <a:xfrm>
            <a:off x="9105392" y="6776719"/>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1</a:t>
            </a:r>
            <a:endParaRPr sz="1200">
              <a:latin typeface="Calibri"/>
              <a:cs typeface="Calibri"/>
            </a:endParaRPr>
          </a:p>
        </p:txBody>
      </p:sp>
      <p:sp>
        <p:nvSpPr>
          <p:cNvPr id="6" name="object 6"/>
          <p:cNvSpPr txBox="1"/>
          <p:nvPr/>
        </p:nvSpPr>
        <p:spPr>
          <a:xfrm>
            <a:off x="4210303" y="5910580"/>
            <a:ext cx="428561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MS Gothic"/>
                <a:cs typeface="MS Gothic"/>
              </a:rPr>
              <a:t>※</a:t>
            </a:r>
            <a:r>
              <a:rPr sz="1600" spc="-15" dirty="0">
                <a:latin typeface="Yu Gothic"/>
                <a:cs typeface="Yu Gothic"/>
              </a:rPr>
              <a:t>円グラフは単数回答、横棒グラフは複数回答</a:t>
            </a:r>
            <a:endParaRPr sz="1600">
              <a:latin typeface="Yu Gothic"/>
              <a:cs typeface="Yu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5034280" cy="269240"/>
          </a:xfrm>
          <a:prstGeom prst="rect">
            <a:avLst/>
          </a:prstGeom>
        </p:spPr>
        <p:txBody>
          <a:bodyPr vert="horz" wrap="square" lIns="0" tIns="12700" rIns="0" bIns="0" rtlCol="0">
            <a:spAutoFit/>
          </a:bodyPr>
          <a:lstStyle/>
          <a:p>
            <a:pPr marL="12700">
              <a:lnSpc>
                <a:spcPct val="100000"/>
              </a:lnSpc>
              <a:spcBef>
                <a:spcPts val="100"/>
              </a:spcBef>
              <a:tabLst>
                <a:tab pos="812165" algn="l"/>
              </a:tabLst>
            </a:pPr>
            <a:r>
              <a:rPr sz="1600" b="0" spc="-25" dirty="0">
                <a:latin typeface="Yu Gothic Light"/>
                <a:cs typeface="Yu Gothic Light"/>
              </a:rPr>
              <a:t>４−①</a:t>
            </a:r>
            <a:r>
              <a:rPr sz="1600" b="0" dirty="0">
                <a:latin typeface="Yu Gothic Light"/>
                <a:cs typeface="Yu Gothic Light"/>
              </a:rPr>
              <a:t>	</a:t>
            </a:r>
            <a:r>
              <a:rPr sz="1600" b="0" spc="-35" dirty="0">
                <a:latin typeface="Yu Gothic Light"/>
                <a:cs typeface="Yu Gothic Light"/>
              </a:rPr>
              <a:t>成⼈期の⽀援の充実：居場所づくり等の取組み</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609600"/>
          </a:xfrm>
          <a:prstGeom prst="rect">
            <a:avLst/>
          </a:prstGeom>
          <a:ln w="25907">
            <a:solidFill>
              <a:srgbClr val="00AFEF"/>
            </a:solidFill>
          </a:ln>
        </p:spPr>
        <p:txBody>
          <a:bodyPr vert="horz" wrap="square" lIns="0" tIns="20955" rIns="0" bIns="0" rtlCol="0">
            <a:spAutoFit/>
          </a:bodyPr>
          <a:lstStyle/>
          <a:p>
            <a:pPr marL="266065" marR="176530" indent="-175260">
              <a:lnSpc>
                <a:spcPct val="118300"/>
              </a:lnSpc>
              <a:spcBef>
                <a:spcPts val="165"/>
              </a:spcBef>
            </a:pPr>
            <a:r>
              <a:rPr sz="1200" b="1" spc="-25"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25</a:t>
            </a:r>
            <a:r>
              <a:rPr sz="1200" b="1" spc="-50" dirty="0">
                <a:solidFill>
                  <a:srgbClr val="0D0D0D"/>
                </a:solidFill>
                <a:latin typeface="UD Digi Kyokasho NK-B"/>
                <a:cs typeface="UD Digi Kyokasho NK-B"/>
              </a:rPr>
              <a:t>市町村において、学校卒業後・成人期の居場所づくり等の取組みを実施。取組みの内容としては、「サロン的居場所の場の提供」が</a:t>
            </a:r>
            <a:r>
              <a:rPr sz="1200" b="1" spc="-25" dirty="0">
                <a:solidFill>
                  <a:srgbClr val="0D0D0D"/>
                </a:solidFill>
                <a:latin typeface="UD Digi Kyokasho NK-B"/>
                <a:cs typeface="UD Digi Kyokasho NK-B"/>
              </a:rPr>
              <a:t>最も多く、次いで「余暇的活動の場の提供」「専門相談の実施」が多い回答だった。</a:t>
            </a:r>
            <a:endParaRPr sz="1200">
              <a:latin typeface="UD Digi Kyokasho NK-B"/>
              <a:cs typeface="UD Digi Kyokasho NK-B"/>
            </a:endParaRPr>
          </a:p>
        </p:txBody>
      </p:sp>
      <p:sp>
        <p:nvSpPr>
          <p:cNvPr id="5" name="object 5"/>
          <p:cNvSpPr txBox="1"/>
          <p:nvPr/>
        </p:nvSpPr>
        <p:spPr>
          <a:xfrm>
            <a:off x="9027668" y="6776719"/>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10</a:t>
            </a:r>
            <a:endParaRPr sz="1200">
              <a:latin typeface="Calibri"/>
              <a:cs typeface="Calibri"/>
            </a:endParaRPr>
          </a:p>
        </p:txBody>
      </p:sp>
      <p:grpSp>
        <p:nvGrpSpPr>
          <p:cNvPr id="6" name="object 6"/>
          <p:cNvGrpSpPr/>
          <p:nvPr/>
        </p:nvGrpSpPr>
        <p:grpSpPr>
          <a:xfrm>
            <a:off x="1885168" y="2513012"/>
            <a:ext cx="1720850" cy="1509395"/>
            <a:chOff x="1885168" y="2513012"/>
            <a:chExt cx="1720850" cy="1509395"/>
          </a:xfrm>
        </p:grpSpPr>
        <p:sp>
          <p:nvSpPr>
            <p:cNvPr id="7" name="object 7"/>
            <p:cNvSpPr/>
            <p:nvPr/>
          </p:nvSpPr>
          <p:spPr>
            <a:xfrm>
              <a:off x="2278380" y="2522220"/>
              <a:ext cx="1117600" cy="1499870"/>
            </a:xfrm>
            <a:custGeom>
              <a:avLst/>
              <a:gdLst/>
              <a:ahLst/>
              <a:cxnLst/>
              <a:rect l="l" t="t" r="r" b="b"/>
              <a:pathLst>
                <a:path w="1117600" h="1499870">
                  <a:moveTo>
                    <a:pt x="365759" y="0"/>
                  </a:moveTo>
                  <a:lnTo>
                    <a:pt x="365759" y="749808"/>
                  </a:lnTo>
                  <a:lnTo>
                    <a:pt x="0" y="1403604"/>
                  </a:lnTo>
                  <a:lnTo>
                    <a:pt x="42407" y="1425669"/>
                  </a:lnTo>
                  <a:lnTo>
                    <a:pt x="86082" y="1444966"/>
                  </a:lnTo>
                  <a:lnTo>
                    <a:pt x="130864" y="1461441"/>
                  </a:lnTo>
                  <a:lnTo>
                    <a:pt x="176593" y="1475041"/>
                  </a:lnTo>
                  <a:lnTo>
                    <a:pt x="223108" y="1485712"/>
                  </a:lnTo>
                  <a:lnTo>
                    <a:pt x="270248" y="1493400"/>
                  </a:lnTo>
                  <a:lnTo>
                    <a:pt x="317852" y="1498053"/>
                  </a:lnTo>
                  <a:lnTo>
                    <a:pt x="365759" y="1499616"/>
                  </a:lnTo>
                  <a:lnTo>
                    <a:pt x="413230" y="1498142"/>
                  </a:lnTo>
                  <a:lnTo>
                    <a:pt x="459922" y="1493780"/>
                  </a:lnTo>
                  <a:lnTo>
                    <a:pt x="505748" y="1486617"/>
                  </a:lnTo>
                  <a:lnTo>
                    <a:pt x="550618" y="1476741"/>
                  </a:lnTo>
                  <a:lnTo>
                    <a:pt x="594444" y="1464238"/>
                  </a:lnTo>
                  <a:lnTo>
                    <a:pt x="637139" y="1449197"/>
                  </a:lnTo>
                  <a:lnTo>
                    <a:pt x="678613" y="1431704"/>
                  </a:lnTo>
                  <a:lnTo>
                    <a:pt x="718778" y="1411846"/>
                  </a:lnTo>
                  <a:lnTo>
                    <a:pt x="757546" y="1389713"/>
                  </a:lnTo>
                  <a:lnTo>
                    <a:pt x="794828" y="1365390"/>
                  </a:lnTo>
                  <a:lnTo>
                    <a:pt x="830535" y="1338965"/>
                  </a:lnTo>
                  <a:lnTo>
                    <a:pt x="864580" y="1310526"/>
                  </a:lnTo>
                  <a:lnTo>
                    <a:pt x="896874" y="1280159"/>
                  </a:lnTo>
                  <a:lnTo>
                    <a:pt x="927327" y="1247954"/>
                  </a:lnTo>
                  <a:lnTo>
                    <a:pt x="955853" y="1213996"/>
                  </a:lnTo>
                  <a:lnTo>
                    <a:pt x="982363" y="1178373"/>
                  </a:lnTo>
                  <a:lnTo>
                    <a:pt x="1006767" y="1141172"/>
                  </a:lnTo>
                  <a:lnTo>
                    <a:pt x="1028978" y="1102482"/>
                  </a:lnTo>
                  <a:lnTo>
                    <a:pt x="1048908" y="1062389"/>
                  </a:lnTo>
                  <a:lnTo>
                    <a:pt x="1066467" y="1020981"/>
                  </a:lnTo>
                  <a:lnTo>
                    <a:pt x="1081567" y="978345"/>
                  </a:lnTo>
                  <a:lnTo>
                    <a:pt x="1094120" y="934569"/>
                  </a:lnTo>
                  <a:lnTo>
                    <a:pt x="1104037" y="889739"/>
                  </a:lnTo>
                  <a:lnTo>
                    <a:pt x="1111231" y="843945"/>
                  </a:lnTo>
                  <a:lnTo>
                    <a:pt x="1115612" y="797271"/>
                  </a:lnTo>
                  <a:lnTo>
                    <a:pt x="1117092" y="749808"/>
                  </a:lnTo>
                  <a:lnTo>
                    <a:pt x="1115612" y="702344"/>
                  </a:lnTo>
                  <a:lnTo>
                    <a:pt x="1111231" y="655670"/>
                  </a:lnTo>
                  <a:lnTo>
                    <a:pt x="1104037" y="609876"/>
                  </a:lnTo>
                  <a:lnTo>
                    <a:pt x="1094120" y="565046"/>
                  </a:lnTo>
                  <a:lnTo>
                    <a:pt x="1081567" y="521270"/>
                  </a:lnTo>
                  <a:lnTo>
                    <a:pt x="1066467" y="478634"/>
                  </a:lnTo>
                  <a:lnTo>
                    <a:pt x="1048908" y="437226"/>
                  </a:lnTo>
                  <a:lnTo>
                    <a:pt x="1028978" y="397133"/>
                  </a:lnTo>
                  <a:lnTo>
                    <a:pt x="1006767" y="358443"/>
                  </a:lnTo>
                  <a:lnTo>
                    <a:pt x="982363" y="321242"/>
                  </a:lnTo>
                  <a:lnTo>
                    <a:pt x="955853" y="285619"/>
                  </a:lnTo>
                  <a:lnTo>
                    <a:pt x="927327" y="251661"/>
                  </a:lnTo>
                  <a:lnTo>
                    <a:pt x="896873" y="219456"/>
                  </a:lnTo>
                  <a:lnTo>
                    <a:pt x="864580" y="189089"/>
                  </a:lnTo>
                  <a:lnTo>
                    <a:pt x="830535" y="160650"/>
                  </a:lnTo>
                  <a:lnTo>
                    <a:pt x="794828" y="134225"/>
                  </a:lnTo>
                  <a:lnTo>
                    <a:pt x="757546" y="109902"/>
                  </a:lnTo>
                  <a:lnTo>
                    <a:pt x="718778" y="87769"/>
                  </a:lnTo>
                  <a:lnTo>
                    <a:pt x="678613" y="67911"/>
                  </a:lnTo>
                  <a:lnTo>
                    <a:pt x="637139" y="50418"/>
                  </a:lnTo>
                  <a:lnTo>
                    <a:pt x="594444" y="35377"/>
                  </a:lnTo>
                  <a:lnTo>
                    <a:pt x="550618" y="22874"/>
                  </a:lnTo>
                  <a:lnTo>
                    <a:pt x="505748" y="12998"/>
                  </a:lnTo>
                  <a:lnTo>
                    <a:pt x="459922" y="5835"/>
                  </a:lnTo>
                  <a:lnTo>
                    <a:pt x="413230" y="1473"/>
                  </a:lnTo>
                  <a:lnTo>
                    <a:pt x="365759" y="0"/>
                  </a:lnTo>
                  <a:close/>
                </a:path>
              </a:pathLst>
            </a:custGeom>
            <a:solidFill>
              <a:srgbClr val="5088BB"/>
            </a:solidFill>
          </p:spPr>
          <p:txBody>
            <a:bodyPr wrap="square" lIns="0" tIns="0" rIns="0" bIns="0" rtlCol="0"/>
            <a:lstStyle/>
            <a:p>
              <a:endParaRPr/>
            </a:p>
          </p:txBody>
        </p:sp>
        <p:sp>
          <p:nvSpPr>
            <p:cNvPr id="8" name="object 8"/>
            <p:cNvSpPr/>
            <p:nvPr/>
          </p:nvSpPr>
          <p:spPr>
            <a:xfrm>
              <a:off x="1894375" y="2522220"/>
              <a:ext cx="749935" cy="1403985"/>
            </a:xfrm>
            <a:custGeom>
              <a:avLst/>
              <a:gdLst/>
              <a:ahLst/>
              <a:cxnLst/>
              <a:rect l="l" t="t" r="r" b="b"/>
              <a:pathLst>
                <a:path w="749935" h="1403985">
                  <a:moveTo>
                    <a:pt x="749764" y="0"/>
                  </a:moveTo>
                  <a:lnTo>
                    <a:pt x="699174" y="1700"/>
                  </a:lnTo>
                  <a:lnTo>
                    <a:pt x="649224" y="6747"/>
                  </a:lnTo>
                  <a:lnTo>
                    <a:pt x="600056" y="15058"/>
                  </a:lnTo>
                  <a:lnTo>
                    <a:pt x="551810" y="26550"/>
                  </a:lnTo>
                  <a:lnTo>
                    <a:pt x="504627" y="41141"/>
                  </a:lnTo>
                  <a:lnTo>
                    <a:pt x="458647" y="58748"/>
                  </a:lnTo>
                  <a:lnTo>
                    <a:pt x="414011" y="79288"/>
                  </a:lnTo>
                  <a:lnTo>
                    <a:pt x="370859" y="102679"/>
                  </a:lnTo>
                  <a:lnTo>
                    <a:pt x="329333" y="128838"/>
                  </a:lnTo>
                  <a:lnTo>
                    <a:pt x="289572" y="157683"/>
                  </a:lnTo>
                  <a:lnTo>
                    <a:pt x="251718" y="189131"/>
                  </a:lnTo>
                  <a:lnTo>
                    <a:pt x="215911" y="223099"/>
                  </a:lnTo>
                  <a:lnTo>
                    <a:pt x="182292" y="259505"/>
                  </a:lnTo>
                  <a:lnTo>
                    <a:pt x="151001" y="298266"/>
                  </a:lnTo>
                  <a:lnTo>
                    <a:pt x="122180" y="339300"/>
                  </a:lnTo>
                  <a:lnTo>
                    <a:pt x="95968" y="382524"/>
                  </a:lnTo>
                  <a:lnTo>
                    <a:pt x="74042" y="424605"/>
                  </a:lnTo>
                  <a:lnTo>
                    <a:pt x="55020" y="467419"/>
                  </a:lnTo>
                  <a:lnTo>
                    <a:pt x="38866" y="510846"/>
                  </a:lnTo>
                  <a:lnTo>
                    <a:pt x="25550" y="554767"/>
                  </a:lnTo>
                  <a:lnTo>
                    <a:pt x="15038" y="599061"/>
                  </a:lnTo>
                  <a:lnTo>
                    <a:pt x="7298" y="643608"/>
                  </a:lnTo>
                  <a:lnTo>
                    <a:pt x="2296" y="688290"/>
                  </a:lnTo>
                  <a:lnTo>
                    <a:pt x="0" y="732987"/>
                  </a:lnTo>
                  <a:lnTo>
                    <a:pt x="376" y="777578"/>
                  </a:lnTo>
                  <a:lnTo>
                    <a:pt x="3394" y="821945"/>
                  </a:lnTo>
                  <a:lnTo>
                    <a:pt x="9018" y="865967"/>
                  </a:lnTo>
                  <a:lnTo>
                    <a:pt x="17218" y="909525"/>
                  </a:lnTo>
                  <a:lnTo>
                    <a:pt x="27959" y="952500"/>
                  </a:lnTo>
                  <a:lnTo>
                    <a:pt x="41210" y="994771"/>
                  </a:lnTo>
                  <a:lnTo>
                    <a:pt x="56937" y="1036219"/>
                  </a:lnTo>
                  <a:lnTo>
                    <a:pt x="75108" y="1076724"/>
                  </a:lnTo>
                  <a:lnTo>
                    <a:pt x="95689" y="1116167"/>
                  </a:lnTo>
                  <a:lnTo>
                    <a:pt x="118649" y="1154428"/>
                  </a:lnTo>
                  <a:lnTo>
                    <a:pt x="143954" y="1191387"/>
                  </a:lnTo>
                  <a:lnTo>
                    <a:pt x="171571" y="1226925"/>
                  </a:lnTo>
                  <a:lnTo>
                    <a:pt x="201468" y="1260922"/>
                  </a:lnTo>
                  <a:lnTo>
                    <a:pt x="233613" y="1293258"/>
                  </a:lnTo>
                  <a:lnTo>
                    <a:pt x="267971" y="1323814"/>
                  </a:lnTo>
                  <a:lnTo>
                    <a:pt x="304511" y="1352470"/>
                  </a:lnTo>
                  <a:lnTo>
                    <a:pt x="343199" y="1379106"/>
                  </a:lnTo>
                  <a:lnTo>
                    <a:pt x="384004" y="1403604"/>
                  </a:lnTo>
                  <a:lnTo>
                    <a:pt x="749764" y="749808"/>
                  </a:lnTo>
                  <a:lnTo>
                    <a:pt x="749764" y="0"/>
                  </a:lnTo>
                  <a:close/>
                </a:path>
              </a:pathLst>
            </a:custGeom>
            <a:solidFill>
              <a:srgbClr val="96B8DF"/>
            </a:solidFill>
          </p:spPr>
          <p:txBody>
            <a:bodyPr wrap="square" lIns="0" tIns="0" rIns="0" bIns="0" rtlCol="0"/>
            <a:lstStyle/>
            <a:p>
              <a:endParaRPr/>
            </a:p>
          </p:txBody>
        </p:sp>
        <p:sp>
          <p:nvSpPr>
            <p:cNvPr id="9" name="object 9"/>
            <p:cNvSpPr/>
            <p:nvPr/>
          </p:nvSpPr>
          <p:spPr>
            <a:xfrm>
              <a:off x="1894375" y="2522220"/>
              <a:ext cx="749935" cy="1403985"/>
            </a:xfrm>
            <a:custGeom>
              <a:avLst/>
              <a:gdLst/>
              <a:ahLst/>
              <a:cxnLst/>
              <a:rect l="l" t="t" r="r" b="b"/>
              <a:pathLst>
                <a:path w="749935" h="1403985">
                  <a:moveTo>
                    <a:pt x="384004" y="1403604"/>
                  </a:moveTo>
                  <a:lnTo>
                    <a:pt x="343199" y="1379106"/>
                  </a:lnTo>
                  <a:lnTo>
                    <a:pt x="304511" y="1352470"/>
                  </a:lnTo>
                  <a:lnTo>
                    <a:pt x="267971" y="1323814"/>
                  </a:lnTo>
                  <a:lnTo>
                    <a:pt x="233613" y="1293258"/>
                  </a:lnTo>
                  <a:lnTo>
                    <a:pt x="201468" y="1260922"/>
                  </a:lnTo>
                  <a:lnTo>
                    <a:pt x="171571" y="1226925"/>
                  </a:lnTo>
                  <a:lnTo>
                    <a:pt x="143954" y="1191387"/>
                  </a:lnTo>
                  <a:lnTo>
                    <a:pt x="118649" y="1154428"/>
                  </a:lnTo>
                  <a:lnTo>
                    <a:pt x="95689" y="1116167"/>
                  </a:lnTo>
                  <a:lnTo>
                    <a:pt x="75108" y="1076724"/>
                  </a:lnTo>
                  <a:lnTo>
                    <a:pt x="56937" y="1036219"/>
                  </a:lnTo>
                  <a:lnTo>
                    <a:pt x="41210" y="994771"/>
                  </a:lnTo>
                  <a:lnTo>
                    <a:pt x="27959" y="952500"/>
                  </a:lnTo>
                  <a:lnTo>
                    <a:pt x="17218" y="909525"/>
                  </a:lnTo>
                  <a:lnTo>
                    <a:pt x="9018" y="865967"/>
                  </a:lnTo>
                  <a:lnTo>
                    <a:pt x="3394" y="821945"/>
                  </a:lnTo>
                  <a:lnTo>
                    <a:pt x="376" y="777578"/>
                  </a:lnTo>
                  <a:lnTo>
                    <a:pt x="0" y="732987"/>
                  </a:lnTo>
                  <a:lnTo>
                    <a:pt x="2296" y="688290"/>
                  </a:lnTo>
                  <a:lnTo>
                    <a:pt x="7298" y="643608"/>
                  </a:lnTo>
                  <a:lnTo>
                    <a:pt x="15038" y="599061"/>
                  </a:lnTo>
                  <a:lnTo>
                    <a:pt x="25550" y="554767"/>
                  </a:lnTo>
                  <a:lnTo>
                    <a:pt x="38866" y="510846"/>
                  </a:lnTo>
                  <a:lnTo>
                    <a:pt x="55020" y="467419"/>
                  </a:lnTo>
                  <a:lnTo>
                    <a:pt x="74042" y="424605"/>
                  </a:lnTo>
                  <a:lnTo>
                    <a:pt x="95968" y="382524"/>
                  </a:lnTo>
                  <a:lnTo>
                    <a:pt x="122180" y="339300"/>
                  </a:lnTo>
                  <a:lnTo>
                    <a:pt x="151001" y="298266"/>
                  </a:lnTo>
                  <a:lnTo>
                    <a:pt x="182292" y="259505"/>
                  </a:lnTo>
                  <a:lnTo>
                    <a:pt x="215911" y="223099"/>
                  </a:lnTo>
                  <a:lnTo>
                    <a:pt x="251718" y="189131"/>
                  </a:lnTo>
                  <a:lnTo>
                    <a:pt x="289572" y="157683"/>
                  </a:lnTo>
                  <a:lnTo>
                    <a:pt x="329333" y="128838"/>
                  </a:lnTo>
                  <a:lnTo>
                    <a:pt x="370859" y="102679"/>
                  </a:lnTo>
                  <a:lnTo>
                    <a:pt x="414011" y="79288"/>
                  </a:lnTo>
                  <a:lnTo>
                    <a:pt x="458647" y="58748"/>
                  </a:lnTo>
                  <a:lnTo>
                    <a:pt x="504627" y="41141"/>
                  </a:lnTo>
                  <a:lnTo>
                    <a:pt x="551810" y="26550"/>
                  </a:lnTo>
                  <a:lnTo>
                    <a:pt x="600056" y="15058"/>
                  </a:lnTo>
                  <a:lnTo>
                    <a:pt x="649224" y="6747"/>
                  </a:lnTo>
                  <a:lnTo>
                    <a:pt x="699174" y="1700"/>
                  </a:lnTo>
                  <a:lnTo>
                    <a:pt x="749764" y="0"/>
                  </a:lnTo>
                  <a:lnTo>
                    <a:pt x="749764" y="749808"/>
                  </a:lnTo>
                  <a:lnTo>
                    <a:pt x="384004" y="1403604"/>
                  </a:lnTo>
                  <a:close/>
                </a:path>
              </a:pathLst>
            </a:custGeom>
            <a:ln w="18288">
              <a:solidFill>
                <a:srgbClr val="FFFFFF"/>
              </a:solidFill>
            </a:ln>
          </p:spPr>
          <p:txBody>
            <a:bodyPr wrap="square" lIns="0" tIns="0" rIns="0" bIns="0" rtlCol="0"/>
            <a:lstStyle/>
            <a:p>
              <a:endParaRPr/>
            </a:p>
          </p:txBody>
        </p:sp>
        <p:sp>
          <p:nvSpPr>
            <p:cNvPr id="10" name="object 10"/>
            <p:cNvSpPr/>
            <p:nvPr/>
          </p:nvSpPr>
          <p:spPr>
            <a:xfrm>
              <a:off x="3409188" y="3403091"/>
              <a:ext cx="192405" cy="178435"/>
            </a:xfrm>
            <a:custGeom>
              <a:avLst/>
              <a:gdLst/>
              <a:ahLst/>
              <a:cxnLst/>
              <a:rect l="l" t="t" r="r" b="b"/>
              <a:pathLst>
                <a:path w="192404" h="178435">
                  <a:moveTo>
                    <a:pt x="0" y="178308"/>
                  </a:moveTo>
                  <a:lnTo>
                    <a:pt x="192024" y="178308"/>
                  </a:lnTo>
                  <a:lnTo>
                    <a:pt x="192024" y="0"/>
                  </a:lnTo>
                  <a:lnTo>
                    <a:pt x="0" y="0"/>
                  </a:lnTo>
                  <a:lnTo>
                    <a:pt x="0" y="178308"/>
                  </a:lnTo>
                  <a:close/>
                </a:path>
              </a:pathLst>
            </a:custGeom>
            <a:ln w="9144">
              <a:solidFill>
                <a:srgbClr val="000000"/>
              </a:solidFill>
            </a:ln>
          </p:spPr>
          <p:txBody>
            <a:bodyPr wrap="square" lIns="0" tIns="0" rIns="0" bIns="0" rtlCol="0"/>
            <a:lstStyle/>
            <a:p>
              <a:endParaRPr/>
            </a:p>
          </p:txBody>
        </p:sp>
      </p:grpSp>
      <p:sp>
        <p:nvSpPr>
          <p:cNvPr id="11" name="object 11"/>
          <p:cNvSpPr txBox="1"/>
          <p:nvPr/>
        </p:nvSpPr>
        <p:spPr>
          <a:xfrm>
            <a:off x="3445764" y="340258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25</a:t>
            </a:r>
            <a:endParaRPr sz="900">
              <a:latin typeface="Calibri"/>
              <a:cs typeface="Calibri"/>
            </a:endParaRPr>
          </a:p>
        </p:txBody>
      </p:sp>
      <p:sp>
        <p:nvSpPr>
          <p:cNvPr id="12" name="object 12"/>
          <p:cNvSpPr/>
          <p:nvPr/>
        </p:nvSpPr>
        <p:spPr>
          <a:xfrm>
            <a:off x="1688592" y="2962656"/>
            <a:ext cx="192405" cy="177165"/>
          </a:xfrm>
          <a:custGeom>
            <a:avLst/>
            <a:gdLst/>
            <a:ahLst/>
            <a:cxnLst/>
            <a:rect l="l" t="t" r="r" b="b"/>
            <a:pathLst>
              <a:path w="192405" h="177164">
                <a:moveTo>
                  <a:pt x="0" y="176784"/>
                </a:moveTo>
                <a:lnTo>
                  <a:pt x="192024" y="176784"/>
                </a:lnTo>
                <a:lnTo>
                  <a:pt x="192024" y="0"/>
                </a:lnTo>
                <a:lnTo>
                  <a:pt x="0" y="0"/>
                </a:lnTo>
                <a:lnTo>
                  <a:pt x="0" y="176784"/>
                </a:lnTo>
                <a:close/>
              </a:path>
            </a:pathLst>
          </a:custGeom>
          <a:ln w="9143">
            <a:solidFill>
              <a:srgbClr val="000000"/>
            </a:solidFill>
          </a:ln>
        </p:spPr>
        <p:txBody>
          <a:bodyPr wrap="square" lIns="0" tIns="0" rIns="0" bIns="0" rtlCol="0"/>
          <a:lstStyle/>
          <a:p>
            <a:endParaRPr/>
          </a:p>
        </p:txBody>
      </p:sp>
      <p:sp>
        <p:nvSpPr>
          <p:cNvPr id="13" name="object 13"/>
          <p:cNvSpPr txBox="1"/>
          <p:nvPr/>
        </p:nvSpPr>
        <p:spPr>
          <a:xfrm>
            <a:off x="1725167" y="296214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18</a:t>
            </a:r>
            <a:endParaRPr sz="900">
              <a:latin typeface="Calibri"/>
              <a:cs typeface="Calibri"/>
            </a:endParaRPr>
          </a:p>
        </p:txBody>
      </p:sp>
      <p:sp>
        <p:nvSpPr>
          <p:cNvPr id="14" name="object 14"/>
          <p:cNvSpPr txBox="1"/>
          <p:nvPr/>
        </p:nvSpPr>
        <p:spPr>
          <a:xfrm>
            <a:off x="1420367" y="2020823"/>
            <a:ext cx="3081020" cy="193040"/>
          </a:xfrm>
          <a:prstGeom prst="rect">
            <a:avLst/>
          </a:prstGeom>
        </p:spPr>
        <p:txBody>
          <a:bodyPr vert="horz" wrap="square" lIns="0" tIns="12700" rIns="0" bIns="0" rtlCol="0">
            <a:spAutoFit/>
          </a:bodyPr>
          <a:lstStyle/>
          <a:p>
            <a:pPr>
              <a:lnSpc>
                <a:spcPct val="100000"/>
              </a:lnSpc>
              <a:spcBef>
                <a:spcPts val="100"/>
              </a:spcBef>
            </a:pPr>
            <a:r>
              <a:rPr sz="1100" b="1" dirty="0">
                <a:solidFill>
                  <a:srgbClr val="585858"/>
                </a:solidFill>
                <a:latin typeface="UD Digi Kyokasho NK-B"/>
                <a:cs typeface="UD Digi Kyokasho NK-B"/>
              </a:rPr>
              <a:t>（１）</a:t>
            </a:r>
            <a:r>
              <a:rPr sz="1100" b="1" spc="-40" dirty="0">
                <a:solidFill>
                  <a:srgbClr val="585858"/>
                </a:solidFill>
                <a:latin typeface="UD Digi Kyokasho NK-B"/>
                <a:cs typeface="UD Digi Kyokasho NK-B"/>
              </a:rPr>
              <a:t>学校卒業後・成人期の居場所づくり等の取組み</a:t>
            </a:r>
            <a:endParaRPr sz="1100">
              <a:latin typeface="UD Digi Kyokasho NK-B"/>
              <a:cs typeface="UD Digi Kyokasho NK-B"/>
            </a:endParaRPr>
          </a:p>
        </p:txBody>
      </p:sp>
      <p:grpSp>
        <p:nvGrpSpPr>
          <p:cNvPr id="15" name="object 15"/>
          <p:cNvGrpSpPr/>
          <p:nvPr/>
        </p:nvGrpSpPr>
        <p:grpSpPr>
          <a:xfrm>
            <a:off x="4198620" y="3130296"/>
            <a:ext cx="62865" cy="276225"/>
            <a:chOff x="4198620" y="3130296"/>
            <a:chExt cx="62865" cy="276225"/>
          </a:xfrm>
        </p:grpSpPr>
        <p:sp>
          <p:nvSpPr>
            <p:cNvPr id="16" name="object 16"/>
            <p:cNvSpPr/>
            <p:nvPr/>
          </p:nvSpPr>
          <p:spPr>
            <a:xfrm>
              <a:off x="4198620" y="3130296"/>
              <a:ext cx="62865" cy="62865"/>
            </a:xfrm>
            <a:custGeom>
              <a:avLst/>
              <a:gdLst/>
              <a:ahLst/>
              <a:cxnLst/>
              <a:rect l="l" t="t" r="r" b="b"/>
              <a:pathLst>
                <a:path w="62864" h="62864">
                  <a:moveTo>
                    <a:pt x="62484" y="0"/>
                  </a:moveTo>
                  <a:lnTo>
                    <a:pt x="0" y="0"/>
                  </a:lnTo>
                  <a:lnTo>
                    <a:pt x="0" y="62484"/>
                  </a:lnTo>
                  <a:lnTo>
                    <a:pt x="62484" y="62484"/>
                  </a:lnTo>
                  <a:lnTo>
                    <a:pt x="62484" y="0"/>
                  </a:lnTo>
                  <a:close/>
                </a:path>
              </a:pathLst>
            </a:custGeom>
            <a:solidFill>
              <a:srgbClr val="5088BB"/>
            </a:solidFill>
          </p:spPr>
          <p:txBody>
            <a:bodyPr wrap="square" lIns="0" tIns="0" rIns="0" bIns="0" rtlCol="0"/>
            <a:lstStyle/>
            <a:p>
              <a:endParaRPr/>
            </a:p>
          </p:txBody>
        </p:sp>
        <p:sp>
          <p:nvSpPr>
            <p:cNvPr id="17" name="object 17"/>
            <p:cNvSpPr/>
            <p:nvPr/>
          </p:nvSpPr>
          <p:spPr>
            <a:xfrm>
              <a:off x="4198620" y="3343656"/>
              <a:ext cx="60960" cy="62865"/>
            </a:xfrm>
            <a:custGeom>
              <a:avLst/>
              <a:gdLst/>
              <a:ahLst/>
              <a:cxnLst/>
              <a:rect l="l" t="t" r="r" b="b"/>
              <a:pathLst>
                <a:path w="60960" h="62864">
                  <a:moveTo>
                    <a:pt x="60960" y="0"/>
                  </a:moveTo>
                  <a:lnTo>
                    <a:pt x="0" y="0"/>
                  </a:lnTo>
                  <a:lnTo>
                    <a:pt x="0" y="62483"/>
                  </a:lnTo>
                  <a:lnTo>
                    <a:pt x="60960" y="62483"/>
                  </a:lnTo>
                  <a:lnTo>
                    <a:pt x="60960" y="0"/>
                  </a:lnTo>
                  <a:close/>
                </a:path>
              </a:pathLst>
            </a:custGeom>
            <a:solidFill>
              <a:srgbClr val="96B8DF"/>
            </a:solidFill>
          </p:spPr>
          <p:txBody>
            <a:bodyPr wrap="square" lIns="0" tIns="0" rIns="0" bIns="0" rtlCol="0"/>
            <a:lstStyle/>
            <a:p>
              <a:endParaRPr/>
            </a:p>
          </p:txBody>
        </p:sp>
      </p:grpSp>
      <p:sp>
        <p:nvSpPr>
          <p:cNvPr id="18" name="object 18"/>
          <p:cNvSpPr txBox="1"/>
          <p:nvPr/>
        </p:nvSpPr>
        <p:spPr>
          <a:xfrm>
            <a:off x="4287011" y="2983483"/>
            <a:ext cx="355600" cy="455295"/>
          </a:xfrm>
          <a:prstGeom prst="rect">
            <a:avLst/>
          </a:prstGeom>
        </p:spPr>
        <p:txBody>
          <a:bodyPr vert="horz" wrap="square" lIns="0" tIns="12700" rIns="0" bIns="0" rtlCol="0">
            <a:spAutoFit/>
          </a:bodyPr>
          <a:lstStyle/>
          <a:p>
            <a:pPr marR="5080">
              <a:lnSpc>
                <a:spcPct val="156700"/>
              </a:lnSpc>
              <a:spcBef>
                <a:spcPts val="100"/>
              </a:spcBef>
            </a:pPr>
            <a:r>
              <a:rPr sz="900" b="1" spc="-20" dirty="0">
                <a:solidFill>
                  <a:srgbClr val="666666"/>
                </a:solidFill>
                <a:latin typeface="UD Digi Kyokasho NK-B"/>
                <a:cs typeface="UD Digi Kyokasho NK-B"/>
              </a:rPr>
              <a:t>実施有実施無</a:t>
            </a:r>
            <a:endParaRPr sz="900">
              <a:latin typeface="UD Digi Kyokasho NK-B"/>
              <a:cs typeface="UD Digi Kyokasho NK-B"/>
            </a:endParaRPr>
          </a:p>
        </p:txBody>
      </p:sp>
      <p:sp>
        <p:nvSpPr>
          <p:cNvPr id="19" name="object 19"/>
          <p:cNvSpPr/>
          <p:nvPr/>
        </p:nvSpPr>
        <p:spPr>
          <a:xfrm>
            <a:off x="880872" y="1930908"/>
            <a:ext cx="4148454" cy="2357755"/>
          </a:xfrm>
          <a:custGeom>
            <a:avLst/>
            <a:gdLst/>
            <a:ahLst/>
            <a:cxnLst/>
            <a:rect l="l" t="t" r="r" b="b"/>
            <a:pathLst>
              <a:path w="4148454" h="2357754">
                <a:moveTo>
                  <a:pt x="0" y="2357628"/>
                </a:moveTo>
                <a:lnTo>
                  <a:pt x="4148328" y="2357628"/>
                </a:lnTo>
                <a:lnTo>
                  <a:pt x="4148328" y="0"/>
                </a:lnTo>
                <a:lnTo>
                  <a:pt x="0" y="0"/>
                </a:lnTo>
                <a:lnTo>
                  <a:pt x="0" y="2357628"/>
                </a:lnTo>
                <a:close/>
              </a:path>
            </a:pathLst>
          </a:custGeom>
          <a:ln w="9144">
            <a:solidFill>
              <a:srgbClr val="000000"/>
            </a:solidFill>
          </a:ln>
        </p:spPr>
        <p:txBody>
          <a:bodyPr wrap="square" lIns="0" tIns="0" rIns="0" bIns="0" rtlCol="0"/>
          <a:lstStyle/>
          <a:p>
            <a:endParaRPr/>
          </a:p>
        </p:txBody>
      </p:sp>
      <p:grpSp>
        <p:nvGrpSpPr>
          <p:cNvPr id="20" name="object 20"/>
          <p:cNvGrpSpPr/>
          <p:nvPr/>
        </p:nvGrpSpPr>
        <p:grpSpPr>
          <a:xfrm>
            <a:off x="880872" y="4532376"/>
            <a:ext cx="8869680" cy="2289175"/>
            <a:chOff x="880872" y="4532376"/>
            <a:chExt cx="8869680" cy="2289175"/>
          </a:xfrm>
        </p:grpSpPr>
        <p:sp>
          <p:nvSpPr>
            <p:cNvPr id="21" name="object 21"/>
            <p:cNvSpPr/>
            <p:nvPr/>
          </p:nvSpPr>
          <p:spPr>
            <a:xfrm>
              <a:off x="880872" y="4532376"/>
              <a:ext cx="8869680" cy="2289175"/>
            </a:xfrm>
            <a:custGeom>
              <a:avLst/>
              <a:gdLst/>
              <a:ahLst/>
              <a:cxnLst/>
              <a:rect l="l" t="t" r="r" b="b"/>
              <a:pathLst>
                <a:path w="8869680" h="2289175">
                  <a:moveTo>
                    <a:pt x="8869680" y="0"/>
                  </a:moveTo>
                  <a:lnTo>
                    <a:pt x="0" y="0"/>
                  </a:lnTo>
                  <a:lnTo>
                    <a:pt x="0" y="2289048"/>
                  </a:lnTo>
                  <a:lnTo>
                    <a:pt x="8869680" y="2289048"/>
                  </a:lnTo>
                  <a:lnTo>
                    <a:pt x="8869680" y="0"/>
                  </a:lnTo>
                  <a:close/>
                </a:path>
              </a:pathLst>
            </a:custGeom>
            <a:solidFill>
              <a:srgbClr val="FFFFFF"/>
            </a:solidFill>
          </p:spPr>
          <p:txBody>
            <a:bodyPr wrap="square" lIns="0" tIns="0" rIns="0" bIns="0" rtlCol="0"/>
            <a:lstStyle/>
            <a:p>
              <a:endParaRPr/>
            </a:p>
          </p:txBody>
        </p:sp>
        <p:sp>
          <p:nvSpPr>
            <p:cNvPr id="22" name="object 22"/>
            <p:cNvSpPr/>
            <p:nvPr/>
          </p:nvSpPr>
          <p:spPr>
            <a:xfrm>
              <a:off x="3791711" y="5169408"/>
              <a:ext cx="4802505" cy="1513840"/>
            </a:xfrm>
            <a:custGeom>
              <a:avLst/>
              <a:gdLst/>
              <a:ahLst/>
              <a:cxnLst/>
              <a:rect l="l" t="t" r="r" b="b"/>
              <a:pathLst>
                <a:path w="4802505" h="1513840">
                  <a:moveTo>
                    <a:pt x="0" y="1005839"/>
                  </a:moveTo>
                  <a:lnTo>
                    <a:pt x="0" y="1513331"/>
                  </a:lnTo>
                </a:path>
                <a:path w="4802505" h="1513840">
                  <a:moveTo>
                    <a:pt x="0" y="790955"/>
                  </a:moveTo>
                  <a:lnTo>
                    <a:pt x="0" y="938783"/>
                  </a:lnTo>
                </a:path>
                <a:path w="4802505" h="1513840">
                  <a:moveTo>
                    <a:pt x="0" y="574547"/>
                  </a:moveTo>
                  <a:lnTo>
                    <a:pt x="0" y="722375"/>
                  </a:lnTo>
                </a:path>
                <a:path w="4802505" h="1513840">
                  <a:moveTo>
                    <a:pt x="0" y="358139"/>
                  </a:moveTo>
                  <a:lnTo>
                    <a:pt x="0" y="505967"/>
                  </a:lnTo>
                </a:path>
                <a:path w="4802505" h="1513840">
                  <a:moveTo>
                    <a:pt x="0" y="141731"/>
                  </a:moveTo>
                  <a:lnTo>
                    <a:pt x="0" y="289559"/>
                  </a:lnTo>
                </a:path>
                <a:path w="4802505" h="1513840">
                  <a:moveTo>
                    <a:pt x="0" y="0"/>
                  </a:moveTo>
                  <a:lnTo>
                    <a:pt x="0" y="74675"/>
                  </a:lnTo>
                </a:path>
                <a:path w="4802505" h="1513840">
                  <a:moveTo>
                    <a:pt x="960120" y="574547"/>
                  </a:moveTo>
                  <a:lnTo>
                    <a:pt x="960120" y="1513331"/>
                  </a:lnTo>
                </a:path>
                <a:path w="4802505" h="1513840">
                  <a:moveTo>
                    <a:pt x="960120" y="358139"/>
                  </a:moveTo>
                  <a:lnTo>
                    <a:pt x="960120" y="505967"/>
                  </a:lnTo>
                </a:path>
                <a:path w="4802505" h="1513840">
                  <a:moveTo>
                    <a:pt x="960120" y="141731"/>
                  </a:moveTo>
                  <a:lnTo>
                    <a:pt x="960120" y="289559"/>
                  </a:lnTo>
                </a:path>
                <a:path w="4802505" h="1513840">
                  <a:moveTo>
                    <a:pt x="960120" y="0"/>
                  </a:moveTo>
                  <a:lnTo>
                    <a:pt x="960120" y="74675"/>
                  </a:lnTo>
                </a:path>
                <a:path w="4802505" h="1513840">
                  <a:moveTo>
                    <a:pt x="1920239" y="574547"/>
                  </a:moveTo>
                  <a:lnTo>
                    <a:pt x="1920239" y="1513331"/>
                  </a:lnTo>
                </a:path>
                <a:path w="4802505" h="1513840">
                  <a:moveTo>
                    <a:pt x="1920239" y="358139"/>
                  </a:moveTo>
                  <a:lnTo>
                    <a:pt x="1920239" y="505967"/>
                  </a:lnTo>
                </a:path>
                <a:path w="4802505" h="1513840">
                  <a:moveTo>
                    <a:pt x="1920239" y="0"/>
                  </a:moveTo>
                  <a:lnTo>
                    <a:pt x="1920239" y="289559"/>
                  </a:lnTo>
                </a:path>
                <a:path w="4802505" h="1513840">
                  <a:moveTo>
                    <a:pt x="2880360" y="358139"/>
                  </a:moveTo>
                  <a:lnTo>
                    <a:pt x="2880360" y="1513331"/>
                  </a:lnTo>
                </a:path>
                <a:path w="4802505" h="1513840">
                  <a:moveTo>
                    <a:pt x="2880360" y="0"/>
                  </a:moveTo>
                  <a:lnTo>
                    <a:pt x="2880360" y="289559"/>
                  </a:lnTo>
                </a:path>
                <a:path w="4802505" h="1513840">
                  <a:moveTo>
                    <a:pt x="3842004" y="358139"/>
                  </a:moveTo>
                  <a:lnTo>
                    <a:pt x="3842004" y="1513331"/>
                  </a:lnTo>
                </a:path>
                <a:path w="4802505" h="1513840">
                  <a:moveTo>
                    <a:pt x="3842004" y="0"/>
                  </a:moveTo>
                  <a:lnTo>
                    <a:pt x="3842004" y="289559"/>
                  </a:lnTo>
                </a:path>
                <a:path w="4802505" h="1513840">
                  <a:moveTo>
                    <a:pt x="4802123" y="358139"/>
                  </a:moveTo>
                  <a:lnTo>
                    <a:pt x="4802123" y="1513331"/>
                  </a:lnTo>
                </a:path>
                <a:path w="4802505" h="1513840">
                  <a:moveTo>
                    <a:pt x="4802123" y="0"/>
                  </a:moveTo>
                  <a:lnTo>
                    <a:pt x="4802123" y="289559"/>
                  </a:lnTo>
                </a:path>
              </a:pathLst>
            </a:custGeom>
            <a:ln w="9144">
              <a:solidFill>
                <a:srgbClr val="D9D9D9"/>
              </a:solidFill>
            </a:ln>
          </p:spPr>
          <p:txBody>
            <a:bodyPr wrap="square" lIns="0" tIns="0" rIns="0" bIns="0" rtlCol="0"/>
            <a:lstStyle/>
            <a:p>
              <a:endParaRPr/>
            </a:p>
          </p:txBody>
        </p:sp>
        <p:sp>
          <p:nvSpPr>
            <p:cNvPr id="23" name="object 23"/>
            <p:cNvSpPr/>
            <p:nvPr/>
          </p:nvSpPr>
          <p:spPr>
            <a:xfrm>
              <a:off x="9553955" y="5169408"/>
              <a:ext cx="0" cy="1513840"/>
            </a:xfrm>
            <a:custGeom>
              <a:avLst/>
              <a:gdLst/>
              <a:ahLst/>
              <a:cxnLst/>
              <a:rect l="l" t="t" r="r" b="b"/>
              <a:pathLst>
                <a:path h="1513840">
                  <a:moveTo>
                    <a:pt x="0" y="0"/>
                  </a:moveTo>
                  <a:lnTo>
                    <a:pt x="0" y="1513331"/>
                  </a:lnTo>
                </a:path>
              </a:pathLst>
            </a:custGeom>
            <a:ln w="9144">
              <a:solidFill>
                <a:srgbClr val="D9D9D9"/>
              </a:solidFill>
            </a:ln>
          </p:spPr>
          <p:txBody>
            <a:bodyPr wrap="square" lIns="0" tIns="0" rIns="0" bIns="0" rtlCol="0"/>
            <a:lstStyle/>
            <a:p>
              <a:endParaRPr/>
            </a:p>
          </p:txBody>
        </p:sp>
        <p:sp>
          <p:nvSpPr>
            <p:cNvPr id="24" name="object 24"/>
            <p:cNvSpPr/>
            <p:nvPr/>
          </p:nvSpPr>
          <p:spPr>
            <a:xfrm>
              <a:off x="2833116" y="5244083"/>
              <a:ext cx="6240780" cy="1363980"/>
            </a:xfrm>
            <a:custGeom>
              <a:avLst/>
              <a:gdLst/>
              <a:ahLst/>
              <a:cxnLst/>
              <a:rect l="l" t="t" r="r" b="b"/>
              <a:pathLst>
                <a:path w="6240780" h="1363979">
                  <a:moveTo>
                    <a:pt x="478536" y="1080516"/>
                  </a:moveTo>
                  <a:lnTo>
                    <a:pt x="0" y="1080516"/>
                  </a:lnTo>
                  <a:lnTo>
                    <a:pt x="0" y="1147572"/>
                  </a:lnTo>
                  <a:lnTo>
                    <a:pt x="478536" y="1147572"/>
                  </a:lnTo>
                  <a:lnTo>
                    <a:pt x="478536" y="1080516"/>
                  </a:lnTo>
                  <a:close/>
                </a:path>
                <a:path w="6240780" h="1363979">
                  <a:moveTo>
                    <a:pt x="958596" y="1296924"/>
                  </a:moveTo>
                  <a:lnTo>
                    <a:pt x="0" y="1296924"/>
                  </a:lnTo>
                  <a:lnTo>
                    <a:pt x="0" y="1363980"/>
                  </a:lnTo>
                  <a:lnTo>
                    <a:pt x="958596" y="1363980"/>
                  </a:lnTo>
                  <a:lnTo>
                    <a:pt x="958596" y="1296924"/>
                  </a:lnTo>
                  <a:close/>
                </a:path>
                <a:path w="6240780" h="1363979">
                  <a:moveTo>
                    <a:pt x="1438656" y="864108"/>
                  </a:moveTo>
                  <a:lnTo>
                    <a:pt x="0" y="864108"/>
                  </a:lnTo>
                  <a:lnTo>
                    <a:pt x="0" y="931164"/>
                  </a:lnTo>
                  <a:lnTo>
                    <a:pt x="1438656" y="931164"/>
                  </a:lnTo>
                  <a:lnTo>
                    <a:pt x="1438656" y="864108"/>
                  </a:lnTo>
                  <a:close/>
                </a:path>
                <a:path w="6240780" h="1363979">
                  <a:moveTo>
                    <a:pt x="1438656" y="647700"/>
                  </a:moveTo>
                  <a:lnTo>
                    <a:pt x="0" y="647700"/>
                  </a:lnTo>
                  <a:lnTo>
                    <a:pt x="0" y="716280"/>
                  </a:lnTo>
                  <a:lnTo>
                    <a:pt x="1438656" y="716280"/>
                  </a:lnTo>
                  <a:lnTo>
                    <a:pt x="1438656" y="647700"/>
                  </a:lnTo>
                  <a:close/>
                </a:path>
                <a:path w="6240780" h="1363979">
                  <a:moveTo>
                    <a:pt x="2878836" y="0"/>
                  </a:moveTo>
                  <a:lnTo>
                    <a:pt x="0" y="0"/>
                  </a:lnTo>
                  <a:lnTo>
                    <a:pt x="0" y="67056"/>
                  </a:lnTo>
                  <a:lnTo>
                    <a:pt x="2878836" y="67056"/>
                  </a:lnTo>
                  <a:lnTo>
                    <a:pt x="2878836" y="0"/>
                  </a:lnTo>
                  <a:close/>
                </a:path>
                <a:path w="6240780" h="1363979">
                  <a:moveTo>
                    <a:pt x="3838956" y="431292"/>
                  </a:moveTo>
                  <a:lnTo>
                    <a:pt x="0" y="431292"/>
                  </a:lnTo>
                  <a:lnTo>
                    <a:pt x="0" y="499872"/>
                  </a:lnTo>
                  <a:lnTo>
                    <a:pt x="3838956" y="499872"/>
                  </a:lnTo>
                  <a:lnTo>
                    <a:pt x="3838956" y="431292"/>
                  </a:lnTo>
                  <a:close/>
                </a:path>
                <a:path w="6240780" h="1363979">
                  <a:moveTo>
                    <a:pt x="6240780" y="214884"/>
                  </a:moveTo>
                  <a:lnTo>
                    <a:pt x="0" y="214884"/>
                  </a:lnTo>
                  <a:lnTo>
                    <a:pt x="0" y="283464"/>
                  </a:lnTo>
                  <a:lnTo>
                    <a:pt x="6240780" y="283464"/>
                  </a:lnTo>
                  <a:lnTo>
                    <a:pt x="6240780" y="214884"/>
                  </a:lnTo>
                  <a:close/>
                </a:path>
              </a:pathLst>
            </a:custGeom>
            <a:solidFill>
              <a:srgbClr val="5B9BD4"/>
            </a:solidFill>
          </p:spPr>
          <p:txBody>
            <a:bodyPr wrap="square" lIns="0" tIns="0" rIns="0" bIns="0" rtlCol="0"/>
            <a:lstStyle/>
            <a:p>
              <a:endParaRPr/>
            </a:p>
          </p:txBody>
        </p:sp>
        <p:sp>
          <p:nvSpPr>
            <p:cNvPr id="25" name="object 25"/>
            <p:cNvSpPr/>
            <p:nvPr/>
          </p:nvSpPr>
          <p:spPr>
            <a:xfrm>
              <a:off x="2833116" y="5169408"/>
              <a:ext cx="0" cy="1513840"/>
            </a:xfrm>
            <a:custGeom>
              <a:avLst/>
              <a:gdLst/>
              <a:ahLst/>
              <a:cxnLst/>
              <a:rect l="l" t="t" r="r" b="b"/>
              <a:pathLst>
                <a:path h="1513840">
                  <a:moveTo>
                    <a:pt x="0" y="0"/>
                  </a:moveTo>
                  <a:lnTo>
                    <a:pt x="0" y="1513331"/>
                  </a:lnTo>
                </a:path>
              </a:pathLst>
            </a:custGeom>
            <a:ln w="9144">
              <a:solidFill>
                <a:srgbClr val="D9D9D9"/>
              </a:solidFill>
            </a:ln>
          </p:spPr>
          <p:txBody>
            <a:bodyPr wrap="square" lIns="0" tIns="0" rIns="0" bIns="0" rtlCol="0"/>
            <a:lstStyle/>
            <a:p>
              <a:endParaRPr/>
            </a:p>
          </p:txBody>
        </p:sp>
      </p:grpSp>
      <p:sp>
        <p:nvSpPr>
          <p:cNvPr id="26" name="object 26"/>
          <p:cNvSpPr txBox="1"/>
          <p:nvPr/>
        </p:nvSpPr>
        <p:spPr>
          <a:xfrm>
            <a:off x="5788152" y="5188711"/>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27" name="object 27"/>
          <p:cNvSpPr txBox="1"/>
          <p:nvPr/>
        </p:nvSpPr>
        <p:spPr>
          <a:xfrm>
            <a:off x="9150095" y="540512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13</a:t>
            </a:r>
            <a:endParaRPr sz="900">
              <a:latin typeface="Calibri"/>
              <a:cs typeface="Calibri"/>
            </a:endParaRPr>
          </a:p>
        </p:txBody>
      </p:sp>
      <p:sp>
        <p:nvSpPr>
          <p:cNvPr id="28" name="object 28"/>
          <p:cNvSpPr txBox="1"/>
          <p:nvPr/>
        </p:nvSpPr>
        <p:spPr>
          <a:xfrm>
            <a:off x="6748271" y="562152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8</a:t>
            </a:r>
            <a:endParaRPr sz="900">
              <a:latin typeface="Calibri"/>
              <a:cs typeface="Calibri"/>
            </a:endParaRPr>
          </a:p>
        </p:txBody>
      </p:sp>
      <p:sp>
        <p:nvSpPr>
          <p:cNvPr id="29" name="object 29"/>
          <p:cNvSpPr txBox="1"/>
          <p:nvPr/>
        </p:nvSpPr>
        <p:spPr>
          <a:xfrm>
            <a:off x="4347971" y="5760211"/>
            <a:ext cx="71120" cy="455295"/>
          </a:xfrm>
          <a:prstGeom prst="rect">
            <a:avLst/>
          </a:prstGeom>
        </p:spPr>
        <p:txBody>
          <a:bodyPr vert="horz" wrap="square" lIns="0" tIns="90170" rIns="0" bIns="0" rtlCol="0">
            <a:spAutoFit/>
          </a:bodyPr>
          <a:lstStyle/>
          <a:p>
            <a:pPr>
              <a:lnSpc>
                <a:spcPct val="100000"/>
              </a:lnSpc>
              <a:spcBef>
                <a:spcPts val="710"/>
              </a:spcBef>
            </a:pPr>
            <a:r>
              <a:rPr sz="900" spc="-50" dirty="0">
                <a:solidFill>
                  <a:srgbClr val="3F3F3F"/>
                </a:solidFill>
                <a:latin typeface="Calibri"/>
                <a:cs typeface="Calibri"/>
              </a:rPr>
              <a:t>3</a:t>
            </a:r>
            <a:endParaRPr sz="900">
              <a:latin typeface="Calibri"/>
              <a:cs typeface="Calibri"/>
            </a:endParaRPr>
          </a:p>
          <a:p>
            <a:pPr>
              <a:lnSpc>
                <a:spcPct val="100000"/>
              </a:lnSpc>
              <a:spcBef>
                <a:spcPts val="610"/>
              </a:spcBef>
            </a:pPr>
            <a:r>
              <a:rPr sz="900" spc="-50" dirty="0">
                <a:solidFill>
                  <a:srgbClr val="3F3F3F"/>
                </a:solidFill>
                <a:latin typeface="Calibri"/>
                <a:cs typeface="Calibri"/>
              </a:rPr>
              <a:t>3</a:t>
            </a:r>
            <a:endParaRPr sz="900">
              <a:latin typeface="Calibri"/>
              <a:cs typeface="Calibri"/>
            </a:endParaRPr>
          </a:p>
        </p:txBody>
      </p:sp>
      <p:sp>
        <p:nvSpPr>
          <p:cNvPr id="30" name="object 30"/>
          <p:cNvSpPr txBox="1"/>
          <p:nvPr/>
        </p:nvSpPr>
        <p:spPr>
          <a:xfrm>
            <a:off x="3387852" y="626922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31" name="object 31"/>
          <p:cNvSpPr txBox="1"/>
          <p:nvPr/>
        </p:nvSpPr>
        <p:spPr>
          <a:xfrm>
            <a:off x="3867911" y="648563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32" name="object 32"/>
          <p:cNvSpPr txBox="1"/>
          <p:nvPr/>
        </p:nvSpPr>
        <p:spPr>
          <a:xfrm>
            <a:off x="2802635" y="492505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0</a:t>
            </a:r>
            <a:endParaRPr sz="900">
              <a:latin typeface="Calibri"/>
              <a:cs typeface="Calibri"/>
            </a:endParaRPr>
          </a:p>
        </p:txBody>
      </p:sp>
      <p:sp>
        <p:nvSpPr>
          <p:cNvPr id="33" name="object 33"/>
          <p:cNvSpPr txBox="1"/>
          <p:nvPr/>
        </p:nvSpPr>
        <p:spPr>
          <a:xfrm>
            <a:off x="3762755" y="492505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2</a:t>
            </a:r>
            <a:endParaRPr sz="900">
              <a:latin typeface="Calibri"/>
              <a:cs typeface="Calibri"/>
            </a:endParaRPr>
          </a:p>
        </p:txBody>
      </p:sp>
      <p:sp>
        <p:nvSpPr>
          <p:cNvPr id="34" name="object 34"/>
          <p:cNvSpPr txBox="1"/>
          <p:nvPr/>
        </p:nvSpPr>
        <p:spPr>
          <a:xfrm>
            <a:off x="6644640" y="492505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8</a:t>
            </a:r>
            <a:endParaRPr sz="900">
              <a:latin typeface="Calibri"/>
              <a:cs typeface="Calibri"/>
            </a:endParaRPr>
          </a:p>
        </p:txBody>
      </p:sp>
      <p:sp>
        <p:nvSpPr>
          <p:cNvPr id="35" name="object 35"/>
          <p:cNvSpPr txBox="1"/>
          <p:nvPr/>
        </p:nvSpPr>
        <p:spPr>
          <a:xfrm>
            <a:off x="7575804" y="4925059"/>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10</a:t>
            </a:r>
            <a:endParaRPr sz="900">
              <a:latin typeface="Calibri"/>
              <a:cs typeface="Calibri"/>
            </a:endParaRPr>
          </a:p>
        </p:txBody>
      </p:sp>
      <p:sp>
        <p:nvSpPr>
          <p:cNvPr id="36" name="object 36"/>
          <p:cNvSpPr txBox="1"/>
          <p:nvPr/>
        </p:nvSpPr>
        <p:spPr>
          <a:xfrm>
            <a:off x="8535923" y="4925059"/>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12</a:t>
            </a:r>
            <a:endParaRPr sz="900">
              <a:latin typeface="Calibri"/>
              <a:cs typeface="Calibri"/>
            </a:endParaRPr>
          </a:p>
        </p:txBody>
      </p:sp>
      <p:sp>
        <p:nvSpPr>
          <p:cNvPr id="37" name="object 37"/>
          <p:cNvSpPr txBox="1"/>
          <p:nvPr/>
        </p:nvSpPr>
        <p:spPr>
          <a:xfrm>
            <a:off x="9496043" y="4925059"/>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14</a:t>
            </a:r>
            <a:endParaRPr sz="900">
              <a:latin typeface="Calibri"/>
              <a:cs typeface="Calibri"/>
            </a:endParaRPr>
          </a:p>
        </p:txBody>
      </p:sp>
      <p:sp>
        <p:nvSpPr>
          <p:cNvPr id="38" name="object 38"/>
          <p:cNvSpPr txBox="1"/>
          <p:nvPr/>
        </p:nvSpPr>
        <p:spPr>
          <a:xfrm>
            <a:off x="960119" y="5187696"/>
            <a:ext cx="1792605" cy="1444625"/>
          </a:xfrm>
          <a:prstGeom prst="rect">
            <a:avLst/>
          </a:prstGeom>
        </p:spPr>
        <p:txBody>
          <a:bodyPr vert="horz" wrap="square" lIns="0" tIns="12700" rIns="0" bIns="0" rtlCol="0">
            <a:spAutoFit/>
          </a:bodyPr>
          <a:lstStyle/>
          <a:p>
            <a:pPr marR="8255" algn="r">
              <a:lnSpc>
                <a:spcPct val="100000"/>
              </a:lnSpc>
              <a:spcBef>
                <a:spcPts val="100"/>
              </a:spcBef>
            </a:pPr>
            <a:r>
              <a:rPr sz="800" b="1" spc="-20" dirty="0">
                <a:solidFill>
                  <a:srgbClr val="585858"/>
                </a:solidFill>
                <a:latin typeface="UD Digi Kyokasho NK-B"/>
                <a:cs typeface="UD Digi Kyokasho NK-B"/>
              </a:rPr>
              <a:t>専門相談の実施</a:t>
            </a:r>
            <a:endParaRPr sz="800">
              <a:latin typeface="UD Digi Kyokasho NK-B"/>
              <a:cs typeface="UD Digi Kyokasho NK-B"/>
            </a:endParaRPr>
          </a:p>
          <a:p>
            <a:pPr marL="764540" marR="5080" indent="-177165" algn="r">
              <a:lnSpc>
                <a:spcPct val="177500"/>
              </a:lnSpc>
            </a:pPr>
            <a:r>
              <a:rPr sz="800" b="1" spc="-20" dirty="0">
                <a:solidFill>
                  <a:srgbClr val="585858"/>
                </a:solidFill>
                <a:latin typeface="UD Digi Kyokasho NK-B"/>
                <a:cs typeface="UD Digi Kyokasho NK-B"/>
              </a:rPr>
              <a:t>サロン的居場所の場の提供</a:t>
            </a:r>
            <a:r>
              <a:rPr sz="800" b="1" spc="-15" dirty="0">
                <a:solidFill>
                  <a:srgbClr val="585858"/>
                </a:solidFill>
                <a:latin typeface="UD Digi Kyokasho NK-B"/>
                <a:cs typeface="UD Digi Kyokasho NK-B"/>
              </a:rPr>
              <a:t>余暇的活動の場の提供</a:t>
            </a:r>
            <a:endParaRPr sz="800">
              <a:latin typeface="UD Digi Kyokasho NK-B"/>
              <a:cs typeface="UD Digi Kyokasho NK-B"/>
            </a:endParaRPr>
          </a:p>
          <a:p>
            <a:pPr marR="5080" indent="560705" algn="r">
              <a:lnSpc>
                <a:spcPct val="176200"/>
              </a:lnSpc>
              <a:spcBef>
                <a:spcPts val="10"/>
              </a:spcBef>
            </a:pPr>
            <a:r>
              <a:rPr sz="800" b="1" spc="-15" dirty="0">
                <a:solidFill>
                  <a:srgbClr val="585858"/>
                </a:solidFill>
                <a:latin typeface="UD Digi Kyokasho NK-B"/>
                <a:cs typeface="UD Digi Kyokasho NK-B"/>
              </a:rPr>
              <a:t>就労準備的活動の場の提供</a:t>
            </a:r>
            <a:r>
              <a:rPr sz="800" b="1" spc="-45" dirty="0">
                <a:solidFill>
                  <a:srgbClr val="585858"/>
                </a:solidFill>
                <a:latin typeface="UD Digi Kyokasho NK-B"/>
                <a:cs typeface="UD Digi Kyokasho NK-B"/>
              </a:rPr>
              <a:t>青年期・成人期の発達障がいの理解促進</a:t>
            </a:r>
            <a:endParaRPr sz="800">
              <a:latin typeface="UD Digi Kyokasho NK-B"/>
              <a:cs typeface="UD Digi Kyokasho NK-B"/>
            </a:endParaRPr>
          </a:p>
          <a:p>
            <a:pPr marR="5080" algn="r">
              <a:lnSpc>
                <a:spcPct val="100000"/>
              </a:lnSpc>
              <a:spcBef>
                <a:spcPts val="745"/>
              </a:spcBef>
            </a:pPr>
            <a:r>
              <a:rPr sz="800" b="1" spc="-25" dirty="0">
                <a:solidFill>
                  <a:srgbClr val="585858"/>
                </a:solidFill>
                <a:latin typeface="UD Digi Kyokasho NK-B"/>
                <a:cs typeface="UD Digi Kyokasho NK-B"/>
              </a:rPr>
              <a:t>ピアサポート活動への支援</a:t>
            </a:r>
            <a:endParaRPr sz="800">
              <a:latin typeface="UD Digi Kyokasho NK-B"/>
              <a:cs typeface="UD Digi Kyokasho NK-B"/>
            </a:endParaRPr>
          </a:p>
          <a:p>
            <a:pPr marR="6350" algn="r">
              <a:lnSpc>
                <a:spcPct val="100000"/>
              </a:lnSpc>
              <a:spcBef>
                <a:spcPts val="74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39" name="object 39"/>
          <p:cNvSpPr txBox="1"/>
          <p:nvPr/>
        </p:nvSpPr>
        <p:spPr>
          <a:xfrm>
            <a:off x="4146803" y="4621784"/>
            <a:ext cx="2352040" cy="466090"/>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585858"/>
                </a:solidFill>
                <a:latin typeface="UD Digi Kyokasho NK-B"/>
                <a:cs typeface="UD Digi Kyokasho NK-B"/>
              </a:rPr>
              <a:t>（２）</a:t>
            </a:r>
            <a:r>
              <a:rPr sz="1200" b="1" spc="-25" dirty="0">
                <a:solidFill>
                  <a:srgbClr val="585858"/>
                </a:solidFill>
                <a:latin typeface="UD Digi Kyokasho NK-B"/>
                <a:cs typeface="UD Digi Kyokasho NK-B"/>
              </a:rPr>
              <a:t>居場所づくり等の取組みの内容</a:t>
            </a:r>
            <a:endParaRPr sz="1200">
              <a:latin typeface="UD Digi Kyokasho NK-B"/>
              <a:cs typeface="UD Digi Kyokasho NK-B"/>
            </a:endParaRPr>
          </a:p>
          <a:p>
            <a:pPr marL="575945">
              <a:lnSpc>
                <a:spcPct val="100000"/>
              </a:lnSpc>
              <a:spcBef>
                <a:spcPts val="944"/>
              </a:spcBef>
              <a:tabLst>
                <a:tab pos="1536065" algn="l"/>
              </a:tabLst>
            </a:pPr>
            <a:r>
              <a:rPr sz="900" spc="-50" dirty="0">
                <a:solidFill>
                  <a:srgbClr val="585858"/>
                </a:solidFill>
                <a:latin typeface="Calibri"/>
                <a:cs typeface="Calibri"/>
              </a:rPr>
              <a:t>4</a:t>
            </a:r>
            <a:r>
              <a:rPr sz="900" dirty="0">
                <a:solidFill>
                  <a:srgbClr val="585858"/>
                </a:solidFill>
                <a:latin typeface="Calibri"/>
                <a:cs typeface="Calibri"/>
              </a:rPr>
              <a:t>	</a:t>
            </a:r>
            <a:r>
              <a:rPr sz="900" spc="-50" dirty="0">
                <a:solidFill>
                  <a:srgbClr val="585858"/>
                </a:solidFill>
                <a:latin typeface="Calibri"/>
                <a:cs typeface="Calibri"/>
              </a:rPr>
              <a:t>6</a:t>
            </a:r>
            <a:endParaRPr sz="900">
              <a:latin typeface="Calibri"/>
              <a:cs typeface="Calibri"/>
            </a:endParaRPr>
          </a:p>
        </p:txBody>
      </p:sp>
      <p:sp>
        <p:nvSpPr>
          <p:cNvPr id="40" name="object 40"/>
          <p:cNvSpPr/>
          <p:nvPr/>
        </p:nvSpPr>
        <p:spPr>
          <a:xfrm>
            <a:off x="880872" y="4532376"/>
            <a:ext cx="8871585" cy="2291080"/>
          </a:xfrm>
          <a:custGeom>
            <a:avLst/>
            <a:gdLst/>
            <a:ahLst/>
            <a:cxnLst/>
            <a:rect l="l" t="t" r="r" b="b"/>
            <a:pathLst>
              <a:path w="8871585" h="2291079">
                <a:moveTo>
                  <a:pt x="0" y="2290572"/>
                </a:moveTo>
                <a:lnTo>
                  <a:pt x="8871204" y="2290572"/>
                </a:lnTo>
                <a:lnTo>
                  <a:pt x="8871204" y="0"/>
                </a:lnTo>
                <a:lnTo>
                  <a:pt x="0" y="0"/>
                </a:lnTo>
                <a:lnTo>
                  <a:pt x="0" y="2290572"/>
                </a:lnTo>
                <a:close/>
              </a:path>
            </a:pathLst>
          </a:custGeom>
          <a:ln w="9144">
            <a:solidFill>
              <a:srgbClr val="000000"/>
            </a:solidFill>
          </a:ln>
        </p:spPr>
        <p:txBody>
          <a:bodyPr wrap="square" lIns="0" tIns="0" rIns="0" bIns="0" rtlCol="0"/>
          <a:lstStyle/>
          <a:p>
            <a:endParaRPr/>
          </a:p>
        </p:txBody>
      </p:sp>
      <p:grpSp>
        <p:nvGrpSpPr>
          <p:cNvPr id="41" name="object 41"/>
          <p:cNvGrpSpPr/>
          <p:nvPr/>
        </p:nvGrpSpPr>
        <p:grpSpPr>
          <a:xfrm>
            <a:off x="6844093" y="2557081"/>
            <a:ext cx="2773045" cy="1590040"/>
            <a:chOff x="6844093" y="2557081"/>
            <a:chExt cx="2773045" cy="1590040"/>
          </a:xfrm>
        </p:grpSpPr>
        <p:sp>
          <p:nvSpPr>
            <p:cNvPr id="42" name="object 42"/>
            <p:cNvSpPr/>
            <p:nvPr/>
          </p:nvSpPr>
          <p:spPr>
            <a:xfrm>
              <a:off x="7193280" y="2561844"/>
              <a:ext cx="1727200" cy="1580515"/>
            </a:xfrm>
            <a:custGeom>
              <a:avLst/>
              <a:gdLst/>
              <a:ahLst/>
              <a:cxnLst/>
              <a:rect l="l" t="t" r="r" b="b"/>
              <a:pathLst>
                <a:path w="1727200" h="1580514">
                  <a:moveTo>
                    <a:pt x="0" y="1277112"/>
                  </a:moveTo>
                  <a:lnTo>
                    <a:pt x="0" y="1580388"/>
                  </a:lnTo>
                </a:path>
                <a:path w="1727200" h="1580514">
                  <a:moveTo>
                    <a:pt x="0" y="824484"/>
                  </a:moveTo>
                  <a:lnTo>
                    <a:pt x="0" y="1205484"/>
                  </a:lnTo>
                </a:path>
                <a:path w="1727200" h="1580514">
                  <a:moveTo>
                    <a:pt x="0" y="598932"/>
                  </a:moveTo>
                  <a:lnTo>
                    <a:pt x="0" y="754380"/>
                  </a:lnTo>
                </a:path>
                <a:path w="1727200" h="1580514">
                  <a:moveTo>
                    <a:pt x="0" y="373380"/>
                  </a:moveTo>
                  <a:lnTo>
                    <a:pt x="0" y="528828"/>
                  </a:lnTo>
                </a:path>
                <a:path w="1727200" h="1580514">
                  <a:moveTo>
                    <a:pt x="0" y="147828"/>
                  </a:moveTo>
                  <a:lnTo>
                    <a:pt x="0" y="303275"/>
                  </a:lnTo>
                </a:path>
                <a:path w="1727200" h="1580514">
                  <a:moveTo>
                    <a:pt x="0" y="0"/>
                  </a:moveTo>
                  <a:lnTo>
                    <a:pt x="0" y="76200"/>
                  </a:lnTo>
                </a:path>
                <a:path w="1727200" h="1580514">
                  <a:moveTo>
                    <a:pt x="345948" y="147828"/>
                  </a:moveTo>
                  <a:lnTo>
                    <a:pt x="345948" y="303275"/>
                  </a:lnTo>
                </a:path>
                <a:path w="1727200" h="1580514">
                  <a:moveTo>
                    <a:pt x="345948" y="0"/>
                  </a:moveTo>
                  <a:lnTo>
                    <a:pt x="345948" y="76200"/>
                  </a:lnTo>
                </a:path>
                <a:path w="1727200" h="1580514">
                  <a:moveTo>
                    <a:pt x="345948" y="373380"/>
                  </a:moveTo>
                  <a:lnTo>
                    <a:pt x="345948" y="528828"/>
                  </a:lnTo>
                </a:path>
                <a:path w="1727200" h="1580514">
                  <a:moveTo>
                    <a:pt x="345948" y="598932"/>
                  </a:moveTo>
                  <a:lnTo>
                    <a:pt x="345948" y="754380"/>
                  </a:lnTo>
                </a:path>
                <a:path w="1727200" h="1580514">
                  <a:moveTo>
                    <a:pt x="345948" y="824484"/>
                  </a:moveTo>
                  <a:lnTo>
                    <a:pt x="345948" y="1580388"/>
                  </a:lnTo>
                </a:path>
                <a:path w="1727200" h="1580514">
                  <a:moveTo>
                    <a:pt x="691896" y="147828"/>
                  </a:moveTo>
                  <a:lnTo>
                    <a:pt x="691896" y="303275"/>
                  </a:lnTo>
                </a:path>
                <a:path w="1727200" h="1580514">
                  <a:moveTo>
                    <a:pt x="691896" y="0"/>
                  </a:moveTo>
                  <a:lnTo>
                    <a:pt x="691896" y="76200"/>
                  </a:lnTo>
                </a:path>
                <a:path w="1727200" h="1580514">
                  <a:moveTo>
                    <a:pt x="691896" y="373380"/>
                  </a:moveTo>
                  <a:lnTo>
                    <a:pt x="691896" y="528828"/>
                  </a:lnTo>
                </a:path>
                <a:path w="1727200" h="1580514">
                  <a:moveTo>
                    <a:pt x="691896" y="598932"/>
                  </a:moveTo>
                  <a:lnTo>
                    <a:pt x="691896" y="754380"/>
                  </a:lnTo>
                </a:path>
                <a:path w="1727200" h="1580514">
                  <a:moveTo>
                    <a:pt x="691896" y="824484"/>
                  </a:moveTo>
                  <a:lnTo>
                    <a:pt x="691896" y="1580388"/>
                  </a:lnTo>
                </a:path>
                <a:path w="1727200" h="1580514">
                  <a:moveTo>
                    <a:pt x="1036320" y="598932"/>
                  </a:moveTo>
                  <a:lnTo>
                    <a:pt x="1036320" y="754380"/>
                  </a:lnTo>
                </a:path>
                <a:path w="1727200" h="1580514">
                  <a:moveTo>
                    <a:pt x="1036320" y="0"/>
                  </a:moveTo>
                  <a:lnTo>
                    <a:pt x="1036320" y="528828"/>
                  </a:lnTo>
                </a:path>
                <a:path w="1727200" h="1580514">
                  <a:moveTo>
                    <a:pt x="1036320" y="824484"/>
                  </a:moveTo>
                  <a:lnTo>
                    <a:pt x="1036320" y="1580388"/>
                  </a:lnTo>
                </a:path>
                <a:path w="1727200" h="1580514">
                  <a:moveTo>
                    <a:pt x="1382268" y="598932"/>
                  </a:moveTo>
                  <a:lnTo>
                    <a:pt x="1382268" y="754380"/>
                  </a:lnTo>
                </a:path>
                <a:path w="1727200" h="1580514">
                  <a:moveTo>
                    <a:pt x="1382268" y="0"/>
                  </a:moveTo>
                  <a:lnTo>
                    <a:pt x="1382268" y="528828"/>
                  </a:lnTo>
                </a:path>
                <a:path w="1727200" h="1580514">
                  <a:moveTo>
                    <a:pt x="1382268" y="824484"/>
                  </a:moveTo>
                  <a:lnTo>
                    <a:pt x="1382268" y="1580388"/>
                  </a:lnTo>
                </a:path>
                <a:path w="1727200" h="1580514">
                  <a:moveTo>
                    <a:pt x="1726692" y="598932"/>
                  </a:moveTo>
                  <a:lnTo>
                    <a:pt x="1726692" y="754380"/>
                  </a:lnTo>
                </a:path>
                <a:path w="1727200" h="1580514">
                  <a:moveTo>
                    <a:pt x="1726692" y="0"/>
                  </a:moveTo>
                  <a:lnTo>
                    <a:pt x="1726692" y="528828"/>
                  </a:lnTo>
                </a:path>
                <a:path w="1727200" h="1580514">
                  <a:moveTo>
                    <a:pt x="1726692" y="824484"/>
                  </a:moveTo>
                  <a:lnTo>
                    <a:pt x="1726692" y="1580388"/>
                  </a:lnTo>
                </a:path>
              </a:pathLst>
            </a:custGeom>
            <a:ln w="9144">
              <a:solidFill>
                <a:srgbClr val="D9D9D9"/>
              </a:solidFill>
            </a:ln>
          </p:spPr>
          <p:txBody>
            <a:bodyPr wrap="square" lIns="0" tIns="0" rIns="0" bIns="0" rtlCol="0"/>
            <a:lstStyle/>
            <a:p>
              <a:endParaRPr/>
            </a:p>
          </p:txBody>
        </p:sp>
        <p:sp>
          <p:nvSpPr>
            <p:cNvPr id="43" name="object 43"/>
            <p:cNvSpPr/>
            <p:nvPr/>
          </p:nvSpPr>
          <p:spPr>
            <a:xfrm>
              <a:off x="9265920" y="2561844"/>
              <a:ext cx="346075" cy="1580515"/>
            </a:xfrm>
            <a:custGeom>
              <a:avLst/>
              <a:gdLst/>
              <a:ahLst/>
              <a:cxnLst/>
              <a:rect l="l" t="t" r="r" b="b"/>
              <a:pathLst>
                <a:path w="346075" h="1580514">
                  <a:moveTo>
                    <a:pt x="0" y="0"/>
                  </a:moveTo>
                  <a:lnTo>
                    <a:pt x="0" y="1580388"/>
                  </a:lnTo>
                </a:path>
                <a:path w="346075" h="1580514">
                  <a:moveTo>
                    <a:pt x="345948" y="0"/>
                  </a:moveTo>
                  <a:lnTo>
                    <a:pt x="345948" y="1580388"/>
                  </a:lnTo>
                </a:path>
              </a:pathLst>
            </a:custGeom>
            <a:ln w="9144">
              <a:solidFill>
                <a:srgbClr val="D9D9D9"/>
              </a:solidFill>
            </a:ln>
          </p:spPr>
          <p:txBody>
            <a:bodyPr wrap="square" lIns="0" tIns="0" rIns="0" bIns="0" rtlCol="0"/>
            <a:lstStyle/>
            <a:p>
              <a:endParaRPr/>
            </a:p>
          </p:txBody>
        </p:sp>
        <p:sp>
          <p:nvSpPr>
            <p:cNvPr id="44" name="object 44"/>
            <p:cNvSpPr/>
            <p:nvPr/>
          </p:nvSpPr>
          <p:spPr>
            <a:xfrm>
              <a:off x="6848856" y="2638043"/>
              <a:ext cx="2417445" cy="1426845"/>
            </a:xfrm>
            <a:custGeom>
              <a:avLst/>
              <a:gdLst/>
              <a:ahLst/>
              <a:cxnLst/>
              <a:rect l="l" t="t" r="r" b="b"/>
              <a:pathLst>
                <a:path w="2417445" h="1426845">
                  <a:moveTo>
                    <a:pt x="172212" y="903732"/>
                  </a:moveTo>
                  <a:lnTo>
                    <a:pt x="0" y="903732"/>
                  </a:lnTo>
                  <a:lnTo>
                    <a:pt x="0" y="975360"/>
                  </a:lnTo>
                  <a:lnTo>
                    <a:pt x="172212" y="975360"/>
                  </a:lnTo>
                  <a:lnTo>
                    <a:pt x="172212" y="903732"/>
                  </a:lnTo>
                  <a:close/>
                </a:path>
                <a:path w="2417445" h="1426845">
                  <a:moveTo>
                    <a:pt x="344424" y="1354836"/>
                  </a:moveTo>
                  <a:lnTo>
                    <a:pt x="0" y="1354836"/>
                  </a:lnTo>
                  <a:lnTo>
                    <a:pt x="0" y="1426464"/>
                  </a:lnTo>
                  <a:lnTo>
                    <a:pt x="344424" y="1426464"/>
                  </a:lnTo>
                  <a:lnTo>
                    <a:pt x="344424" y="1354836"/>
                  </a:lnTo>
                  <a:close/>
                </a:path>
                <a:path w="2417445" h="1426845">
                  <a:moveTo>
                    <a:pt x="690372" y="1129284"/>
                  </a:moveTo>
                  <a:lnTo>
                    <a:pt x="0" y="1129284"/>
                  </a:lnTo>
                  <a:lnTo>
                    <a:pt x="0" y="1200912"/>
                  </a:lnTo>
                  <a:lnTo>
                    <a:pt x="690372" y="1200912"/>
                  </a:lnTo>
                  <a:lnTo>
                    <a:pt x="690372" y="1129284"/>
                  </a:lnTo>
                  <a:close/>
                </a:path>
                <a:path w="2417445" h="1426845">
                  <a:moveTo>
                    <a:pt x="1208532" y="227076"/>
                  </a:moveTo>
                  <a:lnTo>
                    <a:pt x="0" y="227076"/>
                  </a:lnTo>
                  <a:lnTo>
                    <a:pt x="0" y="297180"/>
                  </a:lnTo>
                  <a:lnTo>
                    <a:pt x="1208532" y="297180"/>
                  </a:lnTo>
                  <a:lnTo>
                    <a:pt x="1208532" y="227076"/>
                  </a:lnTo>
                  <a:close/>
                </a:path>
                <a:path w="2417445" h="1426845">
                  <a:moveTo>
                    <a:pt x="1208532" y="0"/>
                  </a:moveTo>
                  <a:lnTo>
                    <a:pt x="0" y="0"/>
                  </a:lnTo>
                  <a:lnTo>
                    <a:pt x="0" y="71628"/>
                  </a:lnTo>
                  <a:lnTo>
                    <a:pt x="1208532" y="71628"/>
                  </a:lnTo>
                  <a:lnTo>
                    <a:pt x="1208532" y="0"/>
                  </a:lnTo>
                  <a:close/>
                </a:path>
                <a:path w="2417445" h="1426845">
                  <a:moveTo>
                    <a:pt x="2417064" y="678180"/>
                  </a:moveTo>
                  <a:lnTo>
                    <a:pt x="0" y="678180"/>
                  </a:lnTo>
                  <a:lnTo>
                    <a:pt x="0" y="748284"/>
                  </a:lnTo>
                  <a:lnTo>
                    <a:pt x="2417064" y="748284"/>
                  </a:lnTo>
                  <a:lnTo>
                    <a:pt x="2417064" y="678180"/>
                  </a:lnTo>
                  <a:close/>
                </a:path>
                <a:path w="2417445" h="1426845">
                  <a:moveTo>
                    <a:pt x="2417064" y="452628"/>
                  </a:moveTo>
                  <a:lnTo>
                    <a:pt x="0" y="452628"/>
                  </a:lnTo>
                  <a:lnTo>
                    <a:pt x="0" y="522732"/>
                  </a:lnTo>
                  <a:lnTo>
                    <a:pt x="2417064" y="522732"/>
                  </a:lnTo>
                  <a:lnTo>
                    <a:pt x="2417064" y="452628"/>
                  </a:lnTo>
                  <a:close/>
                </a:path>
              </a:pathLst>
            </a:custGeom>
            <a:solidFill>
              <a:srgbClr val="5B9BD4"/>
            </a:solidFill>
          </p:spPr>
          <p:txBody>
            <a:bodyPr wrap="square" lIns="0" tIns="0" rIns="0" bIns="0" rtlCol="0"/>
            <a:lstStyle/>
            <a:p>
              <a:endParaRPr/>
            </a:p>
          </p:txBody>
        </p:sp>
        <p:sp>
          <p:nvSpPr>
            <p:cNvPr id="45" name="object 45"/>
            <p:cNvSpPr/>
            <p:nvPr/>
          </p:nvSpPr>
          <p:spPr>
            <a:xfrm>
              <a:off x="6848856" y="2561844"/>
              <a:ext cx="0" cy="1580515"/>
            </a:xfrm>
            <a:custGeom>
              <a:avLst/>
              <a:gdLst/>
              <a:ahLst/>
              <a:cxnLst/>
              <a:rect l="l" t="t" r="r" b="b"/>
              <a:pathLst>
                <a:path h="1580514">
                  <a:moveTo>
                    <a:pt x="0" y="0"/>
                  </a:moveTo>
                  <a:lnTo>
                    <a:pt x="0" y="1580388"/>
                  </a:lnTo>
                </a:path>
              </a:pathLst>
            </a:custGeom>
            <a:ln w="9144">
              <a:solidFill>
                <a:srgbClr val="D9D9D9"/>
              </a:solidFill>
            </a:ln>
          </p:spPr>
          <p:txBody>
            <a:bodyPr wrap="square" lIns="0" tIns="0" rIns="0" bIns="0" rtlCol="0"/>
            <a:lstStyle/>
            <a:p>
              <a:endParaRPr/>
            </a:p>
          </p:txBody>
        </p:sp>
      </p:grpSp>
      <p:sp>
        <p:nvSpPr>
          <p:cNvPr id="46" name="object 46"/>
          <p:cNvSpPr txBox="1"/>
          <p:nvPr/>
        </p:nvSpPr>
        <p:spPr>
          <a:xfrm>
            <a:off x="8132064" y="2585720"/>
            <a:ext cx="71120" cy="38862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a:p>
            <a:pPr>
              <a:lnSpc>
                <a:spcPct val="100000"/>
              </a:lnSpc>
              <a:spcBef>
                <a:spcPts val="695"/>
              </a:spcBef>
            </a:pPr>
            <a:r>
              <a:rPr sz="900" spc="-50" dirty="0">
                <a:solidFill>
                  <a:srgbClr val="3F3F3F"/>
                </a:solidFill>
                <a:latin typeface="Calibri"/>
                <a:cs typeface="Calibri"/>
              </a:rPr>
              <a:t>7</a:t>
            </a:r>
            <a:endParaRPr sz="900">
              <a:latin typeface="Calibri"/>
              <a:cs typeface="Calibri"/>
            </a:endParaRPr>
          </a:p>
        </p:txBody>
      </p:sp>
      <p:sp>
        <p:nvSpPr>
          <p:cNvPr id="47" name="object 47"/>
          <p:cNvSpPr txBox="1"/>
          <p:nvPr/>
        </p:nvSpPr>
        <p:spPr>
          <a:xfrm>
            <a:off x="5675376" y="2584704"/>
            <a:ext cx="1092200" cy="373380"/>
          </a:xfrm>
          <a:prstGeom prst="rect">
            <a:avLst/>
          </a:prstGeom>
        </p:spPr>
        <p:txBody>
          <a:bodyPr vert="horz" wrap="square" lIns="0" tIns="12700" rIns="0" bIns="0" rtlCol="0">
            <a:spAutoFit/>
          </a:bodyPr>
          <a:lstStyle/>
          <a:p>
            <a:pPr marR="5080" algn="r">
              <a:lnSpc>
                <a:spcPct val="100000"/>
              </a:lnSpc>
              <a:spcBef>
                <a:spcPts val="100"/>
              </a:spcBef>
            </a:pPr>
            <a:r>
              <a:rPr sz="800" b="1" spc="-45" dirty="0">
                <a:solidFill>
                  <a:srgbClr val="585858"/>
                </a:solidFill>
                <a:latin typeface="UD Digi Kyokasho NK-B"/>
                <a:cs typeface="UD Digi Kyokasho NK-B"/>
              </a:rPr>
              <a:t>理解促進研修・啓発事業</a:t>
            </a:r>
            <a:endParaRPr sz="800">
              <a:latin typeface="UD Digi Kyokasho NK-B"/>
              <a:cs typeface="UD Digi Kyokasho NK-B"/>
            </a:endParaRPr>
          </a:p>
          <a:p>
            <a:pPr marR="5080" algn="r">
              <a:lnSpc>
                <a:spcPct val="100000"/>
              </a:lnSpc>
              <a:spcBef>
                <a:spcPts val="815"/>
              </a:spcBef>
            </a:pPr>
            <a:r>
              <a:rPr sz="800" b="1" spc="-10" dirty="0">
                <a:solidFill>
                  <a:srgbClr val="585858"/>
                </a:solidFill>
                <a:latin typeface="UD Digi Kyokasho NK-B"/>
                <a:cs typeface="UD Digi Kyokasho NK-B"/>
              </a:rPr>
              <a:t>自発的活動支援事業</a:t>
            </a:r>
            <a:endParaRPr sz="800">
              <a:latin typeface="UD Digi Kyokasho NK-B"/>
              <a:cs typeface="UD Digi Kyokasho NK-B"/>
            </a:endParaRPr>
          </a:p>
        </p:txBody>
      </p:sp>
      <p:sp>
        <p:nvSpPr>
          <p:cNvPr id="48" name="object 48"/>
          <p:cNvSpPr txBox="1"/>
          <p:nvPr/>
        </p:nvSpPr>
        <p:spPr>
          <a:xfrm>
            <a:off x="5147055" y="3023108"/>
            <a:ext cx="4349115" cy="1066800"/>
          </a:xfrm>
          <a:prstGeom prst="rect">
            <a:avLst/>
          </a:prstGeom>
        </p:spPr>
        <p:txBody>
          <a:bodyPr vert="horz" wrap="square" lIns="0" tIns="12700" rIns="0" bIns="0" rtlCol="0">
            <a:spAutoFit/>
          </a:bodyPr>
          <a:lstStyle/>
          <a:p>
            <a:pPr marR="30480" algn="r">
              <a:lnSpc>
                <a:spcPct val="100000"/>
              </a:lnSpc>
              <a:spcBef>
                <a:spcPts val="100"/>
              </a:spcBef>
              <a:tabLst>
                <a:tab pos="3199765" algn="l"/>
              </a:tabLst>
            </a:pPr>
            <a:r>
              <a:rPr sz="800" b="1" dirty="0">
                <a:solidFill>
                  <a:srgbClr val="585858"/>
                </a:solidFill>
                <a:latin typeface="UD Digi Kyokasho NK-B"/>
                <a:cs typeface="UD Digi Kyokasho NK-B"/>
              </a:rPr>
              <a:t>相談支援事</a:t>
            </a:r>
            <a:r>
              <a:rPr sz="800" b="1" spc="-50" dirty="0">
                <a:solidFill>
                  <a:srgbClr val="585858"/>
                </a:solidFill>
                <a:latin typeface="UD Digi Kyokasho NK-B"/>
                <a:cs typeface="UD Digi Kyokasho NK-B"/>
              </a:rPr>
              <a:t>業</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14</a:t>
            </a:r>
            <a:endParaRPr sz="1350" baseline="-6172">
              <a:latin typeface="Calibri"/>
              <a:cs typeface="Calibri"/>
            </a:endParaRPr>
          </a:p>
          <a:p>
            <a:pPr marR="30480" algn="r">
              <a:lnSpc>
                <a:spcPct val="100000"/>
              </a:lnSpc>
              <a:spcBef>
                <a:spcPts val="695"/>
              </a:spcBef>
              <a:tabLst>
                <a:tab pos="4169410" algn="l"/>
              </a:tabLst>
            </a:pPr>
            <a:r>
              <a:rPr sz="800" b="1" dirty="0">
                <a:solidFill>
                  <a:srgbClr val="585858"/>
                </a:solidFill>
                <a:latin typeface="UD Digi Kyokasho NK-B"/>
                <a:cs typeface="UD Digi Kyokasho NK-B"/>
              </a:rPr>
              <a:t>地域活動支援セン</a:t>
            </a:r>
            <a:r>
              <a:rPr sz="800" b="1" spc="-20" dirty="0">
                <a:solidFill>
                  <a:srgbClr val="585858"/>
                </a:solidFill>
                <a:latin typeface="UD Digi Kyokasho NK-B"/>
                <a:cs typeface="UD Digi Kyokasho NK-B"/>
              </a:rPr>
              <a:t>ター</a:t>
            </a:r>
            <a:r>
              <a:rPr sz="800" b="1" dirty="0">
                <a:solidFill>
                  <a:srgbClr val="585858"/>
                </a:solidFill>
                <a:latin typeface="UD Digi Kyokasho NK-B"/>
                <a:cs typeface="UD Digi Kyokasho NK-B"/>
              </a:rPr>
              <a:t>機能強</a:t>
            </a:r>
            <a:r>
              <a:rPr sz="800" b="1" spc="-10" dirty="0">
                <a:solidFill>
                  <a:srgbClr val="585858"/>
                </a:solidFill>
                <a:latin typeface="UD Digi Kyokasho NK-B"/>
                <a:cs typeface="UD Digi Kyokasho NK-B"/>
              </a:rPr>
              <a:t>化</a:t>
            </a:r>
            <a:r>
              <a:rPr sz="800" b="1" dirty="0">
                <a:solidFill>
                  <a:srgbClr val="585858"/>
                </a:solidFill>
                <a:latin typeface="UD Digi Kyokasho NK-B"/>
                <a:cs typeface="UD Digi Kyokasho NK-B"/>
              </a:rPr>
              <a:t>事</a:t>
            </a:r>
            <a:r>
              <a:rPr sz="800" b="1" spc="-50" dirty="0">
                <a:solidFill>
                  <a:srgbClr val="585858"/>
                </a:solidFill>
                <a:latin typeface="UD Digi Kyokasho NK-B"/>
                <a:cs typeface="UD Digi Kyokasho NK-B"/>
              </a:rPr>
              <a:t>業</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14</a:t>
            </a:r>
            <a:endParaRPr sz="1350" baseline="-6172">
              <a:latin typeface="Calibri"/>
              <a:cs typeface="Calibri"/>
            </a:endParaRPr>
          </a:p>
          <a:p>
            <a:pPr marL="83185">
              <a:lnSpc>
                <a:spcPct val="100000"/>
              </a:lnSpc>
              <a:spcBef>
                <a:spcPts val="705"/>
              </a:spcBef>
              <a:tabLst>
                <a:tab pos="1950085" algn="l"/>
              </a:tabLst>
            </a:pPr>
            <a:r>
              <a:rPr sz="800" b="1" dirty="0">
                <a:solidFill>
                  <a:srgbClr val="585858"/>
                </a:solidFill>
                <a:latin typeface="UD Digi Kyokasho NK-B"/>
                <a:cs typeface="UD Digi Kyokasho NK-B"/>
              </a:rPr>
              <a:t>発達障害児者及び家族等</a:t>
            </a:r>
            <a:r>
              <a:rPr sz="800" b="1" spc="-10" dirty="0">
                <a:solidFill>
                  <a:srgbClr val="585858"/>
                </a:solidFill>
                <a:latin typeface="UD Digi Kyokasho NK-B"/>
                <a:cs typeface="UD Digi Kyokasho NK-B"/>
              </a:rPr>
              <a:t>支</a:t>
            </a:r>
            <a:r>
              <a:rPr sz="800" b="1" dirty="0">
                <a:solidFill>
                  <a:srgbClr val="585858"/>
                </a:solidFill>
                <a:latin typeface="UD Digi Kyokasho NK-B"/>
                <a:cs typeface="UD Digi Kyokasho NK-B"/>
              </a:rPr>
              <a:t>援事</a:t>
            </a:r>
            <a:r>
              <a:rPr sz="800" b="1" spc="-50" dirty="0">
                <a:solidFill>
                  <a:srgbClr val="585858"/>
                </a:solidFill>
                <a:latin typeface="UD Digi Kyokasho NK-B"/>
                <a:cs typeface="UD Digi Kyokasho NK-B"/>
              </a:rPr>
              <a:t>業</a:t>
            </a:r>
            <a:r>
              <a:rPr sz="800" b="1" dirty="0">
                <a:solidFill>
                  <a:srgbClr val="585858"/>
                </a:solidFill>
                <a:latin typeface="UD Digi Kyokasho NK-B"/>
                <a:cs typeface="UD Digi Kyokasho NK-B"/>
              </a:rPr>
              <a:t>	</a:t>
            </a:r>
            <a:r>
              <a:rPr sz="1350" spc="-75" baseline="-6172" dirty="0">
                <a:solidFill>
                  <a:srgbClr val="3F3F3F"/>
                </a:solidFill>
                <a:latin typeface="Calibri"/>
                <a:cs typeface="Calibri"/>
              </a:rPr>
              <a:t>1</a:t>
            </a:r>
            <a:endParaRPr sz="1350" baseline="-6172">
              <a:latin typeface="Calibri"/>
              <a:cs typeface="Calibri"/>
            </a:endParaRPr>
          </a:p>
          <a:p>
            <a:pPr marL="1317625">
              <a:lnSpc>
                <a:spcPct val="100000"/>
              </a:lnSpc>
              <a:spcBef>
                <a:spcPts val="700"/>
              </a:spcBef>
              <a:tabLst>
                <a:tab pos="2466340" algn="l"/>
              </a:tabLst>
            </a:pPr>
            <a:r>
              <a:rPr sz="800" b="1" dirty="0">
                <a:solidFill>
                  <a:srgbClr val="585858"/>
                </a:solidFill>
                <a:latin typeface="UD Digi Kyokasho NK-B"/>
                <a:cs typeface="UD Digi Kyokasho NK-B"/>
              </a:rPr>
              <a:t>そ</a:t>
            </a:r>
            <a:r>
              <a:rPr sz="800" b="1" spc="-10" dirty="0">
                <a:solidFill>
                  <a:srgbClr val="585858"/>
                </a:solidFill>
                <a:latin typeface="UD Digi Kyokasho NK-B"/>
                <a:cs typeface="UD Digi Kyokasho NK-B"/>
              </a:rPr>
              <a:t>の</a:t>
            </a:r>
            <a:r>
              <a:rPr sz="800" b="1" spc="-50" dirty="0">
                <a:solidFill>
                  <a:srgbClr val="585858"/>
                </a:solidFill>
                <a:latin typeface="UD Digi Kyokasho NK-B"/>
                <a:cs typeface="UD Digi Kyokasho NK-B"/>
              </a:rPr>
              <a:t>他</a:t>
            </a:r>
            <a:r>
              <a:rPr sz="800" b="1" dirty="0">
                <a:solidFill>
                  <a:srgbClr val="585858"/>
                </a:solidFill>
                <a:latin typeface="UD Digi Kyokasho NK-B"/>
                <a:cs typeface="UD Digi Kyokasho NK-B"/>
              </a:rPr>
              <a:t>	</a:t>
            </a:r>
            <a:r>
              <a:rPr sz="1350" spc="-75" baseline="-6172" dirty="0">
                <a:solidFill>
                  <a:srgbClr val="3F3F3F"/>
                </a:solidFill>
                <a:latin typeface="Calibri"/>
                <a:cs typeface="Calibri"/>
              </a:rPr>
              <a:t>4</a:t>
            </a:r>
            <a:endParaRPr sz="1350" baseline="-6172">
              <a:latin typeface="Calibri"/>
              <a:cs typeface="Calibri"/>
            </a:endParaRPr>
          </a:p>
          <a:p>
            <a:pPr marL="894080">
              <a:lnSpc>
                <a:spcPct val="100000"/>
              </a:lnSpc>
              <a:spcBef>
                <a:spcPts val="695"/>
              </a:spcBef>
              <a:tabLst>
                <a:tab pos="2122170" algn="l"/>
              </a:tabLst>
            </a:pPr>
            <a:r>
              <a:rPr sz="800" b="1" dirty="0">
                <a:solidFill>
                  <a:srgbClr val="585858"/>
                </a:solidFill>
                <a:latin typeface="UD Digi Kyokasho NK-B"/>
                <a:cs typeface="UD Digi Kyokasho NK-B"/>
              </a:rPr>
              <a:t>市町村独自事</a:t>
            </a:r>
            <a:r>
              <a:rPr sz="800" b="1" spc="-50" dirty="0">
                <a:solidFill>
                  <a:srgbClr val="585858"/>
                </a:solidFill>
                <a:latin typeface="UD Digi Kyokasho NK-B"/>
                <a:cs typeface="UD Digi Kyokasho NK-B"/>
              </a:rPr>
              <a:t>業</a:t>
            </a:r>
            <a:r>
              <a:rPr sz="800" b="1" dirty="0">
                <a:solidFill>
                  <a:srgbClr val="585858"/>
                </a:solidFill>
                <a:latin typeface="UD Digi Kyokasho NK-B"/>
                <a:cs typeface="UD Digi Kyokasho NK-B"/>
              </a:rPr>
              <a:t>	</a:t>
            </a:r>
            <a:r>
              <a:rPr sz="1350" spc="-75" baseline="-6172" dirty="0">
                <a:solidFill>
                  <a:srgbClr val="3F3F3F"/>
                </a:solidFill>
                <a:latin typeface="Calibri"/>
                <a:cs typeface="Calibri"/>
              </a:rPr>
              <a:t>2</a:t>
            </a:r>
            <a:endParaRPr sz="1350" baseline="-6172">
              <a:latin typeface="Calibri"/>
              <a:cs typeface="Calibri"/>
            </a:endParaRPr>
          </a:p>
        </p:txBody>
      </p:sp>
      <p:sp>
        <p:nvSpPr>
          <p:cNvPr id="49" name="object 49"/>
          <p:cNvSpPr txBox="1"/>
          <p:nvPr/>
        </p:nvSpPr>
        <p:spPr>
          <a:xfrm>
            <a:off x="6120384" y="2012696"/>
            <a:ext cx="3562350" cy="467359"/>
          </a:xfrm>
          <a:prstGeom prst="rect">
            <a:avLst/>
          </a:prstGeom>
        </p:spPr>
        <p:txBody>
          <a:bodyPr vert="horz" wrap="square" lIns="0" tIns="12700" rIns="0" bIns="0" rtlCol="0">
            <a:spAutoFit/>
          </a:bodyPr>
          <a:lstStyle/>
          <a:p>
            <a:pPr>
              <a:lnSpc>
                <a:spcPct val="100000"/>
              </a:lnSpc>
              <a:spcBef>
                <a:spcPts val="100"/>
              </a:spcBef>
            </a:pPr>
            <a:r>
              <a:rPr sz="1200" b="1" dirty="0">
                <a:solidFill>
                  <a:srgbClr val="585858"/>
                </a:solidFill>
                <a:latin typeface="UD Digi Kyokasho NK-B"/>
                <a:cs typeface="UD Digi Kyokasho NK-B"/>
              </a:rPr>
              <a:t>（３）</a:t>
            </a:r>
            <a:r>
              <a:rPr sz="1200" b="1" spc="-25" dirty="0">
                <a:solidFill>
                  <a:srgbClr val="585858"/>
                </a:solidFill>
                <a:latin typeface="UD Digi Kyokasho NK-B"/>
                <a:cs typeface="UD Digi Kyokasho NK-B"/>
              </a:rPr>
              <a:t>地域生活支援事業等の活用メニュー</a:t>
            </a:r>
            <a:endParaRPr sz="1200">
              <a:latin typeface="UD Digi Kyokasho NK-B"/>
              <a:cs typeface="UD Digi Kyokasho NK-B"/>
            </a:endParaRPr>
          </a:p>
          <a:p>
            <a:pPr marL="699135">
              <a:lnSpc>
                <a:spcPct val="100000"/>
              </a:lnSpc>
              <a:spcBef>
                <a:spcPts val="960"/>
              </a:spcBef>
              <a:tabLst>
                <a:tab pos="1043305" algn="l"/>
                <a:tab pos="1389380" algn="l"/>
                <a:tab pos="1735455" algn="l"/>
                <a:tab pos="2079625" algn="l"/>
                <a:tab pos="2397125" algn="l"/>
                <a:tab pos="2742565" algn="l"/>
                <a:tab pos="3087370" algn="l"/>
                <a:tab pos="343344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2</a:t>
            </a:r>
            <a:r>
              <a:rPr sz="900" dirty="0">
                <a:solidFill>
                  <a:srgbClr val="585858"/>
                </a:solidFill>
                <a:latin typeface="Calibri"/>
                <a:cs typeface="Calibri"/>
              </a:rPr>
              <a:t>	</a:t>
            </a:r>
            <a:r>
              <a:rPr sz="900" spc="-50" dirty="0">
                <a:solidFill>
                  <a:srgbClr val="585858"/>
                </a:solidFill>
                <a:latin typeface="Calibri"/>
                <a:cs typeface="Calibri"/>
              </a:rPr>
              <a:t>4</a:t>
            </a:r>
            <a:r>
              <a:rPr sz="900" dirty="0">
                <a:solidFill>
                  <a:srgbClr val="585858"/>
                </a:solidFill>
                <a:latin typeface="Calibri"/>
                <a:cs typeface="Calibri"/>
              </a:rPr>
              <a:t>	</a:t>
            </a:r>
            <a:r>
              <a:rPr sz="900" spc="-50" dirty="0">
                <a:solidFill>
                  <a:srgbClr val="585858"/>
                </a:solidFill>
                <a:latin typeface="Calibri"/>
                <a:cs typeface="Calibri"/>
              </a:rPr>
              <a:t>6</a:t>
            </a:r>
            <a:r>
              <a:rPr sz="900" dirty="0">
                <a:solidFill>
                  <a:srgbClr val="585858"/>
                </a:solidFill>
                <a:latin typeface="Calibri"/>
                <a:cs typeface="Calibri"/>
              </a:rPr>
              <a:t>	</a:t>
            </a:r>
            <a:r>
              <a:rPr sz="900" spc="-50" dirty="0">
                <a:solidFill>
                  <a:srgbClr val="585858"/>
                </a:solidFill>
                <a:latin typeface="Calibri"/>
                <a:cs typeface="Calibri"/>
              </a:rPr>
              <a:t>8</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12</a:t>
            </a:r>
            <a:r>
              <a:rPr sz="900" dirty="0">
                <a:solidFill>
                  <a:srgbClr val="585858"/>
                </a:solidFill>
                <a:latin typeface="Calibri"/>
                <a:cs typeface="Calibri"/>
              </a:rPr>
              <a:t>	</a:t>
            </a:r>
            <a:r>
              <a:rPr sz="900" spc="-25" dirty="0">
                <a:solidFill>
                  <a:srgbClr val="585858"/>
                </a:solidFill>
                <a:latin typeface="Calibri"/>
                <a:cs typeface="Calibri"/>
              </a:rPr>
              <a:t>14</a:t>
            </a:r>
            <a:r>
              <a:rPr sz="900" dirty="0">
                <a:solidFill>
                  <a:srgbClr val="585858"/>
                </a:solidFill>
                <a:latin typeface="Calibri"/>
                <a:cs typeface="Calibri"/>
              </a:rPr>
              <a:t>	</a:t>
            </a:r>
            <a:r>
              <a:rPr sz="900" spc="-25" dirty="0">
                <a:solidFill>
                  <a:srgbClr val="585858"/>
                </a:solidFill>
                <a:latin typeface="Calibri"/>
                <a:cs typeface="Calibri"/>
              </a:rPr>
              <a:t>16</a:t>
            </a:r>
            <a:endParaRPr sz="900">
              <a:latin typeface="Calibri"/>
              <a:cs typeface="Calibri"/>
            </a:endParaRPr>
          </a:p>
        </p:txBody>
      </p:sp>
      <p:sp>
        <p:nvSpPr>
          <p:cNvPr id="50" name="object 50"/>
          <p:cNvSpPr/>
          <p:nvPr/>
        </p:nvSpPr>
        <p:spPr>
          <a:xfrm>
            <a:off x="5093208" y="1923288"/>
            <a:ext cx="4716780" cy="2359660"/>
          </a:xfrm>
          <a:custGeom>
            <a:avLst/>
            <a:gdLst/>
            <a:ahLst/>
            <a:cxnLst/>
            <a:rect l="l" t="t" r="r" b="b"/>
            <a:pathLst>
              <a:path w="4716780" h="2359660">
                <a:moveTo>
                  <a:pt x="0" y="2359152"/>
                </a:moveTo>
                <a:lnTo>
                  <a:pt x="4716780" y="2359152"/>
                </a:lnTo>
                <a:lnTo>
                  <a:pt x="4716780" y="0"/>
                </a:lnTo>
                <a:lnTo>
                  <a:pt x="0" y="0"/>
                </a:lnTo>
                <a:lnTo>
                  <a:pt x="0" y="2359152"/>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4234180" cy="269240"/>
          </a:xfrm>
          <a:prstGeom prst="rect">
            <a:avLst/>
          </a:prstGeom>
        </p:spPr>
        <p:txBody>
          <a:bodyPr vert="horz" wrap="square" lIns="0" tIns="12700" rIns="0" bIns="0" rtlCol="0">
            <a:spAutoFit/>
          </a:bodyPr>
          <a:lstStyle/>
          <a:p>
            <a:pPr marL="12700">
              <a:lnSpc>
                <a:spcPct val="100000"/>
              </a:lnSpc>
              <a:spcBef>
                <a:spcPts val="100"/>
              </a:spcBef>
              <a:tabLst>
                <a:tab pos="812165" algn="l"/>
              </a:tabLst>
            </a:pPr>
            <a:r>
              <a:rPr sz="1600" b="0" spc="-25" dirty="0">
                <a:latin typeface="Yu Gothic Light"/>
                <a:cs typeface="Yu Gothic Light"/>
              </a:rPr>
              <a:t>４−②</a:t>
            </a:r>
            <a:r>
              <a:rPr sz="1600" b="0" dirty="0">
                <a:latin typeface="Yu Gothic Light"/>
                <a:cs typeface="Yu Gothic Light"/>
              </a:rPr>
              <a:t>	</a:t>
            </a:r>
            <a:r>
              <a:rPr sz="1600" b="0" spc="-35" dirty="0">
                <a:latin typeface="Yu Gothic Light"/>
                <a:cs typeface="Yu Gothic Light"/>
              </a:rPr>
              <a:t>成⼈期の⽀援の充実：就労⽀援の取組</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870585"/>
          </a:xfrm>
          <a:prstGeom prst="rect">
            <a:avLst/>
          </a:prstGeom>
          <a:ln w="25907">
            <a:solidFill>
              <a:srgbClr val="00AFEF"/>
            </a:solidFill>
          </a:ln>
        </p:spPr>
        <p:txBody>
          <a:bodyPr vert="horz" wrap="square" lIns="0" tIns="54610" rIns="0" bIns="0" rtlCol="0">
            <a:spAutoFit/>
          </a:bodyPr>
          <a:lstStyle/>
          <a:p>
            <a:pPr marL="91440">
              <a:lnSpc>
                <a:spcPct val="100000"/>
              </a:lnSpc>
              <a:spcBef>
                <a:spcPts val="430"/>
              </a:spcBef>
            </a:pPr>
            <a:r>
              <a:rPr sz="1200" b="1" spc="-25"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24</a:t>
            </a:r>
            <a:r>
              <a:rPr sz="1200" b="1" spc="-25" dirty="0">
                <a:solidFill>
                  <a:srgbClr val="0D0D0D"/>
                </a:solidFill>
                <a:latin typeface="UD Digi Kyokasho NK-B"/>
                <a:cs typeface="UD Digi Kyokasho NK-B"/>
              </a:rPr>
              <a:t>市町村において、発達障がい者に対する就労支援の取組を実施と回答。</a:t>
            </a:r>
            <a:endParaRPr sz="1200">
              <a:latin typeface="UD Digi Kyokasho NK-B"/>
              <a:cs typeface="UD Digi Kyokasho NK-B"/>
            </a:endParaRPr>
          </a:p>
          <a:p>
            <a:pPr marL="266065" marR="160655" indent="-175260">
              <a:lnSpc>
                <a:spcPct val="118300"/>
              </a:lnSpc>
            </a:pPr>
            <a:r>
              <a:rPr sz="1200" b="1" spc="-30" dirty="0">
                <a:solidFill>
                  <a:srgbClr val="0D0D0D"/>
                </a:solidFill>
                <a:latin typeface="UD Digi Kyokasho NK-B"/>
                <a:cs typeface="UD Digi Kyokasho NK-B"/>
              </a:rPr>
              <a:t>〇取組みの内容としては、「自立支援協議会に『就労部会』を設置、支援体制等を検討」が最も多く、次いで「障がい種別に関わらない就</a:t>
            </a:r>
            <a:r>
              <a:rPr sz="1200" b="1" spc="-55" dirty="0">
                <a:solidFill>
                  <a:srgbClr val="0D0D0D"/>
                </a:solidFill>
                <a:latin typeface="UD Digi Kyokasho NK-B"/>
                <a:cs typeface="UD Digi Kyokasho NK-B"/>
              </a:rPr>
              <a:t>労相談」「職場体験•実習」が多い。</a:t>
            </a:r>
            <a:endParaRPr sz="1200">
              <a:latin typeface="UD Digi Kyokasho NK-B"/>
              <a:cs typeface="UD Digi Kyokasho NK-B"/>
            </a:endParaRPr>
          </a:p>
        </p:txBody>
      </p:sp>
      <p:sp>
        <p:nvSpPr>
          <p:cNvPr id="5" name="object 5"/>
          <p:cNvSpPr txBox="1"/>
          <p:nvPr/>
        </p:nvSpPr>
        <p:spPr>
          <a:xfrm>
            <a:off x="9331452" y="6796713"/>
            <a:ext cx="154940" cy="186055"/>
          </a:xfrm>
          <a:prstGeom prst="rect">
            <a:avLst/>
          </a:prstGeom>
        </p:spPr>
        <p:txBody>
          <a:bodyPr vert="horz" wrap="square" lIns="0" tIns="0" rIns="0" bIns="0" rtlCol="0">
            <a:spAutoFit/>
          </a:bodyPr>
          <a:lstStyle/>
          <a:p>
            <a:pPr>
              <a:lnSpc>
                <a:spcPts val="1385"/>
              </a:lnSpc>
            </a:pPr>
            <a:r>
              <a:rPr sz="1200" spc="-35" dirty="0">
                <a:solidFill>
                  <a:srgbClr val="888888"/>
                </a:solidFill>
                <a:latin typeface="Calibri"/>
                <a:cs typeface="Calibri"/>
              </a:rPr>
              <a:t>11</a:t>
            </a:r>
            <a:endParaRPr sz="1200">
              <a:latin typeface="Calibri"/>
              <a:cs typeface="Calibri"/>
            </a:endParaRPr>
          </a:p>
        </p:txBody>
      </p:sp>
      <p:grpSp>
        <p:nvGrpSpPr>
          <p:cNvPr id="6" name="object 6"/>
          <p:cNvGrpSpPr/>
          <p:nvPr/>
        </p:nvGrpSpPr>
        <p:grpSpPr>
          <a:xfrm>
            <a:off x="4364982" y="2627312"/>
            <a:ext cx="1752600" cy="1529080"/>
            <a:chOff x="4364982" y="2627312"/>
            <a:chExt cx="1752600" cy="1529080"/>
          </a:xfrm>
        </p:grpSpPr>
        <p:sp>
          <p:nvSpPr>
            <p:cNvPr id="7" name="object 7"/>
            <p:cNvSpPr/>
            <p:nvPr/>
          </p:nvSpPr>
          <p:spPr>
            <a:xfrm>
              <a:off x="4863083" y="2636520"/>
              <a:ext cx="1030605" cy="1519555"/>
            </a:xfrm>
            <a:custGeom>
              <a:avLst/>
              <a:gdLst/>
              <a:ahLst/>
              <a:cxnLst/>
              <a:rect l="l" t="t" r="r" b="b"/>
              <a:pathLst>
                <a:path w="1030604" h="1519554">
                  <a:moveTo>
                    <a:pt x="271271" y="0"/>
                  </a:moveTo>
                  <a:lnTo>
                    <a:pt x="271271" y="760476"/>
                  </a:lnTo>
                  <a:lnTo>
                    <a:pt x="0" y="1469136"/>
                  </a:lnTo>
                  <a:lnTo>
                    <a:pt x="52059" y="1487241"/>
                  </a:lnTo>
                  <a:lnTo>
                    <a:pt x="105582" y="1501322"/>
                  </a:lnTo>
                  <a:lnTo>
                    <a:pt x="160202" y="1511381"/>
                  </a:lnTo>
                  <a:lnTo>
                    <a:pt x="215554" y="1517416"/>
                  </a:lnTo>
                  <a:lnTo>
                    <a:pt x="271271" y="1519428"/>
                  </a:lnTo>
                  <a:lnTo>
                    <a:pt x="319263" y="1517934"/>
                  </a:lnTo>
                  <a:lnTo>
                    <a:pt x="366461" y="1513513"/>
                  </a:lnTo>
                  <a:lnTo>
                    <a:pt x="412779" y="1506254"/>
                  </a:lnTo>
                  <a:lnTo>
                    <a:pt x="458126" y="1496245"/>
                  </a:lnTo>
                  <a:lnTo>
                    <a:pt x="502414" y="1483575"/>
                  </a:lnTo>
                  <a:lnTo>
                    <a:pt x="545554" y="1468334"/>
                  </a:lnTo>
                  <a:lnTo>
                    <a:pt x="587457" y="1450611"/>
                  </a:lnTo>
                  <a:lnTo>
                    <a:pt x="628033" y="1430493"/>
                  </a:lnTo>
                  <a:lnTo>
                    <a:pt x="667195" y="1408071"/>
                  </a:lnTo>
                  <a:lnTo>
                    <a:pt x="704852" y="1383433"/>
                  </a:lnTo>
                  <a:lnTo>
                    <a:pt x="740916" y="1356668"/>
                  </a:lnTo>
                  <a:lnTo>
                    <a:pt x="775299" y="1327865"/>
                  </a:lnTo>
                  <a:lnTo>
                    <a:pt x="807910" y="1297114"/>
                  </a:lnTo>
                  <a:lnTo>
                    <a:pt x="838661" y="1264503"/>
                  </a:lnTo>
                  <a:lnTo>
                    <a:pt x="867464" y="1230120"/>
                  </a:lnTo>
                  <a:lnTo>
                    <a:pt x="894229" y="1194056"/>
                  </a:lnTo>
                  <a:lnTo>
                    <a:pt x="918867" y="1156399"/>
                  </a:lnTo>
                  <a:lnTo>
                    <a:pt x="941289" y="1117237"/>
                  </a:lnTo>
                  <a:lnTo>
                    <a:pt x="961407" y="1076661"/>
                  </a:lnTo>
                  <a:lnTo>
                    <a:pt x="979130" y="1034758"/>
                  </a:lnTo>
                  <a:lnTo>
                    <a:pt x="994371" y="991618"/>
                  </a:lnTo>
                  <a:lnTo>
                    <a:pt x="1007041" y="947330"/>
                  </a:lnTo>
                  <a:lnTo>
                    <a:pt x="1017050" y="901983"/>
                  </a:lnTo>
                  <a:lnTo>
                    <a:pt x="1024309" y="855665"/>
                  </a:lnTo>
                  <a:lnTo>
                    <a:pt x="1028730" y="808467"/>
                  </a:lnTo>
                  <a:lnTo>
                    <a:pt x="1030224" y="760476"/>
                  </a:lnTo>
                  <a:lnTo>
                    <a:pt x="1028730" y="712315"/>
                  </a:lnTo>
                  <a:lnTo>
                    <a:pt x="1024309" y="664960"/>
                  </a:lnTo>
                  <a:lnTo>
                    <a:pt x="1017050" y="618499"/>
                  </a:lnTo>
                  <a:lnTo>
                    <a:pt x="1007041" y="573020"/>
                  </a:lnTo>
                  <a:lnTo>
                    <a:pt x="994371" y="528612"/>
                  </a:lnTo>
                  <a:lnTo>
                    <a:pt x="979130" y="485363"/>
                  </a:lnTo>
                  <a:lnTo>
                    <a:pt x="961407" y="443361"/>
                  </a:lnTo>
                  <a:lnTo>
                    <a:pt x="941289" y="402696"/>
                  </a:lnTo>
                  <a:lnTo>
                    <a:pt x="918867" y="363454"/>
                  </a:lnTo>
                  <a:lnTo>
                    <a:pt x="894229" y="325726"/>
                  </a:lnTo>
                  <a:lnTo>
                    <a:pt x="867464" y="289599"/>
                  </a:lnTo>
                  <a:lnTo>
                    <a:pt x="838661" y="255162"/>
                  </a:lnTo>
                  <a:lnTo>
                    <a:pt x="807910" y="222504"/>
                  </a:lnTo>
                  <a:lnTo>
                    <a:pt x="775299" y="191711"/>
                  </a:lnTo>
                  <a:lnTo>
                    <a:pt x="740916" y="162874"/>
                  </a:lnTo>
                  <a:lnTo>
                    <a:pt x="704852" y="136081"/>
                  </a:lnTo>
                  <a:lnTo>
                    <a:pt x="667195" y="111419"/>
                  </a:lnTo>
                  <a:lnTo>
                    <a:pt x="628033" y="88978"/>
                  </a:lnTo>
                  <a:lnTo>
                    <a:pt x="587457" y="68846"/>
                  </a:lnTo>
                  <a:lnTo>
                    <a:pt x="545554" y="51111"/>
                  </a:lnTo>
                  <a:lnTo>
                    <a:pt x="502414" y="35862"/>
                  </a:lnTo>
                  <a:lnTo>
                    <a:pt x="458126" y="23188"/>
                  </a:lnTo>
                  <a:lnTo>
                    <a:pt x="412779" y="13175"/>
                  </a:lnTo>
                  <a:lnTo>
                    <a:pt x="366461" y="5914"/>
                  </a:lnTo>
                  <a:lnTo>
                    <a:pt x="319263" y="1493"/>
                  </a:lnTo>
                  <a:lnTo>
                    <a:pt x="271271" y="0"/>
                  </a:lnTo>
                  <a:close/>
                </a:path>
              </a:pathLst>
            </a:custGeom>
            <a:solidFill>
              <a:srgbClr val="5088BB"/>
            </a:solidFill>
          </p:spPr>
          <p:txBody>
            <a:bodyPr wrap="square" lIns="0" tIns="0" rIns="0" bIns="0" rtlCol="0"/>
            <a:lstStyle/>
            <a:p>
              <a:endParaRPr/>
            </a:p>
          </p:txBody>
        </p:sp>
        <p:sp>
          <p:nvSpPr>
            <p:cNvPr id="8" name="object 8"/>
            <p:cNvSpPr/>
            <p:nvPr/>
          </p:nvSpPr>
          <p:spPr>
            <a:xfrm>
              <a:off x="4374189" y="2636520"/>
              <a:ext cx="760730" cy="1469390"/>
            </a:xfrm>
            <a:custGeom>
              <a:avLst/>
              <a:gdLst/>
              <a:ahLst/>
              <a:cxnLst/>
              <a:rect l="l" t="t" r="r" b="b"/>
              <a:pathLst>
                <a:path w="760729" h="1469389">
                  <a:moveTo>
                    <a:pt x="760165" y="0"/>
                  </a:moveTo>
                  <a:lnTo>
                    <a:pt x="710653" y="1607"/>
                  </a:lnTo>
                  <a:lnTo>
                    <a:pt x="661817" y="6372"/>
                  </a:lnTo>
                  <a:lnTo>
                    <a:pt x="613775" y="14211"/>
                  </a:lnTo>
                  <a:lnTo>
                    <a:pt x="566646" y="25041"/>
                  </a:lnTo>
                  <a:lnTo>
                    <a:pt x="520549" y="38777"/>
                  </a:lnTo>
                  <a:lnTo>
                    <a:pt x="475603" y="55335"/>
                  </a:lnTo>
                  <a:lnTo>
                    <a:pt x="431926" y="74632"/>
                  </a:lnTo>
                  <a:lnTo>
                    <a:pt x="389636" y="96583"/>
                  </a:lnTo>
                  <a:lnTo>
                    <a:pt x="348853" y="121104"/>
                  </a:lnTo>
                  <a:lnTo>
                    <a:pt x="309696" y="148111"/>
                  </a:lnTo>
                  <a:lnTo>
                    <a:pt x="272281" y="177521"/>
                  </a:lnTo>
                  <a:lnTo>
                    <a:pt x="236730" y="209249"/>
                  </a:lnTo>
                  <a:lnTo>
                    <a:pt x="203159" y="243211"/>
                  </a:lnTo>
                  <a:lnTo>
                    <a:pt x="171688" y="279324"/>
                  </a:lnTo>
                  <a:lnTo>
                    <a:pt x="142436" y="317503"/>
                  </a:lnTo>
                  <a:lnTo>
                    <a:pt x="115520" y="357665"/>
                  </a:lnTo>
                  <a:lnTo>
                    <a:pt x="91060" y="399725"/>
                  </a:lnTo>
                  <a:lnTo>
                    <a:pt x="69174" y="443599"/>
                  </a:lnTo>
                  <a:lnTo>
                    <a:pt x="49981" y="489204"/>
                  </a:lnTo>
                  <a:lnTo>
                    <a:pt x="34275" y="534586"/>
                  </a:lnTo>
                  <a:lnTo>
                    <a:pt x="21588" y="580274"/>
                  </a:lnTo>
                  <a:lnTo>
                    <a:pt x="11868" y="626150"/>
                  </a:lnTo>
                  <a:lnTo>
                    <a:pt x="5065" y="672102"/>
                  </a:lnTo>
                  <a:lnTo>
                    <a:pt x="1126" y="718012"/>
                  </a:lnTo>
                  <a:lnTo>
                    <a:pt x="0" y="763767"/>
                  </a:lnTo>
                  <a:lnTo>
                    <a:pt x="1635" y="809251"/>
                  </a:lnTo>
                  <a:lnTo>
                    <a:pt x="5980" y="854350"/>
                  </a:lnTo>
                  <a:lnTo>
                    <a:pt x="12984" y="898949"/>
                  </a:lnTo>
                  <a:lnTo>
                    <a:pt x="22595" y="942932"/>
                  </a:lnTo>
                  <a:lnTo>
                    <a:pt x="34762" y="986184"/>
                  </a:lnTo>
                  <a:lnTo>
                    <a:pt x="49432" y="1028591"/>
                  </a:lnTo>
                  <a:lnTo>
                    <a:pt x="66555" y="1070038"/>
                  </a:lnTo>
                  <a:lnTo>
                    <a:pt x="86079" y="1110409"/>
                  </a:lnTo>
                  <a:lnTo>
                    <a:pt x="107952" y="1149590"/>
                  </a:lnTo>
                  <a:lnTo>
                    <a:pt x="132123" y="1187466"/>
                  </a:lnTo>
                  <a:lnTo>
                    <a:pt x="158541" y="1223921"/>
                  </a:lnTo>
                  <a:lnTo>
                    <a:pt x="187154" y="1258842"/>
                  </a:lnTo>
                  <a:lnTo>
                    <a:pt x="217910" y="1292111"/>
                  </a:lnTo>
                  <a:lnTo>
                    <a:pt x="250758" y="1323616"/>
                  </a:lnTo>
                  <a:lnTo>
                    <a:pt x="285647" y="1353240"/>
                  </a:lnTo>
                  <a:lnTo>
                    <a:pt x="322524" y="1380870"/>
                  </a:lnTo>
                  <a:lnTo>
                    <a:pt x="361339" y="1406389"/>
                  </a:lnTo>
                  <a:lnTo>
                    <a:pt x="402040" y="1429683"/>
                  </a:lnTo>
                  <a:lnTo>
                    <a:pt x="444575" y="1450637"/>
                  </a:lnTo>
                  <a:lnTo>
                    <a:pt x="488893" y="1469136"/>
                  </a:lnTo>
                  <a:lnTo>
                    <a:pt x="760165" y="760476"/>
                  </a:lnTo>
                  <a:lnTo>
                    <a:pt x="760165" y="0"/>
                  </a:lnTo>
                  <a:close/>
                </a:path>
              </a:pathLst>
            </a:custGeom>
            <a:solidFill>
              <a:srgbClr val="96B8DF"/>
            </a:solidFill>
          </p:spPr>
          <p:txBody>
            <a:bodyPr wrap="square" lIns="0" tIns="0" rIns="0" bIns="0" rtlCol="0"/>
            <a:lstStyle/>
            <a:p>
              <a:endParaRPr/>
            </a:p>
          </p:txBody>
        </p:sp>
        <p:sp>
          <p:nvSpPr>
            <p:cNvPr id="9" name="object 9"/>
            <p:cNvSpPr/>
            <p:nvPr/>
          </p:nvSpPr>
          <p:spPr>
            <a:xfrm>
              <a:off x="4374189" y="2636520"/>
              <a:ext cx="760730" cy="1469390"/>
            </a:xfrm>
            <a:custGeom>
              <a:avLst/>
              <a:gdLst/>
              <a:ahLst/>
              <a:cxnLst/>
              <a:rect l="l" t="t" r="r" b="b"/>
              <a:pathLst>
                <a:path w="760729" h="1469389">
                  <a:moveTo>
                    <a:pt x="488893" y="1469136"/>
                  </a:moveTo>
                  <a:lnTo>
                    <a:pt x="444575" y="1450637"/>
                  </a:lnTo>
                  <a:lnTo>
                    <a:pt x="402040" y="1429683"/>
                  </a:lnTo>
                  <a:lnTo>
                    <a:pt x="361339" y="1406389"/>
                  </a:lnTo>
                  <a:lnTo>
                    <a:pt x="322524" y="1380870"/>
                  </a:lnTo>
                  <a:lnTo>
                    <a:pt x="285647" y="1353240"/>
                  </a:lnTo>
                  <a:lnTo>
                    <a:pt x="250758" y="1323616"/>
                  </a:lnTo>
                  <a:lnTo>
                    <a:pt x="217910" y="1292111"/>
                  </a:lnTo>
                  <a:lnTo>
                    <a:pt x="187154" y="1258842"/>
                  </a:lnTo>
                  <a:lnTo>
                    <a:pt x="158541" y="1223921"/>
                  </a:lnTo>
                  <a:lnTo>
                    <a:pt x="132123" y="1187466"/>
                  </a:lnTo>
                  <a:lnTo>
                    <a:pt x="107952" y="1149590"/>
                  </a:lnTo>
                  <a:lnTo>
                    <a:pt x="86079" y="1110409"/>
                  </a:lnTo>
                  <a:lnTo>
                    <a:pt x="66555" y="1070038"/>
                  </a:lnTo>
                  <a:lnTo>
                    <a:pt x="49432" y="1028591"/>
                  </a:lnTo>
                  <a:lnTo>
                    <a:pt x="34762" y="986184"/>
                  </a:lnTo>
                  <a:lnTo>
                    <a:pt x="22595" y="942932"/>
                  </a:lnTo>
                  <a:lnTo>
                    <a:pt x="12984" y="898949"/>
                  </a:lnTo>
                  <a:lnTo>
                    <a:pt x="5980" y="854350"/>
                  </a:lnTo>
                  <a:lnTo>
                    <a:pt x="1635" y="809251"/>
                  </a:lnTo>
                  <a:lnTo>
                    <a:pt x="0" y="763767"/>
                  </a:lnTo>
                  <a:lnTo>
                    <a:pt x="1126" y="718012"/>
                  </a:lnTo>
                  <a:lnTo>
                    <a:pt x="5065" y="672102"/>
                  </a:lnTo>
                  <a:lnTo>
                    <a:pt x="11868" y="626150"/>
                  </a:lnTo>
                  <a:lnTo>
                    <a:pt x="21588" y="580274"/>
                  </a:lnTo>
                  <a:lnTo>
                    <a:pt x="34275" y="534586"/>
                  </a:lnTo>
                  <a:lnTo>
                    <a:pt x="49981" y="489204"/>
                  </a:lnTo>
                  <a:lnTo>
                    <a:pt x="69174" y="443599"/>
                  </a:lnTo>
                  <a:lnTo>
                    <a:pt x="91060" y="399725"/>
                  </a:lnTo>
                  <a:lnTo>
                    <a:pt x="115520" y="357665"/>
                  </a:lnTo>
                  <a:lnTo>
                    <a:pt x="142436" y="317503"/>
                  </a:lnTo>
                  <a:lnTo>
                    <a:pt x="171688" y="279324"/>
                  </a:lnTo>
                  <a:lnTo>
                    <a:pt x="203159" y="243211"/>
                  </a:lnTo>
                  <a:lnTo>
                    <a:pt x="236730" y="209249"/>
                  </a:lnTo>
                  <a:lnTo>
                    <a:pt x="272281" y="177521"/>
                  </a:lnTo>
                  <a:lnTo>
                    <a:pt x="309696" y="148111"/>
                  </a:lnTo>
                  <a:lnTo>
                    <a:pt x="348853" y="121104"/>
                  </a:lnTo>
                  <a:lnTo>
                    <a:pt x="389636" y="96583"/>
                  </a:lnTo>
                  <a:lnTo>
                    <a:pt x="431926" y="74632"/>
                  </a:lnTo>
                  <a:lnTo>
                    <a:pt x="475603" y="55335"/>
                  </a:lnTo>
                  <a:lnTo>
                    <a:pt x="520549" y="38777"/>
                  </a:lnTo>
                  <a:lnTo>
                    <a:pt x="566646" y="25041"/>
                  </a:lnTo>
                  <a:lnTo>
                    <a:pt x="613775" y="14211"/>
                  </a:lnTo>
                  <a:lnTo>
                    <a:pt x="661817" y="6372"/>
                  </a:lnTo>
                  <a:lnTo>
                    <a:pt x="710653" y="1607"/>
                  </a:lnTo>
                  <a:lnTo>
                    <a:pt x="760165" y="0"/>
                  </a:lnTo>
                  <a:lnTo>
                    <a:pt x="760165" y="760476"/>
                  </a:lnTo>
                  <a:lnTo>
                    <a:pt x="488893" y="1469136"/>
                  </a:lnTo>
                  <a:close/>
                </a:path>
              </a:pathLst>
            </a:custGeom>
            <a:ln w="18287">
              <a:solidFill>
                <a:srgbClr val="FFFFFF"/>
              </a:solidFill>
            </a:ln>
          </p:spPr>
          <p:txBody>
            <a:bodyPr wrap="square" lIns="0" tIns="0" rIns="0" bIns="0" rtlCol="0"/>
            <a:lstStyle/>
            <a:p>
              <a:endParaRPr/>
            </a:p>
          </p:txBody>
        </p:sp>
        <p:sp>
          <p:nvSpPr>
            <p:cNvPr id="10" name="object 10"/>
            <p:cNvSpPr/>
            <p:nvPr/>
          </p:nvSpPr>
          <p:spPr>
            <a:xfrm>
              <a:off x="5920739" y="3467100"/>
              <a:ext cx="192405" cy="178435"/>
            </a:xfrm>
            <a:custGeom>
              <a:avLst/>
              <a:gdLst/>
              <a:ahLst/>
              <a:cxnLst/>
              <a:rect l="l" t="t" r="r" b="b"/>
              <a:pathLst>
                <a:path w="192404" h="178435">
                  <a:moveTo>
                    <a:pt x="0" y="178308"/>
                  </a:moveTo>
                  <a:lnTo>
                    <a:pt x="192024" y="178308"/>
                  </a:lnTo>
                  <a:lnTo>
                    <a:pt x="192024" y="0"/>
                  </a:lnTo>
                  <a:lnTo>
                    <a:pt x="0" y="0"/>
                  </a:lnTo>
                  <a:lnTo>
                    <a:pt x="0" y="178308"/>
                  </a:lnTo>
                  <a:close/>
                </a:path>
              </a:pathLst>
            </a:custGeom>
            <a:ln w="9144">
              <a:solidFill>
                <a:srgbClr val="000000"/>
              </a:solidFill>
            </a:ln>
          </p:spPr>
          <p:txBody>
            <a:bodyPr wrap="square" lIns="0" tIns="0" rIns="0" bIns="0" rtlCol="0"/>
            <a:lstStyle/>
            <a:p>
              <a:endParaRPr/>
            </a:p>
          </p:txBody>
        </p:sp>
      </p:grpSp>
      <p:sp>
        <p:nvSpPr>
          <p:cNvPr id="11" name="object 11"/>
          <p:cNvSpPr txBox="1"/>
          <p:nvPr/>
        </p:nvSpPr>
        <p:spPr>
          <a:xfrm>
            <a:off x="5958840" y="346659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24</a:t>
            </a:r>
            <a:endParaRPr sz="900">
              <a:latin typeface="Calibri"/>
              <a:cs typeface="Calibri"/>
            </a:endParaRPr>
          </a:p>
        </p:txBody>
      </p:sp>
      <p:sp>
        <p:nvSpPr>
          <p:cNvPr id="12" name="object 12"/>
          <p:cNvSpPr/>
          <p:nvPr/>
        </p:nvSpPr>
        <p:spPr>
          <a:xfrm>
            <a:off x="4155947" y="3147060"/>
            <a:ext cx="192405" cy="178435"/>
          </a:xfrm>
          <a:custGeom>
            <a:avLst/>
            <a:gdLst/>
            <a:ahLst/>
            <a:cxnLst/>
            <a:rect l="l" t="t" r="r" b="b"/>
            <a:pathLst>
              <a:path w="192404" h="178435">
                <a:moveTo>
                  <a:pt x="0" y="178308"/>
                </a:moveTo>
                <a:lnTo>
                  <a:pt x="192024" y="178308"/>
                </a:lnTo>
                <a:lnTo>
                  <a:pt x="192024" y="0"/>
                </a:lnTo>
                <a:lnTo>
                  <a:pt x="0" y="0"/>
                </a:lnTo>
                <a:lnTo>
                  <a:pt x="0" y="178308"/>
                </a:lnTo>
                <a:close/>
              </a:path>
            </a:pathLst>
          </a:custGeom>
          <a:ln w="9144">
            <a:solidFill>
              <a:srgbClr val="000000"/>
            </a:solidFill>
          </a:ln>
        </p:spPr>
        <p:txBody>
          <a:bodyPr wrap="square" lIns="0" tIns="0" rIns="0" bIns="0" rtlCol="0"/>
          <a:lstStyle/>
          <a:p>
            <a:endParaRPr/>
          </a:p>
        </p:txBody>
      </p:sp>
      <p:sp>
        <p:nvSpPr>
          <p:cNvPr id="13" name="object 13"/>
          <p:cNvSpPr txBox="1"/>
          <p:nvPr/>
        </p:nvSpPr>
        <p:spPr>
          <a:xfrm>
            <a:off x="4192523" y="31480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19</a:t>
            </a:r>
            <a:endParaRPr sz="900">
              <a:latin typeface="Calibri"/>
              <a:cs typeface="Calibri"/>
            </a:endParaRPr>
          </a:p>
        </p:txBody>
      </p:sp>
      <p:sp>
        <p:nvSpPr>
          <p:cNvPr id="14" name="object 14"/>
          <p:cNvSpPr txBox="1"/>
          <p:nvPr/>
        </p:nvSpPr>
        <p:spPr>
          <a:xfrm>
            <a:off x="3066288" y="2287016"/>
            <a:ext cx="4580255" cy="208279"/>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585858"/>
                </a:solidFill>
                <a:latin typeface="UD Digi Kyokasho NK-B"/>
                <a:cs typeface="UD Digi Kyokasho NK-B"/>
              </a:rPr>
              <a:t>（１）</a:t>
            </a:r>
            <a:r>
              <a:rPr sz="1200" b="1" dirty="0">
                <a:solidFill>
                  <a:srgbClr val="666666"/>
                </a:solidFill>
                <a:latin typeface="UD Digi Kyokasho NK-B"/>
                <a:cs typeface="UD Digi Kyokasho NK-B"/>
              </a:rPr>
              <a:t>就</a:t>
            </a:r>
            <a:r>
              <a:rPr sz="1200" b="1" spc="-20" dirty="0">
                <a:solidFill>
                  <a:srgbClr val="585858"/>
                </a:solidFill>
                <a:latin typeface="UD Digi Kyokasho NK-B"/>
                <a:cs typeface="UD Digi Kyokasho NK-B"/>
              </a:rPr>
              <a:t>労支援の取組の実施</a:t>
            </a:r>
            <a:r>
              <a:rPr sz="1200" b="1" dirty="0">
                <a:solidFill>
                  <a:srgbClr val="585858"/>
                </a:solidFill>
                <a:latin typeface="UD Digi Kyokasho NK-B"/>
                <a:cs typeface="UD Digi Kyokasho NK-B"/>
              </a:rPr>
              <a:t>（</a:t>
            </a:r>
            <a:r>
              <a:rPr sz="1200" b="1" spc="-20" dirty="0">
                <a:solidFill>
                  <a:srgbClr val="585858"/>
                </a:solidFill>
                <a:latin typeface="UD Digi Kyokasho NK-B"/>
                <a:cs typeface="UD Digi Kyokasho NK-B"/>
              </a:rPr>
              <a:t>障がい福祉サービスの給付決定を除く。</a:t>
            </a:r>
            <a:r>
              <a:rPr sz="1200" b="1" spc="-50" dirty="0">
                <a:solidFill>
                  <a:srgbClr val="585858"/>
                </a:solidFill>
                <a:latin typeface="UD Digi Kyokasho NK-B"/>
                <a:cs typeface="UD Digi Kyokasho NK-B"/>
              </a:rPr>
              <a:t>）</a:t>
            </a:r>
            <a:endParaRPr sz="1200">
              <a:latin typeface="UD Digi Kyokasho NK-B"/>
              <a:cs typeface="UD Digi Kyokasho NK-B"/>
            </a:endParaRPr>
          </a:p>
        </p:txBody>
      </p:sp>
      <p:sp>
        <p:nvSpPr>
          <p:cNvPr id="15" name="object 15"/>
          <p:cNvSpPr/>
          <p:nvPr/>
        </p:nvSpPr>
        <p:spPr>
          <a:xfrm>
            <a:off x="7188707" y="3270504"/>
            <a:ext cx="62865" cy="62865"/>
          </a:xfrm>
          <a:custGeom>
            <a:avLst/>
            <a:gdLst/>
            <a:ahLst/>
            <a:cxnLst/>
            <a:rect l="l" t="t" r="r" b="b"/>
            <a:pathLst>
              <a:path w="62865" h="62864">
                <a:moveTo>
                  <a:pt x="62483" y="0"/>
                </a:moveTo>
                <a:lnTo>
                  <a:pt x="0" y="0"/>
                </a:lnTo>
                <a:lnTo>
                  <a:pt x="0" y="62484"/>
                </a:lnTo>
                <a:lnTo>
                  <a:pt x="62483" y="62484"/>
                </a:lnTo>
                <a:lnTo>
                  <a:pt x="62483" y="0"/>
                </a:lnTo>
                <a:close/>
              </a:path>
            </a:pathLst>
          </a:custGeom>
          <a:solidFill>
            <a:srgbClr val="5088BB"/>
          </a:solidFill>
        </p:spPr>
        <p:txBody>
          <a:bodyPr wrap="square" lIns="0" tIns="0" rIns="0" bIns="0" rtlCol="0"/>
          <a:lstStyle/>
          <a:p>
            <a:endParaRPr/>
          </a:p>
        </p:txBody>
      </p:sp>
      <p:sp>
        <p:nvSpPr>
          <p:cNvPr id="16" name="object 16"/>
          <p:cNvSpPr txBox="1"/>
          <p:nvPr/>
        </p:nvSpPr>
        <p:spPr>
          <a:xfrm>
            <a:off x="7277100" y="3202940"/>
            <a:ext cx="355600" cy="162560"/>
          </a:xfrm>
          <a:prstGeom prst="rect">
            <a:avLst/>
          </a:prstGeom>
        </p:spPr>
        <p:txBody>
          <a:bodyPr vert="horz" wrap="square" lIns="0" tIns="12700" rIns="0" bIns="0" rtlCol="0">
            <a:spAutoFit/>
          </a:bodyPr>
          <a:lstStyle/>
          <a:p>
            <a:pPr>
              <a:lnSpc>
                <a:spcPct val="100000"/>
              </a:lnSpc>
              <a:spcBef>
                <a:spcPts val="100"/>
              </a:spcBef>
            </a:pPr>
            <a:r>
              <a:rPr sz="900" b="1" spc="-20" dirty="0">
                <a:solidFill>
                  <a:srgbClr val="666666"/>
                </a:solidFill>
                <a:latin typeface="UD Digi Kyokasho NK-B"/>
                <a:cs typeface="UD Digi Kyokasho NK-B"/>
              </a:rPr>
              <a:t>実施有</a:t>
            </a:r>
            <a:endParaRPr sz="900">
              <a:latin typeface="UD Digi Kyokasho NK-B"/>
              <a:cs typeface="UD Digi Kyokasho NK-B"/>
            </a:endParaRPr>
          </a:p>
        </p:txBody>
      </p:sp>
      <p:sp>
        <p:nvSpPr>
          <p:cNvPr id="17" name="object 17"/>
          <p:cNvSpPr/>
          <p:nvPr/>
        </p:nvSpPr>
        <p:spPr>
          <a:xfrm>
            <a:off x="7188707" y="3485388"/>
            <a:ext cx="62865" cy="62865"/>
          </a:xfrm>
          <a:custGeom>
            <a:avLst/>
            <a:gdLst/>
            <a:ahLst/>
            <a:cxnLst/>
            <a:rect l="l" t="t" r="r" b="b"/>
            <a:pathLst>
              <a:path w="62865" h="62864">
                <a:moveTo>
                  <a:pt x="62483" y="0"/>
                </a:moveTo>
                <a:lnTo>
                  <a:pt x="0" y="0"/>
                </a:lnTo>
                <a:lnTo>
                  <a:pt x="0" y="62484"/>
                </a:lnTo>
                <a:lnTo>
                  <a:pt x="62483" y="62484"/>
                </a:lnTo>
                <a:lnTo>
                  <a:pt x="62483" y="0"/>
                </a:lnTo>
                <a:close/>
              </a:path>
            </a:pathLst>
          </a:custGeom>
          <a:solidFill>
            <a:srgbClr val="96B8DF"/>
          </a:solidFill>
        </p:spPr>
        <p:txBody>
          <a:bodyPr wrap="square" lIns="0" tIns="0" rIns="0" bIns="0" rtlCol="0"/>
          <a:lstStyle/>
          <a:p>
            <a:endParaRPr/>
          </a:p>
        </p:txBody>
      </p:sp>
      <p:sp>
        <p:nvSpPr>
          <p:cNvPr id="18" name="object 18"/>
          <p:cNvSpPr txBox="1"/>
          <p:nvPr/>
        </p:nvSpPr>
        <p:spPr>
          <a:xfrm>
            <a:off x="7277100" y="3416300"/>
            <a:ext cx="355600" cy="162560"/>
          </a:xfrm>
          <a:prstGeom prst="rect">
            <a:avLst/>
          </a:prstGeom>
        </p:spPr>
        <p:txBody>
          <a:bodyPr vert="horz" wrap="square" lIns="0" tIns="12700" rIns="0" bIns="0" rtlCol="0">
            <a:spAutoFit/>
          </a:bodyPr>
          <a:lstStyle/>
          <a:p>
            <a:pPr>
              <a:lnSpc>
                <a:spcPct val="100000"/>
              </a:lnSpc>
              <a:spcBef>
                <a:spcPts val="100"/>
              </a:spcBef>
            </a:pPr>
            <a:r>
              <a:rPr sz="900" b="1" spc="-20" dirty="0">
                <a:solidFill>
                  <a:srgbClr val="666666"/>
                </a:solidFill>
                <a:latin typeface="UD Digi Kyokasho NK-B"/>
                <a:cs typeface="UD Digi Kyokasho NK-B"/>
              </a:rPr>
              <a:t>実施無</a:t>
            </a:r>
            <a:endParaRPr sz="900">
              <a:latin typeface="UD Digi Kyokasho NK-B"/>
              <a:cs typeface="UD Digi Kyokasho NK-B"/>
            </a:endParaRPr>
          </a:p>
        </p:txBody>
      </p:sp>
      <p:sp>
        <p:nvSpPr>
          <p:cNvPr id="19" name="object 19"/>
          <p:cNvSpPr/>
          <p:nvPr/>
        </p:nvSpPr>
        <p:spPr>
          <a:xfrm>
            <a:off x="880872" y="2197608"/>
            <a:ext cx="8943340" cy="2078989"/>
          </a:xfrm>
          <a:custGeom>
            <a:avLst/>
            <a:gdLst/>
            <a:ahLst/>
            <a:cxnLst/>
            <a:rect l="l" t="t" r="r" b="b"/>
            <a:pathLst>
              <a:path w="8943340" h="2078989">
                <a:moveTo>
                  <a:pt x="0" y="2078736"/>
                </a:moveTo>
                <a:lnTo>
                  <a:pt x="8942832" y="2078736"/>
                </a:lnTo>
                <a:lnTo>
                  <a:pt x="8942832" y="0"/>
                </a:lnTo>
                <a:lnTo>
                  <a:pt x="0" y="0"/>
                </a:lnTo>
                <a:lnTo>
                  <a:pt x="0" y="2078736"/>
                </a:lnTo>
                <a:close/>
              </a:path>
            </a:pathLst>
          </a:custGeom>
          <a:ln w="9144">
            <a:solidFill>
              <a:srgbClr val="000000"/>
            </a:solidFill>
          </a:ln>
        </p:spPr>
        <p:txBody>
          <a:bodyPr wrap="square" lIns="0" tIns="0" rIns="0" bIns="0" rtlCol="0"/>
          <a:lstStyle/>
          <a:p>
            <a:endParaRPr/>
          </a:p>
        </p:txBody>
      </p:sp>
      <p:grpSp>
        <p:nvGrpSpPr>
          <p:cNvPr id="20" name="object 20"/>
          <p:cNvGrpSpPr/>
          <p:nvPr/>
        </p:nvGrpSpPr>
        <p:grpSpPr>
          <a:xfrm>
            <a:off x="880872" y="4354067"/>
            <a:ext cx="8941435" cy="2717800"/>
            <a:chOff x="880872" y="4354067"/>
            <a:chExt cx="8941435" cy="2717800"/>
          </a:xfrm>
        </p:grpSpPr>
        <p:sp>
          <p:nvSpPr>
            <p:cNvPr id="21" name="object 21"/>
            <p:cNvSpPr/>
            <p:nvPr/>
          </p:nvSpPr>
          <p:spPr>
            <a:xfrm>
              <a:off x="880872" y="4354067"/>
              <a:ext cx="8941435" cy="2717800"/>
            </a:xfrm>
            <a:custGeom>
              <a:avLst/>
              <a:gdLst/>
              <a:ahLst/>
              <a:cxnLst/>
              <a:rect l="l" t="t" r="r" b="b"/>
              <a:pathLst>
                <a:path w="8941435" h="2717800">
                  <a:moveTo>
                    <a:pt x="8941308" y="0"/>
                  </a:moveTo>
                  <a:lnTo>
                    <a:pt x="0" y="0"/>
                  </a:lnTo>
                  <a:lnTo>
                    <a:pt x="0" y="2717292"/>
                  </a:lnTo>
                  <a:lnTo>
                    <a:pt x="8941308" y="2717292"/>
                  </a:lnTo>
                  <a:lnTo>
                    <a:pt x="8941308" y="0"/>
                  </a:lnTo>
                  <a:close/>
                </a:path>
              </a:pathLst>
            </a:custGeom>
            <a:solidFill>
              <a:srgbClr val="FFFFFF"/>
            </a:solidFill>
          </p:spPr>
          <p:txBody>
            <a:bodyPr wrap="square" lIns="0" tIns="0" rIns="0" bIns="0" rtlCol="0"/>
            <a:lstStyle/>
            <a:p>
              <a:endParaRPr/>
            </a:p>
          </p:txBody>
        </p:sp>
        <p:sp>
          <p:nvSpPr>
            <p:cNvPr id="22" name="object 22"/>
            <p:cNvSpPr/>
            <p:nvPr/>
          </p:nvSpPr>
          <p:spPr>
            <a:xfrm>
              <a:off x="4419600" y="4992623"/>
              <a:ext cx="3470275" cy="1940560"/>
            </a:xfrm>
            <a:custGeom>
              <a:avLst/>
              <a:gdLst/>
              <a:ahLst/>
              <a:cxnLst/>
              <a:rect l="l" t="t" r="r" b="b"/>
              <a:pathLst>
                <a:path w="3470275" h="1940559">
                  <a:moveTo>
                    <a:pt x="0" y="1566671"/>
                  </a:moveTo>
                  <a:lnTo>
                    <a:pt x="0" y="1940052"/>
                  </a:lnTo>
                </a:path>
                <a:path w="3470275" h="1940559">
                  <a:moveTo>
                    <a:pt x="0" y="1289303"/>
                  </a:moveTo>
                  <a:lnTo>
                    <a:pt x="0" y="1479803"/>
                  </a:lnTo>
                </a:path>
                <a:path w="3470275" h="1940559">
                  <a:moveTo>
                    <a:pt x="0" y="1013459"/>
                  </a:moveTo>
                  <a:lnTo>
                    <a:pt x="0" y="1202436"/>
                  </a:lnTo>
                </a:path>
                <a:path w="3470275" h="1940559">
                  <a:moveTo>
                    <a:pt x="0" y="736091"/>
                  </a:moveTo>
                  <a:lnTo>
                    <a:pt x="0" y="925067"/>
                  </a:lnTo>
                </a:path>
                <a:path w="3470275" h="1940559">
                  <a:moveTo>
                    <a:pt x="0" y="0"/>
                  </a:moveTo>
                  <a:lnTo>
                    <a:pt x="0" y="649223"/>
                  </a:lnTo>
                </a:path>
                <a:path w="3470275" h="1940559">
                  <a:moveTo>
                    <a:pt x="867155" y="1289303"/>
                  </a:moveTo>
                  <a:lnTo>
                    <a:pt x="867155" y="1940052"/>
                  </a:lnTo>
                </a:path>
                <a:path w="3470275" h="1940559">
                  <a:moveTo>
                    <a:pt x="867155" y="1013459"/>
                  </a:moveTo>
                  <a:lnTo>
                    <a:pt x="867155" y="1202436"/>
                  </a:lnTo>
                </a:path>
                <a:path w="3470275" h="1940559">
                  <a:moveTo>
                    <a:pt x="867155" y="736091"/>
                  </a:moveTo>
                  <a:lnTo>
                    <a:pt x="867155" y="925067"/>
                  </a:lnTo>
                </a:path>
                <a:path w="3470275" h="1940559">
                  <a:moveTo>
                    <a:pt x="867155" y="0"/>
                  </a:moveTo>
                  <a:lnTo>
                    <a:pt x="867155" y="649223"/>
                  </a:lnTo>
                </a:path>
                <a:path w="3470275" h="1940559">
                  <a:moveTo>
                    <a:pt x="1734312" y="1289303"/>
                  </a:moveTo>
                  <a:lnTo>
                    <a:pt x="1734312" y="1940052"/>
                  </a:lnTo>
                </a:path>
                <a:path w="3470275" h="1940559">
                  <a:moveTo>
                    <a:pt x="1734312" y="736091"/>
                  </a:moveTo>
                  <a:lnTo>
                    <a:pt x="1734312" y="1202436"/>
                  </a:lnTo>
                </a:path>
                <a:path w="3470275" h="1940559">
                  <a:moveTo>
                    <a:pt x="1734312" y="0"/>
                  </a:moveTo>
                  <a:lnTo>
                    <a:pt x="1734312" y="649223"/>
                  </a:lnTo>
                </a:path>
                <a:path w="3470275" h="1940559">
                  <a:moveTo>
                    <a:pt x="2602992" y="1289303"/>
                  </a:moveTo>
                  <a:lnTo>
                    <a:pt x="2602992" y="1940052"/>
                  </a:lnTo>
                </a:path>
                <a:path w="3470275" h="1940559">
                  <a:moveTo>
                    <a:pt x="2602992" y="736091"/>
                  </a:moveTo>
                  <a:lnTo>
                    <a:pt x="2602992" y="1202436"/>
                  </a:lnTo>
                </a:path>
                <a:path w="3470275" h="1940559">
                  <a:moveTo>
                    <a:pt x="2602992" y="0"/>
                  </a:moveTo>
                  <a:lnTo>
                    <a:pt x="2602992" y="649223"/>
                  </a:lnTo>
                </a:path>
                <a:path w="3470275" h="1940559">
                  <a:moveTo>
                    <a:pt x="3470148" y="1289303"/>
                  </a:moveTo>
                  <a:lnTo>
                    <a:pt x="3470148" y="1940052"/>
                  </a:lnTo>
                </a:path>
                <a:path w="3470275" h="1940559">
                  <a:moveTo>
                    <a:pt x="3470148" y="0"/>
                  </a:moveTo>
                  <a:lnTo>
                    <a:pt x="3470148" y="1202436"/>
                  </a:lnTo>
                </a:path>
              </a:pathLst>
            </a:custGeom>
            <a:ln w="9144">
              <a:solidFill>
                <a:srgbClr val="D9D9D9"/>
              </a:solidFill>
            </a:ln>
          </p:spPr>
          <p:txBody>
            <a:bodyPr wrap="square" lIns="0" tIns="0" rIns="0" bIns="0" rtlCol="0"/>
            <a:lstStyle/>
            <a:p>
              <a:endParaRPr/>
            </a:p>
          </p:txBody>
        </p:sp>
        <p:sp>
          <p:nvSpPr>
            <p:cNvPr id="23" name="object 23"/>
            <p:cNvSpPr/>
            <p:nvPr/>
          </p:nvSpPr>
          <p:spPr>
            <a:xfrm>
              <a:off x="8756903" y="4992623"/>
              <a:ext cx="868680" cy="1940560"/>
            </a:xfrm>
            <a:custGeom>
              <a:avLst/>
              <a:gdLst/>
              <a:ahLst/>
              <a:cxnLst/>
              <a:rect l="l" t="t" r="r" b="b"/>
              <a:pathLst>
                <a:path w="868679" h="1940559">
                  <a:moveTo>
                    <a:pt x="0" y="0"/>
                  </a:moveTo>
                  <a:lnTo>
                    <a:pt x="0" y="1940052"/>
                  </a:lnTo>
                </a:path>
                <a:path w="868679" h="1940559">
                  <a:moveTo>
                    <a:pt x="868679" y="0"/>
                  </a:moveTo>
                  <a:lnTo>
                    <a:pt x="868679" y="1940052"/>
                  </a:lnTo>
                </a:path>
              </a:pathLst>
            </a:custGeom>
            <a:ln w="9144">
              <a:solidFill>
                <a:srgbClr val="D9D9D9"/>
              </a:solidFill>
            </a:ln>
          </p:spPr>
          <p:txBody>
            <a:bodyPr wrap="square" lIns="0" tIns="0" rIns="0" bIns="0" rtlCol="0"/>
            <a:lstStyle/>
            <a:p>
              <a:endParaRPr/>
            </a:p>
          </p:txBody>
        </p:sp>
        <p:sp>
          <p:nvSpPr>
            <p:cNvPr id="24" name="object 24"/>
            <p:cNvSpPr/>
            <p:nvPr/>
          </p:nvSpPr>
          <p:spPr>
            <a:xfrm>
              <a:off x="3552444" y="5364479"/>
              <a:ext cx="5204460" cy="1472565"/>
            </a:xfrm>
            <a:custGeom>
              <a:avLst/>
              <a:gdLst/>
              <a:ahLst/>
              <a:cxnLst/>
              <a:rect l="l" t="t" r="r" b="b"/>
              <a:pathLst>
                <a:path w="5204459" h="1472565">
                  <a:moveTo>
                    <a:pt x="432816" y="1385316"/>
                  </a:moveTo>
                  <a:lnTo>
                    <a:pt x="0" y="1385316"/>
                  </a:lnTo>
                  <a:lnTo>
                    <a:pt x="0" y="1472184"/>
                  </a:lnTo>
                  <a:lnTo>
                    <a:pt x="432816" y="1472184"/>
                  </a:lnTo>
                  <a:lnTo>
                    <a:pt x="432816" y="1385316"/>
                  </a:lnTo>
                  <a:close/>
                </a:path>
                <a:path w="5204459" h="1472565">
                  <a:moveTo>
                    <a:pt x="867156" y="0"/>
                  </a:moveTo>
                  <a:lnTo>
                    <a:pt x="0" y="0"/>
                  </a:lnTo>
                  <a:lnTo>
                    <a:pt x="0" y="86868"/>
                  </a:lnTo>
                  <a:lnTo>
                    <a:pt x="867156" y="86868"/>
                  </a:lnTo>
                  <a:lnTo>
                    <a:pt x="867156" y="0"/>
                  </a:lnTo>
                  <a:close/>
                </a:path>
                <a:path w="5204459" h="1472565">
                  <a:moveTo>
                    <a:pt x="1734312" y="1107948"/>
                  </a:moveTo>
                  <a:lnTo>
                    <a:pt x="0" y="1107948"/>
                  </a:lnTo>
                  <a:lnTo>
                    <a:pt x="0" y="1194816"/>
                  </a:lnTo>
                  <a:lnTo>
                    <a:pt x="1734312" y="1194816"/>
                  </a:lnTo>
                  <a:lnTo>
                    <a:pt x="1734312" y="1107948"/>
                  </a:lnTo>
                  <a:close/>
                </a:path>
                <a:path w="5204459" h="1472565">
                  <a:moveTo>
                    <a:pt x="2601468" y="553212"/>
                  </a:moveTo>
                  <a:lnTo>
                    <a:pt x="0" y="553212"/>
                  </a:lnTo>
                  <a:lnTo>
                    <a:pt x="0" y="641604"/>
                  </a:lnTo>
                  <a:lnTo>
                    <a:pt x="2601468" y="641604"/>
                  </a:lnTo>
                  <a:lnTo>
                    <a:pt x="2601468" y="553212"/>
                  </a:lnTo>
                  <a:close/>
                </a:path>
                <a:path w="5204459" h="1472565">
                  <a:moveTo>
                    <a:pt x="4337304" y="277368"/>
                  </a:moveTo>
                  <a:lnTo>
                    <a:pt x="0" y="277368"/>
                  </a:lnTo>
                  <a:lnTo>
                    <a:pt x="0" y="364236"/>
                  </a:lnTo>
                  <a:lnTo>
                    <a:pt x="4337304" y="364236"/>
                  </a:lnTo>
                  <a:lnTo>
                    <a:pt x="4337304" y="277368"/>
                  </a:lnTo>
                  <a:close/>
                </a:path>
                <a:path w="5204459" h="1472565">
                  <a:moveTo>
                    <a:pt x="5204460" y="830580"/>
                  </a:moveTo>
                  <a:lnTo>
                    <a:pt x="0" y="830580"/>
                  </a:lnTo>
                  <a:lnTo>
                    <a:pt x="0" y="917448"/>
                  </a:lnTo>
                  <a:lnTo>
                    <a:pt x="5204460" y="917448"/>
                  </a:lnTo>
                  <a:lnTo>
                    <a:pt x="5204460" y="830580"/>
                  </a:lnTo>
                  <a:close/>
                </a:path>
              </a:pathLst>
            </a:custGeom>
            <a:solidFill>
              <a:srgbClr val="5B9BD4"/>
            </a:solidFill>
          </p:spPr>
          <p:txBody>
            <a:bodyPr wrap="square" lIns="0" tIns="0" rIns="0" bIns="0" rtlCol="0"/>
            <a:lstStyle/>
            <a:p>
              <a:endParaRPr/>
            </a:p>
          </p:txBody>
        </p:sp>
        <p:sp>
          <p:nvSpPr>
            <p:cNvPr id="25" name="object 25"/>
            <p:cNvSpPr/>
            <p:nvPr/>
          </p:nvSpPr>
          <p:spPr>
            <a:xfrm>
              <a:off x="3552444" y="4992623"/>
              <a:ext cx="0" cy="1940560"/>
            </a:xfrm>
            <a:custGeom>
              <a:avLst/>
              <a:gdLst/>
              <a:ahLst/>
              <a:cxnLst/>
              <a:rect l="l" t="t" r="r" b="b"/>
              <a:pathLst>
                <a:path h="1940559">
                  <a:moveTo>
                    <a:pt x="0" y="0"/>
                  </a:moveTo>
                  <a:lnTo>
                    <a:pt x="0" y="1940052"/>
                  </a:lnTo>
                </a:path>
              </a:pathLst>
            </a:custGeom>
            <a:ln w="9144">
              <a:solidFill>
                <a:srgbClr val="D9D9D9"/>
              </a:solidFill>
            </a:ln>
          </p:spPr>
          <p:txBody>
            <a:bodyPr wrap="square" lIns="0" tIns="0" rIns="0" bIns="0" rtlCol="0"/>
            <a:lstStyle/>
            <a:p>
              <a:endParaRPr/>
            </a:p>
          </p:txBody>
        </p:sp>
      </p:grpSp>
      <p:sp>
        <p:nvSpPr>
          <p:cNvPr id="26" name="object 26"/>
          <p:cNvSpPr txBox="1"/>
          <p:nvPr/>
        </p:nvSpPr>
        <p:spPr>
          <a:xfrm>
            <a:off x="4495800" y="531825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27" name="object 27"/>
          <p:cNvSpPr txBox="1"/>
          <p:nvPr/>
        </p:nvSpPr>
        <p:spPr>
          <a:xfrm>
            <a:off x="7965947" y="559562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10</a:t>
            </a:r>
            <a:endParaRPr sz="900">
              <a:latin typeface="Calibri"/>
              <a:cs typeface="Calibri"/>
            </a:endParaRPr>
          </a:p>
        </p:txBody>
      </p:sp>
      <p:sp>
        <p:nvSpPr>
          <p:cNvPr id="28" name="object 28"/>
          <p:cNvSpPr txBox="1"/>
          <p:nvPr/>
        </p:nvSpPr>
        <p:spPr>
          <a:xfrm>
            <a:off x="6231635" y="587298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29" name="object 29"/>
          <p:cNvSpPr txBox="1"/>
          <p:nvPr/>
        </p:nvSpPr>
        <p:spPr>
          <a:xfrm>
            <a:off x="8834628" y="6150355"/>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12</a:t>
            </a:r>
            <a:endParaRPr sz="900">
              <a:latin typeface="Calibri"/>
              <a:cs typeface="Calibri"/>
            </a:endParaRPr>
          </a:p>
        </p:txBody>
      </p:sp>
      <p:sp>
        <p:nvSpPr>
          <p:cNvPr id="30" name="object 30"/>
          <p:cNvSpPr txBox="1"/>
          <p:nvPr/>
        </p:nvSpPr>
        <p:spPr>
          <a:xfrm>
            <a:off x="5362955" y="6427723"/>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31" name="object 31"/>
          <p:cNvSpPr txBox="1"/>
          <p:nvPr/>
        </p:nvSpPr>
        <p:spPr>
          <a:xfrm>
            <a:off x="4061459" y="670509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32" name="object 32"/>
          <p:cNvSpPr txBox="1"/>
          <p:nvPr/>
        </p:nvSpPr>
        <p:spPr>
          <a:xfrm>
            <a:off x="3521964" y="474827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0</a:t>
            </a:r>
            <a:endParaRPr sz="900">
              <a:latin typeface="Calibri"/>
              <a:cs typeface="Calibri"/>
            </a:endParaRPr>
          </a:p>
        </p:txBody>
      </p:sp>
      <p:sp>
        <p:nvSpPr>
          <p:cNvPr id="33" name="object 33"/>
          <p:cNvSpPr txBox="1"/>
          <p:nvPr/>
        </p:nvSpPr>
        <p:spPr>
          <a:xfrm>
            <a:off x="6993635" y="474827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8</a:t>
            </a:r>
            <a:endParaRPr sz="900">
              <a:latin typeface="Calibri"/>
              <a:cs typeface="Calibri"/>
            </a:endParaRPr>
          </a:p>
        </p:txBody>
      </p:sp>
      <p:sp>
        <p:nvSpPr>
          <p:cNvPr id="34" name="object 34"/>
          <p:cNvSpPr txBox="1"/>
          <p:nvPr/>
        </p:nvSpPr>
        <p:spPr>
          <a:xfrm>
            <a:off x="7831835" y="47482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10</a:t>
            </a:r>
            <a:endParaRPr sz="900">
              <a:latin typeface="Calibri"/>
              <a:cs typeface="Calibri"/>
            </a:endParaRPr>
          </a:p>
        </p:txBody>
      </p:sp>
      <p:sp>
        <p:nvSpPr>
          <p:cNvPr id="35" name="object 35"/>
          <p:cNvSpPr txBox="1"/>
          <p:nvPr/>
        </p:nvSpPr>
        <p:spPr>
          <a:xfrm>
            <a:off x="8698992" y="47482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12</a:t>
            </a:r>
            <a:endParaRPr sz="900">
              <a:latin typeface="Calibri"/>
              <a:cs typeface="Calibri"/>
            </a:endParaRPr>
          </a:p>
        </p:txBody>
      </p:sp>
      <p:sp>
        <p:nvSpPr>
          <p:cNvPr id="36" name="object 36"/>
          <p:cNvSpPr txBox="1"/>
          <p:nvPr/>
        </p:nvSpPr>
        <p:spPr>
          <a:xfrm>
            <a:off x="9567671" y="47482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14</a:t>
            </a:r>
            <a:endParaRPr sz="900">
              <a:latin typeface="Calibri"/>
              <a:cs typeface="Calibri"/>
            </a:endParaRPr>
          </a:p>
        </p:txBody>
      </p:sp>
      <p:sp>
        <p:nvSpPr>
          <p:cNvPr id="37" name="object 37"/>
          <p:cNvSpPr txBox="1"/>
          <p:nvPr/>
        </p:nvSpPr>
        <p:spPr>
          <a:xfrm>
            <a:off x="2072639" y="5317235"/>
            <a:ext cx="1398905"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発達障がいに特化した就労相談</a:t>
            </a:r>
            <a:endParaRPr sz="800">
              <a:latin typeface="UD Digi Kyokasho NK-B"/>
              <a:cs typeface="UD Digi Kyokasho NK-B"/>
            </a:endParaRPr>
          </a:p>
        </p:txBody>
      </p:sp>
      <p:sp>
        <p:nvSpPr>
          <p:cNvPr id="38" name="object 38"/>
          <p:cNvSpPr txBox="1"/>
          <p:nvPr/>
        </p:nvSpPr>
        <p:spPr>
          <a:xfrm>
            <a:off x="1973579" y="5594604"/>
            <a:ext cx="1499870"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585858"/>
                </a:solidFill>
                <a:latin typeface="UD Digi Kyokasho NK-B"/>
                <a:cs typeface="UD Digi Kyokasho NK-B"/>
              </a:rPr>
              <a:t>障がい種別に関わらない就労相談</a:t>
            </a:r>
            <a:endParaRPr sz="800">
              <a:latin typeface="UD Digi Kyokasho NK-B"/>
              <a:cs typeface="UD Digi Kyokasho NK-B"/>
            </a:endParaRPr>
          </a:p>
        </p:txBody>
      </p:sp>
      <p:sp>
        <p:nvSpPr>
          <p:cNvPr id="39" name="object 39"/>
          <p:cNvSpPr txBox="1"/>
          <p:nvPr/>
        </p:nvSpPr>
        <p:spPr>
          <a:xfrm>
            <a:off x="2785872" y="5871972"/>
            <a:ext cx="684530" cy="147320"/>
          </a:xfrm>
          <a:prstGeom prst="rect">
            <a:avLst/>
          </a:prstGeom>
        </p:spPr>
        <p:txBody>
          <a:bodyPr vert="horz" wrap="square" lIns="0" tIns="12700" rIns="0" bIns="0" rtlCol="0">
            <a:spAutoFit/>
          </a:bodyPr>
          <a:lstStyle/>
          <a:p>
            <a:pPr>
              <a:lnSpc>
                <a:spcPct val="100000"/>
              </a:lnSpc>
              <a:spcBef>
                <a:spcPts val="100"/>
              </a:spcBef>
            </a:pPr>
            <a:r>
              <a:rPr sz="800" b="1" spc="-60" dirty="0">
                <a:solidFill>
                  <a:srgbClr val="585858"/>
                </a:solidFill>
                <a:latin typeface="UD Digi Kyokasho NK-B"/>
                <a:cs typeface="UD Digi Kyokasho NK-B"/>
              </a:rPr>
              <a:t>職場体験•実習</a:t>
            </a:r>
            <a:endParaRPr sz="800">
              <a:latin typeface="UD Digi Kyokasho NK-B"/>
              <a:cs typeface="UD Digi Kyokasho NK-B"/>
            </a:endParaRPr>
          </a:p>
        </p:txBody>
      </p:sp>
      <p:sp>
        <p:nvSpPr>
          <p:cNvPr id="40" name="object 40"/>
          <p:cNvSpPr txBox="1"/>
          <p:nvPr/>
        </p:nvSpPr>
        <p:spPr>
          <a:xfrm>
            <a:off x="960119" y="6149340"/>
            <a:ext cx="2512060"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585858"/>
                </a:solidFill>
                <a:latin typeface="UD Digi Kyokasho NK-B"/>
                <a:cs typeface="UD Digi Kyokasho NK-B"/>
              </a:rPr>
              <a:t>自立支援協議会に「就労部会」を設置、支援体制等を検討</a:t>
            </a:r>
            <a:endParaRPr sz="800">
              <a:latin typeface="UD Digi Kyokasho NK-B"/>
              <a:cs typeface="UD Digi Kyokasho NK-B"/>
            </a:endParaRPr>
          </a:p>
        </p:txBody>
      </p:sp>
      <p:sp>
        <p:nvSpPr>
          <p:cNvPr id="41" name="object 41"/>
          <p:cNvSpPr txBox="1"/>
          <p:nvPr/>
        </p:nvSpPr>
        <p:spPr>
          <a:xfrm>
            <a:off x="1455419" y="6426708"/>
            <a:ext cx="2018030"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就労相談、就労訓練プログラム、就職活動支援</a:t>
            </a:r>
            <a:endParaRPr sz="800">
              <a:latin typeface="UD Digi Kyokasho NK-B"/>
              <a:cs typeface="UD Digi Kyokasho NK-B"/>
            </a:endParaRPr>
          </a:p>
        </p:txBody>
      </p:sp>
      <p:sp>
        <p:nvSpPr>
          <p:cNvPr id="42" name="object 42"/>
          <p:cNvSpPr txBox="1"/>
          <p:nvPr/>
        </p:nvSpPr>
        <p:spPr>
          <a:xfrm>
            <a:off x="3168395" y="6704076"/>
            <a:ext cx="30226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43" name="object 43"/>
          <p:cNvSpPr txBox="1"/>
          <p:nvPr/>
        </p:nvSpPr>
        <p:spPr>
          <a:xfrm>
            <a:off x="4390644" y="4443476"/>
            <a:ext cx="1881505" cy="467359"/>
          </a:xfrm>
          <a:prstGeom prst="rect">
            <a:avLst/>
          </a:prstGeom>
        </p:spPr>
        <p:txBody>
          <a:bodyPr vert="horz" wrap="square" lIns="0" tIns="12700" rIns="0" bIns="0" rtlCol="0">
            <a:spAutoFit/>
          </a:bodyPr>
          <a:lstStyle/>
          <a:p>
            <a:pPr marL="50165">
              <a:lnSpc>
                <a:spcPct val="100000"/>
              </a:lnSpc>
              <a:spcBef>
                <a:spcPts val="100"/>
              </a:spcBef>
            </a:pPr>
            <a:r>
              <a:rPr sz="1200" b="1" spc="-10" dirty="0">
                <a:solidFill>
                  <a:srgbClr val="585858"/>
                </a:solidFill>
                <a:latin typeface="UD Digi Kyokasho NK-B"/>
                <a:cs typeface="UD Digi Kyokasho NK-B"/>
              </a:rPr>
              <a:t>（２）</a:t>
            </a:r>
            <a:r>
              <a:rPr sz="1200" b="1" spc="-20" dirty="0">
                <a:solidFill>
                  <a:srgbClr val="585858"/>
                </a:solidFill>
                <a:latin typeface="UD Digi Kyokasho NK-B"/>
                <a:cs typeface="UD Digi Kyokasho NK-B"/>
              </a:rPr>
              <a:t>就労支援の取組の内容</a:t>
            </a:r>
            <a:endParaRPr sz="1200">
              <a:latin typeface="UD Digi Kyokasho NK-B"/>
              <a:cs typeface="UD Digi Kyokasho NK-B"/>
            </a:endParaRPr>
          </a:p>
          <a:p>
            <a:pPr>
              <a:lnSpc>
                <a:spcPct val="100000"/>
              </a:lnSpc>
              <a:spcBef>
                <a:spcPts val="960"/>
              </a:spcBef>
              <a:tabLst>
                <a:tab pos="866775" algn="l"/>
                <a:tab pos="1734185" algn="l"/>
              </a:tabLst>
            </a:pPr>
            <a:r>
              <a:rPr sz="900" spc="-50" dirty="0">
                <a:solidFill>
                  <a:srgbClr val="585858"/>
                </a:solidFill>
                <a:latin typeface="Calibri"/>
                <a:cs typeface="Calibri"/>
              </a:rPr>
              <a:t>2</a:t>
            </a:r>
            <a:r>
              <a:rPr sz="900" dirty="0">
                <a:solidFill>
                  <a:srgbClr val="585858"/>
                </a:solidFill>
                <a:latin typeface="Calibri"/>
                <a:cs typeface="Calibri"/>
              </a:rPr>
              <a:t>	</a:t>
            </a:r>
            <a:r>
              <a:rPr sz="900" spc="-50" dirty="0">
                <a:solidFill>
                  <a:srgbClr val="585858"/>
                </a:solidFill>
                <a:latin typeface="Calibri"/>
                <a:cs typeface="Calibri"/>
              </a:rPr>
              <a:t>4</a:t>
            </a:r>
            <a:r>
              <a:rPr sz="900" dirty="0">
                <a:solidFill>
                  <a:srgbClr val="585858"/>
                </a:solidFill>
                <a:latin typeface="Calibri"/>
                <a:cs typeface="Calibri"/>
              </a:rPr>
              <a:t>	</a:t>
            </a:r>
            <a:r>
              <a:rPr sz="900" spc="-50" dirty="0">
                <a:solidFill>
                  <a:srgbClr val="585858"/>
                </a:solidFill>
                <a:latin typeface="Calibri"/>
                <a:cs typeface="Calibri"/>
              </a:rPr>
              <a:t>6</a:t>
            </a:r>
            <a:endParaRPr sz="900">
              <a:latin typeface="Calibri"/>
              <a:cs typeface="Calibri"/>
            </a:endParaRPr>
          </a:p>
        </p:txBody>
      </p:sp>
      <p:sp>
        <p:nvSpPr>
          <p:cNvPr id="44" name="object 44"/>
          <p:cNvSpPr/>
          <p:nvPr/>
        </p:nvSpPr>
        <p:spPr>
          <a:xfrm>
            <a:off x="880872" y="4354067"/>
            <a:ext cx="8943340" cy="2719070"/>
          </a:xfrm>
          <a:custGeom>
            <a:avLst/>
            <a:gdLst/>
            <a:ahLst/>
            <a:cxnLst/>
            <a:rect l="l" t="t" r="r" b="b"/>
            <a:pathLst>
              <a:path w="8943340" h="2719070">
                <a:moveTo>
                  <a:pt x="0" y="2718816"/>
                </a:moveTo>
                <a:lnTo>
                  <a:pt x="8942832" y="2718816"/>
                </a:lnTo>
                <a:lnTo>
                  <a:pt x="8942832" y="0"/>
                </a:lnTo>
                <a:lnTo>
                  <a:pt x="0" y="0"/>
                </a:lnTo>
                <a:lnTo>
                  <a:pt x="0" y="2718816"/>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6833870" cy="269240"/>
          </a:xfrm>
          <a:prstGeom prst="rect">
            <a:avLst/>
          </a:prstGeom>
        </p:spPr>
        <p:txBody>
          <a:bodyPr vert="horz" wrap="square" lIns="0" tIns="12700" rIns="0" bIns="0" rtlCol="0">
            <a:spAutoFit/>
          </a:bodyPr>
          <a:lstStyle/>
          <a:p>
            <a:pPr marL="12700">
              <a:lnSpc>
                <a:spcPct val="100000"/>
              </a:lnSpc>
              <a:spcBef>
                <a:spcPts val="100"/>
              </a:spcBef>
              <a:tabLst>
                <a:tab pos="411480" algn="l"/>
              </a:tabLst>
            </a:pPr>
            <a:r>
              <a:rPr sz="1600" b="0" spc="-50" dirty="0">
                <a:latin typeface="Yu Gothic Light"/>
                <a:cs typeface="Yu Gothic Light"/>
              </a:rPr>
              <a:t>５</a:t>
            </a:r>
            <a:r>
              <a:rPr sz="1600" b="0" dirty="0">
                <a:latin typeface="Yu Gothic Light"/>
                <a:cs typeface="Yu Gothic Light"/>
              </a:rPr>
              <a:t>	</a:t>
            </a:r>
            <a:r>
              <a:rPr sz="1600" b="0" spc="-35" dirty="0">
                <a:latin typeface="Yu Gothic Light"/>
                <a:cs typeface="Yu Gothic Light"/>
              </a:rPr>
              <a:t>地域⽣活⽀援と相談⽀援体制の充実：発達障がい児者に対する相談⽀援</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1303020"/>
          </a:xfrm>
          <a:prstGeom prst="rect">
            <a:avLst/>
          </a:prstGeom>
          <a:ln w="25907">
            <a:solidFill>
              <a:srgbClr val="00AFEF"/>
            </a:solidFill>
          </a:ln>
        </p:spPr>
        <p:txBody>
          <a:bodyPr vert="horz" wrap="square" lIns="0" tIns="54610" rIns="0" bIns="0" rtlCol="0">
            <a:spAutoFit/>
          </a:bodyPr>
          <a:lstStyle/>
          <a:p>
            <a:pPr marL="91440">
              <a:lnSpc>
                <a:spcPct val="100000"/>
              </a:lnSpc>
              <a:spcBef>
                <a:spcPts val="430"/>
              </a:spcBef>
            </a:pPr>
            <a:r>
              <a:rPr sz="1200" b="1" spc="-30" dirty="0">
                <a:solidFill>
                  <a:srgbClr val="0D0D0D"/>
                </a:solidFill>
                <a:latin typeface="UD Digi Kyokasho NK-B"/>
                <a:cs typeface="UD Digi Kyokasho NK-B"/>
              </a:rPr>
              <a:t>〇障がい福祉関係課を中心に、市町村の複数の窓口で「対応可能」と回答している市町村が多い。</a:t>
            </a:r>
            <a:endParaRPr sz="1200">
              <a:latin typeface="UD Digi Kyokasho NK-B"/>
              <a:cs typeface="UD Digi Kyokasho NK-B"/>
            </a:endParaRPr>
          </a:p>
          <a:p>
            <a:pPr marL="266065" marR="218440" indent="-175260">
              <a:lnSpc>
                <a:spcPct val="118300"/>
              </a:lnSpc>
            </a:pPr>
            <a:r>
              <a:rPr sz="1200" b="1" spc="-40" dirty="0">
                <a:solidFill>
                  <a:srgbClr val="0D0D0D"/>
                </a:solidFill>
                <a:latin typeface="UD Digi Kyokasho NK-B"/>
                <a:cs typeface="UD Digi Kyokasho NK-B"/>
              </a:rPr>
              <a:t>〇今後の就労や、現在勤めている職場に関する相談は、障がい福祉関係課や基幹相談支援センターのほか、障がい者就業•就労支援セ</a:t>
            </a:r>
            <a:r>
              <a:rPr sz="1200" b="1" spc="-30" dirty="0">
                <a:solidFill>
                  <a:srgbClr val="0D0D0D"/>
                </a:solidFill>
                <a:latin typeface="UD Digi Kyokasho NK-B"/>
                <a:cs typeface="UD Digi Kyokasho NK-B"/>
              </a:rPr>
              <a:t>ンターやハローワークにつないでいる市町村も一定数みられる。</a:t>
            </a:r>
            <a:endParaRPr sz="1200">
              <a:latin typeface="UD Digi Kyokasho NK-B"/>
              <a:cs typeface="UD Digi Kyokasho NK-B"/>
            </a:endParaRPr>
          </a:p>
          <a:p>
            <a:pPr marL="266065" marR="147955" indent="-175260">
              <a:lnSpc>
                <a:spcPts val="1700"/>
              </a:lnSpc>
              <a:spcBef>
                <a:spcPts val="95"/>
              </a:spcBef>
            </a:pPr>
            <a:r>
              <a:rPr sz="1200" b="1" spc="-15" dirty="0">
                <a:solidFill>
                  <a:srgbClr val="0D0D0D"/>
                </a:solidFill>
                <a:latin typeface="UD Digi Kyokasho NK-B"/>
                <a:cs typeface="UD Digi Kyokasho NK-B"/>
              </a:rPr>
              <a:t>〇本調査においては、発達障がい者支援センターを紹介している市町村はいずれも０</a:t>
            </a:r>
            <a:r>
              <a:rPr sz="1200" b="1" spc="-20" dirty="0">
                <a:solidFill>
                  <a:srgbClr val="0D0D0D"/>
                </a:solidFill>
                <a:latin typeface="UD Digi Kyokasho NK-B"/>
                <a:cs typeface="UD Digi Kyokasho NK-B"/>
              </a:rPr>
              <a:t>～</a:t>
            </a:r>
            <a:r>
              <a:rPr sz="1200" b="1" spc="-30" dirty="0">
                <a:solidFill>
                  <a:srgbClr val="0D0D0D"/>
                </a:solidFill>
                <a:latin typeface="UD Digi Kyokasho NK-B"/>
                <a:cs typeface="UD Digi Kyokasho NK-B"/>
              </a:rPr>
              <a:t>６と少なく、アクトおおさかの相談者はインターネット等の情報など、市町村の窓口を経由しない形でアクセスしている可能性がある。</a:t>
            </a:r>
            <a:endParaRPr sz="1200">
              <a:latin typeface="UD Digi Kyokasho NK-B"/>
              <a:cs typeface="UD Digi Kyokasho NK-B"/>
            </a:endParaRPr>
          </a:p>
        </p:txBody>
      </p:sp>
      <p:sp>
        <p:nvSpPr>
          <p:cNvPr id="5" name="object 5"/>
          <p:cNvSpPr txBox="1"/>
          <p:nvPr/>
        </p:nvSpPr>
        <p:spPr>
          <a:xfrm>
            <a:off x="9318752" y="6776719"/>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12</a:t>
            </a:r>
            <a:endParaRPr sz="1200">
              <a:latin typeface="Calibri"/>
              <a:cs typeface="Calibri"/>
            </a:endParaRPr>
          </a:p>
        </p:txBody>
      </p:sp>
      <p:sp>
        <p:nvSpPr>
          <p:cNvPr id="6" name="object 6"/>
          <p:cNvSpPr txBox="1"/>
          <p:nvPr/>
        </p:nvSpPr>
        <p:spPr>
          <a:xfrm>
            <a:off x="880872" y="2558796"/>
            <a:ext cx="8941435" cy="276225"/>
          </a:xfrm>
          <a:prstGeom prst="rect">
            <a:avLst/>
          </a:prstGeom>
          <a:solidFill>
            <a:srgbClr val="006FBF"/>
          </a:solidFill>
        </p:spPr>
        <p:txBody>
          <a:bodyPr vert="horz" wrap="square" lIns="0" tIns="33020" rIns="0" bIns="0" rtlCol="0">
            <a:spAutoFit/>
          </a:bodyPr>
          <a:lstStyle/>
          <a:p>
            <a:pPr marL="90805">
              <a:lnSpc>
                <a:spcPct val="100000"/>
              </a:lnSpc>
              <a:spcBef>
                <a:spcPts val="260"/>
              </a:spcBef>
              <a:tabLst>
                <a:tab pos="3908425" algn="l"/>
              </a:tabLst>
            </a:pPr>
            <a:r>
              <a:rPr sz="1200" b="1" dirty="0">
                <a:solidFill>
                  <a:srgbClr val="FFFFFF"/>
                </a:solidFill>
                <a:latin typeface="UD Digi Kyokasho NK-B"/>
                <a:cs typeface="UD Digi Kyokasho NK-B"/>
              </a:rPr>
              <a:t>発達障がいに関す</a:t>
            </a:r>
            <a:r>
              <a:rPr sz="1200" b="1" spc="-10" dirty="0">
                <a:solidFill>
                  <a:srgbClr val="FFFFFF"/>
                </a:solidFill>
                <a:latin typeface="UD Digi Kyokasho NK-B"/>
                <a:cs typeface="UD Digi Kyokasho NK-B"/>
              </a:rPr>
              <a:t>る</a:t>
            </a:r>
            <a:r>
              <a:rPr sz="1200" b="1" dirty="0">
                <a:solidFill>
                  <a:srgbClr val="FFFFFF"/>
                </a:solidFill>
                <a:latin typeface="UD Digi Kyokasho NK-B"/>
                <a:cs typeface="UD Digi Kyokasho NK-B"/>
              </a:rPr>
              <a:t>各種相談</a:t>
            </a:r>
            <a:r>
              <a:rPr sz="1200" b="1" spc="-10" dirty="0">
                <a:solidFill>
                  <a:srgbClr val="FFFFFF"/>
                </a:solidFill>
                <a:latin typeface="UD Digi Kyokasho NK-B"/>
                <a:cs typeface="UD Digi Kyokasho NK-B"/>
              </a:rPr>
              <a:t>につ</a:t>
            </a:r>
            <a:r>
              <a:rPr sz="1200" b="1" dirty="0">
                <a:solidFill>
                  <a:srgbClr val="FFFFFF"/>
                </a:solidFill>
                <a:latin typeface="UD Digi Kyokasho NK-B"/>
                <a:cs typeface="UD Digi Kyokasho NK-B"/>
              </a:rPr>
              <a:t>いての対応部署</a:t>
            </a:r>
            <a:r>
              <a:rPr sz="1200" b="1" spc="-175" dirty="0">
                <a:solidFill>
                  <a:srgbClr val="FFFFFF"/>
                </a:solidFill>
                <a:latin typeface="UD Digi Kyokasho NK-B"/>
                <a:cs typeface="UD Digi Kyokasho NK-B"/>
              </a:rPr>
              <a:t>•機</a:t>
            </a:r>
            <a:r>
              <a:rPr sz="1200" b="1" spc="-50" dirty="0">
                <a:solidFill>
                  <a:srgbClr val="FFFFFF"/>
                </a:solidFill>
                <a:latin typeface="UD Digi Kyokasho NK-B"/>
                <a:cs typeface="UD Digi Kyokasho NK-B"/>
              </a:rPr>
              <a:t>関</a:t>
            </a:r>
            <a:r>
              <a:rPr sz="1200" b="1" dirty="0">
                <a:solidFill>
                  <a:srgbClr val="FFFFFF"/>
                </a:solidFill>
                <a:latin typeface="UD Digi Kyokasho NK-B"/>
                <a:cs typeface="UD Digi Kyokasho NK-B"/>
              </a:rPr>
              <a:t>	</a:t>
            </a:r>
            <a:r>
              <a:rPr sz="1050" b="1" spc="-10" dirty="0">
                <a:solidFill>
                  <a:srgbClr val="FFFFFF"/>
                </a:solidFill>
                <a:latin typeface="UD Digi Kyokasho NK-B"/>
                <a:cs typeface="UD Digi Kyokasho NK-B"/>
              </a:rPr>
              <a:t>※そ</a:t>
            </a:r>
            <a:r>
              <a:rPr sz="1050" b="1" dirty="0">
                <a:solidFill>
                  <a:srgbClr val="FFFFFF"/>
                </a:solidFill>
                <a:latin typeface="UD Digi Kyokasho NK-B"/>
                <a:cs typeface="UD Digi Kyokasho NK-B"/>
              </a:rPr>
              <a:t>れ</a:t>
            </a:r>
            <a:r>
              <a:rPr sz="1050" b="1" spc="-10" dirty="0">
                <a:solidFill>
                  <a:srgbClr val="FFFFFF"/>
                </a:solidFill>
                <a:latin typeface="UD Digi Kyokasho NK-B"/>
                <a:cs typeface="UD Digi Kyokasho NK-B"/>
              </a:rPr>
              <a:t>ぞ</a:t>
            </a:r>
            <a:r>
              <a:rPr sz="1050" b="1" dirty="0">
                <a:solidFill>
                  <a:srgbClr val="FFFFFF"/>
                </a:solidFill>
                <a:latin typeface="UD Digi Kyokasho NK-B"/>
                <a:cs typeface="UD Digi Kyokasho NK-B"/>
              </a:rPr>
              <a:t>れの</a:t>
            </a:r>
            <a:r>
              <a:rPr sz="1050" b="1" spc="-10" dirty="0">
                <a:solidFill>
                  <a:srgbClr val="FFFFFF"/>
                </a:solidFill>
                <a:latin typeface="UD Digi Kyokasho NK-B"/>
                <a:cs typeface="UD Digi Kyokasho NK-B"/>
              </a:rPr>
              <a:t>相</a:t>
            </a:r>
            <a:r>
              <a:rPr sz="1050" b="1" spc="-20" dirty="0">
                <a:solidFill>
                  <a:srgbClr val="FFFFFF"/>
                </a:solidFill>
                <a:latin typeface="UD Digi Kyokasho NK-B"/>
                <a:cs typeface="UD Digi Kyokasho NK-B"/>
              </a:rPr>
              <a:t>談</a:t>
            </a:r>
            <a:r>
              <a:rPr sz="1050" b="1" spc="-10" dirty="0">
                <a:solidFill>
                  <a:srgbClr val="FFFFFF"/>
                </a:solidFill>
                <a:latin typeface="UD Digi Kyokasho NK-B"/>
                <a:cs typeface="UD Digi Kyokasho NK-B"/>
              </a:rPr>
              <a:t>内</a:t>
            </a:r>
            <a:r>
              <a:rPr sz="1050" b="1" spc="-20" dirty="0">
                <a:solidFill>
                  <a:srgbClr val="FFFFFF"/>
                </a:solidFill>
                <a:latin typeface="UD Digi Kyokasho NK-B"/>
                <a:cs typeface="UD Digi Kyokasho NK-B"/>
              </a:rPr>
              <a:t>容</a:t>
            </a:r>
            <a:r>
              <a:rPr sz="1050" b="1" spc="-15" dirty="0">
                <a:solidFill>
                  <a:srgbClr val="FFFFFF"/>
                </a:solidFill>
                <a:latin typeface="UD Digi Kyokasho NK-B"/>
                <a:cs typeface="UD Digi Kyokasho NK-B"/>
              </a:rPr>
              <a:t>に</a:t>
            </a:r>
            <a:r>
              <a:rPr sz="1050" b="1" dirty="0">
                <a:solidFill>
                  <a:srgbClr val="FFFFFF"/>
                </a:solidFill>
                <a:latin typeface="UD Digi Kyokasho NK-B"/>
                <a:cs typeface="UD Digi Kyokasho NK-B"/>
              </a:rPr>
              <a:t>つ</a:t>
            </a:r>
            <a:r>
              <a:rPr sz="1050" b="1" spc="-10" dirty="0">
                <a:solidFill>
                  <a:srgbClr val="FFFFFF"/>
                </a:solidFill>
                <a:latin typeface="UD Digi Kyokasho NK-B"/>
                <a:cs typeface="UD Digi Kyokasho NK-B"/>
              </a:rPr>
              <a:t>いて、主</a:t>
            </a:r>
            <a:r>
              <a:rPr sz="1050" b="1" spc="-20" dirty="0">
                <a:solidFill>
                  <a:srgbClr val="FFFFFF"/>
                </a:solidFill>
                <a:latin typeface="UD Digi Kyokasho NK-B"/>
                <a:cs typeface="UD Digi Kyokasho NK-B"/>
              </a:rPr>
              <a:t>担</a:t>
            </a:r>
            <a:r>
              <a:rPr sz="1050" b="1" spc="-10" dirty="0">
                <a:solidFill>
                  <a:srgbClr val="FFFFFF"/>
                </a:solidFill>
                <a:latin typeface="UD Digi Kyokasho NK-B"/>
                <a:cs typeface="UD Digi Kyokasho NK-B"/>
              </a:rPr>
              <a:t>当</a:t>
            </a:r>
            <a:r>
              <a:rPr sz="1050" b="1" spc="-20" dirty="0">
                <a:solidFill>
                  <a:srgbClr val="FFFFFF"/>
                </a:solidFill>
                <a:latin typeface="UD Digi Kyokasho NK-B"/>
                <a:cs typeface="UD Digi Kyokasho NK-B"/>
              </a:rPr>
              <a:t>部</a:t>
            </a:r>
            <a:r>
              <a:rPr sz="1050" b="1" spc="-10" dirty="0">
                <a:solidFill>
                  <a:srgbClr val="FFFFFF"/>
                </a:solidFill>
                <a:latin typeface="UD Digi Kyokasho NK-B"/>
                <a:cs typeface="UD Digi Kyokasho NK-B"/>
              </a:rPr>
              <a:t>署</a:t>
            </a:r>
            <a:r>
              <a:rPr sz="1050" b="1" spc="-455" dirty="0">
                <a:solidFill>
                  <a:srgbClr val="FFFFFF"/>
                </a:solidFill>
                <a:latin typeface="UD Digi Kyokasho NK-B"/>
                <a:cs typeface="UD Digi Kyokasho NK-B"/>
              </a:rPr>
              <a:t>•</a:t>
            </a:r>
            <a:r>
              <a:rPr sz="1050" b="1" spc="-20" dirty="0">
                <a:solidFill>
                  <a:srgbClr val="FFFFFF"/>
                </a:solidFill>
                <a:latin typeface="UD Digi Kyokasho NK-B"/>
                <a:cs typeface="UD Digi Kyokasho NK-B"/>
              </a:rPr>
              <a:t>機</a:t>
            </a:r>
            <a:r>
              <a:rPr sz="1050" b="1" spc="-10" dirty="0">
                <a:solidFill>
                  <a:srgbClr val="FFFFFF"/>
                </a:solidFill>
                <a:latin typeface="UD Digi Kyokasho NK-B"/>
                <a:cs typeface="UD Digi Kyokasho NK-B"/>
              </a:rPr>
              <a:t>関</a:t>
            </a:r>
            <a:r>
              <a:rPr sz="1050" b="1" spc="-20" dirty="0">
                <a:solidFill>
                  <a:srgbClr val="FFFFFF"/>
                </a:solidFill>
                <a:latin typeface="UD Digi Kyokasho NK-B"/>
                <a:cs typeface="UD Digi Kyokasho NK-B"/>
              </a:rPr>
              <a:t>及</a:t>
            </a:r>
            <a:r>
              <a:rPr sz="1050" b="1" spc="-10" dirty="0">
                <a:solidFill>
                  <a:srgbClr val="FFFFFF"/>
                </a:solidFill>
                <a:latin typeface="UD Digi Kyokasho NK-B"/>
                <a:cs typeface="UD Digi Kyokasho NK-B"/>
              </a:rPr>
              <a:t>び</a:t>
            </a:r>
            <a:r>
              <a:rPr sz="1050" b="1" spc="-20" dirty="0">
                <a:solidFill>
                  <a:srgbClr val="FFFFFF"/>
                </a:solidFill>
                <a:latin typeface="UD Digi Kyokasho NK-B"/>
                <a:cs typeface="UD Digi Kyokasho NK-B"/>
              </a:rPr>
              <a:t>対</a:t>
            </a:r>
            <a:r>
              <a:rPr sz="1050" b="1" spc="-10" dirty="0">
                <a:solidFill>
                  <a:srgbClr val="FFFFFF"/>
                </a:solidFill>
                <a:latin typeface="UD Digi Kyokasho NK-B"/>
                <a:cs typeface="UD Digi Kyokasho NK-B"/>
              </a:rPr>
              <a:t>応</a:t>
            </a:r>
            <a:r>
              <a:rPr sz="1050" b="1" spc="-20" dirty="0">
                <a:solidFill>
                  <a:srgbClr val="FFFFFF"/>
                </a:solidFill>
                <a:latin typeface="UD Digi Kyokasho NK-B"/>
                <a:cs typeface="UD Digi Kyokasho NK-B"/>
              </a:rPr>
              <a:t>可</a:t>
            </a:r>
            <a:r>
              <a:rPr sz="1050" b="1" spc="-10" dirty="0">
                <a:solidFill>
                  <a:srgbClr val="FFFFFF"/>
                </a:solidFill>
                <a:latin typeface="UD Digi Kyokasho NK-B"/>
                <a:cs typeface="UD Digi Kyokasho NK-B"/>
              </a:rPr>
              <a:t>能</a:t>
            </a:r>
            <a:r>
              <a:rPr sz="1050" b="1" spc="-20" dirty="0">
                <a:solidFill>
                  <a:srgbClr val="FFFFFF"/>
                </a:solidFill>
                <a:latin typeface="UD Digi Kyokasho NK-B"/>
                <a:cs typeface="UD Digi Kyokasho NK-B"/>
              </a:rPr>
              <a:t>な</a:t>
            </a:r>
            <a:r>
              <a:rPr sz="1050" b="1" spc="-10" dirty="0">
                <a:solidFill>
                  <a:srgbClr val="FFFFFF"/>
                </a:solidFill>
                <a:latin typeface="UD Digi Kyokasho NK-B"/>
                <a:cs typeface="UD Digi Kyokasho NK-B"/>
              </a:rPr>
              <a:t>部</a:t>
            </a:r>
            <a:r>
              <a:rPr sz="1050" b="1" spc="-20" dirty="0">
                <a:solidFill>
                  <a:srgbClr val="FFFFFF"/>
                </a:solidFill>
                <a:latin typeface="UD Digi Kyokasho NK-B"/>
                <a:cs typeface="UD Digi Kyokasho NK-B"/>
              </a:rPr>
              <a:t>署</a:t>
            </a:r>
            <a:r>
              <a:rPr sz="1050" b="1" spc="-455" dirty="0">
                <a:solidFill>
                  <a:srgbClr val="FFFFFF"/>
                </a:solidFill>
                <a:latin typeface="UD Digi Kyokasho NK-B"/>
                <a:cs typeface="UD Digi Kyokasho NK-B"/>
              </a:rPr>
              <a:t>•</a:t>
            </a:r>
            <a:r>
              <a:rPr sz="1050" b="1" spc="-10" dirty="0">
                <a:solidFill>
                  <a:srgbClr val="FFFFFF"/>
                </a:solidFill>
                <a:latin typeface="UD Digi Kyokasho NK-B"/>
                <a:cs typeface="UD Digi Kyokasho NK-B"/>
              </a:rPr>
              <a:t>機</a:t>
            </a:r>
            <a:r>
              <a:rPr sz="1050" b="1" spc="-20" dirty="0">
                <a:solidFill>
                  <a:srgbClr val="FFFFFF"/>
                </a:solidFill>
                <a:latin typeface="UD Digi Kyokasho NK-B"/>
                <a:cs typeface="UD Digi Kyokasho NK-B"/>
              </a:rPr>
              <a:t>関</a:t>
            </a:r>
            <a:r>
              <a:rPr sz="1050" b="1" spc="-10" dirty="0">
                <a:solidFill>
                  <a:srgbClr val="FFFFFF"/>
                </a:solidFill>
                <a:latin typeface="UD Digi Kyokasho NK-B"/>
                <a:cs typeface="UD Digi Kyokasho NK-B"/>
              </a:rPr>
              <a:t>を調</a:t>
            </a:r>
            <a:r>
              <a:rPr sz="1050" b="1" spc="-50" dirty="0">
                <a:solidFill>
                  <a:srgbClr val="FFFFFF"/>
                </a:solidFill>
                <a:latin typeface="UD Digi Kyokasho NK-B"/>
                <a:cs typeface="UD Digi Kyokasho NK-B"/>
              </a:rPr>
              <a:t>査</a:t>
            </a:r>
            <a:endParaRPr sz="1050">
              <a:latin typeface="UD Digi Kyokasho NK-B"/>
              <a:cs typeface="UD Digi Kyokasho NK-B"/>
            </a:endParaRPr>
          </a:p>
        </p:txBody>
      </p:sp>
      <p:grpSp>
        <p:nvGrpSpPr>
          <p:cNvPr id="7" name="object 7"/>
          <p:cNvGrpSpPr/>
          <p:nvPr/>
        </p:nvGrpSpPr>
        <p:grpSpPr>
          <a:xfrm>
            <a:off x="2741485" y="3982021"/>
            <a:ext cx="2301875" cy="2089785"/>
            <a:chOff x="2741485" y="3982021"/>
            <a:chExt cx="2301875" cy="2089785"/>
          </a:xfrm>
        </p:grpSpPr>
        <p:sp>
          <p:nvSpPr>
            <p:cNvPr id="8" name="object 8"/>
            <p:cNvSpPr/>
            <p:nvPr/>
          </p:nvSpPr>
          <p:spPr>
            <a:xfrm>
              <a:off x="3203448" y="3986784"/>
              <a:ext cx="917575" cy="2080260"/>
            </a:xfrm>
            <a:custGeom>
              <a:avLst/>
              <a:gdLst/>
              <a:ahLst/>
              <a:cxnLst/>
              <a:rect l="l" t="t" r="r" b="b"/>
              <a:pathLst>
                <a:path w="917575" h="2080260">
                  <a:moveTo>
                    <a:pt x="0" y="2013203"/>
                  </a:moveTo>
                  <a:lnTo>
                    <a:pt x="0" y="2080259"/>
                  </a:lnTo>
                </a:path>
                <a:path w="917575" h="2080260">
                  <a:moveTo>
                    <a:pt x="0" y="1388363"/>
                  </a:moveTo>
                  <a:lnTo>
                    <a:pt x="0" y="1938527"/>
                  </a:lnTo>
                </a:path>
                <a:path w="917575" h="2080260">
                  <a:moveTo>
                    <a:pt x="0" y="1181099"/>
                  </a:moveTo>
                  <a:lnTo>
                    <a:pt x="0" y="1315211"/>
                  </a:lnTo>
                </a:path>
                <a:path w="917575" h="2080260">
                  <a:moveTo>
                    <a:pt x="0" y="972311"/>
                  </a:moveTo>
                  <a:lnTo>
                    <a:pt x="0" y="1106423"/>
                  </a:lnTo>
                </a:path>
                <a:path w="917575" h="2080260">
                  <a:moveTo>
                    <a:pt x="0" y="765047"/>
                  </a:moveTo>
                  <a:lnTo>
                    <a:pt x="0" y="899159"/>
                  </a:lnTo>
                </a:path>
                <a:path w="917575" h="2080260">
                  <a:moveTo>
                    <a:pt x="0" y="556259"/>
                  </a:moveTo>
                  <a:lnTo>
                    <a:pt x="0" y="690371"/>
                  </a:lnTo>
                </a:path>
                <a:path w="917575" h="2080260">
                  <a:moveTo>
                    <a:pt x="0" y="348995"/>
                  </a:moveTo>
                  <a:lnTo>
                    <a:pt x="0" y="483107"/>
                  </a:lnTo>
                </a:path>
                <a:path w="917575" h="2080260">
                  <a:moveTo>
                    <a:pt x="0" y="140207"/>
                  </a:moveTo>
                  <a:lnTo>
                    <a:pt x="0" y="274319"/>
                  </a:lnTo>
                </a:path>
                <a:path w="917575" h="2080260">
                  <a:moveTo>
                    <a:pt x="0" y="0"/>
                  </a:moveTo>
                  <a:lnTo>
                    <a:pt x="0" y="67055"/>
                  </a:lnTo>
                </a:path>
                <a:path w="917575" h="2080260">
                  <a:moveTo>
                    <a:pt x="458724" y="140207"/>
                  </a:moveTo>
                  <a:lnTo>
                    <a:pt x="458724" y="274319"/>
                  </a:lnTo>
                </a:path>
                <a:path w="917575" h="2080260">
                  <a:moveTo>
                    <a:pt x="458724" y="0"/>
                  </a:moveTo>
                  <a:lnTo>
                    <a:pt x="458724" y="67055"/>
                  </a:lnTo>
                </a:path>
                <a:path w="917575" h="2080260">
                  <a:moveTo>
                    <a:pt x="458724" y="348995"/>
                  </a:moveTo>
                  <a:lnTo>
                    <a:pt x="458724" y="1106423"/>
                  </a:lnTo>
                </a:path>
                <a:path w="917575" h="2080260">
                  <a:moveTo>
                    <a:pt x="458724" y="1181099"/>
                  </a:moveTo>
                  <a:lnTo>
                    <a:pt x="458724" y="1315211"/>
                  </a:lnTo>
                </a:path>
                <a:path w="917575" h="2080260">
                  <a:moveTo>
                    <a:pt x="458724" y="1388363"/>
                  </a:moveTo>
                  <a:lnTo>
                    <a:pt x="458724" y="1938527"/>
                  </a:lnTo>
                </a:path>
                <a:path w="917575" h="2080260">
                  <a:moveTo>
                    <a:pt x="458724" y="2013203"/>
                  </a:moveTo>
                  <a:lnTo>
                    <a:pt x="458724" y="2080259"/>
                  </a:lnTo>
                </a:path>
                <a:path w="917575" h="2080260">
                  <a:moveTo>
                    <a:pt x="917448" y="140207"/>
                  </a:moveTo>
                  <a:lnTo>
                    <a:pt x="917448" y="274319"/>
                  </a:lnTo>
                </a:path>
                <a:path w="917575" h="2080260">
                  <a:moveTo>
                    <a:pt x="917448" y="0"/>
                  </a:moveTo>
                  <a:lnTo>
                    <a:pt x="917448" y="67055"/>
                  </a:lnTo>
                </a:path>
                <a:path w="917575" h="2080260">
                  <a:moveTo>
                    <a:pt x="917448" y="348995"/>
                  </a:moveTo>
                  <a:lnTo>
                    <a:pt x="917448" y="1938527"/>
                  </a:lnTo>
                </a:path>
                <a:path w="917575" h="2080260">
                  <a:moveTo>
                    <a:pt x="917448" y="2013203"/>
                  </a:moveTo>
                  <a:lnTo>
                    <a:pt x="917448" y="2080259"/>
                  </a:lnTo>
                </a:path>
              </a:pathLst>
            </a:custGeom>
            <a:ln w="9144">
              <a:solidFill>
                <a:srgbClr val="D9D9D9"/>
              </a:solidFill>
            </a:ln>
          </p:spPr>
          <p:txBody>
            <a:bodyPr wrap="square" lIns="0" tIns="0" rIns="0" bIns="0" rtlCol="0"/>
            <a:lstStyle/>
            <a:p>
              <a:endParaRPr/>
            </a:p>
          </p:txBody>
        </p:sp>
        <p:sp>
          <p:nvSpPr>
            <p:cNvPr id="9" name="object 9"/>
            <p:cNvSpPr/>
            <p:nvPr/>
          </p:nvSpPr>
          <p:spPr>
            <a:xfrm>
              <a:off x="4579620" y="3986784"/>
              <a:ext cx="459105" cy="2080260"/>
            </a:xfrm>
            <a:custGeom>
              <a:avLst/>
              <a:gdLst/>
              <a:ahLst/>
              <a:cxnLst/>
              <a:rect l="l" t="t" r="r" b="b"/>
              <a:pathLst>
                <a:path w="459104" h="2080260">
                  <a:moveTo>
                    <a:pt x="0" y="0"/>
                  </a:moveTo>
                  <a:lnTo>
                    <a:pt x="0" y="2080259"/>
                  </a:lnTo>
                </a:path>
                <a:path w="459104" h="2080260">
                  <a:moveTo>
                    <a:pt x="458724" y="0"/>
                  </a:moveTo>
                  <a:lnTo>
                    <a:pt x="458724" y="2080259"/>
                  </a:lnTo>
                </a:path>
              </a:pathLst>
            </a:custGeom>
            <a:ln w="9144">
              <a:solidFill>
                <a:srgbClr val="D9D9D9"/>
              </a:solidFill>
            </a:ln>
          </p:spPr>
          <p:txBody>
            <a:bodyPr wrap="square" lIns="0" tIns="0" rIns="0" bIns="0" rtlCol="0"/>
            <a:lstStyle/>
            <a:p>
              <a:endParaRPr/>
            </a:p>
          </p:txBody>
        </p:sp>
        <p:sp>
          <p:nvSpPr>
            <p:cNvPr id="10" name="object 10"/>
            <p:cNvSpPr/>
            <p:nvPr/>
          </p:nvSpPr>
          <p:spPr>
            <a:xfrm>
              <a:off x="2746248" y="4053840"/>
              <a:ext cx="1833880" cy="1946275"/>
            </a:xfrm>
            <a:custGeom>
              <a:avLst/>
              <a:gdLst/>
              <a:ahLst/>
              <a:cxnLst/>
              <a:rect l="l" t="t" r="r" b="b"/>
              <a:pathLst>
                <a:path w="1833879" h="1946275">
                  <a:moveTo>
                    <a:pt x="457200" y="1664208"/>
                  </a:moveTo>
                  <a:lnTo>
                    <a:pt x="0" y="1664208"/>
                  </a:lnTo>
                  <a:lnTo>
                    <a:pt x="0" y="1737360"/>
                  </a:lnTo>
                  <a:lnTo>
                    <a:pt x="457200" y="1737360"/>
                  </a:lnTo>
                  <a:lnTo>
                    <a:pt x="457200" y="1664208"/>
                  </a:lnTo>
                  <a:close/>
                </a:path>
                <a:path w="1833879" h="1946275">
                  <a:moveTo>
                    <a:pt x="915924" y="832104"/>
                  </a:moveTo>
                  <a:lnTo>
                    <a:pt x="0" y="832104"/>
                  </a:lnTo>
                  <a:lnTo>
                    <a:pt x="0" y="905256"/>
                  </a:lnTo>
                  <a:lnTo>
                    <a:pt x="915924" y="905256"/>
                  </a:lnTo>
                  <a:lnTo>
                    <a:pt x="915924" y="832104"/>
                  </a:lnTo>
                  <a:close/>
                </a:path>
                <a:path w="1833879" h="1946275">
                  <a:moveTo>
                    <a:pt x="915924" y="623316"/>
                  </a:moveTo>
                  <a:lnTo>
                    <a:pt x="0" y="623316"/>
                  </a:lnTo>
                  <a:lnTo>
                    <a:pt x="0" y="697992"/>
                  </a:lnTo>
                  <a:lnTo>
                    <a:pt x="915924" y="697992"/>
                  </a:lnTo>
                  <a:lnTo>
                    <a:pt x="915924" y="623316"/>
                  </a:lnTo>
                  <a:close/>
                </a:path>
                <a:path w="1833879" h="1946275">
                  <a:moveTo>
                    <a:pt x="915924" y="416052"/>
                  </a:moveTo>
                  <a:lnTo>
                    <a:pt x="0" y="416052"/>
                  </a:lnTo>
                  <a:lnTo>
                    <a:pt x="0" y="489204"/>
                  </a:lnTo>
                  <a:lnTo>
                    <a:pt x="915924" y="489204"/>
                  </a:lnTo>
                  <a:lnTo>
                    <a:pt x="915924" y="416052"/>
                  </a:lnTo>
                  <a:close/>
                </a:path>
                <a:path w="1833879" h="1946275">
                  <a:moveTo>
                    <a:pt x="1374648" y="1248156"/>
                  </a:moveTo>
                  <a:lnTo>
                    <a:pt x="0" y="1248156"/>
                  </a:lnTo>
                  <a:lnTo>
                    <a:pt x="0" y="1321308"/>
                  </a:lnTo>
                  <a:lnTo>
                    <a:pt x="1374648" y="1321308"/>
                  </a:lnTo>
                  <a:lnTo>
                    <a:pt x="1374648" y="1248156"/>
                  </a:lnTo>
                  <a:close/>
                </a:path>
                <a:path w="1833879" h="1946275">
                  <a:moveTo>
                    <a:pt x="1374648" y="1039368"/>
                  </a:moveTo>
                  <a:lnTo>
                    <a:pt x="0" y="1039368"/>
                  </a:lnTo>
                  <a:lnTo>
                    <a:pt x="0" y="1114044"/>
                  </a:lnTo>
                  <a:lnTo>
                    <a:pt x="1374648" y="1114044"/>
                  </a:lnTo>
                  <a:lnTo>
                    <a:pt x="1374648" y="1039368"/>
                  </a:lnTo>
                  <a:close/>
                </a:path>
                <a:path w="1833879" h="1946275">
                  <a:moveTo>
                    <a:pt x="1833372" y="1871484"/>
                  </a:moveTo>
                  <a:lnTo>
                    <a:pt x="0" y="1871484"/>
                  </a:lnTo>
                  <a:lnTo>
                    <a:pt x="0" y="1946148"/>
                  </a:lnTo>
                  <a:lnTo>
                    <a:pt x="1833372" y="1946148"/>
                  </a:lnTo>
                  <a:lnTo>
                    <a:pt x="1833372" y="1871484"/>
                  </a:lnTo>
                  <a:close/>
                </a:path>
                <a:path w="1833879" h="1946275">
                  <a:moveTo>
                    <a:pt x="1833372" y="207264"/>
                  </a:moveTo>
                  <a:lnTo>
                    <a:pt x="0" y="207264"/>
                  </a:lnTo>
                  <a:lnTo>
                    <a:pt x="0" y="281940"/>
                  </a:lnTo>
                  <a:lnTo>
                    <a:pt x="1833372" y="281940"/>
                  </a:lnTo>
                  <a:lnTo>
                    <a:pt x="1833372" y="207264"/>
                  </a:lnTo>
                  <a:close/>
                </a:path>
                <a:path w="1833879" h="1946275">
                  <a:moveTo>
                    <a:pt x="1833372" y="0"/>
                  </a:moveTo>
                  <a:lnTo>
                    <a:pt x="0" y="0"/>
                  </a:lnTo>
                  <a:lnTo>
                    <a:pt x="0" y="73152"/>
                  </a:lnTo>
                  <a:lnTo>
                    <a:pt x="1833372" y="73152"/>
                  </a:lnTo>
                  <a:lnTo>
                    <a:pt x="1833372" y="0"/>
                  </a:lnTo>
                  <a:close/>
                </a:path>
              </a:pathLst>
            </a:custGeom>
            <a:solidFill>
              <a:srgbClr val="5B9BD4"/>
            </a:solidFill>
          </p:spPr>
          <p:txBody>
            <a:bodyPr wrap="square" lIns="0" tIns="0" rIns="0" bIns="0" rtlCol="0"/>
            <a:lstStyle/>
            <a:p>
              <a:endParaRPr/>
            </a:p>
          </p:txBody>
        </p:sp>
        <p:sp>
          <p:nvSpPr>
            <p:cNvPr id="11" name="object 11"/>
            <p:cNvSpPr/>
            <p:nvPr/>
          </p:nvSpPr>
          <p:spPr>
            <a:xfrm>
              <a:off x="2746248" y="3986784"/>
              <a:ext cx="0" cy="2080260"/>
            </a:xfrm>
            <a:custGeom>
              <a:avLst/>
              <a:gdLst/>
              <a:ahLst/>
              <a:cxnLst/>
              <a:rect l="l" t="t" r="r" b="b"/>
              <a:pathLst>
                <a:path h="2080260">
                  <a:moveTo>
                    <a:pt x="0" y="0"/>
                  </a:moveTo>
                  <a:lnTo>
                    <a:pt x="0" y="2080259"/>
                  </a:lnTo>
                </a:path>
              </a:pathLst>
            </a:custGeom>
            <a:ln w="9144">
              <a:solidFill>
                <a:srgbClr val="D9D9D9"/>
              </a:solidFill>
            </a:ln>
          </p:spPr>
          <p:txBody>
            <a:bodyPr wrap="square" lIns="0" tIns="0" rIns="0" bIns="0" rtlCol="0"/>
            <a:lstStyle/>
            <a:p>
              <a:endParaRPr/>
            </a:p>
          </p:txBody>
        </p:sp>
      </p:grpSp>
      <p:sp>
        <p:nvSpPr>
          <p:cNvPr id="12" name="object 12"/>
          <p:cNvSpPr txBox="1"/>
          <p:nvPr/>
        </p:nvSpPr>
        <p:spPr>
          <a:xfrm>
            <a:off x="4655820" y="3929888"/>
            <a:ext cx="71120" cy="443230"/>
          </a:xfrm>
          <a:prstGeom prst="rect">
            <a:avLst/>
          </a:prstGeom>
        </p:spPr>
        <p:txBody>
          <a:bodyPr vert="horz" wrap="square" lIns="0" tIns="83820" rIns="0" bIns="0" rtlCol="0">
            <a:spAutoFit/>
          </a:bodyPr>
          <a:lstStyle/>
          <a:p>
            <a:pPr>
              <a:lnSpc>
                <a:spcPct val="100000"/>
              </a:lnSpc>
              <a:spcBef>
                <a:spcPts val="660"/>
              </a:spcBef>
            </a:pPr>
            <a:r>
              <a:rPr sz="900" spc="-50" dirty="0">
                <a:solidFill>
                  <a:srgbClr val="3F3F3F"/>
                </a:solidFill>
                <a:latin typeface="Calibri"/>
                <a:cs typeface="Calibri"/>
              </a:rPr>
              <a:t>4</a:t>
            </a:r>
            <a:endParaRPr sz="900">
              <a:latin typeface="Calibri"/>
              <a:cs typeface="Calibri"/>
            </a:endParaRPr>
          </a:p>
          <a:p>
            <a:pPr>
              <a:lnSpc>
                <a:spcPct val="100000"/>
              </a:lnSpc>
              <a:spcBef>
                <a:spcPts val="565"/>
              </a:spcBef>
            </a:pPr>
            <a:r>
              <a:rPr sz="900" spc="-50" dirty="0">
                <a:solidFill>
                  <a:srgbClr val="3F3F3F"/>
                </a:solidFill>
                <a:latin typeface="Calibri"/>
                <a:cs typeface="Calibri"/>
              </a:rPr>
              <a:t>4</a:t>
            </a:r>
            <a:endParaRPr sz="900">
              <a:latin typeface="Calibri"/>
              <a:cs typeface="Calibri"/>
            </a:endParaRPr>
          </a:p>
        </p:txBody>
      </p:sp>
      <p:sp>
        <p:nvSpPr>
          <p:cNvPr id="13" name="object 13"/>
          <p:cNvSpPr txBox="1"/>
          <p:nvPr/>
        </p:nvSpPr>
        <p:spPr>
          <a:xfrm>
            <a:off x="3738371" y="4345940"/>
            <a:ext cx="71120" cy="650240"/>
          </a:xfrm>
          <a:prstGeom prst="rect">
            <a:avLst/>
          </a:prstGeom>
        </p:spPr>
        <p:txBody>
          <a:bodyPr vert="horz" wrap="square" lIns="0" tIns="84455" rIns="0" bIns="0" rtlCol="0">
            <a:spAutoFit/>
          </a:bodyPr>
          <a:lstStyle/>
          <a:p>
            <a:pPr>
              <a:lnSpc>
                <a:spcPct val="100000"/>
              </a:lnSpc>
              <a:spcBef>
                <a:spcPts val="665"/>
              </a:spcBef>
            </a:pPr>
            <a:r>
              <a:rPr sz="900" spc="-50" dirty="0">
                <a:solidFill>
                  <a:srgbClr val="3F3F3F"/>
                </a:solidFill>
                <a:latin typeface="Calibri"/>
                <a:cs typeface="Calibri"/>
              </a:rPr>
              <a:t>2</a:t>
            </a:r>
            <a:endParaRPr sz="900">
              <a:latin typeface="Calibri"/>
              <a:cs typeface="Calibri"/>
            </a:endParaRPr>
          </a:p>
          <a:p>
            <a:pPr>
              <a:lnSpc>
                <a:spcPct val="100000"/>
              </a:lnSpc>
              <a:spcBef>
                <a:spcPts val="560"/>
              </a:spcBef>
            </a:pPr>
            <a:r>
              <a:rPr sz="900" spc="-50" dirty="0">
                <a:solidFill>
                  <a:srgbClr val="3F3F3F"/>
                </a:solidFill>
                <a:latin typeface="Calibri"/>
                <a:cs typeface="Calibri"/>
              </a:rPr>
              <a:t>2</a:t>
            </a:r>
            <a:endParaRPr sz="900">
              <a:latin typeface="Calibri"/>
              <a:cs typeface="Calibri"/>
            </a:endParaRPr>
          </a:p>
          <a:p>
            <a:pPr>
              <a:lnSpc>
                <a:spcPct val="100000"/>
              </a:lnSpc>
              <a:spcBef>
                <a:spcPts val="555"/>
              </a:spcBef>
            </a:pPr>
            <a:r>
              <a:rPr sz="900" spc="-50" dirty="0">
                <a:solidFill>
                  <a:srgbClr val="3F3F3F"/>
                </a:solidFill>
                <a:latin typeface="Calibri"/>
                <a:cs typeface="Calibri"/>
              </a:rPr>
              <a:t>2</a:t>
            </a:r>
            <a:endParaRPr sz="900">
              <a:latin typeface="Calibri"/>
              <a:cs typeface="Calibri"/>
            </a:endParaRPr>
          </a:p>
        </p:txBody>
      </p:sp>
      <p:sp>
        <p:nvSpPr>
          <p:cNvPr id="14" name="object 14"/>
          <p:cNvSpPr txBox="1"/>
          <p:nvPr/>
        </p:nvSpPr>
        <p:spPr>
          <a:xfrm>
            <a:off x="4197096" y="4972304"/>
            <a:ext cx="71120" cy="440055"/>
          </a:xfrm>
          <a:prstGeom prst="rect">
            <a:avLst/>
          </a:prstGeom>
        </p:spPr>
        <p:txBody>
          <a:bodyPr vert="horz" wrap="square" lIns="0" tIns="82550" rIns="0" bIns="0" rtlCol="0">
            <a:spAutoFit/>
          </a:bodyPr>
          <a:lstStyle/>
          <a:p>
            <a:pPr>
              <a:lnSpc>
                <a:spcPct val="100000"/>
              </a:lnSpc>
              <a:spcBef>
                <a:spcPts val="650"/>
              </a:spcBef>
            </a:pPr>
            <a:r>
              <a:rPr sz="900" spc="-50" dirty="0">
                <a:solidFill>
                  <a:srgbClr val="3F3F3F"/>
                </a:solidFill>
                <a:latin typeface="Calibri"/>
                <a:cs typeface="Calibri"/>
              </a:rPr>
              <a:t>3</a:t>
            </a:r>
            <a:endParaRPr sz="900">
              <a:latin typeface="Calibri"/>
              <a:cs typeface="Calibri"/>
            </a:endParaRPr>
          </a:p>
          <a:p>
            <a:pPr>
              <a:lnSpc>
                <a:spcPct val="100000"/>
              </a:lnSpc>
              <a:spcBef>
                <a:spcPts val="550"/>
              </a:spcBef>
            </a:pPr>
            <a:r>
              <a:rPr sz="900" spc="-50" dirty="0">
                <a:solidFill>
                  <a:srgbClr val="3F3F3F"/>
                </a:solidFill>
                <a:latin typeface="Calibri"/>
                <a:cs typeface="Calibri"/>
              </a:rPr>
              <a:t>3</a:t>
            </a:r>
            <a:endParaRPr sz="900">
              <a:latin typeface="Calibri"/>
              <a:cs typeface="Calibri"/>
            </a:endParaRPr>
          </a:p>
        </p:txBody>
      </p:sp>
      <p:sp>
        <p:nvSpPr>
          <p:cNvPr id="15" name="object 15"/>
          <p:cNvSpPr txBox="1"/>
          <p:nvPr/>
        </p:nvSpPr>
        <p:spPr>
          <a:xfrm>
            <a:off x="2820923" y="545845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0</a:t>
            </a:r>
            <a:endParaRPr sz="900">
              <a:latin typeface="Calibri"/>
              <a:cs typeface="Calibri"/>
            </a:endParaRPr>
          </a:p>
        </p:txBody>
      </p:sp>
      <p:sp>
        <p:nvSpPr>
          <p:cNvPr id="16" name="object 16"/>
          <p:cNvSpPr txBox="1"/>
          <p:nvPr/>
        </p:nvSpPr>
        <p:spPr>
          <a:xfrm>
            <a:off x="3279647" y="5665723"/>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17" name="object 17"/>
          <p:cNvSpPr txBox="1"/>
          <p:nvPr/>
        </p:nvSpPr>
        <p:spPr>
          <a:xfrm>
            <a:off x="4655820" y="5874511"/>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18" name="object 18"/>
          <p:cNvSpPr txBox="1"/>
          <p:nvPr/>
        </p:nvSpPr>
        <p:spPr>
          <a:xfrm>
            <a:off x="4091940" y="374243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3</a:t>
            </a:r>
            <a:endParaRPr sz="900">
              <a:latin typeface="Calibri"/>
              <a:cs typeface="Calibri"/>
            </a:endParaRPr>
          </a:p>
        </p:txBody>
      </p:sp>
      <p:sp>
        <p:nvSpPr>
          <p:cNvPr id="19" name="object 19"/>
          <p:cNvSpPr txBox="1"/>
          <p:nvPr/>
        </p:nvSpPr>
        <p:spPr>
          <a:xfrm>
            <a:off x="4550664" y="374243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4</a:t>
            </a:r>
            <a:endParaRPr sz="900">
              <a:latin typeface="Calibri"/>
              <a:cs typeface="Calibri"/>
            </a:endParaRPr>
          </a:p>
        </p:txBody>
      </p:sp>
      <p:sp>
        <p:nvSpPr>
          <p:cNvPr id="20" name="object 20"/>
          <p:cNvSpPr txBox="1"/>
          <p:nvPr/>
        </p:nvSpPr>
        <p:spPr>
          <a:xfrm>
            <a:off x="5009388" y="374243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5</a:t>
            </a:r>
            <a:endParaRPr sz="900">
              <a:latin typeface="Calibri"/>
              <a:cs typeface="Calibri"/>
            </a:endParaRPr>
          </a:p>
        </p:txBody>
      </p:sp>
      <p:sp>
        <p:nvSpPr>
          <p:cNvPr id="21" name="object 21"/>
          <p:cNvSpPr txBox="1"/>
          <p:nvPr/>
        </p:nvSpPr>
        <p:spPr>
          <a:xfrm>
            <a:off x="1187196" y="4000500"/>
            <a:ext cx="1478280" cy="2020570"/>
          </a:xfrm>
          <a:prstGeom prst="rect">
            <a:avLst/>
          </a:prstGeom>
        </p:spPr>
        <p:txBody>
          <a:bodyPr vert="horz" wrap="square" lIns="0" tIns="12700" rIns="0" bIns="0" rtlCol="0">
            <a:spAutoFit/>
          </a:bodyPr>
          <a:lstStyle/>
          <a:p>
            <a:pPr marR="6350" algn="r">
              <a:lnSpc>
                <a:spcPct val="100000"/>
              </a:lnSpc>
              <a:spcBef>
                <a:spcPts val="100"/>
              </a:spcBef>
            </a:pPr>
            <a:r>
              <a:rPr sz="800" b="1" spc="-10" dirty="0">
                <a:solidFill>
                  <a:srgbClr val="585858"/>
                </a:solidFill>
                <a:latin typeface="UD Digi Kyokasho NK-B"/>
                <a:cs typeface="UD Digi Kyokasho NK-B"/>
              </a:rPr>
              <a:t>障がい福祉関係課</a:t>
            </a:r>
            <a:endParaRPr sz="800">
              <a:latin typeface="UD Digi Kyokasho NK-B"/>
              <a:cs typeface="UD Digi Kyokasho NK-B"/>
            </a:endParaRPr>
          </a:p>
          <a:p>
            <a:pPr marL="661035" marR="5080" indent="88265" algn="r">
              <a:lnSpc>
                <a:spcPct val="170000"/>
              </a:lnSpc>
              <a:spcBef>
                <a:spcPts val="10"/>
              </a:spcBef>
            </a:pPr>
            <a:r>
              <a:rPr sz="800" b="1" spc="-10" dirty="0">
                <a:solidFill>
                  <a:srgbClr val="585858"/>
                </a:solidFill>
                <a:latin typeface="UD Digi Kyokasho NK-B"/>
                <a:cs typeface="UD Digi Kyokasho NK-B"/>
              </a:rPr>
              <a:t>母子保健担当課子育て支援関係課</a:t>
            </a:r>
            <a:endParaRPr sz="800">
              <a:latin typeface="UD Digi Kyokasho NK-B"/>
              <a:cs typeface="UD Digi Kyokasho NK-B"/>
            </a:endParaRPr>
          </a:p>
          <a:p>
            <a:pPr marL="900430" marR="6350" indent="53340" algn="r">
              <a:lnSpc>
                <a:spcPct val="170000"/>
              </a:lnSpc>
              <a:spcBef>
                <a:spcPts val="15"/>
              </a:spcBef>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492125" marR="6350" algn="just">
              <a:lnSpc>
                <a:spcPct val="170600"/>
              </a:lnSpc>
              <a:spcBef>
                <a:spcPts val="5"/>
              </a:spcBef>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670"/>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68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22" name="object 22"/>
          <p:cNvSpPr txBox="1"/>
          <p:nvPr/>
        </p:nvSpPr>
        <p:spPr>
          <a:xfrm>
            <a:off x="2580132" y="3437635"/>
            <a:ext cx="1169035" cy="467359"/>
          </a:xfrm>
          <a:prstGeom prst="rect">
            <a:avLst/>
          </a:prstGeom>
        </p:spPr>
        <p:txBody>
          <a:bodyPr vert="horz" wrap="square" lIns="0" tIns="12700" rIns="0" bIns="0" rtlCol="0">
            <a:spAutoFit/>
          </a:bodyPr>
          <a:lstStyle/>
          <a:p>
            <a:pPr>
              <a:lnSpc>
                <a:spcPct val="100000"/>
              </a:lnSpc>
              <a:spcBef>
                <a:spcPts val="100"/>
              </a:spcBef>
            </a:pPr>
            <a:r>
              <a:rPr sz="1200" b="1" spc="-65" dirty="0">
                <a:solidFill>
                  <a:srgbClr val="585858"/>
                </a:solidFill>
                <a:latin typeface="UD Digi Kyokasho NK-B"/>
                <a:cs typeface="UD Digi Kyokasho NK-B"/>
              </a:rPr>
              <a:t>主担当部署•機関</a:t>
            </a:r>
            <a:endParaRPr sz="1200">
              <a:latin typeface="UD Digi Kyokasho NK-B"/>
              <a:cs typeface="UD Digi Kyokasho NK-B"/>
            </a:endParaRPr>
          </a:p>
          <a:p>
            <a:pPr marL="135255">
              <a:lnSpc>
                <a:spcPct val="100000"/>
              </a:lnSpc>
              <a:spcBef>
                <a:spcPts val="960"/>
              </a:spcBef>
              <a:tabLst>
                <a:tab pos="593725" algn="l"/>
                <a:tab pos="105283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1</a:t>
            </a:r>
            <a:r>
              <a:rPr sz="900" dirty="0">
                <a:solidFill>
                  <a:srgbClr val="585858"/>
                </a:solidFill>
                <a:latin typeface="Calibri"/>
                <a:cs typeface="Calibri"/>
              </a:rPr>
              <a:t>	</a:t>
            </a:r>
            <a:r>
              <a:rPr sz="900" spc="-50" dirty="0">
                <a:solidFill>
                  <a:srgbClr val="585858"/>
                </a:solidFill>
                <a:latin typeface="Calibri"/>
                <a:cs typeface="Calibri"/>
              </a:rPr>
              <a:t>2</a:t>
            </a:r>
            <a:endParaRPr sz="900">
              <a:latin typeface="Calibri"/>
              <a:cs typeface="Calibri"/>
            </a:endParaRPr>
          </a:p>
        </p:txBody>
      </p:sp>
      <p:sp>
        <p:nvSpPr>
          <p:cNvPr id="23" name="object 23"/>
          <p:cNvSpPr/>
          <p:nvPr/>
        </p:nvSpPr>
        <p:spPr>
          <a:xfrm>
            <a:off x="1107947" y="3348228"/>
            <a:ext cx="4099560" cy="2859405"/>
          </a:xfrm>
          <a:custGeom>
            <a:avLst/>
            <a:gdLst/>
            <a:ahLst/>
            <a:cxnLst/>
            <a:rect l="l" t="t" r="r" b="b"/>
            <a:pathLst>
              <a:path w="4099560" h="2859404">
                <a:moveTo>
                  <a:pt x="0" y="2859024"/>
                </a:moveTo>
                <a:lnTo>
                  <a:pt x="4099560" y="2859024"/>
                </a:lnTo>
                <a:lnTo>
                  <a:pt x="4099560" y="0"/>
                </a:lnTo>
                <a:lnTo>
                  <a:pt x="0" y="0"/>
                </a:lnTo>
                <a:lnTo>
                  <a:pt x="0" y="2859024"/>
                </a:lnTo>
                <a:close/>
              </a:path>
            </a:pathLst>
          </a:custGeom>
          <a:ln w="9144">
            <a:solidFill>
              <a:srgbClr val="000000"/>
            </a:solidFill>
          </a:ln>
        </p:spPr>
        <p:txBody>
          <a:bodyPr wrap="square" lIns="0" tIns="0" rIns="0" bIns="0" rtlCol="0"/>
          <a:lstStyle/>
          <a:p>
            <a:endParaRPr/>
          </a:p>
        </p:txBody>
      </p:sp>
      <p:sp>
        <p:nvSpPr>
          <p:cNvPr id="24" name="object 24"/>
          <p:cNvSpPr txBox="1"/>
          <p:nvPr/>
        </p:nvSpPr>
        <p:spPr>
          <a:xfrm>
            <a:off x="1186688" y="3035300"/>
            <a:ext cx="4207510" cy="208279"/>
          </a:xfrm>
          <a:prstGeom prst="rect">
            <a:avLst/>
          </a:prstGeom>
        </p:spPr>
        <p:txBody>
          <a:bodyPr vert="horz" wrap="square" lIns="0" tIns="12700" rIns="0" bIns="0" rtlCol="0">
            <a:spAutoFit/>
          </a:bodyPr>
          <a:lstStyle/>
          <a:p>
            <a:pPr marL="12700">
              <a:lnSpc>
                <a:spcPct val="100000"/>
              </a:lnSpc>
              <a:spcBef>
                <a:spcPts val="100"/>
              </a:spcBef>
            </a:pPr>
            <a:r>
              <a:rPr sz="1200" b="1" spc="-30" dirty="0">
                <a:latin typeface="UD Digi Kyokasho NK-B"/>
                <a:cs typeface="UD Digi Kyokasho NK-B"/>
              </a:rPr>
              <a:t>①相談の対象となっている児者が発達障がいかどうか知りたい</a:t>
            </a:r>
            <a:r>
              <a:rPr sz="1200" spc="-50" dirty="0">
                <a:latin typeface="Yu Gothic"/>
                <a:cs typeface="Yu Gothic"/>
              </a:rPr>
              <a:t>。</a:t>
            </a:r>
            <a:endParaRPr sz="1200">
              <a:latin typeface="Yu Gothic"/>
              <a:cs typeface="Yu Gothic"/>
            </a:endParaRPr>
          </a:p>
        </p:txBody>
      </p:sp>
      <p:grpSp>
        <p:nvGrpSpPr>
          <p:cNvPr id="25" name="object 25"/>
          <p:cNvGrpSpPr/>
          <p:nvPr/>
        </p:nvGrpSpPr>
        <p:grpSpPr>
          <a:xfrm>
            <a:off x="7106221" y="3977449"/>
            <a:ext cx="2272665" cy="2091689"/>
            <a:chOff x="7106221" y="3977449"/>
            <a:chExt cx="2272665" cy="2091689"/>
          </a:xfrm>
        </p:grpSpPr>
        <p:sp>
          <p:nvSpPr>
            <p:cNvPr id="26" name="object 26"/>
            <p:cNvSpPr/>
            <p:nvPr/>
          </p:nvSpPr>
          <p:spPr>
            <a:xfrm>
              <a:off x="7676387" y="3982211"/>
              <a:ext cx="1132840" cy="2082164"/>
            </a:xfrm>
            <a:custGeom>
              <a:avLst/>
              <a:gdLst/>
              <a:ahLst/>
              <a:cxnLst/>
              <a:rect l="l" t="t" r="r" b="b"/>
              <a:pathLst>
                <a:path w="1132840" h="2082164">
                  <a:moveTo>
                    <a:pt x="0" y="2013203"/>
                  </a:moveTo>
                  <a:lnTo>
                    <a:pt x="0" y="2081783"/>
                  </a:lnTo>
                </a:path>
                <a:path w="1132840" h="2082164">
                  <a:moveTo>
                    <a:pt x="0" y="1389888"/>
                  </a:moveTo>
                  <a:lnTo>
                    <a:pt x="0" y="1940052"/>
                  </a:lnTo>
                </a:path>
                <a:path w="1132840" h="2082164">
                  <a:moveTo>
                    <a:pt x="0" y="1181100"/>
                  </a:moveTo>
                  <a:lnTo>
                    <a:pt x="0" y="1315212"/>
                  </a:lnTo>
                </a:path>
                <a:path w="1132840" h="2082164">
                  <a:moveTo>
                    <a:pt x="0" y="972312"/>
                  </a:moveTo>
                  <a:lnTo>
                    <a:pt x="0" y="1107947"/>
                  </a:lnTo>
                </a:path>
                <a:path w="1132840" h="2082164">
                  <a:moveTo>
                    <a:pt x="0" y="765047"/>
                  </a:moveTo>
                  <a:lnTo>
                    <a:pt x="0" y="899159"/>
                  </a:lnTo>
                </a:path>
                <a:path w="1132840" h="2082164">
                  <a:moveTo>
                    <a:pt x="0" y="556259"/>
                  </a:moveTo>
                  <a:lnTo>
                    <a:pt x="0" y="691895"/>
                  </a:lnTo>
                </a:path>
                <a:path w="1132840" h="2082164">
                  <a:moveTo>
                    <a:pt x="0" y="348995"/>
                  </a:moveTo>
                  <a:lnTo>
                    <a:pt x="0" y="483107"/>
                  </a:lnTo>
                </a:path>
                <a:path w="1132840" h="2082164">
                  <a:moveTo>
                    <a:pt x="0" y="140207"/>
                  </a:moveTo>
                  <a:lnTo>
                    <a:pt x="0" y="274319"/>
                  </a:lnTo>
                </a:path>
                <a:path w="1132840" h="2082164">
                  <a:moveTo>
                    <a:pt x="0" y="0"/>
                  </a:moveTo>
                  <a:lnTo>
                    <a:pt x="0" y="67055"/>
                  </a:lnTo>
                </a:path>
                <a:path w="1132840" h="2082164">
                  <a:moveTo>
                    <a:pt x="565403" y="140207"/>
                  </a:moveTo>
                  <a:lnTo>
                    <a:pt x="565403" y="274319"/>
                  </a:lnTo>
                </a:path>
                <a:path w="1132840" h="2082164">
                  <a:moveTo>
                    <a:pt x="565403" y="0"/>
                  </a:moveTo>
                  <a:lnTo>
                    <a:pt x="565403" y="67055"/>
                  </a:lnTo>
                </a:path>
                <a:path w="1132840" h="2082164">
                  <a:moveTo>
                    <a:pt x="565403" y="348995"/>
                  </a:moveTo>
                  <a:lnTo>
                    <a:pt x="565403" y="483107"/>
                  </a:lnTo>
                </a:path>
                <a:path w="1132840" h="2082164">
                  <a:moveTo>
                    <a:pt x="565403" y="556259"/>
                  </a:moveTo>
                  <a:lnTo>
                    <a:pt x="565403" y="691895"/>
                  </a:lnTo>
                </a:path>
                <a:path w="1132840" h="2082164">
                  <a:moveTo>
                    <a:pt x="565403" y="765047"/>
                  </a:moveTo>
                  <a:lnTo>
                    <a:pt x="565403" y="899159"/>
                  </a:lnTo>
                </a:path>
                <a:path w="1132840" h="2082164">
                  <a:moveTo>
                    <a:pt x="565403" y="972312"/>
                  </a:moveTo>
                  <a:lnTo>
                    <a:pt x="565403" y="1107947"/>
                  </a:lnTo>
                </a:path>
                <a:path w="1132840" h="2082164">
                  <a:moveTo>
                    <a:pt x="565403" y="1181100"/>
                  </a:moveTo>
                  <a:lnTo>
                    <a:pt x="565403" y="2081783"/>
                  </a:lnTo>
                </a:path>
                <a:path w="1132840" h="2082164">
                  <a:moveTo>
                    <a:pt x="1132331" y="140207"/>
                  </a:moveTo>
                  <a:lnTo>
                    <a:pt x="1132331" y="274319"/>
                  </a:lnTo>
                </a:path>
                <a:path w="1132840" h="2082164">
                  <a:moveTo>
                    <a:pt x="1132331" y="0"/>
                  </a:moveTo>
                  <a:lnTo>
                    <a:pt x="1132331" y="67055"/>
                  </a:lnTo>
                </a:path>
                <a:path w="1132840" h="2082164">
                  <a:moveTo>
                    <a:pt x="1132331" y="348995"/>
                  </a:moveTo>
                  <a:lnTo>
                    <a:pt x="1132331" y="483107"/>
                  </a:lnTo>
                </a:path>
                <a:path w="1132840" h="2082164">
                  <a:moveTo>
                    <a:pt x="1132331" y="556259"/>
                  </a:moveTo>
                  <a:lnTo>
                    <a:pt x="1132331" y="2081783"/>
                  </a:lnTo>
                </a:path>
              </a:pathLst>
            </a:custGeom>
            <a:ln w="9144">
              <a:solidFill>
                <a:srgbClr val="D9D9D9"/>
              </a:solidFill>
            </a:ln>
          </p:spPr>
          <p:txBody>
            <a:bodyPr wrap="square" lIns="0" tIns="0" rIns="0" bIns="0" rtlCol="0"/>
            <a:lstStyle/>
            <a:p>
              <a:endParaRPr/>
            </a:p>
          </p:txBody>
        </p:sp>
        <p:sp>
          <p:nvSpPr>
            <p:cNvPr id="27" name="object 27"/>
            <p:cNvSpPr/>
            <p:nvPr/>
          </p:nvSpPr>
          <p:spPr>
            <a:xfrm>
              <a:off x="9374123" y="3982211"/>
              <a:ext cx="0" cy="2082164"/>
            </a:xfrm>
            <a:custGeom>
              <a:avLst/>
              <a:gdLst/>
              <a:ahLst/>
              <a:cxnLst/>
              <a:rect l="l" t="t" r="r" b="b"/>
              <a:pathLst>
                <a:path h="2082164">
                  <a:moveTo>
                    <a:pt x="0" y="0"/>
                  </a:moveTo>
                  <a:lnTo>
                    <a:pt x="0" y="2081783"/>
                  </a:lnTo>
                </a:path>
              </a:pathLst>
            </a:custGeom>
            <a:ln w="9144">
              <a:solidFill>
                <a:srgbClr val="D9D9D9"/>
              </a:solidFill>
            </a:ln>
          </p:spPr>
          <p:txBody>
            <a:bodyPr wrap="square" lIns="0" tIns="0" rIns="0" bIns="0" rtlCol="0"/>
            <a:lstStyle/>
            <a:p>
              <a:endParaRPr/>
            </a:p>
          </p:txBody>
        </p:sp>
        <p:sp>
          <p:nvSpPr>
            <p:cNvPr id="28" name="object 28"/>
            <p:cNvSpPr/>
            <p:nvPr/>
          </p:nvSpPr>
          <p:spPr>
            <a:xfrm>
              <a:off x="7110984" y="4049267"/>
              <a:ext cx="2150745" cy="1946275"/>
            </a:xfrm>
            <a:custGeom>
              <a:avLst/>
              <a:gdLst/>
              <a:ahLst/>
              <a:cxnLst/>
              <a:rect l="l" t="t" r="r" b="b"/>
              <a:pathLst>
                <a:path w="2150745" h="1946275">
                  <a:moveTo>
                    <a:pt x="565404" y="1664208"/>
                  </a:moveTo>
                  <a:lnTo>
                    <a:pt x="0" y="1664208"/>
                  </a:lnTo>
                  <a:lnTo>
                    <a:pt x="0" y="1738884"/>
                  </a:lnTo>
                  <a:lnTo>
                    <a:pt x="565404" y="1738884"/>
                  </a:lnTo>
                  <a:lnTo>
                    <a:pt x="565404" y="1664208"/>
                  </a:lnTo>
                  <a:close/>
                </a:path>
                <a:path w="2150745" h="1946275">
                  <a:moveTo>
                    <a:pt x="565404" y="1456944"/>
                  </a:moveTo>
                  <a:lnTo>
                    <a:pt x="0" y="1456944"/>
                  </a:lnTo>
                  <a:lnTo>
                    <a:pt x="0" y="1530096"/>
                  </a:lnTo>
                  <a:lnTo>
                    <a:pt x="565404" y="1530096"/>
                  </a:lnTo>
                  <a:lnTo>
                    <a:pt x="565404" y="1456944"/>
                  </a:lnTo>
                  <a:close/>
                </a:path>
                <a:path w="2150745" h="1946275">
                  <a:moveTo>
                    <a:pt x="678180" y="1872996"/>
                  </a:moveTo>
                  <a:lnTo>
                    <a:pt x="0" y="1872996"/>
                  </a:lnTo>
                  <a:lnTo>
                    <a:pt x="0" y="1946148"/>
                  </a:lnTo>
                  <a:lnTo>
                    <a:pt x="678180" y="1946148"/>
                  </a:lnTo>
                  <a:lnTo>
                    <a:pt x="678180" y="1872996"/>
                  </a:lnTo>
                  <a:close/>
                </a:path>
                <a:path w="2150745" h="1946275">
                  <a:moveTo>
                    <a:pt x="1130808" y="1248156"/>
                  </a:moveTo>
                  <a:lnTo>
                    <a:pt x="0" y="1248156"/>
                  </a:lnTo>
                  <a:lnTo>
                    <a:pt x="0" y="1322832"/>
                  </a:lnTo>
                  <a:lnTo>
                    <a:pt x="1130808" y="1322832"/>
                  </a:lnTo>
                  <a:lnTo>
                    <a:pt x="1130808" y="1248156"/>
                  </a:lnTo>
                  <a:close/>
                </a:path>
                <a:path w="2150745" h="1946275">
                  <a:moveTo>
                    <a:pt x="1357884" y="1040892"/>
                  </a:moveTo>
                  <a:lnTo>
                    <a:pt x="0" y="1040892"/>
                  </a:lnTo>
                  <a:lnTo>
                    <a:pt x="0" y="1114044"/>
                  </a:lnTo>
                  <a:lnTo>
                    <a:pt x="1357884" y="1114044"/>
                  </a:lnTo>
                  <a:lnTo>
                    <a:pt x="1357884" y="1040892"/>
                  </a:lnTo>
                  <a:close/>
                </a:path>
                <a:path w="2150745" h="1946275">
                  <a:moveTo>
                    <a:pt x="1357884" y="624840"/>
                  </a:moveTo>
                  <a:lnTo>
                    <a:pt x="0" y="624840"/>
                  </a:lnTo>
                  <a:lnTo>
                    <a:pt x="0" y="697992"/>
                  </a:lnTo>
                  <a:lnTo>
                    <a:pt x="1357884" y="697992"/>
                  </a:lnTo>
                  <a:lnTo>
                    <a:pt x="1357884" y="624840"/>
                  </a:lnTo>
                  <a:close/>
                </a:path>
                <a:path w="2150745" h="1946275">
                  <a:moveTo>
                    <a:pt x="1470660" y="832104"/>
                  </a:moveTo>
                  <a:lnTo>
                    <a:pt x="0" y="832104"/>
                  </a:lnTo>
                  <a:lnTo>
                    <a:pt x="0" y="905256"/>
                  </a:lnTo>
                  <a:lnTo>
                    <a:pt x="1470660" y="905256"/>
                  </a:lnTo>
                  <a:lnTo>
                    <a:pt x="1470660" y="832104"/>
                  </a:lnTo>
                  <a:close/>
                </a:path>
                <a:path w="2150745" h="1946275">
                  <a:moveTo>
                    <a:pt x="1810512" y="0"/>
                  </a:moveTo>
                  <a:lnTo>
                    <a:pt x="0" y="0"/>
                  </a:lnTo>
                  <a:lnTo>
                    <a:pt x="0" y="73152"/>
                  </a:lnTo>
                  <a:lnTo>
                    <a:pt x="1810512" y="73152"/>
                  </a:lnTo>
                  <a:lnTo>
                    <a:pt x="1810512" y="0"/>
                  </a:lnTo>
                  <a:close/>
                </a:path>
                <a:path w="2150745" h="1946275">
                  <a:moveTo>
                    <a:pt x="2036064" y="416052"/>
                  </a:moveTo>
                  <a:lnTo>
                    <a:pt x="0" y="416052"/>
                  </a:lnTo>
                  <a:lnTo>
                    <a:pt x="0" y="489204"/>
                  </a:lnTo>
                  <a:lnTo>
                    <a:pt x="2036064" y="489204"/>
                  </a:lnTo>
                  <a:lnTo>
                    <a:pt x="2036064" y="416052"/>
                  </a:lnTo>
                  <a:close/>
                </a:path>
                <a:path w="2150745" h="1946275">
                  <a:moveTo>
                    <a:pt x="2150364" y="207264"/>
                  </a:moveTo>
                  <a:lnTo>
                    <a:pt x="0" y="207264"/>
                  </a:lnTo>
                  <a:lnTo>
                    <a:pt x="0" y="281940"/>
                  </a:lnTo>
                  <a:lnTo>
                    <a:pt x="2150364" y="281940"/>
                  </a:lnTo>
                  <a:lnTo>
                    <a:pt x="2150364" y="207264"/>
                  </a:lnTo>
                  <a:close/>
                </a:path>
              </a:pathLst>
            </a:custGeom>
            <a:solidFill>
              <a:srgbClr val="5B9BD4"/>
            </a:solidFill>
          </p:spPr>
          <p:txBody>
            <a:bodyPr wrap="square" lIns="0" tIns="0" rIns="0" bIns="0" rtlCol="0"/>
            <a:lstStyle/>
            <a:p>
              <a:endParaRPr/>
            </a:p>
          </p:txBody>
        </p:sp>
        <p:sp>
          <p:nvSpPr>
            <p:cNvPr id="29" name="object 29"/>
            <p:cNvSpPr/>
            <p:nvPr/>
          </p:nvSpPr>
          <p:spPr>
            <a:xfrm>
              <a:off x="7110983" y="3982211"/>
              <a:ext cx="0" cy="2082164"/>
            </a:xfrm>
            <a:custGeom>
              <a:avLst/>
              <a:gdLst/>
              <a:ahLst/>
              <a:cxnLst/>
              <a:rect l="l" t="t" r="r" b="b"/>
              <a:pathLst>
                <a:path h="2082164">
                  <a:moveTo>
                    <a:pt x="0" y="0"/>
                  </a:moveTo>
                  <a:lnTo>
                    <a:pt x="0" y="2081783"/>
                  </a:lnTo>
                </a:path>
              </a:pathLst>
            </a:custGeom>
            <a:ln w="9144">
              <a:solidFill>
                <a:srgbClr val="D9D9D9"/>
              </a:solidFill>
            </a:ln>
          </p:spPr>
          <p:txBody>
            <a:bodyPr wrap="square" lIns="0" tIns="0" rIns="0" bIns="0" rtlCol="0"/>
            <a:lstStyle/>
            <a:p>
              <a:endParaRPr/>
            </a:p>
          </p:txBody>
        </p:sp>
      </p:grpSp>
      <p:sp>
        <p:nvSpPr>
          <p:cNvPr id="30" name="object 30"/>
          <p:cNvSpPr txBox="1"/>
          <p:nvPr/>
        </p:nvSpPr>
        <p:spPr>
          <a:xfrm>
            <a:off x="8997695" y="399694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16</a:t>
            </a:r>
            <a:endParaRPr sz="900">
              <a:latin typeface="Calibri"/>
              <a:cs typeface="Calibri"/>
            </a:endParaRPr>
          </a:p>
        </p:txBody>
      </p:sp>
      <p:sp>
        <p:nvSpPr>
          <p:cNvPr id="31" name="object 31"/>
          <p:cNvSpPr txBox="1"/>
          <p:nvPr/>
        </p:nvSpPr>
        <p:spPr>
          <a:xfrm>
            <a:off x="9223247" y="4135627"/>
            <a:ext cx="243204" cy="440055"/>
          </a:xfrm>
          <a:prstGeom prst="rect">
            <a:avLst/>
          </a:prstGeom>
        </p:spPr>
        <p:txBody>
          <a:bodyPr vert="horz" wrap="square" lIns="0" tIns="82550" rIns="0" bIns="0" rtlCol="0">
            <a:spAutoFit/>
          </a:bodyPr>
          <a:lstStyle/>
          <a:p>
            <a:pPr marL="114300">
              <a:lnSpc>
                <a:spcPct val="100000"/>
              </a:lnSpc>
              <a:spcBef>
                <a:spcPts val="650"/>
              </a:spcBef>
            </a:pPr>
            <a:r>
              <a:rPr sz="900" spc="-25" dirty="0">
                <a:solidFill>
                  <a:srgbClr val="3F3F3F"/>
                </a:solidFill>
                <a:latin typeface="Calibri"/>
                <a:cs typeface="Calibri"/>
              </a:rPr>
              <a:t>19</a:t>
            </a:r>
            <a:endParaRPr sz="900">
              <a:latin typeface="Calibri"/>
              <a:cs typeface="Calibri"/>
            </a:endParaRPr>
          </a:p>
          <a:p>
            <a:pPr>
              <a:lnSpc>
                <a:spcPct val="100000"/>
              </a:lnSpc>
              <a:spcBef>
                <a:spcPts val="555"/>
              </a:spcBef>
            </a:pPr>
            <a:r>
              <a:rPr sz="900" spc="-25" dirty="0">
                <a:solidFill>
                  <a:srgbClr val="3F3F3F"/>
                </a:solidFill>
                <a:latin typeface="Calibri"/>
                <a:cs typeface="Calibri"/>
              </a:rPr>
              <a:t>18</a:t>
            </a:r>
            <a:endParaRPr sz="900">
              <a:latin typeface="Calibri"/>
              <a:cs typeface="Calibri"/>
            </a:endParaRPr>
          </a:p>
        </p:txBody>
      </p:sp>
      <p:sp>
        <p:nvSpPr>
          <p:cNvPr id="32" name="object 32"/>
          <p:cNvSpPr txBox="1"/>
          <p:nvPr/>
        </p:nvSpPr>
        <p:spPr>
          <a:xfrm>
            <a:off x="8545068" y="4550156"/>
            <a:ext cx="241935" cy="650240"/>
          </a:xfrm>
          <a:prstGeom prst="rect">
            <a:avLst/>
          </a:prstGeom>
        </p:spPr>
        <p:txBody>
          <a:bodyPr vert="horz" wrap="square" lIns="0" tIns="83820" rIns="0" bIns="0" rtlCol="0">
            <a:spAutoFit/>
          </a:bodyPr>
          <a:lstStyle/>
          <a:p>
            <a:pPr>
              <a:lnSpc>
                <a:spcPct val="100000"/>
              </a:lnSpc>
              <a:spcBef>
                <a:spcPts val="660"/>
              </a:spcBef>
            </a:pPr>
            <a:r>
              <a:rPr sz="900" spc="-25" dirty="0">
                <a:solidFill>
                  <a:srgbClr val="3F3F3F"/>
                </a:solidFill>
                <a:latin typeface="Calibri"/>
                <a:cs typeface="Calibri"/>
              </a:rPr>
              <a:t>12</a:t>
            </a:r>
            <a:endParaRPr sz="900">
              <a:latin typeface="Calibri"/>
              <a:cs typeface="Calibri"/>
            </a:endParaRPr>
          </a:p>
          <a:p>
            <a:pPr marL="112395">
              <a:lnSpc>
                <a:spcPct val="100000"/>
              </a:lnSpc>
              <a:spcBef>
                <a:spcPts val="565"/>
              </a:spcBef>
            </a:pPr>
            <a:r>
              <a:rPr sz="900" spc="-25" dirty="0">
                <a:solidFill>
                  <a:srgbClr val="3F3F3F"/>
                </a:solidFill>
                <a:latin typeface="Calibri"/>
                <a:cs typeface="Calibri"/>
              </a:rPr>
              <a:t>13</a:t>
            </a:r>
            <a:endParaRPr sz="900">
              <a:latin typeface="Calibri"/>
              <a:cs typeface="Calibri"/>
            </a:endParaRPr>
          </a:p>
          <a:p>
            <a:pPr>
              <a:lnSpc>
                <a:spcPct val="100000"/>
              </a:lnSpc>
              <a:spcBef>
                <a:spcPts val="555"/>
              </a:spcBef>
            </a:pPr>
            <a:r>
              <a:rPr sz="900" spc="-25" dirty="0">
                <a:solidFill>
                  <a:srgbClr val="3F3F3F"/>
                </a:solidFill>
                <a:latin typeface="Calibri"/>
                <a:cs typeface="Calibri"/>
              </a:rPr>
              <a:t>12</a:t>
            </a:r>
            <a:endParaRPr sz="900">
              <a:latin typeface="Calibri"/>
              <a:cs typeface="Calibri"/>
            </a:endParaRPr>
          </a:p>
        </p:txBody>
      </p:sp>
      <p:sp>
        <p:nvSpPr>
          <p:cNvPr id="33" name="object 33"/>
          <p:cNvSpPr txBox="1"/>
          <p:nvPr/>
        </p:nvSpPr>
        <p:spPr>
          <a:xfrm>
            <a:off x="8317992" y="5246623"/>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10</a:t>
            </a:r>
            <a:endParaRPr sz="900">
              <a:latin typeface="Calibri"/>
              <a:cs typeface="Calibri"/>
            </a:endParaRPr>
          </a:p>
        </p:txBody>
      </p:sp>
      <p:sp>
        <p:nvSpPr>
          <p:cNvPr id="34" name="object 34"/>
          <p:cNvSpPr txBox="1"/>
          <p:nvPr/>
        </p:nvSpPr>
        <p:spPr>
          <a:xfrm>
            <a:off x="7752588" y="5382259"/>
            <a:ext cx="71120" cy="443230"/>
          </a:xfrm>
          <a:prstGeom prst="rect">
            <a:avLst/>
          </a:prstGeom>
        </p:spPr>
        <p:txBody>
          <a:bodyPr vert="horz" wrap="square" lIns="0" tIns="84455" rIns="0" bIns="0" rtlCol="0">
            <a:spAutoFit/>
          </a:bodyPr>
          <a:lstStyle/>
          <a:p>
            <a:pPr>
              <a:lnSpc>
                <a:spcPct val="100000"/>
              </a:lnSpc>
              <a:spcBef>
                <a:spcPts val="665"/>
              </a:spcBef>
            </a:pPr>
            <a:r>
              <a:rPr sz="900" spc="-50" dirty="0">
                <a:solidFill>
                  <a:srgbClr val="3F3F3F"/>
                </a:solidFill>
                <a:latin typeface="Calibri"/>
                <a:cs typeface="Calibri"/>
              </a:rPr>
              <a:t>5</a:t>
            </a:r>
            <a:endParaRPr sz="900">
              <a:latin typeface="Calibri"/>
              <a:cs typeface="Calibri"/>
            </a:endParaRPr>
          </a:p>
          <a:p>
            <a:pPr>
              <a:lnSpc>
                <a:spcPct val="100000"/>
              </a:lnSpc>
              <a:spcBef>
                <a:spcPts val="560"/>
              </a:spcBef>
            </a:pPr>
            <a:r>
              <a:rPr sz="900" spc="-50" dirty="0">
                <a:solidFill>
                  <a:srgbClr val="3F3F3F"/>
                </a:solidFill>
                <a:latin typeface="Calibri"/>
                <a:cs typeface="Calibri"/>
              </a:rPr>
              <a:t>5</a:t>
            </a:r>
            <a:endParaRPr sz="900">
              <a:latin typeface="Calibri"/>
              <a:cs typeface="Calibri"/>
            </a:endParaRPr>
          </a:p>
        </p:txBody>
      </p:sp>
      <p:sp>
        <p:nvSpPr>
          <p:cNvPr id="35" name="object 35"/>
          <p:cNvSpPr txBox="1"/>
          <p:nvPr/>
        </p:nvSpPr>
        <p:spPr>
          <a:xfrm>
            <a:off x="7865364" y="586994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36" name="object 36"/>
          <p:cNvSpPr txBox="1"/>
          <p:nvPr/>
        </p:nvSpPr>
        <p:spPr>
          <a:xfrm>
            <a:off x="8183880" y="373938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10</a:t>
            </a:r>
            <a:endParaRPr sz="900">
              <a:latin typeface="Calibri"/>
              <a:cs typeface="Calibri"/>
            </a:endParaRPr>
          </a:p>
        </p:txBody>
      </p:sp>
      <p:sp>
        <p:nvSpPr>
          <p:cNvPr id="37" name="object 37"/>
          <p:cNvSpPr txBox="1"/>
          <p:nvPr/>
        </p:nvSpPr>
        <p:spPr>
          <a:xfrm>
            <a:off x="8750807" y="373938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15</a:t>
            </a:r>
            <a:endParaRPr sz="900">
              <a:latin typeface="Calibri"/>
              <a:cs typeface="Calibri"/>
            </a:endParaRPr>
          </a:p>
        </p:txBody>
      </p:sp>
      <p:sp>
        <p:nvSpPr>
          <p:cNvPr id="38" name="object 38"/>
          <p:cNvSpPr txBox="1"/>
          <p:nvPr/>
        </p:nvSpPr>
        <p:spPr>
          <a:xfrm>
            <a:off x="9316211" y="373938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20</a:t>
            </a:r>
            <a:endParaRPr sz="900">
              <a:latin typeface="Calibri"/>
              <a:cs typeface="Calibri"/>
            </a:endParaRPr>
          </a:p>
        </p:txBody>
      </p:sp>
      <p:sp>
        <p:nvSpPr>
          <p:cNvPr id="39" name="object 39"/>
          <p:cNvSpPr txBox="1"/>
          <p:nvPr/>
        </p:nvSpPr>
        <p:spPr>
          <a:xfrm>
            <a:off x="5553455" y="3995928"/>
            <a:ext cx="1478280" cy="2020570"/>
          </a:xfrm>
          <a:prstGeom prst="rect">
            <a:avLst/>
          </a:prstGeom>
        </p:spPr>
        <p:txBody>
          <a:bodyPr vert="horz" wrap="square" lIns="0" tIns="12700" rIns="0" bIns="0" rtlCol="0">
            <a:spAutoFit/>
          </a:bodyPr>
          <a:lstStyle/>
          <a:p>
            <a:pPr marR="7620" algn="r">
              <a:lnSpc>
                <a:spcPct val="100000"/>
              </a:lnSpc>
              <a:spcBef>
                <a:spcPts val="100"/>
              </a:spcBef>
            </a:pPr>
            <a:r>
              <a:rPr sz="800" b="1" spc="-10" dirty="0">
                <a:solidFill>
                  <a:srgbClr val="585858"/>
                </a:solidFill>
                <a:latin typeface="UD Digi Kyokasho NK-B"/>
                <a:cs typeface="UD Digi Kyokasho NK-B"/>
              </a:rPr>
              <a:t>障がい福祉関係課</a:t>
            </a:r>
            <a:endParaRPr sz="800">
              <a:latin typeface="UD Digi Kyokasho NK-B"/>
              <a:cs typeface="UD Digi Kyokasho NK-B"/>
            </a:endParaRPr>
          </a:p>
          <a:p>
            <a:pPr marL="659765" marR="6350" indent="89535" algn="r">
              <a:lnSpc>
                <a:spcPct val="170000"/>
              </a:lnSpc>
              <a:spcBef>
                <a:spcPts val="10"/>
              </a:spcBef>
            </a:pPr>
            <a:r>
              <a:rPr sz="800" b="1" spc="-10" dirty="0">
                <a:solidFill>
                  <a:srgbClr val="585858"/>
                </a:solidFill>
                <a:latin typeface="UD Digi Kyokasho NK-B"/>
                <a:cs typeface="UD Digi Kyokasho NK-B"/>
              </a:rPr>
              <a:t>母子保健担当課子育て支援関係課</a:t>
            </a:r>
            <a:endParaRPr sz="800">
              <a:latin typeface="UD Digi Kyokasho NK-B"/>
              <a:cs typeface="UD Digi Kyokasho NK-B"/>
            </a:endParaRPr>
          </a:p>
          <a:p>
            <a:pPr marL="898525" marR="6350" indent="54610" algn="r">
              <a:lnSpc>
                <a:spcPct val="170000"/>
              </a:lnSpc>
              <a:spcBef>
                <a:spcPts val="10"/>
              </a:spcBef>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490220" marR="6350" algn="just">
              <a:lnSpc>
                <a:spcPct val="170600"/>
              </a:lnSpc>
              <a:spcBef>
                <a:spcPts val="10"/>
              </a:spcBef>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685"/>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7620" algn="r">
              <a:lnSpc>
                <a:spcPct val="100000"/>
              </a:lnSpc>
              <a:spcBef>
                <a:spcPts val="67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40" name="object 40"/>
          <p:cNvSpPr txBox="1"/>
          <p:nvPr/>
        </p:nvSpPr>
        <p:spPr>
          <a:xfrm>
            <a:off x="6868668" y="3434588"/>
            <a:ext cx="1321435" cy="467359"/>
          </a:xfrm>
          <a:prstGeom prst="rect">
            <a:avLst/>
          </a:prstGeom>
        </p:spPr>
        <p:txBody>
          <a:bodyPr vert="horz" wrap="square" lIns="0" tIns="12700" rIns="0" bIns="0" rtlCol="0">
            <a:spAutoFit/>
          </a:bodyPr>
          <a:lstStyle/>
          <a:p>
            <a:pPr>
              <a:lnSpc>
                <a:spcPct val="100000"/>
              </a:lnSpc>
              <a:spcBef>
                <a:spcPts val="100"/>
              </a:spcBef>
            </a:pPr>
            <a:r>
              <a:rPr sz="1200" b="1" spc="-55" dirty="0">
                <a:solidFill>
                  <a:srgbClr val="585858"/>
                </a:solidFill>
                <a:latin typeface="UD Digi Kyokasho NK-B"/>
                <a:cs typeface="UD Digi Kyokasho NK-B"/>
              </a:rPr>
              <a:t>対応可能部署•機関</a:t>
            </a:r>
            <a:endParaRPr sz="1200">
              <a:latin typeface="UD Digi Kyokasho NK-B"/>
              <a:cs typeface="UD Digi Kyokasho NK-B"/>
            </a:endParaRPr>
          </a:p>
          <a:p>
            <a:pPr marL="211454">
              <a:lnSpc>
                <a:spcPct val="100000"/>
              </a:lnSpc>
              <a:spcBef>
                <a:spcPts val="960"/>
              </a:spcBef>
              <a:tabLst>
                <a:tab pos="77851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endParaRPr sz="900">
              <a:latin typeface="Calibri"/>
              <a:cs typeface="Calibri"/>
            </a:endParaRPr>
          </a:p>
        </p:txBody>
      </p:sp>
      <p:sp>
        <p:nvSpPr>
          <p:cNvPr id="41" name="object 41"/>
          <p:cNvSpPr/>
          <p:nvPr/>
        </p:nvSpPr>
        <p:spPr>
          <a:xfrm>
            <a:off x="5474208" y="3345179"/>
            <a:ext cx="4098290" cy="2857500"/>
          </a:xfrm>
          <a:custGeom>
            <a:avLst/>
            <a:gdLst/>
            <a:ahLst/>
            <a:cxnLst/>
            <a:rect l="l" t="t" r="r" b="b"/>
            <a:pathLst>
              <a:path w="4098290" h="2857500">
                <a:moveTo>
                  <a:pt x="0" y="2857500"/>
                </a:moveTo>
                <a:lnTo>
                  <a:pt x="4098036" y="2857500"/>
                </a:lnTo>
                <a:lnTo>
                  <a:pt x="4098036" y="0"/>
                </a:lnTo>
                <a:lnTo>
                  <a:pt x="0" y="0"/>
                </a:lnTo>
                <a:lnTo>
                  <a:pt x="0" y="2857500"/>
                </a:lnTo>
                <a:close/>
              </a:path>
            </a:pathLst>
          </a:custGeom>
          <a:ln w="9144">
            <a:solidFill>
              <a:srgbClr val="000000"/>
            </a:solidFill>
          </a:ln>
        </p:spPr>
        <p:txBody>
          <a:bodyPr wrap="square" lIns="0" tIns="0" rIns="0" bIns="0" rtlCol="0"/>
          <a:lstStyle/>
          <a:p>
            <a:endParaRPr/>
          </a:p>
        </p:txBody>
      </p:sp>
      <p:sp>
        <p:nvSpPr>
          <p:cNvPr id="42" name="object 42"/>
          <p:cNvSpPr/>
          <p:nvPr/>
        </p:nvSpPr>
        <p:spPr>
          <a:xfrm>
            <a:off x="1107947" y="6280404"/>
            <a:ext cx="8141334" cy="792480"/>
          </a:xfrm>
          <a:custGeom>
            <a:avLst/>
            <a:gdLst/>
            <a:ahLst/>
            <a:cxnLst/>
            <a:rect l="l" t="t" r="r" b="b"/>
            <a:pathLst>
              <a:path w="8141334" h="792479">
                <a:moveTo>
                  <a:pt x="0" y="246888"/>
                </a:moveTo>
                <a:lnTo>
                  <a:pt x="8572" y="204025"/>
                </a:lnTo>
                <a:lnTo>
                  <a:pt x="32003" y="169164"/>
                </a:lnTo>
                <a:lnTo>
                  <a:pt x="66865" y="145732"/>
                </a:lnTo>
                <a:lnTo>
                  <a:pt x="109728" y="137160"/>
                </a:lnTo>
                <a:lnTo>
                  <a:pt x="4748784" y="137160"/>
                </a:lnTo>
                <a:lnTo>
                  <a:pt x="4354068" y="0"/>
                </a:lnTo>
                <a:lnTo>
                  <a:pt x="6784848" y="137160"/>
                </a:lnTo>
                <a:lnTo>
                  <a:pt x="8033004" y="137160"/>
                </a:lnTo>
                <a:lnTo>
                  <a:pt x="8074985" y="145732"/>
                </a:lnTo>
                <a:lnTo>
                  <a:pt x="8109394" y="169164"/>
                </a:lnTo>
                <a:lnTo>
                  <a:pt x="8132659" y="204025"/>
                </a:lnTo>
                <a:lnTo>
                  <a:pt x="8141208" y="246888"/>
                </a:lnTo>
                <a:lnTo>
                  <a:pt x="8141208" y="682752"/>
                </a:lnTo>
                <a:lnTo>
                  <a:pt x="8132659" y="725614"/>
                </a:lnTo>
                <a:lnTo>
                  <a:pt x="8109394" y="760476"/>
                </a:lnTo>
                <a:lnTo>
                  <a:pt x="8074985" y="783907"/>
                </a:lnTo>
                <a:lnTo>
                  <a:pt x="8033004" y="792480"/>
                </a:lnTo>
                <a:lnTo>
                  <a:pt x="6784848" y="792480"/>
                </a:lnTo>
                <a:lnTo>
                  <a:pt x="109728" y="792480"/>
                </a:lnTo>
                <a:lnTo>
                  <a:pt x="66865" y="783907"/>
                </a:lnTo>
                <a:lnTo>
                  <a:pt x="32003" y="760476"/>
                </a:lnTo>
                <a:lnTo>
                  <a:pt x="8572" y="725614"/>
                </a:lnTo>
                <a:lnTo>
                  <a:pt x="0" y="682752"/>
                </a:lnTo>
                <a:lnTo>
                  <a:pt x="0" y="409956"/>
                </a:lnTo>
                <a:lnTo>
                  <a:pt x="0" y="246888"/>
                </a:lnTo>
                <a:close/>
              </a:path>
            </a:pathLst>
          </a:custGeom>
          <a:ln w="12192">
            <a:solidFill>
              <a:srgbClr val="41709C"/>
            </a:solidFill>
          </a:ln>
        </p:spPr>
        <p:txBody>
          <a:bodyPr wrap="square" lIns="0" tIns="0" rIns="0" bIns="0" rtlCol="0"/>
          <a:lstStyle/>
          <a:p>
            <a:endParaRPr/>
          </a:p>
        </p:txBody>
      </p:sp>
      <p:sp>
        <p:nvSpPr>
          <p:cNvPr id="43" name="object 43"/>
          <p:cNvSpPr txBox="1"/>
          <p:nvPr/>
        </p:nvSpPr>
        <p:spPr>
          <a:xfrm>
            <a:off x="1218691" y="6479032"/>
            <a:ext cx="6017260" cy="507365"/>
          </a:xfrm>
          <a:prstGeom prst="rect">
            <a:avLst/>
          </a:prstGeom>
        </p:spPr>
        <p:txBody>
          <a:bodyPr vert="horz" wrap="square" lIns="0" tIns="13970" rIns="0" bIns="0" rtlCol="0">
            <a:spAutoFit/>
          </a:bodyPr>
          <a:lstStyle/>
          <a:p>
            <a:pPr marL="12700">
              <a:lnSpc>
                <a:spcPct val="100000"/>
              </a:lnSpc>
              <a:spcBef>
                <a:spcPts val="110"/>
              </a:spcBef>
            </a:pPr>
            <a:r>
              <a:rPr sz="1050" b="1" spc="-10" dirty="0">
                <a:latin typeface="UD Digi Kyokasho NK-B"/>
                <a:cs typeface="UD Digi Kyokasho NK-B"/>
              </a:rPr>
              <a:t>【その他の内容】※（）</a:t>
            </a:r>
            <a:r>
              <a:rPr sz="1050" b="1" spc="-25" dirty="0">
                <a:latin typeface="UD Digi Kyokasho NK-B"/>
                <a:cs typeface="UD Digi Kyokasho NK-B"/>
              </a:rPr>
              <a:t>内は市町村数</a:t>
            </a:r>
            <a:endParaRPr sz="1050">
              <a:latin typeface="UD Digi Kyokasho NK-B"/>
              <a:cs typeface="UD Digi Kyokasho NK-B"/>
            </a:endParaRPr>
          </a:p>
          <a:p>
            <a:pPr marL="89535" indent="-88900">
              <a:lnSpc>
                <a:spcPct val="100000"/>
              </a:lnSpc>
              <a:buSzPct val="57142"/>
              <a:buChar char="•"/>
              <a:tabLst>
                <a:tab pos="89535" algn="l"/>
              </a:tabLst>
            </a:pPr>
            <a:r>
              <a:rPr sz="1050" b="1" spc="-20" dirty="0">
                <a:latin typeface="UD Digi Kyokasho NK-B"/>
                <a:cs typeface="UD Digi Kyokasho NK-B"/>
              </a:rPr>
              <a:t>発達障がいを診断できる医療機関を紹介</a:t>
            </a:r>
            <a:r>
              <a:rPr sz="1050" b="1" dirty="0">
                <a:latin typeface="UD Digi Kyokasho NK-B"/>
                <a:cs typeface="UD Digi Kyokasho NK-B"/>
              </a:rPr>
              <a:t>（５）</a:t>
            </a:r>
            <a:r>
              <a:rPr sz="1050" b="1" spc="-35" dirty="0">
                <a:latin typeface="UD Digi Kyokasho NK-B"/>
                <a:cs typeface="UD Digi Kyokasho NK-B"/>
              </a:rPr>
              <a:t> •年齢に応じて発達検査を実施する部署を分けている</a:t>
            </a:r>
            <a:r>
              <a:rPr sz="1050" b="1" spc="-25" dirty="0">
                <a:latin typeface="UD Digi Kyokasho NK-B"/>
                <a:cs typeface="UD Digi Kyokasho NK-B"/>
              </a:rPr>
              <a:t>（１）</a:t>
            </a:r>
            <a:endParaRPr sz="1050">
              <a:latin typeface="UD Digi Kyokasho NK-B"/>
              <a:cs typeface="UD Digi Kyokasho NK-B"/>
            </a:endParaRPr>
          </a:p>
          <a:p>
            <a:pPr marL="89535" indent="-88900">
              <a:lnSpc>
                <a:spcPct val="100000"/>
              </a:lnSpc>
              <a:buSzPct val="57142"/>
              <a:buChar char="•"/>
              <a:tabLst>
                <a:tab pos="89535" algn="l"/>
              </a:tabLst>
            </a:pPr>
            <a:r>
              <a:rPr sz="1050" b="1" spc="-55" dirty="0">
                <a:latin typeface="UD Digi Kyokasho NK-B"/>
                <a:cs typeface="UD Digi Kyokasho NK-B"/>
              </a:rPr>
              <a:t>就労支援関係課や障害者就業•生活支援センター、就労支援事業所</a:t>
            </a:r>
            <a:r>
              <a:rPr sz="1050" b="1" spc="-25" dirty="0">
                <a:latin typeface="UD Digi Kyokasho NK-B"/>
                <a:cs typeface="UD Digi Kyokasho NK-B"/>
              </a:rPr>
              <a:t>（１）</a:t>
            </a:r>
            <a:endParaRPr sz="1050">
              <a:latin typeface="UD Digi Kyokasho NK-B"/>
              <a:cs typeface="UD Digi Kyokasho NK-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411480" algn="l"/>
              </a:tabLst>
            </a:pPr>
            <a:r>
              <a:rPr spc="-50" dirty="0"/>
              <a:t>５</a:t>
            </a:r>
            <a:r>
              <a:rPr dirty="0"/>
              <a:t>	</a:t>
            </a:r>
            <a:r>
              <a:rPr spc="-35" dirty="0"/>
              <a:t>地域⽣活⽀援と相談⽀援体制の充実：発達障がい児者に対する相談⽀援</a:t>
            </a: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9318752" y="6776719"/>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13</a:t>
            </a:r>
            <a:endParaRPr sz="1200">
              <a:latin typeface="Calibri"/>
              <a:cs typeface="Calibri"/>
            </a:endParaRPr>
          </a:p>
        </p:txBody>
      </p:sp>
      <p:sp>
        <p:nvSpPr>
          <p:cNvPr id="5" name="object 5"/>
          <p:cNvSpPr txBox="1"/>
          <p:nvPr/>
        </p:nvSpPr>
        <p:spPr>
          <a:xfrm>
            <a:off x="1305560" y="1055623"/>
            <a:ext cx="2325370" cy="208279"/>
          </a:xfrm>
          <a:prstGeom prst="rect">
            <a:avLst/>
          </a:prstGeom>
        </p:spPr>
        <p:txBody>
          <a:bodyPr vert="horz" wrap="square" lIns="0" tIns="12700" rIns="0" bIns="0" rtlCol="0">
            <a:spAutoFit/>
          </a:bodyPr>
          <a:lstStyle/>
          <a:p>
            <a:pPr marL="12700">
              <a:lnSpc>
                <a:spcPct val="100000"/>
              </a:lnSpc>
              <a:spcBef>
                <a:spcPts val="100"/>
              </a:spcBef>
            </a:pPr>
            <a:r>
              <a:rPr sz="1200" b="1" spc="-25" dirty="0">
                <a:latin typeface="UD Digi Kyokasho NK-B"/>
                <a:cs typeface="UD Digi Kyokasho NK-B"/>
              </a:rPr>
              <a:t>②本人が受けられる支援を知りたい</a:t>
            </a:r>
            <a:endParaRPr sz="1200">
              <a:latin typeface="UD Digi Kyokasho NK-B"/>
              <a:cs typeface="UD Digi Kyokasho NK-B"/>
            </a:endParaRPr>
          </a:p>
        </p:txBody>
      </p:sp>
      <p:grpSp>
        <p:nvGrpSpPr>
          <p:cNvPr id="6" name="object 6"/>
          <p:cNvGrpSpPr/>
          <p:nvPr/>
        </p:nvGrpSpPr>
        <p:grpSpPr>
          <a:xfrm>
            <a:off x="2869501" y="1947481"/>
            <a:ext cx="2059305" cy="1788160"/>
            <a:chOff x="2869501" y="1947481"/>
            <a:chExt cx="2059305" cy="1788160"/>
          </a:xfrm>
        </p:grpSpPr>
        <p:sp>
          <p:nvSpPr>
            <p:cNvPr id="7" name="object 7"/>
            <p:cNvSpPr/>
            <p:nvPr/>
          </p:nvSpPr>
          <p:spPr>
            <a:xfrm>
              <a:off x="3215640" y="1952244"/>
              <a:ext cx="1367155" cy="1778635"/>
            </a:xfrm>
            <a:custGeom>
              <a:avLst/>
              <a:gdLst/>
              <a:ahLst/>
              <a:cxnLst/>
              <a:rect l="l" t="t" r="r" b="b"/>
              <a:pathLst>
                <a:path w="1367154" h="1778635">
                  <a:moveTo>
                    <a:pt x="0" y="1365504"/>
                  </a:moveTo>
                  <a:lnTo>
                    <a:pt x="0" y="1778508"/>
                  </a:lnTo>
                </a:path>
                <a:path w="1367154" h="1778635">
                  <a:moveTo>
                    <a:pt x="0" y="1187196"/>
                  </a:moveTo>
                  <a:lnTo>
                    <a:pt x="0" y="1301496"/>
                  </a:lnTo>
                </a:path>
                <a:path w="1367154" h="1778635">
                  <a:moveTo>
                    <a:pt x="0" y="1008888"/>
                  </a:moveTo>
                  <a:lnTo>
                    <a:pt x="0" y="1123188"/>
                  </a:lnTo>
                </a:path>
                <a:path w="1367154" h="1778635">
                  <a:moveTo>
                    <a:pt x="0" y="830580"/>
                  </a:moveTo>
                  <a:lnTo>
                    <a:pt x="0" y="946404"/>
                  </a:lnTo>
                </a:path>
                <a:path w="1367154" h="1778635">
                  <a:moveTo>
                    <a:pt x="0" y="120396"/>
                  </a:moveTo>
                  <a:lnTo>
                    <a:pt x="0" y="768096"/>
                  </a:lnTo>
                </a:path>
                <a:path w="1367154" h="1778635">
                  <a:moveTo>
                    <a:pt x="0" y="0"/>
                  </a:moveTo>
                  <a:lnTo>
                    <a:pt x="0" y="56387"/>
                  </a:lnTo>
                </a:path>
                <a:path w="1367154" h="1778635">
                  <a:moveTo>
                    <a:pt x="341375" y="120396"/>
                  </a:moveTo>
                  <a:lnTo>
                    <a:pt x="341375" y="946404"/>
                  </a:lnTo>
                </a:path>
                <a:path w="1367154" h="1778635">
                  <a:moveTo>
                    <a:pt x="341375" y="0"/>
                  </a:moveTo>
                  <a:lnTo>
                    <a:pt x="341375" y="56387"/>
                  </a:lnTo>
                </a:path>
                <a:path w="1367154" h="1778635">
                  <a:moveTo>
                    <a:pt x="341375" y="1008888"/>
                  </a:moveTo>
                  <a:lnTo>
                    <a:pt x="341375" y="1123188"/>
                  </a:lnTo>
                </a:path>
                <a:path w="1367154" h="1778635">
                  <a:moveTo>
                    <a:pt x="341375" y="1187196"/>
                  </a:moveTo>
                  <a:lnTo>
                    <a:pt x="341375" y="1778508"/>
                  </a:lnTo>
                </a:path>
                <a:path w="1367154" h="1778635">
                  <a:moveTo>
                    <a:pt x="682751" y="120396"/>
                  </a:moveTo>
                  <a:lnTo>
                    <a:pt x="682751" y="1778508"/>
                  </a:lnTo>
                </a:path>
                <a:path w="1367154" h="1778635">
                  <a:moveTo>
                    <a:pt x="682751" y="0"/>
                  </a:moveTo>
                  <a:lnTo>
                    <a:pt x="682751" y="56387"/>
                  </a:lnTo>
                </a:path>
                <a:path w="1367154" h="1778635">
                  <a:moveTo>
                    <a:pt x="1024127" y="120396"/>
                  </a:moveTo>
                  <a:lnTo>
                    <a:pt x="1024127" y="1778508"/>
                  </a:lnTo>
                </a:path>
                <a:path w="1367154" h="1778635">
                  <a:moveTo>
                    <a:pt x="1024127" y="0"/>
                  </a:moveTo>
                  <a:lnTo>
                    <a:pt x="1024127" y="56387"/>
                  </a:lnTo>
                </a:path>
                <a:path w="1367154" h="1778635">
                  <a:moveTo>
                    <a:pt x="1367027" y="120396"/>
                  </a:moveTo>
                  <a:lnTo>
                    <a:pt x="1367027" y="1778508"/>
                  </a:lnTo>
                </a:path>
                <a:path w="1367154" h="1778635">
                  <a:moveTo>
                    <a:pt x="1367027" y="0"/>
                  </a:moveTo>
                  <a:lnTo>
                    <a:pt x="1367027" y="56387"/>
                  </a:lnTo>
                </a:path>
              </a:pathLst>
            </a:custGeom>
            <a:ln w="9144">
              <a:solidFill>
                <a:srgbClr val="D9D9D9"/>
              </a:solidFill>
            </a:ln>
          </p:spPr>
          <p:txBody>
            <a:bodyPr wrap="square" lIns="0" tIns="0" rIns="0" bIns="0" rtlCol="0"/>
            <a:lstStyle/>
            <a:p>
              <a:endParaRPr/>
            </a:p>
          </p:txBody>
        </p:sp>
        <p:sp>
          <p:nvSpPr>
            <p:cNvPr id="8" name="object 8"/>
            <p:cNvSpPr/>
            <p:nvPr/>
          </p:nvSpPr>
          <p:spPr>
            <a:xfrm>
              <a:off x="4924044" y="1952244"/>
              <a:ext cx="0" cy="1778635"/>
            </a:xfrm>
            <a:custGeom>
              <a:avLst/>
              <a:gdLst/>
              <a:ahLst/>
              <a:cxnLst/>
              <a:rect l="l" t="t" r="r" b="b"/>
              <a:pathLst>
                <a:path h="1778635">
                  <a:moveTo>
                    <a:pt x="0" y="0"/>
                  </a:moveTo>
                  <a:lnTo>
                    <a:pt x="0" y="1778508"/>
                  </a:lnTo>
                </a:path>
              </a:pathLst>
            </a:custGeom>
            <a:ln w="9144">
              <a:solidFill>
                <a:srgbClr val="D9D9D9"/>
              </a:solidFill>
            </a:ln>
          </p:spPr>
          <p:txBody>
            <a:bodyPr wrap="square" lIns="0" tIns="0" rIns="0" bIns="0" rtlCol="0"/>
            <a:lstStyle/>
            <a:p>
              <a:endParaRPr/>
            </a:p>
          </p:txBody>
        </p:sp>
        <p:sp>
          <p:nvSpPr>
            <p:cNvPr id="9" name="object 9"/>
            <p:cNvSpPr/>
            <p:nvPr/>
          </p:nvSpPr>
          <p:spPr>
            <a:xfrm>
              <a:off x="2874264" y="2008631"/>
              <a:ext cx="1879600" cy="1485900"/>
            </a:xfrm>
            <a:custGeom>
              <a:avLst/>
              <a:gdLst/>
              <a:ahLst/>
              <a:cxnLst/>
              <a:rect l="l" t="t" r="r" b="b"/>
              <a:pathLst>
                <a:path w="1879600" h="1485900">
                  <a:moveTo>
                    <a:pt x="170688" y="1423416"/>
                  </a:moveTo>
                  <a:lnTo>
                    <a:pt x="0" y="1423416"/>
                  </a:lnTo>
                  <a:lnTo>
                    <a:pt x="0" y="1485900"/>
                  </a:lnTo>
                  <a:lnTo>
                    <a:pt x="170688" y="1485900"/>
                  </a:lnTo>
                  <a:lnTo>
                    <a:pt x="170688" y="1423416"/>
                  </a:lnTo>
                  <a:close/>
                </a:path>
                <a:path w="1879600" h="1485900">
                  <a:moveTo>
                    <a:pt x="170688" y="356616"/>
                  </a:moveTo>
                  <a:lnTo>
                    <a:pt x="0" y="356616"/>
                  </a:lnTo>
                  <a:lnTo>
                    <a:pt x="0" y="419100"/>
                  </a:lnTo>
                  <a:lnTo>
                    <a:pt x="170688" y="419100"/>
                  </a:lnTo>
                  <a:lnTo>
                    <a:pt x="170688" y="356616"/>
                  </a:lnTo>
                  <a:close/>
                </a:path>
                <a:path w="1879600" h="1485900">
                  <a:moveTo>
                    <a:pt x="170688" y="178308"/>
                  </a:moveTo>
                  <a:lnTo>
                    <a:pt x="0" y="178308"/>
                  </a:lnTo>
                  <a:lnTo>
                    <a:pt x="0" y="240792"/>
                  </a:lnTo>
                  <a:lnTo>
                    <a:pt x="170688" y="240792"/>
                  </a:lnTo>
                  <a:lnTo>
                    <a:pt x="170688" y="178308"/>
                  </a:lnTo>
                  <a:close/>
                </a:path>
                <a:path w="1879600" h="1485900">
                  <a:moveTo>
                    <a:pt x="341376" y="533400"/>
                  </a:moveTo>
                  <a:lnTo>
                    <a:pt x="0" y="533400"/>
                  </a:lnTo>
                  <a:lnTo>
                    <a:pt x="0" y="597408"/>
                  </a:lnTo>
                  <a:lnTo>
                    <a:pt x="341376" y="597408"/>
                  </a:lnTo>
                  <a:lnTo>
                    <a:pt x="341376" y="533400"/>
                  </a:lnTo>
                  <a:close/>
                </a:path>
                <a:path w="1879600" h="1485900">
                  <a:moveTo>
                    <a:pt x="512064" y="1245108"/>
                  </a:moveTo>
                  <a:lnTo>
                    <a:pt x="0" y="1245108"/>
                  </a:lnTo>
                  <a:lnTo>
                    <a:pt x="0" y="1309116"/>
                  </a:lnTo>
                  <a:lnTo>
                    <a:pt x="512064" y="1309116"/>
                  </a:lnTo>
                  <a:lnTo>
                    <a:pt x="512064" y="1245108"/>
                  </a:lnTo>
                  <a:close/>
                </a:path>
                <a:path w="1879600" h="1485900">
                  <a:moveTo>
                    <a:pt x="512064" y="711708"/>
                  </a:moveTo>
                  <a:lnTo>
                    <a:pt x="0" y="711708"/>
                  </a:lnTo>
                  <a:lnTo>
                    <a:pt x="0" y="774192"/>
                  </a:lnTo>
                  <a:lnTo>
                    <a:pt x="512064" y="774192"/>
                  </a:lnTo>
                  <a:lnTo>
                    <a:pt x="512064" y="711708"/>
                  </a:lnTo>
                  <a:close/>
                </a:path>
                <a:path w="1879600" h="1485900">
                  <a:moveTo>
                    <a:pt x="853440" y="1066800"/>
                  </a:moveTo>
                  <a:lnTo>
                    <a:pt x="0" y="1066800"/>
                  </a:lnTo>
                  <a:lnTo>
                    <a:pt x="0" y="1130808"/>
                  </a:lnTo>
                  <a:lnTo>
                    <a:pt x="853440" y="1130808"/>
                  </a:lnTo>
                  <a:lnTo>
                    <a:pt x="853440" y="1066800"/>
                  </a:lnTo>
                  <a:close/>
                </a:path>
                <a:path w="1879600" h="1485900">
                  <a:moveTo>
                    <a:pt x="853440" y="890016"/>
                  </a:moveTo>
                  <a:lnTo>
                    <a:pt x="0" y="890016"/>
                  </a:lnTo>
                  <a:lnTo>
                    <a:pt x="0" y="952500"/>
                  </a:lnTo>
                  <a:lnTo>
                    <a:pt x="853440" y="952500"/>
                  </a:lnTo>
                  <a:lnTo>
                    <a:pt x="853440" y="890016"/>
                  </a:lnTo>
                  <a:close/>
                </a:path>
                <a:path w="1879600" h="1485900">
                  <a:moveTo>
                    <a:pt x="1879092" y="0"/>
                  </a:moveTo>
                  <a:lnTo>
                    <a:pt x="0" y="0"/>
                  </a:lnTo>
                  <a:lnTo>
                    <a:pt x="0" y="64008"/>
                  </a:lnTo>
                  <a:lnTo>
                    <a:pt x="1879092" y="64008"/>
                  </a:lnTo>
                  <a:lnTo>
                    <a:pt x="1879092" y="0"/>
                  </a:lnTo>
                  <a:close/>
                </a:path>
              </a:pathLst>
            </a:custGeom>
            <a:solidFill>
              <a:srgbClr val="5B9BD4"/>
            </a:solidFill>
          </p:spPr>
          <p:txBody>
            <a:bodyPr wrap="square" lIns="0" tIns="0" rIns="0" bIns="0" rtlCol="0"/>
            <a:lstStyle/>
            <a:p>
              <a:endParaRPr/>
            </a:p>
          </p:txBody>
        </p:sp>
        <p:sp>
          <p:nvSpPr>
            <p:cNvPr id="10" name="object 10"/>
            <p:cNvSpPr/>
            <p:nvPr/>
          </p:nvSpPr>
          <p:spPr>
            <a:xfrm>
              <a:off x="2874264" y="1952244"/>
              <a:ext cx="0" cy="1778635"/>
            </a:xfrm>
            <a:custGeom>
              <a:avLst/>
              <a:gdLst/>
              <a:ahLst/>
              <a:cxnLst/>
              <a:rect l="l" t="t" r="r" b="b"/>
              <a:pathLst>
                <a:path h="1778635">
                  <a:moveTo>
                    <a:pt x="0" y="0"/>
                  </a:moveTo>
                  <a:lnTo>
                    <a:pt x="0" y="1778508"/>
                  </a:lnTo>
                </a:path>
              </a:pathLst>
            </a:custGeom>
            <a:ln w="9144">
              <a:solidFill>
                <a:srgbClr val="D9D9D9"/>
              </a:solidFill>
            </a:ln>
          </p:spPr>
          <p:txBody>
            <a:bodyPr wrap="square" lIns="0" tIns="0" rIns="0" bIns="0" rtlCol="0"/>
            <a:lstStyle/>
            <a:p>
              <a:endParaRPr/>
            </a:p>
          </p:txBody>
        </p:sp>
      </p:grpSp>
      <p:sp>
        <p:nvSpPr>
          <p:cNvPr id="11" name="object 11"/>
          <p:cNvSpPr txBox="1"/>
          <p:nvPr/>
        </p:nvSpPr>
        <p:spPr>
          <a:xfrm>
            <a:off x="3121151" y="2088895"/>
            <a:ext cx="71120" cy="382270"/>
          </a:xfrm>
          <a:prstGeom prst="rect">
            <a:avLst/>
          </a:prstGeom>
        </p:spPr>
        <p:txBody>
          <a:bodyPr vert="horz" wrap="square" lIns="0" tIns="53975" rIns="0" bIns="0" rtlCol="0">
            <a:spAutoFit/>
          </a:bodyPr>
          <a:lstStyle/>
          <a:p>
            <a:pPr>
              <a:lnSpc>
                <a:spcPct val="100000"/>
              </a:lnSpc>
              <a:spcBef>
                <a:spcPts val="425"/>
              </a:spcBef>
            </a:pPr>
            <a:r>
              <a:rPr sz="900" spc="-50" dirty="0">
                <a:solidFill>
                  <a:srgbClr val="3F3F3F"/>
                </a:solidFill>
                <a:latin typeface="Calibri"/>
                <a:cs typeface="Calibri"/>
              </a:rPr>
              <a:t>1</a:t>
            </a:r>
            <a:endParaRPr sz="900">
              <a:latin typeface="Calibri"/>
              <a:cs typeface="Calibri"/>
            </a:endParaRPr>
          </a:p>
          <a:p>
            <a:pPr>
              <a:lnSpc>
                <a:spcPct val="100000"/>
              </a:lnSpc>
              <a:spcBef>
                <a:spcPts val="320"/>
              </a:spcBef>
            </a:pPr>
            <a:r>
              <a:rPr sz="900" spc="-50" dirty="0">
                <a:solidFill>
                  <a:srgbClr val="3F3F3F"/>
                </a:solidFill>
                <a:latin typeface="Calibri"/>
                <a:cs typeface="Calibri"/>
              </a:rPr>
              <a:t>1</a:t>
            </a:r>
            <a:endParaRPr sz="900">
              <a:latin typeface="Calibri"/>
              <a:cs typeface="Calibri"/>
            </a:endParaRPr>
          </a:p>
        </p:txBody>
      </p:sp>
      <p:sp>
        <p:nvSpPr>
          <p:cNvPr id="12" name="object 12"/>
          <p:cNvSpPr txBox="1"/>
          <p:nvPr/>
        </p:nvSpPr>
        <p:spPr>
          <a:xfrm>
            <a:off x="3291840" y="248513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13" name="object 13"/>
          <p:cNvSpPr txBox="1"/>
          <p:nvPr/>
        </p:nvSpPr>
        <p:spPr>
          <a:xfrm>
            <a:off x="3462528" y="266344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14" name="object 14"/>
          <p:cNvSpPr txBox="1"/>
          <p:nvPr/>
        </p:nvSpPr>
        <p:spPr>
          <a:xfrm>
            <a:off x="3803903" y="2802128"/>
            <a:ext cx="71120" cy="379095"/>
          </a:xfrm>
          <a:prstGeom prst="rect">
            <a:avLst/>
          </a:prstGeom>
        </p:spPr>
        <p:txBody>
          <a:bodyPr vert="horz" wrap="square" lIns="0" tIns="52069" rIns="0" bIns="0" rtlCol="0">
            <a:spAutoFit/>
          </a:bodyPr>
          <a:lstStyle/>
          <a:p>
            <a:pPr>
              <a:lnSpc>
                <a:spcPct val="100000"/>
              </a:lnSpc>
              <a:spcBef>
                <a:spcPts val="409"/>
              </a:spcBef>
            </a:pPr>
            <a:r>
              <a:rPr sz="900" spc="-50" dirty="0">
                <a:solidFill>
                  <a:srgbClr val="3F3F3F"/>
                </a:solidFill>
                <a:latin typeface="Calibri"/>
                <a:cs typeface="Calibri"/>
              </a:rPr>
              <a:t>5</a:t>
            </a:r>
            <a:endParaRPr sz="900">
              <a:latin typeface="Calibri"/>
              <a:cs typeface="Calibri"/>
            </a:endParaRPr>
          </a:p>
          <a:p>
            <a:pPr>
              <a:lnSpc>
                <a:spcPct val="100000"/>
              </a:lnSpc>
              <a:spcBef>
                <a:spcPts val="310"/>
              </a:spcBef>
            </a:pPr>
            <a:r>
              <a:rPr sz="900" spc="-50" dirty="0">
                <a:solidFill>
                  <a:srgbClr val="3F3F3F"/>
                </a:solidFill>
                <a:latin typeface="Calibri"/>
                <a:cs typeface="Calibri"/>
              </a:rPr>
              <a:t>5</a:t>
            </a:r>
            <a:endParaRPr sz="900">
              <a:latin typeface="Calibri"/>
              <a:cs typeface="Calibri"/>
            </a:endParaRPr>
          </a:p>
        </p:txBody>
      </p:sp>
      <p:sp>
        <p:nvSpPr>
          <p:cNvPr id="15" name="object 15"/>
          <p:cNvSpPr txBox="1"/>
          <p:nvPr/>
        </p:nvSpPr>
        <p:spPr>
          <a:xfrm>
            <a:off x="3462528" y="319684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16" name="object 16"/>
          <p:cNvSpPr txBox="1"/>
          <p:nvPr/>
        </p:nvSpPr>
        <p:spPr>
          <a:xfrm>
            <a:off x="3121151" y="337515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17" name="object 17"/>
          <p:cNvSpPr txBox="1"/>
          <p:nvPr/>
        </p:nvSpPr>
        <p:spPr>
          <a:xfrm>
            <a:off x="2950464" y="355193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0</a:t>
            </a:r>
            <a:endParaRPr sz="900">
              <a:latin typeface="Calibri"/>
              <a:cs typeface="Calibri"/>
            </a:endParaRPr>
          </a:p>
        </p:txBody>
      </p:sp>
      <p:sp>
        <p:nvSpPr>
          <p:cNvPr id="18" name="object 18"/>
          <p:cNvSpPr txBox="1"/>
          <p:nvPr/>
        </p:nvSpPr>
        <p:spPr>
          <a:xfrm>
            <a:off x="3869435" y="170789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6</a:t>
            </a:r>
            <a:endParaRPr sz="900">
              <a:latin typeface="Calibri"/>
              <a:cs typeface="Calibri"/>
            </a:endParaRPr>
          </a:p>
        </p:txBody>
      </p:sp>
      <p:sp>
        <p:nvSpPr>
          <p:cNvPr id="19" name="object 19"/>
          <p:cNvSpPr txBox="1"/>
          <p:nvPr/>
        </p:nvSpPr>
        <p:spPr>
          <a:xfrm>
            <a:off x="4210811" y="170789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8</a:t>
            </a:r>
            <a:endParaRPr sz="900">
              <a:latin typeface="Calibri"/>
              <a:cs typeface="Calibri"/>
            </a:endParaRPr>
          </a:p>
        </p:txBody>
      </p:sp>
      <p:sp>
        <p:nvSpPr>
          <p:cNvPr id="20" name="object 20"/>
          <p:cNvSpPr txBox="1"/>
          <p:nvPr/>
        </p:nvSpPr>
        <p:spPr>
          <a:xfrm>
            <a:off x="4524755" y="1707896"/>
            <a:ext cx="470534" cy="406400"/>
          </a:xfrm>
          <a:prstGeom prst="rect">
            <a:avLst/>
          </a:prstGeom>
        </p:spPr>
        <p:txBody>
          <a:bodyPr vert="horz" wrap="square" lIns="0" tIns="12700" rIns="0" bIns="0" rtlCol="0">
            <a:spAutoFit/>
          </a:bodyPr>
          <a:lstStyle/>
          <a:p>
            <a:pPr>
              <a:lnSpc>
                <a:spcPct val="100000"/>
              </a:lnSpc>
              <a:spcBef>
                <a:spcPts val="100"/>
              </a:spcBef>
              <a:tabLst>
                <a:tab pos="340995" algn="l"/>
              </a:tabLst>
            </a:pP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12</a:t>
            </a:r>
            <a:endParaRPr sz="900">
              <a:latin typeface="Calibri"/>
              <a:cs typeface="Calibri"/>
            </a:endParaRPr>
          </a:p>
          <a:p>
            <a:pPr marL="304800">
              <a:lnSpc>
                <a:spcPct val="100000"/>
              </a:lnSpc>
              <a:spcBef>
                <a:spcPts val="840"/>
              </a:spcBef>
            </a:pPr>
            <a:r>
              <a:rPr sz="900" spc="-25" dirty="0">
                <a:solidFill>
                  <a:srgbClr val="3F3F3F"/>
                </a:solidFill>
                <a:latin typeface="Calibri"/>
                <a:cs typeface="Calibri"/>
              </a:rPr>
              <a:t>11</a:t>
            </a:r>
            <a:endParaRPr sz="900">
              <a:latin typeface="Calibri"/>
              <a:cs typeface="Calibri"/>
            </a:endParaRPr>
          </a:p>
        </p:txBody>
      </p:sp>
      <p:sp>
        <p:nvSpPr>
          <p:cNvPr id="21" name="object 21"/>
          <p:cNvSpPr txBox="1"/>
          <p:nvPr/>
        </p:nvSpPr>
        <p:spPr>
          <a:xfrm>
            <a:off x="1315211" y="1894332"/>
            <a:ext cx="1478280" cy="1804035"/>
          </a:xfrm>
          <a:prstGeom prst="rect">
            <a:avLst/>
          </a:prstGeom>
        </p:spPr>
        <p:txBody>
          <a:bodyPr vert="horz" wrap="square" lIns="0" tIns="12700" rIns="0" bIns="0" rtlCol="0">
            <a:spAutoFit/>
          </a:bodyPr>
          <a:lstStyle/>
          <a:p>
            <a:pPr marL="661035" marR="5080" indent="-6350" algn="r">
              <a:lnSpc>
                <a:spcPct val="146200"/>
              </a:lnSpc>
              <a:spcBef>
                <a:spcPts val="100"/>
              </a:spcBef>
            </a:pPr>
            <a:r>
              <a:rPr sz="800" b="1" spc="-10" dirty="0">
                <a:solidFill>
                  <a:srgbClr val="585858"/>
                </a:solidFill>
                <a:latin typeface="UD Digi Kyokasho NK-B"/>
                <a:cs typeface="UD Digi Kyokasho NK-B"/>
              </a:rPr>
              <a:t>障がい福祉関係課母子保健担当課子育て支援関係課</a:t>
            </a:r>
            <a:endParaRPr sz="800">
              <a:latin typeface="UD Digi Kyokasho NK-B"/>
              <a:cs typeface="UD Digi Kyokasho NK-B"/>
            </a:endParaRPr>
          </a:p>
          <a:p>
            <a:pPr marL="900430" marR="6350" indent="53340" algn="r">
              <a:lnSpc>
                <a:spcPts val="1400"/>
              </a:lnSpc>
              <a:spcBef>
                <a:spcPts val="110"/>
              </a:spcBef>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493395" marR="5715" algn="r">
              <a:lnSpc>
                <a:spcPts val="1390"/>
              </a:lnSpc>
              <a:spcBef>
                <a:spcPts val="15"/>
              </a:spcBef>
            </a:pPr>
            <a:r>
              <a:rPr sz="800" b="1" spc="-15" dirty="0">
                <a:solidFill>
                  <a:srgbClr val="585858"/>
                </a:solidFill>
                <a:latin typeface="UD Digi Kyokasho NK-B"/>
                <a:cs typeface="UD Digi Kyokasho NK-B"/>
              </a:rPr>
              <a:t>児童発達支援センター基幹相談支援センター</a:t>
            </a:r>
            <a:endParaRPr sz="800">
              <a:latin typeface="UD Digi Kyokasho NK-B"/>
              <a:cs typeface="UD Digi Kyokasho NK-B"/>
            </a:endParaRPr>
          </a:p>
          <a:p>
            <a:pPr marR="5080" indent="546735" algn="r">
              <a:lnSpc>
                <a:spcPts val="1400"/>
              </a:lnSpc>
              <a:spcBef>
                <a:spcPts val="10"/>
              </a:spcBef>
            </a:pPr>
            <a:r>
              <a:rPr sz="800" b="1" spc="-10" dirty="0">
                <a:solidFill>
                  <a:srgbClr val="585858"/>
                </a:solidFill>
                <a:latin typeface="UD Digi Kyokasho NK-B"/>
                <a:cs typeface="UD Digi Kyokasho NK-B"/>
              </a:rPr>
              <a:t>委託相談支援事業所</a:t>
            </a: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31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22" name="object 22"/>
          <p:cNvSpPr txBox="1"/>
          <p:nvPr/>
        </p:nvSpPr>
        <p:spPr>
          <a:xfrm>
            <a:off x="2599944" y="1404620"/>
            <a:ext cx="1169035" cy="466090"/>
          </a:xfrm>
          <a:prstGeom prst="rect">
            <a:avLst/>
          </a:prstGeom>
        </p:spPr>
        <p:txBody>
          <a:bodyPr vert="horz" wrap="square" lIns="0" tIns="12700" rIns="0" bIns="0" rtlCol="0">
            <a:spAutoFit/>
          </a:bodyPr>
          <a:lstStyle/>
          <a:p>
            <a:pPr>
              <a:lnSpc>
                <a:spcPct val="100000"/>
              </a:lnSpc>
              <a:spcBef>
                <a:spcPts val="100"/>
              </a:spcBef>
            </a:pPr>
            <a:r>
              <a:rPr sz="1200" b="1" spc="-65" dirty="0">
                <a:solidFill>
                  <a:srgbClr val="585858"/>
                </a:solidFill>
                <a:latin typeface="UD Digi Kyokasho NK-B"/>
                <a:cs typeface="UD Digi Kyokasho NK-B"/>
              </a:rPr>
              <a:t>主担当部署•機関</a:t>
            </a:r>
            <a:endParaRPr sz="1200">
              <a:latin typeface="UD Digi Kyokasho NK-B"/>
              <a:cs typeface="UD Digi Kyokasho NK-B"/>
            </a:endParaRPr>
          </a:p>
          <a:p>
            <a:pPr marL="245110">
              <a:lnSpc>
                <a:spcPct val="100000"/>
              </a:lnSpc>
              <a:spcBef>
                <a:spcPts val="944"/>
              </a:spcBef>
              <a:tabLst>
                <a:tab pos="586105" algn="l"/>
                <a:tab pos="92773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2</a:t>
            </a:r>
            <a:r>
              <a:rPr sz="900" dirty="0">
                <a:solidFill>
                  <a:srgbClr val="585858"/>
                </a:solidFill>
                <a:latin typeface="Calibri"/>
                <a:cs typeface="Calibri"/>
              </a:rPr>
              <a:t>	</a:t>
            </a:r>
            <a:r>
              <a:rPr sz="900" spc="-50" dirty="0">
                <a:solidFill>
                  <a:srgbClr val="585858"/>
                </a:solidFill>
                <a:latin typeface="Calibri"/>
                <a:cs typeface="Calibri"/>
              </a:rPr>
              <a:t>4</a:t>
            </a:r>
            <a:endParaRPr sz="900">
              <a:latin typeface="Calibri"/>
              <a:cs typeface="Calibri"/>
            </a:endParaRPr>
          </a:p>
        </p:txBody>
      </p:sp>
      <p:sp>
        <p:nvSpPr>
          <p:cNvPr id="23" name="object 23"/>
          <p:cNvSpPr/>
          <p:nvPr/>
        </p:nvSpPr>
        <p:spPr>
          <a:xfrm>
            <a:off x="1237488" y="1315212"/>
            <a:ext cx="3884929" cy="2555875"/>
          </a:xfrm>
          <a:custGeom>
            <a:avLst/>
            <a:gdLst/>
            <a:ahLst/>
            <a:cxnLst/>
            <a:rect l="l" t="t" r="r" b="b"/>
            <a:pathLst>
              <a:path w="3884929" h="2555875">
                <a:moveTo>
                  <a:pt x="0" y="2555748"/>
                </a:moveTo>
                <a:lnTo>
                  <a:pt x="3884676" y="2555748"/>
                </a:lnTo>
                <a:lnTo>
                  <a:pt x="3884676" y="0"/>
                </a:lnTo>
                <a:lnTo>
                  <a:pt x="0" y="0"/>
                </a:lnTo>
                <a:lnTo>
                  <a:pt x="0" y="2555748"/>
                </a:lnTo>
                <a:close/>
              </a:path>
            </a:pathLst>
          </a:custGeom>
          <a:ln w="9144">
            <a:solidFill>
              <a:srgbClr val="000000"/>
            </a:solidFill>
          </a:ln>
        </p:spPr>
        <p:txBody>
          <a:bodyPr wrap="square" lIns="0" tIns="0" rIns="0" bIns="0" rtlCol="0"/>
          <a:lstStyle/>
          <a:p>
            <a:endParaRPr/>
          </a:p>
        </p:txBody>
      </p:sp>
      <p:grpSp>
        <p:nvGrpSpPr>
          <p:cNvPr id="24" name="object 24"/>
          <p:cNvGrpSpPr/>
          <p:nvPr/>
        </p:nvGrpSpPr>
        <p:grpSpPr>
          <a:xfrm>
            <a:off x="7209853" y="1947481"/>
            <a:ext cx="2070100" cy="1788160"/>
            <a:chOff x="7209853" y="1947481"/>
            <a:chExt cx="2070100" cy="1788160"/>
          </a:xfrm>
        </p:grpSpPr>
        <p:sp>
          <p:nvSpPr>
            <p:cNvPr id="25" name="object 25"/>
            <p:cNvSpPr/>
            <p:nvPr/>
          </p:nvSpPr>
          <p:spPr>
            <a:xfrm>
              <a:off x="7472172" y="1952244"/>
              <a:ext cx="1545590" cy="1778635"/>
            </a:xfrm>
            <a:custGeom>
              <a:avLst/>
              <a:gdLst/>
              <a:ahLst/>
              <a:cxnLst/>
              <a:rect l="l" t="t" r="r" b="b"/>
              <a:pathLst>
                <a:path w="1545590" h="1778635">
                  <a:moveTo>
                    <a:pt x="0" y="1542288"/>
                  </a:moveTo>
                  <a:lnTo>
                    <a:pt x="0" y="1778508"/>
                  </a:lnTo>
                </a:path>
                <a:path w="1545590" h="1778635">
                  <a:moveTo>
                    <a:pt x="0" y="1363980"/>
                  </a:moveTo>
                  <a:lnTo>
                    <a:pt x="0" y="1479804"/>
                  </a:lnTo>
                </a:path>
                <a:path w="1545590" h="1778635">
                  <a:moveTo>
                    <a:pt x="0" y="1187196"/>
                  </a:moveTo>
                  <a:lnTo>
                    <a:pt x="0" y="1301496"/>
                  </a:lnTo>
                </a:path>
                <a:path w="1545590" h="1778635">
                  <a:moveTo>
                    <a:pt x="0" y="1008888"/>
                  </a:moveTo>
                  <a:lnTo>
                    <a:pt x="0" y="1123188"/>
                  </a:lnTo>
                </a:path>
                <a:path w="1545590" h="1778635">
                  <a:moveTo>
                    <a:pt x="0" y="830580"/>
                  </a:moveTo>
                  <a:lnTo>
                    <a:pt x="0" y="946404"/>
                  </a:lnTo>
                </a:path>
                <a:path w="1545590" h="1778635">
                  <a:moveTo>
                    <a:pt x="0" y="653796"/>
                  </a:moveTo>
                  <a:lnTo>
                    <a:pt x="0" y="768096"/>
                  </a:lnTo>
                </a:path>
                <a:path w="1545590" h="1778635">
                  <a:moveTo>
                    <a:pt x="0" y="475488"/>
                  </a:moveTo>
                  <a:lnTo>
                    <a:pt x="0" y="589788"/>
                  </a:lnTo>
                </a:path>
                <a:path w="1545590" h="1778635">
                  <a:moveTo>
                    <a:pt x="0" y="297180"/>
                  </a:moveTo>
                  <a:lnTo>
                    <a:pt x="0" y="413004"/>
                  </a:lnTo>
                </a:path>
                <a:path w="1545590" h="1778635">
                  <a:moveTo>
                    <a:pt x="0" y="120396"/>
                  </a:moveTo>
                  <a:lnTo>
                    <a:pt x="0" y="234696"/>
                  </a:lnTo>
                </a:path>
                <a:path w="1545590" h="1778635">
                  <a:moveTo>
                    <a:pt x="0" y="0"/>
                  </a:moveTo>
                  <a:lnTo>
                    <a:pt x="0" y="56387"/>
                  </a:lnTo>
                </a:path>
                <a:path w="1545590" h="1778635">
                  <a:moveTo>
                    <a:pt x="257555" y="120396"/>
                  </a:moveTo>
                  <a:lnTo>
                    <a:pt x="257555" y="234696"/>
                  </a:lnTo>
                </a:path>
                <a:path w="1545590" h="1778635">
                  <a:moveTo>
                    <a:pt x="257555" y="0"/>
                  </a:moveTo>
                  <a:lnTo>
                    <a:pt x="257555" y="56387"/>
                  </a:lnTo>
                </a:path>
                <a:path w="1545590" h="1778635">
                  <a:moveTo>
                    <a:pt x="257555" y="297180"/>
                  </a:moveTo>
                  <a:lnTo>
                    <a:pt x="257555" y="413004"/>
                  </a:lnTo>
                </a:path>
                <a:path w="1545590" h="1778635">
                  <a:moveTo>
                    <a:pt x="257555" y="475488"/>
                  </a:moveTo>
                  <a:lnTo>
                    <a:pt x="257555" y="589788"/>
                  </a:lnTo>
                </a:path>
                <a:path w="1545590" h="1778635">
                  <a:moveTo>
                    <a:pt x="257555" y="653796"/>
                  </a:moveTo>
                  <a:lnTo>
                    <a:pt x="257555" y="768096"/>
                  </a:lnTo>
                </a:path>
                <a:path w="1545590" h="1778635">
                  <a:moveTo>
                    <a:pt x="257555" y="830580"/>
                  </a:moveTo>
                  <a:lnTo>
                    <a:pt x="257555" y="946404"/>
                  </a:lnTo>
                </a:path>
                <a:path w="1545590" h="1778635">
                  <a:moveTo>
                    <a:pt x="257555" y="1008888"/>
                  </a:moveTo>
                  <a:lnTo>
                    <a:pt x="257555" y="1123188"/>
                  </a:lnTo>
                </a:path>
                <a:path w="1545590" h="1778635">
                  <a:moveTo>
                    <a:pt x="257555" y="1187196"/>
                  </a:moveTo>
                  <a:lnTo>
                    <a:pt x="257555" y="1301496"/>
                  </a:lnTo>
                </a:path>
                <a:path w="1545590" h="1778635">
                  <a:moveTo>
                    <a:pt x="257555" y="1363980"/>
                  </a:moveTo>
                  <a:lnTo>
                    <a:pt x="257555" y="1778508"/>
                  </a:lnTo>
                </a:path>
                <a:path w="1545590" h="1778635">
                  <a:moveTo>
                    <a:pt x="515111" y="0"/>
                  </a:moveTo>
                  <a:lnTo>
                    <a:pt x="515111" y="56387"/>
                  </a:lnTo>
                </a:path>
                <a:path w="1545590" h="1778635">
                  <a:moveTo>
                    <a:pt x="515111" y="297180"/>
                  </a:moveTo>
                  <a:lnTo>
                    <a:pt x="515111" y="413004"/>
                  </a:lnTo>
                </a:path>
                <a:path w="1545590" h="1778635">
                  <a:moveTo>
                    <a:pt x="515111" y="475488"/>
                  </a:moveTo>
                  <a:lnTo>
                    <a:pt x="515111" y="589788"/>
                  </a:lnTo>
                </a:path>
                <a:path w="1545590" h="1778635">
                  <a:moveTo>
                    <a:pt x="515111" y="653796"/>
                  </a:moveTo>
                  <a:lnTo>
                    <a:pt x="515111" y="768096"/>
                  </a:lnTo>
                </a:path>
                <a:path w="1545590" h="1778635">
                  <a:moveTo>
                    <a:pt x="515111" y="1008888"/>
                  </a:moveTo>
                  <a:lnTo>
                    <a:pt x="515111" y="1123188"/>
                  </a:lnTo>
                </a:path>
                <a:path w="1545590" h="1778635">
                  <a:moveTo>
                    <a:pt x="515111" y="830580"/>
                  </a:moveTo>
                  <a:lnTo>
                    <a:pt x="515111" y="946404"/>
                  </a:lnTo>
                </a:path>
                <a:path w="1545590" h="1778635">
                  <a:moveTo>
                    <a:pt x="515111" y="1187196"/>
                  </a:moveTo>
                  <a:lnTo>
                    <a:pt x="515111" y="1301496"/>
                  </a:lnTo>
                </a:path>
                <a:path w="1545590" h="1778635">
                  <a:moveTo>
                    <a:pt x="515111" y="120396"/>
                  </a:moveTo>
                  <a:lnTo>
                    <a:pt x="515111" y="234696"/>
                  </a:lnTo>
                </a:path>
                <a:path w="1545590" h="1778635">
                  <a:moveTo>
                    <a:pt x="515111" y="1363980"/>
                  </a:moveTo>
                  <a:lnTo>
                    <a:pt x="515111" y="1778508"/>
                  </a:lnTo>
                </a:path>
                <a:path w="1545590" h="1778635">
                  <a:moveTo>
                    <a:pt x="772668" y="0"/>
                  </a:moveTo>
                  <a:lnTo>
                    <a:pt x="772668" y="56387"/>
                  </a:lnTo>
                </a:path>
                <a:path w="1545590" h="1778635">
                  <a:moveTo>
                    <a:pt x="772668" y="475488"/>
                  </a:moveTo>
                  <a:lnTo>
                    <a:pt x="772668" y="589788"/>
                  </a:lnTo>
                </a:path>
                <a:path w="1545590" h="1778635">
                  <a:moveTo>
                    <a:pt x="772668" y="1187196"/>
                  </a:moveTo>
                  <a:lnTo>
                    <a:pt x="772668" y="1301496"/>
                  </a:lnTo>
                </a:path>
                <a:path w="1545590" h="1778635">
                  <a:moveTo>
                    <a:pt x="772668" y="653796"/>
                  </a:moveTo>
                  <a:lnTo>
                    <a:pt x="772668" y="1123188"/>
                  </a:lnTo>
                </a:path>
                <a:path w="1545590" h="1778635">
                  <a:moveTo>
                    <a:pt x="772668" y="120396"/>
                  </a:moveTo>
                  <a:lnTo>
                    <a:pt x="772668" y="413004"/>
                  </a:lnTo>
                </a:path>
                <a:path w="1545590" h="1778635">
                  <a:moveTo>
                    <a:pt x="772668" y="1363980"/>
                  </a:moveTo>
                  <a:lnTo>
                    <a:pt x="772668" y="1778508"/>
                  </a:lnTo>
                </a:path>
                <a:path w="1545590" h="1778635">
                  <a:moveTo>
                    <a:pt x="1030224" y="120396"/>
                  </a:moveTo>
                  <a:lnTo>
                    <a:pt x="1030224" y="413004"/>
                  </a:lnTo>
                </a:path>
                <a:path w="1545590" h="1778635">
                  <a:moveTo>
                    <a:pt x="1030224" y="0"/>
                  </a:moveTo>
                  <a:lnTo>
                    <a:pt x="1030224" y="56387"/>
                  </a:lnTo>
                </a:path>
                <a:path w="1545590" h="1778635">
                  <a:moveTo>
                    <a:pt x="1030224" y="475488"/>
                  </a:moveTo>
                  <a:lnTo>
                    <a:pt x="1030224" y="1123188"/>
                  </a:lnTo>
                </a:path>
                <a:path w="1545590" h="1778635">
                  <a:moveTo>
                    <a:pt x="1030224" y="1187196"/>
                  </a:moveTo>
                  <a:lnTo>
                    <a:pt x="1030224" y="1778508"/>
                  </a:lnTo>
                </a:path>
                <a:path w="1545590" h="1778635">
                  <a:moveTo>
                    <a:pt x="1287779" y="120396"/>
                  </a:moveTo>
                  <a:lnTo>
                    <a:pt x="1287779" y="1778508"/>
                  </a:lnTo>
                </a:path>
                <a:path w="1545590" h="1778635">
                  <a:moveTo>
                    <a:pt x="1287779" y="0"/>
                  </a:moveTo>
                  <a:lnTo>
                    <a:pt x="1287779" y="56387"/>
                  </a:lnTo>
                </a:path>
                <a:path w="1545590" h="1778635">
                  <a:moveTo>
                    <a:pt x="1545335" y="120396"/>
                  </a:moveTo>
                  <a:lnTo>
                    <a:pt x="1545335" y="1778508"/>
                  </a:lnTo>
                </a:path>
                <a:path w="1545590" h="1778635">
                  <a:moveTo>
                    <a:pt x="1545335" y="0"/>
                  </a:moveTo>
                  <a:lnTo>
                    <a:pt x="1545335" y="56387"/>
                  </a:lnTo>
                </a:path>
              </a:pathLst>
            </a:custGeom>
            <a:ln w="9144">
              <a:solidFill>
                <a:srgbClr val="D9D9D9"/>
              </a:solidFill>
            </a:ln>
          </p:spPr>
          <p:txBody>
            <a:bodyPr wrap="square" lIns="0" tIns="0" rIns="0" bIns="0" rtlCol="0"/>
            <a:lstStyle/>
            <a:p>
              <a:endParaRPr/>
            </a:p>
          </p:txBody>
        </p:sp>
        <p:sp>
          <p:nvSpPr>
            <p:cNvPr id="26" name="object 26"/>
            <p:cNvSpPr/>
            <p:nvPr/>
          </p:nvSpPr>
          <p:spPr>
            <a:xfrm>
              <a:off x="9275064" y="1952244"/>
              <a:ext cx="0" cy="1778635"/>
            </a:xfrm>
            <a:custGeom>
              <a:avLst/>
              <a:gdLst/>
              <a:ahLst/>
              <a:cxnLst/>
              <a:rect l="l" t="t" r="r" b="b"/>
              <a:pathLst>
                <a:path h="1778635">
                  <a:moveTo>
                    <a:pt x="0" y="0"/>
                  </a:moveTo>
                  <a:lnTo>
                    <a:pt x="0" y="1778508"/>
                  </a:lnTo>
                </a:path>
              </a:pathLst>
            </a:custGeom>
            <a:ln w="9144">
              <a:solidFill>
                <a:srgbClr val="D9D9D9"/>
              </a:solidFill>
            </a:ln>
          </p:spPr>
          <p:txBody>
            <a:bodyPr wrap="square" lIns="0" tIns="0" rIns="0" bIns="0" rtlCol="0"/>
            <a:lstStyle/>
            <a:p>
              <a:endParaRPr/>
            </a:p>
          </p:txBody>
        </p:sp>
        <p:sp>
          <p:nvSpPr>
            <p:cNvPr id="27" name="object 27"/>
            <p:cNvSpPr/>
            <p:nvPr/>
          </p:nvSpPr>
          <p:spPr>
            <a:xfrm>
              <a:off x="7214616" y="2008631"/>
              <a:ext cx="1853564" cy="1664335"/>
            </a:xfrm>
            <a:custGeom>
              <a:avLst/>
              <a:gdLst/>
              <a:ahLst/>
              <a:cxnLst/>
              <a:rect l="l" t="t" r="r" b="b"/>
              <a:pathLst>
                <a:path w="1853565" h="1664335">
                  <a:moveTo>
                    <a:pt x="51816" y="1600200"/>
                  </a:moveTo>
                  <a:lnTo>
                    <a:pt x="0" y="1600200"/>
                  </a:lnTo>
                  <a:lnTo>
                    <a:pt x="0" y="1664208"/>
                  </a:lnTo>
                  <a:lnTo>
                    <a:pt x="51816" y="1664208"/>
                  </a:lnTo>
                  <a:lnTo>
                    <a:pt x="51816" y="1600200"/>
                  </a:lnTo>
                  <a:close/>
                </a:path>
                <a:path w="1853565" h="1664335">
                  <a:moveTo>
                    <a:pt x="309372" y="1423416"/>
                  </a:moveTo>
                  <a:lnTo>
                    <a:pt x="0" y="1423416"/>
                  </a:lnTo>
                  <a:lnTo>
                    <a:pt x="0" y="1485900"/>
                  </a:lnTo>
                  <a:lnTo>
                    <a:pt x="309372" y="1485900"/>
                  </a:lnTo>
                  <a:lnTo>
                    <a:pt x="309372" y="1423416"/>
                  </a:lnTo>
                  <a:close/>
                </a:path>
                <a:path w="1853565" h="1664335">
                  <a:moveTo>
                    <a:pt x="824484" y="711708"/>
                  </a:moveTo>
                  <a:lnTo>
                    <a:pt x="0" y="711708"/>
                  </a:lnTo>
                  <a:lnTo>
                    <a:pt x="0" y="774192"/>
                  </a:lnTo>
                  <a:lnTo>
                    <a:pt x="824484" y="774192"/>
                  </a:lnTo>
                  <a:lnTo>
                    <a:pt x="824484" y="711708"/>
                  </a:lnTo>
                  <a:close/>
                </a:path>
                <a:path w="1853565" h="1664335">
                  <a:moveTo>
                    <a:pt x="1030224" y="890016"/>
                  </a:moveTo>
                  <a:lnTo>
                    <a:pt x="0" y="890016"/>
                  </a:lnTo>
                  <a:lnTo>
                    <a:pt x="0" y="952500"/>
                  </a:lnTo>
                  <a:lnTo>
                    <a:pt x="1030224" y="952500"/>
                  </a:lnTo>
                  <a:lnTo>
                    <a:pt x="1030224" y="890016"/>
                  </a:lnTo>
                  <a:close/>
                </a:path>
                <a:path w="1853565" h="1664335">
                  <a:moveTo>
                    <a:pt x="1030224" y="178308"/>
                  </a:moveTo>
                  <a:lnTo>
                    <a:pt x="0" y="178308"/>
                  </a:lnTo>
                  <a:lnTo>
                    <a:pt x="0" y="240792"/>
                  </a:lnTo>
                  <a:lnTo>
                    <a:pt x="1030224" y="240792"/>
                  </a:lnTo>
                  <a:lnTo>
                    <a:pt x="1030224" y="178308"/>
                  </a:lnTo>
                  <a:close/>
                </a:path>
                <a:path w="1853565" h="1664335">
                  <a:moveTo>
                    <a:pt x="1287780" y="1245108"/>
                  </a:moveTo>
                  <a:lnTo>
                    <a:pt x="0" y="1245108"/>
                  </a:lnTo>
                  <a:lnTo>
                    <a:pt x="0" y="1307592"/>
                  </a:lnTo>
                  <a:lnTo>
                    <a:pt x="1287780" y="1307592"/>
                  </a:lnTo>
                  <a:lnTo>
                    <a:pt x="1287780" y="1245108"/>
                  </a:lnTo>
                  <a:close/>
                </a:path>
                <a:path w="1853565" h="1664335">
                  <a:moveTo>
                    <a:pt x="1287780" y="533400"/>
                  </a:moveTo>
                  <a:lnTo>
                    <a:pt x="0" y="533400"/>
                  </a:lnTo>
                  <a:lnTo>
                    <a:pt x="0" y="597408"/>
                  </a:lnTo>
                  <a:lnTo>
                    <a:pt x="1287780" y="597408"/>
                  </a:lnTo>
                  <a:lnTo>
                    <a:pt x="1287780" y="533400"/>
                  </a:lnTo>
                  <a:close/>
                </a:path>
                <a:path w="1853565" h="1664335">
                  <a:moveTo>
                    <a:pt x="1338072" y="1066800"/>
                  </a:moveTo>
                  <a:lnTo>
                    <a:pt x="0" y="1066800"/>
                  </a:lnTo>
                  <a:lnTo>
                    <a:pt x="0" y="1130808"/>
                  </a:lnTo>
                  <a:lnTo>
                    <a:pt x="1338072" y="1130808"/>
                  </a:lnTo>
                  <a:lnTo>
                    <a:pt x="1338072" y="1066800"/>
                  </a:lnTo>
                  <a:close/>
                </a:path>
                <a:path w="1853565" h="1664335">
                  <a:moveTo>
                    <a:pt x="1338072" y="356616"/>
                  </a:moveTo>
                  <a:lnTo>
                    <a:pt x="0" y="356616"/>
                  </a:lnTo>
                  <a:lnTo>
                    <a:pt x="0" y="419100"/>
                  </a:lnTo>
                  <a:lnTo>
                    <a:pt x="1338072" y="419100"/>
                  </a:lnTo>
                  <a:lnTo>
                    <a:pt x="1338072" y="356616"/>
                  </a:lnTo>
                  <a:close/>
                </a:path>
                <a:path w="1853565" h="1664335">
                  <a:moveTo>
                    <a:pt x="1853184" y="0"/>
                  </a:moveTo>
                  <a:lnTo>
                    <a:pt x="0" y="0"/>
                  </a:lnTo>
                  <a:lnTo>
                    <a:pt x="0" y="64008"/>
                  </a:lnTo>
                  <a:lnTo>
                    <a:pt x="1853184" y="64008"/>
                  </a:lnTo>
                  <a:lnTo>
                    <a:pt x="1853184" y="0"/>
                  </a:lnTo>
                  <a:close/>
                </a:path>
              </a:pathLst>
            </a:custGeom>
            <a:solidFill>
              <a:srgbClr val="5B9BD4"/>
            </a:solidFill>
          </p:spPr>
          <p:txBody>
            <a:bodyPr wrap="square" lIns="0" tIns="0" rIns="0" bIns="0" rtlCol="0"/>
            <a:lstStyle/>
            <a:p>
              <a:endParaRPr/>
            </a:p>
          </p:txBody>
        </p:sp>
        <p:sp>
          <p:nvSpPr>
            <p:cNvPr id="28" name="object 28"/>
            <p:cNvSpPr/>
            <p:nvPr/>
          </p:nvSpPr>
          <p:spPr>
            <a:xfrm>
              <a:off x="7214616" y="1952244"/>
              <a:ext cx="0" cy="1778635"/>
            </a:xfrm>
            <a:custGeom>
              <a:avLst/>
              <a:gdLst/>
              <a:ahLst/>
              <a:cxnLst/>
              <a:rect l="l" t="t" r="r" b="b"/>
              <a:pathLst>
                <a:path h="1778635">
                  <a:moveTo>
                    <a:pt x="0" y="0"/>
                  </a:moveTo>
                  <a:lnTo>
                    <a:pt x="0" y="1778508"/>
                  </a:lnTo>
                </a:path>
              </a:pathLst>
            </a:custGeom>
            <a:ln w="9144">
              <a:solidFill>
                <a:srgbClr val="D9D9D9"/>
              </a:solidFill>
            </a:ln>
          </p:spPr>
          <p:txBody>
            <a:bodyPr wrap="square" lIns="0" tIns="0" rIns="0" bIns="0" rtlCol="0"/>
            <a:lstStyle/>
            <a:p>
              <a:endParaRPr/>
            </a:p>
          </p:txBody>
        </p:sp>
      </p:grpSp>
      <p:sp>
        <p:nvSpPr>
          <p:cNvPr id="29" name="object 29"/>
          <p:cNvSpPr txBox="1"/>
          <p:nvPr/>
        </p:nvSpPr>
        <p:spPr>
          <a:xfrm>
            <a:off x="8319516" y="213004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20</a:t>
            </a:r>
            <a:endParaRPr sz="900">
              <a:latin typeface="Calibri"/>
              <a:cs typeface="Calibri"/>
            </a:endParaRPr>
          </a:p>
        </p:txBody>
      </p:sp>
      <p:sp>
        <p:nvSpPr>
          <p:cNvPr id="30" name="object 30"/>
          <p:cNvSpPr txBox="1"/>
          <p:nvPr/>
        </p:nvSpPr>
        <p:spPr>
          <a:xfrm>
            <a:off x="8577071" y="2268728"/>
            <a:ext cx="180975" cy="379095"/>
          </a:xfrm>
          <a:prstGeom prst="rect">
            <a:avLst/>
          </a:prstGeom>
        </p:spPr>
        <p:txBody>
          <a:bodyPr vert="horz" wrap="square" lIns="0" tIns="52069" rIns="0" bIns="0" rtlCol="0">
            <a:spAutoFit/>
          </a:bodyPr>
          <a:lstStyle/>
          <a:p>
            <a:pPr marL="51435">
              <a:lnSpc>
                <a:spcPct val="100000"/>
              </a:lnSpc>
              <a:spcBef>
                <a:spcPts val="409"/>
              </a:spcBef>
            </a:pPr>
            <a:r>
              <a:rPr sz="900" spc="-25" dirty="0">
                <a:solidFill>
                  <a:srgbClr val="3F3F3F"/>
                </a:solidFill>
                <a:latin typeface="Calibri"/>
                <a:cs typeface="Calibri"/>
              </a:rPr>
              <a:t>26</a:t>
            </a:r>
            <a:endParaRPr sz="900">
              <a:latin typeface="Calibri"/>
              <a:cs typeface="Calibri"/>
            </a:endParaRPr>
          </a:p>
          <a:p>
            <a:pPr>
              <a:lnSpc>
                <a:spcPct val="100000"/>
              </a:lnSpc>
              <a:spcBef>
                <a:spcPts val="310"/>
              </a:spcBef>
            </a:pPr>
            <a:r>
              <a:rPr sz="900" spc="-25" dirty="0">
                <a:solidFill>
                  <a:srgbClr val="3F3F3F"/>
                </a:solidFill>
                <a:latin typeface="Calibri"/>
                <a:cs typeface="Calibri"/>
              </a:rPr>
              <a:t>25</a:t>
            </a:r>
            <a:endParaRPr sz="900">
              <a:latin typeface="Calibri"/>
              <a:cs typeface="Calibri"/>
            </a:endParaRPr>
          </a:p>
        </p:txBody>
      </p:sp>
      <p:sp>
        <p:nvSpPr>
          <p:cNvPr id="31" name="object 31"/>
          <p:cNvSpPr txBox="1"/>
          <p:nvPr/>
        </p:nvSpPr>
        <p:spPr>
          <a:xfrm>
            <a:off x="8113776" y="266344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16</a:t>
            </a:r>
            <a:endParaRPr sz="900">
              <a:latin typeface="Calibri"/>
              <a:cs typeface="Calibri"/>
            </a:endParaRPr>
          </a:p>
        </p:txBody>
      </p:sp>
      <p:sp>
        <p:nvSpPr>
          <p:cNvPr id="32" name="object 32"/>
          <p:cNvSpPr txBox="1"/>
          <p:nvPr/>
        </p:nvSpPr>
        <p:spPr>
          <a:xfrm>
            <a:off x="8319516" y="284175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20</a:t>
            </a:r>
            <a:endParaRPr sz="900">
              <a:latin typeface="Calibri"/>
              <a:cs typeface="Calibri"/>
            </a:endParaRPr>
          </a:p>
        </p:txBody>
      </p:sp>
      <p:sp>
        <p:nvSpPr>
          <p:cNvPr id="33" name="object 33"/>
          <p:cNvSpPr txBox="1"/>
          <p:nvPr/>
        </p:nvSpPr>
        <p:spPr>
          <a:xfrm>
            <a:off x="8577071" y="2977387"/>
            <a:ext cx="180975" cy="382270"/>
          </a:xfrm>
          <a:prstGeom prst="rect">
            <a:avLst/>
          </a:prstGeom>
        </p:spPr>
        <p:txBody>
          <a:bodyPr vert="horz" wrap="square" lIns="0" tIns="53975" rIns="0" bIns="0" rtlCol="0">
            <a:spAutoFit/>
          </a:bodyPr>
          <a:lstStyle/>
          <a:p>
            <a:pPr marL="51435">
              <a:lnSpc>
                <a:spcPct val="100000"/>
              </a:lnSpc>
              <a:spcBef>
                <a:spcPts val="425"/>
              </a:spcBef>
            </a:pPr>
            <a:r>
              <a:rPr sz="900" spc="-25" dirty="0">
                <a:solidFill>
                  <a:srgbClr val="3F3F3F"/>
                </a:solidFill>
                <a:latin typeface="Calibri"/>
                <a:cs typeface="Calibri"/>
              </a:rPr>
              <a:t>26</a:t>
            </a:r>
            <a:endParaRPr sz="900">
              <a:latin typeface="Calibri"/>
              <a:cs typeface="Calibri"/>
            </a:endParaRPr>
          </a:p>
          <a:p>
            <a:pPr>
              <a:lnSpc>
                <a:spcPct val="100000"/>
              </a:lnSpc>
              <a:spcBef>
                <a:spcPts val="320"/>
              </a:spcBef>
            </a:pPr>
            <a:r>
              <a:rPr sz="900" spc="-25" dirty="0">
                <a:solidFill>
                  <a:srgbClr val="3F3F3F"/>
                </a:solidFill>
                <a:latin typeface="Calibri"/>
                <a:cs typeface="Calibri"/>
              </a:rPr>
              <a:t>25</a:t>
            </a:r>
            <a:endParaRPr sz="900">
              <a:latin typeface="Calibri"/>
              <a:cs typeface="Calibri"/>
            </a:endParaRPr>
          </a:p>
        </p:txBody>
      </p:sp>
      <p:sp>
        <p:nvSpPr>
          <p:cNvPr id="34" name="object 34"/>
          <p:cNvSpPr txBox="1"/>
          <p:nvPr/>
        </p:nvSpPr>
        <p:spPr>
          <a:xfrm>
            <a:off x="7598664" y="337515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35" name="object 35"/>
          <p:cNvSpPr txBox="1"/>
          <p:nvPr/>
        </p:nvSpPr>
        <p:spPr>
          <a:xfrm>
            <a:off x="7341107" y="355193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36" name="object 36"/>
          <p:cNvSpPr txBox="1"/>
          <p:nvPr/>
        </p:nvSpPr>
        <p:spPr>
          <a:xfrm>
            <a:off x="5631688" y="1404620"/>
            <a:ext cx="3739515" cy="2293620"/>
          </a:xfrm>
          <a:prstGeom prst="rect">
            <a:avLst/>
          </a:prstGeom>
        </p:spPr>
        <p:txBody>
          <a:bodyPr vert="horz" wrap="square" lIns="0" tIns="12700" rIns="0" bIns="0" rtlCol="0">
            <a:spAutoFit/>
          </a:bodyPr>
          <a:lstStyle/>
          <a:p>
            <a:pPr marL="1238250">
              <a:lnSpc>
                <a:spcPct val="100000"/>
              </a:lnSpc>
              <a:spcBef>
                <a:spcPts val="100"/>
              </a:spcBef>
            </a:pPr>
            <a:r>
              <a:rPr sz="1200" b="1" spc="-50" dirty="0">
                <a:solidFill>
                  <a:srgbClr val="585858"/>
                </a:solidFill>
                <a:latin typeface="UD Digi Kyokasho NK-B"/>
                <a:cs typeface="UD Digi Kyokasho NK-B"/>
              </a:rPr>
              <a:t>対応可能部署•機関</a:t>
            </a:r>
            <a:endParaRPr sz="1200">
              <a:latin typeface="UD Digi Kyokasho NK-B"/>
              <a:cs typeface="UD Digi Kyokasho NK-B"/>
            </a:endParaRPr>
          </a:p>
          <a:p>
            <a:pPr marL="1553845">
              <a:lnSpc>
                <a:spcPct val="100000"/>
              </a:lnSpc>
              <a:spcBef>
                <a:spcPts val="944"/>
              </a:spcBef>
              <a:tabLst>
                <a:tab pos="1811020" algn="l"/>
                <a:tab pos="2039620" algn="l"/>
                <a:tab pos="2297430" algn="l"/>
                <a:tab pos="2554605" algn="l"/>
                <a:tab pos="2812415" algn="l"/>
                <a:tab pos="3070225" algn="l"/>
                <a:tab pos="3327400" algn="l"/>
                <a:tab pos="358521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35</a:t>
            </a:r>
            <a:r>
              <a:rPr sz="900" dirty="0">
                <a:solidFill>
                  <a:srgbClr val="585858"/>
                </a:solidFill>
                <a:latin typeface="Calibri"/>
                <a:cs typeface="Calibri"/>
              </a:rPr>
              <a:t>	</a:t>
            </a:r>
            <a:r>
              <a:rPr sz="900" spc="-25" dirty="0">
                <a:solidFill>
                  <a:srgbClr val="585858"/>
                </a:solidFill>
                <a:latin typeface="Calibri"/>
                <a:cs typeface="Calibri"/>
              </a:rPr>
              <a:t>40</a:t>
            </a:r>
            <a:endParaRPr sz="900">
              <a:latin typeface="Calibri"/>
              <a:cs typeface="Calibri"/>
            </a:endParaRPr>
          </a:p>
          <a:p>
            <a:pPr marL="678815">
              <a:lnSpc>
                <a:spcPct val="100000"/>
              </a:lnSpc>
              <a:spcBef>
                <a:spcPts val="735"/>
              </a:spcBef>
              <a:tabLst>
                <a:tab pos="3512185" algn="l"/>
              </a:tabLst>
            </a:pPr>
            <a:r>
              <a:rPr sz="800" b="1" dirty="0">
                <a:solidFill>
                  <a:srgbClr val="585858"/>
                </a:solidFill>
                <a:latin typeface="UD Digi Kyokasho NK-B"/>
                <a:cs typeface="UD Digi Kyokasho NK-B"/>
              </a:rPr>
              <a:t>障がい福祉関係</a:t>
            </a:r>
            <a:r>
              <a:rPr sz="800" b="1" spc="-50" dirty="0">
                <a:solidFill>
                  <a:srgbClr val="585858"/>
                </a:solidFill>
                <a:latin typeface="UD Digi Kyokasho NK-B"/>
                <a:cs typeface="UD Digi Kyokasho NK-B"/>
              </a:rPr>
              <a:t>課</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36</a:t>
            </a:r>
            <a:endParaRPr sz="1350" baseline="-6172">
              <a:latin typeface="Calibri"/>
              <a:cs typeface="Calibri"/>
            </a:endParaRPr>
          </a:p>
          <a:p>
            <a:pPr marL="686435" marR="2240280" indent="88265" algn="r">
              <a:lnSpc>
                <a:spcPts val="1400"/>
              </a:lnSpc>
              <a:spcBef>
                <a:spcPts val="105"/>
              </a:spcBef>
            </a:pPr>
            <a:r>
              <a:rPr sz="800" b="1" spc="-10" dirty="0">
                <a:solidFill>
                  <a:srgbClr val="585858"/>
                </a:solidFill>
                <a:latin typeface="UD Digi Kyokasho NK-B"/>
                <a:cs typeface="UD Digi Kyokasho NK-B"/>
              </a:rPr>
              <a:t>母子保健担当課子育て支援関係課</a:t>
            </a:r>
            <a:endParaRPr sz="800">
              <a:latin typeface="UD Digi Kyokasho NK-B"/>
              <a:cs typeface="UD Digi Kyokasho NK-B"/>
            </a:endParaRPr>
          </a:p>
          <a:p>
            <a:pPr marR="2242185" algn="r">
              <a:lnSpc>
                <a:spcPct val="100000"/>
              </a:lnSpc>
              <a:spcBef>
                <a:spcPts val="315"/>
              </a:spcBef>
            </a:pPr>
            <a:r>
              <a:rPr sz="800" b="1" spc="-10" dirty="0">
                <a:solidFill>
                  <a:srgbClr val="585858"/>
                </a:solidFill>
                <a:latin typeface="UD Digi Kyokasho NK-B"/>
                <a:cs typeface="UD Digi Kyokasho NK-B"/>
              </a:rPr>
              <a:t>教育関係課</a:t>
            </a:r>
            <a:endParaRPr sz="800">
              <a:latin typeface="UD Digi Kyokasho NK-B"/>
              <a:cs typeface="UD Digi Kyokasho NK-B"/>
            </a:endParaRPr>
          </a:p>
          <a:p>
            <a:pPr marL="518795" marR="2241550" indent="406400" algn="just">
              <a:lnSpc>
                <a:spcPct val="145800"/>
              </a:lnSpc>
              <a:spcBef>
                <a:spcPts val="5"/>
              </a:spcBef>
            </a:pPr>
            <a:r>
              <a:rPr sz="800" b="1" spc="-20" dirty="0">
                <a:solidFill>
                  <a:srgbClr val="585858"/>
                </a:solidFill>
                <a:latin typeface="UD Digi Kyokasho NK-B"/>
                <a:cs typeface="UD Digi Kyokasho NK-B"/>
              </a:rPr>
              <a:t>保健センター</a:t>
            </a: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2240280" algn="r">
              <a:lnSpc>
                <a:spcPct val="100000"/>
              </a:lnSpc>
              <a:spcBef>
                <a:spcPts val="440"/>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2242185" algn="r">
              <a:lnSpc>
                <a:spcPct val="100000"/>
              </a:lnSpc>
              <a:spcBef>
                <a:spcPts val="434"/>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37" name="object 37"/>
          <p:cNvSpPr/>
          <p:nvPr/>
        </p:nvSpPr>
        <p:spPr>
          <a:xfrm>
            <a:off x="5577840" y="1313688"/>
            <a:ext cx="3895725" cy="2557780"/>
          </a:xfrm>
          <a:custGeom>
            <a:avLst/>
            <a:gdLst/>
            <a:ahLst/>
            <a:cxnLst/>
            <a:rect l="l" t="t" r="r" b="b"/>
            <a:pathLst>
              <a:path w="3895725" h="2557779">
                <a:moveTo>
                  <a:pt x="0" y="2557272"/>
                </a:moveTo>
                <a:lnTo>
                  <a:pt x="3895344" y="2557272"/>
                </a:lnTo>
                <a:lnTo>
                  <a:pt x="3895344" y="0"/>
                </a:lnTo>
                <a:lnTo>
                  <a:pt x="0" y="0"/>
                </a:lnTo>
                <a:lnTo>
                  <a:pt x="0" y="2557272"/>
                </a:lnTo>
                <a:close/>
              </a:path>
            </a:pathLst>
          </a:custGeom>
          <a:ln w="9144">
            <a:solidFill>
              <a:srgbClr val="000000"/>
            </a:solidFill>
          </a:ln>
        </p:spPr>
        <p:txBody>
          <a:bodyPr wrap="square" lIns="0" tIns="0" rIns="0" bIns="0" rtlCol="0"/>
          <a:lstStyle/>
          <a:p>
            <a:endParaRPr/>
          </a:p>
        </p:txBody>
      </p:sp>
      <p:sp>
        <p:nvSpPr>
          <p:cNvPr id="38" name="object 38"/>
          <p:cNvSpPr txBox="1"/>
          <p:nvPr/>
        </p:nvSpPr>
        <p:spPr>
          <a:xfrm>
            <a:off x="1314703" y="4001516"/>
            <a:ext cx="3169920"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UD Digi Kyokasho NK-B"/>
                <a:cs typeface="UD Digi Kyokasho NK-B"/>
              </a:rPr>
              <a:t>③家族ができることや家族支援について知りたい</a:t>
            </a:r>
            <a:endParaRPr sz="1200">
              <a:latin typeface="UD Digi Kyokasho NK-B"/>
              <a:cs typeface="UD Digi Kyokasho NK-B"/>
            </a:endParaRPr>
          </a:p>
        </p:txBody>
      </p:sp>
      <p:grpSp>
        <p:nvGrpSpPr>
          <p:cNvPr id="39" name="object 39"/>
          <p:cNvGrpSpPr/>
          <p:nvPr/>
        </p:nvGrpSpPr>
        <p:grpSpPr>
          <a:xfrm>
            <a:off x="2860357" y="4893373"/>
            <a:ext cx="2088514" cy="1821814"/>
            <a:chOff x="2860357" y="4893373"/>
            <a:chExt cx="2088514" cy="1821814"/>
          </a:xfrm>
        </p:grpSpPr>
        <p:sp>
          <p:nvSpPr>
            <p:cNvPr id="40" name="object 40"/>
            <p:cNvSpPr/>
            <p:nvPr/>
          </p:nvSpPr>
          <p:spPr>
            <a:xfrm>
              <a:off x="3279648" y="4898135"/>
              <a:ext cx="832485" cy="1812289"/>
            </a:xfrm>
            <a:custGeom>
              <a:avLst/>
              <a:gdLst/>
              <a:ahLst/>
              <a:cxnLst/>
              <a:rect l="l" t="t" r="r" b="b"/>
              <a:pathLst>
                <a:path w="832485" h="1812290">
                  <a:moveTo>
                    <a:pt x="0" y="1752600"/>
                  </a:moveTo>
                  <a:lnTo>
                    <a:pt x="0" y="1812036"/>
                  </a:lnTo>
                </a:path>
                <a:path w="832485" h="1812290">
                  <a:moveTo>
                    <a:pt x="0" y="1571243"/>
                  </a:moveTo>
                  <a:lnTo>
                    <a:pt x="0" y="1688591"/>
                  </a:lnTo>
                </a:path>
                <a:path w="832485" h="1812290">
                  <a:moveTo>
                    <a:pt x="0" y="1389887"/>
                  </a:moveTo>
                  <a:lnTo>
                    <a:pt x="0" y="1507236"/>
                  </a:lnTo>
                </a:path>
                <a:path w="832485" h="1812290">
                  <a:moveTo>
                    <a:pt x="0" y="1210055"/>
                  </a:moveTo>
                  <a:lnTo>
                    <a:pt x="0" y="1325880"/>
                  </a:lnTo>
                </a:path>
                <a:path w="832485" h="1812290">
                  <a:moveTo>
                    <a:pt x="0" y="1028700"/>
                  </a:moveTo>
                  <a:lnTo>
                    <a:pt x="0" y="1144523"/>
                  </a:lnTo>
                </a:path>
                <a:path w="832485" h="1812290">
                  <a:moveTo>
                    <a:pt x="0" y="847344"/>
                  </a:moveTo>
                  <a:lnTo>
                    <a:pt x="0" y="963167"/>
                  </a:lnTo>
                </a:path>
                <a:path w="832485" h="1812290">
                  <a:moveTo>
                    <a:pt x="0" y="303275"/>
                  </a:moveTo>
                  <a:lnTo>
                    <a:pt x="0" y="781811"/>
                  </a:lnTo>
                </a:path>
                <a:path w="832485" h="1812290">
                  <a:moveTo>
                    <a:pt x="0" y="121919"/>
                  </a:moveTo>
                  <a:lnTo>
                    <a:pt x="0" y="237744"/>
                  </a:lnTo>
                </a:path>
                <a:path w="832485" h="1812290">
                  <a:moveTo>
                    <a:pt x="0" y="0"/>
                  </a:moveTo>
                  <a:lnTo>
                    <a:pt x="0" y="57911"/>
                  </a:lnTo>
                </a:path>
                <a:path w="832485" h="1812290">
                  <a:moveTo>
                    <a:pt x="416051" y="121919"/>
                  </a:moveTo>
                  <a:lnTo>
                    <a:pt x="416051" y="781811"/>
                  </a:lnTo>
                </a:path>
                <a:path w="832485" h="1812290">
                  <a:moveTo>
                    <a:pt x="416051" y="0"/>
                  </a:moveTo>
                  <a:lnTo>
                    <a:pt x="416051" y="57911"/>
                  </a:lnTo>
                </a:path>
                <a:path w="832485" h="1812290">
                  <a:moveTo>
                    <a:pt x="416051" y="847344"/>
                  </a:moveTo>
                  <a:lnTo>
                    <a:pt x="416051" y="963167"/>
                  </a:lnTo>
                </a:path>
                <a:path w="832485" h="1812290">
                  <a:moveTo>
                    <a:pt x="416051" y="1028700"/>
                  </a:moveTo>
                  <a:lnTo>
                    <a:pt x="416051" y="1812036"/>
                  </a:lnTo>
                </a:path>
                <a:path w="832485" h="1812290">
                  <a:moveTo>
                    <a:pt x="832103" y="121919"/>
                  </a:moveTo>
                  <a:lnTo>
                    <a:pt x="832103" y="963167"/>
                  </a:lnTo>
                </a:path>
                <a:path w="832485" h="1812290">
                  <a:moveTo>
                    <a:pt x="832103" y="0"/>
                  </a:moveTo>
                  <a:lnTo>
                    <a:pt x="832103" y="57911"/>
                  </a:lnTo>
                </a:path>
                <a:path w="832485" h="1812290">
                  <a:moveTo>
                    <a:pt x="832103" y="1028700"/>
                  </a:moveTo>
                  <a:lnTo>
                    <a:pt x="832103" y="1812036"/>
                  </a:lnTo>
                </a:path>
              </a:pathLst>
            </a:custGeom>
            <a:ln w="9144">
              <a:solidFill>
                <a:srgbClr val="D9D9D9"/>
              </a:solidFill>
            </a:ln>
          </p:spPr>
          <p:txBody>
            <a:bodyPr wrap="square" lIns="0" tIns="0" rIns="0" bIns="0" rtlCol="0"/>
            <a:lstStyle/>
            <a:p>
              <a:endParaRPr/>
            </a:p>
          </p:txBody>
        </p:sp>
        <p:sp>
          <p:nvSpPr>
            <p:cNvPr id="41" name="object 41"/>
            <p:cNvSpPr/>
            <p:nvPr/>
          </p:nvSpPr>
          <p:spPr>
            <a:xfrm>
              <a:off x="4527804" y="4898135"/>
              <a:ext cx="416559" cy="1812289"/>
            </a:xfrm>
            <a:custGeom>
              <a:avLst/>
              <a:gdLst/>
              <a:ahLst/>
              <a:cxnLst/>
              <a:rect l="l" t="t" r="r" b="b"/>
              <a:pathLst>
                <a:path w="416560" h="1812290">
                  <a:moveTo>
                    <a:pt x="0" y="0"/>
                  </a:moveTo>
                  <a:lnTo>
                    <a:pt x="0" y="1812036"/>
                  </a:lnTo>
                </a:path>
                <a:path w="416560" h="1812290">
                  <a:moveTo>
                    <a:pt x="416051" y="0"/>
                  </a:moveTo>
                  <a:lnTo>
                    <a:pt x="416051" y="1812036"/>
                  </a:lnTo>
                </a:path>
              </a:pathLst>
            </a:custGeom>
            <a:ln w="9144">
              <a:solidFill>
                <a:srgbClr val="D9D9D9"/>
              </a:solidFill>
            </a:ln>
          </p:spPr>
          <p:txBody>
            <a:bodyPr wrap="square" lIns="0" tIns="0" rIns="0" bIns="0" rtlCol="0"/>
            <a:lstStyle/>
            <a:p>
              <a:endParaRPr/>
            </a:p>
          </p:txBody>
        </p:sp>
        <p:sp>
          <p:nvSpPr>
            <p:cNvPr id="42" name="object 42"/>
            <p:cNvSpPr/>
            <p:nvPr/>
          </p:nvSpPr>
          <p:spPr>
            <a:xfrm>
              <a:off x="2865120" y="4956047"/>
              <a:ext cx="1663064" cy="1694814"/>
            </a:xfrm>
            <a:custGeom>
              <a:avLst/>
              <a:gdLst/>
              <a:ahLst/>
              <a:cxnLst/>
              <a:rect l="l" t="t" r="r" b="b"/>
              <a:pathLst>
                <a:path w="1663064" h="1694815">
                  <a:moveTo>
                    <a:pt x="414528" y="542544"/>
                  </a:moveTo>
                  <a:lnTo>
                    <a:pt x="0" y="542544"/>
                  </a:lnTo>
                  <a:lnTo>
                    <a:pt x="0" y="608076"/>
                  </a:lnTo>
                  <a:lnTo>
                    <a:pt x="414528" y="608076"/>
                  </a:lnTo>
                  <a:lnTo>
                    <a:pt x="414528" y="542544"/>
                  </a:lnTo>
                  <a:close/>
                </a:path>
                <a:path w="1663064" h="1694815">
                  <a:moveTo>
                    <a:pt x="414528" y="361188"/>
                  </a:moveTo>
                  <a:lnTo>
                    <a:pt x="0" y="361188"/>
                  </a:lnTo>
                  <a:lnTo>
                    <a:pt x="0" y="426720"/>
                  </a:lnTo>
                  <a:lnTo>
                    <a:pt x="414528" y="426720"/>
                  </a:lnTo>
                  <a:lnTo>
                    <a:pt x="414528" y="361188"/>
                  </a:lnTo>
                  <a:close/>
                </a:path>
                <a:path w="1663064" h="1694815">
                  <a:moveTo>
                    <a:pt x="830580" y="1630680"/>
                  </a:moveTo>
                  <a:lnTo>
                    <a:pt x="0" y="1630680"/>
                  </a:lnTo>
                  <a:lnTo>
                    <a:pt x="0" y="1694688"/>
                  </a:lnTo>
                  <a:lnTo>
                    <a:pt x="830580" y="1694688"/>
                  </a:lnTo>
                  <a:lnTo>
                    <a:pt x="830580" y="1630680"/>
                  </a:lnTo>
                  <a:close/>
                </a:path>
                <a:path w="1663064" h="1694815">
                  <a:moveTo>
                    <a:pt x="830580" y="1449324"/>
                  </a:moveTo>
                  <a:lnTo>
                    <a:pt x="0" y="1449324"/>
                  </a:lnTo>
                  <a:lnTo>
                    <a:pt x="0" y="1513332"/>
                  </a:lnTo>
                  <a:lnTo>
                    <a:pt x="830580" y="1513332"/>
                  </a:lnTo>
                  <a:lnTo>
                    <a:pt x="830580" y="1449324"/>
                  </a:lnTo>
                  <a:close/>
                </a:path>
                <a:path w="1663064" h="1694815">
                  <a:moveTo>
                    <a:pt x="830580" y="1267968"/>
                  </a:moveTo>
                  <a:lnTo>
                    <a:pt x="0" y="1267968"/>
                  </a:lnTo>
                  <a:lnTo>
                    <a:pt x="0" y="1331976"/>
                  </a:lnTo>
                  <a:lnTo>
                    <a:pt x="830580" y="1331976"/>
                  </a:lnTo>
                  <a:lnTo>
                    <a:pt x="830580" y="1267968"/>
                  </a:lnTo>
                  <a:close/>
                </a:path>
                <a:path w="1663064" h="1694815">
                  <a:moveTo>
                    <a:pt x="830580" y="1086612"/>
                  </a:moveTo>
                  <a:lnTo>
                    <a:pt x="0" y="1086612"/>
                  </a:lnTo>
                  <a:lnTo>
                    <a:pt x="0" y="1152144"/>
                  </a:lnTo>
                  <a:lnTo>
                    <a:pt x="830580" y="1152144"/>
                  </a:lnTo>
                  <a:lnTo>
                    <a:pt x="830580" y="1086612"/>
                  </a:lnTo>
                  <a:close/>
                </a:path>
                <a:path w="1663064" h="1694815">
                  <a:moveTo>
                    <a:pt x="830580" y="179832"/>
                  </a:moveTo>
                  <a:lnTo>
                    <a:pt x="0" y="179832"/>
                  </a:lnTo>
                  <a:lnTo>
                    <a:pt x="0" y="245364"/>
                  </a:lnTo>
                  <a:lnTo>
                    <a:pt x="830580" y="245364"/>
                  </a:lnTo>
                  <a:lnTo>
                    <a:pt x="830580" y="179832"/>
                  </a:lnTo>
                  <a:close/>
                </a:path>
                <a:path w="1663064" h="1694815">
                  <a:moveTo>
                    <a:pt x="1246632" y="723900"/>
                  </a:moveTo>
                  <a:lnTo>
                    <a:pt x="0" y="723900"/>
                  </a:lnTo>
                  <a:lnTo>
                    <a:pt x="0" y="789432"/>
                  </a:lnTo>
                  <a:lnTo>
                    <a:pt x="1246632" y="789432"/>
                  </a:lnTo>
                  <a:lnTo>
                    <a:pt x="1246632" y="723900"/>
                  </a:lnTo>
                  <a:close/>
                </a:path>
                <a:path w="1663064" h="1694815">
                  <a:moveTo>
                    <a:pt x="1662684" y="905256"/>
                  </a:moveTo>
                  <a:lnTo>
                    <a:pt x="0" y="905256"/>
                  </a:lnTo>
                  <a:lnTo>
                    <a:pt x="0" y="970800"/>
                  </a:lnTo>
                  <a:lnTo>
                    <a:pt x="1662684" y="970800"/>
                  </a:lnTo>
                  <a:lnTo>
                    <a:pt x="1662684" y="905256"/>
                  </a:lnTo>
                  <a:close/>
                </a:path>
                <a:path w="1663064" h="1694815">
                  <a:moveTo>
                    <a:pt x="1662684" y="0"/>
                  </a:moveTo>
                  <a:lnTo>
                    <a:pt x="0" y="0"/>
                  </a:lnTo>
                  <a:lnTo>
                    <a:pt x="0" y="64008"/>
                  </a:lnTo>
                  <a:lnTo>
                    <a:pt x="1662684" y="64008"/>
                  </a:lnTo>
                  <a:lnTo>
                    <a:pt x="1662684" y="0"/>
                  </a:lnTo>
                  <a:close/>
                </a:path>
              </a:pathLst>
            </a:custGeom>
            <a:solidFill>
              <a:srgbClr val="5B9BD4"/>
            </a:solidFill>
          </p:spPr>
          <p:txBody>
            <a:bodyPr wrap="square" lIns="0" tIns="0" rIns="0" bIns="0" rtlCol="0"/>
            <a:lstStyle/>
            <a:p>
              <a:endParaRPr/>
            </a:p>
          </p:txBody>
        </p:sp>
        <p:sp>
          <p:nvSpPr>
            <p:cNvPr id="43" name="object 43"/>
            <p:cNvSpPr/>
            <p:nvPr/>
          </p:nvSpPr>
          <p:spPr>
            <a:xfrm>
              <a:off x="2865120" y="4898135"/>
              <a:ext cx="0" cy="1812289"/>
            </a:xfrm>
            <a:custGeom>
              <a:avLst/>
              <a:gdLst/>
              <a:ahLst/>
              <a:cxnLst/>
              <a:rect l="l" t="t" r="r" b="b"/>
              <a:pathLst>
                <a:path h="1812290">
                  <a:moveTo>
                    <a:pt x="0" y="0"/>
                  </a:moveTo>
                  <a:lnTo>
                    <a:pt x="0" y="1812036"/>
                  </a:lnTo>
                </a:path>
              </a:pathLst>
            </a:custGeom>
            <a:ln w="9144">
              <a:solidFill>
                <a:srgbClr val="D9D9D9"/>
              </a:solidFill>
            </a:ln>
          </p:spPr>
          <p:txBody>
            <a:bodyPr wrap="square" lIns="0" tIns="0" rIns="0" bIns="0" rtlCol="0"/>
            <a:lstStyle/>
            <a:p>
              <a:endParaRPr/>
            </a:p>
          </p:txBody>
        </p:sp>
      </p:grpSp>
      <p:sp>
        <p:nvSpPr>
          <p:cNvPr id="44" name="object 44"/>
          <p:cNvSpPr txBox="1"/>
          <p:nvPr/>
        </p:nvSpPr>
        <p:spPr>
          <a:xfrm>
            <a:off x="4604003" y="489915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45" name="object 45"/>
          <p:cNvSpPr txBox="1"/>
          <p:nvPr/>
        </p:nvSpPr>
        <p:spPr>
          <a:xfrm>
            <a:off x="3771900" y="508050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46" name="object 46"/>
          <p:cNvSpPr txBox="1"/>
          <p:nvPr/>
        </p:nvSpPr>
        <p:spPr>
          <a:xfrm>
            <a:off x="3355847" y="5217667"/>
            <a:ext cx="71120" cy="388620"/>
          </a:xfrm>
          <a:prstGeom prst="rect">
            <a:avLst/>
          </a:prstGeom>
        </p:spPr>
        <p:txBody>
          <a:bodyPr vert="horz" wrap="square" lIns="0" tIns="56515" rIns="0" bIns="0" rtlCol="0">
            <a:spAutoFit/>
          </a:bodyPr>
          <a:lstStyle/>
          <a:p>
            <a:pPr>
              <a:lnSpc>
                <a:spcPct val="100000"/>
              </a:lnSpc>
              <a:spcBef>
                <a:spcPts val="445"/>
              </a:spcBef>
            </a:pPr>
            <a:r>
              <a:rPr sz="900" spc="-50" dirty="0">
                <a:solidFill>
                  <a:srgbClr val="3F3F3F"/>
                </a:solidFill>
                <a:latin typeface="Calibri"/>
                <a:cs typeface="Calibri"/>
              </a:rPr>
              <a:t>1</a:t>
            </a:r>
            <a:endParaRPr sz="900">
              <a:latin typeface="Calibri"/>
              <a:cs typeface="Calibri"/>
            </a:endParaRPr>
          </a:p>
          <a:p>
            <a:pPr>
              <a:lnSpc>
                <a:spcPct val="100000"/>
              </a:lnSpc>
              <a:spcBef>
                <a:spcPts val="350"/>
              </a:spcBef>
            </a:pPr>
            <a:r>
              <a:rPr sz="900" spc="-50" dirty="0">
                <a:solidFill>
                  <a:srgbClr val="3F3F3F"/>
                </a:solidFill>
                <a:latin typeface="Calibri"/>
                <a:cs typeface="Calibri"/>
              </a:rPr>
              <a:t>1</a:t>
            </a:r>
            <a:endParaRPr sz="900">
              <a:latin typeface="Calibri"/>
              <a:cs typeface="Calibri"/>
            </a:endParaRPr>
          </a:p>
        </p:txBody>
      </p:sp>
      <p:sp>
        <p:nvSpPr>
          <p:cNvPr id="47" name="object 47"/>
          <p:cNvSpPr txBox="1"/>
          <p:nvPr/>
        </p:nvSpPr>
        <p:spPr>
          <a:xfrm>
            <a:off x="4187952" y="562457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48" name="object 48"/>
          <p:cNvSpPr txBox="1"/>
          <p:nvPr/>
        </p:nvSpPr>
        <p:spPr>
          <a:xfrm>
            <a:off x="4604003" y="580593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49" name="object 49"/>
          <p:cNvSpPr txBox="1"/>
          <p:nvPr/>
        </p:nvSpPr>
        <p:spPr>
          <a:xfrm>
            <a:off x="3771900" y="5943092"/>
            <a:ext cx="71120" cy="751205"/>
          </a:xfrm>
          <a:prstGeom prst="rect">
            <a:avLst/>
          </a:prstGeom>
        </p:spPr>
        <p:txBody>
          <a:bodyPr vert="horz" wrap="square" lIns="0" tIns="56515" rIns="0" bIns="0" rtlCol="0">
            <a:spAutoFit/>
          </a:bodyPr>
          <a:lstStyle/>
          <a:p>
            <a:pPr>
              <a:lnSpc>
                <a:spcPct val="100000"/>
              </a:lnSpc>
              <a:spcBef>
                <a:spcPts val="445"/>
              </a:spcBef>
            </a:pPr>
            <a:r>
              <a:rPr sz="900" spc="-50" dirty="0">
                <a:solidFill>
                  <a:srgbClr val="3F3F3F"/>
                </a:solidFill>
                <a:latin typeface="Calibri"/>
                <a:cs typeface="Calibri"/>
              </a:rPr>
              <a:t>2</a:t>
            </a:r>
            <a:endParaRPr sz="900">
              <a:latin typeface="Calibri"/>
              <a:cs typeface="Calibri"/>
            </a:endParaRPr>
          </a:p>
          <a:p>
            <a:pPr>
              <a:lnSpc>
                <a:spcPct val="100000"/>
              </a:lnSpc>
              <a:spcBef>
                <a:spcPts val="350"/>
              </a:spcBef>
            </a:pPr>
            <a:r>
              <a:rPr sz="900" spc="-50" dirty="0">
                <a:solidFill>
                  <a:srgbClr val="3F3F3F"/>
                </a:solidFill>
                <a:latin typeface="Calibri"/>
                <a:cs typeface="Calibri"/>
              </a:rPr>
              <a:t>2</a:t>
            </a:r>
            <a:endParaRPr sz="900">
              <a:latin typeface="Calibri"/>
              <a:cs typeface="Calibri"/>
            </a:endParaRPr>
          </a:p>
          <a:p>
            <a:pPr>
              <a:lnSpc>
                <a:spcPct val="100000"/>
              </a:lnSpc>
              <a:spcBef>
                <a:spcPts val="345"/>
              </a:spcBef>
            </a:pPr>
            <a:r>
              <a:rPr sz="900" spc="-50" dirty="0">
                <a:solidFill>
                  <a:srgbClr val="3F3F3F"/>
                </a:solidFill>
                <a:latin typeface="Calibri"/>
                <a:cs typeface="Calibri"/>
              </a:rPr>
              <a:t>2</a:t>
            </a:r>
            <a:endParaRPr sz="900">
              <a:latin typeface="Calibri"/>
              <a:cs typeface="Calibri"/>
            </a:endParaRPr>
          </a:p>
          <a:p>
            <a:pPr>
              <a:lnSpc>
                <a:spcPct val="100000"/>
              </a:lnSpc>
              <a:spcBef>
                <a:spcPts val="350"/>
              </a:spcBef>
            </a:pPr>
            <a:r>
              <a:rPr sz="900" spc="-50" dirty="0">
                <a:solidFill>
                  <a:srgbClr val="3F3F3F"/>
                </a:solidFill>
                <a:latin typeface="Calibri"/>
                <a:cs typeface="Calibri"/>
              </a:rPr>
              <a:t>2</a:t>
            </a:r>
            <a:endParaRPr sz="900">
              <a:latin typeface="Calibri"/>
              <a:cs typeface="Calibri"/>
            </a:endParaRPr>
          </a:p>
        </p:txBody>
      </p:sp>
      <p:sp>
        <p:nvSpPr>
          <p:cNvPr id="50" name="object 50"/>
          <p:cNvSpPr txBox="1"/>
          <p:nvPr/>
        </p:nvSpPr>
        <p:spPr>
          <a:xfrm>
            <a:off x="4082796" y="465378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3</a:t>
            </a:r>
            <a:endParaRPr sz="900">
              <a:latin typeface="Calibri"/>
              <a:cs typeface="Calibri"/>
            </a:endParaRPr>
          </a:p>
        </p:txBody>
      </p:sp>
      <p:sp>
        <p:nvSpPr>
          <p:cNvPr id="51" name="object 51"/>
          <p:cNvSpPr txBox="1"/>
          <p:nvPr/>
        </p:nvSpPr>
        <p:spPr>
          <a:xfrm>
            <a:off x="4498847" y="465378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4</a:t>
            </a:r>
            <a:endParaRPr sz="900">
              <a:latin typeface="Calibri"/>
              <a:cs typeface="Calibri"/>
            </a:endParaRPr>
          </a:p>
        </p:txBody>
      </p:sp>
      <p:sp>
        <p:nvSpPr>
          <p:cNvPr id="52" name="object 52"/>
          <p:cNvSpPr txBox="1"/>
          <p:nvPr/>
        </p:nvSpPr>
        <p:spPr>
          <a:xfrm>
            <a:off x="4914900" y="465378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5</a:t>
            </a:r>
            <a:endParaRPr sz="900">
              <a:latin typeface="Calibri"/>
              <a:cs typeface="Calibri"/>
            </a:endParaRPr>
          </a:p>
        </p:txBody>
      </p:sp>
      <p:sp>
        <p:nvSpPr>
          <p:cNvPr id="53" name="object 53"/>
          <p:cNvSpPr txBox="1"/>
          <p:nvPr/>
        </p:nvSpPr>
        <p:spPr>
          <a:xfrm>
            <a:off x="1306067" y="4838700"/>
            <a:ext cx="1478280" cy="1838960"/>
          </a:xfrm>
          <a:prstGeom prst="rect">
            <a:avLst/>
          </a:prstGeom>
        </p:spPr>
        <p:txBody>
          <a:bodyPr vert="horz" wrap="square" lIns="0" tIns="12700" rIns="0" bIns="0" rtlCol="0">
            <a:spAutoFit/>
          </a:bodyPr>
          <a:lstStyle/>
          <a:p>
            <a:pPr marL="661035" marR="5080" indent="-6350" algn="r">
              <a:lnSpc>
                <a:spcPct val="148700"/>
              </a:lnSpc>
              <a:spcBef>
                <a:spcPts val="100"/>
              </a:spcBef>
            </a:pPr>
            <a:r>
              <a:rPr sz="800" b="1" spc="-10" dirty="0">
                <a:solidFill>
                  <a:srgbClr val="585858"/>
                </a:solidFill>
                <a:latin typeface="UD Digi Kyokasho NK-B"/>
                <a:cs typeface="UD Digi Kyokasho NK-B"/>
              </a:rPr>
              <a:t>障がい福祉関係課母子保健担当課子育て支援関係課</a:t>
            </a:r>
            <a:endParaRPr sz="800">
              <a:latin typeface="UD Digi Kyokasho NK-B"/>
              <a:cs typeface="UD Digi Kyokasho NK-B"/>
            </a:endParaRPr>
          </a:p>
          <a:p>
            <a:pPr marL="900430" marR="6350" indent="53340" algn="r">
              <a:lnSpc>
                <a:spcPct val="148700"/>
              </a:lnSpc>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493395" marR="5080" algn="just">
              <a:lnSpc>
                <a:spcPct val="148800"/>
              </a:lnSpc>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465"/>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47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54" name="object 54"/>
          <p:cNvSpPr txBox="1"/>
          <p:nvPr/>
        </p:nvSpPr>
        <p:spPr>
          <a:xfrm>
            <a:off x="2590800" y="4348988"/>
            <a:ext cx="1169035" cy="467359"/>
          </a:xfrm>
          <a:prstGeom prst="rect">
            <a:avLst/>
          </a:prstGeom>
        </p:spPr>
        <p:txBody>
          <a:bodyPr vert="horz" wrap="square" lIns="0" tIns="12700" rIns="0" bIns="0" rtlCol="0">
            <a:spAutoFit/>
          </a:bodyPr>
          <a:lstStyle/>
          <a:p>
            <a:pPr>
              <a:lnSpc>
                <a:spcPct val="100000"/>
              </a:lnSpc>
              <a:spcBef>
                <a:spcPts val="100"/>
              </a:spcBef>
            </a:pPr>
            <a:r>
              <a:rPr sz="1200" b="1" spc="-65" dirty="0">
                <a:solidFill>
                  <a:srgbClr val="585858"/>
                </a:solidFill>
                <a:latin typeface="UD Digi Kyokasho NK-B"/>
                <a:cs typeface="UD Digi Kyokasho NK-B"/>
              </a:rPr>
              <a:t>主担当部署•機関</a:t>
            </a:r>
            <a:endParaRPr sz="1200">
              <a:latin typeface="UD Digi Kyokasho NK-B"/>
              <a:cs typeface="UD Digi Kyokasho NK-B"/>
            </a:endParaRPr>
          </a:p>
          <a:p>
            <a:pPr marL="243840">
              <a:lnSpc>
                <a:spcPct val="100000"/>
              </a:lnSpc>
              <a:spcBef>
                <a:spcPts val="960"/>
              </a:spcBef>
              <a:tabLst>
                <a:tab pos="659765" algn="l"/>
                <a:tab pos="107569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1</a:t>
            </a:r>
            <a:r>
              <a:rPr sz="900" dirty="0">
                <a:solidFill>
                  <a:srgbClr val="585858"/>
                </a:solidFill>
                <a:latin typeface="Calibri"/>
                <a:cs typeface="Calibri"/>
              </a:rPr>
              <a:t>	</a:t>
            </a:r>
            <a:r>
              <a:rPr sz="900" spc="-50" dirty="0">
                <a:solidFill>
                  <a:srgbClr val="585858"/>
                </a:solidFill>
                <a:latin typeface="Calibri"/>
                <a:cs typeface="Calibri"/>
              </a:rPr>
              <a:t>2</a:t>
            </a:r>
            <a:endParaRPr sz="900">
              <a:latin typeface="Calibri"/>
              <a:cs typeface="Calibri"/>
            </a:endParaRPr>
          </a:p>
        </p:txBody>
      </p:sp>
      <p:sp>
        <p:nvSpPr>
          <p:cNvPr id="55" name="object 55"/>
          <p:cNvSpPr/>
          <p:nvPr/>
        </p:nvSpPr>
        <p:spPr>
          <a:xfrm>
            <a:off x="1228344" y="4259579"/>
            <a:ext cx="3884929" cy="2590800"/>
          </a:xfrm>
          <a:custGeom>
            <a:avLst/>
            <a:gdLst/>
            <a:ahLst/>
            <a:cxnLst/>
            <a:rect l="l" t="t" r="r" b="b"/>
            <a:pathLst>
              <a:path w="3884929" h="2590800">
                <a:moveTo>
                  <a:pt x="0" y="2590800"/>
                </a:moveTo>
                <a:lnTo>
                  <a:pt x="3884676" y="2590800"/>
                </a:lnTo>
                <a:lnTo>
                  <a:pt x="3884676" y="0"/>
                </a:lnTo>
                <a:lnTo>
                  <a:pt x="0" y="0"/>
                </a:lnTo>
                <a:lnTo>
                  <a:pt x="0" y="2590800"/>
                </a:lnTo>
                <a:close/>
              </a:path>
            </a:pathLst>
          </a:custGeom>
          <a:ln w="9144">
            <a:solidFill>
              <a:srgbClr val="000000"/>
            </a:solidFill>
          </a:ln>
        </p:spPr>
        <p:txBody>
          <a:bodyPr wrap="square" lIns="0" tIns="0" rIns="0" bIns="0" rtlCol="0"/>
          <a:lstStyle/>
          <a:p>
            <a:endParaRPr/>
          </a:p>
        </p:txBody>
      </p:sp>
      <p:grpSp>
        <p:nvGrpSpPr>
          <p:cNvPr id="56" name="object 56"/>
          <p:cNvGrpSpPr/>
          <p:nvPr/>
        </p:nvGrpSpPr>
        <p:grpSpPr>
          <a:xfrm>
            <a:off x="5577840" y="4259579"/>
            <a:ext cx="3883660" cy="2589530"/>
            <a:chOff x="5577840" y="4259579"/>
            <a:chExt cx="3883660" cy="2589530"/>
          </a:xfrm>
        </p:grpSpPr>
        <p:sp>
          <p:nvSpPr>
            <p:cNvPr id="57" name="object 57"/>
            <p:cNvSpPr/>
            <p:nvPr/>
          </p:nvSpPr>
          <p:spPr>
            <a:xfrm>
              <a:off x="5577840" y="4259579"/>
              <a:ext cx="3883660" cy="2589530"/>
            </a:xfrm>
            <a:custGeom>
              <a:avLst/>
              <a:gdLst/>
              <a:ahLst/>
              <a:cxnLst/>
              <a:rect l="l" t="t" r="r" b="b"/>
              <a:pathLst>
                <a:path w="3883659" h="2589529">
                  <a:moveTo>
                    <a:pt x="3883152" y="0"/>
                  </a:moveTo>
                  <a:lnTo>
                    <a:pt x="0" y="0"/>
                  </a:lnTo>
                  <a:lnTo>
                    <a:pt x="0" y="2589276"/>
                  </a:lnTo>
                  <a:lnTo>
                    <a:pt x="3883152" y="2589276"/>
                  </a:lnTo>
                  <a:lnTo>
                    <a:pt x="3883152" y="0"/>
                  </a:lnTo>
                  <a:close/>
                </a:path>
              </a:pathLst>
            </a:custGeom>
            <a:solidFill>
              <a:srgbClr val="FFFFFF"/>
            </a:solidFill>
          </p:spPr>
          <p:txBody>
            <a:bodyPr wrap="square" lIns="0" tIns="0" rIns="0" bIns="0" rtlCol="0"/>
            <a:lstStyle/>
            <a:p>
              <a:endParaRPr/>
            </a:p>
          </p:txBody>
        </p:sp>
        <p:sp>
          <p:nvSpPr>
            <p:cNvPr id="58" name="object 58"/>
            <p:cNvSpPr/>
            <p:nvPr/>
          </p:nvSpPr>
          <p:spPr>
            <a:xfrm>
              <a:off x="7624572" y="4898135"/>
              <a:ext cx="1229995" cy="1812289"/>
            </a:xfrm>
            <a:custGeom>
              <a:avLst/>
              <a:gdLst/>
              <a:ahLst/>
              <a:cxnLst/>
              <a:rect l="l" t="t" r="r" b="b"/>
              <a:pathLst>
                <a:path w="1229995" h="1812290">
                  <a:moveTo>
                    <a:pt x="0" y="1571243"/>
                  </a:moveTo>
                  <a:lnTo>
                    <a:pt x="0" y="1812036"/>
                  </a:lnTo>
                </a:path>
                <a:path w="1229995" h="1812290">
                  <a:moveTo>
                    <a:pt x="0" y="1389887"/>
                  </a:moveTo>
                  <a:lnTo>
                    <a:pt x="0" y="1507236"/>
                  </a:lnTo>
                </a:path>
                <a:path w="1229995" h="1812290">
                  <a:moveTo>
                    <a:pt x="0" y="1210055"/>
                  </a:moveTo>
                  <a:lnTo>
                    <a:pt x="0" y="1325880"/>
                  </a:lnTo>
                </a:path>
                <a:path w="1229995" h="1812290">
                  <a:moveTo>
                    <a:pt x="0" y="1028700"/>
                  </a:moveTo>
                  <a:lnTo>
                    <a:pt x="0" y="1144523"/>
                  </a:lnTo>
                </a:path>
                <a:path w="1229995" h="1812290">
                  <a:moveTo>
                    <a:pt x="0" y="847344"/>
                  </a:moveTo>
                  <a:lnTo>
                    <a:pt x="0" y="963167"/>
                  </a:lnTo>
                </a:path>
                <a:path w="1229995" h="1812290">
                  <a:moveTo>
                    <a:pt x="0" y="665988"/>
                  </a:moveTo>
                  <a:lnTo>
                    <a:pt x="0" y="781811"/>
                  </a:lnTo>
                </a:path>
                <a:path w="1229995" h="1812290">
                  <a:moveTo>
                    <a:pt x="0" y="484631"/>
                  </a:moveTo>
                  <a:lnTo>
                    <a:pt x="0" y="600455"/>
                  </a:lnTo>
                </a:path>
                <a:path w="1229995" h="1812290">
                  <a:moveTo>
                    <a:pt x="0" y="303275"/>
                  </a:moveTo>
                  <a:lnTo>
                    <a:pt x="0" y="419100"/>
                  </a:lnTo>
                </a:path>
                <a:path w="1229995" h="1812290">
                  <a:moveTo>
                    <a:pt x="0" y="121919"/>
                  </a:moveTo>
                  <a:lnTo>
                    <a:pt x="0" y="237744"/>
                  </a:lnTo>
                </a:path>
                <a:path w="1229995" h="1812290">
                  <a:moveTo>
                    <a:pt x="0" y="0"/>
                  </a:moveTo>
                  <a:lnTo>
                    <a:pt x="0" y="57911"/>
                  </a:lnTo>
                </a:path>
                <a:path w="1229995" h="1812290">
                  <a:moveTo>
                    <a:pt x="409955" y="1389887"/>
                  </a:moveTo>
                  <a:lnTo>
                    <a:pt x="409955" y="1812036"/>
                  </a:lnTo>
                </a:path>
                <a:path w="1229995" h="1812290">
                  <a:moveTo>
                    <a:pt x="409955" y="1210055"/>
                  </a:moveTo>
                  <a:lnTo>
                    <a:pt x="409955" y="1325880"/>
                  </a:lnTo>
                </a:path>
                <a:path w="1229995" h="1812290">
                  <a:moveTo>
                    <a:pt x="409955" y="1028700"/>
                  </a:moveTo>
                  <a:lnTo>
                    <a:pt x="409955" y="1144523"/>
                  </a:lnTo>
                </a:path>
                <a:path w="1229995" h="1812290">
                  <a:moveTo>
                    <a:pt x="409955" y="847344"/>
                  </a:moveTo>
                  <a:lnTo>
                    <a:pt x="409955" y="963167"/>
                  </a:lnTo>
                </a:path>
                <a:path w="1229995" h="1812290">
                  <a:moveTo>
                    <a:pt x="409955" y="484631"/>
                  </a:moveTo>
                  <a:lnTo>
                    <a:pt x="409955" y="781811"/>
                  </a:lnTo>
                </a:path>
                <a:path w="1229995" h="1812290">
                  <a:moveTo>
                    <a:pt x="409955" y="303275"/>
                  </a:moveTo>
                  <a:lnTo>
                    <a:pt x="409955" y="419100"/>
                  </a:lnTo>
                </a:path>
                <a:path w="1229995" h="1812290">
                  <a:moveTo>
                    <a:pt x="409955" y="121919"/>
                  </a:moveTo>
                  <a:lnTo>
                    <a:pt x="409955" y="237744"/>
                  </a:lnTo>
                </a:path>
                <a:path w="1229995" h="1812290">
                  <a:moveTo>
                    <a:pt x="409955" y="0"/>
                  </a:moveTo>
                  <a:lnTo>
                    <a:pt x="409955" y="57911"/>
                  </a:lnTo>
                </a:path>
                <a:path w="1229995" h="1812290">
                  <a:moveTo>
                    <a:pt x="819911" y="1389887"/>
                  </a:moveTo>
                  <a:lnTo>
                    <a:pt x="819911" y="1812036"/>
                  </a:lnTo>
                </a:path>
                <a:path w="1229995" h="1812290">
                  <a:moveTo>
                    <a:pt x="819911" y="1210055"/>
                  </a:moveTo>
                  <a:lnTo>
                    <a:pt x="819911" y="1325880"/>
                  </a:lnTo>
                </a:path>
                <a:path w="1229995" h="1812290">
                  <a:moveTo>
                    <a:pt x="819911" y="1028700"/>
                  </a:moveTo>
                  <a:lnTo>
                    <a:pt x="819911" y="1144523"/>
                  </a:lnTo>
                </a:path>
                <a:path w="1229995" h="1812290">
                  <a:moveTo>
                    <a:pt x="819911" y="484631"/>
                  </a:moveTo>
                  <a:lnTo>
                    <a:pt x="819911" y="963167"/>
                  </a:lnTo>
                </a:path>
                <a:path w="1229995" h="1812290">
                  <a:moveTo>
                    <a:pt x="819911" y="121919"/>
                  </a:moveTo>
                  <a:lnTo>
                    <a:pt x="819911" y="419100"/>
                  </a:lnTo>
                </a:path>
                <a:path w="1229995" h="1812290">
                  <a:moveTo>
                    <a:pt x="819911" y="0"/>
                  </a:moveTo>
                  <a:lnTo>
                    <a:pt x="819911" y="57911"/>
                  </a:lnTo>
                </a:path>
                <a:path w="1229995" h="1812290">
                  <a:moveTo>
                    <a:pt x="1229868" y="1210055"/>
                  </a:moveTo>
                  <a:lnTo>
                    <a:pt x="1229868" y="1812036"/>
                  </a:lnTo>
                </a:path>
                <a:path w="1229995" h="1812290">
                  <a:moveTo>
                    <a:pt x="1229868" y="121919"/>
                  </a:moveTo>
                  <a:lnTo>
                    <a:pt x="1229868" y="1144523"/>
                  </a:lnTo>
                </a:path>
                <a:path w="1229995" h="1812290">
                  <a:moveTo>
                    <a:pt x="1229868" y="0"/>
                  </a:moveTo>
                  <a:lnTo>
                    <a:pt x="1229868" y="57911"/>
                  </a:lnTo>
                </a:path>
              </a:pathLst>
            </a:custGeom>
            <a:ln w="9144">
              <a:solidFill>
                <a:srgbClr val="D9D9D9"/>
              </a:solidFill>
            </a:ln>
          </p:spPr>
          <p:txBody>
            <a:bodyPr wrap="square" lIns="0" tIns="0" rIns="0" bIns="0" rtlCol="0"/>
            <a:lstStyle/>
            <a:p>
              <a:endParaRPr/>
            </a:p>
          </p:txBody>
        </p:sp>
        <p:sp>
          <p:nvSpPr>
            <p:cNvPr id="59" name="object 59"/>
            <p:cNvSpPr/>
            <p:nvPr/>
          </p:nvSpPr>
          <p:spPr>
            <a:xfrm>
              <a:off x="9265920" y="4898135"/>
              <a:ext cx="0" cy="1812289"/>
            </a:xfrm>
            <a:custGeom>
              <a:avLst/>
              <a:gdLst/>
              <a:ahLst/>
              <a:cxnLst/>
              <a:rect l="l" t="t" r="r" b="b"/>
              <a:pathLst>
                <a:path h="1812290">
                  <a:moveTo>
                    <a:pt x="0" y="0"/>
                  </a:moveTo>
                  <a:lnTo>
                    <a:pt x="0" y="1812036"/>
                  </a:lnTo>
                </a:path>
              </a:pathLst>
            </a:custGeom>
            <a:ln w="9144">
              <a:solidFill>
                <a:srgbClr val="D9D9D9"/>
              </a:solidFill>
            </a:ln>
          </p:spPr>
          <p:txBody>
            <a:bodyPr wrap="square" lIns="0" tIns="0" rIns="0" bIns="0" rtlCol="0"/>
            <a:lstStyle/>
            <a:p>
              <a:endParaRPr/>
            </a:p>
          </p:txBody>
        </p:sp>
        <p:sp>
          <p:nvSpPr>
            <p:cNvPr id="60" name="object 60"/>
            <p:cNvSpPr/>
            <p:nvPr/>
          </p:nvSpPr>
          <p:spPr>
            <a:xfrm>
              <a:off x="7214616" y="4956047"/>
              <a:ext cx="1804670" cy="1694814"/>
            </a:xfrm>
            <a:custGeom>
              <a:avLst/>
              <a:gdLst/>
              <a:ahLst/>
              <a:cxnLst/>
              <a:rect l="l" t="t" r="r" b="b"/>
              <a:pathLst>
                <a:path w="1804670" h="1694815">
                  <a:moveTo>
                    <a:pt x="409956" y="1630680"/>
                  </a:moveTo>
                  <a:lnTo>
                    <a:pt x="0" y="1630680"/>
                  </a:lnTo>
                  <a:lnTo>
                    <a:pt x="0" y="1694688"/>
                  </a:lnTo>
                  <a:lnTo>
                    <a:pt x="409956" y="1694688"/>
                  </a:lnTo>
                  <a:lnTo>
                    <a:pt x="409956" y="1630680"/>
                  </a:lnTo>
                  <a:close/>
                </a:path>
                <a:path w="1804670" h="1694815">
                  <a:moveTo>
                    <a:pt x="819912" y="1449324"/>
                  </a:moveTo>
                  <a:lnTo>
                    <a:pt x="0" y="1449324"/>
                  </a:lnTo>
                  <a:lnTo>
                    <a:pt x="0" y="1513332"/>
                  </a:lnTo>
                  <a:lnTo>
                    <a:pt x="819912" y="1513332"/>
                  </a:lnTo>
                  <a:lnTo>
                    <a:pt x="819912" y="1449324"/>
                  </a:lnTo>
                  <a:close/>
                </a:path>
                <a:path w="1804670" h="1694815">
                  <a:moveTo>
                    <a:pt x="819912" y="542544"/>
                  </a:moveTo>
                  <a:lnTo>
                    <a:pt x="0" y="542544"/>
                  </a:lnTo>
                  <a:lnTo>
                    <a:pt x="0" y="608076"/>
                  </a:lnTo>
                  <a:lnTo>
                    <a:pt x="819912" y="608076"/>
                  </a:lnTo>
                  <a:lnTo>
                    <a:pt x="819912" y="542544"/>
                  </a:lnTo>
                  <a:close/>
                </a:path>
                <a:path w="1804670" h="1694815">
                  <a:moveTo>
                    <a:pt x="1147572" y="723900"/>
                  </a:moveTo>
                  <a:lnTo>
                    <a:pt x="0" y="723900"/>
                  </a:lnTo>
                  <a:lnTo>
                    <a:pt x="0" y="789432"/>
                  </a:lnTo>
                  <a:lnTo>
                    <a:pt x="1147572" y="789432"/>
                  </a:lnTo>
                  <a:lnTo>
                    <a:pt x="1147572" y="723900"/>
                  </a:lnTo>
                  <a:close/>
                </a:path>
                <a:path w="1804670" h="1694815">
                  <a:moveTo>
                    <a:pt x="1229868" y="179832"/>
                  </a:moveTo>
                  <a:lnTo>
                    <a:pt x="0" y="179832"/>
                  </a:lnTo>
                  <a:lnTo>
                    <a:pt x="0" y="245364"/>
                  </a:lnTo>
                  <a:lnTo>
                    <a:pt x="1229868" y="245364"/>
                  </a:lnTo>
                  <a:lnTo>
                    <a:pt x="1229868" y="179832"/>
                  </a:lnTo>
                  <a:close/>
                </a:path>
                <a:path w="1804670" h="1694815">
                  <a:moveTo>
                    <a:pt x="1394460" y="905256"/>
                  </a:moveTo>
                  <a:lnTo>
                    <a:pt x="0" y="905256"/>
                  </a:lnTo>
                  <a:lnTo>
                    <a:pt x="0" y="970800"/>
                  </a:lnTo>
                  <a:lnTo>
                    <a:pt x="1394460" y="970800"/>
                  </a:lnTo>
                  <a:lnTo>
                    <a:pt x="1394460" y="905256"/>
                  </a:lnTo>
                  <a:close/>
                </a:path>
                <a:path w="1804670" h="1694815">
                  <a:moveTo>
                    <a:pt x="1557528" y="1267968"/>
                  </a:moveTo>
                  <a:lnTo>
                    <a:pt x="0" y="1267968"/>
                  </a:lnTo>
                  <a:lnTo>
                    <a:pt x="0" y="1331976"/>
                  </a:lnTo>
                  <a:lnTo>
                    <a:pt x="1557528" y="1331976"/>
                  </a:lnTo>
                  <a:lnTo>
                    <a:pt x="1557528" y="1267968"/>
                  </a:lnTo>
                  <a:close/>
                </a:path>
                <a:path w="1804670" h="1694815">
                  <a:moveTo>
                    <a:pt x="1639824" y="361188"/>
                  </a:moveTo>
                  <a:lnTo>
                    <a:pt x="0" y="361188"/>
                  </a:lnTo>
                  <a:lnTo>
                    <a:pt x="0" y="426720"/>
                  </a:lnTo>
                  <a:lnTo>
                    <a:pt x="1639824" y="426720"/>
                  </a:lnTo>
                  <a:lnTo>
                    <a:pt x="1639824" y="361188"/>
                  </a:lnTo>
                  <a:close/>
                </a:path>
                <a:path w="1804670" h="1694815">
                  <a:moveTo>
                    <a:pt x="1804416" y="1086612"/>
                  </a:moveTo>
                  <a:lnTo>
                    <a:pt x="0" y="1086612"/>
                  </a:lnTo>
                  <a:lnTo>
                    <a:pt x="0" y="1152144"/>
                  </a:lnTo>
                  <a:lnTo>
                    <a:pt x="1804416" y="1152144"/>
                  </a:lnTo>
                  <a:lnTo>
                    <a:pt x="1804416" y="1086612"/>
                  </a:lnTo>
                  <a:close/>
                </a:path>
                <a:path w="1804670" h="1694815">
                  <a:moveTo>
                    <a:pt x="1804416" y="0"/>
                  </a:moveTo>
                  <a:lnTo>
                    <a:pt x="0" y="0"/>
                  </a:lnTo>
                  <a:lnTo>
                    <a:pt x="0" y="64008"/>
                  </a:lnTo>
                  <a:lnTo>
                    <a:pt x="1804416" y="64008"/>
                  </a:lnTo>
                  <a:lnTo>
                    <a:pt x="1804416" y="0"/>
                  </a:lnTo>
                  <a:close/>
                </a:path>
              </a:pathLst>
            </a:custGeom>
            <a:solidFill>
              <a:srgbClr val="5B9BD4"/>
            </a:solidFill>
          </p:spPr>
          <p:txBody>
            <a:bodyPr wrap="square" lIns="0" tIns="0" rIns="0" bIns="0" rtlCol="0"/>
            <a:lstStyle/>
            <a:p>
              <a:endParaRPr/>
            </a:p>
          </p:txBody>
        </p:sp>
        <p:sp>
          <p:nvSpPr>
            <p:cNvPr id="61" name="object 61"/>
            <p:cNvSpPr/>
            <p:nvPr/>
          </p:nvSpPr>
          <p:spPr>
            <a:xfrm>
              <a:off x="7182612" y="4898135"/>
              <a:ext cx="32384" cy="1812289"/>
            </a:xfrm>
            <a:custGeom>
              <a:avLst/>
              <a:gdLst/>
              <a:ahLst/>
              <a:cxnLst/>
              <a:rect l="l" t="t" r="r" b="b"/>
              <a:pathLst>
                <a:path w="32384" h="1812290">
                  <a:moveTo>
                    <a:pt x="32004" y="0"/>
                  </a:moveTo>
                  <a:lnTo>
                    <a:pt x="32004" y="1812036"/>
                  </a:lnTo>
                </a:path>
                <a:path w="32384" h="1812290">
                  <a:moveTo>
                    <a:pt x="0" y="0"/>
                  </a:moveTo>
                  <a:lnTo>
                    <a:pt x="32004" y="0"/>
                  </a:lnTo>
                </a:path>
                <a:path w="32384" h="1812290">
                  <a:moveTo>
                    <a:pt x="0" y="179831"/>
                  </a:moveTo>
                  <a:lnTo>
                    <a:pt x="32004" y="179831"/>
                  </a:lnTo>
                </a:path>
                <a:path w="32384" h="1812290">
                  <a:moveTo>
                    <a:pt x="0" y="361188"/>
                  </a:moveTo>
                  <a:lnTo>
                    <a:pt x="32004" y="361188"/>
                  </a:lnTo>
                </a:path>
                <a:path w="32384" h="1812290">
                  <a:moveTo>
                    <a:pt x="0" y="542544"/>
                  </a:moveTo>
                  <a:lnTo>
                    <a:pt x="32004" y="542544"/>
                  </a:lnTo>
                </a:path>
                <a:path w="32384" h="1812290">
                  <a:moveTo>
                    <a:pt x="0" y="723900"/>
                  </a:moveTo>
                  <a:lnTo>
                    <a:pt x="32004" y="723900"/>
                  </a:lnTo>
                </a:path>
                <a:path w="32384" h="1812290">
                  <a:moveTo>
                    <a:pt x="0" y="905255"/>
                  </a:moveTo>
                  <a:lnTo>
                    <a:pt x="32004" y="905255"/>
                  </a:lnTo>
                </a:path>
                <a:path w="32384" h="1812290">
                  <a:moveTo>
                    <a:pt x="0" y="1086611"/>
                  </a:moveTo>
                  <a:lnTo>
                    <a:pt x="32004" y="1086611"/>
                  </a:lnTo>
                </a:path>
                <a:path w="32384" h="1812290">
                  <a:moveTo>
                    <a:pt x="0" y="1267967"/>
                  </a:moveTo>
                  <a:lnTo>
                    <a:pt x="32004" y="1267967"/>
                  </a:lnTo>
                </a:path>
                <a:path w="32384" h="1812290">
                  <a:moveTo>
                    <a:pt x="0" y="1449323"/>
                  </a:moveTo>
                  <a:lnTo>
                    <a:pt x="32004" y="1449323"/>
                  </a:lnTo>
                </a:path>
                <a:path w="32384" h="1812290">
                  <a:moveTo>
                    <a:pt x="0" y="1630679"/>
                  </a:moveTo>
                  <a:lnTo>
                    <a:pt x="32004" y="1630679"/>
                  </a:lnTo>
                </a:path>
                <a:path w="32384" h="1812290">
                  <a:moveTo>
                    <a:pt x="0" y="1812036"/>
                  </a:moveTo>
                  <a:lnTo>
                    <a:pt x="32004" y="1812036"/>
                  </a:lnTo>
                </a:path>
              </a:pathLst>
            </a:custGeom>
            <a:ln w="9144">
              <a:solidFill>
                <a:srgbClr val="D9D9D9"/>
              </a:solidFill>
            </a:ln>
          </p:spPr>
          <p:txBody>
            <a:bodyPr wrap="square" lIns="0" tIns="0" rIns="0" bIns="0" rtlCol="0"/>
            <a:lstStyle/>
            <a:p>
              <a:endParaRPr/>
            </a:p>
          </p:txBody>
        </p:sp>
      </p:grpSp>
      <p:sp>
        <p:nvSpPr>
          <p:cNvPr id="62" name="object 62"/>
          <p:cNvSpPr txBox="1"/>
          <p:nvPr/>
        </p:nvSpPr>
        <p:spPr>
          <a:xfrm>
            <a:off x="8520683" y="508050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15</a:t>
            </a:r>
            <a:endParaRPr sz="900">
              <a:latin typeface="Calibri"/>
              <a:cs typeface="Calibri"/>
            </a:endParaRPr>
          </a:p>
        </p:txBody>
      </p:sp>
      <p:sp>
        <p:nvSpPr>
          <p:cNvPr id="63" name="object 63"/>
          <p:cNvSpPr txBox="1"/>
          <p:nvPr/>
        </p:nvSpPr>
        <p:spPr>
          <a:xfrm>
            <a:off x="8930640" y="526186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20</a:t>
            </a:r>
            <a:endParaRPr sz="900">
              <a:latin typeface="Calibri"/>
              <a:cs typeface="Calibri"/>
            </a:endParaRPr>
          </a:p>
        </p:txBody>
      </p:sp>
      <p:sp>
        <p:nvSpPr>
          <p:cNvPr id="64" name="object 64"/>
          <p:cNvSpPr txBox="1"/>
          <p:nvPr/>
        </p:nvSpPr>
        <p:spPr>
          <a:xfrm>
            <a:off x="8110728" y="544322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10</a:t>
            </a:r>
            <a:endParaRPr sz="900">
              <a:latin typeface="Calibri"/>
              <a:cs typeface="Calibri"/>
            </a:endParaRPr>
          </a:p>
        </p:txBody>
      </p:sp>
      <p:sp>
        <p:nvSpPr>
          <p:cNvPr id="65" name="object 65"/>
          <p:cNvSpPr txBox="1"/>
          <p:nvPr/>
        </p:nvSpPr>
        <p:spPr>
          <a:xfrm>
            <a:off x="8438388" y="56245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14</a:t>
            </a:r>
            <a:endParaRPr sz="900">
              <a:latin typeface="Calibri"/>
              <a:cs typeface="Calibri"/>
            </a:endParaRPr>
          </a:p>
        </p:txBody>
      </p:sp>
      <p:sp>
        <p:nvSpPr>
          <p:cNvPr id="66" name="object 66"/>
          <p:cNvSpPr txBox="1"/>
          <p:nvPr/>
        </p:nvSpPr>
        <p:spPr>
          <a:xfrm>
            <a:off x="8685276" y="580593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17</a:t>
            </a:r>
            <a:endParaRPr sz="900">
              <a:latin typeface="Calibri"/>
              <a:cs typeface="Calibri"/>
            </a:endParaRPr>
          </a:p>
        </p:txBody>
      </p:sp>
      <p:sp>
        <p:nvSpPr>
          <p:cNvPr id="67" name="object 67"/>
          <p:cNvSpPr txBox="1"/>
          <p:nvPr/>
        </p:nvSpPr>
        <p:spPr>
          <a:xfrm>
            <a:off x="9095231" y="598728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22</a:t>
            </a:r>
            <a:endParaRPr sz="900">
              <a:latin typeface="Calibri"/>
              <a:cs typeface="Calibri"/>
            </a:endParaRPr>
          </a:p>
        </p:txBody>
      </p:sp>
      <p:sp>
        <p:nvSpPr>
          <p:cNvPr id="68" name="object 68"/>
          <p:cNvSpPr txBox="1"/>
          <p:nvPr/>
        </p:nvSpPr>
        <p:spPr>
          <a:xfrm>
            <a:off x="8849868" y="616864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19</a:t>
            </a:r>
            <a:endParaRPr sz="900">
              <a:latin typeface="Calibri"/>
              <a:cs typeface="Calibri"/>
            </a:endParaRPr>
          </a:p>
        </p:txBody>
      </p:sp>
      <p:sp>
        <p:nvSpPr>
          <p:cNvPr id="69" name="object 69"/>
          <p:cNvSpPr txBox="1"/>
          <p:nvPr/>
        </p:nvSpPr>
        <p:spPr>
          <a:xfrm>
            <a:off x="8110728" y="635000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10</a:t>
            </a:r>
            <a:endParaRPr sz="900">
              <a:latin typeface="Calibri"/>
              <a:cs typeface="Calibri"/>
            </a:endParaRPr>
          </a:p>
        </p:txBody>
      </p:sp>
      <p:sp>
        <p:nvSpPr>
          <p:cNvPr id="70" name="object 70"/>
          <p:cNvSpPr txBox="1"/>
          <p:nvPr/>
        </p:nvSpPr>
        <p:spPr>
          <a:xfrm>
            <a:off x="7700771" y="653135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71" name="object 71"/>
          <p:cNvSpPr txBox="1"/>
          <p:nvPr/>
        </p:nvSpPr>
        <p:spPr>
          <a:xfrm>
            <a:off x="8386571" y="465378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15</a:t>
            </a:r>
            <a:endParaRPr sz="900">
              <a:latin typeface="Calibri"/>
              <a:cs typeface="Calibri"/>
            </a:endParaRPr>
          </a:p>
        </p:txBody>
      </p:sp>
      <p:sp>
        <p:nvSpPr>
          <p:cNvPr id="72" name="object 72"/>
          <p:cNvSpPr txBox="1"/>
          <p:nvPr/>
        </p:nvSpPr>
        <p:spPr>
          <a:xfrm>
            <a:off x="8796528" y="465378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20</a:t>
            </a:r>
            <a:endParaRPr sz="900">
              <a:latin typeface="Calibri"/>
              <a:cs typeface="Calibri"/>
            </a:endParaRPr>
          </a:p>
        </p:txBody>
      </p:sp>
      <p:sp>
        <p:nvSpPr>
          <p:cNvPr id="73" name="object 73"/>
          <p:cNvSpPr txBox="1"/>
          <p:nvPr/>
        </p:nvSpPr>
        <p:spPr>
          <a:xfrm>
            <a:off x="9095231" y="4653788"/>
            <a:ext cx="240029" cy="408305"/>
          </a:xfrm>
          <a:prstGeom prst="rect">
            <a:avLst/>
          </a:prstGeom>
        </p:spPr>
        <p:txBody>
          <a:bodyPr vert="horz" wrap="square" lIns="0" tIns="12700" rIns="0" bIns="0" rtlCol="0">
            <a:spAutoFit/>
          </a:bodyPr>
          <a:lstStyle/>
          <a:p>
            <a:pPr marL="111125">
              <a:lnSpc>
                <a:spcPct val="100000"/>
              </a:lnSpc>
              <a:spcBef>
                <a:spcPts val="100"/>
              </a:spcBef>
            </a:pPr>
            <a:r>
              <a:rPr sz="900" spc="-25" dirty="0">
                <a:solidFill>
                  <a:srgbClr val="585858"/>
                </a:solidFill>
                <a:latin typeface="Calibri"/>
                <a:cs typeface="Calibri"/>
              </a:rPr>
              <a:t>25</a:t>
            </a:r>
            <a:endParaRPr sz="900">
              <a:latin typeface="Calibri"/>
              <a:cs typeface="Calibri"/>
            </a:endParaRPr>
          </a:p>
          <a:p>
            <a:pPr>
              <a:lnSpc>
                <a:spcPct val="100000"/>
              </a:lnSpc>
              <a:spcBef>
                <a:spcPts val="850"/>
              </a:spcBef>
            </a:pPr>
            <a:r>
              <a:rPr sz="900" spc="-25" dirty="0">
                <a:solidFill>
                  <a:srgbClr val="3F3F3F"/>
                </a:solidFill>
                <a:latin typeface="Calibri"/>
                <a:cs typeface="Calibri"/>
              </a:rPr>
              <a:t>22</a:t>
            </a:r>
            <a:endParaRPr sz="900">
              <a:latin typeface="Calibri"/>
              <a:cs typeface="Calibri"/>
            </a:endParaRPr>
          </a:p>
        </p:txBody>
      </p:sp>
      <p:sp>
        <p:nvSpPr>
          <p:cNvPr id="74" name="object 74"/>
          <p:cNvSpPr txBox="1"/>
          <p:nvPr/>
        </p:nvSpPr>
        <p:spPr>
          <a:xfrm>
            <a:off x="5657088" y="4838700"/>
            <a:ext cx="1478280" cy="1838960"/>
          </a:xfrm>
          <a:prstGeom prst="rect">
            <a:avLst/>
          </a:prstGeom>
        </p:spPr>
        <p:txBody>
          <a:bodyPr vert="horz" wrap="square" lIns="0" tIns="12700" rIns="0" bIns="0" rtlCol="0">
            <a:spAutoFit/>
          </a:bodyPr>
          <a:lstStyle/>
          <a:p>
            <a:pPr marL="659765" marR="6350" indent="-6350" algn="r">
              <a:lnSpc>
                <a:spcPct val="148700"/>
              </a:lnSpc>
              <a:spcBef>
                <a:spcPts val="100"/>
              </a:spcBef>
            </a:pPr>
            <a:r>
              <a:rPr sz="800" b="1" spc="-10" dirty="0">
                <a:solidFill>
                  <a:srgbClr val="585858"/>
                </a:solidFill>
                <a:latin typeface="UD Digi Kyokasho NK-B"/>
                <a:cs typeface="UD Digi Kyokasho NK-B"/>
              </a:rPr>
              <a:t>障がい福祉関係課母子保健担当課子育て支援関係課</a:t>
            </a:r>
            <a:endParaRPr sz="800">
              <a:latin typeface="UD Digi Kyokasho NK-B"/>
              <a:cs typeface="UD Digi Kyokasho NK-B"/>
            </a:endParaRPr>
          </a:p>
          <a:p>
            <a:pPr marL="898525" marR="7620" indent="53340" algn="r">
              <a:lnSpc>
                <a:spcPct val="148700"/>
              </a:lnSpc>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492125" marR="6350" algn="just">
              <a:lnSpc>
                <a:spcPct val="148800"/>
              </a:lnSpc>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465"/>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47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75" name="object 75"/>
          <p:cNvSpPr txBox="1"/>
          <p:nvPr/>
        </p:nvSpPr>
        <p:spPr>
          <a:xfrm>
            <a:off x="6865619" y="4348988"/>
            <a:ext cx="1321435" cy="467359"/>
          </a:xfrm>
          <a:prstGeom prst="rect">
            <a:avLst/>
          </a:prstGeom>
        </p:spPr>
        <p:txBody>
          <a:bodyPr vert="horz" wrap="square" lIns="0" tIns="12700" rIns="0" bIns="0" rtlCol="0">
            <a:spAutoFit/>
          </a:bodyPr>
          <a:lstStyle/>
          <a:p>
            <a:pPr>
              <a:lnSpc>
                <a:spcPct val="100000"/>
              </a:lnSpc>
              <a:spcBef>
                <a:spcPts val="100"/>
              </a:spcBef>
            </a:pPr>
            <a:r>
              <a:rPr sz="1200" b="1" spc="-55" dirty="0">
                <a:solidFill>
                  <a:srgbClr val="585858"/>
                </a:solidFill>
                <a:latin typeface="UD Digi Kyokasho NK-B"/>
                <a:cs typeface="UD Digi Kyokasho NK-B"/>
              </a:rPr>
              <a:t>対応可能部署•機関</a:t>
            </a:r>
            <a:endParaRPr sz="1200">
              <a:latin typeface="UD Digi Kyokasho NK-B"/>
              <a:cs typeface="UD Digi Kyokasho NK-B"/>
            </a:endParaRPr>
          </a:p>
          <a:p>
            <a:pPr marL="319405">
              <a:lnSpc>
                <a:spcPct val="100000"/>
              </a:lnSpc>
              <a:spcBef>
                <a:spcPts val="960"/>
              </a:spcBef>
              <a:tabLst>
                <a:tab pos="729615" algn="l"/>
                <a:tab pos="111061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endParaRPr sz="900">
              <a:latin typeface="Calibri"/>
              <a:cs typeface="Calibri"/>
            </a:endParaRPr>
          </a:p>
        </p:txBody>
      </p:sp>
      <p:sp>
        <p:nvSpPr>
          <p:cNvPr id="76" name="object 76"/>
          <p:cNvSpPr/>
          <p:nvPr/>
        </p:nvSpPr>
        <p:spPr>
          <a:xfrm>
            <a:off x="5577840" y="4259579"/>
            <a:ext cx="3884929" cy="2590800"/>
          </a:xfrm>
          <a:custGeom>
            <a:avLst/>
            <a:gdLst/>
            <a:ahLst/>
            <a:cxnLst/>
            <a:rect l="l" t="t" r="r" b="b"/>
            <a:pathLst>
              <a:path w="3884929" h="2590800">
                <a:moveTo>
                  <a:pt x="0" y="2590800"/>
                </a:moveTo>
                <a:lnTo>
                  <a:pt x="3884675" y="2590800"/>
                </a:lnTo>
                <a:lnTo>
                  <a:pt x="3884675" y="0"/>
                </a:lnTo>
                <a:lnTo>
                  <a:pt x="0" y="0"/>
                </a:lnTo>
                <a:lnTo>
                  <a:pt x="0" y="2590800"/>
                </a:lnTo>
                <a:close/>
              </a:path>
            </a:pathLst>
          </a:custGeom>
          <a:ln w="9143">
            <a:solidFill>
              <a:srgbClr val="000000"/>
            </a:solidFill>
          </a:ln>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411480" algn="l"/>
              </a:tabLst>
            </a:pPr>
            <a:r>
              <a:rPr spc="-50" dirty="0"/>
              <a:t>５</a:t>
            </a:r>
            <a:r>
              <a:rPr dirty="0"/>
              <a:t>	</a:t>
            </a:r>
            <a:r>
              <a:rPr spc="-35" dirty="0"/>
              <a:t>地域⽣活⽀援と相談⽀援体制の充実：発達障がい児者に対する相談⽀援</a:t>
            </a: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9331452" y="6796713"/>
            <a:ext cx="154940" cy="186055"/>
          </a:xfrm>
          <a:prstGeom prst="rect">
            <a:avLst/>
          </a:prstGeom>
        </p:spPr>
        <p:txBody>
          <a:bodyPr vert="horz" wrap="square" lIns="0" tIns="0" rIns="0" bIns="0" rtlCol="0">
            <a:spAutoFit/>
          </a:bodyPr>
          <a:lstStyle/>
          <a:p>
            <a:pPr>
              <a:lnSpc>
                <a:spcPts val="1385"/>
              </a:lnSpc>
            </a:pPr>
            <a:r>
              <a:rPr sz="1200" spc="-35" dirty="0">
                <a:solidFill>
                  <a:srgbClr val="888888"/>
                </a:solidFill>
                <a:latin typeface="Calibri"/>
                <a:cs typeface="Calibri"/>
              </a:rPr>
              <a:t>14</a:t>
            </a:r>
            <a:endParaRPr sz="1200">
              <a:latin typeface="Calibri"/>
              <a:cs typeface="Calibri"/>
            </a:endParaRPr>
          </a:p>
        </p:txBody>
      </p:sp>
      <p:sp>
        <p:nvSpPr>
          <p:cNvPr id="5" name="object 5"/>
          <p:cNvSpPr txBox="1"/>
          <p:nvPr/>
        </p:nvSpPr>
        <p:spPr>
          <a:xfrm>
            <a:off x="1305560" y="1214120"/>
            <a:ext cx="5288915"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UD Digi Kyokasho NK-B"/>
                <a:cs typeface="UD Digi Kyokasho NK-B"/>
              </a:rPr>
              <a:t>④利用できる制度について知りたい</a:t>
            </a:r>
            <a:r>
              <a:rPr sz="1200" b="1" dirty="0">
                <a:latin typeface="UD Digi Kyokasho NK-B"/>
                <a:cs typeface="UD Digi Kyokasho NK-B"/>
              </a:rPr>
              <a:t>（</a:t>
            </a:r>
            <a:r>
              <a:rPr sz="1200" b="1" spc="-15" dirty="0">
                <a:latin typeface="UD Digi Kyokasho NK-B"/>
                <a:cs typeface="UD Digi Kyokasho NK-B"/>
              </a:rPr>
              <a:t>手帳、年金、手当、障がい福祉サービスなど</a:t>
            </a:r>
            <a:r>
              <a:rPr sz="1200" b="1" spc="-50" dirty="0">
                <a:latin typeface="UD Digi Kyokasho NK-B"/>
                <a:cs typeface="UD Digi Kyokasho NK-B"/>
              </a:rPr>
              <a:t>）</a:t>
            </a:r>
            <a:endParaRPr sz="1200">
              <a:latin typeface="UD Digi Kyokasho NK-B"/>
              <a:cs typeface="UD Digi Kyokasho NK-B"/>
            </a:endParaRPr>
          </a:p>
        </p:txBody>
      </p:sp>
      <p:sp>
        <p:nvSpPr>
          <p:cNvPr id="6" name="object 6"/>
          <p:cNvSpPr txBox="1"/>
          <p:nvPr/>
        </p:nvSpPr>
        <p:spPr>
          <a:xfrm>
            <a:off x="1305560" y="4146296"/>
            <a:ext cx="2794635"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UD Digi Kyokasho NK-B"/>
                <a:cs typeface="UD Digi Kyokasho NK-B"/>
              </a:rPr>
              <a:t>⑤進路や将来の生活に関する相談をしたい</a:t>
            </a:r>
            <a:endParaRPr sz="1200">
              <a:latin typeface="UD Digi Kyokasho NK-B"/>
              <a:cs typeface="UD Digi Kyokasho NK-B"/>
            </a:endParaRPr>
          </a:p>
        </p:txBody>
      </p:sp>
      <p:grpSp>
        <p:nvGrpSpPr>
          <p:cNvPr id="7" name="object 7"/>
          <p:cNvGrpSpPr/>
          <p:nvPr/>
        </p:nvGrpSpPr>
        <p:grpSpPr>
          <a:xfrm>
            <a:off x="2860357" y="2095309"/>
            <a:ext cx="2059305" cy="1784985"/>
            <a:chOff x="2860357" y="2095309"/>
            <a:chExt cx="2059305" cy="1784985"/>
          </a:xfrm>
        </p:grpSpPr>
        <p:sp>
          <p:nvSpPr>
            <p:cNvPr id="8" name="object 8"/>
            <p:cNvSpPr/>
            <p:nvPr/>
          </p:nvSpPr>
          <p:spPr>
            <a:xfrm>
              <a:off x="3273552" y="2100072"/>
              <a:ext cx="1231900" cy="1775460"/>
            </a:xfrm>
            <a:custGeom>
              <a:avLst/>
              <a:gdLst/>
              <a:ahLst/>
              <a:cxnLst/>
              <a:rect l="l" t="t" r="r" b="b"/>
              <a:pathLst>
                <a:path w="1231900" h="1775460">
                  <a:moveTo>
                    <a:pt x="0" y="1184147"/>
                  </a:moveTo>
                  <a:lnTo>
                    <a:pt x="0" y="1775459"/>
                  </a:lnTo>
                </a:path>
                <a:path w="1231900" h="1775460">
                  <a:moveTo>
                    <a:pt x="0" y="120395"/>
                  </a:moveTo>
                  <a:lnTo>
                    <a:pt x="0" y="1121664"/>
                  </a:lnTo>
                </a:path>
                <a:path w="1231900" h="1775460">
                  <a:moveTo>
                    <a:pt x="0" y="0"/>
                  </a:moveTo>
                  <a:lnTo>
                    <a:pt x="0" y="56387"/>
                  </a:lnTo>
                </a:path>
                <a:path w="1231900" h="1775460">
                  <a:moveTo>
                    <a:pt x="409956" y="120395"/>
                  </a:moveTo>
                  <a:lnTo>
                    <a:pt x="409956" y="1775459"/>
                  </a:lnTo>
                </a:path>
                <a:path w="1231900" h="1775460">
                  <a:moveTo>
                    <a:pt x="409956" y="0"/>
                  </a:moveTo>
                  <a:lnTo>
                    <a:pt x="409956" y="56387"/>
                  </a:lnTo>
                </a:path>
                <a:path w="1231900" h="1775460">
                  <a:moveTo>
                    <a:pt x="821436" y="120395"/>
                  </a:moveTo>
                  <a:lnTo>
                    <a:pt x="821436" y="1775459"/>
                  </a:lnTo>
                </a:path>
                <a:path w="1231900" h="1775460">
                  <a:moveTo>
                    <a:pt x="821436" y="0"/>
                  </a:moveTo>
                  <a:lnTo>
                    <a:pt x="821436" y="56387"/>
                  </a:lnTo>
                </a:path>
                <a:path w="1231900" h="1775460">
                  <a:moveTo>
                    <a:pt x="1231392" y="120395"/>
                  </a:moveTo>
                  <a:lnTo>
                    <a:pt x="1231392" y="1775459"/>
                  </a:lnTo>
                </a:path>
                <a:path w="1231900" h="1775460">
                  <a:moveTo>
                    <a:pt x="1231392" y="0"/>
                  </a:moveTo>
                  <a:lnTo>
                    <a:pt x="1231392" y="56387"/>
                  </a:lnTo>
                </a:path>
              </a:pathLst>
            </a:custGeom>
            <a:ln w="9144">
              <a:solidFill>
                <a:srgbClr val="D9D9D9"/>
              </a:solidFill>
            </a:ln>
          </p:spPr>
          <p:txBody>
            <a:bodyPr wrap="square" lIns="0" tIns="0" rIns="0" bIns="0" rtlCol="0"/>
            <a:lstStyle/>
            <a:p>
              <a:endParaRPr/>
            </a:p>
          </p:txBody>
        </p:sp>
        <p:sp>
          <p:nvSpPr>
            <p:cNvPr id="9" name="object 9"/>
            <p:cNvSpPr/>
            <p:nvPr/>
          </p:nvSpPr>
          <p:spPr>
            <a:xfrm>
              <a:off x="4914900" y="2100072"/>
              <a:ext cx="0" cy="1775460"/>
            </a:xfrm>
            <a:custGeom>
              <a:avLst/>
              <a:gdLst/>
              <a:ahLst/>
              <a:cxnLst/>
              <a:rect l="l" t="t" r="r" b="b"/>
              <a:pathLst>
                <a:path h="1775460">
                  <a:moveTo>
                    <a:pt x="0" y="0"/>
                  </a:moveTo>
                  <a:lnTo>
                    <a:pt x="0" y="1775459"/>
                  </a:lnTo>
                </a:path>
              </a:pathLst>
            </a:custGeom>
            <a:ln w="9144">
              <a:solidFill>
                <a:srgbClr val="D9D9D9"/>
              </a:solidFill>
            </a:ln>
          </p:spPr>
          <p:txBody>
            <a:bodyPr wrap="square" lIns="0" tIns="0" rIns="0" bIns="0" rtlCol="0"/>
            <a:lstStyle/>
            <a:p>
              <a:endParaRPr/>
            </a:p>
          </p:txBody>
        </p:sp>
        <p:sp>
          <p:nvSpPr>
            <p:cNvPr id="10" name="object 10"/>
            <p:cNvSpPr/>
            <p:nvPr/>
          </p:nvSpPr>
          <p:spPr>
            <a:xfrm>
              <a:off x="2865120" y="2156459"/>
              <a:ext cx="1720850" cy="1306195"/>
            </a:xfrm>
            <a:custGeom>
              <a:avLst/>
              <a:gdLst/>
              <a:ahLst/>
              <a:cxnLst/>
              <a:rect l="l" t="t" r="r" b="b"/>
              <a:pathLst>
                <a:path w="1720850" h="1306195">
                  <a:moveTo>
                    <a:pt x="163068" y="178308"/>
                  </a:moveTo>
                  <a:lnTo>
                    <a:pt x="0" y="178308"/>
                  </a:lnTo>
                  <a:lnTo>
                    <a:pt x="0" y="240792"/>
                  </a:lnTo>
                  <a:lnTo>
                    <a:pt x="163068" y="240792"/>
                  </a:lnTo>
                  <a:lnTo>
                    <a:pt x="163068" y="178308"/>
                  </a:lnTo>
                  <a:close/>
                </a:path>
                <a:path w="1720850" h="1306195">
                  <a:moveTo>
                    <a:pt x="245364" y="888492"/>
                  </a:moveTo>
                  <a:lnTo>
                    <a:pt x="0" y="888492"/>
                  </a:lnTo>
                  <a:lnTo>
                    <a:pt x="0" y="950976"/>
                  </a:lnTo>
                  <a:lnTo>
                    <a:pt x="245364" y="950976"/>
                  </a:lnTo>
                  <a:lnTo>
                    <a:pt x="245364" y="888492"/>
                  </a:lnTo>
                  <a:close/>
                </a:path>
                <a:path w="1720850" h="1306195">
                  <a:moveTo>
                    <a:pt x="327660" y="1243584"/>
                  </a:moveTo>
                  <a:lnTo>
                    <a:pt x="0" y="1243584"/>
                  </a:lnTo>
                  <a:lnTo>
                    <a:pt x="0" y="1306068"/>
                  </a:lnTo>
                  <a:lnTo>
                    <a:pt x="327660" y="1306068"/>
                  </a:lnTo>
                  <a:lnTo>
                    <a:pt x="327660" y="1243584"/>
                  </a:lnTo>
                  <a:close/>
                </a:path>
                <a:path w="1720850" h="1306195">
                  <a:moveTo>
                    <a:pt x="490728" y="1065276"/>
                  </a:moveTo>
                  <a:lnTo>
                    <a:pt x="0" y="1065276"/>
                  </a:lnTo>
                  <a:lnTo>
                    <a:pt x="0" y="1127760"/>
                  </a:lnTo>
                  <a:lnTo>
                    <a:pt x="490728" y="1127760"/>
                  </a:lnTo>
                  <a:lnTo>
                    <a:pt x="490728" y="1065276"/>
                  </a:lnTo>
                  <a:close/>
                </a:path>
                <a:path w="1720850" h="1306195">
                  <a:moveTo>
                    <a:pt x="1720596" y="0"/>
                  </a:moveTo>
                  <a:lnTo>
                    <a:pt x="0" y="0"/>
                  </a:lnTo>
                  <a:lnTo>
                    <a:pt x="0" y="64008"/>
                  </a:lnTo>
                  <a:lnTo>
                    <a:pt x="1720596" y="64008"/>
                  </a:lnTo>
                  <a:lnTo>
                    <a:pt x="1720596" y="0"/>
                  </a:lnTo>
                  <a:close/>
                </a:path>
              </a:pathLst>
            </a:custGeom>
            <a:solidFill>
              <a:srgbClr val="5B9BD4"/>
            </a:solidFill>
          </p:spPr>
          <p:txBody>
            <a:bodyPr wrap="square" lIns="0" tIns="0" rIns="0" bIns="0" rtlCol="0"/>
            <a:lstStyle/>
            <a:p>
              <a:endParaRPr/>
            </a:p>
          </p:txBody>
        </p:sp>
        <p:sp>
          <p:nvSpPr>
            <p:cNvPr id="11" name="object 11"/>
            <p:cNvSpPr/>
            <p:nvPr/>
          </p:nvSpPr>
          <p:spPr>
            <a:xfrm>
              <a:off x="2865120" y="2100072"/>
              <a:ext cx="0" cy="1775460"/>
            </a:xfrm>
            <a:custGeom>
              <a:avLst/>
              <a:gdLst/>
              <a:ahLst/>
              <a:cxnLst/>
              <a:rect l="l" t="t" r="r" b="b"/>
              <a:pathLst>
                <a:path h="1775460">
                  <a:moveTo>
                    <a:pt x="0" y="0"/>
                  </a:moveTo>
                  <a:lnTo>
                    <a:pt x="0" y="1775459"/>
                  </a:lnTo>
                </a:path>
              </a:pathLst>
            </a:custGeom>
            <a:ln w="9144">
              <a:solidFill>
                <a:srgbClr val="D9D9D9"/>
              </a:solidFill>
            </a:ln>
          </p:spPr>
          <p:txBody>
            <a:bodyPr wrap="square" lIns="0" tIns="0" rIns="0" bIns="0" rtlCol="0"/>
            <a:lstStyle/>
            <a:p>
              <a:endParaRPr/>
            </a:p>
          </p:txBody>
        </p:sp>
      </p:grpSp>
      <p:sp>
        <p:nvSpPr>
          <p:cNvPr id="12" name="object 12"/>
          <p:cNvSpPr txBox="1"/>
          <p:nvPr/>
        </p:nvSpPr>
        <p:spPr>
          <a:xfrm>
            <a:off x="3104388" y="227787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13" name="object 13"/>
          <p:cNvSpPr txBox="1"/>
          <p:nvPr/>
        </p:nvSpPr>
        <p:spPr>
          <a:xfrm>
            <a:off x="2939795" y="2413507"/>
            <a:ext cx="71120" cy="558800"/>
          </a:xfrm>
          <a:prstGeom prst="rect">
            <a:avLst/>
          </a:prstGeom>
        </p:spPr>
        <p:txBody>
          <a:bodyPr vert="horz" wrap="square" lIns="0" tIns="53975" rIns="0" bIns="0" rtlCol="0">
            <a:spAutoFit/>
          </a:bodyPr>
          <a:lstStyle/>
          <a:p>
            <a:pPr>
              <a:lnSpc>
                <a:spcPct val="100000"/>
              </a:lnSpc>
              <a:spcBef>
                <a:spcPts val="425"/>
              </a:spcBef>
            </a:pPr>
            <a:r>
              <a:rPr sz="900" spc="-50" dirty="0">
                <a:solidFill>
                  <a:srgbClr val="3F3F3F"/>
                </a:solidFill>
                <a:latin typeface="Calibri"/>
                <a:cs typeface="Calibri"/>
              </a:rPr>
              <a:t>0</a:t>
            </a:r>
            <a:endParaRPr sz="900">
              <a:latin typeface="Calibri"/>
              <a:cs typeface="Calibri"/>
            </a:endParaRPr>
          </a:p>
          <a:p>
            <a:pPr>
              <a:lnSpc>
                <a:spcPct val="100000"/>
              </a:lnSpc>
              <a:spcBef>
                <a:spcPts val="320"/>
              </a:spcBef>
            </a:pPr>
            <a:r>
              <a:rPr sz="900" spc="-50" dirty="0">
                <a:solidFill>
                  <a:srgbClr val="3F3F3F"/>
                </a:solidFill>
                <a:latin typeface="Calibri"/>
                <a:cs typeface="Calibri"/>
              </a:rPr>
              <a:t>0</a:t>
            </a:r>
            <a:endParaRPr sz="900">
              <a:latin typeface="Calibri"/>
              <a:cs typeface="Calibri"/>
            </a:endParaRPr>
          </a:p>
          <a:p>
            <a:pPr>
              <a:lnSpc>
                <a:spcPct val="100000"/>
              </a:lnSpc>
              <a:spcBef>
                <a:spcPts val="315"/>
              </a:spcBef>
            </a:pPr>
            <a:r>
              <a:rPr sz="900" spc="-50" dirty="0">
                <a:solidFill>
                  <a:srgbClr val="3F3F3F"/>
                </a:solidFill>
                <a:latin typeface="Calibri"/>
                <a:cs typeface="Calibri"/>
              </a:rPr>
              <a:t>0</a:t>
            </a:r>
            <a:endParaRPr sz="900">
              <a:latin typeface="Calibri"/>
              <a:cs typeface="Calibri"/>
            </a:endParaRPr>
          </a:p>
        </p:txBody>
      </p:sp>
      <p:sp>
        <p:nvSpPr>
          <p:cNvPr id="14" name="object 14"/>
          <p:cNvSpPr txBox="1"/>
          <p:nvPr/>
        </p:nvSpPr>
        <p:spPr>
          <a:xfrm>
            <a:off x="3186683" y="298805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15" name="object 15"/>
          <p:cNvSpPr txBox="1"/>
          <p:nvPr/>
        </p:nvSpPr>
        <p:spPr>
          <a:xfrm>
            <a:off x="3432047" y="316484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16" name="object 16"/>
          <p:cNvSpPr txBox="1"/>
          <p:nvPr/>
        </p:nvSpPr>
        <p:spPr>
          <a:xfrm>
            <a:off x="3268979" y="3341623"/>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17" name="object 17"/>
          <p:cNvSpPr txBox="1"/>
          <p:nvPr/>
        </p:nvSpPr>
        <p:spPr>
          <a:xfrm>
            <a:off x="2939795" y="3480307"/>
            <a:ext cx="71120" cy="379095"/>
          </a:xfrm>
          <a:prstGeom prst="rect">
            <a:avLst/>
          </a:prstGeom>
        </p:spPr>
        <p:txBody>
          <a:bodyPr vert="horz" wrap="square" lIns="0" tIns="52069" rIns="0" bIns="0" rtlCol="0">
            <a:spAutoFit/>
          </a:bodyPr>
          <a:lstStyle/>
          <a:p>
            <a:pPr>
              <a:lnSpc>
                <a:spcPct val="100000"/>
              </a:lnSpc>
              <a:spcBef>
                <a:spcPts val="409"/>
              </a:spcBef>
            </a:pPr>
            <a:r>
              <a:rPr sz="900" spc="-50" dirty="0">
                <a:solidFill>
                  <a:srgbClr val="3F3F3F"/>
                </a:solidFill>
                <a:latin typeface="Calibri"/>
                <a:cs typeface="Calibri"/>
              </a:rPr>
              <a:t>0</a:t>
            </a:r>
            <a:endParaRPr sz="900">
              <a:latin typeface="Calibri"/>
              <a:cs typeface="Calibri"/>
            </a:endParaRPr>
          </a:p>
          <a:p>
            <a:pPr>
              <a:lnSpc>
                <a:spcPct val="100000"/>
              </a:lnSpc>
              <a:spcBef>
                <a:spcPts val="315"/>
              </a:spcBef>
            </a:pPr>
            <a:r>
              <a:rPr sz="900" spc="-50" dirty="0">
                <a:solidFill>
                  <a:srgbClr val="3F3F3F"/>
                </a:solidFill>
                <a:latin typeface="Calibri"/>
                <a:cs typeface="Calibri"/>
              </a:rPr>
              <a:t>0</a:t>
            </a:r>
            <a:endParaRPr sz="900">
              <a:latin typeface="Calibri"/>
              <a:cs typeface="Calibri"/>
            </a:endParaRPr>
          </a:p>
        </p:txBody>
      </p:sp>
      <p:sp>
        <p:nvSpPr>
          <p:cNvPr id="18" name="object 18"/>
          <p:cNvSpPr txBox="1"/>
          <p:nvPr/>
        </p:nvSpPr>
        <p:spPr>
          <a:xfrm>
            <a:off x="4037076" y="1855723"/>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15</a:t>
            </a:r>
            <a:endParaRPr sz="900">
              <a:latin typeface="Calibri"/>
              <a:cs typeface="Calibri"/>
            </a:endParaRPr>
          </a:p>
        </p:txBody>
      </p:sp>
      <p:sp>
        <p:nvSpPr>
          <p:cNvPr id="19" name="object 19"/>
          <p:cNvSpPr txBox="1"/>
          <p:nvPr/>
        </p:nvSpPr>
        <p:spPr>
          <a:xfrm>
            <a:off x="4447032" y="1855723"/>
            <a:ext cx="539115" cy="406400"/>
          </a:xfrm>
          <a:prstGeom prst="rect">
            <a:avLst/>
          </a:prstGeom>
        </p:spPr>
        <p:txBody>
          <a:bodyPr vert="horz" wrap="square" lIns="0" tIns="12700" rIns="0" bIns="0" rtlCol="0">
            <a:spAutoFit/>
          </a:bodyPr>
          <a:lstStyle/>
          <a:p>
            <a:pPr>
              <a:lnSpc>
                <a:spcPct val="100000"/>
              </a:lnSpc>
              <a:spcBef>
                <a:spcPts val="100"/>
              </a:spcBef>
              <a:tabLst>
                <a:tab pos="409575" algn="l"/>
              </a:tabLst>
            </a:pP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endParaRPr sz="900">
              <a:latin typeface="Calibri"/>
              <a:cs typeface="Calibri"/>
            </a:endParaRPr>
          </a:p>
          <a:p>
            <a:pPr marL="10160" algn="ctr">
              <a:lnSpc>
                <a:spcPct val="100000"/>
              </a:lnSpc>
              <a:spcBef>
                <a:spcPts val="840"/>
              </a:spcBef>
            </a:pPr>
            <a:r>
              <a:rPr sz="900" spc="-25" dirty="0">
                <a:solidFill>
                  <a:srgbClr val="3F3F3F"/>
                </a:solidFill>
                <a:latin typeface="Calibri"/>
                <a:cs typeface="Calibri"/>
              </a:rPr>
              <a:t>21</a:t>
            </a:r>
            <a:endParaRPr sz="900">
              <a:latin typeface="Calibri"/>
              <a:cs typeface="Calibri"/>
            </a:endParaRPr>
          </a:p>
        </p:txBody>
      </p:sp>
      <p:sp>
        <p:nvSpPr>
          <p:cNvPr id="20" name="object 20"/>
          <p:cNvSpPr txBox="1"/>
          <p:nvPr/>
        </p:nvSpPr>
        <p:spPr>
          <a:xfrm>
            <a:off x="1306067" y="2042160"/>
            <a:ext cx="1478280" cy="1800860"/>
          </a:xfrm>
          <a:prstGeom prst="rect">
            <a:avLst/>
          </a:prstGeom>
        </p:spPr>
        <p:txBody>
          <a:bodyPr vert="horz" wrap="square" lIns="0" tIns="13335" rIns="0" bIns="0" rtlCol="0">
            <a:spAutoFit/>
          </a:bodyPr>
          <a:lstStyle/>
          <a:p>
            <a:pPr marL="661035" marR="5080" indent="-7620" algn="r">
              <a:lnSpc>
                <a:spcPct val="145600"/>
              </a:lnSpc>
              <a:spcBef>
                <a:spcPts val="105"/>
              </a:spcBef>
            </a:pPr>
            <a:r>
              <a:rPr sz="800" b="1" spc="-10" dirty="0">
                <a:solidFill>
                  <a:srgbClr val="585858"/>
                </a:solidFill>
                <a:latin typeface="UD Digi Kyokasho NK-B"/>
                <a:cs typeface="UD Digi Kyokasho NK-B"/>
              </a:rPr>
              <a:t>障がい福祉関係課母子保健担当課子育て支援関係課</a:t>
            </a:r>
            <a:endParaRPr sz="800">
              <a:latin typeface="UD Digi Kyokasho NK-B"/>
              <a:cs typeface="UD Digi Kyokasho NK-B"/>
            </a:endParaRPr>
          </a:p>
          <a:p>
            <a:pPr marL="900430" marR="6350" indent="53340" algn="r">
              <a:lnSpc>
                <a:spcPct val="145000"/>
              </a:lnSpc>
              <a:spcBef>
                <a:spcPts val="10"/>
              </a:spcBef>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492125" marR="6350" algn="just">
              <a:lnSpc>
                <a:spcPct val="145000"/>
              </a:lnSpc>
              <a:spcBef>
                <a:spcPts val="15"/>
              </a:spcBef>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445"/>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43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21" name="object 21"/>
          <p:cNvSpPr txBox="1"/>
          <p:nvPr/>
        </p:nvSpPr>
        <p:spPr>
          <a:xfrm>
            <a:off x="2590800" y="1552448"/>
            <a:ext cx="1169035" cy="466090"/>
          </a:xfrm>
          <a:prstGeom prst="rect">
            <a:avLst/>
          </a:prstGeom>
        </p:spPr>
        <p:txBody>
          <a:bodyPr vert="horz" wrap="square" lIns="0" tIns="12700" rIns="0" bIns="0" rtlCol="0">
            <a:spAutoFit/>
          </a:bodyPr>
          <a:lstStyle/>
          <a:p>
            <a:pPr>
              <a:lnSpc>
                <a:spcPct val="100000"/>
              </a:lnSpc>
              <a:spcBef>
                <a:spcPts val="100"/>
              </a:spcBef>
            </a:pPr>
            <a:r>
              <a:rPr sz="1200" b="1" spc="-65" dirty="0">
                <a:solidFill>
                  <a:srgbClr val="585858"/>
                </a:solidFill>
                <a:latin typeface="UD Digi Kyokasho NK-B"/>
                <a:cs typeface="UD Digi Kyokasho NK-B"/>
              </a:rPr>
              <a:t>主担当部署•機関</a:t>
            </a:r>
            <a:endParaRPr sz="1200">
              <a:latin typeface="UD Digi Kyokasho NK-B"/>
              <a:cs typeface="UD Digi Kyokasho NK-B"/>
            </a:endParaRPr>
          </a:p>
          <a:p>
            <a:pPr marL="243840">
              <a:lnSpc>
                <a:spcPct val="100000"/>
              </a:lnSpc>
              <a:spcBef>
                <a:spcPts val="944"/>
              </a:spcBef>
              <a:tabLst>
                <a:tab pos="653415" algn="l"/>
                <a:tab pos="103441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endParaRPr sz="900">
              <a:latin typeface="Calibri"/>
              <a:cs typeface="Calibri"/>
            </a:endParaRPr>
          </a:p>
        </p:txBody>
      </p:sp>
      <p:sp>
        <p:nvSpPr>
          <p:cNvPr id="22" name="object 22"/>
          <p:cNvSpPr/>
          <p:nvPr/>
        </p:nvSpPr>
        <p:spPr>
          <a:xfrm>
            <a:off x="1228344" y="1463040"/>
            <a:ext cx="3884929" cy="2551430"/>
          </a:xfrm>
          <a:custGeom>
            <a:avLst/>
            <a:gdLst/>
            <a:ahLst/>
            <a:cxnLst/>
            <a:rect l="l" t="t" r="r" b="b"/>
            <a:pathLst>
              <a:path w="3884929" h="2551429">
                <a:moveTo>
                  <a:pt x="0" y="2551176"/>
                </a:moveTo>
                <a:lnTo>
                  <a:pt x="3884676" y="2551176"/>
                </a:lnTo>
                <a:lnTo>
                  <a:pt x="3884676" y="0"/>
                </a:lnTo>
                <a:lnTo>
                  <a:pt x="0" y="0"/>
                </a:lnTo>
                <a:lnTo>
                  <a:pt x="0" y="2551176"/>
                </a:lnTo>
                <a:close/>
              </a:path>
            </a:pathLst>
          </a:custGeom>
          <a:ln w="9144">
            <a:solidFill>
              <a:srgbClr val="000000"/>
            </a:solidFill>
          </a:ln>
        </p:spPr>
        <p:txBody>
          <a:bodyPr wrap="square" lIns="0" tIns="0" rIns="0" bIns="0" rtlCol="0"/>
          <a:lstStyle/>
          <a:p>
            <a:endParaRPr/>
          </a:p>
        </p:txBody>
      </p:sp>
      <p:grpSp>
        <p:nvGrpSpPr>
          <p:cNvPr id="23" name="object 23"/>
          <p:cNvGrpSpPr/>
          <p:nvPr/>
        </p:nvGrpSpPr>
        <p:grpSpPr>
          <a:xfrm>
            <a:off x="7209853" y="2115121"/>
            <a:ext cx="2070100" cy="1780539"/>
            <a:chOff x="7209853" y="2115121"/>
            <a:chExt cx="2070100" cy="1780539"/>
          </a:xfrm>
        </p:grpSpPr>
        <p:sp>
          <p:nvSpPr>
            <p:cNvPr id="24" name="object 24"/>
            <p:cNvSpPr/>
            <p:nvPr/>
          </p:nvSpPr>
          <p:spPr>
            <a:xfrm>
              <a:off x="7472172" y="2119884"/>
              <a:ext cx="1545590" cy="1771014"/>
            </a:xfrm>
            <a:custGeom>
              <a:avLst/>
              <a:gdLst/>
              <a:ahLst/>
              <a:cxnLst/>
              <a:rect l="l" t="t" r="r" b="b"/>
              <a:pathLst>
                <a:path w="1545590" h="1771014">
                  <a:moveTo>
                    <a:pt x="0" y="1359407"/>
                  </a:moveTo>
                  <a:lnTo>
                    <a:pt x="0" y="1770888"/>
                  </a:lnTo>
                </a:path>
                <a:path w="1545590" h="1771014">
                  <a:moveTo>
                    <a:pt x="0" y="1181100"/>
                  </a:moveTo>
                  <a:lnTo>
                    <a:pt x="0" y="1295400"/>
                  </a:lnTo>
                </a:path>
                <a:path w="1545590" h="1771014">
                  <a:moveTo>
                    <a:pt x="0" y="1004315"/>
                  </a:moveTo>
                  <a:lnTo>
                    <a:pt x="0" y="1118615"/>
                  </a:lnTo>
                </a:path>
                <a:path w="1545590" h="1771014">
                  <a:moveTo>
                    <a:pt x="0" y="827531"/>
                  </a:moveTo>
                  <a:lnTo>
                    <a:pt x="0" y="941831"/>
                  </a:lnTo>
                </a:path>
                <a:path w="1545590" h="1771014">
                  <a:moveTo>
                    <a:pt x="0" y="473963"/>
                  </a:moveTo>
                  <a:lnTo>
                    <a:pt x="0" y="765047"/>
                  </a:lnTo>
                </a:path>
                <a:path w="1545590" h="1771014">
                  <a:moveTo>
                    <a:pt x="0" y="295655"/>
                  </a:moveTo>
                  <a:lnTo>
                    <a:pt x="0" y="409955"/>
                  </a:lnTo>
                </a:path>
                <a:path w="1545590" h="1771014">
                  <a:moveTo>
                    <a:pt x="0" y="118871"/>
                  </a:moveTo>
                  <a:lnTo>
                    <a:pt x="0" y="233171"/>
                  </a:lnTo>
                </a:path>
                <a:path w="1545590" h="1771014">
                  <a:moveTo>
                    <a:pt x="0" y="0"/>
                  </a:moveTo>
                  <a:lnTo>
                    <a:pt x="0" y="56387"/>
                  </a:lnTo>
                </a:path>
                <a:path w="1545590" h="1771014">
                  <a:moveTo>
                    <a:pt x="257555" y="118871"/>
                  </a:moveTo>
                  <a:lnTo>
                    <a:pt x="257555" y="409955"/>
                  </a:lnTo>
                </a:path>
                <a:path w="1545590" h="1771014">
                  <a:moveTo>
                    <a:pt x="257555" y="0"/>
                  </a:moveTo>
                  <a:lnTo>
                    <a:pt x="257555" y="56387"/>
                  </a:lnTo>
                </a:path>
                <a:path w="1545590" h="1771014">
                  <a:moveTo>
                    <a:pt x="257555" y="473963"/>
                  </a:moveTo>
                  <a:lnTo>
                    <a:pt x="257555" y="941831"/>
                  </a:lnTo>
                </a:path>
                <a:path w="1545590" h="1771014">
                  <a:moveTo>
                    <a:pt x="257555" y="1004315"/>
                  </a:moveTo>
                  <a:lnTo>
                    <a:pt x="257555" y="1118615"/>
                  </a:lnTo>
                </a:path>
                <a:path w="1545590" h="1771014">
                  <a:moveTo>
                    <a:pt x="257555" y="1181100"/>
                  </a:moveTo>
                  <a:lnTo>
                    <a:pt x="257555" y="1295400"/>
                  </a:lnTo>
                </a:path>
                <a:path w="1545590" h="1771014">
                  <a:moveTo>
                    <a:pt x="257555" y="1359407"/>
                  </a:moveTo>
                  <a:lnTo>
                    <a:pt x="257555" y="1770888"/>
                  </a:lnTo>
                </a:path>
                <a:path w="1545590" h="1771014">
                  <a:moveTo>
                    <a:pt x="515111" y="118871"/>
                  </a:moveTo>
                  <a:lnTo>
                    <a:pt x="515111" y="1118615"/>
                  </a:lnTo>
                </a:path>
                <a:path w="1545590" h="1771014">
                  <a:moveTo>
                    <a:pt x="515111" y="0"/>
                  </a:moveTo>
                  <a:lnTo>
                    <a:pt x="515111" y="56387"/>
                  </a:lnTo>
                </a:path>
                <a:path w="1545590" h="1771014">
                  <a:moveTo>
                    <a:pt x="515111" y="1181100"/>
                  </a:moveTo>
                  <a:lnTo>
                    <a:pt x="515111" y="1295400"/>
                  </a:lnTo>
                </a:path>
                <a:path w="1545590" h="1771014">
                  <a:moveTo>
                    <a:pt x="515111" y="1359407"/>
                  </a:moveTo>
                  <a:lnTo>
                    <a:pt x="515111" y="1770888"/>
                  </a:lnTo>
                </a:path>
                <a:path w="1545590" h="1771014">
                  <a:moveTo>
                    <a:pt x="772668" y="1181100"/>
                  </a:moveTo>
                  <a:lnTo>
                    <a:pt x="772668" y="1295400"/>
                  </a:lnTo>
                </a:path>
                <a:path w="1545590" h="1771014">
                  <a:moveTo>
                    <a:pt x="772668" y="118871"/>
                  </a:moveTo>
                  <a:lnTo>
                    <a:pt x="772668" y="1118615"/>
                  </a:lnTo>
                </a:path>
                <a:path w="1545590" h="1771014">
                  <a:moveTo>
                    <a:pt x="772668" y="0"/>
                  </a:moveTo>
                  <a:lnTo>
                    <a:pt x="772668" y="56387"/>
                  </a:lnTo>
                </a:path>
                <a:path w="1545590" h="1771014">
                  <a:moveTo>
                    <a:pt x="772668" y="1359407"/>
                  </a:moveTo>
                  <a:lnTo>
                    <a:pt x="772668" y="1770888"/>
                  </a:lnTo>
                </a:path>
                <a:path w="1545590" h="1771014">
                  <a:moveTo>
                    <a:pt x="1030224" y="118871"/>
                  </a:moveTo>
                  <a:lnTo>
                    <a:pt x="1030224" y="1770888"/>
                  </a:lnTo>
                </a:path>
                <a:path w="1545590" h="1771014">
                  <a:moveTo>
                    <a:pt x="1030224" y="0"/>
                  </a:moveTo>
                  <a:lnTo>
                    <a:pt x="1030224" y="56387"/>
                  </a:lnTo>
                </a:path>
                <a:path w="1545590" h="1771014">
                  <a:moveTo>
                    <a:pt x="1287779" y="118871"/>
                  </a:moveTo>
                  <a:lnTo>
                    <a:pt x="1287779" y="1770888"/>
                  </a:lnTo>
                </a:path>
                <a:path w="1545590" h="1771014">
                  <a:moveTo>
                    <a:pt x="1287779" y="0"/>
                  </a:moveTo>
                  <a:lnTo>
                    <a:pt x="1287779" y="56387"/>
                  </a:lnTo>
                </a:path>
                <a:path w="1545590" h="1771014">
                  <a:moveTo>
                    <a:pt x="1545335" y="118871"/>
                  </a:moveTo>
                  <a:lnTo>
                    <a:pt x="1545335" y="1770888"/>
                  </a:lnTo>
                </a:path>
                <a:path w="1545590" h="1771014">
                  <a:moveTo>
                    <a:pt x="1545335" y="0"/>
                  </a:moveTo>
                  <a:lnTo>
                    <a:pt x="1545335" y="56387"/>
                  </a:lnTo>
                </a:path>
              </a:pathLst>
            </a:custGeom>
            <a:ln w="9144">
              <a:solidFill>
                <a:srgbClr val="D9D9D9"/>
              </a:solidFill>
            </a:ln>
          </p:spPr>
          <p:txBody>
            <a:bodyPr wrap="square" lIns="0" tIns="0" rIns="0" bIns="0" rtlCol="0"/>
            <a:lstStyle/>
            <a:p>
              <a:endParaRPr/>
            </a:p>
          </p:txBody>
        </p:sp>
        <p:sp>
          <p:nvSpPr>
            <p:cNvPr id="25" name="object 25"/>
            <p:cNvSpPr/>
            <p:nvPr/>
          </p:nvSpPr>
          <p:spPr>
            <a:xfrm>
              <a:off x="9275064" y="2119884"/>
              <a:ext cx="0" cy="1771014"/>
            </a:xfrm>
            <a:custGeom>
              <a:avLst/>
              <a:gdLst/>
              <a:ahLst/>
              <a:cxnLst/>
              <a:rect l="l" t="t" r="r" b="b"/>
              <a:pathLst>
                <a:path h="1771014">
                  <a:moveTo>
                    <a:pt x="0" y="0"/>
                  </a:moveTo>
                  <a:lnTo>
                    <a:pt x="0" y="1770888"/>
                  </a:lnTo>
                </a:path>
              </a:pathLst>
            </a:custGeom>
            <a:ln w="9144">
              <a:solidFill>
                <a:srgbClr val="D9D9D9"/>
              </a:solidFill>
            </a:ln>
          </p:spPr>
          <p:txBody>
            <a:bodyPr wrap="square" lIns="0" tIns="0" rIns="0" bIns="0" rtlCol="0"/>
            <a:lstStyle/>
            <a:p>
              <a:endParaRPr/>
            </a:p>
          </p:txBody>
        </p:sp>
        <p:sp>
          <p:nvSpPr>
            <p:cNvPr id="26" name="object 26"/>
            <p:cNvSpPr/>
            <p:nvPr/>
          </p:nvSpPr>
          <p:spPr>
            <a:xfrm>
              <a:off x="7214616" y="2176271"/>
              <a:ext cx="1853564" cy="1656714"/>
            </a:xfrm>
            <a:custGeom>
              <a:avLst/>
              <a:gdLst/>
              <a:ahLst/>
              <a:cxnLst/>
              <a:rect l="l" t="t" r="r" b="b"/>
              <a:pathLst>
                <a:path w="1853565" h="1656714">
                  <a:moveTo>
                    <a:pt x="51816" y="531876"/>
                  </a:moveTo>
                  <a:lnTo>
                    <a:pt x="0" y="531876"/>
                  </a:lnTo>
                  <a:lnTo>
                    <a:pt x="0" y="594360"/>
                  </a:lnTo>
                  <a:lnTo>
                    <a:pt x="51816" y="594360"/>
                  </a:lnTo>
                  <a:lnTo>
                    <a:pt x="51816" y="531876"/>
                  </a:lnTo>
                  <a:close/>
                </a:path>
                <a:path w="1853565" h="1656714">
                  <a:moveTo>
                    <a:pt x="103632" y="1417320"/>
                  </a:moveTo>
                  <a:lnTo>
                    <a:pt x="0" y="1417320"/>
                  </a:lnTo>
                  <a:lnTo>
                    <a:pt x="0" y="1479804"/>
                  </a:lnTo>
                  <a:lnTo>
                    <a:pt x="103632" y="1479804"/>
                  </a:lnTo>
                  <a:lnTo>
                    <a:pt x="103632" y="1417320"/>
                  </a:lnTo>
                  <a:close/>
                </a:path>
                <a:path w="1853565" h="1656714">
                  <a:moveTo>
                    <a:pt x="205740" y="1594104"/>
                  </a:moveTo>
                  <a:lnTo>
                    <a:pt x="0" y="1594104"/>
                  </a:lnTo>
                  <a:lnTo>
                    <a:pt x="0" y="1656588"/>
                  </a:lnTo>
                  <a:lnTo>
                    <a:pt x="205740" y="1656588"/>
                  </a:lnTo>
                  <a:lnTo>
                    <a:pt x="205740" y="1594104"/>
                  </a:lnTo>
                  <a:close/>
                </a:path>
                <a:path w="1853565" h="1656714">
                  <a:moveTo>
                    <a:pt x="411480" y="708660"/>
                  </a:moveTo>
                  <a:lnTo>
                    <a:pt x="0" y="708660"/>
                  </a:lnTo>
                  <a:lnTo>
                    <a:pt x="0" y="771144"/>
                  </a:lnTo>
                  <a:lnTo>
                    <a:pt x="411480" y="771144"/>
                  </a:lnTo>
                  <a:lnTo>
                    <a:pt x="411480" y="708660"/>
                  </a:lnTo>
                  <a:close/>
                </a:path>
                <a:path w="1853565" h="1656714">
                  <a:moveTo>
                    <a:pt x="411480" y="176784"/>
                  </a:moveTo>
                  <a:lnTo>
                    <a:pt x="0" y="176784"/>
                  </a:lnTo>
                  <a:lnTo>
                    <a:pt x="0" y="239268"/>
                  </a:lnTo>
                  <a:lnTo>
                    <a:pt x="411480" y="239268"/>
                  </a:lnTo>
                  <a:lnTo>
                    <a:pt x="411480" y="176784"/>
                  </a:lnTo>
                  <a:close/>
                </a:path>
                <a:path w="1853565" h="1656714">
                  <a:moveTo>
                    <a:pt x="617220" y="885444"/>
                  </a:moveTo>
                  <a:lnTo>
                    <a:pt x="0" y="885444"/>
                  </a:lnTo>
                  <a:lnTo>
                    <a:pt x="0" y="947928"/>
                  </a:lnTo>
                  <a:lnTo>
                    <a:pt x="617220" y="947928"/>
                  </a:lnTo>
                  <a:lnTo>
                    <a:pt x="617220" y="885444"/>
                  </a:lnTo>
                  <a:close/>
                </a:path>
                <a:path w="1853565" h="1656714">
                  <a:moveTo>
                    <a:pt x="617220" y="353568"/>
                  </a:moveTo>
                  <a:lnTo>
                    <a:pt x="0" y="353568"/>
                  </a:lnTo>
                  <a:lnTo>
                    <a:pt x="0" y="417576"/>
                  </a:lnTo>
                  <a:lnTo>
                    <a:pt x="617220" y="417576"/>
                  </a:lnTo>
                  <a:lnTo>
                    <a:pt x="617220" y="353568"/>
                  </a:lnTo>
                  <a:close/>
                </a:path>
                <a:path w="1853565" h="1656714">
                  <a:moveTo>
                    <a:pt x="1082040" y="1239012"/>
                  </a:moveTo>
                  <a:lnTo>
                    <a:pt x="0" y="1239012"/>
                  </a:lnTo>
                  <a:lnTo>
                    <a:pt x="0" y="1303020"/>
                  </a:lnTo>
                  <a:lnTo>
                    <a:pt x="1082040" y="1303020"/>
                  </a:lnTo>
                  <a:lnTo>
                    <a:pt x="1082040" y="1239012"/>
                  </a:lnTo>
                  <a:close/>
                </a:path>
                <a:path w="1853565" h="1656714">
                  <a:moveTo>
                    <a:pt x="1132332" y="1062228"/>
                  </a:moveTo>
                  <a:lnTo>
                    <a:pt x="0" y="1062228"/>
                  </a:lnTo>
                  <a:lnTo>
                    <a:pt x="0" y="1124712"/>
                  </a:lnTo>
                  <a:lnTo>
                    <a:pt x="1132332" y="1124712"/>
                  </a:lnTo>
                  <a:lnTo>
                    <a:pt x="1132332" y="1062228"/>
                  </a:lnTo>
                  <a:close/>
                </a:path>
                <a:path w="1853565" h="1656714">
                  <a:moveTo>
                    <a:pt x="1853184" y="0"/>
                  </a:moveTo>
                  <a:lnTo>
                    <a:pt x="0" y="0"/>
                  </a:lnTo>
                  <a:lnTo>
                    <a:pt x="0" y="62484"/>
                  </a:lnTo>
                  <a:lnTo>
                    <a:pt x="1853184" y="62484"/>
                  </a:lnTo>
                  <a:lnTo>
                    <a:pt x="1853184" y="0"/>
                  </a:lnTo>
                  <a:close/>
                </a:path>
              </a:pathLst>
            </a:custGeom>
            <a:solidFill>
              <a:srgbClr val="5B9BD4"/>
            </a:solidFill>
          </p:spPr>
          <p:txBody>
            <a:bodyPr wrap="square" lIns="0" tIns="0" rIns="0" bIns="0" rtlCol="0"/>
            <a:lstStyle/>
            <a:p>
              <a:endParaRPr/>
            </a:p>
          </p:txBody>
        </p:sp>
        <p:sp>
          <p:nvSpPr>
            <p:cNvPr id="27" name="object 27"/>
            <p:cNvSpPr/>
            <p:nvPr/>
          </p:nvSpPr>
          <p:spPr>
            <a:xfrm>
              <a:off x="7214616" y="2119884"/>
              <a:ext cx="0" cy="1771014"/>
            </a:xfrm>
            <a:custGeom>
              <a:avLst/>
              <a:gdLst/>
              <a:ahLst/>
              <a:cxnLst/>
              <a:rect l="l" t="t" r="r" b="b"/>
              <a:pathLst>
                <a:path h="1771014">
                  <a:moveTo>
                    <a:pt x="0" y="0"/>
                  </a:moveTo>
                  <a:lnTo>
                    <a:pt x="0" y="1770888"/>
                  </a:lnTo>
                </a:path>
              </a:pathLst>
            </a:custGeom>
            <a:ln w="9144">
              <a:solidFill>
                <a:srgbClr val="D9D9D9"/>
              </a:solidFill>
            </a:ln>
          </p:spPr>
          <p:txBody>
            <a:bodyPr wrap="square" lIns="0" tIns="0" rIns="0" bIns="0" rtlCol="0"/>
            <a:lstStyle/>
            <a:p>
              <a:endParaRPr/>
            </a:p>
          </p:txBody>
        </p:sp>
      </p:grpSp>
      <p:sp>
        <p:nvSpPr>
          <p:cNvPr id="28" name="object 28"/>
          <p:cNvSpPr txBox="1"/>
          <p:nvPr/>
        </p:nvSpPr>
        <p:spPr>
          <a:xfrm>
            <a:off x="7702295" y="229616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8</a:t>
            </a:r>
            <a:endParaRPr sz="900">
              <a:latin typeface="Calibri"/>
              <a:cs typeface="Calibri"/>
            </a:endParaRPr>
          </a:p>
        </p:txBody>
      </p:sp>
      <p:sp>
        <p:nvSpPr>
          <p:cNvPr id="29" name="object 29"/>
          <p:cNvSpPr txBox="1"/>
          <p:nvPr/>
        </p:nvSpPr>
        <p:spPr>
          <a:xfrm>
            <a:off x="7908035" y="247294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12</a:t>
            </a:r>
            <a:endParaRPr sz="900">
              <a:latin typeface="Calibri"/>
              <a:cs typeface="Calibri"/>
            </a:endParaRPr>
          </a:p>
        </p:txBody>
      </p:sp>
      <p:sp>
        <p:nvSpPr>
          <p:cNvPr id="30" name="object 30"/>
          <p:cNvSpPr txBox="1"/>
          <p:nvPr/>
        </p:nvSpPr>
        <p:spPr>
          <a:xfrm>
            <a:off x="7341107" y="265125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31" name="object 31"/>
          <p:cNvSpPr txBox="1"/>
          <p:nvPr/>
        </p:nvSpPr>
        <p:spPr>
          <a:xfrm>
            <a:off x="7702295" y="282803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8</a:t>
            </a:r>
            <a:endParaRPr sz="900">
              <a:latin typeface="Calibri"/>
              <a:cs typeface="Calibri"/>
            </a:endParaRPr>
          </a:p>
        </p:txBody>
      </p:sp>
      <p:sp>
        <p:nvSpPr>
          <p:cNvPr id="32" name="object 32"/>
          <p:cNvSpPr txBox="1"/>
          <p:nvPr/>
        </p:nvSpPr>
        <p:spPr>
          <a:xfrm>
            <a:off x="7908035" y="300482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12</a:t>
            </a:r>
            <a:endParaRPr sz="900">
              <a:latin typeface="Calibri"/>
              <a:cs typeface="Calibri"/>
            </a:endParaRPr>
          </a:p>
        </p:txBody>
      </p:sp>
      <p:sp>
        <p:nvSpPr>
          <p:cNvPr id="33" name="object 33"/>
          <p:cNvSpPr txBox="1"/>
          <p:nvPr/>
        </p:nvSpPr>
        <p:spPr>
          <a:xfrm>
            <a:off x="8371331" y="3141980"/>
            <a:ext cx="180975" cy="379095"/>
          </a:xfrm>
          <a:prstGeom prst="rect">
            <a:avLst/>
          </a:prstGeom>
        </p:spPr>
        <p:txBody>
          <a:bodyPr vert="horz" wrap="square" lIns="0" tIns="52069" rIns="0" bIns="0" rtlCol="0">
            <a:spAutoFit/>
          </a:bodyPr>
          <a:lstStyle/>
          <a:p>
            <a:pPr marL="51435">
              <a:lnSpc>
                <a:spcPct val="100000"/>
              </a:lnSpc>
              <a:spcBef>
                <a:spcPts val="409"/>
              </a:spcBef>
            </a:pPr>
            <a:r>
              <a:rPr sz="900" spc="-25" dirty="0">
                <a:solidFill>
                  <a:srgbClr val="3F3F3F"/>
                </a:solidFill>
                <a:latin typeface="Calibri"/>
                <a:cs typeface="Calibri"/>
              </a:rPr>
              <a:t>22</a:t>
            </a:r>
            <a:endParaRPr sz="900">
              <a:latin typeface="Calibri"/>
              <a:cs typeface="Calibri"/>
            </a:endParaRPr>
          </a:p>
          <a:p>
            <a:pPr>
              <a:lnSpc>
                <a:spcPct val="100000"/>
              </a:lnSpc>
              <a:spcBef>
                <a:spcPts val="310"/>
              </a:spcBef>
            </a:pPr>
            <a:r>
              <a:rPr sz="900" spc="-25" dirty="0">
                <a:solidFill>
                  <a:srgbClr val="3F3F3F"/>
                </a:solidFill>
                <a:latin typeface="Calibri"/>
                <a:cs typeface="Calibri"/>
              </a:rPr>
              <a:t>21</a:t>
            </a:r>
            <a:endParaRPr sz="900">
              <a:latin typeface="Calibri"/>
              <a:cs typeface="Calibri"/>
            </a:endParaRPr>
          </a:p>
        </p:txBody>
      </p:sp>
      <p:sp>
        <p:nvSpPr>
          <p:cNvPr id="34" name="object 34"/>
          <p:cNvSpPr txBox="1"/>
          <p:nvPr/>
        </p:nvSpPr>
        <p:spPr>
          <a:xfrm>
            <a:off x="7392923" y="353669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35" name="object 35"/>
          <p:cNvSpPr txBox="1"/>
          <p:nvPr/>
        </p:nvSpPr>
        <p:spPr>
          <a:xfrm>
            <a:off x="7496556" y="371347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36" name="object 36"/>
          <p:cNvSpPr txBox="1"/>
          <p:nvPr/>
        </p:nvSpPr>
        <p:spPr>
          <a:xfrm>
            <a:off x="5631688" y="1570735"/>
            <a:ext cx="3739515" cy="2289175"/>
          </a:xfrm>
          <a:prstGeom prst="rect">
            <a:avLst/>
          </a:prstGeom>
        </p:spPr>
        <p:txBody>
          <a:bodyPr vert="horz" wrap="square" lIns="0" tIns="12700" rIns="0" bIns="0" rtlCol="0">
            <a:spAutoFit/>
          </a:bodyPr>
          <a:lstStyle/>
          <a:p>
            <a:pPr marL="1238250">
              <a:lnSpc>
                <a:spcPct val="100000"/>
              </a:lnSpc>
              <a:spcBef>
                <a:spcPts val="100"/>
              </a:spcBef>
            </a:pPr>
            <a:r>
              <a:rPr sz="1200" b="1" spc="-50" dirty="0">
                <a:solidFill>
                  <a:srgbClr val="585858"/>
                </a:solidFill>
                <a:latin typeface="UD Digi Kyokasho NK-B"/>
                <a:cs typeface="UD Digi Kyokasho NK-B"/>
              </a:rPr>
              <a:t>対応可能部署•機関</a:t>
            </a:r>
            <a:endParaRPr sz="1200">
              <a:latin typeface="UD Digi Kyokasho NK-B"/>
              <a:cs typeface="UD Digi Kyokasho NK-B"/>
            </a:endParaRPr>
          </a:p>
          <a:p>
            <a:pPr marL="1553845">
              <a:lnSpc>
                <a:spcPct val="100000"/>
              </a:lnSpc>
              <a:spcBef>
                <a:spcPts val="960"/>
              </a:spcBef>
              <a:tabLst>
                <a:tab pos="1811020" algn="l"/>
                <a:tab pos="2039620" algn="l"/>
                <a:tab pos="2297430" algn="l"/>
                <a:tab pos="2554605" algn="l"/>
                <a:tab pos="2812415" algn="l"/>
                <a:tab pos="3070225" algn="l"/>
                <a:tab pos="3327400" algn="l"/>
                <a:tab pos="358521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35</a:t>
            </a:r>
            <a:r>
              <a:rPr sz="900" dirty="0">
                <a:solidFill>
                  <a:srgbClr val="585858"/>
                </a:solidFill>
                <a:latin typeface="Calibri"/>
                <a:cs typeface="Calibri"/>
              </a:rPr>
              <a:t>	</a:t>
            </a:r>
            <a:r>
              <a:rPr sz="900" spc="-25" dirty="0">
                <a:solidFill>
                  <a:srgbClr val="585858"/>
                </a:solidFill>
                <a:latin typeface="Calibri"/>
                <a:cs typeface="Calibri"/>
              </a:rPr>
              <a:t>40</a:t>
            </a:r>
            <a:endParaRPr sz="900">
              <a:latin typeface="Calibri"/>
              <a:cs typeface="Calibri"/>
            </a:endParaRPr>
          </a:p>
          <a:p>
            <a:pPr marL="678815">
              <a:lnSpc>
                <a:spcPct val="100000"/>
              </a:lnSpc>
              <a:spcBef>
                <a:spcPts val="730"/>
              </a:spcBef>
              <a:tabLst>
                <a:tab pos="3512185" algn="l"/>
              </a:tabLst>
            </a:pPr>
            <a:r>
              <a:rPr sz="800" b="1" dirty="0">
                <a:solidFill>
                  <a:srgbClr val="585858"/>
                </a:solidFill>
                <a:latin typeface="UD Digi Kyokasho NK-B"/>
                <a:cs typeface="UD Digi Kyokasho NK-B"/>
              </a:rPr>
              <a:t>障がい福祉関係</a:t>
            </a:r>
            <a:r>
              <a:rPr sz="800" b="1" spc="-50" dirty="0">
                <a:solidFill>
                  <a:srgbClr val="585858"/>
                </a:solidFill>
                <a:latin typeface="UD Digi Kyokasho NK-B"/>
                <a:cs typeface="UD Digi Kyokasho NK-B"/>
              </a:rPr>
              <a:t>課</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36</a:t>
            </a:r>
            <a:endParaRPr sz="1350" baseline="-6172">
              <a:latin typeface="Calibri"/>
              <a:cs typeface="Calibri"/>
            </a:endParaRPr>
          </a:p>
          <a:p>
            <a:pPr marL="686435" marR="2240280" indent="88265" algn="r">
              <a:lnSpc>
                <a:spcPts val="1390"/>
              </a:lnSpc>
              <a:spcBef>
                <a:spcPts val="100"/>
              </a:spcBef>
            </a:pPr>
            <a:r>
              <a:rPr sz="800" b="1" spc="-10" dirty="0">
                <a:solidFill>
                  <a:srgbClr val="585858"/>
                </a:solidFill>
                <a:latin typeface="UD Digi Kyokasho NK-B"/>
                <a:cs typeface="UD Digi Kyokasho NK-B"/>
              </a:rPr>
              <a:t>母子保健担当課子育て支援関係課</a:t>
            </a:r>
            <a:endParaRPr sz="800">
              <a:latin typeface="UD Digi Kyokasho NK-B"/>
              <a:cs typeface="UD Digi Kyokasho NK-B"/>
            </a:endParaRPr>
          </a:p>
          <a:p>
            <a:pPr marR="2242185" algn="r">
              <a:lnSpc>
                <a:spcPct val="100000"/>
              </a:lnSpc>
              <a:spcBef>
                <a:spcPts val="315"/>
              </a:spcBef>
            </a:pPr>
            <a:r>
              <a:rPr sz="800" b="1" spc="-10" dirty="0">
                <a:solidFill>
                  <a:srgbClr val="585858"/>
                </a:solidFill>
                <a:latin typeface="UD Digi Kyokasho NK-B"/>
                <a:cs typeface="UD Digi Kyokasho NK-B"/>
              </a:rPr>
              <a:t>教育関係課</a:t>
            </a:r>
            <a:endParaRPr sz="800">
              <a:latin typeface="UD Digi Kyokasho NK-B"/>
              <a:cs typeface="UD Digi Kyokasho NK-B"/>
            </a:endParaRPr>
          </a:p>
          <a:p>
            <a:pPr marL="518795" marR="2241550" indent="406400" algn="just">
              <a:lnSpc>
                <a:spcPct val="145000"/>
              </a:lnSpc>
              <a:spcBef>
                <a:spcPts val="15"/>
              </a:spcBef>
            </a:pPr>
            <a:r>
              <a:rPr sz="800" b="1" spc="-20" dirty="0">
                <a:solidFill>
                  <a:srgbClr val="585858"/>
                </a:solidFill>
                <a:latin typeface="UD Digi Kyokasho NK-B"/>
                <a:cs typeface="UD Digi Kyokasho NK-B"/>
              </a:rPr>
              <a:t>保健センター</a:t>
            </a: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2240280" algn="r">
              <a:lnSpc>
                <a:spcPct val="100000"/>
              </a:lnSpc>
              <a:spcBef>
                <a:spcPts val="430"/>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2242185" algn="r">
              <a:lnSpc>
                <a:spcPct val="100000"/>
              </a:lnSpc>
              <a:spcBef>
                <a:spcPts val="44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37" name="object 37"/>
          <p:cNvSpPr/>
          <p:nvPr/>
        </p:nvSpPr>
        <p:spPr>
          <a:xfrm>
            <a:off x="5577840" y="1481328"/>
            <a:ext cx="3895725" cy="2550160"/>
          </a:xfrm>
          <a:custGeom>
            <a:avLst/>
            <a:gdLst/>
            <a:ahLst/>
            <a:cxnLst/>
            <a:rect l="l" t="t" r="r" b="b"/>
            <a:pathLst>
              <a:path w="3895725" h="2550160">
                <a:moveTo>
                  <a:pt x="0" y="2549652"/>
                </a:moveTo>
                <a:lnTo>
                  <a:pt x="3895344" y="2549652"/>
                </a:lnTo>
                <a:lnTo>
                  <a:pt x="3895344" y="0"/>
                </a:lnTo>
                <a:lnTo>
                  <a:pt x="0" y="0"/>
                </a:lnTo>
                <a:lnTo>
                  <a:pt x="0" y="2549652"/>
                </a:lnTo>
                <a:close/>
              </a:path>
            </a:pathLst>
          </a:custGeom>
          <a:ln w="9144">
            <a:solidFill>
              <a:srgbClr val="000000"/>
            </a:solidFill>
          </a:ln>
        </p:spPr>
        <p:txBody>
          <a:bodyPr wrap="square" lIns="0" tIns="0" rIns="0" bIns="0" rtlCol="0"/>
          <a:lstStyle/>
          <a:p>
            <a:endParaRPr/>
          </a:p>
        </p:txBody>
      </p:sp>
      <p:grpSp>
        <p:nvGrpSpPr>
          <p:cNvPr id="38" name="object 38"/>
          <p:cNvGrpSpPr/>
          <p:nvPr/>
        </p:nvGrpSpPr>
        <p:grpSpPr>
          <a:xfrm>
            <a:off x="2860357" y="5006149"/>
            <a:ext cx="2088514" cy="1821814"/>
            <a:chOff x="2860357" y="5006149"/>
            <a:chExt cx="2088514" cy="1821814"/>
          </a:xfrm>
        </p:grpSpPr>
        <p:sp>
          <p:nvSpPr>
            <p:cNvPr id="39" name="object 39"/>
            <p:cNvSpPr/>
            <p:nvPr/>
          </p:nvSpPr>
          <p:spPr>
            <a:xfrm>
              <a:off x="3124200" y="5010911"/>
              <a:ext cx="1300480" cy="1812289"/>
            </a:xfrm>
            <a:custGeom>
              <a:avLst/>
              <a:gdLst/>
              <a:ahLst/>
              <a:cxnLst/>
              <a:rect l="l" t="t" r="r" b="b"/>
              <a:pathLst>
                <a:path w="1300479" h="1812290">
                  <a:moveTo>
                    <a:pt x="0" y="1389888"/>
                  </a:moveTo>
                  <a:lnTo>
                    <a:pt x="0" y="1812036"/>
                  </a:lnTo>
                </a:path>
                <a:path w="1300479" h="1812290">
                  <a:moveTo>
                    <a:pt x="0" y="1208532"/>
                  </a:moveTo>
                  <a:lnTo>
                    <a:pt x="0" y="1325880"/>
                  </a:lnTo>
                </a:path>
                <a:path w="1300479" h="1812290">
                  <a:moveTo>
                    <a:pt x="0" y="1027176"/>
                  </a:moveTo>
                  <a:lnTo>
                    <a:pt x="0" y="1144523"/>
                  </a:lnTo>
                </a:path>
                <a:path w="1300479" h="1812290">
                  <a:moveTo>
                    <a:pt x="0" y="665988"/>
                  </a:moveTo>
                  <a:lnTo>
                    <a:pt x="0" y="963167"/>
                  </a:lnTo>
                </a:path>
                <a:path w="1300479" h="1812290">
                  <a:moveTo>
                    <a:pt x="0" y="121919"/>
                  </a:moveTo>
                  <a:lnTo>
                    <a:pt x="0" y="600456"/>
                  </a:lnTo>
                </a:path>
                <a:path w="1300479" h="1812290">
                  <a:moveTo>
                    <a:pt x="0" y="0"/>
                  </a:moveTo>
                  <a:lnTo>
                    <a:pt x="0" y="56387"/>
                  </a:lnTo>
                </a:path>
                <a:path w="1300479" h="1812290">
                  <a:moveTo>
                    <a:pt x="259079" y="121919"/>
                  </a:moveTo>
                  <a:lnTo>
                    <a:pt x="259079" y="600456"/>
                  </a:lnTo>
                </a:path>
                <a:path w="1300479" h="1812290">
                  <a:moveTo>
                    <a:pt x="259079" y="0"/>
                  </a:moveTo>
                  <a:lnTo>
                    <a:pt x="259079" y="56387"/>
                  </a:lnTo>
                </a:path>
                <a:path w="1300479" h="1812290">
                  <a:moveTo>
                    <a:pt x="259079" y="665988"/>
                  </a:moveTo>
                  <a:lnTo>
                    <a:pt x="259079" y="963167"/>
                  </a:lnTo>
                </a:path>
                <a:path w="1300479" h="1812290">
                  <a:moveTo>
                    <a:pt x="259079" y="1027176"/>
                  </a:moveTo>
                  <a:lnTo>
                    <a:pt x="259079" y="1144523"/>
                  </a:lnTo>
                </a:path>
                <a:path w="1300479" h="1812290">
                  <a:moveTo>
                    <a:pt x="259079" y="1208532"/>
                  </a:moveTo>
                  <a:lnTo>
                    <a:pt x="259079" y="1325880"/>
                  </a:lnTo>
                </a:path>
                <a:path w="1300479" h="1812290">
                  <a:moveTo>
                    <a:pt x="259079" y="1389888"/>
                  </a:moveTo>
                  <a:lnTo>
                    <a:pt x="259079" y="1812036"/>
                  </a:lnTo>
                </a:path>
                <a:path w="1300479" h="1812290">
                  <a:moveTo>
                    <a:pt x="519684" y="121919"/>
                  </a:moveTo>
                  <a:lnTo>
                    <a:pt x="519684" y="600456"/>
                  </a:lnTo>
                </a:path>
                <a:path w="1300479" h="1812290">
                  <a:moveTo>
                    <a:pt x="519684" y="0"/>
                  </a:moveTo>
                  <a:lnTo>
                    <a:pt x="519684" y="56387"/>
                  </a:lnTo>
                </a:path>
                <a:path w="1300479" h="1812290">
                  <a:moveTo>
                    <a:pt x="519684" y="665988"/>
                  </a:moveTo>
                  <a:lnTo>
                    <a:pt x="519684" y="1144523"/>
                  </a:lnTo>
                </a:path>
                <a:path w="1300479" h="1812290">
                  <a:moveTo>
                    <a:pt x="519684" y="1208532"/>
                  </a:moveTo>
                  <a:lnTo>
                    <a:pt x="519684" y="1325880"/>
                  </a:lnTo>
                </a:path>
                <a:path w="1300479" h="1812290">
                  <a:moveTo>
                    <a:pt x="519684" y="1389888"/>
                  </a:moveTo>
                  <a:lnTo>
                    <a:pt x="519684" y="1812036"/>
                  </a:lnTo>
                </a:path>
                <a:path w="1300479" h="1812290">
                  <a:moveTo>
                    <a:pt x="778763" y="0"/>
                  </a:moveTo>
                  <a:lnTo>
                    <a:pt x="778763" y="1144523"/>
                  </a:lnTo>
                </a:path>
                <a:path w="1300479" h="1812290">
                  <a:moveTo>
                    <a:pt x="778763" y="1208532"/>
                  </a:moveTo>
                  <a:lnTo>
                    <a:pt x="778763" y="1325880"/>
                  </a:lnTo>
                </a:path>
                <a:path w="1300479" h="1812290">
                  <a:moveTo>
                    <a:pt x="778763" y="1389888"/>
                  </a:moveTo>
                  <a:lnTo>
                    <a:pt x="778763" y="1812036"/>
                  </a:lnTo>
                </a:path>
                <a:path w="1300479" h="1812290">
                  <a:moveTo>
                    <a:pt x="1039367" y="1208532"/>
                  </a:moveTo>
                  <a:lnTo>
                    <a:pt x="1039367" y="1812036"/>
                  </a:lnTo>
                </a:path>
                <a:path w="1300479" h="1812290">
                  <a:moveTo>
                    <a:pt x="1039367" y="0"/>
                  </a:moveTo>
                  <a:lnTo>
                    <a:pt x="1039367" y="1144523"/>
                  </a:lnTo>
                </a:path>
                <a:path w="1300479" h="1812290">
                  <a:moveTo>
                    <a:pt x="1299972" y="1208532"/>
                  </a:moveTo>
                  <a:lnTo>
                    <a:pt x="1299972" y="1812036"/>
                  </a:lnTo>
                </a:path>
                <a:path w="1300479" h="1812290">
                  <a:moveTo>
                    <a:pt x="1299972" y="0"/>
                  </a:moveTo>
                  <a:lnTo>
                    <a:pt x="1299972" y="1144523"/>
                  </a:lnTo>
                </a:path>
              </a:pathLst>
            </a:custGeom>
            <a:ln w="9144">
              <a:solidFill>
                <a:srgbClr val="D9D9D9"/>
              </a:solidFill>
            </a:ln>
          </p:spPr>
          <p:txBody>
            <a:bodyPr wrap="square" lIns="0" tIns="0" rIns="0" bIns="0" rtlCol="0"/>
            <a:lstStyle/>
            <a:p>
              <a:endParaRPr/>
            </a:p>
          </p:txBody>
        </p:sp>
        <p:sp>
          <p:nvSpPr>
            <p:cNvPr id="40" name="object 40"/>
            <p:cNvSpPr/>
            <p:nvPr/>
          </p:nvSpPr>
          <p:spPr>
            <a:xfrm>
              <a:off x="4683252" y="5010911"/>
              <a:ext cx="260985" cy="1812289"/>
            </a:xfrm>
            <a:custGeom>
              <a:avLst/>
              <a:gdLst/>
              <a:ahLst/>
              <a:cxnLst/>
              <a:rect l="l" t="t" r="r" b="b"/>
              <a:pathLst>
                <a:path w="260985" h="1812290">
                  <a:moveTo>
                    <a:pt x="0" y="0"/>
                  </a:moveTo>
                  <a:lnTo>
                    <a:pt x="0" y="1812036"/>
                  </a:lnTo>
                </a:path>
                <a:path w="260985" h="1812290">
                  <a:moveTo>
                    <a:pt x="260603" y="0"/>
                  </a:moveTo>
                  <a:lnTo>
                    <a:pt x="260603" y="1812036"/>
                  </a:lnTo>
                </a:path>
              </a:pathLst>
            </a:custGeom>
            <a:ln w="9144">
              <a:solidFill>
                <a:srgbClr val="D9D9D9"/>
              </a:solidFill>
            </a:ln>
          </p:spPr>
          <p:txBody>
            <a:bodyPr wrap="square" lIns="0" tIns="0" rIns="0" bIns="0" rtlCol="0"/>
            <a:lstStyle/>
            <a:p>
              <a:endParaRPr/>
            </a:p>
          </p:txBody>
        </p:sp>
        <p:sp>
          <p:nvSpPr>
            <p:cNvPr id="41" name="object 41"/>
            <p:cNvSpPr/>
            <p:nvPr/>
          </p:nvSpPr>
          <p:spPr>
            <a:xfrm>
              <a:off x="2865120" y="5067299"/>
              <a:ext cx="1818639" cy="1333500"/>
            </a:xfrm>
            <a:custGeom>
              <a:avLst/>
              <a:gdLst/>
              <a:ahLst/>
              <a:cxnLst/>
              <a:rect l="l" t="t" r="r" b="b"/>
              <a:pathLst>
                <a:path w="1818639" h="1333500">
                  <a:moveTo>
                    <a:pt x="778764" y="906780"/>
                  </a:moveTo>
                  <a:lnTo>
                    <a:pt x="0" y="906780"/>
                  </a:lnTo>
                  <a:lnTo>
                    <a:pt x="0" y="970788"/>
                  </a:lnTo>
                  <a:lnTo>
                    <a:pt x="778764" y="970788"/>
                  </a:lnTo>
                  <a:lnTo>
                    <a:pt x="778764" y="906780"/>
                  </a:lnTo>
                  <a:close/>
                </a:path>
                <a:path w="1818639" h="1333500">
                  <a:moveTo>
                    <a:pt x="1037844" y="544068"/>
                  </a:moveTo>
                  <a:lnTo>
                    <a:pt x="0" y="544068"/>
                  </a:lnTo>
                  <a:lnTo>
                    <a:pt x="0" y="609600"/>
                  </a:lnTo>
                  <a:lnTo>
                    <a:pt x="1037844" y="609600"/>
                  </a:lnTo>
                  <a:lnTo>
                    <a:pt x="1037844" y="544068"/>
                  </a:lnTo>
                  <a:close/>
                </a:path>
                <a:path w="1818639" h="1333500">
                  <a:moveTo>
                    <a:pt x="1037844" y="0"/>
                  </a:moveTo>
                  <a:lnTo>
                    <a:pt x="0" y="0"/>
                  </a:lnTo>
                  <a:lnTo>
                    <a:pt x="0" y="65532"/>
                  </a:lnTo>
                  <a:lnTo>
                    <a:pt x="1037844" y="65532"/>
                  </a:lnTo>
                  <a:lnTo>
                    <a:pt x="1037844" y="0"/>
                  </a:lnTo>
                  <a:close/>
                </a:path>
                <a:path w="1818639" h="1333500">
                  <a:moveTo>
                    <a:pt x="1298448" y="1269492"/>
                  </a:moveTo>
                  <a:lnTo>
                    <a:pt x="0" y="1269492"/>
                  </a:lnTo>
                  <a:lnTo>
                    <a:pt x="0" y="1333500"/>
                  </a:lnTo>
                  <a:lnTo>
                    <a:pt x="1298448" y="1333500"/>
                  </a:lnTo>
                  <a:lnTo>
                    <a:pt x="1298448" y="1269492"/>
                  </a:lnTo>
                  <a:close/>
                </a:path>
                <a:path w="1818639" h="1333500">
                  <a:moveTo>
                    <a:pt x="1818132" y="1088136"/>
                  </a:moveTo>
                  <a:lnTo>
                    <a:pt x="0" y="1088136"/>
                  </a:lnTo>
                  <a:lnTo>
                    <a:pt x="0" y="1152144"/>
                  </a:lnTo>
                  <a:lnTo>
                    <a:pt x="1818132" y="1152144"/>
                  </a:lnTo>
                  <a:lnTo>
                    <a:pt x="1818132" y="1088136"/>
                  </a:lnTo>
                  <a:close/>
                </a:path>
              </a:pathLst>
            </a:custGeom>
            <a:solidFill>
              <a:srgbClr val="5B9BD4"/>
            </a:solidFill>
          </p:spPr>
          <p:txBody>
            <a:bodyPr wrap="square" lIns="0" tIns="0" rIns="0" bIns="0" rtlCol="0"/>
            <a:lstStyle/>
            <a:p>
              <a:endParaRPr/>
            </a:p>
          </p:txBody>
        </p:sp>
        <p:sp>
          <p:nvSpPr>
            <p:cNvPr id="42" name="object 42"/>
            <p:cNvSpPr/>
            <p:nvPr/>
          </p:nvSpPr>
          <p:spPr>
            <a:xfrm>
              <a:off x="2865120" y="5010911"/>
              <a:ext cx="0" cy="1812289"/>
            </a:xfrm>
            <a:custGeom>
              <a:avLst/>
              <a:gdLst/>
              <a:ahLst/>
              <a:cxnLst/>
              <a:rect l="l" t="t" r="r" b="b"/>
              <a:pathLst>
                <a:path h="1812290">
                  <a:moveTo>
                    <a:pt x="0" y="0"/>
                  </a:moveTo>
                  <a:lnTo>
                    <a:pt x="0" y="1812036"/>
                  </a:lnTo>
                </a:path>
              </a:pathLst>
            </a:custGeom>
            <a:ln w="9144">
              <a:solidFill>
                <a:srgbClr val="D9D9D9"/>
              </a:solidFill>
            </a:ln>
          </p:spPr>
          <p:txBody>
            <a:bodyPr wrap="square" lIns="0" tIns="0" rIns="0" bIns="0" rtlCol="0"/>
            <a:lstStyle/>
            <a:p>
              <a:endParaRPr/>
            </a:p>
          </p:txBody>
        </p:sp>
      </p:grpSp>
      <p:sp>
        <p:nvSpPr>
          <p:cNvPr id="43" name="object 43"/>
          <p:cNvSpPr txBox="1"/>
          <p:nvPr/>
        </p:nvSpPr>
        <p:spPr>
          <a:xfrm>
            <a:off x="3980688" y="501192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44" name="object 44"/>
          <p:cNvSpPr txBox="1"/>
          <p:nvPr/>
        </p:nvSpPr>
        <p:spPr>
          <a:xfrm>
            <a:off x="2939795" y="5149088"/>
            <a:ext cx="71120" cy="388620"/>
          </a:xfrm>
          <a:prstGeom prst="rect">
            <a:avLst/>
          </a:prstGeom>
        </p:spPr>
        <p:txBody>
          <a:bodyPr vert="horz" wrap="square" lIns="0" tIns="56515" rIns="0" bIns="0" rtlCol="0">
            <a:spAutoFit/>
          </a:bodyPr>
          <a:lstStyle/>
          <a:p>
            <a:pPr>
              <a:lnSpc>
                <a:spcPct val="100000"/>
              </a:lnSpc>
              <a:spcBef>
                <a:spcPts val="445"/>
              </a:spcBef>
            </a:pPr>
            <a:r>
              <a:rPr sz="900" spc="-50" dirty="0">
                <a:solidFill>
                  <a:srgbClr val="3F3F3F"/>
                </a:solidFill>
                <a:latin typeface="Calibri"/>
                <a:cs typeface="Calibri"/>
              </a:rPr>
              <a:t>0</a:t>
            </a:r>
            <a:endParaRPr sz="900">
              <a:latin typeface="Calibri"/>
              <a:cs typeface="Calibri"/>
            </a:endParaRPr>
          </a:p>
          <a:p>
            <a:pPr>
              <a:lnSpc>
                <a:spcPct val="100000"/>
              </a:lnSpc>
              <a:spcBef>
                <a:spcPts val="350"/>
              </a:spcBef>
            </a:pPr>
            <a:r>
              <a:rPr sz="900" spc="-50" dirty="0">
                <a:solidFill>
                  <a:srgbClr val="3F3F3F"/>
                </a:solidFill>
                <a:latin typeface="Calibri"/>
                <a:cs typeface="Calibri"/>
              </a:rPr>
              <a:t>0</a:t>
            </a:r>
            <a:endParaRPr sz="900">
              <a:latin typeface="Calibri"/>
              <a:cs typeface="Calibri"/>
            </a:endParaRPr>
          </a:p>
        </p:txBody>
      </p:sp>
      <p:sp>
        <p:nvSpPr>
          <p:cNvPr id="45" name="object 45"/>
          <p:cNvSpPr txBox="1"/>
          <p:nvPr/>
        </p:nvSpPr>
        <p:spPr>
          <a:xfrm>
            <a:off x="3980688" y="555599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46" name="object 46"/>
          <p:cNvSpPr txBox="1"/>
          <p:nvPr/>
        </p:nvSpPr>
        <p:spPr>
          <a:xfrm>
            <a:off x="2939795" y="573735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0</a:t>
            </a:r>
            <a:endParaRPr sz="900">
              <a:latin typeface="Calibri"/>
              <a:cs typeface="Calibri"/>
            </a:endParaRPr>
          </a:p>
        </p:txBody>
      </p:sp>
      <p:sp>
        <p:nvSpPr>
          <p:cNvPr id="47" name="object 47"/>
          <p:cNvSpPr txBox="1"/>
          <p:nvPr/>
        </p:nvSpPr>
        <p:spPr>
          <a:xfrm>
            <a:off x="3720084" y="591870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48" name="object 48"/>
          <p:cNvSpPr txBox="1"/>
          <p:nvPr/>
        </p:nvSpPr>
        <p:spPr>
          <a:xfrm>
            <a:off x="4759452" y="610006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49" name="object 49"/>
          <p:cNvSpPr txBox="1"/>
          <p:nvPr/>
        </p:nvSpPr>
        <p:spPr>
          <a:xfrm>
            <a:off x="4239767" y="628142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50" name="object 50"/>
          <p:cNvSpPr txBox="1"/>
          <p:nvPr/>
        </p:nvSpPr>
        <p:spPr>
          <a:xfrm>
            <a:off x="2939795" y="6418579"/>
            <a:ext cx="71120" cy="388620"/>
          </a:xfrm>
          <a:prstGeom prst="rect">
            <a:avLst/>
          </a:prstGeom>
        </p:spPr>
        <p:txBody>
          <a:bodyPr vert="horz" wrap="square" lIns="0" tIns="56515" rIns="0" bIns="0" rtlCol="0">
            <a:spAutoFit/>
          </a:bodyPr>
          <a:lstStyle/>
          <a:p>
            <a:pPr>
              <a:lnSpc>
                <a:spcPct val="100000"/>
              </a:lnSpc>
              <a:spcBef>
                <a:spcPts val="445"/>
              </a:spcBef>
            </a:pPr>
            <a:r>
              <a:rPr sz="900" spc="-50" dirty="0">
                <a:solidFill>
                  <a:srgbClr val="3F3F3F"/>
                </a:solidFill>
                <a:latin typeface="Calibri"/>
                <a:cs typeface="Calibri"/>
              </a:rPr>
              <a:t>0</a:t>
            </a:r>
            <a:endParaRPr sz="900">
              <a:latin typeface="Calibri"/>
              <a:cs typeface="Calibri"/>
            </a:endParaRPr>
          </a:p>
          <a:p>
            <a:pPr>
              <a:lnSpc>
                <a:spcPct val="100000"/>
              </a:lnSpc>
              <a:spcBef>
                <a:spcPts val="350"/>
              </a:spcBef>
            </a:pPr>
            <a:r>
              <a:rPr sz="900" spc="-50" dirty="0">
                <a:solidFill>
                  <a:srgbClr val="3F3F3F"/>
                </a:solidFill>
                <a:latin typeface="Calibri"/>
                <a:cs typeface="Calibri"/>
              </a:rPr>
              <a:t>0</a:t>
            </a:r>
            <a:endParaRPr sz="900">
              <a:latin typeface="Calibri"/>
              <a:cs typeface="Calibri"/>
            </a:endParaRPr>
          </a:p>
        </p:txBody>
      </p:sp>
      <p:sp>
        <p:nvSpPr>
          <p:cNvPr id="51" name="object 51"/>
          <p:cNvSpPr txBox="1"/>
          <p:nvPr/>
        </p:nvSpPr>
        <p:spPr>
          <a:xfrm>
            <a:off x="1306067" y="4951476"/>
            <a:ext cx="1478280" cy="1837689"/>
          </a:xfrm>
          <a:prstGeom prst="rect">
            <a:avLst/>
          </a:prstGeom>
        </p:spPr>
        <p:txBody>
          <a:bodyPr vert="horz" wrap="square" lIns="0" tIns="12700" rIns="0" bIns="0" rtlCol="0">
            <a:spAutoFit/>
          </a:bodyPr>
          <a:lstStyle/>
          <a:p>
            <a:pPr marL="661035" marR="5080" indent="-6350" algn="r">
              <a:lnSpc>
                <a:spcPct val="148700"/>
              </a:lnSpc>
              <a:spcBef>
                <a:spcPts val="100"/>
              </a:spcBef>
            </a:pPr>
            <a:r>
              <a:rPr sz="800" b="1" spc="-10" dirty="0">
                <a:solidFill>
                  <a:srgbClr val="585858"/>
                </a:solidFill>
                <a:latin typeface="UD Digi Kyokasho NK-B"/>
                <a:cs typeface="UD Digi Kyokasho NK-B"/>
              </a:rPr>
              <a:t>障がい福祉関係課母子保健担当課子育て支援関係課</a:t>
            </a:r>
            <a:endParaRPr sz="800">
              <a:latin typeface="UD Digi Kyokasho NK-B"/>
              <a:cs typeface="UD Digi Kyokasho NK-B"/>
            </a:endParaRPr>
          </a:p>
          <a:p>
            <a:pPr marL="900430" marR="6350" indent="53340" algn="r">
              <a:lnSpc>
                <a:spcPct val="148700"/>
              </a:lnSpc>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493395" marR="5080" algn="just">
              <a:lnSpc>
                <a:spcPct val="148700"/>
              </a:lnSpc>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470"/>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45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52" name="object 52"/>
          <p:cNvSpPr txBox="1"/>
          <p:nvPr/>
        </p:nvSpPr>
        <p:spPr>
          <a:xfrm>
            <a:off x="2590800" y="4461764"/>
            <a:ext cx="2395220" cy="467359"/>
          </a:xfrm>
          <a:prstGeom prst="rect">
            <a:avLst/>
          </a:prstGeom>
        </p:spPr>
        <p:txBody>
          <a:bodyPr vert="horz" wrap="square" lIns="0" tIns="12700" rIns="0" bIns="0" rtlCol="0">
            <a:spAutoFit/>
          </a:bodyPr>
          <a:lstStyle/>
          <a:p>
            <a:pPr>
              <a:lnSpc>
                <a:spcPct val="100000"/>
              </a:lnSpc>
              <a:spcBef>
                <a:spcPts val="100"/>
              </a:spcBef>
            </a:pPr>
            <a:r>
              <a:rPr sz="1200" b="1" spc="-55" dirty="0">
                <a:solidFill>
                  <a:srgbClr val="585858"/>
                </a:solidFill>
                <a:latin typeface="UD Digi Kyokasho NK-B"/>
                <a:cs typeface="UD Digi Kyokasho NK-B"/>
              </a:rPr>
              <a:t>主担当部署•機関</a:t>
            </a:r>
            <a:endParaRPr sz="1200">
              <a:latin typeface="UD Digi Kyokasho NK-B"/>
              <a:cs typeface="UD Digi Kyokasho NK-B"/>
            </a:endParaRPr>
          </a:p>
          <a:p>
            <a:pPr marL="243840">
              <a:lnSpc>
                <a:spcPct val="100000"/>
              </a:lnSpc>
              <a:spcBef>
                <a:spcPts val="960"/>
              </a:spcBef>
              <a:tabLst>
                <a:tab pos="504190" algn="l"/>
                <a:tab pos="763270" algn="l"/>
                <a:tab pos="1023619" algn="l"/>
                <a:tab pos="1284605" algn="l"/>
                <a:tab pos="1543685" algn="l"/>
                <a:tab pos="1804035" algn="l"/>
                <a:tab pos="2063114" algn="l"/>
                <a:tab pos="232346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1</a:t>
            </a:r>
            <a:r>
              <a:rPr sz="900" dirty="0">
                <a:solidFill>
                  <a:srgbClr val="585858"/>
                </a:solidFill>
                <a:latin typeface="Calibri"/>
                <a:cs typeface="Calibri"/>
              </a:rPr>
              <a:t>	</a:t>
            </a:r>
            <a:r>
              <a:rPr sz="900" spc="-50" dirty="0">
                <a:solidFill>
                  <a:srgbClr val="585858"/>
                </a:solidFill>
                <a:latin typeface="Calibri"/>
                <a:cs typeface="Calibri"/>
              </a:rPr>
              <a:t>2</a:t>
            </a:r>
            <a:r>
              <a:rPr sz="900" dirty="0">
                <a:solidFill>
                  <a:srgbClr val="585858"/>
                </a:solidFill>
                <a:latin typeface="Calibri"/>
                <a:cs typeface="Calibri"/>
              </a:rPr>
              <a:t>	</a:t>
            </a:r>
            <a:r>
              <a:rPr sz="900" spc="-50" dirty="0">
                <a:solidFill>
                  <a:srgbClr val="585858"/>
                </a:solidFill>
                <a:latin typeface="Calibri"/>
                <a:cs typeface="Calibri"/>
              </a:rPr>
              <a:t>3</a:t>
            </a:r>
            <a:r>
              <a:rPr sz="900" dirty="0">
                <a:solidFill>
                  <a:srgbClr val="585858"/>
                </a:solidFill>
                <a:latin typeface="Calibri"/>
                <a:cs typeface="Calibri"/>
              </a:rPr>
              <a:t>	</a:t>
            </a:r>
            <a:r>
              <a:rPr sz="900" spc="-50" dirty="0">
                <a:solidFill>
                  <a:srgbClr val="585858"/>
                </a:solidFill>
                <a:latin typeface="Calibri"/>
                <a:cs typeface="Calibri"/>
              </a:rPr>
              <a:t>4</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50" dirty="0">
                <a:solidFill>
                  <a:srgbClr val="585858"/>
                </a:solidFill>
                <a:latin typeface="Calibri"/>
                <a:cs typeface="Calibri"/>
              </a:rPr>
              <a:t>6</a:t>
            </a:r>
            <a:r>
              <a:rPr sz="900" dirty="0">
                <a:solidFill>
                  <a:srgbClr val="585858"/>
                </a:solidFill>
                <a:latin typeface="Calibri"/>
                <a:cs typeface="Calibri"/>
              </a:rPr>
              <a:t>	</a:t>
            </a:r>
            <a:r>
              <a:rPr sz="900" spc="-50" dirty="0">
                <a:solidFill>
                  <a:srgbClr val="585858"/>
                </a:solidFill>
                <a:latin typeface="Calibri"/>
                <a:cs typeface="Calibri"/>
              </a:rPr>
              <a:t>7</a:t>
            </a:r>
            <a:r>
              <a:rPr sz="900" dirty="0">
                <a:solidFill>
                  <a:srgbClr val="585858"/>
                </a:solidFill>
                <a:latin typeface="Calibri"/>
                <a:cs typeface="Calibri"/>
              </a:rPr>
              <a:t>	</a:t>
            </a:r>
            <a:r>
              <a:rPr sz="900" spc="-50" dirty="0">
                <a:solidFill>
                  <a:srgbClr val="585858"/>
                </a:solidFill>
                <a:latin typeface="Calibri"/>
                <a:cs typeface="Calibri"/>
              </a:rPr>
              <a:t>8</a:t>
            </a:r>
            <a:endParaRPr sz="900">
              <a:latin typeface="Calibri"/>
              <a:cs typeface="Calibri"/>
            </a:endParaRPr>
          </a:p>
        </p:txBody>
      </p:sp>
      <p:sp>
        <p:nvSpPr>
          <p:cNvPr id="53" name="object 53"/>
          <p:cNvSpPr/>
          <p:nvPr/>
        </p:nvSpPr>
        <p:spPr>
          <a:xfrm>
            <a:off x="1228344" y="4372355"/>
            <a:ext cx="3884929" cy="2590800"/>
          </a:xfrm>
          <a:custGeom>
            <a:avLst/>
            <a:gdLst/>
            <a:ahLst/>
            <a:cxnLst/>
            <a:rect l="l" t="t" r="r" b="b"/>
            <a:pathLst>
              <a:path w="3884929" h="2590800">
                <a:moveTo>
                  <a:pt x="0" y="2590799"/>
                </a:moveTo>
                <a:lnTo>
                  <a:pt x="3884676" y="2590799"/>
                </a:lnTo>
                <a:lnTo>
                  <a:pt x="3884676" y="0"/>
                </a:lnTo>
                <a:lnTo>
                  <a:pt x="0" y="0"/>
                </a:lnTo>
                <a:lnTo>
                  <a:pt x="0" y="2590799"/>
                </a:lnTo>
                <a:close/>
              </a:path>
            </a:pathLst>
          </a:custGeom>
          <a:ln w="9144">
            <a:solidFill>
              <a:srgbClr val="000000"/>
            </a:solidFill>
          </a:ln>
        </p:spPr>
        <p:txBody>
          <a:bodyPr wrap="square" lIns="0" tIns="0" rIns="0" bIns="0" rtlCol="0"/>
          <a:lstStyle/>
          <a:p>
            <a:endParaRPr/>
          </a:p>
        </p:txBody>
      </p:sp>
      <p:grpSp>
        <p:nvGrpSpPr>
          <p:cNvPr id="54" name="object 54"/>
          <p:cNvGrpSpPr/>
          <p:nvPr/>
        </p:nvGrpSpPr>
        <p:grpSpPr>
          <a:xfrm>
            <a:off x="5577840" y="4372355"/>
            <a:ext cx="3893820" cy="2589530"/>
            <a:chOff x="5577840" y="4372355"/>
            <a:chExt cx="3893820" cy="2589530"/>
          </a:xfrm>
        </p:grpSpPr>
        <p:sp>
          <p:nvSpPr>
            <p:cNvPr id="55" name="object 55"/>
            <p:cNvSpPr/>
            <p:nvPr/>
          </p:nvSpPr>
          <p:spPr>
            <a:xfrm>
              <a:off x="5577840" y="4372355"/>
              <a:ext cx="3893820" cy="2589530"/>
            </a:xfrm>
            <a:custGeom>
              <a:avLst/>
              <a:gdLst/>
              <a:ahLst/>
              <a:cxnLst/>
              <a:rect l="l" t="t" r="r" b="b"/>
              <a:pathLst>
                <a:path w="3893820" h="2589529">
                  <a:moveTo>
                    <a:pt x="3893820" y="0"/>
                  </a:moveTo>
                  <a:lnTo>
                    <a:pt x="0" y="0"/>
                  </a:lnTo>
                  <a:lnTo>
                    <a:pt x="0" y="2589275"/>
                  </a:lnTo>
                  <a:lnTo>
                    <a:pt x="3893820" y="2589275"/>
                  </a:lnTo>
                  <a:lnTo>
                    <a:pt x="3893820" y="0"/>
                  </a:lnTo>
                  <a:close/>
                </a:path>
              </a:pathLst>
            </a:custGeom>
            <a:solidFill>
              <a:srgbClr val="FFFFFF"/>
            </a:solidFill>
          </p:spPr>
          <p:txBody>
            <a:bodyPr wrap="square" lIns="0" tIns="0" rIns="0" bIns="0" rtlCol="0"/>
            <a:lstStyle/>
            <a:p>
              <a:endParaRPr/>
            </a:p>
          </p:txBody>
        </p:sp>
        <p:sp>
          <p:nvSpPr>
            <p:cNvPr id="56" name="object 56"/>
            <p:cNvSpPr/>
            <p:nvPr/>
          </p:nvSpPr>
          <p:spPr>
            <a:xfrm>
              <a:off x="7508748" y="5010911"/>
              <a:ext cx="1176655" cy="1812289"/>
            </a:xfrm>
            <a:custGeom>
              <a:avLst/>
              <a:gdLst/>
              <a:ahLst/>
              <a:cxnLst/>
              <a:rect l="l" t="t" r="r" b="b"/>
              <a:pathLst>
                <a:path w="1176654" h="1812290">
                  <a:moveTo>
                    <a:pt x="0" y="1389888"/>
                  </a:moveTo>
                  <a:lnTo>
                    <a:pt x="0" y="1812036"/>
                  </a:lnTo>
                </a:path>
                <a:path w="1176654" h="1812290">
                  <a:moveTo>
                    <a:pt x="0" y="1208532"/>
                  </a:moveTo>
                  <a:lnTo>
                    <a:pt x="0" y="1325880"/>
                  </a:lnTo>
                </a:path>
                <a:path w="1176654" h="1812290">
                  <a:moveTo>
                    <a:pt x="0" y="1027176"/>
                  </a:moveTo>
                  <a:lnTo>
                    <a:pt x="0" y="1144523"/>
                  </a:lnTo>
                </a:path>
                <a:path w="1176654" h="1812290">
                  <a:moveTo>
                    <a:pt x="0" y="847344"/>
                  </a:moveTo>
                  <a:lnTo>
                    <a:pt x="0" y="963167"/>
                  </a:lnTo>
                </a:path>
                <a:path w="1176654" h="1812290">
                  <a:moveTo>
                    <a:pt x="0" y="665988"/>
                  </a:moveTo>
                  <a:lnTo>
                    <a:pt x="0" y="781812"/>
                  </a:lnTo>
                </a:path>
                <a:path w="1176654" h="1812290">
                  <a:moveTo>
                    <a:pt x="0" y="484631"/>
                  </a:moveTo>
                  <a:lnTo>
                    <a:pt x="0" y="600456"/>
                  </a:lnTo>
                </a:path>
                <a:path w="1176654" h="1812290">
                  <a:moveTo>
                    <a:pt x="0" y="303275"/>
                  </a:moveTo>
                  <a:lnTo>
                    <a:pt x="0" y="419100"/>
                  </a:lnTo>
                </a:path>
                <a:path w="1176654" h="1812290">
                  <a:moveTo>
                    <a:pt x="0" y="121919"/>
                  </a:moveTo>
                  <a:lnTo>
                    <a:pt x="0" y="237744"/>
                  </a:lnTo>
                </a:path>
                <a:path w="1176654" h="1812290">
                  <a:moveTo>
                    <a:pt x="0" y="0"/>
                  </a:moveTo>
                  <a:lnTo>
                    <a:pt x="0" y="56387"/>
                  </a:lnTo>
                </a:path>
                <a:path w="1176654" h="1812290">
                  <a:moveTo>
                    <a:pt x="294131" y="1389888"/>
                  </a:moveTo>
                  <a:lnTo>
                    <a:pt x="294131" y="1812036"/>
                  </a:lnTo>
                </a:path>
                <a:path w="1176654" h="1812290">
                  <a:moveTo>
                    <a:pt x="294131" y="1208532"/>
                  </a:moveTo>
                  <a:lnTo>
                    <a:pt x="294131" y="1325880"/>
                  </a:lnTo>
                </a:path>
                <a:path w="1176654" h="1812290">
                  <a:moveTo>
                    <a:pt x="294131" y="1027176"/>
                  </a:moveTo>
                  <a:lnTo>
                    <a:pt x="294131" y="1144523"/>
                  </a:lnTo>
                </a:path>
                <a:path w="1176654" h="1812290">
                  <a:moveTo>
                    <a:pt x="294131" y="665988"/>
                  </a:moveTo>
                  <a:lnTo>
                    <a:pt x="294131" y="963167"/>
                  </a:lnTo>
                </a:path>
                <a:path w="1176654" h="1812290">
                  <a:moveTo>
                    <a:pt x="294131" y="484631"/>
                  </a:moveTo>
                  <a:lnTo>
                    <a:pt x="294131" y="600456"/>
                  </a:lnTo>
                </a:path>
                <a:path w="1176654" h="1812290">
                  <a:moveTo>
                    <a:pt x="294131" y="121919"/>
                  </a:moveTo>
                  <a:lnTo>
                    <a:pt x="294131" y="419100"/>
                  </a:lnTo>
                </a:path>
                <a:path w="1176654" h="1812290">
                  <a:moveTo>
                    <a:pt x="294131" y="0"/>
                  </a:moveTo>
                  <a:lnTo>
                    <a:pt x="294131" y="56387"/>
                  </a:lnTo>
                </a:path>
                <a:path w="1176654" h="1812290">
                  <a:moveTo>
                    <a:pt x="588263" y="1389888"/>
                  </a:moveTo>
                  <a:lnTo>
                    <a:pt x="588263" y="1812036"/>
                  </a:lnTo>
                </a:path>
                <a:path w="1176654" h="1812290">
                  <a:moveTo>
                    <a:pt x="588263" y="1208532"/>
                  </a:moveTo>
                  <a:lnTo>
                    <a:pt x="588263" y="1325880"/>
                  </a:lnTo>
                </a:path>
                <a:path w="1176654" h="1812290">
                  <a:moveTo>
                    <a:pt x="588263" y="665988"/>
                  </a:moveTo>
                  <a:lnTo>
                    <a:pt x="588263" y="1144523"/>
                  </a:lnTo>
                </a:path>
                <a:path w="1176654" h="1812290">
                  <a:moveTo>
                    <a:pt x="588263" y="484631"/>
                  </a:moveTo>
                  <a:lnTo>
                    <a:pt x="588263" y="600456"/>
                  </a:lnTo>
                </a:path>
                <a:path w="1176654" h="1812290">
                  <a:moveTo>
                    <a:pt x="588263" y="121919"/>
                  </a:moveTo>
                  <a:lnTo>
                    <a:pt x="588263" y="419100"/>
                  </a:lnTo>
                </a:path>
                <a:path w="1176654" h="1812290">
                  <a:moveTo>
                    <a:pt x="588263" y="0"/>
                  </a:moveTo>
                  <a:lnTo>
                    <a:pt x="588263" y="56387"/>
                  </a:lnTo>
                </a:path>
                <a:path w="1176654" h="1812290">
                  <a:moveTo>
                    <a:pt x="882396" y="1389888"/>
                  </a:moveTo>
                  <a:lnTo>
                    <a:pt x="882396" y="1812036"/>
                  </a:lnTo>
                </a:path>
                <a:path w="1176654" h="1812290">
                  <a:moveTo>
                    <a:pt x="882396" y="1208532"/>
                  </a:moveTo>
                  <a:lnTo>
                    <a:pt x="882396" y="1325880"/>
                  </a:lnTo>
                </a:path>
                <a:path w="1176654" h="1812290">
                  <a:moveTo>
                    <a:pt x="882396" y="665988"/>
                  </a:moveTo>
                  <a:lnTo>
                    <a:pt x="882396" y="1144523"/>
                  </a:lnTo>
                </a:path>
                <a:path w="1176654" h="1812290">
                  <a:moveTo>
                    <a:pt x="882396" y="121919"/>
                  </a:moveTo>
                  <a:lnTo>
                    <a:pt x="882396" y="600456"/>
                  </a:lnTo>
                </a:path>
                <a:path w="1176654" h="1812290">
                  <a:moveTo>
                    <a:pt x="882396" y="0"/>
                  </a:moveTo>
                  <a:lnTo>
                    <a:pt x="882396" y="56387"/>
                  </a:lnTo>
                </a:path>
                <a:path w="1176654" h="1812290">
                  <a:moveTo>
                    <a:pt x="1176527" y="1208532"/>
                  </a:moveTo>
                  <a:lnTo>
                    <a:pt x="1176527" y="1812036"/>
                  </a:lnTo>
                </a:path>
                <a:path w="1176654" h="1812290">
                  <a:moveTo>
                    <a:pt x="1176527" y="665988"/>
                  </a:moveTo>
                  <a:lnTo>
                    <a:pt x="1176527" y="1144523"/>
                  </a:lnTo>
                </a:path>
                <a:path w="1176654" h="1812290">
                  <a:moveTo>
                    <a:pt x="1176527" y="121919"/>
                  </a:moveTo>
                  <a:lnTo>
                    <a:pt x="1176527" y="600456"/>
                  </a:lnTo>
                </a:path>
                <a:path w="1176654" h="1812290">
                  <a:moveTo>
                    <a:pt x="1176527" y="0"/>
                  </a:moveTo>
                  <a:lnTo>
                    <a:pt x="1176527" y="56387"/>
                  </a:lnTo>
                </a:path>
              </a:pathLst>
            </a:custGeom>
            <a:ln w="9144">
              <a:solidFill>
                <a:srgbClr val="D9D9D9"/>
              </a:solidFill>
            </a:ln>
          </p:spPr>
          <p:txBody>
            <a:bodyPr wrap="square" lIns="0" tIns="0" rIns="0" bIns="0" rtlCol="0"/>
            <a:lstStyle/>
            <a:p>
              <a:endParaRPr/>
            </a:p>
          </p:txBody>
        </p:sp>
        <p:sp>
          <p:nvSpPr>
            <p:cNvPr id="57" name="object 57"/>
            <p:cNvSpPr/>
            <p:nvPr/>
          </p:nvSpPr>
          <p:spPr>
            <a:xfrm>
              <a:off x="8979408" y="5010911"/>
              <a:ext cx="295910" cy="1812289"/>
            </a:xfrm>
            <a:custGeom>
              <a:avLst/>
              <a:gdLst/>
              <a:ahLst/>
              <a:cxnLst/>
              <a:rect l="l" t="t" r="r" b="b"/>
              <a:pathLst>
                <a:path w="295909" h="1812290">
                  <a:moveTo>
                    <a:pt x="0" y="0"/>
                  </a:moveTo>
                  <a:lnTo>
                    <a:pt x="0" y="1812036"/>
                  </a:lnTo>
                </a:path>
                <a:path w="295909" h="1812290">
                  <a:moveTo>
                    <a:pt x="295656" y="0"/>
                  </a:moveTo>
                  <a:lnTo>
                    <a:pt x="295656" y="1812036"/>
                  </a:lnTo>
                </a:path>
              </a:pathLst>
            </a:custGeom>
            <a:ln w="9144">
              <a:solidFill>
                <a:srgbClr val="D9D9D9"/>
              </a:solidFill>
            </a:ln>
          </p:spPr>
          <p:txBody>
            <a:bodyPr wrap="square" lIns="0" tIns="0" rIns="0" bIns="0" rtlCol="0"/>
            <a:lstStyle/>
            <a:p>
              <a:endParaRPr/>
            </a:p>
          </p:txBody>
        </p:sp>
        <p:sp>
          <p:nvSpPr>
            <p:cNvPr id="58" name="object 58"/>
            <p:cNvSpPr/>
            <p:nvPr/>
          </p:nvSpPr>
          <p:spPr>
            <a:xfrm>
              <a:off x="7214616" y="5067299"/>
              <a:ext cx="1706880" cy="1696720"/>
            </a:xfrm>
            <a:custGeom>
              <a:avLst/>
              <a:gdLst/>
              <a:ahLst/>
              <a:cxnLst/>
              <a:rect l="l" t="t" r="r" b="b"/>
              <a:pathLst>
                <a:path w="1706879" h="1696720">
                  <a:moveTo>
                    <a:pt x="117348" y="1632204"/>
                  </a:moveTo>
                  <a:lnTo>
                    <a:pt x="0" y="1632204"/>
                  </a:lnTo>
                  <a:lnTo>
                    <a:pt x="0" y="1696212"/>
                  </a:lnTo>
                  <a:lnTo>
                    <a:pt x="117348" y="1696212"/>
                  </a:lnTo>
                  <a:lnTo>
                    <a:pt x="117348" y="1632204"/>
                  </a:lnTo>
                  <a:close/>
                </a:path>
                <a:path w="1706879" h="1696720">
                  <a:moveTo>
                    <a:pt x="234696" y="1450848"/>
                  </a:moveTo>
                  <a:lnTo>
                    <a:pt x="0" y="1450848"/>
                  </a:lnTo>
                  <a:lnTo>
                    <a:pt x="0" y="1514856"/>
                  </a:lnTo>
                  <a:lnTo>
                    <a:pt x="234696" y="1514856"/>
                  </a:lnTo>
                  <a:lnTo>
                    <a:pt x="234696" y="1450848"/>
                  </a:lnTo>
                  <a:close/>
                </a:path>
                <a:path w="1706879" h="1696720">
                  <a:moveTo>
                    <a:pt x="353568" y="181356"/>
                  </a:moveTo>
                  <a:lnTo>
                    <a:pt x="0" y="181356"/>
                  </a:lnTo>
                  <a:lnTo>
                    <a:pt x="0" y="246888"/>
                  </a:lnTo>
                  <a:lnTo>
                    <a:pt x="353568" y="246888"/>
                  </a:lnTo>
                  <a:lnTo>
                    <a:pt x="353568" y="181356"/>
                  </a:lnTo>
                  <a:close/>
                </a:path>
                <a:path w="1706879" h="1696720">
                  <a:moveTo>
                    <a:pt x="528828" y="725424"/>
                  </a:moveTo>
                  <a:lnTo>
                    <a:pt x="0" y="725424"/>
                  </a:lnTo>
                  <a:lnTo>
                    <a:pt x="0" y="790956"/>
                  </a:lnTo>
                  <a:lnTo>
                    <a:pt x="528828" y="790956"/>
                  </a:lnTo>
                  <a:lnTo>
                    <a:pt x="528828" y="725424"/>
                  </a:lnTo>
                  <a:close/>
                </a:path>
                <a:path w="1706879" h="1696720">
                  <a:moveTo>
                    <a:pt x="882396" y="906780"/>
                  </a:moveTo>
                  <a:lnTo>
                    <a:pt x="0" y="906780"/>
                  </a:lnTo>
                  <a:lnTo>
                    <a:pt x="0" y="970788"/>
                  </a:lnTo>
                  <a:lnTo>
                    <a:pt x="882396" y="970788"/>
                  </a:lnTo>
                  <a:lnTo>
                    <a:pt x="882396" y="906780"/>
                  </a:lnTo>
                  <a:close/>
                </a:path>
                <a:path w="1706879" h="1696720">
                  <a:moveTo>
                    <a:pt x="1059180" y="362712"/>
                  </a:moveTo>
                  <a:lnTo>
                    <a:pt x="0" y="362712"/>
                  </a:lnTo>
                  <a:lnTo>
                    <a:pt x="0" y="428244"/>
                  </a:lnTo>
                  <a:lnTo>
                    <a:pt x="1059180" y="428244"/>
                  </a:lnTo>
                  <a:lnTo>
                    <a:pt x="1059180" y="362712"/>
                  </a:lnTo>
                  <a:close/>
                </a:path>
                <a:path w="1706879" h="1696720">
                  <a:moveTo>
                    <a:pt x="1295400" y="1269492"/>
                  </a:moveTo>
                  <a:lnTo>
                    <a:pt x="0" y="1269492"/>
                  </a:lnTo>
                  <a:lnTo>
                    <a:pt x="0" y="1333500"/>
                  </a:lnTo>
                  <a:lnTo>
                    <a:pt x="1295400" y="1333500"/>
                  </a:lnTo>
                  <a:lnTo>
                    <a:pt x="1295400" y="1269492"/>
                  </a:lnTo>
                  <a:close/>
                </a:path>
                <a:path w="1706879" h="1696720">
                  <a:moveTo>
                    <a:pt x="1530096" y="1088136"/>
                  </a:moveTo>
                  <a:lnTo>
                    <a:pt x="0" y="1088136"/>
                  </a:lnTo>
                  <a:lnTo>
                    <a:pt x="0" y="1152144"/>
                  </a:lnTo>
                  <a:lnTo>
                    <a:pt x="1530096" y="1152144"/>
                  </a:lnTo>
                  <a:lnTo>
                    <a:pt x="1530096" y="1088136"/>
                  </a:lnTo>
                  <a:close/>
                </a:path>
                <a:path w="1706879" h="1696720">
                  <a:moveTo>
                    <a:pt x="1706880" y="544068"/>
                  </a:moveTo>
                  <a:lnTo>
                    <a:pt x="0" y="544068"/>
                  </a:lnTo>
                  <a:lnTo>
                    <a:pt x="0" y="609600"/>
                  </a:lnTo>
                  <a:lnTo>
                    <a:pt x="1706880" y="609600"/>
                  </a:lnTo>
                  <a:lnTo>
                    <a:pt x="1706880" y="544068"/>
                  </a:lnTo>
                  <a:close/>
                </a:path>
                <a:path w="1706879" h="1696720">
                  <a:moveTo>
                    <a:pt x="1706880" y="0"/>
                  </a:moveTo>
                  <a:lnTo>
                    <a:pt x="0" y="0"/>
                  </a:lnTo>
                  <a:lnTo>
                    <a:pt x="0" y="65532"/>
                  </a:lnTo>
                  <a:lnTo>
                    <a:pt x="1706880" y="65532"/>
                  </a:lnTo>
                  <a:lnTo>
                    <a:pt x="1706880" y="0"/>
                  </a:lnTo>
                  <a:close/>
                </a:path>
              </a:pathLst>
            </a:custGeom>
            <a:solidFill>
              <a:srgbClr val="5B9BD4"/>
            </a:solidFill>
          </p:spPr>
          <p:txBody>
            <a:bodyPr wrap="square" lIns="0" tIns="0" rIns="0" bIns="0" rtlCol="0"/>
            <a:lstStyle/>
            <a:p>
              <a:endParaRPr/>
            </a:p>
          </p:txBody>
        </p:sp>
        <p:sp>
          <p:nvSpPr>
            <p:cNvPr id="59" name="object 59"/>
            <p:cNvSpPr/>
            <p:nvPr/>
          </p:nvSpPr>
          <p:spPr>
            <a:xfrm>
              <a:off x="7214616" y="5010911"/>
              <a:ext cx="0" cy="1812289"/>
            </a:xfrm>
            <a:custGeom>
              <a:avLst/>
              <a:gdLst/>
              <a:ahLst/>
              <a:cxnLst/>
              <a:rect l="l" t="t" r="r" b="b"/>
              <a:pathLst>
                <a:path h="1812290">
                  <a:moveTo>
                    <a:pt x="0" y="0"/>
                  </a:moveTo>
                  <a:lnTo>
                    <a:pt x="0" y="1812036"/>
                  </a:lnTo>
                </a:path>
              </a:pathLst>
            </a:custGeom>
            <a:ln w="9144">
              <a:solidFill>
                <a:srgbClr val="D9D9D9"/>
              </a:solidFill>
            </a:ln>
          </p:spPr>
          <p:txBody>
            <a:bodyPr wrap="square" lIns="0" tIns="0" rIns="0" bIns="0" rtlCol="0"/>
            <a:lstStyle/>
            <a:p>
              <a:endParaRPr/>
            </a:p>
          </p:txBody>
        </p:sp>
      </p:grpSp>
      <p:sp>
        <p:nvSpPr>
          <p:cNvPr id="60" name="object 60"/>
          <p:cNvSpPr txBox="1"/>
          <p:nvPr/>
        </p:nvSpPr>
        <p:spPr>
          <a:xfrm>
            <a:off x="7642859" y="519328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61" name="object 61"/>
          <p:cNvSpPr txBox="1"/>
          <p:nvPr/>
        </p:nvSpPr>
        <p:spPr>
          <a:xfrm>
            <a:off x="8349995" y="537464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18</a:t>
            </a:r>
            <a:endParaRPr sz="900">
              <a:latin typeface="Calibri"/>
              <a:cs typeface="Calibri"/>
            </a:endParaRPr>
          </a:p>
        </p:txBody>
      </p:sp>
      <p:sp>
        <p:nvSpPr>
          <p:cNvPr id="62" name="object 62"/>
          <p:cNvSpPr txBox="1"/>
          <p:nvPr/>
        </p:nvSpPr>
        <p:spPr>
          <a:xfrm>
            <a:off x="8996171" y="555599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29</a:t>
            </a:r>
            <a:endParaRPr sz="900">
              <a:latin typeface="Calibri"/>
              <a:cs typeface="Calibri"/>
            </a:endParaRPr>
          </a:p>
        </p:txBody>
      </p:sp>
      <p:sp>
        <p:nvSpPr>
          <p:cNvPr id="63" name="object 63"/>
          <p:cNvSpPr txBox="1"/>
          <p:nvPr/>
        </p:nvSpPr>
        <p:spPr>
          <a:xfrm>
            <a:off x="7819643" y="573735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9</a:t>
            </a:r>
            <a:endParaRPr sz="900">
              <a:latin typeface="Calibri"/>
              <a:cs typeface="Calibri"/>
            </a:endParaRPr>
          </a:p>
        </p:txBody>
      </p:sp>
      <p:sp>
        <p:nvSpPr>
          <p:cNvPr id="64" name="object 64"/>
          <p:cNvSpPr txBox="1"/>
          <p:nvPr/>
        </p:nvSpPr>
        <p:spPr>
          <a:xfrm>
            <a:off x="8173211" y="591870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15</a:t>
            </a:r>
            <a:endParaRPr sz="900">
              <a:latin typeface="Calibri"/>
              <a:cs typeface="Calibri"/>
            </a:endParaRPr>
          </a:p>
        </p:txBody>
      </p:sp>
      <p:sp>
        <p:nvSpPr>
          <p:cNvPr id="65" name="object 65"/>
          <p:cNvSpPr txBox="1"/>
          <p:nvPr/>
        </p:nvSpPr>
        <p:spPr>
          <a:xfrm>
            <a:off x="8819388" y="610006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26</a:t>
            </a:r>
            <a:endParaRPr sz="900">
              <a:latin typeface="Calibri"/>
              <a:cs typeface="Calibri"/>
            </a:endParaRPr>
          </a:p>
        </p:txBody>
      </p:sp>
      <p:sp>
        <p:nvSpPr>
          <p:cNvPr id="66" name="object 66"/>
          <p:cNvSpPr txBox="1"/>
          <p:nvPr/>
        </p:nvSpPr>
        <p:spPr>
          <a:xfrm>
            <a:off x="8584692" y="628142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22</a:t>
            </a:r>
            <a:endParaRPr sz="900">
              <a:latin typeface="Calibri"/>
              <a:cs typeface="Calibri"/>
            </a:endParaRPr>
          </a:p>
        </p:txBody>
      </p:sp>
      <p:sp>
        <p:nvSpPr>
          <p:cNvPr id="67" name="object 67"/>
          <p:cNvSpPr txBox="1"/>
          <p:nvPr/>
        </p:nvSpPr>
        <p:spPr>
          <a:xfrm>
            <a:off x="7525511" y="646277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68" name="object 68"/>
          <p:cNvSpPr txBox="1"/>
          <p:nvPr/>
        </p:nvSpPr>
        <p:spPr>
          <a:xfrm>
            <a:off x="7408164" y="664413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69" name="object 69"/>
          <p:cNvSpPr txBox="1"/>
          <p:nvPr/>
        </p:nvSpPr>
        <p:spPr>
          <a:xfrm>
            <a:off x="5631688" y="4461764"/>
            <a:ext cx="3739515" cy="2327275"/>
          </a:xfrm>
          <a:prstGeom prst="rect">
            <a:avLst/>
          </a:prstGeom>
        </p:spPr>
        <p:txBody>
          <a:bodyPr vert="horz" wrap="square" lIns="0" tIns="12700" rIns="0" bIns="0" rtlCol="0">
            <a:spAutoFit/>
          </a:bodyPr>
          <a:lstStyle/>
          <a:p>
            <a:pPr marL="1238250">
              <a:lnSpc>
                <a:spcPct val="100000"/>
              </a:lnSpc>
              <a:spcBef>
                <a:spcPts val="100"/>
              </a:spcBef>
            </a:pPr>
            <a:r>
              <a:rPr sz="1200" b="1" spc="-50" dirty="0">
                <a:solidFill>
                  <a:srgbClr val="585858"/>
                </a:solidFill>
                <a:latin typeface="UD Digi Kyokasho NK-B"/>
                <a:cs typeface="UD Digi Kyokasho NK-B"/>
              </a:rPr>
              <a:t>対応可能部署•機関</a:t>
            </a:r>
            <a:endParaRPr sz="1200">
              <a:latin typeface="UD Digi Kyokasho NK-B"/>
              <a:cs typeface="UD Digi Kyokasho NK-B"/>
            </a:endParaRPr>
          </a:p>
          <a:p>
            <a:pPr marL="1553845">
              <a:lnSpc>
                <a:spcPct val="100000"/>
              </a:lnSpc>
              <a:spcBef>
                <a:spcPts val="960"/>
              </a:spcBef>
              <a:tabLst>
                <a:tab pos="1847850" algn="l"/>
                <a:tab pos="2112645" algn="l"/>
                <a:tab pos="2407285" algn="l"/>
                <a:tab pos="2701290" algn="l"/>
                <a:tab pos="2995295" algn="l"/>
                <a:tab pos="3289300" algn="l"/>
                <a:tab pos="358521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35</a:t>
            </a:r>
            <a:endParaRPr sz="900">
              <a:latin typeface="Calibri"/>
              <a:cs typeface="Calibri"/>
            </a:endParaRPr>
          </a:p>
          <a:p>
            <a:pPr marL="678815">
              <a:lnSpc>
                <a:spcPct val="100000"/>
              </a:lnSpc>
              <a:spcBef>
                <a:spcPts val="745"/>
              </a:spcBef>
              <a:tabLst>
                <a:tab pos="3364229" algn="l"/>
              </a:tabLst>
            </a:pPr>
            <a:r>
              <a:rPr sz="800" b="1" dirty="0">
                <a:solidFill>
                  <a:srgbClr val="585858"/>
                </a:solidFill>
                <a:latin typeface="UD Digi Kyokasho NK-B"/>
                <a:cs typeface="UD Digi Kyokasho NK-B"/>
              </a:rPr>
              <a:t>障がい福祉関係</a:t>
            </a:r>
            <a:r>
              <a:rPr sz="800" b="1" spc="-50" dirty="0">
                <a:solidFill>
                  <a:srgbClr val="585858"/>
                </a:solidFill>
                <a:latin typeface="UD Digi Kyokasho NK-B"/>
                <a:cs typeface="UD Digi Kyokasho NK-B"/>
              </a:rPr>
              <a:t>課</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29</a:t>
            </a:r>
            <a:endParaRPr sz="1350" baseline="-6172">
              <a:latin typeface="Calibri"/>
              <a:cs typeface="Calibri"/>
            </a:endParaRPr>
          </a:p>
          <a:p>
            <a:pPr marL="686435" marR="2240280" indent="88265" algn="r">
              <a:lnSpc>
                <a:spcPts val="1430"/>
              </a:lnSpc>
              <a:spcBef>
                <a:spcPts val="100"/>
              </a:spcBef>
            </a:pPr>
            <a:r>
              <a:rPr sz="800" b="1" spc="-10" dirty="0">
                <a:solidFill>
                  <a:srgbClr val="585858"/>
                </a:solidFill>
                <a:latin typeface="UD Digi Kyokasho NK-B"/>
                <a:cs typeface="UD Digi Kyokasho NK-B"/>
              </a:rPr>
              <a:t>母子保健担当課子育て支援関係課</a:t>
            </a:r>
            <a:endParaRPr sz="800">
              <a:latin typeface="UD Digi Kyokasho NK-B"/>
              <a:cs typeface="UD Digi Kyokasho NK-B"/>
            </a:endParaRPr>
          </a:p>
          <a:p>
            <a:pPr marR="2242185" algn="r">
              <a:lnSpc>
                <a:spcPct val="100000"/>
              </a:lnSpc>
              <a:spcBef>
                <a:spcPts val="340"/>
              </a:spcBef>
            </a:pPr>
            <a:r>
              <a:rPr sz="800" b="1" spc="-10" dirty="0">
                <a:solidFill>
                  <a:srgbClr val="585858"/>
                </a:solidFill>
                <a:latin typeface="UD Digi Kyokasho NK-B"/>
                <a:cs typeface="UD Digi Kyokasho NK-B"/>
              </a:rPr>
              <a:t>教育関係課</a:t>
            </a:r>
            <a:endParaRPr sz="800">
              <a:latin typeface="UD Digi Kyokasho NK-B"/>
              <a:cs typeface="UD Digi Kyokasho NK-B"/>
            </a:endParaRPr>
          </a:p>
          <a:p>
            <a:pPr marL="518795" marR="2241550" indent="406400" algn="just">
              <a:lnSpc>
                <a:spcPct val="148700"/>
              </a:lnSpc>
            </a:pPr>
            <a:r>
              <a:rPr sz="800" b="1" spc="-20" dirty="0">
                <a:solidFill>
                  <a:srgbClr val="585858"/>
                </a:solidFill>
                <a:latin typeface="UD Digi Kyokasho NK-B"/>
                <a:cs typeface="UD Digi Kyokasho NK-B"/>
              </a:rPr>
              <a:t>保健センター</a:t>
            </a: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2240280" algn="r">
              <a:lnSpc>
                <a:spcPct val="100000"/>
              </a:lnSpc>
              <a:spcBef>
                <a:spcPts val="470"/>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2242185" algn="r">
              <a:lnSpc>
                <a:spcPct val="100000"/>
              </a:lnSpc>
              <a:spcBef>
                <a:spcPts val="45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70" name="object 70"/>
          <p:cNvSpPr/>
          <p:nvPr/>
        </p:nvSpPr>
        <p:spPr>
          <a:xfrm>
            <a:off x="5577840" y="4372355"/>
            <a:ext cx="3895725" cy="2590800"/>
          </a:xfrm>
          <a:custGeom>
            <a:avLst/>
            <a:gdLst/>
            <a:ahLst/>
            <a:cxnLst/>
            <a:rect l="l" t="t" r="r" b="b"/>
            <a:pathLst>
              <a:path w="3895725" h="2590800">
                <a:moveTo>
                  <a:pt x="0" y="2590799"/>
                </a:moveTo>
                <a:lnTo>
                  <a:pt x="3895344" y="2590799"/>
                </a:lnTo>
                <a:lnTo>
                  <a:pt x="3895344" y="0"/>
                </a:lnTo>
                <a:lnTo>
                  <a:pt x="0" y="0"/>
                </a:lnTo>
                <a:lnTo>
                  <a:pt x="0" y="2590799"/>
                </a:lnTo>
                <a:close/>
              </a:path>
            </a:pathLst>
          </a:custGeom>
          <a:ln w="9143">
            <a:solidFill>
              <a:srgbClr val="000000"/>
            </a:solidFill>
          </a:ln>
        </p:spPr>
        <p:txBody>
          <a:bodyPr wrap="square" lIns="0" tIns="0" rIns="0" bIns="0" rtlCol="0"/>
          <a:lstStyle/>
          <a:p>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411480" algn="l"/>
              </a:tabLst>
            </a:pPr>
            <a:r>
              <a:rPr spc="-50" dirty="0"/>
              <a:t>５</a:t>
            </a:r>
            <a:r>
              <a:rPr dirty="0"/>
              <a:t>	</a:t>
            </a:r>
            <a:r>
              <a:rPr spc="-35" dirty="0"/>
              <a:t>地域⽣活⽀援と相談⽀援体制の充実：発達障がい児者に対する相談⽀援</a:t>
            </a: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9318752" y="6776719"/>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15</a:t>
            </a:r>
            <a:endParaRPr sz="1200">
              <a:latin typeface="Calibri"/>
              <a:cs typeface="Calibri"/>
            </a:endParaRPr>
          </a:p>
        </p:txBody>
      </p:sp>
      <p:sp>
        <p:nvSpPr>
          <p:cNvPr id="5" name="object 5"/>
          <p:cNvSpPr txBox="1"/>
          <p:nvPr/>
        </p:nvSpPr>
        <p:spPr>
          <a:xfrm>
            <a:off x="1305560" y="1038860"/>
            <a:ext cx="5238115" cy="208279"/>
          </a:xfrm>
          <a:prstGeom prst="rect">
            <a:avLst/>
          </a:prstGeom>
        </p:spPr>
        <p:txBody>
          <a:bodyPr vert="horz" wrap="square" lIns="0" tIns="12700" rIns="0" bIns="0" rtlCol="0">
            <a:spAutoFit/>
          </a:bodyPr>
          <a:lstStyle/>
          <a:p>
            <a:pPr marL="12700">
              <a:lnSpc>
                <a:spcPct val="100000"/>
              </a:lnSpc>
              <a:spcBef>
                <a:spcPts val="100"/>
              </a:spcBef>
            </a:pPr>
            <a:r>
              <a:rPr sz="1200" b="1" spc="-20" dirty="0">
                <a:latin typeface="UD Digi Kyokasho NK-B"/>
                <a:cs typeface="UD Digi Kyokasho NK-B"/>
              </a:rPr>
              <a:t>⑥対応困難な状況の改善について相談したい</a:t>
            </a:r>
            <a:r>
              <a:rPr sz="1200" b="1" dirty="0">
                <a:latin typeface="UD Digi Kyokasho NK-B"/>
                <a:cs typeface="UD Digi Kyokasho NK-B"/>
              </a:rPr>
              <a:t>（</a:t>
            </a:r>
            <a:r>
              <a:rPr sz="1200" b="1" spc="-10" dirty="0">
                <a:latin typeface="UD Digi Kyokasho NK-B"/>
                <a:cs typeface="UD Digi Kyokasho NK-B"/>
              </a:rPr>
              <a:t>強度行動障がい、ひきこもりなど</a:t>
            </a:r>
            <a:r>
              <a:rPr sz="1200" b="1" spc="-50" dirty="0">
                <a:latin typeface="UD Digi Kyokasho NK-B"/>
                <a:cs typeface="UD Digi Kyokasho NK-B"/>
              </a:rPr>
              <a:t>）</a:t>
            </a:r>
            <a:endParaRPr sz="1200">
              <a:latin typeface="UD Digi Kyokasho NK-B"/>
              <a:cs typeface="UD Digi Kyokasho NK-B"/>
            </a:endParaRPr>
          </a:p>
        </p:txBody>
      </p:sp>
      <p:sp>
        <p:nvSpPr>
          <p:cNvPr id="6" name="object 6"/>
          <p:cNvSpPr txBox="1"/>
          <p:nvPr/>
        </p:nvSpPr>
        <p:spPr>
          <a:xfrm>
            <a:off x="1305560" y="3920744"/>
            <a:ext cx="2217420"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UD Digi Kyokasho NK-B"/>
                <a:cs typeface="UD Digi Kyokasho NK-B"/>
              </a:rPr>
              <a:t>⑦今後の就労について相談したい</a:t>
            </a:r>
            <a:endParaRPr sz="1200">
              <a:latin typeface="UD Digi Kyokasho NK-B"/>
              <a:cs typeface="UD Digi Kyokasho NK-B"/>
            </a:endParaRPr>
          </a:p>
        </p:txBody>
      </p:sp>
      <p:grpSp>
        <p:nvGrpSpPr>
          <p:cNvPr id="7" name="object 7"/>
          <p:cNvGrpSpPr/>
          <p:nvPr/>
        </p:nvGrpSpPr>
        <p:grpSpPr>
          <a:xfrm>
            <a:off x="2860357" y="1917001"/>
            <a:ext cx="2059305" cy="1803400"/>
            <a:chOff x="2860357" y="1917001"/>
            <a:chExt cx="2059305" cy="1803400"/>
          </a:xfrm>
        </p:grpSpPr>
        <p:sp>
          <p:nvSpPr>
            <p:cNvPr id="8" name="object 8"/>
            <p:cNvSpPr/>
            <p:nvPr/>
          </p:nvSpPr>
          <p:spPr>
            <a:xfrm>
              <a:off x="3206496" y="1921764"/>
              <a:ext cx="1024255" cy="1793875"/>
            </a:xfrm>
            <a:custGeom>
              <a:avLst/>
              <a:gdLst/>
              <a:ahLst/>
              <a:cxnLst/>
              <a:rect l="l" t="t" r="r" b="b"/>
              <a:pathLst>
                <a:path w="1024254" h="1793875">
                  <a:moveTo>
                    <a:pt x="0" y="1376172"/>
                  </a:moveTo>
                  <a:lnTo>
                    <a:pt x="0" y="1793748"/>
                  </a:lnTo>
                </a:path>
                <a:path w="1024254" h="1793875">
                  <a:moveTo>
                    <a:pt x="0" y="1197864"/>
                  </a:moveTo>
                  <a:lnTo>
                    <a:pt x="0" y="1312164"/>
                  </a:lnTo>
                </a:path>
                <a:path w="1024254" h="1793875">
                  <a:moveTo>
                    <a:pt x="0" y="120396"/>
                  </a:moveTo>
                  <a:lnTo>
                    <a:pt x="0" y="1133855"/>
                  </a:lnTo>
                </a:path>
                <a:path w="1024254" h="1793875">
                  <a:moveTo>
                    <a:pt x="0" y="0"/>
                  </a:moveTo>
                  <a:lnTo>
                    <a:pt x="0" y="57912"/>
                  </a:lnTo>
                </a:path>
                <a:path w="1024254" h="1793875">
                  <a:moveTo>
                    <a:pt x="341376" y="0"/>
                  </a:moveTo>
                  <a:lnTo>
                    <a:pt x="341376" y="1133855"/>
                  </a:lnTo>
                </a:path>
                <a:path w="1024254" h="1793875">
                  <a:moveTo>
                    <a:pt x="341376" y="1197864"/>
                  </a:moveTo>
                  <a:lnTo>
                    <a:pt x="341376" y="1312164"/>
                  </a:lnTo>
                </a:path>
                <a:path w="1024254" h="1793875">
                  <a:moveTo>
                    <a:pt x="341376" y="1376172"/>
                  </a:moveTo>
                  <a:lnTo>
                    <a:pt x="341376" y="1793748"/>
                  </a:lnTo>
                </a:path>
                <a:path w="1024254" h="1793875">
                  <a:moveTo>
                    <a:pt x="682752" y="1197864"/>
                  </a:moveTo>
                  <a:lnTo>
                    <a:pt x="682752" y="1793748"/>
                  </a:lnTo>
                </a:path>
                <a:path w="1024254" h="1793875">
                  <a:moveTo>
                    <a:pt x="682752" y="0"/>
                  </a:moveTo>
                  <a:lnTo>
                    <a:pt x="682752" y="1133855"/>
                  </a:lnTo>
                </a:path>
                <a:path w="1024254" h="1793875">
                  <a:moveTo>
                    <a:pt x="1024128" y="1197864"/>
                  </a:moveTo>
                  <a:lnTo>
                    <a:pt x="1024128" y="1793748"/>
                  </a:lnTo>
                </a:path>
                <a:path w="1024254" h="1793875">
                  <a:moveTo>
                    <a:pt x="1024128" y="0"/>
                  </a:moveTo>
                  <a:lnTo>
                    <a:pt x="1024128" y="1133855"/>
                  </a:lnTo>
                </a:path>
              </a:pathLst>
            </a:custGeom>
            <a:ln w="9144">
              <a:solidFill>
                <a:srgbClr val="D9D9D9"/>
              </a:solidFill>
            </a:ln>
          </p:spPr>
          <p:txBody>
            <a:bodyPr wrap="square" lIns="0" tIns="0" rIns="0" bIns="0" rtlCol="0"/>
            <a:lstStyle/>
            <a:p>
              <a:endParaRPr/>
            </a:p>
          </p:txBody>
        </p:sp>
        <p:sp>
          <p:nvSpPr>
            <p:cNvPr id="9" name="object 9"/>
            <p:cNvSpPr/>
            <p:nvPr/>
          </p:nvSpPr>
          <p:spPr>
            <a:xfrm>
              <a:off x="4572000" y="1921764"/>
              <a:ext cx="342900" cy="1793875"/>
            </a:xfrm>
            <a:custGeom>
              <a:avLst/>
              <a:gdLst/>
              <a:ahLst/>
              <a:cxnLst/>
              <a:rect l="l" t="t" r="r" b="b"/>
              <a:pathLst>
                <a:path w="342900" h="1793875">
                  <a:moveTo>
                    <a:pt x="0" y="0"/>
                  </a:moveTo>
                  <a:lnTo>
                    <a:pt x="0" y="1793748"/>
                  </a:lnTo>
                </a:path>
                <a:path w="342900" h="1793875">
                  <a:moveTo>
                    <a:pt x="342900" y="0"/>
                  </a:moveTo>
                  <a:lnTo>
                    <a:pt x="342900" y="1793748"/>
                  </a:lnTo>
                </a:path>
              </a:pathLst>
            </a:custGeom>
            <a:ln w="9144">
              <a:solidFill>
                <a:srgbClr val="D9D9D9"/>
              </a:solidFill>
            </a:ln>
          </p:spPr>
          <p:txBody>
            <a:bodyPr wrap="square" lIns="0" tIns="0" rIns="0" bIns="0" rtlCol="0"/>
            <a:lstStyle/>
            <a:p>
              <a:endParaRPr/>
            </a:p>
          </p:txBody>
        </p:sp>
        <p:sp>
          <p:nvSpPr>
            <p:cNvPr id="10" name="object 10"/>
            <p:cNvSpPr/>
            <p:nvPr/>
          </p:nvSpPr>
          <p:spPr>
            <a:xfrm>
              <a:off x="2865120" y="1979675"/>
              <a:ext cx="1706880" cy="1678305"/>
            </a:xfrm>
            <a:custGeom>
              <a:avLst/>
              <a:gdLst/>
              <a:ahLst/>
              <a:cxnLst/>
              <a:rect l="l" t="t" r="r" b="b"/>
              <a:pathLst>
                <a:path w="1706879" h="1678304">
                  <a:moveTo>
                    <a:pt x="169164" y="1613916"/>
                  </a:moveTo>
                  <a:lnTo>
                    <a:pt x="0" y="1613916"/>
                  </a:lnTo>
                  <a:lnTo>
                    <a:pt x="0" y="1677924"/>
                  </a:lnTo>
                  <a:lnTo>
                    <a:pt x="169164" y="1677924"/>
                  </a:lnTo>
                  <a:lnTo>
                    <a:pt x="169164" y="1613916"/>
                  </a:lnTo>
                  <a:close/>
                </a:path>
                <a:path w="1706879" h="1678304">
                  <a:moveTo>
                    <a:pt x="169164" y="1434084"/>
                  </a:moveTo>
                  <a:lnTo>
                    <a:pt x="0" y="1434084"/>
                  </a:lnTo>
                  <a:lnTo>
                    <a:pt x="0" y="1498092"/>
                  </a:lnTo>
                  <a:lnTo>
                    <a:pt x="169164" y="1498092"/>
                  </a:lnTo>
                  <a:lnTo>
                    <a:pt x="169164" y="1434084"/>
                  </a:lnTo>
                  <a:close/>
                </a:path>
                <a:path w="1706879" h="1678304">
                  <a:moveTo>
                    <a:pt x="169164" y="896112"/>
                  </a:moveTo>
                  <a:lnTo>
                    <a:pt x="0" y="896112"/>
                  </a:lnTo>
                  <a:lnTo>
                    <a:pt x="0" y="960120"/>
                  </a:lnTo>
                  <a:lnTo>
                    <a:pt x="169164" y="960120"/>
                  </a:lnTo>
                  <a:lnTo>
                    <a:pt x="169164" y="896112"/>
                  </a:lnTo>
                  <a:close/>
                </a:path>
                <a:path w="1706879" h="1678304">
                  <a:moveTo>
                    <a:pt x="682752" y="0"/>
                  </a:moveTo>
                  <a:lnTo>
                    <a:pt x="0" y="0"/>
                  </a:lnTo>
                  <a:lnTo>
                    <a:pt x="0" y="62484"/>
                  </a:lnTo>
                  <a:lnTo>
                    <a:pt x="682752" y="62484"/>
                  </a:lnTo>
                  <a:lnTo>
                    <a:pt x="682752" y="0"/>
                  </a:lnTo>
                  <a:close/>
                </a:path>
                <a:path w="1706879" h="1678304">
                  <a:moveTo>
                    <a:pt x="853440" y="1254252"/>
                  </a:moveTo>
                  <a:lnTo>
                    <a:pt x="0" y="1254252"/>
                  </a:lnTo>
                  <a:lnTo>
                    <a:pt x="0" y="1318260"/>
                  </a:lnTo>
                  <a:lnTo>
                    <a:pt x="853440" y="1318260"/>
                  </a:lnTo>
                  <a:lnTo>
                    <a:pt x="853440" y="1254252"/>
                  </a:lnTo>
                  <a:close/>
                </a:path>
                <a:path w="1706879" h="1678304">
                  <a:moveTo>
                    <a:pt x="1706880" y="1075944"/>
                  </a:moveTo>
                  <a:lnTo>
                    <a:pt x="0" y="1075944"/>
                  </a:lnTo>
                  <a:lnTo>
                    <a:pt x="0" y="1139952"/>
                  </a:lnTo>
                  <a:lnTo>
                    <a:pt x="1706880" y="1139952"/>
                  </a:lnTo>
                  <a:lnTo>
                    <a:pt x="1706880" y="1075944"/>
                  </a:lnTo>
                  <a:close/>
                </a:path>
              </a:pathLst>
            </a:custGeom>
            <a:solidFill>
              <a:srgbClr val="5B9BD4"/>
            </a:solidFill>
          </p:spPr>
          <p:txBody>
            <a:bodyPr wrap="square" lIns="0" tIns="0" rIns="0" bIns="0" rtlCol="0"/>
            <a:lstStyle/>
            <a:p>
              <a:endParaRPr/>
            </a:p>
          </p:txBody>
        </p:sp>
        <p:sp>
          <p:nvSpPr>
            <p:cNvPr id="11" name="object 11"/>
            <p:cNvSpPr/>
            <p:nvPr/>
          </p:nvSpPr>
          <p:spPr>
            <a:xfrm>
              <a:off x="2865120" y="1921764"/>
              <a:ext cx="0" cy="1793875"/>
            </a:xfrm>
            <a:custGeom>
              <a:avLst/>
              <a:gdLst/>
              <a:ahLst/>
              <a:cxnLst/>
              <a:rect l="l" t="t" r="r" b="b"/>
              <a:pathLst>
                <a:path h="1793875">
                  <a:moveTo>
                    <a:pt x="0" y="0"/>
                  </a:moveTo>
                  <a:lnTo>
                    <a:pt x="0" y="1793748"/>
                  </a:lnTo>
                </a:path>
              </a:pathLst>
            </a:custGeom>
            <a:ln w="9144">
              <a:solidFill>
                <a:srgbClr val="D9D9D9"/>
              </a:solidFill>
            </a:ln>
          </p:spPr>
          <p:txBody>
            <a:bodyPr wrap="square" lIns="0" tIns="0" rIns="0" bIns="0" rtlCol="0"/>
            <a:lstStyle/>
            <a:p>
              <a:endParaRPr/>
            </a:p>
          </p:txBody>
        </p:sp>
      </p:grpSp>
      <p:sp>
        <p:nvSpPr>
          <p:cNvPr id="12" name="object 12"/>
          <p:cNvSpPr txBox="1"/>
          <p:nvPr/>
        </p:nvSpPr>
        <p:spPr>
          <a:xfrm>
            <a:off x="3624071" y="192277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13" name="object 13"/>
          <p:cNvSpPr txBox="1"/>
          <p:nvPr/>
        </p:nvSpPr>
        <p:spPr>
          <a:xfrm>
            <a:off x="2939795" y="2058416"/>
            <a:ext cx="71120" cy="744855"/>
          </a:xfrm>
          <a:prstGeom prst="rect">
            <a:avLst/>
          </a:prstGeom>
        </p:spPr>
        <p:txBody>
          <a:bodyPr vert="horz" wrap="square" lIns="0" tIns="55244" rIns="0" bIns="0" rtlCol="0">
            <a:spAutoFit/>
          </a:bodyPr>
          <a:lstStyle/>
          <a:p>
            <a:pPr>
              <a:lnSpc>
                <a:spcPct val="100000"/>
              </a:lnSpc>
              <a:spcBef>
                <a:spcPts val="434"/>
              </a:spcBef>
            </a:pPr>
            <a:r>
              <a:rPr sz="900" spc="-50" dirty="0">
                <a:solidFill>
                  <a:srgbClr val="3F3F3F"/>
                </a:solidFill>
                <a:latin typeface="Calibri"/>
                <a:cs typeface="Calibri"/>
              </a:rPr>
              <a:t>0</a:t>
            </a:r>
            <a:endParaRPr sz="900">
              <a:latin typeface="Calibri"/>
              <a:cs typeface="Calibri"/>
            </a:endParaRPr>
          </a:p>
          <a:p>
            <a:pPr>
              <a:lnSpc>
                <a:spcPct val="100000"/>
              </a:lnSpc>
              <a:spcBef>
                <a:spcPts val="335"/>
              </a:spcBef>
            </a:pPr>
            <a:r>
              <a:rPr sz="900" spc="-50" dirty="0">
                <a:solidFill>
                  <a:srgbClr val="3F3F3F"/>
                </a:solidFill>
                <a:latin typeface="Calibri"/>
                <a:cs typeface="Calibri"/>
              </a:rPr>
              <a:t>0</a:t>
            </a:r>
            <a:endParaRPr sz="900">
              <a:latin typeface="Calibri"/>
              <a:cs typeface="Calibri"/>
            </a:endParaRPr>
          </a:p>
          <a:p>
            <a:pPr>
              <a:lnSpc>
                <a:spcPct val="100000"/>
              </a:lnSpc>
              <a:spcBef>
                <a:spcPts val="335"/>
              </a:spcBef>
            </a:pPr>
            <a:r>
              <a:rPr sz="900" spc="-50" dirty="0">
                <a:solidFill>
                  <a:srgbClr val="3F3F3F"/>
                </a:solidFill>
                <a:latin typeface="Calibri"/>
                <a:cs typeface="Calibri"/>
              </a:rPr>
              <a:t>0</a:t>
            </a:r>
            <a:endParaRPr sz="900">
              <a:latin typeface="Calibri"/>
              <a:cs typeface="Calibri"/>
            </a:endParaRPr>
          </a:p>
          <a:p>
            <a:pPr>
              <a:lnSpc>
                <a:spcPct val="100000"/>
              </a:lnSpc>
              <a:spcBef>
                <a:spcPts val="340"/>
              </a:spcBef>
            </a:pPr>
            <a:r>
              <a:rPr sz="900" spc="-50" dirty="0">
                <a:solidFill>
                  <a:srgbClr val="3F3F3F"/>
                </a:solidFill>
                <a:latin typeface="Calibri"/>
                <a:cs typeface="Calibri"/>
              </a:rPr>
              <a:t>0</a:t>
            </a:r>
            <a:endParaRPr sz="900">
              <a:latin typeface="Calibri"/>
              <a:cs typeface="Calibri"/>
            </a:endParaRPr>
          </a:p>
        </p:txBody>
      </p:sp>
      <p:sp>
        <p:nvSpPr>
          <p:cNvPr id="14" name="object 14"/>
          <p:cNvSpPr txBox="1"/>
          <p:nvPr/>
        </p:nvSpPr>
        <p:spPr>
          <a:xfrm>
            <a:off x="3112007" y="281889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15" name="object 15"/>
          <p:cNvSpPr txBox="1"/>
          <p:nvPr/>
        </p:nvSpPr>
        <p:spPr>
          <a:xfrm>
            <a:off x="4649723" y="2998723"/>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10</a:t>
            </a:r>
            <a:endParaRPr sz="900">
              <a:latin typeface="Calibri"/>
              <a:cs typeface="Calibri"/>
            </a:endParaRPr>
          </a:p>
        </p:txBody>
      </p:sp>
      <p:sp>
        <p:nvSpPr>
          <p:cNvPr id="16" name="object 16"/>
          <p:cNvSpPr txBox="1"/>
          <p:nvPr/>
        </p:nvSpPr>
        <p:spPr>
          <a:xfrm>
            <a:off x="3794759" y="317855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17" name="object 17"/>
          <p:cNvSpPr txBox="1"/>
          <p:nvPr/>
        </p:nvSpPr>
        <p:spPr>
          <a:xfrm>
            <a:off x="3112007" y="3314191"/>
            <a:ext cx="71120" cy="385445"/>
          </a:xfrm>
          <a:prstGeom prst="rect">
            <a:avLst/>
          </a:prstGeom>
        </p:spPr>
        <p:txBody>
          <a:bodyPr vert="horz" wrap="square" lIns="0" tIns="55244" rIns="0" bIns="0" rtlCol="0">
            <a:spAutoFit/>
          </a:bodyPr>
          <a:lstStyle/>
          <a:p>
            <a:pPr>
              <a:lnSpc>
                <a:spcPct val="100000"/>
              </a:lnSpc>
              <a:spcBef>
                <a:spcPts val="434"/>
              </a:spcBef>
            </a:pPr>
            <a:r>
              <a:rPr sz="900" spc="-50" dirty="0">
                <a:solidFill>
                  <a:srgbClr val="3F3F3F"/>
                </a:solidFill>
                <a:latin typeface="Calibri"/>
                <a:cs typeface="Calibri"/>
              </a:rPr>
              <a:t>1</a:t>
            </a:r>
            <a:endParaRPr sz="900">
              <a:latin typeface="Calibri"/>
              <a:cs typeface="Calibri"/>
            </a:endParaRPr>
          </a:p>
          <a:p>
            <a:pPr>
              <a:lnSpc>
                <a:spcPct val="100000"/>
              </a:lnSpc>
              <a:spcBef>
                <a:spcPts val="335"/>
              </a:spcBef>
            </a:pPr>
            <a:r>
              <a:rPr sz="900" spc="-50" dirty="0">
                <a:solidFill>
                  <a:srgbClr val="3F3F3F"/>
                </a:solidFill>
                <a:latin typeface="Calibri"/>
                <a:cs typeface="Calibri"/>
              </a:rPr>
              <a:t>1</a:t>
            </a:r>
            <a:endParaRPr sz="900">
              <a:latin typeface="Calibri"/>
              <a:cs typeface="Calibri"/>
            </a:endParaRPr>
          </a:p>
        </p:txBody>
      </p:sp>
      <p:sp>
        <p:nvSpPr>
          <p:cNvPr id="18" name="object 18"/>
          <p:cNvSpPr txBox="1"/>
          <p:nvPr/>
        </p:nvSpPr>
        <p:spPr>
          <a:xfrm>
            <a:off x="3860291" y="167741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6</a:t>
            </a:r>
            <a:endParaRPr sz="900">
              <a:latin typeface="Calibri"/>
              <a:cs typeface="Calibri"/>
            </a:endParaRPr>
          </a:p>
        </p:txBody>
      </p:sp>
      <p:sp>
        <p:nvSpPr>
          <p:cNvPr id="19" name="object 19"/>
          <p:cNvSpPr txBox="1"/>
          <p:nvPr/>
        </p:nvSpPr>
        <p:spPr>
          <a:xfrm>
            <a:off x="4201667" y="167741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8</a:t>
            </a:r>
            <a:endParaRPr sz="900">
              <a:latin typeface="Calibri"/>
              <a:cs typeface="Calibri"/>
            </a:endParaRPr>
          </a:p>
        </p:txBody>
      </p:sp>
      <p:sp>
        <p:nvSpPr>
          <p:cNvPr id="20" name="object 20"/>
          <p:cNvSpPr txBox="1"/>
          <p:nvPr/>
        </p:nvSpPr>
        <p:spPr>
          <a:xfrm>
            <a:off x="4514088" y="1677416"/>
            <a:ext cx="471805" cy="162560"/>
          </a:xfrm>
          <a:prstGeom prst="rect">
            <a:avLst/>
          </a:prstGeom>
        </p:spPr>
        <p:txBody>
          <a:bodyPr vert="horz" wrap="square" lIns="0" tIns="12700" rIns="0" bIns="0" rtlCol="0">
            <a:spAutoFit/>
          </a:bodyPr>
          <a:lstStyle/>
          <a:p>
            <a:pPr>
              <a:lnSpc>
                <a:spcPct val="100000"/>
              </a:lnSpc>
              <a:spcBef>
                <a:spcPts val="100"/>
              </a:spcBef>
              <a:tabLst>
                <a:tab pos="342265" algn="l"/>
              </a:tabLst>
            </a:pP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12</a:t>
            </a:r>
            <a:endParaRPr sz="900">
              <a:latin typeface="Calibri"/>
              <a:cs typeface="Calibri"/>
            </a:endParaRPr>
          </a:p>
        </p:txBody>
      </p:sp>
      <p:sp>
        <p:nvSpPr>
          <p:cNvPr id="21" name="object 21"/>
          <p:cNvSpPr txBox="1"/>
          <p:nvPr/>
        </p:nvSpPr>
        <p:spPr>
          <a:xfrm>
            <a:off x="1306067" y="1865376"/>
            <a:ext cx="1478280" cy="1818005"/>
          </a:xfrm>
          <a:prstGeom prst="rect">
            <a:avLst/>
          </a:prstGeom>
        </p:spPr>
        <p:txBody>
          <a:bodyPr vert="horz" wrap="square" lIns="0" tIns="11430" rIns="0" bIns="0" rtlCol="0">
            <a:spAutoFit/>
          </a:bodyPr>
          <a:lstStyle/>
          <a:p>
            <a:pPr marL="661035" marR="5080" indent="-7620" algn="r">
              <a:lnSpc>
                <a:spcPct val="146900"/>
              </a:lnSpc>
              <a:spcBef>
                <a:spcPts val="90"/>
              </a:spcBef>
            </a:pPr>
            <a:r>
              <a:rPr sz="800" b="1" spc="-10" dirty="0">
                <a:solidFill>
                  <a:srgbClr val="585858"/>
                </a:solidFill>
                <a:latin typeface="UD Digi Kyokasho NK-B"/>
                <a:cs typeface="UD Digi Kyokasho NK-B"/>
              </a:rPr>
              <a:t>障がい福祉関係課母子保健担当課子育て支援関係課</a:t>
            </a:r>
            <a:endParaRPr sz="800">
              <a:latin typeface="UD Digi Kyokasho NK-B"/>
              <a:cs typeface="UD Digi Kyokasho NK-B"/>
            </a:endParaRPr>
          </a:p>
          <a:p>
            <a:pPr marL="900430" marR="6350" indent="53340" algn="r">
              <a:lnSpc>
                <a:spcPct val="146300"/>
              </a:lnSpc>
              <a:spcBef>
                <a:spcPts val="15"/>
              </a:spcBef>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492125" marR="6350" algn="just">
              <a:lnSpc>
                <a:spcPct val="147500"/>
              </a:lnSpc>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445"/>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45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22" name="object 22"/>
          <p:cNvSpPr txBox="1"/>
          <p:nvPr/>
        </p:nvSpPr>
        <p:spPr>
          <a:xfrm>
            <a:off x="2449067" y="1381760"/>
            <a:ext cx="1169035" cy="458470"/>
          </a:xfrm>
          <a:prstGeom prst="rect">
            <a:avLst/>
          </a:prstGeom>
        </p:spPr>
        <p:txBody>
          <a:bodyPr vert="horz" wrap="square" lIns="0" tIns="12700" rIns="0" bIns="0" rtlCol="0">
            <a:spAutoFit/>
          </a:bodyPr>
          <a:lstStyle/>
          <a:p>
            <a:pPr>
              <a:lnSpc>
                <a:spcPct val="100000"/>
              </a:lnSpc>
              <a:spcBef>
                <a:spcPts val="100"/>
              </a:spcBef>
            </a:pPr>
            <a:r>
              <a:rPr sz="1200" b="1" spc="-65" dirty="0">
                <a:solidFill>
                  <a:srgbClr val="585858"/>
                </a:solidFill>
                <a:latin typeface="UD Digi Kyokasho NK-B"/>
                <a:cs typeface="UD Digi Kyokasho NK-B"/>
              </a:rPr>
              <a:t>主担当部署•機関</a:t>
            </a:r>
            <a:endParaRPr sz="1200">
              <a:latin typeface="UD Digi Kyokasho NK-B"/>
              <a:cs typeface="UD Digi Kyokasho NK-B"/>
            </a:endParaRPr>
          </a:p>
          <a:p>
            <a:pPr marL="385445">
              <a:lnSpc>
                <a:spcPct val="100000"/>
              </a:lnSpc>
              <a:spcBef>
                <a:spcPts val="885"/>
              </a:spcBef>
              <a:tabLst>
                <a:tab pos="728345" algn="l"/>
                <a:tab pos="106934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2</a:t>
            </a:r>
            <a:r>
              <a:rPr sz="900" dirty="0">
                <a:solidFill>
                  <a:srgbClr val="585858"/>
                </a:solidFill>
                <a:latin typeface="Calibri"/>
                <a:cs typeface="Calibri"/>
              </a:rPr>
              <a:t>	</a:t>
            </a:r>
            <a:r>
              <a:rPr sz="900" spc="-50" dirty="0">
                <a:solidFill>
                  <a:srgbClr val="585858"/>
                </a:solidFill>
                <a:latin typeface="Calibri"/>
                <a:cs typeface="Calibri"/>
              </a:rPr>
              <a:t>4</a:t>
            </a:r>
            <a:endParaRPr sz="900">
              <a:latin typeface="Calibri"/>
              <a:cs typeface="Calibri"/>
            </a:endParaRPr>
          </a:p>
        </p:txBody>
      </p:sp>
      <p:sp>
        <p:nvSpPr>
          <p:cNvPr id="23" name="object 23"/>
          <p:cNvSpPr/>
          <p:nvPr/>
        </p:nvSpPr>
        <p:spPr>
          <a:xfrm>
            <a:off x="1228344" y="1283208"/>
            <a:ext cx="3884929" cy="2573020"/>
          </a:xfrm>
          <a:custGeom>
            <a:avLst/>
            <a:gdLst/>
            <a:ahLst/>
            <a:cxnLst/>
            <a:rect l="l" t="t" r="r" b="b"/>
            <a:pathLst>
              <a:path w="3884929" h="2573020">
                <a:moveTo>
                  <a:pt x="0" y="2572512"/>
                </a:moveTo>
                <a:lnTo>
                  <a:pt x="3884676" y="2572512"/>
                </a:lnTo>
                <a:lnTo>
                  <a:pt x="3884676" y="0"/>
                </a:lnTo>
                <a:lnTo>
                  <a:pt x="0" y="0"/>
                </a:lnTo>
                <a:lnTo>
                  <a:pt x="0" y="2572512"/>
                </a:lnTo>
                <a:close/>
              </a:path>
            </a:pathLst>
          </a:custGeom>
          <a:ln w="9144">
            <a:solidFill>
              <a:srgbClr val="000000"/>
            </a:solidFill>
          </a:ln>
        </p:spPr>
        <p:txBody>
          <a:bodyPr wrap="square" lIns="0" tIns="0" rIns="0" bIns="0" rtlCol="0"/>
          <a:lstStyle/>
          <a:p>
            <a:endParaRPr/>
          </a:p>
        </p:txBody>
      </p:sp>
      <p:grpSp>
        <p:nvGrpSpPr>
          <p:cNvPr id="24" name="object 24"/>
          <p:cNvGrpSpPr/>
          <p:nvPr/>
        </p:nvGrpSpPr>
        <p:grpSpPr>
          <a:xfrm>
            <a:off x="7209853" y="1917001"/>
            <a:ext cx="2061210" cy="1800225"/>
            <a:chOff x="7209853" y="1917001"/>
            <a:chExt cx="2061210" cy="1800225"/>
          </a:xfrm>
        </p:grpSpPr>
        <p:sp>
          <p:nvSpPr>
            <p:cNvPr id="25" name="object 25"/>
            <p:cNvSpPr/>
            <p:nvPr/>
          </p:nvSpPr>
          <p:spPr>
            <a:xfrm>
              <a:off x="7507224" y="1921764"/>
              <a:ext cx="1172210" cy="1790700"/>
            </a:xfrm>
            <a:custGeom>
              <a:avLst/>
              <a:gdLst/>
              <a:ahLst/>
              <a:cxnLst/>
              <a:rect l="l" t="t" r="r" b="b"/>
              <a:pathLst>
                <a:path w="1172209" h="1790700">
                  <a:moveTo>
                    <a:pt x="0" y="1373124"/>
                  </a:moveTo>
                  <a:lnTo>
                    <a:pt x="0" y="1790700"/>
                  </a:lnTo>
                </a:path>
                <a:path w="1172209" h="1790700">
                  <a:moveTo>
                    <a:pt x="0" y="1194815"/>
                  </a:moveTo>
                  <a:lnTo>
                    <a:pt x="0" y="1310639"/>
                  </a:lnTo>
                </a:path>
                <a:path w="1172209" h="1790700">
                  <a:moveTo>
                    <a:pt x="0" y="1014984"/>
                  </a:moveTo>
                  <a:lnTo>
                    <a:pt x="0" y="1130808"/>
                  </a:lnTo>
                </a:path>
                <a:path w="1172209" h="1790700">
                  <a:moveTo>
                    <a:pt x="0" y="658367"/>
                  </a:moveTo>
                  <a:lnTo>
                    <a:pt x="0" y="952500"/>
                  </a:lnTo>
                </a:path>
                <a:path w="1172209" h="1790700">
                  <a:moveTo>
                    <a:pt x="0" y="478536"/>
                  </a:moveTo>
                  <a:lnTo>
                    <a:pt x="0" y="594360"/>
                  </a:lnTo>
                </a:path>
                <a:path w="1172209" h="1790700">
                  <a:moveTo>
                    <a:pt x="0" y="120396"/>
                  </a:moveTo>
                  <a:lnTo>
                    <a:pt x="0" y="414527"/>
                  </a:lnTo>
                </a:path>
                <a:path w="1172209" h="1790700">
                  <a:moveTo>
                    <a:pt x="0" y="0"/>
                  </a:moveTo>
                  <a:lnTo>
                    <a:pt x="0" y="56387"/>
                  </a:lnTo>
                </a:path>
                <a:path w="1172209" h="1790700">
                  <a:moveTo>
                    <a:pt x="292607" y="120396"/>
                  </a:moveTo>
                  <a:lnTo>
                    <a:pt x="292607" y="414527"/>
                  </a:lnTo>
                </a:path>
                <a:path w="1172209" h="1790700">
                  <a:moveTo>
                    <a:pt x="292607" y="0"/>
                  </a:moveTo>
                  <a:lnTo>
                    <a:pt x="292607" y="56387"/>
                  </a:lnTo>
                </a:path>
                <a:path w="1172209" h="1790700">
                  <a:moveTo>
                    <a:pt x="292607" y="478536"/>
                  </a:moveTo>
                  <a:lnTo>
                    <a:pt x="292607" y="594360"/>
                  </a:lnTo>
                </a:path>
                <a:path w="1172209" h="1790700">
                  <a:moveTo>
                    <a:pt x="292607" y="658367"/>
                  </a:moveTo>
                  <a:lnTo>
                    <a:pt x="292607" y="952500"/>
                  </a:lnTo>
                </a:path>
                <a:path w="1172209" h="1790700">
                  <a:moveTo>
                    <a:pt x="292607" y="1014984"/>
                  </a:moveTo>
                  <a:lnTo>
                    <a:pt x="292607" y="1130808"/>
                  </a:lnTo>
                </a:path>
                <a:path w="1172209" h="1790700">
                  <a:moveTo>
                    <a:pt x="292607" y="1194815"/>
                  </a:moveTo>
                  <a:lnTo>
                    <a:pt x="292607" y="1310639"/>
                  </a:lnTo>
                </a:path>
                <a:path w="1172209" h="1790700">
                  <a:moveTo>
                    <a:pt x="292607" y="1373124"/>
                  </a:moveTo>
                  <a:lnTo>
                    <a:pt x="292607" y="1790700"/>
                  </a:lnTo>
                </a:path>
                <a:path w="1172209" h="1790700">
                  <a:moveTo>
                    <a:pt x="586740" y="120396"/>
                  </a:moveTo>
                  <a:lnTo>
                    <a:pt x="586740" y="594360"/>
                  </a:lnTo>
                </a:path>
                <a:path w="1172209" h="1790700">
                  <a:moveTo>
                    <a:pt x="586740" y="0"/>
                  </a:moveTo>
                  <a:lnTo>
                    <a:pt x="586740" y="56387"/>
                  </a:lnTo>
                </a:path>
                <a:path w="1172209" h="1790700">
                  <a:moveTo>
                    <a:pt x="586740" y="658367"/>
                  </a:moveTo>
                  <a:lnTo>
                    <a:pt x="586740" y="1130808"/>
                  </a:lnTo>
                </a:path>
                <a:path w="1172209" h="1790700">
                  <a:moveTo>
                    <a:pt x="586740" y="1194815"/>
                  </a:moveTo>
                  <a:lnTo>
                    <a:pt x="586740" y="1310639"/>
                  </a:lnTo>
                </a:path>
                <a:path w="1172209" h="1790700">
                  <a:moveTo>
                    <a:pt x="586740" y="1373124"/>
                  </a:moveTo>
                  <a:lnTo>
                    <a:pt x="586740" y="1790700"/>
                  </a:lnTo>
                </a:path>
                <a:path w="1172209" h="1790700">
                  <a:moveTo>
                    <a:pt x="879348" y="120396"/>
                  </a:moveTo>
                  <a:lnTo>
                    <a:pt x="879348" y="1130808"/>
                  </a:lnTo>
                </a:path>
                <a:path w="1172209" h="1790700">
                  <a:moveTo>
                    <a:pt x="879348" y="0"/>
                  </a:moveTo>
                  <a:lnTo>
                    <a:pt x="879348" y="56387"/>
                  </a:lnTo>
                </a:path>
                <a:path w="1172209" h="1790700">
                  <a:moveTo>
                    <a:pt x="879348" y="1194815"/>
                  </a:moveTo>
                  <a:lnTo>
                    <a:pt x="879348" y="1310639"/>
                  </a:lnTo>
                </a:path>
                <a:path w="1172209" h="1790700">
                  <a:moveTo>
                    <a:pt x="879348" y="1373124"/>
                  </a:moveTo>
                  <a:lnTo>
                    <a:pt x="879348" y="1790700"/>
                  </a:lnTo>
                </a:path>
                <a:path w="1172209" h="1790700">
                  <a:moveTo>
                    <a:pt x="1171955" y="120396"/>
                  </a:moveTo>
                  <a:lnTo>
                    <a:pt x="1171955" y="1130808"/>
                  </a:lnTo>
                </a:path>
                <a:path w="1172209" h="1790700">
                  <a:moveTo>
                    <a:pt x="1171955" y="0"/>
                  </a:moveTo>
                  <a:lnTo>
                    <a:pt x="1171955" y="56387"/>
                  </a:lnTo>
                </a:path>
                <a:path w="1172209" h="1790700">
                  <a:moveTo>
                    <a:pt x="1171955" y="1194815"/>
                  </a:moveTo>
                  <a:lnTo>
                    <a:pt x="1171955" y="1790700"/>
                  </a:lnTo>
                </a:path>
              </a:pathLst>
            </a:custGeom>
            <a:ln w="9144">
              <a:solidFill>
                <a:srgbClr val="D9D9D9"/>
              </a:solidFill>
            </a:ln>
          </p:spPr>
          <p:txBody>
            <a:bodyPr wrap="square" lIns="0" tIns="0" rIns="0" bIns="0" rtlCol="0"/>
            <a:lstStyle/>
            <a:p>
              <a:endParaRPr/>
            </a:p>
          </p:txBody>
        </p:sp>
        <p:sp>
          <p:nvSpPr>
            <p:cNvPr id="26" name="object 26"/>
            <p:cNvSpPr/>
            <p:nvPr/>
          </p:nvSpPr>
          <p:spPr>
            <a:xfrm>
              <a:off x="8971788" y="1921764"/>
              <a:ext cx="294640" cy="1790700"/>
            </a:xfrm>
            <a:custGeom>
              <a:avLst/>
              <a:gdLst/>
              <a:ahLst/>
              <a:cxnLst/>
              <a:rect l="l" t="t" r="r" b="b"/>
              <a:pathLst>
                <a:path w="294640" h="1790700">
                  <a:moveTo>
                    <a:pt x="0" y="0"/>
                  </a:moveTo>
                  <a:lnTo>
                    <a:pt x="0" y="1790700"/>
                  </a:lnTo>
                </a:path>
                <a:path w="294640" h="1790700">
                  <a:moveTo>
                    <a:pt x="294131" y="0"/>
                  </a:moveTo>
                  <a:lnTo>
                    <a:pt x="294131" y="1790700"/>
                  </a:lnTo>
                </a:path>
              </a:pathLst>
            </a:custGeom>
            <a:ln w="9144">
              <a:solidFill>
                <a:srgbClr val="D9D9D9"/>
              </a:solidFill>
            </a:ln>
          </p:spPr>
          <p:txBody>
            <a:bodyPr wrap="square" lIns="0" tIns="0" rIns="0" bIns="0" rtlCol="0"/>
            <a:lstStyle/>
            <a:p>
              <a:endParaRPr/>
            </a:p>
          </p:txBody>
        </p:sp>
        <p:sp>
          <p:nvSpPr>
            <p:cNvPr id="27" name="object 27"/>
            <p:cNvSpPr/>
            <p:nvPr/>
          </p:nvSpPr>
          <p:spPr>
            <a:xfrm>
              <a:off x="7214616" y="1978151"/>
              <a:ext cx="1699260" cy="1675130"/>
            </a:xfrm>
            <a:custGeom>
              <a:avLst/>
              <a:gdLst/>
              <a:ahLst/>
              <a:cxnLst/>
              <a:rect l="l" t="t" r="r" b="b"/>
              <a:pathLst>
                <a:path w="1699259" h="1675129">
                  <a:moveTo>
                    <a:pt x="117348" y="179832"/>
                  </a:moveTo>
                  <a:lnTo>
                    <a:pt x="0" y="179832"/>
                  </a:lnTo>
                  <a:lnTo>
                    <a:pt x="0" y="243840"/>
                  </a:lnTo>
                  <a:lnTo>
                    <a:pt x="117348" y="243840"/>
                  </a:lnTo>
                  <a:lnTo>
                    <a:pt x="117348" y="179832"/>
                  </a:lnTo>
                  <a:close/>
                </a:path>
                <a:path w="1699259" h="1675129">
                  <a:moveTo>
                    <a:pt x="175260" y="1612392"/>
                  </a:moveTo>
                  <a:lnTo>
                    <a:pt x="0" y="1612392"/>
                  </a:lnTo>
                  <a:lnTo>
                    <a:pt x="0" y="1674876"/>
                  </a:lnTo>
                  <a:lnTo>
                    <a:pt x="175260" y="1674876"/>
                  </a:lnTo>
                  <a:lnTo>
                    <a:pt x="175260" y="1612392"/>
                  </a:lnTo>
                  <a:close/>
                </a:path>
                <a:path w="1699259" h="1675129">
                  <a:moveTo>
                    <a:pt x="175260" y="716280"/>
                  </a:moveTo>
                  <a:lnTo>
                    <a:pt x="0" y="716280"/>
                  </a:lnTo>
                  <a:lnTo>
                    <a:pt x="0" y="780288"/>
                  </a:lnTo>
                  <a:lnTo>
                    <a:pt x="175260" y="780288"/>
                  </a:lnTo>
                  <a:lnTo>
                    <a:pt x="175260" y="716280"/>
                  </a:lnTo>
                  <a:close/>
                </a:path>
                <a:path w="1699259" h="1675129">
                  <a:moveTo>
                    <a:pt x="234696" y="1432560"/>
                  </a:moveTo>
                  <a:lnTo>
                    <a:pt x="0" y="1432560"/>
                  </a:lnTo>
                  <a:lnTo>
                    <a:pt x="0" y="1496568"/>
                  </a:lnTo>
                  <a:lnTo>
                    <a:pt x="234696" y="1496568"/>
                  </a:lnTo>
                  <a:lnTo>
                    <a:pt x="234696" y="1432560"/>
                  </a:lnTo>
                  <a:close/>
                </a:path>
                <a:path w="1699259" h="1675129">
                  <a:moveTo>
                    <a:pt x="702564" y="358140"/>
                  </a:moveTo>
                  <a:lnTo>
                    <a:pt x="0" y="358140"/>
                  </a:lnTo>
                  <a:lnTo>
                    <a:pt x="0" y="422148"/>
                  </a:lnTo>
                  <a:lnTo>
                    <a:pt x="702564" y="422148"/>
                  </a:lnTo>
                  <a:lnTo>
                    <a:pt x="702564" y="358140"/>
                  </a:lnTo>
                  <a:close/>
                </a:path>
                <a:path w="1699259" h="1675129">
                  <a:moveTo>
                    <a:pt x="762000" y="896112"/>
                  </a:moveTo>
                  <a:lnTo>
                    <a:pt x="0" y="896112"/>
                  </a:lnTo>
                  <a:lnTo>
                    <a:pt x="0" y="958596"/>
                  </a:lnTo>
                  <a:lnTo>
                    <a:pt x="762000" y="958596"/>
                  </a:lnTo>
                  <a:lnTo>
                    <a:pt x="762000" y="896112"/>
                  </a:lnTo>
                  <a:close/>
                </a:path>
                <a:path w="1699259" h="1675129">
                  <a:moveTo>
                    <a:pt x="937260" y="537972"/>
                  </a:moveTo>
                  <a:lnTo>
                    <a:pt x="0" y="537972"/>
                  </a:lnTo>
                  <a:lnTo>
                    <a:pt x="0" y="601980"/>
                  </a:lnTo>
                  <a:lnTo>
                    <a:pt x="937260" y="601980"/>
                  </a:lnTo>
                  <a:lnTo>
                    <a:pt x="937260" y="537972"/>
                  </a:lnTo>
                  <a:close/>
                </a:path>
                <a:path w="1699259" h="1675129">
                  <a:moveTo>
                    <a:pt x="1405128" y="1254252"/>
                  </a:moveTo>
                  <a:lnTo>
                    <a:pt x="0" y="1254252"/>
                  </a:lnTo>
                  <a:lnTo>
                    <a:pt x="0" y="1316736"/>
                  </a:lnTo>
                  <a:lnTo>
                    <a:pt x="1405128" y="1316736"/>
                  </a:lnTo>
                  <a:lnTo>
                    <a:pt x="1405128" y="1254252"/>
                  </a:lnTo>
                  <a:close/>
                </a:path>
                <a:path w="1699259" h="1675129">
                  <a:moveTo>
                    <a:pt x="1699260" y="1074420"/>
                  </a:moveTo>
                  <a:lnTo>
                    <a:pt x="0" y="1074420"/>
                  </a:lnTo>
                  <a:lnTo>
                    <a:pt x="0" y="1138428"/>
                  </a:lnTo>
                  <a:lnTo>
                    <a:pt x="1699260" y="1138428"/>
                  </a:lnTo>
                  <a:lnTo>
                    <a:pt x="1699260" y="1074420"/>
                  </a:lnTo>
                  <a:close/>
                </a:path>
                <a:path w="1699259" h="1675129">
                  <a:moveTo>
                    <a:pt x="1699260" y="0"/>
                  </a:moveTo>
                  <a:lnTo>
                    <a:pt x="0" y="0"/>
                  </a:lnTo>
                  <a:lnTo>
                    <a:pt x="0" y="64008"/>
                  </a:lnTo>
                  <a:lnTo>
                    <a:pt x="1699260" y="64008"/>
                  </a:lnTo>
                  <a:lnTo>
                    <a:pt x="1699260" y="0"/>
                  </a:lnTo>
                  <a:close/>
                </a:path>
              </a:pathLst>
            </a:custGeom>
            <a:solidFill>
              <a:srgbClr val="5B9BD4"/>
            </a:solidFill>
          </p:spPr>
          <p:txBody>
            <a:bodyPr wrap="square" lIns="0" tIns="0" rIns="0" bIns="0" rtlCol="0"/>
            <a:lstStyle/>
            <a:p>
              <a:endParaRPr/>
            </a:p>
          </p:txBody>
        </p:sp>
        <p:sp>
          <p:nvSpPr>
            <p:cNvPr id="28" name="object 28"/>
            <p:cNvSpPr/>
            <p:nvPr/>
          </p:nvSpPr>
          <p:spPr>
            <a:xfrm>
              <a:off x="7214616" y="1921764"/>
              <a:ext cx="0" cy="1790700"/>
            </a:xfrm>
            <a:custGeom>
              <a:avLst/>
              <a:gdLst/>
              <a:ahLst/>
              <a:cxnLst/>
              <a:rect l="l" t="t" r="r" b="b"/>
              <a:pathLst>
                <a:path h="1790700">
                  <a:moveTo>
                    <a:pt x="0" y="0"/>
                  </a:moveTo>
                  <a:lnTo>
                    <a:pt x="0" y="1790700"/>
                  </a:lnTo>
                </a:path>
              </a:pathLst>
            </a:custGeom>
            <a:ln w="9144">
              <a:solidFill>
                <a:srgbClr val="D9D9D9"/>
              </a:solidFill>
            </a:ln>
          </p:spPr>
          <p:txBody>
            <a:bodyPr wrap="square" lIns="0" tIns="0" rIns="0" bIns="0" rtlCol="0"/>
            <a:lstStyle/>
            <a:p>
              <a:endParaRPr/>
            </a:p>
          </p:txBody>
        </p:sp>
      </p:grpSp>
      <p:sp>
        <p:nvSpPr>
          <p:cNvPr id="29" name="object 29"/>
          <p:cNvSpPr txBox="1"/>
          <p:nvPr/>
        </p:nvSpPr>
        <p:spPr>
          <a:xfrm>
            <a:off x="7408164" y="210108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30" name="object 30"/>
          <p:cNvSpPr txBox="1"/>
          <p:nvPr/>
        </p:nvSpPr>
        <p:spPr>
          <a:xfrm>
            <a:off x="7993380" y="227939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12</a:t>
            </a:r>
            <a:endParaRPr sz="900">
              <a:latin typeface="Calibri"/>
              <a:cs typeface="Calibri"/>
            </a:endParaRPr>
          </a:p>
        </p:txBody>
      </p:sp>
      <p:sp>
        <p:nvSpPr>
          <p:cNvPr id="31" name="object 31"/>
          <p:cNvSpPr txBox="1"/>
          <p:nvPr/>
        </p:nvSpPr>
        <p:spPr>
          <a:xfrm>
            <a:off x="8228076" y="245922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16</a:t>
            </a:r>
            <a:endParaRPr sz="900">
              <a:latin typeface="Calibri"/>
              <a:cs typeface="Calibri"/>
            </a:endParaRPr>
          </a:p>
        </p:txBody>
      </p:sp>
      <p:sp>
        <p:nvSpPr>
          <p:cNvPr id="32" name="object 32"/>
          <p:cNvSpPr txBox="1"/>
          <p:nvPr/>
        </p:nvSpPr>
        <p:spPr>
          <a:xfrm>
            <a:off x="7466076" y="263753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33" name="object 33"/>
          <p:cNvSpPr txBox="1"/>
          <p:nvPr/>
        </p:nvSpPr>
        <p:spPr>
          <a:xfrm>
            <a:off x="8052816" y="2817367"/>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13</a:t>
            </a:r>
            <a:endParaRPr sz="900">
              <a:latin typeface="Calibri"/>
              <a:cs typeface="Calibri"/>
            </a:endParaRPr>
          </a:p>
        </p:txBody>
      </p:sp>
      <p:sp>
        <p:nvSpPr>
          <p:cNvPr id="34" name="object 34"/>
          <p:cNvSpPr txBox="1"/>
          <p:nvPr/>
        </p:nvSpPr>
        <p:spPr>
          <a:xfrm>
            <a:off x="8990076" y="29956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29</a:t>
            </a:r>
            <a:endParaRPr sz="900">
              <a:latin typeface="Calibri"/>
              <a:cs typeface="Calibri"/>
            </a:endParaRPr>
          </a:p>
        </p:txBody>
      </p:sp>
      <p:sp>
        <p:nvSpPr>
          <p:cNvPr id="35" name="object 35"/>
          <p:cNvSpPr txBox="1"/>
          <p:nvPr/>
        </p:nvSpPr>
        <p:spPr>
          <a:xfrm>
            <a:off x="8697468" y="317550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24</a:t>
            </a:r>
            <a:endParaRPr sz="900">
              <a:latin typeface="Calibri"/>
              <a:cs typeface="Calibri"/>
            </a:endParaRPr>
          </a:p>
        </p:txBody>
      </p:sp>
      <p:sp>
        <p:nvSpPr>
          <p:cNvPr id="36" name="object 36"/>
          <p:cNvSpPr txBox="1"/>
          <p:nvPr/>
        </p:nvSpPr>
        <p:spPr>
          <a:xfrm>
            <a:off x="7525511" y="335381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37" name="object 37"/>
          <p:cNvSpPr txBox="1"/>
          <p:nvPr/>
        </p:nvSpPr>
        <p:spPr>
          <a:xfrm>
            <a:off x="7466076" y="353364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38" name="object 38"/>
          <p:cNvSpPr txBox="1"/>
          <p:nvPr/>
        </p:nvSpPr>
        <p:spPr>
          <a:xfrm>
            <a:off x="5631688" y="1410716"/>
            <a:ext cx="3729354" cy="2269490"/>
          </a:xfrm>
          <a:prstGeom prst="rect">
            <a:avLst/>
          </a:prstGeom>
        </p:spPr>
        <p:txBody>
          <a:bodyPr vert="horz" wrap="square" lIns="0" tIns="12700" rIns="0" bIns="0" rtlCol="0">
            <a:spAutoFit/>
          </a:bodyPr>
          <a:lstStyle/>
          <a:p>
            <a:pPr marL="1227455">
              <a:lnSpc>
                <a:spcPct val="100000"/>
              </a:lnSpc>
              <a:spcBef>
                <a:spcPts val="100"/>
              </a:spcBef>
            </a:pPr>
            <a:r>
              <a:rPr sz="1200" b="1" spc="-50" dirty="0">
                <a:solidFill>
                  <a:srgbClr val="585858"/>
                </a:solidFill>
                <a:latin typeface="UD Digi Kyokasho NK-B"/>
                <a:cs typeface="UD Digi Kyokasho NK-B"/>
              </a:rPr>
              <a:t>対応可能部署•機関</a:t>
            </a:r>
            <a:endParaRPr sz="1200">
              <a:latin typeface="UD Digi Kyokasho NK-B"/>
              <a:cs typeface="UD Digi Kyokasho NK-B"/>
            </a:endParaRPr>
          </a:p>
          <a:p>
            <a:pPr marL="1553845">
              <a:lnSpc>
                <a:spcPct val="100000"/>
              </a:lnSpc>
              <a:spcBef>
                <a:spcPts val="660"/>
              </a:spcBef>
              <a:tabLst>
                <a:tab pos="1845945" algn="l"/>
                <a:tab pos="2110105" algn="l"/>
                <a:tab pos="2404110" algn="l"/>
                <a:tab pos="2696845" algn="l"/>
                <a:tab pos="2988945" algn="l"/>
                <a:tab pos="3281679" algn="l"/>
                <a:tab pos="357441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35</a:t>
            </a:r>
            <a:endParaRPr sz="900">
              <a:latin typeface="Calibri"/>
              <a:cs typeface="Calibri"/>
            </a:endParaRPr>
          </a:p>
          <a:p>
            <a:pPr marL="678815">
              <a:lnSpc>
                <a:spcPct val="100000"/>
              </a:lnSpc>
              <a:spcBef>
                <a:spcPts val="740"/>
              </a:spcBef>
              <a:tabLst>
                <a:tab pos="3357879" algn="l"/>
              </a:tabLst>
            </a:pPr>
            <a:r>
              <a:rPr sz="800" b="1" dirty="0">
                <a:solidFill>
                  <a:srgbClr val="585858"/>
                </a:solidFill>
                <a:latin typeface="UD Digi Kyokasho NK-B"/>
                <a:cs typeface="UD Digi Kyokasho NK-B"/>
              </a:rPr>
              <a:t>障がい福祉関係</a:t>
            </a:r>
            <a:r>
              <a:rPr sz="800" b="1" spc="-50" dirty="0">
                <a:solidFill>
                  <a:srgbClr val="585858"/>
                </a:solidFill>
                <a:latin typeface="UD Digi Kyokasho NK-B"/>
                <a:cs typeface="UD Digi Kyokasho NK-B"/>
              </a:rPr>
              <a:t>課</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29</a:t>
            </a:r>
            <a:endParaRPr sz="1350" baseline="-6172">
              <a:latin typeface="Calibri"/>
              <a:cs typeface="Calibri"/>
            </a:endParaRPr>
          </a:p>
          <a:p>
            <a:pPr marL="685165" marR="2231390" indent="89535" algn="r">
              <a:lnSpc>
                <a:spcPts val="1400"/>
              </a:lnSpc>
              <a:spcBef>
                <a:spcPts val="105"/>
              </a:spcBef>
            </a:pPr>
            <a:r>
              <a:rPr sz="800" b="1" spc="-10" dirty="0">
                <a:solidFill>
                  <a:srgbClr val="585858"/>
                </a:solidFill>
                <a:latin typeface="UD Digi Kyokasho NK-B"/>
                <a:cs typeface="UD Digi Kyokasho NK-B"/>
              </a:rPr>
              <a:t>母子保健担当課子育て支援関係課</a:t>
            </a:r>
            <a:endParaRPr sz="800">
              <a:latin typeface="UD Digi Kyokasho NK-B"/>
              <a:cs typeface="UD Digi Kyokasho NK-B"/>
            </a:endParaRPr>
          </a:p>
          <a:p>
            <a:pPr marL="923925" marR="2232660" indent="53340" algn="r">
              <a:lnSpc>
                <a:spcPts val="1400"/>
              </a:lnSpc>
              <a:spcBef>
                <a:spcPts val="20"/>
              </a:spcBef>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517525" marR="2232660" algn="r">
              <a:lnSpc>
                <a:spcPts val="1400"/>
              </a:lnSpc>
              <a:spcBef>
                <a:spcPts val="20"/>
              </a:spcBef>
            </a:pPr>
            <a:r>
              <a:rPr sz="800" b="1" spc="-15" dirty="0">
                <a:solidFill>
                  <a:srgbClr val="585858"/>
                </a:solidFill>
                <a:latin typeface="UD Digi Kyokasho NK-B"/>
                <a:cs typeface="UD Digi Kyokasho NK-B"/>
              </a:rPr>
              <a:t>児童発達支援センター基幹相談支援センター</a:t>
            </a:r>
            <a:endParaRPr sz="800">
              <a:latin typeface="UD Digi Kyokasho NK-B"/>
              <a:cs typeface="UD Digi Kyokasho NK-B"/>
            </a:endParaRPr>
          </a:p>
          <a:p>
            <a:pPr marL="25400" marR="2230120" indent="545465" algn="r">
              <a:lnSpc>
                <a:spcPts val="1400"/>
              </a:lnSpc>
              <a:spcBef>
                <a:spcPts val="20"/>
              </a:spcBef>
            </a:pPr>
            <a:r>
              <a:rPr sz="800" b="1" spc="-10" dirty="0">
                <a:solidFill>
                  <a:srgbClr val="585858"/>
                </a:solidFill>
                <a:latin typeface="UD Digi Kyokasho NK-B"/>
                <a:cs typeface="UD Digi Kyokasho NK-B"/>
              </a:rPr>
              <a:t>委託相談支援事業所</a:t>
            </a: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2231390" algn="r">
              <a:lnSpc>
                <a:spcPct val="100000"/>
              </a:lnSpc>
              <a:spcBef>
                <a:spcPts val="34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39" name="object 39"/>
          <p:cNvSpPr/>
          <p:nvPr/>
        </p:nvSpPr>
        <p:spPr>
          <a:xfrm>
            <a:off x="5577840" y="1283208"/>
            <a:ext cx="3884929" cy="2567940"/>
          </a:xfrm>
          <a:custGeom>
            <a:avLst/>
            <a:gdLst/>
            <a:ahLst/>
            <a:cxnLst/>
            <a:rect l="l" t="t" r="r" b="b"/>
            <a:pathLst>
              <a:path w="3884929" h="2567940">
                <a:moveTo>
                  <a:pt x="0" y="2567940"/>
                </a:moveTo>
                <a:lnTo>
                  <a:pt x="3884675" y="2567940"/>
                </a:lnTo>
                <a:lnTo>
                  <a:pt x="3884675" y="0"/>
                </a:lnTo>
                <a:lnTo>
                  <a:pt x="0" y="0"/>
                </a:lnTo>
                <a:lnTo>
                  <a:pt x="0" y="2567940"/>
                </a:lnTo>
                <a:close/>
              </a:path>
            </a:pathLst>
          </a:custGeom>
          <a:ln w="9144">
            <a:solidFill>
              <a:srgbClr val="000000"/>
            </a:solidFill>
          </a:ln>
        </p:spPr>
        <p:txBody>
          <a:bodyPr wrap="square" lIns="0" tIns="0" rIns="0" bIns="0" rtlCol="0"/>
          <a:lstStyle/>
          <a:p>
            <a:endParaRPr/>
          </a:p>
        </p:txBody>
      </p:sp>
      <p:grpSp>
        <p:nvGrpSpPr>
          <p:cNvPr id="40" name="object 40"/>
          <p:cNvGrpSpPr/>
          <p:nvPr/>
        </p:nvGrpSpPr>
        <p:grpSpPr>
          <a:xfrm>
            <a:off x="2860357" y="4786693"/>
            <a:ext cx="2088514" cy="1823085"/>
            <a:chOff x="2860357" y="4786693"/>
            <a:chExt cx="2088514" cy="1823085"/>
          </a:xfrm>
        </p:grpSpPr>
        <p:sp>
          <p:nvSpPr>
            <p:cNvPr id="41" name="object 41"/>
            <p:cNvSpPr/>
            <p:nvPr/>
          </p:nvSpPr>
          <p:spPr>
            <a:xfrm>
              <a:off x="3211068" y="4791455"/>
              <a:ext cx="1039494" cy="1813560"/>
            </a:xfrm>
            <a:custGeom>
              <a:avLst/>
              <a:gdLst/>
              <a:ahLst/>
              <a:cxnLst/>
              <a:rect l="l" t="t" r="r" b="b"/>
              <a:pathLst>
                <a:path w="1039495" h="1813559">
                  <a:moveTo>
                    <a:pt x="0" y="1754123"/>
                  </a:moveTo>
                  <a:lnTo>
                    <a:pt x="0" y="1813559"/>
                  </a:lnTo>
                </a:path>
                <a:path w="1039495" h="1813559">
                  <a:moveTo>
                    <a:pt x="0" y="1391411"/>
                  </a:moveTo>
                  <a:lnTo>
                    <a:pt x="0" y="1690115"/>
                  </a:lnTo>
                </a:path>
                <a:path w="1039495" h="1813559">
                  <a:moveTo>
                    <a:pt x="0" y="1210055"/>
                  </a:moveTo>
                  <a:lnTo>
                    <a:pt x="0" y="1327403"/>
                  </a:lnTo>
                </a:path>
                <a:path w="1039495" h="1813559">
                  <a:moveTo>
                    <a:pt x="0" y="121919"/>
                  </a:moveTo>
                  <a:lnTo>
                    <a:pt x="0" y="1146047"/>
                  </a:lnTo>
                </a:path>
                <a:path w="1039495" h="1813559">
                  <a:moveTo>
                    <a:pt x="0" y="0"/>
                  </a:moveTo>
                  <a:lnTo>
                    <a:pt x="0" y="57911"/>
                  </a:lnTo>
                </a:path>
                <a:path w="1039495" h="1813559">
                  <a:moveTo>
                    <a:pt x="345947" y="121919"/>
                  </a:moveTo>
                  <a:lnTo>
                    <a:pt x="345947" y="1146047"/>
                  </a:lnTo>
                </a:path>
                <a:path w="1039495" h="1813559">
                  <a:moveTo>
                    <a:pt x="345947" y="0"/>
                  </a:moveTo>
                  <a:lnTo>
                    <a:pt x="345947" y="57911"/>
                  </a:lnTo>
                </a:path>
                <a:path w="1039495" h="1813559">
                  <a:moveTo>
                    <a:pt x="345947" y="1210055"/>
                  </a:moveTo>
                  <a:lnTo>
                    <a:pt x="345947" y="1327403"/>
                  </a:lnTo>
                </a:path>
                <a:path w="1039495" h="1813559">
                  <a:moveTo>
                    <a:pt x="345947" y="1391411"/>
                  </a:moveTo>
                  <a:lnTo>
                    <a:pt x="345947" y="1690115"/>
                  </a:lnTo>
                </a:path>
                <a:path w="1039495" h="1813559">
                  <a:moveTo>
                    <a:pt x="345947" y="1754123"/>
                  </a:moveTo>
                  <a:lnTo>
                    <a:pt x="345947" y="1813559"/>
                  </a:lnTo>
                </a:path>
                <a:path w="1039495" h="1813559">
                  <a:moveTo>
                    <a:pt x="691895" y="121919"/>
                  </a:moveTo>
                  <a:lnTo>
                    <a:pt x="691895" y="1146047"/>
                  </a:lnTo>
                </a:path>
                <a:path w="1039495" h="1813559">
                  <a:moveTo>
                    <a:pt x="691895" y="0"/>
                  </a:moveTo>
                  <a:lnTo>
                    <a:pt x="691895" y="57911"/>
                  </a:lnTo>
                </a:path>
                <a:path w="1039495" h="1813559">
                  <a:moveTo>
                    <a:pt x="691895" y="1210055"/>
                  </a:moveTo>
                  <a:lnTo>
                    <a:pt x="691895" y="1690115"/>
                  </a:lnTo>
                </a:path>
                <a:path w="1039495" h="1813559">
                  <a:moveTo>
                    <a:pt x="691895" y="1754123"/>
                  </a:moveTo>
                  <a:lnTo>
                    <a:pt x="691895" y="1813559"/>
                  </a:lnTo>
                </a:path>
                <a:path w="1039495" h="1813559">
                  <a:moveTo>
                    <a:pt x="1039368" y="0"/>
                  </a:moveTo>
                  <a:lnTo>
                    <a:pt x="1039368" y="1146047"/>
                  </a:lnTo>
                </a:path>
                <a:path w="1039495" h="1813559">
                  <a:moveTo>
                    <a:pt x="1039368" y="1210055"/>
                  </a:moveTo>
                  <a:lnTo>
                    <a:pt x="1039368" y="1813559"/>
                  </a:lnTo>
                </a:path>
              </a:pathLst>
            </a:custGeom>
            <a:ln w="9144">
              <a:solidFill>
                <a:srgbClr val="D9D9D9"/>
              </a:solidFill>
            </a:ln>
          </p:spPr>
          <p:txBody>
            <a:bodyPr wrap="square" lIns="0" tIns="0" rIns="0" bIns="0" rtlCol="0"/>
            <a:lstStyle/>
            <a:p>
              <a:endParaRPr/>
            </a:p>
          </p:txBody>
        </p:sp>
        <p:sp>
          <p:nvSpPr>
            <p:cNvPr id="42" name="object 42"/>
            <p:cNvSpPr/>
            <p:nvPr/>
          </p:nvSpPr>
          <p:spPr>
            <a:xfrm>
              <a:off x="4596384" y="4791455"/>
              <a:ext cx="347980" cy="1813560"/>
            </a:xfrm>
            <a:custGeom>
              <a:avLst/>
              <a:gdLst/>
              <a:ahLst/>
              <a:cxnLst/>
              <a:rect l="l" t="t" r="r" b="b"/>
              <a:pathLst>
                <a:path w="347979" h="1813559">
                  <a:moveTo>
                    <a:pt x="0" y="0"/>
                  </a:moveTo>
                  <a:lnTo>
                    <a:pt x="0" y="1813559"/>
                  </a:lnTo>
                </a:path>
                <a:path w="347979" h="1813559">
                  <a:moveTo>
                    <a:pt x="347471" y="0"/>
                  </a:moveTo>
                  <a:lnTo>
                    <a:pt x="347471" y="1813559"/>
                  </a:lnTo>
                </a:path>
              </a:pathLst>
            </a:custGeom>
            <a:ln w="9144">
              <a:solidFill>
                <a:srgbClr val="D9D9D9"/>
              </a:solidFill>
            </a:ln>
          </p:spPr>
          <p:txBody>
            <a:bodyPr wrap="square" lIns="0" tIns="0" rIns="0" bIns="0" rtlCol="0"/>
            <a:lstStyle/>
            <a:p>
              <a:endParaRPr/>
            </a:p>
          </p:txBody>
        </p:sp>
        <p:sp>
          <p:nvSpPr>
            <p:cNvPr id="43" name="object 43"/>
            <p:cNvSpPr/>
            <p:nvPr/>
          </p:nvSpPr>
          <p:spPr>
            <a:xfrm>
              <a:off x="2865120" y="4849367"/>
              <a:ext cx="1731645" cy="1696720"/>
            </a:xfrm>
            <a:custGeom>
              <a:avLst/>
              <a:gdLst/>
              <a:ahLst/>
              <a:cxnLst/>
              <a:rect l="l" t="t" r="r" b="b"/>
              <a:pathLst>
                <a:path w="1731645" h="1696720">
                  <a:moveTo>
                    <a:pt x="1037844" y="1269492"/>
                  </a:moveTo>
                  <a:lnTo>
                    <a:pt x="0" y="1269492"/>
                  </a:lnTo>
                  <a:lnTo>
                    <a:pt x="0" y="1333500"/>
                  </a:lnTo>
                  <a:lnTo>
                    <a:pt x="1037844" y="1333500"/>
                  </a:lnTo>
                  <a:lnTo>
                    <a:pt x="1037844" y="1269492"/>
                  </a:lnTo>
                  <a:close/>
                </a:path>
                <a:path w="1731645" h="1696720">
                  <a:moveTo>
                    <a:pt x="1385316" y="1632204"/>
                  </a:moveTo>
                  <a:lnTo>
                    <a:pt x="0" y="1632204"/>
                  </a:lnTo>
                  <a:lnTo>
                    <a:pt x="0" y="1696212"/>
                  </a:lnTo>
                  <a:lnTo>
                    <a:pt x="1385316" y="1696212"/>
                  </a:lnTo>
                  <a:lnTo>
                    <a:pt x="1385316" y="1632204"/>
                  </a:lnTo>
                  <a:close/>
                </a:path>
                <a:path w="1731645" h="1696720">
                  <a:moveTo>
                    <a:pt x="1385316" y="0"/>
                  </a:moveTo>
                  <a:lnTo>
                    <a:pt x="0" y="0"/>
                  </a:lnTo>
                  <a:lnTo>
                    <a:pt x="0" y="64008"/>
                  </a:lnTo>
                  <a:lnTo>
                    <a:pt x="1385316" y="64008"/>
                  </a:lnTo>
                  <a:lnTo>
                    <a:pt x="1385316" y="0"/>
                  </a:lnTo>
                  <a:close/>
                </a:path>
                <a:path w="1731645" h="1696720">
                  <a:moveTo>
                    <a:pt x="1731264" y="1088136"/>
                  </a:moveTo>
                  <a:lnTo>
                    <a:pt x="0" y="1088136"/>
                  </a:lnTo>
                  <a:lnTo>
                    <a:pt x="0" y="1152144"/>
                  </a:lnTo>
                  <a:lnTo>
                    <a:pt x="1731264" y="1152144"/>
                  </a:lnTo>
                  <a:lnTo>
                    <a:pt x="1731264" y="1088136"/>
                  </a:lnTo>
                  <a:close/>
                </a:path>
              </a:pathLst>
            </a:custGeom>
            <a:solidFill>
              <a:srgbClr val="5B9BD4"/>
            </a:solidFill>
          </p:spPr>
          <p:txBody>
            <a:bodyPr wrap="square" lIns="0" tIns="0" rIns="0" bIns="0" rtlCol="0"/>
            <a:lstStyle/>
            <a:p>
              <a:endParaRPr/>
            </a:p>
          </p:txBody>
        </p:sp>
        <p:sp>
          <p:nvSpPr>
            <p:cNvPr id="44" name="object 44"/>
            <p:cNvSpPr/>
            <p:nvPr/>
          </p:nvSpPr>
          <p:spPr>
            <a:xfrm>
              <a:off x="2865120" y="4791455"/>
              <a:ext cx="0" cy="1813560"/>
            </a:xfrm>
            <a:custGeom>
              <a:avLst/>
              <a:gdLst/>
              <a:ahLst/>
              <a:cxnLst/>
              <a:rect l="l" t="t" r="r" b="b"/>
              <a:pathLst>
                <a:path h="1813559">
                  <a:moveTo>
                    <a:pt x="0" y="0"/>
                  </a:moveTo>
                  <a:lnTo>
                    <a:pt x="0" y="1813559"/>
                  </a:lnTo>
                </a:path>
              </a:pathLst>
            </a:custGeom>
            <a:ln w="9144">
              <a:solidFill>
                <a:srgbClr val="D9D9D9"/>
              </a:solidFill>
            </a:ln>
          </p:spPr>
          <p:txBody>
            <a:bodyPr wrap="square" lIns="0" tIns="0" rIns="0" bIns="0" rtlCol="0"/>
            <a:lstStyle/>
            <a:p>
              <a:endParaRPr/>
            </a:p>
          </p:txBody>
        </p:sp>
      </p:grpSp>
      <p:sp>
        <p:nvSpPr>
          <p:cNvPr id="45" name="object 45"/>
          <p:cNvSpPr txBox="1"/>
          <p:nvPr/>
        </p:nvSpPr>
        <p:spPr>
          <a:xfrm>
            <a:off x="4313935" y="4793996"/>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46" name="object 46"/>
          <p:cNvSpPr txBox="1"/>
          <p:nvPr/>
        </p:nvSpPr>
        <p:spPr>
          <a:xfrm>
            <a:off x="2927095" y="4929632"/>
            <a:ext cx="83820" cy="932180"/>
          </a:xfrm>
          <a:prstGeom prst="rect">
            <a:avLst/>
          </a:prstGeom>
        </p:spPr>
        <p:txBody>
          <a:bodyPr vert="horz" wrap="square" lIns="0" tIns="56515" rIns="0" bIns="0" rtlCol="0">
            <a:spAutoFit/>
          </a:bodyPr>
          <a:lstStyle/>
          <a:p>
            <a:pPr marL="12700">
              <a:lnSpc>
                <a:spcPct val="100000"/>
              </a:lnSpc>
              <a:spcBef>
                <a:spcPts val="445"/>
              </a:spcBef>
            </a:pPr>
            <a:r>
              <a:rPr sz="900" spc="-50" dirty="0">
                <a:solidFill>
                  <a:srgbClr val="3F3F3F"/>
                </a:solidFill>
                <a:latin typeface="Calibri"/>
                <a:cs typeface="Calibri"/>
              </a:rPr>
              <a:t>0</a:t>
            </a:r>
            <a:endParaRPr sz="900">
              <a:latin typeface="Calibri"/>
              <a:cs typeface="Calibri"/>
            </a:endParaRPr>
          </a:p>
          <a:p>
            <a:pPr marL="12700">
              <a:lnSpc>
                <a:spcPct val="100000"/>
              </a:lnSpc>
              <a:spcBef>
                <a:spcPts val="350"/>
              </a:spcBef>
            </a:pPr>
            <a:r>
              <a:rPr sz="900" spc="-50" dirty="0">
                <a:solidFill>
                  <a:srgbClr val="3F3F3F"/>
                </a:solidFill>
                <a:latin typeface="Calibri"/>
                <a:cs typeface="Calibri"/>
              </a:rPr>
              <a:t>0</a:t>
            </a:r>
            <a:endParaRPr sz="900">
              <a:latin typeface="Calibri"/>
              <a:cs typeface="Calibri"/>
            </a:endParaRPr>
          </a:p>
          <a:p>
            <a:pPr marL="12700">
              <a:lnSpc>
                <a:spcPct val="100000"/>
              </a:lnSpc>
              <a:spcBef>
                <a:spcPts val="345"/>
              </a:spcBef>
            </a:pPr>
            <a:r>
              <a:rPr sz="900" spc="-50" dirty="0">
                <a:solidFill>
                  <a:srgbClr val="3F3F3F"/>
                </a:solidFill>
                <a:latin typeface="Calibri"/>
                <a:cs typeface="Calibri"/>
              </a:rPr>
              <a:t>0</a:t>
            </a:r>
            <a:endParaRPr sz="900">
              <a:latin typeface="Calibri"/>
              <a:cs typeface="Calibri"/>
            </a:endParaRPr>
          </a:p>
          <a:p>
            <a:pPr marL="12700">
              <a:lnSpc>
                <a:spcPct val="100000"/>
              </a:lnSpc>
              <a:spcBef>
                <a:spcPts val="350"/>
              </a:spcBef>
            </a:pPr>
            <a:r>
              <a:rPr sz="900" spc="-50" dirty="0">
                <a:solidFill>
                  <a:srgbClr val="3F3F3F"/>
                </a:solidFill>
                <a:latin typeface="Calibri"/>
                <a:cs typeface="Calibri"/>
              </a:rPr>
              <a:t>0</a:t>
            </a:r>
            <a:endParaRPr sz="900">
              <a:latin typeface="Calibri"/>
              <a:cs typeface="Calibri"/>
            </a:endParaRPr>
          </a:p>
          <a:p>
            <a:pPr marL="12700">
              <a:lnSpc>
                <a:spcPct val="100000"/>
              </a:lnSpc>
              <a:spcBef>
                <a:spcPts val="350"/>
              </a:spcBef>
            </a:pPr>
            <a:r>
              <a:rPr sz="900" spc="-50" dirty="0">
                <a:solidFill>
                  <a:srgbClr val="3F3F3F"/>
                </a:solidFill>
                <a:latin typeface="Calibri"/>
                <a:cs typeface="Calibri"/>
              </a:rPr>
              <a:t>0</a:t>
            </a:r>
            <a:endParaRPr sz="900">
              <a:latin typeface="Calibri"/>
              <a:cs typeface="Calibri"/>
            </a:endParaRPr>
          </a:p>
        </p:txBody>
      </p:sp>
      <p:sp>
        <p:nvSpPr>
          <p:cNvPr id="47" name="object 47"/>
          <p:cNvSpPr txBox="1"/>
          <p:nvPr/>
        </p:nvSpPr>
        <p:spPr>
          <a:xfrm>
            <a:off x="4659884" y="5880608"/>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48" name="object 48"/>
          <p:cNvSpPr txBox="1"/>
          <p:nvPr/>
        </p:nvSpPr>
        <p:spPr>
          <a:xfrm>
            <a:off x="3967988" y="6061964"/>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49" name="object 49"/>
          <p:cNvSpPr txBox="1"/>
          <p:nvPr/>
        </p:nvSpPr>
        <p:spPr>
          <a:xfrm>
            <a:off x="2927095" y="6243320"/>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0</a:t>
            </a:r>
            <a:endParaRPr sz="900">
              <a:latin typeface="Calibri"/>
              <a:cs typeface="Calibri"/>
            </a:endParaRPr>
          </a:p>
        </p:txBody>
      </p:sp>
      <p:sp>
        <p:nvSpPr>
          <p:cNvPr id="50" name="object 50"/>
          <p:cNvSpPr txBox="1"/>
          <p:nvPr/>
        </p:nvSpPr>
        <p:spPr>
          <a:xfrm>
            <a:off x="4313935" y="6424676"/>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51" name="object 51"/>
          <p:cNvSpPr txBox="1"/>
          <p:nvPr/>
        </p:nvSpPr>
        <p:spPr>
          <a:xfrm>
            <a:off x="3862832" y="4547108"/>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3</a:t>
            </a:r>
            <a:endParaRPr sz="900">
              <a:latin typeface="Calibri"/>
              <a:cs typeface="Calibri"/>
            </a:endParaRPr>
          </a:p>
        </p:txBody>
      </p:sp>
      <p:sp>
        <p:nvSpPr>
          <p:cNvPr id="52" name="object 52"/>
          <p:cNvSpPr txBox="1"/>
          <p:nvPr/>
        </p:nvSpPr>
        <p:spPr>
          <a:xfrm>
            <a:off x="4208779" y="4547108"/>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4</a:t>
            </a:r>
            <a:endParaRPr sz="900">
              <a:latin typeface="Calibri"/>
              <a:cs typeface="Calibri"/>
            </a:endParaRPr>
          </a:p>
        </p:txBody>
      </p:sp>
      <p:sp>
        <p:nvSpPr>
          <p:cNvPr id="53" name="object 53"/>
          <p:cNvSpPr txBox="1"/>
          <p:nvPr/>
        </p:nvSpPr>
        <p:spPr>
          <a:xfrm>
            <a:off x="4554728" y="4547108"/>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5</a:t>
            </a:r>
            <a:endParaRPr sz="900">
              <a:latin typeface="Calibri"/>
              <a:cs typeface="Calibri"/>
            </a:endParaRPr>
          </a:p>
        </p:txBody>
      </p:sp>
      <p:sp>
        <p:nvSpPr>
          <p:cNvPr id="54" name="object 54"/>
          <p:cNvSpPr txBox="1"/>
          <p:nvPr/>
        </p:nvSpPr>
        <p:spPr>
          <a:xfrm>
            <a:off x="4902200" y="4547108"/>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6</a:t>
            </a:r>
            <a:endParaRPr sz="900">
              <a:latin typeface="Calibri"/>
              <a:cs typeface="Calibri"/>
            </a:endParaRPr>
          </a:p>
        </p:txBody>
      </p:sp>
      <p:sp>
        <p:nvSpPr>
          <p:cNvPr id="55" name="object 55"/>
          <p:cNvSpPr txBox="1"/>
          <p:nvPr/>
        </p:nvSpPr>
        <p:spPr>
          <a:xfrm>
            <a:off x="1293367" y="4732020"/>
            <a:ext cx="1490980" cy="1838960"/>
          </a:xfrm>
          <a:prstGeom prst="rect">
            <a:avLst/>
          </a:prstGeom>
        </p:spPr>
        <p:txBody>
          <a:bodyPr vert="horz" wrap="square" lIns="0" tIns="12700" rIns="0" bIns="0" rtlCol="0">
            <a:spAutoFit/>
          </a:bodyPr>
          <a:lstStyle/>
          <a:p>
            <a:pPr marL="673735" marR="5080" indent="-6350" algn="r">
              <a:lnSpc>
                <a:spcPct val="148700"/>
              </a:lnSpc>
              <a:spcBef>
                <a:spcPts val="100"/>
              </a:spcBef>
            </a:pPr>
            <a:r>
              <a:rPr sz="800" b="1" spc="-10" dirty="0">
                <a:solidFill>
                  <a:srgbClr val="585858"/>
                </a:solidFill>
                <a:latin typeface="UD Digi Kyokasho NK-B"/>
                <a:cs typeface="UD Digi Kyokasho NK-B"/>
              </a:rPr>
              <a:t>障がい福祉関係課母子保健担当課子育て支援関係課</a:t>
            </a:r>
            <a:endParaRPr sz="800">
              <a:latin typeface="UD Digi Kyokasho NK-B"/>
              <a:cs typeface="UD Digi Kyokasho NK-B"/>
            </a:endParaRPr>
          </a:p>
          <a:p>
            <a:pPr marL="913130" marR="6350" indent="53340" algn="r">
              <a:lnSpc>
                <a:spcPct val="148700"/>
              </a:lnSpc>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506095" marR="5080" algn="just">
              <a:lnSpc>
                <a:spcPct val="148700"/>
              </a:lnSpc>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470"/>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46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56" name="object 56"/>
          <p:cNvSpPr txBox="1"/>
          <p:nvPr/>
        </p:nvSpPr>
        <p:spPr>
          <a:xfrm>
            <a:off x="2578100" y="4243832"/>
            <a:ext cx="1181735" cy="466090"/>
          </a:xfrm>
          <a:prstGeom prst="rect">
            <a:avLst/>
          </a:prstGeom>
        </p:spPr>
        <p:txBody>
          <a:bodyPr vert="horz" wrap="square" lIns="0" tIns="12700" rIns="0" bIns="0" rtlCol="0">
            <a:spAutoFit/>
          </a:bodyPr>
          <a:lstStyle/>
          <a:p>
            <a:pPr marL="12700">
              <a:lnSpc>
                <a:spcPct val="100000"/>
              </a:lnSpc>
              <a:spcBef>
                <a:spcPts val="100"/>
              </a:spcBef>
            </a:pPr>
            <a:r>
              <a:rPr sz="1200" b="1" spc="-65" dirty="0">
                <a:solidFill>
                  <a:srgbClr val="585858"/>
                </a:solidFill>
                <a:latin typeface="UD Digi Kyokasho NK-B"/>
                <a:cs typeface="UD Digi Kyokasho NK-B"/>
              </a:rPr>
              <a:t>主担当部署•機関</a:t>
            </a:r>
            <a:endParaRPr sz="1200">
              <a:latin typeface="UD Digi Kyokasho NK-B"/>
              <a:cs typeface="UD Digi Kyokasho NK-B"/>
            </a:endParaRPr>
          </a:p>
          <a:p>
            <a:pPr marL="256540">
              <a:lnSpc>
                <a:spcPct val="100000"/>
              </a:lnSpc>
              <a:spcBef>
                <a:spcPts val="944"/>
              </a:spcBef>
              <a:tabLst>
                <a:tab pos="603885" algn="l"/>
                <a:tab pos="94932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1</a:t>
            </a:r>
            <a:r>
              <a:rPr sz="900" dirty="0">
                <a:solidFill>
                  <a:srgbClr val="585858"/>
                </a:solidFill>
                <a:latin typeface="Calibri"/>
                <a:cs typeface="Calibri"/>
              </a:rPr>
              <a:t>	</a:t>
            </a:r>
            <a:r>
              <a:rPr sz="900" spc="-50" dirty="0">
                <a:solidFill>
                  <a:srgbClr val="585858"/>
                </a:solidFill>
                <a:latin typeface="Calibri"/>
                <a:cs typeface="Calibri"/>
              </a:rPr>
              <a:t>2</a:t>
            </a:r>
            <a:endParaRPr sz="900">
              <a:latin typeface="Calibri"/>
              <a:cs typeface="Calibri"/>
            </a:endParaRPr>
          </a:p>
        </p:txBody>
      </p:sp>
      <p:grpSp>
        <p:nvGrpSpPr>
          <p:cNvPr id="57" name="object 57"/>
          <p:cNvGrpSpPr/>
          <p:nvPr/>
        </p:nvGrpSpPr>
        <p:grpSpPr>
          <a:xfrm>
            <a:off x="1223581" y="4149661"/>
            <a:ext cx="8047355" cy="2600325"/>
            <a:chOff x="1223581" y="4149661"/>
            <a:chExt cx="8047355" cy="2600325"/>
          </a:xfrm>
        </p:grpSpPr>
        <p:sp>
          <p:nvSpPr>
            <p:cNvPr id="58" name="object 58"/>
            <p:cNvSpPr/>
            <p:nvPr/>
          </p:nvSpPr>
          <p:spPr>
            <a:xfrm>
              <a:off x="1228344" y="4154423"/>
              <a:ext cx="3884929" cy="2590800"/>
            </a:xfrm>
            <a:custGeom>
              <a:avLst/>
              <a:gdLst/>
              <a:ahLst/>
              <a:cxnLst/>
              <a:rect l="l" t="t" r="r" b="b"/>
              <a:pathLst>
                <a:path w="3884929" h="2590800">
                  <a:moveTo>
                    <a:pt x="0" y="2590800"/>
                  </a:moveTo>
                  <a:lnTo>
                    <a:pt x="3884676" y="2590800"/>
                  </a:lnTo>
                  <a:lnTo>
                    <a:pt x="3884676" y="0"/>
                  </a:lnTo>
                  <a:lnTo>
                    <a:pt x="0" y="0"/>
                  </a:lnTo>
                  <a:lnTo>
                    <a:pt x="0" y="2590800"/>
                  </a:lnTo>
                  <a:close/>
                </a:path>
              </a:pathLst>
            </a:custGeom>
            <a:ln w="9144">
              <a:solidFill>
                <a:srgbClr val="000000"/>
              </a:solidFill>
            </a:ln>
          </p:spPr>
          <p:txBody>
            <a:bodyPr wrap="square" lIns="0" tIns="0" rIns="0" bIns="0" rtlCol="0"/>
            <a:lstStyle/>
            <a:p>
              <a:endParaRPr/>
            </a:p>
          </p:txBody>
        </p:sp>
        <p:sp>
          <p:nvSpPr>
            <p:cNvPr id="59" name="object 59"/>
            <p:cNvSpPr/>
            <p:nvPr/>
          </p:nvSpPr>
          <p:spPr>
            <a:xfrm>
              <a:off x="7555991" y="4791455"/>
              <a:ext cx="1367155" cy="1813560"/>
            </a:xfrm>
            <a:custGeom>
              <a:avLst/>
              <a:gdLst/>
              <a:ahLst/>
              <a:cxnLst/>
              <a:rect l="l" t="t" r="r" b="b"/>
              <a:pathLst>
                <a:path w="1367154" h="1813559">
                  <a:moveTo>
                    <a:pt x="0" y="1754123"/>
                  </a:moveTo>
                  <a:lnTo>
                    <a:pt x="0" y="1813559"/>
                  </a:lnTo>
                </a:path>
                <a:path w="1367154" h="1813559">
                  <a:moveTo>
                    <a:pt x="0" y="1391411"/>
                  </a:moveTo>
                  <a:lnTo>
                    <a:pt x="0" y="1690115"/>
                  </a:lnTo>
                </a:path>
                <a:path w="1367154" h="1813559">
                  <a:moveTo>
                    <a:pt x="0" y="1210055"/>
                  </a:moveTo>
                  <a:lnTo>
                    <a:pt x="0" y="1327403"/>
                  </a:lnTo>
                </a:path>
                <a:path w="1367154" h="1813559">
                  <a:moveTo>
                    <a:pt x="0" y="121919"/>
                  </a:moveTo>
                  <a:lnTo>
                    <a:pt x="0" y="1146047"/>
                  </a:lnTo>
                </a:path>
                <a:path w="1367154" h="1813559">
                  <a:moveTo>
                    <a:pt x="0" y="0"/>
                  </a:moveTo>
                  <a:lnTo>
                    <a:pt x="0" y="57911"/>
                  </a:lnTo>
                </a:path>
                <a:path w="1367154" h="1813559">
                  <a:moveTo>
                    <a:pt x="341375" y="121919"/>
                  </a:moveTo>
                  <a:lnTo>
                    <a:pt x="341375" y="1146047"/>
                  </a:lnTo>
                </a:path>
                <a:path w="1367154" h="1813559">
                  <a:moveTo>
                    <a:pt x="341375" y="0"/>
                  </a:moveTo>
                  <a:lnTo>
                    <a:pt x="341375" y="57911"/>
                  </a:lnTo>
                </a:path>
                <a:path w="1367154" h="1813559">
                  <a:moveTo>
                    <a:pt x="341375" y="1210055"/>
                  </a:moveTo>
                  <a:lnTo>
                    <a:pt x="341375" y="1327403"/>
                  </a:lnTo>
                </a:path>
                <a:path w="1367154" h="1813559">
                  <a:moveTo>
                    <a:pt x="341375" y="1391411"/>
                  </a:moveTo>
                  <a:lnTo>
                    <a:pt x="341375" y="1690115"/>
                  </a:lnTo>
                </a:path>
                <a:path w="1367154" h="1813559">
                  <a:moveTo>
                    <a:pt x="341375" y="1754123"/>
                  </a:moveTo>
                  <a:lnTo>
                    <a:pt x="341375" y="1813559"/>
                  </a:lnTo>
                </a:path>
                <a:path w="1367154" h="1813559">
                  <a:moveTo>
                    <a:pt x="684276" y="121919"/>
                  </a:moveTo>
                  <a:lnTo>
                    <a:pt x="684276" y="1146047"/>
                  </a:lnTo>
                </a:path>
                <a:path w="1367154" h="1813559">
                  <a:moveTo>
                    <a:pt x="684276" y="0"/>
                  </a:moveTo>
                  <a:lnTo>
                    <a:pt x="684276" y="57911"/>
                  </a:lnTo>
                </a:path>
                <a:path w="1367154" h="1813559">
                  <a:moveTo>
                    <a:pt x="684276" y="1210055"/>
                  </a:moveTo>
                  <a:lnTo>
                    <a:pt x="684276" y="1327403"/>
                  </a:lnTo>
                </a:path>
                <a:path w="1367154" h="1813559">
                  <a:moveTo>
                    <a:pt x="684276" y="1391411"/>
                  </a:moveTo>
                  <a:lnTo>
                    <a:pt x="684276" y="1813559"/>
                  </a:lnTo>
                </a:path>
                <a:path w="1367154" h="1813559">
                  <a:moveTo>
                    <a:pt x="1025651" y="121919"/>
                  </a:moveTo>
                  <a:lnTo>
                    <a:pt x="1025651" y="1146047"/>
                  </a:lnTo>
                </a:path>
                <a:path w="1367154" h="1813559">
                  <a:moveTo>
                    <a:pt x="1025651" y="0"/>
                  </a:moveTo>
                  <a:lnTo>
                    <a:pt x="1025651" y="57911"/>
                  </a:lnTo>
                </a:path>
                <a:path w="1367154" h="1813559">
                  <a:moveTo>
                    <a:pt x="1025651" y="1210055"/>
                  </a:moveTo>
                  <a:lnTo>
                    <a:pt x="1025651" y="1327403"/>
                  </a:lnTo>
                </a:path>
                <a:path w="1367154" h="1813559">
                  <a:moveTo>
                    <a:pt x="1025651" y="1391411"/>
                  </a:moveTo>
                  <a:lnTo>
                    <a:pt x="1025651" y="1813559"/>
                  </a:lnTo>
                </a:path>
                <a:path w="1367154" h="1813559">
                  <a:moveTo>
                    <a:pt x="1367027" y="121919"/>
                  </a:moveTo>
                  <a:lnTo>
                    <a:pt x="1367027" y="1813559"/>
                  </a:lnTo>
                </a:path>
                <a:path w="1367154" h="1813559">
                  <a:moveTo>
                    <a:pt x="1367027" y="0"/>
                  </a:moveTo>
                  <a:lnTo>
                    <a:pt x="1367027" y="57911"/>
                  </a:lnTo>
                </a:path>
              </a:pathLst>
            </a:custGeom>
            <a:ln w="9144">
              <a:solidFill>
                <a:srgbClr val="D9D9D9"/>
              </a:solidFill>
            </a:ln>
          </p:spPr>
          <p:txBody>
            <a:bodyPr wrap="square" lIns="0" tIns="0" rIns="0" bIns="0" rtlCol="0"/>
            <a:lstStyle/>
            <a:p>
              <a:endParaRPr/>
            </a:p>
          </p:txBody>
        </p:sp>
        <p:sp>
          <p:nvSpPr>
            <p:cNvPr id="60" name="object 60"/>
            <p:cNvSpPr/>
            <p:nvPr/>
          </p:nvSpPr>
          <p:spPr>
            <a:xfrm>
              <a:off x="9265920" y="4791455"/>
              <a:ext cx="0" cy="1813560"/>
            </a:xfrm>
            <a:custGeom>
              <a:avLst/>
              <a:gdLst/>
              <a:ahLst/>
              <a:cxnLst/>
              <a:rect l="l" t="t" r="r" b="b"/>
              <a:pathLst>
                <a:path h="1813559">
                  <a:moveTo>
                    <a:pt x="0" y="0"/>
                  </a:moveTo>
                  <a:lnTo>
                    <a:pt x="0" y="1813559"/>
                  </a:lnTo>
                </a:path>
              </a:pathLst>
            </a:custGeom>
            <a:ln w="9144">
              <a:solidFill>
                <a:srgbClr val="D9D9D9"/>
              </a:solidFill>
            </a:ln>
          </p:spPr>
          <p:txBody>
            <a:bodyPr wrap="square" lIns="0" tIns="0" rIns="0" bIns="0" rtlCol="0"/>
            <a:lstStyle/>
            <a:p>
              <a:endParaRPr/>
            </a:p>
          </p:txBody>
        </p:sp>
        <p:sp>
          <p:nvSpPr>
            <p:cNvPr id="61" name="object 61"/>
            <p:cNvSpPr/>
            <p:nvPr/>
          </p:nvSpPr>
          <p:spPr>
            <a:xfrm>
              <a:off x="7214616" y="4849367"/>
              <a:ext cx="1777364" cy="1696720"/>
            </a:xfrm>
            <a:custGeom>
              <a:avLst/>
              <a:gdLst/>
              <a:ahLst/>
              <a:cxnLst/>
              <a:rect l="l" t="t" r="r" b="b"/>
              <a:pathLst>
                <a:path w="1777365" h="1696720">
                  <a:moveTo>
                    <a:pt x="68580" y="725424"/>
                  </a:moveTo>
                  <a:lnTo>
                    <a:pt x="0" y="725424"/>
                  </a:lnTo>
                  <a:lnTo>
                    <a:pt x="0" y="789432"/>
                  </a:lnTo>
                  <a:lnTo>
                    <a:pt x="68580" y="789432"/>
                  </a:lnTo>
                  <a:lnTo>
                    <a:pt x="68580" y="725424"/>
                  </a:lnTo>
                  <a:close/>
                </a:path>
                <a:path w="1777365" h="1696720">
                  <a:moveTo>
                    <a:pt x="272796" y="1450848"/>
                  </a:moveTo>
                  <a:lnTo>
                    <a:pt x="0" y="1450848"/>
                  </a:lnTo>
                  <a:lnTo>
                    <a:pt x="0" y="1514856"/>
                  </a:lnTo>
                  <a:lnTo>
                    <a:pt x="272796" y="1514856"/>
                  </a:lnTo>
                  <a:lnTo>
                    <a:pt x="272796" y="1450848"/>
                  </a:lnTo>
                  <a:close/>
                </a:path>
                <a:path w="1777365" h="1696720">
                  <a:moveTo>
                    <a:pt x="272796" y="906780"/>
                  </a:moveTo>
                  <a:lnTo>
                    <a:pt x="0" y="906780"/>
                  </a:lnTo>
                  <a:lnTo>
                    <a:pt x="0" y="970788"/>
                  </a:lnTo>
                  <a:lnTo>
                    <a:pt x="272796" y="970788"/>
                  </a:lnTo>
                  <a:lnTo>
                    <a:pt x="272796" y="906780"/>
                  </a:lnTo>
                  <a:close/>
                </a:path>
                <a:path w="1777365" h="1696720">
                  <a:moveTo>
                    <a:pt x="272796" y="544068"/>
                  </a:moveTo>
                  <a:lnTo>
                    <a:pt x="0" y="544068"/>
                  </a:lnTo>
                  <a:lnTo>
                    <a:pt x="0" y="608076"/>
                  </a:lnTo>
                  <a:lnTo>
                    <a:pt x="272796" y="608076"/>
                  </a:lnTo>
                  <a:lnTo>
                    <a:pt x="272796" y="544068"/>
                  </a:lnTo>
                  <a:close/>
                </a:path>
                <a:path w="1777365" h="1696720">
                  <a:moveTo>
                    <a:pt x="819912" y="1632204"/>
                  </a:moveTo>
                  <a:lnTo>
                    <a:pt x="0" y="1632204"/>
                  </a:lnTo>
                  <a:lnTo>
                    <a:pt x="0" y="1696212"/>
                  </a:lnTo>
                  <a:lnTo>
                    <a:pt x="819912" y="1696212"/>
                  </a:lnTo>
                  <a:lnTo>
                    <a:pt x="819912" y="1632204"/>
                  </a:lnTo>
                  <a:close/>
                </a:path>
                <a:path w="1777365" h="1696720">
                  <a:moveTo>
                    <a:pt x="1504188" y="1269492"/>
                  </a:moveTo>
                  <a:lnTo>
                    <a:pt x="0" y="1269492"/>
                  </a:lnTo>
                  <a:lnTo>
                    <a:pt x="0" y="1333500"/>
                  </a:lnTo>
                  <a:lnTo>
                    <a:pt x="1504188" y="1333500"/>
                  </a:lnTo>
                  <a:lnTo>
                    <a:pt x="1504188" y="1269492"/>
                  </a:lnTo>
                  <a:close/>
                </a:path>
                <a:path w="1777365" h="1696720">
                  <a:moveTo>
                    <a:pt x="1708404" y="1088136"/>
                  </a:moveTo>
                  <a:lnTo>
                    <a:pt x="0" y="1088136"/>
                  </a:lnTo>
                  <a:lnTo>
                    <a:pt x="0" y="1152144"/>
                  </a:lnTo>
                  <a:lnTo>
                    <a:pt x="1708404" y="1152144"/>
                  </a:lnTo>
                  <a:lnTo>
                    <a:pt x="1708404" y="1088136"/>
                  </a:lnTo>
                  <a:close/>
                </a:path>
                <a:path w="1777365" h="1696720">
                  <a:moveTo>
                    <a:pt x="1776984" y="0"/>
                  </a:moveTo>
                  <a:lnTo>
                    <a:pt x="0" y="0"/>
                  </a:lnTo>
                  <a:lnTo>
                    <a:pt x="0" y="64008"/>
                  </a:lnTo>
                  <a:lnTo>
                    <a:pt x="1776984" y="64008"/>
                  </a:lnTo>
                  <a:lnTo>
                    <a:pt x="1776984" y="0"/>
                  </a:lnTo>
                  <a:close/>
                </a:path>
              </a:pathLst>
            </a:custGeom>
            <a:solidFill>
              <a:srgbClr val="5B9BD4"/>
            </a:solidFill>
          </p:spPr>
          <p:txBody>
            <a:bodyPr wrap="square" lIns="0" tIns="0" rIns="0" bIns="0" rtlCol="0"/>
            <a:lstStyle/>
            <a:p>
              <a:endParaRPr/>
            </a:p>
          </p:txBody>
        </p:sp>
        <p:sp>
          <p:nvSpPr>
            <p:cNvPr id="62" name="object 62"/>
            <p:cNvSpPr/>
            <p:nvPr/>
          </p:nvSpPr>
          <p:spPr>
            <a:xfrm>
              <a:off x="7214615" y="4791455"/>
              <a:ext cx="0" cy="1813560"/>
            </a:xfrm>
            <a:custGeom>
              <a:avLst/>
              <a:gdLst/>
              <a:ahLst/>
              <a:cxnLst/>
              <a:rect l="l" t="t" r="r" b="b"/>
              <a:pathLst>
                <a:path h="1813559">
                  <a:moveTo>
                    <a:pt x="0" y="0"/>
                  </a:moveTo>
                  <a:lnTo>
                    <a:pt x="0" y="1813559"/>
                  </a:lnTo>
                </a:path>
              </a:pathLst>
            </a:custGeom>
            <a:ln w="9144">
              <a:solidFill>
                <a:srgbClr val="D9D9D9"/>
              </a:solidFill>
            </a:ln>
          </p:spPr>
          <p:txBody>
            <a:bodyPr wrap="square" lIns="0" tIns="0" rIns="0" bIns="0" rtlCol="0"/>
            <a:lstStyle/>
            <a:p>
              <a:endParaRPr/>
            </a:p>
          </p:txBody>
        </p:sp>
      </p:grpSp>
      <p:sp>
        <p:nvSpPr>
          <p:cNvPr id="63" name="object 63"/>
          <p:cNvSpPr txBox="1"/>
          <p:nvPr/>
        </p:nvSpPr>
        <p:spPr>
          <a:xfrm>
            <a:off x="9055100" y="4793996"/>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26</a:t>
            </a:r>
            <a:endParaRPr sz="900">
              <a:latin typeface="Calibri"/>
              <a:cs typeface="Calibri"/>
            </a:endParaRPr>
          </a:p>
        </p:txBody>
      </p:sp>
      <p:sp>
        <p:nvSpPr>
          <p:cNvPr id="64" name="object 64"/>
          <p:cNvSpPr txBox="1"/>
          <p:nvPr/>
        </p:nvSpPr>
        <p:spPr>
          <a:xfrm>
            <a:off x="7278116" y="4929632"/>
            <a:ext cx="83820" cy="388620"/>
          </a:xfrm>
          <a:prstGeom prst="rect">
            <a:avLst/>
          </a:prstGeom>
        </p:spPr>
        <p:txBody>
          <a:bodyPr vert="horz" wrap="square" lIns="0" tIns="56515" rIns="0" bIns="0" rtlCol="0">
            <a:spAutoFit/>
          </a:bodyPr>
          <a:lstStyle/>
          <a:p>
            <a:pPr marL="12700">
              <a:lnSpc>
                <a:spcPct val="100000"/>
              </a:lnSpc>
              <a:spcBef>
                <a:spcPts val="445"/>
              </a:spcBef>
            </a:pPr>
            <a:r>
              <a:rPr sz="900" spc="-50" dirty="0">
                <a:solidFill>
                  <a:srgbClr val="3F3F3F"/>
                </a:solidFill>
                <a:latin typeface="Calibri"/>
                <a:cs typeface="Calibri"/>
              </a:rPr>
              <a:t>0</a:t>
            </a:r>
            <a:endParaRPr sz="900">
              <a:latin typeface="Calibri"/>
              <a:cs typeface="Calibri"/>
            </a:endParaRPr>
          </a:p>
          <a:p>
            <a:pPr marL="12700">
              <a:lnSpc>
                <a:spcPct val="100000"/>
              </a:lnSpc>
              <a:spcBef>
                <a:spcPts val="350"/>
              </a:spcBef>
            </a:pPr>
            <a:r>
              <a:rPr sz="900" spc="-50" dirty="0">
                <a:solidFill>
                  <a:srgbClr val="3F3F3F"/>
                </a:solidFill>
                <a:latin typeface="Calibri"/>
                <a:cs typeface="Calibri"/>
              </a:rPr>
              <a:t>0</a:t>
            </a:r>
            <a:endParaRPr sz="900">
              <a:latin typeface="Calibri"/>
              <a:cs typeface="Calibri"/>
            </a:endParaRPr>
          </a:p>
        </p:txBody>
      </p:sp>
      <p:sp>
        <p:nvSpPr>
          <p:cNvPr id="65" name="object 65"/>
          <p:cNvSpPr txBox="1"/>
          <p:nvPr/>
        </p:nvSpPr>
        <p:spPr>
          <a:xfrm>
            <a:off x="7550911" y="5336540"/>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66" name="object 66"/>
          <p:cNvSpPr txBox="1"/>
          <p:nvPr/>
        </p:nvSpPr>
        <p:spPr>
          <a:xfrm>
            <a:off x="7346695" y="5517896"/>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67" name="object 67"/>
          <p:cNvSpPr txBox="1"/>
          <p:nvPr/>
        </p:nvSpPr>
        <p:spPr>
          <a:xfrm>
            <a:off x="7550911" y="5699252"/>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68" name="object 68"/>
          <p:cNvSpPr txBox="1"/>
          <p:nvPr/>
        </p:nvSpPr>
        <p:spPr>
          <a:xfrm>
            <a:off x="8986519" y="588060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25</a:t>
            </a:r>
            <a:endParaRPr sz="900">
              <a:latin typeface="Calibri"/>
              <a:cs typeface="Calibri"/>
            </a:endParaRPr>
          </a:p>
        </p:txBody>
      </p:sp>
      <p:sp>
        <p:nvSpPr>
          <p:cNvPr id="69" name="object 69"/>
          <p:cNvSpPr txBox="1"/>
          <p:nvPr/>
        </p:nvSpPr>
        <p:spPr>
          <a:xfrm>
            <a:off x="8782304" y="6061964"/>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22</a:t>
            </a:r>
            <a:endParaRPr sz="900">
              <a:latin typeface="Calibri"/>
              <a:cs typeface="Calibri"/>
            </a:endParaRPr>
          </a:p>
        </p:txBody>
      </p:sp>
      <p:sp>
        <p:nvSpPr>
          <p:cNvPr id="70" name="object 70"/>
          <p:cNvSpPr txBox="1"/>
          <p:nvPr/>
        </p:nvSpPr>
        <p:spPr>
          <a:xfrm>
            <a:off x="7550911" y="6243320"/>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71" name="object 71"/>
          <p:cNvSpPr txBox="1"/>
          <p:nvPr/>
        </p:nvSpPr>
        <p:spPr>
          <a:xfrm>
            <a:off x="8098028" y="6424676"/>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12</a:t>
            </a:r>
            <a:endParaRPr sz="900">
              <a:latin typeface="Calibri"/>
              <a:cs typeface="Calibri"/>
            </a:endParaRPr>
          </a:p>
        </p:txBody>
      </p:sp>
      <p:sp>
        <p:nvSpPr>
          <p:cNvPr id="72" name="object 72"/>
          <p:cNvSpPr txBox="1"/>
          <p:nvPr/>
        </p:nvSpPr>
        <p:spPr>
          <a:xfrm>
            <a:off x="5644388" y="4732020"/>
            <a:ext cx="1490980" cy="1838960"/>
          </a:xfrm>
          <a:prstGeom prst="rect">
            <a:avLst/>
          </a:prstGeom>
        </p:spPr>
        <p:txBody>
          <a:bodyPr vert="horz" wrap="square" lIns="0" tIns="12700" rIns="0" bIns="0" rtlCol="0">
            <a:spAutoFit/>
          </a:bodyPr>
          <a:lstStyle/>
          <a:p>
            <a:pPr marL="672465" marR="6350" indent="-6350" algn="r">
              <a:lnSpc>
                <a:spcPct val="148700"/>
              </a:lnSpc>
              <a:spcBef>
                <a:spcPts val="100"/>
              </a:spcBef>
            </a:pPr>
            <a:r>
              <a:rPr sz="800" b="1" spc="-10" dirty="0">
                <a:solidFill>
                  <a:srgbClr val="585858"/>
                </a:solidFill>
                <a:latin typeface="UD Digi Kyokasho NK-B"/>
                <a:cs typeface="UD Digi Kyokasho NK-B"/>
              </a:rPr>
              <a:t>障がい福祉関係課母子保健担当課子育て支援関係課</a:t>
            </a:r>
            <a:endParaRPr sz="800">
              <a:latin typeface="UD Digi Kyokasho NK-B"/>
              <a:cs typeface="UD Digi Kyokasho NK-B"/>
            </a:endParaRPr>
          </a:p>
          <a:p>
            <a:pPr marL="911225" marR="7620" indent="53340" algn="r">
              <a:lnSpc>
                <a:spcPct val="148700"/>
              </a:lnSpc>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504825" marR="6350" algn="just">
              <a:lnSpc>
                <a:spcPct val="148700"/>
              </a:lnSpc>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470"/>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46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73" name="object 73"/>
          <p:cNvSpPr txBox="1"/>
          <p:nvPr/>
        </p:nvSpPr>
        <p:spPr>
          <a:xfrm>
            <a:off x="6852919" y="4243832"/>
            <a:ext cx="2482215" cy="466090"/>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585858"/>
                </a:solidFill>
                <a:latin typeface="UD Digi Kyokasho NK-B"/>
                <a:cs typeface="UD Digi Kyokasho NK-B"/>
              </a:rPr>
              <a:t>対応可能部署•機関</a:t>
            </a:r>
            <a:endParaRPr sz="1200">
              <a:latin typeface="UD Digi Kyokasho NK-B"/>
              <a:cs typeface="UD Digi Kyokasho NK-B"/>
            </a:endParaRPr>
          </a:p>
          <a:p>
            <a:pPr marL="332105">
              <a:lnSpc>
                <a:spcPct val="100000"/>
              </a:lnSpc>
              <a:spcBef>
                <a:spcPts val="944"/>
              </a:spcBef>
              <a:tabLst>
                <a:tab pos="673735" algn="l"/>
                <a:tab pos="986155" algn="l"/>
                <a:tab pos="1329055" algn="l"/>
                <a:tab pos="1670685" algn="l"/>
                <a:tab pos="2011680" algn="l"/>
                <a:tab pos="235331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endParaRPr sz="900">
              <a:latin typeface="Calibri"/>
              <a:cs typeface="Calibri"/>
            </a:endParaRPr>
          </a:p>
        </p:txBody>
      </p:sp>
      <p:grpSp>
        <p:nvGrpSpPr>
          <p:cNvPr id="74" name="object 74"/>
          <p:cNvGrpSpPr/>
          <p:nvPr/>
        </p:nvGrpSpPr>
        <p:grpSpPr>
          <a:xfrm>
            <a:off x="1222247" y="4149852"/>
            <a:ext cx="8244840" cy="2967355"/>
            <a:chOff x="1222247" y="4149852"/>
            <a:chExt cx="8244840" cy="2967355"/>
          </a:xfrm>
        </p:grpSpPr>
        <p:sp>
          <p:nvSpPr>
            <p:cNvPr id="75" name="object 75"/>
            <p:cNvSpPr/>
            <p:nvPr/>
          </p:nvSpPr>
          <p:spPr>
            <a:xfrm>
              <a:off x="5577839" y="4154424"/>
              <a:ext cx="3884929" cy="2590800"/>
            </a:xfrm>
            <a:custGeom>
              <a:avLst/>
              <a:gdLst/>
              <a:ahLst/>
              <a:cxnLst/>
              <a:rect l="l" t="t" r="r" b="b"/>
              <a:pathLst>
                <a:path w="3884929" h="2590800">
                  <a:moveTo>
                    <a:pt x="0" y="2590800"/>
                  </a:moveTo>
                  <a:lnTo>
                    <a:pt x="3884675" y="2590800"/>
                  </a:lnTo>
                  <a:lnTo>
                    <a:pt x="3884675" y="0"/>
                  </a:lnTo>
                  <a:lnTo>
                    <a:pt x="0" y="0"/>
                  </a:lnTo>
                  <a:lnTo>
                    <a:pt x="0" y="2590800"/>
                  </a:lnTo>
                  <a:close/>
                </a:path>
              </a:pathLst>
            </a:custGeom>
            <a:ln w="9143">
              <a:solidFill>
                <a:srgbClr val="000000"/>
              </a:solidFill>
            </a:ln>
          </p:spPr>
          <p:txBody>
            <a:bodyPr wrap="square" lIns="0" tIns="0" rIns="0" bIns="0" rtlCol="0"/>
            <a:lstStyle/>
            <a:p>
              <a:endParaRPr/>
            </a:p>
          </p:txBody>
        </p:sp>
        <p:sp>
          <p:nvSpPr>
            <p:cNvPr id="76" name="object 76"/>
            <p:cNvSpPr/>
            <p:nvPr/>
          </p:nvSpPr>
          <p:spPr>
            <a:xfrm>
              <a:off x="1228343" y="6603492"/>
              <a:ext cx="6294120" cy="508000"/>
            </a:xfrm>
            <a:custGeom>
              <a:avLst/>
              <a:gdLst/>
              <a:ahLst/>
              <a:cxnLst/>
              <a:rect l="l" t="t" r="r" b="b"/>
              <a:pathLst>
                <a:path w="6294120" h="508000">
                  <a:moveTo>
                    <a:pt x="6239256" y="179832"/>
                  </a:moveTo>
                  <a:lnTo>
                    <a:pt x="53340" y="179832"/>
                  </a:lnTo>
                  <a:lnTo>
                    <a:pt x="32789" y="184094"/>
                  </a:lnTo>
                  <a:lnTo>
                    <a:pt x="15811" y="195643"/>
                  </a:lnTo>
                  <a:lnTo>
                    <a:pt x="4262" y="212621"/>
                  </a:lnTo>
                  <a:lnTo>
                    <a:pt x="0" y="233172"/>
                  </a:lnTo>
                  <a:lnTo>
                    <a:pt x="0" y="452628"/>
                  </a:lnTo>
                  <a:lnTo>
                    <a:pt x="4262" y="474059"/>
                  </a:lnTo>
                  <a:lnTo>
                    <a:pt x="15811" y="491490"/>
                  </a:lnTo>
                  <a:lnTo>
                    <a:pt x="32789" y="503205"/>
                  </a:lnTo>
                  <a:lnTo>
                    <a:pt x="53340" y="507492"/>
                  </a:lnTo>
                  <a:lnTo>
                    <a:pt x="6239256" y="507492"/>
                  </a:lnTo>
                  <a:lnTo>
                    <a:pt x="6260687" y="503205"/>
                  </a:lnTo>
                  <a:lnTo>
                    <a:pt x="6278118" y="491490"/>
                  </a:lnTo>
                  <a:lnTo>
                    <a:pt x="6289833" y="474059"/>
                  </a:lnTo>
                  <a:lnTo>
                    <a:pt x="6294120" y="452628"/>
                  </a:lnTo>
                  <a:lnTo>
                    <a:pt x="6294120" y="233172"/>
                  </a:lnTo>
                  <a:lnTo>
                    <a:pt x="6289833" y="212621"/>
                  </a:lnTo>
                  <a:lnTo>
                    <a:pt x="6278118" y="195643"/>
                  </a:lnTo>
                  <a:lnTo>
                    <a:pt x="6260687" y="184094"/>
                  </a:lnTo>
                  <a:lnTo>
                    <a:pt x="6239256" y="179832"/>
                  </a:lnTo>
                  <a:close/>
                </a:path>
                <a:path w="6294120" h="508000">
                  <a:moveTo>
                    <a:pt x="3880104" y="0"/>
                  </a:moveTo>
                  <a:lnTo>
                    <a:pt x="3671316" y="179832"/>
                  </a:lnTo>
                  <a:lnTo>
                    <a:pt x="5245608" y="179832"/>
                  </a:lnTo>
                  <a:lnTo>
                    <a:pt x="3880104" y="0"/>
                  </a:lnTo>
                  <a:close/>
                </a:path>
              </a:pathLst>
            </a:custGeom>
            <a:solidFill>
              <a:srgbClr val="FFFFFF"/>
            </a:solidFill>
          </p:spPr>
          <p:txBody>
            <a:bodyPr wrap="square" lIns="0" tIns="0" rIns="0" bIns="0" rtlCol="0"/>
            <a:lstStyle/>
            <a:p>
              <a:endParaRPr/>
            </a:p>
          </p:txBody>
        </p:sp>
        <p:sp>
          <p:nvSpPr>
            <p:cNvPr id="77" name="object 77"/>
            <p:cNvSpPr/>
            <p:nvPr/>
          </p:nvSpPr>
          <p:spPr>
            <a:xfrm>
              <a:off x="1228343" y="6603492"/>
              <a:ext cx="6294120" cy="508000"/>
            </a:xfrm>
            <a:custGeom>
              <a:avLst/>
              <a:gdLst/>
              <a:ahLst/>
              <a:cxnLst/>
              <a:rect l="l" t="t" r="r" b="b"/>
              <a:pathLst>
                <a:path w="6294120" h="508000">
                  <a:moveTo>
                    <a:pt x="0" y="233172"/>
                  </a:moveTo>
                  <a:lnTo>
                    <a:pt x="4262" y="212621"/>
                  </a:lnTo>
                  <a:lnTo>
                    <a:pt x="15811" y="195643"/>
                  </a:lnTo>
                  <a:lnTo>
                    <a:pt x="32789" y="184094"/>
                  </a:lnTo>
                  <a:lnTo>
                    <a:pt x="53340" y="179832"/>
                  </a:lnTo>
                  <a:lnTo>
                    <a:pt x="3671316" y="179832"/>
                  </a:lnTo>
                  <a:lnTo>
                    <a:pt x="3880104" y="0"/>
                  </a:lnTo>
                  <a:lnTo>
                    <a:pt x="5245608" y="179832"/>
                  </a:lnTo>
                  <a:lnTo>
                    <a:pt x="6239256" y="179832"/>
                  </a:lnTo>
                  <a:lnTo>
                    <a:pt x="6260687" y="184094"/>
                  </a:lnTo>
                  <a:lnTo>
                    <a:pt x="6278118" y="195643"/>
                  </a:lnTo>
                  <a:lnTo>
                    <a:pt x="6289833" y="212621"/>
                  </a:lnTo>
                  <a:lnTo>
                    <a:pt x="6294120" y="233172"/>
                  </a:lnTo>
                  <a:lnTo>
                    <a:pt x="6294120" y="452628"/>
                  </a:lnTo>
                  <a:lnTo>
                    <a:pt x="6289833" y="474059"/>
                  </a:lnTo>
                  <a:lnTo>
                    <a:pt x="6278118" y="491490"/>
                  </a:lnTo>
                  <a:lnTo>
                    <a:pt x="6260687" y="503205"/>
                  </a:lnTo>
                  <a:lnTo>
                    <a:pt x="6239256" y="507492"/>
                  </a:lnTo>
                  <a:lnTo>
                    <a:pt x="5245608" y="507492"/>
                  </a:lnTo>
                  <a:lnTo>
                    <a:pt x="53340" y="507492"/>
                  </a:lnTo>
                  <a:lnTo>
                    <a:pt x="32789" y="503205"/>
                  </a:lnTo>
                  <a:lnTo>
                    <a:pt x="15811" y="491490"/>
                  </a:lnTo>
                  <a:lnTo>
                    <a:pt x="4262" y="474059"/>
                  </a:lnTo>
                  <a:lnTo>
                    <a:pt x="0" y="452628"/>
                  </a:lnTo>
                  <a:lnTo>
                    <a:pt x="0" y="315468"/>
                  </a:lnTo>
                  <a:lnTo>
                    <a:pt x="0" y="233172"/>
                  </a:lnTo>
                  <a:close/>
                </a:path>
              </a:pathLst>
            </a:custGeom>
            <a:ln w="12192">
              <a:solidFill>
                <a:srgbClr val="41709C"/>
              </a:solidFill>
            </a:ln>
          </p:spPr>
          <p:txBody>
            <a:bodyPr wrap="square" lIns="0" tIns="0" rIns="0" bIns="0" rtlCol="0"/>
            <a:lstStyle/>
            <a:p>
              <a:endParaRPr/>
            </a:p>
          </p:txBody>
        </p:sp>
      </p:grpSp>
      <p:sp>
        <p:nvSpPr>
          <p:cNvPr id="78" name="object 78"/>
          <p:cNvSpPr txBox="1"/>
          <p:nvPr/>
        </p:nvSpPr>
        <p:spPr>
          <a:xfrm>
            <a:off x="1322324" y="6840220"/>
            <a:ext cx="2072639" cy="187325"/>
          </a:xfrm>
          <a:prstGeom prst="rect">
            <a:avLst/>
          </a:prstGeom>
        </p:spPr>
        <p:txBody>
          <a:bodyPr vert="horz" wrap="square" lIns="0" tIns="13970" rIns="0" bIns="0" rtlCol="0">
            <a:spAutoFit/>
          </a:bodyPr>
          <a:lstStyle/>
          <a:p>
            <a:pPr marL="12700">
              <a:lnSpc>
                <a:spcPct val="100000"/>
              </a:lnSpc>
              <a:spcBef>
                <a:spcPts val="110"/>
              </a:spcBef>
            </a:pPr>
            <a:r>
              <a:rPr sz="1050" b="1" spc="-10" dirty="0">
                <a:latin typeface="UD Digi Kyokasho NK-B"/>
                <a:cs typeface="UD Digi Kyokasho NK-B"/>
              </a:rPr>
              <a:t>【その他の内容】※（）</a:t>
            </a:r>
            <a:r>
              <a:rPr sz="1050" b="1" spc="-25" dirty="0">
                <a:latin typeface="UD Digi Kyokasho NK-B"/>
                <a:cs typeface="UD Digi Kyokasho NK-B"/>
              </a:rPr>
              <a:t>内は市町村数</a:t>
            </a:r>
            <a:endParaRPr sz="1050">
              <a:latin typeface="UD Digi Kyokasho NK-B"/>
              <a:cs typeface="UD Digi Kyokasho NK-B"/>
            </a:endParaRPr>
          </a:p>
        </p:txBody>
      </p:sp>
      <p:sp>
        <p:nvSpPr>
          <p:cNvPr id="79" name="object 79"/>
          <p:cNvSpPr txBox="1"/>
          <p:nvPr/>
        </p:nvSpPr>
        <p:spPr>
          <a:xfrm>
            <a:off x="3661664" y="6840220"/>
            <a:ext cx="3515995" cy="187325"/>
          </a:xfrm>
          <a:prstGeom prst="rect">
            <a:avLst/>
          </a:prstGeom>
        </p:spPr>
        <p:txBody>
          <a:bodyPr vert="horz" wrap="square" lIns="0" tIns="13970" rIns="0" bIns="0" rtlCol="0">
            <a:spAutoFit/>
          </a:bodyPr>
          <a:lstStyle/>
          <a:p>
            <a:pPr marL="89535" indent="-88900">
              <a:lnSpc>
                <a:spcPct val="100000"/>
              </a:lnSpc>
              <a:spcBef>
                <a:spcPts val="110"/>
              </a:spcBef>
              <a:buSzPct val="57142"/>
              <a:buChar char="•"/>
              <a:tabLst>
                <a:tab pos="89535" algn="l"/>
              </a:tabLst>
            </a:pPr>
            <a:r>
              <a:rPr sz="1050" b="1" spc="-60" dirty="0">
                <a:latin typeface="UD Digi Kyokasho NK-B"/>
                <a:cs typeface="UD Digi Kyokasho NK-B"/>
              </a:rPr>
              <a:t>障害者就業•生活支援センター</a:t>
            </a:r>
            <a:r>
              <a:rPr sz="1050" b="1" dirty="0">
                <a:latin typeface="UD Digi Kyokasho NK-B"/>
                <a:cs typeface="UD Digi Kyokasho NK-B"/>
              </a:rPr>
              <a:t>（８）</a:t>
            </a:r>
            <a:r>
              <a:rPr sz="1050" b="1" spc="-30" dirty="0">
                <a:latin typeface="UD Digi Kyokasho NK-B"/>
                <a:cs typeface="UD Digi Kyokasho NK-B"/>
              </a:rPr>
              <a:t> •ハローワーク</a:t>
            </a:r>
            <a:r>
              <a:rPr sz="1050" b="1" spc="-10" dirty="0">
                <a:latin typeface="UD Digi Kyokasho NK-B"/>
                <a:cs typeface="UD Digi Kyokasho NK-B"/>
              </a:rPr>
              <a:t>（５）</a:t>
            </a:r>
            <a:r>
              <a:rPr sz="1050" b="1" spc="-30" dirty="0">
                <a:latin typeface="UD Digi Kyokasho NK-B"/>
                <a:cs typeface="UD Digi Kyokasho NK-B"/>
              </a:rPr>
              <a:t>など</a:t>
            </a:r>
            <a:endParaRPr sz="1050">
              <a:latin typeface="UD Digi Kyokasho NK-B"/>
              <a:cs typeface="UD Digi Kyokasho NK-B"/>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tabLst>
                <a:tab pos="411480" algn="l"/>
              </a:tabLst>
            </a:pPr>
            <a:r>
              <a:rPr spc="-50" dirty="0"/>
              <a:t>５</a:t>
            </a:r>
            <a:r>
              <a:rPr dirty="0"/>
              <a:t>	</a:t>
            </a:r>
            <a:r>
              <a:rPr spc="-35" dirty="0"/>
              <a:t>地域⽣活⽀援と相談⽀援体制の充実：発達障がい児者に対する相談⽀援</a:t>
            </a: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9318752" y="6776719"/>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16</a:t>
            </a:r>
            <a:endParaRPr sz="1200">
              <a:latin typeface="Calibri"/>
              <a:cs typeface="Calibri"/>
            </a:endParaRPr>
          </a:p>
        </p:txBody>
      </p:sp>
      <p:sp>
        <p:nvSpPr>
          <p:cNvPr id="5" name="object 5"/>
          <p:cNvSpPr txBox="1"/>
          <p:nvPr/>
        </p:nvSpPr>
        <p:spPr>
          <a:xfrm>
            <a:off x="1305560" y="1413764"/>
            <a:ext cx="2907665"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UD Digi Kyokasho NK-B"/>
                <a:cs typeface="UD Digi Kyokasho NK-B"/>
              </a:rPr>
              <a:t>⑧現在勤めている職場に関する相談をしたい</a:t>
            </a:r>
            <a:endParaRPr sz="1200">
              <a:latin typeface="UD Digi Kyokasho NK-B"/>
              <a:cs typeface="UD Digi Kyokasho NK-B"/>
            </a:endParaRPr>
          </a:p>
        </p:txBody>
      </p:sp>
      <p:grpSp>
        <p:nvGrpSpPr>
          <p:cNvPr id="6" name="object 6"/>
          <p:cNvGrpSpPr/>
          <p:nvPr/>
        </p:nvGrpSpPr>
        <p:grpSpPr>
          <a:xfrm>
            <a:off x="2860357" y="2305621"/>
            <a:ext cx="2088514" cy="1820545"/>
            <a:chOff x="2860357" y="2305621"/>
            <a:chExt cx="2088514" cy="1820545"/>
          </a:xfrm>
        </p:grpSpPr>
        <p:sp>
          <p:nvSpPr>
            <p:cNvPr id="7" name="object 7"/>
            <p:cNvSpPr/>
            <p:nvPr/>
          </p:nvSpPr>
          <p:spPr>
            <a:xfrm>
              <a:off x="3160776" y="2310384"/>
              <a:ext cx="1188720" cy="1811020"/>
            </a:xfrm>
            <a:custGeom>
              <a:avLst/>
              <a:gdLst/>
              <a:ahLst/>
              <a:cxnLst/>
              <a:rect l="l" t="t" r="r" b="b"/>
              <a:pathLst>
                <a:path w="1188720" h="1811020">
                  <a:moveTo>
                    <a:pt x="0" y="1752600"/>
                  </a:moveTo>
                  <a:lnTo>
                    <a:pt x="0" y="1810512"/>
                  </a:lnTo>
                </a:path>
                <a:path w="1188720" h="1811020">
                  <a:moveTo>
                    <a:pt x="0" y="1389888"/>
                  </a:moveTo>
                  <a:lnTo>
                    <a:pt x="0" y="1687067"/>
                  </a:lnTo>
                </a:path>
                <a:path w="1188720" h="1811020">
                  <a:moveTo>
                    <a:pt x="0" y="1208531"/>
                  </a:moveTo>
                  <a:lnTo>
                    <a:pt x="0" y="1325879"/>
                  </a:lnTo>
                </a:path>
                <a:path w="1188720" h="1811020">
                  <a:moveTo>
                    <a:pt x="0" y="121919"/>
                  </a:moveTo>
                  <a:lnTo>
                    <a:pt x="0" y="1144524"/>
                  </a:lnTo>
                </a:path>
                <a:path w="1188720" h="1811020">
                  <a:moveTo>
                    <a:pt x="0" y="0"/>
                  </a:moveTo>
                  <a:lnTo>
                    <a:pt x="0" y="57912"/>
                  </a:lnTo>
                </a:path>
                <a:path w="1188720" h="1811020">
                  <a:moveTo>
                    <a:pt x="297179" y="0"/>
                  </a:moveTo>
                  <a:lnTo>
                    <a:pt x="297179" y="1144524"/>
                  </a:lnTo>
                </a:path>
                <a:path w="1188720" h="1811020">
                  <a:moveTo>
                    <a:pt x="297179" y="1208531"/>
                  </a:moveTo>
                  <a:lnTo>
                    <a:pt x="297179" y="1687067"/>
                  </a:lnTo>
                </a:path>
                <a:path w="1188720" h="1811020">
                  <a:moveTo>
                    <a:pt x="297179" y="1752600"/>
                  </a:moveTo>
                  <a:lnTo>
                    <a:pt x="297179" y="1810512"/>
                  </a:lnTo>
                </a:path>
                <a:path w="1188720" h="1811020">
                  <a:moveTo>
                    <a:pt x="594360" y="1208531"/>
                  </a:moveTo>
                  <a:lnTo>
                    <a:pt x="594360" y="1687067"/>
                  </a:lnTo>
                </a:path>
                <a:path w="1188720" h="1811020">
                  <a:moveTo>
                    <a:pt x="594360" y="0"/>
                  </a:moveTo>
                  <a:lnTo>
                    <a:pt x="594360" y="1144524"/>
                  </a:lnTo>
                </a:path>
                <a:path w="1188720" h="1811020">
                  <a:moveTo>
                    <a:pt x="594360" y="1752600"/>
                  </a:moveTo>
                  <a:lnTo>
                    <a:pt x="594360" y="1810512"/>
                  </a:lnTo>
                </a:path>
                <a:path w="1188720" h="1811020">
                  <a:moveTo>
                    <a:pt x="891539" y="0"/>
                  </a:moveTo>
                  <a:lnTo>
                    <a:pt x="891539" y="1687067"/>
                  </a:lnTo>
                </a:path>
                <a:path w="1188720" h="1811020">
                  <a:moveTo>
                    <a:pt x="891539" y="1752600"/>
                  </a:moveTo>
                  <a:lnTo>
                    <a:pt x="891539" y="1810512"/>
                  </a:lnTo>
                </a:path>
                <a:path w="1188720" h="1811020">
                  <a:moveTo>
                    <a:pt x="1188720" y="1752600"/>
                  </a:moveTo>
                  <a:lnTo>
                    <a:pt x="1188720" y="1810512"/>
                  </a:lnTo>
                </a:path>
                <a:path w="1188720" h="1811020">
                  <a:moveTo>
                    <a:pt x="1188720" y="0"/>
                  </a:moveTo>
                  <a:lnTo>
                    <a:pt x="1188720" y="1687067"/>
                  </a:lnTo>
                </a:path>
              </a:pathLst>
            </a:custGeom>
            <a:ln w="9144">
              <a:solidFill>
                <a:srgbClr val="D9D9D9"/>
              </a:solidFill>
            </a:ln>
          </p:spPr>
          <p:txBody>
            <a:bodyPr wrap="square" lIns="0" tIns="0" rIns="0" bIns="0" rtlCol="0"/>
            <a:lstStyle/>
            <a:p>
              <a:endParaRPr/>
            </a:p>
          </p:txBody>
        </p:sp>
        <p:sp>
          <p:nvSpPr>
            <p:cNvPr id="8" name="object 8"/>
            <p:cNvSpPr/>
            <p:nvPr/>
          </p:nvSpPr>
          <p:spPr>
            <a:xfrm>
              <a:off x="4646676" y="2310384"/>
              <a:ext cx="297180" cy="1811020"/>
            </a:xfrm>
            <a:custGeom>
              <a:avLst/>
              <a:gdLst/>
              <a:ahLst/>
              <a:cxnLst/>
              <a:rect l="l" t="t" r="r" b="b"/>
              <a:pathLst>
                <a:path w="297179" h="1811020">
                  <a:moveTo>
                    <a:pt x="0" y="0"/>
                  </a:moveTo>
                  <a:lnTo>
                    <a:pt x="0" y="1810512"/>
                  </a:lnTo>
                </a:path>
                <a:path w="297179" h="1811020">
                  <a:moveTo>
                    <a:pt x="297179" y="0"/>
                  </a:moveTo>
                  <a:lnTo>
                    <a:pt x="297179" y="1810512"/>
                  </a:lnTo>
                </a:path>
              </a:pathLst>
            </a:custGeom>
            <a:ln w="9144">
              <a:solidFill>
                <a:srgbClr val="D9D9D9"/>
              </a:solidFill>
            </a:ln>
          </p:spPr>
          <p:txBody>
            <a:bodyPr wrap="square" lIns="0" tIns="0" rIns="0" bIns="0" rtlCol="0"/>
            <a:lstStyle/>
            <a:p>
              <a:endParaRPr/>
            </a:p>
          </p:txBody>
        </p:sp>
        <p:sp>
          <p:nvSpPr>
            <p:cNvPr id="9" name="object 9"/>
            <p:cNvSpPr/>
            <p:nvPr/>
          </p:nvSpPr>
          <p:spPr>
            <a:xfrm>
              <a:off x="2865120" y="2368295"/>
              <a:ext cx="1781810" cy="1694814"/>
            </a:xfrm>
            <a:custGeom>
              <a:avLst/>
              <a:gdLst/>
              <a:ahLst/>
              <a:cxnLst/>
              <a:rect l="l" t="t" r="r" b="b"/>
              <a:pathLst>
                <a:path w="1781810" h="1694814">
                  <a:moveTo>
                    <a:pt x="592836" y="1267968"/>
                  </a:moveTo>
                  <a:lnTo>
                    <a:pt x="0" y="1267968"/>
                  </a:lnTo>
                  <a:lnTo>
                    <a:pt x="0" y="1331976"/>
                  </a:lnTo>
                  <a:lnTo>
                    <a:pt x="592836" y="1331976"/>
                  </a:lnTo>
                  <a:lnTo>
                    <a:pt x="592836" y="1267968"/>
                  </a:lnTo>
                  <a:close/>
                </a:path>
                <a:path w="1781810" h="1694814">
                  <a:moveTo>
                    <a:pt x="592836" y="0"/>
                  </a:moveTo>
                  <a:lnTo>
                    <a:pt x="0" y="0"/>
                  </a:lnTo>
                  <a:lnTo>
                    <a:pt x="0" y="64008"/>
                  </a:lnTo>
                  <a:lnTo>
                    <a:pt x="592836" y="64008"/>
                  </a:lnTo>
                  <a:lnTo>
                    <a:pt x="592836" y="0"/>
                  </a:lnTo>
                  <a:close/>
                </a:path>
                <a:path w="1781810" h="1694814">
                  <a:moveTo>
                    <a:pt x="1187196" y="1086612"/>
                  </a:moveTo>
                  <a:lnTo>
                    <a:pt x="0" y="1086612"/>
                  </a:lnTo>
                  <a:lnTo>
                    <a:pt x="0" y="1150620"/>
                  </a:lnTo>
                  <a:lnTo>
                    <a:pt x="1187196" y="1150620"/>
                  </a:lnTo>
                  <a:lnTo>
                    <a:pt x="1187196" y="1086612"/>
                  </a:lnTo>
                  <a:close/>
                </a:path>
                <a:path w="1781810" h="1694814">
                  <a:moveTo>
                    <a:pt x="1781556" y="1629156"/>
                  </a:moveTo>
                  <a:lnTo>
                    <a:pt x="0" y="1629156"/>
                  </a:lnTo>
                  <a:lnTo>
                    <a:pt x="0" y="1694688"/>
                  </a:lnTo>
                  <a:lnTo>
                    <a:pt x="1781556" y="1694688"/>
                  </a:lnTo>
                  <a:lnTo>
                    <a:pt x="1781556" y="1629156"/>
                  </a:lnTo>
                  <a:close/>
                </a:path>
              </a:pathLst>
            </a:custGeom>
            <a:solidFill>
              <a:srgbClr val="5B9BD4"/>
            </a:solidFill>
          </p:spPr>
          <p:txBody>
            <a:bodyPr wrap="square" lIns="0" tIns="0" rIns="0" bIns="0" rtlCol="0"/>
            <a:lstStyle/>
            <a:p>
              <a:endParaRPr/>
            </a:p>
          </p:txBody>
        </p:sp>
        <p:sp>
          <p:nvSpPr>
            <p:cNvPr id="10" name="object 10"/>
            <p:cNvSpPr/>
            <p:nvPr/>
          </p:nvSpPr>
          <p:spPr>
            <a:xfrm>
              <a:off x="2865120" y="2310384"/>
              <a:ext cx="0" cy="1811020"/>
            </a:xfrm>
            <a:custGeom>
              <a:avLst/>
              <a:gdLst/>
              <a:ahLst/>
              <a:cxnLst/>
              <a:rect l="l" t="t" r="r" b="b"/>
              <a:pathLst>
                <a:path h="1811020">
                  <a:moveTo>
                    <a:pt x="0" y="0"/>
                  </a:moveTo>
                  <a:lnTo>
                    <a:pt x="0" y="1810512"/>
                  </a:lnTo>
                </a:path>
              </a:pathLst>
            </a:custGeom>
            <a:ln w="9144">
              <a:solidFill>
                <a:srgbClr val="D9D9D9"/>
              </a:solidFill>
            </a:ln>
          </p:spPr>
          <p:txBody>
            <a:bodyPr wrap="square" lIns="0" tIns="0" rIns="0" bIns="0" rtlCol="0"/>
            <a:lstStyle/>
            <a:p>
              <a:endParaRPr/>
            </a:p>
          </p:txBody>
        </p:sp>
      </p:grpSp>
      <p:sp>
        <p:nvSpPr>
          <p:cNvPr id="11" name="object 11"/>
          <p:cNvSpPr txBox="1"/>
          <p:nvPr/>
        </p:nvSpPr>
        <p:spPr>
          <a:xfrm>
            <a:off x="3534155" y="231140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12" name="object 12"/>
          <p:cNvSpPr txBox="1"/>
          <p:nvPr/>
        </p:nvSpPr>
        <p:spPr>
          <a:xfrm>
            <a:off x="2939795" y="2448560"/>
            <a:ext cx="71120" cy="930910"/>
          </a:xfrm>
          <a:prstGeom prst="rect">
            <a:avLst/>
          </a:prstGeom>
        </p:spPr>
        <p:txBody>
          <a:bodyPr vert="horz" wrap="square" lIns="0" tIns="56515" rIns="0" bIns="0" rtlCol="0">
            <a:spAutoFit/>
          </a:bodyPr>
          <a:lstStyle/>
          <a:p>
            <a:pPr>
              <a:lnSpc>
                <a:spcPct val="100000"/>
              </a:lnSpc>
              <a:spcBef>
                <a:spcPts val="445"/>
              </a:spcBef>
            </a:pPr>
            <a:r>
              <a:rPr sz="900" spc="-50" dirty="0">
                <a:solidFill>
                  <a:srgbClr val="3F3F3F"/>
                </a:solidFill>
                <a:latin typeface="Calibri"/>
                <a:cs typeface="Calibri"/>
              </a:rPr>
              <a:t>0</a:t>
            </a:r>
            <a:endParaRPr sz="900">
              <a:latin typeface="Calibri"/>
              <a:cs typeface="Calibri"/>
            </a:endParaRPr>
          </a:p>
          <a:p>
            <a:pPr>
              <a:lnSpc>
                <a:spcPct val="100000"/>
              </a:lnSpc>
              <a:spcBef>
                <a:spcPts val="350"/>
              </a:spcBef>
            </a:pPr>
            <a:r>
              <a:rPr sz="900" spc="-50" dirty="0">
                <a:solidFill>
                  <a:srgbClr val="3F3F3F"/>
                </a:solidFill>
                <a:latin typeface="Calibri"/>
                <a:cs typeface="Calibri"/>
              </a:rPr>
              <a:t>0</a:t>
            </a:r>
            <a:endParaRPr sz="900">
              <a:latin typeface="Calibri"/>
              <a:cs typeface="Calibri"/>
            </a:endParaRPr>
          </a:p>
          <a:p>
            <a:pPr>
              <a:lnSpc>
                <a:spcPct val="100000"/>
              </a:lnSpc>
              <a:spcBef>
                <a:spcPts val="345"/>
              </a:spcBef>
            </a:pPr>
            <a:r>
              <a:rPr sz="900" spc="-50" dirty="0">
                <a:solidFill>
                  <a:srgbClr val="3F3F3F"/>
                </a:solidFill>
                <a:latin typeface="Calibri"/>
                <a:cs typeface="Calibri"/>
              </a:rPr>
              <a:t>0</a:t>
            </a:r>
            <a:endParaRPr sz="900">
              <a:latin typeface="Calibri"/>
              <a:cs typeface="Calibri"/>
            </a:endParaRPr>
          </a:p>
          <a:p>
            <a:pPr>
              <a:lnSpc>
                <a:spcPct val="100000"/>
              </a:lnSpc>
              <a:spcBef>
                <a:spcPts val="350"/>
              </a:spcBef>
            </a:pPr>
            <a:r>
              <a:rPr sz="900" spc="-50" dirty="0">
                <a:solidFill>
                  <a:srgbClr val="3F3F3F"/>
                </a:solidFill>
                <a:latin typeface="Calibri"/>
                <a:cs typeface="Calibri"/>
              </a:rPr>
              <a:t>0</a:t>
            </a:r>
            <a:endParaRPr sz="900">
              <a:latin typeface="Calibri"/>
              <a:cs typeface="Calibri"/>
            </a:endParaRPr>
          </a:p>
          <a:p>
            <a:pPr>
              <a:lnSpc>
                <a:spcPct val="100000"/>
              </a:lnSpc>
              <a:spcBef>
                <a:spcPts val="335"/>
              </a:spcBef>
            </a:pPr>
            <a:r>
              <a:rPr sz="900" spc="-50" dirty="0">
                <a:solidFill>
                  <a:srgbClr val="3F3F3F"/>
                </a:solidFill>
                <a:latin typeface="Calibri"/>
                <a:cs typeface="Calibri"/>
              </a:rPr>
              <a:t>0</a:t>
            </a:r>
            <a:endParaRPr sz="900">
              <a:latin typeface="Calibri"/>
              <a:cs typeface="Calibri"/>
            </a:endParaRPr>
          </a:p>
        </p:txBody>
      </p:sp>
      <p:sp>
        <p:nvSpPr>
          <p:cNvPr id="13" name="object 13"/>
          <p:cNvSpPr txBox="1"/>
          <p:nvPr/>
        </p:nvSpPr>
        <p:spPr>
          <a:xfrm>
            <a:off x="4128515" y="3398011"/>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14" name="object 14"/>
          <p:cNvSpPr txBox="1"/>
          <p:nvPr/>
        </p:nvSpPr>
        <p:spPr>
          <a:xfrm>
            <a:off x="3534155" y="3579367"/>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15" name="object 15"/>
          <p:cNvSpPr txBox="1"/>
          <p:nvPr/>
        </p:nvSpPr>
        <p:spPr>
          <a:xfrm>
            <a:off x="2939795" y="3760723"/>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0</a:t>
            </a:r>
            <a:endParaRPr sz="900">
              <a:latin typeface="Calibri"/>
              <a:cs typeface="Calibri"/>
            </a:endParaRPr>
          </a:p>
        </p:txBody>
      </p:sp>
      <p:sp>
        <p:nvSpPr>
          <p:cNvPr id="16" name="object 16"/>
          <p:cNvSpPr txBox="1"/>
          <p:nvPr/>
        </p:nvSpPr>
        <p:spPr>
          <a:xfrm>
            <a:off x="4722876" y="394207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17" name="object 17"/>
          <p:cNvSpPr txBox="1"/>
          <p:nvPr/>
        </p:nvSpPr>
        <p:spPr>
          <a:xfrm>
            <a:off x="1306067" y="2250948"/>
            <a:ext cx="1478280" cy="1837689"/>
          </a:xfrm>
          <a:prstGeom prst="rect">
            <a:avLst/>
          </a:prstGeom>
        </p:spPr>
        <p:txBody>
          <a:bodyPr vert="horz" wrap="square" lIns="0" tIns="12700" rIns="0" bIns="0" rtlCol="0">
            <a:spAutoFit/>
          </a:bodyPr>
          <a:lstStyle/>
          <a:p>
            <a:pPr marL="661035" marR="5080" indent="-6350" algn="r">
              <a:lnSpc>
                <a:spcPct val="148700"/>
              </a:lnSpc>
              <a:spcBef>
                <a:spcPts val="100"/>
              </a:spcBef>
            </a:pPr>
            <a:r>
              <a:rPr sz="800" b="1" spc="-10" dirty="0">
                <a:solidFill>
                  <a:srgbClr val="585858"/>
                </a:solidFill>
                <a:latin typeface="UD Digi Kyokasho NK-B"/>
                <a:cs typeface="UD Digi Kyokasho NK-B"/>
              </a:rPr>
              <a:t>障がい福祉関係課母子保健担当課子育て支援関係課</a:t>
            </a:r>
            <a:endParaRPr sz="800">
              <a:latin typeface="UD Digi Kyokasho NK-B"/>
              <a:cs typeface="UD Digi Kyokasho NK-B"/>
            </a:endParaRPr>
          </a:p>
          <a:p>
            <a:pPr marL="900430" marR="6350" indent="53340" algn="r">
              <a:lnSpc>
                <a:spcPct val="147500"/>
              </a:lnSpc>
              <a:spcBef>
                <a:spcPts val="10"/>
              </a:spcBef>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493395" marR="5080" algn="just">
              <a:lnSpc>
                <a:spcPct val="148700"/>
              </a:lnSpc>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470"/>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46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18" name="object 18"/>
          <p:cNvSpPr txBox="1"/>
          <p:nvPr/>
        </p:nvSpPr>
        <p:spPr>
          <a:xfrm>
            <a:off x="2590800" y="1761235"/>
            <a:ext cx="2395220" cy="467359"/>
          </a:xfrm>
          <a:prstGeom prst="rect">
            <a:avLst/>
          </a:prstGeom>
        </p:spPr>
        <p:txBody>
          <a:bodyPr vert="horz" wrap="square" lIns="0" tIns="12700" rIns="0" bIns="0" rtlCol="0">
            <a:spAutoFit/>
          </a:bodyPr>
          <a:lstStyle/>
          <a:p>
            <a:pPr>
              <a:lnSpc>
                <a:spcPct val="100000"/>
              </a:lnSpc>
              <a:spcBef>
                <a:spcPts val="100"/>
              </a:spcBef>
            </a:pPr>
            <a:r>
              <a:rPr sz="1200" b="1" spc="-55" dirty="0">
                <a:solidFill>
                  <a:srgbClr val="585858"/>
                </a:solidFill>
                <a:latin typeface="UD Digi Kyokasho NK-B"/>
                <a:cs typeface="UD Digi Kyokasho NK-B"/>
              </a:rPr>
              <a:t>主担当部署•機関</a:t>
            </a:r>
            <a:endParaRPr sz="1200">
              <a:latin typeface="UD Digi Kyokasho NK-B"/>
              <a:cs typeface="UD Digi Kyokasho NK-B"/>
            </a:endParaRPr>
          </a:p>
          <a:p>
            <a:pPr marL="243840">
              <a:lnSpc>
                <a:spcPct val="100000"/>
              </a:lnSpc>
              <a:spcBef>
                <a:spcPts val="960"/>
              </a:spcBef>
              <a:tabLst>
                <a:tab pos="540385" algn="l"/>
                <a:tab pos="837565" algn="l"/>
                <a:tab pos="1134745" algn="l"/>
                <a:tab pos="1431925" algn="l"/>
                <a:tab pos="1729105" algn="l"/>
                <a:tab pos="2026285" algn="l"/>
                <a:tab pos="232346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1</a:t>
            </a:r>
            <a:r>
              <a:rPr sz="900" dirty="0">
                <a:solidFill>
                  <a:srgbClr val="585858"/>
                </a:solidFill>
                <a:latin typeface="Calibri"/>
                <a:cs typeface="Calibri"/>
              </a:rPr>
              <a:t>	</a:t>
            </a:r>
            <a:r>
              <a:rPr sz="900" spc="-50" dirty="0">
                <a:solidFill>
                  <a:srgbClr val="585858"/>
                </a:solidFill>
                <a:latin typeface="Calibri"/>
                <a:cs typeface="Calibri"/>
              </a:rPr>
              <a:t>2</a:t>
            </a:r>
            <a:r>
              <a:rPr sz="900" dirty="0">
                <a:solidFill>
                  <a:srgbClr val="585858"/>
                </a:solidFill>
                <a:latin typeface="Calibri"/>
                <a:cs typeface="Calibri"/>
              </a:rPr>
              <a:t>	</a:t>
            </a:r>
            <a:r>
              <a:rPr sz="900" spc="-50" dirty="0">
                <a:solidFill>
                  <a:srgbClr val="585858"/>
                </a:solidFill>
                <a:latin typeface="Calibri"/>
                <a:cs typeface="Calibri"/>
              </a:rPr>
              <a:t>3</a:t>
            </a:r>
            <a:r>
              <a:rPr sz="900" dirty="0">
                <a:solidFill>
                  <a:srgbClr val="585858"/>
                </a:solidFill>
                <a:latin typeface="Calibri"/>
                <a:cs typeface="Calibri"/>
              </a:rPr>
              <a:t>	</a:t>
            </a:r>
            <a:r>
              <a:rPr sz="900" spc="-50" dirty="0">
                <a:solidFill>
                  <a:srgbClr val="585858"/>
                </a:solidFill>
                <a:latin typeface="Calibri"/>
                <a:cs typeface="Calibri"/>
              </a:rPr>
              <a:t>4</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50" dirty="0">
                <a:solidFill>
                  <a:srgbClr val="585858"/>
                </a:solidFill>
                <a:latin typeface="Calibri"/>
                <a:cs typeface="Calibri"/>
              </a:rPr>
              <a:t>6</a:t>
            </a:r>
            <a:r>
              <a:rPr sz="900" dirty="0">
                <a:solidFill>
                  <a:srgbClr val="585858"/>
                </a:solidFill>
                <a:latin typeface="Calibri"/>
                <a:cs typeface="Calibri"/>
              </a:rPr>
              <a:t>	</a:t>
            </a:r>
            <a:r>
              <a:rPr sz="900" spc="-50" dirty="0">
                <a:solidFill>
                  <a:srgbClr val="585858"/>
                </a:solidFill>
                <a:latin typeface="Calibri"/>
                <a:cs typeface="Calibri"/>
              </a:rPr>
              <a:t>7</a:t>
            </a:r>
            <a:endParaRPr sz="900">
              <a:latin typeface="Calibri"/>
              <a:cs typeface="Calibri"/>
            </a:endParaRPr>
          </a:p>
        </p:txBody>
      </p:sp>
      <p:sp>
        <p:nvSpPr>
          <p:cNvPr id="19" name="object 19"/>
          <p:cNvSpPr/>
          <p:nvPr/>
        </p:nvSpPr>
        <p:spPr>
          <a:xfrm>
            <a:off x="1228344" y="1671828"/>
            <a:ext cx="3884929" cy="2589530"/>
          </a:xfrm>
          <a:custGeom>
            <a:avLst/>
            <a:gdLst/>
            <a:ahLst/>
            <a:cxnLst/>
            <a:rect l="l" t="t" r="r" b="b"/>
            <a:pathLst>
              <a:path w="3884929" h="2589529">
                <a:moveTo>
                  <a:pt x="0" y="2589276"/>
                </a:moveTo>
                <a:lnTo>
                  <a:pt x="3884676" y="2589276"/>
                </a:lnTo>
                <a:lnTo>
                  <a:pt x="3884676" y="0"/>
                </a:lnTo>
                <a:lnTo>
                  <a:pt x="0" y="0"/>
                </a:lnTo>
                <a:lnTo>
                  <a:pt x="0" y="2589276"/>
                </a:lnTo>
                <a:close/>
              </a:path>
            </a:pathLst>
          </a:custGeom>
          <a:ln w="9144">
            <a:solidFill>
              <a:srgbClr val="000000"/>
            </a:solidFill>
          </a:ln>
        </p:spPr>
        <p:txBody>
          <a:bodyPr wrap="square" lIns="0" tIns="0" rIns="0" bIns="0" rtlCol="0"/>
          <a:lstStyle/>
          <a:p>
            <a:endParaRPr/>
          </a:p>
        </p:txBody>
      </p:sp>
      <p:grpSp>
        <p:nvGrpSpPr>
          <p:cNvPr id="20" name="object 20"/>
          <p:cNvGrpSpPr/>
          <p:nvPr/>
        </p:nvGrpSpPr>
        <p:grpSpPr>
          <a:xfrm>
            <a:off x="7209853" y="2305621"/>
            <a:ext cx="2061210" cy="1820545"/>
            <a:chOff x="7209853" y="2305621"/>
            <a:chExt cx="2061210" cy="1820545"/>
          </a:xfrm>
        </p:grpSpPr>
        <p:sp>
          <p:nvSpPr>
            <p:cNvPr id="21" name="object 21"/>
            <p:cNvSpPr/>
            <p:nvPr/>
          </p:nvSpPr>
          <p:spPr>
            <a:xfrm>
              <a:off x="7726680" y="2310384"/>
              <a:ext cx="1026160" cy="1811020"/>
            </a:xfrm>
            <a:custGeom>
              <a:avLst/>
              <a:gdLst/>
              <a:ahLst/>
              <a:cxnLst/>
              <a:rect l="l" t="t" r="r" b="b"/>
              <a:pathLst>
                <a:path w="1026159" h="1811020">
                  <a:moveTo>
                    <a:pt x="0" y="1752600"/>
                  </a:moveTo>
                  <a:lnTo>
                    <a:pt x="0" y="1810512"/>
                  </a:lnTo>
                </a:path>
                <a:path w="1026159" h="1811020">
                  <a:moveTo>
                    <a:pt x="0" y="1389888"/>
                  </a:moveTo>
                  <a:lnTo>
                    <a:pt x="0" y="1687067"/>
                  </a:lnTo>
                </a:path>
                <a:path w="1026159" h="1811020">
                  <a:moveTo>
                    <a:pt x="0" y="1208531"/>
                  </a:moveTo>
                  <a:lnTo>
                    <a:pt x="0" y="1325879"/>
                  </a:lnTo>
                </a:path>
                <a:path w="1026159" h="1811020">
                  <a:moveTo>
                    <a:pt x="0" y="121919"/>
                  </a:moveTo>
                  <a:lnTo>
                    <a:pt x="0" y="1144524"/>
                  </a:lnTo>
                </a:path>
                <a:path w="1026159" h="1811020">
                  <a:moveTo>
                    <a:pt x="0" y="0"/>
                  </a:moveTo>
                  <a:lnTo>
                    <a:pt x="0" y="57912"/>
                  </a:lnTo>
                </a:path>
                <a:path w="1026159" h="1811020">
                  <a:moveTo>
                    <a:pt x="513588" y="121919"/>
                  </a:moveTo>
                  <a:lnTo>
                    <a:pt x="513588" y="1144524"/>
                  </a:lnTo>
                </a:path>
                <a:path w="1026159" h="1811020">
                  <a:moveTo>
                    <a:pt x="513588" y="0"/>
                  </a:moveTo>
                  <a:lnTo>
                    <a:pt x="513588" y="57912"/>
                  </a:lnTo>
                </a:path>
                <a:path w="1026159" h="1811020">
                  <a:moveTo>
                    <a:pt x="513588" y="1208531"/>
                  </a:moveTo>
                  <a:lnTo>
                    <a:pt x="513588" y="1325879"/>
                  </a:lnTo>
                </a:path>
                <a:path w="1026159" h="1811020">
                  <a:moveTo>
                    <a:pt x="513588" y="1389888"/>
                  </a:moveTo>
                  <a:lnTo>
                    <a:pt x="513588" y="1687067"/>
                  </a:lnTo>
                </a:path>
                <a:path w="1026159" h="1811020">
                  <a:moveTo>
                    <a:pt x="513588" y="1752600"/>
                  </a:moveTo>
                  <a:lnTo>
                    <a:pt x="513588" y="1810512"/>
                  </a:lnTo>
                </a:path>
                <a:path w="1026159" h="1811020">
                  <a:moveTo>
                    <a:pt x="1025651" y="121919"/>
                  </a:moveTo>
                  <a:lnTo>
                    <a:pt x="1025651" y="1144524"/>
                  </a:lnTo>
                </a:path>
                <a:path w="1026159" h="1811020">
                  <a:moveTo>
                    <a:pt x="1025651" y="0"/>
                  </a:moveTo>
                  <a:lnTo>
                    <a:pt x="1025651" y="57912"/>
                  </a:lnTo>
                </a:path>
                <a:path w="1026159" h="1811020">
                  <a:moveTo>
                    <a:pt x="1025651" y="1208531"/>
                  </a:moveTo>
                  <a:lnTo>
                    <a:pt x="1025651" y="1325879"/>
                  </a:lnTo>
                </a:path>
                <a:path w="1026159" h="1811020">
                  <a:moveTo>
                    <a:pt x="1025651" y="1389888"/>
                  </a:moveTo>
                  <a:lnTo>
                    <a:pt x="1025651" y="1810512"/>
                  </a:lnTo>
                </a:path>
              </a:pathLst>
            </a:custGeom>
            <a:ln w="9144">
              <a:solidFill>
                <a:srgbClr val="D9D9D9"/>
              </a:solidFill>
            </a:ln>
          </p:spPr>
          <p:txBody>
            <a:bodyPr wrap="square" lIns="0" tIns="0" rIns="0" bIns="0" rtlCol="0"/>
            <a:lstStyle/>
            <a:p>
              <a:endParaRPr/>
            </a:p>
          </p:txBody>
        </p:sp>
        <p:sp>
          <p:nvSpPr>
            <p:cNvPr id="22" name="object 22"/>
            <p:cNvSpPr/>
            <p:nvPr/>
          </p:nvSpPr>
          <p:spPr>
            <a:xfrm>
              <a:off x="9265920" y="2310384"/>
              <a:ext cx="0" cy="1811020"/>
            </a:xfrm>
            <a:custGeom>
              <a:avLst/>
              <a:gdLst/>
              <a:ahLst/>
              <a:cxnLst/>
              <a:rect l="l" t="t" r="r" b="b"/>
              <a:pathLst>
                <a:path h="1811020">
                  <a:moveTo>
                    <a:pt x="0" y="0"/>
                  </a:moveTo>
                  <a:lnTo>
                    <a:pt x="0" y="1810512"/>
                  </a:lnTo>
                </a:path>
              </a:pathLst>
            </a:custGeom>
            <a:ln w="9144">
              <a:solidFill>
                <a:srgbClr val="D9D9D9"/>
              </a:solidFill>
            </a:ln>
          </p:spPr>
          <p:txBody>
            <a:bodyPr wrap="square" lIns="0" tIns="0" rIns="0" bIns="0" rtlCol="0"/>
            <a:lstStyle/>
            <a:p>
              <a:endParaRPr/>
            </a:p>
          </p:txBody>
        </p:sp>
        <p:sp>
          <p:nvSpPr>
            <p:cNvPr id="23" name="object 23"/>
            <p:cNvSpPr/>
            <p:nvPr/>
          </p:nvSpPr>
          <p:spPr>
            <a:xfrm>
              <a:off x="7214616" y="2368295"/>
              <a:ext cx="1948180" cy="1694814"/>
            </a:xfrm>
            <a:custGeom>
              <a:avLst/>
              <a:gdLst/>
              <a:ahLst/>
              <a:cxnLst/>
              <a:rect l="l" t="t" r="r" b="b"/>
              <a:pathLst>
                <a:path w="1948179" h="1694814">
                  <a:moveTo>
                    <a:pt x="102108" y="723900"/>
                  </a:moveTo>
                  <a:lnTo>
                    <a:pt x="0" y="723900"/>
                  </a:lnTo>
                  <a:lnTo>
                    <a:pt x="0" y="787908"/>
                  </a:lnTo>
                  <a:lnTo>
                    <a:pt x="102108" y="787908"/>
                  </a:lnTo>
                  <a:lnTo>
                    <a:pt x="102108" y="723900"/>
                  </a:lnTo>
                  <a:close/>
                </a:path>
                <a:path w="1948179" h="1694814">
                  <a:moveTo>
                    <a:pt x="307848" y="1449324"/>
                  </a:moveTo>
                  <a:lnTo>
                    <a:pt x="0" y="1449324"/>
                  </a:lnTo>
                  <a:lnTo>
                    <a:pt x="0" y="1513332"/>
                  </a:lnTo>
                  <a:lnTo>
                    <a:pt x="307848" y="1513332"/>
                  </a:lnTo>
                  <a:lnTo>
                    <a:pt x="307848" y="1449324"/>
                  </a:lnTo>
                  <a:close/>
                </a:path>
                <a:path w="1948179" h="1694814">
                  <a:moveTo>
                    <a:pt x="1537716" y="1629156"/>
                  </a:moveTo>
                  <a:lnTo>
                    <a:pt x="0" y="1629156"/>
                  </a:lnTo>
                  <a:lnTo>
                    <a:pt x="0" y="1694688"/>
                  </a:lnTo>
                  <a:lnTo>
                    <a:pt x="1537716" y="1694688"/>
                  </a:lnTo>
                  <a:lnTo>
                    <a:pt x="1537716" y="1629156"/>
                  </a:lnTo>
                  <a:close/>
                </a:path>
                <a:path w="1948179" h="1694814">
                  <a:moveTo>
                    <a:pt x="1639824" y="0"/>
                  </a:moveTo>
                  <a:lnTo>
                    <a:pt x="0" y="0"/>
                  </a:lnTo>
                  <a:lnTo>
                    <a:pt x="0" y="64008"/>
                  </a:lnTo>
                  <a:lnTo>
                    <a:pt x="1639824" y="64008"/>
                  </a:lnTo>
                  <a:lnTo>
                    <a:pt x="1639824" y="0"/>
                  </a:lnTo>
                  <a:close/>
                </a:path>
                <a:path w="1948179" h="1694814">
                  <a:moveTo>
                    <a:pt x="1741932" y="1267968"/>
                  </a:moveTo>
                  <a:lnTo>
                    <a:pt x="0" y="1267968"/>
                  </a:lnTo>
                  <a:lnTo>
                    <a:pt x="0" y="1331976"/>
                  </a:lnTo>
                  <a:lnTo>
                    <a:pt x="1741932" y="1331976"/>
                  </a:lnTo>
                  <a:lnTo>
                    <a:pt x="1741932" y="1267968"/>
                  </a:lnTo>
                  <a:close/>
                </a:path>
                <a:path w="1948179" h="1694814">
                  <a:moveTo>
                    <a:pt x="1947672" y="1086612"/>
                  </a:moveTo>
                  <a:lnTo>
                    <a:pt x="0" y="1086612"/>
                  </a:lnTo>
                  <a:lnTo>
                    <a:pt x="0" y="1150620"/>
                  </a:lnTo>
                  <a:lnTo>
                    <a:pt x="1947672" y="1150620"/>
                  </a:lnTo>
                  <a:lnTo>
                    <a:pt x="1947672" y="1086612"/>
                  </a:lnTo>
                  <a:close/>
                </a:path>
              </a:pathLst>
            </a:custGeom>
            <a:solidFill>
              <a:srgbClr val="5B9BD4"/>
            </a:solidFill>
          </p:spPr>
          <p:txBody>
            <a:bodyPr wrap="square" lIns="0" tIns="0" rIns="0" bIns="0" rtlCol="0"/>
            <a:lstStyle/>
            <a:p>
              <a:endParaRPr/>
            </a:p>
          </p:txBody>
        </p:sp>
        <p:sp>
          <p:nvSpPr>
            <p:cNvPr id="24" name="object 24"/>
            <p:cNvSpPr/>
            <p:nvPr/>
          </p:nvSpPr>
          <p:spPr>
            <a:xfrm>
              <a:off x="7214616" y="2310384"/>
              <a:ext cx="0" cy="1811020"/>
            </a:xfrm>
            <a:custGeom>
              <a:avLst/>
              <a:gdLst/>
              <a:ahLst/>
              <a:cxnLst/>
              <a:rect l="l" t="t" r="r" b="b"/>
              <a:pathLst>
                <a:path h="1811020">
                  <a:moveTo>
                    <a:pt x="0" y="0"/>
                  </a:moveTo>
                  <a:lnTo>
                    <a:pt x="0" y="1810512"/>
                  </a:lnTo>
                </a:path>
              </a:pathLst>
            </a:custGeom>
            <a:ln w="9144">
              <a:solidFill>
                <a:srgbClr val="D9D9D9"/>
              </a:solidFill>
            </a:ln>
          </p:spPr>
          <p:txBody>
            <a:bodyPr wrap="square" lIns="0" tIns="0" rIns="0" bIns="0" rtlCol="0"/>
            <a:lstStyle/>
            <a:p>
              <a:endParaRPr/>
            </a:p>
          </p:txBody>
        </p:sp>
      </p:grpSp>
      <p:sp>
        <p:nvSpPr>
          <p:cNvPr id="25" name="object 25"/>
          <p:cNvSpPr txBox="1"/>
          <p:nvPr/>
        </p:nvSpPr>
        <p:spPr>
          <a:xfrm>
            <a:off x="8930640" y="231140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16</a:t>
            </a:r>
            <a:endParaRPr sz="900">
              <a:latin typeface="Calibri"/>
              <a:cs typeface="Calibri"/>
            </a:endParaRPr>
          </a:p>
        </p:txBody>
      </p:sp>
      <p:sp>
        <p:nvSpPr>
          <p:cNvPr id="26" name="object 26"/>
          <p:cNvSpPr txBox="1"/>
          <p:nvPr/>
        </p:nvSpPr>
        <p:spPr>
          <a:xfrm>
            <a:off x="7290816" y="2448560"/>
            <a:ext cx="71120" cy="569595"/>
          </a:xfrm>
          <a:prstGeom prst="rect">
            <a:avLst/>
          </a:prstGeom>
        </p:spPr>
        <p:txBody>
          <a:bodyPr vert="horz" wrap="square" lIns="0" tIns="56515" rIns="0" bIns="0" rtlCol="0">
            <a:spAutoFit/>
          </a:bodyPr>
          <a:lstStyle/>
          <a:p>
            <a:pPr>
              <a:lnSpc>
                <a:spcPct val="100000"/>
              </a:lnSpc>
              <a:spcBef>
                <a:spcPts val="445"/>
              </a:spcBef>
            </a:pPr>
            <a:r>
              <a:rPr sz="900" spc="-50" dirty="0">
                <a:solidFill>
                  <a:srgbClr val="3F3F3F"/>
                </a:solidFill>
                <a:latin typeface="Calibri"/>
                <a:cs typeface="Calibri"/>
              </a:rPr>
              <a:t>0</a:t>
            </a:r>
            <a:endParaRPr sz="900">
              <a:latin typeface="Calibri"/>
              <a:cs typeface="Calibri"/>
            </a:endParaRPr>
          </a:p>
          <a:p>
            <a:pPr>
              <a:lnSpc>
                <a:spcPct val="100000"/>
              </a:lnSpc>
              <a:spcBef>
                <a:spcPts val="350"/>
              </a:spcBef>
            </a:pPr>
            <a:r>
              <a:rPr sz="900" spc="-50" dirty="0">
                <a:solidFill>
                  <a:srgbClr val="3F3F3F"/>
                </a:solidFill>
                <a:latin typeface="Calibri"/>
                <a:cs typeface="Calibri"/>
              </a:rPr>
              <a:t>0</a:t>
            </a:r>
            <a:endParaRPr sz="900">
              <a:latin typeface="Calibri"/>
              <a:cs typeface="Calibri"/>
            </a:endParaRPr>
          </a:p>
          <a:p>
            <a:pPr>
              <a:lnSpc>
                <a:spcPct val="100000"/>
              </a:lnSpc>
              <a:spcBef>
                <a:spcPts val="345"/>
              </a:spcBef>
            </a:pPr>
            <a:r>
              <a:rPr sz="900" spc="-50" dirty="0">
                <a:solidFill>
                  <a:srgbClr val="3F3F3F"/>
                </a:solidFill>
                <a:latin typeface="Calibri"/>
                <a:cs typeface="Calibri"/>
              </a:rPr>
              <a:t>0</a:t>
            </a:r>
            <a:endParaRPr sz="900">
              <a:latin typeface="Calibri"/>
              <a:cs typeface="Calibri"/>
            </a:endParaRPr>
          </a:p>
        </p:txBody>
      </p:sp>
      <p:sp>
        <p:nvSpPr>
          <p:cNvPr id="27" name="object 27"/>
          <p:cNvSpPr txBox="1"/>
          <p:nvPr/>
        </p:nvSpPr>
        <p:spPr>
          <a:xfrm>
            <a:off x="7392923" y="3036823"/>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28" name="object 28"/>
          <p:cNvSpPr txBox="1"/>
          <p:nvPr/>
        </p:nvSpPr>
        <p:spPr>
          <a:xfrm>
            <a:off x="7290816" y="321665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0</a:t>
            </a:r>
            <a:endParaRPr sz="900">
              <a:latin typeface="Calibri"/>
              <a:cs typeface="Calibri"/>
            </a:endParaRPr>
          </a:p>
        </p:txBody>
      </p:sp>
      <p:sp>
        <p:nvSpPr>
          <p:cNvPr id="29" name="object 29"/>
          <p:cNvSpPr txBox="1"/>
          <p:nvPr/>
        </p:nvSpPr>
        <p:spPr>
          <a:xfrm>
            <a:off x="9238488" y="3398011"/>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19</a:t>
            </a:r>
            <a:endParaRPr sz="900">
              <a:latin typeface="Calibri"/>
              <a:cs typeface="Calibri"/>
            </a:endParaRPr>
          </a:p>
        </p:txBody>
      </p:sp>
      <p:sp>
        <p:nvSpPr>
          <p:cNvPr id="30" name="object 30"/>
          <p:cNvSpPr txBox="1"/>
          <p:nvPr/>
        </p:nvSpPr>
        <p:spPr>
          <a:xfrm>
            <a:off x="9034271" y="3579367"/>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17</a:t>
            </a:r>
            <a:endParaRPr sz="900">
              <a:latin typeface="Calibri"/>
              <a:cs typeface="Calibri"/>
            </a:endParaRPr>
          </a:p>
        </p:txBody>
      </p:sp>
      <p:sp>
        <p:nvSpPr>
          <p:cNvPr id="31" name="object 31"/>
          <p:cNvSpPr txBox="1"/>
          <p:nvPr/>
        </p:nvSpPr>
        <p:spPr>
          <a:xfrm>
            <a:off x="7598664" y="3760723"/>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32" name="object 32"/>
          <p:cNvSpPr txBox="1"/>
          <p:nvPr/>
        </p:nvSpPr>
        <p:spPr>
          <a:xfrm>
            <a:off x="8828531" y="3942079"/>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15</a:t>
            </a:r>
            <a:endParaRPr sz="900">
              <a:latin typeface="Calibri"/>
              <a:cs typeface="Calibri"/>
            </a:endParaRPr>
          </a:p>
        </p:txBody>
      </p:sp>
      <p:sp>
        <p:nvSpPr>
          <p:cNvPr id="33" name="object 33"/>
          <p:cNvSpPr txBox="1"/>
          <p:nvPr/>
        </p:nvSpPr>
        <p:spPr>
          <a:xfrm>
            <a:off x="8694419" y="2066035"/>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15</a:t>
            </a:r>
            <a:endParaRPr sz="900">
              <a:latin typeface="Calibri"/>
              <a:cs typeface="Calibri"/>
            </a:endParaRPr>
          </a:p>
        </p:txBody>
      </p:sp>
      <p:sp>
        <p:nvSpPr>
          <p:cNvPr id="34" name="object 34"/>
          <p:cNvSpPr txBox="1"/>
          <p:nvPr/>
        </p:nvSpPr>
        <p:spPr>
          <a:xfrm>
            <a:off x="9206483" y="2066035"/>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20</a:t>
            </a:r>
            <a:endParaRPr sz="900">
              <a:latin typeface="Calibri"/>
              <a:cs typeface="Calibri"/>
            </a:endParaRPr>
          </a:p>
        </p:txBody>
      </p:sp>
      <p:sp>
        <p:nvSpPr>
          <p:cNvPr id="35" name="object 35"/>
          <p:cNvSpPr txBox="1"/>
          <p:nvPr/>
        </p:nvSpPr>
        <p:spPr>
          <a:xfrm>
            <a:off x="5657088" y="2250948"/>
            <a:ext cx="1478280" cy="1837689"/>
          </a:xfrm>
          <a:prstGeom prst="rect">
            <a:avLst/>
          </a:prstGeom>
        </p:spPr>
        <p:txBody>
          <a:bodyPr vert="horz" wrap="square" lIns="0" tIns="12700" rIns="0" bIns="0" rtlCol="0">
            <a:spAutoFit/>
          </a:bodyPr>
          <a:lstStyle/>
          <a:p>
            <a:pPr marL="659765" marR="6350" indent="-6350" algn="r">
              <a:lnSpc>
                <a:spcPct val="148700"/>
              </a:lnSpc>
              <a:spcBef>
                <a:spcPts val="100"/>
              </a:spcBef>
            </a:pPr>
            <a:r>
              <a:rPr sz="800" b="1" spc="-10" dirty="0">
                <a:solidFill>
                  <a:srgbClr val="585858"/>
                </a:solidFill>
                <a:latin typeface="UD Digi Kyokasho NK-B"/>
                <a:cs typeface="UD Digi Kyokasho NK-B"/>
              </a:rPr>
              <a:t>障がい福祉関係課母子保健担当課子育て支援関係課</a:t>
            </a:r>
            <a:endParaRPr sz="800">
              <a:latin typeface="UD Digi Kyokasho NK-B"/>
              <a:cs typeface="UD Digi Kyokasho NK-B"/>
            </a:endParaRPr>
          </a:p>
          <a:p>
            <a:pPr marL="898525" marR="7620" indent="53340" algn="r">
              <a:lnSpc>
                <a:spcPct val="147500"/>
              </a:lnSpc>
              <a:spcBef>
                <a:spcPts val="10"/>
              </a:spcBef>
            </a:pPr>
            <a:r>
              <a:rPr sz="800" b="1" spc="-10" dirty="0">
                <a:solidFill>
                  <a:srgbClr val="585858"/>
                </a:solidFill>
                <a:latin typeface="UD Digi Kyokasho NK-B"/>
                <a:cs typeface="UD Digi Kyokasho NK-B"/>
              </a:rPr>
              <a:t>教育関係課</a:t>
            </a:r>
            <a:r>
              <a:rPr sz="800" b="1" spc="-20" dirty="0">
                <a:solidFill>
                  <a:srgbClr val="585858"/>
                </a:solidFill>
                <a:latin typeface="UD Digi Kyokasho NK-B"/>
                <a:cs typeface="UD Digi Kyokasho NK-B"/>
              </a:rPr>
              <a:t>保健センター</a:t>
            </a:r>
            <a:endParaRPr sz="800">
              <a:latin typeface="UD Digi Kyokasho NK-B"/>
              <a:cs typeface="UD Digi Kyokasho NK-B"/>
            </a:endParaRPr>
          </a:p>
          <a:p>
            <a:pPr marL="492125" marR="6350" algn="just">
              <a:lnSpc>
                <a:spcPct val="148700"/>
              </a:lnSpc>
            </a:pPr>
            <a:r>
              <a:rPr sz="800" b="1" spc="-15" dirty="0">
                <a:solidFill>
                  <a:srgbClr val="585858"/>
                </a:solidFill>
                <a:latin typeface="UD Digi Kyokasho NK-B"/>
                <a:cs typeface="UD Digi Kyokasho NK-B"/>
              </a:rPr>
              <a:t>児童発達支援センター基幹相談支援センター</a:t>
            </a:r>
            <a:r>
              <a:rPr sz="800" b="1" spc="-10" dirty="0">
                <a:solidFill>
                  <a:srgbClr val="585858"/>
                </a:solidFill>
                <a:latin typeface="UD Digi Kyokasho NK-B"/>
                <a:cs typeface="UD Digi Kyokasho NK-B"/>
              </a:rPr>
              <a:t>委託相談支援事業所</a:t>
            </a:r>
            <a:endParaRPr sz="800">
              <a:latin typeface="UD Digi Kyokasho NK-B"/>
              <a:cs typeface="UD Digi Kyokasho NK-B"/>
            </a:endParaRPr>
          </a:p>
          <a:p>
            <a:pPr marR="5080" algn="r">
              <a:lnSpc>
                <a:spcPct val="100000"/>
              </a:lnSpc>
              <a:spcBef>
                <a:spcPts val="470"/>
              </a:spcBef>
            </a:pPr>
            <a:r>
              <a:rPr sz="800" b="1" spc="-20" dirty="0">
                <a:solidFill>
                  <a:srgbClr val="585858"/>
                </a:solidFill>
                <a:latin typeface="UD Digi Kyokasho NK-B"/>
                <a:cs typeface="UD Digi Kyokasho NK-B"/>
              </a:rPr>
              <a:t>発達障がい者支援センターを紹介</a:t>
            </a:r>
            <a:endParaRPr sz="800">
              <a:latin typeface="UD Digi Kyokasho NK-B"/>
              <a:cs typeface="UD Digi Kyokasho NK-B"/>
            </a:endParaRPr>
          </a:p>
          <a:p>
            <a:pPr marR="6350" algn="r">
              <a:lnSpc>
                <a:spcPct val="100000"/>
              </a:lnSpc>
              <a:spcBef>
                <a:spcPts val="46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36" name="object 36"/>
          <p:cNvSpPr txBox="1"/>
          <p:nvPr/>
        </p:nvSpPr>
        <p:spPr>
          <a:xfrm>
            <a:off x="6864095" y="1782572"/>
            <a:ext cx="1447165" cy="446405"/>
          </a:xfrm>
          <a:prstGeom prst="rect">
            <a:avLst/>
          </a:prstGeom>
        </p:spPr>
        <p:txBody>
          <a:bodyPr vert="horz" wrap="square" lIns="0" tIns="12700" rIns="0" bIns="0" rtlCol="0">
            <a:spAutoFit/>
          </a:bodyPr>
          <a:lstStyle/>
          <a:p>
            <a:pPr>
              <a:lnSpc>
                <a:spcPct val="100000"/>
              </a:lnSpc>
              <a:spcBef>
                <a:spcPts val="100"/>
              </a:spcBef>
            </a:pPr>
            <a:r>
              <a:rPr sz="1200" b="1" spc="-50" dirty="0">
                <a:solidFill>
                  <a:srgbClr val="585858"/>
                </a:solidFill>
                <a:latin typeface="UD Digi Kyokasho NK-B"/>
                <a:cs typeface="UD Digi Kyokasho NK-B"/>
              </a:rPr>
              <a:t>対応可能部署•機関</a:t>
            </a:r>
            <a:endParaRPr sz="1200">
              <a:latin typeface="UD Digi Kyokasho NK-B"/>
              <a:cs typeface="UD Digi Kyokasho NK-B"/>
            </a:endParaRPr>
          </a:p>
          <a:p>
            <a:pPr marL="321310">
              <a:lnSpc>
                <a:spcPct val="100000"/>
              </a:lnSpc>
              <a:spcBef>
                <a:spcPts val="790"/>
              </a:spcBef>
              <a:tabLst>
                <a:tab pos="833119" algn="l"/>
                <a:tab pos="131762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endParaRPr sz="900">
              <a:latin typeface="Calibri"/>
              <a:cs typeface="Calibri"/>
            </a:endParaRPr>
          </a:p>
        </p:txBody>
      </p:sp>
      <p:sp>
        <p:nvSpPr>
          <p:cNvPr id="37" name="object 37"/>
          <p:cNvSpPr/>
          <p:nvPr/>
        </p:nvSpPr>
        <p:spPr>
          <a:xfrm>
            <a:off x="5577840" y="1671828"/>
            <a:ext cx="3884929" cy="2589530"/>
          </a:xfrm>
          <a:custGeom>
            <a:avLst/>
            <a:gdLst/>
            <a:ahLst/>
            <a:cxnLst/>
            <a:rect l="l" t="t" r="r" b="b"/>
            <a:pathLst>
              <a:path w="3884929" h="2589529">
                <a:moveTo>
                  <a:pt x="0" y="2589276"/>
                </a:moveTo>
                <a:lnTo>
                  <a:pt x="3884675" y="2589276"/>
                </a:lnTo>
                <a:lnTo>
                  <a:pt x="3884675" y="0"/>
                </a:lnTo>
                <a:lnTo>
                  <a:pt x="0" y="0"/>
                </a:lnTo>
                <a:lnTo>
                  <a:pt x="0" y="2589276"/>
                </a:lnTo>
                <a:close/>
              </a:path>
            </a:pathLst>
          </a:custGeom>
          <a:ln w="9143">
            <a:solidFill>
              <a:srgbClr val="000000"/>
            </a:solidFill>
          </a:ln>
        </p:spPr>
        <p:txBody>
          <a:bodyPr wrap="square" lIns="0" tIns="0" rIns="0" bIns="0" rtlCol="0"/>
          <a:lstStyle/>
          <a:p>
            <a:endParaRPr/>
          </a:p>
        </p:txBody>
      </p:sp>
      <p:sp>
        <p:nvSpPr>
          <p:cNvPr id="38" name="object 38"/>
          <p:cNvSpPr/>
          <p:nvPr/>
        </p:nvSpPr>
        <p:spPr>
          <a:xfrm>
            <a:off x="1228344" y="4390644"/>
            <a:ext cx="8234680" cy="475615"/>
          </a:xfrm>
          <a:custGeom>
            <a:avLst/>
            <a:gdLst/>
            <a:ahLst/>
            <a:cxnLst/>
            <a:rect l="l" t="t" r="r" b="b"/>
            <a:pathLst>
              <a:path w="8234680" h="475614">
                <a:moveTo>
                  <a:pt x="0" y="202692"/>
                </a:moveTo>
                <a:lnTo>
                  <a:pt x="4262" y="181260"/>
                </a:lnTo>
                <a:lnTo>
                  <a:pt x="15811" y="163830"/>
                </a:lnTo>
                <a:lnTo>
                  <a:pt x="32789" y="152114"/>
                </a:lnTo>
                <a:lnTo>
                  <a:pt x="53340" y="147828"/>
                </a:lnTo>
                <a:lnTo>
                  <a:pt x="4803648" y="147828"/>
                </a:lnTo>
                <a:lnTo>
                  <a:pt x="4399788" y="0"/>
                </a:lnTo>
                <a:lnTo>
                  <a:pt x="6862572" y="147828"/>
                </a:lnTo>
                <a:lnTo>
                  <a:pt x="8180832" y="147828"/>
                </a:lnTo>
                <a:lnTo>
                  <a:pt x="8201382" y="152114"/>
                </a:lnTo>
                <a:lnTo>
                  <a:pt x="8218360" y="163830"/>
                </a:lnTo>
                <a:lnTo>
                  <a:pt x="8229909" y="181260"/>
                </a:lnTo>
                <a:lnTo>
                  <a:pt x="8234172" y="202692"/>
                </a:lnTo>
                <a:lnTo>
                  <a:pt x="8234172" y="420624"/>
                </a:lnTo>
                <a:lnTo>
                  <a:pt x="8229909" y="442055"/>
                </a:lnTo>
                <a:lnTo>
                  <a:pt x="8218360" y="459486"/>
                </a:lnTo>
                <a:lnTo>
                  <a:pt x="8201382" y="471201"/>
                </a:lnTo>
                <a:lnTo>
                  <a:pt x="8180832" y="475488"/>
                </a:lnTo>
                <a:lnTo>
                  <a:pt x="6862572" y="475488"/>
                </a:lnTo>
                <a:lnTo>
                  <a:pt x="53340" y="475488"/>
                </a:lnTo>
                <a:lnTo>
                  <a:pt x="32789" y="471201"/>
                </a:lnTo>
                <a:lnTo>
                  <a:pt x="15811" y="459486"/>
                </a:lnTo>
                <a:lnTo>
                  <a:pt x="4262" y="442055"/>
                </a:lnTo>
                <a:lnTo>
                  <a:pt x="0" y="420624"/>
                </a:lnTo>
                <a:lnTo>
                  <a:pt x="0" y="284988"/>
                </a:lnTo>
                <a:lnTo>
                  <a:pt x="0" y="202692"/>
                </a:lnTo>
                <a:close/>
              </a:path>
            </a:pathLst>
          </a:custGeom>
          <a:ln w="12192">
            <a:solidFill>
              <a:srgbClr val="41709C"/>
            </a:solidFill>
          </a:ln>
        </p:spPr>
        <p:txBody>
          <a:bodyPr wrap="square" lIns="0" tIns="0" rIns="0" bIns="0" rtlCol="0"/>
          <a:lstStyle/>
          <a:p>
            <a:endParaRPr/>
          </a:p>
        </p:txBody>
      </p:sp>
      <p:sp>
        <p:nvSpPr>
          <p:cNvPr id="39" name="object 39"/>
          <p:cNvSpPr txBox="1"/>
          <p:nvPr/>
        </p:nvSpPr>
        <p:spPr>
          <a:xfrm>
            <a:off x="1322324" y="4596892"/>
            <a:ext cx="4354195" cy="187325"/>
          </a:xfrm>
          <a:prstGeom prst="rect">
            <a:avLst/>
          </a:prstGeom>
        </p:spPr>
        <p:txBody>
          <a:bodyPr vert="horz" wrap="square" lIns="0" tIns="13970" rIns="0" bIns="0" rtlCol="0">
            <a:spAutoFit/>
          </a:bodyPr>
          <a:lstStyle/>
          <a:p>
            <a:pPr marL="12700">
              <a:lnSpc>
                <a:spcPct val="100000"/>
              </a:lnSpc>
              <a:spcBef>
                <a:spcPts val="110"/>
              </a:spcBef>
              <a:tabLst>
                <a:tab pos="2244725" algn="l"/>
              </a:tabLst>
            </a:pPr>
            <a:r>
              <a:rPr sz="1050" b="1" spc="-10" dirty="0">
                <a:latin typeface="UD Digi Kyokasho NK-B"/>
                <a:cs typeface="UD Digi Kyokasho NK-B"/>
              </a:rPr>
              <a:t>【そ</a:t>
            </a:r>
            <a:r>
              <a:rPr sz="1050" b="1" dirty="0">
                <a:latin typeface="UD Digi Kyokasho NK-B"/>
                <a:cs typeface="UD Digi Kyokasho NK-B"/>
              </a:rPr>
              <a:t>の</a:t>
            </a:r>
            <a:r>
              <a:rPr sz="1050" b="1" spc="-10" dirty="0">
                <a:latin typeface="UD Digi Kyokasho NK-B"/>
                <a:cs typeface="UD Digi Kyokasho NK-B"/>
              </a:rPr>
              <a:t>他</a:t>
            </a:r>
            <a:r>
              <a:rPr sz="1050" b="1" dirty="0">
                <a:latin typeface="UD Digi Kyokasho NK-B"/>
                <a:cs typeface="UD Digi Kyokasho NK-B"/>
              </a:rPr>
              <a:t>の</a:t>
            </a:r>
            <a:r>
              <a:rPr sz="1050" b="1" spc="-10" dirty="0">
                <a:latin typeface="UD Digi Kyokasho NK-B"/>
                <a:cs typeface="UD Digi Kyokasho NK-B"/>
              </a:rPr>
              <a:t>内容</a:t>
            </a:r>
            <a:r>
              <a:rPr sz="1050" b="1" dirty="0">
                <a:latin typeface="UD Digi Kyokasho NK-B"/>
                <a:cs typeface="UD Digi Kyokasho NK-B"/>
              </a:rPr>
              <a:t>】</a:t>
            </a:r>
            <a:r>
              <a:rPr sz="1050" b="1" spc="30" dirty="0">
                <a:latin typeface="UD Digi Kyokasho NK-B"/>
                <a:cs typeface="UD Digi Kyokasho NK-B"/>
              </a:rPr>
              <a:t> </a:t>
            </a:r>
            <a:r>
              <a:rPr sz="1050" b="1" spc="-10" dirty="0">
                <a:latin typeface="UD Digi Kyokasho NK-B"/>
                <a:cs typeface="UD Digi Kyokasho NK-B"/>
              </a:rPr>
              <a:t>※（）内</a:t>
            </a:r>
            <a:r>
              <a:rPr sz="1050" b="1" dirty="0">
                <a:latin typeface="UD Digi Kyokasho NK-B"/>
                <a:cs typeface="UD Digi Kyokasho NK-B"/>
              </a:rPr>
              <a:t>は</a:t>
            </a:r>
            <a:r>
              <a:rPr sz="1050" b="1" spc="-10" dirty="0">
                <a:latin typeface="UD Digi Kyokasho NK-B"/>
                <a:cs typeface="UD Digi Kyokasho NK-B"/>
              </a:rPr>
              <a:t>市町村</a:t>
            </a:r>
            <a:r>
              <a:rPr sz="1050" b="1" spc="-50" dirty="0">
                <a:latin typeface="UD Digi Kyokasho NK-B"/>
                <a:cs typeface="UD Digi Kyokasho NK-B"/>
              </a:rPr>
              <a:t>数</a:t>
            </a:r>
            <a:r>
              <a:rPr sz="1050" b="1" dirty="0">
                <a:latin typeface="UD Digi Kyokasho NK-B"/>
                <a:cs typeface="UD Digi Kyokasho NK-B"/>
              </a:rPr>
              <a:t>	</a:t>
            </a:r>
            <a:r>
              <a:rPr sz="1050" b="1" spc="-455" dirty="0">
                <a:latin typeface="UD Digi Kyokasho NK-B"/>
                <a:cs typeface="UD Digi Kyokasho NK-B"/>
              </a:rPr>
              <a:t>•</a:t>
            </a:r>
            <a:r>
              <a:rPr sz="1050" b="1" spc="-10" dirty="0">
                <a:latin typeface="UD Digi Kyokasho NK-B"/>
                <a:cs typeface="UD Digi Kyokasho NK-B"/>
              </a:rPr>
              <a:t>障害者就業</a:t>
            </a:r>
            <a:r>
              <a:rPr sz="1050" b="1" spc="-455" dirty="0">
                <a:latin typeface="UD Digi Kyokasho NK-B"/>
                <a:cs typeface="UD Digi Kyokasho NK-B"/>
              </a:rPr>
              <a:t>•</a:t>
            </a:r>
            <a:r>
              <a:rPr sz="1050" b="1" spc="-10" dirty="0">
                <a:latin typeface="UD Digi Kyokasho NK-B"/>
                <a:cs typeface="UD Digi Kyokasho NK-B"/>
              </a:rPr>
              <a:t>生</a:t>
            </a:r>
            <a:r>
              <a:rPr sz="1050" b="1" spc="-20" dirty="0">
                <a:latin typeface="UD Digi Kyokasho NK-B"/>
                <a:cs typeface="UD Digi Kyokasho NK-B"/>
              </a:rPr>
              <a:t>活</a:t>
            </a:r>
            <a:r>
              <a:rPr sz="1050" b="1" spc="-10" dirty="0">
                <a:latin typeface="UD Digi Kyokasho NK-B"/>
                <a:cs typeface="UD Digi Kyokasho NK-B"/>
              </a:rPr>
              <a:t>支</a:t>
            </a:r>
            <a:r>
              <a:rPr sz="1050" b="1" spc="-20" dirty="0">
                <a:latin typeface="UD Digi Kyokasho NK-B"/>
                <a:cs typeface="UD Digi Kyokasho NK-B"/>
              </a:rPr>
              <a:t>援</a:t>
            </a:r>
            <a:r>
              <a:rPr sz="1050" b="1" spc="-10" dirty="0">
                <a:latin typeface="UD Digi Kyokasho NK-B"/>
                <a:cs typeface="UD Digi Kyokasho NK-B"/>
              </a:rPr>
              <a:t>センタ</a:t>
            </a:r>
            <a:r>
              <a:rPr sz="1050" b="1" dirty="0">
                <a:latin typeface="UD Digi Kyokasho NK-B"/>
                <a:cs typeface="UD Digi Kyokasho NK-B"/>
              </a:rPr>
              <a:t>ー</a:t>
            </a:r>
            <a:r>
              <a:rPr sz="1050" b="1" spc="-25" dirty="0">
                <a:latin typeface="UD Digi Kyokasho NK-B"/>
                <a:cs typeface="UD Digi Kyokasho NK-B"/>
              </a:rPr>
              <a:t>（９）</a:t>
            </a:r>
            <a:endParaRPr sz="1050">
              <a:latin typeface="UD Digi Kyokasho NK-B"/>
              <a:cs typeface="UD Digi Kyokasho NK-B"/>
            </a:endParaRPr>
          </a:p>
        </p:txBody>
      </p:sp>
      <p:sp>
        <p:nvSpPr>
          <p:cNvPr id="40" name="object 40"/>
          <p:cNvSpPr txBox="1"/>
          <p:nvPr/>
        </p:nvSpPr>
        <p:spPr>
          <a:xfrm>
            <a:off x="5720588" y="4596892"/>
            <a:ext cx="3362325" cy="187325"/>
          </a:xfrm>
          <a:prstGeom prst="rect">
            <a:avLst/>
          </a:prstGeom>
        </p:spPr>
        <p:txBody>
          <a:bodyPr vert="horz" wrap="square" lIns="0" tIns="13970" rIns="0" bIns="0" rtlCol="0">
            <a:spAutoFit/>
          </a:bodyPr>
          <a:lstStyle/>
          <a:p>
            <a:pPr marL="89535" indent="-88900">
              <a:lnSpc>
                <a:spcPct val="100000"/>
              </a:lnSpc>
              <a:spcBef>
                <a:spcPts val="110"/>
              </a:spcBef>
              <a:buSzPct val="57142"/>
              <a:buChar char="•"/>
              <a:tabLst>
                <a:tab pos="89535" algn="l"/>
              </a:tabLst>
            </a:pPr>
            <a:r>
              <a:rPr sz="1050" b="1" spc="-10" dirty="0">
                <a:latin typeface="UD Digi Kyokasho NK-B"/>
                <a:cs typeface="UD Digi Kyokasho NK-B"/>
              </a:rPr>
              <a:t>ハローワーク（５）</a:t>
            </a:r>
            <a:r>
              <a:rPr sz="1050" b="1" spc="-15" dirty="0">
                <a:latin typeface="UD Digi Kyokasho NK-B"/>
                <a:cs typeface="UD Digi Kyokasho NK-B"/>
              </a:rPr>
              <a:t>、労働局</a:t>
            </a:r>
            <a:r>
              <a:rPr sz="1050" b="1" spc="-10" dirty="0">
                <a:latin typeface="UD Digi Kyokasho NK-B"/>
                <a:cs typeface="UD Digi Kyokasho NK-B"/>
              </a:rPr>
              <a:t>（１）</a:t>
            </a:r>
            <a:r>
              <a:rPr sz="1050" b="1" spc="-20" dirty="0">
                <a:latin typeface="UD Digi Kyokasho NK-B"/>
                <a:cs typeface="UD Digi Kyokasho NK-B"/>
              </a:rPr>
              <a:t>、労働基準監督署</a:t>
            </a:r>
            <a:r>
              <a:rPr sz="1050" b="1" spc="-10" dirty="0">
                <a:latin typeface="UD Digi Kyokasho NK-B"/>
                <a:cs typeface="UD Digi Kyokasho NK-B"/>
              </a:rPr>
              <a:t>（１）</a:t>
            </a:r>
            <a:r>
              <a:rPr sz="1050" b="1" spc="-30" dirty="0">
                <a:latin typeface="UD Digi Kyokasho NK-B"/>
                <a:cs typeface="UD Digi Kyokasho NK-B"/>
              </a:rPr>
              <a:t>など</a:t>
            </a:r>
            <a:endParaRPr sz="1050">
              <a:latin typeface="UD Digi Kyokasho NK-B"/>
              <a:cs typeface="UD Digi Kyokasho NK-B"/>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3834765" cy="269240"/>
          </a:xfrm>
          <a:prstGeom prst="rect">
            <a:avLst/>
          </a:prstGeom>
        </p:spPr>
        <p:txBody>
          <a:bodyPr vert="horz" wrap="square" lIns="0" tIns="12700" rIns="0" bIns="0" rtlCol="0">
            <a:spAutoFit/>
          </a:bodyPr>
          <a:lstStyle/>
          <a:p>
            <a:pPr marL="12700">
              <a:lnSpc>
                <a:spcPct val="100000"/>
              </a:lnSpc>
              <a:spcBef>
                <a:spcPts val="100"/>
              </a:spcBef>
              <a:tabLst>
                <a:tab pos="411480" algn="l"/>
              </a:tabLst>
            </a:pPr>
            <a:r>
              <a:rPr sz="1600" b="0" spc="-50" dirty="0">
                <a:latin typeface="Yu Gothic Light"/>
                <a:cs typeface="Yu Gothic Light"/>
              </a:rPr>
              <a:t>６</a:t>
            </a:r>
            <a:r>
              <a:rPr sz="1600" b="0" dirty="0">
                <a:latin typeface="Yu Gothic Light"/>
                <a:cs typeface="Yu Gothic Light"/>
              </a:rPr>
              <a:t>	</a:t>
            </a:r>
            <a:r>
              <a:rPr sz="1600" b="0" spc="-35" dirty="0">
                <a:latin typeface="Yu Gothic Light"/>
                <a:cs typeface="Yu Gothic Light"/>
              </a:rPr>
              <a:t>医療機関の確保等：医療機関との連携</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870585"/>
          </a:xfrm>
          <a:prstGeom prst="rect">
            <a:avLst/>
          </a:prstGeom>
          <a:ln w="25907">
            <a:solidFill>
              <a:srgbClr val="00AFEF"/>
            </a:solidFill>
          </a:ln>
        </p:spPr>
        <p:txBody>
          <a:bodyPr vert="horz" wrap="square" lIns="0" tIns="54610" rIns="0" bIns="0" rtlCol="0">
            <a:spAutoFit/>
          </a:bodyPr>
          <a:lstStyle/>
          <a:p>
            <a:pPr marL="91440">
              <a:lnSpc>
                <a:spcPct val="100000"/>
              </a:lnSpc>
              <a:spcBef>
                <a:spcPts val="430"/>
              </a:spcBef>
            </a:pPr>
            <a:r>
              <a:rPr sz="1200" b="1" spc="-25"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33</a:t>
            </a:r>
            <a:r>
              <a:rPr sz="1200" b="1" spc="-30" dirty="0">
                <a:solidFill>
                  <a:srgbClr val="0D0D0D"/>
                </a:solidFill>
                <a:latin typeface="UD Digi Kyokasho NK-B"/>
                <a:cs typeface="UD Digi Kyokasho NK-B"/>
              </a:rPr>
              <a:t>市町村において、医療機関についての情報提供の際に、「大阪府医療機関ネットワーク登録医療機関一覧表」を活用。</a:t>
            </a:r>
            <a:endParaRPr sz="1200">
              <a:latin typeface="UD Digi Kyokasho NK-B"/>
              <a:cs typeface="UD Digi Kyokasho NK-B"/>
            </a:endParaRPr>
          </a:p>
          <a:p>
            <a:pPr marL="266065" marR="182245" indent="-175260">
              <a:lnSpc>
                <a:spcPct val="118300"/>
              </a:lnSpc>
            </a:pPr>
            <a:r>
              <a:rPr sz="1200" b="1" spc="-25" dirty="0">
                <a:solidFill>
                  <a:srgbClr val="0D0D0D"/>
                </a:solidFill>
                <a:latin typeface="UD Digi Kyokasho NK-B"/>
                <a:cs typeface="UD Digi Kyokasho NK-B"/>
              </a:rPr>
              <a:t>〇各市町村における発達障がいの診断が可能な医療機関数については、</a:t>
            </a:r>
            <a:r>
              <a:rPr sz="1200" b="0" spc="245" dirty="0">
                <a:solidFill>
                  <a:srgbClr val="0D0D0D"/>
                </a:solidFill>
                <a:latin typeface="Heisei Mincho Std W3"/>
                <a:cs typeface="Heisei Mincho Std W3"/>
              </a:rPr>
              <a:t>9</a:t>
            </a:r>
            <a:r>
              <a:rPr sz="1200" b="1" spc="-30" dirty="0">
                <a:solidFill>
                  <a:srgbClr val="0D0D0D"/>
                </a:solidFill>
                <a:latin typeface="UD Digi Kyokasho NK-B"/>
                <a:cs typeface="UD Digi Kyokasho NK-B"/>
              </a:rPr>
              <a:t>割の市町村が、小児科、児童精神科、精神科ともに「足りてい</a:t>
            </a:r>
            <a:r>
              <a:rPr sz="1200" b="1" spc="-25" dirty="0">
                <a:solidFill>
                  <a:srgbClr val="0D0D0D"/>
                </a:solidFill>
                <a:latin typeface="UD Digi Kyokasho NK-B"/>
                <a:cs typeface="UD Digi Kyokasho NK-B"/>
              </a:rPr>
              <a:t>るとは言い難い」と回答。</a:t>
            </a:r>
            <a:endParaRPr sz="1200">
              <a:latin typeface="UD Digi Kyokasho NK-B"/>
              <a:cs typeface="UD Digi Kyokasho NK-B"/>
            </a:endParaRPr>
          </a:p>
        </p:txBody>
      </p:sp>
      <p:sp>
        <p:nvSpPr>
          <p:cNvPr id="5" name="object 5"/>
          <p:cNvSpPr txBox="1"/>
          <p:nvPr/>
        </p:nvSpPr>
        <p:spPr>
          <a:xfrm>
            <a:off x="9318752" y="6776719"/>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17</a:t>
            </a:r>
            <a:endParaRPr sz="1200">
              <a:latin typeface="Calibri"/>
              <a:cs typeface="Calibri"/>
            </a:endParaRPr>
          </a:p>
        </p:txBody>
      </p:sp>
      <p:grpSp>
        <p:nvGrpSpPr>
          <p:cNvPr id="6" name="object 6"/>
          <p:cNvGrpSpPr/>
          <p:nvPr/>
        </p:nvGrpSpPr>
        <p:grpSpPr>
          <a:xfrm>
            <a:off x="1708404" y="2843784"/>
            <a:ext cx="1371600" cy="1493520"/>
            <a:chOff x="1708404" y="2843784"/>
            <a:chExt cx="1371600" cy="1493520"/>
          </a:xfrm>
        </p:grpSpPr>
        <p:sp>
          <p:nvSpPr>
            <p:cNvPr id="7" name="object 7"/>
            <p:cNvSpPr/>
            <p:nvPr/>
          </p:nvSpPr>
          <p:spPr>
            <a:xfrm>
              <a:off x="1708404" y="2904744"/>
              <a:ext cx="1371600" cy="1371600"/>
            </a:xfrm>
            <a:custGeom>
              <a:avLst/>
              <a:gdLst/>
              <a:ahLst/>
              <a:cxnLst/>
              <a:rect l="l" t="t" r="r" b="b"/>
              <a:pathLst>
                <a:path w="1371600" h="1371600">
                  <a:moveTo>
                    <a:pt x="685800" y="0"/>
                  </a:moveTo>
                  <a:lnTo>
                    <a:pt x="685800" y="685800"/>
                  </a:lnTo>
                  <a:lnTo>
                    <a:pt x="22859" y="512064"/>
                  </a:lnTo>
                  <a:lnTo>
                    <a:pt x="12858" y="555498"/>
                  </a:lnTo>
                  <a:lnTo>
                    <a:pt x="5715" y="598931"/>
                  </a:lnTo>
                  <a:lnTo>
                    <a:pt x="1428" y="642365"/>
                  </a:lnTo>
                  <a:lnTo>
                    <a:pt x="0" y="685800"/>
                  </a:lnTo>
                  <a:lnTo>
                    <a:pt x="1726" y="734862"/>
                  </a:lnTo>
                  <a:lnTo>
                    <a:pt x="6826" y="782981"/>
                  </a:lnTo>
                  <a:lnTo>
                    <a:pt x="15184" y="830039"/>
                  </a:lnTo>
                  <a:lnTo>
                    <a:pt x="26682" y="875923"/>
                  </a:lnTo>
                  <a:lnTo>
                    <a:pt x="41203" y="920517"/>
                  </a:lnTo>
                  <a:lnTo>
                    <a:pt x="58629" y="963707"/>
                  </a:lnTo>
                  <a:lnTo>
                    <a:pt x="78843" y="1005377"/>
                  </a:lnTo>
                  <a:lnTo>
                    <a:pt x="101728" y="1045412"/>
                  </a:lnTo>
                  <a:lnTo>
                    <a:pt x="127167" y="1083698"/>
                  </a:lnTo>
                  <a:lnTo>
                    <a:pt x="155042" y="1120119"/>
                  </a:lnTo>
                  <a:lnTo>
                    <a:pt x="185237" y="1154560"/>
                  </a:lnTo>
                  <a:lnTo>
                    <a:pt x="217634" y="1186908"/>
                  </a:lnTo>
                  <a:lnTo>
                    <a:pt x="252115" y="1217045"/>
                  </a:lnTo>
                  <a:lnTo>
                    <a:pt x="288564" y="1244858"/>
                  </a:lnTo>
                  <a:lnTo>
                    <a:pt x="326863" y="1270232"/>
                  </a:lnTo>
                  <a:lnTo>
                    <a:pt x="366896" y="1293051"/>
                  </a:lnTo>
                  <a:lnTo>
                    <a:pt x="408544" y="1313200"/>
                  </a:lnTo>
                  <a:lnTo>
                    <a:pt x="451691" y="1330565"/>
                  </a:lnTo>
                  <a:lnTo>
                    <a:pt x="496219" y="1345031"/>
                  </a:lnTo>
                  <a:lnTo>
                    <a:pt x="542011" y="1356482"/>
                  </a:lnTo>
                  <a:lnTo>
                    <a:pt x="588950" y="1364804"/>
                  </a:lnTo>
                  <a:lnTo>
                    <a:pt x="636919" y="1369881"/>
                  </a:lnTo>
                  <a:lnTo>
                    <a:pt x="685800" y="1371600"/>
                  </a:lnTo>
                  <a:lnTo>
                    <a:pt x="734862" y="1369881"/>
                  </a:lnTo>
                  <a:lnTo>
                    <a:pt x="782981" y="1364804"/>
                  </a:lnTo>
                  <a:lnTo>
                    <a:pt x="830039" y="1356482"/>
                  </a:lnTo>
                  <a:lnTo>
                    <a:pt x="875923" y="1345031"/>
                  </a:lnTo>
                  <a:lnTo>
                    <a:pt x="920517" y="1330565"/>
                  </a:lnTo>
                  <a:lnTo>
                    <a:pt x="963707" y="1313200"/>
                  </a:lnTo>
                  <a:lnTo>
                    <a:pt x="1005377" y="1293051"/>
                  </a:lnTo>
                  <a:lnTo>
                    <a:pt x="1045412" y="1270232"/>
                  </a:lnTo>
                  <a:lnTo>
                    <a:pt x="1083698" y="1244858"/>
                  </a:lnTo>
                  <a:lnTo>
                    <a:pt x="1120119" y="1217045"/>
                  </a:lnTo>
                  <a:lnTo>
                    <a:pt x="1154560" y="1186908"/>
                  </a:lnTo>
                  <a:lnTo>
                    <a:pt x="1186908" y="1154560"/>
                  </a:lnTo>
                  <a:lnTo>
                    <a:pt x="1217045" y="1120119"/>
                  </a:lnTo>
                  <a:lnTo>
                    <a:pt x="1244858" y="1083698"/>
                  </a:lnTo>
                  <a:lnTo>
                    <a:pt x="1270232" y="1045412"/>
                  </a:lnTo>
                  <a:lnTo>
                    <a:pt x="1293051" y="1005377"/>
                  </a:lnTo>
                  <a:lnTo>
                    <a:pt x="1313200" y="963707"/>
                  </a:lnTo>
                  <a:lnTo>
                    <a:pt x="1330565" y="920517"/>
                  </a:lnTo>
                  <a:lnTo>
                    <a:pt x="1345031" y="875923"/>
                  </a:lnTo>
                  <a:lnTo>
                    <a:pt x="1356482" y="830039"/>
                  </a:lnTo>
                  <a:lnTo>
                    <a:pt x="1364804" y="782981"/>
                  </a:lnTo>
                  <a:lnTo>
                    <a:pt x="1369881" y="734862"/>
                  </a:lnTo>
                  <a:lnTo>
                    <a:pt x="1371600" y="685800"/>
                  </a:lnTo>
                  <a:lnTo>
                    <a:pt x="1369881" y="636919"/>
                  </a:lnTo>
                  <a:lnTo>
                    <a:pt x="1364804" y="588950"/>
                  </a:lnTo>
                  <a:lnTo>
                    <a:pt x="1356482" y="542011"/>
                  </a:lnTo>
                  <a:lnTo>
                    <a:pt x="1345031" y="496219"/>
                  </a:lnTo>
                  <a:lnTo>
                    <a:pt x="1330565" y="451691"/>
                  </a:lnTo>
                  <a:lnTo>
                    <a:pt x="1313200" y="408544"/>
                  </a:lnTo>
                  <a:lnTo>
                    <a:pt x="1293051" y="366896"/>
                  </a:lnTo>
                  <a:lnTo>
                    <a:pt x="1270232" y="326863"/>
                  </a:lnTo>
                  <a:lnTo>
                    <a:pt x="1244858" y="288564"/>
                  </a:lnTo>
                  <a:lnTo>
                    <a:pt x="1217045" y="252115"/>
                  </a:lnTo>
                  <a:lnTo>
                    <a:pt x="1186908" y="217634"/>
                  </a:lnTo>
                  <a:lnTo>
                    <a:pt x="1154560" y="185237"/>
                  </a:lnTo>
                  <a:lnTo>
                    <a:pt x="1120119" y="155042"/>
                  </a:lnTo>
                  <a:lnTo>
                    <a:pt x="1083698" y="127167"/>
                  </a:lnTo>
                  <a:lnTo>
                    <a:pt x="1045412" y="101728"/>
                  </a:lnTo>
                  <a:lnTo>
                    <a:pt x="1005377" y="78843"/>
                  </a:lnTo>
                  <a:lnTo>
                    <a:pt x="963707" y="58629"/>
                  </a:lnTo>
                  <a:lnTo>
                    <a:pt x="920517" y="41203"/>
                  </a:lnTo>
                  <a:lnTo>
                    <a:pt x="875923" y="26682"/>
                  </a:lnTo>
                  <a:lnTo>
                    <a:pt x="830039" y="15184"/>
                  </a:lnTo>
                  <a:lnTo>
                    <a:pt x="782981" y="6826"/>
                  </a:lnTo>
                  <a:lnTo>
                    <a:pt x="734862" y="1726"/>
                  </a:lnTo>
                  <a:lnTo>
                    <a:pt x="685800" y="0"/>
                  </a:lnTo>
                  <a:close/>
                </a:path>
              </a:pathLst>
            </a:custGeom>
            <a:solidFill>
              <a:srgbClr val="E1AA00"/>
            </a:solidFill>
          </p:spPr>
          <p:txBody>
            <a:bodyPr wrap="square" lIns="0" tIns="0" rIns="0" bIns="0" rtlCol="0"/>
            <a:lstStyle/>
            <a:p>
              <a:endParaRPr/>
            </a:p>
          </p:txBody>
        </p:sp>
        <p:sp>
          <p:nvSpPr>
            <p:cNvPr id="8" name="object 8"/>
            <p:cNvSpPr/>
            <p:nvPr/>
          </p:nvSpPr>
          <p:spPr>
            <a:xfrm>
              <a:off x="1731264" y="2904744"/>
              <a:ext cx="662940" cy="685800"/>
            </a:xfrm>
            <a:custGeom>
              <a:avLst/>
              <a:gdLst/>
              <a:ahLst/>
              <a:cxnLst/>
              <a:rect l="l" t="t" r="r" b="b"/>
              <a:pathLst>
                <a:path w="662939" h="685800">
                  <a:moveTo>
                    <a:pt x="662940" y="0"/>
                  </a:moveTo>
                  <a:lnTo>
                    <a:pt x="613974" y="1730"/>
                  </a:lnTo>
                  <a:lnTo>
                    <a:pt x="565824" y="6852"/>
                  </a:lnTo>
                  <a:lnTo>
                    <a:pt x="518623" y="15261"/>
                  </a:lnTo>
                  <a:lnTo>
                    <a:pt x="472501" y="26854"/>
                  </a:lnTo>
                  <a:lnTo>
                    <a:pt x="427590" y="41527"/>
                  </a:lnTo>
                  <a:lnTo>
                    <a:pt x="384024" y="59175"/>
                  </a:lnTo>
                  <a:lnTo>
                    <a:pt x="341934" y="79695"/>
                  </a:lnTo>
                  <a:lnTo>
                    <a:pt x="301451" y="102982"/>
                  </a:lnTo>
                  <a:lnTo>
                    <a:pt x="262708" y="128933"/>
                  </a:lnTo>
                  <a:lnTo>
                    <a:pt x="225837" y="157443"/>
                  </a:lnTo>
                  <a:lnTo>
                    <a:pt x="190969" y="188409"/>
                  </a:lnTo>
                  <a:lnTo>
                    <a:pt x="158237" y="221727"/>
                  </a:lnTo>
                  <a:lnTo>
                    <a:pt x="127773" y="257293"/>
                  </a:lnTo>
                  <a:lnTo>
                    <a:pt x="99708" y="295002"/>
                  </a:lnTo>
                  <a:lnTo>
                    <a:pt x="74175" y="334751"/>
                  </a:lnTo>
                  <a:lnTo>
                    <a:pt x="51306" y="376435"/>
                  </a:lnTo>
                  <a:lnTo>
                    <a:pt x="31232" y="419952"/>
                  </a:lnTo>
                  <a:lnTo>
                    <a:pt x="14086" y="465196"/>
                  </a:lnTo>
                  <a:lnTo>
                    <a:pt x="0" y="512064"/>
                  </a:lnTo>
                  <a:lnTo>
                    <a:pt x="662940" y="685800"/>
                  </a:lnTo>
                  <a:lnTo>
                    <a:pt x="662940" y="0"/>
                  </a:lnTo>
                  <a:close/>
                </a:path>
              </a:pathLst>
            </a:custGeom>
            <a:solidFill>
              <a:srgbClr val="FFD184"/>
            </a:solidFill>
          </p:spPr>
          <p:txBody>
            <a:bodyPr wrap="square" lIns="0" tIns="0" rIns="0" bIns="0" rtlCol="0"/>
            <a:lstStyle/>
            <a:p>
              <a:endParaRPr/>
            </a:p>
          </p:txBody>
        </p:sp>
        <p:sp>
          <p:nvSpPr>
            <p:cNvPr id="9" name="object 9"/>
            <p:cNvSpPr/>
            <p:nvPr/>
          </p:nvSpPr>
          <p:spPr>
            <a:xfrm>
              <a:off x="1731264" y="2904744"/>
              <a:ext cx="662940" cy="685800"/>
            </a:xfrm>
            <a:custGeom>
              <a:avLst/>
              <a:gdLst/>
              <a:ahLst/>
              <a:cxnLst/>
              <a:rect l="l" t="t" r="r" b="b"/>
              <a:pathLst>
                <a:path w="662939" h="685800">
                  <a:moveTo>
                    <a:pt x="0" y="512064"/>
                  </a:moveTo>
                  <a:lnTo>
                    <a:pt x="14086" y="465196"/>
                  </a:lnTo>
                  <a:lnTo>
                    <a:pt x="31232" y="419952"/>
                  </a:lnTo>
                  <a:lnTo>
                    <a:pt x="51306" y="376435"/>
                  </a:lnTo>
                  <a:lnTo>
                    <a:pt x="74175" y="334751"/>
                  </a:lnTo>
                  <a:lnTo>
                    <a:pt x="99708" y="295002"/>
                  </a:lnTo>
                  <a:lnTo>
                    <a:pt x="127773" y="257293"/>
                  </a:lnTo>
                  <a:lnTo>
                    <a:pt x="158237" y="221727"/>
                  </a:lnTo>
                  <a:lnTo>
                    <a:pt x="190969" y="188409"/>
                  </a:lnTo>
                  <a:lnTo>
                    <a:pt x="225837" y="157443"/>
                  </a:lnTo>
                  <a:lnTo>
                    <a:pt x="262708" y="128933"/>
                  </a:lnTo>
                  <a:lnTo>
                    <a:pt x="301451" y="102982"/>
                  </a:lnTo>
                  <a:lnTo>
                    <a:pt x="341934" y="79695"/>
                  </a:lnTo>
                  <a:lnTo>
                    <a:pt x="384024" y="59175"/>
                  </a:lnTo>
                  <a:lnTo>
                    <a:pt x="427590" y="41527"/>
                  </a:lnTo>
                  <a:lnTo>
                    <a:pt x="472501" y="26854"/>
                  </a:lnTo>
                  <a:lnTo>
                    <a:pt x="518623" y="15261"/>
                  </a:lnTo>
                  <a:lnTo>
                    <a:pt x="565824" y="6852"/>
                  </a:lnTo>
                  <a:lnTo>
                    <a:pt x="613974" y="1730"/>
                  </a:lnTo>
                  <a:lnTo>
                    <a:pt x="662940" y="0"/>
                  </a:lnTo>
                  <a:lnTo>
                    <a:pt x="662940" y="685800"/>
                  </a:lnTo>
                  <a:lnTo>
                    <a:pt x="0" y="512064"/>
                  </a:lnTo>
                  <a:close/>
                </a:path>
              </a:pathLst>
            </a:custGeom>
            <a:ln w="18288">
              <a:solidFill>
                <a:srgbClr val="FFFFFF"/>
              </a:solidFill>
            </a:ln>
          </p:spPr>
          <p:txBody>
            <a:bodyPr wrap="square" lIns="0" tIns="0" rIns="0" bIns="0" rtlCol="0"/>
            <a:lstStyle/>
            <a:p>
              <a:endParaRPr/>
            </a:p>
          </p:txBody>
        </p:sp>
        <p:sp>
          <p:nvSpPr>
            <p:cNvPr id="10" name="object 10"/>
            <p:cNvSpPr/>
            <p:nvPr/>
          </p:nvSpPr>
          <p:spPr>
            <a:xfrm>
              <a:off x="1818132" y="2848356"/>
              <a:ext cx="1210310" cy="1484630"/>
            </a:xfrm>
            <a:custGeom>
              <a:avLst/>
              <a:gdLst/>
              <a:ahLst/>
              <a:cxnLst/>
              <a:rect l="l" t="t" r="r" b="b"/>
              <a:pathLst>
                <a:path w="1210310" h="1484629">
                  <a:moveTo>
                    <a:pt x="1018032" y="1484376"/>
                  </a:moveTo>
                  <a:lnTo>
                    <a:pt x="1210056" y="1484376"/>
                  </a:lnTo>
                  <a:lnTo>
                    <a:pt x="1210056" y="1307592"/>
                  </a:lnTo>
                  <a:lnTo>
                    <a:pt x="1018032" y="1307592"/>
                  </a:lnTo>
                  <a:lnTo>
                    <a:pt x="1018032" y="1484376"/>
                  </a:lnTo>
                  <a:close/>
                </a:path>
                <a:path w="1210310" h="1484629">
                  <a:moveTo>
                    <a:pt x="0" y="178308"/>
                  </a:moveTo>
                  <a:lnTo>
                    <a:pt x="134112" y="178308"/>
                  </a:lnTo>
                  <a:lnTo>
                    <a:pt x="134112" y="0"/>
                  </a:lnTo>
                  <a:lnTo>
                    <a:pt x="0" y="0"/>
                  </a:lnTo>
                  <a:lnTo>
                    <a:pt x="0" y="178308"/>
                  </a:lnTo>
                  <a:close/>
                </a:path>
              </a:pathLst>
            </a:custGeom>
            <a:ln w="9144">
              <a:solidFill>
                <a:srgbClr val="000000"/>
              </a:solidFill>
            </a:ln>
          </p:spPr>
          <p:txBody>
            <a:bodyPr wrap="square" lIns="0" tIns="0" rIns="0" bIns="0" rtlCol="0"/>
            <a:lstStyle/>
            <a:p>
              <a:endParaRPr/>
            </a:p>
          </p:txBody>
        </p:sp>
      </p:grpSp>
      <p:sp>
        <p:nvSpPr>
          <p:cNvPr id="11" name="object 11"/>
          <p:cNvSpPr/>
          <p:nvPr/>
        </p:nvSpPr>
        <p:spPr>
          <a:xfrm>
            <a:off x="3509771" y="3404616"/>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E1AA00"/>
          </a:solidFill>
        </p:spPr>
        <p:txBody>
          <a:bodyPr wrap="square" lIns="0" tIns="0" rIns="0" bIns="0" rtlCol="0"/>
          <a:lstStyle/>
          <a:p>
            <a:endParaRPr/>
          </a:p>
        </p:txBody>
      </p:sp>
      <p:sp>
        <p:nvSpPr>
          <p:cNvPr id="12" name="object 12"/>
          <p:cNvSpPr/>
          <p:nvPr/>
        </p:nvSpPr>
        <p:spPr>
          <a:xfrm>
            <a:off x="3509771" y="3619500"/>
            <a:ext cx="55244" cy="53340"/>
          </a:xfrm>
          <a:custGeom>
            <a:avLst/>
            <a:gdLst/>
            <a:ahLst/>
            <a:cxnLst/>
            <a:rect l="l" t="t" r="r" b="b"/>
            <a:pathLst>
              <a:path w="55245" h="53339">
                <a:moveTo>
                  <a:pt x="54864" y="0"/>
                </a:moveTo>
                <a:lnTo>
                  <a:pt x="0" y="0"/>
                </a:lnTo>
                <a:lnTo>
                  <a:pt x="0" y="53339"/>
                </a:lnTo>
                <a:lnTo>
                  <a:pt x="54864" y="53339"/>
                </a:lnTo>
                <a:lnTo>
                  <a:pt x="54864" y="0"/>
                </a:lnTo>
                <a:close/>
              </a:path>
            </a:pathLst>
          </a:custGeom>
          <a:solidFill>
            <a:srgbClr val="FFD184"/>
          </a:solidFill>
        </p:spPr>
        <p:txBody>
          <a:bodyPr wrap="square" lIns="0" tIns="0" rIns="0" bIns="0" rtlCol="0"/>
          <a:lstStyle/>
          <a:p>
            <a:endParaRPr/>
          </a:p>
        </p:txBody>
      </p:sp>
      <p:sp>
        <p:nvSpPr>
          <p:cNvPr id="13" name="object 13"/>
          <p:cNvSpPr txBox="1"/>
          <p:nvPr/>
        </p:nvSpPr>
        <p:spPr>
          <a:xfrm>
            <a:off x="880872" y="2075688"/>
            <a:ext cx="3595370" cy="2458720"/>
          </a:xfrm>
          <a:prstGeom prst="rect">
            <a:avLst/>
          </a:prstGeom>
          <a:ln w="9144">
            <a:solidFill>
              <a:srgbClr val="000000"/>
            </a:solidFill>
          </a:ln>
        </p:spPr>
        <p:txBody>
          <a:bodyPr vert="horz" wrap="square" lIns="0" tIns="54610" rIns="0" bIns="0" rtlCol="0">
            <a:spAutoFit/>
          </a:bodyPr>
          <a:lstStyle/>
          <a:p>
            <a:pPr marL="654685" marR="417195" indent="-228600">
              <a:lnSpc>
                <a:spcPct val="125800"/>
              </a:lnSpc>
              <a:spcBef>
                <a:spcPts val="430"/>
              </a:spcBef>
            </a:pPr>
            <a:r>
              <a:rPr sz="1200" b="1" dirty="0">
                <a:solidFill>
                  <a:srgbClr val="585858"/>
                </a:solidFill>
                <a:latin typeface="UD Digi Kyokasho N-B"/>
                <a:cs typeface="UD Digi Kyokasho N-B"/>
              </a:rPr>
              <a:t>（１）</a:t>
            </a:r>
            <a:r>
              <a:rPr sz="1200" b="1" spc="-5" dirty="0">
                <a:solidFill>
                  <a:srgbClr val="585858"/>
                </a:solidFill>
                <a:latin typeface="UD Digi Kyokasho N-B"/>
                <a:cs typeface="UD Digi Kyokasho N-B"/>
              </a:rPr>
              <a:t>医療機関についての情報提供時におけるデータベース等の活用状況</a:t>
            </a:r>
            <a:endParaRPr sz="1200">
              <a:latin typeface="UD Digi Kyokasho N-B"/>
              <a:cs typeface="UD Digi Kyokasho N-B"/>
            </a:endParaRPr>
          </a:p>
          <a:p>
            <a:pPr>
              <a:lnSpc>
                <a:spcPct val="100000"/>
              </a:lnSpc>
              <a:spcBef>
                <a:spcPts val="565"/>
              </a:spcBef>
            </a:pPr>
            <a:endParaRPr sz="1200">
              <a:latin typeface="UD Digi Kyokasho N-B"/>
              <a:cs typeface="UD Digi Kyokasho N-B"/>
            </a:endParaRPr>
          </a:p>
          <a:p>
            <a:pPr marL="975360">
              <a:lnSpc>
                <a:spcPct val="100000"/>
              </a:lnSpc>
            </a:pPr>
            <a:r>
              <a:rPr sz="900" spc="-50" dirty="0">
                <a:solidFill>
                  <a:srgbClr val="3F3F3F"/>
                </a:solidFill>
                <a:latin typeface="Calibri"/>
                <a:cs typeface="Calibri"/>
              </a:rPr>
              <a:t>9</a:t>
            </a:r>
            <a:endParaRPr sz="900">
              <a:latin typeface="Calibri"/>
              <a:cs typeface="Calibri"/>
            </a:endParaRPr>
          </a:p>
          <a:p>
            <a:pPr>
              <a:lnSpc>
                <a:spcPct val="100000"/>
              </a:lnSpc>
              <a:spcBef>
                <a:spcPts val="980"/>
              </a:spcBef>
            </a:pPr>
            <a:endParaRPr sz="900">
              <a:latin typeface="Calibri"/>
              <a:cs typeface="Calibri"/>
            </a:endParaRPr>
          </a:p>
          <a:p>
            <a:pPr marL="2706370" marR="574675" algn="r">
              <a:lnSpc>
                <a:spcPct val="176300"/>
              </a:lnSpc>
            </a:pPr>
            <a:r>
              <a:rPr sz="800" b="1" spc="-20" dirty="0">
                <a:solidFill>
                  <a:srgbClr val="585858"/>
                </a:solidFill>
                <a:latin typeface="UD Digi Kyokasho NK-B"/>
                <a:cs typeface="UD Digi Kyokasho NK-B"/>
              </a:rPr>
              <a:t>活用有活用無</a:t>
            </a: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spcBef>
                <a:spcPts val="630"/>
              </a:spcBef>
            </a:pPr>
            <a:endParaRPr sz="800">
              <a:latin typeface="UD Digi Kyokasho NK-B"/>
              <a:cs typeface="UD Digi Kyokasho NK-B"/>
            </a:endParaRPr>
          </a:p>
          <a:p>
            <a:pPr marL="507365" algn="ctr">
              <a:lnSpc>
                <a:spcPct val="100000"/>
              </a:lnSpc>
              <a:spcBef>
                <a:spcPts val="5"/>
              </a:spcBef>
            </a:pPr>
            <a:r>
              <a:rPr sz="900" spc="-25" dirty="0">
                <a:solidFill>
                  <a:srgbClr val="3F3F3F"/>
                </a:solidFill>
                <a:latin typeface="Calibri"/>
                <a:cs typeface="Calibri"/>
              </a:rPr>
              <a:t>34</a:t>
            </a:r>
            <a:endParaRPr sz="900">
              <a:latin typeface="Calibri"/>
              <a:cs typeface="Calibri"/>
            </a:endParaRPr>
          </a:p>
        </p:txBody>
      </p:sp>
      <p:grpSp>
        <p:nvGrpSpPr>
          <p:cNvPr id="14" name="object 14"/>
          <p:cNvGrpSpPr/>
          <p:nvPr/>
        </p:nvGrpSpPr>
        <p:grpSpPr>
          <a:xfrm>
            <a:off x="7112317" y="2707957"/>
            <a:ext cx="2504440" cy="1691005"/>
            <a:chOff x="7112317" y="2707957"/>
            <a:chExt cx="2504440" cy="1691005"/>
          </a:xfrm>
        </p:grpSpPr>
        <p:sp>
          <p:nvSpPr>
            <p:cNvPr id="15" name="object 15"/>
            <p:cNvSpPr/>
            <p:nvPr/>
          </p:nvSpPr>
          <p:spPr>
            <a:xfrm>
              <a:off x="7472172" y="2712720"/>
              <a:ext cx="1783080" cy="1681480"/>
            </a:xfrm>
            <a:custGeom>
              <a:avLst/>
              <a:gdLst/>
              <a:ahLst/>
              <a:cxnLst/>
              <a:rect l="l" t="t" r="r" b="b"/>
              <a:pathLst>
                <a:path w="1783079" h="1681479">
                  <a:moveTo>
                    <a:pt x="0" y="696468"/>
                  </a:moveTo>
                  <a:lnTo>
                    <a:pt x="0" y="1680972"/>
                  </a:lnTo>
                </a:path>
                <a:path w="1783079" h="1681479">
                  <a:moveTo>
                    <a:pt x="0" y="275844"/>
                  </a:moveTo>
                  <a:lnTo>
                    <a:pt x="0" y="563880"/>
                  </a:lnTo>
                </a:path>
                <a:path w="1783079" h="1681479">
                  <a:moveTo>
                    <a:pt x="0" y="0"/>
                  </a:moveTo>
                  <a:lnTo>
                    <a:pt x="0" y="143256"/>
                  </a:lnTo>
                </a:path>
                <a:path w="1783079" h="1681479">
                  <a:moveTo>
                    <a:pt x="356616" y="275844"/>
                  </a:moveTo>
                  <a:lnTo>
                    <a:pt x="356616" y="1680972"/>
                  </a:lnTo>
                </a:path>
                <a:path w="1783079" h="1681479">
                  <a:moveTo>
                    <a:pt x="356616" y="0"/>
                  </a:moveTo>
                  <a:lnTo>
                    <a:pt x="356616" y="143256"/>
                  </a:lnTo>
                </a:path>
                <a:path w="1783079" h="1681479">
                  <a:moveTo>
                    <a:pt x="713231" y="275844"/>
                  </a:moveTo>
                  <a:lnTo>
                    <a:pt x="713231" y="1680972"/>
                  </a:lnTo>
                </a:path>
                <a:path w="1783079" h="1681479">
                  <a:moveTo>
                    <a:pt x="713231" y="0"/>
                  </a:moveTo>
                  <a:lnTo>
                    <a:pt x="713231" y="143256"/>
                  </a:lnTo>
                </a:path>
                <a:path w="1783079" h="1681479">
                  <a:moveTo>
                    <a:pt x="1069848" y="275844"/>
                  </a:moveTo>
                  <a:lnTo>
                    <a:pt x="1069848" y="1680972"/>
                  </a:lnTo>
                </a:path>
                <a:path w="1783079" h="1681479">
                  <a:moveTo>
                    <a:pt x="1069848" y="0"/>
                  </a:moveTo>
                  <a:lnTo>
                    <a:pt x="1069848" y="143256"/>
                  </a:lnTo>
                </a:path>
                <a:path w="1783079" h="1681479">
                  <a:moveTo>
                    <a:pt x="1426463" y="275844"/>
                  </a:moveTo>
                  <a:lnTo>
                    <a:pt x="1426463" y="1680972"/>
                  </a:lnTo>
                </a:path>
                <a:path w="1783079" h="1681479">
                  <a:moveTo>
                    <a:pt x="1426463" y="0"/>
                  </a:moveTo>
                  <a:lnTo>
                    <a:pt x="1426463" y="143256"/>
                  </a:lnTo>
                </a:path>
                <a:path w="1783079" h="1681479">
                  <a:moveTo>
                    <a:pt x="1783079" y="275844"/>
                  </a:moveTo>
                  <a:lnTo>
                    <a:pt x="1783079" y="1680972"/>
                  </a:lnTo>
                </a:path>
                <a:path w="1783079" h="1681479">
                  <a:moveTo>
                    <a:pt x="1783079" y="0"/>
                  </a:moveTo>
                  <a:lnTo>
                    <a:pt x="1783079" y="143256"/>
                  </a:lnTo>
                </a:path>
              </a:pathLst>
            </a:custGeom>
            <a:ln w="9144">
              <a:solidFill>
                <a:srgbClr val="D9D9D9"/>
              </a:solidFill>
            </a:ln>
          </p:spPr>
          <p:txBody>
            <a:bodyPr wrap="square" lIns="0" tIns="0" rIns="0" bIns="0" rtlCol="0"/>
            <a:lstStyle/>
            <a:p>
              <a:endParaRPr/>
            </a:p>
          </p:txBody>
        </p:sp>
        <p:sp>
          <p:nvSpPr>
            <p:cNvPr id="16" name="object 16"/>
            <p:cNvSpPr/>
            <p:nvPr/>
          </p:nvSpPr>
          <p:spPr>
            <a:xfrm>
              <a:off x="9611868" y="2712720"/>
              <a:ext cx="0" cy="1681480"/>
            </a:xfrm>
            <a:custGeom>
              <a:avLst/>
              <a:gdLst/>
              <a:ahLst/>
              <a:cxnLst/>
              <a:rect l="l" t="t" r="r" b="b"/>
              <a:pathLst>
                <a:path h="1681479">
                  <a:moveTo>
                    <a:pt x="0" y="0"/>
                  </a:moveTo>
                  <a:lnTo>
                    <a:pt x="0" y="1680972"/>
                  </a:lnTo>
                </a:path>
              </a:pathLst>
            </a:custGeom>
            <a:ln w="9144">
              <a:solidFill>
                <a:srgbClr val="D9D9D9"/>
              </a:solidFill>
            </a:ln>
          </p:spPr>
          <p:txBody>
            <a:bodyPr wrap="square" lIns="0" tIns="0" rIns="0" bIns="0" rtlCol="0"/>
            <a:lstStyle/>
            <a:p>
              <a:endParaRPr/>
            </a:p>
          </p:txBody>
        </p:sp>
        <p:sp>
          <p:nvSpPr>
            <p:cNvPr id="17" name="object 17"/>
            <p:cNvSpPr/>
            <p:nvPr/>
          </p:nvSpPr>
          <p:spPr>
            <a:xfrm>
              <a:off x="7117080" y="2855975"/>
              <a:ext cx="2352040" cy="1393190"/>
            </a:xfrm>
            <a:custGeom>
              <a:avLst/>
              <a:gdLst/>
              <a:ahLst/>
              <a:cxnLst/>
              <a:rect l="l" t="t" r="r" b="b"/>
              <a:pathLst>
                <a:path w="2352040" h="1393189">
                  <a:moveTo>
                    <a:pt x="213360" y="1261872"/>
                  </a:moveTo>
                  <a:lnTo>
                    <a:pt x="0" y="1261872"/>
                  </a:lnTo>
                  <a:lnTo>
                    <a:pt x="0" y="1392936"/>
                  </a:lnTo>
                  <a:lnTo>
                    <a:pt x="213360" y="1392936"/>
                  </a:lnTo>
                  <a:lnTo>
                    <a:pt x="213360" y="1261872"/>
                  </a:lnTo>
                  <a:close/>
                </a:path>
                <a:path w="2352040" h="1393189">
                  <a:moveTo>
                    <a:pt x="284988" y="841248"/>
                  </a:moveTo>
                  <a:lnTo>
                    <a:pt x="0" y="841248"/>
                  </a:lnTo>
                  <a:lnTo>
                    <a:pt x="0" y="973836"/>
                  </a:lnTo>
                  <a:lnTo>
                    <a:pt x="284988" y="973836"/>
                  </a:lnTo>
                  <a:lnTo>
                    <a:pt x="284988" y="841248"/>
                  </a:lnTo>
                  <a:close/>
                </a:path>
                <a:path w="2352040" h="1393189">
                  <a:moveTo>
                    <a:pt x="498348" y="420624"/>
                  </a:moveTo>
                  <a:lnTo>
                    <a:pt x="0" y="420624"/>
                  </a:lnTo>
                  <a:lnTo>
                    <a:pt x="0" y="553212"/>
                  </a:lnTo>
                  <a:lnTo>
                    <a:pt x="498348" y="553212"/>
                  </a:lnTo>
                  <a:lnTo>
                    <a:pt x="498348" y="420624"/>
                  </a:lnTo>
                  <a:close/>
                </a:path>
                <a:path w="2352040" h="1393189">
                  <a:moveTo>
                    <a:pt x="2351532" y="0"/>
                  </a:moveTo>
                  <a:lnTo>
                    <a:pt x="0" y="0"/>
                  </a:lnTo>
                  <a:lnTo>
                    <a:pt x="0" y="132588"/>
                  </a:lnTo>
                  <a:lnTo>
                    <a:pt x="2351532" y="132588"/>
                  </a:lnTo>
                  <a:lnTo>
                    <a:pt x="2351532" y="0"/>
                  </a:lnTo>
                  <a:close/>
                </a:path>
              </a:pathLst>
            </a:custGeom>
            <a:solidFill>
              <a:srgbClr val="5B9BD4"/>
            </a:solidFill>
          </p:spPr>
          <p:txBody>
            <a:bodyPr wrap="square" lIns="0" tIns="0" rIns="0" bIns="0" rtlCol="0"/>
            <a:lstStyle/>
            <a:p>
              <a:endParaRPr/>
            </a:p>
          </p:txBody>
        </p:sp>
        <p:sp>
          <p:nvSpPr>
            <p:cNvPr id="18" name="object 18"/>
            <p:cNvSpPr/>
            <p:nvPr/>
          </p:nvSpPr>
          <p:spPr>
            <a:xfrm>
              <a:off x="7117080" y="2712720"/>
              <a:ext cx="0" cy="1681480"/>
            </a:xfrm>
            <a:custGeom>
              <a:avLst/>
              <a:gdLst/>
              <a:ahLst/>
              <a:cxnLst/>
              <a:rect l="l" t="t" r="r" b="b"/>
              <a:pathLst>
                <a:path h="1681479">
                  <a:moveTo>
                    <a:pt x="0" y="0"/>
                  </a:moveTo>
                  <a:lnTo>
                    <a:pt x="0" y="1680972"/>
                  </a:lnTo>
                </a:path>
              </a:pathLst>
            </a:custGeom>
            <a:ln w="9144">
              <a:solidFill>
                <a:srgbClr val="D9D9D9"/>
              </a:solidFill>
            </a:ln>
          </p:spPr>
          <p:txBody>
            <a:bodyPr wrap="square" lIns="0" tIns="0" rIns="0" bIns="0" rtlCol="0"/>
            <a:lstStyle/>
            <a:p>
              <a:endParaRPr/>
            </a:p>
          </p:txBody>
        </p:sp>
      </p:grpSp>
      <p:sp>
        <p:nvSpPr>
          <p:cNvPr id="19" name="object 19"/>
          <p:cNvSpPr txBox="1"/>
          <p:nvPr/>
        </p:nvSpPr>
        <p:spPr>
          <a:xfrm>
            <a:off x="9544811" y="283413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33</a:t>
            </a:r>
            <a:endParaRPr sz="900">
              <a:latin typeface="Calibri"/>
              <a:cs typeface="Calibri"/>
            </a:endParaRPr>
          </a:p>
        </p:txBody>
      </p:sp>
      <p:sp>
        <p:nvSpPr>
          <p:cNvPr id="20" name="object 20"/>
          <p:cNvSpPr txBox="1"/>
          <p:nvPr/>
        </p:nvSpPr>
        <p:spPr>
          <a:xfrm>
            <a:off x="7691628" y="325475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21" name="object 21"/>
          <p:cNvSpPr txBox="1"/>
          <p:nvPr/>
        </p:nvSpPr>
        <p:spPr>
          <a:xfrm>
            <a:off x="7476743" y="367537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22" name="object 22"/>
          <p:cNvSpPr txBox="1"/>
          <p:nvPr/>
        </p:nvSpPr>
        <p:spPr>
          <a:xfrm>
            <a:off x="7406640" y="409447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23" name="object 23"/>
          <p:cNvSpPr txBox="1"/>
          <p:nvPr/>
        </p:nvSpPr>
        <p:spPr>
          <a:xfrm>
            <a:off x="4888991" y="2833116"/>
            <a:ext cx="214884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大阪府医療機関ネットワーク登録医療機関一覧表</a:t>
            </a:r>
            <a:endParaRPr sz="800">
              <a:latin typeface="UD Digi Kyokasho NK-B"/>
              <a:cs typeface="UD Digi Kyokasho NK-B"/>
            </a:endParaRPr>
          </a:p>
        </p:txBody>
      </p:sp>
      <p:sp>
        <p:nvSpPr>
          <p:cNvPr id="24" name="object 24"/>
          <p:cNvSpPr txBox="1"/>
          <p:nvPr/>
        </p:nvSpPr>
        <p:spPr>
          <a:xfrm>
            <a:off x="4657344" y="3145536"/>
            <a:ext cx="2379345" cy="333375"/>
          </a:xfrm>
          <a:prstGeom prst="rect">
            <a:avLst/>
          </a:prstGeom>
        </p:spPr>
        <p:txBody>
          <a:bodyPr vert="horz" wrap="square" lIns="0" tIns="12700" rIns="0" bIns="0" rtlCol="0">
            <a:spAutoFit/>
          </a:bodyPr>
          <a:lstStyle/>
          <a:p>
            <a:pPr marL="895985" marR="5080" indent="-896619">
              <a:lnSpc>
                <a:spcPct val="126200"/>
              </a:lnSpc>
              <a:spcBef>
                <a:spcPts val="100"/>
              </a:spcBef>
            </a:pPr>
            <a:r>
              <a:rPr sz="800" b="1" spc="-10" dirty="0">
                <a:solidFill>
                  <a:srgbClr val="585858"/>
                </a:solidFill>
                <a:latin typeface="UD Digi Kyokasho NK-B"/>
                <a:cs typeface="UD Digi Kyokasho NK-B"/>
              </a:rPr>
              <a:t>大阪府医療機関情報システム</a:t>
            </a:r>
            <a:r>
              <a:rPr sz="800" b="1" spc="-25" dirty="0">
                <a:solidFill>
                  <a:srgbClr val="585858"/>
                </a:solidFill>
                <a:latin typeface="UD Digi Kyokasho NK-B"/>
                <a:cs typeface="UD Digi Kyokasho NK-B"/>
              </a:rPr>
              <a:t>（</a:t>
            </a:r>
            <a:r>
              <a:rPr sz="800" b="1" spc="-15" dirty="0">
                <a:solidFill>
                  <a:srgbClr val="585858"/>
                </a:solidFill>
                <a:latin typeface="UD Digi Kyokasho NK-B"/>
                <a:cs typeface="UD Digi Kyokasho NK-B"/>
              </a:rPr>
              <a:t>大阪府健康医療部保健</a:t>
            </a:r>
            <a:r>
              <a:rPr sz="800" b="1" dirty="0">
                <a:solidFill>
                  <a:srgbClr val="585858"/>
                </a:solidFill>
                <a:latin typeface="UD Digi Kyokasho NK-B"/>
                <a:cs typeface="UD Digi Kyokasho NK-B"/>
              </a:rPr>
              <a:t>医療室所管</a:t>
            </a:r>
            <a:r>
              <a:rPr sz="800" b="1" spc="-50" dirty="0">
                <a:solidFill>
                  <a:srgbClr val="585858"/>
                </a:solidFill>
                <a:latin typeface="UD Digi Kyokasho NK-B"/>
                <a:cs typeface="UD Digi Kyokasho NK-B"/>
              </a:rPr>
              <a:t>）</a:t>
            </a:r>
            <a:endParaRPr sz="800">
              <a:latin typeface="UD Digi Kyokasho NK-B"/>
              <a:cs typeface="UD Digi Kyokasho NK-B"/>
            </a:endParaRPr>
          </a:p>
        </p:txBody>
      </p:sp>
      <p:sp>
        <p:nvSpPr>
          <p:cNvPr id="25" name="object 25"/>
          <p:cNvSpPr txBox="1"/>
          <p:nvPr/>
        </p:nvSpPr>
        <p:spPr>
          <a:xfrm>
            <a:off x="5747003" y="3674364"/>
            <a:ext cx="1289685"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市町村独自のデータベース等</a:t>
            </a:r>
            <a:endParaRPr sz="800">
              <a:latin typeface="UD Digi Kyokasho NK-B"/>
              <a:cs typeface="UD Digi Kyokasho NK-B"/>
            </a:endParaRPr>
          </a:p>
        </p:txBody>
      </p:sp>
      <p:sp>
        <p:nvSpPr>
          <p:cNvPr id="26" name="object 26"/>
          <p:cNvSpPr txBox="1"/>
          <p:nvPr/>
        </p:nvSpPr>
        <p:spPr>
          <a:xfrm>
            <a:off x="6733031" y="4093464"/>
            <a:ext cx="30226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27" name="object 27"/>
          <p:cNvSpPr txBox="1"/>
          <p:nvPr/>
        </p:nvSpPr>
        <p:spPr>
          <a:xfrm>
            <a:off x="6124955" y="2165096"/>
            <a:ext cx="3557904" cy="466090"/>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585858"/>
                </a:solidFill>
                <a:latin typeface="UD Digi Kyokasho NK-B"/>
                <a:cs typeface="UD Digi Kyokasho NK-B"/>
              </a:rPr>
              <a:t>（２）</a:t>
            </a:r>
            <a:r>
              <a:rPr sz="1200" b="1" spc="-15" dirty="0">
                <a:solidFill>
                  <a:srgbClr val="585858"/>
                </a:solidFill>
                <a:latin typeface="UD Digi Kyokasho NK-B"/>
                <a:cs typeface="UD Digi Kyokasho NK-B"/>
              </a:rPr>
              <a:t>活用しているデータベース等</a:t>
            </a:r>
            <a:endParaRPr sz="1200">
              <a:latin typeface="UD Digi Kyokasho NK-B"/>
              <a:cs typeface="UD Digi Kyokasho NK-B"/>
            </a:endParaRPr>
          </a:p>
          <a:p>
            <a:pPr marL="962660">
              <a:lnSpc>
                <a:spcPct val="100000"/>
              </a:lnSpc>
              <a:spcBef>
                <a:spcPts val="944"/>
              </a:spcBef>
              <a:tabLst>
                <a:tab pos="1317625" algn="l"/>
                <a:tab pos="1645285" algn="l"/>
                <a:tab pos="2002155" algn="l"/>
                <a:tab pos="2359025" algn="l"/>
                <a:tab pos="2715260" algn="l"/>
                <a:tab pos="3072130" algn="l"/>
                <a:tab pos="342836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35</a:t>
            </a:r>
            <a:endParaRPr sz="900">
              <a:latin typeface="Calibri"/>
              <a:cs typeface="Calibri"/>
            </a:endParaRPr>
          </a:p>
        </p:txBody>
      </p:sp>
      <p:sp>
        <p:nvSpPr>
          <p:cNvPr id="28" name="object 28"/>
          <p:cNvSpPr/>
          <p:nvPr/>
        </p:nvSpPr>
        <p:spPr>
          <a:xfrm>
            <a:off x="4578096" y="2075688"/>
            <a:ext cx="5232400" cy="2458720"/>
          </a:xfrm>
          <a:custGeom>
            <a:avLst/>
            <a:gdLst/>
            <a:ahLst/>
            <a:cxnLst/>
            <a:rect l="l" t="t" r="r" b="b"/>
            <a:pathLst>
              <a:path w="5232400" h="2458720">
                <a:moveTo>
                  <a:pt x="0" y="2458212"/>
                </a:moveTo>
                <a:lnTo>
                  <a:pt x="5231892" y="2458212"/>
                </a:lnTo>
                <a:lnTo>
                  <a:pt x="5231892" y="0"/>
                </a:lnTo>
                <a:lnTo>
                  <a:pt x="0" y="0"/>
                </a:lnTo>
                <a:lnTo>
                  <a:pt x="0" y="2458212"/>
                </a:lnTo>
                <a:close/>
              </a:path>
            </a:pathLst>
          </a:custGeom>
          <a:ln w="9144">
            <a:solidFill>
              <a:srgbClr val="000000"/>
            </a:solidFill>
          </a:ln>
        </p:spPr>
        <p:txBody>
          <a:bodyPr wrap="square" lIns="0" tIns="0" rIns="0" bIns="0" rtlCol="0"/>
          <a:lstStyle/>
          <a:p>
            <a:endParaRPr/>
          </a:p>
        </p:txBody>
      </p:sp>
      <p:grpSp>
        <p:nvGrpSpPr>
          <p:cNvPr id="29" name="object 29"/>
          <p:cNvGrpSpPr/>
          <p:nvPr/>
        </p:nvGrpSpPr>
        <p:grpSpPr>
          <a:xfrm>
            <a:off x="1221613" y="5251704"/>
            <a:ext cx="1371600" cy="1755775"/>
            <a:chOff x="1221613" y="5251704"/>
            <a:chExt cx="1371600" cy="1755775"/>
          </a:xfrm>
        </p:grpSpPr>
        <p:sp>
          <p:nvSpPr>
            <p:cNvPr id="30" name="object 30"/>
            <p:cNvSpPr/>
            <p:nvPr/>
          </p:nvSpPr>
          <p:spPr>
            <a:xfrm>
              <a:off x="1906523" y="5443728"/>
              <a:ext cx="291465" cy="685800"/>
            </a:xfrm>
            <a:custGeom>
              <a:avLst/>
              <a:gdLst/>
              <a:ahLst/>
              <a:cxnLst/>
              <a:rect l="l" t="t" r="r" b="b"/>
              <a:pathLst>
                <a:path w="291464" h="685800">
                  <a:moveTo>
                    <a:pt x="0" y="0"/>
                  </a:moveTo>
                  <a:lnTo>
                    <a:pt x="0" y="685800"/>
                  </a:lnTo>
                  <a:lnTo>
                    <a:pt x="291083" y="65531"/>
                  </a:lnTo>
                  <a:lnTo>
                    <a:pt x="245286" y="45861"/>
                  </a:lnTo>
                  <a:lnTo>
                    <a:pt x="198007" y="29576"/>
                  </a:lnTo>
                  <a:lnTo>
                    <a:pt x="149542" y="16763"/>
                  </a:lnTo>
                  <a:lnTo>
                    <a:pt x="100188" y="7507"/>
                  </a:lnTo>
                  <a:lnTo>
                    <a:pt x="50242" y="1890"/>
                  </a:lnTo>
                  <a:lnTo>
                    <a:pt x="0" y="0"/>
                  </a:lnTo>
                  <a:close/>
                </a:path>
              </a:pathLst>
            </a:custGeom>
            <a:solidFill>
              <a:srgbClr val="5088BB"/>
            </a:solidFill>
          </p:spPr>
          <p:txBody>
            <a:bodyPr wrap="square" lIns="0" tIns="0" rIns="0" bIns="0" rtlCol="0"/>
            <a:lstStyle/>
            <a:p>
              <a:endParaRPr/>
            </a:p>
          </p:txBody>
        </p:sp>
        <p:sp>
          <p:nvSpPr>
            <p:cNvPr id="31" name="object 31"/>
            <p:cNvSpPr/>
            <p:nvPr/>
          </p:nvSpPr>
          <p:spPr>
            <a:xfrm>
              <a:off x="1221613" y="5443728"/>
              <a:ext cx="1371600" cy="1371600"/>
            </a:xfrm>
            <a:custGeom>
              <a:avLst/>
              <a:gdLst/>
              <a:ahLst/>
              <a:cxnLst/>
              <a:rect l="l" t="t" r="r" b="b"/>
              <a:pathLst>
                <a:path w="1371600" h="1371600">
                  <a:moveTo>
                    <a:pt x="684910" y="0"/>
                  </a:moveTo>
                  <a:lnTo>
                    <a:pt x="635483" y="1787"/>
                  </a:lnTo>
                  <a:lnTo>
                    <a:pt x="586749" y="7084"/>
                  </a:lnTo>
                  <a:lnTo>
                    <a:pt x="538863" y="15792"/>
                  </a:lnTo>
                  <a:lnTo>
                    <a:pt x="491981" y="27812"/>
                  </a:lnTo>
                  <a:lnTo>
                    <a:pt x="446260" y="43048"/>
                  </a:lnTo>
                  <a:lnTo>
                    <a:pt x="401857" y="61400"/>
                  </a:lnTo>
                  <a:lnTo>
                    <a:pt x="358926" y="82770"/>
                  </a:lnTo>
                  <a:lnTo>
                    <a:pt x="317626" y="107060"/>
                  </a:lnTo>
                  <a:lnTo>
                    <a:pt x="278111" y="134173"/>
                  </a:lnTo>
                  <a:lnTo>
                    <a:pt x="240539" y="164008"/>
                  </a:lnTo>
                  <a:lnTo>
                    <a:pt x="205065" y="196469"/>
                  </a:lnTo>
                  <a:lnTo>
                    <a:pt x="171846" y="231457"/>
                  </a:lnTo>
                  <a:lnTo>
                    <a:pt x="141038" y="268874"/>
                  </a:lnTo>
                  <a:lnTo>
                    <a:pt x="112797" y="308621"/>
                  </a:lnTo>
                  <a:lnTo>
                    <a:pt x="87279" y="350601"/>
                  </a:lnTo>
                  <a:lnTo>
                    <a:pt x="64642" y="394716"/>
                  </a:lnTo>
                  <a:lnTo>
                    <a:pt x="45498" y="439787"/>
                  </a:lnTo>
                  <a:lnTo>
                    <a:pt x="29774" y="485448"/>
                  </a:lnTo>
                  <a:lnTo>
                    <a:pt x="17416" y="531542"/>
                  </a:lnTo>
                  <a:lnTo>
                    <a:pt x="8371" y="577915"/>
                  </a:lnTo>
                  <a:lnTo>
                    <a:pt x="2583" y="624411"/>
                  </a:lnTo>
                  <a:lnTo>
                    <a:pt x="0" y="670878"/>
                  </a:lnTo>
                  <a:lnTo>
                    <a:pt x="565" y="717158"/>
                  </a:lnTo>
                  <a:lnTo>
                    <a:pt x="4227" y="763098"/>
                  </a:lnTo>
                  <a:lnTo>
                    <a:pt x="10930" y="808543"/>
                  </a:lnTo>
                  <a:lnTo>
                    <a:pt x="20620" y="853337"/>
                  </a:lnTo>
                  <a:lnTo>
                    <a:pt x="33244" y="897327"/>
                  </a:lnTo>
                  <a:lnTo>
                    <a:pt x="48747" y="940357"/>
                  </a:lnTo>
                  <a:lnTo>
                    <a:pt x="67075" y="982272"/>
                  </a:lnTo>
                  <a:lnTo>
                    <a:pt x="88173" y="1022918"/>
                  </a:lnTo>
                  <a:lnTo>
                    <a:pt x="111989" y="1062140"/>
                  </a:lnTo>
                  <a:lnTo>
                    <a:pt x="138467" y="1099783"/>
                  </a:lnTo>
                  <a:lnTo>
                    <a:pt x="167554" y="1135692"/>
                  </a:lnTo>
                  <a:lnTo>
                    <a:pt x="199195" y="1169713"/>
                  </a:lnTo>
                  <a:lnTo>
                    <a:pt x="233337" y="1201690"/>
                  </a:lnTo>
                  <a:lnTo>
                    <a:pt x="269925" y="1231469"/>
                  </a:lnTo>
                  <a:lnTo>
                    <a:pt x="308905" y="1258895"/>
                  </a:lnTo>
                  <a:lnTo>
                    <a:pt x="350224" y="1283812"/>
                  </a:lnTo>
                  <a:lnTo>
                    <a:pt x="393826" y="1306068"/>
                  </a:lnTo>
                  <a:lnTo>
                    <a:pt x="438898" y="1325393"/>
                  </a:lnTo>
                  <a:lnTo>
                    <a:pt x="484559" y="1341267"/>
                  </a:lnTo>
                  <a:lnTo>
                    <a:pt x="530655" y="1353744"/>
                  </a:lnTo>
                  <a:lnTo>
                    <a:pt x="577033" y="1362881"/>
                  </a:lnTo>
                  <a:lnTo>
                    <a:pt x="623537" y="1368735"/>
                  </a:lnTo>
                  <a:lnTo>
                    <a:pt x="670015" y="1371361"/>
                  </a:lnTo>
                  <a:lnTo>
                    <a:pt x="716311" y="1370817"/>
                  </a:lnTo>
                  <a:lnTo>
                    <a:pt x="762272" y="1367159"/>
                  </a:lnTo>
                  <a:lnTo>
                    <a:pt x="807744" y="1360442"/>
                  </a:lnTo>
                  <a:lnTo>
                    <a:pt x="852573" y="1350724"/>
                  </a:lnTo>
                  <a:lnTo>
                    <a:pt x="896604" y="1338061"/>
                  </a:lnTo>
                  <a:lnTo>
                    <a:pt x="939684" y="1322508"/>
                  </a:lnTo>
                  <a:lnTo>
                    <a:pt x="981658" y="1304123"/>
                  </a:lnTo>
                  <a:lnTo>
                    <a:pt x="1022372" y="1282962"/>
                  </a:lnTo>
                  <a:lnTo>
                    <a:pt x="1061673" y="1259081"/>
                  </a:lnTo>
                  <a:lnTo>
                    <a:pt x="1099407" y="1232537"/>
                  </a:lnTo>
                  <a:lnTo>
                    <a:pt x="1135418" y="1203385"/>
                  </a:lnTo>
                  <a:lnTo>
                    <a:pt x="1169554" y="1171683"/>
                  </a:lnTo>
                  <a:lnTo>
                    <a:pt x="1201659" y="1137486"/>
                  </a:lnTo>
                  <a:lnTo>
                    <a:pt x="1231581" y="1100852"/>
                  </a:lnTo>
                  <a:lnTo>
                    <a:pt x="1259165" y="1061835"/>
                  </a:lnTo>
                  <a:lnTo>
                    <a:pt x="1284256" y="1020494"/>
                  </a:lnTo>
                  <a:lnTo>
                    <a:pt x="1306702" y="976884"/>
                  </a:lnTo>
                  <a:lnTo>
                    <a:pt x="1325837" y="931812"/>
                  </a:lnTo>
                  <a:lnTo>
                    <a:pt x="1341537" y="886151"/>
                  </a:lnTo>
                  <a:lnTo>
                    <a:pt x="1353856" y="840057"/>
                  </a:lnTo>
                  <a:lnTo>
                    <a:pt x="1362850" y="793684"/>
                  </a:lnTo>
                  <a:lnTo>
                    <a:pt x="1368576" y="747188"/>
                  </a:lnTo>
                  <a:lnTo>
                    <a:pt x="1371087" y="700721"/>
                  </a:lnTo>
                  <a:lnTo>
                    <a:pt x="1370441" y="654441"/>
                  </a:lnTo>
                  <a:lnTo>
                    <a:pt x="1366692" y="608501"/>
                  </a:lnTo>
                  <a:lnTo>
                    <a:pt x="1359896" y="563056"/>
                  </a:lnTo>
                  <a:lnTo>
                    <a:pt x="1350110" y="518262"/>
                  </a:lnTo>
                  <a:lnTo>
                    <a:pt x="1337387" y="474272"/>
                  </a:lnTo>
                  <a:lnTo>
                    <a:pt x="1321785" y="431242"/>
                  </a:lnTo>
                  <a:lnTo>
                    <a:pt x="1303359" y="389327"/>
                  </a:lnTo>
                  <a:lnTo>
                    <a:pt x="1282164" y="348681"/>
                  </a:lnTo>
                  <a:lnTo>
                    <a:pt x="1258256" y="309459"/>
                  </a:lnTo>
                  <a:lnTo>
                    <a:pt x="1231690" y="271816"/>
                  </a:lnTo>
                  <a:lnTo>
                    <a:pt x="1202523" y="235907"/>
                  </a:lnTo>
                  <a:lnTo>
                    <a:pt x="1170809" y="201886"/>
                  </a:lnTo>
                  <a:lnTo>
                    <a:pt x="1136605" y="169909"/>
                  </a:lnTo>
                  <a:lnTo>
                    <a:pt x="1099965" y="140130"/>
                  </a:lnTo>
                  <a:lnTo>
                    <a:pt x="1060947" y="112704"/>
                  </a:lnTo>
                  <a:lnTo>
                    <a:pt x="1019604" y="87787"/>
                  </a:lnTo>
                  <a:lnTo>
                    <a:pt x="975994" y="65531"/>
                  </a:lnTo>
                  <a:lnTo>
                    <a:pt x="684910" y="685800"/>
                  </a:lnTo>
                  <a:lnTo>
                    <a:pt x="684910" y="0"/>
                  </a:lnTo>
                  <a:close/>
                </a:path>
              </a:pathLst>
            </a:custGeom>
            <a:solidFill>
              <a:srgbClr val="96B8DF"/>
            </a:solidFill>
          </p:spPr>
          <p:txBody>
            <a:bodyPr wrap="square" lIns="0" tIns="0" rIns="0" bIns="0" rtlCol="0"/>
            <a:lstStyle/>
            <a:p>
              <a:endParaRPr/>
            </a:p>
          </p:txBody>
        </p:sp>
        <p:sp>
          <p:nvSpPr>
            <p:cNvPr id="32" name="object 32"/>
            <p:cNvSpPr/>
            <p:nvPr/>
          </p:nvSpPr>
          <p:spPr>
            <a:xfrm>
              <a:off x="1589531" y="5256276"/>
              <a:ext cx="586740" cy="1746885"/>
            </a:xfrm>
            <a:custGeom>
              <a:avLst/>
              <a:gdLst/>
              <a:ahLst/>
              <a:cxnLst/>
              <a:rect l="l" t="t" r="r" b="b"/>
              <a:pathLst>
                <a:path w="586739" h="1746884">
                  <a:moveTo>
                    <a:pt x="452628" y="176783"/>
                  </a:moveTo>
                  <a:lnTo>
                    <a:pt x="586740" y="176783"/>
                  </a:lnTo>
                  <a:lnTo>
                    <a:pt x="586740" y="0"/>
                  </a:lnTo>
                  <a:lnTo>
                    <a:pt x="452628" y="0"/>
                  </a:lnTo>
                  <a:lnTo>
                    <a:pt x="452628" y="176783"/>
                  </a:lnTo>
                  <a:close/>
                </a:path>
                <a:path w="586739" h="1746884">
                  <a:moveTo>
                    <a:pt x="0" y="1746503"/>
                  </a:moveTo>
                  <a:lnTo>
                    <a:pt x="192024" y="1746503"/>
                  </a:lnTo>
                  <a:lnTo>
                    <a:pt x="192024" y="1569720"/>
                  </a:lnTo>
                  <a:lnTo>
                    <a:pt x="0" y="1569720"/>
                  </a:lnTo>
                  <a:lnTo>
                    <a:pt x="0" y="1746503"/>
                  </a:lnTo>
                  <a:close/>
                </a:path>
              </a:pathLst>
            </a:custGeom>
            <a:ln w="9144">
              <a:solidFill>
                <a:srgbClr val="000000"/>
              </a:solidFill>
            </a:ln>
          </p:spPr>
          <p:txBody>
            <a:bodyPr wrap="square" lIns="0" tIns="0" rIns="0" bIns="0" rtlCol="0"/>
            <a:lstStyle/>
            <a:p>
              <a:endParaRPr/>
            </a:p>
          </p:txBody>
        </p:sp>
      </p:grpSp>
      <p:sp>
        <p:nvSpPr>
          <p:cNvPr id="33" name="object 33"/>
          <p:cNvSpPr/>
          <p:nvPr/>
        </p:nvSpPr>
        <p:spPr>
          <a:xfrm>
            <a:off x="2740151" y="5815584"/>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5088BB"/>
          </a:solidFill>
        </p:spPr>
        <p:txBody>
          <a:bodyPr wrap="square" lIns="0" tIns="0" rIns="0" bIns="0" rtlCol="0"/>
          <a:lstStyle/>
          <a:p>
            <a:endParaRPr/>
          </a:p>
        </p:txBody>
      </p:sp>
      <p:sp>
        <p:nvSpPr>
          <p:cNvPr id="34" name="object 34"/>
          <p:cNvSpPr/>
          <p:nvPr/>
        </p:nvSpPr>
        <p:spPr>
          <a:xfrm>
            <a:off x="2740151" y="6137148"/>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96B8DF"/>
          </a:solidFill>
        </p:spPr>
        <p:txBody>
          <a:bodyPr wrap="square" lIns="0" tIns="0" rIns="0" bIns="0" rtlCol="0"/>
          <a:lstStyle/>
          <a:p>
            <a:endParaRPr/>
          </a:p>
        </p:txBody>
      </p:sp>
      <p:sp>
        <p:nvSpPr>
          <p:cNvPr id="35" name="object 35"/>
          <p:cNvSpPr txBox="1"/>
          <p:nvPr/>
        </p:nvSpPr>
        <p:spPr>
          <a:xfrm>
            <a:off x="880872" y="4613148"/>
            <a:ext cx="3147060" cy="2459990"/>
          </a:xfrm>
          <a:prstGeom prst="rect">
            <a:avLst/>
          </a:prstGeom>
          <a:ln w="9144">
            <a:solidFill>
              <a:srgbClr val="000000"/>
            </a:solidFill>
          </a:ln>
        </p:spPr>
        <p:txBody>
          <a:bodyPr vert="horz" wrap="square" lIns="0" tIns="60960" rIns="0" bIns="0" rtlCol="0">
            <a:spAutoFit/>
          </a:bodyPr>
          <a:lstStyle/>
          <a:p>
            <a:pPr marL="448945" marR="275590" indent="150495">
              <a:lnSpc>
                <a:spcPct val="125800"/>
              </a:lnSpc>
              <a:spcBef>
                <a:spcPts val="480"/>
              </a:spcBef>
            </a:pPr>
            <a:r>
              <a:rPr sz="1200" b="1" spc="-10" dirty="0">
                <a:solidFill>
                  <a:srgbClr val="585858"/>
                </a:solidFill>
                <a:latin typeface="UD Digi Kyokasho NK-B"/>
                <a:cs typeface="UD Digi Kyokasho NK-B"/>
              </a:rPr>
              <a:t>（３）発達障がいの診断が可能な</a:t>
            </a:r>
            <a:r>
              <a:rPr sz="1200" b="1" spc="-50" dirty="0">
                <a:solidFill>
                  <a:srgbClr val="585858"/>
                </a:solidFill>
                <a:latin typeface="UD Digi Kyokasho NK-B"/>
                <a:cs typeface="UD Digi Kyokasho NK-B"/>
              </a:rPr>
              <a:t> </a:t>
            </a:r>
            <a:r>
              <a:rPr sz="1200" b="1" dirty="0">
                <a:solidFill>
                  <a:srgbClr val="585858"/>
                </a:solidFill>
                <a:latin typeface="UD Digi Kyokasho NK-B"/>
                <a:cs typeface="UD Digi Kyokasho NK-B"/>
              </a:rPr>
              <a:t>医療機関数（</a:t>
            </a:r>
            <a:r>
              <a:rPr sz="1200" b="1" spc="-10" dirty="0">
                <a:solidFill>
                  <a:srgbClr val="585858"/>
                </a:solidFill>
                <a:latin typeface="UD Digi Kyokasho NK-B"/>
                <a:cs typeface="UD Digi Kyokasho NK-B"/>
              </a:rPr>
              <a:t>小児科、児童精神科等</a:t>
            </a:r>
            <a:r>
              <a:rPr sz="1200" b="1" spc="-50" dirty="0">
                <a:solidFill>
                  <a:srgbClr val="585858"/>
                </a:solidFill>
                <a:latin typeface="UD Digi Kyokasho NK-B"/>
                <a:cs typeface="UD Digi Kyokasho NK-B"/>
              </a:rPr>
              <a:t>）</a:t>
            </a:r>
            <a:endParaRPr sz="1200">
              <a:latin typeface="UD Digi Kyokasho NK-B"/>
              <a:cs typeface="UD Digi Kyokasho NK-B"/>
            </a:endParaRPr>
          </a:p>
          <a:p>
            <a:pPr marR="685165" algn="ctr">
              <a:lnSpc>
                <a:spcPct val="100000"/>
              </a:lnSpc>
              <a:spcBef>
                <a:spcPts val="1055"/>
              </a:spcBef>
            </a:pPr>
            <a:r>
              <a:rPr sz="900" spc="-50" dirty="0">
                <a:solidFill>
                  <a:srgbClr val="3F3F3F"/>
                </a:solidFill>
                <a:latin typeface="Calibri"/>
                <a:cs typeface="Calibri"/>
              </a:rPr>
              <a:t>3</a:t>
            </a:r>
            <a:endParaRPr sz="900">
              <a:latin typeface="Calibri"/>
              <a:cs typeface="Calibri"/>
            </a:endParaRPr>
          </a:p>
          <a:p>
            <a:pPr>
              <a:lnSpc>
                <a:spcPct val="100000"/>
              </a:lnSpc>
            </a:pPr>
            <a:endParaRPr sz="900">
              <a:latin typeface="Calibri"/>
              <a:cs typeface="Calibri"/>
            </a:endParaRPr>
          </a:p>
          <a:p>
            <a:pPr>
              <a:lnSpc>
                <a:spcPct val="100000"/>
              </a:lnSpc>
              <a:spcBef>
                <a:spcPts val="640"/>
              </a:spcBef>
            </a:pPr>
            <a:endParaRPr sz="900">
              <a:latin typeface="Calibri"/>
              <a:cs typeface="Calibri"/>
            </a:endParaRPr>
          </a:p>
          <a:p>
            <a:pPr marL="1938020">
              <a:lnSpc>
                <a:spcPct val="100000"/>
              </a:lnSpc>
            </a:pPr>
            <a:r>
              <a:rPr sz="800" b="1" spc="-10" dirty="0">
                <a:solidFill>
                  <a:srgbClr val="585858"/>
                </a:solidFill>
                <a:latin typeface="UD Digi Kyokasho NK-B"/>
                <a:cs typeface="UD Digi Kyokasho NK-B"/>
              </a:rPr>
              <a:t>足りている</a:t>
            </a:r>
            <a:endParaRPr sz="800">
              <a:latin typeface="UD Digi Kyokasho NK-B"/>
              <a:cs typeface="UD Digi Kyokasho NK-B"/>
            </a:endParaRPr>
          </a:p>
          <a:p>
            <a:pPr>
              <a:lnSpc>
                <a:spcPct val="100000"/>
              </a:lnSpc>
              <a:spcBef>
                <a:spcPts val="275"/>
              </a:spcBef>
            </a:pPr>
            <a:endParaRPr sz="800">
              <a:latin typeface="UD Digi Kyokasho NK-B"/>
              <a:cs typeface="UD Digi Kyokasho NK-B"/>
            </a:endParaRPr>
          </a:p>
          <a:p>
            <a:pPr marL="1938020" marR="566420">
              <a:lnSpc>
                <a:spcPct val="126299"/>
              </a:lnSpc>
              <a:spcBef>
                <a:spcPts val="5"/>
              </a:spcBef>
            </a:pPr>
            <a:r>
              <a:rPr sz="800" b="1" spc="-10" dirty="0">
                <a:solidFill>
                  <a:srgbClr val="585858"/>
                </a:solidFill>
                <a:latin typeface="UD Digi Kyokasho NK-B"/>
                <a:cs typeface="UD Digi Kyokasho NK-B"/>
              </a:rPr>
              <a:t>足りているとは</a:t>
            </a:r>
            <a:r>
              <a:rPr sz="800" b="1" spc="-15" dirty="0">
                <a:solidFill>
                  <a:srgbClr val="585858"/>
                </a:solidFill>
                <a:latin typeface="UD Digi Kyokasho NK-B"/>
                <a:cs typeface="UD Digi Kyokasho NK-B"/>
              </a:rPr>
              <a:t>言い難い</a:t>
            </a: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spcBef>
                <a:spcPts val="615"/>
              </a:spcBef>
            </a:pPr>
            <a:endParaRPr sz="800">
              <a:latin typeface="UD Digi Kyokasho NK-B"/>
              <a:cs typeface="UD Digi Kyokasho NK-B"/>
            </a:endParaRPr>
          </a:p>
          <a:p>
            <a:pPr marL="744855">
              <a:lnSpc>
                <a:spcPct val="100000"/>
              </a:lnSpc>
              <a:spcBef>
                <a:spcPts val="5"/>
              </a:spcBef>
            </a:pPr>
            <a:r>
              <a:rPr sz="900" spc="-25" dirty="0">
                <a:solidFill>
                  <a:srgbClr val="3F3F3F"/>
                </a:solidFill>
                <a:latin typeface="Calibri"/>
                <a:cs typeface="Calibri"/>
              </a:rPr>
              <a:t>40</a:t>
            </a:r>
            <a:endParaRPr sz="900">
              <a:latin typeface="Calibri"/>
              <a:cs typeface="Calibri"/>
            </a:endParaRPr>
          </a:p>
        </p:txBody>
      </p:sp>
      <p:grpSp>
        <p:nvGrpSpPr>
          <p:cNvPr id="36" name="object 36"/>
          <p:cNvGrpSpPr/>
          <p:nvPr/>
        </p:nvGrpSpPr>
        <p:grpSpPr>
          <a:xfrm>
            <a:off x="4340047" y="5306377"/>
            <a:ext cx="1288415" cy="1467485"/>
            <a:chOff x="4340047" y="5306377"/>
            <a:chExt cx="1288415" cy="1467485"/>
          </a:xfrm>
        </p:grpSpPr>
        <p:sp>
          <p:nvSpPr>
            <p:cNvPr id="37" name="object 37"/>
            <p:cNvSpPr/>
            <p:nvPr/>
          </p:nvSpPr>
          <p:spPr>
            <a:xfrm>
              <a:off x="4983480" y="5484876"/>
              <a:ext cx="356870" cy="645160"/>
            </a:xfrm>
            <a:custGeom>
              <a:avLst/>
              <a:gdLst/>
              <a:ahLst/>
              <a:cxnLst/>
              <a:rect l="l" t="t" r="r" b="b"/>
              <a:pathLst>
                <a:path w="356870" h="645160">
                  <a:moveTo>
                    <a:pt x="0" y="0"/>
                  </a:moveTo>
                  <a:lnTo>
                    <a:pt x="0" y="644651"/>
                  </a:lnTo>
                  <a:lnTo>
                    <a:pt x="356616" y="108204"/>
                  </a:lnTo>
                  <a:lnTo>
                    <a:pt x="315851" y="83427"/>
                  </a:lnTo>
                  <a:lnTo>
                    <a:pt x="273677" y="61722"/>
                  </a:lnTo>
                  <a:lnTo>
                    <a:pt x="230251" y="43160"/>
                  </a:lnTo>
                  <a:lnTo>
                    <a:pt x="185737" y="27813"/>
                  </a:lnTo>
                  <a:lnTo>
                    <a:pt x="140294" y="15751"/>
                  </a:lnTo>
                  <a:lnTo>
                    <a:pt x="94083" y="7048"/>
                  </a:lnTo>
                  <a:lnTo>
                    <a:pt x="47264" y="1774"/>
                  </a:lnTo>
                  <a:lnTo>
                    <a:pt x="0" y="0"/>
                  </a:lnTo>
                  <a:close/>
                </a:path>
              </a:pathLst>
            </a:custGeom>
            <a:solidFill>
              <a:srgbClr val="5088BB"/>
            </a:solidFill>
          </p:spPr>
          <p:txBody>
            <a:bodyPr wrap="square" lIns="0" tIns="0" rIns="0" bIns="0" rtlCol="0"/>
            <a:lstStyle/>
            <a:p>
              <a:endParaRPr/>
            </a:p>
          </p:txBody>
        </p:sp>
        <p:sp>
          <p:nvSpPr>
            <p:cNvPr id="38" name="object 38"/>
            <p:cNvSpPr/>
            <p:nvPr/>
          </p:nvSpPr>
          <p:spPr>
            <a:xfrm>
              <a:off x="4340047" y="5484876"/>
              <a:ext cx="1288415" cy="1289050"/>
            </a:xfrm>
            <a:custGeom>
              <a:avLst/>
              <a:gdLst/>
              <a:ahLst/>
              <a:cxnLst/>
              <a:rect l="l" t="t" r="r" b="b"/>
              <a:pathLst>
                <a:path w="1288414" h="1289050">
                  <a:moveTo>
                    <a:pt x="643432" y="0"/>
                  </a:moveTo>
                  <a:lnTo>
                    <a:pt x="594092" y="1929"/>
                  </a:lnTo>
                  <a:lnTo>
                    <a:pt x="545381" y="7647"/>
                  </a:lnTo>
                  <a:lnTo>
                    <a:pt x="497494" y="17043"/>
                  </a:lnTo>
                  <a:lnTo>
                    <a:pt x="450627" y="30011"/>
                  </a:lnTo>
                  <a:lnTo>
                    <a:pt x="404975" y="46441"/>
                  </a:lnTo>
                  <a:lnTo>
                    <a:pt x="360734" y="66226"/>
                  </a:lnTo>
                  <a:lnTo>
                    <a:pt x="318099" y="89257"/>
                  </a:lnTo>
                  <a:lnTo>
                    <a:pt x="277267" y="115427"/>
                  </a:lnTo>
                  <a:lnTo>
                    <a:pt x="238432" y="144626"/>
                  </a:lnTo>
                  <a:lnTo>
                    <a:pt x="201791" y="176747"/>
                  </a:lnTo>
                  <a:lnTo>
                    <a:pt x="167539" y="211682"/>
                  </a:lnTo>
                  <a:lnTo>
                    <a:pt x="135871" y="249322"/>
                  </a:lnTo>
                  <a:lnTo>
                    <a:pt x="106984" y="289560"/>
                  </a:lnTo>
                  <a:lnTo>
                    <a:pt x="81898" y="330499"/>
                  </a:lnTo>
                  <a:lnTo>
                    <a:pt x="60232" y="372567"/>
                  </a:lnTo>
                  <a:lnTo>
                    <a:pt x="41950" y="415587"/>
                  </a:lnTo>
                  <a:lnTo>
                    <a:pt x="27015" y="459386"/>
                  </a:lnTo>
                  <a:lnTo>
                    <a:pt x="15389" y="503788"/>
                  </a:lnTo>
                  <a:lnTo>
                    <a:pt x="7036" y="548618"/>
                  </a:lnTo>
                  <a:lnTo>
                    <a:pt x="1918" y="593700"/>
                  </a:lnTo>
                  <a:lnTo>
                    <a:pt x="0" y="638859"/>
                  </a:lnTo>
                  <a:lnTo>
                    <a:pt x="1243" y="683920"/>
                  </a:lnTo>
                  <a:lnTo>
                    <a:pt x="5611" y="728709"/>
                  </a:lnTo>
                  <a:lnTo>
                    <a:pt x="13068" y="773049"/>
                  </a:lnTo>
                  <a:lnTo>
                    <a:pt x="23575" y="816765"/>
                  </a:lnTo>
                  <a:lnTo>
                    <a:pt x="37097" y="859683"/>
                  </a:lnTo>
                  <a:lnTo>
                    <a:pt x="53596" y="901627"/>
                  </a:lnTo>
                  <a:lnTo>
                    <a:pt x="73035" y="942422"/>
                  </a:lnTo>
                  <a:lnTo>
                    <a:pt x="95378" y="981893"/>
                  </a:lnTo>
                  <a:lnTo>
                    <a:pt x="120588" y="1019864"/>
                  </a:lnTo>
                  <a:lnTo>
                    <a:pt x="148627" y="1056161"/>
                  </a:lnTo>
                  <a:lnTo>
                    <a:pt x="179458" y="1090608"/>
                  </a:lnTo>
                  <a:lnTo>
                    <a:pt x="213046" y="1123031"/>
                  </a:lnTo>
                  <a:lnTo>
                    <a:pt x="249352" y="1153253"/>
                  </a:lnTo>
                  <a:lnTo>
                    <a:pt x="288340" y="1181100"/>
                  </a:lnTo>
                  <a:lnTo>
                    <a:pt x="329469" y="1206195"/>
                  </a:lnTo>
                  <a:lnTo>
                    <a:pt x="371692" y="1227885"/>
                  </a:lnTo>
                  <a:lnTo>
                    <a:pt x="414837" y="1246207"/>
                  </a:lnTo>
                  <a:lnTo>
                    <a:pt x="458733" y="1261193"/>
                  </a:lnTo>
                  <a:lnTo>
                    <a:pt x="503207" y="1272877"/>
                  </a:lnTo>
                  <a:lnTo>
                    <a:pt x="548089" y="1281295"/>
                  </a:lnTo>
                  <a:lnTo>
                    <a:pt x="593206" y="1286481"/>
                  </a:lnTo>
                  <a:lnTo>
                    <a:pt x="638386" y="1288469"/>
                  </a:lnTo>
                  <a:lnTo>
                    <a:pt x="683458" y="1287293"/>
                  </a:lnTo>
                  <a:lnTo>
                    <a:pt x="728251" y="1282988"/>
                  </a:lnTo>
                  <a:lnTo>
                    <a:pt x="772591" y="1275588"/>
                  </a:lnTo>
                  <a:lnTo>
                    <a:pt x="816308" y="1265127"/>
                  </a:lnTo>
                  <a:lnTo>
                    <a:pt x="859230" y="1251640"/>
                  </a:lnTo>
                  <a:lnTo>
                    <a:pt x="901185" y="1235161"/>
                  </a:lnTo>
                  <a:lnTo>
                    <a:pt x="942001" y="1215724"/>
                  </a:lnTo>
                  <a:lnTo>
                    <a:pt x="981507" y="1193365"/>
                  </a:lnTo>
                  <a:lnTo>
                    <a:pt x="1019531" y="1168116"/>
                  </a:lnTo>
                  <a:lnTo>
                    <a:pt x="1055900" y="1140013"/>
                  </a:lnTo>
                  <a:lnTo>
                    <a:pt x="1090444" y="1109090"/>
                  </a:lnTo>
                  <a:lnTo>
                    <a:pt x="1122991" y="1075381"/>
                  </a:lnTo>
                  <a:lnTo>
                    <a:pt x="1153368" y="1038921"/>
                  </a:lnTo>
                  <a:lnTo>
                    <a:pt x="1181404" y="999744"/>
                  </a:lnTo>
                  <a:lnTo>
                    <a:pt x="1206490" y="958615"/>
                  </a:lnTo>
                  <a:lnTo>
                    <a:pt x="1228156" y="916393"/>
                  </a:lnTo>
                  <a:lnTo>
                    <a:pt x="1246438" y="873250"/>
                  </a:lnTo>
                  <a:lnTo>
                    <a:pt x="1261373" y="829360"/>
                  </a:lnTo>
                  <a:lnTo>
                    <a:pt x="1272999" y="784894"/>
                  </a:lnTo>
                  <a:lnTo>
                    <a:pt x="1281353" y="740026"/>
                  </a:lnTo>
                  <a:lnTo>
                    <a:pt x="1286470" y="694927"/>
                  </a:lnTo>
                  <a:lnTo>
                    <a:pt x="1288389" y="649771"/>
                  </a:lnTo>
                  <a:lnTo>
                    <a:pt x="1287145" y="604730"/>
                  </a:lnTo>
                  <a:lnTo>
                    <a:pt x="1282777" y="559976"/>
                  </a:lnTo>
                  <a:lnTo>
                    <a:pt x="1275321" y="515683"/>
                  </a:lnTo>
                  <a:lnTo>
                    <a:pt x="1264813" y="472023"/>
                  </a:lnTo>
                  <a:lnTo>
                    <a:pt x="1251291" y="429168"/>
                  </a:lnTo>
                  <a:lnTo>
                    <a:pt x="1234792" y="387291"/>
                  </a:lnTo>
                  <a:lnTo>
                    <a:pt x="1215353" y="346565"/>
                  </a:lnTo>
                  <a:lnTo>
                    <a:pt x="1193010" y="307163"/>
                  </a:lnTo>
                  <a:lnTo>
                    <a:pt x="1167800" y="269256"/>
                  </a:lnTo>
                  <a:lnTo>
                    <a:pt x="1139761" y="233018"/>
                  </a:lnTo>
                  <a:lnTo>
                    <a:pt x="1108930" y="198621"/>
                  </a:lnTo>
                  <a:lnTo>
                    <a:pt x="1075342" y="166238"/>
                  </a:lnTo>
                  <a:lnTo>
                    <a:pt x="1039036" y="136041"/>
                  </a:lnTo>
                  <a:lnTo>
                    <a:pt x="1000048" y="108204"/>
                  </a:lnTo>
                  <a:lnTo>
                    <a:pt x="643432" y="644651"/>
                  </a:lnTo>
                  <a:lnTo>
                    <a:pt x="643432" y="0"/>
                  </a:lnTo>
                  <a:close/>
                </a:path>
              </a:pathLst>
            </a:custGeom>
            <a:solidFill>
              <a:srgbClr val="96B8DF"/>
            </a:solidFill>
          </p:spPr>
          <p:txBody>
            <a:bodyPr wrap="square" lIns="0" tIns="0" rIns="0" bIns="0" rtlCol="0"/>
            <a:lstStyle/>
            <a:p>
              <a:endParaRPr/>
            </a:p>
          </p:txBody>
        </p:sp>
        <p:sp>
          <p:nvSpPr>
            <p:cNvPr id="39" name="object 39"/>
            <p:cNvSpPr/>
            <p:nvPr/>
          </p:nvSpPr>
          <p:spPr>
            <a:xfrm>
              <a:off x="5173980" y="5311140"/>
              <a:ext cx="134620" cy="177165"/>
            </a:xfrm>
            <a:custGeom>
              <a:avLst/>
              <a:gdLst/>
              <a:ahLst/>
              <a:cxnLst/>
              <a:rect l="l" t="t" r="r" b="b"/>
              <a:pathLst>
                <a:path w="134620" h="177164">
                  <a:moveTo>
                    <a:pt x="0" y="176784"/>
                  </a:moveTo>
                  <a:lnTo>
                    <a:pt x="134112" y="176784"/>
                  </a:lnTo>
                  <a:lnTo>
                    <a:pt x="134112" y="0"/>
                  </a:lnTo>
                  <a:lnTo>
                    <a:pt x="0" y="0"/>
                  </a:lnTo>
                  <a:lnTo>
                    <a:pt x="0" y="176784"/>
                  </a:lnTo>
                  <a:close/>
                </a:path>
              </a:pathLst>
            </a:custGeom>
            <a:ln w="9143">
              <a:solidFill>
                <a:srgbClr val="000000"/>
              </a:solidFill>
            </a:ln>
          </p:spPr>
          <p:txBody>
            <a:bodyPr wrap="square" lIns="0" tIns="0" rIns="0" bIns="0" rtlCol="0"/>
            <a:lstStyle/>
            <a:p>
              <a:endParaRPr/>
            </a:p>
          </p:txBody>
        </p:sp>
      </p:grpSp>
      <p:sp>
        <p:nvSpPr>
          <p:cNvPr id="40" name="object 40"/>
          <p:cNvSpPr txBox="1"/>
          <p:nvPr/>
        </p:nvSpPr>
        <p:spPr>
          <a:xfrm>
            <a:off x="5197855" y="5310632"/>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41" name="object 41"/>
          <p:cNvSpPr/>
          <p:nvPr/>
        </p:nvSpPr>
        <p:spPr>
          <a:xfrm>
            <a:off x="4605528" y="6771132"/>
            <a:ext cx="192405" cy="177165"/>
          </a:xfrm>
          <a:custGeom>
            <a:avLst/>
            <a:gdLst/>
            <a:ahLst/>
            <a:cxnLst/>
            <a:rect l="l" t="t" r="r" b="b"/>
            <a:pathLst>
              <a:path w="192404" h="177165">
                <a:moveTo>
                  <a:pt x="0" y="176783"/>
                </a:moveTo>
                <a:lnTo>
                  <a:pt x="192024" y="176783"/>
                </a:lnTo>
                <a:lnTo>
                  <a:pt x="192024" y="0"/>
                </a:lnTo>
                <a:lnTo>
                  <a:pt x="0" y="0"/>
                </a:lnTo>
                <a:lnTo>
                  <a:pt x="0" y="176783"/>
                </a:lnTo>
                <a:close/>
              </a:path>
            </a:pathLst>
          </a:custGeom>
          <a:ln w="9144">
            <a:solidFill>
              <a:srgbClr val="000000"/>
            </a:solidFill>
          </a:ln>
        </p:spPr>
        <p:txBody>
          <a:bodyPr wrap="square" lIns="0" tIns="0" rIns="0" bIns="0" rtlCol="0"/>
          <a:lstStyle/>
          <a:p>
            <a:endParaRPr/>
          </a:p>
        </p:txBody>
      </p:sp>
      <p:sp>
        <p:nvSpPr>
          <p:cNvPr id="42" name="object 42"/>
          <p:cNvSpPr txBox="1"/>
          <p:nvPr/>
        </p:nvSpPr>
        <p:spPr>
          <a:xfrm>
            <a:off x="4629403" y="6770623"/>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39</a:t>
            </a:r>
            <a:endParaRPr sz="900">
              <a:latin typeface="Calibri"/>
              <a:cs typeface="Calibri"/>
            </a:endParaRPr>
          </a:p>
        </p:txBody>
      </p:sp>
      <p:sp>
        <p:nvSpPr>
          <p:cNvPr id="43" name="object 43"/>
          <p:cNvSpPr txBox="1"/>
          <p:nvPr/>
        </p:nvSpPr>
        <p:spPr>
          <a:xfrm>
            <a:off x="4412996" y="4655312"/>
            <a:ext cx="2135505" cy="485775"/>
          </a:xfrm>
          <a:prstGeom prst="rect">
            <a:avLst/>
          </a:prstGeom>
        </p:spPr>
        <p:txBody>
          <a:bodyPr vert="horz" wrap="square" lIns="0" tIns="12700" rIns="0" bIns="0" rtlCol="0">
            <a:spAutoFit/>
          </a:bodyPr>
          <a:lstStyle/>
          <a:p>
            <a:pPr marL="285115" marR="5080" indent="-273050">
              <a:lnSpc>
                <a:spcPct val="125800"/>
              </a:lnSpc>
              <a:spcBef>
                <a:spcPts val="100"/>
              </a:spcBef>
            </a:pPr>
            <a:r>
              <a:rPr sz="1200" b="1" spc="-10" dirty="0">
                <a:solidFill>
                  <a:srgbClr val="585858"/>
                </a:solidFill>
                <a:latin typeface="UD Digi Kyokasho NK-B"/>
                <a:cs typeface="UD Digi Kyokasho NK-B"/>
              </a:rPr>
              <a:t>（４）発達障がいの診断が可能な</a:t>
            </a:r>
            <a:r>
              <a:rPr sz="1200" b="1" dirty="0">
                <a:solidFill>
                  <a:srgbClr val="585858"/>
                </a:solidFill>
                <a:latin typeface="UD Digi Kyokasho NK-B"/>
                <a:cs typeface="UD Digi Kyokasho NK-B"/>
              </a:rPr>
              <a:t>医療機関数（精神科等</a:t>
            </a:r>
            <a:r>
              <a:rPr sz="1200" b="1" spc="-50" dirty="0">
                <a:solidFill>
                  <a:srgbClr val="585858"/>
                </a:solidFill>
                <a:latin typeface="UD Digi Kyokasho NK-B"/>
                <a:cs typeface="UD Digi Kyokasho NK-B"/>
              </a:rPr>
              <a:t>）</a:t>
            </a:r>
            <a:endParaRPr sz="1200">
              <a:latin typeface="UD Digi Kyokasho NK-B"/>
              <a:cs typeface="UD Digi Kyokasho NK-B"/>
            </a:endParaRPr>
          </a:p>
        </p:txBody>
      </p:sp>
      <p:sp>
        <p:nvSpPr>
          <p:cNvPr id="44" name="object 44"/>
          <p:cNvSpPr/>
          <p:nvPr/>
        </p:nvSpPr>
        <p:spPr>
          <a:xfrm>
            <a:off x="5926835" y="5879592"/>
            <a:ext cx="55244" cy="55244"/>
          </a:xfrm>
          <a:custGeom>
            <a:avLst/>
            <a:gdLst/>
            <a:ahLst/>
            <a:cxnLst/>
            <a:rect l="l" t="t" r="r" b="b"/>
            <a:pathLst>
              <a:path w="55245" h="55245">
                <a:moveTo>
                  <a:pt x="54863" y="0"/>
                </a:moveTo>
                <a:lnTo>
                  <a:pt x="0" y="0"/>
                </a:lnTo>
                <a:lnTo>
                  <a:pt x="0" y="54864"/>
                </a:lnTo>
                <a:lnTo>
                  <a:pt x="54863" y="54864"/>
                </a:lnTo>
                <a:lnTo>
                  <a:pt x="54863" y="0"/>
                </a:lnTo>
                <a:close/>
              </a:path>
            </a:pathLst>
          </a:custGeom>
          <a:solidFill>
            <a:srgbClr val="5088BB"/>
          </a:solidFill>
        </p:spPr>
        <p:txBody>
          <a:bodyPr wrap="square" lIns="0" tIns="0" rIns="0" bIns="0" rtlCol="0"/>
          <a:lstStyle/>
          <a:p>
            <a:endParaRPr/>
          </a:p>
        </p:txBody>
      </p:sp>
      <p:sp>
        <p:nvSpPr>
          <p:cNvPr id="45" name="object 45"/>
          <p:cNvSpPr txBox="1"/>
          <p:nvPr/>
        </p:nvSpPr>
        <p:spPr>
          <a:xfrm>
            <a:off x="5991859" y="5817108"/>
            <a:ext cx="480695"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585858"/>
                </a:solidFill>
                <a:latin typeface="UD Digi Kyokasho NK-B"/>
                <a:cs typeface="UD Digi Kyokasho NK-B"/>
              </a:rPr>
              <a:t>足りている</a:t>
            </a:r>
            <a:endParaRPr sz="800">
              <a:latin typeface="UD Digi Kyokasho NK-B"/>
              <a:cs typeface="UD Digi Kyokasho NK-B"/>
            </a:endParaRPr>
          </a:p>
        </p:txBody>
      </p:sp>
      <p:sp>
        <p:nvSpPr>
          <p:cNvPr id="46" name="object 46"/>
          <p:cNvSpPr/>
          <p:nvPr/>
        </p:nvSpPr>
        <p:spPr>
          <a:xfrm>
            <a:off x="5926835" y="6201155"/>
            <a:ext cx="53340" cy="55244"/>
          </a:xfrm>
          <a:custGeom>
            <a:avLst/>
            <a:gdLst/>
            <a:ahLst/>
            <a:cxnLst/>
            <a:rect l="l" t="t" r="r" b="b"/>
            <a:pathLst>
              <a:path w="53339" h="55245">
                <a:moveTo>
                  <a:pt x="53340" y="0"/>
                </a:moveTo>
                <a:lnTo>
                  <a:pt x="0" y="0"/>
                </a:lnTo>
                <a:lnTo>
                  <a:pt x="0" y="54863"/>
                </a:lnTo>
                <a:lnTo>
                  <a:pt x="53340" y="54863"/>
                </a:lnTo>
                <a:lnTo>
                  <a:pt x="53340" y="0"/>
                </a:lnTo>
                <a:close/>
              </a:path>
            </a:pathLst>
          </a:custGeom>
          <a:solidFill>
            <a:srgbClr val="96B8DF"/>
          </a:solidFill>
        </p:spPr>
        <p:txBody>
          <a:bodyPr wrap="square" lIns="0" tIns="0" rIns="0" bIns="0" rtlCol="0"/>
          <a:lstStyle/>
          <a:p>
            <a:endParaRPr/>
          </a:p>
        </p:txBody>
      </p:sp>
      <p:sp>
        <p:nvSpPr>
          <p:cNvPr id="47" name="object 47"/>
          <p:cNvSpPr txBox="1"/>
          <p:nvPr/>
        </p:nvSpPr>
        <p:spPr>
          <a:xfrm>
            <a:off x="5991859" y="6106667"/>
            <a:ext cx="659765" cy="333375"/>
          </a:xfrm>
          <a:prstGeom prst="rect">
            <a:avLst/>
          </a:prstGeom>
        </p:spPr>
        <p:txBody>
          <a:bodyPr vert="horz" wrap="square" lIns="0" tIns="12700" rIns="0" bIns="0" rtlCol="0">
            <a:spAutoFit/>
          </a:bodyPr>
          <a:lstStyle/>
          <a:p>
            <a:pPr marL="12700" marR="5080">
              <a:lnSpc>
                <a:spcPct val="126299"/>
              </a:lnSpc>
              <a:spcBef>
                <a:spcPts val="100"/>
              </a:spcBef>
            </a:pPr>
            <a:r>
              <a:rPr sz="800" b="1" spc="-10" dirty="0">
                <a:solidFill>
                  <a:srgbClr val="585858"/>
                </a:solidFill>
                <a:latin typeface="UD Digi Kyokasho NK-B"/>
                <a:cs typeface="UD Digi Kyokasho NK-B"/>
              </a:rPr>
              <a:t>足りているとは</a:t>
            </a:r>
            <a:r>
              <a:rPr sz="800" b="1" spc="-15" dirty="0">
                <a:solidFill>
                  <a:srgbClr val="585858"/>
                </a:solidFill>
                <a:latin typeface="UD Digi Kyokasho NK-B"/>
                <a:cs typeface="UD Digi Kyokasho NK-B"/>
              </a:rPr>
              <a:t>言い難い</a:t>
            </a:r>
            <a:endParaRPr sz="800">
              <a:latin typeface="UD Digi Kyokasho NK-B"/>
              <a:cs typeface="UD Digi Kyokasho NK-B"/>
            </a:endParaRPr>
          </a:p>
        </p:txBody>
      </p:sp>
      <p:grpSp>
        <p:nvGrpSpPr>
          <p:cNvPr id="48" name="object 48"/>
          <p:cNvGrpSpPr/>
          <p:nvPr/>
        </p:nvGrpSpPr>
        <p:grpSpPr>
          <a:xfrm>
            <a:off x="4084320" y="4607052"/>
            <a:ext cx="5745480" cy="2470785"/>
            <a:chOff x="4084320" y="4607052"/>
            <a:chExt cx="5745480" cy="2470785"/>
          </a:xfrm>
        </p:grpSpPr>
        <p:sp>
          <p:nvSpPr>
            <p:cNvPr id="49" name="object 49"/>
            <p:cNvSpPr/>
            <p:nvPr/>
          </p:nvSpPr>
          <p:spPr>
            <a:xfrm>
              <a:off x="4088892" y="4613148"/>
              <a:ext cx="2787650" cy="2459990"/>
            </a:xfrm>
            <a:custGeom>
              <a:avLst/>
              <a:gdLst/>
              <a:ahLst/>
              <a:cxnLst/>
              <a:rect l="l" t="t" r="r" b="b"/>
              <a:pathLst>
                <a:path w="2787650" h="2459990">
                  <a:moveTo>
                    <a:pt x="0" y="2459736"/>
                  </a:moveTo>
                  <a:lnTo>
                    <a:pt x="2787395" y="2459736"/>
                  </a:lnTo>
                  <a:lnTo>
                    <a:pt x="2787395" y="0"/>
                  </a:lnTo>
                  <a:lnTo>
                    <a:pt x="0" y="0"/>
                  </a:lnTo>
                  <a:lnTo>
                    <a:pt x="0" y="2459736"/>
                  </a:lnTo>
                  <a:close/>
                </a:path>
              </a:pathLst>
            </a:custGeom>
            <a:ln w="9143">
              <a:solidFill>
                <a:srgbClr val="000000"/>
              </a:solidFill>
            </a:ln>
          </p:spPr>
          <p:txBody>
            <a:bodyPr wrap="square" lIns="0" tIns="0" rIns="0" bIns="0" rtlCol="0"/>
            <a:lstStyle/>
            <a:p>
              <a:endParaRPr/>
            </a:p>
          </p:txBody>
        </p:sp>
        <p:sp>
          <p:nvSpPr>
            <p:cNvPr id="50" name="object 50"/>
            <p:cNvSpPr/>
            <p:nvPr/>
          </p:nvSpPr>
          <p:spPr>
            <a:xfrm>
              <a:off x="6768084" y="4613148"/>
              <a:ext cx="3055620" cy="1609725"/>
            </a:xfrm>
            <a:custGeom>
              <a:avLst/>
              <a:gdLst/>
              <a:ahLst/>
              <a:cxnLst/>
              <a:rect l="l" t="t" r="r" b="b"/>
              <a:pathLst>
                <a:path w="3055620" h="1609725">
                  <a:moveTo>
                    <a:pt x="182880" y="230124"/>
                  </a:moveTo>
                  <a:lnTo>
                    <a:pt x="187517" y="183918"/>
                  </a:lnTo>
                  <a:lnTo>
                    <a:pt x="200834" y="140803"/>
                  </a:lnTo>
                  <a:lnTo>
                    <a:pt x="221938" y="101724"/>
                  </a:lnTo>
                  <a:lnTo>
                    <a:pt x="249936" y="67627"/>
                  </a:lnTo>
                  <a:lnTo>
                    <a:pt x="283934" y="39460"/>
                  </a:lnTo>
                  <a:lnTo>
                    <a:pt x="323040" y="18168"/>
                  </a:lnTo>
                  <a:lnTo>
                    <a:pt x="366361" y="4699"/>
                  </a:lnTo>
                  <a:lnTo>
                    <a:pt x="413004" y="0"/>
                  </a:lnTo>
                  <a:lnTo>
                    <a:pt x="661416" y="0"/>
                  </a:lnTo>
                  <a:lnTo>
                    <a:pt x="2825496" y="0"/>
                  </a:lnTo>
                  <a:lnTo>
                    <a:pt x="2871701" y="4699"/>
                  </a:lnTo>
                  <a:lnTo>
                    <a:pt x="2914816" y="18168"/>
                  </a:lnTo>
                  <a:lnTo>
                    <a:pt x="2953895" y="39460"/>
                  </a:lnTo>
                  <a:lnTo>
                    <a:pt x="2987992" y="67627"/>
                  </a:lnTo>
                  <a:lnTo>
                    <a:pt x="3016159" y="101724"/>
                  </a:lnTo>
                  <a:lnTo>
                    <a:pt x="3037451" y="140803"/>
                  </a:lnTo>
                  <a:lnTo>
                    <a:pt x="3050920" y="183918"/>
                  </a:lnTo>
                  <a:lnTo>
                    <a:pt x="3055620" y="230124"/>
                  </a:lnTo>
                  <a:lnTo>
                    <a:pt x="3055620" y="803148"/>
                  </a:lnTo>
                  <a:lnTo>
                    <a:pt x="3055620" y="1147572"/>
                  </a:lnTo>
                  <a:lnTo>
                    <a:pt x="3050920" y="1193711"/>
                  </a:lnTo>
                  <a:lnTo>
                    <a:pt x="3037451" y="1236654"/>
                  </a:lnTo>
                  <a:lnTo>
                    <a:pt x="3016159" y="1275489"/>
                  </a:lnTo>
                  <a:lnTo>
                    <a:pt x="2987992" y="1309306"/>
                  </a:lnTo>
                  <a:lnTo>
                    <a:pt x="2953895" y="1337193"/>
                  </a:lnTo>
                  <a:lnTo>
                    <a:pt x="2914816" y="1358241"/>
                  </a:lnTo>
                  <a:lnTo>
                    <a:pt x="2871701" y="1371537"/>
                  </a:lnTo>
                  <a:lnTo>
                    <a:pt x="2825496" y="1376172"/>
                  </a:lnTo>
                  <a:lnTo>
                    <a:pt x="1379220" y="1376172"/>
                  </a:lnTo>
                  <a:lnTo>
                    <a:pt x="0" y="1609344"/>
                  </a:lnTo>
                  <a:lnTo>
                    <a:pt x="661416" y="1376172"/>
                  </a:lnTo>
                  <a:lnTo>
                    <a:pt x="413004" y="1376172"/>
                  </a:lnTo>
                  <a:lnTo>
                    <a:pt x="366361" y="1371537"/>
                  </a:lnTo>
                  <a:lnTo>
                    <a:pt x="323040" y="1358241"/>
                  </a:lnTo>
                  <a:lnTo>
                    <a:pt x="283934" y="1337193"/>
                  </a:lnTo>
                  <a:lnTo>
                    <a:pt x="249936" y="1309306"/>
                  </a:lnTo>
                  <a:lnTo>
                    <a:pt x="221938" y="1275489"/>
                  </a:lnTo>
                  <a:lnTo>
                    <a:pt x="200834" y="1236654"/>
                  </a:lnTo>
                  <a:lnTo>
                    <a:pt x="187517" y="1193711"/>
                  </a:lnTo>
                  <a:lnTo>
                    <a:pt x="182880" y="1147572"/>
                  </a:lnTo>
                  <a:lnTo>
                    <a:pt x="182880" y="803148"/>
                  </a:lnTo>
                  <a:lnTo>
                    <a:pt x="182880" y="230124"/>
                  </a:lnTo>
                  <a:close/>
                </a:path>
              </a:pathLst>
            </a:custGeom>
            <a:ln w="12191">
              <a:solidFill>
                <a:srgbClr val="41709C"/>
              </a:solidFill>
            </a:ln>
          </p:spPr>
          <p:txBody>
            <a:bodyPr wrap="square" lIns="0" tIns="0" rIns="0" bIns="0" rtlCol="0"/>
            <a:lstStyle/>
            <a:p>
              <a:endParaRPr/>
            </a:p>
          </p:txBody>
        </p:sp>
      </p:grpSp>
      <p:sp>
        <p:nvSpPr>
          <p:cNvPr id="51" name="object 51"/>
          <p:cNvSpPr txBox="1"/>
          <p:nvPr/>
        </p:nvSpPr>
        <p:spPr>
          <a:xfrm>
            <a:off x="7096759" y="4719828"/>
            <a:ext cx="1910080" cy="193040"/>
          </a:xfrm>
          <a:prstGeom prst="rect">
            <a:avLst/>
          </a:prstGeom>
        </p:spPr>
        <p:txBody>
          <a:bodyPr vert="horz" wrap="square" lIns="0" tIns="12700" rIns="0" bIns="0" rtlCol="0">
            <a:spAutoFit/>
          </a:bodyPr>
          <a:lstStyle/>
          <a:p>
            <a:pPr marL="12700">
              <a:lnSpc>
                <a:spcPct val="100000"/>
              </a:lnSpc>
              <a:spcBef>
                <a:spcPts val="100"/>
              </a:spcBef>
            </a:pPr>
            <a:r>
              <a:rPr sz="1100" b="1" spc="-15" dirty="0">
                <a:latin typeface="UD Digi Kyokasho NK-B"/>
                <a:cs typeface="UD Digi Kyokasho NK-B"/>
              </a:rPr>
              <a:t>※医療機関が不足している理由</a:t>
            </a:r>
            <a:endParaRPr sz="1100">
              <a:latin typeface="UD Digi Kyokasho NK-B"/>
              <a:cs typeface="UD Digi Kyokasho NK-B"/>
            </a:endParaRPr>
          </a:p>
        </p:txBody>
      </p:sp>
      <p:sp>
        <p:nvSpPr>
          <p:cNvPr id="52" name="object 52"/>
          <p:cNvSpPr txBox="1"/>
          <p:nvPr/>
        </p:nvSpPr>
        <p:spPr>
          <a:xfrm>
            <a:off x="7096759" y="5055108"/>
            <a:ext cx="2508885" cy="695960"/>
          </a:xfrm>
          <a:prstGeom prst="rect">
            <a:avLst/>
          </a:prstGeom>
        </p:spPr>
        <p:txBody>
          <a:bodyPr vert="horz" wrap="square" lIns="0" tIns="12700" rIns="0" bIns="0" rtlCol="0">
            <a:spAutoFit/>
          </a:bodyPr>
          <a:lstStyle/>
          <a:p>
            <a:pPr marL="182245" indent="-169545">
              <a:lnSpc>
                <a:spcPct val="100000"/>
              </a:lnSpc>
              <a:spcBef>
                <a:spcPts val="100"/>
              </a:spcBef>
              <a:buFont typeface="Arial"/>
              <a:buChar char="•"/>
              <a:tabLst>
                <a:tab pos="182245" algn="l"/>
              </a:tabLst>
            </a:pPr>
            <a:r>
              <a:rPr sz="1100" b="1" spc="-50" dirty="0">
                <a:latin typeface="UD Digi Kyokasho NK-B"/>
                <a:cs typeface="UD Digi Kyokasho NK-B"/>
              </a:rPr>
              <a:t>市町村内の医療機関•専門医が少ない</a:t>
            </a:r>
            <a:endParaRPr sz="1100">
              <a:latin typeface="UD Digi Kyokasho NK-B"/>
              <a:cs typeface="UD Digi Kyokasho NK-B"/>
            </a:endParaRPr>
          </a:p>
          <a:p>
            <a:pPr marL="182245" indent="-169545">
              <a:lnSpc>
                <a:spcPct val="100000"/>
              </a:lnSpc>
              <a:buFont typeface="Arial"/>
              <a:buChar char="•"/>
              <a:tabLst>
                <a:tab pos="182245" algn="l"/>
              </a:tabLst>
            </a:pPr>
            <a:r>
              <a:rPr sz="1100" b="1" spc="-20" dirty="0">
                <a:latin typeface="UD Digi Kyokasho NK-B"/>
                <a:cs typeface="UD Digi Kyokasho NK-B"/>
              </a:rPr>
              <a:t>拠点医療機関に受診が集中している</a:t>
            </a:r>
            <a:endParaRPr sz="1100">
              <a:latin typeface="UD Digi Kyokasho NK-B"/>
              <a:cs typeface="UD Digi Kyokasho NK-B"/>
            </a:endParaRPr>
          </a:p>
          <a:p>
            <a:pPr marL="181610" marR="5080" indent="-169545">
              <a:lnSpc>
                <a:spcPct val="100000"/>
              </a:lnSpc>
              <a:buFont typeface="Arial"/>
              <a:buChar char="•"/>
              <a:tabLst>
                <a:tab pos="184785" algn="l"/>
              </a:tabLst>
            </a:pPr>
            <a:r>
              <a:rPr sz="1100" b="1" spc="-20" dirty="0">
                <a:latin typeface="UD Digi Kyokasho NK-B"/>
                <a:cs typeface="UD Digi Kyokasho NK-B"/>
              </a:rPr>
              <a:t>発達検査が自費で数万円かかり受診し	</a:t>
            </a:r>
            <a:r>
              <a:rPr sz="1100" b="1" spc="25" dirty="0">
                <a:latin typeface="UD Digi Kyokasho NK-B"/>
                <a:cs typeface="UD Digi Kyokasho NK-B"/>
              </a:rPr>
              <a:t>づらい など</a:t>
            </a:r>
            <a:endParaRPr sz="1100">
              <a:latin typeface="UD Digi Kyokasho NK-B"/>
              <a:cs typeface="UD Digi Kyokasho NK-B"/>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3834765" cy="269240"/>
          </a:xfrm>
          <a:prstGeom prst="rect">
            <a:avLst/>
          </a:prstGeom>
        </p:spPr>
        <p:txBody>
          <a:bodyPr vert="horz" wrap="square" lIns="0" tIns="12700" rIns="0" bIns="0" rtlCol="0">
            <a:spAutoFit/>
          </a:bodyPr>
          <a:lstStyle/>
          <a:p>
            <a:pPr marL="12700">
              <a:lnSpc>
                <a:spcPct val="100000"/>
              </a:lnSpc>
              <a:spcBef>
                <a:spcPts val="100"/>
              </a:spcBef>
              <a:tabLst>
                <a:tab pos="411480" algn="l"/>
              </a:tabLst>
            </a:pPr>
            <a:r>
              <a:rPr sz="1600" b="0" spc="-50" dirty="0">
                <a:latin typeface="Yu Gothic Light"/>
                <a:cs typeface="Yu Gothic Light"/>
              </a:rPr>
              <a:t>６</a:t>
            </a:r>
            <a:r>
              <a:rPr sz="1600" b="0" dirty="0">
                <a:latin typeface="Yu Gothic Light"/>
                <a:cs typeface="Yu Gothic Light"/>
              </a:rPr>
              <a:t>	</a:t>
            </a:r>
            <a:r>
              <a:rPr sz="1600" b="0" spc="-35" dirty="0">
                <a:latin typeface="Yu Gothic Light"/>
                <a:cs typeface="Yu Gothic Light"/>
              </a:rPr>
              <a:t>医療機関の確保等：医療機関との連携</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870585"/>
          </a:xfrm>
          <a:prstGeom prst="rect">
            <a:avLst/>
          </a:prstGeom>
          <a:ln w="25907">
            <a:solidFill>
              <a:srgbClr val="00AFEF"/>
            </a:solidFill>
          </a:ln>
        </p:spPr>
        <p:txBody>
          <a:bodyPr vert="horz" wrap="square" lIns="0" tIns="54610" rIns="0" bIns="0" rtlCol="0">
            <a:spAutoFit/>
          </a:bodyPr>
          <a:lstStyle/>
          <a:p>
            <a:pPr marL="91440">
              <a:lnSpc>
                <a:spcPct val="100000"/>
              </a:lnSpc>
              <a:spcBef>
                <a:spcPts val="430"/>
              </a:spcBef>
            </a:pPr>
            <a:r>
              <a:rPr sz="1200" b="1" spc="-25" dirty="0">
                <a:solidFill>
                  <a:srgbClr val="0D0D0D"/>
                </a:solidFill>
                <a:latin typeface="UD Digi Kyokasho NK-B"/>
                <a:cs typeface="UD Digi Kyokasho NK-B"/>
              </a:rPr>
              <a:t>〇障がい児通所支援サービス利用時に、７市町村において、医師による診断</a:t>
            </a:r>
            <a:r>
              <a:rPr sz="1200" b="1" dirty="0">
                <a:solidFill>
                  <a:srgbClr val="0D0D0D"/>
                </a:solidFill>
                <a:latin typeface="UD Digi Kyokasho NK-B"/>
                <a:cs typeface="UD Digi Kyokasho NK-B"/>
              </a:rPr>
              <a:t>（意見書）</a:t>
            </a:r>
            <a:r>
              <a:rPr sz="1200" b="1" spc="-35" dirty="0">
                <a:solidFill>
                  <a:srgbClr val="0D0D0D"/>
                </a:solidFill>
                <a:latin typeface="UD Digi Kyokasho NK-B"/>
                <a:cs typeface="UD Digi Kyokasho NK-B"/>
              </a:rPr>
              <a:t>を「療育手帳がない場合は必須」とすると回答。</a:t>
            </a:r>
            <a:endParaRPr sz="1200">
              <a:latin typeface="UD Digi Kyokasho NK-B"/>
              <a:cs typeface="UD Digi Kyokasho NK-B"/>
            </a:endParaRPr>
          </a:p>
          <a:p>
            <a:pPr marL="266065" marR="122555" indent="-175260">
              <a:lnSpc>
                <a:spcPct val="118300"/>
              </a:lnSpc>
            </a:pPr>
            <a:r>
              <a:rPr sz="1200" b="1" spc="-35" dirty="0">
                <a:solidFill>
                  <a:srgbClr val="0D0D0D"/>
                </a:solidFill>
                <a:latin typeface="UD Digi Kyokasho NK-B"/>
                <a:cs typeface="UD Digi Kyokasho NK-B"/>
              </a:rPr>
              <a:t>〇障がい手帳の所持や特別児童扶養手当等の受給が確認できない場合に、サービス利用の必要性を客観的に判断する指標として、医師</a:t>
            </a:r>
            <a:r>
              <a:rPr sz="1200" b="1" spc="-30" dirty="0">
                <a:solidFill>
                  <a:srgbClr val="0D0D0D"/>
                </a:solidFill>
                <a:latin typeface="UD Digi Kyokasho NK-B"/>
                <a:cs typeface="UD Digi Kyokasho NK-B"/>
              </a:rPr>
              <a:t>に限らず、保健師や発達相談員、心理士等専門職の意見書を求める市町村が多い。</a:t>
            </a:r>
            <a:endParaRPr sz="1200">
              <a:latin typeface="UD Digi Kyokasho NK-B"/>
              <a:cs typeface="UD Digi Kyokasho NK-B"/>
            </a:endParaRPr>
          </a:p>
        </p:txBody>
      </p:sp>
      <p:sp>
        <p:nvSpPr>
          <p:cNvPr id="5" name="object 5"/>
          <p:cNvSpPr txBox="1"/>
          <p:nvPr/>
        </p:nvSpPr>
        <p:spPr>
          <a:xfrm>
            <a:off x="9331452" y="6796713"/>
            <a:ext cx="154940" cy="186055"/>
          </a:xfrm>
          <a:prstGeom prst="rect">
            <a:avLst/>
          </a:prstGeom>
        </p:spPr>
        <p:txBody>
          <a:bodyPr vert="horz" wrap="square" lIns="0" tIns="0" rIns="0" bIns="0" rtlCol="0">
            <a:spAutoFit/>
          </a:bodyPr>
          <a:lstStyle/>
          <a:p>
            <a:pPr>
              <a:lnSpc>
                <a:spcPts val="1385"/>
              </a:lnSpc>
            </a:pPr>
            <a:r>
              <a:rPr sz="1200" spc="-35" dirty="0">
                <a:solidFill>
                  <a:srgbClr val="888888"/>
                </a:solidFill>
                <a:latin typeface="Calibri"/>
                <a:cs typeface="Calibri"/>
              </a:rPr>
              <a:t>18</a:t>
            </a:r>
            <a:endParaRPr sz="1200">
              <a:latin typeface="Calibri"/>
              <a:cs typeface="Calibri"/>
            </a:endParaRPr>
          </a:p>
        </p:txBody>
      </p:sp>
      <p:grpSp>
        <p:nvGrpSpPr>
          <p:cNvPr id="6" name="object 6"/>
          <p:cNvGrpSpPr/>
          <p:nvPr/>
        </p:nvGrpSpPr>
        <p:grpSpPr>
          <a:xfrm>
            <a:off x="1384506" y="2776537"/>
            <a:ext cx="1325880" cy="1435100"/>
            <a:chOff x="1384506" y="2776537"/>
            <a:chExt cx="1325880" cy="1435100"/>
          </a:xfrm>
        </p:grpSpPr>
        <p:sp>
          <p:nvSpPr>
            <p:cNvPr id="7" name="object 7"/>
            <p:cNvSpPr/>
            <p:nvPr/>
          </p:nvSpPr>
          <p:spPr>
            <a:xfrm>
              <a:off x="2046732" y="2894076"/>
              <a:ext cx="567055" cy="654050"/>
            </a:xfrm>
            <a:custGeom>
              <a:avLst/>
              <a:gdLst/>
              <a:ahLst/>
              <a:cxnLst/>
              <a:rect l="l" t="t" r="r" b="b"/>
              <a:pathLst>
                <a:path w="567055" h="654050">
                  <a:moveTo>
                    <a:pt x="0" y="0"/>
                  </a:moveTo>
                  <a:lnTo>
                    <a:pt x="0" y="653796"/>
                  </a:lnTo>
                  <a:lnTo>
                    <a:pt x="566928" y="326136"/>
                  </a:lnTo>
                  <a:lnTo>
                    <a:pt x="540317" y="284212"/>
                  </a:lnTo>
                  <a:lnTo>
                    <a:pt x="510891" y="244728"/>
                  </a:lnTo>
                  <a:lnTo>
                    <a:pt x="478818" y="207790"/>
                  </a:lnTo>
                  <a:lnTo>
                    <a:pt x="444270" y="173504"/>
                  </a:lnTo>
                  <a:lnTo>
                    <a:pt x="407416" y="141978"/>
                  </a:lnTo>
                  <a:lnTo>
                    <a:pt x="368425" y="113318"/>
                  </a:lnTo>
                  <a:lnTo>
                    <a:pt x="327469" y="87629"/>
                  </a:lnTo>
                  <a:lnTo>
                    <a:pt x="284716" y="65021"/>
                  </a:lnTo>
                  <a:lnTo>
                    <a:pt x="240338" y="45597"/>
                  </a:lnTo>
                  <a:lnTo>
                    <a:pt x="194503" y="29466"/>
                  </a:lnTo>
                  <a:lnTo>
                    <a:pt x="147382" y="16735"/>
                  </a:lnTo>
                  <a:lnTo>
                    <a:pt x="99144" y="7508"/>
                  </a:lnTo>
                  <a:lnTo>
                    <a:pt x="49960" y="1895"/>
                  </a:lnTo>
                  <a:lnTo>
                    <a:pt x="0" y="0"/>
                  </a:lnTo>
                  <a:close/>
                </a:path>
              </a:pathLst>
            </a:custGeom>
            <a:solidFill>
              <a:srgbClr val="4679A7"/>
            </a:solidFill>
          </p:spPr>
          <p:txBody>
            <a:bodyPr wrap="square" lIns="0" tIns="0" rIns="0" bIns="0" rtlCol="0"/>
            <a:lstStyle/>
            <a:p>
              <a:endParaRPr/>
            </a:p>
          </p:txBody>
        </p:sp>
        <p:sp>
          <p:nvSpPr>
            <p:cNvPr id="8" name="object 8"/>
            <p:cNvSpPr/>
            <p:nvPr/>
          </p:nvSpPr>
          <p:spPr>
            <a:xfrm>
              <a:off x="1536192" y="3220212"/>
              <a:ext cx="1165225" cy="982344"/>
            </a:xfrm>
            <a:custGeom>
              <a:avLst/>
              <a:gdLst/>
              <a:ahLst/>
              <a:cxnLst/>
              <a:rect l="l" t="t" r="r" b="b"/>
              <a:pathLst>
                <a:path w="1165225" h="982345">
                  <a:moveTo>
                    <a:pt x="1077468" y="0"/>
                  </a:moveTo>
                  <a:lnTo>
                    <a:pt x="510540" y="327660"/>
                  </a:lnTo>
                  <a:lnTo>
                    <a:pt x="0" y="736091"/>
                  </a:lnTo>
                  <a:lnTo>
                    <a:pt x="31312" y="772639"/>
                  </a:lnTo>
                  <a:lnTo>
                    <a:pt x="64782" y="806366"/>
                  </a:lnTo>
                  <a:lnTo>
                    <a:pt x="100236" y="837240"/>
                  </a:lnTo>
                  <a:lnTo>
                    <a:pt x="137501" y="865229"/>
                  </a:lnTo>
                  <a:lnTo>
                    <a:pt x="176402" y="890301"/>
                  </a:lnTo>
                  <a:lnTo>
                    <a:pt x="216767" y="912424"/>
                  </a:lnTo>
                  <a:lnTo>
                    <a:pt x="258421" y="931567"/>
                  </a:lnTo>
                  <a:lnTo>
                    <a:pt x="301191" y="947696"/>
                  </a:lnTo>
                  <a:lnTo>
                    <a:pt x="344902" y="960780"/>
                  </a:lnTo>
                  <a:lnTo>
                    <a:pt x="389381" y="970788"/>
                  </a:lnTo>
                  <a:lnTo>
                    <a:pt x="434455" y="977686"/>
                  </a:lnTo>
                  <a:lnTo>
                    <a:pt x="479950" y="981443"/>
                  </a:lnTo>
                  <a:lnTo>
                    <a:pt x="525691" y="982028"/>
                  </a:lnTo>
                  <a:lnTo>
                    <a:pt x="571506" y="979407"/>
                  </a:lnTo>
                  <a:lnTo>
                    <a:pt x="617219" y="973550"/>
                  </a:lnTo>
                  <a:lnTo>
                    <a:pt x="662659" y="964423"/>
                  </a:lnTo>
                  <a:lnTo>
                    <a:pt x="707651" y="951996"/>
                  </a:lnTo>
                  <a:lnTo>
                    <a:pt x="752020" y="936235"/>
                  </a:lnTo>
                  <a:lnTo>
                    <a:pt x="795595" y="917110"/>
                  </a:lnTo>
                  <a:lnTo>
                    <a:pt x="838200" y="894588"/>
                  </a:lnTo>
                  <a:lnTo>
                    <a:pt x="879519" y="868535"/>
                  </a:lnTo>
                  <a:lnTo>
                    <a:pt x="918243" y="839951"/>
                  </a:lnTo>
                  <a:lnTo>
                    <a:pt x="954326" y="809008"/>
                  </a:lnTo>
                  <a:lnTo>
                    <a:pt x="987721" y="775876"/>
                  </a:lnTo>
                  <a:lnTo>
                    <a:pt x="1018384" y="740725"/>
                  </a:lnTo>
                  <a:lnTo>
                    <a:pt x="1046268" y="703728"/>
                  </a:lnTo>
                  <a:lnTo>
                    <a:pt x="1071330" y="665054"/>
                  </a:lnTo>
                  <a:lnTo>
                    <a:pt x="1093522" y="624875"/>
                  </a:lnTo>
                  <a:lnTo>
                    <a:pt x="1112799" y="583361"/>
                  </a:lnTo>
                  <a:lnTo>
                    <a:pt x="1129116" y="540684"/>
                  </a:lnTo>
                  <a:lnTo>
                    <a:pt x="1142428" y="497014"/>
                  </a:lnTo>
                  <a:lnTo>
                    <a:pt x="1152689" y="452522"/>
                  </a:lnTo>
                  <a:lnTo>
                    <a:pt x="1159852" y="407379"/>
                  </a:lnTo>
                  <a:lnTo>
                    <a:pt x="1163874" y="361757"/>
                  </a:lnTo>
                  <a:lnTo>
                    <a:pt x="1164708" y="315825"/>
                  </a:lnTo>
                  <a:lnTo>
                    <a:pt x="1162309" y="269754"/>
                  </a:lnTo>
                  <a:lnTo>
                    <a:pt x="1156631" y="223717"/>
                  </a:lnTo>
                  <a:lnTo>
                    <a:pt x="1147629" y="177883"/>
                  </a:lnTo>
                  <a:lnTo>
                    <a:pt x="1135257" y="132423"/>
                  </a:lnTo>
                  <a:lnTo>
                    <a:pt x="1119470" y="87509"/>
                  </a:lnTo>
                  <a:lnTo>
                    <a:pt x="1100222" y="43311"/>
                  </a:lnTo>
                  <a:lnTo>
                    <a:pt x="1077468" y="0"/>
                  </a:lnTo>
                  <a:close/>
                </a:path>
              </a:pathLst>
            </a:custGeom>
            <a:solidFill>
              <a:srgbClr val="5491C6"/>
            </a:solidFill>
          </p:spPr>
          <p:txBody>
            <a:bodyPr wrap="square" lIns="0" tIns="0" rIns="0" bIns="0" rtlCol="0"/>
            <a:lstStyle/>
            <a:p>
              <a:endParaRPr/>
            </a:p>
          </p:txBody>
        </p:sp>
        <p:sp>
          <p:nvSpPr>
            <p:cNvPr id="9" name="object 9"/>
            <p:cNvSpPr/>
            <p:nvPr/>
          </p:nvSpPr>
          <p:spPr>
            <a:xfrm>
              <a:off x="1536192" y="3220212"/>
              <a:ext cx="1165225" cy="982344"/>
            </a:xfrm>
            <a:custGeom>
              <a:avLst/>
              <a:gdLst/>
              <a:ahLst/>
              <a:cxnLst/>
              <a:rect l="l" t="t" r="r" b="b"/>
              <a:pathLst>
                <a:path w="1165225" h="982345">
                  <a:moveTo>
                    <a:pt x="1077468" y="0"/>
                  </a:moveTo>
                  <a:lnTo>
                    <a:pt x="1100222" y="43311"/>
                  </a:lnTo>
                  <a:lnTo>
                    <a:pt x="1119470" y="87509"/>
                  </a:lnTo>
                  <a:lnTo>
                    <a:pt x="1135257" y="132423"/>
                  </a:lnTo>
                  <a:lnTo>
                    <a:pt x="1147629" y="177883"/>
                  </a:lnTo>
                  <a:lnTo>
                    <a:pt x="1156631" y="223717"/>
                  </a:lnTo>
                  <a:lnTo>
                    <a:pt x="1162309" y="269754"/>
                  </a:lnTo>
                  <a:lnTo>
                    <a:pt x="1164708" y="315825"/>
                  </a:lnTo>
                  <a:lnTo>
                    <a:pt x="1163874" y="361757"/>
                  </a:lnTo>
                  <a:lnTo>
                    <a:pt x="1159852" y="407379"/>
                  </a:lnTo>
                  <a:lnTo>
                    <a:pt x="1152689" y="452522"/>
                  </a:lnTo>
                  <a:lnTo>
                    <a:pt x="1142428" y="497014"/>
                  </a:lnTo>
                  <a:lnTo>
                    <a:pt x="1129116" y="540684"/>
                  </a:lnTo>
                  <a:lnTo>
                    <a:pt x="1112799" y="583361"/>
                  </a:lnTo>
                  <a:lnTo>
                    <a:pt x="1093522" y="624875"/>
                  </a:lnTo>
                  <a:lnTo>
                    <a:pt x="1071330" y="665054"/>
                  </a:lnTo>
                  <a:lnTo>
                    <a:pt x="1046268" y="703728"/>
                  </a:lnTo>
                  <a:lnTo>
                    <a:pt x="1018384" y="740725"/>
                  </a:lnTo>
                  <a:lnTo>
                    <a:pt x="987721" y="775876"/>
                  </a:lnTo>
                  <a:lnTo>
                    <a:pt x="954326" y="809008"/>
                  </a:lnTo>
                  <a:lnTo>
                    <a:pt x="918243" y="839951"/>
                  </a:lnTo>
                  <a:lnTo>
                    <a:pt x="879519" y="868535"/>
                  </a:lnTo>
                  <a:lnTo>
                    <a:pt x="838200" y="894588"/>
                  </a:lnTo>
                  <a:lnTo>
                    <a:pt x="795595" y="917110"/>
                  </a:lnTo>
                  <a:lnTo>
                    <a:pt x="752020" y="936235"/>
                  </a:lnTo>
                  <a:lnTo>
                    <a:pt x="707651" y="951996"/>
                  </a:lnTo>
                  <a:lnTo>
                    <a:pt x="662659" y="964423"/>
                  </a:lnTo>
                  <a:lnTo>
                    <a:pt x="617219" y="973550"/>
                  </a:lnTo>
                  <a:lnTo>
                    <a:pt x="571506" y="979407"/>
                  </a:lnTo>
                  <a:lnTo>
                    <a:pt x="525691" y="982028"/>
                  </a:lnTo>
                  <a:lnTo>
                    <a:pt x="479950" y="981443"/>
                  </a:lnTo>
                  <a:lnTo>
                    <a:pt x="434455" y="977686"/>
                  </a:lnTo>
                  <a:lnTo>
                    <a:pt x="389381" y="970788"/>
                  </a:lnTo>
                  <a:lnTo>
                    <a:pt x="344902" y="960780"/>
                  </a:lnTo>
                  <a:lnTo>
                    <a:pt x="301191" y="947696"/>
                  </a:lnTo>
                  <a:lnTo>
                    <a:pt x="258421" y="931567"/>
                  </a:lnTo>
                  <a:lnTo>
                    <a:pt x="216767" y="912424"/>
                  </a:lnTo>
                  <a:lnTo>
                    <a:pt x="176402" y="890301"/>
                  </a:lnTo>
                  <a:lnTo>
                    <a:pt x="137501" y="865229"/>
                  </a:lnTo>
                  <a:lnTo>
                    <a:pt x="100236" y="837240"/>
                  </a:lnTo>
                  <a:lnTo>
                    <a:pt x="64782" y="806366"/>
                  </a:lnTo>
                  <a:lnTo>
                    <a:pt x="31312" y="772639"/>
                  </a:lnTo>
                  <a:lnTo>
                    <a:pt x="0" y="736091"/>
                  </a:lnTo>
                  <a:lnTo>
                    <a:pt x="510540" y="327660"/>
                  </a:lnTo>
                  <a:lnTo>
                    <a:pt x="1077468" y="0"/>
                  </a:lnTo>
                  <a:close/>
                </a:path>
              </a:pathLst>
            </a:custGeom>
            <a:ln w="18288">
              <a:solidFill>
                <a:srgbClr val="FFFFFF"/>
              </a:solidFill>
            </a:ln>
          </p:spPr>
          <p:txBody>
            <a:bodyPr wrap="square" lIns="0" tIns="0" rIns="0" bIns="0" rtlCol="0"/>
            <a:lstStyle/>
            <a:p>
              <a:endParaRPr/>
            </a:p>
          </p:txBody>
        </p:sp>
        <p:sp>
          <p:nvSpPr>
            <p:cNvPr id="10" name="object 10"/>
            <p:cNvSpPr/>
            <p:nvPr/>
          </p:nvSpPr>
          <p:spPr>
            <a:xfrm>
              <a:off x="1393713" y="3067811"/>
              <a:ext cx="653415" cy="889000"/>
            </a:xfrm>
            <a:custGeom>
              <a:avLst/>
              <a:gdLst/>
              <a:ahLst/>
              <a:cxnLst/>
              <a:rect l="l" t="t" r="r" b="b"/>
              <a:pathLst>
                <a:path w="653414" h="889000">
                  <a:moveTo>
                    <a:pt x="208010" y="0"/>
                  </a:moveTo>
                  <a:lnTo>
                    <a:pt x="173810" y="34327"/>
                  </a:lnTo>
                  <a:lnTo>
                    <a:pt x="142631" y="70573"/>
                  </a:lnTo>
                  <a:lnTo>
                    <a:pt x="114486" y="108559"/>
                  </a:lnTo>
                  <a:lnTo>
                    <a:pt x="89389" y="148109"/>
                  </a:lnTo>
                  <a:lnTo>
                    <a:pt x="67354" y="189046"/>
                  </a:lnTo>
                  <a:lnTo>
                    <a:pt x="48394" y="231194"/>
                  </a:lnTo>
                  <a:lnTo>
                    <a:pt x="32524" y="274376"/>
                  </a:lnTo>
                  <a:lnTo>
                    <a:pt x="19757" y="318415"/>
                  </a:lnTo>
                  <a:lnTo>
                    <a:pt x="10108" y="363134"/>
                  </a:lnTo>
                  <a:lnTo>
                    <a:pt x="3589" y="408356"/>
                  </a:lnTo>
                  <a:lnTo>
                    <a:pt x="215" y="453905"/>
                  </a:lnTo>
                  <a:lnTo>
                    <a:pt x="0" y="499605"/>
                  </a:lnTo>
                  <a:lnTo>
                    <a:pt x="2956" y="545278"/>
                  </a:lnTo>
                  <a:lnTo>
                    <a:pt x="9100" y="590747"/>
                  </a:lnTo>
                  <a:lnTo>
                    <a:pt x="18443" y="635836"/>
                  </a:lnTo>
                  <a:lnTo>
                    <a:pt x="31000" y="680369"/>
                  </a:lnTo>
                  <a:lnTo>
                    <a:pt x="46785" y="724167"/>
                  </a:lnTo>
                  <a:lnTo>
                    <a:pt x="65811" y="767056"/>
                  </a:lnTo>
                  <a:lnTo>
                    <a:pt x="88093" y="808857"/>
                  </a:lnTo>
                  <a:lnTo>
                    <a:pt x="113644" y="849395"/>
                  </a:lnTo>
                  <a:lnTo>
                    <a:pt x="142478" y="888491"/>
                  </a:lnTo>
                  <a:lnTo>
                    <a:pt x="653018" y="480060"/>
                  </a:lnTo>
                  <a:lnTo>
                    <a:pt x="208010" y="0"/>
                  </a:lnTo>
                  <a:close/>
                </a:path>
              </a:pathLst>
            </a:custGeom>
            <a:solidFill>
              <a:srgbClr val="84ADDC"/>
            </a:solidFill>
          </p:spPr>
          <p:txBody>
            <a:bodyPr wrap="square" lIns="0" tIns="0" rIns="0" bIns="0" rtlCol="0"/>
            <a:lstStyle/>
            <a:p>
              <a:endParaRPr/>
            </a:p>
          </p:txBody>
        </p:sp>
        <p:sp>
          <p:nvSpPr>
            <p:cNvPr id="11" name="object 11"/>
            <p:cNvSpPr/>
            <p:nvPr/>
          </p:nvSpPr>
          <p:spPr>
            <a:xfrm>
              <a:off x="1393713" y="3067811"/>
              <a:ext cx="653415" cy="889000"/>
            </a:xfrm>
            <a:custGeom>
              <a:avLst/>
              <a:gdLst/>
              <a:ahLst/>
              <a:cxnLst/>
              <a:rect l="l" t="t" r="r" b="b"/>
              <a:pathLst>
                <a:path w="653414" h="889000">
                  <a:moveTo>
                    <a:pt x="142478" y="888491"/>
                  </a:moveTo>
                  <a:lnTo>
                    <a:pt x="113644" y="849395"/>
                  </a:lnTo>
                  <a:lnTo>
                    <a:pt x="88093" y="808857"/>
                  </a:lnTo>
                  <a:lnTo>
                    <a:pt x="65811" y="767056"/>
                  </a:lnTo>
                  <a:lnTo>
                    <a:pt x="46785" y="724167"/>
                  </a:lnTo>
                  <a:lnTo>
                    <a:pt x="31000" y="680369"/>
                  </a:lnTo>
                  <a:lnTo>
                    <a:pt x="18443" y="635836"/>
                  </a:lnTo>
                  <a:lnTo>
                    <a:pt x="9100" y="590747"/>
                  </a:lnTo>
                  <a:lnTo>
                    <a:pt x="2956" y="545278"/>
                  </a:lnTo>
                  <a:lnTo>
                    <a:pt x="0" y="499605"/>
                  </a:lnTo>
                  <a:lnTo>
                    <a:pt x="215" y="453905"/>
                  </a:lnTo>
                  <a:lnTo>
                    <a:pt x="3589" y="408356"/>
                  </a:lnTo>
                  <a:lnTo>
                    <a:pt x="10108" y="363134"/>
                  </a:lnTo>
                  <a:lnTo>
                    <a:pt x="19757" y="318415"/>
                  </a:lnTo>
                  <a:lnTo>
                    <a:pt x="32524" y="274376"/>
                  </a:lnTo>
                  <a:lnTo>
                    <a:pt x="48394" y="231194"/>
                  </a:lnTo>
                  <a:lnTo>
                    <a:pt x="67354" y="189046"/>
                  </a:lnTo>
                  <a:lnTo>
                    <a:pt x="89389" y="148109"/>
                  </a:lnTo>
                  <a:lnTo>
                    <a:pt x="114486" y="108559"/>
                  </a:lnTo>
                  <a:lnTo>
                    <a:pt x="142631" y="70573"/>
                  </a:lnTo>
                  <a:lnTo>
                    <a:pt x="173810" y="34327"/>
                  </a:lnTo>
                  <a:lnTo>
                    <a:pt x="208010" y="0"/>
                  </a:lnTo>
                  <a:lnTo>
                    <a:pt x="653018" y="480060"/>
                  </a:lnTo>
                  <a:lnTo>
                    <a:pt x="142478" y="888491"/>
                  </a:lnTo>
                  <a:close/>
                </a:path>
              </a:pathLst>
            </a:custGeom>
            <a:ln w="18288">
              <a:solidFill>
                <a:srgbClr val="FFFFFF"/>
              </a:solidFill>
            </a:ln>
          </p:spPr>
          <p:txBody>
            <a:bodyPr wrap="square" lIns="0" tIns="0" rIns="0" bIns="0" rtlCol="0"/>
            <a:lstStyle/>
            <a:p>
              <a:endParaRPr/>
            </a:p>
          </p:txBody>
        </p:sp>
        <p:sp>
          <p:nvSpPr>
            <p:cNvPr id="12" name="object 12"/>
            <p:cNvSpPr/>
            <p:nvPr/>
          </p:nvSpPr>
          <p:spPr>
            <a:xfrm>
              <a:off x="1601724" y="2894076"/>
              <a:ext cx="445134" cy="654050"/>
            </a:xfrm>
            <a:custGeom>
              <a:avLst/>
              <a:gdLst/>
              <a:ahLst/>
              <a:cxnLst/>
              <a:rect l="l" t="t" r="r" b="b"/>
              <a:pathLst>
                <a:path w="445135" h="654050">
                  <a:moveTo>
                    <a:pt x="445007" y="0"/>
                  </a:moveTo>
                  <a:lnTo>
                    <a:pt x="395843" y="1860"/>
                  </a:lnTo>
                  <a:lnTo>
                    <a:pt x="347228" y="7388"/>
                  </a:lnTo>
                  <a:lnTo>
                    <a:pt x="299344" y="16500"/>
                  </a:lnTo>
                  <a:lnTo>
                    <a:pt x="252374" y="29114"/>
                  </a:lnTo>
                  <a:lnTo>
                    <a:pt x="206501" y="45148"/>
                  </a:lnTo>
                  <a:lnTo>
                    <a:pt x="161909" y="64520"/>
                  </a:lnTo>
                  <a:lnTo>
                    <a:pt x="118780" y="87146"/>
                  </a:lnTo>
                  <a:lnTo>
                    <a:pt x="77297" y="112946"/>
                  </a:lnTo>
                  <a:lnTo>
                    <a:pt x="37642" y="141837"/>
                  </a:lnTo>
                  <a:lnTo>
                    <a:pt x="0" y="173736"/>
                  </a:lnTo>
                  <a:lnTo>
                    <a:pt x="445007" y="653796"/>
                  </a:lnTo>
                  <a:lnTo>
                    <a:pt x="445007" y="0"/>
                  </a:lnTo>
                  <a:close/>
                </a:path>
              </a:pathLst>
            </a:custGeom>
            <a:solidFill>
              <a:srgbClr val="B8CDE8"/>
            </a:solidFill>
          </p:spPr>
          <p:txBody>
            <a:bodyPr wrap="square" lIns="0" tIns="0" rIns="0" bIns="0" rtlCol="0"/>
            <a:lstStyle/>
            <a:p>
              <a:endParaRPr/>
            </a:p>
          </p:txBody>
        </p:sp>
        <p:sp>
          <p:nvSpPr>
            <p:cNvPr id="13" name="object 13"/>
            <p:cNvSpPr/>
            <p:nvPr/>
          </p:nvSpPr>
          <p:spPr>
            <a:xfrm>
              <a:off x="1601724" y="2894076"/>
              <a:ext cx="445134" cy="654050"/>
            </a:xfrm>
            <a:custGeom>
              <a:avLst/>
              <a:gdLst/>
              <a:ahLst/>
              <a:cxnLst/>
              <a:rect l="l" t="t" r="r" b="b"/>
              <a:pathLst>
                <a:path w="445135" h="654050">
                  <a:moveTo>
                    <a:pt x="0" y="173736"/>
                  </a:moveTo>
                  <a:lnTo>
                    <a:pt x="37642" y="141837"/>
                  </a:lnTo>
                  <a:lnTo>
                    <a:pt x="77297" y="112946"/>
                  </a:lnTo>
                  <a:lnTo>
                    <a:pt x="118780" y="87146"/>
                  </a:lnTo>
                  <a:lnTo>
                    <a:pt x="161909" y="64520"/>
                  </a:lnTo>
                  <a:lnTo>
                    <a:pt x="206501" y="45148"/>
                  </a:lnTo>
                  <a:lnTo>
                    <a:pt x="252374" y="29114"/>
                  </a:lnTo>
                  <a:lnTo>
                    <a:pt x="299344" y="16500"/>
                  </a:lnTo>
                  <a:lnTo>
                    <a:pt x="347228" y="7388"/>
                  </a:lnTo>
                  <a:lnTo>
                    <a:pt x="395843" y="1860"/>
                  </a:lnTo>
                  <a:lnTo>
                    <a:pt x="445007" y="0"/>
                  </a:lnTo>
                  <a:lnTo>
                    <a:pt x="445007" y="653796"/>
                  </a:lnTo>
                  <a:lnTo>
                    <a:pt x="0" y="173736"/>
                  </a:lnTo>
                  <a:close/>
                </a:path>
              </a:pathLst>
            </a:custGeom>
            <a:ln w="18288">
              <a:solidFill>
                <a:srgbClr val="FFFFFF"/>
              </a:solidFill>
            </a:ln>
          </p:spPr>
          <p:txBody>
            <a:bodyPr wrap="square" lIns="0" tIns="0" rIns="0" bIns="0" rtlCol="0"/>
            <a:lstStyle/>
            <a:p>
              <a:endParaRPr/>
            </a:p>
          </p:txBody>
        </p:sp>
        <p:sp>
          <p:nvSpPr>
            <p:cNvPr id="14" name="object 14"/>
            <p:cNvSpPr/>
            <p:nvPr/>
          </p:nvSpPr>
          <p:spPr>
            <a:xfrm>
              <a:off x="2392680" y="2781300"/>
              <a:ext cx="134620" cy="177165"/>
            </a:xfrm>
            <a:custGeom>
              <a:avLst/>
              <a:gdLst/>
              <a:ahLst/>
              <a:cxnLst/>
              <a:rect l="l" t="t" r="r" b="b"/>
              <a:pathLst>
                <a:path w="134619" h="177164">
                  <a:moveTo>
                    <a:pt x="0" y="176784"/>
                  </a:moveTo>
                  <a:lnTo>
                    <a:pt x="134112" y="176784"/>
                  </a:lnTo>
                  <a:lnTo>
                    <a:pt x="134112" y="0"/>
                  </a:lnTo>
                  <a:lnTo>
                    <a:pt x="0" y="0"/>
                  </a:lnTo>
                  <a:lnTo>
                    <a:pt x="0" y="176784"/>
                  </a:lnTo>
                  <a:close/>
                </a:path>
              </a:pathLst>
            </a:custGeom>
            <a:ln w="9144">
              <a:solidFill>
                <a:srgbClr val="000000"/>
              </a:solidFill>
            </a:ln>
          </p:spPr>
          <p:txBody>
            <a:bodyPr wrap="square" lIns="0" tIns="0" rIns="0" bIns="0" rtlCol="0"/>
            <a:lstStyle/>
            <a:p>
              <a:endParaRPr/>
            </a:p>
          </p:txBody>
        </p:sp>
      </p:grpSp>
      <p:sp>
        <p:nvSpPr>
          <p:cNvPr id="15" name="object 15"/>
          <p:cNvSpPr txBox="1"/>
          <p:nvPr/>
        </p:nvSpPr>
        <p:spPr>
          <a:xfrm>
            <a:off x="2429255" y="278079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16" name="object 16"/>
          <p:cNvSpPr/>
          <p:nvPr/>
        </p:nvSpPr>
        <p:spPr>
          <a:xfrm>
            <a:off x="2435351" y="4110228"/>
            <a:ext cx="192405" cy="177165"/>
          </a:xfrm>
          <a:custGeom>
            <a:avLst/>
            <a:gdLst/>
            <a:ahLst/>
            <a:cxnLst/>
            <a:rect l="l" t="t" r="r" b="b"/>
            <a:pathLst>
              <a:path w="192405" h="177164">
                <a:moveTo>
                  <a:pt x="0" y="176784"/>
                </a:moveTo>
                <a:lnTo>
                  <a:pt x="192024" y="176784"/>
                </a:lnTo>
                <a:lnTo>
                  <a:pt x="192024" y="0"/>
                </a:lnTo>
                <a:lnTo>
                  <a:pt x="0" y="0"/>
                </a:lnTo>
                <a:lnTo>
                  <a:pt x="0" y="176784"/>
                </a:lnTo>
                <a:close/>
              </a:path>
            </a:pathLst>
          </a:custGeom>
          <a:ln w="9143">
            <a:solidFill>
              <a:srgbClr val="000000"/>
            </a:solidFill>
          </a:ln>
        </p:spPr>
        <p:txBody>
          <a:bodyPr wrap="square" lIns="0" tIns="0" rIns="0" bIns="0" rtlCol="0"/>
          <a:lstStyle/>
          <a:p>
            <a:endParaRPr/>
          </a:p>
        </p:txBody>
      </p:sp>
      <p:sp>
        <p:nvSpPr>
          <p:cNvPr id="17" name="object 17"/>
          <p:cNvSpPr txBox="1"/>
          <p:nvPr/>
        </p:nvSpPr>
        <p:spPr>
          <a:xfrm>
            <a:off x="2473451" y="410972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20</a:t>
            </a:r>
            <a:endParaRPr sz="900">
              <a:latin typeface="Calibri"/>
              <a:cs typeface="Calibri"/>
            </a:endParaRPr>
          </a:p>
        </p:txBody>
      </p:sp>
      <p:sp>
        <p:nvSpPr>
          <p:cNvPr id="18" name="object 18"/>
          <p:cNvSpPr/>
          <p:nvPr/>
        </p:nvSpPr>
        <p:spPr>
          <a:xfrm>
            <a:off x="1167383" y="3401567"/>
            <a:ext cx="192405" cy="177165"/>
          </a:xfrm>
          <a:custGeom>
            <a:avLst/>
            <a:gdLst/>
            <a:ahLst/>
            <a:cxnLst/>
            <a:rect l="l" t="t" r="r" b="b"/>
            <a:pathLst>
              <a:path w="192405" h="177164">
                <a:moveTo>
                  <a:pt x="0" y="176784"/>
                </a:moveTo>
                <a:lnTo>
                  <a:pt x="192024" y="176784"/>
                </a:lnTo>
                <a:lnTo>
                  <a:pt x="192024" y="0"/>
                </a:lnTo>
                <a:lnTo>
                  <a:pt x="0" y="0"/>
                </a:lnTo>
                <a:lnTo>
                  <a:pt x="0" y="176784"/>
                </a:lnTo>
                <a:close/>
              </a:path>
            </a:pathLst>
          </a:custGeom>
          <a:ln w="9143">
            <a:solidFill>
              <a:srgbClr val="000000"/>
            </a:solidFill>
          </a:ln>
        </p:spPr>
        <p:txBody>
          <a:bodyPr wrap="square" lIns="0" tIns="0" rIns="0" bIns="0" rtlCol="0"/>
          <a:lstStyle/>
          <a:p>
            <a:endParaRPr/>
          </a:p>
        </p:txBody>
      </p:sp>
      <p:sp>
        <p:nvSpPr>
          <p:cNvPr id="19" name="object 19"/>
          <p:cNvSpPr txBox="1"/>
          <p:nvPr/>
        </p:nvSpPr>
        <p:spPr>
          <a:xfrm>
            <a:off x="1205483" y="340106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10</a:t>
            </a:r>
            <a:endParaRPr sz="900">
              <a:latin typeface="Calibri"/>
              <a:cs typeface="Calibri"/>
            </a:endParaRPr>
          </a:p>
        </p:txBody>
      </p:sp>
      <p:sp>
        <p:nvSpPr>
          <p:cNvPr id="20" name="object 20"/>
          <p:cNvSpPr/>
          <p:nvPr/>
        </p:nvSpPr>
        <p:spPr>
          <a:xfrm>
            <a:off x="1661160" y="2737104"/>
            <a:ext cx="134620" cy="177165"/>
          </a:xfrm>
          <a:custGeom>
            <a:avLst/>
            <a:gdLst/>
            <a:ahLst/>
            <a:cxnLst/>
            <a:rect l="l" t="t" r="r" b="b"/>
            <a:pathLst>
              <a:path w="134619" h="177164">
                <a:moveTo>
                  <a:pt x="0" y="176784"/>
                </a:moveTo>
                <a:lnTo>
                  <a:pt x="134112" y="176784"/>
                </a:lnTo>
                <a:lnTo>
                  <a:pt x="134112" y="0"/>
                </a:lnTo>
                <a:lnTo>
                  <a:pt x="0" y="0"/>
                </a:lnTo>
                <a:lnTo>
                  <a:pt x="0" y="176784"/>
                </a:lnTo>
                <a:close/>
              </a:path>
            </a:pathLst>
          </a:custGeom>
          <a:ln w="9144">
            <a:solidFill>
              <a:srgbClr val="000000"/>
            </a:solidFill>
          </a:ln>
        </p:spPr>
        <p:txBody>
          <a:bodyPr wrap="square" lIns="0" tIns="0" rIns="0" bIns="0" rtlCol="0"/>
          <a:lstStyle/>
          <a:p>
            <a:endParaRPr/>
          </a:p>
        </p:txBody>
      </p:sp>
      <p:sp>
        <p:nvSpPr>
          <p:cNvPr id="21" name="object 21"/>
          <p:cNvSpPr txBox="1"/>
          <p:nvPr/>
        </p:nvSpPr>
        <p:spPr>
          <a:xfrm>
            <a:off x="1697735" y="273659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grpSp>
        <p:nvGrpSpPr>
          <p:cNvPr id="22" name="object 22"/>
          <p:cNvGrpSpPr/>
          <p:nvPr/>
        </p:nvGrpSpPr>
        <p:grpSpPr>
          <a:xfrm>
            <a:off x="2964179" y="3072384"/>
            <a:ext cx="56515" cy="338455"/>
            <a:chOff x="2964179" y="3072384"/>
            <a:chExt cx="56515" cy="338455"/>
          </a:xfrm>
        </p:grpSpPr>
        <p:sp>
          <p:nvSpPr>
            <p:cNvPr id="23" name="object 23"/>
            <p:cNvSpPr/>
            <p:nvPr/>
          </p:nvSpPr>
          <p:spPr>
            <a:xfrm>
              <a:off x="2964179" y="3072384"/>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4679A7"/>
            </a:solidFill>
          </p:spPr>
          <p:txBody>
            <a:bodyPr wrap="square" lIns="0" tIns="0" rIns="0" bIns="0" rtlCol="0"/>
            <a:lstStyle/>
            <a:p>
              <a:endParaRPr/>
            </a:p>
          </p:txBody>
        </p:sp>
        <p:sp>
          <p:nvSpPr>
            <p:cNvPr id="24" name="object 24"/>
            <p:cNvSpPr/>
            <p:nvPr/>
          </p:nvSpPr>
          <p:spPr>
            <a:xfrm>
              <a:off x="2964179" y="3354324"/>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5491C6"/>
            </a:solidFill>
          </p:spPr>
          <p:txBody>
            <a:bodyPr wrap="square" lIns="0" tIns="0" rIns="0" bIns="0" rtlCol="0"/>
            <a:lstStyle/>
            <a:p>
              <a:endParaRPr/>
            </a:p>
          </p:txBody>
        </p:sp>
      </p:grpSp>
      <p:sp>
        <p:nvSpPr>
          <p:cNvPr id="25" name="object 25"/>
          <p:cNvSpPr txBox="1"/>
          <p:nvPr/>
        </p:nvSpPr>
        <p:spPr>
          <a:xfrm>
            <a:off x="3041904" y="3009900"/>
            <a:ext cx="1219200" cy="429259"/>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療育手帳がない場合は必須</a:t>
            </a:r>
            <a:endParaRPr sz="800">
              <a:latin typeface="UD Digi Kyokasho NK-B"/>
              <a:cs typeface="UD Digi Kyokasho NK-B"/>
            </a:endParaRPr>
          </a:p>
          <a:p>
            <a:pPr>
              <a:lnSpc>
                <a:spcPct val="100000"/>
              </a:lnSpc>
              <a:spcBef>
                <a:spcPts val="220"/>
              </a:spcBef>
            </a:pPr>
            <a:endParaRPr sz="800">
              <a:latin typeface="UD Digi Kyokasho NK-B"/>
              <a:cs typeface="UD Digi Kyokasho NK-B"/>
            </a:endParaRPr>
          </a:p>
          <a:p>
            <a:pPr>
              <a:lnSpc>
                <a:spcPct val="100000"/>
              </a:lnSpc>
            </a:pPr>
            <a:r>
              <a:rPr sz="800" b="1" spc="-10" dirty="0">
                <a:solidFill>
                  <a:srgbClr val="585858"/>
                </a:solidFill>
                <a:latin typeface="UD Digi Kyokasho NK-B"/>
                <a:cs typeface="UD Digi Kyokasho NK-B"/>
              </a:rPr>
              <a:t>原則として必要</a:t>
            </a:r>
            <a:endParaRPr sz="800">
              <a:latin typeface="UD Digi Kyokasho NK-B"/>
              <a:cs typeface="UD Digi Kyokasho NK-B"/>
            </a:endParaRPr>
          </a:p>
        </p:txBody>
      </p:sp>
      <p:grpSp>
        <p:nvGrpSpPr>
          <p:cNvPr id="26" name="object 26"/>
          <p:cNvGrpSpPr/>
          <p:nvPr/>
        </p:nvGrpSpPr>
        <p:grpSpPr>
          <a:xfrm>
            <a:off x="2964179" y="3637788"/>
            <a:ext cx="56515" cy="338455"/>
            <a:chOff x="2964179" y="3637788"/>
            <a:chExt cx="56515" cy="338455"/>
          </a:xfrm>
        </p:grpSpPr>
        <p:sp>
          <p:nvSpPr>
            <p:cNvPr id="27" name="object 27"/>
            <p:cNvSpPr/>
            <p:nvPr/>
          </p:nvSpPr>
          <p:spPr>
            <a:xfrm>
              <a:off x="2964179" y="3637788"/>
              <a:ext cx="55244" cy="53340"/>
            </a:xfrm>
            <a:custGeom>
              <a:avLst/>
              <a:gdLst/>
              <a:ahLst/>
              <a:cxnLst/>
              <a:rect l="l" t="t" r="r" b="b"/>
              <a:pathLst>
                <a:path w="55244" h="53339">
                  <a:moveTo>
                    <a:pt x="54863" y="0"/>
                  </a:moveTo>
                  <a:lnTo>
                    <a:pt x="0" y="0"/>
                  </a:lnTo>
                  <a:lnTo>
                    <a:pt x="0" y="53339"/>
                  </a:lnTo>
                  <a:lnTo>
                    <a:pt x="54863" y="53339"/>
                  </a:lnTo>
                  <a:lnTo>
                    <a:pt x="54863" y="0"/>
                  </a:lnTo>
                  <a:close/>
                </a:path>
              </a:pathLst>
            </a:custGeom>
            <a:solidFill>
              <a:srgbClr val="84ADDC"/>
            </a:solidFill>
          </p:spPr>
          <p:txBody>
            <a:bodyPr wrap="square" lIns="0" tIns="0" rIns="0" bIns="0" rtlCol="0"/>
            <a:lstStyle/>
            <a:p>
              <a:endParaRPr/>
            </a:p>
          </p:txBody>
        </p:sp>
        <p:sp>
          <p:nvSpPr>
            <p:cNvPr id="28" name="object 28"/>
            <p:cNvSpPr/>
            <p:nvPr/>
          </p:nvSpPr>
          <p:spPr>
            <a:xfrm>
              <a:off x="2964179" y="3919728"/>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B8CDE8"/>
            </a:solidFill>
          </p:spPr>
          <p:txBody>
            <a:bodyPr wrap="square" lIns="0" tIns="0" rIns="0" bIns="0" rtlCol="0"/>
            <a:lstStyle/>
            <a:p>
              <a:endParaRPr/>
            </a:p>
          </p:txBody>
        </p:sp>
      </p:grpSp>
      <p:sp>
        <p:nvSpPr>
          <p:cNvPr id="29" name="object 29"/>
          <p:cNvSpPr txBox="1"/>
          <p:nvPr/>
        </p:nvSpPr>
        <p:spPr>
          <a:xfrm>
            <a:off x="3041904" y="3575304"/>
            <a:ext cx="302260" cy="429259"/>
          </a:xfrm>
          <a:prstGeom prst="rect">
            <a:avLst/>
          </a:prstGeom>
        </p:spPr>
        <p:txBody>
          <a:bodyPr vert="horz" wrap="square" lIns="0" tIns="12700" rIns="0" bIns="0" rtlCol="0">
            <a:spAutoFit/>
          </a:bodyPr>
          <a:lstStyle/>
          <a:p>
            <a:pPr>
              <a:lnSpc>
                <a:spcPct val="100000"/>
              </a:lnSpc>
              <a:spcBef>
                <a:spcPts val="100"/>
              </a:spcBef>
            </a:pPr>
            <a:r>
              <a:rPr sz="800" b="1" spc="-25" dirty="0">
                <a:solidFill>
                  <a:srgbClr val="585858"/>
                </a:solidFill>
                <a:latin typeface="UD Digi Kyokasho NK-B"/>
                <a:cs typeface="UD Digi Kyokasho NK-B"/>
              </a:rPr>
              <a:t>不要</a:t>
            </a:r>
            <a:endParaRPr sz="800">
              <a:latin typeface="UD Digi Kyokasho NK-B"/>
              <a:cs typeface="UD Digi Kyokasho NK-B"/>
            </a:endParaRPr>
          </a:p>
          <a:p>
            <a:pPr>
              <a:lnSpc>
                <a:spcPct val="100000"/>
              </a:lnSpc>
              <a:spcBef>
                <a:spcPts val="220"/>
              </a:spcBef>
            </a:pPr>
            <a:endParaRPr sz="800">
              <a:latin typeface="UD Digi Kyokasho NK-B"/>
              <a:cs typeface="UD Digi Kyokasho NK-B"/>
            </a:endParaRPr>
          </a:p>
          <a:p>
            <a:pPr>
              <a:lnSpc>
                <a:spcPct val="100000"/>
              </a:lnSpc>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30" name="object 30"/>
          <p:cNvSpPr/>
          <p:nvPr/>
        </p:nvSpPr>
        <p:spPr>
          <a:xfrm>
            <a:off x="880872" y="2068068"/>
            <a:ext cx="3595370" cy="2386965"/>
          </a:xfrm>
          <a:custGeom>
            <a:avLst/>
            <a:gdLst/>
            <a:ahLst/>
            <a:cxnLst/>
            <a:rect l="l" t="t" r="r" b="b"/>
            <a:pathLst>
              <a:path w="3595370" h="2386965">
                <a:moveTo>
                  <a:pt x="0" y="2386584"/>
                </a:moveTo>
                <a:lnTo>
                  <a:pt x="3595116" y="2386584"/>
                </a:lnTo>
                <a:lnTo>
                  <a:pt x="3595116" y="0"/>
                </a:lnTo>
                <a:lnTo>
                  <a:pt x="0" y="0"/>
                </a:lnTo>
                <a:lnTo>
                  <a:pt x="0" y="2386584"/>
                </a:lnTo>
                <a:close/>
              </a:path>
            </a:pathLst>
          </a:custGeom>
          <a:ln w="9144">
            <a:solidFill>
              <a:srgbClr val="000000"/>
            </a:solidFill>
          </a:ln>
        </p:spPr>
        <p:txBody>
          <a:bodyPr wrap="square" lIns="0" tIns="0" rIns="0" bIns="0" rtlCol="0"/>
          <a:lstStyle/>
          <a:p>
            <a:endParaRPr/>
          </a:p>
        </p:txBody>
      </p:sp>
      <p:grpSp>
        <p:nvGrpSpPr>
          <p:cNvPr id="31" name="object 31"/>
          <p:cNvGrpSpPr/>
          <p:nvPr/>
        </p:nvGrpSpPr>
        <p:grpSpPr>
          <a:xfrm>
            <a:off x="7170229" y="2701861"/>
            <a:ext cx="2460625" cy="1619250"/>
            <a:chOff x="7170229" y="2701861"/>
            <a:chExt cx="2460625" cy="1619250"/>
          </a:xfrm>
        </p:grpSpPr>
        <p:sp>
          <p:nvSpPr>
            <p:cNvPr id="32" name="object 32"/>
            <p:cNvSpPr/>
            <p:nvPr/>
          </p:nvSpPr>
          <p:spPr>
            <a:xfrm>
              <a:off x="7664196" y="2706624"/>
              <a:ext cx="1470660" cy="1609725"/>
            </a:xfrm>
            <a:custGeom>
              <a:avLst/>
              <a:gdLst/>
              <a:ahLst/>
              <a:cxnLst/>
              <a:rect l="l" t="t" r="r" b="b"/>
              <a:pathLst>
                <a:path w="1470659" h="1609725">
                  <a:moveTo>
                    <a:pt x="0" y="350519"/>
                  </a:moveTo>
                  <a:lnTo>
                    <a:pt x="0" y="1609344"/>
                  </a:lnTo>
                </a:path>
                <a:path w="1470659" h="1609725">
                  <a:moveTo>
                    <a:pt x="0" y="0"/>
                  </a:moveTo>
                  <a:lnTo>
                    <a:pt x="0" y="182879"/>
                  </a:lnTo>
                </a:path>
                <a:path w="1470659" h="1609725">
                  <a:moveTo>
                    <a:pt x="490727" y="350519"/>
                  </a:moveTo>
                  <a:lnTo>
                    <a:pt x="490727" y="1609344"/>
                  </a:lnTo>
                </a:path>
                <a:path w="1470659" h="1609725">
                  <a:moveTo>
                    <a:pt x="490727" y="0"/>
                  </a:moveTo>
                  <a:lnTo>
                    <a:pt x="490727" y="182879"/>
                  </a:lnTo>
                </a:path>
                <a:path w="1470659" h="1609725">
                  <a:moveTo>
                    <a:pt x="979931" y="350519"/>
                  </a:moveTo>
                  <a:lnTo>
                    <a:pt x="979931" y="1609344"/>
                  </a:lnTo>
                </a:path>
                <a:path w="1470659" h="1609725">
                  <a:moveTo>
                    <a:pt x="979931" y="0"/>
                  </a:moveTo>
                  <a:lnTo>
                    <a:pt x="979931" y="182879"/>
                  </a:lnTo>
                </a:path>
                <a:path w="1470659" h="1609725">
                  <a:moveTo>
                    <a:pt x="1470659" y="350519"/>
                  </a:moveTo>
                  <a:lnTo>
                    <a:pt x="1470659" y="1609344"/>
                  </a:lnTo>
                </a:path>
                <a:path w="1470659" h="1609725">
                  <a:moveTo>
                    <a:pt x="1470659" y="0"/>
                  </a:moveTo>
                  <a:lnTo>
                    <a:pt x="1470659" y="182879"/>
                  </a:lnTo>
                </a:path>
              </a:pathLst>
            </a:custGeom>
            <a:ln w="9144">
              <a:solidFill>
                <a:srgbClr val="D9D9D9"/>
              </a:solidFill>
            </a:ln>
          </p:spPr>
          <p:txBody>
            <a:bodyPr wrap="square" lIns="0" tIns="0" rIns="0" bIns="0" rtlCol="0"/>
            <a:lstStyle/>
            <a:p>
              <a:endParaRPr/>
            </a:p>
          </p:txBody>
        </p:sp>
        <p:sp>
          <p:nvSpPr>
            <p:cNvPr id="33" name="object 33"/>
            <p:cNvSpPr/>
            <p:nvPr/>
          </p:nvSpPr>
          <p:spPr>
            <a:xfrm>
              <a:off x="9625584" y="2706624"/>
              <a:ext cx="0" cy="1609725"/>
            </a:xfrm>
            <a:custGeom>
              <a:avLst/>
              <a:gdLst/>
              <a:ahLst/>
              <a:cxnLst/>
              <a:rect l="l" t="t" r="r" b="b"/>
              <a:pathLst>
                <a:path h="1609725">
                  <a:moveTo>
                    <a:pt x="0" y="0"/>
                  </a:moveTo>
                  <a:lnTo>
                    <a:pt x="0" y="1609344"/>
                  </a:lnTo>
                </a:path>
              </a:pathLst>
            </a:custGeom>
            <a:ln w="9144">
              <a:solidFill>
                <a:srgbClr val="D9D9D9"/>
              </a:solidFill>
            </a:ln>
          </p:spPr>
          <p:txBody>
            <a:bodyPr wrap="square" lIns="0" tIns="0" rIns="0" bIns="0" rtlCol="0"/>
            <a:lstStyle/>
            <a:p>
              <a:endParaRPr/>
            </a:p>
          </p:txBody>
        </p:sp>
        <p:sp>
          <p:nvSpPr>
            <p:cNvPr id="34" name="object 34"/>
            <p:cNvSpPr/>
            <p:nvPr/>
          </p:nvSpPr>
          <p:spPr>
            <a:xfrm>
              <a:off x="7174992" y="2889503"/>
              <a:ext cx="2254250" cy="1240790"/>
            </a:xfrm>
            <a:custGeom>
              <a:avLst/>
              <a:gdLst/>
              <a:ahLst/>
              <a:cxnLst/>
              <a:rect l="l" t="t" r="r" b="b"/>
              <a:pathLst>
                <a:path w="2254250" h="1240789">
                  <a:moveTo>
                    <a:pt x="292608" y="1072896"/>
                  </a:moveTo>
                  <a:lnTo>
                    <a:pt x="0" y="1072896"/>
                  </a:lnTo>
                  <a:lnTo>
                    <a:pt x="0" y="1240536"/>
                  </a:lnTo>
                  <a:lnTo>
                    <a:pt x="292608" y="1240536"/>
                  </a:lnTo>
                  <a:lnTo>
                    <a:pt x="292608" y="1072896"/>
                  </a:lnTo>
                  <a:close/>
                </a:path>
                <a:path w="2254250" h="1240789">
                  <a:moveTo>
                    <a:pt x="489204" y="536448"/>
                  </a:moveTo>
                  <a:lnTo>
                    <a:pt x="0" y="536448"/>
                  </a:lnTo>
                  <a:lnTo>
                    <a:pt x="0" y="704088"/>
                  </a:lnTo>
                  <a:lnTo>
                    <a:pt x="489204" y="704088"/>
                  </a:lnTo>
                  <a:lnTo>
                    <a:pt x="489204" y="536448"/>
                  </a:lnTo>
                  <a:close/>
                </a:path>
                <a:path w="2254250" h="1240789">
                  <a:moveTo>
                    <a:pt x="2253996" y="0"/>
                  </a:moveTo>
                  <a:lnTo>
                    <a:pt x="0" y="0"/>
                  </a:lnTo>
                  <a:lnTo>
                    <a:pt x="0" y="167640"/>
                  </a:lnTo>
                  <a:lnTo>
                    <a:pt x="2253996" y="167640"/>
                  </a:lnTo>
                  <a:lnTo>
                    <a:pt x="2253996" y="0"/>
                  </a:lnTo>
                  <a:close/>
                </a:path>
              </a:pathLst>
            </a:custGeom>
            <a:solidFill>
              <a:srgbClr val="5B9BD4"/>
            </a:solidFill>
          </p:spPr>
          <p:txBody>
            <a:bodyPr wrap="square" lIns="0" tIns="0" rIns="0" bIns="0" rtlCol="0"/>
            <a:lstStyle/>
            <a:p>
              <a:endParaRPr/>
            </a:p>
          </p:txBody>
        </p:sp>
        <p:sp>
          <p:nvSpPr>
            <p:cNvPr id="35" name="object 35"/>
            <p:cNvSpPr/>
            <p:nvPr/>
          </p:nvSpPr>
          <p:spPr>
            <a:xfrm>
              <a:off x="7174992" y="2706624"/>
              <a:ext cx="0" cy="1609725"/>
            </a:xfrm>
            <a:custGeom>
              <a:avLst/>
              <a:gdLst/>
              <a:ahLst/>
              <a:cxnLst/>
              <a:rect l="l" t="t" r="r" b="b"/>
              <a:pathLst>
                <a:path h="1609725">
                  <a:moveTo>
                    <a:pt x="0" y="0"/>
                  </a:moveTo>
                  <a:lnTo>
                    <a:pt x="0" y="1609344"/>
                  </a:lnTo>
                </a:path>
              </a:pathLst>
            </a:custGeom>
            <a:ln w="9144">
              <a:solidFill>
                <a:srgbClr val="D9D9D9"/>
              </a:solidFill>
            </a:ln>
          </p:spPr>
          <p:txBody>
            <a:bodyPr wrap="square" lIns="0" tIns="0" rIns="0" bIns="0" rtlCol="0"/>
            <a:lstStyle/>
            <a:p>
              <a:endParaRPr/>
            </a:p>
          </p:txBody>
        </p:sp>
      </p:grpSp>
      <p:sp>
        <p:nvSpPr>
          <p:cNvPr id="36" name="object 36"/>
          <p:cNvSpPr txBox="1"/>
          <p:nvPr/>
        </p:nvSpPr>
        <p:spPr>
          <a:xfrm>
            <a:off x="9505188" y="2884423"/>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23</a:t>
            </a:r>
            <a:endParaRPr sz="900">
              <a:latin typeface="Calibri"/>
              <a:cs typeface="Calibri"/>
            </a:endParaRPr>
          </a:p>
        </p:txBody>
      </p:sp>
      <p:sp>
        <p:nvSpPr>
          <p:cNvPr id="37" name="object 37"/>
          <p:cNvSpPr txBox="1"/>
          <p:nvPr/>
        </p:nvSpPr>
        <p:spPr>
          <a:xfrm>
            <a:off x="7740395" y="342087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38" name="object 38"/>
          <p:cNvSpPr txBox="1"/>
          <p:nvPr/>
        </p:nvSpPr>
        <p:spPr>
          <a:xfrm>
            <a:off x="7543800" y="395732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39" name="object 39"/>
          <p:cNvSpPr txBox="1"/>
          <p:nvPr/>
        </p:nvSpPr>
        <p:spPr>
          <a:xfrm>
            <a:off x="9567671" y="24622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25</a:t>
            </a:r>
            <a:endParaRPr sz="900">
              <a:latin typeface="Calibri"/>
              <a:cs typeface="Calibri"/>
            </a:endParaRPr>
          </a:p>
        </p:txBody>
      </p:sp>
      <p:sp>
        <p:nvSpPr>
          <p:cNvPr id="40" name="object 40"/>
          <p:cNvSpPr txBox="1"/>
          <p:nvPr/>
        </p:nvSpPr>
        <p:spPr>
          <a:xfrm>
            <a:off x="5029200" y="2883408"/>
            <a:ext cx="2065655"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585858"/>
                </a:solidFill>
                <a:latin typeface="UD Digi Kyokasho NK-B"/>
                <a:cs typeface="UD Digi Kyokasho NK-B"/>
              </a:rPr>
              <a:t>サービス利用の必要性を客観的に判断するため</a:t>
            </a:r>
            <a:endParaRPr sz="800">
              <a:latin typeface="UD Digi Kyokasho NK-B"/>
              <a:cs typeface="UD Digi Kyokasho NK-B"/>
            </a:endParaRPr>
          </a:p>
        </p:txBody>
      </p:sp>
      <p:sp>
        <p:nvSpPr>
          <p:cNvPr id="41" name="object 41"/>
          <p:cNvSpPr txBox="1"/>
          <p:nvPr/>
        </p:nvSpPr>
        <p:spPr>
          <a:xfrm>
            <a:off x="4640579" y="3419855"/>
            <a:ext cx="2454275"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585858"/>
                </a:solidFill>
                <a:latin typeface="UD Digi Kyokasho NK-B"/>
                <a:cs typeface="UD Digi Kyokasho NK-B"/>
              </a:rPr>
              <a:t>医師以外に障がいの有無を判断できるものがいないため</a:t>
            </a:r>
            <a:endParaRPr sz="800">
              <a:latin typeface="UD Digi Kyokasho NK-B"/>
              <a:cs typeface="UD Digi Kyokasho NK-B"/>
            </a:endParaRPr>
          </a:p>
        </p:txBody>
      </p:sp>
      <p:sp>
        <p:nvSpPr>
          <p:cNvPr id="42" name="object 42"/>
          <p:cNvSpPr txBox="1"/>
          <p:nvPr/>
        </p:nvSpPr>
        <p:spPr>
          <a:xfrm>
            <a:off x="6790943" y="3956304"/>
            <a:ext cx="30226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43" name="object 43"/>
          <p:cNvSpPr txBox="1"/>
          <p:nvPr/>
        </p:nvSpPr>
        <p:spPr>
          <a:xfrm>
            <a:off x="1312672" y="2110232"/>
            <a:ext cx="7918450" cy="485775"/>
          </a:xfrm>
          <a:prstGeom prst="rect">
            <a:avLst/>
          </a:prstGeom>
        </p:spPr>
        <p:txBody>
          <a:bodyPr vert="horz" wrap="square" lIns="0" tIns="12700" rIns="0" bIns="0" rtlCol="0">
            <a:spAutoFit/>
          </a:bodyPr>
          <a:lstStyle/>
          <a:p>
            <a:pPr marL="80010" marR="30480" indent="-55244">
              <a:lnSpc>
                <a:spcPct val="125800"/>
              </a:lnSpc>
              <a:spcBef>
                <a:spcPts val="100"/>
              </a:spcBef>
              <a:tabLst>
                <a:tab pos="3903345" algn="l"/>
                <a:tab pos="5831205" algn="l"/>
                <a:tab pos="6322060" algn="l"/>
                <a:tab pos="6783705" algn="l"/>
                <a:tab pos="7273290" algn="l"/>
                <a:tab pos="7764145" algn="l"/>
              </a:tabLst>
            </a:pPr>
            <a:r>
              <a:rPr sz="1200" b="1" spc="-10" dirty="0">
                <a:solidFill>
                  <a:srgbClr val="585858"/>
                </a:solidFill>
                <a:latin typeface="UD Digi Kyokasho NK-B"/>
                <a:cs typeface="UD Digi Kyokasho NK-B"/>
              </a:rPr>
              <a:t>（５）</a:t>
            </a:r>
            <a:r>
              <a:rPr sz="1200" b="1" dirty="0">
                <a:solidFill>
                  <a:srgbClr val="585858"/>
                </a:solidFill>
                <a:latin typeface="UD Digi Kyokasho NK-B"/>
                <a:cs typeface="UD Digi Kyokasho NK-B"/>
              </a:rPr>
              <a:t>障がい</a:t>
            </a:r>
            <a:r>
              <a:rPr sz="1200" b="1" spc="-10" dirty="0">
                <a:solidFill>
                  <a:srgbClr val="585858"/>
                </a:solidFill>
                <a:latin typeface="UD Digi Kyokasho NK-B"/>
                <a:cs typeface="UD Digi Kyokasho NK-B"/>
              </a:rPr>
              <a:t>児</a:t>
            </a:r>
            <a:r>
              <a:rPr sz="1200" b="1" dirty="0">
                <a:solidFill>
                  <a:srgbClr val="585858"/>
                </a:solidFill>
                <a:latin typeface="UD Digi Kyokasho NK-B"/>
                <a:cs typeface="UD Digi Kyokasho NK-B"/>
              </a:rPr>
              <a:t>通所支援</a:t>
            </a:r>
            <a:r>
              <a:rPr sz="1200" b="1" spc="-10" dirty="0">
                <a:solidFill>
                  <a:srgbClr val="585858"/>
                </a:solidFill>
                <a:latin typeface="UD Digi Kyokasho NK-B"/>
                <a:cs typeface="UD Digi Kyokasho NK-B"/>
              </a:rPr>
              <a:t>サー</a:t>
            </a:r>
            <a:r>
              <a:rPr sz="1200" b="1" dirty="0">
                <a:solidFill>
                  <a:srgbClr val="585858"/>
                </a:solidFill>
                <a:latin typeface="UD Digi Kyokasho NK-B"/>
                <a:cs typeface="UD Digi Kyokasho NK-B"/>
              </a:rPr>
              <a:t>ビ</a:t>
            </a:r>
            <a:r>
              <a:rPr sz="1200" b="1" spc="-25" dirty="0">
                <a:solidFill>
                  <a:srgbClr val="585858"/>
                </a:solidFill>
                <a:latin typeface="UD Digi Kyokasho NK-B"/>
                <a:cs typeface="UD Digi Kyokasho NK-B"/>
              </a:rPr>
              <a:t>ス</a:t>
            </a:r>
            <a:r>
              <a:rPr sz="1200" b="1" dirty="0">
                <a:solidFill>
                  <a:srgbClr val="585858"/>
                </a:solidFill>
                <a:latin typeface="UD Digi Kyokasho NK-B"/>
                <a:cs typeface="UD Digi Kyokasho NK-B"/>
              </a:rPr>
              <a:t>利用時</a:t>
            </a:r>
            <a:r>
              <a:rPr sz="1200" b="1" spc="-50" dirty="0">
                <a:solidFill>
                  <a:srgbClr val="585858"/>
                </a:solidFill>
                <a:latin typeface="UD Digi Kyokasho NK-B"/>
                <a:cs typeface="UD Digi Kyokasho NK-B"/>
              </a:rPr>
              <a:t>の</a:t>
            </a:r>
            <a:r>
              <a:rPr sz="1200" b="1" dirty="0">
                <a:solidFill>
                  <a:srgbClr val="585858"/>
                </a:solidFill>
                <a:latin typeface="UD Digi Kyokasho NK-B"/>
                <a:cs typeface="UD Digi Kyokasho NK-B"/>
              </a:rPr>
              <a:t>	</a:t>
            </a:r>
            <a:r>
              <a:rPr sz="1200" b="1" spc="-10" dirty="0">
                <a:solidFill>
                  <a:srgbClr val="585858"/>
                </a:solidFill>
                <a:latin typeface="UD Digi Kyokasho NK-B"/>
                <a:cs typeface="UD Digi Kyokasho NK-B"/>
              </a:rPr>
              <a:t>（６）</a:t>
            </a:r>
            <a:r>
              <a:rPr sz="1200" b="1" dirty="0">
                <a:solidFill>
                  <a:srgbClr val="585858"/>
                </a:solidFill>
                <a:latin typeface="UD Digi Kyokasho NK-B"/>
                <a:cs typeface="UD Digi Kyokasho NK-B"/>
              </a:rPr>
              <a:t>医</a:t>
            </a:r>
            <a:r>
              <a:rPr sz="1200" b="1" spc="-20" dirty="0">
                <a:solidFill>
                  <a:srgbClr val="585858"/>
                </a:solidFill>
                <a:latin typeface="UD Digi Kyokasho NK-B"/>
                <a:cs typeface="UD Digi Kyokasho NK-B"/>
              </a:rPr>
              <a:t>師による</a:t>
            </a:r>
            <a:r>
              <a:rPr sz="1200" b="1" spc="-25" dirty="0">
                <a:solidFill>
                  <a:srgbClr val="585858"/>
                </a:solidFill>
                <a:latin typeface="UD Digi Kyokasho NK-B"/>
                <a:cs typeface="UD Digi Kyokasho NK-B"/>
              </a:rPr>
              <a:t>診</a:t>
            </a:r>
            <a:r>
              <a:rPr sz="1200" b="1" dirty="0">
                <a:solidFill>
                  <a:srgbClr val="585858"/>
                </a:solidFill>
                <a:latin typeface="UD Digi Kyokasho NK-B"/>
                <a:cs typeface="UD Digi Kyokasho NK-B"/>
              </a:rPr>
              <a:t>断（意見書）を必須</a:t>
            </a:r>
            <a:r>
              <a:rPr sz="1200" b="1" spc="-509" dirty="0">
                <a:solidFill>
                  <a:srgbClr val="585858"/>
                </a:solidFill>
                <a:latin typeface="UD Digi Kyokasho NK-B"/>
                <a:cs typeface="UD Digi Kyokasho NK-B"/>
              </a:rPr>
              <a:t>•</a:t>
            </a:r>
            <a:r>
              <a:rPr sz="1200" b="1" dirty="0">
                <a:solidFill>
                  <a:srgbClr val="585858"/>
                </a:solidFill>
                <a:latin typeface="UD Digi Kyokasho NK-B"/>
                <a:cs typeface="UD Digi Kyokasho NK-B"/>
              </a:rPr>
              <a:t>必要</a:t>
            </a:r>
            <a:r>
              <a:rPr sz="1200" b="1" spc="-10" dirty="0">
                <a:solidFill>
                  <a:srgbClr val="585858"/>
                </a:solidFill>
                <a:latin typeface="UD Digi Kyokasho NK-B"/>
                <a:cs typeface="UD Digi Kyokasho NK-B"/>
              </a:rPr>
              <a:t>と</a:t>
            </a:r>
            <a:r>
              <a:rPr sz="1200" b="1" spc="-20" dirty="0">
                <a:solidFill>
                  <a:srgbClr val="585858"/>
                </a:solidFill>
                <a:latin typeface="UD Digi Kyokasho NK-B"/>
                <a:cs typeface="UD Digi Kyokasho NK-B"/>
              </a:rPr>
              <a:t>する場合の</a:t>
            </a:r>
            <a:r>
              <a:rPr sz="1200" b="1" spc="-30" dirty="0">
                <a:solidFill>
                  <a:srgbClr val="585858"/>
                </a:solidFill>
                <a:latin typeface="UD Digi Kyokasho NK-B"/>
                <a:cs typeface="UD Digi Kyokasho NK-B"/>
              </a:rPr>
              <a:t>理</a:t>
            </a:r>
            <a:r>
              <a:rPr sz="1200" b="1" spc="-50" dirty="0">
                <a:solidFill>
                  <a:srgbClr val="585858"/>
                </a:solidFill>
                <a:latin typeface="UD Digi Kyokasho NK-B"/>
                <a:cs typeface="UD Digi Kyokasho NK-B"/>
              </a:rPr>
              <a:t>由</a:t>
            </a:r>
            <a:r>
              <a:rPr sz="1200" b="1" dirty="0">
                <a:solidFill>
                  <a:srgbClr val="585858"/>
                </a:solidFill>
                <a:latin typeface="UD Digi Kyokasho NK-B"/>
                <a:cs typeface="UD Digi Kyokasho NK-B"/>
              </a:rPr>
              <a:t>医</a:t>
            </a:r>
            <a:r>
              <a:rPr sz="1200" b="1" spc="-20" dirty="0">
                <a:solidFill>
                  <a:srgbClr val="585858"/>
                </a:solidFill>
                <a:latin typeface="UD Digi Kyokasho NK-B"/>
                <a:cs typeface="UD Digi Kyokasho NK-B"/>
              </a:rPr>
              <a:t>師による</a:t>
            </a:r>
            <a:r>
              <a:rPr sz="1200" b="1" spc="-25" dirty="0">
                <a:solidFill>
                  <a:srgbClr val="585858"/>
                </a:solidFill>
                <a:latin typeface="UD Digi Kyokasho NK-B"/>
                <a:cs typeface="UD Digi Kyokasho NK-B"/>
              </a:rPr>
              <a:t>診</a:t>
            </a:r>
            <a:r>
              <a:rPr sz="1200" b="1" dirty="0">
                <a:solidFill>
                  <a:srgbClr val="585858"/>
                </a:solidFill>
                <a:latin typeface="UD Digi Kyokasho NK-B"/>
                <a:cs typeface="UD Digi Kyokasho NK-B"/>
              </a:rPr>
              <a:t>断（意見書）</a:t>
            </a:r>
            <a:r>
              <a:rPr sz="1200" b="1" spc="-20" dirty="0">
                <a:solidFill>
                  <a:srgbClr val="585858"/>
                </a:solidFill>
                <a:latin typeface="UD Digi Kyokasho NK-B"/>
                <a:cs typeface="UD Digi Kyokasho NK-B"/>
              </a:rPr>
              <a:t>の</a:t>
            </a:r>
            <a:r>
              <a:rPr sz="1200" b="1" dirty="0">
                <a:solidFill>
                  <a:srgbClr val="585858"/>
                </a:solidFill>
                <a:latin typeface="UD Digi Kyokasho NK-B"/>
                <a:cs typeface="UD Digi Kyokasho NK-B"/>
              </a:rPr>
              <a:t>必要</a:t>
            </a:r>
            <a:r>
              <a:rPr sz="1200" b="1" spc="-20" dirty="0">
                <a:solidFill>
                  <a:srgbClr val="585858"/>
                </a:solidFill>
                <a:latin typeface="UD Digi Kyokasho NK-B"/>
                <a:cs typeface="UD Digi Kyokasho NK-B"/>
              </a:rPr>
              <a:t>の</a:t>
            </a:r>
            <a:r>
              <a:rPr sz="1200" b="1" dirty="0">
                <a:solidFill>
                  <a:srgbClr val="585858"/>
                </a:solidFill>
                <a:latin typeface="UD Digi Kyokasho NK-B"/>
                <a:cs typeface="UD Digi Kyokasho NK-B"/>
              </a:rPr>
              <a:t>有</a:t>
            </a:r>
            <a:r>
              <a:rPr sz="1200" b="1" spc="-50" dirty="0">
                <a:solidFill>
                  <a:srgbClr val="585858"/>
                </a:solidFill>
                <a:latin typeface="UD Digi Kyokasho NK-B"/>
                <a:cs typeface="UD Digi Kyokasho NK-B"/>
              </a:rPr>
              <a:t>無</a:t>
            </a:r>
            <a:r>
              <a:rPr sz="1200" b="1" dirty="0">
                <a:solidFill>
                  <a:srgbClr val="585858"/>
                </a:solidFill>
                <a:latin typeface="UD Digi Kyokasho NK-B"/>
                <a:cs typeface="UD Digi Kyokasho NK-B"/>
              </a:rPr>
              <a:t>		</a:t>
            </a:r>
            <a:r>
              <a:rPr sz="1350" spc="-75" baseline="-18518" dirty="0">
                <a:solidFill>
                  <a:srgbClr val="585858"/>
                </a:solidFill>
                <a:latin typeface="Calibri"/>
                <a:cs typeface="Calibri"/>
              </a:rPr>
              <a:t>0</a:t>
            </a:r>
            <a:r>
              <a:rPr sz="1350" baseline="-18518" dirty="0">
                <a:solidFill>
                  <a:srgbClr val="585858"/>
                </a:solidFill>
                <a:latin typeface="Calibri"/>
                <a:cs typeface="Calibri"/>
              </a:rPr>
              <a:t>	</a:t>
            </a:r>
            <a:r>
              <a:rPr sz="1350" spc="-75" baseline="-18518" dirty="0">
                <a:solidFill>
                  <a:srgbClr val="585858"/>
                </a:solidFill>
                <a:latin typeface="Calibri"/>
                <a:cs typeface="Calibri"/>
              </a:rPr>
              <a:t>5</a:t>
            </a:r>
            <a:r>
              <a:rPr sz="1350" baseline="-18518" dirty="0">
                <a:solidFill>
                  <a:srgbClr val="585858"/>
                </a:solidFill>
                <a:latin typeface="Calibri"/>
                <a:cs typeface="Calibri"/>
              </a:rPr>
              <a:t>	</a:t>
            </a:r>
            <a:r>
              <a:rPr sz="1350" spc="-37" baseline="-18518" dirty="0">
                <a:solidFill>
                  <a:srgbClr val="585858"/>
                </a:solidFill>
                <a:latin typeface="Calibri"/>
                <a:cs typeface="Calibri"/>
              </a:rPr>
              <a:t>10</a:t>
            </a:r>
            <a:r>
              <a:rPr sz="1350" baseline="-18518" dirty="0">
                <a:solidFill>
                  <a:srgbClr val="585858"/>
                </a:solidFill>
                <a:latin typeface="Calibri"/>
                <a:cs typeface="Calibri"/>
              </a:rPr>
              <a:t>	</a:t>
            </a:r>
            <a:r>
              <a:rPr sz="1350" spc="-37" baseline="-18518" dirty="0">
                <a:solidFill>
                  <a:srgbClr val="585858"/>
                </a:solidFill>
                <a:latin typeface="Calibri"/>
                <a:cs typeface="Calibri"/>
              </a:rPr>
              <a:t>15</a:t>
            </a:r>
            <a:r>
              <a:rPr sz="1350" baseline="-18518" dirty="0">
                <a:solidFill>
                  <a:srgbClr val="585858"/>
                </a:solidFill>
                <a:latin typeface="Calibri"/>
                <a:cs typeface="Calibri"/>
              </a:rPr>
              <a:t>	</a:t>
            </a:r>
            <a:r>
              <a:rPr sz="1350" spc="-37" baseline="-18518" dirty="0">
                <a:solidFill>
                  <a:srgbClr val="585858"/>
                </a:solidFill>
                <a:latin typeface="Calibri"/>
                <a:cs typeface="Calibri"/>
              </a:rPr>
              <a:t>20</a:t>
            </a:r>
            <a:endParaRPr sz="1350" baseline="-18518">
              <a:latin typeface="Calibri"/>
              <a:cs typeface="Calibri"/>
            </a:endParaRPr>
          </a:p>
        </p:txBody>
      </p:sp>
      <p:sp>
        <p:nvSpPr>
          <p:cNvPr id="44" name="object 44"/>
          <p:cNvSpPr/>
          <p:nvPr/>
        </p:nvSpPr>
        <p:spPr>
          <a:xfrm>
            <a:off x="4561332" y="2068068"/>
            <a:ext cx="5262880" cy="2386965"/>
          </a:xfrm>
          <a:custGeom>
            <a:avLst/>
            <a:gdLst/>
            <a:ahLst/>
            <a:cxnLst/>
            <a:rect l="l" t="t" r="r" b="b"/>
            <a:pathLst>
              <a:path w="5262880" h="2386965">
                <a:moveTo>
                  <a:pt x="0" y="2386584"/>
                </a:moveTo>
                <a:lnTo>
                  <a:pt x="5262371" y="2386584"/>
                </a:lnTo>
                <a:lnTo>
                  <a:pt x="5262371" y="0"/>
                </a:lnTo>
                <a:lnTo>
                  <a:pt x="0" y="0"/>
                </a:lnTo>
                <a:lnTo>
                  <a:pt x="0" y="2386584"/>
                </a:lnTo>
                <a:close/>
              </a:path>
            </a:pathLst>
          </a:custGeom>
          <a:ln w="9144">
            <a:solidFill>
              <a:srgbClr val="000000"/>
            </a:solidFill>
          </a:ln>
        </p:spPr>
        <p:txBody>
          <a:bodyPr wrap="square" lIns="0" tIns="0" rIns="0" bIns="0" rtlCol="0"/>
          <a:lstStyle/>
          <a:p>
            <a:endParaRPr/>
          </a:p>
        </p:txBody>
      </p:sp>
      <p:sp>
        <p:nvSpPr>
          <p:cNvPr id="45" name="object 45"/>
          <p:cNvSpPr txBox="1"/>
          <p:nvPr/>
        </p:nvSpPr>
        <p:spPr>
          <a:xfrm>
            <a:off x="899160" y="4503420"/>
            <a:ext cx="8924925" cy="2677795"/>
          </a:xfrm>
          <a:prstGeom prst="rect">
            <a:avLst/>
          </a:prstGeom>
          <a:solidFill>
            <a:srgbClr val="DEEBF7"/>
          </a:solidFill>
          <a:ln w="9144">
            <a:solidFill>
              <a:srgbClr val="000000"/>
            </a:solidFill>
          </a:ln>
        </p:spPr>
        <p:txBody>
          <a:bodyPr vert="horz" wrap="square" lIns="0" tIns="35560" rIns="0" bIns="0" rtlCol="0">
            <a:spAutoFit/>
          </a:bodyPr>
          <a:lstStyle/>
          <a:p>
            <a:pPr marL="89535">
              <a:lnSpc>
                <a:spcPts val="1255"/>
              </a:lnSpc>
              <a:spcBef>
                <a:spcPts val="280"/>
              </a:spcBef>
            </a:pPr>
            <a:r>
              <a:rPr sz="1050" spc="-10" dirty="0">
                <a:latin typeface="MS Gothic"/>
                <a:cs typeface="MS Gothic"/>
              </a:rPr>
              <a:t>※</a:t>
            </a:r>
            <a:r>
              <a:rPr sz="1050" spc="-10" dirty="0">
                <a:latin typeface="Yu Gothic"/>
                <a:cs typeface="Yu Gothic"/>
              </a:rPr>
              <a:t>（５）</a:t>
            </a:r>
            <a:r>
              <a:rPr sz="1050" spc="-20" dirty="0">
                <a:latin typeface="Yu Gothic"/>
                <a:cs typeface="Yu Gothic"/>
              </a:rPr>
              <a:t>医師による診断</a:t>
            </a:r>
            <a:r>
              <a:rPr sz="1050" spc="-10" dirty="0">
                <a:latin typeface="Yu Gothic"/>
                <a:cs typeface="Yu Gothic"/>
              </a:rPr>
              <a:t>（</a:t>
            </a:r>
            <a:r>
              <a:rPr sz="1050" spc="-15" dirty="0">
                <a:latin typeface="Yu Gothic"/>
                <a:cs typeface="Yu Gothic"/>
              </a:rPr>
              <a:t>意⾒書</a:t>
            </a:r>
            <a:r>
              <a:rPr sz="1050" spc="-20" dirty="0">
                <a:latin typeface="Yu Gothic"/>
                <a:cs typeface="Yu Gothic"/>
              </a:rPr>
              <a:t>）</a:t>
            </a:r>
            <a:r>
              <a:rPr sz="1050" spc="-25" dirty="0">
                <a:latin typeface="Yu Gothic"/>
                <a:cs typeface="Yu Gothic"/>
              </a:rPr>
              <a:t>を「原則として必要」とする市町村における「不要な場合」の例</a:t>
            </a:r>
            <a:endParaRPr sz="1050">
              <a:latin typeface="Yu Gothic"/>
              <a:cs typeface="Yu Gothic"/>
            </a:endParaRPr>
          </a:p>
          <a:p>
            <a:pPr marL="259079" indent="-169545">
              <a:lnSpc>
                <a:spcPts val="1255"/>
              </a:lnSpc>
              <a:buFont typeface="Arial"/>
              <a:buChar char="•"/>
              <a:tabLst>
                <a:tab pos="259079" algn="l"/>
              </a:tabLst>
            </a:pPr>
            <a:r>
              <a:rPr sz="1050" spc="-25" dirty="0">
                <a:latin typeface="Yu Gothic"/>
                <a:cs typeface="Yu Gothic"/>
              </a:rPr>
              <a:t>特別児童扶養⼿当や⾃⽴⽀援医療等を受給している場合</a:t>
            </a:r>
            <a:endParaRPr sz="1050">
              <a:latin typeface="Yu Gothic"/>
              <a:cs typeface="Yu Gothic"/>
            </a:endParaRPr>
          </a:p>
          <a:p>
            <a:pPr marL="259079" indent="-169545">
              <a:lnSpc>
                <a:spcPct val="100000"/>
              </a:lnSpc>
              <a:buFont typeface="Arial"/>
              <a:buChar char="•"/>
              <a:tabLst>
                <a:tab pos="259079" algn="l"/>
              </a:tabLst>
            </a:pPr>
            <a:r>
              <a:rPr sz="1050" spc="-25" dirty="0">
                <a:latin typeface="Yu Gothic"/>
                <a:cs typeface="Yu Gothic"/>
              </a:rPr>
              <a:t>保健師、発達相談員、⼼理⼠等の意⾒書がある場合</a:t>
            </a:r>
            <a:endParaRPr sz="1050">
              <a:latin typeface="Yu Gothic"/>
              <a:cs typeface="Yu Gothic"/>
            </a:endParaRPr>
          </a:p>
          <a:p>
            <a:pPr marL="259079" indent="-169545">
              <a:lnSpc>
                <a:spcPct val="100000"/>
              </a:lnSpc>
              <a:buFont typeface="Arial"/>
              <a:buChar char="•"/>
              <a:tabLst>
                <a:tab pos="259079" algn="l"/>
              </a:tabLst>
            </a:pPr>
            <a:r>
              <a:rPr sz="1050" spc="-25" dirty="0">
                <a:latin typeface="Yu Gothic"/>
                <a:cs typeface="Yu Gothic"/>
              </a:rPr>
              <a:t>乳幼児健診の情報や、⽀援学級・通級等の所属確認により判断できる場合</a:t>
            </a:r>
            <a:endParaRPr sz="1050">
              <a:latin typeface="Yu Gothic"/>
              <a:cs typeface="Yu Gothic"/>
            </a:endParaRPr>
          </a:p>
          <a:p>
            <a:pPr marL="259079" indent="-169545">
              <a:lnSpc>
                <a:spcPct val="100000"/>
              </a:lnSpc>
              <a:buFont typeface="Arial"/>
              <a:buChar char="•"/>
              <a:tabLst>
                <a:tab pos="259079" algn="l"/>
                <a:tab pos="2529205" algn="l"/>
              </a:tabLst>
            </a:pPr>
            <a:r>
              <a:rPr sz="1050" spc="-10" dirty="0">
                <a:latin typeface="Yu Gothic"/>
                <a:cs typeface="Yu Gothic"/>
              </a:rPr>
              <a:t>会議で療育が</a:t>
            </a:r>
            <a:r>
              <a:rPr sz="1050" spc="-20" dirty="0">
                <a:latin typeface="Yu Gothic"/>
                <a:cs typeface="Yu Gothic"/>
              </a:rPr>
              <a:t>必</a:t>
            </a:r>
            <a:r>
              <a:rPr sz="1050" spc="-10" dirty="0">
                <a:latin typeface="Yu Gothic"/>
                <a:cs typeface="Yu Gothic"/>
              </a:rPr>
              <a:t>要</a:t>
            </a:r>
            <a:r>
              <a:rPr sz="1050" spc="-20" dirty="0">
                <a:latin typeface="Yu Gothic"/>
                <a:cs typeface="Yu Gothic"/>
              </a:rPr>
              <a:t>と</a:t>
            </a:r>
            <a:r>
              <a:rPr sz="1050" spc="-10" dirty="0">
                <a:latin typeface="Yu Gothic"/>
                <a:cs typeface="Yu Gothic"/>
              </a:rPr>
              <a:t>判</a:t>
            </a:r>
            <a:r>
              <a:rPr sz="1050" spc="-20" dirty="0">
                <a:latin typeface="Yu Gothic"/>
                <a:cs typeface="Yu Gothic"/>
              </a:rPr>
              <a:t>断</a:t>
            </a:r>
            <a:r>
              <a:rPr sz="1050" spc="-10" dirty="0">
                <a:latin typeface="Yu Gothic"/>
                <a:cs typeface="Yu Gothic"/>
              </a:rPr>
              <a:t>され</a:t>
            </a:r>
            <a:r>
              <a:rPr sz="1050" spc="-20" dirty="0">
                <a:latin typeface="Yu Gothic"/>
                <a:cs typeface="Yu Gothic"/>
              </a:rPr>
              <a:t>た</a:t>
            </a:r>
            <a:r>
              <a:rPr sz="1050" spc="-10" dirty="0">
                <a:latin typeface="Yu Gothic"/>
                <a:cs typeface="Yu Gothic"/>
              </a:rPr>
              <a:t>場</a:t>
            </a:r>
            <a:r>
              <a:rPr sz="1050" spc="-50" dirty="0">
                <a:latin typeface="Yu Gothic"/>
                <a:cs typeface="Yu Gothic"/>
              </a:rPr>
              <a:t>合</a:t>
            </a:r>
            <a:r>
              <a:rPr sz="1050" dirty="0">
                <a:latin typeface="Yu Gothic"/>
                <a:cs typeface="Yu Gothic"/>
              </a:rPr>
              <a:t>	</a:t>
            </a:r>
            <a:r>
              <a:rPr sz="1050" spc="-10" dirty="0">
                <a:latin typeface="Yu Gothic"/>
                <a:cs typeface="Yu Gothic"/>
              </a:rPr>
              <a:t>な</a:t>
            </a:r>
            <a:r>
              <a:rPr sz="1050" spc="-50" dirty="0">
                <a:latin typeface="Yu Gothic"/>
                <a:cs typeface="Yu Gothic"/>
              </a:rPr>
              <a:t>ど</a:t>
            </a:r>
            <a:endParaRPr sz="1050">
              <a:latin typeface="Yu Gothic"/>
              <a:cs typeface="Yu Gothic"/>
            </a:endParaRPr>
          </a:p>
          <a:p>
            <a:pPr marL="89535">
              <a:lnSpc>
                <a:spcPts val="1255"/>
              </a:lnSpc>
              <a:spcBef>
                <a:spcPts val="1275"/>
              </a:spcBef>
            </a:pPr>
            <a:r>
              <a:rPr sz="1050" spc="-10" dirty="0">
                <a:latin typeface="MS Gothic"/>
                <a:cs typeface="MS Gothic"/>
              </a:rPr>
              <a:t>※</a:t>
            </a:r>
            <a:r>
              <a:rPr sz="1050" spc="-15" dirty="0">
                <a:latin typeface="Yu Gothic"/>
                <a:cs typeface="Yu Gothic"/>
              </a:rPr>
              <a:t>医師による診断</a:t>
            </a:r>
            <a:r>
              <a:rPr sz="1050" spc="-20" dirty="0">
                <a:latin typeface="Yu Gothic"/>
                <a:cs typeface="Yu Gothic"/>
              </a:rPr>
              <a:t>（</a:t>
            </a:r>
            <a:r>
              <a:rPr sz="1050" spc="-15" dirty="0">
                <a:latin typeface="Yu Gothic"/>
                <a:cs typeface="Yu Gothic"/>
              </a:rPr>
              <a:t>意⾒書</a:t>
            </a:r>
            <a:r>
              <a:rPr sz="1050" spc="-10" dirty="0">
                <a:latin typeface="Yu Gothic"/>
                <a:cs typeface="Yu Gothic"/>
              </a:rPr>
              <a:t>）</a:t>
            </a:r>
            <a:r>
              <a:rPr sz="1050" spc="-25" dirty="0">
                <a:latin typeface="Yu Gothic"/>
                <a:cs typeface="Yu Gothic"/>
              </a:rPr>
              <a:t>を「不要」とする市町村における判断基準の例</a:t>
            </a:r>
            <a:endParaRPr sz="1050">
              <a:latin typeface="Yu Gothic"/>
              <a:cs typeface="Yu Gothic"/>
            </a:endParaRPr>
          </a:p>
          <a:p>
            <a:pPr marL="259079" indent="-169545">
              <a:lnSpc>
                <a:spcPts val="1255"/>
              </a:lnSpc>
              <a:buFont typeface="Arial"/>
              <a:buChar char="•"/>
              <a:tabLst>
                <a:tab pos="259079" algn="l"/>
              </a:tabLst>
            </a:pPr>
            <a:r>
              <a:rPr sz="1050" spc="-25" dirty="0">
                <a:latin typeface="Yu Gothic"/>
                <a:cs typeface="Yu Gothic"/>
              </a:rPr>
              <a:t>市の実施する発達検査の結果や、保健師、⼼理⼠等の意⾒書</a:t>
            </a:r>
            <a:endParaRPr sz="1050">
              <a:latin typeface="Yu Gothic"/>
              <a:cs typeface="Yu Gothic"/>
            </a:endParaRPr>
          </a:p>
          <a:p>
            <a:pPr marL="259079" indent="-169545">
              <a:lnSpc>
                <a:spcPct val="100000"/>
              </a:lnSpc>
              <a:buFont typeface="Arial"/>
              <a:buChar char="•"/>
              <a:tabLst>
                <a:tab pos="259079" algn="l"/>
                <a:tab pos="2262505" algn="l"/>
              </a:tabLst>
            </a:pPr>
            <a:r>
              <a:rPr sz="1050" spc="-10" dirty="0">
                <a:latin typeface="Yu Gothic"/>
                <a:cs typeface="Yu Gothic"/>
              </a:rPr>
              <a:t>⽀援学校や⽀</a:t>
            </a:r>
            <a:r>
              <a:rPr sz="1050" spc="-20" dirty="0">
                <a:latin typeface="Yu Gothic"/>
                <a:cs typeface="Yu Gothic"/>
              </a:rPr>
              <a:t>援</a:t>
            </a:r>
            <a:r>
              <a:rPr sz="1050" spc="-10" dirty="0">
                <a:latin typeface="Yu Gothic"/>
                <a:cs typeface="Yu Gothic"/>
              </a:rPr>
              <a:t>学</a:t>
            </a:r>
            <a:r>
              <a:rPr sz="1050" spc="-20" dirty="0">
                <a:latin typeface="Yu Gothic"/>
                <a:cs typeface="Yu Gothic"/>
              </a:rPr>
              <a:t>級</a:t>
            </a:r>
            <a:r>
              <a:rPr sz="1050" spc="-10" dirty="0">
                <a:latin typeface="Yu Gothic"/>
                <a:cs typeface="Yu Gothic"/>
              </a:rPr>
              <a:t>の</a:t>
            </a:r>
            <a:r>
              <a:rPr sz="1050" spc="-20" dirty="0">
                <a:latin typeface="Yu Gothic"/>
                <a:cs typeface="Yu Gothic"/>
              </a:rPr>
              <a:t>所</a:t>
            </a:r>
            <a:r>
              <a:rPr sz="1050" spc="-10" dirty="0">
                <a:latin typeface="Yu Gothic"/>
                <a:cs typeface="Yu Gothic"/>
              </a:rPr>
              <a:t>属確</a:t>
            </a:r>
            <a:r>
              <a:rPr sz="1050" spc="-50" dirty="0">
                <a:latin typeface="Yu Gothic"/>
                <a:cs typeface="Yu Gothic"/>
              </a:rPr>
              <a:t>認</a:t>
            </a:r>
            <a:r>
              <a:rPr sz="1050" dirty="0">
                <a:latin typeface="Yu Gothic"/>
                <a:cs typeface="Yu Gothic"/>
              </a:rPr>
              <a:t>	</a:t>
            </a:r>
            <a:r>
              <a:rPr sz="1050" spc="-10" dirty="0">
                <a:latin typeface="Yu Gothic"/>
                <a:cs typeface="Yu Gothic"/>
              </a:rPr>
              <a:t>な</a:t>
            </a:r>
            <a:r>
              <a:rPr sz="1050" spc="-50" dirty="0">
                <a:latin typeface="Yu Gothic"/>
                <a:cs typeface="Yu Gothic"/>
              </a:rPr>
              <a:t>ど</a:t>
            </a:r>
            <a:endParaRPr sz="1050">
              <a:latin typeface="Yu Gothic"/>
              <a:cs typeface="Yu Gothic"/>
            </a:endParaRPr>
          </a:p>
          <a:p>
            <a:pPr marL="89535">
              <a:lnSpc>
                <a:spcPts val="1255"/>
              </a:lnSpc>
              <a:spcBef>
                <a:spcPts val="1270"/>
              </a:spcBef>
            </a:pPr>
            <a:r>
              <a:rPr sz="1050" spc="-10" dirty="0">
                <a:latin typeface="MS Gothic"/>
                <a:cs typeface="MS Gothic"/>
              </a:rPr>
              <a:t>※</a:t>
            </a:r>
            <a:r>
              <a:rPr sz="1050" spc="-25" dirty="0">
                <a:latin typeface="Yu Gothic"/>
                <a:cs typeface="Yu Gothic"/>
              </a:rPr>
              <a:t>その他</a:t>
            </a:r>
            <a:endParaRPr sz="1050">
              <a:latin typeface="Yu Gothic"/>
              <a:cs typeface="Yu Gothic"/>
            </a:endParaRPr>
          </a:p>
          <a:p>
            <a:pPr marL="258445" marR="85725" indent="-169545">
              <a:lnSpc>
                <a:spcPts val="1260"/>
              </a:lnSpc>
              <a:spcBef>
                <a:spcPts val="35"/>
              </a:spcBef>
              <a:buFont typeface="Arial"/>
              <a:buChar char="•"/>
              <a:tabLst>
                <a:tab pos="261620" algn="l"/>
                <a:tab pos="3995420" algn="l"/>
              </a:tabLst>
            </a:pPr>
            <a:r>
              <a:rPr sz="1050" spc="-10" dirty="0">
                <a:latin typeface="Yu Gothic"/>
                <a:cs typeface="Yu Gothic"/>
              </a:rPr>
              <a:t>①障がい者⼿</a:t>
            </a:r>
            <a:r>
              <a:rPr sz="1050" spc="-20" dirty="0">
                <a:latin typeface="Yu Gothic"/>
                <a:cs typeface="Yu Gothic"/>
              </a:rPr>
              <a:t>帳</a:t>
            </a:r>
            <a:r>
              <a:rPr sz="1050" spc="-10" dirty="0">
                <a:latin typeface="Yu Gothic"/>
                <a:cs typeface="Yu Gothic"/>
              </a:rPr>
              <a:t>ま</a:t>
            </a:r>
            <a:r>
              <a:rPr sz="1050" spc="-20" dirty="0">
                <a:latin typeface="Yu Gothic"/>
                <a:cs typeface="Yu Gothic"/>
              </a:rPr>
              <a:t>た</a:t>
            </a:r>
            <a:r>
              <a:rPr sz="1050" spc="-10" dirty="0">
                <a:latin typeface="Yu Gothic"/>
                <a:cs typeface="Yu Gothic"/>
              </a:rPr>
              <a:t>は</a:t>
            </a:r>
            <a:r>
              <a:rPr sz="1050" spc="-20" dirty="0">
                <a:latin typeface="Yu Gothic"/>
                <a:cs typeface="Yu Gothic"/>
              </a:rPr>
              <a:t>②</a:t>
            </a:r>
            <a:r>
              <a:rPr sz="1050" spc="-10" dirty="0">
                <a:latin typeface="Yu Gothic"/>
                <a:cs typeface="Yu Gothic"/>
              </a:rPr>
              <a:t>特別</a:t>
            </a:r>
            <a:r>
              <a:rPr sz="1050" spc="-20" dirty="0">
                <a:latin typeface="Yu Gothic"/>
                <a:cs typeface="Yu Gothic"/>
              </a:rPr>
              <a:t>児</a:t>
            </a:r>
            <a:r>
              <a:rPr sz="1050" spc="-10" dirty="0">
                <a:latin typeface="Yu Gothic"/>
                <a:cs typeface="Yu Gothic"/>
              </a:rPr>
              <a:t>童</a:t>
            </a:r>
            <a:r>
              <a:rPr sz="1050" spc="-20" dirty="0">
                <a:latin typeface="Yu Gothic"/>
                <a:cs typeface="Yu Gothic"/>
              </a:rPr>
              <a:t>扶</a:t>
            </a:r>
            <a:r>
              <a:rPr sz="1050" spc="-10" dirty="0">
                <a:latin typeface="Yu Gothic"/>
                <a:cs typeface="Yu Gothic"/>
              </a:rPr>
              <a:t>養</a:t>
            </a:r>
            <a:r>
              <a:rPr sz="1050" spc="-20" dirty="0">
                <a:latin typeface="Yu Gothic"/>
                <a:cs typeface="Yu Gothic"/>
              </a:rPr>
              <a:t>⼿</a:t>
            </a:r>
            <a:r>
              <a:rPr sz="1050" spc="-10" dirty="0">
                <a:latin typeface="Yu Gothic"/>
                <a:cs typeface="Yu Gothic"/>
              </a:rPr>
              <a:t>当</a:t>
            </a:r>
            <a:r>
              <a:rPr sz="1050" spc="-20" dirty="0">
                <a:latin typeface="Yu Gothic"/>
                <a:cs typeface="Yu Gothic"/>
              </a:rPr>
              <a:t>等</a:t>
            </a:r>
            <a:r>
              <a:rPr sz="1050" spc="-10" dirty="0">
                <a:latin typeface="Yu Gothic"/>
                <a:cs typeface="Yu Gothic"/>
              </a:rPr>
              <a:t>の</a:t>
            </a:r>
            <a:r>
              <a:rPr sz="1050" spc="-20" dirty="0">
                <a:latin typeface="Yu Gothic"/>
                <a:cs typeface="Yu Gothic"/>
              </a:rPr>
              <a:t>受</a:t>
            </a:r>
            <a:r>
              <a:rPr sz="1050" spc="-10" dirty="0">
                <a:latin typeface="Yu Gothic"/>
                <a:cs typeface="Yu Gothic"/>
              </a:rPr>
              <a:t>給</a:t>
            </a:r>
            <a:r>
              <a:rPr sz="1050" spc="-20" dirty="0">
                <a:latin typeface="Yu Gothic"/>
                <a:cs typeface="Yu Gothic"/>
              </a:rPr>
              <a:t>証</a:t>
            </a:r>
            <a:r>
              <a:rPr sz="1050" spc="-10" dirty="0">
                <a:latin typeface="Yu Gothic"/>
                <a:cs typeface="Yu Gothic"/>
              </a:rPr>
              <a:t>明</a:t>
            </a:r>
            <a:r>
              <a:rPr sz="1050" spc="-20" dirty="0">
                <a:latin typeface="Yu Gothic"/>
                <a:cs typeface="Yu Gothic"/>
              </a:rPr>
              <a:t>書</a:t>
            </a:r>
            <a:r>
              <a:rPr sz="1050" spc="-50" dirty="0">
                <a:latin typeface="Yu Gothic"/>
                <a:cs typeface="Yu Gothic"/>
              </a:rPr>
              <a:t>類</a:t>
            </a:r>
            <a:r>
              <a:rPr sz="1050" dirty="0">
                <a:latin typeface="Yu Gothic"/>
                <a:cs typeface="Yu Gothic"/>
              </a:rPr>
              <a:t>	</a:t>
            </a:r>
            <a:r>
              <a:rPr sz="1050" spc="-10" dirty="0">
                <a:latin typeface="Yu Gothic"/>
                <a:cs typeface="Yu Gothic"/>
              </a:rPr>
              <a:t>①②がない場合</a:t>
            </a:r>
            <a:r>
              <a:rPr sz="1050" spc="-20" dirty="0">
                <a:latin typeface="Yu Gothic"/>
                <a:cs typeface="Yu Gothic"/>
              </a:rPr>
              <a:t>、</a:t>
            </a:r>
            <a:r>
              <a:rPr sz="1050" spc="-10" dirty="0">
                <a:latin typeface="Yu Gothic"/>
                <a:cs typeface="Yu Gothic"/>
              </a:rPr>
              <a:t>療</a:t>
            </a:r>
            <a:r>
              <a:rPr sz="1050" spc="-20" dirty="0">
                <a:latin typeface="Yu Gothic"/>
                <a:cs typeface="Yu Gothic"/>
              </a:rPr>
              <a:t>育</a:t>
            </a:r>
            <a:r>
              <a:rPr sz="1050" spc="-10" dirty="0">
                <a:latin typeface="Yu Gothic"/>
                <a:cs typeface="Yu Gothic"/>
              </a:rPr>
              <a:t>・</a:t>
            </a:r>
            <a:r>
              <a:rPr sz="1050" spc="-20" dirty="0">
                <a:latin typeface="Yu Gothic"/>
                <a:cs typeface="Yu Gothic"/>
              </a:rPr>
              <a:t>訓</a:t>
            </a:r>
            <a:r>
              <a:rPr sz="1050" spc="-10" dirty="0">
                <a:latin typeface="Yu Gothic"/>
                <a:cs typeface="Yu Gothic"/>
              </a:rPr>
              <a:t>練</a:t>
            </a:r>
            <a:r>
              <a:rPr sz="1050" spc="-20" dirty="0">
                <a:latin typeface="Yu Gothic"/>
                <a:cs typeface="Yu Gothic"/>
              </a:rPr>
              <a:t>を</a:t>
            </a:r>
            <a:r>
              <a:rPr sz="1050" spc="-10" dirty="0">
                <a:latin typeface="Yu Gothic"/>
                <a:cs typeface="Yu Gothic"/>
              </a:rPr>
              <a:t>必</a:t>
            </a:r>
            <a:r>
              <a:rPr sz="1050" spc="-20" dirty="0">
                <a:latin typeface="Yu Gothic"/>
                <a:cs typeface="Yu Gothic"/>
              </a:rPr>
              <a:t>要</a:t>
            </a:r>
            <a:r>
              <a:rPr sz="1050" spc="-10" dirty="0">
                <a:latin typeface="Yu Gothic"/>
                <a:cs typeface="Yu Gothic"/>
              </a:rPr>
              <a:t>と</a:t>
            </a:r>
            <a:r>
              <a:rPr sz="1050" spc="-20" dirty="0">
                <a:latin typeface="Yu Gothic"/>
                <a:cs typeface="Yu Gothic"/>
              </a:rPr>
              <a:t>す</a:t>
            </a:r>
            <a:r>
              <a:rPr sz="1050" spc="-10" dirty="0">
                <a:latin typeface="Yu Gothic"/>
                <a:cs typeface="Yu Gothic"/>
              </a:rPr>
              <a:t>る</a:t>
            </a:r>
            <a:r>
              <a:rPr sz="1050" spc="-20" dirty="0">
                <a:latin typeface="Yu Gothic"/>
                <a:cs typeface="Yu Gothic"/>
              </a:rPr>
              <a:t>か</a:t>
            </a:r>
            <a:r>
              <a:rPr sz="1050" spc="-10" dirty="0">
                <a:latin typeface="Yu Gothic"/>
                <a:cs typeface="Yu Gothic"/>
              </a:rPr>
              <a:t>否</a:t>
            </a:r>
            <a:r>
              <a:rPr sz="1050" spc="-20" dirty="0">
                <a:latin typeface="Yu Gothic"/>
                <a:cs typeface="Yu Gothic"/>
              </a:rPr>
              <a:t>か</a:t>
            </a:r>
            <a:r>
              <a:rPr sz="1050" spc="-10" dirty="0">
                <a:latin typeface="Yu Gothic"/>
                <a:cs typeface="Yu Gothic"/>
              </a:rPr>
              <a:t>に</a:t>
            </a:r>
            <a:r>
              <a:rPr sz="1050" spc="-20" dirty="0">
                <a:latin typeface="Yu Gothic"/>
                <a:cs typeface="Yu Gothic"/>
              </a:rPr>
              <a:t>つ</a:t>
            </a:r>
            <a:r>
              <a:rPr sz="1050" spc="-10" dirty="0">
                <a:latin typeface="Yu Gothic"/>
                <a:cs typeface="Yu Gothic"/>
              </a:rPr>
              <a:t>い</a:t>
            </a:r>
            <a:r>
              <a:rPr sz="1050" spc="-20" dirty="0">
                <a:latin typeface="Yu Gothic"/>
                <a:cs typeface="Yu Gothic"/>
              </a:rPr>
              <a:t>て</a:t>
            </a:r>
            <a:r>
              <a:rPr sz="1050" spc="-10" dirty="0">
                <a:latin typeface="Yu Gothic"/>
                <a:cs typeface="Yu Gothic"/>
              </a:rPr>
              <a:t>の</a:t>
            </a:r>
            <a:r>
              <a:rPr sz="1050" spc="-20" dirty="0">
                <a:latin typeface="Yu Gothic"/>
                <a:cs typeface="Yu Gothic"/>
              </a:rPr>
              <a:t>参</a:t>
            </a:r>
            <a:r>
              <a:rPr sz="1050" spc="-10" dirty="0">
                <a:latin typeface="Yu Gothic"/>
                <a:cs typeface="Yu Gothic"/>
              </a:rPr>
              <a:t>考</a:t>
            </a:r>
            <a:r>
              <a:rPr sz="1050" spc="-20" dirty="0">
                <a:latin typeface="Yu Gothic"/>
                <a:cs typeface="Yu Gothic"/>
              </a:rPr>
              <a:t>と</a:t>
            </a:r>
            <a:r>
              <a:rPr sz="1050" spc="-10" dirty="0">
                <a:latin typeface="Yu Gothic"/>
                <a:cs typeface="Yu Gothic"/>
              </a:rPr>
              <a:t>な</a:t>
            </a:r>
            <a:r>
              <a:rPr sz="1050" spc="185" dirty="0">
                <a:latin typeface="Yu Gothic"/>
                <a:cs typeface="Yu Gothic"/>
              </a:rPr>
              <a:t>る</a:t>
            </a:r>
            <a:r>
              <a:rPr sz="1050" spc="-10" dirty="0">
                <a:latin typeface="Yu Gothic"/>
                <a:cs typeface="Yu Gothic"/>
              </a:rPr>
              <a:t>③医師</a:t>
            </a:r>
            <a:r>
              <a:rPr sz="1050" spc="-50" dirty="0">
                <a:latin typeface="Yu Gothic"/>
                <a:cs typeface="Yu Gothic"/>
              </a:rPr>
              <a:t>の	</a:t>
            </a:r>
            <a:r>
              <a:rPr sz="1050" spc="-10" dirty="0">
                <a:latin typeface="Yu Gothic"/>
                <a:cs typeface="Yu Gothic"/>
              </a:rPr>
              <a:t>診断書④発達</a:t>
            </a:r>
            <a:r>
              <a:rPr sz="1050" spc="-20" dirty="0">
                <a:latin typeface="Yu Gothic"/>
                <a:cs typeface="Yu Gothic"/>
              </a:rPr>
              <a:t>検</a:t>
            </a:r>
            <a:r>
              <a:rPr sz="1050" spc="-10" dirty="0">
                <a:latin typeface="Yu Gothic"/>
                <a:cs typeface="Yu Gothic"/>
              </a:rPr>
              <a:t>査</a:t>
            </a:r>
            <a:r>
              <a:rPr sz="1050" spc="-20" dirty="0">
                <a:latin typeface="Yu Gothic"/>
                <a:cs typeface="Yu Gothic"/>
              </a:rPr>
              <a:t>の</a:t>
            </a:r>
            <a:r>
              <a:rPr sz="1050" spc="-10" dirty="0">
                <a:latin typeface="Yu Gothic"/>
                <a:cs typeface="Yu Gothic"/>
              </a:rPr>
              <a:t>結</a:t>
            </a:r>
            <a:r>
              <a:rPr sz="1050" spc="-20" dirty="0">
                <a:latin typeface="Yu Gothic"/>
                <a:cs typeface="Yu Gothic"/>
              </a:rPr>
              <a:t>果</a:t>
            </a:r>
            <a:r>
              <a:rPr sz="1050" spc="-10" dirty="0">
                <a:latin typeface="Yu Gothic"/>
                <a:cs typeface="Yu Gothic"/>
              </a:rPr>
              <a:t>等の</a:t>
            </a:r>
            <a:r>
              <a:rPr sz="1050" spc="-20" dirty="0">
                <a:latin typeface="Yu Gothic"/>
                <a:cs typeface="Yu Gothic"/>
              </a:rPr>
              <a:t>い</a:t>
            </a:r>
            <a:r>
              <a:rPr sz="1050" spc="-10" dirty="0">
                <a:latin typeface="Yu Gothic"/>
                <a:cs typeface="Yu Gothic"/>
              </a:rPr>
              <a:t>ず</a:t>
            </a:r>
            <a:r>
              <a:rPr sz="1050" spc="-20" dirty="0">
                <a:latin typeface="Yu Gothic"/>
                <a:cs typeface="Yu Gothic"/>
              </a:rPr>
              <a:t>れ</a:t>
            </a:r>
            <a:r>
              <a:rPr sz="1050" spc="-10" dirty="0">
                <a:latin typeface="Yu Gothic"/>
                <a:cs typeface="Yu Gothic"/>
              </a:rPr>
              <a:t>か</a:t>
            </a:r>
            <a:r>
              <a:rPr sz="1050" spc="-20" dirty="0">
                <a:latin typeface="Yu Gothic"/>
                <a:cs typeface="Yu Gothic"/>
              </a:rPr>
              <a:t>で</a:t>
            </a:r>
            <a:r>
              <a:rPr sz="1050" spc="-10" dirty="0">
                <a:latin typeface="Yu Gothic"/>
                <a:cs typeface="Yu Gothic"/>
              </a:rPr>
              <a:t>確</a:t>
            </a:r>
            <a:r>
              <a:rPr sz="1050" spc="-50" dirty="0">
                <a:latin typeface="Yu Gothic"/>
                <a:cs typeface="Yu Gothic"/>
              </a:rPr>
              <a:t>認</a:t>
            </a:r>
            <a:endParaRPr sz="1050">
              <a:latin typeface="Yu Gothic"/>
              <a:cs typeface="Yu Gothic"/>
            </a:endParaRPr>
          </a:p>
          <a:p>
            <a:pPr marL="259079" indent="-169545">
              <a:lnSpc>
                <a:spcPts val="1220"/>
              </a:lnSpc>
              <a:buFont typeface="Arial"/>
              <a:buChar char="•"/>
              <a:tabLst>
                <a:tab pos="259079" algn="l"/>
              </a:tabLst>
            </a:pPr>
            <a:r>
              <a:rPr sz="1050" spc="-25" dirty="0">
                <a:latin typeface="Yu Gothic"/>
                <a:cs typeface="Yu Gothic"/>
              </a:rPr>
              <a:t>障がいが想定され、⽀援の必要性が認められる場合、医師の意⾒書以外に保健センターや学校⼼理⼠等の意⾒書も確認⽅法として認める</a:t>
            </a:r>
            <a:endParaRPr sz="1050">
              <a:latin typeface="Yu Gothic"/>
              <a:cs typeface="Yu Gothic"/>
            </a:endParaRPr>
          </a:p>
          <a:p>
            <a:pPr marL="259079" indent="-169545">
              <a:lnSpc>
                <a:spcPct val="100000"/>
              </a:lnSpc>
              <a:buFont typeface="Arial"/>
              <a:buChar char="•"/>
              <a:tabLst>
                <a:tab pos="259079" algn="l"/>
              </a:tabLst>
            </a:pPr>
            <a:r>
              <a:rPr sz="1050" spc="-25" dirty="0">
                <a:latin typeface="Yu Gothic"/>
                <a:cs typeface="Yu Gothic"/>
              </a:rPr>
              <a:t>かかりつけ医療機関がない場合は、保健センター等での発達検査の結果をもとに利⽤を認める</a:t>
            </a:r>
            <a:endParaRPr sz="1050">
              <a:latin typeface="Yu Gothic"/>
              <a:cs typeface="Yu Gothic"/>
            </a:endParaRPr>
          </a:p>
          <a:p>
            <a:pPr marL="259079" indent="-169545">
              <a:lnSpc>
                <a:spcPct val="100000"/>
              </a:lnSpc>
              <a:buFont typeface="Arial"/>
              <a:buChar char="•"/>
              <a:tabLst>
                <a:tab pos="259079" algn="l"/>
                <a:tab pos="6662420" algn="l"/>
              </a:tabLst>
            </a:pPr>
            <a:r>
              <a:rPr sz="1050" spc="-10" dirty="0">
                <a:latin typeface="Yu Gothic"/>
                <a:cs typeface="Yu Gothic"/>
              </a:rPr>
              <a:t>家族からの意</a:t>
            </a:r>
            <a:r>
              <a:rPr sz="1050" spc="-20" dirty="0">
                <a:latin typeface="Yu Gothic"/>
                <a:cs typeface="Yu Gothic"/>
              </a:rPr>
              <a:t>⾒</a:t>
            </a:r>
            <a:r>
              <a:rPr sz="1050" spc="-10" dirty="0">
                <a:latin typeface="Yu Gothic"/>
                <a:cs typeface="Yu Gothic"/>
              </a:rPr>
              <a:t>、</a:t>
            </a:r>
            <a:r>
              <a:rPr sz="1050" spc="-20" dirty="0">
                <a:latin typeface="Yu Gothic"/>
                <a:cs typeface="Yu Gothic"/>
              </a:rPr>
              <a:t>発</a:t>
            </a:r>
            <a:r>
              <a:rPr sz="1050" spc="-10" dirty="0">
                <a:latin typeface="Yu Gothic"/>
                <a:cs typeface="Yu Gothic"/>
              </a:rPr>
              <a:t>達</a:t>
            </a:r>
            <a:r>
              <a:rPr sz="1050" spc="-20" dirty="0">
                <a:latin typeface="Yu Gothic"/>
                <a:cs typeface="Yu Gothic"/>
              </a:rPr>
              <a:t>検</a:t>
            </a:r>
            <a:r>
              <a:rPr sz="1050" spc="-10" dirty="0">
                <a:latin typeface="Yu Gothic"/>
                <a:cs typeface="Yu Gothic"/>
              </a:rPr>
              <a:t>査等</a:t>
            </a:r>
            <a:r>
              <a:rPr sz="1050" spc="-20" dirty="0">
                <a:latin typeface="Yu Gothic"/>
                <a:cs typeface="Yu Gothic"/>
              </a:rPr>
              <a:t>の</a:t>
            </a:r>
            <a:r>
              <a:rPr sz="1050" spc="-10" dirty="0">
                <a:latin typeface="Yu Gothic"/>
                <a:cs typeface="Yu Gothic"/>
              </a:rPr>
              <a:t>結</a:t>
            </a:r>
            <a:r>
              <a:rPr sz="1050" spc="-20" dirty="0">
                <a:latin typeface="Yu Gothic"/>
                <a:cs typeface="Yu Gothic"/>
              </a:rPr>
              <a:t>果</a:t>
            </a:r>
            <a:r>
              <a:rPr sz="1050" spc="-10" dirty="0">
                <a:latin typeface="Yu Gothic"/>
                <a:cs typeface="Yu Gothic"/>
              </a:rPr>
              <a:t>、</a:t>
            </a:r>
            <a:r>
              <a:rPr sz="1050" spc="-20" dirty="0">
                <a:latin typeface="Yu Gothic"/>
                <a:cs typeface="Yu Gothic"/>
              </a:rPr>
              <a:t>保</a:t>
            </a:r>
            <a:r>
              <a:rPr sz="1050" spc="-10" dirty="0">
                <a:latin typeface="Yu Gothic"/>
                <a:cs typeface="Yu Gothic"/>
              </a:rPr>
              <a:t>健</a:t>
            </a:r>
            <a:r>
              <a:rPr sz="1050" spc="-20" dirty="0">
                <a:latin typeface="Yu Gothic"/>
                <a:cs typeface="Yu Gothic"/>
              </a:rPr>
              <a:t>セ</a:t>
            </a:r>
            <a:r>
              <a:rPr sz="1050" spc="-10" dirty="0">
                <a:latin typeface="Yu Gothic"/>
                <a:cs typeface="Yu Gothic"/>
              </a:rPr>
              <a:t>ン</a:t>
            </a:r>
            <a:r>
              <a:rPr sz="1050" spc="-20" dirty="0">
                <a:latin typeface="Yu Gothic"/>
                <a:cs typeface="Yu Gothic"/>
              </a:rPr>
              <a:t>タ</a:t>
            </a:r>
            <a:r>
              <a:rPr sz="1050" spc="-10" dirty="0">
                <a:latin typeface="Yu Gothic"/>
                <a:cs typeface="Yu Gothic"/>
              </a:rPr>
              <a:t>ー</a:t>
            </a:r>
            <a:r>
              <a:rPr sz="1050" spc="-20" dirty="0">
                <a:latin typeface="Yu Gothic"/>
                <a:cs typeface="Yu Gothic"/>
              </a:rPr>
              <a:t>か</a:t>
            </a:r>
            <a:r>
              <a:rPr sz="1050" spc="-10" dirty="0">
                <a:latin typeface="Yu Gothic"/>
                <a:cs typeface="Yu Gothic"/>
              </a:rPr>
              <a:t>ら</a:t>
            </a:r>
            <a:r>
              <a:rPr sz="1050" spc="-20" dirty="0">
                <a:latin typeface="Yu Gothic"/>
                <a:cs typeface="Yu Gothic"/>
              </a:rPr>
              <a:t>の</a:t>
            </a:r>
            <a:r>
              <a:rPr sz="1050" spc="-10" dirty="0">
                <a:latin typeface="Yu Gothic"/>
                <a:cs typeface="Yu Gothic"/>
              </a:rPr>
              <a:t>意</a:t>
            </a:r>
            <a:r>
              <a:rPr sz="1050" spc="-20" dirty="0">
                <a:latin typeface="Yu Gothic"/>
                <a:cs typeface="Yu Gothic"/>
              </a:rPr>
              <a:t>⾒</a:t>
            </a:r>
            <a:r>
              <a:rPr sz="1050" spc="-10" dirty="0">
                <a:latin typeface="Yu Gothic"/>
                <a:cs typeface="Yu Gothic"/>
              </a:rPr>
              <a:t>、</a:t>
            </a:r>
            <a:r>
              <a:rPr sz="1050" spc="-20" dirty="0">
                <a:latin typeface="Yu Gothic"/>
                <a:cs typeface="Yu Gothic"/>
              </a:rPr>
              <a:t>医</a:t>
            </a:r>
            <a:r>
              <a:rPr sz="1050" spc="-10" dirty="0">
                <a:latin typeface="Yu Gothic"/>
                <a:cs typeface="Yu Gothic"/>
              </a:rPr>
              <a:t>師</a:t>
            </a:r>
            <a:r>
              <a:rPr sz="1050" spc="-20" dirty="0">
                <a:latin typeface="Yu Gothic"/>
                <a:cs typeface="Yu Gothic"/>
              </a:rPr>
              <a:t>の</a:t>
            </a:r>
            <a:r>
              <a:rPr sz="1050" spc="-10" dirty="0">
                <a:latin typeface="Yu Gothic"/>
                <a:cs typeface="Yu Gothic"/>
              </a:rPr>
              <a:t>意</a:t>
            </a:r>
            <a:r>
              <a:rPr sz="1050" spc="-20" dirty="0">
                <a:latin typeface="Yu Gothic"/>
                <a:cs typeface="Yu Gothic"/>
              </a:rPr>
              <a:t>⾒</a:t>
            </a:r>
            <a:r>
              <a:rPr sz="1050" spc="-10" dirty="0">
                <a:latin typeface="Yu Gothic"/>
                <a:cs typeface="Yu Gothic"/>
              </a:rPr>
              <a:t>等</a:t>
            </a:r>
            <a:r>
              <a:rPr sz="1050" spc="-20" dirty="0">
                <a:latin typeface="Yu Gothic"/>
                <a:cs typeface="Yu Gothic"/>
              </a:rPr>
              <a:t>を</a:t>
            </a:r>
            <a:r>
              <a:rPr sz="1050" spc="-10" dirty="0">
                <a:latin typeface="Yu Gothic"/>
                <a:cs typeface="Yu Gothic"/>
              </a:rPr>
              <a:t>基</a:t>
            </a:r>
            <a:r>
              <a:rPr sz="1050" spc="-20" dirty="0">
                <a:latin typeface="Yu Gothic"/>
                <a:cs typeface="Yu Gothic"/>
              </a:rPr>
              <a:t>に</a:t>
            </a:r>
            <a:r>
              <a:rPr sz="1050" spc="-10" dirty="0">
                <a:latin typeface="Yu Gothic"/>
                <a:cs typeface="Yu Gothic"/>
              </a:rPr>
              <a:t>総</a:t>
            </a:r>
            <a:r>
              <a:rPr sz="1050" spc="-20" dirty="0">
                <a:latin typeface="Yu Gothic"/>
                <a:cs typeface="Yu Gothic"/>
              </a:rPr>
              <a:t>合</a:t>
            </a:r>
            <a:r>
              <a:rPr sz="1050" spc="-10" dirty="0">
                <a:latin typeface="Yu Gothic"/>
                <a:cs typeface="Yu Gothic"/>
              </a:rPr>
              <a:t>的</a:t>
            </a:r>
            <a:r>
              <a:rPr sz="1050" spc="-20" dirty="0">
                <a:latin typeface="Yu Gothic"/>
                <a:cs typeface="Yu Gothic"/>
              </a:rPr>
              <a:t>に</a:t>
            </a:r>
            <a:r>
              <a:rPr sz="1050" spc="-10" dirty="0">
                <a:latin typeface="Yu Gothic"/>
                <a:cs typeface="Yu Gothic"/>
              </a:rPr>
              <a:t>判</a:t>
            </a:r>
            <a:r>
              <a:rPr sz="1050" spc="-20" dirty="0">
                <a:latin typeface="Yu Gothic"/>
                <a:cs typeface="Yu Gothic"/>
              </a:rPr>
              <a:t>断</a:t>
            </a:r>
            <a:r>
              <a:rPr sz="1050" spc="-10" dirty="0">
                <a:latin typeface="Yu Gothic"/>
                <a:cs typeface="Yu Gothic"/>
              </a:rPr>
              <a:t>す</a:t>
            </a:r>
            <a:r>
              <a:rPr sz="1050" spc="-20" dirty="0">
                <a:latin typeface="Yu Gothic"/>
                <a:cs typeface="Yu Gothic"/>
              </a:rPr>
              <a:t>る</a:t>
            </a:r>
            <a:r>
              <a:rPr sz="1050" spc="-50" dirty="0">
                <a:latin typeface="Yu Gothic"/>
                <a:cs typeface="Yu Gothic"/>
              </a:rPr>
              <a:t>。</a:t>
            </a:r>
            <a:r>
              <a:rPr sz="1050" dirty="0">
                <a:latin typeface="Yu Gothic"/>
                <a:cs typeface="Yu Gothic"/>
              </a:rPr>
              <a:t>	</a:t>
            </a:r>
            <a:r>
              <a:rPr sz="1050" spc="-10" dirty="0">
                <a:latin typeface="Yu Gothic"/>
                <a:cs typeface="Yu Gothic"/>
              </a:rPr>
              <a:t>な</a:t>
            </a:r>
            <a:r>
              <a:rPr sz="1050" spc="-50" dirty="0">
                <a:latin typeface="Yu Gothic"/>
                <a:cs typeface="Yu Gothic"/>
              </a:rPr>
              <a:t>ど</a:t>
            </a:r>
            <a:endParaRPr sz="1050">
              <a:latin typeface="Yu Gothic"/>
              <a:cs typeface="Yu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1833880" cy="269240"/>
          </a:xfrm>
          <a:prstGeom prst="rect">
            <a:avLst/>
          </a:prstGeom>
        </p:spPr>
        <p:txBody>
          <a:bodyPr vert="horz" wrap="square" lIns="0" tIns="12700" rIns="0" bIns="0" rtlCol="0">
            <a:spAutoFit/>
          </a:bodyPr>
          <a:lstStyle/>
          <a:p>
            <a:pPr marL="12700">
              <a:lnSpc>
                <a:spcPct val="100000"/>
              </a:lnSpc>
              <a:spcBef>
                <a:spcPts val="100"/>
              </a:spcBef>
              <a:tabLst>
                <a:tab pos="411480" algn="l"/>
              </a:tabLst>
            </a:pPr>
            <a:r>
              <a:rPr sz="1600" b="0" spc="-50" dirty="0">
                <a:latin typeface="Yu Gothic Light"/>
                <a:cs typeface="Yu Gothic Light"/>
              </a:rPr>
              <a:t>７</a:t>
            </a:r>
            <a:r>
              <a:rPr sz="1600" b="0" dirty="0">
                <a:latin typeface="Yu Gothic Light"/>
                <a:cs typeface="Yu Gothic Light"/>
              </a:rPr>
              <a:t>	</a:t>
            </a:r>
            <a:r>
              <a:rPr sz="1600" b="0" spc="-30" dirty="0">
                <a:latin typeface="Yu Gothic Light"/>
                <a:cs typeface="Yu Gothic Light"/>
              </a:rPr>
              <a:t>家族⽀援の充実</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909955"/>
          </a:xfrm>
          <a:prstGeom prst="rect">
            <a:avLst/>
          </a:prstGeom>
          <a:ln w="25907">
            <a:solidFill>
              <a:srgbClr val="00AFEF"/>
            </a:solidFill>
          </a:ln>
        </p:spPr>
        <p:txBody>
          <a:bodyPr vert="horz" wrap="square" lIns="0" tIns="20955" rIns="0" bIns="0" rtlCol="0">
            <a:spAutoFit/>
          </a:bodyPr>
          <a:lstStyle/>
          <a:p>
            <a:pPr marL="90805" marR="389890">
              <a:lnSpc>
                <a:spcPct val="118300"/>
              </a:lnSpc>
              <a:spcBef>
                <a:spcPts val="165"/>
              </a:spcBef>
            </a:pPr>
            <a:r>
              <a:rPr sz="1200" b="1" spc="-65" dirty="0">
                <a:solidFill>
                  <a:srgbClr val="0D0D0D"/>
                </a:solidFill>
                <a:latin typeface="UD Digi Kyokasho NK-B"/>
                <a:cs typeface="UD Digi Kyokasho NK-B"/>
              </a:rPr>
              <a:t>〇ペアレント•トレーニング</a:t>
            </a:r>
            <a:r>
              <a:rPr sz="1200" b="1" dirty="0">
                <a:solidFill>
                  <a:srgbClr val="0D0D0D"/>
                </a:solidFill>
                <a:latin typeface="UD Digi Kyokasho NK-B"/>
                <a:cs typeface="UD Digi Kyokasho NK-B"/>
              </a:rPr>
              <a:t>（</a:t>
            </a:r>
            <a:r>
              <a:rPr sz="1200" b="1" spc="-20" dirty="0">
                <a:solidFill>
                  <a:srgbClr val="0D0D0D"/>
                </a:solidFill>
                <a:latin typeface="UD Digi Kyokasho NK-B"/>
                <a:cs typeface="UD Digi Kyokasho NK-B"/>
              </a:rPr>
              <a:t>以下ペアトレ</a:t>
            </a:r>
            <a:r>
              <a:rPr sz="1200" b="1" dirty="0">
                <a:solidFill>
                  <a:srgbClr val="0D0D0D"/>
                </a:solidFill>
                <a:latin typeface="UD Digi Kyokasho NK-B"/>
                <a:cs typeface="UD Digi Kyokasho NK-B"/>
              </a:rPr>
              <a:t>）</a:t>
            </a:r>
            <a:r>
              <a:rPr sz="1200" b="1" spc="-25" dirty="0">
                <a:solidFill>
                  <a:srgbClr val="0D0D0D"/>
                </a:solidFill>
                <a:latin typeface="UD Digi Kyokasho NK-B"/>
                <a:cs typeface="UD Digi Kyokasho NK-B"/>
              </a:rPr>
              <a:t>は</a:t>
            </a:r>
            <a:r>
              <a:rPr sz="1200" b="0" spc="245" dirty="0">
                <a:solidFill>
                  <a:srgbClr val="0D0D0D"/>
                </a:solidFill>
                <a:latin typeface="Heisei Mincho Std W3"/>
                <a:cs typeface="Heisei Mincho Std W3"/>
              </a:rPr>
              <a:t>25</a:t>
            </a:r>
            <a:r>
              <a:rPr sz="1200" b="1" spc="-55" dirty="0">
                <a:solidFill>
                  <a:srgbClr val="0D0D0D"/>
                </a:solidFill>
                <a:latin typeface="UD Digi Kyokasho NK-B"/>
                <a:cs typeface="UD Digi Kyokasho NK-B"/>
              </a:rPr>
              <a:t>市町村において、ペアレント•プログラム</a:t>
            </a:r>
            <a:r>
              <a:rPr sz="1200" b="1" dirty="0">
                <a:solidFill>
                  <a:srgbClr val="0D0D0D"/>
                </a:solidFill>
                <a:latin typeface="UD Digi Kyokasho NK-B"/>
                <a:cs typeface="UD Digi Kyokasho NK-B"/>
              </a:rPr>
              <a:t>（</a:t>
            </a:r>
            <a:r>
              <a:rPr sz="1200" b="1" spc="-25" dirty="0">
                <a:solidFill>
                  <a:srgbClr val="0D0D0D"/>
                </a:solidFill>
                <a:latin typeface="UD Digi Kyokasho NK-B"/>
                <a:cs typeface="UD Digi Kyokasho NK-B"/>
              </a:rPr>
              <a:t>以下ペアプロ</a:t>
            </a:r>
            <a:r>
              <a:rPr sz="1200" b="1" dirty="0">
                <a:solidFill>
                  <a:srgbClr val="0D0D0D"/>
                </a:solidFill>
                <a:latin typeface="UD Digi Kyokasho NK-B"/>
                <a:cs typeface="UD Digi Kyokasho NK-B"/>
              </a:rPr>
              <a:t>）</a:t>
            </a:r>
            <a:r>
              <a:rPr sz="1200" b="1" spc="-25" dirty="0">
                <a:solidFill>
                  <a:srgbClr val="0D0D0D"/>
                </a:solidFill>
                <a:latin typeface="UD Digi Kyokasho NK-B"/>
                <a:cs typeface="UD Digi Kyokasho NK-B"/>
              </a:rPr>
              <a:t>は</a:t>
            </a:r>
            <a:r>
              <a:rPr sz="1200" b="0" spc="245" dirty="0">
                <a:solidFill>
                  <a:srgbClr val="0D0D0D"/>
                </a:solidFill>
                <a:latin typeface="Heisei Mincho Std W3"/>
                <a:cs typeface="Heisei Mincho Std W3"/>
              </a:rPr>
              <a:t>11</a:t>
            </a:r>
            <a:r>
              <a:rPr sz="1200" b="1" spc="-15" dirty="0">
                <a:solidFill>
                  <a:srgbClr val="0D0D0D"/>
                </a:solidFill>
                <a:latin typeface="UD Digi Kyokasho NK-B"/>
                <a:cs typeface="UD Digi Kyokasho NK-B"/>
              </a:rPr>
              <a:t>市町村において実施。</a:t>
            </a:r>
            <a:r>
              <a:rPr sz="1200" b="1" spc="-30" dirty="0">
                <a:solidFill>
                  <a:srgbClr val="0D0D0D"/>
                </a:solidFill>
                <a:latin typeface="UD Digi Kyokasho NK-B"/>
                <a:cs typeface="UD Digi Kyokasho NK-B"/>
              </a:rPr>
              <a:t>〇子どもの年齢別でみると、ペアトレ、ペアプロともに、未就学児の保護者を受講対象としている市町村が多い。</a:t>
            </a:r>
            <a:endParaRPr sz="1200">
              <a:latin typeface="UD Digi Kyokasho NK-B"/>
              <a:cs typeface="UD Digi Kyokasho NK-B"/>
            </a:endParaRPr>
          </a:p>
          <a:p>
            <a:pPr marL="266065" marR="93980" indent="-175260">
              <a:lnSpc>
                <a:spcPct val="117500"/>
              </a:lnSpc>
              <a:spcBef>
                <a:spcPts val="15"/>
              </a:spcBef>
            </a:pPr>
            <a:r>
              <a:rPr sz="1200" b="1" spc="-30" dirty="0">
                <a:solidFill>
                  <a:srgbClr val="0D0D0D"/>
                </a:solidFill>
                <a:latin typeface="UD Digi Kyokasho NK-B"/>
                <a:cs typeface="UD Digi Kyokasho NK-B"/>
              </a:rPr>
              <a:t>〇募集方法としては、健診や発達相談フォロー児、児童発達支援センターの通所児等に声掛けしている市町村もあれば、公募している市町村もある。</a:t>
            </a:r>
            <a:endParaRPr sz="1200">
              <a:latin typeface="UD Digi Kyokasho NK-B"/>
              <a:cs typeface="UD Digi Kyokasho NK-B"/>
            </a:endParaRPr>
          </a:p>
        </p:txBody>
      </p:sp>
      <p:sp>
        <p:nvSpPr>
          <p:cNvPr id="5" name="object 5"/>
          <p:cNvSpPr txBox="1"/>
          <p:nvPr/>
        </p:nvSpPr>
        <p:spPr>
          <a:xfrm>
            <a:off x="9318752" y="6865111"/>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19</a:t>
            </a:r>
            <a:endParaRPr sz="1200">
              <a:latin typeface="Calibri"/>
              <a:cs typeface="Calibri"/>
            </a:endParaRPr>
          </a:p>
        </p:txBody>
      </p:sp>
      <p:grpSp>
        <p:nvGrpSpPr>
          <p:cNvPr id="6" name="object 6"/>
          <p:cNvGrpSpPr/>
          <p:nvPr/>
        </p:nvGrpSpPr>
        <p:grpSpPr>
          <a:xfrm>
            <a:off x="1212263" y="2874200"/>
            <a:ext cx="1406525" cy="1310640"/>
            <a:chOff x="1212263" y="2874200"/>
            <a:chExt cx="1406525" cy="1310640"/>
          </a:xfrm>
        </p:grpSpPr>
        <p:sp>
          <p:nvSpPr>
            <p:cNvPr id="7" name="object 7"/>
            <p:cNvSpPr/>
            <p:nvPr/>
          </p:nvSpPr>
          <p:spPr>
            <a:xfrm>
              <a:off x="1866900" y="2883408"/>
              <a:ext cx="646430" cy="855344"/>
            </a:xfrm>
            <a:custGeom>
              <a:avLst/>
              <a:gdLst/>
              <a:ahLst/>
              <a:cxnLst/>
              <a:rect l="l" t="t" r="r" b="b"/>
              <a:pathLst>
                <a:path w="646430" h="855345">
                  <a:moveTo>
                    <a:pt x="0" y="0"/>
                  </a:moveTo>
                  <a:lnTo>
                    <a:pt x="0" y="646176"/>
                  </a:lnTo>
                  <a:lnTo>
                    <a:pt x="612648" y="854963"/>
                  </a:lnTo>
                  <a:lnTo>
                    <a:pt x="627530" y="803909"/>
                  </a:lnTo>
                  <a:lnTo>
                    <a:pt x="637984" y="751712"/>
                  </a:lnTo>
                  <a:lnTo>
                    <a:pt x="644151" y="698944"/>
                  </a:lnTo>
                  <a:lnTo>
                    <a:pt x="646176" y="646176"/>
                  </a:lnTo>
                  <a:lnTo>
                    <a:pt x="644402" y="597983"/>
                  </a:lnTo>
                  <a:lnTo>
                    <a:pt x="639163" y="550746"/>
                  </a:lnTo>
                  <a:lnTo>
                    <a:pt x="630587" y="504592"/>
                  </a:lnTo>
                  <a:lnTo>
                    <a:pt x="618796" y="459645"/>
                  </a:lnTo>
                  <a:lnTo>
                    <a:pt x="603918" y="416031"/>
                  </a:lnTo>
                  <a:lnTo>
                    <a:pt x="586077" y="373875"/>
                  </a:lnTo>
                  <a:lnTo>
                    <a:pt x="565398" y="333303"/>
                  </a:lnTo>
                  <a:lnTo>
                    <a:pt x="542008" y="294440"/>
                  </a:lnTo>
                  <a:lnTo>
                    <a:pt x="516031" y="257410"/>
                  </a:lnTo>
                  <a:lnTo>
                    <a:pt x="487592" y="222341"/>
                  </a:lnTo>
                  <a:lnTo>
                    <a:pt x="456819" y="189356"/>
                  </a:lnTo>
                  <a:lnTo>
                    <a:pt x="423834" y="158583"/>
                  </a:lnTo>
                  <a:lnTo>
                    <a:pt x="388765" y="130144"/>
                  </a:lnTo>
                  <a:lnTo>
                    <a:pt x="351735" y="104167"/>
                  </a:lnTo>
                  <a:lnTo>
                    <a:pt x="312872" y="80777"/>
                  </a:lnTo>
                  <a:lnTo>
                    <a:pt x="272300" y="60098"/>
                  </a:lnTo>
                  <a:lnTo>
                    <a:pt x="230144" y="42257"/>
                  </a:lnTo>
                  <a:lnTo>
                    <a:pt x="186530" y="27379"/>
                  </a:lnTo>
                  <a:lnTo>
                    <a:pt x="141583" y="15588"/>
                  </a:lnTo>
                  <a:lnTo>
                    <a:pt x="95429" y="7012"/>
                  </a:lnTo>
                  <a:lnTo>
                    <a:pt x="48192" y="1773"/>
                  </a:lnTo>
                  <a:lnTo>
                    <a:pt x="0" y="0"/>
                  </a:lnTo>
                  <a:close/>
                </a:path>
              </a:pathLst>
            </a:custGeom>
            <a:solidFill>
              <a:srgbClr val="497EAF"/>
            </a:solidFill>
          </p:spPr>
          <p:txBody>
            <a:bodyPr wrap="square" lIns="0" tIns="0" rIns="0" bIns="0" rtlCol="0"/>
            <a:lstStyle/>
            <a:p>
              <a:endParaRPr/>
            </a:p>
          </p:txBody>
        </p:sp>
        <p:sp>
          <p:nvSpPr>
            <p:cNvPr id="8" name="object 8"/>
            <p:cNvSpPr/>
            <p:nvPr/>
          </p:nvSpPr>
          <p:spPr>
            <a:xfrm>
              <a:off x="1551432" y="3529584"/>
              <a:ext cx="928369" cy="645795"/>
            </a:xfrm>
            <a:custGeom>
              <a:avLst/>
              <a:gdLst/>
              <a:ahLst/>
              <a:cxnLst/>
              <a:rect l="l" t="t" r="r" b="b"/>
              <a:pathLst>
                <a:path w="928369" h="645795">
                  <a:moveTo>
                    <a:pt x="315468" y="0"/>
                  </a:moveTo>
                  <a:lnTo>
                    <a:pt x="0" y="562355"/>
                  </a:lnTo>
                  <a:lnTo>
                    <a:pt x="25669" y="576619"/>
                  </a:lnTo>
                  <a:lnTo>
                    <a:pt x="52196" y="589597"/>
                  </a:lnTo>
                  <a:lnTo>
                    <a:pt x="106680" y="611124"/>
                  </a:lnTo>
                  <a:lnTo>
                    <a:pt x="152968" y="625089"/>
                  </a:lnTo>
                  <a:lnTo>
                    <a:pt x="199458" y="635450"/>
                  </a:lnTo>
                  <a:lnTo>
                    <a:pt x="245991" y="642287"/>
                  </a:lnTo>
                  <a:lnTo>
                    <a:pt x="292408" y="645680"/>
                  </a:lnTo>
                  <a:lnTo>
                    <a:pt x="338553" y="645708"/>
                  </a:lnTo>
                  <a:lnTo>
                    <a:pt x="384266" y="642451"/>
                  </a:lnTo>
                  <a:lnTo>
                    <a:pt x="429391" y="635989"/>
                  </a:lnTo>
                  <a:lnTo>
                    <a:pt x="473768" y="626402"/>
                  </a:lnTo>
                  <a:lnTo>
                    <a:pt x="517240" y="613771"/>
                  </a:lnTo>
                  <a:lnTo>
                    <a:pt x="559649" y="598174"/>
                  </a:lnTo>
                  <a:lnTo>
                    <a:pt x="600836" y="579691"/>
                  </a:lnTo>
                  <a:lnTo>
                    <a:pt x="640645" y="558403"/>
                  </a:lnTo>
                  <a:lnTo>
                    <a:pt x="678917" y="534389"/>
                  </a:lnTo>
                  <a:lnTo>
                    <a:pt x="715493" y="507730"/>
                  </a:lnTo>
                  <a:lnTo>
                    <a:pt x="750216" y="478504"/>
                  </a:lnTo>
                  <a:lnTo>
                    <a:pt x="782928" y="446793"/>
                  </a:lnTo>
                  <a:lnTo>
                    <a:pt x="813471" y="412675"/>
                  </a:lnTo>
                  <a:lnTo>
                    <a:pt x="841686" y="376231"/>
                  </a:lnTo>
                  <a:lnTo>
                    <a:pt x="867416" y="337540"/>
                  </a:lnTo>
                  <a:lnTo>
                    <a:pt x="890503" y="296683"/>
                  </a:lnTo>
                  <a:lnTo>
                    <a:pt x="910789" y="253738"/>
                  </a:lnTo>
                  <a:lnTo>
                    <a:pt x="928116" y="208787"/>
                  </a:lnTo>
                  <a:lnTo>
                    <a:pt x="315468" y="0"/>
                  </a:lnTo>
                  <a:close/>
                </a:path>
              </a:pathLst>
            </a:custGeom>
            <a:solidFill>
              <a:srgbClr val="5B9BD4"/>
            </a:solidFill>
          </p:spPr>
          <p:txBody>
            <a:bodyPr wrap="square" lIns="0" tIns="0" rIns="0" bIns="0" rtlCol="0"/>
            <a:lstStyle/>
            <a:p>
              <a:endParaRPr/>
            </a:p>
          </p:txBody>
        </p:sp>
        <p:sp>
          <p:nvSpPr>
            <p:cNvPr id="9" name="object 9"/>
            <p:cNvSpPr/>
            <p:nvPr/>
          </p:nvSpPr>
          <p:spPr>
            <a:xfrm>
              <a:off x="1551432" y="3529584"/>
              <a:ext cx="928369" cy="645795"/>
            </a:xfrm>
            <a:custGeom>
              <a:avLst/>
              <a:gdLst/>
              <a:ahLst/>
              <a:cxnLst/>
              <a:rect l="l" t="t" r="r" b="b"/>
              <a:pathLst>
                <a:path w="928369" h="645795">
                  <a:moveTo>
                    <a:pt x="928116" y="208787"/>
                  </a:moveTo>
                  <a:lnTo>
                    <a:pt x="910789" y="253738"/>
                  </a:lnTo>
                  <a:lnTo>
                    <a:pt x="890503" y="296683"/>
                  </a:lnTo>
                  <a:lnTo>
                    <a:pt x="867416" y="337540"/>
                  </a:lnTo>
                  <a:lnTo>
                    <a:pt x="841686" y="376231"/>
                  </a:lnTo>
                  <a:lnTo>
                    <a:pt x="813471" y="412675"/>
                  </a:lnTo>
                  <a:lnTo>
                    <a:pt x="782928" y="446793"/>
                  </a:lnTo>
                  <a:lnTo>
                    <a:pt x="750216" y="478504"/>
                  </a:lnTo>
                  <a:lnTo>
                    <a:pt x="715493" y="507730"/>
                  </a:lnTo>
                  <a:lnTo>
                    <a:pt x="678917" y="534389"/>
                  </a:lnTo>
                  <a:lnTo>
                    <a:pt x="640645" y="558403"/>
                  </a:lnTo>
                  <a:lnTo>
                    <a:pt x="600836" y="579691"/>
                  </a:lnTo>
                  <a:lnTo>
                    <a:pt x="559649" y="598174"/>
                  </a:lnTo>
                  <a:lnTo>
                    <a:pt x="517240" y="613771"/>
                  </a:lnTo>
                  <a:lnTo>
                    <a:pt x="473768" y="626402"/>
                  </a:lnTo>
                  <a:lnTo>
                    <a:pt x="429391" y="635989"/>
                  </a:lnTo>
                  <a:lnTo>
                    <a:pt x="384266" y="642451"/>
                  </a:lnTo>
                  <a:lnTo>
                    <a:pt x="338553" y="645708"/>
                  </a:lnTo>
                  <a:lnTo>
                    <a:pt x="292408" y="645680"/>
                  </a:lnTo>
                  <a:lnTo>
                    <a:pt x="245991" y="642287"/>
                  </a:lnTo>
                  <a:lnTo>
                    <a:pt x="199458" y="635450"/>
                  </a:lnTo>
                  <a:lnTo>
                    <a:pt x="152968" y="625089"/>
                  </a:lnTo>
                  <a:lnTo>
                    <a:pt x="106680" y="611124"/>
                  </a:lnTo>
                  <a:lnTo>
                    <a:pt x="52196" y="589597"/>
                  </a:lnTo>
                  <a:lnTo>
                    <a:pt x="0" y="562355"/>
                  </a:lnTo>
                  <a:lnTo>
                    <a:pt x="315468" y="0"/>
                  </a:lnTo>
                  <a:lnTo>
                    <a:pt x="928116" y="208787"/>
                  </a:lnTo>
                  <a:close/>
                </a:path>
              </a:pathLst>
            </a:custGeom>
            <a:ln w="18287">
              <a:solidFill>
                <a:srgbClr val="FFFFFF"/>
              </a:solidFill>
            </a:ln>
          </p:spPr>
          <p:txBody>
            <a:bodyPr wrap="square" lIns="0" tIns="0" rIns="0" bIns="0" rtlCol="0"/>
            <a:lstStyle/>
            <a:p>
              <a:endParaRPr/>
            </a:p>
          </p:txBody>
        </p:sp>
        <p:sp>
          <p:nvSpPr>
            <p:cNvPr id="10" name="object 10"/>
            <p:cNvSpPr/>
            <p:nvPr/>
          </p:nvSpPr>
          <p:spPr>
            <a:xfrm>
              <a:off x="1221471" y="2883408"/>
              <a:ext cx="645795" cy="1209040"/>
            </a:xfrm>
            <a:custGeom>
              <a:avLst/>
              <a:gdLst/>
              <a:ahLst/>
              <a:cxnLst/>
              <a:rect l="l" t="t" r="r" b="b"/>
              <a:pathLst>
                <a:path w="645794" h="1209039">
                  <a:moveTo>
                    <a:pt x="645428" y="0"/>
                  </a:moveTo>
                  <a:lnTo>
                    <a:pt x="595773" y="1917"/>
                  </a:lnTo>
                  <a:lnTo>
                    <a:pt x="546857" y="7597"/>
                  </a:lnTo>
                  <a:lnTo>
                    <a:pt x="498861" y="16930"/>
                  </a:lnTo>
                  <a:lnTo>
                    <a:pt x="451965" y="29804"/>
                  </a:lnTo>
                  <a:lnTo>
                    <a:pt x="406348" y="46111"/>
                  </a:lnTo>
                  <a:lnTo>
                    <a:pt x="362191" y="65740"/>
                  </a:lnTo>
                  <a:lnTo>
                    <a:pt x="319673" y="88582"/>
                  </a:lnTo>
                  <a:lnTo>
                    <a:pt x="278975" y="114526"/>
                  </a:lnTo>
                  <a:lnTo>
                    <a:pt x="240276" y="143463"/>
                  </a:lnTo>
                  <a:lnTo>
                    <a:pt x="203757" y="175282"/>
                  </a:lnTo>
                  <a:lnTo>
                    <a:pt x="169597" y="209873"/>
                  </a:lnTo>
                  <a:lnTo>
                    <a:pt x="137976" y="247127"/>
                  </a:lnTo>
                  <a:lnTo>
                    <a:pt x="109075" y="286934"/>
                  </a:lnTo>
                  <a:lnTo>
                    <a:pt x="83072" y="329183"/>
                  </a:lnTo>
                  <a:lnTo>
                    <a:pt x="60941" y="372069"/>
                  </a:lnTo>
                  <a:lnTo>
                    <a:pt x="42312" y="415822"/>
                  </a:lnTo>
                  <a:lnTo>
                    <a:pt x="27138" y="460271"/>
                  </a:lnTo>
                  <a:lnTo>
                    <a:pt x="15368" y="505244"/>
                  </a:lnTo>
                  <a:lnTo>
                    <a:pt x="6955" y="550569"/>
                  </a:lnTo>
                  <a:lnTo>
                    <a:pt x="1848" y="596074"/>
                  </a:lnTo>
                  <a:lnTo>
                    <a:pt x="0" y="641587"/>
                  </a:lnTo>
                  <a:lnTo>
                    <a:pt x="1360" y="686938"/>
                  </a:lnTo>
                  <a:lnTo>
                    <a:pt x="5881" y="731953"/>
                  </a:lnTo>
                  <a:lnTo>
                    <a:pt x="13513" y="776462"/>
                  </a:lnTo>
                  <a:lnTo>
                    <a:pt x="24208" y="820292"/>
                  </a:lnTo>
                  <a:lnTo>
                    <a:pt x="37916" y="863273"/>
                  </a:lnTo>
                  <a:lnTo>
                    <a:pt x="54588" y="905231"/>
                  </a:lnTo>
                  <a:lnTo>
                    <a:pt x="74176" y="945996"/>
                  </a:lnTo>
                  <a:lnTo>
                    <a:pt x="96630" y="985395"/>
                  </a:lnTo>
                  <a:lnTo>
                    <a:pt x="121902" y="1023257"/>
                  </a:lnTo>
                  <a:lnTo>
                    <a:pt x="149942" y="1059411"/>
                  </a:lnTo>
                  <a:lnTo>
                    <a:pt x="180702" y="1093683"/>
                  </a:lnTo>
                  <a:lnTo>
                    <a:pt x="214133" y="1125903"/>
                  </a:lnTo>
                  <a:lnTo>
                    <a:pt x="250186" y="1155899"/>
                  </a:lnTo>
                  <a:lnTo>
                    <a:pt x="288811" y="1183499"/>
                  </a:lnTo>
                  <a:lnTo>
                    <a:pt x="329960" y="1208531"/>
                  </a:lnTo>
                  <a:lnTo>
                    <a:pt x="645428" y="646176"/>
                  </a:lnTo>
                  <a:lnTo>
                    <a:pt x="645428" y="0"/>
                  </a:lnTo>
                  <a:close/>
                </a:path>
              </a:pathLst>
            </a:custGeom>
            <a:solidFill>
              <a:srgbClr val="ACC5E4"/>
            </a:solidFill>
          </p:spPr>
          <p:txBody>
            <a:bodyPr wrap="square" lIns="0" tIns="0" rIns="0" bIns="0" rtlCol="0"/>
            <a:lstStyle/>
            <a:p>
              <a:endParaRPr/>
            </a:p>
          </p:txBody>
        </p:sp>
        <p:sp>
          <p:nvSpPr>
            <p:cNvPr id="11" name="object 11"/>
            <p:cNvSpPr/>
            <p:nvPr/>
          </p:nvSpPr>
          <p:spPr>
            <a:xfrm>
              <a:off x="1221471" y="2883408"/>
              <a:ext cx="645795" cy="1209040"/>
            </a:xfrm>
            <a:custGeom>
              <a:avLst/>
              <a:gdLst/>
              <a:ahLst/>
              <a:cxnLst/>
              <a:rect l="l" t="t" r="r" b="b"/>
              <a:pathLst>
                <a:path w="645794" h="1209039">
                  <a:moveTo>
                    <a:pt x="329960" y="1208531"/>
                  </a:moveTo>
                  <a:lnTo>
                    <a:pt x="288811" y="1183499"/>
                  </a:lnTo>
                  <a:lnTo>
                    <a:pt x="250186" y="1155899"/>
                  </a:lnTo>
                  <a:lnTo>
                    <a:pt x="214133" y="1125903"/>
                  </a:lnTo>
                  <a:lnTo>
                    <a:pt x="180702" y="1093683"/>
                  </a:lnTo>
                  <a:lnTo>
                    <a:pt x="149942" y="1059411"/>
                  </a:lnTo>
                  <a:lnTo>
                    <a:pt x="121902" y="1023257"/>
                  </a:lnTo>
                  <a:lnTo>
                    <a:pt x="96630" y="985395"/>
                  </a:lnTo>
                  <a:lnTo>
                    <a:pt x="74176" y="945996"/>
                  </a:lnTo>
                  <a:lnTo>
                    <a:pt x="54588" y="905231"/>
                  </a:lnTo>
                  <a:lnTo>
                    <a:pt x="37916" y="863273"/>
                  </a:lnTo>
                  <a:lnTo>
                    <a:pt x="24208" y="820292"/>
                  </a:lnTo>
                  <a:lnTo>
                    <a:pt x="13513" y="776462"/>
                  </a:lnTo>
                  <a:lnTo>
                    <a:pt x="5881" y="731953"/>
                  </a:lnTo>
                  <a:lnTo>
                    <a:pt x="1360" y="686938"/>
                  </a:lnTo>
                  <a:lnTo>
                    <a:pt x="0" y="641587"/>
                  </a:lnTo>
                  <a:lnTo>
                    <a:pt x="1848" y="596074"/>
                  </a:lnTo>
                  <a:lnTo>
                    <a:pt x="6955" y="550569"/>
                  </a:lnTo>
                  <a:lnTo>
                    <a:pt x="15368" y="505244"/>
                  </a:lnTo>
                  <a:lnTo>
                    <a:pt x="27138" y="460271"/>
                  </a:lnTo>
                  <a:lnTo>
                    <a:pt x="42312" y="415822"/>
                  </a:lnTo>
                  <a:lnTo>
                    <a:pt x="60941" y="372069"/>
                  </a:lnTo>
                  <a:lnTo>
                    <a:pt x="83072" y="329183"/>
                  </a:lnTo>
                  <a:lnTo>
                    <a:pt x="109075" y="286934"/>
                  </a:lnTo>
                  <a:lnTo>
                    <a:pt x="137976" y="247127"/>
                  </a:lnTo>
                  <a:lnTo>
                    <a:pt x="169597" y="209873"/>
                  </a:lnTo>
                  <a:lnTo>
                    <a:pt x="203757" y="175282"/>
                  </a:lnTo>
                  <a:lnTo>
                    <a:pt x="240276" y="143463"/>
                  </a:lnTo>
                  <a:lnTo>
                    <a:pt x="278975" y="114526"/>
                  </a:lnTo>
                  <a:lnTo>
                    <a:pt x="319673" y="88582"/>
                  </a:lnTo>
                  <a:lnTo>
                    <a:pt x="362191" y="65740"/>
                  </a:lnTo>
                  <a:lnTo>
                    <a:pt x="406348" y="46111"/>
                  </a:lnTo>
                  <a:lnTo>
                    <a:pt x="451965" y="29804"/>
                  </a:lnTo>
                  <a:lnTo>
                    <a:pt x="498861" y="16930"/>
                  </a:lnTo>
                  <a:lnTo>
                    <a:pt x="546857" y="7597"/>
                  </a:lnTo>
                  <a:lnTo>
                    <a:pt x="595773" y="1917"/>
                  </a:lnTo>
                  <a:lnTo>
                    <a:pt x="645428" y="0"/>
                  </a:lnTo>
                  <a:lnTo>
                    <a:pt x="645428" y="646176"/>
                  </a:lnTo>
                  <a:lnTo>
                    <a:pt x="329960" y="1208531"/>
                  </a:lnTo>
                  <a:close/>
                </a:path>
              </a:pathLst>
            </a:custGeom>
            <a:ln w="18288">
              <a:solidFill>
                <a:srgbClr val="FFFFFF"/>
              </a:solidFill>
            </a:ln>
          </p:spPr>
          <p:txBody>
            <a:bodyPr wrap="square" lIns="0" tIns="0" rIns="0" bIns="0" rtlCol="0"/>
            <a:lstStyle/>
            <a:p>
              <a:endParaRPr/>
            </a:p>
          </p:txBody>
        </p:sp>
        <p:sp>
          <p:nvSpPr>
            <p:cNvPr id="12" name="object 12"/>
            <p:cNvSpPr/>
            <p:nvPr/>
          </p:nvSpPr>
          <p:spPr>
            <a:xfrm>
              <a:off x="2421636" y="2985516"/>
              <a:ext cx="192405" cy="178435"/>
            </a:xfrm>
            <a:custGeom>
              <a:avLst/>
              <a:gdLst/>
              <a:ahLst/>
              <a:cxnLst/>
              <a:rect l="l" t="t" r="r" b="b"/>
              <a:pathLst>
                <a:path w="192405" h="178435">
                  <a:moveTo>
                    <a:pt x="0" y="178308"/>
                  </a:moveTo>
                  <a:lnTo>
                    <a:pt x="192024" y="178308"/>
                  </a:lnTo>
                  <a:lnTo>
                    <a:pt x="192024" y="0"/>
                  </a:lnTo>
                  <a:lnTo>
                    <a:pt x="0" y="0"/>
                  </a:lnTo>
                  <a:lnTo>
                    <a:pt x="0" y="178308"/>
                  </a:lnTo>
                  <a:close/>
                </a:path>
              </a:pathLst>
            </a:custGeom>
            <a:ln w="9144">
              <a:solidFill>
                <a:srgbClr val="000000"/>
              </a:solidFill>
            </a:ln>
          </p:spPr>
          <p:txBody>
            <a:bodyPr wrap="square" lIns="0" tIns="0" rIns="0" bIns="0" rtlCol="0"/>
            <a:lstStyle/>
            <a:p>
              <a:endParaRPr/>
            </a:p>
          </p:txBody>
        </p:sp>
      </p:grpSp>
      <p:sp>
        <p:nvSpPr>
          <p:cNvPr id="13" name="object 13"/>
          <p:cNvSpPr txBox="1"/>
          <p:nvPr/>
        </p:nvSpPr>
        <p:spPr>
          <a:xfrm>
            <a:off x="2458211" y="298500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13</a:t>
            </a:r>
            <a:endParaRPr sz="900">
              <a:latin typeface="Calibri"/>
              <a:cs typeface="Calibri"/>
            </a:endParaRPr>
          </a:p>
        </p:txBody>
      </p:sp>
      <p:sp>
        <p:nvSpPr>
          <p:cNvPr id="14" name="object 14"/>
          <p:cNvSpPr/>
          <p:nvPr/>
        </p:nvSpPr>
        <p:spPr>
          <a:xfrm>
            <a:off x="2112264" y="4157472"/>
            <a:ext cx="192405" cy="177165"/>
          </a:xfrm>
          <a:custGeom>
            <a:avLst/>
            <a:gdLst/>
            <a:ahLst/>
            <a:cxnLst/>
            <a:rect l="l" t="t" r="r" b="b"/>
            <a:pathLst>
              <a:path w="192405" h="177164">
                <a:moveTo>
                  <a:pt x="0" y="176783"/>
                </a:moveTo>
                <a:lnTo>
                  <a:pt x="192024" y="176783"/>
                </a:lnTo>
                <a:lnTo>
                  <a:pt x="192024" y="0"/>
                </a:lnTo>
                <a:lnTo>
                  <a:pt x="0" y="0"/>
                </a:lnTo>
                <a:lnTo>
                  <a:pt x="0" y="176783"/>
                </a:lnTo>
                <a:close/>
              </a:path>
            </a:pathLst>
          </a:custGeom>
          <a:ln w="9144">
            <a:solidFill>
              <a:srgbClr val="000000"/>
            </a:solidFill>
          </a:ln>
        </p:spPr>
        <p:txBody>
          <a:bodyPr wrap="square" lIns="0" tIns="0" rIns="0" bIns="0" rtlCol="0"/>
          <a:lstStyle/>
          <a:p>
            <a:endParaRPr/>
          </a:p>
        </p:txBody>
      </p:sp>
      <p:sp>
        <p:nvSpPr>
          <p:cNvPr id="15" name="object 15"/>
          <p:cNvSpPr txBox="1"/>
          <p:nvPr/>
        </p:nvSpPr>
        <p:spPr>
          <a:xfrm>
            <a:off x="2148839" y="415696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12</a:t>
            </a:r>
            <a:endParaRPr sz="900">
              <a:latin typeface="Calibri"/>
              <a:cs typeface="Calibri"/>
            </a:endParaRPr>
          </a:p>
        </p:txBody>
      </p:sp>
      <p:sp>
        <p:nvSpPr>
          <p:cNvPr id="16" name="object 16"/>
          <p:cNvSpPr/>
          <p:nvPr/>
        </p:nvSpPr>
        <p:spPr>
          <a:xfrm>
            <a:off x="1016508" y="3247644"/>
            <a:ext cx="192405" cy="177165"/>
          </a:xfrm>
          <a:custGeom>
            <a:avLst/>
            <a:gdLst/>
            <a:ahLst/>
            <a:cxnLst/>
            <a:rect l="l" t="t" r="r" b="b"/>
            <a:pathLst>
              <a:path w="192405" h="177164">
                <a:moveTo>
                  <a:pt x="0" y="176784"/>
                </a:moveTo>
                <a:lnTo>
                  <a:pt x="192024" y="176784"/>
                </a:lnTo>
                <a:lnTo>
                  <a:pt x="192024" y="0"/>
                </a:lnTo>
                <a:lnTo>
                  <a:pt x="0" y="0"/>
                </a:lnTo>
                <a:lnTo>
                  <a:pt x="0" y="176784"/>
                </a:lnTo>
                <a:close/>
              </a:path>
            </a:pathLst>
          </a:custGeom>
          <a:ln w="9143">
            <a:solidFill>
              <a:srgbClr val="000000"/>
            </a:solidFill>
          </a:ln>
        </p:spPr>
        <p:txBody>
          <a:bodyPr wrap="square" lIns="0" tIns="0" rIns="0" bIns="0" rtlCol="0"/>
          <a:lstStyle/>
          <a:p>
            <a:endParaRPr/>
          </a:p>
        </p:txBody>
      </p:sp>
      <p:sp>
        <p:nvSpPr>
          <p:cNvPr id="17" name="object 17"/>
          <p:cNvSpPr txBox="1"/>
          <p:nvPr/>
        </p:nvSpPr>
        <p:spPr>
          <a:xfrm>
            <a:off x="1053083" y="3247135"/>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18</a:t>
            </a:r>
            <a:endParaRPr sz="900">
              <a:latin typeface="Calibri"/>
              <a:cs typeface="Calibri"/>
            </a:endParaRPr>
          </a:p>
        </p:txBody>
      </p:sp>
      <p:sp>
        <p:nvSpPr>
          <p:cNvPr id="18" name="object 18"/>
          <p:cNvSpPr txBox="1"/>
          <p:nvPr/>
        </p:nvSpPr>
        <p:spPr>
          <a:xfrm>
            <a:off x="1207008" y="2101088"/>
            <a:ext cx="2002789" cy="485775"/>
          </a:xfrm>
          <a:prstGeom prst="rect">
            <a:avLst/>
          </a:prstGeom>
        </p:spPr>
        <p:txBody>
          <a:bodyPr vert="horz" wrap="square" lIns="0" tIns="12700" rIns="0" bIns="0" rtlCol="0">
            <a:spAutoFit/>
          </a:bodyPr>
          <a:lstStyle/>
          <a:p>
            <a:pPr marL="842644" marR="5080" indent="-843280">
              <a:lnSpc>
                <a:spcPct val="125800"/>
              </a:lnSpc>
              <a:spcBef>
                <a:spcPts val="100"/>
              </a:spcBef>
            </a:pPr>
            <a:r>
              <a:rPr sz="1200" b="1" spc="-10" dirty="0">
                <a:solidFill>
                  <a:srgbClr val="585858"/>
                </a:solidFill>
                <a:latin typeface="UD Digi Kyokasho NK-B"/>
                <a:cs typeface="UD Digi Kyokasho NK-B"/>
              </a:rPr>
              <a:t>（１）</a:t>
            </a:r>
            <a:r>
              <a:rPr sz="1200" b="1" spc="-60" dirty="0">
                <a:solidFill>
                  <a:srgbClr val="585858"/>
                </a:solidFill>
                <a:latin typeface="UD Digi Kyokasho NK-B"/>
                <a:cs typeface="UD Digi Kyokasho NK-B"/>
              </a:rPr>
              <a:t>ペアレント•トレーニングの</a:t>
            </a:r>
            <a:r>
              <a:rPr sz="1200" b="1" spc="-25" dirty="0">
                <a:solidFill>
                  <a:srgbClr val="585858"/>
                </a:solidFill>
                <a:latin typeface="UD Digi Kyokasho NK-B"/>
                <a:cs typeface="UD Digi Kyokasho NK-B"/>
              </a:rPr>
              <a:t>実施</a:t>
            </a:r>
            <a:endParaRPr sz="1200">
              <a:latin typeface="UD Digi Kyokasho NK-B"/>
              <a:cs typeface="UD Digi Kyokasho NK-B"/>
            </a:endParaRPr>
          </a:p>
        </p:txBody>
      </p:sp>
      <p:grpSp>
        <p:nvGrpSpPr>
          <p:cNvPr id="19" name="object 19"/>
          <p:cNvGrpSpPr/>
          <p:nvPr/>
        </p:nvGrpSpPr>
        <p:grpSpPr>
          <a:xfrm>
            <a:off x="2910839" y="3302508"/>
            <a:ext cx="53340" cy="452755"/>
            <a:chOff x="2910839" y="3302508"/>
            <a:chExt cx="53340" cy="452755"/>
          </a:xfrm>
        </p:grpSpPr>
        <p:sp>
          <p:nvSpPr>
            <p:cNvPr id="20" name="object 20"/>
            <p:cNvSpPr/>
            <p:nvPr/>
          </p:nvSpPr>
          <p:spPr>
            <a:xfrm>
              <a:off x="2910839" y="3302508"/>
              <a:ext cx="53340" cy="55244"/>
            </a:xfrm>
            <a:custGeom>
              <a:avLst/>
              <a:gdLst/>
              <a:ahLst/>
              <a:cxnLst/>
              <a:rect l="l" t="t" r="r" b="b"/>
              <a:pathLst>
                <a:path w="53339" h="55245">
                  <a:moveTo>
                    <a:pt x="53340" y="0"/>
                  </a:moveTo>
                  <a:lnTo>
                    <a:pt x="0" y="0"/>
                  </a:lnTo>
                  <a:lnTo>
                    <a:pt x="0" y="54864"/>
                  </a:lnTo>
                  <a:lnTo>
                    <a:pt x="53340" y="54864"/>
                  </a:lnTo>
                  <a:lnTo>
                    <a:pt x="53340" y="0"/>
                  </a:lnTo>
                  <a:close/>
                </a:path>
              </a:pathLst>
            </a:custGeom>
            <a:solidFill>
              <a:srgbClr val="497EAF"/>
            </a:solidFill>
          </p:spPr>
          <p:txBody>
            <a:bodyPr wrap="square" lIns="0" tIns="0" rIns="0" bIns="0" rtlCol="0"/>
            <a:lstStyle/>
            <a:p>
              <a:endParaRPr/>
            </a:p>
          </p:txBody>
        </p:sp>
        <p:sp>
          <p:nvSpPr>
            <p:cNvPr id="21" name="object 21"/>
            <p:cNvSpPr/>
            <p:nvPr/>
          </p:nvSpPr>
          <p:spPr>
            <a:xfrm>
              <a:off x="2910839" y="3500628"/>
              <a:ext cx="53340" cy="55244"/>
            </a:xfrm>
            <a:custGeom>
              <a:avLst/>
              <a:gdLst/>
              <a:ahLst/>
              <a:cxnLst/>
              <a:rect l="l" t="t" r="r" b="b"/>
              <a:pathLst>
                <a:path w="53339" h="55245">
                  <a:moveTo>
                    <a:pt x="53340" y="0"/>
                  </a:moveTo>
                  <a:lnTo>
                    <a:pt x="0" y="0"/>
                  </a:lnTo>
                  <a:lnTo>
                    <a:pt x="0" y="54864"/>
                  </a:lnTo>
                  <a:lnTo>
                    <a:pt x="53340" y="54864"/>
                  </a:lnTo>
                  <a:lnTo>
                    <a:pt x="53340" y="0"/>
                  </a:lnTo>
                  <a:close/>
                </a:path>
              </a:pathLst>
            </a:custGeom>
            <a:solidFill>
              <a:srgbClr val="5B9BD4"/>
            </a:solidFill>
          </p:spPr>
          <p:txBody>
            <a:bodyPr wrap="square" lIns="0" tIns="0" rIns="0" bIns="0" rtlCol="0"/>
            <a:lstStyle/>
            <a:p>
              <a:endParaRPr/>
            </a:p>
          </p:txBody>
        </p:sp>
        <p:sp>
          <p:nvSpPr>
            <p:cNvPr id="22" name="object 22"/>
            <p:cNvSpPr/>
            <p:nvPr/>
          </p:nvSpPr>
          <p:spPr>
            <a:xfrm>
              <a:off x="2910839" y="3700272"/>
              <a:ext cx="53340" cy="55244"/>
            </a:xfrm>
            <a:custGeom>
              <a:avLst/>
              <a:gdLst/>
              <a:ahLst/>
              <a:cxnLst/>
              <a:rect l="l" t="t" r="r" b="b"/>
              <a:pathLst>
                <a:path w="53339" h="55245">
                  <a:moveTo>
                    <a:pt x="53340" y="0"/>
                  </a:moveTo>
                  <a:lnTo>
                    <a:pt x="0" y="0"/>
                  </a:lnTo>
                  <a:lnTo>
                    <a:pt x="0" y="54864"/>
                  </a:lnTo>
                  <a:lnTo>
                    <a:pt x="53340" y="54864"/>
                  </a:lnTo>
                  <a:lnTo>
                    <a:pt x="53340" y="0"/>
                  </a:lnTo>
                  <a:close/>
                </a:path>
              </a:pathLst>
            </a:custGeom>
            <a:solidFill>
              <a:srgbClr val="ACC5E4"/>
            </a:solidFill>
          </p:spPr>
          <p:txBody>
            <a:bodyPr wrap="square" lIns="0" tIns="0" rIns="0" bIns="0" rtlCol="0"/>
            <a:lstStyle/>
            <a:p>
              <a:endParaRPr/>
            </a:p>
          </p:txBody>
        </p:sp>
      </p:grpSp>
      <p:sp>
        <p:nvSpPr>
          <p:cNvPr id="23" name="object 23"/>
          <p:cNvSpPr txBox="1"/>
          <p:nvPr/>
        </p:nvSpPr>
        <p:spPr>
          <a:xfrm>
            <a:off x="2988564" y="3240023"/>
            <a:ext cx="420370" cy="545465"/>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直営実施</a:t>
            </a:r>
            <a:endParaRPr sz="800">
              <a:latin typeface="UD Digi Kyokasho NK-B"/>
              <a:cs typeface="UD Digi Kyokasho NK-B"/>
            </a:endParaRPr>
          </a:p>
          <a:p>
            <a:pPr marR="5080">
              <a:lnSpc>
                <a:spcPct val="162500"/>
              </a:lnSpc>
              <a:spcBef>
                <a:spcPts val="10"/>
              </a:spcBef>
            </a:pPr>
            <a:r>
              <a:rPr sz="800" b="1" spc="-15" dirty="0">
                <a:solidFill>
                  <a:srgbClr val="585858"/>
                </a:solidFill>
                <a:latin typeface="UD Digi Kyokasho NK-B"/>
                <a:cs typeface="UD Digi Kyokasho NK-B"/>
              </a:rPr>
              <a:t>委託実施</a:t>
            </a:r>
            <a:r>
              <a:rPr sz="800" b="1" spc="-20" dirty="0">
                <a:solidFill>
                  <a:srgbClr val="585858"/>
                </a:solidFill>
                <a:latin typeface="UD Digi Kyokasho NK-B"/>
                <a:cs typeface="UD Digi Kyokasho NK-B"/>
              </a:rPr>
              <a:t>実施無</a:t>
            </a:r>
            <a:endParaRPr sz="800">
              <a:latin typeface="UD Digi Kyokasho NK-B"/>
              <a:cs typeface="UD Digi Kyokasho NK-B"/>
            </a:endParaRPr>
          </a:p>
        </p:txBody>
      </p:sp>
      <p:sp>
        <p:nvSpPr>
          <p:cNvPr id="24" name="object 24"/>
          <p:cNvSpPr/>
          <p:nvPr/>
        </p:nvSpPr>
        <p:spPr>
          <a:xfrm>
            <a:off x="880872" y="2058924"/>
            <a:ext cx="2642870" cy="2368550"/>
          </a:xfrm>
          <a:custGeom>
            <a:avLst/>
            <a:gdLst/>
            <a:ahLst/>
            <a:cxnLst/>
            <a:rect l="l" t="t" r="r" b="b"/>
            <a:pathLst>
              <a:path w="2642870" h="2368550">
                <a:moveTo>
                  <a:pt x="0" y="2368296"/>
                </a:moveTo>
                <a:lnTo>
                  <a:pt x="2642616" y="2368296"/>
                </a:lnTo>
                <a:lnTo>
                  <a:pt x="2642616" y="0"/>
                </a:lnTo>
                <a:lnTo>
                  <a:pt x="0" y="0"/>
                </a:lnTo>
                <a:lnTo>
                  <a:pt x="0" y="2368296"/>
                </a:lnTo>
                <a:close/>
              </a:path>
            </a:pathLst>
          </a:custGeom>
          <a:ln w="9144">
            <a:solidFill>
              <a:srgbClr val="000000"/>
            </a:solidFill>
          </a:ln>
        </p:spPr>
        <p:txBody>
          <a:bodyPr wrap="square" lIns="0" tIns="0" rIns="0" bIns="0" rtlCol="0"/>
          <a:lstStyle/>
          <a:p>
            <a:endParaRPr/>
          </a:p>
        </p:txBody>
      </p:sp>
      <p:grpSp>
        <p:nvGrpSpPr>
          <p:cNvPr id="25" name="object 25"/>
          <p:cNvGrpSpPr/>
          <p:nvPr/>
        </p:nvGrpSpPr>
        <p:grpSpPr>
          <a:xfrm>
            <a:off x="4722685" y="2916745"/>
            <a:ext cx="1863089" cy="1372235"/>
            <a:chOff x="4722685" y="2916745"/>
            <a:chExt cx="1863089" cy="1372235"/>
          </a:xfrm>
        </p:grpSpPr>
        <p:sp>
          <p:nvSpPr>
            <p:cNvPr id="26" name="object 26"/>
            <p:cNvSpPr/>
            <p:nvPr/>
          </p:nvSpPr>
          <p:spPr>
            <a:xfrm>
              <a:off x="5097779" y="2921508"/>
              <a:ext cx="1111250" cy="1362710"/>
            </a:xfrm>
            <a:custGeom>
              <a:avLst/>
              <a:gdLst/>
              <a:ahLst/>
              <a:cxnLst/>
              <a:rect l="l" t="t" r="r" b="b"/>
              <a:pathLst>
                <a:path w="1111250" h="1362710">
                  <a:moveTo>
                    <a:pt x="0" y="903731"/>
                  </a:moveTo>
                  <a:lnTo>
                    <a:pt x="0" y="1362455"/>
                  </a:lnTo>
                </a:path>
                <a:path w="1111250" h="1362710">
                  <a:moveTo>
                    <a:pt x="0" y="563879"/>
                  </a:moveTo>
                  <a:lnTo>
                    <a:pt x="0" y="797051"/>
                  </a:lnTo>
                </a:path>
                <a:path w="1111250" h="1362710">
                  <a:moveTo>
                    <a:pt x="0" y="222503"/>
                  </a:moveTo>
                  <a:lnTo>
                    <a:pt x="0" y="457200"/>
                  </a:lnTo>
                </a:path>
                <a:path w="1111250" h="1362710">
                  <a:moveTo>
                    <a:pt x="0" y="0"/>
                  </a:moveTo>
                  <a:lnTo>
                    <a:pt x="0" y="115823"/>
                  </a:lnTo>
                </a:path>
                <a:path w="1111250" h="1362710">
                  <a:moveTo>
                    <a:pt x="370332" y="222503"/>
                  </a:moveTo>
                  <a:lnTo>
                    <a:pt x="370332" y="457200"/>
                  </a:lnTo>
                </a:path>
                <a:path w="1111250" h="1362710">
                  <a:moveTo>
                    <a:pt x="370332" y="0"/>
                  </a:moveTo>
                  <a:lnTo>
                    <a:pt x="370332" y="115823"/>
                  </a:lnTo>
                </a:path>
                <a:path w="1111250" h="1362710">
                  <a:moveTo>
                    <a:pt x="370332" y="563879"/>
                  </a:moveTo>
                  <a:lnTo>
                    <a:pt x="370332" y="1362455"/>
                  </a:lnTo>
                </a:path>
                <a:path w="1111250" h="1362710">
                  <a:moveTo>
                    <a:pt x="740664" y="222503"/>
                  </a:moveTo>
                  <a:lnTo>
                    <a:pt x="740664" y="1362455"/>
                  </a:lnTo>
                </a:path>
                <a:path w="1111250" h="1362710">
                  <a:moveTo>
                    <a:pt x="740664" y="0"/>
                  </a:moveTo>
                  <a:lnTo>
                    <a:pt x="740664" y="115823"/>
                  </a:lnTo>
                </a:path>
                <a:path w="1111250" h="1362710">
                  <a:moveTo>
                    <a:pt x="1110996" y="222503"/>
                  </a:moveTo>
                  <a:lnTo>
                    <a:pt x="1110996" y="1362455"/>
                  </a:lnTo>
                </a:path>
                <a:path w="1111250" h="1362710">
                  <a:moveTo>
                    <a:pt x="1110996" y="0"/>
                  </a:moveTo>
                  <a:lnTo>
                    <a:pt x="1110996" y="115823"/>
                  </a:lnTo>
                </a:path>
              </a:pathLst>
            </a:custGeom>
            <a:ln w="9144">
              <a:solidFill>
                <a:srgbClr val="D9D9D9"/>
              </a:solidFill>
            </a:ln>
          </p:spPr>
          <p:txBody>
            <a:bodyPr wrap="square" lIns="0" tIns="0" rIns="0" bIns="0" rtlCol="0"/>
            <a:lstStyle/>
            <a:p>
              <a:endParaRPr/>
            </a:p>
          </p:txBody>
        </p:sp>
        <p:sp>
          <p:nvSpPr>
            <p:cNvPr id="27" name="object 27"/>
            <p:cNvSpPr/>
            <p:nvPr/>
          </p:nvSpPr>
          <p:spPr>
            <a:xfrm>
              <a:off x="6580631" y="2921508"/>
              <a:ext cx="0" cy="1362710"/>
            </a:xfrm>
            <a:custGeom>
              <a:avLst/>
              <a:gdLst/>
              <a:ahLst/>
              <a:cxnLst/>
              <a:rect l="l" t="t" r="r" b="b"/>
              <a:pathLst>
                <a:path h="1362710">
                  <a:moveTo>
                    <a:pt x="0" y="0"/>
                  </a:moveTo>
                  <a:lnTo>
                    <a:pt x="0" y="1362455"/>
                  </a:lnTo>
                </a:path>
              </a:pathLst>
            </a:custGeom>
            <a:ln w="9144">
              <a:solidFill>
                <a:srgbClr val="D9D9D9"/>
              </a:solidFill>
            </a:ln>
          </p:spPr>
          <p:txBody>
            <a:bodyPr wrap="square" lIns="0" tIns="0" rIns="0" bIns="0" rtlCol="0"/>
            <a:lstStyle/>
            <a:p>
              <a:endParaRPr/>
            </a:p>
          </p:txBody>
        </p:sp>
        <p:sp>
          <p:nvSpPr>
            <p:cNvPr id="28" name="object 28"/>
            <p:cNvSpPr/>
            <p:nvPr/>
          </p:nvSpPr>
          <p:spPr>
            <a:xfrm>
              <a:off x="4727448" y="3037331"/>
              <a:ext cx="1556385" cy="1127760"/>
            </a:xfrm>
            <a:custGeom>
              <a:avLst/>
              <a:gdLst/>
              <a:ahLst/>
              <a:cxnLst/>
              <a:rect l="l" t="t" r="r" b="b"/>
              <a:pathLst>
                <a:path w="1556385" h="1127760">
                  <a:moveTo>
                    <a:pt x="220980" y="1021080"/>
                  </a:moveTo>
                  <a:lnTo>
                    <a:pt x="0" y="1021080"/>
                  </a:lnTo>
                  <a:lnTo>
                    <a:pt x="0" y="1127760"/>
                  </a:lnTo>
                  <a:lnTo>
                    <a:pt x="220980" y="1127760"/>
                  </a:lnTo>
                  <a:lnTo>
                    <a:pt x="220980" y="1021080"/>
                  </a:lnTo>
                  <a:close/>
                </a:path>
                <a:path w="1556385" h="1127760">
                  <a:moveTo>
                    <a:pt x="591312" y="681228"/>
                  </a:moveTo>
                  <a:lnTo>
                    <a:pt x="0" y="681228"/>
                  </a:lnTo>
                  <a:lnTo>
                    <a:pt x="0" y="787908"/>
                  </a:lnTo>
                  <a:lnTo>
                    <a:pt x="591312" y="787908"/>
                  </a:lnTo>
                  <a:lnTo>
                    <a:pt x="591312" y="681228"/>
                  </a:lnTo>
                  <a:close/>
                </a:path>
                <a:path w="1556385" h="1127760">
                  <a:moveTo>
                    <a:pt x="963168" y="341376"/>
                  </a:moveTo>
                  <a:lnTo>
                    <a:pt x="0" y="341376"/>
                  </a:lnTo>
                  <a:lnTo>
                    <a:pt x="0" y="448056"/>
                  </a:lnTo>
                  <a:lnTo>
                    <a:pt x="963168" y="448056"/>
                  </a:lnTo>
                  <a:lnTo>
                    <a:pt x="963168" y="341376"/>
                  </a:lnTo>
                  <a:close/>
                </a:path>
                <a:path w="1556385" h="1127760">
                  <a:moveTo>
                    <a:pt x="1556004" y="0"/>
                  </a:moveTo>
                  <a:lnTo>
                    <a:pt x="0" y="0"/>
                  </a:lnTo>
                  <a:lnTo>
                    <a:pt x="0" y="106680"/>
                  </a:lnTo>
                  <a:lnTo>
                    <a:pt x="1556004" y="106680"/>
                  </a:lnTo>
                  <a:lnTo>
                    <a:pt x="1556004" y="0"/>
                  </a:lnTo>
                  <a:close/>
                </a:path>
              </a:pathLst>
            </a:custGeom>
            <a:solidFill>
              <a:srgbClr val="5B9BD4"/>
            </a:solidFill>
          </p:spPr>
          <p:txBody>
            <a:bodyPr wrap="square" lIns="0" tIns="0" rIns="0" bIns="0" rtlCol="0"/>
            <a:lstStyle/>
            <a:p>
              <a:endParaRPr/>
            </a:p>
          </p:txBody>
        </p:sp>
        <p:sp>
          <p:nvSpPr>
            <p:cNvPr id="29" name="object 29"/>
            <p:cNvSpPr/>
            <p:nvPr/>
          </p:nvSpPr>
          <p:spPr>
            <a:xfrm>
              <a:off x="4727447" y="2921508"/>
              <a:ext cx="0" cy="1362710"/>
            </a:xfrm>
            <a:custGeom>
              <a:avLst/>
              <a:gdLst/>
              <a:ahLst/>
              <a:cxnLst/>
              <a:rect l="l" t="t" r="r" b="b"/>
              <a:pathLst>
                <a:path h="1362710">
                  <a:moveTo>
                    <a:pt x="0" y="0"/>
                  </a:moveTo>
                  <a:lnTo>
                    <a:pt x="0" y="1362455"/>
                  </a:lnTo>
                </a:path>
              </a:pathLst>
            </a:custGeom>
            <a:ln w="9144">
              <a:solidFill>
                <a:srgbClr val="D9D9D9"/>
              </a:solidFill>
            </a:ln>
          </p:spPr>
          <p:txBody>
            <a:bodyPr wrap="square" lIns="0" tIns="0" rIns="0" bIns="0" rtlCol="0"/>
            <a:lstStyle/>
            <a:p>
              <a:endParaRPr/>
            </a:p>
          </p:txBody>
        </p:sp>
      </p:grpSp>
      <p:sp>
        <p:nvSpPr>
          <p:cNvPr id="30" name="object 30"/>
          <p:cNvSpPr txBox="1"/>
          <p:nvPr/>
        </p:nvSpPr>
        <p:spPr>
          <a:xfrm>
            <a:off x="6359652" y="300329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21</a:t>
            </a:r>
            <a:endParaRPr sz="900">
              <a:latin typeface="Calibri"/>
              <a:cs typeface="Calibri"/>
            </a:endParaRPr>
          </a:p>
        </p:txBody>
      </p:sp>
      <p:sp>
        <p:nvSpPr>
          <p:cNvPr id="31" name="object 31"/>
          <p:cNvSpPr txBox="1"/>
          <p:nvPr/>
        </p:nvSpPr>
        <p:spPr>
          <a:xfrm>
            <a:off x="5766815" y="334314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13</a:t>
            </a:r>
            <a:endParaRPr sz="900">
              <a:latin typeface="Calibri"/>
              <a:cs typeface="Calibri"/>
            </a:endParaRPr>
          </a:p>
        </p:txBody>
      </p:sp>
      <p:sp>
        <p:nvSpPr>
          <p:cNvPr id="32" name="object 32"/>
          <p:cNvSpPr txBox="1"/>
          <p:nvPr/>
        </p:nvSpPr>
        <p:spPr>
          <a:xfrm>
            <a:off x="5396484" y="368300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8</a:t>
            </a:r>
            <a:endParaRPr sz="900">
              <a:latin typeface="Calibri"/>
              <a:cs typeface="Calibri"/>
            </a:endParaRPr>
          </a:p>
        </p:txBody>
      </p:sp>
      <p:sp>
        <p:nvSpPr>
          <p:cNvPr id="33" name="object 33"/>
          <p:cNvSpPr txBox="1"/>
          <p:nvPr/>
        </p:nvSpPr>
        <p:spPr>
          <a:xfrm>
            <a:off x="5024628" y="402437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34" name="object 34"/>
          <p:cNvSpPr txBox="1"/>
          <p:nvPr/>
        </p:nvSpPr>
        <p:spPr>
          <a:xfrm>
            <a:off x="6150864" y="2677160"/>
            <a:ext cx="499109" cy="162560"/>
          </a:xfrm>
          <a:prstGeom prst="rect">
            <a:avLst/>
          </a:prstGeom>
        </p:spPr>
        <p:txBody>
          <a:bodyPr vert="horz" wrap="square" lIns="0" tIns="12700" rIns="0" bIns="0" rtlCol="0">
            <a:spAutoFit/>
          </a:bodyPr>
          <a:lstStyle/>
          <a:p>
            <a:pPr>
              <a:lnSpc>
                <a:spcPct val="100000"/>
              </a:lnSpc>
              <a:spcBef>
                <a:spcPts val="100"/>
              </a:spcBef>
              <a:tabLst>
                <a:tab pos="370205" algn="l"/>
              </a:tabLst>
            </a:pP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endParaRPr sz="900">
              <a:latin typeface="Calibri"/>
              <a:cs typeface="Calibri"/>
            </a:endParaRPr>
          </a:p>
        </p:txBody>
      </p:sp>
      <p:sp>
        <p:nvSpPr>
          <p:cNvPr id="35" name="object 35"/>
          <p:cNvSpPr txBox="1"/>
          <p:nvPr/>
        </p:nvSpPr>
        <p:spPr>
          <a:xfrm>
            <a:off x="3820667" y="3002279"/>
            <a:ext cx="825500"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未就学児の保護者</a:t>
            </a:r>
            <a:endParaRPr sz="800">
              <a:latin typeface="UD Digi Kyokasho NK-B"/>
              <a:cs typeface="UD Digi Kyokasho NK-B"/>
            </a:endParaRPr>
          </a:p>
        </p:txBody>
      </p:sp>
      <p:sp>
        <p:nvSpPr>
          <p:cNvPr id="36" name="object 36"/>
          <p:cNvSpPr txBox="1"/>
          <p:nvPr/>
        </p:nvSpPr>
        <p:spPr>
          <a:xfrm>
            <a:off x="3686555" y="3342132"/>
            <a:ext cx="958215" cy="147320"/>
          </a:xfrm>
          <a:prstGeom prst="rect">
            <a:avLst/>
          </a:prstGeom>
        </p:spPr>
        <p:txBody>
          <a:bodyPr vert="horz" wrap="square" lIns="0" tIns="12700" rIns="0" bIns="0" rtlCol="0">
            <a:spAutoFit/>
          </a:bodyPr>
          <a:lstStyle/>
          <a:p>
            <a:pPr>
              <a:lnSpc>
                <a:spcPct val="100000"/>
              </a:lnSpc>
              <a:spcBef>
                <a:spcPts val="100"/>
              </a:spcBef>
            </a:pPr>
            <a:r>
              <a:rPr sz="800" b="1" spc="-5" dirty="0">
                <a:solidFill>
                  <a:srgbClr val="585858"/>
                </a:solidFill>
                <a:latin typeface="UD Digi Kyokasho NK-B"/>
                <a:cs typeface="UD Digi Kyokasho NK-B"/>
              </a:rPr>
              <a:t>小１</a:t>
            </a:r>
            <a:r>
              <a:rPr sz="800" b="1" spc="-10" dirty="0">
                <a:solidFill>
                  <a:srgbClr val="585858"/>
                </a:solidFill>
                <a:latin typeface="UD Digi Kyokasho NK-B"/>
                <a:cs typeface="UD Digi Kyokasho NK-B"/>
              </a:rPr>
              <a:t>～</a:t>
            </a:r>
            <a:r>
              <a:rPr sz="800" b="1" spc="-20" dirty="0">
                <a:solidFill>
                  <a:srgbClr val="585858"/>
                </a:solidFill>
                <a:latin typeface="UD Digi Kyokasho NK-B"/>
                <a:cs typeface="UD Digi Kyokasho NK-B"/>
              </a:rPr>
              <a:t>小３児の保護者</a:t>
            </a:r>
            <a:endParaRPr sz="800">
              <a:latin typeface="UD Digi Kyokasho NK-B"/>
              <a:cs typeface="UD Digi Kyokasho NK-B"/>
            </a:endParaRPr>
          </a:p>
        </p:txBody>
      </p:sp>
      <p:sp>
        <p:nvSpPr>
          <p:cNvPr id="37" name="object 37"/>
          <p:cNvSpPr txBox="1"/>
          <p:nvPr/>
        </p:nvSpPr>
        <p:spPr>
          <a:xfrm>
            <a:off x="3686555" y="3681984"/>
            <a:ext cx="958215" cy="147320"/>
          </a:xfrm>
          <a:prstGeom prst="rect">
            <a:avLst/>
          </a:prstGeom>
        </p:spPr>
        <p:txBody>
          <a:bodyPr vert="horz" wrap="square" lIns="0" tIns="12700" rIns="0" bIns="0" rtlCol="0">
            <a:spAutoFit/>
          </a:bodyPr>
          <a:lstStyle/>
          <a:p>
            <a:pPr>
              <a:lnSpc>
                <a:spcPct val="100000"/>
              </a:lnSpc>
              <a:spcBef>
                <a:spcPts val="100"/>
              </a:spcBef>
            </a:pPr>
            <a:r>
              <a:rPr sz="800" b="1" spc="-5" dirty="0">
                <a:solidFill>
                  <a:srgbClr val="585858"/>
                </a:solidFill>
                <a:latin typeface="UD Digi Kyokasho NK-B"/>
                <a:cs typeface="UD Digi Kyokasho NK-B"/>
              </a:rPr>
              <a:t>小４</a:t>
            </a:r>
            <a:r>
              <a:rPr sz="800" b="1" spc="-10" dirty="0">
                <a:solidFill>
                  <a:srgbClr val="585858"/>
                </a:solidFill>
                <a:latin typeface="UD Digi Kyokasho NK-B"/>
                <a:cs typeface="UD Digi Kyokasho NK-B"/>
              </a:rPr>
              <a:t>～</a:t>
            </a:r>
            <a:r>
              <a:rPr sz="800" b="1" spc="-20" dirty="0">
                <a:solidFill>
                  <a:srgbClr val="585858"/>
                </a:solidFill>
                <a:latin typeface="UD Digi Kyokasho NK-B"/>
                <a:cs typeface="UD Digi Kyokasho NK-B"/>
              </a:rPr>
              <a:t>小６児の保護者</a:t>
            </a:r>
            <a:endParaRPr sz="800">
              <a:latin typeface="UD Digi Kyokasho NK-B"/>
              <a:cs typeface="UD Digi Kyokasho NK-B"/>
            </a:endParaRPr>
          </a:p>
        </p:txBody>
      </p:sp>
      <p:sp>
        <p:nvSpPr>
          <p:cNvPr id="38" name="object 38"/>
          <p:cNvSpPr txBox="1"/>
          <p:nvPr/>
        </p:nvSpPr>
        <p:spPr>
          <a:xfrm>
            <a:off x="3718559" y="4023360"/>
            <a:ext cx="927735"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中学生以上の保護者</a:t>
            </a:r>
            <a:endParaRPr sz="800">
              <a:latin typeface="UD Digi Kyokasho NK-B"/>
              <a:cs typeface="UD Digi Kyokasho NK-B"/>
            </a:endParaRPr>
          </a:p>
        </p:txBody>
      </p:sp>
      <p:sp>
        <p:nvSpPr>
          <p:cNvPr id="39" name="object 39"/>
          <p:cNvSpPr txBox="1"/>
          <p:nvPr/>
        </p:nvSpPr>
        <p:spPr>
          <a:xfrm>
            <a:off x="4477511" y="2096516"/>
            <a:ext cx="1442720" cy="743585"/>
          </a:xfrm>
          <a:prstGeom prst="rect">
            <a:avLst/>
          </a:prstGeom>
        </p:spPr>
        <p:txBody>
          <a:bodyPr vert="horz" wrap="square" lIns="0" tIns="59690" rIns="0" bIns="0" rtlCol="0">
            <a:spAutoFit/>
          </a:bodyPr>
          <a:lstStyle/>
          <a:p>
            <a:pPr marR="5080" algn="ctr">
              <a:lnSpc>
                <a:spcPct val="100000"/>
              </a:lnSpc>
              <a:spcBef>
                <a:spcPts val="470"/>
              </a:spcBef>
            </a:pPr>
            <a:r>
              <a:rPr sz="1200" b="1" spc="-10" dirty="0">
                <a:solidFill>
                  <a:srgbClr val="585858"/>
                </a:solidFill>
                <a:latin typeface="UD Digi Kyokasho NK-B"/>
                <a:cs typeface="UD Digi Kyokasho NK-B"/>
              </a:rPr>
              <a:t>（２）</a:t>
            </a:r>
            <a:r>
              <a:rPr sz="1200" b="1" spc="-25" dirty="0">
                <a:solidFill>
                  <a:srgbClr val="585858"/>
                </a:solidFill>
                <a:latin typeface="UD Digi Kyokasho NK-B"/>
                <a:cs typeface="UD Digi Kyokasho NK-B"/>
              </a:rPr>
              <a:t>ペアトレの対象者</a:t>
            </a:r>
            <a:endParaRPr sz="1200">
              <a:latin typeface="UD Digi Kyokasho NK-B"/>
              <a:cs typeface="UD Digi Kyokasho NK-B"/>
            </a:endParaRPr>
          </a:p>
          <a:p>
            <a:pPr marR="6350" algn="ctr">
              <a:lnSpc>
                <a:spcPct val="100000"/>
              </a:lnSpc>
              <a:spcBef>
                <a:spcPts val="370"/>
              </a:spcBef>
            </a:pPr>
            <a:r>
              <a:rPr sz="1200" b="1" spc="-10" dirty="0">
                <a:solidFill>
                  <a:srgbClr val="585858"/>
                </a:solidFill>
                <a:latin typeface="UD Digi Kyokasho NK-B"/>
                <a:cs typeface="UD Digi Kyokasho NK-B"/>
              </a:rPr>
              <a:t>（子どもの年齢</a:t>
            </a:r>
            <a:r>
              <a:rPr sz="1200" b="1" spc="-50" dirty="0">
                <a:solidFill>
                  <a:srgbClr val="585858"/>
                </a:solidFill>
                <a:latin typeface="UD Digi Kyokasho NK-B"/>
                <a:cs typeface="UD Digi Kyokasho NK-B"/>
              </a:rPr>
              <a:t>）</a:t>
            </a:r>
            <a:endParaRPr sz="1200">
              <a:latin typeface="UD Digi Kyokasho NK-B"/>
              <a:cs typeface="UD Digi Kyokasho NK-B"/>
            </a:endParaRPr>
          </a:p>
          <a:p>
            <a:pPr marL="219075">
              <a:lnSpc>
                <a:spcPct val="100000"/>
              </a:lnSpc>
              <a:spcBef>
                <a:spcPts val="950"/>
              </a:spcBef>
              <a:tabLst>
                <a:tab pos="591185" algn="l"/>
                <a:tab pos="932180" algn="l"/>
                <a:tab pos="130238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endParaRPr sz="900">
              <a:latin typeface="Calibri"/>
              <a:cs typeface="Calibri"/>
            </a:endParaRPr>
          </a:p>
        </p:txBody>
      </p:sp>
      <p:sp>
        <p:nvSpPr>
          <p:cNvPr id="40" name="object 40"/>
          <p:cNvSpPr/>
          <p:nvPr/>
        </p:nvSpPr>
        <p:spPr>
          <a:xfrm>
            <a:off x="3607308" y="2054352"/>
            <a:ext cx="3169920" cy="2368550"/>
          </a:xfrm>
          <a:custGeom>
            <a:avLst/>
            <a:gdLst/>
            <a:ahLst/>
            <a:cxnLst/>
            <a:rect l="l" t="t" r="r" b="b"/>
            <a:pathLst>
              <a:path w="3169920" h="2368550">
                <a:moveTo>
                  <a:pt x="0" y="2368296"/>
                </a:moveTo>
                <a:lnTo>
                  <a:pt x="3169919" y="2368296"/>
                </a:lnTo>
                <a:lnTo>
                  <a:pt x="3169919" y="0"/>
                </a:lnTo>
                <a:lnTo>
                  <a:pt x="0" y="0"/>
                </a:lnTo>
                <a:lnTo>
                  <a:pt x="0" y="2368296"/>
                </a:lnTo>
                <a:close/>
              </a:path>
            </a:pathLst>
          </a:custGeom>
          <a:ln w="9144">
            <a:solidFill>
              <a:srgbClr val="000000"/>
            </a:solidFill>
          </a:ln>
        </p:spPr>
        <p:txBody>
          <a:bodyPr wrap="square" lIns="0" tIns="0" rIns="0" bIns="0" rtlCol="0"/>
          <a:lstStyle/>
          <a:p>
            <a:endParaRPr/>
          </a:p>
        </p:txBody>
      </p:sp>
      <p:grpSp>
        <p:nvGrpSpPr>
          <p:cNvPr id="41" name="object 41"/>
          <p:cNvGrpSpPr/>
          <p:nvPr/>
        </p:nvGrpSpPr>
        <p:grpSpPr>
          <a:xfrm>
            <a:off x="8307133" y="2692717"/>
            <a:ext cx="1310005" cy="1609725"/>
            <a:chOff x="8307133" y="2692717"/>
            <a:chExt cx="1310005" cy="1609725"/>
          </a:xfrm>
        </p:grpSpPr>
        <p:sp>
          <p:nvSpPr>
            <p:cNvPr id="42" name="object 42"/>
            <p:cNvSpPr/>
            <p:nvPr/>
          </p:nvSpPr>
          <p:spPr>
            <a:xfrm>
              <a:off x="8528303" y="2697480"/>
              <a:ext cx="649605" cy="1600200"/>
            </a:xfrm>
            <a:custGeom>
              <a:avLst/>
              <a:gdLst/>
              <a:ahLst/>
              <a:cxnLst/>
              <a:rect l="l" t="t" r="r" b="b"/>
              <a:pathLst>
                <a:path w="649604" h="1600200">
                  <a:moveTo>
                    <a:pt x="0" y="1461516"/>
                  </a:moveTo>
                  <a:lnTo>
                    <a:pt x="0" y="1600200"/>
                  </a:lnTo>
                </a:path>
                <a:path w="649604" h="1600200">
                  <a:moveTo>
                    <a:pt x="0" y="1062228"/>
                  </a:moveTo>
                  <a:lnTo>
                    <a:pt x="0" y="1336548"/>
                  </a:lnTo>
                </a:path>
                <a:path w="649604" h="1600200">
                  <a:moveTo>
                    <a:pt x="0" y="661416"/>
                  </a:moveTo>
                  <a:lnTo>
                    <a:pt x="0" y="935736"/>
                  </a:lnTo>
                </a:path>
                <a:path w="649604" h="1600200">
                  <a:moveTo>
                    <a:pt x="0" y="262128"/>
                  </a:moveTo>
                  <a:lnTo>
                    <a:pt x="0" y="536448"/>
                  </a:lnTo>
                </a:path>
                <a:path w="649604" h="1600200">
                  <a:moveTo>
                    <a:pt x="0" y="0"/>
                  </a:moveTo>
                  <a:lnTo>
                    <a:pt x="0" y="137160"/>
                  </a:lnTo>
                </a:path>
                <a:path w="649604" h="1600200">
                  <a:moveTo>
                    <a:pt x="216407" y="262128"/>
                  </a:moveTo>
                  <a:lnTo>
                    <a:pt x="216407" y="536448"/>
                  </a:lnTo>
                </a:path>
                <a:path w="649604" h="1600200">
                  <a:moveTo>
                    <a:pt x="216407" y="0"/>
                  </a:moveTo>
                  <a:lnTo>
                    <a:pt x="216407" y="137160"/>
                  </a:lnTo>
                </a:path>
                <a:path w="649604" h="1600200">
                  <a:moveTo>
                    <a:pt x="216407" y="661416"/>
                  </a:moveTo>
                  <a:lnTo>
                    <a:pt x="216407" y="935736"/>
                  </a:lnTo>
                </a:path>
                <a:path w="649604" h="1600200">
                  <a:moveTo>
                    <a:pt x="216407" y="1062228"/>
                  </a:moveTo>
                  <a:lnTo>
                    <a:pt x="216407" y="1600200"/>
                  </a:lnTo>
                </a:path>
                <a:path w="649604" h="1600200">
                  <a:moveTo>
                    <a:pt x="432816" y="262128"/>
                  </a:moveTo>
                  <a:lnTo>
                    <a:pt x="432816" y="536448"/>
                  </a:lnTo>
                </a:path>
                <a:path w="649604" h="1600200">
                  <a:moveTo>
                    <a:pt x="432816" y="0"/>
                  </a:moveTo>
                  <a:lnTo>
                    <a:pt x="432816" y="137160"/>
                  </a:lnTo>
                </a:path>
                <a:path w="649604" h="1600200">
                  <a:moveTo>
                    <a:pt x="432816" y="661416"/>
                  </a:moveTo>
                  <a:lnTo>
                    <a:pt x="432816" y="935736"/>
                  </a:lnTo>
                </a:path>
                <a:path w="649604" h="1600200">
                  <a:moveTo>
                    <a:pt x="432816" y="1062228"/>
                  </a:moveTo>
                  <a:lnTo>
                    <a:pt x="432816" y="1600200"/>
                  </a:lnTo>
                </a:path>
                <a:path w="649604" h="1600200">
                  <a:moveTo>
                    <a:pt x="649224" y="0"/>
                  </a:moveTo>
                  <a:lnTo>
                    <a:pt x="649224" y="935736"/>
                  </a:lnTo>
                </a:path>
                <a:path w="649604" h="1600200">
                  <a:moveTo>
                    <a:pt x="649224" y="1062228"/>
                  </a:moveTo>
                  <a:lnTo>
                    <a:pt x="649224" y="1600200"/>
                  </a:lnTo>
                </a:path>
              </a:pathLst>
            </a:custGeom>
            <a:ln w="9144">
              <a:solidFill>
                <a:srgbClr val="D9D9D9"/>
              </a:solidFill>
            </a:ln>
          </p:spPr>
          <p:txBody>
            <a:bodyPr wrap="square" lIns="0" tIns="0" rIns="0" bIns="0" rtlCol="0"/>
            <a:lstStyle/>
            <a:p>
              <a:endParaRPr/>
            </a:p>
          </p:txBody>
        </p:sp>
        <p:sp>
          <p:nvSpPr>
            <p:cNvPr id="43" name="object 43"/>
            <p:cNvSpPr/>
            <p:nvPr/>
          </p:nvSpPr>
          <p:spPr>
            <a:xfrm>
              <a:off x="9395459" y="2697480"/>
              <a:ext cx="216535" cy="1600200"/>
            </a:xfrm>
            <a:custGeom>
              <a:avLst/>
              <a:gdLst/>
              <a:ahLst/>
              <a:cxnLst/>
              <a:rect l="l" t="t" r="r" b="b"/>
              <a:pathLst>
                <a:path w="216534" h="1600200">
                  <a:moveTo>
                    <a:pt x="0" y="0"/>
                  </a:moveTo>
                  <a:lnTo>
                    <a:pt x="0" y="1600200"/>
                  </a:lnTo>
                </a:path>
                <a:path w="216534" h="1600200">
                  <a:moveTo>
                    <a:pt x="216408" y="0"/>
                  </a:moveTo>
                  <a:lnTo>
                    <a:pt x="216408" y="1600200"/>
                  </a:lnTo>
                </a:path>
              </a:pathLst>
            </a:custGeom>
            <a:ln w="9144">
              <a:solidFill>
                <a:srgbClr val="D9D9D9"/>
              </a:solidFill>
            </a:ln>
          </p:spPr>
          <p:txBody>
            <a:bodyPr wrap="square" lIns="0" tIns="0" rIns="0" bIns="0" rtlCol="0"/>
            <a:lstStyle/>
            <a:p>
              <a:endParaRPr/>
            </a:p>
          </p:txBody>
        </p:sp>
        <p:sp>
          <p:nvSpPr>
            <p:cNvPr id="44" name="object 44"/>
            <p:cNvSpPr/>
            <p:nvPr/>
          </p:nvSpPr>
          <p:spPr>
            <a:xfrm>
              <a:off x="8311896" y="2834639"/>
              <a:ext cx="1083945" cy="1324610"/>
            </a:xfrm>
            <a:custGeom>
              <a:avLst/>
              <a:gdLst/>
              <a:ahLst/>
              <a:cxnLst/>
              <a:rect l="l" t="t" r="r" b="b"/>
              <a:pathLst>
                <a:path w="1083945" h="1324610">
                  <a:moveTo>
                    <a:pt x="324612" y="1199388"/>
                  </a:moveTo>
                  <a:lnTo>
                    <a:pt x="0" y="1199388"/>
                  </a:lnTo>
                  <a:lnTo>
                    <a:pt x="0" y="1324356"/>
                  </a:lnTo>
                  <a:lnTo>
                    <a:pt x="324612" y="1324356"/>
                  </a:lnTo>
                  <a:lnTo>
                    <a:pt x="324612" y="1199388"/>
                  </a:lnTo>
                  <a:close/>
                </a:path>
                <a:path w="1083945" h="1324610">
                  <a:moveTo>
                    <a:pt x="757428" y="399288"/>
                  </a:moveTo>
                  <a:lnTo>
                    <a:pt x="0" y="399288"/>
                  </a:lnTo>
                  <a:lnTo>
                    <a:pt x="0" y="524256"/>
                  </a:lnTo>
                  <a:lnTo>
                    <a:pt x="757428" y="524256"/>
                  </a:lnTo>
                  <a:lnTo>
                    <a:pt x="757428" y="399288"/>
                  </a:lnTo>
                  <a:close/>
                </a:path>
                <a:path w="1083945" h="1324610">
                  <a:moveTo>
                    <a:pt x="865632" y="0"/>
                  </a:moveTo>
                  <a:lnTo>
                    <a:pt x="0" y="0"/>
                  </a:lnTo>
                  <a:lnTo>
                    <a:pt x="0" y="124968"/>
                  </a:lnTo>
                  <a:lnTo>
                    <a:pt x="865632" y="124968"/>
                  </a:lnTo>
                  <a:lnTo>
                    <a:pt x="865632" y="0"/>
                  </a:lnTo>
                  <a:close/>
                </a:path>
                <a:path w="1083945" h="1324610">
                  <a:moveTo>
                    <a:pt x="1083564" y="798576"/>
                  </a:moveTo>
                  <a:lnTo>
                    <a:pt x="0" y="798576"/>
                  </a:lnTo>
                  <a:lnTo>
                    <a:pt x="0" y="925068"/>
                  </a:lnTo>
                  <a:lnTo>
                    <a:pt x="1083564" y="925068"/>
                  </a:lnTo>
                  <a:lnTo>
                    <a:pt x="1083564" y="798576"/>
                  </a:lnTo>
                  <a:close/>
                </a:path>
              </a:pathLst>
            </a:custGeom>
            <a:solidFill>
              <a:srgbClr val="5B9BD4"/>
            </a:solidFill>
          </p:spPr>
          <p:txBody>
            <a:bodyPr wrap="square" lIns="0" tIns="0" rIns="0" bIns="0" rtlCol="0"/>
            <a:lstStyle/>
            <a:p>
              <a:endParaRPr/>
            </a:p>
          </p:txBody>
        </p:sp>
        <p:sp>
          <p:nvSpPr>
            <p:cNvPr id="45" name="object 45"/>
            <p:cNvSpPr/>
            <p:nvPr/>
          </p:nvSpPr>
          <p:spPr>
            <a:xfrm>
              <a:off x="8311895" y="2697480"/>
              <a:ext cx="0" cy="1600200"/>
            </a:xfrm>
            <a:custGeom>
              <a:avLst/>
              <a:gdLst/>
              <a:ahLst/>
              <a:cxnLst/>
              <a:rect l="l" t="t" r="r" b="b"/>
              <a:pathLst>
                <a:path h="1600200">
                  <a:moveTo>
                    <a:pt x="0" y="0"/>
                  </a:moveTo>
                  <a:lnTo>
                    <a:pt x="0" y="1600200"/>
                  </a:lnTo>
                </a:path>
              </a:pathLst>
            </a:custGeom>
            <a:ln w="9144">
              <a:solidFill>
                <a:srgbClr val="D9D9D9"/>
              </a:solidFill>
            </a:ln>
          </p:spPr>
          <p:txBody>
            <a:bodyPr wrap="square" lIns="0" tIns="0" rIns="0" bIns="0" rtlCol="0"/>
            <a:lstStyle/>
            <a:p>
              <a:endParaRPr/>
            </a:p>
          </p:txBody>
        </p:sp>
      </p:grpSp>
      <p:sp>
        <p:nvSpPr>
          <p:cNvPr id="46" name="object 46"/>
          <p:cNvSpPr txBox="1"/>
          <p:nvPr/>
        </p:nvSpPr>
        <p:spPr>
          <a:xfrm>
            <a:off x="9253728" y="2808223"/>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8</a:t>
            </a:r>
            <a:endParaRPr sz="900">
              <a:latin typeface="Calibri"/>
              <a:cs typeface="Calibri"/>
            </a:endParaRPr>
          </a:p>
        </p:txBody>
      </p:sp>
      <p:sp>
        <p:nvSpPr>
          <p:cNvPr id="47" name="object 47"/>
          <p:cNvSpPr txBox="1"/>
          <p:nvPr/>
        </p:nvSpPr>
        <p:spPr>
          <a:xfrm>
            <a:off x="9145523" y="320903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48" name="object 48"/>
          <p:cNvSpPr txBox="1"/>
          <p:nvPr/>
        </p:nvSpPr>
        <p:spPr>
          <a:xfrm>
            <a:off x="9470135" y="3608323"/>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10</a:t>
            </a:r>
            <a:endParaRPr sz="900">
              <a:latin typeface="Calibri"/>
              <a:cs typeface="Calibri"/>
            </a:endParaRPr>
          </a:p>
        </p:txBody>
      </p:sp>
      <p:sp>
        <p:nvSpPr>
          <p:cNvPr id="49" name="object 49"/>
          <p:cNvSpPr txBox="1"/>
          <p:nvPr/>
        </p:nvSpPr>
        <p:spPr>
          <a:xfrm>
            <a:off x="8712707" y="4007611"/>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50" name="object 50"/>
          <p:cNvSpPr txBox="1"/>
          <p:nvPr/>
        </p:nvSpPr>
        <p:spPr>
          <a:xfrm>
            <a:off x="6999731" y="2699004"/>
            <a:ext cx="1233170" cy="333375"/>
          </a:xfrm>
          <a:prstGeom prst="rect">
            <a:avLst/>
          </a:prstGeom>
        </p:spPr>
        <p:txBody>
          <a:bodyPr vert="horz" wrap="square" lIns="0" tIns="12700" rIns="0" bIns="0" rtlCol="0">
            <a:spAutoFit/>
          </a:bodyPr>
          <a:lstStyle/>
          <a:p>
            <a:pPr marL="457200" marR="5080" indent="-457200">
              <a:lnSpc>
                <a:spcPct val="126200"/>
              </a:lnSpc>
              <a:spcBef>
                <a:spcPts val="100"/>
              </a:spcBef>
            </a:pPr>
            <a:r>
              <a:rPr sz="800" b="1" spc="-15" dirty="0">
                <a:solidFill>
                  <a:srgbClr val="585858"/>
                </a:solidFill>
                <a:latin typeface="UD Digi Kyokasho NK-B"/>
                <a:cs typeface="UD Digi Kyokasho NK-B"/>
              </a:rPr>
              <a:t>健診、発達相談フォロー児の</a:t>
            </a:r>
            <a:r>
              <a:rPr sz="800" b="1" spc="-20" dirty="0">
                <a:solidFill>
                  <a:srgbClr val="585858"/>
                </a:solidFill>
                <a:latin typeface="UD Digi Kyokasho NK-B"/>
                <a:cs typeface="UD Digi Kyokasho NK-B"/>
              </a:rPr>
              <a:t>保護者</a:t>
            </a:r>
            <a:endParaRPr sz="800">
              <a:latin typeface="UD Digi Kyokasho NK-B"/>
              <a:cs typeface="UD Digi Kyokasho NK-B"/>
            </a:endParaRPr>
          </a:p>
        </p:txBody>
      </p:sp>
      <p:sp>
        <p:nvSpPr>
          <p:cNvPr id="51" name="object 51"/>
          <p:cNvSpPr txBox="1"/>
          <p:nvPr/>
        </p:nvSpPr>
        <p:spPr>
          <a:xfrm>
            <a:off x="6941819" y="3098292"/>
            <a:ext cx="1290955" cy="333375"/>
          </a:xfrm>
          <a:prstGeom prst="rect">
            <a:avLst/>
          </a:prstGeom>
        </p:spPr>
        <p:txBody>
          <a:bodyPr vert="horz" wrap="square" lIns="0" tIns="12700" rIns="0" bIns="0" rtlCol="0">
            <a:spAutoFit/>
          </a:bodyPr>
          <a:lstStyle/>
          <a:p>
            <a:pPr marL="435609" marR="5080" indent="-436245">
              <a:lnSpc>
                <a:spcPct val="126200"/>
              </a:lnSpc>
              <a:spcBef>
                <a:spcPts val="100"/>
              </a:spcBef>
            </a:pPr>
            <a:r>
              <a:rPr sz="800" b="1" spc="-15" dirty="0">
                <a:solidFill>
                  <a:srgbClr val="585858"/>
                </a:solidFill>
                <a:latin typeface="UD Digi Kyokasho NK-B"/>
                <a:cs typeface="UD Digi Kyokasho NK-B"/>
              </a:rPr>
              <a:t>児童発達支援センター通所児</a:t>
            </a:r>
            <a:r>
              <a:rPr sz="800" b="1" spc="-20" dirty="0">
                <a:solidFill>
                  <a:srgbClr val="585858"/>
                </a:solidFill>
                <a:latin typeface="UD Digi Kyokasho NK-B"/>
                <a:cs typeface="UD Digi Kyokasho NK-B"/>
              </a:rPr>
              <a:t>の保護者</a:t>
            </a:r>
            <a:endParaRPr sz="800">
              <a:latin typeface="UD Digi Kyokasho NK-B"/>
              <a:cs typeface="UD Digi Kyokasho NK-B"/>
            </a:endParaRPr>
          </a:p>
        </p:txBody>
      </p:sp>
      <p:sp>
        <p:nvSpPr>
          <p:cNvPr id="52" name="object 52"/>
          <p:cNvSpPr txBox="1"/>
          <p:nvPr/>
        </p:nvSpPr>
        <p:spPr>
          <a:xfrm>
            <a:off x="8013192" y="3607308"/>
            <a:ext cx="216535"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585858"/>
                </a:solidFill>
                <a:latin typeface="UD Digi Kyokasho NK-B"/>
                <a:cs typeface="UD Digi Kyokasho NK-B"/>
              </a:rPr>
              <a:t>公募</a:t>
            </a:r>
            <a:endParaRPr sz="800">
              <a:latin typeface="UD Digi Kyokasho NK-B"/>
              <a:cs typeface="UD Digi Kyokasho NK-B"/>
            </a:endParaRPr>
          </a:p>
        </p:txBody>
      </p:sp>
      <p:sp>
        <p:nvSpPr>
          <p:cNvPr id="53" name="object 53"/>
          <p:cNvSpPr txBox="1"/>
          <p:nvPr/>
        </p:nvSpPr>
        <p:spPr>
          <a:xfrm>
            <a:off x="7927847" y="4006596"/>
            <a:ext cx="30226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54" name="object 54"/>
          <p:cNvSpPr txBox="1"/>
          <p:nvPr/>
        </p:nvSpPr>
        <p:spPr>
          <a:xfrm>
            <a:off x="7217664" y="2149855"/>
            <a:ext cx="2465070" cy="466090"/>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585858"/>
                </a:solidFill>
                <a:latin typeface="UD Digi Kyokasho NK-B"/>
                <a:cs typeface="UD Digi Kyokasho NK-B"/>
              </a:rPr>
              <a:t>（３）</a:t>
            </a:r>
            <a:r>
              <a:rPr sz="1200" b="1" spc="-20" dirty="0">
                <a:solidFill>
                  <a:srgbClr val="585858"/>
                </a:solidFill>
                <a:latin typeface="UD Digi Kyokasho NK-B"/>
                <a:cs typeface="UD Digi Kyokasho NK-B"/>
              </a:rPr>
              <a:t>ペアトレの対象者</a:t>
            </a:r>
            <a:r>
              <a:rPr sz="1200" b="1" dirty="0">
                <a:solidFill>
                  <a:srgbClr val="585858"/>
                </a:solidFill>
                <a:latin typeface="UD Digi Kyokasho NK-B"/>
                <a:cs typeface="UD Digi Kyokasho NK-B"/>
              </a:rPr>
              <a:t>（</a:t>
            </a:r>
            <a:r>
              <a:rPr sz="1200" b="1" spc="-5" dirty="0">
                <a:solidFill>
                  <a:srgbClr val="585858"/>
                </a:solidFill>
                <a:latin typeface="UD Digi Kyokasho NK-B"/>
                <a:cs typeface="UD Digi Kyokasho NK-B"/>
              </a:rPr>
              <a:t>募集方法</a:t>
            </a:r>
            <a:r>
              <a:rPr sz="1200" b="1" spc="-50" dirty="0">
                <a:solidFill>
                  <a:srgbClr val="585858"/>
                </a:solidFill>
                <a:latin typeface="UD Digi Kyokasho NK-B"/>
                <a:cs typeface="UD Digi Kyokasho NK-B"/>
              </a:rPr>
              <a:t>）</a:t>
            </a:r>
            <a:endParaRPr sz="1200">
              <a:latin typeface="UD Digi Kyokasho NK-B"/>
              <a:cs typeface="UD Digi Kyokasho NK-B"/>
            </a:endParaRPr>
          </a:p>
          <a:p>
            <a:pPr marL="1064895">
              <a:lnSpc>
                <a:spcPct val="100000"/>
              </a:lnSpc>
              <a:spcBef>
                <a:spcPts val="944"/>
              </a:spcBef>
              <a:tabLst>
                <a:tab pos="1281430" algn="l"/>
                <a:tab pos="1497965" algn="l"/>
                <a:tab pos="1713864" algn="l"/>
                <a:tab pos="1930400" algn="l"/>
                <a:tab pos="211963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2</a:t>
            </a:r>
            <a:r>
              <a:rPr sz="900" dirty="0">
                <a:solidFill>
                  <a:srgbClr val="585858"/>
                </a:solidFill>
                <a:latin typeface="Calibri"/>
                <a:cs typeface="Calibri"/>
              </a:rPr>
              <a:t>	</a:t>
            </a:r>
            <a:r>
              <a:rPr sz="900" spc="-50" dirty="0">
                <a:solidFill>
                  <a:srgbClr val="585858"/>
                </a:solidFill>
                <a:latin typeface="Calibri"/>
                <a:cs typeface="Calibri"/>
              </a:rPr>
              <a:t>4</a:t>
            </a:r>
            <a:r>
              <a:rPr sz="900" dirty="0">
                <a:solidFill>
                  <a:srgbClr val="585858"/>
                </a:solidFill>
                <a:latin typeface="Calibri"/>
                <a:cs typeface="Calibri"/>
              </a:rPr>
              <a:t>	</a:t>
            </a:r>
            <a:r>
              <a:rPr sz="900" spc="-50" dirty="0">
                <a:solidFill>
                  <a:srgbClr val="585858"/>
                </a:solidFill>
                <a:latin typeface="Calibri"/>
                <a:cs typeface="Calibri"/>
              </a:rPr>
              <a:t>6</a:t>
            </a:r>
            <a:r>
              <a:rPr sz="900" dirty="0">
                <a:solidFill>
                  <a:srgbClr val="585858"/>
                </a:solidFill>
                <a:latin typeface="Calibri"/>
                <a:cs typeface="Calibri"/>
              </a:rPr>
              <a:t>	</a:t>
            </a:r>
            <a:r>
              <a:rPr sz="900" spc="-50" dirty="0">
                <a:solidFill>
                  <a:srgbClr val="585858"/>
                </a:solidFill>
                <a:latin typeface="Calibri"/>
                <a:cs typeface="Calibri"/>
              </a:rPr>
              <a:t>8</a:t>
            </a:r>
            <a:r>
              <a:rPr sz="900" dirty="0">
                <a:solidFill>
                  <a:srgbClr val="585858"/>
                </a:solidFill>
                <a:latin typeface="Calibri"/>
                <a:cs typeface="Calibri"/>
              </a:rPr>
              <a:t>	10</a:t>
            </a:r>
            <a:r>
              <a:rPr sz="900" spc="190" dirty="0">
                <a:solidFill>
                  <a:srgbClr val="585858"/>
                </a:solidFill>
                <a:latin typeface="Calibri"/>
                <a:cs typeface="Calibri"/>
              </a:rPr>
              <a:t>  </a:t>
            </a:r>
            <a:r>
              <a:rPr sz="900" spc="-25" dirty="0">
                <a:solidFill>
                  <a:srgbClr val="585858"/>
                </a:solidFill>
                <a:latin typeface="Calibri"/>
                <a:cs typeface="Calibri"/>
              </a:rPr>
              <a:t>12</a:t>
            </a:r>
            <a:endParaRPr sz="900">
              <a:latin typeface="Calibri"/>
              <a:cs typeface="Calibri"/>
            </a:endParaRPr>
          </a:p>
        </p:txBody>
      </p:sp>
      <p:sp>
        <p:nvSpPr>
          <p:cNvPr id="55" name="object 55"/>
          <p:cNvSpPr/>
          <p:nvPr/>
        </p:nvSpPr>
        <p:spPr>
          <a:xfrm>
            <a:off x="6861047" y="2060448"/>
            <a:ext cx="2948940" cy="2376170"/>
          </a:xfrm>
          <a:custGeom>
            <a:avLst/>
            <a:gdLst/>
            <a:ahLst/>
            <a:cxnLst/>
            <a:rect l="l" t="t" r="r" b="b"/>
            <a:pathLst>
              <a:path w="2948940" h="2376170">
                <a:moveTo>
                  <a:pt x="0" y="2375916"/>
                </a:moveTo>
                <a:lnTo>
                  <a:pt x="2948940" y="2375916"/>
                </a:lnTo>
                <a:lnTo>
                  <a:pt x="2948940" y="0"/>
                </a:lnTo>
                <a:lnTo>
                  <a:pt x="0" y="0"/>
                </a:lnTo>
                <a:lnTo>
                  <a:pt x="0" y="2375916"/>
                </a:lnTo>
                <a:close/>
              </a:path>
            </a:pathLst>
          </a:custGeom>
          <a:ln w="9144">
            <a:solidFill>
              <a:srgbClr val="000000"/>
            </a:solidFill>
          </a:ln>
        </p:spPr>
        <p:txBody>
          <a:bodyPr wrap="square" lIns="0" tIns="0" rIns="0" bIns="0" rtlCol="0"/>
          <a:lstStyle/>
          <a:p>
            <a:endParaRPr/>
          </a:p>
        </p:txBody>
      </p:sp>
      <p:grpSp>
        <p:nvGrpSpPr>
          <p:cNvPr id="56" name="object 56"/>
          <p:cNvGrpSpPr/>
          <p:nvPr/>
        </p:nvGrpSpPr>
        <p:grpSpPr>
          <a:xfrm>
            <a:off x="1217675" y="5271325"/>
            <a:ext cx="1468120" cy="1365885"/>
            <a:chOff x="1217675" y="5271325"/>
            <a:chExt cx="1468120" cy="1365885"/>
          </a:xfrm>
        </p:grpSpPr>
        <p:sp>
          <p:nvSpPr>
            <p:cNvPr id="57" name="object 57"/>
            <p:cNvSpPr/>
            <p:nvPr/>
          </p:nvSpPr>
          <p:spPr>
            <a:xfrm>
              <a:off x="1866899" y="5338572"/>
              <a:ext cx="629920" cy="649605"/>
            </a:xfrm>
            <a:custGeom>
              <a:avLst/>
              <a:gdLst/>
              <a:ahLst/>
              <a:cxnLst/>
              <a:rect l="l" t="t" r="r" b="b"/>
              <a:pathLst>
                <a:path w="629919" h="649604">
                  <a:moveTo>
                    <a:pt x="0" y="0"/>
                  </a:moveTo>
                  <a:lnTo>
                    <a:pt x="0" y="649224"/>
                  </a:lnTo>
                  <a:lnTo>
                    <a:pt x="629412" y="484632"/>
                  </a:lnTo>
                  <a:lnTo>
                    <a:pt x="615283" y="437943"/>
                  </a:lnTo>
                  <a:lnTo>
                    <a:pt x="597893" y="392953"/>
                  </a:lnTo>
                  <a:lnTo>
                    <a:pt x="577391" y="349779"/>
                  </a:lnTo>
                  <a:lnTo>
                    <a:pt x="553931" y="308537"/>
                  </a:lnTo>
                  <a:lnTo>
                    <a:pt x="527664" y="269347"/>
                  </a:lnTo>
                  <a:lnTo>
                    <a:pt x="498743" y="232325"/>
                  </a:lnTo>
                  <a:lnTo>
                    <a:pt x="467319" y="197589"/>
                  </a:lnTo>
                  <a:lnTo>
                    <a:pt x="433545" y="165256"/>
                  </a:lnTo>
                  <a:lnTo>
                    <a:pt x="397573" y="135445"/>
                  </a:lnTo>
                  <a:lnTo>
                    <a:pt x="359555" y="108272"/>
                  </a:lnTo>
                  <a:lnTo>
                    <a:pt x="319643" y="83856"/>
                  </a:lnTo>
                  <a:lnTo>
                    <a:pt x="277988" y="62314"/>
                  </a:lnTo>
                  <a:lnTo>
                    <a:pt x="234744" y="43764"/>
                  </a:lnTo>
                  <a:lnTo>
                    <a:pt x="190063" y="28322"/>
                  </a:lnTo>
                  <a:lnTo>
                    <a:pt x="144095" y="16107"/>
                  </a:lnTo>
                  <a:lnTo>
                    <a:pt x="96994" y="7237"/>
                  </a:lnTo>
                  <a:lnTo>
                    <a:pt x="48911" y="1828"/>
                  </a:lnTo>
                  <a:lnTo>
                    <a:pt x="0" y="0"/>
                  </a:lnTo>
                  <a:close/>
                </a:path>
              </a:pathLst>
            </a:custGeom>
            <a:solidFill>
              <a:srgbClr val="C79500"/>
            </a:solidFill>
          </p:spPr>
          <p:txBody>
            <a:bodyPr wrap="square" lIns="0" tIns="0" rIns="0" bIns="0" rtlCol="0"/>
            <a:lstStyle/>
            <a:p>
              <a:endParaRPr/>
            </a:p>
          </p:txBody>
        </p:sp>
        <p:sp>
          <p:nvSpPr>
            <p:cNvPr id="58" name="object 58"/>
            <p:cNvSpPr/>
            <p:nvPr/>
          </p:nvSpPr>
          <p:spPr>
            <a:xfrm>
              <a:off x="1866899" y="5823204"/>
              <a:ext cx="649605" cy="189230"/>
            </a:xfrm>
            <a:custGeom>
              <a:avLst/>
              <a:gdLst/>
              <a:ahLst/>
              <a:cxnLst/>
              <a:rect l="l" t="t" r="r" b="b"/>
              <a:pathLst>
                <a:path w="649605" h="189229">
                  <a:moveTo>
                    <a:pt x="629412" y="0"/>
                  </a:moveTo>
                  <a:lnTo>
                    <a:pt x="0" y="164592"/>
                  </a:lnTo>
                  <a:lnTo>
                    <a:pt x="649224" y="188976"/>
                  </a:lnTo>
                  <a:lnTo>
                    <a:pt x="649557" y="141231"/>
                  </a:lnTo>
                  <a:lnTo>
                    <a:pt x="646176" y="93916"/>
                  </a:lnTo>
                  <a:lnTo>
                    <a:pt x="639365" y="46886"/>
                  </a:lnTo>
                  <a:lnTo>
                    <a:pt x="629412" y="0"/>
                  </a:lnTo>
                  <a:close/>
                </a:path>
              </a:pathLst>
            </a:custGeom>
            <a:solidFill>
              <a:srgbClr val="EEB300"/>
            </a:solidFill>
          </p:spPr>
          <p:txBody>
            <a:bodyPr wrap="square" lIns="0" tIns="0" rIns="0" bIns="0" rtlCol="0"/>
            <a:lstStyle/>
            <a:p>
              <a:endParaRPr/>
            </a:p>
          </p:txBody>
        </p:sp>
        <p:sp>
          <p:nvSpPr>
            <p:cNvPr id="59" name="object 59"/>
            <p:cNvSpPr/>
            <p:nvPr/>
          </p:nvSpPr>
          <p:spPr>
            <a:xfrm>
              <a:off x="1866899" y="5823204"/>
              <a:ext cx="649605" cy="189230"/>
            </a:xfrm>
            <a:custGeom>
              <a:avLst/>
              <a:gdLst/>
              <a:ahLst/>
              <a:cxnLst/>
              <a:rect l="l" t="t" r="r" b="b"/>
              <a:pathLst>
                <a:path w="649605" h="189229">
                  <a:moveTo>
                    <a:pt x="629412" y="0"/>
                  </a:moveTo>
                  <a:lnTo>
                    <a:pt x="639365" y="46886"/>
                  </a:lnTo>
                  <a:lnTo>
                    <a:pt x="646176" y="93916"/>
                  </a:lnTo>
                  <a:lnTo>
                    <a:pt x="649557" y="141231"/>
                  </a:lnTo>
                  <a:lnTo>
                    <a:pt x="649224" y="188976"/>
                  </a:lnTo>
                  <a:lnTo>
                    <a:pt x="0" y="164592"/>
                  </a:lnTo>
                  <a:lnTo>
                    <a:pt x="629412" y="0"/>
                  </a:lnTo>
                  <a:close/>
                </a:path>
              </a:pathLst>
            </a:custGeom>
            <a:ln w="18288">
              <a:solidFill>
                <a:srgbClr val="FFFFFF"/>
              </a:solidFill>
            </a:ln>
          </p:spPr>
          <p:txBody>
            <a:bodyPr wrap="square" lIns="0" tIns="0" rIns="0" bIns="0" rtlCol="0"/>
            <a:lstStyle/>
            <a:p>
              <a:endParaRPr/>
            </a:p>
          </p:txBody>
        </p:sp>
        <p:sp>
          <p:nvSpPr>
            <p:cNvPr id="60" name="object 60"/>
            <p:cNvSpPr/>
            <p:nvPr/>
          </p:nvSpPr>
          <p:spPr>
            <a:xfrm>
              <a:off x="1217675" y="5338572"/>
              <a:ext cx="1298575" cy="1298575"/>
            </a:xfrm>
            <a:custGeom>
              <a:avLst/>
              <a:gdLst/>
              <a:ahLst/>
              <a:cxnLst/>
              <a:rect l="l" t="t" r="r" b="b"/>
              <a:pathLst>
                <a:path w="1298575" h="1298575">
                  <a:moveTo>
                    <a:pt x="649224" y="0"/>
                  </a:moveTo>
                  <a:lnTo>
                    <a:pt x="602040" y="1690"/>
                  </a:lnTo>
                  <a:lnTo>
                    <a:pt x="555750" y="6687"/>
                  </a:lnTo>
                  <a:lnTo>
                    <a:pt x="510471" y="14877"/>
                  </a:lnTo>
                  <a:lnTo>
                    <a:pt x="466323" y="26147"/>
                  </a:lnTo>
                  <a:lnTo>
                    <a:pt x="423423" y="40382"/>
                  </a:lnTo>
                  <a:lnTo>
                    <a:pt x="381890" y="57471"/>
                  </a:lnTo>
                  <a:lnTo>
                    <a:pt x="341843" y="77298"/>
                  </a:lnTo>
                  <a:lnTo>
                    <a:pt x="303400" y="99752"/>
                  </a:lnTo>
                  <a:lnTo>
                    <a:pt x="266680" y="124719"/>
                  </a:lnTo>
                  <a:lnTo>
                    <a:pt x="231801" y="152085"/>
                  </a:lnTo>
                  <a:lnTo>
                    <a:pt x="198881" y="181737"/>
                  </a:lnTo>
                  <a:lnTo>
                    <a:pt x="168040" y="213561"/>
                  </a:lnTo>
                  <a:lnTo>
                    <a:pt x="139396" y="247445"/>
                  </a:lnTo>
                  <a:lnTo>
                    <a:pt x="113066" y="283275"/>
                  </a:lnTo>
                  <a:lnTo>
                    <a:pt x="89171" y="320937"/>
                  </a:lnTo>
                  <a:lnTo>
                    <a:pt x="67827" y="360318"/>
                  </a:lnTo>
                  <a:lnTo>
                    <a:pt x="49155" y="401306"/>
                  </a:lnTo>
                  <a:lnTo>
                    <a:pt x="33271" y="443786"/>
                  </a:lnTo>
                  <a:lnTo>
                    <a:pt x="20295" y="487645"/>
                  </a:lnTo>
                  <a:lnTo>
                    <a:pt x="10346" y="532770"/>
                  </a:lnTo>
                  <a:lnTo>
                    <a:pt x="3541" y="579047"/>
                  </a:lnTo>
                  <a:lnTo>
                    <a:pt x="0" y="626364"/>
                  </a:lnTo>
                  <a:lnTo>
                    <a:pt x="121" y="674829"/>
                  </a:lnTo>
                  <a:lnTo>
                    <a:pt x="3733" y="722465"/>
                  </a:lnTo>
                  <a:lnTo>
                    <a:pt x="10717" y="769138"/>
                  </a:lnTo>
                  <a:lnTo>
                    <a:pt x="20953" y="814719"/>
                  </a:lnTo>
                  <a:lnTo>
                    <a:pt x="34324" y="859075"/>
                  </a:lnTo>
                  <a:lnTo>
                    <a:pt x="50711" y="902075"/>
                  </a:lnTo>
                  <a:lnTo>
                    <a:pt x="69995" y="943587"/>
                  </a:lnTo>
                  <a:lnTo>
                    <a:pt x="92058" y="983481"/>
                  </a:lnTo>
                  <a:lnTo>
                    <a:pt x="116781" y="1021625"/>
                  </a:lnTo>
                  <a:lnTo>
                    <a:pt x="144047" y="1057887"/>
                  </a:lnTo>
                  <a:lnTo>
                    <a:pt x="173735" y="1092136"/>
                  </a:lnTo>
                  <a:lnTo>
                    <a:pt x="205729" y="1124241"/>
                  </a:lnTo>
                  <a:lnTo>
                    <a:pt x="239909" y="1154070"/>
                  </a:lnTo>
                  <a:lnTo>
                    <a:pt x="276157" y="1181492"/>
                  </a:lnTo>
                  <a:lnTo>
                    <a:pt x="314355" y="1206376"/>
                  </a:lnTo>
                  <a:lnTo>
                    <a:pt x="354383" y="1228590"/>
                  </a:lnTo>
                  <a:lnTo>
                    <a:pt x="396123" y="1248002"/>
                  </a:lnTo>
                  <a:lnTo>
                    <a:pt x="439458" y="1264482"/>
                  </a:lnTo>
                  <a:lnTo>
                    <a:pt x="484267" y="1277898"/>
                  </a:lnTo>
                  <a:lnTo>
                    <a:pt x="530434" y="1288118"/>
                  </a:lnTo>
                  <a:lnTo>
                    <a:pt x="577839" y="1295012"/>
                  </a:lnTo>
                  <a:lnTo>
                    <a:pt x="626363" y="1298448"/>
                  </a:lnTo>
                  <a:lnTo>
                    <a:pt x="674829" y="1298515"/>
                  </a:lnTo>
                  <a:lnTo>
                    <a:pt x="722465" y="1295058"/>
                  </a:lnTo>
                  <a:lnTo>
                    <a:pt x="769138" y="1288199"/>
                  </a:lnTo>
                  <a:lnTo>
                    <a:pt x="814719" y="1278060"/>
                  </a:lnTo>
                  <a:lnTo>
                    <a:pt x="859075" y="1264761"/>
                  </a:lnTo>
                  <a:lnTo>
                    <a:pt x="902075" y="1248427"/>
                  </a:lnTo>
                  <a:lnTo>
                    <a:pt x="943587" y="1229178"/>
                  </a:lnTo>
                  <a:lnTo>
                    <a:pt x="983481" y="1207136"/>
                  </a:lnTo>
                  <a:lnTo>
                    <a:pt x="1021625" y="1182423"/>
                  </a:lnTo>
                  <a:lnTo>
                    <a:pt x="1057887" y="1155162"/>
                  </a:lnTo>
                  <a:lnTo>
                    <a:pt x="1092136" y="1125474"/>
                  </a:lnTo>
                  <a:lnTo>
                    <a:pt x="1124241" y="1093480"/>
                  </a:lnTo>
                  <a:lnTo>
                    <a:pt x="1154070" y="1059304"/>
                  </a:lnTo>
                  <a:lnTo>
                    <a:pt x="1181492" y="1023067"/>
                  </a:lnTo>
                  <a:lnTo>
                    <a:pt x="1206376" y="984891"/>
                  </a:lnTo>
                  <a:lnTo>
                    <a:pt x="1228590" y="944898"/>
                  </a:lnTo>
                  <a:lnTo>
                    <a:pt x="1248002" y="903209"/>
                  </a:lnTo>
                  <a:lnTo>
                    <a:pt x="1264482" y="859948"/>
                  </a:lnTo>
                  <a:lnTo>
                    <a:pt x="1277898" y="815235"/>
                  </a:lnTo>
                  <a:lnTo>
                    <a:pt x="1288118" y="769192"/>
                  </a:lnTo>
                  <a:lnTo>
                    <a:pt x="1295012" y="721943"/>
                  </a:lnTo>
                  <a:lnTo>
                    <a:pt x="1298448" y="673608"/>
                  </a:lnTo>
                  <a:lnTo>
                    <a:pt x="649224" y="649224"/>
                  </a:lnTo>
                  <a:lnTo>
                    <a:pt x="649224" y="0"/>
                  </a:lnTo>
                  <a:close/>
                </a:path>
              </a:pathLst>
            </a:custGeom>
            <a:solidFill>
              <a:srgbClr val="FFC968"/>
            </a:solidFill>
          </p:spPr>
          <p:txBody>
            <a:bodyPr wrap="square" lIns="0" tIns="0" rIns="0" bIns="0" rtlCol="0"/>
            <a:lstStyle/>
            <a:p>
              <a:endParaRPr/>
            </a:p>
          </p:txBody>
        </p:sp>
        <p:sp>
          <p:nvSpPr>
            <p:cNvPr id="61" name="object 61"/>
            <p:cNvSpPr/>
            <p:nvPr/>
          </p:nvSpPr>
          <p:spPr>
            <a:xfrm>
              <a:off x="2286000" y="5276088"/>
              <a:ext cx="394970" cy="716280"/>
            </a:xfrm>
            <a:custGeom>
              <a:avLst/>
              <a:gdLst/>
              <a:ahLst/>
              <a:cxnLst/>
              <a:rect l="l" t="t" r="r" b="b"/>
              <a:pathLst>
                <a:path w="394969" h="716279">
                  <a:moveTo>
                    <a:pt x="0" y="176783"/>
                  </a:moveTo>
                  <a:lnTo>
                    <a:pt x="134112" y="176783"/>
                  </a:lnTo>
                  <a:lnTo>
                    <a:pt x="134112" y="0"/>
                  </a:lnTo>
                  <a:lnTo>
                    <a:pt x="0" y="0"/>
                  </a:lnTo>
                  <a:lnTo>
                    <a:pt x="0" y="176783"/>
                  </a:lnTo>
                  <a:close/>
                </a:path>
                <a:path w="394969" h="716279">
                  <a:moveTo>
                    <a:pt x="260604" y="716279"/>
                  </a:moveTo>
                  <a:lnTo>
                    <a:pt x="394716" y="716279"/>
                  </a:lnTo>
                  <a:lnTo>
                    <a:pt x="394716" y="539495"/>
                  </a:lnTo>
                  <a:lnTo>
                    <a:pt x="260604" y="539495"/>
                  </a:lnTo>
                  <a:lnTo>
                    <a:pt x="260604" y="716279"/>
                  </a:lnTo>
                  <a:close/>
                </a:path>
              </a:pathLst>
            </a:custGeom>
            <a:ln w="9144">
              <a:solidFill>
                <a:srgbClr val="000000"/>
              </a:solidFill>
            </a:ln>
          </p:spPr>
          <p:txBody>
            <a:bodyPr wrap="square" lIns="0" tIns="0" rIns="0" bIns="0" rtlCol="0"/>
            <a:lstStyle/>
            <a:p>
              <a:endParaRPr/>
            </a:p>
          </p:txBody>
        </p:sp>
      </p:grpSp>
      <p:sp>
        <p:nvSpPr>
          <p:cNvPr id="62" name="object 62"/>
          <p:cNvSpPr txBox="1"/>
          <p:nvPr/>
        </p:nvSpPr>
        <p:spPr>
          <a:xfrm>
            <a:off x="2584704" y="581507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63" name="object 63"/>
          <p:cNvSpPr/>
          <p:nvPr/>
        </p:nvSpPr>
        <p:spPr>
          <a:xfrm>
            <a:off x="1182624" y="6454140"/>
            <a:ext cx="192405" cy="177165"/>
          </a:xfrm>
          <a:custGeom>
            <a:avLst/>
            <a:gdLst/>
            <a:ahLst/>
            <a:cxnLst/>
            <a:rect l="l" t="t" r="r" b="b"/>
            <a:pathLst>
              <a:path w="192405" h="177165">
                <a:moveTo>
                  <a:pt x="0" y="176784"/>
                </a:moveTo>
                <a:lnTo>
                  <a:pt x="192024" y="176784"/>
                </a:lnTo>
                <a:lnTo>
                  <a:pt x="192024" y="0"/>
                </a:lnTo>
                <a:lnTo>
                  <a:pt x="0" y="0"/>
                </a:lnTo>
                <a:lnTo>
                  <a:pt x="0" y="176784"/>
                </a:lnTo>
                <a:close/>
              </a:path>
            </a:pathLst>
          </a:custGeom>
          <a:ln w="9144">
            <a:solidFill>
              <a:srgbClr val="000000"/>
            </a:solidFill>
          </a:ln>
        </p:spPr>
        <p:txBody>
          <a:bodyPr wrap="square" lIns="0" tIns="0" rIns="0" bIns="0" rtlCol="0"/>
          <a:lstStyle/>
          <a:p>
            <a:endParaRPr/>
          </a:p>
        </p:txBody>
      </p:sp>
      <p:sp>
        <p:nvSpPr>
          <p:cNvPr id="64" name="object 64"/>
          <p:cNvSpPr txBox="1"/>
          <p:nvPr/>
        </p:nvSpPr>
        <p:spPr>
          <a:xfrm>
            <a:off x="1219200" y="645363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32</a:t>
            </a:r>
            <a:endParaRPr sz="900">
              <a:latin typeface="Calibri"/>
              <a:cs typeface="Calibri"/>
            </a:endParaRPr>
          </a:p>
        </p:txBody>
      </p:sp>
      <p:sp>
        <p:nvSpPr>
          <p:cNvPr id="65" name="object 65"/>
          <p:cNvSpPr txBox="1"/>
          <p:nvPr/>
        </p:nvSpPr>
        <p:spPr>
          <a:xfrm>
            <a:off x="1257300" y="4556252"/>
            <a:ext cx="1902460" cy="882015"/>
          </a:xfrm>
          <a:prstGeom prst="rect">
            <a:avLst/>
          </a:prstGeom>
        </p:spPr>
        <p:txBody>
          <a:bodyPr vert="horz" wrap="square" lIns="0" tIns="12700" rIns="0" bIns="0" rtlCol="0">
            <a:spAutoFit/>
          </a:bodyPr>
          <a:lstStyle/>
          <a:p>
            <a:pPr marL="792480" marR="5080" indent="-792480">
              <a:lnSpc>
                <a:spcPct val="125800"/>
              </a:lnSpc>
              <a:spcBef>
                <a:spcPts val="100"/>
              </a:spcBef>
            </a:pPr>
            <a:r>
              <a:rPr sz="1200" b="1" spc="-10" dirty="0">
                <a:solidFill>
                  <a:srgbClr val="585858"/>
                </a:solidFill>
                <a:latin typeface="UD Digi Kyokasho NK-B"/>
                <a:cs typeface="UD Digi Kyokasho NK-B"/>
              </a:rPr>
              <a:t>（４）</a:t>
            </a:r>
            <a:r>
              <a:rPr sz="1200" b="1" spc="-65" dirty="0">
                <a:solidFill>
                  <a:srgbClr val="585858"/>
                </a:solidFill>
                <a:latin typeface="UD Digi Kyokasho NK-B"/>
                <a:cs typeface="UD Digi Kyokasho NK-B"/>
              </a:rPr>
              <a:t>ペアレント•プログラムの</a:t>
            </a:r>
            <a:r>
              <a:rPr sz="1200" b="1" spc="-25" dirty="0">
                <a:solidFill>
                  <a:srgbClr val="585858"/>
                </a:solidFill>
                <a:latin typeface="UD Digi Kyokasho NK-B"/>
                <a:cs typeface="UD Digi Kyokasho NK-B"/>
              </a:rPr>
              <a:t>実施</a:t>
            </a:r>
            <a:endParaRPr sz="1200">
              <a:latin typeface="UD Digi Kyokasho NK-B"/>
              <a:cs typeface="UD Digi Kyokasho NK-B"/>
            </a:endParaRPr>
          </a:p>
          <a:p>
            <a:pPr>
              <a:lnSpc>
                <a:spcPct val="100000"/>
              </a:lnSpc>
              <a:spcBef>
                <a:spcPts val="480"/>
              </a:spcBef>
            </a:pPr>
            <a:endParaRPr sz="1200">
              <a:latin typeface="UD Digi Kyokasho NK-B"/>
              <a:cs typeface="UD Digi Kyokasho NK-B"/>
            </a:endParaRPr>
          </a:p>
          <a:p>
            <a:pPr marL="285750" algn="ctr">
              <a:lnSpc>
                <a:spcPct val="100000"/>
              </a:lnSpc>
            </a:pPr>
            <a:r>
              <a:rPr sz="900" spc="-50" dirty="0">
                <a:solidFill>
                  <a:srgbClr val="3F3F3F"/>
                </a:solidFill>
                <a:latin typeface="Calibri"/>
                <a:cs typeface="Calibri"/>
              </a:rPr>
              <a:t>9</a:t>
            </a:r>
            <a:endParaRPr sz="900">
              <a:latin typeface="Calibri"/>
              <a:cs typeface="Calibri"/>
            </a:endParaRPr>
          </a:p>
        </p:txBody>
      </p:sp>
      <p:grpSp>
        <p:nvGrpSpPr>
          <p:cNvPr id="66" name="object 66"/>
          <p:cNvGrpSpPr/>
          <p:nvPr/>
        </p:nvGrpSpPr>
        <p:grpSpPr>
          <a:xfrm>
            <a:off x="2910839" y="5760720"/>
            <a:ext cx="55244" cy="452755"/>
            <a:chOff x="2910839" y="5760720"/>
            <a:chExt cx="55244" cy="452755"/>
          </a:xfrm>
        </p:grpSpPr>
        <p:sp>
          <p:nvSpPr>
            <p:cNvPr id="67" name="object 67"/>
            <p:cNvSpPr/>
            <p:nvPr/>
          </p:nvSpPr>
          <p:spPr>
            <a:xfrm>
              <a:off x="2910839" y="5760720"/>
              <a:ext cx="53340" cy="55244"/>
            </a:xfrm>
            <a:custGeom>
              <a:avLst/>
              <a:gdLst/>
              <a:ahLst/>
              <a:cxnLst/>
              <a:rect l="l" t="t" r="r" b="b"/>
              <a:pathLst>
                <a:path w="53339" h="55245">
                  <a:moveTo>
                    <a:pt x="53340" y="0"/>
                  </a:moveTo>
                  <a:lnTo>
                    <a:pt x="0" y="0"/>
                  </a:lnTo>
                  <a:lnTo>
                    <a:pt x="0" y="54864"/>
                  </a:lnTo>
                  <a:lnTo>
                    <a:pt x="53340" y="54864"/>
                  </a:lnTo>
                  <a:lnTo>
                    <a:pt x="53340" y="0"/>
                  </a:lnTo>
                  <a:close/>
                </a:path>
              </a:pathLst>
            </a:custGeom>
            <a:solidFill>
              <a:srgbClr val="C79500"/>
            </a:solidFill>
          </p:spPr>
          <p:txBody>
            <a:bodyPr wrap="square" lIns="0" tIns="0" rIns="0" bIns="0" rtlCol="0"/>
            <a:lstStyle/>
            <a:p>
              <a:endParaRPr/>
            </a:p>
          </p:txBody>
        </p:sp>
        <p:sp>
          <p:nvSpPr>
            <p:cNvPr id="68" name="object 68"/>
            <p:cNvSpPr/>
            <p:nvPr/>
          </p:nvSpPr>
          <p:spPr>
            <a:xfrm>
              <a:off x="2910839" y="5960364"/>
              <a:ext cx="55244" cy="55244"/>
            </a:xfrm>
            <a:custGeom>
              <a:avLst/>
              <a:gdLst/>
              <a:ahLst/>
              <a:cxnLst/>
              <a:rect l="l" t="t" r="r" b="b"/>
              <a:pathLst>
                <a:path w="55244" h="55245">
                  <a:moveTo>
                    <a:pt x="54863" y="0"/>
                  </a:moveTo>
                  <a:lnTo>
                    <a:pt x="0" y="0"/>
                  </a:lnTo>
                  <a:lnTo>
                    <a:pt x="0" y="54863"/>
                  </a:lnTo>
                  <a:lnTo>
                    <a:pt x="54863" y="54863"/>
                  </a:lnTo>
                  <a:lnTo>
                    <a:pt x="54863" y="0"/>
                  </a:lnTo>
                  <a:close/>
                </a:path>
              </a:pathLst>
            </a:custGeom>
            <a:solidFill>
              <a:srgbClr val="EEB300"/>
            </a:solidFill>
          </p:spPr>
          <p:txBody>
            <a:bodyPr wrap="square" lIns="0" tIns="0" rIns="0" bIns="0" rtlCol="0"/>
            <a:lstStyle/>
            <a:p>
              <a:endParaRPr/>
            </a:p>
          </p:txBody>
        </p:sp>
        <p:sp>
          <p:nvSpPr>
            <p:cNvPr id="69" name="object 69"/>
            <p:cNvSpPr/>
            <p:nvPr/>
          </p:nvSpPr>
          <p:spPr>
            <a:xfrm>
              <a:off x="2910839" y="6158484"/>
              <a:ext cx="53340" cy="55244"/>
            </a:xfrm>
            <a:custGeom>
              <a:avLst/>
              <a:gdLst/>
              <a:ahLst/>
              <a:cxnLst/>
              <a:rect l="l" t="t" r="r" b="b"/>
              <a:pathLst>
                <a:path w="53339" h="55245">
                  <a:moveTo>
                    <a:pt x="53340" y="0"/>
                  </a:moveTo>
                  <a:lnTo>
                    <a:pt x="0" y="0"/>
                  </a:lnTo>
                  <a:lnTo>
                    <a:pt x="0" y="54863"/>
                  </a:lnTo>
                  <a:lnTo>
                    <a:pt x="53340" y="54863"/>
                  </a:lnTo>
                  <a:lnTo>
                    <a:pt x="53340" y="0"/>
                  </a:lnTo>
                  <a:close/>
                </a:path>
              </a:pathLst>
            </a:custGeom>
            <a:solidFill>
              <a:srgbClr val="FFC968"/>
            </a:solidFill>
          </p:spPr>
          <p:txBody>
            <a:bodyPr wrap="square" lIns="0" tIns="0" rIns="0" bIns="0" rtlCol="0"/>
            <a:lstStyle/>
            <a:p>
              <a:endParaRPr/>
            </a:p>
          </p:txBody>
        </p:sp>
      </p:grpSp>
      <p:sp>
        <p:nvSpPr>
          <p:cNvPr id="70" name="object 70"/>
          <p:cNvSpPr txBox="1"/>
          <p:nvPr/>
        </p:nvSpPr>
        <p:spPr>
          <a:xfrm>
            <a:off x="2988564" y="5698235"/>
            <a:ext cx="420370" cy="545465"/>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直営実施</a:t>
            </a:r>
            <a:endParaRPr sz="800">
              <a:latin typeface="UD Digi Kyokasho NK-B"/>
              <a:cs typeface="UD Digi Kyokasho NK-B"/>
            </a:endParaRPr>
          </a:p>
          <a:p>
            <a:pPr marR="5080">
              <a:lnSpc>
                <a:spcPct val="162500"/>
              </a:lnSpc>
              <a:spcBef>
                <a:spcPts val="10"/>
              </a:spcBef>
            </a:pPr>
            <a:r>
              <a:rPr sz="800" b="1" spc="-15" dirty="0">
                <a:solidFill>
                  <a:srgbClr val="585858"/>
                </a:solidFill>
                <a:latin typeface="UD Digi Kyokasho NK-B"/>
                <a:cs typeface="UD Digi Kyokasho NK-B"/>
              </a:rPr>
              <a:t>委託実施</a:t>
            </a:r>
            <a:r>
              <a:rPr sz="800" b="1" spc="-20" dirty="0">
                <a:solidFill>
                  <a:srgbClr val="585858"/>
                </a:solidFill>
                <a:latin typeface="UD Digi Kyokasho NK-B"/>
                <a:cs typeface="UD Digi Kyokasho NK-B"/>
              </a:rPr>
              <a:t>実施無</a:t>
            </a:r>
            <a:endParaRPr sz="800">
              <a:latin typeface="UD Digi Kyokasho NK-B"/>
              <a:cs typeface="UD Digi Kyokasho NK-B"/>
            </a:endParaRPr>
          </a:p>
        </p:txBody>
      </p:sp>
      <p:sp>
        <p:nvSpPr>
          <p:cNvPr id="71" name="object 71"/>
          <p:cNvSpPr/>
          <p:nvPr/>
        </p:nvSpPr>
        <p:spPr>
          <a:xfrm>
            <a:off x="880872" y="4512564"/>
            <a:ext cx="2642870" cy="2377440"/>
          </a:xfrm>
          <a:custGeom>
            <a:avLst/>
            <a:gdLst/>
            <a:ahLst/>
            <a:cxnLst/>
            <a:rect l="l" t="t" r="r" b="b"/>
            <a:pathLst>
              <a:path w="2642870" h="2377440">
                <a:moveTo>
                  <a:pt x="0" y="2377440"/>
                </a:moveTo>
                <a:lnTo>
                  <a:pt x="2642616" y="2377440"/>
                </a:lnTo>
                <a:lnTo>
                  <a:pt x="2642616" y="0"/>
                </a:lnTo>
                <a:lnTo>
                  <a:pt x="0" y="0"/>
                </a:lnTo>
                <a:lnTo>
                  <a:pt x="0" y="2377440"/>
                </a:lnTo>
                <a:close/>
              </a:path>
            </a:pathLst>
          </a:custGeom>
          <a:ln w="9144">
            <a:solidFill>
              <a:srgbClr val="000000"/>
            </a:solidFill>
          </a:ln>
        </p:spPr>
        <p:txBody>
          <a:bodyPr wrap="square" lIns="0" tIns="0" rIns="0" bIns="0" rtlCol="0"/>
          <a:lstStyle/>
          <a:p>
            <a:endParaRPr/>
          </a:p>
        </p:txBody>
      </p:sp>
      <p:grpSp>
        <p:nvGrpSpPr>
          <p:cNvPr id="72" name="object 72"/>
          <p:cNvGrpSpPr/>
          <p:nvPr/>
        </p:nvGrpSpPr>
        <p:grpSpPr>
          <a:xfrm>
            <a:off x="4722685" y="5352097"/>
            <a:ext cx="1868805" cy="1402715"/>
            <a:chOff x="4722685" y="5352097"/>
            <a:chExt cx="1868805" cy="1402715"/>
          </a:xfrm>
        </p:grpSpPr>
        <p:sp>
          <p:nvSpPr>
            <p:cNvPr id="73" name="object 73"/>
            <p:cNvSpPr/>
            <p:nvPr/>
          </p:nvSpPr>
          <p:spPr>
            <a:xfrm>
              <a:off x="5097779" y="5356860"/>
              <a:ext cx="1117600" cy="1393190"/>
            </a:xfrm>
            <a:custGeom>
              <a:avLst/>
              <a:gdLst/>
              <a:ahLst/>
              <a:cxnLst/>
              <a:rect l="l" t="t" r="r" b="b"/>
              <a:pathLst>
                <a:path w="1117600" h="1393190">
                  <a:moveTo>
                    <a:pt x="0" y="576071"/>
                  </a:moveTo>
                  <a:lnTo>
                    <a:pt x="0" y="1392935"/>
                  </a:lnTo>
                </a:path>
                <a:path w="1117600" h="1393190">
                  <a:moveTo>
                    <a:pt x="0" y="228599"/>
                  </a:moveTo>
                  <a:lnTo>
                    <a:pt x="0" y="467867"/>
                  </a:lnTo>
                </a:path>
                <a:path w="1117600" h="1393190">
                  <a:moveTo>
                    <a:pt x="0" y="0"/>
                  </a:moveTo>
                  <a:lnTo>
                    <a:pt x="0" y="118871"/>
                  </a:lnTo>
                </a:path>
                <a:path w="1117600" h="1393190">
                  <a:moveTo>
                    <a:pt x="371856" y="228599"/>
                  </a:moveTo>
                  <a:lnTo>
                    <a:pt x="371856" y="1392935"/>
                  </a:lnTo>
                </a:path>
                <a:path w="1117600" h="1393190">
                  <a:moveTo>
                    <a:pt x="371856" y="0"/>
                  </a:moveTo>
                  <a:lnTo>
                    <a:pt x="371856" y="118871"/>
                  </a:lnTo>
                </a:path>
                <a:path w="1117600" h="1393190">
                  <a:moveTo>
                    <a:pt x="743712" y="228599"/>
                  </a:moveTo>
                  <a:lnTo>
                    <a:pt x="743712" y="1392935"/>
                  </a:lnTo>
                </a:path>
                <a:path w="1117600" h="1393190">
                  <a:moveTo>
                    <a:pt x="743712" y="0"/>
                  </a:moveTo>
                  <a:lnTo>
                    <a:pt x="743712" y="118871"/>
                  </a:lnTo>
                </a:path>
                <a:path w="1117600" h="1393190">
                  <a:moveTo>
                    <a:pt x="1117092" y="228599"/>
                  </a:moveTo>
                  <a:lnTo>
                    <a:pt x="1117092" y="1392935"/>
                  </a:lnTo>
                </a:path>
                <a:path w="1117600" h="1393190">
                  <a:moveTo>
                    <a:pt x="1117092" y="0"/>
                  </a:moveTo>
                  <a:lnTo>
                    <a:pt x="1117092" y="118871"/>
                  </a:lnTo>
                </a:path>
              </a:pathLst>
            </a:custGeom>
            <a:ln w="9144">
              <a:solidFill>
                <a:srgbClr val="D9D9D9"/>
              </a:solidFill>
            </a:ln>
          </p:spPr>
          <p:txBody>
            <a:bodyPr wrap="square" lIns="0" tIns="0" rIns="0" bIns="0" rtlCol="0"/>
            <a:lstStyle/>
            <a:p>
              <a:endParaRPr/>
            </a:p>
          </p:txBody>
        </p:sp>
        <p:sp>
          <p:nvSpPr>
            <p:cNvPr id="74" name="object 74"/>
            <p:cNvSpPr/>
            <p:nvPr/>
          </p:nvSpPr>
          <p:spPr>
            <a:xfrm>
              <a:off x="6586727" y="5356860"/>
              <a:ext cx="0" cy="1393190"/>
            </a:xfrm>
            <a:custGeom>
              <a:avLst/>
              <a:gdLst/>
              <a:ahLst/>
              <a:cxnLst/>
              <a:rect l="l" t="t" r="r" b="b"/>
              <a:pathLst>
                <a:path h="1393190">
                  <a:moveTo>
                    <a:pt x="0" y="0"/>
                  </a:moveTo>
                  <a:lnTo>
                    <a:pt x="0" y="1392935"/>
                  </a:lnTo>
                </a:path>
              </a:pathLst>
            </a:custGeom>
            <a:ln w="9144">
              <a:solidFill>
                <a:srgbClr val="D9D9D9"/>
              </a:solidFill>
            </a:ln>
          </p:spPr>
          <p:txBody>
            <a:bodyPr wrap="square" lIns="0" tIns="0" rIns="0" bIns="0" rtlCol="0"/>
            <a:lstStyle/>
            <a:p>
              <a:endParaRPr/>
            </a:p>
          </p:txBody>
        </p:sp>
        <p:sp>
          <p:nvSpPr>
            <p:cNvPr id="75" name="object 75"/>
            <p:cNvSpPr/>
            <p:nvPr/>
          </p:nvSpPr>
          <p:spPr>
            <a:xfrm>
              <a:off x="4727448" y="5475732"/>
              <a:ext cx="1673860" cy="1153795"/>
            </a:xfrm>
            <a:custGeom>
              <a:avLst/>
              <a:gdLst/>
              <a:ahLst/>
              <a:cxnLst/>
              <a:rect l="l" t="t" r="r" b="b"/>
              <a:pathLst>
                <a:path w="1673860" h="1153795">
                  <a:moveTo>
                    <a:pt x="184404" y="1045464"/>
                  </a:moveTo>
                  <a:lnTo>
                    <a:pt x="0" y="1045464"/>
                  </a:lnTo>
                  <a:lnTo>
                    <a:pt x="0" y="1153668"/>
                  </a:lnTo>
                  <a:lnTo>
                    <a:pt x="184404" y="1153668"/>
                  </a:lnTo>
                  <a:lnTo>
                    <a:pt x="184404" y="1045464"/>
                  </a:lnTo>
                  <a:close/>
                </a:path>
                <a:path w="1673860" h="1153795">
                  <a:moveTo>
                    <a:pt x="370332" y="696468"/>
                  </a:moveTo>
                  <a:lnTo>
                    <a:pt x="0" y="696468"/>
                  </a:lnTo>
                  <a:lnTo>
                    <a:pt x="0" y="806196"/>
                  </a:lnTo>
                  <a:lnTo>
                    <a:pt x="370332" y="806196"/>
                  </a:lnTo>
                  <a:lnTo>
                    <a:pt x="370332" y="696468"/>
                  </a:lnTo>
                  <a:close/>
                </a:path>
                <a:path w="1673860" h="1153795">
                  <a:moveTo>
                    <a:pt x="556260" y="348996"/>
                  </a:moveTo>
                  <a:lnTo>
                    <a:pt x="0" y="348996"/>
                  </a:lnTo>
                  <a:lnTo>
                    <a:pt x="0" y="457200"/>
                  </a:lnTo>
                  <a:lnTo>
                    <a:pt x="556260" y="457200"/>
                  </a:lnTo>
                  <a:lnTo>
                    <a:pt x="556260" y="348996"/>
                  </a:lnTo>
                  <a:close/>
                </a:path>
                <a:path w="1673860" h="1153795">
                  <a:moveTo>
                    <a:pt x="1673352" y="0"/>
                  </a:moveTo>
                  <a:lnTo>
                    <a:pt x="0" y="0"/>
                  </a:lnTo>
                  <a:lnTo>
                    <a:pt x="0" y="109728"/>
                  </a:lnTo>
                  <a:lnTo>
                    <a:pt x="1673352" y="109728"/>
                  </a:lnTo>
                  <a:lnTo>
                    <a:pt x="1673352" y="0"/>
                  </a:lnTo>
                  <a:close/>
                </a:path>
              </a:pathLst>
            </a:custGeom>
            <a:solidFill>
              <a:srgbClr val="5B9BD4"/>
            </a:solidFill>
          </p:spPr>
          <p:txBody>
            <a:bodyPr wrap="square" lIns="0" tIns="0" rIns="0" bIns="0" rtlCol="0"/>
            <a:lstStyle/>
            <a:p>
              <a:endParaRPr/>
            </a:p>
          </p:txBody>
        </p:sp>
        <p:sp>
          <p:nvSpPr>
            <p:cNvPr id="76" name="object 76"/>
            <p:cNvSpPr/>
            <p:nvPr/>
          </p:nvSpPr>
          <p:spPr>
            <a:xfrm>
              <a:off x="4727447" y="5356860"/>
              <a:ext cx="0" cy="1393190"/>
            </a:xfrm>
            <a:custGeom>
              <a:avLst/>
              <a:gdLst/>
              <a:ahLst/>
              <a:cxnLst/>
              <a:rect l="l" t="t" r="r" b="b"/>
              <a:pathLst>
                <a:path h="1393190">
                  <a:moveTo>
                    <a:pt x="0" y="0"/>
                  </a:moveTo>
                  <a:lnTo>
                    <a:pt x="0" y="1392935"/>
                  </a:lnTo>
                </a:path>
              </a:pathLst>
            </a:custGeom>
            <a:ln w="9144">
              <a:solidFill>
                <a:srgbClr val="D9D9D9"/>
              </a:solidFill>
            </a:ln>
          </p:spPr>
          <p:txBody>
            <a:bodyPr wrap="square" lIns="0" tIns="0" rIns="0" bIns="0" rtlCol="0"/>
            <a:lstStyle/>
            <a:p>
              <a:endParaRPr/>
            </a:p>
          </p:txBody>
        </p:sp>
      </p:grpSp>
      <p:sp>
        <p:nvSpPr>
          <p:cNvPr id="77" name="object 77"/>
          <p:cNvSpPr txBox="1"/>
          <p:nvPr/>
        </p:nvSpPr>
        <p:spPr>
          <a:xfrm>
            <a:off x="6475476" y="5449823"/>
            <a:ext cx="64769"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3F3F3F"/>
                </a:solidFill>
                <a:latin typeface="Calibri"/>
                <a:cs typeface="Calibri"/>
              </a:rPr>
              <a:t>9</a:t>
            </a:r>
            <a:endParaRPr sz="800">
              <a:latin typeface="Calibri"/>
              <a:cs typeface="Calibri"/>
            </a:endParaRPr>
          </a:p>
        </p:txBody>
      </p:sp>
      <p:sp>
        <p:nvSpPr>
          <p:cNvPr id="78" name="object 78"/>
          <p:cNvSpPr txBox="1"/>
          <p:nvPr/>
        </p:nvSpPr>
        <p:spPr>
          <a:xfrm>
            <a:off x="5359908" y="5798820"/>
            <a:ext cx="64769"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3F3F3F"/>
                </a:solidFill>
                <a:latin typeface="Calibri"/>
                <a:cs typeface="Calibri"/>
              </a:rPr>
              <a:t>3</a:t>
            </a:r>
            <a:endParaRPr sz="800">
              <a:latin typeface="Calibri"/>
              <a:cs typeface="Calibri"/>
            </a:endParaRPr>
          </a:p>
        </p:txBody>
      </p:sp>
      <p:sp>
        <p:nvSpPr>
          <p:cNvPr id="79" name="object 79"/>
          <p:cNvSpPr txBox="1"/>
          <p:nvPr/>
        </p:nvSpPr>
        <p:spPr>
          <a:xfrm>
            <a:off x="5173979" y="6146292"/>
            <a:ext cx="64769"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3F3F3F"/>
                </a:solidFill>
                <a:latin typeface="Calibri"/>
                <a:cs typeface="Calibri"/>
              </a:rPr>
              <a:t>2</a:t>
            </a:r>
            <a:endParaRPr sz="800">
              <a:latin typeface="Calibri"/>
              <a:cs typeface="Calibri"/>
            </a:endParaRPr>
          </a:p>
        </p:txBody>
      </p:sp>
      <p:sp>
        <p:nvSpPr>
          <p:cNvPr id="80" name="object 80"/>
          <p:cNvSpPr txBox="1"/>
          <p:nvPr/>
        </p:nvSpPr>
        <p:spPr>
          <a:xfrm>
            <a:off x="4988052" y="6495288"/>
            <a:ext cx="64769"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3F3F3F"/>
                </a:solidFill>
                <a:latin typeface="Calibri"/>
                <a:cs typeface="Calibri"/>
              </a:rPr>
              <a:t>1</a:t>
            </a:r>
            <a:endParaRPr sz="800">
              <a:latin typeface="Calibri"/>
              <a:cs typeface="Calibri"/>
            </a:endParaRPr>
          </a:p>
        </p:txBody>
      </p:sp>
      <p:sp>
        <p:nvSpPr>
          <p:cNvPr id="81" name="object 81"/>
          <p:cNvSpPr txBox="1"/>
          <p:nvPr/>
        </p:nvSpPr>
        <p:spPr>
          <a:xfrm>
            <a:off x="6188964" y="5138928"/>
            <a:ext cx="64769"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585858"/>
                </a:solidFill>
                <a:latin typeface="Calibri"/>
                <a:cs typeface="Calibri"/>
              </a:rPr>
              <a:t>8</a:t>
            </a:r>
            <a:endParaRPr sz="800">
              <a:latin typeface="Calibri"/>
              <a:cs typeface="Calibri"/>
            </a:endParaRPr>
          </a:p>
        </p:txBody>
      </p:sp>
      <p:sp>
        <p:nvSpPr>
          <p:cNvPr id="82" name="object 82"/>
          <p:cNvSpPr txBox="1"/>
          <p:nvPr/>
        </p:nvSpPr>
        <p:spPr>
          <a:xfrm>
            <a:off x="6534911" y="5138928"/>
            <a:ext cx="116205" cy="147320"/>
          </a:xfrm>
          <a:prstGeom prst="rect">
            <a:avLst/>
          </a:prstGeom>
        </p:spPr>
        <p:txBody>
          <a:bodyPr vert="horz" wrap="square" lIns="0" tIns="12700" rIns="0" bIns="0" rtlCol="0">
            <a:spAutoFit/>
          </a:bodyPr>
          <a:lstStyle/>
          <a:p>
            <a:pPr>
              <a:lnSpc>
                <a:spcPct val="100000"/>
              </a:lnSpc>
              <a:spcBef>
                <a:spcPts val="100"/>
              </a:spcBef>
            </a:pPr>
            <a:r>
              <a:rPr sz="800" spc="-25" dirty="0">
                <a:solidFill>
                  <a:srgbClr val="585858"/>
                </a:solidFill>
                <a:latin typeface="Calibri"/>
                <a:cs typeface="Calibri"/>
              </a:rPr>
              <a:t>10</a:t>
            </a:r>
            <a:endParaRPr sz="800">
              <a:latin typeface="Calibri"/>
              <a:cs typeface="Calibri"/>
            </a:endParaRPr>
          </a:p>
        </p:txBody>
      </p:sp>
      <p:sp>
        <p:nvSpPr>
          <p:cNvPr id="83" name="object 83"/>
          <p:cNvSpPr txBox="1"/>
          <p:nvPr/>
        </p:nvSpPr>
        <p:spPr>
          <a:xfrm>
            <a:off x="3819144" y="5440680"/>
            <a:ext cx="825500"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未就学児の保護者</a:t>
            </a:r>
            <a:endParaRPr sz="800">
              <a:latin typeface="UD Digi Kyokasho NK-B"/>
              <a:cs typeface="UD Digi Kyokasho NK-B"/>
            </a:endParaRPr>
          </a:p>
        </p:txBody>
      </p:sp>
      <p:sp>
        <p:nvSpPr>
          <p:cNvPr id="84" name="object 84"/>
          <p:cNvSpPr txBox="1"/>
          <p:nvPr/>
        </p:nvSpPr>
        <p:spPr>
          <a:xfrm>
            <a:off x="3688079" y="5789676"/>
            <a:ext cx="958215" cy="147320"/>
          </a:xfrm>
          <a:prstGeom prst="rect">
            <a:avLst/>
          </a:prstGeom>
        </p:spPr>
        <p:txBody>
          <a:bodyPr vert="horz" wrap="square" lIns="0" tIns="12700" rIns="0" bIns="0" rtlCol="0">
            <a:spAutoFit/>
          </a:bodyPr>
          <a:lstStyle/>
          <a:p>
            <a:pPr>
              <a:lnSpc>
                <a:spcPct val="100000"/>
              </a:lnSpc>
              <a:spcBef>
                <a:spcPts val="100"/>
              </a:spcBef>
            </a:pPr>
            <a:r>
              <a:rPr sz="800" b="1" spc="-5" dirty="0">
                <a:solidFill>
                  <a:srgbClr val="585858"/>
                </a:solidFill>
                <a:latin typeface="UD Digi Kyokasho NK-B"/>
                <a:cs typeface="UD Digi Kyokasho NK-B"/>
              </a:rPr>
              <a:t>小１</a:t>
            </a:r>
            <a:r>
              <a:rPr sz="800" b="1" spc="-10" dirty="0">
                <a:solidFill>
                  <a:srgbClr val="585858"/>
                </a:solidFill>
                <a:latin typeface="UD Digi Kyokasho NK-B"/>
                <a:cs typeface="UD Digi Kyokasho NK-B"/>
              </a:rPr>
              <a:t>～</a:t>
            </a:r>
            <a:r>
              <a:rPr sz="800" b="1" spc="-20" dirty="0">
                <a:solidFill>
                  <a:srgbClr val="585858"/>
                </a:solidFill>
                <a:latin typeface="UD Digi Kyokasho NK-B"/>
                <a:cs typeface="UD Digi Kyokasho NK-B"/>
              </a:rPr>
              <a:t>小３児の保護者</a:t>
            </a:r>
            <a:endParaRPr sz="800">
              <a:latin typeface="UD Digi Kyokasho NK-B"/>
              <a:cs typeface="UD Digi Kyokasho NK-B"/>
            </a:endParaRPr>
          </a:p>
        </p:txBody>
      </p:sp>
      <p:sp>
        <p:nvSpPr>
          <p:cNvPr id="85" name="object 85"/>
          <p:cNvSpPr txBox="1"/>
          <p:nvPr/>
        </p:nvSpPr>
        <p:spPr>
          <a:xfrm>
            <a:off x="3688079" y="6137147"/>
            <a:ext cx="958215" cy="147320"/>
          </a:xfrm>
          <a:prstGeom prst="rect">
            <a:avLst/>
          </a:prstGeom>
        </p:spPr>
        <p:txBody>
          <a:bodyPr vert="horz" wrap="square" lIns="0" tIns="12700" rIns="0" bIns="0" rtlCol="0">
            <a:spAutoFit/>
          </a:bodyPr>
          <a:lstStyle/>
          <a:p>
            <a:pPr>
              <a:lnSpc>
                <a:spcPct val="100000"/>
              </a:lnSpc>
              <a:spcBef>
                <a:spcPts val="100"/>
              </a:spcBef>
            </a:pPr>
            <a:r>
              <a:rPr sz="800" b="1" spc="-5" dirty="0">
                <a:solidFill>
                  <a:srgbClr val="585858"/>
                </a:solidFill>
                <a:latin typeface="UD Digi Kyokasho NK-B"/>
                <a:cs typeface="UD Digi Kyokasho NK-B"/>
              </a:rPr>
              <a:t>小４</a:t>
            </a:r>
            <a:r>
              <a:rPr sz="800" b="1" spc="-10" dirty="0">
                <a:solidFill>
                  <a:srgbClr val="585858"/>
                </a:solidFill>
                <a:latin typeface="UD Digi Kyokasho NK-B"/>
                <a:cs typeface="UD Digi Kyokasho NK-B"/>
              </a:rPr>
              <a:t>～</a:t>
            </a:r>
            <a:r>
              <a:rPr sz="800" b="1" spc="-20" dirty="0">
                <a:solidFill>
                  <a:srgbClr val="585858"/>
                </a:solidFill>
                <a:latin typeface="UD Digi Kyokasho NK-B"/>
                <a:cs typeface="UD Digi Kyokasho NK-B"/>
              </a:rPr>
              <a:t>小６児の保護者</a:t>
            </a:r>
            <a:endParaRPr sz="800">
              <a:latin typeface="UD Digi Kyokasho NK-B"/>
              <a:cs typeface="UD Digi Kyokasho NK-B"/>
            </a:endParaRPr>
          </a:p>
        </p:txBody>
      </p:sp>
      <p:sp>
        <p:nvSpPr>
          <p:cNvPr id="86" name="object 86"/>
          <p:cNvSpPr txBox="1"/>
          <p:nvPr/>
        </p:nvSpPr>
        <p:spPr>
          <a:xfrm>
            <a:off x="3718559" y="6486144"/>
            <a:ext cx="927735"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中学生以上の保護者</a:t>
            </a:r>
            <a:endParaRPr sz="800">
              <a:latin typeface="UD Digi Kyokasho NK-B"/>
              <a:cs typeface="UD Digi Kyokasho NK-B"/>
            </a:endParaRPr>
          </a:p>
        </p:txBody>
      </p:sp>
      <p:sp>
        <p:nvSpPr>
          <p:cNvPr id="87" name="object 87"/>
          <p:cNvSpPr txBox="1"/>
          <p:nvPr/>
        </p:nvSpPr>
        <p:spPr>
          <a:xfrm>
            <a:off x="4450079" y="4556252"/>
            <a:ext cx="1497330" cy="730250"/>
          </a:xfrm>
          <a:prstGeom prst="rect">
            <a:avLst/>
          </a:prstGeom>
        </p:spPr>
        <p:txBody>
          <a:bodyPr vert="horz" wrap="square" lIns="0" tIns="59690" rIns="0" bIns="0" rtlCol="0">
            <a:spAutoFit/>
          </a:bodyPr>
          <a:lstStyle/>
          <a:p>
            <a:pPr marR="5080" algn="ctr">
              <a:lnSpc>
                <a:spcPct val="100000"/>
              </a:lnSpc>
              <a:spcBef>
                <a:spcPts val="470"/>
              </a:spcBef>
            </a:pPr>
            <a:r>
              <a:rPr sz="1200" b="1" spc="-10" dirty="0">
                <a:solidFill>
                  <a:srgbClr val="585858"/>
                </a:solidFill>
                <a:latin typeface="UD Digi Kyokasho NK-B"/>
                <a:cs typeface="UD Digi Kyokasho NK-B"/>
              </a:rPr>
              <a:t>（５）</a:t>
            </a:r>
            <a:r>
              <a:rPr sz="1200" b="1" spc="-25" dirty="0">
                <a:solidFill>
                  <a:srgbClr val="585858"/>
                </a:solidFill>
                <a:latin typeface="UD Digi Kyokasho NK-B"/>
                <a:cs typeface="UD Digi Kyokasho NK-B"/>
              </a:rPr>
              <a:t>ペアプロの対象者</a:t>
            </a:r>
            <a:endParaRPr sz="1200">
              <a:latin typeface="UD Digi Kyokasho NK-B"/>
              <a:cs typeface="UD Digi Kyokasho NK-B"/>
            </a:endParaRPr>
          </a:p>
          <a:p>
            <a:pPr marR="6350" algn="ctr">
              <a:lnSpc>
                <a:spcPct val="100000"/>
              </a:lnSpc>
              <a:spcBef>
                <a:spcPts val="370"/>
              </a:spcBef>
            </a:pPr>
            <a:r>
              <a:rPr sz="1200" b="1" spc="-10" dirty="0">
                <a:solidFill>
                  <a:srgbClr val="585858"/>
                </a:solidFill>
                <a:latin typeface="UD Digi Kyokasho NK-B"/>
                <a:cs typeface="UD Digi Kyokasho NK-B"/>
              </a:rPr>
              <a:t>（子どもの年齢</a:t>
            </a:r>
            <a:r>
              <a:rPr sz="1200" b="1" spc="-50" dirty="0">
                <a:solidFill>
                  <a:srgbClr val="585858"/>
                </a:solidFill>
                <a:latin typeface="UD Digi Kyokasho NK-B"/>
                <a:cs typeface="UD Digi Kyokasho NK-B"/>
              </a:rPr>
              <a:t>）</a:t>
            </a:r>
            <a:endParaRPr sz="1200">
              <a:latin typeface="UD Digi Kyokasho NK-B"/>
              <a:cs typeface="UD Digi Kyokasho NK-B"/>
            </a:endParaRPr>
          </a:p>
          <a:p>
            <a:pPr marL="251460">
              <a:lnSpc>
                <a:spcPct val="100000"/>
              </a:lnSpc>
              <a:spcBef>
                <a:spcPts val="965"/>
              </a:spcBef>
              <a:tabLst>
                <a:tab pos="622935" algn="l"/>
                <a:tab pos="995044" algn="l"/>
                <a:tab pos="1366520" algn="l"/>
              </a:tabLst>
            </a:pPr>
            <a:r>
              <a:rPr sz="800" spc="-50" dirty="0">
                <a:solidFill>
                  <a:srgbClr val="585858"/>
                </a:solidFill>
                <a:latin typeface="Calibri"/>
                <a:cs typeface="Calibri"/>
              </a:rPr>
              <a:t>0</a:t>
            </a:r>
            <a:r>
              <a:rPr sz="800" dirty="0">
                <a:solidFill>
                  <a:srgbClr val="585858"/>
                </a:solidFill>
                <a:latin typeface="Calibri"/>
                <a:cs typeface="Calibri"/>
              </a:rPr>
              <a:t>	</a:t>
            </a:r>
            <a:r>
              <a:rPr sz="800" spc="-50" dirty="0">
                <a:solidFill>
                  <a:srgbClr val="585858"/>
                </a:solidFill>
                <a:latin typeface="Calibri"/>
                <a:cs typeface="Calibri"/>
              </a:rPr>
              <a:t>2</a:t>
            </a:r>
            <a:r>
              <a:rPr sz="800" dirty="0">
                <a:solidFill>
                  <a:srgbClr val="585858"/>
                </a:solidFill>
                <a:latin typeface="Calibri"/>
                <a:cs typeface="Calibri"/>
              </a:rPr>
              <a:t>	</a:t>
            </a:r>
            <a:r>
              <a:rPr sz="800" spc="-50" dirty="0">
                <a:solidFill>
                  <a:srgbClr val="585858"/>
                </a:solidFill>
                <a:latin typeface="Calibri"/>
                <a:cs typeface="Calibri"/>
              </a:rPr>
              <a:t>4</a:t>
            </a:r>
            <a:r>
              <a:rPr sz="800" dirty="0">
                <a:solidFill>
                  <a:srgbClr val="585858"/>
                </a:solidFill>
                <a:latin typeface="Calibri"/>
                <a:cs typeface="Calibri"/>
              </a:rPr>
              <a:t>	</a:t>
            </a:r>
            <a:r>
              <a:rPr sz="800" spc="-50" dirty="0">
                <a:solidFill>
                  <a:srgbClr val="585858"/>
                </a:solidFill>
                <a:latin typeface="Calibri"/>
                <a:cs typeface="Calibri"/>
              </a:rPr>
              <a:t>6</a:t>
            </a:r>
            <a:endParaRPr sz="800">
              <a:latin typeface="Calibri"/>
              <a:cs typeface="Calibri"/>
            </a:endParaRPr>
          </a:p>
        </p:txBody>
      </p:sp>
      <p:sp>
        <p:nvSpPr>
          <p:cNvPr id="88" name="object 88"/>
          <p:cNvSpPr/>
          <p:nvPr/>
        </p:nvSpPr>
        <p:spPr>
          <a:xfrm>
            <a:off x="3607308" y="4512564"/>
            <a:ext cx="3169920" cy="2377440"/>
          </a:xfrm>
          <a:custGeom>
            <a:avLst/>
            <a:gdLst/>
            <a:ahLst/>
            <a:cxnLst/>
            <a:rect l="l" t="t" r="r" b="b"/>
            <a:pathLst>
              <a:path w="3169920" h="2377440">
                <a:moveTo>
                  <a:pt x="0" y="2377440"/>
                </a:moveTo>
                <a:lnTo>
                  <a:pt x="3169919" y="2377440"/>
                </a:lnTo>
                <a:lnTo>
                  <a:pt x="3169919" y="0"/>
                </a:lnTo>
                <a:lnTo>
                  <a:pt x="0" y="0"/>
                </a:lnTo>
                <a:lnTo>
                  <a:pt x="0" y="2377440"/>
                </a:lnTo>
                <a:close/>
              </a:path>
            </a:pathLst>
          </a:custGeom>
          <a:ln w="9144">
            <a:solidFill>
              <a:srgbClr val="000000"/>
            </a:solidFill>
          </a:ln>
        </p:spPr>
        <p:txBody>
          <a:bodyPr wrap="square" lIns="0" tIns="0" rIns="0" bIns="0" rtlCol="0"/>
          <a:lstStyle/>
          <a:p>
            <a:endParaRPr/>
          </a:p>
        </p:txBody>
      </p:sp>
      <p:graphicFrame>
        <p:nvGraphicFramePr>
          <p:cNvPr id="89" name="object 89"/>
          <p:cNvGraphicFramePr>
            <a:graphicFrameLocks noGrp="1"/>
          </p:cNvGraphicFramePr>
          <p:nvPr/>
        </p:nvGraphicFramePr>
        <p:xfrm>
          <a:off x="8321040" y="5163311"/>
          <a:ext cx="1148080" cy="1583055"/>
        </p:xfrm>
        <a:graphic>
          <a:graphicData uri="http://schemas.openxmlformats.org/drawingml/2006/table">
            <a:tbl>
              <a:tblPr firstRow="1" bandRow="1">
                <a:tableStyleId>{2D5ABB26-0587-4C30-8999-92F81FD0307C}</a:tableStyleId>
              </a:tblPr>
              <a:tblGrid>
                <a:gridCol w="265430">
                  <a:extLst>
                    <a:ext uri="{9D8B030D-6E8A-4147-A177-3AD203B41FA5}">
                      <a16:colId xmlns:a16="http://schemas.microsoft.com/office/drawing/2014/main" val="20000"/>
                    </a:ext>
                  </a:extLst>
                </a:gridCol>
                <a:gridCol w="265430">
                  <a:extLst>
                    <a:ext uri="{9D8B030D-6E8A-4147-A177-3AD203B41FA5}">
                      <a16:colId xmlns:a16="http://schemas.microsoft.com/office/drawing/2014/main" val="20001"/>
                    </a:ext>
                  </a:extLst>
                </a:gridCol>
                <a:gridCol w="266700">
                  <a:extLst>
                    <a:ext uri="{9D8B030D-6E8A-4147-A177-3AD203B41FA5}">
                      <a16:colId xmlns:a16="http://schemas.microsoft.com/office/drawing/2014/main" val="20002"/>
                    </a:ext>
                  </a:extLst>
                </a:gridCol>
                <a:gridCol w="265429">
                  <a:extLst>
                    <a:ext uri="{9D8B030D-6E8A-4147-A177-3AD203B41FA5}">
                      <a16:colId xmlns:a16="http://schemas.microsoft.com/office/drawing/2014/main" val="20003"/>
                    </a:ext>
                  </a:extLst>
                </a:gridCol>
              </a:tblGrid>
              <a:tr h="0">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3">
                  <a:txBody>
                    <a:bodyPr/>
                    <a:lstStyle/>
                    <a:p>
                      <a:pPr marL="76200">
                        <a:lnSpc>
                          <a:spcPct val="100000"/>
                        </a:lnSpc>
                        <a:spcBef>
                          <a:spcPts val="960"/>
                        </a:spcBef>
                      </a:pPr>
                      <a:r>
                        <a:rPr sz="900" spc="-50" dirty="0">
                          <a:solidFill>
                            <a:srgbClr val="3F3F3F"/>
                          </a:solidFill>
                          <a:latin typeface="Calibri"/>
                          <a:cs typeface="Calibri"/>
                        </a:rPr>
                        <a:t>2</a:t>
                      </a:r>
                      <a:endParaRPr sz="900">
                        <a:latin typeface="Calibri"/>
                        <a:cs typeface="Calibri"/>
                      </a:endParaRPr>
                    </a:p>
                  </a:txBody>
                  <a:tcPr marL="0" marR="0" marT="121920" marB="0">
                    <a:lnL w="9525">
                      <a:solidFill>
                        <a:srgbClr val="D9D9D9"/>
                      </a:solidFill>
                      <a:prstDash val="solid"/>
                    </a:lnL>
                    <a:lnR w="9525">
                      <a:solidFill>
                        <a:srgbClr val="D9D9D9"/>
                      </a:solidFill>
                      <a:prstDash val="solid"/>
                    </a:lnR>
                  </a:tcPr>
                </a:tc>
                <a:tc rowSpan="3">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0"/>
                  </a:ext>
                </a:extLst>
              </a:tr>
              <a:tr h="124460">
                <a:tc gridSpan="2">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vMerge="1">
                  <a:txBody>
                    <a:bodyPr/>
                    <a:lstStyle/>
                    <a:p>
                      <a:endParaRPr/>
                    </a:p>
                  </a:txBody>
                  <a:tcPr marL="0" marR="0" marT="12192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1"/>
                  </a:ext>
                </a:extLst>
              </a:tr>
              <a:tr h="271145">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12192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2"/>
                  </a:ext>
                </a:extLst>
              </a:tr>
              <a:tr h="124460">
                <a:tc gridSpan="4">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72415">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4"/>
                  </a:ext>
                </a:extLst>
              </a:tr>
              <a:tr h="123189">
                <a:tc gridSpan="4">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2415">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6"/>
                  </a:ext>
                </a:extLst>
              </a:tr>
              <a:tr h="124460">
                <a:tc gridSpan="4">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135255">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8"/>
                  </a:ext>
                </a:extLst>
              </a:tr>
            </a:tbl>
          </a:graphicData>
        </a:graphic>
      </p:graphicFrame>
      <p:sp>
        <p:nvSpPr>
          <p:cNvPr id="90" name="object 90"/>
          <p:cNvSpPr/>
          <p:nvPr/>
        </p:nvSpPr>
        <p:spPr>
          <a:xfrm>
            <a:off x="9654540" y="5163311"/>
            <a:ext cx="0" cy="1586865"/>
          </a:xfrm>
          <a:custGeom>
            <a:avLst/>
            <a:gdLst/>
            <a:ahLst/>
            <a:cxnLst/>
            <a:rect l="l" t="t" r="r" b="b"/>
            <a:pathLst>
              <a:path h="1586865">
                <a:moveTo>
                  <a:pt x="0" y="0"/>
                </a:moveTo>
                <a:lnTo>
                  <a:pt x="0" y="1586483"/>
                </a:lnTo>
              </a:path>
            </a:pathLst>
          </a:custGeom>
          <a:ln w="9144">
            <a:solidFill>
              <a:srgbClr val="D9D9D9"/>
            </a:solidFill>
          </a:ln>
        </p:spPr>
        <p:txBody>
          <a:bodyPr wrap="square" lIns="0" tIns="0" rIns="0" bIns="0" rtlCol="0"/>
          <a:lstStyle/>
          <a:p>
            <a:endParaRPr/>
          </a:p>
        </p:txBody>
      </p:sp>
      <p:sp>
        <p:nvSpPr>
          <p:cNvPr id="91" name="object 91"/>
          <p:cNvSpPr txBox="1"/>
          <p:nvPr/>
        </p:nvSpPr>
        <p:spPr>
          <a:xfrm>
            <a:off x="9451340" y="5668771"/>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92" name="object 92"/>
          <p:cNvSpPr txBox="1"/>
          <p:nvPr/>
        </p:nvSpPr>
        <p:spPr>
          <a:xfrm>
            <a:off x="9451340" y="6066535"/>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93" name="object 93"/>
          <p:cNvSpPr txBox="1"/>
          <p:nvPr/>
        </p:nvSpPr>
        <p:spPr>
          <a:xfrm>
            <a:off x="9451340" y="6462776"/>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94" name="object 94"/>
          <p:cNvSpPr txBox="1"/>
          <p:nvPr/>
        </p:nvSpPr>
        <p:spPr>
          <a:xfrm>
            <a:off x="7098283" y="5271516"/>
            <a:ext cx="1146810"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K-B"/>
                <a:cs typeface="UD Digi Kyokasho NK-B"/>
              </a:rPr>
              <a:t>健診、発達相談フォロー児</a:t>
            </a:r>
            <a:endParaRPr sz="800">
              <a:latin typeface="UD Digi Kyokasho NK-B"/>
              <a:cs typeface="UD Digi Kyokasho NK-B"/>
            </a:endParaRPr>
          </a:p>
        </p:txBody>
      </p:sp>
      <p:sp>
        <p:nvSpPr>
          <p:cNvPr id="95" name="object 95"/>
          <p:cNvSpPr txBox="1"/>
          <p:nvPr/>
        </p:nvSpPr>
        <p:spPr>
          <a:xfrm>
            <a:off x="6942835" y="5667756"/>
            <a:ext cx="130365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K-B"/>
                <a:cs typeface="UD Digi Kyokasho NK-B"/>
              </a:rPr>
              <a:t>児童発達支援センター通所児</a:t>
            </a:r>
            <a:endParaRPr sz="800">
              <a:latin typeface="UD Digi Kyokasho NK-B"/>
              <a:cs typeface="UD Digi Kyokasho NK-B"/>
            </a:endParaRPr>
          </a:p>
        </p:txBody>
      </p:sp>
      <p:sp>
        <p:nvSpPr>
          <p:cNvPr id="96" name="object 96"/>
          <p:cNvSpPr txBox="1"/>
          <p:nvPr/>
        </p:nvSpPr>
        <p:spPr>
          <a:xfrm>
            <a:off x="8014207" y="6065520"/>
            <a:ext cx="229235"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585858"/>
                </a:solidFill>
                <a:latin typeface="UD Digi Kyokasho NK-B"/>
                <a:cs typeface="UD Digi Kyokasho NK-B"/>
              </a:rPr>
              <a:t>公募</a:t>
            </a:r>
            <a:endParaRPr sz="800">
              <a:latin typeface="UD Digi Kyokasho NK-B"/>
              <a:cs typeface="UD Digi Kyokasho NK-B"/>
            </a:endParaRPr>
          </a:p>
        </p:txBody>
      </p:sp>
      <p:sp>
        <p:nvSpPr>
          <p:cNvPr id="97" name="object 97"/>
          <p:cNvSpPr txBox="1"/>
          <p:nvPr/>
        </p:nvSpPr>
        <p:spPr>
          <a:xfrm>
            <a:off x="7928864" y="6461760"/>
            <a:ext cx="314960"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98" name="object 98"/>
          <p:cNvSpPr txBox="1"/>
          <p:nvPr/>
        </p:nvSpPr>
        <p:spPr>
          <a:xfrm>
            <a:off x="7217156" y="4615688"/>
            <a:ext cx="2479675" cy="466090"/>
          </a:xfrm>
          <a:prstGeom prst="rect">
            <a:avLst/>
          </a:prstGeom>
        </p:spPr>
        <p:txBody>
          <a:bodyPr vert="horz" wrap="square" lIns="0" tIns="12700" rIns="0" bIns="0" rtlCol="0">
            <a:spAutoFit/>
          </a:bodyPr>
          <a:lstStyle/>
          <a:p>
            <a:pPr marL="12700">
              <a:lnSpc>
                <a:spcPct val="100000"/>
              </a:lnSpc>
              <a:spcBef>
                <a:spcPts val="100"/>
              </a:spcBef>
            </a:pPr>
            <a:r>
              <a:rPr sz="1200" b="0" spc="190" dirty="0">
                <a:solidFill>
                  <a:srgbClr val="585858"/>
                </a:solidFill>
                <a:latin typeface="Heisei Mincho Std W3"/>
                <a:cs typeface="Heisei Mincho Std W3"/>
              </a:rPr>
              <a:t>(6)</a:t>
            </a:r>
            <a:r>
              <a:rPr sz="1200" b="1" spc="-20" dirty="0">
                <a:solidFill>
                  <a:srgbClr val="585858"/>
                </a:solidFill>
                <a:latin typeface="UD Digi Kyokasho NK-B"/>
                <a:cs typeface="UD Digi Kyokasho NK-B"/>
              </a:rPr>
              <a:t>ペアプロの対象者</a:t>
            </a:r>
            <a:r>
              <a:rPr sz="1200" b="1" dirty="0">
                <a:solidFill>
                  <a:srgbClr val="585858"/>
                </a:solidFill>
                <a:latin typeface="UD Digi Kyokasho NK-B"/>
                <a:cs typeface="UD Digi Kyokasho NK-B"/>
              </a:rPr>
              <a:t>（</a:t>
            </a:r>
            <a:r>
              <a:rPr sz="1200" b="1" spc="-5" dirty="0">
                <a:solidFill>
                  <a:srgbClr val="585858"/>
                </a:solidFill>
                <a:latin typeface="UD Digi Kyokasho NK-B"/>
                <a:cs typeface="UD Digi Kyokasho NK-B"/>
              </a:rPr>
              <a:t>募集方法</a:t>
            </a:r>
            <a:r>
              <a:rPr sz="1200" b="1" spc="-50" dirty="0">
                <a:solidFill>
                  <a:srgbClr val="585858"/>
                </a:solidFill>
                <a:latin typeface="UD Digi Kyokasho NK-B"/>
                <a:cs typeface="UD Digi Kyokasho NK-B"/>
              </a:rPr>
              <a:t>）</a:t>
            </a:r>
            <a:endParaRPr sz="1200">
              <a:latin typeface="UD Digi Kyokasho NK-B"/>
              <a:cs typeface="UD Digi Kyokasho NK-B"/>
            </a:endParaRPr>
          </a:p>
          <a:p>
            <a:pPr marL="1079500">
              <a:lnSpc>
                <a:spcPct val="100000"/>
              </a:lnSpc>
              <a:spcBef>
                <a:spcPts val="944"/>
              </a:spcBef>
              <a:tabLst>
                <a:tab pos="1344295" algn="l"/>
                <a:tab pos="1609725" algn="l"/>
                <a:tab pos="1876425" algn="l"/>
                <a:tab pos="2141220" algn="l"/>
                <a:tab pos="240792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1</a:t>
            </a:r>
            <a:r>
              <a:rPr sz="900" dirty="0">
                <a:solidFill>
                  <a:srgbClr val="585858"/>
                </a:solidFill>
                <a:latin typeface="Calibri"/>
                <a:cs typeface="Calibri"/>
              </a:rPr>
              <a:t>	</a:t>
            </a:r>
            <a:r>
              <a:rPr sz="900" spc="-50" dirty="0">
                <a:solidFill>
                  <a:srgbClr val="585858"/>
                </a:solidFill>
                <a:latin typeface="Calibri"/>
                <a:cs typeface="Calibri"/>
              </a:rPr>
              <a:t>2</a:t>
            </a:r>
            <a:r>
              <a:rPr sz="900" dirty="0">
                <a:solidFill>
                  <a:srgbClr val="585858"/>
                </a:solidFill>
                <a:latin typeface="Calibri"/>
                <a:cs typeface="Calibri"/>
              </a:rPr>
              <a:t>	</a:t>
            </a:r>
            <a:r>
              <a:rPr sz="900" spc="-50" dirty="0">
                <a:solidFill>
                  <a:srgbClr val="585858"/>
                </a:solidFill>
                <a:latin typeface="Calibri"/>
                <a:cs typeface="Calibri"/>
              </a:rPr>
              <a:t>3</a:t>
            </a:r>
            <a:r>
              <a:rPr sz="900" dirty="0">
                <a:solidFill>
                  <a:srgbClr val="585858"/>
                </a:solidFill>
                <a:latin typeface="Calibri"/>
                <a:cs typeface="Calibri"/>
              </a:rPr>
              <a:t>	</a:t>
            </a:r>
            <a:r>
              <a:rPr sz="900" spc="-50" dirty="0">
                <a:solidFill>
                  <a:srgbClr val="585858"/>
                </a:solidFill>
                <a:latin typeface="Calibri"/>
                <a:cs typeface="Calibri"/>
              </a:rPr>
              <a:t>4</a:t>
            </a:r>
            <a:r>
              <a:rPr sz="900" dirty="0">
                <a:solidFill>
                  <a:srgbClr val="585858"/>
                </a:solidFill>
                <a:latin typeface="Calibri"/>
                <a:cs typeface="Calibri"/>
              </a:rPr>
              <a:t>	</a:t>
            </a:r>
            <a:r>
              <a:rPr sz="900" spc="-50" dirty="0">
                <a:solidFill>
                  <a:srgbClr val="585858"/>
                </a:solidFill>
                <a:latin typeface="Calibri"/>
                <a:cs typeface="Calibri"/>
              </a:rPr>
              <a:t>5</a:t>
            </a:r>
            <a:endParaRPr sz="900">
              <a:latin typeface="Calibri"/>
              <a:cs typeface="Calibri"/>
            </a:endParaRPr>
          </a:p>
        </p:txBody>
      </p:sp>
      <p:sp>
        <p:nvSpPr>
          <p:cNvPr id="99" name="object 99"/>
          <p:cNvSpPr/>
          <p:nvPr/>
        </p:nvSpPr>
        <p:spPr>
          <a:xfrm>
            <a:off x="6874764" y="4526279"/>
            <a:ext cx="2948940" cy="2364105"/>
          </a:xfrm>
          <a:custGeom>
            <a:avLst/>
            <a:gdLst/>
            <a:ahLst/>
            <a:cxnLst/>
            <a:rect l="l" t="t" r="r" b="b"/>
            <a:pathLst>
              <a:path w="2948940" h="2364104">
                <a:moveTo>
                  <a:pt x="0" y="2363724"/>
                </a:moveTo>
                <a:lnTo>
                  <a:pt x="2948939" y="2363724"/>
                </a:lnTo>
                <a:lnTo>
                  <a:pt x="2948939" y="0"/>
                </a:lnTo>
                <a:lnTo>
                  <a:pt x="0" y="0"/>
                </a:lnTo>
                <a:lnTo>
                  <a:pt x="0" y="2363724"/>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544" y="431800"/>
            <a:ext cx="5722620" cy="269240"/>
          </a:xfrm>
          <a:prstGeom prst="rect">
            <a:avLst/>
          </a:prstGeom>
        </p:spPr>
        <p:txBody>
          <a:bodyPr vert="horz" wrap="square" lIns="0" tIns="12700" rIns="0" bIns="0" rtlCol="0">
            <a:spAutoFit/>
          </a:bodyPr>
          <a:lstStyle/>
          <a:p>
            <a:pPr marL="12700">
              <a:lnSpc>
                <a:spcPct val="100000"/>
              </a:lnSpc>
              <a:spcBef>
                <a:spcPts val="100"/>
              </a:spcBef>
              <a:tabLst>
                <a:tab pos="901065" algn="l"/>
              </a:tabLst>
            </a:pPr>
            <a:r>
              <a:rPr spc="-70" dirty="0"/>
              <a:t>１ − ①</a:t>
            </a:r>
            <a:r>
              <a:rPr dirty="0"/>
              <a:t>	</a:t>
            </a:r>
            <a:r>
              <a:rPr spc="-35" dirty="0"/>
              <a:t>早期気づきと早期⽀援の充実：乳幼児健診精度の向上</a:t>
            </a: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744220"/>
          </a:xfrm>
          <a:prstGeom prst="rect">
            <a:avLst/>
          </a:prstGeom>
          <a:ln w="25907">
            <a:solidFill>
              <a:srgbClr val="00AFEF"/>
            </a:solidFill>
          </a:ln>
        </p:spPr>
        <p:txBody>
          <a:bodyPr vert="horz" wrap="square" lIns="0" tIns="20955" rIns="0" bIns="0" rtlCol="0">
            <a:spAutoFit/>
          </a:bodyPr>
          <a:lstStyle/>
          <a:p>
            <a:pPr marL="266700" marR="212090" indent="-175260">
              <a:lnSpc>
                <a:spcPct val="118300"/>
              </a:lnSpc>
              <a:spcBef>
                <a:spcPts val="165"/>
              </a:spcBef>
            </a:pPr>
            <a:r>
              <a:rPr sz="1200" b="1" spc="-5" dirty="0">
                <a:solidFill>
                  <a:srgbClr val="0D0D0D"/>
                </a:solidFill>
                <a:latin typeface="UD Digi Kyokasho NK-B"/>
                <a:cs typeface="UD Digi Kyokasho NK-B"/>
              </a:rPr>
              <a:t>〇４１市町村の乳幼児健診において、大阪府作成の問診項目を活用。乳幼児健診で発達障がいが疑われる場合、すべての市町村で「保</a:t>
            </a:r>
            <a:r>
              <a:rPr sz="1200" b="1" spc="-50" dirty="0">
                <a:solidFill>
                  <a:srgbClr val="0D0D0D"/>
                </a:solidFill>
                <a:latin typeface="UD Digi Kyokasho NK-B"/>
                <a:cs typeface="UD Digi Kyokasho NK-B"/>
              </a:rPr>
              <a:t>健師・心理職の訪問・相談」「療育教室等の市町村事業を案内」を実施。</a:t>
            </a:r>
            <a:endParaRPr sz="1200">
              <a:latin typeface="UD Digi Kyokasho NK-B"/>
              <a:cs typeface="UD Digi Kyokasho NK-B"/>
            </a:endParaRPr>
          </a:p>
          <a:p>
            <a:pPr marL="91440">
              <a:lnSpc>
                <a:spcPct val="100000"/>
              </a:lnSpc>
              <a:spcBef>
                <a:spcPts val="265"/>
              </a:spcBef>
            </a:pPr>
            <a:r>
              <a:rPr sz="1200" b="1" spc="-20" dirty="0">
                <a:solidFill>
                  <a:srgbClr val="0D0D0D"/>
                </a:solidFill>
                <a:latin typeface="UD Digi Kyokasho NK-B"/>
                <a:cs typeface="UD Digi Kyokasho NK-B"/>
              </a:rPr>
              <a:t>〇すべての市町村において、市町村単独事業をはじめ何らかの形態で発達障がいに関する保健師研修の受講機会を確保。</a:t>
            </a:r>
            <a:endParaRPr sz="1200">
              <a:latin typeface="UD Digi Kyokasho NK-B"/>
              <a:cs typeface="UD Digi Kyokasho NK-B"/>
            </a:endParaRPr>
          </a:p>
        </p:txBody>
      </p:sp>
      <p:grpSp>
        <p:nvGrpSpPr>
          <p:cNvPr id="5" name="object 5"/>
          <p:cNvGrpSpPr/>
          <p:nvPr/>
        </p:nvGrpSpPr>
        <p:grpSpPr>
          <a:xfrm>
            <a:off x="2041969" y="2605849"/>
            <a:ext cx="2225675" cy="1695450"/>
            <a:chOff x="2041969" y="2605849"/>
            <a:chExt cx="2225675" cy="1695450"/>
          </a:xfrm>
        </p:grpSpPr>
        <p:sp>
          <p:nvSpPr>
            <p:cNvPr id="6" name="object 6"/>
            <p:cNvSpPr/>
            <p:nvPr/>
          </p:nvSpPr>
          <p:spPr>
            <a:xfrm>
              <a:off x="2490216" y="2610612"/>
              <a:ext cx="1329055" cy="1685925"/>
            </a:xfrm>
            <a:custGeom>
              <a:avLst/>
              <a:gdLst/>
              <a:ahLst/>
              <a:cxnLst/>
              <a:rect l="l" t="t" r="r" b="b"/>
              <a:pathLst>
                <a:path w="1329054" h="1685925">
                  <a:moveTo>
                    <a:pt x="0" y="745236"/>
                  </a:moveTo>
                  <a:lnTo>
                    <a:pt x="0" y="1685543"/>
                  </a:lnTo>
                </a:path>
                <a:path w="1329054" h="1685925">
                  <a:moveTo>
                    <a:pt x="0" y="464819"/>
                  </a:moveTo>
                  <a:lnTo>
                    <a:pt x="0" y="658367"/>
                  </a:lnTo>
                </a:path>
                <a:path w="1329054" h="1685925">
                  <a:moveTo>
                    <a:pt x="0" y="184403"/>
                  </a:moveTo>
                  <a:lnTo>
                    <a:pt x="0" y="376427"/>
                  </a:lnTo>
                </a:path>
                <a:path w="1329054" h="1685925">
                  <a:moveTo>
                    <a:pt x="0" y="0"/>
                  </a:moveTo>
                  <a:lnTo>
                    <a:pt x="0" y="96012"/>
                  </a:lnTo>
                </a:path>
                <a:path w="1329054" h="1685925">
                  <a:moveTo>
                    <a:pt x="441959" y="184403"/>
                  </a:moveTo>
                  <a:lnTo>
                    <a:pt x="441959" y="376427"/>
                  </a:lnTo>
                </a:path>
                <a:path w="1329054" h="1685925">
                  <a:moveTo>
                    <a:pt x="441959" y="0"/>
                  </a:moveTo>
                  <a:lnTo>
                    <a:pt x="441959" y="96012"/>
                  </a:lnTo>
                </a:path>
                <a:path w="1329054" h="1685925">
                  <a:moveTo>
                    <a:pt x="441959" y="464819"/>
                  </a:moveTo>
                  <a:lnTo>
                    <a:pt x="441959" y="658367"/>
                  </a:lnTo>
                </a:path>
                <a:path w="1329054" h="1685925">
                  <a:moveTo>
                    <a:pt x="441959" y="745236"/>
                  </a:moveTo>
                  <a:lnTo>
                    <a:pt x="441959" y="1685543"/>
                  </a:lnTo>
                </a:path>
                <a:path w="1329054" h="1685925">
                  <a:moveTo>
                    <a:pt x="885444" y="184403"/>
                  </a:moveTo>
                  <a:lnTo>
                    <a:pt x="885444" y="376427"/>
                  </a:lnTo>
                </a:path>
                <a:path w="1329054" h="1685925">
                  <a:moveTo>
                    <a:pt x="885444" y="0"/>
                  </a:moveTo>
                  <a:lnTo>
                    <a:pt x="885444" y="96012"/>
                  </a:lnTo>
                </a:path>
                <a:path w="1329054" h="1685925">
                  <a:moveTo>
                    <a:pt x="885444" y="464819"/>
                  </a:moveTo>
                  <a:lnTo>
                    <a:pt x="885444" y="658367"/>
                  </a:lnTo>
                </a:path>
                <a:path w="1329054" h="1685925">
                  <a:moveTo>
                    <a:pt x="885444" y="745236"/>
                  </a:moveTo>
                  <a:lnTo>
                    <a:pt x="885444" y="1685543"/>
                  </a:lnTo>
                </a:path>
                <a:path w="1329054" h="1685925">
                  <a:moveTo>
                    <a:pt x="1328928" y="745236"/>
                  </a:moveTo>
                  <a:lnTo>
                    <a:pt x="1328928" y="1685543"/>
                  </a:lnTo>
                </a:path>
                <a:path w="1329054" h="1685925">
                  <a:moveTo>
                    <a:pt x="1328928" y="0"/>
                  </a:moveTo>
                  <a:lnTo>
                    <a:pt x="1328928" y="658367"/>
                  </a:lnTo>
                </a:path>
              </a:pathLst>
            </a:custGeom>
            <a:ln w="9144">
              <a:solidFill>
                <a:srgbClr val="D9D9D9"/>
              </a:solidFill>
            </a:ln>
          </p:spPr>
          <p:txBody>
            <a:bodyPr wrap="square" lIns="0" tIns="0" rIns="0" bIns="0" rtlCol="0"/>
            <a:lstStyle/>
            <a:p>
              <a:endParaRPr/>
            </a:p>
          </p:txBody>
        </p:sp>
        <p:sp>
          <p:nvSpPr>
            <p:cNvPr id="7" name="object 7"/>
            <p:cNvSpPr/>
            <p:nvPr/>
          </p:nvSpPr>
          <p:spPr>
            <a:xfrm>
              <a:off x="4262627" y="2610612"/>
              <a:ext cx="0" cy="1685925"/>
            </a:xfrm>
            <a:custGeom>
              <a:avLst/>
              <a:gdLst/>
              <a:ahLst/>
              <a:cxnLst/>
              <a:rect l="l" t="t" r="r" b="b"/>
              <a:pathLst>
                <a:path h="1685925">
                  <a:moveTo>
                    <a:pt x="0" y="0"/>
                  </a:moveTo>
                  <a:lnTo>
                    <a:pt x="0" y="1685543"/>
                  </a:lnTo>
                </a:path>
              </a:pathLst>
            </a:custGeom>
            <a:ln w="9144">
              <a:solidFill>
                <a:srgbClr val="D9D9D9"/>
              </a:solidFill>
            </a:ln>
          </p:spPr>
          <p:txBody>
            <a:bodyPr wrap="square" lIns="0" tIns="0" rIns="0" bIns="0" rtlCol="0"/>
            <a:lstStyle/>
            <a:p>
              <a:endParaRPr/>
            </a:p>
          </p:txBody>
        </p:sp>
        <p:sp>
          <p:nvSpPr>
            <p:cNvPr id="8" name="object 8"/>
            <p:cNvSpPr/>
            <p:nvPr/>
          </p:nvSpPr>
          <p:spPr>
            <a:xfrm>
              <a:off x="2046732" y="2706623"/>
              <a:ext cx="1816735" cy="1492250"/>
            </a:xfrm>
            <a:custGeom>
              <a:avLst/>
              <a:gdLst/>
              <a:ahLst/>
              <a:cxnLst/>
              <a:rect l="l" t="t" r="r" b="b"/>
              <a:pathLst>
                <a:path w="1816735" h="1492250">
                  <a:moveTo>
                    <a:pt x="88392" y="1123188"/>
                  </a:moveTo>
                  <a:lnTo>
                    <a:pt x="0" y="1123188"/>
                  </a:lnTo>
                  <a:lnTo>
                    <a:pt x="0" y="1211580"/>
                  </a:lnTo>
                  <a:lnTo>
                    <a:pt x="88392" y="1211580"/>
                  </a:lnTo>
                  <a:lnTo>
                    <a:pt x="88392" y="1123188"/>
                  </a:lnTo>
                  <a:close/>
                </a:path>
                <a:path w="1816735" h="1492250">
                  <a:moveTo>
                    <a:pt x="132588" y="842772"/>
                  </a:moveTo>
                  <a:lnTo>
                    <a:pt x="0" y="842772"/>
                  </a:lnTo>
                  <a:lnTo>
                    <a:pt x="0" y="931164"/>
                  </a:lnTo>
                  <a:lnTo>
                    <a:pt x="132588" y="931164"/>
                  </a:lnTo>
                  <a:lnTo>
                    <a:pt x="132588" y="842772"/>
                  </a:lnTo>
                  <a:close/>
                </a:path>
                <a:path w="1816735" h="1492250">
                  <a:moveTo>
                    <a:pt x="265176" y="1403604"/>
                  </a:moveTo>
                  <a:lnTo>
                    <a:pt x="0" y="1403604"/>
                  </a:lnTo>
                  <a:lnTo>
                    <a:pt x="0" y="1491996"/>
                  </a:lnTo>
                  <a:lnTo>
                    <a:pt x="265176" y="1491996"/>
                  </a:lnTo>
                  <a:lnTo>
                    <a:pt x="265176" y="1403604"/>
                  </a:lnTo>
                  <a:close/>
                </a:path>
                <a:path w="1816735" h="1492250">
                  <a:moveTo>
                    <a:pt x="1373124" y="280416"/>
                  </a:moveTo>
                  <a:lnTo>
                    <a:pt x="0" y="280416"/>
                  </a:lnTo>
                  <a:lnTo>
                    <a:pt x="0" y="368808"/>
                  </a:lnTo>
                  <a:lnTo>
                    <a:pt x="1373124" y="368808"/>
                  </a:lnTo>
                  <a:lnTo>
                    <a:pt x="1373124" y="280416"/>
                  </a:lnTo>
                  <a:close/>
                </a:path>
                <a:path w="1816735" h="1492250">
                  <a:moveTo>
                    <a:pt x="1684020" y="0"/>
                  </a:moveTo>
                  <a:lnTo>
                    <a:pt x="0" y="0"/>
                  </a:lnTo>
                  <a:lnTo>
                    <a:pt x="0" y="88392"/>
                  </a:lnTo>
                  <a:lnTo>
                    <a:pt x="1684020" y="88392"/>
                  </a:lnTo>
                  <a:lnTo>
                    <a:pt x="1684020" y="0"/>
                  </a:lnTo>
                  <a:close/>
                </a:path>
                <a:path w="1816735" h="1492250">
                  <a:moveTo>
                    <a:pt x="1816608" y="562356"/>
                  </a:moveTo>
                  <a:lnTo>
                    <a:pt x="0" y="562356"/>
                  </a:lnTo>
                  <a:lnTo>
                    <a:pt x="0" y="649224"/>
                  </a:lnTo>
                  <a:lnTo>
                    <a:pt x="1816608" y="649224"/>
                  </a:lnTo>
                  <a:lnTo>
                    <a:pt x="1816608" y="562356"/>
                  </a:lnTo>
                  <a:close/>
                </a:path>
              </a:pathLst>
            </a:custGeom>
            <a:solidFill>
              <a:srgbClr val="5B9BD4"/>
            </a:solidFill>
          </p:spPr>
          <p:txBody>
            <a:bodyPr wrap="square" lIns="0" tIns="0" rIns="0" bIns="0" rtlCol="0"/>
            <a:lstStyle/>
            <a:p>
              <a:endParaRPr/>
            </a:p>
          </p:txBody>
        </p:sp>
        <p:sp>
          <p:nvSpPr>
            <p:cNvPr id="9" name="object 9"/>
            <p:cNvSpPr/>
            <p:nvPr/>
          </p:nvSpPr>
          <p:spPr>
            <a:xfrm>
              <a:off x="2046732" y="2610612"/>
              <a:ext cx="0" cy="1685925"/>
            </a:xfrm>
            <a:custGeom>
              <a:avLst/>
              <a:gdLst/>
              <a:ahLst/>
              <a:cxnLst/>
              <a:rect l="l" t="t" r="r" b="b"/>
              <a:pathLst>
                <a:path h="1685925">
                  <a:moveTo>
                    <a:pt x="0" y="0"/>
                  </a:moveTo>
                  <a:lnTo>
                    <a:pt x="0" y="1685543"/>
                  </a:lnTo>
                </a:path>
              </a:pathLst>
            </a:custGeom>
            <a:ln w="9144">
              <a:solidFill>
                <a:srgbClr val="D9D9D9"/>
              </a:solidFill>
            </a:ln>
          </p:spPr>
          <p:txBody>
            <a:bodyPr wrap="square" lIns="0" tIns="0" rIns="0" bIns="0" rtlCol="0"/>
            <a:lstStyle/>
            <a:p>
              <a:endParaRPr/>
            </a:p>
          </p:txBody>
        </p:sp>
      </p:grpSp>
      <p:sp>
        <p:nvSpPr>
          <p:cNvPr id="10" name="object 10"/>
          <p:cNvSpPr txBox="1"/>
          <p:nvPr/>
        </p:nvSpPr>
        <p:spPr>
          <a:xfrm>
            <a:off x="3496055" y="2951988"/>
            <a:ext cx="116205" cy="147320"/>
          </a:xfrm>
          <a:prstGeom prst="rect">
            <a:avLst/>
          </a:prstGeom>
        </p:spPr>
        <p:txBody>
          <a:bodyPr vert="horz" wrap="square" lIns="0" tIns="12700" rIns="0" bIns="0" rtlCol="0">
            <a:spAutoFit/>
          </a:bodyPr>
          <a:lstStyle/>
          <a:p>
            <a:pPr>
              <a:lnSpc>
                <a:spcPct val="100000"/>
              </a:lnSpc>
              <a:spcBef>
                <a:spcPts val="100"/>
              </a:spcBef>
            </a:pPr>
            <a:r>
              <a:rPr sz="800" spc="-25" dirty="0">
                <a:solidFill>
                  <a:srgbClr val="3F3F3F"/>
                </a:solidFill>
                <a:latin typeface="Calibri"/>
                <a:cs typeface="Calibri"/>
              </a:rPr>
              <a:t>31</a:t>
            </a:r>
            <a:endParaRPr sz="800">
              <a:latin typeface="Calibri"/>
              <a:cs typeface="Calibri"/>
            </a:endParaRPr>
          </a:p>
        </p:txBody>
      </p:sp>
      <p:sp>
        <p:nvSpPr>
          <p:cNvPr id="11" name="object 11"/>
          <p:cNvSpPr txBox="1"/>
          <p:nvPr/>
        </p:nvSpPr>
        <p:spPr>
          <a:xfrm>
            <a:off x="3938015" y="3232404"/>
            <a:ext cx="116205" cy="147320"/>
          </a:xfrm>
          <a:prstGeom prst="rect">
            <a:avLst/>
          </a:prstGeom>
        </p:spPr>
        <p:txBody>
          <a:bodyPr vert="horz" wrap="square" lIns="0" tIns="12700" rIns="0" bIns="0" rtlCol="0">
            <a:spAutoFit/>
          </a:bodyPr>
          <a:lstStyle/>
          <a:p>
            <a:pPr>
              <a:lnSpc>
                <a:spcPct val="100000"/>
              </a:lnSpc>
              <a:spcBef>
                <a:spcPts val="100"/>
              </a:spcBef>
            </a:pPr>
            <a:r>
              <a:rPr sz="800" spc="-25" dirty="0">
                <a:solidFill>
                  <a:srgbClr val="3F3F3F"/>
                </a:solidFill>
                <a:latin typeface="Calibri"/>
                <a:cs typeface="Calibri"/>
              </a:rPr>
              <a:t>41</a:t>
            </a:r>
            <a:endParaRPr sz="800">
              <a:latin typeface="Calibri"/>
              <a:cs typeface="Calibri"/>
            </a:endParaRPr>
          </a:p>
        </p:txBody>
      </p:sp>
      <p:sp>
        <p:nvSpPr>
          <p:cNvPr id="12" name="object 12"/>
          <p:cNvSpPr txBox="1"/>
          <p:nvPr/>
        </p:nvSpPr>
        <p:spPr>
          <a:xfrm>
            <a:off x="2255520" y="3512820"/>
            <a:ext cx="64769"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3F3F3F"/>
                </a:solidFill>
                <a:latin typeface="Calibri"/>
                <a:cs typeface="Calibri"/>
              </a:rPr>
              <a:t>3</a:t>
            </a:r>
            <a:endParaRPr sz="800">
              <a:latin typeface="Calibri"/>
              <a:cs typeface="Calibri"/>
            </a:endParaRPr>
          </a:p>
        </p:txBody>
      </p:sp>
      <p:sp>
        <p:nvSpPr>
          <p:cNvPr id="13" name="object 13"/>
          <p:cNvSpPr txBox="1"/>
          <p:nvPr/>
        </p:nvSpPr>
        <p:spPr>
          <a:xfrm>
            <a:off x="2211323" y="3793235"/>
            <a:ext cx="64769"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3F3F3F"/>
                </a:solidFill>
                <a:latin typeface="Calibri"/>
                <a:cs typeface="Calibri"/>
              </a:rPr>
              <a:t>2</a:t>
            </a:r>
            <a:endParaRPr sz="800">
              <a:latin typeface="Calibri"/>
              <a:cs typeface="Calibri"/>
            </a:endParaRPr>
          </a:p>
        </p:txBody>
      </p:sp>
      <p:sp>
        <p:nvSpPr>
          <p:cNvPr id="14" name="object 14"/>
          <p:cNvSpPr txBox="1"/>
          <p:nvPr/>
        </p:nvSpPr>
        <p:spPr>
          <a:xfrm>
            <a:off x="2388107" y="4075176"/>
            <a:ext cx="64769"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3F3F3F"/>
                </a:solidFill>
                <a:latin typeface="Calibri"/>
                <a:cs typeface="Calibri"/>
              </a:rPr>
              <a:t>6</a:t>
            </a:r>
            <a:endParaRPr sz="800">
              <a:latin typeface="Calibri"/>
              <a:cs typeface="Calibri"/>
            </a:endParaRPr>
          </a:p>
        </p:txBody>
      </p:sp>
      <p:sp>
        <p:nvSpPr>
          <p:cNvPr id="15" name="object 15"/>
          <p:cNvSpPr txBox="1"/>
          <p:nvPr/>
        </p:nvSpPr>
        <p:spPr>
          <a:xfrm>
            <a:off x="2020823" y="2392679"/>
            <a:ext cx="2305685" cy="424815"/>
          </a:xfrm>
          <a:prstGeom prst="rect">
            <a:avLst/>
          </a:prstGeom>
        </p:spPr>
        <p:txBody>
          <a:bodyPr vert="horz" wrap="square" lIns="0" tIns="12700" rIns="0" bIns="0" rtlCol="0">
            <a:spAutoFit/>
          </a:bodyPr>
          <a:lstStyle/>
          <a:p>
            <a:pPr>
              <a:lnSpc>
                <a:spcPct val="100000"/>
              </a:lnSpc>
              <a:spcBef>
                <a:spcPts val="100"/>
              </a:spcBef>
              <a:tabLst>
                <a:tab pos="417195" algn="l"/>
                <a:tab pos="860425" algn="l"/>
                <a:tab pos="1302385" algn="l"/>
                <a:tab pos="1746250" algn="l"/>
                <a:tab pos="2189480" algn="l"/>
              </a:tabLst>
            </a:pPr>
            <a:r>
              <a:rPr sz="800" spc="-50" dirty="0">
                <a:solidFill>
                  <a:srgbClr val="585858"/>
                </a:solidFill>
                <a:latin typeface="Calibri"/>
                <a:cs typeface="Calibri"/>
              </a:rPr>
              <a:t>0</a:t>
            </a:r>
            <a:r>
              <a:rPr sz="800" dirty="0">
                <a:solidFill>
                  <a:srgbClr val="585858"/>
                </a:solidFill>
                <a:latin typeface="Calibri"/>
                <a:cs typeface="Calibri"/>
              </a:rPr>
              <a:t>	</a:t>
            </a:r>
            <a:r>
              <a:rPr sz="800" spc="-25" dirty="0">
                <a:solidFill>
                  <a:srgbClr val="585858"/>
                </a:solidFill>
                <a:latin typeface="Calibri"/>
                <a:cs typeface="Calibri"/>
              </a:rPr>
              <a:t>10</a:t>
            </a:r>
            <a:r>
              <a:rPr sz="800" dirty="0">
                <a:solidFill>
                  <a:srgbClr val="585858"/>
                </a:solidFill>
                <a:latin typeface="Calibri"/>
                <a:cs typeface="Calibri"/>
              </a:rPr>
              <a:t>	</a:t>
            </a:r>
            <a:r>
              <a:rPr sz="800" spc="-25" dirty="0">
                <a:solidFill>
                  <a:srgbClr val="585858"/>
                </a:solidFill>
                <a:latin typeface="Calibri"/>
                <a:cs typeface="Calibri"/>
              </a:rPr>
              <a:t>20</a:t>
            </a:r>
            <a:r>
              <a:rPr sz="800" dirty="0">
                <a:solidFill>
                  <a:srgbClr val="585858"/>
                </a:solidFill>
                <a:latin typeface="Calibri"/>
                <a:cs typeface="Calibri"/>
              </a:rPr>
              <a:t>	</a:t>
            </a:r>
            <a:r>
              <a:rPr sz="800" spc="-25" dirty="0">
                <a:solidFill>
                  <a:srgbClr val="585858"/>
                </a:solidFill>
                <a:latin typeface="Calibri"/>
                <a:cs typeface="Calibri"/>
              </a:rPr>
              <a:t>30</a:t>
            </a:r>
            <a:r>
              <a:rPr sz="800" dirty="0">
                <a:solidFill>
                  <a:srgbClr val="585858"/>
                </a:solidFill>
                <a:latin typeface="Calibri"/>
                <a:cs typeface="Calibri"/>
              </a:rPr>
              <a:t>	</a:t>
            </a:r>
            <a:r>
              <a:rPr sz="800" spc="-25" dirty="0">
                <a:solidFill>
                  <a:srgbClr val="585858"/>
                </a:solidFill>
                <a:latin typeface="Calibri"/>
                <a:cs typeface="Calibri"/>
              </a:rPr>
              <a:t>40</a:t>
            </a:r>
            <a:r>
              <a:rPr sz="800" dirty="0">
                <a:solidFill>
                  <a:srgbClr val="585858"/>
                </a:solidFill>
                <a:latin typeface="Calibri"/>
                <a:cs typeface="Calibri"/>
              </a:rPr>
              <a:t>	</a:t>
            </a:r>
            <a:r>
              <a:rPr sz="800" spc="-25" dirty="0">
                <a:solidFill>
                  <a:srgbClr val="585858"/>
                </a:solidFill>
                <a:latin typeface="Calibri"/>
                <a:cs typeface="Calibri"/>
              </a:rPr>
              <a:t>50</a:t>
            </a:r>
            <a:endParaRPr sz="800">
              <a:latin typeface="Calibri"/>
              <a:cs typeface="Calibri"/>
            </a:endParaRPr>
          </a:p>
          <a:p>
            <a:pPr>
              <a:lnSpc>
                <a:spcPct val="100000"/>
              </a:lnSpc>
              <a:spcBef>
                <a:spcPts val="245"/>
              </a:spcBef>
            </a:pPr>
            <a:endParaRPr sz="800">
              <a:latin typeface="Calibri"/>
              <a:cs typeface="Calibri"/>
            </a:endParaRPr>
          </a:p>
          <a:p>
            <a:pPr marR="410209" algn="r">
              <a:lnSpc>
                <a:spcPct val="100000"/>
              </a:lnSpc>
            </a:pPr>
            <a:r>
              <a:rPr sz="800" spc="-25" dirty="0">
                <a:solidFill>
                  <a:srgbClr val="3F3F3F"/>
                </a:solidFill>
                <a:latin typeface="Calibri"/>
                <a:cs typeface="Calibri"/>
              </a:rPr>
              <a:t>38</a:t>
            </a:r>
            <a:endParaRPr sz="800">
              <a:latin typeface="Calibri"/>
              <a:cs typeface="Calibri"/>
            </a:endParaRPr>
          </a:p>
        </p:txBody>
      </p:sp>
      <p:sp>
        <p:nvSpPr>
          <p:cNvPr id="16" name="object 16"/>
          <p:cNvSpPr txBox="1"/>
          <p:nvPr/>
        </p:nvSpPr>
        <p:spPr>
          <a:xfrm>
            <a:off x="1546860" y="2660904"/>
            <a:ext cx="421005"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B"/>
                <a:cs typeface="UD Digi Kyokasho N-B"/>
              </a:rPr>
              <a:t>行動観察</a:t>
            </a:r>
            <a:endParaRPr sz="800">
              <a:latin typeface="UD Digi Kyokasho N-B"/>
              <a:cs typeface="UD Digi Kyokasho N-B"/>
            </a:endParaRPr>
          </a:p>
        </p:txBody>
      </p:sp>
      <p:sp>
        <p:nvSpPr>
          <p:cNvPr id="17" name="object 17"/>
          <p:cNvSpPr txBox="1"/>
          <p:nvPr/>
        </p:nvSpPr>
        <p:spPr>
          <a:xfrm>
            <a:off x="1242060" y="2941320"/>
            <a:ext cx="725805"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B"/>
                <a:cs typeface="UD Digi Kyokasho N-B"/>
              </a:rPr>
              <a:t>医師による問診</a:t>
            </a:r>
            <a:endParaRPr sz="800">
              <a:latin typeface="UD Digi Kyokasho N-B"/>
              <a:cs typeface="UD Digi Kyokasho N-B"/>
            </a:endParaRPr>
          </a:p>
        </p:txBody>
      </p:sp>
      <p:sp>
        <p:nvSpPr>
          <p:cNvPr id="18" name="object 18"/>
          <p:cNvSpPr txBox="1"/>
          <p:nvPr/>
        </p:nvSpPr>
        <p:spPr>
          <a:xfrm>
            <a:off x="1037844" y="3223260"/>
            <a:ext cx="928369"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B"/>
                <a:cs typeface="UD Digi Kyokasho N-B"/>
              </a:rPr>
              <a:t>大阪府作成問診項目</a:t>
            </a:r>
            <a:endParaRPr sz="800">
              <a:latin typeface="UD Digi Kyokasho N-B"/>
              <a:cs typeface="UD Digi Kyokasho N-B"/>
            </a:endParaRPr>
          </a:p>
        </p:txBody>
      </p:sp>
      <p:sp>
        <p:nvSpPr>
          <p:cNvPr id="19" name="object 19"/>
          <p:cNvSpPr txBox="1"/>
          <p:nvPr/>
        </p:nvSpPr>
        <p:spPr>
          <a:xfrm>
            <a:off x="1609344" y="3506723"/>
            <a:ext cx="356870" cy="147320"/>
          </a:xfrm>
          <a:prstGeom prst="rect">
            <a:avLst/>
          </a:prstGeom>
        </p:spPr>
        <p:txBody>
          <a:bodyPr vert="horz" wrap="square" lIns="0" tIns="12700" rIns="0" bIns="0" rtlCol="0">
            <a:spAutoFit/>
          </a:bodyPr>
          <a:lstStyle/>
          <a:p>
            <a:pPr>
              <a:lnSpc>
                <a:spcPct val="100000"/>
              </a:lnSpc>
              <a:spcBef>
                <a:spcPts val="100"/>
              </a:spcBef>
            </a:pPr>
            <a:r>
              <a:rPr sz="800" spc="-10" dirty="0">
                <a:solidFill>
                  <a:srgbClr val="585858"/>
                </a:solidFill>
                <a:latin typeface="Calibri"/>
                <a:cs typeface="Calibri"/>
              </a:rPr>
              <a:t>M-</a:t>
            </a:r>
            <a:r>
              <a:rPr sz="800" spc="-20" dirty="0">
                <a:solidFill>
                  <a:srgbClr val="585858"/>
                </a:solidFill>
                <a:latin typeface="Calibri"/>
                <a:cs typeface="Calibri"/>
              </a:rPr>
              <a:t>CHAT</a:t>
            </a:r>
            <a:endParaRPr sz="800">
              <a:latin typeface="Calibri"/>
              <a:cs typeface="Calibri"/>
            </a:endParaRPr>
          </a:p>
        </p:txBody>
      </p:sp>
      <p:sp>
        <p:nvSpPr>
          <p:cNvPr id="20" name="object 20"/>
          <p:cNvSpPr txBox="1"/>
          <p:nvPr/>
        </p:nvSpPr>
        <p:spPr>
          <a:xfrm>
            <a:off x="1603247" y="3788664"/>
            <a:ext cx="362585" cy="147320"/>
          </a:xfrm>
          <a:prstGeom prst="rect">
            <a:avLst/>
          </a:prstGeom>
        </p:spPr>
        <p:txBody>
          <a:bodyPr vert="horz" wrap="square" lIns="0" tIns="12700" rIns="0" bIns="0" rtlCol="0">
            <a:spAutoFit/>
          </a:bodyPr>
          <a:lstStyle/>
          <a:p>
            <a:pPr>
              <a:lnSpc>
                <a:spcPct val="100000"/>
              </a:lnSpc>
              <a:spcBef>
                <a:spcPts val="100"/>
              </a:spcBef>
            </a:pPr>
            <a:r>
              <a:rPr sz="800" spc="-10" dirty="0">
                <a:solidFill>
                  <a:srgbClr val="585858"/>
                </a:solidFill>
                <a:latin typeface="Calibri"/>
                <a:cs typeface="Calibri"/>
              </a:rPr>
              <a:t>PARS-</a:t>
            </a:r>
            <a:r>
              <a:rPr sz="800" spc="-25" dirty="0">
                <a:solidFill>
                  <a:srgbClr val="585858"/>
                </a:solidFill>
                <a:latin typeface="Calibri"/>
                <a:cs typeface="Calibri"/>
              </a:rPr>
              <a:t>TR</a:t>
            </a:r>
            <a:endParaRPr sz="800">
              <a:latin typeface="Calibri"/>
              <a:cs typeface="Calibri"/>
            </a:endParaRPr>
          </a:p>
        </p:txBody>
      </p:sp>
      <p:sp>
        <p:nvSpPr>
          <p:cNvPr id="21" name="object 21"/>
          <p:cNvSpPr txBox="1"/>
          <p:nvPr/>
        </p:nvSpPr>
        <p:spPr>
          <a:xfrm>
            <a:off x="1647444" y="4064508"/>
            <a:ext cx="31877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B"/>
                <a:cs typeface="UD Digi Kyokasho N-B"/>
              </a:rPr>
              <a:t>その他</a:t>
            </a:r>
            <a:endParaRPr sz="800">
              <a:latin typeface="UD Digi Kyokasho N-B"/>
              <a:cs typeface="UD Digi Kyokasho N-B"/>
            </a:endParaRPr>
          </a:p>
        </p:txBody>
      </p:sp>
      <p:sp>
        <p:nvSpPr>
          <p:cNvPr id="22" name="object 22"/>
          <p:cNvSpPr/>
          <p:nvPr/>
        </p:nvSpPr>
        <p:spPr>
          <a:xfrm>
            <a:off x="955547" y="1996440"/>
            <a:ext cx="3497579" cy="2438400"/>
          </a:xfrm>
          <a:custGeom>
            <a:avLst/>
            <a:gdLst/>
            <a:ahLst/>
            <a:cxnLst/>
            <a:rect l="l" t="t" r="r" b="b"/>
            <a:pathLst>
              <a:path w="3497579" h="2438400">
                <a:moveTo>
                  <a:pt x="0" y="2438400"/>
                </a:moveTo>
                <a:lnTo>
                  <a:pt x="3497579" y="2438400"/>
                </a:lnTo>
                <a:lnTo>
                  <a:pt x="3497579" y="0"/>
                </a:lnTo>
                <a:lnTo>
                  <a:pt x="0" y="0"/>
                </a:lnTo>
                <a:lnTo>
                  <a:pt x="0" y="2438400"/>
                </a:lnTo>
                <a:close/>
              </a:path>
            </a:pathLst>
          </a:custGeom>
          <a:ln w="9144">
            <a:solidFill>
              <a:srgbClr val="000000"/>
            </a:solidFill>
          </a:ln>
        </p:spPr>
        <p:txBody>
          <a:bodyPr wrap="square" lIns="0" tIns="0" rIns="0" bIns="0" rtlCol="0"/>
          <a:lstStyle/>
          <a:p>
            <a:endParaRPr/>
          </a:p>
        </p:txBody>
      </p:sp>
      <p:sp>
        <p:nvSpPr>
          <p:cNvPr id="23" name="object 23"/>
          <p:cNvSpPr txBox="1"/>
          <p:nvPr/>
        </p:nvSpPr>
        <p:spPr>
          <a:xfrm>
            <a:off x="2863595" y="4099560"/>
            <a:ext cx="1363980" cy="147320"/>
          </a:xfrm>
          <a:prstGeom prst="rect">
            <a:avLst/>
          </a:prstGeom>
        </p:spPr>
        <p:txBody>
          <a:bodyPr vert="horz" wrap="square" lIns="0" tIns="12700" rIns="0" bIns="0" rtlCol="0">
            <a:spAutoFit/>
          </a:bodyPr>
          <a:lstStyle/>
          <a:p>
            <a:pPr>
              <a:lnSpc>
                <a:spcPct val="100000"/>
              </a:lnSpc>
              <a:spcBef>
                <a:spcPts val="100"/>
              </a:spcBef>
            </a:pPr>
            <a:r>
              <a:rPr sz="800" dirty="0">
                <a:latin typeface="MS Gothic"/>
                <a:cs typeface="MS Gothic"/>
              </a:rPr>
              <a:t>※</a:t>
            </a:r>
            <a:r>
              <a:rPr sz="800" dirty="0">
                <a:latin typeface="Calibri"/>
                <a:cs typeface="Calibri"/>
              </a:rPr>
              <a:t>1</a:t>
            </a:r>
            <a:r>
              <a:rPr sz="800" b="1" spc="-15" dirty="0">
                <a:latin typeface="UD Digi Kyokasho NK-B"/>
                <a:cs typeface="UD Digi Kyokasho NK-B"/>
              </a:rPr>
              <a:t>歳半健診もほぼ同様の傾向</a:t>
            </a:r>
            <a:endParaRPr sz="800">
              <a:latin typeface="UD Digi Kyokasho NK-B"/>
              <a:cs typeface="UD Digi Kyokasho NK-B"/>
            </a:endParaRPr>
          </a:p>
        </p:txBody>
      </p:sp>
      <p:grpSp>
        <p:nvGrpSpPr>
          <p:cNvPr id="24" name="object 24"/>
          <p:cNvGrpSpPr/>
          <p:nvPr/>
        </p:nvGrpSpPr>
        <p:grpSpPr>
          <a:xfrm>
            <a:off x="6409753" y="2618041"/>
            <a:ext cx="2960370" cy="1683385"/>
            <a:chOff x="6409753" y="2618041"/>
            <a:chExt cx="2960370" cy="1683385"/>
          </a:xfrm>
        </p:grpSpPr>
        <p:sp>
          <p:nvSpPr>
            <p:cNvPr id="25" name="object 25"/>
            <p:cNvSpPr/>
            <p:nvPr/>
          </p:nvSpPr>
          <p:spPr>
            <a:xfrm>
              <a:off x="6414515" y="2622804"/>
              <a:ext cx="2293620" cy="1673860"/>
            </a:xfrm>
            <a:custGeom>
              <a:avLst/>
              <a:gdLst/>
              <a:ahLst/>
              <a:cxnLst/>
              <a:rect l="l" t="t" r="r" b="b"/>
              <a:pathLst>
                <a:path w="2293620" h="1673860">
                  <a:moveTo>
                    <a:pt x="0" y="1557527"/>
                  </a:moveTo>
                  <a:lnTo>
                    <a:pt x="0" y="1673352"/>
                  </a:lnTo>
                </a:path>
                <a:path w="2293620" h="1673860">
                  <a:moveTo>
                    <a:pt x="0" y="0"/>
                  </a:moveTo>
                  <a:lnTo>
                    <a:pt x="0" y="114300"/>
                  </a:lnTo>
                </a:path>
                <a:path w="2293620" h="1673860">
                  <a:moveTo>
                    <a:pt x="327660" y="0"/>
                  </a:moveTo>
                  <a:lnTo>
                    <a:pt x="327660" y="114300"/>
                  </a:lnTo>
                </a:path>
                <a:path w="2293620" h="1673860">
                  <a:moveTo>
                    <a:pt x="655319" y="0"/>
                  </a:moveTo>
                  <a:lnTo>
                    <a:pt x="655319" y="114300"/>
                  </a:lnTo>
                </a:path>
                <a:path w="2293620" h="1673860">
                  <a:moveTo>
                    <a:pt x="982980" y="0"/>
                  </a:moveTo>
                  <a:lnTo>
                    <a:pt x="982980" y="114300"/>
                  </a:lnTo>
                </a:path>
                <a:path w="2293620" h="1673860">
                  <a:moveTo>
                    <a:pt x="1310639" y="0"/>
                  </a:moveTo>
                  <a:lnTo>
                    <a:pt x="1310639" y="114300"/>
                  </a:lnTo>
                </a:path>
                <a:path w="2293620" h="1673860">
                  <a:moveTo>
                    <a:pt x="1638300" y="0"/>
                  </a:moveTo>
                  <a:lnTo>
                    <a:pt x="1638300" y="114300"/>
                  </a:lnTo>
                </a:path>
                <a:path w="2293620" h="1673860">
                  <a:moveTo>
                    <a:pt x="1965960" y="0"/>
                  </a:moveTo>
                  <a:lnTo>
                    <a:pt x="1965960" y="114300"/>
                  </a:lnTo>
                </a:path>
                <a:path w="2293620" h="1673860">
                  <a:moveTo>
                    <a:pt x="2293619" y="0"/>
                  </a:moveTo>
                  <a:lnTo>
                    <a:pt x="2293619" y="114300"/>
                  </a:lnTo>
                </a:path>
              </a:pathLst>
            </a:custGeom>
            <a:ln w="9144">
              <a:solidFill>
                <a:srgbClr val="D9D9D9"/>
              </a:solidFill>
            </a:ln>
          </p:spPr>
          <p:txBody>
            <a:bodyPr wrap="square" lIns="0" tIns="0" rIns="0" bIns="0" rtlCol="0"/>
            <a:lstStyle/>
            <a:p>
              <a:endParaRPr/>
            </a:p>
          </p:txBody>
        </p:sp>
        <p:sp>
          <p:nvSpPr>
            <p:cNvPr id="26" name="object 26"/>
            <p:cNvSpPr/>
            <p:nvPr/>
          </p:nvSpPr>
          <p:spPr>
            <a:xfrm>
              <a:off x="9035795" y="2622804"/>
              <a:ext cx="329565" cy="1673860"/>
            </a:xfrm>
            <a:custGeom>
              <a:avLst/>
              <a:gdLst/>
              <a:ahLst/>
              <a:cxnLst/>
              <a:rect l="l" t="t" r="r" b="b"/>
              <a:pathLst>
                <a:path w="329565" h="1673860">
                  <a:moveTo>
                    <a:pt x="0" y="0"/>
                  </a:moveTo>
                  <a:lnTo>
                    <a:pt x="0" y="1673352"/>
                  </a:lnTo>
                </a:path>
                <a:path w="329565" h="1673860">
                  <a:moveTo>
                    <a:pt x="329183" y="0"/>
                  </a:moveTo>
                  <a:lnTo>
                    <a:pt x="329183" y="1673352"/>
                  </a:lnTo>
                </a:path>
              </a:pathLst>
            </a:custGeom>
            <a:ln w="9144">
              <a:solidFill>
                <a:srgbClr val="D9D9D9"/>
              </a:solidFill>
            </a:ln>
          </p:spPr>
          <p:txBody>
            <a:bodyPr wrap="square" lIns="0" tIns="0" rIns="0" bIns="0" rtlCol="0"/>
            <a:lstStyle/>
            <a:p>
              <a:endParaRPr/>
            </a:p>
          </p:txBody>
        </p:sp>
      </p:grpSp>
      <p:sp>
        <p:nvSpPr>
          <p:cNvPr id="27" name="object 27"/>
          <p:cNvSpPr txBox="1"/>
          <p:nvPr/>
        </p:nvSpPr>
        <p:spPr>
          <a:xfrm>
            <a:off x="6045200" y="2378455"/>
            <a:ext cx="3388995" cy="162560"/>
          </a:xfrm>
          <a:prstGeom prst="rect">
            <a:avLst/>
          </a:prstGeom>
        </p:spPr>
        <p:txBody>
          <a:bodyPr vert="horz" wrap="square" lIns="0" tIns="12700" rIns="0" bIns="0" rtlCol="0">
            <a:spAutoFit/>
          </a:bodyPr>
          <a:lstStyle/>
          <a:p>
            <a:pPr marL="12700">
              <a:lnSpc>
                <a:spcPct val="100000"/>
              </a:lnSpc>
              <a:spcBef>
                <a:spcPts val="100"/>
              </a:spcBef>
              <a:tabLst>
                <a:tab pos="339725" algn="l"/>
                <a:tab pos="638810" algn="l"/>
                <a:tab pos="966469" algn="l"/>
                <a:tab pos="1294130" algn="l"/>
                <a:tab pos="1621790" algn="l"/>
                <a:tab pos="1949450" algn="l"/>
                <a:tab pos="2277110" algn="l"/>
                <a:tab pos="2604770" algn="l"/>
                <a:tab pos="2932430" algn="l"/>
                <a:tab pos="326009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35</a:t>
            </a:r>
            <a:r>
              <a:rPr sz="900" dirty="0">
                <a:solidFill>
                  <a:srgbClr val="585858"/>
                </a:solidFill>
                <a:latin typeface="Calibri"/>
                <a:cs typeface="Calibri"/>
              </a:rPr>
              <a:t>	</a:t>
            </a:r>
            <a:r>
              <a:rPr sz="900" spc="-25" dirty="0">
                <a:solidFill>
                  <a:srgbClr val="585858"/>
                </a:solidFill>
                <a:latin typeface="Calibri"/>
                <a:cs typeface="Calibri"/>
              </a:rPr>
              <a:t>40</a:t>
            </a:r>
            <a:r>
              <a:rPr sz="900" dirty="0">
                <a:solidFill>
                  <a:srgbClr val="585858"/>
                </a:solidFill>
                <a:latin typeface="Calibri"/>
                <a:cs typeface="Calibri"/>
              </a:rPr>
              <a:t>	</a:t>
            </a:r>
            <a:r>
              <a:rPr sz="900" spc="-25" dirty="0">
                <a:solidFill>
                  <a:srgbClr val="585858"/>
                </a:solidFill>
                <a:latin typeface="Calibri"/>
                <a:cs typeface="Calibri"/>
              </a:rPr>
              <a:t>45</a:t>
            </a:r>
            <a:r>
              <a:rPr sz="900" dirty="0">
                <a:solidFill>
                  <a:srgbClr val="585858"/>
                </a:solidFill>
                <a:latin typeface="Calibri"/>
                <a:cs typeface="Calibri"/>
              </a:rPr>
              <a:t>	</a:t>
            </a:r>
            <a:r>
              <a:rPr sz="900" spc="-25" dirty="0">
                <a:solidFill>
                  <a:srgbClr val="585858"/>
                </a:solidFill>
                <a:latin typeface="Calibri"/>
                <a:cs typeface="Calibri"/>
              </a:rPr>
              <a:t>50</a:t>
            </a:r>
            <a:endParaRPr sz="900">
              <a:latin typeface="Calibri"/>
              <a:cs typeface="Calibri"/>
            </a:endParaRPr>
          </a:p>
        </p:txBody>
      </p:sp>
      <p:graphicFrame>
        <p:nvGraphicFramePr>
          <p:cNvPr id="28" name="object 28"/>
          <p:cNvGraphicFramePr>
            <a:graphicFrameLocks noGrp="1"/>
          </p:cNvGraphicFramePr>
          <p:nvPr/>
        </p:nvGraphicFramePr>
        <p:xfrm>
          <a:off x="4726178" y="2622804"/>
          <a:ext cx="4396737" cy="1669415"/>
        </p:xfrm>
        <a:graphic>
          <a:graphicData uri="http://schemas.openxmlformats.org/drawingml/2006/table">
            <a:tbl>
              <a:tblPr firstRow="1" bandRow="1">
                <a:tableStyleId>{2D5ABB26-0587-4C30-8999-92F81FD0307C}</a:tableStyleId>
              </a:tblPr>
              <a:tblGrid>
                <a:gridCol w="1360805">
                  <a:extLst>
                    <a:ext uri="{9D8B030D-6E8A-4147-A177-3AD203B41FA5}">
                      <a16:colId xmlns:a16="http://schemas.microsoft.com/office/drawing/2014/main" val="20000"/>
                    </a:ext>
                  </a:extLst>
                </a:gridCol>
                <a:gridCol w="327660">
                  <a:extLst>
                    <a:ext uri="{9D8B030D-6E8A-4147-A177-3AD203B41FA5}">
                      <a16:colId xmlns:a16="http://schemas.microsoft.com/office/drawing/2014/main" val="20001"/>
                    </a:ext>
                  </a:extLst>
                </a:gridCol>
                <a:gridCol w="130810">
                  <a:extLst>
                    <a:ext uri="{9D8B030D-6E8A-4147-A177-3AD203B41FA5}">
                      <a16:colId xmlns:a16="http://schemas.microsoft.com/office/drawing/2014/main" val="20002"/>
                    </a:ext>
                  </a:extLst>
                </a:gridCol>
                <a:gridCol w="196214">
                  <a:extLst>
                    <a:ext uri="{9D8B030D-6E8A-4147-A177-3AD203B41FA5}">
                      <a16:colId xmlns:a16="http://schemas.microsoft.com/office/drawing/2014/main" val="20003"/>
                    </a:ext>
                  </a:extLst>
                </a:gridCol>
                <a:gridCol w="327025">
                  <a:extLst>
                    <a:ext uri="{9D8B030D-6E8A-4147-A177-3AD203B41FA5}">
                      <a16:colId xmlns:a16="http://schemas.microsoft.com/office/drawing/2014/main" val="20004"/>
                    </a:ext>
                  </a:extLst>
                </a:gridCol>
                <a:gridCol w="327025">
                  <a:extLst>
                    <a:ext uri="{9D8B030D-6E8A-4147-A177-3AD203B41FA5}">
                      <a16:colId xmlns:a16="http://schemas.microsoft.com/office/drawing/2014/main" val="20005"/>
                    </a:ext>
                  </a:extLst>
                </a:gridCol>
                <a:gridCol w="327025">
                  <a:extLst>
                    <a:ext uri="{9D8B030D-6E8A-4147-A177-3AD203B41FA5}">
                      <a16:colId xmlns:a16="http://schemas.microsoft.com/office/drawing/2014/main" val="20006"/>
                    </a:ext>
                  </a:extLst>
                </a:gridCol>
                <a:gridCol w="327025">
                  <a:extLst>
                    <a:ext uri="{9D8B030D-6E8A-4147-A177-3AD203B41FA5}">
                      <a16:colId xmlns:a16="http://schemas.microsoft.com/office/drawing/2014/main" val="20007"/>
                    </a:ext>
                  </a:extLst>
                </a:gridCol>
                <a:gridCol w="64770">
                  <a:extLst>
                    <a:ext uri="{9D8B030D-6E8A-4147-A177-3AD203B41FA5}">
                      <a16:colId xmlns:a16="http://schemas.microsoft.com/office/drawing/2014/main" val="20008"/>
                    </a:ext>
                  </a:extLst>
                </a:gridCol>
                <a:gridCol w="261620">
                  <a:extLst>
                    <a:ext uri="{9D8B030D-6E8A-4147-A177-3AD203B41FA5}">
                      <a16:colId xmlns:a16="http://schemas.microsoft.com/office/drawing/2014/main" val="20009"/>
                    </a:ext>
                  </a:extLst>
                </a:gridCol>
                <a:gridCol w="130810">
                  <a:extLst>
                    <a:ext uri="{9D8B030D-6E8A-4147-A177-3AD203B41FA5}">
                      <a16:colId xmlns:a16="http://schemas.microsoft.com/office/drawing/2014/main" val="20010"/>
                    </a:ext>
                  </a:extLst>
                </a:gridCol>
                <a:gridCol w="196214">
                  <a:extLst>
                    <a:ext uri="{9D8B030D-6E8A-4147-A177-3AD203B41FA5}">
                      <a16:colId xmlns:a16="http://schemas.microsoft.com/office/drawing/2014/main" val="20011"/>
                    </a:ext>
                  </a:extLst>
                </a:gridCol>
                <a:gridCol w="196214">
                  <a:extLst>
                    <a:ext uri="{9D8B030D-6E8A-4147-A177-3AD203B41FA5}">
                      <a16:colId xmlns:a16="http://schemas.microsoft.com/office/drawing/2014/main" val="20012"/>
                    </a:ext>
                  </a:extLst>
                </a:gridCol>
                <a:gridCol w="223520">
                  <a:extLst>
                    <a:ext uri="{9D8B030D-6E8A-4147-A177-3AD203B41FA5}">
                      <a16:colId xmlns:a16="http://schemas.microsoft.com/office/drawing/2014/main" val="20013"/>
                    </a:ext>
                  </a:extLst>
                </a:gridCol>
              </a:tblGrid>
              <a:tr h="114300">
                <a:tc>
                  <a:txBody>
                    <a:bodyPr/>
                    <a:lstStyle/>
                    <a:p>
                      <a:pPr>
                        <a:lnSpc>
                          <a:spcPct val="100000"/>
                        </a:lnSpc>
                      </a:pPr>
                      <a:endParaRPr sz="6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gridSpan="12">
                  <a:txBody>
                    <a:bodyPr/>
                    <a:lstStyle/>
                    <a:p>
                      <a:pPr>
                        <a:lnSpc>
                          <a:spcPct val="100000"/>
                        </a:lnSpc>
                      </a:pPr>
                      <a:endParaRPr sz="600">
                        <a:latin typeface="Times New Roman"/>
                        <a:cs typeface="Times New Roman"/>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4775">
                <a:tc>
                  <a:txBody>
                    <a:bodyPr/>
                    <a:lstStyle/>
                    <a:p>
                      <a:pPr marR="76835" algn="r">
                        <a:lnSpc>
                          <a:spcPts val="715"/>
                        </a:lnSpc>
                      </a:pPr>
                      <a:r>
                        <a:rPr sz="700" b="1" spc="-15" dirty="0">
                          <a:solidFill>
                            <a:srgbClr val="585858"/>
                          </a:solidFill>
                          <a:latin typeface="UD Digi Kyokasho N-B"/>
                          <a:cs typeface="UD Digi Kyokasho N-B"/>
                        </a:rPr>
                        <a:t>保健師・心理職の訪問・相談</a:t>
                      </a:r>
                      <a:endParaRPr sz="700">
                        <a:latin typeface="UD Digi Kyokasho N-B"/>
                        <a:cs typeface="UD Digi Kyokasho N-B"/>
                      </a:endParaRPr>
                    </a:p>
                  </a:txBody>
                  <a:tcPr marL="0" marR="0" marT="0" marB="0">
                    <a:lnR w="9525">
                      <a:solidFill>
                        <a:srgbClr val="D9D9D9"/>
                      </a:solidFill>
                      <a:prstDash val="solid"/>
                    </a:lnR>
                  </a:tcPr>
                </a:tc>
                <a:tc>
                  <a:txBody>
                    <a:bodyPr/>
                    <a:lstStyle/>
                    <a:p>
                      <a:pPr>
                        <a:lnSpc>
                          <a:spcPct val="100000"/>
                        </a:lnSpc>
                      </a:pPr>
                      <a:endParaRPr sz="500">
                        <a:latin typeface="Times New Roman"/>
                        <a:cs typeface="Times New Roman"/>
                      </a:endParaRPr>
                    </a:p>
                  </a:txBody>
                  <a:tcPr marL="0" marR="0" marT="0" marB="0">
                    <a:lnL w="9525">
                      <a:solidFill>
                        <a:srgbClr val="D9D9D9"/>
                      </a:solidFill>
                      <a:prstDash val="solid"/>
                    </a:lnL>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marL="44450" algn="ctr">
                        <a:lnSpc>
                          <a:spcPts val="730"/>
                        </a:lnSpc>
                      </a:pPr>
                      <a:r>
                        <a:rPr sz="900" spc="-25" dirty="0">
                          <a:solidFill>
                            <a:srgbClr val="3F3F3F"/>
                          </a:solidFill>
                          <a:latin typeface="Calibri"/>
                          <a:cs typeface="Calibri"/>
                        </a:rPr>
                        <a:t>43</a:t>
                      </a:r>
                      <a:endParaRPr sz="900">
                        <a:latin typeface="Calibri"/>
                        <a:cs typeface="Calibri"/>
                      </a:endParaRPr>
                    </a:p>
                  </a:txBody>
                  <a:tcPr marL="0" marR="0" marT="0" marB="0"/>
                </a:tc>
                <a:extLst>
                  <a:ext uri="{0D108BD9-81ED-4DB2-BD59-A6C34878D82A}">
                    <a16:rowId xmlns:a16="http://schemas.microsoft.com/office/drawing/2014/main" val="10001"/>
                  </a:ext>
                </a:extLst>
              </a:tr>
              <a:tr h="210820">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02"/>
                  </a:ext>
                </a:extLst>
              </a:tr>
              <a:tr h="121920">
                <a:tc>
                  <a:txBody>
                    <a:bodyPr/>
                    <a:lstStyle/>
                    <a:p>
                      <a:pPr marR="76835" algn="r">
                        <a:lnSpc>
                          <a:spcPct val="100000"/>
                        </a:lnSpc>
                        <a:spcBef>
                          <a:spcPts val="25"/>
                        </a:spcBef>
                      </a:pPr>
                      <a:r>
                        <a:rPr sz="700" b="1" spc="-15" dirty="0">
                          <a:solidFill>
                            <a:srgbClr val="585858"/>
                          </a:solidFill>
                          <a:latin typeface="UD Digi Kyokasho N-B"/>
                          <a:cs typeface="UD Digi Kyokasho N-B"/>
                        </a:rPr>
                        <a:t>療育教室等の市町村事業を案内</a:t>
                      </a:r>
                      <a:endParaRPr sz="700">
                        <a:latin typeface="UD Digi Kyokasho N-B"/>
                        <a:cs typeface="UD Digi Kyokasho N-B"/>
                      </a:endParaRPr>
                    </a:p>
                  </a:txBody>
                  <a:tcPr marL="0" marR="0" marT="3175" marB="0">
                    <a:lnR w="9525">
                      <a:solidFill>
                        <a:srgbClr val="D9D9D9"/>
                      </a:solidFill>
                      <a:prstDash val="solid"/>
                    </a:lnR>
                  </a:tcPr>
                </a:tc>
                <a:tc>
                  <a:txBody>
                    <a:bodyPr/>
                    <a:lstStyle/>
                    <a:p>
                      <a:pPr>
                        <a:lnSpc>
                          <a:spcPct val="100000"/>
                        </a:lnSpc>
                      </a:pPr>
                      <a:endParaRPr sz="500">
                        <a:latin typeface="Times New Roman"/>
                        <a:cs typeface="Times New Roman"/>
                      </a:endParaRPr>
                    </a:p>
                  </a:txBody>
                  <a:tcPr marL="0" marR="0" marT="0" marB="0">
                    <a:lnL w="9525">
                      <a:solidFill>
                        <a:srgbClr val="D9D9D9"/>
                      </a:solidFill>
                      <a:prstDash val="solid"/>
                    </a:lnL>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marL="44450" algn="ctr">
                        <a:lnSpc>
                          <a:spcPts val="865"/>
                        </a:lnSpc>
                      </a:pPr>
                      <a:r>
                        <a:rPr sz="900" spc="-25" dirty="0">
                          <a:solidFill>
                            <a:srgbClr val="3F3F3F"/>
                          </a:solidFill>
                          <a:latin typeface="Calibri"/>
                          <a:cs typeface="Calibri"/>
                        </a:rPr>
                        <a:t>43</a:t>
                      </a:r>
                      <a:endParaRPr sz="900">
                        <a:latin typeface="Calibri"/>
                        <a:cs typeface="Calibri"/>
                      </a:endParaRPr>
                    </a:p>
                  </a:txBody>
                  <a:tcPr marL="0" marR="0" marT="0" marB="0"/>
                </a:tc>
                <a:extLst>
                  <a:ext uri="{0D108BD9-81ED-4DB2-BD59-A6C34878D82A}">
                    <a16:rowId xmlns:a16="http://schemas.microsoft.com/office/drawing/2014/main" val="10003"/>
                  </a:ext>
                </a:extLst>
              </a:tr>
              <a:tr h="212725">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04"/>
                  </a:ext>
                </a:extLst>
              </a:tr>
              <a:tr h="121920">
                <a:tc>
                  <a:txBody>
                    <a:bodyPr/>
                    <a:lstStyle/>
                    <a:p>
                      <a:pPr marR="76835" algn="r">
                        <a:lnSpc>
                          <a:spcPct val="100000"/>
                        </a:lnSpc>
                        <a:spcBef>
                          <a:spcPts val="10"/>
                        </a:spcBef>
                      </a:pPr>
                      <a:r>
                        <a:rPr sz="700" b="1" spc="-20" dirty="0">
                          <a:solidFill>
                            <a:srgbClr val="585858"/>
                          </a:solidFill>
                          <a:latin typeface="UD Digi Kyokasho N-B"/>
                          <a:cs typeface="UD Digi Kyokasho N-B"/>
                        </a:rPr>
                        <a:t>医療機関を紹介</a:t>
                      </a:r>
                      <a:endParaRPr sz="700">
                        <a:latin typeface="UD Digi Kyokasho N-B"/>
                        <a:cs typeface="UD Digi Kyokasho N-B"/>
                      </a:endParaRPr>
                    </a:p>
                  </a:txBody>
                  <a:tcPr marL="0" marR="0" marT="1270" marB="0">
                    <a:lnR w="9525">
                      <a:solidFill>
                        <a:srgbClr val="D9D9D9"/>
                      </a:solidFill>
                      <a:prstDash val="solid"/>
                    </a:lnR>
                  </a:tcPr>
                </a:tc>
                <a:tc>
                  <a:txBody>
                    <a:bodyPr/>
                    <a:lstStyle/>
                    <a:p>
                      <a:pPr>
                        <a:lnSpc>
                          <a:spcPct val="100000"/>
                        </a:lnSpc>
                      </a:pPr>
                      <a:endParaRPr sz="500">
                        <a:latin typeface="Times New Roman"/>
                        <a:cs typeface="Times New Roman"/>
                      </a:endParaRPr>
                    </a:p>
                  </a:txBody>
                  <a:tcPr marL="0" marR="0" marT="0" marB="0">
                    <a:lnL w="9525">
                      <a:solidFill>
                        <a:srgbClr val="D9D9D9"/>
                      </a:solidFill>
                      <a:prstDash val="solid"/>
                    </a:lnL>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marL="75565">
                        <a:lnSpc>
                          <a:spcPts val="730"/>
                        </a:lnSpc>
                      </a:pPr>
                      <a:r>
                        <a:rPr sz="900" spc="-25" dirty="0">
                          <a:solidFill>
                            <a:srgbClr val="3F3F3F"/>
                          </a:solidFill>
                          <a:latin typeface="Calibri"/>
                          <a:cs typeface="Calibri"/>
                        </a:rPr>
                        <a:t>37</a:t>
                      </a:r>
                      <a:endParaRPr sz="900">
                        <a:latin typeface="Calibri"/>
                        <a:cs typeface="Calibri"/>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5"/>
                  </a:ext>
                </a:extLst>
              </a:tr>
              <a:tr h="210820">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06"/>
                  </a:ext>
                </a:extLst>
              </a:tr>
              <a:tr h="121920">
                <a:tc>
                  <a:txBody>
                    <a:bodyPr/>
                    <a:lstStyle/>
                    <a:p>
                      <a:pPr marR="76835" algn="r">
                        <a:lnSpc>
                          <a:spcPct val="100000"/>
                        </a:lnSpc>
                        <a:spcBef>
                          <a:spcPts val="25"/>
                        </a:spcBef>
                      </a:pPr>
                      <a:r>
                        <a:rPr sz="700" b="1" spc="-15" dirty="0">
                          <a:solidFill>
                            <a:srgbClr val="585858"/>
                          </a:solidFill>
                          <a:latin typeface="UD Digi Kyokasho N-B"/>
                          <a:cs typeface="UD Digi Kyokasho N-B"/>
                        </a:rPr>
                        <a:t>児童発達支援センターを紹介</a:t>
                      </a:r>
                      <a:endParaRPr sz="700">
                        <a:latin typeface="UD Digi Kyokasho N-B"/>
                        <a:cs typeface="UD Digi Kyokasho N-B"/>
                      </a:endParaRPr>
                    </a:p>
                  </a:txBody>
                  <a:tcPr marL="0" marR="0" marT="3175" marB="0">
                    <a:lnR w="9525">
                      <a:solidFill>
                        <a:srgbClr val="D9D9D9"/>
                      </a:solidFill>
                      <a:prstDash val="solid"/>
                    </a:lnR>
                  </a:tcPr>
                </a:tc>
                <a:tc>
                  <a:txBody>
                    <a:bodyPr/>
                    <a:lstStyle/>
                    <a:p>
                      <a:pPr>
                        <a:lnSpc>
                          <a:spcPct val="100000"/>
                        </a:lnSpc>
                      </a:pPr>
                      <a:endParaRPr sz="500">
                        <a:latin typeface="Times New Roman"/>
                        <a:cs typeface="Times New Roman"/>
                      </a:endParaRPr>
                    </a:p>
                  </a:txBody>
                  <a:tcPr marL="0" marR="0" marT="0" marB="0">
                    <a:lnL w="9525">
                      <a:solidFill>
                        <a:srgbClr val="D9D9D9"/>
                      </a:solidFill>
                      <a:prstDash val="solid"/>
                    </a:lnL>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marL="75565">
                        <a:lnSpc>
                          <a:spcPts val="715"/>
                        </a:lnSpc>
                      </a:pPr>
                      <a:r>
                        <a:rPr sz="900" spc="-25" dirty="0">
                          <a:solidFill>
                            <a:srgbClr val="3F3F3F"/>
                          </a:solidFill>
                          <a:latin typeface="Calibri"/>
                          <a:cs typeface="Calibri"/>
                        </a:rPr>
                        <a:t>31</a:t>
                      </a:r>
                      <a:endParaRPr sz="900">
                        <a:latin typeface="Calibri"/>
                        <a:cs typeface="Calibri"/>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6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7"/>
                  </a:ext>
                </a:extLst>
              </a:tr>
              <a:tr h="212725">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1000">
                        <a:latin typeface="Times New Roman"/>
                        <a:cs typeface="Times New Roman"/>
                      </a:endParaRPr>
                    </a:p>
                  </a:txBody>
                  <a:tcPr marL="0" marR="0" marT="0" marB="0"/>
                </a:tc>
                <a:extLst>
                  <a:ext uri="{0D108BD9-81ED-4DB2-BD59-A6C34878D82A}">
                    <a16:rowId xmlns:a16="http://schemas.microsoft.com/office/drawing/2014/main" val="10008"/>
                  </a:ext>
                </a:extLst>
              </a:tr>
              <a:tr h="121920">
                <a:tc>
                  <a:txBody>
                    <a:bodyPr/>
                    <a:lstStyle/>
                    <a:p>
                      <a:pPr marR="76835" algn="r">
                        <a:lnSpc>
                          <a:spcPct val="100000"/>
                        </a:lnSpc>
                        <a:spcBef>
                          <a:spcPts val="25"/>
                        </a:spcBef>
                      </a:pPr>
                      <a:r>
                        <a:rPr sz="700" b="1" spc="-25" dirty="0">
                          <a:solidFill>
                            <a:srgbClr val="585858"/>
                          </a:solidFill>
                          <a:latin typeface="UD Digi Kyokasho N-B"/>
                          <a:cs typeface="UD Digi Kyokasho N-B"/>
                        </a:rPr>
                        <a:t>その他</a:t>
                      </a:r>
                      <a:endParaRPr sz="700">
                        <a:latin typeface="UD Digi Kyokasho N-B"/>
                        <a:cs typeface="UD Digi Kyokasho N-B"/>
                      </a:endParaRPr>
                    </a:p>
                  </a:txBody>
                  <a:tcPr marL="0" marR="0" marT="3175" marB="0">
                    <a:lnR w="9525">
                      <a:solidFill>
                        <a:srgbClr val="D9D9D9"/>
                      </a:solidFill>
                      <a:prstDash val="solid"/>
                    </a:lnR>
                  </a:tcPr>
                </a:tc>
                <a:tc>
                  <a:txBody>
                    <a:bodyPr/>
                    <a:lstStyle/>
                    <a:p>
                      <a:pPr>
                        <a:lnSpc>
                          <a:spcPct val="100000"/>
                        </a:lnSpc>
                      </a:pPr>
                      <a:endParaRPr sz="500">
                        <a:latin typeface="Times New Roman"/>
                        <a:cs typeface="Times New Roman"/>
                      </a:endParaRPr>
                    </a:p>
                  </a:txBody>
                  <a:tcPr marL="0" marR="0" marT="0" marB="0">
                    <a:lnL w="9525">
                      <a:solidFill>
                        <a:srgbClr val="D9D9D9"/>
                      </a:solidFill>
                      <a:prstDash val="solid"/>
                    </a:lnL>
                    <a:solidFill>
                      <a:srgbClr val="5B9BD4"/>
                    </a:solidFill>
                  </a:tcPr>
                </a:tc>
                <a:tc>
                  <a:txBody>
                    <a:bodyPr/>
                    <a:lstStyle/>
                    <a:p>
                      <a:pPr>
                        <a:lnSpc>
                          <a:spcPct val="100000"/>
                        </a:lnSpc>
                      </a:pPr>
                      <a:endParaRPr sz="500">
                        <a:latin typeface="Times New Roman"/>
                        <a:cs typeface="Times New Roman"/>
                      </a:endParaRPr>
                    </a:p>
                  </a:txBody>
                  <a:tcPr marL="0" marR="0" marT="0" marB="0">
                    <a:solidFill>
                      <a:srgbClr val="5B9BD4"/>
                    </a:solidFill>
                  </a:tcPr>
                </a:tc>
                <a:tc>
                  <a:txBody>
                    <a:bodyPr/>
                    <a:lstStyle/>
                    <a:p>
                      <a:pPr marL="74295">
                        <a:lnSpc>
                          <a:spcPts val="730"/>
                        </a:lnSpc>
                      </a:pPr>
                      <a:r>
                        <a:rPr sz="900" spc="-50" dirty="0">
                          <a:solidFill>
                            <a:srgbClr val="3F3F3F"/>
                          </a:solidFill>
                          <a:latin typeface="Calibri"/>
                          <a:cs typeface="Calibri"/>
                        </a:rPr>
                        <a:t>7</a:t>
                      </a:r>
                      <a:endParaRPr sz="900">
                        <a:latin typeface="Calibri"/>
                        <a:cs typeface="Calibri"/>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6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6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09"/>
                  </a:ext>
                </a:extLst>
              </a:tr>
              <a:tr h="115570">
                <a:tc>
                  <a:txBody>
                    <a:bodyPr/>
                    <a:lstStyle/>
                    <a:p>
                      <a:pPr>
                        <a:lnSpc>
                          <a:spcPct val="100000"/>
                        </a:lnSpc>
                      </a:pPr>
                      <a:endParaRPr sz="6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600">
                        <a:latin typeface="Times New Roman"/>
                        <a:cs typeface="Times New Roman"/>
                      </a:endParaRPr>
                    </a:p>
                  </a:txBody>
                  <a:tcPr marL="0" marR="0" marT="0" marB="0"/>
                </a:tc>
                <a:tc>
                  <a:txBody>
                    <a:bodyPr/>
                    <a:lstStyle/>
                    <a:p>
                      <a:pPr>
                        <a:lnSpc>
                          <a:spcPct val="100000"/>
                        </a:lnSpc>
                      </a:pPr>
                      <a:endParaRPr sz="6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6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600">
                        <a:latin typeface="Times New Roman"/>
                        <a:cs typeface="Times New Roman"/>
                      </a:endParaRPr>
                    </a:p>
                  </a:txBody>
                  <a:tcPr marL="0" marR="0" marT="0" marB="0">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tcPr>
                </a:tc>
                <a:tc>
                  <a:txBody>
                    <a:bodyPr/>
                    <a:lstStyle/>
                    <a:p>
                      <a:pPr>
                        <a:lnSpc>
                          <a:spcPct val="100000"/>
                        </a:lnSpc>
                      </a:pPr>
                      <a:endParaRPr sz="600">
                        <a:latin typeface="Times New Roman"/>
                        <a:cs typeface="Times New Roman"/>
                      </a:endParaRPr>
                    </a:p>
                  </a:txBody>
                  <a:tcPr marL="0" marR="0" marT="0" marB="0"/>
                </a:tc>
                <a:extLst>
                  <a:ext uri="{0D108BD9-81ED-4DB2-BD59-A6C34878D82A}">
                    <a16:rowId xmlns:a16="http://schemas.microsoft.com/office/drawing/2014/main" val="10010"/>
                  </a:ext>
                </a:extLst>
              </a:tr>
            </a:tbl>
          </a:graphicData>
        </a:graphic>
      </p:graphicFrame>
      <p:sp>
        <p:nvSpPr>
          <p:cNvPr id="29" name="object 29"/>
          <p:cNvSpPr txBox="1"/>
          <p:nvPr/>
        </p:nvSpPr>
        <p:spPr>
          <a:xfrm>
            <a:off x="1714500" y="2085848"/>
            <a:ext cx="7039609" cy="208279"/>
          </a:xfrm>
          <a:prstGeom prst="rect">
            <a:avLst/>
          </a:prstGeom>
        </p:spPr>
        <p:txBody>
          <a:bodyPr vert="horz" wrap="square" lIns="0" tIns="12700" rIns="0" bIns="0" rtlCol="0">
            <a:spAutoFit/>
          </a:bodyPr>
          <a:lstStyle/>
          <a:p>
            <a:pPr>
              <a:lnSpc>
                <a:spcPct val="100000"/>
              </a:lnSpc>
              <a:spcBef>
                <a:spcPts val="100"/>
              </a:spcBef>
              <a:tabLst>
                <a:tab pos="3783965" algn="l"/>
              </a:tabLst>
            </a:pPr>
            <a:r>
              <a:rPr sz="1200" b="1" dirty="0">
                <a:solidFill>
                  <a:srgbClr val="666666"/>
                </a:solidFill>
                <a:latin typeface="UD Digi Kyokasho N-B"/>
                <a:cs typeface="UD Digi Kyokasho N-B"/>
              </a:rPr>
              <a:t>（１）３歳児健診の実施内</a:t>
            </a:r>
            <a:r>
              <a:rPr sz="1200" b="1" spc="-50" dirty="0">
                <a:solidFill>
                  <a:srgbClr val="666666"/>
                </a:solidFill>
                <a:latin typeface="UD Digi Kyokasho N-B"/>
                <a:cs typeface="UD Digi Kyokasho N-B"/>
              </a:rPr>
              <a:t>容</a:t>
            </a:r>
            <a:r>
              <a:rPr sz="1200" b="1" dirty="0">
                <a:solidFill>
                  <a:srgbClr val="666666"/>
                </a:solidFill>
                <a:latin typeface="UD Digi Kyokasho N-B"/>
                <a:cs typeface="UD Digi Kyokasho N-B"/>
              </a:rPr>
              <a:t>	</a:t>
            </a:r>
            <a:r>
              <a:rPr sz="1650" b="1" baseline="2525" dirty="0">
                <a:solidFill>
                  <a:srgbClr val="666666"/>
                </a:solidFill>
                <a:latin typeface="UD Digi Kyokasho N-B"/>
                <a:cs typeface="UD Digi Kyokasho N-B"/>
              </a:rPr>
              <a:t>（２）</a:t>
            </a:r>
            <a:r>
              <a:rPr sz="1650" b="1" spc="-15" baseline="2525" dirty="0">
                <a:solidFill>
                  <a:srgbClr val="666666"/>
                </a:solidFill>
                <a:latin typeface="UD Digi Kyokasho N-B"/>
                <a:cs typeface="UD Digi Kyokasho N-B"/>
              </a:rPr>
              <a:t>発</a:t>
            </a:r>
            <a:r>
              <a:rPr sz="1650" b="1" baseline="2525" dirty="0">
                <a:solidFill>
                  <a:srgbClr val="666666"/>
                </a:solidFill>
                <a:latin typeface="UD Digi Kyokasho N-B"/>
                <a:cs typeface="UD Digi Kyokasho N-B"/>
              </a:rPr>
              <a:t>達</a:t>
            </a:r>
            <a:r>
              <a:rPr sz="1650" b="1" spc="-15" baseline="2525" dirty="0">
                <a:solidFill>
                  <a:srgbClr val="666666"/>
                </a:solidFill>
                <a:latin typeface="UD Digi Kyokasho N-B"/>
                <a:cs typeface="UD Digi Kyokasho N-B"/>
              </a:rPr>
              <a:t>障</a:t>
            </a:r>
            <a:r>
              <a:rPr sz="1650" b="1" baseline="2525" dirty="0">
                <a:solidFill>
                  <a:srgbClr val="666666"/>
                </a:solidFill>
                <a:latin typeface="UD Digi Kyokasho N-B"/>
                <a:cs typeface="UD Digi Kyokasho N-B"/>
              </a:rPr>
              <a:t>が</a:t>
            </a:r>
            <a:r>
              <a:rPr sz="1650" b="1" spc="-15" baseline="2525" dirty="0">
                <a:solidFill>
                  <a:srgbClr val="666666"/>
                </a:solidFill>
                <a:latin typeface="UD Digi Kyokasho N-B"/>
                <a:cs typeface="UD Digi Kyokasho N-B"/>
              </a:rPr>
              <a:t>い</a:t>
            </a:r>
            <a:r>
              <a:rPr sz="1650" b="1" baseline="2525" dirty="0">
                <a:solidFill>
                  <a:srgbClr val="666666"/>
                </a:solidFill>
                <a:latin typeface="UD Digi Kyokasho N-B"/>
                <a:cs typeface="UD Digi Kyokasho N-B"/>
              </a:rPr>
              <a:t>が</a:t>
            </a:r>
            <a:r>
              <a:rPr sz="1650" b="1" spc="-15" baseline="2525" dirty="0">
                <a:solidFill>
                  <a:srgbClr val="666666"/>
                </a:solidFill>
                <a:latin typeface="UD Digi Kyokasho N-B"/>
                <a:cs typeface="UD Digi Kyokasho N-B"/>
              </a:rPr>
              <a:t>疑わ</a:t>
            </a:r>
            <a:r>
              <a:rPr sz="1650" b="1" baseline="2525" dirty="0">
                <a:solidFill>
                  <a:srgbClr val="666666"/>
                </a:solidFill>
                <a:latin typeface="UD Digi Kyokasho N-B"/>
                <a:cs typeface="UD Digi Kyokasho N-B"/>
              </a:rPr>
              <a:t>れ</a:t>
            </a:r>
            <a:r>
              <a:rPr sz="1650" b="1" spc="-15" baseline="2525" dirty="0">
                <a:solidFill>
                  <a:srgbClr val="666666"/>
                </a:solidFill>
                <a:latin typeface="UD Digi Kyokasho N-B"/>
                <a:cs typeface="UD Digi Kyokasho N-B"/>
              </a:rPr>
              <a:t>た</a:t>
            </a:r>
            <a:r>
              <a:rPr sz="1650" b="1" baseline="2525" dirty="0">
                <a:solidFill>
                  <a:srgbClr val="666666"/>
                </a:solidFill>
                <a:latin typeface="UD Digi Kyokasho N-B"/>
                <a:cs typeface="UD Digi Kyokasho N-B"/>
              </a:rPr>
              <a:t>児</a:t>
            </a:r>
            <a:r>
              <a:rPr sz="1650" b="1" spc="-15" baseline="2525" dirty="0">
                <a:solidFill>
                  <a:srgbClr val="666666"/>
                </a:solidFill>
                <a:latin typeface="UD Digi Kyokasho N-B"/>
                <a:cs typeface="UD Digi Kyokasho N-B"/>
              </a:rPr>
              <a:t>童</a:t>
            </a:r>
            <a:r>
              <a:rPr sz="1650" b="1" baseline="2525" dirty="0">
                <a:solidFill>
                  <a:srgbClr val="666666"/>
                </a:solidFill>
                <a:latin typeface="UD Digi Kyokasho N-B"/>
                <a:cs typeface="UD Digi Kyokasho N-B"/>
              </a:rPr>
              <a:t>に</a:t>
            </a:r>
            <a:r>
              <a:rPr sz="1650" b="1" spc="-15" baseline="2525" dirty="0">
                <a:solidFill>
                  <a:srgbClr val="666666"/>
                </a:solidFill>
                <a:latin typeface="UD Digi Kyokasho N-B"/>
                <a:cs typeface="UD Digi Kyokasho N-B"/>
              </a:rPr>
              <a:t>対</a:t>
            </a:r>
            <a:r>
              <a:rPr sz="1650" b="1" baseline="2525" dirty="0">
                <a:solidFill>
                  <a:srgbClr val="666666"/>
                </a:solidFill>
                <a:latin typeface="UD Digi Kyokasho N-B"/>
                <a:cs typeface="UD Digi Kyokasho N-B"/>
              </a:rPr>
              <a:t>す</a:t>
            </a:r>
            <a:r>
              <a:rPr sz="1650" b="1" spc="-15" baseline="2525" dirty="0">
                <a:solidFill>
                  <a:srgbClr val="666666"/>
                </a:solidFill>
                <a:latin typeface="UD Digi Kyokasho N-B"/>
                <a:cs typeface="UD Digi Kyokasho N-B"/>
              </a:rPr>
              <a:t>る</a:t>
            </a:r>
            <a:r>
              <a:rPr sz="1650" b="1" baseline="2525" dirty="0">
                <a:solidFill>
                  <a:srgbClr val="666666"/>
                </a:solidFill>
                <a:latin typeface="UD Digi Kyokasho N-B"/>
                <a:cs typeface="UD Digi Kyokasho N-B"/>
              </a:rPr>
              <a:t>対</a:t>
            </a:r>
            <a:r>
              <a:rPr sz="1650" b="1" spc="-15" baseline="2525" dirty="0">
                <a:solidFill>
                  <a:srgbClr val="666666"/>
                </a:solidFill>
                <a:latin typeface="UD Digi Kyokasho N-B"/>
                <a:cs typeface="UD Digi Kyokasho N-B"/>
              </a:rPr>
              <a:t>応内</a:t>
            </a:r>
            <a:r>
              <a:rPr sz="1650" b="1" spc="-75" baseline="2525" dirty="0">
                <a:solidFill>
                  <a:srgbClr val="666666"/>
                </a:solidFill>
                <a:latin typeface="UD Digi Kyokasho N-B"/>
                <a:cs typeface="UD Digi Kyokasho N-B"/>
              </a:rPr>
              <a:t>容</a:t>
            </a:r>
            <a:endParaRPr sz="1650" baseline="2525">
              <a:latin typeface="UD Digi Kyokasho N-B"/>
              <a:cs typeface="UD Digi Kyokasho N-B"/>
            </a:endParaRPr>
          </a:p>
        </p:txBody>
      </p:sp>
      <p:sp>
        <p:nvSpPr>
          <p:cNvPr id="30" name="object 30"/>
          <p:cNvSpPr/>
          <p:nvPr/>
        </p:nvSpPr>
        <p:spPr>
          <a:xfrm>
            <a:off x="4677155" y="2002536"/>
            <a:ext cx="4884420" cy="2432685"/>
          </a:xfrm>
          <a:custGeom>
            <a:avLst/>
            <a:gdLst/>
            <a:ahLst/>
            <a:cxnLst/>
            <a:rect l="l" t="t" r="r" b="b"/>
            <a:pathLst>
              <a:path w="4884420" h="2432685">
                <a:moveTo>
                  <a:pt x="0" y="2432304"/>
                </a:moveTo>
                <a:lnTo>
                  <a:pt x="4884420" y="2432304"/>
                </a:lnTo>
                <a:lnTo>
                  <a:pt x="4884420" y="0"/>
                </a:lnTo>
                <a:lnTo>
                  <a:pt x="0" y="0"/>
                </a:lnTo>
                <a:lnTo>
                  <a:pt x="0" y="2432304"/>
                </a:lnTo>
                <a:close/>
              </a:path>
            </a:pathLst>
          </a:custGeom>
          <a:ln w="9144">
            <a:solidFill>
              <a:srgbClr val="000000"/>
            </a:solidFill>
          </a:ln>
        </p:spPr>
        <p:txBody>
          <a:bodyPr wrap="square" lIns="0" tIns="0" rIns="0" bIns="0" rtlCol="0"/>
          <a:lstStyle/>
          <a:p>
            <a:endParaRPr/>
          </a:p>
        </p:txBody>
      </p:sp>
      <p:grpSp>
        <p:nvGrpSpPr>
          <p:cNvPr id="31" name="object 31"/>
          <p:cNvGrpSpPr/>
          <p:nvPr/>
        </p:nvGrpSpPr>
        <p:grpSpPr>
          <a:xfrm>
            <a:off x="2061781" y="5202745"/>
            <a:ext cx="2245360" cy="1681480"/>
            <a:chOff x="2061781" y="5202745"/>
            <a:chExt cx="2245360" cy="1681480"/>
          </a:xfrm>
        </p:grpSpPr>
        <p:sp>
          <p:nvSpPr>
            <p:cNvPr id="32" name="object 32"/>
            <p:cNvSpPr/>
            <p:nvPr/>
          </p:nvSpPr>
          <p:spPr>
            <a:xfrm>
              <a:off x="2538984" y="5207508"/>
              <a:ext cx="1321435" cy="1671955"/>
            </a:xfrm>
            <a:custGeom>
              <a:avLst/>
              <a:gdLst/>
              <a:ahLst/>
              <a:cxnLst/>
              <a:rect l="l" t="t" r="r" b="b"/>
              <a:pathLst>
                <a:path w="1321435" h="1671954">
                  <a:moveTo>
                    <a:pt x="0" y="731519"/>
                  </a:moveTo>
                  <a:lnTo>
                    <a:pt x="0" y="1671827"/>
                  </a:lnTo>
                </a:path>
                <a:path w="1321435" h="1671954">
                  <a:moveTo>
                    <a:pt x="0" y="312419"/>
                  </a:moveTo>
                  <a:lnTo>
                    <a:pt x="0" y="522731"/>
                  </a:lnTo>
                </a:path>
                <a:path w="1321435" h="1671954">
                  <a:moveTo>
                    <a:pt x="0" y="0"/>
                  </a:moveTo>
                  <a:lnTo>
                    <a:pt x="0" y="103631"/>
                  </a:lnTo>
                </a:path>
                <a:path w="1321435" h="1671954">
                  <a:moveTo>
                    <a:pt x="440436" y="731519"/>
                  </a:moveTo>
                  <a:lnTo>
                    <a:pt x="440436" y="1671827"/>
                  </a:lnTo>
                </a:path>
                <a:path w="1321435" h="1671954">
                  <a:moveTo>
                    <a:pt x="440436" y="0"/>
                  </a:moveTo>
                  <a:lnTo>
                    <a:pt x="440436" y="522731"/>
                  </a:lnTo>
                </a:path>
                <a:path w="1321435" h="1671954">
                  <a:moveTo>
                    <a:pt x="880871" y="731519"/>
                  </a:moveTo>
                  <a:lnTo>
                    <a:pt x="880871" y="1671827"/>
                  </a:lnTo>
                </a:path>
                <a:path w="1321435" h="1671954">
                  <a:moveTo>
                    <a:pt x="880871" y="0"/>
                  </a:moveTo>
                  <a:lnTo>
                    <a:pt x="880871" y="522731"/>
                  </a:lnTo>
                </a:path>
                <a:path w="1321435" h="1671954">
                  <a:moveTo>
                    <a:pt x="1321308" y="731519"/>
                  </a:moveTo>
                  <a:lnTo>
                    <a:pt x="1321308" y="1671827"/>
                  </a:lnTo>
                </a:path>
                <a:path w="1321435" h="1671954">
                  <a:moveTo>
                    <a:pt x="1321308" y="0"/>
                  </a:moveTo>
                  <a:lnTo>
                    <a:pt x="1321308" y="522731"/>
                  </a:lnTo>
                </a:path>
              </a:pathLst>
            </a:custGeom>
            <a:ln w="9144">
              <a:solidFill>
                <a:srgbClr val="D9D9D9"/>
              </a:solidFill>
            </a:ln>
          </p:spPr>
          <p:txBody>
            <a:bodyPr wrap="square" lIns="0" tIns="0" rIns="0" bIns="0" rtlCol="0"/>
            <a:lstStyle/>
            <a:p>
              <a:endParaRPr/>
            </a:p>
          </p:txBody>
        </p:sp>
        <p:sp>
          <p:nvSpPr>
            <p:cNvPr id="33" name="object 33"/>
            <p:cNvSpPr/>
            <p:nvPr/>
          </p:nvSpPr>
          <p:spPr>
            <a:xfrm>
              <a:off x="4302251" y="5207508"/>
              <a:ext cx="0" cy="1671955"/>
            </a:xfrm>
            <a:custGeom>
              <a:avLst/>
              <a:gdLst/>
              <a:ahLst/>
              <a:cxnLst/>
              <a:rect l="l" t="t" r="r" b="b"/>
              <a:pathLst>
                <a:path h="1671954">
                  <a:moveTo>
                    <a:pt x="0" y="0"/>
                  </a:moveTo>
                  <a:lnTo>
                    <a:pt x="0" y="1671827"/>
                  </a:lnTo>
                </a:path>
              </a:pathLst>
            </a:custGeom>
            <a:ln w="9144">
              <a:solidFill>
                <a:srgbClr val="D9D9D9"/>
              </a:solidFill>
            </a:ln>
          </p:spPr>
          <p:txBody>
            <a:bodyPr wrap="square" lIns="0" tIns="0" rIns="0" bIns="0" rtlCol="0"/>
            <a:lstStyle/>
            <a:p>
              <a:endParaRPr/>
            </a:p>
          </p:txBody>
        </p:sp>
        <p:sp>
          <p:nvSpPr>
            <p:cNvPr id="34" name="object 34"/>
            <p:cNvSpPr/>
            <p:nvPr/>
          </p:nvSpPr>
          <p:spPr>
            <a:xfrm>
              <a:off x="2098548" y="5311139"/>
              <a:ext cx="1850389" cy="1045844"/>
            </a:xfrm>
            <a:custGeom>
              <a:avLst/>
              <a:gdLst/>
              <a:ahLst/>
              <a:cxnLst/>
              <a:rect l="l" t="t" r="r" b="b"/>
              <a:pathLst>
                <a:path w="1850389" h="1045845">
                  <a:moveTo>
                    <a:pt x="352044" y="836676"/>
                  </a:moveTo>
                  <a:lnTo>
                    <a:pt x="0" y="836676"/>
                  </a:lnTo>
                  <a:lnTo>
                    <a:pt x="0" y="1045464"/>
                  </a:lnTo>
                  <a:lnTo>
                    <a:pt x="352044" y="1045464"/>
                  </a:lnTo>
                  <a:lnTo>
                    <a:pt x="352044" y="836676"/>
                  </a:lnTo>
                  <a:close/>
                </a:path>
                <a:path w="1850389" h="1045845">
                  <a:moveTo>
                    <a:pt x="528828" y="0"/>
                  </a:moveTo>
                  <a:lnTo>
                    <a:pt x="0" y="0"/>
                  </a:lnTo>
                  <a:lnTo>
                    <a:pt x="0" y="208788"/>
                  </a:lnTo>
                  <a:lnTo>
                    <a:pt x="528828" y="208788"/>
                  </a:lnTo>
                  <a:lnTo>
                    <a:pt x="528828" y="0"/>
                  </a:lnTo>
                  <a:close/>
                </a:path>
                <a:path w="1850389" h="1045845">
                  <a:moveTo>
                    <a:pt x="1850136" y="419100"/>
                  </a:moveTo>
                  <a:lnTo>
                    <a:pt x="0" y="419100"/>
                  </a:lnTo>
                  <a:lnTo>
                    <a:pt x="0" y="627888"/>
                  </a:lnTo>
                  <a:lnTo>
                    <a:pt x="1850136" y="627888"/>
                  </a:lnTo>
                  <a:lnTo>
                    <a:pt x="1850136" y="419100"/>
                  </a:lnTo>
                  <a:close/>
                </a:path>
              </a:pathLst>
            </a:custGeom>
            <a:solidFill>
              <a:srgbClr val="5B9BD4"/>
            </a:solidFill>
          </p:spPr>
          <p:txBody>
            <a:bodyPr wrap="square" lIns="0" tIns="0" rIns="0" bIns="0" rtlCol="0"/>
            <a:lstStyle/>
            <a:p>
              <a:endParaRPr/>
            </a:p>
          </p:txBody>
        </p:sp>
        <p:sp>
          <p:nvSpPr>
            <p:cNvPr id="35" name="object 35"/>
            <p:cNvSpPr/>
            <p:nvPr/>
          </p:nvSpPr>
          <p:spPr>
            <a:xfrm>
              <a:off x="2098548" y="5311140"/>
              <a:ext cx="1850389" cy="628015"/>
            </a:xfrm>
            <a:custGeom>
              <a:avLst/>
              <a:gdLst/>
              <a:ahLst/>
              <a:cxnLst/>
              <a:rect l="l" t="t" r="r" b="b"/>
              <a:pathLst>
                <a:path w="1850389" h="628014">
                  <a:moveTo>
                    <a:pt x="528827" y="0"/>
                  </a:moveTo>
                  <a:lnTo>
                    <a:pt x="0" y="0"/>
                  </a:lnTo>
                  <a:lnTo>
                    <a:pt x="0" y="208787"/>
                  </a:lnTo>
                  <a:lnTo>
                    <a:pt x="528827" y="208787"/>
                  </a:lnTo>
                  <a:lnTo>
                    <a:pt x="528827" y="0"/>
                  </a:lnTo>
                  <a:close/>
                </a:path>
                <a:path w="1850389" h="628014">
                  <a:moveTo>
                    <a:pt x="1850136" y="419100"/>
                  </a:moveTo>
                  <a:lnTo>
                    <a:pt x="0" y="419100"/>
                  </a:lnTo>
                  <a:lnTo>
                    <a:pt x="0" y="627888"/>
                  </a:lnTo>
                  <a:lnTo>
                    <a:pt x="1850136" y="627888"/>
                  </a:lnTo>
                  <a:lnTo>
                    <a:pt x="1850136" y="419100"/>
                  </a:lnTo>
                  <a:close/>
                </a:path>
              </a:pathLst>
            </a:custGeom>
            <a:ln w="18288">
              <a:solidFill>
                <a:srgbClr val="FFFFFF"/>
              </a:solidFill>
            </a:ln>
          </p:spPr>
          <p:txBody>
            <a:bodyPr wrap="square" lIns="0" tIns="0" rIns="0" bIns="0" rtlCol="0"/>
            <a:lstStyle/>
            <a:p>
              <a:endParaRPr/>
            </a:p>
          </p:txBody>
        </p:sp>
        <p:sp>
          <p:nvSpPr>
            <p:cNvPr id="36" name="object 36"/>
            <p:cNvSpPr/>
            <p:nvPr/>
          </p:nvSpPr>
          <p:spPr>
            <a:xfrm>
              <a:off x="2066544" y="5207508"/>
              <a:ext cx="32384" cy="1671955"/>
            </a:xfrm>
            <a:custGeom>
              <a:avLst/>
              <a:gdLst/>
              <a:ahLst/>
              <a:cxnLst/>
              <a:rect l="l" t="t" r="r" b="b"/>
              <a:pathLst>
                <a:path w="32385" h="1671954">
                  <a:moveTo>
                    <a:pt x="32004" y="0"/>
                  </a:moveTo>
                  <a:lnTo>
                    <a:pt x="32004" y="1671827"/>
                  </a:lnTo>
                </a:path>
                <a:path w="32385" h="1671954">
                  <a:moveTo>
                    <a:pt x="0" y="0"/>
                  </a:moveTo>
                  <a:lnTo>
                    <a:pt x="32004" y="0"/>
                  </a:lnTo>
                </a:path>
                <a:path w="32385" h="1671954">
                  <a:moveTo>
                    <a:pt x="0" y="417575"/>
                  </a:moveTo>
                  <a:lnTo>
                    <a:pt x="32004" y="417575"/>
                  </a:lnTo>
                </a:path>
                <a:path w="32385" h="1671954">
                  <a:moveTo>
                    <a:pt x="0" y="835151"/>
                  </a:moveTo>
                  <a:lnTo>
                    <a:pt x="32004" y="835151"/>
                  </a:lnTo>
                </a:path>
                <a:path w="32385" h="1671954">
                  <a:moveTo>
                    <a:pt x="0" y="1254251"/>
                  </a:moveTo>
                  <a:lnTo>
                    <a:pt x="32004" y="1254251"/>
                  </a:lnTo>
                </a:path>
                <a:path w="32385" h="1671954">
                  <a:moveTo>
                    <a:pt x="0" y="1671827"/>
                  </a:moveTo>
                  <a:lnTo>
                    <a:pt x="32004" y="1671827"/>
                  </a:lnTo>
                </a:path>
              </a:pathLst>
            </a:custGeom>
            <a:ln w="9144">
              <a:solidFill>
                <a:srgbClr val="D9D9D9"/>
              </a:solidFill>
            </a:ln>
          </p:spPr>
          <p:txBody>
            <a:bodyPr wrap="square" lIns="0" tIns="0" rIns="0" bIns="0" rtlCol="0"/>
            <a:lstStyle/>
            <a:p>
              <a:endParaRPr/>
            </a:p>
          </p:txBody>
        </p:sp>
      </p:grpSp>
      <p:sp>
        <p:nvSpPr>
          <p:cNvPr id="37" name="object 37"/>
          <p:cNvSpPr txBox="1"/>
          <p:nvPr/>
        </p:nvSpPr>
        <p:spPr>
          <a:xfrm>
            <a:off x="2702051" y="5327396"/>
            <a:ext cx="128905" cy="162560"/>
          </a:xfrm>
          <a:prstGeom prst="rect">
            <a:avLst/>
          </a:prstGeom>
        </p:spPr>
        <p:txBody>
          <a:bodyPr vert="horz" wrap="square" lIns="0" tIns="12700" rIns="0" bIns="0" rtlCol="0">
            <a:spAutoFit/>
          </a:bodyPr>
          <a:lstStyle/>
          <a:p>
            <a:pPr>
              <a:lnSpc>
                <a:spcPct val="100000"/>
              </a:lnSpc>
              <a:spcBef>
                <a:spcPts val="100"/>
              </a:spcBef>
            </a:pPr>
            <a:r>
              <a:rPr sz="900" spc="-25" dirty="0">
                <a:latin typeface="Calibri"/>
                <a:cs typeface="Calibri"/>
              </a:rPr>
              <a:t>12</a:t>
            </a:r>
            <a:endParaRPr sz="900">
              <a:latin typeface="Calibri"/>
              <a:cs typeface="Calibri"/>
            </a:endParaRPr>
          </a:p>
        </p:txBody>
      </p:sp>
      <p:sp>
        <p:nvSpPr>
          <p:cNvPr id="38" name="object 38"/>
          <p:cNvSpPr txBox="1"/>
          <p:nvPr/>
        </p:nvSpPr>
        <p:spPr>
          <a:xfrm>
            <a:off x="4024884" y="5744971"/>
            <a:ext cx="128905" cy="162560"/>
          </a:xfrm>
          <a:prstGeom prst="rect">
            <a:avLst/>
          </a:prstGeom>
        </p:spPr>
        <p:txBody>
          <a:bodyPr vert="horz" wrap="square" lIns="0" tIns="12700" rIns="0" bIns="0" rtlCol="0">
            <a:spAutoFit/>
          </a:bodyPr>
          <a:lstStyle/>
          <a:p>
            <a:pPr>
              <a:lnSpc>
                <a:spcPct val="100000"/>
              </a:lnSpc>
              <a:spcBef>
                <a:spcPts val="100"/>
              </a:spcBef>
            </a:pPr>
            <a:r>
              <a:rPr sz="900" spc="-25" dirty="0">
                <a:latin typeface="Calibri"/>
                <a:cs typeface="Calibri"/>
              </a:rPr>
              <a:t>42</a:t>
            </a:r>
            <a:endParaRPr sz="900">
              <a:latin typeface="Calibri"/>
              <a:cs typeface="Calibri"/>
            </a:endParaRPr>
          </a:p>
        </p:txBody>
      </p:sp>
      <p:sp>
        <p:nvSpPr>
          <p:cNvPr id="39" name="object 39"/>
          <p:cNvSpPr txBox="1"/>
          <p:nvPr/>
        </p:nvSpPr>
        <p:spPr>
          <a:xfrm>
            <a:off x="2526792" y="6164072"/>
            <a:ext cx="71120" cy="162560"/>
          </a:xfrm>
          <a:prstGeom prst="rect">
            <a:avLst/>
          </a:prstGeom>
        </p:spPr>
        <p:txBody>
          <a:bodyPr vert="horz" wrap="square" lIns="0" tIns="12700" rIns="0" bIns="0" rtlCol="0">
            <a:spAutoFit/>
          </a:bodyPr>
          <a:lstStyle/>
          <a:p>
            <a:pPr>
              <a:lnSpc>
                <a:spcPct val="100000"/>
              </a:lnSpc>
              <a:spcBef>
                <a:spcPts val="100"/>
              </a:spcBef>
            </a:pPr>
            <a:r>
              <a:rPr sz="900" spc="-50" dirty="0">
                <a:latin typeface="Calibri"/>
                <a:cs typeface="Calibri"/>
              </a:rPr>
              <a:t>8</a:t>
            </a:r>
            <a:endParaRPr sz="900">
              <a:latin typeface="Calibri"/>
              <a:cs typeface="Calibri"/>
            </a:endParaRPr>
          </a:p>
        </p:txBody>
      </p:sp>
      <p:sp>
        <p:nvSpPr>
          <p:cNvPr id="40" name="object 40"/>
          <p:cNvSpPr txBox="1"/>
          <p:nvPr/>
        </p:nvSpPr>
        <p:spPr>
          <a:xfrm>
            <a:off x="1028700" y="5218176"/>
            <a:ext cx="986155" cy="333375"/>
          </a:xfrm>
          <a:prstGeom prst="rect">
            <a:avLst/>
          </a:prstGeom>
        </p:spPr>
        <p:txBody>
          <a:bodyPr vert="horz" wrap="square" lIns="0" tIns="12700" rIns="0" bIns="0" rtlCol="0">
            <a:spAutoFit/>
          </a:bodyPr>
          <a:lstStyle/>
          <a:p>
            <a:pPr marL="386715" marR="5080" indent="-387350">
              <a:lnSpc>
                <a:spcPct val="126200"/>
              </a:lnSpc>
              <a:spcBef>
                <a:spcPts val="100"/>
              </a:spcBef>
            </a:pPr>
            <a:r>
              <a:rPr sz="800" b="1" spc="-15" dirty="0">
                <a:solidFill>
                  <a:srgbClr val="666666"/>
                </a:solidFill>
                <a:latin typeface="UD Digi Kyokasho NK-B"/>
                <a:cs typeface="UD Digi Kyokasho NK-B"/>
              </a:rPr>
              <a:t>市町村単独事業により</a:t>
            </a:r>
            <a:r>
              <a:rPr sz="800" b="1" spc="-25" dirty="0">
                <a:solidFill>
                  <a:srgbClr val="666666"/>
                </a:solidFill>
                <a:latin typeface="UD Digi Kyokasho NK-B"/>
                <a:cs typeface="UD Digi Kyokasho NK-B"/>
              </a:rPr>
              <a:t>実施</a:t>
            </a:r>
            <a:endParaRPr sz="800">
              <a:latin typeface="UD Digi Kyokasho NK-B"/>
              <a:cs typeface="UD Digi Kyokasho NK-B"/>
            </a:endParaRPr>
          </a:p>
        </p:txBody>
      </p:sp>
      <p:sp>
        <p:nvSpPr>
          <p:cNvPr id="41" name="object 41"/>
          <p:cNvSpPr txBox="1"/>
          <p:nvPr/>
        </p:nvSpPr>
        <p:spPr>
          <a:xfrm>
            <a:off x="1037844" y="5635752"/>
            <a:ext cx="980440" cy="333375"/>
          </a:xfrm>
          <a:prstGeom prst="rect">
            <a:avLst/>
          </a:prstGeom>
        </p:spPr>
        <p:txBody>
          <a:bodyPr vert="horz" wrap="square" lIns="0" tIns="12700" rIns="0" bIns="0" rtlCol="0">
            <a:spAutoFit/>
          </a:bodyPr>
          <a:lstStyle/>
          <a:p>
            <a:pPr marL="132080" marR="5080" indent="-132715">
              <a:lnSpc>
                <a:spcPct val="126200"/>
              </a:lnSpc>
              <a:spcBef>
                <a:spcPts val="100"/>
              </a:spcBef>
            </a:pPr>
            <a:r>
              <a:rPr sz="800" b="1" spc="-15" dirty="0">
                <a:solidFill>
                  <a:srgbClr val="666666"/>
                </a:solidFill>
                <a:latin typeface="UD Digi Kyokasho NK-B"/>
                <a:cs typeface="UD Digi Kyokasho NK-B"/>
              </a:rPr>
              <a:t>府や母子医療センター</a:t>
            </a:r>
            <a:r>
              <a:rPr sz="800" b="1" spc="-20" dirty="0">
                <a:solidFill>
                  <a:srgbClr val="666666"/>
                </a:solidFill>
                <a:latin typeface="UD Digi Kyokasho NK-B"/>
                <a:cs typeface="UD Digi Kyokasho NK-B"/>
              </a:rPr>
              <a:t>主催研修を活用</a:t>
            </a:r>
            <a:endParaRPr sz="800">
              <a:latin typeface="UD Digi Kyokasho NK-B"/>
              <a:cs typeface="UD Digi Kyokasho NK-B"/>
            </a:endParaRPr>
          </a:p>
        </p:txBody>
      </p:sp>
      <p:sp>
        <p:nvSpPr>
          <p:cNvPr id="42" name="object 42"/>
          <p:cNvSpPr txBox="1"/>
          <p:nvPr/>
        </p:nvSpPr>
        <p:spPr>
          <a:xfrm>
            <a:off x="1010411" y="6053328"/>
            <a:ext cx="1006475" cy="333375"/>
          </a:xfrm>
          <a:prstGeom prst="rect">
            <a:avLst/>
          </a:prstGeom>
        </p:spPr>
        <p:txBody>
          <a:bodyPr vert="horz" wrap="square" lIns="0" tIns="12700" rIns="0" bIns="0" rtlCol="0">
            <a:spAutoFit/>
          </a:bodyPr>
          <a:lstStyle/>
          <a:p>
            <a:pPr marL="298450" marR="5080" indent="-299085">
              <a:lnSpc>
                <a:spcPct val="126299"/>
              </a:lnSpc>
              <a:spcBef>
                <a:spcPts val="100"/>
              </a:spcBef>
            </a:pPr>
            <a:r>
              <a:rPr sz="800" b="1" spc="-15" dirty="0">
                <a:solidFill>
                  <a:srgbClr val="666666"/>
                </a:solidFill>
                <a:latin typeface="UD Digi Kyokasho NK-B"/>
                <a:cs typeface="UD Digi Kyokasho NK-B"/>
              </a:rPr>
              <a:t>上記以外が主催する研</a:t>
            </a:r>
            <a:r>
              <a:rPr sz="800" b="1" spc="-20" dirty="0">
                <a:solidFill>
                  <a:srgbClr val="666666"/>
                </a:solidFill>
                <a:latin typeface="UD Digi Kyokasho NK-B"/>
                <a:cs typeface="UD Digi Kyokasho NK-B"/>
              </a:rPr>
              <a:t>修を活用</a:t>
            </a:r>
            <a:endParaRPr sz="800">
              <a:latin typeface="UD Digi Kyokasho NK-B"/>
              <a:cs typeface="UD Digi Kyokasho NK-B"/>
            </a:endParaRPr>
          </a:p>
        </p:txBody>
      </p:sp>
      <p:sp>
        <p:nvSpPr>
          <p:cNvPr id="43" name="object 43"/>
          <p:cNvSpPr txBox="1"/>
          <p:nvPr/>
        </p:nvSpPr>
        <p:spPr>
          <a:xfrm>
            <a:off x="1672335" y="6567932"/>
            <a:ext cx="597535" cy="162560"/>
          </a:xfrm>
          <a:prstGeom prst="rect">
            <a:avLst/>
          </a:prstGeom>
        </p:spPr>
        <p:txBody>
          <a:bodyPr vert="horz" wrap="square" lIns="0" tIns="12700" rIns="0" bIns="0" rtlCol="0">
            <a:spAutoFit/>
          </a:bodyPr>
          <a:lstStyle/>
          <a:p>
            <a:pPr marL="25400">
              <a:lnSpc>
                <a:spcPct val="100000"/>
              </a:lnSpc>
              <a:spcBef>
                <a:spcPts val="100"/>
              </a:spcBef>
              <a:tabLst>
                <a:tab pos="500380" algn="l"/>
              </a:tabLst>
            </a:pPr>
            <a:r>
              <a:rPr sz="800" b="1" dirty="0">
                <a:solidFill>
                  <a:srgbClr val="666666"/>
                </a:solidFill>
                <a:latin typeface="UD Digi Kyokasho NK-B"/>
                <a:cs typeface="UD Digi Kyokasho NK-B"/>
              </a:rPr>
              <a:t>実施</a:t>
            </a:r>
            <a:r>
              <a:rPr sz="800" b="1" spc="-50" dirty="0">
                <a:solidFill>
                  <a:srgbClr val="666666"/>
                </a:solidFill>
                <a:latin typeface="UD Digi Kyokasho NK-B"/>
                <a:cs typeface="UD Digi Kyokasho NK-B"/>
              </a:rPr>
              <a:t>無</a:t>
            </a:r>
            <a:r>
              <a:rPr sz="800" b="1" dirty="0">
                <a:solidFill>
                  <a:srgbClr val="666666"/>
                </a:solidFill>
                <a:latin typeface="UD Digi Kyokasho NK-B"/>
                <a:cs typeface="UD Digi Kyokasho NK-B"/>
              </a:rPr>
              <a:t>	</a:t>
            </a:r>
            <a:r>
              <a:rPr sz="1350" spc="-75" baseline="-6172" dirty="0">
                <a:latin typeface="Calibri"/>
                <a:cs typeface="Calibri"/>
              </a:rPr>
              <a:t>0</a:t>
            </a:r>
            <a:endParaRPr sz="1350" baseline="-6172">
              <a:latin typeface="Calibri"/>
              <a:cs typeface="Calibri"/>
            </a:endParaRPr>
          </a:p>
        </p:txBody>
      </p:sp>
      <p:sp>
        <p:nvSpPr>
          <p:cNvPr id="44" name="object 44"/>
          <p:cNvSpPr txBox="1"/>
          <p:nvPr/>
        </p:nvSpPr>
        <p:spPr>
          <a:xfrm>
            <a:off x="3802379" y="4963159"/>
            <a:ext cx="128905" cy="162560"/>
          </a:xfrm>
          <a:prstGeom prst="rect">
            <a:avLst/>
          </a:prstGeom>
        </p:spPr>
        <p:txBody>
          <a:bodyPr vert="horz" wrap="square" lIns="0" tIns="12700" rIns="0" bIns="0" rtlCol="0">
            <a:spAutoFit/>
          </a:bodyPr>
          <a:lstStyle/>
          <a:p>
            <a:pPr>
              <a:lnSpc>
                <a:spcPct val="100000"/>
              </a:lnSpc>
              <a:spcBef>
                <a:spcPts val="100"/>
              </a:spcBef>
            </a:pPr>
            <a:r>
              <a:rPr sz="900" spc="-25" dirty="0">
                <a:latin typeface="Calibri"/>
                <a:cs typeface="Calibri"/>
              </a:rPr>
              <a:t>40</a:t>
            </a:r>
            <a:endParaRPr sz="900">
              <a:latin typeface="Calibri"/>
              <a:cs typeface="Calibri"/>
            </a:endParaRPr>
          </a:p>
        </p:txBody>
      </p:sp>
      <p:sp>
        <p:nvSpPr>
          <p:cNvPr id="45" name="object 45"/>
          <p:cNvSpPr txBox="1"/>
          <p:nvPr/>
        </p:nvSpPr>
        <p:spPr>
          <a:xfrm>
            <a:off x="4242815" y="4963159"/>
            <a:ext cx="128905" cy="162560"/>
          </a:xfrm>
          <a:prstGeom prst="rect">
            <a:avLst/>
          </a:prstGeom>
        </p:spPr>
        <p:txBody>
          <a:bodyPr vert="horz" wrap="square" lIns="0" tIns="12700" rIns="0" bIns="0" rtlCol="0">
            <a:spAutoFit/>
          </a:bodyPr>
          <a:lstStyle/>
          <a:p>
            <a:pPr>
              <a:lnSpc>
                <a:spcPct val="100000"/>
              </a:lnSpc>
              <a:spcBef>
                <a:spcPts val="100"/>
              </a:spcBef>
            </a:pPr>
            <a:r>
              <a:rPr sz="900" spc="-25" dirty="0">
                <a:latin typeface="Calibri"/>
                <a:cs typeface="Calibri"/>
              </a:rPr>
              <a:t>50</a:t>
            </a:r>
            <a:endParaRPr sz="900">
              <a:latin typeface="Calibri"/>
              <a:cs typeface="Calibri"/>
            </a:endParaRPr>
          </a:p>
        </p:txBody>
      </p:sp>
      <p:sp>
        <p:nvSpPr>
          <p:cNvPr id="46" name="object 46"/>
          <p:cNvSpPr txBox="1"/>
          <p:nvPr/>
        </p:nvSpPr>
        <p:spPr>
          <a:xfrm>
            <a:off x="1891283" y="4659376"/>
            <a:ext cx="1642110" cy="466725"/>
          </a:xfrm>
          <a:prstGeom prst="rect">
            <a:avLst/>
          </a:prstGeom>
        </p:spPr>
        <p:txBody>
          <a:bodyPr vert="horz" wrap="square" lIns="0" tIns="81280" rIns="0" bIns="0" rtlCol="0">
            <a:spAutoFit/>
          </a:bodyPr>
          <a:lstStyle/>
          <a:p>
            <a:pPr>
              <a:lnSpc>
                <a:spcPct val="100000"/>
              </a:lnSpc>
              <a:spcBef>
                <a:spcPts val="640"/>
              </a:spcBef>
            </a:pPr>
            <a:r>
              <a:rPr sz="1200" b="1" spc="-10" dirty="0">
                <a:solidFill>
                  <a:srgbClr val="666666"/>
                </a:solidFill>
                <a:latin typeface="UD Digi Kyokasho NK-B"/>
                <a:cs typeface="UD Digi Kyokasho NK-B"/>
              </a:rPr>
              <a:t>（３）</a:t>
            </a:r>
            <a:r>
              <a:rPr sz="1200" b="1" spc="-25" dirty="0">
                <a:solidFill>
                  <a:srgbClr val="666666"/>
                </a:solidFill>
                <a:latin typeface="UD Digi Kyokasho NK-B"/>
                <a:cs typeface="UD Digi Kyokasho NK-B"/>
              </a:rPr>
              <a:t>保健師に対する研修</a:t>
            </a:r>
            <a:endParaRPr sz="1200">
              <a:latin typeface="UD Digi Kyokasho NK-B"/>
              <a:cs typeface="UD Digi Kyokasho NK-B"/>
            </a:endParaRPr>
          </a:p>
          <a:p>
            <a:pPr marL="177800">
              <a:lnSpc>
                <a:spcPct val="100000"/>
              </a:lnSpc>
              <a:spcBef>
                <a:spcPts val="409"/>
              </a:spcBef>
              <a:tabLst>
                <a:tab pos="589280" algn="l"/>
                <a:tab pos="1029969" algn="l"/>
                <a:tab pos="1470025" algn="l"/>
              </a:tabLst>
            </a:pPr>
            <a:r>
              <a:rPr sz="900" spc="-50" dirty="0">
                <a:latin typeface="Calibri"/>
                <a:cs typeface="Calibri"/>
              </a:rPr>
              <a:t>0</a:t>
            </a:r>
            <a:r>
              <a:rPr sz="900" dirty="0">
                <a:latin typeface="Calibri"/>
                <a:cs typeface="Calibri"/>
              </a:rPr>
              <a:t>	</a:t>
            </a:r>
            <a:r>
              <a:rPr sz="900" spc="-25" dirty="0">
                <a:latin typeface="Calibri"/>
                <a:cs typeface="Calibri"/>
              </a:rPr>
              <a:t>10</a:t>
            </a:r>
            <a:r>
              <a:rPr sz="900" dirty="0">
                <a:latin typeface="Calibri"/>
                <a:cs typeface="Calibri"/>
              </a:rPr>
              <a:t>	</a:t>
            </a:r>
            <a:r>
              <a:rPr sz="900" spc="-25" dirty="0">
                <a:latin typeface="Calibri"/>
                <a:cs typeface="Calibri"/>
              </a:rPr>
              <a:t>20</a:t>
            </a:r>
            <a:r>
              <a:rPr sz="900" dirty="0">
                <a:latin typeface="Calibri"/>
                <a:cs typeface="Calibri"/>
              </a:rPr>
              <a:t>	</a:t>
            </a:r>
            <a:r>
              <a:rPr sz="900" spc="-25" dirty="0">
                <a:latin typeface="Calibri"/>
                <a:cs typeface="Calibri"/>
              </a:rPr>
              <a:t>30</a:t>
            </a:r>
            <a:endParaRPr sz="900">
              <a:latin typeface="Calibri"/>
              <a:cs typeface="Calibri"/>
            </a:endParaRPr>
          </a:p>
        </p:txBody>
      </p:sp>
      <p:sp>
        <p:nvSpPr>
          <p:cNvPr id="47" name="object 47"/>
          <p:cNvSpPr/>
          <p:nvPr/>
        </p:nvSpPr>
        <p:spPr>
          <a:xfrm>
            <a:off x="955547" y="4639055"/>
            <a:ext cx="3497579" cy="2433955"/>
          </a:xfrm>
          <a:custGeom>
            <a:avLst/>
            <a:gdLst/>
            <a:ahLst/>
            <a:cxnLst/>
            <a:rect l="l" t="t" r="r" b="b"/>
            <a:pathLst>
              <a:path w="3497579" h="2433954">
                <a:moveTo>
                  <a:pt x="0" y="2433827"/>
                </a:moveTo>
                <a:lnTo>
                  <a:pt x="3497579" y="2433827"/>
                </a:lnTo>
                <a:lnTo>
                  <a:pt x="3497579" y="0"/>
                </a:lnTo>
                <a:lnTo>
                  <a:pt x="0" y="0"/>
                </a:lnTo>
                <a:lnTo>
                  <a:pt x="0" y="2433827"/>
                </a:lnTo>
                <a:close/>
              </a:path>
            </a:pathLst>
          </a:custGeom>
          <a:ln w="12192">
            <a:solidFill>
              <a:srgbClr val="000000"/>
            </a:solidFill>
          </a:ln>
        </p:spPr>
        <p:txBody>
          <a:bodyPr wrap="square" lIns="0" tIns="0" rIns="0" bIns="0" rtlCol="0"/>
          <a:lstStyle/>
          <a:p>
            <a:endParaRPr/>
          </a:p>
        </p:txBody>
      </p:sp>
      <p:grpSp>
        <p:nvGrpSpPr>
          <p:cNvPr id="48" name="object 48"/>
          <p:cNvGrpSpPr/>
          <p:nvPr/>
        </p:nvGrpSpPr>
        <p:grpSpPr>
          <a:xfrm>
            <a:off x="5915977" y="5256085"/>
            <a:ext cx="3453765" cy="1681480"/>
            <a:chOff x="5915977" y="5256085"/>
            <a:chExt cx="3453765" cy="1681480"/>
          </a:xfrm>
        </p:grpSpPr>
        <p:sp>
          <p:nvSpPr>
            <p:cNvPr id="49" name="object 49"/>
            <p:cNvSpPr/>
            <p:nvPr/>
          </p:nvSpPr>
          <p:spPr>
            <a:xfrm>
              <a:off x="6495288" y="5260848"/>
              <a:ext cx="1720850" cy="1671955"/>
            </a:xfrm>
            <a:custGeom>
              <a:avLst/>
              <a:gdLst/>
              <a:ahLst/>
              <a:cxnLst/>
              <a:rect l="l" t="t" r="r" b="b"/>
              <a:pathLst>
                <a:path w="1720850" h="1671954">
                  <a:moveTo>
                    <a:pt x="0" y="1389888"/>
                  </a:moveTo>
                  <a:lnTo>
                    <a:pt x="0" y="1671828"/>
                  </a:lnTo>
                </a:path>
                <a:path w="1720850" h="1671954">
                  <a:moveTo>
                    <a:pt x="0" y="1181100"/>
                  </a:moveTo>
                  <a:lnTo>
                    <a:pt x="0" y="1324356"/>
                  </a:lnTo>
                </a:path>
                <a:path w="1720850" h="1671954">
                  <a:moveTo>
                    <a:pt x="0" y="972312"/>
                  </a:moveTo>
                  <a:lnTo>
                    <a:pt x="0" y="1115568"/>
                  </a:lnTo>
                </a:path>
                <a:path w="1720850" h="1671954">
                  <a:moveTo>
                    <a:pt x="0" y="763524"/>
                  </a:moveTo>
                  <a:lnTo>
                    <a:pt x="0" y="906780"/>
                  </a:lnTo>
                </a:path>
                <a:path w="1720850" h="1671954">
                  <a:moveTo>
                    <a:pt x="0" y="554736"/>
                  </a:moveTo>
                  <a:lnTo>
                    <a:pt x="0" y="697992"/>
                  </a:lnTo>
                </a:path>
                <a:path w="1720850" h="1671954">
                  <a:moveTo>
                    <a:pt x="0" y="344424"/>
                  </a:moveTo>
                  <a:lnTo>
                    <a:pt x="0" y="489204"/>
                  </a:lnTo>
                </a:path>
                <a:path w="1720850" h="1671954">
                  <a:moveTo>
                    <a:pt x="0" y="135636"/>
                  </a:moveTo>
                  <a:lnTo>
                    <a:pt x="0" y="278892"/>
                  </a:lnTo>
                </a:path>
                <a:path w="1720850" h="1671954">
                  <a:moveTo>
                    <a:pt x="0" y="0"/>
                  </a:moveTo>
                  <a:lnTo>
                    <a:pt x="0" y="70104"/>
                  </a:lnTo>
                </a:path>
                <a:path w="1720850" h="1671954">
                  <a:moveTo>
                    <a:pt x="573023" y="135636"/>
                  </a:moveTo>
                  <a:lnTo>
                    <a:pt x="573023" y="278892"/>
                  </a:lnTo>
                </a:path>
                <a:path w="1720850" h="1671954">
                  <a:moveTo>
                    <a:pt x="573023" y="0"/>
                  </a:moveTo>
                  <a:lnTo>
                    <a:pt x="573023" y="70104"/>
                  </a:lnTo>
                </a:path>
                <a:path w="1720850" h="1671954">
                  <a:moveTo>
                    <a:pt x="573023" y="344424"/>
                  </a:moveTo>
                  <a:lnTo>
                    <a:pt x="573023" y="489204"/>
                  </a:lnTo>
                </a:path>
                <a:path w="1720850" h="1671954">
                  <a:moveTo>
                    <a:pt x="573023" y="554736"/>
                  </a:moveTo>
                  <a:lnTo>
                    <a:pt x="573023" y="697992"/>
                  </a:lnTo>
                </a:path>
                <a:path w="1720850" h="1671954">
                  <a:moveTo>
                    <a:pt x="573023" y="763524"/>
                  </a:moveTo>
                  <a:lnTo>
                    <a:pt x="573023" y="906780"/>
                  </a:lnTo>
                </a:path>
                <a:path w="1720850" h="1671954">
                  <a:moveTo>
                    <a:pt x="573023" y="972312"/>
                  </a:moveTo>
                  <a:lnTo>
                    <a:pt x="573023" y="1115568"/>
                  </a:lnTo>
                </a:path>
                <a:path w="1720850" h="1671954">
                  <a:moveTo>
                    <a:pt x="573023" y="1181100"/>
                  </a:moveTo>
                  <a:lnTo>
                    <a:pt x="573023" y="1671828"/>
                  </a:lnTo>
                </a:path>
                <a:path w="1720850" h="1671954">
                  <a:moveTo>
                    <a:pt x="1147571" y="135636"/>
                  </a:moveTo>
                  <a:lnTo>
                    <a:pt x="1147571" y="278892"/>
                  </a:lnTo>
                </a:path>
                <a:path w="1720850" h="1671954">
                  <a:moveTo>
                    <a:pt x="1147571" y="0"/>
                  </a:moveTo>
                  <a:lnTo>
                    <a:pt x="1147571" y="70104"/>
                  </a:lnTo>
                </a:path>
                <a:path w="1720850" h="1671954">
                  <a:moveTo>
                    <a:pt x="1147571" y="344424"/>
                  </a:moveTo>
                  <a:lnTo>
                    <a:pt x="1147571" y="489204"/>
                  </a:lnTo>
                </a:path>
                <a:path w="1720850" h="1671954">
                  <a:moveTo>
                    <a:pt x="1147571" y="554736"/>
                  </a:moveTo>
                  <a:lnTo>
                    <a:pt x="1147571" y="697992"/>
                  </a:lnTo>
                </a:path>
                <a:path w="1720850" h="1671954">
                  <a:moveTo>
                    <a:pt x="1147571" y="763524"/>
                  </a:moveTo>
                  <a:lnTo>
                    <a:pt x="1147571" y="1671828"/>
                  </a:lnTo>
                </a:path>
                <a:path w="1720850" h="1671954">
                  <a:moveTo>
                    <a:pt x="1720595" y="135636"/>
                  </a:moveTo>
                  <a:lnTo>
                    <a:pt x="1720595" y="278892"/>
                  </a:lnTo>
                </a:path>
                <a:path w="1720850" h="1671954">
                  <a:moveTo>
                    <a:pt x="1720595" y="0"/>
                  </a:moveTo>
                  <a:lnTo>
                    <a:pt x="1720595" y="70104"/>
                  </a:lnTo>
                </a:path>
                <a:path w="1720850" h="1671954">
                  <a:moveTo>
                    <a:pt x="1720595" y="344424"/>
                  </a:moveTo>
                  <a:lnTo>
                    <a:pt x="1720595" y="697992"/>
                  </a:lnTo>
                </a:path>
                <a:path w="1720850" h="1671954">
                  <a:moveTo>
                    <a:pt x="1720595" y="763524"/>
                  </a:moveTo>
                  <a:lnTo>
                    <a:pt x="1720595" y="1671828"/>
                  </a:lnTo>
                </a:path>
              </a:pathLst>
            </a:custGeom>
            <a:ln w="9144">
              <a:solidFill>
                <a:srgbClr val="D9D9D9"/>
              </a:solidFill>
            </a:ln>
          </p:spPr>
          <p:txBody>
            <a:bodyPr wrap="square" lIns="0" tIns="0" rIns="0" bIns="0" rtlCol="0"/>
            <a:lstStyle/>
            <a:p>
              <a:endParaRPr/>
            </a:p>
          </p:txBody>
        </p:sp>
        <p:sp>
          <p:nvSpPr>
            <p:cNvPr id="50" name="object 50"/>
            <p:cNvSpPr/>
            <p:nvPr/>
          </p:nvSpPr>
          <p:spPr>
            <a:xfrm>
              <a:off x="8790432" y="5260848"/>
              <a:ext cx="574675" cy="1671955"/>
            </a:xfrm>
            <a:custGeom>
              <a:avLst/>
              <a:gdLst/>
              <a:ahLst/>
              <a:cxnLst/>
              <a:rect l="l" t="t" r="r" b="b"/>
              <a:pathLst>
                <a:path w="574675" h="1671954">
                  <a:moveTo>
                    <a:pt x="0" y="0"/>
                  </a:moveTo>
                  <a:lnTo>
                    <a:pt x="0" y="1671828"/>
                  </a:lnTo>
                </a:path>
                <a:path w="574675" h="1671954">
                  <a:moveTo>
                    <a:pt x="574548" y="0"/>
                  </a:moveTo>
                  <a:lnTo>
                    <a:pt x="574548" y="1671828"/>
                  </a:lnTo>
                </a:path>
              </a:pathLst>
            </a:custGeom>
            <a:ln w="9144">
              <a:solidFill>
                <a:srgbClr val="D9D9D9"/>
              </a:solidFill>
            </a:ln>
          </p:spPr>
          <p:txBody>
            <a:bodyPr wrap="square" lIns="0" tIns="0" rIns="0" bIns="0" rtlCol="0"/>
            <a:lstStyle/>
            <a:p>
              <a:endParaRPr/>
            </a:p>
          </p:txBody>
        </p:sp>
        <p:sp>
          <p:nvSpPr>
            <p:cNvPr id="51" name="object 51"/>
            <p:cNvSpPr/>
            <p:nvPr/>
          </p:nvSpPr>
          <p:spPr>
            <a:xfrm>
              <a:off x="5920740" y="5330952"/>
              <a:ext cx="2870200" cy="1530350"/>
            </a:xfrm>
            <a:custGeom>
              <a:avLst/>
              <a:gdLst/>
              <a:ahLst/>
              <a:cxnLst/>
              <a:rect l="l" t="t" r="r" b="b"/>
              <a:pathLst>
                <a:path w="2870200" h="1530350">
                  <a:moveTo>
                    <a:pt x="574548" y="1464564"/>
                  </a:moveTo>
                  <a:lnTo>
                    <a:pt x="0" y="1464564"/>
                  </a:lnTo>
                  <a:lnTo>
                    <a:pt x="0" y="1530096"/>
                  </a:lnTo>
                  <a:lnTo>
                    <a:pt x="574548" y="1530096"/>
                  </a:lnTo>
                  <a:lnTo>
                    <a:pt x="574548" y="1464564"/>
                  </a:lnTo>
                  <a:close/>
                </a:path>
                <a:path w="2870200" h="1530350">
                  <a:moveTo>
                    <a:pt x="1147572" y="1254252"/>
                  </a:moveTo>
                  <a:lnTo>
                    <a:pt x="0" y="1254252"/>
                  </a:lnTo>
                  <a:lnTo>
                    <a:pt x="0" y="1319784"/>
                  </a:lnTo>
                  <a:lnTo>
                    <a:pt x="1147572" y="1319784"/>
                  </a:lnTo>
                  <a:lnTo>
                    <a:pt x="1147572" y="1254252"/>
                  </a:lnTo>
                  <a:close/>
                </a:path>
                <a:path w="2870200" h="1530350">
                  <a:moveTo>
                    <a:pt x="1434084" y="836676"/>
                  </a:moveTo>
                  <a:lnTo>
                    <a:pt x="0" y="836676"/>
                  </a:lnTo>
                  <a:lnTo>
                    <a:pt x="0" y="902208"/>
                  </a:lnTo>
                  <a:lnTo>
                    <a:pt x="1434084" y="902208"/>
                  </a:lnTo>
                  <a:lnTo>
                    <a:pt x="1434084" y="836676"/>
                  </a:lnTo>
                  <a:close/>
                </a:path>
                <a:path w="2870200" h="1530350">
                  <a:moveTo>
                    <a:pt x="1722120" y="1045464"/>
                  </a:moveTo>
                  <a:lnTo>
                    <a:pt x="0" y="1045464"/>
                  </a:lnTo>
                  <a:lnTo>
                    <a:pt x="0" y="1110996"/>
                  </a:lnTo>
                  <a:lnTo>
                    <a:pt x="1722120" y="1110996"/>
                  </a:lnTo>
                  <a:lnTo>
                    <a:pt x="1722120" y="1045464"/>
                  </a:lnTo>
                  <a:close/>
                </a:path>
                <a:path w="2870200" h="1530350">
                  <a:moveTo>
                    <a:pt x="2008632" y="419100"/>
                  </a:moveTo>
                  <a:lnTo>
                    <a:pt x="0" y="419100"/>
                  </a:lnTo>
                  <a:lnTo>
                    <a:pt x="0" y="484632"/>
                  </a:lnTo>
                  <a:lnTo>
                    <a:pt x="2008632" y="484632"/>
                  </a:lnTo>
                  <a:lnTo>
                    <a:pt x="2008632" y="419100"/>
                  </a:lnTo>
                  <a:close/>
                </a:path>
                <a:path w="2870200" h="1530350">
                  <a:moveTo>
                    <a:pt x="2869692" y="627888"/>
                  </a:moveTo>
                  <a:lnTo>
                    <a:pt x="0" y="627888"/>
                  </a:lnTo>
                  <a:lnTo>
                    <a:pt x="0" y="693420"/>
                  </a:lnTo>
                  <a:lnTo>
                    <a:pt x="2869692" y="693420"/>
                  </a:lnTo>
                  <a:lnTo>
                    <a:pt x="2869692" y="627888"/>
                  </a:lnTo>
                  <a:close/>
                </a:path>
                <a:path w="2870200" h="1530350">
                  <a:moveTo>
                    <a:pt x="2869692" y="208788"/>
                  </a:moveTo>
                  <a:lnTo>
                    <a:pt x="0" y="208788"/>
                  </a:lnTo>
                  <a:lnTo>
                    <a:pt x="0" y="274320"/>
                  </a:lnTo>
                  <a:lnTo>
                    <a:pt x="2869692" y="274320"/>
                  </a:lnTo>
                  <a:lnTo>
                    <a:pt x="2869692" y="208788"/>
                  </a:lnTo>
                  <a:close/>
                </a:path>
                <a:path w="2870200" h="1530350">
                  <a:moveTo>
                    <a:pt x="2869692" y="0"/>
                  </a:moveTo>
                  <a:lnTo>
                    <a:pt x="0" y="0"/>
                  </a:lnTo>
                  <a:lnTo>
                    <a:pt x="0" y="65532"/>
                  </a:lnTo>
                  <a:lnTo>
                    <a:pt x="2869692" y="65532"/>
                  </a:lnTo>
                  <a:lnTo>
                    <a:pt x="2869692" y="0"/>
                  </a:lnTo>
                  <a:close/>
                </a:path>
              </a:pathLst>
            </a:custGeom>
            <a:solidFill>
              <a:srgbClr val="5B9BD4"/>
            </a:solidFill>
          </p:spPr>
          <p:txBody>
            <a:bodyPr wrap="square" lIns="0" tIns="0" rIns="0" bIns="0" rtlCol="0"/>
            <a:lstStyle/>
            <a:p>
              <a:endParaRPr/>
            </a:p>
          </p:txBody>
        </p:sp>
        <p:sp>
          <p:nvSpPr>
            <p:cNvPr id="52" name="object 52"/>
            <p:cNvSpPr/>
            <p:nvPr/>
          </p:nvSpPr>
          <p:spPr>
            <a:xfrm>
              <a:off x="5920740" y="5260848"/>
              <a:ext cx="0" cy="1671955"/>
            </a:xfrm>
            <a:custGeom>
              <a:avLst/>
              <a:gdLst/>
              <a:ahLst/>
              <a:cxnLst/>
              <a:rect l="l" t="t" r="r" b="b"/>
              <a:pathLst>
                <a:path h="1671954">
                  <a:moveTo>
                    <a:pt x="0" y="0"/>
                  </a:moveTo>
                  <a:lnTo>
                    <a:pt x="0" y="1671828"/>
                  </a:lnTo>
                </a:path>
              </a:pathLst>
            </a:custGeom>
            <a:ln w="9144">
              <a:solidFill>
                <a:srgbClr val="D9D9D9"/>
              </a:solidFill>
            </a:ln>
          </p:spPr>
          <p:txBody>
            <a:bodyPr wrap="square" lIns="0" tIns="0" rIns="0" bIns="0" rtlCol="0"/>
            <a:lstStyle/>
            <a:p>
              <a:endParaRPr/>
            </a:p>
          </p:txBody>
        </p:sp>
      </p:grpSp>
      <p:sp>
        <p:nvSpPr>
          <p:cNvPr id="53" name="object 53"/>
          <p:cNvSpPr txBox="1"/>
          <p:nvPr/>
        </p:nvSpPr>
        <p:spPr>
          <a:xfrm>
            <a:off x="8865107" y="5203952"/>
            <a:ext cx="128905" cy="443230"/>
          </a:xfrm>
          <a:prstGeom prst="rect">
            <a:avLst/>
          </a:prstGeom>
        </p:spPr>
        <p:txBody>
          <a:bodyPr vert="horz" wrap="square" lIns="0" tIns="84455" rIns="0" bIns="0" rtlCol="0">
            <a:spAutoFit/>
          </a:bodyPr>
          <a:lstStyle/>
          <a:p>
            <a:pPr>
              <a:lnSpc>
                <a:spcPct val="100000"/>
              </a:lnSpc>
              <a:spcBef>
                <a:spcPts val="665"/>
              </a:spcBef>
            </a:pPr>
            <a:r>
              <a:rPr sz="900" spc="-25" dirty="0">
                <a:latin typeface="Calibri"/>
                <a:cs typeface="Calibri"/>
              </a:rPr>
              <a:t>10</a:t>
            </a:r>
            <a:endParaRPr sz="900">
              <a:latin typeface="Calibri"/>
              <a:cs typeface="Calibri"/>
            </a:endParaRPr>
          </a:p>
          <a:p>
            <a:pPr>
              <a:lnSpc>
                <a:spcPct val="100000"/>
              </a:lnSpc>
              <a:spcBef>
                <a:spcPts val="560"/>
              </a:spcBef>
            </a:pPr>
            <a:r>
              <a:rPr sz="900" spc="-25" dirty="0">
                <a:latin typeface="Calibri"/>
                <a:cs typeface="Calibri"/>
              </a:rPr>
              <a:t>10</a:t>
            </a:r>
            <a:endParaRPr sz="900">
              <a:latin typeface="Calibri"/>
              <a:cs typeface="Calibri"/>
            </a:endParaRPr>
          </a:p>
        </p:txBody>
      </p:sp>
      <p:sp>
        <p:nvSpPr>
          <p:cNvPr id="54" name="object 54"/>
          <p:cNvSpPr txBox="1"/>
          <p:nvPr/>
        </p:nvSpPr>
        <p:spPr>
          <a:xfrm>
            <a:off x="8004047" y="5693156"/>
            <a:ext cx="71120" cy="162560"/>
          </a:xfrm>
          <a:prstGeom prst="rect">
            <a:avLst/>
          </a:prstGeom>
        </p:spPr>
        <p:txBody>
          <a:bodyPr vert="horz" wrap="square" lIns="0" tIns="12700" rIns="0" bIns="0" rtlCol="0">
            <a:spAutoFit/>
          </a:bodyPr>
          <a:lstStyle/>
          <a:p>
            <a:pPr>
              <a:lnSpc>
                <a:spcPct val="100000"/>
              </a:lnSpc>
              <a:spcBef>
                <a:spcPts val="100"/>
              </a:spcBef>
            </a:pPr>
            <a:r>
              <a:rPr sz="900" spc="-50" dirty="0">
                <a:latin typeface="Calibri"/>
                <a:cs typeface="Calibri"/>
              </a:rPr>
              <a:t>7</a:t>
            </a:r>
            <a:endParaRPr sz="900">
              <a:latin typeface="Calibri"/>
              <a:cs typeface="Calibri"/>
            </a:endParaRPr>
          </a:p>
        </p:txBody>
      </p:sp>
      <p:sp>
        <p:nvSpPr>
          <p:cNvPr id="55" name="object 55"/>
          <p:cNvSpPr txBox="1"/>
          <p:nvPr/>
        </p:nvSpPr>
        <p:spPr>
          <a:xfrm>
            <a:off x="8865107" y="5903467"/>
            <a:ext cx="128905" cy="162560"/>
          </a:xfrm>
          <a:prstGeom prst="rect">
            <a:avLst/>
          </a:prstGeom>
        </p:spPr>
        <p:txBody>
          <a:bodyPr vert="horz" wrap="square" lIns="0" tIns="12700" rIns="0" bIns="0" rtlCol="0">
            <a:spAutoFit/>
          </a:bodyPr>
          <a:lstStyle/>
          <a:p>
            <a:pPr>
              <a:lnSpc>
                <a:spcPct val="100000"/>
              </a:lnSpc>
              <a:spcBef>
                <a:spcPts val="100"/>
              </a:spcBef>
            </a:pPr>
            <a:r>
              <a:rPr sz="900" spc="-25" dirty="0">
                <a:latin typeface="Calibri"/>
                <a:cs typeface="Calibri"/>
              </a:rPr>
              <a:t>10</a:t>
            </a:r>
            <a:endParaRPr sz="900">
              <a:latin typeface="Calibri"/>
              <a:cs typeface="Calibri"/>
            </a:endParaRPr>
          </a:p>
        </p:txBody>
      </p:sp>
      <p:sp>
        <p:nvSpPr>
          <p:cNvPr id="56" name="object 56"/>
          <p:cNvSpPr txBox="1"/>
          <p:nvPr/>
        </p:nvSpPr>
        <p:spPr>
          <a:xfrm>
            <a:off x="7431023" y="6112255"/>
            <a:ext cx="71120" cy="162560"/>
          </a:xfrm>
          <a:prstGeom prst="rect">
            <a:avLst/>
          </a:prstGeom>
        </p:spPr>
        <p:txBody>
          <a:bodyPr vert="horz" wrap="square" lIns="0" tIns="12700" rIns="0" bIns="0" rtlCol="0">
            <a:spAutoFit/>
          </a:bodyPr>
          <a:lstStyle/>
          <a:p>
            <a:pPr>
              <a:lnSpc>
                <a:spcPct val="100000"/>
              </a:lnSpc>
              <a:spcBef>
                <a:spcPts val="100"/>
              </a:spcBef>
            </a:pPr>
            <a:r>
              <a:rPr sz="900" spc="-50" dirty="0">
                <a:latin typeface="Calibri"/>
                <a:cs typeface="Calibri"/>
              </a:rPr>
              <a:t>5</a:t>
            </a:r>
            <a:endParaRPr sz="900">
              <a:latin typeface="Calibri"/>
              <a:cs typeface="Calibri"/>
            </a:endParaRPr>
          </a:p>
        </p:txBody>
      </p:sp>
      <p:sp>
        <p:nvSpPr>
          <p:cNvPr id="57" name="object 57"/>
          <p:cNvSpPr txBox="1"/>
          <p:nvPr/>
        </p:nvSpPr>
        <p:spPr>
          <a:xfrm>
            <a:off x="7717535" y="6321044"/>
            <a:ext cx="71120" cy="162560"/>
          </a:xfrm>
          <a:prstGeom prst="rect">
            <a:avLst/>
          </a:prstGeom>
        </p:spPr>
        <p:txBody>
          <a:bodyPr vert="horz" wrap="square" lIns="0" tIns="12700" rIns="0" bIns="0" rtlCol="0">
            <a:spAutoFit/>
          </a:bodyPr>
          <a:lstStyle/>
          <a:p>
            <a:pPr>
              <a:lnSpc>
                <a:spcPct val="100000"/>
              </a:lnSpc>
              <a:spcBef>
                <a:spcPts val="100"/>
              </a:spcBef>
            </a:pPr>
            <a:r>
              <a:rPr sz="900" spc="-50" dirty="0">
                <a:latin typeface="Calibri"/>
                <a:cs typeface="Calibri"/>
              </a:rPr>
              <a:t>6</a:t>
            </a:r>
            <a:endParaRPr sz="900">
              <a:latin typeface="Calibri"/>
              <a:cs typeface="Calibri"/>
            </a:endParaRPr>
          </a:p>
        </p:txBody>
      </p:sp>
      <p:sp>
        <p:nvSpPr>
          <p:cNvPr id="58" name="object 58"/>
          <p:cNvSpPr txBox="1"/>
          <p:nvPr/>
        </p:nvSpPr>
        <p:spPr>
          <a:xfrm>
            <a:off x="7144511" y="6529832"/>
            <a:ext cx="71120" cy="162560"/>
          </a:xfrm>
          <a:prstGeom prst="rect">
            <a:avLst/>
          </a:prstGeom>
        </p:spPr>
        <p:txBody>
          <a:bodyPr vert="horz" wrap="square" lIns="0" tIns="12700" rIns="0" bIns="0" rtlCol="0">
            <a:spAutoFit/>
          </a:bodyPr>
          <a:lstStyle/>
          <a:p>
            <a:pPr>
              <a:lnSpc>
                <a:spcPct val="100000"/>
              </a:lnSpc>
              <a:spcBef>
                <a:spcPts val="100"/>
              </a:spcBef>
            </a:pPr>
            <a:r>
              <a:rPr sz="900" spc="-50" dirty="0">
                <a:latin typeface="Calibri"/>
                <a:cs typeface="Calibri"/>
              </a:rPr>
              <a:t>4</a:t>
            </a:r>
            <a:endParaRPr sz="900">
              <a:latin typeface="Calibri"/>
              <a:cs typeface="Calibri"/>
            </a:endParaRPr>
          </a:p>
        </p:txBody>
      </p:sp>
      <p:sp>
        <p:nvSpPr>
          <p:cNvPr id="59" name="object 59"/>
          <p:cNvSpPr txBox="1"/>
          <p:nvPr/>
        </p:nvSpPr>
        <p:spPr>
          <a:xfrm>
            <a:off x="6569964" y="6738619"/>
            <a:ext cx="71120" cy="162560"/>
          </a:xfrm>
          <a:prstGeom prst="rect">
            <a:avLst/>
          </a:prstGeom>
        </p:spPr>
        <p:txBody>
          <a:bodyPr vert="horz" wrap="square" lIns="0" tIns="12700" rIns="0" bIns="0" rtlCol="0">
            <a:spAutoFit/>
          </a:bodyPr>
          <a:lstStyle/>
          <a:p>
            <a:pPr>
              <a:lnSpc>
                <a:spcPct val="100000"/>
              </a:lnSpc>
              <a:spcBef>
                <a:spcPts val="100"/>
              </a:spcBef>
            </a:pPr>
            <a:r>
              <a:rPr sz="900" spc="-50" dirty="0">
                <a:latin typeface="Calibri"/>
                <a:cs typeface="Calibri"/>
              </a:rPr>
              <a:t>2</a:t>
            </a:r>
            <a:endParaRPr sz="900">
              <a:latin typeface="Calibri"/>
              <a:cs typeface="Calibri"/>
            </a:endParaRPr>
          </a:p>
        </p:txBody>
      </p:sp>
      <p:sp>
        <p:nvSpPr>
          <p:cNvPr id="60" name="object 60"/>
          <p:cNvSpPr txBox="1"/>
          <p:nvPr/>
        </p:nvSpPr>
        <p:spPr>
          <a:xfrm>
            <a:off x="8732519" y="5016500"/>
            <a:ext cx="128905" cy="162560"/>
          </a:xfrm>
          <a:prstGeom prst="rect">
            <a:avLst/>
          </a:prstGeom>
        </p:spPr>
        <p:txBody>
          <a:bodyPr vert="horz" wrap="square" lIns="0" tIns="12700" rIns="0" bIns="0" rtlCol="0">
            <a:spAutoFit/>
          </a:bodyPr>
          <a:lstStyle/>
          <a:p>
            <a:pPr>
              <a:lnSpc>
                <a:spcPct val="100000"/>
              </a:lnSpc>
              <a:spcBef>
                <a:spcPts val="100"/>
              </a:spcBef>
            </a:pPr>
            <a:r>
              <a:rPr sz="900" spc="-25" dirty="0">
                <a:latin typeface="Calibri"/>
                <a:cs typeface="Calibri"/>
              </a:rPr>
              <a:t>10</a:t>
            </a:r>
            <a:endParaRPr sz="900">
              <a:latin typeface="Calibri"/>
              <a:cs typeface="Calibri"/>
            </a:endParaRPr>
          </a:p>
        </p:txBody>
      </p:sp>
      <p:sp>
        <p:nvSpPr>
          <p:cNvPr id="61" name="object 61"/>
          <p:cNvSpPr txBox="1"/>
          <p:nvPr/>
        </p:nvSpPr>
        <p:spPr>
          <a:xfrm>
            <a:off x="9305543" y="5016500"/>
            <a:ext cx="128905" cy="162560"/>
          </a:xfrm>
          <a:prstGeom prst="rect">
            <a:avLst/>
          </a:prstGeom>
        </p:spPr>
        <p:txBody>
          <a:bodyPr vert="horz" wrap="square" lIns="0" tIns="12700" rIns="0" bIns="0" rtlCol="0">
            <a:spAutoFit/>
          </a:bodyPr>
          <a:lstStyle/>
          <a:p>
            <a:pPr>
              <a:lnSpc>
                <a:spcPct val="100000"/>
              </a:lnSpc>
              <a:spcBef>
                <a:spcPts val="100"/>
              </a:spcBef>
            </a:pPr>
            <a:r>
              <a:rPr sz="900" spc="-25" dirty="0">
                <a:latin typeface="Calibri"/>
                <a:cs typeface="Calibri"/>
              </a:rPr>
              <a:t>12</a:t>
            </a:r>
            <a:endParaRPr sz="900">
              <a:latin typeface="Calibri"/>
              <a:cs typeface="Calibri"/>
            </a:endParaRPr>
          </a:p>
        </p:txBody>
      </p:sp>
      <p:sp>
        <p:nvSpPr>
          <p:cNvPr id="62" name="object 62"/>
          <p:cNvSpPr txBox="1"/>
          <p:nvPr/>
        </p:nvSpPr>
        <p:spPr>
          <a:xfrm>
            <a:off x="4756403" y="5274564"/>
            <a:ext cx="1083945" cy="1610360"/>
          </a:xfrm>
          <a:prstGeom prst="rect">
            <a:avLst/>
          </a:prstGeom>
        </p:spPr>
        <p:txBody>
          <a:bodyPr vert="horz" wrap="square" lIns="0" tIns="12700" rIns="0" bIns="0" rtlCol="0">
            <a:spAutoFit/>
          </a:bodyPr>
          <a:lstStyle/>
          <a:p>
            <a:pPr marR="5080" algn="r">
              <a:lnSpc>
                <a:spcPct val="100000"/>
              </a:lnSpc>
              <a:spcBef>
                <a:spcPts val="100"/>
              </a:spcBef>
            </a:pPr>
            <a:r>
              <a:rPr sz="800" b="1" spc="-30" dirty="0">
                <a:solidFill>
                  <a:srgbClr val="666666"/>
                </a:solidFill>
                <a:latin typeface="UD Digi Kyokasho NK-B"/>
                <a:cs typeface="UD Digi Kyokasho NK-B"/>
              </a:rPr>
              <a:t>発達障がいの定義・特性</a:t>
            </a:r>
            <a:endParaRPr sz="800">
              <a:latin typeface="UD Digi Kyokasho NK-B"/>
              <a:cs typeface="UD Digi Kyokasho NK-B"/>
            </a:endParaRPr>
          </a:p>
          <a:p>
            <a:pPr marL="359410" marR="5080" indent="302895" algn="r">
              <a:lnSpc>
                <a:spcPct val="171300"/>
              </a:lnSpc>
            </a:pPr>
            <a:r>
              <a:rPr sz="800" b="1" spc="-15" dirty="0">
                <a:solidFill>
                  <a:srgbClr val="666666"/>
                </a:solidFill>
                <a:latin typeface="UD Digi Kyokasho NK-B"/>
                <a:cs typeface="UD Digi Kyokasho NK-B"/>
              </a:rPr>
              <a:t>発達支援</a:t>
            </a:r>
            <a:r>
              <a:rPr sz="800" b="1" spc="-20" dirty="0">
                <a:solidFill>
                  <a:srgbClr val="666666"/>
                </a:solidFill>
                <a:latin typeface="UD Digi Kyokasho NK-B"/>
                <a:cs typeface="UD Digi Kyokasho NK-B"/>
              </a:rPr>
              <a:t>関係機関の連携</a:t>
            </a:r>
            <a:endParaRPr sz="800">
              <a:latin typeface="UD Digi Kyokasho NK-B"/>
              <a:cs typeface="UD Digi Kyokasho NK-B"/>
            </a:endParaRPr>
          </a:p>
          <a:p>
            <a:pPr marL="359410" marR="5080" indent="199390" algn="r">
              <a:lnSpc>
                <a:spcPct val="171200"/>
              </a:lnSpc>
              <a:spcBef>
                <a:spcPts val="10"/>
              </a:spcBef>
            </a:pPr>
            <a:r>
              <a:rPr sz="800" b="1" spc="-10" dirty="0">
                <a:solidFill>
                  <a:srgbClr val="666666"/>
                </a:solidFill>
                <a:latin typeface="UD Digi Kyokasho NK-B"/>
                <a:cs typeface="UD Digi Kyokasho NK-B"/>
              </a:rPr>
              <a:t>家族等支援</a:t>
            </a:r>
            <a:r>
              <a:rPr sz="800" b="1" spc="-15" dirty="0">
                <a:solidFill>
                  <a:srgbClr val="666666"/>
                </a:solidFill>
                <a:latin typeface="UD Digi Kyokasho NK-B"/>
                <a:cs typeface="UD Digi Kyokasho NK-B"/>
              </a:rPr>
              <a:t>困難事例の支援</a:t>
            </a:r>
            <a:r>
              <a:rPr sz="800" b="1" spc="-20" dirty="0">
                <a:solidFill>
                  <a:srgbClr val="666666"/>
                </a:solidFill>
                <a:latin typeface="UD Digi Kyokasho NK-B"/>
                <a:cs typeface="UD Digi Kyokasho NK-B"/>
              </a:rPr>
              <a:t>スクリーニング</a:t>
            </a:r>
            <a:endParaRPr sz="800">
              <a:latin typeface="UD Digi Kyokasho NK-B"/>
              <a:cs typeface="UD Digi Kyokasho NK-B"/>
            </a:endParaRPr>
          </a:p>
          <a:p>
            <a:pPr marR="5715" algn="r">
              <a:lnSpc>
                <a:spcPct val="100000"/>
              </a:lnSpc>
              <a:spcBef>
                <a:spcPts val="685"/>
              </a:spcBef>
            </a:pPr>
            <a:r>
              <a:rPr sz="800" b="1" spc="-15" dirty="0">
                <a:solidFill>
                  <a:srgbClr val="666666"/>
                </a:solidFill>
                <a:latin typeface="UD Digi Kyokasho NK-B"/>
                <a:cs typeface="UD Digi Kyokasho NK-B"/>
              </a:rPr>
              <a:t>具体的な事例検討</a:t>
            </a:r>
            <a:endParaRPr sz="800">
              <a:latin typeface="UD Digi Kyokasho NK-B"/>
              <a:cs typeface="UD Digi Kyokasho NK-B"/>
            </a:endParaRPr>
          </a:p>
          <a:p>
            <a:pPr marR="5080" algn="r">
              <a:lnSpc>
                <a:spcPct val="100000"/>
              </a:lnSpc>
              <a:spcBef>
                <a:spcPts val="685"/>
              </a:spcBef>
            </a:pPr>
            <a:r>
              <a:rPr sz="800" b="1" spc="-20" dirty="0">
                <a:solidFill>
                  <a:srgbClr val="666666"/>
                </a:solidFill>
                <a:latin typeface="UD Digi Kyokasho NK-B"/>
                <a:cs typeface="UD Digi Kyokasho NK-B"/>
              </a:rPr>
              <a:t>その他</a:t>
            </a:r>
            <a:endParaRPr sz="800">
              <a:latin typeface="UD Digi Kyokasho NK-B"/>
              <a:cs typeface="UD Digi Kyokasho NK-B"/>
            </a:endParaRPr>
          </a:p>
        </p:txBody>
      </p:sp>
      <p:sp>
        <p:nvSpPr>
          <p:cNvPr id="63" name="object 63"/>
          <p:cNvSpPr txBox="1"/>
          <p:nvPr/>
        </p:nvSpPr>
        <p:spPr>
          <a:xfrm>
            <a:off x="5730240" y="4726432"/>
            <a:ext cx="2788920" cy="452755"/>
          </a:xfrm>
          <a:prstGeom prst="rect">
            <a:avLst/>
          </a:prstGeom>
        </p:spPr>
        <p:txBody>
          <a:bodyPr vert="horz" wrap="square" lIns="0" tIns="15240" rIns="0" bIns="0" rtlCol="0">
            <a:spAutoFit/>
          </a:bodyPr>
          <a:lstStyle/>
          <a:p>
            <a:pPr>
              <a:lnSpc>
                <a:spcPct val="100000"/>
              </a:lnSpc>
              <a:spcBef>
                <a:spcPts val="120"/>
              </a:spcBef>
            </a:pPr>
            <a:r>
              <a:rPr sz="1100" b="1" dirty="0">
                <a:solidFill>
                  <a:srgbClr val="666666"/>
                </a:solidFill>
                <a:latin typeface="UD Digi Kyokasho NK-B"/>
                <a:cs typeface="UD Digi Kyokasho NK-B"/>
              </a:rPr>
              <a:t>（４）</a:t>
            </a:r>
            <a:r>
              <a:rPr sz="1100" b="1" spc="-15" dirty="0">
                <a:solidFill>
                  <a:srgbClr val="666666"/>
                </a:solidFill>
                <a:latin typeface="UD Digi Kyokasho NK-B"/>
                <a:cs typeface="UD Digi Kyokasho NK-B"/>
              </a:rPr>
              <a:t>市町村独自に実施する保健師研修の内容</a:t>
            </a:r>
            <a:endParaRPr sz="1100">
              <a:latin typeface="UD Digi Kyokasho NK-B"/>
              <a:cs typeface="UD Digi Kyokasho NK-B"/>
            </a:endParaRPr>
          </a:p>
          <a:p>
            <a:pPr marL="161290">
              <a:lnSpc>
                <a:spcPct val="100000"/>
              </a:lnSpc>
              <a:spcBef>
                <a:spcPts val="940"/>
              </a:spcBef>
              <a:tabLst>
                <a:tab pos="735965" algn="l"/>
                <a:tab pos="1308735" algn="l"/>
                <a:tab pos="1883410" algn="l"/>
                <a:tab pos="2456180" algn="l"/>
              </a:tabLst>
            </a:pPr>
            <a:r>
              <a:rPr sz="900" spc="-50" dirty="0">
                <a:latin typeface="Calibri"/>
                <a:cs typeface="Calibri"/>
              </a:rPr>
              <a:t>0</a:t>
            </a:r>
            <a:r>
              <a:rPr sz="900" dirty="0">
                <a:latin typeface="Calibri"/>
                <a:cs typeface="Calibri"/>
              </a:rPr>
              <a:t>	</a:t>
            </a:r>
            <a:r>
              <a:rPr sz="900" spc="-50" dirty="0">
                <a:latin typeface="Calibri"/>
                <a:cs typeface="Calibri"/>
              </a:rPr>
              <a:t>2</a:t>
            </a:r>
            <a:r>
              <a:rPr sz="900" dirty="0">
                <a:latin typeface="Calibri"/>
                <a:cs typeface="Calibri"/>
              </a:rPr>
              <a:t>	</a:t>
            </a:r>
            <a:r>
              <a:rPr sz="900" spc="-50" dirty="0">
                <a:latin typeface="Calibri"/>
                <a:cs typeface="Calibri"/>
              </a:rPr>
              <a:t>4</a:t>
            </a:r>
            <a:r>
              <a:rPr sz="900" dirty="0">
                <a:latin typeface="Calibri"/>
                <a:cs typeface="Calibri"/>
              </a:rPr>
              <a:t>	</a:t>
            </a:r>
            <a:r>
              <a:rPr sz="900" spc="-50" dirty="0">
                <a:latin typeface="Calibri"/>
                <a:cs typeface="Calibri"/>
              </a:rPr>
              <a:t>6</a:t>
            </a:r>
            <a:r>
              <a:rPr sz="900" dirty="0">
                <a:latin typeface="Calibri"/>
                <a:cs typeface="Calibri"/>
              </a:rPr>
              <a:t>	</a:t>
            </a:r>
            <a:r>
              <a:rPr sz="900" spc="-50" dirty="0">
                <a:latin typeface="Calibri"/>
                <a:cs typeface="Calibri"/>
              </a:rPr>
              <a:t>8</a:t>
            </a:r>
            <a:endParaRPr sz="900">
              <a:latin typeface="Calibri"/>
              <a:cs typeface="Calibri"/>
            </a:endParaRPr>
          </a:p>
        </p:txBody>
      </p:sp>
      <p:sp>
        <p:nvSpPr>
          <p:cNvPr id="64" name="object 64"/>
          <p:cNvSpPr/>
          <p:nvPr/>
        </p:nvSpPr>
        <p:spPr>
          <a:xfrm>
            <a:off x="4677155" y="4639055"/>
            <a:ext cx="4884420" cy="2433955"/>
          </a:xfrm>
          <a:custGeom>
            <a:avLst/>
            <a:gdLst/>
            <a:ahLst/>
            <a:cxnLst/>
            <a:rect l="l" t="t" r="r" b="b"/>
            <a:pathLst>
              <a:path w="4884420" h="2433954">
                <a:moveTo>
                  <a:pt x="0" y="2433827"/>
                </a:moveTo>
                <a:lnTo>
                  <a:pt x="4884420" y="2433827"/>
                </a:lnTo>
                <a:lnTo>
                  <a:pt x="4884420" y="0"/>
                </a:lnTo>
                <a:lnTo>
                  <a:pt x="0" y="0"/>
                </a:lnTo>
                <a:lnTo>
                  <a:pt x="0" y="2433827"/>
                </a:lnTo>
                <a:close/>
              </a:path>
            </a:pathLst>
          </a:custGeom>
          <a:ln w="12192">
            <a:solidFill>
              <a:srgbClr val="000000"/>
            </a:solidFill>
          </a:ln>
        </p:spPr>
        <p:txBody>
          <a:bodyPr wrap="square" lIns="0" tIns="0" rIns="0" bIns="0" rtlCol="0"/>
          <a:lstStyle/>
          <a:p>
            <a:endParaRPr/>
          </a:p>
        </p:txBody>
      </p:sp>
      <p:sp>
        <p:nvSpPr>
          <p:cNvPr id="65" name="object 65"/>
          <p:cNvSpPr txBox="1"/>
          <p:nvPr/>
        </p:nvSpPr>
        <p:spPr>
          <a:xfrm>
            <a:off x="9118092" y="6776719"/>
            <a:ext cx="90170" cy="208279"/>
          </a:xfrm>
          <a:prstGeom prst="rect">
            <a:avLst/>
          </a:prstGeom>
        </p:spPr>
        <p:txBody>
          <a:bodyPr vert="horz" wrap="square" lIns="0" tIns="12700" rIns="0" bIns="0" rtlCol="0">
            <a:spAutoFit/>
          </a:bodyPr>
          <a:lstStyle/>
          <a:p>
            <a:pPr>
              <a:lnSpc>
                <a:spcPct val="100000"/>
              </a:lnSpc>
              <a:spcBef>
                <a:spcPts val="100"/>
              </a:spcBef>
            </a:pPr>
            <a:r>
              <a:rPr sz="1200" spc="-50" dirty="0">
                <a:solidFill>
                  <a:srgbClr val="888888"/>
                </a:solidFill>
                <a:latin typeface="Calibri"/>
                <a:cs typeface="Calibri"/>
              </a:rPr>
              <a:t>2</a:t>
            </a:r>
            <a:endParaRPr sz="1200">
              <a:latin typeface="Calibri"/>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1833880" cy="269240"/>
          </a:xfrm>
          <a:prstGeom prst="rect">
            <a:avLst/>
          </a:prstGeom>
        </p:spPr>
        <p:txBody>
          <a:bodyPr vert="horz" wrap="square" lIns="0" tIns="12700" rIns="0" bIns="0" rtlCol="0">
            <a:spAutoFit/>
          </a:bodyPr>
          <a:lstStyle/>
          <a:p>
            <a:pPr marL="12700">
              <a:lnSpc>
                <a:spcPct val="100000"/>
              </a:lnSpc>
              <a:spcBef>
                <a:spcPts val="100"/>
              </a:spcBef>
              <a:tabLst>
                <a:tab pos="411480" algn="l"/>
              </a:tabLst>
            </a:pPr>
            <a:r>
              <a:rPr sz="1600" b="0" spc="-50" dirty="0">
                <a:latin typeface="Yu Gothic Light"/>
                <a:cs typeface="Yu Gothic Light"/>
              </a:rPr>
              <a:t>７</a:t>
            </a:r>
            <a:r>
              <a:rPr sz="1600" b="0" dirty="0">
                <a:latin typeface="Yu Gothic Light"/>
                <a:cs typeface="Yu Gothic Light"/>
              </a:rPr>
              <a:t>	</a:t>
            </a:r>
            <a:r>
              <a:rPr sz="1600" b="0" spc="-30" dirty="0">
                <a:latin typeface="Yu Gothic Light"/>
                <a:cs typeface="Yu Gothic Light"/>
              </a:rPr>
              <a:t>家族⽀援の充実</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637540"/>
          </a:xfrm>
          <a:prstGeom prst="rect">
            <a:avLst/>
          </a:prstGeom>
          <a:ln w="25907">
            <a:solidFill>
              <a:srgbClr val="00AFEF"/>
            </a:solidFill>
          </a:ln>
        </p:spPr>
        <p:txBody>
          <a:bodyPr vert="horz" wrap="square" lIns="0" tIns="20955" rIns="0" bIns="0" rtlCol="0">
            <a:spAutoFit/>
          </a:bodyPr>
          <a:lstStyle/>
          <a:p>
            <a:pPr marL="266065" marR="137795" indent="-175260">
              <a:lnSpc>
                <a:spcPct val="118300"/>
              </a:lnSpc>
              <a:spcBef>
                <a:spcPts val="165"/>
              </a:spcBef>
            </a:pPr>
            <a:r>
              <a:rPr sz="1200" b="1" spc="-25"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27</a:t>
            </a:r>
            <a:r>
              <a:rPr sz="1200" b="1" spc="-30" dirty="0">
                <a:solidFill>
                  <a:srgbClr val="0D0D0D"/>
                </a:solidFill>
                <a:latin typeface="UD Digi Kyokasho NK-B"/>
                <a:cs typeface="UD Digi Kyokasho NK-B"/>
              </a:rPr>
              <a:t>市町村において、ペアトレ、ペアプロ以外の家族支援を実施。実施内容としては、「家族向けの研修、講座」が最も多く、次いで「個別</a:t>
            </a:r>
            <a:r>
              <a:rPr sz="1200" b="1" spc="-60" dirty="0">
                <a:solidFill>
                  <a:srgbClr val="0D0D0D"/>
                </a:solidFill>
                <a:latin typeface="UD Digi Kyokasho NK-B"/>
                <a:cs typeface="UD Digi Kyokasho NK-B"/>
              </a:rPr>
              <a:t>相談•カウンセリング」「家族同士の交流の場づくり」が多い。</a:t>
            </a:r>
            <a:endParaRPr sz="1200">
              <a:latin typeface="UD Digi Kyokasho NK-B"/>
              <a:cs typeface="UD Digi Kyokasho NK-B"/>
            </a:endParaRPr>
          </a:p>
        </p:txBody>
      </p:sp>
      <p:sp>
        <p:nvSpPr>
          <p:cNvPr id="5" name="object 5"/>
          <p:cNvSpPr txBox="1"/>
          <p:nvPr/>
        </p:nvSpPr>
        <p:spPr>
          <a:xfrm>
            <a:off x="9318752" y="6865111"/>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20</a:t>
            </a:r>
            <a:endParaRPr sz="1200">
              <a:latin typeface="Calibri"/>
              <a:cs typeface="Calibri"/>
            </a:endParaRPr>
          </a:p>
        </p:txBody>
      </p:sp>
      <p:grpSp>
        <p:nvGrpSpPr>
          <p:cNvPr id="6" name="object 6"/>
          <p:cNvGrpSpPr/>
          <p:nvPr/>
        </p:nvGrpSpPr>
        <p:grpSpPr>
          <a:xfrm>
            <a:off x="1647444" y="3339084"/>
            <a:ext cx="2135505" cy="1805939"/>
            <a:chOff x="1647444" y="3339084"/>
            <a:chExt cx="2135505" cy="1805939"/>
          </a:xfrm>
        </p:grpSpPr>
        <p:sp>
          <p:nvSpPr>
            <p:cNvPr id="7" name="object 7"/>
            <p:cNvSpPr/>
            <p:nvPr/>
          </p:nvSpPr>
          <p:spPr>
            <a:xfrm>
              <a:off x="2068068" y="3348228"/>
              <a:ext cx="1545590" cy="1797050"/>
            </a:xfrm>
            <a:custGeom>
              <a:avLst/>
              <a:gdLst/>
              <a:ahLst/>
              <a:cxnLst/>
              <a:rect l="l" t="t" r="r" b="b"/>
              <a:pathLst>
                <a:path w="1545589" h="1797050">
                  <a:moveTo>
                    <a:pt x="646176" y="0"/>
                  </a:moveTo>
                  <a:lnTo>
                    <a:pt x="646176" y="899160"/>
                  </a:lnTo>
                  <a:lnTo>
                    <a:pt x="0" y="1522476"/>
                  </a:lnTo>
                  <a:lnTo>
                    <a:pt x="34670" y="1556505"/>
                  </a:lnTo>
                  <a:lnTo>
                    <a:pt x="70952" y="1588461"/>
                  </a:lnTo>
                  <a:lnTo>
                    <a:pt x="108752" y="1618305"/>
                  </a:lnTo>
                  <a:lnTo>
                    <a:pt x="147974" y="1645994"/>
                  </a:lnTo>
                  <a:lnTo>
                    <a:pt x="188524" y="1671489"/>
                  </a:lnTo>
                  <a:lnTo>
                    <a:pt x="230306" y="1694748"/>
                  </a:lnTo>
                  <a:lnTo>
                    <a:pt x="273227" y="1715732"/>
                  </a:lnTo>
                  <a:lnTo>
                    <a:pt x="317190" y="1734400"/>
                  </a:lnTo>
                  <a:lnTo>
                    <a:pt x="362102" y="1750710"/>
                  </a:lnTo>
                  <a:lnTo>
                    <a:pt x="407867" y="1764622"/>
                  </a:lnTo>
                  <a:lnTo>
                    <a:pt x="454391" y="1776096"/>
                  </a:lnTo>
                  <a:lnTo>
                    <a:pt x="501578" y="1785091"/>
                  </a:lnTo>
                  <a:lnTo>
                    <a:pt x="549335" y="1791566"/>
                  </a:lnTo>
                  <a:lnTo>
                    <a:pt x="597566" y="1795481"/>
                  </a:lnTo>
                  <a:lnTo>
                    <a:pt x="646176" y="1796796"/>
                  </a:lnTo>
                  <a:lnTo>
                    <a:pt x="693950" y="1795554"/>
                  </a:lnTo>
                  <a:lnTo>
                    <a:pt x="741072" y="1791872"/>
                  </a:lnTo>
                  <a:lnTo>
                    <a:pt x="787481" y="1785811"/>
                  </a:lnTo>
                  <a:lnTo>
                    <a:pt x="833114" y="1777431"/>
                  </a:lnTo>
                  <a:lnTo>
                    <a:pt x="877908" y="1766794"/>
                  </a:lnTo>
                  <a:lnTo>
                    <a:pt x="921803" y="1753961"/>
                  </a:lnTo>
                  <a:lnTo>
                    <a:pt x="964736" y="1738994"/>
                  </a:lnTo>
                  <a:lnTo>
                    <a:pt x="1006645" y="1721955"/>
                  </a:lnTo>
                  <a:lnTo>
                    <a:pt x="1047468" y="1702904"/>
                  </a:lnTo>
                  <a:lnTo>
                    <a:pt x="1087143" y="1681903"/>
                  </a:lnTo>
                  <a:lnTo>
                    <a:pt x="1125608" y="1659014"/>
                  </a:lnTo>
                  <a:lnTo>
                    <a:pt x="1162801" y="1634297"/>
                  </a:lnTo>
                  <a:lnTo>
                    <a:pt x="1198660" y="1607815"/>
                  </a:lnTo>
                  <a:lnTo>
                    <a:pt x="1233123" y="1579628"/>
                  </a:lnTo>
                  <a:lnTo>
                    <a:pt x="1266128" y="1549798"/>
                  </a:lnTo>
                  <a:lnTo>
                    <a:pt x="1297613" y="1518387"/>
                  </a:lnTo>
                  <a:lnTo>
                    <a:pt x="1327517" y="1485455"/>
                  </a:lnTo>
                  <a:lnTo>
                    <a:pt x="1355776" y="1451064"/>
                  </a:lnTo>
                  <a:lnTo>
                    <a:pt x="1382329" y="1415276"/>
                  </a:lnTo>
                  <a:lnTo>
                    <a:pt x="1407115" y="1378152"/>
                  </a:lnTo>
                  <a:lnTo>
                    <a:pt x="1430070" y="1339753"/>
                  </a:lnTo>
                  <a:lnTo>
                    <a:pt x="1451133" y="1300141"/>
                  </a:lnTo>
                  <a:lnTo>
                    <a:pt x="1470243" y="1259377"/>
                  </a:lnTo>
                  <a:lnTo>
                    <a:pt x="1487336" y="1217522"/>
                  </a:lnTo>
                  <a:lnTo>
                    <a:pt x="1502352" y="1174638"/>
                  </a:lnTo>
                  <a:lnTo>
                    <a:pt x="1515227" y="1130786"/>
                  </a:lnTo>
                  <a:lnTo>
                    <a:pt x="1525901" y="1086028"/>
                  </a:lnTo>
                  <a:lnTo>
                    <a:pt x="1534311" y="1040425"/>
                  </a:lnTo>
                  <a:lnTo>
                    <a:pt x="1540394" y="994038"/>
                  </a:lnTo>
                  <a:lnTo>
                    <a:pt x="1544090" y="946929"/>
                  </a:lnTo>
                  <a:lnTo>
                    <a:pt x="1545335" y="899160"/>
                  </a:lnTo>
                  <a:lnTo>
                    <a:pt x="1544090" y="851385"/>
                  </a:lnTo>
                  <a:lnTo>
                    <a:pt x="1540394" y="804263"/>
                  </a:lnTo>
                  <a:lnTo>
                    <a:pt x="1534311" y="757854"/>
                  </a:lnTo>
                  <a:lnTo>
                    <a:pt x="1525901" y="712221"/>
                  </a:lnTo>
                  <a:lnTo>
                    <a:pt x="1515227" y="667427"/>
                  </a:lnTo>
                  <a:lnTo>
                    <a:pt x="1502352" y="623532"/>
                  </a:lnTo>
                  <a:lnTo>
                    <a:pt x="1487336" y="580599"/>
                  </a:lnTo>
                  <a:lnTo>
                    <a:pt x="1470243" y="538690"/>
                  </a:lnTo>
                  <a:lnTo>
                    <a:pt x="1451133" y="497867"/>
                  </a:lnTo>
                  <a:lnTo>
                    <a:pt x="1430070" y="458192"/>
                  </a:lnTo>
                  <a:lnTo>
                    <a:pt x="1407115" y="419727"/>
                  </a:lnTo>
                  <a:lnTo>
                    <a:pt x="1382329" y="382534"/>
                  </a:lnTo>
                  <a:lnTo>
                    <a:pt x="1355776" y="346675"/>
                  </a:lnTo>
                  <a:lnTo>
                    <a:pt x="1327517" y="312212"/>
                  </a:lnTo>
                  <a:lnTo>
                    <a:pt x="1297613" y="279207"/>
                  </a:lnTo>
                  <a:lnTo>
                    <a:pt x="1266128" y="247722"/>
                  </a:lnTo>
                  <a:lnTo>
                    <a:pt x="1233123" y="217818"/>
                  </a:lnTo>
                  <a:lnTo>
                    <a:pt x="1198660" y="189559"/>
                  </a:lnTo>
                  <a:lnTo>
                    <a:pt x="1162801" y="163006"/>
                  </a:lnTo>
                  <a:lnTo>
                    <a:pt x="1125608" y="138220"/>
                  </a:lnTo>
                  <a:lnTo>
                    <a:pt x="1087143" y="115265"/>
                  </a:lnTo>
                  <a:lnTo>
                    <a:pt x="1047468" y="94202"/>
                  </a:lnTo>
                  <a:lnTo>
                    <a:pt x="1006645" y="75092"/>
                  </a:lnTo>
                  <a:lnTo>
                    <a:pt x="964736" y="57999"/>
                  </a:lnTo>
                  <a:lnTo>
                    <a:pt x="921803" y="42983"/>
                  </a:lnTo>
                  <a:lnTo>
                    <a:pt x="877908" y="30108"/>
                  </a:lnTo>
                  <a:lnTo>
                    <a:pt x="833114" y="19434"/>
                  </a:lnTo>
                  <a:lnTo>
                    <a:pt x="787481" y="11024"/>
                  </a:lnTo>
                  <a:lnTo>
                    <a:pt x="741072" y="4941"/>
                  </a:lnTo>
                  <a:lnTo>
                    <a:pt x="693950" y="1245"/>
                  </a:lnTo>
                  <a:lnTo>
                    <a:pt x="646176" y="0"/>
                  </a:lnTo>
                  <a:close/>
                </a:path>
              </a:pathLst>
            </a:custGeom>
            <a:solidFill>
              <a:srgbClr val="5088BB"/>
            </a:solidFill>
          </p:spPr>
          <p:txBody>
            <a:bodyPr wrap="square" lIns="0" tIns="0" rIns="0" bIns="0" rtlCol="0"/>
            <a:lstStyle/>
            <a:p>
              <a:endParaRPr/>
            </a:p>
          </p:txBody>
        </p:sp>
        <p:sp>
          <p:nvSpPr>
            <p:cNvPr id="8" name="object 8"/>
            <p:cNvSpPr/>
            <p:nvPr/>
          </p:nvSpPr>
          <p:spPr>
            <a:xfrm>
              <a:off x="1816476" y="3348228"/>
              <a:ext cx="897890" cy="1522730"/>
            </a:xfrm>
            <a:custGeom>
              <a:avLst/>
              <a:gdLst/>
              <a:ahLst/>
              <a:cxnLst/>
              <a:rect l="l" t="t" r="r" b="b"/>
              <a:pathLst>
                <a:path w="897889" h="1522729">
                  <a:moveTo>
                    <a:pt x="897767" y="0"/>
                  </a:moveTo>
                  <a:lnTo>
                    <a:pt x="848263" y="1391"/>
                  </a:lnTo>
                  <a:lnTo>
                    <a:pt x="799098" y="5536"/>
                  </a:lnTo>
                  <a:lnTo>
                    <a:pt x="750380" y="12386"/>
                  </a:lnTo>
                  <a:lnTo>
                    <a:pt x="702216" y="21895"/>
                  </a:lnTo>
                  <a:lnTo>
                    <a:pt x="654711" y="34017"/>
                  </a:lnTo>
                  <a:lnTo>
                    <a:pt x="607972" y="48705"/>
                  </a:lnTo>
                  <a:lnTo>
                    <a:pt x="562106" y="65912"/>
                  </a:lnTo>
                  <a:lnTo>
                    <a:pt x="517221" y="85592"/>
                  </a:lnTo>
                  <a:lnTo>
                    <a:pt x="473421" y="107698"/>
                  </a:lnTo>
                  <a:lnTo>
                    <a:pt x="430815" y="132183"/>
                  </a:lnTo>
                  <a:lnTo>
                    <a:pt x="389508" y="159001"/>
                  </a:lnTo>
                  <a:lnTo>
                    <a:pt x="349607" y="188105"/>
                  </a:lnTo>
                  <a:lnTo>
                    <a:pt x="311220" y="219448"/>
                  </a:lnTo>
                  <a:lnTo>
                    <a:pt x="274451" y="252984"/>
                  </a:lnTo>
                  <a:lnTo>
                    <a:pt x="241021" y="287000"/>
                  </a:lnTo>
                  <a:lnTo>
                    <a:pt x="209751" y="322327"/>
                  </a:lnTo>
                  <a:lnTo>
                    <a:pt x="180646" y="358877"/>
                  </a:lnTo>
                  <a:lnTo>
                    <a:pt x="153706" y="396562"/>
                  </a:lnTo>
                  <a:lnTo>
                    <a:pt x="128933" y="435295"/>
                  </a:lnTo>
                  <a:lnTo>
                    <a:pt x="106329" y="474988"/>
                  </a:lnTo>
                  <a:lnTo>
                    <a:pt x="85896" y="515553"/>
                  </a:lnTo>
                  <a:lnTo>
                    <a:pt x="67636" y="556902"/>
                  </a:lnTo>
                  <a:lnTo>
                    <a:pt x="51551" y="598948"/>
                  </a:lnTo>
                  <a:lnTo>
                    <a:pt x="37642" y="641602"/>
                  </a:lnTo>
                  <a:lnTo>
                    <a:pt x="25912" y="684777"/>
                  </a:lnTo>
                  <a:lnTo>
                    <a:pt x="16362" y="728386"/>
                  </a:lnTo>
                  <a:lnTo>
                    <a:pt x="8994" y="772339"/>
                  </a:lnTo>
                  <a:lnTo>
                    <a:pt x="3809" y="816550"/>
                  </a:lnTo>
                  <a:lnTo>
                    <a:pt x="811" y="860931"/>
                  </a:lnTo>
                  <a:lnTo>
                    <a:pt x="0" y="905394"/>
                  </a:lnTo>
                  <a:lnTo>
                    <a:pt x="1378" y="949851"/>
                  </a:lnTo>
                  <a:lnTo>
                    <a:pt x="4947" y="994214"/>
                  </a:lnTo>
                  <a:lnTo>
                    <a:pt x="10710" y="1038396"/>
                  </a:lnTo>
                  <a:lnTo>
                    <a:pt x="18667" y="1082308"/>
                  </a:lnTo>
                  <a:lnTo>
                    <a:pt x="28822" y="1125864"/>
                  </a:lnTo>
                  <a:lnTo>
                    <a:pt x="41175" y="1168975"/>
                  </a:lnTo>
                  <a:lnTo>
                    <a:pt x="55728" y="1211554"/>
                  </a:lnTo>
                  <a:lnTo>
                    <a:pt x="72484" y="1253512"/>
                  </a:lnTo>
                  <a:lnTo>
                    <a:pt x="91443" y="1294762"/>
                  </a:lnTo>
                  <a:lnTo>
                    <a:pt x="112609" y="1335216"/>
                  </a:lnTo>
                  <a:lnTo>
                    <a:pt x="135983" y="1374786"/>
                  </a:lnTo>
                  <a:lnTo>
                    <a:pt x="161566" y="1413385"/>
                  </a:lnTo>
                  <a:lnTo>
                    <a:pt x="189360" y="1450925"/>
                  </a:lnTo>
                  <a:lnTo>
                    <a:pt x="219368" y="1487318"/>
                  </a:lnTo>
                  <a:lnTo>
                    <a:pt x="251591" y="1522476"/>
                  </a:lnTo>
                  <a:lnTo>
                    <a:pt x="897767" y="899160"/>
                  </a:lnTo>
                  <a:lnTo>
                    <a:pt x="897767" y="0"/>
                  </a:lnTo>
                  <a:close/>
                </a:path>
              </a:pathLst>
            </a:custGeom>
            <a:solidFill>
              <a:srgbClr val="96B8DF"/>
            </a:solidFill>
          </p:spPr>
          <p:txBody>
            <a:bodyPr wrap="square" lIns="0" tIns="0" rIns="0" bIns="0" rtlCol="0"/>
            <a:lstStyle/>
            <a:p>
              <a:endParaRPr/>
            </a:p>
          </p:txBody>
        </p:sp>
        <p:sp>
          <p:nvSpPr>
            <p:cNvPr id="9" name="object 9"/>
            <p:cNvSpPr/>
            <p:nvPr/>
          </p:nvSpPr>
          <p:spPr>
            <a:xfrm>
              <a:off x="1816476" y="3348228"/>
              <a:ext cx="897890" cy="1522730"/>
            </a:xfrm>
            <a:custGeom>
              <a:avLst/>
              <a:gdLst/>
              <a:ahLst/>
              <a:cxnLst/>
              <a:rect l="l" t="t" r="r" b="b"/>
              <a:pathLst>
                <a:path w="897889" h="1522729">
                  <a:moveTo>
                    <a:pt x="251591" y="1522476"/>
                  </a:moveTo>
                  <a:lnTo>
                    <a:pt x="219368" y="1487318"/>
                  </a:lnTo>
                  <a:lnTo>
                    <a:pt x="189360" y="1450925"/>
                  </a:lnTo>
                  <a:lnTo>
                    <a:pt x="161566" y="1413385"/>
                  </a:lnTo>
                  <a:lnTo>
                    <a:pt x="135983" y="1374786"/>
                  </a:lnTo>
                  <a:lnTo>
                    <a:pt x="112609" y="1335216"/>
                  </a:lnTo>
                  <a:lnTo>
                    <a:pt x="91443" y="1294762"/>
                  </a:lnTo>
                  <a:lnTo>
                    <a:pt x="72484" y="1253512"/>
                  </a:lnTo>
                  <a:lnTo>
                    <a:pt x="55728" y="1211554"/>
                  </a:lnTo>
                  <a:lnTo>
                    <a:pt x="41175" y="1168975"/>
                  </a:lnTo>
                  <a:lnTo>
                    <a:pt x="28822" y="1125864"/>
                  </a:lnTo>
                  <a:lnTo>
                    <a:pt x="18667" y="1082308"/>
                  </a:lnTo>
                  <a:lnTo>
                    <a:pt x="10710" y="1038396"/>
                  </a:lnTo>
                  <a:lnTo>
                    <a:pt x="4947" y="994214"/>
                  </a:lnTo>
                  <a:lnTo>
                    <a:pt x="1378" y="949851"/>
                  </a:lnTo>
                  <a:lnTo>
                    <a:pt x="0" y="905394"/>
                  </a:lnTo>
                  <a:lnTo>
                    <a:pt x="811" y="860931"/>
                  </a:lnTo>
                  <a:lnTo>
                    <a:pt x="3809" y="816550"/>
                  </a:lnTo>
                  <a:lnTo>
                    <a:pt x="8994" y="772339"/>
                  </a:lnTo>
                  <a:lnTo>
                    <a:pt x="16362" y="728386"/>
                  </a:lnTo>
                  <a:lnTo>
                    <a:pt x="25912" y="684777"/>
                  </a:lnTo>
                  <a:lnTo>
                    <a:pt x="37642" y="641602"/>
                  </a:lnTo>
                  <a:lnTo>
                    <a:pt x="51551" y="598948"/>
                  </a:lnTo>
                  <a:lnTo>
                    <a:pt x="67636" y="556902"/>
                  </a:lnTo>
                  <a:lnTo>
                    <a:pt x="85896" y="515553"/>
                  </a:lnTo>
                  <a:lnTo>
                    <a:pt x="106329" y="474988"/>
                  </a:lnTo>
                  <a:lnTo>
                    <a:pt x="128933" y="435295"/>
                  </a:lnTo>
                  <a:lnTo>
                    <a:pt x="153706" y="396562"/>
                  </a:lnTo>
                  <a:lnTo>
                    <a:pt x="180646" y="358877"/>
                  </a:lnTo>
                  <a:lnTo>
                    <a:pt x="209751" y="322327"/>
                  </a:lnTo>
                  <a:lnTo>
                    <a:pt x="241021" y="287000"/>
                  </a:lnTo>
                  <a:lnTo>
                    <a:pt x="274451" y="252984"/>
                  </a:lnTo>
                  <a:lnTo>
                    <a:pt x="311220" y="219448"/>
                  </a:lnTo>
                  <a:lnTo>
                    <a:pt x="349607" y="188105"/>
                  </a:lnTo>
                  <a:lnTo>
                    <a:pt x="389508" y="159001"/>
                  </a:lnTo>
                  <a:lnTo>
                    <a:pt x="430815" y="132183"/>
                  </a:lnTo>
                  <a:lnTo>
                    <a:pt x="473421" y="107698"/>
                  </a:lnTo>
                  <a:lnTo>
                    <a:pt x="517221" y="85592"/>
                  </a:lnTo>
                  <a:lnTo>
                    <a:pt x="562106" y="65912"/>
                  </a:lnTo>
                  <a:lnTo>
                    <a:pt x="607972" y="48705"/>
                  </a:lnTo>
                  <a:lnTo>
                    <a:pt x="654711" y="34017"/>
                  </a:lnTo>
                  <a:lnTo>
                    <a:pt x="702216" y="21895"/>
                  </a:lnTo>
                  <a:lnTo>
                    <a:pt x="750380" y="12386"/>
                  </a:lnTo>
                  <a:lnTo>
                    <a:pt x="799098" y="5536"/>
                  </a:lnTo>
                  <a:lnTo>
                    <a:pt x="848263" y="1391"/>
                  </a:lnTo>
                  <a:lnTo>
                    <a:pt x="897767" y="0"/>
                  </a:lnTo>
                  <a:lnTo>
                    <a:pt x="897767" y="899160"/>
                  </a:lnTo>
                  <a:lnTo>
                    <a:pt x="251591" y="1522476"/>
                  </a:lnTo>
                  <a:close/>
                </a:path>
              </a:pathLst>
            </a:custGeom>
            <a:ln w="18288">
              <a:solidFill>
                <a:srgbClr val="FFFFFF"/>
              </a:solidFill>
            </a:ln>
          </p:spPr>
          <p:txBody>
            <a:bodyPr wrap="square" lIns="0" tIns="0" rIns="0" bIns="0" rtlCol="0"/>
            <a:lstStyle/>
            <a:p>
              <a:endParaRPr/>
            </a:p>
          </p:txBody>
        </p:sp>
        <p:sp>
          <p:nvSpPr>
            <p:cNvPr id="10" name="object 10"/>
            <p:cNvSpPr/>
            <p:nvPr/>
          </p:nvSpPr>
          <p:spPr>
            <a:xfrm>
              <a:off x="1652016" y="3755136"/>
              <a:ext cx="2125980" cy="984885"/>
            </a:xfrm>
            <a:custGeom>
              <a:avLst/>
              <a:gdLst/>
              <a:ahLst/>
              <a:cxnLst/>
              <a:rect l="l" t="t" r="r" b="b"/>
              <a:pathLst>
                <a:path w="2125979" h="984885">
                  <a:moveTo>
                    <a:pt x="1933956" y="984504"/>
                  </a:moveTo>
                  <a:lnTo>
                    <a:pt x="2125980" y="984504"/>
                  </a:lnTo>
                  <a:lnTo>
                    <a:pt x="2125980" y="806196"/>
                  </a:lnTo>
                  <a:lnTo>
                    <a:pt x="1933956" y="806196"/>
                  </a:lnTo>
                  <a:lnTo>
                    <a:pt x="1933956" y="984504"/>
                  </a:lnTo>
                  <a:close/>
                </a:path>
                <a:path w="2125979" h="984885">
                  <a:moveTo>
                    <a:pt x="0" y="178308"/>
                  </a:moveTo>
                  <a:lnTo>
                    <a:pt x="192024" y="178308"/>
                  </a:lnTo>
                  <a:lnTo>
                    <a:pt x="192024" y="0"/>
                  </a:lnTo>
                  <a:lnTo>
                    <a:pt x="0" y="0"/>
                  </a:lnTo>
                  <a:lnTo>
                    <a:pt x="0" y="178308"/>
                  </a:lnTo>
                  <a:close/>
                </a:path>
              </a:pathLst>
            </a:custGeom>
            <a:ln w="9144">
              <a:solidFill>
                <a:srgbClr val="000000"/>
              </a:solidFill>
            </a:ln>
          </p:spPr>
          <p:txBody>
            <a:bodyPr wrap="square" lIns="0" tIns="0" rIns="0" bIns="0" rtlCol="0"/>
            <a:lstStyle/>
            <a:p>
              <a:endParaRPr/>
            </a:p>
          </p:txBody>
        </p:sp>
      </p:grpSp>
      <p:sp>
        <p:nvSpPr>
          <p:cNvPr id="11" name="object 11"/>
          <p:cNvSpPr/>
          <p:nvPr/>
        </p:nvSpPr>
        <p:spPr>
          <a:xfrm>
            <a:off x="4219955" y="3965448"/>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5088BB"/>
          </a:solidFill>
        </p:spPr>
        <p:txBody>
          <a:bodyPr wrap="square" lIns="0" tIns="0" rIns="0" bIns="0" rtlCol="0"/>
          <a:lstStyle/>
          <a:p>
            <a:endParaRPr/>
          </a:p>
        </p:txBody>
      </p:sp>
      <p:sp>
        <p:nvSpPr>
          <p:cNvPr id="12" name="object 12"/>
          <p:cNvSpPr/>
          <p:nvPr/>
        </p:nvSpPr>
        <p:spPr>
          <a:xfrm>
            <a:off x="4219955" y="4165092"/>
            <a:ext cx="55244" cy="53340"/>
          </a:xfrm>
          <a:custGeom>
            <a:avLst/>
            <a:gdLst/>
            <a:ahLst/>
            <a:cxnLst/>
            <a:rect l="l" t="t" r="r" b="b"/>
            <a:pathLst>
              <a:path w="55245" h="53339">
                <a:moveTo>
                  <a:pt x="54864" y="0"/>
                </a:moveTo>
                <a:lnTo>
                  <a:pt x="0" y="0"/>
                </a:lnTo>
                <a:lnTo>
                  <a:pt x="0" y="53339"/>
                </a:lnTo>
                <a:lnTo>
                  <a:pt x="54864" y="53339"/>
                </a:lnTo>
                <a:lnTo>
                  <a:pt x="54864" y="0"/>
                </a:lnTo>
                <a:close/>
              </a:path>
            </a:pathLst>
          </a:custGeom>
          <a:solidFill>
            <a:srgbClr val="96B8DF"/>
          </a:solidFill>
        </p:spPr>
        <p:txBody>
          <a:bodyPr wrap="square" lIns="0" tIns="0" rIns="0" bIns="0" rtlCol="0"/>
          <a:lstStyle/>
          <a:p>
            <a:endParaRPr/>
          </a:p>
        </p:txBody>
      </p:sp>
      <p:sp>
        <p:nvSpPr>
          <p:cNvPr id="13" name="object 13"/>
          <p:cNvSpPr txBox="1"/>
          <p:nvPr/>
        </p:nvSpPr>
        <p:spPr>
          <a:xfrm>
            <a:off x="880872" y="2717292"/>
            <a:ext cx="4235450" cy="2715895"/>
          </a:xfrm>
          <a:prstGeom prst="rect">
            <a:avLst/>
          </a:prstGeom>
          <a:ln w="9144">
            <a:solidFill>
              <a:srgbClr val="000000"/>
            </a:solidFill>
          </a:ln>
        </p:spPr>
        <p:txBody>
          <a:bodyPr vert="horz" wrap="square" lIns="0" tIns="101600" rIns="0" bIns="0" rtlCol="0">
            <a:spAutoFit/>
          </a:bodyPr>
          <a:lstStyle/>
          <a:p>
            <a:pPr marL="769620">
              <a:lnSpc>
                <a:spcPct val="100000"/>
              </a:lnSpc>
              <a:spcBef>
                <a:spcPts val="800"/>
              </a:spcBef>
            </a:pPr>
            <a:r>
              <a:rPr sz="1200" b="1" spc="-30" dirty="0">
                <a:solidFill>
                  <a:srgbClr val="585858"/>
                </a:solidFill>
                <a:latin typeface="UD Digi Kyokasho NK-B"/>
                <a:cs typeface="UD Digi Kyokasho NK-B"/>
              </a:rPr>
              <a:t>ペアトレ、ペアプロ以外の家族支援の実施</a:t>
            </a:r>
            <a:endParaRPr sz="1200">
              <a:latin typeface="UD Digi Kyokasho NK-B"/>
              <a:cs typeface="UD Digi Kyokasho NK-B"/>
            </a:endParaRPr>
          </a:p>
          <a:p>
            <a:pPr>
              <a:lnSpc>
                <a:spcPct val="100000"/>
              </a:lnSpc>
            </a:pPr>
            <a:endParaRPr sz="1200">
              <a:latin typeface="UD Digi Kyokasho NK-B"/>
              <a:cs typeface="UD Digi Kyokasho NK-B"/>
            </a:endParaRPr>
          </a:p>
          <a:p>
            <a:pPr>
              <a:lnSpc>
                <a:spcPct val="100000"/>
              </a:lnSpc>
            </a:pPr>
            <a:endParaRPr sz="1200">
              <a:latin typeface="UD Digi Kyokasho NK-B"/>
              <a:cs typeface="UD Digi Kyokasho NK-B"/>
            </a:endParaRPr>
          </a:p>
          <a:p>
            <a:pPr>
              <a:lnSpc>
                <a:spcPct val="100000"/>
              </a:lnSpc>
              <a:spcBef>
                <a:spcPts val="1345"/>
              </a:spcBef>
            </a:pPr>
            <a:endParaRPr sz="1200">
              <a:latin typeface="UD Digi Kyokasho NK-B"/>
              <a:cs typeface="UD Digi Kyokasho NK-B"/>
            </a:endParaRPr>
          </a:p>
          <a:p>
            <a:pPr marL="807720">
              <a:lnSpc>
                <a:spcPct val="100000"/>
              </a:lnSpc>
            </a:pPr>
            <a:r>
              <a:rPr sz="900" spc="-25" dirty="0">
                <a:solidFill>
                  <a:srgbClr val="3F3F3F"/>
                </a:solidFill>
                <a:latin typeface="Calibri"/>
                <a:cs typeface="Calibri"/>
              </a:rPr>
              <a:t>16</a:t>
            </a:r>
            <a:endParaRPr sz="900">
              <a:latin typeface="Calibri"/>
              <a:cs typeface="Calibri"/>
            </a:endParaRPr>
          </a:p>
          <a:p>
            <a:pPr marL="3418204">
              <a:lnSpc>
                <a:spcPct val="100000"/>
              </a:lnSpc>
              <a:spcBef>
                <a:spcPts val="90"/>
              </a:spcBef>
            </a:pPr>
            <a:r>
              <a:rPr sz="800" b="1" spc="-20" dirty="0">
                <a:solidFill>
                  <a:srgbClr val="585858"/>
                </a:solidFill>
                <a:latin typeface="UD Digi Kyokasho NK-B"/>
                <a:cs typeface="UD Digi Kyokasho NK-B"/>
              </a:rPr>
              <a:t>実施有</a:t>
            </a:r>
            <a:endParaRPr sz="800">
              <a:latin typeface="UD Digi Kyokasho NK-B"/>
              <a:cs typeface="UD Digi Kyokasho NK-B"/>
            </a:endParaRPr>
          </a:p>
          <a:p>
            <a:pPr marL="3418204">
              <a:lnSpc>
                <a:spcPct val="100000"/>
              </a:lnSpc>
              <a:spcBef>
                <a:spcPts val="610"/>
              </a:spcBef>
            </a:pPr>
            <a:r>
              <a:rPr sz="800" b="1" spc="-20" dirty="0">
                <a:solidFill>
                  <a:srgbClr val="585858"/>
                </a:solidFill>
                <a:latin typeface="UD Digi Kyokasho NK-B"/>
                <a:cs typeface="UD Digi Kyokasho NK-B"/>
              </a:rPr>
              <a:t>実施無</a:t>
            </a: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spcBef>
                <a:spcPts val="570"/>
              </a:spcBef>
            </a:pPr>
            <a:endParaRPr sz="800">
              <a:latin typeface="UD Digi Kyokasho NK-B"/>
              <a:cs typeface="UD Digi Kyokasho NK-B"/>
            </a:endParaRPr>
          </a:p>
          <a:p>
            <a:pPr marL="2741295">
              <a:lnSpc>
                <a:spcPct val="100000"/>
              </a:lnSpc>
            </a:pPr>
            <a:r>
              <a:rPr sz="900" spc="-25" dirty="0">
                <a:solidFill>
                  <a:srgbClr val="3F3F3F"/>
                </a:solidFill>
                <a:latin typeface="Calibri"/>
                <a:cs typeface="Calibri"/>
              </a:rPr>
              <a:t>27</a:t>
            </a:r>
            <a:endParaRPr sz="900">
              <a:latin typeface="Calibri"/>
              <a:cs typeface="Calibri"/>
            </a:endParaRPr>
          </a:p>
        </p:txBody>
      </p:sp>
      <p:grpSp>
        <p:nvGrpSpPr>
          <p:cNvPr id="14" name="object 14"/>
          <p:cNvGrpSpPr/>
          <p:nvPr/>
        </p:nvGrpSpPr>
        <p:grpSpPr>
          <a:xfrm>
            <a:off x="6579107" y="3351085"/>
            <a:ext cx="3037840" cy="1974214"/>
            <a:chOff x="6579107" y="3351085"/>
            <a:chExt cx="3037840" cy="1974214"/>
          </a:xfrm>
        </p:grpSpPr>
        <p:sp>
          <p:nvSpPr>
            <p:cNvPr id="15" name="object 15"/>
            <p:cNvSpPr/>
            <p:nvPr/>
          </p:nvSpPr>
          <p:spPr>
            <a:xfrm>
              <a:off x="7185659" y="3355848"/>
              <a:ext cx="1211580" cy="649605"/>
            </a:xfrm>
            <a:custGeom>
              <a:avLst/>
              <a:gdLst/>
              <a:ahLst/>
              <a:cxnLst/>
              <a:rect l="l" t="t" r="r" b="b"/>
              <a:pathLst>
                <a:path w="1211579" h="649604">
                  <a:moveTo>
                    <a:pt x="0" y="332231"/>
                  </a:moveTo>
                  <a:lnTo>
                    <a:pt x="0" y="649224"/>
                  </a:lnTo>
                </a:path>
                <a:path w="1211579" h="649604">
                  <a:moveTo>
                    <a:pt x="0" y="0"/>
                  </a:moveTo>
                  <a:lnTo>
                    <a:pt x="0" y="156971"/>
                  </a:lnTo>
                </a:path>
                <a:path w="1211579" h="649604">
                  <a:moveTo>
                    <a:pt x="606551" y="332231"/>
                  </a:moveTo>
                  <a:lnTo>
                    <a:pt x="606551" y="649224"/>
                  </a:lnTo>
                </a:path>
                <a:path w="1211579" h="649604">
                  <a:moveTo>
                    <a:pt x="606551" y="0"/>
                  </a:moveTo>
                  <a:lnTo>
                    <a:pt x="606551" y="156971"/>
                  </a:lnTo>
                </a:path>
                <a:path w="1211579" h="649604">
                  <a:moveTo>
                    <a:pt x="1211580" y="0"/>
                  </a:moveTo>
                  <a:lnTo>
                    <a:pt x="1211580" y="156971"/>
                  </a:lnTo>
                </a:path>
              </a:pathLst>
            </a:custGeom>
            <a:ln w="9144">
              <a:solidFill>
                <a:srgbClr val="D9D9D9"/>
              </a:solidFill>
            </a:ln>
          </p:spPr>
          <p:txBody>
            <a:bodyPr wrap="square" lIns="0" tIns="0" rIns="0" bIns="0" rtlCol="0"/>
            <a:lstStyle/>
            <a:p>
              <a:endParaRPr/>
            </a:p>
          </p:txBody>
        </p:sp>
        <p:sp>
          <p:nvSpPr>
            <p:cNvPr id="16" name="object 16"/>
            <p:cNvSpPr/>
            <p:nvPr/>
          </p:nvSpPr>
          <p:spPr>
            <a:xfrm>
              <a:off x="9611867" y="3355848"/>
              <a:ext cx="0" cy="1964689"/>
            </a:xfrm>
            <a:custGeom>
              <a:avLst/>
              <a:gdLst/>
              <a:ahLst/>
              <a:cxnLst/>
              <a:rect l="l" t="t" r="r" b="b"/>
              <a:pathLst>
                <a:path h="1964689">
                  <a:moveTo>
                    <a:pt x="0" y="0"/>
                  </a:moveTo>
                  <a:lnTo>
                    <a:pt x="0" y="1964435"/>
                  </a:lnTo>
                </a:path>
              </a:pathLst>
            </a:custGeom>
            <a:ln w="9144">
              <a:solidFill>
                <a:srgbClr val="D9D9D9"/>
              </a:solidFill>
            </a:ln>
          </p:spPr>
          <p:txBody>
            <a:bodyPr wrap="square" lIns="0" tIns="0" rIns="0" bIns="0" rtlCol="0"/>
            <a:lstStyle/>
            <a:p>
              <a:endParaRPr/>
            </a:p>
          </p:txBody>
        </p:sp>
        <p:sp>
          <p:nvSpPr>
            <p:cNvPr id="17" name="object 17"/>
            <p:cNvSpPr/>
            <p:nvPr/>
          </p:nvSpPr>
          <p:spPr>
            <a:xfrm>
              <a:off x="6579095" y="3512820"/>
              <a:ext cx="2304415" cy="1649095"/>
            </a:xfrm>
            <a:custGeom>
              <a:avLst/>
              <a:gdLst/>
              <a:ahLst/>
              <a:cxnLst/>
              <a:rect l="l" t="t" r="r" b="b"/>
              <a:pathLst>
                <a:path w="2304415" h="1649095">
                  <a:moveTo>
                    <a:pt x="364248" y="1475232"/>
                  </a:moveTo>
                  <a:lnTo>
                    <a:pt x="0" y="1475232"/>
                  </a:lnTo>
                  <a:lnTo>
                    <a:pt x="0" y="1648968"/>
                  </a:lnTo>
                  <a:lnTo>
                    <a:pt x="364248" y="1648968"/>
                  </a:lnTo>
                  <a:lnTo>
                    <a:pt x="364248" y="1475232"/>
                  </a:lnTo>
                  <a:close/>
                </a:path>
                <a:path w="2304415" h="1649095">
                  <a:moveTo>
                    <a:pt x="1575828" y="492252"/>
                  </a:moveTo>
                  <a:lnTo>
                    <a:pt x="0" y="492252"/>
                  </a:lnTo>
                  <a:lnTo>
                    <a:pt x="0" y="665988"/>
                  </a:lnTo>
                  <a:lnTo>
                    <a:pt x="1575828" y="665988"/>
                  </a:lnTo>
                  <a:lnTo>
                    <a:pt x="1575828" y="492252"/>
                  </a:lnTo>
                  <a:close/>
                </a:path>
                <a:path w="2304415" h="1649095">
                  <a:moveTo>
                    <a:pt x="2304300" y="0"/>
                  </a:moveTo>
                  <a:lnTo>
                    <a:pt x="0" y="0"/>
                  </a:lnTo>
                  <a:lnTo>
                    <a:pt x="0" y="175260"/>
                  </a:lnTo>
                  <a:lnTo>
                    <a:pt x="2304300" y="175260"/>
                  </a:lnTo>
                  <a:lnTo>
                    <a:pt x="2304300" y="0"/>
                  </a:lnTo>
                  <a:close/>
                </a:path>
              </a:pathLst>
            </a:custGeom>
            <a:solidFill>
              <a:srgbClr val="5B9BD4"/>
            </a:solidFill>
          </p:spPr>
          <p:txBody>
            <a:bodyPr wrap="square" lIns="0" tIns="0" rIns="0" bIns="0" rtlCol="0"/>
            <a:lstStyle/>
            <a:p>
              <a:endParaRPr/>
            </a:p>
          </p:txBody>
        </p:sp>
      </p:grpSp>
      <p:sp>
        <p:nvSpPr>
          <p:cNvPr id="18" name="object 18"/>
          <p:cNvSpPr txBox="1"/>
          <p:nvPr/>
        </p:nvSpPr>
        <p:spPr>
          <a:xfrm>
            <a:off x="9067292" y="449529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20</a:t>
            </a:r>
            <a:endParaRPr sz="900">
              <a:latin typeface="Calibri"/>
              <a:cs typeface="Calibri"/>
            </a:endParaRPr>
          </a:p>
        </p:txBody>
      </p:sp>
      <p:graphicFrame>
        <p:nvGraphicFramePr>
          <p:cNvPr id="19" name="object 19"/>
          <p:cNvGraphicFramePr>
            <a:graphicFrameLocks noGrp="1"/>
          </p:cNvGraphicFramePr>
          <p:nvPr/>
        </p:nvGraphicFramePr>
        <p:xfrm>
          <a:off x="6574535" y="3355848"/>
          <a:ext cx="2583815" cy="1962785"/>
        </p:xfrm>
        <a:graphic>
          <a:graphicData uri="http://schemas.openxmlformats.org/drawingml/2006/table">
            <a:tbl>
              <a:tblPr firstRow="1" bandRow="1">
                <a:tableStyleId>{2D5ABB26-0587-4C30-8999-92F81FD0307C}</a:tableStyleId>
              </a:tblPr>
              <a:tblGrid>
                <a:gridCol w="606425">
                  <a:extLst>
                    <a:ext uri="{9D8B030D-6E8A-4147-A177-3AD203B41FA5}">
                      <a16:colId xmlns:a16="http://schemas.microsoft.com/office/drawing/2014/main" val="20000"/>
                    </a:ext>
                  </a:extLst>
                </a:gridCol>
                <a:gridCol w="606425">
                  <a:extLst>
                    <a:ext uri="{9D8B030D-6E8A-4147-A177-3AD203B41FA5}">
                      <a16:colId xmlns:a16="http://schemas.microsoft.com/office/drawing/2014/main" val="20001"/>
                    </a:ext>
                  </a:extLst>
                </a:gridCol>
                <a:gridCol w="605155">
                  <a:extLst>
                    <a:ext uri="{9D8B030D-6E8A-4147-A177-3AD203B41FA5}">
                      <a16:colId xmlns:a16="http://schemas.microsoft.com/office/drawing/2014/main" val="20002"/>
                    </a:ext>
                  </a:extLst>
                </a:gridCol>
                <a:gridCol w="680085">
                  <a:extLst>
                    <a:ext uri="{9D8B030D-6E8A-4147-A177-3AD203B41FA5}">
                      <a16:colId xmlns:a16="http://schemas.microsoft.com/office/drawing/2014/main" val="20003"/>
                    </a:ext>
                  </a:extLst>
                </a:gridCol>
              </a:tblGrid>
              <a:tr h="332105">
                <a:tc gridSpan="4">
                  <a:txBody>
                    <a:bodyPr/>
                    <a:lstStyle/>
                    <a:p>
                      <a:pPr marR="67310">
                        <a:lnSpc>
                          <a:spcPct val="100000"/>
                        </a:lnSpc>
                        <a:spcBef>
                          <a:spcPts val="295"/>
                        </a:spcBef>
                      </a:pPr>
                      <a:endParaRPr sz="900">
                        <a:latin typeface="Times New Roman"/>
                        <a:cs typeface="Times New Roman"/>
                      </a:endParaRPr>
                    </a:p>
                    <a:p>
                      <a:pPr algn="r">
                        <a:lnSpc>
                          <a:spcPct val="100000"/>
                        </a:lnSpc>
                      </a:pPr>
                      <a:r>
                        <a:rPr sz="900" spc="-25" dirty="0">
                          <a:solidFill>
                            <a:srgbClr val="3F3F3F"/>
                          </a:solidFill>
                          <a:latin typeface="Calibri"/>
                          <a:cs typeface="Calibri"/>
                        </a:rPr>
                        <a:t>19</a:t>
                      </a:r>
                      <a:endParaRPr sz="900">
                        <a:latin typeface="Calibri"/>
                        <a:cs typeface="Calibri"/>
                      </a:endParaRPr>
                    </a:p>
                  </a:txBody>
                  <a:tcPr marL="0" marR="0" marT="37465" marB="0">
                    <a:lnL w="9525">
                      <a:solidFill>
                        <a:srgbClr val="D9D9D9"/>
                      </a:solidFill>
                      <a:prstDash val="solid"/>
                    </a:lnL>
                    <a:lnR w="9525">
                      <a:solidFill>
                        <a:srgbClr val="D9D9D9"/>
                      </a:solidFill>
                      <a:prstDash val="solid"/>
                    </a:lnR>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490220">
                <a:tc gridSpan="3">
                  <a:txBody>
                    <a:bodyPr/>
                    <a:lstStyle/>
                    <a:p>
                      <a:pPr>
                        <a:lnSpc>
                          <a:spcPct val="100000"/>
                        </a:lnSpc>
                      </a:pPr>
                      <a:endParaRPr sz="900">
                        <a:latin typeface="Times New Roman"/>
                        <a:cs typeface="Times New Roman"/>
                      </a:endParaRPr>
                    </a:p>
                    <a:p>
                      <a:pPr>
                        <a:lnSpc>
                          <a:spcPct val="100000"/>
                        </a:lnSpc>
                        <a:spcBef>
                          <a:spcPts val="509"/>
                        </a:spcBef>
                      </a:pPr>
                      <a:endParaRPr sz="900">
                        <a:latin typeface="Times New Roman"/>
                        <a:cs typeface="Times New Roman"/>
                      </a:endParaRPr>
                    </a:p>
                    <a:p>
                      <a:pPr marR="42545" algn="r">
                        <a:lnSpc>
                          <a:spcPct val="100000"/>
                        </a:lnSpc>
                      </a:pPr>
                      <a:r>
                        <a:rPr sz="900" spc="-25" dirty="0">
                          <a:solidFill>
                            <a:srgbClr val="3F3F3F"/>
                          </a:solidFill>
                          <a:latin typeface="Calibri"/>
                          <a:cs typeface="Calibri"/>
                        </a:rPr>
                        <a:t>13</a:t>
                      </a:r>
                      <a:endParaRPr sz="900">
                        <a:latin typeface="Calibri"/>
                        <a:cs typeface="Calibri"/>
                      </a:endParaRPr>
                    </a:p>
                  </a:txBody>
                  <a:tcPr marL="0" marR="0" marT="0" marB="0">
                    <a:lnL w="9525">
                      <a:solidFill>
                        <a:srgbClr val="D9D9D9"/>
                      </a:solidFill>
                      <a:prstDash val="solid"/>
                    </a:lnL>
                    <a:lnR w="9525">
                      <a:solidFill>
                        <a:srgbClr val="D9D9D9"/>
                      </a:solidFill>
                      <a:prstDash val="solid"/>
                    </a:lnR>
                  </a:tcPr>
                </a:tc>
                <a:tc hMerge="1">
                  <a:txBody>
                    <a:bodyPr/>
                    <a:lstStyle/>
                    <a:p>
                      <a:endParaRPr/>
                    </a:p>
                  </a:txBody>
                  <a:tcPr marL="0" marR="0" marT="0" marB="0"/>
                </a:tc>
                <a:tc hMerge="1">
                  <a:txBody>
                    <a:bodyPr/>
                    <a:lstStyle/>
                    <a:p>
                      <a:endParaRPr/>
                    </a:p>
                  </a:txBody>
                  <a:tcPr marL="0" marR="0" marT="0" marB="0"/>
                </a:tc>
                <a:tc rowSpan="2">
                  <a:txBody>
                    <a:bodyPr/>
                    <a:lstStyle/>
                    <a:p>
                      <a:pPr marR="67310">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1"/>
                  </a:ext>
                </a:extLst>
              </a:tr>
              <a:tr h="316865">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2"/>
                  </a:ext>
                </a:extLst>
              </a:tr>
              <a:tr h="173355">
                <a:tc gridSpan="4">
                  <a:txBody>
                    <a:bodyPr/>
                    <a:lstStyle/>
                    <a:p>
                      <a:pPr marR="67310">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650240">
                <a:tc>
                  <a:txBody>
                    <a:bodyPr/>
                    <a:lstStyle/>
                    <a:p>
                      <a:pPr>
                        <a:lnSpc>
                          <a:spcPct val="100000"/>
                        </a:lnSpc>
                      </a:pPr>
                      <a:endParaRPr sz="900">
                        <a:latin typeface="Times New Roman"/>
                        <a:cs typeface="Times New Roman"/>
                      </a:endParaRPr>
                    </a:p>
                    <a:p>
                      <a:pPr>
                        <a:lnSpc>
                          <a:spcPct val="100000"/>
                        </a:lnSpc>
                        <a:spcBef>
                          <a:spcPts val="520"/>
                        </a:spcBef>
                      </a:pPr>
                      <a:endParaRPr sz="900">
                        <a:latin typeface="Times New Roman"/>
                        <a:cs typeface="Times New Roman"/>
                      </a:endParaRPr>
                    </a:p>
                    <a:p>
                      <a:pPr marR="101600" algn="r">
                        <a:lnSpc>
                          <a:spcPct val="100000"/>
                        </a:lnSpc>
                      </a:pPr>
                      <a:r>
                        <a:rPr sz="900" spc="-50" dirty="0">
                          <a:solidFill>
                            <a:srgbClr val="3F3F3F"/>
                          </a:solidFill>
                          <a:latin typeface="Calibri"/>
                          <a:cs typeface="Calibri"/>
                        </a:rPr>
                        <a:t>3</a:t>
                      </a:r>
                      <a:endParaRPr sz="900">
                        <a:latin typeface="Calibri"/>
                        <a:cs typeface="Calibri"/>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marR="67310">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4"/>
                  </a:ext>
                </a:extLst>
              </a:tr>
            </a:tbl>
          </a:graphicData>
        </a:graphic>
      </p:graphicFrame>
      <p:sp>
        <p:nvSpPr>
          <p:cNvPr id="20" name="object 20"/>
          <p:cNvSpPr txBox="1"/>
          <p:nvPr/>
        </p:nvSpPr>
        <p:spPr>
          <a:xfrm>
            <a:off x="8933180" y="3111500"/>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20</a:t>
            </a:r>
            <a:endParaRPr sz="900">
              <a:latin typeface="Calibri"/>
              <a:cs typeface="Calibri"/>
            </a:endParaRPr>
          </a:p>
        </p:txBody>
      </p:sp>
      <p:sp>
        <p:nvSpPr>
          <p:cNvPr id="21" name="object 21"/>
          <p:cNvSpPr txBox="1"/>
          <p:nvPr/>
        </p:nvSpPr>
        <p:spPr>
          <a:xfrm>
            <a:off x="9539731" y="3111500"/>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25</a:t>
            </a:r>
            <a:endParaRPr sz="900">
              <a:latin typeface="Calibri"/>
              <a:cs typeface="Calibri"/>
            </a:endParaRPr>
          </a:p>
        </p:txBody>
      </p:sp>
      <p:sp>
        <p:nvSpPr>
          <p:cNvPr id="22" name="object 22"/>
          <p:cNvSpPr txBox="1"/>
          <p:nvPr/>
        </p:nvSpPr>
        <p:spPr>
          <a:xfrm>
            <a:off x="5380735" y="3511296"/>
            <a:ext cx="1118235" cy="147320"/>
          </a:xfrm>
          <a:prstGeom prst="rect">
            <a:avLst/>
          </a:prstGeom>
        </p:spPr>
        <p:txBody>
          <a:bodyPr vert="horz" wrap="square" lIns="0" tIns="12700" rIns="0" bIns="0" rtlCol="0">
            <a:spAutoFit/>
          </a:bodyPr>
          <a:lstStyle/>
          <a:p>
            <a:pPr marL="12700">
              <a:lnSpc>
                <a:spcPct val="100000"/>
              </a:lnSpc>
              <a:spcBef>
                <a:spcPts val="100"/>
              </a:spcBef>
            </a:pPr>
            <a:r>
              <a:rPr sz="800" b="1" spc="-50" dirty="0">
                <a:solidFill>
                  <a:srgbClr val="585858"/>
                </a:solidFill>
                <a:latin typeface="UD Digi Kyokasho NK-B"/>
                <a:cs typeface="UD Digi Kyokasho NK-B"/>
              </a:rPr>
              <a:t>個別相談•カウンセリング</a:t>
            </a:r>
            <a:endParaRPr sz="800">
              <a:latin typeface="UD Digi Kyokasho NK-B"/>
              <a:cs typeface="UD Digi Kyokasho NK-B"/>
            </a:endParaRPr>
          </a:p>
        </p:txBody>
      </p:sp>
      <p:sp>
        <p:nvSpPr>
          <p:cNvPr id="23" name="object 23"/>
          <p:cNvSpPr txBox="1"/>
          <p:nvPr/>
        </p:nvSpPr>
        <p:spPr>
          <a:xfrm>
            <a:off x="5313679" y="4002023"/>
            <a:ext cx="1187450"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K-B"/>
                <a:cs typeface="UD Digi Kyokasho NK-B"/>
              </a:rPr>
              <a:t>家族同士の交流の場づくり</a:t>
            </a:r>
            <a:endParaRPr sz="800">
              <a:latin typeface="UD Digi Kyokasho NK-B"/>
              <a:cs typeface="UD Digi Kyokasho NK-B"/>
            </a:endParaRPr>
          </a:p>
        </p:txBody>
      </p:sp>
      <p:sp>
        <p:nvSpPr>
          <p:cNvPr id="24" name="object 24"/>
          <p:cNvSpPr txBox="1"/>
          <p:nvPr/>
        </p:nvSpPr>
        <p:spPr>
          <a:xfrm>
            <a:off x="5511800" y="4494276"/>
            <a:ext cx="988060"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585858"/>
                </a:solidFill>
                <a:latin typeface="UD Digi Kyokasho NK-B"/>
                <a:cs typeface="UD Digi Kyokasho NK-B"/>
              </a:rPr>
              <a:t>家族向けの研修、講座</a:t>
            </a:r>
            <a:endParaRPr sz="800">
              <a:latin typeface="UD Digi Kyokasho NK-B"/>
              <a:cs typeface="UD Digi Kyokasho NK-B"/>
            </a:endParaRPr>
          </a:p>
        </p:txBody>
      </p:sp>
      <p:sp>
        <p:nvSpPr>
          <p:cNvPr id="25" name="object 25"/>
          <p:cNvSpPr txBox="1"/>
          <p:nvPr/>
        </p:nvSpPr>
        <p:spPr>
          <a:xfrm>
            <a:off x="5298440" y="4985004"/>
            <a:ext cx="120078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K-B"/>
                <a:cs typeface="UD Digi Kyokasho NK-B"/>
              </a:rPr>
              <a:t>養育支援プログラムの実施</a:t>
            </a:r>
            <a:endParaRPr sz="800">
              <a:latin typeface="UD Digi Kyokasho NK-B"/>
              <a:cs typeface="UD Digi Kyokasho NK-B"/>
            </a:endParaRPr>
          </a:p>
        </p:txBody>
      </p:sp>
      <p:sp>
        <p:nvSpPr>
          <p:cNvPr id="26" name="object 26"/>
          <p:cNvSpPr txBox="1"/>
          <p:nvPr/>
        </p:nvSpPr>
        <p:spPr>
          <a:xfrm>
            <a:off x="6156452" y="2806700"/>
            <a:ext cx="2722880" cy="467359"/>
          </a:xfrm>
          <a:prstGeom prst="rect">
            <a:avLst/>
          </a:prstGeom>
        </p:spPr>
        <p:txBody>
          <a:bodyPr vert="horz" wrap="square" lIns="0" tIns="12700" rIns="0" bIns="0" rtlCol="0">
            <a:spAutoFit/>
          </a:bodyPr>
          <a:lstStyle/>
          <a:p>
            <a:pPr marL="12700">
              <a:lnSpc>
                <a:spcPct val="100000"/>
              </a:lnSpc>
              <a:spcBef>
                <a:spcPts val="100"/>
              </a:spcBef>
            </a:pPr>
            <a:r>
              <a:rPr sz="1200" b="1" spc="-30" dirty="0">
                <a:solidFill>
                  <a:srgbClr val="585858"/>
                </a:solidFill>
                <a:latin typeface="UD Digi Kyokasho NK-B"/>
                <a:cs typeface="UD Digi Kyokasho NK-B"/>
              </a:rPr>
              <a:t>ペアトレ、ペアプロ以外の家族支援の内容</a:t>
            </a:r>
            <a:endParaRPr sz="1200">
              <a:latin typeface="UD Digi Kyokasho NK-B"/>
              <a:cs typeface="UD Digi Kyokasho NK-B"/>
            </a:endParaRPr>
          </a:p>
          <a:p>
            <a:pPr marL="393065">
              <a:lnSpc>
                <a:spcPct val="100000"/>
              </a:lnSpc>
              <a:spcBef>
                <a:spcPts val="960"/>
              </a:spcBef>
              <a:tabLst>
                <a:tab pos="1000125" algn="l"/>
                <a:tab pos="1577340" algn="l"/>
                <a:tab pos="218249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endParaRPr sz="900">
              <a:latin typeface="Calibri"/>
              <a:cs typeface="Calibri"/>
            </a:endParaRPr>
          </a:p>
        </p:txBody>
      </p:sp>
      <p:sp>
        <p:nvSpPr>
          <p:cNvPr id="27" name="object 27"/>
          <p:cNvSpPr/>
          <p:nvPr/>
        </p:nvSpPr>
        <p:spPr>
          <a:xfrm>
            <a:off x="5230367" y="2717292"/>
            <a:ext cx="4578350" cy="2743200"/>
          </a:xfrm>
          <a:custGeom>
            <a:avLst/>
            <a:gdLst/>
            <a:ahLst/>
            <a:cxnLst/>
            <a:rect l="l" t="t" r="r" b="b"/>
            <a:pathLst>
              <a:path w="4578350" h="2743200">
                <a:moveTo>
                  <a:pt x="0" y="2743200"/>
                </a:moveTo>
                <a:lnTo>
                  <a:pt x="4578095" y="2743200"/>
                </a:lnTo>
                <a:lnTo>
                  <a:pt x="4578095" y="0"/>
                </a:lnTo>
                <a:lnTo>
                  <a:pt x="0" y="0"/>
                </a:lnTo>
                <a:lnTo>
                  <a:pt x="0" y="2743200"/>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544" y="431800"/>
            <a:ext cx="9078595" cy="269240"/>
          </a:xfrm>
          <a:prstGeom prst="rect">
            <a:avLst/>
          </a:prstGeom>
        </p:spPr>
        <p:txBody>
          <a:bodyPr vert="horz" wrap="square" lIns="0" tIns="12700" rIns="0" bIns="0" rtlCol="0">
            <a:spAutoFit/>
          </a:bodyPr>
          <a:lstStyle/>
          <a:p>
            <a:pPr marL="12700">
              <a:lnSpc>
                <a:spcPct val="100000"/>
              </a:lnSpc>
              <a:spcBef>
                <a:spcPts val="100"/>
              </a:spcBef>
              <a:tabLst>
                <a:tab pos="856615" algn="l"/>
              </a:tabLst>
            </a:pPr>
            <a:r>
              <a:rPr spc="-50" dirty="0"/>
              <a:t>８ −①</a:t>
            </a:r>
            <a:r>
              <a:rPr dirty="0"/>
              <a:t>	</a:t>
            </a:r>
            <a:r>
              <a:rPr spc="-30" dirty="0"/>
              <a:t>ライフステージを通じた⼀貫した⽀援のための取組み：サポートファイル</a:t>
            </a:r>
            <a:r>
              <a:rPr spc="-20" dirty="0"/>
              <a:t>（</a:t>
            </a:r>
            <a:r>
              <a:rPr spc="-30" dirty="0"/>
              <a:t>ブック</a:t>
            </a:r>
            <a:r>
              <a:rPr spc="-20" dirty="0"/>
              <a:t>）</a:t>
            </a:r>
            <a:r>
              <a:rPr spc="-40" dirty="0"/>
              <a:t>の作成</a:t>
            </a: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870585"/>
          </a:xfrm>
          <a:prstGeom prst="rect">
            <a:avLst/>
          </a:prstGeom>
          <a:ln w="25907">
            <a:solidFill>
              <a:srgbClr val="00AFEF"/>
            </a:solidFill>
          </a:ln>
        </p:spPr>
        <p:txBody>
          <a:bodyPr vert="horz" wrap="square" lIns="0" tIns="20955" rIns="0" bIns="0" rtlCol="0">
            <a:spAutoFit/>
          </a:bodyPr>
          <a:lstStyle/>
          <a:p>
            <a:pPr marL="90805" marR="116839">
              <a:lnSpc>
                <a:spcPct val="118300"/>
              </a:lnSpc>
              <a:spcBef>
                <a:spcPts val="165"/>
              </a:spcBef>
            </a:pPr>
            <a:r>
              <a:rPr sz="1200" b="1" spc="-25"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27</a:t>
            </a:r>
            <a:r>
              <a:rPr sz="1200" b="1" spc="-10" dirty="0">
                <a:solidFill>
                  <a:srgbClr val="0D0D0D"/>
                </a:solidFill>
                <a:latin typeface="UD Digi Kyokasho NK-B"/>
                <a:cs typeface="UD Digi Kyokasho NK-B"/>
              </a:rPr>
              <a:t>市町村において、サポートファイル</a:t>
            </a:r>
            <a:r>
              <a:rPr sz="1200" b="1" dirty="0">
                <a:solidFill>
                  <a:srgbClr val="0D0D0D"/>
                </a:solidFill>
                <a:latin typeface="UD Digi Kyokasho NK-B"/>
                <a:cs typeface="UD Digi Kyokasho NK-B"/>
              </a:rPr>
              <a:t>（</a:t>
            </a:r>
            <a:r>
              <a:rPr sz="1200" b="1" spc="-10" dirty="0">
                <a:solidFill>
                  <a:srgbClr val="0D0D0D"/>
                </a:solidFill>
                <a:latin typeface="UD Digi Kyokasho NK-B"/>
                <a:cs typeface="UD Digi Kyokasho NK-B"/>
              </a:rPr>
              <a:t>ブック）</a:t>
            </a:r>
            <a:r>
              <a:rPr sz="1200" b="1" spc="-50" dirty="0">
                <a:solidFill>
                  <a:srgbClr val="0D0D0D"/>
                </a:solidFill>
                <a:latin typeface="UD Digi Kyokasho NK-B"/>
                <a:cs typeface="UD Digi Kyokasho NK-B"/>
              </a:rPr>
              <a:t>を作成しており、配布対象は「支援の必要な子ども•成人」としている市町村が最も多い。</a:t>
            </a:r>
            <a:r>
              <a:rPr sz="1200" b="1" spc="-25" dirty="0">
                <a:solidFill>
                  <a:srgbClr val="0D0D0D"/>
                </a:solidFill>
                <a:latin typeface="UD Digi Kyokasho NK-B"/>
                <a:cs typeface="UD Digi Kyokasho NK-B"/>
              </a:rPr>
              <a:t>〇普及のための工夫や取組みとして、記入方法を周知する会</a:t>
            </a:r>
            <a:r>
              <a:rPr sz="1200" b="1" spc="-10" dirty="0">
                <a:solidFill>
                  <a:srgbClr val="0D0D0D"/>
                </a:solidFill>
                <a:latin typeface="UD Digi Kyokasho NK-B"/>
                <a:cs typeface="UD Digi Kyokasho NK-B"/>
              </a:rPr>
              <a:t>（</a:t>
            </a:r>
            <a:r>
              <a:rPr sz="1200" b="1" spc="-20" dirty="0">
                <a:solidFill>
                  <a:srgbClr val="0D0D0D"/>
                </a:solidFill>
                <a:latin typeface="UD Digi Kyokasho NK-B"/>
                <a:cs typeface="UD Digi Kyokasho NK-B"/>
              </a:rPr>
              <a:t>１１市町村</a:t>
            </a:r>
            <a:r>
              <a:rPr sz="1200" b="1" dirty="0">
                <a:solidFill>
                  <a:srgbClr val="0D0D0D"/>
                </a:solidFill>
                <a:latin typeface="UD Digi Kyokasho NK-B"/>
                <a:cs typeface="UD Digi Kyokasho NK-B"/>
              </a:rPr>
              <a:t>）</a:t>
            </a:r>
            <a:r>
              <a:rPr sz="1200" b="1" spc="-10" dirty="0">
                <a:solidFill>
                  <a:srgbClr val="0D0D0D"/>
                </a:solidFill>
                <a:latin typeface="UD Digi Kyokasho NK-B"/>
                <a:cs typeface="UD Digi Kyokasho NK-B"/>
              </a:rPr>
              <a:t>や取組み報告会（</a:t>
            </a:r>
            <a:r>
              <a:rPr sz="1200" b="1" spc="-5" dirty="0">
                <a:solidFill>
                  <a:srgbClr val="0D0D0D"/>
                </a:solidFill>
                <a:latin typeface="UD Digi Kyokasho NK-B"/>
                <a:cs typeface="UD Digi Kyokasho NK-B"/>
              </a:rPr>
              <a:t>５市町村</a:t>
            </a:r>
            <a:r>
              <a:rPr sz="1200" b="1" dirty="0">
                <a:solidFill>
                  <a:srgbClr val="0D0D0D"/>
                </a:solidFill>
                <a:latin typeface="UD Digi Kyokasho NK-B"/>
                <a:cs typeface="UD Digi Kyokasho NK-B"/>
              </a:rPr>
              <a:t>）</a:t>
            </a:r>
            <a:r>
              <a:rPr sz="1200" b="1" spc="-25" dirty="0">
                <a:solidFill>
                  <a:srgbClr val="0D0D0D"/>
                </a:solidFill>
                <a:latin typeface="UD Digi Kyokasho NK-B"/>
                <a:cs typeface="UD Digi Kyokasho NK-B"/>
              </a:rPr>
              <a:t>を実施。その他の取組みとして「支</a:t>
            </a:r>
            <a:endParaRPr sz="1200">
              <a:latin typeface="UD Digi Kyokasho NK-B"/>
              <a:cs typeface="UD Digi Kyokasho NK-B"/>
            </a:endParaRPr>
          </a:p>
          <a:p>
            <a:pPr marL="266065" marR="191770">
              <a:lnSpc>
                <a:spcPct val="117500"/>
              </a:lnSpc>
            </a:pPr>
            <a:r>
              <a:rPr sz="1200" b="1" spc="-30" dirty="0">
                <a:solidFill>
                  <a:srgbClr val="0D0D0D"/>
                </a:solidFill>
                <a:latin typeface="UD Digi Kyokasho NK-B"/>
                <a:cs typeface="UD Digi Kyokasho NK-B"/>
              </a:rPr>
              <a:t>援教育コーディネーターの会議等での説明」や「サポートファイルの活用に関する保幼小中の職員間の情報交換会」等、教育との連携を意識した取組みもみられる。</a:t>
            </a:r>
            <a:endParaRPr sz="1200">
              <a:latin typeface="UD Digi Kyokasho NK-B"/>
              <a:cs typeface="UD Digi Kyokasho NK-B"/>
            </a:endParaRPr>
          </a:p>
        </p:txBody>
      </p:sp>
      <p:sp>
        <p:nvSpPr>
          <p:cNvPr id="5" name="object 5"/>
          <p:cNvSpPr txBox="1"/>
          <p:nvPr/>
        </p:nvSpPr>
        <p:spPr>
          <a:xfrm>
            <a:off x="9331452" y="6885104"/>
            <a:ext cx="154940" cy="186055"/>
          </a:xfrm>
          <a:prstGeom prst="rect">
            <a:avLst/>
          </a:prstGeom>
        </p:spPr>
        <p:txBody>
          <a:bodyPr vert="horz" wrap="square" lIns="0" tIns="0" rIns="0" bIns="0" rtlCol="0">
            <a:spAutoFit/>
          </a:bodyPr>
          <a:lstStyle/>
          <a:p>
            <a:pPr>
              <a:lnSpc>
                <a:spcPts val="1385"/>
              </a:lnSpc>
            </a:pPr>
            <a:r>
              <a:rPr sz="1200" spc="-35" dirty="0">
                <a:solidFill>
                  <a:srgbClr val="888888"/>
                </a:solidFill>
                <a:latin typeface="Calibri"/>
                <a:cs typeface="Calibri"/>
              </a:rPr>
              <a:t>21</a:t>
            </a:r>
            <a:endParaRPr sz="1200">
              <a:latin typeface="Calibri"/>
              <a:cs typeface="Calibri"/>
            </a:endParaRPr>
          </a:p>
        </p:txBody>
      </p:sp>
      <p:grpSp>
        <p:nvGrpSpPr>
          <p:cNvPr id="6" name="object 6"/>
          <p:cNvGrpSpPr/>
          <p:nvPr/>
        </p:nvGrpSpPr>
        <p:grpSpPr>
          <a:xfrm>
            <a:off x="1054608" y="2638044"/>
            <a:ext cx="1815464" cy="1475740"/>
            <a:chOff x="1054608" y="2638044"/>
            <a:chExt cx="1815464" cy="1475740"/>
          </a:xfrm>
        </p:grpSpPr>
        <p:sp>
          <p:nvSpPr>
            <p:cNvPr id="7" name="object 7"/>
            <p:cNvSpPr/>
            <p:nvPr/>
          </p:nvSpPr>
          <p:spPr>
            <a:xfrm>
              <a:off x="1434084" y="2647188"/>
              <a:ext cx="1262380" cy="1466215"/>
            </a:xfrm>
            <a:custGeom>
              <a:avLst/>
              <a:gdLst/>
              <a:ahLst/>
              <a:cxnLst/>
              <a:rect l="l" t="t" r="r" b="b"/>
              <a:pathLst>
                <a:path w="1262380" h="1466214">
                  <a:moveTo>
                    <a:pt x="528828" y="0"/>
                  </a:moveTo>
                  <a:lnTo>
                    <a:pt x="528828" y="733043"/>
                  </a:lnTo>
                  <a:lnTo>
                    <a:pt x="0" y="1242060"/>
                  </a:lnTo>
                  <a:lnTo>
                    <a:pt x="35725" y="1276561"/>
                  </a:lnTo>
                  <a:lnTo>
                    <a:pt x="73462" y="1308396"/>
                  </a:lnTo>
                  <a:lnTo>
                    <a:pt x="113061" y="1337500"/>
                  </a:lnTo>
                  <a:lnTo>
                    <a:pt x="154375" y="1363810"/>
                  </a:lnTo>
                  <a:lnTo>
                    <a:pt x="197255" y="1387263"/>
                  </a:lnTo>
                  <a:lnTo>
                    <a:pt x="241553" y="1407795"/>
                  </a:lnTo>
                  <a:lnTo>
                    <a:pt x="287122" y="1425342"/>
                  </a:lnTo>
                  <a:lnTo>
                    <a:pt x="333812" y="1439841"/>
                  </a:lnTo>
                  <a:lnTo>
                    <a:pt x="381476" y="1451229"/>
                  </a:lnTo>
                  <a:lnTo>
                    <a:pt x="429965" y="1459441"/>
                  </a:lnTo>
                  <a:lnTo>
                    <a:pt x="479132" y="1464415"/>
                  </a:lnTo>
                  <a:lnTo>
                    <a:pt x="528828" y="1466088"/>
                  </a:lnTo>
                  <a:lnTo>
                    <a:pt x="577085" y="1464531"/>
                  </a:lnTo>
                  <a:lnTo>
                    <a:pt x="624499" y="1459924"/>
                  </a:lnTo>
                  <a:lnTo>
                    <a:pt x="670976" y="1452364"/>
                  </a:lnTo>
                  <a:lnTo>
                    <a:pt x="716419" y="1441947"/>
                  </a:lnTo>
                  <a:lnTo>
                    <a:pt x="760732" y="1428768"/>
                  </a:lnTo>
                  <a:lnTo>
                    <a:pt x="803818" y="1412923"/>
                  </a:lnTo>
                  <a:lnTo>
                    <a:pt x="845583" y="1394508"/>
                  </a:lnTo>
                  <a:lnTo>
                    <a:pt x="885929" y="1373620"/>
                  </a:lnTo>
                  <a:lnTo>
                    <a:pt x="924762" y="1350354"/>
                  </a:lnTo>
                  <a:lnTo>
                    <a:pt x="961985" y="1324807"/>
                  </a:lnTo>
                  <a:lnTo>
                    <a:pt x="997502" y="1297073"/>
                  </a:lnTo>
                  <a:lnTo>
                    <a:pt x="1031217" y="1267250"/>
                  </a:lnTo>
                  <a:lnTo>
                    <a:pt x="1063034" y="1235433"/>
                  </a:lnTo>
                  <a:lnTo>
                    <a:pt x="1092857" y="1201718"/>
                  </a:lnTo>
                  <a:lnTo>
                    <a:pt x="1120591" y="1166201"/>
                  </a:lnTo>
                  <a:lnTo>
                    <a:pt x="1146138" y="1128978"/>
                  </a:lnTo>
                  <a:lnTo>
                    <a:pt x="1169404" y="1090145"/>
                  </a:lnTo>
                  <a:lnTo>
                    <a:pt x="1190292" y="1049799"/>
                  </a:lnTo>
                  <a:lnTo>
                    <a:pt x="1208707" y="1008034"/>
                  </a:lnTo>
                  <a:lnTo>
                    <a:pt x="1224552" y="964948"/>
                  </a:lnTo>
                  <a:lnTo>
                    <a:pt x="1237731" y="920635"/>
                  </a:lnTo>
                  <a:lnTo>
                    <a:pt x="1248148" y="875192"/>
                  </a:lnTo>
                  <a:lnTo>
                    <a:pt x="1255708" y="828715"/>
                  </a:lnTo>
                  <a:lnTo>
                    <a:pt x="1260315" y="781301"/>
                  </a:lnTo>
                  <a:lnTo>
                    <a:pt x="1261872" y="733043"/>
                  </a:lnTo>
                  <a:lnTo>
                    <a:pt x="1260315" y="684786"/>
                  </a:lnTo>
                  <a:lnTo>
                    <a:pt x="1255708" y="637372"/>
                  </a:lnTo>
                  <a:lnTo>
                    <a:pt x="1248148" y="590895"/>
                  </a:lnTo>
                  <a:lnTo>
                    <a:pt x="1237731" y="545452"/>
                  </a:lnTo>
                  <a:lnTo>
                    <a:pt x="1224552" y="501139"/>
                  </a:lnTo>
                  <a:lnTo>
                    <a:pt x="1208707" y="458053"/>
                  </a:lnTo>
                  <a:lnTo>
                    <a:pt x="1190292" y="416288"/>
                  </a:lnTo>
                  <a:lnTo>
                    <a:pt x="1169404" y="375942"/>
                  </a:lnTo>
                  <a:lnTo>
                    <a:pt x="1146138" y="337109"/>
                  </a:lnTo>
                  <a:lnTo>
                    <a:pt x="1120591" y="299886"/>
                  </a:lnTo>
                  <a:lnTo>
                    <a:pt x="1092857" y="264369"/>
                  </a:lnTo>
                  <a:lnTo>
                    <a:pt x="1063034" y="230654"/>
                  </a:lnTo>
                  <a:lnTo>
                    <a:pt x="1031217" y="198837"/>
                  </a:lnTo>
                  <a:lnTo>
                    <a:pt x="997502" y="169014"/>
                  </a:lnTo>
                  <a:lnTo>
                    <a:pt x="961985" y="141280"/>
                  </a:lnTo>
                  <a:lnTo>
                    <a:pt x="924762" y="115733"/>
                  </a:lnTo>
                  <a:lnTo>
                    <a:pt x="885929" y="92467"/>
                  </a:lnTo>
                  <a:lnTo>
                    <a:pt x="845583" y="71579"/>
                  </a:lnTo>
                  <a:lnTo>
                    <a:pt x="803818" y="53164"/>
                  </a:lnTo>
                  <a:lnTo>
                    <a:pt x="760732" y="37319"/>
                  </a:lnTo>
                  <a:lnTo>
                    <a:pt x="716419" y="24140"/>
                  </a:lnTo>
                  <a:lnTo>
                    <a:pt x="670976" y="13723"/>
                  </a:lnTo>
                  <a:lnTo>
                    <a:pt x="624499" y="6163"/>
                  </a:lnTo>
                  <a:lnTo>
                    <a:pt x="577085" y="1556"/>
                  </a:lnTo>
                  <a:lnTo>
                    <a:pt x="528828" y="0"/>
                  </a:lnTo>
                  <a:close/>
                </a:path>
              </a:pathLst>
            </a:custGeom>
            <a:solidFill>
              <a:srgbClr val="5088BB"/>
            </a:solidFill>
          </p:spPr>
          <p:txBody>
            <a:bodyPr wrap="square" lIns="0" tIns="0" rIns="0" bIns="0" rtlCol="0"/>
            <a:lstStyle/>
            <a:p>
              <a:endParaRPr/>
            </a:p>
          </p:txBody>
        </p:sp>
        <p:sp>
          <p:nvSpPr>
            <p:cNvPr id="8" name="object 8"/>
            <p:cNvSpPr/>
            <p:nvPr/>
          </p:nvSpPr>
          <p:spPr>
            <a:xfrm>
              <a:off x="1229038" y="2647188"/>
              <a:ext cx="734060" cy="1242060"/>
            </a:xfrm>
            <a:custGeom>
              <a:avLst/>
              <a:gdLst/>
              <a:ahLst/>
              <a:cxnLst/>
              <a:rect l="l" t="t" r="r" b="b"/>
              <a:pathLst>
                <a:path w="734060" h="1242060">
                  <a:moveTo>
                    <a:pt x="733873" y="0"/>
                  </a:moveTo>
                  <a:lnTo>
                    <a:pt x="682137" y="1802"/>
                  </a:lnTo>
                  <a:lnTo>
                    <a:pt x="630958" y="7163"/>
                  </a:lnTo>
                  <a:lnTo>
                    <a:pt x="580514" y="16014"/>
                  </a:lnTo>
                  <a:lnTo>
                    <a:pt x="530983" y="28286"/>
                  </a:lnTo>
                  <a:lnTo>
                    <a:pt x="482545" y="43910"/>
                  </a:lnTo>
                  <a:lnTo>
                    <a:pt x="435378" y="62819"/>
                  </a:lnTo>
                  <a:lnTo>
                    <a:pt x="389660" y="84943"/>
                  </a:lnTo>
                  <a:lnTo>
                    <a:pt x="345570" y="110213"/>
                  </a:lnTo>
                  <a:lnTo>
                    <a:pt x="303288" y="138561"/>
                  </a:lnTo>
                  <a:lnTo>
                    <a:pt x="262990" y="169918"/>
                  </a:lnTo>
                  <a:lnTo>
                    <a:pt x="224857" y="204215"/>
                  </a:lnTo>
                  <a:lnTo>
                    <a:pt x="191112" y="238903"/>
                  </a:lnTo>
                  <a:lnTo>
                    <a:pt x="160105" y="275210"/>
                  </a:lnTo>
                  <a:lnTo>
                    <a:pt x="131835" y="312998"/>
                  </a:lnTo>
                  <a:lnTo>
                    <a:pt x="106305" y="352131"/>
                  </a:lnTo>
                  <a:lnTo>
                    <a:pt x="83515" y="392472"/>
                  </a:lnTo>
                  <a:lnTo>
                    <a:pt x="63467" y="433884"/>
                  </a:lnTo>
                  <a:lnTo>
                    <a:pt x="46163" y="476230"/>
                  </a:lnTo>
                  <a:lnTo>
                    <a:pt x="31602" y="519373"/>
                  </a:lnTo>
                  <a:lnTo>
                    <a:pt x="19786" y="563176"/>
                  </a:lnTo>
                  <a:lnTo>
                    <a:pt x="10717" y="607502"/>
                  </a:lnTo>
                  <a:lnTo>
                    <a:pt x="4395" y="652215"/>
                  </a:lnTo>
                  <a:lnTo>
                    <a:pt x="822" y="697177"/>
                  </a:lnTo>
                  <a:lnTo>
                    <a:pt x="0" y="742251"/>
                  </a:lnTo>
                  <a:lnTo>
                    <a:pt x="1928" y="787301"/>
                  </a:lnTo>
                  <a:lnTo>
                    <a:pt x="6608" y="832189"/>
                  </a:lnTo>
                  <a:lnTo>
                    <a:pt x="14042" y="876778"/>
                  </a:lnTo>
                  <a:lnTo>
                    <a:pt x="24231" y="920933"/>
                  </a:lnTo>
                  <a:lnTo>
                    <a:pt x="37175" y="964515"/>
                  </a:lnTo>
                  <a:lnTo>
                    <a:pt x="52876" y="1007387"/>
                  </a:lnTo>
                  <a:lnTo>
                    <a:pt x="71335" y="1049414"/>
                  </a:lnTo>
                  <a:lnTo>
                    <a:pt x="92554" y="1090457"/>
                  </a:lnTo>
                  <a:lnTo>
                    <a:pt x="116533" y="1130380"/>
                  </a:lnTo>
                  <a:lnTo>
                    <a:pt x="143274" y="1169046"/>
                  </a:lnTo>
                  <a:lnTo>
                    <a:pt x="172778" y="1206318"/>
                  </a:lnTo>
                  <a:lnTo>
                    <a:pt x="205045" y="1242060"/>
                  </a:lnTo>
                  <a:lnTo>
                    <a:pt x="733873" y="733043"/>
                  </a:lnTo>
                  <a:lnTo>
                    <a:pt x="733873" y="0"/>
                  </a:lnTo>
                  <a:close/>
                </a:path>
              </a:pathLst>
            </a:custGeom>
            <a:solidFill>
              <a:srgbClr val="96B8DF"/>
            </a:solidFill>
          </p:spPr>
          <p:txBody>
            <a:bodyPr wrap="square" lIns="0" tIns="0" rIns="0" bIns="0" rtlCol="0"/>
            <a:lstStyle/>
            <a:p>
              <a:endParaRPr/>
            </a:p>
          </p:txBody>
        </p:sp>
        <p:sp>
          <p:nvSpPr>
            <p:cNvPr id="9" name="object 9"/>
            <p:cNvSpPr/>
            <p:nvPr/>
          </p:nvSpPr>
          <p:spPr>
            <a:xfrm>
              <a:off x="1229038" y="2647188"/>
              <a:ext cx="734060" cy="1242060"/>
            </a:xfrm>
            <a:custGeom>
              <a:avLst/>
              <a:gdLst/>
              <a:ahLst/>
              <a:cxnLst/>
              <a:rect l="l" t="t" r="r" b="b"/>
              <a:pathLst>
                <a:path w="734060" h="1242060">
                  <a:moveTo>
                    <a:pt x="205045" y="1242060"/>
                  </a:moveTo>
                  <a:lnTo>
                    <a:pt x="172778" y="1206318"/>
                  </a:lnTo>
                  <a:lnTo>
                    <a:pt x="143274" y="1169046"/>
                  </a:lnTo>
                  <a:lnTo>
                    <a:pt x="116533" y="1130380"/>
                  </a:lnTo>
                  <a:lnTo>
                    <a:pt x="92554" y="1090457"/>
                  </a:lnTo>
                  <a:lnTo>
                    <a:pt x="71335" y="1049414"/>
                  </a:lnTo>
                  <a:lnTo>
                    <a:pt x="52876" y="1007387"/>
                  </a:lnTo>
                  <a:lnTo>
                    <a:pt x="37175" y="964515"/>
                  </a:lnTo>
                  <a:lnTo>
                    <a:pt x="24231" y="920933"/>
                  </a:lnTo>
                  <a:lnTo>
                    <a:pt x="14042" y="876778"/>
                  </a:lnTo>
                  <a:lnTo>
                    <a:pt x="6608" y="832189"/>
                  </a:lnTo>
                  <a:lnTo>
                    <a:pt x="1928" y="787301"/>
                  </a:lnTo>
                  <a:lnTo>
                    <a:pt x="0" y="742251"/>
                  </a:lnTo>
                  <a:lnTo>
                    <a:pt x="822" y="697177"/>
                  </a:lnTo>
                  <a:lnTo>
                    <a:pt x="4395" y="652215"/>
                  </a:lnTo>
                  <a:lnTo>
                    <a:pt x="10717" y="607502"/>
                  </a:lnTo>
                  <a:lnTo>
                    <a:pt x="19786" y="563176"/>
                  </a:lnTo>
                  <a:lnTo>
                    <a:pt x="31602" y="519373"/>
                  </a:lnTo>
                  <a:lnTo>
                    <a:pt x="46163" y="476230"/>
                  </a:lnTo>
                  <a:lnTo>
                    <a:pt x="63467" y="433884"/>
                  </a:lnTo>
                  <a:lnTo>
                    <a:pt x="83515" y="392472"/>
                  </a:lnTo>
                  <a:lnTo>
                    <a:pt x="106305" y="352131"/>
                  </a:lnTo>
                  <a:lnTo>
                    <a:pt x="131835" y="312998"/>
                  </a:lnTo>
                  <a:lnTo>
                    <a:pt x="160105" y="275210"/>
                  </a:lnTo>
                  <a:lnTo>
                    <a:pt x="191112" y="238903"/>
                  </a:lnTo>
                  <a:lnTo>
                    <a:pt x="224857" y="204215"/>
                  </a:lnTo>
                  <a:lnTo>
                    <a:pt x="262990" y="169918"/>
                  </a:lnTo>
                  <a:lnTo>
                    <a:pt x="303288" y="138561"/>
                  </a:lnTo>
                  <a:lnTo>
                    <a:pt x="345570" y="110213"/>
                  </a:lnTo>
                  <a:lnTo>
                    <a:pt x="389660" y="84943"/>
                  </a:lnTo>
                  <a:lnTo>
                    <a:pt x="435378" y="62819"/>
                  </a:lnTo>
                  <a:lnTo>
                    <a:pt x="482545" y="43910"/>
                  </a:lnTo>
                  <a:lnTo>
                    <a:pt x="530983" y="28286"/>
                  </a:lnTo>
                  <a:lnTo>
                    <a:pt x="580514" y="16014"/>
                  </a:lnTo>
                  <a:lnTo>
                    <a:pt x="630958" y="7163"/>
                  </a:lnTo>
                  <a:lnTo>
                    <a:pt x="682137" y="1802"/>
                  </a:lnTo>
                  <a:lnTo>
                    <a:pt x="733873" y="0"/>
                  </a:lnTo>
                  <a:lnTo>
                    <a:pt x="733873" y="733043"/>
                  </a:lnTo>
                  <a:lnTo>
                    <a:pt x="205045" y="1242060"/>
                  </a:lnTo>
                  <a:close/>
                </a:path>
              </a:pathLst>
            </a:custGeom>
            <a:ln w="18288">
              <a:solidFill>
                <a:srgbClr val="FFFFFF"/>
              </a:solidFill>
            </a:ln>
          </p:spPr>
          <p:txBody>
            <a:bodyPr wrap="square" lIns="0" tIns="0" rIns="0" bIns="0" rtlCol="0"/>
            <a:lstStyle/>
            <a:p>
              <a:endParaRPr/>
            </a:p>
          </p:txBody>
        </p:sp>
        <p:sp>
          <p:nvSpPr>
            <p:cNvPr id="10" name="object 10"/>
            <p:cNvSpPr/>
            <p:nvPr/>
          </p:nvSpPr>
          <p:spPr>
            <a:xfrm>
              <a:off x="1059180" y="2955036"/>
              <a:ext cx="1805939" cy="850900"/>
            </a:xfrm>
            <a:custGeom>
              <a:avLst/>
              <a:gdLst/>
              <a:ahLst/>
              <a:cxnLst/>
              <a:rect l="l" t="t" r="r" b="b"/>
              <a:pathLst>
                <a:path w="1805939" h="850900">
                  <a:moveTo>
                    <a:pt x="1613915" y="850392"/>
                  </a:moveTo>
                  <a:lnTo>
                    <a:pt x="1805939" y="850392"/>
                  </a:lnTo>
                  <a:lnTo>
                    <a:pt x="1805939" y="672084"/>
                  </a:lnTo>
                  <a:lnTo>
                    <a:pt x="1613915" y="672084"/>
                  </a:lnTo>
                  <a:lnTo>
                    <a:pt x="1613915" y="850392"/>
                  </a:lnTo>
                  <a:close/>
                </a:path>
                <a:path w="1805939" h="850900">
                  <a:moveTo>
                    <a:pt x="0" y="178308"/>
                  </a:moveTo>
                  <a:lnTo>
                    <a:pt x="192024" y="178308"/>
                  </a:lnTo>
                  <a:lnTo>
                    <a:pt x="192024" y="0"/>
                  </a:lnTo>
                  <a:lnTo>
                    <a:pt x="0" y="0"/>
                  </a:lnTo>
                  <a:lnTo>
                    <a:pt x="0" y="178308"/>
                  </a:lnTo>
                  <a:close/>
                </a:path>
              </a:pathLst>
            </a:custGeom>
            <a:ln w="9144">
              <a:solidFill>
                <a:srgbClr val="000000"/>
              </a:solidFill>
            </a:ln>
          </p:spPr>
          <p:txBody>
            <a:bodyPr wrap="square" lIns="0" tIns="0" rIns="0" bIns="0" rtlCol="0"/>
            <a:lstStyle/>
            <a:p>
              <a:endParaRPr/>
            </a:p>
          </p:txBody>
        </p:sp>
      </p:grpSp>
      <p:sp>
        <p:nvSpPr>
          <p:cNvPr id="11" name="object 11"/>
          <p:cNvSpPr/>
          <p:nvPr/>
        </p:nvSpPr>
        <p:spPr>
          <a:xfrm>
            <a:off x="3099816" y="3252216"/>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5088BB"/>
          </a:solidFill>
        </p:spPr>
        <p:txBody>
          <a:bodyPr wrap="square" lIns="0" tIns="0" rIns="0" bIns="0" rtlCol="0"/>
          <a:lstStyle/>
          <a:p>
            <a:endParaRPr/>
          </a:p>
        </p:txBody>
      </p:sp>
      <p:sp>
        <p:nvSpPr>
          <p:cNvPr id="12" name="object 12"/>
          <p:cNvSpPr/>
          <p:nvPr/>
        </p:nvSpPr>
        <p:spPr>
          <a:xfrm>
            <a:off x="3099816" y="3451860"/>
            <a:ext cx="55244" cy="53340"/>
          </a:xfrm>
          <a:custGeom>
            <a:avLst/>
            <a:gdLst/>
            <a:ahLst/>
            <a:cxnLst/>
            <a:rect l="l" t="t" r="r" b="b"/>
            <a:pathLst>
              <a:path w="55244" h="53339">
                <a:moveTo>
                  <a:pt x="54863" y="0"/>
                </a:moveTo>
                <a:lnTo>
                  <a:pt x="0" y="0"/>
                </a:lnTo>
                <a:lnTo>
                  <a:pt x="0" y="53339"/>
                </a:lnTo>
                <a:lnTo>
                  <a:pt x="54863" y="53339"/>
                </a:lnTo>
                <a:lnTo>
                  <a:pt x="54863" y="0"/>
                </a:lnTo>
                <a:close/>
              </a:path>
            </a:pathLst>
          </a:custGeom>
          <a:solidFill>
            <a:srgbClr val="96B8DF"/>
          </a:solidFill>
        </p:spPr>
        <p:txBody>
          <a:bodyPr wrap="square" lIns="0" tIns="0" rIns="0" bIns="0" rtlCol="0"/>
          <a:lstStyle/>
          <a:p>
            <a:endParaRPr/>
          </a:p>
        </p:txBody>
      </p:sp>
      <p:sp>
        <p:nvSpPr>
          <p:cNvPr id="13" name="object 13"/>
          <p:cNvSpPr txBox="1"/>
          <p:nvPr/>
        </p:nvSpPr>
        <p:spPr>
          <a:xfrm>
            <a:off x="880872" y="2039112"/>
            <a:ext cx="2731135" cy="2339340"/>
          </a:xfrm>
          <a:prstGeom prst="rect">
            <a:avLst/>
          </a:prstGeom>
          <a:ln w="9144">
            <a:solidFill>
              <a:srgbClr val="000000"/>
            </a:solidFill>
          </a:ln>
        </p:spPr>
        <p:txBody>
          <a:bodyPr vert="horz" wrap="square" lIns="0" tIns="101600" rIns="0" bIns="0" rtlCol="0">
            <a:spAutoFit/>
          </a:bodyPr>
          <a:lstStyle/>
          <a:p>
            <a:pPr marL="327025">
              <a:lnSpc>
                <a:spcPct val="100000"/>
              </a:lnSpc>
              <a:spcBef>
                <a:spcPts val="800"/>
              </a:spcBef>
            </a:pPr>
            <a:r>
              <a:rPr sz="1200" b="1" spc="-10" dirty="0">
                <a:solidFill>
                  <a:srgbClr val="585858"/>
                </a:solidFill>
                <a:latin typeface="UD Digi Kyokasho NK-B"/>
                <a:cs typeface="UD Digi Kyokasho NK-B"/>
              </a:rPr>
              <a:t>サポートファイル</a:t>
            </a:r>
            <a:r>
              <a:rPr sz="1200" b="1" dirty="0">
                <a:solidFill>
                  <a:srgbClr val="585858"/>
                </a:solidFill>
                <a:latin typeface="UD Digi Kyokasho NK-B"/>
                <a:cs typeface="UD Digi Kyokasho NK-B"/>
              </a:rPr>
              <a:t>（</a:t>
            </a:r>
            <a:r>
              <a:rPr sz="1200" b="1" spc="-10" dirty="0">
                <a:solidFill>
                  <a:srgbClr val="585858"/>
                </a:solidFill>
                <a:latin typeface="UD Digi Kyokasho NK-B"/>
                <a:cs typeface="UD Digi Kyokasho NK-B"/>
              </a:rPr>
              <a:t>ブック）</a:t>
            </a:r>
            <a:r>
              <a:rPr sz="1200" b="1" spc="-30" dirty="0">
                <a:solidFill>
                  <a:srgbClr val="585858"/>
                </a:solidFill>
                <a:latin typeface="UD Digi Kyokasho NK-B"/>
                <a:cs typeface="UD Digi Kyokasho NK-B"/>
              </a:rPr>
              <a:t>の作成</a:t>
            </a:r>
            <a:endParaRPr sz="1200">
              <a:latin typeface="UD Digi Kyokasho NK-B"/>
              <a:cs typeface="UD Digi Kyokasho NK-B"/>
            </a:endParaRPr>
          </a:p>
          <a:p>
            <a:pPr>
              <a:lnSpc>
                <a:spcPct val="100000"/>
              </a:lnSpc>
            </a:pPr>
            <a:endParaRPr sz="1200">
              <a:latin typeface="UD Digi Kyokasho NK-B"/>
              <a:cs typeface="UD Digi Kyokasho NK-B"/>
            </a:endParaRPr>
          </a:p>
          <a:p>
            <a:pPr>
              <a:lnSpc>
                <a:spcPct val="100000"/>
              </a:lnSpc>
            </a:pPr>
            <a:endParaRPr sz="1200">
              <a:latin typeface="UD Digi Kyokasho NK-B"/>
              <a:cs typeface="UD Digi Kyokasho NK-B"/>
            </a:endParaRPr>
          </a:p>
          <a:p>
            <a:pPr>
              <a:lnSpc>
                <a:spcPct val="100000"/>
              </a:lnSpc>
              <a:spcBef>
                <a:spcPts val="385"/>
              </a:spcBef>
            </a:pPr>
            <a:endParaRPr sz="1200">
              <a:latin typeface="UD Digi Kyokasho NK-B"/>
              <a:cs typeface="UD Digi Kyokasho NK-B"/>
            </a:endParaRPr>
          </a:p>
          <a:p>
            <a:pPr marL="214629">
              <a:lnSpc>
                <a:spcPct val="100000"/>
              </a:lnSpc>
            </a:pPr>
            <a:r>
              <a:rPr sz="900" spc="-25" dirty="0">
                <a:solidFill>
                  <a:srgbClr val="3F3F3F"/>
                </a:solidFill>
                <a:latin typeface="Calibri"/>
                <a:cs typeface="Calibri"/>
              </a:rPr>
              <a:t>16</a:t>
            </a:r>
            <a:endParaRPr sz="900">
              <a:latin typeface="Calibri"/>
              <a:cs typeface="Calibri"/>
            </a:endParaRPr>
          </a:p>
          <a:p>
            <a:pPr marL="2298065" marR="120014" algn="r">
              <a:lnSpc>
                <a:spcPct val="163800"/>
              </a:lnSpc>
              <a:spcBef>
                <a:spcPts val="160"/>
              </a:spcBef>
            </a:pPr>
            <a:r>
              <a:rPr sz="800" b="1" spc="-20" dirty="0">
                <a:solidFill>
                  <a:srgbClr val="585858"/>
                </a:solidFill>
                <a:latin typeface="UD Digi Kyokasho NK-B"/>
                <a:cs typeface="UD Digi Kyokasho NK-B"/>
              </a:rPr>
              <a:t>作成有作成無</a:t>
            </a:r>
            <a:endParaRPr sz="800">
              <a:latin typeface="UD Digi Kyokasho NK-B"/>
              <a:cs typeface="UD Digi Kyokasho NK-B"/>
            </a:endParaRPr>
          </a:p>
          <a:p>
            <a:pPr marR="776605" algn="r">
              <a:lnSpc>
                <a:spcPct val="100000"/>
              </a:lnSpc>
              <a:spcBef>
                <a:spcPts val="910"/>
              </a:spcBef>
            </a:pPr>
            <a:r>
              <a:rPr sz="900" spc="-25" dirty="0">
                <a:solidFill>
                  <a:srgbClr val="3F3F3F"/>
                </a:solidFill>
                <a:latin typeface="Calibri"/>
                <a:cs typeface="Calibri"/>
              </a:rPr>
              <a:t>27</a:t>
            </a:r>
            <a:endParaRPr sz="900">
              <a:latin typeface="Calibri"/>
              <a:cs typeface="Calibri"/>
            </a:endParaRPr>
          </a:p>
        </p:txBody>
      </p:sp>
      <p:grpSp>
        <p:nvGrpSpPr>
          <p:cNvPr id="14" name="object 14"/>
          <p:cNvGrpSpPr/>
          <p:nvPr/>
        </p:nvGrpSpPr>
        <p:grpSpPr>
          <a:xfrm>
            <a:off x="2188273" y="5079301"/>
            <a:ext cx="1649730" cy="1948180"/>
            <a:chOff x="2188273" y="5079301"/>
            <a:chExt cx="1649730" cy="1948180"/>
          </a:xfrm>
        </p:grpSpPr>
        <p:sp>
          <p:nvSpPr>
            <p:cNvPr id="15" name="object 15"/>
            <p:cNvSpPr/>
            <p:nvPr/>
          </p:nvSpPr>
          <p:spPr>
            <a:xfrm>
              <a:off x="2464307" y="5084064"/>
              <a:ext cx="1094740" cy="1938655"/>
            </a:xfrm>
            <a:custGeom>
              <a:avLst/>
              <a:gdLst/>
              <a:ahLst/>
              <a:cxnLst/>
              <a:rect l="l" t="t" r="r" b="b"/>
              <a:pathLst>
                <a:path w="1094739" h="1938654">
                  <a:moveTo>
                    <a:pt x="0" y="1863852"/>
                  </a:moveTo>
                  <a:lnTo>
                    <a:pt x="0" y="1938527"/>
                  </a:lnTo>
                </a:path>
                <a:path w="1094739" h="1938654">
                  <a:moveTo>
                    <a:pt x="0" y="1647444"/>
                  </a:moveTo>
                  <a:lnTo>
                    <a:pt x="0" y="1795272"/>
                  </a:lnTo>
                </a:path>
                <a:path w="1094739" h="1938654">
                  <a:moveTo>
                    <a:pt x="0" y="1432560"/>
                  </a:moveTo>
                  <a:lnTo>
                    <a:pt x="0" y="1580388"/>
                  </a:lnTo>
                </a:path>
                <a:path w="1094739" h="1938654">
                  <a:moveTo>
                    <a:pt x="0" y="1217676"/>
                  </a:moveTo>
                  <a:lnTo>
                    <a:pt x="0" y="1365504"/>
                  </a:lnTo>
                </a:path>
                <a:path w="1094739" h="1938654">
                  <a:moveTo>
                    <a:pt x="0" y="1001268"/>
                  </a:moveTo>
                  <a:lnTo>
                    <a:pt x="0" y="1149096"/>
                  </a:lnTo>
                </a:path>
                <a:path w="1094739" h="1938654">
                  <a:moveTo>
                    <a:pt x="0" y="786383"/>
                  </a:moveTo>
                  <a:lnTo>
                    <a:pt x="0" y="934212"/>
                  </a:lnTo>
                </a:path>
                <a:path w="1094739" h="1938654">
                  <a:moveTo>
                    <a:pt x="0" y="571500"/>
                  </a:moveTo>
                  <a:lnTo>
                    <a:pt x="0" y="719327"/>
                  </a:lnTo>
                </a:path>
                <a:path w="1094739" h="1938654">
                  <a:moveTo>
                    <a:pt x="0" y="355092"/>
                  </a:moveTo>
                  <a:lnTo>
                    <a:pt x="0" y="502919"/>
                  </a:lnTo>
                </a:path>
                <a:path w="1094739" h="1938654">
                  <a:moveTo>
                    <a:pt x="0" y="140207"/>
                  </a:moveTo>
                  <a:lnTo>
                    <a:pt x="0" y="288036"/>
                  </a:lnTo>
                </a:path>
                <a:path w="1094739" h="1938654">
                  <a:moveTo>
                    <a:pt x="0" y="0"/>
                  </a:moveTo>
                  <a:lnTo>
                    <a:pt x="0" y="73151"/>
                  </a:lnTo>
                </a:path>
                <a:path w="1094739" h="1938654">
                  <a:moveTo>
                    <a:pt x="274319" y="140207"/>
                  </a:moveTo>
                  <a:lnTo>
                    <a:pt x="274319" y="288036"/>
                  </a:lnTo>
                </a:path>
                <a:path w="1094739" h="1938654">
                  <a:moveTo>
                    <a:pt x="274319" y="0"/>
                  </a:moveTo>
                  <a:lnTo>
                    <a:pt x="274319" y="73151"/>
                  </a:lnTo>
                </a:path>
                <a:path w="1094739" h="1938654">
                  <a:moveTo>
                    <a:pt x="274319" y="355092"/>
                  </a:moveTo>
                  <a:lnTo>
                    <a:pt x="274319" y="502919"/>
                  </a:lnTo>
                </a:path>
                <a:path w="1094739" h="1938654">
                  <a:moveTo>
                    <a:pt x="274319" y="571500"/>
                  </a:moveTo>
                  <a:lnTo>
                    <a:pt x="274319" y="719327"/>
                  </a:lnTo>
                </a:path>
                <a:path w="1094739" h="1938654">
                  <a:moveTo>
                    <a:pt x="274319" y="786383"/>
                  </a:moveTo>
                  <a:lnTo>
                    <a:pt x="274319" y="934212"/>
                  </a:lnTo>
                </a:path>
                <a:path w="1094739" h="1938654">
                  <a:moveTo>
                    <a:pt x="274319" y="1001268"/>
                  </a:moveTo>
                  <a:lnTo>
                    <a:pt x="274319" y="1149096"/>
                  </a:lnTo>
                </a:path>
                <a:path w="1094739" h="1938654">
                  <a:moveTo>
                    <a:pt x="274319" y="1217676"/>
                  </a:moveTo>
                  <a:lnTo>
                    <a:pt x="274319" y="1365504"/>
                  </a:lnTo>
                </a:path>
                <a:path w="1094739" h="1938654">
                  <a:moveTo>
                    <a:pt x="274319" y="1432560"/>
                  </a:moveTo>
                  <a:lnTo>
                    <a:pt x="274319" y="1580388"/>
                  </a:lnTo>
                </a:path>
                <a:path w="1094739" h="1938654">
                  <a:moveTo>
                    <a:pt x="274319" y="1647444"/>
                  </a:moveTo>
                  <a:lnTo>
                    <a:pt x="274319" y="1938527"/>
                  </a:lnTo>
                </a:path>
                <a:path w="1094739" h="1938654">
                  <a:moveTo>
                    <a:pt x="547116" y="140207"/>
                  </a:moveTo>
                  <a:lnTo>
                    <a:pt x="547116" y="288036"/>
                  </a:lnTo>
                </a:path>
                <a:path w="1094739" h="1938654">
                  <a:moveTo>
                    <a:pt x="547116" y="0"/>
                  </a:moveTo>
                  <a:lnTo>
                    <a:pt x="547116" y="73151"/>
                  </a:lnTo>
                </a:path>
                <a:path w="1094739" h="1938654">
                  <a:moveTo>
                    <a:pt x="547116" y="355092"/>
                  </a:moveTo>
                  <a:lnTo>
                    <a:pt x="547116" y="502919"/>
                  </a:lnTo>
                </a:path>
                <a:path w="1094739" h="1938654">
                  <a:moveTo>
                    <a:pt x="547116" y="571500"/>
                  </a:moveTo>
                  <a:lnTo>
                    <a:pt x="547116" y="934212"/>
                  </a:lnTo>
                </a:path>
                <a:path w="1094739" h="1938654">
                  <a:moveTo>
                    <a:pt x="547116" y="1432560"/>
                  </a:moveTo>
                  <a:lnTo>
                    <a:pt x="547116" y="1938527"/>
                  </a:lnTo>
                </a:path>
                <a:path w="1094739" h="1938654">
                  <a:moveTo>
                    <a:pt x="547116" y="1001268"/>
                  </a:moveTo>
                  <a:lnTo>
                    <a:pt x="547116" y="1365504"/>
                  </a:lnTo>
                </a:path>
                <a:path w="1094739" h="1938654">
                  <a:moveTo>
                    <a:pt x="819912" y="0"/>
                  </a:moveTo>
                  <a:lnTo>
                    <a:pt x="819912" y="73151"/>
                  </a:lnTo>
                </a:path>
                <a:path w="1094739" h="1938654">
                  <a:moveTo>
                    <a:pt x="819912" y="355092"/>
                  </a:moveTo>
                  <a:lnTo>
                    <a:pt x="819912" y="502919"/>
                  </a:lnTo>
                </a:path>
                <a:path w="1094739" h="1938654">
                  <a:moveTo>
                    <a:pt x="819912" y="571500"/>
                  </a:moveTo>
                  <a:lnTo>
                    <a:pt x="819912" y="934212"/>
                  </a:lnTo>
                </a:path>
                <a:path w="1094739" h="1938654">
                  <a:moveTo>
                    <a:pt x="819912" y="1001268"/>
                  </a:moveTo>
                  <a:lnTo>
                    <a:pt x="819912" y="1938527"/>
                  </a:lnTo>
                </a:path>
                <a:path w="1094739" h="1938654">
                  <a:moveTo>
                    <a:pt x="819912" y="140207"/>
                  </a:moveTo>
                  <a:lnTo>
                    <a:pt x="819912" y="288036"/>
                  </a:lnTo>
                </a:path>
                <a:path w="1094739" h="1938654">
                  <a:moveTo>
                    <a:pt x="1094232" y="140207"/>
                  </a:moveTo>
                  <a:lnTo>
                    <a:pt x="1094232" y="288036"/>
                  </a:lnTo>
                </a:path>
                <a:path w="1094739" h="1938654">
                  <a:moveTo>
                    <a:pt x="1094232" y="0"/>
                  </a:moveTo>
                  <a:lnTo>
                    <a:pt x="1094232" y="73151"/>
                  </a:lnTo>
                </a:path>
                <a:path w="1094739" h="1938654">
                  <a:moveTo>
                    <a:pt x="1094232" y="355092"/>
                  </a:moveTo>
                  <a:lnTo>
                    <a:pt x="1094232" y="502919"/>
                  </a:lnTo>
                </a:path>
                <a:path w="1094739" h="1938654">
                  <a:moveTo>
                    <a:pt x="1094232" y="571500"/>
                  </a:moveTo>
                  <a:lnTo>
                    <a:pt x="1094232" y="934212"/>
                  </a:lnTo>
                </a:path>
                <a:path w="1094739" h="1938654">
                  <a:moveTo>
                    <a:pt x="1094232" y="1001268"/>
                  </a:moveTo>
                  <a:lnTo>
                    <a:pt x="1094232" y="1938527"/>
                  </a:lnTo>
                </a:path>
              </a:pathLst>
            </a:custGeom>
            <a:ln w="9144">
              <a:solidFill>
                <a:srgbClr val="D9D9D9"/>
              </a:solidFill>
            </a:ln>
          </p:spPr>
          <p:txBody>
            <a:bodyPr wrap="square" lIns="0" tIns="0" rIns="0" bIns="0" rtlCol="0"/>
            <a:lstStyle/>
            <a:p>
              <a:endParaRPr/>
            </a:p>
          </p:txBody>
        </p:sp>
        <p:sp>
          <p:nvSpPr>
            <p:cNvPr id="16" name="object 16"/>
            <p:cNvSpPr/>
            <p:nvPr/>
          </p:nvSpPr>
          <p:spPr>
            <a:xfrm>
              <a:off x="3832859" y="5084064"/>
              <a:ext cx="0" cy="1938655"/>
            </a:xfrm>
            <a:custGeom>
              <a:avLst/>
              <a:gdLst/>
              <a:ahLst/>
              <a:cxnLst/>
              <a:rect l="l" t="t" r="r" b="b"/>
              <a:pathLst>
                <a:path h="1938654">
                  <a:moveTo>
                    <a:pt x="0" y="0"/>
                  </a:moveTo>
                  <a:lnTo>
                    <a:pt x="0" y="1938527"/>
                  </a:lnTo>
                </a:path>
              </a:pathLst>
            </a:custGeom>
            <a:ln w="9144">
              <a:solidFill>
                <a:srgbClr val="D9D9D9"/>
              </a:solidFill>
            </a:ln>
          </p:spPr>
          <p:txBody>
            <a:bodyPr wrap="square" lIns="0" tIns="0" rIns="0" bIns="0" rtlCol="0"/>
            <a:lstStyle/>
            <a:p>
              <a:endParaRPr/>
            </a:p>
          </p:txBody>
        </p:sp>
        <p:sp>
          <p:nvSpPr>
            <p:cNvPr id="17" name="object 17"/>
            <p:cNvSpPr/>
            <p:nvPr/>
          </p:nvSpPr>
          <p:spPr>
            <a:xfrm>
              <a:off x="2193036" y="5157215"/>
              <a:ext cx="1475740" cy="1790700"/>
            </a:xfrm>
            <a:custGeom>
              <a:avLst/>
              <a:gdLst/>
              <a:ahLst/>
              <a:cxnLst/>
              <a:rect l="l" t="t" r="r" b="b"/>
              <a:pathLst>
                <a:path w="1475739" h="1790700">
                  <a:moveTo>
                    <a:pt x="545592" y="1722120"/>
                  </a:moveTo>
                  <a:lnTo>
                    <a:pt x="0" y="1722120"/>
                  </a:lnTo>
                  <a:lnTo>
                    <a:pt x="0" y="1790700"/>
                  </a:lnTo>
                  <a:lnTo>
                    <a:pt x="545592" y="1790700"/>
                  </a:lnTo>
                  <a:lnTo>
                    <a:pt x="545592" y="1722120"/>
                  </a:lnTo>
                  <a:close/>
                </a:path>
                <a:path w="1475739" h="1790700">
                  <a:moveTo>
                    <a:pt x="655320" y="1507236"/>
                  </a:moveTo>
                  <a:lnTo>
                    <a:pt x="0" y="1507236"/>
                  </a:lnTo>
                  <a:lnTo>
                    <a:pt x="0" y="1574292"/>
                  </a:lnTo>
                  <a:lnTo>
                    <a:pt x="655320" y="1574292"/>
                  </a:lnTo>
                  <a:lnTo>
                    <a:pt x="655320" y="1507236"/>
                  </a:lnTo>
                  <a:close/>
                </a:path>
                <a:path w="1475739" h="1790700">
                  <a:moveTo>
                    <a:pt x="763524" y="1075944"/>
                  </a:moveTo>
                  <a:lnTo>
                    <a:pt x="0" y="1075944"/>
                  </a:lnTo>
                  <a:lnTo>
                    <a:pt x="0" y="1144524"/>
                  </a:lnTo>
                  <a:lnTo>
                    <a:pt x="763524" y="1144524"/>
                  </a:lnTo>
                  <a:lnTo>
                    <a:pt x="763524" y="1075944"/>
                  </a:lnTo>
                  <a:close/>
                </a:path>
                <a:path w="1475739" h="1790700">
                  <a:moveTo>
                    <a:pt x="818388" y="646176"/>
                  </a:moveTo>
                  <a:lnTo>
                    <a:pt x="0" y="646176"/>
                  </a:lnTo>
                  <a:lnTo>
                    <a:pt x="0" y="713232"/>
                  </a:lnTo>
                  <a:lnTo>
                    <a:pt x="818388" y="713232"/>
                  </a:lnTo>
                  <a:lnTo>
                    <a:pt x="818388" y="646176"/>
                  </a:lnTo>
                  <a:close/>
                </a:path>
                <a:path w="1475739" h="1790700">
                  <a:moveTo>
                    <a:pt x="928116" y="1292352"/>
                  </a:moveTo>
                  <a:lnTo>
                    <a:pt x="0" y="1292352"/>
                  </a:lnTo>
                  <a:lnTo>
                    <a:pt x="0" y="1359408"/>
                  </a:lnTo>
                  <a:lnTo>
                    <a:pt x="928116" y="1359408"/>
                  </a:lnTo>
                  <a:lnTo>
                    <a:pt x="928116" y="1292352"/>
                  </a:lnTo>
                  <a:close/>
                </a:path>
                <a:path w="1475739" h="1790700">
                  <a:moveTo>
                    <a:pt x="1420368" y="861060"/>
                  </a:moveTo>
                  <a:lnTo>
                    <a:pt x="0" y="861060"/>
                  </a:lnTo>
                  <a:lnTo>
                    <a:pt x="0" y="928116"/>
                  </a:lnTo>
                  <a:lnTo>
                    <a:pt x="1420368" y="928116"/>
                  </a:lnTo>
                  <a:lnTo>
                    <a:pt x="1420368" y="861060"/>
                  </a:lnTo>
                  <a:close/>
                </a:path>
                <a:path w="1475739" h="1790700">
                  <a:moveTo>
                    <a:pt x="1420368" y="429768"/>
                  </a:moveTo>
                  <a:lnTo>
                    <a:pt x="0" y="429768"/>
                  </a:lnTo>
                  <a:lnTo>
                    <a:pt x="0" y="498348"/>
                  </a:lnTo>
                  <a:lnTo>
                    <a:pt x="1420368" y="498348"/>
                  </a:lnTo>
                  <a:lnTo>
                    <a:pt x="1420368" y="429768"/>
                  </a:lnTo>
                  <a:close/>
                </a:path>
                <a:path w="1475739" h="1790700">
                  <a:moveTo>
                    <a:pt x="1475232" y="214884"/>
                  </a:moveTo>
                  <a:lnTo>
                    <a:pt x="0" y="214884"/>
                  </a:lnTo>
                  <a:lnTo>
                    <a:pt x="0" y="281940"/>
                  </a:lnTo>
                  <a:lnTo>
                    <a:pt x="1475232" y="281940"/>
                  </a:lnTo>
                  <a:lnTo>
                    <a:pt x="1475232" y="214884"/>
                  </a:lnTo>
                  <a:close/>
                </a:path>
                <a:path w="1475739" h="1790700">
                  <a:moveTo>
                    <a:pt x="1475232" y="0"/>
                  </a:moveTo>
                  <a:lnTo>
                    <a:pt x="0" y="0"/>
                  </a:lnTo>
                  <a:lnTo>
                    <a:pt x="0" y="67056"/>
                  </a:lnTo>
                  <a:lnTo>
                    <a:pt x="1475232" y="67056"/>
                  </a:lnTo>
                  <a:lnTo>
                    <a:pt x="1475232" y="0"/>
                  </a:lnTo>
                  <a:close/>
                </a:path>
              </a:pathLst>
            </a:custGeom>
            <a:solidFill>
              <a:srgbClr val="5B9BD4"/>
            </a:solidFill>
          </p:spPr>
          <p:txBody>
            <a:bodyPr wrap="square" lIns="0" tIns="0" rIns="0" bIns="0" rtlCol="0"/>
            <a:lstStyle/>
            <a:p>
              <a:endParaRPr/>
            </a:p>
          </p:txBody>
        </p:sp>
        <p:sp>
          <p:nvSpPr>
            <p:cNvPr id="18" name="object 18"/>
            <p:cNvSpPr/>
            <p:nvPr/>
          </p:nvSpPr>
          <p:spPr>
            <a:xfrm>
              <a:off x="2193035" y="5084064"/>
              <a:ext cx="0" cy="1938655"/>
            </a:xfrm>
            <a:custGeom>
              <a:avLst/>
              <a:gdLst/>
              <a:ahLst/>
              <a:cxnLst/>
              <a:rect l="l" t="t" r="r" b="b"/>
              <a:pathLst>
                <a:path h="1938654">
                  <a:moveTo>
                    <a:pt x="0" y="0"/>
                  </a:moveTo>
                  <a:lnTo>
                    <a:pt x="0" y="1938527"/>
                  </a:lnTo>
                </a:path>
              </a:pathLst>
            </a:custGeom>
            <a:ln w="9144">
              <a:solidFill>
                <a:srgbClr val="D9D9D9"/>
              </a:solidFill>
            </a:ln>
          </p:spPr>
          <p:txBody>
            <a:bodyPr wrap="square" lIns="0" tIns="0" rIns="0" bIns="0" rtlCol="0"/>
            <a:lstStyle/>
            <a:p>
              <a:endParaRPr/>
            </a:p>
          </p:txBody>
        </p:sp>
      </p:grpSp>
      <p:sp>
        <p:nvSpPr>
          <p:cNvPr id="19" name="object 19"/>
          <p:cNvSpPr txBox="1"/>
          <p:nvPr/>
        </p:nvSpPr>
        <p:spPr>
          <a:xfrm>
            <a:off x="3688079" y="5024119"/>
            <a:ext cx="183515" cy="671830"/>
          </a:xfrm>
          <a:prstGeom prst="rect">
            <a:avLst/>
          </a:prstGeom>
        </p:spPr>
        <p:txBody>
          <a:bodyPr vert="horz" wrap="square" lIns="0" tIns="90170" rIns="0" bIns="0" rtlCol="0">
            <a:spAutoFit/>
          </a:bodyPr>
          <a:lstStyle/>
          <a:p>
            <a:pPr marL="54610">
              <a:lnSpc>
                <a:spcPct val="100000"/>
              </a:lnSpc>
              <a:spcBef>
                <a:spcPts val="710"/>
              </a:spcBef>
            </a:pPr>
            <a:r>
              <a:rPr sz="900" spc="-25" dirty="0">
                <a:solidFill>
                  <a:srgbClr val="3F3F3F"/>
                </a:solidFill>
                <a:latin typeface="Calibri"/>
                <a:cs typeface="Calibri"/>
              </a:rPr>
              <a:t>27</a:t>
            </a:r>
            <a:endParaRPr sz="900">
              <a:latin typeface="Calibri"/>
              <a:cs typeface="Calibri"/>
            </a:endParaRPr>
          </a:p>
          <a:p>
            <a:pPr marL="54610">
              <a:lnSpc>
                <a:spcPct val="100000"/>
              </a:lnSpc>
              <a:spcBef>
                <a:spcPts val="615"/>
              </a:spcBef>
            </a:pPr>
            <a:r>
              <a:rPr sz="900" spc="-25" dirty="0">
                <a:solidFill>
                  <a:srgbClr val="3F3F3F"/>
                </a:solidFill>
                <a:latin typeface="Calibri"/>
                <a:cs typeface="Calibri"/>
              </a:rPr>
              <a:t>27</a:t>
            </a:r>
            <a:endParaRPr sz="900">
              <a:latin typeface="Calibri"/>
              <a:cs typeface="Calibri"/>
            </a:endParaRPr>
          </a:p>
          <a:p>
            <a:pPr>
              <a:lnSpc>
                <a:spcPct val="100000"/>
              </a:lnSpc>
              <a:spcBef>
                <a:spcPts val="620"/>
              </a:spcBef>
            </a:pPr>
            <a:r>
              <a:rPr sz="900" spc="-25" dirty="0">
                <a:solidFill>
                  <a:srgbClr val="3F3F3F"/>
                </a:solidFill>
                <a:latin typeface="Calibri"/>
                <a:cs typeface="Calibri"/>
              </a:rPr>
              <a:t>26</a:t>
            </a:r>
            <a:endParaRPr sz="900">
              <a:latin typeface="Calibri"/>
              <a:cs typeface="Calibri"/>
            </a:endParaRPr>
          </a:p>
        </p:txBody>
      </p:sp>
      <p:sp>
        <p:nvSpPr>
          <p:cNvPr id="20" name="object 20"/>
          <p:cNvSpPr txBox="1"/>
          <p:nvPr/>
        </p:nvSpPr>
        <p:spPr>
          <a:xfrm>
            <a:off x="3087623" y="574802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15</a:t>
            </a:r>
            <a:endParaRPr sz="900">
              <a:latin typeface="Calibri"/>
              <a:cs typeface="Calibri"/>
            </a:endParaRPr>
          </a:p>
        </p:txBody>
      </p:sp>
      <p:sp>
        <p:nvSpPr>
          <p:cNvPr id="21" name="object 21"/>
          <p:cNvSpPr txBox="1"/>
          <p:nvPr/>
        </p:nvSpPr>
        <p:spPr>
          <a:xfrm>
            <a:off x="3688079" y="596290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26</a:t>
            </a:r>
            <a:endParaRPr sz="900">
              <a:latin typeface="Calibri"/>
              <a:cs typeface="Calibri"/>
            </a:endParaRPr>
          </a:p>
        </p:txBody>
      </p:sp>
      <p:sp>
        <p:nvSpPr>
          <p:cNvPr id="22" name="object 22"/>
          <p:cNvSpPr txBox="1"/>
          <p:nvPr/>
        </p:nvSpPr>
        <p:spPr>
          <a:xfrm>
            <a:off x="3032760" y="6179311"/>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14</a:t>
            </a:r>
            <a:endParaRPr sz="900">
              <a:latin typeface="Calibri"/>
              <a:cs typeface="Calibri"/>
            </a:endParaRPr>
          </a:p>
        </p:txBody>
      </p:sp>
      <p:sp>
        <p:nvSpPr>
          <p:cNvPr id="23" name="object 23"/>
          <p:cNvSpPr txBox="1"/>
          <p:nvPr/>
        </p:nvSpPr>
        <p:spPr>
          <a:xfrm>
            <a:off x="3195827" y="639419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17</a:t>
            </a:r>
            <a:endParaRPr sz="900">
              <a:latin typeface="Calibri"/>
              <a:cs typeface="Calibri"/>
            </a:endParaRPr>
          </a:p>
        </p:txBody>
      </p:sp>
      <p:sp>
        <p:nvSpPr>
          <p:cNvPr id="24" name="object 24"/>
          <p:cNvSpPr txBox="1"/>
          <p:nvPr/>
        </p:nvSpPr>
        <p:spPr>
          <a:xfrm>
            <a:off x="2813304" y="6529832"/>
            <a:ext cx="238760" cy="458470"/>
          </a:xfrm>
          <a:prstGeom prst="rect">
            <a:avLst/>
          </a:prstGeom>
        </p:spPr>
        <p:txBody>
          <a:bodyPr vert="horz" wrap="square" lIns="0" tIns="91440" rIns="0" bIns="0" rtlCol="0">
            <a:spAutoFit/>
          </a:bodyPr>
          <a:lstStyle/>
          <a:p>
            <a:pPr marL="109220">
              <a:lnSpc>
                <a:spcPct val="100000"/>
              </a:lnSpc>
              <a:spcBef>
                <a:spcPts val="720"/>
              </a:spcBef>
            </a:pPr>
            <a:r>
              <a:rPr sz="900" spc="-25" dirty="0">
                <a:solidFill>
                  <a:srgbClr val="3F3F3F"/>
                </a:solidFill>
                <a:latin typeface="Calibri"/>
                <a:cs typeface="Calibri"/>
              </a:rPr>
              <a:t>12</a:t>
            </a:r>
            <a:endParaRPr sz="900">
              <a:latin typeface="Calibri"/>
              <a:cs typeface="Calibri"/>
            </a:endParaRPr>
          </a:p>
          <a:p>
            <a:pPr>
              <a:lnSpc>
                <a:spcPct val="100000"/>
              </a:lnSpc>
              <a:spcBef>
                <a:spcPts val="625"/>
              </a:spcBef>
            </a:pPr>
            <a:r>
              <a:rPr sz="900" spc="-25" dirty="0">
                <a:solidFill>
                  <a:srgbClr val="3F3F3F"/>
                </a:solidFill>
                <a:latin typeface="Calibri"/>
                <a:cs typeface="Calibri"/>
              </a:rPr>
              <a:t>10</a:t>
            </a:r>
            <a:endParaRPr sz="900">
              <a:latin typeface="Calibri"/>
              <a:cs typeface="Calibri"/>
            </a:endParaRPr>
          </a:p>
        </p:txBody>
      </p:sp>
      <p:sp>
        <p:nvSpPr>
          <p:cNvPr id="25" name="object 25"/>
          <p:cNvSpPr txBox="1"/>
          <p:nvPr/>
        </p:nvSpPr>
        <p:spPr>
          <a:xfrm>
            <a:off x="960119" y="5100828"/>
            <a:ext cx="1152525" cy="1871345"/>
          </a:xfrm>
          <a:prstGeom prst="rect">
            <a:avLst/>
          </a:prstGeom>
        </p:spPr>
        <p:txBody>
          <a:bodyPr vert="horz" wrap="square" lIns="0" tIns="12700" rIns="0" bIns="0" rtlCol="0">
            <a:spAutoFit/>
          </a:bodyPr>
          <a:lstStyle/>
          <a:p>
            <a:pPr marR="5080" algn="r">
              <a:lnSpc>
                <a:spcPct val="100000"/>
              </a:lnSpc>
              <a:spcBef>
                <a:spcPts val="100"/>
              </a:spcBef>
            </a:pPr>
            <a:r>
              <a:rPr sz="800" b="1" spc="-15" dirty="0">
                <a:solidFill>
                  <a:srgbClr val="585858"/>
                </a:solidFill>
                <a:latin typeface="UD Digi Kyokasho NK-B"/>
                <a:cs typeface="UD Digi Kyokasho NK-B"/>
              </a:rPr>
              <a:t>サポートファイルの説明</a:t>
            </a:r>
            <a:endParaRPr sz="800">
              <a:latin typeface="UD Digi Kyokasho NK-B"/>
              <a:cs typeface="UD Digi Kyokasho NK-B"/>
            </a:endParaRPr>
          </a:p>
          <a:p>
            <a:pPr marR="5080" algn="r">
              <a:lnSpc>
                <a:spcPct val="100000"/>
              </a:lnSpc>
              <a:spcBef>
                <a:spcPts val="730"/>
              </a:spcBef>
            </a:pPr>
            <a:r>
              <a:rPr sz="800" b="1" spc="-15" dirty="0">
                <a:solidFill>
                  <a:srgbClr val="585858"/>
                </a:solidFill>
                <a:latin typeface="UD Digi Kyokasho NK-B"/>
                <a:cs typeface="UD Digi Kyokasho NK-B"/>
              </a:rPr>
              <a:t>本人の基礎情報</a:t>
            </a:r>
            <a:endParaRPr sz="800">
              <a:latin typeface="UD Digi Kyokasho NK-B"/>
              <a:cs typeface="UD Digi Kyokasho NK-B"/>
            </a:endParaRPr>
          </a:p>
          <a:p>
            <a:pPr marL="223520" marR="5080" indent="-224154" algn="r">
              <a:lnSpc>
                <a:spcPct val="176200"/>
              </a:lnSpc>
              <a:spcBef>
                <a:spcPts val="15"/>
              </a:spcBef>
            </a:pPr>
            <a:r>
              <a:rPr sz="800" b="1" spc="-25" dirty="0">
                <a:solidFill>
                  <a:srgbClr val="585858"/>
                </a:solidFill>
                <a:latin typeface="UD Digi Kyokasho NK-B"/>
                <a:cs typeface="UD Digi Kyokasho NK-B"/>
              </a:rPr>
              <a:t>利用している福祉サービス</a:t>
            </a:r>
            <a:r>
              <a:rPr sz="800" b="1" spc="-15" dirty="0">
                <a:solidFill>
                  <a:srgbClr val="585858"/>
                </a:solidFill>
                <a:latin typeface="UD Digi Kyokasho NK-B"/>
                <a:cs typeface="UD Digi Kyokasho NK-B"/>
              </a:rPr>
              <a:t>うまくいった支援の例</a:t>
            </a:r>
            <a:endParaRPr sz="800">
              <a:latin typeface="UD Digi Kyokasho NK-B"/>
              <a:cs typeface="UD Digi Kyokasho NK-B"/>
            </a:endParaRPr>
          </a:p>
          <a:p>
            <a:pPr marL="172085" marR="5080" indent="458470" algn="r">
              <a:lnSpc>
                <a:spcPts val="1700"/>
              </a:lnSpc>
              <a:spcBef>
                <a:spcPts val="170"/>
              </a:spcBef>
            </a:pPr>
            <a:r>
              <a:rPr sz="800" b="1" spc="-15" dirty="0">
                <a:solidFill>
                  <a:srgbClr val="585858"/>
                </a:solidFill>
                <a:latin typeface="UD Digi Kyokasho NK-B"/>
                <a:cs typeface="UD Digi Kyokasho NK-B"/>
              </a:rPr>
              <a:t>本人の状態サポートのネットワーク</a:t>
            </a:r>
            <a:endParaRPr sz="800">
              <a:latin typeface="UD Digi Kyokasho NK-B"/>
              <a:cs typeface="UD Digi Kyokasho NK-B"/>
            </a:endParaRPr>
          </a:p>
          <a:p>
            <a:pPr marL="635000" marR="5715" indent="-106680" algn="r">
              <a:lnSpc>
                <a:spcPts val="1689"/>
              </a:lnSpc>
              <a:spcBef>
                <a:spcPts val="5"/>
              </a:spcBef>
            </a:pPr>
            <a:r>
              <a:rPr sz="800" b="1" spc="-20" dirty="0">
                <a:solidFill>
                  <a:srgbClr val="585858"/>
                </a:solidFill>
                <a:latin typeface="UD Digi Kyokasho NK-B"/>
                <a:cs typeface="UD Digi Kyokasho NK-B"/>
              </a:rPr>
              <a:t>成人期の項目</a:t>
            </a:r>
            <a:r>
              <a:rPr sz="800" b="1" spc="-15" dirty="0">
                <a:solidFill>
                  <a:srgbClr val="585858"/>
                </a:solidFill>
                <a:latin typeface="UD Digi Kyokasho NK-B"/>
                <a:cs typeface="UD Digi Kyokasho NK-B"/>
              </a:rPr>
              <a:t>本人の思い</a:t>
            </a:r>
            <a:endParaRPr sz="800">
              <a:latin typeface="UD Digi Kyokasho NK-B"/>
              <a:cs typeface="UD Digi Kyokasho NK-B"/>
            </a:endParaRPr>
          </a:p>
          <a:p>
            <a:pPr marR="7620" algn="r">
              <a:lnSpc>
                <a:spcPct val="100000"/>
              </a:lnSpc>
              <a:spcBef>
                <a:spcPts val="56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26" name="object 26"/>
          <p:cNvSpPr txBox="1"/>
          <p:nvPr/>
        </p:nvSpPr>
        <p:spPr>
          <a:xfrm>
            <a:off x="1554480" y="4534916"/>
            <a:ext cx="2347595" cy="467359"/>
          </a:xfrm>
          <a:prstGeom prst="rect">
            <a:avLst/>
          </a:prstGeom>
        </p:spPr>
        <p:txBody>
          <a:bodyPr vert="horz" wrap="square" lIns="0" tIns="12700" rIns="0" bIns="0" rtlCol="0">
            <a:spAutoFit/>
          </a:bodyPr>
          <a:lstStyle/>
          <a:p>
            <a:pPr>
              <a:lnSpc>
                <a:spcPct val="100000"/>
              </a:lnSpc>
              <a:spcBef>
                <a:spcPts val="100"/>
              </a:spcBef>
            </a:pPr>
            <a:r>
              <a:rPr sz="1200" b="1" spc="-20" dirty="0">
                <a:solidFill>
                  <a:srgbClr val="585858"/>
                </a:solidFill>
                <a:latin typeface="UD Digi Kyokasho NK-B"/>
                <a:cs typeface="UD Digi Kyokasho NK-B"/>
              </a:rPr>
              <a:t>サポートファイルの記載内容</a:t>
            </a:r>
            <a:endParaRPr sz="1200">
              <a:latin typeface="UD Digi Kyokasho NK-B"/>
              <a:cs typeface="UD Digi Kyokasho NK-B"/>
            </a:endParaRPr>
          </a:p>
          <a:p>
            <a:pPr marL="607695">
              <a:lnSpc>
                <a:spcPct val="100000"/>
              </a:lnSpc>
              <a:spcBef>
                <a:spcPts val="960"/>
              </a:spcBef>
              <a:tabLst>
                <a:tab pos="882015" algn="l"/>
                <a:tab pos="1125855" algn="l"/>
                <a:tab pos="1398905" algn="l"/>
                <a:tab pos="1671320" algn="l"/>
                <a:tab pos="1945639" algn="l"/>
                <a:tab pos="221869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endParaRPr sz="900">
              <a:latin typeface="Calibri"/>
              <a:cs typeface="Calibri"/>
            </a:endParaRPr>
          </a:p>
        </p:txBody>
      </p:sp>
      <p:sp>
        <p:nvSpPr>
          <p:cNvPr id="27" name="object 27"/>
          <p:cNvSpPr/>
          <p:nvPr/>
        </p:nvSpPr>
        <p:spPr>
          <a:xfrm>
            <a:off x="880872" y="4445508"/>
            <a:ext cx="3148965" cy="2715895"/>
          </a:xfrm>
          <a:custGeom>
            <a:avLst/>
            <a:gdLst/>
            <a:ahLst/>
            <a:cxnLst/>
            <a:rect l="l" t="t" r="r" b="b"/>
            <a:pathLst>
              <a:path w="3148965" h="2715895">
                <a:moveTo>
                  <a:pt x="0" y="2715767"/>
                </a:moveTo>
                <a:lnTo>
                  <a:pt x="3148583" y="2715767"/>
                </a:lnTo>
                <a:lnTo>
                  <a:pt x="3148583" y="0"/>
                </a:lnTo>
                <a:lnTo>
                  <a:pt x="0" y="0"/>
                </a:lnTo>
                <a:lnTo>
                  <a:pt x="0" y="2715767"/>
                </a:lnTo>
                <a:close/>
              </a:path>
            </a:pathLst>
          </a:custGeom>
          <a:ln w="9144">
            <a:solidFill>
              <a:srgbClr val="000000"/>
            </a:solidFill>
          </a:ln>
        </p:spPr>
        <p:txBody>
          <a:bodyPr wrap="square" lIns="0" tIns="0" rIns="0" bIns="0" rtlCol="0"/>
          <a:lstStyle/>
          <a:p>
            <a:endParaRPr/>
          </a:p>
        </p:txBody>
      </p:sp>
      <p:grpSp>
        <p:nvGrpSpPr>
          <p:cNvPr id="28" name="object 28"/>
          <p:cNvGrpSpPr/>
          <p:nvPr/>
        </p:nvGrpSpPr>
        <p:grpSpPr>
          <a:xfrm>
            <a:off x="4987861" y="2671381"/>
            <a:ext cx="1395095" cy="1585595"/>
            <a:chOff x="4987861" y="2671381"/>
            <a:chExt cx="1395095" cy="1585595"/>
          </a:xfrm>
        </p:grpSpPr>
        <p:sp>
          <p:nvSpPr>
            <p:cNvPr id="29" name="object 29"/>
            <p:cNvSpPr/>
            <p:nvPr/>
          </p:nvSpPr>
          <p:spPr>
            <a:xfrm>
              <a:off x="5338571" y="2676144"/>
              <a:ext cx="692150" cy="1576070"/>
            </a:xfrm>
            <a:custGeom>
              <a:avLst/>
              <a:gdLst/>
              <a:ahLst/>
              <a:cxnLst/>
              <a:rect l="l" t="t" r="r" b="b"/>
              <a:pathLst>
                <a:path w="692150" h="1576070">
                  <a:moveTo>
                    <a:pt x="0" y="1440180"/>
                  </a:moveTo>
                  <a:lnTo>
                    <a:pt x="0" y="1575816"/>
                  </a:lnTo>
                </a:path>
                <a:path w="692150" h="1576070">
                  <a:moveTo>
                    <a:pt x="0" y="652272"/>
                  </a:moveTo>
                  <a:lnTo>
                    <a:pt x="0" y="1316736"/>
                  </a:lnTo>
                </a:path>
                <a:path w="692150" h="1576070">
                  <a:moveTo>
                    <a:pt x="0" y="259080"/>
                  </a:moveTo>
                  <a:lnTo>
                    <a:pt x="0" y="528828"/>
                  </a:lnTo>
                </a:path>
                <a:path w="692150" h="1576070">
                  <a:moveTo>
                    <a:pt x="0" y="0"/>
                  </a:moveTo>
                  <a:lnTo>
                    <a:pt x="0" y="135636"/>
                  </a:lnTo>
                </a:path>
                <a:path w="692150" h="1576070">
                  <a:moveTo>
                    <a:pt x="345948" y="259080"/>
                  </a:moveTo>
                  <a:lnTo>
                    <a:pt x="345948" y="1575816"/>
                  </a:lnTo>
                </a:path>
                <a:path w="692150" h="1576070">
                  <a:moveTo>
                    <a:pt x="345948" y="0"/>
                  </a:moveTo>
                  <a:lnTo>
                    <a:pt x="345948" y="135636"/>
                  </a:lnTo>
                </a:path>
                <a:path w="692150" h="1576070">
                  <a:moveTo>
                    <a:pt x="691895" y="259080"/>
                  </a:moveTo>
                  <a:lnTo>
                    <a:pt x="691895" y="1575816"/>
                  </a:lnTo>
                </a:path>
                <a:path w="692150" h="1576070">
                  <a:moveTo>
                    <a:pt x="691895" y="0"/>
                  </a:moveTo>
                  <a:lnTo>
                    <a:pt x="691895" y="135636"/>
                  </a:lnTo>
                </a:path>
              </a:pathLst>
            </a:custGeom>
            <a:ln w="9144">
              <a:solidFill>
                <a:srgbClr val="D9D9D9"/>
              </a:solidFill>
            </a:ln>
          </p:spPr>
          <p:txBody>
            <a:bodyPr wrap="square" lIns="0" tIns="0" rIns="0" bIns="0" rtlCol="0"/>
            <a:lstStyle/>
            <a:p>
              <a:endParaRPr/>
            </a:p>
          </p:txBody>
        </p:sp>
        <p:sp>
          <p:nvSpPr>
            <p:cNvPr id="30" name="object 30"/>
            <p:cNvSpPr/>
            <p:nvPr/>
          </p:nvSpPr>
          <p:spPr>
            <a:xfrm>
              <a:off x="6377939" y="2676144"/>
              <a:ext cx="0" cy="1576070"/>
            </a:xfrm>
            <a:custGeom>
              <a:avLst/>
              <a:gdLst/>
              <a:ahLst/>
              <a:cxnLst/>
              <a:rect l="l" t="t" r="r" b="b"/>
              <a:pathLst>
                <a:path h="1576070">
                  <a:moveTo>
                    <a:pt x="0" y="0"/>
                  </a:moveTo>
                  <a:lnTo>
                    <a:pt x="0" y="1575816"/>
                  </a:lnTo>
                </a:path>
              </a:pathLst>
            </a:custGeom>
            <a:ln w="9144">
              <a:solidFill>
                <a:srgbClr val="D9D9D9"/>
              </a:solidFill>
            </a:ln>
          </p:spPr>
          <p:txBody>
            <a:bodyPr wrap="square" lIns="0" tIns="0" rIns="0" bIns="0" rtlCol="0"/>
            <a:lstStyle/>
            <a:p>
              <a:endParaRPr/>
            </a:p>
          </p:txBody>
        </p:sp>
        <p:sp>
          <p:nvSpPr>
            <p:cNvPr id="31" name="object 31"/>
            <p:cNvSpPr/>
            <p:nvPr/>
          </p:nvSpPr>
          <p:spPr>
            <a:xfrm>
              <a:off x="4992624" y="2811779"/>
              <a:ext cx="1108075" cy="1304925"/>
            </a:xfrm>
            <a:custGeom>
              <a:avLst/>
              <a:gdLst/>
              <a:ahLst/>
              <a:cxnLst/>
              <a:rect l="l" t="t" r="r" b="b"/>
              <a:pathLst>
                <a:path w="1108075" h="1304925">
                  <a:moveTo>
                    <a:pt x="207264" y="786384"/>
                  </a:moveTo>
                  <a:lnTo>
                    <a:pt x="0" y="786384"/>
                  </a:lnTo>
                  <a:lnTo>
                    <a:pt x="0" y="909828"/>
                  </a:lnTo>
                  <a:lnTo>
                    <a:pt x="207264" y="909828"/>
                  </a:lnTo>
                  <a:lnTo>
                    <a:pt x="207264" y="786384"/>
                  </a:lnTo>
                  <a:close/>
                </a:path>
                <a:path w="1108075" h="1304925">
                  <a:moveTo>
                    <a:pt x="414528" y="1181100"/>
                  </a:moveTo>
                  <a:lnTo>
                    <a:pt x="0" y="1181100"/>
                  </a:lnTo>
                  <a:lnTo>
                    <a:pt x="0" y="1304544"/>
                  </a:lnTo>
                  <a:lnTo>
                    <a:pt x="414528" y="1304544"/>
                  </a:lnTo>
                  <a:lnTo>
                    <a:pt x="414528" y="1181100"/>
                  </a:lnTo>
                  <a:close/>
                </a:path>
                <a:path w="1108075" h="1304925">
                  <a:moveTo>
                    <a:pt x="484632" y="393192"/>
                  </a:moveTo>
                  <a:lnTo>
                    <a:pt x="0" y="393192"/>
                  </a:lnTo>
                  <a:lnTo>
                    <a:pt x="0" y="516636"/>
                  </a:lnTo>
                  <a:lnTo>
                    <a:pt x="484632" y="516636"/>
                  </a:lnTo>
                  <a:lnTo>
                    <a:pt x="484632" y="393192"/>
                  </a:lnTo>
                  <a:close/>
                </a:path>
                <a:path w="1108075" h="1304925">
                  <a:moveTo>
                    <a:pt x="1107948" y="0"/>
                  </a:moveTo>
                  <a:lnTo>
                    <a:pt x="0" y="0"/>
                  </a:lnTo>
                  <a:lnTo>
                    <a:pt x="0" y="123444"/>
                  </a:lnTo>
                  <a:lnTo>
                    <a:pt x="1107948" y="123444"/>
                  </a:lnTo>
                  <a:lnTo>
                    <a:pt x="1107948" y="0"/>
                  </a:lnTo>
                  <a:close/>
                </a:path>
              </a:pathLst>
            </a:custGeom>
            <a:solidFill>
              <a:srgbClr val="5B9BD4"/>
            </a:solidFill>
          </p:spPr>
          <p:txBody>
            <a:bodyPr wrap="square" lIns="0" tIns="0" rIns="0" bIns="0" rtlCol="0"/>
            <a:lstStyle/>
            <a:p>
              <a:endParaRPr/>
            </a:p>
          </p:txBody>
        </p:sp>
        <p:sp>
          <p:nvSpPr>
            <p:cNvPr id="32" name="object 32"/>
            <p:cNvSpPr/>
            <p:nvPr/>
          </p:nvSpPr>
          <p:spPr>
            <a:xfrm>
              <a:off x="4992623" y="2676144"/>
              <a:ext cx="0" cy="1576070"/>
            </a:xfrm>
            <a:custGeom>
              <a:avLst/>
              <a:gdLst/>
              <a:ahLst/>
              <a:cxnLst/>
              <a:rect l="l" t="t" r="r" b="b"/>
              <a:pathLst>
                <a:path h="1576070">
                  <a:moveTo>
                    <a:pt x="0" y="0"/>
                  </a:moveTo>
                  <a:lnTo>
                    <a:pt x="0" y="1575816"/>
                  </a:lnTo>
                </a:path>
              </a:pathLst>
            </a:custGeom>
            <a:ln w="9144">
              <a:solidFill>
                <a:srgbClr val="D9D9D9"/>
              </a:solidFill>
            </a:ln>
          </p:spPr>
          <p:txBody>
            <a:bodyPr wrap="square" lIns="0" tIns="0" rIns="0" bIns="0" rtlCol="0"/>
            <a:lstStyle/>
            <a:p>
              <a:endParaRPr/>
            </a:p>
          </p:txBody>
        </p:sp>
      </p:grpSp>
      <p:sp>
        <p:nvSpPr>
          <p:cNvPr id="33" name="object 33"/>
          <p:cNvSpPr txBox="1"/>
          <p:nvPr/>
        </p:nvSpPr>
        <p:spPr>
          <a:xfrm>
            <a:off x="6175247" y="278384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16</a:t>
            </a:r>
            <a:endParaRPr sz="900">
              <a:latin typeface="Calibri"/>
              <a:cs typeface="Calibri"/>
            </a:endParaRPr>
          </a:p>
        </p:txBody>
      </p:sp>
      <p:sp>
        <p:nvSpPr>
          <p:cNvPr id="34" name="object 34"/>
          <p:cNvSpPr txBox="1"/>
          <p:nvPr/>
        </p:nvSpPr>
        <p:spPr>
          <a:xfrm>
            <a:off x="5551932" y="317855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35" name="object 35"/>
          <p:cNvSpPr txBox="1"/>
          <p:nvPr/>
        </p:nvSpPr>
        <p:spPr>
          <a:xfrm>
            <a:off x="5276088" y="357174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36" name="object 36"/>
          <p:cNvSpPr txBox="1"/>
          <p:nvPr/>
        </p:nvSpPr>
        <p:spPr>
          <a:xfrm>
            <a:off x="5483352" y="396494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37" name="object 37"/>
          <p:cNvSpPr txBox="1"/>
          <p:nvPr/>
        </p:nvSpPr>
        <p:spPr>
          <a:xfrm>
            <a:off x="3755135" y="2782823"/>
            <a:ext cx="1160145" cy="147320"/>
          </a:xfrm>
          <a:prstGeom prst="rect">
            <a:avLst/>
          </a:prstGeom>
        </p:spPr>
        <p:txBody>
          <a:bodyPr vert="horz" wrap="square" lIns="0" tIns="12700" rIns="0" bIns="0" rtlCol="0">
            <a:spAutoFit/>
          </a:bodyPr>
          <a:lstStyle/>
          <a:p>
            <a:pPr>
              <a:lnSpc>
                <a:spcPct val="100000"/>
              </a:lnSpc>
              <a:spcBef>
                <a:spcPts val="100"/>
              </a:spcBef>
            </a:pPr>
            <a:r>
              <a:rPr sz="800" b="1" spc="-50" dirty="0">
                <a:solidFill>
                  <a:srgbClr val="585858"/>
                </a:solidFill>
                <a:latin typeface="UD Digi Kyokasho NK-B"/>
                <a:cs typeface="UD Digi Kyokasho NK-B"/>
              </a:rPr>
              <a:t>支援の必要な子ども•成人</a:t>
            </a:r>
            <a:endParaRPr sz="800">
              <a:latin typeface="UD Digi Kyokasho NK-B"/>
              <a:cs typeface="UD Digi Kyokasho NK-B"/>
            </a:endParaRPr>
          </a:p>
        </p:txBody>
      </p:sp>
      <p:sp>
        <p:nvSpPr>
          <p:cNvPr id="38" name="object 38"/>
          <p:cNvSpPr txBox="1"/>
          <p:nvPr/>
        </p:nvSpPr>
        <p:spPr>
          <a:xfrm>
            <a:off x="4248911" y="3177540"/>
            <a:ext cx="664845" cy="147320"/>
          </a:xfrm>
          <a:prstGeom prst="rect">
            <a:avLst/>
          </a:prstGeom>
        </p:spPr>
        <p:txBody>
          <a:bodyPr vert="horz" wrap="square" lIns="0" tIns="12700" rIns="0" bIns="0" rtlCol="0">
            <a:spAutoFit/>
          </a:bodyPr>
          <a:lstStyle/>
          <a:p>
            <a:pPr>
              <a:lnSpc>
                <a:spcPct val="100000"/>
              </a:lnSpc>
              <a:spcBef>
                <a:spcPts val="100"/>
              </a:spcBef>
            </a:pPr>
            <a:r>
              <a:rPr sz="800" dirty="0">
                <a:solidFill>
                  <a:srgbClr val="585858"/>
                </a:solidFill>
                <a:latin typeface="Calibri"/>
                <a:cs typeface="Calibri"/>
              </a:rPr>
              <a:t>0</a:t>
            </a:r>
            <a:r>
              <a:rPr sz="800" b="1" dirty="0">
                <a:solidFill>
                  <a:srgbClr val="585858"/>
                </a:solidFill>
                <a:latin typeface="UD Digi Kyokasho NK-B"/>
                <a:cs typeface="UD Digi Kyokasho NK-B"/>
              </a:rPr>
              <a:t>～</a:t>
            </a:r>
            <a:r>
              <a:rPr sz="800" dirty="0">
                <a:solidFill>
                  <a:srgbClr val="585858"/>
                </a:solidFill>
                <a:latin typeface="Calibri"/>
                <a:cs typeface="Calibri"/>
              </a:rPr>
              <a:t>18</a:t>
            </a:r>
            <a:r>
              <a:rPr sz="800" b="1" spc="-20" dirty="0">
                <a:solidFill>
                  <a:srgbClr val="585858"/>
                </a:solidFill>
                <a:latin typeface="UD Digi Kyokasho NK-B"/>
                <a:cs typeface="UD Digi Kyokasho NK-B"/>
              </a:rPr>
              <a:t>歳の児童</a:t>
            </a:r>
            <a:endParaRPr sz="800">
              <a:latin typeface="UD Digi Kyokasho NK-B"/>
              <a:cs typeface="UD Digi Kyokasho NK-B"/>
            </a:endParaRPr>
          </a:p>
        </p:txBody>
      </p:sp>
      <p:sp>
        <p:nvSpPr>
          <p:cNvPr id="39" name="object 39"/>
          <p:cNvSpPr txBox="1"/>
          <p:nvPr/>
        </p:nvSpPr>
        <p:spPr>
          <a:xfrm>
            <a:off x="4404359" y="3570732"/>
            <a:ext cx="507365" cy="147320"/>
          </a:xfrm>
          <a:prstGeom prst="rect">
            <a:avLst/>
          </a:prstGeom>
        </p:spPr>
        <p:txBody>
          <a:bodyPr vert="horz" wrap="square" lIns="0" tIns="12700" rIns="0" bIns="0" rtlCol="0">
            <a:spAutoFit/>
          </a:bodyPr>
          <a:lstStyle/>
          <a:p>
            <a:pPr>
              <a:lnSpc>
                <a:spcPct val="100000"/>
              </a:lnSpc>
              <a:spcBef>
                <a:spcPts val="100"/>
              </a:spcBef>
            </a:pPr>
            <a:r>
              <a:rPr sz="800" b="1" spc="-10" dirty="0">
                <a:solidFill>
                  <a:srgbClr val="585858"/>
                </a:solidFill>
                <a:latin typeface="UD Digi Kyokasho NK-B"/>
                <a:cs typeface="UD Digi Kyokasho NK-B"/>
              </a:rPr>
              <a:t>全ての住民</a:t>
            </a:r>
            <a:endParaRPr sz="800">
              <a:latin typeface="UD Digi Kyokasho NK-B"/>
              <a:cs typeface="UD Digi Kyokasho NK-B"/>
            </a:endParaRPr>
          </a:p>
        </p:txBody>
      </p:sp>
      <p:sp>
        <p:nvSpPr>
          <p:cNvPr id="40" name="object 40"/>
          <p:cNvSpPr txBox="1"/>
          <p:nvPr/>
        </p:nvSpPr>
        <p:spPr>
          <a:xfrm>
            <a:off x="4610100" y="3963923"/>
            <a:ext cx="30226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grpSp>
        <p:nvGrpSpPr>
          <p:cNvPr id="41" name="object 41"/>
          <p:cNvGrpSpPr/>
          <p:nvPr/>
        </p:nvGrpSpPr>
        <p:grpSpPr>
          <a:xfrm>
            <a:off x="3669601" y="2034349"/>
            <a:ext cx="5960745" cy="2361565"/>
            <a:chOff x="3669601" y="2034349"/>
            <a:chExt cx="5960745" cy="2361565"/>
          </a:xfrm>
        </p:grpSpPr>
        <p:sp>
          <p:nvSpPr>
            <p:cNvPr id="42" name="object 42"/>
            <p:cNvSpPr/>
            <p:nvPr/>
          </p:nvSpPr>
          <p:spPr>
            <a:xfrm>
              <a:off x="3674364" y="2039112"/>
              <a:ext cx="2900680" cy="2352040"/>
            </a:xfrm>
            <a:custGeom>
              <a:avLst/>
              <a:gdLst/>
              <a:ahLst/>
              <a:cxnLst/>
              <a:rect l="l" t="t" r="r" b="b"/>
              <a:pathLst>
                <a:path w="2900679" h="2352040">
                  <a:moveTo>
                    <a:pt x="0" y="2351532"/>
                  </a:moveTo>
                  <a:lnTo>
                    <a:pt x="2900172" y="2351532"/>
                  </a:lnTo>
                  <a:lnTo>
                    <a:pt x="2900172" y="0"/>
                  </a:lnTo>
                  <a:lnTo>
                    <a:pt x="0" y="0"/>
                  </a:lnTo>
                  <a:lnTo>
                    <a:pt x="0" y="2351532"/>
                  </a:lnTo>
                  <a:close/>
                </a:path>
              </a:pathLst>
            </a:custGeom>
            <a:ln w="9144">
              <a:solidFill>
                <a:srgbClr val="000000"/>
              </a:solidFill>
            </a:ln>
          </p:spPr>
          <p:txBody>
            <a:bodyPr wrap="square" lIns="0" tIns="0" rIns="0" bIns="0" rtlCol="0"/>
            <a:lstStyle/>
            <a:p>
              <a:endParaRPr/>
            </a:p>
          </p:txBody>
        </p:sp>
        <p:sp>
          <p:nvSpPr>
            <p:cNvPr id="43" name="object 43"/>
            <p:cNvSpPr/>
            <p:nvPr/>
          </p:nvSpPr>
          <p:spPr>
            <a:xfrm>
              <a:off x="8346948" y="2676144"/>
              <a:ext cx="1278890" cy="1576070"/>
            </a:xfrm>
            <a:custGeom>
              <a:avLst/>
              <a:gdLst/>
              <a:ahLst/>
              <a:cxnLst/>
              <a:rect l="l" t="t" r="r" b="b"/>
              <a:pathLst>
                <a:path w="1278890" h="1576070">
                  <a:moveTo>
                    <a:pt x="0" y="0"/>
                  </a:moveTo>
                  <a:lnTo>
                    <a:pt x="0" y="1575816"/>
                  </a:lnTo>
                </a:path>
                <a:path w="1278890" h="1576070">
                  <a:moveTo>
                    <a:pt x="318516" y="0"/>
                  </a:moveTo>
                  <a:lnTo>
                    <a:pt x="318516" y="1575816"/>
                  </a:lnTo>
                </a:path>
                <a:path w="1278890" h="1576070">
                  <a:moveTo>
                    <a:pt x="638555" y="0"/>
                  </a:moveTo>
                  <a:lnTo>
                    <a:pt x="638555" y="1575816"/>
                  </a:lnTo>
                </a:path>
                <a:path w="1278890" h="1576070">
                  <a:moveTo>
                    <a:pt x="958596" y="0"/>
                  </a:moveTo>
                  <a:lnTo>
                    <a:pt x="958596" y="1575816"/>
                  </a:lnTo>
                </a:path>
                <a:path w="1278890" h="1576070">
                  <a:moveTo>
                    <a:pt x="1278635" y="0"/>
                  </a:moveTo>
                  <a:lnTo>
                    <a:pt x="1278635" y="1575816"/>
                  </a:lnTo>
                </a:path>
              </a:pathLst>
            </a:custGeom>
            <a:ln w="9144">
              <a:solidFill>
                <a:srgbClr val="D9D9D9"/>
              </a:solidFill>
            </a:ln>
          </p:spPr>
          <p:txBody>
            <a:bodyPr wrap="square" lIns="0" tIns="0" rIns="0" bIns="0" rtlCol="0"/>
            <a:lstStyle/>
            <a:p>
              <a:endParaRPr/>
            </a:p>
          </p:txBody>
        </p:sp>
        <p:sp>
          <p:nvSpPr>
            <p:cNvPr id="44" name="object 44"/>
            <p:cNvSpPr/>
            <p:nvPr/>
          </p:nvSpPr>
          <p:spPr>
            <a:xfrm>
              <a:off x="8026908" y="2720339"/>
              <a:ext cx="1278890" cy="1485900"/>
            </a:xfrm>
            <a:custGeom>
              <a:avLst/>
              <a:gdLst/>
              <a:ahLst/>
              <a:cxnLst/>
              <a:rect l="l" t="t" r="r" b="b"/>
              <a:pathLst>
                <a:path w="1278890" h="1485900">
                  <a:moveTo>
                    <a:pt x="256032" y="656844"/>
                  </a:moveTo>
                  <a:lnTo>
                    <a:pt x="0" y="656844"/>
                  </a:lnTo>
                  <a:lnTo>
                    <a:pt x="0" y="697992"/>
                  </a:lnTo>
                  <a:lnTo>
                    <a:pt x="256032" y="697992"/>
                  </a:lnTo>
                  <a:lnTo>
                    <a:pt x="256032" y="656844"/>
                  </a:lnTo>
                  <a:close/>
                </a:path>
                <a:path w="1278890" h="1485900">
                  <a:moveTo>
                    <a:pt x="320040" y="787908"/>
                  </a:moveTo>
                  <a:lnTo>
                    <a:pt x="0" y="787908"/>
                  </a:lnTo>
                  <a:lnTo>
                    <a:pt x="0" y="829056"/>
                  </a:lnTo>
                  <a:lnTo>
                    <a:pt x="320040" y="829056"/>
                  </a:lnTo>
                  <a:lnTo>
                    <a:pt x="320040" y="787908"/>
                  </a:lnTo>
                  <a:close/>
                </a:path>
                <a:path w="1278890" h="1485900">
                  <a:moveTo>
                    <a:pt x="448056" y="1444752"/>
                  </a:moveTo>
                  <a:lnTo>
                    <a:pt x="0" y="1444752"/>
                  </a:lnTo>
                  <a:lnTo>
                    <a:pt x="0" y="1485900"/>
                  </a:lnTo>
                  <a:lnTo>
                    <a:pt x="448056" y="1485900"/>
                  </a:lnTo>
                  <a:lnTo>
                    <a:pt x="448056" y="1444752"/>
                  </a:lnTo>
                  <a:close/>
                </a:path>
                <a:path w="1278890" h="1485900">
                  <a:moveTo>
                    <a:pt x="448056" y="1050036"/>
                  </a:moveTo>
                  <a:lnTo>
                    <a:pt x="0" y="1050036"/>
                  </a:lnTo>
                  <a:lnTo>
                    <a:pt x="0" y="1091184"/>
                  </a:lnTo>
                  <a:lnTo>
                    <a:pt x="448056" y="1091184"/>
                  </a:lnTo>
                  <a:lnTo>
                    <a:pt x="448056" y="1050036"/>
                  </a:lnTo>
                  <a:close/>
                </a:path>
                <a:path w="1278890" h="1485900">
                  <a:moveTo>
                    <a:pt x="574548" y="918972"/>
                  </a:moveTo>
                  <a:lnTo>
                    <a:pt x="0" y="918972"/>
                  </a:lnTo>
                  <a:lnTo>
                    <a:pt x="0" y="960120"/>
                  </a:lnTo>
                  <a:lnTo>
                    <a:pt x="574548" y="960120"/>
                  </a:lnTo>
                  <a:lnTo>
                    <a:pt x="574548" y="918972"/>
                  </a:lnTo>
                  <a:close/>
                </a:path>
                <a:path w="1278890" h="1485900">
                  <a:moveTo>
                    <a:pt x="574548" y="525780"/>
                  </a:moveTo>
                  <a:lnTo>
                    <a:pt x="0" y="525780"/>
                  </a:lnTo>
                  <a:lnTo>
                    <a:pt x="0" y="566928"/>
                  </a:lnTo>
                  <a:lnTo>
                    <a:pt x="574548" y="566928"/>
                  </a:lnTo>
                  <a:lnTo>
                    <a:pt x="574548" y="525780"/>
                  </a:lnTo>
                  <a:close/>
                </a:path>
                <a:path w="1278890" h="1485900">
                  <a:moveTo>
                    <a:pt x="574548" y="394716"/>
                  </a:moveTo>
                  <a:lnTo>
                    <a:pt x="0" y="394716"/>
                  </a:lnTo>
                  <a:lnTo>
                    <a:pt x="0" y="435864"/>
                  </a:lnTo>
                  <a:lnTo>
                    <a:pt x="574548" y="435864"/>
                  </a:lnTo>
                  <a:lnTo>
                    <a:pt x="574548" y="394716"/>
                  </a:lnTo>
                  <a:close/>
                </a:path>
                <a:path w="1278890" h="1485900">
                  <a:moveTo>
                    <a:pt x="702564" y="132588"/>
                  </a:moveTo>
                  <a:lnTo>
                    <a:pt x="0" y="132588"/>
                  </a:lnTo>
                  <a:lnTo>
                    <a:pt x="0" y="173736"/>
                  </a:lnTo>
                  <a:lnTo>
                    <a:pt x="702564" y="173736"/>
                  </a:lnTo>
                  <a:lnTo>
                    <a:pt x="702564" y="132588"/>
                  </a:lnTo>
                  <a:close/>
                </a:path>
                <a:path w="1278890" h="1485900">
                  <a:moveTo>
                    <a:pt x="1150620" y="1313688"/>
                  </a:moveTo>
                  <a:lnTo>
                    <a:pt x="0" y="1313688"/>
                  </a:lnTo>
                  <a:lnTo>
                    <a:pt x="0" y="1354836"/>
                  </a:lnTo>
                  <a:lnTo>
                    <a:pt x="1150620" y="1354836"/>
                  </a:lnTo>
                  <a:lnTo>
                    <a:pt x="1150620" y="1313688"/>
                  </a:lnTo>
                  <a:close/>
                </a:path>
                <a:path w="1278890" h="1485900">
                  <a:moveTo>
                    <a:pt x="1278636" y="0"/>
                  </a:moveTo>
                  <a:lnTo>
                    <a:pt x="0" y="0"/>
                  </a:lnTo>
                  <a:lnTo>
                    <a:pt x="0" y="41148"/>
                  </a:lnTo>
                  <a:lnTo>
                    <a:pt x="1278636" y="41148"/>
                  </a:lnTo>
                  <a:lnTo>
                    <a:pt x="1278636" y="0"/>
                  </a:lnTo>
                  <a:close/>
                </a:path>
              </a:pathLst>
            </a:custGeom>
            <a:solidFill>
              <a:srgbClr val="5B9BD4"/>
            </a:solidFill>
          </p:spPr>
          <p:txBody>
            <a:bodyPr wrap="square" lIns="0" tIns="0" rIns="0" bIns="0" rtlCol="0"/>
            <a:lstStyle/>
            <a:p>
              <a:endParaRPr/>
            </a:p>
          </p:txBody>
        </p:sp>
        <p:sp>
          <p:nvSpPr>
            <p:cNvPr id="45" name="object 45"/>
            <p:cNvSpPr/>
            <p:nvPr/>
          </p:nvSpPr>
          <p:spPr>
            <a:xfrm>
              <a:off x="8026908" y="2676144"/>
              <a:ext cx="0" cy="1576070"/>
            </a:xfrm>
            <a:custGeom>
              <a:avLst/>
              <a:gdLst/>
              <a:ahLst/>
              <a:cxnLst/>
              <a:rect l="l" t="t" r="r" b="b"/>
              <a:pathLst>
                <a:path h="1576070">
                  <a:moveTo>
                    <a:pt x="0" y="0"/>
                  </a:moveTo>
                  <a:lnTo>
                    <a:pt x="0" y="1575816"/>
                  </a:lnTo>
                </a:path>
              </a:pathLst>
            </a:custGeom>
            <a:ln w="9144">
              <a:solidFill>
                <a:srgbClr val="D9D9D9"/>
              </a:solidFill>
            </a:ln>
          </p:spPr>
          <p:txBody>
            <a:bodyPr wrap="square" lIns="0" tIns="0" rIns="0" bIns="0" rtlCol="0"/>
            <a:lstStyle/>
            <a:p>
              <a:endParaRPr/>
            </a:p>
          </p:txBody>
        </p:sp>
      </p:grpSp>
      <p:sp>
        <p:nvSpPr>
          <p:cNvPr id="46" name="object 46"/>
          <p:cNvSpPr txBox="1"/>
          <p:nvPr/>
        </p:nvSpPr>
        <p:spPr>
          <a:xfrm>
            <a:off x="9381743" y="26527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20</a:t>
            </a:r>
            <a:endParaRPr sz="900">
              <a:latin typeface="Calibri"/>
              <a:cs typeface="Calibri"/>
            </a:endParaRPr>
          </a:p>
        </p:txBody>
      </p:sp>
      <p:sp>
        <p:nvSpPr>
          <p:cNvPr id="47" name="object 47"/>
          <p:cNvSpPr txBox="1"/>
          <p:nvPr/>
        </p:nvSpPr>
        <p:spPr>
          <a:xfrm>
            <a:off x="8805671" y="278384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11</a:t>
            </a:r>
            <a:endParaRPr sz="900">
              <a:latin typeface="Calibri"/>
              <a:cs typeface="Calibri"/>
            </a:endParaRPr>
          </a:p>
        </p:txBody>
      </p:sp>
      <p:sp>
        <p:nvSpPr>
          <p:cNvPr id="48" name="object 48"/>
          <p:cNvSpPr txBox="1"/>
          <p:nvPr/>
        </p:nvSpPr>
        <p:spPr>
          <a:xfrm>
            <a:off x="8103107" y="291490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0</a:t>
            </a:r>
            <a:endParaRPr sz="900">
              <a:latin typeface="Calibri"/>
              <a:cs typeface="Calibri"/>
            </a:endParaRPr>
          </a:p>
        </p:txBody>
      </p:sp>
      <p:sp>
        <p:nvSpPr>
          <p:cNvPr id="49" name="object 49"/>
          <p:cNvSpPr txBox="1"/>
          <p:nvPr/>
        </p:nvSpPr>
        <p:spPr>
          <a:xfrm>
            <a:off x="8677656" y="3047492"/>
            <a:ext cx="71120" cy="294005"/>
          </a:xfrm>
          <a:prstGeom prst="rect">
            <a:avLst/>
          </a:prstGeom>
        </p:spPr>
        <p:txBody>
          <a:bodyPr vert="horz" wrap="square" lIns="0" tIns="12700" rIns="0" bIns="0" rtlCol="0">
            <a:spAutoFit/>
          </a:bodyPr>
          <a:lstStyle/>
          <a:p>
            <a:pPr>
              <a:lnSpc>
                <a:spcPts val="1055"/>
              </a:lnSpc>
              <a:spcBef>
                <a:spcPts val="100"/>
              </a:spcBef>
            </a:pPr>
            <a:r>
              <a:rPr sz="900" spc="-50" dirty="0">
                <a:solidFill>
                  <a:srgbClr val="3F3F3F"/>
                </a:solidFill>
                <a:latin typeface="Calibri"/>
                <a:cs typeface="Calibri"/>
              </a:rPr>
              <a:t>9</a:t>
            </a:r>
            <a:endParaRPr sz="900">
              <a:latin typeface="Calibri"/>
              <a:cs typeface="Calibri"/>
            </a:endParaRPr>
          </a:p>
          <a:p>
            <a:pPr>
              <a:lnSpc>
                <a:spcPts val="1055"/>
              </a:lnSpc>
            </a:pPr>
            <a:r>
              <a:rPr sz="900" spc="-50" dirty="0">
                <a:solidFill>
                  <a:srgbClr val="3F3F3F"/>
                </a:solidFill>
                <a:latin typeface="Calibri"/>
                <a:cs typeface="Calibri"/>
              </a:rPr>
              <a:t>9</a:t>
            </a:r>
            <a:endParaRPr sz="900">
              <a:latin typeface="Calibri"/>
              <a:cs typeface="Calibri"/>
            </a:endParaRPr>
          </a:p>
        </p:txBody>
      </p:sp>
      <p:sp>
        <p:nvSpPr>
          <p:cNvPr id="50" name="object 50"/>
          <p:cNvSpPr txBox="1"/>
          <p:nvPr/>
        </p:nvSpPr>
        <p:spPr>
          <a:xfrm>
            <a:off x="8359140" y="330962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51" name="object 51"/>
          <p:cNvSpPr txBox="1"/>
          <p:nvPr/>
        </p:nvSpPr>
        <p:spPr>
          <a:xfrm>
            <a:off x="8423147" y="344068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52" name="object 52"/>
          <p:cNvSpPr txBox="1"/>
          <p:nvPr/>
        </p:nvSpPr>
        <p:spPr>
          <a:xfrm>
            <a:off x="8677656" y="357174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9</a:t>
            </a:r>
            <a:endParaRPr sz="900">
              <a:latin typeface="Calibri"/>
              <a:cs typeface="Calibri"/>
            </a:endParaRPr>
          </a:p>
        </p:txBody>
      </p:sp>
      <p:sp>
        <p:nvSpPr>
          <p:cNvPr id="53" name="object 53"/>
          <p:cNvSpPr txBox="1"/>
          <p:nvPr/>
        </p:nvSpPr>
        <p:spPr>
          <a:xfrm>
            <a:off x="8551164" y="3702811"/>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54" name="object 54"/>
          <p:cNvSpPr txBox="1"/>
          <p:nvPr/>
        </p:nvSpPr>
        <p:spPr>
          <a:xfrm>
            <a:off x="9253728" y="396494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18</a:t>
            </a:r>
            <a:endParaRPr sz="900">
              <a:latin typeface="Calibri"/>
              <a:cs typeface="Calibri"/>
            </a:endParaRPr>
          </a:p>
        </p:txBody>
      </p:sp>
      <p:sp>
        <p:nvSpPr>
          <p:cNvPr id="55" name="object 55"/>
          <p:cNvSpPr txBox="1"/>
          <p:nvPr/>
        </p:nvSpPr>
        <p:spPr>
          <a:xfrm>
            <a:off x="8551164" y="409752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56" name="object 56"/>
          <p:cNvSpPr txBox="1"/>
          <p:nvPr/>
        </p:nvSpPr>
        <p:spPr>
          <a:xfrm>
            <a:off x="6714743" y="2653284"/>
            <a:ext cx="1459230" cy="1601470"/>
          </a:xfrm>
          <a:prstGeom prst="rect">
            <a:avLst/>
          </a:prstGeom>
        </p:spPr>
        <p:txBody>
          <a:bodyPr vert="horz" wrap="square" lIns="0" tIns="12700" rIns="0" bIns="0" rtlCol="0">
            <a:spAutoFit/>
          </a:bodyPr>
          <a:lstStyle/>
          <a:p>
            <a:pPr marL="708660" marR="232410" algn="just">
              <a:lnSpc>
                <a:spcPct val="107500"/>
              </a:lnSpc>
              <a:spcBef>
                <a:spcPts val="100"/>
              </a:spcBef>
            </a:pPr>
            <a:r>
              <a:rPr sz="800" b="1" spc="-10" dirty="0">
                <a:solidFill>
                  <a:srgbClr val="585858"/>
                </a:solidFill>
                <a:latin typeface="UD Digi Kyokasho NK-B"/>
                <a:cs typeface="UD Digi Kyokasho NK-B"/>
              </a:rPr>
              <a:t>福祉関係課教育関係課乳幼児健診</a:t>
            </a:r>
            <a:endParaRPr sz="800">
              <a:latin typeface="UD Digi Kyokasho NK-B"/>
              <a:cs typeface="UD Digi Kyokasho NK-B"/>
            </a:endParaRPr>
          </a:p>
          <a:p>
            <a:pPr marL="246379" marR="233045" indent="314960" algn="r">
              <a:lnSpc>
                <a:spcPct val="107500"/>
              </a:lnSpc>
              <a:spcBef>
                <a:spcPts val="10"/>
              </a:spcBef>
            </a:pPr>
            <a:r>
              <a:rPr sz="800" b="1" spc="-20" dirty="0">
                <a:solidFill>
                  <a:srgbClr val="585858"/>
                </a:solidFill>
                <a:latin typeface="UD Digi Kyokasho NK-B"/>
                <a:cs typeface="UD Digi Kyokasho NK-B"/>
              </a:rPr>
              <a:t>フォロー健診等</a:t>
            </a:r>
            <a:r>
              <a:rPr sz="800" b="1" spc="-15" dirty="0">
                <a:solidFill>
                  <a:srgbClr val="585858"/>
                </a:solidFill>
                <a:latin typeface="UD Digi Kyokasho NK-B"/>
                <a:cs typeface="UD Digi Kyokasho NK-B"/>
              </a:rPr>
              <a:t>児童発達支援センター</a:t>
            </a:r>
            <a:endParaRPr sz="800">
              <a:latin typeface="UD Digi Kyokasho NK-B"/>
              <a:cs typeface="UD Digi Kyokasho NK-B"/>
            </a:endParaRPr>
          </a:p>
          <a:p>
            <a:pPr marR="231140" indent="103505" algn="r">
              <a:lnSpc>
                <a:spcPct val="107500"/>
              </a:lnSpc>
            </a:pPr>
            <a:r>
              <a:rPr sz="800" b="1" spc="-5" dirty="0">
                <a:solidFill>
                  <a:srgbClr val="585858"/>
                </a:solidFill>
                <a:latin typeface="UD Digi Kyokasho NK-B"/>
                <a:cs typeface="UD Digi Kyokasho NK-B"/>
              </a:rPr>
              <a:t>障がい児通所支援事業所障がい児相談支援事業所等</a:t>
            </a:r>
            <a:r>
              <a:rPr sz="800" b="1" spc="-15" dirty="0">
                <a:solidFill>
                  <a:srgbClr val="585858"/>
                </a:solidFill>
                <a:latin typeface="UD Digi Kyokasho NK-B"/>
                <a:cs typeface="UD Digi Kyokasho NK-B"/>
              </a:rPr>
              <a:t>保育所、幼稚園、こども園等</a:t>
            </a:r>
            <a:r>
              <a:rPr sz="800" b="1" spc="-10" dirty="0">
                <a:solidFill>
                  <a:srgbClr val="585858"/>
                </a:solidFill>
                <a:latin typeface="UD Digi Kyokasho NK-B"/>
                <a:cs typeface="UD Digi Kyokasho NK-B"/>
              </a:rPr>
              <a:t>小学校、中学校、高等学校</a:t>
            </a:r>
            <a:endParaRPr sz="800">
              <a:latin typeface="UD Digi Kyokasho NK-B"/>
              <a:cs typeface="UD Digi Kyokasho NK-B"/>
            </a:endParaRPr>
          </a:p>
          <a:p>
            <a:pPr marL="808990">
              <a:lnSpc>
                <a:spcPts val="1075"/>
              </a:lnSpc>
              <a:tabLst>
                <a:tab pos="1388110" algn="l"/>
              </a:tabLst>
            </a:pPr>
            <a:r>
              <a:rPr sz="800" b="1" dirty="0">
                <a:solidFill>
                  <a:srgbClr val="585858"/>
                </a:solidFill>
                <a:latin typeface="UD Digi Kyokasho NK-B"/>
                <a:cs typeface="UD Digi Kyokasho NK-B"/>
              </a:rPr>
              <a:t>医療機</a:t>
            </a:r>
            <a:r>
              <a:rPr sz="800" b="1" spc="-50" dirty="0">
                <a:solidFill>
                  <a:srgbClr val="585858"/>
                </a:solidFill>
                <a:latin typeface="UD Digi Kyokasho NK-B"/>
                <a:cs typeface="UD Digi Kyokasho NK-B"/>
              </a:rPr>
              <a:t>関</a:t>
            </a:r>
            <a:r>
              <a:rPr sz="800" b="1" dirty="0">
                <a:solidFill>
                  <a:srgbClr val="585858"/>
                </a:solidFill>
                <a:latin typeface="UD Digi Kyokasho NK-B"/>
                <a:cs typeface="UD Digi Kyokasho NK-B"/>
              </a:rPr>
              <a:t>	</a:t>
            </a:r>
            <a:r>
              <a:rPr sz="900" spc="-50" dirty="0">
                <a:solidFill>
                  <a:srgbClr val="3F3F3F"/>
                </a:solidFill>
                <a:latin typeface="Calibri"/>
                <a:cs typeface="Calibri"/>
              </a:rPr>
              <a:t>0</a:t>
            </a:r>
            <a:endParaRPr sz="900">
              <a:latin typeface="Calibri"/>
              <a:cs typeface="Calibri"/>
            </a:endParaRPr>
          </a:p>
          <a:p>
            <a:pPr marR="232410" algn="r">
              <a:lnSpc>
                <a:spcPct val="100000"/>
              </a:lnSpc>
              <a:spcBef>
                <a:spcPts val="30"/>
              </a:spcBef>
            </a:pPr>
            <a:r>
              <a:rPr sz="800" b="1" spc="-25" dirty="0">
                <a:solidFill>
                  <a:srgbClr val="585858"/>
                </a:solidFill>
                <a:latin typeface="UD Digi Kyokasho NK-B"/>
                <a:cs typeface="UD Digi Kyokasho NK-B"/>
              </a:rPr>
              <a:t>市町村のホームページ等</a:t>
            </a:r>
            <a:endParaRPr sz="800">
              <a:latin typeface="UD Digi Kyokasho NK-B"/>
              <a:cs typeface="UD Digi Kyokasho NK-B"/>
            </a:endParaRPr>
          </a:p>
          <a:p>
            <a:pPr marR="233679" algn="r">
              <a:lnSpc>
                <a:spcPct val="100000"/>
              </a:lnSpc>
              <a:spcBef>
                <a:spcPts val="8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57" name="object 57"/>
          <p:cNvSpPr txBox="1"/>
          <p:nvPr/>
        </p:nvSpPr>
        <p:spPr>
          <a:xfrm>
            <a:off x="4818888" y="2128520"/>
            <a:ext cx="4877435" cy="466090"/>
          </a:xfrm>
          <a:prstGeom prst="rect">
            <a:avLst/>
          </a:prstGeom>
        </p:spPr>
        <p:txBody>
          <a:bodyPr vert="horz" wrap="square" lIns="0" tIns="12700" rIns="0" bIns="0" rtlCol="0">
            <a:spAutoFit/>
          </a:bodyPr>
          <a:lstStyle/>
          <a:p>
            <a:pPr>
              <a:lnSpc>
                <a:spcPct val="100000"/>
              </a:lnSpc>
              <a:spcBef>
                <a:spcPts val="100"/>
              </a:spcBef>
              <a:tabLst>
                <a:tab pos="3103880" algn="l"/>
              </a:tabLst>
            </a:pPr>
            <a:r>
              <a:rPr sz="1200" b="1" dirty="0">
                <a:solidFill>
                  <a:srgbClr val="585858"/>
                </a:solidFill>
                <a:latin typeface="UD Digi Kyokasho NK-B"/>
                <a:cs typeface="UD Digi Kyokasho NK-B"/>
              </a:rPr>
              <a:t>配布対</a:t>
            </a:r>
            <a:r>
              <a:rPr sz="1200" b="1" spc="-50" dirty="0">
                <a:solidFill>
                  <a:srgbClr val="585858"/>
                </a:solidFill>
                <a:latin typeface="UD Digi Kyokasho NK-B"/>
                <a:cs typeface="UD Digi Kyokasho NK-B"/>
              </a:rPr>
              <a:t>象</a:t>
            </a:r>
            <a:r>
              <a:rPr sz="1200" b="1" dirty="0">
                <a:solidFill>
                  <a:srgbClr val="585858"/>
                </a:solidFill>
                <a:latin typeface="UD Digi Kyokasho NK-B"/>
                <a:cs typeface="UD Digi Kyokasho NK-B"/>
              </a:rPr>
              <a:t>	配布場</a:t>
            </a:r>
            <a:r>
              <a:rPr sz="1200" b="1" spc="-50" dirty="0">
                <a:solidFill>
                  <a:srgbClr val="585858"/>
                </a:solidFill>
                <a:latin typeface="UD Digi Kyokasho NK-B"/>
                <a:cs typeface="UD Digi Kyokasho NK-B"/>
              </a:rPr>
              <a:t>所</a:t>
            </a:r>
            <a:endParaRPr sz="1200">
              <a:latin typeface="UD Digi Kyokasho NK-B"/>
              <a:cs typeface="UD Digi Kyokasho NK-B"/>
            </a:endParaRPr>
          </a:p>
          <a:p>
            <a:pPr marL="144145">
              <a:lnSpc>
                <a:spcPct val="100000"/>
              </a:lnSpc>
              <a:spcBef>
                <a:spcPts val="944"/>
              </a:spcBef>
              <a:tabLst>
                <a:tab pos="490220" algn="l"/>
                <a:tab pos="807085" algn="l"/>
                <a:tab pos="1153160" algn="l"/>
                <a:tab pos="1499235" algn="l"/>
                <a:tab pos="3178810" algn="l"/>
                <a:tab pos="3498850" algn="l"/>
                <a:tab pos="3788410" algn="l"/>
                <a:tab pos="4108450" algn="l"/>
                <a:tab pos="4428490" algn="l"/>
                <a:tab pos="474853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3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endParaRPr sz="900">
              <a:latin typeface="Calibri"/>
              <a:cs typeface="Calibri"/>
            </a:endParaRPr>
          </a:p>
        </p:txBody>
      </p:sp>
      <p:grpSp>
        <p:nvGrpSpPr>
          <p:cNvPr id="58" name="object 58"/>
          <p:cNvGrpSpPr/>
          <p:nvPr/>
        </p:nvGrpSpPr>
        <p:grpSpPr>
          <a:xfrm>
            <a:off x="5582221" y="2034349"/>
            <a:ext cx="4246245" cy="4993005"/>
            <a:chOff x="5582221" y="2034349"/>
            <a:chExt cx="4246245" cy="4993005"/>
          </a:xfrm>
        </p:grpSpPr>
        <p:sp>
          <p:nvSpPr>
            <p:cNvPr id="59" name="object 59"/>
            <p:cNvSpPr/>
            <p:nvPr/>
          </p:nvSpPr>
          <p:spPr>
            <a:xfrm>
              <a:off x="6637020" y="2039112"/>
              <a:ext cx="3187065" cy="2352040"/>
            </a:xfrm>
            <a:custGeom>
              <a:avLst/>
              <a:gdLst/>
              <a:ahLst/>
              <a:cxnLst/>
              <a:rect l="l" t="t" r="r" b="b"/>
              <a:pathLst>
                <a:path w="3187065" h="2352040">
                  <a:moveTo>
                    <a:pt x="0" y="2351532"/>
                  </a:moveTo>
                  <a:lnTo>
                    <a:pt x="3186683" y="2351532"/>
                  </a:lnTo>
                  <a:lnTo>
                    <a:pt x="3186683" y="0"/>
                  </a:lnTo>
                  <a:lnTo>
                    <a:pt x="0" y="0"/>
                  </a:lnTo>
                  <a:lnTo>
                    <a:pt x="0" y="2351532"/>
                  </a:lnTo>
                  <a:close/>
                </a:path>
              </a:pathLst>
            </a:custGeom>
            <a:ln w="9143">
              <a:solidFill>
                <a:srgbClr val="000000"/>
              </a:solidFill>
            </a:ln>
          </p:spPr>
          <p:txBody>
            <a:bodyPr wrap="square" lIns="0" tIns="0" rIns="0" bIns="0" rtlCol="0"/>
            <a:lstStyle/>
            <a:p>
              <a:endParaRPr/>
            </a:p>
          </p:txBody>
        </p:sp>
        <p:sp>
          <p:nvSpPr>
            <p:cNvPr id="60" name="object 60"/>
            <p:cNvSpPr/>
            <p:nvPr/>
          </p:nvSpPr>
          <p:spPr>
            <a:xfrm>
              <a:off x="5926836" y="5081016"/>
              <a:ext cx="681355" cy="1941830"/>
            </a:xfrm>
            <a:custGeom>
              <a:avLst/>
              <a:gdLst/>
              <a:ahLst/>
              <a:cxnLst/>
              <a:rect l="l" t="t" r="r" b="b"/>
              <a:pathLst>
                <a:path w="681354" h="1941829">
                  <a:moveTo>
                    <a:pt x="0" y="1807464"/>
                  </a:moveTo>
                  <a:lnTo>
                    <a:pt x="0" y="1941576"/>
                  </a:lnTo>
                </a:path>
                <a:path w="681354" h="1941829">
                  <a:moveTo>
                    <a:pt x="0" y="1418844"/>
                  </a:moveTo>
                  <a:lnTo>
                    <a:pt x="0" y="1685544"/>
                  </a:lnTo>
                </a:path>
                <a:path w="681354" h="1941829">
                  <a:moveTo>
                    <a:pt x="0" y="1030224"/>
                  </a:moveTo>
                  <a:lnTo>
                    <a:pt x="0" y="1296924"/>
                  </a:lnTo>
                </a:path>
                <a:path w="681354" h="1941829">
                  <a:moveTo>
                    <a:pt x="0" y="254508"/>
                  </a:moveTo>
                  <a:lnTo>
                    <a:pt x="0" y="908304"/>
                  </a:lnTo>
                </a:path>
                <a:path w="681354" h="1941829">
                  <a:moveTo>
                    <a:pt x="0" y="0"/>
                  </a:moveTo>
                  <a:lnTo>
                    <a:pt x="0" y="132587"/>
                  </a:lnTo>
                </a:path>
                <a:path w="681354" h="1941829">
                  <a:moveTo>
                    <a:pt x="341375" y="254508"/>
                  </a:moveTo>
                  <a:lnTo>
                    <a:pt x="341375" y="1296924"/>
                  </a:lnTo>
                </a:path>
                <a:path w="681354" h="1941829">
                  <a:moveTo>
                    <a:pt x="341375" y="0"/>
                  </a:moveTo>
                  <a:lnTo>
                    <a:pt x="341375" y="132587"/>
                  </a:lnTo>
                </a:path>
                <a:path w="681354" h="1941829">
                  <a:moveTo>
                    <a:pt x="341375" y="1418844"/>
                  </a:moveTo>
                  <a:lnTo>
                    <a:pt x="341375" y="1941576"/>
                  </a:lnTo>
                </a:path>
                <a:path w="681354" h="1941829">
                  <a:moveTo>
                    <a:pt x="681228" y="1418844"/>
                  </a:moveTo>
                  <a:lnTo>
                    <a:pt x="681228" y="1941576"/>
                  </a:lnTo>
                </a:path>
                <a:path w="681354" h="1941829">
                  <a:moveTo>
                    <a:pt x="681228" y="0"/>
                  </a:moveTo>
                  <a:lnTo>
                    <a:pt x="681228" y="1296924"/>
                  </a:lnTo>
                </a:path>
              </a:pathLst>
            </a:custGeom>
            <a:ln w="9144">
              <a:solidFill>
                <a:srgbClr val="D9D9D9"/>
              </a:solidFill>
            </a:ln>
          </p:spPr>
          <p:txBody>
            <a:bodyPr wrap="square" lIns="0" tIns="0" rIns="0" bIns="0" rtlCol="0"/>
            <a:lstStyle/>
            <a:p>
              <a:endParaRPr/>
            </a:p>
          </p:txBody>
        </p:sp>
        <p:sp>
          <p:nvSpPr>
            <p:cNvPr id="61" name="object 61"/>
            <p:cNvSpPr/>
            <p:nvPr/>
          </p:nvSpPr>
          <p:spPr>
            <a:xfrm>
              <a:off x="6949440" y="5081016"/>
              <a:ext cx="0" cy="1941830"/>
            </a:xfrm>
            <a:custGeom>
              <a:avLst/>
              <a:gdLst/>
              <a:ahLst/>
              <a:cxnLst/>
              <a:rect l="l" t="t" r="r" b="b"/>
              <a:pathLst>
                <a:path h="1941829">
                  <a:moveTo>
                    <a:pt x="0" y="0"/>
                  </a:moveTo>
                  <a:lnTo>
                    <a:pt x="0" y="1941576"/>
                  </a:lnTo>
                </a:path>
              </a:pathLst>
            </a:custGeom>
            <a:ln w="9144">
              <a:solidFill>
                <a:srgbClr val="D9D9D9"/>
              </a:solidFill>
            </a:ln>
          </p:spPr>
          <p:txBody>
            <a:bodyPr wrap="square" lIns="0" tIns="0" rIns="0" bIns="0" rtlCol="0"/>
            <a:lstStyle/>
            <a:p>
              <a:endParaRPr/>
            </a:p>
          </p:txBody>
        </p:sp>
        <p:sp>
          <p:nvSpPr>
            <p:cNvPr id="62" name="object 62"/>
            <p:cNvSpPr/>
            <p:nvPr/>
          </p:nvSpPr>
          <p:spPr>
            <a:xfrm>
              <a:off x="5586984" y="5213604"/>
              <a:ext cx="1294130" cy="1675130"/>
            </a:xfrm>
            <a:custGeom>
              <a:avLst/>
              <a:gdLst/>
              <a:ahLst/>
              <a:cxnLst/>
              <a:rect l="l" t="t" r="r" b="b"/>
              <a:pathLst>
                <a:path w="1294129" h="1675129">
                  <a:moveTo>
                    <a:pt x="339852" y="388620"/>
                  </a:moveTo>
                  <a:lnTo>
                    <a:pt x="0" y="388620"/>
                  </a:lnTo>
                  <a:lnTo>
                    <a:pt x="0" y="510540"/>
                  </a:lnTo>
                  <a:lnTo>
                    <a:pt x="339852" y="510540"/>
                  </a:lnTo>
                  <a:lnTo>
                    <a:pt x="339852" y="388620"/>
                  </a:lnTo>
                  <a:close/>
                </a:path>
                <a:path w="1294129" h="1675129">
                  <a:moveTo>
                    <a:pt x="408432" y="1552956"/>
                  </a:moveTo>
                  <a:lnTo>
                    <a:pt x="0" y="1552956"/>
                  </a:lnTo>
                  <a:lnTo>
                    <a:pt x="0" y="1674876"/>
                  </a:lnTo>
                  <a:lnTo>
                    <a:pt x="408432" y="1674876"/>
                  </a:lnTo>
                  <a:lnTo>
                    <a:pt x="408432" y="1552956"/>
                  </a:lnTo>
                  <a:close/>
                </a:path>
                <a:path w="1294129" h="1675129">
                  <a:moveTo>
                    <a:pt x="408432" y="775716"/>
                  </a:moveTo>
                  <a:lnTo>
                    <a:pt x="0" y="775716"/>
                  </a:lnTo>
                  <a:lnTo>
                    <a:pt x="0" y="897636"/>
                  </a:lnTo>
                  <a:lnTo>
                    <a:pt x="408432" y="897636"/>
                  </a:lnTo>
                  <a:lnTo>
                    <a:pt x="408432" y="775716"/>
                  </a:lnTo>
                  <a:close/>
                </a:path>
                <a:path w="1294129" h="1675129">
                  <a:moveTo>
                    <a:pt x="748284" y="0"/>
                  </a:moveTo>
                  <a:lnTo>
                    <a:pt x="0" y="0"/>
                  </a:lnTo>
                  <a:lnTo>
                    <a:pt x="0" y="121920"/>
                  </a:lnTo>
                  <a:lnTo>
                    <a:pt x="748284" y="121920"/>
                  </a:lnTo>
                  <a:lnTo>
                    <a:pt x="748284" y="0"/>
                  </a:lnTo>
                  <a:close/>
                </a:path>
                <a:path w="1294129" h="1675129">
                  <a:moveTo>
                    <a:pt x="1293876" y="1164336"/>
                  </a:moveTo>
                  <a:lnTo>
                    <a:pt x="0" y="1164336"/>
                  </a:lnTo>
                  <a:lnTo>
                    <a:pt x="0" y="1286256"/>
                  </a:lnTo>
                  <a:lnTo>
                    <a:pt x="1293876" y="1286256"/>
                  </a:lnTo>
                  <a:lnTo>
                    <a:pt x="1293876" y="1164336"/>
                  </a:lnTo>
                  <a:close/>
                </a:path>
              </a:pathLst>
            </a:custGeom>
            <a:solidFill>
              <a:srgbClr val="5B9BD4"/>
            </a:solidFill>
          </p:spPr>
          <p:txBody>
            <a:bodyPr wrap="square" lIns="0" tIns="0" rIns="0" bIns="0" rtlCol="0"/>
            <a:lstStyle/>
            <a:p>
              <a:endParaRPr/>
            </a:p>
          </p:txBody>
        </p:sp>
        <p:sp>
          <p:nvSpPr>
            <p:cNvPr id="63" name="object 63"/>
            <p:cNvSpPr/>
            <p:nvPr/>
          </p:nvSpPr>
          <p:spPr>
            <a:xfrm>
              <a:off x="5586984" y="5081016"/>
              <a:ext cx="0" cy="1941830"/>
            </a:xfrm>
            <a:custGeom>
              <a:avLst/>
              <a:gdLst/>
              <a:ahLst/>
              <a:cxnLst/>
              <a:rect l="l" t="t" r="r" b="b"/>
              <a:pathLst>
                <a:path h="1941829">
                  <a:moveTo>
                    <a:pt x="0" y="0"/>
                  </a:moveTo>
                  <a:lnTo>
                    <a:pt x="0" y="1941576"/>
                  </a:lnTo>
                </a:path>
              </a:pathLst>
            </a:custGeom>
            <a:ln w="9144">
              <a:solidFill>
                <a:srgbClr val="D9D9D9"/>
              </a:solidFill>
            </a:ln>
          </p:spPr>
          <p:txBody>
            <a:bodyPr wrap="square" lIns="0" tIns="0" rIns="0" bIns="0" rtlCol="0"/>
            <a:lstStyle/>
            <a:p>
              <a:endParaRPr/>
            </a:p>
          </p:txBody>
        </p:sp>
      </p:grpSp>
      <p:sp>
        <p:nvSpPr>
          <p:cNvPr id="64" name="object 64"/>
          <p:cNvSpPr txBox="1"/>
          <p:nvPr/>
        </p:nvSpPr>
        <p:spPr>
          <a:xfrm>
            <a:off x="6411467" y="518566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11</a:t>
            </a:r>
            <a:endParaRPr sz="900">
              <a:latin typeface="Calibri"/>
              <a:cs typeface="Calibri"/>
            </a:endParaRPr>
          </a:p>
        </p:txBody>
      </p:sp>
      <p:sp>
        <p:nvSpPr>
          <p:cNvPr id="65" name="object 65"/>
          <p:cNvSpPr txBox="1"/>
          <p:nvPr/>
        </p:nvSpPr>
        <p:spPr>
          <a:xfrm>
            <a:off x="6003035" y="557428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66" name="object 66"/>
          <p:cNvSpPr txBox="1"/>
          <p:nvPr/>
        </p:nvSpPr>
        <p:spPr>
          <a:xfrm>
            <a:off x="6071615" y="596290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67" name="object 67"/>
          <p:cNvSpPr txBox="1"/>
          <p:nvPr/>
        </p:nvSpPr>
        <p:spPr>
          <a:xfrm>
            <a:off x="6957059" y="635000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19</a:t>
            </a:r>
            <a:endParaRPr sz="900">
              <a:latin typeface="Calibri"/>
              <a:cs typeface="Calibri"/>
            </a:endParaRPr>
          </a:p>
        </p:txBody>
      </p:sp>
      <p:sp>
        <p:nvSpPr>
          <p:cNvPr id="68" name="object 68"/>
          <p:cNvSpPr txBox="1"/>
          <p:nvPr/>
        </p:nvSpPr>
        <p:spPr>
          <a:xfrm>
            <a:off x="6071615" y="673861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69" name="object 69"/>
          <p:cNvSpPr txBox="1"/>
          <p:nvPr/>
        </p:nvSpPr>
        <p:spPr>
          <a:xfrm>
            <a:off x="4209288" y="5184647"/>
            <a:ext cx="1298575"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記入方法を周知する会の実施</a:t>
            </a:r>
            <a:endParaRPr sz="800">
              <a:latin typeface="UD Digi Kyokasho NK-B"/>
              <a:cs typeface="UD Digi Kyokasho NK-B"/>
            </a:endParaRPr>
          </a:p>
        </p:txBody>
      </p:sp>
      <p:sp>
        <p:nvSpPr>
          <p:cNvPr id="70" name="object 70"/>
          <p:cNvSpPr txBox="1"/>
          <p:nvPr/>
        </p:nvSpPr>
        <p:spPr>
          <a:xfrm>
            <a:off x="4501896" y="5573268"/>
            <a:ext cx="1002665"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取り組み報告会の実施</a:t>
            </a:r>
            <a:endParaRPr sz="800">
              <a:latin typeface="UD Digi Kyokasho NK-B"/>
              <a:cs typeface="UD Digi Kyokasho NK-B"/>
            </a:endParaRPr>
          </a:p>
        </p:txBody>
      </p:sp>
      <p:sp>
        <p:nvSpPr>
          <p:cNvPr id="71" name="object 71"/>
          <p:cNvSpPr txBox="1"/>
          <p:nvPr/>
        </p:nvSpPr>
        <p:spPr>
          <a:xfrm>
            <a:off x="4230623" y="5852160"/>
            <a:ext cx="1275080" cy="333375"/>
          </a:xfrm>
          <a:prstGeom prst="rect">
            <a:avLst/>
          </a:prstGeom>
        </p:spPr>
        <p:txBody>
          <a:bodyPr vert="horz" wrap="square" lIns="0" tIns="12700" rIns="0" bIns="0" rtlCol="0">
            <a:spAutoFit/>
          </a:bodyPr>
          <a:lstStyle/>
          <a:p>
            <a:pPr marL="81915" marR="5080" indent="-82550">
              <a:lnSpc>
                <a:spcPct val="126299"/>
              </a:lnSpc>
              <a:spcBef>
                <a:spcPts val="100"/>
              </a:spcBef>
            </a:pPr>
            <a:r>
              <a:rPr sz="800" b="1" spc="-15" dirty="0">
                <a:solidFill>
                  <a:srgbClr val="585858"/>
                </a:solidFill>
                <a:latin typeface="UD Digi Kyokasho NK-B"/>
                <a:cs typeface="UD Digi Kyokasho NK-B"/>
              </a:rPr>
              <a:t>乳幼児健診のフォロー教室で</a:t>
            </a:r>
            <a:r>
              <a:rPr sz="800" b="1" spc="-25" dirty="0">
                <a:solidFill>
                  <a:srgbClr val="585858"/>
                </a:solidFill>
                <a:latin typeface="UD Digi Kyokasho NK-B"/>
                <a:cs typeface="UD Digi Kyokasho NK-B"/>
              </a:rPr>
              <a:t>のサポートファイルの作成</a:t>
            </a:r>
            <a:endParaRPr sz="800">
              <a:latin typeface="UD Digi Kyokasho NK-B"/>
              <a:cs typeface="UD Digi Kyokasho NK-B"/>
            </a:endParaRPr>
          </a:p>
        </p:txBody>
      </p:sp>
      <p:sp>
        <p:nvSpPr>
          <p:cNvPr id="72" name="object 72"/>
          <p:cNvSpPr txBox="1"/>
          <p:nvPr/>
        </p:nvSpPr>
        <p:spPr>
          <a:xfrm>
            <a:off x="4191000" y="6240779"/>
            <a:ext cx="1316355" cy="333375"/>
          </a:xfrm>
          <a:prstGeom prst="rect">
            <a:avLst/>
          </a:prstGeom>
        </p:spPr>
        <p:txBody>
          <a:bodyPr vert="horz" wrap="square" lIns="0" tIns="12700" rIns="0" bIns="0" rtlCol="0">
            <a:spAutoFit/>
          </a:bodyPr>
          <a:lstStyle/>
          <a:p>
            <a:pPr marL="368300" marR="5080" indent="-368935">
              <a:lnSpc>
                <a:spcPct val="126299"/>
              </a:lnSpc>
              <a:spcBef>
                <a:spcPts val="100"/>
              </a:spcBef>
            </a:pPr>
            <a:r>
              <a:rPr sz="800" b="1" spc="-25" dirty="0">
                <a:solidFill>
                  <a:srgbClr val="585858"/>
                </a:solidFill>
                <a:latin typeface="UD Digi Kyokasho NK-B"/>
                <a:cs typeface="UD Digi Kyokasho NK-B"/>
              </a:rPr>
              <a:t>関連業務でのサポートファイル</a:t>
            </a:r>
            <a:r>
              <a:rPr sz="800" b="1" spc="-75" dirty="0">
                <a:solidFill>
                  <a:srgbClr val="585858"/>
                </a:solidFill>
                <a:latin typeface="UD Digi Kyokasho NK-B"/>
                <a:cs typeface="UD Digi Kyokasho NK-B"/>
              </a:rPr>
              <a:t>の紹介•提供</a:t>
            </a:r>
            <a:endParaRPr sz="800">
              <a:latin typeface="UD Digi Kyokasho NK-B"/>
              <a:cs typeface="UD Digi Kyokasho NK-B"/>
            </a:endParaRPr>
          </a:p>
        </p:txBody>
      </p:sp>
      <p:sp>
        <p:nvSpPr>
          <p:cNvPr id="73" name="object 73"/>
          <p:cNvSpPr txBox="1"/>
          <p:nvPr/>
        </p:nvSpPr>
        <p:spPr>
          <a:xfrm>
            <a:off x="5204459" y="6737604"/>
            <a:ext cx="30226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74" name="object 74"/>
          <p:cNvSpPr txBox="1"/>
          <p:nvPr/>
        </p:nvSpPr>
        <p:spPr>
          <a:xfrm>
            <a:off x="4805171" y="4531868"/>
            <a:ext cx="2213610" cy="467359"/>
          </a:xfrm>
          <a:prstGeom prst="rect">
            <a:avLst/>
          </a:prstGeom>
        </p:spPr>
        <p:txBody>
          <a:bodyPr vert="horz" wrap="square" lIns="0" tIns="12700" rIns="0" bIns="0" rtlCol="0">
            <a:spAutoFit/>
          </a:bodyPr>
          <a:lstStyle/>
          <a:p>
            <a:pPr>
              <a:lnSpc>
                <a:spcPct val="100000"/>
              </a:lnSpc>
              <a:spcBef>
                <a:spcPts val="100"/>
              </a:spcBef>
            </a:pPr>
            <a:r>
              <a:rPr sz="1200" b="1" spc="-15" dirty="0">
                <a:solidFill>
                  <a:srgbClr val="585858"/>
                </a:solidFill>
                <a:latin typeface="UD Digi Kyokasho NK-B"/>
                <a:cs typeface="UD Digi Kyokasho NK-B"/>
              </a:rPr>
              <a:t>普及のための工夫や取組</a:t>
            </a:r>
            <a:endParaRPr sz="1200">
              <a:latin typeface="UD Digi Kyokasho NK-B"/>
              <a:cs typeface="UD Digi Kyokasho NK-B"/>
            </a:endParaRPr>
          </a:p>
          <a:p>
            <a:pPr marL="752475">
              <a:lnSpc>
                <a:spcPct val="100000"/>
              </a:lnSpc>
              <a:spcBef>
                <a:spcPts val="960"/>
              </a:spcBef>
              <a:tabLst>
                <a:tab pos="1092200" algn="l"/>
                <a:tab pos="1404620" algn="l"/>
                <a:tab pos="1744345" algn="l"/>
                <a:tab pos="208470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endParaRPr sz="900">
              <a:latin typeface="Calibri"/>
              <a:cs typeface="Calibri"/>
            </a:endParaRPr>
          </a:p>
        </p:txBody>
      </p:sp>
      <p:grpSp>
        <p:nvGrpSpPr>
          <p:cNvPr id="75" name="object 75"/>
          <p:cNvGrpSpPr/>
          <p:nvPr/>
        </p:nvGrpSpPr>
        <p:grpSpPr>
          <a:xfrm>
            <a:off x="4106989" y="4437697"/>
            <a:ext cx="5715635" cy="2728595"/>
            <a:chOff x="4106989" y="4437697"/>
            <a:chExt cx="5715635" cy="2728595"/>
          </a:xfrm>
        </p:grpSpPr>
        <p:sp>
          <p:nvSpPr>
            <p:cNvPr id="76" name="object 76"/>
            <p:cNvSpPr/>
            <p:nvPr/>
          </p:nvSpPr>
          <p:spPr>
            <a:xfrm>
              <a:off x="4111752" y="4442460"/>
              <a:ext cx="3034665" cy="2719070"/>
            </a:xfrm>
            <a:custGeom>
              <a:avLst/>
              <a:gdLst/>
              <a:ahLst/>
              <a:cxnLst/>
              <a:rect l="l" t="t" r="r" b="b"/>
              <a:pathLst>
                <a:path w="3034665" h="2719070">
                  <a:moveTo>
                    <a:pt x="0" y="2718816"/>
                  </a:moveTo>
                  <a:lnTo>
                    <a:pt x="3034283" y="2718816"/>
                  </a:lnTo>
                  <a:lnTo>
                    <a:pt x="3034283" y="0"/>
                  </a:lnTo>
                  <a:lnTo>
                    <a:pt x="0" y="0"/>
                  </a:lnTo>
                  <a:lnTo>
                    <a:pt x="0" y="2718816"/>
                  </a:lnTo>
                  <a:close/>
                </a:path>
              </a:pathLst>
            </a:custGeom>
            <a:ln w="9144">
              <a:solidFill>
                <a:srgbClr val="000000"/>
              </a:solidFill>
            </a:ln>
          </p:spPr>
          <p:txBody>
            <a:bodyPr wrap="square" lIns="0" tIns="0" rIns="0" bIns="0" rtlCol="0"/>
            <a:lstStyle/>
            <a:p>
              <a:endParaRPr/>
            </a:p>
          </p:txBody>
        </p:sp>
        <p:sp>
          <p:nvSpPr>
            <p:cNvPr id="77" name="object 77"/>
            <p:cNvSpPr/>
            <p:nvPr/>
          </p:nvSpPr>
          <p:spPr>
            <a:xfrm>
              <a:off x="7228332" y="4443984"/>
              <a:ext cx="2593975" cy="2715895"/>
            </a:xfrm>
            <a:custGeom>
              <a:avLst/>
              <a:gdLst/>
              <a:ahLst/>
              <a:cxnLst/>
              <a:rect l="l" t="t" r="r" b="b"/>
              <a:pathLst>
                <a:path w="2593975" h="2715895">
                  <a:moveTo>
                    <a:pt x="2593848" y="0"/>
                  </a:moveTo>
                  <a:lnTo>
                    <a:pt x="0" y="0"/>
                  </a:lnTo>
                  <a:lnTo>
                    <a:pt x="0" y="2715767"/>
                  </a:lnTo>
                  <a:lnTo>
                    <a:pt x="2593848" y="2715767"/>
                  </a:lnTo>
                  <a:lnTo>
                    <a:pt x="2593848" y="0"/>
                  </a:lnTo>
                  <a:close/>
                </a:path>
              </a:pathLst>
            </a:custGeom>
            <a:solidFill>
              <a:srgbClr val="FFFFFF"/>
            </a:solidFill>
          </p:spPr>
          <p:txBody>
            <a:bodyPr wrap="square" lIns="0" tIns="0" rIns="0" bIns="0" rtlCol="0"/>
            <a:lstStyle/>
            <a:p>
              <a:endParaRPr/>
            </a:p>
          </p:txBody>
        </p:sp>
        <p:sp>
          <p:nvSpPr>
            <p:cNvPr id="78" name="object 78"/>
            <p:cNvSpPr/>
            <p:nvPr/>
          </p:nvSpPr>
          <p:spPr>
            <a:xfrm>
              <a:off x="8903208" y="5082540"/>
              <a:ext cx="375285" cy="1938655"/>
            </a:xfrm>
            <a:custGeom>
              <a:avLst/>
              <a:gdLst/>
              <a:ahLst/>
              <a:cxnLst/>
              <a:rect l="l" t="t" r="r" b="b"/>
              <a:pathLst>
                <a:path w="375284" h="1938654">
                  <a:moveTo>
                    <a:pt x="0" y="1417320"/>
                  </a:moveTo>
                  <a:lnTo>
                    <a:pt x="0" y="1938528"/>
                  </a:lnTo>
                </a:path>
                <a:path w="375284" h="1938654">
                  <a:moveTo>
                    <a:pt x="0" y="641604"/>
                  </a:moveTo>
                  <a:lnTo>
                    <a:pt x="0" y="1295400"/>
                  </a:lnTo>
                </a:path>
                <a:path w="375284" h="1938654">
                  <a:moveTo>
                    <a:pt x="0" y="252984"/>
                  </a:moveTo>
                  <a:lnTo>
                    <a:pt x="0" y="519684"/>
                  </a:lnTo>
                </a:path>
                <a:path w="375284" h="1938654">
                  <a:moveTo>
                    <a:pt x="0" y="0"/>
                  </a:moveTo>
                  <a:lnTo>
                    <a:pt x="0" y="132587"/>
                  </a:lnTo>
                </a:path>
                <a:path w="375284" h="1938654">
                  <a:moveTo>
                    <a:pt x="374903" y="1417320"/>
                  </a:moveTo>
                  <a:lnTo>
                    <a:pt x="374903" y="1938528"/>
                  </a:lnTo>
                </a:path>
                <a:path w="375284" h="1938654">
                  <a:moveTo>
                    <a:pt x="374903" y="0"/>
                  </a:moveTo>
                  <a:lnTo>
                    <a:pt x="374903" y="1295400"/>
                  </a:lnTo>
                </a:path>
              </a:pathLst>
            </a:custGeom>
            <a:ln w="9144">
              <a:solidFill>
                <a:srgbClr val="D9D9D9"/>
              </a:solidFill>
            </a:ln>
          </p:spPr>
          <p:txBody>
            <a:bodyPr wrap="square" lIns="0" tIns="0" rIns="0" bIns="0" rtlCol="0"/>
            <a:lstStyle/>
            <a:p>
              <a:endParaRPr/>
            </a:p>
          </p:txBody>
        </p:sp>
        <p:sp>
          <p:nvSpPr>
            <p:cNvPr id="79" name="object 79"/>
            <p:cNvSpPr/>
            <p:nvPr/>
          </p:nvSpPr>
          <p:spPr>
            <a:xfrm>
              <a:off x="9654540" y="5082540"/>
              <a:ext cx="0" cy="1938655"/>
            </a:xfrm>
            <a:custGeom>
              <a:avLst/>
              <a:gdLst/>
              <a:ahLst/>
              <a:cxnLst/>
              <a:rect l="l" t="t" r="r" b="b"/>
              <a:pathLst>
                <a:path h="1938654">
                  <a:moveTo>
                    <a:pt x="0" y="0"/>
                  </a:moveTo>
                  <a:lnTo>
                    <a:pt x="0" y="1938528"/>
                  </a:lnTo>
                </a:path>
              </a:pathLst>
            </a:custGeom>
            <a:ln w="9144">
              <a:solidFill>
                <a:srgbClr val="D9D9D9"/>
              </a:solidFill>
            </a:ln>
          </p:spPr>
          <p:txBody>
            <a:bodyPr wrap="square" lIns="0" tIns="0" rIns="0" bIns="0" rtlCol="0"/>
            <a:lstStyle/>
            <a:p>
              <a:endParaRPr/>
            </a:p>
          </p:txBody>
        </p:sp>
        <p:sp>
          <p:nvSpPr>
            <p:cNvPr id="80" name="object 80"/>
            <p:cNvSpPr/>
            <p:nvPr/>
          </p:nvSpPr>
          <p:spPr>
            <a:xfrm>
              <a:off x="8529828" y="5215128"/>
              <a:ext cx="935990" cy="1671955"/>
            </a:xfrm>
            <a:custGeom>
              <a:avLst/>
              <a:gdLst/>
              <a:ahLst/>
              <a:cxnLst/>
              <a:rect l="l" t="t" r="r" b="b"/>
              <a:pathLst>
                <a:path w="935990" h="1671954">
                  <a:moveTo>
                    <a:pt x="185928" y="1549908"/>
                  </a:moveTo>
                  <a:lnTo>
                    <a:pt x="0" y="1549908"/>
                  </a:lnTo>
                  <a:lnTo>
                    <a:pt x="0" y="1671828"/>
                  </a:lnTo>
                  <a:lnTo>
                    <a:pt x="185928" y="1671828"/>
                  </a:lnTo>
                  <a:lnTo>
                    <a:pt x="185928" y="1549908"/>
                  </a:lnTo>
                  <a:close/>
                </a:path>
                <a:path w="935990" h="1671954">
                  <a:moveTo>
                    <a:pt x="373380" y="774192"/>
                  </a:moveTo>
                  <a:lnTo>
                    <a:pt x="0" y="774192"/>
                  </a:lnTo>
                  <a:lnTo>
                    <a:pt x="0" y="896112"/>
                  </a:lnTo>
                  <a:lnTo>
                    <a:pt x="373380" y="896112"/>
                  </a:lnTo>
                  <a:lnTo>
                    <a:pt x="373380" y="774192"/>
                  </a:lnTo>
                  <a:close/>
                </a:path>
                <a:path w="935990" h="1671954">
                  <a:moveTo>
                    <a:pt x="560832" y="387096"/>
                  </a:moveTo>
                  <a:lnTo>
                    <a:pt x="0" y="387096"/>
                  </a:lnTo>
                  <a:lnTo>
                    <a:pt x="0" y="509016"/>
                  </a:lnTo>
                  <a:lnTo>
                    <a:pt x="560832" y="509016"/>
                  </a:lnTo>
                  <a:lnTo>
                    <a:pt x="560832" y="387096"/>
                  </a:lnTo>
                  <a:close/>
                </a:path>
                <a:path w="935990" h="1671954">
                  <a:moveTo>
                    <a:pt x="748284" y="0"/>
                  </a:moveTo>
                  <a:lnTo>
                    <a:pt x="0" y="0"/>
                  </a:lnTo>
                  <a:lnTo>
                    <a:pt x="0" y="120396"/>
                  </a:lnTo>
                  <a:lnTo>
                    <a:pt x="748284" y="120396"/>
                  </a:lnTo>
                  <a:lnTo>
                    <a:pt x="748284" y="0"/>
                  </a:lnTo>
                  <a:close/>
                </a:path>
                <a:path w="935990" h="1671954">
                  <a:moveTo>
                    <a:pt x="935736" y="1162812"/>
                  </a:moveTo>
                  <a:lnTo>
                    <a:pt x="0" y="1162812"/>
                  </a:lnTo>
                  <a:lnTo>
                    <a:pt x="0" y="1284732"/>
                  </a:lnTo>
                  <a:lnTo>
                    <a:pt x="935736" y="1284732"/>
                  </a:lnTo>
                  <a:lnTo>
                    <a:pt x="935736" y="1162812"/>
                  </a:lnTo>
                  <a:close/>
                </a:path>
              </a:pathLst>
            </a:custGeom>
            <a:solidFill>
              <a:srgbClr val="5B9BD4"/>
            </a:solidFill>
          </p:spPr>
          <p:txBody>
            <a:bodyPr wrap="square" lIns="0" tIns="0" rIns="0" bIns="0" rtlCol="0"/>
            <a:lstStyle/>
            <a:p>
              <a:endParaRPr/>
            </a:p>
          </p:txBody>
        </p:sp>
        <p:sp>
          <p:nvSpPr>
            <p:cNvPr id="81" name="object 81"/>
            <p:cNvSpPr/>
            <p:nvPr/>
          </p:nvSpPr>
          <p:spPr>
            <a:xfrm>
              <a:off x="8529828" y="5082540"/>
              <a:ext cx="0" cy="1938655"/>
            </a:xfrm>
            <a:custGeom>
              <a:avLst/>
              <a:gdLst/>
              <a:ahLst/>
              <a:cxnLst/>
              <a:rect l="l" t="t" r="r" b="b"/>
              <a:pathLst>
                <a:path h="1938654">
                  <a:moveTo>
                    <a:pt x="0" y="0"/>
                  </a:moveTo>
                  <a:lnTo>
                    <a:pt x="0" y="1938528"/>
                  </a:lnTo>
                </a:path>
              </a:pathLst>
            </a:custGeom>
            <a:ln w="9144">
              <a:solidFill>
                <a:srgbClr val="D9D9D9"/>
              </a:solidFill>
            </a:ln>
          </p:spPr>
          <p:txBody>
            <a:bodyPr wrap="square" lIns="0" tIns="0" rIns="0" bIns="0" rtlCol="0"/>
            <a:lstStyle/>
            <a:p>
              <a:endParaRPr/>
            </a:p>
          </p:txBody>
        </p:sp>
      </p:grpSp>
      <p:sp>
        <p:nvSpPr>
          <p:cNvPr id="82" name="object 82"/>
          <p:cNvSpPr txBox="1"/>
          <p:nvPr/>
        </p:nvSpPr>
        <p:spPr>
          <a:xfrm>
            <a:off x="9354311" y="518718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83" name="object 83"/>
          <p:cNvSpPr txBox="1"/>
          <p:nvPr/>
        </p:nvSpPr>
        <p:spPr>
          <a:xfrm>
            <a:off x="9166859" y="557428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84" name="object 84"/>
          <p:cNvSpPr txBox="1"/>
          <p:nvPr/>
        </p:nvSpPr>
        <p:spPr>
          <a:xfrm>
            <a:off x="8979407" y="596290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85" name="object 85"/>
          <p:cNvSpPr txBox="1"/>
          <p:nvPr/>
        </p:nvSpPr>
        <p:spPr>
          <a:xfrm>
            <a:off x="9541764" y="635000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86" name="object 86"/>
          <p:cNvSpPr txBox="1"/>
          <p:nvPr/>
        </p:nvSpPr>
        <p:spPr>
          <a:xfrm>
            <a:off x="8791956" y="673709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87" name="object 87"/>
          <p:cNvSpPr txBox="1"/>
          <p:nvPr/>
        </p:nvSpPr>
        <p:spPr>
          <a:xfrm>
            <a:off x="9249156" y="483819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4</a:t>
            </a:r>
            <a:endParaRPr sz="900">
              <a:latin typeface="Calibri"/>
              <a:cs typeface="Calibri"/>
            </a:endParaRPr>
          </a:p>
        </p:txBody>
      </p:sp>
      <p:sp>
        <p:nvSpPr>
          <p:cNvPr id="88" name="object 88"/>
          <p:cNvSpPr txBox="1"/>
          <p:nvPr/>
        </p:nvSpPr>
        <p:spPr>
          <a:xfrm>
            <a:off x="9625583" y="483819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6</a:t>
            </a:r>
            <a:endParaRPr sz="900">
              <a:latin typeface="Calibri"/>
              <a:cs typeface="Calibri"/>
            </a:endParaRPr>
          </a:p>
        </p:txBody>
      </p:sp>
      <p:sp>
        <p:nvSpPr>
          <p:cNvPr id="89" name="object 89"/>
          <p:cNvSpPr txBox="1"/>
          <p:nvPr/>
        </p:nvSpPr>
        <p:spPr>
          <a:xfrm>
            <a:off x="7350252" y="5077967"/>
            <a:ext cx="1097280" cy="333375"/>
          </a:xfrm>
          <a:prstGeom prst="rect">
            <a:avLst/>
          </a:prstGeom>
        </p:spPr>
        <p:txBody>
          <a:bodyPr vert="horz" wrap="square" lIns="0" tIns="12700" rIns="0" bIns="0" rtlCol="0">
            <a:spAutoFit/>
          </a:bodyPr>
          <a:lstStyle/>
          <a:p>
            <a:pPr marL="269240" marR="5080" indent="-269875">
              <a:lnSpc>
                <a:spcPct val="126299"/>
              </a:lnSpc>
              <a:spcBef>
                <a:spcPts val="100"/>
              </a:spcBef>
            </a:pPr>
            <a:r>
              <a:rPr sz="800" b="1" spc="-15" dirty="0">
                <a:solidFill>
                  <a:srgbClr val="585858"/>
                </a:solidFill>
                <a:latin typeface="UD Digi Kyokasho NK-B"/>
                <a:cs typeface="UD Digi Kyokasho NK-B"/>
              </a:rPr>
              <a:t>独自の様式を作成し活用</a:t>
            </a:r>
            <a:r>
              <a:rPr sz="800" b="1" spc="-20" dirty="0">
                <a:solidFill>
                  <a:srgbClr val="585858"/>
                </a:solidFill>
                <a:latin typeface="UD Digi Kyokasho NK-B"/>
                <a:cs typeface="UD Digi Kyokasho NK-B"/>
              </a:rPr>
              <a:t>しているため</a:t>
            </a:r>
            <a:endParaRPr sz="800">
              <a:latin typeface="UD Digi Kyokasho NK-B"/>
              <a:cs typeface="UD Digi Kyokasho NK-B"/>
            </a:endParaRPr>
          </a:p>
        </p:txBody>
      </p:sp>
      <p:sp>
        <p:nvSpPr>
          <p:cNvPr id="90" name="object 90"/>
          <p:cNvSpPr txBox="1"/>
          <p:nvPr/>
        </p:nvSpPr>
        <p:spPr>
          <a:xfrm>
            <a:off x="7350252" y="5465064"/>
            <a:ext cx="1097915" cy="333375"/>
          </a:xfrm>
          <a:prstGeom prst="rect">
            <a:avLst/>
          </a:prstGeom>
        </p:spPr>
        <p:txBody>
          <a:bodyPr vert="horz" wrap="square" lIns="0" tIns="12700" rIns="0" bIns="0" rtlCol="0">
            <a:spAutoFit/>
          </a:bodyPr>
          <a:lstStyle/>
          <a:p>
            <a:pPr marL="309245" marR="5080" indent="-309880">
              <a:lnSpc>
                <a:spcPct val="126200"/>
              </a:lnSpc>
              <a:spcBef>
                <a:spcPts val="100"/>
              </a:spcBef>
            </a:pPr>
            <a:r>
              <a:rPr sz="800" b="1" spc="-15" dirty="0">
                <a:solidFill>
                  <a:srgbClr val="585858"/>
                </a:solidFill>
                <a:latin typeface="UD Digi Kyokasho NK-B"/>
                <a:cs typeface="UD Digi Kyokasho NK-B"/>
              </a:rPr>
              <a:t>個別の引継書等を活用しているため</a:t>
            </a:r>
            <a:endParaRPr sz="800">
              <a:latin typeface="UD Digi Kyokasho NK-B"/>
              <a:cs typeface="UD Digi Kyokasho NK-B"/>
            </a:endParaRPr>
          </a:p>
        </p:txBody>
      </p:sp>
      <p:sp>
        <p:nvSpPr>
          <p:cNvPr id="91" name="object 91"/>
          <p:cNvSpPr txBox="1"/>
          <p:nvPr/>
        </p:nvSpPr>
        <p:spPr>
          <a:xfrm>
            <a:off x="7307580" y="5852160"/>
            <a:ext cx="1141730" cy="333375"/>
          </a:xfrm>
          <a:prstGeom prst="rect">
            <a:avLst/>
          </a:prstGeom>
        </p:spPr>
        <p:txBody>
          <a:bodyPr vert="horz" wrap="square" lIns="0" tIns="12700" rIns="0" bIns="0" rtlCol="0">
            <a:spAutoFit/>
          </a:bodyPr>
          <a:lstStyle/>
          <a:p>
            <a:pPr marL="370205" marR="5080" indent="-370840">
              <a:lnSpc>
                <a:spcPct val="126299"/>
              </a:lnSpc>
              <a:spcBef>
                <a:spcPts val="100"/>
              </a:spcBef>
            </a:pPr>
            <a:r>
              <a:rPr sz="800" b="1" spc="-15" dirty="0">
                <a:solidFill>
                  <a:srgbClr val="585858"/>
                </a:solidFill>
                <a:latin typeface="UD Digi Kyokasho NK-B"/>
                <a:cs typeface="UD Digi Kyokasho NK-B"/>
              </a:rPr>
              <a:t>作成しなくても特に支障が</a:t>
            </a:r>
            <a:r>
              <a:rPr sz="800" b="1" spc="-25" dirty="0">
                <a:solidFill>
                  <a:srgbClr val="585858"/>
                </a:solidFill>
                <a:latin typeface="UD Digi Kyokasho NK-B"/>
                <a:cs typeface="UD Digi Kyokasho NK-B"/>
              </a:rPr>
              <a:t>ないため</a:t>
            </a:r>
            <a:endParaRPr sz="800">
              <a:latin typeface="UD Digi Kyokasho NK-B"/>
              <a:cs typeface="UD Digi Kyokasho NK-B"/>
            </a:endParaRPr>
          </a:p>
        </p:txBody>
      </p:sp>
      <p:sp>
        <p:nvSpPr>
          <p:cNvPr id="92" name="object 92"/>
          <p:cNvSpPr txBox="1"/>
          <p:nvPr/>
        </p:nvSpPr>
        <p:spPr>
          <a:xfrm>
            <a:off x="7310628" y="6240779"/>
            <a:ext cx="1139190" cy="333375"/>
          </a:xfrm>
          <a:prstGeom prst="rect">
            <a:avLst/>
          </a:prstGeom>
        </p:spPr>
        <p:txBody>
          <a:bodyPr vert="horz" wrap="square" lIns="0" tIns="12700" rIns="0" bIns="0" rtlCol="0">
            <a:spAutoFit/>
          </a:bodyPr>
          <a:lstStyle/>
          <a:p>
            <a:pPr marL="424815" marR="5080" indent="-425450">
              <a:lnSpc>
                <a:spcPct val="126299"/>
              </a:lnSpc>
              <a:spcBef>
                <a:spcPts val="100"/>
              </a:spcBef>
            </a:pPr>
            <a:r>
              <a:rPr sz="800" b="1" spc="-15" dirty="0">
                <a:solidFill>
                  <a:srgbClr val="585858"/>
                </a:solidFill>
                <a:latin typeface="UD Digi Kyokasho NK-B"/>
                <a:cs typeface="UD Digi Kyokasho NK-B"/>
              </a:rPr>
              <a:t>今後作成することを検討し</a:t>
            </a:r>
            <a:r>
              <a:rPr sz="800" b="1" spc="-20" dirty="0">
                <a:solidFill>
                  <a:srgbClr val="585858"/>
                </a:solidFill>
                <a:latin typeface="UD Digi Kyokasho NK-B"/>
                <a:cs typeface="UD Digi Kyokasho NK-B"/>
              </a:rPr>
              <a:t>ている</a:t>
            </a:r>
            <a:endParaRPr sz="800">
              <a:latin typeface="UD Digi Kyokasho NK-B"/>
              <a:cs typeface="UD Digi Kyokasho NK-B"/>
            </a:endParaRPr>
          </a:p>
        </p:txBody>
      </p:sp>
      <p:sp>
        <p:nvSpPr>
          <p:cNvPr id="93" name="object 93"/>
          <p:cNvSpPr txBox="1"/>
          <p:nvPr/>
        </p:nvSpPr>
        <p:spPr>
          <a:xfrm>
            <a:off x="8144256" y="6736080"/>
            <a:ext cx="30226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94" name="object 94"/>
          <p:cNvSpPr txBox="1"/>
          <p:nvPr/>
        </p:nvSpPr>
        <p:spPr>
          <a:xfrm>
            <a:off x="8014716" y="4533392"/>
            <a:ext cx="1032510" cy="467359"/>
          </a:xfrm>
          <a:prstGeom prst="rect">
            <a:avLst/>
          </a:prstGeom>
        </p:spPr>
        <p:txBody>
          <a:bodyPr vert="horz" wrap="square" lIns="0" tIns="12700" rIns="0" bIns="0" rtlCol="0">
            <a:spAutoFit/>
          </a:bodyPr>
          <a:lstStyle/>
          <a:p>
            <a:pPr>
              <a:lnSpc>
                <a:spcPct val="100000"/>
              </a:lnSpc>
              <a:spcBef>
                <a:spcPts val="100"/>
              </a:spcBef>
            </a:pPr>
            <a:r>
              <a:rPr sz="1200" b="1" spc="-20" dirty="0">
                <a:solidFill>
                  <a:srgbClr val="585858"/>
                </a:solidFill>
                <a:latin typeface="UD Digi Kyokasho NK-B"/>
                <a:cs typeface="UD Digi Kyokasho NK-B"/>
              </a:rPr>
              <a:t>作成しない理由</a:t>
            </a:r>
            <a:endParaRPr sz="1200">
              <a:latin typeface="UD Digi Kyokasho NK-B"/>
              <a:cs typeface="UD Digi Kyokasho NK-B"/>
            </a:endParaRPr>
          </a:p>
          <a:p>
            <a:pPr marL="484505">
              <a:lnSpc>
                <a:spcPct val="100000"/>
              </a:lnSpc>
              <a:spcBef>
                <a:spcPts val="960"/>
              </a:spcBef>
              <a:tabLst>
                <a:tab pos="85915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2</a:t>
            </a:r>
            <a:endParaRPr sz="900">
              <a:latin typeface="Calibri"/>
              <a:cs typeface="Calibri"/>
            </a:endParaRPr>
          </a:p>
        </p:txBody>
      </p:sp>
      <p:sp>
        <p:nvSpPr>
          <p:cNvPr id="95" name="object 95"/>
          <p:cNvSpPr/>
          <p:nvPr/>
        </p:nvSpPr>
        <p:spPr>
          <a:xfrm>
            <a:off x="7228331" y="4443984"/>
            <a:ext cx="2595880" cy="2717800"/>
          </a:xfrm>
          <a:custGeom>
            <a:avLst/>
            <a:gdLst/>
            <a:ahLst/>
            <a:cxnLst/>
            <a:rect l="l" t="t" r="r" b="b"/>
            <a:pathLst>
              <a:path w="2595879" h="2717800">
                <a:moveTo>
                  <a:pt x="0" y="2717291"/>
                </a:moveTo>
                <a:lnTo>
                  <a:pt x="2595372" y="2717291"/>
                </a:lnTo>
                <a:lnTo>
                  <a:pt x="2595372" y="0"/>
                </a:lnTo>
                <a:lnTo>
                  <a:pt x="0" y="0"/>
                </a:lnTo>
                <a:lnTo>
                  <a:pt x="0" y="2717291"/>
                </a:lnTo>
                <a:close/>
              </a:path>
            </a:pathLst>
          </a:custGeom>
          <a:ln w="9143">
            <a:solidFill>
              <a:srgbClr val="000000"/>
            </a:solidFill>
          </a:ln>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2668" y="807720"/>
            <a:ext cx="6117840" cy="190500"/>
          </a:xfrm>
          <a:prstGeom prst="rect">
            <a:avLst/>
          </a:prstGeom>
        </p:spPr>
      </p:pic>
      <p:sp>
        <p:nvSpPr>
          <p:cNvPr id="3" name="object 3"/>
          <p:cNvSpPr/>
          <p:nvPr/>
        </p:nvSpPr>
        <p:spPr>
          <a:xfrm>
            <a:off x="880872" y="1106424"/>
            <a:ext cx="8943340" cy="1118870"/>
          </a:xfrm>
          <a:custGeom>
            <a:avLst/>
            <a:gdLst/>
            <a:ahLst/>
            <a:cxnLst/>
            <a:rect l="l" t="t" r="r" b="b"/>
            <a:pathLst>
              <a:path w="8943340" h="1118870">
                <a:moveTo>
                  <a:pt x="0" y="1118615"/>
                </a:moveTo>
                <a:lnTo>
                  <a:pt x="8942832" y="1118615"/>
                </a:lnTo>
                <a:lnTo>
                  <a:pt x="8942832" y="0"/>
                </a:lnTo>
                <a:lnTo>
                  <a:pt x="0" y="0"/>
                </a:lnTo>
                <a:lnTo>
                  <a:pt x="0" y="1118615"/>
                </a:lnTo>
                <a:close/>
              </a:path>
            </a:pathLst>
          </a:custGeom>
          <a:ln w="25908">
            <a:solidFill>
              <a:srgbClr val="00AFEF"/>
            </a:solidFill>
          </a:ln>
        </p:spPr>
        <p:txBody>
          <a:bodyPr wrap="square" lIns="0" tIns="0" rIns="0" bIns="0" rtlCol="0"/>
          <a:lstStyle/>
          <a:p>
            <a:endParaRPr/>
          </a:p>
        </p:txBody>
      </p:sp>
      <p:sp>
        <p:nvSpPr>
          <p:cNvPr id="4" name="object 4"/>
          <p:cNvSpPr txBox="1"/>
          <p:nvPr/>
        </p:nvSpPr>
        <p:spPr>
          <a:xfrm>
            <a:off x="9318752" y="6865111"/>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22</a:t>
            </a:r>
            <a:endParaRPr sz="1200">
              <a:latin typeface="Calibri"/>
              <a:cs typeface="Calibri"/>
            </a:endParaRPr>
          </a:p>
        </p:txBody>
      </p:sp>
      <p:grpSp>
        <p:nvGrpSpPr>
          <p:cNvPr id="5" name="object 5"/>
          <p:cNvGrpSpPr/>
          <p:nvPr/>
        </p:nvGrpSpPr>
        <p:grpSpPr>
          <a:xfrm>
            <a:off x="1296924" y="3157664"/>
            <a:ext cx="1403985" cy="1556385"/>
            <a:chOff x="1296924" y="3157664"/>
            <a:chExt cx="1403985" cy="1556385"/>
          </a:xfrm>
        </p:grpSpPr>
        <p:sp>
          <p:nvSpPr>
            <p:cNvPr id="6" name="object 6"/>
            <p:cNvSpPr/>
            <p:nvPr/>
          </p:nvSpPr>
          <p:spPr>
            <a:xfrm>
              <a:off x="1296924" y="3166872"/>
              <a:ext cx="1403985" cy="1405255"/>
            </a:xfrm>
            <a:custGeom>
              <a:avLst/>
              <a:gdLst/>
              <a:ahLst/>
              <a:cxnLst/>
              <a:rect l="l" t="t" r="r" b="b"/>
              <a:pathLst>
                <a:path w="1403985" h="1405254">
                  <a:moveTo>
                    <a:pt x="702563" y="0"/>
                  </a:moveTo>
                  <a:lnTo>
                    <a:pt x="702563" y="702563"/>
                  </a:lnTo>
                  <a:lnTo>
                    <a:pt x="161544" y="254507"/>
                  </a:lnTo>
                  <a:lnTo>
                    <a:pt x="131467" y="293017"/>
                  </a:lnTo>
                  <a:lnTo>
                    <a:pt x="104363" y="333439"/>
                  </a:lnTo>
                  <a:lnTo>
                    <a:pt x="80276" y="375579"/>
                  </a:lnTo>
                  <a:lnTo>
                    <a:pt x="59253" y="419246"/>
                  </a:lnTo>
                  <a:lnTo>
                    <a:pt x="41338" y="464248"/>
                  </a:lnTo>
                  <a:lnTo>
                    <a:pt x="26578" y="510393"/>
                  </a:lnTo>
                  <a:lnTo>
                    <a:pt x="15019" y="557489"/>
                  </a:lnTo>
                  <a:lnTo>
                    <a:pt x="6705" y="605344"/>
                  </a:lnTo>
                  <a:lnTo>
                    <a:pt x="1684" y="653767"/>
                  </a:lnTo>
                  <a:lnTo>
                    <a:pt x="0" y="702563"/>
                  </a:lnTo>
                  <a:lnTo>
                    <a:pt x="1617" y="750735"/>
                  </a:lnTo>
                  <a:lnTo>
                    <a:pt x="6402" y="798024"/>
                  </a:lnTo>
                  <a:lnTo>
                    <a:pt x="14248" y="844328"/>
                  </a:lnTo>
                  <a:lnTo>
                    <a:pt x="25054" y="889543"/>
                  </a:lnTo>
                  <a:lnTo>
                    <a:pt x="38714" y="933564"/>
                  </a:lnTo>
                  <a:lnTo>
                    <a:pt x="55125" y="976288"/>
                  </a:lnTo>
                  <a:lnTo>
                    <a:pt x="74184" y="1017611"/>
                  </a:lnTo>
                  <a:lnTo>
                    <a:pt x="95786" y="1057430"/>
                  </a:lnTo>
                  <a:lnTo>
                    <a:pt x="119827" y="1095639"/>
                  </a:lnTo>
                  <a:lnTo>
                    <a:pt x="146204" y="1132137"/>
                  </a:lnTo>
                  <a:lnTo>
                    <a:pt x="174812" y="1166817"/>
                  </a:lnTo>
                  <a:lnTo>
                    <a:pt x="205549" y="1199578"/>
                  </a:lnTo>
                  <a:lnTo>
                    <a:pt x="238310" y="1230315"/>
                  </a:lnTo>
                  <a:lnTo>
                    <a:pt x="272990" y="1258923"/>
                  </a:lnTo>
                  <a:lnTo>
                    <a:pt x="309488" y="1285300"/>
                  </a:lnTo>
                  <a:lnTo>
                    <a:pt x="347697" y="1309341"/>
                  </a:lnTo>
                  <a:lnTo>
                    <a:pt x="387516" y="1330943"/>
                  </a:lnTo>
                  <a:lnTo>
                    <a:pt x="428839" y="1350002"/>
                  </a:lnTo>
                  <a:lnTo>
                    <a:pt x="471563" y="1366413"/>
                  </a:lnTo>
                  <a:lnTo>
                    <a:pt x="515584" y="1380073"/>
                  </a:lnTo>
                  <a:lnTo>
                    <a:pt x="560799" y="1390879"/>
                  </a:lnTo>
                  <a:lnTo>
                    <a:pt x="607103" y="1398725"/>
                  </a:lnTo>
                  <a:lnTo>
                    <a:pt x="654392" y="1403510"/>
                  </a:lnTo>
                  <a:lnTo>
                    <a:pt x="702563" y="1405127"/>
                  </a:lnTo>
                  <a:lnTo>
                    <a:pt x="750552" y="1403510"/>
                  </a:lnTo>
                  <a:lnTo>
                    <a:pt x="797674" y="1398725"/>
                  </a:lnTo>
                  <a:lnTo>
                    <a:pt x="843825" y="1390879"/>
                  </a:lnTo>
                  <a:lnTo>
                    <a:pt x="888901" y="1380073"/>
                  </a:lnTo>
                  <a:lnTo>
                    <a:pt x="932796" y="1366413"/>
                  </a:lnTo>
                  <a:lnTo>
                    <a:pt x="975407" y="1350002"/>
                  </a:lnTo>
                  <a:lnTo>
                    <a:pt x="1016629" y="1330943"/>
                  </a:lnTo>
                  <a:lnTo>
                    <a:pt x="1056357" y="1309341"/>
                  </a:lnTo>
                  <a:lnTo>
                    <a:pt x="1094487" y="1285300"/>
                  </a:lnTo>
                  <a:lnTo>
                    <a:pt x="1130915" y="1258923"/>
                  </a:lnTo>
                  <a:lnTo>
                    <a:pt x="1165536" y="1230315"/>
                  </a:lnTo>
                  <a:lnTo>
                    <a:pt x="1198245" y="1199578"/>
                  </a:lnTo>
                  <a:lnTo>
                    <a:pt x="1228937" y="1166817"/>
                  </a:lnTo>
                  <a:lnTo>
                    <a:pt x="1257509" y="1132137"/>
                  </a:lnTo>
                  <a:lnTo>
                    <a:pt x="1283856" y="1095639"/>
                  </a:lnTo>
                  <a:lnTo>
                    <a:pt x="1307874" y="1057430"/>
                  </a:lnTo>
                  <a:lnTo>
                    <a:pt x="1329457" y="1017611"/>
                  </a:lnTo>
                  <a:lnTo>
                    <a:pt x="1348501" y="976288"/>
                  </a:lnTo>
                  <a:lnTo>
                    <a:pt x="1364903" y="933564"/>
                  </a:lnTo>
                  <a:lnTo>
                    <a:pt x="1378556" y="889543"/>
                  </a:lnTo>
                  <a:lnTo>
                    <a:pt x="1389358" y="844328"/>
                  </a:lnTo>
                  <a:lnTo>
                    <a:pt x="1397202" y="798024"/>
                  </a:lnTo>
                  <a:lnTo>
                    <a:pt x="1401986" y="750735"/>
                  </a:lnTo>
                  <a:lnTo>
                    <a:pt x="1403603" y="702563"/>
                  </a:lnTo>
                  <a:lnTo>
                    <a:pt x="1401986" y="654567"/>
                  </a:lnTo>
                  <a:lnTo>
                    <a:pt x="1397202" y="607423"/>
                  </a:lnTo>
                  <a:lnTo>
                    <a:pt x="1389358" y="561236"/>
                  </a:lnTo>
                  <a:lnTo>
                    <a:pt x="1378556" y="516113"/>
                  </a:lnTo>
                  <a:lnTo>
                    <a:pt x="1364903" y="472160"/>
                  </a:lnTo>
                  <a:lnTo>
                    <a:pt x="1348501" y="429482"/>
                  </a:lnTo>
                  <a:lnTo>
                    <a:pt x="1329457" y="388185"/>
                  </a:lnTo>
                  <a:lnTo>
                    <a:pt x="1307874" y="348375"/>
                  </a:lnTo>
                  <a:lnTo>
                    <a:pt x="1283856" y="310157"/>
                  </a:lnTo>
                  <a:lnTo>
                    <a:pt x="1257509" y="273639"/>
                  </a:lnTo>
                  <a:lnTo>
                    <a:pt x="1228937" y="238924"/>
                  </a:lnTo>
                  <a:lnTo>
                    <a:pt x="1198245" y="206120"/>
                  </a:lnTo>
                  <a:lnTo>
                    <a:pt x="1165536" y="175333"/>
                  </a:lnTo>
                  <a:lnTo>
                    <a:pt x="1130915" y="146667"/>
                  </a:lnTo>
                  <a:lnTo>
                    <a:pt x="1094487" y="120229"/>
                  </a:lnTo>
                  <a:lnTo>
                    <a:pt x="1056357" y="96124"/>
                  </a:lnTo>
                  <a:lnTo>
                    <a:pt x="1016629" y="74459"/>
                  </a:lnTo>
                  <a:lnTo>
                    <a:pt x="975407" y="55340"/>
                  </a:lnTo>
                  <a:lnTo>
                    <a:pt x="932796" y="38871"/>
                  </a:lnTo>
                  <a:lnTo>
                    <a:pt x="888901" y="25160"/>
                  </a:lnTo>
                  <a:lnTo>
                    <a:pt x="843825" y="14311"/>
                  </a:lnTo>
                  <a:lnTo>
                    <a:pt x="797674" y="6431"/>
                  </a:lnTo>
                  <a:lnTo>
                    <a:pt x="750552" y="1625"/>
                  </a:lnTo>
                  <a:lnTo>
                    <a:pt x="702563" y="0"/>
                  </a:lnTo>
                  <a:close/>
                </a:path>
              </a:pathLst>
            </a:custGeom>
            <a:solidFill>
              <a:srgbClr val="5088BB"/>
            </a:solidFill>
          </p:spPr>
          <p:txBody>
            <a:bodyPr wrap="square" lIns="0" tIns="0" rIns="0" bIns="0" rtlCol="0"/>
            <a:lstStyle/>
            <a:p>
              <a:endParaRPr/>
            </a:p>
          </p:txBody>
        </p:sp>
        <p:sp>
          <p:nvSpPr>
            <p:cNvPr id="7" name="object 7"/>
            <p:cNvSpPr/>
            <p:nvPr/>
          </p:nvSpPr>
          <p:spPr>
            <a:xfrm>
              <a:off x="1458468" y="3166872"/>
              <a:ext cx="541020" cy="702945"/>
            </a:xfrm>
            <a:custGeom>
              <a:avLst/>
              <a:gdLst/>
              <a:ahLst/>
              <a:cxnLst/>
              <a:rect l="l" t="t" r="r" b="b"/>
              <a:pathLst>
                <a:path w="541019" h="702945">
                  <a:moveTo>
                    <a:pt x="541019" y="0"/>
                  </a:moveTo>
                  <a:lnTo>
                    <a:pt x="493051" y="1639"/>
                  </a:lnTo>
                  <a:lnTo>
                    <a:pt x="445608" y="6512"/>
                  </a:lnTo>
                  <a:lnTo>
                    <a:pt x="398834" y="14552"/>
                  </a:lnTo>
                  <a:lnTo>
                    <a:pt x="352876" y="25693"/>
                  </a:lnTo>
                  <a:lnTo>
                    <a:pt x="307879" y="39868"/>
                  </a:lnTo>
                  <a:lnTo>
                    <a:pt x="263990" y="57011"/>
                  </a:lnTo>
                  <a:lnTo>
                    <a:pt x="221353" y="77055"/>
                  </a:lnTo>
                  <a:lnTo>
                    <a:pt x="180115" y="99933"/>
                  </a:lnTo>
                  <a:lnTo>
                    <a:pt x="140421" y="125579"/>
                  </a:lnTo>
                  <a:lnTo>
                    <a:pt x="102417" y="153926"/>
                  </a:lnTo>
                  <a:lnTo>
                    <a:pt x="66248" y="184907"/>
                  </a:lnTo>
                  <a:lnTo>
                    <a:pt x="32060" y="218457"/>
                  </a:lnTo>
                  <a:lnTo>
                    <a:pt x="0" y="254507"/>
                  </a:lnTo>
                  <a:lnTo>
                    <a:pt x="541019" y="702563"/>
                  </a:lnTo>
                  <a:lnTo>
                    <a:pt x="541019" y="0"/>
                  </a:lnTo>
                  <a:close/>
                </a:path>
              </a:pathLst>
            </a:custGeom>
            <a:solidFill>
              <a:srgbClr val="96B8DF"/>
            </a:solidFill>
          </p:spPr>
          <p:txBody>
            <a:bodyPr wrap="square" lIns="0" tIns="0" rIns="0" bIns="0" rtlCol="0"/>
            <a:lstStyle/>
            <a:p>
              <a:endParaRPr/>
            </a:p>
          </p:txBody>
        </p:sp>
        <p:sp>
          <p:nvSpPr>
            <p:cNvPr id="8" name="object 8"/>
            <p:cNvSpPr/>
            <p:nvPr/>
          </p:nvSpPr>
          <p:spPr>
            <a:xfrm>
              <a:off x="1458468" y="3166872"/>
              <a:ext cx="541020" cy="702945"/>
            </a:xfrm>
            <a:custGeom>
              <a:avLst/>
              <a:gdLst/>
              <a:ahLst/>
              <a:cxnLst/>
              <a:rect l="l" t="t" r="r" b="b"/>
              <a:pathLst>
                <a:path w="541019" h="702945">
                  <a:moveTo>
                    <a:pt x="0" y="254507"/>
                  </a:moveTo>
                  <a:lnTo>
                    <a:pt x="32060" y="218457"/>
                  </a:lnTo>
                  <a:lnTo>
                    <a:pt x="66248" y="184907"/>
                  </a:lnTo>
                  <a:lnTo>
                    <a:pt x="102417" y="153926"/>
                  </a:lnTo>
                  <a:lnTo>
                    <a:pt x="140421" y="125579"/>
                  </a:lnTo>
                  <a:lnTo>
                    <a:pt x="180115" y="99933"/>
                  </a:lnTo>
                  <a:lnTo>
                    <a:pt x="221353" y="77055"/>
                  </a:lnTo>
                  <a:lnTo>
                    <a:pt x="263990" y="57011"/>
                  </a:lnTo>
                  <a:lnTo>
                    <a:pt x="307879" y="39868"/>
                  </a:lnTo>
                  <a:lnTo>
                    <a:pt x="352876" y="25693"/>
                  </a:lnTo>
                  <a:lnTo>
                    <a:pt x="398834" y="14552"/>
                  </a:lnTo>
                  <a:lnTo>
                    <a:pt x="445608" y="6512"/>
                  </a:lnTo>
                  <a:lnTo>
                    <a:pt x="493051" y="1639"/>
                  </a:lnTo>
                  <a:lnTo>
                    <a:pt x="541019" y="0"/>
                  </a:lnTo>
                  <a:lnTo>
                    <a:pt x="541019" y="702563"/>
                  </a:lnTo>
                  <a:lnTo>
                    <a:pt x="0" y="254507"/>
                  </a:lnTo>
                  <a:close/>
                </a:path>
              </a:pathLst>
            </a:custGeom>
            <a:ln w="18288">
              <a:solidFill>
                <a:srgbClr val="FFFFFF"/>
              </a:solidFill>
            </a:ln>
          </p:spPr>
          <p:txBody>
            <a:bodyPr wrap="square" lIns="0" tIns="0" rIns="0" bIns="0" rtlCol="0"/>
            <a:lstStyle/>
            <a:p>
              <a:endParaRPr/>
            </a:p>
          </p:txBody>
        </p:sp>
        <p:sp>
          <p:nvSpPr>
            <p:cNvPr id="9" name="object 9"/>
            <p:cNvSpPr/>
            <p:nvPr/>
          </p:nvSpPr>
          <p:spPr>
            <a:xfrm>
              <a:off x="2313432" y="4530852"/>
              <a:ext cx="192405" cy="178435"/>
            </a:xfrm>
            <a:custGeom>
              <a:avLst/>
              <a:gdLst/>
              <a:ahLst/>
              <a:cxnLst/>
              <a:rect l="l" t="t" r="r" b="b"/>
              <a:pathLst>
                <a:path w="192405" h="178435">
                  <a:moveTo>
                    <a:pt x="0" y="178307"/>
                  </a:moveTo>
                  <a:lnTo>
                    <a:pt x="192024" y="178307"/>
                  </a:lnTo>
                  <a:lnTo>
                    <a:pt x="192024" y="0"/>
                  </a:lnTo>
                  <a:lnTo>
                    <a:pt x="0" y="0"/>
                  </a:lnTo>
                  <a:lnTo>
                    <a:pt x="0" y="178307"/>
                  </a:lnTo>
                  <a:close/>
                </a:path>
              </a:pathLst>
            </a:custGeom>
            <a:ln w="9144">
              <a:solidFill>
                <a:srgbClr val="000000"/>
              </a:solidFill>
            </a:ln>
          </p:spPr>
          <p:txBody>
            <a:bodyPr wrap="square" lIns="0" tIns="0" rIns="0" bIns="0" rtlCol="0"/>
            <a:lstStyle/>
            <a:p>
              <a:endParaRPr/>
            </a:p>
          </p:txBody>
        </p:sp>
      </p:grpSp>
      <p:sp>
        <p:nvSpPr>
          <p:cNvPr id="10" name="object 10"/>
          <p:cNvSpPr txBox="1"/>
          <p:nvPr/>
        </p:nvSpPr>
        <p:spPr>
          <a:xfrm>
            <a:off x="2337307" y="4530344"/>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37</a:t>
            </a:r>
            <a:endParaRPr sz="900">
              <a:latin typeface="Calibri"/>
              <a:cs typeface="Calibri"/>
            </a:endParaRPr>
          </a:p>
        </p:txBody>
      </p:sp>
      <p:sp>
        <p:nvSpPr>
          <p:cNvPr id="11" name="object 11"/>
          <p:cNvSpPr/>
          <p:nvPr/>
        </p:nvSpPr>
        <p:spPr>
          <a:xfrm>
            <a:off x="1549908" y="3031236"/>
            <a:ext cx="134620" cy="177165"/>
          </a:xfrm>
          <a:custGeom>
            <a:avLst/>
            <a:gdLst/>
            <a:ahLst/>
            <a:cxnLst/>
            <a:rect l="l" t="t" r="r" b="b"/>
            <a:pathLst>
              <a:path w="134619" h="177164">
                <a:moveTo>
                  <a:pt x="0" y="176784"/>
                </a:moveTo>
                <a:lnTo>
                  <a:pt x="134111" y="176784"/>
                </a:lnTo>
                <a:lnTo>
                  <a:pt x="134111" y="0"/>
                </a:lnTo>
                <a:lnTo>
                  <a:pt x="0" y="0"/>
                </a:lnTo>
                <a:lnTo>
                  <a:pt x="0" y="176784"/>
                </a:lnTo>
                <a:close/>
              </a:path>
            </a:pathLst>
          </a:custGeom>
          <a:ln w="9143">
            <a:solidFill>
              <a:srgbClr val="000000"/>
            </a:solidFill>
          </a:ln>
        </p:spPr>
        <p:txBody>
          <a:bodyPr wrap="square" lIns="0" tIns="0" rIns="0" bIns="0" rtlCol="0"/>
          <a:lstStyle/>
          <a:p>
            <a:endParaRPr/>
          </a:p>
        </p:txBody>
      </p:sp>
      <p:sp>
        <p:nvSpPr>
          <p:cNvPr id="12" name="object 12"/>
          <p:cNvSpPr txBox="1"/>
          <p:nvPr/>
        </p:nvSpPr>
        <p:spPr>
          <a:xfrm>
            <a:off x="1573783" y="3030728"/>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13" name="object 13"/>
          <p:cNvSpPr txBox="1"/>
          <p:nvPr/>
        </p:nvSpPr>
        <p:spPr>
          <a:xfrm>
            <a:off x="1765807" y="2654300"/>
            <a:ext cx="108585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85858"/>
                </a:solidFill>
                <a:latin typeface="UD Digi Kyokasho NK-B"/>
                <a:cs typeface="UD Digi Kyokasho NK-B"/>
              </a:rPr>
              <a:t>（１）</a:t>
            </a:r>
            <a:r>
              <a:rPr sz="1200" b="1" spc="-25" dirty="0">
                <a:solidFill>
                  <a:srgbClr val="585858"/>
                </a:solidFill>
                <a:latin typeface="UD Digi Kyokasho NK-B"/>
                <a:cs typeface="UD Digi Kyokasho NK-B"/>
              </a:rPr>
              <a:t>引継の実施</a:t>
            </a:r>
            <a:endParaRPr sz="1200">
              <a:latin typeface="UD Digi Kyokasho NK-B"/>
              <a:cs typeface="UD Digi Kyokasho NK-B"/>
            </a:endParaRPr>
          </a:p>
        </p:txBody>
      </p:sp>
      <p:grpSp>
        <p:nvGrpSpPr>
          <p:cNvPr id="14" name="object 14"/>
          <p:cNvGrpSpPr/>
          <p:nvPr/>
        </p:nvGrpSpPr>
        <p:grpSpPr>
          <a:xfrm>
            <a:off x="3040379" y="3579876"/>
            <a:ext cx="62865" cy="248920"/>
            <a:chOff x="3040379" y="3579876"/>
            <a:chExt cx="62865" cy="248920"/>
          </a:xfrm>
        </p:grpSpPr>
        <p:sp>
          <p:nvSpPr>
            <p:cNvPr id="15" name="object 15"/>
            <p:cNvSpPr/>
            <p:nvPr/>
          </p:nvSpPr>
          <p:spPr>
            <a:xfrm>
              <a:off x="3040379" y="3579876"/>
              <a:ext cx="62865" cy="62865"/>
            </a:xfrm>
            <a:custGeom>
              <a:avLst/>
              <a:gdLst/>
              <a:ahLst/>
              <a:cxnLst/>
              <a:rect l="l" t="t" r="r" b="b"/>
              <a:pathLst>
                <a:path w="62864" h="62864">
                  <a:moveTo>
                    <a:pt x="62483" y="0"/>
                  </a:moveTo>
                  <a:lnTo>
                    <a:pt x="0" y="0"/>
                  </a:lnTo>
                  <a:lnTo>
                    <a:pt x="0" y="62484"/>
                  </a:lnTo>
                  <a:lnTo>
                    <a:pt x="62483" y="62484"/>
                  </a:lnTo>
                  <a:lnTo>
                    <a:pt x="62483" y="0"/>
                  </a:lnTo>
                  <a:close/>
                </a:path>
              </a:pathLst>
            </a:custGeom>
            <a:solidFill>
              <a:srgbClr val="5088BB"/>
            </a:solidFill>
          </p:spPr>
          <p:txBody>
            <a:bodyPr wrap="square" lIns="0" tIns="0" rIns="0" bIns="0" rtlCol="0"/>
            <a:lstStyle/>
            <a:p>
              <a:endParaRPr/>
            </a:p>
          </p:txBody>
        </p:sp>
        <p:sp>
          <p:nvSpPr>
            <p:cNvPr id="16" name="object 16"/>
            <p:cNvSpPr/>
            <p:nvPr/>
          </p:nvSpPr>
          <p:spPr>
            <a:xfrm>
              <a:off x="3040379" y="3765804"/>
              <a:ext cx="62865" cy="62865"/>
            </a:xfrm>
            <a:custGeom>
              <a:avLst/>
              <a:gdLst/>
              <a:ahLst/>
              <a:cxnLst/>
              <a:rect l="l" t="t" r="r" b="b"/>
              <a:pathLst>
                <a:path w="62864" h="62864">
                  <a:moveTo>
                    <a:pt x="62483" y="0"/>
                  </a:moveTo>
                  <a:lnTo>
                    <a:pt x="0" y="0"/>
                  </a:lnTo>
                  <a:lnTo>
                    <a:pt x="0" y="62484"/>
                  </a:lnTo>
                  <a:lnTo>
                    <a:pt x="62483" y="62484"/>
                  </a:lnTo>
                  <a:lnTo>
                    <a:pt x="62483" y="0"/>
                  </a:lnTo>
                  <a:close/>
                </a:path>
              </a:pathLst>
            </a:custGeom>
            <a:solidFill>
              <a:srgbClr val="96B8DF"/>
            </a:solidFill>
          </p:spPr>
          <p:txBody>
            <a:bodyPr wrap="square" lIns="0" tIns="0" rIns="0" bIns="0" rtlCol="0"/>
            <a:lstStyle/>
            <a:p>
              <a:endParaRPr/>
            </a:p>
          </p:txBody>
        </p:sp>
      </p:grpSp>
      <p:sp>
        <p:nvSpPr>
          <p:cNvPr id="17" name="object 17"/>
          <p:cNvSpPr txBox="1"/>
          <p:nvPr/>
        </p:nvSpPr>
        <p:spPr>
          <a:xfrm>
            <a:off x="3116072" y="3469640"/>
            <a:ext cx="368300" cy="394335"/>
          </a:xfrm>
          <a:prstGeom prst="rect">
            <a:avLst/>
          </a:prstGeom>
        </p:spPr>
        <p:txBody>
          <a:bodyPr vert="horz" wrap="square" lIns="0" tIns="12700" rIns="0" bIns="0" rtlCol="0">
            <a:spAutoFit/>
          </a:bodyPr>
          <a:lstStyle/>
          <a:p>
            <a:pPr marL="12700" marR="5080">
              <a:lnSpc>
                <a:spcPct val="134400"/>
              </a:lnSpc>
              <a:spcBef>
                <a:spcPts val="100"/>
              </a:spcBef>
            </a:pPr>
            <a:r>
              <a:rPr sz="900" spc="-20" dirty="0">
                <a:solidFill>
                  <a:srgbClr val="585858"/>
                </a:solidFill>
                <a:latin typeface="Yu Gothic"/>
                <a:cs typeface="Yu Gothic"/>
              </a:rPr>
              <a:t>実施有実施無</a:t>
            </a:r>
            <a:endParaRPr sz="900">
              <a:latin typeface="Yu Gothic"/>
              <a:cs typeface="Yu Gothic"/>
            </a:endParaRPr>
          </a:p>
        </p:txBody>
      </p:sp>
      <p:grpSp>
        <p:nvGrpSpPr>
          <p:cNvPr id="18" name="object 18"/>
          <p:cNvGrpSpPr/>
          <p:nvPr/>
        </p:nvGrpSpPr>
        <p:grpSpPr>
          <a:xfrm>
            <a:off x="876109" y="2560129"/>
            <a:ext cx="8740775" cy="2277745"/>
            <a:chOff x="876109" y="2560129"/>
            <a:chExt cx="8740775" cy="2277745"/>
          </a:xfrm>
        </p:grpSpPr>
        <p:sp>
          <p:nvSpPr>
            <p:cNvPr id="19" name="object 19"/>
            <p:cNvSpPr/>
            <p:nvPr/>
          </p:nvSpPr>
          <p:spPr>
            <a:xfrm>
              <a:off x="880872" y="2564892"/>
              <a:ext cx="2856230" cy="2268220"/>
            </a:xfrm>
            <a:custGeom>
              <a:avLst/>
              <a:gdLst/>
              <a:ahLst/>
              <a:cxnLst/>
              <a:rect l="l" t="t" r="r" b="b"/>
              <a:pathLst>
                <a:path w="2856229" h="2268220">
                  <a:moveTo>
                    <a:pt x="0" y="2267712"/>
                  </a:moveTo>
                  <a:lnTo>
                    <a:pt x="2855976" y="2267712"/>
                  </a:lnTo>
                  <a:lnTo>
                    <a:pt x="2855976" y="0"/>
                  </a:lnTo>
                  <a:lnTo>
                    <a:pt x="0" y="0"/>
                  </a:lnTo>
                  <a:lnTo>
                    <a:pt x="0" y="2267712"/>
                  </a:lnTo>
                  <a:close/>
                </a:path>
              </a:pathLst>
            </a:custGeom>
            <a:ln w="9144">
              <a:solidFill>
                <a:srgbClr val="000000"/>
              </a:solidFill>
            </a:ln>
          </p:spPr>
          <p:txBody>
            <a:bodyPr wrap="square" lIns="0" tIns="0" rIns="0" bIns="0" rtlCol="0"/>
            <a:lstStyle/>
            <a:p>
              <a:endParaRPr/>
            </a:p>
          </p:txBody>
        </p:sp>
        <p:sp>
          <p:nvSpPr>
            <p:cNvPr id="20" name="object 20"/>
            <p:cNvSpPr/>
            <p:nvPr/>
          </p:nvSpPr>
          <p:spPr>
            <a:xfrm>
              <a:off x="5884163" y="3215640"/>
              <a:ext cx="3313429" cy="1477010"/>
            </a:xfrm>
            <a:custGeom>
              <a:avLst/>
              <a:gdLst/>
              <a:ahLst/>
              <a:cxnLst/>
              <a:rect l="l" t="t" r="r" b="b"/>
              <a:pathLst>
                <a:path w="3313429" h="1477010">
                  <a:moveTo>
                    <a:pt x="0" y="1403604"/>
                  </a:moveTo>
                  <a:lnTo>
                    <a:pt x="0" y="1476756"/>
                  </a:lnTo>
                </a:path>
                <a:path w="3313429" h="1477010">
                  <a:moveTo>
                    <a:pt x="0" y="1193292"/>
                  </a:moveTo>
                  <a:lnTo>
                    <a:pt x="0" y="1338072"/>
                  </a:lnTo>
                </a:path>
                <a:path w="3313429" h="1477010">
                  <a:moveTo>
                    <a:pt x="0" y="981456"/>
                  </a:moveTo>
                  <a:lnTo>
                    <a:pt x="0" y="1126236"/>
                  </a:lnTo>
                </a:path>
                <a:path w="3313429" h="1477010">
                  <a:moveTo>
                    <a:pt x="0" y="771144"/>
                  </a:moveTo>
                  <a:lnTo>
                    <a:pt x="0" y="915924"/>
                  </a:lnTo>
                </a:path>
                <a:path w="3313429" h="1477010">
                  <a:moveTo>
                    <a:pt x="0" y="559308"/>
                  </a:moveTo>
                  <a:lnTo>
                    <a:pt x="0" y="704088"/>
                  </a:lnTo>
                </a:path>
                <a:path w="3313429" h="1477010">
                  <a:moveTo>
                    <a:pt x="0" y="348996"/>
                  </a:moveTo>
                  <a:lnTo>
                    <a:pt x="0" y="493775"/>
                  </a:lnTo>
                </a:path>
                <a:path w="3313429" h="1477010">
                  <a:moveTo>
                    <a:pt x="0" y="137160"/>
                  </a:moveTo>
                  <a:lnTo>
                    <a:pt x="0" y="281939"/>
                  </a:lnTo>
                </a:path>
                <a:path w="3313429" h="1477010">
                  <a:moveTo>
                    <a:pt x="0" y="0"/>
                  </a:moveTo>
                  <a:lnTo>
                    <a:pt x="0" y="71627"/>
                  </a:lnTo>
                </a:path>
                <a:path w="3313429" h="1477010">
                  <a:moveTo>
                    <a:pt x="414527" y="137160"/>
                  </a:moveTo>
                  <a:lnTo>
                    <a:pt x="414527" y="281939"/>
                  </a:lnTo>
                </a:path>
                <a:path w="3313429" h="1477010">
                  <a:moveTo>
                    <a:pt x="414527" y="0"/>
                  </a:moveTo>
                  <a:lnTo>
                    <a:pt x="414527" y="71627"/>
                  </a:lnTo>
                </a:path>
                <a:path w="3313429" h="1477010">
                  <a:moveTo>
                    <a:pt x="414527" y="348996"/>
                  </a:moveTo>
                  <a:lnTo>
                    <a:pt x="414527" y="704088"/>
                  </a:lnTo>
                </a:path>
                <a:path w="3313429" h="1477010">
                  <a:moveTo>
                    <a:pt x="414527" y="771144"/>
                  </a:moveTo>
                  <a:lnTo>
                    <a:pt x="414527" y="915924"/>
                  </a:lnTo>
                </a:path>
                <a:path w="3313429" h="1477010">
                  <a:moveTo>
                    <a:pt x="414527" y="981456"/>
                  </a:moveTo>
                  <a:lnTo>
                    <a:pt x="414527" y="1126236"/>
                  </a:lnTo>
                </a:path>
                <a:path w="3313429" h="1477010">
                  <a:moveTo>
                    <a:pt x="414527" y="1193292"/>
                  </a:moveTo>
                  <a:lnTo>
                    <a:pt x="414527" y="1338072"/>
                  </a:lnTo>
                </a:path>
                <a:path w="3313429" h="1477010">
                  <a:moveTo>
                    <a:pt x="414527" y="1403604"/>
                  </a:moveTo>
                  <a:lnTo>
                    <a:pt x="414527" y="1476756"/>
                  </a:lnTo>
                </a:path>
                <a:path w="3313429" h="1477010">
                  <a:moveTo>
                    <a:pt x="829056" y="137160"/>
                  </a:moveTo>
                  <a:lnTo>
                    <a:pt x="829056" y="281939"/>
                  </a:lnTo>
                </a:path>
                <a:path w="3313429" h="1477010">
                  <a:moveTo>
                    <a:pt x="829056" y="0"/>
                  </a:moveTo>
                  <a:lnTo>
                    <a:pt x="829056" y="71627"/>
                  </a:lnTo>
                </a:path>
                <a:path w="3313429" h="1477010">
                  <a:moveTo>
                    <a:pt x="829056" y="348996"/>
                  </a:moveTo>
                  <a:lnTo>
                    <a:pt x="829056" y="704088"/>
                  </a:lnTo>
                </a:path>
                <a:path w="3313429" h="1477010">
                  <a:moveTo>
                    <a:pt x="829056" y="771144"/>
                  </a:moveTo>
                  <a:lnTo>
                    <a:pt x="829056" y="915924"/>
                  </a:lnTo>
                </a:path>
                <a:path w="3313429" h="1477010">
                  <a:moveTo>
                    <a:pt x="829056" y="981456"/>
                  </a:moveTo>
                  <a:lnTo>
                    <a:pt x="829056" y="1126236"/>
                  </a:lnTo>
                </a:path>
                <a:path w="3313429" h="1477010">
                  <a:moveTo>
                    <a:pt x="829056" y="1193292"/>
                  </a:moveTo>
                  <a:lnTo>
                    <a:pt x="829056" y="1338072"/>
                  </a:lnTo>
                </a:path>
                <a:path w="3313429" h="1477010">
                  <a:moveTo>
                    <a:pt x="829056" y="1403604"/>
                  </a:moveTo>
                  <a:lnTo>
                    <a:pt x="829056" y="1476756"/>
                  </a:lnTo>
                </a:path>
                <a:path w="3313429" h="1477010">
                  <a:moveTo>
                    <a:pt x="1243584" y="137160"/>
                  </a:moveTo>
                  <a:lnTo>
                    <a:pt x="1243584" y="281939"/>
                  </a:lnTo>
                </a:path>
                <a:path w="3313429" h="1477010">
                  <a:moveTo>
                    <a:pt x="1243584" y="0"/>
                  </a:moveTo>
                  <a:lnTo>
                    <a:pt x="1243584" y="71627"/>
                  </a:lnTo>
                </a:path>
                <a:path w="3313429" h="1477010">
                  <a:moveTo>
                    <a:pt x="1243584" y="348996"/>
                  </a:moveTo>
                  <a:lnTo>
                    <a:pt x="1243584" y="704088"/>
                  </a:lnTo>
                </a:path>
                <a:path w="3313429" h="1477010">
                  <a:moveTo>
                    <a:pt x="1243584" y="771144"/>
                  </a:moveTo>
                  <a:lnTo>
                    <a:pt x="1243584" y="915924"/>
                  </a:lnTo>
                </a:path>
                <a:path w="3313429" h="1477010">
                  <a:moveTo>
                    <a:pt x="1243584" y="981456"/>
                  </a:moveTo>
                  <a:lnTo>
                    <a:pt x="1243584" y="1126236"/>
                  </a:lnTo>
                </a:path>
                <a:path w="3313429" h="1477010">
                  <a:moveTo>
                    <a:pt x="1243584" y="1193292"/>
                  </a:moveTo>
                  <a:lnTo>
                    <a:pt x="1243584" y="1476756"/>
                  </a:lnTo>
                </a:path>
                <a:path w="3313429" h="1477010">
                  <a:moveTo>
                    <a:pt x="1656588" y="771144"/>
                  </a:moveTo>
                  <a:lnTo>
                    <a:pt x="1656588" y="915924"/>
                  </a:lnTo>
                </a:path>
                <a:path w="3313429" h="1477010">
                  <a:moveTo>
                    <a:pt x="1656588" y="0"/>
                  </a:moveTo>
                  <a:lnTo>
                    <a:pt x="1656588" y="71627"/>
                  </a:lnTo>
                </a:path>
                <a:path w="3313429" h="1477010">
                  <a:moveTo>
                    <a:pt x="1656588" y="348996"/>
                  </a:moveTo>
                  <a:lnTo>
                    <a:pt x="1656588" y="704088"/>
                  </a:lnTo>
                </a:path>
                <a:path w="3313429" h="1477010">
                  <a:moveTo>
                    <a:pt x="1656588" y="1193292"/>
                  </a:moveTo>
                  <a:lnTo>
                    <a:pt x="1656588" y="1476756"/>
                  </a:lnTo>
                </a:path>
                <a:path w="3313429" h="1477010">
                  <a:moveTo>
                    <a:pt x="1656588" y="137160"/>
                  </a:moveTo>
                  <a:lnTo>
                    <a:pt x="1656588" y="281939"/>
                  </a:lnTo>
                </a:path>
                <a:path w="3313429" h="1477010">
                  <a:moveTo>
                    <a:pt x="1656588" y="981456"/>
                  </a:moveTo>
                  <a:lnTo>
                    <a:pt x="1656588" y="1126236"/>
                  </a:lnTo>
                </a:path>
                <a:path w="3313429" h="1477010">
                  <a:moveTo>
                    <a:pt x="2071115" y="0"/>
                  </a:moveTo>
                  <a:lnTo>
                    <a:pt x="2071115" y="71627"/>
                  </a:lnTo>
                </a:path>
                <a:path w="3313429" h="1477010">
                  <a:moveTo>
                    <a:pt x="2071115" y="348996"/>
                  </a:moveTo>
                  <a:lnTo>
                    <a:pt x="2071115" y="704088"/>
                  </a:lnTo>
                </a:path>
                <a:path w="3313429" h="1477010">
                  <a:moveTo>
                    <a:pt x="2071115" y="771144"/>
                  </a:moveTo>
                  <a:lnTo>
                    <a:pt x="2071115" y="915924"/>
                  </a:lnTo>
                </a:path>
                <a:path w="3313429" h="1477010">
                  <a:moveTo>
                    <a:pt x="2071115" y="1193292"/>
                  </a:moveTo>
                  <a:lnTo>
                    <a:pt x="2071115" y="1476756"/>
                  </a:lnTo>
                </a:path>
                <a:path w="3313429" h="1477010">
                  <a:moveTo>
                    <a:pt x="2071115" y="137160"/>
                  </a:moveTo>
                  <a:lnTo>
                    <a:pt x="2071115" y="281939"/>
                  </a:lnTo>
                </a:path>
                <a:path w="3313429" h="1477010">
                  <a:moveTo>
                    <a:pt x="2071115" y="981456"/>
                  </a:moveTo>
                  <a:lnTo>
                    <a:pt x="2071115" y="1126236"/>
                  </a:lnTo>
                </a:path>
                <a:path w="3313429" h="1477010">
                  <a:moveTo>
                    <a:pt x="2485643" y="137160"/>
                  </a:moveTo>
                  <a:lnTo>
                    <a:pt x="2485643" y="704088"/>
                  </a:lnTo>
                </a:path>
                <a:path w="3313429" h="1477010">
                  <a:moveTo>
                    <a:pt x="2485643" y="771144"/>
                  </a:moveTo>
                  <a:lnTo>
                    <a:pt x="2485643" y="1476756"/>
                  </a:lnTo>
                </a:path>
                <a:path w="3313429" h="1477010">
                  <a:moveTo>
                    <a:pt x="2485643" y="0"/>
                  </a:moveTo>
                  <a:lnTo>
                    <a:pt x="2485643" y="71627"/>
                  </a:lnTo>
                </a:path>
                <a:path w="3313429" h="1477010">
                  <a:moveTo>
                    <a:pt x="2898647" y="771144"/>
                  </a:moveTo>
                  <a:lnTo>
                    <a:pt x="2898647" y="1476756"/>
                  </a:lnTo>
                </a:path>
                <a:path w="3313429" h="1477010">
                  <a:moveTo>
                    <a:pt x="2898647" y="137160"/>
                  </a:moveTo>
                  <a:lnTo>
                    <a:pt x="2898647" y="704088"/>
                  </a:lnTo>
                </a:path>
                <a:path w="3313429" h="1477010">
                  <a:moveTo>
                    <a:pt x="2898647" y="0"/>
                  </a:moveTo>
                  <a:lnTo>
                    <a:pt x="2898647" y="71627"/>
                  </a:lnTo>
                </a:path>
                <a:path w="3313429" h="1477010">
                  <a:moveTo>
                    <a:pt x="3313176" y="137160"/>
                  </a:moveTo>
                  <a:lnTo>
                    <a:pt x="3313176" y="1476756"/>
                  </a:lnTo>
                </a:path>
                <a:path w="3313429" h="1477010">
                  <a:moveTo>
                    <a:pt x="3313176" y="0"/>
                  </a:moveTo>
                  <a:lnTo>
                    <a:pt x="3313176" y="71627"/>
                  </a:lnTo>
                </a:path>
              </a:pathLst>
            </a:custGeom>
            <a:ln w="9144">
              <a:solidFill>
                <a:srgbClr val="D9D9D9"/>
              </a:solidFill>
            </a:ln>
          </p:spPr>
          <p:txBody>
            <a:bodyPr wrap="square" lIns="0" tIns="0" rIns="0" bIns="0" rtlCol="0"/>
            <a:lstStyle/>
            <a:p>
              <a:endParaRPr/>
            </a:p>
          </p:txBody>
        </p:sp>
        <p:sp>
          <p:nvSpPr>
            <p:cNvPr id="21" name="object 21"/>
            <p:cNvSpPr/>
            <p:nvPr/>
          </p:nvSpPr>
          <p:spPr>
            <a:xfrm>
              <a:off x="9611867" y="3215640"/>
              <a:ext cx="0" cy="1477010"/>
            </a:xfrm>
            <a:custGeom>
              <a:avLst/>
              <a:gdLst/>
              <a:ahLst/>
              <a:cxnLst/>
              <a:rect l="l" t="t" r="r" b="b"/>
              <a:pathLst>
                <a:path h="1477010">
                  <a:moveTo>
                    <a:pt x="0" y="0"/>
                  </a:moveTo>
                  <a:lnTo>
                    <a:pt x="0" y="1476756"/>
                  </a:lnTo>
                </a:path>
              </a:pathLst>
            </a:custGeom>
            <a:ln w="9144">
              <a:solidFill>
                <a:srgbClr val="D9D9D9"/>
              </a:solidFill>
            </a:ln>
          </p:spPr>
          <p:txBody>
            <a:bodyPr wrap="square" lIns="0" tIns="0" rIns="0" bIns="0" rtlCol="0"/>
            <a:lstStyle/>
            <a:p>
              <a:endParaRPr/>
            </a:p>
          </p:txBody>
        </p:sp>
        <p:sp>
          <p:nvSpPr>
            <p:cNvPr id="22" name="object 22"/>
            <p:cNvSpPr/>
            <p:nvPr/>
          </p:nvSpPr>
          <p:spPr>
            <a:xfrm>
              <a:off x="5471160" y="3287267"/>
              <a:ext cx="3933825" cy="1332230"/>
            </a:xfrm>
            <a:custGeom>
              <a:avLst/>
              <a:gdLst/>
              <a:ahLst/>
              <a:cxnLst/>
              <a:rect l="l" t="t" r="r" b="b"/>
              <a:pathLst>
                <a:path w="3933825" h="1332229">
                  <a:moveTo>
                    <a:pt x="620268" y="422148"/>
                  </a:moveTo>
                  <a:lnTo>
                    <a:pt x="0" y="422148"/>
                  </a:lnTo>
                  <a:lnTo>
                    <a:pt x="0" y="487680"/>
                  </a:lnTo>
                  <a:lnTo>
                    <a:pt x="620268" y="487680"/>
                  </a:lnTo>
                  <a:lnTo>
                    <a:pt x="620268" y="422148"/>
                  </a:lnTo>
                  <a:close/>
                </a:path>
                <a:path w="3933825" h="1332229">
                  <a:moveTo>
                    <a:pt x="1449324" y="1266444"/>
                  </a:moveTo>
                  <a:lnTo>
                    <a:pt x="0" y="1266444"/>
                  </a:lnTo>
                  <a:lnTo>
                    <a:pt x="0" y="1331976"/>
                  </a:lnTo>
                  <a:lnTo>
                    <a:pt x="1449324" y="1331976"/>
                  </a:lnTo>
                  <a:lnTo>
                    <a:pt x="1449324" y="1266444"/>
                  </a:lnTo>
                  <a:close/>
                </a:path>
                <a:path w="3933825" h="1332229">
                  <a:moveTo>
                    <a:pt x="2691384" y="1054608"/>
                  </a:moveTo>
                  <a:lnTo>
                    <a:pt x="0" y="1054608"/>
                  </a:lnTo>
                  <a:lnTo>
                    <a:pt x="0" y="1121664"/>
                  </a:lnTo>
                  <a:lnTo>
                    <a:pt x="2691384" y="1121664"/>
                  </a:lnTo>
                  <a:lnTo>
                    <a:pt x="2691384" y="1054608"/>
                  </a:lnTo>
                  <a:close/>
                </a:path>
                <a:path w="3933825" h="1332229">
                  <a:moveTo>
                    <a:pt x="2898648" y="844296"/>
                  </a:moveTo>
                  <a:lnTo>
                    <a:pt x="0" y="844296"/>
                  </a:lnTo>
                  <a:lnTo>
                    <a:pt x="0" y="909828"/>
                  </a:lnTo>
                  <a:lnTo>
                    <a:pt x="2898648" y="909828"/>
                  </a:lnTo>
                  <a:lnTo>
                    <a:pt x="2898648" y="844296"/>
                  </a:lnTo>
                  <a:close/>
                </a:path>
                <a:path w="3933825" h="1332229">
                  <a:moveTo>
                    <a:pt x="2898648" y="210312"/>
                  </a:moveTo>
                  <a:lnTo>
                    <a:pt x="0" y="210312"/>
                  </a:lnTo>
                  <a:lnTo>
                    <a:pt x="0" y="277368"/>
                  </a:lnTo>
                  <a:lnTo>
                    <a:pt x="2898648" y="277368"/>
                  </a:lnTo>
                  <a:lnTo>
                    <a:pt x="2898648" y="210312"/>
                  </a:lnTo>
                  <a:close/>
                </a:path>
                <a:path w="3933825" h="1332229">
                  <a:moveTo>
                    <a:pt x="3518916" y="632460"/>
                  </a:moveTo>
                  <a:lnTo>
                    <a:pt x="0" y="632460"/>
                  </a:lnTo>
                  <a:lnTo>
                    <a:pt x="0" y="699516"/>
                  </a:lnTo>
                  <a:lnTo>
                    <a:pt x="3518916" y="699516"/>
                  </a:lnTo>
                  <a:lnTo>
                    <a:pt x="3518916" y="632460"/>
                  </a:lnTo>
                  <a:close/>
                </a:path>
                <a:path w="3933825" h="1332229">
                  <a:moveTo>
                    <a:pt x="3933444" y="0"/>
                  </a:moveTo>
                  <a:lnTo>
                    <a:pt x="0" y="0"/>
                  </a:lnTo>
                  <a:lnTo>
                    <a:pt x="0" y="65532"/>
                  </a:lnTo>
                  <a:lnTo>
                    <a:pt x="3933444" y="65532"/>
                  </a:lnTo>
                  <a:lnTo>
                    <a:pt x="3933444" y="0"/>
                  </a:lnTo>
                  <a:close/>
                </a:path>
              </a:pathLst>
            </a:custGeom>
            <a:solidFill>
              <a:srgbClr val="5B9BD4"/>
            </a:solidFill>
          </p:spPr>
          <p:txBody>
            <a:bodyPr wrap="square" lIns="0" tIns="0" rIns="0" bIns="0" rtlCol="0"/>
            <a:lstStyle/>
            <a:p>
              <a:endParaRPr/>
            </a:p>
          </p:txBody>
        </p:sp>
        <p:sp>
          <p:nvSpPr>
            <p:cNvPr id="23" name="object 23"/>
            <p:cNvSpPr/>
            <p:nvPr/>
          </p:nvSpPr>
          <p:spPr>
            <a:xfrm>
              <a:off x="5471160" y="3215640"/>
              <a:ext cx="0" cy="1477010"/>
            </a:xfrm>
            <a:custGeom>
              <a:avLst/>
              <a:gdLst/>
              <a:ahLst/>
              <a:cxnLst/>
              <a:rect l="l" t="t" r="r" b="b"/>
              <a:pathLst>
                <a:path h="1477010">
                  <a:moveTo>
                    <a:pt x="0" y="0"/>
                  </a:moveTo>
                  <a:lnTo>
                    <a:pt x="0" y="1476756"/>
                  </a:lnTo>
                </a:path>
              </a:pathLst>
            </a:custGeom>
            <a:ln w="9144">
              <a:solidFill>
                <a:srgbClr val="D9D9D9"/>
              </a:solidFill>
            </a:ln>
          </p:spPr>
          <p:txBody>
            <a:bodyPr wrap="square" lIns="0" tIns="0" rIns="0" bIns="0" rtlCol="0"/>
            <a:lstStyle/>
            <a:p>
              <a:endParaRPr/>
            </a:p>
          </p:txBody>
        </p:sp>
      </p:grpSp>
      <p:sp>
        <p:nvSpPr>
          <p:cNvPr id="24" name="object 24"/>
          <p:cNvSpPr txBox="1"/>
          <p:nvPr/>
        </p:nvSpPr>
        <p:spPr>
          <a:xfrm>
            <a:off x="9468104" y="3231896"/>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19</a:t>
            </a:r>
            <a:endParaRPr sz="900">
              <a:latin typeface="Calibri"/>
              <a:cs typeface="Calibri"/>
            </a:endParaRPr>
          </a:p>
        </p:txBody>
      </p:sp>
      <p:sp>
        <p:nvSpPr>
          <p:cNvPr id="25" name="object 25"/>
          <p:cNvSpPr txBox="1"/>
          <p:nvPr/>
        </p:nvSpPr>
        <p:spPr>
          <a:xfrm>
            <a:off x="8433307" y="344220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14</a:t>
            </a:r>
            <a:endParaRPr sz="900">
              <a:latin typeface="Calibri"/>
              <a:cs typeface="Calibri"/>
            </a:endParaRPr>
          </a:p>
        </p:txBody>
      </p:sp>
      <p:sp>
        <p:nvSpPr>
          <p:cNvPr id="26" name="object 26"/>
          <p:cNvSpPr txBox="1"/>
          <p:nvPr/>
        </p:nvSpPr>
        <p:spPr>
          <a:xfrm>
            <a:off x="6154928" y="3654044"/>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27" name="object 27"/>
          <p:cNvSpPr txBox="1"/>
          <p:nvPr/>
        </p:nvSpPr>
        <p:spPr>
          <a:xfrm>
            <a:off x="9053576" y="3864355"/>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17</a:t>
            </a:r>
            <a:endParaRPr sz="900">
              <a:latin typeface="Calibri"/>
              <a:cs typeface="Calibri"/>
            </a:endParaRPr>
          </a:p>
        </p:txBody>
      </p:sp>
      <p:sp>
        <p:nvSpPr>
          <p:cNvPr id="28" name="object 28"/>
          <p:cNvSpPr txBox="1"/>
          <p:nvPr/>
        </p:nvSpPr>
        <p:spPr>
          <a:xfrm>
            <a:off x="8433307" y="407619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14</a:t>
            </a:r>
            <a:endParaRPr sz="900">
              <a:latin typeface="Calibri"/>
              <a:cs typeface="Calibri"/>
            </a:endParaRPr>
          </a:p>
        </p:txBody>
      </p:sp>
      <p:sp>
        <p:nvSpPr>
          <p:cNvPr id="29" name="object 29"/>
          <p:cNvSpPr txBox="1"/>
          <p:nvPr/>
        </p:nvSpPr>
        <p:spPr>
          <a:xfrm>
            <a:off x="8226043" y="4286504"/>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13</a:t>
            </a:r>
            <a:endParaRPr sz="900">
              <a:latin typeface="Calibri"/>
              <a:cs typeface="Calibri"/>
            </a:endParaRPr>
          </a:p>
        </p:txBody>
      </p:sp>
      <p:sp>
        <p:nvSpPr>
          <p:cNvPr id="30" name="object 30"/>
          <p:cNvSpPr txBox="1"/>
          <p:nvPr/>
        </p:nvSpPr>
        <p:spPr>
          <a:xfrm>
            <a:off x="6983983" y="4498340"/>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31" name="object 31"/>
          <p:cNvSpPr txBox="1"/>
          <p:nvPr/>
        </p:nvSpPr>
        <p:spPr>
          <a:xfrm>
            <a:off x="5429503" y="2971292"/>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0</a:t>
            </a:r>
            <a:endParaRPr sz="900">
              <a:latin typeface="Calibri"/>
              <a:cs typeface="Calibri"/>
            </a:endParaRPr>
          </a:p>
        </p:txBody>
      </p:sp>
      <p:sp>
        <p:nvSpPr>
          <p:cNvPr id="32" name="object 32"/>
          <p:cNvSpPr txBox="1"/>
          <p:nvPr/>
        </p:nvSpPr>
        <p:spPr>
          <a:xfrm>
            <a:off x="5842508" y="2971292"/>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2</a:t>
            </a:r>
            <a:endParaRPr sz="900">
              <a:latin typeface="Calibri"/>
              <a:cs typeface="Calibri"/>
            </a:endParaRPr>
          </a:p>
        </p:txBody>
      </p:sp>
      <p:sp>
        <p:nvSpPr>
          <p:cNvPr id="33" name="object 33"/>
          <p:cNvSpPr txBox="1"/>
          <p:nvPr/>
        </p:nvSpPr>
        <p:spPr>
          <a:xfrm>
            <a:off x="7884668" y="297129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12</a:t>
            </a:r>
            <a:endParaRPr sz="900">
              <a:latin typeface="Calibri"/>
              <a:cs typeface="Calibri"/>
            </a:endParaRPr>
          </a:p>
        </p:txBody>
      </p:sp>
      <p:sp>
        <p:nvSpPr>
          <p:cNvPr id="34" name="object 34"/>
          <p:cNvSpPr txBox="1"/>
          <p:nvPr/>
        </p:nvSpPr>
        <p:spPr>
          <a:xfrm>
            <a:off x="8299195" y="297129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14</a:t>
            </a:r>
            <a:endParaRPr sz="900">
              <a:latin typeface="Calibri"/>
              <a:cs typeface="Calibri"/>
            </a:endParaRPr>
          </a:p>
        </p:txBody>
      </p:sp>
      <p:sp>
        <p:nvSpPr>
          <p:cNvPr id="35" name="object 35"/>
          <p:cNvSpPr txBox="1"/>
          <p:nvPr/>
        </p:nvSpPr>
        <p:spPr>
          <a:xfrm>
            <a:off x="8712200" y="297129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16</a:t>
            </a:r>
            <a:endParaRPr sz="900">
              <a:latin typeface="Calibri"/>
              <a:cs typeface="Calibri"/>
            </a:endParaRPr>
          </a:p>
        </p:txBody>
      </p:sp>
      <p:sp>
        <p:nvSpPr>
          <p:cNvPr id="36" name="object 36"/>
          <p:cNvSpPr txBox="1"/>
          <p:nvPr/>
        </p:nvSpPr>
        <p:spPr>
          <a:xfrm>
            <a:off x="9126728" y="297129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18</a:t>
            </a:r>
            <a:endParaRPr sz="900">
              <a:latin typeface="Calibri"/>
              <a:cs typeface="Calibri"/>
            </a:endParaRPr>
          </a:p>
        </p:txBody>
      </p:sp>
      <p:sp>
        <p:nvSpPr>
          <p:cNvPr id="37" name="object 37"/>
          <p:cNvSpPr txBox="1"/>
          <p:nvPr/>
        </p:nvSpPr>
        <p:spPr>
          <a:xfrm>
            <a:off x="9541256" y="297129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20</a:t>
            </a:r>
            <a:endParaRPr sz="900">
              <a:latin typeface="Calibri"/>
              <a:cs typeface="Calibri"/>
            </a:endParaRPr>
          </a:p>
        </p:txBody>
      </p:sp>
      <p:sp>
        <p:nvSpPr>
          <p:cNvPr id="38" name="object 38"/>
          <p:cNvSpPr txBox="1"/>
          <p:nvPr/>
        </p:nvSpPr>
        <p:spPr>
          <a:xfrm>
            <a:off x="3885691" y="3230879"/>
            <a:ext cx="1506220" cy="1412240"/>
          </a:xfrm>
          <a:prstGeom prst="rect">
            <a:avLst/>
          </a:prstGeom>
        </p:spPr>
        <p:txBody>
          <a:bodyPr vert="horz" wrap="square" lIns="0" tIns="12700" rIns="0" bIns="0" rtlCol="0">
            <a:spAutoFit/>
          </a:bodyPr>
          <a:lstStyle/>
          <a:p>
            <a:pPr marR="5080" algn="r">
              <a:lnSpc>
                <a:spcPct val="100000"/>
              </a:lnSpc>
              <a:spcBef>
                <a:spcPts val="100"/>
              </a:spcBef>
            </a:pPr>
            <a:r>
              <a:rPr sz="800" b="1" spc="-15" dirty="0">
                <a:solidFill>
                  <a:srgbClr val="585858"/>
                </a:solidFill>
                <a:latin typeface="UD Digi Kyokasho NK-B"/>
                <a:cs typeface="UD Digi Kyokasho NK-B"/>
              </a:rPr>
              <a:t>支援計画や指導計画による引継ぎ</a:t>
            </a:r>
            <a:endParaRPr sz="800">
              <a:latin typeface="UD Digi Kyokasho NK-B"/>
              <a:cs typeface="UD Digi Kyokasho NK-B"/>
            </a:endParaRPr>
          </a:p>
          <a:p>
            <a:pPr marR="5080" algn="r">
              <a:lnSpc>
                <a:spcPct val="100000"/>
              </a:lnSpc>
              <a:spcBef>
                <a:spcPts val="695"/>
              </a:spcBef>
            </a:pPr>
            <a:r>
              <a:rPr sz="800" b="1" spc="-15" dirty="0">
                <a:solidFill>
                  <a:srgbClr val="585858"/>
                </a:solidFill>
                <a:latin typeface="UD Digi Kyokasho NK-B"/>
                <a:cs typeface="UD Digi Kyokasho NK-B"/>
              </a:rPr>
              <a:t>サポートファイル</a:t>
            </a:r>
            <a:endParaRPr sz="800">
              <a:latin typeface="UD Digi Kyokasho NK-B"/>
              <a:cs typeface="UD Digi Kyokasho NK-B"/>
            </a:endParaRPr>
          </a:p>
          <a:p>
            <a:pPr marL="530860" marR="5080" indent="-177165" algn="r">
              <a:lnSpc>
                <a:spcPct val="172500"/>
              </a:lnSpc>
              <a:spcBef>
                <a:spcPts val="10"/>
              </a:spcBef>
            </a:pPr>
            <a:r>
              <a:rPr sz="800" b="1" spc="-60" dirty="0">
                <a:solidFill>
                  <a:srgbClr val="585858"/>
                </a:solidFill>
                <a:latin typeface="UD Digi Kyokasho NK-B"/>
                <a:cs typeface="UD Digi Kyokasho NK-B"/>
              </a:rPr>
              <a:t>相談•支援手帳</a:t>
            </a:r>
            <a:r>
              <a:rPr sz="800" b="1" spc="-10" dirty="0">
                <a:solidFill>
                  <a:srgbClr val="585858"/>
                </a:solidFill>
                <a:latin typeface="UD Digi Kyokasho NK-B"/>
                <a:cs typeface="UD Digi Kyokasho NK-B"/>
              </a:rPr>
              <a:t>（ファイル</a:t>
            </a:r>
            <a:r>
              <a:rPr sz="800" b="1" spc="-50" dirty="0">
                <a:solidFill>
                  <a:srgbClr val="585858"/>
                </a:solidFill>
                <a:latin typeface="UD Digi Kyokasho NK-B"/>
                <a:cs typeface="UD Digi Kyokasho NK-B"/>
              </a:rPr>
              <a:t>）</a:t>
            </a:r>
            <a:r>
              <a:rPr sz="800" b="1" spc="-25" dirty="0">
                <a:solidFill>
                  <a:srgbClr val="585858"/>
                </a:solidFill>
                <a:latin typeface="UD Digi Kyokasho NK-B"/>
                <a:cs typeface="UD Digi Kyokasho NK-B"/>
              </a:rPr>
              <a:t>独自の引継ぎシート等</a:t>
            </a:r>
            <a:endParaRPr sz="800">
              <a:latin typeface="UD Digi Kyokasho NK-B"/>
              <a:cs typeface="UD Digi Kyokasho NK-B"/>
            </a:endParaRPr>
          </a:p>
          <a:p>
            <a:pPr marR="5080" algn="r">
              <a:lnSpc>
                <a:spcPct val="100000"/>
              </a:lnSpc>
              <a:spcBef>
                <a:spcPts val="710"/>
              </a:spcBef>
            </a:pPr>
            <a:r>
              <a:rPr sz="800" b="1" spc="-15" dirty="0">
                <a:solidFill>
                  <a:srgbClr val="585858"/>
                </a:solidFill>
                <a:latin typeface="UD Digi Kyokasho NK-B"/>
                <a:cs typeface="UD Digi Kyokasho NK-B"/>
              </a:rPr>
              <a:t>巡回支援や相談支援を活用</a:t>
            </a:r>
            <a:endParaRPr sz="800">
              <a:latin typeface="UD Digi Kyokasho NK-B"/>
              <a:cs typeface="UD Digi Kyokasho NK-B"/>
            </a:endParaRPr>
          </a:p>
          <a:p>
            <a:pPr marL="1201420" marR="7620" indent="-113030" algn="r">
              <a:lnSpc>
                <a:spcPct val="172500"/>
              </a:lnSpc>
            </a:pPr>
            <a:r>
              <a:rPr sz="800" b="1" spc="-20" dirty="0">
                <a:solidFill>
                  <a:srgbClr val="585858"/>
                </a:solidFill>
                <a:latin typeface="UD Digi Kyokasho NK-B"/>
                <a:cs typeface="UD Digi Kyokasho NK-B"/>
              </a:rPr>
              <a:t>口頭のみその他</a:t>
            </a:r>
            <a:endParaRPr sz="800">
              <a:latin typeface="UD Digi Kyokasho NK-B"/>
              <a:cs typeface="UD Digi Kyokasho NK-B"/>
            </a:endParaRPr>
          </a:p>
        </p:txBody>
      </p:sp>
      <p:sp>
        <p:nvSpPr>
          <p:cNvPr id="39" name="object 39"/>
          <p:cNvSpPr txBox="1"/>
          <p:nvPr/>
        </p:nvSpPr>
        <p:spPr>
          <a:xfrm>
            <a:off x="6043676" y="2666492"/>
            <a:ext cx="1567815" cy="46735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85858"/>
                </a:solidFill>
                <a:latin typeface="UD Digi Kyokasho NK-B"/>
                <a:cs typeface="UD Digi Kyokasho NK-B"/>
              </a:rPr>
              <a:t>（２）</a:t>
            </a:r>
            <a:r>
              <a:rPr sz="1200" b="1" spc="-20" dirty="0">
                <a:solidFill>
                  <a:srgbClr val="585858"/>
                </a:solidFill>
                <a:latin typeface="UD Digi Kyokasho NK-B"/>
                <a:cs typeface="UD Digi Kyokasho NK-B"/>
              </a:rPr>
              <a:t>基本的な引継手法</a:t>
            </a:r>
            <a:endParaRPr sz="1200">
              <a:latin typeface="UD Digi Kyokasho NK-B"/>
              <a:cs typeface="UD Digi Kyokasho NK-B"/>
            </a:endParaRPr>
          </a:p>
          <a:p>
            <a:pPr marL="226060">
              <a:lnSpc>
                <a:spcPct val="100000"/>
              </a:lnSpc>
              <a:spcBef>
                <a:spcPts val="960"/>
              </a:spcBef>
              <a:tabLst>
                <a:tab pos="640080" algn="l"/>
                <a:tab pos="1054735" algn="l"/>
                <a:tab pos="1438910" algn="l"/>
              </a:tabLst>
            </a:pPr>
            <a:r>
              <a:rPr sz="900" spc="-50" dirty="0">
                <a:solidFill>
                  <a:srgbClr val="585858"/>
                </a:solidFill>
                <a:latin typeface="Calibri"/>
                <a:cs typeface="Calibri"/>
              </a:rPr>
              <a:t>4</a:t>
            </a:r>
            <a:r>
              <a:rPr sz="900" dirty="0">
                <a:solidFill>
                  <a:srgbClr val="585858"/>
                </a:solidFill>
                <a:latin typeface="Calibri"/>
                <a:cs typeface="Calibri"/>
              </a:rPr>
              <a:t>	</a:t>
            </a:r>
            <a:r>
              <a:rPr sz="900" spc="-50" dirty="0">
                <a:solidFill>
                  <a:srgbClr val="585858"/>
                </a:solidFill>
                <a:latin typeface="Calibri"/>
                <a:cs typeface="Calibri"/>
              </a:rPr>
              <a:t>6</a:t>
            </a:r>
            <a:r>
              <a:rPr sz="900" dirty="0">
                <a:solidFill>
                  <a:srgbClr val="585858"/>
                </a:solidFill>
                <a:latin typeface="Calibri"/>
                <a:cs typeface="Calibri"/>
              </a:rPr>
              <a:t>	</a:t>
            </a:r>
            <a:r>
              <a:rPr sz="900" spc="-50" dirty="0">
                <a:solidFill>
                  <a:srgbClr val="585858"/>
                </a:solidFill>
                <a:latin typeface="Calibri"/>
                <a:cs typeface="Calibri"/>
              </a:rPr>
              <a:t>8</a:t>
            </a:r>
            <a:r>
              <a:rPr sz="900" dirty="0">
                <a:solidFill>
                  <a:srgbClr val="585858"/>
                </a:solidFill>
                <a:latin typeface="Calibri"/>
                <a:cs typeface="Calibri"/>
              </a:rPr>
              <a:t>	</a:t>
            </a:r>
            <a:r>
              <a:rPr sz="900" spc="-25" dirty="0">
                <a:solidFill>
                  <a:srgbClr val="585858"/>
                </a:solidFill>
                <a:latin typeface="Calibri"/>
                <a:cs typeface="Calibri"/>
              </a:rPr>
              <a:t>10</a:t>
            </a:r>
            <a:endParaRPr sz="900">
              <a:latin typeface="Calibri"/>
              <a:cs typeface="Calibri"/>
            </a:endParaRPr>
          </a:p>
        </p:txBody>
      </p:sp>
      <p:sp>
        <p:nvSpPr>
          <p:cNvPr id="40" name="object 40"/>
          <p:cNvSpPr/>
          <p:nvPr/>
        </p:nvSpPr>
        <p:spPr>
          <a:xfrm>
            <a:off x="4300728" y="5532120"/>
            <a:ext cx="0" cy="1490980"/>
          </a:xfrm>
          <a:custGeom>
            <a:avLst/>
            <a:gdLst/>
            <a:ahLst/>
            <a:cxnLst/>
            <a:rect l="l" t="t" r="r" b="b"/>
            <a:pathLst>
              <a:path h="1490979">
                <a:moveTo>
                  <a:pt x="0" y="0"/>
                </a:moveTo>
                <a:lnTo>
                  <a:pt x="0" y="1490472"/>
                </a:lnTo>
              </a:path>
            </a:pathLst>
          </a:custGeom>
          <a:ln w="9144">
            <a:solidFill>
              <a:srgbClr val="D9D9D9"/>
            </a:solidFill>
          </a:ln>
        </p:spPr>
        <p:txBody>
          <a:bodyPr wrap="square" lIns="0" tIns="0" rIns="0" bIns="0" rtlCol="0"/>
          <a:lstStyle/>
          <a:p>
            <a:endParaRPr/>
          </a:p>
        </p:txBody>
      </p:sp>
      <p:grpSp>
        <p:nvGrpSpPr>
          <p:cNvPr id="41" name="object 41"/>
          <p:cNvGrpSpPr/>
          <p:nvPr/>
        </p:nvGrpSpPr>
        <p:grpSpPr>
          <a:xfrm>
            <a:off x="880872" y="2257044"/>
            <a:ext cx="8934450" cy="2580640"/>
            <a:chOff x="880872" y="2257044"/>
            <a:chExt cx="8934450" cy="2580640"/>
          </a:xfrm>
        </p:grpSpPr>
        <p:sp>
          <p:nvSpPr>
            <p:cNvPr id="42" name="object 42"/>
            <p:cNvSpPr/>
            <p:nvPr/>
          </p:nvSpPr>
          <p:spPr>
            <a:xfrm>
              <a:off x="3819144" y="2577084"/>
              <a:ext cx="5991225" cy="2255520"/>
            </a:xfrm>
            <a:custGeom>
              <a:avLst/>
              <a:gdLst/>
              <a:ahLst/>
              <a:cxnLst/>
              <a:rect l="l" t="t" r="r" b="b"/>
              <a:pathLst>
                <a:path w="5991225" h="2255520">
                  <a:moveTo>
                    <a:pt x="0" y="2255519"/>
                  </a:moveTo>
                  <a:lnTo>
                    <a:pt x="5990844" y="2255519"/>
                  </a:lnTo>
                  <a:lnTo>
                    <a:pt x="5990844" y="0"/>
                  </a:lnTo>
                  <a:lnTo>
                    <a:pt x="0" y="0"/>
                  </a:lnTo>
                  <a:lnTo>
                    <a:pt x="0" y="2255519"/>
                  </a:lnTo>
                  <a:close/>
                </a:path>
              </a:pathLst>
            </a:custGeom>
            <a:ln w="9144">
              <a:solidFill>
                <a:srgbClr val="000000"/>
              </a:solidFill>
            </a:ln>
          </p:spPr>
          <p:txBody>
            <a:bodyPr wrap="square" lIns="0" tIns="0" rIns="0" bIns="0" rtlCol="0"/>
            <a:lstStyle/>
            <a:p>
              <a:endParaRPr/>
            </a:p>
          </p:txBody>
        </p:sp>
        <p:sp>
          <p:nvSpPr>
            <p:cNvPr id="43" name="object 43"/>
            <p:cNvSpPr/>
            <p:nvPr/>
          </p:nvSpPr>
          <p:spPr>
            <a:xfrm>
              <a:off x="880872" y="2257044"/>
              <a:ext cx="5262880" cy="274320"/>
            </a:xfrm>
            <a:custGeom>
              <a:avLst/>
              <a:gdLst/>
              <a:ahLst/>
              <a:cxnLst/>
              <a:rect l="l" t="t" r="r" b="b"/>
              <a:pathLst>
                <a:path w="5262880" h="274319">
                  <a:moveTo>
                    <a:pt x="5262372" y="0"/>
                  </a:moveTo>
                  <a:lnTo>
                    <a:pt x="0" y="0"/>
                  </a:lnTo>
                  <a:lnTo>
                    <a:pt x="0" y="274320"/>
                  </a:lnTo>
                  <a:lnTo>
                    <a:pt x="5262372" y="274320"/>
                  </a:lnTo>
                  <a:lnTo>
                    <a:pt x="5262372" y="0"/>
                  </a:lnTo>
                  <a:close/>
                </a:path>
              </a:pathLst>
            </a:custGeom>
            <a:solidFill>
              <a:srgbClr val="006FBF"/>
            </a:solidFill>
          </p:spPr>
          <p:txBody>
            <a:bodyPr wrap="square" lIns="0" tIns="0" rIns="0" bIns="0" rtlCol="0"/>
            <a:lstStyle/>
            <a:p>
              <a:endParaRPr/>
            </a:p>
          </p:txBody>
        </p:sp>
      </p:grpSp>
      <p:sp>
        <p:nvSpPr>
          <p:cNvPr id="44" name="object 44"/>
          <p:cNvSpPr txBox="1"/>
          <p:nvPr/>
        </p:nvSpPr>
        <p:spPr>
          <a:xfrm>
            <a:off x="4028947" y="6001004"/>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graphicFrame>
        <p:nvGraphicFramePr>
          <p:cNvPr id="45" name="object 45"/>
          <p:cNvGraphicFramePr>
            <a:graphicFrameLocks noGrp="1"/>
          </p:cNvGraphicFramePr>
          <p:nvPr/>
        </p:nvGraphicFramePr>
        <p:xfrm>
          <a:off x="2624327" y="5532120"/>
          <a:ext cx="1422400" cy="1488440"/>
        </p:xfrm>
        <a:graphic>
          <a:graphicData uri="http://schemas.openxmlformats.org/drawingml/2006/table">
            <a:tbl>
              <a:tblPr firstRow="1" bandRow="1">
                <a:tableStyleId>{2D5ABB26-0587-4C30-8999-92F81FD0307C}</a:tableStyleId>
              </a:tblPr>
              <a:tblGrid>
                <a:gridCol w="334010">
                  <a:extLst>
                    <a:ext uri="{9D8B030D-6E8A-4147-A177-3AD203B41FA5}">
                      <a16:colId xmlns:a16="http://schemas.microsoft.com/office/drawing/2014/main" val="20000"/>
                    </a:ext>
                  </a:extLst>
                </a:gridCol>
                <a:gridCol w="334010">
                  <a:extLst>
                    <a:ext uri="{9D8B030D-6E8A-4147-A177-3AD203B41FA5}">
                      <a16:colId xmlns:a16="http://schemas.microsoft.com/office/drawing/2014/main" val="20001"/>
                    </a:ext>
                  </a:extLst>
                </a:gridCol>
                <a:gridCol w="335280">
                  <a:extLst>
                    <a:ext uri="{9D8B030D-6E8A-4147-A177-3AD203B41FA5}">
                      <a16:colId xmlns:a16="http://schemas.microsoft.com/office/drawing/2014/main" val="20002"/>
                    </a:ext>
                  </a:extLst>
                </a:gridCol>
                <a:gridCol w="334009">
                  <a:extLst>
                    <a:ext uri="{9D8B030D-6E8A-4147-A177-3AD203B41FA5}">
                      <a16:colId xmlns:a16="http://schemas.microsoft.com/office/drawing/2014/main" val="20003"/>
                    </a:ext>
                  </a:extLst>
                </a:gridCol>
              </a:tblGrid>
              <a:tr h="0">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3">
                  <a:txBody>
                    <a:bodyPr/>
                    <a:lstStyle/>
                    <a:p>
                      <a:pPr marL="74295">
                        <a:lnSpc>
                          <a:spcPct val="100000"/>
                        </a:lnSpc>
                        <a:spcBef>
                          <a:spcPts val="860"/>
                        </a:spcBef>
                      </a:pPr>
                      <a:r>
                        <a:rPr sz="900" spc="-50" dirty="0">
                          <a:solidFill>
                            <a:srgbClr val="3F3F3F"/>
                          </a:solidFill>
                          <a:latin typeface="Calibri"/>
                          <a:cs typeface="Calibri"/>
                        </a:rPr>
                        <a:t>3</a:t>
                      </a:r>
                      <a:endParaRPr sz="900">
                        <a:latin typeface="Calibri"/>
                        <a:cs typeface="Calibri"/>
                      </a:endParaRPr>
                    </a:p>
                  </a:txBody>
                  <a:tcPr marL="0" marR="0" marT="10922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0"/>
                  </a:ext>
                </a:extLst>
              </a:tr>
              <a:tr h="116839">
                <a:tc gridSpan="3">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10922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1"/>
                  </a:ext>
                </a:extLst>
              </a:tr>
              <a:tr h="255904">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10922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2"/>
                  </a:ext>
                </a:extLst>
              </a:tr>
              <a:tr h="115570">
                <a:tc gridSpan="4">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55904">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5">
                  <a:txBody>
                    <a:bodyPr/>
                    <a:lstStyle/>
                    <a:p>
                      <a:pPr>
                        <a:lnSpc>
                          <a:spcPct val="100000"/>
                        </a:lnSpc>
                        <a:spcBef>
                          <a:spcPts val="844"/>
                        </a:spcBef>
                      </a:pPr>
                      <a:endParaRPr sz="900">
                        <a:latin typeface="Times New Roman"/>
                        <a:cs typeface="Times New Roman"/>
                      </a:endParaRPr>
                    </a:p>
                    <a:p>
                      <a:pPr marL="75565">
                        <a:lnSpc>
                          <a:spcPct val="100000"/>
                        </a:lnSpc>
                        <a:spcBef>
                          <a:spcPts val="5"/>
                        </a:spcBef>
                      </a:pPr>
                      <a:r>
                        <a:rPr sz="900" spc="-50" dirty="0">
                          <a:solidFill>
                            <a:srgbClr val="3F3F3F"/>
                          </a:solidFill>
                          <a:latin typeface="Calibri"/>
                          <a:cs typeface="Calibri"/>
                        </a:rPr>
                        <a:t>1</a:t>
                      </a:r>
                      <a:endParaRPr sz="900">
                        <a:latin typeface="Calibri"/>
                        <a:cs typeface="Calibri"/>
                      </a:endParaRPr>
                    </a:p>
                    <a:p>
                      <a:pPr>
                        <a:lnSpc>
                          <a:spcPct val="100000"/>
                        </a:lnSpc>
                        <a:spcBef>
                          <a:spcPts val="810"/>
                        </a:spcBef>
                      </a:pPr>
                      <a:endParaRPr sz="900">
                        <a:latin typeface="Times New Roman"/>
                        <a:cs typeface="Times New Roman"/>
                      </a:endParaRPr>
                    </a:p>
                    <a:p>
                      <a:pPr marL="75565">
                        <a:lnSpc>
                          <a:spcPct val="100000"/>
                        </a:lnSpc>
                      </a:pPr>
                      <a:r>
                        <a:rPr sz="900" spc="-50" dirty="0">
                          <a:solidFill>
                            <a:srgbClr val="3F3F3F"/>
                          </a:solidFill>
                          <a:latin typeface="Calibri"/>
                          <a:cs typeface="Calibri"/>
                        </a:rPr>
                        <a:t>1</a:t>
                      </a:r>
                      <a:endParaRPr sz="900">
                        <a:latin typeface="Calibri"/>
                        <a:cs typeface="Calibri"/>
                      </a:endParaRPr>
                    </a:p>
                  </a:txBody>
                  <a:tcPr marL="0" marR="0" marT="107314" marB="0">
                    <a:lnL w="9525">
                      <a:solidFill>
                        <a:srgbClr val="D9D9D9"/>
                      </a:solidFill>
                      <a:prstDash val="solid"/>
                    </a:lnL>
                    <a:lnR w="9525">
                      <a:solidFill>
                        <a:srgbClr val="D9D9D9"/>
                      </a:solidFill>
                      <a:prstDash val="solid"/>
                    </a:lnR>
                  </a:tcPr>
                </a:tc>
                <a:tc rowSpan="5">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5">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4"/>
                  </a:ext>
                </a:extLst>
              </a:tr>
              <a:tr h="116839">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vMerge="1">
                  <a:txBody>
                    <a:bodyPr/>
                    <a:lstStyle/>
                    <a:p>
                      <a:endParaRPr/>
                    </a:p>
                  </a:txBody>
                  <a:tcPr marL="0" marR="0" marT="107314"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5"/>
                  </a:ext>
                </a:extLst>
              </a:tr>
              <a:tr h="255904">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107314"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6"/>
                  </a:ext>
                </a:extLst>
              </a:tr>
              <a:tr h="115570">
                <a:tc>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vMerge="1">
                  <a:txBody>
                    <a:bodyPr/>
                    <a:lstStyle/>
                    <a:p>
                      <a:endParaRPr/>
                    </a:p>
                  </a:txBody>
                  <a:tcPr marL="0" marR="0" marT="107314"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7"/>
                  </a:ext>
                </a:extLst>
              </a:tr>
              <a:tr h="129539">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107314"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8"/>
                  </a:ext>
                </a:extLst>
              </a:tr>
            </a:tbl>
          </a:graphicData>
        </a:graphic>
      </p:graphicFrame>
      <p:sp>
        <p:nvSpPr>
          <p:cNvPr id="46" name="object 46"/>
          <p:cNvSpPr txBox="1"/>
          <p:nvPr/>
        </p:nvSpPr>
        <p:spPr>
          <a:xfrm>
            <a:off x="3590035" y="5287771"/>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3</a:t>
            </a:r>
            <a:endParaRPr sz="900">
              <a:latin typeface="Calibri"/>
              <a:cs typeface="Calibri"/>
            </a:endParaRPr>
          </a:p>
        </p:txBody>
      </p:sp>
      <p:sp>
        <p:nvSpPr>
          <p:cNvPr id="47" name="object 47"/>
          <p:cNvSpPr txBox="1"/>
          <p:nvPr/>
        </p:nvSpPr>
        <p:spPr>
          <a:xfrm>
            <a:off x="3923791" y="5287771"/>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4</a:t>
            </a:r>
            <a:endParaRPr sz="900">
              <a:latin typeface="Calibri"/>
              <a:cs typeface="Calibri"/>
            </a:endParaRPr>
          </a:p>
        </p:txBody>
      </p:sp>
      <p:sp>
        <p:nvSpPr>
          <p:cNvPr id="48" name="object 48"/>
          <p:cNvSpPr txBox="1"/>
          <p:nvPr/>
        </p:nvSpPr>
        <p:spPr>
          <a:xfrm>
            <a:off x="4257547" y="5287771"/>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5</a:t>
            </a:r>
            <a:endParaRPr sz="900">
              <a:latin typeface="Calibri"/>
              <a:cs typeface="Calibri"/>
            </a:endParaRPr>
          </a:p>
        </p:txBody>
      </p:sp>
      <p:sp>
        <p:nvSpPr>
          <p:cNvPr id="49" name="object 49"/>
          <p:cNvSpPr txBox="1"/>
          <p:nvPr/>
        </p:nvSpPr>
        <p:spPr>
          <a:xfrm>
            <a:off x="947419" y="5519927"/>
            <a:ext cx="1600835" cy="333375"/>
          </a:xfrm>
          <a:prstGeom prst="rect">
            <a:avLst/>
          </a:prstGeom>
        </p:spPr>
        <p:txBody>
          <a:bodyPr vert="horz" wrap="square" lIns="0" tIns="12700" rIns="0" bIns="0" rtlCol="0">
            <a:spAutoFit/>
          </a:bodyPr>
          <a:lstStyle/>
          <a:p>
            <a:pPr marL="614680" marR="5080" indent="-601980">
              <a:lnSpc>
                <a:spcPct val="126299"/>
              </a:lnSpc>
              <a:spcBef>
                <a:spcPts val="100"/>
              </a:spcBef>
            </a:pPr>
            <a:r>
              <a:rPr sz="800" b="1" spc="-15" dirty="0">
                <a:solidFill>
                  <a:srgbClr val="585858"/>
                </a:solidFill>
                <a:latin typeface="UD Digi Kyokasho NK-B"/>
                <a:cs typeface="UD Digi Kyokasho NK-B"/>
              </a:rPr>
              <a:t>個別対応等、関係機関間の判断に委ねている</a:t>
            </a:r>
            <a:endParaRPr sz="800">
              <a:latin typeface="UD Digi Kyokasho NK-B"/>
              <a:cs typeface="UD Digi Kyokasho NK-B"/>
            </a:endParaRPr>
          </a:p>
        </p:txBody>
      </p:sp>
      <p:sp>
        <p:nvSpPr>
          <p:cNvPr id="50" name="object 50"/>
          <p:cNvSpPr txBox="1"/>
          <p:nvPr/>
        </p:nvSpPr>
        <p:spPr>
          <a:xfrm>
            <a:off x="1343660" y="5999988"/>
            <a:ext cx="1205865"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585858"/>
                </a:solidFill>
                <a:latin typeface="UD Digi Kyokasho NK-B"/>
                <a:cs typeface="UD Digi Kyokasho NK-B"/>
              </a:rPr>
              <a:t>保護者の意向に委ねている</a:t>
            </a:r>
            <a:endParaRPr sz="800">
              <a:latin typeface="UD Digi Kyokasho NK-B"/>
              <a:cs typeface="UD Digi Kyokasho NK-B"/>
            </a:endParaRPr>
          </a:p>
        </p:txBody>
      </p:sp>
      <p:sp>
        <p:nvSpPr>
          <p:cNvPr id="51" name="object 51"/>
          <p:cNvSpPr txBox="1"/>
          <p:nvPr/>
        </p:nvSpPr>
        <p:spPr>
          <a:xfrm>
            <a:off x="1608836" y="6373367"/>
            <a:ext cx="940435"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585858"/>
                </a:solidFill>
                <a:latin typeface="UD Digi Kyokasho NK-B"/>
                <a:cs typeface="UD Digi Kyokasho NK-B"/>
              </a:rPr>
              <a:t>個人情報保護の観点</a:t>
            </a:r>
            <a:endParaRPr sz="800">
              <a:latin typeface="UD Digi Kyokasho NK-B"/>
              <a:cs typeface="UD Digi Kyokasho NK-B"/>
            </a:endParaRPr>
          </a:p>
        </p:txBody>
      </p:sp>
      <p:sp>
        <p:nvSpPr>
          <p:cNvPr id="52" name="object 52"/>
          <p:cNvSpPr txBox="1"/>
          <p:nvPr/>
        </p:nvSpPr>
        <p:spPr>
          <a:xfrm>
            <a:off x="1857248" y="6745223"/>
            <a:ext cx="690245"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K-B"/>
                <a:cs typeface="UD Digi Kyokasho NK-B"/>
              </a:rPr>
              <a:t>把握していない</a:t>
            </a:r>
            <a:endParaRPr sz="800">
              <a:latin typeface="UD Digi Kyokasho NK-B"/>
              <a:cs typeface="UD Digi Kyokasho NK-B"/>
            </a:endParaRPr>
          </a:p>
        </p:txBody>
      </p:sp>
      <p:sp>
        <p:nvSpPr>
          <p:cNvPr id="53" name="object 53"/>
          <p:cNvSpPr txBox="1"/>
          <p:nvPr/>
        </p:nvSpPr>
        <p:spPr>
          <a:xfrm>
            <a:off x="1779523" y="4982971"/>
            <a:ext cx="1788795" cy="46735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85858"/>
                </a:solidFill>
                <a:latin typeface="UD Digi Kyokasho NK-B"/>
                <a:cs typeface="UD Digi Kyokasho NK-B"/>
              </a:rPr>
              <a:t>（３）</a:t>
            </a:r>
            <a:r>
              <a:rPr sz="1200" b="1" spc="-15" dirty="0">
                <a:solidFill>
                  <a:srgbClr val="585858"/>
                </a:solidFill>
                <a:latin typeface="UD Digi Kyokasho NK-B"/>
                <a:cs typeface="UD Digi Kyokasho NK-B"/>
              </a:rPr>
              <a:t>引継を実施しない理由</a:t>
            </a:r>
            <a:endParaRPr sz="1200">
              <a:latin typeface="UD Digi Kyokasho NK-B"/>
              <a:cs typeface="UD Digi Kyokasho NK-B"/>
            </a:endParaRPr>
          </a:p>
          <a:p>
            <a:pPr marL="820419">
              <a:lnSpc>
                <a:spcPct val="100000"/>
              </a:lnSpc>
              <a:spcBef>
                <a:spcPts val="960"/>
              </a:spcBef>
              <a:tabLst>
                <a:tab pos="1153795" algn="l"/>
                <a:tab pos="148780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1</a:t>
            </a:r>
            <a:r>
              <a:rPr sz="900" dirty="0">
                <a:solidFill>
                  <a:srgbClr val="585858"/>
                </a:solidFill>
                <a:latin typeface="Calibri"/>
                <a:cs typeface="Calibri"/>
              </a:rPr>
              <a:t>	</a:t>
            </a:r>
            <a:r>
              <a:rPr sz="900" spc="-50" dirty="0">
                <a:solidFill>
                  <a:srgbClr val="585858"/>
                </a:solidFill>
                <a:latin typeface="Calibri"/>
                <a:cs typeface="Calibri"/>
              </a:rPr>
              <a:t>2</a:t>
            </a:r>
            <a:endParaRPr sz="900">
              <a:latin typeface="Calibri"/>
              <a:cs typeface="Calibri"/>
            </a:endParaRPr>
          </a:p>
        </p:txBody>
      </p:sp>
      <p:sp>
        <p:nvSpPr>
          <p:cNvPr id="54" name="object 54"/>
          <p:cNvSpPr/>
          <p:nvPr/>
        </p:nvSpPr>
        <p:spPr>
          <a:xfrm>
            <a:off x="880872" y="4893564"/>
            <a:ext cx="3587750" cy="2268220"/>
          </a:xfrm>
          <a:custGeom>
            <a:avLst/>
            <a:gdLst/>
            <a:ahLst/>
            <a:cxnLst/>
            <a:rect l="l" t="t" r="r" b="b"/>
            <a:pathLst>
              <a:path w="3587750" h="2268220">
                <a:moveTo>
                  <a:pt x="0" y="2267712"/>
                </a:moveTo>
                <a:lnTo>
                  <a:pt x="3587496" y="2267712"/>
                </a:lnTo>
                <a:lnTo>
                  <a:pt x="3587496" y="0"/>
                </a:lnTo>
                <a:lnTo>
                  <a:pt x="0" y="0"/>
                </a:lnTo>
                <a:lnTo>
                  <a:pt x="0" y="2267712"/>
                </a:lnTo>
                <a:close/>
              </a:path>
            </a:pathLst>
          </a:custGeom>
          <a:ln w="9144">
            <a:solidFill>
              <a:srgbClr val="000000"/>
            </a:solidFill>
          </a:ln>
        </p:spPr>
        <p:txBody>
          <a:bodyPr wrap="square" lIns="0" tIns="0" rIns="0" bIns="0" rtlCol="0"/>
          <a:lstStyle/>
          <a:p>
            <a:endParaRPr/>
          </a:p>
        </p:txBody>
      </p:sp>
      <p:sp>
        <p:nvSpPr>
          <p:cNvPr id="55" name="object 55"/>
          <p:cNvSpPr txBox="1"/>
          <p:nvPr/>
        </p:nvSpPr>
        <p:spPr>
          <a:xfrm>
            <a:off x="796544" y="431800"/>
            <a:ext cx="8884920" cy="2052955"/>
          </a:xfrm>
          <a:prstGeom prst="rect">
            <a:avLst/>
          </a:prstGeom>
        </p:spPr>
        <p:txBody>
          <a:bodyPr vert="horz" wrap="square" lIns="0" tIns="12700" rIns="0" bIns="0" rtlCol="0">
            <a:spAutoFit/>
          </a:bodyPr>
          <a:lstStyle/>
          <a:p>
            <a:pPr marL="12700">
              <a:lnSpc>
                <a:spcPct val="100000"/>
              </a:lnSpc>
              <a:spcBef>
                <a:spcPts val="100"/>
              </a:spcBef>
              <a:tabLst>
                <a:tab pos="856615" algn="l"/>
              </a:tabLst>
            </a:pPr>
            <a:r>
              <a:rPr sz="1600" b="0" spc="-50" dirty="0">
                <a:latin typeface="Yu Gothic Light"/>
                <a:cs typeface="Yu Gothic Light"/>
              </a:rPr>
              <a:t>８ −②</a:t>
            </a:r>
            <a:r>
              <a:rPr sz="1600" b="0" dirty="0">
                <a:latin typeface="Yu Gothic Light"/>
                <a:cs typeface="Yu Gothic Light"/>
              </a:rPr>
              <a:t>	</a:t>
            </a:r>
            <a:r>
              <a:rPr sz="1600" b="0" spc="-35" dirty="0">
                <a:latin typeface="Yu Gothic Light"/>
                <a:cs typeface="Yu Gothic Light"/>
              </a:rPr>
              <a:t>ライフステージを通じた⼀貫した⽀援のための取組み：⽀援の引継ぎの実施状況</a:t>
            </a:r>
            <a:endParaRPr sz="1600">
              <a:latin typeface="Yu Gothic Light"/>
              <a:cs typeface="Yu Gothic Light"/>
            </a:endParaRPr>
          </a:p>
          <a:p>
            <a:pPr>
              <a:lnSpc>
                <a:spcPct val="100000"/>
              </a:lnSpc>
              <a:spcBef>
                <a:spcPts val="770"/>
              </a:spcBef>
            </a:pPr>
            <a:endParaRPr sz="1600">
              <a:latin typeface="Yu Gothic Light"/>
              <a:cs typeface="Yu Gothic Light"/>
            </a:endParaRPr>
          </a:p>
          <a:p>
            <a:pPr marL="350520" marR="5080" indent="-175260" algn="just">
              <a:lnSpc>
                <a:spcPct val="118300"/>
              </a:lnSpc>
            </a:pPr>
            <a:r>
              <a:rPr sz="1200" b="1" spc="-25" dirty="0">
                <a:solidFill>
                  <a:srgbClr val="0D0D0D"/>
                </a:solidFill>
                <a:latin typeface="UD Digi Kyokasho NK-B"/>
                <a:cs typeface="UD Digi Kyokasho NK-B"/>
              </a:rPr>
              <a:t>〇未就学</a:t>
            </a:r>
            <a:r>
              <a:rPr sz="1200" b="1" spc="-20" dirty="0">
                <a:solidFill>
                  <a:srgbClr val="0D0D0D"/>
                </a:solidFill>
                <a:latin typeface="UD Digi Kyokasho NK-B"/>
                <a:cs typeface="UD Digi Kyokasho NK-B"/>
              </a:rPr>
              <a:t>～</a:t>
            </a:r>
            <a:r>
              <a:rPr sz="1200" b="1" spc="-30" dirty="0">
                <a:solidFill>
                  <a:srgbClr val="0D0D0D"/>
                </a:solidFill>
                <a:latin typeface="UD Digi Kyokasho NK-B"/>
                <a:cs typeface="UD Digi Kyokasho NK-B"/>
              </a:rPr>
              <a:t>中学校までの引継については、８割以上の市町村において実施と回答。基本的な引継手法としては、「支援計画や指導計画による引継ぎ」との回答が最も多く、次いで「独自の引継ぎシート等」「サポートファイル」が多い。就学時までは「巡回支援や相談支援を</a:t>
            </a:r>
            <a:r>
              <a:rPr sz="1200" b="1" spc="-20" dirty="0">
                <a:solidFill>
                  <a:srgbClr val="0D0D0D"/>
                </a:solidFill>
                <a:latin typeface="UD Digi Kyokasho NK-B"/>
                <a:cs typeface="UD Digi Kyokasho NK-B"/>
              </a:rPr>
              <a:t>活用」も多い。</a:t>
            </a:r>
            <a:endParaRPr sz="1200">
              <a:latin typeface="UD Digi Kyokasho NK-B"/>
              <a:cs typeface="UD Digi Kyokasho NK-B"/>
            </a:endParaRPr>
          </a:p>
          <a:p>
            <a:pPr marL="350520" marR="48895" indent="-175260">
              <a:lnSpc>
                <a:spcPts val="1700"/>
              </a:lnSpc>
              <a:spcBef>
                <a:spcPts val="90"/>
              </a:spcBef>
            </a:pPr>
            <a:r>
              <a:rPr sz="1200" b="1" spc="-30" dirty="0">
                <a:solidFill>
                  <a:srgbClr val="0D0D0D"/>
                </a:solidFill>
                <a:latin typeface="UD Digi Kyokasho NK-B"/>
                <a:cs typeface="UD Digi Kyokasho NK-B"/>
              </a:rPr>
              <a:t>〇中学校から次の進学先や就労先への移行に際しては、７割の市町村において引継を実施。基本的な引継手法としては、８割が「支援計画や指導計画による引継」を実施。サポートファイルの活用は７市町村に留まる。</a:t>
            </a:r>
            <a:endParaRPr sz="1200">
              <a:latin typeface="UD Digi Kyokasho NK-B"/>
              <a:cs typeface="UD Digi Kyokasho NK-B"/>
            </a:endParaRPr>
          </a:p>
          <a:p>
            <a:pPr marL="175260">
              <a:lnSpc>
                <a:spcPct val="100000"/>
              </a:lnSpc>
              <a:spcBef>
                <a:spcPts val="555"/>
              </a:spcBef>
            </a:pPr>
            <a:r>
              <a:rPr sz="1200" b="1" spc="-100" dirty="0">
                <a:solidFill>
                  <a:srgbClr val="FFFFFF"/>
                </a:solidFill>
                <a:latin typeface="UD Digi Kyokasho NK-B"/>
                <a:cs typeface="UD Digi Kyokasho NK-B"/>
              </a:rPr>
              <a:t>保健センター•児童発達支援センターから保育所•幼稚園•小学校等への移行</a:t>
            </a:r>
            <a:endParaRPr sz="1200">
              <a:latin typeface="UD Digi Kyokasho NK-B"/>
              <a:cs typeface="UD Digi Kyokasho NK-B"/>
            </a:endParaRPr>
          </a:p>
        </p:txBody>
      </p:sp>
      <p:sp>
        <p:nvSpPr>
          <p:cNvPr id="56" name="object 56"/>
          <p:cNvSpPr/>
          <p:nvPr/>
        </p:nvSpPr>
        <p:spPr>
          <a:xfrm>
            <a:off x="4575047" y="4718304"/>
            <a:ext cx="5234940" cy="2443480"/>
          </a:xfrm>
          <a:custGeom>
            <a:avLst/>
            <a:gdLst/>
            <a:ahLst/>
            <a:cxnLst/>
            <a:rect l="l" t="t" r="r" b="b"/>
            <a:pathLst>
              <a:path w="5234940" h="2443479">
                <a:moveTo>
                  <a:pt x="0" y="592836"/>
                </a:moveTo>
                <a:lnTo>
                  <a:pt x="2890" y="546443"/>
                </a:lnTo>
                <a:lnTo>
                  <a:pt x="11329" y="501753"/>
                </a:lnTo>
                <a:lnTo>
                  <a:pt x="24965" y="459115"/>
                </a:lnTo>
                <a:lnTo>
                  <a:pt x="43451" y="418879"/>
                </a:lnTo>
                <a:lnTo>
                  <a:pt x="66436" y="381394"/>
                </a:lnTo>
                <a:lnTo>
                  <a:pt x="93570" y="347009"/>
                </a:lnTo>
                <a:lnTo>
                  <a:pt x="124505" y="316074"/>
                </a:lnTo>
                <a:lnTo>
                  <a:pt x="158890" y="288940"/>
                </a:lnTo>
                <a:lnTo>
                  <a:pt x="196375" y="265955"/>
                </a:lnTo>
                <a:lnTo>
                  <a:pt x="236611" y="247469"/>
                </a:lnTo>
                <a:lnTo>
                  <a:pt x="279249" y="233833"/>
                </a:lnTo>
                <a:lnTo>
                  <a:pt x="323939" y="225394"/>
                </a:lnTo>
                <a:lnTo>
                  <a:pt x="370331" y="222504"/>
                </a:lnTo>
                <a:lnTo>
                  <a:pt x="873251" y="222504"/>
                </a:lnTo>
                <a:lnTo>
                  <a:pt x="774191" y="0"/>
                </a:lnTo>
                <a:lnTo>
                  <a:pt x="2180844" y="222504"/>
                </a:lnTo>
                <a:lnTo>
                  <a:pt x="4864608" y="222504"/>
                </a:lnTo>
                <a:lnTo>
                  <a:pt x="4911000" y="225394"/>
                </a:lnTo>
                <a:lnTo>
                  <a:pt x="4955690" y="233833"/>
                </a:lnTo>
                <a:lnTo>
                  <a:pt x="4998328" y="247469"/>
                </a:lnTo>
                <a:lnTo>
                  <a:pt x="5038564" y="265955"/>
                </a:lnTo>
                <a:lnTo>
                  <a:pt x="5076049" y="288940"/>
                </a:lnTo>
                <a:lnTo>
                  <a:pt x="5110434" y="316074"/>
                </a:lnTo>
                <a:lnTo>
                  <a:pt x="5141369" y="347009"/>
                </a:lnTo>
                <a:lnTo>
                  <a:pt x="5168503" y="381394"/>
                </a:lnTo>
                <a:lnTo>
                  <a:pt x="5191488" y="418879"/>
                </a:lnTo>
                <a:lnTo>
                  <a:pt x="5209974" y="459115"/>
                </a:lnTo>
                <a:lnTo>
                  <a:pt x="5223610" y="501753"/>
                </a:lnTo>
                <a:lnTo>
                  <a:pt x="5232049" y="546443"/>
                </a:lnTo>
                <a:lnTo>
                  <a:pt x="5234940" y="592836"/>
                </a:lnTo>
                <a:lnTo>
                  <a:pt x="5234940" y="2072640"/>
                </a:lnTo>
                <a:lnTo>
                  <a:pt x="5232049" y="2119331"/>
                </a:lnTo>
                <a:lnTo>
                  <a:pt x="5223610" y="2164225"/>
                </a:lnTo>
                <a:lnTo>
                  <a:pt x="5209974" y="2206984"/>
                </a:lnTo>
                <a:lnTo>
                  <a:pt x="5191488" y="2247270"/>
                </a:lnTo>
                <a:lnTo>
                  <a:pt x="5168503" y="2284747"/>
                </a:lnTo>
                <a:lnTo>
                  <a:pt x="5141369" y="2319078"/>
                </a:lnTo>
                <a:lnTo>
                  <a:pt x="5110434" y="2349925"/>
                </a:lnTo>
                <a:lnTo>
                  <a:pt x="5076049" y="2376951"/>
                </a:lnTo>
                <a:lnTo>
                  <a:pt x="5038564" y="2399819"/>
                </a:lnTo>
                <a:lnTo>
                  <a:pt x="4998328" y="2418193"/>
                </a:lnTo>
                <a:lnTo>
                  <a:pt x="4955690" y="2431734"/>
                </a:lnTo>
                <a:lnTo>
                  <a:pt x="4911000" y="2440106"/>
                </a:lnTo>
                <a:lnTo>
                  <a:pt x="4864608" y="2442972"/>
                </a:lnTo>
                <a:lnTo>
                  <a:pt x="2180844" y="2442972"/>
                </a:lnTo>
                <a:lnTo>
                  <a:pt x="370331" y="2442972"/>
                </a:lnTo>
                <a:lnTo>
                  <a:pt x="323939" y="2440106"/>
                </a:lnTo>
                <a:lnTo>
                  <a:pt x="279249" y="2431734"/>
                </a:lnTo>
                <a:lnTo>
                  <a:pt x="236611" y="2418193"/>
                </a:lnTo>
                <a:lnTo>
                  <a:pt x="196375" y="2399819"/>
                </a:lnTo>
                <a:lnTo>
                  <a:pt x="158890" y="2376951"/>
                </a:lnTo>
                <a:lnTo>
                  <a:pt x="124505" y="2349925"/>
                </a:lnTo>
                <a:lnTo>
                  <a:pt x="93570" y="2319078"/>
                </a:lnTo>
                <a:lnTo>
                  <a:pt x="66436" y="2284747"/>
                </a:lnTo>
                <a:lnTo>
                  <a:pt x="43451" y="2247270"/>
                </a:lnTo>
                <a:lnTo>
                  <a:pt x="24965" y="2206984"/>
                </a:lnTo>
                <a:lnTo>
                  <a:pt x="11329" y="2164225"/>
                </a:lnTo>
                <a:lnTo>
                  <a:pt x="2890" y="2119331"/>
                </a:lnTo>
                <a:lnTo>
                  <a:pt x="0" y="2072640"/>
                </a:lnTo>
                <a:lnTo>
                  <a:pt x="0" y="1147572"/>
                </a:lnTo>
                <a:lnTo>
                  <a:pt x="0" y="592836"/>
                </a:lnTo>
                <a:close/>
              </a:path>
            </a:pathLst>
          </a:custGeom>
          <a:ln w="12192">
            <a:solidFill>
              <a:srgbClr val="41709C"/>
            </a:solidFill>
          </a:ln>
        </p:spPr>
        <p:txBody>
          <a:bodyPr wrap="square" lIns="0" tIns="0" rIns="0" bIns="0" rtlCol="0"/>
          <a:lstStyle/>
          <a:p>
            <a:endParaRPr/>
          </a:p>
        </p:txBody>
      </p:sp>
      <p:sp>
        <p:nvSpPr>
          <p:cNvPr id="57" name="object 57"/>
          <p:cNvSpPr txBox="1"/>
          <p:nvPr/>
        </p:nvSpPr>
        <p:spPr>
          <a:xfrm>
            <a:off x="4761991" y="5087620"/>
            <a:ext cx="1019810" cy="187325"/>
          </a:xfrm>
          <a:prstGeom prst="rect">
            <a:avLst/>
          </a:prstGeom>
        </p:spPr>
        <p:txBody>
          <a:bodyPr vert="horz" wrap="square" lIns="0" tIns="13970" rIns="0" bIns="0" rtlCol="0">
            <a:spAutoFit/>
          </a:bodyPr>
          <a:lstStyle/>
          <a:p>
            <a:pPr marL="12700">
              <a:lnSpc>
                <a:spcPct val="100000"/>
              </a:lnSpc>
              <a:spcBef>
                <a:spcPts val="110"/>
              </a:spcBef>
            </a:pPr>
            <a:r>
              <a:rPr sz="1050" b="1" spc="-15" dirty="0">
                <a:latin typeface="UD Digi Kyokasho NK-B"/>
                <a:cs typeface="UD Digi Kyokasho NK-B"/>
              </a:rPr>
              <a:t>＜その他の内容＞</a:t>
            </a:r>
            <a:endParaRPr sz="1050">
              <a:latin typeface="UD Digi Kyokasho NK-B"/>
              <a:cs typeface="UD Digi Kyokasho NK-B"/>
            </a:endParaRPr>
          </a:p>
        </p:txBody>
      </p:sp>
      <p:sp>
        <p:nvSpPr>
          <p:cNvPr id="58" name="object 58"/>
          <p:cNvSpPr txBox="1"/>
          <p:nvPr/>
        </p:nvSpPr>
        <p:spPr>
          <a:xfrm>
            <a:off x="4761991" y="5407660"/>
            <a:ext cx="4827905" cy="1467485"/>
          </a:xfrm>
          <a:prstGeom prst="rect">
            <a:avLst/>
          </a:prstGeom>
        </p:spPr>
        <p:txBody>
          <a:bodyPr vert="horz" wrap="square" lIns="0" tIns="13970" rIns="0" bIns="0" rtlCol="0">
            <a:spAutoFit/>
          </a:bodyPr>
          <a:lstStyle/>
          <a:p>
            <a:pPr marL="295275" indent="-282575" algn="just">
              <a:lnSpc>
                <a:spcPct val="100000"/>
              </a:lnSpc>
              <a:spcBef>
                <a:spcPts val="110"/>
              </a:spcBef>
              <a:buFont typeface="Arial"/>
              <a:buChar char="•"/>
              <a:tabLst>
                <a:tab pos="295275" algn="l"/>
              </a:tabLst>
            </a:pPr>
            <a:r>
              <a:rPr sz="1050" b="1" spc="-25" dirty="0">
                <a:latin typeface="UD Digi Kyokasho NK-B"/>
                <a:cs typeface="UD Digi Kyokasho NK-B"/>
              </a:rPr>
              <a:t>必要に応じて対面での引継ぎを実施。</a:t>
            </a:r>
            <a:endParaRPr sz="1050">
              <a:latin typeface="UD Digi Kyokasho NK-B"/>
              <a:cs typeface="UD Digi Kyokasho NK-B"/>
            </a:endParaRPr>
          </a:p>
          <a:p>
            <a:pPr marL="294640" marR="5080" indent="-282575" algn="just">
              <a:lnSpc>
                <a:spcPct val="100000"/>
              </a:lnSpc>
              <a:buFont typeface="Arial"/>
              <a:buChar char="•"/>
              <a:tabLst>
                <a:tab pos="299085" algn="l"/>
              </a:tabLst>
            </a:pPr>
            <a:r>
              <a:rPr sz="1050" b="1" spc="-25" dirty="0">
                <a:latin typeface="UD Digi Kyokasho NK-B"/>
                <a:cs typeface="UD Digi Kyokasho NK-B"/>
              </a:rPr>
              <a:t>児童発達支援センターに対しては情報提供書による引継ぎを行っている。就園先や	就学先に対しては保護者と相談のもと、口頭または書面によるやり取りを行うこ</a:t>
            </a:r>
            <a:r>
              <a:rPr sz="1050" b="1" spc="-20" dirty="0">
                <a:latin typeface="UD Digi Kyokasho NK-B"/>
                <a:cs typeface="UD Digi Kyokasho NK-B"/>
              </a:rPr>
              <a:t>とも	ある。</a:t>
            </a:r>
            <a:endParaRPr sz="1050">
              <a:latin typeface="UD Digi Kyokasho NK-B"/>
              <a:cs typeface="UD Digi Kyokasho NK-B"/>
            </a:endParaRPr>
          </a:p>
          <a:p>
            <a:pPr marL="295275" indent="-282575" algn="just">
              <a:lnSpc>
                <a:spcPct val="100000"/>
              </a:lnSpc>
              <a:buFont typeface="Arial"/>
              <a:buChar char="•"/>
              <a:tabLst>
                <a:tab pos="295275" algn="l"/>
              </a:tabLst>
            </a:pPr>
            <a:r>
              <a:rPr sz="1050" b="1" spc="-25" dirty="0">
                <a:latin typeface="UD Digi Kyokasho NK-B"/>
                <a:cs typeface="UD Digi Kyokasho NK-B"/>
              </a:rPr>
              <a:t>保幼こ小連携の関係課と連携し、小学校就学児童の引継ぎの機会をとっている</a:t>
            </a:r>
            <a:endParaRPr sz="1050">
              <a:latin typeface="UD Digi Kyokasho NK-B"/>
              <a:cs typeface="UD Digi Kyokasho NK-B"/>
            </a:endParaRPr>
          </a:p>
          <a:p>
            <a:pPr marL="295275" indent="-282575" algn="just">
              <a:lnSpc>
                <a:spcPct val="100000"/>
              </a:lnSpc>
              <a:buFont typeface="Arial"/>
              <a:buChar char="•"/>
              <a:tabLst>
                <a:tab pos="295275" algn="l"/>
              </a:tabLst>
            </a:pPr>
            <a:r>
              <a:rPr sz="1050" b="1" spc="-25" dirty="0">
                <a:latin typeface="UD Digi Kyokasho NK-B"/>
                <a:cs typeface="UD Digi Kyokasho NK-B"/>
              </a:rPr>
              <a:t>保護者も参加するサポート会議を実施している。</a:t>
            </a:r>
            <a:endParaRPr sz="1050">
              <a:latin typeface="UD Digi Kyokasho NK-B"/>
              <a:cs typeface="UD Digi Kyokasho NK-B"/>
            </a:endParaRPr>
          </a:p>
          <a:p>
            <a:pPr marL="294640" marR="48260" indent="-282575" algn="just">
              <a:lnSpc>
                <a:spcPct val="100000"/>
              </a:lnSpc>
              <a:buFont typeface="Arial"/>
              <a:buChar char="•"/>
              <a:tabLst>
                <a:tab pos="299085" algn="l"/>
              </a:tabLst>
            </a:pPr>
            <a:r>
              <a:rPr sz="1050" b="1" spc="-15" dirty="0">
                <a:latin typeface="UD Digi Kyokasho NK-B"/>
                <a:cs typeface="UD Digi Kyokasho NK-B"/>
              </a:rPr>
              <a:t>就学支援シート</a:t>
            </a:r>
            <a:r>
              <a:rPr sz="1050" b="1" spc="-10" dirty="0">
                <a:latin typeface="UD Digi Kyokasho NK-B"/>
                <a:cs typeface="UD Digi Kyokasho NK-B"/>
              </a:rPr>
              <a:t>（</a:t>
            </a:r>
            <a:r>
              <a:rPr sz="1050" b="1" spc="-20" dirty="0">
                <a:latin typeface="UD Digi Kyokasho NK-B"/>
                <a:cs typeface="UD Digi Kyokasho NK-B"/>
              </a:rPr>
              <a:t>教育委員会作成</a:t>
            </a:r>
            <a:r>
              <a:rPr sz="1050" b="1" spc="-10" dirty="0">
                <a:latin typeface="UD Digi Kyokasho NK-B"/>
                <a:cs typeface="UD Digi Kyokasho NK-B"/>
              </a:rPr>
              <a:t>）</a:t>
            </a:r>
            <a:r>
              <a:rPr sz="1050" b="1" spc="-65" dirty="0">
                <a:latin typeface="UD Digi Kyokasho NK-B"/>
                <a:cs typeface="UD Digi Kyokasho NK-B"/>
              </a:rPr>
              <a:t>に保護者•園より記入の上、教育委員会へ報</a:t>
            </a:r>
            <a:r>
              <a:rPr sz="1050" b="1" spc="-20" dirty="0">
                <a:latin typeface="UD Digi Kyokasho NK-B"/>
                <a:cs typeface="UD Digi Kyokasho NK-B"/>
              </a:rPr>
              <a:t>告	する。</a:t>
            </a:r>
            <a:endParaRPr sz="1050">
              <a:latin typeface="UD Digi Kyokasho NK-B"/>
              <a:cs typeface="UD Digi Kyokasho NK-B"/>
            </a:endParaRPr>
          </a:p>
          <a:p>
            <a:pPr marL="295275" indent="-282575" algn="just">
              <a:lnSpc>
                <a:spcPct val="100000"/>
              </a:lnSpc>
              <a:buFont typeface="Arial"/>
              <a:buChar char="•"/>
              <a:tabLst>
                <a:tab pos="295275" algn="l"/>
              </a:tabLst>
            </a:pPr>
            <a:r>
              <a:rPr sz="1050" b="1" spc="-15" dirty="0">
                <a:latin typeface="UD Digi Kyokasho NK-B"/>
                <a:cs typeface="UD Digi Kyokasho NK-B"/>
              </a:rPr>
              <a:t>巡回支援利用児にＷＩＳＣ</a:t>
            </a:r>
            <a:r>
              <a:rPr sz="1050" b="0" dirty="0">
                <a:latin typeface="Heisei Mincho Std W3"/>
                <a:cs typeface="Heisei Mincho Std W3"/>
              </a:rPr>
              <a:t>-</a:t>
            </a:r>
            <a:r>
              <a:rPr sz="1050" b="1" spc="20" dirty="0">
                <a:latin typeface="UD Digi Kyokasho NK-B"/>
                <a:cs typeface="UD Digi Kyokasho NK-B"/>
              </a:rPr>
              <a:t>Ⅳを実施し、就学先へ引継ぎを実施。   など</a:t>
            </a:r>
            <a:endParaRPr sz="1050">
              <a:latin typeface="UD Digi Kyokasho NK-B"/>
              <a:cs typeface="UD Digi Kyokasho NK-B"/>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50864" y="4047744"/>
            <a:ext cx="0" cy="73660"/>
          </a:xfrm>
          <a:custGeom>
            <a:avLst/>
            <a:gdLst/>
            <a:ahLst/>
            <a:cxnLst/>
            <a:rect l="l" t="t" r="r" b="b"/>
            <a:pathLst>
              <a:path h="73660">
                <a:moveTo>
                  <a:pt x="0" y="0"/>
                </a:moveTo>
                <a:lnTo>
                  <a:pt x="0" y="73152"/>
                </a:lnTo>
              </a:path>
            </a:pathLst>
          </a:custGeom>
          <a:ln w="9144">
            <a:solidFill>
              <a:srgbClr val="D9D9D9"/>
            </a:solidFill>
          </a:ln>
        </p:spPr>
        <p:txBody>
          <a:bodyPr wrap="square" lIns="0" tIns="0" rIns="0" bIns="0" rtlCol="0"/>
          <a:lstStyle/>
          <a:p>
            <a:endParaRPr/>
          </a:p>
        </p:txBody>
      </p:sp>
      <p:sp>
        <p:nvSpPr>
          <p:cNvPr id="3" name="object 3"/>
          <p:cNvSpPr/>
          <p:nvPr/>
        </p:nvSpPr>
        <p:spPr>
          <a:xfrm>
            <a:off x="6150864" y="3835908"/>
            <a:ext cx="0" cy="144780"/>
          </a:xfrm>
          <a:custGeom>
            <a:avLst/>
            <a:gdLst/>
            <a:ahLst/>
            <a:cxnLst/>
            <a:rect l="l" t="t" r="r" b="b"/>
            <a:pathLst>
              <a:path h="144779">
                <a:moveTo>
                  <a:pt x="0" y="0"/>
                </a:moveTo>
                <a:lnTo>
                  <a:pt x="0" y="144779"/>
                </a:lnTo>
              </a:path>
            </a:pathLst>
          </a:custGeom>
          <a:ln w="9144">
            <a:solidFill>
              <a:srgbClr val="D9D9D9"/>
            </a:solidFill>
          </a:ln>
        </p:spPr>
        <p:txBody>
          <a:bodyPr wrap="square" lIns="0" tIns="0" rIns="0" bIns="0" rtlCol="0"/>
          <a:lstStyle/>
          <a:p>
            <a:endParaRPr/>
          </a:p>
        </p:txBody>
      </p:sp>
      <p:sp>
        <p:nvSpPr>
          <p:cNvPr id="4" name="object 4"/>
          <p:cNvSpPr/>
          <p:nvPr/>
        </p:nvSpPr>
        <p:spPr>
          <a:xfrm>
            <a:off x="6150864" y="3624072"/>
            <a:ext cx="0" cy="144780"/>
          </a:xfrm>
          <a:custGeom>
            <a:avLst/>
            <a:gdLst/>
            <a:ahLst/>
            <a:cxnLst/>
            <a:rect l="l" t="t" r="r" b="b"/>
            <a:pathLst>
              <a:path h="144779">
                <a:moveTo>
                  <a:pt x="0" y="0"/>
                </a:moveTo>
                <a:lnTo>
                  <a:pt x="0" y="144779"/>
                </a:lnTo>
              </a:path>
            </a:pathLst>
          </a:custGeom>
          <a:ln w="9144">
            <a:solidFill>
              <a:srgbClr val="D9D9D9"/>
            </a:solidFill>
          </a:ln>
        </p:spPr>
        <p:txBody>
          <a:bodyPr wrap="square" lIns="0" tIns="0" rIns="0" bIns="0" rtlCol="0"/>
          <a:lstStyle/>
          <a:p>
            <a:endParaRPr/>
          </a:p>
        </p:txBody>
      </p:sp>
      <p:sp>
        <p:nvSpPr>
          <p:cNvPr id="5" name="object 5"/>
          <p:cNvSpPr/>
          <p:nvPr/>
        </p:nvSpPr>
        <p:spPr>
          <a:xfrm>
            <a:off x="6150864" y="3412235"/>
            <a:ext cx="0" cy="146685"/>
          </a:xfrm>
          <a:custGeom>
            <a:avLst/>
            <a:gdLst/>
            <a:ahLst/>
            <a:cxnLst/>
            <a:rect l="l" t="t" r="r" b="b"/>
            <a:pathLst>
              <a:path h="146685">
                <a:moveTo>
                  <a:pt x="0" y="0"/>
                </a:moveTo>
                <a:lnTo>
                  <a:pt x="0" y="146303"/>
                </a:lnTo>
              </a:path>
            </a:pathLst>
          </a:custGeom>
          <a:ln w="9144">
            <a:solidFill>
              <a:srgbClr val="D9D9D9"/>
            </a:solidFill>
          </a:ln>
        </p:spPr>
        <p:txBody>
          <a:bodyPr wrap="square" lIns="0" tIns="0" rIns="0" bIns="0" rtlCol="0"/>
          <a:lstStyle/>
          <a:p>
            <a:endParaRPr/>
          </a:p>
        </p:txBody>
      </p:sp>
      <p:sp>
        <p:nvSpPr>
          <p:cNvPr id="6" name="object 6"/>
          <p:cNvSpPr/>
          <p:nvPr/>
        </p:nvSpPr>
        <p:spPr>
          <a:xfrm>
            <a:off x="6150864" y="2990088"/>
            <a:ext cx="0" cy="356870"/>
          </a:xfrm>
          <a:custGeom>
            <a:avLst/>
            <a:gdLst/>
            <a:ahLst/>
            <a:cxnLst/>
            <a:rect l="l" t="t" r="r" b="b"/>
            <a:pathLst>
              <a:path h="356870">
                <a:moveTo>
                  <a:pt x="0" y="0"/>
                </a:moveTo>
                <a:lnTo>
                  <a:pt x="0" y="356615"/>
                </a:lnTo>
              </a:path>
            </a:pathLst>
          </a:custGeom>
          <a:ln w="9144">
            <a:solidFill>
              <a:srgbClr val="D9D9D9"/>
            </a:solidFill>
          </a:ln>
        </p:spPr>
        <p:txBody>
          <a:bodyPr wrap="square" lIns="0" tIns="0" rIns="0" bIns="0" rtlCol="0"/>
          <a:lstStyle/>
          <a:p>
            <a:endParaRPr/>
          </a:p>
        </p:txBody>
      </p:sp>
      <p:sp>
        <p:nvSpPr>
          <p:cNvPr id="7" name="object 7"/>
          <p:cNvSpPr/>
          <p:nvPr/>
        </p:nvSpPr>
        <p:spPr>
          <a:xfrm>
            <a:off x="6150864" y="2778252"/>
            <a:ext cx="0" cy="144780"/>
          </a:xfrm>
          <a:custGeom>
            <a:avLst/>
            <a:gdLst/>
            <a:ahLst/>
            <a:cxnLst/>
            <a:rect l="l" t="t" r="r" b="b"/>
            <a:pathLst>
              <a:path h="144780">
                <a:moveTo>
                  <a:pt x="0" y="0"/>
                </a:moveTo>
                <a:lnTo>
                  <a:pt x="0" y="144779"/>
                </a:lnTo>
              </a:path>
            </a:pathLst>
          </a:custGeom>
          <a:ln w="9144">
            <a:solidFill>
              <a:srgbClr val="D9D9D9"/>
            </a:solidFill>
          </a:ln>
        </p:spPr>
        <p:txBody>
          <a:bodyPr wrap="square" lIns="0" tIns="0" rIns="0" bIns="0" rtlCol="0"/>
          <a:lstStyle/>
          <a:p>
            <a:endParaRPr/>
          </a:p>
        </p:txBody>
      </p:sp>
      <p:sp>
        <p:nvSpPr>
          <p:cNvPr id="8" name="object 8"/>
          <p:cNvSpPr/>
          <p:nvPr/>
        </p:nvSpPr>
        <p:spPr>
          <a:xfrm>
            <a:off x="6150864" y="2639568"/>
            <a:ext cx="0" cy="71755"/>
          </a:xfrm>
          <a:custGeom>
            <a:avLst/>
            <a:gdLst/>
            <a:ahLst/>
            <a:cxnLst/>
            <a:rect l="l" t="t" r="r" b="b"/>
            <a:pathLst>
              <a:path h="71755">
                <a:moveTo>
                  <a:pt x="0" y="0"/>
                </a:moveTo>
                <a:lnTo>
                  <a:pt x="0" y="71628"/>
                </a:lnTo>
              </a:path>
            </a:pathLst>
          </a:custGeom>
          <a:ln w="9144">
            <a:solidFill>
              <a:srgbClr val="D9D9D9"/>
            </a:solidFill>
          </a:ln>
        </p:spPr>
        <p:txBody>
          <a:bodyPr wrap="square" lIns="0" tIns="0" rIns="0" bIns="0" rtlCol="0"/>
          <a:lstStyle/>
          <a:p>
            <a:endParaRPr/>
          </a:p>
        </p:txBody>
      </p:sp>
      <p:sp>
        <p:nvSpPr>
          <p:cNvPr id="9" name="object 9"/>
          <p:cNvSpPr/>
          <p:nvPr/>
        </p:nvSpPr>
        <p:spPr>
          <a:xfrm>
            <a:off x="6839711" y="4047744"/>
            <a:ext cx="0" cy="73660"/>
          </a:xfrm>
          <a:custGeom>
            <a:avLst/>
            <a:gdLst/>
            <a:ahLst/>
            <a:cxnLst/>
            <a:rect l="l" t="t" r="r" b="b"/>
            <a:pathLst>
              <a:path h="73660">
                <a:moveTo>
                  <a:pt x="0" y="0"/>
                </a:moveTo>
                <a:lnTo>
                  <a:pt x="0" y="73152"/>
                </a:lnTo>
              </a:path>
            </a:pathLst>
          </a:custGeom>
          <a:ln w="9144">
            <a:solidFill>
              <a:srgbClr val="D9D9D9"/>
            </a:solidFill>
          </a:ln>
        </p:spPr>
        <p:txBody>
          <a:bodyPr wrap="square" lIns="0" tIns="0" rIns="0" bIns="0" rtlCol="0"/>
          <a:lstStyle/>
          <a:p>
            <a:endParaRPr/>
          </a:p>
        </p:txBody>
      </p:sp>
      <p:sp>
        <p:nvSpPr>
          <p:cNvPr id="10" name="object 10"/>
          <p:cNvSpPr/>
          <p:nvPr/>
        </p:nvSpPr>
        <p:spPr>
          <a:xfrm>
            <a:off x="6839711" y="3624072"/>
            <a:ext cx="0" cy="356870"/>
          </a:xfrm>
          <a:custGeom>
            <a:avLst/>
            <a:gdLst/>
            <a:ahLst/>
            <a:cxnLst/>
            <a:rect l="l" t="t" r="r" b="b"/>
            <a:pathLst>
              <a:path h="356870">
                <a:moveTo>
                  <a:pt x="0" y="0"/>
                </a:moveTo>
                <a:lnTo>
                  <a:pt x="0" y="356615"/>
                </a:lnTo>
              </a:path>
            </a:pathLst>
          </a:custGeom>
          <a:ln w="9144">
            <a:solidFill>
              <a:srgbClr val="D9D9D9"/>
            </a:solidFill>
          </a:ln>
        </p:spPr>
        <p:txBody>
          <a:bodyPr wrap="square" lIns="0" tIns="0" rIns="0" bIns="0" rtlCol="0"/>
          <a:lstStyle/>
          <a:p>
            <a:endParaRPr/>
          </a:p>
        </p:txBody>
      </p:sp>
      <p:sp>
        <p:nvSpPr>
          <p:cNvPr id="11" name="object 11"/>
          <p:cNvSpPr/>
          <p:nvPr/>
        </p:nvSpPr>
        <p:spPr>
          <a:xfrm>
            <a:off x="6839711" y="3412235"/>
            <a:ext cx="0" cy="146685"/>
          </a:xfrm>
          <a:custGeom>
            <a:avLst/>
            <a:gdLst/>
            <a:ahLst/>
            <a:cxnLst/>
            <a:rect l="l" t="t" r="r" b="b"/>
            <a:pathLst>
              <a:path h="146685">
                <a:moveTo>
                  <a:pt x="0" y="0"/>
                </a:moveTo>
                <a:lnTo>
                  <a:pt x="0" y="146303"/>
                </a:lnTo>
              </a:path>
            </a:pathLst>
          </a:custGeom>
          <a:ln w="9144">
            <a:solidFill>
              <a:srgbClr val="D9D9D9"/>
            </a:solidFill>
          </a:ln>
        </p:spPr>
        <p:txBody>
          <a:bodyPr wrap="square" lIns="0" tIns="0" rIns="0" bIns="0" rtlCol="0"/>
          <a:lstStyle/>
          <a:p>
            <a:endParaRPr/>
          </a:p>
        </p:txBody>
      </p:sp>
      <p:sp>
        <p:nvSpPr>
          <p:cNvPr id="12" name="object 12"/>
          <p:cNvSpPr/>
          <p:nvPr/>
        </p:nvSpPr>
        <p:spPr>
          <a:xfrm>
            <a:off x="6839711" y="2990088"/>
            <a:ext cx="0" cy="356870"/>
          </a:xfrm>
          <a:custGeom>
            <a:avLst/>
            <a:gdLst/>
            <a:ahLst/>
            <a:cxnLst/>
            <a:rect l="l" t="t" r="r" b="b"/>
            <a:pathLst>
              <a:path h="356870">
                <a:moveTo>
                  <a:pt x="0" y="0"/>
                </a:moveTo>
                <a:lnTo>
                  <a:pt x="0" y="356615"/>
                </a:lnTo>
              </a:path>
            </a:pathLst>
          </a:custGeom>
          <a:ln w="9144">
            <a:solidFill>
              <a:srgbClr val="D9D9D9"/>
            </a:solidFill>
          </a:ln>
        </p:spPr>
        <p:txBody>
          <a:bodyPr wrap="square" lIns="0" tIns="0" rIns="0" bIns="0" rtlCol="0"/>
          <a:lstStyle/>
          <a:p>
            <a:endParaRPr/>
          </a:p>
        </p:txBody>
      </p:sp>
      <p:sp>
        <p:nvSpPr>
          <p:cNvPr id="13" name="object 13"/>
          <p:cNvSpPr/>
          <p:nvPr/>
        </p:nvSpPr>
        <p:spPr>
          <a:xfrm>
            <a:off x="6839711" y="2778252"/>
            <a:ext cx="0" cy="144780"/>
          </a:xfrm>
          <a:custGeom>
            <a:avLst/>
            <a:gdLst/>
            <a:ahLst/>
            <a:cxnLst/>
            <a:rect l="l" t="t" r="r" b="b"/>
            <a:pathLst>
              <a:path h="144780">
                <a:moveTo>
                  <a:pt x="0" y="0"/>
                </a:moveTo>
                <a:lnTo>
                  <a:pt x="0" y="144779"/>
                </a:lnTo>
              </a:path>
            </a:pathLst>
          </a:custGeom>
          <a:ln w="9144">
            <a:solidFill>
              <a:srgbClr val="D9D9D9"/>
            </a:solidFill>
          </a:ln>
        </p:spPr>
        <p:txBody>
          <a:bodyPr wrap="square" lIns="0" tIns="0" rIns="0" bIns="0" rtlCol="0"/>
          <a:lstStyle/>
          <a:p>
            <a:endParaRPr/>
          </a:p>
        </p:txBody>
      </p:sp>
      <p:sp>
        <p:nvSpPr>
          <p:cNvPr id="14" name="object 14"/>
          <p:cNvSpPr/>
          <p:nvPr/>
        </p:nvSpPr>
        <p:spPr>
          <a:xfrm>
            <a:off x="6839711" y="2639568"/>
            <a:ext cx="0" cy="71755"/>
          </a:xfrm>
          <a:custGeom>
            <a:avLst/>
            <a:gdLst/>
            <a:ahLst/>
            <a:cxnLst/>
            <a:rect l="l" t="t" r="r" b="b"/>
            <a:pathLst>
              <a:path h="71755">
                <a:moveTo>
                  <a:pt x="0" y="0"/>
                </a:moveTo>
                <a:lnTo>
                  <a:pt x="0" y="71628"/>
                </a:lnTo>
              </a:path>
            </a:pathLst>
          </a:custGeom>
          <a:ln w="9144">
            <a:solidFill>
              <a:srgbClr val="D9D9D9"/>
            </a:solidFill>
          </a:ln>
        </p:spPr>
        <p:txBody>
          <a:bodyPr wrap="square" lIns="0" tIns="0" rIns="0" bIns="0" rtlCol="0"/>
          <a:lstStyle/>
          <a:p>
            <a:endParaRPr/>
          </a:p>
        </p:txBody>
      </p:sp>
      <p:sp>
        <p:nvSpPr>
          <p:cNvPr id="15" name="object 15"/>
          <p:cNvSpPr/>
          <p:nvPr/>
        </p:nvSpPr>
        <p:spPr>
          <a:xfrm>
            <a:off x="7527035" y="2778252"/>
            <a:ext cx="0" cy="1343025"/>
          </a:xfrm>
          <a:custGeom>
            <a:avLst/>
            <a:gdLst/>
            <a:ahLst/>
            <a:cxnLst/>
            <a:rect l="l" t="t" r="r" b="b"/>
            <a:pathLst>
              <a:path h="1343025">
                <a:moveTo>
                  <a:pt x="0" y="0"/>
                </a:moveTo>
                <a:lnTo>
                  <a:pt x="0" y="1342644"/>
                </a:lnTo>
              </a:path>
            </a:pathLst>
          </a:custGeom>
          <a:ln w="9144">
            <a:solidFill>
              <a:srgbClr val="D9D9D9"/>
            </a:solidFill>
          </a:ln>
        </p:spPr>
        <p:txBody>
          <a:bodyPr wrap="square" lIns="0" tIns="0" rIns="0" bIns="0" rtlCol="0"/>
          <a:lstStyle/>
          <a:p>
            <a:endParaRPr/>
          </a:p>
        </p:txBody>
      </p:sp>
      <p:sp>
        <p:nvSpPr>
          <p:cNvPr id="16" name="object 16"/>
          <p:cNvSpPr/>
          <p:nvPr/>
        </p:nvSpPr>
        <p:spPr>
          <a:xfrm>
            <a:off x="7527035" y="2639568"/>
            <a:ext cx="0" cy="71755"/>
          </a:xfrm>
          <a:custGeom>
            <a:avLst/>
            <a:gdLst/>
            <a:ahLst/>
            <a:cxnLst/>
            <a:rect l="l" t="t" r="r" b="b"/>
            <a:pathLst>
              <a:path h="71755">
                <a:moveTo>
                  <a:pt x="0" y="0"/>
                </a:moveTo>
                <a:lnTo>
                  <a:pt x="0" y="71628"/>
                </a:lnTo>
              </a:path>
            </a:pathLst>
          </a:custGeom>
          <a:ln w="9144">
            <a:solidFill>
              <a:srgbClr val="D9D9D9"/>
            </a:solidFill>
          </a:ln>
        </p:spPr>
        <p:txBody>
          <a:bodyPr wrap="square" lIns="0" tIns="0" rIns="0" bIns="0" rtlCol="0"/>
          <a:lstStyle/>
          <a:p>
            <a:endParaRPr/>
          </a:p>
        </p:txBody>
      </p:sp>
      <p:sp>
        <p:nvSpPr>
          <p:cNvPr id="17" name="object 17"/>
          <p:cNvSpPr/>
          <p:nvPr/>
        </p:nvSpPr>
        <p:spPr>
          <a:xfrm>
            <a:off x="8214359" y="2778252"/>
            <a:ext cx="0" cy="1343025"/>
          </a:xfrm>
          <a:custGeom>
            <a:avLst/>
            <a:gdLst/>
            <a:ahLst/>
            <a:cxnLst/>
            <a:rect l="l" t="t" r="r" b="b"/>
            <a:pathLst>
              <a:path h="1343025">
                <a:moveTo>
                  <a:pt x="0" y="0"/>
                </a:moveTo>
                <a:lnTo>
                  <a:pt x="0" y="1342644"/>
                </a:lnTo>
              </a:path>
            </a:pathLst>
          </a:custGeom>
          <a:ln w="9144">
            <a:solidFill>
              <a:srgbClr val="D9D9D9"/>
            </a:solidFill>
          </a:ln>
        </p:spPr>
        <p:txBody>
          <a:bodyPr wrap="square" lIns="0" tIns="0" rIns="0" bIns="0" rtlCol="0"/>
          <a:lstStyle/>
          <a:p>
            <a:endParaRPr/>
          </a:p>
        </p:txBody>
      </p:sp>
      <p:sp>
        <p:nvSpPr>
          <p:cNvPr id="18" name="object 18"/>
          <p:cNvSpPr/>
          <p:nvPr/>
        </p:nvSpPr>
        <p:spPr>
          <a:xfrm>
            <a:off x="8214359" y="2639568"/>
            <a:ext cx="0" cy="71755"/>
          </a:xfrm>
          <a:custGeom>
            <a:avLst/>
            <a:gdLst/>
            <a:ahLst/>
            <a:cxnLst/>
            <a:rect l="l" t="t" r="r" b="b"/>
            <a:pathLst>
              <a:path h="71755">
                <a:moveTo>
                  <a:pt x="0" y="0"/>
                </a:moveTo>
                <a:lnTo>
                  <a:pt x="0" y="71628"/>
                </a:lnTo>
              </a:path>
            </a:pathLst>
          </a:custGeom>
          <a:ln w="9144">
            <a:solidFill>
              <a:srgbClr val="D9D9D9"/>
            </a:solidFill>
          </a:ln>
        </p:spPr>
        <p:txBody>
          <a:bodyPr wrap="square" lIns="0" tIns="0" rIns="0" bIns="0" rtlCol="0"/>
          <a:lstStyle/>
          <a:p>
            <a:endParaRPr/>
          </a:p>
        </p:txBody>
      </p:sp>
      <p:sp>
        <p:nvSpPr>
          <p:cNvPr id="19" name="object 19"/>
          <p:cNvSpPr/>
          <p:nvPr/>
        </p:nvSpPr>
        <p:spPr>
          <a:xfrm>
            <a:off x="8901683" y="2639568"/>
            <a:ext cx="0" cy="1481455"/>
          </a:xfrm>
          <a:custGeom>
            <a:avLst/>
            <a:gdLst/>
            <a:ahLst/>
            <a:cxnLst/>
            <a:rect l="l" t="t" r="r" b="b"/>
            <a:pathLst>
              <a:path h="1481454">
                <a:moveTo>
                  <a:pt x="0" y="0"/>
                </a:moveTo>
                <a:lnTo>
                  <a:pt x="0" y="1481328"/>
                </a:lnTo>
              </a:path>
            </a:pathLst>
          </a:custGeom>
          <a:ln w="9144">
            <a:solidFill>
              <a:srgbClr val="D9D9D9"/>
            </a:solidFill>
          </a:ln>
        </p:spPr>
        <p:txBody>
          <a:bodyPr wrap="square" lIns="0" tIns="0" rIns="0" bIns="0" rtlCol="0"/>
          <a:lstStyle/>
          <a:p>
            <a:endParaRPr/>
          </a:p>
        </p:txBody>
      </p:sp>
      <p:sp>
        <p:nvSpPr>
          <p:cNvPr id="20" name="object 20"/>
          <p:cNvSpPr/>
          <p:nvPr/>
        </p:nvSpPr>
        <p:spPr>
          <a:xfrm>
            <a:off x="9590531" y="2639568"/>
            <a:ext cx="0" cy="1481455"/>
          </a:xfrm>
          <a:custGeom>
            <a:avLst/>
            <a:gdLst/>
            <a:ahLst/>
            <a:cxnLst/>
            <a:rect l="l" t="t" r="r" b="b"/>
            <a:pathLst>
              <a:path h="1481454">
                <a:moveTo>
                  <a:pt x="0" y="0"/>
                </a:moveTo>
                <a:lnTo>
                  <a:pt x="0" y="1481328"/>
                </a:lnTo>
              </a:path>
            </a:pathLst>
          </a:custGeom>
          <a:ln w="9144">
            <a:solidFill>
              <a:srgbClr val="D9D9D9"/>
            </a:solidFill>
          </a:ln>
        </p:spPr>
        <p:txBody>
          <a:bodyPr wrap="square" lIns="0" tIns="0" rIns="0" bIns="0" rtlCol="0"/>
          <a:lstStyle/>
          <a:p>
            <a:endParaRPr/>
          </a:p>
        </p:txBody>
      </p:sp>
      <p:sp>
        <p:nvSpPr>
          <p:cNvPr id="21" name="object 21"/>
          <p:cNvSpPr/>
          <p:nvPr/>
        </p:nvSpPr>
        <p:spPr>
          <a:xfrm>
            <a:off x="5465064" y="2711196"/>
            <a:ext cx="3299460" cy="67310"/>
          </a:xfrm>
          <a:custGeom>
            <a:avLst/>
            <a:gdLst/>
            <a:ahLst/>
            <a:cxnLst/>
            <a:rect l="l" t="t" r="r" b="b"/>
            <a:pathLst>
              <a:path w="3299459" h="67310">
                <a:moveTo>
                  <a:pt x="3299460" y="0"/>
                </a:moveTo>
                <a:lnTo>
                  <a:pt x="0" y="0"/>
                </a:lnTo>
                <a:lnTo>
                  <a:pt x="0" y="67055"/>
                </a:lnTo>
                <a:lnTo>
                  <a:pt x="3299460" y="67055"/>
                </a:lnTo>
                <a:lnTo>
                  <a:pt x="3299460" y="0"/>
                </a:lnTo>
                <a:close/>
              </a:path>
            </a:pathLst>
          </a:custGeom>
          <a:solidFill>
            <a:srgbClr val="5B9BD4"/>
          </a:solidFill>
        </p:spPr>
        <p:txBody>
          <a:bodyPr wrap="square" lIns="0" tIns="0" rIns="0" bIns="0" rtlCol="0"/>
          <a:lstStyle/>
          <a:p>
            <a:endParaRPr/>
          </a:p>
        </p:txBody>
      </p:sp>
      <p:sp>
        <p:nvSpPr>
          <p:cNvPr id="22" name="object 22"/>
          <p:cNvSpPr/>
          <p:nvPr/>
        </p:nvSpPr>
        <p:spPr>
          <a:xfrm>
            <a:off x="5465064" y="2923032"/>
            <a:ext cx="1511935" cy="67310"/>
          </a:xfrm>
          <a:custGeom>
            <a:avLst/>
            <a:gdLst/>
            <a:ahLst/>
            <a:cxnLst/>
            <a:rect l="l" t="t" r="r" b="b"/>
            <a:pathLst>
              <a:path w="1511934" h="67310">
                <a:moveTo>
                  <a:pt x="1511808" y="0"/>
                </a:moveTo>
                <a:lnTo>
                  <a:pt x="0" y="0"/>
                </a:lnTo>
                <a:lnTo>
                  <a:pt x="0" y="67056"/>
                </a:lnTo>
                <a:lnTo>
                  <a:pt x="1511808" y="67056"/>
                </a:lnTo>
                <a:lnTo>
                  <a:pt x="1511808" y="0"/>
                </a:lnTo>
                <a:close/>
              </a:path>
            </a:pathLst>
          </a:custGeom>
          <a:solidFill>
            <a:srgbClr val="5B9BD4"/>
          </a:solidFill>
        </p:spPr>
        <p:txBody>
          <a:bodyPr wrap="square" lIns="0" tIns="0" rIns="0" bIns="0" rtlCol="0"/>
          <a:lstStyle/>
          <a:p>
            <a:endParaRPr/>
          </a:p>
        </p:txBody>
      </p:sp>
      <p:sp>
        <p:nvSpPr>
          <p:cNvPr id="23" name="object 23"/>
          <p:cNvSpPr/>
          <p:nvPr/>
        </p:nvSpPr>
        <p:spPr>
          <a:xfrm>
            <a:off x="5465064" y="3134868"/>
            <a:ext cx="411480" cy="66040"/>
          </a:xfrm>
          <a:custGeom>
            <a:avLst/>
            <a:gdLst/>
            <a:ahLst/>
            <a:cxnLst/>
            <a:rect l="l" t="t" r="r" b="b"/>
            <a:pathLst>
              <a:path w="411479" h="66039">
                <a:moveTo>
                  <a:pt x="411480" y="0"/>
                </a:moveTo>
                <a:lnTo>
                  <a:pt x="0" y="0"/>
                </a:lnTo>
                <a:lnTo>
                  <a:pt x="0" y="65532"/>
                </a:lnTo>
                <a:lnTo>
                  <a:pt x="411480" y="65532"/>
                </a:lnTo>
                <a:lnTo>
                  <a:pt x="411480" y="0"/>
                </a:lnTo>
                <a:close/>
              </a:path>
            </a:pathLst>
          </a:custGeom>
          <a:solidFill>
            <a:srgbClr val="5B9BD4"/>
          </a:solidFill>
        </p:spPr>
        <p:txBody>
          <a:bodyPr wrap="square" lIns="0" tIns="0" rIns="0" bIns="0" rtlCol="0"/>
          <a:lstStyle/>
          <a:p>
            <a:endParaRPr/>
          </a:p>
        </p:txBody>
      </p:sp>
      <p:sp>
        <p:nvSpPr>
          <p:cNvPr id="24" name="object 24"/>
          <p:cNvSpPr/>
          <p:nvPr/>
        </p:nvSpPr>
        <p:spPr>
          <a:xfrm>
            <a:off x="5465064" y="3346704"/>
            <a:ext cx="1923414" cy="66040"/>
          </a:xfrm>
          <a:custGeom>
            <a:avLst/>
            <a:gdLst/>
            <a:ahLst/>
            <a:cxnLst/>
            <a:rect l="l" t="t" r="r" b="b"/>
            <a:pathLst>
              <a:path w="1923415" h="66039">
                <a:moveTo>
                  <a:pt x="1923288" y="0"/>
                </a:moveTo>
                <a:lnTo>
                  <a:pt x="0" y="0"/>
                </a:lnTo>
                <a:lnTo>
                  <a:pt x="0" y="65532"/>
                </a:lnTo>
                <a:lnTo>
                  <a:pt x="1923288" y="65532"/>
                </a:lnTo>
                <a:lnTo>
                  <a:pt x="1923288" y="0"/>
                </a:lnTo>
                <a:close/>
              </a:path>
            </a:pathLst>
          </a:custGeom>
          <a:solidFill>
            <a:srgbClr val="5B9BD4"/>
          </a:solidFill>
        </p:spPr>
        <p:txBody>
          <a:bodyPr wrap="square" lIns="0" tIns="0" rIns="0" bIns="0" rtlCol="0"/>
          <a:lstStyle/>
          <a:p>
            <a:endParaRPr/>
          </a:p>
        </p:txBody>
      </p:sp>
      <p:sp>
        <p:nvSpPr>
          <p:cNvPr id="25" name="object 25"/>
          <p:cNvSpPr/>
          <p:nvPr/>
        </p:nvSpPr>
        <p:spPr>
          <a:xfrm>
            <a:off x="5465064" y="3558540"/>
            <a:ext cx="1649095" cy="66040"/>
          </a:xfrm>
          <a:custGeom>
            <a:avLst/>
            <a:gdLst/>
            <a:ahLst/>
            <a:cxnLst/>
            <a:rect l="l" t="t" r="r" b="b"/>
            <a:pathLst>
              <a:path w="1649095" h="66039">
                <a:moveTo>
                  <a:pt x="1648967" y="0"/>
                </a:moveTo>
                <a:lnTo>
                  <a:pt x="0" y="0"/>
                </a:lnTo>
                <a:lnTo>
                  <a:pt x="0" y="65532"/>
                </a:lnTo>
                <a:lnTo>
                  <a:pt x="1648967" y="65532"/>
                </a:lnTo>
                <a:lnTo>
                  <a:pt x="1648967" y="0"/>
                </a:lnTo>
                <a:close/>
              </a:path>
            </a:pathLst>
          </a:custGeom>
          <a:solidFill>
            <a:srgbClr val="5B9BD4"/>
          </a:solidFill>
        </p:spPr>
        <p:txBody>
          <a:bodyPr wrap="square" lIns="0" tIns="0" rIns="0" bIns="0" rtlCol="0"/>
          <a:lstStyle/>
          <a:p>
            <a:endParaRPr/>
          </a:p>
        </p:txBody>
      </p:sp>
      <p:sp>
        <p:nvSpPr>
          <p:cNvPr id="26" name="object 26"/>
          <p:cNvSpPr/>
          <p:nvPr/>
        </p:nvSpPr>
        <p:spPr>
          <a:xfrm>
            <a:off x="5465064" y="3768852"/>
            <a:ext cx="1099185" cy="67310"/>
          </a:xfrm>
          <a:custGeom>
            <a:avLst/>
            <a:gdLst/>
            <a:ahLst/>
            <a:cxnLst/>
            <a:rect l="l" t="t" r="r" b="b"/>
            <a:pathLst>
              <a:path w="1099184" h="67310">
                <a:moveTo>
                  <a:pt x="1098804" y="0"/>
                </a:moveTo>
                <a:lnTo>
                  <a:pt x="0" y="0"/>
                </a:lnTo>
                <a:lnTo>
                  <a:pt x="0" y="67056"/>
                </a:lnTo>
                <a:lnTo>
                  <a:pt x="1098804" y="67056"/>
                </a:lnTo>
                <a:lnTo>
                  <a:pt x="1098804" y="0"/>
                </a:lnTo>
                <a:close/>
              </a:path>
            </a:pathLst>
          </a:custGeom>
          <a:solidFill>
            <a:srgbClr val="5B9BD4"/>
          </a:solidFill>
        </p:spPr>
        <p:txBody>
          <a:bodyPr wrap="square" lIns="0" tIns="0" rIns="0" bIns="0" rtlCol="0"/>
          <a:lstStyle/>
          <a:p>
            <a:endParaRPr/>
          </a:p>
        </p:txBody>
      </p:sp>
      <p:grpSp>
        <p:nvGrpSpPr>
          <p:cNvPr id="27" name="object 27"/>
          <p:cNvGrpSpPr/>
          <p:nvPr/>
        </p:nvGrpSpPr>
        <p:grpSpPr>
          <a:xfrm>
            <a:off x="5460301" y="2634805"/>
            <a:ext cx="1791335" cy="1490980"/>
            <a:chOff x="5460301" y="2634805"/>
            <a:chExt cx="1791335" cy="1490980"/>
          </a:xfrm>
        </p:grpSpPr>
        <p:sp>
          <p:nvSpPr>
            <p:cNvPr id="28" name="object 28"/>
            <p:cNvSpPr/>
            <p:nvPr/>
          </p:nvSpPr>
          <p:spPr>
            <a:xfrm>
              <a:off x="5465064" y="3980688"/>
              <a:ext cx="1786255" cy="67310"/>
            </a:xfrm>
            <a:custGeom>
              <a:avLst/>
              <a:gdLst/>
              <a:ahLst/>
              <a:cxnLst/>
              <a:rect l="l" t="t" r="r" b="b"/>
              <a:pathLst>
                <a:path w="1786254" h="67310">
                  <a:moveTo>
                    <a:pt x="1786128" y="0"/>
                  </a:moveTo>
                  <a:lnTo>
                    <a:pt x="0" y="0"/>
                  </a:lnTo>
                  <a:lnTo>
                    <a:pt x="0" y="67055"/>
                  </a:lnTo>
                  <a:lnTo>
                    <a:pt x="1786128" y="67055"/>
                  </a:lnTo>
                  <a:lnTo>
                    <a:pt x="1786128" y="0"/>
                  </a:lnTo>
                  <a:close/>
                </a:path>
              </a:pathLst>
            </a:custGeom>
            <a:solidFill>
              <a:srgbClr val="5B9BD4"/>
            </a:solidFill>
          </p:spPr>
          <p:txBody>
            <a:bodyPr wrap="square" lIns="0" tIns="0" rIns="0" bIns="0" rtlCol="0"/>
            <a:lstStyle/>
            <a:p>
              <a:endParaRPr/>
            </a:p>
          </p:txBody>
        </p:sp>
        <p:sp>
          <p:nvSpPr>
            <p:cNvPr id="29" name="object 29"/>
            <p:cNvSpPr/>
            <p:nvPr/>
          </p:nvSpPr>
          <p:spPr>
            <a:xfrm>
              <a:off x="5465064" y="2639568"/>
              <a:ext cx="0" cy="1481455"/>
            </a:xfrm>
            <a:custGeom>
              <a:avLst/>
              <a:gdLst/>
              <a:ahLst/>
              <a:cxnLst/>
              <a:rect l="l" t="t" r="r" b="b"/>
              <a:pathLst>
                <a:path h="1481454">
                  <a:moveTo>
                    <a:pt x="0" y="0"/>
                  </a:moveTo>
                  <a:lnTo>
                    <a:pt x="0" y="1481328"/>
                  </a:lnTo>
                </a:path>
              </a:pathLst>
            </a:custGeom>
            <a:ln w="9144">
              <a:solidFill>
                <a:srgbClr val="D9D9D9"/>
              </a:solidFill>
            </a:ln>
          </p:spPr>
          <p:txBody>
            <a:bodyPr wrap="square" lIns="0" tIns="0" rIns="0" bIns="0" rtlCol="0"/>
            <a:lstStyle/>
            <a:p>
              <a:endParaRPr/>
            </a:p>
          </p:txBody>
        </p:sp>
      </p:grpSp>
      <p:sp>
        <p:nvSpPr>
          <p:cNvPr id="30" name="object 30"/>
          <p:cNvSpPr txBox="1"/>
          <p:nvPr/>
        </p:nvSpPr>
        <p:spPr>
          <a:xfrm>
            <a:off x="8828023" y="2655823"/>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24</a:t>
            </a:r>
            <a:endParaRPr sz="900">
              <a:latin typeface="Calibri"/>
              <a:cs typeface="Calibri"/>
            </a:endParaRPr>
          </a:p>
        </p:txBody>
      </p:sp>
      <p:sp>
        <p:nvSpPr>
          <p:cNvPr id="31" name="object 31"/>
          <p:cNvSpPr txBox="1"/>
          <p:nvPr/>
        </p:nvSpPr>
        <p:spPr>
          <a:xfrm>
            <a:off x="7040371" y="2867660"/>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11</a:t>
            </a:r>
            <a:endParaRPr sz="900">
              <a:latin typeface="Calibri"/>
              <a:cs typeface="Calibri"/>
            </a:endParaRPr>
          </a:p>
        </p:txBody>
      </p:sp>
      <p:sp>
        <p:nvSpPr>
          <p:cNvPr id="32" name="object 32"/>
          <p:cNvSpPr txBox="1"/>
          <p:nvPr/>
        </p:nvSpPr>
        <p:spPr>
          <a:xfrm>
            <a:off x="5940044" y="3079496"/>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33" name="object 33"/>
          <p:cNvSpPr txBox="1"/>
          <p:nvPr/>
        </p:nvSpPr>
        <p:spPr>
          <a:xfrm>
            <a:off x="7451852" y="329133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14</a:t>
            </a:r>
            <a:endParaRPr sz="900">
              <a:latin typeface="Calibri"/>
              <a:cs typeface="Calibri"/>
            </a:endParaRPr>
          </a:p>
        </p:txBody>
      </p:sp>
      <p:sp>
        <p:nvSpPr>
          <p:cNvPr id="34" name="object 34"/>
          <p:cNvSpPr txBox="1"/>
          <p:nvPr/>
        </p:nvSpPr>
        <p:spPr>
          <a:xfrm>
            <a:off x="7177531" y="3503167"/>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12</a:t>
            </a:r>
            <a:endParaRPr sz="900">
              <a:latin typeface="Calibri"/>
              <a:cs typeface="Calibri"/>
            </a:endParaRPr>
          </a:p>
        </p:txBody>
      </p:sp>
      <p:sp>
        <p:nvSpPr>
          <p:cNvPr id="35" name="object 35"/>
          <p:cNvSpPr txBox="1"/>
          <p:nvPr/>
        </p:nvSpPr>
        <p:spPr>
          <a:xfrm>
            <a:off x="6627368" y="3713479"/>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8</a:t>
            </a:r>
            <a:endParaRPr sz="900">
              <a:latin typeface="Calibri"/>
              <a:cs typeface="Calibri"/>
            </a:endParaRPr>
          </a:p>
        </p:txBody>
      </p:sp>
      <p:sp>
        <p:nvSpPr>
          <p:cNvPr id="36" name="object 36"/>
          <p:cNvSpPr txBox="1"/>
          <p:nvPr/>
        </p:nvSpPr>
        <p:spPr>
          <a:xfrm>
            <a:off x="7314692" y="3925316"/>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13</a:t>
            </a:r>
            <a:endParaRPr sz="900">
              <a:latin typeface="Calibri"/>
              <a:cs typeface="Calibri"/>
            </a:endParaRPr>
          </a:p>
        </p:txBody>
      </p:sp>
      <p:sp>
        <p:nvSpPr>
          <p:cNvPr id="37" name="object 37"/>
          <p:cNvSpPr txBox="1"/>
          <p:nvPr/>
        </p:nvSpPr>
        <p:spPr>
          <a:xfrm>
            <a:off x="5421884" y="2395220"/>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0</a:t>
            </a:r>
            <a:endParaRPr sz="900">
              <a:latin typeface="Calibri"/>
              <a:cs typeface="Calibri"/>
            </a:endParaRPr>
          </a:p>
        </p:txBody>
      </p:sp>
      <p:sp>
        <p:nvSpPr>
          <p:cNvPr id="38" name="object 38"/>
          <p:cNvSpPr txBox="1"/>
          <p:nvPr/>
        </p:nvSpPr>
        <p:spPr>
          <a:xfrm>
            <a:off x="8143747" y="2395220"/>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20</a:t>
            </a:r>
            <a:endParaRPr sz="900">
              <a:latin typeface="Calibri"/>
              <a:cs typeface="Calibri"/>
            </a:endParaRPr>
          </a:p>
        </p:txBody>
      </p:sp>
      <p:sp>
        <p:nvSpPr>
          <p:cNvPr id="39" name="object 39"/>
          <p:cNvSpPr txBox="1"/>
          <p:nvPr/>
        </p:nvSpPr>
        <p:spPr>
          <a:xfrm>
            <a:off x="8831071" y="2395220"/>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25</a:t>
            </a:r>
            <a:endParaRPr sz="900">
              <a:latin typeface="Calibri"/>
              <a:cs typeface="Calibri"/>
            </a:endParaRPr>
          </a:p>
        </p:txBody>
      </p:sp>
      <p:sp>
        <p:nvSpPr>
          <p:cNvPr id="40" name="object 40"/>
          <p:cNvSpPr txBox="1"/>
          <p:nvPr/>
        </p:nvSpPr>
        <p:spPr>
          <a:xfrm>
            <a:off x="9518395" y="2395220"/>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30</a:t>
            </a:r>
            <a:endParaRPr sz="900">
              <a:latin typeface="Calibri"/>
              <a:cs typeface="Calibri"/>
            </a:endParaRPr>
          </a:p>
        </p:txBody>
      </p:sp>
      <p:sp>
        <p:nvSpPr>
          <p:cNvPr id="41" name="object 41"/>
          <p:cNvSpPr txBox="1"/>
          <p:nvPr/>
        </p:nvSpPr>
        <p:spPr>
          <a:xfrm>
            <a:off x="3878071" y="2654808"/>
            <a:ext cx="1508125" cy="1417320"/>
          </a:xfrm>
          <a:prstGeom prst="rect">
            <a:avLst/>
          </a:prstGeom>
        </p:spPr>
        <p:txBody>
          <a:bodyPr vert="horz" wrap="square" lIns="0" tIns="12700" rIns="0" bIns="0" rtlCol="0">
            <a:spAutoFit/>
          </a:bodyPr>
          <a:lstStyle/>
          <a:p>
            <a:pPr marR="6985" algn="r">
              <a:lnSpc>
                <a:spcPct val="100000"/>
              </a:lnSpc>
              <a:spcBef>
                <a:spcPts val="100"/>
              </a:spcBef>
            </a:pPr>
            <a:r>
              <a:rPr sz="800" b="1" spc="-15" dirty="0">
                <a:solidFill>
                  <a:srgbClr val="585858"/>
                </a:solidFill>
                <a:latin typeface="UD Digi Kyokasho NK-B"/>
                <a:cs typeface="UD Digi Kyokasho NK-B"/>
              </a:rPr>
              <a:t>支援計画や指導計画による引継ぎ</a:t>
            </a:r>
            <a:endParaRPr sz="800">
              <a:latin typeface="UD Digi Kyokasho NK-B"/>
              <a:cs typeface="UD Digi Kyokasho NK-B"/>
            </a:endParaRPr>
          </a:p>
          <a:p>
            <a:pPr marL="353695" marR="6350" indent="438784" algn="r">
              <a:lnSpc>
                <a:spcPct val="173800"/>
              </a:lnSpc>
            </a:pPr>
            <a:r>
              <a:rPr sz="800" b="1" spc="-15" dirty="0">
                <a:solidFill>
                  <a:srgbClr val="585858"/>
                </a:solidFill>
                <a:latin typeface="UD Digi Kyokasho NK-B"/>
                <a:cs typeface="UD Digi Kyokasho NK-B"/>
              </a:rPr>
              <a:t>サポートファイル</a:t>
            </a:r>
            <a:r>
              <a:rPr sz="800" b="1" spc="-60" dirty="0">
                <a:solidFill>
                  <a:srgbClr val="585858"/>
                </a:solidFill>
                <a:latin typeface="UD Digi Kyokasho NK-B"/>
                <a:cs typeface="UD Digi Kyokasho NK-B"/>
              </a:rPr>
              <a:t>相談•支援手帳</a:t>
            </a:r>
            <a:r>
              <a:rPr sz="800" b="1" spc="-10" dirty="0">
                <a:solidFill>
                  <a:srgbClr val="585858"/>
                </a:solidFill>
                <a:latin typeface="UD Digi Kyokasho NK-B"/>
                <a:cs typeface="UD Digi Kyokasho NK-B"/>
              </a:rPr>
              <a:t>（ファイル</a:t>
            </a:r>
            <a:r>
              <a:rPr sz="800" b="1" spc="-50" dirty="0">
                <a:solidFill>
                  <a:srgbClr val="585858"/>
                </a:solidFill>
                <a:latin typeface="UD Digi Kyokasho NK-B"/>
                <a:cs typeface="UD Digi Kyokasho NK-B"/>
              </a:rPr>
              <a:t>）</a:t>
            </a:r>
            <a:r>
              <a:rPr sz="800" b="1" spc="-25" dirty="0">
                <a:solidFill>
                  <a:srgbClr val="585858"/>
                </a:solidFill>
                <a:latin typeface="UD Digi Kyokasho NK-B"/>
                <a:cs typeface="UD Digi Kyokasho NK-B"/>
              </a:rPr>
              <a:t>独自の引継ぎシート等</a:t>
            </a:r>
            <a:endParaRPr sz="800">
              <a:latin typeface="UD Digi Kyokasho NK-B"/>
              <a:cs typeface="UD Digi Kyokasho NK-B"/>
            </a:endParaRPr>
          </a:p>
          <a:p>
            <a:pPr marR="5080" algn="r">
              <a:lnSpc>
                <a:spcPct val="100000"/>
              </a:lnSpc>
              <a:spcBef>
                <a:spcPts val="705"/>
              </a:spcBef>
            </a:pPr>
            <a:r>
              <a:rPr sz="800" b="1" spc="-15" dirty="0">
                <a:solidFill>
                  <a:srgbClr val="585858"/>
                </a:solidFill>
                <a:latin typeface="UD Digi Kyokasho NK-B"/>
                <a:cs typeface="UD Digi Kyokasho NK-B"/>
              </a:rPr>
              <a:t>巡回支援や相談支援を活用</a:t>
            </a:r>
            <a:endParaRPr sz="800">
              <a:latin typeface="UD Digi Kyokasho NK-B"/>
              <a:cs typeface="UD Digi Kyokasho NK-B"/>
            </a:endParaRPr>
          </a:p>
          <a:p>
            <a:pPr marL="1202690" marR="7620" indent="-113030" algn="r">
              <a:lnSpc>
                <a:spcPts val="1670"/>
              </a:lnSpc>
              <a:spcBef>
                <a:spcPts val="85"/>
              </a:spcBef>
            </a:pPr>
            <a:r>
              <a:rPr sz="800" b="1" spc="-20" dirty="0">
                <a:solidFill>
                  <a:srgbClr val="585858"/>
                </a:solidFill>
                <a:latin typeface="UD Digi Kyokasho NK-B"/>
                <a:cs typeface="UD Digi Kyokasho NK-B"/>
              </a:rPr>
              <a:t>口頭のみその他</a:t>
            </a:r>
            <a:endParaRPr sz="800">
              <a:latin typeface="UD Digi Kyokasho NK-B"/>
              <a:cs typeface="UD Digi Kyokasho NK-B"/>
            </a:endParaRPr>
          </a:p>
        </p:txBody>
      </p:sp>
      <p:sp>
        <p:nvSpPr>
          <p:cNvPr id="42" name="object 42"/>
          <p:cNvSpPr txBox="1"/>
          <p:nvPr/>
        </p:nvSpPr>
        <p:spPr>
          <a:xfrm>
            <a:off x="6028435" y="2090420"/>
            <a:ext cx="1569720" cy="46735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85858"/>
                </a:solidFill>
                <a:latin typeface="UD Digi Kyokasho NK-B"/>
                <a:cs typeface="UD Digi Kyokasho NK-B"/>
              </a:rPr>
              <a:t>（２）</a:t>
            </a:r>
            <a:r>
              <a:rPr sz="1200" b="1" spc="-20" dirty="0">
                <a:solidFill>
                  <a:srgbClr val="585858"/>
                </a:solidFill>
                <a:latin typeface="UD Digi Kyokasho NK-B"/>
                <a:cs typeface="UD Digi Kyokasho NK-B"/>
              </a:rPr>
              <a:t>基本的な引継手法</a:t>
            </a:r>
            <a:endParaRPr sz="1200">
              <a:latin typeface="UD Digi Kyokasho NK-B"/>
              <a:cs typeface="UD Digi Kyokasho NK-B"/>
            </a:endParaRPr>
          </a:p>
          <a:p>
            <a:pPr marL="93345">
              <a:lnSpc>
                <a:spcPct val="100000"/>
              </a:lnSpc>
              <a:spcBef>
                <a:spcPts val="960"/>
              </a:spcBef>
              <a:tabLst>
                <a:tab pos="753110" algn="l"/>
                <a:tab pos="1440180" algn="l"/>
              </a:tabLst>
            </a:pP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endParaRPr sz="900">
              <a:latin typeface="Calibri"/>
              <a:cs typeface="Calibri"/>
            </a:endParaRPr>
          </a:p>
        </p:txBody>
      </p:sp>
      <p:grpSp>
        <p:nvGrpSpPr>
          <p:cNvPr id="43" name="object 43"/>
          <p:cNvGrpSpPr/>
          <p:nvPr/>
        </p:nvGrpSpPr>
        <p:grpSpPr>
          <a:xfrm>
            <a:off x="3806761" y="1996249"/>
            <a:ext cx="5986780" cy="4704080"/>
            <a:chOff x="3806761" y="1996249"/>
            <a:chExt cx="5986780" cy="4704080"/>
          </a:xfrm>
        </p:grpSpPr>
        <p:sp>
          <p:nvSpPr>
            <p:cNvPr id="44" name="object 44"/>
            <p:cNvSpPr/>
            <p:nvPr/>
          </p:nvSpPr>
          <p:spPr>
            <a:xfrm>
              <a:off x="3811523" y="2001012"/>
              <a:ext cx="5975985" cy="2260600"/>
            </a:xfrm>
            <a:custGeom>
              <a:avLst/>
              <a:gdLst/>
              <a:ahLst/>
              <a:cxnLst/>
              <a:rect l="l" t="t" r="r" b="b"/>
              <a:pathLst>
                <a:path w="5975984" h="2260600">
                  <a:moveTo>
                    <a:pt x="0" y="2260091"/>
                  </a:moveTo>
                  <a:lnTo>
                    <a:pt x="5975604" y="2260091"/>
                  </a:lnTo>
                  <a:lnTo>
                    <a:pt x="5975604" y="0"/>
                  </a:lnTo>
                  <a:lnTo>
                    <a:pt x="0" y="0"/>
                  </a:lnTo>
                  <a:lnTo>
                    <a:pt x="0" y="2260091"/>
                  </a:lnTo>
                  <a:close/>
                </a:path>
              </a:pathLst>
            </a:custGeom>
            <a:ln w="9144">
              <a:solidFill>
                <a:srgbClr val="000000"/>
              </a:solidFill>
            </a:ln>
          </p:spPr>
          <p:txBody>
            <a:bodyPr wrap="square" lIns="0" tIns="0" rIns="0" bIns="0" rtlCol="0"/>
            <a:lstStyle/>
            <a:p>
              <a:endParaRPr/>
            </a:p>
          </p:txBody>
        </p:sp>
        <p:sp>
          <p:nvSpPr>
            <p:cNvPr id="45" name="object 45"/>
            <p:cNvSpPr/>
            <p:nvPr/>
          </p:nvSpPr>
          <p:spPr>
            <a:xfrm>
              <a:off x="4553711" y="4197096"/>
              <a:ext cx="5233670" cy="2496820"/>
            </a:xfrm>
            <a:custGeom>
              <a:avLst/>
              <a:gdLst/>
              <a:ahLst/>
              <a:cxnLst/>
              <a:rect l="l" t="t" r="r" b="b"/>
              <a:pathLst>
                <a:path w="5233670" h="2496820">
                  <a:moveTo>
                    <a:pt x="0" y="606551"/>
                  </a:moveTo>
                  <a:lnTo>
                    <a:pt x="2943" y="559132"/>
                  </a:lnTo>
                  <a:lnTo>
                    <a:pt x="11539" y="513473"/>
                  </a:lnTo>
                  <a:lnTo>
                    <a:pt x="25434" y="469928"/>
                  </a:lnTo>
                  <a:lnTo>
                    <a:pt x="44272" y="428852"/>
                  </a:lnTo>
                  <a:lnTo>
                    <a:pt x="67702" y="390597"/>
                  </a:lnTo>
                  <a:lnTo>
                    <a:pt x="95368" y="355518"/>
                  </a:lnTo>
                  <a:lnTo>
                    <a:pt x="126918" y="323968"/>
                  </a:lnTo>
                  <a:lnTo>
                    <a:pt x="161997" y="296302"/>
                  </a:lnTo>
                  <a:lnTo>
                    <a:pt x="200252" y="272872"/>
                  </a:lnTo>
                  <a:lnTo>
                    <a:pt x="241328" y="254034"/>
                  </a:lnTo>
                  <a:lnTo>
                    <a:pt x="284873" y="240139"/>
                  </a:lnTo>
                  <a:lnTo>
                    <a:pt x="330532" y="231543"/>
                  </a:lnTo>
                  <a:lnTo>
                    <a:pt x="377951" y="228599"/>
                  </a:lnTo>
                  <a:lnTo>
                    <a:pt x="871727" y="228599"/>
                  </a:lnTo>
                  <a:lnTo>
                    <a:pt x="772667" y="0"/>
                  </a:lnTo>
                  <a:lnTo>
                    <a:pt x="2180843" y="228599"/>
                  </a:lnTo>
                  <a:lnTo>
                    <a:pt x="4855464" y="228599"/>
                  </a:lnTo>
                  <a:lnTo>
                    <a:pt x="4902883" y="231543"/>
                  </a:lnTo>
                  <a:lnTo>
                    <a:pt x="4948542" y="240139"/>
                  </a:lnTo>
                  <a:lnTo>
                    <a:pt x="4992087" y="254034"/>
                  </a:lnTo>
                  <a:lnTo>
                    <a:pt x="5033163" y="272872"/>
                  </a:lnTo>
                  <a:lnTo>
                    <a:pt x="5071418" y="296302"/>
                  </a:lnTo>
                  <a:lnTo>
                    <a:pt x="5106497" y="323968"/>
                  </a:lnTo>
                  <a:lnTo>
                    <a:pt x="5138047" y="355518"/>
                  </a:lnTo>
                  <a:lnTo>
                    <a:pt x="5165713" y="390597"/>
                  </a:lnTo>
                  <a:lnTo>
                    <a:pt x="5189143" y="428852"/>
                  </a:lnTo>
                  <a:lnTo>
                    <a:pt x="5207981" y="469928"/>
                  </a:lnTo>
                  <a:lnTo>
                    <a:pt x="5221876" y="513473"/>
                  </a:lnTo>
                  <a:lnTo>
                    <a:pt x="5230472" y="559132"/>
                  </a:lnTo>
                  <a:lnTo>
                    <a:pt x="5233416" y="606551"/>
                  </a:lnTo>
                  <a:lnTo>
                    <a:pt x="5233416" y="2118359"/>
                  </a:lnTo>
                  <a:lnTo>
                    <a:pt x="5230472" y="2165779"/>
                  </a:lnTo>
                  <a:lnTo>
                    <a:pt x="5221876" y="2211438"/>
                  </a:lnTo>
                  <a:lnTo>
                    <a:pt x="5207981" y="2254983"/>
                  </a:lnTo>
                  <a:lnTo>
                    <a:pt x="5189143" y="2296059"/>
                  </a:lnTo>
                  <a:lnTo>
                    <a:pt x="5165713" y="2334314"/>
                  </a:lnTo>
                  <a:lnTo>
                    <a:pt x="5138047" y="2369393"/>
                  </a:lnTo>
                  <a:lnTo>
                    <a:pt x="5106497" y="2400943"/>
                  </a:lnTo>
                  <a:lnTo>
                    <a:pt x="5071418" y="2428609"/>
                  </a:lnTo>
                  <a:lnTo>
                    <a:pt x="5033163" y="2452039"/>
                  </a:lnTo>
                  <a:lnTo>
                    <a:pt x="4992087" y="2470877"/>
                  </a:lnTo>
                  <a:lnTo>
                    <a:pt x="4948542" y="2484772"/>
                  </a:lnTo>
                  <a:lnTo>
                    <a:pt x="4902883" y="2493368"/>
                  </a:lnTo>
                  <a:lnTo>
                    <a:pt x="4855464" y="2496311"/>
                  </a:lnTo>
                  <a:lnTo>
                    <a:pt x="2180843" y="2496311"/>
                  </a:lnTo>
                  <a:lnTo>
                    <a:pt x="377951" y="2496311"/>
                  </a:lnTo>
                  <a:lnTo>
                    <a:pt x="330532" y="2493368"/>
                  </a:lnTo>
                  <a:lnTo>
                    <a:pt x="284873" y="2484772"/>
                  </a:lnTo>
                  <a:lnTo>
                    <a:pt x="241328" y="2470877"/>
                  </a:lnTo>
                  <a:lnTo>
                    <a:pt x="200252" y="2452039"/>
                  </a:lnTo>
                  <a:lnTo>
                    <a:pt x="161997" y="2428609"/>
                  </a:lnTo>
                  <a:lnTo>
                    <a:pt x="126918" y="2400943"/>
                  </a:lnTo>
                  <a:lnTo>
                    <a:pt x="95368" y="2369393"/>
                  </a:lnTo>
                  <a:lnTo>
                    <a:pt x="67702" y="2334314"/>
                  </a:lnTo>
                  <a:lnTo>
                    <a:pt x="44272" y="2296059"/>
                  </a:lnTo>
                  <a:lnTo>
                    <a:pt x="25434" y="2254983"/>
                  </a:lnTo>
                  <a:lnTo>
                    <a:pt x="11539" y="2211438"/>
                  </a:lnTo>
                  <a:lnTo>
                    <a:pt x="2943" y="2165779"/>
                  </a:lnTo>
                  <a:lnTo>
                    <a:pt x="0" y="2118359"/>
                  </a:lnTo>
                  <a:lnTo>
                    <a:pt x="0" y="1173479"/>
                  </a:lnTo>
                  <a:lnTo>
                    <a:pt x="0" y="606551"/>
                  </a:lnTo>
                  <a:close/>
                </a:path>
              </a:pathLst>
            </a:custGeom>
            <a:ln w="12192">
              <a:solidFill>
                <a:srgbClr val="41709C"/>
              </a:solidFill>
            </a:ln>
          </p:spPr>
          <p:txBody>
            <a:bodyPr wrap="square" lIns="0" tIns="0" rIns="0" bIns="0" rtlCol="0"/>
            <a:lstStyle/>
            <a:p>
              <a:endParaRPr/>
            </a:p>
          </p:txBody>
        </p:sp>
      </p:grpSp>
      <p:sp>
        <p:nvSpPr>
          <p:cNvPr id="46" name="object 46"/>
          <p:cNvSpPr txBox="1"/>
          <p:nvPr/>
        </p:nvSpPr>
        <p:spPr>
          <a:xfrm>
            <a:off x="796544" y="431800"/>
            <a:ext cx="8079105" cy="269240"/>
          </a:xfrm>
          <a:prstGeom prst="rect">
            <a:avLst/>
          </a:prstGeom>
        </p:spPr>
        <p:txBody>
          <a:bodyPr vert="horz" wrap="square" lIns="0" tIns="12700" rIns="0" bIns="0" rtlCol="0">
            <a:spAutoFit/>
          </a:bodyPr>
          <a:lstStyle/>
          <a:p>
            <a:pPr marL="12700">
              <a:lnSpc>
                <a:spcPct val="100000"/>
              </a:lnSpc>
              <a:spcBef>
                <a:spcPts val="100"/>
              </a:spcBef>
              <a:tabLst>
                <a:tab pos="856615" algn="l"/>
              </a:tabLst>
            </a:pPr>
            <a:r>
              <a:rPr sz="1600" b="0" spc="-50" dirty="0">
                <a:latin typeface="Yu Gothic Light"/>
                <a:cs typeface="Yu Gothic Light"/>
              </a:rPr>
              <a:t>８ −②</a:t>
            </a:r>
            <a:r>
              <a:rPr sz="1600" b="0" dirty="0">
                <a:latin typeface="Yu Gothic Light"/>
                <a:cs typeface="Yu Gothic Light"/>
              </a:rPr>
              <a:t>	</a:t>
            </a:r>
            <a:r>
              <a:rPr sz="1600" b="0" spc="-35" dirty="0">
                <a:latin typeface="Yu Gothic Light"/>
                <a:cs typeface="Yu Gothic Light"/>
              </a:rPr>
              <a:t>ライフステージを通じた⼀貫した⽀援のための取組み：⽀援の引継ぎの実施状況</a:t>
            </a:r>
            <a:endParaRPr sz="1600">
              <a:latin typeface="Yu Gothic Light"/>
              <a:cs typeface="Yu Gothic Light"/>
            </a:endParaRPr>
          </a:p>
        </p:txBody>
      </p:sp>
      <p:pic>
        <p:nvPicPr>
          <p:cNvPr id="47" name="object 47"/>
          <p:cNvPicPr/>
          <p:nvPr/>
        </p:nvPicPr>
        <p:blipFill>
          <a:blip r:embed="rId2" cstate="print"/>
          <a:stretch>
            <a:fillRect/>
          </a:stretch>
        </p:blipFill>
        <p:spPr>
          <a:xfrm>
            <a:off x="772668" y="807720"/>
            <a:ext cx="6117840" cy="190500"/>
          </a:xfrm>
          <a:prstGeom prst="rect">
            <a:avLst/>
          </a:prstGeom>
        </p:spPr>
      </p:pic>
      <p:sp>
        <p:nvSpPr>
          <p:cNvPr id="48" name="object 48"/>
          <p:cNvSpPr txBox="1"/>
          <p:nvPr/>
        </p:nvSpPr>
        <p:spPr>
          <a:xfrm>
            <a:off x="9318752" y="6865111"/>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23</a:t>
            </a:r>
            <a:endParaRPr sz="1200">
              <a:latin typeface="Calibri"/>
              <a:cs typeface="Calibri"/>
            </a:endParaRPr>
          </a:p>
        </p:txBody>
      </p:sp>
      <p:sp>
        <p:nvSpPr>
          <p:cNvPr id="49" name="object 49"/>
          <p:cNvSpPr txBox="1"/>
          <p:nvPr/>
        </p:nvSpPr>
        <p:spPr>
          <a:xfrm>
            <a:off x="880872" y="1452372"/>
            <a:ext cx="2851785" cy="276225"/>
          </a:xfrm>
          <a:prstGeom prst="rect">
            <a:avLst/>
          </a:prstGeom>
          <a:solidFill>
            <a:srgbClr val="006FBF"/>
          </a:solidFill>
        </p:spPr>
        <p:txBody>
          <a:bodyPr vert="horz" wrap="square" lIns="0" tIns="33020" rIns="0" bIns="0" rtlCol="0">
            <a:spAutoFit/>
          </a:bodyPr>
          <a:lstStyle/>
          <a:p>
            <a:pPr marL="91440">
              <a:lnSpc>
                <a:spcPct val="100000"/>
              </a:lnSpc>
              <a:spcBef>
                <a:spcPts val="260"/>
              </a:spcBef>
            </a:pPr>
            <a:r>
              <a:rPr sz="1200" b="1" spc="-60" dirty="0">
                <a:solidFill>
                  <a:srgbClr val="FFFFFF"/>
                </a:solidFill>
                <a:latin typeface="UD Digi Kyokasho NK-B"/>
                <a:cs typeface="UD Digi Kyokasho NK-B"/>
              </a:rPr>
              <a:t>保育所•幼稚園等から小学校等への移行</a:t>
            </a:r>
            <a:endParaRPr sz="1200">
              <a:latin typeface="UD Digi Kyokasho NK-B"/>
              <a:cs typeface="UD Digi Kyokasho NK-B"/>
            </a:endParaRPr>
          </a:p>
        </p:txBody>
      </p:sp>
      <p:sp>
        <p:nvSpPr>
          <p:cNvPr id="50" name="object 50"/>
          <p:cNvSpPr txBox="1"/>
          <p:nvPr/>
        </p:nvSpPr>
        <p:spPr>
          <a:xfrm>
            <a:off x="4742179" y="4653279"/>
            <a:ext cx="1019810" cy="187325"/>
          </a:xfrm>
          <a:prstGeom prst="rect">
            <a:avLst/>
          </a:prstGeom>
        </p:spPr>
        <p:txBody>
          <a:bodyPr vert="horz" wrap="square" lIns="0" tIns="13970" rIns="0" bIns="0" rtlCol="0">
            <a:spAutoFit/>
          </a:bodyPr>
          <a:lstStyle/>
          <a:p>
            <a:pPr marL="12700">
              <a:lnSpc>
                <a:spcPct val="100000"/>
              </a:lnSpc>
              <a:spcBef>
                <a:spcPts val="110"/>
              </a:spcBef>
            </a:pPr>
            <a:r>
              <a:rPr sz="1050" b="1" spc="-15" dirty="0">
                <a:latin typeface="UD Digi Kyokasho NK-B"/>
                <a:cs typeface="UD Digi Kyokasho NK-B"/>
              </a:rPr>
              <a:t>＜その他の内容＞</a:t>
            </a:r>
            <a:endParaRPr sz="1050">
              <a:latin typeface="UD Digi Kyokasho NK-B"/>
              <a:cs typeface="UD Digi Kyokasho NK-B"/>
            </a:endParaRPr>
          </a:p>
        </p:txBody>
      </p:sp>
      <p:sp>
        <p:nvSpPr>
          <p:cNvPr id="51" name="object 51"/>
          <p:cNvSpPr txBox="1"/>
          <p:nvPr/>
        </p:nvSpPr>
        <p:spPr>
          <a:xfrm>
            <a:off x="4742179" y="4973320"/>
            <a:ext cx="4856480" cy="1467485"/>
          </a:xfrm>
          <a:prstGeom prst="rect">
            <a:avLst/>
          </a:prstGeom>
        </p:spPr>
        <p:txBody>
          <a:bodyPr vert="horz" wrap="square" lIns="0" tIns="13970" rIns="0" bIns="0" rtlCol="0">
            <a:spAutoFit/>
          </a:bodyPr>
          <a:lstStyle/>
          <a:p>
            <a:pPr marL="299085" marR="58419" indent="-287020">
              <a:lnSpc>
                <a:spcPct val="100000"/>
              </a:lnSpc>
              <a:spcBef>
                <a:spcPts val="110"/>
              </a:spcBef>
              <a:buFont typeface="Arial"/>
              <a:buChar char="•"/>
              <a:tabLst>
                <a:tab pos="299085" algn="l"/>
              </a:tabLst>
            </a:pPr>
            <a:r>
              <a:rPr sz="1050" b="1" spc="-25" dirty="0">
                <a:latin typeface="UD Digi Kyokasho NK-B"/>
                <a:cs typeface="UD Digi Kyokasho NK-B"/>
              </a:rPr>
              <a:t>幼保小合同研修において、入学予定者の引継ぎ等、個別の情報交換が円滑に行</a:t>
            </a:r>
            <a:r>
              <a:rPr sz="1050" b="1" spc="-20" dirty="0">
                <a:latin typeface="UD Digi Kyokasho NK-B"/>
                <a:cs typeface="UD Digi Kyokasho NK-B"/>
              </a:rPr>
              <a:t>われる場を設定している。</a:t>
            </a:r>
            <a:endParaRPr sz="1050">
              <a:latin typeface="UD Digi Kyokasho NK-B"/>
              <a:cs typeface="UD Digi Kyokasho NK-B"/>
            </a:endParaRPr>
          </a:p>
          <a:p>
            <a:pPr marL="299085" indent="-286385">
              <a:lnSpc>
                <a:spcPct val="100000"/>
              </a:lnSpc>
              <a:buFont typeface="Arial"/>
              <a:buChar char="•"/>
              <a:tabLst>
                <a:tab pos="299085" algn="l"/>
              </a:tabLst>
            </a:pPr>
            <a:r>
              <a:rPr sz="1050" b="1" spc="-25" dirty="0">
                <a:latin typeface="UD Digi Kyokasho NK-B"/>
                <a:cs typeface="UD Digi Kyokasho NK-B"/>
              </a:rPr>
              <a:t>保幼こ小連携の関係課と連携し、小学校就学児童の引継ぎの機会をとっている。</a:t>
            </a:r>
            <a:endParaRPr sz="1050">
              <a:latin typeface="UD Digi Kyokasho NK-B"/>
              <a:cs typeface="UD Digi Kyokasho NK-B"/>
            </a:endParaRPr>
          </a:p>
          <a:p>
            <a:pPr marL="299085" indent="-286385">
              <a:lnSpc>
                <a:spcPct val="100000"/>
              </a:lnSpc>
              <a:buFont typeface="Arial"/>
              <a:buChar char="•"/>
              <a:tabLst>
                <a:tab pos="299085" algn="l"/>
              </a:tabLst>
            </a:pPr>
            <a:r>
              <a:rPr sz="1050" b="1" spc="-25" dirty="0">
                <a:latin typeface="UD Digi Kyokasho NK-B"/>
                <a:cs typeface="UD Digi Kyokasho NK-B"/>
              </a:rPr>
              <a:t>園での様子を見学する等の校種間連携の際に行っている。</a:t>
            </a:r>
            <a:endParaRPr sz="1050">
              <a:latin typeface="UD Digi Kyokasho NK-B"/>
              <a:cs typeface="UD Digi Kyokasho NK-B"/>
            </a:endParaRPr>
          </a:p>
          <a:p>
            <a:pPr marL="299085" indent="-286385">
              <a:lnSpc>
                <a:spcPct val="100000"/>
              </a:lnSpc>
              <a:buFont typeface="Arial"/>
              <a:buChar char="•"/>
              <a:tabLst>
                <a:tab pos="299085" algn="l"/>
              </a:tabLst>
            </a:pPr>
            <a:r>
              <a:rPr sz="1050" b="1" spc="-25" dirty="0">
                <a:latin typeface="UD Digi Kyokasho NK-B"/>
                <a:cs typeface="UD Digi Kyokasho NK-B"/>
              </a:rPr>
              <a:t>保護者も参加するサポート会議を実施している。</a:t>
            </a:r>
            <a:endParaRPr sz="1050">
              <a:latin typeface="UD Digi Kyokasho NK-B"/>
              <a:cs typeface="UD Digi Kyokasho NK-B"/>
            </a:endParaRPr>
          </a:p>
          <a:p>
            <a:pPr marL="299085" marR="125730" indent="-287020">
              <a:lnSpc>
                <a:spcPct val="100000"/>
              </a:lnSpc>
              <a:buFont typeface="Arial"/>
              <a:buChar char="•"/>
              <a:tabLst>
                <a:tab pos="299085" algn="l"/>
              </a:tabLst>
            </a:pPr>
            <a:r>
              <a:rPr sz="1050" b="1" spc="-25" dirty="0">
                <a:latin typeface="UD Digi Kyokasho NK-B"/>
                <a:cs typeface="UD Digi Kyokasho NK-B"/>
              </a:rPr>
              <a:t>市が認定している支援が必要な子どもに関しては保護者が直接、支援計画等を</a:t>
            </a:r>
            <a:r>
              <a:rPr sz="1050" b="1" spc="-10" dirty="0">
                <a:latin typeface="UD Digi Kyokasho NK-B"/>
                <a:cs typeface="UD Digi Kyokasho NK-B"/>
              </a:rPr>
              <a:t>入学先へ提出している（</a:t>
            </a:r>
            <a:r>
              <a:rPr sz="1050" b="1" spc="-20" dirty="0">
                <a:latin typeface="UD Digi Kyokasho NK-B"/>
                <a:cs typeface="UD Digi Kyokasho NK-B"/>
              </a:rPr>
              <a:t>保育園、幼稚園、認定こども園</a:t>
            </a:r>
            <a:r>
              <a:rPr sz="1050" b="1" spc="-50" dirty="0">
                <a:latin typeface="UD Digi Kyokasho NK-B"/>
                <a:cs typeface="UD Digi Kyokasho NK-B"/>
              </a:rPr>
              <a:t>）</a:t>
            </a:r>
            <a:endParaRPr sz="1050">
              <a:latin typeface="UD Digi Kyokasho NK-B"/>
              <a:cs typeface="UD Digi Kyokasho NK-B"/>
            </a:endParaRPr>
          </a:p>
          <a:p>
            <a:pPr marL="299085" indent="-286385">
              <a:lnSpc>
                <a:spcPct val="100000"/>
              </a:lnSpc>
              <a:buFont typeface="Arial"/>
              <a:buChar char="•"/>
              <a:tabLst>
                <a:tab pos="299085" algn="l"/>
              </a:tabLst>
            </a:pPr>
            <a:r>
              <a:rPr sz="1050" b="1" spc="-25" dirty="0">
                <a:latin typeface="UD Digi Kyokasho NK-B"/>
                <a:cs typeface="UD Digi Kyokasho NK-B"/>
              </a:rPr>
              <a:t>口頭に加えて、一人ひとりの行動や性格を記載した要録を引き継ぐ。</a:t>
            </a:r>
            <a:endParaRPr sz="1050">
              <a:latin typeface="UD Digi Kyokasho NK-B"/>
              <a:cs typeface="UD Digi Kyokasho NK-B"/>
            </a:endParaRPr>
          </a:p>
          <a:p>
            <a:pPr marL="4593590">
              <a:lnSpc>
                <a:spcPct val="100000"/>
              </a:lnSpc>
            </a:pPr>
            <a:r>
              <a:rPr sz="1050" b="1" spc="-25" dirty="0">
                <a:latin typeface="UD Digi Kyokasho NK-B"/>
                <a:cs typeface="UD Digi Kyokasho NK-B"/>
              </a:rPr>
              <a:t>など</a:t>
            </a:r>
            <a:endParaRPr sz="1050">
              <a:latin typeface="UD Digi Kyokasho NK-B"/>
              <a:cs typeface="UD Digi Kyokasho NK-B"/>
            </a:endParaRPr>
          </a:p>
        </p:txBody>
      </p:sp>
      <p:grpSp>
        <p:nvGrpSpPr>
          <p:cNvPr id="52" name="object 52"/>
          <p:cNvGrpSpPr/>
          <p:nvPr/>
        </p:nvGrpSpPr>
        <p:grpSpPr>
          <a:xfrm>
            <a:off x="1321308" y="2417064"/>
            <a:ext cx="1403985" cy="1763395"/>
            <a:chOff x="1321308" y="2417064"/>
            <a:chExt cx="1403985" cy="1763395"/>
          </a:xfrm>
        </p:grpSpPr>
        <p:sp>
          <p:nvSpPr>
            <p:cNvPr id="53" name="object 53"/>
            <p:cNvSpPr/>
            <p:nvPr/>
          </p:nvSpPr>
          <p:spPr>
            <a:xfrm>
              <a:off x="1321308" y="2596896"/>
              <a:ext cx="1403985" cy="1403985"/>
            </a:xfrm>
            <a:custGeom>
              <a:avLst/>
              <a:gdLst/>
              <a:ahLst/>
              <a:cxnLst/>
              <a:rect l="l" t="t" r="r" b="b"/>
              <a:pathLst>
                <a:path w="1403985" h="1403985">
                  <a:moveTo>
                    <a:pt x="702564" y="0"/>
                  </a:moveTo>
                  <a:lnTo>
                    <a:pt x="702564" y="701039"/>
                  </a:lnTo>
                  <a:lnTo>
                    <a:pt x="313943" y="115823"/>
                  </a:lnTo>
                  <a:lnTo>
                    <a:pt x="273043" y="144953"/>
                  </a:lnTo>
                  <a:lnTo>
                    <a:pt x="234651" y="176712"/>
                  </a:lnTo>
                  <a:lnTo>
                    <a:pt x="198852" y="210931"/>
                  </a:lnTo>
                  <a:lnTo>
                    <a:pt x="165729" y="247438"/>
                  </a:lnTo>
                  <a:lnTo>
                    <a:pt x="135365" y="286066"/>
                  </a:lnTo>
                  <a:lnTo>
                    <a:pt x="107844" y="326642"/>
                  </a:lnTo>
                  <a:lnTo>
                    <a:pt x="83248" y="368998"/>
                  </a:lnTo>
                  <a:lnTo>
                    <a:pt x="61662" y="412964"/>
                  </a:lnTo>
                  <a:lnTo>
                    <a:pt x="43167" y="458369"/>
                  </a:lnTo>
                  <a:lnTo>
                    <a:pt x="27849" y="505043"/>
                  </a:lnTo>
                  <a:lnTo>
                    <a:pt x="15790" y="552818"/>
                  </a:lnTo>
                  <a:lnTo>
                    <a:pt x="7073" y="601522"/>
                  </a:lnTo>
                  <a:lnTo>
                    <a:pt x="1782" y="650986"/>
                  </a:lnTo>
                  <a:lnTo>
                    <a:pt x="0" y="701039"/>
                  </a:lnTo>
                  <a:lnTo>
                    <a:pt x="1617" y="749211"/>
                  </a:lnTo>
                  <a:lnTo>
                    <a:pt x="6402" y="796500"/>
                  </a:lnTo>
                  <a:lnTo>
                    <a:pt x="14248" y="842804"/>
                  </a:lnTo>
                  <a:lnTo>
                    <a:pt x="25054" y="888019"/>
                  </a:lnTo>
                  <a:lnTo>
                    <a:pt x="38714" y="932040"/>
                  </a:lnTo>
                  <a:lnTo>
                    <a:pt x="55125" y="974764"/>
                  </a:lnTo>
                  <a:lnTo>
                    <a:pt x="74184" y="1016087"/>
                  </a:lnTo>
                  <a:lnTo>
                    <a:pt x="95786" y="1055906"/>
                  </a:lnTo>
                  <a:lnTo>
                    <a:pt x="119827" y="1094115"/>
                  </a:lnTo>
                  <a:lnTo>
                    <a:pt x="146204" y="1130613"/>
                  </a:lnTo>
                  <a:lnTo>
                    <a:pt x="174812" y="1165293"/>
                  </a:lnTo>
                  <a:lnTo>
                    <a:pt x="205549" y="1198054"/>
                  </a:lnTo>
                  <a:lnTo>
                    <a:pt x="238310" y="1228791"/>
                  </a:lnTo>
                  <a:lnTo>
                    <a:pt x="272990" y="1257399"/>
                  </a:lnTo>
                  <a:lnTo>
                    <a:pt x="309488" y="1283776"/>
                  </a:lnTo>
                  <a:lnTo>
                    <a:pt x="347697" y="1307817"/>
                  </a:lnTo>
                  <a:lnTo>
                    <a:pt x="387516" y="1329419"/>
                  </a:lnTo>
                  <a:lnTo>
                    <a:pt x="428839" y="1348478"/>
                  </a:lnTo>
                  <a:lnTo>
                    <a:pt x="471563" y="1364889"/>
                  </a:lnTo>
                  <a:lnTo>
                    <a:pt x="515584" y="1378549"/>
                  </a:lnTo>
                  <a:lnTo>
                    <a:pt x="560799" y="1389355"/>
                  </a:lnTo>
                  <a:lnTo>
                    <a:pt x="607103" y="1397201"/>
                  </a:lnTo>
                  <a:lnTo>
                    <a:pt x="654392" y="1401986"/>
                  </a:lnTo>
                  <a:lnTo>
                    <a:pt x="702564" y="1403603"/>
                  </a:lnTo>
                  <a:lnTo>
                    <a:pt x="750552" y="1401986"/>
                  </a:lnTo>
                  <a:lnTo>
                    <a:pt x="797674" y="1397201"/>
                  </a:lnTo>
                  <a:lnTo>
                    <a:pt x="843825" y="1389355"/>
                  </a:lnTo>
                  <a:lnTo>
                    <a:pt x="888901" y="1378549"/>
                  </a:lnTo>
                  <a:lnTo>
                    <a:pt x="932796" y="1364889"/>
                  </a:lnTo>
                  <a:lnTo>
                    <a:pt x="975407" y="1348478"/>
                  </a:lnTo>
                  <a:lnTo>
                    <a:pt x="1016629" y="1329419"/>
                  </a:lnTo>
                  <a:lnTo>
                    <a:pt x="1056357" y="1307817"/>
                  </a:lnTo>
                  <a:lnTo>
                    <a:pt x="1094487" y="1283776"/>
                  </a:lnTo>
                  <a:lnTo>
                    <a:pt x="1130915" y="1257399"/>
                  </a:lnTo>
                  <a:lnTo>
                    <a:pt x="1165536" y="1228791"/>
                  </a:lnTo>
                  <a:lnTo>
                    <a:pt x="1198245" y="1198054"/>
                  </a:lnTo>
                  <a:lnTo>
                    <a:pt x="1228937" y="1165293"/>
                  </a:lnTo>
                  <a:lnTo>
                    <a:pt x="1257509" y="1130613"/>
                  </a:lnTo>
                  <a:lnTo>
                    <a:pt x="1283856" y="1094115"/>
                  </a:lnTo>
                  <a:lnTo>
                    <a:pt x="1307874" y="1055906"/>
                  </a:lnTo>
                  <a:lnTo>
                    <a:pt x="1329457" y="1016087"/>
                  </a:lnTo>
                  <a:lnTo>
                    <a:pt x="1348501" y="974764"/>
                  </a:lnTo>
                  <a:lnTo>
                    <a:pt x="1364903" y="932040"/>
                  </a:lnTo>
                  <a:lnTo>
                    <a:pt x="1378556" y="888019"/>
                  </a:lnTo>
                  <a:lnTo>
                    <a:pt x="1389358" y="842804"/>
                  </a:lnTo>
                  <a:lnTo>
                    <a:pt x="1397202" y="796500"/>
                  </a:lnTo>
                  <a:lnTo>
                    <a:pt x="1401986" y="749211"/>
                  </a:lnTo>
                  <a:lnTo>
                    <a:pt x="1403604" y="701039"/>
                  </a:lnTo>
                  <a:lnTo>
                    <a:pt x="1401986" y="653051"/>
                  </a:lnTo>
                  <a:lnTo>
                    <a:pt x="1397202" y="605929"/>
                  </a:lnTo>
                  <a:lnTo>
                    <a:pt x="1389358" y="559778"/>
                  </a:lnTo>
                  <a:lnTo>
                    <a:pt x="1378556" y="514702"/>
                  </a:lnTo>
                  <a:lnTo>
                    <a:pt x="1364903" y="470807"/>
                  </a:lnTo>
                  <a:lnTo>
                    <a:pt x="1348501" y="428196"/>
                  </a:lnTo>
                  <a:lnTo>
                    <a:pt x="1329457" y="386974"/>
                  </a:lnTo>
                  <a:lnTo>
                    <a:pt x="1307874" y="347246"/>
                  </a:lnTo>
                  <a:lnTo>
                    <a:pt x="1283856" y="309116"/>
                  </a:lnTo>
                  <a:lnTo>
                    <a:pt x="1257509" y="272688"/>
                  </a:lnTo>
                  <a:lnTo>
                    <a:pt x="1228937" y="238067"/>
                  </a:lnTo>
                  <a:lnTo>
                    <a:pt x="1198245" y="205359"/>
                  </a:lnTo>
                  <a:lnTo>
                    <a:pt x="1165536" y="174666"/>
                  </a:lnTo>
                  <a:lnTo>
                    <a:pt x="1130915" y="146094"/>
                  </a:lnTo>
                  <a:lnTo>
                    <a:pt x="1094487" y="119747"/>
                  </a:lnTo>
                  <a:lnTo>
                    <a:pt x="1056357" y="95729"/>
                  </a:lnTo>
                  <a:lnTo>
                    <a:pt x="1016629" y="74146"/>
                  </a:lnTo>
                  <a:lnTo>
                    <a:pt x="975407" y="55102"/>
                  </a:lnTo>
                  <a:lnTo>
                    <a:pt x="932796" y="38700"/>
                  </a:lnTo>
                  <a:lnTo>
                    <a:pt x="888901" y="25047"/>
                  </a:lnTo>
                  <a:lnTo>
                    <a:pt x="843825" y="14245"/>
                  </a:lnTo>
                  <a:lnTo>
                    <a:pt x="797674" y="6401"/>
                  </a:lnTo>
                  <a:lnTo>
                    <a:pt x="750552" y="1617"/>
                  </a:lnTo>
                  <a:lnTo>
                    <a:pt x="702564" y="0"/>
                  </a:lnTo>
                  <a:close/>
                </a:path>
              </a:pathLst>
            </a:custGeom>
            <a:solidFill>
              <a:srgbClr val="5088BB"/>
            </a:solidFill>
          </p:spPr>
          <p:txBody>
            <a:bodyPr wrap="square" lIns="0" tIns="0" rIns="0" bIns="0" rtlCol="0"/>
            <a:lstStyle/>
            <a:p>
              <a:endParaRPr/>
            </a:p>
          </p:txBody>
        </p:sp>
        <p:sp>
          <p:nvSpPr>
            <p:cNvPr id="54" name="object 54"/>
            <p:cNvSpPr/>
            <p:nvPr/>
          </p:nvSpPr>
          <p:spPr>
            <a:xfrm>
              <a:off x="1635252" y="2596896"/>
              <a:ext cx="388620" cy="701040"/>
            </a:xfrm>
            <a:custGeom>
              <a:avLst/>
              <a:gdLst/>
              <a:ahLst/>
              <a:cxnLst/>
              <a:rect l="l" t="t" r="r" b="b"/>
              <a:pathLst>
                <a:path w="388619" h="701039">
                  <a:moveTo>
                    <a:pt x="388620" y="0"/>
                  </a:moveTo>
                  <a:lnTo>
                    <a:pt x="336854" y="1851"/>
                  </a:lnTo>
                  <a:lnTo>
                    <a:pt x="285678" y="7381"/>
                  </a:lnTo>
                  <a:lnTo>
                    <a:pt x="235252" y="16555"/>
                  </a:lnTo>
                  <a:lnTo>
                    <a:pt x="185737" y="29337"/>
                  </a:lnTo>
                  <a:lnTo>
                    <a:pt x="137293" y="45690"/>
                  </a:lnTo>
                  <a:lnTo>
                    <a:pt x="90082" y="65579"/>
                  </a:lnTo>
                  <a:lnTo>
                    <a:pt x="44264" y="88969"/>
                  </a:lnTo>
                  <a:lnTo>
                    <a:pt x="0" y="115823"/>
                  </a:lnTo>
                  <a:lnTo>
                    <a:pt x="388620" y="701039"/>
                  </a:lnTo>
                  <a:lnTo>
                    <a:pt x="388620" y="0"/>
                  </a:lnTo>
                  <a:close/>
                </a:path>
              </a:pathLst>
            </a:custGeom>
            <a:solidFill>
              <a:srgbClr val="96B8DF"/>
            </a:solidFill>
          </p:spPr>
          <p:txBody>
            <a:bodyPr wrap="square" lIns="0" tIns="0" rIns="0" bIns="0" rtlCol="0"/>
            <a:lstStyle/>
            <a:p>
              <a:endParaRPr/>
            </a:p>
          </p:txBody>
        </p:sp>
        <p:sp>
          <p:nvSpPr>
            <p:cNvPr id="55" name="object 55"/>
            <p:cNvSpPr/>
            <p:nvPr/>
          </p:nvSpPr>
          <p:spPr>
            <a:xfrm>
              <a:off x="1635252" y="2596896"/>
              <a:ext cx="388620" cy="701040"/>
            </a:xfrm>
            <a:custGeom>
              <a:avLst/>
              <a:gdLst/>
              <a:ahLst/>
              <a:cxnLst/>
              <a:rect l="l" t="t" r="r" b="b"/>
              <a:pathLst>
                <a:path w="388619" h="701039">
                  <a:moveTo>
                    <a:pt x="0" y="115823"/>
                  </a:moveTo>
                  <a:lnTo>
                    <a:pt x="44264" y="88969"/>
                  </a:lnTo>
                  <a:lnTo>
                    <a:pt x="90082" y="65579"/>
                  </a:lnTo>
                  <a:lnTo>
                    <a:pt x="137293" y="45690"/>
                  </a:lnTo>
                  <a:lnTo>
                    <a:pt x="185737" y="29337"/>
                  </a:lnTo>
                  <a:lnTo>
                    <a:pt x="235252" y="16555"/>
                  </a:lnTo>
                  <a:lnTo>
                    <a:pt x="285678" y="7381"/>
                  </a:lnTo>
                  <a:lnTo>
                    <a:pt x="336854" y="1851"/>
                  </a:lnTo>
                  <a:lnTo>
                    <a:pt x="388620" y="0"/>
                  </a:lnTo>
                  <a:lnTo>
                    <a:pt x="388620" y="701039"/>
                  </a:lnTo>
                  <a:lnTo>
                    <a:pt x="0" y="115823"/>
                  </a:lnTo>
                  <a:close/>
                </a:path>
              </a:pathLst>
            </a:custGeom>
            <a:ln w="18288">
              <a:solidFill>
                <a:srgbClr val="FFFFFF"/>
              </a:solidFill>
            </a:ln>
          </p:spPr>
          <p:txBody>
            <a:bodyPr wrap="square" lIns="0" tIns="0" rIns="0" bIns="0" rtlCol="0"/>
            <a:lstStyle/>
            <a:p>
              <a:endParaRPr/>
            </a:p>
          </p:txBody>
        </p:sp>
        <p:sp>
          <p:nvSpPr>
            <p:cNvPr id="56" name="object 56"/>
            <p:cNvSpPr/>
            <p:nvPr/>
          </p:nvSpPr>
          <p:spPr>
            <a:xfrm>
              <a:off x="1682496" y="2421636"/>
              <a:ext cx="737870" cy="1754505"/>
            </a:xfrm>
            <a:custGeom>
              <a:avLst/>
              <a:gdLst/>
              <a:ahLst/>
              <a:cxnLst/>
              <a:rect l="l" t="t" r="r" b="b"/>
              <a:pathLst>
                <a:path w="737869" h="1754504">
                  <a:moveTo>
                    <a:pt x="545592" y="1754124"/>
                  </a:moveTo>
                  <a:lnTo>
                    <a:pt x="737616" y="1754124"/>
                  </a:lnTo>
                  <a:lnTo>
                    <a:pt x="737616" y="1575816"/>
                  </a:lnTo>
                  <a:lnTo>
                    <a:pt x="545592" y="1575816"/>
                  </a:lnTo>
                  <a:lnTo>
                    <a:pt x="545592" y="1754124"/>
                  </a:lnTo>
                  <a:close/>
                </a:path>
                <a:path w="737869" h="1754504">
                  <a:moveTo>
                    <a:pt x="0" y="176784"/>
                  </a:moveTo>
                  <a:lnTo>
                    <a:pt x="134112" y="176784"/>
                  </a:lnTo>
                  <a:lnTo>
                    <a:pt x="134112" y="0"/>
                  </a:lnTo>
                  <a:lnTo>
                    <a:pt x="0" y="0"/>
                  </a:lnTo>
                  <a:lnTo>
                    <a:pt x="0" y="176784"/>
                  </a:lnTo>
                  <a:close/>
                </a:path>
              </a:pathLst>
            </a:custGeom>
            <a:ln w="9144">
              <a:solidFill>
                <a:srgbClr val="000000"/>
              </a:solidFill>
            </a:ln>
          </p:spPr>
          <p:txBody>
            <a:bodyPr wrap="square" lIns="0" tIns="0" rIns="0" bIns="0" rtlCol="0"/>
            <a:lstStyle/>
            <a:p>
              <a:endParaRPr/>
            </a:p>
          </p:txBody>
        </p:sp>
      </p:grpSp>
      <p:sp>
        <p:nvSpPr>
          <p:cNvPr id="57" name="object 57"/>
          <p:cNvSpPr/>
          <p:nvPr/>
        </p:nvSpPr>
        <p:spPr>
          <a:xfrm>
            <a:off x="3104388" y="3069336"/>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5088BB"/>
          </a:solidFill>
        </p:spPr>
        <p:txBody>
          <a:bodyPr wrap="square" lIns="0" tIns="0" rIns="0" bIns="0" rtlCol="0"/>
          <a:lstStyle/>
          <a:p>
            <a:endParaRPr/>
          </a:p>
        </p:txBody>
      </p:sp>
      <p:sp>
        <p:nvSpPr>
          <p:cNvPr id="58" name="object 58"/>
          <p:cNvSpPr/>
          <p:nvPr/>
        </p:nvSpPr>
        <p:spPr>
          <a:xfrm>
            <a:off x="3104388" y="3268979"/>
            <a:ext cx="55244" cy="53340"/>
          </a:xfrm>
          <a:custGeom>
            <a:avLst/>
            <a:gdLst/>
            <a:ahLst/>
            <a:cxnLst/>
            <a:rect l="l" t="t" r="r" b="b"/>
            <a:pathLst>
              <a:path w="55244" h="53339">
                <a:moveTo>
                  <a:pt x="54863" y="0"/>
                </a:moveTo>
                <a:lnTo>
                  <a:pt x="0" y="0"/>
                </a:lnTo>
                <a:lnTo>
                  <a:pt x="0" y="53339"/>
                </a:lnTo>
                <a:lnTo>
                  <a:pt x="54863" y="53339"/>
                </a:lnTo>
                <a:lnTo>
                  <a:pt x="54863" y="0"/>
                </a:lnTo>
                <a:close/>
              </a:path>
            </a:pathLst>
          </a:custGeom>
          <a:solidFill>
            <a:srgbClr val="96B8DF"/>
          </a:solidFill>
        </p:spPr>
        <p:txBody>
          <a:bodyPr wrap="square" lIns="0" tIns="0" rIns="0" bIns="0" rtlCol="0"/>
          <a:lstStyle/>
          <a:p>
            <a:endParaRPr/>
          </a:p>
        </p:txBody>
      </p:sp>
      <p:sp>
        <p:nvSpPr>
          <p:cNvPr id="59" name="object 59"/>
          <p:cNvSpPr txBox="1"/>
          <p:nvPr/>
        </p:nvSpPr>
        <p:spPr>
          <a:xfrm>
            <a:off x="880872" y="1993392"/>
            <a:ext cx="2853055" cy="2268220"/>
          </a:xfrm>
          <a:prstGeom prst="rect">
            <a:avLst/>
          </a:prstGeom>
          <a:ln w="9144">
            <a:solidFill>
              <a:srgbClr val="000000"/>
            </a:solidFill>
          </a:ln>
        </p:spPr>
        <p:txBody>
          <a:bodyPr vert="horz" wrap="square" lIns="0" tIns="101600" rIns="0" bIns="0" rtlCol="0">
            <a:spAutoFit/>
          </a:bodyPr>
          <a:lstStyle/>
          <a:p>
            <a:pPr marL="895985">
              <a:lnSpc>
                <a:spcPct val="100000"/>
              </a:lnSpc>
              <a:spcBef>
                <a:spcPts val="800"/>
              </a:spcBef>
            </a:pPr>
            <a:r>
              <a:rPr sz="1200" b="1" spc="-10" dirty="0">
                <a:solidFill>
                  <a:srgbClr val="585858"/>
                </a:solidFill>
                <a:latin typeface="UD Digi Kyokasho NK-B"/>
                <a:cs typeface="UD Digi Kyokasho NK-B"/>
              </a:rPr>
              <a:t>（１）</a:t>
            </a:r>
            <a:r>
              <a:rPr sz="1200" b="1" spc="-25" dirty="0">
                <a:solidFill>
                  <a:srgbClr val="585858"/>
                </a:solidFill>
                <a:latin typeface="UD Digi Kyokasho NK-B"/>
                <a:cs typeface="UD Digi Kyokasho NK-B"/>
              </a:rPr>
              <a:t>引継の実施</a:t>
            </a:r>
            <a:endParaRPr sz="1200">
              <a:latin typeface="UD Digi Kyokasho NK-B"/>
              <a:cs typeface="UD Digi Kyokasho NK-B"/>
            </a:endParaRPr>
          </a:p>
          <a:p>
            <a:pPr marL="838200">
              <a:lnSpc>
                <a:spcPct val="100000"/>
              </a:lnSpc>
              <a:spcBef>
                <a:spcPts val="1225"/>
              </a:spcBef>
            </a:pPr>
            <a:r>
              <a:rPr sz="900" spc="-50" dirty="0">
                <a:solidFill>
                  <a:srgbClr val="3F3F3F"/>
                </a:solidFill>
                <a:latin typeface="Calibri"/>
                <a:cs typeface="Calibri"/>
              </a:rPr>
              <a:t>4</a:t>
            </a:r>
            <a:endParaRPr sz="900">
              <a:latin typeface="Calibri"/>
              <a:cs typeface="Calibri"/>
            </a:endParaRPr>
          </a:p>
          <a:p>
            <a:pPr>
              <a:lnSpc>
                <a:spcPct val="100000"/>
              </a:lnSpc>
            </a:pPr>
            <a:endParaRPr sz="900">
              <a:latin typeface="Calibri"/>
              <a:cs typeface="Calibri"/>
            </a:endParaRPr>
          </a:p>
          <a:p>
            <a:pPr>
              <a:lnSpc>
                <a:spcPct val="100000"/>
              </a:lnSpc>
              <a:spcBef>
                <a:spcPts val="725"/>
              </a:spcBef>
            </a:pPr>
            <a:endParaRPr sz="900">
              <a:latin typeface="Calibri"/>
              <a:cs typeface="Calibri"/>
            </a:endParaRPr>
          </a:p>
          <a:p>
            <a:pPr marL="2301240" marR="238125" algn="r">
              <a:lnSpc>
                <a:spcPct val="163800"/>
              </a:lnSpc>
            </a:pPr>
            <a:r>
              <a:rPr sz="800" b="1" spc="-20" dirty="0">
                <a:solidFill>
                  <a:srgbClr val="585858"/>
                </a:solidFill>
                <a:latin typeface="UD Digi Kyokasho NK-B"/>
                <a:cs typeface="UD Digi Kyokasho NK-B"/>
              </a:rPr>
              <a:t>実施有実施無</a:t>
            </a: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spcBef>
                <a:spcPts val="60"/>
              </a:spcBef>
            </a:pPr>
            <a:endParaRPr sz="800">
              <a:latin typeface="UD Digi Kyokasho NK-B"/>
              <a:cs typeface="UD Digi Kyokasho NK-B"/>
            </a:endParaRPr>
          </a:p>
          <a:p>
            <a:pPr marL="30480" algn="ctr">
              <a:lnSpc>
                <a:spcPct val="100000"/>
              </a:lnSpc>
              <a:spcBef>
                <a:spcPts val="5"/>
              </a:spcBef>
            </a:pPr>
            <a:r>
              <a:rPr sz="900" spc="-25" dirty="0">
                <a:solidFill>
                  <a:srgbClr val="3F3F3F"/>
                </a:solidFill>
                <a:latin typeface="Calibri"/>
                <a:cs typeface="Calibri"/>
              </a:rPr>
              <a:t>39</a:t>
            </a:r>
            <a:endParaRPr sz="900">
              <a:latin typeface="Calibri"/>
              <a:cs typeface="Calibri"/>
            </a:endParaRPr>
          </a:p>
        </p:txBody>
      </p:sp>
      <p:sp>
        <p:nvSpPr>
          <p:cNvPr id="60" name="object 60"/>
          <p:cNvSpPr/>
          <p:nvPr/>
        </p:nvSpPr>
        <p:spPr>
          <a:xfrm>
            <a:off x="4256532" y="5020055"/>
            <a:ext cx="0" cy="1490980"/>
          </a:xfrm>
          <a:custGeom>
            <a:avLst/>
            <a:gdLst/>
            <a:ahLst/>
            <a:cxnLst/>
            <a:rect l="l" t="t" r="r" b="b"/>
            <a:pathLst>
              <a:path h="1490979">
                <a:moveTo>
                  <a:pt x="0" y="0"/>
                </a:moveTo>
                <a:lnTo>
                  <a:pt x="0" y="1490471"/>
                </a:lnTo>
              </a:path>
            </a:pathLst>
          </a:custGeom>
          <a:ln w="9144">
            <a:solidFill>
              <a:srgbClr val="D9D9D9"/>
            </a:solidFill>
          </a:ln>
        </p:spPr>
        <p:txBody>
          <a:bodyPr wrap="square" lIns="0" tIns="0" rIns="0" bIns="0" rtlCol="0"/>
          <a:lstStyle/>
          <a:p>
            <a:endParaRPr/>
          </a:p>
        </p:txBody>
      </p:sp>
      <p:sp>
        <p:nvSpPr>
          <p:cNvPr id="61" name="object 61"/>
          <p:cNvSpPr txBox="1"/>
          <p:nvPr/>
        </p:nvSpPr>
        <p:spPr>
          <a:xfrm>
            <a:off x="4086859" y="5117084"/>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62" name="object 62"/>
          <p:cNvSpPr txBox="1"/>
          <p:nvPr/>
        </p:nvSpPr>
        <p:spPr>
          <a:xfrm>
            <a:off x="4086859" y="5490464"/>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graphicFrame>
        <p:nvGraphicFramePr>
          <p:cNvPr id="63" name="object 63"/>
          <p:cNvGraphicFramePr>
            <a:graphicFrameLocks noGrp="1"/>
          </p:cNvGraphicFramePr>
          <p:nvPr/>
        </p:nvGraphicFramePr>
        <p:xfrm>
          <a:off x="2624327" y="5020055"/>
          <a:ext cx="1480185" cy="1487170"/>
        </p:xfrm>
        <a:graphic>
          <a:graphicData uri="http://schemas.openxmlformats.org/drawingml/2006/table">
            <a:tbl>
              <a:tblPr firstRow="1" bandRow="1">
                <a:tableStyleId>{2D5ABB26-0587-4C30-8999-92F81FD0307C}</a:tableStyleId>
              </a:tblPr>
              <a:tblGrid>
                <a:gridCol w="231775">
                  <a:extLst>
                    <a:ext uri="{9D8B030D-6E8A-4147-A177-3AD203B41FA5}">
                      <a16:colId xmlns:a16="http://schemas.microsoft.com/office/drawing/2014/main" val="20000"/>
                    </a:ext>
                  </a:extLst>
                </a:gridCol>
                <a:gridCol w="233045">
                  <a:extLst>
                    <a:ext uri="{9D8B030D-6E8A-4147-A177-3AD203B41FA5}">
                      <a16:colId xmlns:a16="http://schemas.microsoft.com/office/drawing/2014/main" val="20001"/>
                    </a:ext>
                  </a:extLst>
                </a:gridCol>
                <a:gridCol w="233045">
                  <a:extLst>
                    <a:ext uri="{9D8B030D-6E8A-4147-A177-3AD203B41FA5}">
                      <a16:colId xmlns:a16="http://schemas.microsoft.com/office/drawing/2014/main" val="20002"/>
                    </a:ext>
                  </a:extLst>
                </a:gridCol>
                <a:gridCol w="231775">
                  <a:extLst>
                    <a:ext uri="{9D8B030D-6E8A-4147-A177-3AD203B41FA5}">
                      <a16:colId xmlns:a16="http://schemas.microsoft.com/office/drawing/2014/main" val="20003"/>
                    </a:ext>
                  </a:extLst>
                </a:gridCol>
                <a:gridCol w="233045">
                  <a:extLst>
                    <a:ext uri="{9D8B030D-6E8A-4147-A177-3AD203B41FA5}">
                      <a16:colId xmlns:a16="http://schemas.microsoft.com/office/drawing/2014/main" val="20004"/>
                    </a:ext>
                  </a:extLst>
                </a:gridCol>
                <a:gridCol w="231775">
                  <a:extLst>
                    <a:ext uri="{9D8B030D-6E8A-4147-A177-3AD203B41FA5}">
                      <a16:colId xmlns:a16="http://schemas.microsoft.com/office/drawing/2014/main" val="20005"/>
                    </a:ext>
                  </a:extLst>
                </a:gridCol>
              </a:tblGrid>
              <a:tr h="127635">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0"/>
                  </a:ext>
                </a:extLst>
              </a:tr>
              <a:tr h="115570">
                <a:tc gridSpan="6">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255904">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2"/>
                  </a:ext>
                </a:extLst>
              </a:tr>
              <a:tr h="116839">
                <a:tc gridSpan="6">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254000">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5">
                  <a:txBody>
                    <a:bodyPr/>
                    <a:lstStyle/>
                    <a:p>
                      <a:pPr>
                        <a:lnSpc>
                          <a:spcPct val="100000"/>
                        </a:lnSpc>
                        <a:spcBef>
                          <a:spcPts val="835"/>
                        </a:spcBef>
                      </a:pPr>
                      <a:endParaRPr sz="900">
                        <a:latin typeface="Times New Roman"/>
                        <a:cs typeface="Times New Roman"/>
                      </a:endParaRPr>
                    </a:p>
                    <a:p>
                      <a:pPr marL="76200">
                        <a:lnSpc>
                          <a:spcPct val="100000"/>
                        </a:lnSpc>
                      </a:pPr>
                      <a:r>
                        <a:rPr sz="900" spc="-50" dirty="0">
                          <a:solidFill>
                            <a:srgbClr val="3F3F3F"/>
                          </a:solidFill>
                          <a:latin typeface="Calibri"/>
                          <a:cs typeface="Calibri"/>
                        </a:rPr>
                        <a:t>2</a:t>
                      </a:r>
                      <a:endParaRPr sz="900">
                        <a:latin typeface="Calibri"/>
                        <a:cs typeface="Calibri"/>
                      </a:endParaRPr>
                    </a:p>
                  </a:txBody>
                  <a:tcPr marL="0" marR="0" marT="106045" marB="0">
                    <a:lnL w="9525">
                      <a:solidFill>
                        <a:srgbClr val="D9D9D9"/>
                      </a:solidFill>
                      <a:prstDash val="solid"/>
                    </a:lnL>
                    <a:lnR w="9525">
                      <a:solidFill>
                        <a:srgbClr val="D9D9D9"/>
                      </a:solidFill>
                      <a:prstDash val="solid"/>
                    </a:lnR>
                  </a:tcPr>
                </a:tc>
                <a:tc rowSpan="5">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4"/>
                  </a:ext>
                </a:extLst>
              </a:tr>
              <a:tr h="116839">
                <a:tc gridSpan="4">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vMerge="1">
                  <a:txBody>
                    <a:bodyPr/>
                    <a:lstStyle/>
                    <a:p>
                      <a:endParaRPr/>
                    </a:p>
                  </a:txBody>
                  <a:tcPr marL="0" marR="0" marT="106045"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5"/>
                  </a:ext>
                </a:extLst>
              </a:tr>
              <a:tr h="255904">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3">
                  <a:txBody>
                    <a:bodyPr/>
                    <a:lstStyle/>
                    <a:p>
                      <a:pPr>
                        <a:lnSpc>
                          <a:spcPct val="100000"/>
                        </a:lnSpc>
                        <a:spcBef>
                          <a:spcPts val="835"/>
                        </a:spcBef>
                      </a:pPr>
                      <a:endParaRPr sz="900">
                        <a:latin typeface="Times New Roman"/>
                        <a:cs typeface="Times New Roman"/>
                      </a:endParaRPr>
                    </a:p>
                    <a:p>
                      <a:pPr marL="76200">
                        <a:lnSpc>
                          <a:spcPct val="100000"/>
                        </a:lnSpc>
                      </a:pPr>
                      <a:r>
                        <a:rPr sz="900" spc="-50" dirty="0">
                          <a:solidFill>
                            <a:srgbClr val="3F3F3F"/>
                          </a:solidFill>
                          <a:latin typeface="Calibri"/>
                          <a:cs typeface="Calibri"/>
                        </a:rPr>
                        <a:t>1</a:t>
                      </a:r>
                      <a:endParaRPr sz="900">
                        <a:latin typeface="Calibri"/>
                        <a:cs typeface="Calibri"/>
                      </a:endParaRPr>
                    </a:p>
                  </a:txBody>
                  <a:tcPr marL="0" marR="0" marT="106045" marB="0">
                    <a:lnL w="9525">
                      <a:solidFill>
                        <a:srgbClr val="D9D9D9"/>
                      </a:solidFill>
                      <a:prstDash val="solid"/>
                    </a:lnL>
                    <a:lnR w="9525">
                      <a:solidFill>
                        <a:srgbClr val="D9D9D9"/>
                      </a:solidFill>
                      <a:prstDash val="solid"/>
                    </a:lnR>
                  </a:tcPr>
                </a:tc>
                <a:tc rowSpan="3">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106045"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6"/>
                  </a:ext>
                </a:extLst>
              </a:tr>
              <a:tr h="116839">
                <a:tc gridSpan="2">
                  <a:txBody>
                    <a:bodyPr/>
                    <a:lstStyle/>
                    <a:p>
                      <a:pPr>
                        <a:lnSpc>
                          <a:spcPct val="100000"/>
                        </a:lnSpc>
                      </a:pPr>
                      <a:endParaRPr sz="6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vMerge="1">
                  <a:txBody>
                    <a:bodyPr/>
                    <a:lstStyle/>
                    <a:p>
                      <a:endParaRPr/>
                    </a:p>
                  </a:txBody>
                  <a:tcPr marL="0" marR="0" marT="106045"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106045"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7"/>
                  </a:ext>
                </a:extLst>
              </a:tr>
              <a:tr h="127635">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7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106045"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106045"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8"/>
                  </a:ext>
                </a:extLst>
              </a:tr>
            </a:tbl>
          </a:graphicData>
        </a:graphic>
      </p:graphicFrame>
      <p:sp>
        <p:nvSpPr>
          <p:cNvPr id="64" name="object 64"/>
          <p:cNvSpPr txBox="1"/>
          <p:nvPr/>
        </p:nvSpPr>
        <p:spPr>
          <a:xfrm>
            <a:off x="947419" y="5007864"/>
            <a:ext cx="1600835" cy="333375"/>
          </a:xfrm>
          <a:prstGeom prst="rect">
            <a:avLst/>
          </a:prstGeom>
        </p:spPr>
        <p:txBody>
          <a:bodyPr vert="horz" wrap="square" lIns="0" tIns="12700" rIns="0" bIns="0" rtlCol="0">
            <a:spAutoFit/>
          </a:bodyPr>
          <a:lstStyle/>
          <a:p>
            <a:pPr marL="612775" marR="5080" indent="-600710">
              <a:lnSpc>
                <a:spcPct val="126200"/>
              </a:lnSpc>
              <a:spcBef>
                <a:spcPts val="100"/>
              </a:spcBef>
            </a:pPr>
            <a:r>
              <a:rPr sz="800" b="1" spc="-15" dirty="0">
                <a:solidFill>
                  <a:srgbClr val="585858"/>
                </a:solidFill>
                <a:latin typeface="UD Digi Kyokasho NK-B"/>
                <a:cs typeface="UD Digi Kyokasho NK-B"/>
              </a:rPr>
              <a:t>個別対応等、関係機関間の判断に委ねている</a:t>
            </a:r>
            <a:endParaRPr sz="800">
              <a:latin typeface="UD Digi Kyokasho NK-B"/>
              <a:cs typeface="UD Digi Kyokasho NK-B"/>
            </a:endParaRPr>
          </a:p>
        </p:txBody>
      </p:sp>
      <p:sp>
        <p:nvSpPr>
          <p:cNvPr id="65" name="object 65"/>
          <p:cNvSpPr txBox="1"/>
          <p:nvPr/>
        </p:nvSpPr>
        <p:spPr>
          <a:xfrm>
            <a:off x="1241552" y="5489447"/>
            <a:ext cx="130746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K-B"/>
                <a:cs typeface="UD Digi Kyokasho NK-B"/>
              </a:rPr>
              <a:t>保護者等の意向に委ねている</a:t>
            </a:r>
            <a:endParaRPr sz="800">
              <a:latin typeface="UD Digi Kyokasho NK-B"/>
              <a:cs typeface="UD Digi Kyokasho NK-B"/>
            </a:endParaRPr>
          </a:p>
        </p:txBody>
      </p:sp>
      <p:sp>
        <p:nvSpPr>
          <p:cNvPr id="66" name="object 66"/>
          <p:cNvSpPr txBox="1"/>
          <p:nvPr/>
        </p:nvSpPr>
        <p:spPr>
          <a:xfrm>
            <a:off x="1607311" y="5861304"/>
            <a:ext cx="940435"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585858"/>
                </a:solidFill>
                <a:latin typeface="UD Digi Kyokasho NK-B"/>
                <a:cs typeface="UD Digi Kyokasho NK-B"/>
              </a:rPr>
              <a:t>個人情報保護の観点</a:t>
            </a:r>
            <a:endParaRPr sz="800">
              <a:latin typeface="UD Digi Kyokasho NK-B"/>
              <a:cs typeface="UD Digi Kyokasho NK-B"/>
            </a:endParaRPr>
          </a:p>
        </p:txBody>
      </p:sp>
      <p:sp>
        <p:nvSpPr>
          <p:cNvPr id="67" name="object 67"/>
          <p:cNvSpPr txBox="1"/>
          <p:nvPr/>
        </p:nvSpPr>
        <p:spPr>
          <a:xfrm>
            <a:off x="2232151" y="6233160"/>
            <a:ext cx="314960"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68" name="object 68"/>
          <p:cNvSpPr txBox="1"/>
          <p:nvPr/>
        </p:nvSpPr>
        <p:spPr>
          <a:xfrm>
            <a:off x="1779523" y="4472432"/>
            <a:ext cx="2561590" cy="4660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85858"/>
                </a:solidFill>
                <a:latin typeface="UD Digi Kyokasho NK-B"/>
                <a:cs typeface="UD Digi Kyokasho NK-B"/>
              </a:rPr>
              <a:t>（３）</a:t>
            </a:r>
            <a:r>
              <a:rPr sz="1200" b="1" spc="-15" dirty="0">
                <a:solidFill>
                  <a:srgbClr val="585858"/>
                </a:solidFill>
                <a:latin typeface="UD Digi Kyokasho NK-B"/>
                <a:cs typeface="UD Digi Kyokasho NK-B"/>
              </a:rPr>
              <a:t>引継を実施しない理由</a:t>
            </a:r>
            <a:endParaRPr sz="1200">
              <a:latin typeface="UD Digi Kyokasho NK-B"/>
              <a:cs typeface="UD Digi Kyokasho NK-B"/>
            </a:endParaRPr>
          </a:p>
          <a:p>
            <a:pPr marL="820419">
              <a:lnSpc>
                <a:spcPct val="100000"/>
              </a:lnSpc>
              <a:spcBef>
                <a:spcPts val="944"/>
              </a:spcBef>
              <a:tabLst>
                <a:tab pos="1009015" algn="l"/>
                <a:tab pos="1284605" algn="l"/>
                <a:tab pos="1473835" algn="l"/>
                <a:tab pos="1749425" algn="l"/>
                <a:tab pos="1938655" algn="l"/>
                <a:tab pos="2214245" algn="l"/>
                <a:tab pos="240347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25" dirty="0">
                <a:solidFill>
                  <a:srgbClr val="585858"/>
                </a:solidFill>
                <a:latin typeface="Calibri"/>
                <a:cs typeface="Calibri"/>
              </a:rPr>
              <a:t>0.5</a:t>
            </a:r>
            <a:r>
              <a:rPr sz="900" dirty="0">
                <a:solidFill>
                  <a:srgbClr val="585858"/>
                </a:solidFill>
                <a:latin typeface="Calibri"/>
                <a:cs typeface="Calibri"/>
              </a:rPr>
              <a:t>	</a:t>
            </a:r>
            <a:r>
              <a:rPr sz="900" spc="-50" dirty="0">
                <a:solidFill>
                  <a:srgbClr val="585858"/>
                </a:solidFill>
                <a:latin typeface="Calibri"/>
                <a:cs typeface="Calibri"/>
              </a:rPr>
              <a:t>1</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50" dirty="0">
                <a:solidFill>
                  <a:srgbClr val="585858"/>
                </a:solidFill>
                <a:latin typeface="Calibri"/>
                <a:cs typeface="Calibri"/>
              </a:rPr>
              <a:t>2</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50" dirty="0">
                <a:solidFill>
                  <a:srgbClr val="585858"/>
                </a:solidFill>
                <a:latin typeface="Calibri"/>
                <a:cs typeface="Calibri"/>
              </a:rPr>
              <a:t>3</a:t>
            </a:r>
            <a:r>
              <a:rPr sz="900" dirty="0">
                <a:solidFill>
                  <a:srgbClr val="585858"/>
                </a:solidFill>
                <a:latin typeface="Calibri"/>
                <a:cs typeface="Calibri"/>
              </a:rPr>
              <a:t>	</a:t>
            </a:r>
            <a:r>
              <a:rPr sz="900" spc="-25" dirty="0">
                <a:solidFill>
                  <a:srgbClr val="585858"/>
                </a:solidFill>
                <a:latin typeface="Calibri"/>
                <a:cs typeface="Calibri"/>
              </a:rPr>
              <a:t>3.5</a:t>
            </a:r>
            <a:endParaRPr sz="900">
              <a:latin typeface="Calibri"/>
              <a:cs typeface="Calibri"/>
            </a:endParaRPr>
          </a:p>
        </p:txBody>
      </p:sp>
      <p:sp>
        <p:nvSpPr>
          <p:cNvPr id="69" name="object 69"/>
          <p:cNvSpPr/>
          <p:nvPr/>
        </p:nvSpPr>
        <p:spPr>
          <a:xfrm>
            <a:off x="880872" y="4381500"/>
            <a:ext cx="3587750" cy="2269490"/>
          </a:xfrm>
          <a:custGeom>
            <a:avLst/>
            <a:gdLst/>
            <a:ahLst/>
            <a:cxnLst/>
            <a:rect l="l" t="t" r="r" b="b"/>
            <a:pathLst>
              <a:path w="3587750" h="2269490">
                <a:moveTo>
                  <a:pt x="0" y="2269236"/>
                </a:moveTo>
                <a:lnTo>
                  <a:pt x="3587496" y="2269236"/>
                </a:lnTo>
                <a:lnTo>
                  <a:pt x="3587496" y="0"/>
                </a:lnTo>
                <a:lnTo>
                  <a:pt x="0" y="0"/>
                </a:lnTo>
                <a:lnTo>
                  <a:pt x="0" y="2269236"/>
                </a:lnTo>
                <a:close/>
              </a:path>
            </a:pathLst>
          </a:custGeom>
          <a:ln w="9143">
            <a:solidFill>
              <a:srgbClr val="000000"/>
            </a:solidFill>
          </a:ln>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07608" y="3450335"/>
            <a:ext cx="0" cy="809625"/>
          </a:xfrm>
          <a:custGeom>
            <a:avLst/>
            <a:gdLst/>
            <a:ahLst/>
            <a:cxnLst/>
            <a:rect l="l" t="t" r="r" b="b"/>
            <a:pathLst>
              <a:path h="809625">
                <a:moveTo>
                  <a:pt x="0" y="0"/>
                </a:moveTo>
                <a:lnTo>
                  <a:pt x="0" y="809243"/>
                </a:lnTo>
              </a:path>
            </a:pathLst>
          </a:custGeom>
          <a:ln w="9144">
            <a:solidFill>
              <a:srgbClr val="D9D9D9"/>
            </a:solidFill>
          </a:ln>
        </p:spPr>
        <p:txBody>
          <a:bodyPr wrap="square" lIns="0" tIns="0" rIns="0" bIns="0" rtlCol="0"/>
          <a:lstStyle/>
          <a:p>
            <a:endParaRPr/>
          </a:p>
        </p:txBody>
      </p:sp>
      <p:sp>
        <p:nvSpPr>
          <p:cNvPr id="3" name="object 3"/>
          <p:cNvSpPr/>
          <p:nvPr/>
        </p:nvSpPr>
        <p:spPr>
          <a:xfrm>
            <a:off x="6007608" y="3078480"/>
            <a:ext cx="0" cy="314325"/>
          </a:xfrm>
          <a:custGeom>
            <a:avLst/>
            <a:gdLst/>
            <a:ahLst/>
            <a:cxnLst/>
            <a:rect l="l" t="t" r="r" b="b"/>
            <a:pathLst>
              <a:path h="314325">
                <a:moveTo>
                  <a:pt x="0" y="0"/>
                </a:moveTo>
                <a:lnTo>
                  <a:pt x="0" y="313944"/>
                </a:lnTo>
              </a:path>
            </a:pathLst>
          </a:custGeom>
          <a:ln w="9144">
            <a:solidFill>
              <a:srgbClr val="D9D9D9"/>
            </a:solidFill>
          </a:ln>
        </p:spPr>
        <p:txBody>
          <a:bodyPr wrap="square" lIns="0" tIns="0" rIns="0" bIns="0" rtlCol="0"/>
          <a:lstStyle/>
          <a:p>
            <a:endParaRPr/>
          </a:p>
        </p:txBody>
      </p:sp>
      <p:sp>
        <p:nvSpPr>
          <p:cNvPr id="4" name="object 4"/>
          <p:cNvSpPr/>
          <p:nvPr/>
        </p:nvSpPr>
        <p:spPr>
          <a:xfrm>
            <a:off x="6007608" y="2892552"/>
            <a:ext cx="0" cy="127000"/>
          </a:xfrm>
          <a:custGeom>
            <a:avLst/>
            <a:gdLst/>
            <a:ahLst/>
            <a:cxnLst/>
            <a:rect l="l" t="t" r="r" b="b"/>
            <a:pathLst>
              <a:path h="127000">
                <a:moveTo>
                  <a:pt x="0" y="0"/>
                </a:moveTo>
                <a:lnTo>
                  <a:pt x="0" y="126491"/>
                </a:lnTo>
              </a:path>
            </a:pathLst>
          </a:custGeom>
          <a:ln w="9144">
            <a:solidFill>
              <a:srgbClr val="D9D9D9"/>
            </a:solidFill>
          </a:ln>
        </p:spPr>
        <p:txBody>
          <a:bodyPr wrap="square" lIns="0" tIns="0" rIns="0" bIns="0" rtlCol="0"/>
          <a:lstStyle/>
          <a:p>
            <a:endParaRPr/>
          </a:p>
        </p:txBody>
      </p:sp>
      <p:sp>
        <p:nvSpPr>
          <p:cNvPr id="5" name="object 5"/>
          <p:cNvSpPr/>
          <p:nvPr/>
        </p:nvSpPr>
        <p:spPr>
          <a:xfrm>
            <a:off x="6007608" y="2770632"/>
            <a:ext cx="0" cy="62865"/>
          </a:xfrm>
          <a:custGeom>
            <a:avLst/>
            <a:gdLst/>
            <a:ahLst/>
            <a:cxnLst/>
            <a:rect l="l" t="t" r="r" b="b"/>
            <a:pathLst>
              <a:path h="62864">
                <a:moveTo>
                  <a:pt x="0" y="0"/>
                </a:moveTo>
                <a:lnTo>
                  <a:pt x="0" y="62484"/>
                </a:lnTo>
              </a:path>
            </a:pathLst>
          </a:custGeom>
          <a:ln w="9144">
            <a:solidFill>
              <a:srgbClr val="D9D9D9"/>
            </a:solidFill>
          </a:ln>
        </p:spPr>
        <p:txBody>
          <a:bodyPr wrap="square" lIns="0" tIns="0" rIns="0" bIns="0" rtlCol="0"/>
          <a:lstStyle/>
          <a:p>
            <a:endParaRPr/>
          </a:p>
        </p:txBody>
      </p:sp>
      <p:sp>
        <p:nvSpPr>
          <p:cNvPr id="6" name="object 6"/>
          <p:cNvSpPr/>
          <p:nvPr/>
        </p:nvSpPr>
        <p:spPr>
          <a:xfrm>
            <a:off x="6522719" y="3450335"/>
            <a:ext cx="0" cy="809625"/>
          </a:xfrm>
          <a:custGeom>
            <a:avLst/>
            <a:gdLst/>
            <a:ahLst/>
            <a:cxnLst/>
            <a:rect l="l" t="t" r="r" b="b"/>
            <a:pathLst>
              <a:path h="809625">
                <a:moveTo>
                  <a:pt x="0" y="0"/>
                </a:moveTo>
                <a:lnTo>
                  <a:pt x="0" y="809243"/>
                </a:lnTo>
              </a:path>
            </a:pathLst>
          </a:custGeom>
          <a:ln w="9144">
            <a:solidFill>
              <a:srgbClr val="D9D9D9"/>
            </a:solidFill>
          </a:ln>
        </p:spPr>
        <p:txBody>
          <a:bodyPr wrap="square" lIns="0" tIns="0" rIns="0" bIns="0" rtlCol="0"/>
          <a:lstStyle/>
          <a:p>
            <a:endParaRPr/>
          </a:p>
        </p:txBody>
      </p:sp>
      <p:sp>
        <p:nvSpPr>
          <p:cNvPr id="7" name="object 7"/>
          <p:cNvSpPr/>
          <p:nvPr/>
        </p:nvSpPr>
        <p:spPr>
          <a:xfrm>
            <a:off x="6522719" y="2892552"/>
            <a:ext cx="0" cy="500380"/>
          </a:xfrm>
          <a:custGeom>
            <a:avLst/>
            <a:gdLst/>
            <a:ahLst/>
            <a:cxnLst/>
            <a:rect l="l" t="t" r="r" b="b"/>
            <a:pathLst>
              <a:path h="500379">
                <a:moveTo>
                  <a:pt x="0" y="0"/>
                </a:moveTo>
                <a:lnTo>
                  <a:pt x="0" y="499872"/>
                </a:lnTo>
              </a:path>
            </a:pathLst>
          </a:custGeom>
          <a:ln w="9144">
            <a:solidFill>
              <a:srgbClr val="D9D9D9"/>
            </a:solidFill>
          </a:ln>
        </p:spPr>
        <p:txBody>
          <a:bodyPr wrap="square" lIns="0" tIns="0" rIns="0" bIns="0" rtlCol="0"/>
          <a:lstStyle/>
          <a:p>
            <a:endParaRPr/>
          </a:p>
        </p:txBody>
      </p:sp>
      <p:sp>
        <p:nvSpPr>
          <p:cNvPr id="8" name="object 8"/>
          <p:cNvSpPr/>
          <p:nvPr/>
        </p:nvSpPr>
        <p:spPr>
          <a:xfrm>
            <a:off x="6522719" y="2770632"/>
            <a:ext cx="0" cy="62865"/>
          </a:xfrm>
          <a:custGeom>
            <a:avLst/>
            <a:gdLst/>
            <a:ahLst/>
            <a:cxnLst/>
            <a:rect l="l" t="t" r="r" b="b"/>
            <a:pathLst>
              <a:path h="62864">
                <a:moveTo>
                  <a:pt x="0" y="0"/>
                </a:moveTo>
                <a:lnTo>
                  <a:pt x="0" y="62484"/>
                </a:lnTo>
              </a:path>
            </a:pathLst>
          </a:custGeom>
          <a:ln w="9144">
            <a:solidFill>
              <a:srgbClr val="D9D9D9"/>
            </a:solidFill>
          </a:ln>
        </p:spPr>
        <p:txBody>
          <a:bodyPr wrap="square" lIns="0" tIns="0" rIns="0" bIns="0" rtlCol="0"/>
          <a:lstStyle/>
          <a:p>
            <a:endParaRPr/>
          </a:p>
        </p:txBody>
      </p:sp>
      <p:sp>
        <p:nvSpPr>
          <p:cNvPr id="9" name="object 9"/>
          <p:cNvSpPr/>
          <p:nvPr/>
        </p:nvSpPr>
        <p:spPr>
          <a:xfrm>
            <a:off x="7037831" y="2892552"/>
            <a:ext cx="0" cy="1367155"/>
          </a:xfrm>
          <a:custGeom>
            <a:avLst/>
            <a:gdLst/>
            <a:ahLst/>
            <a:cxnLst/>
            <a:rect l="l" t="t" r="r" b="b"/>
            <a:pathLst>
              <a:path h="1367154">
                <a:moveTo>
                  <a:pt x="0" y="0"/>
                </a:moveTo>
                <a:lnTo>
                  <a:pt x="0" y="1367027"/>
                </a:lnTo>
              </a:path>
            </a:pathLst>
          </a:custGeom>
          <a:ln w="9144">
            <a:solidFill>
              <a:srgbClr val="D9D9D9"/>
            </a:solidFill>
          </a:ln>
        </p:spPr>
        <p:txBody>
          <a:bodyPr wrap="square" lIns="0" tIns="0" rIns="0" bIns="0" rtlCol="0"/>
          <a:lstStyle/>
          <a:p>
            <a:endParaRPr/>
          </a:p>
        </p:txBody>
      </p:sp>
      <p:sp>
        <p:nvSpPr>
          <p:cNvPr id="10" name="object 10"/>
          <p:cNvSpPr/>
          <p:nvPr/>
        </p:nvSpPr>
        <p:spPr>
          <a:xfrm>
            <a:off x="7037831" y="2770632"/>
            <a:ext cx="0" cy="62865"/>
          </a:xfrm>
          <a:custGeom>
            <a:avLst/>
            <a:gdLst/>
            <a:ahLst/>
            <a:cxnLst/>
            <a:rect l="l" t="t" r="r" b="b"/>
            <a:pathLst>
              <a:path h="62864">
                <a:moveTo>
                  <a:pt x="0" y="0"/>
                </a:moveTo>
                <a:lnTo>
                  <a:pt x="0" y="62484"/>
                </a:lnTo>
              </a:path>
            </a:pathLst>
          </a:custGeom>
          <a:ln w="9144">
            <a:solidFill>
              <a:srgbClr val="D9D9D9"/>
            </a:solidFill>
          </a:ln>
        </p:spPr>
        <p:txBody>
          <a:bodyPr wrap="square" lIns="0" tIns="0" rIns="0" bIns="0" rtlCol="0"/>
          <a:lstStyle/>
          <a:p>
            <a:endParaRPr/>
          </a:p>
        </p:txBody>
      </p:sp>
      <p:sp>
        <p:nvSpPr>
          <p:cNvPr id="11" name="object 11"/>
          <p:cNvSpPr/>
          <p:nvPr/>
        </p:nvSpPr>
        <p:spPr>
          <a:xfrm>
            <a:off x="7551419" y="2892552"/>
            <a:ext cx="0" cy="1367155"/>
          </a:xfrm>
          <a:custGeom>
            <a:avLst/>
            <a:gdLst/>
            <a:ahLst/>
            <a:cxnLst/>
            <a:rect l="l" t="t" r="r" b="b"/>
            <a:pathLst>
              <a:path h="1367154">
                <a:moveTo>
                  <a:pt x="0" y="0"/>
                </a:moveTo>
                <a:lnTo>
                  <a:pt x="0" y="1367027"/>
                </a:lnTo>
              </a:path>
            </a:pathLst>
          </a:custGeom>
          <a:ln w="9144">
            <a:solidFill>
              <a:srgbClr val="D9D9D9"/>
            </a:solidFill>
          </a:ln>
        </p:spPr>
        <p:txBody>
          <a:bodyPr wrap="square" lIns="0" tIns="0" rIns="0" bIns="0" rtlCol="0"/>
          <a:lstStyle/>
          <a:p>
            <a:endParaRPr/>
          </a:p>
        </p:txBody>
      </p:sp>
      <p:sp>
        <p:nvSpPr>
          <p:cNvPr id="12" name="object 12"/>
          <p:cNvSpPr/>
          <p:nvPr/>
        </p:nvSpPr>
        <p:spPr>
          <a:xfrm>
            <a:off x="7551419" y="2770632"/>
            <a:ext cx="0" cy="62865"/>
          </a:xfrm>
          <a:custGeom>
            <a:avLst/>
            <a:gdLst/>
            <a:ahLst/>
            <a:cxnLst/>
            <a:rect l="l" t="t" r="r" b="b"/>
            <a:pathLst>
              <a:path h="62864">
                <a:moveTo>
                  <a:pt x="0" y="0"/>
                </a:moveTo>
                <a:lnTo>
                  <a:pt x="0" y="62484"/>
                </a:lnTo>
              </a:path>
            </a:pathLst>
          </a:custGeom>
          <a:ln w="9144">
            <a:solidFill>
              <a:srgbClr val="D9D9D9"/>
            </a:solidFill>
          </a:ln>
        </p:spPr>
        <p:txBody>
          <a:bodyPr wrap="square" lIns="0" tIns="0" rIns="0" bIns="0" rtlCol="0"/>
          <a:lstStyle/>
          <a:p>
            <a:endParaRPr/>
          </a:p>
        </p:txBody>
      </p:sp>
      <p:sp>
        <p:nvSpPr>
          <p:cNvPr id="13" name="object 13"/>
          <p:cNvSpPr/>
          <p:nvPr/>
        </p:nvSpPr>
        <p:spPr>
          <a:xfrm>
            <a:off x="8066531" y="2892552"/>
            <a:ext cx="0" cy="1367155"/>
          </a:xfrm>
          <a:custGeom>
            <a:avLst/>
            <a:gdLst/>
            <a:ahLst/>
            <a:cxnLst/>
            <a:rect l="l" t="t" r="r" b="b"/>
            <a:pathLst>
              <a:path h="1367154">
                <a:moveTo>
                  <a:pt x="0" y="0"/>
                </a:moveTo>
                <a:lnTo>
                  <a:pt x="0" y="1367027"/>
                </a:lnTo>
              </a:path>
            </a:pathLst>
          </a:custGeom>
          <a:ln w="9144">
            <a:solidFill>
              <a:srgbClr val="D9D9D9"/>
            </a:solidFill>
          </a:ln>
        </p:spPr>
        <p:txBody>
          <a:bodyPr wrap="square" lIns="0" tIns="0" rIns="0" bIns="0" rtlCol="0"/>
          <a:lstStyle/>
          <a:p>
            <a:endParaRPr/>
          </a:p>
        </p:txBody>
      </p:sp>
      <p:sp>
        <p:nvSpPr>
          <p:cNvPr id="14" name="object 14"/>
          <p:cNvSpPr/>
          <p:nvPr/>
        </p:nvSpPr>
        <p:spPr>
          <a:xfrm>
            <a:off x="8066531" y="2770632"/>
            <a:ext cx="0" cy="62865"/>
          </a:xfrm>
          <a:custGeom>
            <a:avLst/>
            <a:gdLst/>
            <a:ahLst/>
            <a:cxnLst/>
            <a:rect l="l" t="t" r="r" b="b"/>
            <a:pathLst>
              <a:path h="62864">
                <a:moveTo>
                  <a:pt x="0" y="0"/>
                </a:moveTo>
                <a:lnTo>
                  <a:pt x="0" y="62484"/>
                </a:lnTo>
              </a:path>
            </a:pathLst>
          </a:custGeom>
          <a:ln w="9144">
            <a:solidFill>
              <a:srgbClr val="D9D9D9"/>
            </a:solidFill>
          </a:ln>
        </p:spPr>
        <p:txBody>
          <a:bodyPr wrap="square" lIns="0" tIns="0" rIns="0" bIns="0" rtlCol="0"/>
          <a:lstStyle/>
          <a:p>
            <a:endParaRPr/>
          </a:p>
        </p:txBody>
      </p:sp>
      <p:sp>
        <p:nvSpPr>
          <p:cNvPr id="15" name="object 15"/>
          <p:cNvSpPr/>
          <p:nvPr/>
        </p:nvSpPr>
        <p:spPr>
          <a:xfrm>
            <a:off x="8581643" y="2892552"/>
            <a:ext cx="0" cy="1367155"/>
          </a:xfrm>
          <a:custGeom>
            <a:avLst/>
            <a:gdLst/>
            <a:ahLst/>
            <a:cxnLst/>
            <a:rect l="l" t="t" r="r" b="b"/>
            <a:pathLst>
              <a:path h="1367154">
                <a:moveTo>
                  <a:pt x="0" y="0"/>
                </a:moveTo>
                <a:lnTo>
                  <a:pt x="0" y="1367027"/>
                </a:lnTo>
              </a:path>
            </a:pathLst>
          </a:custGeom>
          <a:ln w="9144">
            <a:solidFill>
              <a:srgbClr val="D9D9D9"/>
            </a:solidFill>
          </a:ln>
        </p:spPr>
        <p:txBody>
          <a:bodyPr wrap="square" lIns="0" tIns="0" rIns="0" bIns="0" rtlCol="0"/>
          <a:lstStyle/>
          <a:p>
            <a:endParaRPr/>
          </a:p>
        </p:txBody>
      </p:sp>
      <p:sp>
        <p:nvSpPr>
          <p:cNvPr id="16" name="object 16"/>
          <p:cNvSpPr/>
          <p:nvPr/>
        </p:nvSpPr>
        <p:spPr>
          <a:xfrm>
            <a:off x="8581643" y="2770632"/>
            <a:ext cx="0" cy="62865"/>
          </a:xfrm>
          <a:custGeom>
            <a:avLst/>
            <a:gdLst/>
            <a:ahLst/>
            <a:cxnLst/>
            <a:rect l="l" t="t" r="r" b="b"/>
            <a:pathLst>
              <a:path h="62864">
                <a:moveTo>
                  <a:pt x="0" y="0"/>
                </a:moveTo>
                <a:lnTo>
                  <a:pt x="0" y="62484"/>
                </a:lnTo>
              </a:path>
            </a:pathLst>
          </a:custGeom>
          <a:ln w="9144">
            <a:solidFill>
              <a:srgbClr val="D9D9D9"/>
            </a:solidFill>
          </a:ln>
        </p:spPr>
        <p:txBody>
          <a:bodyPr wrap="square" lIns="0" tIns="0" rIns="0" bIns="0" rtlCol="0"/>
          <a:lstStyle/>
          <a:p>
            <a:endParaRPr/>
          </a:p>
        </p:txBody>
      </p:sp>
      <p:sp>
        <p:nvSpPr>
          <p:cNvPr id="17" name="object 17"/>
          <p:cNvSpPr/>
          <p:nvPr/>
        </p:nvSpPr>
        <p:spPr>
          <a:xfrm>
            <a:off x="9096756" y="2770632"/>
            <a:ext cx="0" cy="1489075"/>
          </a:xfrm>
          <a:custGeom>
            <a:avLst/>
            <a:gdLst/>
            <a:ahLst/>
            <a:cxnLst/>
            <a:rect l="l" t="t" r="r" b="b"/>
            <a:pathLst>
              <a:path h="1489075">
                <a:moveTo>
                  <a:pt x="0" y="0"/>
                </a:moveTo>
                <a:lnTo>
                  <a:pt x="0" y="1488948"/>
                </a:lnTo>
              </a:path>
            </a:pathLst>
          </a:custGeom>
          <a:ln w="9144">
            <a:solidFill>
              <a:srgbClr val="D9D9D9"/>
            </a:solidFill>
          </a:ln>
        </p:spPr>
        <p:txBody>
          <a:bodyPr wrap="square" lIns="0" tIns="0" rIns="0" bIns="0" rtlCol="0"/>
          <a:lstStyle/>
          <a:p>
            <a:endParaRPr/>
          </a:p>
        </p:txBody>
      </p:sp>
      <p:sp>
        <p:nvSpPr>
          <p:cNvPr id="18" name="object 18"/>
          <p:cNvSpPr/>
          <p:nvPr/>
        </p:nvSpPr>
        <p:spPr>
          <a:xfrm>
            <a:off x="9611868" y="2770632"/>
            <a:ext cx="0" cy="1489075"/>
          </a:xfrm>
          <a:custGeom>
            <a:avLst/>
            <a:gdLst/>
            <a:ahLst/>
            <a:cxnLst/>
            <a:rect l="l" t="t" r="r" b="b"/>
            <a:pathLst>
              <a:path h="1489075">
                <a:moveTo>
                  <a:pt x="0" y="0"/>
                </a:moveTo>
                <a:lnTo>
                  <a:pt x="0" y="1488948"/>
                </a:lnTo>
              </a:path>
            </a:pathLst>
          </a:custGeom>
          <a:ln w="9144">
            <a:solidFill>
              <a:srgbClr val="D9D9D9"/>
            </a:solidFill>
          </a:ln>
        </p:spPr>
        <p:txBody>
          <a:bodyPr wrap="square" lIns="0" tIns="0" rIns="0" bIns="0" rtlCol="0"/>
          <a:lstStyle/>
          <a:p>
            <a:endParaRPr/>
          </a:p>
        </p:txBody>
      </p:sp>
      <p:sp>
        <p:nvSpPr>
          <p:cNvPr id="19" name="object 19"/>
          <p:cNvSpPr/>
          <p:nvPr/>
        </p:nvSpPr>
        <p:spPr>
          <a:xfrm>
            <a:off x="5494020" y="2833116"/>
            <a:ext cx="3499485" cy="59690"/>
          </a:xfrm>
          <a:custGeom>
            <a:avLst/>
            <a:gdLst/>
            <a:ahLst/>
            <a:cxnLst/>
            <a:rect l="l" t="t" r="r" b="b"/>
            <a:pathLst>
              <a:path w="3499484" h="59689">
                <a:moveTo>
                  <a:pt x="3499104" y="0"/>
                </a:moveTo>
                <a:lnTo>
                  <a:pt x="0" y="0"/>
                </a:lnTo>
                <a:lnTo>
                  <a:pt x="0" y="59436"/>
                </a:lnTo>
                <a:lnTo>
                  <a:pt x="3499104" y="59436"/>
                </a:lnTo>
                <a:lnTo>
                  <a:pt x="3499104" y="0"/>
                </a:lnTo>
                <a:close/>
              </a:path>
            </a:pathLst>
          </a:custGeom>
          <a:solidFill>
            <a:srgbClr val="5B9BD4"/>
          </a:solidFill>
        </p:spPr>
        <p:txBody>
          <a:bodyPr wrap="square" lIns="0" tIns="0" rIns="0" bIns="0" rtlCol="0"/>
          <a:lstStyle/>
          <a:p>
            <a:endParaRPr/>
          </a:p>
        </p:txBody>
      </p:sp>
      <p:sp>
        <p:nvSpPr>
          <p:cNvPr id="20" name="object 20"/>
          <p:cNvSpPr/>
          <p:nvPr/>
        </p:nvSpPr>
        <p:spPr>
          <a:xfrm>
            <a:off x="5494020" y="3019044"/>
            <a:ext cx="719455" cy="59690"/>
          </a:xfrm>
          <a:custGeom>
            <a:avLst/>
            <a:gdLst/>
            <a:ahLst/>
            <a:cxnLst/>
            <a:rect l="l" t="t" r="r" b="b"/>
            <a:pathLst>
              <a:path w="719454" h="59689">
                <a:moveTo>
                  <a:pt x="719327" y="0"/>
                </a:moveTo>
                <a:lnTo>
                  <a:pt x="0" y="0"/>
                </a:lnTo>
                <a:lnTo>
                  <a:pt x="0" y="59436"/>
                </a:lnTo>
                <a:lnTo>
                  <a:pt x="719327" y="59436"/>
                </a:lnTo>
                <a:lnTo>
                  <a:pt x="719327" y="0"/>
                </a:lnTo>
                <a:close/>
              </a:path>
            </a:pathLst>
          </a:custGeom>
          <a:solidFill>
            <a:srgbClr val="5B9BD4"/>
          </a:solidFill>
        </p:spPr>
        <p:txBody>
          <a:bodyPr wrap="square" lIns="0" tIns="0" rIns="0" bIns="0" rtlCol="0"/>
          <a:lstStyle/>
          <a:p>
            <a:endParaRPr/>
          </a:p>
        </p:txBody>
      </p:sp>
      <p:sp>
        <p:nvSpPr>
          <p:cNvPr id="21" name="object 21"/>
          <p:cNvSpPr/>
          <p:nvPr/>
        </p:nvSpPr>
        <p:spPr>
          <a:xfrm>
            <a:off x="5494020" y="3206496"/>
            <a:ext cx="204470" cy="58419"/>
          </a:xfrm>
          <a:custGeom>
            <a:avLst/>
            <a:gdLst/>
            <a:ahLst/>
            <a:cxnLst/>
            <a:rect l="l" t="t" r="r" b="b"/>
            <a:pathLst>
              <a:path w="204470" h="58420">
                <a:moveTo>
                  <a:pt x="204215" y="0"/>
                </a:moveTo>
                <a:lnTo>
                  <a:pt x="0" y="0"/>
                </a:lnTo>
                <a:lnTo>
                  <a:pt x="0" y="57912"/>
                </a:lnTo>
                <a:lnTo>
                  <a:pt x="204215" y="57912"/>
                </a:lnTo>
                <a:lnTo>
                  <a:pt x="204215" y="0"/>
                </a:lnTo>
                <a:close/>
              </a:path>
            </a:pathLst>
          </a:custGeom>
          <a:solidFill>
            <a:srgbClr val="5B9BD4"/>
          </a:solidFill>
        </p:spPr>
        <p:txBody>
          <a:bodyPr wrap="square" lIns="0" tIns="0" rIns="0" bIns="0" rtlCol="0"/>
          <a:lstStyle/>
          <a:p>
            <a:endParaRPr/>
          </a:p>
        </p:txBody>
      </p:sp>
      <p:sp>
        <p:nvSpPr>
          <p:cNvPr id="22" name="object 22"/>
          <p:cNvSpPr/>
          <p:nvPr/>
        </p:nvSpPr>
        <p:spPr>
          <a:xfrm>
            <a:off x="5494020" y="3392423"/>
            <a:ext cx="1440180" cy="58419"/>
          </a:xfrm>
          <a:custGeom>
            <a:avLst/>
            <a:gdLst/>
            <a:ahLst/>
            <a:cxnLst/>
            <a:rect l="l" t="t" r="r" b="b"/>
            <a:pathLst>
              <a:path w="1440179" h="58420">
                <a:moveTo>
                  <a:pt x="1440179" y="0"/>
                </a:moveTo>
                <a:lnTo>
                  <a:pt x="0" y="0"/>
                </a:lnTo>
                <a:lnTo>
                  <a:pt x="0" y="57912"/>
                </a:lnTo>
                <a:lnTo>
                  <a:pt x="1440179" y="57912"/>
                </a:lnTo>
                <a:lnTo>
                  <a:pt x="1440179" y="0"/>
                </a:lnTo>
                <a:close/>
              </a:path>
            </a:pathLst>
          </a:custGeom>
          <a:solidFill>
            <a:srgbClr val="5B9BD4"/>
          </a:solidFill>
        </p:spPr>
        <p:txBody>
          <a:bodyPr wrap="square" lIns="0" tIns="0" rIns="0" bIns="0" rtlCol="0"/>
          <a:lstStyle/>
          <a:p>
            <a:endParaRPr/>
          </a:p>
        </p:txBody>
      </p:sp>
      <p:sp>
        <p:nvSpPr>
          <p:cNvPr id="23" name="object 23"/>
          <p:cNvSpPr/>
          <p:nvPr/>
        </p:nvSpPr>
        <p:spPr>
          <a:xfrm>
            <a:off x="5494020" y="3578352"/>
            <a:ext cx="410209" cy="58419"/>
          </a:xfrm>
          <a:custGeom>
            <a:avLst/>
            <a:gdLst/>
            <a:ahLst/>
            <a:cxnLst/>
            <a:rect l="l" t="t" r="r" b="b"/>
            <a:pathLst>
              <a:path w="410210" h="58420">
                <a:moveTo>
                  <a:pt x="409955" y="0"/>
                </a:moveTo>
                <a:lnTo>
                  <a:pt x="0" y="0"/>
                </a:lnTo>
                <a:lnTo>
                  <a:pt x="0" y="57912"/>
                </a:lnTo>
                <a:lnTo>
                  <a:pt x="409955" y="57912"/>
                </a:lnTo>
                <a:lnTo>
                  <a:pt x="409955" y="0"/>
                </a:lnTo>
                <a:close/>
              </a:path>
            </a:pathLst>
          </a:custGeom>
          <a:solidFill>
            <a:srgbClr val="5B9BD4"/>
          </a:solidFill>
        </p:spPr>
        <p:txBody>
          <a:bodyPr wrap="square" lIns="0" tIns="0" rIns="0" bIns="0" rtlCol="0"/>
          <a:lstStyle/>
          <a:p>
            <a:endParaRPr/>
          </a:p>
        </p:txBody>
      </p:sp>
      <p:sp>
        <p:nvSpPr>
          <p:cNvPr id="24" name="object 24"/>
          <p:cNvSpPr/>
          <p:nvPr/>
        </p:nvSpPr>
        <p:spPr>
          <a:xfrm>
            <a:off x="5494020" y="3764279"/>
            <a:ext cx="513715" cy="59690"/>
          </a:xfrm>
          <a:custGeom>
            <a:avLst/>
            <a:gdLst/>
            <a:ahLst/>
            <a:cxnLst/>
            <a:rect l="l" t="t" r="r" b="b"/>
            <a:pathLst>
              <a:path w="513714" h="59689">
                <a:moveTo>
                  <a:pt x="513588" y="0"/>
                </a:moveTo>
                <a:lnTo>
                  <a:pt x="0" y="0"/>
                </a:lnTo>
                <a:lnTo>
                  <a:pt x="0" y="59436"/>
                </a:lnTo>
                <a:lnTo>
                  <a:pt x="513588" y="59436"/>
                </a:lnTo>
                <a:lnTo>
                  <a:pt x="513588" y="0"/>
                </a:lnTo>
                <a:close/>
              </a:path>
            </a:pathLst>
          </a:custGeom>
          <a:solidFill>
            <a:srgbClr val="5B9BD4"/>
          </a:solidFill>
        </p:spPr>
        <p:txBody>
          <a:bodyPr wrap="square" lIns="0" tIns="0" rIns="0" bIns="0" rtlCol="0"/>
          <a:lstStyle/>
          <a:p>
            <a:endParaRPr/>
          </a:p>
        </p:txBody>
      </p:sp>
      <p:sp>
        <p:nvSpPr>
          <p:cNvPr id="25" name="object 25"/>
          <p:cNvSpPr/>
          <p:nvPr/>
        </p:nvSpPr>
        <p:spPr>
          <a:xfrm>
            <a:off x="5494020" y="3950208"/>
            <a:ext cx="410209" cy="59690"/>
          </a:xfrm>
          <a:custGeom>
            <a:avLst/>
            <a:gdLst/>
            <a:ahLst/>
            <a:cxnLst/>
            <a:rect l="l" t="t" r="r" b="b"/>
            <a:pathLst>
              <a:path w="410210" h="59689">
                <a:moveTo>
                  <a:pt x="409955" y="0"/>
                </a:moveTo>
                <a:lnTo>
                  <a:pt x="0" y="0"/>
                </a:lnTo>
                <a:lnTo>
                  <a:pt x="0" y="59435"/>
                </a:lnTo>
                <a:lnTo>
                  <a:pt x="409955" y="59435"/>
                </a:lnTo>
                <a:lnTo>
                  <a:pt x="409955" y="0"/>
                </a:lnTo>
                <a:close/>
              </a:path>
            </a:pathLst>
          </a:custGeom>
          <a:solidFill>
            <a:srgbClr val="5B9BD4"/>
          </a:solidFill>
        </p:spPr>
        <p:txBody>
          <a:bodyPr wrap="square" lIns="0" tIns="0" rIns="0" bIns="0" rtlCol="0"/>
          <a:lstStyle/>
          <a:p>
            <a:endParaRPr/>
          </a:p>
        </p:txBody>
      </p:sp>
      <p:grpSp>
        <p:nvGrpSpPr>
          <p:cNvPr id="26" name="object 26"/>
          <p:cNvGrpSpPr/>
          <p:nvPr/>
        </p:nvGrpSpPr>
        <p:grpSpPr>
          <a:xfrm>
            <a:off x="5489257" y="2765869"/>
            <a:ext cx="209550" cy="1498600"/>
            <a:chOff x="5489257" y="2765869"/>
            <a:chExt cx="209550" cy="1498600"/>
          </a:xfrm>
        </p:grpSpPr>
        <p:sp>
          <p:nvSpPr>
            <p:cNvPr id="27" name="object 27"/>
            <p:cNvSpPr/>
            <p:nvPr/>
          </p:nvSpPr>
          <p:spPr>
            <a:xfrm>
              <a:off x="5494020" y="4137660"/>
              <a:ext cx="204470" cy="58419"/>
            </a:xfrm>
            <a:custGeom>
              <a:avLst/>
              <a:gdLst/>
              <a:ahLst/>
              <a:cxnLst/>
              <a:rect l="l" t="t" r="r" b="b"/>
              <a:pathLst>
                <a:path w="204470" h="58420">
                  <a:moveTo>
                    <a:pt x="204215" y="0"/>
                  </a:moveTo>
                  <a:lnTo>
                    <a:pt x="0" y="0"/>
                  </a:lnTo>
                  <a:lnTo>
                    <a:pt x="0" y="57912"/>
                  </a:lnTo>
                  <a:lnTo>
                    <a:pt x="204215" y="57912"/>
                  </a:lnTo>
                  <a:lnTo>
                    <a:pt x="204215" y="0"/>
                  </a:lnTo>
                  <a:close/>
                </a:path>
              </a:pathLst>
            </a:custGeom>
            <a:solidFill>
              <a:srgbClr val="5B9BD4"/>
            </a:solidFill>
          </p:spPr>
          <p:txBody>
            <a:bodyPr wrap="square" lIns="0" tIns="0" rIns="0" bIns="0" rtlCol="0"/>
            <a:lstStyle/>
            <a:p>
              <a:endParaRPr/>
            </a:p>
          </p:txBody>
        </p:sp>
        <p:sp>
          <p:nvSpPr>
            <p:cNvPr id="28" name="object 28"/>
            <p:cNvSpPr/>
            <p:nvPr/>
          </p:nvSpPr>
          <p:spPr>
            <a:xfrm>
              <a:off x="5494020" y="2770632"/>
              <a:ext cx="0" cy="1489075"/>
            </a:xfrm>
            <a:custGeom>
              <a:avLst/>
              <a:gdLst/>
              <a:ahLst/>
              <a:cxnLst/>
              <a:rect l="l" t="t" r="r" b="b"/>
              <a:pathLst>
                <a:path h="1489075">
                  <a:moveTo>
                    <a:pt x="0" y="0"/>
                  </a:moveTo>
                  <a:lnTo>
                    <a:pt x="0" y="1488948"/>
                  </a:lnTo>
                </a:path>
              </a:pathLst>
            </a:custGeom>
            <a:ln w="9144">
              <a:solidFill>
                <a:srgbClr val="D9D9D9"/>
              </a:solidFill>
            </a:ln>
          </p:spPr>
          <p:txBody>
            <a:bodyPr wrap="square" lIns="0" tIns="0" rIns="0" bIns="0" rtlCol="0"/>
            <a:lstStyle/>
            <a:p>
              <a:endParaRPr/>
            </a:p>
          </p:txBody>
        </p:sp>
      </p:grpSp>
      <p:sp>
        <p:nvSpPr>
          <p:cNvPr id="29" name="object 29"/>
          <p:cNvSpPr txBox="1"/>
          <p:nvPr/>
        </p:nvSpPr>
        <p:spPr>
          <a:xfrm>
            <a:off x="6288023" y="2960623"/>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30" name="object 30"/>
          <p:cNvSpPr txBox="1"/>
          <p:nvPr/>
        </p:nvSpPr>
        <p:spPr>
          <a:xfrm>
            <a:off x="5774435" y="314655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31" name="object 31"/>
          <p:cNvSpPr txBox="1"/>
          <p:nvPr/>
        </p:nvSpPr>
        <p:spPr>
          <a:xfrm>
            <a:off x="7008876" y="3332479"/>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14</a:t>
            </a:r>
            <a:endParaRPr sz="900">
              <a:latin typeface="Calibri"/>
              <a:cs typeface="Calibri"/>
            </a:endParaRPr>
          </a:p>
        </p:txBody>
      </p:sp>
      <p:sp>
        <p:nvSpPr>
          <p:cNvPr id="32" name="object 32"/>
          <p:cNvSpPr txBox="1"/>
          <p:nvPr/>
        </p:nvSpPr>
        <p:spPr>
          <a:xfrm>
            <a:off x="5980176" y="351840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33" name="object 33"/>
          <p:cNvSpPr txBox="1"/>
          <p:nvPr/>
        </p:nvSpPr>
        <p:spPr>
          <a:xfrm>
            <a:off x="6082284" y="370586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34" name="object 34"/>
          <p:cNvSpPr txBox="1"/>
          <p:nvPr/>
        </p:nvSpPr>
        <p:spPr>
          <a:xfrm>
            <a:off x="5980176" y="389178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35" name="object 35"/>
          <p:cNvSpPr txBox="1"/>
          <p:nvPr/>
        </p:nvSpPr>
        <p:spPr>
          <a:xfrm>
            <a:off x="5774435" y="407771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36" name="object 36"/>
          <p:cNvSpPr txBox="1"/>
          <p:nvPr/>
        </p:nvSpPr>
        <p:spPr>
          <a:xfrm>
            <a:off x="5463540" y="252628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0</a:t>
            </a:r>
            <a:endParaRPr sz="900">
              <a:latin typeface="Calibri"/>
              <a:cs typeface="Calibri"/>
            </a:endParaRPr>
          </a:p>
        </p:txBody>
      </p:sp>
      <p:sp>
        <p:nvSpPr>
          <p:cNvPr id="37" name="object 37"/>
          <p:cNvSpPr txBox="1"/>
          <p:nvPr/>
        </p:nvSpPr>
        <p:spPr>
          <a:xfrm>
            <a:off x="5978652" y="252628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5</a:t>
            </a:r>
            <a:endParaRPr sz="900">
              <a:latin typeface="Calibri"/>
              <a:cs typeface="Calibri"/>
            </a:endParaRPr>
          </a:p>
        </p:txBody>
      </p:sp>
      <p:sp>
        <p:nvSpPr>
          <p:cNvPr id="38" name="object 38"/>
          <p:cNvSpPr txBox="1"/>
          <p:nvPr/>
        </p:nvSpPr>
        <p:spPr>
          <a:xfrm>
            <a:off x="8008619" y="252628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25</a:t>
            </a:r>
            <a:endParaRPr sz="900">
              <a:latin typeface="Calibri"/>
              <a:cs typeface="Calibri"/>
            </a:endParaRPr>
          </a:p>
        </p:txBody>
      </p:sp>
      <p:sp>
        <p:nvSpPr>
          <p:cNvPr id="39" name="object 39"/>
          <p:cNvSpPr txBox="1"/>
          <p:nvPr/>
        </p:nvSpPr>
        <p:spPr>
          <a:xfrm>
            <a:off x="8523731" y="252628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30</a:t>
            </a:r>
            <a:endParaRPr sz="900">
              <a:latin typeface="Calibri"/>
              <a:cs typeface="Calibri"/>
            </a:endParaRPr>
          </a:p>
        </p:txBody>
      </p:sp>
      <p:sp>
        <p:nvSpPr>
          <p:cNvPr id="40" name="object 40"/>
          <p:cNvSpPr txBox="1"/>
          <p:nvPr/>
        </p:nvSpPr>
        <p:spPr>
          <a:xfrm>
            <a:off x="9038843" y="2526284"/>
            <a:ext cx="159385" cy="41148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35</a:t>
            </a:r>
            <a:endParaRPr sz="900">
              <a:latin typeface="Calibri"/>
              <a:cs typeface="Calibri"/>
            </a:endParaRPr>
          </a:p>
          <a:p>
            <a:pPr marL="30480">
              <a:lnSpc>
                <a:spcPct val="100000"/>
              </a:lnSpc>
              <a:spcBef>
                <a:spcPts val="875"/>
              </a:spcBef>
            </a:pPr>
            <a:r>
              <a:rPr sz="900" spc="-25" dirty="0">
                <a:solidFill>
                  <a:srgbClr val="3F3F3F"/>
                </a:solidFill>
                <a:latin typeface="Calibri"/>
                <a:cs typeface="Calibri"/>
              </a:rPr>
              <a:t>34</a:t>
            </a:r>
            <a:endParaRPr sz="900">
              <a:latin typeface="Calibri"/>
              <a:cs typeface="Calibri"/>
            </a:endParaRPr>
          </a:p>
        </p:txBody>
      </p:sp>
      <p:sp>
        <p:nvSpPr>
          <p:cNvPr id="41" name="object 41"/>
          <p:cNvSpPr txBox="1"/>
          <p:nvPr/>
        </p:nvSpPr>
        <p:spPr>
          <a:xfrm>
            <a:off x="9553956" y="252628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40</a:t>
            </a:r>
            <a:endParaRPr sz="900">
              <a:latin typeface="Calibri"/>
              <a:cs typeface="Calibri"/>
            </a:endParaRPr>
          </a:p>
        </p:txBody>
      </p:sp>
      <p:sp>
        <p:nvSpPr>
          <p:cNvPr id="42" name="object 42"/>
          <p:cNvSpPr txBox="1"/>
          <p:nvPr/>
        </p:nvSpPr>
        <p:spPr>
          <a:xfrm>
            <a:off x="3919728" y="2709671"/>
            <a:ext cx="1495425" cy="1514475"/>
          </a:xfrm>
          <a:prstGeom prst="rect">
            <a:avLst/>
          </a:prstGeom>
        </p:spPr>
        <p:txBody>
          <a:bodyPr vert="horz" wrap="square" lIns="0" tIns="76835" rIns="0" bIns="0" rtlCol="0">
            <a:spAutoFit/>
          </a:bodyPr>
          <a:lstStyle/>
          <a:p>
            <a:pPr marR="6985" algn="r">
              <a:lnSpc>
                <a:spcPct val="100000"/>
              </a:lnSpc>
              <a:spcBef>
                <a:spcPts val="605"/>
              </a:spcBef>
            </a:pPr>
            <a:r>
              <a:rPr sz="800" b="1" spc="-15" dirty="0">
                <a:solidFill>
                  <a:srgbClr val="585858"/>
                </a:solidFill>
                <a:latin typeface="UD Digi Kyokasho NK-B"/>
                <a:cs typeface="UD Digi Kyokasho NK-B"/>
              </a:rPr>
              <a:t>支援計画や指導計画による引継ぎ</a:t>
            </a:r>
            <a:endParaRPr sz="800">
              <a:latin typeface="UD Digi Kyokasho NK-B"/>
              <a:cs typeface="UD Digi Kyokasho NK-B"/>
            </a:endParaRPr>
          </a:p>
          <a:p>
            <a:pPr marL="340995" marR="6350" indent="438784" algn="r">
              <a:lnSpc>
                <a:spcPct val="152500"/>
              </a:lnSpc>
            </a:pPr>
            <a:r>
              <a:rPr sz="800" b="1" spc="-15" dirty="0">
                <a:solidFill>
                  <a:srgbClr val="585858"/>
                </a:solidFill>
                <a:latin typeface="UD Digi Kyokasho NK-B"/>
                <a:cs typeface="UD Digi Kyokasho NK-B"/>
              </a:rPr>
              <a:t>サポートファイル</a:t>
            </a:r>
            <a:r>
              <a:rPr sz="800" b="1" spc="-60" dirty="0">
                <a:solidFill>
                  <a:srgbClr val="585858"/>
                </a:solidFill>
                <a:latin typeface="UD Digi Kyokasho NK-B"/>
                <a:cs typeface="UD Digi Kyokasho NK-B"/>
              </a:rPr>
              <a:t>相談•支援手帳</a:t>
            </a:r>
            <a:r>
              <a:rPr sz="800" b="1" spc="-10" dirty="0">
                <a:solidFill>
                  <a:srgbClr val="585858"/>
                </a:solidFill>
                <a:latin typeface="UD Digi Kyokasho NK-B"/>
                <a:cs typeface="UD Digi Kyokasho NK-B"/>
              </a:rPr>
              <a:t>（ファイル</a:t>
            </a:r>
            <a:r>
              <a:rPr sz="800" b="1" spc="-50" dirty="0">
                <a:solidFill>
                  <a:srgbClr val="585858"/>
                </a:solidFill>
                <a:latin typeface="UD Digi Kyokasho NK-B"/>
                <a:cs typeface="UD Digi Kyokasho NK-B"/>
              </a:rPr>
              <a:t>）</a:t>
            </a:r>
            <a:r>
              <a:rPr sz="800" b="1" spc="-25" dirty="0">
                <a:solidFill>
                  <a:srgbClr val="585858"/>
                </a:solidFill>
                <a:latin typeface="UD Digi Kyokasho NK-B"/>
                <a:cs typeface="UD Digi Kyokasho NK-B"/>
              </a:rPr>
              <a:t>独自の引継ぎシート等</a:t>
            </a:r>
            <a:endParaRPr sz="800">
              <a:latin typeface="UD Digi Kyokasho NK-B"/>
              <a:cs typeface="UD Digi Kyokasho NK-B"/>
            </a:endParaRPr>
          </a:p>
          <a:p>
            <a:pPr marR="5080" algn="r">
              <a:lnSpc>
                <a:spcPct val="100000"/>
              </a:lnSpc>
              <a:spcBef>
                <a:spcPts val="500"/>
              </a:spcBef>
            </a:pPr>
            <a:r>
              <a:rPr sz="800" b="1" spc="-15" dirty="0">
                <a:solidFill>
                  <a:srgbClr val="585858"/>
                </a:solidFill>
                <a:latin typeface="UD Digi Kyokasho NK-B"/>
                <a:cs typeface="UD Digi Kyokasho NK-B"/>
              </a:rPr>
              <a:t>巡回支援や相談支援を活用</a:t>
            </a:r>
            <a:endParaRPr sz="800">
              <a:latin typeface="UD Digi Kyokasho NK-B"/>
              <a:cs typeface="UD Digi Kyokasho NK-B"/>
            </a:endParaRPr>
          </a:p>
          <a:p>
            <a:pPr marL="667385" marR="7620" indent="409575" algn="r">
              <a:lnSpc>
                <a:spcPct val="152500"/>
              </a:lnSpc>
              <a:spcBef>
                <a:spcPts val="15"/>
              </a:spcBef>
            </a:pPr>
            <a:r>
              <a:rPr sz="800" b="1" spc="-20" dirty="0">
                <a:solidFill>
                  <a:srgbClr val="585858"/>
                </a:solidFill>
                <a:latin typeface="UD Digi Kyokasho NK-B"/>
                <a:cs typeface="UD Digi Kyokasho NK-B"/>
              </a:rPr>
              <a:t>口頭のみ</a:t>
            </a:r>
            <a:r>
              <a:rPr sz="800" b="1" spc="-15" dirty="0">
                <a:solidFill>
                  <a:srgbClr val="585858"/>
                </a:solidFill>
                <a:latin typeface="UD Digi Kyokasho NK-B"/>
                <a:cs typeface="UD Digi Kyokasho NK-B"/>
              </a:rPr>
              <a:t>連絡会議等の実施</a:t>
            </a:r>
            <a:endParaRPr sz="800">
              <a:latin typeface="UD Digi Kyokasho NK-B"/>
              <a:cs typeface="UD Digi Kyokasho NK-B"/>
            </a:endParaRPr>
          </a:p>
          <a:p>
            <a:pPr marR="7620" algn="r">
              <a:lnSpc>
                <a:spcPct val="100000"/>
              </a:lnSpc>
              <a:spcBef>
                <a:spcPts val="50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43" name="object 43"/>
          <p:cNvSpPr txBox="1"/>
          <p:nvPr/>
        </p:nvSpPr>
        <p:spPr>
          <a:xfrm>
            <a:off x="6065520" y="2221484"/>
            <a:ext cx="1557020" cy="467359"/>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585858"/>
                </a:solidFill>
                <a:latin typeface="UD Digi Kyokasho NK-B"/>
                <a:cs typeface="UD Digi Kyokasho NK-B"/>
              </a:rPr>
              <a:t>（２）</a:t>
            </a:r>
            <a:r>
              <a:rPr sz="1200" b="1" spc="-20" dirty="0">
                <a:solidFill>
                  <a:srgbClr val="585858"/>
                </a:solidFill>
                <a:latin typeface="UD Digi Kyokasho NK-B"/>
                <a:cs typeface="UD Digi Kyokasho NK-B"/>
              </a:rPr>
              <a:t>基本的な引継手法</a:t>
            </a:r>
            <a:endParaRPr sz="1200">
              <a:latin typeface="UD Digi Kyokasho NK-B"/>
              <a:cs typeface="UD Digi Kyokasho NK-B"/>
            </a:endParaRPr>
          </a:p>
          <a:p>
            <a:pPr marL="398780">
              <a:lnSpc>
                <a:spcPct val="100000"/>
              </a:lnSpc>
              <a:spcBef>
                <a:spcPts val="960"/>
              </a:spcBef>
              <a:tabLst>
                <a:tab pos="913765" algn="l"/>
                <a:tab pos="1427480" algn="l"/>
              </a:tabLst>
            </a:pP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endParaRPr sz="900">
              <a:latin typeface="Calibri"/>
              <a:cs typeface="Calibri"/>
            </a:endParaRPr>
          </a:p>
        </p:txBody>
      </p:sp>
      <p:sp>
        <p:nvSpPr>
          <p:cNvPr id="44" name="object 44"/>
          <p:cNvSpPr/>
          <p:nvPr/>
        </p:nvSpPr>
        <p:spPr>
          <a:xfrm>
            <a:off x="3840479" y="2132076"/>
            <a:ext cx="5969635" cy="2268220"/>
          </a:xfrm>
          <a:custGeom>
            <a:avLst/>
            <a:gdLst/>
            <a:ahLst/>
            <a:cxnLst/>
            <a:rect l="l" t="t" r="r" b="b"/>
            <a:pathLst>
              <a:path w="5969634" h="2268220">
                <a:moveTo>
                  <a:pt x="0" y="2267712"/>
                </a:moveTo>
                <a:lnTo>
                  <a:pt x="5969508" y="2267712"/>
                </a:lnTo>
                <a:lnTo>
                  <a:pt x="5969508" y="0"/>
                </a:lnTo>
                <a:lnTo>
                  <a:pt x="0" y="0"/>
                </a:lnTo>
                <a:lnTo>
                  <a:pt x="0" y="2267712"/>
                </a:lnTo>
                <a:close/>
              </a:path>
            </a:pathLst>
          </a:custGeom>
          <a:ln w="9144">
            <a:solidFill>
              <a:srgbClr val="000000"/>
            </a:solidFill>
          </a:ln>
        </p:spPr>
        <p:txBody>
          <a:bodyPr wrap="square" lIns="0" tIns="0" rIns="0" bIns="0" rtlCol="0"/>
          <a:lstStyle/>
          <a:p>
            <a:endParaRPr/>
          </a:p>
        </p:txBody>
      </p:sp>
      <p:sp>
        <p:nvSpPr>
          <p:cNvPr id="45" name="object 45"/>
          <p:cNvSpPr txBox="1"/>
          <p:nvPr/>
        </p:nvSpPr>
        <p:spPr>
          <a:xfrm>
            <a:off x="796544" y="431800"/>
            <a:ext cx="8079105" cy="269240"/>
          </a:xfrm>
          <a:prstGeom prst="rect">
            <a:avLst/>
          </a:prstGeom>
        </p:spPr>
        <p:txBody>
          <a:bodyPr vert="horz" wrap="square" lIns="0" tIns="12700" rIns="0" bIns="0" rtlCol="0">
            <a:spAutoFit/>
          </a:bodyPr>
          <a:lstStyle/>
          <a:p>
            <a:pPr marL="12700">
              <a:lnSpc>
                <a:spcPct val="100000"/>
              </a:lnSpc>
              <a:spcBef>
                <a:spcPts val="100"/>
              </a:spcBef>
              <a:tabLst>
                <a:tab pos="856615" algn="l"/>
              </a:tabLst>
            </a:pPr>
            <a:r>
              <a:rPr sz="1600" b="0" spc="-50" dirty="0">
                <a:latin typeface="Yu Gothic Light"/>
                <a:cs typeface="Yu Gothic Light"/>
              </a:rPr>
              <a:t>８ −②</a:t>
            </a:r>
            <a:r>
              <a:rPr sz="1600" b="0" dirty="0">
                <a:latin typeface="Yu Gothic Light"/>
                <a:cs typeface="Yu Gothic Light"/>
              </a:rPr>
              <a:t>	</a:t>
            </a:r>
            <a:r>
              <a:rPr sz="1600" b="0" spc="-35" dirty="0">
                <a:latin typeface="Yu Gothic Light"/>
                <a:cs typeface="Yu Gothic Light"/>
              </a:rPr>
              <a:t>ライフステージを通じた⼀貫した⽀援のための取組み：⽀援の引継ぎの実施状況</a:t>
            </a:r>
            <a:endParaRPr sz="1600">
              <a:latin typeface="Yu Gothic Light"/>
              <a:cs typeface="Yu Gothic Light"/>
            </a:endParaRPr>
          </a:p>
        </p:txBody>
      </p:sp>
      <p:pic>
        <p:nvPicPr>
          <p:cNvPr id="46" name="object 46"/>
          <p:cNvPicPr/>
          <p:nvPr/>
        </p:nvPicPr>
        <p:blipFill>
          <a:blip r:embed="rId2" cstate="print"/>
          <a:stretch>
            <a:fillRect/>
          </a:stretch>
        </p:blipFill>
        <p:spPr>
          <a:xfrm>
            <a:off x="772668" y="807720"/>
            <a:ext cx="6117840" cy="190500"/>
          </a:xfrm>
          <a:prstGeom prst="rect">
            <a:avLst/>
          </a:prstGeom>
        </p:spPr>
      </p:pic>
      <p:sp>
        <p:nvSpPr>
          <p:cNvPr id="47" name="object 47"/>
          <p:cNvSpPr txBox="1"/>
          <p:nvPr/>
        </p:nvSpPr>
        <p:spPr>
          <a:xfrm>
            <a:off x="9318752" y="6865111"/>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24</a:t>
            </a:r>
            <a:endParaRPr sz="1200">
              <a:latin typeface="Calibri"/>
              <a:cs typeface="Calibri"/>
            </a:endParaRPr>
          </a:p>
        </p:txBody>
      </p:sp>
      <p:sp>
        <p:nvSpPr>
          <p:cNvPr id="48" name="object 48"/>
          <p:cNvSpPr txBox="1"/>
          <p:nvPr/>
        </p:nvSpPr>
        <p:spPr>
          <a:xfrm>
            <a:off x="880872" y="1581912"/>
            <a:ext cx="2851785" cy="276225"/>
          </a:xfrm>
          <a:prstGeom prst="rect">
            <a:avLst/>
          </a:prstGeom>
          <a:solidFill>
            <a:srgbClr val="006FBF"/>
          </a:solidFill>
        </p:spPr>
        <p:txBody>
          <a:bodyPr vert="horz" wrap="square" lIns="0" tIns="31750" rIns="0" bIns="0" rtlCol="0">
            <a:spAutoFit/>
          </a:bodyPr>
          <a:lstStyle/>
          <a:p>
            <a:pPr marL="91440">
              <a:lnSpc>
                <a:spcPct val="100000"/>
              </a:lnSpc>
              <a:spcBef>
                <a:spcPts val="250"/>
              </a:spcBef>
            </a:pPr>
            <a:r>
              <a:rPr sz="1200" b="1" spc="-20" dirty="0">
                <a:solidFill>
                  <a:srgbClr val="FFFFFF"/>
                </a:solidFill>
                <a:latin typeface="UD Digi Kyokasho NK-B"/>
                <a:cs typeface="UD Digi Kyokasho NK-B"/>
              </a:rPr>
              <a:t>小学校から中学校への移行</a:t>
            </a:r>
            <a:endParaRPr sz="1200">
              <a:latin typeface="UD Digi Kyokasho NK-B"/>
              <a:cs typeface="UD Digi Kyokasho NK-B"/>
            </a:endParaRPr>
          </a:p>
        </p:txBody>
      </p:sp>
      <p:grpSp>
        <p:nvGrpSpPr>
          <p:cNvPr id="49" name="object 49"/>
          <p:cNvGrpSpPr/>
          <p:nvPr/>
        </p:nvGrpSpPr>
        <p:grpSpPr>
          <a:xfrm>
            <a:off x="1321308" y="2555748"/>
            <a:ext cx="1403985" cy="1763395"/>
            <a:chOff x="1321308" y="2555748"/>
            <a:chExt cx="1403985" cy="1763395"/>
          </a:xfrm>
        </p:grpSpPr>
        <p:sp>
          <p:nvSpPr>
            <p:cNvPr id="50" name="object 50"/>
            <p:cNvSpPr/>
            <p:nvPr/>
          </p:nvSpPr>
          <p:spPr>
            <a:xfrm>
              <a:off x="1321308" y="2735580"/>
              <a:ext cx="1403985" cy="1405255"/>
            </a:xfrm>
            <a:custGeom>
              <a:avLst/>
              <a:gdLst/>
              <a:ahLst/>
              <a:cxnLst/>
              <a:rect l="l" t="t" r="r" b="b"/>
              <a:pathLst>
                <a:path w="1403985" h="1405254">
                  <a:moveTo>
                    <a:pt x="702564" y="0"/>
                  </a:moveTo>
                  <a:lnTo>
                    <a:pt x="702564" y="702563"/>
                  </a:lnTo>
                  <a:lnTo>
                    <a:pt x="313943" y="115824"/>
                  </a:lnTo>
                  <a:lnTo>
                    <a:pt x="273043" y="145235"/>
                  </a:lnTo>
                  <a:lnTo>
                    <a:pt x="234651" y="177197"/>
                  </a:lnTo>
                  <a:lnTo>
                    <a:pt x="198852" y="211551"/>
                  </a:lnTo>
                  <a:lnTo>
                    <a:pt x="165729" y="248140"/>
                  </a:lnTo>
                  <a:lnTo>
                    <a:pt x="135365" y="286810"/>
                  </a:lnTo>
                  <a:lnTo>
                    <a:pt x="107844" y="327402"/>
                  </a:lnTo>
                  <a:lnTo>
                    <a:pt x="83248" y="369760"/>
                  </a:lnTo>
                  <a:lnTo>
                    <a:pt x="61662" y="413728"/>
                  </a:lnTo>
                  <a:lnTo>
                    <a:pt x="43167" y="459148"/>
                  </a:lnTo>
                  <a:lnTo>
                    <a:pt x="27849" y="505865"/>
                  </a:lnTo>
                  <a:lnTo>
                    <a:pt x="15790" y="553722"/>
                  </a:lnTo>
                  <a:lnTo>
                    <a:pt x="7073" y="602562"/>
                  </a:lnTo>
                  <a:lnTo>
                    <a:pt x="1782" y="652228"/>
                  </a:lnTo>
                  <a:lnTo>
                    <a:pt x="0" y="702563"/>
                  </a:lnTo>
                  <a:lnTo>
                    <a:pt x="1617" y="750560"/>
                  </a:lnTo>
                  <a:lnTo>
                    <a:pt x="6402" y="797704"/>
                  </a:lnTo>
                  <a:lnTo>
                    <a:pt x="14248" y="843891"/>
                  </a:lnTo>
                  <a:lnTo>
                    <a:pt x="25054" y="889014"/>
                  </a:lnTo>
                  <a:lnTo>
                    <a:pt x="38714" y="932967"/>
                  </a:lnTo>
                  <a:lnTo>
                    <a:pt x="55125" y="975645"/>
                  </a:lnTo>
                  <a:lnTo>
                    <a:pt x="74184" y="1016942"/>
                  </a:lnTo>
                  <a:lnTo>
                    <a:pt x="95786" y="1056752"/>
                  </a:lnTo>
                  <a:lnTo>
                    <a:pt x="119827" y="1094970"/>
                  </a:lnTo>
                  <a:lnTo>
                    <a:pt x="146204" y="1131488"/>
                  </a:lnTo>
                  <a:lnTo>
                    <a:pt x="174812" y="1166203"/>
                  </a:lnTo>
                  <a:lnTo>
                    <a:pt x="205549" y="1199007"/>
                  </a:lnTo>
                  <a:lnTo>
                    <a:pt x="238310" y="1229794"/>
                  </a:lnTo>
                  <a:lnTo>
                    <a:pt x="272990" y="1258460"/>
                  </a:lnTo>
                  <a:lnTo>
                    <a:pt x="309488" y="1284898"/>
                  </a:lnTo>
                  <a:lnTo>
                    <a:pt x="347697" y="1309003"/>
                  </a:lnTo>
                  <a:lnTo>
                    <a:pt x="387516" y="1330668"/>
                  </a:lnTo>
                  <a:lnTo>
                    <a:pt x="428839" y="1349787"/>
                  </a:lnTo>
                  <a:lnTo>
                    <a:pt x="471563" y="1366256"/>
                  </a:lnTo>
                  <a:lnTo>
                    <a:pt x="515584" y="1379967"/>
                  </a:lnTo>
                  <a:lnTo>
                    <a:pt x="560799" y="1390816"/>
                  </a:lnTo>
                  <a:lnTo>
                    <a:pt x="607103" y="1398696"/>
                  </a:lnTo>
                  <a:lnTo>
                    <a:pt x="654392" y="1403502"/>
                  </a:lnTo>
                  <a:lnTo>
                    <a:pt x="702564" y="1405128"/>
                  </a:lnTo>
                  <a:lnTo>
                    <a:pt x="750552" y="1403502"/>
                  </a:lnTo>
                  <a:lnTo>
                    <a:pt x="797674" y="1398696"/>
                  </a:lnTo>
                  <a:lnTo>
                    <a:pt x="843825" y="1390816"/>
                  </a:lnTo>
                  <a:lnTo>
                    <a:pt x="888901" y="1379967"/>
                  </a:lnTo>
                  <a:lnTo>
                    <a:pt x="932796" y="1366256"/>
                  </a:lnTo>
                  <a:lnTo>
                    <a:pt x="975407" y="1349787"/>
                  </a:lnTo>
                  <a:lnTo>
                    <a:pt x="1016629" y="1330668"/>
                  </a:lnTo>
                  <a:lnTo>
                    <a:pt x="1056357" y="1309003"/>
                  </a:lnTo>
                  <a:lnTo>
                    <a:pt x="1094487" y="1284898"/>
                  </a:lnTo>
                  <a:lnTo>
                    <a:pt x="1130915" y="1258460"/>
                  </a:lnTo>
                  <a:lnTo>
                    <a:pt x="1165536" y="1229794"/>
                  </a:lnTo>
                  <a:lnTo>
                    <a:pt x="1198245" y="1199007"/>
                  </a:lnTo>
                  <a:lnTo>
                    <a:pt x="1228937" y="1166203"/>
                  </a:lnTo>
                  <a:lnTo>
                    <a:pt x="1257509" y="1131488"/>
                  </a:lnTo>
                  <a:lnTo>
                    <a:pt x="1283856" y="1094970"/>
                  </a:lnTo>
                  <a:lnTo>
                    <a:pt x="1307874" y="1056752"/>
                  </a:lnTo>
                  <a:lnTo>
                    <a:pt x="1329457" y="1016942"/>
                  </a:lnTo>
                  <a:lnTo>
                    <a:pt x="1348501" y="975645"/>
                  </a:lnTo>
                  <a:lnTo>
                    <a:pt x="1364903" y="932967"/>
                  </a:lnTo>
                  <a:lnTo>
                    <a:pt x="1378556" y="889014"/>
                  </a:lnTo>
                  <a:lnTo>
                    <a:pt x="1389358" y="843891"/>
                  </a:lnTo>
                  <a:lnTo>
                    <a:pt x="1397202" y="797704"/>
                  </a:lnTo>
                  <a:lnTo>
                    <a:pt x="1401986" y="750560"/>
                  </a:lnTo>
                  <a:lnTo>
                    <a:pt x="1403604" y="702563"/>
                  </a:lnTo>
                  <a:lnTo>
                    <a:pt x="1401986" y="654392"/>
                  </a:lnTo>
                  <a:lnTo>
                    <a:pt x="1397202" y="607103"/>
                  </a:lnTo>
                  <a:lnTo>
                    <a:pt x="1389358" y="560799"/>
                  </a:lnTo>
                  <a:lnTo>
                    <a:pt x="1378556" y="515584"/>
                  </a:lnTo>
                  <a:lnTo>
                    <a:pt x="1364903" y="471563"/>
                  </a:lnTo>
                  <a:lnTo>
                    <a:pt x="1348501" y="428839"/>
                  </a:lnTo>
                  <a:lnTo>
                    <a:pt x="1329457" y="387516"/>
                  </a:lnTo>
                  <a:lnTo>
                    <a:pt x="1307874" y="347697"/>
                  </a:lnTo>
                  <a:lnTo>
                    <a:pt x="1283856" y="309488"/>
                  </a:lnTo>
                  <a:lnTo>
                    <a:pt x="1257509" y="272990"/>
                  </a:lnTo>
                  <a:lnTo>
                    <a:pt x="1228937" y="238310"/>
                  </a:lnTo>
                  <a:lnTo>
                    <a:pt x="1198245" y="205549"/>
                  </a:lnTo>
                  <a:lnTo>
                    <a:pt x="1165536" y="174812"/>
                  </a:lnTo>
                  <a:lnTo>
                    <a:pt x="1130915" y="146204"/>
                  </a:lnTo>
                  <a:lnTo>
                    <a:pt x="1094487" y="119827"/>
                  </a:lnTo>
                  <a:lnTo>
                    <a:pt x="1056357" y="95786"/>
                  </a:lnTo>
                  <a:lnTo>
                    <a:pt x="1016629" y="74184"/>
                  </a:lnTo>
                  <a:lnTo>
                    <a:pt x="975407" y="55125"/>
                  </a:lnTo>
                  <a:lnTo>
                    <a:pt x="932796" y="38714"/>
                  </a:lnTo>
                  <a:lnTo>
                    <a:pt x="888901" y="25054"/>
                  </a:lnTo>
                  <a:lnTo>
                    <a:pt x="843825" y="14248"/>
                  </a:lnTo>
                  <a:lnTo>
                    <a:pt x="797674" y="6402"/>
                  </a:lnTo>
                  <a:lnTo>
                    <a:pt x="750552" y="1617"/>
                  </a:lnTo>
                  <a:lnTo>
                    <a:pt x="702564" y="0"/>
                  </a:lnTo>
                  <a:close/>
                </a:path>
              </a:pathLst>
            </a:custGeom>
            <a:solidFill>
              <a:srgbClr val="5088BB"/>
            </a:solidFill>
          </p:spPr>
          <p:txBody>
            <a:bodyPr wrap="square" lIns="0" tIns="0" rIns="0" bIns="0" rtlCol="0"/>
            <a:lstStyle/>
            <a:p>
              <a:endParaRPr/>
            </a:p>
          </p:txBody>
        </p:sp>
        <p:sp>
          <p:nvSpPr>
            <p:cNvPr id="51" name="object 51"/>
            <p:cNvSpPr/>
            <p:nvPr/>
          </p:nvSpPr>
          <p:spPr>
            <a:xfrm>
              <a:off x="1635252" y="2735580"/>
              <a:ext cx="388620" cy="702945"/>
            </a:xfrm>
            <a:custGeom>
              <a:avLst/>
              <a:gdLst/>
              <a:ahLst/>
              <a:cxnLst/>
              <a:rect l="l" t="t" r="r" b="b"/>
              <a:pathLst>
                <a:path w="388619" h="702945">
                  <a:moveTo>
                    <a:pt x="388620" y="0"/>
                  </a:moveTo>
                  <a:lnTo>
                    <a:pt x="336854" y="1913"/>
                  </a:lnTo>
                  <a:lnTo>
                    <a:pt x="285678" y="7596"/>
                  </a:lnTo>
                  <a:lnTo>
                    <a:pt x="235252" y="16957"/>
                  </a:lnTo>
                  <a:lnTo>
                    <a:pt x="185737" y="29908"/>
                  </a:lnTo>
                  <a:lnTo>
                    <a:pt x="137293" y="46359"/>
                  </a:lnTo>
                  <a:lnTo>
                    <a:pt x="90082" y="66222"/>
                  </a:lnTo>
                  <a:lnTo>
                    <a:pt x="44264" y="89407"/>
                  </a:lnTo>
                  <a:lnTo>
                    <a:pt x="0" y="115824"/>
                  </a:lnTo>
                  <a:lnTo>
                    <a:pt x="388620" y="702563"/>
                  </a:lnTo>
                  <a:lnTo>
                    <a:pt x="388620" y="0"/>
                  </a:lnTo>
                  <a:close/>
                </a:path>
              </a:pathLst>
            </a:custGeom>
            <a:solidFill>
              <a:srgbClr val="96B8DF"/>
            </a:solidFill>
          </p:spPr>
          <p:txBody>
            <a:bodyPr wrap="square" lIns="0" tIns="0" rIns="0" bIns="0" rtlCol="0"/>
            <a:lstStyle/>
            <a:p>
              <a:endParaRPr/>
            </a:p>
          </p:txBody>
        </p:sp>
        <p:sp>
          <p:nvSpPr>
            <p:cNvPr id="52" name="object 52"/>
            <p:cNvSpPr/>
            <p:nvPr/>
          </p:nvSpPr>
          <p:spPr>
            <a:xfrm>
              <a:off x="1635252" y="2735580"/>
              <a:ext cx="388620" cy="702945"/>
            </a:xfrm>
            <a:custGeom>
              <a:avLst/>
              <a:gdLst/>
              <a:ahLst/>
              <a:cxnLst/>
              <a:rect l="l" t="t" r="r" b="b"/>
              <a:pathLst>
                <a:path w="388619" h="702945">
                  <a:moveTo>
                    <a:pt x="0" y="115824"/>
                  </a:moveTo>
                  <a:lnTo>
                    <a:pt x="44264" y="89407"/>
                  </a:lnTo>
                  <a:lnTo>
                    <a:pt x="90082" y="66222"/>
                  </a:lnTo>
                  <a:lnTo>
                    <a:pt x="137293" y="46359"/>
                  </a:lnTo>
                  <a:lnTo>
                    <a:pt x="185737" y="29908"/>
                  </a:lnTo>
                  <a:lnTo>
                    <a:pt x="235252" y="16957"/>
                  </a:lnTo>
                  <a:lnTo>
                    <a:pt x="285678" y="7596"/>
                  </a:lnTo>
                  <a:lnTo>
                    <a:pt x="336854" y="1913"/>
                  </a:lnTo>
                  <a:lnTo>
                    <a:pt x="388620" y="0"/>
                  </a:lnTo>
                  <a:lnTo>
                    <a:pt x="388620" y="702563"/>
                  </a:lnTo>
                  <a:lnTo>
                    <a:pt x="0" y="115824"/>
                  </a:lnTo>
                  <a:close/>
                </a:path>
              </a:pathLst>
            </a:custGeom>
            <a:ln w="18288">
              <a:solidFill>
                <a:srgbClr val="FFFFFF"/>
              </a:solidFill>
            </a:ln>
          </p:spPr>
          <p:txBody>
            <a:bodyPr wrap="square" lIns="0" tIns="0" rIns="0" bIns="0" rtlCol="0"/>
            <a:lstStyle/>
            <a:p>
              <a:endParaRPr/>
            </a:p>
          </p:txBody>
        </p:sp>
        <p:sp>
          <p:nvSpPr>
            <p:cNvPr id="53" name="object 53"/>
            <p:cNvSpPr/>
            <p:nvPr/>
          </p:nvSpPr>
          <p:spPr>
            <a:xfrm>
              <a:off x="1682496" y="2560320"/>
              <a:ext cx="737870" cy="1754505"/>
            </a:xfrm>
            <a:custGeom>
              <a:avLst/>
              <a:gdLst/>
              <a:ahLst/>
              <a:cxnLst/>
              <a:rect l="l" t="t" r="r" b="b"/>
              <a:pathLst>
                <a:path w="737869" h="1754504">
                  <a:moveTo>
                    <a:pt x="545592" y="1754124"/>
                  </a:moveTo>
                  <a:lnTo>
                    <a:pt x="737616" y="1754124"/>
                  </a:lnTo>
                  <a:lnTo>
                    <a:pt x="737616" y="1577340"/>
                  </a:lnTo>
                  <a:lnTo>
                    <a:pt x="545592" y="1577340"/>
                  </a:lnTo>
                  <a:lnTo>
                    <a:pt x="545592" y="1754124"/>
                  </a:lnTo>
                  <a:close/>
                </a:path>
                <a:path w="737869" h="1754504">
                  <a:moveTo>
                    <a:pt x="0" y="178308"/>
                  </a:moveTo>
                  <a:lnTo>
                    <a:pt x="134112" y="178308"/>
                  </a:lnTo>
                  <a:lnTo>
                    <a:pt x="134112" y="0"/>
                  </a:lnTo>
                  <a:lnTo>
                    <a:pt x="0" y="0"/>
                  </a:lnTo>
                  <a:lnTo>
                    <a:pt x="0" y="178308"/>
                  </a:lnTo>
                  <a:close/>
                </a:path>
              </a:pathLst>
            </a:custGeom>
            <a:ln w="9144">
              <a:solidFill>
                <a:srgbClr val="000000"/>
              </a:solidFill>
            </a:ln>
          </p:spPr>
          <p:txBody>
            <a:bodyPr wrap="square" lIns="0" tIns="0" rIns="0" bIns="0" rtlCol="0"/>
            <a:lstStyle/>
            <a:p>
              <a:endParaRPr/>
            </a:p>
          </p:txBody>
        </p:sp>
      </p:grpSp>
      <p:sp>
        <p:nvSpPr>
          <p:cNvPr id="54" name="object 54"/>
          <p:cNvSpPr/>
          <p:nvPr/>
        </p:nvSpPr>
        <p:spPr>
          <a:xfrm>
            <a:off x="3046476" y="3281172"/>
            <a:ext cx="55244" cy="53340"/>
          </a:xfrm>
          <a:custGeom>
            <a:avLst/>
            <a:gdLst/>
            <a:ahLst/>
            <a:cxnLst/>
            <a:rect l="l" t="t" r="r" b="b"/>
            <a:pathLst>
              <a:path w="55244" h="53339">
                <a:moveTo>
                  <a:pt x="54863" y="0"/>
                </a:moveTo>
                <a:lnTo>
                  <a:pt x="0" y="0"/>
                </a:lnTo>
                <a:lnTo>
                  <a:pt x="0" y="53339"/>
                </a:lnTo>
                <a:lnTo>
                  <a:pt x="54863" y="53339"/>
                </a:lnTo>
                <a:lnTo>
                  <a:pt x="54863" y="0"/>
                </a:lnTo>
                <a:close/>
              </a:path>
            </a:pathLst>
          </a:custGeom>
          <a:solidFill>
            <a:srgbClr val="5088BB"/>
          </a:solidFill>
        </p:spPr>
        <p:txBody>
          <a:bodyPr wrap="square" lIns="0" tIns="0" rIns="0" bIns="0" rtlCol="0"/>
          <a:lstStyle/>
          <a:p>
            <a:endParaRPr/>
          </a:p>
        </p:txBody>
      </p:sp>
      <p:sp>
        <p:nvSpPr>
          <p:cNvPr id="55" name="object 55"/>
          <p:cNvSpPr/>
          <p:nvPr/>
        </p:nvSpPr>
        <p:spPr>
          <a:xfrm>
            <a:off x="3046476" y="3450335"/>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96B8DF"/>
          </a:solidFill>
        </p:spPr>
        <p:txBody>
          <a:bodyPr wrap="square" lIns="0" tIns="0" rIns="0" bIns="0" rtlCol="0"/>
          <a:lstStyle/>
          <a:p>
            <a:endParaRPr/>
          </a:p>
        </p:txBody>
      </p:sp>
      <p:sp>
        <p:nvSpPr>
          <p:cNvPr id="56" name="object 56"/>
          <p:cNvSpPr txBox="1"/>
          <p:nvPr/>
        </p:nvSpPr>
        <p:spPr>
          <a:xfrm>
            <a:off x="880872" y="2132076"/>
            <a:ext cx="2853055" cy="2268220"/>
          </a:xfrm>
          <a:prstGeom prst="rect">
            <a:avLst/>
          </a:prstGeom>
          <a:ln w="9144">
            <a:solidFill>
              <a:srgbClr val="000000"/>
            </a:solidFill>
          </a:ln>
        </p:spPr>
        <p:txBody>
          <a:bodyPr vert="horz" wrap="square" lIns="0" tIns="102235" rIns="0" bIns="0" rtlCol="0">
            <a:spAutoFit/>
          </a:bodyPr>
          <a:lstStyle/>
          <a:p>
            <a:pPr marL="895985">
              <a:lnSpc>
                <a:spcPct val="100000"/>
              </a:lnSpc>
              <a:spcBef>
                <a:spcPts val="805"/>
              </a:spcBef>
            </a:pPr>
            <a:r>
              <a:rPr sz="1200" b="1" spc="-10" dirty="0">
                <a:solidFill>
                  <a:srgbClr val="585858"/>
                </a:solidFill>
                <a:latin typeface="UD Digi Kyokasho NK-B"/>
                <a:cs typeface="UD Digi Kyokasho NK-B"/>
              </a:rPr>
              <a:t>（１）</a:t>
            </a:r>
            <a:r>
              <a:rPr sz="1200" b="1" spc="-25" dirty="0">
                <a:solidFill>
                  <a:srgbClr val="585858"/>
                </a:solidFill>
                <a:latin typeface="UD Digi Kyokasho NK-B"/>
                <a:cs typeface="UD Digi Kyokasho NK-B"/>
              </a:rPr>
              <a:t>引継の実施</a:t>
            </a:r>
            <a:endParaRPr sz="1200">
              <a:latin typeface="UD Digi Kyokasho NK-B"/>
              <a:cs typeface="UD Digi Kyokasho NK-B"/>
            </a:endParaRPr>
          </a:p>
          <a:p>
            <a:pPr marL="838200">
              <a:lnSpc>
                <a:spcPct val="100000"/>
              </a:lnSpc>
              <a:spcBef>
                <a:spcPts val="1220"/>
              </a:spcBef>
            </a:pPr>
            <a:r>
              <a:rPr sz="900" spc="-50" dirty="0">
                <a:solidFill>
                  <a:srgbClr val="3F3F3F"/>
                </a:solidFill>
                <a:latin typeface="Calibri"/>
                <a:cs typeface="Calibri"/>
              </a:rPr>
              <a:t>4</a:t>
            </a: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spcBef>
                <a:spcPts val="440"/>
              </a:spcBef>
            </a:pPr>
            <a:endParaRPr sz="900">
              <a:latin typeface="Calibri"/>
              <a:cs typeface="Calibri"/>
            </a:endParaRPr>
          </a:p>
          <a:p>
            <a:pPr marL="2242820" marR="295910" algn="r">
              <a:lnSpc>
                <a:spcPct val="138800"/>
              </a:lnSpc>
            </a:pPr>
            <a:r>
              <a:rPr sz="800" b="1" spc="-20" dirty="0">
                <a:solidFill>
                  <a:srgbClr val="585858"/>
                </a:solidFill>
                <a:latin typeface="UD Digi Kyokasho NK-B"/>
                <a:cs typeface="UD Digi Kyokasho NK-B"/>
              </a:rPr>
              <a:t>実施有実施無</a:t>
            </a: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spcBef>
                <a:spcPts val="780"/>
              </a:spcBef>
            </a:pPr>
            <a:endParaRPr sz="800">
              <a:latin typeface="UD Digi Kyokasho NK-B"/>
              <a:cs typeface="UD Digi Kyokasho NK-B"/>
            </a:endParaRPr>
          </a:p>
          <a:p>
            <a:pPr marL="30480" algn="ctr">
              <a:lnSpc>
                <a:spcPct val="100000"/>
              </a:lnSpc>
            </a:pPr>
            <a:r>
              <a:rPr sz="900" spc="-25" dirty="0">
                <a:solidFill>
                  <a:srgbClr val="3F3F3F"/>
                </a:solidFill>
                <a:latin typeface="Calibri"/>
                <a:cs typeface="Calibri"/>
              </a:rPr>
              <a:t>39</a:t>
            </a:r>
            <a:endParaRPr sz="900">
              <a:latin typeface="Calibri"/>
              <a:cs typeface="Calibri"/>
            </a:endParaRPr>
          </a:p>
        </p:txBody>
      </p:sp>
      <p:grpSp>
        <p:nvGrpSpPr>
          <p:cNvPr id="57" name="object 57"/>
          <p:cNvGrpSpPr/>
          <p:nvPr/>
        </p:nvGrpSpPr>
        <p:grpSpPr>
          <a:xfrm>
            <a:off x="2593848" y="5217985"/>
            <a:ext cx="1750060" cy="1431925"/>
            <a:chOff x="2593848" y="5217985"/>
            <a:chExt cx="1750060" cy="1431925"/>
          </a:xfrm>
        </p:grpSpPr>
        <p:sp>
          <p:nvSpPr>
            <p:cNvPr id="58" name="object 58"/>
            <p:cNvSpPr/>
            <p:nvPr/>
          </p:nvSpPr>
          <p:spPr>
            <a:xfrm>
              <a:off x="4338827" y="5222748"/>
              <a:ext cx="0" cy="1422400"/>
            </a:xfrm>
            <a:custGeom>
              <a:avLst/>
              <a:gdLst/>
              <a:ahLst/>
              <a:cxnLst/>
              <a:rect l="l" t="t" r="r" b="b"/>
              <a:pathLst>
                <a:path h="1422400">
                  <a:moveTo>
                    <a:pt x="0" y="0"/>
                  </a:moveTo>
                  <a:lnTo>
                    <a:pt x="0" y="1421892"/>
                  </a:lnTo>
                </a:path>
              </a:pathLst>
            </a:custGeom>
            <a:ln w="9144">
              <a:solidFill>
                <a:srgbClr val="D9D9D9"/>
              </a:solidFill>
            </a:ln>
          </p:spPr>
          <p:txBody>
            <a:bodyPr wrap="square" lIns="0" tIns="0" rIns="0" bIns="0" rtlCol="0"/>
            <a:lstStyle/>
            <a:p>
              <a:endParaRPr/>
            </a:p>
          </p:txBody>
        </p:sp>
        <p:sp>
          <p:nvSpPr>
            <p:cNvPr id="59" name="object 59"/>
            <p:cNvSpPr/>
            <p:nvPr/>
          </p:nvSpPr>
          <p:spPr>
            <a:xfrm>
              <a:off x="2593848" y="5858256"/>
              <a:ext cx="871855" cy="149860"/>
            </a:xfrm>
            <a:custGeom>
              <a:avLst/>
              <a:gdLst/>
              <a:ahLst/>
              <a:cxnLst/>
              <a:rect l="l" t="t" r="r" b="b"/>
              <a:pathLst>
                <a:path w="871854" h="149860">
                  <a:moveTo>
                    <a:pt x="871727" y="0"/>
                  </a:moveTo>
                  <a:lnTo>
                    <a:pt x="0" y="0"/>
                  </a:lnTo>
                  <a:lnTo>
                    <a:pt x="0" y="149351"/>
                  </a:lnTo>
                  <a:lnTo>
                    <a:pt x="871727" y="149351"/>
                  </a:lnTo>
                  <a:lnTo>
                    <a:pt x="871727" y="0"/>
                  </a:lnTo>
                  <a:close/>
                </a:path>
              </a:pathLst>
            </a:custGeom>
            <a:solidFill>
              <a:srgbClr val="5B9BD4"/>
            </a:solidFill>
          </p:spPr>
          <p:txBody>
            <a:bodyPr wrap="square" lIns="0" tIns="0" rIns="0" bIns="0" rtlCol="0"/>
            <a:lstStyle/>
            <a:p>
              <a:endParaRPr/>
            </a:p>
          </p:txBody>
        </p:sp>
      </p:grpSp>
      <p:sp>
        <p:nvSpPr>
          <p:cNvPr id="60" name="object 60"/>
          <p:cNvSpPr txBox="1"/>
          <p:nvPr/>
        </p:nvSpPr>
        <p:spPr>
          <a:xfrm>
            <a:off x="3818635" y="5370068"/>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graphicFrame>
        <p:nvGraphicFramePr>
          <p:cNvPr id="61" name="object 61"/>
          <p:cNvGraphicFramePr>
            <a:graphicFrameLocks noGrp="1"/>
          </p:cNvGraphicFramePr>
          <p:nvPr/>
        </p:nvGraphicFramePr>
        <p:xfrm>
          <a:off x="2589276" y="5222748"/>
          <a:ext cx="1248410" cy="1420495"/>
        </p:xfrm>
        <a:graphic>
          <a:graphicData uri="http://schemas.openxmlformats.org/drawingml/2006/table">
            <a:tbl>
              <a:tblPr firstRow="1" bandRow="1">
                <a:tableStyleId>{2D5ABB26-0587-4C30-8999-92F81FD0307C}</a:tableStyleId>
              </a:tblPr>
              <a:tblGrid>
                <a:gridCol w="580390">
                  <a:extLst>
                    <a:ext uri="{9D8B030D-6E8A-4147-A177-3AD203B41FA5}">
                      <a16:colId xmlns:a16="http://schemas.microsoft.com/office/drawing/2014/main" val="20000"/>
                    </a:ext>
                  </a:extLst>
                </a:gridCol>
                <a:gridCol w="581660">
                  <a:extLst>
                    <a:ext uri="{9D8B030D-6E8A-4147-A177-3AD203B41FA5}">
                      <a16:colId xmlns:a16="http://schemas.microsoft.com/office/drawing/2014/main" val="20001"/>
                    </a:ext>
                  </a:extLst>
                </a:gridCol>
              </a:tblGrid>
              <a:tr h="161290">
                <a:tc>
                  <a:txBody>
                    <a:bodyPr/>
                    <a:lstStyle/>
                    <a:p>
                      <a:pPr>
                        <a:lnSpc>
                          <a:spcPct val="100000"/>
                        </a:lnSpc>
                      </a:pPr>
                      <a:endParaRPr sz="9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9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0"/>
                  </a:ext>
                </a:extLst>
              </a:tr>
              <a:tr h="149225">
                <a:tc gridSpan="2">
                  <a:txBody>
                    <a:bodyPr/>
                    <a:lstStyle/>
                    <a:p>
                      <a:pPr>
                        <a:lnSpc>
                          <a:spcPct val="100000"/>
                        </a:lnSpc>
                      </a:pPr>
                      <a:endParaRPr sz="8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extLst>
                  <a:ext uri="{0D108BD9-81ED-4DB2-BD59-A6C34878D82A}">
                    <a16:rowId xmlns:a16="http://schemas.microsoft.com/office/drawing/2014/main" val="10001"/>
                  </a:ext>
                </a:extLst>
              </a:tr>
              <a:tr h="324485">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2"/>
                  </a:ext>
                </a:extLst>
              </a:tr>
              <a:tr h="149225">
                <a:tc gridSpan="2">
                  <a:txBody>
                    <a:bodyPr/>
                    <a:lstStyle/>
                    <a:p>
                      <a:pPr marR="150495" algn="r">
                        <a:lnSpc>
                          <a:spcPts val="1070"/>
                        </a:lnSpc>
                      </a:pPr>
                      <a:r>
                        <a:rPr sz="900" spc="-50" dirty="0">
                          <a:solidFill>
                            <a:srgbClr val="3F3F3F"/>
                          </a:solidFill>
                          <a:latin typeface="Calibri"/>
                          <a:cs typeface="Calibri"/>
                        </a:rPr>
                        <a:t>3</a:t>
                      </a:r>
                      <a:endParaRPr sz="900">
                        <a:latin typeface="Calibri"/>
                        <a:cs typeface="Calibri"/>
                      </a:endParaRPr>
                    </a:p>
                  </a:txBody>
                  <a:tcPr marL="0" marR="0" marT="0" marB="0">
                    <a:lnL w="9525">
                      <a:solidFill>
                        <a:srgbClr val="D9D9D9"/>
                      </a:solidFill>
                      <a:prstDash val="solid"/>
                    </a:lnL>
                    <a:lnR w="9525">
                      <a:solidFill>
                        <a:srgbClr val="D9D9D9"/>
                      </a:solidFill>
                      <a:prstDash val="solid"/>
                    </a:lnR>
                  </a:tcPr>
                </a:tc>
                <a:tc hMerge="1">
                  <a:txBody>
                    <a:bodyPr/>
                    <a:lstStyle/>
                    <a:p>
                      <a:endParaRPr/>
                    </a:p>
                  </a:txBody>
                  <a:tcPr marL="0" marR="0" marT="0" marB="0"/>
                </a:tc>
                <a:extLst>
                  <a:ext uri="{0D108BD9-81ED-4DB2-BD59-A6C34878D82A}">
                    <a16:rowId xmlns:a16="http://schemas.microsoft.com/office/drawing/2014/main" val="10003"/>
                  </a:ext>
                </a:extLst>
              </a:tr>
              <a:tr h="324485">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3">
                  <a:txBody>
                    <a:bodyPr/>
                    <a:lstStyle/>
                    <a:p>
                      <a:pPr>
                        <a:lnSpc>
                          <a:spcPct val="100000"/>
                        </a:lnSpc>
                      </a:pPr>
                      <a:endParaRPr sz="900">
                        <a:latin typeface="Times New Roman"/>
                        <a:cs typeface="Times New Roman"/>
                      </a:endParaRPr>
                    </a:p>
                    <a:p>
                      <a:pPr>
                        <a:lnSpc>
                          <a:spcPct val="100000"/>
                        </a:lnSpc>
                        <a:spcBef>
                          <a:spcPts val="470"/>
                        </a:spcBef>
                      </a:pPr>
                      <a:endParaRPr sz="900">
                        <a:latin typeface="Times New Roman"/>
                        <a:cs typeface="Times New Roman"/>
                      </a:endParaRPr>
                    </a:p>
                    <a:p>
                      <a:pPr marL="75565">
                        <a:lnSpc>
                          <a:spcPct val="100000"/>
                        </a:lnSpc>
                        <a:spcBef>
                          <a:spcPts val="5"/>
                        </a:spcBef>
                      </a:pPr>
                      <a:r>
                        <a:rPr sz="900" spc="-50" dirty="0">
                          <a:solidFill>
                            <a:srgbClr val="3F3F3F"/>
                          </a:solidFill>
                          <a:latin typeface="Calibri"/>
                          <a:cs typeface="Calibri"/>
                        </a:rPr>
                        <a:t>2</a:t>
                      </a:r>
                      <a:endParaRPr sz="900">
                        <a:latin typeface="Calibri"/>
                        <a:cs typeface="Calibri"/>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4"/>
                  </a:ext>
                </a:extLst>
              </a:tr>
              <a:tr h="147320">
                <a:tc>
                  <a:txBody>
                    <a:bodyPr/>
                    <a:lstStyle/>
                    <a:p>
                      <a:pPr>
                        <a:lnSpc>
                          <a:spcPct val="100000"/>
                        </a:lnSpc>
                      </a:pPr>
                      <a:endParaRPr sz="8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5"/>
                  </a:ext>
                </a:extLst>
              </a:tr>
              <a:tr h="164465">
                <a:tc>
                  <a:txBody>
                    <a:bodyPr/>
                    <a:lstStyle/>
                    <a:p>
                      <a:pPr>
                        <a:lnSpc>
                          <a:spcPct val="100000"/>
                        </a:lnSpc>
                      </a:pPr>
                      <a:endParaRPr sz="9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extLst>
                  <a:ext uri="{0D108BD9-81ED-4DB2-BD59-A6C34878D82A}">
                    <a16:rowId xmlns:a16="http://schemas.microsoft.com/office/drawing/2014/main" val="10006"/>
                  </a:ext>
                </a:extLst>
              </a:tr>
            </a:tbl>
          </a:graphicData>
        </a:graphic>
      </p:graphicFrame>
      <p:sp>
        <p:nvSpPr>
          <p:cNvPr id="62" name="object 62"/>
          <p:cNvSpPr txBox="1"/>
          <p:nvPr/>
        </p:nvSpPr>
        <p:spPr>
          <a:xfrm>
            <a:off x="3715003" y="4978400"/>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4</a:t>
            </a:r>
            <a:endParaRPr sz="900">
              <a:latin typeface="Calibri"/>
              <a:cs typeface="Calibri"/>
            </a:endParaRPr>
          </a:p>
        </p:txBody>
      </p:sp>
      <p:sp>
        <p:nvSpPr>
          <p:cNvPr id="63" name="object 63"/>
          <p:cNvSpPr txBox="1"/>
          <p:nvPr/>
        </p:nvSpPr>
        <p:spPr>
          <a:xfrm>
            <a:off x="4295647" y="4978400"/>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6</a:t>
            </a:r>
            <a:endParaRPr sz="900">
              <a:latin typeface="Calibri"/>
              <a:cs typeface="Calibri"/>
            </a:endParaRPr>
          </a:p>
        </p:txBody>
      </p:sp>
      <p:sp>
        <p:nvSpPr>
          <p:cNvPr id="64" name="object 64"/>
          <p:cNvSpPr txBox="1"/>
          <p:nvPr/>
        </p:nvSpPr>
        <p:spPr>
          <a:xfrm>
            <a:off x="910844" y="5260848"/>
            <a:ext cx="1600835" cy="333375"/>
          </a:xfrm>
          <a:prstGeom prst="rect">
            <a:avLst/>
          </a:prstGeom>
        </p:spPr>
        <p:txBody>
          <a:bodyPr vert="horz" wrap="square" lIns="0" tIns="12700" rIns="0" bIns="0" rtlCol="0">
            <a:spAutoFit/>
          </a:bodyPr>
          <a:lstStyle/>
          <a:p>
            <a:pPr marL="614680" marR="5080" indent="-601980">
              <a:lnSpc>
                <a:spcPct val="126200"/>
              </a:lnSpc>
              <a:spcBef>
                <a:spcPts val="100"/>
              </a:spcBef>
            </a:pPr>
            <a:r>
              <a:rPr sz="800" b="1" spc="-15" dirty="0">
                <a:solidFill>
                  <a:srgbClr val="585858"/>
                </a:solidFill>
                <a:latin typeface="UD Digi Kyokasho NK-B"/>
                <a:cs typeface="UD Digi Kyokasho NK-B"/>
              </a:rPr>
              <a:t>個別対応等、関係機関間の判断に委ねている</a:t>
            </a:r>
            <a:endParaRPr sz="800">
              <a:latin typeface="UD Digi Kyokasho NK-B"/>
              <a:cs typeface="UD Digi Kyokasho NK-B"/>
            </a:endParaRPr>
          </a:p>
        </p:txBody>
      </p:sp>
      <p:sp>
        <p:nvSpPr>
          <p:cNvPr id="65" name="object 65"/>
          <p:cNvSpPr txBox="1"/>
          <p:nvPr/>
        </p:nvSpPr>
        <p:spPr>
          <a:xfrm>
            <a:off x="1206500" y="5843016"/>
            <a:ext cx="130746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K-B"/>
                <a:cs typeface="UD Digi Kyokasho NK-B"/>
              </a:rPr>
              <a:t>保護者等の意向に委ねている</a:t>
            </a:r>
            <a:endParaRPr sz="800">
              <a:latin typeface="UD Digi Kyokasho NK-B"/>
              <a:cs typeface="UD Digi Kyokasho NK-B"/>
            </a:endParaRPr>
          </a:p>
        </p:txBody>
      </p:sp>
      <p:sp>
        <p:nvSpPr>
          <p:cNvPr id="66" name="object 66"/>
          <p:cNvSpPr txBox="1"/>
          <p:nvPr/>
        </p:nvSpPr>
        <p:spPr>
          <a:xfrm>
            <a:off x="1572260" y="6316980"/>
            <a:ext cx="940435"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585858"/>
                </a:solidFill>
                <a:latin typeface="UD Digi Kyokasho NK-B"/>
                <a:cs typeface="UD Digi Kyokasho NK-B"/>
              </a:rPr>
              <a:t>個人情報保護の観点</a:t>
            </a:r>
            <a:endParaRPr sz="800">
              <a:latin typeface="UD Digi Kyokasho NK-B"/>
              <a:cs typeface="UD Digi Kyokasho NK-B"/>
            </a:endParaRPr>
          </a:p>
        </p:txBody>
      </p:sp>
      <p:sp>
        <p:nvSpPr>
          <p:cNvPr id="67" name="object 67"/>
          <p:cNvSpPr txBox="1"/>
          <p:nvPr/>
        </p:nvSpPr>
        <p:spPr>
          <a:xfrm>
            <a:off x="1779523" y="4618735"/>
            <a:ext cx="1788795" cy="52260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85858"/>
                </a:solidFill>
                <a:latin typeface="UD Digi Kyokasho NK-B"/>
                <a:cs typeface="UD Digi Kyokasho NK-B"/>
              </a:rPr>
              <a:t>（３）</a:t>
            </a:r>
            <a:r>
              <a:rPr sz="1200" b="1" spc="-15" dirty="0">
                <a:solidFill>
                  <a:srgbClr val="585858"/>
                </a:solidFill>
                <a:latin typeface="UD Digi Kyokasho NK-B"/>
                <a:cs typeface="UD Digi Kyokasho NK-B"/>
              </a:rPr>
              <a:t>引継を実施しない理由</a:t>
            </a:r>
            <a:endParaRPr sz="1200">
              <a:latin typeface="UD Digi Kyokasho NK-B"/>
              <a:cs typeface="UD Digi Kyokasho NK-B"/>
            </a:endParaRPr>
          </a:p>
          <a:p>
            <a:pPr marL="783590">
              <a:lnSpc>
                <a:spcPct val="100000"/>
              </a:lnSpc>
              <a:spcBef>
                <a:spcPts val="1390"/>
              </a:spcBef>
              <a:tabLst>
                <a:tab pos="136588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2</a:t>
            </a:r>
            <a:endParaRPr sz="900">
              <a:latin typeface="Calibri"/>
              <a:cs typeface="Calibri"/>
            </a:endParaRPr>
          </a:p>
        </p:txBody>
      </p:sp>
      <p:sp>
        <p:nvSpPr>
          <p:cNvPr id="68" name="object 68"/>
          <p:cNvSpPr/>
          <p:nvPr/>
        </p:nvSpPr>
        <p:spPr>
          <a:xfrm>
            <a:off x="880872" y="4529328"/>
            <a:ext cx="3587750" cy="2268220"/>
          </a:xfrm>
          <a:custGeom>
            <a:avLst/>
            <a:gdLst/>
            <a:ahLst/>
            <a:cxnLst/>
            <a:rect l="l" t="t" r="r" b="b"/>
            <a:pathLst>
              <a:path w="3587750" h="2268220">
                <a:moveTo>
                  <a:pt x="0" y="2267712"/>
                </a:moveTo>
                <a:lnTo>
                  <a:pt x="3587496" y="2267712"/>
                </a:lnTo>
                <a:lnTo>
                  <a:pt x="3587496" y="0"/>
                </a:lnTo>
                <a:lnTo>
                  <a:pt x="0" y="0"/>
                </a:lnTo>
                <a:lnTo>
                  <a:pt x="0" y="2267712"/>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173723" y="3945635"/>
            <a:ext cx="0" cy="287020"/>
          </a:xfrm>
          <a:custGeom>
            <a:avLst/>
            <a:gdLst/>
            <a:ahLst/>
            <a:cxnLst/>
            <a:rect l="l" t="t" r="r" b="b"/>
            <a:pathLst>
              <a:path h="287020">
                <a:moveTo>
                  <a:pt x="0" y="0"/>
                </a:moveTo>
                <a:lnTo>
                  <a:pt x="0" y="286512"/>
                </a:lnTo>
              </a:path>
            </a:pathLst>
          </a:custGeom>
          <a:ln w="9144">
            <a:solidFill>
              <a:srgbClr val="D9D9D9"/>
            </a:solidFill>
          </a:ln>
        </p:spPr>
        <p:txBody>
          <a:bodyPr wrap="square" lIns="0" tIns="0" rIns="0" bIns="0" rtlCol="0"/>
          <a:lstStyle/>
          <a:p>
            <a:endParaRPr/>
          </a:p>
        </p:txBody>
      </p:sp>
      <p:sp>
        <p:nvSpPr>
          <p:cNvPr id="3" name="object 3"/>
          <p:cNvSpPr/>
          <p:nvPr/>
        </p:nvSpPr>
        <p:spPr>
          <a:xfrm>
            <a:off x="6173723" y="3093720"/>
            <a:ext cx="0" cy="784860"/>
          </a:xfrm>
          <a:custGeom>
            <a:avLst/>
            <a:gdLst/>
            <a:ahLst/>
            <a:cxnLst/>
            <a:rect l="l" t="t" r="r" b="b"/>
            <a:pathLst>
              <a:path h="784860">
                <a:moveTo>
                  <a:pt x="0" y="0"/>
                </a:moveTo>
                <a:lnTo>
                  <a:pt x="0" y="784860"/>
                </a:lnTo>
              </a:path>
            </a:pathLst>
          </a:custGeom>
          <a:ln w="9144">
            <a:solidFill>
              <a:srgbClr val="D9D9D9"/>
            </a:solidFill>
          </a:ln>
        </p:spPr>
        <p:txBody>
          <a:bodyPr wrap="square" lIns="0" tIns="0" rIns="0" bIns="0" rtlCol="0"/>
          <a:lstStyle/>
          <a:p>
            <a:endParaRPr/>
          </a:p>
        </p:txBody>
      </p:sp>
      <p:sp>
        <p:nvSpPr>
          <p:cNvPr id="4" name="object 4"/>
          <p:cNvSpPr/>
          <p:nvPr/>
        </p:nvSpPr>
        <p:spPr>
          <a:xfrm>
            <a:off x="6173723" y="2881884"/>
            <a:ext cx="0" cy="144780"/>
          </a:xfrm>
          <a:custGeom>
            <a:avLst/>
            <a:gdLst/>
            <a:ahLst/>
            <a:cxnLst/>
            <a:rect l="l" t="t" r="r" b="b"/>
            <a:pathLst>
              <a:path h="144780">
                <a:moveTo>
                  <a:pt x="0" y="0"/>
                </a:moveTo>
                <a:lnTo>
                  <a:pt x="0" y="144779"/>
                </a:lnTo>
              </a:path>
            </a:pathLst>
          </a:custGeom>
          <a:ln w="9144">
            <a:solidFill>
              <a:srgbClr val="D9D9D9"/>
            </a:solidFill>
          </a:ln>
        </p:spPr>
        <p:txBody>
          <a:bodyPr wrap="square" lIns="0" tIns="0" rIns="0" bIns="0" rtlCol="0"/>
          <a:lstStyle/>
          <a:p>
            <a:endParaRPr/>
          </a:p>
        </p:txBody>
      </p:sp>
      <p:sp>
        <p:nvSpPr>
          <p:cNvPr id="5" name="object 5"/>
          <p:cNvSpPr/>
          <p:nvPr/>
        </p:nvSpPr>
        <p:spPr>
          <a:xfrm>
            <a:off x="6173723" y="2741676"/>
            <a:ext cx="0" cy="73660"/>
          </a:xfrm>
          <a:custGeom>
            <a:avLst/>
            <a:gdLst/>
            <a:ahLst/>
            <a:cxnLst/>
            <a:rect l="l" t="t" r="r" b="b"/>
            <a:pathLst>
              <a:path h="73660">
                <a:moveTo>
                  <a:pt x="0" y="0"/>
                </a:moveTo>
                <a:lnTo>
                  <a:pt x="0" y="73151"/>
                </a:lnTo>
              </a:path>
            </a:pathLst>
          </a:custGeom>
          <a:ln w="9144">
            <a:solidFill>
              <a:srgbClr val="D9D9D9"/>
            </a:solidFill>
          </a:ln>
        </p:spPr>
        <p:txBody>
          <a:bodyPr wrap="square" lIns="0" tIns="0" rIns="0" bIns="0" rtlCol="0"/>
          <a:lstStyle/>
          <a:p>
            <a:endParaRPr/>
          </a:p>
        </p:txBody>
      </p:sp>
      <p:sp>
        <p:nvSpPr>
          <p:cNvPr id="6" name="object 6"/>
          <p:cNvSpPr/>
          <p:nvPr/>
        </p:nvSpPr>
        <p:spPr>
          <a:xfrm>
            <a:off x="6861047" y="2881884"/>
            <a:ext cx="0" cy="1350645"/>
          </a:xfrm>
          <a:custGeom>
            <a:avLst/>
            <a:gdLst/>
            <a:ahLst/>
            <a:cxnLst/>
            <a:rect l="l" t="t" r="r" b="b"/>
            <a:pathLst>
              <a:path h="1350645">
                <a:moveTo>
                  <a:pt x="0" y="0"/>
                </a:moveTo>
                <a:lnTo>
                  <a:pt x="0" y="1350264"/>
                </a:lnTo>
              </a:path>
            </a:pathLst>
          </a:custGeom>
          <a:ln w="9144">
            <a:solidFill>
              <a:srgbClr val="D9D9D9"/>
            </a:solidFill>
          </a:ln>
        </p:spPr>
        <p:txBody>
          <a:bodyPr wrap="square" lIns="0" tIns="0" rIns="0" bIns="0" rtlCol="0"/>
          <a:lstStyle/>
          <a:p>
            <a:endParaRPr/>
          </a:p>
        </p:txBody>
      </p:sp>
      <p:sp>
        <p:nvSpPr>
          <p:cNvPr id="7" name="object 7"/>
          <p:cNvSpPr/>
          <p:nvPr/>
        </p:nvSpPr>
        <p:spPr>
          <a:xfrm>
            <a:off x="6861047" y="2741676"/>
            <a:ext cx="0" cy="73660"/>
          </a:xfrm>
          <a:custGeom>
            <a:avLst/>
            <a:gdLst/>
            <a:ahLst/>
            <a:cxnLst/>
            <a:rect l="l" t="t" r="r" b="b"/>
            <a:pathLst>
              <a:path h="73660">
                <a:moveTo>
                  <a:pt x="0" y="0"/>
                </a:moveTo>
                <a:lnTo>
                  <a:pt x="0" y="73151"/>
                </a:lnTo>
              </a:path>
            </a:pathLst>
          </a:custGeom>
          <a:ln w="9144">
            <a:solidFill>
              <a:srgbClr val="D9D9D9"/>
            </a:solidFill>
          </a:ln>
        </p:spPr>
        <p:txBody>
          <a:bodyPr wrap="square" lIns="0" tIns="0" rIns="0" bIns="0" rtlCol="0"/>
          <a:lstStyle/>
          <a:p>
            <a:endParaRPr/>
          </a:p>
        </p:txBody>
      </p:sp>
      <p:sp>
        <p:nvSpPr>
          <p:cNvPr id="8" name="object 8"/>
          <p:cNvSpPr/>
          <p:nvPr/>
        </p:nvSpPr>
        <p:spPr>
          <a:xfrm>
            <a:off x="7548371" y="2881884"/>
            <a:ext cx="0" cy="1350645"/>
          </a:xfrm>
          <a:custGeom>
            <a:avLst/>
            <a:gdLst/>
            <a:ahLst/>
            <a:cxnLst/>
            <a:rect l="l" t="t" r="r" b="b"/>
            <a:pathLst>
              <a:path h="1350645">
                <a:moveTo>
                  <a:pt x="0" y="0"/>
                </a:moveTo>
                <a:lnTo>
                  <a:pt x="0" y="1350264"/>
                </a:lnTo>
              </a:path>
            </a:pathLst>
          </a:custGeom>
          <a:ln w="9144">
            <a:solidFill>
              <a:srgbClr val="D9D9D9"/>
            </a:solidFill>
          </a:ln>
        </p:spPr>
        <p:txBody>
          <a:bodyPr wrap="square" lIns="0" tIns="0" rIns="0" bIns="0" rtlCol="0"/>
          <a:lstStyle/>
          <a:p>
            <a:endParaRPr/>
          </a:p>
        </p:txBody>
      </p:sp>
      <p:sp>
        <p:nvSpPr>
          <p:cNvPr id="9" name="object 9"/>
          <p:cNvSpPr/>
          <p:nvPr/>
        </p:nvSpPr>
        <p:spPr>
          <a:xfrm>
            <a:off x="7548371" y="2741676"/>
            <a:ext cx="0" cy="73660"/>
          </a:xfrm>
          <a:custGeom>
            <a:avLst/>
            <a:gdLst/>
            <a:ahLst/>
            <a:cxnLst/>
            <a:rect l="l" t="t" r="r" b="b"/>
            <a:pathLst>
              <a:path h="73660">
                <a:moveTo>
                  <a:pt x="0" y="0"/>
                </a:moveTo>
                <a:lnTo>
                  <a:pt x="0" y="73151"/>
                </a:lnTo>
              </a:path>
            </a:pathLst>
          </a:custGeom>
          <a:ln w="9144">
            <a:solidFill>
              <a:srgbClr val="D9D9D9"/>
            </a:solidFill>
          </a:ln>
        </p:spPr>
        <p:txBody>
          <a:bodyPr wrap="square" lIns="0" tIns="0" rIns="0" bIns="0" rtlCol="0"/>
          <a:lstStyle/>
          <a:p>
            <a:endParaRPr/>
          </a:p>
        </p:txBody>
      </p:sp>
      <p:sp>
        <p:nvSpPr>
          <p:cNvPr id="10" name="object 10"/>
          <p:cNvSpPr/>
          <p:nvPr/>
        </p:nvSpPr>
        <p:spPr>
          <a:xfrm>
            <a:off x="8235695" y="2881884"/>
            <a:ext cx="0" cy="1350645"/>
          </a:xfrm>
          <a:custGeom>
            <a:avLst/>
            <a:gdLst/>
            <a:ahLst/>
            <a:cxnLst/>
            <a:rect l="l" t="t" r="r" b="b"/>
            <a:pathLst>
              <a:path h="1350645">
                <a:moveTo>
                  <a:pt x="0" y="0"/>
                </a:moveTo>
                <a:lnTo>
                  <a:pt x="0" y="1350264"/>
                </a:lnTo>
              </a:path>
            </a:pathLst>
          </a:custGeom>
          <a:ln w="9144">
            <a:solidFill>
              <a:srgbClr val="D9D9D9"/>
            </a:solidFill>
          </a:ln>
        </p:spPr>
        <p:txBody>
          <a:bodyPr wrap="square" lIns="0" tIns="0" rIns="0" bIns="0" rtlCol="0"/>
          <a:lstStyle/>
          <a:p>
            <a:endParaRPr/>
          </a:p>
        </p:txBody>
      </p:sp>
      <p:sp>
        <p:nvSpPr>
          <p:cNvPr id="11" name="object 11"/>
          <p:cNvSpPr/>
          <p:nvPr/>
        </p:nvSpPr>
        <p:spPr>
          <a:xfrm>
            <a:off x="8235695" y="2741676"/>
            <a:ext cx="0" cy="73660"/>
          </a:xfrm>
          <a:custGeom>
            <a:avLst/>
            <a:gdLst/>
            <a:ahLst/>
            <a:cxnLst/>
            <a:rect l="l" t="t" r="r" b="b"/>
            <a:pathLst>
              <a:path h="73660">
                <a:moveTo>
                  <a:pt x="0" y="0"/>
                </a:moveTo>
                <a:lnTo>
                  <a:pt x="0" y="73151"/>
                </a:lnTo>
              </a:path>
            </a:pathLst>
          </a:custGeom>
          <a:ln w="9144">
            <a:solidFill>
              <a:srgbClr val="D9D9D9"/>
            </a:solidFill>
          </a:ln>
        </p:spPr>
        <p:txBody>
          <a:bodyPr wrap="square" lIns="0" tIns="0" rIns="0" bIns="0" rtlCol="0"/>
          <a:lstStyle/>
          <a:p>
            <a:endParaRPr/>
          </a:p>
        </p:txBody>
      </p:sp>
      <p:sp>
        <p:nvSpPr>
          <p:cNvPr id="12" name="object 12"/>
          <p:cNvSpPr/>
          <p:nvPr/>
        </p:nvSpPr>
        <p:spPr>
          <a:xfrm>
            <a:off x="8924543" y="2881884"/>
            <a:ext cx="0" cy="1350645"/>
          </a:xfrm>
          <a:custGeom>
            <a:avLst/>
            <a:gdLst/>
            <a:ahLst/>
            <a:cxnLst/>
            <a:rect l="l" t="t" r="r" b="b"/>
            <a:pathLst>
              <a:path h="1350645">
                <a:moveTo>
                  <a:pt x="0" y="0"/>
                </a:moveTo>
                <a:lnTo>
                  <a:pt x="0" y="1350264"/>
                </a:lnTo>
              </a:path>
            </a:pathLst>
          </a:custGeom>
          <a:ln w="9144">
            <a:solidFill>
              <a:srgbClr val="D9D9D9"/>
            </a:solidFill>
          </a:ln>
        </p:spPr>
        <p:txBody>
          <a:bodyPr wrap="square" lIns="0" tIns="0" rIns="0" bIns="0" rtlCol="0"/>
          <a:lstStyle/>
          <a:p>
            <a:endParaRPr/>
          </a:p>
        </p:txBody>
      </p:sp>
      <p:sp>
        <p:nvSpPr>
          <p:cNvPr id="13" name="object 13"/>
          <p:cNvSpPr/>
          <p:nvPr/>
        </p:nvSpPr>
        <p:spPr>
          <a:xfrm>
            <a:off x="8924543" y="2741676"/>
            <a:ext cx="0" cy="73660"/>
          </a:xfrm>
          <a:custGeom>
            <a:avLst/>
            <a:gdLst/>
            <a:ahLst/>
            <a:cxnLst/>
            <a:rect l="l" t="t" r="r" b="b"/>
            <a:pathLst>
              <a:path h="73660">
                <a:moveTo>
                  <a:pt x="0" y="0"/>
                </a:moveTo>
                <a:lnTo>
                  <a:pt x="0" y="73151"/>
                </a:lnTo>
              </a:path>
            </a:pathLst>
          </a:custGeom>
          <a:ln w="9144">
            <a:solidFill>
              <a:srgbClr val="D9D9D9"/>
            </a:solidFill>
          </a:ln>
        </p:spPr>
        <p:txBody>
          <a:bodyPr wrap="square" lIns="0" tIns="0" rIns="0" bIns="0" rtlCol="0"/>
          <a:lstStyle/>
          <a:p>
            <a:endParaRPr/>
          </a:p>
        </p:txBody>
      </p:sp>
      <p:sp>
        <p:nvSpPr>
          <p:cNvPr id="14" name="object 14"/>
          <p:cNvSpPr/>
          <p:nvPr/>
        </p:nvSpPr>
        <p:spPr>
          <a:xfrm>
            <a:off x="9611868" y="2741676"/>
            <a:ext cx="0" cy="1490980"/>
          </a:xfrm>
          <a:custGeom>
            <a:avLst/>
            <a:gdLst/>
            <a:ahLst/>
            <a:cxnLst/>
            <a:rect l="l" t="t" r="r" b="b"/>
            <a:pathLst>
              <a:path h="1490979">
                <a:moveTo>
                  <a:pt x="0" y="0"/>
                </a:moveTo>
                <a:lnTo>
                  <a:pt x="0" y="1490472"/>
                </a:lnTo>
              </a:path>
            </a:pathLst>
          </a:custGeom>
          <a:ln w="9144">
            <a:solidFill>
              <a:srgbClr val="D9D9D9"/>
            </a:solidFill>
          </a:ln>
        </p:spPr>
        <p:txBody>
          <a:bodyPr wrap="square" lIns="0" tIns="0" rIns="0" bIns="0" rtlCol="0"/>
          <a:lstStyle/>
          <a:p>
            <a:endParaRPr/>
          </a:p>
        </p:txBody>
      </p:sp>
      <p:sp>
        <p:nvSpPr>
          <p:cNvPr id="15" name="object 15"/>
          <p:cNvSpPr/>
          <p:nvPr/>
        </p:nvSpPr>
        <p:spPr>
          <a:xfrm>
            <a:off x="5486400" y="2814828"/>
            <a:ext cx="3575685" cy="67310"/>
          </a:xfrm>
          <a:custGeom>
            <a:avLst/>
            <a:gdLst/>
            <a:ahLst/>
            <a:cxnLst/>
            <a:rect l="l" t="t" r="r" b="b"/>
            <a:pathLst>
              <a:path w="3575684" h="67310">
                <a:moveTo>
                  <a:pt x="3575304" y="0"/>
                </a:moveTo>
                <a:lnTo>
                  <a:pt x="0" y="0"/>
                </a:lnTo>
                <a:lnTo>
                  <a:pt x="0" y="67056"/>
                </a:lnTo>
                <a:lnTo>
                  <a:pt x="3575304" y="67056"/>
                </a:lnTo>
                <a:lnTo>
                  <a:pt x="3575304" y="0"/>
                </a:lnTo>
                <a:close/>
              </a:path>
            </a:pathLst>
          </a:custGeom>
          <a:solidFill>
            <a:srgbClr val="5B9BD4"/>
          </a:solidFill>
        </p:spPr>
        <p:txBody>
          <a:bodyPr wrap="square" lIns="0" tIns="0" rIns="0" bIns="0" rtlCol="0"/>
          <a:lstStyle/>
          <a:p>
            <a:endParaRPr/>
          </a:p>
        </p:txBody>
      </p:sp>
      <p:sp>
        <p:nvSpPr>
          <p:cNvPr id="16" name="object 16"/>
          <p:cNvSpPr/>
          <p:nvPr/>
        </p:nvSpPr>
        <p:spPr>
          <a:xfrm>
            <a:off x="5486400" y="3026664"/>
            <a:ext cx="962025" cy="67310"/>
          </a:xfrm>
          <a:custGeom>
            <a:avLst/>
            <a:gdLst/>
            <a:ahLst/>
            <a:cxnLst/>
            <a:rect l="l" t="t" r="r" b="b"/>
            <a:pathLst>
              <a:path w="962025" h="67310">
                <a:moveTo>
                  <a:pt x="961644" y="0"/>
                </a:moveTo>
                <a:lnTo>
                  <a:pt x="0" y="0"/>
                </a:lnTo>
                <a:lnTo>
                  <a:pt x="0" y="67055"/>
                </a:lnTo>
                <a:lnTo>
                  <a:pt x="961644" y="67055"/>
                </a:lnTo>
                <a:lnTo>
                  <a:pt x="961644" y="0"/>
                </a:lnTo>
                <a:close/>
              </a:path>
            </a:pathLst>
          </a:custGeom>
          <a:solidFill>
            <a:srgbClr val="5B9BD4"/>
          </a:solidFill>
        </p:spPr>
        <p:txBody>
          <a:bodyPr wrap="square" lIns="0" tIns="0" rIns="0" bIns="0" rtlCol="0"/>
          <a:lstStyle/>
          <a:p>
            <a:endParaRPr/>
          </a:p>
        </p:txBody>
      </p:sp>
      <p:sp>
        <p:nvSpPr>
          <p:cNvPr id="17" name="object 17"/>
          <p:cNvSpPr/>
          <p:nvPr/>
        </p:nvSpPr>
        <p:spPr>
          <a:xfrm>
            <a:off x="5486400" y="3240024"/>
            <a:ext cx="137160" cy="67310"/>
          </a:xfrm>
          <a:custGeom>
            <a:avLst/>
            <a:gdLst/>
            <a:ahLst/>
            <a:cxnLst/>
            <a:rect l="l" t="t" r="r" b="b"/>
            <a:pathLst>
              <a:path w="137160" h="67310">
                <a:moveTo>
                  <a:pt x="137160" y="0"/>
                </a:moveTo>
                <a:lnTo>
                  <a:pt x="0" y="0"/>
                </a:lnTo>
                <a:lnTo>
                  <a:pt x="0" y="67055"/>
                </a:lnTo>
                <a:lnTo>
                  <a:pt x="137160" y="67055"/>
                </a:lnTo>
                <a:lnTo>
                  <a:pt x="137160" y="0"/>
                </a:lnTo>
                <a:close/>
              </a:path>
            </a:pathLst>
          </a:custGeom>
          <a:solidFill>
            <a:srgbClr val="5B9BD4"/>
          </a:solidFill>
        </p:spPr>
        <p:txBody>
          <a:bodyPr wrap="square" lIns="0" tIns="0" rIns="0" bIns="0" rtlCol="0"/>
          <a:lstStyle/>
          <a:p>
            <a:endParaRPr/>
          </a:p>
        </p:txBody>
      </p:sp>
      <p:sp>
        <p:nvSpPr>
          <p:cNvPr id="18" name="object 18"/>
          <p:cNvSpPr/>
          <p:nvPr/>
        </p:nvSpPr>
        <p:spPr>
          <a:xfrm>
            <a:off x="5486400" y="3453384"/>
            <a:ext cx="550545" cy="67310"/>
          </a:xfrm>
          <a:custGeom>
            <a:avLst/>
            <a:gdLst/>
            <a:ahLst/>
            <a:cxnLst/>
            <a:rect l="l" t="t" r="r" b="b"/>
            <a:pathLst>
              <a:path w="550545" h="67310">
                <a:moveTo>
                  <a:pt x="550163" y="0"/>
                </a:moveTo>
                <a:lnTo>
                  <a:pt x="0" y="0"/>
                </a:lnTo>
                <a:lnTo>
                  <a:pt x="0" y="67055"/>
                </a:lnTo>
                <a:lnTo>
                  <a:pt x="550163" y="67055"/>
                </a:lnTo>
                <a:lnTo>
                  <a:pt x="550163" y="0"/>
                </a:lnTo>
                <a:close/>
              </a:path>
            </a:pathLst>
          </a:custGeom>
          <a:solidFill>
            <a:srgbClr val="5B9BD4"/>
          </a:solidFill>
        </p:spPr>
        <p:txBody>
          <a:bodyPr wrap="square" lIns="0" tIns="0" rIns="0" bIns="0" rtlCol="0"/>
          <a:lstStyle/>
          <a:p>
            <a:endParaRPr/>
          </a:p>
        </p:txBody>
      </p:sp>
      <p:sp>
        <p:nvSpPr>
          <p:cNvPr id="19" name="object 19"/>
          <p:cNvSpPr/>
          <p:nvPr/>
        </p:nvSpPr>
        <p:spPr>
          <a:xfrm>
            <a:off x="5486400" y="3665220"/>
            <a:ext cx="137160" cy="67310"/>
          </a:xfrm>
          <a:custGeom>
            <a:avLst/>
            <a:gdLst/>
            <a:ahLst/>
            <a:cxnLst/>
            <a:rect l="l" t="t" r="r" b="b"/>
            <a:pathLst>
              <a:path w="137160" h="67310">
                <a:moveTo>
                  <a:pt x="137160" y="0"/>
                </a:moveTo>
                <a:lnTo>
                  <a:pt x="0" y="0"/>
                </a:lnTo>
                <a:lnTo>
                  <a:pt x="0" y="67056"/>
                </a:lnTo>
                <a:lnTo>
                  <a:pt x="137160" y="67056"/>
                </a:lnTo>
                <a:lnTo>
                  <a:pt x="137160" y="0"/>
                </a:lnTo>
                <a:close/>
              </a:path>
            </a:pathLst>
          </a:custGeom>
          <a:solidFill>
            <a:srgbClr val="5B9BD4"/>
          </a:solidFill>
        </p:spPr>
        <p:txBody>
          <a:bodyPr wrap="square" lIns="0" tIns="0" rIns="0" bIns="0" rtlCol="0"/>
          <a:lstStyle/>
          <a:p>
            <a:endParaRPr/>
          </a:p>
        </p:txBody>
      </p:sp>
      <p:sp>
        <p:nvSpPr>
          <p:cNvPr id="20" name="object 20"/>
          <p:cNvSpPr/>
          <p:nvPr/>
        </p:nvSpPr>
        <p:spPr>
          <a:xfrm>
            <a:off x="5486400" y="3878579"/>
            <a:ext cx="962025" cy="67310"/>
          </a:xfrm>
          <a:custGeom>
            <a:avLst/>
            <a:gdLst/>
            <a:ahLst/>
            <a:cxnLst/>
            <a:rect l="l" t="t" r="r" b="b"/>
            <a:pathLst>
              <a:path w="962025" h="67310">
                <a:moveTo>
                  <a:pt x="961644" y="0"/>
                </a:moveTo>
                <a:lnTo>
                  <a:pt x="0" y="0"/>
                </a:lnTo>
                <a:lnTo>
                  <a:pt x="0" y="67056"/>
                </a:lnTo>
                <a:lnTo>
                  <a:pt x="961644" y="67056"/>
                </a:lnTo>
                <a:lnTo>
                  <a:pt x="961644" y="0"/>
                </a:lnTo>
                <a:close/>
              </a:path>
            </a:pathLst>
          </a:custGeom>
          <a:solidFill>
            <a:srgbClr val="5B9BD4"/>
          </a:solidFill>
        </p:spPr>
        <p:txBody>
          <a:bodyPr wrap="square" lIns="0" tIns="0" rIns="0" bIns="0" rtlCol="0"/>
          <a:lstStyle/>
          <a:p>
            <a:endParaRPr/>
          </a:p>
        </p:txBody>
      </p:sp>
      <p:grpSp>
        <p:nvGrpSpPr>
          <p:cNvPr id="21" name="object 21"/>
          <p:cNvGrpSpPr/>
          <p:nvPr/>
        </p:nvGrpSpPr>
        <p:grpSpPr>
          <a:xfrm>
            <a:off x="5481637" y="2736913"/>
            <a:ext cx="279400" cy="1500505"/>
            <a:chOff x="5481637" y="2736913"/>
            <a:chExt cx="279400" cy="1500505"/>
          </a:xfrm>
        </p:grpSpPr>
        <p:sp>
          <p:nvSpPr>
            <p:cNvPr id="22" name="object 22"/>
            <p:cNvSpPr/>
            <p:nvPr/>
          </p:nvSpPr>
          <p:spPr>
            <a:xfrm>
              <a:off x="5486400" y="4091940"/>
              <a:ext cx="274320" cy="67310"/>
            </a:xfrm>
            <a:custGeom>
              <a:avLst/>
              <a:gdLst/>
              <a:ahLst/>
              <a:cxnLst/>
              <a:rect l="l" t="t" r="r" b="b"/>
              <a:pathLst>
                <a:path w="274320" h="67310">
                  <a:moveTo>
                    <a:pt x="274320" y="0"/>
                  </a:moveTo>
                  <a:lnTo>
                    <a:pt x="0" y="0"/>
                  </a:lnTo>
                  <a:lnTo>
                    <a:pt x="0" y="67056"/>
                  </a:lnTo>
                  <a:lnTo>
                    <a:pt x="274320" y="67056"/>
                  </a:lnTo>
                  <a:lnTo>
                    <a:pt x="274320" y="0"/>
                  </a:lnTo>
                  <a:close/>
                </a:path>
              </a:pathLst>
            </a:custGeom>
            <a:solidFill>
              <a:srgbClr val="5B9BD4"/>
            </a:solidFill>
          </p:spPr>
          <p:txBody>
            <a:bodyPr wrap="square" lIns="0" tIns="0" rIns="0" bIns="0" rtlCol="0"/>
            <a:lstStyle/>
            <a:p>
              <a:endParaRPr/>
            </a:p>
          </p:txBody>
        </p:sp>
        <p:sp>
          <p:nvSpPr>
            <p:cNvPr id="23" name="object 23"/>
            <p:cNvSpPr/>
            <p:nvPr/>
          </p:nvSpPr>
          <p:spPr>
            <a:xfrm>
              <a:off x="5486400" y="2741676"/>
              <a:ext cx="0" cy="1490980"/>
            </a:xfrm>
            <a:custGeom>
              <a:avLst/>
              <a:gdLst/>
              <a:ahLst/>
              <a:cxnLst/>
              <a:rect l="l" t="t" r="r" b="b"/>
              <a:pathLst>
                <a:path h="1490979">
                  <a:moveTo>
                    <a:pt x="0" y="0"/>
                  </a:moveTo>
                  <a:lnTo>
                    <a:pt x="0" y="1490472"/>
                  </a:lnTo>
                </a:path>
              </a:pathLst>
            </a:custGeom>
            <a:ln w="9144">
              <a:solidFill>
                <a:srgbClr val="D9D9D9"/>
              </a:solidFill>
            </a:ln>
          </p:spPr>
          <p:txBody>
            <a:bodyPr wrap="square" lIns="0" tIns="0" rIns="0" bIns="0" rtlCol="0"/>
            <a:lstStyle/>
            <a:p>
              <a:endParaRPr/>
            </a:p>
          </p:txBody>
        </p:sp>
      </p:grpSp>
      <p:sp>
        <p:nvSpPr>
          <p:cNvPr id="24" name="object 24"/>
          <p:cNvSpPr txBox="1"/>
          <p:nvPr/>
        </p:nvSpPr>
        <p:spPr>
          <a:xfrm>
            <a:off x="9125204" y="2759455"/>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26</a:t>
            </a:r>
            <a:endParaRPr sz="900">
              <a:latin typeface="Calibri"/>
              <a:cs typeface="Calibri"/>
            </a:endParaRPr>
          </a:p>
        </p:txBody>
      </p:sp>
      <p:sp>
        <p:nvSpPr>
          <p:cNvPr id="25" name="object 25"/>
          <p:cNvSpPr txBox="1"/>
          <p:nvPr/>
        </p:nvSpPr>
        <p:spPr>
          <a:xfrm>
            <a:off x="6511543" y="2972816"/>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26" name="object 26"/>
          <p:cNvSpPr txBox="1"/>
          <p:nvPr/>
        </p:nvSpPr>
        <p:spPr>
          <a:xfrm>
            <a:off x="5687059" y="3184652"/>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27" name="object 27"/>
          <p:cNvSpPr txBox="1"/>
          <p:nvPr/>
        </p:nvSpPr>
        <p:spPr>
          <a:xfrm>
            <a:off x="6100064" y="3398011"/>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28" name="object 28"/>
          <p:cNvSpPr txBox="1"/>
          <p:nvPr/>
        </p:nvSpPr>
        <p:spPr>
          <a:xfrm>
            <a:off x="5687059" y="3611372"/>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29" name="object 29"/>
          <p:cNvSpPr txBox="1"/>
          <p:nvPr/>
        </p:nvSpPr>
        <p:spPr>
          <a:xfrm>
            <a:off x="6511543" y="3823208"/>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30" name="object 30"/>
          <p:cNvSpPr txBox="1"/>
          <p:nvPr/>
        </p:nvSpPr>
        <p:spPr>
          <a:xfrm>
            <a:off x="5824220" y="4036567"/>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31" name="object 31"/>
          <p:cNvSpPr txBox="1"/>
          <p:nvPr/>
        </p:nvSpPr>
        <p:spPr>
          <a:xfrm>
            <a:off x="5444744" y="2497328"/>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585858"/>
                </a:solidFill>
                <a:latin typeface="Calibri"/>
                <a:cs typeface="Calibri"/>
              </a:rPr>
              <a:t>0</a:t>
            </a:r>
            <a:endParaRPr sz="900">
              <a:latin typeface="Calibri"/>
              <a:cs typeface="Calibri"/>
            </a:endParaRPr>
          </a:p>
        </p:txBody>
      </p:sp>
      <p:sp>
        <p:nvSpPr>
          <p:cNvPr id="32" name="object 32"/>
          <p:cNvSpPr txBox="1"/>
          <p:nvPr/>
        </p:nvSpPr>
        <p:spPr>
          <a:xfrm>
            <a:off x="8165083" y="249732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20</a:t>
            </a:r>
            <a:endParaRPr sz="900">
              <a:latin typeface="Calibri"/>
              <a:cs typeface="Calibri"/>
            </a:endParaRPr>
          </a:p>
        </p:txBody>
      </p:sp>
      <p:sp>
        <p:nvSpPr>
          <p:cNvPr id="33" name="object 33"/>
          <p:cNvSpPr txBox="1"/>
          <p:nvPr/>
        </p:nvSpPr>
        <p:spPr>
          <a:xfrm>
            <a:off x="8853931" y="249732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25</a:t>
            </a:r>
            <a:endParaRPr sz="900">
              <a:latin typeface="Calibri"/>
              <a:cs typeface="Calibri"/>
            </a:endParaRPr>
          </a:p>
        </p:txBody>
      </p:sp>
      <p:sp>
        <p:nvSpPr>
          <p:cNvPr id="34" name="object 34"/>
          <p:cNvSpPr txBox="1"/>
          <p:nvPr/>
        </p:nvSpPr>
        <p:spPr>
          <a:xfrm>
            <a:off x="9541256" y="249732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30</a:t>
            </a:r>
            <a:endParaRPr sz="900">
              <a:latin typeface="Calibri"/>
              <a:cs typeface="Calibri"/>
            </a:endParaRPr>
          </a:p>
        </p:txBody>
      </p:sp>
      <p:sp>
        <p:nvSpPr>
          <p:cNvPr id="35" name="object 35"/>
          <p:cNvSpPr txBox="1"/>
          <p:nvPr/>
        </p:nvSpPr>
        <p:spPr>
          <a:xfrm>
            <a:off x="3900932" y="2758440"/>
            <a:ext cx="1506220" cy="1424940"/>
          </a:xfrm>
          <a:prstGeom prst="rect">
            <a:avLst/>
          </a:prstGeom>
        </p:spPr>
        <p:txBody>
          <a:bodyPr vert="horz" wrap="square" lIns="0" tIns="12700" rIns="0" bIns="0" rtlCol="0">
            <a:spAutoFit/>
          </a:bodyPr>
          <a:lstStyle/>
          <a:p>
            <a:pPr marR="5080" algn="r">
              <a:lnSpc>
                <a:spcPct val="100000"/>
              </a:lnSpc>
              <a:spcBef>
                <a:spcPts val="100"/>
              </a:spcBef>
            </a:pPr>
            <a:r>
              <a:rPr sz="800" b="1" spc="-15" dirty="0">
                <a:solidFill>
                  <a:srgbClr val="585858"/>
                </a:solidFill>
                <a:latin typeface="UD Digi Kyokasho NK-B"/>
                <a:cs typeface="UD Digi Kyokasho NK-B"/>
              </a:rPr>
              <a:t>支援計画や指導計画による引継ぎ</a:t>
            </a:r>
            <a:endParaRPr sz="800">
              <a:latin typeface="UD Digi Kyokasho NK-B"/>
              <a:cs typeface="UD Digi Kyokasho NK-B"/>
            </a:endParaRPr>
          </a:p>
          <a:p>
            <a:pPr marL="353695" marR="5080" indent="438784" algn="r">
              <a:lnSpc>
                <a:spcPct val="174400"/>
              </a:lnSpc>
              <a:spcBef>
                <a:spcPts val="5"/>
              </a:spcBef>
            </a:pPr>
            <a:r>
              <a:rPr sz="800" b="1" spc="-15" dirty="0">
                <a:solidFill>
                  <a:srgbClr val="585858"/>
                </a:solidFill>
                <a:latin typeface="UD Digi Kyokasho NK-B"/>
                <a:cs typeface="UD Digi Kyokasho NK-B"/>
              </a:rPr>
              <a:t>サポートファイル</a:t>
            </a:r>
            <a:r>
              <a:rPr sz="800" b="1" spc="-60" dirty="0">
                <a:solidFill>
                  <a:srgbClr val="585858"/>
                </a:solidFill>
                <a:latin typeface="UD Digi Kyokasho NK-B"/>
                <a:cs typeface="UD Digi Kyokasho NK-B"/>
              </a:rPr>
              <a:t>相談•支援手帳</a:t>
            </a:r>
            <a:r>
              <a:rPr sz="800" b="1" spc="-10" dirty="0">
                <a:solidFill>
                  <a:srgbClr val="585858"/>
                </a:solidFill>
                <a:latin typeface="UD Digi Kyokasho NK-B"/>
                <a:cs typeface="UD Digi Kyokasho NK-B"/>
              </a:rPr>
              <a:t>（ファイル</a:t>
            </a:r>
            <a:r>
              <a:rPr sz="800" b="1" spc="-50" dirty="0">
                <a:solidFill>
                  <a:srgbClr val="585858"/>
                </a:solidFill>
                <a:latin typeface="UD Digi Kyokasho NK-B"/>
                <a:cs typeface="UD Digi Kyokasho NK-B"/>
              </a:rPr>
              <a:t>）</a:t>
            </a:r>
            <a:r>
              <a:rPr sz="800" b="1" spc="-25" dirty="0">
                <a:solidFill>
                  <a:srgbClr val="585858"/>
                </a:solidFill>
                <a:latin typeface="UD Digi Kyokasho NK-B"/>
                <a:cs typeface="UD Digi Kyokasho NK-B"/>
              </a:rPr>
              <a:t>独自の引継ぎシート等</a:t>
            </a:r>
            <a:endParaRPr sz="800">
              <a:latin typeface="UD Digi Kyokasho NK-B"/>
              <a:cs typeface="UD Digi Kyokasho NK-B"/>
            </a:endParaRPr>
          </a:p>
          <a:p>
            <a:pPr marR="5080" algn="r">
              <a:lnSpc>
                <a:spcPct val="100000"/>
              </a:lnSpc>
              <a:spcBef>
                <a:spcPts val="720"/>
              </a:spcBef>
            </a:pPr>
            <a:r>
              <a:rPr sz="800" b="1" spc="-15" dirty="0">
                <a:solidFill>
                  <a:srgbClr val="585858"/>
                </a:solidFill>
                <a:latin typeface="UD Digi Kyokasho NK-B"/>
                <a:cs typeface="UD Digi Kyokasho NK-B"/>
              </a:rPr>
              <a:t>巡回支援や相談支援を活用</a:t>
            </a:r>
            <a:endParaRPr sz="800">
              <a:latin typeface="UD Digi Kyokasho NK-B"/>
              <a:cs typeface="UD Digi Kyokasho NK-B"/>
            </a:endParaRPr>
          </a:p>
          <a:p>
            <a:pPr marL="1201420" marR="6350" indent="-111760" algn="r">
              <a:lnSpc>
                <a:spcPts val="1680"/>
              </a:lnSpc>
              <a:spcBef>
                <a:spcPts val="85"/>
              </a:spcBef>
            </a:pPr>
            <a:r>
              <a:rPr sz="800" b="1" spc="-20" dirty="0">
                <a:solidFill>
                  <a:srgbClr val="585858"/>
                </a:solidFill>
                <a:latin typeface="UD Digi Kyokasho NK-B"/>
                <a:cs typeface="UD Digi Kyokasho NK-B"/>
              </a:rPr>
              <a:t>口頭のみその他</a:t>
            </a:r>
            <a:endParaRPr sz="800">
              <a:latin typeface="UD Digi Kyokasho NK-B"/>
              <a:cs typeface="UD Digi Kyokasho NK-B"/>
            </a:endParaRPr>
          </a:p>
        </p:txBody>
      </p:sp>
      <p:sp>
        <p:nvSpPr>
          <p:cNvPr id="36" name="object 36"/>
          <p:cNvSpPr txBox="1"/>
          <p:nvPr/>
        </p:nvSpPr>
        <p:spPr>
          <a:xfrm>
            <a:off x="6051296" y="2194052"/>
            <a:ext cx="1567815" cy="466090"/>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85858"/>
                </a:solidFill>
                <a:latin typeface="UD Digi Kyokasho NK-B"/>
                <a:cs typeface="UD Digi Kyokasho NK-B"/>
              </a:rPr>
              <a:t>（２）</a:t>
            </a:r>
            <a:r>
              <a:rPr sz="1200" b="1" spc="-20" dirty="0">
                <a:solidFill>
                  <a:srgbClr val="585858"/>
                </a:solidFill>
                <a:latin typeface="UD Digi Kyokasho NK-B"/>
                <a:cs typeface="UD Digi Kyokasho NK-B"/>
              </a:rPr>
              <a:t>基本的な引継手法</a:t>
            </a:r>
            <a:endParaRPr sz="1200">
              <a:latin typeface="UD Digi Kyokasho NK-B"/>
              <a:cs typeface="UD Digi Kyokasho NK-B"/>
            </a:endParaRPr>
          </a:p>
          <a:p>
            <a:pPr marL="93345">
              <a:lnSpc>
                <a:spcPct val="100000"/>
              </a:lnSpc>
              <a:spcBef>
                <a:spcPts val="944"/>
              </a:spcBef>
              <a:tabLst>
                <a:tab pos="751205" algn="l"/>
                <a:tab pos="1438910" algn="l"/>
              </a:tabLst>
            </a:pP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endParaRPr sz="900">
              <a:latin typeface="Calibri"/>
              <a:cs typeface="Calibri"/>
            </a:endParaRPr>
          </a:p>
        </p:txBody>
      </p:sp>
      <p:grpSp>
        <p:nvGrpSpPr>
          <p:cNvPr id="37" name="object 37"/>
          <p:cNvGrpSpPr/>
          <p:nvPr/>
        </p:nvGrpSpPr>
        <p:grpSpPr>
          <a:xfrm>
            <a:off x="3829621" y="2099881"/>
            <a:ext cx="5985510" cy="4683760"/>
            <a:chOff x="3829621" y="2099881"/>
            <a:chExt cx="5985510" cy="4683760"/>
          </a:xfrm>
        </p:grpSpPr>
        <p:sp>
          <p:nvSpPr>
            <p:cNvPr id="38" name="object 38"/>
            <p:cNvSpPr/>
            <p:nvPr/>
          </p:nvSpPr>
          <p:spPr>
            <a:xfrm>
              <a:off x="3834384" y="2104644"/>
              <a:ext cx="5975985" cy="2268220"/>
            </a:xfrm>
            <a:custGeom>
              <a:avLst/>
              <a:gdLst/>
              <a:ahLst/>
              <a:cxnLst/>
              <a:rect l="l" t="t" r="r" b="b"/>
              <a:pathLst>
                <a:path w="5975984" h="2268220">
                  <a:moveTo>
                    <a:pt x="0" y="2267712"/>
                  </a:moveTo>
                  <a:lnTo>
                    <a:pt x="5975604" y="2267712"/>
                  </a:lnTo>
                  <a:lnTo>
                    <a:pt x="5975604" y="0"/>
                  </a:lnTo>
                  <a:lnTo>
                    <a:pt x="0" y="0"/>
                  </a:lnTo>
                  <a:lnTo>
                    <a:pt x="0" y="2267712"/>
                  </a:lnTo>
                  <a:close/>
                </a:path>
              </a:pathLst>
            </a:custGeom>
            <a:ln w="9144">
              <a:solidFill>
                <a:srgbClr val="000000"/>
              </a:solidFill>
            </a:ln>
          </p:spPr>
          <p:txBody>
            <a:bodyPr wrap="square" lIns="0" tIns="0" rIns="0" bIns="0" rtlCol="0"/>
            <a:lstStyle/>
            <a:p>
              <a:endParaRPr/>
            </a:p>
          </p:txBody>
        </p:sp>
        <p:sp>
          <p:nvSpPr>
            <p:cNvPr id="39" name="object 39"/>
            <p:cNvSpPr/>
            <p:nvPr/>
          </p:nvSpPr>
          <p:spPr>
            <a:xfrm>
              <a:off x="4529328" y="4280916"/>
              <a:ext cx="5234940" cy="2496820"/>
            </a:xfrm>
            <a:custGeom>
              <a:avLst/>
              <a:gdLst/>
              <a:ahLst/>
              <a:cxnLst/>
              <a:rect l="l" t="t" r="r" b="b"/>
              <a:pathLst>
                <a:path w="5234940" h="2496820">
                  <a:moveTo>
                    <a:pt x="0" y="606552"/>
                  </a:moveTo>
                  <a:lnTo>
                    <a:pt x="2943" y="559132"/>
                  </a:lnTo>
                  <a:lnTo>
                    <a:pt x="11539" y="513473"/>
                  </a:lnTo>
                  <a:lnTo>
                    <a:pt x="25434" y="469928"/>
                  </a:lnTo>
                  <a:lnTo>
                    <a:pt x="44272" y="428852"/>
                  </a:lnTo>
                  <a:lnTo>
                    <a:pt x="67702" y="390597"/>
                  </a:lnTo>
                  <a:lnTo>
                    <a:pt x="95368" y="355518"/>
                  </a:lnTo>
                  <a:lnTo>
                    <a:pt x="126918" y="323968"/>
                  </a:lnTo>
                  <a:lnTo>
                    <a:pt x="161997" y="296302"/>
                  </a:lnTo>
                  <a:lnTo>
                    <a:pt x="200252" y="272872"/>
                  </a:lnTo>
                  <a:lnTo>
                    <a:pt x="241328" y="254034"/>
                  </a:lnTo>
                  <a:lnTo>
                    <a:pt x="284873" y="240139"/>
                  </a:lnTo>
                  <a:lnTo>
                    <a:pt x="330532" y="231543"/>
                  </a:lnTo>
                  <a:lnTo>
                    <a:pt x="377951" y="228600"/>
                  </a:lnTo>
                  <a:lnTo>
                    <a:pt x="873251" y="228600"/>
                  </a:lnTo>
                  <a:lnTo>
                    <a:pt x="774192" y="0"/>
                  </a:lnTo>
                  <a:lnTo>
                    <a:pt x="2180844" y="228600"/>
                  </a:lnTo>
                  <a:lnTo>
                    <a:pt x="4856988" y="228600"/>
                  </a:lnTo>
                  <a:lnTo>
                    <a:pt x="4904407" y="231543"/>
                  </a:lnTo>
                  <a:lnTo>
                    <a:pt x="4950066" y="240139"/>
                  </a:lnTo>
                  <a:lnTo>
                    <a:pt x="4993611" y="254034"/>
                  </a:lnTo>
                  <a:lnTo>
                    <a:pt x="5034687" y="272872"/>
                  </a:lnTo>
                  <a:lnTo>
                    <a:pt x="5072942" y="296302"/>
                  </a:lnTo>
                  <a:lnTo>
                    <a:pt x="5108021" y="323968"/>
                  </a:lnTo>
                  <a:lnTo>
                    <a:pt x="5139571" y="355518"/>
                  </a:lnTo>
                  <a:lnTo>
                    <a:pt x="5167237" y="390597"/>
                  </a:lnTo>
                  <a:lnTo>
                    <a:pt x="5190667" y="428852"/>
                  </a:lnTo>
                  <a:lnTo>
                    <a:pt x="5209505" y="469928"/>
                  </a:lnTo>
                  <a:lnTo>
                    <a:pt x="5223400" y="513473"/>
                  </a:lnTo>
                  <a:lnTo>
                    <a:pt x="5231996" y="559132"/>
                  </a:lnTo>
                  <a:lnTo>
                    <a:pt x="5234940" y="606552"/>
                  </a:lnTo>
                  <a:lnTo>
                    <a:pt x="5234940" y="2118360"/>
                  </a:lnTo>
                  <a:lnTo>
                    <a:pt x="5231996" y="2165779"/>
                  </a:lnTo>
                  <a:lnTo>
                    <a:pt x="5223400" y="2211438"/>
                  </a:lnTo>
                  <a:lnTo>
                    <a:pt x="5209505" y="2254983"/>
                  </a:lnTo>
                  <a:lnTo>
                    <a:pt x="5190667" y="2296059"/>
                  </a:lnTo>
                  <a:lnTo>
                    <a:pt x="5167237" y="2334314"/>
                  </a:lnTo>
                  <a:lnTo>
                    <a:pt x="5139571" y="2369393"/>
                  </a:lnTo>
                  <a:lnTo>
                    <a:pt x="5108021" y="2400943"/>
                  </a:lnTo>
                  <a:lnTo>
                    <a:pt x="5072942" y="2428609"/>
                  </a:lnTo>
                  <a:lnTo>
                    <a:pt x="5034687" y="2452039"/>
                  </a:lnTo>
                  <a:lnTo>
                    <a:pt x="4993611" y="2470877"/>
                  </a:lnTo>
                  <a:lnTo>
                    <a:pt x="4950066" y="2484772"/>
                  </a:lnTo>
                  <a:lnTo>
                    <a:pt x="4904407" y="2493368"/>
                  </a:lnTo>
                  <a:lnTo>
                    <a:pt x="4856988" y="2496312"/>
                  </a:lnTo>
                  <a:lnTo>
                    <a:pt x="2180844" y="2496312"/>
                  </a:lnTo>
                  <a:lnTo>
                    <a:pt x="377951" y="2496312"/>
                  </a:lnTo>
                  <a:lnTo>
                    <a:pt x="330532" y="2493368"/>
                  </a:lnTo>
                  <a:lnTo>
                    <a:pt x="284873" y="2484772"/>
                  </a:lnTo>
                  <a:lnTo>
                    <a:pt x="241328" y="2470877"/>
                  </a:lnTo>
                  <a:lnTo>
                    <a:pt x="200252" y="2452039"/>
                  </a:lnTo>
                  <a:lnTo>
                    <a:pt x="161997" y="2428609"/>
                  </a:lnTo>
                  <a:lnTo>
                    <a:pt x="126918" y="2400943"/>
                  </a:lnTo>
                  <a:lnTo>
                    <a:pt x="95368" y="2369393"/>
                  </a:lnTo>
                  <a:lnTo>
                    <a:pt x="67702" y="2334314"/>
                  </a:lnTo>
                  <a:lnTo>
                    <a:pt x="44272" y="2296059"/>
                  </a:lnTo>
                  <a:lnTo>
                    <a:pt x="25434" y="2254983"/>
                  </a:lnTo>
                  <a:lnTo>
                    <a:pt x="11539" y="2211438"/>
                  </a:lnTo>
                  <a:lnTo>
                    <a:pt x="2943" y="2165779"/>
                  </a:lnTo>
                  <a:lnTo>
                    <a:pt x="0" y="2118360"/>
                  </a:lnTo>
                  <a:lnTo>
                    <a:pt x="0" y="1173480"/>
                  </a:lnTo>
                  <a:lnTo>
                    <a:pt x="0" y="606552"/>
                  </a:lnTo>
                  <a:close/>
                </a:path>
              </a:pathLst>
            </a:custGeom>
            <a:ln w="12192">
              <a:solidFill>
                <a:srgbClr val="41709C"/>
              </a:solidFill>
            </a:ln>
          </p:spPr>
          <p:txBody>
            <a:bodyPr wrap="square" lIns="0" tIns="0" rIns="0" bIns="0" rtlCol="0"/>
            <a:lstStyle/>
            <a:p>
              <a:endParaRPr/>
            </a:p>
          </p:txBody>
        </p:sp>
      </p:grpSp>
      <p:sp>
        <p:nvSpPr>
          <p:cNvPr id="40" name="object 40"/>
          <p:cNvSpPr txBox="1"/>
          <p:nvPr/>
        </p:nvSpPr>
        <p:spPr>
          <a:xfrm>
            <a:off x="796544" y="431800"/>
            <a:ext cx="8079105" cy="269240"/>
          </a:xfrm>
          <a:prstGeom prst="rect">
            <a:avLst/>
          </a:prstGeom>
        </p:spPr>
        <p:txBody>
          <a:bodyPr vert="horz" wrap="square" lIns="0" tIns="12700" rIns="0" bIns="0" rtlCol="0">
            <a:spAutoFit/>
          </a:bodyPr>
          <a:lstStyle/>
          <a:p>
            <a:pPr marL="12700">
              <a:lnSpc>
                <a:spcPct val="100000"/>
              </a:lnSpc>
              <a:spcBef>
                <a:spcPts val="100"/>
              </a:spcBef>
              <a:tabLst>
                <a:tab pos="856615" algn="l"/>
              </a:tabLst>
            </a:pPr>
            <a:r>
              <a:rPr sz="1600" b="0" spc="-50" dirty="0">
                <a:latin typeface="Yu Gothic Light"/>
                <a:cs typeface="Yu Gothic Light"/>
              </a:rPr>
              <a:t>８ −②</a:t>
            </a:r>
            <a:r>
              <a:rPr sz="1600" b="0" dirty="0">
                <a:latin typeface="Yu Gothic Light"/>
                <a:cs typeface="Yu Gothic Light"/>
              </a:rPr>
              <a:t>	</a:t>
            </a:r>
            <a:r>
              <a:rPr sz="1600" b="0" spc="-35" dirty="0">
                <a:latin typeface="Yu Gothic Light"/>
                <a:cs typeface="Yu Gothic Light"/>
              </a:rPr>
              <a:t>ライフステージを通じた⼀貫した⽀援のための取組み：⽀援の引継ぎの実施状況</a:t>
            </a:r>
            <a:endParaRPr sz="1600">
              <a:latin typeface="Yu Gothic Light"/>
              <a:cs typeface="Yu Gothic Light"/>
            </a:endParaRPr>
          </a:p>
        </p:txBody>
      </p:sp>
      <p:pic>
        <p:nvPicPr>
          <p:cNvPr id="41" name="object 41"/>
          <p:cNvPicPr/>
          <p:nvPr/>
        </p:nvPicPr>
        <p:blipFill>
          <a:blip r:embed="rId2" cstate="print"/>
          <a:stretch>
            <a:fillRect/>
          </a:stretch>
        </p:blipFill>
        <p:spPr>
          <a:xfrm>
            <a:off x="772668" y="807720"/>
            <a:ext cx="6117840" cy="190500"/>
          </a:xfrm>
          <a:prstGeom prst="rect">
            <a:avLst/>
          </a:prstGeom>
        </p:spPr>
      </p:pic>
      <p:sp>
        <p:nvSpPr>
          <p:cNvPr id="42" name="object 42"/>
          <p:cNvSpPr txBox="1"/>
          <p:nvPr/>
        </p:nvSpPr>
        <p:spPr>
          <a:xfrm>
            <a:off x="9318752" y="6865111"/>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25</a:t>
            </a:r>
            <a:endParaRPr sz="1200">
              <a:latin typeface="Calibri"/>
              <a:cs typeface="Calibri"/>
            </a:endParaRPr>
          </a:p>
        </p:txBody>
      </p:sp>
      <p:sp>
        <p:nvSpPr>
          <p:cNvPr id="43" name="object 43"/>
          <p:cNvSpPr txBox="1"/>
          <p:nvPr/>
        </p:nvSpPr>
        <p:spPr>
          <a:xfrm>
            <a:off x="880872" y="1656588"/>
            <a:ext cx="3040380" cy="276225"/>
          </a:xfrm>
          <a:prstGeom prst="rect">
            <a:avLst/>
          </a:prstGeom>
          <a:solidFill>
            <a:srgbClr val="006FBF"/>
          </a:solidFill>
        </p:spPr>
        <p:txBody>
          <a:bodyPr vert="horz" wrap="square" lIns="0" tIns="33655" rIns="0" bIns="0" rtlCol="0">
            <a:spAutoFit/>
          </a:bodyPr>
          <a:lstStyle/>
          <a:p>
            <a:pPr marL="174625">
              <a:lnSpc>
                <a:spcPct val="100000"/>
              </a:lnSpc>
              <a:spcBef>
                <a:spcPts val="265"/>
              </a:spcBef>
            </a:pPr>
            <a:r>
              <a:rPr sz="1200" b="1" spc="-25" dirty="0">
                <a:solidFill>
                  <a:srgbClr val="FFFFFF"/>
                </a:solidFill>
                <a:latin typeface="UD Digi Kyokasho NK-B"/>
                <a:cs typeface="UD Digi Kyokasho NK-B"/>
              </a:rPr>
              <a:t>中学校から次の進学先や就労先への移行</a:t>
            </a:r>
            <a:endParaRPr sz="1200">
              <a:latin typeface="UD Digi Kyokasho NK-B"/>
              <a:cs typeface="UD Digi Kyokasho NK-B"/>
            </a:endParaRPr>
          </a:p>
        </p:txBody>
      </p:sp>
      <p:sp>
        <p:nvSpPr>
          <p:cNvPr id="44" name="object 44"/>
          <p:cNvSpPr txBox="1"/>
          <p:nvPr/>
        </p:nvSpPr>
        <p:spPr>
          <a:xfrm>
            <a:off x="4717796" y="5116068"/>
            <a:ext cx="1063625" cy="193040"/>
          </a:xfrm>
          <a:prstGeom prst="rect">
            <a:avLst/>
          </a:prstGeom>
        </p:spPr>
        <p:txBody>
          <a:bodyPr vert="horz" wrap="square" lIns="0" tIns="12700" rIns="0" bIns="0" rtlCol="0">
            <a:spAutoFit/>
          </a:bodyPr>
          <a:lstStyle/>
          <a:p>
            <a:pPr marL="12700">
              <a:lnSpc>
                <a:spcPct val="100000"/>
              </a:lnSpc>
              <a:spcBef>
                <a:spcPts val="100"/>
              </a:spcBef>
            </a:pPr>
            <a:r>
              <a:rPr sz="1100" b="1" spc="-15" dirty="0">
                <a:latin typeface="UD Digi Kyokasho NK-B"/>
                <a:cs typeface="UD Digi Kyokasho NK-B"/>
              </a:rPr>
              <a:t>＜その他の内容＞</a:t>
            </a:r>
            <a:endParaRPr sz="1100">
              <a:latin typeface="UD Digi Kyokasho NK-B"/>
              <a:cs typeface="UD Digi Kyokasho NK-B"/>
            </a:endParaRPr>
          </a:p>
        </p:txBody>
      </p:sp>
      <p:sp>
        <p:nvSpPr>
          <p:cNvPr id="45" name="object 45"/>
          <p:cNvSpPr txBox="1"/>
          <p:nvPr/>
        </p:nvSpPr>
        <p:spPr>
          <a:xfrm>
            <a:off x="4717796" y="5451347"/>
            <a:ext cx="4855845" cy="695960"/>
          </a:xfrm>
          <a:prstGeom prst="rect">
            <a:avLst/>
          </a:prstGeom>
        </p:spPr>
        <p:txBody>
          <a:bodyPr vert="horz" wrap="square" lIns="0" tIns="12700" rIns="0" bIns="0" rtlCol="0">
            <a:spAutoFit/>
          </a:bodyPr>
          <a:lstStyle/>
          <a:p>
            <a:pPr marL="294005" marR="5080" indent="-281940" algn="just">
              <a:lnSpc>
                <a:spcPct val="100000"/>
              </a:lnSpc>
              <a:spcBef>
                <a:spcPts val="100"/>
              </a:spcBef>
              <a:buFont typeface="Arial"/>
              <a:buChar char="•"/>
              <a:tabLst>
                <a:tab pos="299085" algn="l"/>
              </a:tabLst>
            </a:pPr>
            <a:r>
              <a:rPr sz="1100" b="1" spc="-30" dirty="0">
                <a:latin typeface="UD Digi Kyokasho NK-B"/>
                <a:cs typeface="UD Digi Kyokasho NK-B"/>
              </a:rPr>
              <a:t>中学校から高等学校への進学については、担当者が会議に出席して引継ぎを行	っている。中学校から就職する場合には就職先によって必要に応じて引継ぎ</a:t>
            </a:r>
            <a:r>
              <a:rPr sz="1100" b="1" spc="-15" dirty="0">
                <a:latin typeface="UD Digi Kyokasho NK-B"/>
                <a:cs typeface="UD Digi Kyokasho NK-B"/>
              </a:rPr>
              <a:t>を行	っている。</a:t>
            </a:r>
            <a:endParaRPr sz="1100">
              <a:latin typeface="UD Digi Kyokasho NK-B"/>
              <a:cs typeface="UD Digi Kyokasho NK-B"/>
            </a:endParaRPr>
          </a:p>
          <a:p>
            <a:pPr marL="294640" indent="-281940" algn="just">
              <a:lnSpc>
                <a:spcPct val="100000"/>
              </a:lnSpc>
              <a:buFont typeface="Arial"/>
              <a:buChar char="•"/>
              <a:tabLst>
                <a:tab pos="294640" algn="l"/>
              </a:tabLst>
            </a:pPr>
            <a:r>
              <a:rPr sz="1100" b="1" spc="-25" dirty="0">
                <a:latin typeface="UD Digi Kyokasho NK-B"/>
                <a:cs typeface="UD Digi Kyokasho NK-B"/>
              </a:rPr>
              <a:t>面談による引継ぎ</a:t>
            </a:r>
            <a:endParaRPr sz="1100">
              <a:latin typeface="UD Digi Kyokasho NK-B"/>
              <a:cs typeface="UD Digi Kyokasho NK-B"/>
            </a:endParaRPr>
          </a:p>
        </p:txBody>
      </p:sp>
      <p:grpSp>
        <p:nvGrpSpPr>
          <p:cNvPr id="46" name="object 46"/>
          <p:cNvGrpSpPr/>
          <p:nvPr/>
        </p:nvGrpSpPr>
        <p:grpSpPr>
          <a:xfrm>
            <a:off x="1293875" y="2699004"/>
            <a:ext cx="1458595" cy="1412875"/>
            <a:chOff x="1293875" y="2699004"/>
            <a:chExt cx="1458595" cy="1412875"/>
          </a:xfrm>
        </p:grpSpPr>
        <p:sp>
          <p:nvSpPr>
            <p:cNvPr id="47" name="object 47"/>
            <p:cNvSpPr/>
            <p:nvPr/>
          </p:nvSpPr>
          <p:spPr>
            <a:xfrm>
              <a:off x="1321307" y="2708148"/>
              <a:ext cx="1403985" cy="1403985"/>
            </a:xfrm>
            <a:custGeom>
              <a:avLst/>
              <a:gdLst/>
              <a:ahLst/>
              <a:cxnLst/>
              <a:rect l="l" t="t" r="r" b="b"/>
              <a:pathLst>
                <a:path w="1403985" h="1403985">
                  <a:moveTo>
                    <a:pt x="702564" y="0"/>
                  </a:moveTo>
                  <a:lnTo>
                    <a:pt x="702564" y="701039"/>
                  </a:lnTo>
                  <a:lnTo>
                    <a:pt x="0" y="726948"/>
                  </a:lnTo>
                  <a:lnTo>
                    <a:pt x="3455" y="775778"/>
                  </a:lnTo>
                  <a:lnTo>
                    <a:pt x="10168" y="823602"/>
                  </a:lnTo>
                  <a:lnTo>
                    <a:pt x="20024" y="870310"/>
                  </a:lnTo>
                  <a:lnTo>
                    <a:pt x="32910" y="915795"/>
                  </a:lnTo>
                  <a:lnTo>
                    <a:pt x="48714" y="959948"/>
                  </a:lnTo>
                  <a:lnTo>
                    <a:pt x="67320" y="1002661"/>
                  </a:lnTo>
                  <a:lnTo>
                    <a:pt x="88617" y="1043826"/>
                  </a:lnTo>
                  <a:lnTo>
                    <a:pt x="112489" y="1083334"/>
                  </a:lnTo>
                  <a:lnTo>
                    <a:pt x="138825" y="1121078"/>
                  </a:lnTo>
                  <a:lnTo>
                    <a:pt x="167509" y="1156949"/>
                  </a:lnTo>
                  <a:lnTo>
                    <a:pt x="198430" y="1190839"/>
                  </a:lnTo>
                  <a:lnTo>
                    <a:pt x="231473" y="1222640"/>
                  </a:lnTo>
                  <a:lnTo>
                    <a:pt x="266524" y="1252243"/>
                  </a:lnTo>
                  <a:lnTo>
                    <a:pt x="303472" y="1279541"/>
                  </a:lnTo>
                  <a:lnTo>
                    <a:pt x="342201" y="1304424"/>
                  </a:lnTo>
                  <a:lnTo>
                    <a:pt x="382598" y="1326785"/>
                  </a:lnTo>
                  <a:lnTo>
                    <a:pt x="424550" y="1346516"/>
                  </a:lnTo>
                  <a:lnTo>
                    <a:pt x="467944" y="1363509"/>
                  </a:lnTo>
                  <a:lnTo>
                    <a:pt x="512666" y="1377654"/>
                  </a:lnTo>
                  <a:lnTo>
                    <a:pt x="558602" y="1388845"/>
                  </a:lnTo>
                  <a:lnTo>
                    <a:pt x="605640" y="1396972"/>
                  </a:lnTo>
                  <a:lnTo>
                    <a:pt x="653665" y="1401928"/>
                  </a:lnTo>
                  <a:lnTo>
                    <a:pt x="702564" y="1403603"/>
                  </a:lnTo>
                  <a:lnTo>
                    <a:pt x="750552" y="1401986"/>
                  </a:lnTo>
                  <a:lnTo>
                    <a:pt x="797674" y="1397201"/>
                  </a:lnTo>
                  <a:lnTo>
                    <a:pt x="843825" y="1389355"/>
                  </a:lnTo>
                  <a:lnTo>
                    <a:pt x="888901" y="1378549"/>
                  </a:lnTo>
                  <a:lnTo>
                    <a:pt x="932796" y="1364889"/>
                  </a:lnTo>
                  <a:lnTo>
                    <a:pt x="975407" y="1348478"/>
                  </a:lnTo>
                  <a:lnTo>
                    <a:pt x="1016629" y="1329419"/>
                  </a:lnTo>
                  <a:lnTo>
                    <a:pt x="1056357" y="1307817"/>
                  </a:lnTo>
                  <a:lnTo>
                    <a:pt x="1094487" y="1283776"/>
                  </a:lnTo>
                  <a:lnTo>
                    <a:pt x="1130915" y="1257399"/>
                  </a:lnTo>
                  <a:lnTo>
                    <a:pt x="1165536" y="1228791"/>
                  </a:lnTo>
                  <a:lnTo>
                    <a:pt x="1198245" y="1198054"/>
                  </a:lnTo>
                  <a:lnTo>
                    <a:pt x="1228937" y="1165293"/>
                  </a:lnTo>
                  <a:lnTo>
                    <a:pt x="1257509" y="1130613"/>
                  </a:lnTo>
                  <a:lnTo>
                    <a:pt x="1283856" y="1094115"/>
                  </a:lnTo>
                  <a:lnTo>
                    <a:pt x="1307874" y="1055906"/>
                  </a:lnTo>
                  <a:lnTo>
                    <a:pt x="1329457" y="1016087"/>
                  </a:lnTo>
                  <a:lnTo>
                    <a:pt x="1348501" y="974764"/>
                  </a:lnTo>
                  <a:lnTo>
                    <a:pt x="1364903" y="932040"/>
                  </a:lnTo>
                  <a:lnTo>
                    <a:pt x="1378556" y="888019"/>
                  </a:lnTo>
                  <a:lnTo>
                    <a:pt x="1389358" y="842804"/>
                  </a:lnTo>
                  <a:lnTo>
                    <a:pt x="1397202" y="796500"/>
                  </a:lnTo>
                  <a:lnTo>
                    <a:pt x="1401986" y="749211"/>
                  </a:lnTo>
                  <a:lnTo>
                    <a:pt x="1403604" y="701039"/>
                  </a:lnTo>
                  <a:lnTo>
                    <a:pt x="1401986" y="653051"/>
                  </a:lnTo>
                  <a:lnTo>
                    <a:pt x="1397202" y="605929"/>
                  </a:lnTo>
                  <a:lnTo>
                    <a:pt x="1389358" y="559778"/>
                  </a:lnTo>
                  <a:lnTo>
                    <a:pt x="1378556" y="514702"/>
                  </a:lnTo>
                  <a:lnTo>
                    <a:pt x="1364903" y="470807"/>
                  </a:lnTo>
                  <a:lnTo>
                    <a:pt x="1348501" y="428196"/>
                  </a:lnTo>
                  <a:lnTo>
                    <a:pt x="1329457" y="386974"/>
                  </a:lnTo>
                  <a:lnTo>
                    <a:pt x="1307874" y="347246"/>
                  </a:lnTo>
                  <a:lnTo>
                    <a:pt x="1283856" y="309116"/>
                  </a:lnTo>
                  <a:lnTo>
                    <a:pt x="1257509" y="272688"/>
                  </a:lnTo>
                  <a:lnTo>
                    <a:pt x="1228937" y="238067"/>
                  </a:lnTo>
                  <a:lnTo>
                    <a:pt x="1198245" y="205359"/>
                  </a:lnTo>
                  <a:lnTo>
                    <a:pt x="1165536" y="174666"/>
                  </a:lnTo>
                  <a:lnTo>
                    <a:pt x="1130915" y="146094"/>
                  </a:lnTo>
                  <a:lnTo>
                    <a:pt x="1094487" y="119747"/>
                  </a:lnTo>
                  <a:lnTo>
                    <a:pt x="1056357" y="95729"/>
                  </a:lnTo>
                  <a:lnTo>
                    <a:pt x="1016629" y="74146"/>
                  </a:lnTo>
                  <a:lnTo>
                    <a:pt x="975407" y="55102"/>
                  </a:lnTo>
                  <a:lnTo>
                    <a:pt x="932796" y="38700"/>
                  </a:lnTo>
                  <a:lnTo>
                    <a:pt x="888901" y="25047"/>
                  </a:lnTo>
                  <a:lnTo>
                    <a:pt x="843825" y="14245"/>
                  </a:lnTo>
                  <a:lnTo>
                    <a:pt x="797674" y="6401"/>
                  </a:lnTo>
                  <a:lnTo>
                    <a:pt x="750552" y="1617"/>
                  </a:lnTo>
                  <a:lnTo>
                    <a:pt x="702564" y="0"/>
                  </a:lnTo>
                  <a:close/>
                </a:path>
              </a:pathLst>
            </a:custGeom>
            <a:solidFill>
              <a:srgbClr val="5088BB"/>
            </a:solidFill>
          </p:spPr>
          <p:txBody>
            <a:bodyPr wrap="square" lIns="0" tIns="0" rIns="0" bIns="0" rtlCol="0"/>
            <a:lstStyle/>
            <a:p>
              <a:endParaRPr/>
            </a:p>
          </p:txBody>
        </p:sp>
        <p:sp>
          <p:nvSpPr>
            <p:cNvPr id="48" name="object 48"/>
            <p:cNvSpPr/>
            <p:nvPr/>
          </p:nvSpPr>
          <p:spPr>
            <a:xfrm>
              <a:off x="1321219" y="2708148"/>
              <a:ext cx="702945" cy="727075"/>
            </a:xfrm>
            <a:custGeom>
              <a:avLst/>
              <a:gdLst/>
              <a:ahLst/>
              <a:cxnLst/>
              <a:rect l="l" t="t" r="r" b="b"/>
              <a:pathLst>
                <a:path w="702944" h="727075">
                  <a:moveTo>
                    <a:pt x="702651" y="0"/>
                  </a:moveTo>
                  <a:lnTo>
                    <a:pt x="676743" y="0"/>
                  </a:lnTo>
                  <a:lnTo>
                    <a:pt x="628635" y="3323"/>
                  </a:lnTo>
                  <a:lnTo>
                    <a:pt x="581531" y="9792"/>
                  </a:lnTo>
                  <a:lnTo>
                    <a:pt x="535529" y="19297"/>
                  </a:lnTo>
                  <a:lnTo>
                    <a:pt x="490731" y="31728"/>
                  </a:lnTo>
                  <a:lnTo>
                    <a:pt x="447234" y="46978"/>
                  </a:lnTo>
                  <a:lnTo>
                    <a:pt x="405138" y="64936"/>
                  </a:lnTo>
                  <a:lnTo>
                    <a:pt x="364542" y="85494"/>
                  </a:lnTo>
                  <a:lnTo>
                    <a:pt x="325546" y="108542"/>
                  </a:lnTo>
                  <a:lnTo>
                    <a:pt x="288248" y="133972"/>
                  </a:lnTo>
                  <a:lnTo>
                    <a:pt x="252749" y="161673"/>
                  </a:lnTo>
                  <a:lnTo>
                    <a:pt x="219146" y="191538"/>
                  </a:lnTo>
                  <a:lnTo>
                    <a:pt x="187539" y="223456"/>
                  </a:lnTo>
                  <a:lnTo>
                    <a:pt x="158029" y="257319"/>
                  </a:lnTo>
                  <a:lnTo>
                    <a:pt x="130712" y="293018"/>
                  </a:lnTo>
                  <a:lnTo>
                    <a:pt x="105690" y="330443"/>
                  </a:lnTo>
                  <a:lnTo>
                    <a:pt x="83061" y="369485"/>
                  </a:lnTo>
                  <a:lnTo>
                    <a:pt x="62924" y="410035"/>
                  </a:lnTo>
                  <a:lnTo>
                    <a:pt x="45379" y="451985"/>
                  </a:lnTo>
                  <a:lnTo>
                    <a:pt x="30524" y="495224"/>
                  </a:lnTo>
                  <a:lnTo>
                    <a:pt x="18460" y="539644"/>
                  </a:lnTo>
                  <a:lnTo>
                    <a:pt x="9285" y="585135"/>
                  </a:lnTo>
                  <a:lnTo>
                    <a:pt x="3098" y="631589"/>
                  </a:lnTo>
                  <a:lnTo>
                    <a:pt x="0" y="678896"/>
                  </a:lnTo>
                  <a:lnTo>
                    <a:pt x="87" y="726948"/>
                  </a:lnTo>
                  <a:lnTo>
                    <a:pt x="702651" y="701039"/>
                  </a:lnTo>
                  <a:lnTo>
                    <a:pt x="702651" y="0"/>
                  </a:lnTo>
                  <a:close/>
                </a:path>
              </a:pathLst>
            </a:custGeom>
            <a:solidFill>
              <a:srgbClr val="96B8DF"/>
            </a:solidFill>
          </p:spPr>
          <p:txBody>
            <a:bodyPr wrap="square" lIns="0" tIns="0" rIns="0" bIns="0" rtlCol="0"/>
            <a:lstStyle/>
            <a:p>
              <a:endParaRPr/>
            </a:p>
          </p:txBody>
        </p:sp>
        <p:sp>
          <p:nvSpPr>
            <p:cNvPr id="49" name="object 49"/>
            <p:cNvSpPr/>
            <p:nvPr/>
          </p:nvSpPr>
          <p:spPr>
            <a:xfrm>
              <a:off x="1321219" y="2708148"/>
              <a:ext cx="702945" cy="727075"/>
            </a:xfrm>
            <a:custGeom>
              <a:avLst/>
              <a:gdLst/>
              <a:ahLst/>
              <a:cxnLst/>
              <a:rect l="l" t="t" r="r" b="b"/>
              <a:pathLst>
                <a:path w="702944" h="727075">
                  <a:moveTo>
                    <a:pt x="87" y="726948"/>
                  </a:moveTo>
                  <a:lnTo>
                    <a:pt x="0" y="678896"/>
                  </a:lnTo>
                  <a:lnTo>
                    <a:pt x="3098" y="631589"/>
                  </a:lnTo>
                  <a:lnTo>
                    <a:pt x="9285" y="585135"/>
                  </a:lnTo>
                  <a:lnTo>
                    <a:pt x="18460" y="539644"/>
                  </a:lnTo>
                  <a:lnTo>
                    <a:pt x="30524" y="495224"/>
                  </a:lnTo>
                  <a:lnTo>
                    <a:pt x="45379" y="451985"/>
                  </a:lnTo>
                  <a:lnTo>
                    <a:pt x="62924" y="410035"/>
                  </a:lnTo>
                  <a:lnTo>
                    <a:pt x="83061" y="369485"/>
                  </a:lnTo>
                  <a:lnTo>
                    <a:pt x="105690" y="330443"/>
                  </a:lnTo>
                  <a:lnTo>
                    <a:pt x="130712" y="293018"/>
                  </a:lnTo>
                  <a:lnTo>
                    <a:pt x="158029" y="257319"/>
                  </a:lnTo>
                  <a:lnTo>
                    <a:pt x="187539" y="223456"/>
                  </a:lnTo>
                  <a:lnTo>
                    <a:pt x="219146" y="191538"/>
                  </a:lnTo>
                  <a:lnTo>
                    <a:pt x="252749" y="161673"/>
                  </a:lnTo>
                  <a:lnTo>
                    <a:pt x="288248" y="133972"/>
                  </a:lnTo>
                  <a:lnTo>
                    <a:pt x="325546" y="108542"/>
                  </a:lnTo>
                  <a:lnTo>
                    <a:pt x="364542" y="85494"/>
                  </a:lnTo>
                  <a:lnTo>
                    <a:pt x="405138" y="64936"/>
                  </a:lnTo>
                  <a:lnTo>
                    <a:pt x="447234" y="46978"/>
                  </a:lnTo>
                  <a:lnTo>
                    <a:pt x="490731" y="31728"/>
                  </a:lnTo>
                  <a:lnTo>
                    <a:pt x="535529" y="19297"/>
                  </a:lnTo>
                  <a:lnTo>
                    <a:pt x="581531" y="9792"/>
                  </a:lnTo>
                  <a:lnTo>
                    <a:pt x="628635" y="3323"/>
                  </a:lnTo>
                  <a:lnTo>
                    <a:pt x="676743" y="0"/>
                  </a:lnTo>
                  <a:lnTo>
                    <a:pt x="682720" y="0"/>
                  </a:lnTo>
                  <a:lnTo>
                    <a:pt x="689126" y="0"/>
                  </a:lnTo>
                  <a:lnTo>
                    <a:pt x="695817" y="0"/>
                  </a:lnTo>
                  <a:lnTo>
                    <a:pt x="702651" y="0"/>
                  </a:lnTo>
                  <a:lnTo>
                    <a:pt x="702651" y="701039"/>
                  </a:lnTo>
                  <a:lnTo>
                    <a:pt x="87" y="726948"/>
                  </a:lnTo>
                  <a:close/>
                </a:path>
              </a:pathLst>
            </a:custGeom>
            <a:ln w="18288">
              <a:solidFill>
                <a:srgbClr val="FFFFFF"/>
              </a:solidFill>
            </a:ln>
          </p:spPr>
          <p:txBody>
            <a:bodyPr wrap="square" lIns="0" tIns="0" rIns="0" bIns="0" rtlCol="0"/>
            <a:lstStyle/>
            <a:p>
              <a:endParaRPr/>
            </a:p>
          </p:txBody>
        </p:sp>
        <p:sp>
          <p:nvSpPr>
            <p:cNvPr id="50" name="object 50"/>
            <p:cNvSpPr/>
            <p:nvPr/>
          </p:nvSpPr>
          <p:spPr>
            <a:xfrm>
              <a:off x="1298447" y="2727960"/>
              <a:ext cx="1449705" cy="1362710"/>
            </a:xfrm>
            <a:custGeom>
              <a:avLst/>
              <a:gdLst/>
              <a:ahLst/>
              <a:cxnLst/>
              <a:rect l="l" t="t" r="r" b="b"/>
              <a:pathLst>
                <a:path w="1449705" h="1362710">
                  <a:moveTo>
                    <a:pt x="1257300" y="1362456"/>
                  </a:moveTo>
                  <a:lnTo>
                    <a:pt x="1449324" y="1362456"/>
                  </a:lnTo>
                  <a:lnTo>
                    <a:pt x="1449324" y="1185672"/>
                  </a:lnTo>
                  <a:lnTo>
                    <a:pt x="1257300" y="1185672"/>
                  </a:lnTo>
                  <a:lnTo>
                    <a:pt x="1257300" y="1362456"/>
                  </a:lnTo>
                  <a:close/>
                </a:path>
                <a:path w="1449705" h="1362710">
                  <a:moveTo>
                    <a:pt x="0" y="178308"/>
                  </a:moveTo>
                  <a:lnTo>
                    <a:pt x="192024" y="178308"/>
                  </a:lnTo>
                  <a:lnTo>
                    <a:pt x="192024" y="0"/>
                  </a:lnTo>
                  <a:lnTo>
                    <a:pt x="0" y="0"/>
                  </a:lnTo>
                  <a:lnTo>
                    <a:pt x="0" y="178308"/>
                  </a:lnTo>
                  <a:close/>
                </a:path>
              </a:pathLst>
            </a:custGeom>
            <a:ln w="9144">
              <a:solidFill>
                <a:srgbClr val="000000"/>
              </a:solidFill>
            </a:ln>
          </p:spPr>
          <p:txBody>
            <a:bodyPr wrap="square" lIns="0" tIns="0" rIns="0" bIns="0" rtlCol="0"/>
            <a:lstStyle/>
            <a:p>
              <a:endParaRPr/>
            </a:p>
          </p:txBody>
        </p:sp>
      </p:grpSp>
      <p:sp>
        <p:nvSpPr>
          <p:cNvPr id="51" name="object 51"/>
          <p:cNvSpPr/>
          <p:nvPr/>
        </p:nvSpPr>
        <p:spPr>
          <a:xfrm>
            <a:off x="3221735" y="3282696"/>
            <a:ext cx="55244" cy="53340"/>
          </a:xfrm>
          <a:custGeom>
            <a:avLst/>
            <a:gdLst/>
            <a:ahLst/>
            <a:cxnLst/>
            <a:rect l="l" t="t" r="r" b="b"/>
            <a:pathLst>
              <a:path w="55245" h="53339">
                <a:moveTo>
                  <a:pt x="54863" y="0"/>
                </a:moveTo>
                <a:lnTo>
                  <a:pt x="0" y="0"/>
                </a:lnTo>
                <a:lnTo>
                  <a:pt x="0" y="53339"/>
                </a:lnTo>
                <a:lnTo>
                  <a:pt x="54863" y="53339"/>
                </a:lnTo>
                <a:lnTo>
                  <a:pt x="54863" y="0"/>
                </a:lnTo>
                <a:close/>
              </a:path>
            </a:pathLst>
          </a:custGeom>
          <a:solidFill>
            <a:srgbClr val="5088BB"/>
          </a:solidFill>
        </p:spPr>
        <p:txBody>
          <a:bodyPr wrap="square" lIns="0" tIns="0" rIns="0" bIns="0" rtlCol="0"/>
          <a:lstStyle/>
          <a:p>
            <a:endParaRPr/>
          </a:p>
        </p:txBody>
      </p:sp>
      <p:sp>
        <p:nvSpPr>
          <p:cNvPr id="52" name="object 52"/>
          <p:cNvSpPr/>
          <p:nvPr/>
        </p:nvSpPr>
        <p:spPr>
          <a:xfrm>
            <a:off x="3221735" y="3480816"/>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96B8DF"/>
          </a:solidFill>
        </p:spPr>
        <p:txBody>
          <a:bodyPr wrap="square" lIns="0" tIns="0" rIns="0" bIns="0" rtlCol="0"/>
          <a:lstStyle/>
          <a:p>
            <a:endParaRPr/>
          </a:p>
        </p:txBody>
      </p:sp>
      <p:sp>
        <p:nvSpPr>
          <p:cNvPr id="53" name="object 53"/>
          <p:cNvSpPr txBox="1"/>
          <p:nvPr/>
        </p:nvSpPr>
        <p:spPr>
          <a:xfrm>
            <a:off x="880872" y="2104644"/>
            <a:ext cx="2853055" cy="2268220"/>
          </a:xfrm>
          <a:prstGeom prst="rect">
            <a:avLst/>
          </a:prstGeom>
          <a:ln w="9144">
            <a:solidFill>
              <a:srgbClr val="000000"/>
            </a:solidFill>
          </a:ln>
        </p:spPr>
        <p:txBody>
          <a:bodyPr vert="horz" wrap="square" lIns="0" tIns="102235" rIns="0" bIns="0" rtlCol="0">
            <a:spAutoFit/>
          </a:bodyPr>
          <a:lstStyle/>
          <a:p>
            <a:pPr marL="895985">
              <a:lnSpc>
                <a:spcPct val="100000"/>
              </a:lnSpc>
              <a:spcBef>
                <a:spcPts val="805"/>
              </a:spcBef>
            </a:pPr>
            <a:r>
              <a:rPr sz="1200" b="1" spc="-10" dirty="0">
                <a:solidFill>
                  <a:srgbClr val="585858"/>
                </a:solidFill>
                <a:latin typeface="UD Digi Kyokasho NK-B"/>
                <a:cs typeface="UD Digi Kyokasho NK-B"/>
              </a:rPr>
              <a:t>（１）</a:t>
            </a:r>
            <a:r>
              <a:rPr sz="1200" b="1" spc="-25" dirty="0">
                <a:solidFill>
                  <a:srgbClr val="585858"/>
                </a:solidFill>
                <a:latin typeface="UD Digi Kyokasho NK-B"/>
                <a:cs typeface="UD Digi Kyokasho NK-B"/>
              </a:rPr>
              <a:t>引継の実施</a:t>
            </a:r>
            <a:endParaRPr sz="1200">
              <a:latin typeface="UD Digi Kyokasho NK-B"/>
              <a:cs typeface="UD Digi Kyokasho NK-B"/>
            </a:endParaRPr>
          </a:p>
          <a:p>
            <a:pPr>
              <a:lnSpc>
                <a:spcPct val="100000"/>
              </a:lnSpc>
              <a:spcBef>
                <a:spcPts val="1195"/>
              </a:spcBef>
            </a:pPr>
            <a:endParaRPr sz="1200">
              <a:latin typeface="UD Digi Kyokasho NK-B"/>
              <a:cs typeface="UD Digi Kyokasho NK-B"/>
            </a:endParaRPr>
          </a:p>
          <a:p>
            <a:pPr marL="454025">
              <a:lnSpc>
                <a:spcPct val="100000"/>
              </a:lnSpc>
              <a:spcBef>
                <a:spcPts val="5"/>
              </a:spcBef>
            </a:pPr>
            <a:r>
              <a:rPr sz="900" spc="-25" dirty="0">
                <a:solidFill>
                  <a:srgbClr val="3F3F3F"/>
                </a:solidFill>
                <a:latin typeface="Calibri"/>
                <a:cs typeface="Calibri"/>
              </a:rPr>
              <a:t>11</a:t>
            </a: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marL="2418080" marR="120650" algn="r">
              <a:lnSpc>
                <a:spcPct val="162500"/>
              </a:lnSpc>
            </a:pPr>
            <a:r>
              <a:rPr sz="800" b="1" spc="-20" dirty="0">
                <a:solidFill>
                  <a:srgbClr val="585858"/>
                </a:solidFill>
                <a:latin typeface="UD Digi Kyokasho NK-B"/>
                <a:cs typeface="UD Digi Kyokasho NK-B"/>
              </a:rPr>
              <a:t>実施有実施無</a:t>
            </a:r>
            <a:endParaRPr sz="800">
              <a:latin typeface="UD Digi Kyokasho NK-B"/>
              <a:cs typeface="UD Digi Kyokasho NK-B"/>
            </a:endParaRPr>
          </a:p>
          <a:p>
            <a:pPr>
              <a:lnSpc>
                <a:spcPct val="100000"/>
              </a:lnSpc>
            </a:pPr>
            <a:endParaRPr sz="800">
              <a:latin typeface="UD Digi Kyokasho NK-B"/>
              <a:cs typeface="UD Digi Kyokasho NK-B"/>
            </a:endParaRPr>
          </a:p>
          <a:p>
            <a:pPr>
              <a:lnSpc>
                <a:spcPct val="100000"/>
              </a:lnSpc>
              <a:spcBef>
                <a:spcPts val="855"/>
              </a:spcBef>
            </a:pPr>
            <a:endParaRPr sz="800">
              <a:latin typeface="UD Digi Kyokasho NK-B"/>
              <a:cs typeface="UD Digi Kyokasho NK-B"/>
            </a:endParaRPr>
          </a:p>
          <a:p>
            <a:pPr marL="688340" algn="ctr">
              <a:lnSpc>
                <a:spcPct val="100000"/>
              </a:lnSpc>
            </a:pPr>
            <a:r>
              <a:rPr sz="900" spc="-25" dirty="0">
                <a:solidFill>
                  <a:srgbClr val="3F3F3F"/>
                </a:solidFill>
                <a:latin typeface="Calibri"/>
                <a:cs typeface="Calibri"/>
              </a:rPr>
              <a:t>32</a:t>
            </a:r>
            <a:endParaRPr sz="900">
              <a:latin typeface="Calibri"/>
              <a:cs typeface="Calibri"/>
            </a:endParaRPr>
          </a:p>
        </p:txBody>
      </p:sp>
      <p:grpSp>
        <p:nvGrpSpPr>
          <p:cNvPr id="54" name="object 54"/>
          <p:cNvGrpSpPr/>
          <p:nvPr/>
        </p:nvGrpSpPr>
        <p:grpSpPr>
          <a:xfrm>
            <a:off x="2624137" y="5161597"/>
            <a:ext cx="1652905" cy="1500505"/>
            <a:chOff x="2624137" y="5161597"/>
            <a:chExt cx="1652905" cy="1500505"/>
          </a:xfrm>
        </p:grpSpPr>
        <p:sp>
          <p:nvSpPr>
            <p:cNvPr id="55" name="object 55"/>
            <p:cNvSpPr/>
            <p:nvPr/>
          </p:nvSpPr>
          <p:spPr>
            <a:xfrm>
              <a:off x="2956559" y="5166360"/>
              <a:ext cx="986155" cy="1490980"/>
            </a:xfrm>
            <a:custGeom>
              <a:avLst/>
              <a:gdLst/>
              <a:ahLst/>
              <a:cxnLst/>
              <a:rect l="l" t="t" r="r" b="b"/>
              <a:pathLst>
                <a:path w="986154" h="1490979">
                  <a:moveTo>
                    <a:pt x="0" y="326135"/>
                  </a:moveTo>
                  <a:lnTo>
                    <a:pt x="0" y="667511"/>
                  </a:lnTo>
                </a:path>
                <a:path w="986154" h="1490979">
                  <a:moveTo>
                    <a:pt x="0" y="0"/>
                  </a:moveTo>
                  <a:lnTo>
                    <a:pt x="0" y="170687"/>
                  </a:lnTo>
                </a:path>
                <a:path w="986154" h="1490979">
                  <a:moveTo>
                    <a:pt x="0" y="822959"/>
                  </a:moveTo>
                  <a:lnTo>
                    <a:pt x="0" y="1490471"/>
                  </a:lnTo>
                </a:path>
                <a:path w="986154" h="1490979">
                  <a:moveTo>
                    <a:pt x="329184" y="326135"/>
                  </a:moveTo>
                  <a:lnTo>
                    <a:pt x="329184" y="667511"/>
                  </a:lnTo>
                </a:path>
                <a:path w="986154" h="1490979">
                  <a:moveTo>
                    <a:pt x="329184" y="0"/>
                  </a:moveTo>
                  <a:lnTo>
                    <a:pt x="329184" y="170687"/>
                  </a:lnTo>
                </a:path>
                <a:path w="986154" h="1490979">
                  <a:moveTo>
                    <a:pt x="329184" y="822959"/>
                  </a:moveTo>
                  <a:lnTo>
                    <a:pt x="329184" y="1490471"/>
                  </a:lnTo>
                </a:path>
                <a:path w="986154" h="1490979">
                  <a:moveTo>
                    <a:pt x="656843" y="326135"/>
                  </a:moveTo>
                  <a:lnTo>
                    <a:pt x="656843" y="667511"/>
                  </a:lnTo>
                </a:path>
                <a:path w="986154" h="1490979">
                  <a:moveTo>
                    <a:pt x="656843" y="0"/>
                  </a:moveTo>
                  <a:lnTo>
                    <a:pt x="656843" y="170687"/>
                  </a:lnTo>
                </a:path>
                <a:path w="986154" h="1490979">
                  <a:moveTo>
                    <a:pt x="656843" y="822959"/>
                  </a:moveTo>
                  <a:lnTo>
                    <a:pt x="656843" y="1490471"/>
                  </a:lnTo>
                </a:path>
                <a:path w="986154" h="1490979">
                  <a:moveTo>
                    <a:pt x="986027" y="326135"/>
                  </a:moveTo>
                  <a:lnTo>
                    <a:pt x="986027" y="1490471"/>
                  </a:lnTo>
                </a:path>
                <a:path w="986154" h="1490979">
                  <a:moveTo>
                    <a:pt x="986027" y="0"/>
                  </a:moveTo>
                  <a:lnTo>
                    <a:pt x="986027" y="170687"/>
                  </a:lnTo>
                </a:path>
              </a:pathLst>
            </a:custGeom>
            <a:ln w="9144">
              <a:solidFill>
                <a:srgbClr val="D9D9D9"/>
              </a:solidFill>
            </a:ln>
          </p:spPr>
          <p:txBody>
            <a:bodyPr wrap="square" lIns="0" tIns="0" rIns="0" bIns="0" rtlCol="0"/>
            <a:lstStyle/>
            <a:p>
              <a:endParaRPr/>
            </a:p>
          </p:txBody>
        </p:sp>
        <p:sp>
          <p:nvSpPr>
            <p:cNvPr id="56" name="object 56"/>
            <p:cNvSpPr/>
            <p:nvPr/>
          </p:nvSpPr>
          <p:spPr>
            <a:xfrm>
              <a:off x="4271772" y="5166360"/>
              <a:ext cx="0" cy="1490980"/>
            </a:xfrm>
            <a:custGeom>
              <a:avLst/>
              <a:gdLst/>
              <a:ahLst/>
              <a:cxnLst/>
              <a:rect l="l" t="t" r="r" b="b"/>
              <a:pathLst>
                <a:path h="1490979">
                  <a:moveTo>
                    <a:pt x="0" y="0"/>
                  </a:moveTo>
                  <a:lnTo>
                    <a:pt x="0" y="1490471"/>
                  </a:lnTo>
                </a:path>
              </a:pathLst>
            </a:custGeom>
            <a:ln w="9144">
              <a:solidFill>
                <a:srgbClr val="D9D9D9"/>
              </a:solidFill>
            </a:ln>
          </p:spPr>
          <p:txBody>
            <a:bodyPr wrap="square" lIns="0" tIns="0" rIns="0" bIns="0" rtlCol="0"/>
            <a:lstStyle/>
            <a:p>
              <a:endParaRPr/>
            </a:p>
          </p:txBody>
        </p:sp>
        <p:sp>
          <p:nvSpPr>
            <p:cNvPr id="57" name="object 57"/>
            <p:cNvSpPr/>
            <p:nvPr/>
          </p:nvSpPr>
          <p:spPr>
            <a:xfrm>
              <a:off x="2628900" y="5337048"/>
              <a:ext cx="1478280" cy="1149350"/>
            </a:xfrm>
            <a:custGeom>
              <a:avLst/>
              <a:gdLst/>
              <a:ahLst/>
              <a:cxnLst/>
              <a:rect l="l" t="t" r="r" b="b"/>
              <a:pathLst>
                <a:path w="1478279" h="1149350">
                  <a:moveTo>
                    <a:pt x="327660" y="992124"/>
                  </a:moveTo>
                  <a:lnTo>
                    <a:pt x="0" y="992124"/>
                  </a:lnTo>
                  <a:lnTo>
                    <a:pt x="0" y="1149096"/>
                  </a:lnTo>
                  <a:lnTo>
                    <a:pt x="327660" y="1149096"/>
                  </a:lnTo>
                  <a:lnTo>
                    <a:pt x="327660" y="992124"/>
                  </a:lnTo>
                  <a:close/>
                </a:path>
                <a:path w="1478279" h="1149350">
                  <a:moveTo>
                    <a:pt x="1149096" y="496824"/>
                  </a:moveTo>
                  <a:lnTo>
                    <a:pt x="0" y="496824"/>
                  </a:lnTo>
                  <a:lnTo>
                    <a:pt x="0" y="652272"/>
                  </a:lnTo>
                  <a:lnTo>
                    <a:pt x="1149096" y="652272"/>
                  </a:lnTo>
                  <a:lnTo>
                    <a:pt x="1149096" y="496824"/>
                  </a:lnTo>
                  <a:close/>
                </a:path>
                <a:path w="1478279" h="1149350">
                  <a:moveTo>
                    <a:pt x="1478280" y="0"/>
                  </a:moveTo>
                  <a:lnTo>
                    <a:pt x="0" y="0"/>
                  </a:lnTo>
                  <a:lnTo>
                    <a:pt x="0" y="155448"/>
                  </a:lnTo>
                  <a:lnTo>
                    <a:pt x="1478280" y="155448"/>
                  </a:lnTo>
                  <a:lnTo>
                    <a:pt x="1478280" y="0"/>
                  </a:lnTo>
                  <a:close/>
                </a:path>
              </a:pathLst>
            </a:custGeom>
            <a:solidFill>
              <a:srgbClr val="5B9BD4"/>
            </a:solidFill>
          </p:spPr>
          <p:txBody>
            <a:bodyPr wrap="square" lIns="0" tIns="0" rIns="0" bIns="0" rtlCol="0"/>
            <a:lstStyle/>
            <a:p>
              <a:endParaRPr/>
            </a:p>
          </p:txBody>
        </p:sp>
        <p:sp>
          <p:nvSpPr>
            <p:cNvPr id="58" name="object 58"/>
            <p:cNvSpPr/>
            <p:nvPr/>
          </p:nvSpPr>
          <p:spPr>
            <a:xfrm>
              <a:off x="2628900" y="5166360"/>
              <a:ext cx="0" cy="1490980"/>
            </a:xfrm>
            <a:custGeom>
              <a:avLst/>
              <a:gdLst/>
              <a:ahLst/>
              <a:cxnLst/>
              <a:rect l="l" t="t" r="r" b="b"/>
              <a:pathLst>
                <a:path h="1490979">
                  <a:moveTo>
                    <a:pt x="0" y="0"/>
                  </a:moveTo>
                  <a:lnTo>
                    <a:pt x="0" y="1490471"/>
                  </a:lnTo>
                </a:path>
              </a:pathLst>
            </a:custGeom>
            <a:ln w="9144">
              <a:solidFill>
                <a:srgbClr val="D9D9D9"/>
              </a:solidFill>
            </a:ln>
          </p:spPr>
          <p:txBody>
            <a:bodyPr wrap="square" lIns="0" tIns="0" rIns="0" bIns="0" rtlCol="0"/>
            <a:lstStyle/>
            <a:p>
              <a:endParaRPr/>
            </a:p>
          </p:txBody>
        </p:sp>
      </p:grpSp>
      <p:sp>
        <p:nvSpPr>
          <p:cNvPr id="59" name="object 59"/>
          <p:cNvSpPr txBox="1"/>
          <p:nvPr/>
        </p:nvSpPr>
        <p:spPr>
          <a:xfrm>
            <a:off x="4181855" y="5325871"/>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9</a:t>
            </a:r>
            <a:endParaRPr sz="900">
              <a:latin typeface="Calibri"/>
              <a:cs typeface="Calibri"/>
            </a:endParaRPr>
          </a:p>
        </p:txBody>
      </p:sp>
      <p:sp>
        <p:nvSpPr>
          <p:cNvPr id="60" name="object 60"/>
          <p:cNvSpPr txBox="1"/>
          <p:nvPr/>
        </p:nvSpPr>
        <p:spPr>
          <a:xfrm>
            <a:off x="3854196" y="582269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61" name="object 61"/>
          <p:cNvSpPr txBox="1"/>
          <p:nvPr/>
        </p:nvSpPr>
        <p:spPr>
          <a:xfrm>
            <a:off x="3032760" y="631952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62" name="object 62"/>
          <p:cNvSpPr txBox="1"/>
          <p:nvPr/>
        </p:nvSpPr>
        <p:spPr>
          <a:xfrm>
            <a:off x="3584447" y="4922011"/>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6</a:t>
            </a:r>
            <a:endParaRPr sz="900">
              <a:latin typeface="Calibri"/>
              <a:cs typeface="Calibri"/>
            </a:endParaRPr>
          </a:p>
        </p:txBody>
      </p:sp>
      <p:sp>
        <p:nvSpPr>
          <p:cNvPr id="63" name="object 63"/>
          <p:cNvSpPr txBox="1"/>
          <p:nvPr/>
        </p:nvSpPr>
        <p:spPr>
          <a:xfrm>
            <a:off x="3913632" y="4922011"/>
            <a:ext cx="427355" cy="162560"/>
          </a:xfrm>
          <a:prstGeom prst="rect">
            <a:avLst/>
          </a:prstGeom>
        </p:spPr>
        <p:txBody>
          <a:bodyPr vert="horz" wrap="square" lIns="0" tIns="12700" rIns="0" bIns="0" rtlCol="0">
            <a:spAutoFit/>
          </a:bodyPr>
          <a:lstStyle/>
          <a:p>
            <a:pPr>
              <a:lnSpc>
                <a:spcPct val="100000"/>
              </a:lnSpc>
              <a:spcBef>
                <a:spcPts val="100"/>
              </a:spcBef>
              <a:tabLst>
                <a:tab pos="298450" algn="l"/>
              </a:tabLst>
            </a:pPr>
            <a:r>
              <a:rPr sz="900" spc="-50" dirty="0">
                <a:solidFill>
                  <a:srgbClr val="585858"/>
                </a:solidFill>
                <a:latin typeface="Calibri"/>
                <a:cs typeface="Calibri"/>
              </a:rPr>
              <a:t>8</a:t>
            </a:r>
            <a:r>
              <a:rPr sz="900" dirty="0">
                <a:solidFill>
                  <a:srgbClr val="585858"/>
                </a:solidFill>
                <a:latin typeface="Calibri"/>
                <a:cs typeface="Calibri"/>
              </a:rPr>
              <a:t>	</a:t>
            </a:r>
            <a:r>
              <a:rPr sz="900" spc="-25" dirty="0">
                <a:solidFill>
                  <a:srgbClr val="585858"/>
                </a:solidFill>
                <a:latin typeface="Calibri"/>
                <a:cs typeface="Calibri"/>
              </a:rPr>
              <a:t>10</a:t>
            </a:r>
            <a:endParaRPr sz="900">
              <a:latin typeface="Calibri"/>
              <a:cs typeface="Calibri"/>
            </a:endParaRPr>
          </a:p>
        </p:txBody>
      </p:sp>
      <p:sp>
        <p:nvSpPr>
          <p:cNvPr id="64" name="object 64"/>
          <p:cNvSpPr txBox="1"/>
          <p:nvPr/>
        </p:nvSpPr>
        <p:spPr>
          <a:xfrm>
            <a:off x="960119" y="5216652"/>
            <a:ext cx="1588135" cy="333375"/>
          </a:xfrm>
          <a:prstGeom prst="rect">
            <a:avLst/>
          </a:prstGeom>
        </p:spPr>
        <p:txBody>
          <a:bodyPr vert="horz" wrap="square" lIns="0" tIns="12700" rIns="0" bIns="0" rtlCol="0">
            <a:spAutoFit/>
          </a:bodyPr>
          <a:lstStyle/>
          <a:p>
            <a:pPr marL="601980" marR="5080" indent="-601980">
              <a:lnSpc>
                <a:spcPct val="126200"/>
              </a:lnSpc>
              <a:spcBef>
                <a:spcPts val="100"/>
              </a:spcBef>
            </a:pPr>
            <a:r>
              <a:rPr sz="800" b="1" spc="-15" dirty="0">
                <a:solidFill>
                  <a:srgbClr val="585858"/>
                </a:solidFill>
                <a:latin typeface="UD Digi Kyokasho NK-B"/>
                <a:cs typeface="UD Digi Kyokasho NK-B"/>
              </a:rPr>
              <a:t>個別対応等、関係機関間の判断に委ねている</a:t>
            </a:r>
            <a:endParaRPr sz="800">
              <a:latin typeface="UD Digi Kyokasho NK-B"/>
              <a:cs typeface="UD Digi Kyokasho NK-B"/>
            </a:endParaRPr>
          </a:p>
        </p:txBody>
      </p:sp>
      <p:sp>
        <p:nvSpPr>
          <p:cNvPr id="65" name="object 65"/>
          <p:cNvSpPr txBox="1"/>
          <p:nvPr/>
        </p:nvSpPr>
        <p:spPr>
          <a:xfrm>
            <a:off x="1254252" y="5821680"/>
            <a:ext cx="1294765"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保護者等の意向に委ねている</a:t>
            </a:r>
            <a:endParaRPr sz="800">
              <a:latin typeface="UD Digi Kyokasho NK-B"/>
              <a:cs typeface="UD Digi Kyokasho NK-B"/>
            </a:endParaRPr>
          </a:p>
        </p:txBody>
      </p:sp>
      <p:sp>
        <p:nvSpPr>
          <p:cNvPr id="66" name="object 66"/>
          <p:cNvSpPr txBox="1"/>
          <p:nvPr/>
        </p:nvSpPr>
        <p:spPr>
          <a:xfrm>
            <a:off x="1621536" y="6318504"/>
            <a:ext cx="927735" cy="147320"/>
          </a:xfrm>
          <a:prstGeom prst="rect">
            <a:avLst/>
          </a:prstGeom>
        </p:spPr>
        <p:txBody>
          <a:bodyPr vert="horz" wrap="square" lIns="0" tIns="12700" rIns="0" bIns="0" rtlCol="0">
            <a:spAutoFit/>
          </a:bodyPr>
          <a:lstStyle/>
          <a:p>
            <a:pPr>
              <a:lnSpc>
                <a:spcPct val="100000"/>
              </a:lnSpc>
              <a:spcBef>
                <a:spcPts val="100"/>
              </a:spcBef>
            </a:pPr>
            <a:r>
              <a:rPr sz="800" b="1" spc="-10" dirty="0">
                <a:solidFill>
                  <a:srgbClr val="585858"/>
                </a:solidFill>
                <a:latin typeface="UD Digi Kyokasho NK-B"/>
                <a:cs typeface="UD Digi Kyokasho NK-B"/>
              </a:rPr>
              <a:t>個人情報保護の観点</a:t>
            </a:r>
            <a:endParaRPr sz="800">
              <a:latin typeface="UD Digi Kyokasho NK-B"/>
              <a:cs typeface="UD Digi Kyokasho NK-B"/>
            </a:endParaRPr>
          </a:p>
        </p:txBody>
      </p:sp>
      <p:sp>
        <p:nvSpPr>
          <p:cNvPr id="67" name="object 67"/>
          <p:cNvSpPr txBox="1"/>
          <p:nvPr/>
        </p:nvSpPr>
        <p:spPr>
          <a:xfrm>
            <a:off x="1792223" y="4618735"/>
            <a:ext cx="1776095" cy="466090"/>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585858"/>
                </a:solidFill>
                <a:latin typeface="UD Digi Kyokasho NK-B"/>
                <a:cs typeface="UD Digi Kyokasho NK-B"/>
              </a:rPr>
              <a:t>（３）</a:t>
            </a:r>
            <a:r>
              <a:rPr sz="1200" b="1" spc="-15" dirty="0">
                <a:solidFill>
                  <a:srgbClr val="585858"/>
                </a:solidFill>
                <a:latin typeface="UD Digi Kyokasho NK-B"/>
                <a:cs typeface="UD Digi Kyokasho NK-B"/>
              </a:rPr>
              <a:t>引継を実施しない理由</a:t>
            </a:r>
            <a:endParaRPr sz="1200">
              <a:latin typeface="UD Digi Kyokasho NK-B"/>
              <a:cs typeface="UD Digi Kyokasho NK-B"/>
            </a:endParaRPr>
          </a:p>
          <a:p>
            <a:pPr marL="807085">
              <a:lnSpc>
                <a:spcPct val="100000"/>
              </a:lnSpc>
              <a:spcBef>
                <a:spcPts val="944"/>
              </a:spcBef>
              <a:tabLst>
                <a:tab pos="1134745" algn="l"/>
                <a:tab pos="146431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2</a:t>
            </a:r>
            <a:r>
              <a:rPr sz="900" dirty="0">
                <a:solidFill>
                  <a:srgbClr val="585858"/>
                </a:solidFill>
                <a:latin typeface="Calibri"/>
                <a:cs typeface="Calibri"/>
              </a:rPr>
              <a:t>	</a:t>
            </a:r>
            <a:r>
              <a:rPr sz="900" spc="-50" dirty="0">
                <a:solidFill>
                  <a:srgbClr val="585858"/>
                </a:solidFill>
                <a:latin typeface="Calibri"/>
                <a:cs typeface="Calibri"/>
              </a:rPr>
              <a:t>4</a:t>
            </a:r>
            <a:endParaRPr sz="900">
              <a:latin typeface="Calibri"/>
              <a:cs typeface="Calibri"/>
            </a:endParaRPr>
          </a:p>
        </p:txBody>
      </p:sp>
      <p:sp>
        <p:nvSpPr>
          <p:cNvPr id="68" name="object 68"/>
          <p:cNvSpPr/>
          <p:nvPr/>
        </p:nvSpPr>
        <p:spPr>
          <a:xfrm>
            <a:off x="880872" y="4529328"/>
            <a:ext cx="3587750" cy="2268220"/>
          </a:xfrm>
          <a:custGeom>
            <a:avLst/>
            <a:gdLst/>
            <a:ahLst/>
            <a:cxnLst/>
            <a:rect l="l" t="t" r="r" b="b"/>
            <a:pathLst>
              <a:path w="3587750" h="2268220">
                <a:moveTo>
                  <a:pt x="0" y="2267712"/>
                </a:moveTo>
                <a:lnTo>
                  <a:pt x="3587496" y="2267712"/>
                </a:lnTo>
                <a:lnTo>
                  <a:pt x="3587496" y="0"/>
                </a:lnTo>
                <a:lnTo>
                  <a:pt x="0" y="0"/>
                </a:lnTo>
                <a:lnTo>
                  <a:pt x="0" y="2267712"/>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7633970" cy="269240"/>
          </a:xfrm>
          <a:prstGeom prst="rect">
            <a:avLst/>
          </a:prstGeom>
        </p:spPr>
        <p:txBody>
          <a:bodyPr vert="horz" wrap="square" lIns="0" tIns="12700" rIns="0" bIns="0" rtlCol="0">
            <a:spAutoFit/>
          </a:bodyPr>
          <a:lstStyle/>
          <a:p>
            <a:pPr marL="12700">
              <a:lnSpc>
                <a:spcPct val="100000"/>
              </a:lnSpc>
              <a:spcBef>
                <a:spcPts val="100"/>
              </a:spcBef>
              <a:tabLst>
                <a:tab pos="411480" algn="l"/>
              </a:tabLst>
            </a:pPr>
            <a:r>
              <a:rPr sz="1600" b="0" spc="-50" dirty="0">
                <a:latin typeface="Yu Gothic Light"/>
                <a:cs typeface="Yu Gothic Light"/>
              </a:rPr>
              <a:t>９</a:t>
            </a:r>
            <a:r>
              <a:rPr sz="1600" b="0" dirty="0">
                <a:latin typeface="Yu Gothic Light"/>
                <a:cs typeface="Yu Gothic Light"/>
              </a:rPr>
              <a:t>	</a:t>
            </a:r>
            <a:r>
              <a:rPr sz="1600" b="0" spc="-35" dirty="0">
                <a:latin typeface="Yu Gothic Light"/>
                <a:cs typeface="Yu Gothic Light"/>
              </a:rPr>
              <a:t>市町村における⽀援体制等：発達障がい児者⽀援に対応した地域⽀援体制の構築</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9318752" y="6865111"/>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26</a:t>
            </a:r>
            <a:endParaRPr sz="1200">
              <a:latin typeface="Calibri"/>
              <a:cs typeface="Calibri"/>
            </a:endParaRPr>
          </a:p>
        </p:txBody>
      </p:sp>
      <p:sp>
        <p:nvSpPr>
          <p:cNvPr id="5" name="object 5"/>
          <p:cNvSpPr txBox="1"/>
          <p:nvPr/>
        </p:nvSpPr>
        <p:spPr>
          <a:xfrm>
            <a:off x="880872" y="1077468"/>
            <a:ext cx="8943340" cy="870585"/>
          </a:xfrm>
          <a:prstGeom prst="rect">
            <a:avLst/>
          </a:prstGeom>
          <a:ln w="25907">
            <a:solidFill>
              <a:srgbClr val="00AFEF"/>
            </a:solidFill>
          </a:ln>
        </p:spPr>
        <p:txBody>
          <a:bodyPr vert="horz" wrap="square" lIns="0" tIns="20955" rIns="0" bIns="0" rtlCol="0">
            <a:spAutoFit/>
          </a:bodyPr>
          <a:lstStyle/>
          <a:p>
            <a:pPr marL="266700" marR="102235" indent="-175260">
              <a:lnSpc>
                <a:spcPct val="118300"/>
              </a:lnSpc>
              <a:spcBef>
                <a:spcPts val="165"/>
              </a:spcBef>
            </a:pPr>
            <a:r>
              <a:rPr sz="1200" b="1" spc="-30" dirty="0">
                <a:solidFill>
                  <a:srgbClr val="0D0D0D"/>
                </a:solidFill>
                <a:latin typeface="UD Digi Kyokasho NK-B"/>
                <a:cs typeface="UD Digi Kyokasho NK-B"/>
              </a:rPr>
              <a:t>〇３２市町村において「発達障がい児者施策等について協議する場」を確保。また、１０市町村において「個別事例について検討する場」を</a:t>
            </a:r>
            <a:r>
              <a:rPr sz="1200" b="1" spc="-25" dirty="0">
                <a:solidFill>
                  <a:srgbClr val="0D0D0D"/>
                </a:solidFill>
                <a:latin typeface="UD Digi Kyokasho NK-B"/>
                <a:cs typeface="UD Digi Kyokasho NK-B"/>
              </a:rPr>
              <a:t>確保と回答。</a:t>
            </a:r>
            <a:endParaRPr sz="1200">
              <a:latin typeface="UD Digi Kyokasho NK-B"/>
              <a:cs typeface="UD Digi Kyokasho NK-B"/>
            </a:endParaRPr>
          </a:p>
          <a:p>
            <a:pPr marL="91440">
              <a:lnSpc>
                <a:spcPct val="100000"/>
              </a:lnSpc>
              <a:spcBef>
                <a:spcPts val="265"/>
              </a:spcBef>
            </a:pPr>
            <a:r>
              <a:rPr sz="1200" b="1" spc="-30" dirty="0">
                <a:solidFill>
                  <a:srgbClr val="0D0D0D"/>
                </a:solidFill>
                <a:latin typeface="UD Digi Kyokasho NK-B"/>
                <a:cs typeface="UD Digi Kyokasho NK-B"/>
              </a:rPr>
              <a:t>〇「発達障がい児者施策等について協議する場」については、２４市町村が自立支援協議会を活用し確保している。</a:t>
            </a:r>
            <a:endParaRPr sz="1200">
              <a:latin typeface="UD Digi Kyokasho NK-B"/>
              <a:cs typeface="UD Digi Kyokasho NK-B"/>
            </a:endParaRPr>
          </a:p>
        </p:txBody>
      </p:sp>
      <p:grpSp>
        <p:nvGrpSpPr>
          <p:cNvPr id="6" name="object 6"/>
          <p:cNvGrpSpPr/>
          <p:nvPr/>
        </p:nvGrpSpPr>
        <p:grpSpPr>
          <a:xfrm>
            <a:off x="1517040" y="3052508"/>
            <a:ext cx="1767839" cy="1608455"/>
            <a:chOff x="1517040" y="3052508"/>
            <a:chExt cx="1767839" cy="1608455"/>
          </a:xfrm>
        </p:grpSpPr>
        <p:sp>
          <p:nvSpPr>
            <p:cNvPr id="7" name="object 7"/>
            <p:cNvSpPr/>
            <p:nvPr/>
          </p:nvSpPr>
          <p:spPr>
            <a:xfrm>
              <a:off x="1709928" y="3061716"/>
              <a:ext cx="1414780" cy="1598930"/>
            </a:xfrm>
            <a:custGeom>
              <a:avLst/>
              <a:gdLst/>
              <a:ahLst/>
              <a:cxnLst/>
              <a:rect l="l" t="t" r="r" b="b"/>
              <a:pathLst>
                <a:path w="1414780" h="1598929">
                  <a:moveTo>
                    <a:pt x="615696" y="0"/>
                  </a:moveTo>
                  <a:lnTo>
                    <a:pt x="615696" y="798576"/>
                  </a:lnTo>
                  <a:lnTo>
                    <a:pt x="0" y="1309116"/>
                  </a:lnTo>
                  <a:lnTo>
                    <a:pt x="33473" y="1347127"/>
                  </a:lnTo>
                  <a:lnTo>
                    <a:pt x="69135" y="1382738"/>
                  </a:lnTo>
                  <a:lnTo>
                    <a:pt x="106843" y="1415884"/>
                  </a:lnTo>
                  <a:lnTo>
                    <a:pt x="146455" y="1446498"/>
                  </a:lnTo>
                  <a:lnTo>
                    <a:pt x="187825" y="1474512"/>
                  </a:lnTo>
                  <a:lnTo>
                    <a:pt x="230812" y="1499860"/>
                  </a:lnTo>
                  <a:lnTo>
                    <a:pt x="275272" y="1522476"/>
                  </a:lnTo>
                  <a:lnTo>
                    <a:pt x="321061" y="1542292"/>
                  </a:lnTo>
                  <a:lnTo>
                    <a:pt x="368037" y="1559243"/>
                  </a:lnTo>
                  <a:lnTo>
                    <a:pt x="416056" y="1573261"/>
                  </a:lnTo>
                  <a:lnTo>
                    <a:pt x="464974" y="1584280"/>
                  </a:lnTo>
                  <a:lnTo>
                    <a:pt x="514649" y="1592233"/>
                  </a:lnTo>
                  <a:lnTo>
                    <a:pt x="564938" y="1597054"/>
                  </a:lnTo>
                  <a:lnTo>
                    <a:pt x="615696" y="1598676"/>
                  </a:lnTo>
                  <a:lnTo>
                    <a:pt x="664280" y="1597216"/>
                  </a:lnTo>
                  <a:lnTo>
                    <a:pt x="712103" y="1592892"/>
                  </a:lnTo>
                  <a:lnTo>
                    <a:pt x="759081" y="1585787"/>
                  </a:lnTo>
                  <a:lnTo>
                    <a:pt x="805129" y="1575986"/>
                  </a:lnTo>
                  <a:lnTo>
                    <a:pt x="850164" y="1563572"/>
                  </a:lnTo>
                  <a:lnTo>
                    <a:pt x="894100" y="1548628"/>
                  </a:lnTo>
                  <a:lnTo>
                    <a:pt x="936855" y="1531238"/>
                  </a:lnTo>
                  <a:lnTo>
                    <a:pt x="978344" y="1511486"/>
                  </a:lnTo>
                  <a:lnTo>
                    <a:pt x="1018483" y="1489456"/>
                  </a:lnTo>
                  <a:lnTo>
                    <a:pt x="1057188" y="1465230"/>
                  </a:lnTo>
                  <a:lnTo>
                    <a:pt x="1094374" y="1438892"/>
                  </a:lnTo>
                  <a:lnTo>
                    <a:pt x="1129959" y="1410527"/>
                  </a:lnTo>
                  <a:lnTo>
                    <a:pt x="1163857" y="1380218"/>
                  </a:lnTo>
                  <a:lnTo>
                    <a:pt x="1195984" y="1348048"/>
                  </a:lnTo>
                  <a:lnTo>
                    <a:pt x="1226257" y="1314101"/>
                  </a:lnTo>
                  <a:lnTo>
                    <a:pt x="1254591" y="1278461"/>
                  </a:lnTo>
                  <a:lnTo>
                    <a:pt x="1280903" y="1241211"/>
                  </a:lnTo>
                  <a:lnTo>
                    <a:pt x="1305108" y="1202436"/>
                  </a:lnTo>
                  <a:lnTo>
                    <a:pt x="1327122" y="1162217"/>
                  </a:lnTo>
                  <a:lnTo>
                    <a:pt x="1346861" y="1120640"/>
                  </a:lnTo>
                  <a:lnTo>
                    <a:pt x="1364241" y="1077787"/>
                  </a:lnTo>
                  <a:lnTo>
                    <a:pt x="1379178" y="1033743"/>
                  </a:lnTo>
                  <a:lnTo>
                    <a:pt x="1391587" y="988591"/>
                  </a:lnTo>
                  <a:lnTo>
                    <a:pt x="1401385" y="942415"/>
                  </a:lnTo>
                  <a:lnTo>
                    <a:pt x="1408488" y="895298"/>
                  </a:lnTo>
                  <a:lnTo>
                    <a:pt x="1412812" y="847323"/>
                  </a:lnTo>
                  <a:lnTo>
                    <a:pt x="1414272" y="798576"/>
                  </a:lnTo>
                  <a:lnTo>
                    <a:pt x="1412812" y="749991"/>
                  </a:lnTo>
                  <a:lnTo>
                    <a:pt x="1408488" y="702168"/>
                  </a:lnTo>
                  <a:lnTo>
                    <a:pt x="1401385" y="655190"/>
                  </a:lnTo>
                  <a:lnTo>
                    <a:pt x="1391587" y="609142"/>
                  </a:lnTo>
                  <a:lnTo>
                    <a:pt x="1379178" y="564107"/>
                  </a:lnTo>
                  <a:lnTo>
                    <a:pt x="1364241" y="520171"/>
                  </a:lnTo>
                  <a:lnTo>
                    <a:pt x="1346861" y="477416"/>
                  </a:lnTo>
                  <a:lnTo>
                    <a:pt x="1327122" y="435927"/>
                  </a:lnTo>
                  <a:lnTo>
                    <a:pt x="1305108" y="395788"/>
                  </a:lnTo>
                  <a:lnTo>
                    <a:pt x="1280903" y="357083"/>
                  </a:lnTo>
                  <a:lnTo>
                    <a:pt x="1254591" y="319897"/>
                  </a:lnTo>
                  <a:lnTo>
                    <a:pt x="1226257" y="284312"/>
                  </a:lnTo>
                  <a:lnTo>
                    <a:pt x="1195984" y="250414"/>
                  </a:lnTo>
                  <a:lnTo>
                    <a:pt x="1163857" y="218287"/>
                  </a:lnTo>
                  <a:lnTo>
                    <a:pt x="1129959" y="188014"/>
                  </a:lnTo>
                  <a:lnTo>
                    <a:pt x="1094374" y="159680"/>
                  </a:lnTo>
                  <a:lnTo>
                    <a:pt x="1057188" y="133368"/>
                  </a:lnTo>
                  <a:lnTo>
                    <a:pt x="1018483" y="109163"/>
                  </a:lnTo>
                  <a:lnTo>
                    <a:pt x="978344" y="87149"/>
                  </a:lnTo>
                  <a:lnTo>
                    <a:pt x="936855" y="67410"/>
                  </a:lnTo>
                  <a:lnTo>
                    <a:pt x="894100" y="50030"/>
                  </a:lnTo>
                  <a:lnTo>
                    <a:pt x="850164" y="35093"/>
                  </a:lnTo>
                  <a:lnTo>
                    <a:pt x="805129" y="22684"/>
                  </a:lnTo>
                  <a:lnTo>
                    <a:pt x="759081" y="12886"/>
                  </a:lnTo>
                  <a:lnTo>
                    <a:pt x="712103" y="5783"/>
                  </a:lnTo>
                  <a:lnTo>
                    <a:pt x="664280" y="1459"/>
                  </a:lnTo>
                  <a:lnTo>
                    <a:pt x="615696" y="0"/>
                  </a:lnTo>
                  <a:close/>
                </a:path>
              </a:pathLst>
            </a:custGeom>
            <a:solidFill>
              <a:srgbClr val="497EAF"/>
            </a:solidFill>
          </p:spPr>
          <p:txBody>
            <a:bodyPr wrap="square" lIns="0" tIns="0" rIns="0" bIns="0" rtlCol="0"/>
            <a:lstStyle/>
            <a:p>
              <a:endParaRPr/>
            </a:p>
          </p:txBody>
        </p:sp>
        <p:sp>
          <p:nvSpPr>
            <p:cNvPr id="8" name="object 8"/>
            <p:cNvSpPr/>
            <p:nvPr/>
          </p:nvSpPr>
          <p:spPr>
            <a:xfrm>
              <a:off x="1526248" y="3432048"/>
              <a:ext cx="799465" cy="939165"/>
            </a:xfrm>
            <a:custGeom>
              <a:avLst/>
              <a:gdLst/>
              <a:ahLst/>
              <a:cxnLst/>
              <a:rect l="l" t="t" r="r" b="b"/>
              <a:pathLst>
                <a:path w="799464" h="939164">
                  <a:moveTo>
                    <a:pt x="124243" y="0"/>
                  </a:moveTo>
                  <a:lnTo>
                    <a:pt x="99111" y="42370"/>
                  </a:lnTo>
                  <a:lnTo>
                    <a:pt x="76832" y="85793"/>
                  </a:lnTo>
                  <a:lnTo>
                    <a:pt x="57396" y="130139"/>
                  </a:lnTo>
                  <a:lnTo>
                    <a:pt x="40795" y="175279"/>
                  </a:lnTo>
                  <a:lnTo>
                    <a:pt x="27020" y="221084"/>
                  </a:lnTo>
                  <a:lnTo>
                    <a:pt x="16061" y="267424"/>
                  </a:lnTo>
                  <a:lnTo>
                    <a:pt x="7911" y="314169"/>
                  </a:lnTo>
                  <a:lnTo>
                    <a:pt x="2560" y="361191"/>
                  </a:lnTo>
                  <a:lnTo>
                    <a:pt x="0" y="408360"/>
                  </a:lnTo>
                  <a:lnTo>
                    <a:pt x="220" y="455547"/>
                  </a:lnTo>
                  <a:lnTo>
                    <a:pt x="3213" y="502623"/>
                  </a:lnTo>
                  <a:lnTo>
                    <a:pt x="8970" y="549457"/>
                  </a:lnTo>
                  <a:lnTo>
                    <a:pt x="17482" y="595921"/>
                  </a:lnTo>
                  <a:lnTo>
                    <a:pt x="28739" y="641886"/>
                  </a:lnTo>
                  <a:lnTo>
                    <a:pt x="42734" y="687221"/>
                  </a:lnTo>
                  <a:lnTo>
                    <a:pt x="59456" y="731799"/>
                  </a:lnTo>
                  <a:lnTo>
                    <a:pt x="78898" y="775488"/>
                  </a:lnTo>
                  <a:lnTo>
                    <a:pt x="101050" y="818161"/>
                  </a:lnTo>
                  <a:lnTo>
                    <a:pt x="125904" y="859687"/>
                  </a:lnTo>
                  <a:lnTo>
                    <a:pt x="153450" y="899938"/>
                  </a:lnTo>
                  <a:lnTo>
                    <a:pt x="183679" y="938783"/>
                  </a:lnTo>
                  <a:lnTo>
                    <a:pt x="799375" y="428243"/>
                  </a:lnTo>
                  <a:lnTo>
                    <a:pt x="124243" y="0"/>
                  </a:lnTo>
                  <a:close/>
                </a:path>
              </a:pathLst>
            </a:custGeom>
            <a:solidFill>
              <a:srgbClr val="5B9BD4"/>
            </a:solidFill>
          </p:spPr>
          <p:txBody>
            <a:bodyPr wrap="square" lIns="0" tIns="0" rIns="0" bIns="0" rtlCol="0"/>
            <a:lstStyle/>
            <a:p>
              <a:endParaRPr/>
            </a:p>
          </p:txBody>
        </p:sp>
        <p:sp>
          <p:nvSpPr>
            <p:cNvPr id="9" name="object 9"/>
            <p:cNvSpPr/>
            <p:nvPr/>
          </p:nvSpPr>
          <p:spPr>
            <a:xfrm>
              <a:off x="1526248" y="3432048"/>
              <a:ext cx="799465" cy="939165"/>
            </a:xfrm>
            <a:custGeom>
              <a:avLst/>
              <a:gdLst/>
              <a:ahLst/>
              <a:cxnLst/>
              <a:rect l="l" t="t" r="r" b="b"/>
              <a:pathLst>
                <a:path w="799464" h="939164">
                  <a:moveTo>
                    <a:pt x="183679" y="938783"/>
                  </a:moveTo>
                  <a:lnTo>
                    <a:pt x="153450" y="899938"/>
                  </a:lnTo>
                  <a:lnTo>
                    <a:pt x="125904" y="859687"/>
                  </a:lnTo>
                  <a:lnTo>
                    <a:pt x="101050" y="818161"/>
                  </a:lnTo>
                  <a:lnTo>
                    <a:pt x="78898" y="775488"/>
                  </a:lnTo>
                  <a:lnTo>
                    <a:pt x="59456" y="731799"/>
                  </a:lnTo>
                  <a:lnTo>
                    <a:pt x="42734" y="687221"/>
                  </a:lnTo>
                  <a:lnTo>
                    <a:pt x="28739" y="641886"/>
                  </a:lnTo>
                  <a:lnTo>
                    <a:pt x="17482" y="595921"/>
                  </a:lnTo>
                  <a:lnTo>
                    <a:pt x="8970" y="549457"/>
                  </a:lnTo>
                  <a:lnTo>
                    <a:pt x="3213" y="502623"/>
                  </a:lnTo>
                  <a:lnTo>
                    <a:pt x="220" y="455547"/>
                  </a:lnTo>
                  <a:lnTo>
                    <a:pt x="0" y="408360"/>
                  </a:lnTo>
                  <a:lnTo>
                    <a:pt x="2560" y="361191"/>
                  </a:lnTo>
                  <a:lnTo>
                    <a:pt x="7911" y="314169"/>
                  </a:lnTo>
                  <a:lnTo>
                    <a:pt x="16061" y="267424"/>
                  </a:lnTo>
                  <a:lnTo>
                    <a:pt x="27020" y="221084"/>
                  </a:lnTo>
                  <a:lnTo>
                    <a:pt x="40795" y="175279"/>
                  </a:lnTo>
                  <a:lnTo>
                    <a:pt x="57396" y="130139"/>
                  </a:lnTo>
                  <a:lnTo>
                    <a:pt x="76832" y="85793"/>
                  </a:lnTo>
                  <a:lnTo>
                    <a:pt x="99111" y="42370"/>
                  </a:lnTo>
                  <a:lnTo>
                    <a:pt x="124243" y="0"/>
                  </a:lnTo>
                  <a:lnTo>
                    <a:pt x="799375" y="428243"/>
                  </a:lnTo>
                  <a:lnTo>
                    <a:pt x="183679" y="938783"/>
                  </a:lnTo>
                  <a:close/>
                </a:path>
              </a:pathLst>
            </a:custGeom>
            <a:ln w="18288">
              <a:solidFill>
                <a:srgbClr val="FFFFFF"/>
              </a:solidFill>
            </a:ln>
          </p:spPr>
          <p:txBody>
            <a:bodyPr wrap="square" lIns="0" tIns="0" rIns="0" bIns="0" rtlCol="0"/>
            <a:lstStyle/>
            <a:p>
              <a:endParaRPr/>
            </a:p>
          </p:txBody>
        </p:sp>
        <p:sp>
          <p:nvSpPr>
            <p:cNvPr id="10" name="object 10"/>
            <p:cNvSpPr/>
            <p:nvPr/>
          </p:nvSpPr>
          <p:spPr>
            <a:xfrm>
              <a:off x="1650492" y="3061716"/>
              <a:ext cx="675640" cy="798830"/>
            </a:xfrm>
            <a:custGeom>
              <a:avLst/>
              <a:gdLst/>
              <a:ahLst/>
              <a:cxnLst/>
              <a:rect l="l" t="t" r="r" b="b"/>
              <a:pathLst>
                <a:path w="675639" h="798829">
                  <a:moveTo>
                    <a:pt x="675132" y="0"/>
                  </a:moveTo>
                  <a:lnTo>
                    <a:pt x="623950" y="1630"/>
                  </a:lnTo>
                  <a:lnTo>
                    <a:pt x="573363" y="6474"/>
                  </a:lnTo>
                  <a:lnTo>
                    <a:pt x="523499" y="14456"/>
                  </a:lnTo>
                  <a:lnTo>
                    <a:pt x="474487" y="25503"/>
                  </a:lnTo>
                  <a:lnTo>
                    <a:pt x="426458" y="39541"/>
                  </a:lnTo>
                  <a:lnTo>
                    <a:pt x="379541" y="56498"/>
                  </a:lnTo>
                  <a:lnTo>
                    <a:pt x="333865" y="76298"/>
                  </a:lnTo>
                  <a:lnTo>
                    <a:pt x="289560" y="98869"/>
                  </a:lnTo>
                  <a:lnTo>
                    <a:pt x="246754" y="124137"/>
                  </a:lnTo>
                  <a:lnTo>
                    <a:pt x="205579" y="152027"/>
                  </a:lnTo>
                  <a:lnTo>
                    <a:pt x="166162" y="182468"/>
                  </a:lnTo>
                  <a:lnTo>
                    <a:pt x="128635" y="215384"/>
                  </a:lnTo>
                  <a:lnTo>
                    <a:pt x="93125" y="250702"/>
                  </a:lnTo>
                  <a:lnTo>
                    <a:pt x="59763" y="288348"/>
                  </a:lnTo>
                  <a:lnTo>
                    <a:pt x="28678" y="328249"/>
                  </a:lnTo>
                  <a:lnTo>
                    <a:pt x="0" y="370332"/>
                  </a:lnTo>
                  <a:lnTo>
                    <a:pt x="675132" y="798576"/>
                  </a:lnTo>
                  <a:lnTo>
                    <a:pt x="675132" y="0"/>
                  </a:lnTo>
                  <a:close/>
                </a:path>
              </a:pathLst>
            </a:custGeom>
            <a:solidFill>
              <a:srgbClr val="ACC5E4"/>
            </a:solidFill>
          </p:spPr>
          <p:txBody>
            <a:bodyPr wrap="square" lIns="0" tIns="0" rIns="0" bIns="0" rtlCol="0"/>
            <a:lstStyle/>
            <a:p>
              <a:endParaRPr/>
            </a:p>
          </p:txBody>
        </p:sp>
        <p:sp>
          <p:nvSpPr>
            <p:cNvPr id="11" name="object 11"/>
            <p:cNvSpPr/>
            <p:nvPr/>
          </p:nvSpPr>
          <p:spPr>
            <a:xfrm>
              <a:off x="1650492" y="3061716"/>
              <a:ext cx="675640" cy="798830"/>
            </a:xfrm>
            <a:custGeom>
              <a:avLst/>
              <a:gdLst/>
              <a:ahLst/>
              <a:cxnLst/>
              <a:rect l="l" t="t" r="r" b="b"/>
              <a:pathLst>
                <a:path w="675639" h="798829">
                  <a:moveTo>
                    <a:pt x="0" y="370332"/>
                  </a:moveTo>
                  <a:lnTo>
                    <a:pt x="28678" y="328249"/>
                  </a:lnTo>
                  <a:lnTo>
                    <a:pt x="59763" y="288348"/>
                  </a:lnTo>
                  <a:lnTo>
                    <a:pt x="93125" y="250702"/>
                  </a:lnTo>
                  <a:lnTo>
                    <a:pt x="128635" y="215384"/>
                  </a:lnTo>
                  <a:lnTo>
                    <a:pt x="166162" y="182468"/>
                  </a:lnTo>
                  <a:lnTo>
                    <a:pt x="205579" y="152027"/>
                  </a:lnTo>
                  <a:lnTo>
                    <a:pt x="246754" y="124137"/>
                  </a:lnTo>
                  <a:lnTo>
                    <a:pt x="289560" y="98869"/>
                  </a:lnTo>
                  <a:lnTo>
                    <a:pt x="333865" y="76298"/>
                  </a:lnTo>
                  <a:lnTo>
                    <a:pt x="379541" y="56498"/>
                  </a:lnTo>
                  <a:lnTo>
                    <a:pt x="426458" y="39541"/>
                  </a:lnTo>
                  <a:lnTo>
                    <a:pt x="474487" y="25503"/>
                  </a:lnTo>
                  <a:lnTo>
                    <a:pt x="523499" y="14456"/>
                  </a:lnTo>
                  <a:lnTo>
                    <a:pt x="573363" y="6474"/>
                  </a:lnTo>
                  <a:lnTo>
                    <a:pt x="623950" y="1630"/>
                  </a:lnTo>
                  <a:lnTo>
                    <a:pt x="675132" y="0"/>
                  </a:lnTo>
                  <a:lnTo>
                    <a:pt x="675132" y="798576"/>
                  </a:lnTo>
                  <a:lnTo>
                    <a:pt x="0" y="370332"/>
                  </a:lnTo>
                  <a:close/>
                </a:path>
              </a:pathLst>
            </a:custGeom>
            <a:ln w="18288">
              <a:solidFill>
                <a:srgbClr val="FFFFFF"/>
              </a:solidFill>
            </a:ln>
          </p:spPr>
          <p:txBody>
            <a:bodyPr wrap="square" lIns="0" tIns="0" rIns="0" bIns="0" rtlCol="0"/>
            <a:lstStyle/>
            <a:p>
              <a:endParaRPr/>
            </a:p>
          </p:txBody>
        </p:sp>
        <p:sp>
          <p:nvSpPr>
            <p:cNvPr id="12" name="object 12"/>
            <p:cNvSpPr/>
            <p:nvPr/>
          </p:nvSpPr>
          <p:spPr>
            <a:xfrm>
              <a:off x="3087624" y="4168140"/>
              <a:ext cx="192405" cy="177165"/>
            </a:xfrm>
            <a:custGeom>
              <a:avLst/>
              <a:gdLst/>
              <a:ahLst/>
              <a:cxnLst/>
              <a:rect l="l" t="t" r="r" b="b"/>
              <a:pathLst>
                <a:path w="192404" h="177164">
                  <a:moveTo>
                    <a:pt x="0" y="176784"/>
                  </a:moveTo>
                  <a:lnTo>
                    <a:pt x="192024" y="176784"/>
                  </a:lnTo>
                  <a:lnTo>
                    <a:pt x="192024" y="0"/>
                  </a:lnTo>
                  <a:lnTo>
                    <a:pt x="0" y="0"/>
                  </a:lnTo>
                  <a:lnTo>
                    <a:pt x="0" y="176784"/>
                  </a:lnTo>
                  <a:close/>
                </a:path>
              </a:pathLst>
            </a:custGeom>
            <a:ln w="9143">
              <a:solidFill>
                <a:srgbClr val="000000"/>
              </a:solidFill>
            </a:ln>
          </p:spPr>
          <p:txBody>
            <a:bodyPr wrap="square" lIns="0" tIns="0" rIns="0" bIns="0" rtlCol="0"/>
            <a:lstStyle/>
            <a:p>
              <a:endParaRPr/>
            </a:p>
          </p:txBody>
        </p:sp>
      </p:grpSp>
      <p:sp>
        <p:nvSpPr>
          <p:cNvPr id="13" name="object 13"/>
          <p:cNvSpPr txBox="1"/>
          <p:nvPr/>
        </p:nvSpPr>
        <p:spPr>
          <a:xfrm>
            <a:off x="3124200" y="416763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32</a:t>
            </a:r>
            <a:endParaRPr sz="900">
              <a:latin typeface="Calibri"/>
              <a:cs typeface="Calibri"/>
            </a:endParaRPr>
          </a:p>
        </p:txBody>
      </p:sp>
      <p:sp>
        <p:nvSpPr>
          <p:cNvPr id="14" name="object 14"/>
          <p:cNvSpPr/>
          <p:nvPr/>
        </p:nvSpPr>
        <p:spPr>
          <a:xfrm>
            <a:off x="1293875" y="3829811"/>
            <a:ext cx="192405" cy="177165"/>
          </a:xfrm>
          <a:custGeom>
            <a:avLst/>
            <a:gdLst/>
            <a:ahLst/>
            <a:cxnLst/>
            <a:rect l="l" t="t" r="r" b="b"/>
            <a:pathLst>
              <a:path w="192405" h="177164">
                <a:moveTo>
                  <a:pt x="0" y="176784"/>
                </a:moveTo>
                <a:lnTo>
                  <a:pt x="192024" y="176784"/>
                </a:lnTo>
                <a:lnTo>
                  <a:pt x="192024" y="0"/>
                </a:lnTo>
                <a:lnTo>
                  <a:pt x="0" y="0"/>
                </a:lnTo>
                <a:lnTo>
                  <a:pt x="0" y="176784"/>
                </a:lnTo>
                <a:close/>
              </a:path>
            </a:pathLst>
          </a:custGeom>
          <a:ln w="9143">
            <a:solidFill>
              <a:srgbClr val="000000"/>
            </a:solidFill>
          </a:ln>
        </p:spPr>
        <p:txBody>
          <a:bodyPr wrap="square" lIns="0" tIns="0" rIns="0" bIns="0" rtlCol="0"/>
          <a:lstStyle/>
          <a:p>
            <a:endParaRPr/>
          </a:p>
        </p:txBody>
      </p:sp>
      <p:sp>
        <p:nvSpPr>
          <p:cNvPr id="15" name="object 15"/>
          <p:cNvSpPr txBox="1"/>
          <p:nvPr/>
        </p:nvSpPr>
        <p:spPr>
          <a:xfrm>
            <a:off x="1330452" y="382930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10</a:t>
            </a:r>
            <a:endParaRPr sz="900">
              <a:latin typeface="Calibri"/>
              <a:cs typeface="Calibri"/>
            </a:endParaRPr>
          </a:p>
        </p:txBody>
      </p:sp>
      <p:grpSp>
        <p:nvGrpSpPr>
          <p:cNvPr id="16" name="object 16"/>
          <p:cNvGrpSpPr/>
          <p:nvPr/>
        </p:nvGrpSpPr>
        <p:grpSpPr>
          <a:xfrm>
            <a:off x="1781365" y="2950273"/>
            <a:ext cx="1888489" cy="473075"/>
            <a:chOff x="1781365" y="2950273"/>
            <a:chExt cx="1888489" cy="473075"/>
          </a:xfrm>
        </p:grpSpPr>
        <p:sp>
          <p:nvSpPr>
            <p:cNvPr id="17" name="object 17"/>
            <p:cNvSpPr/>
            <p:nvPr/>
          </p:nvSpPr>
          <p:spPr>
            <a:xfrm>
              <a:off x="1786127" y="2955036"/>
              <a:ext cx="134620" cy="177165"/>
            </a:xfrm>
            <a:custGeom>
              <a:avLst/>
              <a:gdLst/>
              <a:ahLst/>
              <a:cxnLst/>
              <a:rect l="l" t="t" r="r" b="b"/>
              <a:pathLst>
                <a:path w="134619" h="177164">
                  <a:moveTo>
                    <a:pt x="0" y="176784"/>
                  </a:moveTo>
                  <a:lnTo>
                    <a:pt x="134112" y="176784"/>
                  </a:lnTo>
                  <a:lnTo>
                    <a:pt x="134112" y="0"/>
                  </a:lnTo>
                  <a:lnTo>
                    <a:pt x="0" y="0"/>
                  </a:lnTo>
                  <a:lnTo>
                    <a:pt x="0" y="176784"/>
                  </a:lnTo>
                  <a:close/>
                </a:path>
              </a:pathLst>
            </a:custGeom>
            <a:ln w="9144">
              <a:solidFill>
                <a:srgbClr val="000000"/>
              </a:solidFill>
            </a:ln>
          </p:spPr>
          <p:txBody>
            <a:bodyPr wrap="square" lIns="0" tIns="0" rIns="0" bIns="0" rtlCol="0"/>
            <a:lstStyle/>
            <a:p>
              <a:endParaRPr/>
            </a:p>
          </p:txBody>
        </p:sp>
        <p:sp>
          <p:nvSpPr>
            <p:cNvPr id="18" name="object 18"/>
            <p:cNvSpPr/>
            <p:nvPr/>
          </p:nvSpPr>
          <p:spPr>
            <a:xfrm>
              <a:off x="3613404" y="3366516"/>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497EAF"/>
            </a:solidFill>
          </p:spPr>
          <p:txBody>
            <a:bodyPr wrap="square" lIns="0" tIns="0" rIns="0" bIns="0" rtlCol="0"/>
            <a:lstStyle/>
            <a:p>
              <a:endParaRPr/>
            </a:p>
          </p:txBody>
        </p:sp>
      </p:grpSp>
      <p:sp>
        <p:nvSpPr>
          <p:cNvPr id="19" name="object 19"/>
          <p:cNvSpPr txBox="1"/>
          <p:nvPr/>
        </p:nvSpPr>
        <p:spPr>
          <a:xfrm>
            <a:off x="1379219" y="2258060"/>
            <a:ext cx="3720465" cy="1347470"/>
          </a:xfrm>
          <a:prstGeom prst="rect">
            <a:avLst/>
          </a:prstGeom>
        </p:spPr>
        <p:txBody>
          <a:bodyPr vert="horz" wrap="square" lIns="0" tIns="12700" rIns="0" bIns="0" rtlCol="0">
            <a:spAutoFit/>
          </a:bodyPr>
          <a:lstStyle/>
          <a:p>
            <a:pPr marL="1374140" marR="203835" indent="-1374775">
              <a:lnSpc>
                <a:spcPct val="125800"/>
              </a:lnSpc>
              <a:spcBef>
                <a:spcPts val="100"/>
              </a:spcBef>
            </a:pPr>
            <a:r>
              <a:rPr sz="1200" b="1" spc="-10" dirty="0">
                <a:solidFill>
                  <a:srgbClr val="585858"/>
                </a:solidFill>
                <a:latin typeface="UD Digi Kyokasho NK-B"/>
                <a:cs typeface="UD Digi Kyokasho NK-B"/>
              </a:rPr>
              <a:t>（１）</a:t>
            </a:r>
            <a:r>
              <a:rPr sz="1200" b="1" spc="-45" dirty="0">
                <a:solidFill>
                  <a:srgbClr val="585858"/>
                </a:solidFill>
                <a:latin typeface="UD Digi Kyokasho NK-B"/>
                <a:cs typeface="UD Digi Kyokasho NK-B"/>
              </a:rPr>
              <a:t>発達障がい児者施策等について協議•検討する場</a:t>
            </a:r>
            <a:r>
              <a:rPr sz="1200" b="1" spc="-30" dirty="0">
                <a:solidFill>
                  <a:srgbClr val="585858"/>
                </a:solidFill>
                <a:latin typeface="UD Digi Kyokasho NK-B"/>
                <a:cs typeface="UD Digi Kyokasho NK-B"/>
              </a:rPr>
              <a:t>の確保状況</a:t>
            </a:r>
            <a:endParaRPr sz="1200">
              <a:latin typeface="UD Digi Kyokasho NK-B"/>
              <a:cs typeface="UD Digi Kyokasho NK-B"/>
            </a:endParaRPr>
          </a:p>
          <a:p>
            <a:pPr>
              <a:lnSpc>
                <a:spcPct val="100000"/>
              </a:lnSpc>
              <a:spcBef>
                <a:spcPts val="300"/>
              </a:spcBef>
            </a:pPr>
            <a:endParaRPr sz="1200">
              <a:latin typeface="UD Digi Kyokasho NK-B"/>
              <a:cs typeface="UD Digi Kyokasho NK-B"/>
            </a:endParaRPr>
          </a:p>
          <a:p>
            <a:pPr marL="441959">
              <a:lnSpc>
                <a:spcPct val="100000"/>
              </a:lnSpc>
            </a:pPr>
            <a:r>
              <a:rPr sz="900" spc="-50" dirty="0">
                <a:solidFill>
                  <a:srgbClr val="3F3F3F"/>
                </a:solidFill>
                <a:latin typeface="Calibri"/>
                <a:cs typeface="Calibri"/>
              </a:rPr>
              <a:t>8</a:t>
            </a:r>
            <a:endParaRPr sz="900">
              <a:latin typeface="Calibri"/>
              <a:cs typeface="Calibri"/>
            </a:endParaRPr>
          </a:p>
          <a:p>
            <a:pPr>
              <a:lnSpc>
                <a:spcPct val="100000"/>
              </a:lnSpc>
              <a:spcBef>
                <a:spcPts val="320"/>
              </a:spcBef>
            </a:pPr>
            <a:endParaRPr sz="900">
              <a:latin typeface="Calibri"/>
              <a:cs typeface="Calibri"/>
            </a:endParaRPr>
          </a:p>
          <a:p>
            <a:pPr marL="2311400" marR="5080">
              <a:lnSpc>
                <a:spcPct val="126200"/>
              </a:lnSpc>
            </a:pPr>
            <a:r>
              <a:rPr sz="800" b="1" spc="-10" dirty="0">
                <a:solidFill>
                  <a:srgbClr val="585858"/>
                </a:solidFill>
                <a:latin typeface="UD Digi Kyokasho NK-B"/>
                <a:cs typeface="UD Digi Kyokasho NK-B"/>
              </a:rPr>
              <a:t>発達障がい児者施策等について</a:t>
            </a:r>
            <a:r>
              <a:rPr sz="800" b="1" spc="-25" dirty="0">
                <a:solidFill>
                  <a:srgbClr val="585858"/>
                </a:solidFill>
                <a:latin typeface="UD Digi Kyokasho NK-B"/>
                <a:cs typeface="UD Digi Kyokasho NK-B"/>
              </a:rPr>
              <a:t>協議する場がある</a:t>
            </a:r>
            <a:endParaRPr sz="800">
              <a:latin typeface="UD Digi Kyokasho NK-B"/>
              <a:cs typeface="UD Digi Kyokasho NK-B"/>
            </a:endParaRPr>
          </a:p>
        </p:txBody>
      </p:sp>
      <p:sp>
        <p:nvSpPr>
          <p:cNvPr id="20" name="object 20"/>
          <p:cNvSpPr/>
          <p:nvPr/>
        </p:nvSpPr>
        <p:spPr>
          <a:xfrm>
            <a:off x="3613403" y="3803904"/>
            <a:ext cx="55244" cy="53340"/>
          </a:xfrm>
          <a:custGeom>
            <a:avLst/>
            <a:gdLst/>
            <a:ahLst/>
            <a:cxnLst/>
            <a:rect l="l" t="t" r="r" b="b"/>
            <a:pathLst>
              <a:path w="55245" h="53339">
                <a:moveTo>
                  <a:pt x="54864" y="0"/>
                </a:moveTo>
                <a:lnTo>
                  <a:pt x="0" y="0"/>
                </a:lnTo>
                <a:lnTo>
                  <a:pt x="0" y="53339"/>
                </a:lnTo>
                <a:lnTo>
                  <a:pt x="54864" y="53339"/>
                </a:lnTo>
                <a:lnTo>
                  <a:pt x="54864" y="0"/>
                </a:lnTo>
                <a:close/>
              </a:path>
            </a:pathLst>
          </a:custGeom>
          <a:solidFill>
            <a:srgbClr val="5B9BD4"/>
          </a:solidFill>
        </p:spPr>
        <p:txBody>
          <a:bodyPr wrap="square" lIns="0" tIns="0" rIns="0" bIns="0" rtlCol="0"/>
          <a:lstStyle/>
          <a:p>
            <a:endParaRPr/>
          </a:p>
        </p:txBody>
      </p:sp>
      <p:sp>
        <p:nvSpPr>
          <p:cNvPr id="21" name="object 21"/>
          <p:cNvSpPr txBox="1"/>
          <p:nvPr/>
        </p:nvSpPr>
        <p:spPr>
          <a:xfrm>
            <a:off x="3691128" y="3709416"/>
            <a:ext cx="1387475" cy="333375"/>
          </a:xfrm>
          <a:prstGeom prst="rect">
            <a:avLst/>
          </a:prstGeom>
        </p:spPr>
        <p:txBody>
          <a:bodyPr vert="horz" wrap="square" lIns="0" tIns="12700" rIns="0" bIns="0" rtlCol="0">
            <a:spAutoFit/>
          </a:bodyPr>
          <a:lstStyle/>
          <a:p>
            <a:pPr marR="5080">
              <a:lnSpc>
                <a:spcPct val="126200"/>
              </a:lnSpc>
              <a:spcBef>
                <a:spcPts val="100"/>
              </a:spcBef>
            </a:pPr>
            <a:r>
              <a:rPr sz="800" b="1" spc="-20" dirty="0">
                <a:solidFill>
                  <a:srgbClr val="585858"/>
                </a:solidFill>
                <a:latin typeface="UD Digi Kyokasho NK-B"/>
                <a:cs typeface="UD Digi Kyokasho NK-B"/>
              </a:rPr>
              <a:t>個別事例について検討する場が</a:t>
            </a:r>
            <a:r>
              <a:rPr sz="800" b="1" spc="-25" dirty="0">
                <a:solidFill>
                  <a:srgbClr val="585858"/>
                </a:solidFill>
                <a:latin typeface="UD Digi Kyokasho NK-B"/>
                <a:cs typeface="UD Digi Kyokasho NK-B"/>
              </a:rPr>
              <a:t>ある</a:t>
            </a:r>
            <a:endParaRPr sz="800">
              <a:latin typeface="UD Digi Kyokasho NK-B"/>
              <a:cs typeface="UD Digi Kyokasho NK-B"/>
            </a:endParaRPr>
          </a:p>
        </p:txBody>
      </p:sp>
      <p:sp>
        <p:nvSpPr>
          <p:cNvPr id="22" name="object 22"/>
          <p:cNvSpPr/>
          <p:nvPr/>
        </p:nvSpPr>
        <p:spPr>
          <a:xfrm>
            <a:off x="3613403" y="4239767"/>
            <a:ext cx="55244" cy="53340"/>
          </a:xfrm>
          <a:custGeom>
            <a:avLst/>
            <a:gdLst/>
            <a:ahLst/>
            <a:cxnLst/>
            <a:rect l="l" t="t" r="r" b="b"/>
            <a:pathLst>
              <a:path w="55245" h="53339">
                <a:moveTo>
                  <a:pt x="54864" y="0"/>
                </a:moveTo>
                <a:lnTo>
                  <a:pt x="0" y="0"/>
                </a:lnTo>
                <a:lnTo>
                  <a:pt x="0" y="53339"/>
                </a:lnTo>
                <a:lnTo>
                  <a:pt x="54864" y="53339"/>
                </a:lnTo>
                <a:lnTo>
                  <a:pt x="54864" y="0"/>
                </a:lnTo>
                <a:close/>
              </a:path>
            </a:pathLst>
          </a:custGeom>
          <a:solidFill>
            <a:srgbClr val="ACC5E4"/>
          </a:solidFill>
        </p:spPr>
        <p:txBody>
          <a:bodyPr wrap="square" lIns="0" tIns="0" rIns="0" bIns="0" rtlCol="0"/>
          <a:lstStyle/>
          <a:p>
            <a:endParaRPr/>
          </a:p>
        </p:txBody>
      </p:sp>
      <p:sp>
        <p:nvSpPr>
          <p:cNvPr id="23" name="object 23"/>
          <p:cNvSpPr txBox="1"/>
          <p:nvPr/>
        </p:nvSpPr>
        <p:spPr>
          <a:xfrm>
            <a:off x="3691128" y="4177284"/>
            <a:ext cx="188595" cy="147320"/>
          </a:xfrm>
          <a:prstGeom prst="rect">
            <a:avLst/>
          </a:prstGeom>
        </p:spPr>
        <p:txBody>
          <a:bodyPr vert="horz" wrap="square" lIns="0" tIns="12700" rIns="0" bIns="0" rtlCol="0">
            <a:spAutoFit/>
          </a:bodyPr>
          <a:lstStyle/>
          <a:p>
            <a:pPr>
              <a:lnSpc>
                <a:spcPct val="100000"/>
              </a:lnSpc>
              <a:spcBef>
                <a:spcPts val="100"/>
              </a:spcBef>
            </a:pPr>
            <a:r>
              <a:rPr sz="800" b="1" spc="-30" dirty="0">
                <a:solidFill>
                  <a:srgbClr val="585858"/>
                </a:solidFill>
                <a:latin typeface="UD Digi Kyokasho NK-B"/>
                <a:cs typeface="UD Digi Kyokasho NK-B"/>
              </a:rPr>
              <a:t>なし</a:t>
            </a:r>
            <a:endParaRPr sz="800">
              <a:latin typeface="UD Digi Kyokasho NK-B"/>
              <a:cs typeface="UD Digi Kyokasho NK-B"/>
            </a:endParaRPr>
          </a:p>
        </p:txBody>
      </p:sp>
      <p:grpSp>
        <p:nvGrpSpPr>
          <p:cNvPr id="24" name="object 24"/>
          <p:cNvGrpSpPr/>
          <p:nvPr/>
        </p:nvGrpSpPr>
        <p:grpSpPr>
          <a:xfrm>
            <a:off x="876109" y="2211133"/>
            <a:ext cx="8855075" cy="2727325"/>
            <a:chOff x="876109" y="2211133"/>
            <a:chExt cx="8855075" cy="2727325"/>
          </a:xfrm>
        </p:grpSpPr>
        <p:sp>
          <p:nvSpPr>
            <p:cNvPr id="25" name="object 25"/>
            <p:cNvSpPr/>
            <p:nvPr/>
          </p:nvSpPr>
          <p:spPr>
            <a:xfrm>
              <a:off x="880872" y="2215896"/>
              <a:ext cx="4505325" cy="2717800"/>
            </a:xfrm>
            <a:custGeom>
              <a:avLst/>
              <a:gdLst/>
              <a:ahLst/>
              <a:cxnLst/>
              <a:rect l="l" t="t" r="r" b="b"/>
              <a:pathLst>
                <a:path w="4505325" h="2717800">
                  <a:moveTo>
                    <a:pt x="0" y="2717292"/>
                  </a:moveTo>
                  <a:lnTo>
                    <a:pt x="4504944" y="2717292"/>
                  </a:lnTo>
                  <a:lnTo>
                    <a:pt x="4504944" y="0"/>
                  </a:lnTo>
                  <a:lnTo>
                    <a:pt x="0" y="0"/>
                  </a:lnTo>
                  <a:lnTo>
                    <a:pt x="0" y="2717292"/>
                  </a:lnTo>
                  <a:close/>
                </a:path>
              </a:pathLst>
            </a:custGeom>
            <a:ln w="9144">
              <a:solidFill>
                <a:srgbClr val="000000"/>
              </a:solidFill>
            </a:ln>
          </p:spPr>
          <p:txBody>
            <a:bodyPr wrap="square" lIns="0" tIns="0" rIns="0" bIns="0" rtlCol="0"/>
            <a:lstStyle/>
            <a:p>
              <a:endParaRPr/>
            </a:p>
          </p:txBody>
        </p:sp>
        <p:sp>
          <p:nvSpPr>
            <p:cNvPr id="26" name="object 26"/>
            <p:cNvSpPr/>
            <p:nvPr/>
          </p:nvSpPr>
          <p:spPr>
            <a:xfrm>
              <a:off x="7674864" y="2830068"/>
              <a:ext cx="1229995" cy="1964689"/>
            </a:xfrm>
            <a:custGeom>
              <a:avLst/>
              <a:gdLst/>
              <a:ahLst/>
              <a:cxnLst/>
              <a:rect l="l" t="t" r="r" b="b"/>
              <a:pathLst>
                <a:path w="1229995" h="1964689">
                  <a:moveTo>
                    <a:pt x="0" y="1795272"/>
                  </a:moveTo>
                  <a:lnTo>
                    <a:pt x="0" y="1964436"/>
                  </a:lnTo>
                </a:path>
                <a:path w="1229995" h="1964689">
                  <a:moveTo>
                    <a:pt x="0" y="321563"/>
                  </a:moveTo>
                  <a:lnTo>
                    <a:pt x="0" y="1641348"/>
                  </a:lnTo>
                </a:path>
                <a:path w="1229995" h="1964689">
                  <a:moveTo>
                    <a:pt x="0" y="0"/>
                  </a:moveTo>
                  <a:lnTo>
                    <a:pt x="0" y="167640"/>
                  </a:lnTo>
                </a:path>
                <a:path w="1229995" h="1964689">
                  <a:moveTo>
                    <a:pt x="409955" y="321563"/>
                  </a:moveTo>
                  <a:lnTo>
                    <a:pt x="409955" y="1964436"/>
                  </a:lnTo>
                </a:path>
                <a:path w="1229995" h="1964689">
                  <a:moveTo>
                    <a:pt x="409955" y="0"/>
                  </a:moveTo>
                  <a:lnTo>
                    <a:pt x="409955" y="167640"/>
                  </a:lnTo>
                </a:path>
                <a:path w="1229995" h="1964689">
                  <a:moveTo>
                    <a:pt x="819911" y="321563"/>
                  </a:moveTo>
                  <a:lnTo>
                    <a:pt x="819911" y="1964436"/>
                  </a:lnTo>
                </a:path>
                <a:path w="1229995" h="1964689">
                  <a:moveTo>
                    <a:pt x="819911" y="0"/>
                  </a:moveTo>
                  <a:lnTo>
                    <a:pt x="819911" y="167640"/>
                  </a:lnTo>
                </a:path>
                <a:path w="1229995" h="1964689">
                  <a:moveTo>
                    <a:pt x="1229867" y="321563"/>
                  </a:moveTo>
                  <a:lnTo>
                    <a:pt x="1229867" y="1964436"/>
                  </a:lnTo>
                </a:path>
                <a:path w="1229995" h="1964689">
                  <a:moveTo>
                    <a:pt x="1229867" y="0"/>
                  </a:moveTo>
                  <a:lnTo>
                    <a:pt x="1229867" y="167640"/>
                  </a:lnTo>
                </a:path>
              </a:pathLst>
            </a:custGeom>
            <a:ln w="9144">
              <a:solidFill>
                <a:srgbClr val="D9D9D9"/>
              </a:solidFill>
            </a:ln>
          </p:spPr>
          <p:txBody>
            <a:bodyPr wrap="square" lIns="0" tIns="0" rIns="0" bIns="0" rtlCol="0"/>
            <a:lstStyle/>
            <a:p>
              <a:endParaRPr/>
            </a:p>
          </p:txBody>
        </p:sp>
        <p:sp>
          <p:nvSpPr>
            <p:cNvPr id="27" name="object 27"/>
            <p:cNvSpPr/>
            <p:nvPr/>
          </p:nvSpPr>
          <p:spPr>
            <a:xfrm>
              <a:off x="9314688" y="2830068"/>
              <a:ext cx="411480" cy="1964689"/>
            </a:xfrm>
            <a:custGeom>
              <a:avLst/>
              <a:gdLst/>
              <a:ahLst/>
              <a:cxnLst/>
              <a:rect l="l" t="t" r="r" b="b"/>
              <a:pathLst>
                <a:path w="411479" h="1964689">
                  <a:moveTo>
                    <a:pt x="0" y="0"/>
                  </a:moveTo>
                  <a:lnTo>
                    <a:pt x="0" y="1964436"/>
                  </a:lnTo>
                </a:path>
                <a:path w="411479" h="1964689">
                  <a:moveTo>
                    <a:pt x="411479" y="0"/>
                  </a:moveTo>
                  <a:lnTo>
                    <a:pt x="411479" y="1964436"/>
                  </a:lnTo>
                </a:path>
              </a:pathLst>
            </a:custGeom>
            <a:ln w="9144">
              <a:solidFill>
                <a:srgbClr val="D9D9D9"/>
              </a:solidFill>
            </a:ln>
          </p:spPr>
          <p:txBody>
            <a:bodyPr wrap="square" lIns="0" tIns="0" rIns="0" bIns="0" rtlCol="0"/>
            <a:lstStyle/>
            <a:p>
              <a:endParaRPr/>
            </a:p>
          </p:txBody>
        </p:sp>
        <p:sp>
          <p:nvSpPr>
            <p:cNvPr id="28" name="object 28"/>
            <p:cNvSpPr/>
            <p:nvPr/>
          </p:nvSpPr>
          <p:spPr>
            <a:xfrm>
              <a:off x="7264908" y="2997707"/>
              <a:ext cx="1969135" cy="1628139"/>
            </a:xfrm>
            <a:custGeom>
              <a:avLst/>
              <a:gdLst/>
              <a:ahLst/>
              <a:cxnLst/>
              <a:rect l="l" t="t" r="r" b="b"/>
              <a:pathLst>
                <a:path w="1969134" h="1628139">
                  <a:moveTo>
                    <a:pt x="163068" y="981456"/>
                  </a:moveTo>
                  <a:lnTo>
                    <a:pt x="0" y="981456"/>
                  </a:lnTo>
                  <a:lnTo>
                    <a:pt x="0" y="1135380"/>
                  </a:lnTo>
                  <a:lnTo>
                    <a:pt x="163068" y="1135380"/>
                  </a:lnTo>
                  <a:lnTo>
                    <a:pt x="163068" y="981456"/>
                  </a:lnTo>
                  <a:close/>
                </a:path>
                <a:path w="1969134" h="1628139">
                  <a:moveTo>
                    <a:pt x="409956" y="490728"/>
                  </a:moveTo>
                  <a:lnTo>
                    <a:pt x="0" y="490728"/>
                  </a:lnTo>
                  <a:lnTo>
                    <a:pt x="0" y="644652"/>
                  </a:lnTo>
                  <a:lnTo>
                    <a:pt x="409956" y="644652"/>
                  </a:lnTo>
                  <a:lnTo>
                    <a:pt x="409956" y="490728"/>
                  </a:lnTo>
                  <a:close/>
                </a:path>
                <a:path w="1969134" h="1628139">
                  <a:moveTo>
                    <a:pt x="492252" y="1473708"/>
                  </a:moveTo>
                  <a:lnTo>
                    <a:pt x="0" y="1473708"/>
                  </a:lnTo>
                  <a:lnTo>
                    <a:pt x="0" y="1627632"/>
                  </a:lnTo>
                  <a:lnTo>
                    <a:pt x="492252" y="1627632"/>
                  </a:lnTo>
                  <a:lnTo>
                    <a:pt x="492252" y="1473708"/>
                  </a:lnTo>
                  <a:close/>
                </a:path>
                <a:path w="1969134" h="1628139">
                  <a:moveTo>
                    <a:pt x="1969008" y="0"/>
                  </a:moveTo>
                  <a:lnTo>
                    <a:pt x="0" y="0"/>
                  </a:lnTo>
                  <a:lnTo>
                    <a:pt x="0" y="153924"/>
                  </a:lnTo>
                  <a:lnTo>
                    <a:pt x="1969008" y="153924"/>
                  </a:lnTo>
                  <a:lnTo>
                    <a:pt x="1969008" y="0"/>
                  </a:lnTo>
                  <a:close/>
                </a:path>
              </a:pathLst>
            </a:custGeom>
            <a:solidFill>
              <a:srgbClr val="5B9BD4"/>
            </a:solidFill>
          </p:spPr>
          <p:txBody>
            <a:bodyPr wrap="square" lIns="0" tIns="0" rIns="0" bIns="0" rtlCol="0"/>
            <a:lstStyle/>
            <a:p>
              <a:endParaRPr/>
            </a:p>
          </p:txBody>
        </p:sp>
        <p:sp>
          <p:nvSpPr>
            <p:cNvPr id="29" name="object 29"/>
            <p:cNvSpPr/>
            <p:nvPr/>
          </p:nvSpPr>
          <p:spPr>
            <a:xfrm>
              <a:off x="7264907" y="2830068"/>
              <a:ext cx="0" cy="1964689"/>
            </a:xfrm>
            <a:custGeom>
              <a:avLst/>
              <a:gdLst/>
              <a:ahLst/>
              <a:cxnLst/>
              <a:rect l="l" t="t" r="r" b="b"/>
              <a:pathLst>
                <a:path h="1964689">
                  <a:moveTo>
                    <a:pt x="0" y="0"/>
                  </a:moveTo>
                  <a:lnTo>
                    <a:pt x="0" y="1964436"/>
                  </a:lnTo>
                </a:path>
              </a:pathLst>
            </a:custGeom>
            <a:ln w="9144">
              <a:solidFill>
                <a:srgbClr val="D9D9D9"/>
              </a:solidFill>
            </a:ln>
          </p:spPr>
          <p:txBody>
            <a:bodyPr wrap="square" lIns="0" tIns="0" rIns="0" bIns="0" rtlCol="0"/>
            <a:lstStyle/>
            <a:p>
              <a:endParaRPr/>
            </a:p>
          </p:txBody>
        </p:sp>
      </p:grpSp>
      <p:sp>
        <p:nvSpPr>
          <p:cNvPr id="30" name="object 30"/>
          <p:cNvSpPr txBox="1"/>
          <p:nvPr/>
        </p:nvSpPr>
        <p:spPr>
          <a:xfrm>
            <a:off x="9295892" y="2994660"/>
            <a:ext cx="12890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3F3F3F"/>
                </a:solidFill>
                <a:latin typeface="Calibri"/>
                <a:cs typeface="Calibri"/>
              </a:rPr>
              <a:t>24</a:t>
            </a:r>
            <a:endParaRPr sz="800">
              <a:latin typeface="Calibri"/>
              <a:cs typeface="Calibri"/>
            </a:endParaRPr>
          </a:p>
        </p:txBody>
      </p:sp>
      <p:sp>
        <p:nvSpPr>
          <p:cNvPr id="31" name="object 31"/>
          <p:cNvSpPr txBox="1"/>
          <p:nvPr/>
        </p:nvSpPr>
        <p:spPr>
          <a:xfrm>
            <a:off x="7736840" y="3485388"/>
            <a:ext cx="77470" cy="147320"/>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3F3F3F"/>
                </a:solidFill>
                <a:latin typeface="Calibri"/>
                <a:cs typeface="Calibri"/>
              </a:rPr>
              <a:t>5</a:t>
            </a:r>
            <a:endParaRPr sz="800">
              <a:latin typeface="Calibri"/>
              <a:cs typeface="Calibri"/>
            </a:endParaRPr>
          </a:p>
        </p:txBody>
      </p:sp>
      <p:sp>
        <p:nvSpPr>
          <p:cNvPr id="32" name="object 32"/>
          <p:cNvSpPr txBox="1"/>
          <p:nvPr/>
        </p:nvSpPr>
        <p:spPr>
          <a:xfrm>
            <a:off x="7491476" y="3976116"/>
            <a:ext cx="77470" cy="147320"/>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3F3F3F"/>
                </a:solidFill>
                <a:latin typeface="Calibri"/>
                <a:cs typeface="Calibri"/>
              </a:rPr>
              <a:t>2</a:t>
            </a:r>
            <a:endParaRPr sz="800">
              <a:latin typeface="Calibri"/>
              <a:cs typeface="Calibri"/>
            </a:endParaRPr>
          </a:p>
        </p:txBody>
      </p:sp>
      <p:sp>
        <p:nvSpPr>
          <p:cNvPr id="33" name="object 33"/>
          <p:cNvSpPr txBox="1"/>
          <p:nvPr/>
        </p:nvSpPr>
        <p:spPr>
          <a:xfrm>
            <a:off x="7819135" y="4466844"/>
            <a:ext cx="77470" cy="147320"/>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3F3F3F"/>
                </a:solidFill>
                <a:latin typeface="Calibri"/>
                <a:cs typeface="Calibri"/>
              </a:rPr>
              <a:t>6</a:t>
            </a:r>
            <a:endParaRPr sz="800">
              <a:latin typeface="Calibri"/>
              <a:cs typeface="Calibri"/>
            </a:endParaRPr>
          </a:p>
        </p:txBody>
      </p:sp>
      <p:sp>
        <p:nvSpPr>
          <p:cNvPr id="34" name="object 34"/>
          <p:cNvSpPr txBox="1"/>
          <p:nvPr/>
        </p:nvSpPr>
        <p:spPr>
          <a:xfrm>
            <a:off x="8841740" y="2610611"/>
            <a:ext cx="12890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585858"/>
                </a:solidFill>
                <a:latin typeface="Calibri"/>
                <a:cs typeface="Calibri"/>
              </a:rPr>
              <a:t>20</a:t>
            </a:r>
            <a:endParaRPr sz="800">
              <a:latin typeface="Calibri"/>
              <a:cs typeface="Calibri"/>
            </a:endParaRPr>
          </a:p>
        </p:txBody>
      </p:sp>
      <p:sp>
        <p:nvSpPr>
          <p:cNvPr id="35" name="object 35"/>
          <p:cNvSpPr txBox="1"/>
          <p:nvPr/>
        </p:nvSpPr>
        <p:spPr>
          <a:xfrm>
            <a:off x="9251695" y="2610611"/>
            <a:ext cx="12890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585858"/>
                </a:solidFill>
                <a:latin typeface="Calibri"/>
                <a:cs typeface="Calibri"/>
              </a:rPr>
              <a:t>25</a:t>
            </a:r>
            <a:endParaRPr sz="800">
              <a:latin typeface="Calibri"/>
              <a:cs typeface="Calibri"/>
            </a:endParaRPr>
          </a:p>
        </p:txBody>
      </p:sp>
      <p:sp>
        <p:nvSpPr>
          <p:cNvPr id="36" name="object 36"/>
          <p:cNvSpPr txBox="1"/>
          <p:nvPr/>
        </p:nvSpPr>
        <p:spPr>
          <a:xfrm>
            <a:off x="9661652" y="2610611"/>
            <a:ext cx="12890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585858"/>
                </a:solidFill>
                <a:latin typeface="Calibri"/>
                <a:cs typeface="Calibri"/>
              </a:rPr>
              <a:t>30</a:t>
            </a:r>
            <a:endParaRPr sz="800">
              <a:latin typeface="Calibri"/>
              <a:cs typeface="Calibri"/>
            </a:endParaRPr>
          </a:p>
        </p:txBody>
      </p:sp>
      <p:sp>
        <p:nvSpPr>
          <p:cNvPr id="37" name="object 37"/>
          <p:cNvSpPr txBox="1"/>
          <p:nvPr/>
        </p:nvSpPr>
        <p:spPr>
          <a:xfrm>
            <a:off x="6150355" y="2985516"/>
            <a:ext cx="1035685" cy="147320"/>
          </a:xfrm>
          <a:prstGeom prst="rect">
            <a:avLst/>
          </a:prstGeom>
        </p:spPr>
        <p:txBody>
          <a:bodyPr vert="horz" wrap="square" lIns="0" tIns="12700" rIns="0" bIns="0" rtlCol="0">
            <a:spAutoFit/>
          </a:bodyPr>
          <a:lstStyle/>
          <a:p>
            <a:pPr marL="12700">
              <a:lnSpc>
                <a:spcPct val="100000"/>
              </a:lnSpc>
              <a:spcBef>
                <a:spcPts val="100"/>
              </a:spcBef>
            </a:pPr>
            <a:r>
              <a:rPr sz="800" b="1" spc="-10" dirty="0">
                <a:solidFill>
                  <a:srgbClr val="585858"/>
                </a:solidFill>
                <a:latin typeface="UD Digi Kyokasho NK-B"/>
                <a:cs typeface="UD Digi Kyokasho NK-B"/>
              </a:rPr>
              <a:t>自立支援協議会を活用</a:t>
            </a:r>
            <a:endParaRPr sz="800">
              <a:latin typeface="UD Digi Kyokasho NK-B"/>
              <a:cs typeface="UD Digi Kyokasho NK-B"/>
            </a:endParaRPr>
          </a:p>
        </p:txBody>
      </p:sp>
      <p:sp>
        <p:nvSpPr>
          <p:cNvPr id="38" name="object 38"/>
          <p:cNvSpPr txBox="1"/>
          <p:nvPr/>
        </p:nvSpPr>
        <p:spPr>
          <a:xfrm>
            <a:off x="5479796" y="3476244"/>
            <a:ext cx="1706245"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K-B"/>
                <a:cs typeface="UD Digi Kyokasho NK-B"/>
              </a:rPr>
              <a:t>障害者基本法に基づく審議会等を設置</a:t>
            </a:r>
            <a:endParaRPr sz="800">
              <a:latin typeface="UD Digi Kyokasho NK-B"/>
              <a:cs typeface="UD Digi Kyokasho NK-B"/>
            </a:endParaRPr>
          </a:p>
        </p:txBody>
      </p:sp>
      <p:sp>
        <p:nvSpPr>
          <p:cNvPr id="39" name="object 39"/>
          <p:cNvSpPr txBox="1"/>
          <p:nvPr/>
        </p:nvSpPr>
        <p:spPr>
          <a:xfrm>
            <a:off x="6447535" y="3966972"/>
            <a:ext cx="736600"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K-B"/>
                <a:cs typeface="UD Digi Kyokasho NK-B"/>
              </a:rPr>
              <a:t>ネットワーク会議</a:t>
            </a:r>
            <a:endParaRPr sz="800">
              <a:latin typeface="UD Digi Kyokasho NK-B"/>
              <a:cs typeface="UD Digi Kyokasho NK-B"/>
            </a:endParaRPr>
          </a:p>
        </p:txBody>
      </p:sp>
      <p:sp>
        <p:nvSpPr>
          <p:cNvPr id="40" name="object 40"/>
          <p:cNvSpPr txBox="1"/>
          <p:nvPr/>
        </p:nvSpPr>
        <p:spPr>
          <a:xfrm>
            <a:off x="6868159" y="4457700"/>
            <a:ext cx="314960"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41" name="object 41"/>
          <p:cNvSpPr txBox="1"/>
          <p:nvPr/>
        </p:nvSpPr>
        <p:spPr>
          <a:xfrm>
            <a:off x="6819392" y="2305304"/>
            <a:ext cx="1739264" cy="452755"/>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85858"/>
                </a:solidFill>
                <a:latin typeface="UD Digi Kyokasho NK-B"/>
                <a:cs typeface="UD Digi Kyokasho NK-B"/>
              </a:rPr>
              <a:t>（２）</a:t>
            </a:r>
            <a:r>
              <a:rPr sz="1200" b="1" spc="-25" dirty="0">
                <a:solidFill>
                  <a:srgbClr val="585858"/>
                </a:solidFill>
                <a:latin typeface="UD Digi Kyokasho NK-B"/>
                <a:cs typeface="UD Digi Kyokasho NK-B"/>
              </a:rPr>
              <a:t>協議の場の確保方法</a:t>
            </a:r>
            <a:endParaRPr sz="1200">
              <a:latin typeface="UD Digi Kyokasho NK-B"/>
              <a:cs typeface="UD Digi Kyokasho NK-B"/>
            </a:endParaRPr>
          </a:p>
          <a:p>
            <a:pPr marL="419100">
              <a:lnSpc>
                <a:spcPct val="100000"/>
              </a:lnSpc>
              <a:spcBef>
                <a:spcPts val="960"/>
              </a:spcBef>
              <a:tabLst>
                <a:tab pos="829310" algn="l"/>
                <a:tab pos="1213485" algn="l"/>
                <a:tab pos="1623060" algn="l"/>
              </a:tabLst>
            </a:pPr>
            <a:r>
              <a:rPr sz="800" spc="-50" dirty="0">
                <a:solidFill>
                  <a:srgbClr val="585858"/>
                </a:solidFill>
                <a:latin typeface="Calibri"/>
                <a:cs typeface="Calibri"/>
              </a:rPr>
              <a:t>0</a:t>
            </a:r>
            <a:r>
              <a:rPr sz="800" dirty="0">
                <a:solidFill>
                  <a:srgbClr val="585858"/>
                </a:solidFill>
                <a:latin typeface="Calibri"/>
                <a:cs typeface="Calibri"/>
              </a:rPr>
              <a:t>	</a:t>
            </a:r>
            <a:r>
              <a:rPr sz="800" spc="-50" dirty="0">
                <a:solidFill>
                  <a:srgbClr val="585858"/>
                </a:solidFill>
                <a:latin typeface="Calibri"/>
                <a:cs typeface="Calibri"/>
              </a:rPr>
              <a:t>5</a:t>
            </a:r>
            <a:r>
              <a:rPr sz="800" dirty="0">
                <a:solidFill>
                  <a:srgbClr val="585858"/>
                </a:solidFill>
                <a:latin typeface="Calibri"/>
                <a:cs typeface="Calibri"/>
              </a:rPr>
              <a:t>	</a:t>
            </a:r>
            <a:r>
              <a:rPr sz="800" spc="-25" dirty="0">
                <a:solidFill>
                  <a:srgbClr val="585858"/>
                </a:solidFill>
                <a:latin typeface="Calibri"/>
                <a:cs typeface="Calibri"/>
              </a:rPr>
              <a:t>10</a:t>
            </a:r>
            <a:r>
              <a:rPr sz="800" dirty="0">
                <a:solidFill>
                  <a:srgbClr val="585858"/>
                </a:solidFill>
                <a:latin typeface="Calibri"/>
                <a:cs typeface="Calibri"/>
              </a:rPr>
              <a:t>	</a:t>
            </a:r>
            <a:r>
              <a:rPr sz="800" spc="-25" dirty="0">
                <a:solidFill>
                  <a:srgbClr val="585858"/>
                </a:solidFill>
                <a:latin typeface="Calibri"/>
                <a:cs typeface="Calibri"/>
              </a:rPr>
              <a:t>15</a:t>
            </a:r>
            <a:endParaRPr sz="800">
              <a:latin typeface="Calibri"/>
              <a:cs typeface="Calibri"/>
            </a:endParaRPr>
          </a:p>
        </p:txBody>
      </p:sp>
      <p:grpSp>
        <p:nvGrpSpPr>
          <p:cNvPr id="42" name="object 42"/>
          <p:cNvGrpSpPr/>
          <p:nvPr/>
        </p:nvGrpSpPr>
        <p:grpSpPr>
          <a:xfrm>
            <a:off x="5407152" y="2211324"/>
            <a:ext cx="4514215" cy="4277995"/>
            <a:chOff x="5407152" y="2211324"/>
            <a:chExt cx="4514215" cy="4277995"/>
          </a:xfrm>
        </p:grpSpPr>
        <p:sp>
          <p:nvSpPr>
            <p:cNvPr id="43" name="object 43"/>
            <p:cNvSpPr/>
            <p:nvPr/>
          </p:nvSpPr>
          <p:spPr>
            <a:xfrm>
              <a:off x="5413248" y="2215896"/>
              <a:ext cx="4503420" cy="2717800"/>
            </a:xfrm>
            <a:custGeom>
              <a:avLst/>
              <a:gdLst/>
              <a:ahLst/>
              <a:cxnLst/>
              <a:rect l="l" t="t" r="r" b="b"/>
              <a:pathLst>
                <a:path w="4503420" h="2717800">
                  <a:moveTo>
                    <a:pt x="0" y="2717292"/>
                  </a:moveTo>
                  <a:lnTo>
                    <a:pt x="4503420" y="2717292"/>
                  </a:lnTo>
                  <a:lnTo>
                    <a:pt x="4503420" y="0"/>
                  </a:lnTo>
                  <a:lnTo>
                    <a:pt x="0" y="0"/>
                  </a:lnTo>
                  <a:lnTo>
                    <a:pt x="0" y="2717292"/>
                  </a:lnTo>
                  <a:close/>
                </a:path>
              </a:pathLst>
            </a:custGeom>
            <a:ln w="9144">
              <a:solidFill>
                <a:srgbClr val="000000"/>
              </a:solidFill>
            </a:ln>
          </p:spPr>
          <p:txBody>
            <a:bodyPr wrap="square" lIns="0" tIns="0" rIns="0" bIns="0" rtlCol="0"/>
            <a:lstStyle/>
            <a:p>
              <a:endParaRPr/>
            </a:p>
          </p:txBody>
        </p:sp>
        <p:sp>
          <p:nvSpPr>
            <p:cNvPr id="44" name="object 44"/>
            <p:cNvSpPr/>
            <p:nvPr/>
          </p:nvSpPr>
          <p:spPr>
            <a:xfrm>
              <a:off x="5413248" y="4698492"/>
              <a:ext cx="3996054" cy="1784985"/>
            </a:xfrm>
            <a:custGeom>
              <a:avLst/>
              <a:gdLst/>
              <a:ahLst/>
              <a:cxnLst/>
              <a:rect l="l" t="t" r="r" b="b"/>
              <a:pathLst>
                <a:path w="3996054" h="1784985">
                  <a:moveTo>
                    <a:pt x="0" y="690372"/>
                  </a:moveTo>
                  <a:lnTo>
                    <a:pt x="5753" y="640306"/>
                  </a:lnTo>
                  <a:lnTo>
                    <a:pt x="22144" y="594213"/>
                  </a:lnTo>
                  <a:lnTo>
                    <a:pt x="47866" y="553451"/>
                  </a:lnTo>
                  <a:lnTo>
                    <a:pt x="81611" y="519381"/>
                  </a:lnTo>
                  <a:lnTo>
                    <a:pt x="122075" y="493362"/>
                  </a:lnTo>
                  <a:lnTo>
                    <a:pt x="167951" y="476754"/>
                  </a:lnTo>
                  <a:lnTo>
                    <a:pt x="217931" y="470916"/>
                  </a:lnTo>
                  <a:lnTo>
                    <a:pt x="665988" y="470916"/>
                  </a:lnTo>
                  <a:lnTo>
                    <a:pt x="1935479" y="0"/>
                  </a:lnTo>
                  <a:lnTo>
                    <a:pt x="1664207" y="470916"/>
                  </a:lnTo>
                  <a:lnTo>
                    <a:pt x="3776472" y="470916"/>
                  </a:lnTo>
                  <a:lnTo>
                    <a:pt x="3826537" y="476754"/>
                  </a:lnTo>
                  <a:lnTo>
                    <a:pt x="3872630" y="493362"/>
                  </a:lnTo>
                  <a:lnTo>
                    <a:pt x="3913392" y="519381"/>
                  </a:lnTo>
                  <a:lnTo>
                    <a:pt x="3947462" y="553451"/>
                  </a:lnTo>
                  <a:lnTo>
                    <a:pt x="3973481" y="594213"/>
                  </a:lnTo>
                  <a:lnTo>
                    <a:pt x="3990089" y="640306"/>
                  </a:lnTo>
                  <a:lnTo>
                    <a:pt x="3995928" y="690372"/>
                  </a:lnTo>
                  <a:lnTo>
                    <a:pt x="3995928" y="1565148"/>
                  </a:lnTo>
                  <a:lnTo>
                    <a:pt x="3991436" y="1609582"/>
                  </a:lnTo>
                  <a:lnTo>
                    <a:pt x="3978568" y="1650873"/>
                  </a:lnTo>
                  <a:lnTo>
                    <a:pt x="3958235" y="1688163"/>
                  </a:lnTo>
                  <a:lnTo>
                    <a:pt x="3931348" y="1720596"/>
                  </a:lnTo>
                  <a:lnTo>
                    <a:pt x="3898817" y="1747313"/>
                  </a:lnTo>
                  <a:lnTo>
                    <a:pt x="3861554" y="1767459"/>
                  </a:lnTo>
                  <a:lnTo>
                    <a:pt x="3820468" y="1780174"/>
                  </a:lnTo>
                  <a:lnTo>
                    <a:pt x="3776472" y="1784604"/>
                  </a:lnTo>
                  <a:lnTo>
                    <a:pt x="1664207" y="1784604"/>
                  </a:lnTo>
                  <a:lnTo>
                    <a:pt x="217931" y="1784604"/>
                  </a:lnTo>
                  <a:lnTo>
                    <a:pt x="167951" y="1778845"/>
                  </a:lnTo>
                  <a:lnTo>
                    <a:pt x="122075" y="1762423"/>
                  </a:lnTo>
                  <a:lnTo>
                    <a:pt x="81611" y="1736617"/>
                  </a:lnTo>
                  <a:lnTo>
                    <a:pt x="47866" y="1702707"/>
                  </a:lnTo>
                  <a:lnTo>
                    <a:pt x="22144" y="1661973"/>
                  </a:lnTo>
                  <a:lnTo>
                    <a:pt x="5753" y="1615693"/>
                  </a:lnTo>
                  <a:lnTo>
                    <a:pt x="0" y="1565148"/>
                  </a:lnTo>
                  <a:lnTo>
                    <a:pt x="0" y="1018032"/>
                  </a:lnTo>
                  <a:lnTo>
                    <a:pt x="0" y="690372"/>
                  </a:lnTo>
                  <a:close/>
                </a:path>
              </a:pathLst>
            </a:custGeom>
            <a:ln w="12192">
              <a:solidFill>
                <a:srgbClr val="41709C"/>
              </a:solidFill>
            </a:ln>
          </p:spPr>
          <p:txBody>
            <a:bodyPr wrap="square" lIns="0" tIns="0" rIns="0" bIns="0" rtlCol="0"/>
            <a:lstStyle/>
            <a:p>
              <a:endParaRPr/>
            </a:p>
          </p:txBody>
        </p:sp>
      </p:grpSp>
      <p:sp>
        <p:nvSpPr>
          <p:cNvPr id="45" name="object 45"/>
          <p:cNvSpPr txBox="1"/>
          <p:nvPr/>
        </p:nvSpPr>
        <p:spPr>
          <a:xfrm>
            <a:off x="5554471" y="5382768"/>
            <a:ext cx="3606800" cy="863600"/>
          </a:xfrm>
          <a:prstGeom prst="rect">
            <a:avLst/>
          </a:prstGeom>
        </p:spPr>
        <p:txBody>
          <a:bodyPr vert="horz" wrap="square" lIns="0" tIns="12700" rIns="0" bIns="0" rtlCol="0">
            <a:spAutoFit/>
          </a:bodyPr>
          <a:lstStyle/>
          <a:p>
            <a:pPr marL="12700">
              <a:lnSpc>
                <a:spcPct val="100000"/>
              </a:lnSpc>
              <a:spcBef>
                <a:spcPts val="100"/>
              </a:spcBef>
            </a:pPr>
            <a:r>
              <a:rPr sz="1100" b="1" spc="-15" dirty="0">
                <a:latin typeface="UD Digi Kyokasho NK-B"/>
                <a:cs typeface="UD Digi Kyokasho NK-B"/>
              </a:rPr>
              <a:t>＜その他の内容＞</a:t>
            </a:r>
            <a:endParaRPr sz="1100">
              <a:latin typeface="UD Digi Kyokasho NK-B"/>
              <a:cs typeface="UD Digi Kyokasho NK-B"/>
            </a:endParaRPr>
          </a:p>
          <a:p>
            <a:pPr marL="181610" marR="5080" indent="-169545">
              <a:lnSpc>
                <a:spcPct val="100000"/>
              </a:lnSpc>
              <a:spcBef>
                <a:spcPts val="1320"/>
              </a:spcBef>
              <a:buFont typeface="Arial"/>
              <a:buChar char="•"/>
              <a:tabLst>
                <a:tab pos="184785" algn="l"/>
              </a:tabLst>
            </a:pPr>
            <a:r>
              <a:rPr sz="1100" b="1" spc="-15" dirty="0">
                <a:latin typeface="UD Digi Kyokasho NK-B"/>
                <a:cs typeface="UD Digi Kyokasho NK-B"/>
              </a:rPr>
              <a:t>課題があれば、自立支援協議会の障がい児支援者実務者	会議において検討会議を立ち上げている。</a:t>
            </a:r>
            <a:endParaRPr sz="1100">
              <a:latin typeface="UD Digi Kyokasho NK-B"/>
              <a:cs typeface="UD Digi Kyokasho NK-B"/>
            </a:endParaRPr>
          </a:p>
          <a:p>
            <a:pPr marL="182245" indent="-169545">
              <a:lnSpc>
                <a:spcPct val="100000"/>
              </a:lnSpc>
              <a:buFont typeface="Arial"/>
              <a:buChar char="•"/>
              <a:tabLst>
                <a:tab pos="182245" algn="l"/>
              </a:tabLst>
            </a:pPr>
            <a:r>
              <a:rPr sz="1100" b="1" spc="-20" dirty="0">
                <a:latin typeface="UD Digi Kyokasho NK-B"/>
                <a:cs typeface="UD Digi Kyokasho NK-B"/>
              </a:rPr>
              <a:t>障がい児支援や発達支援に関するネットワーク会議等</a:t>
            </a:r>
            <a:endParaRPr sz="1100">
              <a:latin typeface="UD Digi Kyokasho NK-B"/>
              <a:cs typeface="UD Digi Kyokasho NK-B"/>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72668" y="807720"/>
            <a:ext cx="6117840" cy="190500"/>
          </a:xfrm>
          <a:prstGeom prst="rect">
            <a:avLst/>
          </a:prstGeom>
        </p:spPr>
      </p:pic>
      <p:sp>
        <p:nvSpPr>
          <p:cNvPr id="3" name="object 3"/>
          <p:cNvSpPr/>
          <p:nvPr/>
        </p:nvSpPr>
        <p:spPr>
          <a:xfrm>
            <a:off x="880872" y="1077468"/>
            <a:ext cx="8943340" cy="3091180"/>
          </a:xfrm>
          <a:custGeom>
            <a:avLst/>
            <a:gdLst/>
            <a:ahLst/>
            <a:cxnLst/>
            <a:rect l="l" t="t" r="r" b="b"/>
            <a:pathLst>
              <a:path w="8943340" h="3091179">
                <a:moveTo>
                  <a:pt x="0" y="3090672"/>
                </a:moveTo>
                <a:lnTo>
                  <a:pt x="8942832" y="3090672"/>
                </a:lnTo>
                <a:lnTo>
                  <a:pt x="8942832" y="0"/>
                </a:lnTo>
                <a:lnTo>
                  <a:pt x="0" y="0"/>
                </a:lnTo>
                <a:lnTo>
                  <a:pt x="0" y="3090672"/>
                </a:lnTo>
                <a:close/>
              </a:path>
            </a:pathLst>
          </a:custGeom>
          <a:ln w="25908">
            <a:solidFill>
              <a:srgbClr val="00AFEF"/>
            </a:solidFill>
          </a:ln>
        </p:spPr>
        <p:txBody>
          <a:bodyPr wrap="square" lIns="0" tIns="0" rIns="0" bIns="0" rtlCol="0"/>
          <a:lstStyle/>
          <a:p>
            <a:endParaRPr/>
          </a:p>
        </p:txBody>
      </p:sp>
      <p:sp>
        <p:nvSpPr>
          <p:cNvPr id="4" name="object 4"/>
          <p:cNvSpPr txBox="1"/>
          <p:nvPr/>
        </p:nvSpPr>
        <p:spPr>
          <a:xfrm>
            <a:off x="796544" y="431800"/>
            <a:ext cx="8825230" cy="3616960"/>
          </a:xfrm>
          <a:prstGeom prst="rect">
            <a:avLst/>
          </a:prstGeom>
        </p:spPr>
        <p:txBody>
          <a:bodyPr vert="horz" wrap="square" lIns="0" tIns="12700" rIns="0" bIns="0" rtlCol="0">
            <a:spAutoFit/>
          </a:bodyPr>
          <a:lstStyle/>
          <a:p>
            <a:pPr marL="12700">
              <a:lnSpc>
                <a:spcPct val="100000"/>
              </a:lnSpc>
              <a:spcBef>
                <a:spcPts val="100"/>
              </a:spcBef>
              <a:tabLst>
                <a:tab pos="411480" algn="l"/>
              </a:tabLst>
            </a:pPr>
            <a:r>
              <a:rPr sz="1600" b="0" spc="-50" dirty="0">
                <a:latin typeface="Yu Gothic Light"/>
                <a:cs typeface="Yu Gothic Light"/>
              </a:rPr>
              <a:t>９</a:t>
            </a:r>
            <a:r>
              <a:rPr sz="1600" b="0" dirty="0">
                <a:latin typeface="Yu Gothic Light"/>
                <a:cs typeface="Yu Gothic Light"/>
              </a:rPr>
              <a:t>	</a:t>
            </a:r>
            <a:r>
              <a:rPr sz="1600" b="0" spc="-35" dirty="0">
                <a:latin typeface="Yu Gothic Light"/>
                <a:cs typeface="Yu Gothic Light"/>
              </a:rPr>
              <a:t>発達障がい理解のための取組み</a:t>
            </a:r>
            <a:endParaRPr sz="1600">
              <a:latin typeface="Yu Gothic Light"/>
              <a:cs typeface="Yu Gothic Light"/>
            </a:endParaRPr>
          </a:p>
          <a:p>
            <a:pPr marL="175260" marR="5080">
              <a:lnSpc>
                <a:spcPct val="200000"/>
              </a:lnSpc>
              <a:spcBef>
                <a:spcPts val="1875"/>
              </a:spcBef>
            </a:pPr>
            <a:r>
              <a:rPr sz="1200" b="1" spc="-30" dirty="0">
                <a:latin typeface="UD Digi Kyokasho NK-B"/>
                <a:cs typeface="UD Digi Kyokasho NK-B"/>
              </a:rPr>
              <a:t>〇世界自閉症啓発デーや発達障がい啓発週間における市町村の取組については、広報紙を活用した啓発が最も多く３３市町村で実施。〇ブルーライトアップについては、５市で実施。</a:t>
            </a:r>
            <a:endParaRPr sz="1200">
              <a:latin typeface="UD Digi Kyokasho NK-B"/>
              <a:cs typeface="UD Digi Kyokasho NK-B"/>
            </a:endParaRPr>
          </a:p>
          <a:p>
            <a:pPr marL="434340" indent="-152400">
              <a:lnSpc>
                <a:spcPct val="100000"/>
              </a:lnSpc>
              <a:buSzPct val="91666"/>
              <a:buChar char="•"/>
              <a:tabLst>
                <a:tab pos="434340" algn="l"/>
              </a:tabLst>
            </a:pPr>
            <a:r>
              <a:rPr sz="1200" b="1" dirty="0">
                <a:latin typeface="UD Digi Kyokasho NK-B"/>
                <a:cs typeface="UD Digi Kyokasho NK-B"/>
              </a:rPr>
              <a:t>（大阪市）</a:t>
            </a:r>
            <a:r>
              <a:rPr sz="1200" b="1" spc="-30" dirty="0">
                <a:latin typeface="UD Digi Kyokasho NK-B"/>
                <a:cs typeface="UD Digi Kyokasho NK-B"/>
              </a:rPr>
              <a:t>大阪城天守閣、天保山大観覧車、大阪市役所本庁舎</a:t>
            </a:r>
            <a:endParaRPr sz="1200">
              <a:latin typeface="UD Digi Kyokasho NK-B"/>
              <a:cs typeface="UD Digi Kyokasho NK-B"/>
            </a:endParaRPr>
          </a:p>
          <a:p>
            <a:pPr marL="434340" indent="-152400">
              <a:lnSpc>
                <a:spcPct val="100000"/>
              </a:lnSpc>
              <a:buSzPct val="91666"/>
              <a:buChar char="•"/>
              <a:tabLst>
                <a:tab pos="434340" algn="l"/>
              </a:tabLst>
            </a:pPr>
            <a:r>
              <a:rPr sz="1200" b="1" dirty="0">
                <a:latin typeface="UD Digi Kyokasho NK-B"/>
                <a:cs typeface="UD Digi Kyokasho NK-B"/>
              </a:rPr>
              <a:t>（堺市）</a:t>
            </a:r>
            <a:r>
              <a:rPr sz="1200" b="1" spc="-15" dirty="0">
                <a:latin typeface="UD Digi Kyokasho NK-B"/>
                <a:cs typeface="UD Digi Kyokasho NK-B"/>
              </a:rPr>
              <a:t>旧堺燈台</a:t>
            </a:r>
            <a:endParaRPr sz="1200">
              <a:latin typeface="UD Digi Kyokasho NK-B"/>
              <a:cs typeface="UD Digi Kyokasho NK-B"/>
            </a:endParaRPr>
          </a:p>
          <a:p>
            <a:pPr marL="434340" marR="1150620" indent="-152400">
              <a:lnSpc>
                <a:spcPct val="100000"/>
              </a:lnSpc>
              <a:buSzPct val="91666"/>
              <a:buChar char="•"/>
              <a:tabLst>
                <a:tab pos="1118870" algn="l"/>
              </a:tabLst>
            </a:pPr>
            <a:r>
              <a:rPr sz="1200" b="1" dirty="0">
                <a:latin typeface="UD Digi Kyokasho NK-B"/>
                <a:cs typeface="UD Digi Kyokasho NK-B"/>
              </a:rPr>
              <a:t>（高槻市） </a:t>
            </a:r>
            <a:r>
              <a:rPr sz="1200" b="0" spc="125" dirty="0">
                <a:latin typeface="Heisei Mincho Std W3"/>
                <a:cs typeface="Heisei Mincho Std W3"/>
              </a:rPr>
              <a:t>JR</a:t>
            </a:r>
            <a:r>
              <a:rPr sz="1200" b="1" spc="-25" dirty="0">
                <a:latin typeface="UD Digi Kyokasho NK-B"/>
                <a:cs typeface="UD Digi Kyokasho NK-B"/>
              </a:rPr>
              <a:t>高槻駅南側人工デッキ、高槻市総合センター前植栽、子育て総合支援センター、高槻子ども未来館、	</a:t>
            </a:r>
            <a:r>
              <a:rPr sz="1200" b="1" spc="-15" dirty="0">
                <a:latin typeface="UD Digi Kyokasho NK-B"/>
                <a:cs typeface="UD Digi Kyokasho NK-B"/>
              </a:rPr>
              <a:t>障がい者福祉センター</a:t>
            </a:r>
            <a:endParaRPr sz="1200">
              <a:latin typeface="UD Digi Kyokasho NK-B"/>
              <a:cs typeface="UD Digi Kyokasho NK-B"/>
            </a:endParaRPr>
          </a:p>
          <a:p>
            <a:pPr marL="434340" indent="-152400">
              <a:lnSpc>
                <a:spcPct val="100000"/>
              </a:lnSpc>
              <a:buSzPct val="91666"/>
              <a:buChar char="•"/>
              <a:tabLst>
                <a:tab pos="434340" algn="l"/>
              </a:tabLst>
            </a:pPr>
            <a:r>
              <a:rPr sz="1200" b="1" dirty="0">
                <a:latin typeface="UD Digi Kyokasho NK-B"/>
                <a:cs typeface="UD Digi Kyokasho NK-B"/>
              </a:rPr>
              <a:t>（枚方市）</a:t>
            </a:r>
            <a:r>
              <a:rPr sz="1200" b="1" spc="-10" dirty="0">
                <a:latin typeface="UD Digi Kyokasho NK-B"/>
                <a:cs typeface="UD Digi Kyokasho NK-B"/>
              </a:rPr>
              <a:t>平和の鐘カリヨン</a:t>
            </a:r>
            <a:r>
              <a:rPr sz="1200" b="1" dirty="0">
                <a:latin typeface="UD Digi Kyokasho NK-B"/>
                <a:cs typeface="UD Digi Kyokasho NK-B"/>
              </a:rPr>
              <a:t>（</a:t>
            </a:r>
            <a:r>
              <a:rPr sz="1200" b="1" spc="-10" dirty="0">
                <a:latin typeface="UD Digi Kyokasho NK-B"/>
                <a:cs typeface="UD Digi Kyokasho NK-B"/>
              </a:rPr>
              <a:t>ヒラリヨン</a:t>
            </a:r>
            <a:r>
              <a:rPr sz="1200" b="1" spc="-50" dirty="0">
                <a:latin typeface="UD Digi Kyokasho NK-B"/>
                <a:cs typeface="UD Digi Kyokasho NK-B"/>
              </a:rPr>
              <a:t>）</a:t>
            </a:r>
            <a:endParaRPr sz="1200">
              <a:latin typeface="UD Digi Kyokasho NK-B"/>
              <a:cs typeface="UD Digi Kyokasho NK-B"/>
            </a:endParaRPr>
          </a:p>
          <a:p>
            <a:pPr marL="175260">
              <a:lnSpc>
                <a:spcPct val="100000"/>
              </a:lnSpc>
              <a:spcBef>
                <a:spcPts val="1440"/>
              </a:spcBef>
            </a:pPr>
            <a:r>
              <a:rPr sz="1200" b="1" spc="-25" dirty="0">
                <a:latin typeface="UD Digi Kyokasho NK-B"/>
                <a:cs typeface="UD Digi Kyokasho NK-B"/>
              </a:rPr>
              <a:t>〇その他の取組み</a:t>
            </a:r>
            <a:endParaRPr sz="1200">
              <a:latin typeface="UD Digi Kyokasho NK-B"/>
              <a:cs typeface="UD Digi Kyokasho NK-B"/>
            </a:endParaRPr>
          </a:p>
          <a:p>
            <a:pPr marL="434340" indent="-152400">
              <a:lnSpc>
                <a:spcPct val="100000"/>
              </a:lnSpc>
              <a:buSzPct val="91666"/>
              <a:buChar char="•"/>
              <a:tabLst>
                <a:tab pos="434340" algn="l"/>
              </a:tabLst>
            </a:pPr>
            <a:r>
              <a:rPr sz="1200" b="1" dirty="0">
                <a:latin typeface="UD Digi Kyokasho NK-B"/>
                <a:cs typeface="UD Digi Kyokasho NK-B"/>
              </a:rPr>
              <a:t>（大阪市）</a:t>
            </a:r>
            <a:r>
              <a:rPr sz="1200" b="1" spc="-30" dirty="0">
                <a:latin typeface="UD Digi Kyokasho NK-B"/>
                <a:cs typeface="UD Digi Kyokasho NK-B"/>
              </a:rPr>
              <a:t>啓発ウォーキング、啓発講演会、スポーツイベント等における啓発活動</a:t>
            </a:r>
            <a:endParaRPr sz="1200">
              <a:latin typeface="UD Digi Kyokasho NK-B"/>
              <a:cs typeface="UD Digi Kyokasho NK-B"/>
            </a:endParaRPr>
          </a:p>
          <a:p>
            <a:pPr marL="434340" indent="-152400">
              <a:lnSpc>
                <a:spcPct val="100000"/>
              </a:lnSpc>
              <a:buSzPct val="91666"/>
              <a:buChar char="•"/>
              <a:tabLst>
                <a:tab pos="434340" algn="l"/>
              </a:tabLst>
            </a:pPr>
            <a:r>
              <a:rPr sz="1200" b="1" dirty="0">
                <a:latin typeface="UD Digi Kyokasho NK-B"/>
                <a:cs typeface="UD Digi Kyokasho NK-B"/>
              </a:rPr>
              <a:t>（堺市）</a:t>
            </a:r>
            <a:r>
              <a:rPr sz="1200" b="1" spc="-15" dirty="0">
                <a:latin typeface="UD Digi Kyokasho NK-B"/>
                <a:cs typeface="UD Digi Kyokasho NK-B"/>
              </a:rPr>
              <a:t>啓発講演会、発達障がい啓発週間関連ブックフェア</a:t>
            </a:r>
            <a:endParaRPr sz="1200">
              <a:latin typeface="UD Digi Kyokasho NK-B"/>
              <a:cs typeface="UD Digi Kyokasho NK-B"/>
            </a:endParaRPr>
          </a:p>
          <a:p>
            <a:pPr marL="434340" indent="-152400">
              <a:lnSpc>
                <a:spcPct val="100000"/>
              </a:lnSpc>
              <a:buSzPct val="91666"/>
              <a:buChar char="•"/>
              <a:tabLst>
                <a:tab pos="434340" algn="l"/>
              </a:tabLst>
            </a:pPr>
            <a:r>
              <a:rPr sz="1200" b="1" dirty="0">
                <a:latin typeface="UD Digi Kyokasho NK-B"/>
                <a:cs typeface="UD Digi Kyokasho NK-B"/>
              </a:rPr>
              <a:t>（高槻市）</a:t>
            </a:r>
            <a:r>
              <a:rPr sz="1200" b="1" spc="-20" dirty="0">
                <a:latin typeface="UD Digi Kyokasho NK-B"/>
                <a:cs typeface="UD Digi Kyokasho NK-B"/>
              </a:rPr>
              <a:t>映画上映会とミニトーク、パネル展示</a:t>
            </a:r>
            <a:endParaRPr sz="1200">
              <a:latin typeface="UD Digi Kyokasho NK-B"/>
              <a:cs typeface="UD Digi Kyokasho NK-B"/>
            </a:endParaRPr>
          </a:p>
          <a:p>
            <a:pPr marL="434340" indent="-152400">
              <a:lnSpc>
                <a:spcPct val="100000"/>
              </a:lnSpc>
              <a:buSzPct val="91666"/>
              <a:buChar char="•"/>
              <a:tabLst>
                <a:tab pos="434340" algn="l"/>
              </a:tabLst>
            </a:pPr>
            <a:r>
              <a:rPr sz="1200" b="1" dirty="0">
                <a:latin typeface="UD Digi Kyokasho NK-B"/>
                <a:cs typeface="UD Digi Kyokasho NK-B"/>
              </a:rPr>
              <a:t>（吹田市）</a:t>
            </a:r>
            <a:r>
              <a:rPr sz="1200" b="1" spc="-25" dirty="0">
                <a:latin typeface="UD Digi Kyokasho NK-B"/>
                <a:cs typeface="UD Digi Kyokasho NK-B"/>
              </a:rPr>
              <a:t>ハートふれあいまつり</a:t>
            </a:r>
            <a:endParaRPr sz="1200">
              <a:latin typeface="UD Digi Kyokasho NK-B"/>
              <a:cs typeface="UD Digi Kyokasho NK-B"/>
            </a:endParaRPr>
          </a:p>
          <a:p>
            <a:pPr marL="434340" indent="-152400">
              <a:lnSpc>
                <a:spcPct val="100000"/>
              </a:lnSpc>
              <a:buSzPct val="91666"/>
              <a:buChar char="•"/>
              <a:tabLst>
                <a:tab pos="434340" algn="l"/>
              </a:tabLst>
            </a:pPr>
            <a:r>
              <a:rPr sz="1200" b="1" dirty="0">
                <a:latin typeface="UD Digi Kyokasho NK-B"/>
                <a:cs typeface="UD Digi Kyokasho NK-B"/>
              </a:rPr>
              <a:t>（寝屋川市）</a:t>
            </a:r>
            <a:r>
              <a:rPr sz="1200" b="1" spc="-10" dirty="0">
                <a:latin typeface="UD Digi Kyokasho NK-B"/>
                <a:cs typeface="UD Digi Kyokasho NK-B"/>
              </a:rPr>
              <a:t>啓発講演会</a:t>
            </a:r>
            <a:endParaRPr sz="1200">
              <a:latin typeface="UD Digi Kyokasho NK-B"/>
              <a:cs typeface="UD Digi Kyokasho NK-B"/>
            </a:endParaRPr>
          </a:p>
          <a:p>
            <a:pPr marL="434340" indent="-152400">
              <a:lnSpc>
                <a:spcPct val="100000"/>
              </a:lnSpc>
              <a:buSzPct val="91666"/>
              <a:buChar char="•"/>
              <a:tabLst>
                <a:tab pos="434340" algn="l"/>
              </a:tabLst>
            </a:pPr>
            <a:r>
              <a:rPr sz="1200" b="1" dirty="0">
                <a:latin typeface="UD Digi Kyokasho NK-B"/>
                <a:cs typeface="UD Digi Kyokasho NK-B"/>
              </a:rPr>
              <a:t>（全市町村）</a:t>
            </a:r>
            <a:r>
              <a:rPr sz="1200" b="1" spc="-30" dirty="0">
                <a:latin typeface="UD Digi Kyokasho NK-B"/>
                <a:cs typeface="UD Digi Kyokasho NK-B"/>
              </a:rPr>
              <a:t>国のポスターやチラシの掲示など</a:t>
            </a:r>
            <a:endParaRPr sz="1200">
              <a:latin typeface="UD Digi Kyokasho NK-B"/>
              <a:cs typeface="UD Digi Kyokasho NK-B"/>
            </a:endParaRPr>
          </a:p>
        </p:txBody>
      </p:sp>
      <p:sp>
        <p:nvSpPr>
          <p:cNvPr id="5" name="object 5"/>
          <p:cNvSpPr txBox="1"/>
          <p:nvPr/>
        </p:nvSpPr>
        <p:spPr>
          <a:xfrm>
            <a:off x="9027668" y="6776719"/>
            <a:ext cx="1803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888888"/>
                </a:solidFill>
                <a:latin typeface="Calibri"/>
                <a:cs typeface="Calibri"/>
              </a:rPr>
              <a:t>27</a:t>
            </a:r>
            <a:endParaRPr sz="1200">
              <a:latin typeface="Calibri"/>
              <a:cs typeface="Calibri"/>
            </a:endParaRPr>
          </a:p>
        </p:txBody>
      </p:sp>
      <p:pic>
        <p:nvPicPr>
          <p:cNvPr id="6" name="object 6"/>
          <p:cNvPicPr/>
          <p:nvPr/>
        </p:nvPicPr>
        <p:blipFill>
          <a:blip r:embed="rId3" cstate="print"/>
          <a:stretch>
            <a:fillRect/>
          </a:stretch>
        </p:blipFill>
        <p:spPr>
          <a:xfrm>
            <a:off x="3680459" y="4312920"/>
            <a:ext cx="1793748" cy="2391156"/>
          </a:xfrm>
          <a:prstGeom prst="rect">
            <a:avLst/>
          </a:prstGeom>
        </p:spPr>
      </p:pic>
      <p:pic>
        <p:nvPicPr>
          <p:cNvPr id="7" name="object 7"/>
          <p:cNvPicPr/>
          <p:nvPr/>
        </p:nvPicPr>
        <p:blipFill>
          <a:blip r:embed="rId4" cstate="print"/>
          <a:stretch>
            <a:fillRect/>
          </a:stretch>
        </p:blipFill>
        <p:spPr>
          <a:xfrm>
            <a:off x="1016508" y="4312920"/>
            <a:ext cx="2071115" cy="2394204"/>
          </a:xfrm>
          <a:prstGeom prst="rect">
            <a:avLst/>
          </a:prstGeom>
        </p:spPr>
      </p:pic>
      <p:pic>
        <p:nvPicPr>
          <p:cNvPr id="8" name="object 8"/>
          <p:cNvPicPr/>
          <p:nvPr/>
        </p:nvPicPr>
        <p:blipFill>
          <a:blip r:embed="rId5" cstate="print"/>
          <a:stretch>
            <a:fillRect/>
          </a:stretch>
        </p:blipFill>
        <p:spPr>
          <a:xfrm>
            <a:off x="5977128" y="4660392"/>
            <a:ext cx="3075431" cy="2046732"/>
          </a:xfrm>
          <a:prstGeom prst="rect">
            <a:avLst/>
          </a:prstGeom>
        </p:spPr>
      </p:pic>
      <p:sp>
        <p:nvSpPr>
          <p:cNvPr id="9" name="object 9"/>
          <p:cNvSpPr txBox="1"/>
          <p:nvPr/>
        </p:nvSpPr>
        <p:spPr>
          <a:xfrm>
            <a:off x="1243075" y="6814819"/>
            <a:ext cx="1591945" cy="208279"/>
          </a:xfrm>
          <a:prstGeom prst="rect">
            <a:avLst/>
          </a:prstGeom>
        </p:spPr>
        <p:txBody>
          <a:bodyPr vert="horz" wrap="square" lIns="0" tIns="12700" rIns="0" bIns="0" rtlCol="0">
            <a:spAutoFit/>
          </a:bodyPr>
          <a:lstStyle/>
          <a:p>
            <a:pPr marL="12700">
              <a:lnSpc>
                <a:spcPct val="100000"/>
              </a:lnSpc>
              <a:spcBef>
                <a:spcPts val="100"/>
              </a:spcBef>
            </a:pPr>
            <a:r>
              <a:rPr sz="1200" b="1" dirty="0">
                <a:latin typeface="UD Digi Kyokasho NK-B"/>
                <a:cs typeface="UD Digi Kyokasho NK-B"/>
              </a:rPr>
              <a:t>大阪城天守閣（大阪市</a:t>
            </a:r>
            <a:r>
              <a:rPr sz="1200" b="1" spc="-50" dirty="0">
                <a:latin typeface="UD Digi Kyokasho NK-B"/>
                <a:cs typeface="UD Digi Kyokasho NK-B"/>
              </a:rPr>
              <a:t>）</a:t>
            </a:r>
            <a:endParaRPr sz="1200">
              <a:latin typeface="UD Digi Kyokasho NK-B"/>
              <a:cs typeface="UD Digi Kyokasho NK-B"/>
            </a:endParaRPr>
          </a:p>
        </p:txBody>
      </p:sp>
      <p:sp>
        <p:nvSpPr>
          <p:cNvPr id="10" name="object 10"/>
          <p:cNvSpPr txBox="1"/>
          <p:nvPr/>
        </p:nvSpPr>
        <p:spPr>
          <a:xfrm>
            <a:off x="3721100" y="6814819"/>
            <a:ext cx="1793239" cy="208279"/>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UD Digi Kyokasho NK-B"/>
                <a:cs typeface="UD Digi Kyokasho NK-B"/>
              </a:rPr>
              <a:t>平和の鐘カリヨン</a:t>
            </a:r>
            <a:r>
              <a:rPr sz="1200" b="1" dirty="0">
                <a:latin typeface="UD Digi Kyokasho NK-B"/>
                <a:cs typeface="UD Digi Kyokasho NK-B"/>
              </a:rPr>
              <a:t>（枚方市</a:t>
            </a:r>
            <a:r>
              <a:rPr sz="1200" b="1" spc="-50" dirty="0">
                <a:latin typeface="UD Digi Kyokasho NK-B"/>
                <a:cs typeface="UD Digi Kyokasho NK-B"/>
              </a:rPr>
              <a:t>）</a:t>
            </a:r>
            <a:endParaRPr sz="1200">
              <a:latin typeface="UD Digi Kyokasho NK-B"/>
              <a:cs typeface="UD Digi Kyokasho NK-B"/>
            </a:endParaRPr>
          </a:p>
        </p:txBody>
      </p:sp>
      <p:sp>
        <p:nvSpPr>
          <p:cNvPr id="11" name="object 11"/>
          <p:cNvSpPr txBox="1"/>
          <p:nvPr/>
        </p:nvSpPr>
        <p:spPr>
          <a:xfrm>
            <a:off x="6813295" y="6814819"/>
            <a:ext cx="1326515" cy="208279"/>
          </a:xfrm>
          <a:prstGeom prst="rect">
            <a:avLst/>
          </a:prstGeom>
        </p:spPr>
        <p:txBody>
          <a:bodyPr vert="horz" wrap="square" lIns="0" tIns="12700" rIns="0" bIns="0" rtlCol="0">
            <a:spAutoFit/>
          </a:bodyPr>
          <a:lstStyle/>
          <a:p>
            <a:pPr marL="12700">
              <a:lnSpc>
                <a:spcPct val="100000"/>
              </a:lnSpc>
              <a:spcBef>
                <a:spcPts val="100"/>
              </a:spcBef>
            </a:pPr>
            <a:r>
              <a:rPr sz="1200" b="1" spc="-15" dirty="0">
                <a:latin typeface="UD Digi Kyokasho NK-B"/>
                <a:cs typeface="UD Digi Kyokasho NK-B"/>
              </a:rPr>
              <a:t>高槻市総合センター</a:t>
            </a:r>
            <a:endParaRPr sz="1200">
              <a:latin typeface="UD Digi Kyokasho NK-B"/>
              <a:cs typeface="UD Digi Kyokasho NK-B"/>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7923530" cy="269240"/>
          </a:xfrm>
          <a:prstGeom prst="rect">
            <a:avLst/>
          </a:prstGeom>
        </p:spPr>
        <p:txBody>
          <a:bodyPr vert="horz" wrap="square" lIns="0" tIns="12700" rIns="0" bIns="0" rtlCol="0">
            <a:spAutoFit/>
          </a:bodyPr>
          <a:lstStyle/>
          <a:p>
            <a:pPr marL="12700">
              <a:lnSpc>
                <a:spcPct val="100000"/>
              </a:lnSpc>
              <a:spcBef>
                <a:spcPts val="100"/>
              </a:spcBef>
              <a:tabLst>
                <a:tab pos="901065" algn="l"/>
              </a:tabLst>
            </a:pPr>
            <a:r>
              <a:rPr sz="1600" b="0" spc="-70" dirty="0">
                <a:latin typeface="Yu Gothic Light"/>
                <a:cs typeface="Yu Gothic Light"/>
              </a:rPr>
              <a:t>１ − ②</a:t>
            </a:r>
            <a:r>
              <a:rPr sz="1600" b="0" dirty="0">
                <a:latin typeface="Yu Gothic Light"/>
                <a:cs typeface="Yu Gothic Light"/>
              </a:rPr>
              <a:t>	</a:t>
            </a:r>
            <a:r>
              <a:rPr sz="1600" b="0" spc="-35" dirty="0">
                <a:latin typeface="Yu Gothic Light"/>
                <a:cs typeface="Yu Gothic Light"/>
              </a:rPr>
              <a:t>早期気づきと早期⽀援の充実：幼稚園・保育所・認定こども園に対する取組み</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797560"/>
          </a:xfrm>
          <a:prstGeom prst="rect">
            <a:avLst/>
          </a:prstGeom>
          <a:ln w="25907">
            <a:solidFill>
              <a:srgbClr val="00AFEF"/>
            </a:solidFill>
          </a:ln>
        </p:spPr>
        <p:txBody>
          <a:bodyPr vert="horz" wrap="square" lIns="0" tIns="20955" rIns="0" bIns="0" rtlCol="0">
            <a:spAutoFit/>
          </a:bodyPr>
          <a:lstStyle/>
          <a:p>
            <a:pPr marL="266700" marR="156845" indent="-175260">
              <a:lnSpc>
                <a:spcPct val="118300"/>
              </a:lnSpc>
              <a:spcBef>
                <a:spcPts val="165"/>
              </a:spcBef>
            </a:pPr>
            <a:r>
              <a:rPr sz="1200" b="1" spc="-20"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32</a:t>
            </a:r>
            <a:r>
              <a:rPr sz="1200" b="1" spc="-50" dirty="0">
                <a:solidFill>
                  <a:srgbClr val="0D0D0D"/>
                </a:solidFill>
                <a:latin typeface="UD Digi Kyokasho NK-B"/>
                <a:cs typeface="UD Digi Kyokasho NK-B"/>
              </a:rPr>
              <a:t>市町村において、発達障がいに関する幼稚園教諭・保育所等に対する研修を実施。実施無の市町村においては大阪府・その他の機関</a:t>
            </a:r>
            <a:r>
              <a:rPr sz="1200" b="1" spc="-20" dirty="0">
                <a:solidFill>
                  <a:srgbClr val="0D0D0D"/>
                </a:solidFill>
                <a:latin typeface="UD Digi Kyokasho NK-B"/>
                <a:cs typeface="UD Digi Kyokasho NK-B"/>
              </a:rPr>
              <a:t>が開催する研修を周知し、受講機会を確保。</a:t>
            </a:r>
            <a:endParaRPr sz="1200">
              <a:latin typeface="UD Digi Kyokasho NK-B"/>
              <a:cs typeface="UD Digi Kyokasho NK-B"/>
            </a:endParaRPr>
          </a:p>
          <a:p>
            <a:pPr marL="91440">
              <a:lnSpc>
                <a:spcPct val="100000"/>
              </a:lnSpc>
              <a:spcBef>
                <a:spcPts val="265"/>
              </a:spcBef>
            </a:pPr>
            <a:r>
              <a:rPr sz="1200" b="1" spc="-30" dirty="0">
                <a:solidFill>
                  <a:srgbClr val="0D0D0D"/>
                </a:solidFill>
                <a:latin typeface="UD Digi Kyokasho NK-B"/>
                <a:cs typeface="UD Digi Kyokasho NK-B"/>
              </a:rPr>
              <a:t>〇保育所における発達障がいの早期発見に向けた取組みとしては、巡回相談や発達検査を活用。</a:t>
            </a:r>
            <a:endParaRPr sz="1200">
              <a:latin typeface="UD Digi Kyokasho NK-B"/>
              <a:cs typeface="UD Digi Kyokasho NK-B"/>
            </a:endParaRPr>
          </a:p>
        </p:txBody>
      </p:sp>
      <p:sp>
        <p:nvSpPr>
          <p:cNvPr id="5" name="object 5"/>
          <p:cNvSpPr txBox="1"/>
          <p:nvPr/>
        </p:nvSpPr>
        <p:spPr>
          <a:xfrm>
            <a:off x="9091676" y="6968744"/>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3</a:t>
            </a:r>
            <a:endParaRPr sz="1200">
              <a:latin typeface="Calibri"/>
              <a:cs typeface="Calibri"/>
            </a:endParaRPr>
          </a:p>
        </p:txBody>
      </p:sp>
      <p:grpSp>
        <p:nvGrpSpPr>
          <p:cNvPr id="6" name="object 6"/>
          <p:cNvGrpSpPr/>
          <p:nvPr/>
        </p:nvGrpSpPr>
        <p:grpSpPr>
          <a:xfrm>
            <a:off x="1522475" y="2674620"/>
            <a:ext cx="1432560" cy="1379220"/>
            <a:chOff x="1522475" y="2674620"/>
            <a:chExt cx="1432560" cy="1379220"/>
          </a:xfrm>
        </p:grpSpPr>
        <p:sp>
          <p:nvSpPr>
            <p:cNvPr id="7" name="object 7"/>
            <p:cNvSpPr/>
            <p:nvPr/>
          </p:nvSpPr>
          <p:spPr>
            <a:xfrm>
              <a:off x="1554479" y="2683764"/>
              <a:ext cx="1370330" cy="1370330"/>
            </a:xfrm>
            <a:custGeom>
              <a:avLst/>
              <a:gdLst/>
              <a:ahLst/>
              <a:cxnLst/>
              <a:rect l="l" t="t" r="r" b="b"/>
              <a:pathLst>
                <a:path w="1370330" h="1370329">
                  <a:moveTo>
                    <a:pt x="684276" y="0"/>
                  </a:moveTo>
                  <a:lnTo>
                    <a:pt x="684276" y="685800"/>
                  </a:lnTo>
                  <a:lnTo>
                    <a:pt x="0" y="710184"/>
                  </a:lnTo>
                  <a:lnTo>
                    <a:pt x="3404" y="757831"/>
                  </a:lnTo>
                  <a:lnTo>
                    <a:pt x="9966" y="804491"/>
                  </a:lnTo>
                  <a:lnTo>
                    <a:pt x="19578" y="850059"/>
                  </a:lnTo>
                  <a:lnTo>
                    <a:pt x="32129" y="894430"/>
                  </a:lnTo>
                  <a:lnTo>
                    <a:pt x="47511" y="937499"/>
                  </a:lnTo>
                  <a:lnTo>
                    <a:pt x="65616" y="979160"/>
                  </a:lnTo>
                  <a:lnTo>
                    <a:pt x="86333" y="1019308"/>
                  </a:lnTo>
                  <a:lnTo>
                    <a:pt x="109555" y="1057838"/>
                  </a:lnTo>
                  <a:lnTo>
                    <a:pt x="135172" y="1094645"/>
                  </a:lnTo>
                  <a:lnTo>
                    <a:pt x="163075" y="1129624"/>
                  </a:lnTo>
                  <a:lnTo>
                    <a:pt x="193155" y="1162668"/>
                  </a:lnTo>
                  <a:lnTo>
                    <a:pt x="225304" y="1193674"/>
                  </a:lnTo>
                  <a:lnTo>
                    <a:pt x="259412" y="1222535"/>
                  </a:lnTo>
                  <a:lnTo>
                    <a:pt x="295370" y="1249148"/>
                  </a:lnTo>
                  <a:lnTo>
                    <a:pt x="333069" y="1273405"/>
                  </a:lnTo>
                  <a:lnTo>
                    <a:pt x="372401" y="1295203"/>
                  </a:lnTo>
                  <a:lnTo>
                    <a:pt x="413256" y="1314436"/>
                  </a:lnTo>
                  <a:lnTo>
                    <a:pt x="455526" y="1330998"/>
                  </a:lnTo>
                  <a:lnTo>
                    <a:pt x="499101" y="1344786"/>
                  </a:lnTo>
                  <a:lnTo>
                    <a:pt x="543872" y="1355692"/>
                  </a:lnTo>
                  <a:lnTo>
                    <a:pt x="589731" y="1363613"/>
                  </a:lnTo>
                  <a:lnTo>
                    <a:pt x="636569" y="1368442"/>
                  </a:lnTo>
                  <a:lnTo>
                    <a:pt x="684276" y="1370076"/>
                  </a:lnTo>
                  <a:lnTo>
                    <a:pt x="733156" y="1368358"/>
                  </a:lnTo>
                  <a:lnTo>
                    <a:pt x="781125" y="1363281"/>
                  </a:lnTo>
                  <a:lnTo>
                    <a:pt x="828064" y="1354962"/>
                  </a:lnTo>
                  <a:lnTo>
                    <a:pt x="873856" y="1343515"/>
                  </a:lnTo>
                  <a:lnTo>
                    <a:pt x="918384" y="1329057"/>
                  </a:lnTo>
                  <a:lnTo>
                    <a:pt x="961531" y="1311703"/>
                  </a:lnTo>
                  <a:lnTo>
                    <a:pt x="1003179" y="1291570"/>
                  </a:lnTo>
                  <a:lnTo>
                    <a:pt x="1043212" y="1268772"/>
                  </a:lnTo>
                  <a:lnTo>
                    <a:pt x="1081511" y="1243425"/>
                  </a:lnTo>
                  <a:lnTo>
                    <a:pt x="1117960" y="1215646"/>
                  </a:lnTo>
                  <a:lnTo>
                    <a:pt x="1152441" y="1185550"/>
                  </a:lnTo>
                  <a:lnTo>
                    <a:pt x="1184838" y="1153253"/>
                  </a:lnTo>
                  <a:lnTo>
                    <a:pt x="1215033" y="1118870"/>
                  </a:lnTo>
                  <a:lnTo>
                    <a:pt x="1242908" y="1082517"/>
                  </a:lnTo>
                  <a:lnTo>
                    <a:pt x="1268347" y="1044311"/>
                  </a:lnTo>
                  <a:lnTo>
                    <a:pt x="1291232" y="1004366"/>
                  </a:lnTo>
                  <a:lnTo>
                    <a:pt x="1311446" y="962798"/>
                  </a:lnTo>
                  <a:lnTo>
                    <a:pt x="1328872" y="919724"/>
                  </a:lnTo>
                  <a:lnTo>
                    <a:pt x="1343393" y="875258"/>
                  </a:lnTo>
                  <a:lnTo>
                    <a:pt x="1354891" y="829517"/>
                  </a:lnTo>
                  <a:lnTo>
                    <a:pt x="1363249" y="782617"/>
                  </a:lnTo>
                  <a:lnTo>
                    <a:pt x="1368349" y="734672"/>
                  </a:lnTo>
                  <a:lnTo>
                    <a:pt x="1370076" y="685800"/>
                  </a:lnTo>
                  <a:lnTo>
                    <a:pt x="1368349" y="636737"/>
                  </a:lnTo>
                  <a:lnTo>
                    <a:pt x="1363249" y="588618"/>
                  </a:lnTo>
                  <a:lnTo>
                    <a:pt x="1354891" y="541560"/>
                  </a:lnTo>
                  <a:lnTo>
                    <a:pt x="1343393" y="495676"/>
                  </a:lnTo>
                  <a:lnTo>
                    <a:pt x="1328872" y="451082"/>
                  </a:lnTo>
                  <a:lnTo>
                    <a:pt x="1311446" y="407892"/>
                  </a:lnTo>
                  <a:lnTo>
                    <a:pt x="1291232" y="366222"/>
                  </a:lnTo>
                  <a:lnTo>
                    <a:pt x="1268347" y="326187"/>
                  </a:lnTo>
                  <a:lnTo>
                    <a:pt x="1242908" y="287901"/>
                  </a:lnTo>
                  <a:lnTo>
                    <a:pt x="1215033" y="251480"/>
                  </a:lnTo>
                  <a:lnTo>
                    <a:pt x="1184838" y="217039"/>
                  </a:lnTo>
                  <a:lnTo>
                    <a:pt x="1152441" y="184691"/>
                  </a:lnTo>
                  <a:lnTo>
                    <a:pt x="1117960" y="154554"/>
                  </a:lnTo>
                  <a:lnTo>
                    <a:pt x="1081511" y="126741"/>
                  </a:lnTo>
                  <a:lnTo>
                    <a:pt x="1043212" y="101367"/>
                  </a:lnTo>
                  <a:lnTo>
                    <a:pt x="1003179" y="78548"/>
                  </a:lnTo>
                  <a:lnTo>
                    <a:pt x="961531" y="58399"/>
                  </a:lnTo>
                  <a:lnTo>
                    <a:pt x="918384" y="41034"/>
                  </a:lnTo>
                  <a:lnTo>
                    <a:pt x="873856" y="26568"/>
                  </a:lnTo>
                  <a:lnTo>
                    <a:pt x="828064" y="15117"/>
                  </a:lnTo>
                  <a:lnTo>
                    <a:pt x="781125" y="6795"/>
                  </a:lnTo>
                  <a:lnTo>
                    <a:pt x="733156" y="1718"/>
                  </a:lnTo>
                  <a:lnTo>
                    <a:pt x="684276" y="0"/>
                  </a:lnTo>
                  <a:close/>
                </a:path>
              </a:pathLst>
            </a:custGeom>
            <a:solidFill>
              <a:srgbClr val="5088BB"/>
            </a:solidFill>
          </p:spPr>
          <p:txBody>
            <a:bodyPr wrap="square" lIns="0" tIns="0" rIns="0" bIns="0" rtlCol="0"/>
            <a:lstStyle/>
            <a:p>
              <a:endParaRPr/>
            </a:p>
          </p:txBody>
        </p:sp>
        <p:sp>
          <p:nvSpPr>
            <p:cNvPr id="8" name="object 8"/>
            <p:cNvSpPr/>
            <p:nvPr/>
          </p:nvSpPr>
          <p:spPr>
            <a:xfrm>
              <a:off x="1554426" y="2683764"/>
              <a:ext cx="684530" cy="710565"/>
            </a:xfrm>
            <a:custGeom>
              <a:avLst/>
              <a:gdLst/>
              <a:ahLst/>
              <a:cxnLst/>
              <a:rect l="l" t="t" r="r" b="b"/>
              <a:pathLst>
                <a:path w="684530" h="710564">
                  <a:moveTo>
                    <a:pt x="684329" y="0"/>
                  </a:moveTo>
                  <a:lnTo>
                    <a:pt x="659945" y="0"/>
                  </a:lnTo>
                  <a:lnTo>
                    <a:pt x="611132" y="3679"/>
                  </a:lnTo>
                  <a:lnTo>
                    <a:pt x="563365" y="10662"/>
                  </a:lnTo>
                  <a:lnTo>
                    <a:pt x="516755" y="20830"/>
                  </a:lnTo>
                  <a:lnTo>
                    <a:pt x="471414" y="34064"/>
                  </a:lnTo>
                  <a:lnTo>
                    <a:pt x="427455" y="50246"/>
                  </a:lnTo>
                  <a:lnTo>
                    <a:pt x="384989" y="69257"/>
                  </a:lnTo>
                  <a:lnTo>
                    <a:pt x="344128" y="90978"/>
                  </a:lnTo>
                  <a:lnTo>
                    <a:pt x="304985" y="115290"/>
                  </a:lnTo>
                  <a:lnTo>
                    <a:pt x="267671" y="142075"/>
                  </a:lnTo>
                  <a:lnTo>
                    <a:pt x="232298" y="171213"/>
                  </a:lnTo>
                  <a:lnTo>
                    <a:pt x="198978" y="202587"/>
                  </a:lnTo>
                  <a:lnTo>
                    <a:pt x="167824" y="236077"/>
                  </a:lnTo>
                  <a:lnTo>
                    <a:pt x="138946" y="271564"/>
                  </a:lnTo>
                  <a:lnTo>
                    <a:pt x="112458" y="308930"/>
                  </a:lnTo>
                  <a:lnTo>
                    <a:pt x="88471" y="348057"/>
                  </a:lnTo>
                  <a:lnTo>
                    <a:pt x="67097" y="388825"/>
                  </a:lnTo>
                  <a:lnTo>
                    <a:pt x="48448" y="431115"/>
                  </a:lnTo>
                  <a:lnTo>
                    <a:pt x="32636" y="474810"/>
                  </a:lnTo>
                  <a:lnTo>
                    <a:pt x="19774" y="519789"/>
                  </a:lnTo>
                  <a:lnTo>
                    <a:pt x="9972" y="565935"/>
                  </a:lnTo>
                  <a:lnTo>
                    <a:pt x="3343" y="613128"/>
                  </a:lnTo>
                  <a:lnTo>
                    <a:pt x="0" y="661251"/>
                  </a:lnTo>
                  <a:lnTo>
                    <a:pt x="53" y="710184"/>
                  </a:lnTo>
                  <a:lnTo>
                    <a:pt x="684329" y="685800"/>
                  </a:lnTo>
                  <a:lnTo>
                    <a:pt x="684329" y="0"/>
                  </a:lnTo>
                  <a:close/>
                </a:path>
              </a:pathLst>
            </a:custGeom>
            <a:solidFill>
              <a:srgbClr val="96B8DF"/>
            </a:solidFill>
          </p:spPr>
          <p:txBody>
            <a:bodyPr wrap="square" lIns="0" tIns="0" rIns="0" bIns="0" rtlCol="0"/>
            <a:lstStyle/>
            <a:p>
              <a:endParaRPr/>
            </a:p>
          </p:txBody>
        </p:sp>
        <p:sp>
          <p:nvSpPr>
            <p:cNvPr id="9" name="object 9"/>
            <p:cNvSpPr/>
            <p:nvPr/>
          </p:nvSpPr>
          <p:spPr>
            <a:xfrm>
              <a:off x="1554426" y="2683764"/>
              <a:ext cx="684530" cy="710565"/>
            </a:xfrm>
            <a:custGeom>
              <a:avLst/>
              <a:gdLst/>
              <a:ahLst/>
              <a:cxnLst/>
              <a:rect l="l" t="t" r="r" b="b"/>
              <a:pathLst>
                <a:path w="684530" h="710564">
                  <a:moveTo>
                    <a:pt x="53" y="710184"/>
                  </a:moveTo>
                  <a:lnTo>
                    <a:pt x="0" y="661251"/>
                  </a:lnTo>
                  <a:lnTo>
                    <a:pt x="3343" y="613128"/>
                  </a:lnTo>
                  <a:lnTo>
                    <a:pt x="9972" y="565935"/>
                  </a:lnTo>
                  <a:lnTo>
                    <a:pt x="19774" y="519789"/>
                  </a:lnTo>
                  <a:lnTo>
                    <a:pt x="32636" y="474810"/>
                  </a:lnTo>
                  <a:lnTo>
                    <a:pt x="48448" y="431115"/>
                  </a:lnTo>
                  <a:lnTo>
                    <a:pt x="67097" y="388825"/>
                  </a:lnTo>
                  <a:lnTo>
                    <a:pt x="88471" y="348057"/>
                  </a:lnTo>
                  <a:lnTo>
                    <a:pt x="112458" y="308930"/>
                  </a:lnTo>
                  <a:lnTo>
                    <a:pt x="138946" y="271564"/>
                  </a:lnTo>
                  <a:lnTo>
                    <a:pt x="167824" y="236077"/>
                  </a:lnTo>
                  <a:lnTo>
                    <a:pt x="198978" y="202587"/>
                  </a:lnTo>
                  <a:lnTo>
                    <a:pt x="232298" y="171213"/>
                  </a:lnTo>
                  <a:lnTo>
                    <a:pt x="267671" y="142075"/>
                  </a:lnTo>
                  <a:lnTo>
                    <a:pt x="304985" y="115290"/>
                  </a:lnTo>
                  <a:lnTo>
                    <a:pt x="344128" y="90978"/>
                  </a:lnTo>
                  <a:lnTo>
                    <a:pt x="384989" y="69257"/>
                  </a:lnTo>
                  <a:lnTo>
                    <a:pt x="427455" y="50246"/>
                  </a:lnTo>
                  <a:lnTo>
                    <a:pt x="471414" y="34064"/>
                  </a:lnTo>
                  <a:lnTo>
                    <a:pt x="516755" y="20830"/>
                  </a:lnTo>
                  <a:lnTo>
                    <a:pt x="563365" y="10662"/>
                  </a:lnTo>
                  <a:lnTo>
                    <a:pt x="611132" y="3679"/>
                  </a:lnTo>
                  <a:lnTo>
                    <a:pt x="659945" y="0"/>
                  </a:lnTo>
                  <a:lnTo>
                    <a:pt x="667565" y="0"/>
                  </a:lnTo>
                  <a:lnTo>
                    <a:pt x="676709" y="0"/>
                  </a:lnTo>
                  <a:lnTo>
                    <a:pt x="684329" y="0"/>
                  </a:lnTo>
                  <a:lnTo>
                    <a:pt x="684329" y="685800"/>
                  </a:lnTo>
                  <a:lnTo>
                    <a:pt x="53" y="710184"/>
                  </a:lnTo>
                  <a:close/>
                </a:path>
              </a:pathLst>
            </a:custGeom>
            <a:ln w="18288">
              <a:solidFill>
                <a:srgbClr val="FFFFFF"/>
              </a:solidFill>
            </a:ln>
          </p:spPr>
          <p:txBody>
            <a:bodyPr wrap="square" lIns="0" tIns="0" rIns="0" bIns="0" rtlCol="0"/>
            <a:lstStyle/>
            <a:p>
              <a:endParaRPr/>
            </a:p>
          </p:txBody>
        </p:sp>
        <p:sp>
          <p:nvSpPr>
            <p:cNvPr id="10" name="object 10"/>
            <p:cNvSpPr/>
            <p:nvPr/>
          </p:nvSpPr>
          <p:spPr>
            <a:xfrm>
              <a:off x="2758439" y="3860292"/>
              <a:ext cx="190500" cy="175260"/>
            </a:xfrm>
            <a:custGeom>
              <a:avLst/>
              <a:gdLst/>
              <a:ahLst/>
              <a:cxnLst/>
              <a:rect l="l" t="t" r="r" b="b"/>
              <a:pathLst>
                <a:path w="190500" h="175260">
                  <a:moveTo>
                    <a:pt x="190500" y="0"/>
                  </a:moveTo>
                  <a:lnTo>
                    <a:pt x="0" y="0"/>
                  </a:lnTo>
                  <a:lnTo>
                    <a:pt x="0" y="175260"/>
                  </a:lnTo>
                  <a:lnTo>
                    <a:pt x="190500" y="175260"/>
                  </a:lnTo>
                  <a:lnTo>
                    <a:pt x="190500" y="0"/>
                  </a:lnTo>
                  <a:close/>
                </a:path>
              </a:pathLst>
            </a:custGeom>
            <a:solidFill>
              <a:srgbClr val="FFFFFF"/>
            </a:solidFill>
          </p:spPr>
          <p:txBody>
            <a:bodyPr wrap="square" lIns="0" tIns="0" rIns="0" bIns="0" rtlCol="0"/>
            <a:lstStyle/>
            <a:p>
              <a:endParaRPr/>
            </a:p>
          </p:txBody>
        </p:sp>
        <p:sp>
          <p:nvSpPr>
            <p:cNvPr id="11" name="object 11"/>
            <p:cNvSpPr/>
            <p:nvPr/>
          </p:nvSpPr>
          <p:spPr>
            <a:xfrm>
              <a:off x="2758439" y="3860292"/>
              <a:ext cx="192405" cy="177165"/>
            </a:xfrm>
            <a:custGeom>
              <a:avLst/>
              <a:gdLst/>
              <a:ahLst/>
              <a:cxnLst/>
              <a:rect l="l" t="t" r="r" b="b"/>
              <a:pathLst>
                <a:path w="192405" h="177164">
                  <a:moveTo>
                    <a:pt x="0" y="176784"/>
                  </a:moveTo>
                  <a:lnTo>
                    <a:pt x="192024" y="176784"/>
                  </a:lnTo>
                  <a:lnTo>
                    <a:pt x="192024" y="0"/>
                  </a:lnTo>
                  <a:lnTo>
                    <a:pt x="0" y="0"/>
                  </a:lnTo>
                  <a:lnTo>
                    <a:pt x="0" y="176784"/>
                  </a:lnTo>
                  <a:close/>
                </a:path>
              </a:pathLst>
            </a:custGeom>
            <a:ln w="9143">
              <a:solidFill>
                <a:srgbClr val="000000"/>
              </a:solidFill>
            </a:ln>
          </p:spPr>
          <p:txBody>
            <a:bodyPr wrap="square" lIns="0" tIns="0" rIns="0" bIns="0" rtlCol="0"/>
            <a:lstStyle/>
            <a:p>
              <a:endParaRPr/>
            </a:p>
          </p:txBody>
        </p:sp>
        <p:sp>
          <p:nvSpPr>
            <p:cNvPr id="12" name="object 12"/>
            <p:cNvSpPr/>
            <p:nvPr/>
          </p:nvSpPr>
          <p:spPr>
            <a:xfrm>
              <a:off x="1527047" y="2700528"/>
              <a:ext cx="190500" cy="175260"/>
            </a:xfrm>
            <a:custGeom>
              <a:avLst/>
              <a:gdLst/>
              <a:ahLst/>
              <a:cxnLst/>
              <a:rect l="l" t="t" r="r" b="b"/>
              <a:pathLst>
                <a:path w="190500" h="175260">
                  <a:moveTo>
                    <a:pt x="190500" y="0"/>
                  </a:moveTo>
                  <a:lnTo>
                    <a:pt x="0" y="0"/>
                  </a:lnTo>
                  <a:lnTo>
                    <a:pt x="0" y="175260"/>
                  </a:lnTo>
                  <a:lnTo>
                    <a:pt x="190500" y="175260"/>
                  </a:lnTo>
                  <a:lnTo>
                    <a:pt x="190500" y="0"/>
                  </a:lnTo>
                  <a:close/>
                </a:path>
              </a:pathLst>
            </a:custGeom>
            <a:solidFill>
              <a:srgbClr val="FFFFFF"/>
            </a:solidFill>
          </p:spPr>
          <p:txBody>
            <a:bodyPr wrap="square" lIns="0" tIns="0" rIns="0" bIns="0" rtlCol="0"/>
            <a:lstStyle/>
            <a:p>
              <a:endParaRPr/>
            </a:p>
          </p:txBody>
        </p:sp>
        <p:sp>
          <p:nvSpPr>
            <p:cNvPr id="13" name="object 13"/>
            <p:cNvSpPr/>
            <p:nvPr/>
          </p:nvSpPr>
          <p:spPr>
            <a:xfrm>
              <a:off x="1527047" y="2700528"/>
              <a:ext cx="192405" cy="177165"/>
            </a:xfrm>
            <a:custGeom>
              <a:avLst/>
              <a:gdLst/>
              <a:ahLst/>
              <a:cxnLst/>
              <a:rect l="l" t="t" r="r" b="b"/>
              <a:pathLst>
                <a:path w="192405" h="177164">
                  <a:moveTo>
                    <a:pt x="0" y="176784"/>
                  </a:moveTo>
                  <a:lnTo>
                    <a:pt x="192023" y="176784"/>
                  </a:lnTo>
                  <a:lnTo>
                    <a:pt x="192023" y="0"/>
                  </a:lnTo>
                  <a:lnTo>
                    <a:pt x="0" y="0"/>
                  </a:lnTo>
                  <a:lnTo>
                    <a:pt x="0" y="176784"/>
                  </a:lnTo>
                  <a:close/>
                </a:path>
              </a:pathLst>
            </a:custGeom>
            <a:ln w="9144">
              <a:solidFill>
                <a:srgbClr val="000000"/>
              </a:solidFill>
            </a:ln>
          </p:spPr>
          <p:txBody>
            <a:bodyPr wrap="square" lIns="0" tIns="0" rIns="0" bIns="0" rtlCol="0"/>
            <a:lstStyle/>
            <a:p>
              <a:endParaRPr/>
            </a:p>
          </p:txBody>
        </p:sp>
      </p:grpSp>
      <p:sp>
        <p:nvSpPr>
          <p:cNvPr id="14" name="object 14"/>
          <p:cNvSpPr/>
          <p:nvPr/>
        </p:nvSpPr>
        <p:spPr>
          <a:xfrm>
            <a:off x="3113532" y="3125724"/>
            <a:ext cx="53340" cy="53340"/>
          </a:xfrm>
          <a:custGeom>
            <a:avLst/>
            <a:gdLst/>
            <a:ahLst/>
            <a:cxnLst/>
            <a:rect l="l" t="t" r="r" b="b"/>
            <a:pathLst>
              <a:path w="53339" h="53339">
                <a:moveTo>
                  <a:pt x="53339" y="0"/>
                </a:moveTo>
                <a:lnTo>
                  <a:pt x="0" y="0"/>
                </a:lnTo>
                <a:lnTo>
                  <a:pt x="0" y="53339"/>
                </a:lnTo>
                <a:lnTo>
                  <a:pt x="53339" y="53339"/>
                </a:lnTo>
                <a:lnTo>
                  <a:pt x="53339" y="0"/>
                </a:lnTo>
                <a:close/>
              </a:path>
            </a:pathLst>
          </a:custGeom>
          <a:solidFill>
            <a:srgbClr val="5088BB"/>
          </a:solidFill>
        </p:spPr>
        <p:txBody>
          <a:bodyPr wrap="square" lIns="0" tIns="0" rIns="0" bIns="0" rtlCol="0"/>
          <a:lstStyle/>
          <a:p>
            <a:endParaRPr/>
          </a:p>
        </p:txBody>
      </p:sp>
      <p:sp>
        <p:nvSpPr>
          <p:cNvPr id="15" name="object 15"/>
          <p:cNvSpPr/>
          <p:nvPr/>
        </p:nvSpPr>
        <p:spPr>
          <a:xfrm>
            <a:off x="3113532" y="3528060"/>
            <a:ext cx="53340" cy="53340"/>
          </a:xfrm>
          <a:custGeom>
            <a:avLst/>
            <a:gdLst/>
            <a:ahLst/>
            <a:cxnLst/>
            <a:rect l="l" t="t" r="r" b="b"/>
            <a:pathLst>
              <a:path w="53339" h="53339">
                <a:moveTo>
                  <a:pt x="53339" y="0"/>
                </a:moveTo>
                <a:lnTo>
                  <a:pt x="0" y="0"/>
                </a:lnTo>
                <a:lnTo>
                  <a:pt x="0" y="53339"/>
                </a:lnTo>
                <a:lnTo>
                  <a:pt x="53339" y="53339"/>
                </a:lnTo>
                <a:lnTo>
                  <a:pt x="53339" y="0"/>
                </a:lnTo>
                <a:close/>
              </a:path>
            </a:pathLst>
          </a:custGeom>
          <a:solidFill>
            <a:srgbClr val="96B8DF"/>
          </a:solidFill>
        </p:spPr>
        <p:txBody>
          <a:bodyPr wrap="square" lIns="0" tIns="0" rIns="0" bIns="0" rtlCol="0"/>
          <a:lstStyle/>
          <a:p>
            <a:endParaRPr/>
          </a:p>
        </p:txBody>
      </p:sp>
      <p:grpSp>
        <p:nvGrpSpPr>
          <p:cNvPr id="16" name="object 16"/>
          <p:cNvGrpSpPr/>
          <p:nvPr/>
        </p:nvGrpSpPr>
        <p:grpSpPr>
          <a:xfrm>
            <a:off x="4715065" y="5478589"/>
            <a:ext cx="1878330" cy="1463675"/>
            <a:chOff x="4715065" y="5478589"/>
            <a:chExt cx="1878330" cy="1463675"/>
          </a:xfrm>
        </p:grpSpPr>
        <p:sp>
          <p:nvSpPr>
            <p:cNvPr id="17" name="object 17"/>
            <p:cNvSpPr/>
            <p:nvPr/>
          </p:nvSpPr>
          <p:spPr>
            <a:xfrm>
              <a:off x="5186172" y="5483352"/>
              <a:ext cx="934719" cy="1454150"/>
            </a:xfrm>
            <a:custGeom>
              <a:avLst/>
              <a:gdLst/>
              <a:ahLst/>
              <a:cxnLst/>
              <a:rect l="l" t="t" r="r" b="b"/>
              <a:pathLst>
                <a:path w="934720" h="1454150">
                  <a:moveTo>
                    <a:pt x="0" y="964692"/>
                  </a:moveTo>
                  <a:lnTo>
                    <a:pt x="0" y="1453896"/>
                  </a:lnTo>
                </a:path>
                <a:path w="934720" h="1454150">
                  <a:moveTo>
                    <a:pt x="0" y="601980"/>
                  </a:moveTo>
                  <a:lnTo>
                    <a:pt x="0" y="850392"/>
                  </a:lnTo>
                </a:path>
                <a:path w="934720" h="1454150">
                  <a:moveTo>
                    <a:pt x="0" y="237744"/>
                  </a:moveTo>
                  <a:lnTo>
                    <a:pt x="0" y="487680"/>
                  </a:lnTo>
                </a:path>
                <a:path w="934720" h="1454150">
                  <a:moveTo>
                    <a:pt x="0" y="0"/>
                  </a:moveTo>
                  <a:lnTo>
                    <a:pt x="0" y="123443"/>
                  </a:lnTo>
                </a:path>
                <a:path w="934720" h="1454150">
                  <a:moveTo>
                    <a:pt x="466343" y="237744"/>
                  </a:moveTo>
                  <a:lnTo>
                    <a:pt x="466343" y="487680"/>
                  </a:lnTo>
                </a:path>
                <a:path w="934720" h="1454150">
                  <a:moveTo>
                    <a:pt x="466343" y="0"/>
                  </a:moveTo>
                  <a:lnTo>
                    <a:pt x="466343" y="123443"/>
                  </a:lnTo>
                </a:path>
                <a:path w="934720" h="1454150">
                  <a:moveTo>
                    <a:pt x="466343" y="601980"/>
                  </a:moveTo>
                  <a:lnTo>
                    <a:pt x="466343" y="850392"/>
                  </a:lnTo>
                </a:path>
                <a:path w="934720" h="1454150">
                  <a:moveTo>
                    <a:pt x="466343" y="964692"/>
                  </a:moveTo>
                  <a:lnTo>
                    <a:pt x="466343" y="1453896"/>
                  </a:lnTo>
                </a:path>
                <a:path w="934720" h="1454150">
                  <a:moveTo>
                    <a:pt x="934212" y="0"/>
                  </a:moveTo>
                  <a:lnTo>
                    <a:pt x="934212" y="487680"/>
                  </a:lnTo>
                </a:path>
                <a:path w="934720" h="1454150">
                  <a:moveTo>
                    <a:pt x="934212" y="601980"/>
                  </a:moveTo>
                  <a:lnTo>
                    <a:pt x="934212" y="1453896"/>
                  </a:lnTo>
                </a:path>
              </a:pathLst>
            </a:custGeom>
            <a:ln w="9144">
              <a:solidFill>
                <a:srgbClr val="D9D9D9"/>
              </a:solidFill>
            </a:ln>
          </p:spPr>
          <p:txBody>
            <a:bodyPr wrap="square" lIns="0" tIns="0" rIns="0" bIns="0" rtlCol="0"/>
            <a:lstStyle/>
            <a:p>
              <a:endParaRPr/>
            </a:p>
          </p:txBody>
        </p:sp>
        <p:sp>
          <p:nvSpPr>
            <p:cNvPr id="18" name="object 18"/>
            <p:cNvSpPr/>
            <p:nvPr/>
          </p:nvSpPr>
          <p:spPr>
            <a:xfrm>
              <a:off x="6588252" y="5483352"/>
              <a:ext cx="0" cy="1454150"/>
            </a:xfrm>
            <a:custGeom>
              <a:avLst/>
              <a:gdLst/>
              <a:ahLst/>
              <a:cxnLst/>
              <a:rect l="l" t="t" r="r" b="b"/>
              <a:pathLst>
                <a:path h="1454150">
                  <a:moveTo>
                    <a:pt x="0" y="0"/>
                  </a:moveTo>
                  <a:lnTo>
                    <a:pt x="0" y="1453896"/>
                  </a:lnTo>
                </a:path>
              </a:pathLst>
            </a:custGeom>
            <a:ln w="9144">
              <a:solidFill>
                <a:srgbClr val="D9D9D9"/>
              </a:solidFill>
            </a:ln>
          </p:spPr>
          <p:txBody>
            <a:bodyPr wrap="square" lIns="0" tIns="0" rIns="0" bIns="0" rtlCol="0"/>
            <a:lstStyle/>
            <a:p>
              <a:endParaRPr/>
            </a:p>
          </p:txBody>
        </p:sp>
        <p:sp>
          <p:nvSpPr>
            <p:cNvPr id="19" name="object 19"/>
            <p:cNvSpPr/>
            <p:nvPr/>
          </p:nvSpPr>
          <p:spPr>
            <a:xfrm>
              <a:off x="4719828" y="5606796"/>
              <a:ext cx="1681480" cy="841375"/>
            </a:xfrm>
            <a:custGeom>
              <a:avLst/>
              <a:gdLst/>
              <a:ahLst/>
              <a:cxnLst/>
              <a:rect l="l" t="t" r="r" b="b"/>
              <a:pathLst>
                <a:path w="1681479" h="841375">
                  <a:moveTo>
                    <a:pt x="1213104" y="726948"/>
                  </a:moveTo>
                  <a:lnTo>
                    <a:pt x="0" y="726948"/>
                  </a:lnTo>
                  <a:lnTo>
                    <a:pt x="0" y="841248"/>
                  </a:lnTo>
                  <a:lnTo>
                    <a:pt x="1213104" y="841248"/>
                  </a:lnTo>
                  <a:lnTo>
                    <a:pt x="1213104" y="726948"/>
                  </a:lnTo>
                  <a:close/>
                </a:path>
                <a:path w="1681479" h="841375">
                  <a:moveTo>
                    <a:pt x="1400556" y="0"/>
                  </a:moveTo>
                  <a:lnTo>
                    <a:pt x="0" y="0"/>
                  </a:lnTo>
                  <a:lnTo>
                    <a:pt x="0" y="114300"/>
                  </a:lnTo>
                  <a:lnTo>
                    <a:pt x="1400556" y="114300"/>
                  </a:lnTo>
                  <a:lnTo>
                    <a:pt x="1400556" y="0"/>
                  </a:lnTo>
                  <a:close/>
                </a:path>
                <a:path w="1681479" h="841375">
                  <a:moveTo>
                    <a:pt x="1680972" y="364236"/>
                  </a:moveTo>
                  <a:lnTo>
                    <a:pt x="0" y="364236"/>
                  </a:lnTo>
                  <a:lnTo>
                    <a:pt x="0" y="478536"/>
                  </a:lnTo>
                  <a:lnTo>
                    <a:pt x="1680972" y="478536"/>
                  </a:lnTo>
                  <a:lnTo>
                    <a:pt x="1680972" y="364236"/>
                  </a:lnTo>
                  <a:close/>
                </a:path>
              </a:pathLst>
            </a:custGeom>
            <a:solidFill>
              <a:srgbClr val="5B9BD4"/>
            </a:solidFill>
          </p:spPr>
          <p:txBody>
            <a:bodyPr wrap="square" lIns="0" tIns="0" rIns="0" bIns="0" rtlCol="0"/>
            <a:lstStyle/>
            <a:p>
              <a:endParaRPr/>
            </a:p>
          </p:txBody>
        </p:sp>
        <p:sp>
          <p:nvSpPr>
            <p:cNvPr id="20" name="object 20"/>
            <p:cNvSpPr/>
            <p:nvPr/>
          </p:nvSpPr>
          <p:spPr>
            <a:xfrm>
              <a:off x="4719828" y="5483352"/>
              <a:ext cx="0" cy="1454150"/>
            </a:xfrm>
            <a:custGeom>
              <a:avLst/>
              <a:gdLst/>
              <a:ahLst/>
              <a:cxnLst/>
              <a:rect l="l" t="t" r="r" b="b"/>
              <a:pathLst>
                <a:path h="1454150">
                  <a:moveTo>
                    <a:pt x="0" y="0"/>
                  </a:moveTo>
                  <a:lnTo>
                    <a:pt x="0" y="1453896"/>
                  </a:lnTo>
                </a:path>
              </a:pathLst>
            </a:custGeom>
            <a:ln w="9144">
              <a:solidFill>
                <a:srgbClr val="D9D9D9"/>
              </a:solidFill>
            </a:ln>
          </p:spPr>
          <p:txBody>
            <a:bodyPr wrap="square" lIns="0" tIns="0" rIns="0" bIns="0" rtlCol="0"/>
            <a:lstStyle/>
            <a:p>
              <a:endParaRPr/>
            </a:p>
          </p:txBody>
        </p:sp>
      </p:grpSp>
      <p:sp>
        <p:nvSpPr>
          <p:cNvPr id="21" name="object 21"/>
          <p:cNvSpPr txBox="1"/>
          <p:nvPr/>
        </p:nvSpPr>
        <p:spPr>
          <a:xfrm>
            <a:off x="6182359" y="557580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15</a:t>
            </a:r>
            <a:endParaRPr sz="900">
              <a:latin typeface="Calibri"/>
              <a:cs typeface="Calibri"/>
            </a:endParaRPr>
          </a:p>
        </p:txBody>
      </p:sp>
      <p:sp>
        <p:nvSpPr>
          <p:cNvPr id="22" name="object 22"/>
          <p:cNvSpPr txBox="1"/>
          <p:nvPr/>
        </p:nvSpPr>
        <p:spPr>
          <a:xfrm>
            <a:off x="6462776" y="5940044"/>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18</a:t>
            </a:r>
            <a:endParaRPr sz="900">
              <a:latin typeface="Calibri"/>
              <a:cs typeface="Calibri"/>
            </a:endParaRPr>
          </a:p>
        </p:txBody>
      </p:sp>
      <p:sp>
        <p:nvSpPr>
          <p:cNvPr id="23" name="object 23"/>
          <p:cNvSpPr txBox="1"/>
          <p:nvPr/>
        </p:nvSpPr>
        <p:spPr>
          <a:xfrm>
            <a:off x="5996432" y="6302755"/>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13</a:t>
            </a:r>
            <a:endParaRPr sz="900">
              <a:latin typeface="Calibri"/>
              <a:cs typeface="Calibri"/>
            </a:endParaRPr>
          </a:p>
        </p:txBody>
      </p:sp>
      <p:sp>
        <p:nvSpPr>
          <p:cNvPr id="24" name="object 24"/>
          <p:cNvSpPr txBox="1"/>
          <p:nvPr/>
        </p:nvSpPr>
        <p:spPr>
          <a:xfrm>
            <a:off x="4781803" y="6666992"/>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0</a:t>
            </a:r>
            <a:endParaRPr sz="900">
              <a:latin typeface="Calibri"/>
              <a:cs typeface="Calibri"/>
            </a:endParaRPr>
          </a:p>
        </p:txBody>
      </p:sp>
      <p:sp>
        <p:nvSpPr>
          <p:cNvPr id="25" name="object 25"/>
          <p:cNvSpPr txBox="1"/>
          <p:nvPr/>
        </p:nvSpPr>
        <p:spPr>
          <a:xfrm>
            <a:off x="6516116" y="5239004"/>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20</a:t>
            </a:r>
            <a:endParaRPr sz="900">
              <a:latin typeface="Calibri"/>
              <a:cs typeface="Calibri"/>
            </a:endParaRPr>
          </a:p>
        </p:txBody>
      </p:sp>
      <p:sp>
        <p:nvSpPr>
          <p:cNvPr id="26" name="object 26"/>
          <p:cNvSpPr txBox="1"/>
          <p:nvPr/>
        </p:nvSpPr>
        <p:spPr>
          <a:xfrm>
            <a:off x="4204208" y="5574792"/>
            <a:ext cx="43370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B"/>
                <a:cs typeface="UD Digi Kyokasho N-B"/>
              </a:rPr>
              <a:t>行動観察</a:t>
            </a:r>
            <a:endParaRPr sz="800">
              <a:latin typeface="UD Digi Kyokasho N-B"/>
              <a:cs typeface="UD Digi Kyokasho N-B"/>
            </a:endParaRPr>
          </a:p>
        </p:txBody>
      </p:sp>
      <p:sp>
        <p:nvSpPr>
          <p:cNvPr id="27" name="object 27"/>
          <p:cNvSpPr txBox="1"/>
          <p:nvPr/>
        </p:nvSpPr>
        <p:spPr>
          <a:xfrm>
            <a:off x="3798823" y="5939028"/>
            <a:ext cx="83883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B"/>
                <a:cs typeface="UD Digi Kyokasho N-B"/>
              </a:rPr>
              <a:t>巡回相談等の活用</a:t>
            </a:r>
            <a:endParaRPr sz="800">
              <a:latin typeface="UD Digi Kyokasho N-B"/>
              <a:cs typeface="UD Digi Kyokasho N-B"/>
            </a:endParaRPr>
          </a:p>
        </p:txBody>
      </p:sp>
      <p:sp>
        <p:nvSpPr>
          <p:cNvPr id="28" name="object 28"/>
          <p:cNvSpPr txBox="1"/>
          <p:nvPr/>
        </p:nvSpPr>
        <p:spPr>
          <a:xfrm>
            <a:off x="3798823" y="6301740"/>
            <a:ext cx="83883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B"/>
                <a:cs typeface="UD Digi Kyokasho N-B"/>
              </a:rPr>
              <a:t>発達検査等の活用</a:t>
            </a:r>
            <a:endParaRPr sz="800">
              <a:latin typeface="UD Digi Kyokasho N-B"/>
              <a:cs typeface="UD Digi Kyokasho N-B"/>
            </a:endParaRPr>
          </a:p>
        </p:txBody>
      </p:sp>
      <p:sp>
        <p:nvSpPr>
          <p:cNvPr id="29" name="object 29"/>
          <p:cNvSpPr txBox="1"/>
          <p:nvPr/>
        </p:nvSpPr>
        <p:spPr>
          <a:xfrm>
            <a:off x="4306315" y="6665976"/>
            <a:ext cx="331470"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B"/>
                <a:cs typeface="UD Digi Kyokasho N-B"/>
              </a:rPr>
              <a:t>その他</a:t>
            </a:r>
            <a:endParaRPr sz="800">
              <a:latin typeface="UD Digi Kyokasho N-B"/>
              <a:cs typeface="UD Digi Kyokasho N-B"/>
            </a:endParaRPr>
          </a:p>
        </p:txBody>
      </p:sp>
      <p:sp>
        <p:nvSpPr>
          <p:cNvPr id="30" name="object 30"/>
          <p:cNvSpPr txBox="1"/>
          <p:nvPr/>
        </p:nvSpPr>
        <p:spPr>
          <a:xfrm>
            <a:off x="4022852" y="4670552"/>
            <a:ext cx="2311400" cy="731520"/>
          </a:xfrm>
          <a:prstGeom prst="rect">
            <a:avLst/>
          </a:prstGeom>
        </p:spPr>
        <p:txBody>
          <a:bodyPr vert="horz" wrap="square" lIns="0" tIns="12700" rIns="0" bIns="0" rtlCol="0">
            <a:spAutoFit/>
          </a:bodyPr>
          <a:lstStyle/>
          <a:p>
            <a:pPr marL="622300" marR="5080" indent="-609600">
              <a:lnSpc>
                <a:spcPct val="125800"/>
              </a:lnSpc>
              <a:spcBef>
                <a:spcPts val="100"/>
              </a:spcBef>
            </a:pPr>
            <a:r>
              <a:rPr sz="1200" b="1" dirty="0">
                <a:solidFill>
                  <a:srgbClr val="666666"/>
                </a:solidFill>
                <a:latin typeface="UD Digi Kyokasho N-B"/>
                <a:cs typeface="UD Digi Kyokasho N-B"/>
              </a:rPr>
              <a:t>（５）</a:t>
            </a:r>
            <a:r>
              <a:rPr sz="1200" b="1" spc="-5" dirty="0">
                <a:solidFill>
                  <a:srgbClr val="666666"/>
                </a:solidFill>
                <a:latin typeface="UD Digi Kyokasho N-B"/>
                <a:cs typeface="UD Digi Kyokasho N-B"/>
              </a:rPr>
              <a:t>保育所における発達障がい</a:t>
            </a:r>
            <a:r>
              <a:rPr sz="1200" b="1" spc="-10" dirty="0">
                <a:solidFill>
                  <a:srgbClr val="666666"/>
                </a:solidFill>
                <a:latin typeface="UD Digi Kyokasho N-B"/>
                <a:cs typeface="UD Digi Kyokasho N-B"/>
              </a:rPr>
              <a:t>の発見の取組み</a:t>
            </a:r>
            <a:endParaRPr sz="1200">
              <a:latin typeface="UD Digi Kyokasho N-B"/>
              <a:cs typeface="UD Digi Kyokasho N-B"/>
            </a:endParaRPr>
          </a:p>
          <a:p>
            <a:pPr marL="666115">
              <a:lnSpc>
                <a:spcPct val="100000"/>
              </a:lnSpc>
              <a:spcBef>
                <a:spcPts val="850"/>
              </a:spcBef>
              <a:tabLst>
                <a:tab pos="1134110" algn="l"/>
                <a:tab pos="1571625" algn="l"/>
                <a:tab pos="203898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endParaRPr sz="900">
              <a:latin typeface="Calibri"/>
              <a:cs typeface="Calibri"/>
            </a:endParaRPr>
          </a:p>
        </p:txBody>
      </p:sp>
      <p:grpSp>
        <p:nvGrpSpPr>
          <p:cNvPr id="31" name="object 31"/>
          <p:cNvGrpSpPr/>
          <p:nvPr/>
        </p:nvGrpSpPr>
        <p:grpSpPr>
          <a:xfrm>
            <a:off x="2078672" y="4611433"/>
            <a:ext cx="4711065" cy="2470785"/>
            <a:chOff x="2078672" y="4611433"/>
            <a:chExt cx="4711065" cy="2470785"/>
          </a:xfrm>
        </p:grpSpPr>
        <p:sp>
          <p:nvSpPr>
            <p:cNvPr id="32" name="object 32"/>
            <p:cNvSpPr/>
            <p:nvPr/>
          </p:nvSpPr>
          <p:spPr>
            <a:xfrm>
              <a:off x="3729227" y="4616196"/>
              <a:ext cx="3055620" cy="2461260"/>
            </a:xfrm>
            <a:custGeom>
              <a:avLst/>
              <a:gdLst/>
              <a:ahLst/>
              <a:cxnLst/>
              <a:rect l="l" t="t" r="r" b="b"/>
              <a:pathLst>
                <a:path w="3055620" h="2461259">
                  <a:moveTo>
                    <a:pt x="0" y="2461260"/>
                  </a:moveTo>
                  <a:lnTo>
                    <a:pt x="3055620" y="2461260"/>
                  </a:lnTo>
                  <a:lnTo>
                    <a:pt x="3055620" y="0"/>
                  </a:lnTo>
                  <a:lnTo>
                    <a:pt x="0" y="0"/>
                  </a:lnTo>
                  <a:lnTo>
                    <a:pt x="0" y="2461260"/>
                  </a:lnTo>
                  <a:close/>
                </a:path>
              </a:pathLst>
            </a:custGeom>
            <a:ln w="9144">
              <a:solidFill>
                <a:srgbClr val="000000"/>
              </a:solidFill>
            </a:ln>
          </p:spPr>
          <p:txBody>
            <a:bodyPr wrap="square" lIns="0" tIns="0" rIns="0" bIns="0" rtlCol="0"/>
            <a:lstStyle/>
            <a:p>
              <a:endParaRPr/>
            </a:p>
          </p:txBody>
        </p:sp>
        <p:sp>
          <p:nvSpPr>
            <p:cNvPr id="33" name="object 33"/>
            <p:cNvSpPr/>
            <p:nvPr/>
          </p:nvSpPr>
          <p:spPr>
            <a:xfrm>
              <a:off x="2570988" y="5550408"/>
              <a:ext cx="483234" cy="1373505"/>
            </a:xfrm>
            <a:custGeom>
              <a:avLst/>
              <a:gdLst/>
              <a:ahLst/>
              <a:cxnLst/>
              <a:rect l="l" t="t" r="r" b="b"/>
              <a:pathLst>
                <a:path w="483235" h="1373504">
                  <a:moveTo>
                    <a:pt x="0" y="1200911"/>
                  </a:moveTo>
                  <a:lnTo>
                    <a:pt x="0" y="1373123"/>
                  </a:lnTo>
                </a:path>
                <a:path w="483235" h="1373504">
                  <a:moveTo>
                    <a:pt x="0" y="513587"/>
                  </a:moveTo>
                  <a:lnTo>
                    <a:pt x="0" y="858011"/>
                  </a:lnTo>
                </a:path>
                <a:path w="483235" h="1373504">
                  <a:moveTo>
                    <a:pt x="0" y="0"/>
                  </a:moveTo>
                  <a:lnTo>
                    <a:pt x="0" y="172211"/>
                  </a:lnTo>
                </a:path>
                <a:path w="483235" h="1373504">
                  <a:moveTo>
                    <a:pt x="483107" y="513587"/>
                  </a:moveTo>
                  <a:lnTo>
                    <a:pt x="483107" y="1373123"/>
                  </a:lnTo>
                </a:path>
                <a:path w="483235" h="1373504">
                  <a:moveTo>
                    <a:pt x="483107" y="0"/>
                  </a:moveTo>
                  <a:lnTo>
                    <a:pt x="483107" y="172211"/>
                  </a:lnTo>
                </a:path>
              </a:pathLst>
            </a:custGeom>
            <a:ln w="9144">
              <a:solidFill>
                <a:srgbClr val="D9D9D9"/>
              </a:solidFill>
            </a:ln>
          </p:spPr>
          <p:txBody>
            <a:bodyPr wrap="square" lIns="0" tIns="0" rIns="0" bIns="0" rtlCol="0"/>
            <a:lstStyle/>
            <a:p>
              <a:endParaRPr/>
            </a:p>
          </p:txBody>
        </p:sp>
        <p:sp>
          <p:nvSpPr>
            <p:cNvPr id="34" name="object 34"/>
            <p:cNvSpPr/>
            <p:nvPr/>
          </p:nvSpPr>
          <p:spPr>
            <a:xfrm>
              <a:off x="3538727" y="5550408"/>
              <a:ext cx="0" cy="1373505"/>
            </a:xfrm>
            <a:custGeom>
              <a:avLst/>
              <a:gdLst/>
              <a:ahLst/>
              <a:cxnLst/>
              <a:rect l="l" t="t" r="r" b="b"/>
              <a:pathLst>
                <a:path h="1373504">
                  <a:moveTo>
                    <a:pt x="0" y="0"/>
                  </a:moveTo>
                  <a:lnTo>
                    <a:pt x="0" y="1373123"/>
                  </a:lnTo>
                </a:path>
              </a:pathLst>
            </a:custGeom>
            <a:ln w="9144">
              <a:solidFill>
                <a:srgbClr val="D9D9D9"/>
              </a:solidFill>
            </a:ln>
          </p:spPr>
          <p:txBody>
            <a:bodyPr wrap="square" lIns="0" tIns="0" rIns="0" bIns="0" rtlCol="0"/>
            <a:lstStyle/>
            <a:p>
              <a:endParaRPr/>
            </a:p>
          </p:txBody>
        </p:sp>
        <p:sp>
          <p:nvSpPr>
            <p:cNvPr id="35" name="object 35"/>
            <p:cNvSpPr/>
            <p:nvPr/>
          </p:nvSpPr>
          <p:spPr>
            <a:xfrm>
              <a:off x="2087880" y="5722620"/>
              <a:ext cx="1062355" cy="341630"/>
            </a:xfrm>
            <a:custGeom>
              <a:avLst/>
              <a:gdLst/>
              <a:ahLst/>
              <a:cxnLst/>
              <a:rect l="l" t="t" r="r" b="b"/>
              <a:pathLst>
                <a:path w="1062355" h="341629">
                  <a:moveTo>
                    <a:pt x="1062227" y="0"/>
                  </a:moveTo>
                  <a:lnTo>
                    <a:pt x="0" y="0"/>
                  </a:lnTo>
                  <a:lnTo>
                    <a:pt x="0" y="341376"/>
                  </a:lnTo>
                  <a:lnTo>
                    <a:pt x="1062227" y="341376"/>
                  </a:lnTo>
                  <a:lnTo>
                    <a:pt x="1062227" y="0"/>
                  </a:lnTo>
                  <a:close/>
                </a:path>
              </a:pathLst>
            </a:custGeom>
            <a:solidFill>
              <a:srgbClr val="5B9BD4"/>
            </a:solidFill>
          </p:spPr>
          <p:txBody>
            <a:bodyPr wrap="square" lIns="0" tIns="0" rIns="0" bIns="0" rtlCol="0"/>
            <a:lstStyle/>
            <a:p>
              <a:endParaRPr/>
            </a:p>
          </p:txBody>
        </p:sp>
        <p:sp>
          <p:nvSpPr>
            <p:cNvPr id="36" name="object 36"/>
            <p:cNvSpPr/>
            <p:nvPr/>
          </p:nvSpPr>
          <p:spPr>
            <a:xfrm>
              <a:off x="2087880" y="5722620"/>
              <a:ext cx="1064260" cy="342900"/>
            </a:xfrm>
            <a:custGeom>
              <a:avLst/>
              <a:gdLst/>
              <a:ahLst/>
              <a:cxnLst/>
              <a:rect l="l" t="t" r="r" b="b"/>
              <a:pathLst>
                <a:path w="1064260" h="342900">
                  <a:moveTo>
                    <a:pt x="0" y="342900"/>
                  </a:moveTo>
                  <a:lnTo>
                    <a:pt x="1063752" y="342900"/>
                  </a:lnTo>
                  <a:lnTo>
                    <a:pt x="1063752" y="0"/>
                  </a:lnTo>
                  <a:lnTo>
                    <a:pt x="0" y="0"/>
                  </a:lnTo>
                  <a:lnTo>
                    <a:pt x="0" y="342900"/>
                  </a:lnTo>
                  <a:close/>
                </a:path>
              </a:pathLst>
            </a:custGeom>
            <a:ln w="18288">
              <a:solidFill>
                <a:srgbClr val="FFFFFF"/>
              </a:solidFill>
            </a:ln>
          </p:spPr>
          <p:txBody>
            <a:bodyPr wrap="square" lIns="0" tIns="0" rIns="0" bIns="0" rtlCol="0"/>
            <a:lstStyle/>
            <a:p>
              <a:endParaRPr/>
            </a:p>
          </p:txBody>
        </p:sp>
        <p:sp>
          <p:nvSpPr>
            <p:cNvPr id="37" name="object 37"/>
            <p:cNvSpPr/>
            <p:nvPr/>
          </p:nvSpPr>
          <p:spPr>
            <a:xfrm>
              <a:off x="2087880" y="6408420"/>
              <a:ext cx="579120" cy="342900"/>
            </a:xfrm>
            <a:custGeom>
              <a:avLst/>
              <a:gdLst/>
              <a:ahLst/>
              <a:cxnLst/>
              <a:rect l="l" t="t" r="r" b="b"/>
              <a:pathLst>
                <a:path w="579119" h="342900">
                  <a:moveTo>
                    <a:pt x="579120" y="0"/>
                  </a:moveTo>
                  <a:lnTo>
                    <a:pt x="0" y="0"/>
                  </a:lnTo>
                  <a:lnTo>
                    <a:pt x="0" y="342900"/>
                  </a:lnTo>
                  <a:lnTo>
                    <a:pt x="579120" y="342900"/>
                  </a:lnTo>
                  <a:lnTo>
                    <a:pt x="579120" y="0"/>
                  </a:lnTo>
                  <a:close/>
                </a:path>
              </a:pathLst>
            </a:custGeom>
            <a:solidFill>
              <a:srgbClr val="5B9BD4"/>
            </a:solidFill>
          </p:spPr>
          <p:txBody>
            <a:bodyPr wrap="square" lIns="0" tIns="0" rIns="0" bIns="0" rtlCol="0"/>
            <a:lstStyle/>
            <a:p>
              <a:endParaRPr/>
            </a:p>
          </p:txBody>
        </p:sp>
        <p:sp>
          <p:nvSpPr>
            <p:cNvPr id="38" name="object 38"/>
            <p:cNvSpPr/>
            <p:nvPr/>
          </p:nvSpPr>
          <p:spPr>
            <a:xfrm>
              <a:off x="2087880" y="6408420"/>
              <a:ext cx="581025" cy="344805"/>
            </a:xfrm>
            <a:custGeom>
              <a:avLst/>
              <a:gdLst/>
              <a:ahLst/>
              <a:cxnLst/>
              <a:rect l="l" t="t" r="r" b="b"/>
              <a:pathLst>
                <a:path w="581025" h="344804">
                  <a:moveTo>
                    <a:pt x="0" y="344424"/>
                  </a:moveTo>
                  <a:lnTo>
                    <a:pt x="580644" y="344424"/>
                  </a:lnTo>
                  <a:lnTo>
                    <a:pt x="580644" y="0"/>
                  </a:lnTo>
                  <a:lnTo>
                    <a:pt x="0" y="0"/>
                  </a:lnTo>
                  <a:lnTo>
                    <a:pt x="0" y="344424"/>
                  </a:lnTo>
                  <a:close/>
                </a:path>
              </a:pathLst>
            </a:custGeom>
            <a:ln w="18288">
              <a:solidFill>
                <a:srgbClr val="FFFFFF"/>
              </a:solidFill>
            </a:ln>
          </p:spPr>
          <p:txBody>
            <a:bodyPr wrap="square" lIns="0" tIns="0" rIns="0" bIns="0" rtlCol="0"/>
            <a:lstStyle/>
            <a:p>
              <a:endParaRPr/>
            </a:p>
          </p:txBody>
        </p:sp>
        <p:sp>
          <p:nvSpPr>
            <p:cNvPr id="39" name="object 39"/>
            <p:cNvSpPr/>
            <p:nvPr/>
          </p:nvSpPr>
          <p:spPr>
            <a:xfrm>
              <a:off x="2087880" y="5550408"/>
              <a:ext cx="0" cy="1373505"/>
            </a:xfrm>
            <a:custGeom>
              <a:avLst/>
              <a:gdLst/>
              <a:ahLst/>
              <a:cxnLst/>
              <a:rect l="l" t="t" r="r" b="b"/>
              <a:pathLst>
                <a:path h="1373504">
                  <a:moveTo>
                    <a:pt x="0" y="0"/>
                  </a:moveTo>
                  <a:lnTo>
                    <a:pt x="0" y="1373123"/>
                  </a:lnTo>
                </a:path>
              </a:pathLst>
            </a:custGeom>
            <a:ln w="9144">
              <a:solidFill>
                <a:srgbClr val="D9D9D9"/>
              </a:solidFill>
            </a:ln>
          </p:spPr>
          <p:txBody>
            <a:bodyPr wrap="square" lIns="0" tIns="0" rIns="0" bIns="0" rtlCol="0"/>
            <a:lstStyle/>
            <a:p>
              <a:endParaRPr/>
            </a:p>
          </p:txBody>
        </p:sp>
      </p:grpSp>
      <p:grpSp>
        <p:nvGrpSpPr>
          <p:cNvPr id="40" name="object 40"/>
          <p:cNvGrpSpPr/>
          <p:nvPr/>
        </p:nvGrpSpPr>
        <p:grpSpPr>
          <a:xfrm>
            <a:off x="4715255" y="2688336"/>
            <a:ext cx="1748155" cy="1452880"/>
            <a:chOff x="4715255" y="2688336"/>
            <a:chExt cx="1748155" cy="1452880"/>
          </a:xfrm>
        </p:grpSpPr>
        <p:sp>
          <p:nvSpPr>
            <p:cNvPr id="41" name="object 41"/>
            <p:cNvSpPr/>
            <p:nvPr/>
          </p:nvSpPr>
          <p:spPr>
            <a:xfrm>
              <a:off x="5030723" y="2688336"/>
              <a:ext cx="1245235" cy="1452880"/>
            </a:xfrm>
            <a:custGeom>
              <a:avLst/>
              <a:gdLst/>
              <a:ahLst/>
              <a:cxnLst/>
              <a:rect l="l" t="t" r="r" b="b"/>
              <a:pathLst>
                <a:path w="1245235" h="1452879">
                  <a:moveTo>
                    <a:pt x="0" y="1368552"/>
                  </a:moveTo>
                  <a:lnTo>
                    <a:pt x="0" y="1452372"/>
                  </a:lnTo>
                </a:path>
                <a:path w="1245235" h="1452879">
                  <a:moveTo>
                    <a:pt x="0" y="1126236"/>
                  </a:moveTo>
                  <a:lnTo>
                    <a:pt x="0" y="1292352"/>
                  </a:lnTo>
                </a:path>
                <a:path w="1245235" h="1452879">
                  <a:moveTo>
                    <a:pt x="0" y="883919"/>
                  </a:moveTo>
                  <a:lnTo>
                    <a:pt x="0" y="1050036"/>
                  </a:lnTo>
                </a:path>
                <a:path w="1245235" h="1452879">
                  <a:moveTo>
                    <a:pt x="0" y="641603"/>
                  </a:moveTo>
                  <a:lnTo>
                    <a:pt x="0" y="807719"/>
                  </a:lnTo>
                </a:path>
                <a:path w="1245235" h="1452879">
                  <a:moveTo>
                    <a:pt x="0" y="400812"/>
                  </a:moveTo>
                  <a:lnTo>
                    <a:pt x="0" y="566927"/>
                  </a:lnTo>
                </a:path>
                <a:path w="1245235" h="1452879">
                  <a:moveTo>
                    <a:pt x="0" y="158495"/>
                  </a:moveTo>
                  <a:lnTo>
                    <a:pt x="0" y="324612"/>
                  </a:lnTo>
                </a:path>
                <a:path w="1245235" h="1452879">
                  <a:moveTo>
                    <a:pt x="0" y="0"/>
                  </a:moveTo>
                  <a:lnTo>
                    <a:pt x="0" y="82295"/>
                  </a:lnTo>
                </a:path>
                <a:path w="1245235" h="1452879">
                  <a:moveTo>
                    <a:pt x="310896" y="158495"/>
                  </a:moveTo>
                  <a:lnTo>
                    <a:pt x="310896" y="324612"/>
                  </a:lnTo>
                </a:path>
                <a:path w="1245235" h="1452879">
                  <a:moveTo>
                    <a:pt x="310896" y="0"/>
                  </a:moveTo>
                  <a:lnTo>
                    <a:pt x="310896" y="82295"/>
                  </a:lnTo>
                </a:path>
                <a:path w="1245235" h="1452879">
                  <a:moveTo>
                    <a:pt x="310896" y="400812"/>
                  </a:moveTo>
                  <a:lnTo>
                    <a:pt x="310896" y="566927"/>
                  </a:lnTo>
                </a:path>
                <a:path w="1245235" h="1452879">
                  <a:moveTo>
                    <a:pt x="310896" y="641603"/>
                  </a:moveTo>
                  <a:lnTo>
                    <a:pt x="310896" y="807719"/>
                  </a:lnTo>
                </a:path>
                <a:path w="1245235" h="1452879">
                  <a:moveTo>
                    <a:pt x="310896" y="883919"/>
                  </a:moveTo>
                  <a:lnTo>
                    <a:pt x="310896" y="1050036"/>
                  </a:lnTo>
                </a:path>
                <a:path w="1245235" h="1452879">
                  <a:moveTo>
                    <a:pt x="310896" y="1126236"/>
                  </a:moveTo>
                  <a:lnTo>
                    <a:pt x="310896" y="1292352"/>
                  </a:lnTo>
                </a:path>
                <a:path w="1245235" h="1452879">
                  <a:moveTo>
                    <a:pt x="310896" y="1368552"/>
                  </a:moveTo>
                  <a:lnTo>
                    <a:pt x="310896" y="1452372"/>
                  </a:lnTo>
                </a:path>
                <a:path w="1245235" h="1452879">
                  <a:moveTo>
                    <a:pt x="621791" y="158495"/>
                  </a:moveTo>
                  <a:lnTo>
                    <a:pt x="621791" y="566927"/>
                  </a:lnTo>
                </a:path>
                <a:path w="1245235" h="1452879">
                  <a:moveTo>
                    <a:pt x="621791" y="0"/>
                  </a:moveTo>
                  <a:lnTo>
                    <a:pt x="621791" y="82295"/>
                  </a:lnTo>
                </a:path>
                <a:path w="1245235" h="1452879">
                  <a:moveTo>
                    <a:pt x="621791" y="641603"/>
                  </a:moveTo>
                  <a:lnTo>
                    <a:pt x="621791" y="807719"/>
                  </a:lnTo>
                </a:path>
                <a:path w="1245235" h="1452879">
                  <a:moveTo>
                    <a:pt x="621791" y="883919"/>
                  </a:moveTo>
                  <a:lnTo>
                    <a:pt x="621791" y="1452372"/>
                  </a:lnTo>
                </a:path>
                <a:path w="1245235" h="1452879">
                  <a:moveTo>
                    <a:pt x="934212" y="158495"/>
                  </a:moveTo>
                  <a:lnTo>
                    <a:pt x="934212" y="566927"/>
                  </a:lnTo>
                </a:path>
                <a:path w="1245235" h="1452879">
                  <a:moveTo>
                    <a:pt x="934212" y="0"/>
                  </a:moveTo>
                  <a:lnTo>
                    <a:pt x="934212" y="82295"/>
                  </a:lnTo>
                </a:path>
                <a:path w="1245235" h="1452879">
                  <a:moveTo>
                    <a:pt x="934212" y="641603"/>
                  </a:moveTo>
                  <a:lnTo>
                    <a:pt x="934212" y="807719"/>
                  </a:lnTo>
                </a:path>
                <a:path w="1245235" h="1452879">
                  <a:moveTo>
                    <a:pt x="934212" y="883919"/>
                  </a:moveTo>
                  <a:lnTo>
                    <a:pt x="934212" y="1452372"/>
                  </a:lnTo>
                </a:path>
                <a:path w="1245235" h="1452879">
                  <a:moveTo>
                    <a:pt x="1245108" y="158495"/>
                  </a:moveTo>
                  <a:lnTo>
                    <a:pt x="1245108" y="566927"/>
                  </a:lnTo>
                </a:path>
                <a:path w="1245235" h="1452879">
                  <a:moveTo>
                    <a:pt x="1245108" y="0"/>
                  </a:moveTo>
                  <a:lnTo>
                    <a:pt x="1245108" y="82295"/>
                  </a:lnTo>
                </a:path>
                <a:path w="1245235" h="1452879">
                  <a:moveTo>
                    <a:pt x="1245108" y="641603"/>
                  </a:moveTo>
                  <a:lnTo>
                    <a:pt x="1245108" y="807719"/>
                  </a:lnTo>
                </a:path>
                <a:path w="1245235" h="1452879">
                  <a:moveTo>
                    <a:pt x="1245108" y="883919"/>
                  </a:moveTo>
                  <a:lnTo>
                    <a:pt x="1245108" y="1452372"/>
                  </a:lnTo>
                </a:path>
              </a:pathLst>
            </a:custGeom>
            <a:ln w="9144">
              <a:solidFill>
                <a:srgbClr val="D9D9D9"/>
              </a:solidFill>
            </a:ln>
          </p:spPr>
          <p:txBody>
            <a:bodyPr wrap="square" lIns="0" tIns="0" rIns="0" bIns="0" rtlCol="0"/>
            <a:lstStyle/>
            <a:p>
              <a:endParaRPr/>
            </a:p>
          </p:txBody>
        </p:sp>
        <p:sp>
          <p:nvSpPr>
            <p:cNvPr id="42" name="object 42"/>
            <p:cNvSpPr/>
            <p:nvPr/>
          </p:nvSpPr>
          <p:spPr>
            <a:xfrm>
              <a:off x="4719828" y="2770631"/>
              <a:ext cx="1743710" cy="1286510"/>
            </a:xfrm>
            <a:custGeom>
              <a:avLst/>
              <a:gdLst/>
              <a:ahLst/>
              <a:cxnLst/>
              <a:rect l="l" t="t" r="r" b="b"/>
              <a:pathLst>
                <a:path w="1743710" h="1286510">
                  <a:moveTo>
                    <a:pt x="684276" y="967740"/>
                  </a:moveTo>
                  <a:lnTo>
                    <a:pt x="0" y="967740"/>
                  </a:lnTo>
                  <a:lnTo>
                    <a:pt x="0" y="1043940"/>
                  </a:lnTo>
                  <a:lnTo>
                    <a:pt x="684276" y="1043940"/>
                  </a:lnTo>
                  <a:lnTo>
                    <a:pt x="684276" y="967740"/>
                  </a:lnTo>
                  <a:close/>
                </a:path>
                <a:path w="1743710" h="1286510">
                  <a:moveTo>
                    <a:pt x="746760" y="1210056"/>
                  </a:moveTo>
                  <a:lnTo>
                    <a:pt x="0" y="1210056"/>
                  </a:lnTo>
                  <a:lnTo>
                    <a:pt x="0" y="1286256"/>
                  </a:lnTo>
                  <a:lnTo>
                    <a:pt x="746760" y="1286256"/>
                  </a:lnTo>
                  <a:lnTo>
                    <a:pt x="746760" y="1210056"/>
                  </a:lnTo>
                  <a:close/>
                </a:path>
                <a:path w="1743710" h="1286510">
                  <a:moveTo>
                    <a:pt x="932688" y="242316"/>
                  </a:moveTo>
                  <a:lnTo>
                    <a:pt x="0" y="242316"/>
                  </a:lnTo>
                  <a:lnTo>
                    <a:pt x="0" y="318516"/>
                  </a:lnTo>
                  <a:lnTo>
                    <a:pt x="932688" y="318516"/>
                  </a:lnTo>
                  <a:lnTo>
                    <a:pt x="932688" y="242316"/>
                  </a:lnTo>
                  <a:close/>
                </a:path>
                <a:path w="1743710" h="1286510">
                  <a:moveTo>
                    <a:pt x="1618488" y="725424"/>
                  </a:moveTo>
                  <a:lnTo>
                    <a:pt x="0" y="725424"/>
                  </a:lnTo>
                  <a:lnTo>
                    <a:pt x="0" y="801624"/>
                  </a:lnTo>
                  <a:lnTo>
                    <a:pt x="1618488" y="801624"/>
                  </a:lnTo>
                  <a:lnTo>
                    <a:pt x="1618488" y="725424"/>
                  </a:lnTo>
                  <a:close/>
                </a:path>
                <a:path w="1743710" h="1286510">
                  <a:moveTo>
                    <a:pt x="1743456" y="484632"/>
                  </a:moveTo>
                  <a:lnTo>
                    <a:pt x="0" y="484632"/>
                  </a:lnTo>
                  <a:lnTo>
                    <a:pt x="0" y="559308"/>
                  </a:lnTo>
                  <a:lnTo>
                    <a:pt x="1743456" y="559308"/>
                  </a:lnTo>
                  <a:lnTo>
                    <a:pt x="1743456" y="484632"/>
                  </a:lnTo>
                  <a:close/>
                </a:path>
                <a:path w="1743710" h="1286510">
                  <a:moveTo>
                    <a:pt x="1743456" y="0"/>
                  </a:moveTo>
                  <a:lnTo>
                    <a:pt x="0" y="0"/>
                  </a:lnTo>
                  <a:lnTo>
                    <a:pt x="0" y="76200"/>
                  </a:lnTo>
                  <a:lnTo>
                    <a:pt x="1743456" y="76200"/>
                  </a:lnTo>
                  <a:lnTo>
                    <a:pt x="1743456" y="0"/>
                  </a:lnTo>
                  <a:close/>
                </a:path>
              </a:pathLst>
            </a:custGeom>
            <a:solidFill>
              <a:srgbClr val="5B9BD4"/>
            </a:solidFill>
          </p:spPr>
          <p:txBody>
            <a:bodyPr wrap="square" lIns="0" tIns="0" rIns="0" bIns="0" rtlCol="0"/>
            <a:lstStyle/>
            <a:p>
              <a:endParaRPr/>
            </a:p>
          </p:txBody>
        </p:sp>
        <p:sp>
          <p:nvSpPr>
            <p:cNvPr id="43" name="object 43"/>
            <p:cNvSpPr/>
            <p:nvPr/>
          </p:nvSpPr>
          <p:spPr>
            <a:xfrm>
              <a:off x="4719827" y="2688336"/>
              <a:ext cx="0" cy="1452880"/>
            </a:xfrm>
            <a:custGeom>
              <a:avLst/>
              <a:gdLst/>
              <a:ahLst/>
              <a:cxnLst/>
              <a:rect l="l" t="t" r="r" b="b"/>
              <a:pathLst>
                <a:path h="1452879">
                  <a:moveTo>
                    <a:pt x="0" y="0"/>
                  </a:moveTo>
                  <a:lnTo>
                    <a:pt x="0" y="1452372"/>
                  </a:lnTo>
                </a:path>
              </a:pathLst>
            </a:custGeom>
            <a:ln w="9144">
              <a:solidFill>
                <a:srgbClr val="D9D9D9"/>
              </a:solidFill>
            </a:ln>
          </p:spPr>
          <p:txBody>
            <a:bodyPr wrap="square" lIns="0" tIns="0" rIns="0" bIns="0" rtlCol="0"/>
            <a:lstStyle/>
            <a:p>
              <a:endParaRPr/>
            </a:p>
          </p:txBody>
        </p:sp>
      </p:grpSp>
      <p:sp>
        <p:nvSpPr>
          <p:cNvPr id="44" name="object 44"/>
          <p:cNvSpPr/>
          <p:nvPr/>
        </p:nvSpPr>
        <p:spPr>
          <a:xfrm>
            <a:off x="6588252" y="2688336"/>
            <a:ext cx="0" cy="1452880"/>
          </a:xfrm>
          <a:custGeom>
            <a:avLst/>
            <a:gdLst/>
            <a:ahLst/>
            <a:cxnLst/>
            <a:rect l="l" t="t" r="r" b="b"/>
            <a:pathLst>
              <a:path h="1452879">
                <a:moveTo>
                  <a:pt x="0" y="0"/>
                </a:moveTo>
                <a:lnTo>
                  <a:pt x="0" y="1452372"/>
                </a:lnTo>
              </a:path>
            </a:pathLst>
          </a:custGeom>
          <a:ln w="9144">
            <a:solidFill>
              <a:srgbClr val="D9D9D9"/>
            </a:solidFill>
          </a:ln>
        </p:spPr>
        <p:txBody>
          <a:bodyPr wrap="square" lIns="0" tIns="0" rIns="0" bIns="0" rtlCol="0"/>
          <a:lstStyle/>
          <a:p>
            <a:endParaRPr/>
          </a:p>
        </p:txBody>
      </p:sp>
      <p:grpSp>
        <p:nvGrpSpPr>
          <p:cNvPr id="45" name="object 45"/>
          <p:cNvGrpSpPr/>
          <p:nvPr/>
        </p:nvGrpSpPr>
        <p:grpSpPr>
          <a:xfrm>
            <a:off x="7810500" y="2688336"/>
            <a:ext cx="1407160" cy="1452880"/>
            <a:chOff x="7810500" y="2688336"/>
            <a:chExt cx="1407160" cy="1452880"/>
          </a:xfrm>
        </p:grpSpPr>
        <p:sp>
          <p:nvSpPr>
            <p:cNvPr id="46" name="object 46"/>
            <p:cNvSpPr/>
            <p:nvPr/>
          </p:nvSpPr>
          <p:spPr>
            <a:xfrm>
              <a:off x="8266176" y="2688336"/>
              <a:ext cx="905510" cy="1452880"/>
            </a:xfrm>
            <a:custGeom>
              <a:avLst/>
              <a:gdLst/>
              <a:ahLst/>
              <a:cxnLst/>
              <a:rect l="l" t="t" r="r" b="b"/>
              <a:pathLst>
                <a:path w="905509" h="1452879">
                  <a:moveTo>
                    <a:pt x="0" y="1173479"/>
                  </a:moveTo>
                  <a:lnTo>
                    <a:pt x="0" y="1452372"/>
                  </a:lnTo>
                </a:path>
                <a:path w="905509" h="1452879">
                  <a:moveTo>
                    <a:pt x="0" y="964691"/>
                  </a:moveTo>
                  <a:lnTo>
                    <a:pt x="0" y="1107948"/>
                  </a:lnTo>
                </a:path>
                <a:path w="905509" h="1452879">
                  <a:moveTo>
                    <a:pt x="0" y="757427"/>
                  </a:moveTo>
                  <a:lnTo>
                    <a:pt x="0" y="900683"/>
                  </a:lnTo>
                </a:path>
                <a:path w="905509" h="1452879">
                  <a:moveTo>
                    <a:pt x="0" y="550163"/>
                  </a:moveTo>
                  <a:lnTo>
                    <a:pt x="0" y="693419"/>
                  </a:lnTo>
                </a:path>
                <a:path w="905509" h="1452879">
                  <a:moveTo>
                    <a:pt x="0" y="342900"/>
                  </a:moveTo>
                  <a:lnTo>
                    <a:pt x="0" y="484631"/>
                  </a:lnTo>
                </a:path>
                <a:path w="905509" h="1452879">
                  <a:moveTo>
                    <a:pt x="0" y="135636"/>
                  </a:moveTo>
                  <a:lnTo>
                    <a:pt x="0" y="277367"/>
                  </a:lnTo>
                </a:path>
                <a:path w="905509" h="1452879">
                  <a:moveTo>
                    <a:pt x="0" y="0"/>
                  </a:moveTo>
                  <a:lnTo>
                    <a:pt x="0" y="70103"/>
                  </a:lnTo>
                </a:path>
                <a:path w="905509" h="1452879">
                  <a:moveTo>
                    <a:pt x="452627" y="135636"/>
                  </a:moveTo>
                  <a:lnTo>
                    <a:pt x="452627" y="277367"/>
                  </a:lnTo>
                </a:path>
                <a:path w="905509" h="1452879">
                  <a:moveTo>
                    <a:pt x="452627" y="0"/>
                  </a:moveTo>
                  <a:lnTo>
                    <a:pt x="452627" y="70103"/>
                  </a:lnTo>
                </a:path>
                <a:path w="905509" h="1452879">
                  <a:moveTo>
                    <a:pt x="452627" y="342900"/>
                  </a:moveTo>
                  <a:lnTo>
                    <a:pt x="452627" y="693419"/>
                  </a:lnTo>
                </a:path>
                <a:path w="905509" h="1452879">
                  <a:moveTo>
                    <a:pt x="452627" y="757427"/>
                  </a:moveTo>
                  <a:lnTo>
                    <a:pt x="452627" y="1452372"/>
                  </a:lnTo>
                </a:path>
                <a:path w="905509" h="1452879">
                  <a:moveTo>
                    <a:pt x="905255" y="0"/>
                  </a:moveTo>
                  <a:lnTo>
                    <a:pt x="905255" y="277367"/>
                  </a:lnTo>
                </a:path>
                <a:path w="905509" h="1452879">
                  <a:moveTo>
                    <a:pt x="905255" y="342900"/>
                  </a:moveTo>
                  <a:lnTo>
                    <a:pt x="905255" y="1452372"/>
                  </a:lnTo>
                </a:path>
              </a:pathLst>
            </a:custGeom>
            <a:ln w="9144">
              <a:solidFill>
                <a:srgbClr val="D9D9D9"/>
              </a:solidFill>
            </a:ln>
          </p:spPr>
          <p:txBody>
            <a:bodyPr wrap="square" lIns="0" tIns="0" rIns="0" bIns="0" rtlCol="0"/>
            <a:lstStyle/>
            <a:p>
              <a:endParaRPr/>
            </a:p>
          </p:txBody>
        </p:sp>
        <p:sp>
          <p:nvSpPr>
            <p:cNvPr id="47" name="object 47"/>
            <p:cNvSpPr/>
            <p:nvPr/>
          </p:nvSpPr>
          <p:spPr>
            <a:xfrm>
              <a:off x="7815072" y="2758439"/>
              <a:ext cx="1402080" cy="1310640"/>
            </a:xfrm>
            <a:custGeom>
              <a:avLst/>
              <a:gdLst/>
              <a:ahLst/>
              <a:cxnLst/>
              <a:rect l="l" t="t" r="r" b="b"/>
              <a:pathLst>
                <a:path w="1402079" h="1310639">
                  <a:moveTo>
                    <a:pt x="134112" y="1245108"/>
                  </a:moveTo>
                  <a:lnTo>
                    <a:pt x="0" y="1245108"/>
                  </a:lnTo>
                  <a:lnTo>
                    <a:pt x="0" y="1310640"/>
                  </a:lnTo>
                  <a:lnTo>
                    <a:pt x="134112" y="1310640"/>
                  </a:lnTo>
                  <a:lnTo>
                    <a:pt x="134112" y="1245108"/>
                  </a:lnTo>
                  <a:close/>
                </a:path>
                <a:path w="1402079" h="1310639">
                  <a:moveTo>
                    <a:pt x="678180" y="414528"/>
                  </a:moveTo>
                  <a:lnTo>
                    <a:pt x="0" y="414528"/>
                  </a:lnTo>
                  <a:lnTo>
                    <a:pt x="0" y="480060"/>
                  </a:lnTo>
                  <a:lnTo>
                    <a:pt x="678180" y="480060"/>
                  </a:lnTo>
                  <a:lnTo>
                    <a:pt x="678180" y="414528"/>
                  </a:lnTo>
                  <a:close/>
                </a:path>
                <a:path w="1402079" h="1310639">
                  <a:moveTo>
                    <a:pt x="813816" y="1037844"/>
                  </a:moveTo>
                  <a:lnTo>
                    <a:pt x="0" y="1037844"/>
                  </a:lnTo>
                  <a:lnTo>
                    <a:pt x="0" y="1103376"/>
                  </a:lnTo>
                  <a:lnTo>
                    <a:pt x="813816" y="1103376"/>
                  </a:lnTo>
                  <a:lnTo>
                    <a:pt x="813816" y="1037844"/>
                  </a:lnTo>
                  <a:close/>
                </a:path>
                <a:path w="1402079" h="1310639">
                  <a:moveTo>
                    <a:pt x="859536" y="830580"/>
                  </a:moveTo>
                  <a:lnTo>
                    <a:pt x="0" y="830580"/>
                  </a:lnTo>
                  <a:lnTo>
                    <a:pt x="0" y="894588"/>
                  </a:lnTo>
                  <a:lnTo>
                    <a:pt x="859536" y="894588"/>
                  </a:lnTo>
                  <a:lnTo>
                    <a:pt x="859536" y="830580"/>
                  </a:lnTo>
                  <a:close/>
                </a:path>
                <a:path w="1402079" h="1310639">
                  <a:moveTo>
                    <a:pt x="1039368" y="623316"/>
                  </a:moveTo>
                  <a:lnTo>
                    <a:pt x="0" y="623316"/>
                  </a:lnTo>
                  <a:lnTo>
                    <a:pt x="0" y="687324"/>
                  </a:lnTo>
                  <a:lnTo>
                    <a:pt x="1039368" y="687324"/>
                  </a:lnTo>
                  <a:lnTo>
                    <a:pt x="1039368" y="623316"/>
                  </a:lnTo>
                  <a:close/>
                </a:path>
                <a:path w="1402079" h="1310639">
                  <a:moveTo>
                    <a:pt x="1312164" y="0"/>
                  </a:moveTo>
                  <a:lnTo>
                    <a:pt x="0" y="0"/>
                  </a:lnTo>
                  <a:lnTo>
                    <a:pt x="0" y="65532"/>
                  </a:lnTo>
                  <a:lnTo>
                    <a:pt x="1312164" y="65532"/>
                  </a:lnTo>
                  <a:lnTo>
                    <a:pt x="1312164" y="0"/>
                  </a:lnTo>
                  <a:close/>
                </a:path>
                <a:path w="1402079" h="1310639">
                  <a:moveTo>
                    <a:pt x="1402080" y="207264"/>
                  </a:moveTo>
                  <a:lnTo>
                    <a:pt x="0" y="207264"/>
                  </a:lnTo>
                  <a:lnTo>
                    <a:pt x="0" y="272796"/>
                  </a:lnTo>
                  <a:lnTo>
                    <a:pt x="1402080" y="272796"/>
                  </a:lnTo>
                  <a:lnTo>
                    <a:pt x="1402080" y="207264"/>
                  </a:lnTo>
                  <a:close/>
                </a:path>
              </a:pathLst>
            </a:custGeom>
            <a:solidFill>
              <a:srgbClr val="5B9BD4"/>
            </a:solidFill>
          </p:spPr>
          <p:txBody>
            <a:bodyPr wrap="square" lIns="0" tIns="0" rIns="0" bIns="0" rtlCol="0"/>
            <a:lstStyle/>
            <a:p>
              <a:endParaRPr/>
            </a:p>
          </p:txBody>
        </p:sp>
        <p:sp>
          <p:nvSpPr>
            <p:cNvPr id="48" name="object 48"/>
            <p:cNvSpPr/>
            <p:nvPr/>
          </p:nvSpPr>
          <p:spPr>
            <a:xfrm>
              <a:off x="7815072" y="2688336"/>
              <a:ext cx="0" cy="1452880"/>
            </a:xfrm>
            <a:custGeom>
              <a:avLst/>
              <a:gdLst/>
              <a:ahLst/>
              <a:cxnLst/>
              <a:rect l="l" t="t" r="r" b="b"/>
              <a:pathLst>
                <a:path h="1452879">
                  <a:moveTo>
                    <a:pt x="0" y="0"/>
                  </a:moveTo>
                  <a:lnTo>
                    <a:pt x="0" y="1452372"/>
                  </a:lnTo>
                </a:path>
              </a:pathLst>
            </a:custGeom>
            <a:ln w="9144">
              <a:solidFill>
                <a:srgbClr val="D9D9D9"/>
              </a:solidFill>
            </a:ln>
          </p:spPr>
          <p:txBody>
            <a:bodyPr wrap="square" lIns="0" tIns="0" rIns="0" bIns="0" rtlCol="0"/>
            <a:lstStyle/>
            <a:p>
              <a:endParaRPr/>
            </a:p>
          </p:txBody>
        </p:sp>
      </p:grpSp>
      <p:sp>
        <p:nvSpPr>
          <p:cNvPr id="49" name="object 49"/>
          <p:cNvSpPr/>
          <p:nvPr/>
        </p:nvSpPr>
        <p:spPr>
          <a:xfrm>
            <a:off x="9625583" y="2688336"/>
            <a:ext cx="0" cy="1452880"/>
          </a:xfrm>
          <a:custGeom>
            <a:avLst/>
            <a:gdLst/>
            <a:ahLst/>
            <a:cxnLst/>
            <a:rect l="l" t="t" r="r" b="b"/>
            <a:pathLst>
              <a:path h="1452879">
                <a:moveTo>
                  <a:pt x="0" y="0"/>
                </a:moveTo>
                <a:lnTo>
                  <a:pt x="0" y="1452372"/>
                </a:lnTo>
              </a:path>
            </a:pathLst>
          </a:custGeom>
          <a:ln w="9144">
            <a:solidFill>
              <a:srgbClr val="D9D9D9"/>
            </a:solidFill>
          </a:ln>
        </p:spPr>
        <p:txBody>
          <a:bodyPr wrap="square" lIns="0" tIns="0" rIns="0" bIns="0" rtlCol="0"/>
          <a:lstStyle/>
          <a:p>
            <a:endParaRPr/>
          </a:p>
        </p:txBody>
      </p:sp>
      <p:graphicFrame>
        <p:nvGraphicFramePr>
          <p:cNvPr id="50" name="object 50"/>
          <p:cNvGraphicFramePr>
            <a:graphicFrameLocks noGrp="1"/>
          </p:cNvGraphicFramePr>
          <p:nvPr/>
        </p:nvGraphicFramePr>
        <p:xfrm>
          <a:off x="890016" y="2045208"/>
          <a:ext cx="8929370" cy="2230755"/>
        </p:xfrm>
        <a:graphic>
          <a:graphicData uri="http://schemas.openxmlformats.org/drawingml/2006/table">
            <a:tbl>
              <a:tblPr firstRow="1" bandRow="1">
                <a:tableStyleId>{2D5ABB26-0587-4C30-8999-92F81FD0307C}</a:tableStyleId>
              </a:tblPr>
              <a:tblGrid>
                <a:gridCol w="2819400">
                  <a:extLst>
                    <a:ext uri="{9D8B030D-6E8A-4147-A177-3AD203B41FA5}">
                      <a16:colId xmlns:a16="http://schemas.microsoft.com/office/drawing/2014/main" val="20000"/>
                    </a:ext>
                  </a:extLst>
                </a:gridCol>
                <a:gridCol w="3093720">
                  <a:extLst>
                    <a:ext uri="{9D8B030D-6E8A-4147-A177-3AD203B41FA5}">
                      <a16:colId xmlns:a16="http://schemas.microsoft.com/office/drawing/2014/main" val="20001"/>
                    </a:ext>
                  </a:extLst>
                </a:gridCol>
                <a:gridCol w="3016250">
                  <a:extLst>
                    <a:ext uri="{9D8B030D-6E8A-4147-A177-3AD203B41FA5}">
                      <a16:colId xmlns:a16="http://schemas.microsoft.com/office/drawing/2014/main" val="20002"/>
                    </a:ext>
                  </a:extLst>
                </a:gridCol>
              </a:tblGrid>
              <a:tr h="2230755">
                <a:tc>
                  <a:txBody>
                    <a:bodyPr/>
                    <a:lstStyle/>
                    <a:p>
                      <a:pPr marL="1188720" marR="307340" indent="-591820">
                        <a:lnSpc>
                          <a:spcPct val="125800"/>
                        </a:lnSpc>
                        <a:spcBef>
                          <a:spcPts val="130"/>
                        </a:spcBef>
                      </a:pPr>
                      <a:r>
                        <a:rPr sz="1200" b="1" spc="-10" dirty="0">
                          <a:solidFill>
                            <a:srgbClr val="666666"/>
                          </a:solidFill>
                          <a:latin typeface="UD Digi Kyokasho NK-B"/>
                          <a:cs typeface="UD Digi Kyokasho NK-B"/>
                        </a:rPr>
                        <a:t>（１）</a:t>
                      </a:r>
                      <a:r>
                        <a:rPr sz="1200" b="1" spc="-55" dirty="0">
                          <a:solidFill>
                            <a:srgbClr val="666666"/>
                          </a:solidFill>
                          <a:latin typeface="UD Digi Kyokasho NK-B"/>
                          <a:cs typeface="UD Digi Kyokasho NK-B"/>
                        </a:rPr>
                        <a:t>幼稚園教諭・保育士等に</a:t>
                      </a:r>
                      <a:r>
                        <a:rPr sz="1200" b="1" spc="-30" dirty="0">
                          <a:solidFill>
                            <a:srgbClr val="666666"/>
                          </a:solidFill>
                          <a:latin typeface="UD Digi Kyokasho NK-B"/>
                          <a:cs typeface="UD Digi Kyokasho NK-B"/>
                        </a:rPr>
                        <a:t>対する研修</a:t>
                      </a:r>
                      <a:endParaRPr sz="1200">
                        <a:latin typeface="UD Digi Kyokasho NK-B"/>
                        <a:cs typeface="UD Digi Kyokasho NK-B"/>
                      </a:endParaRPr>
                    </a:p>
                    <a:p>
                      <a:pPr>
                        <a:lnSpc>
                          <a:spcPct val="100000"/>
                        </a:lnSpc>
                        <a:spcBef>
                          <a:spcPts val="85"/>
                        </a:spcBef>
                      </a:pPr>
                      <a:endParaRPr sz="1200">
                        <a:latin typeface="Times New Roman"/>
                        <a:cs typeface="Times New Roman"/>
                      </a:endParaRPr>
                    </a:p>
                    <a:p>
                      <a:pPr marL="668655">
                        <a:lnSpc>
                          <a:spcPct val="100000"/>
                        </a:lnSpc>
                      </a:pPr>
                      <a:r>
                        <a:rPr sz="900" spc="-25" dirty="0">
                          <a:solidFill>
                            <a:srgbClr val="3F3F3F"/>
                          </a:solidFill>
                          <a:latin typeface="Calibri"/>
                          <a:cs typeface="Calibri"/>
                        </a:rPr>
                        <a:t>11</a:t>
                      </a:r>
                      <a:endParaRPr sz="900">
                        <a:latin typeface="Calibri"/>
                        <a:cs typeface="Calibri"/>
                      </a:endParaRPr>
                    </a:p>
                    <a:p>
                      <a:pPr marL="2293620" marR="212090" algn="r">
                        <a:lnSpc>
                          <a:spcPts val="3170"/>
                        </a:lnSpc>
                        <a:spcBef>
                          <a:spcPts val="45"/>
                        </a:spcBef>
                      </a:pPr>
                      <a:r>
                        <a:rPr sz="800" b="1" spc="-20" dirty="0">
                          <a:solidFill>
                            <a:srgbClr val="585858"/>
                          </a:solidFill>
                          <a:latin typeface="UD Digi Kyokasho NK-B"/>
                          <a:cs typeface="UD Digi Kyokasho NK-B"/>
                        </a:rPr>
                        <a:t>実施有実施無</a:t>
                      </a:r>
                      <a:endParaRPr sz="800">
                        <a:latin typeface="UD Digi Kyokasho NK-B"/>
                        <a:cs typeface="UD Digi Kyokasho NK-B"/>
                      </a:endParaRPr>
                    </a:p>
                    <a:p>
                      <a:pPr>
                        <a:lnSpc>
                          <a:spcPct val="100000"/>
                        </a:lnSpc>
                        <a:spcBef>
                          <a:spcPts val="745"/>
                        </a:spcBef>
                      </a:pPr>
                      <a:endParaRPr sz="800">
                        <a:latin typeface="Times New Roman"/>
                        <a:cs typeface="Times New Roman"/>
                      </a:endParaRPr>
                    </a:p>
                    <a:p>
                      <a:pPr marR="793750" algn="r">
                        <a:lnSpc>
                          <a:spcPct val="100000"/>
                        </a:lnSpc>
                      </a:pPr>
                      <a:r>
                        <a:rPr sz="900" spc="-25" dirty="0">
                          <a:solidFill>
                            <a:srgbClr val="3F3F3F"/>
                          </a:solidFill>
                          <a:latin typeface="Calibri"/>
                          <a:cs typeface="Calibri"/>
                        </a:rPr>
                        <a:t>32</a:t>
                      </a:r>
                      <a:endParaRPr sz="900">
                        <a:latin typeface="Calibri"/>
                        <a:cs typeface="Calibri"/>
                      </a:endParaRPr>
                    </a:p>
                  </a:txBody>
                  <a:tcPr marL="0" marR="0" marT="1651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708660">
                        <a:lnSpc>
                          <a:spcPct val="100000"/>
                        </a:lnSpc>
                        <a:spcBef>
                          <a:spcPts val="800"/>
                        </a:spcBef>
                      </a:pPr>
                      <a:r>
                        <a:rPr sz="1200" b="1" spc="-10" dirty="0">
                          <a:solidFill>
                            <a:srgbClr val="666666"/>
                          </a:solidFill>
                          <a:latin typeface="UD Digi Kyokasho NK-B"/>
                          <a:cs typeface="UD Digi Kyokasho NK-B"/>
                        </a:rPr>
                        <a:t>（２）</a:t>
                      </a:r>
                      <a:r>
                        <a:rPr sz="1200" b="1" spc="-25" dirty="0">
                          <a:solidFill>
                            <a:srgbClr val="666666"/>
                          </a:solidFill>
                          <a:latin typeface="UD Digi Kyokasho NK-B"/>
                          <a:cs typeface="UD Digi Kyokasho NK-B"/>
                        </a:rPr>
                        <a:t>研修の受講対象施設</a:t>
                      </a:r>
                      <a:endParaRPr sz="1200">
                        <a:latin typeface="UD Digi Kyokasho NK-B"/>
                        <a:cs typeface="UD Digi Kyokasho NK-B"/>
                      </a:endParaRPr>
                    </a:p>
                    <a:p>
                      <a:pPr marL="975360">
                        <a:lnSpc>
                          <a:spcPct val="100000"/>
                        </a:lnSpc>
                        <a:spcBef>
                          <a:spcPts val="960"/>
                        </a:spcBef>
                        <a:tabLst>
                          <a:tab pos="1287145" algn="l"/>
                          <a:tab pos="1569085" algn="l"/>
                          <a:tab pos="1880235" algn="l"/>
                          <a:tab pos="2192655" algn="l"/>
                          <a:tab pos="2503805" algn="l"/>
                          <a:tab pos="281432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endParaRPr sz="900">
                        <a:latin typeface="Calibri"/>
                        <a:cs typeface="Calibri"/>
                      </a:endParaRPr>
                    </a:p>
                    <a:p>
                      <a:pPr marR="146050" algn="r">
                        <a:lnSpc>
                          <a:spcPct val="100000"/>
                        </a:lnSpc>
                        <a:spcBef>
                          <a:spcPts val="985"/>
                        </a:spcBef>
                        <a:tabLst>
                          <a:tab pos="2219960" algn="l"/>
                        </a:tabLst>
                      </a:pPr>
                      <a:r>
                        <a:rPr sz="800" b="1" dirty="0">
                          <a:solidFill>
                            <a:srgbClr val="666666"/>
                          </a:solidFill>
                          <a:latin typeface="UD Digi Kyokasho NK-B"/>
                          <a:cs typeface="UD Digi Kyokasho NK-B"/>
                        </a:rPr>
                        <a:t>保育</a:t>
                      </a:r>
                      <a:r>
                        <a:rPr sz="800" b="1" spc="-50" dirty="0">
                          <a:solidFill>
                            <a:srgbClr val="666666"/>
                          </a:solidFill>
                          <a:latin typeface="UD Digi Kyokasho NK-B"/>
                          <a:cs typeface="UD Digi Kyokasho NK-B"/>
                        </a:rPr>
                        <a:t>所</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28</a:t>
                      </a:r>
                      <a:endParaRPr sz="1350" baseline="-6172">
                        <a:latin typeface="Calibri"/>
                        <a:cs typeface="Calibri"/>
                      </a:endParaRPr>
                    </a:p>
                    <a:p>
                      <a:pPr marL="95885">
                        <a:lnSpc>
                          <a:spcPct val="100000"/>
                        </a:lnSpc>
                        <a:spcBef>
                          <a:spcPts val="830"/>
                        </a:spcBef>
                        <a:tabLst>
                          <a:tab pos="2014220" algn="l"/>
                        </a:tabLst>
                      </a:pPr>
                      <a:r>
                        <a:rPr sz="800" b="1" dirty="0">
                          <a:solidFill>
                            <a:srgbClr val="666666"/>
                          </a:solidFill>
                          <a:latin typeface="UD Digi Kyokasho NK-B"/>
                          <a:cs typeface="UD Digi Kyokasho NK-B"/>
                        </a:rPr>
                        <a:t>地域型保育事業</a:t>
                      </a:r>
                      <a:r>
                        <a:rPr sz="800" b="1" spc="-50" dirty="0">
                          <a:solidFill>
                            <a:srgbClr val="666666"/>
                          </a:solidFill>
                          <a:latin typeface="UD Digi Kyokasho NK-B"/>
                          <a:cs typeface="UD Digi Kyokasho NK-B"/>
                        </a:rPr>
                        <a:t>所</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15</a:t>
                      </a:r>
                      <a:endParaRPr sz="1350" baseline="-6172">
                        <a:latin typeface="Calibri"/>
                        <a:cs typeface="Calibri"/>
                      </a:endParaRPr>
                    </a:p>
                    <a:p>
                      <a:pPr marR="146050" algn="r">
                        <a:lnSpc>
                          <a:spcPct val="100000"/>
                        </a:lnSpc>
                        <a:spcBef>
                          <a:spcPts val="830"/>
                        </a:spcBef>
                        <a:tabLst>
                          <a:tab pos="2480945" algn="l"/>
                        </a:tabLst>
                      </a:pPr>
                      <a:r>
                        <a:rPr sz="800" b="1" spc="-10" dirty="0">
                          <a:solidFill>
                            <a:srgbClr val="666666"/>
                          </a:solidFill>
                          <a:latin typeface="UD Digi Kyokasho NK-B"/>
                          <a:cs typeface="UD Digi Kyokasho NK-B"/>
                        </a:rPr>
                        <a:t>認定こ</a:t>
                      </a:r>
                      <a:r>
                        <a:rPr sz="800" b="1" dirty="0">
                          <a:solidFill>
                            <a:srgbClr val="666666"/>
                          </a:solidFill>
                          <a:latin typeface="UD Digi Kyokasho NK-B"/>
                          <a:cs typeface="UD Digi Kyokasho NK-B"/>
                        </a:rPr>
                        <a:t>ども</a:t>
                      </a:r>
                      <a:r>
                        <a:rPr sz="800" b="1" spc="-50" dirty="0">
                          <a:solidFill>
                            <a:srgbClr val="666666"/>
                          </a:solidFill>
                          <a:latin typeface="UD Digi Kyokasho NK-B"/>
                          <a:cs typeface="UD Digi Kyokasho NK-B"/>
                        </a:rPr>
                        <a:t>園</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28</a:t>
                      </a:r>
                      <a:endParaRPr sz="1350" baseline="-6172">
                        <a:latin typeface="Calibri"/>
                        <a:cs typeface="Calibri"/>
                      </a:endParaRPr>
                    </a:p>
                    <a:p>
                      <a:pPr marL="603250">
                        <a:lnSpc>
                          <a:spcPct val="100000"/>
                        </a:lnSpc>
                        <a:spcBef>
                          <a:spcPts val="825"/>
                        </a:spcBef>
                        <a:tabLst>
                          <a:tab pos="2698750" algn="l"/>
                        </a:tabLst>
                      </a:pPr>
                      <a:r>
                        <a:rPr sz="800" b="1" dirty="0">
                          <a:solidFill>
                            <a:srgbClr val="666666"/>
                          </a:solidFill>
                          <a:latin typeface="UD Digi Kyokasho NK-B"/>
                          <a:cs typeface="UD Digi Kyokasho NK-B"/>
                        </a:rPr>
                        <a:t>幼稚</a:t>
                      </a:r>
                      <a:r>
                        <a:rPr sz="800" b="1" spc="-50" dirty="0">
                          <a:solidFill>
                            <a:srgbClr val="666666"/>
                          </a:solidFill>
                          <a:latin typeface="UD Digi Kyokasho NK-B"/>
                          <a:cs typeface="UD Digi Kyokasho NK-B"/>
                        </a:rPr>
                        <a:t>園</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26</a:t>
                      </a:r>
                      <a:endParaRPr sz="1350" baseline="-6172">
                        <a:latin typeface="Calibri"/>
                        <a:cs typeface="Calibri"/>
                      </a:endParaRPr>
                    </a:p>
                    <a:p>
                      <a:pPr marR="1205230" algn="r">
                        <a:lnSpc>
                          <a:spcPct val="100000"/>
                        </a:lnSpc>
                        <a:spcBef>
                          <a:spcPts val="815"/>
                        </a:spcBef>
                        <a:tabLst>
                          <a:tab pos="1567815" algn="l"/>
                        </a:tabLst>
                      </a:pPr>
                      <a:r>
                        <a:rPr sz="800" b="1" dirty="0">
                          <a:solidFill>
                            <a:srgbClr val="666666"/>
                          </a:solidFill>
                          <a:latin typeface="UD Digi Kyokasho NK-B"/>
                          <a:cs typeface="UD Digi Kyokasho NK-B"/>
                        </a:rPr>
                        <a:t>認可外保育施</a:t>
                      </a:r>
                      <a:r>
                        <a:rPr sz="800" b="1" spc="-50" dirty="0">
                          <a:solidFill>
                            <a:srgbClr val="666666"/>
                          </a:solidFill>
                          <a:latin typeface="UD Digi Kyokasho NK-B"/>
                          <a:cs typeface="UD Digi Kyokasho NK-B"/>
                        </a:rPr>
                        <a:t>設</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11</a:t>
                      </a:r>
                      <a:endParaRPr sz="1350" baseline="-6172">
                        <a:latin typeface="Calibri"/>
                        <a:cs typeface="Calibri"/>
                      </a:endParaRPr>
                    </a:p>
                    <a:p>
                      <a:pPr marR="1142365" algn="r">
                        <a:lnSpc>
                          <a:spcPct val="100000"/>
                        </a:lnSpc>
                        <a:spcBef>
                          <a:spcPts val="830"/>
                        </a:spcBef>
                        <a:tabLst>
                          <a:tab pos="1205230" algn="l"/>
                        </a:tabLst>
                      </a:pPr>
                      <a:r>
                        <a:rPr sz="800" b="1" dirty="0">
                          <a:solidFill>
                            <a:srgbClr val="666666"/>
                          </a:solidFill>
                          <a:latin typeface="UD Digi Kyokasho NK-B"/>
                          <a:cs typeface="UD Digi Kyokasho NK-B"/>
                        </a:rPr>
                        <a:t>そ</a:t>
                      </a:r>
                      <a:r>
                        <a:rPr sz="800" b="1" spc="-10" dirty="0">
                          <a:solidFill>
                            <a:srgbClr val="666666"/>
                          </a:solidFill>
                          <a:latin typeface="UD Digi Kyokasho NK-B"/>
                          <a:cs typeface="UD Digi Kyokasho NK-B"/>
                        </a:rPr>
                        <a:t>の</a:t>
                      </a:r>
                      <a:r>
                        <a:rPr sz="800" b="1" spc="-50" dirty="0">
                          <a:solidFill>
                            <a:srgbClr val="666666"/>
                          </a:solidFill>
                          <a:latin typeface="UD Digi Kyokasho NK-B"/>
                          <a:cs typeface="UD Digi Kyokasho NK-B"/>
                        </a:rPr>
                        <a:t>他</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12</a:t>
                      </a:r>
                      <a:endParaRPr sz="1350" baseline="-6172">
                        <a:latin typeface="Calibri"/>
                        <a:cs typeface="Calibri"/>
                      </a:endParaRPr>
                    </a:p>
                  </a:txBody>
                  <a:tcPr marL="0" marR="0" marT="1016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L="20955" algn="ctr">
                        <a:lnSpc>
                          <a:spcPct val="100000"/>
                        </a:lnSpc>
                        <a:spcBef>
                          <a:spcPts val="800"/>
                        </a:spcBef>
                      </a:pPr>
                      <a:r>
                        <a:rPr sz="1200" b="1" spc="-10" dirty="0">
                          <a:solidFill>
                            <a:srgbClr val="666666"/>
                          </a:solidFill>
                          <a:latin typeface="UD Digi Kyokasho NK-B"/>
                          <a:cs typeface="UD Digi Kyokasho NK-B"/>
                        </a:rPr>
                        <a:t>（３）</a:t>
                      </a:r>
                      <a:r>
                        <a:rPr sz="1200" b="1" spc="-15" dirty="0">
                          <a:solidFill>
                            <a:srgbClr val="666666"/>
                          </a:solidFill>
                          <a:latin typeface="UD Digi Kyokasho NK-B"/>
                          <a:cs typeface="UD Digi Kyokasho NK-B"/>
                        </a:rPr>
                        <a:t>研修内容</a:t>
                      </a:r>
                      <a:endParaRPr sz="1200">
                        <a:latin typeface="UD Digi Kyokasho NK-B"/>
                        <a:cs typeface="UD Digi Kyokasho NK-B"/>
                      </a:endParaRPr>
                    </a:p>
                    <a:p>
                      <a:pPr marL="976630">
                        <a:lnSpc>
                          <a:spcPct val="100000"/>
                        </a:lnSpc>
                        <a:spcBef>
                          <a:spcPts val="960"/>
                        </a:spcBef>
                        <a:tabLst>
                          <a:tab pos="1400175" algn="l"/>
                          <a:tab pos="1852930" algn="l"/>
                          <a:tab pos="2305685" algn="l"/>
                          <a:tab pos="275971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40</a:t>
                      </a:r>
                      <a:endParaRPr sz="900">
                        <a:latin typeface="Calibri"/>
                        <a:cs typeface="Calibri"/>
                      </a:endParaRPr>
                    </a:p>
                    <a:p>
                      <a:pPr marL="302895">
                        <a:lnSpc>
                          <a:spcPct val="100000"/>
                        </a:lnSpc>
                        <a:spcBef>
                          <a:spcPts val="855"/>
                        </a:spcBef>
                        <a:tabLst>
                          <a:tab pos="2393950" algn="l"/>
                        </a:tabLst>
                      </a:pPr>
                      <a:r>
                        <a:rPr sz="800" b="1" dirty="0">
                          <a:solidFill>
                            <a:srgbClr val="666666"/>
                          </a:solidFill>
                          <a:latin typeface="UD Digi Kyokasho NK-B"/>
                          <a:cs typeface="UD Digi Kyokasho NK-B"/>
                        </a:rPr>
                        <a:t>定義及び特</a:t>
                      </a:r>
                      <a:r>
                        <a:rPr sz="800" b="1" spc="-50" dirty="0">
                          <a:solidFill>
                            <a:srgbClr val="666666"/>
                          </a:solidFill>
                          <a:latin typeface="UD Digi Kyokasho NK-B"/>
                          <a:cs typeface="UD Digi Kyokasho NK-B"/>
                        </a:rPr>
                        <a:t>性</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29</a:t>
                      </a:r>
                      <a:endParaRPr sz="1350" baseline="-6172">
                        <a:latin typeface="Calibri"/>
                        <a:cs typeface="Calibri"/>
                      </a:endParaRPr>
                    </a:p>
                    <a:p>
                      <a:pPr marL="504190">
                        <a:lnSpc>
                          <a:spcPct val="100000"/>
                        </a:lnSpc>
                        <a:spcBef>
                          <a:spcPts val="550"/>
                        </a:spcBef>
                        <a:tabLst>
                          <a:tab pos="2485390" algn="l"/>
                        </a:tabLst>
                      </a:pPr>
                      <a:r>
                        <a:rPr sz="800" b="1" dirty="0">
                          <a:solidFill>
                            <a:srgbClr val="666666"/>
                          </a:solidFill>
                          <a:latin typeface="UD Digi Kyokasho NK-B"/>
                          <a:cs typeface="UD Digi Kyokasho NK-B"/>
                        </a:rPr>
                        <a:t>発達支</a:t>
                      </a:r>
                      <a:r>
                        <a:rPr sz="800" b="1" spc="-60" dirty="0">
                          <a:solidFill>
                            <a:srgbClr val="666666"/>
                          </a:solidFill>
                          <a:latin typeface="UD Digi Kyokasho NK-B"/>
                          <a:cs typeface="UD Digi Kyokasho NK-B"/>
                        </a:rPr>
                        <a:t>援</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31</a:t>
                      </a:r>
                      <a:endParaRPr sz="1350" baseline="-6172">
                        <a:latin typeface="Calibri"/>
                        <a:cs typeface="Calibri"/>
                      </a:endParaRPr>
                    </a:p>
                    <a:p>
                      <a:pPr marL="200660">
                        <a:lnSpc>
                          <a:spcPct val="100000"/>
                        </a:lnSpc>
                        <a:spcBef>
                          <a:spcPts val="555"/>
                        </a:spcBef>
                        <a:tabLst>
                          <a:tab pos="1759585" algn="l"/>
                        </a:tabLst>
                      </a:pPr>
                      <a:r>
                        <a:rPr sz="800" b="1" dirty="0">
                          <a:solidFill>
                            <a:srgbClr val="666666"/>
                          </a:solidFill>
                          <a:latin typeface="UD Digi Kyokasho NK-B"/>
                          <a:cs typeface="UD Digi Kyokasho NK-B"/>
                        </a:rPr>
                        <a:t>関係</a:t>
                      </a:r>
                      <a:r>
                        <a:rPr sz="800" b="1" spc="-10" dirty="0">
                          <a:solidFill>
                            <a:srgbClr val="666666"/>
                          </a:solidFill>
                          <a:latin typeface="UD Digi Kyokasho NK-B"/>
                          <a:cs typeface="UD Digi Kyokasho NK-B"/>
                        </a:rPr>
                        <a:t>機関</a:t>
                      </a:r>
                      <a:r>
                        <a:rPr sz="800" b="1" dirty="0">
                          <a:solidFill>
                            <a:srgbClr val="666666"/>
                          </a:solidFill>
                          <a:latin typeface="UD Digi Kyokasho NK-B"/>
                          <a:cs typeface="UD Digi Kyokasho NK-B"/>
                        </a:rPr>
                        <a:t>の連</a:t>
                      </a:r>
                      <a:r>
                        <a:rPr sz="800" b="1" spc="-50" dirty="0">
                          <a:solidFill>
                            <a:srgbClr val="666666"/>
                          </a:solidFill>
                          <a:latin typeface="UD Digi Kyokasho NK-B"/>
                          <a:cs typeface="UD Digi Kyokasho NK-B"/>
                        </a:rPr>
                        <a:t>携</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15</a:t>
                      </a:r>
                      <a:endParaRPr sz="1350" baseline="-6172">
                        <a:latin typeface="Calibri"/>
                        <a:cs typeface="Calibri"/>
                      </a:endParaRPr>
                    </a:p>
                    <a:p>
                      <a:pPr marL="401955">
                        <a:lnSpc>
                          <a:spcPct val="100000"/>
                        </a:lnSpc>
                        <a:spcBef>
                          <a:spcPts val="550"/>
                        </a:spcBef>
                        <a:tabLst>
                          <a:tab pos="2122805" algn="l"/>
                        </a:tabLst>
                      </a:pPr>
                      <a:r>
                        <a:rPr sz="800" b="1" dirty="0">
                          <a:solidFill>
                            <a:srgbClr val="666666"/>
                          </a:solidFill>
                          <a:latin typeface="UD Digi Kyokasho NK-B"/>
                          <a:cs typeface="UD Digi Kyokasho NK-B"/>
                        </a:rPr>
                        <a:t>家族等支</a:t>
                      </a:r>
                      <a:r>
                        <a:rPr sz="800" b="1" spc="-50" dirty="0">
                          <a:solidFill>
                            <a:srgbClr val="666666"/>
                          </a:solidFill>
                          <a:latin typeface="UD Digi Kyokasho NK-B"/>
                          <a:cs typeface="UD Digi Kyokasho NK-B"/>
                        </a:rPr>
                        <a:t>援</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23</a:t>
                      </a:r>
                      <a:endParaRPr sz="1350" baseline="-6172">
                        <a:latin typeface="Calibri"/>
                        <a:cs typeface="Calibri"/>
                      </a:endParaRPr>
                    </a:p>
                    <a:p>
                      <a:pPr marL="200660">
                        <a:lnSpc>
                          <a:spcPct val="100000"/>
                        </a:lnSpc>
                        <a:spcBef>
                          <a:spcPts val="555"/>
                        </a:spcBef>
                        <a:tabLst>
                          <a:tab pos="1941195" algn="l"/>
                        </a:tabLst>
                      </a:pPr>
                      <a:r>
                        <a:rPr sz="800" b="1" dirty="0">
                          <a:solidFill>
                            <a:srgbClr val="666666"/>
                          </a:solidFill>
                          <a:latin typeface="UD Digi Kyokasho NK-B"/>
                          <a:cs typeface="UD Digi Kyokasho NK-B"/>
                        </a:rPr>
                        <a:t>困難事例</a:t>
                      </a:r>
                      <a:r>
                        <a:rPr sz="800" b="1" spc="-10" dirty="0">
                          <a:solidFill>
                            <a:srgbClr val="666666"/>
                          </a:solidFill>
                          <a:latin typeface="UD Digi Kyokasho NK-B"/>
                          <a:cs typeface="UD Digi Kyokasho NK-B"/>
                        </a:rPr>
                        <a:t>の</a:t>
                      </a:r>
                      <a:r>
                        <a:rPr sz="800" b="1" dirty="0">
                          <a:solidFill>
                            <a:srgbClr val="666666"/>
                          </a:solidFill>
                          <a:latin typeface="UD Digi Kyokasho NK-B"/>
                          <a:cs typeface="UD Digi Kyokasho NK-B"/>
                        </a:rPr>
                        <a:t>支</a:t>
                      </a:r>
                      <a:r>
                        <a:rPr sz="800" b="1" spc="-50" dirty="0">
                          <a:solidFill>
                            <a:srgbClr val="666666"/>
                          </a:solidFill>
                          <a:latin typeface="UD Digi Kyokasho NK-B"/>
                          <a:cs typeface="UD Digi Kyokasho NK-B"/>
                        </a:rPr>
                        <a:t>援</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19</a:t>
                      </a:r>
                      <a:endParaRPr sz="1350" baseline="-6172">
                        <a:latin typeface="Calibri"/>
                        <a:cs typeface="Calibri"/>
                      </a:endParaRPr>
                    </a:p>
                    <a:p>
                      <a:pPr marL="103505">
                        <a:lnSpc>
                          <a:spcPct val="100000"/>
                        </a:lnSpc>
                        <a:spcBef>
                          <a:spcPts val="550"/>
                        </a:spcBef>
                        <a:tabLst>
                          <a:tab pos="1896745" algn="l"/>
                        </a:tabLst>
                      </a:pPr>
                      <a:r>
                        <a:rPr sz="800" b="1" spc="-10" dirty="0">
                          <a:solidFill>
                            <a:srgbClr val="666666"/>
                          </a:solidFill>
                          <a:latin typeface="UD Digi Kyokasho NK-B"/>
                          <a:cs typeface="UD Digi Kyokasho NK-B"/>
                        </a:rPr>
                        <a:t>具体的</a:t>
                      </a:r>
                      <a:r>
                        <a:rPr sz="800" b="1" dirty="0">
                          <a:solidFill>
                            <a:srgbClr val="666666"/>
                          </a:solidFill>
                          <a:latin typeface="UD Digi Kyokasho NK-B"/>
                          <a:cs typeface="UD Digi Kyokasho NK-B"/>
                        </a:rPr>
                        <a:t>な事例検</a:t>
                      </a:r>
                      <a:r>
                        <a:rPr sz="800" b="1" spc="-50" dirty="0">
                          <a:solidFill>
                            <a:srgbClr val="666666"/>
                          </a:solidFill>
                          <a:latin typeface="UD Digi Kyokasho NK-B"/>
                          <a:cs typeface="UD Digi Kyokasho NK-B"/>
                        </a:rPr>
                        <a:t>討</a:t>
                      </a:r>
                      <a:r>
                        <a:rPr sz="800" b="1" dirty="0">
                          <a:solidFill>
                            <a:srgbClr val="666666"/>
                          </a:solidFill>
                          <a:latin typeface="UD Digi Kyokasho NK-B"/>
                          <a:cs typeface="UD Digi Kyokasho NK-B"/>
                        </a:rPr>
                        <a:t>	</a:t>
                      </a:r>
                      <a:r>
                        <a:rPr sz="1350" spc="-37" baseline="-6172" dirty="0">
                          <a:solidFill>
                            <a:srgbClr val="3F3F3F"/>
                          </a:solidFill>
                          <a:latin typeface="Calibri"/>
                          <a:cs typeface="Calibri"/>
                        </a:rPr>
                        <a:t>18</a:t>
                      </a:r>
                      <a:endParaRPr sz="1350" baseline="-6172">
                        <a:latin typeface="Calibri"/>
                        <a:cs typeface="Calibri"/>
                      </a:endParaRPr>
                    </a:p>
                    <a:p>
                      <a:pPr marL="622935">
                        <a:lnSpc>
                          <a:spcPct val="100000"/>
                        </a:lnSpc>
                        <a:spcBef>
                          <a:spcPts val="565"/>
                        </a:spcBef>
                        <a:tabLst>
                          <a:tab pos="1217295" algn="l"/>
                        </a:tabLst>
                      </a:pPr>
                      <a:r>
                        <a:rPr sz="800" b="1" dirty="0">
                          <a:solidFill>
                            <a:srgbClr val="666666"/>
                          </a:solidFill>
                          <a:latin typeface="UD Digi Kyokasho NK-B"/>
                          <a:cs typeface="UD Digi Kyokasho NK-B"/>
                        </a:rPr>
                        <a:t>そ</a:t>
                      </a:r>
                      <a:r>
                        <a:rPr sz="800" b="1" spc="-10" dirty="0">
                          <a:solidFill>
                            <a:srgbClr val="666666"/>
                          </a:solidFill>
                          <a:latin typeface="UD Digi Kyokasho NK-B"/>
                          <a:cs typeface="UD Digi Kyokasho NK-B"/>
                        </a:rPr>
                        <a:t>の</a:t>
                      </a:r>
                      <a:r>
                        <a:rPr sz="800" b="1" spc="-50" dirty="0">
                          <a:solidFill>
                            <a:srgbClr val="666666"/>
                          </a:solidFill>
                          <a:latin typeface="UD Digi Kyokasho NK-B"/>
                          <a:cs typeface="UD Digi Kyokasho NK-B"/>
                        </a:rPr>
                        <a:t>他</a:t>
                      </a:r>
                      <a:r>
                        <a:rPr sz="800" b="1" dirty="0">
                          <a:solidFill>
                            <a:srgbClr val="666666"/>
                          </a:solidFill>
                          <a:latin typeface="UD Digi Kyokasho NK-B"/>
                          <a:cs typeface="UD Digi Kyokasho NK-B"/>
                        </a:rPr>
                        <a:t>	</a:t>
                      </a:r>
                      <a:r>
                        <a:rPr sz="1350" spc="-75" baseline="-6172" dirty="0">
                          <a:solidFill>
                            <a:srgbClr val="3F3F3F"/>
                          </a:solidFill>
                          <a:latin typeface="Calibri"/>
                          <a:cs typeface="Calibri"/>
                        </a:rPr>
                        <a:t>3</a:t>
                      </a:r>
                      <a:endParaRPr sz="1350" baseline="-6172">
                        <a:latin typeface="Calibri"/>
                        <a:cs typeface="Calibri"/>
                      </a:endParaRPr>
                    </a:p>
                  </a:txBody>
                  <a:tcPr marL="0" marR="0" marT="101600" marB="0">
                    <a:lnL w="952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extLst>
                  <a:ext uri="{0D108BD9-81ED-4DB2-BD59-A6C34878D82A}">
                    <a16:rowId xmlns:a16="http://schemas.microsoft.com/office/drawing/2014/main" val="10000"/>
                  </a:ext>
                </a:extLst>
              </a:tr>
            </a:tbl>
          </a:graphicData>
        </a:graphic>
      </p:graphicFrame>
      <p:sp>
        <p:nvSpPr>
          <p:cNvPr id="51" name="object 51"/>
          <p:cNvSpPr txBox="1"/>
          <p:nvPr/>
        </p:nvSpPr>
        <p:spPr>
          <a:xfrm>
            <a:off x="3213607" y="5804408"/>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41</a:t>
            </a:r>
            <a:endParaRPr sz="900">
              <a:latin typeface="Calibri"/>
              <a:cs typeface="Calibri"/>
            </a:endParaRPr>
          </a:p>
        </p:txBody>
      </p:sp>
      <p:sp>
        <p:nvSpPr>
          <p:cNvPr id="52" name="object 52"/>
          <p:cNvSpPr txBox="1"/>
          <p:nvPr/>
        </p:nvSpPr>
        <p:spPr>
          <a:xfrm>
            <a:off x="2730500" y="649173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36</a:t>
            </a:r>
            <a:endParaRPr sz="900">
              <a:latin typeface="Calibri"/>
              <a:cs typeface="Calibri"/>
            </a:endParaRPr>
          </a:p>
        </p:txBody>
      </p:sp>
      <p:sp>
        <p:nvSpPr>
          <p:cNvPr id="53" name="object 53"/>
          <p:cNvSpPr txBox="1"/>
          <p:nvPr/>
        </p:nvSpPr>
        <p:spPr>
          <a:xfrm>
            <a:off x="1176019" y="5803392"/>
            <a:ext cx="82867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K-B"/>
                <a:cs typeface="UD Digi Kyokasho NK-B"/>
              </a:rPr>
              <a:t>府主催研修を案内</a:t>
            </a:r>
            <a:endParaRPr sz="800">
              <a:latin typeface="UD Digi Kyokasho NK-B"/>
              <a:cs typeface="UD Digi Kyokasho NK-B"/>
            </a:endParaRPr>
          </a:p>
        </p:txBody>
      </p:sp>
      <p:sp>
        <p:nvSpPr>
          <p:cNvPr id="54" name="object 54"/>
          <p:cNvSpPr txBox="1"/>
          <p:nvPr/>
        </p:nvSpPr>
        <p:spPr>
          <a:xfrm>
            <a:off x="892555" y="6490716"/>
            <a:ext cx="1116330"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K-B"/>
                <a:cs typeface="UD Digi Kyokasho NK-B"/>
              </a:rPr>
              <a:t>その他機関の研修を案内</a:t>
            </a:r>
            <a:endParaRPr sz="800">
              <a:latin typeface="UD Digi Kyokasho NK-B"/>
              <a:cs typeface="UD Digi Kyokasho NK-B"/>
            </a:endParaRPr>
          </a:p>
        </p:txBody>
      </p:sp>
      <p:sp>
        <p:nvSpPr>
          <p:cNvPr id="55" name="object 55"/>
          <p:cNvSpPr txBox="1"/>
          <p:nvPr/>
        </p:nvSpPr>
        <p:spPr>
          <a:xfrm>
            <a:off x="3466591" y="5306059"/>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585858"/>
                </a:solidFill>
                <a:latin typeface="Calibri"/>
                <a:cs typeface="Calibri"/>
              </a:rPr>
              <a:t>45</a:t>
            </a:r>
            <a:endParaRPr sz="900">
              <a:latin typeface="Calibri"/>
              <a:cs typeface="Calibri"/>
            </a:endParaRPr>
          </a:p>
        </p:txBody>
      </p:sp>
      <p:sp>
        <p:nvSpPr>
          <p:cNvPr id="56" name="object 56"/>
          <p:cNvSpPr txBox="1"/>
          <p:nvPr/>
        </p:nvSpPr>
        <p:spPr>
          <a:xfrm>
            <a:off x="1223263" y="4652264"/>
            <a:ext cx="2119630" cy="816610"/>
          </a:xfrm>
          <a:prstGeom prst="rect">
            <a:avLst/>
          </a:prstGeom>
        </p:spPr>
        <p:txBody>
          <a:bodyPr vert="horz" wrap="square" lIns="0" tIns="12700" rIns="0" bIns="0" rtlCol="0">
            <a:spAutoFit/>
          </a:bodyPr>
          <a:lstStyle/>
          <a:p>
            <a:pPr marL="680085" marR="5080" indent="-668020">
              <a:lnSpc>
                <a:spcPct val="125800"/>
              </a:lnSpc>
              <a:spcBef>
                <a:spcPts val="100"/>
              </a:spcBef>
            </a:pPr>
            <a:r>
              <a:rPr sz="1200" b="1" spc="-10" dirty="0">
                <a:solidFill>
                  <a:srgbClr val="666666"/>
                </a:solidFill>
                <a:latin typeface="UD Digi Kyokasho NK-B"/>
                <a:cs typeface="UD Digi Kyokasho NK-B"/>
              </a:rPr>
              <a:t>（４）</a:t>
            </a:r>
            <a:r>
              <a:rPr sz="1200" b="1" spc="-25" dirty="0">
                <a:solidFill>
                  <a:srgbClr val="666666"/>
                </a:solidFill>
                <a:latin typeface="UD Digi Kyokasho NK-B"/>
                <a:cs typeface="UD Digi Kyokasho NK-B"/>
              </a:rPr>
              <a:t>市町村以外が実施する研修</a:t>
            </a:r>
            <a:r>
              <a:rPr sz="1200" b="1" spc="-20" dirty="0">
                <a:solidFill>
                  <a:srgbClr val="666666"/>
                </a:solidFill>
                <a:latin typeface="UD Digi Kyokasho NK-B"/>
                <a:cs typeface="UD Digi Kyokasho NK-B"/>
              </a:rPr>
              <a:t>の情報提供</a:t>
            </a:r>
            <a:endParaRPr sz="1200">
              <a:latin typeface="UD Digi Kyokasho NK-B"/>
              <a:cs typeface="UD Digi Kyokasho NK-B"/>
            </a:endParaRPr>
          </a:p>
          <a:p>
            <a:pPr marL="806450">
              <a:lnSpc>
                <a:spcPct val="100000"/>
              </a:lnSpc>
              <a:spcBef>
                <a:spcPts val="1525"/>
              </a:spcBef>
              <a:tabLst>
                <a:tab pos="1289685" algn="l"/>
                <a:tab pos="1772285" algn="l"/>
              </a:tabLst>
            </a:pP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35</a:t>
            </a:r>
            <a:r>
              <a:rPr sz="900" dirty="0">
                <a:solidFill>
                  <a:srgbClr val="585858"/>
                </a:solidFill>
                <a:latin typeface="Calibri"/>
                <a:cs typeface="Calibri"/>
              </a:rPr>
              <a:t>	</a:t>
            </a:r>
            <a:r>
              <a:rPr sz="900" spc="-25" dirty="0">
                <a:solidFill>
                  <a:srgbClr val="585858"/>
                </a:solidFill>
                <a:latin typeface="Calibri"/>
                <a:cs typeface="Calibri"/>
              </a:rPr>
              <a:t>40</a:t>
            </a:r>
            <a:endParaRPr sz="900">
              <a:latin typeface="Calibri"/>
              <a:cs typeface="Calibri"/>
            </a:endParaRPr>
          </a:p>
        </p:txBody>
      </p:sp>
      <p:sp>
        <p:nvSpPr>
          <p:cNvPr id="57" name="object 57"/>
          <p:cNvSpPr/>
          <p:nvPr/>
        </p:nvSpPr>
        <p:spPr>
          <a:xfrm>
            <a:off x="880872" y="4610100"/>
            <a:ext cx="2804160" cy="2473960"/>
          </a:xfrm>
          <a:custGeom>
            <a:avLst/>
            <a:gdLst/>
            <a:ahLst/>
            <a:cxnLst/>
            <a:rect l="l" t="t" r="r" b="b"/>
            <a:pathLst>
              <a:path w="2804160" h="2473959">
                <a:moveTo>
                  <a:pt x="0" y="2473452"/>
                </a:moveTo>
                <a:lnTo>
                  <a:pt x="2804160" y="2473452"/>
                </a:lnTo>
                <a:lnTo>
                  <a:pt x="2804160" y="0"/>
                </a:lnTo>
                <a:lnTo>
                  <a:pt x="0" y="0"/>
                </a:lnTo>
                <a:lnTo>
                  <a:pt x="0" y="2473452"/>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5434965" cy="269240"/>
          </a:xfrm>
          <a:prstGeom prst="rect">
            <a:avLst/>
          </a:prstGeom>
        </p:spPr>
        <p:txBody>
          <a:bodyPr vert="horz" wrap="square" lIns="0" tIns="12700" rIns="0" bIns="0" rtlCol="0">
            <a:spAutoFit/>
          </a:bodyPr>
          <a:lstStyle/>
          <a:p>
            <a:pPr marL="12700">
              <a:lnSpc>
                <a:spcPct val="100000"/>
              </a:lnSpc>
              <a:spcBef>
                <a:spcPts val="100"/>
              </a:spcBef>
              <a:tabLst>
                <a:tab pos="812165" algn="l"/>
              </a:tabLst>
            </a:pPr>
            <a:r>
              <a:rPr sz="1600" b="0" spc="-25" dirty="0">
                <a:latin typeface="Yu Gothic Light"/>
                <a:cs typeface="Yu Gothic Light"/>
              </a:rPr>
              <a:t>２−①</a:t>
            </a:r>
            <a:r>
              <a:rPr sz="1600" b="0" dirty="0">
                <a:latin typeface="Yu Gothic Light"/>
                <a:cs typeface="Yu Gothic Light"/>
              </a:rPr>
              <a:t>	</a:t>
            </a:r>
            <a:r>
              <a:rPr sz="1600" b="0" spc="-30" dirty="0">
                <a:latin typeface="Yu Gothic Light"/>
                <a:cs typeface="Yu Gothic Light"/>
              </a:rPr>
              <a:t>発達⽀援体制の充実：発達⽀援（療育</a:t>
            </a:r>
            <a:r>
              <a:rPr sz="1600" b="0" spc="-20" dirty="0">
                <a:latin typeface="Yu Gothic Light"/>
                <a:cs typeface="Yu Gothic Light"/>
              </a:rPr>
              <a:t>）</a:t>
            </a:r>
            <a:r>
              <a:rPr sz="1600" b="0" spc="-35" dirty="0">
                <a:latin typeface="Yu Gothic Light"/>
                <a:cs typeface="Yu Gothic Light"/>
              </a:rPr>
              <a:t>の提供体制</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909955"/>
          </a:xfrm>
          <a:prstGeom prst="rect">
            <a:avLst/>
          </a:prstGeom>
          <a:ln w="25907">
            <a:solidFill>
              <a:srgbClr val="00AFEF"/>
            </a:solidFill>
          </a:ln>
        </p:spPr>
        <p:txBody>
          <a:bodyPr vert="horz" wrap="square" lIns="0" tIns="54610" rIns="0" bIns="0" rtlCol="0">
            <a:spAutoFit/>
          </a:bodyPr>
          <a:lstStyle/>
          <a:p>
            <a:pPr marL="91440">
              <a:lnSpc>
                <a:spcPct val="100000"/>
              </a:lnSpc>
              <a:spcBef>
                <a:spcPts val="430"/>
              </a:spcBef>
            </a:pPr>
            <a:r>
              <a:rPr sz="1200" b="1" spc="-25"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18</a:t>
            </a:r>
            <a:r>
              <a:rPr sz="1200" b="1" spc="-20" dirty="0">
                <a:solidFill>
                  <a:srgbClr val="0D0D0D"/>
                </a:solidFill>
                <a:latin typeface="UD Digi Kyokasho NK-B"/>
                <a:cs typeface="UD Digi Kyokasho NK-B"/>
              </a:rPr>
              <a:t>市町村の児童発達支援センターにおいて、</a:t>
            </a:r>
            <a:r>
              <a:rPr sz="1200" b="0" spc="65" dirty="0">
                <a:solidFill>
                  <a:srgbClr val="0D0D0D"/>
                </a:solidFill>
                <a:latin typeface="Heisei Mincho Std W3"/>
                <a:cs typeface="Heisei Mincho Std W3"/>
              </a:rPr>
              <a:t>TEACCH</a:t>
            </a:r>
            <a:r>
              <a:rPr sz="1200" b="1" spc="-10" dirty="0">
                <a:solidFill>
                  <a:srgbClr val="0D0D0D"/>
                </a:solidFill>
                <a:latin typeface="UD Digi Kyokasho NK-B"/>
                <a:cs typeface="UD Digi Kyokasho NK-B"/>
              </a:rPr>
              <a:t>プログラム、</a:t>
            </a:r>
            <a:r>
              <a:rPr sz="1200" b="0" dirty="0">
                <a:solidFill>
                  <a:srgbClr val="0D0D0D"/>
                </a:solidFill>
                <a:latin typeface="Heisei Mincho Std W3"/>
                <a:cs typeface="Heisei Mincho Std W3"/>
              </a:rPr>
              <a:t>ABA</a:t>
            </a:r>
            <a:r>
              <a:rPr sz="1200" b="1" spc="-25" dirty="0">
                <a:solidFill>
                  <a:srgbClr val="0D0D0D"/>
                </a:solidFill>
                <a:latin typeface="UD Digi Kyokasho NK-B"/>
                <a:cs typeface="UD Digi Kyokasho NK-B"/>
              </a:rPr>
              <a:t>プログラム等を用いて発達障がいの支援を実施と回答。</a:t>
            </a:r>
            <a:endParaRPr sz="1200">
              <a:latin typeface="UD Digi Kyokasho NK-B"/>
              <a:cs typeface="UD Digi Kyokasho NK-B"/>
            </a:endParaRPr>
          </a:p>
          <a:p>
            <a:pPr marL="91440" marR="213360">
              <a:lnSpc>
                <a:spcPct val="118300"/>
              </a:lnSpc>
            </a:pPr>
            <a:r>
              <a:rPr sz="1200" b="1" spc="-25"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42</a:t>
            </a:r>
            <a:r>
              <a:rPr sz="1200" b="1" spc="-10" dirty="0">
                <a:solidFill>
                  <a:srgbClr val="0D0D0D"/>
                </a:solidFill>
                <a:latin typeface="UD Digi Kyokasho NK-B"/>
                <a:cs typeface="UD Digi Kyokasho NK-B"/>
              </a:rPr>
              <a:t>市町村において、</a:t>
            </a:r>
            <a:r>
              <a:rPr sz="1200" b="0" spc="65" dirty="0">
                <a:solidFill>
                  <a:srgbClr val="0D0D0D"/>
                </a:solidFill>
                <a:latin typeface="Heisei Mincho Std W3"/>
                <a:cs typeface="Heisei Mincho Std W3"/>
              </a:rPr>
              <a:t>TEACCH</a:t>
            </a:r>
            <a:r>
              <a:rPr sz="1200" b="1" spc="-25" dirty="0">
                <a:solidFill>
                  <a:srgbClr val="0D0D0D"/>
                </a:solidFill>
                <a:latin typeface="UD Digi Kyokasho NK-B"/>
                <a:cs typeface="UD Digi Kyokasho NK-B"/>
              </a:rPr>
              <a:t>プログラム等の手法による個別専門療育の場を確保。うち、</a:t>
            </a:r>
            <a:r>
              <a:rPr sz="1200" b="0" spc="245" dirty="0">
                <a:solidFill>
                  <a:srgbClr val="0D0D0D"/>
                </a:solidFill>
                <a:latin typeface="Heisei Mincho Std W3"/>
                <a:cs typeface="Heisei Mincho Std W3"/>
              </a:rPr>
              <a:t>36</a:t>
            </a:r>
            <a:r>
              <a:rPr sz="1200" b="1" spc="-15" dirty="0">
                <a:solidFill>
                  <a:srgbClr val="0D0D0D"/>
                </a:solidFill>
                <a:latin typeface="UD Digi Kyokasho NK-B"/>
                <a:cs typeface="UD Digi Kyokasho NK-B"/>
              </a:rPr>
              <a:t>市町村が大阪府発達支援拠点を活用。</a:t>
            </a:r>
            <a:r>
              <a:rPr sz="1200" b="1" spc="-25" dirty="0">
                <a:solidFill>
                  <a:srgbClr val="0D0D0D"/>
                </a:solidFill>
                <a:latin typeface="UD Digi Kyokasho NK-B"/>
                <a:cs typeface="UD Digi Kyokasho NK-B"/>
              </a:rPr>
              <a:t>〇個別専門療育の対象年齢については、未就学児</a:t>
            </a:r>
            <a:r>
              <a:rPr sz="1200" b="1" spc="-20" dirty="0">
                <a:solidFill>
                  <a:srgbClr val="0D0D0D"/>
                </a:solidFill>
                <a:latin typeface="UD Digi Kyokasho NK-B"/>
                <a:cs typeface="UD Digi Kyokasho NK-B"/>
              </a:rPr>
              <a:t>～</a:t>
            </a:r>
            <a:r>
              <a:rPr sz="1200" b="1" spc="-25" dirty="0">
                <a:solidFill>
                  <a:srgbClr val="0D0D0D"/>
                </a:solidFill>
                <a:latin typeface="UD Digi Kyokasho NK-B"/>
                <a:cs typeface="UD Digi Kyokasho NK-B"/>
              </a:rPr>
              <a:t>小学校</a:t>
            </a:r>
            <a:r>
              <a:rPr sz="1200" b="0" spc="245" dirty="0">
                <a:solidFill>
                  <a:srgbClr val="0D0D0D"/>
                </a:solidFill>
                <a:latin typeface="Heisei Mincho Std W3"/>
                <a:cs typeface="Heisei Mincho Std W3"/>
              </a:rPr>
              <a:t>3</a:t>
            </a:r>
            <a:r>
              <a:rPr sz="1200" b="1" spc="-15" dirty="0">
                <a:solidFill>
                  <a:srgbClr val="0D0D0D"/>
                </a:solidFill>
                <a:latin typeface="UD Digi Kyokasho NK-B"/>
                <a:cs typeface="UD Digi Kyokasho NK-B"/>
              </a:rPr>
              <a:t>年生までがボリュームゾーンとなっている。</a:t>
            </a:r>
            <a:endParaRPr sz="1200">
              <a:latin typeface="UD Digi Kyokasho NK-B"/>
              <a:cs typeface="UD Digi Kyokasho NK-B"/>
            </a:endParaRPr>
          </a:p>
        </p:txBody>
      </p:sp>
      <p:sp>
        <p:nvSpPr>
          <p:cNvPr id="5" name="object 5"/>
          <p:cNvSpPr txBox="1"/>
          <p:nvPr/>
        </p:nvSpPr>
        <p:spPr>
          <a:xfrm>
            <a:off x="9118092" y="6796713"/>
            <a:ext cx="77470" cy="186055"/>
          </a:xfrm>
          <a:prstGeom prst="rect">
            <a:avLst/>
          </a:prstGeom>
        </p:spPr>
        <p:txBody>
          <a:bodyPr vert="horz" wrap="square" lIns="0" tIns="0" rIns="0" bIns="0" rtlCol="0">
            <a:spAutoFit/>
          </a:bodyPr>
          <a:lstStyle/>
          <a:p>
            <a:pPr>
              <a:lnSpc>
                <a:spcPts val="1385"/>
              </a:lnSpc>
            </a:pPr>
            <a:r>
              <a:rPr sz="1200" spc="-60" dirty="0">
                <a:solidFill>
                  <a:srgbClr val="888888"/>
                </a:solidFill>
                <a:latin typeface="Calibri"/>
                <a:cs typeface="Calibri"/>
              </a:rPr>
              <a:t>4</a:t>
            </a:r>
            <a:endParaRPr sz="1200">
              <a:latin typeface="Calibri"/>
              <a:cs typeface="Calibri"/>
            </a:endParaRPr>
          </a:p>
        </p:txBody>
      </p:sp>
      <p:grpSp>
        <p:nvGrpSpPr>
          <p:cNvPr id="6" name="object 6"/>
          <p:cNvGrpSpPr/>
          <p:nvPr/>
        </p:nvGrpSpPr>
        <p:grpSpPr>
          <a:xfrm>
            <a:off x="1573895" y="2709608"/>
            <a:ext cx="1652905" cy="1422400"/>
            <a:chOff x="1573895" y="2709608"/>
            <a:chExt cx="1652905" cy="1422400"/>
          </a:xfrm>
        </p:grpSpPr>
        <p:sp>
          <p:nvSpPr>
            <p:cNvPr id="7" name="object 7"/>
            <p:cNvSpPr/>
            <p:nvPr/>
          </p:nvSpPr>
          <p:spPr>
            <a:xfrm>
              <a:off x="2159508" y="2718816"/>
              <a:ext cx="835660" cy="1412875"/>
            </a:xfrm>
            <a:custGeom>
              <a:avLst/>
              <a:gdLst/>
              <a:ahLst/>
              <a:cxnLst/>
              <a:rect l="l" t="t" r="r" b="b"/>
              <a:pathLst>
                <a:path w="835660" h="1412875">
                  <a:moveTo>
                    <a:pt x="129540" y="0"/>
                  </a:moveTo>
                  <a:lnTo>
                    <a:pt x="129540" y="707136"/>
                  </a:lnTo>
                  <a:lnTo>
                    <a:pt x="0" y="1400556"/>
                  </a:lnTo>
                  <a:lnTo>
                    <a:pt x="32027" y="1405675"/>
                  </a:lnTo>
                  <a:lnTo>
                    <a:pt x="64198" y="1409509"/>
                  </a:lnTo>
                  <a:lnTo>
                    <a:pt x="96654" y="1411914"/>
                  </a:lnTo>
                  <a:lnTo>
                    <a:pt x="129540" y="1412748"/>
                  </a:lnTo>
                  <a:lnTo>
                    <a:pt x="177901" y="1411122"/>
                  </a:lnTo>
                  <a:lnTo>
                    <a:pt x="225380" y="1406315"/>
                  </a:lnTo>
                  <a:lnTo>
                    <a:pt x="271873" y="1398430"/>
                  </a:lnTo>
                  <a:lnTo>
                    <a:pt x="317274" y="1387573"/>
                  </a:lnTo>
                  <a:lnTo>
                    <a:pt x="361479" y="1373848"/>
                  </a:lnTo>
                  <a:lnTo>
                    <a:pt x="404383" y="1357360"/>
                  </a:lnTo>
                  <a:lnTo>
                    <a:pt x="445883" y="1338212"/>
                  </a:lnTo>
                  <a:lnTo>
                    <a:pt x="485873" y="1316510"/>
                  </a:lnTo>
                  <a:lnTo>
                    <a:pt x="524250" y="1292357"/>
                  </a:lnTo>
                  <a:lnTo>
                    <a:pt x="560907" y="1265860"/>
                  </a:lnTo>
                  <a:lnTo>
                    <a:pt x="595742" y="1237121"/>
                  </a:lnTo>
                  <a:lnTo>
                    <a:pt x="628650" y="1206246"/>
                  </a:lnTo>
                  <a:lnTo>
                    <a:pt x="659525" y="1173338"/>
                  </a:lnTo>
                  <a:lnTo>
                    <a:pt x="688264" y="1138503"/>
                  </a:lnTo>
                  <a:lnTo>
                    <a:pt x="714761" y="1101846"/>
                  </a:lnTo>
                  <a:lnTo>
                    <a:pt x="738914" y="1063469"/>
                  </a:lnTo>
                  <a:lnTo>
                    <a:pt x="760616" y="1023479"/>
                  </a:lnTo>
                  <a:lnTo>
                    <a:pt x="779764" y="981979"/>
                  </a:lnTo>
                  <a:lnTo>
                    <a:pt x="796252" y="939075"/>
                  </a:lnTo>
                  <a:lnTo>
                    <a:pt x="809977" y="894870"/>
                  </a:lnTo>
                  <a:lnTo>
                    <a:pt x="820834" y="849469"/>
                  </a:lnTo>
                  <a:lnTo>
                    <a:pt x="828719" y="802976"/>
                  </a:lnTo>
                  <a:lnTo>
                    <a:pt x="833526" y="755497"/>
                  </a:lnTo>
                  <a:lnTo>
                    <a:pt x="835152" y="707136"/>
                  </a:lnTo>
                  <a:lnTo>
                    <a:pt x="833526" y="658766"/>
                  </a:lnTo>
                  <a:lnTo>
                    <a:pt x="828719" y="611265"/>
                  </a:lnTo>
                  <a:lnTo>
                    <a:pt x="820834" y="564737"/>
                  </a:lnTo>
                  <a:lnTo>
                    <a:pt x="809977" y="519288"/>
                  </a:lnTo>
                  <a:lnTo>
                    <a:pt x="796252" y="475025"/>
                  </a:lnTo>
                  <a:lnTo>
                    <a:pt x="779764" y="432054"/>
                  </a:lnTo>
                  <a:lnTo>
                    <a:pt x="760616" y="390479"/>
                  </a:lnTo>
                  <a:lnTo>
                    <a:pt x="738914" y="350407"/>
                  </a:lnTo>
                  <a:lnTo>
                    <a:pt x="714761" y="311943"/>
                  </a:lnTo>
                  <a:lnTo>
                    <a:pt x="688264" y="275194"/>
                  </a:lnTo>
                  <a:lnTo>
                    <a:pt x="659525" y="240266"/>
                  </a:lnTo>
                  <a:lnTo>
                    <a:pt x="628650" y="207264"/>
                  </a:lnTo>
                  <a:lnTo>
                    <a:pt x="595742" y="176293"/>
                  </a:lnTo>
                  <a:lnTo>
                    <a:pt x="560907" y="147461"/>
                  </a:lnTo>
                  <a:lnTo>
                    <a:pt x="524250" y="120872"/>
                  </a:lnTo>
                  <a:lnTo>
                    <a:pt x="485873" y="96632"/>
                  </a:lnTo>
                  <a:lnTo>
                    <a:pt x="445883" y="74848"/>
                  </a:lnTo>
                  <a:lnTo>
                    <a:pt x="404383" y="55626"/>
                  </a:lnTo>
                  <a:lnTo>
                    <a:pt x="361479" y="39070"/>
                  </a:lnTo>
                  <a:lnTo>
                    <a:pt x="317274" y="25287"/>
                  </a:lnTo>
                  <a:lnTo>
                    <a:pt x="271873" y="14382"/>
                  </a:lnTo>
                  <a:lnTo>
                    <a:pt x="225380" y="6462"/>
                  </a:lnTo>
                  <a:lnTo>
                    <a:pt x="177901" y="1633"/>
                  </a:lnTo>
                  <a:lnTo>
                    <a:pt x="129540" y="0"/>
                  </a:lnTo>
                  <a:close/>
                </a:path>
              </a:pathLst>
            </a:custGeom>
            <a:solidFill>
              <a:srgbClr val="5088BB"/>
            </a:solidFill>
          </p:spPr>
          <p:txBody>
            <a:bodyPr wrap="square" lIns="0" tIns="0" rIns="0" bIns="0" rtlCol="0"/>
            <a:lstStyle/>
            <a:p>
              <a:endParaRPr/>
            </a:p>
          </p:txBody>
        </p:sp>
        <p:sp>
          <p:nvSpPr>
            <p:cNvPr id="8" name="object 8"/>
            <p:cNvSpPr/>
            <p:nvPr/>
          </p:nvSpPr>
          <p:spPr>
            <a:xfrm>
              <a:off x="1583102" y="2718816"/>
              <a:ext cx="706120" cy="1400810"/>
            </a:xfrm>
            <a:custGeom>
              <a:avLst/>
              <a:gdLst/>
              <a:ahLst/>
              <a:cxnLst/>
              <a:rect l="l" t="t" r="r" b="b"/>
              <a:pathLst>
                <a:path w="706119" h="1400810">
                  <a:moveTo>
                    <a:pt x="705945" y="0"/>
                  </a:moveTo>
                  <a:lnTo>
                    <a:pt x="657736" y="1632"/>
                  </a:lnTo>
                  <a:lnTo>
                    <a:pt x="610289" y="6464"/>
                  </a:lnTo>
                  <a:lnTo>
                    <a:pt x="563724" y="14400"/>
                  </a:lnTo>
                  <a:lnTo>
                    <a:pt x="518160" y="25342"/>
                  </a:lnTo>
                  <a:lnTo>
                    <a:pt x="473717" y="39194"/>
                  </a:lnTo>
                  <a:lnTo>
                    <a:pt x="430514" y="55859"/>
                  </a:lnTo>
                  <a:lnTo>
                    <a:pt x="388671" y="75240"/>
                  </a:lnTo>
                  <a:lnTo>
                    <a:pt x="348306" y="97241"/>
                  </a:lnTo>
                  <a:lnTo>
                    <a:pt x="309540" y="121764"/>
                  </a:lnTo>
                  <a:lnTo>
                    <a:pt x="272493" y="148713"/>
                  </a:lnTo>
                  <a:lnTo>
                    <a:pt x="237282" y="177992"/>
                  </a:lnTo>
                  <a:lnTo>
                    <a:pt x="204029" y="209503"/>
                  </a:lnTo>
                  <a:lnTo>
                    <a:pt x="172852" y="243149"/>
                  </a:lnTo>
                  <a:lnTo>
                    <a:pt x="143871" y="278835"/>
                  </a:lnTo>
                  <a:lnTo>
                    <a:pt x="117205" y="316463"/>
                  </a:lnTo>
                  <a:lnTo>
                    <a:pt x="92975" y="355936"/>
                  </a:lnTo>
                  <a:lnTo>
                    <a:pt x="71298" y="397158"/>
                  </a:lnTo>
                  <a:lnTo>
                    <a:pt x="52295" y="440031"/>
                  </a:lnTo>
                  <a:lnTo>
                    <a:pt x="36086" y="484460"/>
                  </a:lnTo>
                  <a:lnTo>
                    <a:pt x="22789" y="530347"/>
                  </a:lnTo>
                  <a:lnTo>
                    <a:pt x="12525" y="577596"/>
                  </a:lnTo>
                  <a:lnTo>
                    <a:pt x="5065" y="625319"/>
                  </a:lnTo>
                  <a:lnTo>
                    <a:pt x="918" y="672777"/>
                  </a:lnTo>
                  <a:lnTo>
                    <a:pt x="0" y="719845"/>
                  </a:lnTo>
                  <a:lnTo>
                    <a:pt x="2224" y="766402"/>
                  </a:lnTo>
                  <a:lnTo>
                    <a:pt x="7507" y="812324"/>
                  </a:lnTo>
                  <a:lnTo>
                    <a:pt x="15763" y="857488"/>
                  </a:lnTo>
                  <a:lnTo>
                    <a:pt x="26909" y="901770"/>
                  </a:lnTo>
                  <a:lnTo>
                    <a:pt x="40860" y="945049"/>
                  </a:lnTo>
                  <a:lnTo>
                    <a:pt x="57531" y="987200"/>
                  </a:lnTo>
                  <a:lnTo>
                    <a:pt x="76836" y="1028102"/>
                  </a:lnTo>
                  <a:lnTo>
                    <a:pt x="98693" y="1067630"/>
                  </a:lnTo>
                  <a:lnTo>
                    <a:pt x="123015" y="1105662"/>
                  </a:lnTo>
                  <a:lnTo>
                    <a:pt x="149718" y="1142074"/>
                  </a:lnTo>
                  <a:lnTo>
                    <a:pt x="178718" y="1176744"/>
                  </a:lnTo>
                  <a:lnTo>
                    <a:pt x="209931" y="1209549"/>
                  </a:lnTo>
                  <a:lnTo>
                    <a:pt x="243270" y="1240366"/>
                  </a:lnTo>
                  <a:lnTo>
                    <a:pt x="278652" y="1269071"/>
                  </a:lnTo>
                  <a:lnTo>
                    <a:pt x="315991" y="1295542"/>
                  </a:lnTo>
                  <a:lnTo>
                    <a:pt x="355204" y="1319656"/>
                  </a:lnTo>
                  <a:lnTo>
                    <a:pt x="396206" y="1341289"/>
                  </a:lnTo>
                  <a:lnTo>
                    <a:pt x="438912" y="1360318"/>
                  </a:lnTo>
                  <a:lnTo>
                    <a:pt x="483236" y="1376621"/>
                  </a:lnTo>
                  <a:lnTo>
                    <a:pt x="529096" y="1390075"/>
                  </a:lnTo>
                  <a:lnTo>
                    <a:pt x="576405" y="1400556"/>
                  </a:lnTo>
                  <a:lnTo>
                    <a:pt x="705945" y="707136"/>
                  </a:lnTo>
                  <a:lnTo>
                    <a:pt x="705945" y="0"/>
                  </a:lnTo>
                  <a:close/>
                </a:path>
              </a:pathLst>
            </a:custGeom>
            <a:solidFill>
              <a:srgbClr val="96B8DF"/>
            </a:solidFill>
          </p:spPr>
          <p:txBody>
            <a:bodyPr wrap="square" lIns="0" tIns="0" rIns="0" bIns="0" rtlCol="0"/>
            <a:lstStyle/>
            <a:p>
              <a:endParaRPr/>
            </a:p>
          </p:txBody>
        </p:sp>
        <p:sp>
          <p:nvSpPr>
            <p:cNvPr id="9" name="object 9"/>
            <p:cNvSpPr/>
            <p:nvPr/>
          </p:nvSpPr>
          <p:spPr>
            <a:xfrm>
              <a:off x="1583102" y="2718816"/>
              <a:ext cx="706120" cy="1400810"/>
            </a:xfrm>
            <a:custGeom>
              <a:avLst/>
              <a:gdLst/>
              <a:ahLst/>
              <a:cxnLst/>
              <a:rect l="l" t="t" r="r" b="b"/>
              <a:pathLst>
                <a:path w="706119" h="1400810">
                  <a:moveTo>
                    <a:pt x="576405" y="1400556"/>
                  </a:moveTo>
                  <a:lnTo>
                    <a:pt x="529096" y="1390075"/>
                  </a:lnTo>
                  <a:lnTo>
                    <a:pt x="483236" y="1376621"/>
                  </a:lnTo>
                  <a:lnTo>
                    <a:pt x="438912" y="1360318"/>
                  </a:lnTo>
                  <a:lnTo>
                    <a:pt x="396206" y="1341289"/>
                  </a:lnTo>
                  <a:lnTo>
                    <a:pt x="355204" y="1319656"/>
                  </a:lnTo>
                  <a:lnTo>
                    <a:pt x="315991" y="1295542"/>
                  </a:lnTo>
                  <a:lnTo>
                    <a:pt x="278652" y="1269071"/>
                  </a:lnTo>
                  <a:lnTo>
                    <a:pt x="243270" y="1240366"/>
                  </a:lnTo>
                  <a:lnTo>
                    <a:pt x="209931" y="1209549"/>
                  </a:lnTo>
                  <a:lnTo>
                    <a:pt x="178718" y="1176744"/>
                  </a:lnTo>
                  <a:lnTo>
                    <a:pt x="149718" y="1142074"/>
                  </a:lnTo>
                  <a:lnTo>
                    <a:pt x="123015" y="1105662"/>
                  </a:lnTo>
                  <a:lnTo>
                    <a:pt x="98693" y="1067630"/>
                  </a:lnTo>
                  <a:lnTo>
                    <a:pt x="76836" y="1028102"/>
                  </a:lnTo>
                  <a:lnTo>
                    <a:pt x="57531" y="987200"/>
                  </a:lnTo>
                  <a:lnTo>
                    <a:pt x="40860" y="945049"/>
                  </a:lnTo>
                  <a:lnTo>
                    <a:pt x="26909" y="901770"/>
                  </a:lnTo>
                  <a:lnTo>
                    <a:pt x="15763" y="857488"/>
                  </a:lnTo>
                  <a:lnTo>
                    <a:pt x="7507" y="812324"/>
                  </a:lnTo>
                  <a:lnTo>
                    <a:pt x="2224" y="766402"/>
                  </a:lnTo>
                  <a:lnTo>
                    <a:pt x="0" y="719845"/>
                  </a:lnTo>
                  <a:lnTo>
                    <a:pt x="918" y="672777"/>
                  </a:lnTo>
                  <a:lnTo>
                    <a:pt x="5065" y="625319"/>
                  </a:lnTo>
                  <a:lnTo>
                    <a:pt x="12525" y="577596"/>
                  </a:lnTo>
                  <a:lnTo>
                    <a:pt x="22789" y="530347"/>
                  </a:lnTo>
                  <a:lnTo>
                    <a:pt x="36086" y="484460"/>
                  </a:lnTo>
                  <a:lnTo>
                    <a:pt x="52295" y="440031"/>
                  </a:lnTo>
                  <a:lnTo>
                    <a:pt x="71298" y="397158"/>
                  </a:lnTo>
                  <a:lnTo>
                    <a:pt x="92975" y="355936"/>
                  </a:lnTo>
                  <a:lnTo>
                    <a:pt x="117205" y="316463"/>
                  </a:lnTo>
                  <a:lnTo>
                    <a:pt x="143871" y="278835"/>
                  </a:lnTo>
                  <a:lnTo>
                    <a:pt x="172852" y="243149"/>
                  </a:lnTo>
                  <a:lnTo>
                    <a:pt x="204029" y="209503"/>
                  </a:lnTo>
                  <a:lnTo>
                    <a:pt x="237282" y="177992"/>
                  </a:lnTo>
                  <a:lnTo>
                    <a:pt x="272493" y="148713"/>
                  </a:lnTo>
                  <a:lnTo>
                    <a:pt x="309540" y="121764"/>
                  </a:lnTo>
                  <a:lnTo>
                    <a:pt x="348306" y="97241"/>
                  </a:lnTo>
                  <a:lnTo>
                    <a:pt x="388671" y="75240"/>
                  </a:lnTo>
                  <a:lnTo>
                    <a:pt x="430514" y="55859"/>
                  </a:lnTo>
                  <a:lnTo>
                    <a:pt x="473717" y="39194"/>
                  </a:lnTo>
                  <a:lnTo>
                    <a:pt x="518160" y="25342"/>
                  </a:lnTo>
                  <a:lnTo>
                    <a:pt x="563724" y="14400"/>
                  </a:lnTo>
                  <a:lnTo>
                    <a:pt x="610289" y="6464"/>
                  </a:lnTo>
                  <a:lnTo>
                    <a:pt x="657736" y="1632"/>
                  </a:lnTo>
                  <a:lnTo>
                    <a:pt x="705945" y="0"/>
                  </a:lnTo>
                  <a:lnTo>
                    <a:pt x="705945" y="707136"/>
                  </a:lnTo>
                  <a:lnTo>
                    <a:pt x="576405" y="1400556"/>
                  </a:lnTo>
                  <a:close/>
                </a:path>
              </a:pathLst>
            </a:custGeom>
            <a:ln w="18288">
              <a:solidFill>
                <a:srgbClr val="FFFFFF"/>
              </a:solidFill>
            </a:ln>
          </p:spPr>
          <p:txBody>
            <a:bodyPr wrap="square" lIns="0" tIns="0" rIns="0" bIns="0" rtlCol="0"/>
            <a:lstStyle/>
            <a:p>
              <a:endParaRPr/>
            </a:p>
          </p:txBody>
        </p:sp>
        <p:sp>
          <p:nvSpPr>
            <p:cNvPr id="10" name="object 10"/>
            <p:cNvSpPr/>
            <p:nvPr/>
          </p:nvSpPr>
          <p:spPr>
            <a:xfrm>
              <a:off x="3029711" y="3412236"/>
              <a:ext cx="192405" cy="178435"/>
            </a:xfrm>
            <a:custGeom>
              <a:avLst/>
              <a:gdLst/>
              <a:ahLst/>
              <a:cxnLst/>
              <a:rect l="l" t="t" r="r" b="b"/>
              <a:pathLst>
                <a:path w="192405" h="178435">
                  <a:moveTo>
                    <a:pt x="0" y="178308"/>
                  </a:moveTo>
                  <a:lnTo>
                    <a:pt x="192024" y="178308"/>
                  </a:lnTo>
                  <a:lnTo>
                    <a:pt x="192024" y="0"/>
                  </a:lnTo>
                  <a:lnTo>
                    <a:pt x="0" y="0"/>
                  </a:lnTo>
                  <a:lnTo>
                    <a:pt x="0" y="178308"/>
                  </a:lnTo>
                  <a:close/>
                </a:path>
              </a:pathLst>
            </a:custGeom>
            <a:ln w="9144">
              <a:solidFill>
                <a:srgbClr val="000000"/>
              </a:solidFill>
            </a:ln>
          </p:spPr>
          <p:txBody>
            <a:bodyPr wrap="square" lIns="0" tIns="0" rIns="0" bIns="0" rtlCol="0"/>
            <a:lstStyle/>
            <a:p>
              <a:endParaRPr/>
            </a:p>
          </p:txBody>
        </p:sp>
      </p:grpSp>
      <p:sp>
        <p:nvSpPr>
          <p:cNvPr id="11" name="object 11"/>
          <p:cNvSpPr txBox="1"/>
          <p:nvPr/>
        </p:nvSpPr>
        <p:spPr>
          <a:xfrm>
            <a:off x="3067811" y="341172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18</a:t>
            </a:r>
            <a:endParaRPr sz="900">
              <a:latin typeface="Calibri"/>
              <a:cs typeface="Calibri"/>
            </a:endParaRPr>
          </a:p>
        </p:txBody>
      </p:sp>
      <p:sp>
        <p:nvSpPr>
          <p:cNvPr id="12" name="object 12"/>
          <p:cNvSpPr/>
          <p:nvPr/>
        </p:nvSpPr>
        <p:spPr>
          <a:xfrm>
            <a:off x="1356360" y="3261360"/>
            <a:ext cx="192405" cy="177165"/>
          </a:xfrm>
          <a:custGeom>
            <a:avLst/>
            <a:gdLst/>
            <a:ahLst/>
            <a:cxnLst/>
            <a:rect l="l" t="t" r="r" b="b"/>
            <a:pathLst>
              <a:path w="192405" h="177164">
                <a:moveTo>
                  <a:pt x="0" y="176784"/>
                </a:moveTo>
                <a:lnTo>
                  <a:pt x="192024" y="176784"/>
                </a:lnTo>
                <a:lnTo>
                  <a:pt x="192024" y="0"/>
                </a:lnTo>
                <a:lnTo>
                  <a:pt x="0" y="0"/>
                </a:lnTo>
                <a:lnTo>
                  <a:pt x="0" y="176784"/>
                </a:lnTo>
                <a:close/>
              </a:path>
            </a:pathLst>
          </a:custGeom>
          <a:ln w="9143">
            <a:solidFill>
              <a:srgbClr val="000000"/>
            </a:solidFill>
          </a:ln>
        </p:spPr>
        <p:txBody>
          <a:bodyPr wrap="square" lIns="0" tIns="0" rIns="0" bIns="0" rtlCol="0"/>
          <a:lstStyle/>
          <a:p>
            <a:endParaRPr/>
          </a:p>
        </p:txBody>
      </p:sp>
      <p:sp>
        <p:nvSpPr>
          <p:cNvPr id="13" name="object 13"/>
          <p:cNvSpPr txBox="1"/>
          <p:nvPr/>
        </p:nvSpPr>
        <p:spPr>
          <a:xfrm>
            <a:off x="1394460" y="326085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16</a:t>
            </a:r>
            <a:endParaRPr sz="900">
              <a:latin typeface="Calibri"/>
              <a:cs typeface="Calibri"/>
            </a:endParaRPr>
          </a:p>
        </p:txBody>
      </p:sp>
      <p:sp>
        <p:nvSpPr>
          <p:cNvPr id="14" name="object 14"/>
          <p:cNvSpPr/>
          <p:nvPr/>
        </p:nvSpPr>
        <p:spPr>
          <a:xfrm>
            <a:off x="3410711" y="3241548"/>
            <a:ext cx="55244" cy="55244"/>
          </a:xfrm>
          <a:custGeom>
            <a:avLst/>
            <a:gdLst/>
            <a:ahLst/>
            <a:cxnLst/>
            <a:rect l="l" t="t" r="r" b="b"/>
            <a:pathLst>
              <a:path w="55245" h="55245">
                <a:moveTo>
                  <a:pt x="54863" y="0"/>
                </a:moveTo>
                <a:lnTo>
                  <a:pt x="0" y="0"/>
                </a:lnTo>
                <a:lnTo>
                  <a:pt x="0" y="54863"/>
                </a:lnTo>
                <a:lnTo>
                  <a:pt x="54863" y="54863"/>
                </a:lnTo>
                <a:lnTo>
                  <a:pt x="54863" y="0"/>
                </a:lnTo>
                <a:close/>
              </a:path>
            </a:pathLst>
          </a:custGeom>
          <a:solidFill>
            <a:srgbClr val="5088BB"/>
          </a:solidFill>
        </p:spPr>
        <p:txBody>
          <a:bodyPr wrap="square" lIns="0" tIns="0" rIns="0" bIns="0" rtlCol="0"/>
          <a:lstStyle/>
          <a:p>
            <a:endParaRPr/>
          </a:p>
        </p:txBody>
      </p:sp>
      <p:sp>
        <p:nvSpPr>
          <p:cNvPr id="15" name="object 15"/>
          <p:cNvSpPr txBox="1"/>
          <p:nvPr/>
        </p:nvSpPr>
        <p:spPr>
          <a:xfrm>
            <a:off x="3488435" y="3179064"/>
            <a:ext cx="31877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666666"/>
                </a:solidFill>
                <a:latin typeface="UD Digi Kyokasho NK-B"/>
                <a:cs typeface="UD Digi Kyokasho NK-B"/>
              </a:rPr>
              <a:t>活用有</a:t>
            </a:r>
            <a:endParaRPr sz="800">
              <a:latin typeface="UD Digi Kyokasho NK-B"/>
              <a:cs typeface="UD Digi Kyokasho NK-B"/>
            </a:endParaRPr>
          </a:p>
        </p:txBody>
      </p:sp>
      <p:sp>
        <p:nvSpPr>
          <p:cNvPr id="16" name="object 16"/>
          <p:cNvSpPr/>
          <p:nvPr/>
        </p:nvSpPr>
        <p:spPr>
          <a:xfrm>
            <a:off x="3410711" y="3439667"/>
            <a:ext cx="53340" cy="55244"/>
          </a:xfrm>
          <a:custGeom>
            <a:avLst/>
            <a:gdLst/>
            <a:ahLst/>
            <a:cxnLst/>
            <a:rect l="l" t="t" r="r" b="b"/>
            <a:pathLst>
              <a:path w="53339" h="55245">
                <a:moveTo>
                  <a:pt x="53340" y="0"/>
                </a:moveTo>
                <a:lnTo>
                  <a:pt x="0" y="0"/>
                </a:lnTo>
                <a:lnTo>
                  <a:pt x="0" y="54864"/>
                </a:lnTo>
                <a:lnTo>
                  <a:pt x="53340" y="54864"/>
                </a:lnTo>
                <a:lnTo>
                  <a:pt x="53340" y="0"/>
                </a:lnTo>
                <a:close/>
              </a:path>
            </a:pathLst>
          </a:custGeom>
          <a:solidFill>
            <a:srgbClr val="96B8DF"/>
          </a:solidFill>
        </p:spPr>
        <p:txBody>
          <a:bodyPr wrap="square" lIns="0" tIns="0" rIns="0" bIns="0" rtlCol="0"/>
          <a:lstStyle/>
          <a:p>
            <a:endParaRPr/>
          </a:p>
        </p:txBody>
      </p:sp>
      <p:sp>
        <p:nvSpPr>
          <p:cNvPr id="17" name="object 17"/>
          <p:cNvSpPr txBox="1"/>
          <p:nvPr/>
        </p:nvSpPr>
        <p:spPr>
          <a:xfrm>
            <a:off x="3488435" y="3377184"/>
            <a:ext cx="31877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666666"/>
                </a:solidFill>
                <a:latin typeface="UD Digi Kyokasho NK-B"/>
                <a:cs typeface="UD Digi Kyokasho NK-B"/>
              </a:rPr>
              <a:t>活用無</a:t>
            </a:r>
            <a:endParaRPr sz="800">
              <a:latin typeface="UD Digi Kyokasho NK-B"/>
              <a:cs typeface="UD Digi Kyokasho NK-B"/>
            </a:endParaRPr>
          </a:p>
        </p:txBody>
      </p:sp>
      <p:sp>
        <p:nvSpPr>
          <p:cNvPr id="18" name="object 18"/>
          <p:cNvSpPr/>
          <p:nvPr/>
        </p:nvSpPr>
        <p:spPr>
          <a:xfrm>
            <a:off x="941832" y="2074164"/>
            <a:ext cx="3122930" cy="2345690"/>
          </a:xfrm>
          <a:custGeom>
            <a:avLst/>
            <a:gdLst/>
            <a:ahLst/>
            <a:cxnLst/>
            <a:rect l="l" t="t" r="r" b="b"/>
            <a:pathLst>
              <a:path w="3122929" h="2345690">
                <a:moveTo>
                  <a:pt x="0" y="2345436"/>
                </a:moveTo>
                <a:lnTo>
                  <a:pt x="3122675" y="2345436"/>
                </a:lnTo>
                <a:lnTo>
                  <a:pt x="3122675" y="0"/>
                </a:lnTo>
                <a:lnTo>
                  <a:pt x="0" y="0"/>
                </a:lnTo>
                <a:lnTo>
                  <a:pt x="0" y="2345436"/>
                </a:lnTo>
                <a:close/>
              </a:path>
            </a:pathLst>
          </a:custGeom>
          <a:ln w="9144">
            <a:solidFill>
              <a:srgbClr val="000000"/>
            </a:solidFill>
          </a:ln>
        </p:spPr>
        <p:txBody>
          <a:bodyPr wrap="square" lIns="0" tIns="0" rIns="0" bIns="0" rtlCol="0"/>
          <a:lstStyle/>
          <a:p>
            <a:endParaRPr/>
          </a:p>
        </p:txBody>
      </p:sp>
      <p:sp>
        <p:nvSpPr>
          <p:cNvPr id="19" name="object 19"/>
          <p:cNvSpPr txBox="1"/>
          <p:nvPr/>
        </p:nvSpPr>
        <p:spPr>
          <a:xfrm>
            <a:off x="2040635" y="4201668"/>
            <a:ext cx="1896745" cy="147320"/>
          </a:xfrm>
          <a:prstGeom prst="rect">
            <a:avLst/>
          </a:prstGeom>
        </p:spPr>
        <p:txBody>
          <a:bodyPr vert="horz" wrap="square" lIns="0" tIns="12700" rIns="0" bIns="0" rtlCol="0">
            <a:spAutoFit/>
          </a:bodyPr>
          <a:lstStyle/>
          <a:p>
            <a:pPr>
              <a:lnSpc>
                <a:spcPct val="100000"/>
              </a:lnSpc>
              <a:spcBef>
                <a:spcPts val="100"/>
              </a:spcBef>
            </a:pPr>
            <a:r>
              <a:rPr sz="800" b="1" spc="-10" dirty="0">
                <a:latin typeface="UD Digi Kyokasho NK-B"/>
                <a:cs typeface="UD Digi Kyokasho NK-B"/>
              </a:rPr>
              <a:t>※児童発達支援センター確保市町村数：</a:t>
            </a:r>
            <a:r>
              <a:rPr sz="800" b="0" spc="75" dirty="0">
                <a:latin typeface="Heisei Mincho Std W3"/>
                <a:cs typeface="Heisei Mincho Std W3"/>
              </a:rPr>
              <a:t>36</a:t>
            </a:r>
            <a:endParaRPr sz="800">
              <a:latin typeface="Heisei Mincho Std W3"/>
              <a:cs typeface="Heisei Mincho Std W3"/>
            </a:endParaRPr>
          </a:p>
        </p:txBody>
      </p:sp>
      <p:grpSp>
        <p:nvGrpSpPr>
          <p:cNvPr id="20" name="object 20"/>
          <p:cNvGrpSpPr/>
          <p:nvPr/>
        </p:nvGrpSpPr>
        <p:grpSpPr>
          <a:xfrm>
            <a:off x="4772977" y="2683573"/>
            <a:ext cx="4789170" cy="1602105"/>
            <a:chOff x="4772977" y="2683573"/>
            <a:chExt cx="4789170" cy="1602105"/>
          </a:xfrm>
        </p:grpSpPr>
        <p:sp>
          <p:nvSpPr>
            <p:cNvPr id="21" name="object 21"/>
            <p:cNvSpPr/>
            <p:nvPr/>
          </p:nvSpPr>
          <p:spPr>
            <a:xfrm>
              <a:off x="5458968" y="2688336"/>
              <a:ext cx="3415665" cy="1592580"/>
            </a:xfrm>
            <a:custGeom>
              <a:avLst/>
              <a:gdLst/>
              <a:ahLst/>
              <a:cxnLst/>
              <a:rect l="l" t="t" r="r" b="b"/>
              <a:pathLst>
                <a:path w="3415665" h="1592579">
                  <a:moveTo>
                    <a:pt x="0" y="1501139"/>
                  </a:moveTo>
                  <a:lnTo>
                    <a:pt x="0" y="1592579"/>
                  </a:lnTo>
                </a:path>
                <a:path w="3415665" h="1592579">
                  <a:moveTo>
                    <a:pt x="0" y="1234439"/>
                  </a:moveTo>
                  <a:lnTo>
                    <a:pt x="0" y="1417319"/>
                  </a:lnTo>
                </a:path>
                <a:path w="3415665" h="1592579">
                  <a:moveTo>
                    <a:pt x="0" y="969263"/>
                  </a:moveTo>
                  <a:lnTo>
                    <a:pt x="0" y="1152143"/>
                  </a:lnTo>
                </a:path>
                <a:path w="3415665" h="1592579">
                  <a:moveTo>
                    <a:pt x="0" y="704088"/>
                  </a:moveTo>
                  <a:lnTo>
                    <a:pt x="0" y="886967"/>
                  </a:lnTo>
                </a:path>
                <a:path w="3415665" h="1592579">
                  <a:moveTo>
                    <a:pt x="0" y="438912"/>
                  </a:moveTo>
                  <a:lnTo>
                    <a:pt x="0" y="621791"/>
                  </a:lnTo>
                </a:path>
                <a:path w="3415665" h="1592579">
                  <a:moveTo>
                    <a:pt x="0" y="173736"/>
                  </a:moveTo>
                  <a:lnTo>
                    <a:pt x="0" y="356615"/>
                  </a:lnTo>
                </a:path>
                <a:path w="3415665" h="1592579">
                  <a:moveTo>
                    <a:pt x="0" y="0"/>
                  </a:moveTo>
                  <a:lnTo>
                    <a:pt x="0" y="89915"/>
                  </a:lnTo>
                </a:path>
                <a:path w="3415665" h="1592579">
                  <a:moveTo>
                    <a:pt x="682752" y="173736"/>
                  </a:moveTo>
                  <a:lnTo>
                    <a:pt x="682752" y="356615"/>
                  </a:lnTo>
                </a:path>
                <a:path w="3415665" h="1592579">
                  <a:moveTo>
                    <a:pt x="682752" y="0"/>
                  </a:moveTo>
                  <a:lnTo>
                    <a:pt x="682752" y="89915"/>
                  </a:lnTo>
                </a:path>
                <a:path w="3415665" h="1592579">
                  <a:moveTo>
                    <a:pt x="682752" y="438912"/>
                  </a:moveTo>
                  <a:lnTo>
                    <a:pt x="682752" y="621791"/>
                  </a:lnTo>
                </a:path>
                <a:path w="3415665" h="1592579">
                  <a:moveTo>
                    <a:pt x="682752" y="704088"/>
                  </a:moveTo>
                  <a:lnTo>
                    <a:pt x="682752" y="886967"/>
                  </a:lnTo>
                </a:path>
                <a:path w="3415665" h="1592579">
                  <a:moveTo>
                    <a:pt x="682752" y="969263"/>
                  </a:moveTo>
                  <a:lnTo>
                    <a:pt x="682752" y="1152143"/>
                  </a:lnTo>
                </a:path>
                <a:path w="3415665" h="1592579">
                  <a:moveTo>
                    <a:pt x="682752" y="1234439"/>
                  </a:moveTo>
                  <a:lnTo>
                    <a:pt x="682752" y="1417319"/>
                  </a:lnTo>
                </a:path>
                <a:path w="3415665" h="1592579">
                  <a:moveTo>
                    <a:pt x="682752" y="1501139"/>
                  </a:moveTo>
                  <a:lnTo>
                    <a:pt x="682752" y="1592579"/>
                  </a:lnTo>
                </a:path>
                <a:path w="3415665" h="1592579">
                  <a:moveTo>
                    <a:pt x="1365504" y="173736"/>
                  </a:moveTo>
                  <a:lnTo>
                    <a:pt x="1365504" y="356615"/>
                  </a:lnTo>
                </a:path>
                <a:path w="3415665" h="1592579">
                  <a:moveTo>
                    <a:pt x="1365504" y="0"/>
                  </a:moveTo>
                  <a:lnTo>
                    <a:pt x="1365504" y="89915"/>
                  </a:lnTo>
                </a:path>
                <a:path w="3415665" h="1592579">
                  <a:moveTo>
                    <a:pt x="1365504" y="438912"/>
                  </a:moveTo>
                  <a:lnTo>
                    <a:pt x="1365504" y="621791"/>
                  </a:lnTo>
                </a:path>
                <a:path w="3415665" h="1592579">
                  <a:moveTo>
                    <a:pt x="1365504" y="704088"/>
                  </a:moveTo>
                  <a:lnTo>
                    <a:pt x="1365504" y="886967"/>
                  </a:lnTo>
                </a:path>
                <a:path w="3415665" h="1592579">
                  <a:moveTo>
                    <a:pt x="1365504" y="1234439"/>
                  </a:moveTo>
                  <a:lnTo>
                    <a:pt x="1365504" y="1592579"/>
                  </a:lnTo>
                </a:path>
                <a:path w="3415665" h="1592579">
                  <a:moveTo>
                    <a:pt x="1365504" y="969263"/>
                  </a:moveTo>
                  <a:lnTo>
                    <a:pt x="1365504" y="1152143"/>
                  </a:lnTo>
                </a:path>
                <a:path w="3415665" h="1592579">
                  <a:moveTo>
                    <a:pt x="2049780" y="173736"/>
                  </a:moveTo>
                  <a:lnTo>
                    <a:pt x="2049780" y="356615"/>
                  </a:lnTo>
                </a:path>
                <a:path w="3415665" h="1592579">
                  <a:moveTo>
                    <a:pt x="2049780" y="0"/>
                  </a:moveTo>
                  <a:lnTo>
                    <a:pt x="2049780" y="89915"/>
                  </a:lnTo>
                </a:path>
                <a:path w="3415665" h="1592579">
                  <a:moveTo>
                    <a:pt x="2049780" y="438912"/>
                  </a:moveTo>
                  <a:lnTo>
                    <a:pt x="2049780" y="621791"/>
                  </a:lnTo>
                </a:path>
                <a:path w="3415665" h="1592579">
                  <a:moveTo>
                    <a:pt x="2049780" y="704088"/>
                  </a:moveTo>
                  <a:lnTo>
                    <a:pt x="2049780" y="1152143"/>
                  </a:lnTo>
                </a:path>
                <a:path w="3415665" h="1592579">
                  <a:moveTo>
                    <a:pt x="2049780" y="1234439"/>
                  </a:moveTo>
                  <a:lnTo>
                    <a:pt x="2049780" y="1592579"/>
                  </a:lnTo>
                </a:path>
                <a:path w="3415665" h="1592579">
                  <a:moveTo>
                    <a:pt x="2732532" y="173736"/>
                  </a:moveTo>
                  <a:lnTo>
                    <a:pt x="2732532" y="621791"/>
                  </a:lnTo>
                </a:path>
                <a:path w="3415665" h="1592579">
                  <a:moveTo>
                    <a:pt x="2732532" y="0"/>
                  </a:moveTo>
                  <a:lnTo>
                    <a:pt x="2732532" y="89915"/>
                  </a:lnTo>
                </a:path>
                <a:path w="3415665" h="1592579">
                  <a:moveTo>
                    <a:pt x="2732532" y="704088"/>
                  </a:moveTo>
                  <a:lnTo>
                    <a:pt x="2732532" y="1592579"/>
                  </a:lnTo>
                </a:path>
                <a:path w="3415665" h="1592579">
                  <a:moveTo>
                    <a:pt x="3415284" y="173736"/>
                  </a:moveTo>
                  <a:lnTo>
                    <a:pt x="3415284" y="1592579"/>
                  </a:lnTo>
                </a:path>
                <a:path w="3415665" h="1592579">
                  <a:moveTo>
                    <a:pt x="3415284" y="0"/>
                  </a:moveTo>
                  <a:lnTo>
                    <a:pt x="3415284" y="89915"/>
                  </a:lnTo>
                </a:path>
              </a:pathLst>
            </a:custGeom>
            <a:ln w="9144">
              <a:solidFill>
                <a:srgbClr val="D9D9D9"/>
              </a:solidFill>
            </a:ln>
          </p:spPr>
          <p:txBody>
            <a:bodyPr wrap="square" lIns="0" tIns="0" rIns="0" bIns="0" rtlCol="0"/>
            <a:lstStyle/>
            <a:p>
              <a:endParaRPr/>
            </a:p>
          </p:txBody>
        </p:sp>
        <p:sp>
          <p:nvSpPr>
            <p:cNvPr id="22" name="object 22"/>
            <p:cNvSpPr/>
            <p:nvPr/>
          </p:nvSpPr>
          <p:spPr>
            <a:xfrm>
              <a:off x="9557004" y="2688336"/>
              <a:ext cx="0" cy="1592580"/>
            </a:xfrm>
            <a:custGeom>
              <a:avLst/>
              <a:gdLst/>
              <a:ahLst/>
              <a:cxnLst/>
              <a:rect l="l" t="t" r="r" b="b"/>
              <a:pathLst>
                <a:path h="1592579">
                  <a:moveTo>
                    <a:pt x="0" y="0"/>
                  </a:moveTo>
                  <a:lnTo>
                    <a:pt x="0" y="1592579"/>
                  </a:lnTo>
                </a:path>
              </a:pathLst>
            </a:custGeom>
            <a:ln w="9144">
              <a:solidFill>
                <a:srgbClr val="D9D9D9"/>
              </a:solidFill>
            </a:ln>
          </p:spPr>
          <p:txBody>
            <a:bodyPr wrap="square" lIns="0" tIns="0" rIns="0" bIns="0" rtlCol="0"/>
            <a:lstStyle/>
            <a:p>
              <a:endParaRPr/>
            </a:p>
          </p:txBody>
        </p:sp>
        <p:sp>
          <p:nvSpPr>
            <p:cNvPr id="23" name="object 23"/>
            <p:cNvSpPr/>
            <p:nvPr/>
          </p:nvSpPr>
          <p:spPr>
            <a:xfrm>
              <a:off x="4777740" y="2778251"/>
              <a:ext cx="4438015" cy="1411605"/>
            </a:xfrm>
            <a:custGeom>
              <a:avLst/>
              <a:gdLst/>
              <a:ahLst/>
              <a:cxnLst/>
              <a:rect l="l" t="t" r="r" b="b"/>
              <a:pathLst>
                <a:path w="4438015" h="1411604">
                  <a:moveTo>
                    <a:pt x="2046732" y="1327404"/>
                  </a:moveTo>
                  <a:lnTo>
                    <a:pt x="0" y="1327404"/>
                  </a:lnTo>
                  <a:lnTo>
                    <a:pt x="0" y="1411224"/>
                  </a:lnTo>
                  <a:lnTo>
                    <a:pt x="2046732" y="1411224"/>
                  </a:lnTo>
                  <a:lnTo>
                    <a:pt x="2046732" y="1327404"/>
                  </a:lnTo>
                  <a:close/>
                </a:path>
                <a:path w="4438015" h="1411604">
                  <a:moveTo>
                    <a:pt x="2389632" y="797052"/>
                  </a:moveTo>
                  <a:lnTo>
                    <a:pt x="0" y="797052"/>
                  </a:lnTo>
                  <a:lnTo>
                    <a:pt x="0" y="879348"/>
                  </a:lnTo>
                  <a:lnTo>
                    <a:pt x="2389632" y="879348"/>
                  </a:lnTo>
                  <a:lnTo>
                    <a:pt x="2389632" y="797052"/>
                  </a:lnTo>
                  <a:close/>
                </a:path>
                <a:path w="4438015" h="1411604">
                  <a:moveTo>
                    <a:pt x="3413760" y="1062228"/>
                  </a:moveTo>
                  <a:lnTo>
                    <a:pt x="0" y="1062228"/>
                  </a:lnTo>
                  <a:lnTo>
                    <a:pt x="0" y="1144524"/>
                  </a:lnTo>
                  <a:lnTo>
                    <a:pt x="3413760" y="1144524"/>
                  </a:lnTo>
                  <a:lnTo>
                    <a:pt x="3413760" y="1062228"/>
                  </a:lnTo>
                  <a:close/>
                </a:path>
                <a:path w="4438015" h="1411604">
                  <a:moveTo>
                    <a:pt x="3413760" y="266700"/>
                  </a:moveTo>
                  <a:lnTo>
                    <a:pt x="0" y="266700"/>
                  </a:lnTo>
                  <a:lnTo>
                    <a:pt x="0" y="348996"/>
                  </a:lnTo>
                  <a:lnTo>
                    <a:pt x="3413760" y="348996"/>
                  </a:lnTo>
                  <a:lnTo>
                    <a:pt x="3413760" y="266700"/>
                  </a:lnTo>
                  <a:close/>
                </a:path>
                <a:path w="4438015" h="1411604">
                  <a:moveTo>
                    <a:pt x="4096512" y="531876"/>
                  </a:moveTo>
                  <a:lnTo>
                    <a:pt x="0" y="531876"/>
                  </a:lnTo>
                  <a:lnTo>
                    <a:pt x="0" y="614172"/>
                  </a:lnTo>
                  <a:lnTo>
                    <a:pt x="4096512" y="614172"/>
                  </a:lnTo>
                  <a:lnTo>
                    <a:pt x="4096512" y="531876"/>
                  </a:lnTo>
                  <a:close/>
                </a:path>
                <a:path w="4438015" h="1411604">
                  <a:moveTo>
                    <a:pt x="4437888" y="0"/>
                  </a:moveTo>
                  <a:lnTo>
                    <a:pt x="0" y="0"/>
                  </a:lnTo>
                  <a:lnTo>
                    <a:pt x="0" y="83820"/>
                  </a:lnTo>
                  <a:lnTo>
                    <a:pt x="4437888" y="83820"/>
                  </a:lnTo>
                  <a:lnTo>
                    <a:pt x="4437888" y="0"/>
                  </a:lnTo>
                  <a:close/>
                </a:path>
              </a:pathLst>
            </a:custGeom>
            <a:solidFill>
              <a:srgbClr val="5B9BD4"/>
            </a:solidFill>
          </p:spPr>
          <p:txBody>
            <a:bodyPr wrap="square" lIns="0" tIns="0" rIns="0" bIns="0" rtlCol="0"/>
            <a:lstStyle/>
            <a:p>
              <a:endParaRPr/>
            </a:p>
          </p:txBody>
        </p:sp>
        <p:sp>
          <p:nvSpPr>
            <p:cNvPr id="24" name="object 24"/>
            <p:cNvSpPr/>
            <p:nvPr/>
          </p:nvSpPr>
          <p:spPr>
            <a:xfrm>
              <a:off x="4777740" y="2688336"/>
              <a:ext cx="0" cy="1592580"/>
            </a:xfrm>
            <a:custGeom>
              <a:avLst/>
              <a:gdLst/>
              <a:ahLst/>
              <a:cxnLst/>
              <a:rect l="l" t="t" r="r" b="b"/>
              <a:pathLst>
                <a:path h="1592579">
                  <a:moveTo>
                    <a:pt x="0" y="0"/>
                  </a:moveTo>
                  <a:lnTo>
                    <a:pt x="0" y="1592579"/>
                  </a:lnTo>
                </a:path>
              </a:pathLst>
            </a:custGeom>
            <a:ln w="9144">
              <a:solidFill>
                <a:srgbClr val="D9D9D9"/>
              </a:solidFill>
            </a:ln>
          </p:spPr>
          <p:txBody>
            <a:bodyPr wrap="square" lIns="0" tIns="0" rIns="0" bIns="0" rtlCol="0"/>
            <a:lstStyle/>
            <a:p>
              <a:endParaRPr/>
            </a:p>
          </p:txBody>
        </p:sp>
      </p:grpSp>
      <p:sp>
        <p:nvSpPr>
          <p:cNvPr id="25" name="object 25"/>
          <p:cNvSpPr txBox="1"/>
          <p:nvPr/>
        </p:nvSpPr>
        <p:spPr>
          <a:xfrm>
            <a:off x="9290304" y="2740152"/>
            <a:ext cx="116205" cy="147320"/>
          </a:xfrm>
          <a:prstGeom prst="rect">
            <a:avLst/>
          </a:prstGeom>
        </p:spPr>
        <p:txBody>
          <a:bodyPr vert="horz" wrap="square" lIns="0" tIns="12700" rIns="0" bIns="0" rtlCol="0">
            <a:spAutoFit/>
          </a:bodyPr>
          <a:lstStyle/>
          <a:p>
            <a:pPr>
              <a:lnSpc>
                <a:spcPct val="100000"/>
              </a:lnSpc>
              <a:spcBef>
                <a:spcPts val="100"/>
              </a:spcBef>
            </a:pPr>
            <a:r>
              <a:rPr sz="800" spc="-25" dirty="0">
                <a:solidFill>
                  <a:srgbClr val="3F3F3F"/>
                </a:solidFill>
                <a:latin typeface="Calibri"/>
                <a:cs typeface="Calibri"/>
              </a:rPr>
              <a:t>13</a:t>
            </a:r>
            <a:endParaRPr sz="800">
              <a:latin typeface="Calibri"/>
              <a:cs typeface="Calibri"/>
            </a:endParaRPr>
          </a:p>
        </p:txBody>
      </p:sp>
      <p:sp>
        <p:nvSpPr>
          <p:cNvPr id="26" name="object 26"/>
          <p:cNvSpPr txBox="1"/>
          <p:nvPr/>
        </p:nvSpPr>
        <p:spPr>
          <a:xfrm>
            <a:off x="8266176" y="3005328"/>
            <a:ext cx="116205" cy="147320"/>
          </a:xfrm>
          <a:prstGeom prst="rect">
            <a:avLst/>
          </a:prstGeom>
        </p:spPr>
        <p:txBody>
          <a:bodyPr vert="horz" wrap="square" lIns="0" tIns="12700" rIns="0" bIns="0" rtlCol="0">
            <a:spAutoFit/>
          </a:bodyPr>
          <a:lstStyle/>
          <a:p>
            <a:pPr>
              <a:lnSpc>
                <a:spcPct val="100000"/>
              </a:lnSpc>
              <a:spcBef>
                <a:spcPts val="100"/>
              </a:spcBef>
            </a:pPr>
            <a:r>
              <a:rPr sz="800" spc="-25" dirty="0">
                <a:solidFill>
                  <a:srgbClr val="3F3F3F"/>
                </a:solidFill>
                <a:latin typeface="Calibri"/>
                <a:cs typeface="Calibri"/>
              </a:rPr>
              <a:t>10</a:t>
            </a:r>
            <a:endParaRPr sz="800">
              <a:latin typeface="Calibri"/>
              <a:cs typeface="Calibri"/>
            </a:endParaRPr>
          </a:p>
        </p:txBody>
      </p:sp>
      <p:sp>
        <p:nvSpPr>
          <p:cNvPr id="27" name="object 27"/>
          <p:cNvSpPr txBox="1"/>
          <p:nvPr/>
        </p:nvSpPr>
        <p:spPr>
          <a:xfrm>
            <a:off x="8948928" y="3270504"/>
            <a:ext cx="116205" cy="147320"/>
          </a:xfrm>
          <a:prstGeom prst="rect">
            <a:avLst/>
          </a:prstGeom>
        </p:spPr>
        <p:txBody>
          <a:bodyPr vert="horz" wrap="square" lIns="0" tIns="12700" rIns="0" bIns="0" rtlCol="0">
            <a:spAutoFit/>
          </a:bodyPr>
          <a:lstStyle/>
          <a:p>
            <a:pPr>
              <a:lnSpc>
                <a:spcPct val="100000"/>
              </a:lnSpc>
              <a:spcBef>
                <a:spcPts val="100"/>
              </a:spcBef>
            </a:pPr>
            <a:r>
              <a:rPr sz="800" spc="-25" dirty="0">
                <a:solidFill>
                  <a:srgbClr val="3F3F3F"/>
                </a:solidFill>
                <a:latin typeface="Calibri"/>
                <a:cs typeface="Calibri"/>
              </a:rPr>
              <a:t>12</a:t>
            </a:r>
            <a:endParaRPr sz="800">
              <a:latin typeface="Calibri"/>
              <a:cs typeface="Calibri"/>
            </a:endParaRPr>
          </a:p>
        </p:txBody>
      </p:sp>
      <p:sp>
        <p:nvSpPr>
          <p:cNvPr id="28" name="object 28"/>
          <p:cNvSpPr txBox="1"/>
          <p:nvPr/>
        </p:nvSpPr>
        <p:spPr>
          <a:xfrm>
            <a:off x="7242047" y="3535679"/>
            <a:ext cx="64769"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3F3F3F"/>
                </a:solidFill>
                <a:latin typeface="Calibri"/>
                <a:cs typeface="Calibri"/>
              </a:rPr>
              <a:t>7</a:t>
            </a:r>
            <a:endParaRPr sz="800">
              <a:latin typeface="Calibri"/>
              <a:cs typeface="Calibri"/>
            </a:endParaRPr>
          </a:p>
        </p:txBody>
      </p:sp>
      <p:sp>
        <p:nvSpPr>
          <p:cNvPr id="29" name="object 29"/>
          <p:cNvSpPr txBox="1"/>
          <p:nvPr/>
        </p:nvSpPr>
        <p:spPr>
          <a:xfrm>
            <a:off x="8266176" y="3802379"/>
            <a:ext cx="116205" cy="147320"/>
          </a:xfrm>
          <a:prstGeom prst="rect">
            <a:avLst/>
          </a:prstGeom>
        </p:spPr>
        <p:txBody>
          <a:bodyPr vert="horz" wrap="square" lIns="0" tIns="12700" rIns="0" bIns="0" rtlCol="0">
            <a:spAutoFit/>
          </a:bodyPr>
          <a:lstStyle/>
          <a:p>
            <a:pPr>
              <a:lnSpc>
                <a:spcPct val="100000"/>
              </a:lnSpc>
              <a:spcBef>
                <a:spcPts val="100"/>
              </a:spcBef>
            </a:pPr>
            <a:r>
              <a:rPr sz="800" spc="-25" dirty="0">
                <a:solidFill>
                  <a:srgbClr val="3F3F3F"/>
                </a:solidFill>
                <a:latin typeface="Calibri"/>
                <a:cs typeface="Calibri"/>
              </a:rPr>
              <a:t>10</a:t>
            </a:r>
            <a:endParaRPr sz="800">
              <a:latin typeface="Calibri"/>
              <a:cs typeface="Calibri"/>
            </a:endParaRPr>
          </a:p>
        </p:txBody>
      </p:sp>
      <p:sp>
        <p:nvSpPr>
          <p:cNvPr id="30" name="object 30"/>
          <p:cNvSpPr txBox="1"/>
          <p:nvPr/>
        </p:nvSpPr>
        <p:spPr>
          <a:xfrm>
            <a:off x="6900671" y="4067555"/>
            <a:ext cx="64769" cy="147320"/>
          </a:xfrm>
          <a:prstGeom prst="rect">
            <a:avLst/>
          </a:prstGeom>
        </p:spPr>
        <p:txBody>
          <a:bodyPr vert="horz" wrap="square" lIns="0" tIns="12700" rIns="0" bIns="0" rtlCol="0">
            <a:spAutoFit/>
          </a:bodyPr>
          <a:lstStyle/>
          <a:p>
            <a:pPr>
              <a:lnSpc>
                <a:spcPct val="100000"/>
              </a:lnSpc>
              <a:spcBef>
                <a:spcPts val="100"/>
              </a:spcBef>
            </a:pPr>
            <a:r>
              <a:rPr sz="800" spc="-50" dirty="0">
                <a:solidFill>
                  <a:srgbClr val="3F3F3F"/>
                </a:solidFill>
                <a:latin typeface="Calibri"/>
                <a:cs typeface="Calibri"/>
              </a:rPr>
              <a:t>6</a:t>
            </a:r>
            <a:endParaRPr sz="800">
              <a:latin typeface="Calibri"/>
              <a:cs typeface="Calibri"/>
            </a:endParaRPr>
          </a:p>
        </p:txBody>
      </p:sp>
      <p:sp>
        <p:nvSpPr>
          <p:cNvPr id="31" name="object 31"/>
          <p:cNvSpPr txBox="1"/>
          <p:nvPr/>
        </p:nvSpPr>
        <p:spPr>
          <a:xfrm>
            <a:off x="9505188" y="2470404"/>
            <a:ext cx="116205" cy="147320"/>
          </a:xfrm>
          <a:prstGeom prst="rect">
            <a:avLst/>
          </a:prstGeom>
        </p:spPr>
        <p:txBody>
          <a:bodyPr vert="horz" wrap="square" lIns="0" tIns="12700" rIns="0" bIns="0" rtlCol="0">
            <a:spAutoFit/>
          </a:bodyPr>
          <a:lstStyle/>
          <a:p>
            <a:pPr>
              <a:lnSpc>
                <a:spcPct val="100000"/>
              </a:lnSpc>
              <a:spcBef>
                <a:spcPts val="100"/>
              </a:spcBef>
            </a:pPr>
            <a:r>
              <a:rPr sz="800" spc="-25" dirty="0">
                <a:solidFill>
                  <a:srgbClr val="585858"/>
                </a:solidFill>
                <a:latin typeface="Calibri"/>
                <a:cs typeface="Calibri"/>
              </a:rPr>
              <a:t>14</a:t>
            </a:r>
            <a:endParaRPr sz="800">
              <a:latin typeface="Calibri"/>
              <a:cs typeface="Calibri"/>
            </a:endParaRPr>
          </a:p>
        </p:txBody>
      </p:sp>
      <p:sp>
        <p:nvSpPr>
          <p:cNvPr id="32" name="object 32"/>
          <p:cNvSpPr txBox="1"/>
          <p:nvPr/>
        </p:nvSpPr>
        <p:spPr>
          <a:xfrm>
            <a:off x="4213859" y="2734055"/>
            <a:ext cx="456565" cy="147320"/>
          </a:xfrm>
          <a:prstGeom prst="rect">
            <a:avLst/>
          </a:prstGeom>
        </p:spPr>
        <p:txBody>
          <a:bodyPr vert="horz" wrap="square" lIns="0" tIns="12700" rIns="0" bIns="0" rtlCol="0">
            <a:spAutoFit/>
          </a:bodyPr>
          <a:lstStyle/>
          <a:p>
            <a:pPr>
              <a:lnSpc>
                <a:spcPct val="100000"/>
              </a:lnSpc>
              <a:spcBef>
                <a:spcPts val="100"/>
              </a:spcBef>
            </a:pPr>
            <a:r>
              <a:rPr sz="800" b="0" spc="-10" dirty="0">
                <a:solidFill>
                  <a:srgbClr val="585858"/>
                </a:solidFill>
                <a:latin typeface="Heisei Mincho Std W3"/>
                <a:cs typeface="Heisei Mincho Std W3"/>
              </a:rPr>
              <a:t>TEACCH</a:t>
            </a:r>
            <a:endParaRPr sz="800">
              <a:latin typeface="Heisei Mincho Std W3"/>
              <a:cs typeface="Heisei Mincho Std W3"/>
            </a:endParaRPr>
          </a:p>
        </p:txBody>
      </p:sp>
      <p:sp>
        <p:nvSpPr>
          <p:cNvPr id="33" name="object 33"/>
          <p:cNvSpPr txBox="1"/>
          <p:nvPr/>
        </p:nvSpPr>
        <p:spPr>
          <a:xfrm>
            <a:off x="4433315" y="2999232"/>
            <a:ext cx="235585" cy="147320"/>
          </a:xfrm>
          <a:prstGeom prst="rect">
            <a:avLst/>
          </a:prstGeom>
        </p:spPr>
        <p:txBody>
          <a:bodyPr vert="horz" wrap="square" lIns="0" tIns="12700" rIns="0" bIns="0" rtlCol="0">
            <a:spAutoFit/>
          </a:bodyPr>
          <a:lstStyle/>
          <a:p>
            <a:pPr>
              <a:lnSpc>
                <a:spcPct val="100000"/>
              </a:lnSpc>
              <a:spcBef>
                <a:spcPts val="100"/>
              </a:spcBef>
            </a:pPr>
            <a:r>
              <a:rPr sz="800" b="0" spc="-25" dirty="0">
                <a:solidFill>
                  <a:srgbClr val="585858"/>
                </a:solidFill>
                <a:latin typeface="Heisei Mincho Std W3"/>
                <a:cs typeface="Heisei Mincho Std W3"/>
              </a:rPr>
              <a:t>ABA</a:t>
            </a:r>
            <a:endParaRPr sz="800">
              <a:latin typeface="Heisei Mincho Std W3"/>
              <a:cs typeface="Heisei Mincho Std W3"/>
            </a:endParaRPr>
          </a:p>
        </p:txBody>
      </p:sp>
      <p:sp>
        <p:nvSpPr>
          <p:cNvPr id="34" name="object 34"/>
          <p:cNvSpPr txBox="1"/>
          <p:nvPr/>
        </p:nvSpPr>
        <p:spPr>
          <a:xfrm>
            <a:off x="4280915" y="3262884"/>
            <a:ext cx="421005"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感覚統合</a:t>
            </a:r>
            <a:endParaRPr sz="800">
              <a:latin typeface="UD Digi Kyokasho NK-B"/>
              <a:cs typeface="UD Digi Kyokasho NK-B"/>
            </a:endParaRPr>
          </a:p>
        </p:txBody>
      </p:sp>
      <p:sp>
        <p:nvSpPr>
          <p:cNvPr id="35" name="object 35"/>
          <p:cNvSpPr txBox="1"/>
          <p:nvPr/>
        </p:nvSpPr>
        <p:spPr>
          <a:xfrm>
            <a:off x="4372355" y="3529584"/>
            <a:ext cx="297180" cy="147320"/>
          </a:xfrm>
          <a:prstGeom prst="rect">
            <a:avLst/>
          </a:prstGeom>
        </p:spPr>
        <p:txBody>
          <a:bodyPr vert="horz" wrap="square" lIns="0" tIns="12700" rIns="0" bIns="0" rtlCol="0">
            <a:spAutoFit/>
          </a:bodyPr>
          <a:lstStyle/>
          <a:p>
            <a:pPr>
              <a:lnSpc>
                <a:spcPct val="100000"/>
              </a:lnSpc>
              <a:spcBef>
                <a:spcPts val="100"/>
              </a:spcBef>
            </a:pPr>
            <a:r>
              <a:rPr sz="800" b="0" spc="50" dirty="0">
                <a:solidFill>
                  <a:srgbClr val="585858"/>
                </a:solidFill>
                <a:latin typeface="Heisei Mincho Std W3"/>
                <a:cs typeface="Heisei Mincho Std W3"/>
              </a:rPr>
              <a:t>PECS</a:t>
            </a:r>
            <a:endParaRPr sz="800">
              <a:latin typeface="Heisei Mincho Std W3"/>
              <a:cs typeface="Heisei Mincho Std W3"/>
            </a:endParaRPr>
          </a:p>
        </p:txBody>
      </p:sp>
      <p:sp>
        <p:nvSpPr>
          <p:cNvPr id="36" name="object 36"/>
          <p:cNvSpPr txBox="1"/>
          <p:nvPr/>
        </p:nvSpPr>
        <p:spPr>
          <a:xfrm>
            <a:off x="4447032" y="3794760"/>
            <a:ext cx="222250" cy="147320"/>
          </a:xfrm>
          <a:prstGeom prst="rect">
            <a:avLst/>
          </a:prstGeom>
        </p:spPr>
        <p:txBody>
          <a:bodyPr vert="horz" wrap="square" lIns="0" tIns="12700" rIns="0" bIns="0" rtlCol="0">
            <a:spAutoFit/>
          </a:bodyPr>
          <a:lstStyle/>
          <a:p>
            <a:pPr>
              <a:lnSpc>
                <a:spcPct val="100000"/>
              </a:lnSpc>
              <a:spcBef>
                <a:spcPts val="100"/>
              </a:spcBef>
            </a:pPr>
            <a:r>
              <a:rPr sz="800" b="0" spc="55" dirty="0">
                <a:solidFill>
                  <a:srgbClr val="585858"/>
                </a:solidFill>
                <a:latin typeface="Heisei Mincho Std W3"/>
                <a:cs typeface="Heisei Mincho Std W3"/>
              </a:rPr>
              <a:t>SST</a:t>
            </a:r>
            <a:endParaRPr sz="800">
              <a:latin typeface="Heisei Mincho Std W3"/>
              <a:cs typeface="Heisei Mincho Std W3"/>
            </a:endParaRPr>
          </a:p>
        </p:txBody>
      </p:sp>
      <p:sp>
        <p:nvSpPr>
          <p:cNvPr id="37" name="object 37"/>
          <p:cNvSpPr txBox="1"/>
          <p:nvPr/>
        </p:nvSpPr>
        <p:spPr>
          <a:xfrm>
            <a:off x="4399788" y="4059935"/>
            <a:ext cx="30226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38" name="object 38"/>
          <p:cNvSpPr txBox="1"/>
          <p:nvPr/>
        </p:nvSpPr>
        <p:spPr>
          <a:xfrm>
            <a:off x="1295908" y="2116328"/>
            <a:ext cx="7667625" cy="485775"/>
          </a:xfrm>
          <a:prstGeom prst="rect">
            <a:avLst/>
          </a:prstGeom>
        </p:spPr>
        <p:txBody>
          <a:bodyPr vert="horz" wrap="square" lIns="0" tIns="12700" rIns="0" bIns="0" rtlCol="0">
            <a:spAutoFit/>
          </a:bodyPr>
          <a:lstStyle/>
          <a:p>
            <a:pPr marL="25400" marR="30480" indent="25400">
              <a:lnSpc>
                <a:spcPct val="125800"/>
              </a:lnSpc>
              <a:spcBef>
                <a:spcPts val="100"/>
              </a:spcBef>
              <a:tabLst>
                <a:tab pos="3453765" algn="l"/>
                <a:tab pos="3697604" algn="l"/>
                <a:tab pos="4137025" algn="l"/>
                <a:tab pos="4820920" algn="l"/>
                <a:tab pos="5503545" algn="l"/>
                <a:tab pos="6186805" algn="l"/>
                <a:tab pos="6843395" algn="l"/>
                <a:tab pos="7526020" algn="l"/>
              </a:tabLst>
            </a:pPr>
            <a:r>
              <a:rPr sz="1200" b="1" spc="-10" dirty="0">
                <a:solidFill>
                  <a:srgbClr val="666666"/>
                </a:solidFill>
                <a:latin typeface="UD Digi Kyokasho NK-B"/>
                <a:cs typeface="UD Digi Kyokasho NK-B"/>
              </a:rPr>
              <a:t>（１）</a:t>
            </a:r>
            <a:r>
              <a:rPr sz="1200" b="1" dirty="0">
                <a:solidFill>
                  <a:srgbClr val="666666"/>
                </a:solidFill>
                <a:latin typeface="UD Digi Kyokasho NK-B"/>
                <a:cs typeface="UD Digi Kyokasho NK-B"/>
              </a:rPr>
              <a:t>児童発達</a:t>
            </a:r>
            <a:r>
              <a:rPr sz="1200" b="1" spc="-10" dirty="0">
                <a:solidFill>
                  <a:srgbClr val="666666"/>
                </a:solidFill>
                <a:latin typeface="UD Digi Kyokasho NK-B"/>
                <a:cs typeface="UD Digi Kyokasho NK-B"/>
              </a:rPr>
              <a:t>支援センタ</a:t>
            </a:r>
            <a:r>
              <a:rPr sz="1200" b="1" dirty="0">
                <a:solidFill>
                  <a:srgbClr val="666666"/>
                </a:solidFill>
                <a:latin typeface="UD Digi Kyokasho NK-B"/>
                <a:cs typeface="UD Digi Kyokasho NK-B"/>
              </a:rPr>
              <a:t>ー</a:t>
            </a:r>
            <a:r>
              <a:rPr sz="1200" b="1" spc="-10" dirty="0">
                <a:solidFill>
                  <a:srgbClr val="666666"/>
                </a:solidFill>
                <a:latin typeface="UD Digi Kyokasho NK-B"/>
                <a:cs typeface="UD Digi Kyokasho NK-B"/>
              </a:rPr>
              <a:t>に</a:t>
            </a:r>
            <a:r>
              <a:rPr sz="1200" b="1" dirty="0">
                <a:solidFill>
                  <a:srgbClr val="666666"/>
                </a:solidFill>
                <a:latin typeface="UD Digi Kyokasho NK-B"/>
                <a:cs typeface="UD Digi Kyokasho NK-B"/>
              </a:rPr>
              <a:t>おけ</a:t>
            </a:r>
            <a:r>
              <a:rPr sz="1200" b="1" spc="-50" dirty="0">
                <a:solidFill>
                  <a:srgbClr val="666666"/>
                </a:solidFill>
                <a:latin typeface="UD Digi Kyokasho NK-B"/>
                <a:cs typeface="UD Digi Kyokasho NK-B"/>
              </a:rPr>
              <a:t>る</a:t>
            </a:r>
            <a:r>
              <a:rPr sz="1200" b="1" dirty="0">
                <a:solidFill>
                  <a:srgbClr val="666666"/>
                </a:solidFill>
                <a:latin typeface="UD Digi Kyokasho NK-B"/>
                <a:cs typeface="UD Digi Kyokasho NK-B"/>
              </a:rPr>
              <a:t>		</a:t>
            </a:r>
            <a:r>
              <a:rPr sz="1200" b="1" spc="-10" dirty="0">
                <a:solidFill>
                  <a:srgbClr val="666666"/>
                </a:solidFill>
                <a:latin typeface="UD Digi Kyokasho NK-B"/>
                <a:cs typeface="UD Digi Kyokasho NK-B"/>
              </a:rPr>
              <a:t>（２）</a:t>
            </a:r>
            <a:r>
              <a:rPr sz="1200" b="1" dirty="0">
                <a:solidFill>
                  <a:srgbClr val="666666"/>
                </a:solidFill>
                <a:latin typeface="UD Digi Kyokasho NK-B"/>
                <a:cs typeface="UD Digi Kyokasho NK-B"/>
              </a:rPr>
              <a:t>児童発達</a:t>
            </a:r>
            <a:r>
              <a:rPr sz="1200" b="1" spc="-10" dirty="0">
                <a:solidFill>
                  <a:srgbClr val="666666"/>
                </a:solidFill>
                <a:latin typeface="UD Digi Kyokasho NK-B"/>
                <a:cs typeface="UD Digi Kyokasho NK-B"/>
              </a:rPr>
              <a:t>支援センタ</a:t>
            </a:r>
            <a:r>
              <a:rPr sz="1200" b="1" dirty="0">
                <a:solidFill>
                  <a:srgbClr val="666666"/>
                </a:solidFill>
                <a:latin typeface="UD Digi Kyokasho NK-B"/>
                <a:cs typeface="UD Digi Kyokasho NK-B"/>
              </a:rPr>
              <a:t>ーで活用</a:t>
            </a:r>
            <a:r>
              <a:rPr sz="1200" b="1" spc="-10" dirty="0">
                <a:solidFill>
                  <a:srgbClr val="666666"/>
                </a:solidFill>
                <a:latin typeface="UD Digi Kyokasho NK-B"/>
                <a:cs typeface="UD Digi Kyokasho NK-B"/>
              </a:rPr>
              <a:t>し</a:t>
            </a:r>
            <a:r>
              <a:rPr sz="1200" b="1" dirty="0">
                <a:solidFill>
                  <a:srgbClr val="666666"/>
                </a:solidFill>
                <a:latin typeface="UD Digi Kyokasho NK-B"/>
                <a:cs typeface="UD Digi Kyokasho NK-B"/>
              </a:rPr>
              <a:t>てい</a:t>
            </a:r>
            <a:r>
              <a:rPr sz="1200" b="1" spc="-10" dirty="0">
                <a:solidFill>
                  <a:srgbClr val="666666"/>
                </a:solidFill>
                <a:latin typeface="UD Digi Kyokasho NK-B"/>
                <a:cs typeface="UD Digi Kyokasho NK-B"/>
              </a:rPr>
              <a:t>るプログラ</a:t>
            </a:r>
            <a:r>
              <a:rPr sz="1200" b="1" dirty="0">
                <a:solidFill>
                  <a:srgbClr val="666666"/>
                </a:solidFill>
                <a:latin typeface="UD Digi Kyokasho NK-B"/>
                <a:cs typeface="UD Digi Kyokasho NK-B"/>
              </a:rPr>
              <a:t>ム</a:t>
            </a:r>
            <a:r>
              <a:rPr sz="1200" b="1" spc="-20" dirty="0">
                <a:solidFill>
                  <a:srgbClr val="666666"/>
                </a:solidFill>
                <a:latin typeface="UD Digi Kyokasho NK-B"/>
                <a:cs typeface="UD Digi Kyokasho NK-B"/>
              </a:rPr>
              <a:t>の</a:t>
            </a:r>
            <a:r>
              <a:rPr sz="1200" b="1" dirty="0">
                <a:solidFill>
                  <a:srgbClr val="666666"/>
                </a:solidFill>
                <a:latin typeface="UD Digi Kyokasho NK-B"/>
                <a:cs typeface="UD Digi Kyokasho NK-B"/>
              </a:rPr>
              <a:t>種</a:t>
            </a:r>
            <a:r>
              <a:rPr sz="1200" b="1" spc="-50" dirty="0">
                <a:solidFill>
                  <a:srgbClr val="666666"/>
                </a:solidFill>
                <a:latin typeface="UD Digi Kyokasho NK-B"/>
                <a:cs typeface="UD Digi Kyokasho NK-B"/>
              </a:rPr>
              <a:t>類</a:t>
            </a:r>
            <a:r>
              <a:rPr sz="1200" b="1" dirty="0">
                <a:solidFill>
                  <a:srgbClr val="666666"/>
                </a:solidFill>
                <a:latin typeface="UD Digi Kyokasho NK-B"/>
                <a:cs typeface="UD Digi Kyokasho NK-B"/>
              </a:rPr>
              <a:t>発達支援</a:t>
            </a:r>
            <a:r>
              <a:rPr sz="1200" b="1" spc="-20" dirty="0">
                <a:solidFill>
                  <a:srgbClr val="666666"/>
                </a:solidFill>
                <a:latin typeface="UD Digi Kyokasho NK-B"/>
                <a:cs typeface="UD Digi Kyokasho NK-B"/>
              </a:rPr>
              <a:t>の</a:t>
            </a:r>
            <a:r>
              <a:rPr sz="1200" b="1" spc="-10" dirty="0">
                <a:solidFill>
                  <a:srgbClr val="666666"/>
                </a:solidFill>
                <a:latin typeface="UD Digi Kyokasho NK-B"/>
                <a:cs typeface="UD Digi Kyokasho NK-B"/>
              </a:rPr>
              <a:t>プログラ</a:t>
            </a:r>
            <a:r>
              <a:rPr sz="1200" b="1" dirty="0">
                <a:solidFill>
                  <a:srgbClr val="666666"/>
                </a:solidFill>
                <a:latin typeface="UD Digi Kyokasho NK-B"/>
                <a:cs typeface="UD Digi Kyokasho NK-B"/>
              </a:rPr>
              <a:t>ム</a:t>
            </a:r>
            <a:r>
              <a:rPr sz="1200" b="1" spc="-20" dirty="0">
                <a:solidFill>
                  <a:srgbClr val="666666"/>
                </a:solidFill>
                <a:latin typeface="UD Digi Kyokasho NK-B"/>
                <a:cs typeface="UD Digi Kyokasho NK-B"/>
              </a:rPr>
              <a:t>等の活用</a:t>
            </a:r>
            <a:r>
              <a:rPr sz="1200" b="1" dirty="0">
                <a:solidFill>
                  <a:srgbClr val="666666"/>
                </a:solidFill>
                <a:latin typeface="UD Digi Kyokasho NK-B"/>
                <a:cs typeface="UD Digi Kyokasho NK-B"/>
              </a:rPr>
              <a:t>有</a:t>
            </a:r>
            <a:r>
              <a:rPr sz="1200" b="1" spc="-50" dirty="0">
                <a:solidFill>
                  <a:srgbClr val="666666"/>
                </a:solidFill>
                <a:latin typeface="UD Digi Kyokasho NK-B"/>
                <a:cs typeface="UD Digi Kyokasho NK-B"/>
              </a:rPr>
              <a:t>無</a:t>
            </a:r>
            <a:r>
              <a:rPr sz="1200" b="1" dirty="0">
                <a:solidFill>
                  <a:srgbClr val="666666"/>
                </a:solidFill>
                <a:latin typeface="UD Digi Kyokasho NK-B"/>
                <a:cs typeface="UD Digi Kyokasho NK-B"/>
              </a:rPr>
              <a:t>	</a:t>
            </a:r>
            <a:r>
              <a:rPr sz="1200" spc="-75" baseline="-13888" dirty="0">
                <a:solidFill>
                  <a:srgbClr val="585858"/>
                </a:solidFill>
                <a:latin typeface="Calibri"/>
                <a:cs typeface="Calibri"/>
              </a:rPr>
              <a:t>0</a:t>
            </a:r>
            <a:r>
              <a:rPr sz="1200" baseline="-13888" dirty="0">
                <a:solidFill>
                  <a:srgbClr val="585858"/>
                </a:solidFill>
                <a:latin typeface="Calibri"/>
                <a:cs typeface="Calibri"/>
              </a:rPr>
              <a:t>		</a:t>
            </a:r>
            <a:r>
              <a:rPr sz="1200" spc="-75" baseline="-13888" dirty="0">
                <a:solidFill>
                  <a:srgbClr val="585858"/>
                </a:solidFill>
                <a:latin typeface="Calibri"/>
                <a:cs typeface="Calibri"/>
              </a:rPr>
              <a:t>2</a:t>
            </a:r>
            <a:r>
              <a:rPr sz="1200" baseline="-13888" dirty="0">
                <a:solidFill>
                  <a:srgbClr val="585858"/>
                </a:solidFill>
                <a:latin typeface="Calibri"/>
                <a:cs typeface="Calibri"/>
              </a:rPr>
              <a:t>	</a:t>
            </a:r>
            <a:r>
              <a:rPr sz="1200" spc="-75" baseline="-13888" dirty="0">
                <a:solidFill>
                  <a:srgbClr val="585858"/>
                </a:solidFill>
                <a:latin typeface="Calibri"/>
                <a:cs typeface="Calibri"/>
              </a:rPr>
              <a:t>4</a:t>
            </a:r>
            <a:r>
              <a:rPr sz="1200" baseline="-13888" dirty="0">
                <a:solidFill>
                  <a:srgbClr val="585858"/>
                </a:solidFill>
                <a:latin typeface="Calibri"/>
                <a:cs typeface="Calibri"/>
              </a:rPr>
              <a:t>	</a:t>
            </a:r>
            <a:r>
              <a:rPr sz="1200" spc="-75" baseline="-13888" dirty="0">
                <a:solidFill>
                  <a:srgbClr val="585858"/>
                </a:solidFill>
                <a:latin typeface="Calibri"/>
                <a:cs typeface="Calibri"/>
              </a:rPr>
              <a:t>6</a:t>
            </a:r>
            <a:r>
              <a:rPr sz="1200" baseline="-13888" dirty="0">
                <a:solidFill>
                  <a:srgbClr val="585858"/>
                </a:solidFill>
                <a:latin typeface="Calibri"/>
                <a:cs typeface="Calibri"/>
              </a:rPr>
              <a:t>	</a:t>
            </a:r>
            <a:r>
              <a:rPr sz="1200" spc="-75" baseline="-13888" dirty="0">
                <a:solidFill>
                  <a:srgbClr val="585858"/>
                </a:solidFill>
                <a:latin typeface="Calibri"/>
                <a:cs typeface="Calibri"/>
              </a:rPr>
              <a:t>8</a:t>
            </a:r>
            <a:r>
              <a:rPr sz="1200" baseline="-13888" dirty="0">
                <a:solidFill>
                  <a:srgbClr val="585858"/>
                </a:solidFill>
                <a:latin typeface="Calibri"/>
                <a:cs typeface="Calibri"/>
              </a:rPr>
              <a:t>	</a:t>
            </a:r>
            <a:r>
              <a:rPr sz="1200" spc="-37" baseline="-13888" dirty="0">
                <a:solidFill>
                  <a:srgbClr val="585858"/>
                </a:solidFill>
                <a:latin typeface="Calibri"/>
                <a:cs typeface="Calibri"/>
              </a:rPr>
              <a:t>10</a:t>
            </a:r>
            <a:r>
              <a:rPr sz="1200" baseline="-13888" dirty="0">
                <a:solidFill>
                  <a:srgbClr val="585858"/>
                </a:solidFill>
                <a:latin typeface="Calibri"/>
                <a:cs typeface="Calibri"/>
              </a:rPr>
              <a:t>	</a:t>
            </a:r>
            <a:r>
              <a:rPr sz="1200" spc="-37" baseline="-13888" dirty="0">
                <a:solidFill>
                  <a:srgbClr val="585858"/>
                </a:solidFill>
                <a:latin typeface="Calibri"/>
                <a:cs typeface="Calibri"/>
              </a:rPr>
              <a:t>12</a:t>
            </a:r>
            <a:endParaRPr sz="1200" baseline="-13888">
              <a:latin typeface="Calibri"/>
              <a:cs typeface="Calibri"/>
            </a:endParaRPr>
          </a:p>
        </p:txBody>
      </p:sp>
      <p:sp>
        <p:nvSpPr>
          <p:cNvPr id="39" name="object 39"/>
          <p:cNvSpPr/>
          <p:nvPr/>
        </p:nvSpPr>
        <p:spPr>
          <a:xfrm>
            <a:off x="4131564" y="2074164"/>
            <a:ext cx="5617845" cy="2345690"/>
          </a:xfrm>
          <a:custGeom>
            <a:avLst/>
            <a:gdLst/>
            <a:ahLst/>
            <a:cxnLst/>
            <a:rect l="l" t="t" r="r" b="b"/>
            <a:pathLst>
              <a:path w="5617845" h="2345690">
                <a:moveTo>
                  <a:pt x="0" y="2345436"/>
                </a:moveTo>
                <a:lnTo>
                  <a:pt x="5617464" y="2345436"/>
                </a:lnTo>
                <a:lnTo>
                  <a:pt x="5617464" y="0"/>
                </a:lnTo>
                <a:lnTo>
                  <a:pt x="0" y="0"/>
                </a:lnTo>
                <a:lnTo>
                  <a:pt x="0" y="2345436"/>
                </a:lnTo>
                <a:close/>
              </a:path>
            </a:pathLst>
          </a:custGeom>
          <a:ln w="9143">
            <a:solidFill>
              <a:srgbClr val="000000"/>
            </a:solidFill>
          </a:ln>
        </p:spPr>
        <p:txBody>
          <a:bodyPr wrap="square" lIns="0" tIns="0" rIns="0" bIns="0" rtlCol="0"/>
          <a:lstStyle/>
          <a:p>
            <a:endParaRPr/>
          </a:p>
        </p:txBody>
      </p:sp>
      <p:grpSp>
        <p:nvGrpSpPr>
          <p:cNvPr id="40" name="object 40"/>
          <p:cNvGrpSpPr/>
          <p:nvPr/>
        </p:nvGrpSpPr>
        <p:grpSpPr>
          <a:xfrm>
            <a:off x="7165847" y="4507992"/>
            <a:ext cx="2581910" cy="2486025"/>
            <a:chOff x="7165847" y="4507992"/>
            <a:chExt cx="2581910" cy="2486025"/>
          </a:xfrm>
        </p:grpSpPr>
        <p:sp>
          <p:nvSpPr>
            <p:cNvPr id="41" name="object 41"/>
            <p:cNvSpPr/>
            <p:nvPr/>
          </p:nvSpPr>
          <p:spPr>
            <a:xfrm>
              <a:off x="7165847" y="4507992"/>
              <a:ext cx="2581910" cy="2486025"/>
            </a:xfrm>
            <a:custGeom>
              <a:avLst/>
              <a:gdLst/>
              <a:ahLst/>
              <a:cxnLst/>
              <a:rect l="l" t="t" r="r" b="b"/>
              <a:pathLst>
                <a:path w="2581909" h="2486025">
                  <a:moveTo>
                    <a:pt x="2581655" y="0"/>
                  </a:moveTo>
                  <a:lnTo>
                    <a:pt x="0" y="0"/>
                  </a:lnTo>
                  <a:lnTo>
                    <a:pt x="0" y="2485644"/>
                  </a:lnTo>
                  <a:lnTo>
                    <a:pt x="2581655" y="2485644"/>
                  </a:lnTo>
                  <a:lnTo>
                    <a:pt x="2581655" y="0"/>
                  </a:lnTo>
                  <a:close/>
                </a:path>
              </a:pathLst>
            </a:custGeom>
            <a:solidFill>
              <a:srgbClr val="FFFFFF"/>
            </a:solidFill>
          </p:spPr>
          <p:txBody>
            <a:bodyPr wrap="square" lIns="0" tIns="0" rIns="0" bIns="0" rtlCol="0"/>
            <a:lstStyle/>
            <a:p>
              <a:endParaRPr/>
            </a:p>
          </p:txBody>
        </p:sp>
        <p:sp>
          <p:nvSpPr>
            <p:cNvPr id="42" name="object 42"/>
            <p:cNvSpPr/>
            <p:nvPr/>
          </p:nvSpPr>
          <p:spPr>
            <a:xfrm>
              <a:off x="8481059" y="5145024"/>
              <a:ext cx="535305" cy="1710055"/>
            </a:xfrm>
            <a:custGeom>
              <a:avLst/>
              <a:gdLst/>
              <a:ahLst/>
              <a:cxnLst/>
              <a:rect l="l" t="t" r="r" b="b"/>
              <a:pathLst>
                <a:path w="535304" h="1710054">
                  <a:moveTo>
                    <a:pt x="0" y="1327403"/>
                  </a:moveTo>
                  <a:lnTo>
                    <a:pt x="0" y="1709927"/>
                  </a:lnTo>
                </a:path>
                <a:path w="535304" h="1710054">
                  <a:moveTo>
                    <a:pt x="0" y="757427"/>
                  </a:moveTo>
                  <a:lnTo>
                    <a:pt x="0" y="1237487"/>
                  </a:lnTo>
                </a:path>
                <a:path w="535304" h="1710054">
                  <a:moveTo>
                    <a:pt x="0" y="187451"/>
                  </a:moveTo>
                  <a:lnTo>
                    <a:pt x="0" y="667512"/>
                  </a:lnTo>
                </a:path>
                <a:path w="535304" h="1710054">
                  <a:moveTo>
                    <a:pt x="0" y="0"/>
                  </a:moveTo>
                  <a:lnTo>
                    <a:pt x="0" y="97535"/>
                  </a:lnTo>
                </a:path>
                <a:path w="535304" h="1710054">
                  <a:moveTo>
                    <a:pt x="534924" y="187451"/>
                  </a:moveTo>
                  <a:lnTo>
                    <a:pt x="534924" y="1709927"/>
                  </a:lnTo>
                </a:path>
                <a:path w="535304" h="1710054">
                  <a:moveTo>
                    <a:pt x="534924" y="0"/>
                  </a:moveTo>
                  <a:lnTo>
                    <a:pt x="534924" y="97535"/>
                  </a:lnTo>
                </a:path>
              </a:pathLst>
            </a:custGeom>
            <a:ln w="9144">
              <a:solidFill>
                <a:srgbClr val="D9D9D9"/>
              </a:solidFill>
            </a:ln>
          </p:spPr>
          <p:txBody>
            <a:bodyPr wrap="square" lIns="0" tIns="0" rIns="0" bIns="0" rtlCol="0"/>
            <a:lstStyle/>
            <a:p>
              <a:endParaRPr/>
            </a:p>
          </p:txBody>
        </p:sp>
        <p:sp>
          <p:nvSpPr>
            <p:cNvPr id="43" name="object 43"/>
            <p:cNvSpPr/>
            <p:nvPr/>
          </p:nvSpPr>
          <p:spPr>
            <a:xfrm>
              <a:off x="9550907" y="5145024"/>
              <a:ext cx="0" cy="1710055"/>
            </a:xfrm>
            <a:custGeom>
              <a:avLst/>
              <a:gdLst/>
              <a:ahLst/>
              <a:cxnLst/>
              <a:rect l="l" t="t" r="r" b="b"/>
              <a:pathLst>
                <a:path h="1710054">
                  <a:moveTo>
                    <a:pt x="0" y="0"/>
                  </a:moveTo>
                  <a:lnTo>
                    <a:pt x="0" y="1709927"/>
                  </a:lnTo>
                </a:path>
              </a:pathLst>
            </a:custGeom>
            <a:ln w="9144">
              <a:solidFill>
                <a:srgbClr val="D9D9D9"/>
              </a:solidFill>
            </a:ln>
          </p:spPr>
          <p:txBody>
            <a:bodyPr wrap="square" lIns="0" tIns="0" rIns="0" bIns="0" rtlCol="0"/>
            <a:lstStyle/>
            <a:p>
              <a:endParaRPr/>
            </a:p>
          </p:txBody>
        </p:sp>
        <p:sp>
          <p:nvSpPr>
            <p:cNvPr id="44" name="object 44"/>
            <p:cNvSpPr/>
            <p:nvPr/>
          </p:nvSpPr>
          <p:spPr>
            <a:xfrm>
              <a:off x="7946136" y="5242560"/>
              <a:ext cx="1176655" cy="1515110"/>
            </a:xfrm>
            <a:custGeom>
              <a:avLst/>
              <a:gdLst/>
              <a:ahLst/>
              <a:cxnLst/>
              <a:rect l="l" t="t" r="r" b="b"/>
              <a:pathLst>
                <a:path w="1176654" h="1515109">
                  <a:moveTo>
                    <a:pt x="106680" y="1424940"/>
                  </a:moveTo>
                  <a:lnTo>
                    <a:pt x="0" y="1424940"/>
                  </a:lnTo>
                  <a:lnTo>
                    <a:pt x="0" y="1514856"/>
                  </a:lnTo>
                  <a:lnTo>
                    <a:pt x="106680" y="1514856"/>
                  </a:lnTo>
                  <a:lnTo>
                    <a:pt x="106680" y="1424940"/>
                  </a:lnTo>
                  <a:close/>
                </a:path>
                <a:path w="1176654" h="1515109">
                  <a:moveTo>
                    <a:pt x="213360" y="854964"/>
                  </a:moveTo>
                  <a:lnTo>
                    <a:pt x="0" y="854964"/>
                  </a:lnTo>
                  <a:lnTo>
                    <a:pt x="0" y="944880"/>
                  </a:lnTo>
                  <a:lnTo>
                    <a:pt x="213360" y="944880"/>
                  </a:lnTo>
                  <a:lnTo>
                    <a:pt x="213360" y="854964"/>
                  </a:lnTo>
                  <a:close/>
                </a:path>
                <a:path w="1176654" h="1515109">
                  <a:moveTo>
                    <a:pt x="428244" y="284988"/>
                  </a:moveTo>
                  <a:lnTo>
                    <a:pt x="0" y="284988"/>
                  </a:lnTo>
                  <a:lnTo>
                    <a:pt x="0" y="374904"/>
                  </a:lnTo>
                  <a:lnTo>
                    <a:pt x="428244" y="374904"/>
                  </a:lnTo>
                  <a:lnTo>
                    <a:pt x="428244" y="284988"/>
                  </a:lnTo>
                  <a:close/>
                </a:path>
                <a:path w="1176654" h="1515109">
                  <a:moveTo>
                    <a:pt x="641604" y="1139952"/>
                  </a:moveTo>
                  <a:lnTo>
                    <a:pt x="0" y="1139952"/>
                  </a:lnTo>
                  <a:lnTo>
                    <a:pt x="0" y="1229868"/>
                  </a:lnTo>
                  <a:lnTo>
                    <a:pt x="641604" y="1229868"/>
                  </a:lnTo>
                  <a:lnTo>
                    <a:pt x="641604" y="1139952"/>
                  </a:lnTo>
                  <a:close/>
                </a:path>
                <a:path w="1176654" h="1515109">
                  <a:moveTo>
                    <a:pt x="748284" y="569976"/>
                  </a:moveTo>
                  <a:lnTo>
                    <a:pt x="0" y="569976"/>
                  </a:lnTo>
                  <a:lnTo>
                    <a:pt x="0" y="659892"/>
                  </a:lnTo>
                  <a:lnTo>
                    <a:pt x="748284" y="659892"/>
                  </a:lnTo>
                  <a:lnTo>
                    <a:pt x="748284" y="569976"/>
                  </a:lnTo>
                  <a:close/>
                </a:path>
                <a:path w="1176654" h="1515109">
                  <a:moveTo>
                    <a:pt x="1176528" y="0"/>
                  </a:moveTo>
                  <a:lnTo>
                    <a:pt x="0" y="0"/>
                  </a:lnTo>
                  <a:lnTo>
                    <a:pt x="0" y="89916"/>
                  </a:lnTo>
                  <a:lnTo>
                    <a:pt x="1176528" y="89916"/>
                  </a:lnTo>
                  <a:lnTo>
                    <a:pt x="1176528" y="0"/>
                  </a:lnTo>
                  <a:close/>
                </a:path>
              </a:pathLst>
            </a:custGeom>
            <a:solidFill>
              <a:srgbClr val="5B9BD4"/>
            </a:solidFill>
          </p:spPr>
          <p:txBody>
            <a:bodyPr wrap="square" lIns="0" tIns="0" rIns="0" bIns="0" rtlCol="0"/>
            <a:lstStyle/>
            <a:p>
              <a:endParaRPr/>
            </a:p>
          </p:txBody>
        </p:sp>
        <p:sp>
          <p:nvSpPr>
            <p:cNvPr id="45" name="object 45"/>
            <p:cNvSpPr/>
            <p:nvPr/>
          </p:nvSpPr>
          <p:spPr>
            <a:xfrm>
              <a:off x="7946135" y="5145024"/>
              <a:ext cx="0" cy="1710055"/>
            </a:xfrm>
            <a:custGeom>
              <a:avLst/>
              <a:gdLst/>
              <a:ahLst/>
              <a:cxnLst/>
              <a:rect l="l" t="t" r="r" b="b"/>
              <a:pathLst>
                <a:path h="1710054">
                  <a:moveTo>
                    <a:pt x="0" y="0"/>
                  </a:moveTo>
                  <a:lnTo>
                    <a:pt x="0" y="1709927"/>
                  </a:lnTo>
                </a:path>
              </a:pathLst>
            </a:custGeom>
            <a:ln w="9144">
              <a:solidFill>
                <a:srgbClr val="D9D9D9"/>
              </a:solidFill>
            </a:ln>
          </p:spPr>
          <p:txBody>
            <a:bodyPr wrap="square" lIns="0" tIns="0" rIns="0" bIns="0" rtlCol="0"/>
            <a:lstStyle/>
            <a:p>
              <a:endParaRPr/>
            </a:p>
          </p:txBody>
        </p:sp>
      </p:grpSp>
      <p:sp>
        <p:nvSpPr>
          <p:cNvPr id="46" name="object 46"/>
          <p:cNvSpPr txBox="1"/>
          <p:nvPr/>
        </p:nvSpPr>
        <p:spPr>
          <a:xfrm>
            <a:off x="9198864" y="519938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11</a:t>
            </a:r>
            <a:endParaRPr sz="900">
              <a:latin typeface="Calibri"/>
              <a:cs typeface="Calibri"/>
            </a:endParaRPr>
          </a:p>
        </p:txBody>
      </p:sp>
      <p:sp>
        <p:nvSpPr>
          <p:cNvPr id="47" name="object 47"/>
          <p:cNvSpPr txBox="1"/>
          <p:nvPr/>
        </p:nvSpPr>
        <p:spPr>
          <a:xfrm>
            <a:off x="8449056" y="548436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48" name="object 48"/>
          <p:cNvSpPr txBox="1"/>
          <p:nvPr/>
        </p:nvSpPr>
        <p:spPr>
          <a:xfrm>
            <a:off x="8770619" y="576935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7</a:t>
            </a:r>
            <a:endParaRPr sz="900">
              <a:latin typeface="Calibri"/>
              <a:cs typeface="Calibri"/>
            </a:endParaRPr>
          </a:p>
        </p:txBody>
      </p:sp>
      <p:sp>
        <p:nvSpPr>
          <p:cNvPr id="49" name="object 49"/>
          <p:cNvSpPr txBox="1"/>
          <p:nvPr/>
        </p:nvSpPr>
        <p:spPr>
          <a:xfrm>
            <a:off x="8235695" y="605434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50" name="object 50"/>
          <p:cNvSpPr txBox="1"/>
          <p:nvPr/>
        </p:nvSpPr>
        <p:spPr>
          <a:xfrm>
            <a:off x="8662416" y="633933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51" name="object 51"/>
          <p:cNvSpPr txBox="1"/>
          <p:nvPr/>
        </p:nvSpPr>
        <p:spPr>
          <a:xfrm>
            <a:off x="8127492" y="662431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1</a:t>
            </a:r>
            <a:endParaRPr sz="900">
              <a:latin typeface="Calibri"/>
              <a:cs typeface="Calibri"/>
            </a:endParaRPr>
          </a:p>
        </p:txBody>
      </p:sp>
      <p:sp>
        <p:nvSpPr>
          <p:cNvPr id="52" name="object 52"/>
          <p:cNvSpPr txBox="1"/>
          <p:nvPr/>
        </p:nvSpPr>
        <p:spPr>
          <a:xfrm>
            <a:off x="9492995" y="49006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15</a:t>
            </a:r>
            <a:endParaRPr sz="900">
              <a:latin typeface="Calibri"/>
              <a:cs typeface="Calibri"/>
            </a:endParaRPr>
          </a:p>
        </p:txBody>
      </p:sp>
      <p:sp>
        <p:nvSpPr>
          <p:cNvPr id="53" name="object 53"/>
          <p:cNvSpPr txBox="1"/>
          <p:nvPr/>
        </p:nvSpPr>
        <p:spPr>
          <a:xfrm>
            <a:off x="7245095" y="5198364"/>
            <a:ext cx="619125"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未就学児のみ</a:t>
            </a:r>
            <a:endParaRPr sz="800">
              <a:latin typeface="UD Digi Kyokasho NK-B"/>
              <a:cs typeface="UD Digi Kyokasho NK-B"/>
            </a:endParaRPr>
          </a:p>
        </p:txBody>
      </p:sp>
      <p:sp>
        <p:nvSpPr>
          <p:cNvPr id="54" name="object 54"/>
          <p:cNvSpPr txBox="1"/>
          <p:nvPr/>
        </p:nvSpPr>
        <p:spPr>
          <a:xfrm>
            <a:off x="7490459" y="5483352"/>
            <a:ext cx="37338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小２まで</a:t>
            </a:r>
            <a:endParaRPr sz="800">
              <a:latin typeface="UD Digi Kyokasho NK-B"/>
              <a:cs typeface="UD Digi Kyokasho NK-B"/>
            </a:endParaRPr>
          </a:p>
        </p:txBody>
      </p:sp>
      <p:sp>
        <p:nvSpPr>
          <p:cNvPr id="55" name="object 55"/>
          <p:cNvSpPr txBox="1"/>
          <p:nvPr/>
        </p:nvSpPr>
        <p:spPr>
          <a:xfrm>
            <a:off x="7490459" y="5768340"/>
            <a:ext cx="37338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小３まで</a:t>
            </a:r>
            <a:endParaRPr sz="800">
              <a:latin typeface="UD Digi Kyokasho NK-B"/>
              <a:cs typeface="UD Digi Kyokasho NK-B"/>
            </a:endParaRPr>
          </a:p>
        </p:txBody>
      </p:sp>
      <p:sp>
        <p:nvSpPr>
          <p:cNvPr id="56" name="object 56"/>
          <p:cNvSpPr txBox="1"/>
          <p:nvPr/>
        </p:nvSpPr>
        <p:spPr>
          <a:xfrm>
            <a:off x="7490459" y="6053328"/>
            <a:ext cx="37338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小４まで</a:t>
            </a:r>
            <a:endParaRPr sz="800">
              <a:latin typeface="UD Digi Kyokasho NK-B"/>
              <a:cs typeface="UD Digi Kyokasho NK-B"/>
            </a:endParaRPr>
          </a:p>
        </p:txBody>
      </p:sp>
      <p:sp>
        <p:nvSpPr>
          <p:cNvPr id="57" name="object 57"/>
          <p:cNvSpPr txBox="1"/>
          <p:nvPr/>
        </p:nvSpPr>
        <p:spPr>
          <a:xfrm>
            <a:off x="7490459" y="6338316"/>
            <a:ext cx="373380"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小６まで</a:t>
            </a:r>
            <a:endParaRPr sz="800">
              <a:latin typeface="UD Digi Kyokasho NK-B"/>
              <a:cs typeface="UD Digi Kyokasho NK-B"/>
            </a:endParaRPr>
          </a:p>
        </p:txBody>
      </p:sp>
      <p:sp>
        <p:nvSpPr>
          <p:cNvPr id="58" name="object 58"/>
          <p:cNvSpPr txBox="1"/>
          <p:nvPr/>
        </p:nvSpPr>
        <p:spPr>
          <a:xfrm>
            <a:off x="7510271" y="6623304"/>
            <a:ext cx="353060" cy="147320"/>
          </a:xfrm>
          <a:prstGeom prst="rect">
            <a:avLst/>
          </a:prstGeom>
        </p:spPr>
        <p:txBody>
          <a:bodyPr vert="horz" wrap="square" lIns="0" tIns="12700" rIns="0" bIns="0" rtlCol="0">
            <a:spAutoFit/>
          </a:bodyPr>
          <a:lstStyle/>
          <a:p>
            <a:pPr>
              <a:lnSpc>
                <a:spcPct val="100000"/>
              </a:lnSpc>
              <a:spcBef>
                <a:spcPts val="100"/>
              </a:spcBef>
            </a:pPr>
            <a:r>
              <a:rPr sz="800" b="1" dirty="0">
                <a:solidFill>
                  <a:srgbClr val="585858"/>
                </a:solidFill>
                <a:latin typeface="UD Digi Kyokasho NK-B"/>
                <a:cs typeface="UD Digi Kyokasho NK-B"/>
              </a:rPr>
              <a:t>中</a:t>
            </a:r>
            <a:r>
              <a:rPr sz="800" dirty="0">
                <a:solidFill>
                  <a:srgbClr val="585858"/>
                </a:solidFill>
                <a:latin typeface="Calibri"/>
                <a:cs typeface="Calibri"/>
              </a:rPr>
              <a:t>3</a:t>
            </a:r>
            <a:r>
              <a:rPr sz="800" b="1" spc="-35" dirty="0">
                <a:solidFill>
                  <a:srgbClr val="585858"/>
                </a:solidFill>
                <a:latin typeface="UD Digi Kyokasho NK-B"/>
                <a:cs typeface="UD Digi Kyokasho NK-B"/>
              </a:rPr>
              <a:t>まで</a:t>
            </a:r>
            <a:endParaRPr sz="800">
              <a:latin typeface="UD Digi Kyokasho NK-B"/>
              <a:cs typeface="UD Digi Kyokasho NK-B"/>
            </a:endParaRPr>
          </a:p>
        </p:txBody>
      </p:sp>
      <p:sp>
        <p:nvSpPr>
          <p:cNvPr id="59" name="object 59"/>
          <p:cNvSpPr txBox="1"/>
          <p:nvPr/>
        </p:nvSpPr>
        <p:spPr>
          <a:xfrm>
            <a:off x="7469123" y="4597400"/>
            <a:ext cx="1988185" cy="466090"/>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666666"/>
                </a:solidFill>
                <a:latin typeface="UD Digi Kyokasho NK-B"/>
                <a:cs typeface="UD Digi Kyokasho NK-B"/>
              </a:rPr>
              <a:t>（５）</a:t>
            </a:r>
            <a:r>
              <a:rPr sz="1200" b="1" spc="-20" dirty="0">
                <a:solidFill>
                  <a:srgbClr val="666666"/>
                </a:solidFill>
                <a:latin typeface="UD Digi Kyokasho NK-B"/>
                <a:cs typeface="UD Digi Kyokasho NK-B"/>
              </a:rPr>
              <a:t>個別専門療育の対象年齢</a:t>
            </a:r>
            <a:endParaRPr sz="1200">
              <a:latin typeface="UD Digi Kyokasho NK-B"/>
              <a:cs typeface="UD Digi Kyokasho NK-B"/>
            </a:endParaRPr>
          </a:p>
          <a:p>
            <a:pPr marL="447675">
              <a:lnSpc>
                <a:spcPct val="100000"/>
              </a:lnSpc>
              <a:spcBef>
                <a:spcPts val="944"/>
              </a:spcBef>
              <a:tabLst>
                <a:tab pos="982344" algn="l"/>
                <a:tab pos="148844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endParaRPr sz="900">
              <a:latin typeface="Calibri"/>
              <a:cs typeface="Calibri"/>
            </a:endParaRPr>
          </a:p>
        </p:txBody>
      </p:sp>
      <p:sp>
        <p:nvSpPr>
          <p:cNvPr id="60" name="object 60"/>
          <p:cNvSpPr/>
          <p:nvPr/>
        </p:nvSpPr>
        <p:spPr>
          <a:xfrm>
            <a:off x="7165847" y="4507992"/>
            <a:ext cx="2583180" cy="2487295"/>
          </a:xfrm>
          <a:custGeom>
            <a:avLst/>
            <a:gdLst/>
            <a:ahLst/>
            <a:cxnLst/>
            <a:rect l="l" t="t" r="r" b="b"/>
            <a:pathLst>
              <a:path w="2583179" h="2487295">
                <a:moveTo>
                  <a:pt x="0" y="2487168"/>
                </a:moveTo>
                <a:lnTo>
                  <a:pt x="2583179" y="2487168"/>
                </a:lnTo>
                <a:lnTo>
                  <a:pt x="2583179" y="0"/>
                </a:lnTo>
                <a:lnTo>
                  <a:pt x="0" y="0"/>
                </a:lnTo>
                <a:lnTo>
                  <a:pt x="0" y="2487168"/>
                </a:lnTo>
                <a:close/>
              </a:path>
            </a:pathLst>
          </a:custGeom>
          <a:ln w="9144">
            <a:solidFill>
              <a:srgbClr val="000000"/>
            </a:solidFill>
          </a:ln>
        </p:spPr>
        <p:txBody>
          <a:bodyPr wrap="square" lIns="0" tIns="0" rIns="0" bIns="0" rtlCol="0"/>
          <a:lstStyle/>
          <a:p>
            <a:endParaRPr/>
          </a:p>
        </p:txBody>
      </p:sp>
      <p:grpSp>
        <p:nvGrpSpPr>
          <p:cNvPr id="61" name="object 61"/>
          <p:cNvGrpSpPr/>
          <p:nvPr/>
        </p:nvGrpSpPr>
        <p:grpSpPr>
          <a:xfrm>
            <a:off x="1342644" y="5082540"/>
            <a:ext cx="1430020" cy="1668780"/>
            <a:chOff x="1342644" y="5082540"/>
            <a:chExt cx="1430020" cy="1668780"/>
          </a:xfrm>
        </p:grpSpPr>
        <p:sp>
          <p:nvSpPr>
            <p:cNvPr id="62" name="object 62"/>
            <p:cNvSpPr/>
            <p:nvPr/>
          </p:nvSpPr>
          <p:spPr>
            <a:xfrm>
              <a:off x="1342644" y="5303520"/>
              <a:ext cx="1430020" cy="1430020"/>
            </a:xfrm>
            <a:custGeom>
              <a:avLst/>
              <a:gdLst/>
              <a:ahLst/>
              <a:cxnLst/>
              <a:rect l="l" t="t" r="r" b="b"/>
              <a:pathLst>
                <a:path w="1430020" h="1430020">
                  <a:moveTo>
                    <a:pt x="714756" y="0"/>
                  </a:moveTo>
                  <a:lnTo>
                    <a:pt x="714756" y="714756"/>
                  </a:lnTo>
                  <a:lnTo>
                    <a:pt x="611124" y="7620"/>
                  </a:lnTo>
                  <a:lnTo>
                    <a:pt x="563899" y="16216"/>
                  </a:lnTo>
                  <a:lnTo>
                    <a:pt x="517885" y="27799"/>
                  </a:lnTo>
                  <a:lnTo>
                    <a:pt x="473178" y="42257"/>
                  </a:lnTo>
                  <a:lnTo>
                    <a:pt x="429874" y="59479"/>
                  </a:lnTo>
                  <a:lnTo>
                    <a:pt x="388070" y="79353"/>
                  </a:lnTo>
                  <a:lnTo>
                    <a:pt x="347861" y="101766"/>
                  </a:lnTo>
                  <a:lnTo>
                    <a:pt x="309344" y="126609"/>
                  </a:lnTo>
                  <a:lnTo>
                    <a:pt x="272615" y="153768"/>
                  </a:lnTo>
                  <a:lnTo>
                    <a:pt x="237770" y="183132"/>
                  </a:lnTo>
                  <a:lnTo>
                    <a:pt x="204905" y="214590"/>
                  </a:lnTo>
                  <a:lnTo>
                    <a:pt x="174116" y="248031"/>
                  </a:lnTo>
                  <a:lnTo>
                    <a:pt x="145501" y="283341"/>
                  </a:lnTo>
                  <a:lnTo>
                    <a:pt x="119154" y="320410"/>
                  </a:lnTo>
                  <a:lnTo>
                    <a:pt x="95172" y="359126"/>
                  </a:lnTo>
                  <a:lnTo>
                    <a:pt x="73652" y="399378"/>
                  </a:lnTo>
                  <a:lnTo>
                    <a:pt x="54688" y="441054"/>
                  </a:lnTo>
                  <a:lnTo>
                    <a:pt x="38379" y="484042"/>
                  </a:lnTo>
                  <a:lnTo>
                    <a:pt x="24819" y="528230"/>
                  </a:lnTo>
                  <a:lnTo>
                    <a:pt x="14105" y="573507"/>
                  </a:lnTo>
                  <a:lnTo>
                    <a:pt x="6333" y="619761"/>
                  </a:lnTo>
                  <a:lnTo>
                    <a:pt x="1599" y="666881"/>
                  </a:lnTo>
                  <a:lnTo>
                    <a:pt x="0" y="714756"/>
                  </a:lnTo>
                  <a:lnTo>
                    <a:pt x="1649" y="763688"/>
                  </a:lnTo>
                  <a:lnTo>
                    <a:pt x="6525" y="811737"/>
                  </a:lnTo>
                  <a:lnTo>
                    <a:pt x="14522" y="858794"/>
                  </a:lnTo>
                  <a:lnTo>
                    <a:pt x="25534" y="904755"/>
                  </a:lnTo>
                  <a:lnTo>
                    <a:pt x="39453" y="949511"/>
                  </a:lnTo>
                  <a:lnTo>
                    <a:pt x="56173" y="992957"/>
                  </a:lnTo>
                  <a:lnTo>
                    <a:pt x="75588" y="1034986"/>
                  </a:lnTo>
                  <a:lnTo>
                    <a:pt x="97592" y="1075492"/>
                  </a:lnTo>
                  <a:lnTo>
                    <a:pt x="122077" y="1114368"/>
                  </a:lnTo>
                  <a:lnTo>
                    <a:pt x="148938" y="1151508"/>
                  </a:lnTo>
                  <a:lnTo>
                    <a:pt x="178067" y="1186804"/>
                  </a:lnTo>
                  <a:lnTo>
                    <a:pt x="209359" y="1220152"/>
                  </a:lnTo>
                  <a:lnTo>
                    <a:pt x="242707" y="1251444"/>
                  </a:lnTo>
                  <a:lnTo>
                    <a:pt x="278003" y="1280573"/>
                  </a:lnTo>
                  <a:lnTo>
                    <a:pt x="315143" y="1307434"/>
                  </a:lnTo>
                  <a:lnTo>
                    <a:pt x="354019" y="1331919"/>
                  </a:lnTo>
                  <a:lnTo>
                    <a:pt x="394525" y="1353923"/>
                  </a:lnTo>
                  <a:lnTo>
                    <a:pt x="436554" y="1373338"/>
                  </a:lnTo>
                  <a:lnTo>
                    <a:pt x="480000" y="1390058"/>
                  </a:lnTo>
                  <a:lnTo>
                    <a:pt x="524756" y="1403977"/>
                  </a:lnTo>
                  <a:lnTo>
                    <a:pt x="570717" y="1414989"/>
                  </a:lnTo>
                  <a:lnTo>
                    <a:pt x="617774" y="1422986"/>
                  </a:lnTo>
                  <a:lnTo>
                    <a:pt x="665823" y="1427862"/>
                  </a:lnTo>
                  <a:lnTo>
                    <a:pt x="714756" y="1429512"/>
                  </a:lnTo>
                  <a:lnTo>
                    <a:pt x="763688" y="1427862"/>
                  </a:lnTo>
                  <a:lnTo>
                    <a:pt x="811737" y="1422986"/>
                  </a:lnTo>
                  <a:lnTo>
                    <a:pt x="858794" y="1414989"/>
                  </a:lnTo>
                  <a:lnTo>
                    <a:pt x="904755" y="1403977"/>
                  </a:lnTo>
                  <a:lnTo>
                    <a:pt x="949511" y="1390058"/>
                  </a:lnTo>
                  <a:lnTo>
                    <a:pt x="992957" y="1373338"/>
                  </a:lnTo>
                  <a:lnTo>
                    <a:pt x="1034986" y="1353923"/>
                  </a:lnTo>
                  <a:lnTo>
                    <a:pt x="1075492" y="1331919"/>
                  </a:lnTo>
                  <a:lnTo>
                    <a:pt x="1114368" y="1307434"/>
                  </a:lnTo>
                  <a:lnTo>
                    <a:pt x="1151508" y="1280573"/>
                  </a:lnTo>
                  <a:lnTo>
                    <a:pt x="1186804" y="1251444"/>
                  </a:lnTo>
                  <a:lnTo>
                    <a:pt x="1220152" y="1220152"/>
                  </a:lnTo>
                  <a:lnTo>
                    <a:pt x="1251444" y="1186804"/>
                  </a:lnTo>
                  <a:lnTo>
                    <a:pt x="1280573" y="1151508"/>
                  </a:lnTo>
                  <a:lnTo>
                    <a:pt x="1307434" y="1114368"/>
                  </a:lnTo>
                  <a:lnTo>
                    <a:pt x="1331919" y="1075492"/>
                  </a:lnTo>
                  <a:lnTo>
                    <a:pt x="1353923" y="1034986"/>
                  </a:lnTo>
                  <a:lnTo>
                    <a:pt x="1373338" y="992957"/>
                  </a:lnTo>
                  <a:lnTo>
                    <a:pt x="1390058" y="949511"/>
                  </a:lnTo>
                  <a:lnTo>
                    <a:pt x="1403977" y="904755"/>
                  </a:lnTo>
                  <a:lnTo>
                    <a:pt x="1414989" y="858794"/>
                  </a:lnTo>
                  <a:lnTo>
                    <a:pt x="1422986" y="811737"/>
                  </a:lnTo>
                  <a:lnTo>
                    <a:pt x="1427862" y="763688"/>
                  </a:lnTo>
                  <a:lnTo>
                    <a:pt x="1429512" y="714756"/>
                  </a:lnTo>
                  <a:lnTo>
                    <a:pt x="1427862" y="665823"/>
                  </a:lnTo>
                  <a:lnTo>
                    <a:pt x="1422986" y="617774"/>
                  </a:lnTo>
                  <a:lnTo>
                    <a:pt x="1414989" y="570717"/>
                  </a:lnTo>
                  <a:lnTo>
                    <a:pt x="1403977" y="524756"/>
                  </a:lnTo>
                  <a:lnTo>
                    <a:pt x="1390058" y="480000"/>
                  </a:lnTo>
                  <a:lnTo>
                    <a:pt x="1373338" y="436554"/>
                  </a:lnTo>
                  <a:lnTo>
                    <a:pt x="1353923" y="394525"/>
                  </a:lnTo>
                  <a:lnTo>
                    <a:pt x="1331919" y="354019"/>
                  </a:lnTo>
                  <a:lnTo>
                    <a:pt x="1307434" y="315143"/>
                  </a:lnTo>
                  <a:lnTo>
                    <a:pt x="1280573" y="278003"/>
                  </a:lnTo>
                  <a:lnTo>
                    <a:pt x="1251444" y="242707"/>
                  </a:lnTo>
                  <a:lnTo>
                    <a:pt x="1220152" y="209359"/>
                  </a:lnTo>
                  <a:lnTo>
                    <a:pt x="1186804" y="178067"/>
                  </a:lnTo>
                  <a:lnTo>
                    <a:pt x="1151508" y="148938"/>
                  </a:lnTo>
                  <a:lnTo>
                    <a:pt x="1114368" y="122077"/>
                  </a:lnTo>
                  <a:lnTo>
                    <a:pt x="1075492" y="97592"/>
                  </a:lnTo>
                  <a:lnTo>
                    <a:pt x="1034986" y="75588"/>
                  </a:lnTo>
                  <a:lnTo>
                    <a:pt x="992957" y="56173"/>
                  </a:lnTo>
                  <a:lnTo>
                    <a:pt x="949511" y="39453"/>
                  </a:lnTo>
                  <a:lnTo>
                    <a:pt x="904755" y="25534"/>
                  </a:lnTo>
                  <a:lnTo>
                    <a:pt x="858794" y="14522"/>
                  </a:lnTo>
                  <a:lnTo>
                    <a:pt x="811737" y="6525"/>
                  </a:lnTo>
                  <a:lnTo>
                    <a:pt x="763688" y="1649"/>
                  </a:lnTo>
                  <a:lnTo>
                    <a:pt x="714756" y="0"/>
                  </a:lnTo>
                  <a:close/>
                </a:path>
              </a:pathLst>
            </a:custGeom>
            <a:solidFill>
              <a:srgbClr val="5088BB"/>
            </a:solidFill>
          </p:spPr>
          <p:txBody>
            <a:bodyPr wrap="square" lIns="0" tIns="0" rIns="0" bIns="0" rtlCol="0"/>
            <a:lstStyle/>
            <a:p>
              <a:endParaRPr/>
            </a:p>
          </p:txBody>
        </p:sp>
        <p:sp>
          <p:nvSpPr>
            <p:cNvPr id="63" name="object 63"/>
            <p:cNvSpPr/>
            <p:nvPr/>
          </p:nvSpPr>
          <p:spPr>
            <a:xfrm>
              <a:off x="1953768" y="5303520"/>
              <a:ext cx="104139" cy="715010"/>
            </a:xfrm>
            <a:custGeom>
              <a:avLst/>
              <a:gdLst/>
              <a:ahLst/>
              <a:cxnLst/>
              <a:rect l="l" t="t" r="r" b="b"/>
              <a:pathLst>
                <a:path w="104139" h="715010">
                  <a:moveTo>
                    <a:pt x="103631" y="0"/>
                  </a:moveTo>
                  <a:lnTo>
                    <a:pt x="77581" y="547"/>
                  </a:lnTo>
                  <a:lnTo>
                    <a:pt x="51816" y="2095"/>
                  </a:lnTo>
                  <a:lnTo>
                    <a:pt x="26050" y="4500"/>
                  </a:lnTo>
                  <a:lnTo>
                    <a:pt x="0" y="7620"/>
                  </a:lnTo>
                  <a:lnTo>
                    <a:pt x="103631" y="714756"/>
                  </a:lnTo>
                  <a:lnTo>
                    <a:pt x="103631" y="0"/>
                  </a:lnTo>
                  <a:close/>
                </a:path>
              </a:pathLst>
            </a:custGeom>
            <a:solidFill>
              <a:srgbClr val="96B8DF"/>
            </a:solidFill>
          </p:spPr>
          <p:txBody>
            <a:bodyPr wrap="square" lIns="0" tIns="0" rIns="0" bIns="0" rtlCol="0"/>
            <a:lstStyle/>
            <a:p>
              <a:endParaRPr/>
            </a:p>
          </p:txBody>
        </p:sp>
        <p:sp>
          <p:nvSpPr>
            <p:cNvPr id="64" name="object 64"/>
            <p:cNvSpPr/>
            <p:nvPr/>
          </p:nvSpPr>
          <p:spPr>
            <a:xfrm>
              <a:off x="1953768" y="5303520"/>
              <a:ext cx="104139" cy="715010"/>
            </a:xfrm>
            <a:custGeom>
              <a:avLst/>
              <a:gdLst/>
              <a:ahLst/>
              <a:cxnLst/>
              <a:rect l="l" t="t" r="r" b="b"/>
              <a:pathLst>
                <a:path w="104139" h="715010">
                  <a:moveTo>
                    <a:pt x="0" y="7620"/>
                  </a:moveTo>
                  <a:lnTo>
                    <a:pt x="26050" y="4500"/>
                  </a:lnTo>
                  <a:lnTo>
                    <a:pt x="51816" y="2095"/>
                  </a:lnTo>
                  <a:lnTo>
                    <a:pt x="77581" y="547"/>
                  </a:lnTo>
                  <a:lnTo>
                    <a:pt x="103631" y="0"/>
                  </a:lnTo>
                  <a:lnTo>
                    <a:pt x="103631" y="714756"/>
                  </a:lnTo>
                  <a:lnTo>
                    <a:pt x="0" y="7620"/>
                  </a:lnTo>
                  <a:close/>
                </a:path>
              </a:pathLst>
            </a:custGeom>
            <a:ln w="18288">
              <a:solidFill>
                <a:srgbClr val="FFFFFF"/>
              </a:solidFill>
            </a:ln>
          </p:spPr>
          <p:txBody>
            <a:bodyPr wrap="square" lIns="0" tIns="0" rIns="0" bIns="0" rtlCol="0"/>
            <a:lstStyle/>
            <a:p>
              <a:endParaRPr/>
            </a:p>
          </p:txBody>
        </p:sp>
        <p:sp>
          <p:nvSpPr>
            <p:cNvPr id="65" name="object 65"/>
            <p:cNvSpPr/>
            <p:nvPr/>
          </p:nvSpPr>
          <p:spPr>
            <a:xfrm>
              <a:off x="1787652" y="5119116"/>
              <a:ext cx="218440" cy="186055"/>
            </a:xfrm>
            <a:custGeom>
              <a:avLst/>
              <a:gdLst/>
              <a:ahLst/>
              <a:cxnLst/>
              <a:rect l="l" t="t" r="r" b="b"/>
              <a:pathLst>
                <a:path w="218439" h="186054">
                  <a:moveTo>
                    <a:pt x="217931" y="185928"/>
                  </a:moveTo>
                  <a:lnTo>
                    <a:pt x="57912" y="0"/>
                  </a:lnTo>
                  <a:lnTo>
                    <a:pt x="0" y="0"/>
                  </a:lnTo>
                </a:path>
              </a:pathLst>
            </a:custGeom>
            <a:ln w="9144">
              <a:solidFill>
                <a:srgbClr val="A6A6A6"/>
              </a:solidFill>
            </a:ln>
          </p:spPr>
          <p:txBody>
            <a:bodyPr wrap="square" lIns="0" tIns="0" rIns="0" bIns="0" rtlCol="0"/>
            <a:lstStyle/>
            <a:p>
              <a:endParaRPr/>
            </a:p>
          </p:txBody>
        </p:sp>
        <p:sp>
          <p:nvSpPr>
            <p:cNvPr id="66" name="object 66"/>
            <p:cNvSpPr/>
            <p:nvPr/>
          </p:nvSpPr>
          <p:spPr>
            <a:xfrm>
              <a:off x="2558796" y="6569964"/>
              <a:ext cx="190500" cy="175260"/>
            </a:xfrm>
            <a:custGeom>
              <a:avLst/>
              <a:gdLst/>
              <a:ahLst/>
              <a:cxnLst/>
              <a:rect l="l" t="t" r="r" b="b"/>
              <a:pathLst>
                <a:path w="190500" h="175259">
                  <a:moveTo>
                    <a:pt x="190500" y="0"/>
                  </a:moveTo>
                  <a:lnTo>
                    <a:pt x="0" y="0"/>
                  </a:lnTo>
                  <a:lnTo>
                    <a:pt x="0" y="175259"/>
                  </a:lnTo>
                  <a:lnTo>
                    <a:pt x="190500" y="175259"/>
                  </a:lnTo>
                  <a:lnTo>
                    <a:pt x="190500" y="0"/>
                  </a:lnTo>
                  <a:close/>
                </a:path>
              </a:pathLst>
            </a:custGeom>
            <a:solidFill>
              <a:srgbClr val="FFFFFF"/>
            </a:solidFill>
          </p:spPr>
          <p:txBody>
            <a:bodyPr wrap="square" lIns="0" tIns="0" rIns="0" bIns="0" rtlCol="0"/>
            <a:lstStyle/>
            <a:p>
              <a:endParaRPr/>
            </a:p>
          </p:txBody>
        </p:sp>
        <p:sp>
          <p:nvSpPr>
            <p:cNvPr id="67" name="object 67"/>
            <p:cNvSpPr/>
            <p:nvPr/>
          </p:nvSpPr>
          <p:spPr>
            <a:xfrm>
              <a:off x="1653540" y="5087112"/>
              <a:ext cx="1097280" cy="1659889"/>
            </a:xfrm>
            <a:custGeom>
              <a:avLst/>
              <a:gdLst/>
              <a:ahLst/>
              <a:cxnLst/>
              <a:rect l="l" t="t" r="r" b="b"/>
              <a:pathLst>
                <a:path w="1097280" h="1659890">
                  <a:moveTo>
                    <a:pt x="905256" y="1659636"/>
                  </a:moveTo>
                  <a:lnTo>
                    <a:pt x="1097280" y="1659636"/>
                  </a:lnTo>
                  <a:lnTo>
                    <a:pt x="1097280" y="1482852"/>
                  </a:lnTo>
                  <a:lnTo>
                    <a:pt x="905256" y="1482852"/>
                  </a:lnTo>
                  <a:lnTo>
                    <a:pt x="905256" y="1659636"/>
                  </a:lnTo>
                  <a:close/>
                </a:path>
                <a:path w="1097280" h="1659890">
                  <a:moveTo>
                    <a:pt x="0" y="176783"/>
                  </a:moveTo>
                  <a:lnTo>
                    <a:pt x="134112" y="176783"/>
                  </a:lnTo>
                  <a:lnTo>
                    <a:pt x="134112" y="0"/>
                  </a:lnTo>
                  <a:lnTo>
                    <a:pt x="0" y="0"/>
                  </a:lnTo>
                  <a:lnTo>
                    <a:pt x="0" y="176783"/>
                  </a:lnTo>
                  <a:close/>
                </a:path>
              </a:pathLst>
            </a:custGeom>
            <a:ln w="9144">
              <a:solidFill>
                <a:srgbClr val="000000"/>
              </a:solidFill>
            </a:ln>
          </p:spPr>
          <p:txBody>
            <a:bodyPr wrap="square" lIns="0" tIns="0" rIns="0" bIns="0" rtlCol="0"/>
            <a:lstStyle/>
            <a:p>
              <a:endParaRPr/>
            </a:p>
          </p:txBody>
        </p:sp>
      </p:grpSp>
      <p:sp>
        <p:nvSpPr>
          <p:cNvPr id="68" name="object 68"/>
          <p:cNvSpPr/>
          <p:nvPr/>
        </p:nvSpPr>
        <p:spPr>
          <a:xfrm>
            <a:off x="3230879" y="5879592"/>
            <a:ext cx="62865" cy="60960"/>
          </a:xfrm>
          <a:custGeom>
            <a:avLst/>
            <a:gdLst/>
            <a:ahLst/>
            <a:cxnLst/>
            <a:rect l="l" t="t" r="r" b="b"/>
            <a:pathLst>
              <a:path w="62864" h="60960">
                <a:moveTo>
                  <a:pt x="62484" y="0"/>
                </a:moveTo>
                <a:lnTo>
                  <a:pt x="0" y="0"/>
                </a:lnTo>
                <a:lnTo>
                  <a:pt x="0" y="60960"/>
                </a:lnTo>
                <a:lnTo>
                  <a:pt x="62484" y="60960"/>
                </a:lnTo>
                <a:lnTo>
                  <a:pt x="62484" y="0"/>
                </a:lnTo>
                <a:close/>
              </a:path>
            </a:pathLst>
          </a:custGeom>
          <a:solidFill>
            <a:srgbClr val="5088BB"/>
          </a:solidFill>
        </p:spPr>
        <p:txBody>
          <a:bodyPr wrap="square" lIns="0" tIns="0" rIns="0" bIns="0" rtlCol="0"/>
          <a:lstStyle/>
          <a:p>
            <a:endParaRPr/>
          </a:p>
        </p:txBody>
      </p:sp>
      <p:sp>
        <p:nvSpPr>
          <p:cNvPr id="69" name="object 69"/>
          <p:cNvSpPr/>
          <p:nvPr/>
        </p:nvSpPr>
        <p:spPr>
          <a:xfrm>
            <a:off x="3230879" y="6094476"/>
            <a:ext cx="62865" cy="60960"/>
          </a:xfrm>
          <a:custGeom>
            <a:avLst/>
            <a:gdLst/>
            <a:ahLst/>
            <a:cxnLst/>
            <a:rect l="l" t="t" r="r" b="b"/>
            <a:pathLst>
              <a:path w="62864" h="60960">
                <a:moveTo>
                  <a:pt x="62484" y="0"/>
                </a:moveTo>
                <a:lnTo>
                  <a:pt x="0" y="0"/>
                </a:lnTo>
                <a:lnTo>
                  <a:pt x="0" y="60959"/>
                </a:lnTo>
                <a:lnTo>
                  <a:pt x="62484" y="60959"/>
                </a:lnTo>
                <a:lnTo>
                  <a:pt x="62484" y="0"/>
                </a:lnTo>
                <a:close/>
              </a:path>
            </a:pathLst>
          </a:custGeom>
          <a:solidFill>
            <a:srgbClr val="96B8DF"/>
          </a:solidFill>
        </p:spPr>
        <p:txBody>
          <a:bodyPr wrap="square" lIns="0" tIns="0" rIns="0" bIns="0" rtlCol="0"/>
          <a:lstStyle/>
          <a:p>
            <a:endParaRPr/>
          </a:p>
        </p:txBody>
      </p:sp>
      <p:sp>
        <p:nvSpPr>
          <p:cNvPr id="70" name="object 70"/>
          <p:cNvSpPr txBox="1"/>
          <p:nvPr/>
        </p:nvSpPr>
        <p:spPr>
          <a:xfrm>
            <a:off x="943355" y="4507992"/>
            <a:ext cx="2849880" cy="2487295"/>
          </a:xfrm>
          <a:prstGeom prst="rect">
            <a:avLst/>
          </a:prstGeom>
          <a:ln w="9144">
            <a:solidFill>
              <a:srgbClr val="000000"/>
            </a:solidFill>
          </a:ln>
        </p:spPr>
        <p:txBody>
          <a:bodyPr vert="horz" wrap="square" lIns="0" tIns="76835" rIns="0" bIns="0" rtlCol="0">
            <a:spAutoFit/>
          </a:bodyPr>
          <a:lstStyle/>
          <a:p>
            <a:pPr marL="440055" marR="405765" indent="-86995">
              <a:lnSpc>
                <a:spcPct val="124500"/>
              </a:lnSpc>
              <a:spcBef>
                <a:spcPts val="605"/>
              </a:spcBef>
            </a:pPr>
            <a:r>
              <a:rPr sz="1100" b="1" dirty="0">
                <a:solidFill>
                  <a:srgbClr val="666666"/>
                </a:solidFill>
                <a:latin typeface="UD Digi Kyokasho NK-B"/>
                <a:cs typeface="UD Digi Kyokasho NK-B"/>
              </a:rPr>
              <a:t>（３）</a:t>
            </a:r>
            <a:r>
              <a:rPr sz="1100" b="0" dirty="0">
                <a:solidFill>
                  <a:srgbClr val="666666"/>
                </a:solidFill>
                <a:latin typeface="Heisei Mincho Std W3"/>
                <a:cs typeface="Heisei Mincho Std W3"/>
              </a:rPr>
              <a:t>TEACCH</a:t>
            </a:r>
            <a:r>
              <a:rPr sz="1100" b="1" spc="-15" dirty="0">
                <a:solidFill>
                  <a:srgbClr val="666666"/>
                </a:solidFill>
                <a:latin typeface="UD Digi Kyokasho NK-B"/>
                <a:cs typeface="UD Digi Kyokasho NK-B"/>
              </a:rPr>
              <a:t>プログラム等の手法</a:t>
            </a:r>
            <a:r>
              <a:rPr sz="1100" b="1" spc="-20" dirty="0">
                <a:solidFill>
                  <a:srgbClr val="666666"/>
                </a:solidFill>
                <a:latin typeface="UD Digi Kyokasho NK-B"/>
                <a:cs typeface="UD Digi Kyokasho NK-B"/>
              </a:rPr>
              <a:t>による個別専門療育の確保状況</a:t>
            </a:r>
            <a:endParaRPr sz="1100">
              <a:latin typeface="UD Digi Kyokasho NK-B"/>
              <a:cs typeface="UD Digi Kyokasho NK-B"/>
            </a:endParaRPr>
          </a:p>
          <a:p>
            <a:pPr marL="748030">
              <a:lnSpc>
                <a:spcPct val="100000"/>
              </a:lnSpc>
              <a:spcBef>
                <a:spcPts val="760"/>
              </a:spcBef>
            </a:pPr>
            <a:r>
              <a:rPr sz="900" spc="-50" dirty="0">
                <a:solidFill>
                  <a:srgbClr val="3F3F3F"/>
                </a:solidFill>
                <a:latin typeface="Calibri"/>
                <a:cs typeface="Calibri"/>
              </a:rPr>
              <a:t>1</a:t>
            </a: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spcBef>
                <a:spcPts val="725"/>
              </a:spcBef>
            </a:pPr>
            <a:endParaRPr sz="900">
              <a:latin typeface="Calibri"/>
              <a:cs typeface="Calibri"/>
            </a:endParaRPr>
          </a:p>
          <a:p>
            <a:pPr marL="2377440" marR="122555">
              <a:lnSpc>
                <a:spcPct val="156700"/>
              </a:lnSpc>
            </a:pPr>
            <a:r>
              <a:rPr sz="900" b="1" spc="-25" dirty="0">
                <a:solidFill>
                  <a:srgbClr val="666666"/>
                </a:solidFill>
                <a:latin typeface="UD Digi Kyokasho NK-B"/>
                <a:cs typeface="UD Digi Kyokasho NK-B"/>
              </a:rPr>
              <a:t>確保</a:t>
            </a:r>
            <a:r>
              <a:rPr sz="900" b="1" dirty="0">
                <a:solidFill>
                  <a:srgbClr val="666666"/>
                </a:solidFill>
                <a:latin typeface="UD Digi Kyokasho NK-B"/>
                <a:cs typeface="UD Digi Kyokasho NK-B"/>
              </a:rPr>
              <a:t> </a:t>
            </a:r>
            <a:r>
              <a:rPr sz="900" b="1" spc="-20" dirty="0">
                <a:solidFill>
                  <a:srgbClr val="666666"/>
                </a:solidFill>
                <a:latin typeface="UD Digi Kyokasho NK-B"/>
                <a:cs typeface="UD Digi Kyokasho NK-B"/>
              </a:rPr>
              <a:t>確保無</a:t>
            </a:r>
            <a:endParaRPr sz="900">
              <a:latin typeface="UD Digi Kyokasho NK-B"/>
              <a:cs typeface="UD Digi Kyokasho NK-B"/>
            </a:endParaRPr>
          </a:p>
          <a:p>
            <a:pPr>
              <a:lnSpc>
                <a:spcPct val="100000"/>
              </a:lnSpc>
            </a:pPr>
            <a:endParaRPr sz="900">
              <a:latin typeface="UD Digi Kyokasho NK-B"/>
              <a:cs typeface="UD Digi Kyokasho NK-B"/>
            </a:endParaRPr>
          </a:p>
          <a:p>
            <a:pPr>
              <a:lnSpc>
                <a:spcPct val="100000"/>
              </a:lnSpc>
              <a:spcBef>
                <a:spcPts val="850"/>
              </a:spcBef>
            </a:pPr>
            <a:endParaRPr sz="900">
              <a:latin typeface="UD Digi Kyokasho NK-B"/>
              <a:cs typeface="UD Digi Kyokasho NK-B"/>
            </a:endParaRPr>
          </a:p>
          <a:p>
            <a:pPr marL="572770" algn="ctr">
              <a:lnSpc>
                <a:spcPct val="100000"/>
              </a:lnSpc>
              <a:spcBef>
                <a:spcPts val="5"/>
              </a:spcBef>
            </a:pPr>
            <a:r>
              <a:rPr sz="900" spc="-25" dirty="0">
                <a:solidFill>
                  <a:srgbClr val="3F3F3F"/>
                </a:solidFill>
                <a:latin typeface="Calibri"/>
                <a:cs typeface="Calibri"/>
              </a:rPr>
              <a:t>42</a:t>
            </a:r>
            <a:endParaRPr sz="900">
              <a:latin typeface="Calibri"/>
              <a:cs typeface="Calibri"/>
            </a:endParaRPr>
          </a:p>
        </p:txBody>
      </p:sp>
      <p:grpSp>
        <p:nvGrpSpPr>
          <p:cNvPr id="71" name="object 71"/>
          <p:cNvGrpSpPr/>
          <p:nvPr/>
        </p:nvGrpSpPr>
        <p:grpSpPr>
          <a:xfrm>
            <a:off x="5272849" y="5140261"/>
            <a:ext cx="1630045" cy="1719580"/>
            <a:chOff x="5272849" y="5140261"/>
            <a:chExt cx="1630045" cy="1719580"/>
          </a:xfrm>
        </p:grpSpPr>
        <p:sp>
          <p:nvSpPr>
            <p:cNvPr id="72" name="object 72"/>
            <p:cNvSpPr/>
            <p:nvPr/>
          </p:nvSpPr>
          <p:spPr>
            <a:xfrm>
              <a:off x="5682995" y="5145023"/>
              <a:ext cx="809625" cy="1710055"/>
            </a:xfrm>
            <a:custGeom>
              <a:avLst/>
              <a:gdLst/>
              <a:ahLst/>
              <a:cxnLst/>
              <a:rect l="l" t="t" r="r" b="b"/>
              <a:pathLst>
                <a:path w="809625" h="1710054">
                  <a:moveTo>
                    <a:pt x="0" y="566927"/>
                  </a:moveTo>
                  <a:lnTo>
                    <a:pt x="0" y="1709927"/>
                  </a:lnTo>
                </a:path>
                <a:path w="809625" h="1710054">
                  <a:moveTo>
                    <a:pt x="0" y="0"/>
                  </a:moveTo>
                  <a:lnTo>
                    <a:pt x="0" y="458723"/>
                  </a:lnTo>
                </a:path>
                <a:path w="809625" h="1710054">
                  <a:moveTo>
                    <a:pt x="403859" y="566927"/>
                  </a:moveTo>
                  <a:lnTo>
                    <a:pt x="403859" y="1709927"/>
                  </a:lnTo>
                </a:path>
                <a:path w="809625" h="1710054">
                  <a:moveTo>
                    <a:pt x="403859" y="0"/>
                  </a:moveTo>
                  <a:lnTo>
                    <a:pt x="403859" y="458723"/>
                  </a:lnTo>
                </a:path>
                <a:path w="809625" h="1710054">
                  <a:moveTo>
                    <a:pt x="809243" y="566927"/>
                  </a:moveTo>
                  <a:lnTo>
                    <a:pt x="809243" y="1709927"/>
                  </a:lnTo>
                </a:path>
                <a:path w="809625" h="1710054">
                  <a:moveTo>
                    <a:pt x="809243" y="0"/>
                  </a:moveTo>
                  <a:lnTo>
                    <a:pt x="809243" y="458723"/>
                  </a:lnTo>
                </a:path>
              </a:pathLst>
            </a:custGeom>
            <a:ln w="9144">
              <a:solidFill>
                <a:srgbClr val="D9D9D9"/>
              </a:solidFill>
            </a:ln>
          </p:spPr>
          <p:txBody>
            <a:bodyPr wrap="square" lIns="0" tIns="0" rIns="0" bIns="0" rtlCol="0"/>
            <a:lstStyle/>
            <a:p>
              <a:endParaRPr/>
            </a:p>
          </p:txBody>
        </p:sp>
        <p:sp>
          <p:nvSpPr>
            <p:cNvPr id="73" name="object 73"/>
            <p:cNvSpPr/>
            <p:nvPr/>
          </p:nvSpPr>
          <p:spPr>
            <a:xfrm>
              <a:off x="6897623" y="5145023"/>
              <a:ext cx="0" cy="1710055"/>
            </a:xfrm>
            <a:custGeom>
              <a:avLst/>
              <a:gdLst/>
              <a:ahLst/>
              <a:cxnLst/>
              <a:rect l="l" t="t" r="r" b="b"/>
              <a:pathLst>
                <a:path h="1710054">
                  <a:moveTo>
                    <a:pt x="0" y="0"/>
                  </a:moveTo>
                  <a:lnTo>
                    <a:pt x="0" y="1709927"/>
                  </a:lnTo>
                </a:path>
              </a:pathLst>
            </a:custGeom>
            <a:ln w="9144">
              <a:solidFill>
                <a:srgbClr val="D9D9D9"/>
              </a:solidFill>
            </a:ln>
          </p:spPr>
          <p:txBody>
            <a:bodyPr wrap="square" lIns="0" tIns="0" rIns="0" bIns="0" rtlCol="0"/>
            <a:lstStyle/>
            <a:p>
              <a:endParaRPr/>
            </a:p>
          </p:txBody>
        </p:sp>
        <p:sp>
          <p:nvSpPr>
            <p:cNvPr id="74" name="object 74"/>
            <p:cNvSpPr/>
            <p:nvPr/>
          </p:nvSpPr>
          <p:spPr>
            <a:xfrm>
              <a:off x="5277612" y="5262371"/>
              <a:ext cx="1457325" cy="1475740"/>
            </a:xfrm>
            <a:custGeom>
              <a:avLst/>
              <a:gdLst/>
              <a:ahLst/>
              <a:cxnLst/>
              <a:rect l="l" t="t" r="r" b="b"/>
              <a:pathLst>
                <a:path w="1457325" h="1475740">
                  <a:moveTo>
                    <a:pt x="39624" y="1367028"/>
                  </a:moveTo>
                  <a:lnTo>
                    <a:pt x="0" y="1367028"/>
                  </a:lnTo>
                  <a:lnTo>
                    <a:pt x="0" y="1475232"/>
                  </a:lnTo>
                  <a:lnTo>
                    <a:pt x="39624" y="1475232"/>
                  </a:lnTo>
                  <a:lnTo>
                    <a:pt x="39624" y="1367028"/>
                  </a:lnTo>
                  <a:close/>
                </a:path>
                <a:path w="1457325" h="1475740">
                  <a:moveTo>
                    <a:pt x="39624" y="1025652"/>
                  </a:moveTo>
                  <a:lnTo>
                    <a:pt x="0" y="1025652"/>
                  </a:lnTo>
                  <a:lnTo>
                    <a:pt x="0" y="1132332"/>
                  </a:lnTo>
                  <a:lnTo>
                    <a:pt x="39624" y="1132332"/>
                  </a:lnTo>
                  <a:lnTo>
                    <a:pt x="39624" y="1025652"/>
                  </a:lnTo>
                  <a:close/>
                </a:path>
                <a:path w="1457325" h="1475740">
                  <a:moveTo>
                    <a:pt x="242316" y="684276"/>
                  </a:moveTo>
                  <a:lnTo>
                    <a:pt x="0" y="684276"/>
                  </a:lnTo>
                  <a:lnTo>
                    <a:pt x="0" y="790956"/>
                  </a:lnTo>
                  <a:lnTo>
                    <a:pt x="242316" y="790956"/>
                  </a:lnTo>
                  <a:lnTo>
                    <a:pt x="242316" y="684276"/>
                  </a:lnTo>
                  <a:close/>
                </a:path>
                <a:path w="1457325" h="1475740">
                  <a:moveTo>
                    <a:pt x="364236" y="0"/>
                  </a:moveTo>
                  <a:lnTo>
                    <a:pt x="0" y="0"/>
                  </a:lnTo>
                  <a:lnTo>
                    <a:pt x="0" y="106680"/>
                  </a:lnTo>
                  <a:lnTo>
                    <a:pt x="364236" y="106680"/>
                  </a:lnTo>
                  <a:lnTo>
                    <a:pt x="364236" y="0"/>
                  </a:lnTo>
                  <a:close/>
                </a:path>
                <a:path w="1457325" h="1475740">
                  <a:moveTo>
                    <a:pt x="1456944" y="341376"/>
                  </a:moveTo>
                  <a:lnTo>
                    <a:pt x="0" y="341376"/>
                  </a:lnTo>
                  <a:lnTo>
                    <a:pt x="0" y="449580"/>
                  </a:lnTo>
                  <a:lnTo>
                    <a:pt x="1456944" y="449580"/>
                  </a:lnTo>
                  <a:lnTo>
                    <a:pt x="1456944" y="341376"/>
                  </a:lnTo>
                  <a:close/>
                </a:path>
              </a:pathLst>
            </a:custGeom>
            <a:solidFill>
              <a:srgbClr val="5B9BD4"/>
            </a:solidFill>
          </p:spPr>
          <p:txBody>
            <a:bodyPr wrap="square" lIns="0" tIns="0" rIns="0" bIns="0" rtlCol="0"/>
            <a:lstStyle/>
            <a:p>
              <a:endParaRPr/>
            </a:p>
          </p:txBody>
        </p:sp>
        <p:sp>
          <p:nvSpPr>
            <p:cNvPr id="75" name="object 75"/>
            <p:cNvSpPr/>
            <p:nvPr/>
          </p:nvSpPr>
          <p:spPr>
            <a:xfrm>
              <a:off x="5277611" y="5145023"/>
              <a:ext cx="0" cy="1710055"/>
            </a:xfrm>
            <a:custGeom>
              <a:avLst/>
              <a:gdLst/>
              <a:ahLst/>
              <a:cxnLst/>
              <a:rect l="l" t="t" r="r" b="b"/>
              <a:pathLst>
                <a:path h="1710054">
                  <a:moveTo>
                    <a:pt x="0" y="0"/>
                  </a:moveTo>
                  <a:lnTo>
                    <a:pt x="0" y="1709927"/>
                  </a:lnTo>
                </a:path>
              </a:pathLst>
            </a:custGeom>
            <a:ln w="9144">
              <a:solidFill>
                <a:srgbClr val="D9D9D9"/>
              </a:solidFill>
            </a:ln>
          </p:spPr>
          <p:txBody>
            <a:bodyPr wrap="square" lIns="0" tIns="0" rIns="0" bIns="0" rtlCol="0"/>
            <a:lstStyle/>
            <a:p>
              <a:endParaRPr/>
            </a:p>
          </p:txBody>
        </p:sp>
      </p:grpSp>
      <p:sp>
        <p:nvSpPr>
          <p:cNvPr id="76" name="object 76"/>
          <p:cNvSpPr txBox="1"/>
          <p:nvPr/>
        </p:nvSpPr>
        <p:spPr>
          <a:xfrm>
            <a:off x="5718047" y="5226811"/>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9</a:t>
            </a:r>
            <a:endParaRPr sz="900">
              <a:latin typeface="Calibri"/>
              <a:cs typeface="Calibri"/>
            </a:endParaRPr>
          </a:p>
        </p:txBody>
      </p:sp>
      <p:sp>
        <p:nvSpPr>
          <p:cNvPr id="77" name="object 77"/>
          <p:cNvSpPr txBox="1"/>
          <p:nvPr/>
        </p:nvSpPr>
        <p:spPr>
          <a:xfrm>
            <a:off x="6810756" y="5569711"/>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36</a:t>
            </a:r>
            <a:endParaRPr sz="900">
              <a:latin typeface="Calibri"/>
              <a:cs typeface="Calibri"/>
            </a:endParaRPr>
          </a:p>
        </p:txBody>
      </p:sp>
      <p:sp>
        <p:nvSpPr>
          <p:cNvPr id="78" name="object 78"/>
          <p:cNvSpPr txBox="1"/>
          <p:nvPr/>
        </p:nvSpPr>
        <p:spPr>
          <a:xfrm>
            <a:off x="5596128" y="591108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6</a:t>
            </a:r>
            <a:endParaRPr sz="900">
              <a:latin typeface="Calibri"/>
              <a:cs typeface="Calibri"/>
            </a:endParaRPr>
          </a:p>
        </p:txBody>
      </p:sp>
      <p:sp>
        <p:nvSpPr>
          <p:cNvPr id="79" name="object 79"/>
          <p:cNvSpPr txBox="1"/>
          <p:nvPr/>
        </p:nvSpPr>
        <p:spPr>
          <a:xfrm>
            <a:off x="6434328" y="49006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30</a:t>
            </a:r>
            <a:endParaRPr sz="900">
              <a:latin typeface="Calibri"/>
              <a:cs typeface="Calibri"/>
            </a:endParaRPr>
          </a:p>
        </p:txBody>
      </p:sp>
      <p:sp>
        <p:nvSpPr>
          <p:cNvPr id="80" name="object 80"/>
          <p:cNvSpPr txBox="1"/>
          <p:nvPr/>
        </p:nvSpPr>
        <p:spPr>
          <a:xfrm>
            <a:off x="6839711" y="49006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40</a:t>
            </a:r>
            <a:endParaRPr sz="900">
              <a:latin typeface="Calibri"/>
              <a:cs typeface="Calibri"/>
            </a:endParaRPr>
          </a:p>
        </p:txBody>
      </p:sp>
      <p:sp>
        <p:nvSpPr>
          <p:cNvPr id="81" name="object 81"/>
          <p:cNvSpPr txBox="1"/>
          <p:nvPr/>
        </p:nvSpPr>
        <p:spPr>
          <a:xfrm>
            <a:off x="4212335" y="5225796"/>
            <a:ext cx="983615"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児童発達支援センター</a:t>
            </a:r>
            <a:endParaRPr sz="800">
              <a:latin typeface="UD Digi Kyokasho NK-B"/>
              <a:cs typeface="UD Digi Kyokasho NK-B"/>
            </a:endParaRPr>
          </a:p>
        </p:txBody>
      </p:sp>
      <p:sp>
        <p:nvSpPr>
          <p:cNvPr id="82" name="object 82"/>
          <p:cNvSpPr txBox="1"/>
          <p:nvPr/>
        </p:nvSpPr>
        <p:spPr>
          <a:xfrm>
            <a:off x="4265676" y="5568696"/>
            <a:ext cx="930910" cy="147320"/>
          </a:xfrm>
          <a:prstGeom prst="rect">
            <a:avLst/>
          </a:prstGeom>
        </p:spPr>
        <p:txBody>
          <a:bodyPr vert="horz" wrap="square" lIns="0" tIns="12700" rIns="0" bIns="0" rtlCol="0">
            <a:spAutoFit/>
          </a:bodyPr>
          <a:lstStyle/>
          <a:p>
            <a:pPr>
              <a:lnSpc>
                <a:spcPct val="100000"/>
              </a:lnSpc>
              <a:spcBef>
                <a:spcPts val="100"/>
              </a:spcBef>
            </a:pPr>
            <a:r>
              <a:rPr sz="800" b="1" spc="-10" dirty="0">
                <a:solidFill>
                  <a:srgbClr val="585858"/>
                </a:solidFill>
                <a:latin typeface="UD Digi Kyokasho NK-B"/>
                <a:cs typeface="UD Digi Kyokasho NK-B"/>
              </a:rPr>
              <a:t>大阪府発達支援拠点</a:t>
            </a:r>
            <a:endParaRPr sz="800">
              <a:latin typeface="UD Digi Kyokasho NK-B"/>
              <a:cs typeface="UD Digi Kyokasho NK-B"/>
            </a:endParaRPr>
          </a:p>
        </p:txBody>
      </p:sp>
      <p:sp>
        <p:nvSpPr>
          <p:cNvPr id="83" name="object 83"/>
          <p:cNvSpPr txBox="1"/>
          <p:nvPr/>
        </p:nvSpPr>
        <p:spPr>
          <a:xfrm>
            <a:off x="3936491" y="5910072"/>
            <a:ext cx="1261745" cy="147320"/>
          </a:xfrm>
          <a:prstGeom prst="rect">
            <a:avLst/>
          </a:prstGeom>
        </p:spPr>
        <p:txBody>
          <a:bodyPr vert="horz" wrap="square" lIns="0" tIns="12700" rIns="0" bIns="0" rtlCol="0">
            <a:spAutoFit/>
          </a:bodyPr>
          <a:lstStyle/>
          <a:p>
            <a:pPr>
              <a:lnSpc>
                <a:spcPct val="100000"/>
              </a:lnSpc>
              <a:spcBef>
                <a:spcPts val="100"/>
              </a:spcBef>
            </a:pPr>
            <a:r>
              <a:rPr sz="800" b="1" spc="-5" dirty="0">
                <a:solidFill>
                  <a:srgbClr val="585858"/>
                </a:solidFill>
                <a:latin typeface="UD Digi Kyokasho NK-B"/>
                <a:cs typeface="UD Digi Kyokasho NK-B"/>
              </a:rPr>
              <a:t>上記以外の事業所</a:t>
            </a:r>
            <a:r>
              <a:rPr sz="800" b="1" spc="-10" dirty="0">
                <a:solidFill>
                  <a:srgbClr val="585858"/>
                </a:solidFill>
                <a:latin typeface="UD Digi Kyokasho NK-B"/>
                <a:cs typeface="UD Digi Kyokasho NK-B"/>
              </a:rPr>
              <a:t>（</a:t>
            </a:r>
            <a:r>
              <a:rPr sz="800" b="1" spc="-5" dirty="0">
                <a:solidFill>
                  <a:srgbClr val="585858"/>
                </a:solidFill>
                <a:latin typeface="UD Digi Kyokasho NK-B"/>
                <a:cs typeface="UD Digi Kyokasho NK-B"/>
              </a:rPr>
              <a:t>委託有</a:t>
            </a:r>
            <a:r>
              <a:rPr sz="800" b="1" spc="-50" dirty="0">
                <a:solidFill>
                  <a:srgbClr val="585858"/>
                </a:solidFill>
                <a:latin typeface="UD Digi Kyokasho NK-B"/>
                <a:cs typeface="UD Digi Kyokasho NK-B"/>
              </a:rPr>
              <a:t>）</a:t>
            </a:r>
            <a:endParaRPr sz="800">
              <a:latin typeface="UD Digi Kyokasho NK-B"/>
              <a:cs typeface="UD Digi Kyokasho NK-B"/>
            </a:endParaRPr>
          </a:p>
        </p:txBody>
      </p:sp>
      <p:sp>
        <p:nvSpPr>
          <p:cNvPr id="84" name="object 84"/>
          <p:cNvSpPr txBox="1"/>
          <p:nvPr/>
        </p:nvSpPr>
        <p:spPr>
          <a:xfrm>
            <a:off x="3911091" y="6238747"/>
            <a:ext cx="1578610" cy="505459"/>
          </a:xfrm>
          <a:prstGeom prst="rect">
            <a:avLst/>
          </a:prstGeom>
        </p:spPr>
        <p:txBody>
          <a:bodyPr vert="horz" wrap="square" lIns="0" tIns="12700" rIns="0" bIns="0" rtlCol="0">
            <a:spAutoFit/>
          </a:bodyPr>
          <a:lstStyle/>
          <a:p>
            <a:pPr marR="30480" algn="r">
              <a:lnSpc>
                <a:spcPct val="100000"/>
              </a:lnSpc>
              <a:spcBef>
                <a:spcPts val="100"/>
              </a:spcBef>
              <a:tabLst>
                <a:tab pos="1456690" algn="l"/>
              </a:tabLst>
            </a:pPr>
            <a:r>
              <a:rPr sz="800" b="1" dirty="0">
                <a:solidFill>
                  <a:srgbClr val="585858"/>
                </a:solidFill>
                <a:latin typeface="UD Digi Kyokasho NK-B"/>
                <a:cs typeface="UD Digi Kyokasho NK-B"/>
              </a:rPr>
              <a:t>上記以外</a:t>
            </a:r>
            <a:r>
              <a:rPr sz="800" b="1" spc="-10" dirty="0">
                <a:solidFill>
                  <a:srgbClr val="585858"/>
                </a:solidFill>
                <a:latin typeface="UD Digi Kyokasho NK-B"/>
                <a:cs typeface="UD Digi Kyokasho NK-B"/>
              </a:rPr>
              <a:t>の</a:t>
            </a:r>
            <a:r>
              <a:rPr sz="800" b="1" dirty="0">
                <a:solidFill>
                  <a:srgbClr val="585858"/>
                </a:solidFill>
                <a:latin typeface="UD Digi Kyokasho NK-B"/>
                <a:cs typeface="UD Digi Kyokasho NK-B"/>
              </a:rPr>
              <a:t>事業所</a:t>
            </a:r>
            <a:r>
              <a:rPr sz="800" b="1" spc="-10" dirty="0">
                <a:solidFill>
                  <a:srgbClr val="585858"/>
                </a:solidFill>
                <a:latin typeface="UD Digi Kyokasho NK-B"/>
                <a:cs typeface="UD Digi Kyokasho NK-B"/>
              </a:rPr>
              <a:t>（委</a:t>
            </a:r>
            <a:r>
              <a:rPr sz="800" b="1" dirty="0">
                <a:solidFill>
                  <a:srgbClr val="585858"/>
                </a:solidFill>
                <a:latin typeface="UD Digi Kyokasho NK-B"/>
                <a:cs typeface="UD Digi Kyokasho NK-B"/>
              </a:rPr>
              <a:t>託無</a:t>
            </a:r>
            <a:r>
              <a:rPr sz="800" b="1" spc="-50" dirty="0">
                <a:solidFill>
                  <a:srgbClr val="585858"/>
                </a:solidFill>
                <a:latin typeface="UD Digi Kyokasho NK-B"/>
                <a:cs typeface="UD Digi Kyokasho NK-B"/>
              </a:rPr>
              <a:t>）</a:t>
            </a:r>
            <a:r>
              <a:rPr sz="800" b="1" dirty="0">
                <a:solidFill>
                  <a:srgbClr val="585858"/>
                </a:solidFill>
                <a:latin typeface="UD Digi Kyokasho NK-B"/>
                <a:cs typeface="UD Digi Kyokasho NK-B"/>
              </a:rPr>
              <a:t>	</a:t>
            </a:r>
            <a:r>
              <a:rPr sz="1350" spc="-75" baseline="-6172" dirty="0">
                <a:solidFill>
                  <a:srgbClr val="3F3F3F"/>
                </a:solidFill>
                <a:latin typeface="Calibri"/>
                <a:cs typeface="Calibri"/>
              </a:rPr>
              <a:t>1</a:t>
            </a:r>
            <a:endParaRPr sz="1350" baseline="-6172">
              <a:latin typeface="Calibri"/>
              <a:cs typeface="Calibri"/>
            </a:endParaRPr>
          </a:p>
          <a:p>
            <a:pPr>
              <a:lnSpc>
                <a:spcPct val="100000"/>
              </a:lnSpc>
              <a:spcBef>
                <a:spcPts val="640"/>
              </a:spcBef>
            </a:pPr>
            <a:endParaRPr sz="800">
              <a:latin typeface="Calibri"/>
              <a:cs typeface="Calibri"/>
            </a:endParaRPr>
          </a:p>
          <a:p>
            <a:pPr marR="30480" algn="r">
              <a:lnSpc>
                <a:spcPct val="100000"/>
              </a:lnSpc>
              <a:tabLst>
                <a:tab pos="497840" algn="l"/>
              </a:tabLst>
            </a:pPr>
            <a:r>
              <a:rPr sz="800" b="1" dirty="0">
                <a:solidFill>
                  <a:srgbClr val="585858"/>
                </a:solidFill>
                <a:latin typeface="UD Digi Kyokasho NK-B"/>
                <a:cs typeface="UD Digi Kyokasho NK-B"/>
              </a:rPr>
              <a:t>そ</a:t>
            </a:r>
            <a:r>
              <a:rPr sz="800" b="1" spc="-10" dirty="0">
                <a:solidFill>
                  <a:srgbClr val="585858"/>
                </a:solidFill>
                <a:latin typeface="UD Digi Kyokasho NK-B"/>
                <a:cs typeface="UD Digi Kyokasho NK-B"/>
              </a:rPr>
              <a:t>の</a:t>
            </a:r>
            <a:r>
              <a:rPr sz="800" b="1" spc="-50" dirty="0">
                <a:solidFill>
                  <a:srgbClr val="585858"/>
                </a:solidFill>
                <a:latin typeface="UD Digi Kyokasho NK-B"/>
                <a:cs typeface="UD Digi Kyokasho NK-B"/>
              </a:rPr>
              <a:t>他</a:t>
            </a:r>
            <a:r>
              <a:rPr sz="800" b="1" dirty="0">
                <a:solidFill>
                  <a:srgbClr val="585858"/>
                </a:solidFill>
                <a:latin typeface="UD Digi Kyokasho NK-B"/>
                <a:cs typeface="UD Digi Kyokasho NK-B"/>
              </a:rPr>
              <a:t>	</a:t>
            </a:r>
            <a:r>
              <a:rPr sz="1350" spc="-75" baseline="-6172" dirty="0">
                <a:solidFill>
                  <a:srgbClr val="3F3F3F"/>
                </a:solidFill>
                <a:latin typeface="Calibri"/>
                <a:cs typeface="Calibri"/>
              </a:rPr>
              <a:t>1</a:t>
            </a:r>
            <a:endParaRPr sz="1350" baseline="-6172">
              <a:latin typeface="Calibri"/>
              <a:cs typeface="Calibri"/>
            </a:endParaRPr>
          </a:p>
        </p:txBody>
      </p:sp>
      <p:sp>
        <p:nvSpPr>
          <p:cNvPr id="85" name="object 85"/>
          <p:cNvSpPr txBox="1"/>
          <p:nvPr/>
        </p:nvSpPr>
        <p:spPr>
          <a:xfrm>
            <a:off x="4716779" y="4597400"/>
            <a:ext cx="1530350" cy="466090"/>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666666"/>
                </a:solidFill>
                <a:latin typeface="UD Digi Kyokasho NK-B"/>
                <a:cs typeface="UD Digi Kyokasho NK-B"/>
              </a:rPr>
              <a:t>（４）</a:t>
            </a:r>
            <a:r>
              <a:rPr sz="1200" b="1" spc="-20" dirty="0">
                <a:solidFill>
                  <a:srgbClr val="666666"/>
                </a:solidFill>
                <a:latin typeface="UD Digi Kyokasho NK-B"/>
                <a:cs typeface="UD Digi Kyokasho NK-B"/>
              </a:rPr>
              <a:t>個別専門療育の場</a:t>
            </a:r>
            <a:endParaRPr sz="1200">
              <a:latin typeface="UD Digi Kyokasho NK-B"/>
              <a:cs typeface="UD Digi Kyokasho NK-B"/>
            </a:endParaRPr>
          </a:p>
          <a:p>
            <a:pPr marL="531495">
              <a:lnSpc>
                <a:spcPct val="100000"/>
              </a:lnSpc>
              <a:spcBef>
                <a:spcPts val="944"/>
              </a:spcBef>
              <a:tabLst>
                <a:tab pos="908050" algn="l"/>
                <a:tab pos="131191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20</a:t>
            </a:r>
            <a:endParaRPr sz="900">
              <a:latin typeface="Calibri"/>
              <a:cs typeface="Calibri"/>
            </a:endParaRPr>
          </a:p>
        </p:txBody>
      </p:sp>
      <p:sp>
        <p:nvSpPr>
          <p:cNvPr id="86" name="object 86"/>
          <p:cNvSpPr/>
          <p:nvPr/>
        </p:nvSpPr>
        <p:spPr>
          <a:xfrm>
            <a:off x="3857244" y="4507992"/>
            <a:ext cx="3238500" cy="2487295"/>
          </a:xfrm>
          <a:custGeom>
            <a:avLst/>
            <a:gdLst/>
            <a:ahLst/>
            <a:cxnLst/>
            <a:rect l="l" t="t" r="r" b="b"/>
            <a:pathLst>
              <a:path w="3238500" h="2487295">
                <a:moveTo>
                  <a:pt x="0" y="2487168"/>
                </a:moveTo>
                <a:lnTo>
                  <a:pt x="3238500" y="2487168"/>
                </a:lnTo>
                <a:lnTo>
                  <a:pt x="3238500" y="0"/>
                </a:lnTo>
                <a:lnTo>
                  <a:pt x="0" y="0"/>
                </a:lnTo>
                <a:lnTo>
                  <a:pt x="0" y="2487168"/>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5434965" cy="269240"/>
          </a:xfrm>
          <a:prstGeom prst="rect">
            <a:avLst/>
          </a:prstGeom>
        </p:spPr>
        <p:txBody>
          <a:bodyPr vert="horz" wrap="square" lIns="0" tIns="12700" rIns="0" bIns="0" rtlCol="0">
            <a:spAutoFit/>
          </a:bodyPr>
          <a:lstStyle/>
          <a:p>
            <a:pPr marL="12700">
              <a:lnSpc>
                <a:spcPct val="100000"/>
              </a:lnSpc>
              <a:spcBef>
                <a:spcPts val="100"/>
              </a:spcBef>
              <a:tabLst>
                <a:tab pos="812165" algn="l"/>
              </a:tabLst>
            </a:pPr>
            <a:r>
              <a:rPr sz="1600" b="0" spc="-25" dirty="0">
                <a:latin typeface="Yu Gothic Light"/>
                <a:cs typeface="Yu Gothic Light"/>
              </a:rPr>
              <a:t>２−①</a:t>
            </a:r>
            <a:r>
              <a:rPr sz="1600" b="0" dirty="0">
                <a:latin typeface="Yu Gothic Light"/>
                <a:cs typeface="Yu Gothic Light"/>
              </a:rPr>
              <a:t>	</a:t>
            </a:r>
            <a:r>
              <a:rPr sz="1600" b="0" spc="-30" dirty="0">
                <a:latin typeface="Yu Gothic Light"/>
                <a:cs typeface="Yu Gothic Light"/>
              </a:rPr>
              <a:t>発達⽀援体制の充実：発達⽀援（療育</a:t>
            </a:r>
            <a:r>
              <a:rPr sz="1600" b="0" spc="-20" dirty="0">
                <a:latin typeface="Yu Gothic Light"/>
                <a:cs typeface="Yu Gothic Light"/>
              </a:rPr>
              <a:t>）</a:t>
            </a:r>
            <a:r>
              <a:rPr sz="1600" b="0" spc="-35" dirty="0">
                <a:latin typeface="Yu Gothic Light"/>
                <a:cs typeface="Yu Gothic Light"/>
              </a:rPr>
              <a:t>の提供体制</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1161415"/>
          </a:xfrm>
          <a:prstGeom prst="rect">
            <a:avLst/>
          </a:prstGeom>
          <a:ln w="25907">
            <a:solidFill>
              <a:srgbClr val="00AFEF"/>
            </a:solidFill>
          </a:ln>
        </p:spPr>
        <p:txBody>
          <a:bodyPr vert="horz" wrap="square" lIns="0" tIns="54610" rIns="0" bIns="0" rtlCol="0">
            <a:spAutoFit/>
          </a:bodyPr>
          <a:lstStyle/>
          <a:p>
            <a:pPr marL="91440">
              <a:lnSpc>
                <a:spcPct val="100000"/>
              </a:lnSpc>
              <a:spcBef>
                <a:spcPts val="430"/>
              </a:spcBef>
            </a:pPr>
            <a:r>
              <a:rPr sz="1200" b="1" spc="-15" dirty="0">
                <a:solidFill>
                  <a:srgbClr val="0D0D0D"/>
                </a:solidFill>
                <a:latin typeface="UD Digi Kyokasho NK-B"/>
                <a:cs typeface="UD Digi Kyokasho NK-B"/>
              </a:rPr>
              <a:t>〇発達障がい児に対する</a:t>
            </a:r>
            <a:r>
              <a:rPr sz="1200" b="0" spc="65" dirty="0">
                <a:solidFill>
                  <a:srgbClr val="0D0D0D"/>
                </a:solidFill>
                <a:latin typeface="Heisei Mincho Std W3"/>
                <a:cs typeface="Heisei Mincho Std W3"/>
              </a:rPr>
              <a:t>TEACCH</a:t>
            </a:r>
            <a:r>
              <a:rPr sz="1200" b="1" spc="-25" dirty="0">
                <a:solidFill>
                  <a:srgbClr val="0D0D0D"/>
                </a:solidFill>
                <a:latin typeface="UD Digi Kyokasho NK-B"/>
                <a:cs typeface="UD Digi Kyokasho NK-B"/>
              </a:rPr>
              <a:t>プログラム等による個別専門療育については、</a:t>
            </a:r>
            <a:r>
              <a:rPr sz="1200" b="0" spc="245" dirty="0">
                <a:solidFill>
                  <a:srgbClr val="0D0D0D"/>
                </a:solidFill>
                <a:latin typeface="Heisei Mincho Std W3"/>
                <a:cs typeface="Heisei Mincho Std W3"/>
              </a:rPr>
              <a:t>35</a:t>
            </a:r>
            <a:r>
              <a:rPr sz="1200" b="1" spc="-25" dirty="0">
                <a:solidFill>
                  <a:srgbClr val="0D0D0D"/>
                </a:solidFill>
                <a:latin typeface="UD Digi Kyokasho NK-B"/>
                <a:cs typeface="UD Digi Kyokasho NK-B"/>
              </a:rPr>
              <a:t>市町村が「個人の特性に応じた療育が提供できる」</a:t>
            </a:r>
            <a:endParaRPr sz="1200">
              <a:latin typeface="UD Digi Kyokasho NK-B"/>
              <a:cs typeface="UD Digi Kyokasho NK-B"/>
            </a:endParaRPr>
          </a:p>
          <a:p>
            <a:pPr marL="266065" marR="220345">
              <a:lnSpc>
                <a:spcPct val="118300"/>
              </a:lnSpc>
            </a:pPr>
            <a:r>
              <a:rPr sz="1200" b="1" spc="-30" dirty="0">
                <a:solidFill>
                  <a:srgbClr val="0D0D0D"/>
                </a:solidFill>
                <a:latin typeface="UD Digi Kyokasho NK-B"/>
                <a:cs typeface="UD Digi Kyokasho NK-B"/>
              </a:rPr>
              <a:t>「個別の支援によって、こどもの成長が実感できる」等の効果があると認識している。また、家族支援や集団適応の観点においても、半</a:t>
            </a:r>
            <a:r>
              <a:rPr sz="1200" b="1" spc="-25" dirty="0">
                <a:solidFill>
                  <a:srgbClr val="0D0D0D"/>
                </a:solidFill>
                <a:latin typeface="UD Digi Kyokasho NK-B"/>
                <a:cs typeface="UD Digi Kyokasho NK-B"/>
              </a:rPr>
              <a:t>数以上の市町村が効果があるとの認識と回答。</a:t>
            </a:r>
            <a:endParaRPr sz="1200">
              <a:latin typeface="UD Digi Kyokasho NK-B"/>
              <a:cs typeface="UD Digi Kyokasho NK-B"/>
            </a:endParaRPr>
          </a:p>
          <a:p>
            <a:pPr marL="90805">
              <a:lnSpc>
                <a:spcPct val="100000"/>
              </a:lnSpc>
              <a:spcBef>
                <a:spcPts val="254"/>
              </a:spcBef>
            </a:pPr>
            <a:r>
              <a:rPr sz="1200" b="1" spc="-20" dirty="0">
                <a:solidFill>
                  <a:srgbClr val="0D0D0D"/>
                </a:solidFill>
                <a:latin typeface="UD Digi Kyokasho NK-B"/>
                <a:cs typeface="UD Digi Kyokasho NK-B"/>
              </a:rPr>
              <a:t>〇個別専門療育の希望者数について、</a:t>
            </a:r>
            <a:r>
              <a:rPr sz="1200" b="0" spc="245" dirty="0">
                <a:solidFill>
                  <a:srgbClr val="0D0D0D"/>
                </a:solidFill>
                <a:latin typeface="Heisei Mincho Std W3"/>
                <a:cs typeface="Heisei Mincho Std W3"/>
              </a:rPr>
              <a:t>19</a:t>
            </a:r>
            <a:r>
              <a:rPr sz="1200" b="1" spc="-10" dirty="0">
                <a:solidFill>
                  <a:srgbClr val="0D0D0D"/>
                </a:solidFill>
                <a:latin typeface="UD Digi Kyokasho NK-B"/>
                <a:cs typeface="UD Digi Kyokasho NK-B"/>
              </a:rPr>
              <a:t>市町村が「定員内におさまっている」、</a:t>
            </a:r>
            <a:r>
              <a:rPr sz="1200" b="0" spc="245" dirty="0">
                <a:solidFill>
                  <a:srgbClr val="0D0D0D"/>
                </a:solidFill>
                <a:latin typeface="Heisei Mincho Std W3"/>
                <a:cs typeface="Heisei Mincho Std W3"/>
              </a:rPr>
              <a:t>8</a:t>
            </a:r>
            <a:r>
              <a:rPr sz="1200" b="1" spc="-25" dirty="0">
                <a:solidFill>
                  <a:srgbClr val="0D0D0D"/>
                </a:solidFill>
                <a:latin typeface="UD Digi Kyokasho NK-B"/>
                <a:cs typeface="UD Digi Kyokasho NK-B"/>
              </a:rPr>
              <a:t>市町村が「定員を上回る」と回答。</a:t>
            </a:r>
            <a:endParaRPr sz="1200">
              <a:latin typeface="UD Digi Kyokasho NK-B"/>
              <a:cs typeface="UD Digi Kyokasho NK-B"/>
            </a:endParaRPr>
          </a:p>
        </p:txBody>
      </p:sp>
      <p:grpSp>
        <p:nvGrpSpPr>
          <p:cNvPr id="5" name="object 5"/>
          <p:cNvGrpSpPr/>
          <p:nvPr/>
        </p:nvGrpSpPr>
        <p:grpSpPr>
          <a:xfrm>
            <a:off x="2054351" y="2721864"/>
            <a:ext cx="1359535" cy="1708785"/>
            <a:chOff x="2054351" y="2721864"/>
            <a:chExt cx="1359535" cy="1708785"/>
          </a:xfrm>
        </p:grpSpPr>
        <p:sp>
          <p:nvSpPr>
            <p:cNvPr id="6" name="object 6"/>
            <p:cNvSpPr/>
            <p:nvPr/>
          </p:nvSpPr>
          <p:spPr>
            <a:xfrm>
              <a:off x="2054351" y="2955036"/>
              <a:ext cx="1359535" cy="1361440"/>
            </a:xfrm>
            <a:custGeom>
              <a:avLst/>
              <a:gdLst/>
              <a:ahLst/>
              <a:cxnLst/>
              <a:rect l="l" t="t" r="r" b="b"/>
              <a:pathLst>
                <a:path w="1359535" h="1361439">
                  <a:moveTo>
                    <a:pt x="679704" y="0"/>
                  </a:moveTo>
                  <a:lnTo>
                    <a:pt x="679704" y="679703"/>
                  </a:lnTo>
                  <a:lnTo>
                    <a:pt x="89916" y="339851"/>
                  </a:lnTo>
                  <a:lnTo>
                    <a:pt x="66220" y="385069"/>
                  </a:lnTo>
                  <a:lnTo>
                    <a:pt x="46097" y="431754"/>
                  </a:lnTo>
                  <a:lnTo>
                    <a:pt x="29573" y="479691"/>
                  </a:lnTo>
                  <a:lnTo>
                    <a:pt x="16675" y="528668"/>
                  </a:lnTo>
                  <a:lnTo>
                    <a:pt x="7428" y="578471"/>
                  </a:lnTo>
                  <a:lnTo>
                    <a:pt x="1861" y="628887"/>
                  </a:lnTo>
                  <a:lnTo>
                    <a:pt x="0" y="679703"/>
                  </a:lnTo>
                  <a:lnTo>
                    <a:pt x="1700" y="728377"/>
                  </a:lnTo>
                  <a:lnTo>
                    <a:pt x="6728" y="776124"/>
                  </a:lnTo>
                  <a:lnTo>
                    <a:pt x="14968" y="822828"/>
                  </a:lnTo>
                  <a:lnTo>
                    <a:pt x="26307" y="868375"/>
                  </a:lnTo>
                  <a:lnTo>
                    <a:pt x="40633" y="912649"/>
                  </a:lnTo>
                  <a:lnTo>
                    <a:pt x="57831" y="955536"/>
                  </a:lnTo>
                  <a:lnTo>
                    <a:pt x="77787" y="996921"/>
                  </a:lnTo>
                  <a:lnTo>
                    <a:pt x="100389" y="1036689"/>
                  </a:lnTo>
                  <a:lnTo>
                    <a:pt x="125523" y="1074724"/>
                  </a:lnTo>
                  <a:lnTo>
                    <a:pt x="153076" y="1110911"/>
                  </a:lnTo>
                  <a:lnTo>
                    <a:pt x="182933" y="1145137"/>
                  </a:lnTo>
                  <a:lnTo>
                    <a:pt x="214982" y="1177285"/>
                  </a:lnTo>
                  <a:lnTo>
                    <a:pt x="249109" y="1207241"/>
                  </a:lnTo>
                  <a:lnTo>
                    <a:pt x="285201" y="1234890"/>
                  </a:lnTo>
                  <a:lnTo>
                    <a:pt x="323143" y="1260117"/>
                  </a:lnTo>
                  <a:lnTo>
                    <a:pt x="362823" y="1282806"/>
                  </a:lnTo>
                  <a:lnTo>
                    <a:pt x="404128" y="1302843"/>
                  </a:lnTo>
                  <a:lnTo>
                    <a:pt x="446942" y="1320113"/>
                  </a:lnTo>
                  <a:lnTo>
                    <a:pt x="491154" y="1334501"/>
                  </a:lnTo>
                  <a:lnTo>
                    <a:pt x="536650" y="1345892"/>
                  </a:lnTo>
                  <a:lnTo>
                    <a:pt x="583316" y="1354171"/>
                  </a:lnTo>
                  <a:lnTo>
                    <a:pt x="631038" y="1359222"/>
                  </a:lnTo>
                  <a:lnTo>
                    <a:pt x="679704" y="1360932"/>
                  </a:lnTo>
                  <a:lnTo>
                    <a:pt x="728187" y="1359222"/>
                  </a:lnTo>
                  <a:lnTo>
                    <a:pt x="775760" y="1354171"/>
                  </a:lnTo>
                  <a:lnTo>
                    <a:pt x="822306" y="1345892"/>
                  </a:lnTo>
                  <a:lnTo>
                    <a:pt x="867710" y="1334501"/>
                  </a:lnTo>
                  <a:lnTo>
                    <a:pt x="911856" y="1320113"/>
                  </a:lnTo>
                  <a:lnTo>
                    <a:pt x="954628" y="1302843"/>
                  </a:lnTo>
                  <a:lnTo>
                    <a:pt x="995910" y="1282806"/>
                  </a:lnTo>
                  <a:lnTo>
                    <a:pt x="1035587" y="1260117"/>
                  </a:lnTo>
                  <a:lnTo>
                    <a:pt x="1073543" y="1234890"/>
                  </a:lnTo>
                  <a:lnTo>
                    <a:pt x="1109663" y="1207241"/>
                  </a:lnTo>
                  <a:lnTo>
                    <a:pt x="1143829" y="1177285"/>
                  </a:lnTo>
                  <a:lnTo>
                    <a:pt x="1175928" y="1145137"/>
                  </a:lnTo>
                  <a:lnTo>
                    <a:pt x="1205843" y="1110911"/>
                  </a:lnTo>
                  <a:lnTo>
                    <a:pt x="1233457" y="1074724"/>
                  </a:lnTo>
                  <a:lnTo>
                    <a:pt x="1258657" y="1036689"/>
                  </a:lnTo>
                  <a:lnTo>
                    <a:pt x="1281325" y="996921"/>
                  </a:lnTo>
                  <a:lnTo>
                    <a:pt x="1301346" y="955536"/>
                  </a:lnTo>
                  <a:lnTo>
                    <a:pt x="1318605" y="912649"/>
                  </a:lnTo>
                  <a:lnTo>
                    <a:pt x="1332985" y="868375"/>
                  </a:lnTo>
                  <a:lnTo>
                    <a:pt x="1344371" y="822828"/>
                  </a:lnTo>
                  <a:lnTo>
                    <a:pt x="1352648" y="776124"/>
                  </a:lnTo>
                  <a:lnTo>
                    <a:pt x="1357698" y="728377"/>
                  </a:lnTo>
                  <a:lnTo>
                    <a:pt x="1359408" y="679703"/>
                  </a:lnTo>
                  <a:lnTo>
                    <a:pt x="1357698" y="631220"/>
                  </a:lnTo>
                  <a:lnTo>
                    <a:pt x="1352648" y="583647"/>
                  </a:lnTo>
                  <a:lnTo>
                    <a:pt x="1344371" y="537101"/>
                  </a:lnTo>
                  <a:lnTo>
                    <a:pt x="1332985" y="491697"/>
                  </a:lnTo>
                  <a:lnTo>
                    <a:pt x="1318605" y="447551"/>
                  </a:lnTo>
                  <a:lnTo>
                    <a:pt x="1301346" y="404779"/>
                  </a:lnTo>
                  <a:lnTo>
                    <a:pt x="1281325" y="363497"/>
                  </a:lnTo>
                  <a:lnTo>
                    <a:pt x="1258657" y="323820"/>
                  </a:lnTo>
                  <a:lnTo>
                    <a:pt x="1233457" y="285864"/>
                  </a:lnTo>
                  <a:lnTo>
                    <a:pt x="1205843" y="249744"/>
                  </a:lnTo>
                  <a:lnTo>
                    <a:pt x="1175928" y="215578"/>
                  </a:lnTo>
                  <a:lnTo>
                    <a:pt x="1143829" y="183479"/>
                  </a:lnTo>
                  <a:lnTo>
                    <a:pt x="1109663" y="153564"/>
                  </a:lnTo>
                  <a:lnTo>
                    <a:pt x="1073543" y="125950"/>
                  </a:lnTo>
                  <a:lnTo>
                    <a:pt x="1035587" y="100750"/>
                  </a:lnTo>
                  <a:lnTo>
                    <a:pt x="995910" y="78082"/>
                  </a:lnTo>
                  <a:lnTo>
                    <a:pt x="954628" y="58061"/>
                  </a:lnTo>
                  <a:lnTo>
                    <a:pt x="911856" y="40802"/>
                  </a:lnTo>
                  <a:lnTo>
                    <a:pt x="867710" y="26422"/>
                  </a:lnTo>
                  <a:lnTo>
                    <a:pt x="822306" y="15036"/>
                  </a:lnTo>
                  <a:lnTo>
                    <a:pt x="775760" y="6759"/>
                  </a:lnTo>
                  <a:lnTo>
                    <a:pt x="728187" y="1709"/>
                  </a:lnTo>
                  <a:lnTo>
                    <a:pt x="679704" y="0"/>
                  </a:lnTo>
                  <a:close/>
                </a:path>
              </a:pathLst>
            </a:custGeom>
            <a:solidFill>
              <a:srgbClr val="497EAF"/>
            </a:solidFill>
          </p:spPr>
          <p:txBody>
            <a:bodyPr wrap="square" lIns="0" tIns="0" rIns="0" bIns="0" rtlCol="0"/>
            <a:lstStyle/>
            <a:p>
              <a:endParaRPr/>
            </a:p>
          </p:txBody>
        </p:sp>
        <p:sp>
          <p:nvSpPr>
            <p:cNvPr id="7" name="object 7"/>
            <p:cNvSpPr/>
            <p:nvPr/>
          </p:nvSpPr>
          <p:spPr>
            <a:xfrm>
              <a:off x="2144267" y="2955036"/>
              <a:ext cx="589915" cy="680085"/>
            </a:xfrm>
            <a:custGeom>
              <a:avLst/>
              <a:gdLst/>
              <a:ahLst/>
              <a:cxnLst/>
              <a:rect l="l" t="t" r="r" b="b"/>
              <a:pathLst>
                <a:path w="589914" h="680085">
                  <a:moveTo>
                    <a:pt x="589788" y="0"/>
                  </a:moveTo>
                  <a:lnTo>
                    <a:pt x="541308" y="1712"/>
                  </a:lnTo>
                  <a:lnTo>
                    <a:pt x="493503" y="6793"/>
                  </a:lnTo>
                  <a:lnTo>
                    <a:pt x="446519" y="15154"/>
                  </a:lnTo>
                  <a:lnTo>
                    <a:pt x="400503" y="26710"/>
                  </a:lnTo>
                  <a:lnTo>
                    <a:pt x="355600" y="41373"/>
                  </a:lnTo>
                  <a:lnTo>
                    <a:pt x="311956" y="59058"/>
                  </a:lnTo>
                  <a:lnTo>
                    <a:pt x="269719" y="79676"/>
                  </a:lnTo>
                  <a:lnTo>
                    <a:pt x="229034" y="103142"/>
                  </a:lnTo>
                  <a:lnTo>
                    <a:pt x="190048" y="129369"/>
                  </a:lnTo>
                  <a:lnTo>
                    <a:pt x="152908" y="158270"/>
                  </a:lnTo>
                  <a:lnTo>
                    <a:pt x="117758" y="189758"/>
                  </a:lnTo>
                  <a:lnTo>
                    <a:pt x="84746" y="223747"/>
                  </a:lnTo>
                  <a:lnTo>
                    <a:pt x="54018" y="260150"/>
                  </a:lnTo>
                  <a:lnTo>
                    <a:pt x="25721" y="298881"/>
                  </a:lnTo>
                  <a:lnTo>
                    <a:pt x="0" y="339851"/>
                  </a:lnTo>
                  <a:lnTo>
                    <a:pt x="589788" y="679703"/>
                  </a:lnTo>
                  <a:lnTo>
                    <a:pt x="589788" y="0"/>
                  </a:lnTo>
                  <a:close/>
                </a:path>
              </a:pathLst>
            </a:custGeom>
            <a:solidFill>
              <a:srgbClr val="5B9BD4"/>
            </a:solidFill>
          </p:spPr>
          <p:txBody>
            <a:bodyPr wrap="square" lIns="0" tIns="0" rIns="0" bIns="0" rtlCol="0"/>
            <a:lstStyle/>
            <a:p>
              <a:endParaRPr/>
            </a:p>
          </p:txBody>
        </p:sp>
        <p:sp>
          <p:nvSpPr>
            <p:cNvPr id="8" name="object 8"/>
            <p:cNvSpPr/>
            <p:nvPr/>
          </p:nvSpPr>
          <p:spPr>
            <a:xfrm>
              <a:off x="2144267" y="2955036"/>
              <a:ext cx="589915" cy="680085"/>
            </a:xfrm>
            <a:custGeom>
              <a:avLst/>
              <a:gdLst/>
              <a:ahLst/>
              <a:cxnLst/>
              <a:rect l="l" t="t" r="r" b="b"/>
              <a:pathLst>
                <a:path w="589914" h="680085">
                  <a:moveTo>
                    <a:pt x="0" y="339851"/>
                  </a:moveTo>
                  <a:lnTo>
                    <a:pt x="25721" y="298881"/>
                  </a:lnTo>
                  <a:lnTo>
                    <a:pt x="54018" y="260150"/>
                  </a:lnTo>
                  <a:lnTo>
                    <a:pt x="84746" y="223747"/>
                  </a:lnTo>
                  <a:lnTo>
                    <a:pt x="117758" y="189758"/>
                  </a:lnTo>
                  <a:lnTo>
                    <a:pt x="152908" y="158270"/>
                  </a:lnTo>
                  <a:lnTo>
                    <a:pt x="190048" y="129369"/>
                  </a:lnTo>
                  <a:lnTo>
                    <a:pt x="229034" y="103142"/>
                  </a:lnTo>
                  <a:lnTo>
                    <a:pt x="269719" y="79676"/>
                  </a:lnTo>
                  <a:lnTo>
                    <a:pt x="311956" y="59058"/>
                  </a:lnTo>
                  <a:lnTo>
                    <a:pt x="355600" y="41373"/>
                  </a:lnTo>
                  <a:lnTo>
                    <a:pt x="400503" y="26710"/>
                  </a:lnTo>
                  <a:lnTo>
                    <a:pt x="446519" y="15154"/>
                  </a:lnTo>
                  <a:lnTo>
                    <a:pt x="493503" y="6793"/>
                  </a:lnTo>
                  <a:lnTo>
                    <a:pt x="541308" y="1712"/>
                  </a:lnTo>
                  <a:lnTo>
                    <a:pt x="589788" y="0"/>
                  </a:lnTo>
                  <a:lnTo>
                    <a:pt x="589788" y="679703"/>
                  </a:lnTo>
                  <a:lnTo>
                    <a:pt x="0" y="339851"/>
                  </a:lnTo>
                  <a:close/>
                </a:path>
                <a:path w="589914" h="680085">
                  <a:moveTo>
                    <a:pt x="589788" y="0"/>
                  </a:moveTo>
                  <a:lnTo>
                    <a:pt x="589788" y="679703"/>
                  </a:lnTo>
                </a:path>
              </a:pathLst>
            </a:custGeom>
            <a:ln w="18288">
              <a:solidFill>
                <a:srgbClr val="FFFFFF"/>
              </a:solidFill>
            </a:ln>
          </p:spPr>
          <p:txBody>
            <a:bodyPr wrap="square" lIns="0" tIns="0" rIns="0" bIns="0" rtlCol="0"/>
            <a:lstStyle/>
            <a:p>
              <a:endParaRPr/>
            </a:p>
          </p:txBody>
        </p:sp>
        <p:sp>
          <p:nvSpPr>
            <p:cNvPr id="9" name="object 9"/>
            <p:cNvSpPr/>
            <p:nvPr/>
          </p:nvSpPr>
          <p:spPr>
            <a:xfrm>
              <a:off x="2619755" y="2758440"/>
              <a:ext cx="114300" cy="196850"/>
            </a:xfrm>
            <a:custGeom>
              <a:avLst/>
              <a:gdLst/>
              <a:ahLst/>
              <a:cxnLst/>
              <a:rect l="l" t="t" r="r" b="b"/>
              <a:pathLst>
                <a:path w="114300" h="196850">
                  <a:moveTo>
                    <a:pt x="114300" y="196596"/>
                  </a:moveTo>
                  <a:lnTo>
                    <a:pt x="0" y="0"/>
                  </a:lnTo>
                </a:path>
              </a:pathLst>
            </a:custGeom>
            <a:ln w="9144">
              <a:solidFill>
                <a:srgbClr val="A6A6A6"/>
              </a:solidFill>
            </a:ln>
          </p:spPr>
          <p:txBody>
            <a:bodyPr wrap="square" lIns="0" tIns="0" rIns="0" bIns="0" rtlCol="0"/>
            <a:lstStyle/>
            <a:p>
              <a:endParaRPr/>
            </a:p>
          </p:txBody>
        </p:sp>
        <p:sp>
          <p:nvSpPr>
            <p:cNvPr id="10" name="object 10"/>
            <p:cNvSpPr/>
            <p:nvPr/>
          </p:nvSpPr>
          <p:spPr>
            <a:xfrm>
              <a:off x="2240279" y="2726436"/>
              <a:ext cx="1043940" cy="1699260"/>
            </a:xfrm>
            <a:custGeom>
              <a:avLst/>
              <a:gdLst/>
              <a:ahLst/>
              <a:cxnLst/>
              <a:rect l="l" t="t" r="r" b="b"/>
              <a:pathLst>
                <a:path w="1043939" h="1699260">
                  <a:moveTo>
                    <a:pt x="851915" y="1699260"/>
                  </a:moveTo>
                  <a:lnTo>
                    <a:pt x="1043939" y="1699260"/>
                  </a:lnTo>
                  <a:lnTo>
                    <a:pt x="1043939" y="1520952"/>
                  </a:lnTo>
                  <a:lnTo>
                    <a:pt x="851915" y="1520952"/>
                  </a:lnTo>
                  <a:lnTo>
                    <a:pt x="851915" y="1699260"/>
                  </a:lnTo>
                  <a:close/>
                </a:path>
                <a:path w="1043939" h="1699260">
                  <a:moveTo>
                    <a:pt x="0" y="295656"/>
                  </a:moveTo>
                  <a:lnTo>
                    <a:pt x="134112" y="295656"/>
                  </a:lnTo>
                  <a:lnTo>
                    <a:pt x="134112" y="118872"/>
                  </a:lnTo>
                  <a:lnTo>
                    <a:pt x="0" y="118872"/>
                  </a:lnTo>
                  <a:lnTo>
                    <a:pt x="0" y="295656"/>
                  </a:lnTo>
                  <a:close/>
                </a:path>
                <a:path w="1043939" h="1699260">
                  <a:moveTo>
                    <a:pt x="245363" y="178308"/>
                  </a:moveTo>
                  <a:lnTo>
                    <a:pt x="379475" y="178308"/>
                  </a:lnTo>
                  <a:lnTo>
                    <a:pt x="379475" y="0"/>
                  </a:lnTo>
                  <a:lnTo>
                    <a:pt x="245363" y="0"/>
                  </a:lnTo>
                  <a:lnTo>
                    <a:pt x="245363" y="178308"/>
                  </a:lnTo>
                  <a:close/>
                </a:path>
              </a:pathLst>
            </a:custGeom>
            <a:ln w="9144">
              <a:solidFill>
                <a:srgbClr val="000000"/>
              </a:solidFill>
            </a:ln>
          </p:spPr>
          <p:txBody>
            <a:bodyPr wrap="square" lIns="0" tIns="0" rIns="0" bIns="0" rtlCol="0"/>
            <a:lstStyle/>
            <a:p>
              <a:endParaRPr/>
            </a:p>
          </p:txBody>
        </p:sp>
      </p:grpSp>
      <p:sp>
        <p:nvSpPr>
          <p:cNvPr id="11" name="object 11"/>
          <p:cNvSpPr/>
          <p:nvPr/>
        </p:nvSpPr>
        <p:spPr>
          <a:xfrm>
            <a:off x="4142232" y="3285744"/>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497EAF"/>
          </a:solidFill>
        </p:spPr>
        <p:txBody>
          <a:bodyPr wrap="square" lIns="0" tIns="0" rIns="0" bIns="0" rtlCol="0"/>
          <a:lstStyle/>
          <a:p>
            <a:endParaRPr/>
          </a:p>
        </p:txBody>
      </p:sp>
      <p:sp>
        <p:nvSpPr>
          <p:cNvPr id="12" name="object 12"/>
          <p:cNvSpPr/>
          <p:nvPr/>
        </p:nvSpPr>
        <p:spPr>
          <a:xfrm>
            <a:off x="4142232" y="3607308"/>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5B9BD4"/>
          </a:solidFill>
        </p:spPr>
        <p:txBody>
          <a:bodyPr wrap="square" lIns="0" tIns="0" rIns="0" bIns="0" rtlCol="0"/>
          <a:lstStyle/>
          <a:p>
            <a:endParaRPr/>
          </a:p>
        </p:txBody>
      </p:sp>
      <p:sp>
        <p:nvSpPr>
          <p:cNvPr id="13" name="object 13"/>
          <p:cNvSpPr/>
          <p:nvPr/>
        </p:nvSpPr>
        <p:spPr>
          <a:xfrm>
            <a:off x="4142232" y="3928872"/>
            <a:ext cx="56515" cy="56515"/>
          </a:xfrm>
          <a:custGeom>
            <a:avLst/>
            <a:gdLst/>
            <a:ahLst/>
            <a:cxnLst/>
            <a:rect l="l" t="t" r="r" b="b"/>
            <a:pathLst>
              <a:path w="56514" h="56514">
                <a:moveTo>
                  <a:pt x="56387" y="0"/>
                </a:moveTo>
                <a:lnTo>
                  <a:pt x="0" y="0"/>
                </a:lnTo>
                <a:lnTo>
                  <a:pt x="0" y="56387"/>
                </a:lnTo>
                <a:lnTo>
                  <a:pt x="56387" y="56387"/>
                </a:lnTo>
                <a:lnTo>
                  <a:pt x="56387" y="0"/>
                </a:lnTo>
                <a:close/>
              </a:path>
            </a:pathLst>
          </a:custGeom>
          <a:solidFill>
            <a:srgbClr val="ACC5E4"/>
          </a:solidFill>
        </p:spPr>
        <p:txBody>
          <a:bodyPr wrap="square" lIns="0" tIns="0" rIns="0" bIns="0" rtlCol="0"/>
          <a:lstStyle/>
          <a:p>
            <a:endParaRPr/>
          </a:p>
        </p:txBody>
      </p:sp>
      <p:sp>
        <p:nvSpPr>
          <p:cNvPr id="14" name="object 14"/>
          <p:cNvSpPr txBox="1"/>
          <p:nvPr/>
        </p:nvSpPr>
        <p:spPr>
          <a:xfrm>
            <a:off x="880872" y="2354580"/>
            <a:ext cx="4776470" cy="2217420"/>
          </a:xfrm>
          <a:prstGeom prst="rect">
            <a:avLst/>
          </a:prstGeom>
          <a:ln w="9144">
            <a:solidFill>
              <a:srgbClr val="000000"/>
            </a:solidFill>
          </a:ln>
        </p:spPr>
        <p:txBody>
          <a:bodyPr vert="horz" wrap="square" lIns="0" tIns="101600" rIns="0" bIns="0" rtlCol="0">
            <a:spAutoFit/>
          </a:bodyPr>
          <a:lstStyle/>
          <a:p>
            <a:pPr algn="ctr">
              <a:lnSpc>
                <a:spcPct val="100000"/>
              </a:lnSpc>
              <a:spcBef>
                <a:spcPts val="800"/>
              </a:spcBef>
            </a:pPr>
            <a:r>
              <a:rPr sz="1200" b="1" spc="-10" dirty="0">
                <a:solidFill>
                  <a:srgbClr val="666666"/>
                </a:solidFill>
                <a:latin typeface="UD Digi Kyokasho NK-B"/>
                <a:cs typeface="UD Digi Kyokasho NK-B"/>
              </a:rPr>
              <a:t>（１）</a:t>
            </a:r>
            <a:r>
              <a:rPr sz="1200" b="1" spc="-20" dirty="0">
                <a:solidFill>
                  <a:srgbClr val="666666"/>
                </a:solidFill>
                <a:latin typeface="UD Digi Kyokasho NK-B"/>
                <a:cs typeface="UD Digi Kyokasho NK-B"/>
              </a:rPr>
              <a:t>個別専門療育の効果</a:t>
            </a:r>
            <a:endParaRPr sz="1200">
              <a:latin typeface="UD Digi Kyokasho NK-B"/>
              <a:cs typeface="UD Digi Kyokasho NK-B"/>
            </a:endParaRPr>
          </a:p>
          <a:p>
            <a:pPr marR="1427480" algn="ctr">
              <a:lnSpc>
                <a:spcPts val="1010"/>
              </a:lnSpc>
              <a:spcBef>
                <a:spcPts val="785"/>
              </a:spcBef>
            </a:pPr>
            <a:r>
              <a:rPr sz="900" spc="-50" dirty="0">
                <a:solidFill>
                  <a:srgbClr val="3F3F3F"/>
                </a:solidFill>
                <a:latin typeface="Calibri"/>
                <a:cs typeface="Calibri"/>
              </a:rPr>
              <a:t>0</a:t>
            </a:r>
            <a:endParaRPr sz="900">
              <a:latin typeface="Calibri"/>
              <a:cs typeface="Calibri"/>
            </a:endParaRPr>
          </a:p>
          <a:p>
            <a:pPr marR="1915160" algn="ctr">
              <a:lnSpc>
                <a:spcPts val="1010"/>
              </a:lnSpc>
            </a:pPr>
            <a:r>
              <a:rPr sz="900" spc="-50" dirty="0">
                <a:solidFill>
                  <a:srgbClr val="3F3F3F"/>
                </a:solidFill>
                <a:latin typeface="Calibri"/>
                <a:cs typeface="Calibri"/>
              </a:rPr>
              <a:t>7</a:t>
            </a:r>
            <a:endParaRPr sz="900">
              <a:latin typeface="Calibri"/>
              <a:cs typeface="Calibri"/>
            </a:endParaRPr>
          </a:p>
          <a:p>
            <a:pPr>
              <a:lnSpc>
                <a:spcPct val="100000"/>
              </a:lnSpc>
              <a:spcBef>
                <a:spcPts val="800"/>
              </a:spcBef>
            </a:pPr>
            <a:endParaRPr sz="900">
              <a:latin typeface="Calibri"/>
              <a:cs typeface="Calibri"/>
            </a:endParaRPr>
          </a:p>
          <a:p>
            <a:pPr marL="3340100">
              <a:lnSpc>
                <a:spcPct val="100000"/>
              </a:lnSpc>
            </a:pPr>
            <a:r>
              <a:rPr sz="800" b="1" spc="-10" dirty="0">
                <a:solidFill>
                  <a:srgbClr val="666666"/>
                </a:solidFill>
                <a:latin typeface="UD Digi Kyokasho NK-B"/>
                <a:cs typeface="UD Digi Kyokasho NK-B"/>
              </a:rPr>
              <a:t>効果有と認識</a:t>
            </a:r>
            <a:endParaRPr sz="800">
              <a:latin typeface="UD Digi Kyokasho NK-B"/>
              <a:cs typeface="UD Digi Kyokasho NK-B"/>
            </a:endParaRPr>
          </a:p>
          <a:p>
            <a:pPr marL="3340100" marR="617220">
              <a:lnSpc>
                <a:spcPct val="263800"/>
              </a:lnSpc>
            </a:pPr>
            <a:r>
              <a:rPr sz="800" b="1" spc="-20" dirty="0">
                <a:solidFill>
                  <a:srgbClr val="666666"/>
                </a:solidFill>
                <a:latin typeface="UD Digi Kyokasho NK-B"/>
                <a:cs typeface="UD Digi Kyokasho NK-B"/>
              </a:rPr>
              <a:t>どちらともいえない</a:t>
            </a:r>
            <a:r>
              <a:rPr sz="800" b="1" spc="-10" dirty="0">
                <a:solidFill>
                  <a:srgbClr val="666666"/>
                </a:solidFill>
                <a:latin typeface="UD Digi Kyokasho NK-B"/>
                <a:cs typeface="UD Digi Kyokasho NK-B"/>
              </a:rPr>
              <a:t>効果に疑問有</a:t>
            </a:r>
            <a:endParaRPr sz="800">
              <a:latin typeface="UD Digi Kyokasho NK-B"/>
              <a:cs typeface="UD Digi Kyokasho NK-B"/>
            </a:endParaRPr>
          </a:p>
          <a:p>
            <a:pPr>
              <a:lnSpc>
                <a:spcPct val="100000"/>
              </a:lnSpc>
              <a:spcBef>
                <a:spcPts val="994"/>
              </a:spcBef>
            </a:pPr>
            <a:endParaRPr sz="800">
              <a:latin typeface="UD Digi Kyokasho NK-B"/>
              <a:cs typeface="UD Digi Kyokasho NK-B"/>
            </a:endParaRPr>
          </a:p>
          <a:p>
            <a:pPr marR="153670" algn="ctr">
              <a:lnSpc>
                <a:spcPct val="100000"/>
              </a:lnSpc>
            </a:pPr>
            <a:r>
              <a:rPr sz="900" spc="-25" dirty="0">
                <a:solidFill>
                  <a:srgbClr val="3F3F3F"/>
                </a:solidFill>
                <a:latin typeface="Calibri"/>
                <a:cs typeface="Calibri"/>
              </a:rPr>
              <a:t>35</a:t>
            </a:r>
            <a:endParaRPr sz="900">
              <a:latin typeface="Calibri"/>
              <a:cs typeface="Calibri"/>
            </a:endParaRPr>
          </a:p>
        </p:txBody>
      </p:sp>
      <p:grpSp>
        <p:nvGrpSpPr>
          <p:cNvPr id="15" name="object 15"/>
          <p:cNvGrpSpPr/>
          <p:nvPr/>
        </p:nvGrpSpPr>
        <p:grpSpPr>
          <a:xfrm>
            <a:off x="3927157" y="5321617"/>
            <a:ext cx="5689600" cy="1632585"/>
            <a:chOff x="3927157" y="5321617"/>
            <a:chExt cx="5689600" cy="1632585"/>
          </a:xfrm>
        </p:grpSpPr>
        <p:sp>
          <p:nvSpPr>
            <p:cNvPr id="16" name="object 16"/>
            <p:cNvSpPr/>
            <p:nvPr/>
          </p:nvSpPr>
          <p:spPr>
            <a:xfrm>
              <a:off x="4742688" y="5326379"/>
              <a:ext cx="4057015" cy="1623060"/>
            </a:xfrm>
            <a:custGeom>
              <a:avLst/>
              <a:gdLst/>
              <a:ahLst/>
              <a:cxnLst/>
              <a:rect l="l" t="t" r="r" b="b"/>
              <a:pathLst>
                <a:path w="4057015" h="1623059">
                  <a:moveTo>
                    <a:pt x="0" y="1510283"/>
                  </a:moveTo>
                  <a:lnTo>
                    <a:pt x="0" y="1623059"/>
                  </a:lnTo>
                </a:path>
                <a:path w="4057015" h="1623059">
                  <a:moveTo>
                    <a:pt x="0" y="1185671"/>
                  </a:moveTo>
                  <a:lnTo>
                    <a:pt x="0" y="1408175"/>
                  </a:lnTo>
                </a:path>
                <a:path w="4057015" h="1623059">
                  <a:moveTo>
                    <a:pt x="0" y="861059"/>
                  </a:moveTo>
                  <a:lnTo>
                    <a:pt x="0" y="1083563"/>
                  </a:lnTo>
                </a:path>
                <a:path w="4057015" h="1623059">
                  <a:moveTo>
                    <a:pt x="0" y="536447"/>
                  </a:moveTo>
                  <a:lnTo>
                    <a:pt x="0" y="760475"/>
                  </a:lnTo>
                </a:path>
                <a:path w="4057015" h="1623059">
                  <a:moveTo>
                    <a:pt x="0" y="211835"/>
                  </a:moveTo>
                  <a:lnTo>
                    <a:pt x="0" y="435863"/>
                  </a:lnTo>
                </a:path>
                <a:path w="4057015" h="1623059">
                  <a:moveTo>
                    <a:pt x="0" y="0"/>
                  </a:moveTo>
                  <a:lnTo>
                    <a:pt x="0" y="111251"/>
                  </a:lnTo>
                </a:path>
                <a:path w="4057015" h="1623059">
                  <a:moveTo>
                    <a:pt x="812291" y="211835"/>
                  </a:moveTo>
                  <a:lnTo>
                    <a:pt x="812291" y="435863"/>
                  </a:lnTo>
                </a:path>
                <a:path w="4057015" h="1623059">
                  <a:moveTo>
                    <a:pt x="812291" y="0"/>
                  </a:moveTo>
                  <a:lnTo>
                    <a:pt x="812291" y="111251"/>
                  </a:lnTo>
                </a:path>
                <a:path w="4057015" h="1623059">
                  <a:moveTo>
                    <a:pt x="812291" y="536447"/>
                  </a:moveTo>
                  <a:lnTo>
                    <a:pt x="812291" y="760475"/>
                  </a:lnTo>
                </a:path>
                <a:path w="4057015" h="1623059">
                  <a:moveTo>
                    <a:pt x="812291" y="861059"/>
                  </a:moveTo>
                  <a:lnTo>
                    <a:pt x="812291" y="1083563"/>
                  </a:lnTo>
                </a:path>
                <a:path w="4057015" h="1623059">
                  <a:moveTo>
                    <a:pt x="812291" y="1185671"/>
                  </a:moveTo>
                  <a:lnTo>
                    <a:pt x="812291" y="1408175"/>
                  </a:lnTo>
                </a:path>
                <a:path w="4057015" h="1623059">
                  <a:moveTo>
                    <a:pt x="812291" y="1510283"/>
                  </a:moveTo>
                  <a:lnTo>
                    <a:pt x="812291" y="1623059"/>
                  </a:lnTo>
                </a:path>
                <a:path w="4057015" h="1623059">
                  <a:moveTo>
                    <a:pt x="1623060" y="211835"/>
                  </a:moveTo>
                  <a:lnTo>
                    <a:pt x="1623060" y="435863"/>
                  </a:lnTo>
                </a:path>
                <a:path w="4057015" h="1623059">
                  <a:moveTo>
                    <a:pt x="1623060" y="0"/>
                  </a:moveTo>
                  <a:lnTo>
                    <a:pt x="1623060" y="111251"/>
                  </a:lnTo>
                </a:path>
                <a:path w="4057015" h="1623059">
                  <a:moveTo>
                    <a:pt x="1623060" y="536447"/>
                  </a:moveTo>
                  <a:lnTo>
                    <a:pt x="1623060" y="760475"/>
                  </a:lnTo>
                </a:path>
                <a:path w="4057015" h="1623059">
                  <a:moveTo>
                    <a:pt x="1623060" y="861059"/>
                  </a:moveTo>
                  <a:lnTo>
                    <a:pt x="1623060" y="1083563"/>
                  </a:lnTo>
                </a:path>
                <a:path w="4057015" h="1623059">
                  <a:moveTo>
                    <a:pt x="1623060" y="1185671"/>
                  </a:moveTo>
                  <a:lnTo>
                    <a:pt x="1623060" y="1408175"/>
                  </a:lnTo>
                </a:path>
                <a:path w="4057015" h="1623059">
                  <a:moveTo>
                    <a:pt x="1623060" y="1510283"/>
                  </a:moveTo>
                  <a:lnTo>
                    <a:pt x="1623060" y="1623059"/>
                  </a:lnTo>
                </a:path>
                <a:path w="4057015" h="1623059">
                  <a:moveTo>
                    <a:pt x="2435352" y="536447"/>
                  </a:moveTo>
                  <a:lnTo>
                    <a:pt x="2435352" y="760475"/>
                  </a:lnTo>
                </a:path>
                <a:path w="4057015" h="1623059">
                  <a:moveTo>
                    <a:pt x="2435352" y="861059"/>
                  </a:moveTo>
                  <a:lnTo>
                    <a:pt x="2435352" y="1083563"/>
                  </a:lnTo>
                </a:path>
                <a:path w="4057015" h="1623059">
                  <a:moveTo>
                    <a:pt x="2435352" y="1185671"/>
                  </a:moveTo>
                  <a:lnTo>
                    <a:pt x="2435352" y="1408175"/>
                  </a:lnTo>
                </a:path>
                <a:path w="4057015" h="1623059">
                  <a:moveTo>
                    <a:pt x="2435352" y="211835"/>
                  </a:moveTo>
                  <a:lnTo>
                    <a:pt x="2435352" y="435863"/>
                  </a:lnTo>
                </a:path>
                <a:path w="4057015" h="1623059">
                  <a:moveTo>
                    <a:pt x="2435352" y="0"/>
                  </a:moveTo>
                  <a:lnTo>
                    <a:pt x="2435352" y="111251"/>
                  </a:lnTo>
                </a:path>
                <a:path w="4057015" h="1623059">
                  <a:moveTo>
                    <a:pt x="2435352" y="1510283"/>
                  </a:moveTo>
                  <a:lnTo>
                    <a:pt x="2435352" y="1623059"/>
                  </a:lnTo>
                </a:path>
                <a:path w="4057015" h="1623059">
                  <a:moveTo>
                    <a:pt x="3246119" y="211835"/>
                  </a:moveTo>
                  <a:lnTo>
                    <a:pt x="3246119" y="435863"/>
                  </a:lnTo>
                </a:path>
                <a:path w="4057015" h="1623059">
                  <a:moveTo>
                    <a:pt x="3246119" y="0"/>
                  </a:moveTo>
                  <a:lnTo>
                    <a:pt x="3246119" y="111251"/>
                  </a:lnTo>
                </a:path>
                <a:path w="4057015" h="1623059">
                  <a:moveTo>
                    <a:pt x="3246119" y="536447"/>
                  </a:moveTo>
                  <a:lnTo>
                    <a:pt x="3246119" y="760475"/>
                  </a:lnTo>
                </a:path>
                <a:path w="4057015" h="1623059">
                  <a:moveTo>
                    <a:pt x="3246119" y="861059"/>
                  </a:moveTo>
                  <a:lnTo>
                    <a:pt x="3246119" y="1623059"/>
                  </a:lnTo>
                </a:path>
                <a:path w="4057015" h="1623059">
                  <a:moveTo>
                    <a:pt x="4056888" y="211835"/>
                  </a:moveTo>
                  <a:lnTo>
                    <a:pt x="4056888" y="435863"/>
                  </a:lnTo>
                </a:path>
                <a:path w="4057015" h="1623059">
                  <a:moveTo>
                    <a:pt x="4056888" y="0"/>
                  </a:moveTo>
                  <a:lnTo>
                    <a:pt x="4056888" y="111251"/>
                  </a:lnTo>
                </a:path>
                <a:path w="4057015" h="1623059">
                  <a:moveTo>
                    <a:pt x="4056888" y="536447"/>
                  </a:moveTo>
                  <a:lnTo>
                    <a:pt x="4056888" y="1623059"/>
                  </a:lnTo>
                </a:path>
              </a:pathLst>
            </a:custGeom>
            <a:ln w="9144">
              <a:solidFill>
                <a:srgbClr val="D9D9D9"/>
              </a:solidFill>
            </a:ln>
          </p:spPr>
          <p:txBody>
            <a:bodyPr wrap="square" lIns="0" tIns="0" rIns="0" bIns="0" rtlCol="0"/>
            <a:lstStyle/>
            <a:p>
              <a:endParaRPr/>
            </a:p>
          </p:txBody>
        </p:sp>
        <p:sp>
          <p:nvSpPr>
            <p:cNvPr id="17" name="object 17"/>
            <p:cNvSpPr/>
            <p:nvPr/>
          </p:nvSpPr>
          <p:spPr>
            <a:xfrm>
              <a:off x="9611867" y="5326379"/>
              <a:ext cx="0" cy="1623060"/>
            </a:xfrm>
            <a:custGeom>
              <a:avLst/>
              <a:gdLst/>
              <a:ahLst/>
              <a:cxnLst/>
              <a:rect l="l" t="t" r="r" b="b"/>
              <a:pathLst>
                <a:path h="1623059">
                  <a:moveTo>
                    <a:pt x="0" y="0"/>
                  </a:moveTo>
                  <a:lnTo>
                    <a:pt x="0" y="1623059"/>
                  </a:lnTo>
                </a:path>
              </a:pathLst>
            </a:custGeom>
            <a:ln w="9144">
              <a:solidFill>
                <a:srgbClr val="D9D9D9"/>
              </a:solidFill>
            </a:ln>
          </p:spPr>
          <p:txBody>
            <a:bodyPr wrap="square" lIns="0" tIns="0" rIns="0" bIns="0" rtlCol="0"/>
            <a:lstStyle/>
            <a:p>
              <a:endParaRPr/>
            </a:p>
          </p:txBody>
        </p:sp>
        <p:sp>
          <p:nvSpPr>
            <p:cNvPr id="18" name="object 18"/>
            <p:cNvSpPr/>
            <p:nvPr/>
          </p:nvSpPr>
          <p:spPr>
            <a:xfrm>
              <a:off x="3931920" y="5437631"/>
              <a:ext cx="5355590" cy="1399540"/>
            </a:xfrm>
            <a:custGeom>
              <a:avLst/>
              <a:gdLst/>
              <a:ahLst/>
              <a:cxnLst/>
              <a:rect l="l" t="t" r="r" b="b"/>
              <a:pathLst>
                <a:path w="5355590" h="1399540">
                  <a:moveTo>
                    <a:pt x="3893820" y="1296924"/>
                  </a:moveTo>
                  <a:lnTo>
                    <a:pt x="0" y="1296924"/>
                  </a:lnTo>
                  <a:lnTo>
                    <a:pt x="0" y="1399032"/>
                  </a:lnTo>
                  <a:lnTo>
                    <a:pt x="3893820" y="1399032"/>
                  </a:lnTo>
                  <a:lnTo>
                    <a:pt x="3893820" y="1296924"/>
                  </a:lnTo>
                  <a:close/>
                </a:path>
                <a:path w="5355590" h="1399540">
                  <a:moveTo>
                    <a:pt x="4056888" y="972312"/>
                  </a:moveTo>
                  <a:lnTo>
                    <a:pt x="0" y="972312"/>
                  </a:lnTo>
                  <a:lnTo>
                    <a:pt x="0" y="1074420"/>
                  </a:lnTo>
                  <a:lnTo>
                    <a:pt x="4056888" y="1074420"/>
                  </a:lnTo>
                  <a:lnTo>
                    <a:pt x="4056888" y="972312"/>
                  </a:lnTo>
                  <a:close/>
                </a:path>
                <a:path w="5355590" h="1399540">
                  <a:moveTo>
                    <a:pt x="4706112" y="649224"/>
                  </a:moveTo>
                  <a:lnTo>
                    <a:pt x="0" y="649224"/>
                  </a:lnTo>
                  <a:lnTo>
                    <a:pt x="0" y="749808"/>
                  </a:lnTo>
                  <a:lnTo>
                    <a:pt x="4706112" y="749808"/>
                  </a:lnTo>
                  <a:lnTo>
                    <a:pt x="4706112" y="649224"/>
                  </a:lnTo>
                  <a:close/>
                </a:path>
                <a:path w="5355590" h="1399540">
                  <a:moveTo>
                    <a:pt x="5030724" y="324612"/>
                  </a:moveTo>
                  <a:lnTo>
                    <a:pt x="0" y="324612"/>
                  </a:lnTo>
                  <a:lnTo>
                    <a:pt x="0" y="425196"/>
                  </a:lnTo>
                  <a:lnTo>
                    <a:pt x="5030724" y="425196"/>
                  </a:lnTo>
                  <a:lnTo>
                    <a:pt x="5030724" y="324612"/>
                  </a:lnTo>
                  <a:close/>
                </a:path>
                <a:path w="5355590" h="1399540">
                  <a:moveTo>
                    <a:pt x="5355336" y="0"/>
                  </a:moveTo>
                  <a:lnTo>
                    <a:pt x="0" y="0"/>
                  </a:lnTo>
                  <a:lnTo>
                    <a:pt x="0" y="100584"/>
                  </a:lnTo>
                  <a:lnTo>
                    <a:pt x="5355336" y="100584"/>
                  </a:lnTo>
                  <a:lnTo>
                    <a:pt x="5355336" y="0"/>
                  </a:lnTo>
                  <a:close/>
                </a:path>
              </a:pathLst>
            </a:custGeom>
            <a:solidFill>
              <a:srgbClr val="5B9BD4"/>
            </a:solidFill>
          </p:spPr>
          <p:txBody>
            <a:bodyPr wrap="square" lIns="0" tIns="0" rIns="0" bIns="0" rtlCol="0"/>
            <a:lstStyle/>
            <a:p>
              <a:endParaRPr/>
            </a:p>
          </p:txBody>
        </p:sp>
        <p:sp>
          <p:nvSpPr>
            <p:cNvPr id="19" name="object 19"/>
            <p:cNvSpPr/>
            <p:nvPr/>
          </p:nvSpPr>
          <p:spPr>
            <a:xfrm>
              <a:off x="3931920" y="5326379"/>
              <a:ext cx="0" cy="1623060"/>
            </a:xfrm>
            <a:custGeom>
              <a:avLst/>
              <a:gdLst/>
              <a:ahLst/>
              <a:cxnLst/>
              <a:rect l="l" t="t" r="r" b="b"/>
              <a:pathLst>
                <a:path h="1623059">
                  <a:moveTo>
                    <a:pt x="0" y="0"/>
                  </a:moveTo>
                  <a:lnTo>
                    <a:pt x="0" y="1623059"/>
                  </a:lnTo>
                </a:path>
              </a:pathLst>
            </a:custGeom>
            <a:ln w="9144">
              <a:solidFill>
                <a:srgbClr val="D9D9D9"/>
              </a:solidFill>
            </a:ln>
          </p:spPr>
          <p:txBody>
            <a:bodyPr wrap="square" lIns="0" tIns="0" rIns="0" bIns="0" rtlCol="0"/>
            <a:lstStyle/>
            <a:p>
              <a:endParaRPr/>
            </a:p>
          </p:txBody>
        </p:sp>
      </p:grpSp>
      <p:sp>
        <p:nvSpPr>
          <p:cNvPr id="20" name="object 20"/>
          <p:cNvSpPr txBox="1"/>
          <p:nvPr/>
        </p:nvSpPr>
        <p:spPr>
          <a:xfrm>
            <a:off x="9363456" y="5399023"/>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33</a:t>
            </a:r>
            <a:endParaRPr sz="900">
              <a:latin typeface="Calibri"/>
              <a:cs typeface="Calibri"/>
            </a:endParaRPr>
          </a:p>
        </p:txBody>
      </p:sp>
      <p:sp>
        <p:nvSpPr>
          <p:cNvPr id="21" name="object 21"/>
          <p:cNvSpPr txBox="1"/>
          <p:nvPr/>
        </p:nvSpPr>
        <p:spPr>
          <a:xfrm>
            <a:off x="9038843" y="5723635"/>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31</a:t>
            </a:r>
            <a:endParaRPr sz="900">
              <a:latin typeface="Calibri"/>
              <a:cs typeface="Calibri"/>
            </a:endParaRPr>
          </a:p>
        </p:txBody>
      </p:sp>
      <p:sp>
        <p:nvSpPr>
          <p:cNvPr id="22" name="object 22"/>
          <p:cNvSpPr txBox="1"/>
          <p:nvPr/>
        </p:nvSpPr>
        <p:spPr>
          <a:xfrm>
            <a:off x="8714231" y="6048247"/>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29</a:t>
            </a:r>
            <a:endParaRPr sz="900">
              <a:latin typeface="Calibri"/>
              <a:cs typeface="Calibri"/>
            </a:endParaRPr>
          </a:p>
        </p:txBody>
      </p:sp>
      <p:sp>
        <p:nvSpPr>
          <p:cNvPr id="23" name="object 23"/>
          <p:cNvSpPr txBox="1"/>
          <p:nvPr/>
        </p:nvSpPr>
        <p:spPr>
          <a:xfrm>
            <a:off x="8065007" y="637286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25</a:t>
            </a:r>
            <a:endParaRPr sz="900">
              <a:latin typeface="Calibri"/>
              <a:cs typeface="Calibri"/>
            </a:endParaRPr>
          </a:p>
        </p:txBody>
      </p:sp>
      <p:sp>
        <p:nvSpPr>
          <p:cNvPr id="24" name="object 24"/>
          <p:cNvSpPr txBox="1"/>
          <p:nvPr/>
        </p:nvSpPr>
        <p:spPr>
          <a:xfrm>
            <a:off x="7903464" y="6697471"/>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24</a:t>
            </a:r>
            <a:endParaRPr sz="900">
              <a:latin typeface="Calibri"/>
              <a:cs typeface="Calibri"/>
            </a:endParaRPr>
          </a:p>
        </p:txBody>
      </p:sp>
      <p:sp>
        <p:nvSpPr>
          <p:cNvPr id="25" name="object 25"/>
          <p:cNvSpPr txBox="1"/>
          <p:nvPr/>
        </p:nvSpPr>
        <p:spPr>
          <a:xfrm>
            <a:off x="3902964" y="508203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0</a:t>
            </a:r>
            <a:endParaRPr sz="900">
              <a:latin typeface="Calibri"/>
              <a:cs typeface="Calibri"/>
            </a:endParaRPr>
          </a:p>
        </p:txBody>
      </p:sp>
      <p:sp>
        <p:nvSpPr>
          <p:cNvPr id="26" name="object 26"/>
          <p:cNvSpPr txBox="1"/>
          <p:nvPr/>
        </p:nvSpPr>
        <p:spPr>
          <a:xfrm>
            <a:off x="7120128" y="508203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20</a:t>
            </a:r>
            <a:endParaRPr sz="900">
              <a:latin typeface="Calibri"/>
              <a:cs typeface="Calibri"/>
            </a:endParaRPr>
          </a:p>
        </p:txBody>
      </p:sp>
      <p:sp>
        <p:nvSpPr>
          <p:cNvPr id="27" name="object 27"/>
          <p:cNvSpPr txBox="1"/>
          <p:nvPr/>
        </p:nvSpPr>
        <p:spPr>
          <a:xfrm>
            <a:off x="7930895" y="508203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25</a:t>
            </a:r>
            <a:endParaRPr sz="900">
              <a:latin typeface="Calibri"/>
              <a:cs typeface="Calibri"/>
            </a:endParaRPr>
          </a:p>
        </p:txBody>
      </p:sp>
      <p:sp>
        <p:nvSpPr>
          <p:cNvPr id="28" name="object 28"/>
          <p:cNvSpPr txBox="1"/>
          <p:nvPr/>
        </p:nvSpPr>
        <p:spPr>
          <a:xfrm>
            <a:off x="8741664" y="508203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30</a:t>
            </a:r>
            <a:endParaRPr sz="900">
              <a:latin typeface="Calibri"/>
              <a:cs typeface="Calibri"/>
            </a:endParaRPr>
          </a:p>
        </p:txBody>
      </p:sp>
      <p:sp>
        <p:nvSpPr>
          <p:cNvPr id="29" name="object 29"/>
          <p:cNvSpPr txBox="1"/>
          <p:nvPr/>
        </p:nvSpPr>
        <p:spPr>
          <a:xfrm>
            <a:off x="9553956" y="508203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35</a:t>
            </a:r>
            <a:endParaRPr sz="900">
              <a:latin typeface="Calibri"/>
              <a:cs typeface="Calibri"/>
            </a:endParaRPr>
          </a:p>
        </p:txBody>
      </p:sp>
      <p:sp>
        <p:nvSpPr>
          <p:cNvPr id="30" name="object 30"/>
          <p:cNvSpPr txBox="1"/>
          <p:nvPr/>
        </p:nvSpPr>
        <p:spPr>
          <a:xfrm>
            <a:off x="2176272" y="5398008"/>
            <a:ext cx="1675764"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585858"/>
                </a:solidFill>
                <a:latin typeface="UD Digi Kyokasho NK-B"/>
                <a:cs typeface="UD Digi Kyokasho NK-B"/>
              </a:rPr>
              <a:t>個人の特性に応じた療育が提供できる</a:t>
            </a:r>
            <a:endParaRPr sz="800">
              <a:latin typeface="UD Digi Kyokasho NK-B"/>
              <a:cs typeface="UD Digi Kyokasho NK-B"/>
            </a:endParaRPr>
          </a:p>
        </p:txBody>
      </p:sp>
      <p:sp>
        <p:nvSpPr>
          <p:cNvPr id="31" name="object 31"/>
          <p:cNvSpPr txBox="1"/>
          <p:nvPr/>
        </p:nvSpPr>
        <p:spPr>
          <a:xfrm>
            <a:off x="1784604" y="5722620"/>
            <a:ext cx="2067560"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585858"/>
                </a:solidFill>
                <a:latin typeface="UD Digi Kyokasho NK-B"/>
                <a:cs typeface="UD Digi Kyokasho NK-B"/>
              </a:rPr>
              <a:t>個別の支援によって、こどもの成長が実感できる</a:t>
            </a:r>
            <a:endParaRPr sz="800">
              <a:latin typeface="UD Digi Kyokasho NK-B"/>
              <a:cs typeface="UD Digi Kyokasho NK-B"/>
            </a:endParaRPr>
          </a:p>
        </p:txBody>
      </p:sp>
      <p:sp>
        <p:nvSpPr>
          <p:cNvPr id="32" name="object 32"/>
          <p:cNvSpPr txBox="1"/>
          <p:nvPr/>
        </p:nvSpPr>
        <p:spPr>
          <a:xfrm>
            <a:off x="1802892" y="6047232"/>
            <a:ext cx="2049145"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585858"/>
                </a:solidFill>
                <a:latin typeface="UD Digi Kyokasho NK-B"/>
                <a:cs typeface="UD Digi Kyokasho NK-B"/>
              </a:rPr>
              <a:t>こどもの特性に対する保護者の理解が促進でき</a:t>
            </a:r>
            <a:endParaRPr sz="800">
              <a:latin typeface="UD Digi Kyokasho NK-B"/>
              <a:cs typeface="UD Digi Kyokasho NK-B"/>
            </a:endParaRPr>
          </a:p>
        </p:txBody>
      </p:sp>
      <p:sp>
        <p:nvSpPr>
          <p:cNvPr id="33" name="object 33"/>
          <p:cNvSpPr txBox="1"/>
          <p:nvPr/>
        </p:nvSpPr>
        <p:spPr>
          <a:xfrm>
            <a:off x="1386839" y="6371844"/>
            <a:ext cx="2466975" cy="147320"/>
          </a:xfrm>
          <a:prstGeom prst="rect">
            <a:avLst/>
          </a:prstGeom>
        </p:spPr>
        <p:txBody>
          <a:bodyPr vert="horz" wrap="square" lIns="0" tIns="12700" rIns="0" bIns="0" rtlCol="0">
            <a:spAutoFit/>
          </a:bodyPr>
          <a:lstStyle/>
          <a:p>
            <a:pPr>
              <a:lnSpc>
                <a:spcPct val="100000"/>
              </a:lnSpc>
              <a:spcBef>
                <a:spcPts val="100"/>
              </a:spcBef>
            </a:pPr>
            <a:r>
              <a:rPr sz="800" b="1" spc="-25" dirty="0">
                <a:solidFill>
                  <a:srgbClr val="585858"/>
                </a:solidFill>
                <a:latin typeface="UD Digi Kyokasho NK-B"/>
                <a:cs typeface="UD Digi Kyokasho NK-B"/>
              </a:rPr>
              <a:t>家庭でも療育の支援方法や対応の工夫が取り入れられる</a:t>
            </a:r>
            <a:endParaRPr sz="800">
              <a:latin typeface="UD Digi Kyokasho NK-B"/>
              <a:cs typeface="UD Digi Kyokasho NK-B"/>
            </a:endParaRPr>
          </a:p>
        </p:txBody>
      </p:sp>
      <p:sp>
        <p:nvSpPr>
          <p:cNvPr id="34" name="object 34"/>
          <p:cNvSpPr txBox="1"/>
          <p:nvPr/>
        </p:nvSpPr>
        <p:spPr>
          <a:xfrm>
            <a:off x="960119" y="6696456"/>
            <a:ext cx="2891790" cy="147320"/>
          </a:xfrm>
          <a:prstGeom prst="rect">
            <a:avLst/>
          </a:prstGeom>
        </p:spPr>
        <p:txBody>
          <a:bodyPr vert="horz" wrap="square" lIns="0" tIns="12700" rIns="0" bIns="0" rtlCol="0">
            <a:spAutoFit/>
          </a:bodyPr>
          <a:lstStyle/>
          <a:p>
            <a:pPr>
              <a:lnSpc>
                <a:spcPct val="100000"/>
              </a:lnSpc>
              <a:spcBef>
                <a:spcPts val="100"/>
              </a:spcBef>
            </a:pPr>
            <a:r>
              <a:rPr sz="800" b="1" spc="-30" dirty="0">
                <a:solidFill>
                  <a:srgbClr val="585858"/>
                </a:solidFill>
                <a:latin typeface="UD Digi Kyokasho NK-B"/>
                <a:cs typeface="UD Digi Kyokasho NK-B"/>
              </a:rPr>
              <a:t>園や学校における適応が向上する等、集団の場での効果も見られる</a:t>
            </a:r>
            <a:endParaRPr sz="800">
              <a:latin typeface="UD Digi Kyokasho NK-B"/>
              <a:cs typeface="UD Digi Kyokasho NK-B"/>
            </a:endParaRPr>
          </a:p>
        </p:txBody>
      </p:sp>
      <p:sp>
        <p:nvSpPr>
          <p:cNvPr id="35" name="object 35"/>
          <p:cNvSpPr txBox="1"/>
          <p:nvPr/>
        </p:nvSpPr>
        <p:spPr>
          <a:xfrm>
            <a:off x="4283964" y="4777232"/>
            <a:ext cx="2152650" cy="467359"/>
          </a:xfrm>
          <a:prstGeom prst="rect">
            <a:avLst/>
          </a:prstGeom>
        </p:spPr>
        <p:txBody>
          <a:bodyPr vert="horz" wrap="square" lIns="0" tIns="12700" rIns="0" bIns="0" rtlCol="0">
            <a:spAutoFit/>
          </a:bodyPr>
          <a:lstStyle/>
          <a:p>
            <a:pPr>
              <a:lnSpc>
                <a:spcPct val="100000"/>
              </a:lnSpc>
              <a:spcBef>
                <a:spcPts val="100"/>
              </a:spcBef>
            </a:pPr>
            <a:r>
              <a:rPr sz="1200" b="1" dirty="0">
                <a:solidFill>
                  <a:srgbClr val="666666"/>
                </a:solidFill>
                <a:latin typeface="UD Digi Kyokasho NK-B"/>
                <a:cs typeface="UD Digi Kyokasho NK-B"/>
              </a:rPr>
              <a:t>（２）</a:t>
            </a:r>
            <a:r>
              <a:rPr sz="1200" b="1" spc="-25" dirty="0">
                <a:solidFill>
                  <a:srgbClr val="666666"/>
                </a:solidFill>
                <a:latin typeface="UD Digi Kyokasho NK-B"/>
                <a:cs typeface="UD Digi Kyokasho NK-B"/>
              </a:rPr>
              <a:t>個別専門療育の効果の内容</a:t>
            </a:r>
            <a:endParaRPr sz="1200">
              <a:latin typeface="UD Digi Kyokasho NK-B"/>
              <a:cs typeface="UD Digi Kyokasho NK-B"/>
            </a:endParaRPr>
          </a:p>
          <a:p>
            <a:pPr marL="429259">
              <a:lnSpc>
                <a:spcPct val="100000"/>
              </a:lnSpc>
              <a:spcBef>
                <a:spcPts val="960"/>
              </a:spcBef>
              <a:tabLst>
                <a:tab pos="1212850" algn="l"/>
                <a:tab pos="2023745" algn="l"/>
              </a:tabLst>
            </a:pP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endParaRPr sz="900">
              <a:latin typeface="Calibri"/>
              <a:cs typeface="Calibri"/>
            </a:endParaRPr>
          </a:p>
        </p:txBody>
      </p:sp>
      <p:sp>
        <p:nvSpPr>
          <p:cNvPr id="36" name="object 36"/>
          <p:cNvSpPr/>
          <p:nvPr/>
        </p:nvSpPr>
        <p:spPr>
          <a:xfrm>
            <a:off x="880872" y="4687823"/>
            <a:ext cx="8929370" cy="2400300"/>
          </a:xfrm>
          <a:custGeom>
            <a:avLst/>
            <a:gdLst/>
            <a:ahLst/>
            <a:cxnLst/>
            <a:rect l="l" t="t" r="r" b="b"/>
            <a:pathLst>
              <a:path w="8929370" h="2400300">
                <a:moveTo>
                  <a:pt x="0" y="2400300"/>
                </a:moveTo>
                <a:lnTo>
                  <a:pt x="8929116" y="2400300"/>
                </a:lnTo>
                <a:lnTo>
                  <a:pt x="8929116" y="0"/>
                </a:lnTo>
                <a:lnTo>
                  <a:pt x="0" y="0"/>
                </a:lnTo>
                <a:lnTo>
                  <a:pt x="0" y="2400300"/>
                </a:lnTo>
                <a:close/>
              </a:path>
            </a:pathLst>
          </a:custGeom>
          <a:ln w="9144">
            <a:solidFill>
              <a:srgbClr val="000000"/>
            </a:solidFill>
          </a:ln>
        </p:spPr>
        <p:txBody>
          <a:bodyPr wrap="square" lIns="0" tIns="0" rIns="0" bIns="0" rtlCol="0"/>
          <a:lstStyle/>
          <a:p>
            <a:endParaRPr/>
          </a:p>
        </p:txBody>
      </p:sp>
      <p:grpSp>
        <p:nvGrpSpPr>
          <p:cNvPr id="37" name="object 37"/>
          <p:cNvGrpSpPr/>
          <p:nvPr/>
        </p:nvGrpSpPr>
        <p:grpSpPr>
          <a:xfrm>
            <a:off x="6814465" y="2945828"/>
            <a:ext cx="1593850" cy="1379220"/>
            <a:chOff x="6814465" y="2945828"/>
            <a:chExt cx="1593850" cy="1379220"/>
          </a:xfrm>
        </p:grpSpPr>
        <p:sp>
          <p:nvSpPr>
            <p:cNvPr id="38" name="object 38"/>
            <p:cNvSpPr/>
            <p:nvPr/>
          </p:nvSpPr>
          <p:spPr>
            <a:xfrm>
              <a:off x="7504176" y="2955036"/>
              <a:ext cx="680085" cy="1330960"/>
            </a:xfrm>
            <a:custGeom>
              <a:avLst/>
              <a:gdLst/>
              <a:ahLst/>
              <a:cxnLst/>
              <a:rect l="l" t="t" r="r" b="b"/>
              <a:pathLst>
                <a:path w="680084" h="1330960">
                  <a:moveTo>
                    <a:pt x="0" y="0"/>
                  </a:moveTo>
                  <a:lnTo>
                    <a:pt x="0" y="679703"/>
                  </a:lnTo>
                  <a:lnTo>
                    <a:pt x="199644" y="1330452"/>
                  </a:lnTo>
                  <a:lnTo>
                    <a:pt x="246291" y="1314121"/>
                  </a:lnTo>
                  <a:lnTo>
                    <a:pt x="291165" y="1294689"/>
                  </a:lnTo>
                  <a:lnTo>
                    <a:pt x="334158" y="1272300"/>
                  </a:lnTo>
                  <a:lnTo>
                    <a:pt x="375161" y="1247098"/>
                  </a:lnTo>
                  <a:lnTo>
                    <a:pt x="414066" y="1219227"/>
                  </a:lnTo>
                  <a:lnTo>
                    <a:pt x="450765" y="1188832"/>
                  </a:lnTo>
                  <a:lnTo>
                    <a:pt x="485150" y="1156058"/>
                  </a:lnTo>
                  <a:lnTo>
                    <a:pt x="517112" y="1121047"/>
                  </a:lnTo>
                  <a:lnTo>
                    <a:pt x="546544" y="1083944"/>
                  </a:lnTo>
                  <a:lnTo>
                    <a:pt x="573337" y="1044895"/>
                  </a:lnTo>
                  <a:lnTo>
                    <a:pt x="597383" y="1004042"/>
                  </a:lnTo>
                  <a:lnTo>
                    <a:pt x="618574" y="961531"/>
                  </a:lnTo>
                  <a:lnTo>
                    <a:pt x="636802" y="917504"/>
                  </a:lnTo>
                  <a:lnTo>
                    <a:pt x="651958" y="872108"/>
                  </a:lnTo>
                  <a:lnTo>
                    <a:pt x="663934" y="825485"/>
                  </a:lnTo>
                  <a:lnTo>
                    <a:pt x="672623" y="777781"/>
                  </a:lnTo>
                  <a:lnTo>
                    <a:pt x="677915" y="729139"/>
                  </a:lnTo>
                  <a:lnTo>
                    <a:pt x="679703" y="679703"/>
                  </a:lnTo>
                  <a:lnTo>
                    <a:pt x="677994" y="631220"/>
                  </a:lnTo>
                  <a:lnTo>
                    <a:pt x="672944" y="583647"/>
                  </a:lnTo>
                  <a:lnTo>
                    <a:pt x="664667" y="537101"/>
                  </a:lnTo>
                  <a:lnTo>
                    <a:pt x="653281" y="491697"/>
                  </a:lnTo>
                  <a:lnTo>
                    <a:pt x="638901" y="447551"/>
                  </a:lnTo>
                  <a:lnTo>
                    <a:pt x="621642" y="404779"/>
                  </a:lnTo>
                  <a:lnTo>
                    <a:pt x="601621" y="363497"/>
                  </a:lnTo>
                  <a:lnTo>
                    <a:pt x="578953" y="323820"/>
                  </a:lnTo>
                  <a:lnTo>
                    <a:pt x="553753" y="285864"/>
                  </a:lnTo>
                  <a:lnTo>
                    <a:pt x="526139" y="249744"/>
                  </a:lnTo>
                  <a:lnTo>
                    <a:pt x="496224" y="215578"/>
                  </a:lnTo>
                  <a:lnTo>
                    <a:pt x="464125" y="183479"/>
                  </a:lnTo>
                  <a:lnTo>
                    <a:pt x="429959" y="153564"/>
                  </a:lnTo>
                  <a:lnTo>
                    <a:pt x="393839" y="125950"/>
                  </a:lnTo>
                  <a:lnTo>
                    <a:pt x="355883" y="100750"/>
                  </a:lnTo>
                  <a:lnTo>
                    <a:pt x="316206" y="78082"/>
                  </a:lnTo>
                  <a:lnTo>
                    <a:pt x="274924" y="58061"/>
                  </a:lnTo>
                  <a:lnTo>
                    <a:pt x="232152" y="40802"/>
                  </a:lnTo>
                  <a:lnTo>
                    <a:pt x="188006" y="26422"/>
                  </a:lnTo>
                  <a:lnTo>
                    <a:pt x="142602" y="15036"/>
                  </a:lnTo>
                  <a:lnTo>
                    <a:pt x="96056" y="6759"/>
                  </a:lnTo>
                  <a:lnTo>
                    <a:pt x="48483" y="1709"/>
                  </a:lnTo>
                  <a:lnTo>
                    <a:pt x="0" y="0"/>
                  </a:lnTo>
                  <a:close/>
                </a:path>
              </a:pathLst>
            </a:custGeom>
            <a:solidFill>
              <a:srgbClr val="B96023"/>
            </a:solidFill>
          </p:spPr>
          <p:txBody>
            <a:bodyPr wrap="square" lIns="0" tIns="0" rIns="0" bIns="0" rtlCol="0"/>
            <a:lstStyle/>
            <a:p>
              <a:endParaRPr/>
            </a:p>
          </p:txBody>
        </p:sp>
        <p:sp>
          <p:nvSpPr>
            <p:cNvPr id="39" name="object 39"/>
            <p:cNvSpPr/>
            <p:nvPr/>
          </p:nvSpPr>
          <p:spPr>
            <a:xfrm>
              <a:off x="6972300" y="3634740"/>
              <a:ext cx="731520" cy="681355"/>
            </a:xfrm>
            <a:custGeom>
              <a:avLst/>
              <a:gdLst/>
              <a:ahLst/>
              <a:cxnLst/>
              <a:rect l="l" t="t" r="r" b="b"/>
              <a:pathLst>
                <a:path w="731520" h="681354">
                  <a:moveTo>
                    <a:pt x="531876" y="0"/>
                  </a:moveTo>
                  <a:lnTo>
                    <a:pt x="0" y="425196"/>
                  </a:lnTo>
                  <a:lnTo>
                    <a:pt x="31848" y="462316"/>
                  </a:lnTo>
                  <a:lnTo>
                    <a:pt x="65960" y="496725"/>
                  </a:lnTo>
                  <a:lnTo>
                    <a:pt x="102162" y="528368"/>
                  </a:lnTo>
                  <a:lnTo>
                    <a:pt x="140281" y="557192"/>
                  </a:lnTo>
                  <a:lnTo>
                    <a:pt x="180144" y="583142"/>
                  </a:lnTo>
                  <a:lnTo>
                    <a:pt x="221577" y="606164"/>
                  </a:lnTo>
                  <a:lnTo>
                    <a:pt x="264409" y="626205"/>
                  </a:lnTo>
                  <a:lnTo>
                    <a:pt x="308465" y="643210"/>
                  </a:lnTo>
                  <a:lnTo>
                    <a:pt x="353572" y="657125"/>
                  </a:lnTo>
                  <a:lnTo>
                    <a:pt x="399559" y="667897"/>
                  </a:lnTo>
                  <a:lnTo>
                    <a:pt x="446250" y="675471"/>
                  </a:lnTo>
                  <a:lnTo>
                    <a:pt x="493474" y="679794"/>
                  </a:lnTo>
                  <a:lnTo>
                    <a:pt x="541057" y="680812"/>
                  </a:lnTo>
                  <a:lnTo>
                    <a:pt x="588826" y="678470"/>
                  </a:lnTo>
                  <a:lnTo>
                    <a:pt x="636608" y="672714"/>
                  </a:lnTo>
                  <a:lnTo>
                    <a:pt x="684231" y="663492"/>
                  </a:lnTo>
                  <a:lnTo>
                    <a:pt x="731520" y="650748"/>
                  </a:lnTo>
                  <a:lnTo>
                    <a:pt x="531876" y="0"/>
                  </a:lnTo>
                  <a:close/>
                </a:path>
              </a:pathLst>
            </a:custGeom>
            <a:solidFill>
              <a:srgbClr val="DE752C"/>
            </a:solidFill>
          </p:spPr>
          <p:txBody>
            <a:bodyPr wrap="square" lIns="0" tIns="0" rIns="0" bIns="0" rtlCol="0"/>
            <a:lstStyle/>
            <a:p>
              <a:endParaRPr/>
            </a:p>
          </p:txBody>
        </p:sp>
        <p:sp>
          <p:nvSpPr>
            <p:cNvPr id="40" name="object 40"/>
            <p:cNvSpPr/>
            <p:nvPr/>
          </p:nvSpPr>
          <p:spPr>
            <a:xfrm>
              <a:off x="6972300" y="3634740"/>
              <a:ext cx="731520" cy="681355"/>
            </a:xfrm>
            <a:custGeom>
              <a:avLst/>
              <a:gdLst/>
              <a:ahLst/>
              <a:cxnLst/>
              <a:rect l="l" t="t" r="r" b="b"/>
              <a:pathLst>
                <a:path w="731520" h="681354">
                  <a:moveTo>
                    <a:pt x="731520" y="650748"/>
                  </a:moveTo>
                  <a:lnTo>
                    <a:pt x="684231" y="663492"/>
                  </a:lnTo>
                  <a:lnTo>
                    <a:pt x="636608" y="672714"/>
                  </a:lnTo>
                  <a:lnTo>
                    <a:pt x="588826" y="678470"/>
                  </a:lnTo>
                  <a:lnTo>
                    <a:pt x="541057" y="680812"/>
                  </a:lnTo>
                  <a:lnTo>
                    <a:pt x="493474" y="679794"/>
                  </a:lnTo>
                  <a:lnTo>
                    <a:pt x="446250" y="675471"/>
                  </a:lnTo>
                  <a:lnTo>
                    <a:pt x="399559" y="667897"/>
                  </a:lnTo>
                  <a:lnTo>
                    <a:pt x="353572" y="657125"/>
                  </a:lnTo>
                  <a:lnTo>
                    <a:pt x="308465" y="643210"/>
                  </a:lnTo>
                  <a:lnTo>
                    <a:pt x="264409" y="626205"/>
                  </a:lnTo>
                  <a:lnTo>
                    <a:pt x="221577" y="606164"/>
                  </a:lnTo>
                  <a:lnTo>
                    <a:pt x="180144" y="583142"/>
                  </a:lnTo>
                  <a:lnTo>
                    <a:pt x="140281" y="557192"/>
                  </a:lnTo>
                  <a:lnTo>
                    <a:pt x="102162" y="528368"/>
                  </a:lnTo>
                  <a:lnTo>
                    <a:pt x="65960" y="496725"/>
                  </a:lnTo>
                  <a:lnTo>
                    <a:pt x="31848" y="462316"/>
                  </a:lnTo>
                  <a:lnTo>
                    <a:pt x="0" y="425196"/>
                  </a:lnTo>
                  <a:lnTo>
                    <a:pt x="531876" y="0"/>
                  </a:lnTo>
                  <a:lnTo>
                    <a:pt x="731520" y="650748"/>
                  </a:lnTo>
                  <a:close/>
                </a:path>
              </a:pathLst>
            </a:custGeom>
            <a:ln w="18288">
              <a:solidFill>
                <a:srgbClr val="FFFFFF"/>
              </a:solidFill>
            </a:ln>
          </p:spPr>
          <p:txBody>
            <a:bodyPr wrap="square" lIns="0" tIns="0" rIns="0" bIns="0" rtlCol="0"/>
            <a:lstStyle/>
            <a:p>
              <a:endParaRPr/>
            </a:p>
          </p:txBody>
        </p:sp>
        <p:sp>
          <p:nvSpPr>
            <p:cNvPr id="41" name="object 41"/>
            <p:cNvSpPr/>
            <p:nvPr/>
          </p:nvSpPr>
          <p:spPr>
            <a:xfrm>
              <a:off x="6823672" y="3022092"/>
              <a:ext cx="680720" cy="1038225"/>
            </a:xfrm>
            <a:custGeom>
              <a:avLst/>
              <a:gdLst/>
              <a:ahLst/>
              <a:cxnLst/>
              <a:rect l="l" t="t" r="r" b="b"/>
              <a:pathLst>
                <a:path w="680720" h="1038225">
                  <a:moveTo>
                    <a:pt x="384847" y="0"/>
                  </a:moveTo>
                  <a:lnTo>
                    <a:pt x="351104" y="18002"/>
                  </a:lnTo>
                  <a:lnTo>
                    <a:pt x="318362" y="37719"/>
                  </a:lnTo>
                  <a:lnTo>
                    <a:pt x="286477" y="59150"/>
                  </a:lnTo>
                  <a:lnTo>
                    <a:pt x="255307" y="82296"/>
                  </a:lnTo>
                  <a:lnTo>
                    <a:pt x="218527" y="113788"/>
                  </a:lnTo>
                  <a:lnTo>
                    <a:pt x="184532" y="147332"/>
                  </a:lnTo>
                  <a:lnTo>
                    <a:pt x="153341" y="182763"/>
                  </a:lnTo>
                  <a:lnTo>
                    <a:pt x="124976" y="219919"/>
                  </a:lnTo>
                  <a:lnTo>
                    <a:pt x="99453" y="258639"/>
                  </a:lnTo>
                  <a:lnTo>
                    <a:pt x="76795" y="298760"/>
                  </a:lnTo>
                  <a:lnTo>
                    <a:pt x="57019" y="340119"/>
                  </a:lnTo>
                  <a:lnTo>
                    <a:pt x="40146" y="382554"/>
                  </a:lnTo>
                  <a:lnTo>
                    <a:pt x="26194" y="425903"/>
                  </a:lnTo>
                  <a:lnTo>
                    <a:pt x="15184" y="470004"/>
                  </a:lnTo>
                  <a:lnTo>
                    <a:pt x="7136" y="514694"/>
                  </a:lnTo>
                  <a:lnTo>
                    <a:pt x="2067" y="559811"/>
                  </a:lnTo>
                  <a:lnTo>
                    <a:pt x="0" y="605193"/>
                  </a:lnTo>
                  <a:lnTo>
                    <a:pt x="951" y="650676"/>
                  </a:lnTo>
                  <a:lnTo>
                    <a:pt x="4942" y="696100"/>
                  </a:lnTo>
                  <a:lnTo>
                    <a:pt x="11992" y="741301"/>
                  </a:lnTo>
                  <a:lnTo>
                    <a:pt x="22120" y="786117"/>
                  </a:lnTo>
                  <a:lnTo>
                    <a:pt x="35346" y="830386"/>
                  </a:lnTo>
                  <a:lnTo>
                    <a:pt x="51689" y="873946"/>
                  </a:lnTo>
                  <a:lnTo>
                    <a:pt x="71169" y="916634"/>
                  </a:lnTo>
                  <a:lnTo>
                    <a:pt x="93806" y="958288"/>
                  </a:lnTo>
                  <a:lnTo>
                    <a:pt x="119619" y="998745"/>
                  </a:lnTo>
                  <a:lnTo>
                    <a:pt x="148627" y="1037844"/>
                  </a:lnTo>
                  <a:lnTo>
                    <a:pt x="680503" y="612648"/>
                  </a:lnTo>
                  <a:lnTo>
                    <a:pt x="384847" y="0"/>
                  </a:lnTo>
                  <a:close/>
                </a:path>
              </a:pathLst>
            </a:custGeom>
            <a:solidFill>
              <a:srgbClr val="EF9970"/>
            </a:solidFill>
          </p:spPr>
          <p:txBody>
            <a:bodyPr wrap="square" lIns="0" tIns="0" rIns="0" bIns="0" rtlCol="0"/>
            <a:lstStyle/>
            <a:p>
              <a:endParaRPr/>
            </a:p>
          </p:txBody>
        </p:sp>
        <p:sp>
          <p:nvSpPr>
            <p:cNvPr id="42" name="object 42"/>
            <p:cNvSpPr/>
            <p:nvPr/>
          </p:nvSpPr>
          <p:spPr>
            <a:xfrm>
              <a:off x="6823672" y="3022092"/>
              <a:ext cx="680720" cy="1038225"/>
            </a:xfrm>
            <a:custGeom>
              <a:avLst/>
              <a:gdLst/>
              <a:ahLst/>
              <a:cxnLst/>
              <a:rect l="l" t="t" r="r" b="b"/>
              <a:pathLst>
                <a:path w="680720" h="1038225">
                  <a:moveTo>
                    <a:pt x="148627" y="1037844"/>
                  </a:moveTo>
                  <a:lnTo>
                    <a:pt x="119619" y="998745"/>
                  </a:lnTo>
                  <a:lnTo>
                    <a:pt x="93806" y="958288"/>
                  </a:lnTo>
                  <a:lnTo>
                    <a:pt x="71169" y="916634"/>
                  </a:lnTo>
                  <a:lnTo>
                    <a:pt x="51689" y="873946"/>
                  </a:lnTo>
                  <a:lnTo>
                    <a:pt x="35346" y="830386"/>
                  </a:lnTo>
                  <a:lnTo>
                    <a:pt x="22120" y="786117"/>
                  </a:lnTo>
                  <a:lnTo>
                    <a:pt x="11992" y="741301"/>
                  </a:lnTo>
                  <a:lnTo>
                    <a:pt x="4942" y="696100"/>
                  </a:lnTo>
                  <a:lnTo>
                    <a:pt x="951" y="650676"/>
                  </a:lnTo>
                  <a:lnTo>
                    <a:pt x="0" y="605193"/>
                  </a:lnTo>
                  <a:lnTo>
                    <a:pt x="2067" y="559811"/>
                  </a:lnTo>
                  <a:lnTo>
                    <a:pt x="7136" y="514694"/>
                  </a:lnTo>
                  <a:lnTo>
                    <a:pt x="15184" y="470004"/>
                  </a:lnTo>
                  <a:lnTo>
                    <a:pt x="26194" y="425903"/>
                  </a:lnTo>
                  <a:lnTo>
                    <a:pt x="40146" y="382554"/>
                  </a:lnTo>
                  <a:lnTo>
                    <a:pt x="57019" y="340119"/>
                  </a:lnTo>
                  <a:lnTo>
                    <a:pt x="76795" y="298760"/>
                  </a:lnTo>
                  <a:lnTo>
                    <a:pt x="99453" y="258639"/>
                  </a:lnTo>
                  <a:lnTo>
                    <a:pt x="124976" y="219919"/>
                  </a:lnTo>
                  <a:lnTo>
                    <a:pt x="153341" y="182763"/>
                  </a:lnTo>
                  <a:lnTo>
                    <a:pt x="184532" y="147332"/>
                  </a:lnTo>
                  <a:lnTo>
                    <a:pt x="218527" y="113788"/>
                  </a:lnTo>
                  <a:lnTo>
                    <a:pt x="255307" y="82296"/>
                  </a:lnTo>
                  <a:lnTo>
                    <a:pt x="286477" y="59150"/>
                  </a:lnTo>
                  <a:lnTo>
                    <a:pt x="318362" y="37719"/>
                  </a:lnTo>
                  <a:lnTo>
                    <a:pt x="351104" y="18002"/>
                  </a:lnTo>
                  <a:lnTo>
                    <a:pt x="384847" y="0"/>
                  </a:lnTo>
                  <a:lnTo>
                    <a:pt x="680503" y="612648"/>
                  </a:lnTo>
                  <a:lnTo>
                    <a:pt x="148627" y="1037844"/>
                  </a:lnTo>
                  <a:close/>
                </a:path>
              </a:pathLst>
            </a:custGeom>
            <a:ln w="18288">
              <a:solidFill>
                <a:srgbClr val="FFFFFF"/>
              </a:solidFill>
            </a:ln>
          </p:spPr>
          <p:txBody>
            <a:bodyPr wrap="square" lIns="0" tIns="0" rIns="0" bIns="0" rtlCol="0"/>
            <a:lstStyle/>
            <a:p>
              <a:endParaRPr/>
            </a:p>
          </p:txBody>
        </p:sp>
        <p:sp>
          <p:nvSpPr>
            <p:cNvPr id="43" name="object 43"/>
            <p:cNvSpPr/>
            <p:nvPr/>
          </p:nvSpPr>
          <p:spPr>
            <a:xfrm>
              <a:off x="7208520" y="2955036"/>
              <a:ext cx="295910" cy="680085"/>
            </a:xfrm>
            <a:custGeom>
              <a:avLst/>
              <a:gdLst/>
              <a:ahLst/>
              <a:cxnLst/>
              <a:rect l="l" t="t" r="r" b="b"/>
              <a:pathLst>
                <a:path w="295909" h="680085">
                  <a:moveTo>
                    <a:pt x="295655" y="0"/>
                  </a:moveTo>
                  <a:lnTo>
                    <a:pt x="244651" y="1897"/>
                  </a:lnTo>
                  <a:lnTo>
                    <a:pt x="193943" y="7563"/>
                  </a:lnTo>
                  <a:lnTo>
                    <a:pt x="143827" y="16954"/>
                  </a:lnTo>
                  <a:lnTo>
                    <a:pt x="94600" y="30028"/>
                  </a:lnTo>
                  <a:lnTo>
                    <a:pt x="46559" y="46743"/>
                  </a:lnTo>
                  <a:lnTo>
                    <a:pt x="0" y="67055"/>
                  </a:lnTo>
                  <a:lnTo>
                    <a:pt x="295655" y="679703"/>
                  </a:lnTo>
                  <a:lnTo>
                    <a:pt x="295655" y="0"/>
                  </a:lnTo>
                  <a:close/>
                </a:path>
              </a:pathLst>
            </a:custGeom>
            <a:solidFill>
              <a:srgbClr val="F5C2B0"/>
            </a:solidFill>
          </p:spPr>
          <p:txBody>
            <a:bodyPr wrap="square" lIns="0" tIns="0" rIns="0" bIns="0" rtlCol="0"/>
            <a:lstStyle/>
            <a:p>
              <a:endParaRPr/>
            </a:p>
          </p:txBody>
        </p:sp>
        <p:sp>
          <p:nvSpPr>
            <p:cNvPr id="44" name="object 44"/>
            <p:cNvSpPr/>
            <p:nvPr/>
          </p:nvSpPr>
          <p:spPr>
            <a:xfrm>
              <a:off x="7208520" y="2955036"/>
              <a:ext cx="295910" cy="680085"/>
            </a:xfrm>
            <a:custGeom>
              <a:avLst/>
              <a:gdLst/>
              <a:ahLst/>
              <a:cxnLst/>
              <a:rect l="l" t="t" r="r" b="b"/>
              <a:pathLst>
                <a:path w="295909" h="680085">
                  <a:moveTo>
                    <a:pt x="0" y="67055"/>
                  </a:moveTo>
                  <a:lnTo>
                    <a:pt x="46559" y="46743"/>
                  </a:lnTo>
                  <a:lnTo>
                    <a:pt x="94600" y="30028"/>
                  </a:lnTo>
                  <a:lnTo>
                    <a:pt x="143827" y="16954"/>
                  </a:lnTo>
                  <a:lnTo>
                    <a:pt x="193943" y="7563"/>
                  </a:lnTo>
                  <a:lnTo>
                    <a:pt x="244651" y="1897"/>
                  </a:lnTo>
                  <a:lnTo>
                    <a:pt x="295655" y="0"/>
                  </a:lnTo>
                  <a:lnTo>
                    <a:pt x="295655" y="679703"/>
                  </a:lnTo>
                  <a:lnTo>
                    <a:pt x="0" y="67055"/>
                  </a:lnTo>
                  <a:close/>
                </a:path>
              </a:pathLst>
            </a:custGeom>
            <a:ln w="18288">
              <a:solidFill>
                <a:srgbClr val="FFFFFF"/>
              </a:solidFill>
            </a:ln>
          </p:spPr>
          <p:txBody>
            <a:bodyPr wrap="square" lIns="0" tIns="0" rIns="0" bIns="0" rtlCol="0"/>
            <a:lstStyle/>
            <a:p>
              <a:endParaRPr/>
            </a:p>
          </p:txBody>
        </p:sp>
        <p:sp>
          <p:nvSpPr>
            <p:cNvPr id="45" name="object 45"/>
            <p:cNvSpPr/>
            <p:nvPr/>
          </p:nvSpPr>
          <p:spPr>
            <a:xfrm>
              <a:off x="8211312" y="3427476"/>
              <a:ext cx="192405" cy="178435"/>
            </a:xfrm>
            <a:custGeom>
              <a:avLst/>
              <a:gdLst/>
              <a:ahLst/>
              <a:cxnLst/>
              <a:rect l="l" t="t" r="r" b="b"/>
              <a:pathLst>
                <a:path w="192404" h="178435">
                  <a:moveTo>
                    <a:pt x="0" y="178308"/>
                  </a:moveTo>
                  <a:lnTo>
                    <a:pt x="192024" y="178308"/>
                  </a:lnTo>
                  <a:lnTo>
                    <a:pt x="192024" y="0"/>
                  </a:lnTo>
                  <a:lnTo>
                    <a:pt x="0" y="0"/>
                  </a:lnTo>
                  <a:lnTo>
                    <a:pt x="0" y="178308"/>
                  </a:lnTo>
                  <a:close/>
                </a:path>
              </a:pathLst>
            </a:custGeom>
            <a:ln w="9144">
              <a:solidFill>
                <a:srgbClr val="0D0D0D"/>
              </a:solidFill>
            </a:ln>
          </p:spPr>
          <p:txBody>
            <a:bodyPr wrap="square" lIns="0" tIns="0" rIns="0" bIns="0" rtlCol="0"/>
            <a:lstStyle/>
            <a:p>
              <a:endParaRPr/>
            </a:p>
          </p:txBody>
        </p:sp>
      </p:grpSp>
      <p:sp>
        <p:nvSpPr>
          <p:cNvPr id="46" name="object 46"/>
          <p:cNvSpPr txBox="1"/>
          <p:nvPr/>
        </p:nvSpPr>
        <p:spPr>
          <a:xfrm>
            <a:off x="8249411" y="3426967"/>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19</a:t>
            </a:r>
            <a:endParaRPr sz="900">
              <a:latin typeface="Calibri"/>
              <a:cs typeface="Calibri"/>
            </a:endParaRPr>
          </a:p>
        </p:txBody>
      </p:sp>
      <p:sp>
        <p:nvSpPr>
          <p:cNvPr id="47" name="object 47"/>
          <p:cNvSpPr/>
          <p:nvPr/>
        </p:nvSpPr>
        <p:spPr>
          <a:xfrm>
            <a:off x="7162800" y="4311396"/>
            <a:ext cx="134620" cy="177165"/>
          </a:xfrm>
          <a:custGeom>
            <a:avLst/>
            <a:gdLst/>
            <a:ahLst/>
            <a:cxnLst/>
            <a:rect l="l" t="t" r="r" b="b"/>
            <a:pathLst>
              <a:path w="134620" h="177164">
                <a:moveTo>
                  <a:pt x="0" y="176783"/>
                </a:moveTo>
                <a:lnTo>
                  <a:pt x="134111" y="176783"/>
                </a:lnTo>
                <a:lnTo>
                  <a:pt x="134111" y="0"/>
                </a:lnTo>
                <a:lnTo>
                  <a:pt x="0" y="0"/>
                </a:lnTo>
                <a:lnTo>
                  <a:pt x="0" y="176783"/>
                </a:lnTo>
                <a:close/>
              </a:path>
            </a:pathLst>
          </a:custGeom>
          <a:ln w="9144">
            <a:solidFill>
              <a:srgbClr val="0D0D0D"/>
            </a:solidFill>
          </a:ln>
        </p:spPr>
        <p:txBody>
          <a:bodyPr wrap="square" lIns="0" tIns="0" rIns="0" bIns="0" rtlCol="0"/>
          <a:lstStyle/>
          <a:p>
            <a:endParaRPr/>
          </a:p>
        </p:txBody>
      </p:sp>
      <p:sp>
        <p:nvSpPr>
          <p:cNvPr id="48" name="object 48"/>
          <p:cNvSpPr txBox="1"/>
          <p:nvPr/>
        </p:nvSpPr>
        <p:spPr>
          <a:xfrm>
            <a:off x="7199376" y="431088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8</a:t>
            </a:r>
            <a:endParaRPr sz="900">
              <a:latin typeface="Calibri"/>
              <a:cs typeface="Calibri"/>
            </a:endParaRPr>
          </a:p>
        </p:txBody>
      </p:sp>
      <p:sp>
        <p:nvSpPr>
          <p:cNvPr id="49" name="object 49"/>
          <p:cNvSpPr/>
          <p:nvPr/>
        </p:nvSpPr>
        <p:spPr>
          <a:xfrm>
            <a:off x="6612635" y="3369564"/>
            <a:ext cx="192405" cy="177165"/>
          </a:xfrm>
          <a:custGeom>
            <a:avLst/>
            <a:gdLst/>
            <a:ahLst/>
            <a:cxnLst/>
            <a:rect l="l" t="t" r="r" b="b"/>
            <a:pathLst>
              <a:path w="192404" h="177164">
                <a:moveTo>
                  <a:pt x="0" y="176784"/>
                </a:moveTo>
                <a:lnTo>
                  <a:pt x="192024" y="176784"/>
                </a:lnTo>
                <a:lnTo>
                  <a:pt x="192024" y="0"/>
                </a:lnTo>
                <a:lnTo>
                  <a:pt x="0" y="0"/>
                </a:lnTo>
                <a:lnTo>
                  <a:pt x="0" y="176784"/>
                </a:lnTo>
                <a:close/>
              </a:path>
            </a:pathLst>
          </a:custGeom>
          <a:ln w="9143">
            <a:solidFill>
              <a:srgbClr val="0D0D0D"/>
            </a:solidFill>
          </a:ln>
        </p:spPr>
        <p:txBody>
          <a:bodyPr wrap="square" lIns="0" tIns="0" rIns="0" bIns="0" rtlCol="0"/>
          <a:lstStyle/>
          <a:p>
            <a:endParaRPr/>
          </a:p>
        </p:txBody>
      </p:sp>
      <p:sp>
        <p:nvSpPr>
          <p:cNvPr id="50" name="object 50"/>
          <p:cNvSpPr txBox="1"/>
          <p:nvPr/>
        </p:nvSpPr>
        <p:spPr>
          <a:xfrm>
            <a:off x="6649211" y="3369055"/>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12</a:t>
            </a:r>
            <a:endParaRPr sz="900">
              <a:latin typeface="Calibri"/>
              <a:cs typeface="Calibri"/>
            </a:endParaRPr>
          </a:p>
        </p:txBody>
      </p:sp>
      <p:sp>
        <p:nvSpPr>
          <p:cNvPr id="51" name="object 51"/>
          <p:cNvSpPr/>
          <p:nvPr/>
        </p:nvSpPr>
        <p:spPr>
          <a:xfrm>
            <a:off x="7231380" y="2767584"/>
            <a:ext cx="134620" cy="178435"/>
          </a:xfrm>
          <a:custGeom>
            <a:avLst/>
            <a:gdLst/>
            <a:ahLst/>
            <a:cxnLst/>
            <a:rect l="l" t="t" r="r" b="b"/>
            <a:pathLst>
              <a:path w="134620" h="178435">
                <a:moveTo>
                  <a:pt x="0" y="178308"/>
                </a:moveTo>
                <a:lnTo>
                  <a:pt x="134111" y="178308"/>
                </a:lnTo>
                <a:lnTo>
                  <a:pt x="134111" y="0"/>
                </a:lnTo>
                <a:lnTo>
                  <a:pt x="0" y="0"/>
                </a:lnTo>
                <a:lnTo>
                  <a:pt x="0" y="178308"/>
                </a:lnTo>
                <a:close/>
              </a:path>
            </a:pathLst>
          </a:custGeom>
          <a:ln w="9144">
            <a:solidFill>
              <a:srgbClr val="0D0D0D"/>
            </a:solidFill>
          </a:ln>
        </p:spPr>
        <p:txBody>
          <a:bodyPr wrap="square" lIns="0" tIns="0" rIns="0" bIns="0" rtlCol="0"/>
          <a:lstStyle/>
          <a:p>
            <a:endParaRPr/>
          </a:p>
        </p:txBody>
      </p:sp>
      <p:sp>
        <p:nvSpPr>
          <p:cNvPr id="52" name="object 52"/>
          <p:cNvSpPr txBox="1"/>
          <p:nvPr/>
        </p:nvSpPr>
        <p:spPr>
          <a:xfrm>
            <a:off x="6798564" y="2443988"/>
            <a:ext cx="1988185" cy="485775"/>
          </a:xfrm>
          <a:prstGeom prst="rect">
            <a:avLst/>
          </a:prstGeom>
        </p:spPr>
        <p:txBody>
          <a:bodyPr vert="horz" wrap="square" lIns="0" tIns="12700" rIns="0" bIns="0" rtlCol="0">
            <a:spAutoFit/>
          </a:bodyPr>
          <a:lstStyle/>
          <a:p>
            <a:pPr>
              <a:lnSpc>
                <a:spcPct val="100000"/>
              </a:lnSpc>
              <a:spcBef>
                <a:spcPts val="100"/>
              </a:spcBef>
            </a:pPr>
            <a:r>
              <a:rPr sz="1200" b="1" dirty="0">
                <a:solidFill>
                  <a:srgbClr val="666666"/>
                </a:solidFill>
                <a:latin typeface="UD Digi Kyokasho NK-B"/>
                <a:cs typeface="UD Digi Kyokasho NK-B"/>
              </a:rPr>
              <a:t>（３）</a:t>
            </a:r>
            <a:r>
              <a:rPr sz="1200" b="1" spc="-20" dirty="0">
                <a:solidFill>
                  <a:srgbClr val="666666"/>
                </a:solidFill>
                <a:latin typeface="UD Digi Kyokasho NK-B"/>
                <a:cs typeface="UD Digi Kyokasho NK-B"/>
              </a:rPr>
              <a:t>個別専門療育の希望者数</a:t>
            </a:r>
            <a:endParaRPr sz="1200">
              <a:latin typeface="UD Digi Kyokasho NK-B"/>
              <a:cs typeface="UD Digi Kyokasho NK-B"/>
            </a:endParaRPr>
          </a:p>
          <a:p>
            <a:pPr marL="469265">
              <a:lnSpc>
                <a:spcPct val="100000"/>
              </a:lnSpc>
              <a:spcBef>
                <a:spcPts val="1105"/>
              </a:spcBef>
            </a:pPr>
            <a:r>
              <a:rPr sz="900" spc="-50" dirty="0">
                <a:solidFill>
                  <a:srgbClr val="3F3F3F"/>
                </a:solidFill>
                <a:latin typeface="Calibri"/>
                <a:cs typeface="Calibri"/>
              </a:rPr>
              <a:t>3</a:t>
            </a:r>
            <a:endParaRPr sz="900">
              <a:latin typeface="Calibri"/>
              <a:cs typeface="Calibri"/>
            </a:endParaRPr>
          </a:p>
        </p:txBody>
      </p:sp>
      <p:sp>
        <p:nvSpPr>
          <p:cNvPr id="53" name="object 53"/>
          <p:cNvSpPr/>
          <p:nvPr/>
        </p:nvSpPr>
        <p:spPr>
          <a:xfrm>
            <a:off x="8951976" y="3232404"/>
            <a:ext cx="53340" cy="55244"/>
          </a:xfrm>
          <a:custGeom>
            <a:avLst/>
            <a:gdLst/>
            <a:ahLst/>
            <a:cxnLst/>
            <a:rect l="l" t="t" r="r" b="b"/>
            <a:pathLst>
              <a:path w="53340" h="55245">
                <a:moveTo>
                  <a:pt x="53340" y="0"/>
                </a:moveTo>
                <a:lnTo>
                  <a:pt x="0" y="0"/>
                </a:lnTo>
                <a:lnTo>
                  <a:pt x="0" y="54864"/>
                </a:lnTo>
                <a:lnTo>
                  <a:pt x="53340" y="54864"/>
                </a:lnTo>
                <a:lnTo>
                  <a:pt x="53340" y="0"/>
                </a:lnTo>
                <a:close/>
              </a:path>
            </a:pathLst>
          </a:custGeom>
          <a:solidFill>
            <a:srgbClr val="B96023"/>
          </a:solidFill>
        </p:spPr>
        <p:txBody>
          <a:bodyPr wrap="square" lIns="0" tIns="0" rIns="0" bIns="0" rtlCol="0"/>
          <a:lstStyle/>
          <a:p>
            <a:endParaRPr/>
          </a:p>
        </p:txBody>
      </p:sp>
      <p:sp>
        <p:nvSpPr>
          <p:cNvPr id="54" name="object 54"/>
          <p:cNvSpPr txBox="1"/>
          <p:nvPr/>
        </p:nvSpPr>
        <p:spPr>
          <a:xfrm>
            <a:off x="9029700" y="3169920"/>
            <a:ext cx="31877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666666"/>
                </a:solidFill>
                <a:latin typeface="UD Digi Kyokasho NK-B"/>
                <a:cs typeface="UD Digi Kyokasho NK-B"/>
              </a:rPr>
              <a:t>定員内</a:t>
            </a:r>
            <a:endParaRPr sz="800">
              <a:latin typeface="UD Digi Kyokasho NK-B"/>
              <a:cs typeface="UD Digi Kyokasho NK-B"/>
            </a:endParaRPr>
          </a:p>
        </p:txBody>
      </p:sp>
      <p:grpSp>
        <p:nvGrpSpPr>
          <p:cNvPr id="55" name="object 55"/>
          <p:cNvGrpSpPr/>
          <p:nvPr/>
        </p:nvGrpSpPr>
        <p:grpSpPr>
          <a:xfrm>
            <a:off x="8951976" y="3432048"/>
            <a:ext cx="55244" cy="452755"/>
            <a:chOff x="8951976" y="3432048"/>
            <a:chExt cx="55244" cy="452755"/>
          </a:xfrm>
        </p:grpSpPr>
        <p:sp>
          <p:nvSpPr>
            <p:cNvPr id="56" name="object 56"/>
            <p:cNvSpPr/>
            <p:nvPr/>
          </p:nvSpPr>
          <p:spPr>
            <a:xfrm>
              <a:off x="8951976" y="3432048"/>
              <a:ext cx="55244" cy="55244"/>
            </a:xfrm>
            <a:custGeom>
              <a:avLst/>
              <a:gdLst/>
              <a:ahLst/>
              <a:cxnLst/>
              <a:rect l="l" t="t" r="r" b="b"/>
              <a:pathLst>
                <a:path w="55245" h="55245">
                  <a:moveTo>
                    <a:pt x="54864" y="0"/>
                  </a:moveTo>
                  <a:lnTo>
                    <a:pt x="0" y="0"/>
                  </a:lnTo>
                  <a:lnTo>
                    <a:pt x="0" y="54863"/>
                  </a:lnTo>
                  <a:lnTo>
                    <a:pt x="54864" y="54863"/>
                  </a:lnTo>
                  <a:lnTo>
                    <a:pt x="54864" y="0"/>
                  </a:lnTo>
                  <a:close/>
                </a:path>
              </a:pathLst>
            </a:custGeom>
            <a:solidFill>
              <a:srgbClr val="DE752C"/>
            </a:solidFill>
          </p:spPr>
          <p:txBody>
            <a:bodyPr wrap="square" lIns="0" tIns="0" rIns="0" bIns="0" rtlCol="0"/>
            <a:lstStyle/>
            <a:p>
              <a:endParaRPr/>
            </a:p>
          </p:txBody>
        </p:sp>
        <p:sp>
          <p:nvSpPr>
            <p:cNvPr id="57" name="object 57"/>
            <p:cNvSpPr/>
            <p:nvPr/>
          </p:nvSpPr>
          <p:spPr>
            <a:xfrm>
              <a:off x="8951976" y="3630168"/>
              <a:ext cx="53340" cy="55244"/>
            </a:xfrm>
            <a:custGeom>
              <a:avLst/>
              <a:gdLst/>
              <a:ahLst/>
              <a:cxnLst/>
              <a:rect l="l" t="t" r="r" b="b"/>
              <a:pathLst>
                <a:path w="53340" h="55245">
                  <a:moveTo>
                    <a:pt x="53340" y="0"/>
                  </a:moveTo>
                  <a:lnTo>
                    <a:pt x="0" y="0"/>
                  </a:lnTo>
                  <a:lnTo>
                    <a:pt x="0" y="54864"/>
                  </a:lnTo>
                  <a:lnTo>
                    <a:pt x="53340" y="54864"/>
                  </a:lnTo>
                  <a:lnTo>
                    <a:pt x="53340" y="0"/>
                  </a:lnTo>
                  <a:close/>
                </a:path>
              </a:pathLst>
            </a:custGeom>
            <a:solidFill>
              <a:srgbClr val="EF9970"/>
            </a:solidFill>
          </p:spPr>
          <p:txBody>
            <a:bodyPr wrap="square" lIns="0" tIns="0" rIns="0" bIns="0" rtlCol="0"/>
            <a:lstStyle/>
            <a:p>
              <a:endParaRPr/>
            </a:p>
          </p:txBody>
        </p:sp>
        <p:sp>
          <p:nvSpPr>
            <p:cNvPr id="58" name="object 58"/>
            <p:cNvSpPr/>
            <p:nvPr/>
          </p:nvSpPr>
          <p:spPr>
            <a:xfrm>
              <a:off x="8951976" y="3829812"/>
              <a:ext cx="55244" cy="55244"/>
            </a:xfrm>
            <a:custGeom>
              <a:avLst/>
              <a:gdLst/>
              <a:ahLst/>
              <a:cxnLst/>
              <a:rect l="l" t="t" r="r" b="b"/>
              <a:pathLst>
                <a:path w="55245" h="55245">
                  <a:moveTo>
                    <a:pt x="54864" y="0"/>
                  </a:moveTo>
                  <a:lnTo>
                    <a:pt x="0" y="0"/>
                  </a:lnTo>
                  <a:lnTo>
                    <a:pt x="0" y="54863"/>
                  </a:lnTo>
                  <a:lnTo>
                    <a:pt x="54864" y="54863"/>
                  </a:lnTo>
                  <a:lnTo>
                    <a:pt x="54864" y="0"/>
                  </a:lnTo>
                  <a:close/>
                </a:path>
              </a:pathLst>
            </a:custGeom>
            <a:solidFill>
              <a:srgbClr val="F5C2B0"/>
            </a:solidFill>
          </p:spPr>
          <p:txBody>
            <a:bodyPr wrap="square" lIns="0" tIns="0" rIns="0" bIns="0" rtlCol="0"/>
            <a:lstStyle/>
            <a:p>
              <a:endParaRPr/>
            </a:p>
          </p:txBody>
        </p:sp>
      </p:grpSp>
      <p:sp>
        <p:nvSpPr>
          <p:cNvPr id="59" name="object 59"/>
          <p:cNvSpPr txBox="1"/>
          <p:nvPr/>
        </p:nvSpPr>
        <p:spPr>
          <a:xfrm>
            <a:off x="9029700" y="3369564"/>
            <a:ext cx="318770" cy="545465"/>
          </a:xfrm>
          <a:prstGeom prst="rect">
            <a:avLst/>
          </a:prstGeom>
        </p:spPr>
        <p:txBody>
          <a:bodyPr vert="horz" wrap="square" lIns="0" tIns="12700" rIns="0" bIns="0" rtlCol="0">
            <a:spAutoFit/>
          </a:bodyPr>
          <a:lstStyle/>
          <a:p>
            <a:pPr>
              <a:lnSpc>
                <a:spcPct val="100000"/>
              </a:lnSpc>
              <a:spcBef>
                <a:spcPts val="100"/>
              </a:spcBef>
            </a:pPr>
            <a:r>
              <a:rPr sz="800" b="1" spc="-20" dirty="0">
                <a:solidFill>
                  <a:srgbClr val="666666"/>
                </a:solidFill>
                <a:latin typeface="UD Digi Kyokasho NK-B"/>
                <a:cs typeface="UD Digi Kyokasho NK-B"/>
              </a:rPr>
              <a:t>定員超</a:t>
            </a:r>
            <a:endParaRPr sz="800">
              <a:latin typeface="UD Digi Kyokasho NK-B"/>
              <a:cs typeface="UD Digi Kyokasho NK-B"/>
            </a:endParaRPr>
          </a:p>
          <a:p>
            <a:pPr marR="5080">
              <a:lnSpc>
                <a:spcPts val="1570"/>
              </a:lnSpc>
              <a:spcBef>
                <a:spcPts val="90"/>
              </a:spcBef>
            </a:pPr>
            <a:r>
              <a:rPr sz="800" b="1" spc="-20" dirty="0">
                <a:solidFill>
                  <a:srgbClr val="666666"/>
                </a:solidFill>
                <a:latin typeface="UD Digi Kyokasho NK-B"/>
                <a:cs typeface="UD Digi Kyokasho NK-B"/>
              </a:rPr>
              <a:t>把握無その他</a:t>
            </a:r>
            <a:endParaRPr sz="800">
              <a:latin typeface="UD Digi Kyokasho NK-B"/>
              <a:cs typeface="UD Digi Kyokasho NK-B"/>
            </a:endParaRPr>
          </a:p>
        </p:txBody>
      </p:sp>
      <p:sp>
        <p:nvSpPr>
          <p:cNvPr id="60" name="object 60"/>
          <p:cNvSpPr/>
          <p:nvPr/>
        </p:nvSpPr>
        <p:spPr>
          <a:xfrm>
            <a:off x="5766815" y="2354580"/>
            <a:ext cx="4043679" cy="2217420"/>
          </a:xfrm>
          <a:custGeom>
            <a:avLst/>
            <a:gdLst/>
            <a:ahLst/>
            <a:cxnLst/>
            <a:rect l="l" t="t" r="r" b="b"/>
            <a:pathLst>
              <a:path w="4043679" h="2217420">
                <a:moveTo>
                  <a:pt x="0" y="2217419"/>
                </a:moveTo>
                <a:lnTo>
                  <a:pt x="4043172" y="2217419"/>
                </a:lnTo>
                <a:lnTo>
                  <a:pt x="4043172" y="0"/>
                </a:lnTo>
                <a:lnTo>
                  <a:pt x="0" y="0"/>
                </a:lnTo>
                <a:lnTo>
                  <a:pt x="0" y="2217419"/>
                </a:lnTo>
                <a:close/>
              </a:path>
            </a:pathLst>
          </a:custGeom>
          <a:ln w="9144">
            <a:solidFill>
              <a:srgbClr val="000000"/>
            </a:solidFill>
          </a:ln>
        </p:spPr>
        <p:txBody>
          <a:bodyPr wrap="square" lIns="0" tIns="0" rIns="0" bIns="0" rtlCol="0"/>
          <a:lstStyle/>
          <a:p>
            <a:endParaRPr/>
          </a:p>
        </p:txBody>
      </p:sp>
      <p:sp>
        <p:nvSpPr>
          <p:cNvPr id="61" name="object 61"/>
          <p:cNvSpPr txBox="1"/>
          <p:nvPr/>
        </p:nvSpPr>
        <p:spPr>
          <a:xfrm>
            <a:off x="9637776" y="6791959"/>
            <a:ext cx="90170" cy="208279"/>
          </a:xfrm>
          <a:prstGeom prst="rect">
            <a:avLst/>
          </a:prstGeom>
        </p:spPr>
        <p:txBody>
          <a:bodyPr vert="horz" wrap="square" lIns="0" tIns="12700" rIns="0" bIns="0" rtlCol="0">
            <a:spAutoFit/>
          </a:bodyPr>
          <a:lstStyle/>
          <a:p>
            <a:pPr>
              <a:lnSpc>
                <a:spcPct val="100000"/>
              </a:lnSpc>
              <a:spcBef>
                <a:spcPts val="100"/>
              </a:spcBef>
            </a:pPr>
            <a:r>
              <a:rPr sz="1200" spc="-50" dirty="0">
                <a:solidFill>
                  <a:srgbClr val="888888"/>
                </a:solidFill>
                <a:latin typeface="Calibri"/>
                <a:cs typeface="Calibri"/>
              </a:rPr>
              <a:t>5</a:t>
            </a:r>
            <a:endParaRPr sz="12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96544" y="431800"/>
            <a:ext cx="4234180" cy="269240"/>
          </a:xfrm>
          <a:prstGeom prst="rect">
            <a:avLst/>
          </a:prstGeom>
        </p:spPr>
        <p:txBody>
          <a:bodyPr vert="horz" wrap="square" lIns="0" tIns="12700" rIns="0" bIns="0" rtlCol="0">
            <a:spAutoFit/>
          </a:bodyPr>
          <a:lstStyle/>
          <a:p>
            <a:pPr marL="12700">
              <a:lnSpc>
                <a:spcPct val="100000"/>
              </a:lnSpc>
              <a:spcBef>
                <a:spcPts val="100"/>
              </a:spcBef>
              <a:tabLst>
                <a:tab pos="812165" algn="l"/>
              </a:tabLst>
            </a:pPr>
            <a:r>
              <a:rPr spc="-25" dirty="0"/>
              <a:t>２−③</a:t>
            </a:r>
            <a:r>
              <a:rPr dirty="0"/>
              <a:t>	</a:t>
            </a:r>
            <a:r>
              <a:rPr spc="-35" dirty="0"/>
              <a:t>発達⽀援体制の充実：巡回⽀援の実施</a:t>
            </a: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909955"/>
          </a:xfrm>
          <a:prstGeom prst="rect">
            <a:avLst/>
          </a:prstGeom>
          <a:ln w="25907">
            <a:solidFill>
              <a:srgbClr val="00AFEF"/>
            </a:solidFill>
          </a:ln>
        </p:spPr>
        <p:txBody>
          <a:bodyPr vert="horz" wrap="square" lIns="0" tIns="54610" rIns="0" bIns="0" rtlCol="0">
            <a:spAutoFit/>
          </a:bodyPr>
          <a:lstStyle/>
          <a:p>
            <a:pPr marL="91440">
              <a:lnSpc>
                <a:spcPct val="100000"/>
              </a:lnSpc>
              <a:spcBef>
                <a:spcPts val="430"/>
              </a:spcBef>
            </a:pPr>
            <a:r>
              <a:rPr sz="1200" b="1" spc="-30" dirty="0">
                <a:solidFill>
                  <a:srgbClr val="0D0D0D"/>
                </a:solidFill>
                <a:latin typeface="UD Digi Kyokasho NK-B"/>
                <a:cs typeface="UD Digi Kyokasho NK-B"/>
              </a:rPr>
              <a:t>〇すべての市町村において、幼稚園、保育所等に対し、発達障がい支援の視点を含めた巡回支援を実施。</a:t>
            </a:r>
            <a:endParaRPr sz="1200">
              <a:latin typeface="UD Digi Kyokasho NK-B"/>
              <a:cs typeface="UD Digi Kyokasho NK-B"/>
            </a:endParaRPr>
          </a:p>
          <a:p>
            <a:pPr marL="266065" marR="152400" indent="-175260">
              <a:lnSpc>
                <a:spcPct val="118300"/>
              </a:lnSpc>
            </a:pPr>
            <a:r>
              <a:rPr sz="1200" b="1" spc="-30" dirty="0">
                <a:solidFill>
                  <a:srgbClr val="0D0D0D"/>
                </a:solidFill>
                <a:latin typeface="UD Digi Kyokasho NK-B"/>
                <a:cs typeface="UD Digi Kyokasho NK-B"/>
              </a:rPr>
              <a:t>〇巡回支援の実施内容としては、「対象児へのアセスメント」が最も多く、次いで「施設職員への助言」「関係機関への引継ぎ等」が多い。また、巡回支援を担当する職員の職種は、心理職または保育士が多い。</a:t>
            </a:r>
            <a:endParaRPr sz="1200">
              <a:latin typeface="UD Digi Kyokasho NK-B"/>
              <a:cs typeface="UD Digi Kyokasho NK-B"/>
            </a:endParaRPr>
          </a:p>
          <a:p>
            <a:pPr marL="90805">
              <a:lnSpc>
                <a:spcPct val="100000"/>
              </a:lnSpc>
              <a:spcBef>
                <a:spcPts val="254"/>
              </a:spcBef>
            </a:pPr>
            <a:r>
              <a:rPr sz="1200" b="1" spc="-25" dirty="0">
                <a:solidFill>
                  <a:srgbClr val="0D0D0D"/>
                </a:solidFill>
                <a:latin typeface="UD Digi Kyokasho NK-B"/>
                <a:cs typeface="UD Digi Kyokasho NK-B"/>
              </a:rPr>
              <a:t>〇巡回支援の財源については、</a:t>
            </a:r>
            <a:r>
              <a:rPr sz="1200" b="0" spc="245" dirty="0">
                <a:solidFill>
                  <a:srgbClr val="0D0D0D"/>
                </a:solidFill>
                <a:latin typeface="Heisei Mincho Std W3"/>
                <a:cs typeface="Heisei Mincho Std W3"/>
              </a:rPr>
              <a:t>31</a:t>
            </a:r>
            <a:r>
              <a:rPr sz="1200" b="1" spc="-15" dirty="0">
                <a:solidFill>
                  <a:srgbClr val="0D0D0D"/>
                </a:solidFill>
                <a:latin typeface="UD Digi Kyokasho NK-B"/>
                <a:cs typeface="UD Digi Kyokasho NK-B"/>
              </a:rPr>
              <a:t>市町村が大阪府新子育て支援交付金を活用。</a:t>
            </a:r>
            <a:endParaRPr sz="1200">
              <a:latin typeface="UD Digi Kyokasho NK-B"/>
              <a:cs typeface="UD Digi Kyokasho NK-B"/>
            </a:endParaRPr>
          </a:p>
        </p:txBody>
      </p:sp>
      <p:sp>
        <p:nvSpPr>
          <p:cNvPr id="5" name="object 5"/>
          <p:cNvSpPr txBox="1"/>
          <p:nvPr/>
        </p:nvSpPr>
        <p:spPr>
          <a:xfrm>
            <a:off x="9541764" y="6932348"/>
            <a:ext cx="77470" cy="186055"/>
          </a:xfrm>
          <a:prstGeom prst="rect">
            <a:avLst/>
          </a:prstGeom>
        </p:spPr>
        <p:txBody>
          <a:bodyPr vert="horz" wrap="square" lIns="0" tIns="0" rIns="0" bIns="0" rtlCol="0">
            <a:spAutoFit/>
          </a:bodyPr>
          <a:lstStyle/>
          <a:p>
            <a:pPr>
              <a:lnSpc>
                <a:spcPts val="1385"/>
              </a:lnSpc>
            </a:pPr>
            <a:r>
              <a:rPr sz="1200" spc="-60" dirty="0">
                <a:solidFill>
                  <a:srgbClr val="888888"/>
                </a:solidFill>
                <a:latin typeface="Calibri"/>
                <a:cs typeface="Calibri"/>
              </a:rPr>
              <a:t>6</a:t>
            </a:r>
            <a:endParaRPr sz="1200">
              <a:latin typeface="Calibri"/>
              <a:cs typeface="Calibri"/>
            </a:endParaRPr>
          </a:p>
        </p:txBody>
      </p:sp>
      <p:grpSp>
        <p:nvGrpSpPr>
          <p:cNvPr id="6" name="object 6"/>
          <p:cNvGrpSpPr/>
          <p:nvPr/>
        </p:nvGrpSpPr>
        <p:grpSpPr>
          <a:xfrm>
            <a:off x="1123188" y="2773680"/>
            <a:ext cx="1144905" cy="1556385"/>
            <a:chOff x="1123188" y="2773680"/>
            <a:chExt cx="1144905" cy="1556385"/>
          </a:xfrm>
        </p:grpSpPr>
        <p:sp>
          <p:nvSpPr>
            <p:cNvPr id="7" name="object 7"/>
            <p:cNvSpPr/>
            <p:nvPr/>
          </p:nvSpPr>
          <p:spPr>
            <a:xfrm>
              <a:off x="1123188" y="2977896"/>
              <a:ext cx="1144905" cy="1146175"/>
            </a:xfrm>
            <a:custGeom>
              <a:avLst/>
              <a:gdLst/>
              <a:ahLst/>
              <a:cxnLst/>
              <a:rect l="l" t="t" r="r" b="b"/>
              <a:pathLst>
                <a:path w="1144905" h="1146175">
                  <a:moveTo>
                    <a:pt x="571500" y="0"/>
                  </a:moveTo>
                  <a:lnTo>
                    <a:pt x="524650" y="1906"/>
                  </a:lnTo>
                  <a:lnTo>
                    <a:pt x="478839" y="7527"/>
                  </a:lnTo>
                  <a:lnTo>
                    <a:pt x="434214" y="16711"/>
                  </a:lnTo>
                  <a:lnTo>
                    <a:pt x="390924" y="29309"/>
                  </a:lnTo>
                  <a:lnTo>
                    <a:pt x="349115" y="45172"/>
                  </a:lnTo>
                  <a:lnTo>
                    <a:pt x="308934" y="64149"/>
                  </a:lnTo>
                  <a:lnTo>
                    <a:pt x="270530" y="86092"/>
                  </a:lnTo>
                  <a:lnTo>
                    <a:pt x="234049" y="110849"/>
                  </a:lnTo>
                  <a:lnTo>
                    <a:pt x="199640" y="138272"/>
                  </a:lnTo>
                  <a:lnTo>
                    <a:pt x="167449" y="168211"/>
                  </a:lnTo>
                  <a:lnTo>
                    <a:pt x="137624" y="200516"/>
                  </a:lnTo>
                  <a:lnTo>
                    <a:pt x="110313" y="235037"/>
                  </a:lnTo>
                  <a:lnTo>
                    <a:pt x="85662" y="271624"/>
                  </a:lnTo>
                  <a:lnTo>
                    <a:pt x="63820" y="310129"/>
                  </a:lnTo>
                  <a:lnTo>
                    <a:pt x="44934" y="350400"/>
                  </a:lnTo>
                  <a:lnTo>
                    <a:pt x="29151" y="392289"/>
                  </a:lnTo>
                  <a:lnTo>
                    <a:pt x="16618" y="435646"/>
                  </a:lnTo>
                  <a:lnTo>
                    <a:pt x="7484" y="480320"/>
                  </a:lnTo>
                  <a:lnTo>
                    <a:pt x="1895" y="526163"/>
                  </a:lnTo>
                  <a:lnTo>
                    <a:pt x="0" y="573023"/>
                  </a:lnTo>
                  <a:lnTo>
                    <a:pt x="1895" y="620091"/>
                  </a:lnTo>
                  <a:lnTo>
                    <a:pt x="7484" y="666097"/>
                  </a:lnTo>
                  <a:lnTo>
                    <a:pt x="16618" y="710897"/>
                  </a:lnTo>
                  <a:lnTo>
                    <a:pt x="29151" y="754343"/>
                  </a:lnTo>
                  <a:lnTo>
                    <a:pt x="44934" y="796290"/>
                  </a:lnTo>
                  <a:lnTo>
                    <a:pt x="63820" y="836590"/>
                  </a:lnTo>
                  <a:lnTo>
                    <a:pt x="85662" y="875099"/>
                  </a:lnTo>
                  <a:lnTo>
                    <a:pt x="110313" y="911668"/>
                  </a:lnTo>
                  <a:lnTo>
                    <a:pt x="137624" y="946154"/>
                  </a:lnTo>
                  <a:lnTo>
                    <a:pt x="167449" y="978408"/>
                  </a:lnTo>
                  <a:lnTo>
                    <a:pt x="199640" y="1008284"/>
                  </a:lnTo>
                  <a:lnTo>
                    <a:pt x="234049" y="1035637"/>
                  </a:lnTo>
                  <a:lnTo>
                    <a:pt x="270530" y="1060319"/>
                  </a:lnTo>
                  <a:lnTo>
                    <a:pt x="308934" y="1082186"/>
                  </a:lnTo>
                  <a:lnTo>
                    <a:pt x="349115" y="1101089"/>
                  </a:lnTo>
                  <a:lnTo>
                    <a:pt x="390924" y="1116884"/>
                  </a:lnTo>
                  <a:lnTo>
                    <a:pt x="434214" y="1129424"/>
                  </a:lnTo>
                  <a:lnTo>
                    <a:pt x="478839" y="1138562"/>
                  </a:lnTo>
                  <a:lnTo>
                    <a:pt x="524650" y="1144152"/>
                  </a:lnTo>
                  <a:lnTo>
                    <a:pt x="571500" y="1146047"/>
                  </a:lnTo>
                  <a:lnTo>
                    <a:pt x="618567" y="1144152"/>
                  </a:lnTo>
                  <a:lnTo>
                    <a:pt x="664573" y="1138562"/>
                  </a:lnTo>
                  <a:lnTo>
                    <a:pt x="709373" y="1129424"/>
                  </a:lnTo>
                  <a:lnTo>
                    <a:pt x="752819" y="1116884"/>
                  </a:lnTo>
                  <a:lnTo>
                    <a:pt x="794765" y="1101089"/>
                  </a:lnTo>
                  <a:lnTo>
                    <a:pt x="835066" y="1082186"/>
                  </a:lnTo>
                  <a:lnTo>
                    <a:pt x="873575" y="1060319"/>
                  </a:lnTo>
                  <a:lnTo>
                    <a:pt x="910144" y="1035637"/>
                  </a:lnTo>
                  <a:lnTo>
                    <a:pt x="944630" y="1008284"/>
                  </a:lnTo>
                  <a:lnTo>
                    <a:pt x="976883" y="978408"/>
                  </a:lnTo>
                  <a:lnTo>
                    <a:pt x="1006760" y="946154"/>
                  </a:lnTo>
                  <a:lnTo>
                    <a:pt x="1034113" y="911668"/>
                  </a:lnTo>
                  <a:lnTo>
                    <a:pt x="1058795" y="875099"/>
                  </a:lnTo>
                  <a:lnTo>
                    <a:pt x="1080662" y="836590"/>
                  </a:lnTo>
                  <a:lnTo>
                    <a:pt x="1099565" y="796290"/>
                  </a:lnTo>
                  <a:lnTo>
                    <a:pt x="1115360" y="754343"/>
                  </a:lnTo>
                  <a:lnTo>
                    <a:pt x="1127900" y="710897"/>
                  </a:lnTo>
                  <a:lnTo>
                    <a:pt x="1137038" y="666097"/>
                  </a:lnTo>
                  <a:lnTo>
                    <a:pt x="1142628" y="620091"/>
                  </a:lnTo>
                  <a:lnTo>
                    <a:pt x="1144524" y="573023"/>
                  </a:lnTo>
                  <a:lnTo>
                    <a:pt x="571500" y="573023"/>
                  </a:lnTo>
                  <a:lnTo>
                    <a:pt x="571500" y="0"/>
                  </a:lnTo>
                  <a:close/>
                </a:path>
                <a:path w="1144905" h="1146175">
                  <a:moveTo>
                    <a:pt x="571500" y="0"/>
                  </a:moveTo>
                  <a:lnTo>
                    <a:pt x="571500" y="573023"/>
                  </a:lnTo>
                  <a:lnTo>
                    <a:pt x="1144524" y="573023"/>
                  </a:lnTo>
                  <a:lnTo>
                    <a:pt x="1142628" y="526163"/>
                  </a:lnTo>
                  <a:lnTo>
                    <a:pt x="1137038" y="480320"/>
                  </a:lnTo>
                  <a:lnTo>
                    <a:pt x="1127900" y="435646"/>
                  </a:lnTo>
                  <a:lnTo>
                    <a:pt x="1115360" y="392289"/>
                  </a:lnTo>
                  <a:lnTo>
                    <a:pt x="1099566" y="350400"/>
                  </a:lnTo>
                  <a:lnTo>
                    <a:pt x="1080662" y="310129"/>
                  </a:lnTo>
                  <a:lnTo>
                    <a:pt x="1058795" y="271624"/>
                  </a:lnTo>
                  <a:lnTo>
                    <a:pt x="1034113" y="235037"/>
                  </a:lnTo>
                  <a:lnTo>
                    <a:pt x="1006760" y="200516"/>
                  </a:lnTo>
                  <a:lnTo>
                    <a:pt x="976884" y="168211"/>
                  </a:lnTo>
                  <a:lnTo>
                    <a:pt x="944630" y="138272"/>
                  </a:lnTo>
                  <a:lnTo>
                    <a:pt x="910144" y="110849"/>
                  </a:lnTo>
                  <a:lnTo>
                    <a:pt x="873575" y="86092"/>
                  </a:lnTo>
                  <a:lnTo>
                    <a:pt x="835066" y="64149"/>
                  </a:lnTo>
                  <a:lnTo>
                    <a:pt x="794766" y="45172"/>
                  </a:lnTo>
                  <a:lnTo>
                    <a:pt x="752819" y="29309"/>
                  </a:lnTo>
                  <a:lnTo>
                    <a:pt x="709373" y="16711"/>
                  </a:lnTo>
                  <a:lnTo>
                    <a:pt x="664573" y="7527"/>
                  </a:lnTo>
                  <a:lnTo>
                    <a:pt x="618567" y="1906"/>
                  </a:lnTo>
                  <a:lnTo>
                    <a:pt x="571500" y="0"/>
                  </a:lnTo>
                  <a:close/>
                </a:path>
              </a:pathLst>
            </a:custGeom>
            <a:solidFill>
              <a:srgbClr val="5088BB"/>
            </a:solidFill>
          </p:spPr>
          <p:txBody>
            <a:bodyPr wrap="square" lIns="0" tIns="0" rIns="0" bIns="0" rtlCol="0"/>
            <a:lstStyle/>
            <a:p>
              <a:endParaRPr/>
            </a:p>
          </p:txBody>
        </p:sp>
        <p:sp>
          <p:nvSpPr>
            <p:cNvPr id="8" name="object 8"/>
            <p:cNvSpPr/>
            <p:nvPr/>
          </p:nvSpPr>
          <p:spPr>
            <a:xfrm>
              <a:off x="1694688" y="2977896"/>
              <a:ext cx="0" cy="573405"/>
            </a:xfrm>
            <a:custGeom>
              <a:avLst/>
              <a:gdLst/>
              <a:ahLst/>
              <a:cxnLst/>
              <a:rect l="l" t="t" r="r" b="b"/>
              <a:pathLst>
                <a:path h="573404">
                  <a:moveTo>
                    <a:pt x="0" y="0"/>
                  </a:moveTo>
                  <a:lnTo>
                    <a:pt x="0" y="573023"/>
                  </a:lnTo>
                </a:path>
              </a:pathLst>
            </a:custGeom>
            <a:ln w="18288">
              <a:solidFill>
                <a:srgbClr val="FFFFFF"/>
              </a:solidFill>
            </a:ln>
          </p:spPr>
          <p:txBody>
            <a:bodyPr wrap="square" lIns="0" tIns="0" rIns="0" bIns="0" rtlCol="0"/>
            <a:lstStyle/>
            <a:p>
              <a:endParaRPr/>
            </a:p>
          </p:txBody>
        </p:sp>
        <p:sp>
          <p:nvSpPr>
            <p:cNvPr id="9" name="object 9"/>
            <p:cNvSpPr/>
            <p:nvPr/>
          </p:nvSpPr>
          <p:spPr>
            <a:xfrm>
              <a:off x="1598676" y="2778252"/>
              <a:ext cx="192405" cy="1546860"/>
            </a:xfrm>
            <a:custGeom>
              <a:avLst/>
              <a:gdLst/>
              <a:ahLst/>
              <a:cxnLst/>
              <a:rect l="l" t="t" r="r" b="b"/>
              <a:pathLst>
                <a:path w="192405" h="1546860">
                  <a:moveTo>
                    <a:pt x="0" y="1546860"/>
                  </a:moveTo>
                  <a:lnTo>
                    <a:pt x="192024" y="1546860"/>
                  </a:lnTo>
                  <a:lnTo>
                    <a:pt x="192024" y="1368552"/>
                  </a:lnTo>
                  <a:lnTo>
                    <a:pt x="0" y="1368552"/>
                  </a:lnTo>
                  <a:lnTo>
                    <a:pt x="0" y="1546860"/>
                  </a:lnTo>
                  <a:close/>
                </a:path>
                <a:path w="192405" h="1546860">
                  <a:moveTo>
                    <a:pt x="28956" y="176784"/>
                  </a:moveTo>
                  <a:lnTo>
                    <a:pt x="163068" y="176784"/>
                  </a:lnTo>
                  <a:lnTo>
                    <a:pt x="163068" y="0"/>
                  </a:lnTo>
                  <a:lnTo>
                    <a:pt x="28956" y="0"/>
                  </a:lnTo>
                  <a:lnTo>
                    <a:pt x="28956" y="176784"/>
                  </a:lnTo>
                  <a:close/>
                </a:path>
              </a:pathLst>
            </a:custGeom>
            <a:ln w="9144">
              <a:solidFill>
                <a:srgbClr val="000000"/>
              </a:solidFill>
            </a:ln>
          </p:spPr>
          <p:txBody>
            <a:bodyPr wrap="square" lIns="0" tIns="0" rIns="0" bIns="0" rtlCol="0"/>
            <a:lstStyle/>
            <a:p>
              <a:endParaRPr/>
            </a:p>
          </p:txBody>
        </p:sp>
      </p:grpSp>
      <p:sp>
        <p:nvSpPr>
          <p:cNvPr id="10" name="object 10"/>
          <p:cNvSpPr/>
          <p:nvPr/>
        </p:nvSpPr>
        <p:spPr>
          <a:xfrm>
            <a:off x="2484120" y="3346704"/>
            <a:ext cx="62865" cy="60960"/>
          </a:xfrm>
          <a:custGeom>
            <a:avLst/>
            <a:gdLst/>
            <a:ahLst/>
            <a:cxnLst/>
            <a:rect l="l" t="t" r="r" b="b"/>
            <a:pathLst>
              <a:path w="62864" h="60960">
                <a:moveTo>
                  <a:pt x="62484" y="0"/>
                </a:moveTo>
                <a:lnTo>
                  <a:pt x="0" y="0"/>
                </a:lnTo>
                <a:lnTo>
                  <a:pt x="0" y="60960"/>
                </a:lnTo>
                <a:lnTo>
                  <a:pt x="62484" y="60960"/>
                </a:lnTo>
                <a:lnTo>
                  <a:pt x="62484" y="0"/>
                </a:lnTo>
                <a:close/>
              </a:path>
            </a:pathLst>
          </a:custGeom>
          <a:solidFill>
            <a:srgbClr val="5088BB"/>
          </a:solidFill>
        </p:spPr>
        <p:txBody>
          <a:bodyPr wrap="square" lIns="0" tIns="0" rIns="0" bIns="0" rtlCol="0"/>
          <a:lstStyle/>
          <a:p>
            <a:endParaRPr/>
          </a:p>
        </p:txBody>
      </p:sp>
      <p:sp>
        <p:nvSpPr>
          <p:cNvPr id="11" name="object 11"/>
          <p:cNvSpPr/>
          <p:nvPr/>
        </p:nvSpPr>
        <p:spPr>
          <a:xfrm>
            <a:off x="2484120" y="3762755"/>
            <a:ext cx="62865" cy="60960"/>
          </a:xfrm>
          <a:custGeom>
            <a:avLst/>
            <a:gdLst/>
            <a:ahLst/>
            <a:cxnLst/>
            <a:rect l="l" t="t" r="r" b="b"/>
            <a:pathLst>
              <a:path w="62864" h="60960">
                <a:moveTo>
                  <a:pt x="62484" y="0"/>
                </a:moveTo>
                <a:lnTo>
                  <a:pt x="0" y="0"/>
                </a:lnTo>
                <a:lnTo>
                  <a:pt x="0" y="60960"/>
                </a:lnTo>
                <a:lnTo>
                  <a:pt x="62484" y="60960"/>
                </a:lnTo>
                <a:lnTo>
                  <a:pt x="62484" y="0"/>
                </a:lnTo>
                <a:close/>
              </a:path>
            </a:pathLst>
          </a:custGeom>
          <a:solidFill>
            <a:srgbClr val="96B8DF"/>
          </a:solidFill>
        </p:spPr>
        <p:txBody>
          <a:bodyPr wrap="square" lIns="0" tIns="0" rIns="0" bIns="0" rtlCol="0"/>
          <a:lstStyle/>
          <a:p>
            <a:endParaRPr/>
          </a:p>
        </p:txBody>
      </p:sp>
      <p:sp>
        <p:nvSpPr>
          <p:cNvPr id="12" name="object 12"/>
          <p:cNvSpPr txBox="1"/>
          <p:nvPr/>
        </p:nvSpPr>
        <p:spPr>
          <a:xfrm>
            <a:off x="880872" y="2071116"/>
            <a:ext cx="2249805" cy="2386965"/>
          </a:xfrm>
          <a:prstGeom prst="rect">
            <a:avLst/>
          </a:prstGeom>
          <a:ln w="9144">
            <a:solidFill>
              <a:srgbClr val="000000"/>
            </a:solidFill>
          </a:ln>
        </p:spPr>
        <p:txBody>
          <a:bodyPr vert="horz" wrap="square" lIns="0" tIns="54610" rIns="0" bIns="0" rtlCol="0">
            <a:spAutoFit/>
          </a:bodyPr>
          <a:lstStyle/>
          <a:p>
            <a:pPr marL="382270" marR="318135" indent="-58419">
              <a:lnSpc>
                <a:spcPct val="125800"/>
              </a:lnSpc>
              <a:spcBef>
                <a:spcPts val="430"/>
              </a:spcBef>
            </a:pPr>
            <a:r>
              <a:rPr sz="1200" b="1" spc="-10" dirty="0">
                <a:solidFill>
                  <a:srgbClr val="666666"/>
                </a:solidFill>
                <a:latin typeface="UD Digi Kyokasho NK-B"/>
                <a:cs typeface="UD Digi Kyokasho NK-B"/>
              </a:rPr>
              <a:t>（１）</a:t>
            </a:r>
            <a:r>
              <a:rPr sz="1200" b="1" spc="-20" dirty="0">
                <a:solidFill>
                  <a:srgbClr val="666666"/>
                </a:solidFill>
                <a:latin typeface="UD Digi Kyokasho NK-B"/>
                <a:cs typeface="UD Digi Kyokasho NK-B"/>
              </a:rPr>
              <a:t>幼稚園、保育所等に</a:t>
            </a:r>
            <a:r>
              <a:rPr sz="1200" b="1" spc="-25" dirty="0">
                <a:solidFill>
                  <a:srgbClr val="666666"/>
                </a:solidFill>
                <a:latin typeface="UD Digi Kyokasho NK-B"/>
                <a:cs typeface="UD Digi Kyokasho NK-B"/>
              </a:rPr>
              <a:t>対する巡回支援の実施</a:t>
            </a:r>
            <a:endParaRPr sz="1200">
              <a:latin typeface="UD Digi Kyokasho NK-B"/>
              <a:cs typeface="UD Digi Kyokasho NK-B"/>
            </a:endParaRPr>
          </a:p>
          <a:p>
            <a:pPr>
              <a:lnSpc>
                <a:spcPct val="100000"/>
              </a:lnSpc>
              <a:spcBef>
                <a:spcPts val="50"/>
              </a:spcBef>
            </a:pPr>
            <a:endParaRPr sz="1200">
              <a:latin typeface="UD Digi Kyokasho NK-B"/>
              <a:cs typeface="UD Digi Kyokasho NK-B"/>
            </a:endParaRPr>
          </a:p>
          <a:p>
            <a:pPr marR="616585" algn="ctr">
              <a:lnSpc>
                <a:spcPct val="100000"/>
              </a:lnSpc>
            </a:pPr>
            <a:r>
              <a:rPr sz="900" spc="-50" dirty="0">
                <a:solidFill>
                  <a:srgbClr val="3F3F3F"/>
                </a:solidFill>
                <a:latin typeface="Calibri"/>
                <a:cs typeface="Calibri"/>
              </a:rPr>
              <a:t>0</a:t>
            </a:r>
            <a:endParaRPr sz="900">
              <a:latin typeface="Calibri"/>
              <a:cs typeface="Calibri"/>
            </a:endParaRPr>
          </a:p>
          <a:p>
            <a:pPr marL="1692910" marR="206375" algn="r">
              <a:lnSpc>
                <a:spcPct val="304400"/>
              </a:lnSpc>
              <a:spcBef>
                <a:spcPts val="645"/>
              </a:spcBef>
            </a:pPr>
            <a:r>
              <a:rPr sz="900" b="1" spc="-20" dirty="0">
                <a:solidFill>
                  <a:srgbClr val="666666"/>
                </a:solidFill>
                <a:latin typeface="UD Digi Kyokasho NK-B"/>
                <a:cs typeface="UD Digi Kyokasho NK-B"/>
              </a:rPr>
              <a:t>実施有実施無</a:t>
            </a:r>
            <a:endParaRPr sz="900">
              <a:latin typeface="UD Digi Kyokasho NK-B"/>
              <a:cs typeface="UD Digi Kyokasho NK-B"/>
            </a:endParaRPr>
          </a:p>
          <a:p>
            <a:pPr>
              <a:lnSpc>
                <a:spcPct val="100000"/>
              </a:lnSpc>
            </a:pPr>
            <a:endParaRPr sz="900">
              <a:latin typeface="UD Digi Kyokasho NK-B"/>
              <a:cs typeface="UD Digi Kyokasho NK-B"/>
            </a:endParaRPr>
          </a:p>
          <a:p>
            <a:pPr>
              <a:lnSpc>
                <a:spcPct val="100000"/>
              </a:lnSpc>
              <a:spcBef>
                <a:spcPts val="135"/>
              </a:spcBef>
            </a:pPr>
            <a:endParaRPr sz="900">
              <a:latin typeface="UD Digi Kyokasho NK-B"/>
              <a:cs typeface="UD Digi Kyokasho NK-B"/>
            </a:endParaRPr>
          </a:p>
          <a:p>
            <a:pPr marR="616585" algn="ctr">
              <a:lnSpc>
                <a:spcPct val="100000"/>
              </a:lnSpc>
            </a:pPr>
            <a:r>
              <a:rPr sz="900" spc="-25" dirty="0">
                <a:solidFill>
                  <a:srgbClr val="3F3F3F"/>
                </a:solidFill>
                <a:latin typeface="Calibri"/>
                <a:cs typeface="Calibri"/>
              </a:rPr>
              <a:t>43</a:t>
            </a:r>
            <a:endParaRPr sz="900">
              <a:latin typeface="Calibri"/>
              <a:cs typeface="Calibri"/>
            </a:endParaRPr>
          </a:p>
        </p:txBody>
      </p:sp>
      <p:grpSp>
        <p:nvGrpSpPr>
          <p:cNvPr id="13" name="object 13"/>
          <p:cNvGrpSpPr/>
          <p:nvPr/>
        </p:nvGrpSpPr>
        <p:grpSpPr>
          <a:xfrm>
            <a:off x="7205471" y="4558284"/>
            <a:ext cx="2616835" cy="2522220"/>
            <a:chOff x="7205471" y="4558284"/>
            <a:chExt cx="2616835" cy="2522220"/>
          </a:xfrm>
        </p:grpSpPr>
        <p:sp>
          <p:nvSpPr>
            <p:cNvPr id="14" name="object 14"/>
            <p:cNvSpPr/>
            <p:nvPr/>
          </p:nvSpPr>
          <p:spPr>
            <a:xfrm>
              <a:off x="7205471" y="4558284"/>
              <a:ext cx="2616835" cy="2522220"/>
            </a:xfrm>
            <a:custGeom>
              <a:avLst/>
              <a:gdLst/>
              <a:ahLst/>
              <a:cxnLst/>
              <a:rect l="l" t="t" r="r" b="b"/>
              <a:pathLst>
                <a:path w="2616834" h="2522220">
                  <a:moveTo>
                    <a:pt x="2616707" y="0"/>
                  </a:moveTo>
                  <a:lnTo>
                    <a:pt x="0" y="0"/>
                  </a:lnTo>
                  <a:lnTo>
                    <a:pt x="0" y="2522219"/>
                  </a:lnTo>
                  <a:lnTo>
                    <a:pt x="2616707" y="2522219"/>
                  </a:lnTo>
                  <a:lnTo>
                    <a:pt x="2616707" y="0"/>
                  </a:lnTo>
                  <a:close/>
                </a:path>
              </a:pathLst>
            </a:custGeom>
            <a:solidFill>
              <a:srgbClr val="FFFFFF"/>
            </a:solidFill>
          </p:spPr>
          <p:txBody>
            <a:bodyPr wrap="square" lIns="0" tIns="0" rIns="0" bIns="0" rtlCol="0"/>
            <a:lstStyle/>
            <a:p>
              <a:endParaRPr/>
            </a:p>
          </p:txBody>
        </p:sp>
        <p:sp>
          <p:nvSpPr>
            <p:cNvPr id="15" name="object 15"/>
            <p:cNvSpPr/>
            <p:nvPr/>
          </p:nvSpPr>
          <p:spPr>
            <a:xfrm>
              <a:off x="8779763" y="5041392"/>
              <a:ext cx="563880" cy="1746885"/>
            </a:xfrm>
            <a:custGeom>
              <a:avLst/>
              <a:gdLst/>
              <a:ahLst/>
              <a:cxnLst/>
              <a:rect l="l" t="t" r="r" b="b"/>
              <a:pathLst>
                <a:path w="563879" h="1746884">
                  <a:moveTo>
                    <a:pt x="0" y="963168"/>
                  </a:moveTo>
                  <a:lnTo>
                    <a:pt x="0" y="1746504"/>
                  </a:lnTo>
                </a:path>
                <a:path w="563879" h="1746884">
                  <a:moveTo>
                    <a:pt x="0" y="381000"/>
                  </a:moveTo>
                  <a:lnTo>
                    <a:pt x="0" y="780288"/>
                  </a:lnTo>
                </a:path>
                <a:path w="563879" h="1746884">
                  <a:moveTo>
                    <a:pt x="0" y="0"/>
                  </a:moveTo>
                  <a:lnTo>
                    <a:pt x="0" y="199644"/>
                  </a:lnTo>
                </a:path>
                <a:path w="563879" h="1746884">
                  <a:moveTo>
                    <a:pt x="281939" y="963168"/>
                  </a:moveTo>
                  <a:lnTo>
                    <a:pt x="281939" y="1746504"/>
                  </a:lnTo>
                </a:path>
                <a:path w="563879" h="1746884">
                  <a:moveTo>
                    <a:pt x="281939" y="0"/>
                  </a:moveTo>
                  <a:lnTo>
                    <a:pt x="281939" y="780288"/>
                  </a:lnTo>
                </a:path>
                <a:path w="563879" h="1746884">
                  <a:moveTo>
                    <a:pt x="563879" y="963168"/>
                  </a:moveTo>
                  <a:lnTo>
                    <a:pt x="563879" y="1746504"/>
                  </a:lnTo>
                </a:path>
                <a:path w="563879" h="1746884">
                  <a:moveTo>
                    <a:pt x="563879" y="0"/>
                  </a:moveTo>
                  <a:lnTo>
                    <a:pt x="563879" y="780288"/>
                  </a:lnTo>
                </a:path>
              </a:pathLst>
            </a:custGeom>
            <a:ln w="9144">
              <a:solidFill>
                <a:srgbClr val="D9D9D9"/>
              </a:solidFill>
            </a:ln>
          </p:spPr>
          <p:txBody>
            <a:bodyPr wrap="square" lIns="0" tIns="0" rIns="0" bIns="0" rtlCol="0"/>
            <a:lstStyle/>
            <a:p>
              <a:endParaRPr/>
            </a:p>
          </p:txBody>
        </p:sp>
        <p:sp>
          <p:nvSpPr>
            <p:cNvPr id="16" name="object 16"/>
            <p:cNvSpPr/>
            <p:nvPr/>
          </p:nvSpPr>
          <p:spPr>
            <a:xfrm>
              <a:off x="9625583" y="5041392"/>
              <a:ext cx="0" cy="1746885"/>
            </a:xfrm>
            <a:custGeom>
              <a:avLst/>
              <a:gdLst/>
              <a:ahLst/>
              <a:cxnLst/>
              <a:rect l="l" t="t" r="r" b="b"/>
              <a:pathLst>
                <a:path h="1746884">
                  <a:moveTo>
                    <a:pt x="0" y="0"/>
                  </a:moveTo>
                  <a:lnTo>
                    <a:pt x="0" y="1746504"/>
                  </a:lnTo>
                </a:path>
              </a:pathLst>
            </a:custGeom>
            <a:ln w="9144">
              <a:solidFill>
                <a:srgbClr val="D9D9D9"/>
              </a:solidFill>
            </a:ln>
          </p:spPr>
          <p:txBody>
            <a:bodyPr wrap="square" lIns="0" tIns="0" rIns="0" bIns="0" rtlCol="0"/>
            <a:lstStyle/>
            <a:p>
              <a:endParaRPr/>
            </a:p>
          </p:txBody>
        </p:sp>
        <p:sp>
          <p:nvSpPr>
            <p:cNvPr id="17" name="object 17"/>
            <p:cNvSpPr/>
            <p:nvPr/>
          </p:nvSpPr>
          <p:spPr>
            <a:xfrm>
              <a:off x="8499348" y="5241036"/>
              <a:ext cx="871855" cy="1346200"/>
            </a:xfrm>
            <a:custGeom>
              <a:avLst/>
              <a:gdLst/>
              <a:ahLst/>
              <a:cxnLst/>
              <a:rect l="l" t="t" r="r" b="b"/>
              <a:pathLst>
                <a:path w="871854" h="1346200">
                  <a:moveTo>
                    <a:pt x="140208" y="1162812"/>
                  </a:moveTo>
                  <a:lnTo>
                    <a:pt x="0" y="1162812"/>
                  </a:lnTo>
                  <a:lnTo>
                    <a:pt x="0" y="1345692"/>
                  </a:lnTo>
                  <a:lnTo>
                    <a:pt x="140208" y="1345692"/>
                  </a:lnTo>
                  <a:lnTo>
                    <a:pt x="140208" y="1162812"/>
                  </a:lnTo>
                  <a:close/>
                </a:path>
                <a:path w="871854" h="1346200">
                  <a:moveTo>
                    <a:pt x="562356" y="0"/>
                  </a:moveTo>
                  <a:lnTo>
                    <a:pt x="0" y="0"/>
                  </a:lnTo>
                  <a:lnTo>
                    <a:pt x="0" y="181356"/>
                  </a:lnTo>
                  <a:lnTo>
                    <a:pt x="562356" y="181356"/>
                  </a:lnTo>
                  <a:lnTo>
                    <a:pt x="562356" y="0"/>
                  </a:lnTo>
                  <a:close/>
                </a:path>
                <a:path w="871854" h="1346200">
                  <a:moveTo>
                    <a:pt x="871728" y="580644"/>
                  </a:moveTo>
                  <a:lnTo>
                    <a:pt x="0" y="580644"/>
                  </a:lnTo>
                  <a:lnTo>
                    <a:pt x="0" y="763524"/>
                  </a:lnTo>
                  <a:lnTo>
                    <a:pt x="871728" y="763524"/>
                  </a:lnTo>
                  <a:lnTo>
                    <a:pt x="871728" y="580644"/>
                  </a:lnTo>
                  <a:close/>
                </a:path>
              </a:pathLst>
            </a:custGeom>
            <a:solidFill>
              <a:srgbClr val="5B9BD4"/>
            </a:solidFill>
          </p:spPr>
          <p:txBody>
            <a:bodyPr wrap="square" lIns="0" tIns="0" rIns="0" bIns="0" rtlCol="0"/>
            <a:lstStyle/>
            <a:p>
              <a:endParaRPr/>
            </a:p>
          </p:txBody>
        </p:sp>
        <p:sp>
          <p:nvSpPr>
            <p:cNvPr id="18" name="object 18"/>
            <p:cNvSpPr/>
            <p:nvPr/>
          </p:nvSpPr>
          <p:spPr>
            <a:xfrm>
              <a:off x="8499347" y="5041392"/>
              <a:ext cx="0" cy="1746885"/>
            </a:xfrm>
            <a:custGeom>
              <a:avLst/>
              <a:gdLst/>
              <a:ahLst/>
              <a:cxnLst/>
              <a:rect l="l" t="t" r="r" b="b"/>
              <a:pathLst>
                <a:path h="1746884">
                  <a:moveTo>
                    <a:pt x="0" y="1746504"/>
                  </a:moveTo>
                  <a:lnTo>
                    <a:pt x="0" y="0"/>
                  </a:lnTo>
                </a:path>
              </a:pathLst>
            </a:custGeom>
            <a:ln w="9144">
              <a:solidFill>
                <a:srgbClr val="D9D9D9"/>
              </a:solidFill>
            </a:ln>
          </p:spPr>
          <p:txBody>
            <a:bodyPr wrap="square" lIns="0" tIns="0" rIns="0" bIns="0" rtlCol="0"/>
            <a:lstStyle/>
            <a:p>
              <a:endParaRPr/>
            </a:p>
          </p:txBody>
        </p:sp>
      </p:grpSp>
      <p:sp>
        <p:nvSpPr>
          <p:cNvPr id="19" name="object 19"/>
          <p:cNvSpPr txBox="1"/>
          <p:nvPr/>
        </p:nvSpPr>
        <p:spPr>
          <a:xfrm>
            <a:off x="8715756" y="640638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20" name="object 20"/>
          <p:cNvSpPr txBox="1"/>
          <p:nvPr/>
        </p:nvSpPr>
        <p:spPr>
          <a:xfrm>
            <a:off x="9448800" y="582574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31</a:t>
            </a:r>
            <a:endParaRPr sz="900">
              <a:latin typeface="Calibri"/>
              <a:cs typeface="Calibri"/>
            </a:endParaRPr>
          </a:p>
        </p:txBody>
      </p:sp>
      <p:sp>
        <p:nvSpPr>
          <p:cNvPr id="21" name="object 21"/>
          <p:cNvSpPr txBox="1"/>
          <p:nvPr/>
        </p:nvSpPr>
        <p:spPr>
          <a:xfrm>
            <a:off x="9137904" y="5243576"/>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20</a:t>
            </a:r>
            <a:endParaRPr sz="900">
              <a:latin typeface="Calibri"/>
              <a:cs typeface="Calibri"/>
            </a:endParaRPr>
          </a:p>
        </p:txBody>
      </p:sp>
      <p:sp>
        <p:nvSpPr>
          <p:cNvPr id="22" name="object 22"/>
          <p:cNvSpPr txBox="1"/>
          <p:nvPr/>
        </p:nvSpPr>
        <p:spPr>
          <a:xfrm>
            <a:off x="8470392" y="6840728"/>
            <a:ext cx="1226185" cy="162560"/>
          </a:xfrm>
          <a:prstGeom prst="rect">
            <a:avLst/>
          </a:prstGeom>
        </p:spPr>
        <p:txBody>
          <a:bodyPr vert="horz" wrap="square" lIns="0" tIns="12700" rIns="0" bIns="0" rtlCol="0">
            <a:spAutoFit/>
          </a:bodyPr>
          <a:lstStyle/>
          <a:p>
            <a:pPr>
              <a:lnSpc>
                <a:spcPct val="100000"/>
              </a:lnSpc>
              <a:spcBef>
                <a:spcPts val="100"/>
              </a:spcBef>
              <a:tabLst>
                <a:tab pos="250825" algn="l"/>
                <a:tab pos="532765" algn="l"/>
                <a:tab pos="814705" algn="l"/>
                <a:tab pos="109664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40</a:t>
            </a:r>
            <a:endParaRPr sz="900">
              <a:latin typeface="Calibri"/>
              <a:cs typeface="Calibri"/>
            </a:endParaRPr>
          </a:p>
        </p:txBody>
      </p:sp>
      <p:sp>
        <p:nvSpPr>
          <p:cNvPr id="23" name="object 23"/>
          <p:cNvSpPr txBox="1"/>
          <p:nvPr/>
        </p:nvSpPr>
        <p:spPr>
          <a:xfrm>
            <a:off x="7284719" y="6405372"/>
            <a:ext cx="1135380" cy="147320"/>
          </a:xfrm>
          <a:prstGeom prst="rect">
            <a:avLst/>
          </a:prstGeom>
        </p:spPr>
        <p:txBody>
          <a:bodyPr vert="horz" wrap="square" lIns="0" tIns="12700" rIns="0" bIns="0" rtlCol="0">
            <a:spAutoFit/>
          </a:bodyPr>
          <a:lstStyle/>
          <a:p>
            <a:pPr>
              <a:lnSpc>
                <a:spcPct val="100000"/>
              </a:lnSpc>
              <a:spcBef>
                <a:spcPts val="100"/>
              </a:spcBef>
            </a:pPr>
            <a:r>
              <a:rPr sz="800" b="1" spc="-5" dirty="0">
                <a:solidFill>
                  <a:srgbClr val="585858"/>
                </a:solidFill>
                <a:latin typeface="UD Digi Kyokasho NK-B"/>
                <a:cs typeface="UD Digi Kyokasho NK-B"/>
              </a:rPr>
              <a:t>巡回支援専門員整備事業</a:t>
            </a:r>
            <a:endParaRPr sz="800">
              <a:latin typeface="UD Digi Kyokasho NK-B"/>
              <a:cs typeface="UD Digi Kyokasho NK-B"/>
            </a:endParaRPr>
          </a:p>
        </p:txBody>
      </p:sp>
      <p:sp>
        <p:nvSpPr>
          <p:cNvPr id="24" name="object 24"/>
          <p:cNvSpPr txBox="1"/>
          <p:nvPr/>
        </p:nvSpPr>
        <p:spPr>
          <a:xfrm>
            <a:off x="7501128" y="5823204"/>
            <a:ext cx="918210" cy="147320"/>
          </a:xfrm>
          <a:prstGeom prst="rect">
            <a:avLst/>
          </a:prstGeom>
        </p:spPr>
        <p:txBody>
          <a:bodyPr vert="horz" wrap="square" lIns="0" tIns="12700" rIns="0" bIns="0" rtlCol="0">
            <a:spAutoFit/>
          </a:bodyPr>
          <a:lstStyle/>
          <a:p>
            <a:pPr>
              <a:lnSpc>
                <a:spcPct val="100000"/>
              </a:lnSpc>
              <a:spcBef>
                <a:spcPts val="100"/>
              </a:spcBef>
            </a:pPr>
            <a:r>
              <a:rPr sz="800" b="1" spc="-10" dirty="0">
                <a:solidFill>
                  <a:srgbClr val="585858"/>
                </a:solidFill>
                <a:latin typeface="UD Digi Kyokasho NK-B"/>
                <a:cs typeface="UD Digi Kyokasho NK-B"/>
              </a:rPr>
              <a:t>新子育て支援交付金</a:t>
            </a:r>
            <a:endParaRPr sz="800">
              <a:latin typeface="UD Digi Kyokasho NK-B"/>
              <a:cs typeface="UD Digi Kyokasho NK-B"/>
            </a:endParaRPr>
          </a:p>
        </p:txBody>
      </p:sp>
      <p:sp>
        <p:nvSpPr>
          <p:cNvPr id="25" name="object 25"/>
          <p:cNvSpPr txBox="1"/>
          <p:nvPr/>
        </p:nvSpPr>
        <p:spPr>
          <a:xfrm>
            <a:off x="7691628" y="5242559"/>
            <a:ext cx="726440" cy="147320"/>
          </a:xfrm>
          <a:prstGeom prst="rect">
            <a:avLst/>
          </a:prstGeom>
        </p:spPr>
        <p:txBody>
          <a:bodyPr vert="horz" wrap="square" lIns="0" tIns="12700" rIns="0" bIns="0" rtlCol="0">
            <a:spAutoFit/>
          </a:bodyPr>
          <a:lstStyle/>
          <a:p>
            <a:pPr>
              <a:lnSpc>
                <a:spcPct val="100000"/>
              </a:lnSpc>
              <a:spcBef>
                <a:spcPts val="100"/>
              </a:spcBef>
            </a:pPr>
            <a:r>
              <a:rPr sz="800" b="1" spc="-10" dirty="0">
                <a:solidFill>
                  <a:srgbClr val="585858"/>
                </a:solidFill>
                <a:latin typeface="UD Digi Kyokasho NK-B"/>
                <a:cs typeface="UD Digi Kyokasho NK-B"/>
              </a:rPr>
              <a:t>市町村独自事業</a:t>
            </a:r>
            <a:endParaRPr sz="800">
              <a:latin typeface="UD Digi Kyokasho NK-B"/>
              <a:cs typeface="UD Digi Kyokasho NK-B"/>
            </a:endParaRPr>
          </a:p>
        </p:txBody>
      </p:sp>
      <p:sp>
        <p:nvSpPr>
          <p:cNvPr id="26" name="object 26"/>
          <p:cNvSpPr txBox="1"/>
          <p:nvPr/>
        </p:nvSpPr>
        <p:spPr>
          <a:xfrm>
            <a:off x="7830311" y="4647692"/>
            <a:ext cx="1378585" cy="208279"/>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666666"/>
                </a:solidFill>
                <a:latin typeface="UD Digi Kyokasho NK-B"/>
                <a:cs typeface="UD Digi Kyokasho NK-B"/>
              </a:rPr>
              <a:t>（６）</a:t>
            </a:r>
            <a:r>
              <a:rPr sz="1200" b="1" spc="-15" dirty="0">
                <a:solidFill>
                  <a:srgbClr val="666666"/>
                </a:solidFill>
                <a:latin typeface="UD Digi Kyokasho NK-B"/>
                <a:cs typeface="UD Digi Kyokasho NK-B"/>
              </a:rPr>
              <a:t>巡回支援の財源</a:t>
            </a:r>
            <a:endParaRPr sz="1200">
              <a:latin typeface="UD Digi Kyokasho NK-B"/>
              <a:cs typeface="UD Digi Kyokasho NK-B"/>
            </a:endParaRPr>
          </a:p>
        </p:txBody>
      </p:sp>
      <p:sp>
        <p:nvSpPr>
          <p:cNvPr id="27" name="object 27"/>
          <p:cNvSpPr/>
          <p:nvPr/>
        </p:nvSpPr>
        <p:spPr>
          <a:xfrm>
            <a:off x="7205471" y="4558284"/>
            <a:ext cx="2618740" cy="2524125"/>
          </a:xfrm>
          <a:custGeom>
            <a:avLst/>
            <a:gdLst/>
            <a:ahLst/>
            <a:cxnLst/>
            <a:rect l="l" t="t" r="r" b="b"/>
            <a:pathLst>
              <a:path w="2618740" h="2524125">
                <a:moveTo>
                  <a:pt x="0" y="2523743"/>
                </a:moveTo>
                <a:lnTo>
                  <a:pt x="2618231" y="2523743"/>
                </a:lnTo>
                <a:lnTo>
                  <a:pt x="2618231" y="0"/>
                </a:lnTo>
                <a:lnTo>
                  <a:pt x="0" y="0"/>
                </a:lnTo>
                <a:lnTo>
                  <a:pt x="0" y="2523743"/>
                </a:lnTo>
                <a:close/>
              </a:path>
            </a:pathLst>
          </a:custGeom>
          <a:ln w="9144">
            <a:solidFill>
              <a:srgbClr val="000000"/>
            </a:solidFill>
          </a:ln>
        </p:spPr>
        <p:txBody>
          <a:bodyPr wrap="square" lIns="0" tIns="0" rIns="0" bIns="0" rtlCol="0"/>
          <a:lstStyle/>
          <a:p>
            <a:endParaRPr/>
          </a:p>
        </p:txBody>
      </p:sp>
      <p:grpSp>
        <p:nvGrpSpPr>
          <p:cNvPr id="28" name="object 28"/>
          <p:cNvGrpSpPr/>
          <p:nvPr/>
        </p:nvGrpSpPr>
        <p:grpSpPr>
          <a:xfrm>
            <a:off x="4315777" y="2695765"/>
            <a:ext cx="1898014" cy="1643380"/>
            <a:chOff x="4315777" y="2695765"/>
            <a:chExt cx="1898014" cy="1643380"/>
          </a:xfrm>
        </p:grpSpPr>
        <p:sp>
          <p:nvSpPr>
            <p:cNvPr id="29" name="object 29"/>
            <p:cNvSpPr/>
            <p:nvPr/>
          </p:nvSpPr>
          <p:spPr>
            <a:xfrm>
              <a:off x="4792980" y="2700528"/>
              <a:ext cx="1416050" cy="1633855"/>
            </a:xfrm>
            <a:custGeom>
              <a:avLst/>
              <a:gdLst/>
              <a:ahLst/>
              <a:cxnLst/>
              <a:rect l="l" t="t" r="r" b="b"/>
              <a:pathLst>
                <a:path w="1416050" h="1633854">
                  <a:moveTo>
                    <a:pt x="0" y="0"/>
                  </a:moveTo>
                  <a:lnTo>
                    <a:pt x="0" y="1633728"/>
                  </a:lnTo>
                </a:path>
                <a:path w="1416050" h="1633854">
                  <a:moveTo>
                    <a:pt x="470916" y="0"/>
                  </a:moveTo>
                  <a:lnTo>
                    <a:pt x="470916" y="1633728"/>
                  </a:lnTo>
                </a:path>
                <a:path w="1416050" h="1633854">
                  <a:moveTo>
                    <a:pt x="943356" y="0"/>
                  </a:moveTo>
                  <a:lnTo>
                    <a:pt x="943356" y="1633728"/>
                  </a:lnTo>
                </a:path>
                <a:path w="1416050" h="1633854">
                  <a:moveTo>
                    <a:pt x="1415796" y="0"/>
                  </a:moveTo>
                  <a:lnTo>
                    <a:pt x="1415796" y="1633728"/>
                  </a:lnTo>
                </a:path>
              </a:pathLst>
            </a:custGeom>
            <a:ln w="9144">
              <a:solidFill>
                <a:srgbClr val="D9D9D9"/>
              </a:solidFill>
            </a:ln>
          </p:spPr>
          <p:txBody>
            <a:bodyPr wrap="square" lIns="0" tIns="0" rIns="0" bIns="0" rtlCol="0"/>
            <a:lstStyle/>
            <a:p>
              <a:endParaRPr/>
            </a:p>
          </p:txBody>
        </p:sp>
        <p:sp>
          <p:nvSpPr>
            <p:cNvPr id="30" name="object 30"/>
            <p:cNvSpPr/>
            <p:nvPr/>
          </p:nvSpPr>
          <p:spPr>
            <a:xfrm>
              <a:off x="4320540" y="2750819"/>
              <a:ext cx="1793875" cy="1531620"/>
            </a:xfrm>
            <a:custGeom>
              <a:avLst/>
              <a:gdLst/>
              <a:ahLst/>
              <a:cxnLst/>
              <a:rect l="l" t="t" r="r" b="b"/>
              <a:pathLst>
                <a:path w="1793875" h="1531620">
                  <a:moveTo>
                    <a:pt x="94488" y="1188720"/>
                  </a:moveTo>
                  <a:lnTo>
                    <a:pt x="0" y="1188720"/>
                  </a:lnTo>
                  <a:lnTo>
                    <a:pt x="0" y="1234440"/>
                  </a:lnTo>
                  <a:lnTo>
                    <a:pt x="94488" y="1234440"/>
                  </a:lnTo>
                  <a:lnTo>
                    <a:pt x="94488" y="1188720"/>
                  </a:lnTo>
                  <a:close/>
                </a:path>
                <a:path w="1793875" h="1531620">
                  <a:moveTo>
                    <a:pt x="141732" y="1336548"/>
                  </a:moveTo>
                  <a:lnTo>
                    <a:pt x="0" y="1336548"/>
                  </a:lnTo>
                  <a:lnTo>
                    <a:pt x="0" y="1382268"/>
                  </a:lnTo>
                  <a:lnTo>
                    <a:pt x="141732" y="1382268"/>
                  </a:lnTo>
                  <a:lnTo>
                    <a:pt x="141732" y="1336548"/>
                  </a:lnTo>
                  <a:close/>
                </a:path>
                <a:path w="1793875" h="1531620">
                  <a:moveTo>
                    <a:pt x="188976" y="1039368"/>
                  </a:moveTo>
                  <a:lnTo>
                    <a:pt x="0" y="1039368"/>
                  </a:lnTo>
                  <a:lnTo>
                    <a:pt x="0" y="1086612"/>
                  </a:lnTo>
                  <a:lnTo>
                    <a:pt x="188976" y="1086612"/>
                  </a:lnTo>
                  <a:lnTo>
                    <a:pt x="188976" y="1039368"/>
                  </a:lnTo>
                  <a:close/>
                </a:path>
                <a:path w="1793875" h="1531620">
                  <a:moveTo>
                    <a:pt x="377952" y="1484388"/>
                  </a:moveTo>
                  <a:lnTo>
                    <a:pt x="0" y="1484388"/>
                  </a:lnTo>
                  <a:lnTo>
                    <a:pt x="0" y="1531620"/>
                  </a:lnTo>
                  <a:lnTo>
                    <a:pt x="377952" y="1531620"/>
                  </a:lnTo>
                  <a:lnTo>
                    <a:pt x="377952" y="1484388"/>
                  </a:lnTo>
                  <a:close/>
                </a:path>
                <a:path w="1793875" h="1531620">
                  <a:moveTo>
                    <a:pt x="377952" y="297180"/>
                  </a:moveTo>
                  <a:lnTo>
                    <a:pt x="0" y="297180"/>
                  </a:lnTo>
                  <a:lnTo>
                    <a:pt x="0" y="344424"/>
                  </a:lnTo>
                  <a:lnTo>
                    <a:pt x="377952" y="344424"/>
                  </a:lnTo>
                  <a:lnTo>
                    <a:pt x="377952" y="297180"/>
                  </a:lnTo>
                  <a:close/>
                </a:path>
                <a:path w="1793875" h="1531620">
                  <a:moveTo>
                    <a:pt x="754380" y="891540"/>
                  </a:moveTo>
                  <a:lnTo>
                    <a:pt x="0" y="891540"/>
                  </a:lnTo>
                  <a:lnTo>
                    <a:pt x="0" y="937260"/>
                  </a:lnTo>
                  <a:lnTo>
                    <a:pt x="754380" y="937260"/>
                  </a:lnTo>
                  <a:lnTo>
                    <a:pt x="754380" y="891540"/>
                  </a:lnTo>
                  <a:close/>
                </a:path>
                <a:path w="1793875" h="1531620">
                  <a:moveTo>
                    <a:pt x="990600" y="742188"/>
                  </a:moveTo>
                  <a:lnTo>
                    <a:pt x="0" y="742188"/>
                  </a:lnTo>
                  <a:lnTo>
                    <a:pt x="0" y="789432"/>
                  </a:lnTo>
                  <a:lnTo>
                    <a:pt x="990600" y="789432"/>
                  </a:lnTo>
                  <a:lnTo>
                    <a:pt x="990600" y="742188"/>
                  </a:lnTo>
                  <a:close/>
                </a:path>
                <a:path w="1793875" h="1531620">
                  <a:moveTo>
                    <a:pt x="1321308" y="445008"/>
                  </a:moveTo>
                  <a:lnTo>
                    <a:pt x="0" y="445008"/>
                  </a:lnTo>
                  <a:lnTo>
                    <a:pt x="0" y="492252"/>
                  </a:lnTo>
                  <a:lnTo>
                    <a:pt x="1321308" y="492252"/>
                  </a:lnTo>
                  <a:lnTo>
                    <a:pt x="1321308" y="445008"/>
                  </a:lnTo>
                  <a:close/>
                </a:path>
                <a:path w="1793875" h="1531620">
                  <a:moveTo>
                    <a:pt x="1368552" y="0"/>
                  </a:moveTo>
                  <a:lnTo>
                    <a:pt x="0" y="0"/>
                  </a:lnTo>
                  <a:lnTo>
                    <a:pt x="0" y="47244"/>
                  </a:lnTo>
                  <a:lnTo>
                    <a:pt x="1368552" y="47244"/>
                  </a:lnTo>
                  <a:lnTo>
                    <a:pt x="1368552" y="0"/>
                  </a:lnTo>
                  <a:close/>
                </a:path>
                <a:path w="1793875" h="1531620">
                  <a:moveTo>
                    <a:pt x="1415796" y="149352"/>
                  </a:moveTo>
                  <a:lnTo>
                    <a:pt x="0" y="149352"/>
                  </a:lnTo>
                  <a:lnTo>
                    <a:pt x="0" y="195072"/>
                  </a:lnTo>
                  <a:lnTo>
                    <a:pt x="1415796" y="195072"/>
                  </a:lnTo>
                  <a:lnTo>
                    <a:pt x="1415796" y="149352"/>
                  </a:lnTo>
                  <a:close/>
                </a:path>
                <a:path w="1793875" h="1531620">
                  <a:moveTo>
                    <a:pt x="1793748" y="594360"/>
                  </a:moveTo>
                  <a:lnTo>
                    <a:pt x="0" y="594360"/>
                  </a:lnTo>
                  <a:lnTo>
                    <a:pt x="0" y="640080"/>
                  </a:lnTo>
                  <a:lnTo>
                    <a:pt x="1793748" y="640080"/>
                  </a:lnTo>
                  <a:lnTo>
                    <a:pt x="1793748" y="594360"/>
                  </a:lnTo>
                  <a:close/>
                </a:path>
              </a:pathLst>
            </a:custGeom>
            <a:solidFill>
              <a:srgbClr val="5B9BD4"/>
            </a:solidFill>
          </p:spPr>
          <p:txBody>
            <a:bodyPr wrap="square" lIns="0" tIns="0" rIns="0" bIns="0" rtlCol="0"/>
            <a:lstStyle/>
            <a:p>
              <a:endParaRPr/>
            </a:p>
          </p:txBody>
        </p:sp>
        <p:sp>
          <p:nvSpPr>
            <p:cNvPr id="31" name="object 31"/>
            <p:cNvSpPr/>
            <p:nvPr/>
          </p:nvSpPr>
          <p:spPr>
            <a:xfrm>
              <a:off x="4320540" y="2700528"/>
              <a:ext cx="0" cy="1633855"/>
            </a:xfrm>
            <a:custGeom>
              <a:avLst/>
              <a:gdLst/>
              <a:ahLst/>
              <a:cxnLst/>
              <a:rect l="l" t="t" r="r" b="b"/>
              <a:pathLst>
                <a:path h="1633854">
                  <a:moveTo>
                    <a:pt x="0" y="0"/>
                  </a:moveTo>
                  <a:lnTo>
                    <a:pt x="0" y="1633728"/>
                  </a:lnTo>
                </a:path>
              </a:pathLst>
            </a:custGeom>
            <a:ln w="9144">
              <a:solidFill>
                <a:srgbClr val="D9D9D9"/>
              </a:solidFill>
            </a:ln>
          </p:spPr>
          <p:txBody>
            <a:bodyPr wrap="square" lIns="0" tIns="0" rIns="0" bIns="0" rtlCol="0"/>
            <a:lstStyle/>
            <a:p>
              <a:endParaRPr/>
            </a:p>
          </p:txBody>
        </p:sp>
      </p:grpSp>
      <p:sp>
        <p:nvSpPr>
          <p:cNvPr id="32" name="object 32"/>
          <p:cNvSpPr txBox="1"/>
          <p:nvPr/>
        </p:nvSpPr>
        <p:spPr>
          <a:xfrm>
            <a:off x="4773167" y="298348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8</a:t>
            </a:r>
            <a:endParaRPr sz="900">
              <a:latin typeface="Calibri"/>
              <a:cs typeface="Calibri"/>
            </a:endParaRPr>
          </a:p>
        </p:txBody>
      </p:sp>
      <p:sp>
        <p:nvSpPr>
          <p:cNvPr id="33" name="object 33"/>
          <p:cNvSpPr txBox="1"/>
          <p:nvPr/>
        </p:nvSpPr>
        <p:spPr>
          <a:xfrm>
            <a:off x="5718047" y="3131311"/>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28</a:t>
            </a:r>
            <a:endParaRPr sz="900">
              <a:latin typeface="Calibri"/>
              <a:cs typeface="Calibri"/>
            </a:endParaRPr>
          </a:p>
        </p:txBody>
      </p:sp>
      <p:sp>
        <p:nvSpPr>
          <p:cNvPr id="34" name="object 34"/>
          <p:cNvSpPr txBox="1"/>
          <p:nvPr/>
        </p:nvSpPr>
        <p:spPr>
          <a:xfrm>
            <a:off x="6188964" y="327914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38</a:t>
            </a:r>
            <a:endParaRPr sz="900">
              <a:latin typeface="Calibri"/>
              <a:cs typeface="Calibri"/>
            </a:endParaRPr>
          </a:p>
        </p:txBody>
      </p:sp>
      <p:sp>
        <p:nvSpPr>
          <p:cNvPr id="35" name="object 35"/>
          <p:cNvSpPr txBox="1"/>
          <p:nvPr/>
        </p:nvSpPr>
        <p:spPr>
          <a:xfrm>
            <a:off x="5387340" y="342849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21</a:t>
            </a:r>
            <a:endParaRPr sz="900">
              <a:latin typeface="Calibri"/>
              <a:cs typeface="Calibri"/>
            </a:endParaRPr>
          </a:p>
        </p:txBody>
      </p:sp>
      <p:sp>
        <p:nvSpPr>
          <p:cNvPr id="36" name="object 36"/>
          <p:cNvSpPr txBox="1"/>
          <p:nvPr/>
        </p:nvSpPr>
        <p:spPr>
          <a:xfrm>
            <a:off x="5151120" y="357632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16</a:t>
            </a:r>
            <a:endParaRPr sz="900">
              <a:latin typeface="Calibri"/>
              <a:cs typeface="Calibri"/>
            </a:endParaRPr>
          </a:p>
        </p:txBody>
      </p:sp>
      <p:sp>
        <p:nvSpPr>
          <p:cNvPr id="37" name="object 37"/>
          <p:cNvSpPr txBox="1"/>
          <p:nvPr/>
        </p:nvSpPr>
        <p:spPr>
          <a:xfrm>
            <a:off x="4584191" y="372567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38" name="object 38"/>
          <p:cNvSpPr txBox="1"/>
          <p:nvPr/>
        </p:nvSpPr>
        <p:spPr>
          <a:xfrm>
            <a:off x="4489703" y="3862831"/>
            <a:ext cx="118110" cy="321310"/>
          </a:xfrm>
          <a:prstGeom prst="rect">
            <a:avLst/>
          </a:prstGeom>
        </p:spPr>
        <p:txBody>
          <a:bodyPr vert="horz" wrap="square" lIns="0" tIns="23495" rIns="0" bIns="0" rtlCol="0">
            <a:spAutoFit/>
          </a:bodyPr>
          <a:lstStyle/>
          <a:p>
            <a:pPr>
              <a:lnSpc>
                <a:spcPct val="100000"/>
              </a:lnSpc>
              <a:spcBef>
                <a:spcPts val="185"/>
              </a:spcBef>
            </a:pPr>
            <a:r>
              <a:rPr sz="900" spc="-50" dirty="0">
                <a:solidFill>
                  <a:srgbClr val="3F3F3F"/>
                </a:solidFill>
                <a:latin typeface="Calibri"/>
                <a:cs typeface="Calibri"/>
              </a:rPr>
              <a:t>2</a:t>
            </a:r>
            <a:endParaRPr sz="900">
              <a:latin typeface="Calibri"/>
              <a:cs typeface="Calibri"/>
            </a:endParaRPr>
          </a:p>
          <a:p>
            <a:pPr marL="46990">
              <a:lnSpc>
                <a:spcPct val="100000"/>
              </a:lnSpc>
              <a:spcBef>
                <a:spcPts val="80"/>
              </a:spcBef>
            </a:pPr>
            <a:r>
              <a:rPr sz="900" spc="-50" dirty="0">
                <a:solidFill>
                  <a:srgbClr val="3F3F3F"/>
                </a:solidFill>
                <a:latin typeface="Calibri"/>
                <a:cs typeface="Calibri"/>
              </a:rPr>
              <a:t>3</a:t>
            </a:r>
            <a:endParaRPr sz="900">
              <a:latin typeface="Calibri"/>
              <a:cs typeface="Calibri"/>
            </a:endParaRPr>
          </a:p>
        </p:txBody>
      </p:sp>
      <p:sp>
        <p:nvSpPr>
          <p:cNvPr id="39" name="object 39"/>
          <p:cNvSpPr txBox="1"/>
          <p:nvPr/>
        </p:nvSpPr>
        <p:spPr>
          <a:xfrm>
            <a:off x="4773167" y="4170679"/>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8</a:t>
            </a:r>
            <a:endParaRPr sz="900">
              <a:latin typeface="Calibri"/>
              <a:cs typeface="Calibri"/>
            </a:endParaRPr>
          </a:p>
        </p:txBody>
      </p:sp>
      <p:sp>
        <p:nvSpPr>
          <p:cNvPr id="40" name="object 40"/>
          <p:cNvSpPr txBox="1"/>
          <p:nvPr/>
        </p:nvSpPr>
        <p:spPr>
          <a:xfrm>
            <a:off x="4291584" y="2456179"/>
            <a:ext cx="1043305" cy="162560"/>
          </a:xfrm>
          <a:prstGeom prst="rect">
            <a:avLst/>
          </a:prstGeom>
        </p:spPr>
        <p:txBody>
          <a:bodyPr vert="horz" wrap="square" lIns="0" tIns="12700" rIns="0" bIns="0" rtlCol="0">
            <a:spAutoFit/>
          </a:bodyPr>
          <a:lstStyle/>
          <a:p>
            <a:pPr>
              <a:lnSpc>
                <a:spcPct val="100000"/>
              </a:lnSpc>
              <a:spcBef>
                <a:spcPts val="100"/>
              </a:spcBef>
              <a:tabLst>
                <a:tab pos="443230" algn="l"/>
                <a:tab pos="91376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20</a:t>
            </a:r>
            <a:endParaRPr sz="900">
              <a:latin typeface="Calibri"/>
              <a:cs typeface="Calibri"/>
            </a:endParaRPr>
          </a:p>
        </p:txBody>
      </p:sp>
      <p:sp>
        <p:nvSpPr>
          <p:cNvPr id="41" name="object 41"/>
          <p:cNvSpPr txBox="1"/>
          <p:nvPr/>
        </p:nvSpPr>
        <p:spPr>
          <a:xfrm>
            <a:off x="5678423" y="2456179"/>
            <a:ext cx="601345" cy="541020"/>
          </a:xfrm>
          <a:prstGeom prst="rect">
            <a:avLst/>
          </a:prstGeom>
        </p:spPr>
        <p:txBody>
          <a:bodyPr vert="horz" wrap="square" lIns="0" tIns="12700" rIns="0" bIns="0" rtlCol="0">
            <a:spAutoFit/>
          </a:bodyPr>
          <a:lstStyle/>
          <a:p>
            <a:pPr>
              <a:lnSpc>
                <a:spcPct val="100000"/>
              </a:lnSpc>
              <a:spcBef>
                <a:spcPts val="100"/>
              </a:spcBef>
              <a:tabLst>
                <a:tab pos="471805" algn="l"/>
              </a:tabLst>
            </a:pP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40</a:t>
            </a:r>
            <a:endParaRPr sz="900">
              <a:latin typeface="Calibri"/>
              <a:cs typeface="Calibri"/>
            </a:endParaRPr>
          </a:p>
          <a:p>
            <a:pPr marL="86360">
              <a:lnSpc>
                <a:spcPct val="100000"/>
              </a:lnSpc>
              <a:spcBef>
                <a:spcPts val="730"/>
              </a:spcBef>
            </a:pPr>
            <a:r>
              <a:rPr sz="900" spc="-25" dirty="0">
                <a:solidFill>
                  <a:srgbClr val="3F3F3F"/>
                </a:solidFill>
                <a:latin typeface="Calibri"/>
                <a:cs typeface="Calibri"/>
              </a:rPr>
              <a:t>29</a:t>
            </a:r>
            <a:endParaRPr sz="900">
              <a:latin typeface="Calibri"/>
              <a:cs typeface="Calibri"/>
            </a:endParaRPr>
          </a:p>
          <a:p>
            <a:pPr marL="133985">
              <a:lnSpc>
                <a:spcPct val="100000"/>
              </a:lnSpc>
              <a:spcBef>
                <a:spcPts val="85"/>
              </a:spcBef>
            </a:pPr>
            <a:r>
              <a:rPr sz="900" spc="-25" dirty="0">
                <a:solidFill>
                  <a:srgbClr val="3F3F3F"/>
                </a:solidFill>
                <a:latin typeface="Calibri"/>
                <a:cs typeface="Calibri"/>
              </a:rPr>
              <a:t>30</a:t>
            </a:r>
            <a:endParaRPr sz="900">
              <a:latin typeface="Calibri"/>
              <a:cs typeface="Calibri"/>
            </a:endParaRPr>
          </a:p>
        </p:txBody>
      </p:sp>
      <p:sp>
        <p:nvSpPr>
          <p:cNvPr id="42" name="object 42"/>
          <p:cNvSpPr txBox="1"/>
          <p:nvPr/>
        </p:nvSpPr>
        <p:spPr>
          <a:xfrm>
            <a:off x="3262884" y="2659379"/>
            <a:ext cx="980440" cy="1659255"/>
          </a:xfrm>
          <a:prstGeom prst="rect">
            <a:avLst/>
          </a:prstGeom>
        </p:spPr>
        <p:txBody>
          <a:bodyPr vert="horz" wrap="square" lIns="0" tIns="12700" rIns="0" bIns="0" rtlCol="0">
            <a:spAutoFit/>
          </a:bodyPr>
          <a:lstStyle/>
          <a:p>
            <a:pPr marL="452120" marR="9525" algn="r">
              <a:lnSpc>
                <a:spcPct val="122500"/>
              </a:lnSpc>
              <a:spcBef>
                <a:spcPts val="100"/>
              </a:spcBef>
            </a:pPr>
            <a:r>
              <a:rPr sz="800" b="1" spc="-10" dirty="0">
                <a:solidFill>
                  <a:srgbClr val="585858"/>
                </a:solidFill>
                <a:latin typeface="UD Digi Kyokasho NK-B"/>
                <a:cs typeface="UD Digi Kyokasho NK-B"/>
              </a:rPr>
              <a:t>公立保育所私立保育所</a:t>
            </a:r>
            <a:endParaRPr sz="800">
              <a:latin typeface="UD Digi Kyokasho NK-B"/>
              <a:cs typeface="UD Digi Kyokasho NK-B"/>
            </a:endParaRPr>
          </a:p>
          <a:p>
            <a:pPr marL="191770" marR="7620" indent="-44450" algn="r">
              <a:lnSpc>
                <a:spcPct val="121200"/>
              </a:lnSpc>
            </a:pPr>
            <a:r>
              <a:rPr sz="800" b="1" spc="-10" dirty="0">
                <a:solidFill>
                  <a:srgbClr val="585858"/>
                </a:solidFill>
                <a:latin typeface="UD Digi Kyokasho NK-B"/>
                <a:cs typeface="UD Digi Kyokasho NK-B"/>
              </a:rPr>
              <a:t>地域型保育事業所</a:t>
            </a:r>
            <a:r>
              <a:rPr sz="800" b="1" spc="-15" dirty="0">
                <a:solidFill>
                  <a:srgbClr val="585858"/>
                </a:solidFill>
                <a:latin typeface="UD Digi Kyokasho NK-B"/>
                <a:cs typeface="UD Digi Kyokasho NK-B"/>
              </a:rPr>
              <a:t>公立認定こども園</a:t>
            </a:r>
            <a:endParaRPr sz="800">
              <a:latin typeface="UD Digi Kyokasho NK-B"/>
              <a:cs typeface="UD Digi Kyokasho NK-B"/>
            </a:endParaRPr>
          </a:p>
          <a:p>
            <a:pPr marR="7620" algn="r">
              <a:lnSpc>
                <a:spcPct val="100000"/>
              </a:lnSpc>
              <a:spcBef>
                <a:spcPts val="215"/>
              </a:spcBef>
            </a:pPr>
            <a:r>
              <a:rPr sz="800" b="1" spc="-15" dirty="0">
                <a:solidFill>
                  <a:srgbClr val="585858"/>
                </a:solidFill>
                <a:latin typeface="UD Digi Kyokasho NK-B"/>
                <a:cs typeface="UD Digi Kyokasho NK-B"/>
              </a:rPr>
              <a:t>私立認定こども園</a:t>
            </a:r>
            <a:endParaRPr sz="800">
              <a:latin typeface="UD Digi Kyokasho NK-B"/>
              <a:cs typeface="UD Digi Kyokasho NK-B"/>
            </a:endParaRPr>
          </a:p>
          <a:p>
            <a:pPr marL="452120" marR="9525" algn="r">
              <a:lnSpc>
                <a:spcPts val="1180"/>
              </a:lnSpc>
              <a:spcBef>
                <a:spcPts val="60"/>
              </a:spcBef>
            </a:pPr>
            <a:r>
              <a:rPr sz="800" b="1" spc="-10" dirty="0">
                <a:solidFill>
                  <a:srgbClr val="585858"/>
                </a:solidFill>
                <a:latin typeface="UD Digi Kyokasho NK-B"/>
                <a:cs typeface="UD Digi Kyokasho NK-B"/>
              </a:rPr>
              <a:t>公立幼稚園私立幼稚園</a:t>
            </a:r>
            <a:endParaRPr sz="800">
              <a:latin typeface="UD Digi Kyokasho NK-B"/>
              <a:cs typeface="UD Digi Kyokasho NK-B"/>
            </a:endParaRPr>
          </a:p>
          <a:p>
            <a:pPr marR="7620" algn="r">
              <a:lnSpc>
                <a:spcPct val="100000"/>
              </a:lnSpc>
              <a:spcBef>
                <a:spcPts val="125"/>
              </a:spcBef>
            </a:pPr>
            <a:r>
              <a:rPr sz="800" b="1" spc="-10" dirty="0">
                <a:solidFill>
                  <a:srgbClr val="585858"/>
                </a:solidFill>
                <a:latin typeface="UD Digi Kyokasho NK-B"/>
                <a:cs typeface="UD Digi Kyokasho NK-B"/>
              </a:rPr>
              <a:t>認可外保育施設</a:t>
            </a:r>
            <a:endParaRPr sz="800">
              <a:latin typeface="UD Digi Kyokasho NK-B"/>
              <a:cs typeface="UD Digi Kyokasho NK-B"/>
            </a:endParaRPr>
          </a:p>
          <a:p>
            <a:pPr marR="5080" algn="r">
              <a:lnSpc>
                <a:spcPct val="100000"/>
              </a:lnSpc>
              <a:spcBef>
                <a:spcPts val="204"/>
              </a:spcBef>
            </a:pPr>
            <a:r>
              <a:rPr sz="800" b="1" spc="-15" dirty="0">
                <a:solidFill>
                  <a:srgbClr val="585858"/>
                </a:solidFill>
                <a:latin typeface="UD Digi Kyokasho NK-B"/>
                <a:cs typeface="UD Digi Kyokasho NK-B"/>
              </a:rPr>
              <a:t>放課後等デイサービス</a:t>
            </a:r>
            <a:endParaRPr sz="800">
              <a:latin typeface="UD Digi Kyokasho NK-B"/>
              <a:cs typeface="UD Digi Kyokasho NK-B"/>
            </a:endParaRPr>
          </a:p>
          <a:p>
            <a:pPr marR="8255" algn="r">
              <a:lnSpc>
                <a:spcPct val="100000"/>
              </a:lnSpc>
              <a:spcBef>
                <a:spcPts val="215"/>
              </a:spcBef>
            </a:pPr>
            <a:r>
              <a:rPr sz="800" b="1" spc="-10" dirty="0">
                <a:solidFill>
                  <a:srgbClr val="585858"/>
                </a:solidFill>
                <a:latin typeface="UD Digi Kyokasho NK-B"/>
                <a:cs typeface="UD Digi Kyokasho NK-B"/>
              </a:rPr>
              <a:t>児童発達支援</a:t>
            </a:r>
            <a:endParaRPr sz="800">
              <a:latin typeface="UD Digi Kyokasho NK-B"/>
              <a:cs typeface="UD Digi Kyokasho NK-B"/>
            </a:endParaRPr>
          </a:p>
          <a:p>
            <a:pPr marR="7620" algn="r">
              <a:lnSpc>
                <a:spcPct val="100000"/>
              </a:lnSpc>
              <a:spcBef>
                <a:spcPts val="204"/>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grpSp>
        <p:nvGrpSpPr>
          <p:cNvPr id="43" name="object 43"/>
          <p:cNvGrpSpPr/>
          <p:nvPr/>
        </p:nvGrpSpPr>
        <p:grpSpPr>
          <a:xfrm>
            <a:off x="3177349" y="2058733"/>
            <a:ext cx="6439535" cy="2419350"/>
            <a:chOff x="3177349" y="2058733"/>
            <a:chExt cx="6439535" cy="2419350"/>
          </a:xfrm>
        </p:grpSpPr>
        <p:sp>
          <p:nvSpPr>
            <p:cNvPr id="44" name="object 44"/>
            <p:cNvSpPr/>
            <p:nvPr/>
          </p:nvSpPr>
          <p:spPr>
            <a:xfrm>
              <a:off x="3182111" y="2063496"/>
              <a:ext cx="3225165" cy="2409825"/>
            </a:xfrm>
            <a:custGeom>
              <a:avLst/>
              <a:gdLst/>
              <a:ahLst/>
              <a:cxnLst/>
              <a:rect l="l" t="t" r="r" b="b"/>
              <a:pathLst>
                <a:path w="3225165" h="2409825">
                  <a:moveTo>
                    <a:pt x="0" y="2409444"/>
                  </a:moveTo>
                  <a:lnTo>
                    <a:pt x="3224784" y="2409444"/>
                  </a:lnTo>
                  <a:lnTo>
                    <a:pt x="3224784" y="0"/>
                  </a:lnTo>
                  <a:lnTo>
                    <a:pt x="0" y="0"/>
                  </a:lnTo>
                  <a:lnTo>
                    <a:pt x="0" y="2409444"/>
                  </a:lnTo>
                  <a:close/>
                </a:path>
              </a:pathLst>
            </a:custGeom>
            <a:ln w="9144">
              <a:solidFill>
                <a:srgbClr val="000000"/>
              </a:solidFill>
            </a:ln>
          </p:spPr>
          <p:txBody>
            <a:bodyPr wrap="square" lIns="0" tIns="0" rIns="0" bIns="0" rtlCol="0"/>
            <a:lstStyle/>
            <a:p>
              <a:endParaRPr/>
            </a:p>
          </p:txBody>
        </p:sp>
        <p:sp>
          <p:nvSpPr>
            <p:cNvPr id="45" name="object 45"/>
            <p:cNvSpPr/>
            <p:nvPr/>
          </p:nvSpPr>
          <p:spPr>
            <a:xfrm>
              <a:off x="8258555" y="2709672"/>
              <a:ext cx="902335" cy="1632585"/>
            </a:xfrm>
            <a:custGeom>
              <a:avLst/>
              <a:gdLst/>
              <a:ahLst/>
              <a:cxnLst/>
              <a:rect l="l" t="t" r="r" b="b"/>
              <a:pathLst>
                <a:path w="902334" h="1632585">
                  <a:moveTo>
                    <a:pt x="0" y="1388364"/>
                  </a:moveTo>
                  <a:lnTo>
                    <a:pt x="0" y="1632203"/>
                  </a:lnTo>
                </a:path>
                <a:path w="902334" h="1632585">
                  <a:moveTo>
                    <a:pt x="0" y="1207007"/>
                  </a:moveTo>
                  <a:lnTo>
                    <a:pt x="0" y="1331976"/>
                  </a:lnTo>
                </a:path>
                <a:path w="902334" h="1632585">
                  <a:moveTo>
                    <a:pt x="0" y="844295"/>
                  </a:moveTo>
                  <a:lnTo>
                    <a:pt x="0" y="1150619"/>
                  </a:lnTo>
                </a:path>
                <a:path w="902334" h="1632585">
                  <a:moveTo>
                    <a:pt x="0" y="481583"/>
                  </a:moveTo>
                  <a:lnTo>
                    <a:pt x="0" y="787907"/>
                  </a:lnTo>
                </a:path>
                <a:path w="902334" h="1632585">
                  <a:moveTo>
                    <a:pt x="0" y="300227"/>
                  </a:moveTo>
                  <a:lnTo>
                    <a:pt x="0" y="423671"/>
                  </a:lnTo>
                </a:path>
                <a:path w="902334" h="1632585">
                  <a:moveTo>
                    <a:pt x="0" y="118871"/>
                  </a:moveTo>
                  <a:lnTo>
                    <a:pt x="0" y="242315"/>
                  </a:lnTo>
                </a:path>
                <a:path w="902334" h="1632585">
                  <a:moveTo>
                    <a:pt x="0" y="0"/>
                  </a:moveTo>
                  <a:lnTo>
                    <a:pt x="0" y="60959"/>
                  </a:lnTo>
                </a:path>
                <a:path w="902334" h="1632585">
                  <a:moveTo>
                    <a:pt x="451103" y="118871"/>
                  </a:moveTo>
                  <a:lnTo>
                    <a:pt x="451103" y="423671"/>
                  </a:lnTo>
                </a:path>
                <a:path w="902334" h="1632585">
                  <a:moveTo>
                    <a:pt x="451103" y="0"/>
                  </a:moveTo>
                  <a:lnTo>
                    <a:pt x="451103" y="60959"/>
                  </a:lnTo>
                </a:path>
                <a:path w="902334" h="1632585">
                  <a:moveTo>
                    <a:pt x="451103" y="481583"/>
                  </a:moveTo>
                  <a:lnTo>
                    <a:pt x="451103" y="787907"/>
                  </a:lnTo>
                </a:path>
                <a:path w="902334" h="1632585">
                  <a:moveTo>
                    <a:pt x="451103" y="844295"/>
                  </a:moveTo>
                  <a:lnTo>
                    <a:pt x="451103" y="1150619"/>
                  </a:lnTo>
                </a:path>
                <a:path w="902334" h="1632585">
                  <a:moveTo>
                    <a:pt x="451103" y="1207007"/>
                  </a:moveTo>
                  <a:lnTo>
                    <a:pt x="451103" y="1331976"/>
                  </a:lnTo>
                </a:path>
                <a:path w="902334" h="1632585">
                  <a:moveTo>
                    <a:pt x="451103" y="1388364"/>
                  </a:moveTo>
                  <a:lnTo>
                    <a:pt x="451103" y="1632203"/>
                  </a:lnTo>
                </a:path>
                <a:path w="902334" h="1632585">
                  <a:moveTo>
                    <a:pt x="902208" y="118871"/>
                  </a:moveTo>
                  <a:lnTo>
                    <a:pt x="902208" y="787907"/>
                  </a:lnTo>
                </a:path>
                <a:path w="902334" h="1632585">
                  <a:moveTo>
                    <a:pt x="902208" y="0"/>
                  </a:moveTo>
                  <a:lnTo>
                    <a:pt x="902208" y="60959"/>
                  </a:lnTo>
                </a:path>
                <a:path w="902334" h="1632585">
                  <a:moveTo>
                    <a:pt x="902208" y="844295"/>
                  </a:moveTo>
                  <a:lnTo>
                    <a:pt x="902208" y="1632203"/>
                  </a:lnTo>
                </a:path>
              </a:pathLst>
            </a:custGeom>
            <a:ln w="9144">
              <a:solidFill>
                <a:srgbClr val="D9D9D9"/>
              </a:solidFill>
            </a:ln>
          </p:spPr>
          <p:txBody>
            <a:bodyPr wrap="square" lIns="0" tIns="0" rIns="0" bIns="0" rtlCol="0"/>
            <a:lstStyle/>
            <a:p>
              <a:endParaRPr/>
            </a:p>
          </p:txBody>
        </p:sp>
        <p:sp>
          <p:nvSpPr>
            <p:cNvPr id="46" name="object 46"/>
            <p:cNvSpPr/>
            <p:nvPr/>
          </p:nvSpPr>
          <p:spPr>
            <a:xfrm>
              <a:off x="9611867" y="2709672"/>
              <a:ext cx="0" cy="1632585"/>
            </a:xfrm>
            <a:custGeom>
              <a:avLst/>
              <a:gdLst/>
              <a:ahLst/>
              <a:cxnLst/>
              <a:rect l="l" t="t" r="r" b="b"/>
              <a:pathLst>
                <a:path h="1632585">
                  <a:moveTo>
                    <a:pt x="0" y="0"/>
                  </a:moveTo>
                  <a:lnTo>
                    <a:pt x="0" y="1632203"/>
                  </a:lnTo>
                </a:path>
              </a:pathLst>
            </a:custGeom>
            <a:ln w="9144">
              <a:solidFill>
                <a:srgbClr val="D9D9D9"/>
              </a:solidFill>
            </a:ln>
          </p:spPr>
          <p:txBody>
            <a:bodyPr wrap="square" lIns="0" tIns="0" rIns="0" bIns="0" rtlCol="0"/>
            <a:lstStyle/>
            <a:p>
              <a:endParaRPr/>
            </a:p>
          </p:txBody>
        </p:sp>
        <p:sp>
          <p:nvSpPr>
            <p:cNvPr id="47" name="object 47"/>
            <p:cNvSpPr/>
            <p:nvPr/>
          </p:nvSpPr>
          <p:spPr>
            <a:xfrm>
              <a:off x="7807452" y="2770631"/>
              <a:ext cx="1668780" cy="1508760"/>
            </a:xfrm>
            <a:custGeom>
              <a:avLst/>
              <a:gdLst/>
              <a:ahLst/>
              <a:cxnLst/>
              <a:rect l="l" t="t" r="r" b="b"/>
              <a:pathLst>
                <a:path w="1668779" h="1508760">
                  <a:moveTo>
                    <a:pt x="89916" y="544068"/>
                  </a:moveTo>
                  <a:lnTo>
                    <a:pt x="0" y="544068"/>
                  </a:lnTo>
                  <a:lnTo>
                    <a:pt x="0" y="601980"/>
                  </a:lnTo>
                  <a:lnTo>
                    <a:pt x="89916" y="601980"/>
                  </a:lnTo>
                  <a:lnTo>
                    <a:pt x="89916" y="544068"/>
                  </a:lnTo>
                  <a:close/>
                </a:path>
                <a:path w="1668779" h="1508760">
                  <a:moveTo>
                    <a:pt x="179832" y="1452372"/>
                  </a:moveTo>
                  <a:lnTo>
                    <a:pt x="0" y="1452372"/>
                  </a:lnTo>
                  <a:lnTo>
                    <a:pt x="0" y="1508760"/>
                  </a:lnTo>
                  <a:lnTo>
                    <a:pt x="179832" y="1508760"/>
                  </a:lnTo>
                  <a:lnTo>
                    <a:pt x="179832" y="1452372"/>
                  </a:lnTo>
                  <a:close/>
                </a:path>
                <a:path w="1668779" h="1508760">
                  <a:moveTo>
                    <a:pt x="451104" y="908304"/>
                  </a:moveTo>
                  <a:lnTo>
                    <a:pt x="0" y="908304"/>
                  </a:lnTo>
                  <a:lnTo>
                    <a:pt x="0" y="964692"/>
                  </a:lnTo>
                  <a:lnTo>
                    <a:pt x="451104" y="964692"/>
                  </a:lnTo>
                  <a:lnTo>
                    <a:pt x="451104" y="908304"/>
                  </a:lnTo>
                  <a:close/>
                </a:path>
                <a:path w="1668779" h="1508760">
                  <a:moveTo>
                    <a:pt x="720852" y="181356"/>
                  </a:moveTo>
                  <a:lnTo>
                    <a:pt x="0" y="181356"/>
                  </a:lnTo>
                  <a:lnTo>
                    <a:pt x="0" y="239268"/>
                  </a:lnTo>
                  <a:lnTo>
                    <a:pt x="720852" y="239268"/>
                  </a:lnTo>
                  <a:lnTo>
                    <a:pt x="720852" y="181356"/>
                  </a:lnTo>
                  <a:close/>
                </a:path>
                <a:path w="1668779" h="1508760">
                  <a:moveTo>
                    <a:pt x="1171956" y="1271016"/>
                  </a:moveTo>
                  <a:lnTo>
                    <a:pt x="0" y="1271016"/>
                  </a:lnTo>
                  <a:lnTo>
                    <a:pt x="0" y="1327404"/>
                  </a:lnTo>
                  <a:lnTo>
                    <a:pt x="1171956" y="1327404"/>
                  </a:lnTo>
                  <a:lnTo>
                    <a:pt x="1171956" y="1271016"/>
                  </a:lnTo>
                  <a:close/>
                </a:path>
                <a:path w="1668779" h="1508760">
                  <a:moveTo>
                    <a:pt x="1261872" y="362712"/>
                  </a:moveTo>
                  <a:lnTo>
                    <a:pt x="0" y="362712"/>
                  </a:lnTo>
                  <a:lnTo>
                    <a:pt x="0" y="420624"/>
                  </a:lnTo>
                  <a:lnTo>
                    <a:pt x="1261872" y="420624"/>
                  </a:lnTo>
                  <a:lnTo>
                    <a:pt x="1261872" y="362712"/>
                  </a:lnTo>
                  <a:close/>
                </a:path>
                <a:path w="1668779" h="1508760">
                  <a:moveTo>
                    <a:pt x="1353312" y="1089660"/>
                  </a:moveTo>
                  <a:lnTo>
                    <a:pt x="0" y="1089660"/>
                  </a:lnTo>
                  <a:lnTo>
                    <a:pt x="0" y="1146048"/>
                  </a:lnTo>
                  <a:lnTo>
                    <a:pt x="1353312" y="1146048"/>
                  </a:lnTo>
                  <a:lnTo>
                    <a:pt x="1353312" y="1089660"/>
                  </a:lnTo>
                  <a:close/>
                </a:path>
                <a:path w="1668779" h="1508760">
                  <a:moveTo>
                    <a:pt x="1443228" y="0"/>
                  </a:moveTo>
                  <a:lnTo>
                    <a:pt x="0" y="0"/>
                  </a:lnTo>
                  <a:lnTo>
                    <a:pt x="0" y="57912"/>
                  </a:lnTo>
                  <a:lnTo>
                    <a:pt x="1443228" y="57912"/>
                  </a:lnTo>
                  <a:lnTo>
                    <a:pt x="1443228" y="0"/>
                  </a:lnTo>
                  <a:close/>
                </a:path>
                <a:path w="1668779" h="1508760">
                  <a:moveTo>
                    <a:pt x="1668780" y="726948"/>
                  </a:moveTo>
                  <a:lnTo>
                    <a:pt x="0" y="726948"/>
                  </a:lnTo>
                  <a:lnTo>
                    <a:pt x="0" y="783336"/>
                  </a:lnTo>
                  <a:lnTo>
                    <a:pt x="1668780" y="783336"/>
                  </a:lnTo>
                  <a:lnTo>
                    <a:pt x="1668780" y="726948"/>
                  </a:lnTo>
                  <a:close/>
                </a:path>
              </a:pathLst>
            </a:custGeom>
            <a:solidFill>
              <a:srgbClr val="5B9BD4"/>
            </a:solidFill>
          </p:spPr>
          <p:txBody>
            <a:bodyPr wrap="square" lIns="0" tIns="0" rIns="0" bIns="0" rtlCol="0"/>
            <a:lstStyle/>
            <a:p>
              <a:endParaRPr/>
            </a:p>
          </p:txBody>
        </p:sp>
        <p:sp>
          <p:nvSpPr>
            <p:cNvPr id="48" name="object 48"/>
            <p:cNvSpPr/>
            <p:nvPr/>
          </p:nvSpPr>
          <p:spPr>
            <a:xfrm>
              <a:off x="7807452" y="2709672"/>
              <a:ext cx="0" cy="1632585"/>
            </a:xfrm>
            <a:custGeom>
              <a:avLst/>
              <a:gdLst/>
              <a:ahLst/>
              <a:cxnLst/>
              <a:rect l="l" t="t" r="r" b="b"/>
              <a:pathLst>
                <a:path h="1632585">
                  <a:moveTo>
                    <a:pt x="0" y="0"/>
                  </a:moveTo>
                  <a:lnTo>
                    <a:pt x="0" y="1632203"/>
                  </a:lnTo>
                </a:path>
              </a:pathLst>
            </a:custGeom>
            <a:ln w="9144">
              <a:solidFill>
                <a:srgbClr val="D9D9D9"/>
              </a:solidFill>
            </a:ln>
          </p:spPr>
          <p:txBody>
            <a:bodyPr wrap="square" lIns="0" tIns="0" rIns="0" bIns="0" rtlCol="0"/>
            <a:lstStyle/>
            <a:p>
              <a:endParaRPr/>
            </a:p>
          </p:txBody>
        </p:sp>
      </p:grpSp>
      <p:grpSp>
        <p:nvGrpSpPr>
          <p:cNvPr id="49" name="object 49"/>
          <p:cNvGrpSpPr/>
          <p:nvPr/>
        </p:nvGrpSpPr>
        <p:grpSpPr>
          <a:xfrm>
            <a:off x="1764601" y="5192077"/>
            <a:ext cx="2148205" cy="1754505"/>
            <a:chOff x="1764601" y="5192077"/>
            <a:chExt cx="2148205" cy="1754505"/>
          </a:xfrm>
        </p:grpSpPr>
        <p:sp>
          <p:nvSpPr>
            <p:cNvPr id="50" name="object 50"/>
            <p:cNvSpPr/>
            <p:nvPr/>
          </p:nvSpPr>
          <p:spPr>
            <a:xfrm>
              <a:off x="2302764" y="5196840"/>
              <a:ext cx="1605280" cy="1744980"/>
            </a:xfrm>
            <a:custGeom>
              <a:avLst/>
              <a:gdLst/>
              <a:ahLst/>
              <a:cxnLst/>
              <a:rect l="l" t="t" r="r" b="b"/>
              <a:pathLst>
                <a:path w="1605279" h="1744979">
                  <a:moveTo>
                    <a:pt x="0" y="0"/>
                  </a:moveTo>
                  <a:lnTo>
                    <a:pt x="0" y="1744980"/>
                  </a:lnTo>
                </a:path>
                <a:path w="1605279" h="1744979">
                  <a:moveTo>
                    <a:pt x="534924" y="0"/>
                  </a:moveTo>
                  <a:lnTo>
                    <a:pt x="534924" y="1744980"/>
                  </a:lnTo>
                </a:path>
                <a:path w="1605279" h="1744979">
                  <a:moveTo>
                    <a:pt x="1069848" y="0"/>
                  </a:moveTo>
                  <a:lnTo>
                    <a:pt x="1069848" y="1744980"/>
                  </a:lnTo>
                </a:path>
                <a:path w="1605279" h="1744979">
                  <a:moveTo>
                    <a:pt x="1604772" y="0"/>
                  </a:moveTo>
                  <a:lnTo>
                    <a:pt x="1604772" y="1744980"/>
                  </a:lnTo>
                </a:path>
              </a:pathLst>
            </a:custGeom>
            <a:ln w="9144">
              <a:solidFill>
                <a:srgbClr val="D9D9D9"/>
              </a:solidFill>
            </a:ln>
          </p:spPr>
          <p:txBody>
            <a:bodyPr wrap="square" lIns="0" tIns="0" rIns="0" bIns="0" rtlCol="0"/>
            <a:lstStyle/>
            <a:p>
              <a:endParaRPr/>
            </a:p>
          </p:txBody>
        </p:sp>
        <p:sp>
          <p:nvSpPr>
            <p:cNvPr id="51" name="object 51"/>
            <p:cNvSpPr/>
            <p:nvPr/>
          </p:nvSpPr>
          <p:spPr>
            <a:xfrm>
              <a:off x="1769364" y="5241036"/>
              <a:ext cx="1925320" cy="1653539"/>
            </a:xfrm>
            <a:custGeom>
              <a:avLst/>
              <a:gdLst/>
              <a:ahLst/>
              <a:cxnLst/>
              <a:rect l="l" t="t" r="r" b="b"/>
              <a:pathLst>
                <a:path w="1925320" h="1653540">
                  <a:moveTo>
                    <a:pt x="105156" y="1478280"/>
                  </a:moveTo>
                  <a:lnTo>
                    <a:pt x="0" y="1478280"/>
                  </a:lnTo>
                  <a:lnTo>
                    <a:pt x="0" y="1519428"/>
                  </a:lnTo>
                  <a:lnTo>
                    <a:pt x="105156" y="1519428"/>
                  </a:lnTo>
                  <a:lnTo>
                    <a:pt x="105156" y="1478280"/>
                  </a:lnTo>
                  <a:close/>
                </a:path>
                <a:path w="1925320" h="1653540">
                  <a:moveTo>
                    <a:pt x="105156" y="0"/>
                  </a:moveTo>
                  <a:lnTo>
                    <a:pt x="0" y="0"/>
                  </a:lnTo>
                  <a:lnTo>
                    <a:pt x="0" y="42672"/>
                  </a:lnTo>
                  <a:lnTo>
                    <a:pt x="105156" y="42672"/>
                  </a:lnTo>
                  <a:lnTo>
                    <a:pt x="105156" y="0"/>
                  </a:lnTo>
                  <a:close/>
                </a:path>
                <a:path w="1925320" h="1653540">
                  <a:moveTo>
                    <a:pt x="160020" y="940308"/>
                  </a:moveTo>
                  <a:lnTo>
                    <a:pt x="0" y="940308"/>
                  </a:lnTo>
                  <a:lnTo>
                    <a:pt x="0" y="982980"/>
                  </a:lnTo>
                  <a:lnTo>
                    <a:pt x="160020" y="982980"/>
                  </a:lnTo>
                  <a:lnTo>
                    <a:pt x="160020" y="940308"/>
                  </a:lnTo>
                  <a:close/>
                </a:path>
                <a:path w="1925320" h="1653540">
                  <a:moveTo>
                    <a:pt x="213360" y="1612392"/>
                  </a:moveTo>
                  <a:lnTo>
                    <a:pt x="0" y="1612392"/>
                  </a:lnTo>
                  <a:lnTo>
                    <a:pt x="0" y="1653540"/>
                  </a:lnTo>
                  <a:lnTo>
                    <a:pt x="213360" y="1653540"/>
                  </a:lnTo>
                  <a:lnTo>
                    <a:pt x="213360" y="1612392"/>
                  </a:lnTo>
                  <a:close/>
                </a:path>
                <a:path w="1925320" h="1653540">
                  <a:moveTo>
                    <a:pt x="213360" y="1344168"/>
                  </a:moveTo>
                  <a:lnTo>
                    <a:pt x="0" y="1344168"/>
                  </a:lnTo>
                  <a:lnTo>
                    <a:pt x="0" y="1385316"/>
                  </a:lnTo>
                  <a:lnTo>
                    <a:pt x="213360" y="1385316"/>
                  </a:lnTo>
                  <a:lnTo>
                    <a:pt x="213360" y="1344168"/>
                  </a:lnTo>
                  <a:close/>
                </a:path>
                <a:path w="1925320" h="1653540">
                  <a:moveTo>
                    <a:pt x="213360" y="1208532"/>
                  </a:moveTo>
                  <a:lnTo>
                    <a:pt x="0" y="1208532"/>
                  </a:lnTo>
                  <a:lnTo>
                    <a:pt x="0" y="1251204"/>
                  </a:lnTo>
                  <a:lnTo>
                    <a:pt x="213360" y="1251204"/>
                  </a:lnTo>
                  <a:lnTo>
                    <a:pt x="213360" y="1208532"/>
                  </a:lnTo>
                  <a:close/>
                </a:path>
                <a:path w="1925320" h="1653540">
                  <a:moveTo>
                    <a:pt x="213360" y="135636"/>
                  </a:moveTo>
                  <a:lnTo>
                    <a:pt x="0" y="135636"/>
                  </a:lnTo>
                  <a:lnTo>
                    <a:pt x="0" y="176784"/>
                  </a:lnTo>
                  <a:lnTo>
                    <a:pt x="213360" y="176784"/>
                  </a:lnTo>
                  <a:lnTo>
                    <a:pt x="213360" y="135636"/>
                  </a:lnTo>
                  <a:close/>
                </a:path>
                <a:path w="1925320" h="1653540">
                  <a:moveTo>
                    <a:pt x="266700" y="1074420"/>
                  </a:moveTo>
                  <a:lnTo>
                    <a:pt x="0" y="1074420"/>
                  </a:lnTo>
                  <a:lnTo>
                    <a:pt x="0" y="1117092"/>
                  </a:lnTo>
                  <a:lnTo>
                    <a:pt x="266700" y="1117092"/>
                  </a:lnTo>
                  <a:lnTo>
                    <a:pt x="266700" y="1074420"/>
                  </a:lnTo>
                  <a:close/>
                </a:path>
                <a:path w="1925320" h="1653540">
                  <a:moveTo>
                    <a:pt x="373380" y="806196"/>
                  </a:moveTo>
                  <a:lnTo>
                    <a:pt x="0" y="806196"/>
                  </a:lnTo>
                  <a:lnTo>
                    <a:pt x="0" y="848868"/>
                  </a:lnTo>
                  <a:lnTo>
                    <a:pt x="373380" y="848868"/>
                  </a:lnTo>
                  <a:lnTo>
                    <a:pt x="373380" y="806196"/>
                  </a:lnTo>
                  <a:close/>
                </a:path>
                <a:path w="1925320" h="1653540">
                  <a:moveTo>
                    <a:pt x="373380" y="672084"/>
                  </a:moveTo>
                  <a:lnTo>
                    <a:pt x="0" y="672084"/>
                  </a:lnTo>
                  <a:lnTo>
                    <a:pt x="0" y="714756"/>
                  </a:lnTo>
                  <a:lnTo>
                    <a:pt x="373380" y="714756"/>
                  </a:lnTo>
                  <a:lnTo>
                    <a:pt x="373380" y="672084"/>
                  </a:lnTo>
                  <a:close/>
                </a:path>
                <a:path w="1925320" h="1653540">
                  <a:moveTo>
                    <a:pt x="426720" y="537972"/>
                  </a:moveTo>
                  <a:lnTo>
                    <a:pt x="0" y="537972"/>
                  </a:lnTo>
                  <a:lnTo>
                    <a:pt x="0" y="580644"/>
                  </a:lnTo>
                  <a:lnTo>
                    <a:pt x="426720" y="580644"/>
                  </a:lnTo>
                  <a:lnTo>
                    <a:pt x="426720" y="537972"/>
                  </a:lnTo>
                  <a:close/>
                </a:path>
                <a:path w="1925320" h="1653540">
                  <a:moveTo>
                    <a:pt x="961644" y="269748"/>
                  </a:moveTo>
                  <a:lnTo>
                    <a:pt x="0" y="269748"/>
                  </a:lnTo>
                  <a:lnTo>
                    <a:pt x="0" y="310896"/>
                  </a:lnTo>
                  <a:lnTo>
                    <a:pt x="961644" y="310896"/>
                  </a:lnTo>
                  <a:lnTo>
                    <a:pt x="961644" y="269748"/>
                  </a:lnTo>
                  <a:close/>
                </a:path>
                <a:path w="1925320" h="1653540">
                  <a:moveTo>
                    <a:pt x="1924812" y="403860"/>
                  </a:moveTo>
                  <a:lnTo>
                    <a:pt x="0" y="403860"/>
                  </a:lnTo>
                  <a:lnTo>
                    <a:pt x="0" y="445008"/>
                  </a:lnTo>
                  <a:lnTo>
                    <a:pt x="1924812" y="445008"/>
                  </a:lnTo>
                  <a:lnTo>
                    <a:pt x="1924812" y="403860"/>
                  </a:lnTo>
                  <a:close/>
                </a:path>
              </a:pathLst>
            </a:custGeom>
            <a:solidFill>
              <a:srgbClr val="5B9BD4"/>
            </a:solidFill>
          </p:spPr>
          <p:txBody>
            <a:bodyPr wrap="square" lIns="0" tIns="0" rIns="0" bIns="0" rtlCol="0"/>
            <a:lstStyle/>
            <a:p>
              <a:endParaRPr/>
            </a:p>
          </p:txBody>
        </p:sp>
        <p:sp>
          <p:nvSpPr>
            <p:cNvPr id="52" name="object 52"/>
            <p:cNvSpPr/>
            <p:nvPr/>
          </p:nvSpPr>
          <p:spPr>
            <a:xfrm>
              <a:off x="1769364" y="5196840"/>
              <a:ext cx="0" cy="1744980"/>
            </a:xfrm>
            <a:custGeom>
              <a:avLst/>
              <a:gdLst/>
              <a:ahLst/>
              <a:cxnLst/>
              <a:rect l="l" t="t" r="r" b="b"/>
              <a:pathLst>
                <a:path h="1744979">
                  <a:moveTo>
                    <a:pt x="0" y="0"/>
                  </a:moveTo>
                  <a:lnTo>
                    <a:pt x="0" y="1744980"/>
                  </a:lnTo>
                </a:path>
              </a:pathLst>
            </a:custGeom>
            <a:ln w="9144">
              <a:solidFill>
                <a:srgbClr val="D9D9D9"/>
              </a:solidFill>
            </a:ln>
          </p:spPr>
          <p:txBody>
            <a:bodyPr wrap="square" lIns="0" tIns="0" rIns="0" bIns="0" rtlCol="0"/>
            <a:lstStyle/>
            <a:p>
              <a:endParaRPr/>
            </a:p>
          </p:txBody>
        </p:sp>
      </p:grpSp>
      <p:sp>
        <p:nvSpPr>
          <p:cNvPr id="53" name="object 53"/>
          <p:cNvSpPr txBox="1"/>
          <p:nvPr/>
        </p:nvSpPr>
        <p:spPr>
          <a:xfrm>
            <a:off x="1950720" y="517499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54" name="object 54"/>
          <p:cNvSpPr txBox="1"/>
          <p:nvPr/>
        </p:nvSpPr>
        <p:spPr>
          <a:xfrm>
            <a:off x="2057400" y="5309108"/>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55" name="object 55"/>
          <p:cNvSpPr txBox="1"/>
          <p:nvPr/>
        </p:nvSpPr>
        <p:spPr>
          <a:xfrm>
            <a:off x="2805683" y="544322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18</a:t>
            </a:r>
            <a:endParaRPr sz="900">
              <a:latin typeface="Calibri"/>
              <a:cs typeface="Calibri"/>
            </a:endParaRPr>
          </a:p>
        </p:txBody>
      </p:sp>
      <p:sp>
        <p:nvSpPr>
          <p:cNvPr id="56" name="object 56"/>
          <p:cNvSpPr txBox="1"/>
          <p:nvPr/>
        </p:nvSpPr>
        <p:spPr>
          <a:xfrm>
            <a:off x="3768852" y="557733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36</a:t>
            </a:r>
            <a:endParaRPr sz="900">
              <a:latin typeface="Calibri"/>
              <a:cs typeface="Calibri"/>
            </a:endParaRPr>
          </a:p>
        </p:txBody>
      </p:sp>
      <p:sp>
        <p:nvSpPr>
          <p:cNvPr id="57" name="object 57"/>
          <p:cNvSpPr txBox="1"/>
          <p:nvPr/>
        </p:nvSpPr>
        <p:spPr>
          <a:xfrm>
            <a:off x="2217420" y="5711444"/>
            <a:ext cx="124460" cy="431165"/>
          </a:xfrm>
          <a:prstGeom prst="rect">
            <a:avLst/>
          </a:prstGeom>
        </p:spPr>
        <p:txBody>
          <a:bodyPr vert="horz" wrap="square" lIns="0" tIns="12700" rIns="0" bIns="0" rtlCol="0">
            <a:spAutoFit/>
          </a:bodyPr>
          <a:lstStyle/>
          <a:p>
            <a:pPr marL="52705">
              <a:lnSpc>
                <a:spcPts val="1070"/>
              </a:lnSpc>
              <a:spcBef>
                <a:spcPts val="100"/>
              </a:spcBef>
            </a:pPr>
            <a:r>
              <a:rPr sz="900" spc="-50" dirty="0">
                <a:solidFill>
                  <a:srgbClr val="3F3F3F"/>
                </a:solidFill>
                <a:latin typeface="Calibri"/>
                <a:cs typeface="Calibri"/>
              </a:rPr>
              <a:t>8</a:t>
            </a:r>
            <a:endParaRPr sz="900">
              <a:latin typeface="Calibri"/>
              <a:cs typeface="Calibri"/>
            </a:endParaRPr>
          </a:p>
          <a:p>
            <a:pPr>
              <a:lnSpc>
                <a:spcPts val="1055"/>
              </a:lnSpc>
            </a:pPr>
            <a:r>
              <a:rPr sz="900" spc="-50" dirty="0">
                <a:solidFill>
                  <a:srgbClr val="3F3F3F"/>
                </a:solidFill>
                <a:latin typeface="Calibri"/>
                <a:cs typeface="Calibri"/>
              </a:rPr>
              <a:t>7</a:t>
            </a:r>
            <a:endParaRPr sz="900">
              <a:latin typeface="Calibri"/>
              <a:cs typeface="Calibri"/>
            </a:endParaRPr>
          </a:p>
          <a:p>
            <a:pPr>
              <a:lnSpc>
                <a:spcPts val="1070"/>
              </a:lnSpc>
            </a:pPr>
            <a:r>
              <a:rPr sz="900" spc="-50" dirty="0">
                <a:solidFill>
                  <a:srgbClr val="3F3F3F"/>
                </a:solidFill>
                <a:latin typeface="Calibri"/>
                <a:cs typeface="Calibri"/>
              </a:rPr>
              <a:t>7</a:t>
            </a:r>
            <a:endParaRPr sz="900">
              <a:latin typeface="Calibri"/>
              <a:cs typeface="Calibri"/>
            </a:endParaRPr>
          </a:p>
        </p:txBody>
      </p:sp>
      <p:sp>
        <p:nvSpPr>
          <p:cNvPr id="58" name="object 58"/>
          <p:cNvSpPr txBox="1"/>
          <p:nvPr/>
        </p:nvSpPr>
        <p:spPr>
          <a:xfrm>
            <a:off x="2004060" y="611378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sp>
        <p:nvSpPr>
          <p:cNvPr id="59" name="object 59"/>
          <p:cNvSpPr txBox="1"/>
          <p:nvPr/>
        </p:nvSpPr>
        <p:spPr>
          <a:xfrm>
            <a:off x="2110739" y="624789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60" name="object 60"/>
          <p:cNvSpPr txBox="1"/>
          <p:nvPr/>
        </p:nvSpPr>
        <p:spPr>
          <a:xfrm>
            <a:off x="2057400" y="6383528"/>
            <a:ext cx="71120" cy="297180"/>
          </a:xfrm>
          <a:prstGeom prst="rect">
            <a:avLst/>
          </a:prstGeom>
        </p:spPr>
        <p:txBody>
          <a:bodyPr vert="horz" wrap="square" lIns="0" tIns="12700" rIns="0" bIns="0" rtlCol="0">
            <a:spAutoFit/>
          </a:bodyPr>
          <a:lstStyle/>
          <a:p>
            <a:pPr>
              <a:lnSpc>
                <a:spcPts val="1070"/>
              </a:lnSpc>
              <a:spcBef>
                <a:spcPts val="100"/>
              </a:spcBef>
            </a:pPr>
            <a:r>
              <a:rPr sz="900" spc="-50" dirty="0">
                <a:solidFill>
                  <a:srgbClr val="3F3F3F"/>
                </a:solidFill>
                <a:latin typeface="Calibri"/>
                <a:cs typeface="Calibri"/>
              </a:rPr>
              <a:t>4</a:t>
            </a:r>
            <a:endParaRPr sz="900">
              <a:latin typeface="Calibri"/>
              <a:cs typeface="Calibri"/>
            </a:endParaRPr>
          </a:p>
          <a:p>
            <a:pPr>
              <a:lnSpc>
                <a:spcPts val="1070"/>
              </a:lnSpc>
            </a:pPr>
            <a:r>
              <a:rPr sz="900" spc="-50" dirty="0">
                <a:solidFill>
                  <a:srgbClr val="3F3F3F"/>
                </a:solidFill>
                <a:latin typeface="Calibri"/>
                <a:cs typeface="Calibri"/>
              </a:rPr>
              <a:t>4</a:t>
            </a:r>
            <a:endParaRPr sz="900">
              <a:latin typeface="Calibri"/>
              <a:cs typeface="Calibri"/>
            </a:endParaRPr>
          </a:p>
        </p:txBody>
      </p:sp>
      <p:sp>
        <p:nvSpPr>
          <p:cNvPr id="61" name="object 61"/>
          <p:cNvSpPr txBox="1"/>
          <p:nvPr/>
        </p:nvSpPr>
        <p:spPr>
          <a:xfrm>
            <a:off x="1950720" y="6651752"/>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62" name="object 62"/>
          <p:cNvSpPr txBox="1"/>
          <p:nvPr/>
        </p:nvSpPr>
        <p:spPr>
          <a:xfrm>
            <a:off x="2057400" y="678586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63" name="object 63"/>
          <p:cNvSpPr txBox="1"/>
          <p:nvPr/>
        </p:nvSpPr>
        <p:spPr>
          <a:xfrm>
            <a:off x="3849623" y="495249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40</a:t>
            </a:r>
            <a:endParaRPr sz="900">
              <a:latin typeface="Calibri"/>
              <a:cs typeface="Calibri"/>
            </a:endParaRPr>
          </a:p>
        </p:txBody>
      </p:sp>
      <p:sp>
        <p:nvSpPr>
          <p:cNvPr id="64" name="object 64"/>
          <p:cNvSpPr txBox="1"/>
          <p:nvPr/>
        </p:nvSpPr>
        <p:spPr>
          <a:xfrm>
            <a:off x="960119" y="5170932"/>
            <a:ext cx="727075" cy="1770380"/>
          </a:xfrm>
          <a:prstGeom prst="rect">
            <a:avLst/>
          </a:prstGeom>
        </p:spPr>
        <p:txBody>
          <a:bodyPr vert="horz" wrap="square" lIns="0" tIns="12700" rIns="0" bIns="0" rtlCol="0">
            <a:spAutoFit/>
          </a:bodyPr>
          <a:lstStyle/>
          <a:p>
            <a:pPr marL="203835" marR="5080" indent="306070" algn="r">
              <a:lnSpc>
                <a:spcPct val="110000"/>
              </a:lnSpc>
              <a:spcBef>
                <a:spcPts val="100"/>
              </a:spcBef>
            </a:pPr>
            <a:r>
              <a:rPr sz="800" b="1" spc="-25" dirty="0">
                <a:solidFill>
                  <a:srgbClr val="585858"/>
                </a:solidFill>
                <a:latin typeface="UD Digi Kyokasho NK-B"/>
                <a:cs typeface="UD Digi Kyokasho NK-B"/>
              </a:rPr>
              <a:t>医師</a:t>
            </a:r>
            <a:r>
              <a:rPr sz="800" b="1" spc="-10" dirty="0">
                <a:solidFill>
                  <a:srgbClr val="585858"/>
                </a:solidFill>
                <a:latin typeface="UD Digi Kyokasho NK-B"/>
                <a:cs typeface="UD Digi Kyokasho NK-B"/>
              </a:rPr>
              <a:t>児童指導員</a:t>
            </a:r>
            <a:endParaRPr sz="800">
              <a:latin typeface="UD Digi Kyokasho NK-B"/>
              <a:cs typeface="UD Digi Kyokasho NK-B"/>
            </a:endParaRPr>
          </a:p>
          <a:p>
            <a:pPr marL="408305" marR="5080" algn="r">
              <a:lnSpc>
                <a:spcPct val="110000"/>
              </a:lnSpc>
            </a:pPr>
            <a:r>
              <a:rPr sz="800" b="1" spc="-20" dirty="0">
                <a:solidFill>
                  <a:srgbClr val="585858"/>
                </a:solidFill>
                <a:latin typeface="UD Digi Kyokasho NK-B"/>
                <a:cs typeface="UD Digi Kyokasho NK-B"/>
              </a:rPr>
              <a:t>保育士心理職</a:t>
            </a:r>
            <a:endParaRPr sz="800">
              <a:latin typeface="UD Digi Kyokasho NK-B"/>
              <a:cs typeface="UD Digi Kyokasho NK-B"/>
            </a:endParaRPr>
          </a:p>
          <a:p>
            <a:pPr marL="203835" marR="5080" algn="r">
              <a:lnSpc>
                <a:spcPct val="110000"/>
              </a:lnSpc>
            </a:pPr>
            <a:r>
              <a:rPr sz="800" b="1" spc="-10" dirty="0">
                <a:solidFill>
                  <a:srgbClr val="585858"/>
                </a:solidFill>
                <a:latin typeface="UD Digi Kyokasho NK-B"/>
                <a:cs typeface="UD Digi Kyokasho NK-B"/>
              </a:rPr>
              <a:t>作業療法士言語聴覚士</a:t>
            </a:r>
            <a:r>
              <a:rPr sz="800" b="1" spc="-15" dirty="0">
                <a:solidFill>
                  <a:srgbClr val="585858"/>
                </a:solidFill>
                <a:latin typeface="UD Digi Kyokasho NK-B"/>
                <a:cs typeface="UD Digi Kyokasho NK-B"/>
              </a:rPr>
              <a:t>大学教員</a:t>
            </a:r>
            <a:endParaRPr sz="800">
              <a:latin typeface="UD Digi Kyokasho NK-B"/>
              <a:cs typeface="UD Digi Kyokasho NK-B"/>
            </a:endParaRPr>
          </a:p>
          <a:p>
            <a:pPr marL="203835" marR="5080" indent="-204470" algn="r">
              <a:lnSpc>
                <a:spcPct val="110000"/>
              </a:lnSpc>
            </a:pPr>
            <a:r>
              <a:rPr sz="800" b="1" spc="-10" dirty="0">
                <a:solidFill>
                  <a:srgbClr val="585858"/>
                </a:solidFill>
                <a:latin typeface="UD Digi Kyokasho NK-B"/>
                <a:cs typeface="UD Digi Kyokasho NK-B"/>
              </a:rPr>
              <a:t>特別支援教育士理学療法士</a:t>
            </a:r>
            <a:endParaRPr sz="800">
              <a:latin typeface="UD Digi Kyokasho NK-B"/>
              <a:cs typeface="UD Digi Kyokasho NK-B"/>
            </a:endParaRPr>
          </a:p>
          <a:p>
            <a:pPr marR="5080" algn="r">
              <a:lnSpc>
                <a:spcPct val="100000"/>
              </a:lnSpc>
              <a:spcBef>
                <a:spcPts val="105"/>
              </a:spcBef>
            </a:pPr>
            <a:r>
              <a:rPr sz="800" b="1" spc="-50" dirty="0">
                <a:solidFill>
                  <a:srgbClr val="585858"/>
                </a:solidFill>
                <a:latin typeface="UD Digi Kyokasho NK-B"/>
                <a:cs typeface="UD Digi Kyokasho NK-B"/>
              </a:rPr>
              <a:t>教員・元教員</a:t>
            </a:r>
            <a:endParaRPr sz="800">
              <a:latin typeface="UD Digi Kyokasho NK-B"/>
              <a:cs typeface="UD Digi Kyokasho NK-B"/>
            </a:endParaRPr>
          </a:p>
          <a:p>
            <a:pPr marL="203835" marR="5080" indent="203835" algn="r">
              <a:lnSpc>
                <a:spcPct val="110000"/>
              </a:lnSpc>
            </a:pPr>
            <a:r>
              <a:rPr sz="800" b="1" spc="-20" dirty="0">
                <a:solidFill>
                  <a:srgbClr val="585858"/>
                </a:solidFill>
                <a:latin typeface="UD Digi Kyokasho NK-B"/>
                <a:cs typeface="UD Digi Kyokasho NK-B"/>
              </a:rPr>
              <a:t>保健師</a:t>
            </a:r>
            <a:r>
              <a:rPr sz="800" b="1" spc="-10" dirty="0">
                <a:solidFill>
                  <a:srgbClr val="585858"/>
                </a:solidFill>
                <a:latin typeface="UD Digi Kyokasho NK-B"/>
                <a:cs typeface="UD Digi Kyokasho NK-B"/>
              </a:rPr>
              <a:t>社会福祉士</a:t>
            </a:r>
            <a:endParaRPr sz="800">
              <a:latin typeface="UD Digi Kyokasho NK-B"/>
              <a:cs typeface="UD Digi Kyokasho NK-B"/>
            </a:endParaRPr>
          </a:p>
          <a:p>
            <a:pPr marR="5080" algn="r">
              <a:lnSpc>
                <a:spcPct val="100000"/>
              </a:lnSpc>
              <a:spcBef>
                <a:spcPts val="95"/>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65" name="object 65"/>
          <p:cNvSpPr txBox="1"/>
          <p:nvPr/>
        </p:nvSpPr>
        <p:spPr>
          <a:xfrm>
            <a:off x="1504188" y="4647692"/>
            <a:ext cx="1988185" cy="467359"/>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666666"/>
                </a:solidFill>
                <a:latin typeface="UD Digi Kyokasho NK-B"/>
                <a:cs typeface="UD Digi Kyokasho NK-B"/>
              </a:rPr>
              <a:t>（４）</a:t>
            </a:r>
            <a:r>
              <a:rPr sz="1200" b="1" spc="-15" dirty="0">
                <a:solidFill>
                  <a:srgbClr val="666666"/>
                </a:solidFill>
                <a:latin typeface="UD Digi Kyokasho NK-B"/>
                <a:cs typeface="UD Digi Kyokasho NK-B"/>
              </a:rPr>
              <a:t>巡回支援担当職員の職種</a:t>
            </a:r>
            <a:endParaRPr sz="1200">
              <a:latin typeface="UD Digi Kyokasho NK-B"/>
              <a:cs typeface="UD Digi Kyokasho NK-B"/>
            </a:endParaRPr>
          </a:p>
          <a:p>
            <a:pPr marL="234315">
              <a:lnSpc>
                <a:spcPct val="100000"/>
              </a:lnSpc>
              <a:spcBef>
                <a:spcPts val="960"/>
              </a:spcBef>
              <a:tabLst>
                <a:tab pos="740410" algn="l"/>
                <a:tab pos="1275080" algn="l"/>
                <a:tab pos="181038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30</a:t>
            </a:r>
            <a:endParaRPr sz="900">
              <a:latin typeface="Calibri"/>
              <a:cs typeface="Calibri"/>
            </a:endParaRPr>
          </a:p>
        </p:txBody>
      </p:sp>
      <p:sp>
        <p:nvSpPr>
          <p:cNvPr id="66" name="object 66"/>
          <p:cNvSpPr/>
          <p:nvPr/>
        </p:nvSpPr>
        <p:spPr>
          <a:xfrm>
            <a:off x="880872" y="4558284"/>
            <a:ext cx="3225165" cy="2524125"/>
          </a:xfrm>
          <a:custGeom>
            <a:avLst/>
            <a:gdLst/>
            <a:ahLst/>
            <a:cxnLst/>
            <a:rect l="l" t="t" r="r" b="b"/>
            <a:pathLst>
              <a:path w="3225165" h="2524125">
                <a:moveTo>
                  <a:pt x="0" y="2523743"/>
                </a:moveTo>
                <a:lnTo>
                  <a:pt x="3224783" y="2523743"/>
                </a:lnTo>
                <a:lnTo>
                  <a:pt x="3224783" y="0"/>
                </a:lnTo>
                <a:lnTo>
                  <a:pt x="0" y="0"/>
                </a:lnTo>
                <a:lnTo>
                  <a:pt x="0" y="2523743"/>
                </a:lnTo>
                <a:close/>
              </a:path>
            </a:pathLst>
          </a:custGeom>
          <a:ln w="9144">
            <a:solidFill>
              <a:srgbClr val="000000"/>
            </a:solidFill>
          </a:ln>
        </p:spPr>
        <p:txBody>
          <a:bodyPr wrap="square" lIns="0" tIns="0" rIns="0" bIns="0" rtlCol="0"/>
          <a:lstStyle/>
          <a:p>
            <a:endParaRPr/>
          </a:p>
        </p:txBody>
      </p:sp>
      <p:sp>
        <p:nvSpPr>
          <p:cNvPr id="67" name="object 67"/>
          <p:cNvSpPr txBox="1"/>
          <p:nvPr/>
        </p:nvSpPr>
        <p:spPr>
          <a:xfrm>
            <a:off x="9326880" y="271068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32</a:t>
            </a:r>
            <a:endParaRPr sz="900">
              <a:latin typeface="Calibri"/>
              <a:cs typeface="Calibri"/>
            </a:endParaRPr>
          </a:p>
        </p:txBody>
      </p:sp>
      <p:sp>
        <p:nvSpPr>
          <p:cNvPr id="68" name="object 68"/>
          <p:cNvSpPr txBox="1"/>
          <p:nvPr/>
        </p:nvSpPr>
        <p:spPr>
          <a:xfrm>
            <a:off x="8604504" y="289204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16</a:t>
            </a:r>
            <a:endParaRPr sz="900">
              <a:latin typeface="Calibri"/>
              <a:cs typeface="Calibri"/>
            </a:endParaRPr>
          </a:p>
        </p:txBody>
      </p:sp>
      <p:sp>
        <p:nvSpPr>
          <p:cNvPr id="69" name="object 69"/>
          <p:cNvSpPr txBox="1"/>
          <p:nvPr/>
        </p:nvSpPr>
        <p:spPr>
          <a:xfrm>
            <a:off x="9147047" y="307340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28</a:t>
            </a:r>
            <a:endParaRPr sz="900">
              <a:latin typeface="Calibri"/>
              <a:cs typeface="Calibri"/>
            </a:endParaRPr>
          </a:p>
        </p:txBody>
      </p:sp>
      <p:sp>
        <p:nvSpPr>
          <p:cNvPr id="70" name="object 70"/>
          <p:cNvSpPr txBox="1"/>
          <p:nvPr/>
        </p:nvSpPr>
        <p:spPr>
          <a:xfrm>
            <a:off x="7973568" y="3254755"/>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71" name="object 71"/>
          <p:cNvSpPr txBox="1"/>
          <p:nvPr/>
        </p:nvSpPr>
        <p:spPr>
          <a:xfrm>
            <a:off x="9552431" y="3436111"/>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37</a:t>
            </a:r>
            <a:endParaRPr sz="900">
              <a:latin typeface="Calibri"/>
              <a:cs typeface="Calibri"/>
            </a:endParaRPr>
          </a:p>
        </p:txBody>
      </p:sp>
      <p:sp>
        <p:nvSpPr>
          <p:cNvPr id="72" name="object 72"/>
          <p:cNvSpPr txBox="1"/>
          <p:nvPr/>
        </p:nvSpPr>
        <p:spPr>
          <a:xfrm>
            <a:off x="8334756" y="3618992"/>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10</a:t>
            </a:r>
            <a:endParaRPr sz="900">
              <a:latin typeface="Calibri"/>
              <a:cs typeface="Calibri"/>
            </a:endParaRPr>
          </a:p>
        </p:txBody>
      </p:sp>
      <p:sp>
        <p:nvSpPr>
          <p:cNvPr id="73" name="object 73"/>
          <p:cNvSpPr txBox="1"/>
          <p:nvPr/>
        </p:nvSpPr>
        <p:spPr>
          <a:xfrm>
            <a:off x="9236964" y="3800348"/>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30</a:t>
            </a:r>
            <a:endParaRPr sz="900">
              <a:latin typeface="Calibri"/>
              <a:cs typeface="Calibri"/>
            </a:endParaRPr>
          </a:p>
        </p:txBody>
      </p:sp>
      <p:sp>
        <p:nvSpPr>
          <p:cNvPr id="74" name="object 74"/>
          <p:cNvSpPr txBox="1"/>
          <p:nvPr/>
        </p:nvSpPr>
        <p:spPr>
          <a:xfrm>
            <a:off x="9055607" y="398170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26</a:t>
            </a:r>
            <a:endParaRPr sz="900">
              <a:latin typeface="Calibri"/>
              <a:cs typeface="Calibri"/>
            </a:endParaRPr>
          </a:p>
        </p:txBody>
      </p:sp>
      <p:sp>
        <p:nvSpPr>
          <p:cNvPr id="75" name="object 75"/>
          <p:cNvSpPr txBox="1"/>
          <p:nvPr/>
        </p:nvSpPr>
        <p:spPr>
          <a:xfrm>
            <a:off x="8063483" y="416306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76" name="object 76"/>
          <p:cNvSpPr txBox="1"/>
          <p:nvPr/>
        </p:nvSpPr>
        <p:spPr>
          <a:xfrm>
            <a:off x="7776971" y="2465323"/>
            <a:ext cx="1003935" cy="162560"/>
          </a:xfrm>
          <a:prstGeom prst="rect">
            <a:avLst/>
          </a:prstGeom>
        </p:spPr>
        <p:txBody>
          <a:bodyPr vert="horz" wrap="square" lIns="0" tIns="12700" rIns="0" bIns="0" rtlCol="0">
            <a:spAutoFit/>
          </a:bodyPr>
          <a:lstStyle/>
          <a:p>
            <a:pPr>
              <a:lnSpc>
                <a:spcPct val="100000"/>
              </a:lnSpc>
              <a:spcBef>
                <a:spcPts val="100"/>
              </a:spcBef>
              <a:tabLst>
                <a:tab pos="423545" algn="l"/>
                <a:tab pos="874394"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20</a:t>
            </a:r>
            <a:endParaRPr sz="900">
              <a:latin typeface="Calibri"/>
              <a:cs typeface="Calibri"/>
            </a:endParaRPr>
          </a:p>
        </p:txBody>
      </p:sp>
      <p:sp>
        <p:nvSpPr>
          <p:cNvPr id="77" name="object 77"/>
          <p:cNvSpPr txBox="1"/>
          <p:nvPr/>
        </p:nvSpPr>
        <p:spPr>
          <a:xfrm>
            <a:off x="9102852" y="2465323"/>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30</a:t>
            </a:r>
            <a:endParaRPr sz="900">
              <a:latin typeface="Calibri"/>
              <a:cs typeface="Calibri"/>
            </a:endParaRPr>
          </a:p>
        </p:txBody>
      </p:sp>
      <p:sp>
        <p:nvSpPr>
          <p:cNvPr id="78" name="object 78"/>
          <p:cNvSpPr txBox="1"/>
          <p:nvPr/>
        </p:nvSpPr>
        <p:spPr>
          <a:xfrm>
            <a:off x="9553956" y="2465323"/>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40</a:t>
            </a:r>
            <a:endParaRPr sz="900">
              <a:latin typeface="Calibri"/>
              <a:cs typeface="Calibri"/>
            </a:endParaRPr>
          </a:p>
        </p:txBody>
      </p:sp>
      <p:sp>
        <p:nvSpPr>
          <p:cNvPr id="79" name="object 79"/>
          <p:cNvSpPr txBox="1"/>
          <p:nvPr/>
        </p:nvSpPr>
        <p:spPr>
          <a:xfrm>
            <a:off x="6537959" y="2650236"/>
            <a:ext cx="1188720" cy="1659255"/>
          </a:xfrm>
          <a:prstGeom prst="rect">
            <a:avLst/>
          </a:prstGeom>
        </p:spPr>
        <p:txBody>
          <a:bodyPr vert="horz" wrap="square" lIns="0" tIns="12700" rIns="0" bIns="0" rtlCol="0">
            <a:spAutoFit/>
          </a:bodyPr>
          <a:lstStyle/>
          <a:p>
            <a:pPr marL="360680" marR="6985" indent="2540" algn="just">
              <a:lnSpc>
                <a:spcPct val="148700"/>
              </a:lnSpc>
              <a:spcBef>
                <a:spcPts val="100"/>
              </a:spcBef>
            </a:pPr>
            <a:r>
              <a:rPr sz="800" b="1" spc="-15" dirty="0">
                <a:solidFill>
                  <a:srgbClr val="585858"/>
                </a:solidFill>
                <a:latin typeface="UD Digi Kyokasho NK-B"/>
                <a:cs typeface="UD Digi Kyokasho NK-B"/>
              </a:rPr>
              <a:t>施設職員への助言施設職員への研修保護者の個別相談</a:t>
            </a:r>
            <a:endParaRPr sz="800">
              <a:latin typeface="UD Digi Kyokasho NK-B"/>
              <a:cs typeface="UD Digi Kyokasho NK-B"/>
            </a:endParaRPr>
          </a:p>
          <a:p>
            <a:pPr marL="252729" marR="5080" indent="-253365" algn="just">
              <a:lnSpc>
                <a:spcPct val="148700"/>
              </a:lnSpc>
            </a:pPr>
            <a:r>
              <a:rPr sz="800" b="1" spc="-15" dirty="0">
                <a:solidFill>
                  <a:srgbClr val="585858"/>
                </a:solidFill>
                <a:latin typeface="UD Digi Kyokasho NK-B"/>
                <a:cs typeface="UD Digi Kyokasho NK-B"/>
              </a:rPr>
              <a:t>家族支援プログラムの実施対象児のアセスメント</a:t>
            </a:r>
            <a:r>
              <a:rPr sz="800" b="1" spc="-10" dirty="0">
                <a:solidFill>
                  <a:srgbClr val="585858"/>
                </a:solidFill>
                <a:latin typeface="UD Digi Kyokasho NK-B"/>
                <a:cs typeface="UD Digi Kyokasho NK-B"/>
              </a:rPr>
              <a:t>対象児への直接支援</a:t>
            </a:r>
            <a:endParaRPr sz="800">
              <a:latin typeface="UD Digi Kyokasho NK-B"/>
              <a:cs typeface="UD Digi Kyokasho NK-B"/>
            </a:endParaRPr>
          </a:p>
          <a:p>
            <a:pPr marL="281305" marR="5080" indent="-113030" algn="r">
              <a:lnSpc>
                <a:spcPct val="148700"/>
              </a:lnSpc>
              <a:spcBef>
                <a:spcPts val="10"/>
              </a:spcBef>
            </a:pPr>
            <a:r>
              <a:rPr sz="800" b="1" spc="-15" dirty="0">
                <a:solidFill>
                  <a:srgbClr val="585858"/>
                </a:solidFill>
                <a:latin typeface="UD Digi Kyokasho NK-B"/>
                <a:cs typeface="UD Digi Kyokasho NK-B"/>
              </a:rPr>
              <a:t>関係機関への引継ぎ等</a:t>
            </a:r>
            <a:r>
              <a:rPr sz="800" b="1" spc="-20" dirty="0">
                <a:solidFill>
                  <a:srgbClr val="585858"/>
                </a:solidFill>
                <a:latin typeface="UD Digi Kyokasho NK-B"/>
                <a:cs typeface="UD Digi Kyokasho NK-B"/>
              </a:rPr>
              <a:t>専門機関へのつなぎ</a:t>
            </a:r>
            <a:endParaRPr sz="800">
              <a:latin typeface="UD Digi Kyokasho NK-B"/>
              <a:cs typeface="UD Digi Kyokasho NK-B"/>
            </a:endParaRPr>
          </a:p>
          <a:p>
            <a:pPr marR="6350" algn="r">
              <a:lnSpc>
                <a:spcPct val="100000"/>
              </a:lnSpc>
              <a:spcBef>
                <a:spcPts val="47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80" name="object 80"/>
          <p:cNvSpPr txBox="1"/>
          <p:nvPr/>
        </p:nvSpPr>
        <p:spPr>
          <a:xfrm>
            <a:off x="3957828" y="2160523"/>
            <a:ext cx="5024120" cy="208279"/>
          </a:xfrm>
          <a:prstGeom prst="rect">
            <a:avLst/>
          </a:prstGeom>
        </p:spPr>
        <p:txBody>
          <a:bodyPr vert="horz" wrap="square" lIns="0" tIns="12700" rIns="0" bIns="0" rtlCol="0">
            <a:spAutoFit/>
          </a:bodyPr>
          <a:lstStyle/>
          <a:p>
            <a:pPr>
              <a:lnSpc>
                <a:spcPct val="100000"/>
              </a:lnSpc>
              <a:spcBef>
                <a:spcPts val="100"/>
              </a:spcBef>
              <a:tabLst>
                <a:tab pos="3340100" algn="l"/>
              </a:tabLst>
            </a:pPr>
            <a:r>
              <a:rPr sz="1800" b="1" baseline="2314" dirty="0">
                <a:solidFill>
                  <a:srgbClr val="666666"/>
                </a:solidFill>
                <a:latin typeface="UD Digi Kyokasho NK-B"/>
                <a:cs typeface="UD Digi Kyokasho NK-B"/>
              </a:rPr>
              <a:t>（２）巡回支援</a:t>
            </a:r>
            <a:r>
              <a:rPr sz="1800" b="1" spc="-30" baseline="2314" dirty="0">
                <a:solidFill>
                  <a:srgbClr val="666666"/>
                </a:solidFill>
                <a:latin typeface="UD Digi Kyokasho NK-B"/>
                <a:cs typeface="UD Digi Kyokasho NK-B"/>
              </a:rPr>
              <a:t>の</a:t>
            </a:r>
            <a:r>
              <a:rPr sz="1800" b="1" baseline="2314" dirty="0">
                <a:solidFill>
                  <a:srgbClr val="666666"/>
                </a:solidFill>
                <a:latin typeface="UD Digi Kyokasho NK-B"/>
                <a:cs typeface="UD Digi Kyokasho NK-B"/>
              </a:rPr>
              <a:t>対象施</a:t>
            </a:r>
            <a:r>
              <a:rPr sz="1800" b="1" spc="-75" baseline="2314" dirty="0">
                <a:solidFill>
                  <a:srgbClr val="666666"/>
                </a:solidFill>
                <a:latin typeface="UD Digi Kyokasho NK-B"/>
                <a:cs typeface="UD Digi Kyokasho NK-B"/>
              </a:rPr>
              <a:t>設</a:t>
            </a:r>
            <a:r>
              <a:rPr sz="1800" b="1" baseline="2314" dirty="0">
                <a:solidFill>
                  <a:srgbClr val="666666"/>
                </a:solidFill>
                <a:latin typeface="UD Digi Kyokasho NK-B"/>
                <a:cs typeface="UD Digi Kyokasho NK-B"/>
              </a:rPr>
              <a:t>	</a:t>
            </a:r>
            <a:r>
              <a:rPr sz="1200" b="1" dirty="0">
                <a:solidFill>
                  <a:srgbClr val="666666"/>
                </a:solidFill>
                <a:latin typeface="UD Digi Kyokasho NK-B"/>
                <a:cs typeface="UD Digi Kyokasho NK-B"/>
              </a:rPr>
              <a:t>（３）巡回支援</a:t>
            </a:r>
            <a:r>
              <a:rPr sz="1200" b="1" spc="-20" dirty="0">
                <a:solidFill>
                  <a:srgbClr val="666666"/>
                </a:solidFill>
                <a:latin typeface="UD Digi Kyokasho NK-B"/>
                <a:cs typeface="UD Digi Kyokasho NK-B"/>
              </a:rPr>
              <a:t>の実施内</a:t>
            </a:r>
            <a:r>
              <a:rPr sz="1200" b="1" spc="-50" dirty="0">
                <a:solidFill>
                  <a:srgbClr val="666666"/>
                </a:solidFill>
                <a:latin typeface="UD Digi Kyokasho NK-B"/>
                <a:cs typeface="UD Digi Kyokasho NK-B"/>
              </a:rPr>
              <a:t>容</a:t>
            </a:r>
            <a:endParaRPr sz="1200">
              <a:latin typeface="UD Digi Kyokasho NK-B"/>
              <a:cs typeface="UD Digi Kyokasho NK-B"/>
            </a:endParaRPr>
          </a:p>
        </p:txBody>
      </p:sp>
      <p:sp>
        <p:nvSpPr>
          <p:cNvPr id="81" name="object 81"/>
          <p:cNvSpPr/>
          <p:nvPr/>
        </p:nvSpPr>
        <p:spPr>
          <a:xfrm>
            <a:off x="6458711" y="2071116"/>
            <a:ext cx="3351529" cy="2411095"/>
          </a:xfrm>
          <a:custGeom>
            <a:avLst/>
            <a:gdLst/>
            <a:ahLst/>
            <a:cxnLst/>
            <a:rect l="l" t="t" r="r" b="b"/>
            <a:pathLst>
              <a:path w="3351529" h="2411095">
                <a:moveTo>
                  <a:pt x="0" y="2410968"/>
                </a:moveTo>
                <a:lnTo>
                  <a:pt x="3351276" y="2410968"/>
                </a:lnTo>
                <a:lnTo>
                  <a:pt x="3351276" y="0"/>
                </a:lnTo>
                <a:lnTo>
                  <a:pt x="0" y="0"/>
                </a:lnTo>
                <a:lnTo>
                  <a:pt x="0" y="2410968"/>
                </a:lnTo>
                <a:close/>
              </a:path>
            </a:pathLst>
          </a:custGeom>
          <a:ln w="9143">
            <a:solidFill>
              <a:srgbClr val="000000"/>
            </a:solidFill>
          </a:ln>
        </p:spPr>
        <p:txBody>
          <a:bodyPr wrap="square" lIns="0" tIns="0" rIns="0" bIns="0" rtlCol="0"/>
          <a:lstStyle/>
          <a:p>
            <a:endParaRPr/>
          </a:p>
        </p:txBody>
      </p:sp>
      <p:grpSp>
        <p:nvGrpSpPr>
          <p:cNvPr id="82" name="object 82"/>
          <p:cNvGrpSpPr/>
          <p:nvPr/>
        </p:nvGrpSpPr>
        <p:grpSpPr>
          <a:xfrm>
            <a:off x="5605081" y="5199697"/>
            <a:ext cx="1346200" cy="1756410"/>
            <a:chOff x="5605081" y="5199697"/>
            <a:chExt cx="1346200" cy="1756410"/>
          </a:xfrm>
        </p:grpSpPr>
        <p:sp>
          <p:nvSpPr>
            <p:cNvPr id="83" name="object 83"/>
            <p:cNvSpPr/>
            <p:nvPr/>
          </p:nvSpPr>
          <p:spPr>
            <a:xfrm>
              <a:off x="5832348" y="5204460"/>
              <a:ext cx="445134" cy="1746885"/>
            </a:xfrm>
            <a:custGeom>
              <a:avLst/>
              <a:gdLst/>
              <a:ahLst/>
              <a:cxnLst/>
              <a:rect l="l" t="t" r="r" b="b"/>
              <a:pathLst>
                <a:path w="445135" h="1746884">
                  <a:moveTo>
                    <a:pt x="0" y="1626108"/>
                  </a:moveTo>
                  <a:lnTo>
                    <a:pt x="0" y="1746503"/>
                  </a:lnTo>
                </a:path>
                <a:path w="445135" h="1746884">
                  <a:moveTo>
                    <a:pt x="0" y="926591"/>
                  </a:moveTo>
                  <a:lnTo>
                    <a:pt x="0" y="1516379"/>
                  </a:lnTo>
                </a:path>
                <a:path w="445135" h="1746884">
                  <a:moveTo>
                    <a:pt x="0" y="228599"/>
                  </a:moveTo>
                  <a:lnTo>
                    <a:pt x="0" y="818387"/>
                  </a:lnTo>
                </a:path>
                <a:path w="445135" h="1746884">
                  <a:moveTo>
                    <a:pt x="0" y="0"/>
                  </a:moveTo>
                  <a:lnTo>
                    <a:pt x="0" y="118871"/>
                  </a:lnTo>
                </a:path>
                <a:path w="445135" h="1746884">
                  <a:moveTo>
                    <a:pt x="222503" y="0"/>
                  </a:moveTo>
                  <a:lnTo>
                    <a:pt x="222503" y="118871"/>
                  </a:lnTo>
                </a:path>
                <a:path w="445135" h="1746884">
                  <a:moveTo>
                    <a:pt x="222503" y="228599"/>
                  </a:moveTo>
                  <a:lnTo>
                    <a:pt x="222503" y="818387"/>
                  </a:lnTo>
                </a:path>
                <a:path w="445135" h="1746884">
                  <a:moveTo>
                    <a:pt x="222503" y="926591"/>
                  </a:moveTo>
                  <a:lnTo>
                    <a:pt x="222503" y="1746503"/>
                  </a:lnTo>
                </a:path>
                <a:path w="445135" h="1746884">
                  <a:moveTo>
                    <a:pt x="445007" y="0"/>
                  </a:moveTo>
                  <a:lnTo>
                    <a:pt x="445007" y="118871"/>
                  </a:lnTo>
                </a:path>
                <a:path w="445135" h="1746884">
                  <a:moveTo>
                    <a:pt x="445007" y="228599"/>
                  </a:moveTo>
                  <a:lnTo>
                    <a:pt x="445007" y="818387"/>
                  </a:lnTo>
                </a:path>
                <a:path w="445135" h="1746884">
                  <a:moveTo>
                    <a:pt x="445007" y="926591"/>
                  </a:moveTo>
                  <a:lnTo>
                    <a:pt x="445007" y="1746503"/>
                  </a:lnTo>
                </a:path>
              </a:pathLst>
            </a:custGeom>
            <a:ln w="9144">
              <a:solidFill>
                <a:srgbClr val="D9D9D9"/>
              </a:solidFill>
            </a:ln>
          </p:spPr>
          <p:txBody>
            <a:bodyPr wrap="square" lIns="0" tIns="0" rIns="0" bIns="0" rtlCol="0"/>
            <a:lstStyle/>
            <a:p>
              <a:endParaRPr/>
            </a:p>
          </p:txBody>
        </p:sp>
        <p:sp>
          <p:nvSpPr>
            <p:cNvPr id="84" name="object 84"/>
            <p:cNvSpPr/>
            <p:nvPr/>
          </p:nvSpPr>
          <p:spPr>
            <a:xfrm>
              <a:off x="6501383" y="5204460"/>
              <a:ext cx="0" cy="1746885"/>
            </a:xfrm>
            <a:custGeom>
              <a:avLst/>
              <a:gdLst/>
              <a:ahLst/>
              <a:cxnLst/>
              <a:rect l="l" t="t" r="r" b="b"/>
              <a:pathLst>
                <a:path h="1746884">
                  <a:moveTo>
                    <a:pt x="0" y="0"/>
                  </a:moveTo>
                  <a:lnTo>
                    <a:pt x="0" y="818387"/>
                  </a:lnTo>
                </a:path>
                <a:path h="1746884">
                  <a:moveTo>
                    <a:pt x="0" y="926591"/>
                  </a:moveTo>
                  <a:lnTo>
                    <a:pt x="0" y="1746503"/>
                  </a:lnTo>
                </a:path>
              </a:pathLst>
            </a:custGeom>
            <a:ln w="9143">
              <a:solidFill>
                <a:srgbClr val="D9D9D9"/>
              </a:solidFill>
            </a:ln>
          </p:spPr>
          <p:txBody>
            <a:bodyPr wrap="square" lIns="0" tIns="0" rIns="0" bIns="0" rtlCol="0"/>
            <a:lstStyle/>
            <a:p>
              <a:endParaRPr/>
            </a:p>
          </p:txBody>
        </p:sp>
        <p:sp>
          <p:nvSpPr>
            <p:cNvPr id="85" name="object 85"/>
            <p:cNvSpPr/>
            <p:nvPr/>
          </p:nvSpPr>
          <p:spPr>
            <a:xfrm>
              <a:off x="6723888" y="5204460"/>
              <a:ext cx="222885" cy="1746885"/>
            </a:xfrm>
            <a:custGeom>
              <a:avLst/>
              <a:gdLst/>
              <a:ahLst/>
              <a:cxnLst/>
              <a:rect l="l" t="t" r="r" b="b"/>
              <a:pathLst>
                <a:path w="222884" h="1746884">
                  <a:moveTo>
                    <a:pt x="0" y="0"/>
                  </a:moveTo>
                  <a:lnTo>
                    <a:pt x="0" y="1746503"/>
                  </a:lnTo>
                </a:path>
                <a:path w="222884" h="1746884">
                  <a:moveTo>
                    <a:pt x="222503" y="0"/>
                  </a:moveTo>
                  <a:lnTo>
                    <a:pt x="222503" y="1746503"/>
                  </a:lnTo>
                </a:path>
              </a:pathLst>
            </a:custGeom>
            <a:ln w="9144">
              <a:solidFill>
                <a:srgbClr val="D9D9D9"/>
              </a:solidFill>
            </a:ln>
          </p:spPr>
          <p:txBody>
            <a:bodyPr wrap="square" lIns="0" tIns="0" rIns="0" bIns="0" rtlCol="0"/>
            <a:lstStyle/>
            <a:p>
              <a:endParaRPr/>
            </a:p>
          </p:txBody>
        </p:sp>
        <p:sp>
          <p:nvSpPr>
            <p:cNvPr id="86" name="object 86"/>
            <p:cNvSpPr/>
            <p:nvPr/>
          </p:nvSpPr>
          <p:spPr>
            <a:xfrm>
              <a:off x="5609844" y="5204460"/>
              <a:ext cx="1336675" cy="0"/>
            </a:xfrm>
            <a:custGeom>
              <a:avLst/>
              <a:gdLst/>
              <a:ahLst/>
              <a:cxnLst/>
              <a:rect l="l" t="t" r="r" b="b"/>
              <a:pathLst>
                <a:path w="1336675">
                  <a:moveTo>
                    <a:pt x="0" y="0"/>
                  </a:moveTo>
                  <a:lnTo>
                    <a:pt x="1336548" y="0"/>
                  </a:lnTo>
                </a:path>
              </a:pathLst>
            </a:custGeom>
            <a:ln w="9144">
              <a:solidFill>
                <a:srgbClr val="F1F1F1"/>
              </a:solidFill>
            </a:ln>
          </p:spPr>
          <p:txBody>
            <a:bodyPr wrap="square" lIns="0" tIns="0" rIns="0" bIns="0" rtlCol="0"/>
            <a:lstStyle/>
            <a:p>
              <a:endParaRPr/>
            </a:p>
          </p:txBody>
        </p:sp>
        <p:sp>
          <p:nvSpPr>
            <p:cNvPr id="87" name="object 87"/>
            <p:cNvSpPr/>
            <p:nvPr/>
          </p:nvSpPr>
          <p:spPr>
            <a:xfrm>
              <a:off x="6411468" y="5378196"/>
              <a:ext cx="535305" cy="0"/>
            </a:xfrm>
            <a:custGeom>
              <a:avLst/>
              <a:gdLst/>
              <a:ahLst/>
              <a:cxnLst/>
              <a:rect l="l" t="t" r="r" b="b"/>
              <a:pathLst>
                <a:path w="535304">
                  <a:moveTo>
                    <a:pt x="0" y="0"/>
                  </a:moveTo>
                  <a:lnTo>
                    <a:pt x="534924" y="0"/>
                  </a:lnTo>
                </a:path>
              </a:pathLst>
            </a:custGeom>
            <a:ln w="9144">
              <a:solidFill>
                <a:srgbClr val="F1F1F1"/>
              </a:solidFill>
            </a:ln>
          </p:spPr>
          <p:txBody>
            <a:bodyPr wrap="square" lIns="0" tIns="0" rIns="0" bIns="0" rtlCol="0"/>
            <a:lstStyle/>
            <a:p>
              <a:endParaRPr/>
            </a:p>
          </p:txBody>
        </p:sp>
        <p:sp>
          <p:nvSpPr>
            <p:cNvPr id="88" name="object 88"/>
            <p:cNvSpPr/>
            <p:nvPr/>
          </p:nvSpPr>
          <p:spPr>
            <a:xfrm>
              <a:off x="5609844" y="5553456"/>
              <a:ext cx="1336675" cy="0"/>
            </a:xfrm>
            <a:custGeom>
              <a:avLst/>
              <a:gdLst/>
              <a:ahLst/>
              <a:cxnLst/>
              <a:rect l="l" t="t" r="r" b="b"/>
              <a:pathLst>
                <a:path w="1336675">
                  <a:moveTo>
                    <a:pt x="0" y="0"/>
                  </a:moveTo>
                  <a:lnTo>
                    <a:pt x="1336548" y="0"/>
                  </a:lnTo>
                </a:path>
              </a:pathLst>
            </a:custGeom>
            <a:ln w="9144">
              <a:solidFill>
                <a:srgbClr val="F1F1F1"/>
              </a:solidFill>
            </a:ln>
          </p:spPr>
          <p:txBody>
            <a:bodyPr wrap="square" lIns="0" tIns="0" rIns="0" bIns="0" rtlCol="0"/>
            <a:lstStyle/>
            <a:p>
              <a:endParaRPr/>
            </a:p>
          </p:txBody>
        </p:sp>
        <p:sp>
          <p:nvSpPr>
            <p:cNvPr id="89" name="object 89"/>
            <p:cNvSpPr/>
            <p:nvPr/>
          </p:nvSpPr>
          <p:spPr>
            <a:xfrm>
              <a:off x="5832348" y="5727192"/>
              <a:ext cx="1114425" cy="0"/>
            </a:xfrm>
            <a:custGeom>
              <a:avLst/>
              <a:gdLst/>
              <a:ahLst/>
              <a:cxnLst/>
              <a:rect l="l" t="t" r="r" b="b"/>
              <a:pathLst>
                <a:path w="1114425">
                  <a:moveTo>
                    <a:pt x="0" y="0"/>
                  </a:moveTo>
                  <a:lnTo>
                    <a:pt x="1114044" y="0"/>
                  </a:lnTo>
                </a:path>
              </a:pathLst>
            </a:custGeom>
            <a:ln w="9144">
              <a:solidFill>
                <a:srgbClr val="F1F1F1"/>
              </a:solidFill>
            </a:ln>
          </p:spPr>
          <p:txBody>
            <a:bodyPr wrap="square" lIns="0" tIns="0" rIns="0" bIns="0" rtlCol="0"/>
            <a:lstStyle/>
            <a:p>
              <a:endParaRPr/>
            </a:p>
          </p:txBody>
        </p:sp>
        <p:sp>
          <p:nvSpPr>
            <p:cNvPr id="90" name="object 90"/>
            <p:cNvSpPr/>
            <p:nvPr/>
          </p:nvSpPr>
          <p:spPr>
            <a:xfrm>
              <a:off x="5609844" y="5902452"/>
              <a:ext cx="1336675" cy="0"/>
            </a:xfrm>
            <a:custGeom>
              <a:avLst/>
              <a:gdLst/>
              <a:ahLst/>
              <a:cxnLst/>
              <a:rect l="l" t="t" r="r" b="b"/>
              <a:pathLst>
                <a:path w="1336675">
                  <a:moveTo>
                    <a:pt x="0" y="0"/>
                  </a:moveTo>
                  <a:lnTo>
                    <a:pt x="1336548" y="0"/>
                  </a:lnTo>
                </a:path>
              </a:pathLst>
            </a:custGeom>
            <a:ln w="9144">
              <a:solidFill>
                <a:srgbClr val="F1F1F1"/>
              </a:solidFill>
            </a:ln>
          </p:spPr>
          <p:txBody>
            <a:bodyPr wrap="square" lIns="0" tIns="0" rIns="0" bIns="0" rtlCol="0"/>
            <a:lstStyle/>
            <a:p>
              <a:endParaRPr/>
            </a:p>
          </p:txBody>
        </p:sp>
        <p:sp>
          <p:nvSpPr>
            <p:cNvPr id="91" name="object 91"/>
            <p:cNvSpPr/>
            <p:nvPr/>
          </p:nvSpPr>
          <p:spPr>
            <a:xfrm>
              <a:off x="6679691" y="6077712"/>
              <a:ext cx="266700" cy="0"/>
            </a:xfrm>
            <a:custGeom>
              <a:avLst/>
              <a:gdLst/>
              <a:ahLst/>
              <a:cxnLst/>
              <a:rect l="l" t="t" r="r" b="b"/>
              <a:pathLst>
                <a:path w="266700">
                  <a:moveTo>
                    <a:pt x="0" y="0"/>
                  </a:moveTo>
                  <a:lnTo>
                    <a:pt x="266700" y="0"/>
                  </a:lnTo>
                </a:path>
              </a:pathLst>
            </a:custGeom>
            <a:ln w="9143">
              <a:solidFill>
                <a:srgbClr val="F1F1F1"/>
              </a:solidFill>
            </a:ln>
          </p:spPr>
          <p:txBody>
            <a:bodyPr wrap="square" lIns="0" tIns="0" rIns="0" bIns="0" rtlCol="0"/>
            <a:lstStyle/>
            <a:p>
              <a:endParaRPr/>
            </a:p>
          </p:txBody>
        </p:sp>
        <p:sp>
          <p:nvSpPr>
            <p:cNvPr id="92" name="object 92"/>
            <p:cNvSpPr/>
            <p:nvPr/>
          </p:nvSpPr>
          <p:spPr>
            <a:xfrm>
              <a:off x="5609844" y="6251448"/>
              <a:ext cx="1336675" cy="349250"/>
            </a:xfrm>
            <a:custGeom>
              <a:avLst/>
              <a:gdLst/>
              <a:ahLst/>
              <a:cxnLst/>
              <a:rect l="l" t="t" r="r" b="b"/>
              <a:pathLst>
                <a:path w="1336675" h="349250">
                  <a:moveTo>
                    <a:pt x="0" y="0"/>
                  </a:moveTo>
                  <a:lnTo>
                    <a:pt x="1336548" y="0"/>
                  </a:lnTo>
                </a:path>
                <a:path w="1336675" h="349250">
                  <a:moveTo>
                    <a:pt x="0" y="175259"/>
                  </a:moveTo>
                  <a:lnTo>
                    <a:pt x="1336548" y="175259"/>
                  </a:lnTo>
                </a:path>
                <a:path w="1336675" h="349250">
                  <a:moveTo>
                    <a:pt x="0" y="348995"/>
                  </a:moveTo>
                  <a:lnTo>
                    <a:pt x="1336548" y="348995"/>
                  </a:lnTo>
                </a:path>
              </a:pathLst>
            </a:custGeom>
            <a:ln w="9144">
              <a:solidFill>
                <a:srgbClr val="F1F1F1"/>
              </a:solidFill>
            </a:ln>
          </p:spPr>
          <p:txBody>
            <a:bodyPr wrap="square" lIns="0" tIns="0" rIns="0" bIns="0" rtlCol="0"/>
            <a:lstStyle/>
            <a:p>
              <a:endParaRPr/>
            </a:p>
          </p:txBody>
        </p:sp>
        <p:sp>
          <p:nvSpPr>
            <p:cNvPr id="93" name="object 93"/>
            <p:cNvSpPr/>
            <p:nvPr/>
          </p:nvSpPr>
          <p:spPr>
            <a:xfrm>
              <a:off x="6010656" y="6775704"/>
              <a:ext cx="935990" cy="0"/>
            </a:xfrm>
            <a:custGeom>
              <a:avLst/>
              <a:gdLst/>
              <a:ahLst/>
              <a:cxnLst/>
              <a:rect l="l" t="t" r="r" b="b"/>
              <a:pathLst>
                <a:path w="935990">
                  <a:moveTo>
                    <a:pt x="0" y="0"/>
                  </a:moveTo>
                  <a:lnTo>
                    <a:pt x="935736" y="0"/>
                  </a:lnTo>
                </a:path>
              </a:pathLst>
            </a:custGeom>
            <a:ln w="9143">
              <a:solidFill>
                <a:srgbClr val="F1F1F1"/>
              </a:solidFill>
            </a:ln>
          </p:spPr>
          <p:txBody>
            <a:bodyPr wrap="square" lIns="0" tIns="0" rIns="0" bIns="0" rtlCol="0"/>
            <a:lstStyle/>
            <a:p>
              <a:endParaRPr/>
            </a:p>
          </p:txBody>
        </p:sp>
        <p:sp>
          <p:nvSpPr>
            <p:cNvPr id="94" name="object 94"/>
            <p:cNvSpPr/>
            <p:nvPr/>
          </p:nvSpPr>
          <p:spPr>
            <a:xfrm>
              <a:off x="5609844" y="6950964"/>
              <a:ext cx="1336675" cy="0"/>
            </a:xfrm>
            <a:custGeom>
              <a:avLst/>
              <a:gdLst/>
              <a:ahLst/>
              <a:cxnLst/>
              <a:rect l="l" t="t" r="r" b="b"/>
              <a:pathLst>
                <a:path w="1336675">
                  <a:moveTo>
                    <a:pt x="0" y="0"/>
                  </a:moveTo>
                  <a:lnTo>
                    <a:pt x="1336548" y="0"/>
                  </a:lnTo>
                </a:path>
              </a:pathLst>
            </a:custGeom>
            <a:ln w="9144">
              <a:solidFill>
                <a:srgbClr val="F1F1F1"/>
              </a:solidFill>
            </a:ln>
          </p:spPr>
          <p:txBody>
            <a:bodyPr wrap="square" lIns="0" tIns="0" rIns="0" bIns="0" rtlCol="0"/>
            <a:lstStyle/>
            <a:p>
              <a:endParaRPr/>
            </a:p>
          </p:txBody>
        </p:sp>
        <p:sp>
          <p:nvSpPr>
            <p:cNvPr id="95" name="object 95"/>
            <p:cNvSpPr/>
            <p:nvPr/>
          </p:nvSpPr>
          <p:spPr>
            <a:xfrm>
              <a:off x="5609844" y="5323332"/>
              <a:ext cx="1069975" cy="1507490"/>
            </a:xfrm>
            <a:custGeom>
              <a:avLst/>
              <a:gdLst/>
              <a:ahLst/>
              <a:cxnLst/>
              <a:rect l="l" t="t" r="r" b="b"/>
              <a:pathLst>
                <a:path w="1069975" h="1507490">
                  <a:moveTo>
                    <a:pt x="44196" y="1048512"/>
                  </a:moveTo>
                  <a:lnTo>
                    <a:pt x="0" y="1048512"/>
                  </a:lnTo>
                  <a:lnTo>
                    <a:pt x="0" y="1158240"/>
                  </a:lnTo>
                  <a:lnTo>
                    <a:pt x="44196" y="1158240"/>
                  </a:lnTo>
                  <a:lnTo>
                    <a:pt x="44196" y="1048512"/>
                  </a:lnTo>
                  <a:close/>
                </a:path>
                <a:path w="1069975" h="1507490">
                  <a:moveTo>
                    <a:pt x="222504" y="350520"/>
                  </a:moveTo>
                  <a:lnTo>
                    <a:pt x="0" y="350520"/>
                  </a:lnTo>
                  <a:lnTo>
                    <a:pt x="0" y="458724"/>
                  </a:lnTo>
                  <a:lnTo>
                    <a:pt x="222504" y="458724"/>
                  </a:lnTo>
                  <a:lnTo>
                    <a:pt x="222504" y="350520"/>
                  </a:lnTo>
                  <a:close/>
                </a:path>
                <a:path w="1069975" h="1507490">
                  <a:moveTo>
                    <a:pt x="400812" y="1397508"/>
                  </a:moveTo>
                  <a:lnTo>
                    <a:pt x="0" y="1397508"/>
                  </a:lnTo>
                  <a:lnTo>
                    <a:pt x="0" y="1507236"/>
                  </a:lnTo>
                  <a:lnTo>
                    <a:pt x="400812" y="1507236"/>
                  </a:lnTo>
                  <a:lnTo>
                    <a:pt x="400812" y="1397508"/>
                  </a:lnTo>
                  <a:close/>
                </a:path>
                <a:path w="1069975" h="1507490">
                  <a:moveTo>
                    <a:pt x="801624" y="0"/>
                  </a:moveTo>
                  <a:lnTo>
                    <a:pt x="0" y="0"/>
                  </a:lnTo>
                  <a:lnTo>
                    <a:pt x="0" y="109728"/>
                  </a:lnTo>
                  <a:lnTo>
                    <a:pt x="801624" y="109728"/>
                  </a:lnTo>
                  <a:lnTo>
                    <a:pt x="801624" y="0"/>
                  </a:lnTo>
                  <a:close/>
                </a:path>
                <a:path w="1069975" h="1507490">
                  <a:moveTo>
                    <a:pt x="1069848" y="699516"/>
                  </a:moveTo>
                  <a:lnTo>
                    <a:pt x="0" y="699516"/>
                  </a:lnTo>
                  <a:lnTo>
                    <a:pt x="0" y="807720"/>
                  </a:lnTo>
                  <a:lnTo>
                    <a:pt x="1069848" y="807720"/>
                  </a:lnTo>
                  <a:lnTo>
                    <a:pt x="1069848" y="699516"/>
                  </a:lnTo>
                  <a:close/>
                </a:path>
              </a:pathLst>
            </a:custGeom>
            <a:solidFill>
              <a:srgbClr val="5B9BD4"/>
            </a:solidFill>
          </p:spPr>
          <p:txBody>
            <a:bodyPr wrap="square" lIns="0" tIns="0" rIns="0" bIns="0" rtlCol="0"/>
            <a:lstStyle/>
            <a:p>
              <a:endParaRPr/>
            </a:p>
          </p:txBody>
        </p:sp>
        <p:sp>
          <p:nvSpPr>
            <p:cNvPr id="96" name="object 96"/>
            <p:cNvSpPr/>
            <p:nvPr/>
          </p:nvSpPr>
          <p:spPr>
            <a:xfrm>
              <a:off x="5609844" y="5204460"/>
              <a:ext cx="0" cy="1746885"/>
            </a:xfrm>
            <a:custGeom>
              <a:avLst/>
              <a:gdLst/>
              <a:ahLst/>
              <a:cxnLst/>
              <a:rect l="l" t="t" r="r" b="b"/>
              <a:pathLst>
                <a:path h="1746884">
                  <a:moveTo>
                    <a:pt x="0" y="0"/>
                  </a:moveTo>
                  <a:lnTo>
                    <a:pt x="0" y="1746503"/>
                  </a:lnTo>
                </a:path>
              </a:pathLst>
            </a:custGeom>
            <a:ln w="9144">
              <a:solidFill>
                <a:srgbClr val="D9D9D9"/>
              </a:solidFill>
            </a:ln>
          </p:spPr>
          <p:txBody>
            <a:bodyPr wrap="square" lIns="0" tIns="0" rIns="0" bIns="0" rtlCol="0"/>
            <a:lstStyle/>
            <a:p>
              <a:endParaRPr/>
            </a:p>
          </p:txBody>
        </p:sp>
      </p:grpSp>
      <p:sp>
        <p:nvSpPr>
          <p:cNvPr id="97" name="object 97"/>
          <p:cNvSpPr txBox="1"/>
          <p:nvPr/>
        </p:nvSpPr>
        <p:spPr>
          <a:xfrm>
            <a:off x="6487667" y="529082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18</a:t>
            </a:r>
            <a:endParaRPr sz="900">
              <a:latin typeface="Calibri"/>
              <a:cs typeface="Calibri"/>
            </a:endParaRPr>
          </a:p>
        </p:txBody>
      </p:sp>
      <p:sp>
        <p:nvSpPr>
          <p:cNvPr id="98" name="object 98"/>
          <p:cNvSpPr txBox="1"/>
          <p:nvPr/>
        </p:nvSpPr>
        <p:spPr>
          <a:xfrm>
            <a:off x="5908547" y="5639816"/>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99" name="object 99"/>
          <p:cNvSpPr txBox="1"/>
          <p:nvPr/>
        </p:nvSpPr>
        <p:spPr>
          <a:xfrm>
            <a:off x="6754368" y="5988811"/>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24</a:t>
            </a:r>
            <a:endParaRPr sz="900">
              <a:latin typeface="Calibri"/>
              <a:cs typeface="Calibri"/>
            </a:endParaRPr>
          </a:p>
        </p:txBody>
      </p:sp>
      <p:sp>
        <p:nvSpPr>
          <p:cNvPr id="100" name="object 100"/>
          <p:cNvSpPr txBox="1"/>
          <p:nvPr/>
        </p:nvSpPr>
        <p:spPr>
          <a:xfrm>
            <a:off x="6086855" y="6686804"/>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9</a:t>
            </a:r>
            <a:endParaRPr sz="900">
              <a:latin typeface="Calibri"/>
              <a:cs typeface="Calibri"/>
            </a:endParaRPr>
          </a:p>
        </p:txBody>
      </p:sp>
      <p:sp>
        <p:nvSpPr>
          <p:cNvPr id="101" name="object 101"/>
          <p:cNvSpPr txBox="1"/>
          <p:nvPr/>
        </p:nvSpPr>
        <p:spPr>
          <a:xfrm>
            <a:off x="4544567" y="5289804"/>
            <a:ext cx="984885" cy="147320"/>
          </a:xfrm>
          <a:prstGeom prst="rect">
            <a:avLst/>
          </a:prstGeom>
        </p:spPr>
        <p:txBody>
          <a:bodyPr vert="horz" wrap="square" lIns="0" tIns="12700" rIns="0" bIns="0" rtlCol="0">
            <a:spAutoFit/>
          </a:bodyPr>
          <a:lstStyle/>
          <a:p>
            <a:pPr>
              <a:lnSpc>
                <a:spcPct val="100000"/>
              </a:lnSpc>
              <a:spcBef>
                <a:spcPts val="100"/>
              </a:spcBef>
            </a:pPr>
            <a:r>
              <a:rPr sz="800" b="1" spc="-30" dirty="0">
                <a:solidFill>
                  <a:srgbClr val="585858"/>
                </a:solidFill>
                <a:latin typeface="UD Digi Kyokasho NK-B"/>
                <a:cs typeface="UD Digi Kyokasho NK-B"/>
              </a:rPr>
              <a:t>専門職等に委嘱・指定</a:t>
            </a:r>
            <a:endParaRPr sz="800">
              <a:latin typeface="UD Digi Kyokasho NK-B"/>
              <a:cs typeface="UD Digi Kyokasho NK-B"/>
            </a:endParaRPr>
          </a:p>
        </p:txBody>
      </p:sp>
      <p:sp>
        <p:nvSpPr>
          <p:cNvPr id="102" name="object 102"/>
          <p:cNvSpPr txBox="1"/>
          <p:nvPr/>
        </p:nvSpPr>
        <p:spPr>
          <a:xfrm>
            <a:off x="4652771" y="5638800"/>
            <a:ext cx="876300"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保健センターに配置</a:t>
            </a:r>
            <a:endParaRPr sz="800">
              <a:latin typeface="UD Digi Kyokasho NK-B"/>
              <a:cs typeface="UD Digi Kyokasho NK-B"/>
            </a:endParaRPr>
          </a:p>
        </p:txBody>
      </p:sp>
      <p:sp>
        <p:nvSpPr>
          <p:cNvPr id="103" name="object 103"/>
          <p:cNvSpPr txBox="1"/>
          <p:nvPr/>
        </p:nvSpPr>
        <p:spPr>
          <a:xfrm>
            <a:off x="4245864" y="5879592"/>
            <a:ext cx="1284605" cy="333375"/>
          </a:xfrm>
          <a:prstGeom prst="rect">
            <a:avLst/>
          </a:prstGeom>
        </p:spPr>
        <p:txBody>
          <a:bodyPr vert="horz" wrap="square" lIns="0" tIns="12700" rIns="0" bIns="0" rtlCol="0">
            <a:spAutoFit/>
          </a:bodyPr>
          <a:lstStyle/>
          <a:p>
            <a:pPr marL="383540" marR="5080" indent="-384175">
              <a:lnSpc>
                <a:spcPct val="126200"/>
              </a:lnSpc>
              <a:spcBef>
                <a:spcPts val="100"/>
              </a:spcBef>
            </a:pPr>
            <a:r>
              <a:rPr sz="800" b="1" spc="-15" dirty="0">
                <a:solidFill>
                  <a:srgbClr val="585858"/>
                </a:solidFill>
                <a:latin typeface="UD Digi Kyokasho NK-B"/>
                <a:cs typeface="UD Digi Kyokasho NK-B"/>
              </a:rPr>
              <a:t>保健センター以外の市町村の</a:t>
            </a:r>
            <a:r>
              <a:rPr sz="800" b="1" spc="-10" dirty="0">
                <a:solidFill>
                  <a:srgbClr val="585858"/>
                </a:solidFill>
                <a:latin typeface="UD Digi Kyokasho NK-B"/>
                <a:cs typeface="UD Digi Kyokasho NK-B"/>
              </a:rPr>
              <a:t>機関に配置</a:t>
            </a:r>
            <a:endParaRPr sz="800">
              <a:latin typeface="UD Digi Kyokasho NK-B"/>
              <a:cs typeface="UD Digi Kyokasho NK-B"/>
            </a:endParaRPr>
          </a:p>
        </p:txBody>
      </p:sp>
      <p:sp>
        <p:nvSpPr>
          <p:cNvPr id="104" name="object 104"/>
          <p:cNvSpPr txBox="1"/>
          <p:nvPr/>
        </p:nvSpPr>
        <p:spPr>
          <a:xfrm>
            <a:off x="4220464" y="6324092"/>
            <a:ext cx="1605915" cy="509270"/>
          </a:xfrm>
          <a:prstGeom prst="rect">
            <a:avLst/>
          </a:prstGeom>
        </p:spPr>
        <p:txBody>
          <a:bodyPr vert="horz" wrap="square" lIns="0" tIns="12700" rIns="0" bIns="0" rtlCol="0">
            <a:spAutoFit/>
          </a:bodyPr>
          <a:lstStyle/>
          <a:p>
            <a:pPr marL="25400">
              <a:lnSpc>
                <a:spcPct val="100000"/>
              </a:lnSpc>
              <a:spcBef>
                <a:spcPts val="100"/>
              </a:spcBef>
              <a:tabLst>
                <a:tab pos="1509395" algn="l"/>
              </a:tabLst>
            </a:pPr>
            <a:r>
              <a:rPr sz="800" b="1" dirty="0">
                <a:solidFill>
                  <a:srgbClr val="585858"/>
                </a:solidFill>
                <a:latin typeface="UD Digi Kyokasho NK-B"/>
                <a:cs typeface="UD Digi Kyokasho NK-B"/>
              </a:rPr>
              <a:t>児童発達</a:t>
            </a:r>
            <a:r>
              <a:rPr sz="800" b="1" spc="-10" dirty="0">
                <a:solidFill>
                  <a:srgbClr val="585858"/>
                </a:solidFill>
                <a:latin typeface="UD Digi Kyokasho NK-B"/>
                <a:cs typeface="UD Digi Kyokasho NK-B"/>
              </a:rPr>
              <a:t>支援センタ</a:t>
            </a:r>
            <a:r>
              <a:rPr sz="800" b="1" dirty="0">
                <a:solidFill>
                  <a:srgbClr val="585858"/>
                </a:solidFill>
                <a:latin typeface="UD Digi Kyokasho NK-B"/>
                <a:cs typeface="UD Digi Kyokasho NK-B"/>
              </a:rPr>
              <a:t>ーに委</a:t>
            </a:r>
            <a:r>
              <a:rPr sz="800" b="1" spc="-50" dirty="0">
                <a:solidFill>
                  <a:srgbClr val="585858"/>
                </a:solidFill>
                <a:latin typeface="UD Digi Kyokasho NK-B"/>
                <a:cs typeface="UD Digi Kyokasho NK-B"/>
              </a:rPr>
              <a:t>託</a:t>
            </a:r>
            <a:r>
              <a:rPr sz="800" b="1" dirty="0">
                <a:solidFill>
                  <a:srgbClr val="585858"/>
                </a:solidFill>
                <a:latin typeface="UD Digi Kyokasho NK-B"/>
                <a:cs typeface="UD Digi Kyokasho NK-B"/>
              </a:rPr>
              <a:t>	</a:t>
            </a:r>
            <a:r>
              <a:rPr sz="1350" spc="-75" baseline="-6172" dirty="0">
                <a:solidFill>
                  <a:srgbClr val="3F3F3F"/>
                </a:solidFill>
                <a:latin typeface="Calibri"/>
                <a:cs typeface="Calibri"/>
              </a:rPr>
              <a:t>1</a:t>
            </a:r>
            <a:endParaRPr sz="1350" baseline="-6172">
              <a:latin typeface="Calibri"/>
              <a:cs typeface="Calibri"/>
            </a:endParaRPr>
          </a:p>
          <a:p>
            <a:pPr>
              <a:lnSpc>
                <a:spcPct val="100000"/>
              </a:lnSpc>
              <a:spcBef>
                <a:spcPts val="790"/>
              </a:spcBef>
            </a:pPr>
            <a:endParaRPr sz="800">
              <a:latin typeface="Calibri"/>
              <a:cs typeface="Calibri"/>
            </a:endParaRPr>
          </a:p>
          <a:p>
            <a:pPr marL="1005205">
              <a:lnSpc>
                <a:spcPct val="100000"/>
              </a:lnSpc>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105" name="object 105"/>
          <p:cNvSpPr txBox="1"/>
          <p:nvPr/>
        </p:nvSpPr>
        <p:spPr>
          <a:xfrm>
            <a:off x="4515611" y="4656835"/>
            <a:ext cx="2501900" cy="466090"/>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666666"/>
                </a:solidFill>
                <a:latin typeface="UD Digi Kyokasho NK-B"/>
                <a:cs typeface="UD Digi Kyokasho NK-B"/>
              </a:rPr>
              <a:t>（５）巡回支援担当職員の配置手法</a:t>
            </a:r>
            <a:endParaRPr sz="1200">
              <a:latin typeface="UD Digi Kyokasho NK-B"/>
              <a:cs typeface="UD Digi Kyokasho NK-B"/>
            </a:endParaRPr>
          </a:p>
          <a:p>
            <a:pPr marL="1064895">
              <a:lnSpc>
                <a:spcPct val="100000"/>
              </a:lnSpc>
              <a:spcBef>
                <a:spcPts val="944"/>
              </a:spcBef>
              <a:tabLst>
                <a:tab pos="1287145" algn="l"/>
                <a:tab pos="148082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10</a:t>
            </a:r>
            <a:r>
              <a:rPr sz="900" spc="215" dirty="0">
                <a:solidFill>
                  <a:srgbClr val="585858"/>
                </a:solidFill>
                <a:latin typeface="Calibri"/>
                <a:cs typeface="Calibri"/>
              </a:rPr>
              <a:t>  </a:t>
            </a:r>
            <a:r>
              <a:rPr sz="900" dirty="0">
                <a:solidFill>
                  <a:srgbClr val="585858"/>
                </a:solidFill>
                <a:latin typeface="Calibri"/>
                <a:cs typeface="Calibri"/>
              </a:rPr>
              <a:t>15</a:t>
            </a:r>
            <a:r>
              <a:rPr sz="900" spc="220" dirty="0">
                <a:solidFill>
                  <a:srgbClr val="585858"/>
                </a:solidFill>
                <a:latin typeface="Calibri"/>
                <a:cs typeface="Calibri"/>
              </a:rPr>
              <a:t>  </a:t>
            </a:r>
            <a:r>
              <a:rPr sz="900" dirty="0">
                <a:solidFill>
                  <a:srgbClr val="585858"/>
                </a:solidFill>
                <a:latin typeface="Calibri"/>
                <a:cs typeface="Calibri"/>
              </a:rPr>
              <a:t>20</a:t>
            </a:r>
            <a:r>
              <a:rPr sz="900" spc="220" dirty="0">
                <a:solidFill>
                  <a:srgbClr val="585858"/>
                </a:solidFill>
                <a:latin typeface="Calibri"/>
                <a:cs typeface="Calibri"/>
              </a:rPr>
              <a:t>  </a:t>
            </a:r>
            <a:r>
              <a:rPr sz="900" dirty="0">
                <a:solidFill>
                  <a:srgbClr val="585858"/>
                </a:solidFill>
                <a:latin typeface="Calibri"/>
                <a:cs typeface="Calibri"/>
              </a:rPr>
              <a:t>25</a:t>
            </a:r>
            <a:r>
              <a:rPr sz="900" spc="215" dirty="0">
                <a:solidFill>
                  <a:srgbClr val="585858"/>
                </a:solidFill>
                <a:latin typeface="Calibri"/>
                <a:cs typeface="Calibri"/>
              </a:rPr>
              <a:t>  </a:t>
            </a:r>
            <a:r>
              <a:rPr sz="900" spc="-25" dirty="0">
                <a:solidFill>
                  <a:srgbClr val="585858"/>
                </a:solidFill>
                <a:latin typeface="Calibri"/>
                <a:cs typeface="Calibri"/>
              </a:rPr>
              <a:t>30</a:t>
            </a:r>
            <a:endParaRPr sz="900">
              <a:latin typeface="Calibri"/>
              <a:cs typeface="Calibri"/>
            </a:endParaRPr>
          </a:p>
        </p:txBody>
      </p:sp>
      <p:sp>
        <p:nvSpPr>
          <p:cNvPr id="106" name="object 106"/>
          <p:cNvSpPr/>
          <p:nvPr/>
        </p:nvSpPr>
        <p:spPr>
          <a:xfrm>
            <a:off x="4166615" y="4567428"/>
            <a:ext cx="2978150" cy="2522220"/>
          </a:xfrm>
          <a:custGeom>
            <a:avLst/>
            <a:gdLst/>
            <a:ahLst/>
            <a:cxnLst/>
            <a:rect l="l" t="t" r="r" b="b"/>
            <a:pathLst>
              <a:path w="2978150" h="2522220">
                <a:moveTo>
                  <a:pt x="0" y="2522220"/>
                </a:moveTo>
                <a:lnTo>
                  <a:pt x="2977895" y="2522220"/>
                </a:lnTo>
                <a:lnTo>
                  <a:pt x="2977895" y="0"/>
                </a:lnTo>
                <a:lnTo>
                  <a:pt x="0" y="0"/>
                </a:lnTo>
                <a:lnTo>
                  <a:pt x="0" y="2522220"/>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5233670" cy="269240"/>
          </a:xfrm>
          <a:prstGeom prst="rect">
            <a:avLst/>
          </a:prstGeom>
        </p:spPr>
        <p:txBody>
          <a:bodyPr vert="horz" wrap="square" lIns="0" tIns="12700" rIns="0" bIns="0" rtlCol="0">
            <a:spAutoFit/>
          </a:bodyPr>
          <a:lstStyle/>
          <a:p>
            <a:pPr marL="12700">
              <a:lnSpc>
                <a:spcPct val="100000"/>
              </a:lnSpc>
              <a:spcBef>
                <a:spcPts val="100"/>
              </a:spcBef>
              <a:tabLst>
                <a:tab pos="812165" algn="l"/>
              </a:tabLst>
            </a:pPr>
            <a:r>
              <a:rPr sz="1600" b="0" spc="-25" dirty="0">
                <a:latin typeface="Yu Gothic Light"/>
                <a:cs typeface="Yu Gothic Light"/>
              </a:rPr>
              <a:t>２−④</a:t>
            </a:r>
            <a:r>
              <a:rPr sz="1600" b="0" dirty="0">
                <a:latin typeface="Yu Gothic Light"/>
                <a:cs typeface="Yu Gothic Light"/>
              </a:rPr>
              <a:t>	</a:t>
            </a:r>
            <a:r>
              <a:rPr sz="1600" b="0" spc="-35" dirty="0">
                <a:latin typeface="Yu Gothic Light"/>
                <a:cs typeface="Yu Gothic Light"/>
              </a:rPr>
              <a:t>発達⽀援体制の充実：⼤阪府発達⽀援拠点の活⽤</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909955"/>
          </a:xfrm>
          <a:prstGeom prst="rect">
            <a:avLst/>
          </a:prstGeom>
          <a:ln w="25907">
            <a:solidFill>
              <a:srgbClr val="00AFEF"/>
            </a:solidFill>
          </a:ln>
        </p:spPr>
        <p:txBody>
          <a:bodyPr vert="horz" wrap="square" lIns="0" tIns="54610" rIns="0" bIns="0" rtlCol="0">
            <a:spAutoFit/>
          </a:bodyPr>
          <a:lstStyle/>
          <a:p>
            <a:pPr marL="91440">
              <a:lnSpc>
                <a:spcPct val="100000"/>
              </a:lnSpc>
              <a:spcBef>
                <a:spcPts val="430"/>
              </a:spcBef>
            </a:pPr>
            <a:r>
              <a:rPr sz="1200" b="1" spc="-25"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37</a:t>
            </a:r>
            <a:r>
              <a:rPr sz="1200" b="1" spc="-30" dirty="0">
                <a:solidFill>
                  <a:srgbClr val="0D0D0D"/>
                </a:solidFill>
                <a:latin typeface="UD Digi Kyokasho NK-B"/>
                <a:cs typeface="UD Digi Kyokasho NK-B"/>
              </a:rPr>
              <a:t>市町村が大阪府発達支援拠点を活用しており、ほとんどが個別専門療育の受託実施による活用。</a:t>
            </a:r>
            <a:endParaRPr sz="1200">
              <a:latin typeface="UD Digi Kyokasho NK-B"/>
              <a:cs typeface="UD Digi Kyokasho NK-B"/>
            </a:endParaRPr>
          </a:p>
          <a:p>
            <a:pPr marL="266700" marR="92710" indent="-175260">
              <a:lnSpc>
                <a:spcPct val="118300"/>
              </a:lnSpc>
            </a:pPr>
            <a:r>
              <a:rPr sz="1200" b="1" spc="-25" dirty="0">
                <a:solidFill>
                  <a:srgbClr val="0D0D0D"/>
                </a:solidFill>
                <a:latin typeface="UD Digi Kyokasho NK-B"/>
                <a:cs typeface="UD Digi Kyokasho NK-B"/>
              </a:rPr>
              <a:t>〇大阪府委託事業である通所支援事業者等育成事業</a:t>
            </a:r>
            <a:r>
              <a:rPr sz="1200" b="1" dirty="0">
                <a:solidFill>
                  <a:srgbClr val="0D0D0D"/>
                </a:solidFill>
                <a:latin typeface="UD Digi Kyokasho NK-B"/>
                <a:cs typeface="UD Digi Kyokasho NK-B"/>
              </a:rPr>
              <a:t>（</a:t>
            </a:r>
            <a:r>
              <a:rPr sz="1200" b="1" spc="-10" dirty="0">
                <a:solidFill>
                  <a:srgbClr val="0D0D0D"/>
                </a:solidFill>
                <a:latin typeface="UD Digi Kyokasho NK-B"/>
                <a:cs typeface="UD Digi Kyokasho NK-B"/>
              </a:rPr>
              <a:t>機関支援</a:t>
            </a:r>
            <a:r>
              <a:rPr sz="1200" b="1" dirty="0">
                <a:solidFill>
                  <a:srgbClr val="0D0D0D"/>
                </a:solidFill>
                <a:latin typeface="UD Digi Kyokasho NK-B"/>
                <a:cs typeface="UD Digi Kyokasho NK-B"/>
              </a:rPr>
              <a:t>）</a:t>
            </a:r>
            <a:r>
              <a:rPr sz="1200" b="1" spc="-10" dirty="0">
                <a:solidFill>
                  <a:srgbClr val="0D0D0D"/>
                </a:solidFill>
                <a:latin typeface="UD Digi Kyokasho NK-B"/>
                <a:cs typeface="UD Digi Kyokasho NK-B"/>
              </a:rPr>
              <a:t>について、</a:t>
            </a:r>
            <a:r>
              <a:rPr sz="1200" b="0" spc="245" dirty="0">
                <a:solidFill>
                  <a:srgbClr val="0D0D0D"/>
                </a:solidFill>
                <a:latin typeface="Heisei Mincho Std W3"/>
                <a:cs typeface="Heisei Mincho Std W3"/>
              </a:rPr>
              <a:t>14</a:t>
            </a:r>
            <a:r>
              <a:rPr sz="1200" b="1" spc="-50" dirty="0">
                <a:solidFill>
                  <a:srgbClr val="0D0D0D"/>
                </a:solidFill>
                <a:latin typeface="UD Digi Kyokasho NK-B"/>
                <a:cs typeface="UD Digi Kyokasho NK-B"/>
              </a:rPr>
              <a:t>市町村が「周知・情報提供は行っていない」と回答してお</a:t>
            </a:r>
            <a:r>
              <a:rPr sz="1200" b="1" spc="-30" dirty="0">
                <a:solidFill>
                  <a:srgbClr val="0D0D0D"/>
                </a:solidFill>
                <a:latin typeface="UD Digi Kyokasho NK-B"/>
                <a:cs typeface="UD Digi Kyokasho NK-B"/>
              </a:rPr>
              <a:t>り、今後ブロック別の市町村説明会等において、発達支援拠点の機能や利用方法について更なる周知を図る必要がある。</a:t>
            </a:r>
            <a:endParaRPr sz="1200">
              <a:latin typeface="UD Digi Kyokasho NK-B"/>
              <a:cs typeface="UD Digi Kyokasho NK-B"/>
            </a:endParaRPr>
          </a:p>
        </p:txBody>
      </p:sp>
      <p:sp>
        <p:nvSpPr>
          <p:cNvPr id="5" name="object 5"/>
          <p:cNvSpPr txBox="1"/>
          <p:nvPr/>
        </p:nvSpPr>
        <p:spPr>
          <a:xfrm>
            <a:off x="9529064" y="6912356"/>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7</a:t>
            </a:r>
            <a:endParaRPr sz="1200">
              <a:latin typeface="Calibri"/>
              <a:cs typeface="Calibri"/>
            </a:endParaRPr>
          </a:p>
        </p:txBody>
      </p:sp>
      <p:grpSp>
        <p:nvGrpSpPr>
          <p:cNvPr id="6" name="object 6"/>
          <p:cNvGrpSpPr/>
          <p:nvPr/>
        </p:nvGrpSpPr>
        <p:grpSpPr>
          <a:xfrm>
            <a:off x="1956816" y="2747772"/>
            <a:ext cx="1325880" cy="1612900"/>
            <a:chOff x="1956816" y="2747772"/>
            <a:chExt cx="1325880" cy="1612900"/>
          </a:xfrm>
        </p:grpSpPr>
        <p:sp>
          <p:nvSpPr>
            <p:cNvPr id="7" name="object 7"/>
            <p:cNvSpPr/>
            <p:nvPr/>
          </p:nvSpPr>
          <p:spPr>
            <a:xfrm>
              <a:off x="1956816" y="2891028"/>
              <a:ext cx="1325880" cy="1325880"/>
            </a:xfrm>
            <a:custGeom>
              <a:avLst/>
              <a:gdLst/>
              <a:ahLst/>
              <a:cxnLst/>
              <a:rect l="l" t="t" r="r" b="b"/>
              <a:pathLst>
                <a:path w="1325879" h="1325879">
                  <a:moveTo>
                    <a:pt x="662939" y="0"/>
                  </a:moveTo>
                  <a:lnTo>
                    <a:pt x="662939" y="662939"/>
                  </a:lnTo>
                  <a:lnTo>
                    <a:pt x="153923" y="239268"/>
                  </a:lnTo>
                  <a:lnTo>
                    <a:pt x="122555" y="279987"/>
                  </a:lnTo>
                  <a:lnTo>
                    <a:pt x="94548" y="322763"/>
                  </a:lnTo>
                  <a:lnTo>
                    <a:pt x="69991" y="367396"/>
                  </a:lnTo>
                  <a:lnTo>
                    <a:pt x="48970" y="413685"/>
                  </a:lnTo>
                  <a:lnTo>
                    <a:pt x="31575" y="461429"/>
                  </a:lnTo>
                  <a:lnTo>
                    <a:pt x="17892" y="510427"/>
                  </a:lnTo>
                  <a:lnTo>
                    <a:pt x="8010" y="560478"/>
                  </a:lnTo>
                  <a:lnTo>
                    <a:pt x="2017" y="611383"/>
                  </a:lnTo>
                  <a:lnTo>
                    <a:pt x="0" y="662939"/>
                  </a:lnTo>
                  <a:lnTo>
                    <a:pt x="1666" y="710240"/>
                  </a:lnTo>
                  <a:lnTo>
                    <a:pt x="6591" y="756649"/>
                  </a:lnTo>
                  <a:lnTo>
                    <a:pt x="14660" y="802055"/>
                  </a:lnTo>
                  <a:lnTo>
                    <a:pt x="25762" y="846346"/>
                  </a:lnTo>
                  <a:lnTo>
                    <a:pt x="39784" y="889407"/>
                  </a:lnTo>
                  <a:lnTo>
                    <a:pt x="56613" y="931127"/>
                  </a:lnTo>
                  <a:lnTo>
                    <a:pt x="76136" y="971393"/>
                  </a:lnTo>
                  <a:lnTo>
                    <a:pt x="98241" y="1010091"/>
                  </a:lnTo>
                  <a:lnTo>
                    <a:pt x="122814" y="1047110"/>
                  </a:lnTo>
                  <a:lnTo>
                    <a:pt x="149744" y="1082337"/>
                  </a:lnTo>
                  <a:lnTo>
                    <a:pt x="178917" y="1115658"/>
                  </a:lnTo>
                  <a:lnTo>
                    <a:pt x="210221" y="1146962"/>
                  </a:lnTo>
                  <a:lnTo>
                    <a:pt x="243542" y="1176135"/>
                  </a:lnTo>
                  <a:lnTo>
                    <a:pt x="278769" y="1203065"/>
                  </a:lnTo>
                  <a:lnTo>
                    <a:pt x="315788" y="1227638"/>
                  </a:lnTo>
                  <a:lnTo>
                    <a:pt x="354486" y="1249743"/>
                  </a:lnTo>
                  <a:lnTo>
                    <a:pt x="394752" y="1269266"/>
                  </a:lnTo>
                  <a:lnTo>
                    <a:pt x="436472" y="1286095"/>
                  </a:lnTo>
                  <a:lnTo>
                    <a:pt x="479533" y="1300117"/>
                  </a:lnTo>
                  <a:lnTo>
                    <a:pt x="523824" y="1311219"/>
                  </a:lnTo>
                  <a:lnTo>
                    <a:pt x="569230" y="1319288"/>
                  </a:lnTo>
                  <a:lnTo>
                    <a:pt x="615639" y="1324213"/>
                  </a:lnTo>
                  <a:lnTo>
                    <a:pt x="662939" y="1325880"/>
                  </a:lnTo>
                  <a:lnTo>
                    <a:pt x="710240" y="1324213"/>
                  </a:lnTo>
                  <a:lnTo>
                    <a:pt x="756649" y="1319288"/>
                  </a:lnTo>
                  <a:lnTo>
                    <a:pt x="802055" y="1311219"/>
                  </a:lnTo>
                  <a:lnTo>
                    <a:pt x="846346" y="1300117"/>
                  </a:lnTo>
                  <a:lnTo>
                    <a:pt x="889407" y="1286095"/>
                  </a:lnTo>
                  <a:lnTo>
                    <a:pt x="931127" y="1269266"/>
                  </a:lnTo>
                  <a:lnTo>
                    <a:pt x="971393" y="1249743"/>
                  </a:lnTo>
                  <a:lnTo>
                    <a:pt x="1010091" y="1227638"/>
                  </a:lnTo>
                  <a:lnTo>
                    <a:pt x="1047110" y="1203065"/>
                  </a:lnTo>
                  <a:lnTo>
                    <a:pt x="1082337" y="1176135"/>
                  </a:lnTo>
                  <a:lnTo>
                    <a:pt x="1115658" y="1146962"/>
                  </a:lnTo>
                  <a:lnTo>
                    <a:pt x="1146962" y="1115658"/>
                  </a:lnTo>
                  <a:lnTo>
                    <a:pt x="1176135" y="1082337"/>
                  </a:lnTo>
                  <a:lnTo>
                    <a:pt x="1203065" y="1047110"/>
                  </a:lnTo>
                  <a:lnTo>
                    <a:pt x="1227638" y="1010091"/>
                  </a:lnTo>
                  <a:lnTo>
                    <a:pt x="1249743" y="971393"/>
                  </a:lnTo>
                  <a:lnTo>
                    <a:pt x="1269266" y="931127"/>
                  </a:lnTo>
                  <a:lnTo>
                    <a:pt x="1286095" y="889407"/>
                  </a:lnTo>
                  <a:lnTo>
                    <a:pt x="1300117" y="846346"/>
                  </a:lnTo>
                  <a:lnTo>
                    <a:pt x="1311219" y="802055"/>
                  </a:lnTo>
                  <a:lnTo>
                    <a:pt x="1319288" y="756649"/>
                  </a:lnTo>
                  <a:lnTo>
                    <a:pt x="1324213" y="710240"/>
                  </a:lnTo>
                  <a:lnTo>
                    <a:pt x="1325880" y="662939"/>
                  </a:lnTo>
                  <a:lnTo>
                    <a:pt x="1324213" y="615639"/>
                  </a:lnTo>
                  <a:lnTo>
                    <a:pt x="1319288" y="569230"/>
                  </a:lnTo>
                  <a:lnTo>
                    <a:pt x="1311219" y="523824"/>
                  </a:lnTo>
                  <a:lnTo>
                    <a:pt x="1300117" y="479533"/>
                  </a:lnTo>
                  <a:lnTo>
                    <a:pt x="1286095" y="436472"/>
                  </a:lnTo>
                  <a:lnTo>
                    <a:pt x="1269266" y="394752"/>
                  </a:lnTo>
                  <a:lnTo>
                    <a:pt x="1249743" y="354486"/>
                  </a:lnTo>
                  <a:lnTo>
                    <a:pt x="1227638" y="315788"/>
                  </a:lnTo>
                  <a:lnTo>
                    <a:pt x="1203065" y="278769"/>
                  </a:lnTo>
                  <a:lnTo>
                    <a:pt x="1176135" y="243542"/>
                  </a:lnTo>
                  <a:lnTo>
                    <a:pt x="1146962" y="210221"/>
                  </a:lnTo>
                  <a:lnTo>
                    <a:pt x="1115658" y="178917"/>
                  </a:lnTo>
                  <a:lnTo>
                    <a:pt x="1082337" y="149744"/>
                  </a:lnTo>
                  <a:lnTo>
                    <a:pt x="1047110" y="122814"/>
                  </a:lnTo>
                  <a:lnTo>
                    <a:pt x="1010091" y="98241"/>
                  </a:lnTo>
                  <a:lnTo>
                    <a:pt x="971393" y="76136"/>
                  </a:lnTo>
                  <a:lnTo>
                    <a:pt x="931127" y="56613"/>
                  </a:lnTo>
                  <a:lnTo>
                    <a:pt x="889407" y="39784"/>
                  </a:lnTo>
                  <a:lnTo>
                    <a:pt x="846346" y="25762"/>
                  </a:lnTo>
                  <a:lnTo>
                    <a:pt x="802055" y="14660"/>
                  </a:lnTo>
                  <a:lnTo>
                    <a:pt x="756649" y="6591"/>
                  </a:lnTo>
                  <a:lnTo>
                    <a:pt x="710240" y="1666"/>
                  </a:lnTo>
                  <a:lnTo>
                    <a:pt x="662939" y="0"/>
                  </a:lnTo>
                  <a:close/>
                </a:path>
              </a:pathLst>
            </a:custGeom>
            <a:solidFill>
              <a:srgbClr val="5088BB"/>
            </a:solidFill>
          </p:spPr>
          <p:txBody>
            <a:bodyPr wrap="square" lIns="0" tIns="0" rIns="0" bIns="0" rtlCol="0"/>
            <a:lstStyle/>
            <a:p>
              <a:endParaRPr/>
            </a:p>
          </p:txBody>
        </p:sp>
        <p:sp>
          <p:nvSpPr>
            <p:cNvPr id="8" name="object 8"/>
            <p:cNvSpPr/>
            <p:nvPr/>
          </p:nvSpPr>
          <p:spPr>
            <a:xfrm>
              <a:off x="2110740" y="2891028"/>
              <a:ext cx="509270" cy="662940"/>
            </a:xfrm>
            <a:custGeom>
              <a:avLst/>
              <a:gdLst/>
              <a:ahLst/>
              <a:cxnLst/>
              <a:rect l="l" t="t" r="r" b="b"/>
              <a:pathLst>
                <a:path w="509269" h="662939">
                  <a:moveTo>
                    <a:pt x="509016" y="0"/>
                  </a:moveTo>
                  <a:lnTo>
                    <a:pt x="460088" y="1797"/>
                  </a:lnTo>
                  <a:lnTo>
                    <a:pt x="411726" y="7140"/>
                  </a:lnTo>
                  <a:lnTo>
                    <a:pt x="364116" y="15954"/>
                  </a:lnTo>
                  <a:lnTo>
                    <a:pt x="317443" y="28165"/>
                  </a:lnTo>
                  <a:lnTo>
                    <a:pt x="271892" y="43700"/>
                  </a:lnTo>
                  <a:lnTo>
                    <a:pt x="227647" y="62484"/>
                  </a:lnTo>
                  <a:lnTo>
                    <a:pt x="184895" y="84442"/>
                  </a:lnTo>
                  <a:lnTo>
                    <a:pt x="143820" y="109502"/>
                  </a:lnTo>
                  <a:lnTo>
                    <a:pt x="104608" y="137588"/>
                  </a:lnTo>
                  <a:lnTo>
                    <a:pt x="67444" y="168627"/>
                  </a:lnTo>
                  <a:lnTo>
                    <a:pt x="32512" y="202545"/>
                  </a:lnTo>
                  <a:lnTo>
                    <a:pt x="0" y="239268"/>
                  </a:lnTo>
                  <a:lnTo>
                    <a:pt x="509016" y="662939"/>
                  </a:lnTo>
                  <a:lnTo>
                    <a:pt x="509016" y="0"/>
                  </a:lnTo>
                  <a:close/>
                </a:path>
              </a:pathLst>
            </a:custGeom>
            <a:solidFill>
              <a:srgbClr val="96B8DF"/>
            </a:solidFill>
          </p:spPr>
          <p:txBody>
            <a:bodyPr wrap="square" lIns="0" tIns="0" rIns="0" bIns="0" rtlCol="0"/>
            <a:lstStyle/>
            <a:p>
              <a:endParaRPr/>
            </a:p>
          </p:txBody>
        </p:sp>
        <p:sp>
          <p:nvSpPr>
            <p:cNvPr id="9" name="object 9"/>
            <p:cNvSpPr/>
            <p:nvPr/>
          </p:nvSpPr>
          <p:spPr>
            <a:xfrm>
              <a:off x="2110740" y="2891028"/>
              <a:ext cx="509270" cy="662940"/>
            </a:xfrm>
            <a:custGeom>
              <a:avLst/>
              <a:gdLst/>
              <a:ahLst/>
              <a:cxnLst/>
              <a:rect l="l" t="t" r="r" b="b"/>
              <a:pathLst>
                <a:path w="509269" h="662939">
                  <a:moveTo>
                    <a:pt x="0" y="239268"/>
                  </a:moveTo>
                  <a:lnTo>
                    <a:pt x="32512" y="202545"/>
                  </a:lnTo>
                  <a:lnTo>
                    <a:pt x="67444" y="168627"/>
                  </a:lnTo>
                  <a:lnTo>
                    <a:pt x="104608" y="137588"/>
                  </a:lnTo>
                  <a:lnTo>
                    <a:pt x="143820" y="109502"/>
                  </a:lnTo>
                  <a:lnTo>
                    <a:pt x="184895" y="84442"/>
                  </a:lnTo>
                  <a:lnTo>
                    <a:pt x="227647" y="62484"/>
                  </a:lnTo>
                  <a:lnTo>
                    <a:pt x="271892" y="43700"/>
                  </a:lnTo>
                  <a:lnTo>
                    <a:pt x="317443" y="28165"/>
                  </a:lnTo>
                  <a:lnTo>
                    <a:pt x="364116" y="15954"/>
                  </a:lnTo>
                  <a:lnTo>
                    <a:pt x="411726" y="7140"/>
                  </a:lnTo>
                  <a:lnTo>
                    <a:pt x="460088" y="1797"/>
                  </a:lnTo>
                  <a:lnTo>
                    <a:pt x="509016" y="0"/>
                  </a:lnTo>
                  <a:lnTo>
                    <a:pt x="509016" y="662939"/>
                  </a:lnTo>
                  <a:lnTo>
                    <a:pt x="0" y="239268"/>
                  </a:lnTo>
                  <a:close/>
                </a:path>
              </a:pathLst>
            </a:custGeom>
            <a:ln w="18287">
              <a:solidFill>
                <a:srgbClr val="FFFFFF"/>
              </a:solidFill>
            </a:ln>
          </p:spPr>
          <p:txBody>
            <a:bodyPr wrap="square" lIns="0" tIns="0" rIns="0" bIns="0" rtlCol="0"/>
            <a:lstStyle/>
            <a:p>
              <a:endParaRPr/>
            </a:p>
          </p:txBody>
        </p:sp>
        <p:sp>
          <p:nvSpPr>
            <p:cNvPr id="10" name="object 10"/>
            <p:cNvSpPr/>
            <p:nvPr/>
          </p:nvSpPr>
          <p:spPr>
            <a:xfrm>
              <a:off x="2188464" y="2752344"/>
              <a:ext cx="920750" cy="1603375"/>
            </a:xfrm>
            <a:custGeom>
              <a:avLst/>
              <a:gdLst/>
              <a:ahLst/>
              <a:cxnLst/>
              <a:rect l="l" t="t" r="r" b="b"/>
              <a:pathLst>
                <a:path w="920750" h="1603375">
                  <a:moveTo>
                    <a:pt x="728472" y="1603248"/>
                  </a:moveTo>
                  <a:lnTo>
                    <a:pt x="920496" y="1603248"/>
                  </a:lnTo>
                  <a:lnTo>
                    <a:pt x="920496" y="1424939"/>
                  </a:lnTo>
                  <a:lnTo>
                    <a:pt x="728472" y="1424939"/>
                  </a:lnTo>
                  <a:lnTo>
                    <a:pt x="728472" y="1603248"/>
                  </a:lnTo>
                  <a:close/>
                </a:path>
                <a:path w="920750" h="1603375">
                  <a:moveTo>
                    <a:pt x="0" y="176784"/>
                  </a:moveTo>
                  <a:lnTo>
                    <a:pt x="134112" y="176784"/>
                  </a:lnTo>
                  <a:lnTo>
                    <a:pt x="134112" y="0"/>
                  </a:lnTo>
                  <a:lnTo>
                    <a:pt x="0" y="0"/>
                  </a:lnTo>
                  <a:lnTo>
                    <a:pt x="0" y="176784"/>
                  </a:lnTo>
                  <a:close/>
                </a:path>
              </a:pathLst>
            </a:custGeom>
            <a:ln w="9144">
              <a:solidFill>
                <a:srgbClr val="000000"/>
              </a:solidFill>
            </a:ln>
          </p:spPr>
          <p:txBody>
            <a:bodyPr wrap="square" lIns="0" tIns="0" rIns="0" bIns="0" rtlCol="0"/>
            <a:lstStyle/>
            <a:p>
              <a:endParaRPr/>
            </a:p>
          </p:txBody>
        </p:sp>
      </p:grpSp>
      <p:sp>
        <p:nvSpPr>
          <p:cNvPr id="11" name="object 11"/>
          <p:cNvSpPr/>
          <p:nvPr/>
        </p:nvSpPr>
        <p:spPr>
          <a:xfrm>
            <a:off x="3857244" y="3297935"/>
            <a:ext cx="62865" cy="62865"/>
          </a:xfrm>
          <a:custGeom>
            <a:avLst/>
            <a:gdLst/>
            <a:ahLst/>
            <a:cxnLst/>
            <a:rect l="l" t="t" r="r" b="b"/>
            <a:pathLst>
              <a:path w="62864" h="62864">
                <a:moveTo>
                  <a:pt x="62484" y="0"/>
                </a:moveTo>
                <a:lnTo>
                  <a:pt x="0" y="0"/>
                </a:lnTo>
                <a:lnTo>
                  <a:pt x="0" y="62484"/>
                </a:lnTo>
                <a:lnTo>
                  <a:pt x="62484" y="62484"/>
                </a:lnTo>
                <a:lnTo>
                  <a:pt x="62484" y="0"/>
                </a:lnTo>
                <a:close/>
              </a:path>
            </a:pathLst>
          </a:custGeom>
          <a:solidFill>
            <a:srgbClr val="5088BB"/>
          </a:solidFill>
        </p:spPr>
        <p:txBody>
          <a:bodyPr wrap="square" lIns="0" tIns="0" rIns="0" bIns="0" rtlCol="0"/>
          <a:lstStyle/>
          <a:p>
            <a:endParaRPr/>
          </a:p>
        </p:txBody>
      </p:sp>
      <p:sp>
        <p:nvSpPr>
          <p:cNvPr id="12" name="object 12"/>
          <p:cNvSpPr/>
          <p:nvPr/>
        </p:nvSpPr>
        <p:spPr>
          <a:xfrm>
            <a:off x="3857244" y="3686555"/>
            <a:ext cx="62865" cy="62865"/>
          </a:xfrm>
          <a:custGeom>
            <a:avLst/>
            <a:gdLst/>
            <a:ahLst/>
            <a:cxnLst/>
            <a:rect l="l" t="t" r="r" b="b"/>
            <a:pathLst>
              <a:path w="62864" h="62864">
                <a:moveTo>
                  <a:pt x="62484" y="0"/>
                </a:moveTo>
                <a:lnTo>
                  <a:pt x="0" y="0"/>
                </a:lnTo>
                <a:lnTo>
                  <a:pt x="0" y="62484"/>
                </a:lnTo>
                <a:lnTo>
                  <a:pt x="62484" y="62484"/>
                </a:lnTo>
                <a:lnTo>
                  <a:pt x="62484" y="0"/>
                </a:lnTo>
                <a:close/>
              </a:path>
            </a:pathLst>
          </a:custGeom>
          <a:solidFill>
            <a:srgbClr val="96B8DF"/>
          </a:solidFill>
        </p:spPr>
        <p:txBody>
          <a:bodyPr wrap="square" lIns="0" tIns="0" rIns="0" bIns="0" rtlCol="0"/>
          <a:lstStyle/>
          <a:p>
            <a:endParaRPr/>
          </a:p>
        </p:txBody>
      </p:sp>
      <p:sp>
        <p:nvSpPr>
          <p:cNvPr id="13" name="object 13"/>
          <p:cNvSpPr txBox="1"/>
          <p:nvPr/>
        </p:nvSpPr>
        <p:spPr>
          <a:xfrm>
            <a:off x="880872" y="2063496"/>
            <a:ext cx="4098290" cy="2407920"/>
          </a:xfrm>
          <a:prstGeom prst="rect">
            <a:avLst/>
          </a:prstGeom>
          <a:ln w="9144">
            <a:solidFill>
              <a:srgbClr val="000000"/>
            </a:solidFill>
          </a:ln>
        </p:spPr>
        <p:txBody>
          <a:bodyPr vert="horz" wrap="square" lIns="0" tIns="54610" rIns="0" bIns="0" rtlCol="0">
            <a:spAutoFit/>
          </a:bodyPr>
          <a:lstStyle/>
          <a:p>
            <a:pPr marL="1037590" marR="488950" indent="-541020">
              <a:lnSpc>
                <a:spcPct val="125800"/>
              </a:lnSpc>
              <a:spcBef>
                <a:spcPts val="430"/>
              </a:spcBef>
            </a:pPr>
            <a:r>
              <a:rPr sz="1200" b="1" spc="-10" dirty="0">
                <a:solidFill>
                  <a:srgbClr val="666666"/>
                </a:solidFill>
                <a:latin typeface="UD Digi Kyokasho NK-B"/>
                <a:cs typeface="UD Digi Kyokasho NK-B"/>
              </a:rPr>
              <a:t>（１）</a:t>
            </a:r>
            <a:r>
              <a:rPr sz="1200" b="1" spc="-15" dirty="0">
                <a:solidFill>
                  <a:srgbClr val="666666"/>
                </a:solidFill>
                <a:latin typeface="UD Digi Kyokasho NK-B"/>
                <a:cs typeface="UD Digi Kyokasho NK-B"/>
              </a:rPr>
              <a:t>市町村関係課や児童発達支援センターにお</a:t>
            </a:r>
            <a:r>
              <a:rPr sz="1200" b="1" spc="-25" dirty="0">
                <a:solidFill>
                  <a:srgbClr val="666666"/>
                </a:solidFill>
                <a:latin typeface="UD Digi Kyokasho NK-B"/>
                <a:cs typeface="UD Digi Kyokasho NK-B"/>
              </a:rPr>
              <a:t>ける、発達支援拠点の活用状況</a:t>
            </a:r>
            <a:endParaRPr sz="1200">
              <a:latin typeface="UD Digi Kyokasho NK-B"/>
              <a:cs typeface="UD Digi Kyokasho NK-B"/>
            </a:endParaRPr>
          </a:p>
          <a:p>
            <a:pPr marL="1345565">
              <a:lnSpc>
                <a:spcPct val="100000"/>
              </a:lnSpc>
              <a:spcBef>
                <a:spcPts val="1465"/>
              </a:spcBef>
            </a:pPr>
            <a:r>
              <a:rPr sz="900" spc="-50" dirty="0">
                <a:solidFill>
                  <a:srgbClr val="3F3F3F"/>
                </a:solidFill>
                <a:latin typeface="Calibri"/>
                <a:cs typeface="Calibri"/>
              </a:rPr>
              <a:t>6</a:t>
            </a:r>
            <a:endParaRPr sz="900">
              <a:latin typeface="Calibri"/>
              <a:cs typeface="Calibri"/>
            </a:endParaRPr>
          </a:p>
          <a:p>
            <a:pPr marL="3064510" marR="682625" algn="r">
              <a:lnSpc>
                <a:spcPct val="282200"/>
              </a:lnSpc>
              <a:spcBef>
                <a:spcPts val="720"/>
              </a:spcBef>
            </a:pPr>
            <a:r>
              <a:rPr sz="900" b="1" spc="-20" dirty="0">
                <a:solidFill>
                  <a:srgbClr val="666666"/>
                </a:solidFill>
                <a:latin typeface="UD Digi Kyokasho NK-B"/>
                <a:cs typeface="UD Digi Kyokasho NK-B"/>
              </a:rPr>
              <a:t>活用有活用無</a:t>
            </a:r>
            <a:endParaRPr sz="900">
              <a:latin typeface="UD Digi Kyokasho NK-B"/>
              <a:cs typeface="UD Digi Kyokasho NK-B"/>
            </a:endParaRPr>
          </a:p>
          <a:p>
            <a:pPr>
              <a:lnSpc>
                <a:spcPct val="100000"/>
              </a:lnSpc>
            </a:pPr>
            <a:endParaRPr sz="900">
              <a:latin typeface="UD Digi Kyokasho NK-B"/>
              <a:cs typeface="UD Digi Kyokasho NK-B"/>
            </a:endParaRPr>
          </a:p>
          <a:p>
            <a:pPr>
              <a:lnSpc>
                <a:spcPct val="100000"/>
              </a:lnSpc>
              <a:spcBef>
                <a:spcPts val="985"/>
              </a:spcBef>
            </a:pPr>
            <a:endParaRPr sz="900">
              <a:latin typeface="UD Digi Kyokasho NK-B"/>
              <a:cs typeface="UD Digi Kyokasho NK-B"/>
            </a:endParaRPr>
          </a:p>
          <a:p>
            <a:pPr marL="165735" algn="ctr">
              <a:lnSpc>
                <a:spcPct val="100000"/>
              </a:lnSpc>
            </a:pPr>
            <a:r>
              <a:rPr sz="900" spc="-25" dirty="0">
                <a:solidFill>
                  <a:srgbClr val="3F3F3F"/>
                </a:solidFill>
                <a:latin typeface="Calibri"/>
                <a:cs typeface="Calibri"/>
              </a:rPr>
              <a:t>37</a:t>
            </a:r>
            <a:endParaRPr sz="900">
              <a:latin typeface="Calibri"/>
              <a:cs typeface="Calibri"/>
            </a:endParaRPr>
          </a:p>
        </p:txBody>
      </p:sp>
      <p:grpSp>
        <p:nvGrpSpPr>
          <p:cNvPr id="14" name="object 14"/>
          <p:cNvGrpSpPr/>
          <p:nvPr/>
        </p:nvGrpSpPr>
        <p:grpSpPr>
          <a:xfrm>
            <a:off x="5108447" y="2063496"/>
            <a:ext cx="4700270" cy="4947285"/>
            <a:chOff x="5108447" y="2063496"/>
            <a:chExt cx="4700270" cy="4947285"/>
          </a:xfrm>
        </p:grpSpPr>
        <p:sp>
          <p:nvSpPr>
            <p:cNvPr id="15" name="object 15"/>
            <p:cNvSpPr/>
            <p:nvPr/>
          </p:nvSpPr>
          <p:spPr>
            <a:xfrm>
              <a:off x="5108447" y="2063496"/>
              <a:ext cx="4700270" cy="4947285"/>
            </a:xfrm>
            <a:custGeom>
              <a:avLst/>
              <a:gdLst/>
              <a:ahLst/>
              <a:cxnLst/>
              <a:rect l="l" t="t" r="r" b="b"/>
              <a:pathLst>
                <a:path w="4700270" h="4947284">
                  <a:moveTo>
                    <a:pt x="4700016" y="0"/>
                  </a:moveTo>
                  <a:lnTo>
                    <a:pt x="0" y="0"/>
                  </a:lnTo>
                  <a:lnTo>
                    <a:pt x="0" y="4946904"/>
                  </a:lnTo>
                  <a:lnTo>
                    <a:pt x="4700016" y="4946904"/>
                  </a:lnTo>
                  <a:lnTo>
                    <a:pt x="4700016" y="0"/>
                  </a:lnTo>
                  <a:close/>
                </a:path>
              </a:pathLst>
            </a:custGeom>
            <a:solidFill>
              <a:srgbClr val="FFFFFF"/>
            </a:solidFill>
          </p:spPr>
          <p:txBody>
            <a:bodyPr wrap="square" lIns="0" tIns="0" rIns="0" bIns="0" rtlCol="0"/>
            <a:lstStyle/>
            <a:p>
              <a:endParaRPr/>
            </a:p>
          </p:txBody>
        </p:sp>
        <p:sp>
          <p:nvSpPr>
            <p:cNvPr id="16" name="object 16"/>
            <p:cNvSpPr/>
            <p:nvPr/>
          </p:nvSpPr>
          <p:spPr>
            <a:xfrm>
              <a:off x="7635239" y="2702052"/>
              <a:ext cx="1694814" cy="4171315"/>
            </a:xfrm>
            <a:custGeom>
              <a:avLst/>
              <a:gdLst/>
              <a:ahLst/>
              <a:cxnLst/>
              <a:rect l="l" t="t" r="r" b="b"/>
              <a:pathLst>
                <a:path w="1694815" h="4171315">
                  <a:moveTo>
                    <a:pt x="0" y="455675"/>
                  </a:moveTo>
                  <a:lnTo>
                    <a:pt x="0" y="4171188"/>
                  </a:lnTo>
                </a:path>
                <a:path w="1694815" h="4171315">
                  <a:moveTo>
                    <a:pt x="0" y="0"/>
                  </a:moveTo>
                  <a:lnTo>
                    <a:pt x="0" y="237744"/>
                  </a:lnTo>
                </a:path>
                <a:path w="1694815" h="4171315">
                  <a:moveTo>
                    <a:pt x="283463" y="455675"/>
                  </a:moveTo>
                  <a:lnTo>
                    <a:pt x="283463" y="4171188"/>
                  </a:lnTo>
                </a:path>
                <a:path w="1694815" h="4171315">
                  <a:moveTo>
                    <a:pt x="283463" y="0"/>
                  </a:moveTo>
                  <a:lnTo>
                    <a:pt x="283463" y="237744"/>
                  </a:lnTo>
                </a:path>
                <a:path w="1694815" h="4171315">
                  <a:moveTo>
                    <a:pt x="565403" y="455675"/>
                  </a:moveTo>
                  <a:lnTo>
                    <a:pt x="565403" y="4171188"/>
                  </a:lnTo>
                </a:path>
                <a:path w="1694815" h="4171315">
                  <a:moveTo>
                    <a:pt x="565403" y="0"/>
                  </a:moveTo>
                  <a:lnTo>
                    <a:pt x="565403" y="237744"/>
                  </a:lnTo>
                </a:path>
                <a:path w="1694815" h="4171315">
                  <a:moveTo>
                    <a:pt x="847343" y="455675"/>
                  </a:moveTo>
                  <a:lnTo>
                    <a:pt x="847343" y="4171188"/>
                  </a:lnTo>
                </a:path>
                <a:path w="1694815" h="4171315">
                  <a:moveTo>
                    <a:pt x="847343" y="0"/>
                  </a:moveTo>
                  <a:lnTo>
                    <a:pt x="847343" y="237744"/>
                  </a:lnTo>
                </a:path>
                <a:path w="1694815" h="4171315">
                  <a:moveTo>
                    <a:pt x="1129283" y="455675"/>
                  </a:moveTo>
                  <a:lnTo>
                    <a:pt x="1129283" y="4171188"/>
                  </a:lnTo>
                </a:path>
                <a:path w="1694815" h="4171315">
                  <a:moveTo>
                    <a:pt x="1129283" y="0"/>
                  </a:moveTo>
                  <a:lnTo>
                    <a:pt x="1129283" y="237744"/>
                  </a:lnTo>
                </a:path>
                <a:path w="1694815" h="4171315">
                  <a:moveTo>
                    <a:pt x="1411224" y="455675"/>
                  </a:moveTo>
                  <a:lnTo>
                    <a:pt x="1411224" y="4171188"/>
                  </a:lnTo>
                </a:path>
                <a:path w="1694815" h="4171315">
                  <a:moveTo>
                    <a:pt x="1411224" y="0"/>
                  </a:moveTo>
                  <a:lnTo>
                    <a:pt x="1411224" y="237744"/>
                  </a:lnTo>
                </a:path>
                <a:path w="1694815" h="4171315">
                  <a:moveTo>
                    <a:pt x="1694687" y="455675"/>
                  </a:moveTo>
                  <a:lnTo>
                    <a:pt x="1694687" y="4171188"/>
                  </a:lnTo>
                </a:path>
                <a:path w="1694815" h="4171315">
                  <a:moveTo>
                    <a:pt x="1694687" y="0"/>
                  </a:moveTo>
                  <a:lnTo>
                    <a:pt x="1694687" y="237744"/>
                  </a:lnTo>
                </a:path>
              </a:pathLst>
            </a:custGeom>
            <a:ln w="9144">
              <a:solidFill>
                <a:srgbClr val="D9D9D9"/>
              </a:solidFill>
            </a:ln>
          </p:spPr>
          <p:txBody>
            <a:bodyPr wrap="square" lIns="0" tIns="0" rIns="0" bIns="0" rtlCol="0"/>
            <a:lstStyle/>
            <a:p>
              <a:endParaRPr/>
            </a:p>
          </p:txBody>
        </p:sp>
        <p:sp>
          <p:nvSpPr>
            <p:cNvPr id="17" name="object 17"/>
            <p:cNvSpPr/>
            <p:nvPr/>
          </p:nvSpPr>
          <p:spPr>
            <a:xfrm>
              <a:off x="9611867" y="2702052"/>
              <a:ext cx="0" cy="4171315"/>
            </a:xfrm>
            <a:custGeom>
              <a:avLst/>
              <a:gdLst/>
              <a:ahLst/>
              <a:cxnLst/>
              <a:rect l="l" t="t" r="r" b="b"/>
              <a:pathLst>
                <a:path h="4171315">
                  <a:moveTo>
                    <a:pt x="0" y="0"/>
                  </a:moveTo>
                  <a:lnTo>
                    <a:pt x="0" y="4171188"/>
                  </a:lnTo>
                </a:path>
              </a:pathLst>
            </a:custGeom>
            <a:ln w="9144">
              <a:solidFill>
                <a:srgbClr val="D9D9D9"/>
              </a:solidFill>
            </a:ln>
          </p:spPr>
          <p:txBody>
            <a:bodyPr wrap="square" lIns="0" tIns="0" rIns="0" bIns="0" rtlCol="0"/>
            <a:lstStyle/>
            <a:p>
              <a:endParaRPr/>
            </a:p>
          </p:txBody>
        </p:sp>
        <p:sp>
          <p:nvSpPr>
            <p:cNvPr id="18" name="object 18"/>
            <p:cNvSpPr/>
            <p:nvPr/>
          </p:nvSpPr>
          <p:spPr>
            <a:xfrm>
              <a:off x="7354824" y="2939795"/>
              <a:ext cx="2032000" cy="3694429"/>
            </a:xfrm>
            <a:custGeom>
              <a:avLst/>
              <a:gdLst/>
              <a:ahLst/>
              <a:cxnLst/>
              <a:rect l="l" t="t" r="r" b="b"/>
              <a:pathLst>
                <a:path w="2032000" h="3694429">
                  <a:moveTo>
                    <a:pt x="111252" y="3476244"/>
                  </a:moveTo>
                  <a:lnTo>
                    <a:pt x="0" y="3476244"/>
                  </a:lnTo>
                  <a:lnTo>
                    <a:pt x="0" y="3694176"/>
                  </a:lnTo>
                  <a:lnTo>
                    <a:pt x="111252" y="3694176"/>
                  </a:lnTo>
                  <a:lnTo>
                    <a:pt x="111252" y="3476244"/>
                  </a:lnTo>
                  <a:close/>
                </a:path>
                <a:path w="2032000" h="3694429">
                  <a:moveTo>
                    <a:pt x="111252" y="2781300"/>
                  </a:moveTo>
                  <a:lnTo>
                    <a:pt x="0" y="2781300"/>
                  </a:lnTo>
                  <a:lnTo>
                    <a:pt x="0" y="2999232"/>
                  </a:lnTo>
                  <a:lnTo>
                    <a:pt x="111252" y="2999232"/>
                  </a:lnTo>
                  <a:lnTo>
                    <a:pt x="111252" y="2781300"/>
                  </a:lnTo>
                  <a:close/>
                </a:path>
                <a:path w="2032000" h="3694429">
                  <a:moveTo>
                    <a:pt x="111252" y="1389888"/>
                  </a:moveTo>
                  <a:lnTo>
                    <a:pt x="0" y="1389888"/>
                  </a:lnTo>
                  <a:lnTo>
                    <a:pt x="0" y="1607820"/>
                  </a:lnTo>
                  <a:lnTo>
                    <a:pt x="111252" y="1607820"/>
                  </a:lnTo>
                  <a:lnTo>
                    <a:pt x="111252" y="1389888"/>
                  </a:lnTo>
                  <a:close/>
                </a:path>
                <a:path w="2032000" h="3694429">
                  <a:moveTo>
                    <a:pt x="280416" y="694944"/>
                  </a:moveTo>
                  <a:lnTo>
                    <a:pt x="0" y="694944"/>
                  </a:lnTo>
                  <a:lnTo>
                    <a:pt x="0" y="912876"/>
                  </a:lnTo>
                  <a:lnTo>
                    <a:pt x="280416" y="912876"/>
                  </a:lnTo>
                  <a:lnTo>
                    <a:pt x="280416" y="694944"/>
                  </a:lnTo>
                  <a:close/>
                </a:path>
                <a:path w="2032000" h="3694429">
                  <a:moveTo>
                    <a:pt x="2031492" y="0"/>
                  </a:moveTo>
                  <a:lnTo>
                    <a:pt x="0" y="0"/>
                  </a:lnTo>
                  <a:lnTo>
                    <a:pt x="0" y="217932"/>
                  </a:lnTo>
                  <a:lnTo>
                    <a:pt x="2031492" y="217932"/>
                  </a:lnTo>
                  <a:lnTo>
                    <a:pt x="2031492" y="0"/>
                  </a:lnTo>
                  <a:close/>
                </a:path>
              </a:pathLst>
            </a:custGeom>
            <a:solidFill>
              <a:srgbClr val="5B9BD4"/>
            </a:solidFill>
          </p:spPr>
          <p:txBody>
            <a:bodyPr wrap="square" lIns="0" tIns="0" rIns="0" bIns="0" rtlCol="0"/>
            <a:lstStyle/>
            <a:p>
              <a:endParaRPr/>
            </a:p>
          </p:txBody>
        </p:sp>
        <p:sp>
          <p:nvSpPr>
            <p:cNvPr id="19" name="object 19"/>
            <p:cNvSpPr/>
            <p:nvPr/>
          </p:nvSpPr>
          <p:spPr>
            <a:xfrm>
              <a:off x="7354823" y="2702052"/>
              <a:ext cx="0" cy="4171315"/>
            </a:xfrm>
            <a:custGeom>
              <a:avLst/>
              <a:gdLst/>
              <a:ahLst/>
              <a:cxnLst/>
              <a:rect l="l" t="t" r="r" b="b"/>
              <a:pathLst>
                <a:path h="4171315">
                  <a:moveTo>
                    <a:pt x="0" y="0"/>
                  </a:moveTo>
                  <a:lnTo>
                    <a:pt x="0" y="4171188"/>
                  </a:lnTo>
                </a:path>
              </a:pathLst>
            </a:custGeom>
            <a:ln w="9144">
              <a:solidFill>
                <a:srgbClr val="D9D9D9"/>
              </a:solidFill>
            </a:ln>
          </p:spPr>
          <p:txBody>
            <a:bodyPr wrap="square" lIns="0" tIns="0" rIns="0" bIns="0" rtlCol="0"/>
            <a:lstStyle/>
            <a:p>
              <a:endParaRPr/>
            </a:p>
          </p:txBody>
        </p:sp>
      </p:grpSp>
      <p:sp>
        <p:nvSpPr>
          <p:cNvPr id="20" name="object 20"/>
          <p:cNvSpPr txBox="1"/>
          <p:nvPr/>
        </p:nvSpPr>
        <p:spPr>
          <a:xfrm>
            <a:off x="9448292" y="2960623"/>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36</a:t>
            </a:r>
            <a:endParaRPr sz="900">
              <a:latin typeface="Calibri"/>
              <a:cs typeface="Calibri"/>
            </a:endParaRPr>
          </a:p>
        </p:txBody>
      </p:sp>
      <p:sp>
        <p:nvSpPr>
          <p:cNvPr id="21" name="object 21"/>
          <p:cNvSpPr txBox="1"/>
          <p:nvPr/>
        </p:nvSpPr>
        <p:spPr>
          <a:xfrm>
            <a:off x="7698740" y="3655567"/>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5</a:t>
            </a:r>
            <a:endParaRPr sz="900">
              <a:latin typeface="Calibri"/>
              <a:cs typeface="Calibri"/>
            </a:endParaRPr>
          </a:p>
        </p:txBody>
      </p:sp>
      <p:sp>
        <p:nvSpPr>
          <p:cNvPr id="22" name="object 22"/>
          <p:cNvSpPr txBox="1"/>
          <p:nvPr/>
        </p:nvSpPr>
        <p:spPr>
          <a:xfrm>
            <a:off x="7529576" y="4350511"/>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23" name="object 23"/>
          <p:cNvSpPr txBox="1"/>
          <p:nvPr/>
        </p:nvSpPr>
        <p:spPr>
          <a:xfrm>
            <a:off x="7529576" y="5740400"/>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24" name="object 24"/>
          <p:cNvSpPr txBox="1"/>
          <p:nvPr/>
        </p:nvSpPr>
        <p:spPr>
          <a:xfrm>
            <a:off x="7529576" y="6436867"/>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2</a:t>
            </a:r>
            <a:endParaRPr sz="900">
              <a:latin typeface="Calibri"/>
              <a:cs typeface="Calibri"/>
            </a:endParaRPr>
          </a:p>
        </p:txBody>
      </p:sp>
      <p:sp>
        <p:nvSpPr>
          <p:cNvPr id="25" name="object 25"/>
          <p:cNvSpPr txBox="1"/>
          <p:nvPr/>
        </p:nvSpPr>
        <p:spPr>
          <a:xfrm>
            <a:off x="6208267" y="2949955"/>
            <a:ext cx="105092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585858"/>
                </a:solidFill>
                <a:latin typeface="UD Digi Kyokasho NK-B"/>
                <a:cs typeface="UD Digi Kyokasho NK-B"/>
              </a:rPr>
              <a:t>個別専門療育の実施</a:t>
            </a:r>
            <a:endParaRPr sz="900">
              <a:latin typeface="UD Digi Kyokasho NK-B"/>
              <a:cs typeface="UD Digi Kyokasho NK-B"/>
            </a:endParaRPr>
          </a:p>
        </p:txBody>
      </p:sp>
      <p:sp>
        <p:nvSpPr>
          <p:cNvPr id="26" name="object 26"/>
          <p:cNvSpPr txBox="1"/>
          <p:nvPr/>
        </p:nvSpPr>
        <p:spPr>
          <a:xfrm>
            <a:off x="5580379" y="3644900"/>
            <a:ext cx="168084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585858"/>
                </a:solidFill>
                <a:latin typeface="UD Digi Kyokasho NK-B"/>
                <a:cs typeface="UD Digi Kyokasho NK-B"/>
              </a:rPr>
              <a:t>児童発達支援センターへの助言等</a:t>
            </a:r>
            <a:endParaRPr sz="900">
              <a:latin typeface="UD Digi Kyokasho NK-B"/>
              <a:cs typeface="UD Digi Kyokasho NK-B"/>
            </a:endParaRPr>
          </a:p>
        </p:txBody>
      </p:sp>
      <p:sp>
        <p:nvSpPr>
          <p:cNvPr id="27" name="object 27"/>
          <p:cNvSpPr txBox="1"/>
          <p:nvPr/>
        </p:nvSpPr>
        <p:spPr>
          <a:xfrm>
            <a:off x="5178044" y="4219447"/>
            <a:ext cx="2082164" cy="370205"/>
          </a:xfrm>
          <a:prstGeom prst="rect">
            <a:avLst/>
          </a:prstGeom>
        </p:spPr>
        <p:txBody>
          <a:bodyPr vert="horz" wrap="square" lIns="0" tIns="12700" rIns="0" bIns="0" rtlCol="0">
            <a:spAutoFit/>
          </a:bodyPr>
          <a:lstStyle/>
          <a:p>
            <a:pPr marL="300355" marR="5080" indent="-288290">
              <a:lnSpc>
                <a:spcPct val="125600"/>
              </a:lnSpc>
              <a:spcBef>
                <a:spcPts val="100"/>
              </a:spcBef>
            </a:pPr>
            <a:r>
              <a:rPr sz="900" b="1" spc="-15" dirty="0">
                <a:solidFill>
                  <a:srgbClr val="585858"/>
                </a:solidFill>
                <a:latin typeface="UD Digi Kyokasho NK-B"/>
                <a:cs typeface="UD Digi Kyokasho NK-B"/>
              </a:rPr>
              <a:t>児童発達支援センターと連携した障がい児通所支援事業所への機関支援</a:t>
            </a:r>
            <a:endParaRPr sz="900">
              <a:latin typeface="UD Digi Kyokasho NK-B"/>
              <a:cs typeface="UD Digi Kyokasho NK-B"/>
            </a:endParaRPr>
          </a:p>
        </p:txBody>
      </p:sp>
      <p:sp>
        <p:nvSpPr>
          <p:cNvPr id="28" name="object 28"/>
          <p:cNvSpPr txBox="1"/>
          <p:nvPr/>
        </p:nvSpPr>
        <p:spPr>
          <a:xfrm>
            <a:off x="5472176" y="5045456"/>
            <a:ext cx="2028189" cy="162560"/>
          </a:xfrm>
          <a:prstGeom prst="rect">
            <a:avLst/>
          </a:prstGeom>
        </p:spPr>
        <p:txBody>
          <a:bodyPr vert="horz" wrap="square" lIns="0" tIns="12700" rIns="0" bIns="0" rtlCol="0">
            <a:spAutoFit/>
          </a:bodyPr>
          <a:lstStyle/>
          <a:p>
            <a:pPr marL="12700">
              <a:lnSpc>
                <a:spcPct val="100000"/>
              </a:lnSpc>
              <a:spcBef>
                <a:spcPts val="100"/>
              </a:spcBef>
              <a:tabLst>
                <a:tab pos="1957070" algn="l"/>
              </a:tabLst>
            </a:pPr>
            <a:r>
              <a:rPr sz="1350" b="1" baseline="6172" dirty="0">
                <a:solidFill>
                  <a:srgbClr val="585858"/>
                </a:solidFill>
                <a:latin typeface="UD Digi Kyokasho NK-B"/>
                <a:cs typeface="UD Digi Kyokasho NK-B"/>
              </a:rPr>
              <a:t>事業所連絡</a:t>
            </a:r>
            <a:r>
              <a:rPr sz="1350" b="1" spc="-15" baseline="6172" dirty="0">
                <a:solidFill>
                  <a:srgbClr val="585858"/>
                </a:solidFill>
                <a:latin typeface="UD Digi Kyokasho NK-B"/>
                <a:cs typeface="UD Digi Kyokasho NK-B"/>
              </a:rPr>
              <a:t>会等で</a:t>
            </a:r>
            <a:r>
              <a:rPr sz="1350" b="1" spc="-30" baseline="6172" dirty="0">
                <a:solidFill>
                  <a:srgbClr val="585858"/>
                </a:solidFill>
                <a:latin typeface="UD Digi Kyokasho NK-B"/>
                <a:cs typeface="UD Digi Kyokasho NK-B"/>
              </a:rPr>
              <a:t>の</a:t>
            </a:r>
            <a:r>
              <a:rPr sz="1350" b="1" spc="-15" baseline="6172" dirty="0">
                <a:solidFill>
                  <a:srgbClr val="585858"/>
                </a:solidFill>
                <a:latin typeface="UD Digi Kyokasho NK-B"/>
                <a:cs typeface="UD Digi Kyokasho NK-B"/>
              </a:rPr>
              <a:t>ノウハ</a:t>
            </a:r>
            <a:r>
              <a:rPr sz="1350" b="1" baseline="6172" dirty="0">
                <a:solidFill>
                  <a:srgbClr val="585858"/>
                </a:solidFill>
                <a:latin typeface="UD Digi Kyokasho NK-B"/>
                <a:cs typeface="UD Digi Kyokasho NK-B"/>
              </a:rPr>
              <a:t>ウ</a:t>
            </a:r>
            <a:r>
              <a:rPr sz="1350" b="1" spc="-15" baseline="6172" dirty="0">
                <a:solidFill>
                  <a:srgbClr val="585858"/>
                </a:solidFill>
                <a:latin typeface="UD Digi Kyokasho NK-B"/>
                <a:cs typeface="UD Digi Kyokasho NK-B"/>
              </a:rPr>
              <a:t>の</a:t>
            </a:r>
            <a:r>
              <a:rPr sz="1350" b="1" baseline="6172" dirty="0">
                <a:solidFill>
                  <a:srgbClr val="585858"/>
                </a:solidFill>
                <a:latin typeface="UD Digi Kyokasho NK-B"/>
                <a:cs typeface="UD Digi Kyokasho NK-B"/>
              </a:rPr>
              <a:t>提</a:t>
            </a:r>
            <a:r>
              <a:rPr sz="1350" b="1" spc="-75" baseline="6172" dirty="0">
                <a:solidFill>
                  <a:srgbClr val="585858"/>
                </a:solidFill>
                <a:latin typeface="UD Digi Kyokasho NK-B"/>
                <a:cs typeface="UD Digi Kyokasho NK-B"/>
              </a:rPr>
              <a:t>供</a:t>
            </a:r>
            <a:r>
              <a:rPr sz="1350" b="1" baseline="6172" dirty="0">
                <a:solidFill>
                  <a:srgbClr val="585858"/>
                </a:solidFill>
                <a:latin typeface="UD Digi Kyokasho NK-B"/>
                <a:cs typeface="UD Digi Kyokasho NK-B"/>
              </a:rPr>
              <a:t>	</a:t>
            </a:r>
            <a:r>
              <a:rPr sz="900" spc="-50" dirty="0">
                <a:solidFill>
                  <a:srgbClr val="3F3F3F"/>
                </a:solidFill>
                <a:latin typeface="Calibri"/>
                <a:cs typeface="Calibri"/>
              </a:rPr>
              <a:t>0</a:t>
            </a:r>
            <a:endParaRPr sz="900">
              <a:latin typeface="Calibri"/>
              <a:cs typeface="Calibri"/>
            </a:endParaRPr>
          </a:p>
        </p:txBody>
      </p:sp>
      <p:sp>
        <p:nvSpPr>
          <p:cNvPr id="29" name="object 29"/>
          <p:cNvSpPr txBox="1"/>
          <p:nvPr/>
        </p:nvSpPr>
        <p:spPr>
          <a:xfrm>
            <a:off x="5370067" y="5731256"/>
            <a:ext cx="1891030"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585858"/>
                </a:solidFill>
                <a:latin typeface="UD Digi Kyokasho NK-B"/>
                <a:cs typeface="UD Digi Kyokasho NK-B"/>
              </a:rPr>
              <a:t>教職員向け研修等でのノウハウの提供</a:t>
            </a:r>
            <a:endParaRPr sz="900">
              <a:latin typeface="UD Digi Kyokasho NK-B"/>
              <a:cs typeface="UD Digi Kyokasho NK-B"/>
            </a:endParaRPr>
          </a:p>
        </p:txBody>
      </p:sp>
      <p:sp>
        <p:nvSpPr>
          <p:cNvPr id="30" name="object 30"/>
          <p:cNvSpPr txBox="1"/>
          <p:nvPr/>
        </p:nvSpPr>
        <p:spPr>
          <a:xfrm>
            <a:off x="6909307" y="6426200"/>
            <a:ext cx="350520"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585858"/>
                </a:solidFill>
                <a:latin typeface="UD Digi Kyokasho NK-B"/>
                <a:cs typeface="UD Digi Kyokasho NK-B"/>
              </a:rPr>
              <a:t>その他</a:t>
            </a:r>
            <a:endParaRPr sz="900">
              <a:latin typeface="UD Digi Kyokasho NK-B"/>
              <a:cs typeface="UD Digi Kyokasho NK-B"/>
            </a:endParaRPr>
          </a:p>
        </p:txBody>
      </p:sp>
      <p:sp>
        <p:nvSpPr>
          <p:cNvPr id="31" name="object 31"/>
          <p:cNvSpPr txBox="1"/>
          <p:nvPr/>
        </p:nvSpPr>
        <p:spPr>
          <a:xfrm>
            <a:off x="5714491" y="2152904"/>
            <a:ext cx="3968115" cy="46735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666666"/>
                </a:solidFill>
                <a:latin typeface="UD Digi Kyokasho NK-B"/>
                <a:cs typeface="UD Digi Kyokasho NK-B"/>
              </a:rPr>
              <a:t>（３）</a:t>
            </a:r>
            <a:r>
              <a:rPr sz="1200" b="1" spc="-20" dirty="0">
                <a:solidFill>
                  <a:srgbClr val="666666"/>
                </a:solidFill>
                <a:latin typeface="UD Digi Kyokasho NK-B"/>
                <a:cs typeface="UD Digi Kyokasho NK-B"/>
              </a:rPr>
              <a:t>活用している発達支援拠点の機能</a:t>
            </a:r>
            <a:r>
              <a:rPr sz="1200" b="1" dirty="0">
                <a:solidFill>
                  <a:srgbClr val="666666"/>
                </a:solidFill>
                <a:latin typeface="UD Digi Kyokasho NK-B"/>
                <a:cs typeface="UD Digi Kyokasho NK-B"/>
              </a:rPr>
              <a:t>（</a:t>
            </a:r>
            <a:r>
              <a:rPr sz="1200" b="1" spc="-5" dirty="0">
                <a:solidFill>
                  <a:srgbClr val="666666"/>
                </a:solidFill>
                <a:latin typeface="UD Digi Kyokasho NK-B"/>
                <a:cs typeface="UD Digi Kyokasho NK-B"/>
              </a:rPr>
              <a:t>複数選択可</a:t>
            </a:r>
            <a:r>
              <a:rPr sz="1200" b="1" spc="-50" dirty="0">
                <a:solidFill>
                  <a:srgbClr val="666666"/>
                </a:solidFill>
                <a:latin typeface="UD Digi Kyokasho NK-B"/>
                <a:cs typeface="UD Digi Kyokasho NK-B"/>
              </a:rPr>
              <a:t>）</a:t>
            </a:r>
            <a:endParaRPr sz="1200">
              <a:latin typeface="UD Digi Kyokasho NK-B"/>
              <a:cs typeface="UD Digi Kyokasho NK-B"/>
            </a:endParaRPr>
          </a:p>
          <a:p>
            <a:pPr marL="1609725">
              <a:lnSpc>
                <a:spcPct val="100000"/>
              </a:lnSpc>
              <a:spcBef>
                <a:spcPts val="960"/>
              </a:spcBef>
              <a:tabLst>
                <a:tab pos="1891664" algn="l"/>
                <a:tab pos="2145665" algn="l"/>
                <a:tab pos="2427605" algn="l"/>
                <a:tab pos="2709545" algn="l"/>
                <a:tab pos="2991485" algn="l"/>
                <a:tab pos="3273425" algn="l"/>
                <a:tab pos="3557270" algn="l"/>
                <a:tab pos="3839210"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35</a:t>
            </a:r>
            <a:r>
              <a:rPr sz="900" dirty="0">
                <a:solidFill>
                  <a:srgbClr val="585858"/>
                </a:solidFill>
                <a:latin typeface="Calibri"/>
                <a:cs typeface="Calibri"/>
              </a:rPr>
              <a:t>	</a:t>
            </a:r>
            <a:r>
              <a:rPr sz="900" spc="-25" dirty="0">
                <a:solidFill>
                  <a:srgbClr val="585858"/>
                </a:solidFill>
                <a:latin typeface="Calibri"/>
                <a:cs typeface="Calibri"/>
              </a:rPr>
              <a:t>40</a:t>
            </a:r>
            <a:endParaRPr sz="900">
              <a:latin typeface="Calibri"/>
              <a:cs typeface="Calibri"/>
            </a:endParaRPr>
          </a:p>
        </p:txBody>
      </p:sp>
      <p:sp>
        <p:nvSpPr>
          <p:cNvPr id="32" name="object 32"/>
          <p:cNvSpPr/>
          <p:nvPr/>
        </p:nvSpPr>
        <p:spPr>
          <a:xfrm>
            <a:off x="5108447" y="2063496"/>
            <a:ext cx="4701540" cy="4948555"/>
          </a:xfrm>
          <a:custGeom>
            <a:avLst/>
            <a:gdLst/>
            <a:ahLst/>
            <a:cxnLst/>
            <a:rect l="l" t="t" r="r" b="b"/>
            <a:pathLst>
              <a:path w="4701540" h="4948555">
                <a:moveTo>
                  <a:pt x="0" y="4948428"/>
                </a:moveTo>
                <a:lnTo>
                  <a:pt x="4701540" y="4948428"/>
                </a:lnTo>
                <a:lnTo>
                  <a:pt x="4701540" y="0"/>
                </a:lnTo>
                <a:lnTo>
                  <a:pt x="0" y="0"/>
                </a:lnTo>
                <a:lnTo>
                  <a:pt x="0" y="4948428"/>
                </a:lnTo>
                <a:close/>
              </a:path>
            </a:pathLst>
          </a:custGeom>
          <a:ln w="9144">
            <a:solidFill>
              <a:srgbClr val="000000"/>
            </a:solidFill>
          </a:ln>
        </p:spPr>
        <p:txBody>
          <a:bodyPr wrap="square" lIns="0" tIns="0" rIns="0" bIns="0" rtlCol="0"/>
          <a:lstStyle/>
          <a:p>
            <a:endParaRPr/>
          </a:p>
        </p:txBody>
      </p:sp>
      <p:grpSp>
        <p:nvGrpSpPr>
          <p:cNvPr id="33" name="object 33"/>
          <p:cNvGrpSpPr/>
          <p:nvPr/>
        </p:nvGrpSpPr>
        <p:grpSpPr>
          <a:xfrm>
            <a:off x="2718625" y="5467921"/>
            <a:ext cx="2068830" cy="1410335"/>
            <a:chOff x="2718625" y="5467921"/>
            <a:chExt cx="2068830" cy="1410335"/>
          </a:xfrm>
        </p:grpSpPr>
        <p:sp>
          <p:nvSpPr>
            <p:cNvPr id="34" name="object 34"/>
            <p:cNvSpPr/>
            <p:nvPr/>
          </p:nvSpPr>
          <p:spPr>
            <a:xfrm>
              <a:off x="3006852" y="5472684"/>
              <a:ext cx="1268095" cy="1400810"/>
            </a:xfrm>
            <a:custGeom>
              <a:avLst/>
              <a:gdLst/>
              <a:ahLst/>
              <a:cxnLst/>
              <a:rect l="l" t="t" r="r" b="b"/>
              <a:pathLst>
                <a:path w="1268095" h="1400809">
                  <a:moveTo>
                    <a:pt x="0" y="1310639"/>
                  </a:moveTo>
                  <a:lnTo>
                    <a:pt x="0" y="1400555"/>
                  </a:lnTo>
                </a:path>
                <a:path w="1268095" h="1400809">
                  <a:moveTo>
                    <a:pt x="0" y="961643"/>
                  </a:moveTo>
                  <a:lnTo>
                    <a:pt x="0" y="1138427"/>
                  </a:lnTo>
                </a:path>
                <a:path w="1268095" h="1400809">
                  <a:moveTo>
                    <a:pt x="0" y="611123"/>
                  </a:moveTo>
                  <a:lnTo>
                    <a:pt x="0" y="787907"/>
                  </a:lnTo>
                </a:path>
                <a:path w="1268095" h="1400809">
                  <a:moveTo>
                    <a:pt x="0" y="260603"/>
                  </a:moveTo>
                  <a:lnTo>
                    <a:pt x="0" y="437387"/>
                  </a:lnTo>
                </a:path>
                <a:path w="1268095" h="1400809">
                  <a:moveTo>
                    <a:pt x="0" y="0"/>
                  </a:moveTo>
                  <a:lnTo>
                    <a:pt x="0" y="86867"/>
                  </a:lnTo>
                </a:path>
                <a:path w="1268095" h="1400809">
                  <a:moveTo>
                    <a:pt x="254508" y="260603"/>
                  </a:moveTo>
                  <a:lnTo>
                    <a:pt x="254508" y="787907"/>
                  </a:lnTo>
                </a:path>
                <a:path w="1268095" h="1400809">
                  <a:moveTo>
                    <a:pt x="254508" y="0"/>
                  </a:moveTo>
                  <a:lnTo>
                    <a:pt x="254508" y="86867"/>
                  </a:lnTo>
                </a:path>
                <a:path w="1268095" h="1400809">
                  <a:moveTo>
                    <a:pt x="254508" y="961643"/>
                  </a:moveTo>
                  <a:lnTo>
                    <a:pt x="254508" y="1138427"/>
                  </a:lnTo>
                </a:path>
                <a:path w="1268095" h="1400809">
                  <a:moveTo>
                    <a:pt x="254508" y="1310639"/>
                  </a:moveTo>
                  <a:lnTo>
                    <a:pt x="254508" y="1400555"/>
                  </a:lnTo>
                </a:path>
                <a:path w="1268095" h="1400809">
                  <a:moveTo>
                    <a:pt x="507492" y="260603"/>
                  </a:moveTo>
                  <a:lnTo>
                    <a:pt x="507492" y="787907"/>
                  </a:lnTo>
                </a:path>
                <a:path w="1268095" h="1400809">
                  <a:moveTo>
                    <a:pt x="507492" y="0"/>
                  </a:moveTo>
                  <a:lnTo>
                    <a:pt x="507492" y="86867"/>
                  </a:lnTo>
                </a:path>
                <a:path w="1268095" h="1400809">
                  <a:moveTo>
                    <a:pt x="507492" y="961643"/>
                  </a:moveTo>
                  <a:lnTo>
                    <a:pt x="507492" y="1138427"/>
                  </a:lnTo>
                </a:path>
                <a:path w="1268095" h="1400809">
                  <a:moveTo>
                    <a:pt x="507492" y="1310639"/>
                  </a:moveTo>
                  <a:lnTo>
                    <a:pt x="507492" y="1400555"/>
                  </a:lnTo>
                </a:path>
                <a:path w="1268095" h="1400809">
                  <a:moveTo>
                    <a:pt x="760476" y="260603"/>
                  </a:moveTo>
                  <a:lnTo>
                    <a:pt x="760476" y="787907"/>
                  </a:lnTo>
                </a:path>
                <a:path w="1268095" h="1400809">
                  <a:moveTo>
                    <a:pt x="760476" y="0"/>
                  </a:moveTo>
                  <a:lnTo>
                    <a:pt x="760476" y="86867"/>
                  </a:lnTo>
                </a:path>
                <a:path w="1268095" h="1400809">
                  <a:moveTo>
                    <a:pt x="760476" y="961643"/>
                  </a:moveTo>
                  <a:lnTo>
                    <a:pt x="760476" y="1138427"/>
                  </a:lnTo>
                </a:path>
                <a:path w="1268095" h="1400809">
                  <a:moveTo>
                    <a:pt x="760476" y="1310639"/>
                  </a:moveTo>
                  <a:lnTo>
                    <a:pt x="760476" y="1400555"/>
                  </a:lnTo>
                </a:path>
                <a:path w="1268095" h="1400809">
                  <a:moveTo>
                    <a:pt x="1014984" y="260603"/>
                  </a:moveTo>
                  <a:lnTo>
                    <a:pt x="1014984" y="787907"/>
                  </a:lnTo>
                </a:path>
                <a:path w="1268095" h="1400809">
                  <a:moveTo>
                    <a:pt x="1014984" y="0"/>
                  </a:moveTo>
                  <a:lnTo>
                    <a:pt x="1014984" y="86867"/>
                  </a:lnTo>
                </a:path>
                <a:path w="1268095" h="1400809">
                  <a:moveTo>
                    <a:pt x="1014984" y="961643"/>
                  </a:moveTo>
                  <a:lnTo>
                    <a:pt x="1014984" y="1138427"/>
                  </a:lnTo>
                </a:path>
                <a:path w="1268095" h="1400809">
                  <a:moveTo>
                    <a:pt x="1014984" y="1310639"/>
                  </a:moveTo>
                  <a:lnTo>
                    <a:pt x="1014984" y="1400555"/>
                  </a:lnTo>
                </a:path>
                <a:path w="1268095" h="1400809">
                  <a:moveTo>
                    <a:pt x="1267968" y="260603"/>
                  </a:moveTo>
                  <a:lnTo>
                    <a:pt x="1267968" y="1138427"/>
                  </a:lnTo>
                </a:path>
                <a:path w="1268095" h="1400809">
                  <a:moveTo>
                    <a:pt x="1267968" y="0"/>
                  </a:moveTo>
                  <a:lnTo>
                    <a:pt x="1267968" y="86867"/>
                  </a:lnTo>
                </a:path>
                <a:path w="1268095" h="1400809">
                  <a:moveTo>
                    <a:pt x="1267968" y="1310639"/>
                  </a:moveTo>
                  <a:lnTo>
                    <a:pt x="1267968" y="1400555"/>
                  </a:lnTo>
                </a:path>
              </a:pathLst>
            </a:custGeom>
            <a:ln w="9144">
              <a:solidFill>
                <a:srgbClr val="D9D9D9"/>
              </a:solidFill>
            </a:ln>
          </p:spPr>
          <p:txBody>
            <a:bodyPr wrap="square" lIns="0" tIns="0" rIns="0" bIns="0" rtlCol="0"/>
            <a:lstStyle/>
            <a:p>
              <a:endParaRPr/>
            </a:p>
          </p:txBody>
        </p:sp>
        <p:sp>
          <p:nvSpPr>
            <p:cNvPr id="35" name="object 35"/>
            <p:cNvSpPr/>
            <p:nvPr/>
          </p:nvSpPr>
          <p:spPr>
            <a:xfrm>
              <a:off x="4527804" y="5472684"/>
              <a:ext cx="254635" cy="1400810"/>
            </a:xfrm>
            <a:custGeom>
              <a:avLst/>
              <a:gdLst/>
              <a:ahLst/>
              <a:cxnLst/>
              <a:rect l="l" t="t" r="r" b="b"/>
              <a:pathLst>
                <a:path w="254635" h="1400809">
                  <a:moveTo>
                    <a:pt x="0" y="0"/>
                  </a:moveTo>
                  <a:lnTo>
                    <a:pt x="0" y="1400555"/>
                  </a:lnTo>
                </a:path>
                <a:path w="254635" h="1400809">
                  <a:moveTo>
                    <a:pt x="254508" y="0"/>
                  </a:moveTo>
                  <a:lnTo>
                    <a:pt x="254508" y="1400555"/>
                  </a:lnTo>
                </a:path>
              </a:pathLst>
            </a:custGeom>
            <a:ln w="9144">
              <a:solidFill>
                <a:srgbClr val="D9D9D9"/>
              </a:solidFill>
            </a:ln>
          </p:spPr>
          <p:txBody>
            <a:bodyPr wrap="square" lIns="0" tIns="0" rIns="0" bIns="0" rtlCol="0"/>
            <a:lstStyle/>
            <a:p>
              <a:endParaRPr/>
            </a:p>
          </p:txBody>
        </p:sp>
        <p:sp>
          <p:nvSpPr>
            <p:cNvPr id="36" name="object 36"/>
            <p:cNvSpPr/>
            <p:nvPr/>
          </p:nvSpPr>
          <p:spPr>
            <a:xfrm>
              <a:off x="2755392" y="5559552"/>
              <a:ext cx="1644650" cy="173990"/>
            </a:xfrm>
            <a:custGeom>
              <a:avLst/>
              <a:gdLst/>
              <a:ahLst/>
              <a:cxnLst/>
              <a:rect l="l" t="t" r="r" b="b"/>
              <a:pathLst>
                <a:path w="1644650" h="173989">
                  <a:moveTo>
                    <a:pt x="1644396" y="0"/>
                  </a:moveTo>
                  <a:lnTo>
                    <a:pt x="0" y="0"/>
                  </a:lnTo>
                  <a:lnTo>
                    <a:pt x="0" y="173736"/>
                  </a:lnTo>
                  <a:lnTo>
                    <a:pt x="1644396" y="173736"/>
                  </a:lnTo>
                  <a:lnTo>
                    <a:pt x="1644396" y="0"/>
                  </a:lnTo>
                  <a:close/>
                </a:path>
              </a:pathLst>
            </a:custGeom>
            <a:solidFill>
              <a:srgbClr val="5B9BD4"/>
            </a:solidFill>
          </p:spPr>
          <p:txBody>
            <a:bodyPr wrap="square" lIns="0" tIns="0" rIns="0" bIns="0" rtlCol="0"/>
            <a:lstStyle/>
            <a:p>
              <a:endParaRPr/>
            </a:p>
          </p:txBody>
        </p:sp>
        <p:sp>
          <p:nvSpPr>
            <p:cNvPr id="37" name="object 37"/>
            <p:cNvSpPr/>
            <p:nvPr/>
          </p:nvSpPr>
          <p:spPr>
            <a:xfrm>
              <a:off x="2755392" y="5559552"/>
              <a:ext cx="1645920" cy="175260"/>
            </a:xfrm>
            <a:custGeom>
              <a:avLst/>
              <a:gdLst/>
              <a:ahLst/>
              <a:cxnLst/>
              <a:rect l="l" t="t" r="r" b="b"/>
              <a:pathLst>
                <a:path w="1645920" h="175260">
                  <a:moveTo>
                    <a:pt x="0" y="175260"/>
                  </a:moveTo>
                  <a:lnTo>
                    <a:pt x="1645920" y="175260"/>
                  </a:lnTo>
                  <a:lnTo>
                    <a:pt x="1645920" y="0"/>
                  </a:lnTo>
                  <a:lnTo>
                    <a:pt x="0" y="0"/>
                  </a:lnTo>
                  <a:lnTo>
                    <a:pt x="0" y="175260"/>
                  </a:lnTo>
                  <a:close/>
                </a:path>
              </a:pathLst>
            </a:custGeom>
            <a:ln w="18288">
              <a:solidFill>
                <a:srgbClr val="FFFFFF"/>
              </a:solidFill>
            </a:ln>
          </p:spPr>
          <p:txBody>
            <a:bodyPr wrap="square" lIns="0" tIns="0" rIns="0" bIns="0" rtlCol="0"/>
            <a:lstStyle/>
            <a:p>
              <a:endParaRPr/>
            </a:p>
          </p:txBody>
        </p:sp>
        <p:sp>
          <p:nvSpPr>
            <p:cNvPr id="38" name="object 38"/>
            <p:cNvSpPr/>
            <p:nvPr/>
          </p:nvSpPr>
          <p:spPr>
            <a:xfrm>
              <a:off x="2755392" y="5910072"/>
              <a:ext cx="504825" cy="173990"/>
            </a:xfrm>
            <a:custGeom>
              <a:avLst/>
              <a:gdLst/>
              <a:ahLst/>
              <a:cxnLst/>
              <a:rect l="l" t="t" r="r" b="b"/>
              <a:pathLst>
                <a:path w="504825" h="173989">
                  <a:moveTo>
                    <a:pt x="504444" y="0"/>
                  </a:moveTo>
                  <a:lnTo>
                    <a:pt x="0" y="0"/>
                  </a:lnTo>
                  <a:lnTo>
                    <a:pt x="0" y="173736"/>
                  </a:lnTo>
                  <a:lnTo>
                    <a:pt x="504444" y="173736"/>
                  </a:lnTo>
                  <a:lnTo>
                    <a:pt x="504444" y="0"/>
                  </a:lnTo>
                  <a:close/>
                </a:path>
              </a:pathLst>
            </a:custGeom>
            <a:solidFill>
              <a:srgbClr val="5B9BD4"/>
            </a:solidFill>
          </p:spPr>
          <p:txBody>
            <a:bodyPr wrap="square" lIns="0" tIns="0" rIns="0" bIns="0" rtlCol="0"/>
            <a:lstStyle/>
            <a:p>
              <a:endParaRPr/>
            </a:p>
          </p:txBody>
        </p:sp>
        <p:sp>
          <p:nvSpPr>
            <p:cNvPr id="39" name="object 39"/>
            <p:cNvSpPr/>
            <p:nvPr/>
          </p:nvSpPr>
          <p:spPr>
            <a:xfrm>
              <a:off x="2755392" y="5910072"/>
              <a:ext cx="506095" cy="175260"/>
            </a:xfrm>
            <a:custGeom>
              <a:avLst/>
              <a:gdLst/>
              <a:ahLst/>
              <a:cxnLst/>
              <a:rect l="l" t="t" r="r" b="b"/>
              <a:pathLst>
                <a:path w="506095" h="175260">
                  <a:moveTo>
                    <a:pt x="0" y="175260"/>
                  </a:moveTo>
                  <a:lnTo>
                    <a:pt x="505968" y="175260"/>
                  </a:lnTo>
                  <a:lnTo>
                    <a:pt x="505968" y="0"/>
                  </a:lnTo>
                  <a:lnTo>
                    <a:pt x="0" y="0"/>
                  </a:lnTo>
                  <a:lnTo>
                    <a:pt x="0" y="175260"/>
                  </a:lnTo>
                  <a:close/>
                </a:path>
              </a:pathLst>
            </a:custGeom>
            <a:ln w="18288">
              <a:solidFill>
                <a:srgbClr val="FFFFFF"/>
              </a:solidFill>
            </a:ln>
          </p:spPr>
          <p:txBody>
            <a:bodyPr wrap="square" lIns="0" tIns="0" rIns="0" bIns="0" rtlCol="0"/>
            <a:lstStyle/>
            <a:p>
              <a:endParaRPr/>
            </a:p>
          </p:txBody>
        </p:sp>
        <p:sp>
          <p:nvSpPr>
            <p:cNvPr id="40" name="object 40"/>
            <p:cNvSpPr/>
            <p:nvPr/>
          </p:nvSpPr>
          <p:spPr>
            <a:xfrm>
              <a:off x="2755392" y="6260592"/>
              <a:ext cx="1391920" cy="173990"/>
            </a:xfrm>
            <a:custGeom>
              <a:avLst/>
              <a:gdLst/>
              <a:ahLst/>
              <a:cxnLst/>
              <a:rect l="l" t="t" r="r" b="b"/>
              <a:pathLst>
                <a:path w="1391920" h="173989">
                  <a:moveTo>
                    <a:pt x="1391412" y="0"/>
                  </a:moveTo>
                  <a:lnTo>
                    <a:pt x="0" y="0"/>
                  </a:lnTo>
                  <a:lnTo>
                    <a:pt x="0" y="173736"/>
                  </a:lnTo>
                  <a:lnTo>
                    <a:pt x="1391412" y="173736"/>
                  </a:lnTo>
                  <a:lnTo>
                    <a:pt x="1391412" y="0"/>
                  </a:lnTo>
                  <a:close/>
                </a:path>
              </a:pathLst>
            </a:custGeom>
            <a:solidFill>
              <a:srgbClr val="5B9BD4"/>
            </a:solidFill>
          </p:spPr>
          <p:txBody>
            <a:bodyPr wrap="square" lIns="0" tIns="0" rIns="0" bIns="0" rtlCol="0"/>
            <a:lstStyle/>
            <a:p>
              <a:endParaRPr/>
            </a:p>
          </p:txBody>
        </p:sp>
        <p:sp>
          <p:nvSpPr>
            <p:cNvPr id="41" name="object 41"/>
            <p:cNvSpPr/>
            <p:nvPr/>
          </p:nvSpPr>
          <p:spPr>
            <a:xfrm>
              <a:off x="2755392" y="6260592"/>
              <a:ext cx="1393190" cy="175260"/>
            </a:xfrm>
            <a:custGeom>
              <a:avLst/>
              <a:gdLst/>
              <a:ahLst/>
              <a:cxnLst/>
              <a:rect l="l" t="t" r="r" b="b"/>
              <a:pathLst>
                <a:path w="1393189" h="175260">
                  <a:moveTo>
                    <a:pt x="0" y="175260"/>
                  </a:moveTo>
                  <a:lnTo>
                    <a:pt x="1392935" y="175260"/>
                  </a:lnTo>
                  <a:lnTo>
                    <a:pt x="1392935" y="0"/>
                  </a:lnTo>
                  <a:lnTo>
                    <a:pt x="0" y="0"/>
                  </a:lnTo>
                  <a:lnTo>
                    <a:pt x="0" y="175260"/>
                  </a:lnTo>
                  <a:close/>
                </a:path>
              </a:pathLst>
            </a:custGeom>
            <a:ln w="18288">
              <a:solidFill>
                <a:srgbClr val="FFFFFF"/>
              </a:solidFill>
            </a:ln>
          </p:spPr>
          <p:txBody>
            <a:bodyPr wrap="square" lIns="0" tIns="0" rIns="0" bIns="0" rtlCol="0"/>
            <a:lstStyle/>
            <a:p>
              <a:endParaRPr/>
            </a:p>
          </p:txBody>
        </p:sp>
        <p:sp>
          <p:nvSpPr>
            <p:cNvPr id="42" name="object 42"/>
            <p:cNvSpPr/>
            <p:nvPr/>
          </p:nvSpPr>
          <p:spPr>
            <a:xfrm>
              <a:off x="2755392" y="6611112"/>
              <a:ext cx="1772920" cy="172720"/>
            </a:xfrm>
            <a:custGeom>
              <a:avLst/>
              <a:gdLst/>
              <a:ahLst/>
              <a:cxnLst/>
              <a:rect l="l" t="t" r="r" b="b"/>
              <a:pathLst>
                <a:path w="1772920" h="172720">
                  <a:moveTo>
                    <a:pt x="1772412" y="0"/>
                  </a:moveTo>
                  <a:lnTo>
                    <a:pt x="0" y="0"/>
                  </a:lnTo>
                  <a:lnTo>
                    <a:pt x="0" y="172211"/>
                  </a:lnTo>
                  <a:lnTo>
                    <a:pt x="1772412" y="172211"/>
                  </a:lnTo>
                  <a:lnTo>
                    <a:pt x="1772412" y="0"/>
                  </a:lnTo>
                  <a:close/>
                </a:path>
              </a:pathLst>
            </a:custGeom>
            <a:solidFill>
              <a:srgbClr val="5B9BD4"/>
            </a:solidFill>
          </p:spPr>
          <p:txBody>
            <a:bodyPr wrap="square" lIns="0" tIns="0" rIns="0" bIns="0" rtlCol="0"/>
            <a:lstStyle/>
            <a:p>
              <a:endParaRPr/>
            </a:p>
          </p:txBody>
        </p:sp>
        <p:sp>
          <p:nvSpPr>
            <p:cNvPr id="43" name="object 43"/>
            <p:cNvSpPr/>
            <p:nvPr/>
          </p:nvSpPr>
          <p:spPr>
            <a:xfrm>
              <a:off x="2755392" y="6611112"/>
              <a:ext cx="1774189" cy="173990"/>
            </a:xfrm>
            <a:custGeom>
              <a:avLst/>
              <a:gdLst/>
              <a:ahLst/>
              <a:cxnLst/>
              <a:rect l="l" t="t" r="r" b="b"/>
              <a:pathLst>
                <a:path w="1774189" h="173990">
                  <a:moveTo>
                    <a:pt x="0" y="173735"/>
                  </a:moveTo>
                  <a:lnTo>
                    <a:pt x="1773935" y="173735"/>
                  </a:lnTo>
                  <a:lnTo>
                    <a:pt x="1773935" y="0"/>
                  </a:lnTo>
                  <a:lnTo>
                    <a:pt x="0" y="0"/>
                  </a:lnTo>
                  <a:lnTo>
                    <a:pt x="0" y="173735"/>
                  </a:lnTo>
                  <a:close/>
                </a:path>
              </a:pathLst>
            </a:custGeom>
            <a:ln w="18288">
              <a:solidFill>
                <a:srgbClr val="FFFFFF"/>
              </a:solidFill>
            </a:ln>
          </p:spPr>
          <p:txBody>
            <a:bodyPr wrap="square" lIns="0" tIns="0" rIns="0" bIns="0" rtlCol="0"/>
            <a:lstStyle/>
            <a:p>
              <a:endParaRPr/>
            </a:p>
          </p:txBody>
        </p:sp>
        <p:sp>
          <p:nvSpPr>
            <p:cNvPr id="44" name="object 44"/>
            <p:cNvSpPr/>
            <p:nvPr/>
          </p:nvSpPr>
          <p:spPr>
            <a:xfrm>
              <a:off x="2723388" y="5472684"/>
              <a:ext cx="32384" cy="1400810"/>
            </a:xfrm>
            <a:custGeom>
              <a:avLst/>
              <a:gdLst/>
              <a:ahLst/>
              <a:cxnLst/>
              <a:rect l="l" t="t" r="r" b="b"/>
              <a:pathLst>
                <a:path w="32385" h="1400809">
                  <a:moveTo>
                    <a:pt x="32004" y="0"/>
                  </a:moveTo>
                  <a:lnTo>
                    <a:pt x="32004" y="1400555"/>
                  </a:lnTo>
                </a:path>
                <a:path w="32385" h="1400809">
                  <a:moveTo>
                    <a:pt x="0" y="0"/>
                  </a:moveTo>
                  <a:lnTo>
                    <a:pt x="32004" y="0"/>
                  </a:lnTo>
                </a:path>
                <a:path w="32385" h="1400809">
                  <a:moveTo>
                    <a:pt x="0" y="348995"/>
                  </a:moveTo>
                  <a:lnTo>
                    <a:pt x="32004" y="348995"/>
                  </a:lnTo>
                </a:path>
                <a:path w="32385" h="1400809">
                  <a:moveTo>
                    <a:pt x="0" y="699515"/>
                  </a:moveTo>
                  <a:lnTo>
                    <a:pt x="32004" y="699515"/>
                  </a:lnTo>
                </a:path>
                <a:path w="32385" h="1400809">
                  <a:moveTo>
                    <a:pt x="0" y="1050035"/>
                  </a:moveTo>
                  <a:lnTo>
                    <a:pt x="32004" y="1050035"/>
                  </a:lnTo>
                </a:path>
                <a:path w="32385" h="1400809">
                  <a:moveTo>
                    <a:pt x="0" y="1400555"/>
                  </a:moveTo>
                  <a:lnTo>
                    <a:pt x="32004" y="1400555"/>
                  </a:lnTo>
                </a:path>
              </a:pathLst>
            </a:custGeom>
            <a:ln w="9144">
              <a:solidFill>
                <a:srgbClr val="D9D9D9"/>
              </a:solidFill>
            </a:ln>
          </p:spPr>
          <p:txBody>
            <a:bodyPr wrap="square" lIns="0" tIns="0" rIns="0" bIns="0" rtlCol="0"/>
            <a:lstStyle/>
            <a:p>
              <a:endParaRPr/>
            </a:p>
          </p:txBody>
        </p:sp>
      </p:grpSp>
      <p:sp>
        <p:nvSpPr>
          <p:cNvPr id="45" name="object 45"/>
          <p:cNvSpPr txBox="1"/>
          <p:nvPr/>
        </p:nvSpPr>
        <p:spPr>
          <a:xfrm>
            <a:off x="4477511" y="5559044"/>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13</a:t>
            </a:r>
            <a:endParaRPr sz="900">
              <a:latin typeface="Calibri"/>
              <a:cs typeface="Calibri"/>
            </a:endParaRPr>
          </a:p>
        </p:txBody>
      </p:sp>
      <p:sp>
        <p:nvSpPr>
          <p:cNvPr id="46" name="object 46"/>
          <p:cNvSpPr txBox="1"/>
          <p:nvPr/>
        </p:nvSpPr>
        <p:spPr>
          <a:xfrm>
            <a:off x="3337559" y="5908040"/>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3F3F3F"/>
                </a:solidFill>
                <a:latin typeface="Calibri"/>
                <a:cs typeface="Calibri"/>
              </a:rPr>
              <a:t>4</a:t>
            </a:r>
            <a:endParaRPr sz="900">
              <a:latin typeface="Calibri"/>
              <a:cs typeface="Calibri"/>
            </a:endParaRPr>
          </a:p>
        </p:txBody>
      </p:sp>
      <p:sp>
        <p:nvSpPr>
          <p:cNvPr id="47" name="object 47"/>
          <p:cNvSpPr txBox="1"/>
          <p:nvPr/>
        </p:nvSpPr>
        <p:spPr>
          <a:xfrm>
            <a:off x="4224528" y="625856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11</a:t>
            </a:r>
            <a:endParaRPr sz="900">
              <a:latin typeface="Calibri"/>
              <a:cs typeface="Calibri"/>
            </a:endParaRPr>
          </a:p>
        </p:txBody>
      </p:sp>
      <p:sp>
        <p:nvSpPr>
          <p:cNvPr id="48" name="object 48"/>
          <p:cNvSpPr txBox="1"/>
          <p:nvPr/>
        </p:nvSpPr>
        <p:spPr>
          <a:xfrm>
            <a:off x="4604003" y="660908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14</a:t>
            </a:r>
            <a:endParaRPr sz="900">
              <a:latin typeface="Calibri"/>
              <a:cs typeface="Calibri"/>
            </a:endParaRPr>
          </a:p>
        </p:txBody>
      </p:sp>
      <p:sp>
        <p:nvSpPr>
          <p:cNvPr id="49" name="object 49"/>
          <p:cNvSpPr txBox="1"/>
          <p:nvPr/>
        </p:nvSpPr>
        <p:spPr>
          <a:xfrm>
            <a:off x="1243583" y="5558028"/>
            <a:ext cx="1431290" cy="147320"/>
          </a:xfrm>
          <a:prstGeom prst="rect">
            <a:avLst/>
          </a:prstGeom>
        </p:spPr>
        <p:txBody>
          <a:bodyPr vert="horz" wrap="square" lIns="0" tIns="12700" rIns="0" bIns="0" rtlCol="0">
            <a:spAutoFit/>
          </a:bodyPr>
          <a:lstStyle/>
          <a:p>
            <a:pPr>
              <a:lnSpc>
                <a:spcPct val="100000"/>
              </a:lnSpc>
              <a:spcBef>
                <a:spcPts val="100"/>
              </a:spcBef>
            </a:pPr>
            <a:r>
              <a:rPr sz="800" b="1" spc="-10" dirty="0">
                <a:solidFill>
                  <a:srgbClr val="585858"/>
                </a:solidFill>
                <a:latin typeface="UD Digi Kyokasho NK-B"/>
                <a:cs typeface="UD Digi Kyokasho NK-B"/>
              </a:rPr>
              <a:t>障がい児通所支援事業所へ周知</a:t>
            </a:r>
            <a:endParaRPr sz="800">
              <a:latin typeface="UD Digi Kyokasho NK-B"/>
              <a:cs typeface="UD Digi Kyokasho NK-B"/>
            </a:endParaRPr>
          </a:p>
        </p:txBody>
      </p:sp>
      <p:sp>
        <p:nvSpPr>
          <p:cNvPr id="50" name="object 50"/>
          <p:cNvSpPr txBox="1"/>
          <p:nvPr/>
        </p:nvSpPr>
        <p:spPr>
          <a:xfrm>
            <a:off x="1950720" y="5907023"/>
            <a:ext cx="723900" cy="147320"/>
          </a:xfrm>
          <a:prstGeom prst="rect">
            <a:avLst/>
          </a:prstGeom>
        </p:spPr>
        <p:txBody>
          <a:bodyPr vert="horz" wrap="square" lIns="0" tIns="12700" rIns="0" bIns="0" rtlCol="0">
            <a:spAutoFit/>
          </a:bodyPr>
          <a:lstStyle/>
          <a:p>
            <a:pPr>
              <a:lnSpc>
                <a:spcPct val="100000"/>
              </a:lnSpc>
              <a:spcBef>
                <a:spcPts val="100"/>
              </a:spcBef>
            </a:pPr>
            <a:r>
              <a:rPr sz="800" b="1" spc="-20" dirty="0">
                <a:solidFill>
                  <a:srgbClr val="585858"/>
                </a:solidFill>
                <a:latin typeface="UD Digi Kyokasho NK-B"/>
                <a:cs typeface="UD Digi Kyokasho NK-B"/>
              </a:rPr>
              <a:t>小中学校へ周知</a:t>
            </a:r>
            <a:endParaRPr sz="800">
              <a:latin typeface="UD Digi Kyokasho NK-B"/>
              <a:cs typeface="UD Digi Kyokasho NK-B"/>
            </a:endParaRPr>
          </a:p>
        </p:txBody>
      </p:sp>
      <p:sp>
        <p:nvSpPr>
          <p:cNvPr id="51" name="object 51"/>
          <p:cNvSpPr txBox="1"/>
          <p:nvPr/>
        </p:nvSpPr>
        <p:spPr>
          <a:xfrm>
            <a:off x="960119" y="6257544"/>
            <a:ext cx="1714500" cy="147320"/>
          </a:xfrm>
          <a:prstGeom prst="rect">
            <a:avLst/>
          </a:prstGeom>
        </p:spPr>
        <p:txBody>
          <a:bodyPr vert="horz" wrap="square" lIns="0" tIns="12700" rIns="0" bIns="0" rtlCol="0">
            <a:spAutoFit/>
          </a:bodyPr>
          <a:lstStyle/>
          <a:p>
            <a:pPr>
              <a:lnSpc>
                <a:spcPct val="100000"/>
              </a:lnSpc>
              <a:spcBef>
                <a:spcPts val="100"/>
              </a:spcBef>
            </a:pPr>
            <a:r>
              <a:rPr sz="800" b="1" spc="-15" dirty="0">
                <a:solidFill>
                  <a:srgbClr val="585858"/>
                </a:solidFill>
                <a:latin typeface="UD Digi Kyokasho NK-B"/>
                <a:cs typeface="UD Digi Kyokasho NK-B"/>
              </a:rPr>
              <a:t>事業所等からの個別相談時に情報提供</a:t>
            </a:r>
            <a:endParaRPr sz="800">
              <a:latin typeface="UD Digi Kyokasho NK-B"/>
              <a:cs typeface="UD Digi Kyokasho NK-B"/>
            </a:endParaRPr>
          </a:p>
        </p:txBody>
      </p:sp>
      <p:sp>
        <p:nvSpPr>
          <p:cNvPr id="52" name="object 52"/>
          <p:cNvSpPr txBox="1"/>
          <p:nvPr/>
        </p:nvSpPr>
        <p:spPr>
          <a:xfrm>
            <a:off x="1584960" y="6608064"/>
            <a:ext cx="1089660" cy="147320"/>
          </a:xfrm>
          <a:prstGeom prst="rect">
            <a:avLst/>
          </a:prstGeom>
        </p:spPr>
        <p:txBody>
          <a:bodyPr vert="horz" wrap="square" lIns="0" tIns="12700" rIns="0" bIns="0" rtlCol="0">
            <a:spAutoFit/>
          </a:bodyPr>
          <a:lstStyle/>
          <a:p>
            <a:pPr>
              <a:lnSpc>
                <a:spcPct val="100000"/>
              </a:lnSpc>
              <a:spcBef>
                <a:spcPts val="100"/>
              </a:spcBef>
            </a:pPr>
            <a:r>
              <a:rPr sz="800" b="1" spc="-40" dirty="0">
                <a:solidFill>
                  <a:srgbClr val="585858"/>
                </a:solidFill>
                <a:latin typeface="UD Digi Kyokasho NK-B"/>
                <a:cs typeface="UD Digi Kyokasho NK-B"/>
              </a:rPr>
              <a:t>周知・情報提供の実施無</a:t>
            </a:r>
            <a:endParaRPr sz="800">
              <a:latin typeface="UD Digi Kyokasho NK-B"/>
              <a:cs typeface="UD Digi Kyokasho NK-B"/>
            </a:endParaRPr>
          </a:p>
        </p:txBody>
      </p:sp>
      <p:sp>
        <p:nvSpPr>
          <p:cNvPr id="53" name="object 53"/>
          <p:cNvSpPr txBox="1"/>
          <p:nvPr/>
        </p:nvSpPr>
        <p:spPr>
          <a:xfrm>
            <a:off x="1395983" y="4647692"/>
            <a:ext cx="3455670" cy="743585"/>
          </a:xfrm>
          <a:prstGeom prst="rect">
            <a:avLst/>
          </a:prstGeom>
        </p:spPr>
        <p:txBody>
          <a:bodyPr vert="horz" wrap="square" lIns="0" tIns="12700" rIns="0" bIns="0" rtlCol="0">
            <a:spAutoFit/>
          </a:bodyPr>
          <a:lstStyle/>
          <a:p>
            <a:pPr marL="240665" marR="377190" indent="-241300">
              <a:lnSpc>
                <a:spcPct val="125800"/>
              </a:lnSpc>
              <a:spcBef>
                <a:spcPts val="100"/>
              </a:spcBef>
            </a:pPr>
            <a:r>
              <a:rPr sz="1200" b="1" spc="-10" dirty="0">
                <a:solidFill>
                  <a:srgbClr val="666666"/>
                </a:solidFill>
                <a:latin typeface="UD Digi Kyokasho NK-B"/>
                <a:cs typeface="UD Digi Kyokasho NK-B"/>
              </a:rPr>
              <a:t>（２）</a:t>
            </a:r>
            <a:r>
              <a:rPr sz="1200" b="1" spc="-25" dirty="0">
                <a:solidFill>
                  <a:srgbClr val="666666"/>
                </a:solidFill>
                <a:latin typeface="UD Digi Kyokasho NK-B"/>
                <a:cs typeface="UD Digi Kyokasho NK-B"/>
              </a:rPr>
              <a:t>障がい児通所支援事業所や学校に対する、通所支援事業者等育成事業の周知状況</a:t>
            </a:r>
            <a:endParaRPr sz="1200">
              <a:latin typeface="UD Digi Kyokasho NK-B"/>
              <a:cs typeface="UD Digi Kyokasho NK-B"/>
            </a:endParaRPr>
          </a:p>
          <a:p>
            <a:pPr marL="1328420">
              <a:lnSpc>
                <a:spcPct val="100000"/>
              </a:lnSpc>
              <a:spcBef>
                <a:spcPts val="944"/>
              </a:spcBef>
              <a:tabLst>
                <a:tab pos="1583055" algn="l"/>
                <a:tab pos="1835785" algn="l"/>
                <a:tab pos="2089150" algn="l"/>
                <a:tab pos="2341880" algn="l"/>
                <a:tab pos="2567305" algn="l"/>
                <a:tab pos="2820670" algn="l"/>
                <a:tab pos="3073400" algn="l"/>
                <a:tab pos="332676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2</a:t>
            </a:r>
            <a:r>
              <a:rPr sz="900" dirty="0">
                <a:solidFill>
                  <a:srgbClr val="585858"/>
                </a:solidFill>
                <a:latin typeface="Calibri"/>
                <a:cs typeface="Calibri"/>
              </a:rPr>
              <a:t>	</a:t>
            </a:r>
            <a:r>
              <a:rPr sz="900" spc="-50" dirty="0">
                <a:solidFill>
                  <a:srgbClr val="585858"/>
                </a:solidFill>
                <a:latin typeface="Calibri"/>
                <a:cs typeface="Calibri"/>
              </a:rPr>
              <a:t>4</a:t>
            </a:r>
            <a:r>
              <a:rPr sz="900" dirty="0">
                <a:solidFill>
                  <a:srgbClr val="585858"/>
                </a:solidFill>
                <a:latin typeface="Calibri"/>
                <a:cs typeface="Calibri"/>
              </a:rPr>
              <a:t>	</a:t>
            </a:r>
            <a:r>
              <a:rPr sz="900" spc="-50" dirty="0">
                <a:solidFill>
                  <a:srgbClr val="585858"/>
                </a:solidFill>
                <a:latin typeface="Calibri"/>
                <a:cs typeface="Calibri"/>
              </a:rPr>
              <a:t>6</a:t>
            </a:r>
            <a:r>
              <a:rPr sz="900" dirty="0">
                <a:solidFill>
                  <a:srgbClr val="585858"/>
                </a:solidFill>
                <a:latin typeface="Calibri"/>
                <a:cs typeface="Calibri"/>
              </a:rPr>
              <a:t>	</a:t>
            </a:r>
            <a:r>
              <a:rPr sz="900" spc="-50" dirty="0">
                <a:solidFill>
                  <a:srgbClr val="585858"/>
                </a:solidFill>
                <a:latin typeface="Calibri"/>
                <a:cs typeface="Calibri"/>
              </a:rPr>
              <a:t>8</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12</a:t>
            </a:r>
            <a:r>
              <a:rPr sz="900" dirty="0">
                <a:solidFill>
                  <a:srgbClr val="585858"/>
                </a:solidFill>
                <a:latin typeface="Calibri"/>
                <a:cs typeface="Calibri"/>
              </a:rPr>
              <a:t>	</a:t>
            </a:r>
            <a:r>
              <a:rPr sz="900" spc="-25" dirty="0">
                <a:solidFill>
                  <a:srgbClr val="585858"/>
                </a:solidFill>
                <a:latin typeface="Calibri"/>
                <a:cs typeface="Calibri"/>
              </a:rPr>
              <a:t>14</a:t>
            </a:r>
            <a:r>
              <a:rPr sz="900" dirty="0">
                <a:solidFill>
                  <a:srgbClr val="585858"/>
                </a:solidFill>
                <a:latin typeface="Calibri"/>
                <a:cs typeface="Calibri"/>
              </a:rPr>
              <a:t>	</a:t>
            </a:r>
            <a:r>
              <a:rPr sz="900" spc="-25" dirty="0">
                <a:solidFill>
                  <a:srgbClr val="585858"/>
                </a:solidFill>
                <a:latin typeface="Calibri"/>
                <a:cs typeface="Calibri"/>
              </a:rPr>
              <a:t>16</a:t>
            </a:r>
            <a:endParaRPr sz="900">
              <a:latin typeface="Calibri"/>
              <a:cs typeface="Calibri"/>
            </a:endParaRPr>
          </a:p>
        </p:txBody>
      </p:sp>
      <p:sp>
        <p:nvSpPr>
          <p:cNvPr id="54" name="object 54"/>
          <p:cNvSpPr/>
          <p:nvPr/>
        </p:nvSpPr>
        <p:spPr>
          <a:xfrm>
            <a:off x="880872" y="4605528"/>
            <a:ext cx="4098290" cy="2406650"/>
          </a:xfrm>
          <a:custGeom>
            <a:avLst/>
            <a:gdLst/>
            <a:ahLst/>
            <a:cxnLst/>
            <a:rect l="l" t="t" r="r" b="b"/>
            <a:pathLst>
              <a:path w="4098290" h="2406650">
                <a:moveTo>
                  <a:pt x="0" y="2406396"/>
                </a:moveTo>
                <a:lnTo>
                  <a:pt x="4098036" y="2406396"/>
                </a:lnTo>
                <a:lnTo>
                  <a:pt x="4098036" y="0"/>
                </a:lnTo>
                <a:lnTo>
                  <a:pt x="0" y="0"/>
                </a:lnTo>
                <a:lnTo>
                  <a:pt x="0" y="2406396"/>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96544" y="431800"/>
            <a:ext cx="5834380" cy="269240"/>
          </a:xfrm>
          <a:prstGeom prst="rect">
            <a:avLst/>
          </a:prstGeom>
        </p:spPr>
        <p:txBody>
          <a:bodyPr vert="horz" wrap="square" lIns="0" tIns="12700" rIns="0" bIns="0" rtlCol="0">
            <a:spAutoFit/>
          </a:bodyPr>
          <a:lstStyle/>
          <a:p>
            <a:pPr marL="12700">
              <a:lnSpc>
                <a:spcPct val="100000"/>
              </a:lnSpc>
              <a:spcBef>
                <a:spcPts val="100"/>
              </a:spcBef>
              <a:tabLst>
                <a:tab pos="812165" algn="l"/>
              </a:tabLst>
            </a:pPr>
            <a:r>
              <a:rPr sz="1600" b="0" spc="-25" dirty="0">
                <a:latin typeface="Yu Gothic Light"/>
                <a:cs typeface="Yu Gothic Light"/>
              </a:rPr>
              <a:t>３−①</a:t>
            </a:r>
            <a:r>
              <a:rPr sz="1600" b="0" dirty="0">
                <a:latin typeface="Yu Gothic Light"/>
                <a:cs typeface="Yu Gothic Light"/>
              </a:rPr>
              <a:t>	</a:t>
            </a:r>
            <a:r>
              <a:rPr sz="1600" b="0" spc="-35" dirty="0">
                <a:latin typeface="Yu Gothic Light"/>
                <a:cs typeface="Yu Gothic Light"/>
              </a:rPr>
              <a:t>教育分野における⽀援の充実：⼩中学校における取組み</a:t>
            </a:r>
            <a:endParaRPr sz="1600">
              <a:latin typeface="Yu Gothic Light"/>
              <a:cs typeface="Yu Gothic Light"/>
            </a:endParaRPr>
          </a:p>
        </p:txBody>
      </p:sp>
      <p:pic>
        <p:nvPicPr>
          <p:cNvPr id="3" name="object 3"/>
          <p:cNvPicPr/>
          <p:nvPr/>
        </p:nvPicPr>
        <p:blipFill>
          <a:blip r:embed="rId2" cstate="print"/>
          <a:stretch>
            <a:fillRect/>
          </a:stretch>
        </p:blipFill>
        <p:spPr>
          <a:xfrm>
            <a:off x="772668" y="807720"/>
            <a:ext cx="6117840" cy="190500"/>
          </a:xfrm>
          <a:prstGeom prst="rect">
            <a:avLst/>
          </a:prstGeom>
        </p:spPr>
      </p:pic>
      <p:sp>
        <p:nvSpPr>
          <p:cNvPr id="4" name="object 4"/>
          <p:cNvSpPr txBox="1"/>
          <p:nvPr/>
        </p:nvSpPr>
        <p:spPr>
          <a:xfrm>
            <a:off x="880872" y="1077468"/>
            <a:ext cx="8943340" cy="909955"/>
          </a:xfrm>
          <a:prstGeom prst="rect">
            <a:avLst/>
          </a:prstGeom>
          <a:ln w="25907">
            <a:solidFill>
              <a:srgbClr val="00AFEF"/>
            </a:solidFill>
          </a:ln>
        </p:spPr>
        <p:txBody>
          <a:bodyPr vert="horz" wrap="square" lIns="0" tIns="20955" rIns="0" bIns="0" rtlCol="0">
            <a:spAutoFit/>
          </a:bodyPr>
          <a:lstStyle/>
          <a:p>
            <a:pPr marL="266700" marR="174625" indent="-175260">
              <a:lnSpc>
                <a:spcPct val="118300"/>
              </a:lnSpc>
              <a:spcBef>
                <a:spcPts val="165"/>
              </a:spcBef>
            </a:pPr>
            <a:r>
              <a:rPr sz="1200" b="1" spc="-25"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42</a:t>
            </a:r>
            <a:r>
              <a:rPr sz="1200" b="1" spc="-45" dirty="0">
                <a:solidFill>
                  <a:srgbClr val="0D0D0D"/>
                </a:solidFill>
                <a:latin typeface="UD Digi Kyokasho NK-B"/>
                <a:cs typeface="UD Digi Kyokasho NK-B"/>
              </a:rPr>
              <a:t>市町村において、小・中学校の教員を対象に発達障がいに関する研修を実施しているとの回答。研修内容としては、「発達障がい児</a:t>
            </a:r>
            <a:r>
              <a:rPr sz="1200" b="1" spc="-40" dirty="0">
                <a:solidFill>
                  <a:srgbClr val="0D0D0D"/>
                </a:solidFill>
                <a:latin typeface="UD Digi Kyokasho NK-B"/>
                <a:cs typeface="UD Digi Kyokasho NK-B"/>
              </a:rPr>
              <a:t>への発達支援」が最も多く、次いで「発達障がいの定義及び特性」「関係施設・関係機関の連携」が多い。</a:t>
            </a:r>
            <a:endParaRPr sz="1200">
              <a:latin typeface="UD Digi Kyokasho NK-B"/>
              <a:cs typeface="UD Digi Kyokasho NK-B"/>
            </a:endParaRPr>
          </a:p>
          <a:p>
            <a:pPr marL="91440">
              <a:lnSpc>
                <a:spcPct val="100000"/>
              </a:lnSpc>
              <a:spcBef>
                <a:spcPts val="265"/>
              </a:spcBef>
            </a:pPr>
            <a:r>
              <a:rPr sz="1200" b="1" spc="-25" dirty="0">
                <a:solidFill>
                  <a:srgbClr val="0D0D0D"/>
                </a:solidFill>
                <a:latin typeface="UD Digi Kyokasho NK-B"/>
                <a:cs typeface="UD Digi Kyokasho NK-B"/>
              </a:rPr>
              <a:t>〇</a:t>
            </a:r>
            <a:r>
              <a:rPr sz="1200" b="0" spc="245" dirty="0">
                <a:solidFill>
                  <a:srgbClr val="0D0D0D"/>
                </a:solidFill>
                <a:latin typeface="Heisei Mincho Std W3"/>
                <a:cs typeface="Heisei Mincho Std W3"/>
              </a:rPr>
              <a:t>42</a:t>
            </a:r>
            <a:r>
              <a:rPr sz="1200" b="1" spc="-45" dirty="0">
                <a:solidFill>
                  <a:srgbClr val="0D0D0D"/>
                </a:solidFill>
                <a:latin typeface="UD Digi Kyokasho NK-B"/>
                <a:cs typeface="UD Digi Kyokasho NK-B"/>
              </a:rPr>
              <a:t>市町村において、小・中学校を対象に、発達障がいに関する支援力を高めるための巡回支援を実施。</a:t>
            </a:r>
            <a:endParaRPr sz="1200">
              <a:latin typeface="UD Digi Kyokasho NK-B"/>
              <a:cs typeface="UD Digi Kyokasho NK-B"/>
            </a:endParaRPr>
          </a:p>
        </p:txBody>
      </p:sp>
      <p:sp>
        <p:nvSpPr>
          <p:cNvPr id="5" name="object 5"/>
          <p:cNvSpPr txBox="1"/>
          <p:nvPr/>
        </p:nvSpPr>
        <p:spPr>
          <a:xfrm>
            <a:off x="9586976" y="6907783"/>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8</a:t>
            </a:r>
            <a:endParaRPr sz="1200">
              <a:latin typeface="Calibri"/>
              <a:cs typeface="Calibri"/>
            </a:endParaRPr>
          </a:p>
        </p:txBody>
      </p:sp>
      <p:grpSp>
        <p:nvGrpSpPr>
          <p:cNvPr id="6" name="object 6"/>
          <p:cNvGrpSpPr/>
          <p:nvPr/>
        </p:nvGrpSpPr>
        <p:grpSpPr>
          <a:xfrm>
            <a:off x="1563624" y="2453640"/>
            <a:ext cx="1522730" cy="1945005"/>
            <a:chOff x="1563624" y="2453640"/>
            <a:chExt cx="1522730" cy="1945005"/>
          </a:xfrm>
        </p:grpSpPr>
        <p:sp>
          <p:nvSpPr>
            <p:cNvPr id="7" name="object 7"/>
            <p:cNvSpPr/>
            <p:nvPr/>
          </p:nvSpPr>
          <p:spPr>
            <a:xfrm>
              <a:off x="1563624" y="2663952"/>
              <a:ext cx="1522730" cy="1524000"/>
            </a:xfrm>
            <a:custGeom>
              <a:avLst/>
              <a:gdLst/>
              <a:ahLst/>
              <a:cxnLst/>
              <a:rect l="l" t="t" r="r" b="b"/>
              <a:pathLst>
                <a:path w="1522730" h="1524000">
                  <a:moveTo>
                    <a:pt x="762000" y="0"/>
                  </a:moveTo>
                  <a:lnTo>
                    <a:pt x="762000" y="762000"/>
                  </a:lnTo>
                  <a:lnTo>
                    <a:pt x="650748" y="9144"/>
                  </a:lnTo>
                  <a:lnTo>
                    <a:pt x="602605" y="17786"/>
                  </a:lnTo>
                  <a:lnTo>
                    <a:pt x="555641" y="29335"/>
                  </a:lnTo>
                  <a:lnTo>
                    <a:pt x="509945" y="43687"/>
                  </a:lnTo>
                  <a:lnTo>
                    <a:pt x="465606" y="60739"/>
                  </a:lnTo>
                  <a:lnTo>
                    <a:pt x="422714" y="80391"/>
                  </a:lnTo>
                  <a:lnTo>
                    <a:pt x="381358" y="102539"/>
                  </a:lnTo>
                  <a:lnTo>
                    <a:pt x="341628" y="127082"/>
                  </a:lnTo>
                  <a:lnTo>
                    <a:pt x="303613" y="153916"/>
                  </a:lnTo>
                  <a:lnTo>
                    <a:pt x="267402" y="182941"/>
                  </a:lnTo>
                  <a:lnTo>
                    <a:pt x="233085" y="214054"/>
                  </a:lnTo>
                  <a:lnTo>
                    <a:pt x="200751" y="247152"/>
                  </a:lnTo>
                  <a:lnTo>
                    <a:pt x="170490" y="282133"/>
                  </a:lnTo>
                  <a:lnTo>
                    <a:pt x="142391" y="318896"/>
                  </a:lnTo>
                  <a:lnTo>
                    <a:pt x="116544" y="357337"/>
                  </a:lnTo>
                  <a:lnTo>
                    <a:pt x="93038" y="397356"/>
                  </a:lnTo>
                  <a:lnTo>
                    <a:pt x="71963" y="438849"/>
                  </a:lnTo>
                  <a:lnTo>
                    <a:pt x="53407" y="481714"/>
                  </a:lnTo>
                  <a:lnTo>
                    <a:pt x="37461" y="525849"/>
                  </a:lnTo>
                  <a:lnTo>
                    <a:pt x="24213" y="571152"/>
                  </a:lnTo>
                  <a:lnTo>
                    <a:pt x="13754" y="617521"/>
                  </a:lnTo>
                  <a:lnTo>
                    <a:pt x="6172" y="664853"/>
                  </a:lnTo>
                  <a:lnTo>
                    <a:pt x="1558" y="713047"/>
                  </a:lnTo>
                  <a:lnTo>
                    <a:pt x="0" y="762000"/>
                  </a:lnTo>
                  <a:lnTo>
                    <a:pt x="1500" y="810166"/>
                  </a:lnTo>
                  <a:lnTo>
                    <a:pt x="5940" y="857540"/>
                  </a:lnTo>
                  <a:lnTo>
                    <a:pt x="13232" y="904032"/>
                  </a:lnTo>
                  <a:lnTo>
                    <a:pt x="23285" y="949552"/>
                  </a:lnTo>
                  <a:lnTo>
                    <a:pt x="36010" y="994011"/>
                  </a:lnTo>
                  <a:lnTo>
                    <a:pt x="51317" y="1037318"/>
                  </a:lnTo>
                  <a:lnTo>
                    <a:pt x="69118" y="1079386"/>
                  </a:lnTo>
                  <a:lnTo>
                    <a:pt x="89322" y="1120124"/>
                  </a:lnTo>
                  <a:lnTo>
                    <a:pt x="111841" y="1159442"/>
                  </a:lnTo>
                  <a:lnTo>
                    <a:pt x="136584" y="1197252"/>
                  </a:lnTo>
                  <a:lnTo>
                    <a:pt x="163462" y="1233463"/>
                  </a:lnTo>
                  <a:lnTo>
                    <a:pt x="192386" y="1267987"/>
                  </a:lnTo>
                  <a:lnTo>
                    <a:pt x="223266" y="1300734"/>
                  </a:lnTo>
                  <a:lnTo>
                    <a:pt x="256012" y="1331613"/>
                  </a:lnTo>
                  <a:lnTo>
                    <a:pt x="290536" y="1360537"/>
                  </a:lnTo>
                  <a:lnTo>
                    <a:pt x="326747" y="1387415"/>
                  </a:lnTo>
                  <a:lnTo>
                    <a:pt x="364557" y="1412158"/>
                  </a:lnTo>
                  <a:lnTo>
                    <a:pt x="403875" y="1434677"/>
                  </a:lnTo>
                  <a:lnTo>
                    <a:pt x="444613" y="1454881"/>
                  </a:lnTo>
                  <a:lnTo>
                    <a:pt x="486681" y="1472682"/>
                  </a:lnTo>
                  <a:lnTo>
                    <a:pt x="529988" y="1487989"/>
                  </a:lnTo>
                  <a:lnTo>
                    <a:pt x="574447" y="1500714"/>
                  </a:lnTo>
                  <a:lnTo>
                    <a:pt x="619967" y="1510767"/>
                  </a:lnTo>
                  <a:lnTo>
                    <a:pt x="666459" y="1518059"/>
                  </a:lnTo>
                  <a:lnTo>
                    <a:pt x="713833" y="1522499"/>
                  </a:lnTo>
                  <a:lnTo>
                    <a:pt x="762000" y="1524000"/>
                  </a:lnTo>
                  <a:lnTo>
                    <a:pt x="810160" y="1522499"/>
                  </a:lnTo>
                  <a:lnTo>
                    <a:pt x="857515" y="1518059"/>
                  </a:lnTo>
                  <a:lnTo>
                    <a:pt x="903976" y="1510767"/>
                  </a:lnTo>
                  <a:lnTo>
                    <a:pt x="949455" y="1500714"/>
                  </a:lnTo>
                  <a:lnTo>
                    <a:pt x="993863" y="1487989"/>
                  </a:lnTo>
                  <a:lnTo>
                    <a:pt x="1037112" y="1472682"/>
                  </a:lnTo>
                  <a:lnTo>
                    <a:pt x="1079114" y="1454881"/>
                  </a:lnTo>
                  <a:lnTo>
                    <a:pt x="1119779" y="1434677"/>
                  </a:lnTo>
                  <a:lnTo>
                    <a:pt x="1159021" y="1412158"/>
                  </a:lnTo>
                  <a:lnTo>
                    <a:pt x="1196749" y="1387415"/>
                  </a:lnTo>
                  <a:lnTo>
                    <a:pt x="1232876" y="1360537"/>
                  </a:lnTo>
                  <a:lnTo>
                    <a:pt x="1267313" y="1331613"/>
                  </a:lnTo>
                  <a:lnTo>
                    <a:pt x="1299972" y="1300734"/>
                  </a:lnTo>
                  <a:lnTo>
                    <a:pt x="1330764" y="1267987"/>
                  </a:lnTo>
                  <a:lnTo>
                    <a:pt x="1359601" y="1233463"/>
                  </a:lnTo>
                  <a:lnTo>
                    <a:pt x="1386394" y="1197252"/>
                  </a:lnTo>
                  <a:lnTo>
                    <a:pt x="1411056" y="1159442"/>
                  </a:lnTo>
                  <a:lnTo>
                    <a:pt x="1433497" y="1120124"/>
                  </a:lnTo>
                  <a:lnTo>
                    <a:pt x="1453629" y="1079386"/>
                  </a:lnTo>
                  <a:lnTo>
                    <a:pt x="1471364" y="1037318"/>
                  </a:lnTo>
                  <a:lnTo>
                    <a:pt x="1486613" y="994011"/>
                  </a:lnTo>
                  <a:lnTo>
                    <a:pt x="1499287" y="949552"/>
                  </a:lnTo>
                  <a:lnTo>
                    <a:pt x="1509300" y="904032"/>
                  </a:lnTo>
                  <a:lnTo>
                    <a:pt x="1516561" y="857540"/>
                  </a:lnTo>
                  <a:lnTo>
                    <a:pt x="1520982" y="810166"/>
                  </a:lnTo>
                  <a:lnTo>
                    <a:pt x="1522476" y="762000"/>
                  </a:lnTo>
                  <a:lnTo>
                    <a:pt x="1520982" y="713833"/>
                  </a:lnTo>
                  <a:lnTo>
                    <a:pt x="1516561" y="666459"/>
                  </a:lnTo>
                  <a:lnTo>
                    <a:pt x="1509300" y="619967"/>
                  </a:lnTo>
                  <a:lnTo>
                    <a:pt x="1499287" y="574447"/>
                  </a:lnTo>
                  <a:lnTo>
                    <a:pt x="1486613" y="529988"/>
                  </a:lnTo>
                  <a:lnTo>
                    <a:pt x="1471364" y="486681"/>
                  </a:lnTo>
                  <a:lnTo>
                    <a:pt x="1453629" y="444613"/>
                  </a:lnTo>
                  <a:lnTo>
                    <a:pt x="1433497" y="403875"/>
                  </a:lnTo>
                  <a:lnTo>
                    <a:pt x="1411056" y="364557"/>
                  </a:lnTo>
                  <a:lnTo>
                    <a:pt x="1386394" y="326747"/>
                  </a:lnTo>
                  <a:lnTo>
                    <a:pt x="1359601" y="290536"/>
                  </a:lnTo>
                  <a:lnTo>
                    <a:pt x="1330764" y="256012"/>
                  </a:lnTo>
                  <a:lnTo>
                    <a:pt x="1299972" y="223265"/>
                  </a:lnTo>
                  <a:lnTo>
                    <a:pt x="1267313" y="192386"/>
                  </a:lnTo>
                  <a:lnTo>
                    <a:pt x="1232876" y="163462"/>
                  </a:lnTo>
                  <a:lnTo>
                    <a:pt x="1196749" y="136584"/>
                  </a:lnTo>
                  <a:lnTo>
                    <a:pt x="1159021" y="111841"/>
                  </a:lnTo>
                  <a:lnTo>
                    <a:pt x="1119779" y="89322"/>
                  </a:lnTo>
                  <a:lnTo>
                    <a:pt x="1079114" y="69118"/>
                  </a:lnTo>
                  <a:lnTo>
                    <a:pt x="1037112" y="51317"/>
                  </a:lnTo>
                  <a:lnTo>
                    <a:pt x="993863" y="36010"/>
                  </a:lnTo>
                  <a:lnTo>
                    <a:pt x="949455" y="23285"/>
                  </a:lnTo>
                  <a:lnTo>
                    <a:pt x="903976" y="13232"/>
                  </a:lnTo>
                  <a:lnTo>
                    <a:pt x="857515" y="5940"/>
                  </a:lnTo>
                  <a:lnTo>
                    <a:pt x="810160" y="1500"/>
                  </a:lnTo>
                  <a:lnTo>
                    <a:pt x="762000" y="0"/>
                  </a:lnTo>
                  <a:close/>
                </a:path>
              </a:pathLst>
            </a:custGeom>
            <a:solidFill>
              <a:srgbClr val="5088BB"/>
            </a:solidFill>
          </p:spPr>
          <p:txBody>
            <a:bodyPr wrap="square" lIns="0" tIns="0" rIns="0" bIns="0" rtlCol="0"/>
            <a:lstStyle/>
            <a:p>
              <a:endParaRPr/>
            </a:p>
          </p:txBody>
        </p:sp>
        <p:sp>
          <p:nvSpPr>
            <p:cNvPr id="8" name="object 8"/>
            <p:cNvSpPr/>
            <p:nvPr/>
          </p:nvSpPr>
          <p:spPr>
            <a:xfrm>
              <a:off x="2214372" y="2663952"/>
              <a:ext cx="111760" cy="762000"/>
            </a:xfrm>
            <a:custGeom>
              <a:avLst/>
              <a:gdLst/>
              <a:ahLst/>
              <a:cxnLst/>
              <a:rect l="l" t="t" r="r" b="b"/>
              <a:pathLst>
                <a:path w="111760" h="762000">
                  <a:moveTo>
                    <a:pt x="111251" y="0"/>
                  </a:moveTo>
                  <a:lnTo>
                    <a:pt x="82938" y="571"/>
                  </a:lnTo>
                  <a:lnTo>
                    <a:pt x="55054" y="2286"/>
                  </a:lnTo>
                  <a:lnTo>
                    <a:pt x="27455" y="5143"/>
                  </a:lnTo>
                  <a:lnTo>
                    <a:pt x="0" y="9144"/>
                  </a:lnTo>
                  <a:lnTo>
                    <a:pt x="111251" y="762000"/>
                  </a:lnTo>
                  <a:lnTo>
                    <a:pt x="111251" y="0"/>
                  </a:lnTo>
                  <a:close/>
                </a:path>
              </a:pathLst>
            </a:custGeom>
            <a:solidFill>
              <a:srgbClr val="96B8DF"/>
            </a:solidFill>
          </p:spPr>
          <p:txBody>
            <a:bodyPr wrap="square" lIns="0" tIns="0" rIns="0" bIns="0" rtlCol="0"/>
            <a:lstStyle/>
            <a:p>
              <a:endParaRPr/>
            </a:p>
          </p:txBody>
        </p:sp>
        <p:sp>
          <p:nvSpPr>
            <p:cNvPr id="9" name="object 9"/>
            <p:cNvSpPr/>
            <p:nvPr/>
          </p:nvSpPr>
          <p:spPr>
            <a:xfrm>
              <a:off x="2214372" y="2663952"/>
              <a:ext cx="111760" cy="762000"/>
            </a:xfrm>
            <a:custGeom>
              <a:avLst/>
              <a:gdLst/>
              <a:ahLst/>
              <a:cxnLst/>
              <a:rect l="l" t="t" r="r" b="b"/>
              <a:pathLst>
                <a:path w="111760" h="762000">
                  <a:moveTo>
                    <a:pt x="0" y="9144"/>
                  </a:moveTo>
                  <a:lnTo>
                    <a:pt x="27455" y="5143"/>
                  </a:lnTo>
                  <a:lnTo>
                    <a:pt x="55054" y="2286"/>
                  </a:lnTo>
                  <a:lnTo>
                    <a:pt x="82938" y="571"/>
                  </a:lnTo>
                  <a:lnTo>
                    <a:pt x="111251" y="0"/>
                  </a:lnTo>
                  <a:lnTo>
                    <a:pt x="111251" y="762000"/>
                  </a:lnTo>
                  <a:lnTo>
                    <a:pt x="0" y="9144"/>
                  </a:lnTo>
                  <a:close/>
                </a:path>
              </a:pathLst>
            </a:custGeom>
            <a:ln w="18288">
              <a:solidFill>
                <a:srgbClr val="FFFFFF"/>
              </a:solidFill>
            </a:ln>
          </p:spPr>
          <p:txBody>
            <a:bodyPr wrap="square" lIns="0" tIns="0" rIns="0" bIns="0" rtlCol="0"/>
            <a:lstStyle/>
            <a:p>
              <a:endParaRPr/>
            </a:p>
          </p:txBody>
        </p:sp>
        <p:sp>
          <p:nvSpPr>
            <p:cNvPr id="10" name="object 10"/>
            <p:cNvSpPr/>
            <p:nvPr/>
          </p:nvSpPr>
          <p:spPr>
            <a:xfrm>
              <a:off x="2185416" y="2458212"/>
              <a:ext cx="315595" cy="1935480"/>
            </a:xfrm>
            <a:custGeom>
              <a:avLst/>
              <a:gdLst/>
              <a:ahLst/>
              <a:cxnLst/>
              <a:rect l="l" t="t" r="r" b="b"/>
              <a:pathLst>
                <a:path w="315594" h="1935479">
                  <a:moveTo>
                    <a:pt x="123443" y="1935480"/>
                  </a:moveTo>
                  <a:lnTo>
                    <a:pt x="315468" y="1935480"/>
                  </a:lnTo>
                  <a:lnTo>
                    <a:pt x="315468" y="1757172"/>
                  </a:lnTo>
                  <a:lnTo>
                    <a:pt x="123443" y="1757172"/>
                  </a:lnTo>
                  <a:lnTo>
                    <a:pt x="123443" y="1935480"/>
                  </a:lnTo>
                  <a:close/>
                </a:path>
                <a:path w="315594" h="1935479">
                  <a:moveTo>
                    <a:pt x="0" y="178308"/>
                  </a:moveTo>
                  <a:lnTo>
                    <a:pt x="134112" y="178308"/>
                  </a:lnTo>
                  <a:lnTo>
                    <a:pt x="134112" y="0"/>
                  </a:lnTo>
                  <a:lnTo>
                    <a:pt x="0" y="0"/>
                  </a:lnTo>
                  <a:lnTo>
                    <a:pt x="0" y="178308"/>
                  </a:lnTo>
                  <a:close/>
                </a:path>
              </a:pathLst>
            </a:custGeom>
            <a:ln w="9144">
              <a:solidFill>
                <a:srgbClr val="000000"/>
              </a:solidFill>
            </a:ln>
          </p:spPr>
          <p:txBody>
            <a:bodyPr wrap="square" lIns="0" tIns="0" rIns="0" bIns="0" rtlCol="0"/>
            <a:lstStyle/>
            <a:p>
              <a:endParaRPr/>
            </a:p>
          </p:txBody>
        </p:sp>
      </p:grpSp>
      <p:sp>
        <p:nvSpPr>
          <p:cNvPr id="11" name="object 11"/>
          <p:cNvSpPr/>
          <p:nvPr/>
        </p:nvSpPr>
        <p:spPr>
          <a:xfrm>
            <a:off x="3534155" y="3275076"/>
            <a:ext cx="62865" cy="62865"/>
          </a:xfrm>
          <a:custGeom>
            <a:avLst/>
            <a:gdLst/>
            <a:ahLst/>
            <a:cxnLst/>
            <a:rect l="l" t="t" r="r" b="b"/>
            <a:pathLst>
              <a:path w="62864" h="62864">
                <a:moveTo>
                  <a:pt x="62484" y="0"/>
                </a:moveTo>
                <a:lnTo>
                  <a:pt x="0" y="0"/>
                </a:lnTo>
                <a:lnTo>
                  <a:pt x="0" y="62484"/>
                </a:lnTo>
                <a:lnTo>
                  <a:pt x="62484" y="62484"/>
                </a:lnTo>
                <a:lnTo>
                  <a:pt x="62484" y="0"/>
                </a:lnTo>
                <a:close/>
              </a:path>
            </a:pathLst>
          </a:custGeom>
          <a:solidFill>
            <a:srgbClr val="5088BB"/>
          </a:solidFill>
        </p:spPr>
        <p:txBody>
          <a:bodyPr wrap="square" lIns="0" tIns="0" rIns="0" bIns="0" rtlCol="0"/>
          <a:lstStyle/>
          <a:p>
            <a:endParaRPr/>
          </a:p>
        </p:txBody>
      </p:sp>
      <p:sp>
        <p:nvSpPr>
          <p:cNvPr id="12" name="object 12"/>
          <p:cNvSpPr/>
          <p:nvPr/>
        </p:nvSpPr>
        <p:spPr>
          <a:xfrm>
            <a:off x="3534155" y="3488435"/>
            <a:ext cx="60960" cy="62865"/>
          </a:xfrm>
          <a:custGeom>
            <a:avLst/>
            <a:gdLst/>
            <a:ahLst/>
            <a:cxnLst/>
            <a:rect l="l" t="t" r="r" b="b"/>
            <a:pathLst>
              <a:path w="60960" h="62864">
                <a:moveTo>
                  <a:pt x="60960" y="0"/>
                </a:moveTo>
                <a:lnTo>
                  <a:pt x="0" y="0"/>
                </a:lnTo>
                <a:lnTo>
                  <a:pt x="0" y="62483"/>
                </a:lnTo>
                <a:lnTo>
                  <a:pt x="60960" y="62483"/>
                </a:lnTo>
                <a:lnTo>
                  <a:pt x="60960" y="0"/>
                </a:lnTo>
                <a:close/>
              </a:path>
            </a:pathLst>
          </a:custGeom>
          <a:solidFill>
            <a:srgbClr val="96B8DF"/>
          </a:solidFill>
        </p:spPr>
        <p:txBody>
          <a:bodyPr wrap="square" lIns="0" tIns="0" rIns="0" bIns="0" rtlCol="0"/>
          <a:lstStyle/>
          <a:p>
            <a:endParaRPr/>
          </a:p>
        </p:txBody>
      </p:sp>
      <p:sp>
        <p:nvSpPr>
          <p:cNvPr id="13" name="object 13"/>
          <p:cNvSpPr txBox="1"/>
          <p:nvPr/>
        </p:nvSpPr>
        <p:spPr>
          <a:xfrm>
            <a:off x="880872" y="2052828"/>
            <a:ext cx="3510279" cy="2403475"/>
          </a:xfrm>
          <a:prstGeom prst="rect">
            <a:avLst/>
          </a:prstGeom>
          <a:ln w="9144">
            <a:solidFill>
              <a:srgbClr val="000000"/>
            </a:solidFill>
          </a:ln>
        </p:spPr>
        <p:txBody>
          <a:bodyPr vert="horz" wrap="square" lIns="0" tIns="101600" rIns="0" bIns="0" rtlCol="0">
            <a:spAutoFit/>
          </a:bodyPr>
          <a:lstStyle/>
          <a:p>
            <a:pPr algn="ctr">
              <a:lnSpc>
                <a:spcPct val="100000"/>
              </a:lnSpc>
              <a:spcBef>
                <a:spcPts val="800"/>
              </a:spcBef>
            </a:pPr>
            <a:r>
              <a:rPr sz="1200" b="1" spc="-10" dirty="0">
                <a:solidFill>
                  <a:srgbClr val="585858"/>
                </a:solidFill>
                <a:latin typeface="UD Digi Kyokasho NK-B"/>
                <a:cs typeface="UD Digi Kyokasho NK-B"/>
              </a:rPr>
              <a:t>（１）</a:t>
            </a:r>
            <a:r>
              <a:rPr sz="1200" b="1" spc="-45" dirty="0">
                <a:solidFill>
                  <a:srgbClr val="585858"/>
                </a:solidFill>
                <a:latin typeface="UD Digi Kyokasho NK-B"/>
                <a:cs typeface="UD Digi Kyokasho NK-B"/>
              </a:rPr>
              <a:t>小・中学校の教員に対する研修実施</a:t>
            </a:r>
            <a:endParaRPr sz="1200">
              <a:latin typeface="UD Digi Kyokasho NK-B"/>
              <a:cs typeface="UD Digi Kyokasho NK-B"/>
            </a:endParaRPr>
          </a:p>
          <a:p>
            <a:pPr marR="761365" algn="ctr">
              <a:lnSpc>
                <a:spcPct val="100000"/>
              </a:lnSpc>
              <a:spcBef>
                <a:spcPts val="1045"/>
              </a:spcBef>
            </a:pPr>
            <a:r>
              <a:rPr sz="900" spc="-50" dirty="0">
                <a:solidFill>
                  <a:srgbClr val="3F3F3F"/>
                </a:solidFill>
                <a:latin typeface="Calibri"/>
                <a:cs typeface="Calibri"/>
              </a:rPr>
              <a:t>1</a:t>
            </a: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spcBef>
                <a:spcPts val="905"/>
              </a:spcBef>
            </a:pPr>
            <a:endParaRPr sz="900">
              <a:latin typeface="Calibri"/>
              <a:cs typeface="Calibri"/>
            </a:endParaRPr>
          </a:p>
          <a:p>
            <a:pPr marL="2741295" marR="417195" algn="r">
              <a:lnSpc>
                <a:spcPct val="156700"/>
              </a:lnSpc>
            </a:pPr>
            <a:r>
              <a:rPr sz="900" b="1" spc="-20" dirty="0">
                <a:solidFill>
                  <a:srgbClr val="666666"/>
                </a:solidFill>
                <a:latin typeface="UD Digi Kyokasho NK-B"/>
                <a:cs typeface="UD Digi Kyokasho NK-B"/>
              </a:rPr>
              <a:t>実施有実施無</a:t>
            </a:r>
            <a:endParaRPr sz="900">
              <a:latin typeface="UD Digi Kyokasho NK-B"/>
              <a:cs typeface="UD Digi Kyokasho NK-B"/>
            </a:endParaRPr>
          </a:p>
          <a:p>
            <a:pPr>
              <a:lnSpc>
                <a:spcPct val="100000"/>
              </a:lnSpc>
            </a:pPr>
            <a:endParaRPr sz="900">
              <a:latin typeface="UD Digi Kyokasho NK-B"/>
              <a:cs typeface="UD Digi Kyokasho NK-B"/>
            </a:endParaRPr>
          </a:p>
          <a:p>
            <a:pPr>
              <a:lnSpc>
                <a:spcPct val="100000"/>
              </a:lnSpc>
            </a:pPr>
            <a:endParaRPr sz="900">
              <a:latin typeface="UD Digi Kyokasho NK-B"/>
              <a:cs typeface="UD Digi Kyokasho NK-B"/>
            </a:endParaRPr>
          </a:p>
          <a:p>
            <a:pPr>
              <a:lnSpc>
                <a:spcPct val="100000"/>
              </a:lnSpc>
            </a:pPr>
            <a:endParaRPr sz="900">
              <a:latin typeface="UD Digi Kyokasho NK-B"/>
              <a:cs typeface="UD Digi Kyokasho NK-B"/>
            </a:endParaRPr>
          </a:p>
          <a:p>
            <a:pPr>
              <a:lnSpc>
                <a:spcPct val="100000"/>
              </a:lnSpc>
              <a:spcBef>
                <a:spcPts val="490"/>
              </a:spcBef>
            </a:pPr>
            <a:endParaRPr sz="900">
              <a:latin typeface="UD Digi Kyokasho NK-B"/>
              <a:cs typeface="UD Digi Kyokasho NK-B"/>
            </a:endParaRPr>
          </a:p>
          <a:p>
            <a:pPr marR="456565" algn="ctr">
              <a:lnSpc>
                <a:spcPct val="100000"/>
              </a:lnSpc>
            </a:pPr>
            <a:r>
              <a:rPr sz="900" spc="-25" dirty="0">
                <a:solidFill>
                  <a:srgbClr val="3F3F3F"/>
                </a:solidFill>
                <a:latin typeface="Calibri"/>
                <a:cs typeface="Calibri"/>
              </a:rPr>
              <a:t>42</a:t>
            </a:r>
            <a:endParaRPr sz="900">
              <a:latin typeface="Calibri"/>
              <a:cs typeface="Calibri"/>
            </a:endParaRPr>
          </a:p>
        </p:txBody>
      </p:sp>
      <p:grpSp>
        <p:nvGrpSpPr>
          <p:cNvPr id="14" name="object 14"/>
          <p:cNvGrpSpPr/>
          <p:nvPr/>
        </p:nvGrpSpPr>
        <p:grpSpPr>
          <a:xfrm>
            <a:off x="5909881" y="2675953"/>
            <a:ext cx="3441700" cy="1645285"/>
            <a:chOff x="5909881" y="2675953"/>
            <a:chExt cx="3441700" cy="1645285"/>
          </a:xfrm>
        </p:grpSpPr>
        <p:sp>
          <p:nvSpPr>
            <p:cNvPr id="15" name="object 15"/>
            <p:cNvSpPr/>
            <p:nvPr/>
          </p:nvSpPr>
          <p:spPr>
            <a:xfrm>
              <a:off x="6295644" y="2680716"/>
              <a:ext cx="2287905" cy="1635760"/>
            </a:xfrm>
            <a:custGeom>
              <a:avLst/>
              <a:gdLst/>
              <a:ahLst/>
              <a:cxnLst/>
              <a:rect l="l" t="t" r="r" b="b"/>
              <a:pathLst>
                <a:path w="2287904" h="1635760">
                  <a:moveTo>
                    <a:pt x="0" y="1321308"/>
                  </a:moveTo>
                  <a:lnTo>
                    <a:pt x="0" y="1635252"/>
                  </a:lnTo>
                </a:path>
                <a:path w="2287904" h="1635760">
                  <a:moveTo>
                    <a:pt x="0" y="1086612"/>
                  </a:moveTo>
                  <a:lnTo>
                    <a:pt x="0" y="1248156"/>
                  </a:lnTo>
                </a:path>
                <a:path w="2287904" h="1635760">
                  <a:moveTo>
                    <a:pt x="0" y="853439"/>
                  </a:moveTo>
                  <a:lnTo>
                    <a:pt x="0" y="1013460"/>
                  </a:lnTo>
                </a:path>
                <a:path w="2287904" h="1635760">
                  <a:moveTo>
                    <a:pt x="0" y="620268"/>
                  </a:moveTo>
                  <a:lnTo>
                    <a:pt x="0" y="780288"/>
                  </a:lnTo>
                </a:path>
                <a:path w="2287904" h="1635760">
                  <a:moveTo>
                    <a:pt x="0" y="385572"/>
                  </a:moveTo>
                  <a:lnTo>
                    <a:pt x="0" y="547115"/>
                  </a:lnTo>
                </a:path>
                <a:path w="2287904" h="1635760">
                  <a:moveTo>
                    <a:pt x="0" y="152400"/>
                  </a:moveTo>
                  <a:lnTo>
                    <a:pt x="0" y="312420"/>
                  </a:lnTo>
                </a:path>
                <a:path w="2287904" h="1635760">
                  <a:moveTo>
                    <a:pt x="0" y="0"/>
                  </a:moveTo>
                  <a:lnTo>
                    <a:pt x="0" y="79248"/>
                  </a:lnTo>
                </a:path>
                <a:path w="2287904" h="1635760">
                  <a:moveTo>
                    <a:pt x="381000" y="152400"/>
                  </a:moveTo>
                  <a:lnTo>
                    <a:pt x="381000" y="312420"/>
                  </a:lnTo>
                </a:path>
                <a:path w="2287904" h="1635760">
                  <a:moveTo>
                    <a:pt x="381000" y="0"/>
                  </a:moveTo>
                  <a:lnTo>
                    <a:pt x="381000" y="79248"/>
                  </a:lnTo>
                </a:path>
                <a:path w="2287904" h="1635760">
                  <a:moveTo>
                    <a:pt x="381000" y="385572"/>
                  </a:moveTo>
                  <a:lnTo>
                    <a:pt x="381000" y="547115"/>
                  </a:lnTo>
                </a:path>
                <a:path w="2287904" h="1635760">
                  <a:moveTo>
                    <a:pt x="381000" y="620268"/>
                  </a:moveTo>
                  <a:lnTo>
                    <a:pt x="381000" y="780288"/>
                  </a:lnTo>
                </a:path>
                <a:path w="2287904" h="1635760">
                  <a:moveTo>
                    <a:pt x="381000" y="853439"/>
                  </a:moveTo>
                  <a:lnTo>
                    <a:pt x="381000" y="1013460"/>
                  </a:lnTo>
                </a:path>
                <a:path w="2287904" h="1635760">
                  <a:moveTo>
                    <a:pt x="381000" y="1086612"/>
                  </a:moveTo>
                  <a:lnTo>
                    <a:pt x="381000" y="1248156"/>
                  </a:lnTo>
                </a:path>
                <a:path w="2287904" h="1635760">
                  <a:moveTo>
                    <a:pt x="381000" y="1321308"/>
                  </a:moveTo>
                  <a:lnTo>
                    <a:pt x="381000" y="1635252"/>
                  </a:lnTo>
                </a:path>
                <a:path w="2287904" h="1635760">
                  <a:moveTo>
                    <a:pt x="762000" y="152400"/>
                  </a:moveTo>
                  <a:lnTo>
                    <a:pt x="762000" y="312420"/>
                  </a:lnTo>
                </a:path>
                <a:path w="2287904" h="1635760">
                  <a:moveTo>
                    <a:pt x="762000" y="0"/>
                  </a:moveTo>
                  <a:lnTo>
                    <a:pt x="762000" y="79248"/>
                  </a:lnTo>
                </a:path>
                <a:path w="2287904" h="1635760">
                  <a:moveTo>
                    <a:pt x="762000" y="385572"/>
                  </a:moveTo>
                  <a:lnTo>
                    <a:pt x="762000" y="547115"/>
                  </a:lnTo>
                </a:path>
                <a:path w="2287904" h="1635760">
                  <a:moveTo>
                    <a:pt x="762000" y="620268"/>
                  </a:moveTo>
                  <a:lnTo>
                    <a:pt x="762000" y="780288"/>
                  </a:lnTo>
                </a:path>
                <a:path w="2287904" h="1635760">
                  <a:moveTo>
                    <a:pt x="762000" y="853439"/>
                  </a:moveTo>
                  <a:lnTo>
                    <a:pt x="762000" y="1013460"/>
                  </a:lnTo>
                </a:path>
                <a:path w="2287904" h="1635760">
                  <a:moveTo>
                    <a:pt x="762000" y="1086612"/>
                  </a:moveTo>
                  <a:lnTo>
                    <a:pt x="762000" y="1248156"/>
                  </a:lnTo>
                </a:path>
                <a:path w="2287904" h="1635760">
                  <a:moveTo>
                    <a:pt x="762000" y="1321308"/>
                  </a:moveTo>
                  <a:lnTo>
                    <a:pt x="762000" y="1635252"/>
                  </a:lnTo>
                </a:path>
                <a:path w="2287904" h="1635760">
                  <a:moveTo>
                    <a:pt x="1143000" y="385572"/>
                  </a:moveTo>
                  <a:lnTo>
                    <a:pt x="1143000" y="547115"/>
                  </a:lnTo>
                </a:path>
                <a:path w="2287904" h="1635760">
                  <a:moveTo>
                    <a:pt x="1143000" y="620268"/>
                  </a:moveTo>
                  <a:lnTo>
                    <a:pt x="1143000" y="1013460"/>
                  </a:lnTo>
                </a:path>
                <a:path w="2287904" h="1635760">
                  <a:moveTo>
                    <a:pt x="1143000" y="1086612"/>
                  </a:moveTo>
                  <a:lnTo>
                    <a:pt x="1143000" y="1248156"/>
                  </a:lnTo>
                </a:path>
                <a:path w="2287904" h="1635760">
                  <a:moveTo>
                    <a:pt x="1143000" y="152400"/>
                  </a:moveTo>
                  <a:lnTo>
                    <a:pt x="1143000" y="312420"/>
                  </a:lnTo>
                </a:path>
                <a:path w="2287904" h="1635760">
                  <a:moveTo>
                    <a:pt x="1143000" y="0"/>
                  </a:moveTo>
                  <a:lnTo>
                    <a:pt x="1143000" y="79248"/>
                  </a:lnTo>
                </a:path>
                <a:path w="2287904" h="1635760">
                  <a:moveTo>
                    <a:pt x="1143000" y="1321308"/>
                  </a:moveTo>
                  <a:lnTo>
                    <a:pt x="1143000" y="1635252"/>
                  </a:lnTo>
                </a:path>
                <a:path w="2287904" h="1635760">
                  <a:moveTo>
                    <a:pt x="1524000" y="152400"/>
                  </a:moveTo>
                  <a:lnTo>
                    <a:pt x="1524000" y="312420"/>
                  </a:lnTo>
                </a:path>
                <a:path w="2287904" h="1635760">
                  <a:moveTo>
                    <a:pt x="1524000" y="0"/>
                  </a:moveTo>
                  <a:lnTo>
                    <a:pt x="1524000" y="79248"/>
                  </a:lnTo>
                </a:path>
                <a:path w="2287904" h="1635760">
                  <a:moveTo>
                    <a:pt x="1524000" y="385572"/>
                  </a:moveTo>
                  <a:lnTo>
                    <a:pt x="1524000" y="547115"/>
                  </a:lnTo>
                </a:path>
                <a:path w="2287904" h="1635760">
                  <a:moveTo>
                    <a:pt x="1524000" y="620268"/>
                  </a:moveTo>
                  <a:lnTo>
                    <a:pt x="1524000" y="1248156"/>
                  </a:lnTo>
                </a:path>
                <a:path w="2287904" h="1635760">
                  <a:moveTo>
                    <a:pt x="1524000" y="1321308"/>
                  </a:moveTo>
                  <a:lnTo>
                    <a:pt x="1524000" y="1635252"/>
                  </a:lnTo>
                </a:path>
                <a:path w="2287904" h="1635760">
                  <a:moveTo>
                    <a:pt x="1906524" y="152400"/>
                  </a:moveTo>
                  <a:lnTo>
                    <a:pt x="1906524" y="312420"/>
                  </a:lnTo>
                </a:path>
                <a:path w="2287904" h="1635760">
                  <a:moveTo>
                    <a:pt x="1906524" y="0"/>
                  </a:moveTo>
                  <a:lnTo>
                    <a:pt x="1906524" y="79248"/>
                  </a:lnTo>
                </a:path>
                <a:path w="2287904" h="1635760">
                  <a:moveTo>
                    <a:pt x="1906524" y="385572"/>
                  </a:moveTo>
                  <a:lnTo>
                    <a:pt x="1906524" y="547115"/>
                  </a:lnTo>
                </a:path>
                <a:path w="2287904" h="1635760">
                  <a:moveTo>
                    <a:pt x="1906524" y="620268"/>
                  </a:moveTo>
                  <a:lnTo>
                    <a:pt x="1906524" y="1248156"/>
                  </a:lnTo>
                </a:path>
                <a:path w="2287904" h="1635760">
                  <a:moveTo>
                    <a:pt x="1906524" y="1321308"/>
                  </a:moveTo>
                  <a:lnTo>
                    <a:pt x="1906524" y="1635252"/>
                  </a:lnTo>
                </a:path>
                <a:path w="2287904" h="1635760">
                  <a:moveTo>
                    <a:pt x="2287524" y="152400"/>
                  </a:moveTo>
                  <a:lnTo>
                    <a:pt x="2287524" y="312420"/>
                  </a:lnTo>
                </a:path>
                <a:path w="2287904" h="1635760">
                  <a:moveTo>
                    <a:pt x="2287524" y="0"/>
                  </a:moveTo>
                  <a:lnTo>
                    <a:pt x="2287524" y="79248"/>
                  </a:lnTo>
                </a:path>
                <a:path w="2287904" h="1635760">
                  <a:moveTo>
                    <a:pt x="2287524" y="385572"/>
                  </a:moveTo>
                  <a:lnTo>
                    <a:pt x="2287524" y="1635252"/>
                  </a:lnTo>
                </a:path>
              </a:pathLst>
            </a:custGeom>
            <a:ln w="9144">
              <a:solidFill>
                <a:srgbClr val="D9D9D9"/>
              </a:solidFill>
            </a:ln>
          </p:spPr>
          <p:txBody>
            <a:bodyPr wrap="square" lIns="0" tIns="0" rIns="0" bIns="0" rtlCol="0"/>
            <a:lstStyle/>
            <a:p>
              <a:endParaRPr/>
            </a:p>
          </p:txBody>
        </p:sp>
        <p:sp>
          <p:nvSpPr>
            <p:cNvPr id="16" name="object 16"/>
            <p:cNvSpPr/>
            <p:nvPr/>
          </p:nvSpPr>
          <p:spPr>
            <a:xfrm>
              <a:off x="8964167" y="2680716"/>
              <a:ext cx="382905" cy="1635760"/>
            </a:xfrm>
            <a:custGeom>
              <a:avLst/>
              <a:gdLst/>
              <a:ahLst/>
              <a:cxnLst/>
              <a:rect l="l" t="t" r="r" b="b"/>
              <a:pathLst>
                <a:path w="382904" h="1635760">
                  <a:moveTo>
                    <a:pt x="0" y="0"/>
                  </a:moveTo>
                  <a:lnTo>
                    <a:pt x="0" y="1635252"/>
                  </a:lnTo>
                </a:path>
                <a:path w="382904" h="1635760">
                  <a:moveTo>
                    <a:pt x="382524" y="0"/>
                  </a:moveTo>
                  <a:lnTo>
                    <a:pt x="382524" y="1635252"/>
                  </a:lnTo>
                </a:path>
              </a:pathLst>
            </a:custGeom>
            <a:ln w="9144">
              <a:solidFill>
                <a:srgbClr val="D9D9D9"/>
              </a:solidFill>
            </a:ln>
          </p:spPr>
          <p:txBody>
            <a:bodyPr wrap="square" lIns="0" tIns="0" rIns="0" bIns="0" rtlCol="0"/>
            <a:lstStyle/>
            <a:p>
              <a:endParaRPr/>
            </a:p>
          </p:txBody>
        </p:sp>
        <p:sp>
          <p:nvSpPr>
            <p:cNvPr id="17" name="object 17"/>
            <p:cNvSpPr/>
            <p:nvPr/>
          </p:nvSpPr>
          <p:spPr>
            <a:xfrm>
              <a:off x="5914644" y="2759963"/>
              <a:ext cx="3049905" cy="1475740"/>
            </a:xfrm>
            <a:custGeom>
              <a:avLst/>
              <a:gdLst/>
              <a:ahLst/>
              <a:cxnLst/>
              <a:rect l="l" t="t" r="r" b="b"/>
              <a:pathLst>
                <a:path w="3049904" h="1475739">
                  <a:moveTo>
                    <a:pt x="381000" y="1402080"/>
                  </a:moveTo>
                  <a:lnTo>
                    <a:pt x="0" y="1402080"/>
                  </a:lnTo>
                  <a:lnTo>
                    <a:pt x="0" y="1475244"/>
                  </a:lnTo>
                  <a:lnTo>
                    <a:pt x="381000" y="1475244"/>
                  </a:lnTo>
                  <a:lnTo>
                    <a:pt x="381000" y="1402080"/>
                  </a:lnTo>
                  <a:close/>
                </a:path>
                <a:path w="3049904" h="1475739">
                  <a:moveTo>
                    <a:pt x="1295400" y="701040"/>
                  </a:moveTo>
                  <a:lnTo>
                    <a:pt x="0" y="701040"/>
                  </a:lnTo>
                  <a:lnTo>
                    <a:pt x="0" y="774192"/>
                  </a:lnTo>
                  <a:lnTo>
                    <a:pt x="1295400" y="774192"/>
                  </a:lnTo>
                  <a:lnTo>
                    <a:pt x="1295400" y="701040"/>
                  </a:lnTo>
                  <a:close/>
                </a:path>
                <a:path w="3049904" h="1475739">
                  <a:moveTo>
                    <a:pt x="1905000" y="934212"/>
                  </a:moveTo>
                  <a:lnTo>
                    <a:pt x="0" y="934212"/>
                  </a:lnTo>
                  <a:lnTo>
                    <a:pt x="0" y="1007364"/>
                  </a:lnTo>
                  <a:lnTo>
                    <a:pt x="1905000" y="1007364"/>
                  </a:lnTo>
                  <a:lnTo>
                    <a:pt x="1905000" y="934212"/>
                  </a:lnTo>
                  <a:close/>
                </a:path>
                <a:path w="3049904" h="1475739">
                  <a:moveTo>
                    <a:pt x="2592324" y="1168908"/>
                  </a:moveTo>
                  <a:lnTo>
                    <a:pt x="0" y="1168908"/>
                  </a:lnTo>
                  <a:lnTo>
                    <a:pt x="0" y="1242060"/>
                  </a:lnTo>
                  <a:lnTo>
                    <a:pt x="2592324" y="1242060"/>
                  </a:lnTo>
                  <a:lnTo>
                    <a:pt x="2592324" y="1168908"/>
                  </a:lnTo>
                  <a:close/>
                </a:path>
                <a:path w="3049904" h="1475739">
                  <a:moveTo>
                    <a:pt x="2668524" y="467868"/>
                  </a:moveTo>
                  <a:lnTo>
                    <a:pt x="0" y="467868"/>
                  </a:lnTo>
                  <a:lnTo>
                    <a:pt x="0" y="541020"/>
                  </a:lnTo>
                  <a:lnTo>
                    <a:pt x="2668524" y="541020"/>
                  </a:lnTo>
                  <a:lnTo>
                    <a:pt x="2668524" y="467868"/>
                  </a:lnTo>
                  <a:close/>
                </a:path>
                <a:path w="3049904" h="1475739">
                  <a:moveTo>
                    <a:pt x="2744724" y="0"/>
                  </a:moveTo>
                  <a:lnTo>
                    <a:pt x="0" y="0"/>
                  </a:lnTo>
                  <a:lnTo>
                    <a:pt x="0" y="73152"/>
                  </a:lnTo>
                  <a:lnTo>
                    <a:pt x="2744724" y="73152"/>
                  </a:lnTo>
                  <a:lnTo>
                    <a:pt x="2744724" y="0"/>
                  </a:lnTo>
                  <a:close/>
                </a:path>
                <a:path w="3049904" h="1475739">
                  <a:moveTo>
                    <a:pt x="3049524" y="233172"/>
                  </a:moveTo>
                  <a:lnTo>
                    <a:pt x="0" y="233172"/>
                  </a:lnTo>
                  <a:lnTo>
                    <a:pt x="0" y="306324"/>
                  </a:lnTo>
                  <a:lnTo>
                    <a:pt x="3049524" y="306324"/>
                  </a:lnTo>
                  <a:lnTo>
                    <a:pt x="3049524" y="233172"/>
                  </a:lnTo>
                  <a:close/>
                </a:path>
              </a:pathLst>
            </a:custGeom>
            <a:solidFill>
              <a:srgbClr val="5B9BD4"/>
            </a:solidFill>
          </p:spPr>
          <p:txBody>
            <a:bodyPr wrap="square" lIns="0" tIns="0" rIns="0" bIns="0" rtlCol="0"/>
            <a:lstStyle/>
            <a:p>
              <a:endParaRPr/>
            </a:p>
          </p:txBody>
        </p:sp>
        <p:sp>
          <p:nvSpPr>
            <p:cNvPr id="18" name="object 18"/>
            <p:cNvSpPr/>
            <p:nvPr/>
          </p:nvSpPr>
          <p:spPr>
            <a:xfrm>
              <a:off x="5914644" y="2680716"/>
              <a:ext cx="0" cy="1635760"/>
            </a:xfrm>
            <a:custGeom>
              <a:avLst/>
              <a:gdLst/>
              <a:ahLst/>
              <a:cxnLst/>
              <a:rect l="l" t="t" r="r" b="b"/>
              <a:pathLst>
                <a:path h="1635760">
                  <a:moveTo>
                    <a:pt x="0" y="0"/>
                  </a:moveTo>
                  <a:lnTo>
                    <a:pt x="0" y="1635252"/>
                  </a:lnTo>
                </a:path>
              </a:pathLst>
            </a:custGeom>
            <a:ln w="9144">
              <a:solidFill>
                <a:srgbClr val="D9D9D9"/>
              </a:solidFill>
            </a:ln>
          </p:spPr>
          <p:txBody>
            <a:bodyPr wrap="square" lIns="0" tIns="0" rIns="0" bIns="0" rtlCol="0"/>
            <a:lstStyle/>
            <a:p>
              <a:endParaRPr/>
            </a:p>
          </p:txBody>
        </p:sp>
      </p:grpSp>
      <p:sp>
        <p:nvSpPr>
          <p:cNvPr id="19" name="object 19"/>
          <p:cNvSpPr txBox="1"/>
          <p:nvPr/>
        </p:nvSpPr>
        <p:spPr>
          <a:xfrm>
            <a:off x="8735568" y="2707640"/>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3F3F3F"/>
                </a:solidFill>
                <a:latin typeface="Calibri"/>
                <a:cs typeface="Calibri"/>
              </a:rPr>
              <a:t>36</a:t>
            </a:r>
            <a:endParaRPr sz="900">
              <a:latin typeface="Calibri"/>
              <a:cs typeface="Calibri"/>
            </a:endParaRPr>
          </a:p>
        </p:txBody>
      </p:sp>
      <p:sp>
        <p:nvSpPr>
          <p:cNvPr id="20" name="object 20"/>
          <p:cNvSpPr txBox="1"/>
          <p:nvPr/>
        </p:nvSpPr>
        <p:spPr>
          <a:xfrm>
            <a:off x="5884164" y="2436367"/>
            <a:ext cx="71120" cy="162560"/>
          </a:xfrm>
          <a:prstGeom prst="rect">
            <a:avLst/>
          </a:prstGeom>
        </p:spPr>
        <p:txBody>
          <a:bodyPr vert="horz" wrap="square" lIns="0" tIns="12700" rIns="0" bIns="0" rtlCol="0">
            <a:spAutoFit/>
          </a:bodyPr>
          <a:lstStyle/>
          <a:p>
            <a:pPr>
              <a:lnSpc>
                <a:spcPct val="100000"/>
              </a:lnSpc>
              <a:spcBef>
                <a:spcPts val="100"/>
              </a:spcBef>
            </a:pPr>
            <a:r>
              <a:rPr sz="900" spc="-50" dirty="0">
                <a:solidFill>
                  <a:srgbClr val="585858"/>
                </a:solidFill>
                <a:latin typeface="Calibri"/>
                <a:cs typeface="Calibri"/>
              </a:rPr>
              <a:t>0</a:t>
            </a:r>
            <a:endParaRPr sz="900">
              <a:latin typeface="Calibri"/>
              <a:cs typeface="Calibri"/>
            </a:endParaRPr>
          </a:p>
        </p:txBody>
      </p:sp>
      <p:sp>
        <p:nvSpPr>
          <p:cNvPr id="21" name="object 21"/>
          <p:cNvSpPr txBox="1"/>
          <p:nvPr/>
        </p:nvSpPr>
        <p:spPr>
          <a:xfrm>
            <a:off x="8144256" y="2436367"/>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30</a:t>
            </a:r>
            <a:endParaRPr sz="900">
              <a:latin typeface="Calibri"/>
              <a:cs typeface="Calibri"/>
            </a:endParaRPr>
          </a:p>
        </p:txBody>
      </p:sp>
      <p:sp>
        <p:nvSpPr>
          <p:cNvPr id="22" name="object 22"/>
          <p:cNvSpPr txBox="1"/>
          <p:nvPr/>
        </p:nvSpPr>
        <p:spPr>
          <a:xfrm>
            <a:off x="8525256" y="2436367"/>
            <a:ext cx="509905" cy="162560"/>
          </a:xfrm>
          <a:prstGeom prst="rect">
            <a:avLst/>
          </a:prstGeom>
        </p:spPr>
        <p:txBody>
          <a:bodyPr vert="horz" wrap="square" lIns="0" tIns="12700" rIns="0" bIns="0" rtlCol="0">
            <a:spAutoFit/>
          </a:bodyPr>
          <a:lstStyle/>
          <a:p>
            <a:pPr>
              <a:lnSpc>
                <a:spcPct val="100000"/>
              </a:lnSpc>
              <a:spcBef>
                <a:spcPts val="100"/>
              </a:spcBef>
              <a:tabLst>
                <a:tab pos="380365" algn="l"/>
              </a:tabLst>
            </a:pPr>
            <a:r>
              <a:rPr sz="900" spc="-25" dirty="0">
                <a:solidFill>
                  <a:srgbClr val="585858"/>
                </a:solidFill>
                <a:latin typeface="Calibri"/>
                <a:cs typeface="Calibri"/>
              </a:rPr>
              <a:t>35</a:t>
            </a:r>
            <a:r>
              <a:rPr sz="900" dirty="0">
                <a:solidFill>
                  <a:srgbClr val="585858"/>
                </a:solidFill>
                <a:latin typeface="Calibri"/>
                <a:cs typeface="Calibri"/>
              </a:rPr>
              <a:t>	</a:t>
            </a:r>
            <a:r>
              <a:rPr sz="900" spc="-25" dirty="0">
                <a:solidFill>
                  <a:srgbClr val="585858"/>
                </a:solidFill>
                <a:latin typeface="Calibri"/>
                <a:cs typeface="Calibri"/>
              </a:rPr>
              <a:t>40</a:t>
            </a:r>
            <a:endParaRPr sz="900">
              <a:latin typeface="Calibri"/>
              <a:cs typeface="Calibri"/>
            </a:endParaRPr>
          </a:p>
        </p:txBody>
      </p:sp>
      <p:sp>
        <p:nvSpPr>
          <p:cNvPr id="23" name="object 23"/>
          <p:cNvSpPr txBox="1"/>
          <p:nvPr/>
        </p:nvSpPr>
        <p:spPr>
          <a:xfrm>
            <a:off x="9287256" y="2436367"/>
            <a:ext cx="128905" cy="162560"/>
          </a:xfrm>
          <a:prstGeom prst="rect">
            <a:avLst/>
          </a:prstGeom>
        </p:spPr>
        <p:txBody>
          <a:bodyPr vert="horz" wrap="square" lIns="0" tIns="12700" rIns="0" bIns="0" rtlCol="0">
            <a:spAutoFit/>
          </a:bodyPr>
          <a:lstStyle/>
          <a:p>
            <a:pPr>
              <a:lnSpc>
                <a:spcPct val="100000"/>
              </a:lnSpc>
              <a:spcBef>
                <a:spcPts val="100"/>
              </a:spcBef>
            </a:pPr>
            <a:r>
              <a:rPr sz="900" spc="-25" dirty="0">
                <a:solidFill>
                  <a:srgbClr val="585858"/>
                </a:solidFill>
                <a:latin typeface="Calibri"/>
                <a:cs typeface="Calibri"/>
              </a:rPr>
              <a:t>45</a:t>
            </a:r>
            <a:endParaRPr sz="900">
              <a:latin typeface="Calibri"/>
              <a:cs typeface="Calibri"/>
            </a:endParaRPr>
          </a:p>
        </p:txBody>
      </p:sp>
      <p:sp>
        <p:nvSpPr>
          <p:cNvPr id="24" name="object 24"/>
          <p:cNvSpPr txBox="1"/>
          <p:nvPr/>
        </p:nvSpPr>
        <p:spPr>
          <a:xfrm>
            <a:off x="4608576" y="2706623"/>
            <a:ext cx="1223645" cy="147320"/>
          </a:xfrm>
          <a:prstGeom prst="rect">
            <a:avLst/>
          </a:prstGeom>
        </p:spPr>
        <p:txBody>
          <a:bodyPr vert="horz" wrap="square" lIns="0" tIns="12700" rIns="0" bIns="0" rtlCol="0">
            <a:spAutoFit/>
          </a:bodyPr>
          <a:lstStyle/>
          <a:p>
            <a:pPr>
              <a:lnSpc>
                <a:spcPct val="100000"/>
              </a:lnSpc>
              <a:spcBef>
                <a:spcPts val="100"/>
              </a:spcBef>
            </a:pPr>
            <a:r>
              <a:rPr sz="800" b="1" spc="-5" dirty="0">
                <a:solidFill>
                  <a:srgbClr val="585858"/>
                </a:solidFill>
                <a:latin typeface="UD Digi Kyokasho NK-B"/>
                <a:cs typeface="UD Digi Kyokasho NK-B"/>
              </a:rPr>
              <a:t>発達障がいの定義及び特性</a:t>
            </a:r>
            <a:endParaRPr sz="800">
              <a:latin typeface="UD Digi Kyokasho NK-B"/>
              <a:cs typeface="UD Digi Kyokasho NK-B"/>
            </a:endParaRPr>
          </a:p>
        </p:txBody>
      </p:sp>
      <p:sp>
        <p:nvSpPr>
          <p:cNvPr id="25" name="object 25"/>
          <p:cNvSpPr txBox="1"/>
          <p:nvPr/>
        </p:nvSpPr>
        <p:spPr>
          <a:xfrm>
            <a:off x="4506976" y="2928620"/>
            <a:ext cx="4687570" cy="1330325"/>
          </a:xfrm>
          <a:prstGeom prst="rect">
            <a:avLst/>
          </a:prstGeom>
        </p:spPr>
        <p:txBody>
          <a:bodyPr vert="horz" wrap="square" lIns="0" tIns="12700" rIns="0" bIns="0" rtlCol="0">
            <a:spAutoFit/>
          </a:bodyPr>
          <a:lstStyle/>
          <a:p>
            <a:pPr marL="100965">
              <a:lnSpc>
                <a:spcPct val="100000"/>
              </a:lnSpc>
              <a:spcBef>
                <a:spcPts val="100"/>
              </a:spcBef>
              <a:tabLst>
                <a:tab pos="4533265" algn="l"/>
              </a:tabLst>
            </a:pPr>
            <a:r>
              <a:rPr sz="800" b="1" dirty="0">
                <a:solidFill>
                  <a:srgbClr val="585858"/>
                </a:solidFill>
                <a:latin typeface="UD Digi Kyokasho NK-B"/>
                <a:cs typeface="UD Digi Kyokasho NK-B"/>
              </a:rPr>
              <a:t>発達障がい児へ</a:t>
            </a:r>
            <a:r>
              <a:rPr sz="800" b="1" spc="-10" dirty="0">
                <a:solidFill>
                  <a:srgbClr val="585858"/>
                </a:solidFill>
                <a:latin typeface="UD Digi Kyokasho NK-B"/>
                <a:cs typeface="UD Digi Kyokasho NK-B"/>
              </a:rPr>
              <a:t>の発</a:t>
            </a:r>
            <a:r>
              <a:rPr sz="800" b="1" dirty="0">
                <a:solidFill>
                  <a:srgbClr val="585858"/>
                </a:solidFill>
                <a:latin typeface="UD Digi Kyokasho NK-B"/>
                <a:cs typeface="UD Digi Kyokasho NK-B"/>
              </a:rPr>
              <a:t>達支</a:t>
            </a:r>
            <a:r>
              <a:rPr sz="800" b="1" spc="-50" dirty="0">
                <a:solidFill>
                  <a:srgbClr val="585858"/>
                </a:solidFill>
                <a:latin typeface="UD Digi Kyokasho NK-B"/>
                <a:cs typeface="UD Digi Kyokasho NK-B"/>
              </a:rPr>
              <a:t>援</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40</a:t>
            </a:r>
            <a:endParaRPr sz="1350" baseline="-6172">
              <a:latin typeface="Calibri"/>
              <a:cs typeface="Calibri"/>
            </a:endParaRPr>
          </a:p>
          <a:p>
            <a:pPr marL="134620">
              <a:lnSpc>
                <a:spcPct val="100000"/>
              </a:lnSpc>
              <a:spcBef>
                <a:spcPts val="755"/>
              </a:spcBef>
              <a:tabLst>
                <a:tab pos="4152265" algn="l"/>
              </a:tabLst>
            </a:pPr>
            <a:r>
              <a:rPr sz="800" b="1" dirty="0">
                <a:solidFill>
                  <a:srgbClr val="585858"/>
                </a:solidFill>
                <a:latin typeface="UD Digi Kyokasho NK-B"/>
                <a:cs typeface="UD Digi Kyokasho NK-B"/>
              </a:rPr>
              <a:t>関係施設</a:t>
            </a:r>
            <a:r>
              <a:rPr sz="800" b="1" spc="-105" dirty="0">
                <a:solidFill>
                  <a:srgbClr val="585858"/>
                </a:solidFill>
                <a:latin typeface="UD Digi Kyokasho NK-B"/>
                <a:cs typeface="UD Digi Kyokasho NK-B"/>
              </a:rPr>
              <a:t>・</a:t>
            </a:r>
            <a:r>
              <a:rPr sz="800" b="1" spc="-175" dirty="0">
                <a:solidFill>
                  <a:srgbClr val="585858"/>
                </a:solidFill>
                <a:latin typeface="UD Digi Kyokasho NK-B"/>
                <a:cs typeface="UD Digi Kyokasho NK-B"/>
              </a:rPr>
              <a:t>関</a:t>
            </a:r>
            <a:r>
              <a:rPr sz="800" b="1" dirty="0">
                <a:solidFill>
                  <a:srgbClr val="585858"/>
                </a:solidFill>
                <a:latin typeface="UD Digi Kyokasho NK-B"/>
                <a:cs typeface="UD Digi Kyokasho NK-B"/>
              </a:rPr>
              <a:t>係機関</a:t>
            </a:r>
            <a:r>
              <a:rPr sz="800" b="1" spc="-10" dirty="0">
                <a:solidFill>
                  <a:srgbClr val="585858"/>
                </a:solidFill>
                <a:latin typeface="UD Digi Kyokasho NK-B"/>
                <a:cs typeface="UD Digi Kyokasho NK-B"/>
              </a:rPr>
              <a:t>の連</a:t>
            </a:r>
            <a:r>
              <a:rPr sz="800" b="1" spc="-50" dirty="0">
                <a:solidFill>
                  <a:srgbClr val="585858"/>
                </a:solidFill>
                <a:latin typeface="UD Digi Kyokasho NK-B"/>
                <a:cs typeface="UD Digi Kyokasho NK-B"/>
              </a:rPr>
              <a:t>携</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35</a:t>
            </a:r>
            <a:endParaRPr sz="1350" baseline="-6172">
              <a:latin typeface="Calibri"/>
              <a:cs typeface="Calibri"/>
            </a:endParaRPr>
          </a:p>
          <a:p>
            <a:pPr marL="426084">
              <a:lnSpc>
                <a:spcPct val="100000"/>
              </a:lnSpc>
              <a:spcBef>
                <a:spcPts val="755"/>
              </a:spcBef>
              <a:tabLst>
                <a:tab pos="2778760" algn="l"/>
              </a:tabLst>
            </a:pPr>
            <a:r>
              <a:rPr sz="800" b="1" dirty="0">
                <a:solidFill>
                  <a:srgbClr val="585858"/>
                </a:solidFill>
                <a:latin typeface="UD Digi Kyokasho NK-B"/>
                <a:cs typeface="UD Digi Kyokasho NK-B"/>
              </a:rPr>
              <a:t>家族等に対</a:t>
            </a:r>
            <a:r>
              <a:rPr sz="800" b="1" spc="-10" dirty="0">
                <a:solidFill>
                  <a:srgbClr val="585858"/>
                </a:solidFill>
                <a:latin typeface="UD Digi Kyokasho NK-B"/>
                <a:cs typeface="UD Digi Kyokasho NK-B"/>
              </a:rPr>
              <a:t>する</a:t>
            </a:r>
            <a:r>
              <a:rPr sz="800" b="1" dirty="0">
                <a:solidFill>
                  <a:srgbClr val="585858"/>
                </a:solidFill>
                <a:latin typeface="UD Digi Kyokasho NK-B"/>
                <a:cs typeface="UD Digi Kyokasho NK-B"/>
              </a:rPr>
              <a:t>支</a:t>
            </a:r>
            <a:r>
              <a:rPr sz="800" b="1" spc="-50" dirty="0">
                <a:solidFill>
                  <a:srgbClr val="585858"/>
                </a:solidFill>
                <a:latin typeface="UD Digi Kyokasho NK-B"/>
                <a:cs typeface="UD Digi Kyokasho NK-B"/>
              </a:rPr>
              <a:t>援</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17</a:t>
            </a:r>
            <a:endParaRPr sz="1350" baseline="-6172">
              <a:latin typeface="Calibri"/>
              <a:cs typeface="Calibri"/>
            </a:endParaRPr>
          </a:p>
          <a:p>
            <a:pPr marL="25400">
              <a:lnSpc>
                <a:spcPct val="100000"/>
              </a:lnSpc>
              <a:spcBef>
                <a:spcPts val="770"/>
              </a:spcBef>
              <a:tabLst>
                <a:tab pos="3388360" algn="l"/>
              </a:tabLst>
            </a:pPr>
            <a:r>
              <a:rPr sz="800" b="1" dirty="0">
                <a:solidFill>
                  <a:srgbClr val="585858"/>
                </a:solidFill>
                <a:latin typeface="UD Digi Kyokasho NK-B"/>
                <a:cs typeface="UD Digi Kyokasho NK-B"/>
              </a:rPr>
              <a:t>対応困難</a:t>
            </a:r>
            <a:r>
              <a:rPr sz="800" b="1" spc="-20" dirty="0">
                <a:solidFill>
                  <a:srgbClr val="585858"/>
                </a:solidFill>
                <a:latin typeface="UD Digi Kyokasho NK-B"/>
                <a:cs typeface="UD Digi Kyokasho NK-B"/>
              </a:rPr>
              <a:t>な</a:t>
            </a:r>
            <a:r>
              <a:rPr sz="800" b="1" dirty="0">
                <a:solidFill>
                  <a:srgbClr val="585858"/>
                </a:solidFill>
                <a:latin typeface="UD Digi Kyokasho NK-B"/>
                <a:cs typeface="UD Digi Kyokasho NK-B"/>
              </a:rPr>
              <a:t>事例に対</a:t>
            </a:r>
            <a:r>
              <a:rPr sz="800" b="1" spc="-10" dirty="0">
                <a:solidFill>
                  <a:srgbClr val="585858"/>
                </a:solidFill>
                <a:latin typeface="UD Digi Kyokasho NK-B"/>
                <a:cs typeface="UD Digi Kyokasho NK-B"/>
              </a:rPr>
              <a:t>する支</a:t>
            </a:r>
            <a:r>
              <a:rPr sz="800" b="1" spc="-50" dirty="0">
                <a:solidFill>
                  <a:srgbClr val="585858"/>
                </a:solidFill>
                <a:latin typeface="UD Digi Kyokasho NK-B"/>
                <a:cs typeface="UD Digi Kyokasho NK-B"/>
              </a:rPr>
              <a:t>援</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25</a:t>
            </a:r>
            <a:endParaRPr sz="1350" baseline="-6172">
              <a:latin typeface="Calibri"/>
              <a:cs typeface="Calibri"/>
            </a:endParaRPr>
          </a:p>
          <a:p>
            <a:pPr marL="503555">
              <a:lnSpc>
                <a:spcPct val="100000"/>
              </a:lnSpc>
              <a:spcBef>
                <a:spcPts val="755"/>
              </a:spcBef>
              <a:tabLst>
                <a:tab pos="4076065" algn="l"/>
              </a:tabLst>
            </a:pPr>
            <a:r>
              <a:rPr sz="800" b="1" spc="-10" dirty="0">
                <a:solidFill>
                  <a:srgbClr val="585858"/>
                </a:solidFill>
                <a:latin typeface="UD Digi Kyokasho NK-B"/>
                <a:cs typeface="UD Digi Kyokasho NK-B"/>
              </a:rPr>
              <a:t>具体的</a:t>
            </a:r>
            <a:r>
              <a:rPr sz="800" b="1" dirty="0">
                <a:solidFill>
                  <a:srgbClr val="585858"/>
                </a:solidFill>
                <a:latin typeface="UD Digi Kyokasho NK-B"/>
                <a:cs typeface="UD Digi Kyokasho NK-B"/>
              </a:rPr>
              <a:t>な事例検</a:t>
            </a:r>
            <a:r>
              <a:rPr sz="800" b="1" spc="-50" dirty="0">
                <a:solidFill>
                  <a:srgbClr val="585858"/>
                </a:solidFill>
                <a:latin typeface="UD Digi Kyokasho NK-B"/>
                <a:cs typeface="UD Digi Kyokasho NK-B"/>
              </a:rPr>
              <a:t>討</a:t>
            </a:r>
            <a:r>
              <a:rPr sz="800" b="1" dirty="0">
                <a:solidFill>
                  <a:srgbClr val="585858"/>
                </a:solidFill>
                <a:latin typeface="UD Digi Kyokasho NK-B"/>
                <a:cs typeface="UD Digi Kyokasho NK-B"/>
              </a:rPr>
              <a:t>	</a:t>
            </a:r>
            <a:r>
              <a:rPr sz="1350" spc="-37" baseline="-6172" dirty="0">
                <a:solidFill>
                  <a:srgbClr val="3F3F3F"/>
                </a:solidFill>
                <a:latin typeface="Calibri"/>
                <a:cs typeface="Calibri"/>
              </a:rPr>
              <a:t>34</a:t>
            </a:r>
            <a:endParaRPr sz="1350" baseline="-6172">
              <a:latin typeface="Calibri"/>
              <a:cs typeface="Calibri"/>
            </a:endParaRPr>
          </a:p>
          <a:p>
            <a:pPr marL="1023619">
              <a:lnSpc>
                <a:spcPct val="100000"/>
              </a:lnSpc>
              <a:spcBef>
                <a:spcPts val="755"/>
              </a:spcBef>
              <a:tabLst>
                <a:tab pos="1864360" algn="l"/>
              </a:tabLst>
            </a:pPr>
            <a:r>
              <a:rPr sz="800" b="1" dirty="0">
                <a:solidFill>
                  <a:srgbClr val="585858"/>
                </a:solidFill>
                <a:latin typeface="UD Digi Kyokasho NK-B"/>
                <a:cs typeface="UD Digi Kyokasho NK-B"/>
              </a:rPr>
              <a:t>そ</a:t>
            </a:r>
            <a:r>
              <a:rPr sz="800" b="1" spc="-10" dirty="0">
                <a:solidFill>
                  <a:srgbClr val="585858"/>
                </a:solidFill>
                <a:latin typeface="UD Digi Kyokasho NK-B"/>
                <a:cs typeface="UD Digi Kyokasho NK-B"/>
              </a:rPr>
              <a:t>の</a:t>
            </a:r>
            <a:r>
              <a:rPr sz="800" b="1" spc="-50" dirty="0">
                <a:solidFill>
                  <a:srgbClr val="585858"/>
                </a:solidFill>
                <a:latin typeface="UD Digi Kyokasho NK-B"/>
                <a:cs typeface="UD Digi Kyokasho NK-B"/>
              </a:rPr>
              <a:t>他</a:t>
            </a:r>
            <a:r>
              <a:rPr sz="800" b="1" dirty="0">
                <a:solidFill>
                  <a:srgbClr val="585858"/>
                </a:solidFill>
                <a:latin typeface="UD Digi Kyokasho NK-B"/>
                <a:cs typeface="UD Digi Kyokasho NK-B"/>
              </a:rPr>
              <a:t>	</a:t>
            </a:r>
            <a:r>
              <a:rPr sz="1350" spc="-75" baseline="-6172" dirty="0">
                <a:solidFill>
                  <a:srgbClr val="3F3F3F"/>
                </a:solidFill>
                <a:latin typeface="Calibri"/>
                <a:cs typeface="Calibri"/>
              </a:rPr>
              <a:t>5</a:t>
            </a:r>
            <a:endParaRPr sz="1350" baseline="-6172">
              <a:latin typeface="Calibri"/>
              <a:cs typeface="Calibri"/>
            </a:endParaRPr>
          </a:p>
        </p:txBody>
      </p:sp>
      <p:sp>
        <p:nvSpPr>
          <p:cNvPr id="26" name="object 26"/>
          <p:cNvSpPr txBox="1"/>
          <p:nvPr/>
        </p:nvSpPr>
        <p:spPr>
          <a:xfrm>
            <a:off x="6108191" y="2131567"/>
            <a:ext cx="1793239" cy="467359"/>
          </a:xfrm>
          <a:prstGeom prst="rect">
            <a:avLst/>
          </a:prstGeom>
        </p:spPr>
        <p:txBody>
          <a:bodyPr vert="horz" wrap="square" lIns="0" tIns="12700" rIns="0" bIns="0" rtlCol="0">
            <a:spAutoFit/>
          </a:bodyPr>
          <a:lstStyle/>
          <a:p>
            <a:pPr>
              <a:lnSpc>
                <a:spcPct val="100000"/>
              </a:lnSpc>
              <a:spcBef>
                <a:spcPts val="100"/>
              </a:spcBef>
            </a:pPr>
            <a:r>
              <a:rPr sz="1200" b="1" spc="-10" dirty="0">
                <a:solidFill>
                  <a:srgbClr val="585858"/>
                </a:solidFill>
                <a:latin typeface="UD Digi Kyokasho NK-B"/>
                <a:cs typeface="UD Digi Kyokasho NK-B"/>
              </a:rPr>
              <a:t>（２）</a:t>
            </a:r>
            <a:r>
              <a:rPr sz="1200" b="1" spc="-30" dirty="0">
                <a:solidFill>
                  <a:srgbClr val="585858"/>
                </a:solidFill>
                <a:latin typeface="UD Digi Kyokasho NK-B"/>
                <a:cs typeface="UD Digi Kyokasho NK-B"/>
              </a:rPr>
              <a:t>教員に対する研修内容</a:t>
            </a:r>
            <a:endParaRPr sz="1200">
              <a:latin typeface="UD Digi Kyokasho NK-B"/>
              <a:cs typeface="UD Digi Kyokasho NK-B"/>
            </a:endParaRPr>
          </a:p>
          <a:p>
            <a:pPr marL="158115">
              <a:lnSpc>
                <a:spcPct val="100000"/>
              </a:lnSpc>
              <a:spcBef>
                <a:spcPts val="960"/>
              </a:spcBef>
              <a:tabLst>
                <a:tab pos="509905" algn="l"/>
                <a:tab pos="890905" algn="l"/>
                <a:tab pos="1271905" algn="l"/>
                <a:tab pos="1652905" algn="l"/>
              </a:tabLst>
            </a:pP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endParaRPr sz="900">
              <a:latin typeface="Calibri"/>
              <a:cs typeface="Calibri"/>
            </a:endParaRPr>
          </a:p>
        </p:txBody>
      </p:sp>
      <p:sp>
        <p:nvSpPr>
          <p:cNvPr id="27" name="object 27"/>
          <p:cNvSpPr/>
          <p:nvPr/>
        </p:nvSpPr>
        <p:spPr>
          <a:xfrm>
            <a:off x="4453128" y="2042160"/>
            <a:ext cx="5090160" cy="2414270"/>
          </a:xfrm>
          <a:custGeom>
            <a:avLst/>
            <a:gdLst/>
            <a:ahLst/>
            <a:cxnLst/>
            <a:rect l="l" t="t" r="r" b="b"/>
            <a:pathLst>
              <a:path w="5090159" h="2414270">
                <a:moveTo>
                  <a:pt x="0" y="2414016"/>
                </a:moveTo>
                <a:lnTo>
                  <a:pt x="5090160" y="2414016"/>
                </a:lnTo>
                <a:lnTo>
                  <a:pt x="5090160" y="0"/>
                </a:lnTo>
                <a:lnTo>
                  <a:pt x="0" y="0"/>
                </a:lnTo>
                <a:lnTo>
                  <a:pt x="0" y="2414016"/>
                </a:lnTo>
                <a:close/>
              </a:path>
            </a:pathLst>
          </a:custGeom>
          <a:ln w="9144">
            <a:solidFill>
              <a:srgbClr val="000000"/>
            </a:solidFill>
          </a:ln>
        </p:spPr>
        <p:txBody>
          <a:bodyPr wrap="square" lIns="0" tIns="0" rIns="0" bIns="0" rtlCol="0"/>
          <a:lstStyle/>
          <a:p>
            <a:endParaRPr/>
          </a:p>
        </p:txBody>
      </p:sp>
      <p:grpSp>
        <p:nvGrpSpPr>
          <p:cNvPr id="28" name="object 28"/>
          <p:cNvGrpSpPr/>
          <p:nvPr/>
        </p:nvGrpSpPr>
        <p:grpSpPr>
          <a:xfrm>
            <a:off x="1563624" y="5024628"/>
            <a:ext cx="1522730" cy="1945005"/>
            <a:chOff x="1563624" y="5024628"/>
            <a:chExt cx="1522730" cy="1945005"/>
          </a:xfrm>
        </p:grpSpPr>
        <p:sp>
          <p:nvSpPr>
            <p:cNvPr id="29" name="object 29"/>
            <p:cNvSpPr/>
            <p:nvPr/>
          </p:nvSpPr>
          <p:spPr>
            <a:xfrm>
              <a:off x="1563624" y="5234940"/>
              <a:ext cx="1522730" cy="1524000"/>
            </a:xfrm>
            <a:custGeom>
              <a:avLst/>
              <a:gdLst/>
              <a:ahLst/>
              <a:cxnLst/>
              <a:rect l="l" t="t" r="r" b="b"/>
              <a:pathLst>
                <a:path w="1522730" h="1524000">
                  <a:moveTo>
                    <a:pt x="762000" y="0"/>
                  </a:moveTo>
                  <a:lnTo>
                    <a:pt x="762000" y="762000"/>
                  </a:lnTo>
                  <a:lnTo>
                    <a:pt x="650748" y="9143"/>
                  </a:lnTo>
                  <a:lnTo>
                    <a:pt x="602605" y="17786"/>
                  </a:lnTo>
                  <a:lnTo>
                    <a:pt x="555641" y="29335"/>
                  </a:lnTo>
                  <a:lnTo>
                    <a:pt x="509945" y="43687"/>
                  </a:lnTo>
                  <a:lnTo>
                    <a:pt x="465606" y="60739"/>
                  </a:lnTo>
                  <a:lnTo>
                    <a:pt x="422714" y="80391"/>
                  </a:lnTo>
                  <a:lnTo>
                    <a:pt x="381358" y="102539"/>
                  </a:lnTo>
                  <a:lnTo>
                    <a:pt x="341628" y="127082"/>
                  </a:lnTo>
                  <a:lnTo>
                    <a:pt x="303613" y="153916"/>
                  </a:lnTo>
                  <a:lnTo>
                    <a:pt x="267402" y="182941"/>
                  </a:lnTo>
                  <a:lnTo>
                    <a:pt x="233085" y="214054"/>
                  </a:lnTo>
                  <a:lnTo>
                    <a:pt x="200751" y="247152"/>
                  </a:lnTo>
                  <a:lnTo>
                    <a:pt x="170490" y="282133"/>
                  </a:lnTo>
                  <a:lnTo>
                    <a:pt x="142391" y="318896"/>
                  </a:lnTo>
                  <a:lnTo>
                    <a:pt x="116544" y="357337"/>
                  </a:lnTo>
                  <a:lnTo>
                    <a:pt x="93038" y="397356"/>
                  </a:lnTo>
                  <a:lnTo>
                    <a:pt x="71963" y="438849"/>
                  </a:lnTo>
                  <a:lnTo>
                    <a:pt x="53407" y="481714"/>
                  </a:lnTo>
                  <a:lnTo>
                    <a:pt x="37461" y="525849"/>
                  </a:lnTo>
                  <a:lnTo>
                    <a:pt x="24213" y="571152"/>
                  </a:lnTo>
                  <a:lnTo>
                    <a:pt x="13754" y="617521"/>
                  </a:lnTo>
                  <a:lnTo>
                    <a:pt x="6172" y="664853"/>
                  </a:lnTo>
                  <a:lnTo>
                    <a:pt x="1558" y="713047"/>
                  </a:lnTo>
                  <a:lnTo>
                    <a:pt x="0" y="762000"/>
                  </a:lnTo>
                  <a:lnTo>
                    <a:pt x="1500" y="810166"/>
                  </a:lnTo>
                  <a:lnTo>
                    <a:pt x="5940" y="857540"/>
                  </a:lnTo>
                  <a:lnTo>
                    <a:pt x="13232" y="904032"/>
                  </a:lnTo>
                  <a:lnTo>
                    <a:pt x="23285" y="949552"/>
                  </a:lnTo>
                  <a:lnTo>
                    <a:pt x="36010" y="994011"/>
                  </a:lnTo>
                  <a:lnTo>
                    <a:pt x="51317" y="1037318"/>
                  </a:lnTo>
                  <a:lnTo>
                    <a:pt x="69118" y="1079386"/>
                  </a:lnTo>
                  <a:lnTo>
                    <a:pt x="89322" y="1120124"/>
                  </a:lnTo>
                  <a:lnTo>
                    <a:pt x="111841" y="1159442"/>
                  </a:lnTo>
                  <a:lnTo>
                    <a:pt x="136584" y="1197252"/>
                  </a:lnTo>
                  <a:lnTo>
                    <a:pt x="163462" y="1233463"/>
                  </a:lnTo>
                  <a:lnTo>
                    <a:pt x="192386" y="1267987"/>
                  </a:lnTo>
                  <a:lnTo>
                    <a:pt x="223266" y="1300734"/>
                  </a:lnTo>
                  <a:lnTo>
                    <a:pt x="256012" y="1331613"/>
                  </a:lnTo>
                  <a:lnTo>
                    <a:pt x="290536" y="1360537"/>
                  </a:lnTo>
                  <a:lnTo>
                    <a:pt x="326747" y="1387415"/>
                  </a:lnTo>
                  <a:lnTo>
                    <a:pt x="364557" y="1412158"/>
                  </a:lnTo>
                  <a:lnTo>
                    <a:pt x="403875" y="1434677"/>
                  </a:lnTo>
                  <a:lnTo>
                    <a:pt x="444613" y="1454881"/>
                  </a:lnTo>
                  <a:lnTo>
                    <a:pt x="486681" y="1472682"/>
                  </a:lnTo>
                  <a:lnTo>
                    <a:pt x="529988" y="1487989"/>
                  </a:lnTo>
                  <a:lnTo>
                    <a:pt x="574447" y="1500714"/>
                  </a:lnTo>
                  <a:lnTo>
                    <a:pt x="619967" y="1510767"/>
                  </a:lnTo>
                  <a:lnTo>
                    <a:pt x="666459" y="1518059"/>
                  </a:lnTo>
                  <a:lnTo>
                    <a:pt x="713833" y="1522499"/>
                  </a:lnTo>
                  <a:lnTo>
                    <a:pt x="762000" y="1524000"/>
                  </a:lnTo>
                  <a:lnTo>
                    <a:pt x="810160" y="1522499"/>
                  </a:lnTo>
                  <a:lnTo>
                    <a:pt x="857515" y="1518059"/>
                  </a:lnTo>
                  <a:lnTo>
                    <a:pt x="903976" y="1510767"/>
                  </a:lnTo>
                  <a:lnTo>
                    <a:pt x="949455" y="1500714"/>
                  </a:lnTo>
                  <a:lnTo>
                    <a:pt x="993863" y="1487989"/>
                  </a:lnTo>
                  <a:lnTo>
                    <a:pt x="1037112" y="1472682"/>
                  </a:lnTo>
                  <a:lnTo>
                    <a:pt x="1079114" y="1454881"/>
                  </a:lnTo>
                  <a:lnTo>
                    <a:pt x="1119779" y="1434677"/>
                  </a:lnTo>
                  <a:lnTo>
                    <a:pt x="1159021" y="1412158"/>
                  </a:lnTo>
                  <a:lnTo>
                    <a:pt x="1196749" y="1387415"/>
                  </a:lnTo>
                  <a:lnTo>
                    <a:pt x="1232876" y="1360537"/>
                  </a:lnTo>
                  <a:lnTo>
                    <a:pt x="1267313" y="1331613"/>
                  </a:lnTo>
                  <a:lnTo>
                    <a:pt x="1299972" y="1300734"/>
                  </a:lnTo>
                  <a:lnTo>
                    <a:pt x="1330764" y="1267987"/>
                  </a:lnTo>
                  <a:lnTo>
                    <a:pt x="1359601" y="1233463"/>
                  </a:lnTo>
                  <a:lnTo>
                    <a:pt x="1386394" y="1197252"/>
                  </a:lnTo>
                  <a:lnTo>
                    <a:pt x="1411056" y="1159442"/>
                  </a:lnTo>
                  <a:lnTo>
                    <a:pt x="1433497" y="1120124"/>
                  </a:lnTo>
                  <a:lnTo>
                    <a:pt x="1453629" y="1079386"/>
                  </a:lnTo>
                  <a:lnTo>
                    <a:pt x="1471364" y="1037318"/>
                  </a:lnTo>
                  <a:lnTo>
                    <a:pt x="1486613" y="994011"/>
                  </a:lnTo>
                  <a:lnTo>
                    <a:pt x="1499287" y="949552"/>
                  </a:lnTo>
                  <a:lnTo>
                    <a:pt x="1509300" y="904032"/>
                  </a:lnTo>
                  <a:lnTo>
                    <a:pt x="1516561" y="857540"/>
                  </a:lnTo>
                  <a:lnTo>
                    <a:pt x="1520982" y="810166"/>
                  </a:lnTo>
                  <a:lnTo>
                    <a:pt x="1522476" y="762000"/>
                  </a:lnTo>
                  <a:lnTo>
                    <a:pt x="1520982" y="713833"/>
                  </a:lnTo>
                  <a:lnTo>
                    <a:pt x="1516561" y="666459"/>
                  </a:lnTo>
                  <a:lnTo>
                    <a:pt x="1509300" y="619967"/>
                  </a:lnTo>
                  <a:lnTo>
                    <a:pt x="1499287" y="574447"/>
                  </a:lnTo>
                  <a:lnTo>
                    <a:pt x="1486613" y="529988"/>
                  </a:lnTo>
                  <a:lnTo>
                    <a:pt x="1471364" y="486681"/>
                  </a:lnTo>
                  <a:lnTo>
                    <a:pt x="1453629" y="444613"/>
                  </a:lnTo>
                  <a:lnTo>
                    <a:pt x="1433497" y="403875"/>
                  </a:lnTo>
                  <a:lnTo>
                    <a:pt x="1411056" y="364557"/>
                  </a:lnTo>
                  <a:lnTo>
                    <a:pt x="1386394" y="326747"/>
                  </a:lnTo>
                  <a:lnTo>
                    <a:pt x="1359601" y="290536"/>
                  </a:lnTo>
                  <a:lnTo>
                    <a:pt x="1330764" y="256012"/>
                  </a:lnTo>
                  <a:lnTo>
                    <a:pt x="1299972" y="223266"/>
                  </a:lnTo>
                  <a:lnTo>
                    <a:pt x="1267313" y="192386"/>
                  </a:lnTo>
                  <a:lnTo>
                    <a:pt x="1232876" y="163462"/>
                  </a:lnTo>
                  <a:lnTo>
                    <a:pt x="1196749" y="136584"/>
                  </a:lnTo>
                  <a:lnTo>
                    <a:pt x="1159021" y="111841"/>
                  </a:lnTo>
                  <a:lnTo>
                    <a:pt x="1119779" y="89322"/>
                  </a:lnTo>
                  <a:lnTo>
                    <a:pt x="1079114" y="69118"/>
                  </a:lnTo>
                  <a:lnTo>
                    <a:pt x="1037112" y="51317"/>
                  </a:lnTo>
                  <a:lnTo>
                    <a:pt x="993863" y="36010"/>
                  </a:lnTo>
                  <a:lnTo>
                    <a:pt x="949455" y="23285"/>
                  </a:lnTo>
                  <a:lnTo>
                    <a:pt x="903976" y="13232"/>
                  </a:lnTo>
                  <a:lnTo>
                    <a:pt x="857515" y="5940"/>
                  </a:lnTo>
                  <a:lnTo>
                    <a:pt x="810160" y="1500"/>
                  </a:lnTo>
                  <a:lnTo>
                    <a:pt x="762000" y="0"/>
                  </a:lnTo>
                  <a:close/>
                </a:path>
              </a:pathLst>
            </a:custGeom>
            <a:solidFill>
              <a:srgbClr val="E1AA00"/>
            </a:solidFill>
          </p:spPr>
          <p:txBody>
            <a:bodyPr wrap="square" lIns="0" tIns="0" rIns="0" bIns="0" rtlCol="0"/>
            <a:lstStyle/>
            <a:p>
              <a:endParaRPr/>
            </a:p>
          </p:txBody>
        </p:sp>
        <p:sp>
          <p:nvSpPr>
            <p:cNvPr id="30" name="object 30"/>
            <p:cNvSpPr/>
            <p:nvPr/>
          </p:nvSpPr>
          <p:spPr>
            <a:xfrm>
              <a:off x="2214372" y="5234940"/>
              <a:ext cx="111760" cy="762000"/>
            </a:xfrm>
            <a:custGeom>
              <a:avLst/>
              <a:gdLst/>
              <a:ahLst/>
              <a:cxnLst/>
              <a:rect l="l" t="t" r="r" b="b"/>
              <a:pathLst>
                <a:path w="111760" h="762000">
                  <a:moveTo>
                    <a:pt x="111251" y="0"/>
                  </a:moveTo>
                  <a:lnTo>
                    <a:pt x="82938" y="571"/>
                  </a:lnTo>
                  <a:lnTo>
                    <a:pt x="55054" y="2286"/>
                  </a:lnTo>
                  <a:lnTo>
                    <a:pt x="27455" y="5143"/>
                  </a:lnTo>
                  <a:lnTo>
                    <a:pt x="0" y="9143"/>
                  </a:lnTo>
                  <a:lnTo>
                    <a:pt x="111251" y="762000"/>
                  </a:lnTo>
                  <a:lnTo>
                    <a:pt x="111251" y="0"/>
                  </a:lnTo>
                  <a:close/>
                </a:path>
              </a:pathLst>
            </a:custGeom>
            <a:solidFill>
              <a:srgbClr val="FFD184"/>
            </a:solidFill>
          </p:spPr>
          <p:txBody>
            <a:bodyPr wrap="square" lIns="0" tIns="0" rIns="0" bIns="0" rtlCol="0"/>
            <a:lstStyle/>
            <a:p>
              <a:endParaRPr/>
            </a:p>
          </p:txBody>
        </p:sp>
        <p:sp>
          <p:nvSpPr>
            <p:cNvPr id="31" name="object 31"/>
            <p:cNvSpPr/>
            <p:nvPr/>
          </p:nvSpPr>
          <p:spPr>
            <a:xfrm>
              <a:off x="2214372" y="5234940"/>
              <a:ext cx="111760" cy="762000"/>
            </a:xfrm>
            <a:custGeom>
              <a:avLst/>
              <a:gdLst/>
              <a:ahLst/>
              <a:cxnLst/>
              <a:rect l="l" t="t" r="r" b="b"/>
              <a:pathLst>
                <a:path w="111760" h="762000">
                  <a:moveTo>
                    <a:pt x="0" y="9143"/>
                  </a:moveTo>
                  <a:lnTo>
                    <a:pt x="27455" y="5143"/>
                  </a:lnTo>
                  <a:lnTo>
                    <a:pt x="55054" y="2286"/>
                  </a:lnTo>
                  <a:lnTo>
                    <a:pt x="82938" y="571"/>
                  </a:lnTo>
                  <a:lnTo>
                    <a:pt x="111251" y="0"/>
                  </a:lnTo>
                  <a:lnTo>
                    <a:pt x="111251" y="762000"/>
                  </a:lnTo>
                  <a:lnTo>
                    <a:pt x="0" y="9143"/>
                  </a:lnTo>
                  <a:close/>
                </a:path>
              </a:pathLst>
            </a:custGeom>
            <a:ln w="18288">
              <a:solidFill>
                <a:srgbClr val="FFFFFF"/>
              </a:solidFill>
            </a:ln>
          </p:spPr>
          <p:txBody>
            <a:bodyPr wrap="square" lIns="0" tIns="0" rIns="0" bIns="0" rtlCol="0"/>
            <a:lstStyle/>
            <a:p>
              <a:endParaRPr/>
            </a:p>
          </p:txBody>
        </p:sp>
        <p:sp>
          <p:nvSpPr>
            <p:cNvPr id="32" name="object 32"/>
            <p:cNvSpPr/>
            <p:nvPr/>
          </p:nvSpPr>
          <p:spPr>
            <a:xfrm>
              <a:off x="2185416" y="5029200"/>
              <a:ext cx="315595" cy="1935480"/>
            </a:xfrm>
            <a:custGeom>
              <a:avLst/>
              <a:gdLst/>
              <a:ahLst/>
              <a:cxnLst/>
              <a:rect l="l" t="t" r="r" b="b"/>
              <a:pathLst>
                <a:path w="315594" h="1935479">
                  <a:moveTo>
                    <a:pt x="123443" y="1935479"/>
                  </a:moveTo>
                  <a:lnTo>
                    <a:pt x="315468" y="1935479"/>
                  </a:lnTo>
                  <a:lnTo>
                    <a:pt x="315468" y="1757171"/>
                  </a:lnTo>
                  <a:lnTo>
                    <a:pt x="123443" y="1757171"/>
                  </a:lnTo>
                  <a:lnTo>
                    <a:pt x="123443" y="1935479"/>
                  </a:lnTo>
                  <a:close/>
                </a:path>
                <a:path w="315594" h="1935479">
                  <a:moveTo>
                    <a:pt x="0" y="178307"/>
                  </a:moveTo>
                  <a:lnTo>
                    <a:pt x="134112" y="178307"/>
                  </a:lnTo>
                  <a:lnTo>
                    <a:pt x="134112" y="0"/>
                  </a:lnTo>
                  <a:lnTo>
                    <a:pt x="0" y="0"/>
                  </a:lnTo>
                  <a:lnTo>
                    <a:pt x="0" y="178307"/>
                  </a:lnTo>
                  <a:close/>
                </a:path>
              </a:pathLst>
            </a:custGeom>
            <a:ln w="9144">
              <a:solidFill>
                <a:srgbClr val="000000"/>
              </a:solidFill>
            </a:ln>
          </p:spPr>
          <p:txBody>
            <a:bodyPr wrap="square" lIns="0" tIns="0" rIns="0" bIns="0" rtlCol="0"/>
            <a:lstStyle/>
            <a:p>
              <a:endParaRPr/>
            </a:p>
          </p:txBody>
        </p:sp>
      </p:grpSp>
      <p:sp>
        <p:nvSpPr>
          <p:cNvPr id="33" name="object 33"/>
          <p:cNvSpPr/>
          <p:nvPr/>
        </p:nvSpPr>
        <p:spPr>
          <a:xfrm>
            <a:off x="3529584" y="5836920"/>
            <a:ext cx="60960" cy="62865"/>
          </a:xfrm>
          <a:custGeom>
            <a:avLst/>
            <a:gdLst/>
            <a:ahLst/>
            <a:cxnLst/>
            <a:rect l="l" t="t" r="r" b="b"/>
            <a:pathLst>
              <a:path w="60960" h="62864">
                <a:moveTo>
                  <a:pt x="60960" y="0"/>
                </a:moveTo>
                <a:lnTo>
                  <a:pt x="0" y="0"/>
                </a:lnTo>
                <a:lnTo>
                  <a:pt x="0" y="62484"/>
                </a:lnTo>
                <a:lnTo>
                  <a:pt x="60960" y="62484"/>
                </a:lnTo>
                <a:lnTo>
                  <a:pt x="60960" y="0"/>
                </a:lnTo>
                <a:close/>
              </a:path>
            </a:pathLst>
          </a:custGeom>
          <a:solidFill>
            <a:srgbClr val="E1AA00"/>
          </a:solidFill>
        </p:spPr>
        <p:txBody>
          <a:bodyPr wrap="square" lIns="0" tIns="0" rIns="0" bIns="0" rtlCol="0"/>
          <a:lstStyle/>
          <a:p>
            <a:endParaRPr/>
          </a:p>
        </p:txBody>
      </p:sp>
      <p:sp>
        <p:nvSpPr>
          <p:cNvPr id="34" name="object 34"/>
          <p:cNvSpPr/>
          <p:nvPr/>
        </p:nvSpPr>
        <p:spPr>
          <a:xfrm>
            <a:off x="3529584" y="6036564"/>
            <a:ext cx="62865" cy="62865"/>
          </a:xfrm>
          <a:custGeom>
            <a:avLst/>
            <a:gdLst/>
            <a:ahLst/>
            <a:cxnLst/>
            <a:rect l="l" t="t" r="r" b="b"/>
            <a:pathLst>
              <a:path w="62864" h="62864">
                <a:moveTo>
                  <a:pt x="62484" y="0"/>
                </a:moveTo>
                <a:lnTo>
                  <a:pt x="0" y="0"/>
                </a:lnTo>
                <a:lnTo>
                  <a:pt x="0" y="62484"/>
                </a:lnTo>
                <a:lnTo>
                  <a:pt x="62484" y="62484"/>
                </a:lnTo>
                <a:lnTo>
                  <a:pt x="62484" y="0"/>
                </a:lnTo>
                <a:close/>
              </a:path>
            </a:pathLst>
          </a:custGeom>
          <a:solidFill>
            <a:srgbClr val="FFD184"/>
          </a:solidFill>
        </p:spPr>
        <p:txBody>
          <a:bodyPr wrap="square" lIns="0" tIns="0" rIns="0" bIns="0" rtlCol="0"/>
          <a:lstStyle/>
          <a:p>
            <a:endParaRPr/>
          </a:p>
        </p:txBody>
      </p:sp>
      <p:sp>
        <p:nvSpPr>
          <p:cNvPr id="35" name="object 35"/>
          <p:cNvSpPr txBox="1"/>
          <p:nvPr/>
        </p:nvSpPr>
        <p:spPr>
          <a:xfrm>
            <a:off x="880872" y="4623816"/>
            <a:ext cx="3510279" cy="2403475"/>
          </a:xfrm>
          <a:prstGeom prst="rect">
            <a:avLst/>
          </a:prstGeom>
          <a:ln w="9144">
            <a:solidFill>
              <a:srgbClr val="000000"/>
            </a:solidFill>
          </a:ln>
        </p:spPr>
        <p:txBody>
          <a:bodyPr vert="horz" wrap="square" lIns="0" tIns="102235" rIns="0" bIns="0" rtlCol="0">
            <a:spAutoFit/>
          </a:bodyPr>
          <a:lstStyle/>
          <a:p>
            <a:pPr algn="ctr">
              <a:lnSpc>
                <a:spcPct val="100000"/>
              </a:lnSpc>
              <a:spcBef>
                <a:spcPts val="805"/>
              </a:spcBef>
            </a:pPr>
            <a:r>
              <a:rPr sz="1200" b="1" spc="-10" dirty="0">
                <a:solidFill>
                  <a:srgbClr val="585858"/>
                </a:solidFill>
                <a:latin typeface="UD Digi Kyokasho NK-B"/>
                <a:cs typeface="UD Digi Kyokasho NK-B"/>
              </a:rPr>
              <a:t>（３）</a:t>
            </a:r>
            <a:r>
              <a:rPr sz="1200" b="1" spc="-50" dirty="0">
                <a:solidFill>
                  <a:srgbClr val="585858"/>
                </a:solidFill>
                <a:latin typeface="UD Digi Kyokasho NK-B"/>
                <a:cs typeface="UD Digi Kyokasho NK-B"/>
              </a:rPr>
              <a:t>小・中学校に対する巡回支援の実施</a:t>
            </a:r>
            <a:endParaRPr sz="1200">
              <a:latin typeface="UD Digi Kyokasho NK-B"/>
              <a:cs typeface="UD Digi Kyokasho NK-B"/>
            </a:endParaRPr>
          </a:p>
          <a:p>
            <a:pPr marR="761365" algn="ctr">
              <a:lnSpc>
                <a:spcPct val="100000"/>
              </a:lnSpc>
              <a:spcBef>
                <a:spcPts val="1040"/>
              </a:spcBef>
            </a:pPr>
            <a:r>
              <a:rPr sz="900" spc="-50" dirty="0">
                <a:solidFill>
                  <a:srgbClr val="3F3F3F"/>
                </a:solidFill>
                <a:latin typeface="Calibri"/>
                <a:cs typeface="Calibri"/>
              </a:rPr>
              <a:t>1</a:t>
            </a:r>
            <a:endParaRPr sz="900">
              <a:latin typeface="Calibri"/>
              <a:cs typeface="Calibri"/>
            </a:endParaRPr>
          </a:p>
          <a:p>
            <a:pPr>
              <a:lnSpc>
                <a:spcPct val="100000"/>
              </a:lnSpc>
            </a:pPr>
            <a:endParaRPr sz="900">
              <a:latin typeface="Calibri"/>
              <a:cs typeface="Calibri"/>
            </a:endParaRPr>
          </a:p>
          <a:p>
            <a:pPr>
              <a:lnSpc>
                <a:spcPct val="100000"/>
              </a:lnSpc>
            </a:pPr>
            <a:endParaRPr sz="900">
              <a:latin typeface="Calibri"/>
              <a:cs typeface="Calibri"/>
            </a:endParaRPr>
          </a:p>
          <a:p>
            <a:pPr>
              <a:lnSpc>
                <a:spcPct val="100000"/>
              </a:lnSpc>
              <a:spcBef>
                <a:spcPts val="965"/>
              </a:spcBef>
            </a:pPr>
            <a:endParaRPr sz="900">
              <a:latin typeface="Calibri"/>
              <a:cs typeface="Calibri"/>
            </a:endParaRPr>
          </a:p>
          <a:p>
            <a:pPr marL="2736850" marR="421640" algn="r">
              <a:lnSpc>
                <a:spcPct val="145600"/>
              </a:lnSpc>
            </a:pPr>
            <a:r>
              <a:rPr sz="900" b="1" spc="-20" dirty="0">
                <a:solidFill>
                  <a:srgbClr val="666666"/>
                </a:solidFill>
                <a:latin typeface="UD Digi Kyokasho NK-B"/>
                <a:cs typeface="UD Digi Kyokasho NK-B"/>
              </a:rPr>
              <a:t>実施有実施無</a:t>
            </a:r>
            <a:endParaRPr sz="900">
              <a:latin typeface="UD Digi Kyokasho NK-B"/>
              <a:cs typeface="UD Digi Kyokasho NK-B"/>
            </a:endParaRPr>
          </a:p>
          <a:p>
            <a:pPr>
              <a:lnSpc>
                <a:spcPct val="100000"/>
              </a:lnSpc>
            </a:pPr>
            <a:endParaRPr sz="900">
              <a:latin typeface="UD Digi Kyokasho NK-B"/>
              <a:cs typeface="UD Digi Kyokasho NK-B"/>
            </a:endParaRPr>
          </a:p>
          <a:p>
            <a:pPr>
              <a:lnSpc>
                <a:spcPct val="100000"/>
              </a:lnSpc>
            </a:pPr>
            <a:endParaRPr sz="900">
              <a:latin typeface="UD Digi Kyokasho NK-B"/>
              <a:cs typeface="UD Digi Kyokasho NK-B"/>
            </a:endParaRPr>
          </a:p>
          <a:p>
            <a:pPr>
              <a:lnSpc>
                <a:spcPct val="100000"/>
              </a:lnSpc>
            </a:pPr>
            <a:endParaRPr sz="900">
              <a:latin typeface="UD Digi Kyokasho NK-B"/>
              <a:cs typeface="UD Digi Kyokasho NK-B"/>
            </a:endParaRPr>
          </a:p>
          <a:p>
            <a:pPr>
              <a:lnSpc>
                <a:spcPct val="100000"/>
              </a:lnSpc>
              <a:spcBef>
                <a:spcPts val="670"/>
              </a:spcBef>
            </a:pPr>
            <a:endParaRPr sz="900">
              <a:latin typeface="UD Digi Kyokasho NK-B"/>
              <a:cs typeface="UD Digi Kyokasho NK-B"/>
            </a:endParaRPr>
          </a:p>
          <a:p>
            <a:pPr marR="456565" algn="ctr">
              <a:lnSpc>
                <a:spcPct val="100000"/>
              </a:lnSpc>
            </a:pPr>
            <a:r>
              <a:rPr sz="900" spc="-25" dirty="0">
                <a:solidFill>
                  <a:srgbClr val="3F3F3F"/>
                </a:solidFill>
                <a:latin typeface="Calibri"/>
                <a:cs typeface="Calibri"/>
              </a:rPr>
              <a:t>42</a:t>
            </a:r>
            <a:endParaRPr sz="900">
              <a:latin typeface="Calibri"/>
              <a:cs typeface="Calibri"/>
            </a:endParaRPr>
          </a:p>
        </p:txBody>
      </p:sp>
      <p:sp>
        <p:nvSpPr>
          <p:cNvPr id="36" name="object 36"/>
          <p:cNvSpPr/>
          <p:nvPr/>
        </p:nvSpPr>
        <p:spPr>
          <a:xfrm>
            <a:off x="9346692" y="5251704"/>
            <a:ext cx="0" cy="1635760"/>
          </a:xfrm>
          <a:custGeom>
            <a:avLst/>
            <a:gdLst/>
            <a:ahLst/>
            <a:cxnLst/>
            <a:rect l="l" t="t" r="r" b="b"/>
            <a:pathLst>
              <a:path h="1635759">
                <a:moveTo>
                  <a:pt x="0" y="0"/>
                </a:moveTo>
                <a:lnTo>
                  <a:pt x="0" y="1635252"/>
                </a:lnTo>
              </a:path>
            </a:pathLst>
          </a:custGeom>
          <a:ln w="9144">
            <a:solidFill>
              <a:srgbClr val="D9D9D9"/>
            </a:solidFill>
          </a:ln>
        </p:spPr>
        <p:txBody>
          <a:bodyPr wrap="square" lIns="0" tIns="0" rIns="0" bIns="0" rtlCol="0"/>
          <a:lstStyle/>
          <a:p>
            <a:endParaRPr/>
          </a:p>
        </p:txBody>
      </p:sp>
      <p:sp>
        <p:nvSpPr>
          <p:cNvPr id="37" name="object 37"/>
          <p:cNvSpPr txBox="1"/>
          <p:nvPr/>
        </p:nvSpPr>
        <p:spPr>
          <a:xfrm>
            <a:off x="9056623" y="5435600"/>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40</a:t>
            </a:r>
            <a:endParaRPr sz="900">
              <a:latin typeface="Calibri"/>
              <a:cs typeface="Calibri"/>
            </a:endParaRPr>
          </a:p>
        </p:txBody>
      </p:sp>
      <p:graphicFrame>
        <p:nvGraphicFramePr>
          <p:cNvPr id="38" name="object 38"/>
          <p:cNvGraphicFramePr>
            <a:graphicFrameLocks noGrp="1"/>
          </p:cNvGraphicFramePr>
          <p:nvPr/>
        </p:nvGraphicFramePr>
        <p:xfrm>
          <a:off x="6166103" y="5251704"/>
          <a:ext cx="2963544" cy="1632585"/>
        </p:xfrm>
        <a:graphic>
          <a:graphicData uri="http://schemas.openxmlformats.org/drawingml/2006/table">
            <a:tbl>
              <a:tblPr firstRow="1" bandRow="1">
                <a:tableStyleId>{2D5ABB26-0587-4C30-8999-92F81FD0307C}</a:tableStyleId>
              </a:tblPr>
              <a:tblGrid>
                <a:gridCol w="351790">
                  <a:extLst>
                    <a:ext uri="{9D8B030D-6E8A-4147-A177-3AD203B41FA5}">
                      <a16:colId xmlns:a16="http://schemas.microsoft.com/office/drawing/2014/main" val="20000"/>
                    </a:ext>
                  </a:extLst>
                </a:gridCol>
                <a:gridCol w="353060">
                  <a:extLst>
                    <a:ext uri="{9D8B030D-6E8A-4147-A177-3AD203B41FA5}">
                      <a16:colId xmlns:a16="http://schemas.microsoft.com/office/drawing/2014/main" val="20001"/>
                    </a:ext>
                  </a:extLst>
                </a:gridCol>
                <a:gridCol w="211455">
                  <a:extLst>
                    <a:ext uri="{9D8B030D-6E8A-4147-A177-3AD203B41FA5}">
                      <a16:colId xmlns:a16="http://schemas.microsoft.com/office/drawing/2014/main" val="20002"/>
                    </a:ext>
                  </a:extLst>
                </a:gridCol>
                <a:gridCol w="139700">
                  <a:extLst>
                    <a:ext uri="{9D8B030D-6E8A-4147-A177-3AD203B41FA5}">
                      <a16:colId xmlns:a16="http://schemas.microsoft.com/office/drawing/2014/main" val="20003"/>
                    </a:ext>
                  </a:extLst>
                </a:gridCol>
                <a:gridCol w="353059">
                  <a:extLst>
                    <a:ext uri="{9D8B030D-6E8A-4147-A177-3AD203B41FA5}">
                      <a16:colId xmlns:a16="http://schemas.microsoft.com/office/drawing/2014/main" val="20004"/>
                    </a:ext>
                  </a:extLst>
                </a:gridCol>
                <a:gridCol w="351790">
                  <a:extLst>
                    <a:ext uri="{9D8B030D-6E8A-4147-A177-3AD203B41FA5}">
                      <a16:colId xmlns:a16="http://schemas.microsoft.com/office/drawing/2014/main" val="20005"/>
                    </a:ext>
                  </a:extLst>
                </a:gridCol>
                <a:gridCol w="353060">
                  <a:extLst>
                    <a:ext uri="{9D8B030D-6E8A-4147-A177-3AD203B41FA5}">
                      <a16:colId xmlns:a16="http://schemas.microsoft.com/office/drawing/2014/main" val="20006"/>
                    </a:ext>
                  </a:extLst>
                </a:gridCol>
                <a:gridCol w="351789">
                  <a:extLst>
                    <a:ext uri="{9D8B030D-6E8A-4147-A177-3AD203B41FA5}">
                      <a16:colId xmlns:a16="http://schemas.microsoft.com/office/drawing/2014/main" val="20007"/>
                    </a:ext>
                  </a:extLst>
                </a:gridCol>
                <a:gridCol w="211455">
                  <a:extLst>
                    <a:ext uri="{9D8B030D-6E8A-4147-A177-3AD203B41FA5}">
                      <a16:colId xmlns:a16="http://schemas.microsoft.com/office/drawing/2014/main" val="20008"/>
                    </a:ext>
                  </a:extLst>
                </a:gridCol>
                <a:gridCol w="196850">
                  <a:extLst>
                    <a:ext uri="{9D8B030D-6E8A-4147-A177-3AD203B41FA5}">
                      <a16:colId xmlns:a16="http://schemas.microsoft.com/office/drawing/2014/main" val="20009"/>
                    </a:ext>
                  </a:extLst>
                </a:gridCol>
              </a:tblGrid>
              <a:tr h="185420">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gridSpan="2">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gridSpan="2">
                  <a:txBody>
                    <a:bodyPr/>
                    <a:lstStyle/>
                    <a:p>
                      <a:pPr marR="48895">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hMerge="1">
                  <a:txBody>
                    <a:bodyPr/>
                    <a:lstStyle/>
                    <a:p>
                      <a:endParaRPr/>
                    </a:p>
                  </a:txBody>
                  <a:tcPr marL="0" marR="0" marT="0" marB="0"/>
                </a:tc>
                <a:extLst>
                  <a:ext uri="{0D108BD9-81ED-4DB2-BD59-A6C34878D82A}">
                    <a16:rowId xmlns:a16="http://schemas.microsoft.com/office/drawing/2014/main" val="10000"/>
                  </a:ext>
                </a:extLst>
              </a:tr>
              <a:tr h="170180">
                <a:tc gridSpan="10">
                  <a:txBody>
                    <a:bodyPr/>
                    <a:lstStyle/>
                    <a:p>
                      <a:pPr marR="48895">
                        <a:lnSpc>
                          <a:spcPct val="100000"/>
                        </a:lnSpc>
                      </a:pPr>
                      <a:endParaRPr sz="900">
                        <a:latin typeface="Times New Roman"/>
                        <a:cs typeface="Times New Roman"/>
                      </a:endParaRPr>
                    </a:p>
                  </a:txBody>
                  <a:tcPr marL="0" marR="0" marT="0" marB="0">
                    <a:lnL w="9525">
                      <a:solidFill>
                        <a:srgbClr val="D9D9D9"/>
                      </a:solidFill>
                      <a:prstDash val="solid"/>
                    </a:lnL>
                    <a:lnR w="9525">
                      <a:solidFill>
                        <a:srgbClr val="D9D9D9"/>
                      </a:solidFill>
                      <a:prstDash val="solid"/>
                    </a:lnR>
                    <a:solidFill>
                      <a:srgbClr val="5B9B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374650">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gridSpan="2">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gridSpan="2">
                  <a:txBody>
                    <a:bodyPr/>
                    <a:lstStyle/>
                    <a:p>
                      <a:pPr marR="48895">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hMerge="1">
                  <a:txBody>
                    <a:bodyPr/>
                    <a:lstStyle/>
                    <a:p>
                      <a:endParaRPr/>
                    </a:p>
                  </a:txBody>
                  <a:tcPr marL="0" marR="0" marT="0" marB="0"/>
                </a:tc>
                <a:extLst>
                  <a:ext uri="{0D108BD9-81ED-4DB2-BD59-A6C34878D82A}">
                    <a16:rowId xmlns:a16="http://schemas.microsoft.com/office/drawing/2014/main" val="10002"/>
                  </a:ext>
                </a:extLst>
              </a:tr>
              <a:tr h="170180">
                <a:tc gridSpan="9">
                  <a:txBody>
                    <a:bodyPr/>
                    <a:lstStyle/>
                    <a:p>
                      <a:pPr>
                        <a:lnSpc>
                          <a:spcPct val="100000"/>
                        </a:lnSpc>
                      </a:pPr>
                      <a:endParaRPr sz="900">
                        <a:latin typeface="Times New Roman"/>
                        <a:cs typeface="Times New Roman"/>
                      </a:endParaRPr>
                    </a:p>
                  </a:txBody>
                  <a:tcPr marL="0" marR="0" marT="0" marB="0">
                    <a:lnL w="9525">
                      <a:solidFill>
                        <a:srgbClr val="D9D9D9"/>
                      </a:solidFill>
                      <a:prstDash val="solid"/>
                    </a:lnL>
                    <a:solidFill>
                      <a:srgbClr val="5B9BD4"/>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76200">
                        <a:lnSpc>
                          <a:spcPct val="100000"/>
                        </a:lnSpc>
                        <a:spcBef>
                          <a:spcPts val="70"/>
                        </a:spcBef>
                      </a:pPr>
                      <a:r>
                        <a:rPr sz="900" spc="-25" dirty="0">
                          <a:solidFill>
                            <a:srgbClr val="3F3F3F"/>
                          </a:solidFill>
                          <a:latin typeface="Calibri"/>
                          <a:cs typeface="Calibri"/>
                        </a:rPr>
                        <a:t>38</a:t>
                      </a:r>
                      <a:endParaRPr sz="900">
                        <a:latin typeface="Calibri"/>
                        <a:cs typeface="Calibri"/>
                      </a:endParaRPr>
                    </a:p>
                  </a:txBody>
                  <a:tcPr marL="0" marR="0" marT="8890" marB="0">
                    <a:lnR w="9525">
                      <a:solidFill>
                        <a:srgbClr val="D9D9D9"/>
                      </a:solidFill>
                      <a:prstDash val="solid"/>
                    </a:lnR>
                  </a:tcPr>
                </a:tc>
                <a:extLst>
                  <a:ext uri="{0D108BD9-81ED-4DB2-BD59-A6C34878D82A}">
                    <a16:rowId xmlns:a16="http://schemas.microsoft.com/office/drawing/2014/main" val="10003"/>
                  </a:ext>
                </a:extLst>
              </a:tr>
              <a:tr h="374650">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gridSpan="2">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hMerge="1">
                  <a:txBody>
                    <a:bodyPr/>
                    <a:lstStyle/>
                    <a:p>
                      <a:endParaRPr/>
                    </a:p>
                  </a:txBody>
                  <a:tcPr marL="0" marR="0" marT="0" marB="0"/>
                </a:tc>
                <a:tc rowSpan="3">
                  <a:txBody>
                    <a:bodyPr/>
                    <a:lstStyle/>
                    <a:p>
                      <a:pPr>
                        <a:lnSpc>
                          <a:spcPct val="100000"/>
                        </a:lnSpc>
                      </a:pPr>
                      <a:endParaRPr sz="900">
                        <a:latin typeface="Times New Roman"/>
                        <a:cs typeface="Times New Roman"/>
                      </a:endParaRPr>
                    </a:p>
                    <a:p>
                      <a:pPr>
                        <a:lnSpc>
                          <a:spcPct val="100000"/>
                        </a:lnSpc>
                        <a:spcBef>
                          <a:spcPts val="950"/>
                        </a:spcBef>
                      </a:pPr>
                      <a:endParaRPr sz="900">
                        <a:latin typeface="Times New Roman"/>
                        <a:cs typeface="Times New Roman"/>
                      </a:endParaRPr>
                    </a:p>
                    <a:p>
                      <a:pPr>
                        <a:lnSpc>
                          <a:spcPct val="100000"/>
                        </a:lnSpc>
                        <a:spcBef>
                          <a:spcPts val="5"/>
                        </a:spcBef>
                      </a:pPr>
                      <a:r>
                        <a:rPr sz="900" spc="-50" dirty="0">
                          <a:solidFill>
                            <a:srgbClr val="3F3F3F"/>
                          </a:solidFill>
                          <a:latin typeface="Calibri"/>
                          <a:cs typeface="Calibri"/>
                        </a:rPr>
                        <a:t>3</a:t>
                      </a:r>
                      <a:endParaRPr sz="900">
                        <a:latin typeface="Calibri"/>
                        <a:cs typeface="Calibri"/>
                      </a:endParaRPr>
                    </a:p>
                  </a:txBody>
                  <a:tcPr marL="0" marR="0" marT="0" marB="0">
                    <a:lnL w="9525">
                      <a:solidFill>
                        <a:srgbClr val="D9D9D9"/>
                      </a:solidFill>
                      <a:prstDash val="solid"/>
                    </a:lnL>
                    <a:lnR w="9525">
                      <a:solidFill>
                        <a:srgbClr val="D9D9D9"/>
                      </a:solidFill>
                      <a:prstDash val="solid"/>
                    </a:lnR>
                  </a:tcPr>
                </a:tc>
                <a:tc rowSpan="3">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3">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3">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3" gridSpan="2">
                  <a:txBody>
                    <a:bodyPr/>
                    <a:lstStyle/>
                    <a:p>
                      <a:pPr marR="48895">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rowSpan="3" hMerge="1">
                  <a:txBody>
                    <a:bodyPr/>
                    <a:lstStyle/>
                    <a:p>
                      <a:endParaRPr/>
                    </a:p>
                  </a:txBody>
                  <a:tcPr marL="0" marR="0" marT="0" marB="0"/>
                </a:tc>
                <a:extLst>
                  <a:ext uri="{0D108BD9-81ED-4DB2-BD59-A6C34878D82A}">
                    <a16:rowId xmlns:a16="http://schemas.microsoft.com/office/drawing/2014/main" val="10004"/>
                  </a:ext>
                </a:extLst>
              </a:tr>
              <a:tr h="170180">
                <a:tc gridSpan="3">
                  <a:txBody>
                    <a:bodyPr/>
                    <a:lstStyle/>
                    <a:p>
                      <a:pPr>
                        <a:lnSpc>
                          <a:spcPct val="100000"/>
                        </a:lnSpc>
                      </a:pPr>
                      <a:endParaRPr sz="900">
                        <a:latin typeface="Times New Roman"/>
                        <a:cs typeface="Times New Roman"/>
                      </a:endParaRPr>
                    </a:p>
                  </a:txBody>
                  <a:tcPr marL="0" marR="0" marT="0" marB="0">
                    <a:lnL w="9525">
                      <a:solidFill>
                        <a:srgbClr val="D9D9D9"/>
                      </a:solidFill>
                      <a:prstDash val="solid"/>
                    </a:lnL>
                    <a:solidFill>
                      <a:srgbClr val="5B9BD4"/>
                    </a:solidFill>
                  </a:tcPr>
                </a:tc>
                <a:tc hMerge="1">
                  <a:txBody>
                    <a:bodyPr/>
                    <a:lstStyle/>
                    <a:p>
                      <a:endParaRPr/>
                    </a:p>
                  </a:txBody>
                  <a:tcPr marL="0" marR="0" marT="0" marB="0"/>
                </a:tc>
                <a:tc hMerge="1">
                  <a:txBody>
                    <a:bodyPr/>
                    <a:lstStyle/>
                    <a:p>
                      <a:endParaRPr/>
                    </a:p>
                  </a:txBody>
                  <a:tcPr marL="0" marR="0" marT="0" marB="0"/>
                </a:tc>
                <a:tc>
                  <a:txBody>
                    <a:bodyPr/>
                    <a:lstStyle/>
                    <a:p>
                      <a:pPr marL="76200">
                        <a:lnSpc>
                          <a:spcPct val="100000"/>
                        </a:lnSpc>
                        <a:spcBef>
                          <a:spcPts val="70"/>
                        </a:spcBef>
                      </a:pPr>
                      <a:r>
                        <a:rPr sz="900" spc="-50" dirty="0">
                          <a:solidFill>
                            <a:srgbClr val="3F3F3F"/>
                          </a:solidFill>
                          <a:latin typeface="Calibri"/>
                          <a:cs typeface="Calibri"/>
                        </a:rPr>
                        <a:t>1</a:t>
                      </a:r>
                      <a:endParaRPr sz="900">
                        <a:latin typeface="Calibri"/>
                        <a:cs typeface="Calibri"/>
                      </a:endParaRPr>
                    </a:p>
                  </a:txBody>
                  <a:tcPr marL="0" marR="0" marT="8890" marB="0">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gridSpan="2" vMerge="1">
                  <a:txBody>
                    <a:bodyPr/>
                    <a:lstStyle/>
                    <a:p>
                      <a:endParaRPr/>
                    </a:p>
                  </a:txBody>
                  <a:tcPr marL="0" marR="0" marT="0" marB="0">
                    <a:lnL w="9525">
                      <a:solidFill>
                        <a:srgbClr val="D9D9D9"/>
                      </a:solidFill>
                      <a:prstDash val="solid"/>
                    </a:lnL>
                    <a:lnR w="9525">
                      <a:solidFill>
                        <a:srgbClr val="D9D9D9"/>
                      </a:solidFill>
                      <a:prstDash val="solid"/>
                    </a:lnR>
                  </a:tcPr>
                </a:tc>
                <a:tc hMerge="1" vMerge="1">
                  <a:txBody>
                    <a:bodyPr/>
                    <a:lstStyle/>
                    <a:p>
                      <a:endParaRPr/>
                    </a:p>
                  </a:txBody>
                  <a:tcPr marL="0" marR="0" marT="0" marB="0"/>
                </a:tc>
                <a:extLst>
                  <a:ext uri="{0D108BD9-81ED-4DB2-BD59-A6C34878D82A}">
                    <a16:rowId xmlns:a16="http://schemas.microsoft.com/office/drawing/2014/main" val="10005"/>
                  </a:ext>
                </a:extLst>
              </a:tr>
              <a:tr h="187325">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gridSpan="2">
                  <a:txBody>
                    <a:bodyPr/>
                    <a:lstStyle/>
                    <a:p>
                      <a:pPr>
                        <a:lnSpc>
                          <a:spcPct val="100000"/>
                        </a:lnSpc>
                      </a:pPr>
                      <a:endParaRPr sz="1000">
                        <a:latin typeface="Times New Roman"/>
                        <a:cs typeface="Times New Roman"/>
                      </a:endParaRPr>
                    </a:p>
                  </a:txBody>
                  <a:tcPr marL="0" marR="0" marT="0" marB="0">
                    <a:lnL w="9525">
                      <a:solidFill>
                        <a:srgbClr val="D9D9D9"/>
                      </a:solidFill>
                      <a:prstDash val="solid"/>
                    </a:lnL>
                    <a:lnR w="9525">
                      <a:solidFill>
                        <a:srgbClr val="D9D9D9"/>
                      </a:solidFill>
                      <a:prstDash val="solid"/>
                    </a:lnR>
                  </a:tcPr>
                </a:tc>
                <a:tc hMerge="1">
                  <a:txBody>
                    <a:bodyPr/>
                    <a:lstStyle/>
                    <a:p>
                      <a:endParaRPr/>
                    </a:p>
                  </a:txBody>
                  <a:tcPr marL="0" marR="0" marT="0" marB="0"/>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vMerge="1">
                  <a:txBody>
                    <a:bodyPr/>
                    <a:lstStyle/>
                    <a:p>
                      <a:endParaRPr/>
                    </a:p>
                  </a:txBody>
                  <a:tcPr marL="0" marR="0" marT="0" marB="0">
                    <a:lnL w="9525">
                      <a:solidFill>
                        <a:srgbClr val="D9D9D9"/>
                      </a:solidFill>
                      <a:prstDash val="solid"/>
                    </a:lnL>
                    <a:lnR w="9525">
                      <a:solidFill>
                        <a:srgbClr val="D9D9D9"/>
                      </a:solidFill>
                      <a:prstDash val="solid"/>
                    </a:lnR>
                  </a:tcPr>
                </a:tc>
                <a:tc gridSpan="2" vMerge="1">
                  <a:txBody>
                    <a:bodyPr/>
                    <a:lstStyle/>
                    <a:p>
                      <a:endParaRPr/>
                    </a:p>
                  </a:txBody>
                  <a:tcPr marL="0" marR="0" marT="0" marB="0">
                    <a:lnL w="9525">
                      <a:solidFill>
                        <a:srgbClr val="D9D9D9"/>
                      </a:solidFill>
                      <a:prstDash val="solid"/>
                    </a:lnL>
                    <a:lnR w="9525">
                      <a:solidFill>
                        <a:srgbClr val="D9D9D9"/>
                      </a:solidFill>
                      <a:prstDash val="solid"/>
                    </a:lnR>
                  </a:tcPr>
                </a:tc>
                <a:tc hMerge="1" vMerge="1">
                  <a:txBody>
                    <a:bodyPr/>
                    <a:lstStyle/>
                    <a:p>
                      <a:endParaRPr/>
                    </a:p>
                  </a:txBody>
                  <a:tcPr marL="0" marR="0" marT="0" marB="0"/>
                </a:tc>
                <a:extLst>
                  <a:ext uri="{0D108BD9-81ED-4DB2-BD59-A6C34878D82A}">
                    <a16:rowId xmlns:a16="http://schemas.microsoft.com/office/drawing/2014/main" val="10006"/>
                  </a:ext>
                </a:extLst>
              </a:tr>
            </a:tbl>
          </a:graphicData>
        </a:graphic>
      </p:graphicFrame>
      <p:sp>
        <p:nvSpPr>
          <p:cNvPr id="39" name="object 39"/>
          <p:cNvSpPr txBox="1"/>
          <p:nvPr/>
        </p:nvSpPr>
        <p:spPr>
          <a:xfrm>
            <a:off x="4519676" y="5434584"/>
            <a:ext cx="1572260"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585858"/>
                </a:solidFill>
                <a:latin typeface="UD Digi Kyokasho NK-B"/>
                <a:cs typeface="UD Digi Kyokasho NK-B"/>
              </a:rPr>
              <a:t>教育委員会等</a:t>
            </a:r>
            <a:r>
              <a:rPr sz="800" b="1" spc="-10" dirty="0">
                <a:solidFill>
                  <a:srgbClr val="585858"/>
                </a:solidFill>
                <a:latin typeface="UD Digi Kyokasho NK-B"/>
                <a:cs typeface="UD Digi Kyokasho NK-B"/>
              </a:rPr>
              <a:t>（</a:t>
            </a:r>
            <a:r>
              <a:rPr sz="800" b="1" spc="-20" dirty="0">
                <a:solidFill>
                  <a:srgbClr val="585858"/>
                </a:solidFill>
                <a:latin typeface="UD Digi Kyokasho NK-B"/>
                <a:cs typeface="UD Digi Kyokasho NK-B"/>
              </a:rPr>
              <a:t>リーディングチーム</a:t>
            </a:r>
            <a:r>
              <a:rPr sz="800" b="1" spc="-50" dirty="0">
                <a:solidFill>
                  <a:srgbClr val="585858"/>
                </a:solidFill>
                <a:latin typeface="UD Digi Kyokasho NK-B"/>
                <a:cs typeface="UD Digi Kyokasho NK-B"/>
              </a:rPr>
              <a:t>）</a:t>
            </a:r>
            <a:endParaRPr sz="800">
              <a:latin typeface="UD Digi Kyokasho NK-B"/>
              <a:cs typeface="UD Digi Kyokasho NK-B"/>
            </a:endParaRPr>
          </a:p>
        </p:txBody>
      </p:sp>
      <p:sp>
        <p:nvSpPr>
          <p:cNvPr id="40" name="object 40"/>
          <p:cNvSpPr txBox="1"/>
          <p:nvPr/>
        </p:nvSpPr>
        <p:spPr>
          <a:xfrm>
            <a:off x="4667503" y="5978652"/>
            <a:ext cx="1424305" cy="147320"/>
          </a:xfrm>
          <a:prstGeom prst="rect">
            <a:avLst/>
          </a:prstGeom>
        </p:spPr>
        <p:txBody>
          <a:bodyPr vert="horz" wrap="square" lIns="0" tIns="12700" rIns="0" bIns="0" rtlCol="0">
            <a:spAutoFit/>
          </a:bodyPr>
          <a:lstStyle/>
          <a:p>
            <a:pPr marL="12700">
              <a:lnSpc>
                <a:spcPct val="100000"/>
              </a:lnSpc>
              <a:spcBef>
                <a:spcPts val="100"/>
              </a:spcBef>
            </a:pPr>
            <a:r>
              <a:rPr sz="800" b="1" dirty="0">
                <a:solidFill>
                  <a:srgbClr val="585858"/>
                </a:solidFill>
                <a:latin typeface="UD Digi Kyokasho NK-B"/>
                <a:cs typeface="UD Digi Kyokasho NK-B"/>
              </a:rPr>
              <a:t>支援学校</a:t>
            </a:r>
            <a:r>
              <a:rPr sz="800" b="1" spc="-10" dirty="0">
                <a:solidFill>
                  <a:srgbClr val="585858"/>
                </a:solidFill>
                <a:latin typeface="UD Digi Kyokasho NK-B"/>
                <a:cs typeface="UD Digi Kyokasho NK-B"/>
              </a:rPr>
              <a:t>（</a:t>
            </a:r>
            <a:r>
              <a:rPr sz="800" b="1" spc="-20" dirty="0">
                <a:solidFill>
                  <a:srgbClr val="585858"/>
                </a:solidFill>
                <a:latin typeface="UD Digi Kyokasho NK-B"/>
                <a:cs typeface="UD Digi Kyokasho NK-B"/>
              </a:rPr>
              <a:t>リーディングスタッフ</a:t>
            </a:r>
            <a:r>
              <a:rPr sz="800" b="1" spc="-50" dirty="0">
                <a:solidFill>
                  <a:srgbClr val="585858"/>
                </a:solidFill>
                <a:latin typeface="UD Digi Kyokasho NK-B"/>
                <a:cs typeface="UD Digi Kyokasho NK-B"/>
              </a:rPr>
              <a:t>）</a:t>
            </a:r>
            <a:endParaRPr sz="800">
              <a:latin typeface="UD Digi Kyokasho NK-B"/>
              <a:cs typeface="UD Digi Kyokasho NK-B"/>
            </a:endParaRPr>
          </a:p>
        </p:txBody>
      </p:sp>
      <p:sp>
        <p:nvSpPr>
          <p:cNvPr id="41" name="object 41"/>
          <p:cNvSpPr txBox="1"/>
          <p:nvPr/>
        </p:nvSpPr>
        <p:spPr>
          <a:xfrm>
            <a:off x="5773928" y="6524244"/>
            <a:ext cx="314960"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42" name="object 42"/>
          <p:cNvSpPr txBox="1"/>
          <p:nvPr/>
        </p:nvSpPr>
        <p:spPr>
          <a:xfrm>
            <a:off x="6129020" y="4702556"/>
            <a:ext cx="3287395" cy="467359"/>
          </a:xfrm>
          <a:prstGeom prst="rect">
            <a:avLst/>
          </a:prstGeom>
        </p:spPr>
        <p:txBody>
          <a:bodyPr vert="horz" wrap="square" lIns="0" tIns="12700" rIns="0" bIns="0" rtlCol="0">
            <a:spAutoFit/>
          </a:bodyPr>
          <a:lstStyle/>
          <a:p>
            <a:pPr marL="33655">
              <a:lnSpc>
                <a:spcPct val="100000"/>
              </a:lnSpc>
              <a:spcBef>
                <a:spcPts val="100"/>
              </a:spcBef>
            </a:pPr>
            <a:r>
              <a:rPr sz="1200" b="1" spc="-10" dirty="0">
                <a:solidFill>
                  <a:srgbClr val="585858"/>
                </a:solidFill>
                <a:latin typeface="UD Digi Kyokasho NK-B"/>
                <a:cs typeface="UD Digi Kyokasho NK-B"/>
              </a:rPr>
              <a:t>（４）</a:t>
            </a:r>
            <a:r>
              <a:rPr sz="1200" b="1" spc="-25" dirty="0">
                <a:solidFill>
                  <a:srgbClr val="585858"/>
                </a:solidFill>
                <a:latin typeface="UD Digi Kyokasho NK-B"/>
                <a:cs typeface="UD Digi Kyokasho NK-B"/>
              </a:rPr>
              <a:t>巡回支援の実施機関</a:t>
            </a:r>
            <a:endParaRPr sz="1200">
              <a:latin typeface="UD Digi Kyokasho NK-B"/>
              <a:cs typeface="UD Digi Kyokasho NK-B"/>
            </a:endParaRPr>
          </a:p>
          <a:p>
            <a:pPr marL="12700">
              <a:lnSpc>
                <a:spcPct val="100000"/>
              </a:lnSpc>
              <a:spcBef>
                <a:spcPts val="960"/>
              </a:spcBef>
              <a:tabLst>
                <a:tab pos="364490" algn="l"/>
                <a:tab pos="688975" algn="l"/>
                <a:tab pos="1040765" algn="l"/>
                <a:tab pos="1394460" algn="l"/>
                <a:tab pos="1746885" algn="l"/>
                <a:tab pos="2099945" algn="l"/>
                <a:tab pos="2452370" algn="l"/>
                <a:tab pos="2806065" algn="l"/>
                <a:tab pos="3157855" algn="l"/>
              </a:tabLst>
            </a:pPr>
            <a:r>
              <a:rPr sz="900" spc="-50" dirty="0">
                <a:solidFill>
                  <a:srgbClr val="585858"/>
                </a:solidFill>
                <a:latin typeface="Calibri"/>
                <a:cs typeface="Calibri"/>
              </a:rPr>
              <a:t>0</a:t>
            </a:r>
            <a:r>
              <a:rPr sz="900" dirty="0">
                <a:solidFill>
                  <a:srgbClr val="585858"/>
                </a:solidFill>
                <a:latin typeface="Calibri"/>
                <a:cs typeface="Calibri"/>
              </a:rPr>
              <a:t>	</a:t>
            </a:r>
            <a:r>
              <a:rPr sz="900" spc="-50" dirty="0">
                <a:solidFill>
                  <a:srgbClr val="585858"/>
                </a:solidFill>
                <a:latin typeface="Calibri"/>
                <a:cs typeface="Calibri"/>
              </a:rPr>
              <a:t>5</a:t>
            </a:r>
            <a:r>
              <a:rPr sz="900" dirty="0">
                <a:solidFill>
                  <a:srgbClr val="585858"/>
                </a:solidFill>
                <a:latin typeface="Calibri"/>
                <a:cs typeface="Calibri"/>
              </a:rPr>
              <a:t>	</a:t>
            </a:r>
            <a:r>
              <a:rPr sz="900" spc="-25" dirty="0">
                <a:solidFill>
                  <a:srgbClr val="585858"/>
                </a:solidFill>
                <a:latin typeface="Calibri"/>
                <a:cs typeface="Calibri"/>
              </a:rPr>
              <a:t>10</a:t>
            </a:r>
            <a:r>
              <a:rPr sz="900" dirty="0">
                <a:solidFill>
                  <a:srgbClr val="585858"/>
                </a:solidFill>
                <a:latin typeface="Calibri"/>
                <a:cs typeface="Calibri"/>
              </a:rPr>
              <a:t>	</a:t>
            </a:r>
            <a:r>
              <a:rPr sz="900" spc="-25" dirty="0">
                <a:solidFill>
                  <a:srgbClr val="585858"/>
                </a:solidFill>
                <a:latin typeface="Calibri"/>
                <a:cs typeface="Calibri"/>
              </a:rPr>
              <a:t>15</a:t>
            </a:r>
            <a:r>
              <a:rPr sz="900" dirty="0">
                <a:solidFill>
                  <a:srgbClr val="585858"/>
                </a:solidFill>
                <a:latin typeface="Calibri"/>
                <a:cs typeface="Calibri"/>
              </a:rPr>
              <a:t>	</a:t>
            </a:r>
            <a:r>
              <a:rPr sz="900" spc="-25" dirty="0">
                <a:solidFill>
                  <a:srgbClr val="585858"/>
                </a:solidFill>
                <a:latin typeface="Calibri"/>
                <a:cs typeface="Calibri"/>
              </a:rPr>
              <a:t>20</a:t>
            </a:r>
            <a:r>
              <a:rPr sz="900" dirty="0">
                <a:solidFill>
                  <a:srgbClr val="585858"/>
                </a:solidFill>
                <a:latin typeface="Calibri"/>
                <a:cs typeface="Calibri"/>
              </a:rPr>
              <a:t>	</a:t>
            </a:r>
            <a:r>
              <a:rPr sz="900" spc="-25" dirty="0">
                <a:solidFill>
                  <a:srgbClr val="585858"/>
                </a:solidFill>
                <a:latin typeface="Calibri"/>
                <a:cs typeface="Calibri"/>
              </a:rPr>
              <a:t>25</a:t>
            </a:r>
            <a:r>
              <a:rPr sz="900" dirty="0">
                <a:solidFill>
                  <a:srgbClr val="585858"/>
                </a:solidFill>
                <a:latin typeface="Calibri"/>
                <a:cs typeface="Calibri"/>
              </a:rPr>
              <a:t>	</a:t>
            </a:r>
            <a:r>
              <a:rPr sz="900" spc="-25" dirty="0">
                <a:solidFill>
                  <a:srgbClr val="585858"/>
                </a:solidFill>
                <a:latin typeface="Calibri"/>
                <a:cs typeface="Calibri"/>
              </a:rPr>
              <a:t>30</a:t>
            </a:r>
            <a:r>
              <a:rPr sz="900" dirty="0">
                <a:solidFill>
                  <a:srgbClr val="585858"/>
                </a:solidFill>
                <a:latin typeface="Calibri"/>
                <a:cs typeface="Calibri"/>
              </a:rPr>
              <a:t>	</a:t>
            </a:r>
            <a:r>
              <a:rPr sz="900" spc="-25" dirty="0">
                <a:solidFill>
                  <a:srgbClr val="585858"/>
                </a:solidFill>
                <a:latin typeface="Calibri"/>
                <a:cs typeface="Calibri"/>
              </a:rPr>
              <a:t>35</a:t>
            </a:r>
            <a:r>
              <a:rPr sz="900" dirty="0">
                <a:solidFill>
                  <a:srgbClr val="585858"/>
                </a:solidFill>
                <a:latin typeface="Calibri"/>
                <a:cs typeface="Calibri"/>
              </a:rPr>
              <a:t>	</a:t>
            </a:r>
            <a:r>
              <a:rPr sz="900" spc="-25" dirty="0">
                <a:solidFill>
                  <a:srgbClr val="585858"/>
                </a:solidFill>
                <a:latin typeface="Calibri"/>
                <a:cs typeface="Calibri"/>
              </a:rPr>
              <a:t>40</a:t>
            </a:r>
            <a:r>
              <a:rPr sz="900" dirty="0">
                <a:solidFill>
                  <a:srgbClr val="585858"/>
                </a:solidFill>
                <a:latin typeface="Calibri"/>
                <a:cs typeface="Calibri"/>
              </a:rPr>
              <a:t>	</a:t>
            </a:r>
            <a:r>
              <a:rPr sz="900" spc="-25" dirty="0">
                <a:solidFill>
                  <a:srgbClr val="585858"/>
                </a:solidFill>
                <a:latin typeface="Calibri"/>
                <a:cs typeface="Calibri"/>
              </a:rPr>
              <a:t>45</a:t>
            </a:r>
            <a:endParaRPr sz="900">
              <a:latin typeface="Calibri"/>
              <a:cs typeface="Calibri"/>
            </a:endParaRPr>
          </a:p>
        </p:txBody>
      </p:sp>
      <p:sp>
        <p:nvSpPr>
          <p:cNvPr id="43" name="object 43"/>
          <p:cNvSpPr/>
          <p:nvPr/>
        </p:nvSpPr>
        <p:spPr>
          <a:xfrm>
            <a:off x="4453128" y="4613148"/>
            <a:ext cx="5090160" cy="2414270"/>
          </a:xfrm>
          <a:custGeom>
            <a:avLst/>
            <a:gdLst/>
            <a:ahLst/>
            <a:cxnLst/>
            <a:rect l="l" t="t" r="r" b="b"/>
            <a:pathLst>
              <a:path w="5090159" h="2414270">
                <a:moveTo>
                  <a:pt x="0" y="2414016"/>
                </a:moveTo>
                <a:lnTo>
                  <a:pt x="5090160" y="2414016"/>
                </a:lnTo>
                <a:lnTo>
                  <a:pt x="5090160" y="0"/>
                </a:lnTo>
                <a:lnTo>
                  <a:pt x="0" y="0"/>
                </a:lnTo>
                <a:lnTo>
                  <a:pt x="0" y="2414016"/>
                </a:lnTo>
                <a:close/>
              </a:path>
            </a:pathLst>
          </a:custGeom>
          <a:ln w="9144">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635777" y="5307901"/>
            <a:ext cx="1076325" cy="1612900"/>
            <a:chOff x="7635777" y="5307901"/>
            <a:chExt cx="1076325" cy="1612900"/>
          </a:xfrm>
        </p:grpSpPr>
        <p:sp>
          <p:nvSpPr>
            <p:cNvPr id="3" name="object 3"/>
            <p:cNvSpPr/>
            <p:nvPr/>
          </p:nvSpPr>
          <p:spPr>
            <a:xfrm>
              <a:off x="8173212" y="5655564"/>
              <a:ext cx="233679" cy="536575"/>
            </a:xfrm>
            <a:custGeom>
              <a:avLst/>
              <a:gdLst/>
              <a:ahLst/>
              <a:cxnLst/>
              <a:rect l="l" t="t" r="r" b="b"/>
              <a:pathLst>
                <a:path w="233679" h="536575">
                  <a:moveTo>
                    <a:pt x="0" y="0"/>
                  </a:moveTo>
                  <a:lnTo>
                    <a:pt x="0" y="536447"/>
                  </a:lnTo>
                  <a:lnTo>
                    <a:pt x="233172" y="53339"/>
                  </a:lnTo>
                  <a:lnTo>
                    <a:pt x="188585" y="34332"/>
                  </a:lnTo>
                  <a:lnTo>
                    <a:pt x="142756" y="19421"/>
                  </a:lnTo>
                  <a:lnTo>
                    <a:pt x="95902" y="8680"/>
                  </a:lnTo>
                  <a:lnTo>
                    <a:pt x="48243" y="2182"/>
                  </a:lnTo>
                  <a:lnTo>
                    <a:pt x="0" y="0"/>
                  </a:lnTo>
                  <a:close/>
                </a:path>
              </a:pathLst>
            </a:custGeom>
            <a:solidFill>
              <a:srgbClr val="FFBF00"/>
            </a:solidFill>
          </p:spPr>
          <p:txBody>
            <a:bodyPr wrap="square" lIns="0" tIns="0" rIns="0" bIns="0" rtlCol="0"/>
            <a:lstStyle/>
            <a:p>
              <a:endParaRPr/>
            </a:p>
          </p:txBody>
        </p:sp>
        <p:sp>
          <p:nvSpPr>
            <p:cNvPr id="4" name="object 4"/>
            <p:cNvSpPr/>
            <p:nvPr/>
          </p:nvSpPr>
          <p:spPr>
            <a:xfrm>
              <a:off x="7635777" y="5655564"/>
              <a:ext cx="1076325" cy="1075055"/>
            </a:xfrm>
            <a:custGeom>
              <a:avLst/>
              <a:gdLst/>
              <a:ahLst/>
              <a:cxnLst/>
              <a:rect l="l" t="t" r="r" b="b"/>
              <a:pathLst>
                <a:path w="1076325" h="1075054">
                  <a:moveTo>
                    <a:pt x="537434" y="0"/>
                  </a:moveTo>
                  <a:lnTo>
                    <a:pt x="486396" y="2416"/>
                  </a:lnTo>
                  <a:lnTo>
                    <a:pt x="436342" y="9553"/>
                  </a:lnTo>
                  <a:lnTo>
                    <a:pt x="387559" y="21240"/>
                  </a:lnTo>
                  <a:lnTo>
                    <a:pt x="340330" y="37309"/>
                  </a:lnTo>
                  <a:lnTo>
                    <a:pt x="294944" y="57590"/>
                  </a:lnTo>
                  <a:lnTo>
                    <a:pt x="251684" y="81914"/>
                  </a:lnTo>
                  <a:lnTo>
                    <a:pt x="210838" y="110112"/>
                  </a:lnTo>
                  <a:lnTo>
                    <a:pt x="172690" y="142014"/>
                  </a:lnTo>
                  <a:lnTo>
                    <a:pt x="137527" y="177450"/>
                  </a:lnTo>
                  <a:lnTo>
                    <a:pt x="105634" y="216252"/>
                  </a:lnTo>
                  <a:lnTo>
                    <a:pt x="77298" y="258250"/>
                  </a:lnTo>
                  <a:lnTo>
                    <a:pt x="52802" y="303275"/>
                  </a:lnTo>
                  <a:lnTo>
                    <a:pt x="33681" y="348431"/>
                  </a:lnTo>
                  <a:lnTo>
                    <a:pt x="18930" y="394320"/>
                  </a:lnTo>
                  <a:lnTo>
                    <a:pt x="8458" y="440689"/>
                  </a:lnTo>
                  <a:lnTo>
                    <a:pt x="2178" y="487284"/>
                  </a:lnTo>
                  <a:lnTo>
                    <a:pt x="0" y="533851"/>
                  </a:lnTo>
                  <a:lnTo>
                    <a:pt x="1833" y="580135"/>
                  </a:lnTo>
                  <a:lnTo>
                    <a:pt x="7590" y="625884"/>
                  </a:lnTo>
                  <a:lnTo>
                    <a:pt x="17180" y="670842"/>
                  </a:lnTo>
                  <a:lnTo>
                    <a:pt x="30514" y="714755"/>
                  </a:lnTo>
                  <a:lnTo>
                    <a:pt x="47503" y="757371"/>
                  </a:lnTo>
                  <a:lnTo>
                    <a:pt x="68057" y="798434"/>
                  </a:lnTo>
                  <a:lnTo>
                    <a:pt x="92088" y="837691"/>
                  </a:lnTo>
                  <a:lnTo>
                    <a:pt x="119505" y="874888"/>
                  </a:lnTo>
                  <a:lnTo>
                    <a:pt x="150219" y="909771"/>
                  </a:lnTo>
                  <a:lnTo>
                    <a:pt x="184142" y="942086"/>
                  </a:lnTo>
                  <a:lnTo>
                    <a:pt x="221183" y="971578"/>
                  </a:lnTo>
                  <a:lnTo>
                    <a:pt x="261253" y="997994"/>
                  </a:lnTo>
                  <a:lnTo>
                    <a:pt x="304262" y="1021080"/>
                  </a:lnTo>
                  <a:lnTo>
                    <a:pt x="349405" y="1040441"/>
                  </a:lnTo>
                  <a:lnTo>
                    <a:pt x="395257" y="1055406"/>
                  </a:lnTo>
                  <a:lnTo>
                    <a:pt x="441571" y="1066066"/>
                  </a:lnTo>
                  <a:lnTo>
                    <a:pt x="488096" y="1072511"/>
                  </a:lnTo>
                  <a:lnTo>
                    <a:pt x="534583" y="1074832"/>
                  </a:lnTo>
                  <a:lnTo>
                    <a:pt x="580784" y="1073121"/>
                  </a:lnTo>
                  <a:lnTo>
                    <a:pt x="626448" y="1067468"/>
                  </a:lnTo>
                  <a:lnTo>
                    <a:pt x="671327" y="1057965"/>
                  </a:lnTo>
                  <a:lnTo>
                    <a:pt x="715171" y="1044702"/>
                  </a:lnTo>
                  <a:lnTo>
                    <a:pt x="757731" y="1027769"/>
                  </a:lnTo>
                  <a:lnTo>
                    <a:pt x="798757" y="1007259"/>
                  </a:lnTo>
                  <a:lnTo>
                    <a:pt x="838001" y="983262"/>
                  </a:lnTo>
                  <a:lnTo>
                    <a:pt x="875213" y="955868"/>
                  </a:lnTo>
                  <a:lnTo>
                    <a:pt x="910143" y="925170"/>
                  </a:lnTo>
                  <a:lnTo>
                    <a:pt x="942543" y="891257"/>
                  </a:lnTo>
                  <a:lnTo>
                    <a:pt x="972163" y="854221"/>
                  </a:lnTo>
                  <a:lnTo>
                    <a:pt x="998754" y="814153"/>
                  </a:lnTo>
                  <a:lnTo>
                    <a:pt x="1022066" y="771144"/>
                  </a:lnTo>
                  <a:lnTo>
                    <a:pt x="1041428" y="725988"/>
                  </a:lnTo>
                  <a:lnTo>
                    <a:pt x="1056391" y="680099"/>
                  </a:lnTo>
                  <a:lnTo>
                    <a:pt x="1067046" y="633730"/>
                  </a:lnTo>
                  <a:lnTo>
                    <a:pt x="1073481" y="587135"/>
                  </a:lnTo>
                  <a:lnTo>
                    <a:pt x="1075787" y="540568"/>
                  </a:lnTo>
                  <a:lnTo>
                    <a:pt x="1074052" y="494284"/>
                  </a:lnTo>
                  <a:lnTo>
                    <a:pt x="1068366" y="448535"/>
                  </a:lnTo>
                  <a:lnTo>
                    <a:pt x="1058818" y="403577"/>
                  </a:lnTo>
                  <a:lnTo>
                    <a:pt x="1045498" y="359664"/>
                  </a:lnTo>
                  <a:lnTo>
                    <a:pt x="1028495" y="317048"/>
                  </a:lnTo>
                  <a:lnTo>
                    <a:pt x="1007898" y="275985"/>
                  </a:lnTo>
                  <a:lnTo>
                    <a:pt x="983797" y="236728"/>
                  </a:lnTo>
                  <a:lnTo>
                    <a:pt x="956281" y="199531"/>
                  </a:lnTo>
                  <a:lnTo>
                    <a:pt x="925440" y="164648"/>
                  </a:lnTo>
                  <a:lnTo>
                    <a:pt x="891362" y="132334"/>
                  </a:lnTo>
                  <a:lnTo>
                    <a:pt x="854138" y="102841"/>
                  </a:lnTo>
                  <a:lnTo>
                    <a:pt x="813856" y="76425"/>
                  </a:lnTo>
                  <a:lnTo>
                    <a:pt x="770606" y="53339"/>
                  </a:lnTo>
                  <a:lnTo>
                    <a:pt x="537434" y="536447"/>
                  </a:lnTo>
                  <a:lnTo>
                    <a:pt x="537434" y="0"/>
                  </a:lnTo>
                  <a:close/>
                </a:path>
              </a:pathLst>
            </a:custGeom>
            <a:solidFill>
              <a:srgbClr val="FFD99F"/>
            </a:solidFill>
          </p:spPr>
          <p:txBody>
            <a:bodyPr wrap="square" lIns="0" tIns="0" rIns="0" bIns="0" rtlCol="0"/>
            <a:lstStyle/>
            <a:p>
              <a:endParaRPr/>
            </a:p>
          </p:txBody>
        </p:sp>
        <p:sp>
          <p:nvSpPr>
            <p:cNvPr id="5" name="object 5"/>
            <p:cNvSpPr/>
            <p:nvPr/>
          </p:nvSpPr>
          <p:spPr>
            <a:xfrm>
              <a:off x="8173212" y="5489448"/>
              <a:ext cx="327660" cy="180340"/>
            </a:xfrm>
            <a:custGeom>
              <a:avLst/>
              <a:gdLst/>
              <a:ahLst/>
              <a:cxnLst/>
              <a:rect l="l" t="t" r="r" b="b"/>
              <a:pathLst>
                <a:path w="327659" h="180339">
                  <a:moveTo>
                    <a:pt x="0" y="166116"/>
                  </a:moveTo>
                  <a:lnTo>
                    <a:pt x="1524" y="0"/>
                  </a:lnTo>
                  <a:lnTo>
                    <a:pt x="59436" y="0"/>
                  </a:lnTo>
                </a:path>
                <a:path w="327659" h="180339">
                  <a:moveTo>
                    <a:pt x="120396" y="179832"/>
                  </a:moveTo>
                  <a:lnTo>
                    <a:pt x="269748" y="12192"/>
                  </a:lnTo>
                  <a:lnTo>
                    <a:pt x="327660" y="12192"/>
                  </a:lnTo>
                </a:path>
              </a:pathLst>
            </a:custGeom>
            <a:ln w="9144">
              <a:solidFill>
                <a:srgbClr val="A6A6A6"/>
              </a:solidFill>
            </a:ln>
          </p:spPr>
          <p:txBody>
            <a:bodyPr wrap="square" lIns="0" tIns="0" rIns="0" bIns="0" rtlCol="0"/>
            <a:lstStyle/>
            <a:p>
              <a:endParaRPr/>
            </a:p>
          </p:txBody>
        </p:sp>
        <p:sp>
          <p:nvSpPr>
            <p:cNvPr id="6" name="object 6"/>
            <p:cNvSpPr/>
            <p:nvPr/>
          </p:nvSpPr>
          <p:spPr>
            <a:xfrm>
              <a:off x="7885176" y="5312664"/>
              <a:ext cx="749935" cy="1603375"/>
            </a:xfrm>
            <a:custGeom>
              <a:avLst/>
              <a:gdLst/>
              <a:ahLst/>
              <a:cxnLst/>
              <a:rect l="l" t="t" r="r" b="b"/>
              <a:pathLst>
                <a:path w="749934" h="1603375">
                  <a:moveTo>
                    <a:pt x="233172" y="176783"/>
                  </a:moveTo>
                  <a:lnTo>
                    <a:pt x="367283" y="176783"/>
                  </a:lnTo>
                  <a:lnTo>
                    <a:pt x="367283" y="0"/>
                  </a:lnTo>
                  <a:lnTo>
                    <a:pt x="233172" y="0"/>
                  </a:lnTo>
                  <a:lnTo>
                    <a:pt x="233172" y="176783"/>
                  </a:lnTo>
                  <a:close/>
                </a:path>
                <a:path w="749934" h="1603375">
                  <a:moveTo>
                    <a:pt x="615696" y="335280"/>
                  </a:moveTo>
                  <a:lnTo>
                    <a:pt x="749807" y="335280"/>
                  </a:lnTo>
                  <a:lnTo>
                    <a:pt x="749807" y="156972"/>
                  </a:lnTo>
                  <a:lnTo>
                    <a:pt x="615696" y="156972"/>
                  </a:lnTo>
                  <a:lnTo>
                    <a:pt x="615696" y="335280"/>
                  </a:lnTo>
                  <a:close/>
                </a:path>
                <a:path w="749934" h="1603375">
                  <a:moveTo>
                    <a:pt x="0" y="1603248"/>
                  </a:moveTo>
                  <a:lnTo>
                    <a:pt x="192024" y="1603248"/>
                  </a:lnTo>
                  <a:lnTo>
                    <a:pt x="192024" y="1424940"/>
                  </a:lnTo>
                  <a:lnTo>
                    <a:pt x="0" y="1424940"/>
                  </a:lnTo>
                  <a:lnTo>
                    <a:pt x="0" y="1603248"/>
                  </a:lnTo>
                  <a:close/>
                </a:path>
              </a:pathLst>
            </a:custGeom>
            <a:ln w="9144">
              <a:solidFill>
                <a:srgbClr val="000000"/>
              </a:solidFill>
            </a:ln>
          </p:spPr>
          <p:txBody>
            <a:bodyPr wrap="square" lIns="0" tIns="0" rIns="0" bIns="0" rtlCol="0"/>
            <a:lstStyle/>
            <a:p>
              <a:endParaRPr/>
            </a:p>
          </p:txBody>
        </p:sp>
      </p:grpSp>
      <p:sp>
        <p:nvSpPr>
          <p:cNvPr id="7" name="object 7"/>
          <p:cNvSpPr txBox="1"/>
          <p:nvPr/>
        </p:nvSpPr>
        <p:spPr>
          <a:xfrm>
            <a:off x="7909052" y="6737095"/>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39</a:t>
            </a:r>
            <a:endParaRPr sz="900">
              <a:latin typeface="Calibri"/>
              <a:cs typeface="Calibri"/>
            </a:endParaRPr>
          </a:p>
        </p:txBody>
      </p:sp>
      <p:grpSp>
        <p:nvGrpSpPr>
          <p:cNvPr id="8" name="object 8"/>
          <p:cNvGrpSpPr/>
          <p:nvPr/>
        </p:nvGrpSpPr>
        <p:grpSpPr>
          <a:xfrm>
            <a:off x="8944356" y="5698235"/>
            <a:ext cx="56515" cy="716280"/>
            <a:chOff x="8944356" y="5698235"/>
            <a:chExt cx="56515" cy="716280"/>
          </a:xfrm>
        </p:grpSpPr>
        <p:sp>
          <p:nvSpPr>
            <p:cNvPr id="9" name="object 9"/>
            <p:cNvSpPr/>
            <p:nvPr/>
          </p:nvSpPr>
          <p:spPr>
            <a:xfrm>
              <a:off x="8944356" y="5698235"/>
              <a:ext cx="55244" cy="53340"/>
            </a:xfrm>
            <a:custGeom>
              <a:avLst/>
              <a:gdLst/>
              <a:ahLst/>
              <a:cxnLst/>
              <a:rect l="l" t="t" r="r" b="b"/>
              <a:pathLst>
                <a:path w="55245" h="53339">
                  <a:moveTo>
                    <a:pt x="54863" y="0"/>
                  </a:moveTo>
                  <a:lnTo>
                    <a:pt x="0" y="0"/>
                  </a:lnTo>
                  <a:lnTo>
                    <a:pt x="0" y="53339"/>
                  </a:lnTo>
                  <a:lnTo>
                    <a:pt x="54863" y="53339"/>
                  </a:lnTo>
                  <a:lnTo>
                    <a:pt x="54863" y="0"/>
                  </a:lnTo>
                  <a:close/>
                </a:path>
              </a:pathLst>
            </a:custGeom>
            <a:solidFill>
              <a:srgbClr val="D29E00"/>
            </a:solidFill>
          </p:spPr>
          <p:txBody>
            <a:bodyPr wrap="square" lIns="0" tIns="0" rIns="0" bIns="0" rtlCol="0"/>
            <a:lstStyle/>
            <a:p>
              <a:endParaRPr/>
            </a:p>
          </p:txBody>
        </p:sp>
        <p:sp>
          <p:nvSpPr>
            <p:cNvPr id="10" name="object 10"/>
            <p:cNvSpPr/>
            <p:nvPr/>
          </p:nvSpPr>
          <p:spPr>
            <a:xfrm>
              <a:off x="8944356" y="6028943"/>
              <a:ext cx="56515" cy="56515"/>
            </a:xfrm>
            <a:custGeom>
              <a:avLst/>
              <a:gdLst/>
              <a:ahLst/>
              <a:cxnLst/>
              <a:rect l="l" t="t" r="r" b="b"/>
              <a:pathLst>
                <a:path w="56515" h="56514">
                  <a:moveTo>
                    <a:pt x="56388" y="0"/>
                  </a:moveTo>
                  <a:lnTo>
                    <a:pt x="0" y="0"/>
                  </a:lnTo>
                  <a:lnTo>
                    <a:pt x="0" y="56388"/>
                  </a:lnTo>
                  <a:lnTo>
                    <a:pt x="56388" y="56388"/>
                  </a:lnTo>
                  <a:lnTo>
                    <a:pt x="56388" y="0"/>
                  </a:lnTo>
                  <a:close/>
                </a:path>
              </a:pathLst>
            </a:custGeom>
            <a:solidFill>
              <a:srgbClr val="FFBF00"/>
            </a:solidFill>
          </p:spPr>
          <p:txBody>
            <a:bodyPr wrap="square" lIns="0" tIns="0" rIns="0" bIns="0" rtlCol="0"/>
            <a:lstStyle/>
            <a:p>
              <a:endParaRPr/>
            </a:p>
          </p:txBody>
        </p:sp>
        <p:sp>
          <p:nvSpPr>
            <p:cNvPr id="11" name="object 11"/>
            <p:cNvSpPr/>
            <p:nvPr/>
          </p:nvSpPr>
          <p:spPr>
            <a:xfrm>
              <a:off x="8944356" y="6361175"/>
              <a:ext cx="55244" cy="53340"/>
            </a:xfrm>
            <a:custGeom>
              <a:avLst/>
              <a:gdLst/>
              <a:ahLst/>
              <a:cxnLst/>
              <a:rect l="l" t="t" r="r" b="b"/>
              <a:pathLst>
                <a:path w="55245" h="53339">
                  <a:moveTo>
                    <a:pt x="54863" y="0"/>
                  </a:moveTo>
                  <a:lnTo>
                    <a:pt x="0" y="0"/>
                  </a:lnTo>
                  <a:lnTo>
                    <a:pt x="0" y="53340"/>
                  </a:lnTo>
                  <a:lnTo>
                    <a:pt x="54863" y="53340"/>
                  </a:lnTo>
                  <a:lnTo>
                    <a:pt x="54863" y="0"/>
                  </a:lnTo>
                  <a:close/>
                </a:path>
              </a:pathLst>
            </a:custGeom>
            <a:solidFill>
              <a:srgbClr val="FFD99F"/>
            </a:solidFill>
          </p:spPr>
          <p:txBody>
            <a:bodyPr wrap="square" lIns="0" tIns="0" rIns="0" bIns="0" rtlCol="0"/>
            <a:lstStyle/>
            <a:p>
              <a:endParaRPr/>
            </a:p>
          </p:txBody>
        </p:sp>
      </p:grpSp>
      <p:sp>
        <p:nvSpPr>
          <p:cNvPr id="12" name="object 12"/>
          <p:cNvSpPr txBox="1"/>
          <p:nvPr/>
        </p:nvSpPr>
        <p:spPr>
          <a:xfrm>
            <a:off x="7841995" y="4691888"/>
            <a:ext cx="1896745" cy="1754505"/>
          </a:xfrm>
          <a:prstGeom prst="rect">
            <a:avLst/>
          </a:prstGeom>
        </p:spPr>
        <p:txBody>
          <a:bodyPr vert="horz" wrap="square" lIns="0" tIns="12700" rIns="0" bIns="0" rtlCol="0">
            <a:spAutoFit/>
          </a:bodyPr>
          <a:lstStyle/>
          <a:p>
            <a:pPr marL="257810" marR="378460" indent="-245745">
              <a:lnSpc>
                <a:spcPct val="125800"/>
              </a:lnSpc>
              <a:spcBef>
                <a:spcPts val="100"/>
              </a:spcBef>
            </a:pPr>
            <a:r>
              <a:rPr sz="1200" b="1" spc="-10" dirty="0">
                <a:solidFill>
                  <a:srgbClr val="585858"/>
                </a:solidFill>
                <a:latin typeface="UD Digi Kyokasho NK-B"/>
                <a:cs typeface="UD Digi Kyokasho NK-B"/>
              </a:rPr>
              <a:t>（４）</a:t>
            </a:r>
            <a:r>
              <a:rPr sz="1200" b="1" spc="-15" dirty="0">
                <a:solidFill>
                  <a:srgbClr val="585858"/>
                </a:solidFill>
                <a:latin typeface="UD Digi Kyokasho NK-B"/>
                <a:cs typeface="UD Digi Kyokasho NK-B"/>
              </a:rPr>
              <a:t>地域連携推進マネ</a:t>
            </a:r>
            <a:r>
              <a:rPr sz="1200" b="1" spc="-25" dirty="0">
                <a:solidFill>
                  <a:srgbClr val="585858"/>
                </a:solidFill>
                <a:latin typeface="UD Digi Kyokasho NK-B"/>
                <a:cs typeface="UD Digi Kyokasho NK-B"/>
              </a:rPr>
              <a:t>ジャー等の配置</a:t>
            </a:r>
            <a:endParaRPr sz="1200">
              <a:latin typeface="UD Digi Kyokasho NK-B"/>
              <a:cs typeface="UD Digi Kyokasho NK-B"/>
            </a:endParaRPr>
          </a:p>
          <a:p>
            <a:pPr marR="1204595" algn="ctr">
              <a:lnSpc>
                <a:spcPct val="100000"/>
              </a:lnSpc>
              <a:spcBef>
                <a:spcPts val="1260"/>
              </a:spcBef>
            </a:pPr>
            <a:r>
              <a:rPr sz="900" spc="-50" dirty="0">
                <a:solidFill>
                  <a:srgbClr val="3F3F3F"/>
                </a:solidFill>
                <a:latin typeface="Calibri"/>
                <a:cs typeface="Calibri"/>
              </a:rPr>
              <a:t>0</a:t>
            </a:r>
            <a:endParaRPr sz="900">
              <a:latin typeface="Calibri"/>
              <a:cs typeface="Calibri"/>
            </a:endParaRPr>
          </a:p>
          <a:p>
            <a:pPr marR="436245" algn="ctr">
              <a:lnSpc>
                <a:spcPct val="100000"/>
              </a:lnSpc>
              <a:spcBef>
                <a:spcPts val="155"/>
              </a:spcBef>
            </a:pPr>
            <a:r>
              <a:rPr sz="900" spc="-50" dirty="0">
                <a:solidFill>
                  <a:srgbClr val="3F3F3F"/>
                </a:solidFill>
                <a:latin typeface="Calibri"/>
                <a:cs typeface="Calibri"/>
              </a:rPr>
              <a:t>3</a:t>
            </a:r>
            <a:endParaRPr sz="900">
              <a:latin typeface="Calibri"/>
              <a:cs typeface="Calibri"/>
            </a:endParaRPr>
          </a:p>
          <a:p>
            <a:pPr marL="1181100" marR="5080">
              <a:lnSpc>
                <a:spcPts val="1210"/>
              </a:lnSpc>
              <a:spcBef>
                <a:spcPts val="65"/>
              </a:spcBef>
            </a:pPr>
            <a:r>
              <a:rPr sz="800" b="1" spc="-20" dirty="0">
                <a:solidFill>
                  <a:srgbClr val="666666"/>
                </a:solidFill>
                <a:latin typeface="UD Digi Kyokasho NK-B"/>
                <a:cs typeface="UD Digi Kyokasho NK-B"/>
              </a:rPr>
              <a:t>国庫補助を活用して配置</a:t>
            </a:r>
            <a:endParaRPr sz="800">
              <a:latin typeface="UD Digi Kyokasho NK-B"/>
              <a:cs typeface="UD Digi Kyokasho NK-B"/>
            </a:endParaRPr>
          </a:p>
          <a:p>
            <a:pPr marL="1181100" marR="7620">
              <a:lnSpc>
                <a:spcPct val="126200"/>
              </a:lnSpc>
              <a:spcBef>
                <a:spcPts val="100"/>
              </a:spcBef>
            </a:pPr>
            <a:r>
              <a:rPr sz="800" b="1" spc="-20" dirty="0">
                <a:solidFill>
                  <a:srgbClr val="666666"/>
                </a:solidFill>
                <a:latin typeface="UD Digi Kyokasho NK-B"/>
                <a:cs typeface="UD Digi Kyokasho NK-B"/>
              </a:rPr>
              <a:t>類似の人材を独自配置</a:t>
            </a:r>
            <a:endParaRPr sz="800">
              <a:latin typeface="UD Digi Kyokasho NK-B"/>
              <a:cs typeface="UD Digi Kyokasho NK-B"/>
            </a:endParaRPr>
          </a:p>
          <a:p>
            <a:pPr marL="1181100">
              <a:lnSpc>
                <a:spcPct val="100000"/>
              </a:lnSpc>
              <a:spcBef>
                <a:spcPts val="445"/>
              </a:spcBef>
            </a:pPr>
            <a:r>
              <a:rPr sz="800" b="1" spc="-20" dirty="0">
                <a:solidFill>
                  <a:srgbClr val="666666"/>
                </a:solidFill>
                <a:latin typeface="UD Digi Kyokasho NK-B"/>
                <a:cs typeface="UD Digi Kyokasho NK-B"/>
              </a:rPr>
              <a:t>配置無</a:t>
            </a:r>
            <a:endParaRPr sz="800">
              <a:latin typeface="UD Digi Kyokasho NK-B"/>
              <a:cs typeface="UD Digi Kyokasho NK-B"/>
            </a:endParaRPr>
          </a:p>
        </p:txBody>
      </p:sp>
      <p:pic>
        <p:nvPicPr>
          <p:cNvPr id="13" name="object 13"/>
          <p:cNvPicPr/>
          <p:nvPr/>
        </p:nvPicPr>
        <p:blipFill>
          <a:blip r:embed="rId2" cstate="print"/>
          <a:stretch>
            <a:fillRect/>
          </a:stretch>
        </p:blipFill>
        <p:spPr>
          <a:xfrm>
            <a:off x="772668" y="807720"/>
            <a:ext cx="6117840" cy="190500"/>
          </a:xfrm>
          <a:prstGeom prst="rect">
            <a:avLst/>
          </a:prstGeom>
        </p:spPr>
      </p:pic>
      <p:grpSp>
        <p:nvGrpSpPr>
          <p:cNvPr id="14" name="object 14"/>
          <p:cNvGrpSpPr/>
          <p:nvPr/>
        </p:nvGrpSpPr>
        <p:grpSpPr>
          <a:xfrm>
            <a:off x="867854" y="1064450"/>
            <a:ext cx="8969375" cy="6103620"/>
            <a:chOff x="867854" y="1064450"/>
            <a:chExt cx="8969375" cy="6103620"/>
          </a:xfrm>
        </p:grpSpPr>
        <p:sp>
          <p:nvSpPr>
            <p:cNvPr id="15" name="object 15"/>
            <p:cNvSpPr/>
            <p:nvPr/>
          </p:nvSpPr>
          <p:spPr>
            <a:xfrm>
              <a:off x="7399020" y="4649724"/>
              <a:ext cx="2411095" cy="2513330"/>
            </a:xfrm>
            <a:custGeom>
              <a:avLst/>
              <a:gdLst/>
              <a:ahLst/>
              <a:cxnLst/>
              <a:rect l="l" t="t" r="r" b="b"/>
              <a:pathLst>
                <a:path w="2411095" h="2513329">
                  <a:moveTo>
                    <a:pt x="0" y="2513076"/>
                  </a:moveTo>
                  <a:lnTo>
                    <a:pt x="2410968" y="2513076"/>
                  </a:lnTo>
                  <a:lnTo>
                    <a:pt x="2410968" y="0"/>
                  </a:lnTo>
                  <a:lnTo>
                    <a:pt x="0" y="0"/>
                  </a:lnTo>
                  <a:lnTo>
                    <a:pt x="0" y="2513076"/>
                  </a:lnTo>
                  <a:close/>
                </a:path>
              </a:pathLst>
            </a:custGeom>
            <a:ln w="9144">
              <a:solidFill>
                <a:srgbClr val="000000"/>
              </a:solidFill>
            </a:ln>
          </p:spPr>
          <p:txBody>
            <a:bodyPr wrap="square" lIns="0" tIns="0" rIns="0" bIns="0" rtlCol="0"/>
            <a:lstStyle/>
            <a:p>
              <a:endParaRPr/>
            </a:p>
          </p:txBody>
        </p:sp>
        <p:sp>
          <p:nvSpPr>
            <p:cNvPr id="16" name="object 16"/>
            <p:cNvSpPr/>
            <p:nvPr/>
          </p:nvSpPr>
          <p:spPr>
            <a:xfrm>
              <a:off x="880871" y="1077468"/>
              <a:ext cx="8943340" cy="1031875"/>
            </a:xfrm>
            <a:custGeom>
              <a:avLst/>
              <a:gdLst/>
              <a:ahLst/>
              <a:cxnLst/>
              <a:rect l="l" t="t" r="r" b="b"/>
              <a:pathLst>
                <a:path w="8943340" h="1031875">
                  <a:moveTo>
                    <a:pt x="0" y="1031748"/>
                  </a:moveTo>
                  <a:lnTo>
                    <a:pt x="8942832" y="1031748"/>
                  </a:lnTo>
                  <a:lnTo>
                    <a:pt x="8942832" y="0"/>
                  </a:lnTo>
                  <a:lnTo>
                    <a:pt x="0" y="0"/>
                  </a:lnTo>
                  <a:lnTo>
                    <a:pt x="0" y="1031748"/>
                  </a:lnTo>
                  <a:close/>
                </a:path>
              </a:pathLst>
            </a:custGeom>
            <a:ln w="25908">
              <a:solidFill>
                <a:srgbClr val="00AFEF"/>
              </a:solidFill>
            </a:ln>
          </p:spPr>
          <p:txBody>
            <a:bodyPr wrap="square" lIns="0" tIns="0" rIns="0" bIns="0" rtlCol="0"/>
            <a:lstStyle/>
            <a:p>
              <a:endParaRPr/>
            </a:p>
          </p:txBody>
        </p:sp>
      </p:grpSp>
      <p:sp>
        <p:nvSpPr>
          <p:cNvPr id="17" name="object 17"/>
          <p:cNvSpPr txBox="1"/>
          <p:nvPr/>
        </p:nvSpPr>
        <p:spPr>
          <a:xfrm>
            <a:off x="796544" y="431800"/>
            <a:ext cx="8947150" cy="1668780"/>
          </a:xfrm>
          <a:prstGeom prst="rect">
            <a:avLst/>
          </a:prstGeom>
        </p:spPr>
        <p:txBody>
          <a:bodyPr vert="horz" wrap="square" lIns="0" tIns="12700" rIns="0" bIns="0" rtlCol="0">
            <a:spAutoFit/>
          </a:bodyPr>
          <a:lstStyle/>
          <a:p>
            <a:pPr marL="12700">
              <a:lnSpc>
                <a:spcPct val="100000"/>
              </a:lnSpc>
              <a:spcBef>
                <a:spcPts val="100"/>
              </a:spcBef>
              <a:tabLst>
                <a:tab pos="812165" algn="l"/>
              </a:tabLst>
            </a:pPr>
            <a:r>
              <a:rPr sz="1600" b="0" spc="-25" dirty="0">
                <a:latin typeface="Yu Gothic Light"/>
                <a:cs typeface="Yu Gothic Light"/>
              </a:rPr>
              <a:t>３−②</a:t>
            </a:r>
            <a:r>
              <a:rPr sz="1600" b="0" dirty="0">
                <a:latin typeface="Yu Gothic Light"/>
                <a:cs typeface="Yu Gothic Light"/>
              </a:rPr>
              <a:t>	</a:t>
            </a:r>
            <a:r>
              <a:rPr sz="1600" b="0" spc="-35" dirty="0">
                <a:latin typeface="Yu Gothic Light"/>
                <a:cs typeface="Yu Gothic Light"/>
              </a:rPr>
              <a:t>教育分野における⽀援の充実：教育と福祉の連携を推進するための⽅策</a:t>
            </a:r>
            <a:endParaRPr sz="1600">
              <a:latin typeface="Yu Gothic Light"/>
              <a:cs typeface="Yu Gothic Light"/>
            </a:endParaRPr>
          </a:p>
          <a:p>
            <a:pPr>
              <a:lnSpc>
                <a:spcPct val="100000"/>
              </a:lnSpc>
              <a:spcBef>
                <a:spcPts val="815"/>
              </a:spcBef>
            </a:pPr>
            <a:endParaRPr sz="1600">
              <a:latin typeface="Yu Gothic Light"/>
              <a:cs typeface="Yu Gothic Light"/>
            </a:endParaRPr>
          </a:p>
          <a:p>
            <a:pPr marL="175260">
              <a:lnSpc>
                <a:spcPct val="100000"/>
              </a:lnSpc>
            </a:pPr>
            <a:r>
              <a:rPr sz="1200" b="1" spc="-25" dirty="0">
                <a:solidFill>
                  <a:srgbClr val="0D0D0D"/>
                </a:solidFill>
                <a:latin typeface="UD Digi Kyokasho NK-B"/>
                <a:cs typeface="UD Digi Kyokasho NK-B"/>
              </a:rPr>
              <a:t>〇２８市町村において、教育と福祉の関係構築の「場」を設置と回答。</a:t>
            </a:r>
            <a:endParaRPr sz="1200">
              <a:latin typeface="UD Digi Kyokasho NK-B"/>
              <a:cs typeface="UD Digi Kyokasho NK-B"/>
            </a:endParaRPr>
          </a:p>
          <a:p>
            <a:pPr marL="175260">
              <a:lnSpc>
                <a:spcPct val="100000"/>
              </a:lnSpc>
              <a:spcBef>
                <a:spcPts val="265"/>
              </a:spcBef>
            </a:pPr>
            <a:r>
              <a:rPr sz="1200" b="1" spc="-30" dirty="0">
                <a:solidFill>
                  <a:srgbClr val="0D0D0D"/>
                </a:solidFill>
                <a:latin typeface="UD Digi Kyokasho NK-B"/>
                <a:cs typeface="UD Digi Kyokasho NK-B"/>
              </a:rPr>
              <a:t>〇教職員等への福祉制度の周知等の取組みについては、教職員の研修の場での説明や、相談窓口のハンドブックの配布を実施。</a:t>
            </a:r>
            <a:endParaRPr sz="1200">
              <a:latin typeface="UD Digi Kyokasho NK-B"/>
              <a:cs typeface="UD Digi Kyokasho NK-B"/>
            </a:endParaRPr>
          </a:p>
          <a:p>
            <a:pPr marL="260985" marR="5080" indent="-85725">
              <a:lnSpc>
                <a:spcPct val="100000"/>
              </a:lnSpc>
              <a:spcBef>
                <a:spcPts val="60"/>
              </a:spcBef>
            </a:pPr>
            <a:r>
              <a:rPr sz="1200" b="1" spc="-25" dirty="0">
                <a:solidFill>
                  <a:srgbClr val="0D0D0D"/>
                </a:solidFill>
                <a:latin typeface="UD Digi Kyokasho NK-B"/>
                <a:cs typeface="UD Digi Kyokasho NK-B"/>
              </a:rPr>
              <a:t>〇学校と障がい児通所支援事業所等の連携については、１１市町村において「福祉分野から学校への支援について、連携方法を整理」、７</a:t>
            </a:r>
            <a:r>
              <a:rPr sz="1200" b="1" spc="-5" dirty="0">
                <a:solidFill>
                  <a:srgbClr val="0D0D0D"/>
                </a:solidFill>
                <a:latin typeface="UD Digi Kyokasho NK-B"/>
                <a:cs typeface="UD Digi Kyokasho NK-B"/>
              </a:rPr>
              <a:t>市町村において「</a:t>
            </a:r>
            <a:r>
              <a:rPr sz="1200" b="1" spc="-20" dirty="0">
                <a:latin typeface="UD Digi Kyokasho NK-B"/>
                <a:cs typeface="UD Digi Kyokasho NK-B"/>
              </a:rPr>
              <a:t>個別の教育支援計画や個別支援計画の作成にお いて、学校と障がい児通所支援事業所等間で調整するスキームを構</a:t>
            </a:r>
            <a:r>
              <a:rPr sz="1200" b="1" spc="-5" dirty="0">
                <a:latin typeface="UD Digi Kyokasho NK-B"/>
                <a:cs typeface="UD Digi Kyokasho NK-B"/>
              </a:rPr>
              <a:t>築」等の取組みを実施。</a:t>
            </a:r>
            <a:endParaRPr sz="1200">
              <a:latin typeface="UD Digi Kyokasho NK-B"/>
              <a:cs typeface="UD Digi Kyokasho NK-B"/>
            </a:endParaRPr>
          </a:p>
        </p:txBody>
      </p:sp>
      <p:sp>
        <p:nvSpPr>
          <p:cNvPr id="18" name="object 18"/>
          <p:cNvSpPr txBox="1"/>
          <p:nvPr/>
        </p:nvSpPr>
        <p:spPr>
          <a:xfrm>
            <a:off x="9625076" y="6875780"/>
            <a:ext cx="102870" cy="208279"/>
          </a:xfrm>
          <a:prstGeom prst="rect">
            <a:avLst/>
          </a:prstGeom>
        </p:spPr>
        <p:txBody>
          <a:bodyPr vert="horz" wrap="square" lIns="0" tIns="12700" rIns="0" bIns="0" rtlCol="0">
            <a:spAutoFit/>
          </a:bodyPr>
          <a:lstStyle/>
          <a:p>
            <a:pPr marL="12700">
              <a:lnSpc>
                <a:spcPct val="100000"/>
              </a:lnSpc>
              <a:spcBef>
                <a:spcPts val="100"/>
              </a:spcBef>
            </a:pPr>
            <a:r>
              <a:rPr sz="1200" spc="-50" dirty="0">
                <a:solidFill>
                  <a:srgbClr val="888888"/>
                </a:solidFill>
                <a:latin typeface="Calibri"/>
                <a:cs typeface="Calibri"/>
              </a:rPr>
              <a:t>9</a:t>
            </a:r>
            <a:endParaRPr sz="1200">
              <a:latin typeface="Calibri"/>
              <a:cs typeface="Calibri"/>
            </a:endParaRPr>
          </a:p>
        </p:txBody>
      </p:sp>
      <p:grpSp>
        <p:nvGrpSpPr>
          <p:cNvPr id="19" name="object 19"/>
          <p:cNvGrpSpPr/>
          <p:nvPr/>
        </p:nvGrpSpPr>
        <p:grpSpPr>
          <a:xfrm>
            <a:off x="1176337" y="5518340"/>
            <a:ext cx="1495425" cy="1160145"/>
            <a:chOff x="1176337" y="5518340"/>
            <a:chExt cx="1495425" cy="1160145"/>
          </a:xfrm>
        </p:grpSpPr>
        <p:sp>
          <p:nvSpPr>
            <p:cNvPr id="20" name="object 20"/>
            <p:cNvSpPr/>
            <p:nvPr/>
          </p:nvSpPr>
          <p:spPr>
            <a:xfrm>
              <a:off x="1549908" y="5527548"/>
              <a:ext cx="927100" cy="1150620"/>
            </a:xfrm>
            <a:custGeom>
              <a:avLst/>
              <a:gdLst/>
              <a:ahLst/>
              <a:cxnLst/>
              <a:rect l="l" t="t" r="r" b="b"/>
              <a:pathLst>
                <a:path w="927100" h="1150620">
                  <a:moveTo>
                    <a:pt x="350519" y="0"/>
                  </a:moveTo>
                  <a:lnTo>
                    <a:pt x="350519" y="576072"/>
                  </a:lnTo>
                  <a:lnTo>
                    <a:pt x="0" y="1031748"/>
                  </a:lnTo>
                  <a:lnTo>
                    <a:pt x="38751" y="1059171"/>
                  </a:lnTo>
                  <a:lnTo>
                    <a:pt x="79414" y="1083111"/>
                  </a:lnTo>
                  <a:lnTo>
                    <a:pt x="121756" y="1103515"/>
                  </a:lnTo>
                  <a:lnTo>
                    <a:pt x="165544" y="1120330"/>
                  </a:lnTo>
                  <a:lnTo>
                    <a:pt x="210547" y="1133501"/>
                  </a:lnTo>
                  <a:lnTo>
                    <a:pt x="256532" y="1142976"/>
                  </a:lnTo>
                  <a:lnTo>
                    <a:pt x="303267" y="1148700"/>
                  </a:lnTo>
                  <a:lnTo>
                    <a:pt x="350519" y="1150620"/>
                  </a:lnTo>
                  <a:lnTo>
                    <a:pt x="397815" y="1148713"/>
                  </a:lnTo>
                  <a:lnTo>
                    <a:pt x="444049" y="1143091"/>
                  </a:lnTo>
                  <a:lnTo>
                    <a:pt x="489073" y="1133903"/>
                  </a:lnTo>
                  <a:lnTo>
                    <a:pt x="532741" y="1121298"/>
                  </a:lnTo>
                  <a:lnTo>
                    <a:pt x="574905" y="1105423"/>
                  </a:lnTo>
                  <a:lnTo>
                    <a:pt x="615417" y="1086429"/>
                  </a:lnTo>
                  <a:lnTo>
                    <a:pt x="654129" y="1064462"/>
                  </a:lnTo>
                  <a:lnTo>
                    <a:pt x="690896" y="1039672"/>
                  </a:lnTo>
                  <a:lnTo>
                    <a:pt x="725568" y="1012208"/>
                  </a:lnTo>
                  <a:lnTo>
                    <a:pt x="757999" y="982218"/>
                  </a:lnTo>
                  <a:lnTo>
                    <a:pt x="788041" y="949850"/>
                  </a:lnTo>
                  <a:lnTo>
                    <a:pt x="815547" y="915253"/>
                  </a:lnTo>
                  <a:lnTo>
                    <a:pt x="840369" y="878576"/>
                  </a:lnTo>
                  <a:lnTo>
                    <a:pt x="862359" y="839967"/>
                  </a:lnTo>
                  <a:lnTo>
                    <a:pt x="881372" y="799576"/>
                  </a:lnTo>
                  <a:lnTo>
                    <a:pt x="897258" y="757549"/>
                  </a:lnTo>
                  <a:lnTo>
                    <a:pt x="909870" y="714037"/>
                  </a:lnTo>
                  <a:lnTo>
                    <a:pt x="919061" y="669188"/>
                  </a:lnTo>
                  <a:lnTo>
                    <a:pt x="924684" y="623150"/>
                  </a:lnTo>
                  <a:lnTo>
                    <a:pt x="926591" y="576072"/>
                  </a:lnTo>
                  <a:lnTo>
                    <a:pt x="924684" y="528776"/>
                  </a:lnTo>
                  <a:lnTo>
                    <a:pt x="919061" y="482542"/>
                  </a:lnTo>
                  <a:lnTo>
                    <a:pt x="909870" y="437518"/>
                  </a:lnTo>
                  <a:lnTo>
                    <a:pt x="897258" y="393850"/>
                  </a:lnTo>
                  <a:lnTo>
                    <a:pt x="881372" y="351686"/>
                  </a:lnTo>
                  <a:lnTo>
                    <a:pt x="862359" y="311174"/>
                  </a:lnTo>
                  <a:lnTo>
                    <a:pt x="840369" y="272462"/>
                  </a:lnTo>
                  <a:lnTo>
                    <a:pt x="815547" y="235695"/>
                  </a:lnTo>
                  <a:lnTo>
                    <a:pt x="788041" y="201023"/>
                  </a:lnTo>
                  <a:lnTo>
                    <a:pt x="757999" y="168592"/>
                  </a:lnTo>
                  <a:lnTo>
                    <a:pt x="725568" y="138550"/>
                  </a:lnTo>
                  <a:lnTo>
                    <a:pt x="690896" y="111044"/>
                  </a:lnTo>
                  <a:lnTo>
                    <a:pt x="654129" y="86222"/>
                  </a:lnTo>
                  <a:lnTo>
                    <a:pt x="615417" y="64232"/>
                  </a:lnTo>
                  <a:lnTo>
                    <a:pt x="574905" y="45219"/>
                  </a:lnTo>
                  <a:lnTo>
                    <a:pt x="532741" y="29333"/>
                  </a:lnTo>
                  <a:lnTo>
                    <a:pt x="489073" y="16721"/>
                  </a:lnTo>
                  <a:lnTo>
                    <a:pt x="444049" y="7530"/>
                  </a:lnTo>
                  <a:lnTo>
                    <a:pt x="397815" y="1907"/>
                  </a:lnTo>
                  <a:lnTo>
                    <a:pt x="350519" y="0"/>
                  </a:lnTo>
                  <a:close/>
                </a:path>
              </a:pathLst>
            </a:custGeom>
            <a:solidFill>
              <a:srgbClr val="5B8E39"/>
            </a:solidFill>
          </p:spPr>
          <p:txBody>
            <a:bodyPr wrap="square" lIns="0" tIns="0" rIns="0" bIns="0" rtlCol="0"/>
            <a:lstStyle/>
            <a:p>
              <a:endParaRPr/>
            </a:p>
          </p:txBody>
        </p:sp>
        <p:sp>
          <p:nvSpPr>
            <p:cNvPr id="21" name="object 21"/>
            <p:cNvSpPr/>
            <p:nvPr/>
          </p:nvSpPr>
          <p:spPr>
            <a:xfrm>
              <a:off x="1325963" y="5878068"/>
              <a:ext cx="574675" cy="681355"/>
            </a:xfrm>
            <a:custGeom>
              <a:avLst/>
              <a:gdLst/>
              <a:ahLst/>
              <a:cxnLst/>
              <a:rect l="l" t="t" r="r" b="b"/>
              <a:pathLst>
                <a:path w="574675" h="681354">
                  <a:moveTo>
                    <a:pt x="45636" y="0"/>
                  </a:moveTo>
                  <a:lnTo>
                    <a:pt x="28534" y="45573"/>
                  </a:lnTo>
                  <a:lnTo>
                    <a:pt x="15480" y="91841"/>
                  </a:lnTo>
                  <a:lnTo>
                    <a:pt x="6413" y="138569"/>
                  </a:lnTo>
                  <a:lnTo>
                    <a:pt x="1273" y="185523"/>
                  </a:lnTo>
                  <a:lnTo>
                    <a:pt x="0" y="232467"/>
                  </a:lnTo>
                  <a:lnTo>
                    <a:pt x="2532" y="279168"/>
                  </a:lnTo>
                  <a:lnTo>
                    <a:pt x="8811" y="325392"/>
                  </a:lnTo>
                  <a:lnTo>
                    <a:pt x="18775" y="370903"/>
                  </a:lnTo>
                  <a:lnTo>
                    <a:pt x="32365" y="415468"/>
                  </a:lnTo>
                  <a:lnTo>
                    <a:pt x="49520" y="458851"/>
                  </a:lnTo>
                  <a:lnTo>
                    <a:pt x="70180" y="500820"/>
                  </a:lnTo>
                  <a:lnTo>
                    <a:pt x="94285" y="541139"/>
                  </a:lnTo>
                  <a:lnTo>
                    <a:pt x="121774" y="579573"/>
                  </a:lnTo>
                  <a:lnTo>
                    <a:pt x="152587" y="615889"/>
                  </a:lnTo>
                  <a:lnTo>
                    <a:pt x="186663" y="649852"/>
                  </a:lnTo>
                  <a:lnTo>
                    <a:pt x="223944" y="681228"/>
                  </a:lnTo>
                  <a:lnTo>
                    <a:pt x="574464" y="225552"/>
                  </a:lnTo>
                  <a:lnTo>
                    <a:pt x="45636" y="0"/>
                  </a:lnTo>
                  <a:close/>
                </a:path>
              </a:pathLst>
            </a:custGeom>
            <a:solidFill>
              <a:srgbClr val="6FAC46"/>
            </a:solidFill>
          </p:spPr>
          <p:txBody>
            <a:bodyPr wrap="square" lIns="0" tIns="0" rIns="0" bIns="0" rtlCol="0"/>
            <a:lstStyle/>
            <a:p>
              <a:endParaRPr/>
            </a:p>
          </p:txBody>
        </p:sp>
        <p:sp>
          <p:nvSpPr>
            <p:cNvPr id="22" name="object 22"/>
            <p:cNvSpPr/>
            <p:nvPr/>
          </p:nvSpPr>
          <p:spPr>
            <a:xfrm>
              <a:off x="1325963" y="5878068"/>
              <a:ext cx="574675" cy="681355"/>
            </a:xfrm>
            <a:custGeom>
              <a:avLst/>
              <a:gdLst/>
              <a:ahLst/>
              <a:cxnLst/>
              <a:rect l="l" t="t" r="r" b="b"/>
              <a:pathLst>
                <a:path w="574675" h="681354">
                  <a:moveTo>
                    <a:pt x="223944" y="681228"/>
                  </a:moveTo>
                  <a:lnTo>
                    <a:pt x="186663" y="649852"/>
                  </a:lnTo>
                  <a:lnTo>
                    <a:pt x="152587" y="615889"/>
                  </a:lnTo>
                  <a:lnTo>
                    <a:pt x="121774" y="579573"/>
                  </a:lnTo>
                  <a:lnTo>
                    <a:pt x="94285" y="541139"/>
                  </a:lnTo>
                  <a:lnTo>
                    <a:pt x="70180" y="500820"/>
                  </a:lnTo>
                  <a:lnTo>
                    <a:pt x="49520" y="458851"/>
                  </a:lnTo>
                  <a:lnTo>
                    <a:pt x="32365" y="415468"/>
                  </a:lnTo>
                  <a:lnTo>
                    <a:pt x="18775" y="370903"/>
                  </a:lnTo>
                  <a:lnTo>
                    <a:pt x="8811" y="325392"/>
                  </a:lnTo>
                  <a:lnTo>
                    <a:pt x="2532" y="279168"/>
                  </a:lnTo>
                  <a:lnTo>
                    <a:pt x="0" y="232467"/>
                  </a:lnTo>
                  <a:lnTo>
                    <a:pt x="1273" y="185523"/>
                  </a:lnTo>
                  <a:lnTo>
                    <a:pt x="6413" y="138569"/>
                  </a:lnTo>
                  <a:lnTo>
                    <a:pt x="15480" y="91841"/>
                  </a:lnTo>
                  <a:lnTo>
                    <a:pt x="28534" y="45573"/>
                  </a:lnTo>
                  <a:lnTo>
                    <a:pt x="45636" y="0"/>
                  </a:lnTo>
                  <a:lnTo>
                    <a:pt x="574464" y="225552"/>
                  </a:lnTo>
                  <a:lnTo>
                    <a:pt x="223944" y="681228"/>
                  </a:lnTo>
                  <a:close/>
                </a:path>
              </a:pathLst>
            </a:custGeom>
            <a:ln w="18288">
              <a:solidFill>
                <a:srgbClr val="FFFFFF"/>
              </a:solidFill>
            </a:ln>
          </p:spPr>
          <p:txBody>
            <a:bodyPr wrap="square" lIns="0" tIns="0" rIns="0" bIns="0" rtlCol="0"/>
            <a:lstStyle/>
            <a:p>
              <a:endParaRPr/>
            </a:p>
          </p:txBody>
        </p:sp>
        <p:sp>
          <p:nvSpPr>
            <p:cNvPr id="23" name="object 23"/>
            <p:cNvSpPr/>
            <p:nvPr/>
          </p:nvSpPr>
          <p:spPr>
            <a:xfrm>
              <a:off x="1371600" y="5527548"/>
              <a:ext cx="528955" cy="576580"/>
            </a:xfrm>
            <a:custGeom>
              <a:avLst/>
              <a:gdLst/>
              <a:ahLst/>
              <a:cxnLst/>
              <a:rect l="l" t="t" r="r" b="b"/>
              <a:pathLst>
                <a:path w="528955" h="576579">
                  <a:moveTo>
                    <a:pt x="528827" y="0"/>
                  </a:moveTo>
                  <a:lnTo>
                    <a:pt x="479877" y="2098"/>
                  </a:lnTo>
                  <a:lnTo>
                    <a:pt x="431794" y="8299"/>
                  </a:lnTo>
                  <a:lnTo>
                    <a:pt x="384790" y="18459"/>
                  </a:lnTo>
                  <a:lnTo>
                    <a:pt x="339078" y="32434"/>
                  </a:lnTo>
                  <a:lnTo>
                    <a:pt x="294874" y="50082"/>
                  </a:lnTo>
                  <a:lnTo>
                    <a:pt x="252388" y="71259"/>
                  </a:lnTo>
                  <a:lnTo>
                    <a:pt x="211836" y="95821"/>
                  </a:lnTo>
                  <a:lnTo>
                    <a:pt x="173429" y="123626"/>
                  </a:lnTo>
                  <a:lnTo>
                    <a:pt x="137382" y="154529"/>
                  </a:lnTo>
                  <a:lnTo>
                    <a:pt x="103907" y="188389"/>
                  </a:lnTo>
                  <a:lnTo>
                    <a:pt x="73218" y="225061"/>
                  </a:lnTo>
                  <a:lnTo>
                    <a:pt x="45528" y="264402"/>
                  </a:lnTo>
                  <a:lnTo>
                    <a:pt x="21051" y="306270"/>
                  </a:lnTo>
                  <a:lnTo>
                    <a:pt x="0" y="350520"/>
                  </a:lnTo>
                  <a:lnTo>
                    <a:pt x="528827" y="576072"/>
                  </a:lnTo>
                  <a:lnTo>
                    <a:pt x="528827" y="0"/>
                  </a:lnTo>
                  <a:close/>
                </a:path>
              </a:pathLst>
            </a:custGeom>
            <a:solidFill>
              <a:srgbClr val="B4CFA8"/>
            </a:solidFill>
          </p:spPr>
          <p:txBody>
            <a:bodyPr wrap="square" lIns="0" tIns="0" rIns="0" bIns="0" rtlCol="0"/>
            <a:lstStyle/>
            <a:p>
              <a:endParaRPr/>
            </a:p>
          </p:txBody>
        </p:sp>
        <p:sp>
          <p:nvSpPr>
            <p:cNvPr id="24" name="object 24"/>
            <p:cNvSpPr/>
            <p:nvPr/>
          </p:nvSpPr>
          <p:spPr>
            <a:xfrm>
              <a:off x="1371600" y="5527548"/>
              <a:ext cx="528955" cy="576580"/>
            </a:xfrm>
            <a:custGeom>
              <a:avLst/>
              <a:gdLst/>
              <a:ahLst/>
              <a:cxnLst/>
              <a:rect l="l" t="t" r="r" b="b"/>
              <a:pathLst>
                <a:path w="528955" h="576579">
                  <a:moveTo>
                    <a:pt x="0" y="350520"/>
                  </a:moveTo>
                  <a:lnTo>
                    <a:pt x="21051" y="306270"/>
                  </a:lnTo>
                  <a:lnTo>
                    <a:pt x="45528" y="264402"/>
                  </a:lnTo>
                  <a:lnTo>
                    <a:pt x="73218" y="225061"/>
                  </a:lnTo>
                  <a:lnTo>
                    <a:pt x="103907" y="188389"/>
                  </a:lnTo>
                  <a:lnTo>
                    <a:pt x="137382" y="154529"/>
                  </a:lnTo>
                  <a:lnTo>
                    <a:pt x="173429" y="123626"/>
                  </a:lnTo>
                  <a:lnTo>
                    <a:pt x="211836" y="95821"/>
                  </a:lnTo>
                  <a:lnTo>
                    <a:pt x="252388" y="71259"/>
                  </a:lnTo>
                  <a:lnTo>
                    <a:pt x="294874" y="50082"/>
                  </a:lnTo>
                  <a:lnTo>
                    <a:pt x="339078" y="32434"/>
                  </a:lnTo>
                  <a:lnTo>
                    <a:pt x="384790" y="18459"/>
                  </a:lnTo>
                  <a:lnTo>
                    <a:pt x="431794" y="8299"/>
                  </a:lnTo>
                  <a:lnTo>
                    <a:pt x="479877" y="2098"/>
                  </a:lnTo>
                  <a:lnTo>
                    <a:pt x="528827" y="0"/>
                  </a:lnTo>
                  <a:lnTo>
                    <a:pt x="528827" y="576072"/>
                  </a:lnTo>
                  <a:lnTo>
                    <a:pt x="0" y="350520"/>
                  </a:lnTo>
                  <a:close/>
                </a:path>
              </a:pathLst>
            </a:custGeom>
            <a:ln w="18288">
              <a:solidFill>
                <a:srgbClr val="FFFFFF"/>
              </a:solidFill>
            </a:ln>
          </p:spPr>
          <p:txBody>
            <a:bodyPr wrap="square" lIns="0" tIns="0" rIns="0" bIns="0" rtlCol="0"/>
            <a:lstStyle/>
            <a:p>
              <a:endParaRPr/>
            </a:p>
          </p:txBody>
        </p:sp>
        <p:sp>
          <p:nvSpPr>
            <p:cNvPr id="25" name="object 25"/>
            <p:cNvSpPr/>
            <p:nvPr/>
          </p:nvSpPr>
          <p:spPr>
            <a:xfrm>
              <a:off x="1181100" y="6188964"/>
              <a:ext cx="1485900" cy="227329"/>
            </a:xfrm>
            <a:custGeom>
              <a:avLst/>
              <a:gdLst/>
              <a:ahLst/>
              <a:cxnLst/>
              <a:rect l="l" t="t" r="r" b="b"/>
              <a:pathLst>
                <a:path w="1485900" h="227329">
                  <a:moveTo>
                    <a:pt x="1293876" y="227075"/>
                  </a:moveTo>
                  <a:lnTo>
                    <a:pt x="1485900" y="227075"/>
                  </a:lnTo>
                  <a:lnTo>
                    <a:pt x="1485900" y="48768"/>
                  </a:lnTo>
                  <a:lnTo>
                    <a:pt x="1293876" y="48768"/>
                  </a:lnTo>
                  <a:lnTo>
                    <a:pt x="1293876" y="227075"/>
                  </a:lnTo>
                  <a:close/>
                </a:path>
                <a:path w="1485900" h="227329">
                  <a:moveTo>
                    <a:pt x="0" y="178308"/>
                  </a:moveTo>
                  <a:lnTo>
                    <a:pt x="134112" y="178308"/>
                  </a:lnTo>
                  <a:lnTo>
                    <a:pt x="134112" y="0"/>
                  </a:lnTo>
                  <a:lnTo>
                    <a:pt x="0" y="0"/>
                  </a:lnTo>
                  <a:lnTo>
                    <a:pt x="0" y="178308"/>
                  </a:lnTo>
                  <a:close/>
                </a:path>
              </a:pathLst>
            </a:custGeom>
            <a:ln w="9144">
              <a:solidFill>
                <a:srgbClr val="000000"/>
              </a:solidFill>
            </a:ln>
          </p:spPr>
          <p:txBody>
            <a:bodyPr wrap="square" lIns="0" tIns="0" rIns="0" bIns="0" rtlCol="0"/>
            <a:lstStyle/>
            <a:p>
              <a:endParaRPr/>
            </a:p>
          </p:txBody>
        </p:sp>
      </p:grpSp>
      <p:sp>
        <p:nvSpPr>
          <p:cNvPr id="26" name="object 26"/>
          <p:cNvSpPr txBox="1"/>
          <p:nvPr/>
        </p:nvSpPr>
        <p:spPr>
          <a:xfrm>
            <a:off x="1206500" y="6188455"/>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9</a:t>
            </a:r>
            <a:endParaRPr sz="900">
              <a:latin typeface="Calibri"/>
              <a:cs typeface="Calibri"/>
            </a:endParaRPr>
          </a:p>
        </p:txBody>
      </p:sp>
      <p:sp>
        <p:nvSpPr>
          <p:cNvPr id="27" name="object 27"/>
          <p:cNvSpPr/>
          <p:nvPr/>
        </p:nvSpPr>
        <p:spPr>
          <a:xfrm>
            <a:off x="1432560" y="5426964"/>
            <a:ext cx="134620" cy="177165"/>
          </a:xfrm>
          <a:custGeom>
            <a:avLst/>
            <a:gdLst/>
            <a:ahLst/>
            <a:cxnLst/>
            <a:rect l="l" t="t" r="r" b="b"/>
            <a:pathLst>
              <a:path w="134619" h="177164">
                <a:moveTo>
                  <a:pt x="0" y="176783"/>
                </a:moveTo>
                <a:lnTo>
                  <a:pt x="134112" y="176783"/>
                </a:lnTo>
                <a:lnTo>
                  <a:pt x="134112" y="0"/>
                </a:lnTo>
                <a:lnTo>
                  <a:pt x="0" y="0"/>
                </a:lnTo>
                <a:lnTo>
                  <a:pt x="0" y="176783"/>
                </a:lnTo>
                <a:close/>
              </a:path>
            </a:pathLst>
          </a:custGeom>
          <a:ln w="9143">
            <a:solidFill>
              <a:srgbClr val="000000"/>
            </a:solidFill>
          </a:ln>
        </p:spPr>
        <p:txBody>
          <a:bodyPr wrap="square" lIns="0" tIns="0" rIns="0" bIns="0" rtlCol="0"/>
          <a:lstStyle/>
          <a:p>
            <a:endParaRPr/>
          </a:p>
        </p:txBody>
      </p:sp>
      <p:sp>
        <p:nvSpPr>
          <p:cNvPr id="28" name="object 28"/>
          <p:cNvSpPr txBox="1"/>
          <p:nvPr/>
        </p:nvSpPr>
        <p:spPr>
          <a:xfrm>
            <a:off x="1456436" y="5426456"/>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8</a:t>
            </a:r>
            <a:endParaRPr sz="900">
              <a:latin typeface="Calibri"/>
              <a:cs typeface="Calibri"/>
            </a:endParaRPr>
          </a:p>
        </p:txBody>
      </p:sp>
      <p:sp>
        <p:nvSpPr>
          <p:cNvPr id="29" name="object 29"/>
          <p:cNvSpPr txBox="1"/>
          <p:nvPr/>
        </p:nvSpPr>
        <p:spPr>
          <a:xfrm>
            <a:off x="1227836" y="4691888"/>
            <a:ext cx="2119630" cy="485775"/>
          </a:xfrm>
          <a:prstGeom prst="rect">
            <a:avLst/>
          </a:prstGeom>
        </p:spPr>
        <p:txBody>
          <a:bodyPr vert="horz" wrap="square" lIns="0" tIns="12700" rIns="0" bIns="0" rtlCol="0">
            <a:spAutoFit/>
          </a:bodyPr>
          <a:lstStyle/>
          <a:p>
            <a:pPr marL="78105" marR="5080" indent="-66040">
              <a:lnSpc>
                <a:spcPct val="125800"/>
              </a:lnSpc>
              <a:spcBef>
                <a:spcPts val="100"/>
              </a:spcBef>
            </a:pPr>
            <a:r>
              <a:rPr sz="1200" b="1" spc="-10" dirty="0">
                <a:solidFill>
                  <a:srgbClr val="585858"/>
                </a:solidFill>
                <a:latin typeface="UD Digi Kyokasho NK-B"/>
                <a:cs typeface="UD Digi Kyokasho NK-B"/>
              </a:rPr>
              <a:t>（３）</a:t>
            </a:r>
            <a:r>
              <a:rPr sz="1200" b="1" spc="-15" dirty="0">
                <a:solidFill>
                  <a:srgbClr val="585858"/>
                </a:solidFill>
                <a:latin typeface="UD Digi Kyokasho NK-B"/>
                <a:cs typeface="UD Digi Kyokasho NK-B"/>
              </a:rPr>
              <a:t>学校と障がい児通所支援事</a:t>
            </a:r>
            <a:r>
              <a:rPr sz="1200" b="1" spc="-25" dirty="0">
                <a:solidFill>
                  <a:srgbClr val="585858"/>
                </a:solidFill>
                <a:latin typeface="UD Digi Kyokasho NK-B"/>
                <a:cs typeface="UD Digi Kyokasho NK-B"/>
              </a:rPr>
              <a:t>業所等の連携の仕組みの構築</a:t>
            </a:r>
            <a:endParaRPr sz="1200">
              <a:latin typeface="UD Digi Kyokasho NK-B"/>
              <a:cs typeface="UD Digi Kyokasho NK-B"/>
            </a:endParaRPr>
          </a:p>
        </p:txBody>
      </p:sp>
      <p:sp>
        <p:nvSpPr>
          <p:cNvPr id="30" name="object 30"/>
          <p:cNvSpPr/>
          <p:nvPr/>
        </p:nvSpPr>
        <p:spPr>
          <a:xfrm>
            <a:off x="2639567" y="5689092"/>
            <a:ext cx="53340" cy="55244"/>
          </a:xfrm>
          <a:custGeom>
            <a:avLst/>
            <a:gdLst/>
            <a:ahLst/>
            <a:cxnLst/>
            <a:rect l="l" t="t" r="r" b="b"/>
            <a:pathLst>
              <a:path w="53339" h="55245">
                <a:moveTo>
                  <a:pt x="53340" y="0"/>
                </a:moveTo>
                <a:lnTo>
                  <a:pt x="0" y="0"/>
                </a:lnTo>
                <a:lnTo>
                  <a:pt x="0" y="54864"/>
                </a:lnTo>
                <a:lnTo>
                  <a:pt x="53340" y="54864"/>
                </a:lnTo>
                <a:lnTo>
                  <a:pt x="53340" y="0"/>
                </a:lnTo>
                <a:close/>
              </a:path>
            </a:pathLst>
          </a:custGeom>
          <a:solidFill>
            <a:srgbClr val="5B8E39"/>
          </a:solidFill>
        </p:spPr>
        <p:txBody>
          <a:bodyPr wrap="square" lIns="0" tIns="0" rIns="0" bIns="0" rtlCol="0"/>
          <a:lstStyle/>
          <a:p>
            <a:endParaRPr/>
          </a:p>
        </p:txBody>
      </p:sp>
      <p:sp>
        <p:nvSpPr>
          <p:cNvPr id="31" name="object 31"/>
          <p:cNvSpPr txBox="1"/>
          <p:nvPr/>
        </p:nvSpPr>
        <p:spPr>
          <a:xfrm>
            <a:off x="2704592" y="5626608"/>
            <a:ext cx="228600" cy="147320"/>
          </a:xfrm>
          <a:prstGeom prst="rect">
            <a:avLst/>
          </a:prstGeom>
        </p:spPr>
        <p:txBody>
          <a:bodyPr vert="horz" wrap="square" lIns="0" tIns="12700" rIns="0" bIns="0" rtlCol="0">
            <a:spAutoFit/>
          </a:bodyPr>
          <a:lstStyle/>
          <a:p>
            <a:pPr marL="12700">
              <a:lnSpc>
                <a:spcPct val="100000"/>
              </a:lnSpc>
              <a:spcBef>
                <a:spcPts val="100"/>
              </a:spcBef>
            </a:pPr>
            <a:r>
              <a:rPr sz="800" b="1" spc="-25" dirty="0">
                <a:solidFill>
                  <a:srgbClr val="666666"/>
                </a:solidFill>
                <a:latin typeface="UD Digi Kyokasho NK-B"/>
                <a:cs typeface="UD Digi Kyokasho NK-B"/>
              </a:rPr>
              <a:t>構築</a:t>
            </a:r>
            <a:endParaRPr sz="800">
              <a:latin typeface="UD Digi Kyokasho NK-B"/>
              <a:cs typeface="UD Digi Kyokasho NK-B"/>
            </a:endParaRPr>
          </a:p>
        </p:txBody>
      </p:sp>
      <p:grpSp>
        <p:nvGrpSpPr>
          <p:cNvPr id="32" name="object 32"/>
          <p:cNvGrpSpPr/>
          <p:nvPr/>
        </p:nvGrpSpPr>
        <p:grpSpPr>
          <a:xfrm>
            <a:off x="2639567" y="6070092"/>
            <a:ext cx="55244" cy="436245"/>
            <a:chOff x="2639567" y="6070092"/>
            <a:chExt cx="55244" cy="436245"/>
          </a:xfrm>
        </p:grpSpPr>
        <p:sp>
          <p:nvSpPr>
            <p:cNvPr id="33" name="object 33"/>
            <p:cNvSpPr/>
            <p:nvPr/>
          </p:nvSpPr>
          <p:spPr>
            <a:xfrm>
              <a:off x="2639567" y="6070092"/>
              <a:ext cx="53340" cy="55244"/>
            </a:xfrm>
            <a:custGeom>
              <a:avLst/>
              <a:gdLst/>
              <a:ahLst/>
              <a:cxnLst/>
              <a:rect l="l" t="t" r="r" b="b"/>
              <a:pathLst>
                <a:path w="53339" h="55245">
                  <a:moveTo>
                    <a:pt x="53340" y="0"/>
                  </a:moveTo>
                  <a:lnTo>
                    <a:pt x="0" y="0"/>
                  </a:lnTo>
                  <a:lnTo>
                    <a:pt x="0" y="54864"/>
                  </a:lnTo>
                  <a:lnTo>
                    <a:pt x="53340" y="54864"/>
                  </a:lnTo>
                  <a:lnTo>
                    <a:pt x="53340" y="0"/>
                  </a:lnTo>
                  <a:close/>
                </a:path>
              </a:pathLst>
            </a:custGeom>
            <a:solidFill>
              <a:srgbClr val="6FAC46"/>
            </a:solidFill>
          </p:spPr>
          <p:txBody>
            <a:bodyPr wrap="square" lIns="0" tIns="0" rIns="0" bIns="0" rtlCol="0"/>
            <a:lstStyle/>
            <a:p>
              <a:endParaRPr/>
            </a:p>
          </p:txBody>
        </p:sp>
        <p:sp>
          <p:nvSpPr>
            <p:cNvPr id="34" name="object 34"/>
            <p:cNvSpPr/>
            <p:nvPr/>
          </p:nvSpPr>
          <p:spPr>
            <a:xfrm>
              <a:off x="2639567" y="6451092"/>
              <a:ext cx="55244" cy="55244"/>
            </a:xfrm>
            <a:custGeom>
              <a:avLst/>
              <a:gdLst/>
              <a:ahLst/>
              <a:cxnLst/>
              <a:rect l="l" t="t" r="r" b="b"/>
              <a:pathLst>
                <a:path w="55244" h="55245">
                  <a:moveTo>
                    <a:pt x="54863" y="0"/>
                  </a:moveTo>
                  <a:lnTo>
                    <a:pt x="0" y="0"/>
                  </a:lnTo>
                  <a:lnTo>
                    <a:pt x="0" y="54864"/>
                  </a:lnTo>
                  <a:lnTo>
                    <a:pt x="54863" y="54864"/>
                  </a:lnTo>
                  <a:lnTo>
                    <a:pt x="54863" y="0"/>
                  </a:lnTo>
                  <a:close/>
                </a:path>
              </a:pathLst>
            </a:custGeom>
            <a:solidFill>
              <a:srgbClr val="B4CFA8"/>
            </a:solidFill>
          </p:spPr>
          <p:txBody>
            <a:bodyPr wrap="square" lIns="0" tIns="0" rIns="0" bIns="0" rtlCol="0"/>
            <a:lstStyle/>
            <a:p>
              <a:endParaRPr/>
            </a:p>
          </p:txBody>
        </p:sp>
      </p:grpSp>
      <p:sp>
        <p:nvSpPr>
          <p:cNvPr id="35" name="object 35"/>
          <p:cNvSpPr txBox="1"/>
          <p:nvPr/>
        </p:nvSpPr>
        <p:spPr>
          <a:xfrm>
            <a:off x="2474976" y="5990449"/>
            <a:ext cx="957580" cy="699770"/>
          </a:xfrm>
          <a:prstGeom prst="rect">
            <a:avLst/>
          </a:prstGeom>
        </p:spPr>
        <p:txBody>
          <a:bodyPr vert="horz" wrap="square" lIns="0" tIns="29845" rIns="0" bIns="0" rtlCol="0">
            <a:spAutoFit/>
          </a:bodyPr>
          <a:lstStyle/>
          <a:p>
            <a:pPr marL="241935">
              <a:lnSpc>
                <a:spcPct val="100000"/>
              </a:lnSpc>
              <a:spcBef>
                <a:spcPts val="235"/>
              </a:spcBef>
            </a:pPr>
            <a:r>
              <a:rPr sz="800" b="1" dirty="0">
                <a:solidFill>
                  <a:srgbClr val="666666"/>
                </a:solidFill>
                <a:latin typeface="UD Digi Kyokasho NK-B"/>
                <a:cs typeface="UD Digi Kyokasho NK-B"/>
              </a:rPr>
              <a:t>未構築</a:t>
            </a:r>
            <a:r>
              <a:rPr sz="800" b="1" spc="-10" dirty="0">
                <a:solidFill>
                  <a:srgbClr val="666666"/>
                </a:solidFill>
                <a:latin typeface="UD Digi Kyokasho NK-B"/>
                <a:cs typeface="UD Digi Kyokasho NK-B"/>
              </a:rPr>
              <a:t>（</a:t>
            </a:r>
            <a:r>
              <a:rPr sz="800" b="1" spc="-20" dirty="0">
                <a:solidFill>
                  <a:srgbClr val="666666"/>
                </a:solidFill>
                <a:latin typeface="UD Digi Kyokasho NK-B"/>
                <a:cs typeface="UD Digi Kyokasho NK-B"/>
              </a:rPr>
              <a:t>今後構</a:t>
            </a:r>
            <a:endParaRPr sz="800">
              <a:latin typeface="UD Digi Kyokasho NK-B"/>
              <a:cs typeface="UD Digi Kyokasho NK-B"/>
            </a:endParaRPr>
          </a:p>
          <a:p>
            <a:pPr marL="38100">
              <a:lnSpc>
                <a:spcPct val="100000"/>
              </a:lnSpc>
              <a:spcBef>
                <a:spcPts val="150"/>
              </a:spcBef>
            </a:pPr>
            <a:r>
              <a:rPr sz="1350" baseline="-43209" dirty="0">
                <a:solidFill>
                  <a:srgbClr val="3F3F3F"/>
                </a:solidFill>
                <a:latin typeface="Calibri"/>
                <a:cs typeface="Calibri"/>
              </a:rPr>
              <a:t>26</a:t>
            </a:r>
            <a:r>
              <a:rPr sz="1350" spc="232" baseline="-43209" dirty="0">
                <a:solidFill>
                  <a:srgbClr val="3F3F3F"/>
                </a:solidFill>
                <a:latin typeface="Calibri"/>
                <a:cs typeface="Calibri"/>
              </a:rPr>
              <a:t>  </a:t>
            </a:r>
            <a:r>
              <a:rPr sz="800" b="1" spc="-15" dirty="0">
                <a:solidFill>
                  <a:srgbClr val="666666"/>
                </a:solidFill>
                <a:latin typeface="UD Digi Kyokasho NK-B"/>
                <a:cs typeface="UD Digi Kyokasho NK-B"/>
              </a:rPr>
              <a:t>築予定有</a:t>
            </a:r>
            <a:r>
              <a:rPr sz="800" b="1" spc="-50" dirty="0">
                <a:solidFill>
                  <a:srgbClr val="666666"/>
                </a:solidFill>
                <a:latin typeface="UD Digi Kyokasho NK-B"/>
                <a:cs typeface="UD Digi Kyokasho NK-B"/>
              </a:rPr>
              <a:t>）</a:t>
            </a:r>
            <a:endParaRPr sz="800">
              <a:latin typeface="UD Digi Kyokasho NK-B"/>
              <a:cs typeface="UD Digi Kyokasho NK-B"/>
            </a:endParaRPr>
          </a:p>
          <a:p>
            <a:pPr marL="241935" marR="30480">
              <a:lnSpc>
                <a:spcPct val="126200"/>
              </a:lnSpc>
              <a:spcBef>
                <a:spcPts val="555"/>
              </a:spcBef>
            </a:pPr>
            <a:r>
              <a:rPr sz="800" b="1" dirty="0">
                <a:solidFill>
                  <a:srgbClr val="666666"/>
                </a:solidFill>
                <a:latin typeface="UD Digi Kyokasho NK-B"/>
                <a:cs typeface="UD Digi Kyokasho NK-B"/>
              </a:rPr>
              <a:t>未構築</a:t>
            </a:r>
            <a:r>
              <a:rPr sz="800" b="1" spc="-10" dirty="0">
                <a:solidFill>
                  <a:srgbClr val="666666"/>
                </a:solidFill>
                <a:latin typeface="UD Digi Kyokasho NK-B"/>
                <a:cs typeface="UD Digi Kyokasho NK-B"/>
              </a:rPr>
              <a:t>（</a:t>
            </a:r>
            <a:r>
              <a:rPr sz="800" b="1" spc="-20" dirty="0">
                <a:solidFill>
                  <a:srgbClr val="666666"/>
                </a:solidFill>
                <a:latin typeface="UD Digi Kyokasho NK-B"/>
                <a:cs typeface="UD Digi Kyokasho NK-B"/>
              </a:rPr>
              <a:t>今後構</a:t>
            </a:r>
            <a:r>
              <a:rPr sz="800" b="1" spc="-15" dirty="0">
                <a:solidFill>
                  <a:srgbClr val="666666"/>
                </a:solidFill>
                <a:latin typeface="UD Digi Kyokasho NK-B"/>
                <a:cs typeface="UD Digi Kyokasho NK-B"/>
              </a:rPr>
              <a:t>築予定無</a:t>
            </a:r>
            <a:r>
              <a:rPr sz="800" b="1" spc="-50" dirty="0">
                <a:solidFill>
                  <a:srgbClr val="666666"/>
                </a:solidFill>
                <a:latin typeface="UD Digi Kyokasho NK-B"/>
                <a:cs typeface="UD Digi Kyokasho NK-B"/>
              </a:rPr>
              <a:t>）</a:t>
            </a:r>
            <a:endParaRPr sz="800">
              <a:latin typeface="UD Digi Kyokasho NK-B"/>
              <a:cs typeface="UD Digi Kyokasho NK-B"/>
            </a:endParaRPr>
          </a:p>
        </p:txBody>
      </p:sp>
      <p:grpSp>
        <p:nvGrpSpPr>
          <p:cNvPr id="36" name="object 36"/>
          <p:cNvGrpSpPr/>
          <p:nvPr/>
        </p:nvGrpSpPr>
        <p:grpSpPr>
          <a:xfrm>
            <a:off x="876109" y="2785681"/>
            <a:ext cx="8740775" cy="4382135"/>
            <a:chOff x="876109" y="2785681"/>
            <a:chExt cx="8740775" cy="4382135"/>
          </a:xfrm>
        </p:grpSpPr>
        <p:sp>
          <p:nvSpPr>
            <p:cNvPr id="37" name="object 37"/>
            <p:cNvSpPr/>
            <p:nvPr/>
          </p:nvSpPr>
          <p:spPr>
            <a:xfrm>
              <a:off x="880872" y="4649723"/>
              <a:ext cx="2816860" cy="2513330"/>
            </a:xfrm>
            <a:custGeom>
              <a:avLst/>
              <a:gdLst/>
              <a:ahLst/>
              <a:cxnLst/>
              <a:rect l="l" t="t" r="r" b="b"/>
              <a:pathLst>
                <a:path w="2816860" h="2513329">
                  <a:moveTo>
                    <a:pt x="0" y="2513076"/>
                  </a:moveTo>
                  <a:lnTo>
                    <a:pt x="2816352" y="2513076"/>
                  </a:lnTo>
                  <a:lnTo>
                    <a:pt x="2816352" y="0"/>
                  </a:lnTo>
                  <a:lnTo>
                    <a:pt x="0" y="0"/>
                  </a:lnTo>
                  <a:lnTo>
                    <a:pt x="0" y="2513076"/>
                  </a:lnTo>
                  <a:close/>
                </a:path>
              </a:pathLst>
            </a:custGeom>
            <a:ln w="9144">
              <a:solidFill>
                <a:srgbClr val="000000"/>
              </a:solidFill>
            </a:ln>
          </p:spPr>
          <p:txBody>
            <a:bodyPr wrap="square" lIns="0" tIns="0" rIns="0" bIns="0" rtlCol="0"/>
            <a:lstStyle/>
            <a:p>
              <a:endParaRPr/>
            </a:p>
          </p:txBody>
        </p:sp>
        <p:sp>
          <p:nvSpPr>
            <p:cNvPr id="38" name="object 38"/>
            <p:cNvSpPr/>
            <p:nvPr/>
          </p:nvSpPr>
          <p:spPr>
            <a:xfrm>
              <a:off x="7208519" y="2790444"/>
              <a:ext cx="2103120" cy="1687195"/>
            </a:xfrm>
            <a:custGeom>
              <a:avLst/>
              <a:gdLst/>
              <a:ahLst/>
              <a:cxnLst/>
              <a:rect l="l" t="t" r="r" b="b"/>
              <a:pathLst>
                <a:path w="2103120" h="1687195">
                  <a:moveTo>
                    <a:pt x="0" y="1549908"/>
                  </a:moveTo>
                  <a:lnTo>
                    <a:pt x="0" y="1687068"/>
                  </a:lnTo>
                </a:path>
                <a:path w="2103120" h="1687195">
                  <a:moveTo>
                    <a:pt x="0" y="1127760"/>
                  </a:moveTo>
                  <a:lnTo>
                    <a:pt x="0" y="1400556"/>
                  </a:lnTo>
                </a:path>
                <a:path w="2103120" h="1687195">
                  <a:moveTo>
                    <a:pt x="0" y="707136"/>
                  </a:moveTo>
                  <a:lnTo>
                    <a:pt x="0" y="978408"/>
                  </a:lnTo>
                </a:path>
                <a:path w="2103120" h="1687195">
                  <a:moveTo>
                    <a:pt x="0" y="284988"/>
                  </a:moveTo>
                  <a:lnTo>
                    <a:pt x="0" y="557784"/>
                  </a:lnTo>
                </a:path>
                <a:path w="2103120" h="1687195">
                  <a:moveTo>
                    <a:pt x="0" y="0"/>
                  </a:moveTo>
                  <a:lnTo>
                    <a:pt x="0" y="135636"/>
                  </a:lnTo>
                </a:path>
                <a:path w="2103120" h="1687195">
                  <a:moveTo>
                    <a:pt x="300227" y="284988"/>
                  </a:moveTo>
                  <a:lnTo>
                    <a:pt x="300227" y="557784"/>
                  </a:lnTo>
                </a:path>
                <a:path w="2103120" h="1687195">
                  <a:moveTo>
                    <a:pt x="300227" y="0"/>
                  </a:moveTo>
                  <a:lnTo>
                    <a:pt x="300227" y="135636"/>
                  </a:lnTo>
                </a:path>
                <a:path w="2103120" h="1687195">
                  <a:moveTo>
                    <a:pt x="300227" y="707136"/>
                  </a:moveTo>
                  <a:lnTo>
                    <a:pt x="300227" y="978408"/>
                  </a:lnTo>
                </a:path>
                <a:path w="2103120" h="1687195">
                  <a:moveTo>
                    <a:pt x="300227" y="1127760"/>
                  </a:moveTo>
                  <a:lnTo>
                    <a:pt x="300227" y="1400556"/>
                  </a:lnTo>
                </a:path>
                <a:path w="2103120" h="1687195">
                  <a:moveTo>
                    <a:pt x="300227" y="1549908"/>
                  </a:moveTo>
                  <a:lnTo>
                    <a:pt x="300227" y="1687068"/>
                  </a:lnTo>
                </a:path>
                <a:path w="2103120" h="1687195">
                  <a:moveTo>
                    <a:pt x="600455" y="284988"/>
                  </a:moveTo>
                  <a:lnTo>
                    <a:pt x="600455" y="557784"/>
                  </a:lnTo>
                </a:path>
                <a:path w="2103120" h="1687195">
                  <a:moveTo>
                    <a:pt x="600455" y="0"/>
                  </a:moveTo>
                  <a:lnTo>
                    <a:pt x="600455" y="135636"/>
                  </a:lnTo>
                </a:path>
                <a:path w="2103120" h="1687195">
                  <a:moveTo>
                    <a:pt x="600455" y="707136"/>
                  </a:moveTo>
                  <a:lnTo>
                    <a:pt x="600455" y="1400556"/>
                  </a:lnTo>
                </a:path>
                <a:path w="2103120" h="1687195">
                  <a:moveTo>
                    <a:pt x="600455" y="1549908"/>
                  </a:moveTo>
                  <a:lnTo>
                    <a:pt x="600455" y="1687068"/>
                  </a:lnTo>
                </a:path>
                <a:path w="2103120" h="1687195">
                  <a:moveTo>
                    <a:pt x="900683" y="1549908"/>
                  </a:moveTo>
                  <a:lnTo>
                    <a:pt x="900683" y="1687068"/>
                  </a:lnTo>
                </a:path>
                <a:path w="2103120" h="1687195">
                  <a:moveTo>
                    <a:pt x="900683" y="707136"/>
                  </a:moveTo>
                  <a:lnTo>
                    <a:pt x="900683" y="1400556"/>
                  </a:lnTo>
                </a:path>
                <a:path w="2103120" h="1687195">
                  <a:moveTo>
                    <a:pt x="900683" y="0"/>
                  </a:moveTo>
                  <a:lnTo>
                    <a:pt x="900683" y="135636"/>
                  </a:lnTo>
                </a:path>
                <a:path w="2103120" h="1687195">
                  <a:moveTo>
                    <a:pt x="900683" y="284988"/>
                  </a:moveTo>
                  <a:lnTo>
                    <a:pt x="900683" y="557784"/>
                  </a:lnTo>
                </a:path>
                <a:path w="2103120" h="1687195">
                  <a:moveTo>
                    <a:pt x="1200911" y="284988"/>
                  </a:moveTo>
                  <a:lnTo>
                    <a:pt x="1200911" y="1400556"/>
                  </a:lnTo>
                </a:path>
                <a:path w="2103120" h="1687195">
                  <a:moveTo>
                    <a:pt x="1200911" y="0"/>
                  </a:moveTo>
                  <a:lnTo>
                    <a:pt x="1200911" y="135636"/>
                  </a:lnTo>
                </a:path>
                <a:path w="2103120" h="1687195">
                  <a:moveTo>
                    <a:pt x="1200911" y="1549908"/>
                  </a:moveTo>
                  <a:lnTo>
                    <a:pt x="1200911" y="1687068"/>
                  </a:lnTo>
                </a:path>
                <a:path w="2103120" h="1687195">
                  <a:moveTo>
                    <a:pt x="1501139" y="284988"/>
                  </a:moveTo>
                  <a:lnTo>
                    <a:pt x="1501139" y="1400556"/>
                  </a:lnTo>
                </a:path>
                <a:path w="2103120" h="1687195">
                  <a:moveTo>
                    <a:pt x="1501139" y="0"/>
                  </a:moveTo>
                  <a:lnTo>
                    <a:pt x="1501139" y="135636"/>
                  </a:lnTo>
                </a:path>
                <a:path w="2103120" h="1687195">
                  <a:moveTo>
                    <a:pt x="1501139" y="1549908"/>
                  </a:moveTo>
                  <a:lnTo>
                    <a:pt x="1501139" y="1687068"/>
                  </a:lnTo>
                </a:path>
                <a:path w="2103120" h="1687195">
                  <a:moveTo>
                    <a:pt x="1802891" y="0"/>
                  </a:moveTo>
                  <a:lnTo>
                    <a:pt x="1802891" y="135636"/>
                  </a:lnTo>
                </a:path>
                <a:path w="2103120" h="1687195">
                  <a:moveTo>
                    <a:pt x="1802891" y="1549908"/>
                  </a:moveTo>
                  <a:lnTo>
                    <a:pt x="1802891" y="1687068"/>
                  </a:lnTo>
                </a:path>
                <a:path w="2103120" h="1687195">
                  <a:moveTo>
                    <a:pt x="1802891" y="284988"/>
                  </a:moveTo>
                  <a:lnTo>
                    <a:pt x="1802891" y="1400556"/>
                  </a:lnTo>
                </a:path>
                <a:path w="2103120" h="1687195">
                  <a:moveTo>
                    <a:pt x="2103120" y="284988"/>
                  </a:moveTo>
                  <a:lnTo>
                    <a:pt x="2103120" y="1687068"/>
                  </a:lnTo>
                </a:path>
                <a:path w="2103120" h="1687195">
                  <a:moveTo>
                    <a:pt x="2103120" y="0"/>
                  </a:moveTo>
                  <a:lnTo>
                    <a:pt x="2103120" y="135636"/>
                  </a:lnTo>
                </a:path>
              </a:pathLst>
            </a:custGeom>
            <a:ln w="9144">
              <a:solidFill>
                <a:srgbClr val="D9D9D9"/>
              </a:solidFill>
            </a:ln>
          </p:spPr>
          <p:txBody>
            <a:bodyPr wrap="square" lIns="0" tIns="0" rIns="0" bIns="0" rtlCol="0"/>
            <a:lstStyle/>
            <a:p>
              <a:endParaRPr/>
            </a:p>
          </p:txBody>
        </p:sp>
        <p:sp>
          <p:nvSpPr>
            <p:cNvPr id="39" name="object 39"/>
            <p:cNvSpPr/>
            <p:nvPr/>
          </p:nvSpPr>
          <p:spPr>
            <a:xfrm>
              <a:off x="9611867" y="2790444"/>
              <a:ext cx="0" cy="1687195"/>
            </a:xfrm>
            <a:custGeom>
              <a:avLst/>
              <a:gdLst/>
              <a:ahLst/>
              <a:cxnLst/>
              <a:rect l="l" t="t" r="r" b="b"/>
              <a:pathLst>
                <a:path h="1687195">
                  <a:moveTo>
                    <a:pt x="0" y="0"/>
                  </a:moveTo>
                  <a:lnTo>
                    <a:pt x="0" y="1687068"/>
                  </a:lnTo>
                </a:path>
              </a:pathLst>
            </a:custGeom>
            <a:ln w="9144">
              <a:solidFill>
                <a:srgbClr val="D9D9D9"/>
              </a:solidFill>
            </a:ln>
          </p:spPr>
          <p:txBody>
            <a:bodyPr wrap="square" lIns="0" tIns="0" rIns="0" bIns="0" rtlCol="0"/>
            <a:lstStyle/>
            <a:p>
              <a:endParaRPr/>
            </a:p>
          </p:txBody>
        </p:sp>
        <p:sp>
          <p:nvSpPr>
            <p:cNvPr id="40" name="object 40"/>
            <p:cNvSpPr/>
            <p:nvPr/>
          </p:nvSpPr>
          <p:spPr>
            <a:xfrm>
              <a:off x="6909816" y="2926079"/>
              <a:ext cx="2551430" cy="1414780"/>
            </a:xfrm>
            <a:custGeom>
              <a:avLst/>
              <a:gdLst/>
              <a:ahLst/>
              <a:cxnLst/>
              <a:rect l="l" t="t" r="r" b="b"/>
              <a:pathLst>
                <a:path w="2551429" h="1414779">
                  <a:moveTo>
                    <a:pt x="749808" y="842772"/>
                  </a:moveTo>
                  <a:lnTo>
                    <a:pt x="0" y="842772"/>
                  </a:lnTo>
                  <a:lnTo>
                    <a:pt x="0" y="992124"/>
                  </a:lnTo>
                  <a:lnTo>
                    <a:pt x="749808" y="992124"/>
                  </a:lnTo>
                  <a:lnTo>
                    <a:pt x="749808" y="842772"/>
                  </a:lnTo>
                  <a:close/>
                </a:path>
                <a:path w="2551429" h="1414779">
                  <a:moveTo>
                    <a:pt x="1499616" y="422148"/>
                  </a:moveTo>
                  <a:lnTo>
                    <a:pt x="0" y="422148"/>
                  </a:lnTo>
                  <a:lnTo>
                    <a:pt x="0" y="571500"/>
                  </a:lnTo>
                  <a:lnTo>
                    <a:pt x="1499616" y="571500"/>
                  </a:lnTo>
                  <a:lnTo>
                    <a:pt x="1499616" y="422148"/>
                  </a:lnTo>
                  <a:close/>
                </a:path>
                <a:path w="2551429" h="1414779">
                  <a:moveTo>
                    <a:pt x="2250948" y="1264920"/>
                  </a:moveTo>
                  <a:lnTo>
                    <a:pt x="0" y="1264920"/>
                  </a:lnTo>
                  <a:lnTo>
                    <a:pt x="0" y="1414272"/>
                  </a:lnTo>
                  <a:lnTo>
                    <a:pt x="2250948" y="1414272"/>
                  </a:lnTo>
                  <a:lnTo>
                    <a:pt x="2250948" y="1264920"/>
                  </a:lnTo>
                  <a:close/>
                </a:path>
                <a:path w="2551429" h="1414779">
                  <a:moveTo>
                    <a:pt x="2551176" y="0"/>
                  </a:moveTo>
                  <a:lnTo>
                    <a:pt x="0" y="0"/>
                  </a:lnTo>
                  <a:lnTo>
                    <a:pt x="0" y="149352"/>
                  </a:lnTo>
                  <a:lnTo>
                    <a:pt x="2551176" y="149352"/>
                  </a:lnTo>
                  <a:lnTo>
                    <a:pt x="2551176" y="0"/>
                  </a:lnTo>
                  <a:close/>
                </a:path>
              </a:pathLst>
            </a:custGeom>
            <a:solidFill>
              <a:srgbClr val="5B9BD4"/>
            </a:solidFill>
          </p:spPr>
          <p:txBody>
            <a:bodyPr wrap="square" lIns="0" tIns="0" rIns="0" bIns="0" rtlCol="0"/>
            <a:lstStyle/>
            <a:p>
              <a:endParaRPr/>
            </a:p>
          </p:txBody>
        </p:sp>
        <p:sp>
          <p:nvSpPr>
            <p:cNvPr id="41" name="object 41"/>
            <p:cNvSpPr/>
            <p:nvPr/>
          </p:nvSpPr>
          <p:spPr>
            <a:xfrm>
              <a:off x="6909816" y="2790444"/>
              <a:ext cx="0" cy="1687195"/>
            </a:xfrm>
            <a:custGeom>
              <a:avLst/>
              <a:gdLst/>
              <a:ahLst/>
              <a:cxnLst/>
              <a:rect l="l" t="t" r="r" b="b"/>
              <a:pathLst>
                <a:path h="1687195">
                  <a:moveTo>
                    <a:pt x="0" y="0"/>
                  </a:moveTo>
                  <a:lnTo>
                    <a:pt x="0" y="1687068"/>
                  </a:lnTo>
                </a:path>
              </a:pathLst>
            </a:custGeom>
            <a:ln w="9144">
              <a:solidFill>
                <a:srgbClr val="D9D9D9"/>
              </a:solidFill>
            </a:ln>
          </p:spPr>
          <p:txBody>
            <a:bodyPr wrap="square" lIns="0" tIns="0" rIns="0" bIns="0" rtlCol="0"/>
            <a:lstStyle/>
            <a:p>
              <a:endParaRPr/>
            </a:p>
          </p:txBody>
        </p:sp>
      </p:grpSp>
      <p:sp>
        <p:nvSpPr>
          <p:cNvPr id="42" name="object 42"/>
          <p:cNvSpPr txBox="1"/>
          <p:nvPr/>
        </p:nvSpPr>
        <p:spPr>
          <a:xfrm>
            <a:off x="9522968" y="2919984"/>
            <a:ext cx="12890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3F3F3F"/>
                </a:solidFill>
                <a:latin typeface="Calibri"/>
                <a:cs typeface="Calibri"/>
              </a:rPr>
              <a:t>17</a:t>
            </a:r>
            <a:endParaRPr sz="800">
              <a:latin typeface="Calibri"/>
              <a:cs typeface="Calibri"/>
            </a:endParaRPr>
          </a:p>
        </p:txBody>
      </p:sp>
      <p:sp>
        <p:nvSpPr>
          <p:cNvPr id="43" name="object 43"/>
          <p:cNvSpPr txBox="1"/>
          <p:nvPr/>
        </p:nvSpPr>
        <p:spPr>
          <a:xfrm>
            <a:off x="8472931" y="3342132"/>
            <a:ext cx="12890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3F3F3F"/>
                </a:solidFill>
                <a:latin typeface="Calibri"/>
                <a:cs typeface="Calibri"/>
              </a:rPr>
              <a:t>10</a:t>
            </a:r>
            <a:endParaRPr sz="800">
              <a:latin typeface="Calibri"/>
              <a:cs typeface="Calibri"/>
            </a:endParaRPr>
          </a:p>
        </p:txBody>
      </p:sp>
      <p:sp>
        <p:nvSpPr>
          <p:cNvPr id="44" name="object 44"/>
          <p:cNvSpPr txBox="1"/>
          <p:nvPr/>
        </p:nvSpPr>
        <p:spPr>
          <a:xfrm>
            <a:off x="7721600" y="3764279"/>
            <a:ext cx="77470" cy="147320"/>
          </a:xfrm>
          <a:prstGeom prst="rect">
            <a:avLst/>
          </a:prstGeom>
        </p:spPr>
        <p:txBody>
          <a:bodyPr vert="horz" wrap="square" lIns="0" tIns="12700" rIns="0" bIns="0" rtlCol="0">
            <a:spAutoFit/>
          </a:bodyPr>
          <a:lstStyle/>
          <a:p>
            <a:pPr marL="12700">
              <a:lnSpc>
                <a:spcPct val="100000"/>
              </a:lnSpc>
              <a:spcBef>
                <a:spcPts val="100"/>
              </a:spcBef>
            </a:pPr>
            <a:r>
              <a:rPr sz="800" spc="-50" dirty="0">
                <a:solidFill>
                  <a:srgbClr val="3F3F3F"/>
                </a:solidFill>
                <a:latin typeface="Calibri"/>
                <a:cs typeface="Calibri"/>
              </a:rPr>
              <a:t>5</a:t>
            </a:r>
            <a:endParaRPr sz="800">
              <a:latin typeface="Calibri"/>
              <a:cs typeface="Calibri"/>
            </a:endParaRPr>
          </a:p>
        </p:txBody>
      </p:sp>
      <p:sp>
        <p:nvSpPr>
          <p:cNvPr id="45" name="object 45"/>
          <p:cNvSpPr txBox="1"/>
          <p:nvPr/>
        </p:nvSpPr>
        <p:spPr>
          <a:xfrm>
            <a:off x="9222740" y="4184904"/>
            <a:ext cx="128905" cy="147320"/>
          </a:xfrm>
          <a:prstGeom prst="rect">
            <a:avLst/>
          </a:prstGeom>
        </p:spPr>
        <p:txBody>
          <a:bodyPr vert="horz" wrap="square" lIns="0" tIns="12700" rIns="0" bIns="0" rtlCol="0">
            <a:spAutoFit/>
          </a:bodyPr>
          <a:lstStyle/>
          <a:p>
            <a:pPr marL="12700">
              <a:lnSpc>
                <a:spcPct val="100000"/>
              </a:lnSpc>
              <a:spcBef>
                <a:spcPts val="100"/>
              </a:spcBef>
            </a:pPr>
            <a:r>
              <a:rPr sz="800" spc="-25" dirty="0">
                <a:solidFill>
                  <a:srgbClr val="3F3F3F"/>
                </a:solidFill>
                <a:latin typeface="Calibri"/>
                <a:cs typeface="Calibri"/>
              </a:rPr>
              <a:t>15</a:t>
            </a:r>
            <a:endParaRPr sz="800">
              <a:latin typeface="Calibri"/>
              <a:cs typeface="Calibri"/>
            </a:endParaRPr>
          </a:p>
        </p:txBody>
      </p:sp>
      <p:sp>
        <p:nvSpPr>
          <p:cNvPr id="46" name="object 46"/>
          <p:cNvSpPr txBox="1"/>
          <p:nvPr/>
        </p:nvSpPr>
        <p:spPr>
          <a:xfrm>
            <a:off x="5589523" y="2910840"/>
            <a:ext cx="1241425"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K-B"/>
                <a:cs typeface="UD Digi Kyokasho NK-B"/>
              </a:rPr>
              <a:t>教職員の研修会等での説明</a:t>
            </a:r>
            <a:endParaRPr sz="800">
              <a:latin typeface="UD Digi Kyokasho NK-B"/>
              <a:cs typeface="UD Digi Kyokasho NK-B"/>
            </a:endParaRPr>
          </a:p>
        </p:txBody>
      </p:sp>
      <p:sp>
        <p:nvSpPr>
          <p:cNvPr id="47" name="object 47"/>
          <p:cNvSpPr txBox="1"/>
          <p:nvPr/>
        </p:nvSpPr>
        <p:spPr>
          <a:xfrm>
            <a:off x="5469128" y="3332988"/>
            <a:ext cx="1360170" cy="147320"/>
          </a:xfrm>
          <a:prstGeom prst="rect">
            <a:avLst/>
          </a:prstGeom>
        </p:spPr>
        <p:txBody>
          <a:bodyPr vert="horz" wrap="square" lIns="0" tIns="12700" rIns="0" bIns="0" rtlCol="0">
            <a:spAutoFit/>
          </a:bodyPr>
          <a:lstStyle/>
          <a:p>
            <a:pPr marL="12700">
              <a:lnSpc>
                <a:spcPct val="100000"/>
              </a:lnSpc>
              <a:spcBef>
                <a:spcPts val="100"/>
              </a:spcBef>
            </a:pPr>
            <a:r>
              <a:rPr sz="800" b="1" spc="-15" dirty="0">
                <a:solidFill>
                  <a:srgbClr val="585858"/>
                </a:solidFill>
                <a:latin typeface="UD Digi Kyokasho NK-B"/>
                <a:cs typeface="UD Digi Kyokasho NK-B"/>
              </a:rPr>
              <a:t>相談窓口のハンドブックの配付</a:t>
            </a:r>
            <a:endParaRPr sz="800">
              <a:latin typeface="UD Digi Kyokasho NK-B"/>
              <a:cs typeface="UD Digi Kyokasho NK-B"/>
            </a:endParaRPr>
          </a:p>
        </p:txBody>
      </p:sp>
      <p:sp>
        <p:nvSpPr>
          <p:cNvPr id="48" name="object 48"/>
          <p:cNvSpPr txBox="1"/>
          <p:nvPr/>
        </p:nvSpPr>
        <p:spPr>
          <a:xfrm>
            <a:off x="6513068" y="3753611"/>
            <a:ext cx="314960"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K-B"/>
                <a:cs typeface="UD Digi Kyokasho NK-B"/>
              </a:rPr>
              <a:t>その他</a:t>
            </a:r>
            <a:endParaRPr sz="800">
              <a:latin typeface="UD Digi Kyokasho NK-B"/>
              <a:cs typeface="UD Digi Kyokasho NK-B"/>
            </a:endParaRPr>
          </a:p>
        </p:txBody>
      </p:sp>
      <p:sp>
        <p:nvSpPr>
          <p:cNvPr id="49" name="object 49"/>
          <p:cNvSpPr txBox="1"/>
          <p:nvPr/>
        </p:nvSpPr>
        <p:spPr>
          <a:xfrm>
            <a:off x="6423152" y="4175760"/>
            <a:ext cx="405130" cy="147320"/>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585858"/>
                </a:solidFill>
                <a:latin typeface="UD Digi Kyokasho NK-B"/>
                <a:cs typeface="UD Digi Kyokasho NK-B"/>
              </a:rPr>
              <a:t>実施なし</a:t>
            </a:r>
            <a:endParaRPr sz="800">
              <a:latin typeface="UD Digi Kyokasho NK-B"/>
              <a:cs typeface="UD Digi Kyokasho NK-B"/>
            </a:endParaRPr>
          </a:p>
        </p:txBody>
      </p:sp>
      <p:sp>
        <p:nvSpPr>
          <p:cNvPr id="50" name="object 50"/>
          <p:cNvSpPr txBox="1"/>
          <p:nvPr/>
        </p:nvSpPr>
        <p:spPr>
          <a:xfrm>
            <a:off x="6078728" y="2265679"/>
            <a:ext cx="3597275" cy="45465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85858"/>
                </a:solidFill>
                <a:latin typeface="UD Digi Kyokasho NK-B"/>
                <a:cs typeface="UD Digi Kyokasho NK-B"/>
              </a:rPr>
              <a:t>（２）</a:t>
            </a:r>
            <a:r>
              <a:rPr sz="1200" b="1" spc="-25" dirty="0">
                <a:solidFill>
                  <a:srgbClr val="585858"/>
                </a:solidFill>
                <a:latin typeface="UD Digi Kyokasho NK-B"/>
                <a:cs typeface="UD Digi Kyokasho NK-B"/>
              </a:rPr>
              <a:t>教職員等への福祉制度の周知等の取組み</a:t>
            </a:r>
            <a:endParaRPr sz="1200">
              <a:latin typeface="UD Digi Kyokasho NK-B"/>
              <a:cs typeface="UD Digi Kyokasho NK-B"/>
            </a:endParaRPr>
          </a:p>
          <a:p>
            <a:pPr marL="803275">
              <a:lnSpc>
                <a:spcPct val="100000"/>
              </a:lnSpc>
              <a:spcBef>
                <a:spcPts val="975"/>
              </a:spcBef>
              <a:tabLst>
                <a:tab pos="1104900" algn="l"/>
                <a:tab pos="1405255" algn="l"/>
                <a:tab pos="1705610" algn="l"/>
                <a:tab pos="2005964" algn="l"/>
                <a:tab pos="2280285" algn="l"/>
                <a:tab pos="2580005" algn="l"/>
                <a:tab pos="2880360" algn="l"/>
                <a:tab pos="3180715" algn="l"/>
                <a:tab pos="3481070" algn="l"/>
              </a:tabLst>
            </a:pPr>
            <a:r>
              <a:rPr sz="800" spc="-50" dirty="0">
                <a:solidFill>
                  <a:srgbClr val="585858"/>
                </a:solidFill>
                <a:latin typeface="Calibri"/>
                <a:cs typeface="Calibri"/>
              </a:rPr>
              <a:t>0</a:t>
            </a:r>
            <a:r>
              <a:rPr sz="800" dirty="0">
                <a:solidFill>
                  <a:srgbClr val="585858"/>
                </a:solidFill>
                <a:latin typeface="Calibri"/>
                <a:cs typeface="Calibri"/>
              </a:rPr>
              <a:t>	</a:t>
            </a:r>
            <a:r>
              <a:rPr sz="800" spc="-50" dirty="0">
                <a:solidFill>
                  <a:srgbClr val="585858"/>
                </a:solidFill>
                <a:latin typeface="Calibri"/>
                <a:cs typeface="Calibri"/>
              </a:rPr>
              <a:t>2</a:t>
            </a:r>
            <a:r>
              <a:rPr sz="800" dirty="0">
                <a:solidFill>
                  <a:srgbClr val="585858"/>
                </a:solidFill>
                <a:latin typeface="Calibri"/>
                <a:cs typeface="Calibri"/>
              </a:rPr>
              <a:t>	</a:t>
            </a:r>
            <a:r>
              <a:rPr sz="800" spc="-50" dirty="0">
                <a:solidFill>
                  <a:srgbClr val="585858"/>
                </a:solidFill>
                <a:latin typeface="Calibri"/>
                <a:cs typeface="Calibri"/>
              </a:rPr>
              <a:t>4</a:t>
            </a:r>
            <a:r>
              <a:rPr sz="800" dirty="0">
                <a:solidFill>
                  <a:srgbClr val="585858"/>
                </a:solidFill>
                <a:latin typeface="Calibri"/>
                <a:cs typeface="Calibri"/>
              </a:rPr>
              <a:t>	</a:t>
            </a:r>
            <a:r>
              <a:rPr sz="800" spc="-50" dirty="0">
                <a:solidFill>
                  <a:srgbClr val="585858"/>
                </a:solidFill>
                <a:latin typeface="Calibri"/>
                <a:cs typeface="Calibri"/>
              </a:rPr>
              <a:t>6</a:t>
            </a:r>
            <a:r>
              <a:rPr sz="800" dirty="0">
                <a:solidFill>
                  <a:srgbClr val="585858"/>
                </a:solidFill>
                <a:latin typeface="Calibri"/>
                <a:cs typeface="Calibri"/>
              </a:rPr>
              <a:t>	</a:t>
            </a:r>
            <a:r>
              <a:rPr sz="800" spc="-50" dirty="0">
                <a:solidFill>
                  <a:srgbClr val="585858"/>
                </a:solidFill>
                <a:latin typeface="Calibri"/>
                <a:cs typeface="Calibri"/>
              </a:rPr>
              <a:t>8</a:t>
            </a:r>
            <a:r>
              <a:rPr sz="800" dirty="0">
                <a:solidFill>
                  <a:srgbClr val="585858"/>
                </a:solidFill>
                <a:latin typeface="Calibri"/>
                <a:cs typeface="Calibri"/>
              </a:rPr>
              <a:t>	</a:t>
            </a:r>
            <a:r>
              <a:rPr sz="800" spc="-25" dirty="0">
                <a:solidFill>
                  <a:srgbClr val="585858"/>
                </a:solidFill>
                <a:latin typeface="Calibri"/>
                <a:cs typeface="Calibri"/>
              </a:rPr>
              <a:t>10</a:t>
            </a:r>
            <a:r>
              <a:rPr sz="800" dirty="0">
                <a:solidFill>
                  <a:srgbClr val="585858"/>
                </a:solidFill>
                <a:latin typeface="Calibri"/>
                <a:cs typeface="Calibri"/>
              </a:rPr>
              <a:t>	</a:t>
            </a:r>
            <a:r>
              <a:rPr sz="800" spc="-25" dirty="0">
                <a:solidFill>
                  <a:srgbClr val="585858"/>
                </a:solidFill>
                <a:latin typeface="Calibri"/>
                <a:cs typeface="Calibri"/>
              </a:rPr>
              <a:t>12</a:t>
            </a:r>
            <a:r>
              <a:rPr sz="800" dirty="0">
                <a:solidFill>
                  <a:srgbClr val="585858"/>
                </a:solidFill>
                <a:latin typeface="Calibri"/>
                <a:cs typeface="Calibri"/>
              </a:rPr>
              <a:t>	</a:t>
            </a:r>
            <a:r>
              <a:rPr sz="800" spc="-25" dirty="0">
                <a:solidFill>
                  <a:srgbClr val="585858"/>
                </a:solidFill>
                <a:latin typeface="Calibri"/>
                <a:cs typeface="Calibri"/>
              </a:rPr>
              <a:t>14</a:t>
            </a:r>
            <a:r>
              <a:rPr sz="800" dirty="0">
                <a:solidFill>
                  <a:srgbClr val="585858"/>
                </a:solidFill>
                <a:latin typeface="Calibri"/>
                <a:cs typeface="Calibri"/>
              </a:rPr>
              <a:t>	</a:t>
            </a:r>
            <a:r>
              <a:rPr sz="800" spc="-25" dirty="0">
                <a:solidFill>
                  <a:srgbClr val="585858"/>
                </a:solidFill>
                <a:latin typeface="Calibri"/>
                <a:cs typeface="Calibri"/>
              </a:rPr>
              <a:t>16</a:t>
            </a:r>
            <a:r>
              <a:rPr sz="800" dirty="0">
                <a:solidFill>
                  <a:srgbClr val="585858"/>
                </a:solidFill>
                <a:latin typeface="Calibri"/>
                <a:cs typeface="Calibri"/>
              </a:rPr>
              <a:t>	</a:t>
            </a:r>
            <a:r>
              <a:rPr sz="800" spc="-25" dirty="0">
                <a:solidFill>
                  <a:srgbClr val="585858"/>
                </a:solidFill>
                <a:latin typeface="Calibri"/>
                <a:cs typeface="Calibri"/>
              </a:rPr>
              <a:t>18</a:t>
            </a:r>
            <a:endParaRPr sz="800">
              <a:latin typeface="Calibri"/>
              <a:cs typeface="Calibri"/>
            </a:endParaRPr>
          </a:p>
        </p:txBody>
      </p:sp>
      <p:grpSp>
        <p:nvGrpSpPr>
          <p:cNvPr id="51" name="object 51"/>
          <p:cNvGrpSpPr/>
          <p:nvPr/>
        </p:nvGrpSpPr>
        <p:grpSpPr>
          <a:xfrm>
            <a:off x="3753358" y="2171509"/>
            <a:ext cx="6054090" cy="5013325"/>
            <a:chOff x="3753358" y="2171509"/>
            <a:chExt cx="6054090" cy="5013325"/>
          </a:xfrm>
        </p:grpSpPr>
        <p:sp>
          <p:nvSpPr>
            <p:cNvPr id="52" name="object 52"/>
            <p:cNvSpPr/>
            <p:nvPr/>
          </p:nvSpPr>
          <p:spPr>
            <a:xfrm>
              <a:off x="5402580" y="2176272"/>
              <a:ext cx="4399915" cy="2440305"/>
            </a:xfrm>
            <a:custGeom>
              <a:avLst/>
              <a:gdLst/>
              <a:ahLst/>
              <a:cxnLst/>
              <a:rect l="l" t="t" r="r" b="b"/>
              <a:pathLst>
                <a:path w="4399915" h="2440304">
                  <a:moveTo>
                    <a:pt x="0" y="2439924"/>
                  </a:moveTo>
                  <a:lnTo>
                    <a:pt x="4399787" y="2439924"/>
                  </a:lnTo>
                  <a:lnTo>
                    <a:pt x="4399787" y="0"/>
                  </a:lnTo>
                  <a:lnTo>
                    <a:pt x="0" y="0"/>
                  </a:lnTo>
                  <a:lnTo>
                    <a:pt x="0" y="2439924"/>
                  </a:lnTo>
                  <a:close/>
                </a:path>
              </a:pathLst>
            </a:custGeom>
            <a:ln w="9144">
              <a:solidFill>
                <a:srgbClr val="000000"/>
              </a:solidFill>
            </a:ln>
          </p:spPr>
          <p:txBody>
            <a:bodyPr wrap="square" lIns="0" tIns="0" rIns="0" bIns="0" rtlCol="0"/>
            <a:lstStyle/>
            <a:p>
              <a:endParaRPr/>
            </a:p>
          </p:txBody>
        </p:sp>
        <p:sp>
          <p:nvSpPr>
            <p:cNvPr id="53" name="object 53"/>
            <p:cNvSpPr/>
            <p:nvPr/>
          </p:nvSpPr>
          <p:spPr>
            <a:xfrm>
              <a:off x="3765804" y="4658867"/>
              <a:ext cx="3564890" cy="426720"/>
            </a:xfrm>
            <a:custGeom>
              <a:avLst/>
              <a:gdLst/>
              <a:ahLst/>
              <a:cxnLst/>
              <a:rect l="l" t="t" r="r" b="b"/>
              <a:pathLst>
                <a:path w="3564890" h="426720">
                  <a:moveTo>
                    <a:pt x="3564636" y="0"/>
                  </a:moveTo>
                  <a:lnTo>
                    <a:pt x="0" y="0"/>
                  </a:lnTo>
                  <a:lnTo>
                    <a:pt x="0" y="426720"/>
                  </a:lnTo>
                  <a:lnTo>
                    <a:pt x="3564636" y="426720"/>
                  </a:lnTo>
                  <a:lnTo>
                    <a:pt x="3564636" y="0"/>
                  </a:lnTo>
                  <a:close/>
                </a:path>
              </a:pathLst>
            </a:custGeom>
            <a:solidFill>
              <a:srgbClr val="C4DFB4"/>
            </a:solidFill>
          </p:spPr>
          <p:txBody>
            <a:bodyPr wrap="square" lIns="0" tIns="0" rIns="0" bIns="0" rtlCol="0"/>
            <a:lstStyle/>
            <a:p>
              <a:endParaRPr/>
            </a:p>
          </p:txBody>
        </p:sp>
        <p:sp>
          <p:nvSpPr>
            <p:cNvPr id="54" name="object 54"/>
            <p:cNvSpPr/>
            <p:nvPr/>
          </p:nvSpPr>
          <p:spPr>
            <a:xfrm>
              <a:off x="3759708" y="4651248"/>
              <a:ext cx="3578860" cy="2527300"/>
            </a:xfrm>
            <a:custGeom>
              <a:avLst/>
              <a:gdLst/>
              <a:ahLst/>
              <a:cxnLst/>
              <a:rect l="l" t="t" r="r" b="b"/>
              <a:pathLst>
                <a:path w="3578859" h="2527300">
                  <a:moveTo>
                    <a:pt x="2901695" y="0"/>
                  </a:moveTo>
                  <a:lnTo>
                    <a:pt x="2901695" y="2526792"/>
                  </a:lnTo>
                </a:path>
                <a:path w="3578859" h="2527300">
                  <a:moveTo>
                    <a:pt x="0" y="435864"/>
                  </a:moveTo>
                  <a:lnTo>
                    <a:pt x="3578351" y="435864"/>
                  </a:lnTo>
                </a:path>
                <a:path w="3578859" h="2527300">
                  <a:moveTo>
                    <a:pt x="0" y="1348740"/>
                  </a:moveTo>
                  <a:lnTo>
                    <a:pt x="3578351" y="1348740"/>
                  </a:lnTo>
                </a:path>
                <a:path w="3578859" h="2527300">
                  <a:moveTo>
                    <a:pt x="0" y="1804416"/>
                  </a:moveTo>
                  <a:lnTo>
                    <a:pt x="3578351" y="1804416"/>
                  </a:lnTo>
                </a:path>
                <a:path w="3578859" h="2527300">
                  <a:moveTo>
                    <a:pt x="0" y="2115312"/>
                  </a:moveTo>
                  <a:lnTo>
                    <a:pt x="3578351" y="2115312"/>
                  </a:lnTo>
                </a:path>
                <a:path w="3578859" h="2527300">
                  <a:moveTo>
                    <a:pt x="6095" y="0"/>
                  </a:moveTo>
                  <a:lnTo>
                    <a:pt x="6095" y="2526792"/>
                  </a:lnTo>
                </a:path>
                <a:path w="3578859" h="2527300">
                  <a:moveTo>
                    <a:pt x="3572256" y="0"/>
                  </a:moveTo>
                  <a:lnTo>
                    <a:pt x="3572256" y="2526792"/>
                  </a:lnTo>
                </a:path>
                <a:path w="3578859" h="2527300">
                  <a:moveTo>
                    <a:pt x="0" y="7620"/>
                  </a:moveTo>
                  <a:lnTo>
                    <a:pt x="3578351" y="7620"/>
                  </a:lnTo>
                </a:path>
                <a:path w="3578859" h="2527300">
                  <a:moveTo>
                    <a:pt x="0" y="2520696"/>
                  </a:moveTo>
                  <a:lnTo>
                    <a:pt x="3578351" y="2520696"/>
                  </a:lnTo>
                </a:path>
              </a:pathLst>
            </a:custGeom>
            <a:ln w="12192">
              <a:solidFill>
                <a:srgbClr val="6FAC46"/>
              </a:solidFill>
            </a:ln>
          </p:spPr>
          <p:txBody>
            <a:bodyPr wrap="square" lIns="0" tIns="0" rIns="0" bIns="0" rtlCol="0"/>
            <a:lstStyle/>
            <a:p>
              <a:endParaRPr/>
            </a:p>
          </p:txBody>
        </p:sp>
      </p:grpSp>
      <p:sp>
        <p:nvSpPr>
          <p:cNvPr id="55" name="object 55"/>
          <p:cNvSpPr txBox="1"/>
          <p:nvPr/>
        </p:nvSpPr>
        <p:spPr>
          <a:xfrm>
            <a:off x="3954271" y="4770628"/>
            <a:ext cx="2519680" cy="177800"/>
          </a:xfrm>
          <a:prstGeom prst="rect">
            <a:avLst/>
          </a:prstGeom>
        </p:spPr>
        <p:txBody>
          <a:bodyPr vert="horz" wrap="square" lIns="0" tIns="12700" rIns="0" bIns="0" rtlCol="0">
            <a:spAutoFit/>
          </a:bodyPr>
          <a:lstStyle/>
          <a:p>
            <a:pPr marL="12700">
              <a:lnSpc>
                <a:spcPct val="100000"/>
              </a:lnSpc>
              <a:spcBef>
                <a:spcPts val="100"/>
              </a:spcBef>
            </a:pPr>
            <a:r>
              <a:rPr sz="1000" b="1" spc="-10" dirty="0">
                <a:solidFill>
                  <a:srgbClr val="666666"/>
                </a:solidFill>
                <a:latin typeface="UD Digi Kyokasho NK-B"/>
                <a:cs typeface="UD Digi Kyokasho NK-B"/>
              </a:rPr>
              <a:t>（３）</a:t>
            </a:r>
            <a:r>
              <a:rPr sz="1000" b="1" spc="-30" dirty="0">
                <a:solidFill>
                  <a:srgbClr val="666666"/>
                </a:solidFill>
                <a:latin typeface="UD Digi Kyokasho NK-B"/>
                <a:cs typeface="UD Digi Kyokasho NK-B"/>
              </a:rPr>
              <a:t>で「構築」と回答した市町村の取組み内容</a:t>
            </a:r>
            <a:endParaRPr sz="1000">
              <a:latin typeface="UD Digi Kyokasho NK-B"/>
              <a:cs typeface="UD Digi Kyokasho NK-B"/>
            </a:endParaRPr>
          </a:p>
        </p:txBody>
      </p:sp>
      <p:sp>
        <p:nvSpPr>
          <p:cNvPr id="56" name="object 56"/>
          <p:cNvSpPr txBox="1"/>
          <p:nvPr/>
        </p:nvSpPr>
        <p:spPr>
          <a:xfrm>
            <a:off x="6731000" y="4770628"/>
            <a:ext cx="532130" cy="177800"/>
          </a:xfrm>
          <a:prstGeom prst="rect">
            <a:avLst/>
          </a:prstGeom>
        </p:spPr>
        <p:txBody>
          <a:bodyPr vert="horz" wrap="square" lIns="0" tIns="12700" rIns="0" bIns="0" rtlCol="0">
            <a:spAutoFit/>
          </a:bodyPr>
          <a:lstStyle/>
          <a:p>
            <a:pPr marL="12700">
              <a:lnSpc>
                <a:spcPct val="100000"/>
              </a:lnSpc>
              <a:spcBef>
                <a:spcPts val="100"/>
              </a:spcBef>
            </a:pPr>
            <a:r>
              <a:rPr sz="1000" b="1" spc="-20" dirty="0">
                <a:solidFill>
                  <a:srgbClr val="666666"/>
                </a:solidFill>
                <a:latin typeface="UD Digi Kyokasho NK-B"/>
                <a:cs typeface="UD Digi Kyokasho NK-B"/>
              </a:rPr>
              <a:t>市町村数</a:t>
            </a:r>
            <a:endParaRPr sz="1000">
              <a:latin typeface="UD Digi Kyokasho NK-B"/>
              <a:cs typeface="UD Digi Kyokasho NK-B"/>
            </a:endParaRPr>
          </a:p>
        </p:txBody>
      </p:sp>
      <p:sp>
        <p:nvSpPr>
          <p:cNvPr id="57" name="object 57"/>
          <p:cNvSpPr txBox="1"/>
          <p:nvPr/>
        </p:nvSpPr>
        <p:spPr>
          <a:xfrm>
            <a:off x="3894835" y="5288788"/>
            <a:ext cx="2654935" cy="482600"/>
          </a:xfrm>
          <a:prstGeom prst="rect">
            <a:avLst/>
          </a:prstGeom>
        </p:spPr>
        <p:txBody>
          <a:bodyPr vert="horz" wrap="square" lIns="0" tIns="12700" rIns="0" bIns="0" rtlCol="0">
            <a:spAutoFit/>
          </a:bodyPr>
          <a:lstStyle/>
          <a:p>
            <a:pPr marL="12700" marR="5080">
              <a:lnSpc>
                <a:spcPct val="100000"/>
              </a:lnSpc>
              <a:spcBef>
                <a:spcPts val="100"/>
              </a:spcBef>
            </a:pPr>
            <a:r>
              <a:rPr sz="1000" b="1" spc="-15" dirty="0">
                <a:solidFill>
                  <a:srgbClr val="666666"/>
                </a:solidFill>
                <a:latin typeface="UD Digi Kyokasho NK-B"/>
                <a:cs typeface="UD Digi Kyokasho NK-B"/>
              </a:rPr>
              <a:t>個別の教育支援計画や個別支援計画の作成にお</a:t>
            </a:r>
            <a:r>
              <a:rPr sz="1000" b="1" spc="-25" dirty="0">
                <a:solidFill>
                  <a:srgbClr val="666666"/>
                </a:solidFill>
                <a:latin typeface="UD Digi Kyokasho NK-B"/>
                <a:cs typeface="UD Digi Kyokasho NK-B"/>
              </a:rPr>
              <a:t>いて、学校と障がい児通所支援事業所等間で調</a:t>
            </a:r>
            <a:r>
              <a:rPr sz="1000" b="1" spc="-30" dirty="0">
                <a:solidFill>
                  <a:srgbClr val="666666"/>
                </a:solidFill>
                <a:latin typeface="UD Digi Kyokasho NK-B"/>
                <a:cs typeface="UD Digi Kyokasho NK-B"/>
              </a:rPr>
              <a:t>整するスキームを構築</a:t>
            </a:r>
            <a:endParaRPr sz="1000">
              <a:latin typeface="UD Digi Kyokasho NK-B"/>
              <a:cs typeface="UD Digi Kyokasho NK-B"/>
            </a:endParaRPr>
          </a:p>
        </p:txBody>
      </p:sp>
      <p:sp>
        <p:nvSpPr>
          <p:cNvPr id="58" name="object 58"/>
          <p:cNvSpPr txBox="1"/>
          <p:nvPr/>
        </p:nvSpPr>
        <p:spPr>
          <a:xfrm>
            <a:off x="6938264" y="5441188"/>
            <a:ext cx="115570" cy="177800"/>
          </a:xfrm>
          <a:prstGeom prst="rect">
            <a:avLst/>
          </a:prstGeom>
        </p:spPr>
        <p:txBody>
          <a:bodyPr vert="horz" wrap="square" lIns="0" tIns="12700" rIns="0" bIns="0" rtlCol="0">
            <a:spAutoFit/>
          </a:bodyPr>
          <a:lstStyle/>
          <a:p>
            <a:pPr marL="12700">
              <a:lnSpc>
                <a:spcPct val="100000"/>
              </a:lnSpc>
              <a:spcBef>
                <a:spcPts val="100"/>
              </a:spcBef>
            </a:pPr>
            <a:r>
              <a:rPr sz="1000" b="0" spc="155" dirty="0">
                <a:solidFill>
                  <a:srgbClr val="666666"/>
                </a:solidFill>
                <a:latin typeface="Heisei Mincho Std W3"/>
                <a:cs typeface="Heisei Mincho Std W3"/>
              </a:rPr>
              <a:t>7</a:t>
            </a:r>
            <a:endParaRPr sz="1000">
              <a:latin typeface="Heisei Mincho Std W3"/>
              <a:cs typeface="Heisei Mincho Std W3"/>
            </a:endParaRPr>
          </a:p>
        </p:txBody>
      </p:sp>
      <p:sp>
        <p:nvSpPr>
          <p:cNvPr id="59" name="object 59"/>
          <p:cNvSpPr txBox="1"/>
          <p:nvPr/>
        </p:nvSpPr>
        <p:spPr>
          <a:xfrm>
            <a:off x="3894835" y="6049264"/>
            <a:ext cx="2685415" cy="330200"/>
          </a:xfrm>
          <a:prstGeom prst="rect">
            <a:avLst/>
          </a:prstGeom>
        </p:spPr>
        <p:txBody>
          <a:bodyPr vert="horz" wrap="square" lIns="0" tIns="12700" rIns="0" bIns="0" rtlCol="0">
            <a:spAutoFit/>
          </a:bodyPr>
          <a:lstStyle/>
          <a:p>
            <a:pPr marL="12700" marR="5080">
              <a:lnSpc>
                <a:spcPct val="100000"/>
              </a:lnSpc>
              <a:spcBef>
                <a:spcPts val="100"/>
              </a:spcBef>
            </a:pPr>
            <a:r>
              <a:rPr sz="1000" b="1" spc="-25" dirty="0">
                <a:solidFill>
                  <a:srgbClr val="666666"/>
                </a:solidFill>
                <a:latin typeface="UD Digi Kyokasho NK-B"/>
                <a:cs typeface="UD Digi Kyokasho NK-B"/>
              </a:rPr>
              <a:t>福祉分野からの学校への支援について、連携方法を整理</a:t>
            </a:r>
            <a:endParaRPr sz="1000">
              <a:latin typeface="UD Digi Kyokasho NK-B"/>
              <a:cs typeface="UD Digi Kyokasho NK-B"/>
            </a:endParaRPr>
          </a:p>
        </p:txBody>
      </p:sp>
      <p:sp>
        <p:nvSpPr>
          <p:cNvPr id="60" name="object 60"/>
          <p:cNvSpPr txBox="1"/>
          <p:nvPr/>
        </p:nvSpPr>
        <p:spPr>
          <a:xfrm>
            <a:off x="6894068" y="6125464"/>
            <a:ext cx="205740" cy="177800"/>
          </a:xfrm>
          <a:prstGeom prst="rect">
            <a:avLst/>
          </a:prstGeom>
        </p:spPr>
        <p:txBody>
          <a:bodyPr vert="horz" wrap="square" lIns="0" tIns="12700" rIns="0" bIns="0" rtlCol="0">
            <a:spAutoFit/>
          </a:bodyPr>
          <a:lstStyle/>
          <a:p>
            <a:pPr marL="12700">
              <a:lnSpc>
                <a:spcPct val="100000"/>
              </a:lnSpc>
              <a:spcBef>
                <a:spcPts val="100"/>
              </a:spcBef>
            </a:pPr>
            <a:r>
              <a:rPr sz="1000" b="0" spc="180" dirty="0">
                <a:solidFill>
                  <a:srgbClr val="666666"/>
                </a:solidFill>
                <a:latin typeface="Heisei Mincho Std W3"/>
                <a:cs typeface="Heisei Mincho Std W3"/>
              </a:rPr>
              <a:t>11</a:t>
            </a:r>
            <a:endParaRPr sz="1000">
              <a:latin typeface="Heisei Mincho Std W3"/>
              <a:cs typeface="Heisei Mincho Std W3"/>
            </a:endParaRPr>
          </a:p>
        </p:txBody>
      </p:sp>
      <p:sp>
        <p:nvSpPr>
          <p:cNvPr id="61" name="object 61"/>
          <p:cNvSpPr txBox="1"/>
          <p:nvPr/>
        </p:nvSpPr>
        <p:spPr>
          <a:xfrm>
            <a:off x="3894835" y="6509511"/>
            <a:ext cx="2330450" cy="177800"/>
          </a:xfrm>
          <a:prstGeom prst="rect">
            <a:avLst/>
          </a:prstGeom>
        </p:spPr>
        <p:txBody>
          <a:bodyPr vert="horz" wrap="square" lIns="0" tIns="12700" rIns="0" bIns="0" rtlCol="0">
            <a:spAutoFit/>
          </a:bodyPr>
          <a:lstStyle/>
          <a:p>
            <a:pPr marL="12700">
              <a:lnSpc>
                <a:spcPct val="100000"/>
              </a:lnSpc>
              <a:spcBef>
                <a:spcPts val="100"/>
              </a:spcBef>
            </a:pPr>
            <a:r>
              <a:rPr sz="1000" b="1" spc="-30" dirty="0">
                <a:solidFill>
                  <a:srgbClr val="666666"/>
                </a:solidFill>
                <a:latin typeface="UD Digi Kyokasho NK-B"/>
                <a:cs typeface="UD Digi Kyokasho NK-B"/>
              </a:rPr>
              <a:t>ケース会議の開催、事業所連絡会等の活用</a:t>
            </a:r>
            <a:endParaRPr sz="1000">
              <a:latin typeface="UD Digi Kyokasho NK-B"/>
              <a:cs typeface="UD Digi Kyokasho NK-B"/>
            </a:endParaRPr>
          </a:p>
        </p:txBody>
      </p:sp>
      <p:sp>
        <p:nvSpPr>
          <p:cNvPr id="62" name="object 62"/>
          <p:cNvSpPr txBox="1"/>
          <p:nvPr/>
        </p:nvSpPr>
        <p:spPr>
          <a:xfrm>
            <a:off x="6938264" y="6509511"/>
            <a:ext cx="115570" cy="177800"/>
          </a:xfrm>
          <a:prstGeom prst="rect">
            <a:avLst/>
          </a:prstGeom>
        </p:spPr>
        <p:txBody>
          <a:bodyPr vert="horz" wrap="square" lIns="0" tIns="12700" rIns="0" bIns="0" rtlCol="0">
            <a:spAutoFit/>
          </a:bodyPr>
          <a:lstStyle/>
          <a:p>
            <a:pPr marL="12700">
              <a:lnSpc>
                <a:spcPct val="100000"/>
              </a:lnSpc>
              <a:spcBef>
                <a:spcPts val="100"/>
              </a:spcBef>
            </a:pPr>
            <a:r>
              <a:rPr sz="1000" b="0" spc="155" dirty="0">
                <a:solidFill>
                  <a:srgbClr val="666666"/>
                </a:solidFill>
                <a:latin typeface="Heisei Mincho Std W3"/>
                <a:cs typeface="Heisei Mincho Std W3"/>
              </a:rPr>
              <a:t>5</a:t>
            </a:r>
            <a:endParaRPr sz="1000">
              <a:latin typeface="Heisei Mincho Std W3"/>
              <a:cs typeface="Heisei Mincho Std W3"/>
            </a:endParaRPr>
          </a:p>
        </p:txBody>
      </p:sp>
      <p:sp>
        <p:nvSpPr>
          <p:cNvPr id="63" name="object 63"/>
          <p:cNvSpPr txBox="1"/>
          <p:nvPr/>
        </p:nvSpPr>
        <p:spPr>
          <a:xfrm>
            <a:off x="3894835" y="6867652"/>
            <a:ext cx="1855470" cy="177800"/>
          </a:xfrm>
          <a:prstGeom prst="rect">
            <a:avLst/>
          </a:prstGeom>
        </p:spPr>
        <p:txBody>
          <a:bodyPr vert="horz" wrap="square" lIns="0" tIns="12700" rIns="0" bIns="0" rtlCol="0">
            <a:spAutoFit/>
          </a:bodyPr>
          <a:lstStyle/>
          <a:p>
            <a:pPr marL="12700">
              <a:lnSpc>
                <a:spcPct val="100000"/>
              </a:lnSpc>
              <a:spcBef>
                <a:spcPts val="100"/>
              </a:spcBef>
            </a:pPr>
            <a:r>
              <a:rPr sz="1000" b="1" spc="-5" dirty="0">
                <a:solidFill>
                  <a:srgbClr val="666666"/>
                </a:solidFill>
                <a:latin typeface="UD Digi Kyokasho NK-B"/>
                <a:cs typeface="UD Digi Kyokasho NK-B"/>
              </a:rPr>
              <a:t>その他</a:t>
            </a:r>
            <a:r>
              <a:rPr sz="1000" b="1" dirty="0">
                <a:solidFill>
                  <a:srgbClr val="666666"/>
                </a:solidFill>
                <a:latin typeface="UD Digi Kyokasho NK-B"/>
                <a:cs typeface="UD Digi Kyokasho NK-B"/>
              </a:rPr>
              <a:t>（</a:t>
            </a:r>
            <a:r>
              <a:rPr sz="1000" b="1" spc="-20" dirty="0">
                <a:solidFill>
                  <a:srgbClr val="666666"/>
                </a:solidFill>
                <a:latin typeface="UD Digi Kyokasho NK-B"/>
                <a:cs typeface="UD Digi Kyokasho NK-B"/>
              </a:rPr>
              <a:t>連携シート等の活用など</a:t>
            </a:r>
            <a:r>
              <a:rPr sz="1000" b="1" spc="-50" dirty="0">
                <a:solidFill>
                  <a:srgbClr val="666666"/>
                </a:solidFill>
                <a:latin typeface="UD Digi Kyokasho NK-B"/>
                <a:cs typeface="UD Digi Kyokasho NK-B"/>
              </a:rPr>
              <a:t>）</a:t>
            </a:r>
            <a:endParaRPr sz="1000">
              <a:latin typeface="UD Digi Kyokasho NK-B"/>
              <a:cs typeface="UD Digi Kyokasho NK-B"/>
            </a:endParaRPr>
          </a:p>
        </p:txBody>
      </p:sp>
      <p:sp>
        <p:nvSpPr>
          <p:cNvPr id="64" name="object 64"/>
          <p:cNvSpPr txBox="1"/>
          <p:nvPr/>
        </p:nvSpPr>
        <p:spPr>
          <a:xfrm>
            <a:off x="6938264" y="6867652"/>
            <a:ext cx="115570" cy="177800"/>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666666"/>
                </a:solidFill>
                <a:latin typeface="UD Digi Kyokasho NK-B"/>
                <a:cs typeface="UD Digi Kyokasho NK-B"/>
              </a:rPr>
              <a:t>７</a:t>
            </a:r>
            <a:endParaRPr sz="1000">
              <a:latin typeface="UD Digi Kyokasho NK-B"/>
              <a:cs typeface="UD Digi Kyokasho NK-B"/>
            </a:endParaRPr>
          </a:p>
        </p:txBody>
      </p:sp>
      <p:grpSp>
        <p:nvGrpSpPr>
          <p:cNvPr id="65" name="object 65"/>
          <p:cNvGrpSpPr/>
          <p:nvPr/>
        </p:nvGrpSpPr>
        <p:grpSpPr>
          <a:xfrm>
            <a:off x="1611040" y="2724848"/>
            <a:ext cx="1624965" cy="1624965"/>
            <a:chOff x="1611040" y="2724848"/>
            <a:chExt cx="1624965" cy="1624965"/>
          </a:xfrm>
        </p:grpSpPr>
        <p:sp>
          <p:nvSpPr>
            <p:cNvPr id="66" name="object 66"/>
            <p:cNvSpPr/>
            <p:nvPr/>
          </p:nvSpPr>
          <p:spPr>
            <a:xfrm>
              <a:off x="1770887" y="2734056"/>
              <a:ext cx="1464945" cy="1615440"/>
            </a:xfrm>
            <a:custGeom>
              <a:avLst/>
              <a:gdLst/>
              <a:ahLst/>
              <a:cxnLst/>
              <a:rect l="l" t="t" r="r" b="b"/>
              <a:pathLst>
                <a:path w="1464945" h="1615439">
                  <a:moveTo>
                    <a:pt x="656844" y="0"/>
                  </a:moveTo>
                  <a:lnTo>
                    <a:pt x="656844" y="807720"/>
                  </a:lnTo>
                  <a:lnTo>
                    <a:pt x="0" y="1278636"/>
                  </a:lnTo>
                  <a:lnTo>
                    <a:pt x="29628" y="1317327"/>
                  </a:lnTo>
                  <a:lnTo>
                    <a:pt x="61290" y="1353928"/>
                  </a:lnTo>
                  <a:lnTo>
                    <a:pt x="94876" y="1388380"/>
                  </a:lnTo>
                  <a:lnTo>
                    <a:pt x="130278" y="1420629"/>
                  </a:lnTo>
                  <a:lnTo>
                    <a:pt x="167385" y="1450619"/>
                  </a:lnTo>
                  <a:lnTo>
                    <a:pt x="206088" y="1478294"/>
                  </a:lnTo>
                  <a:lnTo>
                    <a:pt x="246278" y="1503599"/>
                  </a:lnTo>
                  <a:lnTo>
                    <a:pt x="287845" y="1526476"/>
                  </a:lnTo>
                  <a:lnTo>
                    <a:pt x="330680" y="1546871"/>
                  </a:lnTo>
                  <a:lnTo>
                    <a:pt x="374674" y="1564728"/>
                  </a:lnTo>
                  <a:lnTo>
                    <a:pt x="419718" y="1579991"/>
                  </a:lnTo>
                  <a:lnTo>
                    <a:pt x="465701" y="1592603"/>
                  </a:lnTo>
                  <a:lnTo>
                    <a:pt x="512514" y="1602510"/>
                  </a:lnTo>
                  <a:lnTo>
                    <a:pt x="560049" y="1609656"/>
                  </a:lnTo>
                  <a:lnTo>
                    <a:pt x="608195" y="1613984"/>
                  </a:lnTo>
                  <a:lnTo>
                    <a:pt x="656844" y="1615440"/>
                  </a:lnTo>
                  <a:lnTo>
                    <a:pt x="704347" y="1614070"/>
                  </a:lnTo>
                  <a:lnTo>
                    <a:pt x="751122" y="1610012"/>
                  </a:lnTo>
                  <a:lnTo>
                    <a:pt x="797093" y="1603340"/>
                  </a:lnTo>
                  <a:lnTo>
                    <a:pt x="842185" y="1594130"/>
                  </a:lnTo>
                  <a:lnTo>
                    <a:pt x="886322" y="1582458"/>
                  </a:lnTo>
                  <a:lnTo>
                    <a:pt x="929429" y="1568398"/>
                  </a:lnTo>
                  <a:lnTo>
                    <a:pt x="971430" y="1552027"/>
                  </a:lnTo>
                  <a:lnTo>
                    <a:pt x="1012251" y="1533419"/>
                  </a:lnTo>
                  <a:lnTo>
                    <a:pt x="1051815" y="1512650"/>
                  </a:lnTo>
                  <a:lnTo>
                    <a:pt x="1090048" y="1489796"/>
                  </a:lnTo>
                  <a:lnTo>
                    <a:pt x="1126873" y="1464931"/>
                  </a:lnTo>
                  <a:lnTo>
                    <a:pt x="1162216" y="1438131"/>
                  </a:lnTo>
                  <a:lnTo>
                    <a:pt x="1196001" y="1409472"/>
                  </a:lnTo>
                  <a:lnTo>
                    <a:pt x="1228153" y="1379029"/>
                  </a:lnTo>
                  <a:lnTo>
                    <a:pt x="1258596" y="1346877"/>
                  </a:lnTo>
                  <a:lnTo>
                    <a:pt x="1287255" y="1313092"/>
                  </a:lnTo>
                  <a:lnTo>
                    <a:pt x="1314055" y="1277749"/>
                  </a:lnTo>
                  <a:lnTo>
                    <a:pt x="1338920" y="1240924"/>
                  </a:lnTo>
                  <a:lnTo>
                    <a:pt x="1361774" y="1202691"/>
                  </a:lnTo>
                  <a:lnTo>
                    <a:pt x="1382543" y="1163127"/>
                  </a:lnTo>
                  <a:lnTo>
                    <a:pt x="1401151" y="1122306"/>
                  </a:lnTo>
                  <a:lnTo>
                    <a:pt x="1417522" y="1080305"/>
                  </a:lnTo>
                  <a:lnTo>
                    <a:pt x="1431582" y="1037198"/>
                  </a:lnTo>
                  <a:lnTo>
                    <a:pt x="1443254" y="993061"/>
                  </a:lnTo>
                  <a:lnTo>
                    <a:pt x="1452464" y="947969"/>
                  </a:lnTo>
                  <a:lnTo>
                    <a:pt x="1459136" y="901998"/>
                  </a:lnTo>
                  <a:lnTo>
                    <a:pt x="1463194" y="855223"/>
                  </a:lnTo>
                  <a:lnTo>
                    <a:pt x="1464564" y="807720"/>
                  </a:lnTo>
                  <a:lnTo>
                    <a:pt x="1463194" y="760368"/>
                  </a:lnTo>
                  <a:lnTo>
                    <a:pt x="1459136" y="713722"/>
                  </a:lnTo>
                  <a:lnTo>
                    <a:pt x="1452464" y="667860"/>
                  </a:lnTo>
                  <a:lnTo>
                    <a:pt x="1443254" y="622858"/>
                  </a:lnTo>
                  <a:lnTo>
                    <a:pt x="1431582" y="578792"/>
                  </a:lnTo>
                  <a:lnTo>
                    <a:pt x="1417522" y="535739"/>
                  </a:lnTo>
                  <a:lnTo>
                    <a:pt x="1401151" y="493775"/>
                  </a:lnTo>
                  <a:lnTo>
                    <a:pt x="1382543" y="452979"/>
                  </a:lnTo>
                  <a:lnTo>
                    <a:pt x="1361774" y="413424"/>
                  </a:lnTo>
                  <a:lnTo>
                    <a:pt x="1338920" y="375190"/>
                  </a:lnTo>
                  <a:lnTo>
                    <a:pt x="1314055" y="338352"/>
                  </a:lnTo>
                  <a:lnTo>
                    <a:pt x="1287255" y="302987"/>
                  </a:lnTo>
                  <a:lnTo>
                    <a:pt x="1258596" y="269171"/>
                  </a:lnTo>
                  <a:lnTo>
                    <a:pt x="1228153" y="236982"/>
                  </a:lnTo>
                  <a:lnTo>
                    <a:pt x="1196001" y="206495"/>
                  </a:lnTo>
                  <a:lnTo>
                    <a:pt x="1162216" y="177788"/>
                  </a:lnTo>
                  <a:lnTo>
                    <a:pt x="1126873" y="150937"/>
                  </a:lnTo>
                  <a:lnTo>
                    <a:pt x="1090048" y="126018"/>
                  </a:lnTo>
                  <a:lnTo>
                    <a:pt x="1051815" y="103109"/>
                  </a:lnTo>
                  <a:lnTo>
                    <a:pt x="1012251" y="82287"/>
                  </a:lnTo>
                  <a:lnTo>
                    <a:pt x="971430" y="63626"/>
                  </a:lnTo>
                  <a:lnTo>
                    <a:pt x="929429" y="47206"/>
                  </a:lnTo>
                  <a:lnTo>
                    <a:pt x="886322" y="33101"/>
                  </a:lnTo>
                  <a:lnTo>
                    <a:pt x="842185" y="21389"/>
                  </a:lnTo>
                  <a:lnTo>
                    <a:pt x="797093" y="12146"/>
                  </a:lnTo>
                  <a:lnTo>
                    <a:pt x="751122" y="5449"/>
                  </a:lnTo>
                  <a:lnTo>
                    <a:pt x="704347" y="1375"/>
                  </a:lnTo>
                  <a:lnTo>
                    <a:pt x="656844" y="0"/>
                  </a:lnTo>
                  <a:close/>
                </a:path>
              </a:pathLst>
            </a:custGeom>
            <a:solidFill>
              <a:srgbClr val="497EAF"/>
            </a:solidFill>
          </p:spPr>
          <p:txBody>
            <a:bodyPr wrap="square" lIns="0" tIns="0" rIns="0" bIns="0" rtlCol="0"/>
            <a:lstStyle/>
            <a:p>
              <a:endParaRPr/>
            </a:p>
          </p:txBody>
        </p:sp>
        <p:sp>
          <p:nvSpPr>
            <p:cNvPr id="67" name="object 67"/>
            <p:cNvSpPr/>
            <p:nvPr/>
          </p:nvSpPr>
          <p:spPr>
            <a:xfrm>
              <a:off x="1633727" y="3541776"/>
              <a:ext cx="794385" cy="471170"/>
            </a:xfrm>
            <a:custGeom>
              <a:avLst/>
              <a:gdLst/>
              <a:ahLst/>
              <a:cxnLst/>
              <a:rect l="l" t="t" r="r" b="b"/>
              <a:pathLst>
                <a:path w="794385" h="471170">
                  <a:moveTo>
                    <a:pt x="794004" y="0"/>
                  </a:moveTo>
                  <a:lnTo>
                    <a:pt x="0" y="147827"/>
                  </a:lnTo>
                  <a:lnTo>
                    <a:pt x="10716" y="197075"/>
                  </a:lnTo>
                  <a:lnTo>
                    <a:pt x="24526" y="245470"/>
                  </a:lnTo>
                  <a:lnTo>
                    <a:pt x="41347" y="292905"/>
                  </a:lnTo>
                  <a:lnTo>
                    <a:pt x="61102" y="339274"/>
                  </a:lnTo>
                  <a:lnTo>
                    <a:pt x="83708" y="384470"/>
                  </a:lnTo>
                  <a:lnTo>
                    <a:pt x="109088" y="428386"/>
                  </a:lnTo>
                  <a:lnTo>
                    <a:pt x="137160" y="470915"/>
                  </a:lnTo>
                  <a:lnTo>
                    <a:pt x="794004" y="0"/>
                  </a:lnTo>
                  <a:close/>
                </a:path>
              </a:pathLst>
            </a:custGeom>
            <a:solidFill>
              <a:srgbClr val="5B9BD4"/>
            </a:solidFill>
          </p:spPr>
          <p:txBody>
            <a:bodyPr wrap="square" lIns="0" tIns="0" rIns="0" bIns="0" rtlCol="0"/>
            <a:lstStyle/>
            <a:p>
              <a:endParaRPr/>
            </a:p>
          </p:txBody>
        </p:sp>
        <p:sp>
          <p:nvSpPr>
            <p:cNvPr id="68" name="object 68"/>
            <p:cNvSpPr/>
            <p:nvPr/>
          </p:nvSpPr>
          <p:spPr>
            <a:xfrm>
              <a:off x="1633727" y="3541776"/>
              <a:ext cx="794385" cy="471170"/>
            </a:xfrm>
            <a:custGeom>
              <a:avLst/>
              <a:gdLst/>
              <a:ahLst/>
              <a:cxnLst/>
              <a:rect l="l" t="t" r="r" b="b"/>
              <a:pathLst>
                <a:path w="794385" h="471170">
                  <a:moveTo>
                    <a:pt x="137160" y="470915"/>
                  </a:moveTo>
                  <a:lnTo>
                    <a:pt x="109088" y="428386"/>
                  </a:lnTo>
                  <a:lnTo>
                    <a:pt x="83708" y="384470"/>
                  </a:lnTo>
                  <a:lnTo>
                    <a:pt x="61102" y="339274"/>
                  </a:lnTo>
                  <a:lnTo>
                    <a:pt x="41347" y="292905"/>
                  </a:lnTo>
                  <a:lnTo>
                    <a:pt x="24526" y="245470"/>
                  </a:lnTo>
                  <a:lnTo>
                    <a:pt x="10716" y="197075"/>
                  </a:lnTo>
                  <a:lnTo>
                    <a:pt x="0" y="147827"/>
                  </a:lnTo>
                  <a:lnTo>
                    <a:pt x="794004" y="0"/>
                  </a:lnTo>
                  <a:lnTo>
                    <a:pt x="137160" y="470915"/>
                  </a:lnTo>
                  <a:close/>
                </a:path>
              </a:pathLst>
            </a:custGeom>
            <a:ln w="18288">
              <a:solidFill>
                <a:srgbClr val="FFFFFF"/>
              </a:solidFill>
            </a:ln>
          </p:spPr>
          <p:txBody>
            <a:bodyPr wrap="square" lIns="0" tIns="0" rIns="0" bIns="0" rtlCol="0"/>
            <a:lstStyle/>
            <a:p>
              <a:endParaRPr/>
            </a:p>
          </p:txBody>
        </p:sp>
        <p:sp>
          <p:nvSpPr>
            <p:cNvPr id="69" name="object 69"/>
            <p:cNvSpPr/>
            <p:nvPr/>
          </p:nvSpPr>
          <p:spPr>
            <a:xfrm>
              <a:off x="1620247" y="2734056"/>
              <a:ext cx="807720" cy="955675"/>
            </a:xfrm>
            <a:custGeom>
              <a:avLst/>
              <a:gdLst/>
              <a:ahLst/>
              <a:cxnLst/>
              <a:rect l="l" t="t" r="r" b="b"/>
              <a:pathLst>
                <a:path w="807719" h="955675">
                  <a:moveTo>
                    <a:pt x="807484" y="0"/>
                  </a:moveTo>
                  <a:lnTo>
                    <a:pt x="734332" y="3428"/>
                  </a:lnTo>
                  <a:lnTo>
                    <a:pt x="661180" y="13716"/>
                  </a:lnTo>
                  <a:lnTo>
                    <a:pt x="614735" y="23661"/>
                  </a:lnTo>
                  <a:lnTo>
                    <a:pt x="569494" y="36131"/>
                  </a:lnTo>
                  <a:lnTo>
                    <a:pt x="525516" y="51035"/>
                  </a:lnTo>
                  <a:lnTo>
                    <a:pt x="482863" y="68286"/>
                  </a:lnTo>
                  <a:lnTo>
                    <a:pt x="441594" y="87795"/>
                  </a:lnTo>
                  <a:lnTo>
                    <a:pt x="401771" y="109473"/>
                  </a:lnTo>
                  <a:lnTo>
                    <a:pt x="363452" y="133230"/>
                  </a:lnTo>
                  <a:lnTo>
                    <a:pt x="326700" y="158980"/>
                  </a:lnTo>
                  <a:lnTo>
                    <a:pt x="291573" y="186632"/>
                  </a:lnTo>
                  <a:lnTo>
                    <a:pt x="258134" y="216098"/>
                  </a:lnTo>
                  <a:lnTo>
                    <a:pt x="226441" y="247290"/>
                  </a:lnTo>
                  <a:lnTo>
                    <a:pt x="196555" y="280118"/>
                  </a:lnTo>
                  <a:lnTo>
                    <a:pt x="168538" y="314494"/>
                  </a:lnTo>
                  <a:lnTo>
                    <a:pt x="142448" y="350329"/>
                  </a:lnTo>
                  <a:lnTo>
                    <a:pt x="118348" y="387535"/>
                  </a:lnTo>
                  <a:lnTo>
                    <a:pt x="96296" y="426022"/>
                  </a:lnTo>
                  <a:lnTo>
                    <a:pt x="76353" y="465702"/>
                  </a:lnTo>
                  <a:lnTo>
                    <a:pt x="58581" y="506487"/>
                  </a:lnTo>
                  <a:lnTo>
                    <a:pt x="43038" y="548287"/>
                  </a:lnTo>
                  <a:lnTo>
                    <a:pt x="29786" y="591014"/>
                  </a:lnTo>
                  <a:lnTo>
                    <a:pt x="18885" y="634579"/>
                  </a:lnTo>
                  <a:lnTo>
                    <a:pt x="10396" y="678893"/>
                  </a:lnTo>
                  <a:lnTo>
                    <a:pt x="4378" y="723868"/>
                  </a:lnTo>
                  <a:lnTo>
                    <a:pt x="893" y="769415"/>
                  </a:lnTo>
                  <a:lnTo>
                    <a:pt x="0" y="815445"/>
                  </a:lnTo>
                  <a:lnTo>
                    <a:pt x="1759" y="861870"/>
                  </a:lnTo>
                  <a:lnTo>
                    <a:pt x="6233" y="908600"/>
                  </a:lnTo>
                  <a:lnTo>
                    <a:pt x="13480" y="955548"/>
                  </a:lnTo>
                  <a:lnTo>
                    <a:pt x="807484" y="807720"/>
                  </a:lnTo>
                  <a:lnTo>
                    <a:pt x="807484" y="0"/>
                  </a:lnTo>
                  <a:close/>
                </a:path>
              </a:pathLst>
            </a:custGeom>
            <a:solidFill>
              <a:srgbClr val="ACC5E4"/>
            </a:solidFill>
          </p:spPr>
          <p:txBody>
            <a:bodyPr wrap="square" lIns="0" tIns="0" rIns="0" bIns="0" rtlCol="0"/>
            <a:lstStyle/>
            <a:p>
              <a:endParaRPr/>
            </a:p>
          </p:txBody>
        </p:sp>
        <p:sp>
          <p:nvSpPr>
            <p:cNvPr id="70" name="object 70"/>
            <p:cNvSpPr/>
            <p:nvPr/>
          </p:nvSpPr>
          <p:spPr>
            <a:xfrm>
              <a:off x="1620247" y="2734056"/>
              <a:ext cx="807720" cy="955675"/>
            </a:xfrm>
            <a:custGeom>
              <a:avLst/>
              <a:gdLst/>
              <a:ahLst/>
              <a:cxnLst/>
              <a:rect l="l" t="t" r="r" b="b"/>
              <a:pathLst>
                <a:path w="807719" h="955675">
                  <a:moveTo>
                    <a:pt x="13480" y="955548"/>
                  </a:moveTo>
                  <a:lnTo>
                    <a:pt x="6233" y="908600"/>
                  </a:lnTo>
                  <a:lnTo>
                    <a:pt x="1759" y="861870"/>
                  </a:lnTo>
                  <a:lnTo>
                    <a:pt x="0" y="815445"/>
                  </a:lnTo>
                  <a:lnTo>
                    <a:pt x="893" y="769415"/>
                  </a:lnTo>
                  <a:lnTo>
                    <a:pt x="4378" y="723868"/>
                  </a:lnTo>
                  <a:lnTo>
                    <a:pt x="10396" y="678893"/>
                  </a:lnTo>
                  <a:lnTo>
                    <a:pt x="18885" y="634579"/>
                  </a:lnTo>
                  <a:lnTo>
                    <a:pt x="29786" y="591014"/>
                  </a:lnTo>
                  <a:lnTo>
                    <a:pt x="43038" y="548287"/>
                  </a:lnTo>
                  <a:lnTo>
                    <a:pt x="58581" y="506487"/>
                  </a:lnTo>
                  <a:lnTo>
                    <a:pt x="76353" y="465702"/>
                  </a:lnTo>
                  <a:lnTo>
                    <a:pt x="96296" y="426022"/>
                  </a:lnTo>
                  <a:lnTo>
                    <a:pt x="118348" y="387535"/>
                  </a:lnTo>
                  <a:lnTo>
                    <a:pt x="142448" y="350329"/>
                  </a:lnTo>
                  <a:lnTo>
                    <a:pt x="168538" y="314494"/>
                  </a:lnTo>
                  <a:lnTo>
                    <a:pt x="196555" y="280118"/>
                  </a:lnTo>
                  <a:lnTo>
                    <a:pt x="226441" y="247290"/>
                  </a:lnTo>
                  <a:lnTo>
                    <a:pt x="258134" y="216098"/>
                  </a:lnTo>
                  <a:lnTo>
                    <a:pt x="291573" y="186632"/>
                  </a:lnTo>
                  <a:lnTo>
                    <a:pt x="326700" y="158980"/>
                  </a:lnTo>
                  <a:lnTo>
                    <a:pt x="363452" y="133230"/>
                  </a:lnTo>
                  <a:lnTo>
                    <a:pt x="401771" y="109473"/>
                  </a:lnTo>
                  <a:lnTo>
                    <a:pt x="441594" y="87795"/>
                  </a:lnTo>
                  <a:lnTo>
                    <a:pt x="482863" y="68286"/>
                  </a:lnTo>
                  <a:lnTo>
                    <a:pt x="525516" y="51035"/>
                  </a:lnTo>
                  <a:lnTo>
                    <a:pt x="569494" y="36131"/>
                  </a:lnTo>
                  <a:lnTo>
                    <a:pt x="614735" y="23661"/>
                  </a:lnTo>
                  <a:lnTo>
                    <a:pt x="661180" y="13716"/>
                  </a:lnTo>
                  <a:lnTo>
                    <a:pt x="734332" y="3428"/>
                  </a:lnTo>
                  <a:lnTo>
                    <a:pt x="807484" y="0"/>
                  </a:lnTo>
                  <a:lnTo>
                    <a:pt x="807484" y="807720"/>
                  </a:lnTo>
                  <a:lnTo>
                    <a:pt x="13480" y="955548"/>
                  </a:lnTo>
                  <a:close/>
                </a:path>
              </a:pathLst>
            </a:custGeom>
            <a:ln w="18288">
              <a:solidFill>
                <a:srgbClr val="FFFFFF"/>
              </a:solidFill>
            </a:ln>
          </p:spPr>
          <p:txBody>
            <a:bodyPr wrap="square" lIns="0" tIns="0" rIns="0" bIns="0" rtlCol="0"/>
            <a:lstStyle/>
            <a:p>
              <a:endParaRPr/>
            </a:p>
          </p:txBody>
        </p:sp>
        <p:sp>
          <p:nvSpPr>
            <p:cNvPr id="71" name="object 71"/>
            <p:cNvSpPr/>
            <p:nvPr/>
          </p:nvSpPr>
          <p:spPr>
            <a:xfrm>
              <a:off x="2523744" y="3845052"/>
              <a:ext cx="190500" cy="177165"/>
            </a:xfrm>
            <a:custGeom>
              <a:avLst/>
              <a:gdLst/>
              <a:ahLst/>
              <a:cxnLst/>
              <a:rect l="l" t="t" r="r" b="b"/>
              <a:pathLst>
                <a:path w="190500" h="177164">
                  <a:moveTo>
                    <a:pt x="190500" y="0"/>
                  </a:moveTo>
                  <a:lnTo>
                    <a:pt x="0" y="0"/>
                  </a:lnTo>
                  <a:lnTo>
                    <a:pt x="0" y="176784"/>
                  </a:lnTo>
                  <a:lnTo>
                    <a:pt x="190500" y="176784"/>
                  </a:lnTo>
                  <a:lnTo>
                    <a:pt x="190500" y="0"/>
                  </a:lnTo>
                  <a:close/>
                </a:path>
              </a:pathLst>
            </a:custGeom>
            <a:solidFill>
              <a:srgbClr val="FFFFFF"/>
            </a:solidFill>
          </p:spPr>
          <p:txBody>
            <a:bodyPr wrap="square" lIns="0" tIns="0" rIns="0" bIns="0" rtlCol="0"/>
            <a:lstStyle/>
            <a:p>
              <a:endParaRPr/>
            </a:p>
          </p:txBody>
        </p:sp>
        <p:sp>
          <p:nvSpPr>
            <p:cNvPr id="72" name="object 72"/>
            <p:cNvSpPr/>
            <p:nvPr/>
          </p:nvSpPr>
          <p:spPr>
            <a:xfrm>
              <a:off x="2523744" y="3845052"/>
              <a:ext cx="192405" cy="178435"/>
            </a:xfrm>
            <a:custGeom>
              <a:avLst/>
              <a:gdLst/>
              <a:ahLst/>
              <a:cxnLst/>
              <a:rect l="l" t="t" r="r" b="b"/>
              <a:pathLst>
                <a:path w="192405" h="178435">
                  <a:moveTo>
                    <a:pt x="0" y="178308"/>
                  </a:moveTo>
                  <a:lnTo>
                    <a:pt x="192024" y="178308"/>
                  </a:lnTo>
                  <a:lnTo>
                    <a:pt x="192024" y="0"/>
                  </a:lnTo>
                  <a:lnTo>
                    <a:pt x="0" y="0"/>
                  </a:lnTo>
                  <a:lnTo>
                    <a:pt x="0" y="178308"/>
                  </a:lnTo>
                  <a:close/>
                </a:path>
              </a:pathLst>
            </a:custGeom>
            <a:ln w="9144">
              <a:solidFill>
                <a:srgbClr val="00AFEF"/>
              </a:solidFill>
            </a:ln>
          </p:spPr>
          <p:txBody>
            <a:bodyPr wrap="square" lIns="0" tIns="0" rIns="0" bIns="0" rtlCol="0"/>
            <a:lstStyle/>
            <a:p>
              <a:endParaRPr/>
            </a:p>
          </p:txBody>
        </p:sp>
      </p:grpSp>
      <p:sp>
        <p:nvSpPr>
          <p:cNvPr id="73" name="object 73"/>
          <p:cNvSpPr txBox="1"/>
          <p:nvPr/>
        </p:nvSpPr>
        <p:spPr>
          <a:xfrm>
            <a:off x="2549144" y="3844544"/>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28</a:t>
            </a:r>
            <a:endParaRPr sz="900">
              <a:latin typeface="Calibri"/>
              <a:cs typeface="Calibri"/>
            </a:endParaRPr>
          </a:p>
        </p:txBody>
      </p:sp>
      <p:grpSp>
        <p:nvGrpSpPr>
          <p:cNvPr id="74" name="object 74"/>
          <p:cNvGrpSpPr/>
          <p:nvPr/>
        </p:nvGrpSpPr>
        <p:grpSpPr>
          <a:xfrm>
            <a:off x="1507045" y="3814381"/>
            <a:ext cx="144145" cy="187960"/>
            <a:chOff x="1507045" y="3814381"/>
            <a:chExt cx="144145" cy="187960"/>
          </a:xfrm>
        </p:grpSpPr>
        <p:sp>
          <p:nvSpPr>
            <p:cNvPr id="75" name="object 75"/>
            <p:cNvSpPr/>
            <p:nvPr/>
          </p:nvSpPr>
          <p:spPr>
            <a:xfrm>
              <a:off x="1511808" y="3819144"/>
              <a:ext cx="132715" cy="177165"/>
            </a:xfrm>
            <a:custGeom>
              <a:avLst/>
              <a:gdLst/>
              <a:ahLst/>
              <a:cxnLst/>
              <a:rect l="l" t="t" r="r" b="b"/>
              <a:pathLst>
                <a:path w="132714" h="177164">
                  <a:moveTo>
                    <a:pt x="132588" y="0"/>
                  </a:moveTo>
                  <a:lnTo>
                    <a:pt x="0" y="0"/>
                  </a:lnTo>
                  <a:lnTo>
                    <a:pt x="0" y="176783"/>
                  </a:lnTo>
                  <a:lnTo>
                    <a:pt x="132588" y="176783"/>
                  </a:lnTo>
                  <a:lnTo>
                    <a:pt x="132588" y="0"/>
                  </a:lnTo>
                  <a:close/>
                </a:path>
              </a:pathLst>
            </a:custGeom>
            <a:solidFill>
              <a:srgbClr val="FFFFFF"/>
            </a:solidFill>
          </p:spPr>
          <p:txBody>
            <a:bodyPr wrap="square" lIns="0" tIns="0" rIns="0" bIns="0" rtlCol="0"/>
            <a:lstStyle/>
            <a:p>
              <a:endParaRPr/>
            </a:p>
          </p:txBody>
        </p:sp>
        <p:sp>
          <p:nvSpPr>
            <p:cNvPr id="76" name="object 76"/>
            <p:cNvSpPr/>
            <p:nvPr/>
          </p:nvSpPr>
          <p:spPr>
            <a:xfrm>
              <a:off x="1511808" y="3819144"/>
              <a:ext cx="134620" cy="178435"/>
            </a:xfrm>
            <a:custGeom>
              <a:avLst/>
              <a:gdLst/>
              <a:ahLst/>
              <a:cxnLst/>
              <a:rect l="l" t="t" r="r" b="b"/>
              <a:pathLst>
                <a:path w="134619" h="178435">
                  <a:moveTo>
                    <a:pt x="0" y="178308"/>
                  </a:moveTo>
                  <a:lnTo>
                    <a:pt x="134111" y="178308"/>
                  </a:lnTo>
                  <a:lnTo>
                    <a:pt x="134111" y="0"/>
                  </a:lnTo>
                  <a:lnTo>
                    <a:pt x="0" y="0"/>
                  </a:lnTo>
                  <a:lnTo>
                    <a:pt x="0" y="178308"/>
                  </a:lnTo>
                  <a:close/>
                </a:path>
              </a:pathLst>
            </a:custGeom>
            <a:ln w="9144">
              <a:solidFill>
                <a:srgbClr val="00AFEF"/>
              </a:solidFill>
            </a:ln>
          </p:spPr>
          <p:txBody>
            <a:bodyPr wrap="square" lIns="0" tIns="0" rIns="0" bIns="0" rtlCol="0"/>
            <a:lstStyle/>
            <a:p>
              <a:endParaRPr/>
            </a:p>
          </p:txBody>
        </p:sp>
      </p:grpSp>
      <p:sp>
        <p:nvSpPr>
          <p:cNvPr id="77" name="object 77"/>
          <p:cNvSpPr txBox="1"/>
          <p:nvPr/>
        </p:nvSpPr>
        <p:spPr>
          <a:xfrm>
            <a:off x="1535683" y="3818635"/>
            <a:ext cx="83820" cy="162560"/>
          </a:xfrm>
          <a:prstGeom prst="rect">
            <a:avLst/>
          </a:prstGeom>
        </p:spPr>
        <p:txBody>
          <a:bodyPr vert="horz" wrap="square" lIns="0" tIns="12700" rIns="0" bIns="0" rtlCol="0">
            <a:spAutoFit/>
          </a:bodyPr>
          <a:lstStyle/>
          <a:p>
            <a:pPr marL="12700">
              <a:lnSpc>
                <a:spcPct val="100000"/>
              </a:lnSpc>
              <a:spcBef>
                <a:spcPts val="100"/>
              </a:spcBef>
            </a:pPr>
            <a:r>
              <a:rPr sz="900" spc="-50" dirty="0">
                <a:solidFill>
                  <a:srgbClr val="3F3F3F"/>
                </a:solidFill>
                <a:latin typeface="Calibri"/>
                <a:cs typeface="Calibri"/>
              </a:rPr>
              <a:t>3</a:t>
            </a:r>
            <a:endParaRPr sz="900">
              <a:latin typeface="Calibri"/>
              <a:cs typeface="Calibri"/>
            </a:endParaRPr>
          </a:p>
        </p:txBody>
      </p:sp>
      <p:grpSp>
        <p:nvGrpSpPr>
          <p:cNvPr id="78" name="object 78"/>
          <p:cNvGrpSpPr/>
          <p:nvPr/>
        </p:nvGrpSpPr>
        <p:grpSpPr>
          <a:xfrm>
            <a:off x="1577149" y="2837497"/>
            <a:ext cx="201930" cy="187960"/>
            <a:chOff x="1577149" y="2837497"/>
            <a:chExt cx="201930" cy="187960"/>
          </a:xfrm>
        </p:grpSpPr>
        <p:sp>
          <p:nvSpPr>
            <p:cNvPr id="79" name="object 79"/>
            <p:cNvSpPr/>
            <p:nvPr/>
          </p:nvSpPr>
          <p:spPr>
            <a:xfrm>
              <a:off x="1581911" y="2842260"/>
              <a:ext cx="190500" cy="177165"/>
            </a:xfrm>
            <a:custGeom>
              <a:avLst/>
              <a:gdLst/>
              <a:ahLst/>
              <a:cxnLst/>
              <a:rect l="l" t="t" r="r" b="b"/>
              <a:pathLst>
                <a:path w="190500" h="177164">
                  <a:moveTo>
                    <a:pt x="190500" y="0"/>
                  </a:moveTo>
                  <a:lnTo>
                    <a:pt x="0" y="0"/>
                  </a:lnTo>
                  <a:lnTo>
                    <a:pt x="0" y="176784"/>
                  </a:lnTo>
                  <a:lnTo>
                    <a:pt x="190500" y="176784"/>
                  </a:lnTo>
                  <a:lnTo>
                    <a:pt x="190500" y="0"/>
                  </a:lnTo>
                  <a:close/>
                </a:path>
              </a:pathLst>
            </a:custGeom>
            <a:solidFill>
              <a:srgbClr val="FFFFFF"/>
            </a:solidFill>
          </p:spPr>
          <p:txBody>
            <a:bodyPr wrap="square" lIns="0" tIns="0" rIns="0" bIns="0" rtlCol="0"/>
            <a:lstStyle/>
            <a:p>
              <a:endParaRPr/>
            </a:p>
          </p:txBody>
        </p:sp>
        <p:sp>
          <p:nvSpPr>
            <p:cNvPr id="80" name="object 80"/>
            <p:cNvSpPr/>
            <p:nvPr/>
          </p:nvSpPr>
          <p:spPr>
            <a:xfrm>
              <a:off x="1581911" y="2842260"/>
              <a:ext cx="192405" cy="178435"/>
            </a:xfrm>
            <a:custGeom>
              <a:avLst/>
              <a:gdLst/>
              <a:ahLst/>
              <a:cxnLst/>
              <a:rect l="l" t="t" r="r" b="b"/>
              <a:pathLst>
                <a:path w="192405" h="178435">
                  <a:moveTo>
                    <a:pt x="0" y="178308"/>
                  </a:moveTo>
                  <a:lnTo>
                    <a:pt x="192024" y="178308"/>
                  </a:lnTo>
                  <a:lnTo>
                    <a:pt x="192024" y="0"/>
                  </a:lnTo>
                  <a:lnTo>
                    <a:pt x="0" y="0"/>
                  </a:lnTo>
                  <a:lnTo>
                    <a:pt x="0" y="178308"/>
                  </a:lnTo>
                  <a:close/>
                </a:path>
              </a:pathLst>
            </a:custGeom>
            <a:ln w="9144">
              <a:solidFill>
                <a:srgbClr val="00AFEF"/>
              </a:solidFill>
            </a:ln>
          </p:spPr>
          <p:txBody>
            <a:bodyPr wrap="square" lIns="0" tIns="0" rIns="0" bIns="0" rtlCol="0"/>
            <a:lstStyle/>
            <a:p>
              <a:endParaRPr/>
            </a:p>
          </p:txBody>
        </p:sp>
      </p:grpSp>
      <p:sp>
        <p:nvSpPr>
          <p:cNvPr id="81" name="object 81"/>
          <p:cNvSpPr txBox="1"/>
          <p:nvPr/>
        </p:nvSpPr>
        <p:spPr>
          <a:xfrm>
            <a:off x="1605788" y="2841752"/>
            <a:ext cx="141605" cy="162560"/>
          </a:xfrm>
          <a:prstGeom prst="rect">
            <a:avLst/>
          </a:prstGeom>
        </p:spPr>
        <p:txBody>
          <a:bodyPr vert="horz" wrap="square" lIns="0" tIns="12700" rIns="0" bIns="0" rtlCol="0">
            <a:spAutoFit/>
          </a:bodyPr>
          <a:lstStyle/>
          <a:p>
            <a:pPr marL="12700">
              <a:lnSpc>
                <a:spcPct val="100000"/>
              </a:lnSpc>
              <a:spcBef>
                <a:spcPts val="100"/>
              </a:spcBef>
            </a:pPr>
            <a:r>
              <a:rPr sz="900" spc="-25" dirty="0">
                <a:solidFill>
                  <a:srgbClr val="3F3F3F"/>
                </a:solidFill>
                <a:latin typeface="Calibri"/>
                <a:cs typeface="Calibri"/>
              </a:rPr>
              <a:t>12</a:t>
            </a:r>
            <a:endParaRPr sz="900">
              <a:latin typeface="Calibri"/>
              <a:cs typeface="Calibri"/>
            </a:endParaRPr>
          </a:p>
        </p:txBody>
      </p:sp>
      <p:sp>
        <p:nvSpPr>
          <p:cNvPr id="82" name="object 82"/>
          <p:cNvSpPr txBox="1"/>
          <p:nvPr/>
        </p:nvSpPr>
        <p:spPr>
          <a:xfrm>
            <a:off x="1736851" y="2250440"/>
            <a:ext cx="2766060" cy="208279"/>
          </a:xfrm>
          <a:prstGeom prst="rect">
            <a:avLst/>
          </a:prstGeom>
        </p:spPr>
        <p:txBody>
          <a:bodyPr vert="horz" wrap="square" lIns="0" tIns="12700" rIns="0" bIns="0" rtlCol="0">
            <a:spAutoFit/>
          </a:bodyPr>
          <a:lstStyle/>
          <a:p>
            <a:pPr marL="12700">
              <a:lnSpc>
                <a:spcPct val="100000"/>
              </a:lnSpc>
              <a:spcBef>
                <a:spcPts val="100"/>
              </a:spcBef>
            </a:pPr>
            <a:r>
              <a:rPr sz="1200" b="1" spc="-10" dirty="0">
                <a:solidFill>
                  <a:srgbClr val="585858"/>
                </a:solidFill>
                <a:latin typeface="UD Digi Kyokasho NK-B"/>
                <a:cs typeface="UD Digi Kyokasho NK-B"/>
              </a:rPr>
              <a:t>（１）</a:t>
            </a:r>
            <a:r>
              <a:rPr sz="1200" b="1" spc="-20" dirty="0">
                <a:solidFill>
                  <a:srgbClr val="585858"/>
                </a:solidFill>
                <a:latin typeface="UD Digi Kyokasho NK-B"/>
                <a:cs typeface="UD Digi Kyokasho NK-B"/>
              </a:rPr>
              <a:t>教育と福祉の関係構築の「場」の設置</a:t>
            </a:r>
            <a:endParaRPr sz="1200">
              <a:latin typeface="UD Digi Kyokasho NK-B"/>
              <a:cs typeface="UD Digi Kyokasho NK-B"/>
            </a:endParaRPr>
          </a:p>
        </p:txBody>
      </p:sp>
      <p:grpSp>
        <p:nvGrpSpPr>
          <p:cNvPr id="83" name="object 83"/>
          <p:cNvGrpSpPr/>
          <p:nvPr/>
        </p:nvGrpSpPr>
        <p:grpSpPr>
          <a:xfrm>
            <a:off x="3755135" y="2895600"/>
            <a:ext cx="55244" cy="454659"/>
            <a:chOff x="3755135" y="2895600"/>
            <a:chExt cx="55244" cy="454659"/>
          </a:xfrm>
        </p:grpSpPr>
        <p:sp>
          <p:nvSpPr>
            <p:cNvPr id="84" name="object 84"/>
            <p:cNvSpPr/>
            <p:nvPr/>
          </p:nvSpPr>
          <p:spPr>
            <a:xfrm>
              <a:off x="3755135" y="2895600"/>
              <a:ext cx="53340" cy="55244"/>
            </a:xfrm>
            <a:custGeom>
              <a:avLst/>
              <a:gdLst/>
              <a:ahLst/>
              <a:cxnLst/>
              <a:rect l="l" t="t" r="r" b="b"/>
              <a:pathLst>
                <a:path w="53339" h="55244">
                  <a:moveTo>
                    <a:pt x="53340" y="0"/>
                  </a:moveTo>
                  <a:lnTo>
                    <a:pt x="0" y="0"/>
                  </a:lnTo>
                  <a:lnTo>
                    <a:pt x="0" y="54864"/>
                  </a:lnTo>
                  <a:lnTo>
                    <a:pt x="53340" y="54864"/>
                  </a:lnTo>
                  <a:lnTo>
                    <a:pt x="53340" y="0"/>
                  </a:lnTo>
                  <a:close/>
                </a:path>
              </a:pathLst>
            </a:custGeom>
            <a:solidFill>
              <a:srgbClr val="497EAF"/>
            </a:solidFill>
          </p:spPr>
          <p:txBody>
            <a:bodyPr wrap="square" lIns="0" tIns="0" rIns="0" bIns="0" rtlCol="0"/>
            <a:lstStyle/>
            <a:p>
              <a:endParaRPr/>
            </a:p>
          </p:txBody>
        </p:sp>
        <p:sp>
          <p:nvSpPr>
            <p:cNvPr id="85" name="object 85"/>
            <p:cNvSpPr/>
            <p:nvPr/>
          </p:nvSpPr>
          <p:spPr>
            <a:xfrm>
              <a:off x="3755135" y="3095244"/>
              <a:ext cx="53340" cy="55244"/>
            </a:xfrm>
            <a:custGeom>
              <a:avLst/>
              <a:gdLst/>
              <a:ahLst/>
              <a:cxnLst/>
              <a:rect l="l" t="t" r="r" b="b"/>
              <a:pathLst>
                <a:path w="53339" h="55244">
                  <a:moveTo>
                    <a:pt x="53340" y="0"/>
                  </a:moveTo>
                  <a:lnTo>
                    <a:pt x="0" y="0"/>
                  </a:lnTo>
                  <a:lnTo>
                    <a:pt x="0" y="54864"/>
                  </a:lnTo>
                  <a:lnTo>
                    <a:pt x="53340" y="54864"/>
                  </a:lnTo>
                  <a:lnTo>
                    <a:pt x="53340" y="0"/>
                  </a:lnTo>
                  <a:close/>
                </a:path>
              </a:pathLst>
            </a:custGeom>
            <a:solidFill>
              <a:srgbClr val="5B9BD4"/>
            </a:solidFill>
          </p:spPr>
          <p:txBody>
            <a:bodyPr wrap="square" lIns="0" tIns="0" rIns="0" bIns="0" rtlCol="0"/>
            <a:lstStyle/>
            <a:p>
              <a:endParaRPr/>
            </a:p>
          </p:txBody>
        </p:sp>
        <p:sp>
          <p:nvSpPr>
            <p:cNvPr id="86" name="object 86"/>
            <p:cNvSpPr/>
            <p:nvPr/>
          </p:nvSpPr>
          <p:spPr>
            <a:xfrm>
              <a:off x="3755135" y="3294888"/>
              <a:ext cx="55244" cy="55244"/>
            </a:xfrm>
            <a:custGeom>
              <a:avLst/>
              <a:gdLst/>
              <a:ahLst/>
              <a:cxnLst/>
              <a:rect l="l" t="t" r="r" b="b"/>
              <a:pathLst>
                <a:path w="55245" h="55245">
                  <a:moveTo>
                    <a:pt x="54863" y="0"/>
                  </a:moveTo>
                  <a:lnTo>
                    <a:pt x="0" y="0"/>
                  </a:lnTo>
                  <a:lnTo>
                    <a:pt x="0" y="54863"/>
                  </a:lnTo>
                  <a:lnTo>
                    <a:pt x="54863" y="54863"/>
                  </a:lnTo>
                  <a:lnTo>
                    <a:pt x="54863" y="0"/>
                  </a:lnTo>
                  <a:close/>
                </a:path>
              </a:pathLst>
            </a:custGeom>
            <a:solidFill>
              <a:srgbClr val="ACC5E4"/>
            </a:solidFill>
          </p:spPr>
          <p:txBody>
            <a:bodyPr wrap="square" lIns="0" tIns="0" rIns="0" bIns="0" rtlCol="0"/>
            <a:lstStyle/>
            <a:p>
              <a:endParaRPr/>
            </a:p>
          </p:txBody>
        </p:sp>
      </p:grpSp>
      <p:sp>
        <p:nvSpPr>
          <p:cNvPr id="87" name="object 87"/>
          <p:cNvSpPr txBox="1"/>
          <p:nvPr/>
        </p:nvSpPr>
        <p:spPr>
          <a:xfrm>
            <a:off x="3820159" y="2834640"/>
            <a:ext cx="1175385" cy="545465"/>
          </a:xfrm>
          <a:prstGeom prst="rect">
            <a:avLst/>
          </a:prstGeom>
        </p:spPr>
        <p:txBody>
          <a:bodyPr vert="horz" wrap="square" lIns="0" tIns="12700" rIns="0" bIns="0" rtlCol="0">
            <a:spAutoFit/>
          </a:bodyPr>
          <a:lstStyle/>
          <a:p>
            <a:pPr marL="12700">
              <a:lnSpc>
                <a:spcPct val="100000"/>
              </a:lnSpc>
              <a:spcBef>
                <a:spcPts val="100"/>
              </a:spcBef>
            </a:pPr>
            <a:r>
              <a:rPr sz="800" b="1" spc="-20" dirty="0">
                <a:solidFill>
                  <a:srgbClr val="666666"/>
                </a:solidFill>
                <a:latin typeface="UD Digi Kyokasho NK-B"/>
                <a:cs typeface="UD Digi Kyokasho NK-B"/>
              </a:rPr>
              <a:t>設置有</a:t>
            </a:r>
            <a:endParaRPr sz="800">
              <a:latin typeface="UD Digi Kyokasho NK-B"/>
              <a:cs typeface="UD Digi Kyokasho NK-B"/>
            </a:endParaRPr>
          </a:p>
          <a:p>
            <a:pPr marL="12700" marR="5080">
              <a:lnSpc>
                <a:spcPts val="1570"/>
              </a:lnSpc>
              <a:spcBef>
                <a:spcPts val="90"/>
              </a:spcBef>
            </a:pPr>
            <a:r>
              <a:rPr sz="800" b="1" dirty="0">
                <a:latin typeface="UD Digi Kyokasho NK-B"/>
                <a:cs typeface="UD Digi Kyokasho NK-B"/>
              </a:rPr>
              <a:t>未設置</a:t>
            </a:r>
            <a:r>
              <a:rPr sz="800" b="1" spc="-10" dirty="0">
                <a:latin typeface="UD Digi Kyokasho NK-B"/>
                <a:cs typeface="UD Digi Kyokasho NK-B"/>
              </a:rPr>
              <a:t>（</a:t>
            </a:r>
            <a:r>
              <a:rPr sz="800" b="1" spc="-5" dirty="0">
                <a:latin typeface="UD Digi Kyokasho NK-B"/>
                <a:cs typeface="UD Digi Kyokasho NK-B"/>
              </a:rPr>
              <a:t>今後設置予定有</a:t>
            </a:r>
            <a:r>
              <a:rPr sz="800" b="1" spc="-50" dirty="0">
                <a:latin typeface="UD Digi Kyokasho NK-B"/>
                <a:cs typeface="UD Digi Kyokasho NK-B"/>
              </a:rPr>
              <a:t>）</a:t>
            </a:r>
            <a:r>
              <a:rPr sz="800" b="1" dirty="0">
                <a:latin typeface="UD Digi Kyokasho NK-B"/>
                <a:cs typeface="UD Digi Kyokasho NK-B"/>
              </a:rPr>
              <a:t>未設置</a:t>
            </a:r>
            <a:r>
              <a:rPr sz="800" b="1" spc="-10" dirty="0">
                <a:latin typeface="UD Digi Kyokasho NK-B"/>
                <a:cs typeface="UD Digi Kyokasho NK-B"/>
              </a:rPr>
              <a:t>（</a:t>
            </a:r>
            <a:r>
              <a:rPr sz="800" b="1" spc="-5" dirty="0">
                <a:latin typeface="UD Digi Kyokasho NK-B"/>
                <a:cs typeface="UD Digi Kyokasho NK-B"/>
              </a:rPr>
              <a:t>今後設置予定無</a:t>
            </a:r>
            <a:r>
              <a:rPr sz="800" b="1" spc="-50" dirty="0">
                <a:latin typeface="UD Digi Kyokasho NK-B"/>
                <a:cs typeface="UD Digi Kyokasho NK-B"/>
              </a:rPr>
              <a:t>）</a:t>
            </a:r>
            <a:endParaRPr sz="800">
              <a:latin typeface="UD Digi Kyokasho NK-B"/>
              <a:cs typeface="UD Digi Kyokasho NK-B"/>
            </a:endParaRPr>
          </a:p>
        </p:txBody>
      </p:sp>
      <p:sp>
        <p:nvSpPr>
          <p:cNvPr id="88" name="object 88"/>
          <p:cNvSpPr/>
          <p:nvPr/>
        </p:nvSpPr>
        <p:spPr>
          <a:xfrm>
            <a:off x="886967" y="2161032"/>
            <a:ext cx="4465320" cy="2455545"/>
          </a:xfrm>
          <a:custGeom>
            <a:avLst/>
            <a:gdLst/>
            <a:ahLst/>
            <a:cxnLst/>
            <a:rect l="l" t="t" r="r" b="b"/>
            <a:pathLst>
              <a:path w="4465320" h="2455545">
                <a:moveTo>
                  <a:pt x="0" y="2455163"/>
                </a:moveTo>
                <a:lnTo>
                  <a:pt x="4465320" y="2455163"/>
                </a:lnTo>
                <a:lnTo>
                  <a:pt x="4465320" y="0"/>
                </a:lnTo>
                <a:lnTo>
                  <a:pt x="0" y="0"/>
                </a:lnTo>
                <a:lnTo>
                  <a:pt x="0" y="2455163"/>
                </a:lnTo>
                <a:close/>
              </a:path>
            </a:pathLst>
          </a:custGeom>
          <a:ln w="9144">
            <a:solidFill>
              <a:srgbClr val="000000"/>
            </a:solidFill>
          </a:ln>
        </p:spPr>
        <p:txBody>
          <a:bodyPr wrap="square" lIns="0" tIns="0" rIns="0" bIns="0" rtlCol="0"/>
          <a:lstStyle/>
          <a:p>
            <a:endParaRPr/>
          </a:p>
        </p:txBody>
      </p:sp>
      <p:sp>
        <p:nvSpPr>
          <p:cNvPr id="89" name="object 89"/>
          <p:cNvSpPr txBox="1"/>
          <p:nvPr/>
        </p:nvSpPr>
        <p:spPr>
          <a:xfrm>
            <a:off x="3433064" y="3704335"/>
            <a:ext cx="162750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Yu Gothic"/>
                <a:cs typeface="Yu Gothic"/>
              </a:rPr>
              <a:t>・独⾃の連絡会議等を設置：</a:t>
            </a:r>
            <a:r>
              <a:rPr sz="900" spc="-25" dirty="0">
                <a:latin typeface="Calibri"/>
                <a:cs typeface="Calibri"/>
              </a:rPr>
              <a:t>17</a:t>
            </a:r>
            <a:endParaRPr sz="900">
              <a:latin typeface="Calibri"/>
              <a:cs typeface="Calibri"/>
            </a:endParaRPr>
          </a:p>
        </p:txBody>
      </p:sp>
      <p:sp>
        <p:nvSpPr>
          <p:cNvPr id="90" name="object 90"/>
          <p:cNvSpPr txBox="1"/>
          <p:nvPr/>
        </p:nvSpPr>
        <p:spPr>
          <a:xfrm>
            <a:off x="3433064" y="3978655"/>
            <a:ext cx="1398905" cy="162560"/>
          </a:xfrm>
          <a:prstGeom prst="rect">
            <a:avLst/>
          </a:prstGeom>
        </p:spPr>
        <p:txBody>
          <a:bodyPr vert="horz" wrap="square" lIns="0" tIns="12700" rIns="0" bIns="0" rtlCol="0">
            <a:spAutoFit/>
          </a:bodyPr>
          <a:lstStyle/>
          <a:p>
            <a:pPr marL="12700">
              <a:lnSpc>
                <a:spcPct val="100000"/>
              </a:lnSpc>
              <a:spcBef>
                <a:spcPts val="100"/>
              </a:spcBef>
            </a:pPr>
            <a:r>
              <a:rPr sz="900" spc="-5" dirty="0">
                <a:latin typeface="Yu Gothic"/>
                <a:cs typeface="Yu Gothic"/>
              </a:rPr>
              <a:t>・既存の会議体を活⽤：</a:t>
            </a:r>
            <a:r>
              <a:rPr sz="900" spc="-25" dirty="0">
                <a:latin typeface="Calibri"/>
                <a:cs typeface="Calibri"/>
              </a:rPr>
              <a:t>18</a:t>
            </a:r>
            <a:endParaRPr sz="900">
              <a:latin typeface="Calibri"/>
              <a:cs typeface="Calibri"/>
            </a:endParaRPr>
          </a:p>
        </p:txBody>
      </p:sp>
      <p:sp>
        <p:nvSpPr>
          <p:cNvPr id="91" name="object 91"/>
          <p:cNvSpPr/>
          <p:nvPr/>
        </p:nvSpPr>
        <p:spPr>
          <a:xfrm>
            <a:off x="3090672" y="3480816"/>
            <a:ext cx="2117090" cy="767080"/>
          </a:xfrm>
          <a:custGeom>
            <a:avLst/>
            <a:gdLst/>
            <a:ahLst/>
            <a:cxnLst/>
            <a:rect l="l" t="t" r="r" b="b"/>
            <a:pathLst>
              <a:path w="2117090" h="767079">
                <a:moveTo>
                  <a:pt x="272795" y="128015"/>
                </a:moveTo>
                <a:lnTo>
                  <a:pt x="282940" y="77795"/>
                </a:lnTo>
                <a:lnTo>
                  <a:pt x="310514" y="37147"/>
                </a:lnTo>
                <a:lnTo>
                  <a:pt x="351234" y="9929"/>
                </a:lnTo>
                <a:lnTo>
                  <a:pt x="400812" y="0"/>
                </a:lnTo>
                <a:lnTo>
                  <a:pt x="580643" y="0"/>
                </a:lnTo>
                <a:lnTo>
                  <a:pt x="1990343" y="0"/>
                </a:lnTo>
                <a:lnTo>
                  <a:pt x="2039683" y="9929"/>
                </a:lnTo>
                <a:lnTo>
                  <a:pt x="2079879" y="37147"/>
                </a:lnTo>
                <a:lnTo>
                  <a:pt x="2106930" y="77795"/>
                </a:lnTo>
                <a:lnTo>
                  <a:pt x="2116836" y="128015"/>
                </a:lnTo>
                <a:lnTo>
                  <a:pt x="2116836" y="638556"/>
                </a:lnTo>
                <a:lnTo>
                  <a:pt x="2106930" y="688133"/>
                </a:lnTo>
                <a:lnTo>
                  <a:pt x="2079879" y="728853"/>
                </a:lnTo>
                <a:lnTo>
                  <a:pt x="2039683" y="756427"/>
                </a:lnTo>
                <a:lnTo>
                  <a:pt x="1990343" y="766572"/>
                </a:lnTo>
                <a:lnTo>
                  <a:pt x="1040891" y="766572"/>
                </a:lnTo>
                <a:lnTo>
                  <a:pt x="400812" y="766572"/>
                </a:lnTo>
                <a:lnTo>
                  <a:pt x="351234" y="756427"/>
                </a:lnTo>
                <a:lnTo>
                  <a:pt x="310514" y="728853"/>
                </a:lnTo>
                <a:lnTo>
                  <a:pt x="282940" y="688133"/>
                </a:lnTo>
                <a:lnTo>
                  <a:pt x="272795" y="638556"/>
                </a:lnTo>
                <a:lnTo>
                  <a:pt x="272795" y="318515"/>
                </a:lnTo>
                <a:lnTo>
                  <a:pt x="0" y="94487"/>
                </a:lnTo>
                <a:lnTo>
                  <a:pt x="272795" y="128015"/>
                </a:lnTo>
                <a:close/>
              </a:path>
            </a:pathLst>
          </a:custGeom>
          <a:ln w="12192">
            <a:solidFill>
              <a:srgbClr val="8FAADC"/>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3441</Words>
  <Application>Microsoft Office PowerPoint</Application>
  <PresentationFormat>ユーザー設定</PresentationFormat>
  <Paragraphs>1318</Paragraphs>
  <Slides>27</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27</vt:i4>
      </vt:variant>
    </vt:vector>
  </HeadingPairs>
  <TitlesOfParts>
    <vt:vector size="38" baseType="lpstr">
      <vt:lpstr>Heisei Mincho Std W3</vt:lpstr>
      <vt:lpstr>Meiryo UI</vt:lpstr>
      <vt:lpstr>MS Gothic</vt:lpstr>
      <vt:lpstr>UD Digi Kyokasho N-B</vt:lpstr>
      <vt:lpstr>UD Digi Kyokasho NK-B</vt:lpstr>
      <vt:lpstr>Yu Gothic</vt:lpstr>
      <vt:lpstr>Yu Gothic Light</vt:lpstr>
      <vt:lpstr>Arial</vt:lpstr>
      <vt:lpstr>Calibri</vt:lpstr>
      <vt:lpstr>Times New Roman</vt:lpstr>
      <vt:lpstr>Office Theme</vt:lpstr>
      <vt:lpstr>市町村における 発達障がい児者⽀援の取組状況（概要）</vt:lpstr>
      <vt:lpstr>１ − ① 早期気づきと早期⽀援の充実：乳幼児健診精度の向上</vt:lpstr>
      <vt:lpstr>PowerPoint プレゼンテーション</vt:lpstr>
      <vt:lpstr>PowerPoint プレゼンテーション</vt:lpstr>
      <vt:lpstr>PowerPoint プレゼンテーション</vt:lpstr>
      <vt:lpstr>２−③ 発達⽀援体制の充実：巡回⽀援の実施</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５ 地域⽣活⽀援と相談⽀援体制の充実：発達障がい児者に対する相談⽀援</vt:lpstr>
      <vt:lpstr>５ 地域⽣活⽀援と相談⽀援体制の充実：発達障がい児者に対する相談⽀援</vt:lpstr>
      <vt:lpstr>５ 地域⽣活⽀援と相談⽀援体制の充実：発達障がい児者に対する相談⽀援</vt:lpstr>
      <vt:lpstr>５ 地域⽣活⽀援と相談⽀援体制の充実：発達障がい児者に対する相談⽀援</vt:lpstr>
      <vt:lpstr>PowerPoint プレゼンテーション</vt:lpstr>
      <vt:lpstr>PowerPoint プレゼンテーション</vt:lpstr>
      <vt:lpstr>PowerPoint プレゼンテーション</vt:lpstr>
      <vt:lpstr>PowerPoint プレゼンテーション</vt:lpstr>
      <vt:lpstr>８ −① ライフステージを通じた⼀貫した⽀援のための取組み：サポートファイル（ブック）の作成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（資料２）市町村における発達障がい児者支援の取組状況（概要）</dc:title>
  <dc:creator>NaitoTomo</dc:creator>
  <cp:lastModifiedBy>橋場　あゆみ</cp:lastModifiedBy>
  <cp:revision>1</cp:revision>
  <dcterms:created xsi:type="dcterms:W3CDTF">2024-05-09T06:08:13Z</dcterms:created>
  <dcterms:modified xsi:type="dcterms:W3CDTF">2024-05-09T06:14:06Z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2024-02-26T00:00:00Z</vt:filetime>
  </property>
  <property fmtid="{D5CDD505-2E9C-101B-9397-08002B2CF9AE}" pid="3" name="Creator">
    <vt:lpwstr>pdfFactory pdffactory.com</vt:lpwstr>
  </property>
  <property fmtid="{D5CDD505-2E9C-101B-9397-08002B2CF9AE}" pid="4" name="Producer">
    <vt:lpwstr>pdfFactory 8.34 (Windows 10 x64 Japanese)</vt:lpwstr>
  </property>
  <property fmtid="{D5CDD505-2E9C-101B-9397-08002B2CF9AE}" pid="5" name="LastSaved">
    <vt:filetime>2024-02-26T00:00:00Z</vt:filetime>
  </property>
</Properties>
</file>