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2" r:id="rId1"/>
    <p:sldMasterId id="2147483799" r:id="rId2"/>
  </p:sldMasterIdLst>
  <p:notesMasterIdLst>
    <p:notesMasterId r:id="rId41"/>
  </p:notesMasterIdLst>
  <p:sldIdLst>
    <p:sldId id="256" r:id="rId3"/>
    <p:sldId id="260" r:id="rId4"/>
    <p:sldId id="257" r:id="rId5"/>
    <p:sldId id="258" r:id="rId6"/>
    <p:sldId id="365" r:id="rId7"/>
    <p:sldId id="366" r:id="rId8"/>
    <p:sldId id="367" r:id="rId9"/>
    <p:sldId id="369" r:id="rId10"/>
    <p:sldId id="368" r:id="rId11"/>
    <p:sldId id="370" r:id="rId12"/>
    <p:sldId id="345" r:id="rId13"/>
    <p:sldId id="346" r:id="rId14"/>
    <p:sldId id="352" r:id="rId15"/>
    <p:sldId id="347" r:id="rId16"/>
    <p:sldId id="348" r:id="rId17"/>
    <p:sldId id="353" r:id="rId18"/>
    <p:sldId id="354" r:id="rId19"/>
    <p:sldId id="349" r:id="rId20"/>
    <p:sldId id="355" r:id="rId21"/>
    <p:sldId id="350" r:id="rId22"/>
    <p:sldId id="351" r:id="rId23"/>
    <p:sldId id="356" r:id="rId24"/>
    <p:sldId id="357" r:id="rId25"/>
    <p:sldId id="358" r:id="rId26"/>
    <p:sldId id="359" r:id="rId27"/>
    <p:sldId id="360" r:id="rId28"/>
    <p:sldId id="361" r:id="rId29"/>
    <p:sldId id="363" r:id="rId30"/>
    <p:sldId id="362" r:id="rId31"/>
    <p:sldId id="364" r:id="rId32"/>
    <p:sldId id="371" r:id="rId33"/>
    <p:sldId id="372" r:id="rId34"/>
    <p:sldId id="373" r:id="rId35"/>
    <p:sldId id="374" r:id="rId36"/>
    <p:sldId id="375" r:id="rId37"/>
    <p:sldId id="376" r:id="rId38"/>
    <p:sldId id="377" r:id="rId39"/>
    <p:sldId id="378" r:id="rId40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5" d="100"/>
          <a:sy n="55" d="100"/>
        </p:scale>
        <p:origin x="19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400" dirty="0"/>
              <a:t>大阪府発達支援</a:t>
            </a:r>
            <a:r>
              <a:rPr lang="ja-JP" sz="1400" dirty="0"/>
              <a:t>拠点における機関支援の件数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事業所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H24</c:v>
                </c:pt>
                <c:pt idx="1">
                  <c:v>H25</c:v>
                </c:pt>
                <c:pt idx="2">
                  <c:v>H26</c:v>
                </c:pt>
                <c:pt idx="3">
                  <c:v>H27</c:v>
                </c:pt>
                <c:pt idx="4">
                  <c:v>H28</c:v>
                </c:pt>
                <c:pt idx="5">
                  <c:v>H29</c:v>
                </c:pt>
                <c:pt idx="6">
                  <c:v>H30</c:v>
                </c:pt>
                <c:pt idx="7">
                  <c:v>R1</c:v>
                </c:pt>
                <c:pt idx="8">
                  <c:v>R2</c:v>
                </c:pt>
                <c:pt idx="9">
                  <c:v>R3</c:v>
                </c:pt>
                <c:pt idx="10">
                  <c:v>R4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47</c:v>
                </c:pt>
                <c:pt idx="1">
                  <c:v>45</c:v>
                </c:pt>
                <c:pt idx="2">
                  <c:v>52</c:v>
                </c:pt>
                <c:pt idx="3">
                  <c:v>38</c:v>
                </c:pt>
                <c:pt idx="4">
                  <c:v>61</c:v>
                </c:pt>
                <c:pt idx="5">
                  <c:v>73</c:v>
                </c:pt>
                <c:pt idx="6">
                  <c:v>82</c:v>
                </c:pt>
                <c:pt idx="7">
                  <c:v>99</c:v>
                </c:pt>
                <c:pt idx="8">
                  <c:v>94</c:v>
                </c:pt>
                <c:pt idx="9">
                  <c:v>131</c:v>
                </c:pt>
                <c:pt idx="10">
                  <c:v>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F6-473B-8F0F-0AED44B2BF0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学校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H24</c:v>
                </c:pt>
                <c:pt idx="1">
                  <c:v>H25</c:v>
                </c:pt>
                <c:pt idx="2">
                  <c:v>H26</c:v>
                </c:pt>
                <c:pt idx="3">
                  <c:v>H27</c:v>
                </c:pt>
                <c:pt idx="4">
                  <c:v>H28</c:v>
                </c:pt>
                <c:pt idx="5">
                  <c:v>H29</c:v>
                </c:pt>
                <c:pt idx="6">
                  <c:v>H30</c:v>
                </c:pt>
                <c:pt idx="7">
                  <c:v>R1</c:v>
                </c:pt>
                <c:pt idx="8">
                  <c:v>R2</c:v>
                </c:pt>
                <c:pt idx="9">
                  <c:v>R3</c:v>
                </c:pt>
                <c:pt idx="10">
                  <c:v>R4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9">
                  <c:v>38</c:v>
                </c:pt>
                <c:pt idx="10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F6-473B-8F0F-0AED44B2BF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69911231"/>
        <c:axId val="69916223"/>
      </c:barChart>
      <c:catAx>
        <c:axId val="699112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9916223"/>
        <c:crosses val="autoZero"/>
        <c:auto val="1"/>
        <c:lblAlgn val="ctr"/>
        <c:lblOffset val="100"/>
        <c:noMultiLvlLbl val="0"/>
      </c:catAx>
      <c:valAx>
        <c:axId val="69916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69911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ja-JP" altLang="en-US" sz="1400" dirty="0"/>
              <a:t>大阪府発達支援拠点における機関支援の延べ支援回数</a:t>
            </a:r>
          </a:p>
        </c:rich>
      </c:tx>
      <c:layout>
        <c:manualLayout>
          <c:xMode val="edge"/>
          <c:yMode val="edge"/>
          <c:x val="0.16333307407269637"/>
          <c:y val="2.13009511363352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延べ支援回数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H24</c:v>
                </c:pt>
                <c:pt idx="1">
                  <c:v>H25</c:v>
                </c:pt>
                <c:pt idx="2">
                  <c:v>H26</c:v>
                </c:pt>
                <c:pt idx="3">
                  <c:v>H27</c:v>
                </c:pt>
                <c:pt idx="4">
                  <c:v>H28</c:v>
                </c:pt>
                <c:pt idx="5">
                  <c:v>H29</c:v>
                </c:pt>
                <c:pt idx="6">
                  <c:v>H30</c:v>
                </c:pt>
                <c:pt idx="7">
                  <c:v>R1</c:v>
                </c:pt>
                <c:pt idx="8">
                  <c:v>R2</c:v>
                </c:pt>
                <c:pt idx="9">
                  <c:v>R3</c:v>
                </c:pt>
                <c:pt idx="10">
                  <c:v>R4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1">
                  <c:v>273</c:v>
                </c:pt>
                <c:pt idx="2">
                  <c:v>242</c:v>
                </c:pt>
                <c:pt idx="3">
                  <c:v>214</c:v>
                </c:pt>
                <c:pt idx="4">
                  <c:v>251</c:v>
                </c:pt>
                <c:pt idx="5">
                  <c:v>282</c:v>
                </c:pt>
                <c:pt idx="6">
                  <c:v>325</c:v>
                </c:pt>
                <c:pt idx="7">
                  <c:v>362</c:v>
                </c:pt>
                <c:pt idx="8">
                  <c:v>312</c:v>
                </c:pt>
                <c:pt idx="9">
                  <c:v>505</c:v>
                </c:pt>
                <c:pt idx="10">
                  <c:v>561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A8-446B-A3F3-05ACEF0536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1753215"/>
        <c:axId val="311747807"/>
      </c:barChart>
      <c:catAx>
        <c:axId val="311753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11747807"/>
        <c:crosses val="autoZero"/>
        <c:auto val="1"/>
        <c:lblAlgn val="ctr"/>
        <c:lblOffset val="100"/>
        <c:noMultiLvlLbl val="0"/>
      </c:catAx>
      <c:valAx>
        <c:axId val="3117478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117532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5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ja-JP" sz="1350" dirty="0"/>
              <a:t>府内の障がい児通所支援事業所数の推移</a:t>
            </a:r>
            <a:r>
              <a:rPr lang="ja-JP" altLang="en-US" sz="1350" dirty="0"/>
              <a:t>（政令市含む）</a:t>
            </a:r>
            <a:endParaRPr lang="ja-JP" sz="1350" dirty="0"/>
          </a:p>
        </c:rich>
      </c:tx>
      <c:layout>
        <c:manualLayout>
          <c:xMode val="edge"/>
          <c:yMode val="edge"/>
          <c:x val="0.12976022767571854"/>
          <c:y val="3.08503273292604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5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児童発達支援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H30.4</c:v>
                </c:pt>
                <c:pt idx="1">
                  <c:v>H31.4</c:v>
                </c:pt>
                <c:pt idx="2">
                  <c:v>R2.4</c:v>
                </c:pt>
                <c:pt idx="3">
                  <c:v>R3.4</c:v>
                </c:pt>
                <c:pt idx="4">
                  <c:v>R4.4</c:v>
                </c:pt>
                <c:pt idx="5">
                  <c:v>R5.4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918</c:v>
                </c:pt>
                <c:pt idx="1">
                  <c:v>1027</c:v>
                </c:pt>
                <c:pt idx="2">
                  <c:v>1150</c:v>
                </c:pt>
                <c:pt idx="3">
                  <c:v>1340</c:v>
                </c:pt>
                <c:pt idx="4">
                  <c:v>1593</c:v>
                </c:pt>
                <c:pt idx="5">
                  <c:v>1813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A8-49FB-B69F-11F13B6C198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放課後等デイサービス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H30.4</c:v>
                </c:pt>
                <c:pt idx="1">
                  <c:v>H31.4</c:v>
                </c:pt>
                <c:pt idx="2">
                  <c:v>R2.4</c:v>
                </c:pt>
                <c:pt idx="3">
                  <c:v>R3.4</c:v>
                </c:pt>
                <c:pt idx="4">
                  <c:v>R4.4</c:v>
                </c:pt>
                <c:pt idx="5">
                  <c:v>R5.4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1255</c:v>
                </c:pt>
                <c:pt idx="1">
                  <c:v>1370</c:v>
                </c:pt>
                <c:pt idx="2">
                  <c:v>1498</c:v>
                </c:pt>
                <c:pt idx="3">
                  <c:v>1671</c:v>
                </c:pt>
                <c:pt idx="4">
                  <c:v>1915</c:v>
                </c:pt>
                <c:pt idx="5">
                  <c:v>2084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A8-49FB-B69F-11F13B6C198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保育所等訪問支援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H30.4</c:v>
                </c:pt>
                <c:pt idx="1">
                  <c:v>H31.4</c:v>
                </c:pt>
                <c:pt idx="2">
                  <c:v>R2.4</c:v>
                </c:pt>
                <c:pt idx="3">
                  <c:v>R3.4</c:v>
                </c:pt>
                <c:pt idx="4">
                  <c:v>R4.4</c:v>
                </c:pt>
                <c:pt idx="5">
                  <c:v>R5.4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90</c:v>
                </c:pt>
                <c:pt idx="1">
                  <c:v>110</c:v>
                </c:pt>
                <c:pt idx="2">
                  <c:v>120</c:v>
                </c:pt>
                <c:pt idx="3">
                  <c:v>146</c:v>
                </c:pt>
                <c:pt idx="4">
                  <c:v>182</c:v>
                </c:pt>
                <c:pt idx="5">
                  <c:v>213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A8-49FB-B69F-11F13B6C19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7157967"/>
        <c:axId val="307181679"/>
      </c:barChart>
      <c:catAx>
        <c:axId val="3071579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07181679"/>
        <c:crosses val="autoZero"/>
        <c:auto val="1"/>
        <c:lblAlgn val="ctr"/>
        <c:lblOffset val="100"/>
        <c:noMultiLvlLbl val="0"/>
      </c:catAx>
      <c:valAx>
        <c:axId val="307181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3071579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DFB4E-78C5-4F5F-9FE7-7F21BBF3F4BA}" type="datetimeFigureOut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BAF940-8231-4904-A0B8-0288BF648BD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3786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6350" y="-12231"/>
            <a:ext cx="6878487" cy="9930462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7947" y="3473216"/>
            <a:ext cx="4370039" cy="2377992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7947" y="5851205"/>
            <a:ext cx="4370039" cy="1584410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7870-DD75-43E6-9F0B-858F869CBD38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7296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0533"/>
            <a:ext cx="4760786" cy="4916311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457245"/>
            <a:ext cx="4760786" cy="2269167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2D502-6481-4379-9794-1D04164E0D9C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3583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64" y="880533"/>
            <a:ext cx="4554137" cy="4365978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25806" y="5246511"/>
            <a:ext cx="4064853" cy="550333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457245"/>
            <a:ext cx="4760786" cy="2269167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8462-314B-4443-AA8E-E3CD401591D4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362034" y="1141657"/>
            <a:ext cx="342989" cy="84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60775" y="4169470"/>
            <a:ext cx="342989" cy="84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4486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90649"/>
            <a:ext cx="4760786" cy="3748998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539647"/>
            <a:ext cx="4760786" cy="2186765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5E8DC-CC8F-469B-B512-CA703C5B07E4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4615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64" y="880533"/>
            <a:ext cx="4554137" cy="4365978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198" y="5796844"/>
            <a:ext cx="4760787" cy="74280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539647"/>
            <a:ext cx="4760786" cy="2186765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945A2-E30E-4A4A-9129-D4A9418BE1AF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362034" y="1141657"/>
            <a:ext cx="342989" cy="84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60775" y="4169470"/>
            <a:ext cx="342989" cy="84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700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886" y="880533"/>
            <a:ext cx="4756099" cy="4365978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198" y="5796844"/>
            <a:ext cx="4760787" cy="74280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539647"/>
            <a:ext cx="4760786" cy="2186765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FC318-BFA9-459E-B551-8279524D0E13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4248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4E23F-3AAB-46C9-B8BA-3FE9DCB22E01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2816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82984" y="880534"/>
            <a:ext cx="734109" cy="7585429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880534"/>
            <a:ext cx="3896270" cy="758542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A14F7-C6AE-451F-88CA-0FC2DDEFCDED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70658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E474-F869-4824-B80E-69A4BC774CF0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264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06E7B-42B7-4753-8824-174A2FFD9BE7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7267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43EC4-B13E-40D5-B745-0A72D1E25A5E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218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6068-7902-4412-AFF4-853143A74E99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632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11050-E2B7-4894-96E5-9D02287CEA30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1403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91A-1A8F-489B-8127-85A64D78E72C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5210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AF749-FE24-4F8E-A160-8B7D2CF74018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4108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A3B7-ADF4-4079-B4CF-12B7B2E820C8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873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BA6E3-060C-4C11-BFCF-7A9687866C36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91675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4631A-D5CD-4135-B05B-C74DA826B420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29531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6F754-F5F8-4F28-970F-F95C7029078D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0231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C3405-84C0-4D8E-B1D1-D8C04E123BE2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146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901254"/>
            <a:ext cx="4760786" cy="2638395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539647"/>
            <a:ext cx="4760786" cy="12428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8409-85FB-4725-961F-00C4267AECA1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348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0533"/>
            <a:ext cx="4760786" cy="190782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120851"/>
            <a:ext cx="2316082" cy="560556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1903" y="3120853"/>
            <a:ext cx="2316083" cy="560556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C5A59-E432-4525-BEEB-4678B3F105DC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7004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0533"/>
            <a:ext cx="4760785" cy="1907822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121420"/>
            <a:ext cx="2318004" cy="83237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99" y="3953801"/>
            <a:ext cx="2318004" cy="4772613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99980" y="3121420"/>
            <a:ext cx="2318004" cy="83237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899980" y="3953801"/>
            <a:ext cx="2318004" cy="4772613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845E8-DC86-4A56-94EC-650A4C7BB2A0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8458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80533"/>
            <a:ext cx="4760786" cy="190782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A4B9-E995-4851-B674-1BD4EF2C002D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740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3972-AE89-4FFB-A51D-1C11E5F726AE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1514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164650"/>
            <a:ext cx="2092637" cy="1846673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8456" y="743781"/>
            <a:ext cx="2539528" cy="7982631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4011323"/>
            <a:ext cx="2092637" cy="3733093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98704-DF1E-4F11-83E2-B54E28AC9EA3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143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934200"/>
            <a:ext cx="4760786" cy="818622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199" y="880533"/>
            <a:ext cx="4760786" cy="5554926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7752822"/>
            <a:ext cx="4760786" cy="973590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E0E8-3C70-4274-AF8F-4CE4D958E849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6904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6350" y="-12231"/>
            <a:ext cx="6878488" cy="9930462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80533"/>
            <a:ext cx="4760785" cy="19078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120853"/>
            <a:ext cx="4760786" cy="5605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53944" y="8726414"/>
            <a:ext cx="513099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002C2-9FF2-451B-8AA7-DD74C5B4C249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8726414"/>
            <a:ext cx="346723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3507" y="8726414"/>
            <a:ext cx="384479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6670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kumimoji="1"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8D147-F4D1-4E1C-A662-64CC270F69AB}" type="datetime1">
              <a:rPr kumimoji="1" lang="ja-JP" altLang="en-US" smtClean="0"/>
              <a:t>2024/2/21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C2352-79E0-4A59-AFE8-C4B9EECE432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0646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Relationship Id="rId4" Type="http://schemas.openxmlformats.org/officeDocument/2006/relationships/chart" Target="../charts/char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EB37124B-B049-48C8-B8CE-806617388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258" y="3790107"/>
            <a:ext cx="5755484" cy="1950043"/>
          </a:xfrm>
        </p:spPr>
        <p:txBody>
          <a:bodyPr>
            <a:normAutofit/>
          </a:bodyPr>
          <a:lstStyle/>
          <a:p>
            <a:pPr algn="l"/>
            <a:r>
              <a:rPr lang="ja-JP" altLang="en-US" sz="2400" dirty="0">
                <a:solidFill>
                  <a:schemeClr val="tx1"/>
                </a:solidFill>
              </a:rPr>
              <a:t>大阪府の発達障がい児者に関わる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algn="l"/>
            <a:r>
              <a:rPr lang="ja-JP" altLang="en-US" sz="2400" dirty="0">
                <a:solidFill>
                  <a:schemeClr val="tx1"/>
                </a:solidFill>
              </a:rPr>
              <a:t>取組み（資料編）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0C2AC70-FF96-4B13-BE48-E3598D454ECF}"/>
              </a:ext>
            </a:extLst>
          </p:cNvPr>
          <p:cNvSpPr txBox="1"/>
          <p:nvPr/>
        </p:nvSpPr>
        <p:spPr>
          <a:xfrm>
            <a:off x="820730" y="246266"/>
            <a:ext cx="6552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dirty="0"/>
              <a:t>令和５年度　第２回大阪府発達障がい児者支援体制整備検討部会</a:t>
            </a:r>
            <a:endParaRPr kumimoji="1" lang="en-US" altLang="ja-JP" sz="1400" dirty="0"/>
          </a:p>
          <a:p>
            <a:r>
              <a:rPr kumimoji="1" lang="ja-JP" altLang="en-US" sz="1400" dirty="0"/>
              <a:t>参考資料２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41ED0D3-4982-4C04-B86D-EE0B36F4C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3354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A31F45-09BC-4A74-BF34-F13F03B08C8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b="1" dirty="0"/>
              <a:t>令和５年度版　大阪の支援教育（抜粋）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D31C865-4C54-4FFB-967F-F47780968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4" y="581387"/>
            <a:ext cx="6623192" cy="9155264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FB56E90-251C-414A-8257-9A8AD0CC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532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06D304-4419-4442-BBA6-349C432B31F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300" b="1" dirty="0"/>
              <a:t>「通常の学級における発達障がい等支援事業」</a:t>
            </a:r>
            <a:endParaRPr lang="en-US" altLang="ja-JP" sz="1300" b="1" dirty="0"/>
          </a:p>
          <a:p>
            <a:r>
              <a:rPr lang="ja-JP" altLang="en-US" sz="1300" b="1" dirty="0"/>
              <a:t>～すべての子どもにとって「わかる・できる」授業づくり～（抜粋）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B9A2C26-8917-4BBA-81E5-33CF57018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5273"/>
            <a:ext cx="6858000" cy="9726102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8395BBA-FDCE-4662-83C4-FED8F78D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2003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A1C9C2B5-3225-47E8-9D2B-5BAF640C378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300" b="1" dirty="0"/>
              <a:t>「通常の学級における発達障がい等支援事業」</a:t>
            </a:r>
            <a:endParaRPr lang="en-US" altLang="ja-JP" sz="1300" b="1" dirty="0"/>
          </a:p>
          <a:p>
            <a:r>
              <a:rPr lang="ja-JP" altLang="en-US" sz="1300" b="1" dirty="0"/>
              <a:t>～すべての子どもにとって「わかる・できる」授業づくり～（抜粋）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EFD0BF3-9FD4-4717-B8F2-37D265B4C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5273"/>
            <a:ext cx="6854988" cy="9613139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34CB3D5-C4A6-44B5-87E3-9C547A341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3666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A1C9C2B5-3225-47E8-9D2B-5BAF640C378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300" b="1" dirty="0"/>
              <a:t>「通常の学級における発達障がい等支援事業」</a:t>
            </a:r>
            <a:endParaRPr lang="en-US" altLang="ja-JP" sz="1300" b="1" dirty="0"/>
          </a:p>
          <a:p>
            <a:r>
              <a:rPr lang="ja-JP" altLang="en-US" sz="1300" b="1" dirty="0"/>
              <a:t>～すべての子どもにとって「わかる・できる」授業づくり～（抜粋）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2C90CE6-AC8F-456F-80CB-54DABB008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5272"/>
            <a:ext cx="6858000" cy="9715501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BB79CA4-8BE0-4722-B8C4-7546F47BC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0584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06D304-4419-4442-BBA6-349C432B31F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b="1" dirty="0"/>
              <a:t>小・中学校等を支援する府立支援学校のセンター的機能紹介リーフレット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86C856A-525F-4890-A01A-D90ABC8C3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2" y="445273"/>
            <a:ext cx="6759615" cy="9544984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A740327-BE96-4798-AAC6-110118D2A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4056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CFE5B958-34F5-4CEF-B71B-EFA6960E597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b="1" dirty="0"/>
              <a:t>小・中学校等を支援する府立支援学校のセンター的機能紹介リーフレット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D98734-C7AE-49A5-9ABE-F309308DC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7" y="445273"/>
            <a:ext cx="6736466" cy="9538561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C75FD2C-EC54-43C7-AAB2-BBB4A8BEA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4185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CFE5B958-34F5-4CEF-B71B-EFA6960E597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b="1" dirty="0"/>
              <a:t>小・中学校等を支援する府立支援学校のセンター的機能紹介リーフレット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4BA9370-DDC0-436C-B042-70E0FBA72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91" y="481775"/>
            <a:ext cx="6667018" cy="9424225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83B8ED9-059C-46CC-B66C-E253219A4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6369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CFE5B958-34F5-4CEF-B71B-EFA6960E597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b="1" dirty="0"/>
              <a:t>小・中学校等を支援する府立支援学校のセンター的機能紹介リーフレット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EF9F8CF-BA19-457A-BF31-49497053C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78" y="612735"/>
            <a:ext cx="6655443" cy="9430424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CDAEEB4-91BD-469A-BE82-9AA55EF07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3736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406D304-4419-4442-BBA6-349C432B31F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/>
              <a:t>「配慮を必要とするすべての幼児・児童・生徒の支援</a:t>
            </a:r>
            <a:endParaRPr lang="en-US" altLang="ja-JP" sz="1400" b="1" dirty="0"/>
          </a:p>
          <a:p>
            <a:r>
              <a:rPr lang="ja-JP" altLang="en-US" sz="1400" b="1" dirty="0"/>
              <a:t>ともに学び　ともに育つ　一貫した支援のために」リーフレット（抜粋）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2403F33-3410-4736-BE53-28A0E9432D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9889" r="52237" b="4825"/>
          <a:stretch/>
        </p:blipFill>
        <p:spPr>
          <a:xfrm>
            <a:off x="130215" y="445273"/>
            <a:ext cx="6597570" cy="9542976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76E3086-F4EF-4E10-9B44-E4D09FAB4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0114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2B049BD2-90BC-4C5E-B54D-90FC20F60A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/>
              <a:t>「配慮を必要とするすべての幼児・児童・生徒の支援</a:t>
            </a:r>
            <a:endParaRPr lang="en-US" altLang="ja-JP" sz="1400" b="1" dirty="0"/>
          </a:p>
          <a:p>
            <a:r>
              <a:rPr lang="ja-JP" altLang="en-US" sz="1400" b="1" dirty="0"/>
              <a:t>ともに学び　ともに育つ　一貫した支援のために」リーフレット（抜粋）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1E9F8E7-2410-42CC-9BDF-CF372B8CC2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725" r="13418" b="4268"/>
          <a:stretch/>
        </p:blipFill>
        <p:spPr>
          <a:xfrm>
            <a:off x="134680" y="549444"/>
            <a:ext cx="6723320" cy="9460727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FE984F1-62D8-449C-A037-0529E5F79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2802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73FE66D-8FFE-4920-B964-205DE155DF91}"/>
              </a:ext>
            </a:extLst>
          </p:cNvPr>
          <p:cNvSpPr txBox="1">
            <a:spLocks/>
          </p:cNvSpPr>
          <p:nvPr/>
        </p:nvSpPr>
        <p:spPr>
          <a:xfrm>
            <a:off x="0" y="3312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b="1" dirty="0"/>
              <a:t>大阪府発達支援拠点の機関支援の状況</a:t>
            </a:r>
          </a:p>
        </p:txBody>
      </p:sp>
      <p:graphicFrame>
        <p:nvGraphicFramePr>
          <p:cNvPr id="5" name="グラフ 4">
            <a:extLst>
              <a:ext uri="{FF2B5EF4-FFF2-40B4-BE49-F238E27FC236}">
                <a16:creationId xmlns:a16="http://schemas.microsoft.com/office/drawing/2014/main" id="{711E1602-0B31-4ECA-9F38-C1EF59A834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73510913"/>
              </p:ext>
            </p:extLst>
          </p:nvPr>
        </p:nvGraphicFramePr>
        <p:xfrm>
          <a:off x="760967" y="1873230"/>
          <a:ext cx="5625546" cy="239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グラフ 7">
            <a:extLst>
              <a:ext uri="{FF2B5EF4-FFF2-40B4-BE49-F238E27FC236}">
                <a16:creationId xmlns:a16="http://schemas.microsoft.com/office/drawing/2014/main" id="{A9E9DAEB-E9F5-447A-AE3B-3C3743206B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0893781"/>
              </p:ext>
            </p:extLst>
          </p:nvPr>
        </p:nvGraphicFramePr>
        <p:xfrm>
          <a:off x="760968" y="4481689"/>
          <a:ext cx="5625545" cy="2317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グラフ 10">
            <a:extLst>
              <a:ext uri="{FF2B5EF4-FFF2-40B4-BE49-F238E27FC236}">
                <a16:creationId xmlns:a16="http://schemas.microsoft.com/office/drawing/2014/main" id="{7F751358-A06F-4517-A266-164D731945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1363063"/>
              </p:ext>
            </p:extLst>
          </p:nvPr>
        </p:nvGraphicFramePr>
        <p:xfrm>
          <a:off x="760968" y="7090571"/>
          <a:ext cx="5625545" cy="24699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5BA8F2-75E2-4F4C-9B81-2E529D6ED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43463" y="9378597"/>
            <a:ext cx="1543050" cy="527403"/>
          </a:xfrm>
        </p:spPr>
        <p:txBody>
          <a:bodyPr/>
          <a:lstStyle/>
          <a:p>
            <a:fld id="{BDA3839F-8F31-49AD-9A69-7A194C78B29C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46351DF-6690-4DA8-9995-F29EAC6945F7}"/>
              </a:ext>
            </a:extLst>
          </p:cNvPr>
          <p:cNvSpPr txBox="1"/>
          <p:nvPr/>
        </p:nvSpPr>
        <p:spPr>
          <a:xfrm>
            <a:off x="244503" y="715974"/>
            <a:ext cx="6368994" cy="83099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200" dirty="0"/>
              <a:t>〇</a:t>
            </a:r>
            <a:r>
              <a:rPr kumimoji="1" lang="en-US" altLang="ja-JP" sz="1200" dirty="0"/>
              <a:t>H24</a:t>
            </a:r>
            <a:r>
              <a:rPr lang="ja-JP" altLang="en-US" sz="1200" dirty="0"/>
              <a:t>年以降、児童発達支援や放課後等デイサービスの利用者数及び事業所数は飛躍的に増加。事業所については</a:t>
            </a:r>
            <a:r>
              <a:rPr lang="en-US" altLang="ja-JP" sz="1200" dirty="0"/>
              <a:t>5</a:t>
            </a:r>
            <a:r>
              <a:rPr lang="ja-JP" altLang="en-US" sz="1200" dirty="0"/>
              <a:t>年で</a:t>
            </a:r>
            <a:r>
              <a:rPr lang="en-US" altLang="ja-JP" sz="1200" dirty="0"/>
              <a:t>1724</a:t>
            </a:r>
            <a:r>
              <a:rPr lang="ja-JP" altLang="en-US" sz="1200" dirty="0"/>
              <a:t>事業所増えた。</a:t>
            </a:r>
            <a:endParaRPr lang="en-US" altLang="ja-JP" sz="1200" dirty="0"/>
          </a:p>
          <a:p>
            <a:r>
              <a:rPr lang="ja-JP" altLang="en-US" sz="1200" dirty="0"/>
              <a:t>〇発達支援拠点はさまざまな通所支援事業所へ機関支援を実施し、令和</a:t>
            </a:r>
            <a:r>
              <a:rPr lang="en-US" altLang="ja-JP" sz="1200" dirty="0"/>
              <a:t>3</a:t>
            </a:r>
            <a:r>
              <a:rPr lang="ja-JP" altLang="en-US" sz="1200" dirty="0"/>
              <a:t>年度からは学校への支援も開始している</a:t>
            </a:r>
            <a:endParaRPr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2271116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2B049BD2-90BC-4C5E-B54D-90FC20F60A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/>
              <a:t>自立活動ハンドブック</a:t>
            </a:r>
            <a:r>
              <a:rPr lang="en-US" altLang="ja-JP" sz="1400" b="1" dirty="0"/>
              <a:t>【</a:t>
            </a:r>
            <a:r>
              <a:rPr lang="ja-JP" altLang="en-US" sz="1400" b="1" dirty="0"/>
              <a:t>小学校版</a:t>
            </a:r>
            <a:r>
              <a:rPr lang="en-US" altLang="ja-JP" sz="1400" b="1" dirty="0"/>
              <a:t>】</a:t>
            </a:r>
            <a:r>
              <a:rPr lang="ja-JP" altLang="en-US" sz="1400" b="1" dirty="0"/>
              <a:t>（抜粋）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1E28F2D-20CE-42E4-84D1-7421D74E9A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2" t="16824" r="35375" b="1218"/>
          <a:stretch/>
        </p:blipFill>
        <p:spPr>
          <a:xfrm>
            <a:off x="130215" y="445273"/>
            <a:ext cx="6597570" cy="9460727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1EC3AA0-1955-4463-8080-B31DFCF06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9359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3CC7506-35CC-43E3-A052-144BBB034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9" t="18449" r="35394" b="1040"/>
          <a:stretch/>
        </p:blipFill>
        <p:spPr>
          <a:xfrm>
            <a:off x="78129" y="506908"/>
            <a:ext cx="6612038" cy="9399091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967488A2-23FD-4BF9-8699-0F94D76C21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/>
              <a:t>自立活動ハンドブック</a:t>
            </a:r>
            <a:r>
              <a:rPr lang="en-US" altLang="ja-JP" sz="1400" b="1" dirty="0"/>
              <a:t>【</a:t>
            </a:r>
            <a:r>
              <a:rPr lang="ja-JP" altLang="en-US" sz="1400" b="1" dirty="0"/>
              <a:t>小学校版</a:t>
            </a:r>
            <a:r>
              <a:rPr lang="en-US" altLang="ja-JP" sz="1400" b="1" dirty="0"/>
              <a:t>】</a:t>
            </a:r>
            <a:r>
              <a:rPr lang="ja-JP" altLang="en-US" sz="1400" b="1" dirty="0"/>
              <a:t>（抜粋）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B8D6861-0C78-4E3F-B573-C188D1FFE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3465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67488A2-23FD-4BF9-8699-0F94D76C21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/>
              <a:t>自立活動ハンドブック</a:t>
            </a:r>
            <a:r>
              <a:rPr lang="en-US" altLang="ja-JP" sz="1400" b="1" dirty="0"/>
              <a:t>【</a:t>
            </a:r>
            <a:r>
              <a:rPr lang="ja-JP" altLang="en-US" sz="1400" b="1" dirty="0"/>
              <a:t>小学校版</a:t>
            </a:r>
            <a:r>
              <a:rPr lang="en-US" altLang="ja-JP" sz="1400" b="1" dirty="0"/>
              <a:t>】</a:t>
            </a:r>
            <a:r>
              <a:rPr lang="ja-JP" altLang="en-US" sz="1400" b="1" dirty="0"/>
              <a:t>（抜粋）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2878714-F742-42D9-8086-D0A5759CD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6" t="16794" r="35315" b="2948"/>
          <a:stretch/>
        </p:blipFill>
        <p:spPr>
          <a:xfrm>
            <a:off x="79576" y="445273"/>
            <a:ext cx="6698848" cy="9437229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B197728-88DA-4A4F-819E-47E5EC3E6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0763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67488A2-23FD-4BF9-8699-0F94D76C21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/>
              <a:t>自立活動ハンドブック</a:t>
            </a:r>
            <a:r>
              <a:rPr lang="en-US" altLang="ja-JP" sz="1400" b="1" dirty="0"/>
              <a:t>【</a:t>
            </a:r>
            <a:r>
              <a:rPr lang="ja-JP" altLang="en-US" sz="1400" b="1" dirty="0"/>
              <a:t>小学校版</a:t>
            </a:r>
            <a:r>
              <a:rPr lang="en-US" altLang="ja-JP" sz="1400" b="1" dirty="0"/>
              <a:t>】</a:t>
            </a:r>
            <a:r>
              <a:rPr lang="ja-JP" altLang="en-US" sz="1400" b="1" dirty="0"/>
              <a:t>（抜粋）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E6A1C23-B04A-41E8-B335-AA31C3339A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3" t="16657" r="35598" b="1672"/>
          <a:stretch/>
        </p:blipFill>
        <p:spPr>
          <a:xfrm>
            <a:off x="153364" y="445273"/>
            <a:ext cx="6551271" cy="935895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0645CE2-6C8A-40F7-8DF1-A48A0646A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0934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67488A2-23FD-4BF9-8699-0F94D76C21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/>
              <a:t>「発達障がいについて　保護者の理解を促進するために」（抜粋）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EA35467-6F39-4885-B996-F9F7D41DB8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5" t="11041" r="51212" b="4389"/>
          <a:stretch/>
        </p:blipFill>
        <p:spPr>
          <a:xfrm>
            <a:off x="176514" y="445273"/>
            <a:ext cx="6504972" cy="942291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F3832C3-344A-4C92-80D3-7F504E921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6324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67488A2-23FD-4BF9-8699-0F94D76C21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/>
              <a:t>「発達障がいについて　保護者の理解を促進するために」（抜粋）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96EFD22-8CAC-43EE-8F32-0851E6BDE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0" t="11122" r="14689" b="4723"/>
          <a:stretch/>
        </p:blipFill>
        <p:spPr>
          <a:xfrm>
            <a:off x="175067" y="445273"/>
            <a:ext cx="6507866" cy="9437451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D0EB7D9-FCBC-4995-96E8-AC36BE1F4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4408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67488A2-23FD-4BF9-8699-0F94D76C21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/>
              <a:t>「発達障がいについて　保護者の理解を促進するために」（抜粋）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3E13F7A-F8EF-49D5-8A9B-05F75489D1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6" t="15700" r="50824" b="4535"/>
          <a:stretch/>
        </p:blipFill>
        <p:spPr>
          <a:xfrm>
            <a:off x="121537" y="814698"/>
            <a:ext cx="6614925" cy="9000634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3BB6A37-F9AB-4D0D-9D3A-2B20BEA03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2438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67488A2-23FD-4BF9-8699-0F94D76C21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/>
              <a:t> リーフレット「大阪府立高等学校における通級による指導」 （抜粋）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4EDDBEE-DC15-4027-A6C0-F6EB99880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70" y="612245"/>
            <a:ext cx="6354501" cy="9293755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DFC144C-5270-41D9-B2D4-DA38E773F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6289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67488A2-23FD-4BF9-8699-0F94D76C21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/>
              <a:t> リーフレット「大阪府立高等学校における通級による指導」 （抜粋）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B083117-4CCF-44DC-8B8D-D49E48995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87" y="558056"/>
            <a:ext cx="6568826" cy="9347944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71996EE-B774-41FC-8155-EBD58A8B3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3307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67488A2-23FD-4BF9-8699-0F94D76C21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/>
              <a:t> リーフレット「大阪府立高等学校における通級による指導」 （抜粋）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15D41EB-C0BE-409B-8D8F-EE1CCCB40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8" y="570488"/>
            <a:ext cx="6443663" cy="933551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47EF7EC-8A79-48D1-90D2-B0381493C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779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3742C9-F1C3-43A9-8D91-127CA6E4BB0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b="1" dirty="0"/>
              <a:t>発達障がいの早期発見のための問診項目手引書（抜粋）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BD034D8-0EE8-4825-87EE-D064A6A349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7" t="18857" r="45276" b="2645"/>
          <a:stretch/>
        </p:blipFill>
        <p:spPr>
          <a:xfrm>
            <a:off x="0" y="445273"/>
            <a:ext cx="6858000" cy="9563876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074F02A-3F1A-4F29-955F-7B60B074C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0028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967488A2-23FD-4BF9-8699-0F94D76C21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/>
              <a:t>高等学校支援教育力充実事業の概要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7095B59-14E5-4B33-BCAE-9738026F5A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1" t="16381" r="44859" b="1051"/>
          <a:stretch/>
        </p:blipFill>
        <p:spPr>
          <a:xfrm>
            <a:off x="119653" y="445273"/>
            <a:ext cx="6618694" cy="9460727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591D4A7-D110-445B-B9F1-0339478C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3610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2039414-7223-4813-B2A3-CDD0639AC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00" y="731193"/>
            <a:ext cx="6303199" cy="8824479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BDA5A48F-DD3A-4A15-B823-0220CBF31DF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/>
              <a:t>高校生活支援カード記入例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D0ABFCB-8633-413C-96FC-2E793A427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9493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BDA5A48F-DD3A-4A15-B823-0220CBF31DF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/>
              <a:t>高校生活支援カード記入例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3930504-50C3-43AA-B029-ABB187C4D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2" y="445273"/>
            <a:ext cx="6632415" cy="9397795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4A821BD-0E36-4002-B4EE-D936E4889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6191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>
            <a:extLst>
              <a:ext uri="{FF2B5EF4-FFF2-40B4-BE49-F238E27FC236}">
                <a16:creationId xmlns:a16="http://schemas.microsoft.com/office/drawing/2014/main" id="{DB814164-628E-4A7A-B07C-2BE8B7E5C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04" y="577850"/>
            <a:ext cx="5980647" cy="44259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3CBFF96D-92B3-4828-8AF9-41C81AAB0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04" y="5097041"/>
            <a:ext cx="6052084" cy="45682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タイトル 1">
            <a:extLst>
              <a:ext uri="{FF2B5EF4-FFF2-40B4-BE49-F238E27FC236}">
                <a16:creationId xmlns:a16="http://schemas.microsoft.com/office/drawing/2014/main" id="{37E5770B-5C6F-4921-A0A2-50A75C63D3F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/>
              <a:t>就労サポートカード様式（抜粋）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714603F-60BA-4A9E-81E2-6789D6EC9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7354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DC03693-6E49-48E8-ADCB-087AD4531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717056"/>
            <a:ext cx="6248400" cy="44004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5D9CE5F2-5435-4205-AA98-A48AF1F3A2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/>
              <a:t>精神障がい者・発達障がい者と一緒に働くハンドブック（抜粋）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1810B63-9355-4FB6-B2D8-173A8BAF2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5390391"/>
            <a:ext cx="6248400" cy="44065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175F54F-C790-45F2-A225-6492FCD5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0674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D9CE5F2-5435-4205-AA98-A48AF1F3A2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/>
              <a:t>精神障がい者・発達障がい者と一緒に働くハンドブック（抜粋）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0A00968-81D7-4524-8678-4481B6DD3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76" y="614971"/>
            <a:ext cx="6322572" cy="44627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7D307B8-D28D-4867-AC42-B0EB4721C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75" y="5315919"/>
            <a:ext cx="6292850" cy="44627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A34EA2E-C576-4B91-A204-814EE381D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3030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496BDA1-3E13-4418-9DE2-9EF0B8B40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" y="535751"/>
            <a:ext cx="6388100" cy="45061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0C0B0C3-2B4B-4856-A909-5760C7F6D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50" y="5179445"/>
            <a:ext cx="6388100" cy="4473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C930554A-6F88-45FD-8DB8-9EC8615EC79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/>
              <a:t>精神障がい者・発達障がい者と一緒に働くハンドブック（抜粋）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CF44DE7-75A8-4330-A431-0BCB1093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7049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A0EF9A2-F78B-42FB-AE7C-63154198C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655353"/>
            <a:ext cx="6297896" cy="44627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7CED14A-AD2C-47ED-BC3F-3D11629A2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5255136"/>
            <a:ext cx="6297896" cy="44017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59718834-CB60-4B69-9186-5EDDC775209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/>
              <a:t>ペアレントメンター事業のパンフレット（アクトおおさかホームページに掲載）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DB2A5C8-B7A0-446E-A197-CB74F1A37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8889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143903AF-1916-4605-82F3-73DF45420A7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6096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/>
              <a:t>ペアレントプログラム、ペアレントトレーニング、ペアレントメンター について（厚生労働省ホームページに掲載）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37FB514-5F60-4557-9978-F8E8C5F06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114486"/>
            <a:ext cx="6299200" cy="47451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58B868-3448-4B2A-B7D7-5E3077105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0460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E32C0FF-8E44-4CC5-B209-8BC08DF2A1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0" t="16362" r="45037" b="1437"/>
          <a:stretch/>
        </p:blipFill>
        <p:spPr>
          <a:xfrm>
            <a:off x="0" y="45298"/>
            <a:ext cx="6858000" cy="9975270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7D611324-DCD8-4123-A6AF-2E357154672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b="1" dirty="0"/>
              <a:t>発達障がいの早期発見のための問診項目手引書（抜粋）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A4B6D08-056F-4EF2-BD08-71951EAB3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860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DFE1E5E-F2E3-4A2D-BF9F-02B7F5B45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000125"/>
            <a:ext cx="5657850" cy="7905750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FD6C9AEC-B51E-48E5-9824-0AE76F88757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b="1" dirty="0"/>
              <a:t>令和５年度版　大阪の支援教育（抜粋）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3BDD892-B545-40DF-B5B0-B765C36D1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9022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FD6C9AEC-B51E-48E5-9824-0AE76F88757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b="1" dirty="0"/>
              <a:t>令和５年度版　大阪の支援教育（抜粋）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8387C11-9BB7-4637-9F95-08AECE845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5" y="445273"/>
            <a:ext cx="6771190" cy="9548526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5EDE5D9-26F5-457E-9461-AA9DCDE38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9566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FD6C9AEC-B51E-48E5-9824-0AE76F88757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b="1" dirty="0"/>
              <a:t>令和５年度版　大阪の支援教育（抜粋）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B01A7DF-AB15-4A6B-8E8C-3B36A62CA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73" y="552148"/>
            <a:ext cx="6574851" cy="9240034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9E412AF-07C9-427C-8AB3-5F9E1ED83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393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FD6C9AEC-B51E-48E5-9824-0AE76F88757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b="1" dirty="0"/>
              <a:t>令和５年度版　大阪の支援教育（抜粋）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3499497-746A-4518-9D93-F20B10E44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36" y="559278"/>
            <a:ext cx="6622527" cy="9242550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7FD3EF0-88DA-452E-AD41-1F8460610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7757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6A31F45-09BC-4A74-BF34-F13F03B08C8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8000" cy="44527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51435" tIns="25718" rIns="51435" bIns="2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b="1" dirty="0"/>
              <a:t>令和５年度版　大阪の支援教育（抜粋）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04B2FF2-2227-4907-A8F3-6D0C867FA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96" y="612011"/>
            <a:ext cx="6366076" cy="8921168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CEAE4DF-4D11-4A81-867B-F5EA75BD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C2352-79E0-4A59-AFE8-C4B9EECE432A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709093"/>
      </p:ext>
    </p:extLst>
  </p:cSld>
  <p:clrMapOvr>
    <a:masterClrMapping/>
  </p:clrMapOvr>
</p:sld>
</file>

<file path=ppt/theme/theme1.xml><?xml version="1.0" encoding="utf-8"?>
<a:theme xmlns:a="http://schemas.openxmlformats.org/drawingml/2006/main" name="ファセット">
  <a:themeElements>
    <a:clrScheme name="ファセット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130</TotalTime>
  <Words>690</Words>
  <Application>Microsoft Office PowerPoint</Application>
  <PresentationFormat>A4 210 x 297 mm</PresentationFormat>
  <Paragraphs>89</Paragraphs>
  <Slides>38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38</vt:i4>
      </vt:variant>
    </vt:vector>
  </HeadingPairs>
  <TitlesOfParts>
    <vt:vector size="46" baseType="lpstr">
      <vt:lpstr>游ゴシック</vt:lpstr>
      <vt:lpstr>Arial</vt:lpstr>
      <vt:lpstr>Calibri</vt:lpstr>
      <vt:lpstr>Calibri Light</vt:lpstr>
      <vt:lpstr>Trebuchet MS</vt:lpstr>
      <vt:lpstr>Wingdings 3</vt:lpstr>
      <vt:lpstr>ファセット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参考資料１ </dc:title>
  <dc:creator>内藤　友恵</dc:creator>
  <cp:lastModifiedBy>内藤　友恵</cp:lastModifiedBy>
  <cp:revision>16</cp:revision>
  <dcterms:created xsi:type="dcterms:W3CDTF">2024-02-12T14:18:35Z</dcterms:created>
  <dcterms:modified xsi:type="dcterms:W3CDTF">2024-02-21T12:59:46Z</dcterms:modified>
</cp:coreProperties>
</file>