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13681075" cy="9972675"/>
  <p:notesSz cx="9777413" cy="6646863"/>
  <p:defaultText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41">
          <p15:clr>
            <a:srgbClr val="A4A3A4"/>
          </p15:clr>
        </p15:guide>
        <p15:guide id="2" pos="430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99"/>
    <a:srgbClr val="E6E6E6"/>
    <a:srgbClr val="FF6600"/>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4424" autoAdjust="0"/>
  </p:normalViewPr>
  <p:slideViewPr>
    <p:cSldViewPr>
      <p:cViewPr varScale="1">
        <p:scale>
          <a:sx n="43" d="100"/>
          <a:sy n="43" d="100"/>
        </p:scale>
        <p:origin x="1458" y="54"/>
      </p:cViewPr>
      <p:guideLst>
        <p:guide orient="horz" pos="3141"/>
        <p:guide pos="4309"/>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4236723" cy="333274"/>
          </a:xfrm>
          <a:prstGeom prst="rect">
            <a:avLst/>
          </a:prstGeom>
        </p:spPr>
        <p:txBody>
          <a:bodyPr vert="horz" lIns="89668" tIns="44835" rIns="89668" bIns="44835" rtlCol="0"/>
          <a:lstStyle>
            <a:lvl1pPr algn="l">
              <a:defRPr sz="1200"/>
            </a:lvl1pPr>
          </a:lstStyle>
          <a:p>
            <a:endParaRPr kumimoji="1" lang="ja-JP" altLang="en-US"/>
          </a:p>
        </p:txBody>
      </p:sp>
      <p:sp>
        <p:nvSpPr>
          <p:cNvPr id="3" name="日付プレースホルダー 2"/>
          <p:cNvSpPr>
            <a:spLocks noGrp="1"/>
          </p:cNvSpPr>
          <p:nvPr>
            <p:ph type="dt" idx="1"/>
          </p:nvPr>
        </p:nvSpPr>
        <p:spPr>
          <a:xfrm>
            <a:off x="5537567" y="0"/>
            <a:ext cx="4238284" cy="333274"/>
          </a:xfrm>
          <a:prstGeom prst="rect">
            <a:avLst/>
          </a:prstGeom>
        </p:spPr>
        <p:txBody>
          <a:bodyPr vert="horz" lIns="89668" tIns="44835" rIns="89668" bIns="44835" rtlCol="0"/>
          <a:lstStyle>
            <a:lvl1pPr algn="r">
              <a:defRPr sz="1200"/>
            </a:lvl1pPr>
          </a:lstStyle>
          <a:p>
            <a:fld id="{6712AC8C-A92A-4B21-AB14-B7B5B92D56B3}" type="datetimeFigureOut">
              <a:rPr kumimoji="1" lang="ja-JP" altLang="en-US" smtClean="0"/>
              <a:t>2020/7/6</a:t>
            </a:fld>
            <a:endParaRPr kumimoji="1" lang="ja-JP" altLang="en-US"/>
          </a:p>
        </p:txBody>
      </p:sp>
      <p:sp>
        <p:nvSpPr>
          <p:cNvPr id="4" name="スライド イメージ プレースホルダー 3"/>
          <p:cNvSpPr>
            <a:spLocks noGrp="1" noRot="1" noChangeAspect="1"/>
          </p:cNvSpPr>
          <p:nvPr>
            <p:ph type="sldImg" idx="2"/>
          </p:nvPr>
        </p:nvSpPr>
        <p:spPr>
          <a:xfrm>
            <a:off x="3349625" y="830263"/>
            <a:ext cx="3078163" cy="2243137"/>
          </a:xfrm>
          <a:prstGeom prst="rect">
            <a:avLst/>
          </a:prstGeom>
          <a:noFill/>
          <a:ln w="12700">
            <a:solidFill>
              <a:prstClr val="black"/>
            </a:solidFill>
          </a:ln>
        </p:spPr>
        <p:txBody>
          <a:bodyPr vert="horz" lIns="89668" tIns="44835" rIns="89668" bIns="44835" rtlCol="0" anchor="ctr"/>
          <a:lstStyle/>
          <a:p>
            <a:endParaRPr lang="ja-JP" altLang="en-US"/>
          </a:p>
        </p:txBody>
      </p:sp>
      <p:sp>
        <p:nvSpPr>
          <p:cNvPr id="5" name="ノート プレースホルダー 4"/>
          <p:cNvSpPr>
            <a:spLocks noGrp="1"/>
          </p:cNvSpPr>
          <p:nvPr>
            <p:ph type="body" sz="quarter" idx="3"/>
          </p:nvPr>
        </p:nvSpPr>
        <p:spPr>
          <a:xfrm>
            <a:off x="977586" y="3199423"/>
            <a:ext cx="7822243" cy="2616582"/>
          </a:xfrm>
          <a:prstGeom prst="rect">
            <a:avLst/>
          </a:prstGeom>
        </p:spPr>
        <p:txBody>
          <a:bodyPr vert="horz" lIns="89668" tIns="44835" rIns="89668" bIns="4483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6313590"/>
            <a:ext cx="4236723" cy="333273"/>
          </a:xfrm>
          <a:prstGeom prst="rect">
            <a:avLst/>
          </a:prstGeom>
        </p:spPr>
        <p:txBody>
          <a:bodyPr vert="horz" lIns="89668" tIns="44835" rIns="89668" bIns="4483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537567" y="6313590"/>
            <a:ext cx="4238284" cy="333273"/>
          </a:xfrm>
          <a:prstGeom prst="rect">
            <a:avLst/>
          </a:prstGeom>
        </p:spPr>
        <p:txBody>
          <a:bodyPr vert="horz" lIns="89668" tIns="44835" rIns="89668" bIns="44835" rtlCol="0" anchor="b"/>
          <a:lstStyle>
            <a:lvl1pPr algn="r">
              <a:defRPr sz="1200"/>
            </a:lvl1pPr>
          </a:lstStyle>
          <a:p>
            <a:fld id="{E0490AFF-E985-443A-929A-E0700345423F}" type="slidenum">
              <a:rPr kumimoji="1" lang="ja-JP" altLang="en-US" smtClean="0"/>
              <a:t>‹#›</a:t>
            </a:fld>
            <a:endParaRPr kumimoji="1" lang="ja-JP" altLang="en-US"/>
          </a:p>
        </p:txBody>
      </p:sp>
    </p:spTree>
    <p:extLst>
      <p:ext uri="{BB962C8B-B14F-4D97-AF65-F5344CB8AC3E}">
        <p14:creationId xmlns:p14="http://schemas.microsoft.com/office/powerpoint/2010/main" val="307687314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0490AFF-E985-443A-929A-E0700345423F}" type="slidenum">
              <a:rPr kumimoji="1" lang="ja-JP" altLang="en-US" smtClean="0"/>
              <a:t>1</a:t>
            </a:fld>
            <a:endParaRPr kumimoji="1" lang="ja-JP" altLang="en-US"/>
          </a:p>
        </p:txBody>
      </p:sp>
    </p:spTree>
    <p:extLst>
      <p:ext uri="{BB962C8B-B14F-4D97-AF65-F5344CB8AC3E}">
        <p14:creationId xmlns:p14="http://schemas.microsoft.com/office/powerpoint/2010/main" val="14930833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026081" y="3097995"/>
            <a:ext cx="11628914" cy="2137661"/>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2052161" y="5651182"/>
            <a:ext cx="9576753" cy="2548573"/>
          </a:xfrm>
        </p:spPr>
        <p:txBody>
          <a:bodyPr/>
          <a:lstStyle>
            <a:lvl1pPr marL="0" indent="0" algn="ctr">
              <a:buNone/>
              <a:defRPr>
                <a:solidFill>
                  <a:schemeClr val="tx1">
                    <a:tint val="75000"/>
                  </a:schemeClr>
                </a:solidFill>
              </a:defRPr>
            </a:lvl1pPr>
            <a:lvl2pPr marL="675796" indent="0" algn="ctr">
              <a:buNone/>
              <a:defRPr>
                <a:solidFill>
                  <a:schemeClr val="tx1">
                    <a:tint val="75000"/>
                  </a:schemeClr>
                </a:solidFill>
              </a:defRPr>
            </a:lvl2pPr>
            <a:lvl3pPr marL="1351593" indent="0" algn="ctr">
              <a:buNone/>
              <a:defRPr>
                <a:solidFill>
                  <a:schemeClr val="tx1">
                    <a:tint val="75000"/>
                  </a:schemeClr>
                </a:solidFill>
              </a:defRPr>
            </a:lvl3pPr>
            <a:lvl4pPr marL="2027389" indent="0" algn="ctr">
              <a:buNone/>
              <a:defRPr>
                <a:solidFill>
                  <a:schemeClr val="tx1">
                    <a:tint val="75000"/>
                  </a:schemeClr>
                </a:solidFill>
              </a:defRPr>
            </a:lvl4pPr>
            <a:lvl5pPr marL="2703186" indent="0" algn="ctr">
              <a:buNone/>
              <a:defRPr>
                <a:solidFill>
                  <a:schemeClr val="tx1">
                    <a:tint val="75000"/>
                  </a:schemeClr>
                </a:solidFill>
              </a:defRPr>
            </a:lvl5pPr>
            <a:lvl6pPr marL="3378982" indent="0" algn="ctr">
              <a:buNone/>
              <a:defRPr>
                <a:solidFill>
                  <a:schemeClr val="tx1">
                    <a:tint val="75000"/>
                  </a:schemeClr>
                </a:solidFill>
              </a:defRPr>
            </a:lvl6pPr>
            <a:lvl7pPr marL="4054779" indent="0" algn="ctr">
              <a:buNone/>
              <a:defRPr>
                <a:solidFill>
                  <a:schemeClr val="tx1">
                    <a:tint val="75000"/>
                  </a:schemeClr>
                </a:solidFill>
              </a:defRPr>
            </a:lvl7pPr>
            <a:lvl8pPr marL="4730575" indent="0" algn="ctr">
              <a:buNone/>
              <a:defRPr>
                <a:solidFill>
                  <a:schemeClr val="tx1">
                    <a:tint val="75000"/>
                  </a:schemeClr>
                </a:solidFill>
              </a:defRPr>
            </a:lvl8pPr>
            <a:lvl9pPr marL="5406372"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4912D99-B5E8-42DB-840C-898EF39F3452}" type="datetimeFigureOut">
              <a:rPr kumimoji="1" lang="ja-JP" altLang="en-US" smtClean="0"/>
              <a:t>2020/7/6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049444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4912D99-B5E8-42DB-840C-898EF39F3452}" type="datetimeFigureOut">
              <a:rPr kumimoji="1" lang="ja-JP" altLang="en-US" smtClean="0"/>
              <a:t>2020/7/6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2588155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3887718" y="558655"/>
            <a:ext cx="4308589" cy="1191411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957201" y="558655"/>
            <a:ext cx="12702498" cy="1191411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4912D99-B5E8-42DB-840C-898EF39F3452}" type="datetimeFigureOut">
              <a:rPr kumimoji="1" lang="ja-JP" altLang="en-US" smtClean="0"/>
              <a:t>2020/7/6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559396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4912D99-B5E8-42DB-840C-898EF39F3452}" type="datetimeFigureOut">
              <a:rPr kumimoji="1" lang="ja-JP" altLang="en-US" smtClean="0"/>
              <a:t>2020/7/6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046001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80710" y="6408369"/>
            <a:ext cx="11628914" cy="1980684"/>
          </a:xfrm>
        </p:spPr>
        <p:txBody>
          <a:bodyPr anchor="t"/>
          <a:lstStyle>
            <a:lvl1pPr algn="l">
              <a:defRPr sz="59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80710" y="4226846"/>
            <a:ext cx="11628914" cy="2181522"/>
          </a:xfrm>
        </p:spPr>
        <p:txBody>
          <a:bodyPr anchor="b"/>
          <a:lstStyle>
            <a:lvl1pPr marL="0" indent="0">
              <a:buNone/>
              <a:defRPr sz="3000">
                <a:solidFill>
                  <a:schemeClr val="tx1">
                    <a:tint val="75000"/>
                  </a:schemeClr>
                </a:solidFill>
              </a:defRPr>
            </a:lvl1pPr>
            <a:lvl2pPr marL="675796" indent="0">
              <a:buNone/>
              <a:defRPr sz="2600">
                <a:solidFill>
                  <a:schemeClr val="tx1">
                    <a:tint val="75000"/>
                  </a:schemeClr>
                </a:solidFill>
              </a:defRPr>
            </a:lvl2pPr>
            <a:lvl3pPr marL="1351593" indent="0">
              <a:buNone/>
              <a:defRPr sz="2300">
                <a:solidFill>
                  <a:schemeClr val="tx1">
                    <a:tint val="75000"/>
                  </a:schemeClr>
                </a:solidFill>
              </a:defRPr>
            </a:lvl3pPr>
            <a:lvl4pPr marL="2027389" indent="0">
              <a:buNone/>
              <a:defRPr sz="2100">
                <a:solidFill>
                  <a:schemeClr val="tx1">
                    <a:tint val="75000"/>
                  </a:schemeClr>
                </a:solidFill>
              </a:defRPr>
            </a:lvl4pPr>
            <a:lvl5pPr marL="2703186" indent="0">
              <a:buNone/>
              <a:defRPr sz="2100">
                <a:solidFill>
                  <a:schemeClr val="tx1">
                    <a:tint val="75000"/>
                  </a:schemeClr>
                </a:solidFill>
              </a:defRPr>
            </a:lvl5pPr>
            <a:lvl6pPr marL="3378982" indent="0">
              <a:buNone/>
              <a:defRPr sz="2100">
                <a:solidFill>
                  <a:schemeClr val="tx1">
                    <a:tint val="75000"/>
                  </a:schemeClr>
                </a:solidFill>
              </a:defRPr>
            </a:lvl6pPr>
            <a:lvl7pPr marL="4054779" indent="0">
              <a:buNone/>
              <a:defRPr sz="2100">
                <a:solidFill>
                  <a:schemeClr val="tx1">
                    <a:tint val="75000"/>
                  </a:schemeClr>
                </a:solidFill>
              </a:defRPr>
            </a:lvl7pPr>
            <a:lvl8pPr marL="4730575" indent="0">
              <a:buNone/>
              <a:defRPr sz="2100">
                <a:solidFill>
                  <a:schemeClr val="tx1">
                    <a:tint val="75000"/>
                  </a:schemeClr>
                </a:solidFill>
              </a:defRPr>
            </a:lvl8pPr>
            <a:lvl9pPr marL="5406372" indent="0">
              <a:buNone/>
              <a:defRPr sz="21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4912D99-B5E8-42DB-840C-898EF39F3452}" type="datetimeFigureOut">
              <a:rPr kumimoji="1" lang="ja-JP" altLang="en-US" smtClean="0"/>
              <a:t>2020/7/6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849023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957202" y="3257280"/>
            <a:ext cx="8505543"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9690762" y="3257280"/>
            <a:ext cx="8505544" cy="9215490"/>
          </a:xfrm>
        </p:spPr>
        <p:txBody>
          <a:bodyPr/>
          <a:lstStyle>
            <a:lvl1pPr>
              <a:defRPr sz="4100"/>
            </a:lvl1pPr>
            <a:lvl2pPr>
              <a:defRPr sz="3600"/>
            </a:lvl2pPr>
            <a:lvl3pPr>
              <a:defRPr sz="3000"/>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4912D99-B5E8-42DB-840C-898EF39F3452}" type="datetimeFigureOut">
              <a:rPr kumimoji="1" lang="ja-JP" altLang="en-US" smtClean="0"/>
              <a:t>2020/7/6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9907861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4" y="399369"/>
            <a:ext cx="12312968" cy="1662113"/>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4054" y="2232310"/>
            <a:ext cx="6044851"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84054" y="3162631"/>
            <a:ext cx="6044851"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949798" y="2232310"/>
            <a:ext cx="6047225" cy="930321"/>
          </a:xfrm>
        </p:spPr>
        <p:txBody>
          <a:bodyPr anchor="b"/>
          <a:lstStyle>
            <a:lvl1pPr marL="0" indent="0">
              <a:buNone/>
              <a:defRPr sz="3600" b="1"/>
            </a:lvl1pPr>
            <a:lvl2pPr marL="675796" indent="0">
              <a:buNone/>
              <a:defRPr sz="3000" b="1"/>
            </a:lvl2pPr>
            <a:lvl3pPr marL="1351593" indent="0">
              <a:buNone/>
              <a:defRPr sz="2600" b="1"/>
            </a:lvl3pPr>
            <a:lvl4pPr marL="2027389" indent="0">
              <a:buNone/>
              <a:defRPr sz="2300" b="1"/>
            </a:lvl4pPr>
            <a:lvl5pPr marL="2703186" indent="0">
              <a:buNone/>
              <a:defRPr sz="2300" b="1"/>
            </a:lvl5pPr>
            <a:lvl6pPr marL="3378982" indent="0">
              <a:buNone/>
              <a:defRPr sz="2300" b="1"/>
            </a:lvl6pPr>
            <a:lvl7pPr marL="4054779" indent="0">
              <a:buNone/>
              <a:defRPr sz="2300" b="1"/>
            </a:lvl7pPr>
            <a:lvl8pPr marL="4730575" indent="0">
              <a:buNone/>
              <a:defRPr sz="2300" b="1"/>
            </a:lvl8pPr>
            <a:lvl9pPr marL="5406372" indent="0">
              <a:buNone/>
              <a:defRPr sz="23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949798" y="3162631"/>
            <a:ext cx="6047225" cy="5745831"/>
          </a:xfrm>
        </p:spPr>
        <p:txBody>
          <a:bodyPr/>
          <a:lstStyle>
            <a:lvl1pPr>
              <a:defRPr sz="3600"/>
            </a:lvl1pPr>
            <a:lvl2pPr>
              <a:defRPr sz="3000"/>
            </a:lvl2pPr>
            <a:lvl3pPr>
              <a:defRPr sz="2600"/>
            </a:lvl3pPr>
            <a:lvl4pPr>
              <a:defRPr sz="2300"/>
            </a:lvl4pPr>
            <a:lvl5pPr>
              <a:defRPr sz="2300"/>
            </a:lvl5pPr>
            <a:lvl6pPr>
              <a:defRPr sz="2300"/>
            </a:lvl6pPr>
            <a:lvl7pPr>
              <a:defRPr sz="2300"/>
            </a:lvl7pPr>
            <a:lvl8pPr>
              <a:defRPr sz="2300"/>
            </a:lvl8pPr>
            <a:lvl9pPr>
              <a:defRPr sz="23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4912D99-B5E8-42DB-840C-898EF39F3452}" type="datetimeFigureOut">
              <a:rPr kumimoji="1" lang="ja-JP" altLang="en-US" smtClean="0"/>
              <a:t>2020/7/6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73170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4912D99-B5E8-42DB-840C-898EF39F3452}" type="datetimeFigureOut">
              <a:rPr kumimoji="1" lang="ja-JP" altLang="en-US" smtClean="0"/>
              <a:t>2020/7/6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5730804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4912D99-B5E8-42DB-840C-898EF39F3452}" type="datetimeFigureOut">
              <a:rPr kumimoji="1" lang="ja-JP" altLang="en-US" smtClean="0"/>
              <a:t>2020/7/6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835913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4055" y="397060"/>
            <a:ext cx="4500979" cy="1689814"/>
          </a:xfrm>
        </p:spPr>
        <p:txBody>
          <a:bodyPr anchor="b"/>
          <a:lstStyle>
            <a:lvl1pPr algn="l">
              <a:defRPr sz="3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348920" y="397061"/>
            <a:ext cx="7648101" cy="8511402"/>
          </a:xfrm>
        </p:spPr>
        <p:txBody>
          <a:bodyPr/>
          <a:lstStyle>
            <a:lvl1pPr>
              <a:defRPr sz="4800"/>
            </a:lvl1pPr>
            <a:lvl2pPr>
              <a:defRPr sz="4100"/>
            </a:lvl2pPr>
            <a:lvl3pPr>
              <a:defRPr sz="3600"/>
            </a:lvl3pPr>
            <a:lvl4pPr>
              <a:defRPr sz="3000"/>
            </a:lvl4pPr>
            <a:lvl5pPr>
              <a:defRPr sz="3000"/>
            </a:lvl5pPr>
            <a:lvl6pPr>
              <a:defRPr sz="3000"/>
            </a:lvl6pPr>
            <a:lvl7pPr>
              <a:defRPr sz="3000"/>
            </a:lvl7pPr>
            <a:lvl8pPr>
              <a:defRPr sz="3000"/>
            </a:lvl8pPr>
            <a:lvl9pPr>
              <a:defRPr sz="3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84055" y="2086876"/>
            <a:ext cx="4500979" cy="6821587"/>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4912D99-B5E8-42DB-840C-898EF39F3452}" type="datetimeFigureOut">
              <a:rPr kumimoji="1" lang="ja-JP" altLang="en-US" smtClean="0"/>
              <a:t>2020/7/6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3317157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81586" y="6980873"/>
            <a:ext cx="8208645" cy="824131"/>
          </a:xfrm>
        </p:spPr>
        <p:txBody>
          <a:bodyPr anchor="b"/>
          <a:lstStyle>
            <a:lvl1pPr algn="l">
              <a:defRPr sz="3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681586" y="891077"/>
            <a:ext cx="8208645" cy="5983605"/>
          </a:xfrm>
        </p:spPr>
        <p:txBody>
          <a:bodyPr/>
          <a:lstStyle>
            <a:lvl1pPr marL="0" indent="0">
              <a:buNone/>
              <a:defRPr sz="4800"/>
            </a:lvl1pPr>
            <a:lvl2pPr marL="675796" indent="0">
              <a:buNone/>
              <a:defRPr sz="4100"/>
            </a:lvl2pPr>
            <a:lvl3pPr marL="1351593" indent="0">
              <a:buNone/>
              <a:defRPr sz="3600"/>
            </a:lvl3pPr>
            <a:lvl4pPr marL="2027389" indent="0">
              <a:buNone/>
              <a:defRPr sz="3000"/>
            </a:lvl4pPr>
            <a:lvl5pPr marL="2703186" indent="0">
              <a:buNone/>
              <a:defRPr sz="3000"/>
            </a:lvl5pPr>
            <a:lvl6pPr marL="3378982" indent="0">
              <a:buNone/>
              <a:defRPr sz="3000"/>
            </a:lvl6pPr>
            <a:lvl7pPr marL="4054779" indent="0">
              <a:buNone/>
              <a:defRPr sz="3000"/>
            </a:lvl7pPr>
            <a:lvl8pPr marL="4730575" indent="0">
              <a:buNone/>
              <a:defRPr sz="3000"/>
            </a:lvl8pPr>
            <a:lvl9pPr marL="5406372" indent="0">
              <a:buNone/>
              <a:defRPr sz="3000"/>
            </a:lvl9pPr>
          </a:lstStyle>
          <a:p>
            <a:endParaRPr kumimoji="1" lang="ja-JP" altLang="en-US"/>
          </a:p>
        </p:txBody>
      </p:sp>
      <p:sp>
        <p:nvSpPr>
          <p:cNvPr id="4" name="テキスト プレースホルダー 3"/>
          <p:cNvSpPr>
            <a:spLocks noGrp="1"/>
          </p:cNvSpPr>
          <p:nvPr>
            <p:ph type="body" sz="half" idx="2"/>
          </p:nvPr>
        </p:nvSpPr>
        <p:spPr>
          <a:xfrm>
            <a:off x="2681586" y="7805004"/>
            <a:ext cx="8208645" cy="1170404"/>
          </a:xfrm>
        </p:spPr>
        <p:txBody>
          <a:bodyPr/>
          <a:lstStyle>
            <a:lvl1pPr marL="0" indent="0">
              <a:buNone/>
              <a:defRPr sz="2100"/>
            </a:lvl1pPr>
            <a:lvl2pPr marL="675796" indent="0">
              <a:buNone/>
              <a:defRPr sz="1800"/>
            </a:lvl2pPr>
            <a:lvl3pPr marL="1351593" indent="0">
              <a:buNone/>
              <a:defRPr sz="1500"/>
            </a:lvl3pPr>
            <a:lvl4pPr marL="2027389" indent="0">
              <a:buNone/>
              <a:defRPr sz="1400"/>
            </a:lvl4pPr>
            <a:lvl5pPr marL="2703186" indent="0">
              <a:buNone/>
              <a:defRPr sz="1400"/>
            </a:lvl5pPr>
            <a:lvl6pPr marL="3378982" indent="0">
              <a:buNone/>
              <a:defRPr sz="1400"/>
            </a:lvl6pPr>
            <a:lvl7pPr marL="4054779" indent="0">
              <a:buNone/>
              <a:defRPr sz="1400"/>
            </a:lvl7pPr>
            <a:lvl8pPr marL="4730575" indent="0">
              <a:buNone/>
              <a:defRPr sz="1400"/>
            </a:lvl8pPr>
            <a:lvl9pPr marL="5406372" indent="0">
              <a:buNone/>
              <a:defRPr sz="14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4912D99-B5E8-42DB-840C-898EF39F3452}" type="datetimeFigureOut">
              <a:rPr kumimoji="1" lang="ja-JP" altLang="en-US" smtClean="0"/>
              <a:t>2020/7/6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2361409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84054" y="399369"/>
            <a:ext cx="12312968" cy="1662113"/>
          </a:xfrm>
          <a:prstGeom prst="rect">
            <a:avLst/>
          </a:prstGeom>
        </p:spPr>
        <p:txBody>
          <a:bodyPr vert="horz" lIns="135159" tIns="67580" rIns="135159" bIns="6758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84054" y="2326959"/>
            <a:ext cx="12312968" cy="6581504"/>
          </a:xfrm>
          <a:prstGeom prst="rect">
            <a:avLst/>
          </a:prstGeom>
        </p:spPr>
        <p:txBody>
          <a:bodyPr vert="horz" lIns="135159" tIns="67580" rIns="135159" bIns="6758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84054" y="9243194"/>
            <a:ext cx="3192251" cy="530953"/>
          </a:xfrm>
          <a:prstGeom prst="rect">
            <a:avLst/>
          </a:prstGeom>
        </p:spPr>
        <p:txBody>
          <a:bodyPr vert="horz" lIns="135159" tIns="67580" rIns="135159" bIns="67580" rtlCol="0" anchor="ctr"/>
          <a:lstStyle>
            <a:lvl1pPr algn="l">
              <a:defRPr sz="1800">
                <a:solidFill>
                  <a:schemeClr val="tx1">
                    <a:tint val="75000"/>
                  </a:schemeClr>
                </a:solidFill>
              </a:defRPr>
            </a:lvl1pPr>
          </a:lstStyle>
          <a:p>
            <a:fld id="{64912D99-B5E8-42DB-840C-898EF39F3452}" type="datetimeFigureOut">
              <a:rPr kumimoji="1" lang="ja-JP" altLang="en-US" smtClean="0"/>
              <a:t>2020/7/6</a:t>
            </a:fld>
            <a:endParaRPr kumimoji="1" lang="ja-JP" altLang="en-US"/>
          </a:p>
        </p:txBody>
      </p:sp>
      <p:sp>
        <p:nvSpPr>
          <p:cNvPr id="5" name="フッター プレースホルダー 4"/>
          <p:cNvSpPr>
            <a:spLocks noGrp="1"/>
          </p:cNvSpPr>
          <p:nvPr>
            <p:ph type="ftr" sz="quarter" idx="3"/>
          </p:nvPr>
        </p:nvSpPr>
        <p:spPr>
          <a:xfrm>
            <a:off x="4674368" y="9243194"/>
            <a:ext cx="4332340" cy="530953"/>
          </a:xfrm>
          <a:prstGeom prst="rect">
            <a:avLst/>
          </a:prstGeom>
        </p:spPr>
        <p:txBody>
          <a:bodyPr vert="horz" lIns="135159" tIns="67580" rIns="135159" bIns="67580" rtlCol="0" anchor="ctr"/>
          <a:lstStyle>
            <a:lvl1pPr algn="ctr">
              <a:defRPr sz="18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804770" y="9243194"/>
            <a:ext cx="3192251" cy="530953"/>
          </a:xfrm>
          <a:prstGeom prst="rect">
            <a:avLst/>
          </a:prstGeom>
        </p:spPr>
        <p:txBody>
          <a:bodyPr vert="horz" lIns="135159" tIns="67580" rIns="135159" bIns="67580" rtlCol="0" anchor="ctr"/>
          <a:lstStyle>
            <a:lvl1pPr algn="r">
              <a:defRPr sz="1800">
                <a:solidFill>
                  <a:schemeClr val="tx1">
                    <a:tint val="75000"/>
                  </a:schemeClr>
                </a:solidFill>
              </a:defRPr>
            </a:lvl1pPr>
          </a:lstStyle>
          <a:p>
            <a:fld id="{467AA5CF-51E1-4D01-BB70-A72935B68D10}" type="slidenum">
              <a:rPr kumimoji="1" lang="ja-JP" altLang="en-US" smtClean="0"/>
              <a:t>‹#›</a:t>
            </a:fld>
            <a:endParaRPr kumimoji="1" lang="ja-JP" altLang="en-US"/>
          </a:p>
        </p:txBody>
      </p:sp>
    </p:spTree>
    <p:extLst>
      <p:ext uri="{BB962C8B-B14F-4D97-AF65-F5344CB8AC3E}">
        <p14:creationId xmlns:p14="http://schemas.microsoft.com/office/powerpoint/2010/main" val="12452356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351593" rtl="0" eaLnBrk="1" latinLnBrk="0" hangingPunct="1">
        <a:spcBef>
          <a:spcPct val="0"/>
        </a:spcBef>
        <a:buNone/>
        <a:defRPr kumimoji="1" sz="6500" kern="1200">
          <a:solidFill>
            <a:schemeClr val="tx1"/>
          </a:solidFill>
          <a:latin typeface="+mj-lt"/>
          <a:ea typeface="+mj-ea"/>
          <a:cs typeface="+mj-cs"/>
        </a:defRPr>
      </a:lvl1pPr>
    </p:titleStyle>
    <p:bodyStyle>
      <a:lvl1pPr marL="506847" indent="-506847" algn="l" defTabSz="1351593" rtl="0" eaLnBrk="1" latinLnBrk="0" hangingPunct="1">
        <a:spcBef>
          <a:spcPct val="20000"/>
        </a:spcBef>
        <a:buFont typeface="Arial" panose="020B0604020202020204" pitchFamily="34" charset="0"/>
        <a:buChar char="•"/>
        <a:defRPr kumimoji="1" sz="4800" kern="1200">
          <a:solidFill>
            <a:schemeClr val="tx1"/>
          </a:solidFill>
          <a:latin typeface="+mn-lt"/>
          <a:ea typeface="+mn-ea"/>
          <a:cs typeface="+mn-cs"/>
        </a:defRPr>
      </a:lvl1pPr>
      <a:lvl2pPr marL="1098169" indent="-422373" algn="l" defTabSz="1351593" rtl="0" eaLnBrk="1" latinLnBrk="0" hangingPunct="1">
        <a:spcBef>
          <a:spcPct val="20000"/>
        </a:spcBef>
        <a:buFont typeface="Arial" panose="020B0604020202020204" pitchFamily="34" charset="0"/>
        <a:buChar char="–"/>
        <a:defRPr kumimoji="1" sz="4100" kern="1200">
          <a:solidFill>
            <a:schemeClr val="tx1"/>
          </a:solidFill>
          <a:latin typeface="+mn-lt"/>
          <a:ea typeface="+mn-ea"/>
          <a:cs typeface="+mn-cs"/>
        </a:defRPr>
      </a:lvl2pPr>
      <a:lvl3pPr marL="1689491" indent="-337898" algn="l" defTabSz="1351593" rtl="0" eaLnBrk="1" latinLnBrk="0" hangingPunct="1">
        <a:spcBef>
          <a:spcPct val="20000"/>
        </a:spcBef>
        <a:buFont typeface="Arial" panose="020B0604020202020204" pitchFamily="34" charset="0"/>
        <a:buChar char="•"/>
        <a:defRPr kumimoji="1" sz="3600" kern="1200">
          <a:solidFill>
            <a:schemeClr val="tx1"/>
          </a:solidFill>
          <a:latin typeface="+mn-lt"/>
          <a:ea typeface="+mn-ea"/>
          <a:cs typeface="+mn-cs"/>
        </a:defRPr>
      </a:lvl3pPr>
      <a:lvl4pPr marL="2365288"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4pPr>
      <a:lvl5pPr marL="3041084"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5pPr>
      <a:lvl6pPr marL="3716881"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6pPr>
      <a:lvl7pPr marL="4392677"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7pPr>
      <a:lvl8pPr marL="5068473"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8pPr>
      <a:lvl9pPr marL="5744270" indent="-337898" algn="l" defTabSz="1351593" rtl="0" eaLnBrk="1" latinLnBrk="0" hangingPunct="1">
        <a:spcBef>
          <a:spcPct val="20000"/>
        </a:spcBef>
        <a:buFont typeface="Arial" panose="020B0604020202020204" pitchFamily="34" charset="0"/>
        <a:buChar char="•"/>
        <a:defRPr kumimoji="1" sz="3000" kern="1200">
          <a:solidFill>
            <a:schemeClr val="tx1"/>
          </a:solidFill>
          <a:latin typeface="+mn-lt"/>
          <a:ea typeface="+mn-ea"/>
          <a:cs typeface="+mn-cs"/>
        </a:defRPr>
      </a:lvl9pPr>
    </p:bodyStyle>
    <p:otherStyle>
      <a:defPPr>
        <a:defRPr lang="ja-JP"/>
      </a:defPPr>
      <a:lvl1pPr marL="0" algn="l" defTabSz="1351593" rtl="0" eaLnBrk="1" latinLnBrk="0" hangingPunct="1">
        <a:defRPr kumimoji="1" sz="2600" kern="1200">
          <a:solidFill>
            <a:schemeClr val="tx1"/>
          </a:solidFill>
          <a:latin typeface="+mn-lt"/>
          <a:ea typeface="+mn-ea"/>
          <a:cs typeface="+mn-cs"/>
        </a:defRPr>
      </a:lvl1pPr>
      <a:lvl2pPr marL="675796" algn="l" defTabSz="1351593" rtl="0" eaLnBrk="1" latinLnBrk="0" hangingPunct="1">
        <a:defRPr kumimoji="1" sz="2600" kern="1200">
          <a:solidFill>
            <a:schemeClr val="tx1"/>
          </a:solidFill>
          <a:latin typeface="+mn-lt"/>
          <a:ea typeface="+mn-ea"/>
          <a:cs typeface="+mn-cs"/>
        </a:defRPr>
      </a:lvl2pPr>
      <a:lvl3pPr marL="1351593" algn="l" defTabSz="1351593" rtl="0" eaLnBrk="1" latinLnBrk="0" hangingPunct="1">
        <a:defRPr kumimoji="1" sz="2600" kern="1200">
          <a:solidFill>
            <a:schemeClr val="tx1"/>
          </a:solidFill>
          <a:latin typeface="+mn-lt"/>
          <a:ea typeface="+mn-ea"/>
          <a:cs typeface="+mn-cs"/>
        </a:defRPr>
      </a:lvl3pPr>
      <a:lvl4pPr marL="2027389" algn="l" defTabSz="1351593" rtl="0" eaLnBrk="1" latinLnBrk="0" hangingPunct="1">
        <a:defRPr kumimoji="1" sz="2600" kern="1200">
          <a:solidFill>
            <a:schemeClr val="tx1"/>
          </a:solidFill>
          <a:latin typeface="+mn-lt"/>
          <a:ea typeface="+mn-ea"/>
          <a:cs typeface="+mn-cs"/>
        </a:defRPr>
      </a:lvl4pPr>
      <a:lvl5pPr marL="2703186" algn="l" defTabSz="1351593" rtl="0" eaLnBrk="1" latinLnBrk="0" hangingPunct="1">
        <a:defRPr kumimoji="1" sz="2600" kern="1200">
          <a:solidFill>
            <a:schemeClr val="tx1"/>
          </a:solidFill>
          <a:latin typeface="+mn-lt"/>
          <a:ea typeface="+mn-ea"/>
          <a:cs typeface="+mn-cs"/>
        </a:defRPr>
      </a:lvl5pPr>
      <a:lvl6pPr marL="3378982" algn="l" defTabSz="1351593" rtl="0" eaLnBrk="1" latinLnBrk="0" hangingPunct="1">
        <a:defRPr kumimoji="1" sz="2600" kern="1200">
          <a:solidFill>
            <a:schemeClr val="tx1"/>
          </a:solidFill>
          <a:latin typeface="+mn-lt"/>
          <a:ea typeface="+mn-ea"/>
          <a:cs typeface="+mn-cs"/>
        </a:defRPr>
      </a:lvl6pPr>
      <a:lvl7pPr marL="4054779" algn="l" defTabSz="1351593" rtl="0" eaLnBrk="1" latinLnBrk="0" hangingPunct="1">
        <a:defRPr kumimoji="1" sz="2600" kern="1200">
          <a:solidFill>
            <a:schemeClr val="tx1"/>
          </a:solidFill>
          <a:latin typeface="+mn-lt"/>
          <a:ea typeface="+mn-ea"/>
          <a:cs typeface="+mn-cs"/>
        </a:defRPr>
      </a:lvl7pPr>
      <a:lvl8pPr marL="4730575" algn="l" defTabSz="1351593" rtl="0" eaLnBrk="1" latinLnBrk="0" hangingPunct="1">
        <a:defRPr kumimoji="1" sz="2600" kern="1200">
          <a:solidFill>
            <a:schemeClr val="tx1"/>
          </a:solidFill>
          <a:latin typeface="+mn-lt"/>
          <a:ea typeface="+mn-ea"/>
          <a:cs typeface="+mn-cs"/>
        </a:defRPr>
      </a:lvl8pPr>
      <a:lvl9pPr marL="5406372" algn="l" defTabSz="1351593"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角丸四角形 52"/>
          <p:cNvSpPr/>
          <p:nvPr/>
        </p:nvSpPr>
        <p:spPr>
          <a:xfrm>
            <a:off x="7142580" y="5343049"/>
            <a:ext cx="6281883" cy="333032"/>
          </a:xfrm>
          <a:prstGeom prst="roundRect">
            <a:avLst>
              <a:gd name="adj" fmla="val 10739"/>
            </a:avLst>
          </a:prstGeom>
          <a:solidFill>
            <a:srgbClr val="CC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角丸四角形 44"/>
          <p:cNvSpPr/>
          <p:nvPr/>
        </p:nvSpPr>
        <p:spPr>
          <a:xfrm>
            <a:off x="212086" y="5869768"/>
            <a:ext cx="6245562" cy="776578"/>
          </a:xfrm>
          <a:prstGeom prst="roundRect">
            <a:avLst>
              <a:gd name="adj" fmla="val 10739"/>
            </a:avLst>
          </a:prstGeom>
          <a:solidFill>
            <a:srgbClr val="CC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角丸四角形 55"/>
          <p:cNvSpPr/>
          <p:nvPr/>
        </p:nvSpPr>
        <p:spPr>
          <a:xfrm>
            <a:off x="266504" y="3505684"/>
            <a:ext cx="6186426" cy="562321"/>
          </a:xfrm>
          <a:prstGeom prst="roundRect">
            <a:avLst>
              <a:gd name="adj" fmla="val 10739"/>
            </a:avLst>
          </a:prstGeom>
          <a:solidFill>
            <a:srgbClr val="CC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角丸四角形 46"/>
          <p:cNvSpPr/>
          <p:nvPr/>
        </p:nvSpPr>
        <p:spPr>
          <a:xfrm>
            <a:off x="209469" y="6967247"/>
            <a:ext cx="6250796" cy="1162522"/>
          </a:xfrm>
          <a:prstGeom prst="roundRect">
            <a:avLst>
              <a:gd name="adj" fmla="val 10739"/>
            </a:avLst>
          </a:prstGeom>
          <a:solidFill>
            <a:srgbClr val="CC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角丸四角形 48"/>
          <p:cNvSpPr/>
          <p:nvPr/>
        </p:nvSpPr>
        <p:spPr>
          <a:xfrm>
            <a:off x="7094474" y="1759956"/>
            <a:ext cx="6302291" cy="1136500"/>
          </a:xfrm>
          <a:prstGeom prst="roundRect">
            <a:avLst>
              <a:gd name="adj" fmla="val 10739"/>
            </a:avLst>
          </a:prstGeom>
          <a:solidFill>
            <a:srgbClr val="CC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角丸四角形 51"/>
          <p:cNvSpPr/>
          <p:nvPr/>
        </p:nvSpPr>
        <p:spPr>
          <a:xfrm>
            <a:off x="7116187" y="3201547"/>
            <a:ext cx="6317026" cy="895634"/>
          </a:xfrm>
          <a:prstGeom prst="roundRect">
            <a:avLst>
              <a:gd name="adj" fmla="val 10739"/>
            </a:avLst>
          </a:prstGeom>
          <a:solidFill>
            <a:srgbClr val="CC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角丸四角形 53"/>
          <p:cNvSpPr/>
          <p:nvPr/>
        </p:nvSpPr>
        <p:spPr>
          <a:xfrm>
            <a:off x="7122478" y="4306194"/>
            <a:ext cx="6281883" cy="730156"/>
          </a:xfrm>
          <a:prstGeom prst="roundRect">
            <a:avLst>
              <a:gd name="adj" fmla="val 10739"/>
            </a:avLst>
          </a:prstGeom>
          <a:solidFill>
            <a:srgbClr val="CC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20664" y="5952"/>
            <a:ext cx="13642834" cy="576000"/>
          </a:xfrm>
          <a:prstGeom prst="rect">
            <a:avLst/>
          </a:prstGeom>
          <a:solidFill>
            <a:schemeClr val="tx1">
              <a:lumMod val="75000"/>
              <a:lumOff val="25000"/>
            </a:schemeClr>
          </a:solidFill>
          <a:ln>
            <a:noFill/>
          </a:ln>
          <a:effectLst>
            <a:outerShdw blurRad="50800" dist="38100" dir="2700000" algn="tl" rotWithShape="0">
              <a:prstClr val="black">
                <a:alpha val="40000"/>
              </a:prstClr>
            </a:outerShdw>
          </a:effectLst>
          <a:scene3d>
            <a:camera prst="orthographicFront">
              <a:rot lat="0" lon="0" rev="0"/>
            </a:camera>
            <a:lightRig rig="glow" dir="t">
              <a:rot lat="0" lon="0" rev="4800000"/>
            </a:lightRig>
          </a:scene3d>
          <a:sp3d prstMaterial="matte">
            <a:bevelT w="127000" h="63500"/>
          </a:sp3d>
        </p:spPr>
        <p:style>
          <a:lnRef idx="2">
            <a:schemeClr val="dk1">
              <a:shade val="50000"/>
            </a:schemeClr>
          </a:lnRef>
          <a:fillRef idx="1">
            <a:schemeClr val="dk1"/>
          </a:fillRef>
          <a:effectRef idx="0">
            <a:schemeClr val="dk1"/>
          </a:effectRef>
          <a:fontRef idx="minor">
            <a:schemeClr val="lt1"/>
          </a:fontRef>
        </p:style>
        <p:txBody>
          <a:bodyPr rot="0" spcFirstLastPara="0" vert="horz" wrap="square" lIns="122537" tIns="61268" rIns="122537" bIns="61268" numCol="1" spcCol="0" rtlCol="0" fromWordArt="0" anchor="ctr" anchorCtr="0" forceAA="0" compatLnSpc="1">
            <a:prstTxWarp prst="textNoShape">
              <a:avLst/>
            </a:prstTxWarp>
            <a:noAutofit/>
          </a:bodyPr>
          <a:lstStyle/>
          <a:p>
            <a:r>
              <a:rPr lang="ja-JP" altLang="en-US" sz="2000" b="1" kern="100" dirty="0" smtClean="0">
                <a:latin typeface="ＭＳ Ｐゴシック" panose="020B0600070205080204" pitchFamily="50" charset="-128"/>
                <a:ea typeface="ＭＳ Ｐゴシック" panose="020B0600070205080204" pitchFamily="50" charset="-128"/>
                <a:cs typeface="Times New Roman"/>
              </a:rPr>
              <a:t>観光政策立案に係る調査</a:t>
            </a:r>
            <a:r>
              <a:rPr lang="ja-JP" altLang="en-US" sz="2000" b="1" kern="100" dirty="0">
                <a:latin typeface="ＭＳ Ｐゴシック" panose="020B0600070205080204" pitchFamily="50" charset="-128"/>
                <a:ea typeface="ＭＳ Ｐゴシック" panose="020B0600070205080204" pitchFamily="50" charset="-128"/>
                <a:cs typeface="Times New Roman"/>
              </a:rPr>
              <a:t>結果</a:t>
            </a:r>
            <a:r>
              <a:rPr lang="ja-JP" altLang="en-US" sz="2000" b="1" kern="100" dirty="0" smtClean="0">
                <a:latin typeface="ＭＳ Ｐゴシック" panose="020B0600070205080204" pitchFamily="50" charset="-128"/>
                <a:ea typeface="ＭＳ Ｐゴシック" panose="020B0600070205080204" pitchFamily="50" charset="-128"/>
                <a:cs typeface="Times New Roman"/>
              </a:rPr>
              <a:t>について（概要報告）</a:t>
            </a:r>
            <a:endParaRPr lang="ja-JP" altLang="en-US" sz="2000" b="1" kern="100" dirty="0">
              <a:latin typeface="ＭＳ Ｐゴシック" panose="020B0600070205080204" pitchFamily="50" charset="-128"/>
              <a:ea typeface="ＭＳ Ｐゴシック" panose="020B0600070205080204" pitchFamily="50" charset="-128"/>
              <a:cs typeface="Times New Roman"/>
            </a:endParaRPr>
          </a:p>
        </p:txBody>
      </p:sp>
      <p:sp>
        <p:nvSpPr>
          <p:cNvPr id="8" name="テキスト ボックス 7"/>
          <p:cNvSpPr txBox="1"/>
          <p:nvPr/>
        </p:nvSpPr>
        <p:spPr bwMode="white">
          <a:xfrm>
            <a:off x="9466523" y="121119"/>
            <a:ext cx="3930242" cy="292388"/>
          </a:xfrm>
          <a:prstGeom prst="rect">
            <a:avLst/>
          </a:prstGeom>
          <a:noFill/>
        </p:spPr>
        <p:txBody>
          <a:bodyPr wrap="square" rtlCol="0">
            <a:spAutoFit/>
          </a:bodyPr>
          <a:lstStyle/>
          <a:p>
            <a:pPr algn="r"/>
            <a:r>
              <a:rPr lang="en-US" altLang="ja-JP" sz="1300" dirty="0" smtClean="0">
                <a:solidFill>
                  <a:schemeClr val="bg1"/>
                </a:solidFill>
                <a:latin typeface="+mj-ea"/>
              </a:rPr>
              <a:t>【</a:t>
            </a:r>
            <a:r>
              <a:rPr lang="ja-JP" altLang="en-US" sz="1300" dirty="0" smtClean="0">
                <a:solidFill>
                  <a:schemeClr val="bg1"/>
                </a:solidFill>
                <a:latin typeface="+mj-ea"/>
              </a:rPr>
              <a:t>都市</a:t>
            </a:r>
            <a:r>
              <a:rPr lang="ja-JP" altLang="en-US" sz="1300" dirty="0">
                <a:solidFill>
                  <a:schemeClr val="bg1"/>
                </a:solidFill>
                <a:latin typeface="+mj-ea"/>
              </a:rPr>
              <a:t>魅力創造局　</a:t>
            </a:r>
            <a:r>
              <a:rPr lang="ja-JP" altLang="en-US" sz="1300" dirty="0" smtClean="0">
                <a:solidFill>
                  <a:schemeClr val="bg1"/>
                </a:solidFill>
                <a:latin typeface="+mj-ea"/>
              </a:rPr>
              <a:t>企画・</a:t>
            </a:r>
            <a:r>
              <a:rPr lang="ja-JP" altLang="en-US" sz="1300" dirty="0">
                <a:solidFill>
                  <a:schemeClr val="bg1"/>
                </a:solidFill>
                <a:latin typeface="+mj-ea"/>
              </a:rPr>
              <a:t>観光課　観光環境</a:t>
            </a:r>
            <a:r>
              <a:rPr lang="ja-JP" altLang="en-US" sz="1300" dirty="0" smtClean="0">
                <a:solidFill>
                  <a:schemeClr val="bg1"/>
                </a:solidFill>
                <a:latin typeface="+mj-ea"/>
              </a:rPr>
              <a:t>整備Ｇ</a:t>
            </a:r>
            <a:r>
              <a:rPr lang="en-US" altLang="ja-JP" sz="1300" dirty="0" smtClean="0">
                <a:solidFill>
                  <a:schemeClr val="bg1"/>
                </a:solidFill>
                <a:latin typeface="+mj-ea"/>
              </a:rPr>
              <a:t>】</a:t>
            </a:r>
            <a:r>
              <a:rPr lang="ja-JP" altLang="en-US" sz="1300" dirty="0">
                <a:solidFill>
                  <a:schemeClr val="bg1"/>
                </a:solidFill>
                <a:latin typeface="+mj-ea"/>
              </a:rPr>
              <a:t>　</a:t>
            </a:r>
          </a:p>
        </p:txBody>
      </p:sp>
      <p:sp>
        <p:nvSpPr>
          <p:cNvPr id="50" name="テキスト ボックス 2"/>
          <p:cNvSpPr txBox="1"/>
          <p:nvPr/>
        </p:nvSpPr>
        <p:spPr bwMode="gray">
          <a:xfrm>
            <a:off x="114098" y="2818201"/>
            <a:ext cx="6747561" cy="7105152"/>
          </a:xfrm>
          <a:prstGeom prst="rect">
            <a:avLst/>
          </a:prstGeom>
          <a:no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lIns="72000" tIns="108000" rIns="36000" bIns="108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defTabSz="990600"/>
            <a:endParaRPr lang="en-US" altLang="ja-JP" sz="500" b="1" dirty="0" smtClean="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b="1" dirty="0" smtClean="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sz="1000" b="1" dirty="0" smtClean="0">
              <a:solidFill>
                <a:sysClr val="windowText" lastClr="000000"/>
              </a:solidFill>
              <a:latin typeface="Meiryo UI" panose="020B0604030504040204" pitchFamily="50" charset="-128"/>
              <a:ea typeface="Meiryo UI" panose="020B0604030504040204" pitchFamily="50" charset="-128"/>
            </a:endParaRPr>
          </a:p>
          <a:p>
            <a:pPr defTabSz="990600"/>
            <a:r>
              <a:rPr lang="ja-JP" altLang="en-US" b="1" dirty="0" smtClean="0">
                <a:solidFill>
                  <a:sysClr val="windowText" lastClr="000000"/>
                </a:solidFill>
                <a:latin typeface="Meiryo UI" panose="020B0604030504040204" pitchFamily="50" charset="-128"/>
                <a:ea typeface="Meiryo UI" panose="020B0604030504040204" pitchFamily="50" charset="-128"/>
              </a:rPr>
              <a:t>（府内の滞在状況） </a:t>
            </a:r>
            <a:r>
              <a:rPr lang="en-US" altLang="ja-JP" sz="900" dirty="0" smtClean="0">
                <a:solidFill>
                  <a:sysClr val="windowText" lastClr="000000"/>
                </a:solidFill>
                <a:latin typeface="Meiryo UI" panose="020B0604030504040204" pitchFamily="50" charset="-128"/>
                <a:ea typeface="Meiryo UI" panose="020B0604030504040204" pitchFamily="50" charset="-128"/>
              </a:rPr>
              <a:t>※</a:t>
            </a:r>
            <a:r>
              <a:rPr lang="ja-JP" altLang="en-US" sz="900" dirty="0" smtClean="0">
                <a:solidFill>
                  <a:sysClr val="windowText" lastClr="000000"/>
                </a:solidFill>
                <a:latin typeface="Meiryo UI" panose="020B0604030504040204" pitchFamily="50" charset="-128"/>
                <a:ea typeface="Meiryo UI" panose="020B0604030504040204" pitchFamily="50" charset="-128"/>
              </a:rPr>
              <a:t>１㎞四方に</a:t>
            </a:r>
            <a:r>
              <a:rPr lang="en-US" altLang="ja-JP" sz="900" dirty="0" smtClean="0">
                <a:solidFill>
                  <a:sysClr val="windowText" lastClr="000000"/>
                </a:solidFill>
                <a:latin typeface="Meiryo UI" panose="020B0604030504040204" pitchFamily="50" charset="-128"/>
                <a:ea typeface="Meiryo UI" panose="020B0604030504040204" pitchFamily="50" charset="-128"/>
              </a:rPr>
              <a:t>30</a:t>
            </a:r>
            <a:r>
              <a:rPr lang="ja-JP" altLang="en-US" sz="900" dirty="0" smtClean="0">
                <a:solidFill>
                  <a:sysClr val="windowText" lastClr="000000"/>
                </a:solidFill>
                <a:latin typeface="Meiryo UI" panose="020B0604030504040204" pitchFamily="50" charset="-128"/>
                <a:ea typeface="Meiryo UI" panose="020B0604030504040204" pitchFamily="50" charset="-128"/>
              </a:rPr>
              <a:t>分以上滞在した</a:t>
            </a:r>
            <a:r>
              <a:rPr lang="ja-JP" altLang="en-US" sz="900" dirty="0">
                <a:solidFill>
                  <a:sysClr val="windowText" lastClr="000000"/>
                </a:solidFill>
                <a:latin typeface="Meiryo UI" panose="020B0604030504040204" pitchFamily="50" charset="-128"/>
                <a:ea typeface="Meiryo UI" panose="020B0604030504040204" pitchFamily="50" charset="-128"/>
              </a:rPr>
              <a:t>人</a:t>
            </a:r>
            <a:r>
              <a:rPr lang="ja-JP" altLang="en-US" sz="900" dirty="0" smtClean="0">
                <a:solidFill>
                  <a:sysClr val="windowText" lastClr="000000"/>
                </a:solidFill>
                <a:latin typeface="Meiryo UI" panose="020B0604030504040204" pitchFamily="50" charset="-128"/>
                <a:ea typeface="Meiryo UI" panose="020B0604030504040204" pitchFamily="50" charset="-128"/>
              </a:rPr>
              <a:t>の集積状況</a:t>
            </a:r>
            <a:endParaRPr lang="en-US" altLang="ja-JP" sz="900" dirty="0">
              <a:solidFill>
                <a:sysClr val="windowText" lastClr="000000"/>
              </a:solidFill>
              <a:latin typeface="Meiryo UI" panose="020B0604030504040204" pitchFamily="50" charset="-128"/>
              <a:ea typeface="Meiryo UI" panose="020B0604030504040204" pitchFamily="50" charset="-128"/>
            </a:endParaRPr>
          </a:p>
          <a:p>
            <a:pPr defTabSz="990600"/>
            <a:endParaRPr lang="ja-JP" altLang="ja-JP" sz="200" b="1" dirty="0">
              <a:solidFill>
                <a:sysClr val="windowText" lastClr="000000"/>
              </a:solidFill>
              <a:latin typeface="Meiryo UI" panose="020B0604030504040204" pitchFamily="50" charset="-128"/>
              <a:ea typeface="Meiryo UI" panose="020B0604030504040204" pitchFamily="50" charset="-128"/>
            </a:endParaRPr>
          </a:p>
          <a:p>
            <a:pPr defTabSz="990600"/>
            <a:r>
              <a:rPr lang="ja-JP" altLang="en-US" sz="1050" dirty="0">
                <a:solidFill>
                  <a:sysClr val="windowText" lastClr="000000"/>
                </a:solidFill>
                <a:latin typeface="Meiryo UI" panose="020B0604030504040204" pitchFamily="50" charset="-128"/>
                <a:ea typeface="Meiryo UI" panose="020B0604030504040204" pitchFamily="50" charset="-128"/>
              </a:rPr>
              <a:t>　</a:t>
            </a:r>
            <a:r>
              <a:rPr lang="ja-JP" altLang="en-US" sz="1050" dirty="0" smtClean="0">
                <a:solidFill>
                  <a:sysClr val="windowText" lastClr="000000"/>
                </a:solidFill>
                <a:latin typeface="Meiryo UI" panose="020B0604030504040204" pitchFamily="50" charset="-128"/>
                <a:ea typeface="Meiryo UI" panose="020B0604030504040204" pitchFamily="50" charset="-128"/>
              </a:rPr>
              <a:t>○国・地域にかかわらず、</a:t>
            </a:r>
            <a:r>
              <a:rPr lang="ja-JP" altLang="en-US" sz="1050" b="1" dirty="0" smtClean="0">
                <a:solidFill>
                  <a:sysClr val="windowText" lastClr="000000"/>
                </a:solidFill>
                <a:latin typeface="Meiryo UI" panose="020B0604030504040204" pitchFamily="50" charset="-128"/>
                <a:ea typeface="Meiryo UI" panose="020B0604030504040204" pitchFamily="50" charset="-128"/>
              </a:rPr>
              <a:t>大阪市内中心部に観光客が集中</a:t>
            </a:r>
            <a:r>
              <a:rPr lang="ja-JP" altLang="en-US" sz="1050" dirty="0" smtClean="0">
                <a:solidFill>
                  <a:sysClr val="windowText" lastClr="000000"/>
                </a:solidFill>
                <a:latin typeface="Meiryo UI" panose="020B0604030504040204" pitchFamily="50" charset="-128"/>
                <a:ea typeface="Meiryo UI" panose="020B0604030504040204" pitchFamily="50" charset="-128"/>
              </a:rPr>
              <a:t>しており、その</a:t>
            </a:r>
            <a:r>
              <a:rPr lang="ja-JP" altLang="en-US" sz="1050" dirty="0">
                <a:solidFill>
                  <a:sysClr val="windowText" lastClr="000000"/>
                </a:solidFill>
                <a:latin typeface="Meiryo UI" panose="020B0604030504040204" pitchFamily="50" charset="-128"/>
                <a:ea typeface="Meiryo UI" panose="020B0604030504040204" pitchFamily="50" charset="-128"/>
              </a:rPr>
              <a:t>他</a:t>
            </a:r>
            <a:r>
              <a:rPr lang="ja-JP" altLang="en-US" sz="1050" dirty="0" smtClean="0">
                <a:solidFill>
                  <a:sysClr val="windowText" lastClr="000000"/>
                </a:solidFill>
                <a:latin typeface="Meiryo UI" panose="020B0604030504040204" pitchFamily="50" charset="-128"/>
                <a:ea typeface="Meiryo UI" panose="020B0604030504040204" pitchFamily="50" charset="-128"/>
              </a:rPr>
              <a:t>の市町村との差が大きい。</a:t>
            </a:r>
            <a:endParaRPr lang="en-US" altLang="ja-JP" sz="1050" dirty="0" smtClean="0">
              <a:solidFill>
                <a:sysClr val="windowText" lastClr="000000"/>
              </a:solidFill>
              <a:latin typeface="Meiryo UI" panose="020B0604030504040204" pitchFamily="50" charset="-128"/>
              <a:ea typeface="Meiryo UI" panose="020B0604030504040204" pitchFamily="50" charset="-128"/>
            </a:endParaRPr>
          </a:p>
          <a:p>
            <a:pPr defTabSz="990600"/>
            <a:r>
              <a:rPr lang="ja-JP" altLang="en-US" sz="1050" dirty="0" smtClean="0">
                <a:solidFill>
                  <a:sysClr val="windowText" lastClr="000000"/>
                </a:solidFill>
                <a:latin typeface="Meiryo UI" panose="020B0604030504040204" pitchFamily="50" charset="-128"/>
                <a:ea typeface="Meiryo UI" panose="020B0604030504040204" pitchFamily="50" charset="-128"/>
              </a:rPr>
              <a:t>　　 （</a:t>
            </a:r>
            <a:r>
              <a:rPr lang="ja-JP" altLang="en-US" sz="1050" b="1" dirty="0" smtClean="0">
                <a:solidFill>
                  <a:sysClr val="windowText" lastClr="000000"/>
                </a:solidFill>
                <a:latin typeface="Meiryo UI" panose="020B0604030504040204" pitchFamily="50" charset="-128"/>
                <a:ea typeface="Meiryo UI" panose="020B0604030504040204" pitchFamily="50" charset="-128"/>
              </a:rPr>
              <a:t>大阪市以外を訪問した観光客は１割未満</a:t>
            </a:r>
            <a:r>
              <a:rPr lang="ja-JP" altLang="en-US" sz="1050" dirty="0" smtClean="0">
                <a:solidFill>
                  <a:sysClr val="windowText" lastClr="000000"/>
                </a:solidFill>
                <a:latin typeface="Meiryo UI" panose="020B0604030504040204" pitchFamily="50" charset="-128"/>
                <a:ea typeface="Meiryo UI" panose="020B0604030504040204" pitchFamily="50" charset="-128"/>
              </a:rPr>
              <a:t>、</a:t>
            </a:r>
            <a:r>
              <a:rPr lang="en-US" altLang="ja-JP" sz="1050" dirty="0" smtClean="0">
                <a:solidFill>
                  <a:sysClr val="windowText" lastClr="000000"/>
                </a:solidFill>
                <a:latin typeface="Meiryo UI" panose="020B0604030504040204" pitchFamily="50" charset="-128"/>
                <a:ea typeface="Meiryo UI" panose="020B0604030504040204" pitchFamily="50" charset="-128"/>
              </a:rPr>
              <a:t>SNS</a:t>
            </a:r>
            <a:r>
              <a:rPr lang="ja-JP" altLang="en-US" sz="1050" dirty="0" smtClean="0">
                <a:solidFill>
                  <a:sysClr val="windowText" lastClr="000000"/>
                </a:solidFill>
                <a:latin typeface="Meiryo UI" panose="020B0604030504040204" pitchFamily="50" charset="-128"/>
                <a:ea typeface="Meiryo UI" panose="020B0604030504040204" pitchFamily="50" charset="-128"/>
              </a:rPr>
              <a:t>の投稿数も大阪市以外は</a:t>
            </a:r>
            <a:r>
              <a:rPr lang="en-US" altLang="ja-JP" sz="1050" dirty="0" smtClean="0">
                <a:solidFill>
                  <a:sysClr val="windowText" lastClr="000000"/>
                </a:solidFill>
                <a:latin typeface="Meiryo UI" panose="020B0604030504040204" pitchFamily="50" charset="-128"/>
                <a:ea typeface="Meiryo UI" panose="020B0604030504040204" pitchFamily="50" charset="-128"/>
              </a:rPr>
              <a:t>1</a:t>
            </a:r>
            <a:r>
              <a:rPr lang="ja-JP" altLang="en-US" sz="1050" dirty="0" smtClean="0">
                <a:solidFill>
                  <a:sysClr val="windowText" lastClr="000000"/>
                </a:solidFill>
                <a:latin typeface="Meiryo UI" panose="020B0604030504040204" pitchFamily="50" charset="-128"/>
                <a:ea typeface="Meiryo UI" panose="020B0604030504040204" pitchFamily="50" charset="-128"/>
              </a:rPr>
              <a:t>割未満）</a:t>
            </a:r>
            <a:endParaRPr lang="en-US" altLang="ja-JP" sz="1050" dirty="0" smtClean="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sz="100" dirty="0" smtClean="0">
              <a:solidFill>
                <a:sysClr val="windowText" lastClr="000000"/>
              </a:solidFill>
              <a:latin typeface="Meiryo UI" panose="020B0604030504040204" pitchFamily="50" charset="-128"/>
              <a:ea typeface="Meiryo UI" panose="020B0604030504040204" pitchFamily="50" charset="-128"/>
            </a:endParaRPr>
          </a:p>
          <a:p>
            <a:pPr defTabSz="990600"/>
            <a:r>
              <a:rPr lang="ja-JP" altLang="en-US" sz="1050" dirty="0">
                <a:solidFill>
                  <a:sysClr val="windowText" lastClr="000000"/>
                </a:solidFill>
                <a:latin typeface="Meiryo UI" panose="020B0604030504040204" pitchFamily="50" charset="-128"/>
                <a:ea typeface="Meiryo UI" panose="020B0604030504040204" pitchFamily="50" charset="-128"/>
              </a:rPr>
              <a:t>　</a:t>
            </a:r>
            <a:r>
              <a:rPr lang="ja-JP" altLang="en-US" sz="1050" dirty="0" smtClean="0">
                <a:solidFill>
                  <a:sysClr val="windowText" lastClr="000000"/>
                </a:solidFill>
                <a:latin typeface="Meiryo UI" panose="020B0604030504040204" pitchFamily="50" charset="-128"/>
                <a:ea typeface="Meiryo UI" panose="020B0604030504040204" pitchFamily="50" charset="-128"/>
              </a:rPr>
              <a:t>〇昼夜いずれも</a:t>
            </a:r>
            <a:r>
              <a:rPr lang="ja-JP" altLang="en-US" sz="1050" b="1" dirty="0" smtClean="0">
                <a:solidFill>
                  <a:sysClr val="windowText" lastClr="000000"/>
                </a:solidFill>
                <a:latin typeface="Meiryo UI" panose="020B0604030504040204" pitchFamily="50" charset="-128"/>
                <a:ea typeface="Meiryo UI" panose="020B0604030504040204" pitchFamily="50" charset="-128"/>
              </a:rPr>
              <a:t>アジアが９割</a:t>
            </a:r>
            <a:r>
              <a:rPr lang="ja-JP" altLang="en-US" sz="1050" dirty="0" smtClean="0">
                <a:solidFill>
                  <a:sysClr val="windowText" lastClr="000000"/>
                </a:solidFill>
                <a:latin typeface="Meiryo UI" panose="020B0604030504040204" pitchFamily="50" charset="-128"/>
                <a:ea typeface="Meiryo UI" panose="020B0604030504040204" pitchFamily="50" charset="-128"/>
              </a:rPr>
              <a:t>（中国３割、韓国２割、台湾・香港各１割など）を占める。</a:t>
            </a:r>
            <a:endParaRPr lang="en-US" altLang="ja-JP" sz="1050" dirty="0" smtClean="0">
              <a:solidFill>
                <a:sysClr val="windowText" lastClr="000000"/>
              </a:solidFill>
              <a:latin typeface="Meiryo UI" panose="020B0604030504040204" pitchFamily="50" charset="-128"/>
              <a:ea typeface="Meiryo UI" panose="020B0604030504040204" pitchFamily="50" charset="-128"/>
            </a:endParaRPr>
          </a:p>
          <a:p>
            <a:pPr defTabSz="990600"/>
            <a:r>
              <a:rPr lang="ja-JP" altLang="en-US" sz="1050" dirty="0">
                <a:solidFill>
                  <a:sysClr val="windowText" lastClr="000000"/>
                </a:solidFill>
                <a:latin typeface="Meiryo UI" panose="020B0604030504040204" pitchFamily="50" charset="-128"/>
                <a:ea typeface="Meiryo UI" panose="020B0604030504040204" pitchFamily="50" charset="-128"/>
              </a:rPr>
              <a:t>　</a:t>
            </a:r>
            <a:endParaRPr lang="en-US" altLang="ja-JP" sz="1050" dirty="0" smtClean="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sz="1050" dirty="0">
              <a:solidFill>
                <a:sysClr val="windowText" lastClr="000000"/>
              </a:solidFill>
              <a:latin typeface="Meiryo UI" panose="020B0604030504040204" pitchFamily="50" charset="-128"/>
              <a:ea typeface="Meiryo UI" panose="020B0604030504040204" pitchFamily="50" charset="-128"/>
            </a:endParaRPr>
          </a:p>
          <a:p>
            <a:pPr defTabSz="990600"/>
            <a:r>
              <a:rPr lang="ja-JP" altLang="en-US" sz="1050" dirty="0" smtClean="0">
                <a:solidFill>
                  <a:sysClr val="windowText" lastClr="000000"/>
                </a:solidFill>
                <a:latin typeface="Meiryo UI" panose="020B0604030504040204" pitchFamily="50" charset="-128"/>
                <a:ea typeface="Meiryo UI" panose="020B0604030504040204" pitchFamily="50" charset="-128"/>
              </a:rPr>
              <a:t>　</a:t>
            </a:r>
            <a:endParaRPr lang="en-US" altLang="ja-JP" sz="1050" dirty="0" smtClean="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sz="1050" dirty="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sz="200" dirty="0" smtClean="0">
              <a:solidFill>
                <a:sysClr val="windowText" lastClr="000000"/>
              </a:solidFill>
              <a:latin typeface="Meiryo UI" panose="020B0604030504040204" pitchFamily="50" charset="-128"/>
              <a:ea typeface="Meiryo UI" panose="020B0604030504040204" pitchFamily="50" charset="-128"/>
            </a:endParaRPr>
          </a:p>
          <a:p>
            <a:pPr defTabSz="990600"/>
            <a:r>
              <a:rPr lang="ja-JP" altLang="en-US" sz="1050" dirty="0">
                <a:solidFill>
                  <a:sysClr val="windowText" lastClr="000000"/>
                </a:solidFill>
                <a:latin typeface="Meiryo UI" panose="020B0604030504040204" pitchFamily="50" charset="-128"/>
                <a:ea typeface="Meiryo UI" panose="020B0604030504040204" pitchFamily="50" charset="-128"/>
              </a:rPr>
              <a:t>　</a:t>
            </a:r>
            <a:endParaRPr lang="en-US" altLang="ja-JP" sz="1050" dirty="0" smtClean="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sz="1050" dirty="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sz="1050" dirty="0" smtClean="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sz="1050" dirty="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sz="200" dirty="0" smtClean="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sz="1050" dirty="0" smtClean="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sz="500" b="1" dirty="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sz="300" b="1" dirty="0" smtClean="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sz="500" b="1" dirty="0" smtClean="0">
              <a:solidFill>
                <a:sysClr val="windowText" lastClr="000000"/>
              </a:solidFill>
              <a:latin typeface="Meiryo UI" panose="020B0604030504040204" pitchFamily="50" charset="-128"/>
              <a:ea typeface="Meiryo UI" panose="020B0604030504040204" pitchFamily="50" charset="-128"/>
            </a:endParaRPr>
          </a:p>
          <a:p>
            <a:pPr defTabSz="990600"/>
            <a:r>
              <a:rPr lang="ja-JP" altLang="en-US" b="1" dirty="0" smtClean="0">
                <a:solidFill>
                  <a:sysClr val="windowText" lastClr="000000"/>
                </a:solidFill>
                <a:latin typeface="Meiryo UI" panose="020B0604030504040204" pitchFamily="50" charset="-128"/>
                <a:ea typeface="Meiryo UI" panose="020B0604030504040204" pitchFamily="50" charset="-128"/>
              </a:rPr>
              <a:t>（</a:t>
            </a:r>
            <a:r>
              <a:rPr lang="ja-JP" altLang="en-US" b="1" dirty="0">
                <a:solidFill>
                  <a:sysClr val="windowText" lastClr="000000"/>
                </a:solidFill>
                <a:latin typeface="Meiryo UI" panose="020B0604030504040204" pitchFamily="50" charset="-128"/>
                <a:ea typeface="Meiryo UI" panose="020B0604030504040204" pitchFamily="50" charset="-128"/>
              </a:rPr>
              <a:t>府内の周遊状況</a:t>
            </a:r>
            <a:r>
              <a:rPr lang="ja-JP" altLang="en-US" b="1" dirty="0" smtClean="0">
                <a:solidFill>
                  <a:sysClr val="windowText" lastClr="000000"/>
                </a:solidFill>
                <a:latin typeface="Meiryo UI" panose="020B0604030504040204" pitchFamily="50" charset="-128"/>
                <a:ea typeface="Meiryo UI" panose="020B0604030504040204" pitchFamily="50" charset="-128"/>
              </a:rPr>
              <a:t>） </a:t>
            </a:r>
            <a:r>
              <a:rPr lang="en-US" altLang="ja-JP" sz="900" dirty="0" smtClean="0">
                <a:solidFill>
                  <a:sysClr val="windowText" lastClr="000000"/>
                </a:solidFill>
                <a:latin typeface="Meiryo UI" panose="020B0604030504040204" pitchFamily="50" charset="-128"/>
                <a:ea typeface="Meiryo UI" panose="020B0604030504040204" pitchFamily="50" charset="-128"/>
              </a:rPr>
              <a:t>※</a:t>
            </a:r>
            <a:r>
              <a:rPr lang="ja-JP" altLang="en-US" sz="900" dirty="0" smtClean="0">
                <a:solidFill>
                  <a:sysClr val="windowText" lastClr="000000"/>
                </a:solidFill>
                <a:latin typeface="Meiryo UI" panose="020B0604030504040204" pitchFamily="50" charset="-128"/>
                <a:ea typeface="Meiryo UI" panose="020B0604030504040204" pitchFamily="50" charset="-128"/>
              </a:rPr>
              <a:t>１㎞</a:t>
            </a:r>
            <a:r>
              <a:rPr lang="ja-JP" altLang="en-US" sz="900" dirty="0">
                <a:solidFill>
                  <a:sysClr val="windowText" lastClr="000000"/>
                </a:solidFill>
                <a:latin typeface="Meiryo UI" panose="020B0604030504040204" pitchFamily="50" charset="-128"/>
                <a:ea typeface="Meiryo UI" panose="020B0604030504040204" pitchFamily="50" charset="-128"/>
              </a:rPr>
              <a:t>四方に</a:t>
            </a:r>
            <a:r>
              <a:rPr lang="en-US" altLang="ja-JP" sz="900" dirty="0">
                <a:solidFill>
                  <a:sysClr val="windowText" lastClr="000000"/>
                </a:solidFill>
                <a:latin typeface="Meiryo UI" panose="020B0604030504040204" pitchFamily="50" charset="-128"/>
                <a:ea typeface="Meiryo UI" panose="020B0604030504040204" pitchFamily="50" charset="-128"/>
              </a:rPr>
              <a:t>30</a:t>
            </a:r>
            <a:r>
              <a:rPr lang="ja-JP" altLang="en-US" sz="900" dirty="0">
                <a:solidFill>
                  <a:sysClr val="windowText" lastClr="000000"/>
                </a:solidFill>
                <a:latin typeface="Meiryo UI" panose="020B0604030504040204" pitchFamily="50" charset="-128"/>
                <a:ea typeface="Meiryo UI" panose="020B0604030504040204" pitchFamily="50" charset="-128"/>
              </a:rPr>
              <a:t>分以上</a:t>
            </a:r>
            <a:r>
              <a:rPr lang="ja-JP" altLang="en-US" sz="900" dirty="0" smtClean="0">
                <a:solidFill>
                  <a:sysClr val="windowText" lastClr="000000"/>
                </a:solidFill>
                <a:latin typeface="Meiryo UI" panose="020B0604030504040204" pitchFamily="50" charset="-128"/>
                <a:ea typeface="Meiryo UI" panose="020B0604030504040204" pitchFamily="50" charset="-128"/>
              </a:rPr>
              <a:t>滞在したエリアの移動状況</a:t>
            </a:r>
            <a:endParaRPr lang="en-US" altLang="ja-JP" sz="900" b="1" dirty="0">
              <a:solidFill>
                <a:sysClr val="windowText" lastClr="000000"/>
              </a:solidFill>
              <a:latin typeface="Meiryo UI" panose="020B0604030504040204" pitchFamily="50" charset="-128"/>
              <a:ea typeface="Meiryo UI" panose="020B0604030504040204" pitchFamily="50" charset="-128"/>
            </a:endParaRPr>
          </a:p>
          <a:p>
            <a:pPr defTabSz="990600"/>
            <a:endParaRPr lang="ja-JP" altLang="ja-JP" sz="300" b="1" dirty="0">
              <a:solidFill>
                <a:sysClr val="windowText" lastClr="000000"/>
              </a:solidFill>
              <a:latin typeface="Meiryo UI" panose="020B0604030504040204" pitchFamily="50" charset="-128"/>
              <a:ea typeface="Meiryo UI" panose="020B0604030504040204" pitchFamily="50" charset="-128"/>
            </a:endParaRPr>
          </a:p>
          <a:p>
            <a:pPr defTabSz="990600"/>
            <a:r>
              <a:rPr lang="ja-JP" altLang="en-US" dirty="0">
                <a:solidFill>
                  <a:sysClr val="windowText" lastClr="000000"/>
                </a:solidFill>
                <a:latin typeface="Meiryo UI" panose="020B0604030504040204" pitchFamily="50" charset="-128"/>
                <a:ea typeface="Meiryo UI" panose="020B0604030504040204" pitchFamily="50" charset="-128"/>
              </a:rPr>
              <a:t>　〇大阪市内の主要観光施設間や市内中心部と関西空港の間など、特定エリアに流動が集中している</a:t>
            </a:r>
            <a:r>
              <a:rPr lang="ja-JP" altLang="en-US" dirty="0" smtClean="0">
                <a:solidFill>
                  <a:sysClr val="windowText" lastClr="000000"/>
                </a:solidFill>
                <a:latin typeface="Meiryo UI" panose="020B0604030504040204" pitchFamily="50" charset="-128"/>
                <a:ea typeface="Meiryo UI" panose="020B0604030504040204" pitchFamily="50" charset="-128"/>
              </a:rPr>
              <a:t>。</a:t>
            </a:r>
            <a:endParaRPr lang="en-US" altLang="ja-JP" dirty="0" smtClean="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sz="100" dirty="0">
              <a:solidFill>
                <a:sysClr val="windowText" lastClr="000000"/>
              </a:solidFill>
              <a:latin typeface="Meiryo UI" panose="020B0604030504040204" pitchFamily="50" charset="-128"/>
              <a:ea typeface="Meiryo UI" panose="020B0604030504040204" pitchFamily="50" charset="-128"/>
            </a:endParaRPr>
          </a:p>
          <a:p>
            <a:pPr defTabSz="990600"/>
            <a:r>
              <a:rPr lang="ja-JP" altLang="en-US" dirty="0">
                <a:solidFill>
                  <a:sysClr val="windowText" lastClr="000000"/>
                </a:solidFill>
                <a:latin typeface="Meiryo UI" panose="020B0604030504040204" pitchFamily="50" charset="-128"/>
                <a:ea typeface="Meiryo UI" panose="020B0604030504040204" pitchFamily="50" charset="-128"/>
              </a:rPr>
              <a:t>　〇大阪市中心部と関西空港を結ぶ動線上の自治体</a:t>
            </a:r>
            <a:r>
              <a:rPr lang="ja-JP" altLang="en-US" dirty="0" smtClean="0">
                <a:solidFill>
                  <a:sysClr val="windowText" lastClr="000000"/>
                </a:solidFill>
                <a:latin typeface="Meiryo UI" panose="020B0604030504040204" pitchFamily="50" charset="-128"/>
                <a:ea typeface="Meiryo UI" panose="020B0604030504040204" pitchFamily="50" charset="-128"/>
              </a:rPr>
              <a:t>は滞在履歴が少なく通過されて</a:t>
            </a:r>
            <a:r>
              <a:rPr lang="ja-JP" altLang="en-US" dirty="0">
                <a:solidFill>
                  <a:sysClr val="windowText" lastClr="000000"/>
                </a:solidFill>
                <a:latin typeface="Meiryo UI" panose="020B0604030504040204" pitchFamily="50" charset="-128"/>
                <a:ea typeface="Meiryo UI" panose="020B0604030504040204" pitchFamily="50" charset="-128"/>
              </a:rPr>
              <a:t>いる</a:t>
            </a:r>
            <a:r>
              <a:rPr lang="ja-JP" altLang="en-US" dirty="0" smtClean="0">
                <a:solidFill>
                  <a:sysClr val="windowText" lastClr="000000"/>
                </a:solidFill>
                <a:latin typeface="Meiryo UI" panose="020B0604030504040204" pitchFamily="50" charset="-128"/>
                <a:ea typeface="Meiryo UI" panose="020B0604030504040204" pitchFamily="50" charset="-128"/>
              </a:rPr>
              <a:t>。</a:t>
            </a:r>
            <a:endParaRPr lang="en-US" altLang="ja-JP" dirty="0" smtClean="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sz="100" dirty="0">
              <a:solidFill>
                <a:sysClr val="windowText" lastClr="000000"/>
              </a:solidFill>
              <a:latin typeface="Meiryo UI" panose="020B0604030504040204" pitchFamily="50" charset="-128"/>
              <a:ea typeface="Meiryo UI" panose="020B0604030504040204" pitchFamily="50" charset="-128"/>
            </a:endParaRPr>
          </a:p>
          <a:p>
            <a:pPr defTabSz="990600"/>
            <a:r>
              <a:rPr lang="ja-JP" altLang="en-US" dirty="0">
                <a:solidFill>
                  <a:sysClr val="windowText" lastClr="000000"/>
                </a:solidFill>
                <a:latin typeface="Meiryo UI" panose="020B0604030504040204" pitchFamily="50" charset="-128"/>
                <a:ea typeface="Meiryo UI" panose="020B0604030504040204" pitchFamily="50" charset="-128"/>
              </a:rPr>
              <a:t>　〇府北部</a:t>
            </a:r>
            <a:r>
              <a:rPr lang="ja-JP" altLang="en-US" dirty="0" smtClean="0">
                <a:solidFill>
                  <a:sysClr val="windowText" lastClr="000000"/>
                </a:solidFill>
                <a:latin typeface="Meiryo UI" panose="020B0604030504040204" pitchFamily="50" charset="-128"/>
                <a:ea typeface="Meiryo UI" panose="020B0604030504040204" pitchFamily="50" charset="-128"/>
              </a:rPr>
              <a:t>の</a:t>
            </a:r>
            <a:r>
              <a:rPr lang="ja-JP" altLang="en-US" b="1" dirty="0" smtClean="0">
                <a:solidFill>
                  <a:sysClr val="windowText" lastClr="000000"/>
                </a:solidFill>
                <a:latin typeface="Meiryo UI" panose="020B0604030504040204" pitchFamily="50" charset="-128"/>
                <a:ea typeface="Meiryo UI" panose="020B0604030504040204" pitchFamily="50" charset="-128"/>
              </a:rPr>
              <a:t>池田市</a:t>
            </a:r>
            <a:r>
              <a:rPr lang="ja-JP" altLang="en-US" dirty="0">
                <a:solidFill>
                  <a:sysClr val="windowText" lastClr="000000"/>
                </a:solidFill>
                <a:latin typeface="Meiryo UI" panose="020B0604030504040204" pitchFamily="50" charset="-128"/>
                <a:ea typeface="Meiryo UI" panose="020B0604030504040204" pitchFamily="50" charset="-128"/>
              </a:rPr>
              <a:t>、</a:t>
            </a:r>
            <a:r>
              <a:rPr lang="ja-JP" altLang="en-US" b="1" dirty="0">
                <a:solidFill>
                  <a:sysClr val="windowText" lastClr="000000"/>
                </a:solidFill>
                <a:latin typeface="Meiryo UI" panose="020B0604030504040204" pitchFamily="50" charset="-128"/>
                <a:ea typeface="Meiryo UI" panose="020B0604030504040204" pitchFamily="50" charset="-128"/>
              </a:rPr>
              <a:t>箕面市</a:t>
            </a:r>
            <a:r>
              <a:rPr lang="ja-JP" altLang="en-US" dirty="0">
                <a:solidFill>
                  <a:sysClr val="windowText" lastClr="000000"/>
                </a:solidFill>
                <a:latin typeface="Meiryo UI" panose="020B0604030504040204" pitchFamily="50" charset="-128"/>
                <a:ea typeface="Meiryo UI" panose="020B0604030504040204" pitchFamily="50" charset="-128"/>
              </a:rPr>
              <a:t>等の主要観光施設に</a:t>
            </a:r>
            <a:r>
              <a:rPr lang="ja-JP" altLang="en-US" dirty="0" smtClean="0">
                <a:solidFill>
                  <a:sysClr val="windowText" lastClr="000000"/>
                </a:solidFill>
                <a:latin typeface="Meiryo UI" panose="020B0604030504040204" pitchFamily="50" charset="-128"/>
                <a:ea typeface="Meiryo UI" panose="020B0604030504040204" pitchFamily="50" charset="-128"/>
              </a:rPr>
              <a:t>も</a:t>
            </a:r>
            <a:r>
              <a:rPr lang="ja-JP" altLang="en-US" dirty="0">
                <a:solidFill>
                  <a:sysClr val="windowText" lastClr="000000"/>
                </a:solidFill>
                <a:latin typeface="Meiryo UI" panose="020B0604030504040204" pitchFamily="50" charset="-128"/>
                <a:ea typeface="Meiryo UI" panose="020B0604030504040204" pitchFamily="50" charset="-128"/>
              </a:rPr>
              <a:t>観光客</a:t>
            </a:r>
            <a:r>
              <a:rPr lang="ja-JP" altLang="en-US" dirty="0" smtClean="0">
                <a:solidFill>
                  <a:sysClr val="windowText" lastClr="000000"/>
                </a:solidFill>
                <a:latin typeface="Meiryo UI" panose="020B0604030504040204" pitchFamily="50" charset="-128"/>
                <a:ea typeface="Meiryo UI" panose="020B0604030504040204" pitchFamily="50" charset="-128"/>
              </a:rPr>
              <a:t>が</a:t>
            </a:r>
            <a:r>
              <a:rPr lang="ja-JP" altLang="en-US" dirty="0">
                <a:solidFill>
                  <a:sysClr val="windowText" lastClr="000000"/>
                </a:solidFill>
                <a:latin typeface="Meiryo UI" panose="020B0604030504040204" pitchFamily="50" charset="-128"/>
                <a:ea typeface="Meiryo UI" panose="020B0604030504040204" pitchFamily="50" charset="-128"/>
              </a:rPr>
              <a:t>訪れているが</a:t>
            </a:r>
            <a:r>
              <a:rPr lang="ja-JP" altLang="en-US" dirty="0" smtClean="0">
                <a:solidFill>
                  <a:sysClr val="windowText" lastClr="000000"/>
                </a:solidFill>
                <a:latin typeface="Meiryo UI" panose="020B0604030504040204" pitchFamily="50" charset="-128"/>
                <a:ea typeface="Meiryo UI" panose="020B0604030504040204" pitchFamily="50" charset="-128"/>
              </a:rPr>
              <a:t>、その周辺に広がって</a:t>
            </a:r>
            <a:r>
              <a:rPr lang="ja-JP" altLang="en-US" dirty="0">
                <a:solidFill>
                  <a:sysClr val="windowText" lastClr="000000"/>
                </a:solidFill>
                <a:latin typeface="Meiryo UI" panose="020B0604030504040204" pitchFamily="50" charset="-128"/>
                <a:ea typeface="Meiryo UI" panose="020B0604030504040204" pitchFamily="50" charset="-128"/>
              </a:rPr>
              <a:t>いない</a:t>
            </a:r>
            <a:r>
              <a:rPr lang="ja-JP" altLang="en-US" dirty="0" smtClean="0">
                <a:solidFill>
                  <a:sysClr val="windowText" lastClr="000000"/>
                </a:solidFill>
                <a:latin typeface="Meiryo UI" panose="020B0604030504040204" pitchFamily="50" charset="-128"/>
                <a:ea typeface="Meiryo UI" panose="020B0604030504040204" pitchFamily="50" charset="-128"/>
              </a:rPr>
              <a:t>。</a:t>
            </a:r>
            <a:endParaRPr lang="en-US" altLang="ja-JP" dirty="0" smtClean="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sz="100" dirty="0">
              <a:solidFill>
                <a:sysClr val="windowText" lastClr="000000"/>
              </a:solidFill>
              <a:latin typeface="Meiryo UI" panose="020B0604030504040204" pitchFamily="50" charset="-128"/>
              <a:ea typeface="Meiryo UI" panose="020B0604030504040204" pitchFamily="50" charset="-128"/>
            </a:endParaRPr>
          </a:p>
          <a:p>
            <a:pPr defTabSz="990600"/>
            <a:r>
              <a:rPr lang="ja-JP" altLang="en-US" dirty="0">
                <a:solidFill>
                  <a:sysClr val="windowText" lastClr="000000"/>
                </a:solidFill>
                <a:latin typeface="Meiryo UI" panose="020B0604030504040204" pitchFamily="50" charset="-128"/>
                <a:ea typeface="Meiryo UI" panose="020B0604030504040204" pitchFamily="50" charset="-128"/>
              </a:rPr>
              <a:t>　〇</a:t>
            </a:r>
            <a:r>
              <a:rPr lang="ja-JP" altLang="en-US" b="1" dirty="0">
                <a:solidFill>
                  <a:sysClr val="windowText" lastClr="000000"/>
                </a:solidFill>
                <a:latin typeface="Meiryo UI" panose="020B0604030504040204" pitchFamily="50" charset="-128"/>
                <a:ea typeface="Meiryo UI" panose="020B0604030504040204" pitchFamily="50" charset="-128"/>
              </a:rPr>
              <a:t>香港・</a:t>
            </a:r>
            <a:r>
              <a:rPr lang="ja-JP" altLang="en-US" b="1" dirty="0" smtClean="0">
                <a:solidFill>
                  <a:sysClr val="windowText" lastClr="000000"/>
                </a:solidFill>
                <a:latin typeface="Meiryo UI" panose="020B0604030504040204" pitchFamily="50" charset="-128"/>
                <a:ea typeface="Meiryo UI" panose="020B0604030504040204" pitchFamily="50" charset="-128"/>
              </a:rPr>
              <a:t>台湾からの</a:t>
            </a:r>
            <a:r>
              <a:rPr lang="ja-JP" altLang="en-US" b="1" dirty="0">
                <a:solidFill>
                  <a:sysClr val="windowText" lastClr="000000"/>
                </a:solidFill>
                <a:latin typeface="Meiryo UI" panose="020B0604030504040204" pitchFamily="50" charset="-128"/>
                <a:ea typeface="Meiryo UI" panose="020B0604030504040204" pitchFamily="50" charset="-128"/>
              </a:rPr>
              <a:t>観光客</a:t>
            </a:r>
            <a:r>
              <a:rPr lang="ja-JP" altLang="en-US" dirty="0">
                <a:solidFill>
                  <a:sysClr val="windowText" lastClr="000000"/>
                </a:solidFill>
                <a:latin typeface="Meiryo UI" panose="020B0604030504040204" pitchFamily="50" charset="-128"/>
                <a:ea typeface="Meiryo UI" panose="020B0604030504040204" pitchFamily="50" charset="-128"/>
              </a:rPr>
              <a:t>は</a:t>
            </a:r>
            <a:r>
              <a:rPr lang="ja-JP" altLang="en-US" dirty="0" smtClean="0">
                <a:solidFill>
                  <a:sysClr val="windowText" lastClr="000000"/>
                </a:solidFill>
                <a:latin typeface="Meiryo UI" panose="020B0604030504040204" pitchFamily="50" charset="-128"/>
                <a:ea typeface="Meiryo UI" panose="020B0604030504040204" pitchFamily="50" charset="-128"/>
              </a:rPr>
              <a:t>、大阪市以外の訪問率が</a:t>
            </a:r>
            <a:r>
              <a:rPr lang="ja-JP" altLang="en-US" dirty="0">
                <a:solidFill>
                  <a:sysClr val="windowText" lastClr="000000"/>
                </a:solidFill>
                <a:latin typeface="Meiryo UI" panose="020B0604030504040204" pitchFamily="50" charset="-128"/>
                <a:ea typeface="Meiryo UI" panose="020B0604030504040204" pitchFamily="50" charset="-128"/>
              </a:rPr>
              <a:t>比較的高い</a:t>
            </a:r>
            <a:r>
              <a:rPr lang="ja-JP" altLang="en-US" dirty="0" smtClean="0">
                <a:solidFill>
                  <a:sysClr val="windowText" lastClr="000000"/>
                </a:solidFill>
                <a:latin typeface="Meiryo UI" panose="020B0604030504040204" pitchFamily="50" charset="-128"/>
                <a:ea typeface="Meiryo UI" panose="020B0604030504040204" pitchFamily="50" charset="-128"/>
              </a:rPr>
              <a:t>。</a:t>
            </a:r>
            <a:r>
              <a:rPr lang="en-US" altLang="ja-JP" dirty="0" smtClean="0">
                <a:solidFill>
                  <a:sysClr val="windowText" lastClr="000000"/>
                </a:solidFill>
                <a:latin typeface="Meiryo UI" panose="020B0604030504040204" pitchFamily="50" charset="-128"/>
                <a:ea typeface="Meiryo UI" panose="020B0604030504040204" pitchFamily="50" charset="-128"/>
              </a:rPr>
              <a:t>(</a:t>
            </a:r>
            <a:r>
              <a:rPr lang="ja-JP" altLang="en-US" dirty="0" smtClean="0">
                <a:solidFill>
                  <a:sysClr val="windowText" lastClr="000000"/>
                </a:solidFill>
                <a:latin typeface="Meiryo UI" panose="020B0604030504040204" pitchFamily="50" charset="-128"/>
                <a:ea typeface="Meiryo UI" panose="020B0604030504040204" pitchFamily="50" charset="-128"/>
              </a:rPr>
              <a:t>香港</a:t>
            </a:r>
            <a:r>
              <a:rPr lang="en-US" altLang="ja-JP" dirty="0" smtClean="0">
                <a:solidFill>
                  <a:sysClr val="windowText" lastClr="000000"/>
                </a:solidFill>
                <a:latin typeface="Meiryo UI" panose="020B0604030504040204" pitchFamily="50" charset="-128"/>
                <a:ea typeface="Meiryo UI" panose="020B0604030504040204" pitchFamily="50" charset="-128"/>
              </a:rPr>
              <a:t>18</a:t>
            </a:r>
            <a:r>
              <a:rPr lang="ja-JP" altLang="en-US" dirty="0" smtClean="0">
                <a:solidFill>
                  <a:sysClr val="windowText" lastClr="000000"/>
                </a:solidFill>
                <a:latin typeface="Meiryo UI" panose="020B0604030504040204" pitchFamily="50" charset="-128"/>
                <a:ea typeface="Meiryo UI" panose="020B0604030504040204" pitchFamily="50" charset="-128"/>
              </a:rPr>
              <a:t>％、台湾</a:t>
            </a:r>
            <a:r>
              <a:rPr lang="en-US" altLang="ja-JP" dirty="0" smtClean="0">
                <a:solidFill>
                  <a:sysClr val="windowText" lastClr="000000"/>
                </a:solidFill>
                <a:latin typeface="Meiryo UI" panose="020B0604030504040204" pitchFamily="50" charset="-128"/>
                <a:ea typeface="Meiryo UI" panose="020B0604030504040204" pitchFamily="50" charset="-128"/>
              </a:rPr>
              <a:t>14</a:t>
            </a:r>
            <a:r>
              <a:rPr lang="ja-JP" altLang="en-US" dirty="0" smtClean="0">
                <a:solidFill>
                  <a:sysClr val="windowText" lastClr="000000"/>
                </a:solidFill>
                <a:latin typeface="Meiryo UI" panose="020B0604030504040204" pitchFamily="50" charset="-128"/>
                <a:ea typeface="Meiryo UI" panose="020B0604030504040204" pitchFamily="50" charset="-128"/>
              </a:rPr>
              <a:t>％ ⇔ 全体</a:t>
            </a:r>
            <a:r>
              <a:rPr lang="en-US" altLang="ja-JP" dirty="0" smtClean="0">
                <a:solidFill>
                  <a:sysClr val="windowText" lastClr="000000"/>
                </a:solidFill>
                <a:latin typeface="Meiryo UI" panose="020B0604030504040204" pitchFamily="50" charset="-128"/>
                <a:ea typeface="Meiryo UI" panose="020B0604030504040204" pitchFamily="50" charset="-128"/>
              </a:rPr>
              <a:t>9</a:t>
            </a:r>
            <a:r>
              <a:rPr lang="ja-JP" altLang="en-US" dirty="0" smtClean="0">
                <a:solidFill>
                  <a:sysClr val="windowText" lastClr="000000"/>
                </a:solidFill>
                <a:latin typeface="Meiryo UI" panose="020B0604030504040204" pitchFamily="50" charset="-128"/>
                <a:ea typeface="Meiryo UI" panose="020B0604030504040204" pitchFamily="50" charset="-128"/>
              </a:rPr>
              <a:t>％</a:t>
            </a:r>
            <a:r>
              <a:rPr lang="en-US" altLang="ja-JP" dirty="0" smtClean="0">
                <a:solidFill>
                  <a:sysClr val="windowText" lastClr="000000"/>
                </a:solidFill>
                <a:latin typeface="Meiryo UI" panose="020B0604030504040204" pitchFamily="50" charset="-128"/>
                <a:ea typeface="Meiryo UI" panose="020B0604030504040204" pitchFamily="50" charset="-128"/>
              </a:rPr>
              <a:t>)</a:t>
            </a:r>
          </a:p>
          <a:p>
            <a:pPr defTabSz="990600"/>
            <a:endParaRPr lang="en-US" altLang="ja-JP" sz="800" dirty="0" smtClean="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dirty="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b="1" dirty="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sz="200" dirty="0">
              <a:solidFill>
                <a:sysClr val="windowText" lastClr="000000"/>
              </a:solidFill>
              <a:latin typeface="Meiryo UI" panose="020B0604030504040204" pitchFamily="50" charset="-128"/>
              <a:ea typeface="Meiryo UI" panose="020B0604030504040204" pitchFamily="50" charset="-128"/>
            </a:endParaRPr>
          </a:p>
          <a:p>
            <a:pPr defTabSz="990600"/>
            <a:r>
              <a:rPr lang="ja-JP" altLang="en-US" sz="1050" dirty="0">
                <a:solidFill>
                  <a:sysClr val="windowText" lastClr="000000"/>
                </a:solidFill>
                <a:latin typeface="Meiryo UI" panose="020B0604030504040204" pitchFamily="50" charset="-128"/>
                <a:ea typeface="Meiryo UI" panose="020B0604030504040204" pitchFamily="50" charset="-128"/>
              </a:rPr>
              <a:t>　</a:t>
            </a:r>
            <a:endParaRPr lang="en-US" altLang="ja-JP" sz="1050" dirty="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sz="1050" dirty="0" smtClean="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sz="1050" dirty="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sz="1050" dirty="0" smtClean="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sz="1050" dirty="0" smtClean="0">
              <a:solidFill>
                <a:sysClr val="windowText" lastClr="000000"/>
              </a:solidFill>
              <a:latin typeface="Meiryo UI" panose="020B0604030504040204" pitchFamily="50" charset="-128"/>
              <a:ea typeface="Meiryo UI" panose="020B0604030504040204" pitchFamily="50" charset="-128"/>
            </a:endParaRPr>
          </a:p>
          <a:p>
            <a:pPr defTabSz="990600"/>
            <a:r>
              <a:rPr lang="ja-JP" altLang="en-US" sz="1050" dirty="0" smtClean="0">
                <a:solidFill>
                  <a:sysClr val="windowText" lastClr="000000"/>
                </a:solidFill>
                <a:latin typeface="Meiryo UI" panose="020B0604030504040204" pitchFamily="50" charset="-128"/>
                <a:ea typeface="Meiryo UI" panose="020B0604030504040204" pitchFamily="50" charset="-128"/>
              </a:rPr>
              <a:t>　</a:t>
            </a:r>
            <a:endParaRPr lang="en-US" altLang="ja-JP" sz="1050" b="1" dirty="0" smtClean="0">
              <a:solidFill>
                <a:sysClr val="windowText" lastClr="000000"/>
              </a:solidFill>
              <a:latin typeface="Meiryo UI" panose="020B0604030504040204" pitchFamily="50" charset="-128"/>
              <a:ea typeface="Meiryo UI" panose="020B0604030504040204" pitchFamily="50" charset="-128"/>
            </a:endParaRPr>
          </a:p>
        </p:txBody>
      </p:sp>
      <p:sp>
        <p:nvSpPr>
          <p:cNvPr id="51" name="AutoShape 226"/>
          <p:cNvSpPr>
            <a:spLocks noChangeArrowheads="1"/>
          </p:cNvSpPr>
          <p:nvPr/>
        </p:nvSpPr>
        <p:spPr bwMode="auto">
          <a:xfrm>
            <a:off x="288560" y="2771262"/>
            <a:ext cx="3527641" cy="244098"/>
          </a:xfrm>
          <a:prstGeom prst="roundRect">
            <a:avLst>
              <a:gd name="adj" fmla="val 16667"/>
            </a:avLst>
          </a:prstGeom>
          <a:solidFill>
            <a:schemeClr val="accent6">
              <a:lumMod val="40000"/>
              <a:lumOff val="60000"/>
            </a:schemeClr>
          </a:solidFill>
          <a:ln w="9525" algn="ctr">
            <a:solidFill>
              <a:srgbClr val="000000"/>
            </a:solidFill>
            <a:round/>
            <a:headEnd/>
            <a:tailEnd/>
          </a:ln>
          <a:effectLst/>
          <a:extLst/>
        </p:spPr>
        <p:txBody>
          <a:bodyPr wrap="square" lIns="85691" tIns="42846" rIns="85691" bIns="42846"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lnSpc>
                <a:spcPts val="1567"/>
              </a:lnSpc>
              <a:defRPr sz="1000"/>
            </a:pPr>
            <a:r>
              <a:rPr lang="ja-JP" altLang="en-US" sz="1400" b="1" dirty="0" smtClean="0">
                <a:solidFill>
                  <a:srgbClr val="000000"/>
                </a:solidFill>
                <a:latin typeface="Meiryo UI" panose="020B0604030504040204" pitchFamily="50" charset="-128"/>
                <a:ea typeface="Meiryo UI" panose="020B0604030504040204" pitchFamily="50" charset="-128"/>
              </a:rPr>
              <a:t>来阪観光客の動向分析（ビッグデータ調査）</a:t>
            </a:r>
            <a:endParaRPr lang="ja-JP" altLang="en-US" sz="1400" b="1" dirty="0">
              <a:solidFill>
                <a:srgbClr val="000000"/>
              </a:solidFill>
              <a:latin typeface="Meiryo UI" panose="020B0604030504040204" pitchFamily="50" charset="-128"/>
              <a:ea typeface="Meiryo UI" panose="020B0604030504040204" pitchFamily="50" charset="-128"/>
            </a:endParaRPr>
          </a:p>
        </p:txBody>
      </p:sp>
      <p:sp>
        <p:nvSpPr>
          <p:cNvPr id="71" name="テキスト ボックス 2"/>
          <p:cNvSpPr txBox="1"/>
          <p:nvPr/>
        </p:nvSpPr>
        <p:spPr>
          <a:xfrm>
            <a:off x="137568" y="758902"/>
            <a:ext cx="6768000" cy="1870997"/>
          </a:xfrm>
          <a:prstGeom prst="rect">
            <a:avLst/>
          </a:prstGeom>
          <a:no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nSpc>
                <a:spcPts val="500"/>
              </a:lnSpc>
              <a:spcBef>
                <a:spcPts val="600"/>
              </a:spcBef>
            </a:pPr>
            <a:endParaRPr lang="en-US" altLang="ja-JP" dirty="0" smtClean="0">
              <a:latin typeface="Meiryo UI" panose="020B0604030504040204" pitchFamily="50" charset="-128"/>
              <a:ea typeface="Meiryo UI" panose="020B0604030504040204" pitchFamily="50" charset="-128"/>
            </a:endParaRPr>
          </a:p>
          <a:p>
            <a:pPr>
              <a:lnSpc>
                <a:spcPts val="500"/>
              </a:lnSpc>
              <a:spcBef>
                <a:spcPts val="600"/>
              </a:spcBef>
            </a:pPr>
            <a:r>
              <a:rPr lang="ja-JP" altLang="en-US" dirty="0" smtClean="0">
                <a:latin typeface="Meiryo UI" panose="020B0604030504040204" pitchFamily="50" charset="-128"/>
                <a:ea typeface="Meiryo UI" panose="020B0604030504040204" pitchFamily="50" charset="-128"/>
              </a:rPr>
              <a:t>◆大阪を訪れる外国人観光客の動向や大阪観光に期待するもの、評価、ニーズ、認知度などを把握するため、</a:t>
            </a:r>
            <a:endParaRPr lang="en-US" altLang="ja-JP" dirty="0" smtClean="0">
              <a:latin typeface="Meiryo UI" panose="020B0604030504040204" pitchFamily="50" charset="-128"/>
              <a:ea typeface="Meiryo UI" panose="020B0604030504040204" pitchFamily="50" charset="-128"/>
            </a:endParaRPr>
          </a:p>
          <a:p>
            <a:pPr>
              <a:lnSpc>
                <a:spcPts val="500"/>
              </a:lnSpc>
              <a:spcBef>
                <a:spcPts val="600"/>
              </a:spcBef>
            </a:pPr>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７種類（小分類含めて</a:t>
            </a:r>
            <a:r>
              <a:rPr lang="en-US" altLang="ja-JP" dirty="0" smtClean="0">
                <a:latin typeface="Meiryo UI" panose="020B0604030504040204" pitchFamily="50" charset="-128"/>
                <a:ea typeface="Meiryo UI" panose="020B0604030504040204" pitchFamily="50" charset="-128"/>
              </a:rPr>
              <a:t>10</a:t>
            </a:r>
            <a:r>
              <a:rPr lang="ja-JP" altLang="en-US" dirty="0" smtClean="0">
                <a:latin typeface="Meiryo UI" panose="020B0604030504040204" pitchFamily="50" charset="-128"/>
                <a:ea typeface="Meiryo UI" panose="020B0604030504040204" pitchFamily="50" charset="-128"/>
              </a:rPr>
              <a:t>種類）の調査を行った。</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tabLst>
                <a:tab pos="5740400" algn="l"/>
              </a:tabLst>
            </a:pP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a:tabLst>
                <a:tab pos="5740400" algn="l"/>
              </a:tabLst>
            </a:pPr>
            <a:endParaRPr lang="en-US" altLang="ja-JP" dirty="0">
              <a:latin typeface="+mn-ea"/>
              <a:cs typeface="Meiryo UI" panose="020B0604030504040204" pitchFamily="50" charset="-128"/>
            </a:endParaRPr>
          </a:p>
          <a:p>
            <a:pPr>
              <a:tabLst>
                <a:tab pos="5740400" algn="l"/>
              </a:tabLst>
            </a:pPr>
            <a:endParaRPr lang="en-US" altLang="ja-JP" dirty="0" smtClean="0">
              <a:latin typeface="+mn-ea"/>
            </a:endParaRPr>
          </a:p>
        </p:txBody>
      </p:sp>
      <p:sp>
        <p:nvSpPr>
          <p:cNvPr id="72" name="AutoShape 226"/>
          <p:cNvSpPr>
            <a:spLocks noChangeArrowheads="1"/>
          </p:cNvSpPr>
          <p:nvPr/>
        </p:nvSpPr>
        <p:spPr bwMode="auto">
          <a:xfrm>
            <a:off x="273839" y="616922"/>
            <a:ext cx="1156461" cy="274968"/>
          </a:xfrm>
          <a:prstGeom prst="roundRect">
            <a:avLst>
              <a:gd name="adj" fmla="val 16667"/>
            </a:avLst>
          </a:prstGeom>
          <a:solidFill>
            <a:schemeClr val="accent6">
              <a:lumMod val="40000"/>
              <a:lumOff val="60000"/>
            </a:schemeClr>
          </a:solidFill>
          <a:ln w="9525" algn="ctr">
            <a:solidFill>
              <a:srgbClr val="000000"/>
            </a:solidFill>
            <a:round/>
            <a:headEnd/>
            <a:tailEnd/>
          </a:ln>
          <a:effectLst/>
          <a:extLst/>
        </p:spPr>
        <p:txBody>
          <a:bodyPr wrap="square" lIns="85691" tIns="42846" rIns="85691" bIns="42846"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lnSpc>
                <a:spcPts val="1567"/>
              </a:lnSpc>
              <a:defRPr sz="1000"/>
            </a:pPr>
            <a:r>
              <a:rPr lang="ja-JP" altLang="en-US" sz="1400" b="1" dirty="0" smtClean="0">
                <a:solidFill>
                  <a:srgbClr val="000000"/>
                </a:solidFill>
                <a:latin typeface="Meiryo UI" panose="020B0604030504040204" pitchFamily="50" charset="-128"/>
                <a:ea typeface="Meiryo UI" panose="020B0604030504040204" pitchFamily="50" charset="-128"/>
              </a:rPr>
              <a:t>調査の種類</a:t>
            </a:r>
            <a:endParaRPr lang="ja-JP" altLang="en-US" sz="1400" b="1" dirty="0">
              <a:solidFill>
                <a:srgbClr val="000000"/>
              </a:solidFill>
              <a:latin typeface="Meiryo UI" panose="020B0604030504040204" pitchFamily="50" charset="-128"/>
              <a:ea typeface="Meiryo UI" panose="020B0604030504040204" pitchFamily="50" charset="-128"/>
            </a:endParaRPr>
          </a:p>
        </p:txBody>
      </p:sp>
      <p:sp>
        <p:nvSpPr>
          <p:cNvPr id="42" name="テキスト ボックス 2"/>
          <p:cNvSpPr txBox="1"/>
          <p:nvPr/>
        </p:nvSpPr>
        <p:spPr>
          <a:xfrm>
            <a:off x="7036949" y="783150"/>
            <a:ext cx="6585221" cy="9128653"/>
          </a:xfrm>
          <a:prstGeom prst="rect">
            <a:avLst/>
          </a:prstGeom>
          <a:no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lIns="108000" tIns="180000" rIns="108000" bIns="108000" rtlCol="0" anchor="t"/>
          <a:lstStyle>
            <a:defPPr>
              <a:defRPr lang="ja-JP"/>
            </a:defPPr>
            <a:lvl1pPr indent="0">
              <a:tabLst>
                <a:tab pos="5740400" algn="l"/>
              </a:tabLst>
              <a:defRPr sz="1200"/>
            </a:lvl1pPr>
            <a:lvl2pPr marL="457200" indent="0">
              <a:defRPr sz="1100"/>
            </a:lvl2pPr>
            <a:lvl3pPr marL="914400" indent="0">
              <a:defRPr sz="1100"/>
            </a:lvl3pPr>
            <a:lvl4pPr marL="1371600" indent="0">
              <a:defRPr sz="1100"/>
            </a:lvl4pPr>
            <a:lvl5pPr marL="1828800" indent="0">
              <a:defRPr sz="1100"/>
            </a:lvl5pPr>
            <a:lvl6pPr marL="2286000" indent="0">
              <a:defRPr sz="1100"/>
            </a:lvl6pPr>
            <a:lvl7pPr marL="2743200" indent="0">
              <a:defRPr sz="1100"/>
            </a:lvl7pPr>
            <a:lvl8pPr marL="3200400" indent="0">
              <a:defRPr sz="1100"/>
            </a:lvl8pPr>
            <a:lvl9pPr marL="3657600" indent="0">
              <a:defRPr sz="1100"/>
            </a:lvl9pPr>
          </a:lstStyle>
          <a:p>
            <a:pPr defTabSz="990600"/>
            <a:endParaRPr lang="en-US" altLang="ja-JP" sz="1100" b="1" dirty="0" smtClean="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sz="1100" b="1" dirty="0" smtClean="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sz="1100" b="1" dirty="0" smtClean="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sz="800" b="1" dirty="0" smtClean="0">
              <a:solidFill>
                <a:sysClr val="windowText" lastClr="000000"/>
              </a:solidFill>
              <a:latin typeface="Meiryo UI" panose="020B0604030504040204" pitchFamily="50" charset="-128"/>
              <a:ea typeface="Meiryo UI" panose="020B0604030504040204" pitchFamily="50" charset="-128"/>
            </a:endParaRPr>
          </a:p>
          <a:p>
            <a:pPr defTabSz="990600"/>
            <a:r>
              <a:rPr lang="ja-JP" altLang="en-US" sz="1100" b="1" dirty="0" smtClean="0">
                <a:solidFill>
                  <a:sysClr val="windowText" lastClr="000000"/>
                </a:solidFill>
                <a:latin typeface="Meiryo UI" panose="020B0604030504040204" pitchFamily="50" charset="-128"/>
                <a:ea typeface="Meiryo UI" panose="020B0604030504040204" pitchFamily="50" charset="-128"/>
              </a:rPr>
              <a:t>（大阪観光への期待・評価）</a:t>
            </a:r>
            <a:endParaRPr lang="en-US" altLang="ja-JP" sz="1100" b="1" dirty="0" smtClean="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sz="200" b="1" dirty="0" smtClean="0">
              <a:solidFill>
                <a:sysClr val="windowText" lastClr="000000"/>
              </a:solidFill>
              <a:latin typeface="Meiryo UI" panose="020B0604030504040204" pitchFamily="50" charset="-128"/>
              <a:ea typeface="Meiryo UI" panose="020B0604030504040204" pitchFamily="50" charset="-128"/>
            </a:endParaRPr>
          </a:p>
          <a:p>
            <a:pPr defTabSz="990600"/>
            <a:r>
              <a:rPr lang="ja-JP" altLang="en-US" sz="1100" b="1" dirty="0" smtClean="0">
                <a:solidFill>
                  <a:sysClr val="windowText" lastClr="000000"/>
                </a:solidFill>
                <a:latin typeface="Meiryo UI" panose="020B0604030504040204" pitchFamily="50" charset="-128"/>
                <a:ea typeface="Meiryo UI" panose="020B0604030504040204" pitchFamily="50" charset="-128"/>
              </a:rPr>
              <a:t>　</a:t>
            </a:r>
            <a:r>
              <a:rPr lang="ja-JP" altLang="en-US" sz="1100" dirty="0" smtClean="0">
                <a:solidFill>
                  <a:sysClr val="windowText" lastClr="000000"/>
                </a:solidFill>
                <a:latin typeface="Meiryo UI" panose="020B0604030504040204" pitchFamily="50" charset="-128"/>
                <a:ea typeface="Meiryo UI" panose="020B0604030504040204" pitchFamily="50" charset="-128"/>
              </a:rPr>
              <a:t>〇大阪旅行に期待していたことは「</a:t>
            </a:r>
            <a:r>
              <a:rPr lang="ja-JP" altLang="en-US" sz="1100" b="1" dirty="0" smtClean="0">
                <a:solidFill>
                  <a:sysClr val="windowText" lastClr="000000"/>
                </a:solidFill>
                <a:latin typeface="Meiryo UI" panose="020B0604030504040204" pitchFamily="50" charset="-128"/>
                <a:ea typeface="Meiryo UI" panose="020B0604030504040204" pitchFamily="50" charset="-128"/>
              </a:rPr>
              <a:t>景観</a:t>
            </a:r>
            <a:r>
              <a:rPr lang="ja-JP" altLang="en-US" sz="1100" dirty="0" smtClean="0">
                <a:solidFill>
                  <a:sysClr val="windowText" lastClr="000000"/>
                </a:solidFill>
                <a:latin typeface="Meiryo UI" panose="020B0604030504040204" pitchFamily="50" charset="-128"/>
                <a:ea typeface="Meiryo UI" panose="020B0604030504040204" pitchFamily="50" charset="-128"/>
              </a:rPr>
              <a:t>」＞「</a:t>
            </a:r>
            <a:r>
              <a:rPr lang="ja-JP" altLang="en-US" sz="1100" b="1" dirty="0" smtClean="0">
                <a:solidFill>
                  <a:sysClr val="windowText" lastClr="000000"/>
                </a:solidFill>
                <a:latin typeface="Meiryo UI" panose="020B0604030504040204" pitchFamily="50" charset="-128"/>
                <a:ea typeface="Meiryo UI" panose="020B0604030504040204" pitchFamily="50" charset="-128"/>
              </a:rPr>
              <a:t>食事</a:t>
            </a:r>
            <a:r>
              <a:rPr lang="ja-JP" altLang="en-US" sz="1100" dirty="0" smtClean="0">
                <a:solidFill>
                  <a:sysClr val="windowText" lastClr="000000"/>
                </a:solidFill>
                <a:latin typeface="Meiryo UI" panose="020B0604030504040204" pitchFamily="50" charset="-128"/>
                <a:ea typeface="Meiryo UI" panose="020B0604030504040204" pitchFamily="50" charset="-128"/>
              </a:rPr>
              <a:t>」＞「</a:t>
            </a:r>
            <a:r>
              <a:rPr lang="ja-JP" altLang="en-US" sz="1100" b="1" dirty="0" smtClean="0">
                <a:solidFill>
                  <a:sysClr val="windowText" lastClr="000000"/>
                </a:solidFill>
                <a:latin typeface="Meiryo UI" panose="020B0604030504040204" pitchFamily="50" charset="-128"/>
                <a:ea typeface="Meiryo UI" panose="020B0604030504040204" pitchFamily="50" charset="-128"/>
              </a:rPr>
              <a:t>買い物</a:t>
            </a:r>
            <a:r>
              <a:rPr lang="ja-JP" altLang="en-US" sz="1100" dirty="0" smtClean="0">
                <a:solidFill>
                  <a:sysClr val="windowText" lastClr="000000"/>
                </a:solidFill>
                <a:latin typeface="Meiryo UI" panose="020B0604030504040204" pitchFamily="50" charset="-128"/>
                <a:ea typeface="Meiryo UI" panose="020B0604030504040204" pitchFamily="50" charset="-128"/>
              </a:rPr>
              <a:t>」＞「</a:t>
            </a:r>
            <a:r>
              <a:rPr lang="ja-JP" altLang="en-US" sz="1100" b="1" dirty="0" smtClean="0">
                <a:solidFill>
                  <a:sysClr val="windowText" lastClr="000000"/>
                </a:solidFill>
                <a:latin typeface="Meiryo UI" panose="020B0604030504040204" pitchFamily="50" charset="-128"/>
                <a:ea typeface="Meiryo UI" panose="020B0604030504040204" pitchFamily="50" charset="-128"/>
              </a:rPr>
              <a:t>歴史・文化</a:t>
            </a:r>
            <a:r>
              <a:rPr lang="ja-JP" altLang="en-US" sz="1100" dirty="0" smtClean="0">
                <a:solidFill>
                  <a:sysClr val="windowText" lastClr="000000"/>
                </a:solidFill>
                <a:latin typeface="Meiryo UI" panose="020B0604030504040204" pitchFamily="50" charset="-128"/>
                <a:ea typeface="Meiryo UI" panose="020B0604030504040204" pitchFamily="50" charset="-128"/>
              </a:rPr>
              <a:t>」の順で高い。</a:t>
            </a:r>
            <a:endParaRPr lang="en-US" altLang="ja-JP" sz="1100" dirty="0" smtClean="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sz="200" dirty="0" smtClean="0">
              <a:solidFill>
                <a:sysClr val="windowText" lastClr="000000"/>
              </a:solidFill>
              <a:latin typeface="Meiryo UI" panose="020B0604030504040204" pitchFamily="50" charset="-128"/>
              <a:ea typeface="Meiryo UI" panose="020B0604030504040204" pitchFamily="50" charset="-128"/>
            </a:endParaRPr>
          </a:p>
          <a:p>
            <a:pPr defTabSz="990600"/>
            <a:r>
              <a:rPr lang="ja-JP" altLang="en-US" sz="1100" dirty="0">
                <a:solidFill>
                  <a:sysClr val="windowText" lastClr="000000"/>
                </a:solidFill>
                <a:latin typeface="Meiryo UI" panose="020B0604030504040204" pitchFamily="50" charset="-128"/>
                <a:ea typeface="Meiryo UI" panose="020B0604030504040204" pitchFamily="50" charset="-128"/>
              </a:rPr>
              <a:t>　</a:t>
            </a:r>
            <a:r>
              <a:rPr lang="ja-JP" altLang="en-US" sz="1100" dirty="0" smtClean="0">
                <a:solidFill>
                  <a:sysClr val="windowText" lastClr="000000"/>
                </a:solidFill>
                <a:latin typeface="Meiryo UI" panose="020B0604030504040204" pitchFamily="50" charset="-128"/>
                <a:ea typeface="Meiryo UI" panose="020B0604030504040204" pitchFamily="50" charset="-128"/>
              </a:rPr>
              <a:t>〇大阪を推奨したいと思う観光客は多く、主に「</a:t>
            </a:r>
            <a:r>
              <a:rPr lang="ja-JP" altLang="en-US" sz="1100" b="1" dirty="0" smtClean="0">
                <a:solidFill>
                  <a:sysClr val="windowText" lastClr="000000"/>
                </a:solidFill>
                <a:latin typeface="Meiryo UI" panose="020B0604030504040204" pitchFamily="50" charset="-128"/>
                <a:ea typeface="Meiryo UI" panose="020B0604030504040204" pitchFamily="50" charset="-128"/>
              </a:rPr>
              <a:t>人の親切さ</a:t>
            </a:r>
            <a:r>
              <a:rPr lang="ja-JP" altLang="en-US" sz="1100" dirty="0" smtClean="0">
                <a:solidFill>
                  <a:sysClr val="windowText" lastClr="000000"/>
                </a:solidFill>
                <a:latin typeface="Meiryo UI" panose="020B0604030504040204" pitchFamily="50" charset="-128"/>
                <a:ea typeface="Meiryo UI" panose="020B0604030504040204" pitchFamily="50" charset="-128"/>
              </a:rPr>
              <a:t>」や「</a:t>
            </a:r>
            <a:r>
              <a:rPr lang="ja-JP" altLang="en-US" sz="1100" b="1" dirty="0" smtClean="0">
                <a:solidFill>
                  <a:sysClr val="windowText" lastClr="000000"/>
                </a:solidFill>
                <a:latin typeface="Meiryo UI" panose="020B0604030504040204" pitchFamily="50" charset="-128"/>
                <a:ea typeface="Meiryo UI" panose="020B0604030504040204" pitchFamily="50" charset="-128"/>
              </a:rPr>
              <a:t>交通の利便性</a:t>
            </a:r>
            <a:r>
              <a:rPr lang="ja-JP" altLang="en-US" sz="1100" dirty="0" smtClean="0">
                <a:solidFill>
                  <a:sysClr val="windowText" lastClr="000000"/>
                </a:solidFill>
                <a:latin typeface="Meiryo UI" panose="020B0604030504040204" pitchFamily="50" charset="-128"/>
                <a:ea typeface="Meiryo UI" panose="020B0604030504040204" pitchFamily="50" charset="-128"/>
              </a:rPr>
              <a:t>」、「</a:t>
            </a:r>
            <a:r>
              <a:rPr lang="ja-JP" altLang="en-US" sz="1100" b="1" dirty="0" smtClean="0">
                <a:solidFill>
                  <a:sysClr val="windowText" lastClr="000000"/>
                </a:solidFill>
                <a:latin typeface="Meiryo UI" panose="020B0604030504040204" pitchFamily="50" charset="-128"/>
                <a:ea typeface="Meiryo UI" panose="020B0604030504040204" pitchFamily="50" charset="-128"/>
              </a:rPr>
              <a:t>食べ物</a:t>
            </a:r>
            <a:r>
              <a:rPr lang="ja-JP" altLang="en-US" sz="1100" dirty="0" smtClean="0">
                <a:solidFill>
                  <a:sysClr val="windowText" lastClr="000000"/>
                </a:solidFill>
                <a:latin typeface="Meiryo UI" panose="020B0604030504040204" pitchFamily="50" charset="-128"/>
                <a:ea typeface="Meiryo UI" panose="020B0604030504040204" pitchFamily="50" charset="-128"/>
              </a:rPr>
              <a:t>」を挙げている。</a:t>
            </a:r>
            <a:endParaRPr lang="en-US" altLang="ja-JP" sz="200" dirty="0" smtClean="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sz="200" dirty="0" smtClean="0">
              <a:solidFill>
                <a:sysClr val="windowText" lastClr="000000"/>
              </a:solidFill>
              <a:latin typeface="Meiryo UI" panose="020B0604030504040204" pitchFamily="50" charset="-128"/>
              <a:ea typeface="Meiryo UI" panose="020B0604030504040204" pitchFamily="50" charset="-128"/>
            </a:endParaRPr>
          </a:p>
          <a:p>
            <a:pPr defTabSz="990600"/>
            <a:r>
              <a:rPr lang="ja-JP" altLang="en-US" sz="1100" dirty="0" smtClean="0">
                <a:solidFill>
                  <a:sysClr val="windowText" lastClr="000000"/>
                </a:solidFill>
                <a:latin typeface="Meiryo UI" panose="020B0604030504040204" pitchFamily="50" charset="-128"/>
                <a:ea typeface="Meiryo UI" panose="020B0604030504040204" pitchFamily="50" charset="-128"/>
              </a:rPr>
              <a:t>　〇観光施設への評価としては、大阪</a:t>
            </a:r>
            <a:r>
              <a:rPr lang="ja-JP" altLang="en-US" sz="1100" dirty="0">
                <a:solidFill>
                  <a:sysClr val="windowText" lastClr="000000"/>
                </a:solidFill>
                <a:latin typeface="Meiryo UI" panose="020B0604030504040204" pitchFamily="50" charset="-128"/>
                <a:ea typeface="Meiryo UI" panose="020B0604030504040204" pitchFamily="50" charset="-128"/>
              </a:rPr>
              <a:t>城、道頓堀、</a:t>
            </a:r>
            <a:r>
              <a:rPr lang="en-US" altLang="ja-JP" sz="1100" dirty="0">
                <a:solidFill>
                  <a:sysClr val="windowText" lastClr="000000"/>
                </a:solidFill>
                <a:latin typeface="Meiryo UI" panose="020B0604030504040204" pitchFamily="50" charset="-128"/>
                <a:ea typeface="Meiryo UI" panose="020B0604030504040204" pitchFamily="50" charset="-128"/>
              </a:rPr>
              <a:t>USJ</a:t>
            </a:r>
            <a:r>
              <a:rPr lang="ja-JP" altLang="en-US" sz="1100" dirty="0">
                <a:solidFill>
                  <a:sysClr val="windowText" lastClr="000000"/>
                </a:solidFill>
                <a:latin typeface="Meiryo UI" panose="020B0604030504040204" pitchFamily="50" charset="-128"/>
                <a:ea typeface="Meiryo UI" panose="020B0604030504040204" pitchFamily="50" charset="-128"/>
              </a:rPr>
              <a:t>など一部の観光施設に投稿が</a:t>
            </a:r>
            <a:r>
              <a:rPr lang="ja-JP" altLang="en-US" sz="1100" dirty="0" smtClean="0">
                <a:solidFill>
                  <a:sysClr val="windowText" lastClr="000000"/>
                </a:solidFill>
                <a:latin typeface="Meiryo UI" panose="020B0604030504040204" pitchFamily="50" charset="-128"/>
                <a:ea typeface="Meiryo UI" panose="020B0604030504040204" pitchFamily="50" charset="-128"/>
              </a:rPr>
              <a:t>集中</a:t>
            </a:r>
            <a:r>
              <a:rPr lang="ja-JP" altLang="en-US" sz="1100" dirty="0">
                <a:solidFill>
                  <a:sysClr val="windowText" lastClr="000000"/>
                </a:solidFill>
                <a:latin typeface="Meiryo UI" panose="020B0604030504040204" pitchFamily="50" charset="-128"/>
                <a:ea typeface="Meiryo UI" panose="020B0604030504040204" pitchFamily="50" charset="-128"/>
              </a:rPr>
              <a:t>。</a:t>
            </a:r>
            <a:r>
              <a:rPr lang="ja-JP" altLang="en-US" sz="1100" dirty="0" smtClean="0">
                <a:solidFill>
                  <a:sysClr val="windowText" lastClr="000000"/>
                </a:solidFill>
                <a:latin typeface="Meiryo UI" panose="020B0604030504040204" pitchFamily="50" charset="-128"/>
                <a:ea typeface="Meiryo UI" panose="020B0604030504040204" pitchFamily="50" charset="-128"/>
              </a:rPr>
              <a:t>評価</a:t>
            </a:r>
            <a:r>
              <a:rPr lang="ja-JP" altLang="en-US" sz="1100" dirty="0">
                <a:solidFill>
                  <a:sysClr val="windowText" lastClr="000000"/>
                </a:solidFill>
                <a:latin typeface="Meiryo UI" panose="020B0604030504040204" pitchFamily="50" charset="-128"/>
                <a:ea typeface="Meiryo UI" panose="020B0604030504040204" pitchFamily="50" charset="-128"/>
              </a:rPr>
              <a:t>も高い</a:t>
            </a:r>
            <a:r>
              <a:rPr lang="ja-JP" altLang="en-US" sz="1100" dirty="0" smtClean="0">
                <a:solidFill>
                  <a:sysClr val="windowText" lastClr="000000"/>
                </a:solidFill>
                <a:latin typeface="Meiryo UI" panose="020B0604030504040204" pitchFamily="50" charset="-128"/>
                <a:ea typeface="Meiryo UI" panose="020B0604030504040204" pitchFamily="50" charset="-128"/>
              </a:rPr>
              <a:t>。</a:t>
            </a:r>
            <a:endParaRPr lang="en-US" altLang="ja-JP" sz="1100" dirty="0" smtClean="0">
              <a:solidFill>
                <a:schemeClr val="tx1"/>
              </a:solidFill>
              <a:latin typeface="Meiryo UI" panose="020B0604030504040204" pitchFamily="50" charset="-128"/>
              <a:ea typeface="Meiryo UI" panose="020B0604030504040204" pitchFamily="50" charset="-128"/>
            </a:endParaRPr>
          </a:p>
          <a:p>
            <a:pPr lvl="0">
              <a:tabLst/>
              <a:defRPr/>
            </a:pPr>
            <a:endParaRPr lang="en-US" altLang="ja-JP" sz="200" dirty="0" smtClean="0">
              <a:solidFill>
                <a:schemeClr val="tx1"/>
              </a:solidFill>
              <a:latin typeface="Meiryo UI" panose="020B0604030504040204" pitchFamily="50" charset="-128"/>
              <a:ea typeface="Meiryo UI" panose="020B0604030504040204" pitchFamily="50" charset="-128"/>
            </a:endParaRPr>
          </a:p>
          <a:p>
            <a:pPr>
              <a:tabLst/>
              <a:defRPr/>
            </a:pPr>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〇特に中国</a:t>
            </a:r>
            <a:r>
              <a:rPr lang="ja-JP" altLang="en-US" sz="1100" dirty="0">
                <a:solidFill>
                  <a:schemeClr val="tx1"/>
                </a:solidFill>
                <a:latin typeface="Meiryo UI" panose="020B0604030504040204" pitchFamily="50" charset="-128"/>
                <a:ea typeface="Meiryo UI" panose="020B0604030504040204" pitchFamily="50" charset="-128"/>
              </a:rPr>
              <a:t>・香港・</a:t>
            </a:r>
            <a:r>
              <a:rPr lang="ja-JP" altLang="en-US" sz="1100" dirty="0" smtClean="0">
                <a:solidFill>
                  <a:schemeClr val="tx1"/>
                </a:solidFill>
                <a:latin typeface="Meiryo UI" panose="020B0604030504040204" pitchFamily="50" charset="-128"/>
                <a:ea typeface="Meiryo UI" panose="020B0604030504040204" pitchFamily="50" charset="-128"/>
              </a:rPr>
              <a:t>台湾からの観光客では、</a:t>
            </a:r>
            <a:r>
              <a:rPr lang="en-US" altLang="ja-JP" sz="1100" dirty="0" smtClean="0">
                <a:solidFill>
                  <a:schemeClr val="tx1"/>
                </a:solidFill>
                <a:latin typeface="Meiryo UI" panose="020B0604030504040204" pitchFamily="50" charset="-128"/>
                <a:ea typeface="Meiryo UI" panose="020B0604030504040204" pitchFamily="50" charset="-128"/>
              </a:rPr>
              <a:t>USJ</a:t>
            </a:r>
            <a:r>
              <a:rPr lang="ja-JP" altLang="en-US" sz="1100" dirty="0">
                <a:solidFill>
                  <a:schemeClr val="tx1"/>
                </a:solidFill>
                <a:latin typeface="Meiryo UI" panose="020B0604030504040204" pitchFamily="50" charset="-128"/>
                <a:ea typeface="Meiryo UI" panose="020B0604030504040204" pitchFamily="50" charset="-128"/>
              </a:rPr>
              <a:t>などのテーマパークやレジャー</a:t>
            </a:r>
            <a:r>
              <a:rPr lang="ja-JP" altLang="en-US" sz="1100" dirty="0" smtClean="0">
                <a:solidFill>
                  <a:schemeClr val="tx1"/>
                </a:solidFill>
                <a:latin typeface="Meiryo UI" panose="020B0604030504040204" pitchFamily="50" charset="-128"/>
                <a:ea typeface="Meiryo UI" panose="020B0604030504040204" pitchFamily="50" charset="-128"/>
              </a:rPr>
              <a:t>施設への</a:t>
            </a:r>
            <a:r>
              <a:rPr lang="ja-JP" altLang="en-US" sz="1100" dirty="0">
                <a:solidFill>
                  <a:schemeClr val="tx1"/>
                </a:solidFill>
                <a:latin typeface="Meiryo UI" panose="020B0604030504040204" pitchFamily="50" charset="-128"/>
                <a:ea typeface="Meiryo UI" panose="020B0604030504040204" pitchFamily="50" charset="-128"/>
              </a:rPr>
              <a:t>期待と評価が高い</a:t>
            </a:r>
            <a:r>
              <a:rPr lang="ja-JP" altLang="en-US" sz="1100" dirty="0" smtClean="0">
                <a:solidFill>
                  <a:schemeClr val="tx1"/>
                </a:solidFill>
                <a:latin typeface="Meiryo UI" panose="020B0604030504040204" pitchFamily="50" charset="-128"/>
                <a:ea typeface="Meiryo UI" panose="020B0604030504040204" pitchFamily="50" charset="-128"/>
              </a:rPr>
              <a:t>。</a:t>
            </a:r>
            <a:endParaRPr lang="en-US" altLang="ja-JP" sz="1100" dirty="0" smtClean="0">
              <a:solidFill>
                <a:schemeClr val="tx1"/>
              </a:solidFill>
              <a:latin typeface="Meiryo UI" panose="020B0604030504040204" pitchFamily="50" charset="-128"/>
              <a:ea typeface="Meiryo UI" panose="020B0604030504040204" pitchFamily="50" charset="-128"/>
            </a:endParaRPr>
          </a:p>
          <a:p>
            <a:pPr>
              <a:tabLst/>
              <a:defRPr/>
            </a:pPr>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〇食関連では、「ラーメン」、「お好み焼き」の</a:t>
            </a:r>
            <a:r>
              <a:rPr lang="en-US" altLang="ja-JP" sz="1100" dirty="0" smtClean="0">
                <a:solidFill>
                  <a:schemeClr val="tx1"/>
                </a:solidFill>
                <a:latin typeface="Meiryo UI" panose="020B0604030504040204" pitchFamily="50" charset="-128"/>
                <a:ea typeface="Meiryo UI" panose="020B0604030504040204" pitchFamily="50" charset="-128"/>
              </a:rPr>
              <a:t>SNS</a:t>
            </a:r>
            <a:r>
              <a:rPr lang="ja-JP" altLang="en-US" sz="1100" dirty="0" smtClean="0">
                <a:solidFill>
                  <a:schemeClr val="tx1"/>
                </a:solidFill>
                <a:latin typeface="Meiryo UI" panose="020B0604030504040204" pitchFamily="50" charset="-128"/>
                <a:ea typeface="Meiryo UI" panose="020B0604030504040204" pitchFamily="50" charset="-128"/>
              </a:rPr>
              <a:t>（ウェイボー）投稿が多い。</a:t>
            </a:r>
            <a:endParaRPr lang="en-US" altLang="ja-JP" sz="1100" dirty="0" smtClean="0">
              <a:solidFill>
                <a:schemeClr val="tx1"/>
              </a:solidFill>
              <a:latin typeface="Meiryo UI" panose="020B0604030504040204" pitchFamily="50" charset="-128"/>
              <a:ea typeface="Meiryo UI" panose="020B0604030504040204" pitchFamily="50" charset="-128"/>
            </a:endParaRPr>
          </a:p>
          <a:p>
            <a:pPr>
              <a:tabLst/>
              <a:defRPr/>
            </a:pPr>
            <a:endParaRPr lang="en-US" altLang="ja-JP" sz="200" dirty="0" smtClean="0">
              <a:solidFill>
                <a:schemeClr val="tx1"/>
              </a:solidFill>
              <a:latin typeface="Meiryo UI" panose="020B0604030504040204" pitchFamily="50" charset="-128"/>
              <a:ea typeface="Meiryo UI" panose="020B0604030504040204" pitchFamily="50" charset="-128"/>
            </a:endParaRPr>
          </a:p>
          <a:p>
            <a:pPr>
              <a:tabLst/>
              <a:defRPr/>
            </a:pPr>
            <a:r>
              <a:rPr lang="ja-JP" altLang="en-US" sz="1100" dirty="0">
                <a:solidFill>
                  <a:schemeClr val="tx1"/>
                </a:solidFill>
                <a:latin typeface="Meiryo UI" panose="020B0604030504040204" pitchFamily="50" charset="-128"/>
                <a:ea typeface="Meiryo UI" panose="020B0604030504040204" pitchFamily="50" charset="-128"/>
              </a:rPr>
              <a:t>　</a:t>
            </a:r>
            <a:r>
              <a:rPr lang="ja-JP" altLang="en-US" sz="1100" dirty="0" smtClean="0">
                <a:solidFill>
                  <a:schemeClr val="tx1"/>
                </a:solidFill>
                <a:latin typeface="Meiryo UI" panose="020B0604030504040204" pitchFamily="50" charset="-128"/>
                <a:ea typeface="Meiryo UI" panose="020B0604030504040204" pitchFamily="50" charset="-128"/>
              </a:rPr>
              <a:t>〇</a:t>
            </a:r>
            <a:r>
              <a:rPr lang="ja-JP" altLang="en-US" sz="1100" b="1" dirty="0">
                <a:solidFill>
                  <a:schemeClr val="tx1"/>
                </a:solidFill>
                <a:latin typeface="Meiryo UI" panose="020B0604030504040204" pitchFamily="50" charset="-128"/>
                <a:ea typeface="Meiryo UI" panose="020B0604030504040204" pitchFamily="50" charset="-128"/>
              </a:rPr>
              <a:t>韓国、香港、</a:t>
            </a:r>
            <a:r>
              <a:rPr lang="ja-JP" altLang="en-US" sz="1100" b="1" dirty="0" smtClean="0">
                <a:solidFill>
                  <a:schemeClr val="tx1"/>
                </a:solidFill>
                <a:latin typeface="Meiryo UI" panose="020B0604030504040204" pitchFamily="50" charset="-128"/>
                <a:ea typeface="Meiryo UI" panose="020B0604030504040204" pitchFamily="50" charset="-128"/>
              </a:rPr>
              <a:t>台湾からの観光客</a:t>
            </a:r>
            <a:r>
              <a:rPr lang="ja-JP" altLang="en-US" sz="1100" dirty="0" smtClean="0">
                <a:solidFill>
                  <a:schemeClr val="tx1"/>
                </a:solidFill>
                <a:latin typeface="Meiryo UI" panose="020B0604030504040204" pitchFamily="50" charset="-128"/>
                <a:ea typeface="Meiryo UI" panose="020B0604030504040204" pitchFamily="50" charset="-128"/>
              </a:rPr>
              <a:t>は</a:t>
            </a:r>
            <a:r>
              <a:rPr lang="ja-JP" altLang="en-US" sz="1100" b="1" dirty="0">
                <a:solidFill>
                  <a:schemeClr val="tx1"/>
                </a:solidFill>
                <a:latin typeface="Meiryo UI" panose="020B0604030504040204" pitchFamily="50" charset="-128"/>
                <a:ea typeface="Meiryo UI" panose="020B0604030504040204" pitchFamily="50" charset="-128"/>
              </a:rPr>
              <a:t>リピーター</a:t>
            </a:r>
            <a:r>
              <a:rPr lang="ja-JP" altLang="en-US" sz="1100" dirty="0">
                <a:solidFill>
                  <a:schemeClr val="tx1"/>
                </a:solidFill>
                <a:latin typeface="Meiryo UI" panose="020B0604030504040204" pitchFamily="50" charset="-128"/>
                <a:ea typeface="Meiryo UI" panose="020B0604030504040204" pitchFamily="50" charset="-128"/>
              </a:rPr>
              <a:t>が約６割</a:t>
            </a:r>
            <a:r>
              <a:rPr lang="ja-JP" altLang="en-US" sz="1100" dirty="0" smtClean="0">
                <a:solidFill>
                  <a:schemeClr val="tx1"/>
                </a:solidFill>
                <a:latin typeface="Meiryo UI" panose="020B0604030504040204" pitchFamily="50" charset="-128"/>
                <a:ea typeface="Meiryo UI" panose="020B0604030504040204" pitchFamily="50" charset="-128"/>
              </a:rPr>
              <a:t>と多い</a:t>
            </a:r>
            <a:r>
              <a:rPr lang="ja-JP" altLang="en-US" sz="1100" dirty="0">
                <a:solidFill>
                  <a:schemeClr val="tx1"/>
                </a:solidFill>
                <a:latin typeface="Meiryo UI" panose="020B0604030504040204" pitchFamily="50" charset="-128"/>
                <a:ea typeface="Meiryo UI" panose="020B0604030504040204" pitchFamily="50" charset="-128"/>
              </a:rPr>
              <a:t>。</a:t>
            </a:r>
            <a:endParaRPr lang="en-US" altLang="ja-JP" sz="1100" dirty="0">
              <a:solidFill>
                <a:schemeClr val="tx1"/>
              </a:solidFill>
              <a:latin typeface="Meiryo UI" panose="020B0604030504040204" pitchFamily="50" charset="-128"/>
              <a:ea typeface="Meiryo UI" panose="020B0604030504040204" pitchFamily="50" charset="-128"/>
            </a:endParaRPr>
          </a:p>
          <a:p>
            <a:pPr>
              <a:tabLst/>
              <a:defRPr/>
            </a:pPr>
            <a:endParaRPr lang="en-US" altLang="ja-JP" sz="700" dirty="0">
              <a:solidFill>
                <a:schemeClr val="tx1"/>
              </a:solidFill>
              <a:latin typeface="Meiryo UI" panose="020B0604030504040204" pitchFamily="50" charset="-128"/>
              <a:ea typeface="Meiryo UI" panose="020B0604030504040204" pitchFamily="50" charset="-128"/>
            </a:endParaRPr>
          </a:p>
          <a:p>
            <a:pPr defTabSz="990600"/>
            <a:r>
              <a:rPr lang="ja-JP" altLang="en-US" sz="1100" b="1" dirty="0" smtClean="0">
                <a:solidFill>
                  <a:sysClr val="windowText" lastClr="000000"/>
                </a:solidFill>
                <a:latin typeface="Meiryo UI" panose="020B0604030504040204" pitchFamily="50" charset="-128"/>
                <a:ea typeface="Meiryo UI" panose="020B0604030504040204" pitchFamily="50" charset="-128"/>
              </a:rPr>
              <a:t>（</a:t>
            </a:r>
            <a:r>
              <a:rPr lang="ja-JP" altLang="en-US" sz="1100" b="1" dirty="0">
                <a:solidFill>
                  <a:sysClr val="windowText" lastClr="000000"/>
                </a:solidFill>
                <a:latin typeface="Meiryo UI" panose="020B0604030504040204" pitchFamily="50" charset="-128"/>
                <a:ea typeface="Meiryo UI" panose="020B0604030504040204" pitchFamily="50" charset="-128"/>
              </a:rPr>
              <a:t>旅行中</a:t>
            </a:r>
            <a:r>
              <a:rPr lang="ja-JP" altLang="en-US" sz="1100" b="1" dirty="0" smtClean="0">
                <a:solidFill>
                  <a:sysClr val="windowText" lastClr="000000"/>
                </a:solidFill>
                <a:latin typeface="Meiryo UI" panose="020B0604030504040204" pitchFamily="50" charset="-128"/>
                <a:ea typeface="Meiryo UI" panose="020B0604030504040204" pitchFamily="50" charset="-128"/>
              </a:rPr>
              <a:t>に困ったこと）</a:t>
            </a:r>
            <a:endParaRPr lang="en-US" altLang="ja-JP" sz="1100" b="1" dirty="0" smtClean="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sz="200" b="1" dirty="0">
              <a:solidFill>
                <a:sysClr val="windowText" lastClr="000000"/>
              </a:solidFill>
              <a:latin typeface="Meiryo UI" panose="020B0604030504040204" pitchFamily="50" charset="-128"/>
              <a:ea typeface="Meiryo UI" panose="020B0604030504040204" pitchFamily="50" charset="-128"/>
            </a:endParaRPr>
          </a:p>
          <a:p>
            <a:pPr defTabSz="990600"/>
            <a:r>
              <a:rPr lang="ja-JP" altLang="en-US" sz="1100" b="1" dirty="0">
                <a:solidFill>
                  <a:sysClr val="windowText" lastClr="000000"/>
                </a:solidFill>
                <a:latin typeface="Meiryo UI" panose="020B0604030504040204" pitchFamily="50" charset="-128"/>
                <a:ea typeface="Meiryo UI" panose="020B0604030504040204" pitchFamily="50" charset="-128"/>
              </a:rPr>
              <a:t>　</a:t>
            </a:r>
            <a:r>
              <a:rPr lang="ja-JP" altLang="en-US" sz="1100" dirty="0" smtClean="0">
                <a:solidFill>
                  <a:sysClr val="windowText" lastClr="000000"/>
                </a:solidFill>
                <a:latin typeface="Meiryo UI" panose="020B0604030504040204" pitchFamily="50" charset="-128"/>
                <a:ea typeface="Meiryo UI" panose="020B0604030504040204" pitchFamily="50" charset="-128"/>
              </a:rPr>
              <a:t>〇「</a:t>
            </a:r>
            <a:r>
              <a:rPr lang="ja-JP" altLang="en-US" sz="1100" b="1" dirty="0" smtClean="0">
                <a:solidFill>
                  <a:sysClr val="windowText" lastClr="000000"/>
                </a:solidFill>
                <a:latin typeface="Meiryo UI" panose="020B0604030504040204" pitchFamily="50" charset="-128"/>
                <a:ea typeface="Meiryo UI" panose="020B0604030504040204" pitchFamily="50" charset="-128"/>
              </a:rPr>
              <a:t>多言語表示の少なさ</a:t>
            </a:r>
            <a:r>
              <a:rPr lang="ja-JP" altLang="en-US" sz="1100" dirty="0" smtClean="0">
                <a:solidFill>
                  <a:sysClr val="windowText" lastClr="000000"/>
                </a:solidFill>
                <a:latin typeface="Meiryo UI" panose="020B0604030504040204" pitchFamily="50" charset="-128"/>
                <a:ea typeface="Meiryo UI" panose="020B0604030504040204" pitchFamily="50" charset="-128"/>
              </a:rPr>
              <a:t>」、「</a:t>
            </a:r>
            <a:r>
              <a:rPr lang="ja-JP" altLang="en-US" sz="1100" b="1" dirty="0" smtClean="0">
                <a:solidFill>
                  <a:sysClr val="windowText" lastClr="000000"/>
                </a:solidFill>
                <a:latin typeface="Meiryo UI" panose="020B0604030504040204" pitchFamily="50" charset="-128"/>
                <a:ea typeface="Meiryo UI" panose="020B0604030504040204" pitchFamily="50" charset="-128"/>
              </a:rPr>
              <a:t>施設等のスタッフとのコミュニケーション</a:t>
            </a:r>
            <a:r>
              <a:rPr lang="ja-JP" altLang="en-US" sz="1100" dirty="0" smtClean="0">
                <a:solidFill>
                  <a:sysClr val="windowText" lastClr="000000"/>
                </a:solidFill>
                <a:latin typeface="Meiryo UI" panose="020B0604030504040204" pitchFamily="50" charset="-128"/>
                <a:ea typeface="Meiryo UI" panose="020B0604030504040204" pitchFamily="50" charset="-128"/>
              </a:rPr>
              <a:t>」が最も多く、いずれも言葉の問題。</a:t>
            </a:r>
            <a:endParaRPr lang="en-US" altLang="ja-JP" sz="1100" dirty="0" smtClean="0">
              <a:solidFill>
                <a:sysClr val="windowText" lastClr="000000"/>
              </a:solidFill>
              <a:latin typeface="Meiryo UI" panose="020B0604030504040204" pitchFamily="50" charset="-128"/>
              <a:ea typeface="Meiryo UI" panose="020B0604030504040204" pitchFamily="50" charset="-128"/>
            </a:endParaRPr>
          </a:p>
          <a:p>
            <a:pPr defTabSz="990600"/>
            <a:r>
              <a:rPr lang="ja-JP" altLang="en-US" sz="1100" dirty="0" smtClean="0">
                <a:solidFill>
                  <a:sysClr val="windowText" lastClr="000000"/>
                </a:solidFill>
                <a:latin typeface="Meiryo UI" panose="020B0604030504040204" pitchFamily="50" charset="-128"/>
                <a:ea typeface="Meiryo UI" panose="020B0604030504040204" pitchFamily="50" charset="-128"/>
              </a:rPr>
              <a:t>　　　</a:t>
            </a:r>
            <a:r>
              <a:rPr lang="en-US" altLang="ja-JP" sz="1100" dirty="0" smtClean="0">
                <a:solidFill>
                  <a:sysClr val="windowText" lastClr="000000"/>
                </a:solidFill>
                <a:latin typeface="Meiryo UI" panose="020B0604030504040204" pitchFamily="50" charset="-128"/>
                <a:ea typeface="Meiryo UI" panose="020B0604030504040204" pitchFamily="50" charset="-128"/>
              </a:rPr>
              <a:t>※</a:t>
            </a:r>
            <a:r>
              <a:rPr lang="ja-JP" altLang="en-US" sz="1100" dirty="0" smtClean="0">
                <a:solidFill>
                  <a:sysClr val="windowText" lastClr="000000"/>
                </a:solidFill>
                <a:latin typeface="Meiryo UI" panose="020B0604030504040204" pitchFamily="50" charset="-128"/>
                <a:ea typeface="Meiryo UI" panose="020B0604030504040204" pitchFamily="50" charset="-128"/>
              </a:rPr>
              <a:t>３割</a:t>
            </a:r>
            <a:r>
              <a:rPr lang="ja-JP" altLang="en-US" sz="1100" dirty="0">
                <a:solidFill>
                  <a:sysClr val="windowText" lastClr="000000"/>
                </a:solidFill>
                <a:latin typeface="Meiryo UI" panose="020B0604030504040204" pitchFamily="50" charset="-128"/>
                <a:ea typeface="Meiryo UI" panose="020B0604030504040204" pitchFamily="50" charset="-128"/>
              </a:rPr>
              <a:t>は「困ったことはなかった」と回答しており、「人の親切さ」により情報不足や言葉の壁をカバーしていると</a:t>
            </a:r>
            <a:endParaRPr lang="en-US" altLang="ja-JP" sz="1100" dirty="0">
              <a:solidFill>
                <a:sysClr val="windowText" lastClr="000000"/>
              </a:solidFill>
              <a:latin typeface="Meiryo UI" panose="020B0604030504040204" pitchFamily="50" charset="-128"/>
              <a:ea typeface="Meiryo UI" panose="020B0604030504040204" pitchFamily="50" charset="-128"/>
            </a:endParaRPr>
          </a:p>
          <a:p>
            <a:pPr defTabSz="990600"/>
            <a:r>
              <a:rPr lang="ja-JP" altLang="en-US" sz="1100" dirty="0">
                <a:solidFill>
                  <a:sysClr val="windowText" lastClr="000000"/>
                </a:solidFill>
                <a:latin typeface="Meiryo UI" panose="020B0604030504040204" pitchFamily="50" charset="-128"/>
                <a:ea typeface="Meiryo UI" panose="020B0604030504040204" pitchFamily="50" charset="-128"/>
              </a:rPr>
              <a:t>　　　</a:t>
            </a:r>
            <a:r>
              <a:rPr lang="ja-JP" altLang="en-US" sz="1100" dirty="0" smtClean="0">
                <a:solidFill>
                  <a:sysClr val="windowText" lastClr="000000"/>
                </a:solidFill>
                <a:latin typeface="Meiryo UI" panose="020B0604030504040204" pitchFamily="50" charset="-128"/>
                <a:ea typeface="Meiryo UI" panose="020B0604030504040204" pitchFamily="50" charset="-128"/>
              </a:rPr>
              <a:t>　 推察</a:t>
            </a:r>
            <a:r>
              <a:rPr lang="ja-JP" altLang="en-US" sz="1100" dirty="0">
                <a:solidFill>
                  <a:sysClr val="windowText" lastClr="000000"/>
                </a:solidFill>
                <a:latin typeface="Meiryo UI" panose="020B0604030504040204" pitchFamily="50" charset="-128"/>
                <a:ea typeface="Meiryo UI" panose="020B0604030504040204" pitchFamily="50" charset="-128"/>
              </a:rPr>
              <a:t>される</a:t>
            </a:r>
            <a:r>
              <a:rPr lang="ja-JP" altLang="en-US" sz="1100" dirty="0" smtClean="0">
                <a:solidFill>
                  <a:sysClr val="windowText" lastClr="000000"/>
                </a:solidFill>
                <a:latin typeface="Meiryo UI" panose="020B0604030504040204" pitchFamily="50" charset="-128"/>
                <a:ea typeface="Meiryo UI" panose="020B0604030504040204" pitchFamily="50" charset="-128"/>
              </a:rPr>
              <a:t>。</a:t>
            </a:r>
            <a:endParaRPr lang="en-US" altLang="ja-JP" sz="1100" dirty="0" smtClean="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sz="200" dirty="0" smtClean="0">
              <a:solidFill>
                <a:sysClr val="windowText" lastClr="000000"/>
              </a:solidFill>
              <a:latin typeface="Meiryo UI" panose="020B0604030504040204" pitchFamily="50" charset="-128"/>
              <a:ea typeface="Meiryo UI" panose="020B0604030504040204" pitchFamily="50" charset="-128"/>
            </a:endParaRPr>
          </a:p>
          <a:p>
            <a:pPr defTabSz="990600"/>
            <a:r>
              <a:rPr lang="ja-JP" altLang="en-US" sz="1100" dirty="0">
                <a:solidFill>
                  <a:sysClr val="windowText" lastClr="000000"/>
                </a:solidFill>
                <a:latin typeface="Meiryo UI" panose="020B0604030504040204" pitchFamily="50" charset="-128"/>
                <a:ea typeface="Meiryo UI" panose="020B0604030504040204" pitchFamily="50" charset="-128"/>
              </a:rPr>
              <a:t>　</a:t>
            </a:r>
            <a:r>
              <a:rPr lang="ja-JP" altLang="en-US" sz="1100" dirty="0" smtClean="0">
                <a:solidFill>
                  <a:sysClr val="windowText" lastClr="000000"/>
                </a:solidFill>
                <a:latin typeface="Meiryo UI" panose="020B0604030504040204" pitchFamily="50" charset="-128"/>
                <a:ea typeface="Meiryo UI" panose="020B0604030504040204" pitchFamily="50" charset="-128"/>
              </a:rPr>
              <a:t>〇次いで「</a:t>
            </a:r>
            <a:r>
              <a:rPr lang="ja-JP" altLang="en-US" sz="1100" b="1" dirty="0" smtClean="0">
                <a:solidFill>
                  <a:sysClr val="windowText" lastClr="000000"/>
                </a:solidFill>
                <a:latin typeface="Meiryo UI" panose="020B0604030504040204" pitchFamily="50" charset="-128"/>
                <a:ea typeface="Meiryo UI" panose="020B0604030504040204" pitchFamily="50" charset="-128"/>
              </a:rPr>
              <a:t>公衆無線ＬＡＮ環境</a:t>
            </a:r>
            <a:r>
              <a:rPr lang="ja-JP" altLang="en-US" sz="1100" dirty="0" smtClean="0">
                <a:solidFill>
                  <a:sysClr val="windowText" lastClr="000000"/>
                </a:solidFill>
                <a:latin typeface="Meiryo UI" panose="020B0604030504040204" pitchFamily="50" charset="-128"/>
                <a:ea typeface="Meiryo UI" panose="020B0604030504040204" pitchFamily="50" charset="-128"/>
              </a:rPr>
              <a:t>」、「</a:t>
            </a:r>
            <a:r>
              <a:rPr lang="ja-JP" altLang="en-US" sz="1100" b="1" dirty="0" smtClean="0">
                <a:solidFill>
                  <a:sysClr val="windowText" lastClr="000000"/>
                </a:solidFill>
                <a:latin typeface="Meiryo UI" panose="020B0604030504040204" pitchFamily="50" charset="-128"/>
                <a:ea typeface="Meiryo UI" panose="020B0604030504040204" pitchFamily="50" charset="-128"/>
              </a:rPr>
              <a:t>公共交通の利用</a:t>
            </a:r>
            <a:r>
              <a:rPr lang="ja-JP" altLang="en-US" sz="1100" dirty="0" smtClean="0">
                <a:solidFill>
                  <a:sysClr val="windowText" lastClr="000000"/>
                </a:solidFill>
                <a:latin typeface="Meiryo UI" panose="020B0604030504040204" pitchFamily="50" charset="-128"/>
                <a:ea typeface="Meiryo UI" panose="020B0604030504040204" pitchFamily="50" charset="-128"/>
              </a:rPr>
              <a:t>」、「</a:t>
            </a:r>
            <a:r>
              <a:rPr lang="ja-JP" altLang="en-US" sz="1100" b="1" dirty="0" smtClean="0">
                <a:solidFill>
                  <a:sysClr val="windowText" lastClr="000000"/>
                </a:solidFill>
                <a:latin typeface="Meiryo UI" panose="020B0604030504040204" pitchFamily="50" charset="-128"/>
                <a:ea typeface="Meiryo UI" panose="020B0604030504040204" pitchFamily="50" charset="-128"/>
              </a:rPr>
              <a:t>乗り換え・運行情報の入手</a:t>
            </a:r>
            <a:r>
              <a:rPr lang="ja-JP" altLang="en-US" sz="1100" dirty="0" smtClean="0">
                <a:solidFill>
                  <a:sysClr val="windowText" lastClr="000000"/>
                </a:solidFill>
                <a:latin typeface="Meiryo UI" panose="020B0604030504040204" pitchFamily="50" charset="-128"/>
                <a:ea typeface="Meiryo UI" panose="020B0604030504040204" pitchFamily="50" charset="-128"/>
              </a:rPr>
              <a:t>」が挙がった。</a:t>
            </a:r>
            <a:endParaRPr lang="en-US" altLang="ja-JP" sz="1100" dirty="0" smtClean="0">
              <a:solidFill>
                <a:sysClr val="windowText" lastClr="000000"/>
              </a:solidFill>
              <a:latin typeface="Meiryo UI" panose="020B0604030504040204" pitchFamily="50" charset="-128"/>
              <a:ea typeface="Meiryo UI" panose="020B0604030504040204" pitchFamily="50" charset="-128"/>
            </a:endParaRPr>
          </a:p>
          <a:p>
            <a:pPr defTabSz="990600"/>
            <a:r>
              <a:rPr lang="ja-JP" altLang="en-US" sz="1100" dirty="0">
                <a:solidFill>
                  <a:sysClr val="windowText" lastClr="000000"/>
                </a:solidFill>
                <a:latin typeface="Meiryo UI" panose="020B0604030504040204" pitchFamily="50" charset="-128"/>
                <a:ea typeface="Meiryo UI" panose="020B0604030504040204" pitchFamily="50" charset="-128"/>
              </a:rPr>
              <a:t>　</a:t>
            </a:r>
            <a:r>
              <a:rPr lang="ja-JP" altLang="en-US" sz="1100" dirty="0" smtClean="0">
                <a:solidFill>
                  <a:sysClr val="windowText" lastClr="000000"/>
                </a:solidFill>
                <a:latin typeface="Meiryo UI" panose="020B0604030504040204" pitchFamily="50" charset="-128"/>
                <a:ea typeface="Meiryo UI" panose="020B0604030504040204" pitchFamily="50" charset="-128"/>
              </a:rPr>
              <a:t>〇韓国からの観光客では、「</a:t>
            </a:r>
            <a:r>
              <a:rPr lang="ja-JP" altLang="en-US" sz="1100" b="1" dirty="0" smtClean="0">
                <a:solidFill>
                  <a:sysClr val="windowText" lastClr="000000"/>
                </a:solidFill>
                <a:latin typeface="Meiryo UI" panose="020B0604030504040204" pitchFamily="50" charset="-128"/>
                <a:ea typeface="Meiryo UI" panose="020B0604030504040204" pitchFamily="50" charset="-128"/>
              </a:rPr>
              <a:t>キャッシュレス決済</a:t>
            </a:r>
            <a:r>
              <a:rPr lang="ja-JP" altLang="en-US" sz="1100" dirty="0" smtClean="0">
                <a:solidFill>
                  <a:sysClr val="windowText" lastClr="000000"/>
                </a:solidFill>
                <a:latin typeface="Meiryo UI" panose="020B0604030504040204" pitchFamily="50" charset="-128"/>
                <a:ea typeface="Meiryo UI" panose="020B0604030504040204" pitchFamily="50" charset="-128"/>
              </a:rPr>
              <a:t>」が困りごととして最も多い。</a:t>
            </a:r>
            <a:endParaRPr lang="en-US" altLang="ja-JP" sz="1100" dirty="0" smtClean="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sz="700" dirty="0" smtClean="0">
              <a:solidFill>
                <a:sysClr val="windowText" lastClr="000000"/>
              </a:solidFill>
              <a:latin typeface="Meiryo UI" panose="020B0604030504040204" pitchFamily="50" charset="-128"/>
              <a:ea typeface="Meiryo UI" panose="020B0604030504040204" pitchFamily="50" charset="-128"/>
            </a:endParaRPr>
          </a:p>
          <a:p>
            <a:pPr defTabSz="990600"/>
            <a:r>
              <a:rPr lang="ja-JP" altLang="en-US" sz="1100" b="1" dirty="0" smtClean="0">
                <a:solidFill>
                  <a:sysClr val="windowText" lastClr="000000"/>
                </a:solidFill>
                <a:latin typeface="Meiryo UI" panose="020B0604030504040204" pitchFamily="50" charset="-128"/>
                <a:ea typeface="Meiryo UI" panose="020B0604030504040204" pitchFamily="50" charset="-128"/>
              </a:rPr>
              <a:t>（情報収集の手段）</a:t>
            </a:r>
            <a:endParaRPr lang="en-US" altLang="ja-JP" sz="1100" b="1" dirty="0">
              <a:solidFill>
                <a:sysClr val="windowText" lastClr="000000"/>
              </a:solidFill>
              <a:latin typeface="Meiryo UI" panose="020B0604030504040204" pitchFamily="50" charset="-128"/>
              <a:ea typeface="Meiryo UI" panose="020B0604030504040204" pitchFamily="50" charset="-128"/>
            </a:endParaRPr>
          </a:p>
          <a:p>
            <a:pPr defTabSz="990600"/>
            <a:r>
              <a:rPr lang="ja-JP" altLang="en-US" sz="1100" b="1" dirty="0">
                <a:solidFill>
                  <a:sysClr val="windowText" lastClr="000000"/>
                </a:solidFill>
                <a:latin typeface="Meiryo UI" panose="020B0604030504040204" pitchFamily="50" charset="-128"/>
                <a:ea typeface="Meiryo UI" panose="020B0604030504040204" pitchFamily="50" charset="-128"/>
              </a:rPr>
              <a:t>　</a:t>
            </a:r>
            <a:r>
              <a:rPr lang="ja-JP" altLang="en-US" sz="1100" dirty="0" smtClean="0">
                <a:solidFill>
                  <a:sysClr val="windowText" lastClr="000000"/>
                </a:solidFill>
                <a:latin typeface="Meiryo UI" panose="020B0604030504040204" pitchFamily="50" charset="-128"/>
                <a:ea typeface="Meiryo UI" panose="020B0604030504040204" pitchFamily="50" charset="-128"/>
              </a:rPr>
              <a:t>〇</a:t>
            </a:r>
            <a:r>
              <a:rPr lang="ja-JP" altLang="en-US" sz="1100" b="1" dirty="0" smtClean="0">
                <a:solidFill>
                  <a:sysClr val="windowText" lastClr="000000"/>
                </a:solidFill>
                <a:latin typeface="Meiryo UI" panose="020B0604030504040204" pitchFamily="50" charset="-128"/>
                <a:ea typeface="Meiryo UI" panose="020B0604030504040204" pitchFamily="50" charset="-128"/>
              </a:rPr>
              <a:t>旅行前</a:t>
            </a:r>
            <a:r>
              <a:rPr lang="ja-JP" altLang="en-US" sz="1100" dirty="0" smtClean="0">
                <a:solidFill>
                  <a:sysClr val="windowText" lastClr="000000"/>
                </a:solidFill>
                <a:latin typeface="Meiryo UI" panose="020B0604030504040204" pitchFamily="50" charset="-128"/>
                <a:ea typeface="Meiryo UI" panose="020B0604030504040204" pitchFamily="50" charset="-128"/>
              </a:rPr>
              <a:t>、</a:t>
            </a:r>
            <a:r>
              <a:rPr lang="ja-JP" altLang="en-US" sz="1100" b="1" dirty="0" smtClean="0">
                <a:solidFill>
                  <a:sysClr val="windowText" lastClr="000000"/>
                </a:solidFill>
                <a:latin typeface="Meiryo UI" panose="020B0604030504040204" pitchFamily="50" charset="-128"/>
                <a:ea typeface="Meiryo UI" panose="020B0604030504040204" pitchFamily="50" charset="-128"/>
              </a:rPr>
              <a:t>旅行中</a:t>
            </a:r>
            <a:r>
              <a:rPr lang="ja-JP" altLang="en-US" sz="1100" dirty="0" smtClean="0">
                <a:solidFill>
                  <a:sysClr val="windowText" lastClr="000000"/>
                </a:solidFill>
                <a:latin typeface="Meiryo UI" panose="020B0604030504040204" pitchFamily="50" charset="-128"/>
                <a:ea typeface="Meiryo UI" panose="020B0604030504040204" pitchFamily="50" charset="-128"/>
              </a:rPr>
              <a:t>ともに、半数以上が「</a:t>
            </a:r>
            <a:r>
              <a:rPr lang="ja-JP" altLang="en-US" sz="1100" b="1" dirty="0" smtClean="0">
                <a:solidFill>
                  <a:sysClr val="windowText" lastClr="000000"/>
                </a:solidFill>
                <a:latin typeface="Meiryo UI" panose="020B0604030504040204" pitchFamily="50" charset="-128"/>
                <a:ea typeface="Meiryo UI" panose="020B0604030504040204" pitchFamily="50" charset="-128"/>
              </a:rPr>
              <a:t>インターネット検索</a:t>
            </a:r>
            <a:r>
              <a:rPr lang="ja-JP" altLang="en-US" sz="1100" dirty="0" smtClean="0">
                <a:solidFill>
                  <a:sysClr val="windowText" lastClr="000000"/>
                </a:solidFill>
                <a:latin typeface="Meiryo UI" panose="020B0604030504040204" pitchFamily="50" charset="-128"/>
                <a:ea typeface="Meiryo UI" panose="020B0604030504040204" pitchFamily="50" charset="-128"/>
              </a:rPr>
              <a:t>」を挙げており、最も多い。</a:t>
            </a:r>
            <a:endParaRPr lang="en-US" altLang="ja-JP" sz="200" dirty="0" smtClean="0">
              <a:solidFill>
                <a:sysClr val="windowText" lastClr="000000"/>
              </a:solidFill>
              <a:latin typeface="Meiryo UI" panose="020B0604030504040204" pitchFamily="50" charset="-128"/>
              <a:ea typeface="Meiryo UI" panose="020B0604030504040204" pitchFamily="50" charset="-128"/>
            </a:endParaRPr>
          </a:p>
          <a:p>
            <a:pPr defTabSz="990600"/>
            <a:r>
              <a:rPr lang="ja-JP" altLang="en-US" sz="1100" dirty="0">
                <a:solidFill>
                  <a:sysClr val="windowText" lastClr="000000"/>
                </a:solidFill>
                <a:latin typeface="Meiryo UI" panose="020B0604030504040204" pitchFamily="50" charset="-128"/>
                <a:ea typeface="Meiryo UI" panose="020B0604030504040204" pitchFamily="50" charset="-128"/>
              </a:rPr>
              <a:t>　　</a:t>
            </a:r>
            <a:r>
              <a:rPr lang="ja-JP" altLang="en-US" sz="1100" dirty="0" smtClean="0">
                <a:solidFill>
                  <a:sysClr val="windowText" lastClr="000000"/>
                </a:solidFill>
                <a:latin typeface="Meiryo UI" panose="020B0604030504040204" pitchFamily="50" charset="-128"/>
                <a:ea typeface="Meiryo UI" panose="020B0604030504040204" pitchFamily="50" charset="-128"/>
              </a:rPr>
              <a:t> </a:t>
            </a:r>
            <a:r>
              <a:rPr lang="ja-JP" altLang="en-US" sz="1100" b="1" dirty="0" smtClean="0">
                <a:solidFill>
                  <a:sysClr val="windowText" lastClr="000000"/>
                </a:solidFill>
                <a:latin typeface="Meiryo UI" panose="020B0604030504040204" pitchFamily="50" charset="-128"/>
                <a:ea typeface="Meiryo UI" panose="020B0604030504040204" pitchFamily="50" charset="-128"/>
              </a:rPr>
              <a:t>旅行前</a:t>
            </a:r>
            <a:r>
              <a:rPr lang="ja-JP" altLang="en-US" sz="1100" dirty="0" smtClean="0">
                <a:solidFill>
                  <a:sysClr val="windowText" lastClr="000000"/>
                </a:solidFill>
                <a:latin typeface="Meiryo UI" panose="020B0604030504040204" pitchFamily="50" charset="-128"/>
                <a:ea typeface="Meiryo UI" panose="020B0604030504040204" pitchFamily="50" charset="-128"/>
              </a:rPr>
              <a:t>では、「</a:t>
            </a:r>
            <a:r>
              <a:rPr lang="ja-JP" altLang="en-US" sz="1100" b="1" dirty="0" smtClean="0">
                <a:solidFill>
                  <a:sysClr val="windowText" lastClr="000000"/>
                </a:solidFill>
                <a:latin typeface="Meiryo UI" panose="020B0604030504040204" pitchFamily="50" charset="-128"/>
                <a:ea typeface="Meiryo UI" panose="020B0604030504040204" pitchFamily="50" charset="-128"/>
              </a:rPr>
              <a:t>動画サイト</a:t>
            </a:r>
            <a:r>
              <a:rPr lang="ja-JP" altLang="en-US" sz="1100" dirty="0" smtClean="0">
                <a:solidFill>
                  <a:sysClr val="windowText" lastClr="000000"/>
                </a:solidFill>
                <a:latin typeface="Meiryo UI" panose="020B0604030504040204" pitchFamily="50" charset="-128"/>
                <a:ea typeface="Meiryo UI" panose="020B0604030504040204" pitchFamily="50" charset="-128"/>
              </a:rPr>
              <a:t>」や「</a:t>
            </a:r>
            <a:r>
              <a:rPr lang="ja-JP" altLang="en-US" sz="1100" b="1" dirty="0" smtClean="0">
                <a:solidFill>
                  <a:sysClr val="windowText" lastClr="000000"/>
                </a:solidFill>
                <a:latin typeface="Meiryo UI" panose="020B0604030504040204" pitchFamily="50" charset="-128"/>
                <a:ea typeface="Meiryo UI" panose="020B0604030504040204" pitchFamily="50" charset="-128"/>
              </a:rPr>
              <a:t>ＳＮＳ</a:t>
            </a:r>
            <a:r>
              <a:rPr lang="ja-JP" altLang="en-US" sz="1100" dirty="0" smtClean="0">
                <a:solidFill>
                  <a:sysClr val="windowText" lastClr="000000"/>
                </a:solidFill>
                <a:latin typeface="Meiryo UI" panose="020B0604030504040204" pitchFamily="50" charset="-128"/>
                <a:ea typeface="Meiryo UI" panose="020B0604030504040204" pitchFamily="50" charset="-128"/>
              </a:rPr>
              <a:t>」などの利用割合が高く、アジアにおいて顕著である。</a:t>
            </a:r>
            <a:endParaRPr lang="en-US" altLang="ja-JP" sz="1100" dirty="0" smtClean="0">
              <a:solidFill>
                <a:sysClr val="windowText" lastClr="000000"/>
              </a:solidFill>
              <a:latin typeface="Meiryo UI" panose="020B0604030504040204" pitchFamily="50" charset="-128"/>
              <a:ea typeface="Meiryo UI" panose="020B0604030504040204" pitchFamily="50" charset="-128"/>
            </a:endParaRPr>
          </a:p>
          <a:p>
            <a:pPr defTabSz="990600"/>
            <a:r>
              <a:rPr lang="ja-JP" altLang="en-US" sz="1100" dirty="0">
                <a:solidFill>
                  <a:sysClr val="windowText" lastClr="000000"/>
                </a:solidFill>
                <a:latin typeface="Meiryo UI" panose="020B0604030504040204" pitchFamily="50" charset="-128"/>
                <a:ea typeface="Meiryo UI" panose="020B0604030504040204" pitchFamily="50" charset="-128"/>
              </a:rPr>
              <a:t>　</a:t>
            </a:r>
            <a:r>
              <a:rPr lang="ja-JP" altLang="en-US" sz="1100" dirty="0" smtClean="0">
                <a:solidFill>
                  <a:sysClr val="windowText" lastClr="000000"/>
                </a:solidFill>
                <a:latin typeface="Meiryo UI" panose="020B0604030504040204" pitchFamily="50" charset="-128"/>
                <a:ea typeface="Meiryo UI" panose="020B0604030504040204" pitchFamily="50" charset="-128"/>
              </a:rPr>
              <a:t>　 なお、中国版ツイッター</a:t>
            </a:r>
            <a:r>
              <a:rPr lang="en-US" altLang="ja-JP" sz="1100" dirty="0" smtClean="0">
                <a:solidFill>
                  <a:sysClr val="windowText" lastClr="000000"/>
                </a:solidFill>
                <a:latin typeface="Meiryo UI" panose="020B0604030504040204" pitchFamily="50" charset="-128"/>
                <a:ea typeface="Meiryo UI" panose="020B0604030504040204" pitchFamily="50" charset="-128"/>
              </a:rPr>
              <a:t>/</a:t>
            </a:r>
            <a:r>
              <a:rPr lang="en-US" altLang="ja-JP" sz="1100" dirty="0" err="1" smtClean="0">
                <a:solidFill>
                  <a:sysClr val="windowText" lastClr="000000"/>
                </a:solidFill>
                <a:latin typeface="Meiryo UI" panose="020B0604030504040204" pitchFamily="50" charset="-128"/>
                <a:ea typeface="Meiryo UI" panose="020B0604030504040204" pitchFamily="50" charset="-128"/>
              </a:rPr>
              <a:t>facebook</a:t>
            </a:r>
            <a:r>
              <a:rPr lang="ja-JP" altLang="en-US" sz="1100" dirty="0" smtClean="0">
                <a:solidFill>
                  <a:sysClr val="windowText" lastClr="000000"/>
                </a:solidFill>
                <a:latin typeface="Meiryo UI" panose="020B0604030504040204" pitchFamily="50" charset="-128"/>
                <a:ea typeface="Meiryo UI" panose="020B0604030504040204" pitchFamily="50" charset="-128"/>
              </a:rPr>
              <a:t>と呼ばれる「</a:t>
            </a:r>
            <a:r>
              <a:rPr lang="ja-JP" altLang="en-US" sz="1100" b="1" dirty="0" smtClean="0">
                <a:solidFill>
                  <a:sysClr val="windowText" lastClr="000000"/>
                </a:solidFill>
                <a:latin typeface="Meiryo UI" panose="020B0604030504040204" pitchFamily="50" charset="-128"/>
                <a:ea typeface="Meiryo UI" panose="020B0604030504040204" pitchFamily="50" charset="-128"/>
              </a:rPr>
              <a:t>ウェイボー</a:t>
            </a:r>
            <a:r>
              <a:rPr lang="ja-JP" altLang="en-US" sz="1100" dirty="0" smtClean="0">
                <a:solidFill>
                  <a:sysClr val="windowText" lastClr="000000"/>
                </a:solidFill>
                <a:latin typeface="Meiryo UI" panose="020B0604030504040204" pitchFamily="50" charset="-128"/>
                <a:ea typeface="Meiryo UI" panose="020B0604030504040204" pitchFamily="50" charset="-128"/>
              </a:rPr>
              <a:t>」が</a:t>
            </a:r>
            <a:r>
              <a:rPr lang="ja-JP" altLang="en-US" sz="1100" b="1" dirty="0" smtClean="0">
                <a:solidFill>
                  <a:sysClr val="windowText" lastClr="000000"/>
                </a:solidFill>
                <a:latin typeface="Meiryo UI" panose="020B0604030504040204" pitchFamily="50" charset="-128"/>
                <a:ea typeface="Meiryo UI" panose="020B0604030504040204" pitchFamily="50" charset="-128"/>
              </a:rPr>
              <a:t>中国では主要な</a:t>
            </a:r>
            <a:r>
              <a:rPr lang="en-US" altLang="ja-JP" sz="1100" b="1" dirty="0" smtClean="0">
                <a:solidFill>
                  <a:sysClr val="windowText" lastClr="000000"/>
                </a:solidFill>
                <a:latin typeface="Meiryo UI" panose="020B0604030504040204" pitchFamily="50" charset="-128"/>
                <a:ea typeface="Meiryo UI" panose="020B0604030504040204" pitchFamily="50" charset="-128"/>
              </a:rPr>
              <a:t>SNS</a:t>
            </a:r>
            <a:r>
              <a:rPr lang="ja-JP" altLang="en-US" sz="1100" dirty="0" smtClean="0">
                <a:solidFill>
                  <a:sysClr val="windowText" lastClr="000000"/>
                </a:solidFill>
                <a:latin typeface="Meiryo UI" panose="020B0604030504040204" pitchFamily="50" charset="-128"/>
                <a:ea typeface="Meiryo UI" panose="020B0604030504040204" pitchFamily="50" charset="-128"/>
              </a:rPr>
              <a:t>となっている。</a:t>
            </a:r>
            <a:endParaRPr lang="en-US" altLang="ja-JP" sz="1100" dirty="0" smtClean="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sz="200" dirty="0" smtClean="0">
              <a:solidFill>
                <a:sysClr val="windowText" lastClr="000000"/>
              </a:solidFill>
              <a:latin typeface="Meiryo UI" panose="020B0604030504040204" pitchFamily="50" charset="-128"/>
              <a:ea typeface="Meiryo UI" panose="020B0604030504040204" pitchFamily="50" charset="-128"/>
            </a:endParaRPr>
          </a:p>
          <a:p>
            <a:pPr defTabSz="990600"/>
            <a:r>
              <a:rPr lang="ja-JP" altLang="en-US" sz="1100" dirty="0">
                <a:solidFill>
                  <a:sysClr val="windowText" lastClr="000000"/>
                </a:solidFill>
                <a:latin typeface="Meiryo UI" panose="020B0604030504040204" pitchFamily="50" charset="-128"/>
                <a:ea typeface="Meiryo UI" panose="020B0604030504040204" pitchFamily="50" charset="-128"/>
              </a:rPr>
              <a:t>　</a:t>
            </a:r>
            <a:r>
              <a:rPr lang="ja-JP" altLang="en-US" sz="1100" dirty="0" smtClean="0">
                <a:solidFill>
                  <a:sysClr val="windowText" lastClr="000000"/>
                </a:solidFill>
                <a:latin typeface="Meiryo UI" panose="020B0604030504040204" pitchFamily="50" charset="-128"/>
                <a:ea typeface="Meiryo UI" panose="020B0604030504040204" pitchFamily="50" charset="-128"/>
              </a:rPr>
              <a:t>〇</a:t>
            </a:r>
            <a:r>
              <a:rPr lang="ja-JP" altLang="en-US" sz="1100" b="1" dirty="0" smtClean="0">
                <a:solidFill>
                  <a:sysClr val="windowText" lastClr="000000"/>
                </a:solidFill>
                <a:latin typeface="Meiryo UI" panose="020B0604030504040204" pitchFamily="50" charset="-128"/>
                <a:ea typeface="Meiryo UI" panose="020B0604030504040204" pitchFamily="50" charset="-128"/>
              </a:rPr>
              <a:t>旅行中</a:t>
            </a:r>
            <a:r>
              <a:rPr lang="ja-JP" altLang="en-US" sz="1100" dirty="0" smtClean="0">
                <a:solidFill>
                  <a:sysClr val="windowText" lastClr="000000"/>
                </a:solidFill>
                <a:latin typeface="Meiryo UI" panose="020B0604030504040204" pitchFamily="50" charset="-128"/>
                <a:ea typeface="Meiryo UI" panose="020B0604030504040204" pitchFamily="50" charset="-128"/>
              </a:rPr>
              <a:t>に必要な情報は、「</a:t>
            </a:r>
            <a:r>
              <a:rPr lang="ja-JP" altLang="en-US" sz="1100" b="1" dirty="0" smtClean="0">
                <a:solidFill>
                  <a:sysClr val="windowText" lastClr="000000"/>
                </a:solidFill>
                <a:latin typeface="Meiryo UI" panose="020B0604030504040204" pitchFamily="50" charset="-128"/>
                <a:ea typeface="Meiryo UI" panose="020B0604030504040204" pitchFamily="50" charset="-128"/>
              </a:rPr>
              <a:t>交通手段</a:t>
            </a:r>
            <a:r>
              <a:rPr lang="ja-JP" altLang="en-US" sz="1100" dirty="0" smtClean="0">
                <a:solidFill>
                  <a:sysClr val="windowText" lastClr="000000"/>
                </a:solidFill>
                <a:latin typeface="Meiryo UI" panose="020B0604030504040204" pitchFamily="50" charset="-128"/>
                <a:ea typeface="Meiryo UI" panose="020B0604030504040204" pitchFamily="50" charset="-128"/>
              </a:rPr>
              <a:t>」＞「</a:t>
            </a:r>
            <a:r>
              <a:rPr lang="ja-JP" altLang="en-US" sz="1100" b="1" dirty="0" smtClean="0">
                <a:solidFill>
                  <a:sysClr val="windowText" lastClr="000000"/>
                </a:solidFill>
                <a:latin typeface="Meiryo UI" panose="020B0604030504040204" pitchFamily="50" charset="-128"/>
                <a:ea typeface="Meiryo UI" panose="020B0604030504040204" pitchFamily="50" charset="-128"/>
              </a:rPr>
              <a:t>食事</a:t>
            </a:r>
            <a:r>
              <a:rPr lang="ja-JP" altLang="en-US" sz="1100" dirty="0" smtClean="0">
                <a:solidFill>
                  <a:sysClr val="windowText" lastClr="000000"/>
                </a:solidFill>
                <a:latin typeface="Meiryo UI" panose="020B0604030504040204" pitchFamily="50" charset="-128"/>
                <a:ea typeface="Meiryo UI" panose="020B0604030504040204" pitchFamily="50" charset="-128"/>
              </a:rPr>
              <a:t>」＞「</a:t>
            </a:r>
            <a:r>
              <a:rPr lang="ja-JP" altLang="en-US" sz="1100" b="1" dirty="0" smtClean="0">
                <a:solidFill>
                  <a:sysClr val="windowText" lastClr="000000"/>
                </a:solidFill>
                <a:latin typeface="Meiryo UI" panose="020B0604030504040204" pitchFamily="50" charset="-128"/>
                <a:ea typeface="Meiryo UI" panose="020B0604030504040204" pitchFamily="50" charset="-128"/>
              </a:rPr>
              <a:t>観光施設</a:t>
            </a:r>
            <a:r>
              <a:rPr lang="ja-JP" altLang="en-US" sz="1100" dirty="0" smtClean="0">
                <a:solidFill>
                  <a:sysClr val="windowText" lastClr="000000"/>
                </a:solidFill>
                <a:latin typeface="Meiryo UI" panose="020B0604030504040204" pitchFamily="50" charset="-128"/>
                <a:ea typeface="Meiryo UI" panose="020B0604030504040204" pitchFamily="50" charset="-128"/>
              </a:rPr>
              <a:t>」の順で多い。</a:t>
            </a:r>
            <a:endParaRPr lang="en-US" altLang="ja-JP" sz="1100" dirty="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sz="700" dirty="0">
              <a:solidFill>
                <a:sysClr val="windowText" lastClr="000000"/>
              </a:solidFill>
              <a:latin typeface="Meiryo UI" panose="020B0604030504040204" pitchFamily="50" charset="-128"/>
              <a:ea typeface="Meiryo UI" panose="020B0604030504040204" pitchFamily="50" charset="-128"/>
            </a:endParaRPr>
          </a:p>
          <a:p>
            <a:pPr defTabSz="990600"/>
            <a:r>
              <a:rPr lang="ja-JP" altLang="en-US" sz="1100" b="1" dirty="0" smtClean="0">
                <a:solidFill>
                  <a:sysClr val="windowText" lastClr="000000"/>
                </a:solidFill>
                <a:latin typeface="Meiryo UI" panose="020B0604030504040204" pitchFamily="50" charset="-128"/>
                <a:ea typeface="Meiryo UI" panose="020B0604030504040204" pitchFamily="50" charset="-128"/>
              </a:rPr>
              <a:t>（観光関連事業所の取組みとニーズ）</a:t>
            </a:r>
            <a:endParaRPr lang="en-US" altLang="ja-JP" sz="1100" b="1" dirty="0">
              <a:solidFill>
                <a:sysClr val="windowText" lastClr="000000"/>
              </a:solidFill>
              <a:latin typeface="Meiryo UI" panose="020B0604030504040204" pitchFamily="50" charset="-128"/>
              <a:ea typeface="Meiryo UI" panose="020B0604030504040204" pitchFamily="50" charset="-128"/>
            </a:endParaRPr>
          </a:p>
          <a:p>
            <a:pPr defTabSz="990600"/>
            <a:r>
              <a:rPr lang="ja-JP" altLang="en-US" sz="1100" b="1" dirty="0">
                <a:solidFill>
                  <a:sysClr val="windowText" lastClr="000000"/>
                </a:solidFill>
                <a:latin typeface="Meiryo UI" panose="020B0604030504040204" pitchFamily="50" charset="-128"/>
                <a:ea typeface="Meiryo UI" panose="020B0604030504040204" pitchFamily="50" charset="-128"/>
              </a:rPr>
              <a:t>　</a:t>
            </a:r>
            <a:r>
              <a:rPr lang="ja-JP" altLang="en-US" sz="1100" dirty="0" smtClean="0">
                <a:solidFill>
                  <a:sysClr val="windowText" lastClr="000000"/>
                </a:solidFill>
                <a:latin typeface="Meiryo UI" panose="020B0604030504040204" pitchFamily="50" charset="-128"/>
                <a:ea typeface="Meiryo UI" panose="020B0604030504040204" pitchFamily="50" charset="-128"/>
              </a:rPr>
              <a:t>〇「外国人人材の活用」や「外国語対応」に関しては、業種を問わず取組みが進められている。</a:t>
            </a:r>
            <a:endParaRPr lang="en-US" altLang="ja-JP" sz="1100" dirty="0" smtClean="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sz="200" dirty="0">
              <a:solidFill>
                <a:sysClr val="windowText" lastClr="000000"/>
              </a:solidFill>
              <a:latin typeface="Meiryo UI" panose="020B0604030504040204" pitchFamily="50" charset="-128"/>
              <a:ea typeface="Meiryo UI" panose="020B0604030504040204" pitchFamily="50" charset="-128"/>
            </a:endParaRPr>
          </a:p>
          <a:p>
            <a:pPr defTabSz="990600"/>
            <a:r>
              <a:rPr lang="ja-JP" altLang="en-US" sz="1100" dirty="0">
                <a:solidFill>
                  <a:sysClr val="windowText" lastClr="000000"/>
                </a:solidFill>
                <a:latin typeface="Meiryo UI" panose="020B0604030504040204" pitchFamily="50" charset="-128"/>
                <a:ea typeface="Meiryo UI" panose="020B0604030504040204" pitchFamily="50" charset="-128"/>
              </a:rPr>
              <a:t>　</a:t>
            </a:r>
            <a:r>
              <a:rPr lang="ja-JP" altLang="en-US" sz="1100" dirty="0" smtClean="0">
                <a:solidFill>
                  <a:sysClr val="windowText" lastClr="000000"/>
                </a:solidFill>
                <a:latin typeface="Meiryo UI" panose="020B0604030504040204" pitchFamily="50" charset="-128"/>
                <a:ea typeface="Meiryo UI" panose="020B0604030504040204" pitchFamily="50" charset="-128"/>
              </a:rPr>
              <a:t>〇さらに観光客を増やしていきたい意向のある事業所が多く、特に欧米豪や東南アジアの受入ニーズが強い。</a:t>
            </a:r>
            <a:endParaRPr lang="en-US" altLang="ja-JP" sz="1100" dirty="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sz="1100" dirty="0">
              <a:solidFill>
                <a:sysClr val="windowText" lastClr="000000"/>
              </a:solidFill>
              <a:latin typeface="Meiryo UI" panose="020B0604030504040204" pitchFamily="50" charset="-128"/>
              <a:ea typeface="Meiryo UI" panose="020B0604030504040204" pitchFamily="50" charset="-128"/>
            </a:endParaRPr>
          </a:p>
          <a:p>
            <a:endParaRPr lang="en-US" altLang="ja-JP" sz="1100" dirty="0">
              <a:solidFill>
                <a:schemeClr val="tx1"/>
              </a:solidFill>
              <a:latin typeface="Meiryo UI" panose="020B0604030504040204" pitchFamily="50" charset="-128"/>
              <a:ea typeface="Meiryo UI" panose="020B0604030504040204" pitchFamily="50" charset="-128"/>
            </a:endParaRPr>
          </a:p>
          <a:p>
            <a:pPr defTabSz="990600"/>
            <a:endParaRPr lang="en-US" altLang="ja-JP" sz="1100" dirty="0" smtClean="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sz="1100" dirty="0">
              <a:solidFill>
                <a:sysClr val="windowText" lastClr="000000"/>
              </a:solidFill>
              <a:latin typeface="Meiryo UI" panose="020B0604030504040204" pitchFamily="50" charset="-128"/>
              <a:ea typeface="Meiryo UI" panose="020B0604030504040204" pitchFamily="50" charset="-128"/>
            </a:endParaRPr>
          </a:p>
          <a:p>
            <a:pPr marL="88900" indent="-88900"/>
            <a:endParaRPr lang="en-US" altLang="ja-JP" sz="1100" b="1" dirty="0" smtClean="0">
              <a:solidFill>
                <a:sysClr val="windowText" lastClr="000000"/>
              </a:solidFill>
              <a:latin typeface="Meiryo UI" panose="020B0604030504040204" pitchFamily="50" charset="-128"/>
              <a:ea typeface="Meiryo UI" panose="020B0604030504040204" pitchFamily="50" charset="-128"/>
            </a:endParaRPr>
          </a:p>
          <a:p>
            <a:pPr marL="88900" indent="-88900">
              <a:spcBef>
                <a:spcPts val="300"/>
              </a:spcBef>
            </a:pPr>
            <a:r>
              <a:rPr lang="ja-JP" altLang="en-US" sz="1000" b="1" dirty="0" smtClean="0">
                <a:solidFill>
                  <a:sysClr val="windowText" lastClr="000000"/>
                </a:solidFill>
                <a:latin typeface="Meiryo UI" panose="020B0604030504040204" pitchFamily="50" charset="-128"/>
                <a:ea typeface="Meiryo UI" panose="020B0604030504040204" pitchFamily="50" charset="-128"/>
              </a:rPr>
              <a:t>　　</a:t>
            </a:r>
            <a:endParaRPr lang="en-US" altLang="ja-JP" sz="1000" dirty="0" smtClean="0">
              <a:solidFill>
                <a:sysClr val="windowText" lastClr="000000"/>
              </a:solidFill>
              <a:latin typeface="Meiryo UI" panose="020B0604030504040204" pitchFamily="50" charset="-128"/>
              <a:ea typeface="Meiryo UI" panose="020B0604030504040204" pitchFamily="50" charset="-128"/>
            </a:endParaRPr>
          </a:p>
        </p:txBody>
      </p:sp>
      <p:sp>
        <p:nvSpPr>
          <p:cNvPr id="44" name="AutoShape 226"/>
          <p:cNvSpPr>
            <a:spLocks noChangeArrowheads="1"/>
          </p:cNvSpPr>
          <p:nvPr/>
        </p:nvSpPr>
        <p:spPr bwMode="auto">
          <a:xfrm>
            <a:off x="7137874" y="661724"/>
            <a:ext cx="1646879" cy="242852"/>
          </a:xfrm>
          <a:prstGeom prst="roundRect">
            <a:avLst>
              <a:gd name="adj" fmla="val 16667"/>
            </a:avLst>
          </a:prstGeom>
          <a:solidFill>
            <a:schemeClr val="accent6">
              <a:lumMod val="40000"/>
              <a:lumOff val="60000"/>
            </a:schemeClr>
          </a:solidFill>
          <a:ln w="9525" algn="ctr">
            <a:solidFill>
              <a:srgbClr val="000000"/>
            </a:solidFill>
            <a:round/>
            <a:headEnd/>
            <a:tailEnd/>
          </a:ln>
          <a:effectLst/>
          <a:extLst/>
        </p:spPr>
        <p:txBody>
          <a:bodyPr wrap="square" lIns="85691" tIns="42846" rIns="85691" bIns="42846"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lnSpc>
                <a:spcPts val="1567"/>
              </a:lnSpc>
              <a:defRPr sz="1000"/>
            </a:pPr>
            <a:r>
              <a:rPr lang="ja-JP" altLang="en-US" sz="1400" b="1" dirty="0" smtClean="0">
                <a:latin typeface="Meiryo UI" panose="020B0604030504040204" pitchFamily="50" charset="-128"/>
                <a:ea typeface="Meiryo UI" panose="020B0604030504040204" pitchFamily="50" charset="-128"/>
              </a:rPr>
              <a:t>観光ニーズ分析</a:t>
            </a:r>
            <a:endParaRPr lang="ja-JP" altLang="en-US" sz="1400" b="1" dirty="0">
              <a:latin typeface="Meiryo UI" panose="020B0604030504040204" pitchFamily="50" charset="-128"/>
              <a:ea typeface="Meiryo UI" panose="020B0604030504040204" pitchFamily="50" charset="-128"/>
            </a:endParaRPr>
          </a:p>
        </p:txBody>
      </p:sp>
      <p:sp>
        <p:nvSpPr>
          <p:cNvPr id="73" name="テキスト ボックス 72"/>
          <p:cNvSpPr txBox="1"/>
          <p:nvPr/>
        </p:nvSpPr>
        <p:spPr>
          <a:xfrm>
            <a:off x="534669" y="1367263"/>
            <a:ext cx="2541492" cy="1156727"/>
          </a:xfrm>
          <a:prstGeom prst="rect">
            <a:avLst/>
          </a:prstGeom>
          <a:solidFill>
            <a:schemeClr val="tx2">
              <a:lumMod val="20000"/>
              <a:lumOff val="80000"/>
            </a:schemeClr>
          </a:solidFill>
        </p:spPr>
        <p:txBody>
          <a:bodyPr wrap="square" rtlCol="0">
            <a:spAutoFit/>
          </a:bodyPr>
          <a:lstStyle/>
          <a:p>
            <a:pPr marL="87313" indent="-87313"/>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87313" indent="-87313">
              <a:lnSpc>
                <a:spcPts val="1000"/>
              </a:lnSpc>
              <a:spcBef>
                <a:spcPts val="600"/>
              </a:spcBef>
            </a:pPr>
            <a:r>
              <a:rPr lang="ja-JP" altLang="en-US" sz="1100" b="1" dirty="0">
                <a:latin typeface="Meiryo UI" panose="020B0604030504040204" pitchFamily="50" charset="-128"/>
                <a:ea typeface="Meiryo UI" panose="020B0604030504040204" pitchFamily="50" charset="-128"/>
              </a:rPr>
              <a:t>　</a:t>
            </a:r>
            <a:r>
              <a:rPr lang="ja-JP" altLang="en-US" sz="1100" b="1" dirty="0" smtClean="0">
                <a:latin typeface="Meiryo UI" panose="020B0604030504040204" pitchFamily="50" charset="-128"/>
                <a:ea typeface="Meiryo UI" panose="020B0604030504040204" pitchFamily="50" charset="-128"/>
              </a:rPr>
              <a:t>・携帯電話基地局調査</a:t>
            </a:r>
            <a:endParaRPr lang="en-US" altLang="ja-JP" sz="1100" b="1" dirty="0" smtClean="0">
              <a:latin typeface="Meiryo UI" panose="020B0604030504040204" pitchFamily="50" charset="-128"/>
              <a:ea typeface="Meiryo UI" panose="020B0604030504040204" pitchFamily="50" charset="-128"/>
            </a:endParaRPr>
          </a:p>
          <a:p>
            <a:pPr marL="87313" indent="-87313">
              <a:lnSpc>
                <a:spcPts val="1000"/>
              </a:lnSpc>
              <a:spcBef>
                <a:spcPts val="600"/>
              </a:spcBef>
            </a:pPr>
            <a:r>
              <a:rPr lang="ja-JP" altLang="en-US" sz="1100" b="1" dirty="0">
                <a:latin typeface="Meiryo UI" panose="020B0604030504040204" pitchFamily="50" charset="-128"/>
                <a:ea typeface="Meiryo UI" panose="020B0604030504040204" pitchFamily="50" charset="-128"/>
              </a:rPr>
              <a:t>　</a:t>
            </a:r>
            <a:r>
              <a:rPr lang="ja-JP" altLang="en-US" sz="1100" b="1" dirty="0" smtClean="0">
                <a:latin typeface="Meiryo UI" panose="020B0604030504040204" pitchFamily="50" charset="-128"/>
                <a:ea typeface="Meiryo UI" panose="020B0604030504040204" pitchFamily="50" charset="-128"/>
              </a:rPr>
              <a:t>・</a:t>
            </a:r>
            <a:r>
              <a:rPr lang="en-US" altLang="ja-JP" sz="1100" b="1" dirty="0" smtClean="0">
                <a:latin typeface="Meiryo UI" panose="020B0604030504040204" pitchFamily="50" charset="-128"/>
                <a:ea typeface="Meiryo UI" panose="020B0604030504040204" pitchFamily="50" charset="-128"/>
              </a:rPr>
              <a:t>GPS</a:t>
            </a:r>
            <a:r>
              <a:rPr lang="ja-JP" altLang="en-US" sz="1100" b="1" dirty="0" smtClean="0">
                <a:latin typeface="Meiryo UI" panose="020B0604030504040204" pitchFamily="50" charset="-128"/>
                <a:ea typeface="Meiryo UI" panose="020B0604030504040204" pitchFamily="50" charset="-128"/>
              </a:rPr>
              <a:t>調査</a:t>
            </a:r>
            <a:endParaRPr lang="en-US" altLang="ja-JP" sz="1100" b="1" dirty="0" smtClean="0">
              <a:latin typeface="Meiryo UI" panose="020B0604030504040204" pitchFamily="50" charset="-128"/>
              <a:ea typeface="Meiryo UI" panose="020B0604030504040204" pitchFamily="50" charset="-128"/>
            </a:endParaRPr>
          </a:p>
          <a:p>
            <a:pPr marL="87313" indent="-87313">
              <a:lnSpc>
                <a:spcPts val="700"/>
              </a:lnSpc>
              <a:spcBef>
                <a:spcPts val="600"/>
              </a:spcBef>
            </a:pPr>
            <a:r>
              <a:rPr lang="ja-JP" altLang="en-US" sz="1100" b="1" dirty="0">
                <a:latin typeface="Meiryo UI" panose="020B0604030504040204" pitchFamily="50" charset="-128"/>
                <a:ea typeface="Meiryo UI" panose="020B0604030504040204" pitchFamily="50" charset="-128"/>
              </a:rPr>
              <a:t>　</a:t>
            </a:r>
            <a:r>
              <a:rPr lang="ja-JP" altLang="en-US" sz="1100" b="1" dirty="0" smtClean="0">
                <a:latin typeface="Meiryo UI" panose="020B0604030504040204" pitchFamily="50" charset="-128"/>
                <a:ea typeface="Meiryo UI" panose="020B0604030504040204" pitchFamily="50" charset="-128"/>
              </a:rPr>
              <a:t>・</a:t>
            </a:r>
            <a:r>
              <a:rPr lang="en-US" altLang="ja-JP" sz="1100" b="1" dirty="0" smtClean="0">
                <a:latin typeface="Meiryo UI" panose="020B0604030504040204" pitchFamily="50" charset="-128"/>
                <a:ea typeface="Meiryo UI" panose="020B0604030504040204" pitchFamily="50" charset="-128"/>
              </a:rPr>
              <a:t>SNS</a:t>
            </a:r>
            <a:r>
              <a:rPr lang="ja-JP" altLang="en-US" sz="1100" b="1" dirty="0" smtClean="0">
                <a:latin typeface="Meiryo UI" panose="020B0604030504040204" pitchFamily="50" charset="-128"/>
                <a:ea typeface="Meiryo UI" panose="020B0604030504040204" pitchFamily="50" charset="-128"/>
              </a:rPr>
              <a:t>調査</a:t>
            </a:r>
            <a:r>
              <a:rPr lang="ja-JP" altLang="en-US" sz="1100" dirty="0" smtClean="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トリップアドバイザー</a:t>
            </a:r>
            <a:endParaRPr lang="en-US" altLang="ja-JP" sz="1050" dirty="0" smtClean="0">
              <a:latin typeface="Meiryo UI" panose="020B0604030504040204" pitchFamily="50" charset="-128"/>
              <a:ea typeface="Meiryo UI" panose="020B0604030504040204" pitchFamily="50" charset="-128"/>
            </a:endParaRPr>
          </a:p>
          <a:p>
            <a:pPr marL="87313" indent="-87313">
              <a:lnSpc>
                <a:spcPts val="700"/>
              </a:lnSpc>
              <a:spcBef>
                <a:spcPts val="600"/>
              </a:spcBef>
            </a:pPr>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インスタグラム</a:t>
            </a:r>
            <a:endParaRPr lang="en-US" altLang="ja-JP" sz="1050" dirty="0" smtClean="0">
              <a:latin typeface="Meiryo UI" panose="020B0604030504040204" pitchFamily="50" charset="-128"/>
              <a:ea typeface="Meiryo UI" panose="020B0604030504040204" pitchFamily="50" charset="-128"/>
            </a:endParaRPr>
          </a:p>
          <a:p>
            <a:pPr marL="87313" indent="-87313">
              <a:lnSpc>
                <a:spcPts val="700"/>
              </a:lnSpc>
              <a:spcBef>
                <a:spcPts val="600"/>
              </a:spcBef>
            </a:pPr>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ウェイボー</a:t>
            </a:r>
            <a:r>
              <a:rPr lang="ja-JP" altLang="en-US" sz="1050" dirty="0">
                <a:latin typeface="Meiryo UI" panose="020B0604030504040204" pitchFamily="50" charset="-128"/>
                <a:ea typeface="Meiryo UI" panose="020B0604030504040204" pitchFamily="50" charset="-128"/>
              </a:rPr>
              <a:t>　</a:t>
            </a:r>
            <a:endParaRPr lang="en-US" altLang="ja-JP" sz="1050" dirty="0" smtClean="0">
              <a:latin typeface="Meiryo UI" panose="020B0604030504040204" pitchFamily="50" charset="-128"/>
              <a:ea typeface="Meiryo UI" panose="020B0604030504040204" pitchFamily="50" charset="-128"/>
            </a:endParaRPr>
          </a:p>
        </p:txBody>
      </p:sp>
      <p:sp>
        <p:nvSpPr>
          <p:cNvPr id="74" name="テキスト ボックス 2"/>
          <p:cNvSpPr txBox="1"/>
          <p:nvPr/>
        </p:nvSpPr>
        <p:spPr bwMode="gray">
          <a:xfrm>
            <a:off x="87841" y="7198754"/>
            <a:ext cx="6620880" cy="853041"/>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80000" rIns="252000" bIns="108000"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defTabSz="990600"/>
            <a:endParaRPr lang="ja-JP" altLang="ja-JP" sz="300" b="1" dirty="0">
              <a:solidFill>
                <a:sysClr val="windowText" lastClr="000000"/>
              </a:solidFill>
              <a:latin typeface="Meiryo UI" panose="020B0604030504040204" pitchFamily="50" charset="-128"/>
              <a:ea typeface="Meiryo UI" panose="020B0604030504040204" pitchFamily="50" charset="-128"/>
            </a:endParaRPr>
          </a:p>
          <a:p>
            <a:pPr defTabSz="990600"/>
            <a:r>
              <a:rPr lang="ja-JP" altLang="en-US" b="1" dirty="0" smtClean="0">
                <a:solidFill>
                  <a:sysClr val="windowText" lastClr="000000"/>
                </a:solidFill>
                <a:latin typeface="Meiryo UI" panose="020B0604030504040204" pitchFamily="50" charset="-128"/>
                <a:ea typeface="Meiryo UI" panose="020B0604030504040204" pitchFamily="50" charset="-128"/>
              </a:rPr>
              <a:t>（</a:t>
            </a:r>
            <a:r>
              <a:rPr lang="ja-JP" altLang="en-US" b="1" dirty="0">
                <a:solidFill>
                  <a:sysClr val="windowText" lastClr="000000"/>
                </a:solidFill>
                <a:latin typeface="Meiryo UI" panose="020B0604030504040204" pitchFamily="50" charset="-128"/>
                <a:ea typeface="Meiryo UI" panose="020B0604030504040204" pitchFamily="50" charset="-128"/>
              </a:rPr>
              <a:t>移動・宿泊</a:t>
            </a:r>
            <a:r>
              <a:rPr lang="ja-JP" altLang="en-US" b="1" dirty="0" smtClean="0">
                <a:solidFill>
                  <a:sysClr val="windowText" lastClr="000000"/>
                </a:solidFill>
                <a:latin typeface="Meiryo UI" panose="020B0604030504040204" pitchFamily="50" charset="-128"/>
                <a:ea typeface="Meiryo UI" panose="020B0604030504040204" pitchFamily="50" charset="-128"/>
              </a:rPr>
              <a:t>） </a:t>
            </a:r>
            <a:r>
              <a:rPr lang="en-US" altLang="ja-JP" sz="900" dirty="0" smtClean="0">
                <a:solidFill>
                  <a:sysClr val="windowText" lastClr="000000"/>
                </a:solidFill>
                <a:latin typeface="Meiryo UI" panose="020B0604030504040204" pitchFamily="50" charset="-128"/>
                <a:ea typeface="Meiryo UI" panose="020B0604030504040204" pitchFamily="50" charset="-128"/>
              </a:rPr>
              <a:t>※</a:t>
            </a:r>
            <a:r>
              <a:rPr lang="ja-JP" altLang="en-US" sz="900" dirty="0" smtClean="0">
                <a:solidFill>
                  <a:sysClr val="windowText" lastClr="000000"/>
                </a:solidFill>
                <a:latin typeface="Meiryo UI" panose="020B0604030504040204" pitchFamily="50" charset="-128"/>
                <a:ea typeface="Meiryo UI" panose="020B0604030504040204" pitchFamily="50" charset="-128"/>
              </a:rPr>
              <a:t>外国人聞き取り調査の分析</a:t>
            </a:r>
            <a:endParaRPr lang="en-US" altLang="ja-JP" sz="900" dirty="0" smtClean="0">
              <a:solidFill>
                <a:sysClr val="windowText" lastClr="000000"/>
              </a:solidFill>
              <a:latin typeface="Meiryo UI" panose="020B0604030504040204" pitchFamily="50" charset="-128"/>
              <a:ea typeface="Meiryo UI" panose="020B0604030504040204" pitchFamily="50" charset="-128"/>
            </a:endParaRPr>
          </a:p>
          <a:p>
            <a:pPr defTabSz="990600"/>
            <a:endParaRPr lang="ja-JP" altLang="en-US" sz="300" b="1" dirty="0">
              <a:solidFill>
                <a:sysClr val="windowText" lastClr="000000"/>
              </a:solidFill>
              <a:latin typeface="Meiryo UI" panose="020B0604030504040204" pitchFamily="50" charset="-128"/>
              <a:ea typeface="Meiryo UI" panose="020B0604030504040204" pitchFamily="50" charset="-128"/>
            </a:endParaRPr>
          </a:p>
          <a:p>
            <a:pPr defTabSz="990600"/>
            <a:r>
              <a:rPr lang="ja-JP" altLang="en-US" dirty="0">
                <a:solidFill>
                  <a:sysClr val="windowText" lastClr="000000"/>
                </a:solidFill>
                <a:latin typeface="Meiryo UI" panose="020B0604030504040204" pitchFamily="50" charset="-128"/>
                <a:ea typeface="Meiryo UI" panose="020B0604030504040204" pitchFamily="50" charset="-128"/>
              </a:rPr>
              <a:t>　〇「鉄道」利用</a:t>
            </a:r>
            <a:r>
              <a:rPr lang="ja-JP" altLang="en-US" dirty="0" smtClean="0">
                <a:solidFill>
                  <a:sysClr val="windowText" lastClr="000000"/>
                </a:solidFill>
                <a:latin typeface="Meiryo UI" panose="020B0604030504040204" pitchFamily="50" charset="-128"/>
                <a:ea typeface="Meiryo UI" panose="020B0604030504040204" pitchFamily="50" charset="-128"/>
              </a:rPr>
              <a:t>が８割以上を</a:t>
            </a:r>
            <a:r>
              <a:rPr lang="ja-JP" altLang="en-US" dirty="0">
                <a:solidFill>
                  <a:sysClr val="windowText" lastClr="000000"/>
                </a:solidFill>
                <a:latin typeface="Meiryo UI" panose="020B0604030504040204" pitchFamily="50" charset="-128"/>
                <a:ea typeface="Meiryo UI" panose="020B0604030504040204" pitchFamily="50" charset="-128"/>
              </a:rPr>
              <a:t>占めているが、中国・台湾からの観光客</a:t>
            </a:r>
            <a:r>
              <a:rPr lang="ja-JP" altLang="en-US" dirty="0" smtClean="0">
                <a:solidFill>
                  <a:sysClr val="windowText" lastClr="000000"/>
                </a:solidFill>
                <a:latin typeface="Meiryo UI" panose="020B0604030504040204" pitchFamily="50" charset="-128"/>
                <a:ea typeface="Meiryo UI" panose="020B0604030504040204" pitchFamily="50" charset="-128"/>
              </a:rPr>
              <a:t>は２割</a:t>
            </a:r>
            <a:r>
              <a:rPr lang="ja-JP" altLang="en-US" dirty="0">
                <a:solidFill>
                  <a:sysClr val="windowText" lastClr="000000"/>
                </a:solidFill>
                <a:latin typeface="Meiryo UI" panose="020B0604030504040204" pitchFamily="50" charset="-128"/>
                <a:ea typeface="Meiryo UI" panose="020B0604030504040204" pitchFamily="50" charset="-128"/>
              </a:rPr>
              <a:t>が「ツアーバス」を利用</a:t>
            </a:r>
            <a:r>
              <a:rPr lang="ja-JP" altLang="en-US" dirty="0" smtClean="0">
                <a:solidFill>
                  <a:sysClr val="windowText" lastClr="000000"/>
                </a:solidFill>
                <a:latin typeface="Meiryo UI" panose="020B0604030504040204" pitchFamily="50" charset="-128"/>
                <a:ea typeface="Meiryo UI" panose="020B0604030504040204" pitchFamily="50" charset="-128"/>
              </a:rPr>
              <a:t>。</a:t>
            </a:r>
            <a:endParaRPr lang="en-US" altLang="ja-JP" dirty="0" smtClean="0">
              <a:solidFill>
                <a:sysClr val="windowText" lastClr="000000"/>
              </a:solidFill>
              <a:latin typeface="Meiryo UI" panose="020B0604030504040204" pitchFamily="50" charset="-128"/>
              <a:ea typeface="Meiryo UI" panose="020B0604030504040204" pitchFamily="50" charset="-128"/>
            </a:endParaRPr>
          </a:p>
          <a:p>
            <a:pPr defTabSz="990600"/>
            <a:endParaRPr lang="ja-JP" altLang="en-US" sz="100" dirty="0">
              <a:solidFill>
                <a:sysClr val="windowText" lastClr="000000"/>
              </a:solidFill>
              <a:latin typeface="Meiryo UI" panose="020B0604030504040204" pitchFamily="50" charset="-128"/>
              <a:ea typeface="Meiryo UI" panose="020B0604030504040204" pitchFamily="50" charset="-128"/>
            </a:endParaRPr>
          </a:p>
          <a:p>
            <a:pPr defTabSz="990600"/>
            <a:r>
              <a:rPr lang="ja-JP" altLang="en-US" dirty="0">
                <a:solidFill>
                  <a:sysClr val="windowText" lastClr="000000"/>
                </a:solidFill>
                <a:latin typeface="Meiryo UI" panose="020B0604030504040204" pitchFamily="50" charset="-128"/>
                <a:ea typeface="Meiryo UI" panose="020B0604030504040204" pitchFamily="50" charset="-128"/>
              </a:rPr>
              <a:t>　〇韓国からの観光客は、「レンタカー」利用が比較的</a:t>
            </a:r>
            <a:r>
              <a:rPr lang="ja-JP" altLang="en-US" dirty="0" smtClean="0">
                <a:solidFill>
                  <a:sysClr val="windowText" lastClr="000000"/>
                </a:solidFill>
                <a:latin typeface="Meiryo UI" panose="020B0604030504040204" pitchFamily="50" charset="-128"/>
                <a:ea typeface="Meiryo UI" panose="020B0604030504040204" pitchFamily="50" charset="-128"/>
              </a:rPr>
              <a:t>多い</a:t>
            </a:r>
            <a:r>
              <a:rPr lang="en-US" altLang="ja-JP" dirty="0" smtClean="0">
                <a:solidFill>
                  <a:sysClr val="windowText" lastClr="000000"/>
                </a:solidFill>
                <a:latin typeface="Meiryo UI" panose="020B0604030504040204" pitchFamily="50" charset="-128"/>
                <a:ea typeface="Meiryo UI" panose="020B0604030504040204" pitchFamily="50" charset="-128"/>
              </a:rPr>
              <a:t>(14</a:t>
            </a:r>
            <a:r>
              <a:rPr lang="ja-JP" altLang="en-US" dirty="0" smtClean="0">
                <a:solidFill>
                  <a:sysClr val="windowText" lastClr="000000"/>
                </a:solidFill>
                <a:latin typeface="Meiryo UI" panose="020B0604030504040204" pitchFamily="50" charset="-128"/>
                <a:ea typeface="Meiryo UI" panose="020B0604030504040204" pitchFamily="50" charset="-128"/>
              </a:rPr>
              <a:t>％</a:t>
            </a:r>
            <a:r>
              <a:rPr lang="en-US" altLang="ja-JP" dirty="0" smtClean="0">
                <a:solidFill>
                  <a:sysClr val="windowText" lastClr="000000"/>
                </a:solidFill>
                <a:latin typeface="Meiryo UI" panose="020B0604030504040204" pitchFamily="50" charset="-128"/>
                <a:ea typeface="Meiryo UI" panose="020B0604030504040204" pitchFamily="50" charset="-128"/>
              </a:rPr>
              <a:t>)</a:t>
            </a:r>
            <a:r>
              <a:rPr lang="ja-JP" altLang="en-US" dirty="0" err="1" smtClean="0">
                <a:solidFill>
                  <a:sysClr val="windowText" lastClr="000000"/>
                </a:solidFill>
                <a:latin typeface="Meiryo UI" panose="020B0604030504040204" pitchFamily="50" charset="-128"/>
                <a:ea typeface="Meiryo UI" panose="020B0604030504040204" pitchFamily="50" charset="-128"/>
              </a:rPr>
              <a:t>。</a:t>
            </a:r>
            <a:endParaRPr lang="en-US" altLang="ja-JP" dirty="0" smtClean="0">
              <a:solidFill>
                <a:sysClr val="windowText" lastClr="000000"/>
              </a:solidFill>
              <a:latin typeface="Meiryo UI" panose="020B0604030504040204" pitchFamily="50" charset="-128"/>
              <a:ea typeface="Meiryo UI" panose="020B0604030504040204" pitchFamily="50" charset="-128"/>
            </a:endParaRPr>
          </a:p>
          <a:p>
            <a:pPr defTabSz="990600"/>
            <a:endParaRPr lang="ja-JP" altLang="en-US" sz="100" dirty="0">
              <a:solidFill>
                <a:sysClr val="windowText" lastClr="000000"/>
              </a:solidFill>
              <a:latin typeface="Meiryo UI" panose="020B0604030504040204" pitchFamily="50" charset="-128"/>
              <a:ea typeface="Meiryo UI" panose="020B0604030504040204" pitchFamily="50" charset="-128"/>
            </a:endParaRPr>
          </a:p>
          <a:p>
            <a:pPr defTabSz="990600"/>
            <a:r>
              <a:rPr lang="ja-JP" altLang="en-US" dirty="0">
                <a:solidFill>
                  <a:sysClr val="windowText" lastClr="000000"/>
                </a:solidFill>
                <a:latin typeface="Meiryo UI" panose="020B0604030504040204" pitchFamily="50" charset="-128"/>
                <a:ea typeface="Meiryo UI" panose="020B0604030504040204" pitchFamily="50" charset="-128"/>
              </a:rPr>
              <a:t>　〇「タクシー」は、年齢が高いほど利用する</a:t>
            </a:r>
            <a:r>
              <a:rPr lang="ja-JP" altLang="en-US" dirty="0" smtClean="0">
                <a:solidFill>
                  <a:sysClr val="windowText" lastClr="000000"/>
                </a:solidFill>
                <a:latin typeface="Meiryo UI" panose="020B0604030504040204" pitchFamily="50" charset="-128"/>
                <a:ea typeface="Meiryo UI" panose="020B0604030504040204" pitchFamily="50" charset="-128"/>
              </a:rPr>
              <a:t>傾向が</a:t>
            </a:r>
            <a:r>
              <a:rPr lang="ja-JP" altLang="en-US" dirty="0">
                <a:solidFill>
                  <a:sysClr val="windowText" lastClr="000000"/>
                </a:solidFill>
                <a:latin typeface="Meiryo UI" panose="020B0604030504040204" pitchFamily="50" charset="-128"/>
                <a:ea typeface="Meiryo UI" panose="020B0604030504040204" pitchFamily="50" charset="-128"/>
              </a:rPr>
              <a:t>あり、特に北米は割合が</a:t>
            </a:r>
            <a:r>
              <a:rPr lang="ja-JP" altLang="en-US" dirty="0" smtClean="0">
                <a:solidFill>
                  <a:sysClr val="windowText" lastClr="000000"/>
                </a:solidFill>
                <a:latin typeface="Meiryo UI" panose="020B0604030504040204" pitchFamily="50" charset="-128"/>
                <a:ea typeface="Meiryo UI" panose="020B0604030504040204" pitchFamily="50" charset="-128"/>
              </a:rPr>
              <a:t>高い</a:t>
            </a:r>
            <a:r>
              <a:rPr lang="en-US" altLang="ja-JP" dirty="0" smtClean="0">
                <a:solidFill>
                  <a:sysClr val="windowText" lastClr="000000"/>
                </a:solidFill>
                <a:latin typeface="Meiryo UI" panose="020B0604030504040204" pitchFamily="50" charset="-128"/>
                <a:ea typeface="Meiryo UI" panose="020B0604030504040204" pitchFamily="50" charset="-128"/>
              </a:rPr>
              <a:t>(50</a:t>
            </a:r>
            <a:r>
              <a:rPr lang="ja-JP" altLang="en-US" dirty="0" smtClean="0">
                <a:solidFill>
                  <a:sysClr val="windowText" lastClr="000000"/>
                </a:solidFill>
                <a:latin typeface="Meiryo UI" panose="020B0604030504040204" pitchFamily="50" charset="-128"/>
                <a:ea typeface="Meiryo UI" panose="020B0604030504040204" pitchFamily="50" charset="-128"/>
              </a:rPr>
              <a:t>歳以上で</a:t>
            </a:r>
            <a:r>
              <a:rPr lang="en-US" altLang="ja-JP" dirty="0" smtClean="0">
                <a:solidFill>
                  <a:sysClr val="windowText" lastClr="000000"/>
                </a:solidFill>
                <a:latin typeface="Meiryo UI" panose="020B0604030504040204" pitchFamily="50" charset="-128"/>
                <a:ea typeface="Meiryo UI" panose="020B0604030504040204" pitchFamily="50" charset="-128"/>
              </a:rPr>
              <a:t>3</a:t>
            </a:r>
            <a:r>
              <a:rPr lang="ja-JP" altLang="en-US" dirty="0" smtClean="0">
                <a:solidFill>
                  <a:sysClr val="windowText" lastClr="000000"/>
                </a:solidFill>
                <a:latin typeface="Meiryo UI" panose="020B0604030504040204" pitchFamily="50" charset="-128"/>
                <a:ea typeface="Meiryo UI" panose="020B0604030504040204" pitchFamily="50" charset="-128"/>
              </a:rPr>
              <a:t>割</a:t>
            </a:r>
            <a:r>
              <a:rPr lang="en-US" altLang="ja-JP" dirty="0" smtClean="0">
                <a:solidFill>
                  <a:sysClr val="windowText" lastClr="000000"/>
                </a:solidFill>
                <a:latin typeface="Meiryo UI" panose="020B0604030504040204" pitchFamily="50" charset="-128"/>
                <a:ea typeface="Meiryo UI" panose="020B0604030504040204" pitchFamily="50" charset="-128"/>
              </a:rPr>
              <a:t>)</a:t>
            </a:r>
            <a:r>
              <a:rPr lang="ja-JP" altLang="en-US" dirty="0" err="1" smtClean="0">
                <a:solidFill>
                  <a:sysClr val="windowText" lastClr="000000"/>
                </a:solidFill>
                <a:latin typeface="Meiryo UI" panose="020B0604030504040204" pitchFamily="50" charset="-128"/>
                <a:ea typeface="Meiryo UI" panose="020B0604030504040204" pitchFamily="50" charset="-128"/>
              </a:rPr>
              <a:t>。</a:t>
            </a:r>
            <a:endParaRPr lang="en-US" altLang="ja-JP" dirty="0" smtClean="0">
              <a:solidFill>
                <a:sysClr val="windowText" lastClr="000000"/>
              </a:solidFill>
              <a:latin typeface="Meiryo UI" panose="020B0604030504040204" pitchFamily="50" charset="-128"/>
              <a:ea typeface="Meiryo UI" panose="020B0604030504040204" pitchFamily="50" charset="-128"/>
            </a:endParaRPr>
          </a:p>
          <a:p>
            <a:pPr defTabSz="990600"/>
            <a:endParaRPr lang="ja-JP" altLang="en-US" sz="100" dirty="0">
              <a:solidFill>
                <a:sysClr val="windowText" lastClr="000000"/>
              </a:solidFill>
              <a:latin typeface="Meiryo UI" panose="020B0604030504040204" pitchFamily="50" charset="-128"/>
              <a:ea typeface="Meiryo UI" panose="020B0604030504040204" pitchFamily="50" charset="-128"/>
            </a:endParaRPr>
          </a:p>
          <a:p>
            <a:pPr defTabSz="990600"/>
            <a:r>
              <a:rPr lang="ja-JP" altLang="en-US" dirty="0" smtClean="0">
                <a:solidFill>
                  <a:sysClr val="windowText" lastClr="000000"/>
                </a:solidFill>
                <a:latin typeface="Meiryo UI" panose="020B0604030504040204" pitchFamily="50" charset="-128"/>
                <a:ea typeface="Meiryo UI" panose="020B0604030504040204" pitchFamily="50" charset="-128"/>
              </a:rPr>
              <a:t>　〇</a:t>
            </a:r>
            <a:r>
              <a:rPr lang="ja-JP" altLang="en-US" dirty="0">
                <a:solidFill>
                  <a:sysClr val="windowText" lastClr="000000"/>
                </a:solidFill>
                <a:latin typeface="Meiryo UI" panose="020B0604030504040204" pitchFamily="50" charset="-128"/>
                <a:ea typeface="Meiryo UI" panose="020B0604030504040204" pitchFamily="50" charset="-128"/>
              </a:rPr>
              <a:t>大阪での</a:t>
            </a:r>
            <a:r>
              <a:rPr lang="ja-JP" altLang="en-US" b="1" dirty="0">
                <a:solidFill>
                  <a:sysClr val="windowText" lastClr="000000"/>
                </a:solidFill>
                <a:latin typeface="Meiryo UI" panose="020B0604030504040204" pitchFamily="50" charset="-128"/>
                <a:ea typeface="Meiryo UI" panose="020B0604030504040204" pitchFamily="50" charset="-128"/>
              </a:rPr>
              <a:t>平均宿泊日数</a:t>
            </a:r>
            <a:r>
              <a:rPr lang="ja-JP" altLang="en-US" b="1" dirty="0" smtClean="0">
                <a:solidFill>
                  <a:sysClr val="windowText" lastClr="000000"/>
                </a:solidFill>
                <a:latin typeface="Meiryo UI" panose="020B0604030504040204" pitchFamily="50" charset="-128"/>
                <a:ea typeface="Meiryo UI" panose="020B0604030504040204" pitchFamily="50" charset="-128"/>
              </a:rPr>
              <a:t>は</a:t>
            </a:r>
            <a:r>
              <a:rPr lang="ja-JP" altLang="en-US" dirty="0" smtClean="0">
                <a:solidFill>
                  <a:sysClr val="windowText" lastClr="000000"/>
                </a:solidFill>
                <a:latin typeface="Meiryo UI" panose="020B0604030504040204" pitchFamily="50" charset="-128"/>
                <a:ea typeface="Meiryo UI" panose="020B0604030504040204" pitchFamily="50" charset="-128"/>
              </a:rPr>
              <a:t>「</a:t>
            </a:r>
            <a:r>
              <a:rPr lang="en-US" altLang="ja-JP" b="1" dirty="0" smtClean="0">
                <a:solidFill>
                  <a:sysClr val="windowText" lastClr="000000"/>
                </a:solidFill>
                <a:latin typeface="Meiryo UI" panose="020B0604030504040204" pitchFamily="50" charset="-128"/>
                <a:ea typeface="Meiryo UI" panose="020B0604030504040204" pitchFamily="50" charset="-128"/>
              </a:rPr>
              <a:t>3.7</a:t>
            </a:r>
            <a:r>
              <a:rPr lang="ja-JP" altLang="en-US" b="1" dirty="0" smtClean="0">
                <a:solidFill>
                  <a:sysClr val="windowText" lastClr="000000"/>
                </a:solidFill>
                <a:latin typeface="Meiryo UI" panose="020B0604030504040204" pitchFamily="50" charset="-128"/>
                <a:ea typeface="Meiryo UI" panose="020B0604030504040204" pitchFamily="50" charset="-128"/>
              </a:rPr>
              <a:t>日</a:t>
            </a:r>
            <a:r>
              <a:rPr lang="ja-JP" altLang="en-US" dirty="0" smtClean="0">
                <a:solidFill>
                  <a:sysClr val="windowText" lastClr="000000"/>
                </a:solidFill>
                <a:latin typeface="Meiryo UI" panose="020B0604030504040204" pitchFamily="50" charset="-128"/>
                <a:ea typeface="Meiryo UI" panose="020B0604030504040204" pitchFamily="50" charset="-128"/>
              </a:rPr>
              <a:t>」、</a:t>
            </a:r>
            <a:r>
              <a:rPr lang="ja-JP" altLang="en-US" dirty="0">
                <a:solidFill>
                  <a:sysClr val="windowText" lastClr="000000"/>
                </a:solidFill>
                <a:latin typeface="Meiryo UI" panose="020B0604030504040204" pitchFamily="50" charset="-128"/>
                <a:ea typeface="Meiryo UI" panose="020B0604030504040204" pitchFamily="50" charset="-128"/>
              </a:rPr>
              <a:t>東南</a:t>
            </a:r>
            <a:r>
              <a:rPr lang="ja-JP" altLang="en-US" dirty="0" smtClean="0">
                <a:solidFill>
                  <a:sysClr val="windowText" lastClr="000000"/>
                </a:solidFill>
                <a:latin typeface="Meiryo UI" panose="020B0604030504040204" pitchFamily="50" charset="-128"/>
                <a:ea typeface="Meiryo UI" panose="020B0604030504040204" pitchFamily="50" charset="-128"/>
              </a:rPr>
              <a:t>アジアからの</a:t>
            </a:r>
            <a:r>
              <a:rPr lang="ja-JP" altLang="en-US" dirty="0">
                <a:solidFill>
                  <a:sysClr val="windowText" lastClr="000000"/>
                </a:solidFill>
                <a:latin typeface="Meiryo UI" panose="020B0604030504040204" pitchFamily="50" charset="-128"/>
                <a:ea typeface="Meiryo UI" panose="020B0604030504040204" pitchFamily="50" charset="-128"/>
              </a:rPr>
              <a:t>観光客</a:t>
            </a:r>
            <a:r>
              <a:rPr lang="ja-JP" altLang="en-US" dirty="0" smtClean="0">
                <a:solidFill>
                  <a:sysClr val="windowText" lastClr="000000"/>
                </a:solidFill>
                <a:latin typeface="Meiryo UI" panose="020B0604030504040204" pitchFamily="50" charset="-128"/>
                <a:ea typeface="Meiryo UI" panose="020B0604030504040204" pitchFamily="50" charset="-128"/>
              </a:rPr>
              <a:t>が「</a:t>
            </a:r>
            <a:r>
              <a:rPr lang="en-US" altLang="ja-JP" dirty="0" smtClean="0">
                <a:solidFill>
                  <a:sysClr val="windowText" lastClr="000000"/>
                </a:solidFill>
                <a:latin typeface="Meiryo UI" panose="020B0604030504040204" pitchFamily="50" charset="-128"/>
                <a:ea typeface="Meiryo UI" panose="020B0604030504040204" pitchFamily="50" charset="-128"/>
              </a:rPr>
              <a:t>4.5</a:t>
            </a:r>
            <a:r>
              <a:rPr lang="ja-JP" altLang="en-US" dirty="0" smtClean="0">
                <a:solidFill>
                  <a:sysClr val="windowText" lastClr="000000"/>
                </a:solidFill>
                <a:latin typeface="Meiryo UI" panose="020B0604030504040204" pitchFamily="50" charset="-128"/>
                <a:ea typeface="Meiryo UI" panose="020B0604030504040204" pitchFamily="50" charset="-128"/>
              </a:rPr>
              <a:t>日」と</a:t>
            </a:r>
            <a:r>
              <a:rPr lang="ja-JP" altLang="en-US" dirty="0">
                <a:solidFill>
                  <a:sysClr val="windowText" lastClr="000000"/>
                </a:solidFill>
                <a:latin typeface="Meiryo UI" panose="020B0604030504040204" pitchFamily="50" charset="-128"/>
                <a:ea typeface="Meiryo UI" panose="020B0604030504040204" pitchFamily="50" charset="-128"/>
              </a:rPr>
              <a:t>長く、</a:t>
            </a:r>
            <a:r>
              <a:rPr lang="ja-JP" altLang="en-US" b="1" dirty="0">
                <a:solidFill>
                  <a:sysClr val="windowText" lastClr="000000"/>
                </a:solidFill>
                <a:latin typeface="Meiryo UI" panose="020B0604030504040204" pitchFamily="50" charset="-128"/>
                <a:ea typeface="Meiryo UI" panose="020B0604030504040204" pitchFamily="50" charset="-128"/>
              </a:rPr>
              <a:t>欧州</a:t>
            </a:r>
            <a:r>
              <a:rPr lang="ja-JP" altLang="en-US" b="1" dirty="0" smtClean="0">
                <a:solidFill>
                  <a:sysClr val="windowText" lastClr="000000"/>
                </a:solidFill>
                <a:latin typeface="Meiryo UI" panose="020B0604030504040204" pitchFamily="50" charset="-128"/>
                <a:ea typeface="Meiryo UI" panose="020B0604030504040204" pitchFamily="50" charset="-128"/>
              </a:rPr>
              <a:t>は</a:t>
            </a:r>
            <a:r>
              <a:rPr lang="ja-JP" altLang="en-US" dirty="0" smtClean="0">
                <a:solidFill>
                  <a:sysClr val="windowText" lastClr="000000"/>
                </a:solidFill>
                <a:latin typeface="Meiryo UI" panose="020B0604030504040204" pitchFamily="50" charset="-128"/>
                <a:ea typeface="Meiryo UI" panose="020B0604030504040204" pitchFamily="50" charset="-128"/>
              </a:rPr>
              <a:t>「</a:t>
            </a:r>
            <a:r>
              <a:rPr lang="en-US" altLang="ja-JP" b="1" dirty="0" smtClean="0">
                <a:solidFill>
                  <a:sysClr val="windowText" lastClr="000000"/>
                </a:solidFill>
                <a:latin typeface="Meiryo UI" panose="020B0604030504040204" pitchFamily="50" charset="-128"/>
                <a:ea typeface="Meiryo UI" panose="020B0604030504040204" pitchFamily="50" charset="-128"/>
              </a:rPr>
              <a:t>2.4</a:t>
            </a:r>
            <a:r>
              <a:rPr lang="ja-JP" altLang="en-US" b="1" dirty="0" smtClean="0">
                <a:solidFill>
                  <a:sysClr val="windowText" lastClr="000000"/>
                </a:solidFill>
                <a:latin typeface="Meiryo UI" panose="020B0604030504040204" pitchFamily="50" charset="-128"/>
                <a:ea typeface="Meiryo UI" panose="020B0604030504040204" pitchFamily="50" charset="-128"/>
              </a:rPr>
              <a:t>日</a:t>
            </a:r>
            <a:r>
              <a:rPr lang="ja-JP" altLang="en-US" dirty="0" smtClean="0">
                <a:solidFill>
                  <a:sysClr val="windowText" lastClr="000000"/>
                </a:solidFill>
                <a:latin typeface="Meiryo UI" panose="020B0604030504040204" pitchFamily="50" charset="-128"/>
                <a:ea typeface="Meiryo UI" panose="020B0604030504040204" pitchFamily="50" charset="-128"/>
              </a:rPr>
              <a:t>」</a:t>
            </a:r>
            <a:r>
              <a:rPr lang="ja-JP" altLang="en-US" b="1" dirty="0" smtClean="0">
                <a:solidFill>
                  <a:sysClr val="windowText" lastClr="000000"/>
                </a:solidFill>
                <a:latin typeface="Meiryo UI" panose="020B0604030504040204" pitchFamily="50" charset="-128"/>
                <a:ea typeface="Meiryo UI" panose="020B0604030504040204" pitchFamily="50" charset="-128"/>
              </a:rPr>
              <a:t>と</a:t>
            </a:r>
            <a:r>
              <a:rPr lang="ja-JP" altLang="en-US" b="1" dirty="0">
                <a:solidFill>
                  <a:sysClr val="windowText" lastClr="000000"/>
                </a:solidFill>
                <a:latin typeface="Meiryo UI" panose="020B0604030504040204" pitchFamily="50" charset="-128"/>
                <a:ea typeface="Meiryo UI" panose="020B0604030504040204" pitchFamily="50" charset="-128"/>
              </a:rPr>
              <a:t>短い</a:t>
            </a:r>
            <a:r>
              <a:rPr lang="ja-JP" altLang="en-US" dirty="0" smtClean="0">
                <a:solidFill>
                  <a:sysClr val="windowText" lastClr="000000"/>
                </a:solidFill>
                <a:latin typeface="Meiryo UI" panose="020B0604030504040204" pitchFamily="50" charset="-128"/>
                <a:ea typeface="Meiryo UI" panose="020B0604030504040204" pitchFamily="50" charset="-128"/>
              </a:rPr>
              <a:t>。</a:t>
            </a:r>
            <a:endParaRPr lang="en-US" altLang="ja-JP" dirty="0" smtClean="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sz="100" dirty="0">
              <a:solidFill>
                <a:sysClr val="windowText" lastClr="000000"/>
              </a:solidFill>
              <a:latin typeface="Meiryo UI" panose="020B0604030504040204" pitchFamily="50" charset="-128"/>
              <a:ea typeface="Meiryo UI" panose="020B0604030504040204" pitchFamily="50" charset="-128"/>
            </a:endParaRPr>
          </a:p>
          <a:p>
            <a:pPr defTabSz="990600"/>
            <a:r>
              <a:rPr lang="ja-JP" altLang="en-US" dirty="0">
                <a:solidFill>
                  <a:sysClr val="windowText" lastClr="000000"/>
                </a:solidFill>
                <a:latin typeface="Meiryo UI" panose="020B0604030504040204" pitchFamily="50" charset="-128"/>
                <a:ea typeface="Meiryo UI" panose="020B0604030504040204" pitchFamily="50" charset="-128"/>
              </a:rPr>
              <a:t>　〇宿泊施設の内訳は、ホテル</a:t>
            </a:r>
            <a:r>
              <a:rPr lang="ja-JP" altLang="en-US" dirty="0" smtClean="0">
                <a:solidFill>
                  <a:sysClr val="windowText" lastClr="000000"/>
                </a:solidFill>
                <a:latin typeface="Meiryo UI" panose="020B0604030504040204" pitchFamily="50" charset="-128"/>
                <a:ea typeface="Meiryo UI" panose="020B0604030504040204" pitchFamily="50" charset="-128"/>
              </a:rPr>
              <a:t>が６割</a:t>
            </a:r>
            <a:r>
              <a:rPr lang="ja-JP" altLang="en-US" dirty="0">
                <a:solidFill>
                  <a:sysClr val="windowText" lastClr="000000"/>
                </a:solidFill>
                <a:latin typeface="Meiryo UI" panose="020B0604030504040204" pitchFamily="50" charset="-128"/>
                <a:ea typeface="Meiryo UI" panose="020B0604030504040204" pitchFamily="50" charset="-128"/>
              </a:rPr>
              <a:t>、</a:t>
            </a:r>
            <a:r>
              <a:rPr lang="ja-JP" altLang="en-US" b="1" dirty="0">
                <a:solidFill>
                  <a:sysClr val="windowText" lastClr="000000"/>
                </a:solidFill>
                <a:latin typeface="Meiryo UI" panose="020B0604030504040204" pitchFamily="50" charset="-128"/>
                <a:ea typeface="Meiryo UI" panose="020B0604030504040204" pitchFamily="50" charset="-128"/>
              </a:rPr>
              <a:t>民泊</a:t>
            </a:r>
            <a:r>
              <a:rPr lang="ja-JP" altLang="en-US" b="1" dirty="0" smtClean="0">
                <a:solidFill>
                  <a:sysClr val="windowText" lastClr="000000"/>
                </a:solidFill>
                <a:latin typeface="Meiryo UI" panose="020B0604030504040204" pitchFamily="50" charset="-128"/>
                <a:ea typeface="Meiryo UI" panose="020B0604030504040204" pitchFamily="50" charset="-128"/>
              </a:rPr>
              <a:t>が３割</a:t>
            </a:r>
            <a:r>
              <a:rPr lang="ja-JP" altLang="en-US" dirty="0">
                <a:solidFill>
                  <a:sysClr val="windowText" lastClr="000000"/>
                </a:solidFill>
                <a:latin typeface="Meiryo UI" panose="020B0604030504040204" pitchFamily="50" charset="-128"/>
                <a:ea typeface="Meiryo UI" panose="020B0604030504040204" pitchFamily="50" charset="-128"/>
              </a:rPr>
              <a:t>の利用</a:t>
            </a:r>
            <a:r>
              <a:rPr lang="ja-JP" altLang="en-US" dirty="0" smtClean="0">
                <a:solidFill>
                  <a:sysClr val="windowText" lastClr="000000"/>
                </a:solidFill>
                <a:latin typeface="Meiryo UI" panose="020B0604030504040204" pitchFamily="50" charset="-128"/>
                <a:ea typeface="Meiryo UI" panose="020B0604030504040204" pitchFamily="50" charset="-128"/>
              </a:rPr>
              <a:t>。</a:t>
            </a:r>
            <a:endParaRPr lang="en-US" altLang="ja-JP" dirty="0" smtClean="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sz="100" dirty="0">
              <a:solidFill>
                <a:sysClr val="windowText" lastClr="000000"/>
              </a:solidFill>
              <a:latin typeface="Meiryo UI" panose="020B0604030504040204" pitchFamily="50" charset="-128"/>
              <a:ea typeface="Meiryo UI" panose="020B0604030504040204" pitchFamily="50" charset="-128"/>
            </a:endParaRPr>
          </a:p>
          <a:p>
            <a:pPr defTabSz="990600"/>
            <a:r>
              <a:rPr lang="ja-JP" altLang="en-US" dirty="0" smtClean="0">
                <a:solidFill>
                  <a:sysClr val="windowText" lastClr="000000"/>
                </a:solidFill>
                <a:latin typeface="Meiryo UI" panose="020B0604030504040204" pitchFamily="50" charset="-128"/>
                <a:ea typeface="Meiryo UI" panose="020B0604030504040204" pitchFamily="50" charset="-128"/>
              </a:rPr>
              <a:t>　〇民泊は、</a:t>
            </a:r>
            <a:r>
              <a:rPr lang="ja-JP" altLang="en-US" b="1" dirty="0" smtClean="0">
                <a:solidFill>
                  <a:sysClr val="windowText" lastClr="000000"/>
                </a:solidFill>
                <a:latin typeface="Meiryo UI" panose="020B0604030504040204" pitchFamily="50" charset="-128"/>
                <a:ea typeface="Meiryo UI" panose="020B0604030504040204" pitchFamily="50" charset="-128"/>
              </a:rPr>
              <a:t>東南アジアからの観光客の</a:t>
            </a:r>
            <a:r>
              <a:rPr lang="en-US" altLang="ja-JP" b="1" dirty="0" smtClean="0">
                <a:solidFill>
                  <a:sysClr val="windowText" lastClr="000000"/>
                </a:solidFill>
                <a:latin typeface="Meiryo UI" panose="020B0604030504040204" pitchFamily="50" charset="-128"/>
                <a:ea typeface="Meiryo UI" panose="020B0604030504040204" pitchFamily="50" charset="-128"/>
              </a:rPr>
              <a:t>4</a:t>
            </a:r>
            <a:r>
              <a:rPr lang="ja-JP" altLang="en-US" b="1" dirty="0" smtClean="0">
                <a:solidFill>
                  <a:sysClr val="windowText" lastClr="000000"/>
                </a:solidFill>
                <a:latin typeface="Meiryo UI" panose="020B0604030504040204" pitchFamily="50" charset="-128"/>
                <a:ea typeface="Meiryo UI" panose="020B0604030504040204" pitchFamily="50" charset="-128"/>
              </a:rPr>
              <a:t>割が利用</a:t>
            </a:r>
            <a:r>
              <a:rPr lang="ja-JP" altLang="en-US" dirty="0" smtClean="0">
                <a:solidFill>
                  <a:sysClr val="windowText" lastClr="000000"/>
                </a:solidFill>
                <a:latin typeface="Meiryo UI" panose="020B0604030504040204" pitchFamily="50" charset="-128"/>
                <a:ea typeface="Meiryo UI" panose="020B0604030504040204" pitchFamily="50" charset="-128"/>
              </a:rPr>
              <a:t>しており、年代に関係なく多い。</a:t>
            </a:r>
            <a:endParaRPr lang="en-US" altLang="ja-JP" dirty="0" smtClean="0">
              <a:solidFill>
                <a:sysClr val="windowText" lastClr="000000"/>
              </a:solidFill>
              <a:latin typeface="Meiryo UI" panose="020B0604030504040204" pitchFamily="50" charset="-128"/>
              <a:ea typeface="Meiryo UI" panose="020B0604030504040204" pitchFamily="50" charset="-128"/>
            </a:endParaRPr>
          </a:p>
          <a:p>
            <a:pPr>
              <a:lnSpc>
                <a:spcPts val="900"/>
              </a:lnSpc>
              <a:spcBef>
                <a:spcPts val="600"/>
              </a:spcBef>
            </a:pPr>
            <a:r>
              <a:rPr lang="en-US" altLang="ja-JP" dirty="0" smtClean="0">
                <a:solidFill>
                  <a:schemeClr val="tx1"/>
                </a:solidFill>
                <a:latin typeface="Meiryo UI" panose="020B0604030504040204" pitchFamily="50" charset="-128"/>
                <a:ea typeface="Meiryo UI" panose="020B0604030504040204" pitchFamily="50" charset="-128"/>
              </a:rPr>
              <a:t/>
            </a:r>
            <a:br>
              <a:rPr lang="en-US" altLang="ja-JP" dirty="0" smtClean="0">
                <a:solidFill>
                  <a:schemeClr val="tx1"/>
                </a:solidFill>
                <a:latin typeface="Meiryo UI" panose="020B0604030504040204" pitchFamily="50" charset="-128"/>
                <a:ea typeface="Meiryo UI" panose="020B0604030504040204" pitchFamily="50" charset="-128"/>
              </a:rPr>
            </a:br>
            <a:r>
              <a:rPr lang="ja-JP" altLang="en-US" sz="1200" dirty="0" smtClean="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endParaRPr lang="en-US" altLang="ja-JP" sz="1200" b="1" dirty="0" smtClean="0">
              <a:solidFill>
                <a:schemeClr val="tx1"/>
              </a:solidFill>
              <a:latin typeface="Meiryo UI" panose="020B0604030504040204" pitchFamily="50" charset="-128"/>
              <a:ea typeface="Meiryo UI" panose="020B0604030504040204" pitchFamily="50" charset="-128"/>
            </a:endParaRPr>
          </a:p>
          <a:p>
            <a:pPr>
              <a:lnSpc>
                <a:spcPts val="600"/>
              </a:lnSpc>
            </a:pPr>
            <a:endParaRPr lang="en-US" altLang="ja-JP" b="1" dirty="0" smtClean="0">
              <a:solidFill>
                <a:schemeClr val="tx1"/>
              </a:solidFill>
              <a:latin typeface="Meiryo UI" panose="020B0604030504040204" pitchFamily="50" charset="-128"/>
              <a:ea typeface="Meiryo UI" panose="020B0604030504040204" pitchFamily="50" charset="-128"/>
            </a:endParaRPr>
          </a:p>
          <a:p>
            <a:pPr>
              <a:lnSpc>
                <a:spcPts val="600"/>
              </a:lnSpc>
            </a:pPr>
            <a:endParaRPr lang="en-US" altLang="ja-JP" sz="1200" dirty="0">
              <a:solidFill>
                <a:schemeClr val="tx1"/>
              </a:solidFill>
              <a:latin typeface="Meiryo UI" panose="020B0604030504040204" pitchFamily="50" charset="-128"/>
              <a:ea typeface="Meiryo UI"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137416755"/>
              </p:ext>
            </p:extLst>
          </p:nvPr>
        </p:nvGraphicFramePr>
        <p:xfrm>
          <a:off x="243928" y="4288111"/>
          <a:ext cx="4796409" cy="1274400"/>
        </p:xfrm>
        <a:graphic>
          <a:graphicData uri="http://schemas.openxmlformats.org/drawingml/2006/table">
            <a:tbl>
              <a:tblPr firstRow="1" bandRow="1">
                <a:tableStyleId>{2D5ABB26-0587-4C30-8999-92F81FD0307C}</a:tableStyleId>
              </a:tblPr>
              <a:tblGrid>
                <a:gridCol w="843897">
                  <a:extLst>
                    <a:ext uri="{9D8B030D-6E8A-4147-A177-3AD203B41FA5}">
                      <a16:colId xmlns:a16="http://schemas.microsoft.com/office/drawing/2014/main" val="838890589"/>
                    </a:ext>
                  </a:extLst>
                </a:gridCol>
                <a:gridCol w="3952512">
                  <a:extLst>
                    <a:ext uri="{9D8B030D-6E8A-4147-A177-3AD203B41FA5}">
                      <a16:colId xmlns:a16="http://schemas.microsoft.com/office/drawing/2014/main" val="46586375"/>
                    </a:ext>
                  </a:extLst>
                </a:gridCol>
              </a:tblGrid>
              <a:tr h="292837">
                <a:tc>
                  <a:txBody>
                    <a:bodyPr/>
                    <a:lstStyle/>
                    <a:p>
                      <a:pPr algn="ctr"/>
                      <a:r>
                        <a:rPr kumimoji="1" lang="ja-JP" altLang="en-US" sz="1000" dirty="0" smtClean="0">
                          <a:latin typeface="Meiryo UI" panose="020B0604030504040204" pitchFamily="50" charset="-128"/>
                          <a:ea typeface="Meiryo UI" panose="020B0604030504040204" pitchFamily="50" charset="-128"/>
                        </a:rPr>
                        <a:t>大阪市</a:t>
                      </a:r>
                      <a:endParaRPr kumimoji="1" lang="ja-JP" altLang="en-US" sz="10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defTabSz="990600"/>
                      <a:r>
                        <a:rPr lang="ja-JP" altLang="en-US" sz="1000" dirty="0" smtClean="0">
                          <a:solidFill>
                            <a:sysClr val="windowText" lastClr="000000"/>
                          </a:solidFill>
                          <a:latin typeface="Meiryo UI" panose="020B0604030504040204" pitchFamily="50" charset="-128"/>
                          <a:ea typeface="Meiryo UI" panose="020B0604030504040204" pitchFamily="50" charset="-128"/>
                        </a:rPr>
                        <a:t>道頓堀、大阪城、</a:t>
                      </a:r>
                      <a:r>
                        <a:rPr lang="en-US" altLang="ja-JP" sz="1000" dirty="0" smtClean="0">
                          <a:solidFill>
                            <a:sysClr val="windowText" lastClr="000000"/>
                          </a:solidFill>
                          <a:latin typeface="Meiryo UI" panose="020B0604030504040204" pitchFamily="50" charset="-128"/>
                          <a:ea typeface="Meiryo UI" panose="020B0604030504040204" pitchFamily="50" charset="-128"/>
                        </a:rPr>
                        <a:t>USJ</a:t>
                      </a:r>
                      <a:r>
                        <a:rPr lang="ja-JP" altLang="en-US" sz="1000" dirty="0" err="1" smtClean="0">
                          <a:solidFill>
                            <a:sysClr val="windowText" lastClr="000000"/>
                          </a:solidFill>
                          <a:latin typeface="Meiryo UI" panose="020B0604030504040204" pitchFamily="50" charset="-128"/>
                          <a:ea typeface="Meiryo UI" panose="020B0604030504040204" pitchFamily="50" charset="-128"/>
                        </a:rPr>
                        <a:t>、</a:t>
                      </a:r>
                      <a:r>
                        <a:rPr lang="ja-JP" altLang="en-US" sz="1000" dirty="0" smtClean="0">
                          <a:solidFill>
                            <a:sysClr val="windowText" lastClr="000000"/>
                          </a:solidFill>
                          <a:latin typeface="Meiryo UI" panose="020B0604030504040204" pitchFamily="50" charset="-128"/>
                          <a:ea typeface="Meiryo UI" panose="020B0604030504040204" pitchFamily="50" charset="-128"/>
                        </a:rPr>
                        <a:t>海遊館などの周辺に入込や</a:t>
                      </a:r>
                      <a:r>
                        <a:rPr lang="en-US" altLang="ja-JP" sz="1000" dirty="0" smtClean="0">
                          <a:solidFill>
                            <a:sysClr val="windowText" lastClr="000000"/>
                          </a:solidFill>
                          <a:latin typeface="Meiryo UI" panose="020B0604030504040204" pitchFamily="50" charset="-128"/>
                          <a:ea typeface="Meiryo UI" panose="020B0604030504040204" pitchFamily="50" charset="-128"/>
                        </a:rPr>
                        <a:t>SNS</a:t>
                      </a:r>
                      <a:r>
                        <a:rPr lang="ja-JP" altLang="en-US" sz="1000" dirty="0" smtClean="0">
                          <a:solidFill>
                            <a:sysClr val="windowText" lastClr="000000"/>
                          </a:solidFill>
                          <a:latin typeface="Meiryo UI" panose="020B0604030504040204" pitchFamily="50" charset="-128"/>
                          <a:ea typeface="Meiryo UI" panose="020B0604030504040204" pitchFamily="50" charset="-128"/>
                        </a:rPr>
                        <a:t>投稿が集中。</a:t>
                      </a:r>
                      <a:endParaRPr lang="en-US" altLang="ja-JP" sz="1000" dirty="0" smtClean="0">
                        <a:solidFill>
                          <a:sysClr val="windowText" lastClr="000000"/>
                        </a:solidFill>
                        <a:latin typeface="Meiryo UI" panose="020B0604030504040204" pitchFamily="50" charset="-128"/>
                        <a:ea typeface="Meiryo UI" panose="020B0604030504040204" pitchFamily="50" charset="-128"/>
                      </a:endParaRPr>
                    </a:p>
                    <a:p>
                      <a:pPr algn="l" defTabSz="990600"/>
                      <a:r>
                        <a:rPr lang="ja-JP" altLang="en-US" sz="1000" dirty="0" smtClean="0">
                          <a:solidFill>
                            <a:sysClr val="windowText" lastClr="000000"/>
                          </a:solidFill>
                          <a:latin typeface="Meiryo UI" panose="020B0604030504040204" pitchFamily="50" charset="-128"/>
                          <a:ea typeface="Meiryo UI" panose="020B0604030504040204" pitchFamily="50" charset="-128"/>
                        </a:rPr>
                        <a:t>夜間はさらに市内中心部への集積度合いが高まる。</a:t>
                      </a:r>
                      <a:endParaRPr lang="en-US" altLang="ja-JP" sz="1000" dirty="0" smtClean="0">
                        <a:solidFill>
                          <a:sysClr val="windowText" lastClr="000000"/>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231334630"/>
                  </a:ext>
                </a:extLst>
              </a:tr>
              <a:tr h="204069">
                <a:tc>
                  <a:txBody>
                    <a:bodyPr/>
                    <a:lstStyle/>
                    <a:p>
                      <a:pPr algn="ctr"/>
                      <a:r>
                        <a:rPr kumimoji="1" lang="ja-JP" altLang="en-US" sz="1000" dirty="0" smtClean="0">
                          <a:latin typeface="Meiryo UI" panose="020B0604030504040204" pitchFamily="50" charset="-128"/>
                          <a:ea typeface="Meiryo UI" panose="020B0604030504040204" pitchFamily="50" charset="-128"/>
                        </a:rPr>
                        <a:t>堺市</a:t>
                      </a:r>
                      <a:endParaRPr kumimoji="1" lang="ja-JP" altLang="en-US" sz="10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marL="0" marR="0" lvl="0" indent="0" algn="l" defTabSz="1351593" rtl="0" eaLnBrk="1" fontAlgn="auto" latinLnBrk="0" hangingPunct="1">
                        <a:lnSpc>
                          <a:spcPct val="100000"/>
                        </a:lnSpc>
                        <a:spcBef>
                          <a:spcPts val="0"/>
                        </a:spcBef>
                        <a:spcAft>
                          <a:spcPts val="0"/>
                        </a:spcAft>
                        <a:buClrTx/>
                        <a:buSzTx/>
                        <a:buFontTx/>
                        <a:buNone/>
                        <a:tabLst/>
                        <a:defRPr/>
                      </a:pPr>
                      <a:r>
                        <a:rPr lang="ja-JP" altLang="en-US" sz="1000" dirty="0" smtClean="0">
                          <a:solidFill>
                            <a:sysClr val="windowText" lastClr="000000"/>
                          </a:solidFill>
                          <a:latin typeface="Meiryo UI" panose="020B0604030504040204" pitchFamily="50" charset="-128"/>
                          <a:ea typeface="Meiryo UI" panose="020B0604030504040204" pitchFamily="50" charset="-128"/>
                        </a:rPr>
                        <a:t>アメリカや東南アジア諸国の比率が高い。</a:t>
                      </a:r>
                      <a:endParaRPr lang="en-US" altLang="ja-JP" sz="1000" dirty="0" smtClean="0">
                        <a:solidFill>
                          <a:sysClr val="windowText" lastClr="000000"/>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839330947"/>
                  </a:ext>
                </a:extLst>
              </a:tr>
              <a:tr h="195693">
                <a:tc>
                  <a:txBody>
                    <a:bodyPr/>
                    <a:lstStyle/>
                    <a:p>
                      <a:pPr algn="ctr"/>
                      <a:r>
                        <a:rPr kumimoji="1" lang="ja-JP" altLang="en-US" sz="1000" dirty="0" smtClean="0">
                          <a:latin typeface="Meiryo UI" panose="020B0604030504040204" pitchFamily="50" charset="-128"/>
                          <a:ea typeface="Meiryo UI" panose="020B0604030504040204" pitchFamily="50" charset="-128"/>
                        </a:rPr>
                        <a:t>池田市</a:t>
                      </a:r>
                      <a:endParaRPr kumimoji="1" lang="ja-JP" altLang="en-US" sz="10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marL="0" marR="0" lvl="0" indent="0" algn="l" defTabSz="1351593" rtl="0" eaLnBrk="1" fontAlgn="auto" latinLnBrk="0" hangingPunct="1">
                        <a:lnSpc>
                          <a:spcPct val="100000"/>
                        </a:lnSpc>
                        <a:spcBef>
                          <a:spcPts val="0"/>
                        </a:spcBef>
                        <a:spcAft>
                          <a:spcPts val="0"/>
                        </a:spcAft>
                        <a:buClrTx/>
                        <a:buSzTx/>
                        <a:buFontTx/>
                        <a:buNone/>
                        <a:tabLst/>
                        <a:defRPr/>
                      </a:pPr>
                      <a:r>
                        <a:rPr lang="ja-JP" altLang="en-US" sz="1000" dirty="0" smtClean="0">
                          <a:solidFill>
                            <a:sysClr val="windowText" lastClr="000000"/>
                          </a:solidFill>
                          <a:latin typeface="Meiryo UI" panose="020B0604030504040204" pitchFamily="50" charset="-128"/>
                          <a:ea typeface="Meiryo UI" panose="020B0604030504040204" pitchFamily="50" charset="-128"/>
                        </a:rPr>
                        <a:t>カップヌードルミュージアムへアメリカや東南アジアからの入込が多く、投稿も多い。</a:t>
                      </a:r>
                      <a:endParaRPr lang="en-US" altLang="ja-JP" sz="1000" dirty="0" smtClean="0">
                        <a:solidFill>
                          <a:sysClr val="windowText" lastClr="000000"/>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667633751"/>
                  </a:ext>
                </a:extLst>
              </a:tr>
              <a:tr h="187317">
                <a:tc>
                  <a:txBody>
                    <a:bodyPr/>
                    <a:lstStyle/>
                    <a:p>
                      <a:pPr algn="ctr"/>
                      <a:r>
                        <a:rPr kumimoji="1" lang="ja-JP" altLang="en-US" sz="1000" dirty="0" smtClean="0">
                          <a:latin typeface="Meiryo UI" panose="020B0604030504040204" pitchFamily="50" charset="-128"/>
                          <a:ea typeface="Meiryo UI" panose="020B0604030504040204" pitchFamily="50" charset="-128"/>
                        </a:rPr>
                        <a:t>箕面市</a:t>
                      </a:r>
                      <a:endParaRPr kumimoji="1" lang="ja-JP" altLang="en-US" sz="10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marL="0" marR="0" lvl="0" indent="0" algn="l" defTabSz="1351593" rtl="0" eaLnBrk="1" fontAlgn="auto" latinLnBrk="0" hangingPunct="1">
                        <a:lnSpc>
                          <a:spcPct val="100000"/>
                        </a:lnSpc>
                        <a:spcBef>
                          <a:spcPts val="0"/>
                        </a:spcBef>
                        <a:spcAft>
                          <a:spcPts val="0"/>
                        </a:spcAft>
                        <a:buClrTx/>
                        <a:buSzTx/>
                        <a:buFontTx/>
                        <a:buNone/>
                        <a:tabLst/>
                        <a:defRPr/>
                      </a:pPr>
                      <a:r>
                        <a:rPr lang="ja-JP" altLang="en-US" sz="1000" dirty="0" smtClean="0">
                          <a:solidFill>
                            <a:sysClr val="windowText" lastClr="000000"/>
                          </a:solidFill>
                          <a:latin typeface="Meiryo UI" panose="020B0604030504040204" pitchFamily="50" charset="-128"/>
                          <a:ea typeface="Meiryo UI" panose="020B0604030504040204" pitchFamily="50" charset="-128"/>
                        </a:rPr>
                        <a:t>箕面公園の紅葉の時期に東南アジア</a:t>
                      </a:r>
                      <a:r>
                        <a:rPr lang="en-US" altLang="ja-JP" sz="1000" dirty="0" smtClean="0">
                          <a:solidFill>
                            <a:sysClr val="windowText" lastClr="000000"/>
                          </a:solidFill>
                          <a:latin typeface="Meiryo UI" panose="020B0604030504040204" pitchFamily="50" charset="-128"/>
                          <a:ea typeface="Meiryo UI" panose="020B0604030504040204" pitchFamily="50" charset="-128"/>
                        </a:rPr>
                        <a:t>(</a:t>
                      </a:r>
                      <a:r>
                        <a:rPr lang="ja-JP" altLang="en-US" sz="1000" dirty="0" smtClean="0">
                          <a:solidFill>
                            <a:sysClr val="windowText" lastClr="000000"/>
                          </a:solidFill>
                          <a:latin typeface="Meiryo UI" panose="020B0604030504040204" pitchFamily="50" charset="-128"/>
                          <a:ea typeface="Meiryo UI" panose="020B0604030504040204" pitchFamily="50" charset="-128"/>
                        </a:rPr>
                        <a:t>特にタイ</a:t>
                      </a:r>
                      <a:r>
                        <a:rPr lang="en-US" altLang="ja-JP" sz="1000" dirty="0" smtClean="0">
                          <a:solidFill>
                            <a:sysClr val="windowText" lastClr="000000"/>
                          </a:solidFill>
                          <a:latin typeface="Meiryo UI" panose="020B0604030504040204" pitchFamily="50" charset="-128"/>
                          <a:ea typeface="Meiryo UI" panose="020B0604030504040204" pitchFamily="50" charset="-128"/>
                        </a:rPr>
                        <a:t>)</a:t>
                      </a:r>
                      <a:r>
                        <a:rPr lang="ja-JP" altLang="en-US" sz="1000" dirty="0" smtClean="0">
                          <a:solidFill>
                            <a:sysClr val="windowText" lastClr="000000"/>
                          </a:solidFill>
                          <a:latin typeface="Meiryo UI" panose="020B0604030504040204" pitchFamily="50" charset="-128"/>
                          <a:ea typeface="Meiryo UI" panose="020B0604030504040204" pitchFamily="50" charset="-128"/>
                        </a:rPr>
                        <a:t>からの入込や投稿が多い。</a:t>
                      </a:r>
                      <a:endParaRPr lang="en-US" altLang="ja-JP" sz="1000" dirty="0" smtClean="0">
                        <a:solidFill>
                          <a:sysClr val="windowText" lastClr="000000"/>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4091358077"/>
                  </a:ext>
                </a:extLst>
              </a:tr>
              <a:tr h="178941">
                <a:tc>
                  <a:txBody>
                    <a:bodyP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rPr>
                        <a:t>島本町</a:t>
                      </a:r>
                      <a:endParaRPr kumimoji="1" lang="en-US" altLang="ja-JP" sz="1000" dirty="0" smtClean="0">
                        <a:solidFill>
                          <a:schemeClr val="tx1"/>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marL="0" marR="0" lvl="0" indent="0" algn="l" defTabSz="1351593" rtl="0" eaLnBrk="1" fontAlgn="auto" latinLnBrk="0" hangingPunct="1">
                        <a:lnSpc>
                          <a:spcPct val="100000"/>
                        </a:lnSpc>
                        <a:spcBef>
                          <a:spcPts val="0"/>
                        </a:spcBef>
                        <a:spcAft>
                          <a:spcPts val="0"/>
                        </a:spcAft>
                        <a:buClrTx/>
                        <a:buSzTx/>
                        <a:buFontTx/>
                        <a:buNone/>
                        <a:tabLst/>
                        <a:defRPr/>
                      </a:pPr>
                      <a:r>
                        <a:rPr lang="ja-JP" altLang="en-US" sz="1000" dirty="0" smtClean="0">
                          <a:solidFill>
                            <a:sysClr val="windowText" lastClr="000000"/>
                          </a:solidFill>
                          <a:latin typeface="Meiryo UI" panose="020B0604030504040204" pitchFamily="50" charset="-128"/>
                          <a:ea typeface="Meiryo UI" panose="020B0604030504040204" pitchFamily="50" charset="-128"/>
                        </a:rPr>
                        <a:t>山崎蒸留所への入込。アメリカの割合が最も高く、欧米豪の</a:t>
                      </a:r>
                      <a:r>
                        <a:rPr lang="en-US" altLang="ja-JP" sz="1000" dirty="0" smtClean="0">
                          <a:solidFill>
                            <a:sysClr val="windowText" lastClr="000000"/>
                          </a:solidFill>
                          <a:latin typeface="Meiryo UI" panose="020B0604030504040204" pitchFamily="50" charset="-128"/>
                          <a:ea typeface="Meiryo UI" panose="020B0604030504040204" pitchFamily="50" charset="-128"/>
                        </a:rPr>
                        <a:t>SNS</a:t>
                      </a:r>
                      <a:r>
                        <a:rPr lang="ja-JP" altLang="en-US" sz="1000" dirty="0" smtClean="0">
                          <a:solidFill>
                            <a:sysClr val="windowText" lastClr="000000"/>
                          </a:solidFill>
                          <a:latin typeface="Meiryo UI" panose="020B0604030504040204" pitchFamily="50" charset="-128"/>
                          <a:ea typeface="Meiryo UI" panose="020B0604030504040204" pitchFamily="50" charset="-128"/>
                        </a:rPr>
                        <a:t>評価も高い。</a:t>
                      </a:r>
                      <a:endParaRPr lang="en-US" altLang="ja-JP" sz="1000" dirty="0" smtClean="0">
                        <a:solidFill>
                          <a:sysClr val="windowText" lastClr="000000"/>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689419996"/>
                  </a:ext>
                </a:extLst>
              </a:tr>
            </a:tbl>
          </a:graphicData>
        </a:graphic>
      </p:graphicFrame>
      <p:sp>
        <p:nvSpPr>
          <p:cNvPr id="38" name="正方形/長方形 37"/>
          <p:cNvSpPr/>
          <p:nvPr/>
        </p:nvSpPr>
        <p:spPr>
          <a:xfrm>
            <a:off x="1093927" y="1291370"/>
            <a:ext cx="1207382" cy="261610"/>
          </a:xfrm>
          <a:prstGeom prst="rect">
            <a:avLst/>
          </a:prstGeom>
          <a:solidFill>
            <a:srgbClr val="00B0F0"/>
          </a:solidFill>
        </p:spPr>
        <p:txBody>
          <a:bodyPr wrap="none">
            <a:spAutoFit/>
          </a:bodyPr>
          <a:lstStyle/>
          <a:p>
            <a:r>
              <a:rPr lang="ja-JP" altLang="en-US" sz="1100" b="1" kern="100" dirty="0" smtClean="0">
                <a:solidFill>
                  <a:schemeClr val="bg1"/>
                </a:solidFill>
                <a:latin typeface="+mn-ea"/>
                <a:cs typeface="Times New Roman" panose="02020603050405020304" pitchFamily="18" charset="0"/>
              </a:rPr>
              <a:t>ビッグデータ調査</a:t>
            </a:r>
            <a:endParaRPr lang="ja-JP" altLang="en-US" sz="1100" dirty="0">
              <a:solidFill>
                <a:schemeClr val="bg1"/>
              </a:solidFill>
            </a:endParaRPr>
          </a:p>
        </p:txBody>
      </p:sp>
      <p:sp>
        <p:nvSpPr>
          <p:cNvPr id="40" name="テキスト ボックス 39"/>
          <p:cNvSpPr txBox="1"/>
          <p:nvPr/>
        </p:nvSpPr>
        <p:spPr>
          <a:xfrm>
            <a:off x="3487879" y="1345146"/>
            <a:ext cx="3105911" cy="1195199"/>
          </a:xfrm>
          <a:prstGeom prst="rect">
            <a:avLst/>
          </a:prstGeom>
          <a:solidFill>
            <a:schemeClr val="tx2">
              <a:lumMod val="20000"/>
              <a:lumOff val="80000"/>
            </a:schemeClr>
          </a:solidFill>
        </p:spPr>
        <p:txBody>
          <a:bodyPr wrap="square" rtlCol="0">
            <a:spAutoFit/>
          </a:bodyPr>
          <a:lstStyle/>
          <a:p>
            <a:pPr marL="87313" indent="-87313"/>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marL="87313" indent="-87313">
              <a:lnSpc>
                <a:spcPts val="1000"/>
              </a:lnSpc>
              <a:spcBef>
                <a:spcPts val="600"/>
              </a:spcBef>
            </a:pPr>
            <a:r>
              <a:rPr lang="ja-JP" altLang="en-US" sz="1100" b="1" dirty="0">
                <a:latin typeface="Meiryo UI" panose="020B0604030504040204" pitchFamily="50" charset="-128"/>
                <a:ea typeface="Meiryo UI" panose="020B0604030504040204" pitchFamily="50" charset="-128"/>
              </a:rPr>
              <a:t>　</a:t>
            </a:r>
            <a:r>
              <a:rPr lang="ja-JP" altLang="en-US" sz="1100" b="1" dirty="0" smtClean="0">
                <a:latin typeface="Meiryo UI" panose="020B0604030504040204" pitchFamily="50" charset="-128"/>
                <a:ea typeface="Meiryo UI" panose="020B0604030504040204" pitchFamily="50" charset="-128"/>
              </a:rPr>
              <a:t>・外国人聞き取り調査</a:t>
            </a:r>
            <a:endParaRPr lang="en-US" altLang="ja-JP" sz="1100" b="1" dirty="0" smtClean="0">
              <a:latin typeface="Meiryo UI" panose="020B0604030504040204" pitchFamily="50" charset="-128"/>
              <a:ea typeface="Meiryo UI" panose="020B0604030504040204" pitchFamily="50" charset="-128"/>
            </a:endParaRPr>
          </a:p>
          <a:p>
            <a:pPr marL="87313" indent="-87313">
              <a:lnSpc>
                <a:spcPts val="1000"/>
              </a:lnSpc>
              <a:spcBef>
                <a:spcPts val="600"/>
              </a:spcBef>
            </a:pPr>
            <a:r>
              <a:rPr lang="ja-JP" altLang="en-US" sz="1100" b="1" dirty="0">
                <a:latin typeface="Meiryo UI" panose="020B0604030504040204" pitchFamily="50" charset="-128"/>
                <a:ea typeface="Meiryo UI" panose="020B0604030504040204" pitchFamily="50" charset="-128"/>
              </a:rPr>
              <a:t>　</a:t>
            </a:r>
            <a:r>
              <a:rPr lang="ja-JP" altLang="en-US" sz="1100" b="1" dirty="0" smtClean="0">
                <a:latin typeface="Meiryo UI" panose="020B0604030504040204" pitchFamily="50" charset="-128"/>
                <a:ea typeface="Meiryo UI" panose="020B0604030504040204" pitchFamily="50" charset="-128"/>
              </a:rPr>
              <a:t>・海外インターネットアンケート調査</a:t>
            </a:r>
            <a:endParaRPr lang="en-US" altLang="ja-JP" sz="1100" b="1" dirty="0" smtClean="0">
              <a:latin typeface="Meiryo UI" panose="020B0604030504040204" pitchFamily="50" charset="-128"/>
              <a:ea typeface="Meiryo UI" panose="020B0604030504040204" pitchFamily="50" charset="-128"/>
            </a:endParaRPr>
          </a:p>
          <a:p>
            <a:pPr marL="87313" indent="-87313">
              <a:lnSpc>
                <a:spcPts val="700"/>
              </a:lnSpc>
              <a:spcBef>
                <a:spcPts val="600"/>
              </a:spcBef>
            </a:pPr>
            <a:r>
              <a:rPr lang="ja-JP" altLang="en-US" sz="1100" b="1" dirty="0">
                <a:latin typeface="Meiryo UI" panose="020B0604030504040204" pitchFamily="50" charset="-128"/>
                <a:ea typeface="Meiryo UI" panose="020B0604030504040204" pitchFamily="50" charset="-128"/>
              </a:rPr>
              <a:t>　</a:t>
            </a:r>
            <a:r>
              <a:rPr lang="ja-JP" altLang="en-US" sz="1100" b="1" dirty="0" smtClean="0">
                <a:latin typeface="Meiryo UI" panose="020B0604030504040204" pitchFamily="50" charset="-128"/>
                <a:ea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rPr>
              <a:t>ムスリム</a:t>
            </a:r>
            <a:r>
              <a:rPr lang="ja-JP" altLang="en-US" sz="1100" b="1" dirty="0" smtClean="0">
                <a:latin typeface="Meiryo UI" panose="020B0604030504040204" pitchFamily="50" charset="-128"/>
                <a:ea typeface="Meiryo UI" panose="020B0604030504040204" pitchFamily="50" charset="-128"/>
              </a:rPr>
              <a:t>調査</a:t>
            </a:r>
            <a:r>
              <a:rPr lang="ja-JP" altLang="en-US" sz="1100" dirty="0" smtClean="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アンケート調査</a:t>
            </a:r>
            <a:endParaRPr lang="en-US" altLang="ja-JP" sz="1050" dirty="0" smtClean="0">
              <a:latin typeface="Meiryo UI" panose="020B0604030504040204" pitchFamily="50" charset="-128"/>
              <a:ea typeface="Meiryo UI" panose="020B0604030504040204" pitchFamily="50" charset="-128"/>
            </a:endParaRPr>
          </a:p>
          <a:p>
            <a:pPr marL="87313" indent="-87313">
              <a:lnSpc>
                <a:spcPts val="700"/>
              </a:lnSpc>
              <a:spcBef>
                <a:spcPts val="600"/>
              </a:spcBef>
            </a:pPr>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グループインタビュー調査</a:t>
            </a:r>
            <a:endParaRPr lang="en-US" altLang="ja-JP" sz="1050" dirty="0" smtClean="0">
              <a:latin typeface="Meiryo UI" panose="020B0604030504040204" pitchFamily="50" charset="-128"/>
              <a:ea typeface="Meiryo UI" panose="020B0604030504040204" pitchFamily="50" charset="-128"/>
            </a:endParaRPr>
          </a:p>
          <a:p>
            <a:pPr marL="87313" indent="-87313">
              <a:lnSpc>
                <a:spcPts val="1000"/>
              </a:lnSpc>
              <a:spcBef>
                <a:spcPts val="600"/>
              </a:spcBef>
            </a:pPr>
            <a:r>
              <a:rPr lang="ja-JP" altLang="en-US" sz="1100" dirty="0" smtClean="0">
                <a:latin typeface="Meiryo UI" panose="020B0604030504040204" pitchFamily="50" charset="-128"/>
                <a:ea typeface="Meiryo UI" panose="020B0604030504040204" pitchFamily="50" charset="-128"/>
              </a:rPr>
              <a:t>　・</a:t>
            </a:r>
            <a:r>
              <a:rPr lang="ja-JP" altLang="en-US" sz="1100" b="1" dirty="0" smtClean="0">
                <a:latin typeface="Meiryo UI" panose="020B0604030504040204" pitchFamily="50" charset="-128"/>
                <a:ea typeface="Meiryo UI" panose="020B0604030504040204" pitchFamily="50" charset="-128"/>
              </a:rPr>
              <a:t>事業所アンケート調査</a:t>
            </a:r>
            <a:r>
              <a:rPr lang="ja-JP" altLang="en-US" sz="1100" b="1" dirty="0">
                <a:latin typeface="Meiryo UI" panose="020B0604030504040204" pitchFamily="50" charset="-128"/>
                <a:ea typeface="Meiryo UI" panose="020B0604030504040204" pitchFamily="50" charset="-128"/>
              </a:rPr>
              <a:t>　</a:t>
            </a:r>
            <a:endParaRPr lang="en-US" altLang="ja-JP" sz="1100" b="1" dirty="0" smtClean="0">
              <a:latin typeface="Meiryo UI" panose="020B0604030504040204" pitchFamily="50" charset="-128"/>
              <a:ea typeface="Meiryo UI" panose="020B0604030504040204" pitchFamily="50" charset="-128"/>
            </a:endParaRPr>
          </a:p>
        </p:txBody>
      </p:sp>
      <p:sp>
        <p:nvSpPr>
          <p:cNvPr id="41" name="正方形/長方形 40"/>
          <p:cNvSpPr/>
          <p:nvPr/>
        </p:nvSpPr>
        <p:spPr>
          <a:xfrm>
            <a:off x="4073294" y="1254529"/>
            <a:ext cx="1157689" cy="261610"/>
          </a:xfrm>
          <a:prstGeom prst="rect">
            <a:avLst/>
          </a:prstGeom>
          <a:solidFill>
            <a:srgbClr val="00B0F0"/>
          </a:solidFill>
        </p:spPr>
        <p:txBody>
          <a:bodyPr wrap="none">
            <a:spAutoFit/>
          </a:bodyPr>
          <a:lstStyle/>
          <a:p>
            <a:r>
              <a:rPr lang="ja-JP" altLang="en-US" sz="1100" b="1" kern="100" dirty="0" smtClean="0">
                <a:solidFill>
                  <a:schemeClr val="bg1"/>
                </a:solidFill>
                <a:latin typeface="+mn-ea"/>
                <a:cs typeface="Times New Roman" panose="02020603050405020304" pitchFamily="18" charset="0"/>
              </a:rPr>
              <a:t>観光ニーズ調査</a:t>
            </a:r>
            <a:endParaRPr lang="ja-JP" altLang="en-US" sz="1100" dirty="0">
              <a:solidFill>
                <a:schemeClr val="bg1"/>
              </a:solidFill>
            </a:endParaRPr>
          </a:p>
        </p:txBody>
      </p:sp>
      <p:sp>
        <p:nvSpPr>
          <p:cNvPr id="6" name="大かっこ 5"/>
          <p:cNvSpPr/>
          <p:nvPr/>
        </p:nvSpPr>
        <p:spPr>
          <a:xfrm>
            <a:off x="1430300" y="1980389"/>
            <a:ext cx="1360494" cy="483172"/>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3" name="大かっこ 42"/>
          <p:cNvSpPr/>
          <p:nvPr/>
        </p:nvSpPr>
        <p:spPr>
          <a:xfrm>
            <a:off x="4586458" y="2002885"/>
            <a:ext cx="1546392" cy="284653"/>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pSp>
        <p:nvGrpSpPr>
          <p:cNvPr id="57" name="グループ化 56"/>
          <p:cNvGrpSpPr/>
          <p:nvPr/>
        </p:nvGrpSpPr>
        <p:grpSpPr>
          <a:xfrm>
            <a:off x="5108877" y="4012968"/>
            <a:ext cx="1646303" cy="1831230"/>
            <a:chOff x="0" y="-30272"/>
            <a:chExt cx="3748164" cy="3670315"/>
          </a:xfrm>
        </p:grpSpPr>
        <p:pic>
          <p:nvPicPr>
            <p:cNvPr id="58" name="図 57"/>
            <p:cNvPicPr>
              <a:picLocks noChangeAspect="1"/>
            </p:cNvPicPr>
            <p:nvPr/>
          </p:nvPicPr>
          <p:blipFill rotWithShape="1">
            <a:blip r:embed="rId3" cstate="print">
              <a:extLst>
                <a:ext uri="{28A0092B-C50C-407E-A947-70E740481C1C}">
                  <a14:useLocalDpi xmlns:a14="http://schemas.microsoft.com/office/drawing/2010/main" val="0"/>
                </a:ext>
              </a:extLst>
            </a:blip>
            <a:srcRect t="17646" r="6911" b="9670"/>
            <a:stretch/>
          </p:blipFill>
          <p:spPr bwMode="auto">
            <a:xfrm>
              <a:off x="0" y="250126"/>
              <a:ext cx="3070058" cy="3389917"/>
            </a:xfrm>
            <a:prstGeom prst="rect">
              <a:avLst/>
            </a:prstGeom>
            <a:noFill/>
            <a:ln>
              <a:noFill/>
            </a:ln>
            <a:extLst>
              <a:ext uri="{53640926-AAD7-44D8-BBD7-CCE9431645EC}">
                <a14:shadowObscured xmlns:a14="http://schemas.microsoft.com/office/drawing/2010/main"/>
              </a:ext>
            </a:extLst>
          </p:spPr>
        </p:pic>
        <p:sp>
          <p:nvSpPr>
            <p:cNvPr id="59" name="テキスト ボックス 2"/>
            <p:cNvSpPr txBox="1">
              <a:spLocks noChangeArrowheads="1"/>
            </p:cNvSpPr>
            <p:nvPr/>
          </p:nvSpPr>
          <p:spPr bwMode="auto">
            <a:xfrm>
              <a:off x="418859" y="-30272"/>
              <a:ext cx="3329305" cy="328930"/>
            </a:xfrm>
            <a:prstGeom prst="rect">
              <a:avLst/>
            </a:prstGeom>
            <a:noFill/>
            <a:ln w="9525">
              <a:noFill/>
              <a:miter lim="800000"/>
              <a:headEnd/>
              <a:tailEnd/>
            </a:ln>
          </p:spPr>
          <p:txBody>
            <a:bodyPr rot="0" vert="horz" wrap="square" lIns="91440" tIns="45720" rIns="91440" bIns="45720" anchor="t" anchorCtr="0">
              <a:spAutoFit/>
            </a:bodyPr>
            <a:lstStyle/>
            <a:p>
              <a:pPr algn="ctr">
                <a:spcAft>
                  <a:spcPts val="0"/>
                </a:spcAft>
              </a:pPr>
              <a:r>
                <a:rPr lang="ja-JP" sz="1050" kern="100" dirty="0">
                  <a:effectLst/>
                  <a:latin typeface="游明朝" panose="02020400000000000000" pitchFamily="18" charset="-128"/>
                  <a:ea typeface="ＭＳ ゴシック" panose="020B0609070205080204" pitchFamily="49" charset="-128"/>
                  <a:cs typeface="Times New Roman" panose="02020603050405020304" pitchFamily="18" charset="0"/>
                </a:rPr>
                <a:t>大阪府内</a:t>
              </a:r>
              <a:r>
                <a:rPr lang="en-US" sz="1050" kern="100" dirty="0">
                  <a:effectLst/>
                  <a:latin typeface="游明朝" panose="02020400000000000000" pitchFamily="18" charset="-128"/>
                  <a:ea typeface="ＭＳ ゴシック" panose="020B0609070205080204" pitchFamily="49" charset="-128"/>
                  <a:cs typeface="Times New Roman" panose="02020603050405020304" pitchFamily="18" charset="0"/>
                </a:rPr>
                <a:t>1km</a:t>
              </a:r>
              <a:r>
                <a:rPr lang="ja-JP" sz="1050" kern="100" dirty="0">
                  <a:effectLst/>
                  <a:latin typeface="游明朝" panose="02020400000000000000" pitchFamily="18" charset="-128"/>
                  <a:ea typeface="ＭＳ ゴシック" panose="020B0609070205080204" pitchFamily="49" charset="-128"/>
                  <a:cs typeface="Times New Roman" panose="02020603050405020304" pitchFamily="18" charset="0"/>
                </a:rPr>
                <a:t>メッシュ別滞在者数</a:t>
              </a:r>
              <a:endParaRPr lang="ja-JP" sz="105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grpSp>
      <p:graphicFrame>
        <p:nvGraphicFramePr>
          <p:cNvPr id="61" name="表 60"/>
          <p:cNvGraphicFramePr>
            <a:graphicFrameLocks noGrp="1"/>
          </p:cNvGraphicFramePr>
          <p:nvPr>
            <p:extLst>
              <p:ext uri="{D42A27DB-BD31-4B8C-83A1-F6EECF244321}">
                <p14:modId xmlns:p14="http://schemas.microsoft.com/office/powerpoint/2010/main" val="2756412669"/>
              </p:ext>
            </p:extLst>
          </p:nvPr>
        </p:nvGraphicFramePr>
        <p:xfrm>
          <a:off x="209469" y="8478925"/>
          <a:ext cx="6508313" cy="1350108"/>
        </p:xfrm>
        <a:graphic>
          <a:graphicData uri="http://schemas.openxmlformats.org/drawingml/2006/table">
            <a:tbl>
              <a:tblPr firstRow="1" bandRow="1">
                <a:tableStyleId>{2D5ABB26-0587-4C30-8999-92F81FD0307C}</a:tableStyleId>
              </a:tblPr>
              <a:tblGrid>
                <a:gridCol w="197228">
                  <a:extLst>
                    <a:ext uri="{9D8B030D-6E8A-4147-A177-3AD203B41FA5}">
                      <a16:colId xmlns:a16="http://schemas.microsoft.com/office/drawing/2014/main" val="838890589"/>
                    </a:ext>
                  </a:extLst>
                </a:gridCol>
                <a:gridCol w="1492462">
                  <a:extLst>
                    <a:ext uri="{9D8B030D-6E8A-4147-A177-3AD203B41FA5}">
                      <a16:colId xmlns:a16="http://schemas.microsoft.com/office/drawing/2014/main" val="46586375"/>
                    </a:ext>
                  </a:extLst>
                </a:gridCol>
                <a:gridCol w="1440160">
                  <a:extLst>
                    <a:ext uri="{9D8B030D-6E8A-4147-A177-3AD203B41FA5}">
                      <a16:colId xmlns:a16="http://schemas.microsoft.com/office/drawing/2014/main" val="20002"/>
                    </a:ext>
                  </a:extLst>
                </a:gridCol>
                <a:gridCol w="3378463">
                  <a:extLst>
                    <a:ext uri="{9D8B030D-6E8A-4147-A177-3AD203B41FA5}">
                      <a16:colId xmlns:a16="http://schemas.microsoft.com/office/drawing/2014/main" val="20003"/>
                    </a:ext>
                  </a:extLst>
                </a:gridCol>
              </a:tblGrid>
              <a:tr h="201721">
                <a:tc>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defTabSz="990600"/>
                      <a:r>
                        <a:rPr lang="ja-JP" altLang="en-US" sz="1000" dirty="0" smtClean="0">
                          <a:solidFill>
                            <a:sysClr val="windowText" lastClr="000000"/>
                          </a:solidFill>
                          <a:latin typeface="Meiryo UI" panose="020B0604030504040204" pitchFamily="50" charset="-128"/>
                          <a:ea typeface="Meiryo UI" panose="020B0604030504040204" pitchFamily="50" charset="-128"/>
                        </a:rPr>
                        <a:t>国内周遊</a:t>
                      </a:r>
                      <a:endParaRPr lang="en-US" altLang="ja-JP" sz="1000" dirty="0" smtClean="0">
                        <a:solidFill>
                          <a:sysClr val="windowText" lastClr="000000"/>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defTabSz="990600"/>
                      <a:r>
                        <a:rPr lang="ja-JP" altLang="en-US" sz="1000" dirty="0" smtClean="0">
                          <a:solidFill>
                            <a:sysClr val="windowText" lastClr="000000"/>
                          </a:solidFill>
                          <a:latin typeface="Meiryo UI" panose="020B0604030504040204" pitchFamily="50" charset="-128"/>
                          <a:ea typeface="Meiryo UI" panose="020B0604030504040204" pitchFamily="50" charset="-128"/>
                        </a:rPr>
                        <a:t>利用空港</a:t>
                      </a:r>
                      <a:endParaRPr lang="en-US" altLang="ja-JP" sz="1000" dirty="0" smtClean="0">
                        <a:solidFill>
                          <a:sysClr val="windowText" lastClr="000000"/>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defTabSz="990600"/>
                      <a:r>
                        <a:rPr lang="ja-JP" altLang="en-US" sz="1000" dirty="0" smtClean="0">
                          <a:solidFill>
                            <a:sysClr val="windowText" lastClr="000000"/>
                          </a:solidFill>
                          <a:latin typeface="Meiryo UI" panose="020B0604030504040204" pitchFamily="50" charset="-128"/>
                          <a:ea typeface="Meiryo UI" panose="020B0604030504040204" pitchFamily="50" charset="-128"/>
                        </a:rPr>
                        <a:t>季節特性</a:t>
                      </a:r>
                      <a:endParaRPr lang="en-US" altLang="ja-JP" sz="1000" dirty="0" smtClean="0">
                        <a:solidFill>
                          <a:sysClr val="windowText" lastClr="000000"/>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0000"/>
                  </a:ext>
                </a:extLst>
              </a:tr>
              <a:tr h="581268">
                <a:tc>
                  <a:txBody>
                    <a:bodyPr/>
                    <a:lstStyle/>
                    <a:p>
                      <a:pPr algn="ctr"/>
                      <a:r>
                        <a:rPr kumimoji="1" lang="ja-JP" altLang="en-US" sz="1000" b="1" dirty="0" smtClean="0">
                          <a:latin typeface="Meiryo UI" panose="020B0604030504040204" pitchFamily="50" charset="-128"/>
                          <a:ea typeface="Meiryo UI" panose="020B0604030504040204" pitchFamily="50" charset="-128"/>
                        </a:rPr>
                        <a:t>欧米豪</a:t>
                      </a:r>
                      <a:endParaRPr kumimoji="1" lang="ja-JP" altLang="en-US" sz="1000" b="1"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defTabSz="990600"/>
                      <a:endParaRPr lang="en-US" altLang="ja-JP" sz="100" dirty="0" smtClean="0">
                        <a:solidFill>
                          <a:sysClr val="windowText" lastClr="000000"/>
                        </a:solidFill>
                        <a:latin typeface="Meiryo UI" panose="020B0604030504040204" pitchFamily="50" charset="-128"/>
                        <a:ea typeface="Meiryo UI" panose="020B0604030504040204" pitchFamily="50" charset="-128"/>
                      </a:endParaRPr>
                    </a:p>
                    <a:p>
                      <a:pPr defTabSz="990600"/>
                      <a:r>
                        <a:rPr lang="ja-JP" altLang="en-US" sz="1000" dirty="0" smtClean="0">
                          <a:solidFill>
                            <a:sysClr val="windowText" lastClr="000000"/>
                          </a:solidFill>
                          <a:latin typeface="Meiryo UI" panose="020B0604030504040204" pitchFamily="50" charset="-128"/>
                          <a:ea typeface="Meiryo UI" panose="020B0604030504040204" pitchFamily="50" charset="-128"/>
                        </a:rPr>
                        <a:t>東京や広島に滞在するなど、</a:t>
                      </a:r>
                      <a:r>
                        <a:rPr lang="ja-JP" altLang="en-US" sz="1000" b="1" u="sng" dirty="0" smtClean="0">
                          <a:solidFill>
                            <a:sysClr val="windowText" lastClr="000000"/>
                          </a:solidFill>
                          <a:latin typeface="Meiryo UI" panose="020B0604030504040204" pitchFamily="50" charset="-128"/>
                          <a:ea typeface="Meiryo UI" panose="020B0604030504040204" pitchFamily="50" charset="-128"/>
                        </a:rPr>
                        <a:t>国内を幅広く周遊する傾向</a:t>
                      </a:r>
                      <a:r>
                        <a:rPr lang="ja-JP" altLang="en-US" sz="1000" dirty="0" smtClean="0">
                          <a:solidFill>
                            <a:sysClr val="windowText" lastClr="000000"/>
                          </a:solidFill>
                          <a:latin typeface="Meiryo UI" panose="020B0604030504040204" pitchFamily="50" charset="-128"/>
                          <a:ea typeface="Meiryo UI" panose="020B0604030504040204" pitchFamily="50" charset="-128"/>
                        </a:rPr>
                        <a:t>にある。</a:t>
                      </a:r>
                      <a:endParaRPr lang="en-US" altLang="ja-JP" sz="1000" dirty="0" smtClean="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sz="100" dirty="0" smtClean="0">
                        <a:solidFill>
                          <a:sysClr val="windowText" lastClr="000000"/>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defTabSz="990600"/>
                      <a:r>
                        <a:rPr lang="ja-JP" altLang="en-US" sz="1000" dirty="0" smtClean="0">
                          <a:solidFill>
                            <a:sysClr val="windowText" lastClr="000000"/>
                          </a:solidFill>
                          <a:latin typeface="Meiryo UI" panose="020B0604030504040204" pitchFamily="50" charset="-128"/>
                          <a:ea typeface="Meiryo UI" panose="020B0604030504040204" pitchFamily="50" charset="-128"/>
                        </a:rPr>
                        <a:t>羽田・成田から入国し、関西国際空港から帰国するパターンが多い。</a:t>
                      </a:r>
                      <a:endParaRPr lang="en-US" altLang="ja-JP" sz="1000" dirty="0" smtClean="0">
                        <a:solidFill>
                          <a:sysClr val="windowText" lastClr="000000"/>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defTabSz="990600"/>
                      <a:r>
                        <a:rPr lang="ja-JP" altLang="en-US" sz="1000" dirty="0" smtClean="0">
                          <a:solidFill>
                            <a:sysClr val="windowText" lastClr="000000"/>
                          </a:solidFill>
                          <a:latin typeface="Meiryo UI" panose="020B0604030504040204" pitchFamily="50" charset="-128"/>
                          <a:ea typeface="Meiryo UI" panose="020B0604030504040204" pitchFamily="50" charset="-128"/>
                        </a:rPr>
                        <a:t>１月の北海道、長野県への滞在割合が高く、ウィンタースポーツを目的とした旅行者が多い。</a:t>
                      </a:r>
                      <a:endParaRPr lang="en-US" altLang="ja-JP" sz="1000" dirty="0" smtClean="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sz="200" dirty="0" smtClean="0">
                        <a:solidFill>
                          <a:sysClr val="windowText" lastClr="000000"/>
                        </a:solidFill>
                        <a:latin typeface="Meiryo UI" panose="020B0604030504040204" pitchFamily="50" charset="-128"/>
                        <a:ea typeface="Meiryo UI" panose="020B0604030504040204" pitchFamily="50" charset="-128"/>
                      </a:endParaRPr>
                    </a:p>
                    <a:p>
                      <a:pPr defTabSz="990600"/>
                      <a:r>
                        <a:rPr lang="ja-JP" altLang="en-US" sz="1000" dirty="0" smtClean="0">
                          <a:solidFill>
                            <a:sysClr val="windowText" lastClr="000000"/>
                          </a:solidFill>
                          <a:latin typeface="Meiryo UI" panose="020B0604030504040204" pitchFamily="50" charset="-128"/>
                          <a:ea typeface="Meiryo UI" panose="020B0604030504040204" pitchFamily="50" charset="-128"/>
                        </a:rPr>
                        <a:t>４月に京都府への滞在割合が高く、桜が誘因となっている。</a:t>
                      </a:r>
                      <a:endParaRPr lang="en-US" altLang="ja-JP" sz="1000" dirty="0" smtClean="0">
                        <a:solidFill>
                          <a:sysClr val="windowText" lastClr="000000"/>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2231334630"/>
                  </a:ext>
                </a:extLst>
              </a:tr>
              <a:tr h="432048">
                <a:tc>
                  <a:txBody>
                    <a:bodyPr/>
                    <a:lstStyle/>
                    <a:p>
                      <a:pPr algn="ctr"/>
                      <a:r>
                        <a:rPr kumimoji="1" lang="ja-JP" altLang="en-US" sz="1000" b="1" dirty="0" smtClean="0">
                          <a:latin typeface="Meiryo UI" panose="020B0604030504040204" pitchFamily="50" charset="-128"/>
                          <a:ea typeface="Meiryo UI" panose="020B0604030504040204" pitchFamily="50" charset="-128"/>
                        </a:rPr>
                        <a:t>アジア</a:t>
                      </a:r>
                      <a:endParaRPr kumimoji="1" lang="ja-JP" altLang="en-US" sz="1000" b="1"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defTabSz="990600"/>
                      <a:endParaRPr lang="en-US" altLang="ja-JP" sz="100" dirty="0" smtClean="0">
                        <a:solidFill>
                          <a:sysClr val="windowText" lastClr="000000"/>
                        </a:solidFill>
                        <a:latin typeface="Meiryo UI" panose="020B0604030504040204" pitchFamily="50" charset="-128"/>
                        <a:ea typeface="Meiryo UI" panose="020B0604030504040204" pitchFamily="50" charset="-128"/>
                      </a:endParaRPr>
                    </a:p>
                    <a:p>
                      <a:pPr defTabSz="990600"/>
                      <a:r>
                        <a:rPr lang="ja-JP" altLang="en-US" sz="1000" dirty="0" smtClean="0">
                          <a:solidFill>
                            <a:sysClr val="windowText" lastClr="000000"/>
                          </a:solidFill>
                          <a:latin typeface="Meiryo UI" panose="020B0604030504040204" pitchFamily="50" charset="-128"/>
                          <a:ea typeface="Meiryo UI" panose="020B0604030504040204" pitchFamily="50" charset="-128"/>
                        </a:rPr>
                        <a:t>京都など</a:t>
                      </a:r>
                      <a:r>
                        <a:rPr lang="ja-JP" altLang="en-US" sz="1000" b="1" u="sng" dirty="0" smtClean="0">
                          <a:solidFill>
                            <a:sysClr val="windowText" lastClr="000000"/>
                          </a:solidFill>
                          <a:latin typeface="Meiryo UI" panose="020B0604030504040204" pitchFamily="50" charset="-128"/>
                          <a:ea typeface="Meiryo UI" panose="020B0604030504040204" pitchFamily="50" charset="-128"/>
                        </a:rPr>
                        <a:t>関西を中心に周遊する傾向</a:t>
                      </a:r>
                      <a:r>
                        <a:rPr lang="ja-JP" altLang="en-US" sz="1000" dirty="0" smtClean="0">
                          <a:solidFill>
                            <a:sysClr val="windowText" lastClr="000000"/>
                          </a:solidFill>
                          <a:latin typeface="Meiryo UI" panose="020B0604030504040204" pitchFamily="50" charset="-128"/>
                          <a:ea typeface="Meiryo UI" panose="020B0604030504040204" pitchFamily="50" charset="-128"/>
                        </a:rPr>
                        <a:t>が高い。</a:t>
                      </a:r>
                      <a:endParaRPr lang="en-US" altLang="ja-JP" sz="1000" dirty="0" smtClean="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sz="100" dirty="0" smtClean="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sz="100" dirty="0" smtClean="0">
                        <a:solidFill>
                          <a:sysClr val="windowText" lastClr="000000"/>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marL="0" marR="0" lvl="0" indent="0" algn="l" defTabSz="990600" rtl="0" eaLnBrk="1" fontAlgn="auto" latinLnBrk="0" hangingPunct="1">
                        <a:lnSpc>
                          <a:spcPct val="100000"/>
                        </a:lnSpc>
                        <a:spcBef>
                          <a:spcPts val="0"/>
                        </a:spcBef>
                        <a:spcAft>
                          <a:spcPts val="0"/>
                        </a:spcAft>
                        <a:buClrTx/>
                        <a:buSzTx/>
                        <a:buFontTx/>
                        <a:buNone/>
                        <a:tabLst/>
                        <a:defRPr/>
                      </a:pPr>
                      <a:r>
                        <a:rPr lang="ja-JP" altLang="en-US" sz="1000" dirty="0" smtClean="0">
                          <a:solidFill>
                            <a:sysClr val="windowText" lastClr="000000"/>
                          </a:solidFill>
                          <a:latin typeface="Meiryo UI" panose="020B0604030504040204" pitchFamily="50" charset="-128"/>
                          <a:ea typeface="Meiryo UI" panose="020B0604030504040204" pitchFamily="50" charset="-128"/>
                        </a:rPr>
                        <a:t>関西を中心に周遊するため、関西国際空港の利用者が多い。</a:t>
                      </a:r>
                      <a:endParaRPr lang="en-US" altLang="ja-JP" sz="1000" dirty="0" smtClean="0">
                        <a:solidFill>
                          <a:sysClr val="windowText" lastClr="000000"/>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defTabSz="990600"/>
                      <a:r>
                        <a:rPr lang="ja-JP" altLang="en-US" sz="1000" dirty="0" smtClean="0">
                          <a:solidFill>
                            <a:sysClr val="windowText" lastClr="000000"/>
                          </a:solidFill>
                          <a:latin typeface="Meiryo UI" panose="020B0604030504040204" pitchFamily="50" charset="-128"/>
                          <a:ea typeface="Meiryo UI" panose="020B0604030504040204" pitchFamily="50" charset="-128"/>
                        </a:rPr>
                        <a:t>自国で降雪のないインドネシアやマレーシアの旅行者による１月の岐阜県への滞在割合が高い。</a:t>
                      </a:r>
                      <a:endParaRPr lang="en-US" altLang="ja-JP" sz="1000" dirty="0" smtClean="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sz="100" dirty="0" smtClean="0">
                        <a:solidFill>
                          <a:sysClr val="windowText" lastClr="000000"/>
                        </a:solidFill>
                        <a:latin typeface="Meiryo UI" panose="020B0604030504040204" pitchFamily="50" charset="-128"/>
                        <a:ea typeface="Meiryo UI" panose="020B0604030504040204" pitchFamily="50" charset="-128"/>
                      </a:endParaRPr>
                    </a:p>
                    <a:p>
                      <a:pPr defTabSz="990600"/>
                      <a:r>
                        <a:rPr lang="en-US" altLang="ja-JP" sz="1000" dirty="0" smtClean="0">
                          <a:solidFill>
                            <a:sysClr val="windowText" lastClr="000000"/>
                          </a:solidFill>
                          <a:latin typeface="Meiryo UI" panose="020B0604030504040204" pitchFamily="50" charset="-128"/>
                          <a:ea typeface="Meiryo UI" panose="020B0604030504040204" pitchFamily="50" charset="-128"/>
                        </a:rPr>
                        <a:t>11</a:t>
                      </a:r>
                      <a:r>
                        <a:rPr lang="ja-JP" altLang="en-US" sz="1000" dirty="0" smtClean="0">
                          <a:solidFill>
                            <a:sysClr val="windowText" lastClr="000000"/>
                          </a:solidFill>
                          <a:latin typeface="Meiryo UI" panose="020B0604030504040204" pitchFamily="50" charset="-128"/>
                          <a:ea typeface="Meiryo UI" panose="020B0604030504040204" pitchFamily="50" charset="-128"/>
                        </a:rPr>
                        <a:t>月に京都府への滞在割合が高く、紅葉が誘因となっている。</a:t>
                      </a:r>
                      <a:endParaRPr lang="en-US" altLang="ja-JP" sz="1000" dirty="0" smtClean="0">
                        <a:solidFill>
                          <a:sysClr val="windowText" lastClr="000000"/>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839330947"/>
                  </a:ext>
                </a:extLst>
              </a:tr>
            </a:tbl>
          </a:graphicData>
        </a:graphic>
      </p:graphicFrame>
      <p:sp>
        <p:nvSpPr>
          <p:cNvPr id="35" name="正方形/長方形 34"/>
          <p:cNvSpPr/>
          <p:nvPr/>
        </p:nvSpPr>
        <p:spPr>
          <a:xfrm>
            <a:off x="7137874" y="1275114"/>
            <a:ext cx="889987" cy="261610"/>
          </a:xfrm>
          <a:prstGeom prst="rect">
            <a:avLst/>
          </a:prstGeom>
          <a:solidFill>
            <a:srgbClr val="C00000"/>
          </a:solidFill>
        </p:spPr>
        <p:txBody>
          <a:bodyPr wrap="none">
            <a:spAutoFit/>
          </a:bodyPr>
          <a:lstStyle/>
          <a:p>
            <a:r>
              <a:rPr lang="ja-JP" altLang="en-US" sz="1100" b="1" kern="100" dirty="0" smtClean="0">
                <a:solidFill>
                  <a:schemeClr val="bg1"/>
                </a:solidFill>
                <a:latin typeface="+mn-ea"/>
                <a:cs typeface="Times New Roman" panose="02020603050405020304" pitchFamily="18" charset="0"/>
              </a:rPr>
              <a:t>全体の傾向</a:t>
            </a:r>
            <a:endParaRPr lang="ja-JP" altLang="en-US" sz="1100" b="1" dirty="0">
              <a:solidFill>
                <a:schemeClr val="bg1"/>
              </a:solidFill>
            </a:endParaRPr>
          </a:p>
        </p:txBody>
      </p:sp>
      <p:sp>
        <p:nvSpPr>
          <p:cNvPr id="36" name="正方形/長方形 35"/>
          <p:cNvSpPr/>
          <p:nvPr/>
        </p:nvSpPr>
        <p:spPr>
          <a:xfrm>
            <a:off x="7096843" y="5780738"/>
            <a:ext cx="1031051" cy="261610"/>
          </a:xfrm>
          <a:prstGeom prst="rect">
            <a:avLst/>
          </a:prstGeom>
          <a:solidFill>
            <a:srgbClr val="C00000"/>
          </a:solidFill>
        </p:spPr>
        <p:txBody>
          <a:bodyPr wrap="none">
            <a:spAutoFit/>
          </a:bodyPr>
          <a:lstStyle/>
          <a:p>
            <a:r>
              <a:rPr lang="ja-JP" altLang="en-US" sz="1100" b="1" dirty="0" smtClean="0">
                <a:solidFill>
                  <a:schemeClr val="bg1"/>
                </a:solidFill>
              </a:rPr>
              <a:t>欧米豪の傾向</a:t>
            </a:r>
            <a:endParaRPr lang="ja-JP" altLang="en-US" sz="1100" b="1" dirty="0">
              <a:solidFill>
                <a:schemeClr val="bg1"/>
              </a:solidFill>
            </a:endParaRPr>
          </a:p>
        </p:txBody>
      </p:sp>
      <p:sp>
        <p:nvSpPr>
          <p:cNvPr id="39" name="正方形/長方形 38"/>
          <p:cNvSpPr/>
          <p:nvPr/>
        </p:nvSpPr>
        <p:spPr>
          <a:xfrm>
            <a:off x="7110528" y="8462058"/>
            <a:ext cx="1122423" cy="261610"/>
          </a:xfrm>
          <a:prstGeom prst="rect">
            <a:avLst/>
          </a:prstGeom>
          <a:solidFill>
            <a:srgbClr val="C00000"/>
          </a:solidFill>
        </p:spPr>
        <p:txBody>
          <a:bodyPr wrap="none">
            <a:spAutoFit/>
          </a:bodyPr>
          <a:lstStyle/>
          <a:p>
            <a:r>
              <a:rPr lang="ja-JP" altLang="en-US" sz="1100" b="1" dirty="0">
                <a:solidFill>
                  <a:schemeClr val="bg1"/>
                </a:solidFill>
              </a:rPr>
              <a:t>ムスリム</a:t>
            </a:r>
            <a:r>
              <a:rPr lang="ja-JP" altLang="en-US" sz="1100" b="1" dirty="0" smtClean="0">
                <a:solidFill>
                  <a:schemeClr val="bg1"/>
                </a:solidFill>
              </a:rPr>
              <a:t>の傾向</a:t>
            </a:r>
            <a:endParaRPr lang="ja-JP" altLang="en-US" sz="1100" b="1" dirty="0">
              <a:solidFill>
                <a:schemeClr val="bg1"/>
              </a:solidFill>
            </a:endParaRPr>
          </a:p>
        </p:txBody>
      </p:sp>
      <p:graphicFrame>
        <p:nvGraphicFramePr>
          <p:cNvPr id="65" name="表 64"/>
          <p:cNvGraphicFramePr>
            <a:graphicFrameLocks noGrp="1"/>
          </p:cNvGraphicFramePr>
          <p:nvPr>
            <p:extLst>
              <p:ext uri="{D42A27DB-BD31-4B8C-83A1-F6EECF244321}">
                <p14:modId xmlns:p14="http://schemas.microsoft.com/office/powerpoint/2010/main" val="1619957339"/>
              </p:ext>
            </p:extLst>
          </p:nvPr>
        </p:nvGraphicFramePr>
        <p:xfrm>
          <a:off x="7113262" y="6101511"/>
          <a:ext cx="6319951" cy="2247120"/>
        </p:xfrm>
        <a:graphic>
          <a:graphicData uri="http://schemas.openxmlformats.org/drawingml/2006/table">
            <a:tbl>
              <a:tblPr firstRow="1" bandRow="1">
                <a:tableStyleId>{2D5ABB26-0587-4C30-8999-92F81FD0307C}</a:tableStyleId>
              </a:tblPr>
              <a:tblGrid>
                <a:gridCol w="646671">
                  <a:extLst>
                    <a:ext uri="{9D8B030D-6E8A-4147-A177-3AD203B41FA5}">
                      <a16:colId xmlns:a16="http://schemas.microsoft.com/office/drawing/2014/main" val="838890589"/>
                    </a:ext>
                  </a:extLst>
                </a:gridCol>
                <a:gridCol w="5673280">
                  <a:extLst>
                    <a:ext uri="{9D8B030D-6E8A-4147-A177-3AD203B41FA5}">
                      <a16:colId xmlns:a16="http://schemas.microsoft.com/office/drawing/2014/main" val="46586375"/>
                    </a:ext>
                  </a:extLst>
                </a:gridCol>
              </a:tblGrid>
              <a:tr h="248163">
                <a:tc>
                  <a:txBody>
                    <a:bodyPr/>
                    <a:lstStyle/>
                    <a:p>
                      <a:pPr algn="ctr"/>
                      <a:r>
                        <a:rPr kumimoji="1" lang="ja-JP" altLang="en-US" sz="1000" b="1" dirty="0" smtClean="0">
                          <a:latin typeface="Meiryo UI" panose="020B0604030504040204" pitchFamily="50" charset="-128"/>
                          <a:ea typeface="Meiryo UI" panose="020B0604030504040204" pitchFamily="50" charset="-128"/>
                        </a:rPr>
                        <a:t>来阪</a:t>
                      </a:r>
                      <a:endParaRPr kumimoji="1" lang="en-US" altLang="ja-JP" sz="1000" b="1" dirty="0" smtClean="0">
                        <a:latin typeface="Meiryo UI" panose="020B0604030504040204" pitchFamily="50" charset="-128"/>
                        <a:ea typeface="Meiryo UI" panose="020B0604030504040204" pitchFamily="50" charset="-128"/>
                      </a:endParaRPr>
                    </a:p>
                    <a:p>
                      <a:pPr algn="ctr"/>
                      <a:r>
                        <a:rPr kumimoji="1" lang="ja-JP" altLang="en-US" sz="1000" b="1" dirty="0" smtClean="0">
                          <a:latin typeface="Meiryo UI" panose="020B0604030504040204" pitchFamily="50" charset="-128"/>
                          <a:ea typeface="Meiryo UI" panose="020B0604030504040204" pitchFamily="50" charset="-128"/>
                        </a:rPr>
                        <a:t>傾向</a:t>
                      </a:r>
                      <a:endParaRPr kumimoji="1" lang="ja-JP" altLang="en-US" sz="1000" b="1"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marL="0" marR="0" lvl="0" indent="0" algn="l" defTabSz="990600" rtl="0" eaLnBrk="1" fontAlgn="auto" latinLnBrk="0" hangingPunct="1">
                        <a:lnSpc>
                          <a:spcPct val="100000"/>
                        </a:lnSpc>
                        <a:spcBef>
                          <a:spcPts val="0"/>
                        </a:spcBef>
                        <a:spcAft>
                          <a:spcPts val="0"/>
                        </a:spcAft>
                        <a:buClrTx/>
                        <a:buSzTx/>
                        <a:buFontTx/>
                        <a:buNone/>
                        <a:tabLst/>
                        <a:defRPr/>
                      </a:pPr>
                      <a:r>
                        <a:rPr lang="ja-JP" altLang="en-US" sz="1000" dirty="0" smtClean="0">
                          <a:solidFill>
                            <a:sysClr val="windowText" lastClr="000000"/>
                          </a:solidFill>
                          <a:latin typeface="Meiryo UI" panose="020B0604030504040204" pitchFamily="50" charset="-128"/>
                          <a:ea typeface="Meiryo UI" panose="020B0604030504040204" pitchFamily="50" charset="-128"/>
                        </a:rPr>
                        <a:t>　・非来阪者含めた</a:t>
                      </a:r>
                      <a:r>
                        <a:rPr lang="ja-JP" altLang="en-US" sz="1000" b="1" dirty="0" smtClean="0">
                          <a:solidFill>
                            <a:sysClr val="windowText" lastClr="000000"/>
                          </a:solidFill>
                          <a:latin typeface="Meiryo UI" panose="020B0604030504040204" pitchFamily="50" charset="-128"/>
                          <a:ea typeface="Meiryo UI" panose="020B0604030504040204" pitchFamily="50" charset="-128"/>
                        </a:rPr>
                        <a:t>大阪の認知度は約</a:t>
                      </a:r>
                      <a:r>
                        <a:rPr lang="en-US" altLang="ja-JP" sz="1000" b="1" dirty="0" smtClean="0">
                          <a:solidFill>
                            <a:sysClr val="windowText" lastClr="000000"/>
                          </a:solidFill>
                          <a:latin typeface="Meiryo UI" panose="020B0604030504040204" pitchFamily="50" charset="-128"/>
                          <a:ea typeface="Meiryo UI" panose="020B0604030504040204" pitchFamily="50" charset="-128"/>
                        </a:rPr>
                        <a:t>6</a:t>
                      </a:r>
                      <a:r>
                        <a:rPr lang="ja-JP" altLang="en-US" sz="1000" b="1" dirty="0" smtClean="0">
                          <a:solidFill>
                            <a:sysClr val="windowText" lastClr="000000"/>
                          </a:solidFill>
                          <a:latin typeface="Meiryo UI" panose="020B0604030504040204" pitchFamily="50" charset="-128"/>
                          <a:ea typeface="Meiryo UI" panose="020B0604030504040204" pitchFamily="50" charset="-128"/>
                        </a:rPr>
                        <a:t>割と</a:t>
                      </a:r>
                      <a:r>
                        <a:rPr lang="ja-JP" altLang="en-US" sz="1000" dirty="0" smtClean="0">
                          <a:solidFill>
                            <a:sysClr val="windowText" lastClr="000000"/>
                          </a:solidFill>
                          <a:latin typeface="Meiryo UI" panose="020B0604030504040204" pitchFamily="50" charset="-128"/>
                          <a:ea typeface="Meiryo UI" panose="020B0604030504040204" pitchFamily="50" charset="-128"/>
                        </a:rPr>
                        <a:t>日本の中で東京、広島に次いで高く、</a:t>
                      </a:r>
                      <a:r>
                        <a:rPr lang="ja-JP" altLang="en-US" sz="1000" b="1" dirty="0" smtClean="0">
                          <a:solidFill>
                            <a:sysClr val="windowText" lastClr="000000"/>
                          </a:solidFill>
                          <a:latin typeface="Meiryo UI" panose="020B0604030504040204" pitchFamily="50" charset="-128"/>
                          <a:ea typeface="Meiryo UI" panose="020B0604030504040204" pitchFamily="50" charset="-128"/>
                        </a:rPr>
                        <a:t>来訪意向も約９割</a:t>
                      </a:r>
                      <a:r>
                        <a:rPr lang="ja-JP" altLang="en-US" sz="1000" dirty="0" smtClean="0">
                          <a:solidFill>
                            <a:sysClr val="windowText" lastClr="000000"/>
                          </a:solidFill>
                          <a:latin typeface="Meiryo UI" panose="020B0604030504040204" pitchFamily="50" charset="-128"/>
                          <a:ea typeface="Meiryo UI" panose="020B0604030504040204" pitchFamily="50" charset="-128"/>
                        </a:rPr>
                        <a:t>と高い。</a:t>
                      </a:r>
                      <a:endParaRPr lang="en-US" altLang="ja-JP" sz="1000" dirty="0" smtClean="0">
                        <a:solidFill>
                          <a:sysClr val="windowText" lastClr="000000"/>
                        </a:solidFill>
                        <a:latin typeface="Meiryo UI" panose="020B0604030504040204" pitchFamily="50" charset="-128"/>
                        <a:ea typeface="Meiryo UI" panose="020B0604030504040204" pitchFamily="50" charset="-128"/>
                      </a:endParaRPr>
                    </a:p>
                    <a:p>
                      <a:pPr marL="0" marR="0" lvl="0" indent="0" algn="l" defTabSz="990600" rtl="0" eaLnBrk="1" fontAlgn="auto" latinLnBrk="0" hangingPunct="1">
                        <a:lnSpc>
                          <a:spcPct val="100000"/>
                        </a:lnSpc>
                        <a:spcBef>
                          <a:spcPts val="0"/>
                        </a:spcBef>
                        <a:spcAft>
                          <a:spcPts val="0"/>
                        </a:spcAft>
                        <a:buClrTx/>
                        <a:buSzTx/>
                        <a:buFontTx/>
                        <a:buNone/>
                        <a:tabLst/>
                        <a:defRPr/>
                      </a:pPr>
                      <a:endParaRPr lang="en-US" altLang="ja-JP" sz="200" dirty="0" smtClean="0">
                        <a:solidFill>
                          <a:sysClr val="windowText" lastClr="000000"/>
                        </a:solidFill>
                        <a:latin typeface="Meiryo UI" panose="020B0604030504040204" pitchFamily="50" charset="-128"/>
                        <a:ea typeface="Meiryo UI" panose="020B0604030504040204" pitchFamily="50" charset="-128"/>
                      </a:endParaRPr>
                    </a:p>
                    <a:p>
                      <a:pPr defTabSz="990600"/>
                      <a:r>
                        <a:rPr lang="ja-JP" altLang="en-US" sz="1000" dirty="0" smtClean="0">
                          <a:solidFill>
                            <a:sysClr val="windowText" lastClr="000000"/>
                          </a:solidFill>
                          <a:latin typeface="Meiryo UI" panose="020B0604030504040204" pitchFamily="50" charset="-128"/>
                          <a:ea typeface="Meiryo UI" panose="020B0604030504040204" pitchFamily="50" charset="-128"/>
                        </a:rPr>
                        <a:t>　・回答者の</a:t>
                      </a:r>
                      <a:r>
                        <a:rPr lang="en-US" altLang="ja-JP" sz="1000" dirty="0" smtClean="0">
                          <a:solidFill>
                            <a:sysClr val="windowText" lastClr="000000"/>
                          </a:solidFill>
                          <a:latin typeface="Meiryo UI" panose="020B0604030504040204" pitchFamily="50" charset="-128"/>
                          <a:ea typeface="Meiryo UI" panose="020B0604030504040204" pitchFamily="50" charset="-128"/>
                        </a:rPr>
                        <a:t>17</a:t>
                      </a:r>
                      <a:r>
                        <a:rPr lang="ja-JP" altLang="en-US" sz="1000" dirty="0" smtClean="0">
                          <a:solidFill>
                            <a:sysClr val="windowText" lastClr="000000"/>
                          </a:solidFill>
                          <a:latin typeface="Meiryo UI" panose="020B0604030504040204" pitchFamily="50" charset="-128"/>
                          <a:ea typeface="Meiryo UI" panose="020B0604030504040204" pitchFamily="50" charset="-128"/>
                        </a:rPr>
                        <a:t>％は来阪歴あり</a:t>
                      </a:r>
                      <a:r>
                        <a:rPr lang="en-US" altLang="ja-JP" sz="1000" dirty="0" smtClean="0">
                          <a:solidFill>
                            <a:sysClr val="windowText" lastClr="000000"/>
                          </a:solidFill>
                          <a:latin typeface="Meiryo UI" panose="020B0604030504040204" pitchFamily="50" charset="-128"/>
                          <a:ea typeface="Meiryo UI" panose="020B0604030504040204" pitchFamily="50" charset="-128"/>
                        </a:rPr>
                        <a:t>(</a:t>
                      </a:r>
                      <a:r>
                        <a:rPr lang="ja-JP" altLang="en-US" sz="1000" dirty="0" smtClean="0">
                          <a:solidFill>
                            <a:sysClr val="windowText" lastClr="000000"/>
                          </a:solidFill>
                          <a:latin typeface="Meiryo UI" panose="020B0604030504040204" pitchFamily="50" charset="-128"/>
                          <a:ea typeface="Meiryo UI" panose="020B0604030504040204" pitchFamily="50" charset="-128"/>
                        </a:rPr>
                        <a:t>⇔来日歴ありは</a:t>
                      </a:r>
                      <a:r>
                        <a:rPr lang="en-US" altLang="ja-JP" sz="1000" dirty="0" smtClean="0">
                          <a:solidFill>
                            <a:sysClr val="windowText" lastClr="000000"/>
                          </a:solidFill>
                          <a:latin typeface="Meiryo UI" panose="020B0604030504040204" pitchFamily="50" charset="-128"/>
                          <a:ea typeface="Meiryo UI" panose="020B0604030504040204" pitchFamily="50" charset="-128"/>
                        </a:rPr>
                        <a:t>32</a:t>
                      </a:r>
                      <a:r>
                        <a:rPr lang="ja-JP" altLang="en-US" sz="1000" dirty="0" smtClean="0">
                          <a:solidFill>
                            <a:sysClr val="windowText" lastClr="000000"/>
                          </a:solidFill>
                          <a:latin typeface="Meiryo UI" panose="020B0604030504040204" pitchFamily="50" charset="-128"/>
                          <a:ea typeface="Meiryo UI" panose="020B0604030504040204" pitchFamily="50" charset="-128"/>
                        </a:rPr>
                        <a:t>％</a:t>
                      </a:r>
                      <a:r>
                        <a:rPr lang="en-US" altLang="ja-JP" sz="1000" dirty="0" smtClean="0">
                          <a:solidFill>
                            <a:sysClr val="windowText" lastClr="000000"/>
                          </a:solidFill>
                          <a:latin typeface="Meiryo UI" panose="020B0604030504040204" pitchFamily="50" charset="-128"/>
                          <a:ea typeface="Meiryo UI" panose="020B0604030504040204" pitchFamily="50" charset="-128"/>
                        </a:rPr>
                        <a:t>)</a:t>
                      </a:r>
                      <a:r>
                        <a:rPr lang="ja-JP" altLang="en-US" sz="1000" dirty="0" err="1" smtClean="0">
                          <a:solidFill>
                            <a:sysClr val="windowText" lastClr="000000"/>
                          </a:solidFill>
                          <a:latin typeface="Meiryo UI" panose="020B0604030504040204" pitchFamily="50" charset="-128"/>
                          <a:ea typeface="Meiryo UI" panose="020B0604030504040204" pitchFamily="50" charset="-128"/>
                        </a:rPr>
                        <a:t>。</a:t>
                      </a:r>
                      <a:r>
                        <a:rPr lang="ja-JP" altLang="en-US" sz="1000" dirty="0" smtClean="0">
                          <a:solidFill>
                            <a:sysClr val="windowText" lastClr="000000"/>
                          </a:solidFill>
                          <a:latin typeface="Meiryo UI" panose="020B0604030504040204" pitchFamily="50" charset="-128"/>
                          <a:ea typeface="Meiryo UI" panose="020B0604030504040204" pitchFamily="50" charset="-128"/>
                        </a:rPr>
                        <a:t>特に豪は来阪歴の率が高い</a:t>
                      </a:r>
                      <a:r>
                        <a:rPr lang="en-US" altLang="ja-JP" sz="1000" dirty="0" smtClean="0">
                          <a:solidFill>
                            <a:sysClr val="windowText" lastClr="000000"/>
                          </a:solidFill>
                          <a:latin typeface="Meiryo UI" panose="020B0604030504040204" pitchFamily="50" charset="-128"/>
                          <a:ea typeface="Meiryo UI" panose="020B0604030504040204" pitchFamily="50" charset="-128"/>
                        </a:rPr>
                        <a:t>(28</a:t>
                      </a:r>
                      <a:r>
                        <a:rPr lang="ja-JP" altLang="en-US" sz="1000" dirty="0" smtClean="0">
                          <a:solidFill>
                            <a:sysClr val="windowText" lastClr="000000"/>
                          </a:solidFill>
                          <a:latin typeface="Meiryo UI" panose="020B0604030504040204" pitchFamily="50" charset="-128"/>
                          <a:ea typeface="Meiryo UI" panose="020B0604030504040204" pitchFamily="50" charset="-128"/>
                        </a:rPr>
                        <a:t>％</a:t>
                      </a:r>
                      <a:r>
                        <a:rPr lang="en-US" altLang="ja-JP" sz="1000" dirty="0" smtClean="0">
                          <a:solidFill>
                            <a:sysClr val="windowText" lastClr="000000"/>
                          </a:solidFill>
                          <a:latin typeface="Meiryo UI" panose="020B0604030504040204" pitchFamily="50" charset="-128"/>
                          <a:ea typeface="Meiryo UI" panose="020B0604030504040204" pitchFamily="50" charset="-128"/>
                        </a:rPr>
                        <a:t>)</a:t>
                      </a:r>
                      <a:r>
                        <a:rPr lang="ja-JP" altLang="en-US" sz="1000" dirty="0" err="1" smtClean="0">
                          <a:solidFill>
                            <a:sysClr val="windowText" lastClr="000000"/>
                          </a:solidFill>
                          <a:latin typeface="Meiryo UI" panose="020B0604030504040204" pitchFamily="50" charset="-128"/>
                          <a:ea typeface="Meiryo UI" panose="020B0604030504040204" pitchFamily="50" charset="-128"/>
                        </a:rPr>
                        <a:t>。</a:t>
                      </a:r>
                      <a:endParaRPr lang="en-US" altLang="ja-JP" sz="1000" dirty="0" smtClean="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sz="200" dirty="0" smtClean="0">
                        <a:solidFill>
                          <a:sysClr val="windowText" lastClr="000000"/>
                        </a:solidFill>
                        <a:latin typeface="Meiryo UI" panose="020B0604030504040204" pitchFamily="50" charset="-128"/>
                        <a:ea typeface="Meiryo UI" panose="020B0604030504040204" pitchFamily="50" charset="-128"/>
                      </a:endParaRPr>
                    </a:p>
                    <a:p>
                      <a:pPr defTabSz="990600"/>
                      <a:r>
                        <a:rPr lang="ja-JP" altLang="en-US" sz="1000" dirty="0" smtClean="0">
                          <a:solidFill>
                            <a:sysClr val="windowText" lastClr="000000"/>
                          </a:solidFill>
                          <a:latin typeface="Meiryo UI" panose="020B0604030504040204" pitchFamily="50" charset="-128"/>
                          <a:ea typeface="Meiryo UI" panose="020B0604030504040204" pitchFamily="50" charset="-128"/>
                        </a:rPr>
                        <a:t>　・来阪経験者の半数はリピーターで、特に</a:t>
                      </a:r>
                      <a:r>
                        <a:rPr lang="ja-JP" altLang="en-US" sz="1000" b="1" dirty="0" smtClean="0">
                          <a:solidFill>
                            <a:sysClr val="windowText" lastClr="000000"/>
                          </a:solidFill>
                          <a:latin typeface="Meiryo UI" panose="020B0604030504040204" pitchFamily="50" charset="-128"/>
                          <a:ea typeface="Meiryo UI" panose="020B0604030504040204" pitchFamily="50" charset="-128"/>
                        </a:rPr>
                        <a:t>英米はリピーターが多い</a:t>
                      </a:r>
                      <a:r>
                        <a:rPr lang="ja-JP" altLang="en-US" sz="1000" dirty="0" smtClean="0">
                          <a:solidFill>
                            <a:sysClr val="windowText" lastClr="000000"/>
                          </a:solidFill>
                          <a:latin typeface="Meiryo UI" panose="020B0604030504040204" pitchFamily="50" charset="-128"/>
                          <a:ea typeface="Meiryo UI" panose="020B0604030504040204" pitchFamily="50" charset="-128"/>
                        </a:rPr>
                        <a:t>。</a:t>
                      </a:r>
                      <a:r>
                        <a:rPr lang="en-US" altLang="ja-JP" sz="1000" dirty="0" smtClean="0">
                          <a:solidFill>
                            <a:sysClr val="windowText" lastClr="000000"/>
                          </a:solidFill>
                          <a:latin typeface="Meiryo UI" panose="020B0604030504040204" pitchFamily="50" charset="-128"/>
                          <a:ea typeface="Meiryo UI" panose="020B0604030504040204" pitchFamily="50" charset="-128"/>
                        </a:rPr>
                        <a:t>(</a:t>
                      </a:r>
                      <a:r>
                        <a:rPr lang="ja-JP" altLang="en-US" sz="1000" dirty="0" smtClean="0">
                          <a:solidFill>
                            <a:sysClr val="windowText" lastClr="000000"/>
                          </a:solidFill>
                          <a:latin typeface="Meiryo UI" panose="020B0604030504040204" pitchFamily="50" charset="-128"/>
                          <a:ea typeface="Meiryo UI" panose="020B0604030504040204" pitchFamily="50" charset="-128"/>
                        </a:rPr>
                        <a:t>英</a:t>
                      </a:r>
                      <a:r>
                        <a:rPr lang="en-US" altLang="ja-JP" sz="1000" dirty="0" smtClean="0">
                          <a:solidFill>
                            <a:sysClr val="windowText" lastClr="000000"/>
                          </a:solidFill>
                          <a:latin typeface="Meiryo UI" panose="020B0604030504040204" pitchFamily="50" charset="-128"/>
                          <a:ea typeface="Meiryo UI" panose="020B0604030504040204" pitchFamily="50" charset="-128"/>
                        </a:rPr>
                        <a:t>:70</a:t>
                      </a:r>
                      <a:r>
                        <a:rPr lang="ja-JP" altLang="en-US" sz="1000" dirty="0" smtClean="0">
                          <a:solidFill>
                            <a:sysClr val="windowText" lastClr="000000"/>
                          </a:solidFill>
                          <a:latin typeface="Meiryo UI" panose="020B0604030504040204" pitchFamily="50" charset="-128"/>
                          <a:ea typeface="Meiryo UI" panose="020B0604030504040204" pitchFamily="50" charset="-128"/>
                        </a:rPr>
                        <a:t>％、米</a:t>
                      </a:r>
                      <a:r>
                        <a:rPr lang="en-US" altLang="ja-JP" sz="1000" dirty="0" smtClean="0">
                          <a:solidFill>
                            <a:sysClr val="windowText" lastClr="000000"/>
                          </a:solidFill>
                          <a:latin typeface="Meiryo UI" panose="020B0604030504040204" pitchFamily="50" charset="-128"/>
                          <a:ea typeface="Meiryo UI" panose="020B0604030504040204" pitchFamily="50" charset="-128"/>
                        </a:rPr>
                        <a:t>:66</a:t>
                      </a:r>
                      <a:r>
                        <a:rPr lang="ja-JP" altLang="en-US" sz="1000" dirty="0" smtClean="0">
                          <a:solidFill>
                            <a:sysClr val="windowText" lastClr="000000"/>
                          </a:solidFill>
                          <a:latin typeface="Meiryo UI" panose="020B0604030504040204" pitchFamily="50" charset="-128"/>
                          <a:ea typeface="Meiryo UI" panose="020B0604030504040204" pitchFamily="50" charset="-128"/>
                        </a:rPr>
                        <a:t>％</a:t>
                      </a:r>
                      <a:r>
                        <a:rPr lang="en-US" altLang="ja-JP" sz="1000" dirty="0" smtClean="0">
                          <a:solidFill>
                            <a:sysClr val="windowText" lastClr="000000"/>
                          </a:solidFill>
                          <a:latin typeface="Meiryo UI" panose="020B0604030504040204" pitchFamily="50" charset="-128"/>
                          <a:ea typeface="Meiryo UI" panose="020B0604030504040204" pitchFamily="50" charset="-128"/>
                        </a:rPr>
                        <a:t>)</a:t>
                      </a:r>
                    </a:p>
                    <a:p>
                      <a:pPr defTabSz="990600"/>
                      <a:endParaRPr lang="en-US" altLang="ja-JP" sz="200" dirty="0" smtClean="0">
                        <a:solidFill>
                          <a:sysClr val="windowText" lastClr="000000"/>
                        </a:solidFill>
                        <a:latin typeface="Meiryo UI" panose="020B0604030504040204" pitchFamily="50" charset="-128"/>
                        <a:ea typeface="Meiryo UI" panose="020B0604030504040204" pitchFamily="50" charset="-128"/>
                      </a:endParaRPr>
                    </a:p>
                    <a:p>
                      <a:pPr defTabSz="990600"/>
                      <a:r>
                        <a:rPr lang="ja-JP" altLang="en-US" sz="1000" dirty="0" smtClean="0">
                          <a:solidFill>
                            <a:sysClr val="windowText" lastClr="000000"/>
                          </a:solidFill>
                          <a:latin typeface="Meiryo UI" panose="020B0604030504040204" pitchFamily="50" charset="-128"/>
                          <a:ea typeface="Meiryo UI" panose="020B0604030504040204" pitchFamily="50" charset="-128"/>
                        </a:rPr>
                        <a:t>　・来阪者の多い</a:t>
                      </a:r>
                      <a:r>
                        <a:rPr lang="ja-JP" altLang="en-US" sz="1000" b="1" dirty="0" smtClean="0">
                          <a:solidFill>
                            <a:sysClr val="windowText" lastClr="000000"/>
                          </a:solidFill>
                          <a:latin typeface="Meiryo UI" panose="020B0604030504040204" pitchFamily="50" charset="-128"/>
                          <a:ea typeface="Meiryo UI" panose="020B0604030504040204" pitchFamily="50" charset="-128"/>
                        </a:rPr>
                        <a:t>豪</a:t>
                      </a:r>
                      <a:r>
                        <a:rPr lang="ja-JP" altLang="en-US" sz="1000" dirty="0" smtClean="0">
                          <a:solidFill>
                            <a:sysClr val="windowText" lastClr="000000"/>
                          </a:solidFill>
                          <a:latin typeface="Meiryo UI" panose="020B0604030504040204" pitchFamily="50" charset="-128"/>
                          <a:ea typeface="Meiryo UI" panose="020B0604030504040204" pitchFamily="50" charset="-128"/>
                        </a:rPr>
                        <a:t>は１回のみが多く</a:t>
                      </a:r>
                      <a:r>
                        <a:rPr lang="en-US" altLang="ja-JP" sz="1000" dirty="0" smtClean="0">
                          <a:solidFill>
                            <a:sysClr val="windowText" lastClr="000000"/>
                          </a:solidFill>
                          <a:latin typeface="Meiryo UI" panose="020B0604030504040204" pitchFamily="50" charset="-128"/>
                          <a:ea typeface="Meiryo UI" panose="020B0604030504040204" pitchFamily="50" charset="-128"/>
                        </a:rPr>
                        <a:t>(71</a:t>
                      </a:r>
                      <a:r>
                        <a:rPr lang="ja-JP" altLang="en-US" sz="1000" dirty="0" smtClean="0">
                          <a:solidFill>
                            <a:sysClr val="windowText" lastClr="000000"/>
                          </a:solidFill>
                          <a:latin typeface="Meiryo UI" panose="020B0604030504040204" pitchFamily="50" charset="-128"/>
                          <a:ea typeface="Meiryo UI" panose="020B0604030504040204" pitchFamily="50" charset="-128"/>
                        </a:rPr>
                        <a:t>％</a:t>
                      </a:r>
                      <a:r>
                        <a:rPr lang="en-US" altLang="ja-JP" sz="1000" dirty="0" smtClean="0">
                          <a:solidFill>
                            <a:sysClr val="windowText" lastClr="000000"/>
                          </a:solidFill>
                          <a:latin typeface="Meiryo UI" panose="020B0604030504040204" pitchFamily="50" charset="-128"/>
                          <a:ea typeface="Meiryo UI" panose="020B0604030504040204" pitchFamily="50" charset="-128"/>
                        </a:rPr>
                        <a:t>)</a:t>
                      </a:r>
                      <a:r>
                        <a:rPr lang="ja-JP" altLang="en-US" sz="1000" dirty="0" err="1" smtClean="0">
                          <a:solidFill>
                            <a:sysClr val="windowText" lastClr="000000"/>
                          </a:solidFill>
                          <a:latin typeface="Meiryo UI" panose="020B0604030504040204" pitchFamily="50" charset="-128"/>
                          <a:ea typeface="Meiryo UI" panose="020B0604030504040204" pitchFamily="50" charset="-128"/>
                        </a:rPr>
                        <a:t>、</a:t>
                      </a:r>
                      <a:r>
                        <a:rPr lang="ja-JP" altLang="en-US" sz="1000" b="1" dirty="0" smtClean="0">
                          <a:solidFill>
                            <a:sysClr val="windowText" lastClr="000000"/>
                          </a:solidFill>
                          <a:latin typeface="Meiryo UI" panose="020B0604030504040204" pitchFamily="50" charset="-128"/>
                          <a:ea typeface="Meiryo UI" panose="020B0604030504040204" pitchFamily="50" charset="-128"/>
                        </a:rPr>
                        <a:t>リピーターが少ない</a:t>
                      </a:r>
                      <a:r>
                        <a:rPr lang="ja-JP" altLang="en-US" sz="1000" dirty="0" smtClean="0">
                          <a:solidFill>
                            <a:sysClr val="windowText" lastClr="000000"/>
                          </a:solidFill>
                          <a:latin typeface="Meiryo UI" panose="020B0604030504040204" pitchFamily="50" charset="-128"/>
                          <a:ea typeface="Meiryo UI" panose="020B0604030504040204" pitchFamily="50" charset="-128"/>
                        </a:rPr>
                        <a:t>。</a:t>
                      </a:r>
                      <a:r>
                        <a:rPr lang="ja-JP" altLang="en-US" sz="1000" b="1" dirty="0" smtClean="0">
                          <a:solidFill>
                            <a:sysClr val="windowText" lastClr="000000"/>
                          </a:solidFill>
                          <a:latin typeface="Meiryo UI" panose="020B0604030504040204" pitchFamily="50" charset="-128"/>
                          <a:ea typeface="Meiryo UI" panose="020B0604030504040204" pitchFamily="50" charset="-128"/>
                        </a:rPr>
                        <a:t>大阪の観光コンテンツへの認知度も</a:t>
                      </a:r>
                      <a:r>
                        <a:rPr lang="ja-JP" altLang="en-US" sz="1000" dirty="0" smtClean="0">
                          <a:solidFill>
                            <a:sysClr val="windowText" lastClr="000000"/>
                          </a:solidFill>
                          <a:latin typeface="Meiryo UI" panose="020B0604030504040204" pitchFamily="50" charset="-128"/>
                          <a:ea typeface="Meiryo UI" panose="020B0604030504040204" pitchFamily="50" charset="-128"/>
                        </a:rPr>
                        <a:t>低い。</a:t>
                      </a:r>
                      <a:endParaRPr lang="en-US" altLang="ja-JP" sz="1000" dirty="0" smtClean="0">
                        <a:solidFill>
                          <a:sysClr val="windowText" lastClr="000000"/>
                        </a:solidFill>
                        <a:latin typeface="Meiryo UI" panose="020B0604030504040204" pitchFamily="50" charset="-128"/>
                        <a:ea typeface="Meiryo UI" panose="020B0604030504040204" pitchFamily="50" charset="-128"/>
                      </a:endParaRPr>
                    </a:p>
                    <a:p>
                      <a:pPr defTabSz="990600"/>
                      <a:r>
                        <a:rPr lang="en-US" altLang="ja-JP" sz="200" dirty="0" smtClean="0">
                          <a:solidFill>
                            <a:sysClr val="windowText" lastClr="000000"/>
                          </a:solidFill>
                          <a:latin typeface="Meiryo UI" panose="020B0604030504040204" pitchFamily="50" charset="-128"/>
                          <a:ea typeface="Meiryo UI" panose="020B0604030504040204" pitchFamily="50" charset="-128"/>
                        </a:rPr>
                        <a:t>]</a:t>
                      </a:r>
                    </a:p>
                    <a:p>
                      <a:pPr defTabSz="990600"/>
                      <a:r>
                        <a:rPr lang="ja-JP" altLang="en-US" sz="1000" dirty="0" smtClean="0">
                          <a:solidFill>
                            <a:sysClr val="windowText" lastClr="000000"/>
                          </a:solidFill>
                          <a:latin typeface="Meiryo UI" panose="020B0604030504040204" pitchFamily="50" charset="-128"/>
                          <a:ea typeface="Meiryo UI" panose="020B0604030504040204" pitchFamily="50" charset="-128"/>
                        </a:rPr>
                        <a:t>　・</a:t>
                      </a:r>
                      <a:r>
                        <a:rPr lang="ja-JP" altLang="en-US" sz="1000" b="1" dirty="0" smtClean="0">
                          <a:solidFill>
                            <a:sysClr val="windowText" lastClr="000000"/>
                          </a:solidFill>
                          <a:latin typeface="Meiryo UI" panose="020B0604030504040204" pitchFamily="50" charset="-128"/>
                          <a:ea typeface="Meiryo UI" panose="020B0604030504040204" pitchFamily="50" charset="-128"/>
                        </a:rPr>
                        <a:t>ドイツ</a:t>
                      </a:r>
                      <a:r>
                        <a:rPr lang="ja-JP" altLang="en-US" sz="1000" dirty="0" smtClean="0">
                          <a:solidFill>
                            <a:sysClr val="windowText" lastClr="000000"/>
                          </a:solidFill>
                          <a:latin typeface="Meiryo UI" panose="020B0604030504040204" pitchFamily="50" charset="-128"/>
                          <a:ea typeface="Meiryo UI" panose="020B0604030504040204" pitchFamily="50" charset="-128"/>
                        </a:rPr>
                        <a:t>は</a:t>
                      </a:r>
                      <a:r>
                        <a:rPr lang="ja-JP" altLang="en-US" sz="1000" b="1" dirty="0" smtClean="0">
                          <a:solidFill>
                            <a:sysClr val="windowText" lastClr="000000"/>
                          </a:solidFill>
                          <a:latin typeface="Meiryo UI" panose="020B0604030504040204" pitchFamily="50" charset="-128"/>
                          <a:ea typeface="Meiryo UI" panose="020B0604030504040204" pitchFamily="50" charset="-128"/>
                        </a:rPr>
                        <a:t>大阪の認知度が高い</a:t>
                      </a:r>
                      <a:r>
                        <a:rPr lang="ja-JP" altLang="en-US" sz="1000" dirty="0" smtClean="0">
                          <a:solidFill>
                            <a:sysClr val="windowText" lastClr="000000"/>
                          </a:solidFill>
                          <a:latin typeface="Meiryo UI" panose="020B0604030504040204" pitchFamily="50" charset="-128"/>
                          <a:ea typeface="Meiryo UI" panose="020B0604030504040204" pitchFamily="50" charset="-128"/>
                        </a:rPr>
                        <a:t>ものの、来阪経験は少ない</a:t>
                      </a:r>
                      <a:r>
                        <a:rPr lang="en-US" altLang="ja-JP" sz="1000" dirty="0" smtClean="0">
                          <a:solidFill>
                            <a:sysClr val="windowText" lastClr="000000"/>
                          </a:solidFill>
                          <a:latin typeface="Meiryo UI" panose="020B0604030504040204" pitchFamily="50" charset="-128"/>
                          <a:ea typeface="Meiryo UI" panose="020B0604030504040204" pitchFamily="50" charset="-128"/>
                        </a:rPr>
                        <a:t>(6</a:t>
                      </a:r>
                      <a:r>
                        <a:rPr lang="ja-JP" altLang="en-US" sz="1000" dirty="0" smtClean="0">
                          <a:solidFill>
                            <a:sysClr val="windowText" lastClr="000000"/>
                          </a:solidFill>
                          <a:latin typeface="Meiryo UI" panose="020B0604030504040204" pitchFamily="50" charset="-128"/>
                          <a:ea typeface="Meiryo UI" panose="020B0604030504040204" pitchFamily="50" charset="-128"/>
                        </a:rPr>
                        <a:t>％</a:t>
                      </a:r>
                      <a:r>
                        <a:rPr lang="en-US" altLang="ja-JP" sz="1000" dirty="0" smtClean="0">
                          <a:solidFill>
                            <a:sysClr val="windowText" lastClr="000000"/>
                          </a:solidFill>
                          <a:latin typeface="Meiryo UI" panose="020B0604030504040204" pitchFamily="50" charset="-128"/>
                          <a:ea typeface="Meiryo UI" panose="020B0604030504040204" pitchFamily="50" charset="-128"/>
                        </a:rPr>
                        <a:t>) </a:t>
                      </a:r>
                      <a:r>
                        <a:rPr lang="ja-JP" altLang="en-US" sz="1000" dirty="0" err="1" smtClean="0">
                          <a:solidFill>
                            <a:sysClr val="windowText" lastClr="000000"/>
                          </a:solidFill>
                          <a:latin typeface="Meiryo UI" panose="020B0604030504040204" pitchFamily="50" charset="-128"/>
                          <a:ea typeface="Meiryo UI" panose="020B0604030504040204" pitchFamily="50" charset="-128"/>
                        </a:rPr>
                        <a:t>。</a:t>
                      </a:r>
                      <a:endParaRPr lang="en-US" altLang="ja-JP" sz="1000" dirty="0" smtClean="0">
                        <a:solidFill>
                          <a:sysClr val="windowText" lastClr="000000"/>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839330947"/>
                  </a:ext>
                </a:extLst>
              </a:tr>
              <a:tr h="248163">
                <a:tc>
                  <a:txBody>
                    <a:bodyPr/>
                    <a:lstStyle/>
                    <a:p>
                      <a:pPr algn="ctr"/>
                      <a:r>
                        <a:rPr kumimoji="1" lang="ja-JP" altLang="en-US" sz="1000" b="1" dirty="0" smtClean="0">
                          <a:latin typeface="Meiryo UI" panose="020B0604030504040204" pitchFamily="50" charset="-128"/>
                          <a:ea typeface="Meiryo UI" panose="020B0604030504040204" pitchFamily="50" charset="-128"/>
                        </a:rPr>
                        <a:t>評価・</a:t>
                      </a:r>
                      <a:endParaRPr kumimoji="1" lang="en-US" altLang="ja-JP" sz="1000" b="1" dirty="0" smtClean="0">
                        <a:latin typeface="Meiryo UI" panose="020B0604030504040204" pitchFamily="50" charset="-128"/>
                        <a:ea typeface="Meiryo UI" panose="020B0604030504040204" pitchFamily="50" charset="-128"/>
                      </a:endParaRPr>
                    </a:p>
                    <a:p>
                      <a:pPr algn="ctr"/>
                      <a:r>
                        <a:rPr kumimoji="1" lang="ja-JP" altLang="en-US" sz="1000" b="1" dirty="0" smtClean="0">
                          <a:latin typeface="Meiryo UI" panose="020B0604030504040204" pitchFamily="50" charset="-128"/>
                          <a:ea typeface="Meiryo UI" panose="020B0604030504040204" pitchFamily="50" charset="-128"/>
                        </a:rPr>
                        <a:t>ニーズ</a:t>
                      </a:r>
                      <a:endParaRPr kumimoji="1" lang="ja-JP" altLang="en-US" sz="1000" b="1"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defTabSz="990600"/>
                      <a:r>
                        <a:rPr lang="ja-JP" altLang="en-US" sz="1000" dirty="0" smtClean="0">
                          <a:solidFill>
                            <a:sysClr val="windowText" lastClr="000000"/>
                          </a:solidFill>
                          <a:latin typeface="Meiryo UI" panose="020B0604030504040204" pitchFamily="50" charset="-128"/>
                          <a:ea typeface="Meiryo UI" panose="020B0604030504040204" pitchFamily="50" charset="-128"/>
                        </a:rPr>
                        <a:t>　・</a:t>
                      </a:r>
                      <a:r>
                        <a:rPr lang="ja-JP" altLang="en-US" sz="1000" b="1" dirty="0" smtClean="0">
                          <a:solidFill>
                            <a:sysClr val="windowText" lastClr="000000"/>
                          </a:solidFill>
                          <a:latin typeface="Meiryo UI" panose="020B0604030504040204" pitchFamily="50" charset="-128"/>
                          <a:ea typeface="Meiryo UI" panose="020B0604030504040204" pitchFamily="50" charset="-128"/>
                        </a:rPr>
                        <a:t>来阪者の満足度は高く</a:t>
                      </a:r>
                      <a:r>
                        <a:rPr lang="ja-JP" altLang="en-US" sz="1000" b="0" dirty="0" smtClean="0">
                          <a:solidFill>
                            <a:sysClr val="windowText" lastClr="000000"/>
                          </a:solidFill>
                          <a:latin typeface="Meiryo UI" panose="020B0604030504040204" pitchFamily="50" charset="-128"/>
                          <a:ea typeface="Meiryo UI" panose="020B0604030504040204" pitchFamily="50" charset="-128"/>
                        </a:rPr>
                        <a:t>（</a:t>
                      </a:r>
                      <a:r>
                        <a:rPr lang="en-US" altLang="ja-JP" sz="1000" b="0" dirty="0" smtClean="0">
                          <a:solidFill>
                            <a:sysClr val="windowText" lastClr="000000"/>
                          </a:solidFill>
                          <a:latin typeface="Meiryo UI" panose="020B0604030504040204" pitchFamily="50" charset="-128"/>
                          <a:ea typeface="Meiryo UI" panose="020B0604030504040204" pitchFamily="50" charset="-128"/>
                        </a:rPr>
                        <a:t>9</a:t>
                      </a:r>
                      <a:r>
                        <a:rPr lang="ja-JP" altLang="en-US" sz="1000" b="0" dirty="0" smtClean="0">
                          <a:solidFill>
                            <a:sysClr val="windowText" lastClr="000000"/>
                          </a:solidFill>
                          <a:latin typeface="Meiryo UI" panose="020B0604030504040204" pitchFamily="50" charset="-128"/>
                          <a:ea typeface="Meiryo UI" panose="020B0604030504040204" pitchFamily="50" charset="-128"/>
                        </a:rPr>
                        <a:t>割）</a:t>
                      </a:r>
                      <a:r>
                        <a:rPr lang="ja-JP" altLang="en-US" sz="1000" dirty="0" smtClean="0">
                          <a:solidFill>
                            <a:sysClr val="windowText" lastClr="000000"/>
                          </a:solidFill>
                          <a:latin typeface="Meiryo UI" panose="020B0604030504040204" pitchFamily="50" charset="-128"/>
                          <a:ea typeface="Meiryo UI" panose="020B0604030504040204" pitchFamily="50" charset="-128"/>
                        </a:rPr>
                        <a:t>、その半数はリピーター。</a:t>
                      </a:r>
                      <a:endParaRPr lang="en-US" altLang="ja-JP" sz="1000" dirty="0" smtClean="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sz="200" dirty="0" smtClean="0">
                        <a:solidFill>
                          <a:sysClr val="windowText" lastClr="000000"/>
                        </a:solidFill>
                        <a:latin typeface="Meiryo UI" panose="020B0604030504040204" pitchFamily="50" charset="-128"/>
                        <a:ea typeface="Meiryo UI" panose="020B0604030504040204" pitchFamily="50" charset="-128"/>
                      </a:endParaRPr>
                    </a:p>
                    <a:p>
                      <a:pPr defTabSz="990600"/>
                      <a:r>
                        <a:rPr lang="ja-JP" altLang="en-US" sz="1000" dirty="0" smtClean="0">
                          <a:solidFill>
                            <a:sysClr val="windowText" lastClr="000000"/>
                          </a:solidFill>
                          <a:latin typeface="Meiryo UI" panose="020B0604030504040204" pitchFamily="50" charset="-128"/>
                          <a:ea typeface="Meiryo UI" panose="020B0604030504040204" pitchFamily="50" charset="-128"/>
                        </a:rPr>
                        <a:t>　・寺社仏閣など</a:t>
                      </a:r>
                      <a:r>
                        <a:rPr lang="ja-JP" altLang="en-US" sz="1000" b="1" dirty="0" smtClean="0">
                          <a:solidFill>
                            <a:sysClr val="windowText" lastClr="000000"/>
                          </a:solidFill>
                          <a:latin typeface="Meiryo UI" panose="020B0604030504040204" pitchFamily="50" charset="-128"/>
                          <a:ea typeface="Meiryo UI" panose="020B0604030504040204" pitchFamily="50" charset="-128"/>
                        </a:rPr>
                        <a:t>歴史・文化施設</a:t>
                      </a:r>
                      <a:r>
                        <a:rPr lang="ja-JP" altLang="en-US" sz="1000" dirty="0" smtClean="0">
                          <a:solidFill>
                            <a:sysClr val="windowText" lastClr="000000"/>
                          </a:solidFill>
                          <a:latin typeface="Meiryo UI" panose="020B0604030504040204" pitchFamily="50" charset="-128"/>
                          <a:ea typeface="Meiryo UI" panose="020B0604030504040204" pitchFamily="50" charset="-128"/>
                        </a:rPr>
                        <a:t>のほか、街歩きツアーやバイクレンタルなどの</a:t>
                      </a:r>
                      <a:r>
                        <a:rPr lang="ja-JP" altLang="en-US" sz="1000" b="1" dirty="0" smtClean="0">
                          <a:solidFill>
                            <a:sysClr val="windowText" lastClr="000000"/>
                          </a:solidFill>
                          <a:latin typeface="Meiryo UI" panose="020B0604030504040204" pitchFamily="50" charset="-128"/>
                          <a:ea typeface="Meiryo UI" panose="020B0604030504040204" pitchFamily="50" charset="-128"/>
                        </a:rPr>
                        <a:t>体験観光</a:t>
                      </a:r>
                      <a:r>
                        <a:rPr lang="ja-JP" altLang="en-US" sz="1000" dirty="0" smtClean="0">
                          <a:solidFill>
                            <a:sysClr val="windowText" lastClr="000000"/>
                          </a:solidFill>
                          <a:latin typeface="Meiryo UI" panose="020B0604030504040204" pitchFamily="50" charset="-128"/>
                          <a:ea typeface="Meiryo UI" panose="020B0604030504040204" pitchFamily="50" charset="-128"/>
                        </a:rPr>
                        <a:t>や、</a:t>
                      </a:r>
                      <a:endParaRPr lang="en-US" altLang="ja-JP" sz="1000" dirty="0" smtClean="0">
                        <a:solidFill>
                          <a:sysClr val="windowText" lastClr="000000"/>
                        </a:solidFill>
                        <a:latin typeface="Meiryo UI" panose="020B0604030504040204" pitchFamily="50" charset="-128"/>
                        <a:ea typeface="Meiryo UI" panose="020B0604030504040204" pitchFamily="50" charset="-128"/>
                      </a:endParaRPr>
                    </a:p>
                    <a:p>
                      <a:pPr defTabSz="990600"/>
                      <a:r>
                        <a:rPr lang="ja-JP" altLang="en-US" sz="1000" dirty="0" smtClean="0">
                          <a:solidFill>
                            <a:sysClr val="windowText" lastClr="000000"/>
                          </a:solidFill>
                          <a:latin typeface="Meiryo UI" panose="020B0604030504040204" pitchFamily="50" charset="-128"/>
                          <a:ea typeface="Meiryo UI" panose="020B0604030504040204" pitchFamily="50" charset="-128"/>
                        </a:rPr>
                        <a:t>　　バー、観劇などの</a:t>
                      </a:r>
                      <a:r>
                        <a:rPr lang="ja-JP" altLang="en-US" sz="1000" b="1" dirty="0" smtClean="0">
                          <a:solidFill>
                            <a:sysClr val="windowText" lastClr="000000"/>
                          </a:solidFill>
                          <a:latin typeface="Meiryo UI" panose="020B0604030504040204" pitchFamily="50" charset="-128"/>
                          <a:ea typeface="Meiryo UI" panose="020B0604030504040204" pitchFamily="50" charset="-128"/>
                        </a:rPr>
                        <a:t>ナイトエコノミー</a:t>
                      </a:r>
                      <a:r>
                        <a:rPr lang="ja-JP" altLang="en-US" sz="1000" dirty="0" smtClean="0">
                          <a:solidFill>
                            <a:sysClr val="windowText" lastClr="000000"/>
                          </a:solidFill>
                          <a:latin typeface="Meiryo UI" panose="020B0604030504040204" pitchFamily="50" charset="-128"/>
                          <a:ea typeface="Meiryo UI" panose="020B0604030504040204" pitchFamily="50" charset="-128"/>
                        </a:rPr>
                        <a:t>の評価が高い。</a:t>
                      </a:r>
                      <a:endParaRPr lang="en-US" altLang="ja-JP" sz="1000" dirty="0" smtClean="0">
                        <a:solidFill>
                          <a:sysClr val="windowText" lastClr="000000"/>
                        </a:solidFill>
                        <a:latin typeface="Meiryo UI" panose="020B0604030504040204" pitchFamily="50" charset="-128"/>
                        <a:ea typeface="Meiryo UI" panose="020B0604030504040204" pitchFamily="50" charset="-128"/>
                      </a:endParaRPr>
                    </a:p>
                    <a:p>
                      <a:pPr defTabSz="990600"/>
                      <a:r>
                        <a:rPr lang="en-US" altLang="ja-JP" sz="200" dirty="0" smtClean="0">
                          <a:solidFill>
                            <a:sysClr val="windowText" lastClr="000000"/>
                          </a:solidFill>
                          <a:latin typeface="Meiryo UI" panose="020B0604030504040204" pitchFamily="50" charset="-128"/>
                          <a:ea typeface="Meiryo UI" panose="020B0604030504040204" pitchFamily="50" charset="-128"/>
                        </a:rPr>
                        <a:t>]</a:t>
                      </a:r>
                    </a:p>
                    <a:p>
                      <a:pPr defTabSz="990600"/>
                      <a:r>
                        <a:rPr lang="ja-JP" altLang="en-US" sz="1000" dirty="0" smtClean="0">
                          <a:solidFill>
                            <a:sysClr val="windowText" lastClr="000000"/>
                          </a:solidFill>
                          <a:latin typeface="Meiryo UI" panose="020B0604030504040204" pitchFamily="50" charset="-128"/>
                          <a:ea typeface="Meiryo UI" panose="020B0604030504040204" pitchFamily="50" charset="-128"/>
                        </a:rPr>
                        <a:t>　・</a:t>
                      </a:r>
                      <a:r>
                        <a:rPr lang="ja-JP" altLang="en-US" sz="1000" b="1" dirty="0" smtClean="0">
                          <a:solidFill>
                            <a:sysClr val="windowText" lastClr="000000"/>
                          </a:solidFill>
                          <a:latin typeface="Meiryo UI" panose="020B0604030504040204" pitchFamily="50" charset="-128"/>
                          <a:ea typeface="Meiryo UI" panose="020B0604030504040204" pitchFamily="50" charset="-128"/>
                        </a:rPr>
                        <a:t>オーストラリア</a:t>
                      </a:r>
                      <a:r>
                        <a:rPr lang="ja-JP" altLang="en-US" sz="1000" b="0" dirty="0" smtClean="0">
                          <a:solidFill>
                            <a:sysClr val="windowText" lastClr="000000"/>
                          </a:solidFill>
                          <a:latin typeface="Meiryo UI" panose="020B0604030504040204" pitchFamily="50" charset="-128"/>
                          <a:ea typeface="Meiryo UI" panose="020B0604030504040204" pitchFamily="50" charset="-128"/>
                        </a:rPr>
                        <a:t>で</a:t>
                      </a:r>
                      <a:r>
                        <a:rPr lang="ja-JP" altLang="en-US" sz="1000" dirty="0" smtClean="0">
                          <a:solidFill>
                            <a:sysClr val="windowText" lastClr="000000"/>
                          </a:solidFill>
                          <a:latin typeface="Meiryo UI" panose="020B0604030504040204" pitchFamily="50" charset="-128"/>
                          <a:ea typeface="Meiryo UI" panose="020B0604030504040204" pitchFamily="50" charset="-128"/>
                        </a:rPr>
                        <a:t>は「</a:t>
                      </a:r>
                      <a:r>
                        <a:rPr lang="ja-JP" altLang="en-US" sz="1000" b="1" dirty="0" smtClean="0">
                          <a:solidFill>
                            <a:sysClr val="windowText" lastClr="000000"/>
                          </a:solidFill>
                          <a:latin typeface="Meiryo UI" panose="020B0604030504040204" pitchFamily="50" charset="-128"/>
                          <a:ea typeface="Meiryo UI" panose="020B0604030504040204" pitchFamily="50" charset="-128"/>
                        </a:rPr>
                        <a:t>自然</a:t>
                      </a:r>
                      <a:r>
                        <a:rPr lang="ja-JP" altLang="en-US" sz="1000" dirty="0" smtClean="0">
                          <a:solidFill>
                            <a:sysClr val="windowText" lastClr="000000"/>
                          </a:solidFill>
                          <a:latin typeface="Meiryo UI" panose="020B0604030504040204" pitchFamily="50" charset="-128"/>
                          <a:ea typeface="Meiryo UI" panose="020B0604030504040204" pitchFamily="50" charset="-128"/>
                        </a:rPr>
                        <a:t>」</a:t>
                      </a:r>
                      <a:r>
                        <a:rPr lang="en-US" altLang="ja-JP" sz="1000" dirty="0" smtClean="0">
                          <a:solidFill>
                            <a:sysClr val="windowText" lastClr="000000"/>
                          </a:solidFill>
                          <a:latin typeface="Meiryo UI" panose="020B0604030504040204" pitchFamily="50" charset="-128"/>
                          <a:ea typeface="Meiryo UI" panose="020B0604030504040204" pitchFamily="50" charset="-128"/>
                        </a:rPr>
                        <a:t>(38</a:t>
                      </a:r>
                      <a:r>
                        <a:rPr lang="ja-JP" altLang="en-US" sz="1000" dirty="0" smtClean="0">
                          <a:solidFill>
                            <a:sysClr val="windowText" lastClr="000000"/>
                          </a:solidFill>
                          <a:latin typeface="Meiryo UI" panose="020B0604030504040204" pitchFamily="50" charset="-128"/>
                          <a:ea typeface="Meiryo UI" panose="020B0604030504040204" pitchFamily="50" charset="-128"/>
                        </a:rPr>
                        <a:t>％</a:t>
                      </a:r>
                      <a:r>
                        <a:rPr lang="en-US" altLang="ja-JP" sz="1000" dirty="0" smtClean="0">
                          <a:solidFill>
                            <a:sysClr val="windowText" lastClr="000000"/>
                          </a:solidFill>
                          <a:latin typeface="Meiryo UI" panose="020B0604030504040204" pitchFamily="50" charset="-128"/>
                          <a:ea typeface="Meiryo UI" panose="020B0604030504040204" pitchFamily="50" charset="-128"/>
                        </a:rPr>
                        <a:t>)</a:t>
                      </a:r>
                      <a:r>
                        <a:rPr lang="ja-JP" altLang="en-US" sz="1000" dirty="0" smtClean="0">
                          <a:solidFill>
                            <a:sysClr val="windowText" lastClr="000000"/>
                          </a:solidFill>
                          <a:latin typeface="Meiryo UI" panose="020B0604030504040204" pitchFamily="50" charset="-128"/>
                          <a:ea typeface="Meiryo UI" panose="020B0604030504040204" pitchFamily="50" charset="-128"/>
                        </a:rPr>
                        <a:t>や「</a:t>
                      </a:r>
                      <a:r>
                        <a:rPr lang="ja-JP" altLang="en-US" sz="1000" b="1" dirty="0" smtClean="0">
                          <a:solidFill>
                            <a:sysClr val="windowText" lastClr="000000"/>
                          </a:solidFill>
                          <a:latin typeface="Meiryo UI" panose="020B0604030504040204" pitchFamily="50" charset="-128"/>
                          <a:ea typeface="Meiryo UI" panose="020B0604030504040204" pitchFamily="50" charset="-128"/>
                        </a:rPr>
                        <a:t>温泉</a:t>
                      </a:r>
                      <a:r>
                        <a:rPr lang="ja-JP" altLang="en-US" sz="1000" dirty="0" smtClean="0">
                          <a:solidFill>
                            <a:sysClr val="windowText" lastClr="000000"/>
                          </a:solidFill>
                          <a:latin typeface="Meiryo UI" panose="020B0604030504040204" pitchFamily="50" charset="-128"/>
                          <a:ea typeface="Meiryo UI" panose="020B0604030504040204" pitchFamily="50" charset="-128"/>
                        </a:rPr>
                        <a:t>」</a:t>
                      </a:r>
                      <a:r>
                        <a:rPr lang="en-US" altLang="ja-JP" sz="1000" dirty="0" smtClean="0">
                          <a:solidFill>
                            <a:sysClr val="windowText" lastClr="000000"/>
                          </a:solidFill>
                          <a:latin typeface="Meiryo UI" panose="020B0604030504040204" pitchFamily="50" charset="-128"/>
                          <a:ea typeface="Meiryo UI" panose="020B0604030504040204" pitchFamily="50" charset="-128"/>
                        </a:rPr>
                        <a:t>(21</a:t>
                      </a:r>
                      <a:r>
                        <a:rPr lang="ja-JP" altLang="en-US" sz="1000" dirty="0" smtClean="0">
                          <a:solidFill>
                            <a:sysClr val="windowText" lastClr="000000"/>
                          </a:solidFill>
                          <a:latin typeface="Meiryo UI" panose="020B0604030504040204" pitchFamily="50" charset="-128"/>
                          <a:ea typeface="Meiryo UI" panose="020B0604030504040204" pitchFamily="50" charset="-128"/>
                        </a:rPr>
                        <a:t>％</a:t>
                      </a:r>
                      <a:r>
                        <a:rPr lang="en-US" altLang="ja-JP" sz="1000" dirty="0" smtClean="0">
                          <a:solidFill>
                            <a:sysClr val="windowText" lastClr="000000"/>
                          </a:solidFill>
                          <a:latin typeface="Meiryo UI" panose="020B0604030504040204" pitchFamily="50" charset="-128"/>
                          <a:ea typeface="Meiryo UI" panose="020B0604030504040204" pitchFamily="50" charset="-128"/>
                        </a:rPr>
                        <a:t>)</a:t>
                      </a:r>
                      <a:r>
                        <a:rPr lang="ja-JP" altLang="en-US" sz="1000" dirty="0" err="1" smtClean="0">
                          <a:solidFill>
                            <a:sysClr val="windowText" lastClr="000000"/>
                          </a:solidFill>
                          <a:latin typeface="Meiryo UI" panose="020B0604030504040204" pitchFamily="50" charset="-128"/>
                          <a:ea typeface="Meiryo UI" panose="020B0604030504040204" pitchFamily="50" charset="-128"/>
                        </a:rPr>
                        <a:t>への</a:t>
                      </a:r>
                      <a:r>
                        <a:rPr lang="ja-JP" altLang="en-US" sz="1000" dirty="0" smtClean="0">
                          <a:solidFill>
                            <a:sysClr val="windowText" lastClr="000000"/>
                          </a:solidFill>
                          <a:latin typeface="Meiryo UI" panose="020B0604030504040204" pitchFamily="50" charset="-128"/>
                          <a:ea typeface="Meiryo UI" panose="020B0604030504040204" pitchFamily="50" charset="-128"/>
                        </a:rPr>
                        <a:t>期待度が高く、評価も高い。</a:t>
                      </a:r>
                      <a:endParaRPr lang="en-US" altLang="ja-JP" sz="1000" dirty="0" smtClean="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sz="200" dirty="0" smtClean="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sz="100" dirty="0" smtClean="0">
                        <a:solidFill>
                          <a:sysClr val="windowText" lastClr="000000"/>
                        </a:solidFill>
                        <a:latin typeface="Meiryo UI" panose="020B0604030504040204" pitchFamily="50" charset="-128"/>
                        <a:ea typeface="Meiryo UI" panose="020B0604030504040204" pitchFamily="50" charset="-128"/>
                      </a:endParaRPr>
                    </a:p>
                    <a:p>
                      <a:pPr defTabSz="990600"/>
                      <a:r>
                        <a:rPr lang="ja-JP" altLang="en-US" sz="1000" dirty="0" smtClean="0">
                          <a:solidFill>
                            <a:sysClr val="windowText" lastClr="000000"/>
                          </a:solidFill>
                          <a:latin typeface="Meiryo UI" panose="020B0604030504040204" pitchFamily="50" charset="-128"/>
                          <a:ea typeface="Meiryo UI" panose="020B0604030504040204" pitchFamily="50" charset="-128"/>
                        </a:rPr>
                        <a:t>　・来日したが来阪しなかった理由は、「他に行きたい場所があり、来阪の時間が取れなかった」が最も多い。</a:t>
                      </a:r>
                      <a:endParaRPr lang="en-US" altLang="ja-JP" sz="1000" dirty="0" smtClean="0">
                        <a:solidFill>
                          <a:sysClr val="windowText" lastClr="000000"/>
                        </a:solidFill>
                        <a:latin typeface="Meiryo UI" panose="020B0604030504040204" pitchFamily="50" charset="-128"/>
                        <a:ea typeface="Meiryo UI" panose="020B0604030504040204" pitchFamily="50" charset="-128"/>
                      </a:endParaRPr>
                    </a:p>
                    <a:p>
                      <a:pPr defTabSz="990600"/>
                      <a:r>
                        <a:rPr lang="ja-JP" altLang="en-US" sz="1000" dirty="0" smtClean="0">
                          <a:solidFill>
                            <a:sysClr val="windowText" lastClr="000000"/>
                          </a:solidFill>
                          <a:latin typeface="Meiryo UI" panose="020B0604030504040204" pitchFamily="50" charset="-128"/>
                          <a:ea typeface="Meiryo UI" panose="020B0604030504040204" pitchFamily="50" charset="-128"/>
                        </a:rPr>
                        <a:t>　　⇒国内を広く周遊する傾向が高いこととも関連していると推察される。</a:t>
                      </a:r>
                      <a:endParaRPr lang="en-US" altLang="ja-JP" sz="1000" dirty="0" smtClean="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sz="200" dirty="0" smtClean="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sz="100" dirty="0" smtClean="0">
                        <a:solidFill>
                          <a:sysClr val="windowText" lastClr="000000"/>
                        </a:solidFill>
                        <a:latin typeface="Meiryo UI" panose="020B0604030504040204" pitchFamily="50" charset="-128"/>
                        <a:ea typeface="Meiryo UI" panose="020B0604030504040204" pitchFamily="50" charset="-128"/>
                      </a:endParaRPr>
                    </a:p>
                    <a:p>
                      <a:pPr defTabSz="990600"/>
                      <a:r>
                        <a:rPr lang="ja-JP" altLang="en-US" sz="1000" dirty="0" smtClean="0">
                          <a:solidFill>
                            <a:sysClr val="windowText" lastClr="000000"/>
                          </a:solidFill>
                          <a:latin typeface="Meiryo UI" panose="020B0604030504040204" pitchFamily="50" charset="-128"/>
                          <a:ea typeface="Meiryo UI" panose="020B0604030504040204" pitchFamily="50" charset="-128"/>
                        </a:rPr>
                        <a:t>　・旅行中の情報ツールは、デジタル媒体に加え、「</a:t>
                      </a:r>
                      <a:r>
                        <a:rPr lang="ja-JP" altLang="en-US" sz="1000" b="1" dirty="0" smtClean="0">
                          <a:solidFill>
                            <a:sysClr val="windowText" lastClr="000000"/>
                          </a:solidFill>
                          <a:latin typeface="Meiryo UI" panose="020B0604030504040204" pitchFamily="50" charset="-128"/>
                          <a:ea typeface="Meiryo UI" panose="020B0604030504040204" pitchFamily="50" charset="-128"/>
                        </a:rPr>
                        <a:t>観光案内所</a:t>
                      </a:r>
                      <a:r>
                        <a:rPr lang="ja-JP" altLang="en-US" sz="1000" dirty="0" smtClean="0">
                          <a:solidFill>
                            <a:sysClr val="windowText" lastClr="000000"/>
                          </a:solidFill>
                          <a:latin typeface="Meiryo UI" panose="020B0604030504040204" pitchFamily="50" charset="-128"/>
                          <a:ea typeface="Meiryo UI" panose="020B0604030504040204" pitchFamily="50" charset="-128"/>
                        </a:rPr>
                        <a:t>」や「</a:t>
                      </a:r>
                      <a:r>
                        <a:rPr lang="ja-JP" altLang="en-US" sz="1000" b="1" dirty="0" smtClean="0">
                          <a:solidFill>
                            <a:sysClr val="windowText" lastClr="000000"/>
                          </a:solidFill>
                          <a:latin typeface="Meiryo UI" panose="020B0604030504040204" pitchFamily="50" charset="-128"/>
                          <a:ea typeface="Meiryo UI" panose="020B0604030504040204" pitchFamily="50" charset="-128"/>
                        </a:rPr>
                        <a:t>持参したガイドブック</a:t>
                      </a:r>
                      <a:r>
                        <a:rPr lang="ja-JP" altLang="en-US" sz="1000" dirty="0" smtClean="0">
                          <a:solidFill>
                            <a:sysClr val="windowText" lastClr="000000"/>
                          </a:solidFill>
                          <a:latin typeface="Meiryo UI" panose="020B0604030504040204" pitchFamily="50" charset="-128"/>
                          <a:ea typeface="Meiryo UI" panose="020B0604030504040204" pitchFamily="50" charset="-128"/>
                        </a:rPr>
                        <a:t>」の利用傾向が高い。</a:t>
                      </a:r>
                      <a:endParaRPr lang="en-US" altLang="ja-JP" sz="1000" dirty="0" smtClean="0">
                        <a:solidFill>
                          <a:sysClr val="windowText" lastClr="000000"/>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667633751"/>
                  </a:ext>
                </a:extLst>
              </a:tr>
            </a:tbl>
          </a:graphicData>
        </a:graphic>
      </p:graphicFrame>
      <p:graphicFrame>
        <p:nvGraphicFramePr>
          <p:cNvPr id="66" name="表 65"/>
          <p:cNvGraphicFramePr>
            <a:graphicFrameLocks noGrp="1"/>
          </p:cNvGraphicFramePr>
          <p:nvPr>
            <p:extLst>
              <p:ext uri="{D42A27DB-BD31-4B8C-83A1-F6EECF244321}">
                <p14:modId xmlns:p14="http://schemas.microsoft.com/office/powerpoint/2010/main" val="791901527"/>
              </p:ext>
            </p:extLst>
          </p:nvPr>
        </p:nvGraphicFramePr>
        <p:xfrm>
          <a:off x="7107955" y="8790264"/>
          <a:ext cx="6319951" cy="966960"/>
        </p:xfrm>
        <a:graphic>
          <a:graphicData uri="http://schemas.openxmlformats.org/drawingml/2006/table">
            <a:tbl>
              <a:tblPr firstRow="1" bandRow="1">
                <a:tableStyleId>{2D5ABB26-0587-4C30-8999-92F81FD0307C}</a:tableStyleId>
              </a:tblPr>
              <a:tblGrid>
                <a:gridCol w="646671">
                  <a:extLst>
                    <a:ext uri="{9D8B030D-6E8A-4147-A177-3AD203B41FA5}">
                      <a16:colId xmlns:a16="http://schemas.microsoft.com/office/drawing/2014/main" val="838890589"/>
                    </a:ext>
                  </a:extLst>
                </a:gridCol>
                <a:gridCol w="5673280">
                  <a:extLst>
                    <a:ext uri="{9D8B030D-6E8A-4147-A177-3AD203B41FA5}">
                      <a16:colId xmlns:a16="http://schemas.microsoft.com/office/drawing/2014/main" val="46586375"/>
                    </a:ext>
                  </a:extLst>
                </a:gridCol>
              </a:tblGrid>
              <a:tr h="248163">
                <a:tc>
                  <a:txBody>
                    <a:bodyPr/>
                    <a:lstStyle/>
                    <a:p>
                      <a:pPr algn="ctr"/>
                      <a:r>
                        <a:rPr kumimoji="1" lang="ja-JP" altLang="en-US" sz="1000" b="1" dirty="0" smtClean="0">
                          <a:latin typeface="Meiryo UI" panose="020B0604030504040204" pitchFamily="50" charset="-128"/>
                          <a:ea typeface="Meiryo UI" panose="020B0604030504040204" pitchFamily="50" charset="-128"/>
                        </a:rPr>
                        <a:t>来阪</a:t>
                      </a:r>
                      <a:endParaRPr kumimoji="1" lang="en-US" altLang="ja-JP" sz="1000" b="1" dirty="0" smtClean="0">
                        <a:latin typeface="Meiryo UI" panose="020B0604030504040204" pitchFamily="50" charset="-128"/>
                        <a:ea typeface="Meiryo UI" panose="020B0604030504040204" pitchFamily="50" charset="-128"/>
                      </a:endParaRPr>
                    </a:p>
                    <a:p>
                      <a:pPr algn="ctr"/>
                      <a:r>
                        <a:rPr kumimoji="1" lang="ja-JP" altLang="en-US" sz="1000" b="1" dirty="0" smtClean="0">
                          <a:latin typeface="Meiryo UI" panose="020B0604030504040204" pitchFamily="50" charset="-128"/>
                          <a:ea typeface="Meiryo UI" panose="020B0604030504040204" pitchFamily="50" charset="-128"/>
                        </a:rPr>
                        <a:t>傾向</a:t>
                      </a:r>
                      <a:endParaRPr kumimoji="1" lang="ja-JP" altLang="en-US" sz="1000" b="1"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defTabSz="990600"/>
                      <a:r>
                        <a:rPr lang="ja-JP" altLang="en-US" sz="1000" b="1" dirty="0" smtClean="0">
                          <a:solidFill>
                            <a:sysClr val="windowText" lastClr="000000"/>
                          </a:solidFill>
                          <a:latin typeface="Meiryo UI" panose="020B0604030504040204" pitchFamily="50" charset="-128"/>
                          <a:ea typeface="Meiryo UI" panose="020B0604030504040204" pitchFamily="50" charset="-128"/>
                        </a:rPr>
                        <a:t>　</a:t>
                      </a:r>
                      <a:r>
                        <a:rPr lang="ja-JP" altLang="en-US" sz="1000" b="0" dirty="0" smtClean="0">
                          <a:solidFill>
                            <a:sysClr val="windowText" lastClr="000000"/>
                          </a:solidFill>
                          <a:latin typeface="Meiryo UI" panose="020B0604030504040204" pitchFamily="50" charset="-128"/>
                          <a:ea typeface="Meiryo UI" panose="020B0604030504040204" pitchFamily="50" charset="-128"/>
                        </a:rPr>
                        <a:t>・</a:t>
                      </a:r>
                      <a:r>
                        <a:rPr lang="ja-JP" altLang="en-US" sz="1000" b="1" dirty="0" smtClean="0">
                          <a:solidFill>
                            <a:sysClr val="windowText" lastClr="000000"/>
                          </a:solidFill>
                          <a:latin typeface="Meiryo UI" panose="020B0604030504040204" pitchFamily="50" charset="-128"/>
                          <a:ea typeface="Meiryo UI" panose="020B0604030504040204" pitchFamily="50" charset="-128"/>
                        </a:rPr>
                        <a:t>マレーシア</a:t>
                      </a:r>
                      <a:r>
                        <a:rPr lang="ja-JP" altLang="en-US" sz="1000" dirty="0" smtClean="0">
                          <a:solidFill>
                            <a:sysClr val="windowText" lastClr="000000"/>
                          </a:solidFill>
                          <a:latin typeface="Meiryo UI" panose="020B0604030504040204" pitchFamily="50" charset="-128"/>
                          <a:ea typeface="Meiryo UI" panose="020B0604030504040204" pitchFamily="50" charset="-128"/>
                        </a:rPr>
                        <a:t>は初めての来阪者が多い</a:t>
                      </a:r>
                      <a:r>
                        <a:rPr lang="en-US" altLang="ja-JP" sz="1000" dirty="0" smtClean="0">
                          <a:solidFill>
                            <a:sysClr val="windowText" lastClr="000000"/>
                          </a:solidFill>
                          <a:latin typeface="Meiryo UI" panose="020B0604030504040204" pitchFamily="50" charset="-128"/>
                          <a:ea typeface="Meiryo UI" panose="020B0604030504040204" pitchFamily="50" charset="-128"/>
                        </a:rPr>
                        <a:t>(71</a:t>
                      </a:r>
                      <a:r>
                        <a:rPr lang="ja-JP" altLang="en-US" sz="1000" dirty="0" smtClean="0">
                          <a:solidFill>
                            <a:sysClr val="windowText" lastClr="000000"/>
                          </a:solidFill>
                          <a:latin typeface="Meiryo UI" panose="020B0604030504040204" pitchFamily="50" charset="-128"/>
                          <a:ea typeface="Meiryo UI" panose="020B0604030504040204" pitchFamily="50" charset="-128"/>
                        </a:rPr>
                        <a:t>％</a:t>
                      </a:r>
                      <a:r>
                        <a:rPr lang="en-US" altLang="ja-JP" sz="1000" dirty="0" smtClean="0">
                          <a:solidFill>
                            <a:sysClr val="windowText" lastClr="000000"/>
                          </a:solidFill>
                          <a:latin typeface="Meiryo UI" panose="020B0604030504040204" pitchFamily="50" charset="-128"/>
                          <a:ea typeface="Meiryo UI" panose="020B0604030504040204" pitchFamily="50" charset="-128"/>
                        </a:rPr>
                        <a:t>)</a:t>
                      </a:r>
                      <a:r>
                        <a:rPr lang="ja-JP" altLang="en-US" sz="1000" dirty="0" err="1" smtClean="0">
                          <a:solidFill>
                            <a:sysClr val="windowText" lastClr="000000"/>
                          </a:solidFill>
                          <a:latin typeface="Meiryo UI" panose="020B0604030504040204" pitchFamily="50" charset="-128"/>
                          <a:ea typeface="Meiryo UI" panose="020B0604030504040204" pitchFamily="50" charset="-128"/>
                        </a:rPr>
                        <a:t>。</a:t>
                      </a:r>
                      <a:r>
                        <a:rPr lang="ja-JP" altLang="en-US" sz="1000" dirty="0" smtClean="0">
                          <a:solidFill>
                            <a:sysClr val="windowText" lastClr="000000"/>
                          </a:solidFill>
                          <a:latin typeface="Meiryo UI" panose="020B0604030504040204" pitchFamily="50" charset="-128"/>
                          <a:ea typeface="Meiryo UI" panose="020B0604030504040204" pitchFamily="50" charset="-128"/>
                        </a:rPr>
                        <a:t>宿泊日数が長く</a:t>
                      </a:r>
                      <a:r>
                        <a:rPr lang="en-US" altLang="ja-JP" sz="1000" dirty="0" smtClean="0">
                          <a:solidFill>
                            <a:sysClr val="windowText" lastClr="000000"/>
                          </a:solidFill>
                          <a:latin typeface="Meiryo UI" panose="020B0604030504040204" pitchFamily="50" charset="-128"/>
                          <a:ea typeface="Meiryo UI" panose="020B0604030504040204" pitchFamily="50" charset="-128"/>
                        </a:rPr>
                        <a:t>(4.2</a:t>
                      </a:r>
                      <a:r>
                        <a:rPr lang="ja-JP" altLang="en-US" sz="1000" dirty="0" smtClean="0">
                          <a:solidFill>
                            <a:sysClr val="windowText" lastClr="000000"/>
                          </a:solidFill>
                          <a:latin typeface="Meiryo UI" panose="020B0604030504040204" pitchFamily="50" charset="-128"/>
                          <a:ea typeface="Meiryo UI" panose="020B0604030504040204" pitchFamily="50" charset="-128"/>
                        </a:rPr>
                        <a:t>日</a:t>
                      </a:r>
                      <a:r>
                        <a:rPr lang="en-US" altLang="ja-JP" sz="1000" dirty="0" smtClean="0">
                          <a:solidFill>
                            <a:sysClr val="windowText" lastClr="000000"/>
                          </a:solidFill>
                          <a:latin typeface="Meiryo UI" panose="020B0604030504040204" pitchFamily="50" charset="-128"/>
                          <a:ea typeface="Meiryo UI" panose="020B0604030504040204" pitchFamily="50" charset="-128"/>
                        </a:rPr>
                        <a:t>)</a:t>
                      </a:r>
                      <a:r>
                        <a:rPr lang="ja-JP" altLang="en-US" sz="1000" dirty="0" err="1" smtClean="0">
                          <a:solidFill>
                            <a:sysClr val="windowText" lastClr="000000"/>
                          </a:solidFill>
                          <a:latin typeface="Meiryo UI" panose="020B0604030504040204" pitchFamily="50" charset="-128"/>
                          <a:ea typeface="Meiryo UI" panose="020B0604030504040204" pitchFamily="50" charset="-128"/>
                        </a:rPr>
                        <a:t>、</a:t>
                      </a:r>
                      <a:r>
                        <a:rPr lang="ja-JP" altLang="en-US" sz="1000" dirty="0" smtClean="0">
                          <a:solidFill>
                            <a:sysClr val="windowText" lastClr="000000"/>
                          </a:solidFill>
                          <a:latin typeface="Meiryo UI" panose="020B0604030504040204" pitchFamily="50" charset="-128"/>
                          <a:ea typeface="Meiryo UI" panose="020B0604030504040204" pitchFamily="50" charset="-128"/>
                        </a:rPr>
                        <a:t>民泊等の利用が約半数を占める。</a:t>
                      </a:r>
                      <a:endParaRPr lang="en-US" altLang="ja-JP" sz="1000" dirty="0" smtClean="0">
                        <a:solidFill>
                          <a:sysClr val="windowText" lastClr="000000"/>
                        </a:solidFill>
                        <a:latin typeface="Meiryo UI" panose="020B0604030504040204" pitchFamily="50" charset="-128"/>
                        <a:ea typeface="Meiryo UI" panose="020B0604030504040204" pitchFamily="50" charset="-128"/>
                      </a:endParaRPr>
                    </a:p>
                    <a:p>
                      <a:pPr defTabSz="990600"/>
                      <a:endParaRPr lang="en-US" altLang="ja-JP" sz="200" dirty="0" smtClean="0">
                        <a:solidFill>
                          <a:sysClr val="windowText" lastClr="000000"/>
                        </a:solidFill>
                        <a:latin typeface="Meiryo UI" panose="020B0604030504040204" pitchFamily="50" charset="-128"/>
                        <a:ea typeface="Meiryo UI" panose="020B0604030504040204" pitchFamily="50" charset="-128"/>
                      </a:endParaRPr>
                    </a:p>
                    <a:p>
                      <a:pPr defTabSz="990600"/>
                      <a:r>
                        <a:rPr lang="ja-JP" altLang="en-US" sz="1000" dirty="0" smtClean="0">
                          <a:solidFill>
                            <a:sysClr val="windowText" lastClr="000000"/>
                          </a:solidFill>
                          <a:latin typeface="Meiryo UI" panose="020B0604030504040204" pitchFamily="50" charset="-128"/>
                          <a:ea typeface="Meiryo UI" panose="020B0604030504040204" pitchFamily="50" charset="-128"/>
                        </a:rPr>
                        <a:t>　・</a:t>
                      </a:r>
                      <a:r>
                        <a:rPr lang="ja-JP" altLang="en-US" sz="1000" b="1" dirty="0" smtClean="0">
                          <a:solidFill>
                            <a:sysClr val="windowText" lastClr="000000"/>
                          </a:solidFill>
                          <a:latin typeface="Meiryo UI" panose="020B0604030504040204" pitchFamily="50" charset="-128"/>
                          <a:ea typeface="Meiryo UI" panose="020B0604030504040204" pitchFamily="50" charset="-128"/>
                        </a:rPr>
                        <a:t>インドネシア</a:t>
                      </a:r>
                      <a:r>
                        <a:rPr lang="ja-JP" altLang="en-US" sz="1000" dirty="0" smtClean="0">
                          <a:solidFill>
                            <a:sysClr val="windowText" lastClr="000000"/>
                          </a:solidFill>
                          <a:latin typeface="Meiryo UI" panose="020B0604030504040204" pitchFamily="50" charset="-128"/>
                          <a:ea typeface="Meiryo UI" panose="020B0604030504040204" pitchFamily="50" charset="-128"/>
                        </a:rPr>
                        <a:t>はリピーターが半数以上を占める。宿泊日数が短く</a:t>
                      </a:r>
                      <a:r>
                        <a:rPr lang="en-US" altLang="ja-JP" sz="1000" dirty="0" smtClean="0">
                          <a:solidFill>
                            <a:sysClr val="windowText" lastClr="000000"/>
                          </a:solidFill>
                          <a:latin typeface="Meiryo UI" panose="020B0604030504040204" pitchFamily="50" charset="-128"/>
                          <a:ea typeface="Meiryo UI" panose="020B0604030504040204" pitchFamily="50" charset="-128"/>
                        </a:rPr>
                        <a:t>(3.1</a:t>
                      </a:r>
                      <a:r>
                        <a:rPr lang="ja-JP" altLang="en-US" sz="1000" dirty="0" smtClean="0">
                          <a:solidFill>
                            <a:sysClr val="windowText" lastClr="000000"/>
                          </a:solidFill>
                          <a:latin typeface="Meiryo UI" panose="020B0604030504040204" pitchFamily="50" charset="-128"/>
                          <a:ea typeface="Meiryo UI" panose="020B0604030504040204" pitchFamily="50" charset="-128"/>
                        </a:rPr>
                        <a:t>日</a:t>
                      </a:r>
                      <a:r>
                        <a:rPr lang="en-US" altLang="ja-JP" sz="1000" dirty="0" smtClean="0">
                          <a:solidFill>
                            <a:sysClr val="windowText" lastClr="000000"/>
                          </a:solidFill>
                          <a:latin typeface="Meiryo UI" panose="020B0604030504040204" pitchFamily="50" charset="-128"/>
                          <a:ea typeface="Meiryo UI" panose="020B0604030504040204" pitchFamily="50" charset="-128"/>
                        </a:rPr>
                        <a:t>)</a:t>
                      </a:r>
                      <a:r>
                        <a:rPr lang="ja-JP" altLang="en-US" sz="1000" dirty="0" err="1" smtClean="0">
                          <a:solidFill>
                            <a:sysClr val="windowText" lastClr="000000"/>
                          </a:solidFill>
                          <a:latin typeface="Meiryo UI" panose="020B0604030504040204" pitchFamily="50" charset="-128"/>
                          <a:ea typeface="Meiryo UI" panose="020B0604030504040204" pitchFamily="50" charset="-128"/>
                        </a:rPr>
                        <a:t>、</a:t>
                      </a:r>
                      <a:r>
                        <a:rPr lang="ja-JP" altLang="en-US" sz="1000" dirty="0" smtClean="0">
                          <a:solidFill>
                            <a:sysClr val="windowText" lastClr="000000"/>
                          </a:solidFill>
                          <a:latin typeface="Meiryo UI" panose="020B0604030504040204" pitchFamily="50" charset="-128"/>
                          <a:ea typeface="Meiryo UI" panose="020B0604030504040204" pitchFamily="50" charset="-128"/>
                        </a:rPr>
                        <a:t>ホテル利用が多い。</a:t>
                      </a:r>
                      <a:endParaRPr lang="en-US" altLang="ja-JP" sz="100" dirty="0" smtClean="0">
                        <a:solidFill>
                          <a:sysClr val="windowText" lastClr="000000"/>
                        </a:solidFill>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839330947"/>
                  </a:ext>
                </a:extLst>
              </a:tr>
              <a:tr h="248163">
                <a:tc>
                  <a:txBody>
                    <a:bodyPr/>
                    <a:lstStyle/>
                    <a:p>
                      <a:pPr algn="ctr"/>
                      <a:r>
                        <a:rPr kumimoji="1" lang="ja-JP" altLang="en-US" sz="1000" b="1" dirty="0" smtClean="0">
                          <a:latin typeface="Meiryo UI" panose="020B0604030504040204" pitchFamily="50" charset="-128"/>
                          <a:ea typeface="Meiryo UI" panose="020B0604030504040204" pitchFamily="50" charset="-128"/>
                        </a:rPr>
                        <a:t>評価・</a:t>
                      </a:r>
                      <a:endParaRPr kumimoji="1" lang="en-US" altLang="ja-JP" sz="1000" b="1" dirty="0" smtClean="0">
                        <a:latin typeface="Meiryo UI" panose="020B0604030504040204" pitchFamily="50" charset="-128"/>
                        <a:ea typeface="Meiryo UI" panose="020B0604030504040204" pitchFamily="50" charset="-128"/>
                      </a:endParaRPr>
                    </a:p>
                    <a:p>
                      <a:pPr algn="ctr"/>
                      <a:r>
                        <a:rPr kumimoji="1" lang="ja-JP" altLang="en-US" sz="1000" b="1" dirty="0" smtClean="0">
                          <a:latin typeface="Meiryo UI" panose="020B0604030504040204" pitchFamily="50" charset="-128"/>
                          <a:ea typeface="Meiryo UI" panose="020B0604030504040204" pitchFamily="50" charset="-128"/>
                        </a:rPr>
                        <a:t>ニーズ</a:t>
                      </a:r>
                      <a:endParaRPr kumimoji="1" lang="ja-JP" altLang="en-US" sz="1000" b="1" dirty="0">
                        <a:latin typeface="Meiryo UI" panose="020B0604030504040204" pitchFamily="50" charset="-128"/>
                        <a:ea typeface="Meiryo UI" panose="020B0604030504040204" pitchFamily="50" charset="-128"/>
                      </a:endParaRPr>
                    </a:p>
                  </a:txBody>
                  <a:tcPr marL="36000" marR="36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tc>
                  <a:txBody>
                    <a:bodyPr/>
                    <a:lstStyle/>
                    <a:p>
                      <a:pPr marL="0" marR="0" lvl="0" indent="0" algn="l" defTabSz="990600" rtl="0" eaLnBrk="1" fontAlgn="auto" latinLnBrk="0" hangingPunct="1">
                        <a:lnSpc>
                          <a:spcPct val="100000"/>
                        </a:lnSpc>
                        <a:spcBef>
                          <a:spcPts val="0"/>
                        </a:spcBef>
                        <a:spcAft>
                          <a:spcPts val="0"/>
                        </a:spcAft>
                        <a:buClrTx/>
                        <a:buSzTx/>
                        <a:buFontTx/>
                        <a:buNone/>
                        <a:tabLst/>
                        <a:defRPr/>
                      </a:pPr>
                      <a:r>
                        <a:rPr lang="ja-JP" altLang="en-US" sz="1000" dirty="0" smtClean="0">
                          <a:solidFill>
                            <a:sysClr val="windowText" lastClr="000000"/>
                          </a:solidFill>
                          <a:latin typeface="Meiryo UI" panose="020B0604030504040204" pitchFamily="50" charset="-128"/>
                          <a:ea typeface="Meiryo UI" panose="020B0604030504040204" pitchFamily="50" charset="-128"/>
                        </a:rPr>
                        <a:t>　・</a:t>
                      </a:r>
                      <a:r>
                        <a:rPr lang="ja-JP" altLang="en-US" sz="1000" b="1" dirty="0" smtClean="0">
                          <a:solidFill>
                            <a:sysClr val="windowText" lastClr="000000"/>
                          </a:solidFill>
                          <a:latin typeface="Meiryo UI" panose="020B0604030504040204" pitchFamily="50" charset="-128"/>
                          <a:ea typeface="Meiryo UI" panose="020B0604030504040204" pitchFamily="50" charset="-128"/>
                        </a:rPr>
                        <a:t>歴史・文化や食事を目的</a:t>
                      </a:r>
                      <a:r>
                        <a:rPr lang="ja-JP" altLang="en-US" sz="1000" dirty="0" smtClean="0">
                          <a:solidFill>
                            <a:sysClr val="windowText" lastClr="000000"/>
                          </a:solidFill>
                          <a:latin typeface="Meiryo UI" panose="020B0604030504040204" pitchFamily="50" charset="-128"/>
                          <a:ea typeface="Meiryo UI" panose="020B0604030504040204" pitchFamily="50" charset="-128"/>
                        </a:rPr>
                        <a:t>に来阪し、高い評価を得ている。</a:t>
                      </a:r>
                      <a:endParaRPr lang="en-US" altLang="ja-JP" sz="1000" dirty="0" smtClean="0">
                        <a:solidFill>
                          <a:sysClr val="windowText" lastClr="000000"/>
                        </a:solidFill>
                        <a:latin typeface="Meiryo UI" panose="020B0604030504040204" pitchFamily="50" charset="-128"/>
                        <a:ea typeface="Meiryo UI" panose="020B0604030504040204" pitchFamily="50" charset="-128"/>
                      </a:endParaRPr>
                    </a:p>
                    <a:p>
                      <a:pPr marL="0" marR="0" lvl="0" indent="0" algn="l" defTabSz="990600" rtl="0" eaLnBrk="1" fontAlgn="auto" latinLnBrk="0" hangingPunct="1">
                        <a:lnSpc>
                          <a:spcPct val="100000"/>
                        </a:lnSpc>
                        <a:spcBef>
                          <a:spcPts val="0"/>
                        </a:spcBef>
                        <a:spcAft>
                          <a:spcPts val="0"/>
                        </a:spcAft>
                        <a:buClrTx/>
                        <a:buSzTx/>
                        <a:buFontTx/>
                        <a:buNone/>
                        <a:tabLst/>
                        <a:defRPr/>
                      </a:pPr>
                      <a:endParaRPr lang="en-US" altLang="ja-JP" sz="200" dirty="0" smtClean="0">
                        <a:solidFill>
                          <a:sysClr val="windowText" lastClr="000000"/>
                        </a:solidFill>
                        <a:latin typeface="Meiryo UI" panose="020B0604030504040204" pitchFamily="50" charset="-128"/>
                        <a:ea typeface="Meiryo UI" panose="020B0604030504040204" pitchFamily="50" charset="-128"/>
                      </a:endParaRPr>
                    </a:p>
                    <a:p>
                      <a:pPr defTabSz="990600"/>
                      <a:r>
                        <a:rPr lang="ja-JP" altLang="en-US" sz="1000" dirty="0" smtClean="0">
                          <a:solidFill>
                            <a:sysClr val="windowText" lastClr="000000"/>
                          </a:solidFill>
                          <a:latin typeface="Meiryo UI" panose="020B0604030504040204" pitchFamily="50" charset="-128"/>
                          <a:ea typeface="Meiryo UI" panose="020B0604030504040204" pitchFamily="50" charset="-128"/>
                        </a:rPr>
                        <a:t>　・旅行中に必要な情報は</a:t>
                      </a:r>
                      <a:r>
                        <a:rPr lang="ja-JP" altLang="en-US" sz="1000" b="1" dirty="0" smtClean="0">
                          <a:solidFill>
                            <a:sysClr val="windowText" lastClr="000000"/>
                          </a:solidFill>
                          <a:latin typeface="Meiryo UI" panose="020B0604030504040204" pitchFamily="50" charset="-128"/>
                          <a:ea typeface="Meiryo UI" panose="020B0604030504040204" pitchFamily="50" charset="-128"/>
                        </a:rPr>
                        <a:t>８割が</a:t>
                      </a:r>
                      <a:r>
                        <a:rPr lang="ja-JP" altLang="en-US" sz="1000" dirty="0" smtClean="0">
                          <a:solidFill>
                            <a:sysClr val="windowText" lastClr="000000"/>
                          </a:solidFill>
                          <a:latin typeface="Meiryo UI" panose="020B0604030504040204" pitchFamily="50" charset="-128"/>
                          <a:ea typeface="Meiryo UI" panose="020B0604030504040204" pitchFamily="50" charset="-128"/>
                        </a:rPr>
                        <a:t>「</a:t>
                      </a:r>
                      <a:r>
                        <a:rPr lang="ja-JP" altLang="en-US" sz="1000" b="1" dirty="0" smtClean="0">
                          <a:solidFill>
                            <a:sysClr val="windowText" lastClr="000000"/>
                          </a:solidFill>
                          <a:latin typeface="Meiryo UI" panose="020B0604030504040204" pitchFamily="50" charset="-128"/>
                          <a:ea typeface="Meiryo UI" panose="020B0604030504040204" pitchFamily="50" charset="-128"/>
                        </a:rPr>
                        <a:t>食事</a:t>
                      </a:r>
                      <a:r>
                        <a:rPr lang="ja-JP" altLang="en-US" sz="1000" dirty="0" smtClean="0">
                          <a:solidFill>
                            <a:sysClr val="windowText" lastClr="000000"/>
                          </a:solidFill>
                          <a:latin typeface="Meiryo UI" panose="020B0604030504040204" pitchFamily="50" charset="-128"/>
                          <a:ea typeface="Meiryo UI" panose="020B0604030504040204" pitchFamily="50" charset="-128"/>
                        </a:rPr>
                        <a:t>」を挙げており、「</a:t>
                      </a:r>
                      <a:r>
                        <a:rPr lang="ja-JP" altLang="en-US" sz="1000" b="1" dirty="0" smtClean="0">
                          <a:solidFill>
                            <a:sysClr val="windowText" lastClr="000000"/>
                          </a:solidFill>
                          <a:latin typeface="Meiryo UI" panose="020B0604030504040204" pitchFamily="50" charset="-128"/>
                          <a:ea typeface="Meiryo UI" panose="020B0604030504040204" pitchFamily="50" charset="-128"/>
                        </a:rPr>
                        <a:t>ハラール</a:t>
                      </a:r>
                      <a:r>
                        <a:rPr lang="ja-JP" altLang="en-US" sz="1000" dirty="0" smtClean="0">
                          <a:solidFill>
                            <a:sysClr val="windowText" lastClr="000000"/>
                          </a:solidFill>
                          <a:latin typeface="Meiryo UI" panose="020B0604030504040204" pitchFamily="50" charset="-128"/>
                          <a:ea typeface="Meiryo UI" panose="020B0604030504040204" pitchFamily="50" charset="-128"/>
                        </a:rPr>
                        <a:t>」</a:t>
                      </a:r>
                      <a:r>
                        <a:rPr lang="ja-JP" altLang="en-US" sz="1000" b="1" dirty="0" smtClean="0">
                          <a:solidFill>
                            <a:sysClr val="windowText" lastClr="000000"/>
                          </a:solidFill>
                          <a:latin typeface="Meiryo UI" panose="020B0604030504040204" pitchFamily="50" charset="-128"/>
                          <a:ea typeface="Meiryo UI" panose="020B0604030504040204" pitchFamily="50" charset="-128"/>
                        </a:rPr>
                        <a:t>に関する情報ニーズ</a:t>
                      </a:r>
                      <a:r>
                        <a:rPr lang="ja-JP" altLang="en-US" sz="1000" dirty="0" smtClean="0">
                          <a:solidFill>
                            <a:sysClr val="windowText" lastClr="000000"/>
                          </a:solidFill>
                          <a:latin typeface="Meiryo UI" panose="020B0604030504040204" pitchFamily="50" charset="-128"/>
                          <a:ea typeface="Meiryo UI" panose="020B0604030504040204" pitchFamily="50" charset="-128"/>
                        </a:rPr>
                        <a:t>が極めて高い。</a:t>
                      </a:r>
                      <a:endParaRPr lang="en-US" altLang="ja-JP" sz="1000" dirty="0" smtClean="0">
                        <a:solidFill>
                          <a:sysClr val="windowText" lastClr="000000"/>
                        </a:solidFill>
                        <a:latin typeface="Meiryo UI" panose="020B0604030504040204" pitchFamily="50" charset="-128"/>
                        <a:ea typeface="Meiryo UI" panose="020B0604030504040204" pitchFamily="50" charset="-128"/>
                      </a:endParaRPr>
                    </a:p>
                    <a:p>
                      <a:pPr defTabSz="990600"/>
                      <a:r>
                        <a:rPr lang="ja-JP" altLang="en-US" sz="1000" dirty="0" smtClean="0">
                          <a:solidFill>
                            <a:sysClr val="windowText" lastClr="000000"/>
                          </a:solidFill>
                          <a:latin typeface="Meiryo UI" panose="020B0604030504040204" pitchFamily="50" charset="-128"/>
                          <a:ea typeface="Meiryo UI" panose="020B0604030504040204" pitchFamily="50" charset="-128"/>
                        </a:rPr>
                        <a:t>　　また、「</a:t>
                      </a:r>
                      <a:r>
                        <a:rPr lang="ja-JP" altLang="en-US" sz="1000" b="1" dirty="0" smtClean="0">
                          <a:solidFill>
                            <a:sysClr val="windowText" lastClr="000000"/>
                          </a:solidFill>
                          <a:latin typeface="Meiryo UI" panose="020B0604030504040204" pitchFamily="50" charset="-128"/>
                          <a:ea typeface="Meiryo UI" panose="020B0604030504040204" pitchFamily="50" charset="-128"/>
                        </a:rPr>
                        <a:t>ハラール</a:t>
                      </a:r>
                      <a:r>
                        <a:rPr lang="ja-JP" altLang="en-US" sz="1000" dirty="0" smtClean="0">
                          <a:solidFill>
                            <a:sysClr val="windowText" lastClr="000000"/>
                          </a:solidFill>
                          <a:latin typeface="Meiryo UI" panose="020B0604030504040204" pitchFamily="50" charset="-128"/>
                          <a:ea typeface="Meiryo UI" panose="020B0604030504040204" pitchFamily="50" charset="-128"/>
                        </a:rPr>
                        <a:t>」や「</a:t>
                      </a:r>
                      <a:r>
                        <a:rPr lang="ja-JP" altLang="en-US" sz="1000" b="1" dirty="0" smtClean="0">
                          <a:solidFill>
                            <a:sysClr val="windowText" lastClr="000000"/>
                          </a:solidFill>
                          <a:latin typeface="Meiryo UI" panose="020B0604030504040204" pitchFamily="50" charset="-128"/>
                          <a:ea typeface="Meiryo UI" panose="020B0604030504040204" pitchFamily="50" charset="-128"/>
                        </a:rPr>
                        <a:t>礼拝場所</a:t>
                      </a:r>
                      <a:r>
                        <a:rPr lang="ja-JP" altLang="en-US" sz="1000" dirty="0" smtClean="0">
                          <a:solidFill>
                            <a:sysClr val="windowText" lastClr="000000"/>
                          </a:solidFill>
                          <a:latin typeface="Meiryo UI" panose="020B0604030504040204" pitchFamily="50" charset="-128"/>
                          <a:ea typeface="Meiryo UI" panose="020B0604030504040204" pitchFamily="50" charset="-128"/>
                        </a:rPr>
                        <a:t>」についての情報入手を</a:t>
                      </a:r>
                      <a:r>
                        <a:rPr lang="ja-JP" altLang="en-US" sz="1000" b="1" dirty="0" smtClean="0">
                          <a:solidFill>
                            <a:sysClr val="windowText" lastClr="000000"/>
                          </a:solidFill>
                          <a:latin typeface="Meiryo UI" panose="020B0604030504040204" pitchFamily="50" charset="-128"/>
                          <a:ea typeface="Meiryo UI" panose="020B0604030504040204" pitchFamily="50" charset="-128"/>
                        </a:rPr>
                        <a:t>旅行中の困ったこと</a:t>
                      </a:r>
                      <a:r>
                        <a:rPr lang="ja-JP" altLang="en-US" sz="1000" dirty="0" smtClean="0">
                          <a:solidFill>
                            <a:sysClr val="windowText" lastClr="000000"/>
                          </a:solidFill>
                          <a:latin typeface="Meiryo UI" panose="020B0604030504040204" pitchFamily="50" charset="-128"/>
                          <a:ea typeface="Meiryo UI" panose="020B0604030504040204" pitchFamily="50" charset="-128"/>
                        </a:rPr>
                        <a:t>に挙げている。</a:t>
                      </a:r>
                    </a:p>
                  </a:txBody>
                  <a:tcPr marL="36000" marR="36000" marT="36000" marB="36000" anchor="ctr">
                    <a:lnL w="6350" cap="flat" cmpd="sng" algn="ctr">
                      <a:solidFill>
                        <a:schemeClr val="bg1">
                          <a:lumMod val="65000"/>
                        </a:schemeClr>
                      </a:solidFill>
                      <a:prstDash val="solid"/>
                      <a:round/>
                      <a:headEnd type="none" w="med" len="med"/>
                      <a:tailEnd type="none" w="med" len="med"/>
                    </a:lnL>
                    <a:lnR w="6350" cap="flat" cmpd="sng" algn="ctr">
                      <a:solidFill>
                        <a:schemeClr val="bg1">
                          <a:lumMod val="65000"/>
                        </a:schemeClr>
                      </a:solid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tcPr>
                </a:tc>
                <a:extLst>
                  <a:ext uri="{0D108BD9-81ED-4DB2-BD59-A6C34878D82A}">
                    <a16:rowId xmlns:a16="http://schemas.microsoft.com/office/drawing/2014/main" val="1667633751"/>
                  </a:ext>
                </a:extLst>
              </a:tr>
            </a:tbl>
          </a:graphicData>
        </a:graphic>
      </p:graphicFrame>
      <p:sp>
        <p:nvSpPr>
          <p:cNvPr id="2" name="テキスト ボックス 1"/>
          <p:cNvSpPr txBox="1"/>
          <p:nvPr/>
        </p:nvSpPr>
        <p:spPr bwMode="gray">
          <a:xfrm>
            <a:off x="6461876" y="4360187"/>
            <a:ext cx="360040" cy="1062374"/>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44000" rIns="108000" bIns="108000" rtlCol="0" anchor="t">
            <a:spAutoFit/>
          </a:bodyPr>
          <a:lstStyle/>
          <a:p>
            <a:pPr defTabSz="990600"/>
            <a:r>
              <a:rPr kumimoji="1" lang="en-US" altLang="ja-JP" sz="1050" dirty="0" smtClean="0">
                <a:solidFill>
                  <a:sysClr val="windowText" lastClr="000000"/>
                </a:solidFill>
                <a:latin typeface="Meiryo UI" panose="020B0604030504040204" pitchFamily="50" charset="-128"/>
                <a:ea typeface="Meiryo UI" panose="020B0604030504040204" pitchFamily="50" charset="-128"/>
              </a:rPr>
              <a:t>GPS</a:t>
            </a:r>
            <a:r>
              <a:rPr kumimoji="1" lang="ja-JP" altLang="en-US" sz="1050" dirty="0" smtClean="0">
                <a:solidFill>
                  <a:sysClr val="windowText" lastClr="000000"/>
                </a:solidFill>
                <a:latin typeface="Meiryo UI" panose="020B0604030504040204" pitchFamily="50" charset="-128"/>
                <a:ea typeface="Meiryo UI" panose="020B0604030504040204" pitchFamily="50" charset="-128"/>
              </a:rPr>
              <a:t>調査</a:t>
            </a:r>
          </a:p>
        </p:txBody>
      </p:sp>
      <p:sp>
        <p:nvSpPr>
          <p:cNvPr id="7" name="下カーブ矢印 6"/>
          <p:cNvSpPr/>
          <p:nvPr/>
        </p:nvSpPr>
        <p:spPr>
          <a:xfrm rot="3707626">
            <a:off x="5646312" y="3626615"/>
            <a:ext cx="507224" cy="256581"/>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46" name="テキスト ボックス 2"/>
          <p:cNvSpPr txBox="1"/>
          <p:nvPr/>
        </p:nvSpPr>
        <p:spPr bwMode="gray">
          <a:xfrm>
            <a:off x="169562" y="4020883"/>
            <a:ext cx="4072217" cy="31354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80000" rIns="252000" bIns="108000"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defTabSz="990600"/>
            <a:r>
              <a:rPr lang="ja-JP" altLang="en-US" dirty="0" smtClean="0">
                <a:solidFill>
                  <a:sysClr val="windowText" lastClr="000000"/>
                </a:solidFill>
                <a:latin typeface="Meiryo UI" panose="020B0604030504040204" pitchFamily="50" charset="-128"/>
                <a:ea typeface="Meiryo UI" panose="020B0604030504040204" pitchFamily="50" charset="-128"/>
              </a:rPr>
              <a:t>＜主な府内の滞在市町村＞</a:t>
            </a:r>
            <a:r>
              <a:rPr lang="ja-JP" altLang="en-US" sz="900" dirty="0" smtClean="0">
                <a:solidFill>
                  <a:schemeClr val="tx1"/>
                </a:solidFill>
                <a:latin typeface="Meiryo UI" panose="020B0604030504040204" pitchFamily="50" charset="-128"/>
                <a:ea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endParaRPr lang="en-US" altLang="ja-JP" sz="1200" b="1" dirty="0" smtClean="0">
              <a:solidFill>
                <a:schemeClr val="tx1"/>
              </a:solidFill>
              <a:latin typeface="Meiryo UI" panose="020B0604030504040204" pitchFamily="50" charset="-128"/>
              <a:ea typeface="Meiryo UI" panose="020B0604030504040204" pitchFamily="50" charset="-128"/>
            </a:endParaRPr>
          </a:p>
          <a:p>
            <a:pPr>
              <a:lnSpc>
                <a:spcPts val="600"/>
              </a:lnSpc>
            </a:pP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48" name="テキスト ボックス 2"/>
          <p:cNvSpPr txBox="1"/>
          <p:nvPr/>
        </p:nvSpPr>
        <p:spPr bwMode="gray">
          <a:xfrm>
            <a:off x="7961313" y="1229759"/>
            <a:ext cx="5549160" cy="31354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80000" rIns="252000" bIns="108000"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defTabSz="990600"/>
            <a:r>
              <a:rPr lang="ja-JP" altLang="en-US" dirty="0" smtClean="0">
                <a:solidFill>
                  <a:sysClr val="windowText" lastClr="000000"/>
                </a:solidFill>
                <a:latin typeface="Meiryo UI" panose="020B0604030504040204" pitchFamily="50" charset="-128"/>
                <a:ea typeface="Meiryo UI" panose="020B0604030504040204" pitchFamily="50" charset="-128"/>
              </a:rPr>
              <a:t>　</a:t>
            </a:r>
            <a:r>
              <a:rPr lang="en-US" altLang="ja-JP" sz="900" dirty="0" smtClean="0">
                <a:solidFill>
                  <a:sysClr val="windowText" lastClr="000000"/>
                </a:solidFill>
                <a:latin typeface="Meiryo UI" panose="020B0604030504040204" pitchFamily="50" charset="-128"/>
                <a:ea typeface="Meiryo UI" panose="020B0604030504040204" pitchFamily="50" charset="-128"/>
              </a:rPr>
              <a:t>※</a:t>
            </a:r>
            <a:r>
              <a:rPr lang="ja-JP" altLang="en-US" sz="900" dirty="0" smtClean="0">
                <a:solidFill>
                  <a:sysClr val="windowText" lastClr="000000"/>
                </a:solidFill>
                <a:latin typeface="Meiryo UI" panose="020B0604030504040204" pitchFamily="50" charset="-128"/>
                <a:ea typeface="Meiryo UI" panose="020B0604030504040204" pitchFamily="50" charset="-128"/>
              </a:rPr>
              <a:t>来阪観光客の約９割がアジアからの観光</a:t>
            </a:r>
            <a:r>
              <a:rPr lang="ja-JP" altLang="en-US" sz="900" dirty="0">
                <a:solidFill>
                  <a:sysClr val="windowText" lastClr="000000"/>
                </a:solidFill>
                <a:latin typeface="Meiryo UI" panose="020B0604030504040204" pitchFamily="50" charset="-128"/>
                <a:ea typeface="Meiryo UI" panose="020B0604030504040204" pitchFamily="50" charset="-128"/>
              </a:rPr>
              <a:t>客</a:t>
            </a:r>
            <a:r>
              <a:rPr lang="ja-JP" altLang="en-US" sz="900" dirty="0" smtClean="0">
                <a:solidFill>
                  <a:sysClr val="windowText" lastClr="000000"/>
                </a:solidFill>
                <a:latin typeface="Meiryo UI" panose="020B0604030504040204" pitchFamily="50" charset="-128"/>
                <a:ea typeface="Meiryo UI" panose="020B0604030504040204" pitchFamily="50" charset="-128"/>
              </a:rPr>
              <a:t>であり、アジアを中心とした傾向分析。</a:t>
            </a:r>
            <a:r>
              <a:rPr lang="ja-JP" altLang="en-US" sz="900" dirty="0" smtClean="0">
                <a:solidFill>
                  <a:schemeClr val="tx1"/>
                </a:solidFill>
                <a:latin typeface="Meiryo UI" panose="020B0604030504040204" pitchFamily="50" charset="-128"/>
                <a:ea typeface="Meiryo UI" panose="020B0604030504040204" pitchFamily="50" charset="-128"/>
              </a:rPr>
              <a:t>　　　　　　　　　　　　　　　　　　　　　　　　</a:t>
            </a:r>
            <a:endParaRPr lang="en-US" altLang="ja-JP" sz="1200" b="1" dirty="0" smtClean="0">
              <a:solidFill>
                <a:schemeClr val="tx1"/>
              </a:solidFill>
              <a:latin typeface="Meiryo UI" panose="020B0604030504040204" pitchFamily="50" charset="-128"/>
              <a:ea typeface="Meiryo UI" panose="020B0604030504040204" pitchFamily="50" charset="-128"/>
            </a:endParaRPr>
          </a:p>
          <a:p>
            <a:pPr>
              <a:lnSpc>
                <a:spcPts val="600"/>
              </a:lnSpc>
            </a:pP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55" name="テキスト ボックス 2"/>
          <p:cNvSpPr txBox="1"/>
          <p:nvPr/>
        </p:nvSpPr>
        <p:spPr bwMode="gray">
          <a:xfrm>
            <a:off x="8127893" y="5767114"/>
            <a:ext cx="5382579" cy="31354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80000" rIns="252000" bIns="108000"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defTabSz="990600">
              <a:lnSpc>
                <a:spcPts val="1000"/>
              </a:lnSpc>
            </a:pPr>
            <a:r>
              <a:rPr lang="ja-JP" altLang="en-US" sz="1000" dirty="0" smtClean="0">
                <a:solidFill>
                  <a:sysClr val="windowText" lastClr="000000"/>
                </a:solidFill>
                <a:latin typeface="Meiryo UI" panose="020B0604030504040204" pitchFamily="50" charset="-128"/>
                <a:ea typeface="Meiryo UI" panose="020B0604030504040204" pitchFamily="50" charset="-128"/>
              </a:rPr>
              <a:t>◆欧米豪へのプロモーションに向け、大阪の認知度やイメージ、関心度などを把握するために実施した海外インターネット調査（</a:t>
            </a:r>
            <a:r>
              <a:rPr lang="en-US" altLang="ja-JP" sz="1000" dirty="0" smtClean="0">
                <a:solidFill>
                  <a:sysClr val="windowText" lastClr="000000"/>
                </a:solidFill>
                <a:latin typeface="Meiryo UI" panose="020B0604030504040204" pitchFamily="50" charset="-128"/>
                <a:ea typeface="Meiryo UI" panose="020B0604030504040204" pitchFamily="50" charset="-128"/>
              </a:rPr>
              <a:t>n=1,203</a:t>
            </a:r>
            <a:r>
              <a:rPr lang="ja-JP" altLang="en-US" sz="1000" dirty="0" err="1" smtClean="0">
                <a:solidFill>
                  <a:sysClr val="windowText" lastClr="000000"/>
                </a:solidFill>
                <a:latin typeface="Meiryo UI" panose="020B0604030504040204" pitchFamily="50" charset="-128"/>
                <a:ea typeface="Meiryo UI" panose="020B0604030504040204" pitchFamily="50" charset="-128"/>
              </a:rPr>
              <a:t>、</a:t>
            </a:r>
            <a:r>
              <a:rPr lang="ja-JP" altLang="en-US" sz="1000" dirty="0" smtClean="0">
                <a:solidFill>
                  <a:sysClr val="windowText" lastClr="000000"/>
                </a:solidFill>
                <a:latin typeface="Meiryo UI" panose="020B0604030504040204" pitchFamily="50" charset="-128"/>
                <a:ea typeface="Meiryo UI" panose="020B0604030504040204" pitchFamily="50" charset="-128"/>
              </a:rPr>
              <a:t>無作為抽出）に加え、</a:t>
            </a:r>
            <a:r>
              <a:rPr lang="en-US" altLang="ja-JP" sz="1000" dirty="0" smtClean="0">
                <a:solidFill>
                  <a:sysClr val="windowText" lastClr="000000"/>
                </a:solidFill>
                <a:latin typeface="Meiryo UI" panose="020B0604030504040204" pitchFamily="50" charset="-128"/>
                <a:ea typeface="Meiryo UI" panose="020B0604030504040204" pitchFamily="50" charset="-128"/>
              </a:rPr>
              <a:t>SNS</a:t>
            </a:r>
            <a:r>
              <a:rPr lang="ja-JP" altLang="en-US" sz="1000" dirty="0" smtClean="0">
                <a:solidFill>
                  <a:sysClr val="windowText" lastClr="000000"/>
                </a:solidFill>
                <a:latin typeface="Meiryo UI" panose="020B0604030504040204" pitchFamily="50" charset="-128"/>
                <a:ea typeface="Meiryo UI" panose="020B0604030504040204" pitchFamily="50" charset="-128"/>
              </a:rPr>
              <a:t>調査や聞き取り調査を分析。 </a:t>
            </a:r>
            <a:r>
              <a:rPr lang="ja-JP" altLang="en-US" sz="1200" dirty="0" smtClean="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endParaRPr lang="en-US" altLang="ja-JP" sz="1200" b="1" dirty="0" smtClean="0">
              <a:solidFill>
                <a:schemeClr val="tx1"/>
              </a:solidFill>
              <a:latin typeface="Meiryo UI" panose="020B0604030504040204" pitchFamily="50" charset="-128"/>
              <a:ea typeface="Meiryo UI" panose="020B0604030504040204" pitchFamily="50" charset="-128"/>
            </a:endParaRPr>
          </a:p>
          <a:p>
            <a:pPr>
              <a:lnSpc>
                <a:spcPts val="600"/>
              </a:lnSpc>
            </a:pP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60" name="テキスト ボックス 2"/>
          <p:cNvSpPr txBox="1"/>
          <p:nvPr/>
        </p:nvSpPr>
        <p:spPr bwMode="gray">
          <a:xfrm>
            <a:off x="8232951" y="8436090"/>
            <a:ext cx="5337138" cy="31354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80000" rIns="252000" bIns="108000"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defTabSz="990600">
              <a:lnSpc>
                <a:spcPts val="1000"/>
              </a:lnSpc>
            </a:pPr>
            <a:r>
              <a:rPr lang="ja-JP" altLang="en-US" sz="1000" dirty="0" smtClean="0">
                <a:solidFill>
                  <a:sysClr val="windowText" lastClr="000000"/>
                </a:solidFill>
                <a:latin typeface="Meiryo UI" panose="020B0604030504040204" pitchFamily="50" charset="-128"/>
                <a:ea typeface="Meiryo UI" panose="020B0604030504040204" pitchFamily="50" charset="-128"/>
              </a:rPr>
              <a:t>◆ムスリム人口の多いマレーシア、インドネシアからの観光客が増えている現状を踏まえ、</a:t>
            </a:r>
            <a:endParaRPr lang="en-US" altLang="ja-JP" sz="1000" dirty="0" smtClean="0">
              <a:solidFill>
                <a:sysClr val="windowText" lastClr="000000"/>
              </a:solidFill>
              <a:latin typeface="Meiryo UI" panose="020B0604030504040204" pitchFamily="50" charset="-128"/>
              <a:ea typeface="Meiryo UI" panose="020B0604030504040204" pitchFamily="50" charset="-128"/>
            </a:endParaRPr>
          </a:p>
          <a:p>
            <a:pPr defTabSz="990600">
              <a:lnSpc>
                <a:spcPts val="1000"/>
              </a:lnSpc>
            </a:pPr>
            <a:r>
              <a:rPr lang="ja-JP" altLang="en-US" sz="1000" dirty="0" smtClean="0">
                <a:solidFill>
                  <a:sysClr val="windowText" lastClr="000000"/>
                </a:solidFill>
                <a:latin typeface="Meiryo UI" panose="020B0604030504040204" pitchFamily="50" charset="-128"/>
                <a:ea typeface="Meiryo UI" panose="020B0604030504040204" pitchFamily="50" charset="-128"/>
              </a:rPr>
              <a:t>　 両国の観光客</a:t>
            </a:r>
            <a:r>
              <a:rPr lang="en-US" altLang="ja-JP" sz="1000" dirty="0" smtClean="0">
                <a:solidFill>
                  <a:sysClr val="windowText" lastClr="000000"/>
                </a:solidFill>
                <a:latin typeface="Meiryo UI" panose="020B0604030504040204" pitchFamily="50" charset="-128"/>
                <a:ea typeface="Meiryo UI" panose="020B0604030504040204" pitchFamily="50" charset="-128"/>
              </a:rPr>
              <a:t>(n=200)</a:t>
            </a:r>
            <a:r>
              <a:rPr lang="ja-JP" altLang="en-US" sz="1000" dirty="0" err="1" smtClean="0">
                <a:solidFill>
                  <a:sysClr val="windowText" lastClr="000000"/>
                </a:solidFill>
                <a:latin typeface="Meiryo UI" panose="020B0604030504040204" pitchFamily="50" charset="-128"/>
                <a:ea typeface="Meiryo UI" panose="020B0604030504040204" pitchFamily="50" charset="-128"/>
              </a:rPr>
              <a:t>への</a:t>
            </a:r>
            <a:r>
              <a:rPr lang="ja-JP" altLang="en-US" sz="1000" dirty="0" smtClean="0">
                <a:solidFill>
                  <a:sysClr val="windowText" lastClr="000000"/>
                </a:solidFill>
                <a:latin typeface="Meiryo UI" panose="020B0604030504040204" pitchFamily="50" charset="-128"/>
                <a:ea typeface="Meiryo UI" panose="020B0604030504040204" pitchFamily="50" charset="-128"/>
              </a:rPr>
              <a:t>アンケートや旅行会社へ</a:t>
            </a:r>
            <a:r>
              <a:rPr lang="ja-JP" altLang="en-US" sz="1000" dirty="0">
                <a:solidFill>
                  <a:sysClr val="windowText" lastClr="000000"/>
                </a:solidFill>
                <a:latin typeface="Meiryo UI" panose="020B0604030504040204" pitchFamily="50" charset="-128"/>
                <a:ea typeface="Meiryo UI" panose="020B0604030504040204" pitchFamily="50" charset="-128"/>
              </a:rPr>
              <a:t>の</a:t>
            </a:r>
            <a:r>
              <a:rPr lang="ja-JP" altLang="en-US" sz="1000" dirty="0" smtClean="0">
                <a:solidFill>
                  <a:sysClr val="windowText" lastClr="000000"/>
                </a:solidFill>
                <a:latin typeface="Meiryo UI" panose="020B0604030504040204" pitchFamily="50" charset="-128"/>
                <a:ea typeface="Meiryo UI" panose="020B0604030504040204" pitchFamily="50" charset="-128"/>
              </a:rPr>
              <a:t>聞き取り調査を実施した。</a:t>
            </a:r>
            <a:r>
              <a:rPr lang="ja-JP" altLang="en-US" sz="1200" dirty="0" smtClean="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endParaRPr lang="en-US" altLang="ja-JP" sz="1200" b="1" dirty="0" smtClean="0">
              <a:solidFill>
                <a:schemeClr val="tx1"/>
              </a:solidFill>
              <a:latin typeface="Meiryo UI" panose="020B0604030504040204" pitchFamily="50" charset="-128"/>
              <a:ea typeface="Meiryo UI" panose="020B0604030504040204" pitchFamily="50" charset="-128"/>
            </a:endParaRPr>
          </a:p>
          <a:p>
            <a:pPr>
              <a:lnSpc>
                <a:spcPts val="600"/>
              </a:lnSpc>
            </a:pP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62" name="テキスト ボックス 2"/>
          <p:cNvSpPr txBox="1"/>
          <p:nvPr/>
        </p:nvSpPr>
        <p:spPr bwMode="gray">
          <a:xfrm>
            <a:off x="7137874" y="890247"/>
            <a:ext cx="6134103" cy="31354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80000" rIns="252000" bIns="108000"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defTabSz="990600"/>
            <a:r>
              <a:rPr lang="ja-JP" altLang="en-US" dirty="0" smtClean="0">
                <a:solidFill>
                  <a:sysClr val="windowText" lastClr="000000"/>
                </a:solidFill>
                <a:latin typeface="Meiryo UI" panose="020B0604030504040204" pitchFamily="50" charset="-128"/>
                <a:ea typeface="Meiryo UI" panose="020B0604030504040204" pitchFamily="50" charset="-128"/>
              </a:rPr>
              <a:t>◆アンケート調査や</a:t>
            </a:r>
            <a:r>
              <a:rPr lang="en-US" altLang="ja-JP" dirty="0" smtClean="0">
                <a:solidFill>
                  <a:sysClr val="windowText" lastClr="000000"/>
                </a:solidFill>
                <a:latin typeface="Meiryo UI" panose="020B0604030504040204" pitchFamily="50" charset="-128"/>
                <a:ea typeface="Meiryo UI" panose="020B0604030504040204" pitchFamily="50" charset="-128"/>
              </a:rPr>
              <a:t>SNS</a:t>
            </a:r>
            <a:r>
              <a:rPr lang="ja-JP" altLang="en-US" dirty="0" smtClean="0">
                <a:solidFill>
                  <a:sysClr val="windowText" lastClr="000000"/>
                </a:solidFill>
                <a:latin typeface="Meiryo UI" panose="020B0604030504040204" pitchFamily="50" charset="-128"/>
                <a:ea typeface="Meiryo UI" panose="020B0604030504040204" pitchFamily="50" charset="-128"/>
              </a:rPr>
              <a:t>調査等から、外国人観光客の傾向や大阪観光への期待、評価などを分析。</a:t>
            </a:r>
            <a:r>
              <a:rPr lang="ja-JP" altLang="en-US" sz="1200" dirty="0" smtClean="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endParaRPr lang="en-US" altLang="ja-JP" sz="1200" b="1" dirty="0" smtClean="0">
              <a:solidFill>
                <a:schemeClr val="tx1"/>
              </a:solidFill>
              <a:latin typeface="Meiryo UI" panose="020B0604030504040204" pitchFamily="50" charset="-128"/>
              <a:ea typeface="Meiryo UI" panose="020B0604030504040204" pitchFamily="50" charset="-128"/>
            </a:endParaRPr>
          </a:p>
          <a:p>
            <a:pPr>
              <a:lnSpc>
                <a:spcPts val="600"/>
              </a:lnSpc>
            </a:pP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63" name="テキスト ボックス 2"/>
          <p:cNvSpPr txBox="1"/>
          <p:nvPr/>
        </p:nvSpPr>
        <p:spPr bwMode="gray">
          <a:xfrm>
            <a:off x="238346" y="2990359"/>
            <a:ext cx="6674355" cy="313545"/>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80000" rIns="252000" bIns="108000"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defTabSz="990600"/>
            <a:r>
              <a:rPr lang="ja-JP" altLang="en-US" dirty="0" smtClean="0">
                <a:solidFill>
                  <a:sysClr val="windowText" lastClr="000000"/>
                </a:solidFill>
                <a:latin typeface="Meiryo UI" panose="020B0604030504040204" pitchFamily="50" charset="-128"/>
                <a:ea typeface="Meiryo UI" panose="020B0604030504040204" pitchFamily="50" charset="-128"/>
              </a:rPr>
              <a:t>◆府内エリアの滞在・</a:t>
            </a:r>
            <a:r>
              <a:rPr lang="ja-JP" altLang="en-US" dirty="0">
                <a:solidFill>
                  <a:sysClr val="windowText" lastClr="000000"/>
                </a:solidFill>
                <a:latin typeface="Meiryo UI" panose="020B0604030504040204" pitchFamily="50" charset="-128"/>
                <a:ea typeface="Meiryo UI" panose="020B0604030504040204" pitchFamily="50" charset="-128"/>
              </a:rPr>
              <a:t>周遊</a:t>
            </a:r>
            <a:r>
              <a:rPr lang="ja-JP" altLang="en-US" dirty="0" smtClean="0">
                <a:solidFill>
                  <a:sysClr val="windowText" lastClr="000000"/>
                </a:solidFill>
                <a:latin typeface="Meiryo UI" panose="020B0604030504040204" pitchFamily="50" charset="-128"/>
                <a:ea typeface="Meiryo UI" panose="020B0604030504040204" pitchFamily="50" charset="-128"/>
              </a:rPr>
              <a:t>状況のほか</a:t>
            </a:r>
            <a:r>
              <a:rPr lang="ja-JP" altLang="en-US" dirty="0">
                <a:solidFill>
                  <a:sysClr val="windowText" lastClr="000000"/>
                </a:solidFill>
                <a:latin typeface="Meiryo UI" panose="020B0604030504040204" pitchFamily="50" charset="-128"/>
                <a:ea typeface="Meiryo UI" panose="020B0604030504040204" pitchFamily="50" charset="-128"/>
              </a:rPr>
              <a:t>、</a:t>
            </a:r>
            <a:r>
              <a:rPr lang="ja-JP" altLang="en-US" dirty="0" smtClean="0">
                <a:solidFill>
                  <a:sysClr val="windowText" lastClr="000000"/>
                </a:solidFill>
                <a:latin typeface="Meiryo UI" panose="020B0604030504040204" pitchFamily="50" charset="-128"/>
                <a:ea typeface="Meiryo UI" panose="020B0604030504040204" pitchFamily="50" charset="-128"/>
              </a:rPr>
              <a:t>府外</a:t>
            </a:r>
            <a:r>
              <a:rPr lang="ja-JP" altLang="en-US" dirty="0">
                <a:solidFill>
                  <a:sysClr val="windowText" lastClr="000000"/>
                </a:solidFill>
                <a:latin typeface="Meiryo UI" panose="020B0604030504040204" pitchFamily="50" charset="-128"/>
                <a:ea typeface="Meiryo UI" panose="020B0604030504040204" pitchFamily="50" charset="-128"/>
              </a:rPr>
              <a:t>の他都市</a:t>
            </a:r>
            <a:r>
              <a:rPr lang="ja-JP" altLang="en-US" dirty="0" smtClean="0">
                <a:solidFill>
                  <a:sysClr val="windowText" lastClr="000000"/>
                </a:solidFill>
                <a:latin typeface="Meiryo UI" panose="020B0604030504040204" pitchFamily="50" charset="-128"/>
                <a:ea typeface="Meiryo UI" panose="020B0604030504040204" pitchFamily="50" charset="-128"/>
              </a:rPr>
              <a:t>の</a:t>
            </a:r>
            <a:r>
              <a:rPr lang="ja-JP" altLang="en-US" dirty="0">
                <a:solidFill>
                  <a:sysClr val="windowText" lastClr="000000"/>
                </a:solidFill>
                <a:latin typeface="Meiryo UI" panose="020B0604030504040204" pitchFamily="50" charset="-128"/>
                <a:ea typeface="Meiryo UI" panose="020B0604030504040204" pitchFamily="50" charset="-128"/>
              </a:rPr>
              <a:t>周遊</a:t>
            </a:r>
            <a:r>
              <a:rPr lang="ja-JP" altLang="en-US" dirty="0" smtClean="0">
                <a:solidFill>
                  <a:sysClr val="windowText" lastClr="000000"/>
                </a:solidFill>
                <a:latin typeface="Meiryo UI" panose="020B0604030504040204" pitchFamily="50" charset="-128"/>
                <a:ea typeface="Meiryo UI" panose="020B0604030504040204" pitchFamily="50" charset="-128"/>
              </a:rPr>
              <a:t>状況をビッグデータ等から分析。 </a:t>
            </a:r>
            <a:r>
              <a:rPr lang="ja-JP" altLang="en-US" sz="1200" dirty="0" smtClean="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endParaRPr lang="en-US" altLang="ja-JP" sz="1200" b="1" dirty="0" smtClean="0">
              <a:solidFill>
                <a:schemeClr val="tx1"/>
              </a:solidFill>
              <a:latin typeface="Meiryo UI" panose="020B0604030504040204" pitchFamily="50" charset="-128"/>
              <a:ea typeface="Meiryo UI" panose="020B0604030504040204" pitchFamily="50" charset="-128"/>
            </a:endParaRPr>
          </a:p>
          <a:p>
            <a:pPr>
              <a:lnSpc>
                <a:spcPts val="600"/>
              </a:lnSpc>
            </a:pP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64" name="テキスト ボックス 2"/>
          <p:cNvSpPr txBox="1"/>
          <p:nvPr/>
        </p:nvSpPr>
        <p:spPr bwMode="gray">
          <a:xfrm>
            <a:off x="51291" y="8332270"/>
            <a:ext cx="2250018" cy="103820"/>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80000" rIns="252000" bIns="108000"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defTabSz="990600"/>
            <a:endParaRPr lang="en-US" altLang="ja-JP" b="1" dirty="0">
              <a:solidFill>
                <a:sysClr val="windowText" lastClr="000000"/>
              </a:solidFill>
              <a:latin typeface="Meiryo UI" panose="020B0604030504040204" pitchFamily="50" charset="-128"/>
              <a:ea typeface="Meiryo UI" panose="020B0604030504040204" pitchFamily="50" charset="-128"/>
            </a:endParaRPr>
          </a:p>
          <a:p>
            <a:pPr defTabSz="990600"/>
            <a:endParaRPr lang="ja-JP" altLang="ja-JP" sz="300" b="1" dirty="0">
              <a:solidFill>
                <a:sysClr val="windowText" lastClr="000000"/>
              </a:solidFill>
              <a:latin typeface="Meiryo UI" panose="020B0604030504040204" pitchFamily="50" charset="-128"/>
              <a:ea typeface="Meiryo UI" panose="020B0604030504040204" pitchFamily="50" charset="-128"/>
            </a:endParaRPr>
          </a:p>
          <a:p>
            <a:pPr defTabSz="990600"/>
            <a:r>
              <a:rPr lang="ja-JP" altLang="en-US" b="1" dirty="0" smtClean="0">
                <a:solidFill>
                  <a:sysClr val="windowText" lastClr="000000"/>
                </a:solidFill>
                <a:latin typeface="Meiryo UI" panose="020B0604030504040204" pitchFamily="50" charset="-128"/>
                <a:ea typeface="Meiryo UI" panose="020B0604030504040204" pitchFamily="50" charset="-128"/>
              </a:rPr>
              <a:t>（府外の他都市の周遊状況）</a:t>
            </a:r>
            <a:r>
              <a:rPr lang="en-US" altLang="ja-JP" dirty="0" smtClean="0">
                <a:solidFill>
                  <a:schemeClr val="tx1"/>
                </a:solidFill>
                <a:latin typeface="Meiryo UI" panose="020B0604030504040204" pitchFamily="50" charset="-128"/>
                <a:ea typeface="Meiryo UI" panose="020B0604030504040204" pitchFamily="50" charset="-128"/>
              </a:rPr>
              <a:t/>
            </a:r>
            <a:br>
              <a:rPr lang="en-US" altLang="ja-JP" dirty="0" smtClean="0">
                <a:solidFill>
                  <a:schemeClr val="tx1"/>
                </a:solidFill>
                <a:latin typeface="Meiryo UI" panose="020B0604030504040204" pitchFamily="50" charset="-128"/>
                <a:ea typeface="Meiryo UI" panose="020B0604030504040204" pitchFamily="50" charset="-128"/>
              </a:rPr>
            </a:br>
            <a:r>
              <a:rPr lang="ja-JP" altLang="en-US" sz="1200" dirty="0" smtClean="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endParaRPr lang="en-US" altLang="ja-JP" sz="1200" b="1" dirty="0" smtClean="0">
              <a:solidFill>
                <a:schemeClr val="tx1"/>
              </a:solidFill>
              <a:latin typeface="Meiryo UI" panose="020B0604030504040204" pitchFamily="50" charset="-128"/>
              <a:ea typeface="Meiryo UI" panose="020B0604030504040204" pitchFamily="50" charset="-128"/>
            </a:endParaRPr>
          </a:p>
          <a:p>
            <a:pPr>
              <a:lnSpc>
                <a:spcPts val="600"/>
              </a:lnSpc>
            </a:pPr>
            <a:endParaRPr lang="en-US" altLang="ja-JP" b="1" dirty="0" smtClean="0">
              <a:solidFill>
                <a:schemeClr val="tx1"/>
              </a:solidFill>
              <a:latin typeface="Meiryo UI" panose="020B0604030504040204" pitchFamily="50" charset="-128"/>
              <a:ea typeface="Meiryo UI" panose="020B0604030504040204" pitchFamily="50" charset="-128"/>
            </a:endParaRPr>
          </a:p>
          <a:p>
            <a:pPr>
              <a:lnSpc>
                <a:spcPts val="600"/>
              </a:lnSpc>
            </a:pP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67" name="テキスト ボックス 2"/>
          <p:cNvSpPr txBox="1"/>
          <p:nvPr/>
        </p:nvSpPr>
        <p:spPr bwMode="gray">
          <a:xfrm>
            <a:off x="5040337" y="2579707"/>
            <a:ext cx="3038563" cy="220518"/>
          </a:xfrm>
          <a:prstGeom prst="rect">
            <a:avLst/>
          </a:prstGeom>
          <a:noFill/>
          <a:ln w="12700" cmpd="sng">
            <a:noFill/>
          </a:ln>
        </p:spPr>
        <p:style>
          <a:lnRef idx="0">
            <a:scrgbClr r="0" g="0" b="0"/>
          </a:lnRef>
          <a:fillRef idx="0">
            <a:scrgbClr r="0" g="0" b="0"/>
          </a:fillRef>
          <a:effectRef idx="0">
            <a:scrgbClr r="0" g="0" b="0"/>
          </a:effectRef>
          <a:fontRef idx="minor">
            <a:schemeClr val="dk1"/>
          </a:fontRef>
        </p:style>
        <p:txBody>
          <a:bodyPr wrap="square" lIns="108000" tIns="180000" rIns="252000" bIns="108000" rtlCol="0" anchor="ctr" anchorCtr="0"/>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defTabSz="990600"/>
            <a:r>
              <a:rPr lang="en-US" altLang="ja-JP" sz="800" dirty="0" smtClean="0">
                <a:solidFill>
                  <a:sysClr val="windowText" lastClr="000000"/>
                </a:solidFill>
                <a:latin typeface="Meiryo UI" panose="020B0604030504040204" pitchFamily="50" charset="-128"/>
                <a:ea typeface="Meiryo UI" panose="020B0604030504040204" pitchFamily="50" charset="-128"/>
              </a:rPr>
              <a:t>※</a:t>
            </a:r>
            <a:r>
              <a:rPr lang="ja-JP" altLang="en-US" sz="800" dirty="0" smtClean="0">
                <a:solidFill>
                  <a:sysClr val="windowText" lastClr="000000"/>
                </a:solidFill>
                <a:latin typeface="Meiryo UI" panose="020B0604030504040204" pitchFamily="50" charset="-128"/>
                <a:ea typeface="Meiryo UI" panose="020B0604030504040204" pitchFamily="50" charset="-128"/>
              </a:rPr>
              <a:t>数値・率・割合などはすべて概数で表示</a:t>
            </a:r>
            <a:r>
              <a:rPr lang="ja-JP" altLang="en-US" sz="1200" dirty="0" smtClean="0">
                <a:solidFill>
                  <a:schemeClr val="tx1"/>
                </a:solidFill>
                <a:latin typeface="Meiryo UI" panose="020B0604030504040204" pitchFamily="50" charset="-128"/>
                <a:ea typeface="Meiryo UI" panose="020B0604030504040204" pitchFamily="50" charset="-128"/>
              </a:rPr>
              <a:t>　　　　　　</a:t>
            </a:r>
            <a:r>
              <a:rPr lang="ja-JP" altLang="en-US" sz="900" dirty="0" smtClean="0">
                <a:solidFill>
                  <a:schemeClr val="tx1"/>
                </a:solidFill>
                <a:latin typeface="Meiryo UI" panose="020B0604030504040204" pitchFamily="50" charset="-128"/>
                <a:ea typeface="Meiryo UI" panose="020B0604030504040204" pitchFamily="50" charset="-128"/>
              </a:rPr>
              <a:t>　　　　　　　　　　　　　　　　　　</a:t>
            </a:r>
            <a:endParaRPr lang="en-US" altLang="ja-JP" sz="1200" b="1" dirty="0" smtClean="0">
              <a:solidFill>
                <a:schemeClr val="tx1"/>
              </a:solidFill>
              <a:latin typeface="Meiryo UI" panose="020B0604030504040204" pitchFamily="50" charset="-128"/>
              <a:ea typeface="Meiryo UI" panose="020B0604030504040204" pitchFamily="50" charset="-128"/>
            </a:endParaRPr>
          </a:p>
          <a:p>
            <a:pPr>
              <a:lnSpc>
                <a:spcPts val="600"/>
              </a:lnSpc>
            </a:pPr>
            <a:endParaRPr lang="en-US" altLang="ja-JP" sz="12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161404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gray">
        <a:noFill/>
        <a:ln w="12700" cmpd="sng">
          <a:noFill/>
        </a:ln>
      </a:spPr>
      <a:bodyPr wrap="square" lIns="108000" tIns="144000" rIns="108000" bIns="108000" rtlCol="0" anchor="t">
        <a:spAutoFit/>
      </a:bodyPr>
      <a:lstStyle>
        <a:defPPr defTabSz="990600">
          <a:defRPr kumimoji="1" sz="1050" dirty="0" smtClean="0">
            <a:solidFill>
              <a:sysClr val="windowText" lastClr="000000"/>
            </a:solidFill>
            <a:latin typeface="Meiryo UI" panose="020B0604030504040204" pitchFamily="50" charset="-128"/>
            <a:ea typeface="Meiryo UI" panose="020B0604030504040204" pitchFamily="50" charset="-128"/>
          </a:defRPr>
        </a:defPPr>
      </a:lstStyle>
      <a:style>
        <a:lnRef idx="0">
          <a:scrgbClr r="0" g="0" b="0"/>
        </a:lnRef>
        <a:fillRef idx="0">
          <a:scrgbClr r="0" g="0" b="0"/>
        </a:fillRef>
        <a:effectRef idx="0">
          <a:scrgbClr r="0" g="0" b="0"/>
        </a:effectRef>
        <a:fontRef idx="minor">
          <a:schemeClr val="dk1"/>
        </a:fontRef>
      </a:style>
    </a:tx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4728</TotalTime>
  <Words>2215</Words>
  <Application>Microsoft Office PowerPoint</Application>
  <PresentationFormat>ユーザー設定</PresentationFormat>
  <Paragraphs>205</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Meiryo UI</vt:lpstr>
      <vt:lpstr>ＭＳ Ｐゴシック</vt:lpstr>
      <vt:lpstr>ＭＳ ゴシック</vt:lpstr>
      <vt:lpstr>游ゴシック</vt:lpstr>
      <vt:lpstr>游明朝</vt:lpstr>
      <vt:lpstr>Arial</vt:lpstr>
      <vt:lpstr>Calibri</vt:lpstr>
      <vt:lpstr>Times New Roman</vt:lpstr>
      <vt:lpstr>Office ​​テーマ</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石井　素子</dc:creator>
  <cp:lastModifiedBy>戸村　竜也</cp:lastModifiedBy>
  <cp:revision>414</cp:revision>
  <cp:lastPrinted>2020-05-15T02:47:03Z</cp:lastPrinted>
  <dcterms:created xsi:type="dcterms:W3CDTF">2014-07-11T05:14:15Z</dcterms:created>
  <dcterms:modified xsi:type="dcterms:W3CDTF">2020-07-06T10:44:27Z</dcterms:modified>
</cp:coreProperties>
</file>