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8" r:id="rId1"/>
    <p:sldMasterId id="2147483783" r:id="rId2"/>
    <p:sldMasterId id="2147483797" r:id="rId3"/>
    <p:sldMasterId id="2147483811" r:id="rId4"/>
    <p:sldMasterId id="2147483825" r:id="rId5"/>
  </p:sldMasterIdLst>
  <p:notesMasterIdLst>
    <p:notesMasterId r:id="rId33"/>
  </p:notesMasterIdLst>
  <p:sldIdLst>
    <p:sldId id="361" r:id="rId6"/>
    <p:sldId id="313" r:id="rId7"/>
    <p:sldId id="301" r:id="rId8"/>
    <p:sldId id="302" r:id="rId9"/>
    <p:sldId id="303" r:id="rId10"/>
    <p:sldId id="322" r:id="rId11"/>
    <p:sldId id="342" r:id="rId12"/>
    <p:sldId id="343" r:id="rId13"/>
    <p:sldId id="344" r:id="rId14"/>
    <p:sldId id="345" r:id="rId15"/>
    <p:sldId id="347" r:id="rId16"/>
    <p:sldId id="348" r:id="rId17"/>
    <p:sldId id="349" r:id="rId18"/>
    <p:sldId id="315" r:id="rId19"/>
    <p:sldId id="363" r:id="rId20"/>
    <p:sldId id="364" r:id="rId21"/>
    <p:sldId id="365" r:id="rId22"/>
    <p:sldId id="366" r:id="rId23"/>
    <p:sldId id="367" r:id="rId24"/>
    <p:sldId id="368" r:id="rId25"/>
    <p:sldId id="369" r:id="rId26"/>
    <p:sldId id="370" r:id="rId27"/>
    <p:sldId id="371" r:id="rId28"/>
    <p:sldId id="350" r:id="rId29"/>
    <p:sldId id="351" r:id="rId30"/>
    <p:sldId id="354" r:id="rId31"/>
    <p:sldId id="372" r:id="rId32"/>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CCFF"/>
    <a:srgbClr val="CCECFF"/>
    <a:srgbClr val="FF0066"/>
    <a:srgbClr val="FFCCCC"/>
    <a:srgbClr val="FFFF66"/>
    <a:srgbClr val="FF6699"/>
    <a:srgbClr val="CCFF66"/>
    <a:srgbClr val="FFFFCC"/>
    <a:srgbClr val="FFF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08" autoAdjust="0"/>
    <p:restoredTop sz="99332" autoAdjust="0"/>
  </p:normalViewPr>
  <p:slideViewPr>
    <p:cSldViewPr>
      <p:cViewPr varScale="1">
        <p:scale>
          <a:sx n="73" d="100"/>
          <a:sy n="73" d="100"/>
        </p:scale>
        <p:origin x="-1218" y="-9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4" y="0"/>
            <a:ext cx="2918831" cy="493316"/>
          </a:xfrm>
          <a:prstGeom prst="rect">
            <a:avLst/>
          </a:prstGeom>
        </p:spPr>
        <p:txBody>
          <a:bodyPr vert="horz" lIns="91425" tIns="45713" rIns="91425" bIns="45713" rtlCol="0"/>
          <a:lstStyle>
            <a:lvl1pPr algn="r">
              <a:defRPr sz="1200"/>
            </a:lvl1pPr>
          </a:lstStyle>
          <a:p>
            <a:fld id="{53B29EA1-C89B-4313-AB26-33450EC506A0}" type="datetimeFigureOut">
              <a:rPr kumimoji="1" lang="ja-JP" altLang="en-US" smtClean="0"/>
              <a:pPr/>
              <a:t>2016/3/25</a:t>
            </a:fld>
            <a:endParaRPr kumimoji="1" lang="ja-JP" altLang="en-US"/>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25" tIns="45713" rIns="91425" bIns="45713"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25" tIns="45713" rIns="91425" bIns="45713"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25" tIns="45713" rIns="91425" bIns="45713"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4" y="9371285"/>
            <a:ext cx="2918831" cy="493316"/>
          </a:xfrm>
          <a:prstGeom prst="rect">
            <a:avLst/>
          </a:prstGeom>
        </p:spPr>
        <p:txBody>
          <a:bodyPr vert="horz" lIns="91425" tIns="45713" rIns="91425" bIns="45713" rtlCol="0" anchor="b"/>
          <a:lstStyle>
            <a:lvl1pPr algn="r">
              <a:defRPr sz="1200"/>
            </a:lvl1pPr>
          </a:lstStyle>
          <a:p>
            <a:fld id="{C4DE76A1-5F9E-4610-A860-8183782147D0}" type="slidenum">
              <a:rPr kumimoji="1" lang="ja-JP" altLang="en-US" smtClean="0"/>
              <a:pPr/>
              <a:t>‹#›</a:t>
            </a:fld>
            <a:endParaRPr kumimoji="1" lang="ja-JP" altLang="en-US"/>
          </a:p>
        </p:txBody>
      </p:sp>
    </p:spTree>
    <p:extLst>
      <p:ext uri="{BB962C8B-B14F-4D97-AF65-F5344CB8AC3E}">
        <p14:creationId xmlns:p14="http://schemas.microsoft.com/office/powerpoint/2010/main" val="10045538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4DE76A1-5F9E-4610-A860-8183782147D0}" type="slidenum">
              <a:rPr kumimoji="1" lang="ja-JP" altLang="en-US" smtClean="0"/>
              <a:pPr/>
              <a:t>0</a:t>
            </a:fld>
            <a:endParaRPr kumimoji="1" lang="ja-JP" altLang="en-US"/>
          </a:p>
        </p:txBody>
      </p:sp>
    </p:spTree>
    <p:extLst>
      <p:ext uri="{BB962C8B-B14F-4D97-AF65-F5344CB8AC3E}">
        <p14:creationId xmlns:p14="http://schemas.microsoft.com/office/powerpoint/2010/main" val="1940731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4DE76A1-5F9E-4610-A860-8183782147D0}" type="slidenum">
              <a:rPr kumimoji="1" lang="ja-JP" altLang="en-US" smtClean="0"/>
              <a:pPr/>
              <a:t>1</a:t>
            </a:fld>
            <a:endParaRPr kumimoji="1" lang="ja-JP" altLang="en-US"/>
          </a:p>
        </p:txBody>
      </p:sp>
    </p:spTree>
    <p:extLst>
      <p:ext uri="{BB962C8B-B14F-4D97-AF65-F5344CB8AC3E}">
        <p14:creationId xmlns:p14="http://schemas.microsoft.com/office/powerpoint/2010/main" val="322275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153C303-988F-4C83-B1BE-44C8EA407F2E}"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27588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3C7738-A460-4E8B-8D5C-B82D12E694B1}"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4160749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4DE76A1-5F9E-4610-A860-8183782147D0}"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2954218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4DE76A1-5F9E-4610-A860-8183782147D0}"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1691915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419127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55" indent="0" algn="ctr">
              <a:buNone/>
              <a:defRPr>
                <a:solidFill>
                  <a:schemeClr val="tx1">
                    <a:tint val="75000"/>
                  </a:schemeClr>
                </a:solidFill>
              </a:defRPr>
            </a:lvl2pPr>
            <a:lvl3pPr marL="914310" indent="0" algn="ctr">
              <a:buNone/>
              <a:defRPr>
                <a:solidFill>
                  <a:schemeClr val="tx1">
                    <a:tint val="75000"/>
                  </a:schemeClr>
                </a:solidFill>
              </a:defRPr>
            </a:lvl3pPr>
            <a:lvl4pPr marL="1371465" indent="0" algn="ctr">
              <a:buNone/>
              <a:defRPr>
                <a:solidFill>
                  <a:schemeClr val="tx1">
                    <a:tint val="75000"/>
                  </a:schemeClr>
                </a:solidFill>
              </a:defRPr>
            </a:lvl4pPr>
            <a:lvl5pPr marL="1828621" indent="0" algn="ctr">
              <a:buNone/>
              <a:defRPr>
                <a:solidFill>
                  <a:schemeClr val="tx1">
                    <a:tint val="75000"/>
                  </a:schemeClr>
                </a:solidFill>
              </a:defRPr>
            </a:lvl5pPr>
            <a:lvl6pPr marL="2285776" indent="0" algn="ctr">
              <a:buNone/>
              <a:defRPr>
                <a:solidFill>
                  <a:schemeClr val="tx1">
                    <a:tint val="75000"/>
                  </a:schemeClr>
                </a:solidFill>
              </a:defRPr>
            </a:lvl6pPr>
            <a:lvl7pPr marL="2742931" indent="0" algn="ctr">
              <a:buNone/>
              <a:defRPr>
                <a:solidFill>
                  <a:schemeClr val="tx1">
                    <a:tint val="75000"/>
                  </a:schemeClr>
                </a:solidFill>
              </a:defRPr>
            </a:lvl7pPr>
            <a:lvl8pPr marL="3200086" indent="0" algn="ctr">
              <a:buNone/>
              <a:defRPr>
                <a:solidFill>
                  <a:schemeClr val="tx1">
                    <a:tint val="75000"/>
                  </a:schemeClr>
                </a:solidFill>
              </a:defRPr>
            </a:lvl8pPr>
            <a:lvl9pPr marL="3657242"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0" y="6524651"/>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564" y="3284564"/>
            <a:ext cx="8072437" cy="73025"/>
          </a:xfrm>
          <a:prstGeom prst="rect">
            <a:avLst/>
          </a:prstGeom>
          <a:solidFill>
            <a:srgbClr val="0066CC"/>
          </a:solidFill>
          <a:ln w="9525">
            <a:noFill/>
            <a:miter lim="800000"/>
            <a:headEnd/>
            <a:tailEnd/>
          </a:ln>
          <a:effectLst/>
        </p:spPr>
        <p:txBody>
          <a:bodyPr wrap="none" lIns="91431" tIns="45716" rIns="91431" bIns="45716" anchor="ctr"/>
          <a:lstStyle/>
          <a:p>
            <a:pPr fontAlgn="base">
              <a:spcBef>
                <a:spcPct val="0"/>
              </a:spcBef>
              <a:spcAft>
                <a:spcPct val="0"/>
              </a:spcAft>
              <a:defRPr/>
            </a:pPr>
            <a:endParaRPr lang="ja-JP" altLang="en-US">
              <a:solidFill>
                <a:prstClr val="black"/>
              </a:solidFill>
              <a:latin typeface="Arial" charset="0"/>
            </a:endParaRPr>
          </a:p>
        </p:txBody>
      </p:sp>
      <p:pic>
        <p:nvPicPr>
          <p:cNvPr id="9" name="Picture 11"/>
          <p:cNvPicPr>
            <a:picLocks noChangeAspect="1" noChangeArrowheads="1"/>
          </p:cNvPicPr>
          <p:nvPr userDrawn="1"/>
        </p:nvPicPr>
        <p:blipFill>
          <a:blip r:embed="rId3" cstate="print"/>
          <a:srcRect/>
          <a:stretch>
            <a:fillRect/>
          </a:stretch>
        </p:blipFill>
        <p:spPr bwMode="auto">
          <a:xfrm>
            <a:off x="1" y="6051576"/>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0" y="6524651"/>
            <a:ext cx="3642902" cy="276991"/>
          </a:xfrm>
          <a:prstGeom prst="rect">
            <a:avLst/>
          </a:prstGeom>
          <a:noFill/>
          <a:ln w="9525">
            <a:noFill/>
            <a:miter lim="800000"/>
            <a:headEnd/>
            <a:tailEnd/>
          </a:ln>
          <a:effectLst/>
        </p:spPr>
        <p:txBody>
          <a:bodyPr wrap="none" lIns="91431" tIns="45716" rIns="91431" bIns="45716">
            <a:spAutoFit/>
          </a:bodyPr>
          <a:lstStyle/>
          <a:p>
            <a:pPr fontAlgn="base">
              <a:spcBef>
                <a:spcPct val="0"/>
              </a:spcBef>
              <a:spcAft>
                <a:spcPct val="0"/>
              </a:spcAft>
              <a:defRPr/>
            </a:pPr>
            <a:r>
              <a:rPr lang="en-US" altLang="ja-JP" sz="1200" i="1" dirty="0">
                <a:solidFill>
                  <a:prstClr val="white"/>
                </a:solidFill>
                <a:latin typeface="Times New Roman" pitchFamily="18" charset="0"/>
              </a:rPr>
              <a:t>Ministry of Land, Infrastructure, Transport and Tourism</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46"/>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79" y="274646"/>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19459" y="1840093"/>
            <a:ext cx="9522854" cy="46216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日付プレースホルダ 4"/>
          <p:cNvSpPr>
            <a:spLocks noGrp="1"/>
          </p:cNvSpPr>
          <p:nvPr>
            <p:ph type="dt" sz="half" idx="10"/>
          </p:nvPr>
        </p:nvSpPr>
        <p:spPr>
          <a:xfrm>
            <a:off x="0" y="6647059"/>
            <a:ext cx="2311400" cy="210947"/>
          </a:xfrm>
          <a:prstGeom prst="rect">
            <a:avLst/>
          </a:prstGeom>
        </p:spPr>
        <p:txBody>
          <a:bodyPr/>
          <a:lstStyle>
            <a:lvl1pPr>
              <a:defRPr/>
            </a:lvl1pPr>
          </a:lstStyle>
          <a:p>
            <a:endParaRPr lang="ja-JP" altLang="en-US">
              <a:solidFill>
                <a:prstClr val="black"/>
              </a:solidFill>
            </a:endParaRPr>
          </a:p>
        </p:txBody>
      </p:sp>
      <p:sp>
        <p:nvSpPr>
          <p:cNvPr id="6" name="フッター プレースホルダ 5"/>
          <p:cNvSpPr>
            <a:spLocks noGrp="1"/>
          </p:cNvSpPr>
          <p:nvPr>
            <p:ph type="ftr" sz="quarter" idx="11"/>
          </p:nvPr>
        </p:nvSpPr>
        <p:spPr>
          <a:xfrm>
            <a:off x="2548128" y="6647059"/>
            <a:ext cx="4901184" cy="210947"/>
          </a:xfrm>
          <a:prstGeom prst="rect">
            <a:avLst/>
          </a:prstGeom>
        </p:spPr>
        <p:txBody>
          <a:bodyPr/>
          <a:lstStyle>
            <a:lvl1pPr>
              <a:defRPr/>
            </a:lvl1pPr>
          </a:lstStyle>
          <a:p>
            <a:endParaRPr lang="ja-JP" altLang="en-US">
              <a:solidFill>
                <a:prstClr val="black"/>
              </a:solidFill>
            </a:endParaRPr>
          </a:p>
        </p:txBody>
      </p:sp>
      <p:sp>
        <p:nvSpPr>
          <p:cNvPr id="7" name="スライド番号プレースホルダ 6"/>
          <p:cNvSpPr>
            <a:spLocks noGrp="1"/>
          </p:cNvSpPr>
          <p:nvPr>
            <p:ph type="sldNum" sz="quarter" idx="12"/>
          </p:nvPr>
        </p:nvSpPr>
        <p:spPr>
          <a:xfrm>
            <a:off x="7594600" y="6647059"/>
            <a:ext cx="2311400" cy="210947"/>
          </a:xfrm>
          <a:prstGeom prst="rect">
            <a:avLst/>
          </a:prstGeom>
        </p:spPr>
        <p:txBody>
          <a:bodyPr/>
          <a:lstStyle>
            <a:lvl1pPr>
              <a:defRPr/>
            </a:lvl1pPr>
          </a:lstStyle>
          <a:p>
            <a:fld id="{A59B94DB-0C8B-4A59-80AF-4B135CB20D46}" type="slidenum">
              <a:rPr lang="ja-JP" altLang="en-US" smtClean="0">
                <a:solidFill>
                  <a:prstClr val="black"/>
                </a:solidFill>
              </a:rPr>
              <a:pPr/>
              <a:t>‹#›</a:t>
            </a:fld>
            <a:endParaRPr lang="ja-JP" altLang="en-US">
              <a:solidFill>
                <a:prstClr val="black"/>
              </a:solidFill>
            </a:endParaRPr>
          </a:p>
        </p:txBody>
      </p:sp>
      <p:sp>
        <p:nvSpPr>
          <p:cNvPr id="9" name="コンテンツ プレースホルダ 8"/>
          <p:cNvSpPr>
            <a:spLocks noGrp="1"/>
          </p:cNvSpPr>
          <p:nvPr>
            <p:ph sz="quarter" idx="13"/>
          </p:nvPr>
        </p:nvSpPr>
        <p:spPr>
          <a:xfrm>
            <a:off x="231779" y="682628"/>
            <a:ext cx="9521825" cy="1010706"/>
          </a:xfr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Tree>
    <p:extLst>
      <p:ext uri="{BB962C8B-B14F-4D97-AF65-F5344CB8AC3E}">
        <p14:creationId xmlns:p14="http://schemas.microsoft.com/office/powerpoint/2010/main" val="288315437"/>
      </p:ext>
    </p:extLst>
  </p:cSld>
  <p:clrMapOvr>
    <a:masterClrMapping/>
  </p:clrMapOvr>
  <p:transition>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1" y="213050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117" indent="0" algn="ctr">
              <a:buNone/>
              <a:defRPr>
                <a:solidFill>
                  <a:schemeClr val="tx1">
                    <a:tint val="75000"/>
                  </a:schemeClr>
                </a:solidFill>
              </a:defRPr>
            </a:lvl2pPr>
            <a:lvl3pPr marL="914235" indent="0" algn="ctr">
              <a:buNone/>
              <a:defRPr>
                <a:solidFill>
                  <a:schemeClr val="tx1">
                    <a:tint val="75000"/>
                  </a:schemeClr>
                </a:solidFill>
              </a:defRPr>
            </a:lvl3pPr>
            <a:lvl4pPr marL="1371353" indent="0" algn="ctr">
              <a:buNone/>
              <a:defRPr>
                <a:solidFill>
                  <a:schemeClr val="tx1">
                    <a:tint val="75000"/>
                  </a:schemeClr>
                </a:solidFill>
              </a:defRPr>
            </a:lvl4pPr>
            <a:lvl5pPr marL="1828470" indent="0" algn="ctr">
              <a:buNone/>
              <a:defRPr>
                <a:solidFill>
                  <a:schemeClr val="tx1">
                    <a:tint val="75000"/>
                  </a:schemeClr>
                </a:solidFill>
              </a:defRPr>
            </a:lvl5pPr>
            <a:lvl6pPr marL="2285588" indent="0" algn="ctr">
              <a:buNone/>
              <a:defRPr>
                <a:solidFill>
                  <a:schemeClr val="tx1">
                    <a:tint val="75000"/>
                  </a:schemeClr>
                </a:solidFill>
              </a:defRPr>
            </a:lvl6pPr>
            <a:lvl7pPr marL="2742705" indent="0" algn="ctr">
              <a:buNone/>
              <a:defRPr>
                <a:solidFill>
                  <a:schemeClr val="tx1">
                    <a:tint val="75000"/>
                  </a:schemeClr>
                </a:solidFill>
              </a:defRPr>
            </a:lvl7pPr>
            <a:lvl8pPr marL="3199823" indent="0" algn="ctr">
              <a:buNone/>
              <a:defRPr>
                <a:solidFill>
                  <a:schemeClr val="tx1">
                    <a:tint val="75000"/>
                  </a:schemeClr>
                </a:solidFill>
              </a:defRPr>
            </a:lvl8pPr>
            <a:lvl9pPr marL="36569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11" y="6524698"/>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574" y="3284611"/>
            <a:ext cx="8072437" cy="73025"/>
          </a:xfrm>
          <a:prstGeom prst="rect">
            <a:avLst/>
          </a:prstGeom>
          <a:solidFill>
            <a:srgbClr val="0066CC"/>
          </a:solidFill>
          <a:ln w="9525">
            <a:noFill/>
            <a:miter lim="800000"/>
            <a:headEnd/>
            <a:tailEnd/>
          </a:ln>
          <a:effectLst/>
        </p:spPr>
        <p:txBody>
          <a:bodyPr wrap="none" lIns="91423" tIns="45712" rIns="91423" bIns="45712" anchor="ctr"/>
          <a:lstStyle/>
          <a:p>
            <a:pPr defTabSz="914235" fontAlgn="base">
              <a:spcBef>
                <a:spcPct val="0"/>
              </a:spcBef>
              <a:spcAft>
                <a:spcPct val="0"/>
              </a:spcAft>
              <a:defRPr/>
            </a:pPr>
            <a:endParaRPr lang="ja-JP" altLang="en-US">
              <a:solidFill>
                <a:prstClr val="black"/>
              </a:solidFill>
              <a:latin typeface="Arial" charset="0"/>
            </a:endParaRPr>
          </a:p>
        </p:txBody>
      </p:sp>
      <p:pic>
        <p:nvPicPr>
          <p:cNvPr id="9" name="Picture 11"/>
          <p:cNvPicPr>
            <a:picLocks noChangeAspect="1" noChangeArrowheads="1"/>
          </p:cNvPicPr>
          <p:nvPr userDrawn="1"/>
        </p:nvPicPr>
        <p:blipFill>
          <a:blip r:embed="rId3" cstate="print"/>
          <a:srcRect/>
          <a:stretch>
            <a:fillRect/>
          </a:stretch>
        </p:blipFill>
        <p:spPr bwMode="auto">
          <a:xfrm>
            <a:off x="13" y="6051623"/>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1" y="6524697"/>
            <a:ext cx="3642886" cy="276983"/>
          </a:xfrm>
          <a:prstGeom prst="rect">
            <a:avLst/>
          </a:prstGeom>
          <a:noFill/>
          <a:ln w="9525">
            <a:noFill/>
            <a:miter lim="800000"/>
            <a:headEnd/>
            <a:tailEnd/>
          </a:ln>
          <a:effectLst/>
        </p:spPr>
        <p:txBody>
          <a:bodyPr wrap="none" lIns="91423" tIns="45712" rIns="91423" bIns="45712">
            <a:spAutoFit/>
          </a:bodyPr>
          <a:lstStyle/>
          <a:p>
            <a:pPr defTabSz="914235" fontAlgn="base">
              <a:spcBef>
                <a:spcPct val="0"/>
              </a:spcBef>
              <a:spcAft>
                <a:spcPct val="0"/>
              </a:spcAft>
              <a:defRPr/>
            </a:pPr>
            <a:r>
              <a:rPr lang="en-US" altLang="ja-JP" sz="1200" i="1" dirty="0">
                <a:solidFill>
                  <a:prstClr val="white"/>
                </a:solidFill>
                <a:latin typeface="Times New Roman" pitchFamily="18" charset="0"/>
              </a:rPr>
              <a:t>Ministry of Land, Infrastructure, Transport and Tourism</a:t>
            </a:r>
          </a:p>
        </p:txBody>
      </p:sp>
    </p:spTree>
    <p:extLst>
      <p:ext uri="{BB962C8B-B14F-4D97-AF65-F5344CB8AC3E}">
        <p14:creationId xmlns:p14="http://schemas.microsoft.com/office/powerpoint/2010/main" val="3519690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76311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7" y="440697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17" y="2906722"/>
            <a:ext cx="8420100" cy="1500187"/>
          </a:xfrm>
        </p:spPr>
        <p:txBody>
          <a:bodyPr anchor="b"/>
          <a:lstStyle>
            <a:lvl1pPr marL="0" indent="0">
              <a:buNone/>
              <a:defRPr sz="2000">
                <a:solidFill>
                  <a:schemeClr val="tx1">
                    <a:tint val="75000"/>
                  </a:schemeClr>
                </a:solidFill>
              </a:defRPr>
            </a:lvl1pPr>
            <a:lvl2pPr marL="457117" indent="0">
              <a:buNone/>
              <a:defRPr sz="1800">
                <a:solidFill>
                  <a:schemeClr val="tx1">
                    <a:tint val="75000"/>
                  </a:schemeClr>
                </a:solidFill>
              </a:defRPr>
            </a:lvl2pPr>
            <a:lvl3pPr marL="914235" indent="0">
              <a:buNone/>
              <a:defRPr sz="1600">
                <a:solidFill>
                  <a:schemeClr val="tx1">
                    <a:tint val="75000"/>
                  </a:schemeClr>
                </a:solidFill>
              </a:defRPr>
            </a:lvl3pPr>
            <a:lvl4pPr marL="1371353" indent="0">
              <a:buNone/>
              <a:defRPr sz="1400">
                <a:solidFill>
                  <a:schemeClr val="tx1">
                    <a:tint val="75000"/>
                  </a:schemeClr>
                </a:solidFill>
              </a:defRPr>
            </a:lvl4pPr>
            <a:lvl5pPr marL="1828470" indent="0">
              <a:buNone/>
              <a:defRPr sz="1400">
                <a:solidFill>
                  <a:schemeClr val="tx1">
                    <a:tint val="75000"/>
                  </a:schemeClr>
                </a:solidFill>
              </a:defRPr>
            </a:lvl5pPr>
            <a:lvl6pPr marL="2285588" indent="0">
              <a:buNone/>
              <a:defRPr sz="1400">
                <a:solidFill>
                  <a:schemeClr val="tx1">
                    <a:tint val="75000"/>
                  </a:schemeClr>
                </a:solidFill>
              </a:defRPr>
            </a:lvl6pPr>
            <a:lvl7pPr marL="2742705" indent="0">
              <a:buNone/>
              <a:defRPr sz="1400">
                <a:solidFill>
                  <a:schemeClr val="tx1">
                    <a:tint val="75000"/>
                  </a:schemeClr>
                </a:solidFill>
              </a:defRPr>
            </a:lvl7pPr>
            <a:lvl8pPr marL="3199823" indent="0">
              <a:buNone/>
              <a:defRPr sz="1400">
                <a:solidFill>
                  <a:schemeClr val="tx1">
                    <a:tint val="75000"/>
                  </a:schemeClr>
                </a:solidFill>
              </a:defRPr>
            </a:lvl8pPr>
            <a:lvl9pPr marL="365694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021911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88"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13"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836626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1" y="1535113"/>
            <a:ext cx="437687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1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26" y="1535113"/>
            <a:ext cx="437859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2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84315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00188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32F04ED0-A1B2-4A56-B6B1-DF5EFCB5A1D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4107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84"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833867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755779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783048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9" y="274640"/>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1" y="274640"/>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934408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1" y="274640"/>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CB4F91-0C85-4AC3-9617-424A009240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729446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1" y="1600204"/>
            <a:ext cx="8915400"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088428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1" y="213050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117" indent="0" algn="ctr">
              <a:buNone/>
              <a:defRPr>
                <a:solidFill>
                  <a:schemeClr val="tx1">
                    <a:tint val="75000"/>
                  </a:schemeClr>
                </a:solidFill>
              </a:defRPr>
            </a:lvl2pPr>
            <a:lvl3pPr marL="914235" indent="0" algn="ctr">
              <a:buNone/>
              <a:defRPr>
                <a:solidFill>
                  <a:schemeClr val="tx1">
                    <a:tint val="75000"/>
                  </a:schemeClr>
                </a:solidFill>
              </a:defRPr>
            </a:lvl3pPr>
            <a:lvl4pPr marL="1371353" indent="0" algn="ctr">
              <a:buNone/>
              <a:defRPr>
                <a:solidFill>
                  <a:schemeClr val="tx1">
                    <a:tint val="75000"/>
                  </a:schemeClr>
                </a:solidFill>
              </a:defRPr>
            </a:lvl4pPr>
            <a:lvl5pPr marL="1828470" indent="0" algn="ctr">
              <a:buNone/>
              <a:defRPr>
                <a:solidFill>
                  <a:schemeClr val="tx1">
                    <a:tint val="75000"/>
                  </a:schemeClr>
                </a:solidFill>
              </a:defRPr>
            </a:lvl5pPr>
            <a:lvl6pPr marL="2285588" indent="0" algn="ctr">
              <a:buNone/>
              <a:defRPr>
                <a:solidFill>
                  <a:schemeClr val="tx1">
                    <a:tint val="75000"/>
                  </a:schemeClr>
                </a:solidFill>
              </a:defRPr>
            </a:lvl6pPr>
            <a:lvl7pPr marL="2742705" indent="0" algn="ctr">
              <a:buNone/>
              <a:defRPr>
                <a:solidFill>
                  <a:schemeClr val="tx1">
                    <a:tint val="75000"/>
                  </a:schemeClr>
                </a:solidFill>
              </a:defRPr>
            </a:lvl7pPr>
            <a:lvl8pPr marL="3199823" indent="0" algn="ctr">
              <a:buNone/>
              <a:defRPr>
                <a:solidFill>
                  <a:schemeClr val="tx1">
                    <a:tint val="75000"/>
                  </a:schemeClr>
                </a:solidFill>
              </a:defRPr>
            </a:lvl8pPr>
            <a:lvl9pPr marL="36569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11" y="6524698"/>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574" y="3284611"/>
            <a:ext cx="8072437" cy="73025"/>
          </a:xfrm>
          <a:prstGeom prst="rect">
            <a:avLst/>
          </a:prstGeom>
          <a:solidFill>
            <a:srgbClr val="0066CC"/>
          </a:solidFill>
          <a:ln w="9525">
            <a:noFill/>
            <a:miter lim="800000"/>
            <a:headEnd/>
            <a:tailEnd/>
          </a:ln>
          <a:effectLst/>
        </p:spPr>
        <p:txBody>
          <a:bodyPr wrap="none" lIns="91423" tIns="45712" rIns="91423" bIns="45712" anchor="ctr"/>
          <a:lstStyle/>
          <a:p>
            <a:pPr defTabSz="914235" fontAlgn="base">
              <a:spcBef>
                <a:spcPct val="0"/>
              </a:spcBef>
              <a:spcAft>
                <a:spcPct val="0"/>
              </a:spcAft>
              <a:defRPr/>
            </a:pPr>
            <a:endParaRPr lang="ja-JP" altLang="en-US">
              <a:solidFill>
                <a:prstClr val="black"/>
              </a:solidFill>
              <a:latin typeface="Arial" charset="0"/>
            </a:endParaRPr>
          </a:p>
        </p:txBody>
      </p:sp>
      <p:pic>
        <p:nvPicPr>
          <p:cNvPr id="9" name="Picture 11"/>
          <p:cNvPicPr>
            <a:picLocks noChangeAspect="1" noChangeArrowheads="1"/>
          </p:cNvPicPr>
          <p:nvPr userDrawn="1"/>
        </p:nvPicPr>
        <p:blipFill>
          <a:blip r:embed="rId3" cstate="print"/>
          <a:srcRect/>
          <a:stretch>
            <a:fillRect/>
          </a:stretch>
        </p:blipFill>
        <p:spPr bwMode="auto">
          <a:xfrm>
            <a:off x="13" y="6051623"/>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1" y="6524697"/>
            <a:ext cx="3642886" cy="276983"/>
          </a:xfrm>
          <a:prstGeom prst="rect">
            <a:avLst/>
          </a:prstGeom>
          <a:noFill/>
          <a:ln w="9525">
            <a:noFill/>
            <a:miter lim="800000"/>
            <a:headEnd/>
            <a:tailEnd/>
          </a:ln>
          <a:effectLst/>
        </p:spPr>
        <p:txBody>
          <a:bodyPr wrap="none" lIns="91423" tIns="45712" rIns="91423" bIns="45712">
            <a:spAutoFit/>
          </a:bodyPr>
          <a:lstStyle/>
          <a:p>
            <a:pPr defTabSz="914235" fontAlgn="base">
              <a:spcBef>
                <a:spcPct val="0"/>
              </a:spcBef>
              <a:spcAft>
                <a:spcPct val="0"/>
              </a:spcAft>
              <a:defRPr/>
            </a:pPr>
            <a:r>
              <a:rPr lang="en-US" altLang="ja-JP" sz="1200" i="1" dirty="0">
                <a:solidFill>
                  <a:prstClr val="white"/>
                </a:solidFill>
                <a:latin typeface="Times New Roman" pitchFamily="18" charset="0"/>
              </a:rPr>
              <a:t>Ministry of Land, Infrastructure, Transport and Tourism</a:t>
            </a:r>
          </a:p>
        </p:txBody>
      </p:sp>
    </p:spTree>
    <p:extLst>
      <p:ext uri="{BB962C8B-B14F-4D97-AF65-F5344CB8AC3E}">
        <p14:creationId xmlns:p14="http://schemas.microsoft.com/office/powerpoint/2010/main" val="3506670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786419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7" y="440697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17" y="2906722"/>
            <a:ext cx="8420100" cy="1500187"/>
          </a:xfrm>
        </p:spPr>
        <p:txBody>
          <a:bodyPr anchor="b"/>
          <a:lstStyle>
            <a:lvl1pPr marL="0" indent="0">
              <a:buNone/>
              <a:defRPr sz="2000">
                <a:solidFill>
                  <a:schemeClr val="tx1">
                    <a:tint val="75000"/>
                  </a:schemeClr>
                </a:solidFill>
              </a:defRPr>
            </a:lvl1pPr>
            <a:lvl2pPr marL="457117" indent="0">
              <a:buNone/>
              <a:defRPr sz="1800">
                <a:solidFill>
                  <a:schemeClr val="tx1">
                    <a:tint val="75000"/>
                  </a:schemeClr>
                </a:solidFill>
              </a:defRPr>
            </a:lvl2pPr>
            <a:lvl3pPr marL="914235" indent="0">
              <a:buNone/>
              <a:defRPr sz="1600">
                <a:solidFill>
                  <a:schemeClr val="tx1">
                    <a:tint val="75000"/>
                  </a:schemeClr>
                </a:solidFill>
              </a:defRPr>
            </a:lvl3pPr>
            <a:lvl4pPr marL="1371353" indent="0">
              <a:buNone/>
              <a:defRPr sz="1400">
                <a:solidFill>
                  <a:schemeClr val="tx1">
                    <a:tint val="75000"/>
                  </a:schemeClr>
                </a:solidFill>
              </a:defRPr>
            </a:lvl4pPr>
            <a:lvl5pPr marL="1828470" indent="0">
              <a:buNone/>
              <a:defRPr sz="1400">
                <a:solidFill>
                  <a:schemeClr val="tx1">
                    <a:tint val="75000"/>
                  </a:schemeClr>
                </a:solidFill>
              </a:defRPr>
            </a:lvl5pPr>
            <a:lvl6pPr marL="2285588" indent="0">
              <a:buNone/>
              <a:defRPr sz="1400">
                <a:solidFill>
                  <a:schemeClr val="tx1">
                    <a:tint val="75000"/>
                  </a:schemeClr>
                </a:solidFill>
              </a:defRPr>
            </a:lvl6pPr>
            <a:lvl7pPr marL="2742705" indent="0">
              <a:buNone/>
              <a:defRPr sz="1400">
                <a:solidFill>
                  <a:schemeClr val="tx1">
                    <a:tint val="75000"/>
                  </a:schemeClr>
                </a:solidFill>
              </a:defRPr>
            </a:lvl7pPr>
            <a:lvl8pPr marL="3199823" indent="0">
              <a:buNone/>
              <a:defRPr sz="1400">
                <a:solidFill>
                  <a:schemeClr val="tx1">
                    <a:tint val="75000"/>
                  </a:schemeClr>
                </a:solidFill>
              </a:defRPr>
            </a:lvl8pPr>
            <a:lvl9pPr marL="365694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8819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88"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13"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332348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155" indent="0">
              <a:buNone/>
              <a:defRPr sz="1800">
                <a:solidFill>
                  <a:schemeClr val="tx1">
                    <a:tint val="75000"/>
                  </a:schemeClr>
                </a:solidFill>
              </a:defRPr>
            </a:lvl2pPr>
            <a:lvl3pPr marL="914310" indent="0">
              <a:buNone/>
              <a:defRPr sz="1600">
                <a:solidFill>
                  <a:schemeClr val="tx1">
                    <a:tint val="75000"/>
                  </a:schemeClr>
                </a:solidFill>
              </a:defRPr>
            </a:lvl3pPr>
            <a:lvl4pPr marL="1371465" indent="0">
              <a:buNone/>
              <a:defRPr sz="1400">
                <a:solidFill>
                  <a:schemeClr val="tx1">
                    <a:tint val="75000"/>
                  </a:schemeClr>
                </a:solidFill>
              </a:defRPr>
            </a:lvl4pPr>
            <a:lvl5pPr marL="1828621" indent="0">
              <a:buNone/>
              <a:defRPr sz="1400">
                <a:solidFill>
                  <a:schemeClr val="tx1">
                    <a:tint val="75000"/>
                  </a:schemeClr>
                </a:solidFill>
              </a:defRPr>
            </a:lvl5pPr>
            <a:lvl6pPr marL="2285776" indent="0">
              <a:buNone/>
              <a:defRPr sz="1400">
                <a:solidFill>
                  <a:schemeClr val="tx1">
                    <a:tint val="75000"/>
                  </a:schemeClr>
                </a:solidFill>
              </a:defRPr>
            </a:lvl6pPr>
            <a:lvl7pPr marL="2742931" indent="0">
              <a:buNone/>
              <a:defRPr sz="1400">
                <a:solidFill>
                  <a:schemeClr val="tx1">
                    <a:tint val="75000"/>
                  </a:schemeClr>
                </a:solidFill>
              </a:defRPr>
            </a:lvl7pPr>
            <a:lvl8pPr marL="3200086" indent="0">
              <a:buNone/>
              <a:defRPr sz="1400">
                <a:solidFill>
                  <a:schemeClr val="tx1">
                    <a:tint val="75000"/>
                  </a:schemeClr>
                </a:solidFill>
              </a:defRPr>
            </a:lvl8pPr>
            <a:lvl9pPr marL="3657242"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1" y="1535113"/>
            <a:ext cx="437687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1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26" y="1535113"/>
            <a:ext cx="437859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2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722174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7533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32F04ED0-A1B2-4A56-B6B1-DF5EFCB5A1D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89460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84"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813042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6087485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6115513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9" y="274640"/>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1" y="274640"/>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3370936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1" y="274640"/>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CB4F91-0C85-4AC3-9617-424A009240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582787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1" y="1600204"/>
            <a:ext cx="8915400"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138395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1" y="213050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117" indent="0" algn="ctr">
              <a:buNone/>
              <a:defRPr>
                <a:solidFill>
                  <a:schemeClr val="tx1">
                    <a:tint val="75000"/>
                  </a:schemeClr>
                </a:solidFill>
              </a:defRPr>
            </a:lvl2pPr>
            <a:lvl3pPr marL="914235" indent="0" algn="ctr">
              <a:buNone/>
              <a:defRPr>
                <a:solidFill>
                  <a:schemeClr val="tx1">
                    <a:tint val="75000"/>
                  </a:schemeClr>
                </a:solidFill>
              </a:defRPr>
            </a:lvl3pPr>
            <a:lvl4pPr marL="1371353" indent="0" algn="ctr">
              <a:buNone/>
              <a:defRPr>
                <a:solidFill>
                  <a:schemeClr val="tx1">
                    <a:tint val="75000"/>
                  </a:schemeClr>
                </a:solidFill>
              </a:defRPr>
            </a:lvl4pPr>
            <a:lvl5pPr marL="1828470" indent="0" algn="ctr">
              <a:buNone/>
              <a:defRPr>
                <a:solidFill>
                  <a:schemeClr val="tx1">
                    <a:tint val="75000"/>
                  </a:schemeClr>
                </a:solidFill>
              </a:defRPr>
            </a:lvl5pPr>
            <a:lvl6pPr marL="2285588" indent="0" algn="ctr">
              <a:buNone/>
              <a:defRPr>
                <a:solidFill>
                  <a:schemeClr val="tx1">
                    <a:tint val="75000"/>
                  </a:schemeClr>
                </a:solidFill>
              </a:defRPr>
            </a:lvl6pPr>
            <a:lvl7pPr marL="2742705" indent="0" algn="ctr">
              <a:buNone/>
              <a:defRPr>
                <a:solidFill>
                  <a:schemeClr val="tx1">
                    <a:tint val="75000"/>
                  </a:schemeClr>
                </a:solidFill>
              </a:defRPr>
            </a:lvl7pPr>
            <a:lvl8pPr marL="3199823" indent="0" algn="ctr">
              <a:buNone/>
              <a:defRPr>
                <a:solidFill>
                  <a:schemeClr val="tx1">
                    <a:tint val="75000"/>
                  </a:schemeClr>
                </a:solidFill>
              </a:defRPr>
            </a:lvl8pPr>
            <a:lvl9pPr marL="36569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11" y="6524698"/>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574" y="3284611"/>
            <a:ext cx="8072437" cy="73025"/>
          </a:xfrm>
          <a:prstGeom prst="rect">
            <a:avLst/>
          </a:prstGeom>
          <a:solidFill>
            <a:srgbClr val="0066CC"/>
          </a:solidFill>
          <a:ln w="9525">
            <a:noFill/>
            <a:miter lim="800000"/>
            <a:headEnd/>
            <a:tailEnd/>
          </a:ln>
          <a:effectLst/>
        </p:spPr>
        <p:txBody>
          <a:bodyPr wrap="none" lIns="91423" tIns="45712" rIns="91423" bIns="45712" anchor="ctr"/>
          <a:lstStyle/>
          <a:p>
            <a:pPr defTabSz="914235" fontAlgn="base">
              <a:spcBef>
                <a:spcPct val="0"/>
              </a:spcBef>
              <a:spcAft>
                <a:spcPct val="0"/>
              </a:spcAft>
              <a:defRPr/>
            </a:pPr>
            <a:endParaRPr lang="ja-JP" altLang="en-US">
              <a:solidFill>
                <a:prstClr val="black"/>
              </a:solidFill>
              <a:latin typeface="Arial" charset="0"/>
            </a:endParaRPr>
          </a:p>
        </p:txBody>
      </p:sp>
      <p:pic>
        <p:nvPicPr>
          <p:cNvPr id="9" name="Picture 11"/>
          <p:cNvPicPr>
            <a:picLocks noChangeAspect="1" noChangeArrowheads="1"/>
          </p:cNvPicPr>
          <p:nvPr userDrawn="1"/>
        </p:nvPicPr>
        <p:blipFill>
          <a:blip r:embed="rId3" cstate="print"/>
          <a:srcRect/>
          <a:stretch>
            <a:fillRect/>
          </a:stretch>
        </p:blipFill>
        <p:spPr bwMode="auto">
          <a:xfrm>
            <a:off x="13" y="6051623"/>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1" y="6524697"/>
            <a:ext cx="3642886" cy="276983"/>
          </a:xfrm>
          <a:prstGeom prst="rect">
            <a:avLst/>
          </a:prstGeom>
          <a:noFill/>
          <a:ln w="9525">
            <a:noFill/>
            <a:miter lim="800000"/>
            <a:headEnd/>
            <a:tailEnd/>
          </a:ln>
          <a:effectLst/>
        </p:spPr>
        <p:txBody>
          <a:bodyPr wrap="none" lIns="91423" tIns="45712" rIns="91423" bIns="45712">
            <a:spAutoFit/>
          </a:bodyPr>
          <a:lstStyle/>
          <a:p>
            <a:pPr defTabSz="914235" fontAlgn="base">
              <a:spcBef>
                <a:spcPct val="0"/>
              </a:spcBef>
              <a:spcAft>
                <a:spcPct val="0"/>
              </a:spcAft>
              <a:defRPr/>
            </a:pPr>
            <a:r>
              <a:rPr lang="en-US" altLang="ja-JP" sz="1200" i="1" dirty="0">
                <a:solidFill>
                  <a:prstClr val="white"/>
                </a:solidFill>
                <a:latin typeface="Times New Roman" pitchFamily="18" charset="0"/>
              </a:rPr>
              <a:t>Ministry of Land, Infrastructure, Transport and Tourism</a:t>
            </a:r>
          </a:p>
        </p:txBody>
      </p:sp>
    </p:spTree>
    <p:extLst>
      <p:ext uri="{BB962C8B-B14F-4D97-AF65-F5344CB8AC3E}">
        <p14:creationId xmlns:p14="http://schemas.microsoft.com/office/powerpoint/2010/main" val="2629793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76"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01"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997475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7" y="440697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17" y="2906722"/>
            <a:ext cx="8420100" cy="1500187"/>
          </a:xfrm>
        </p:spPr>
        <p:txBody>
          <a:bodyPr anchor="b"/>
          <a:lstStyle>
            <a:lvl1pPr marL="0" indent="0">
              <a:buNone/>
              <a:defRPr sz="2000">
                <a:solidFill>
                  <a:schemeClr val="tx1">
                    <a:tint val="75000"/>
                  </a:schemeClr>
                </a:solidFill>
              </a:defRPr>
            </a:lvl1pPr>
            <a:lvl2pPr marL="457117" indent="0">
              <a:buNone/>
              <a:defRPr sz="1800">
                <a:solidFill>
                  <a:schemeClr val="tx1">
                    <a:tint val="75000"/>
                  </a:schemeClr>
                </a:solidFill>
              </a:defRPr>
            </a:lvl2pPr>
            <a:lvl3pPr marL="914235" indent="0">
              <a:buNone/>
              <a:defRPr sz="1600">
                <a:solidFill>
                  <a:schemeClr val="tx1">
                    <a:tint val="75000"/>
                  </a:schemeClr>
                </a:solidFill>
              </a:defRPr>
            </a:lvl3pPr>
            <a:lvl4pPr marL="1371353" indent="0">
              <a:buNone/>
              <a:defRPr sz="1400">
                <a:solidFill>
                  <a:schemeClr val="tx1">
                    <a:tint val="75000"/>
                  </a:schemeClr>
                </a:solidFill>
              </a:defRPr>
            </a:lvl4pPr>
            <a:lvl5pPr marL="1828470" indent="0">
              <a:buNone/>
              <a:defRPr sz="1400">
                <a:solidFill>
                  <a:schemeClr val="tx1">
                    <a:tint val="75000"/>
                  </a:schemeClr>
                </a:solidFill>
              </a:defRPr>
            </a:lvl5pPr>
            <a:lvl6pPr marL="2285588" indent="0">
              <a:buNone/>
              <a:defRPr sz="1400">
                <a:solidFill>
                  <a:schemeClr val="tx1">
                    <a:tint val="75000"/>
                  </a:schemeClr>
                </a:solidFill>
              </a:defRPr>
            </a:lvl6pPr>
            <a:lvl7pPr marL="2742705" indent="0">
              <a:buNone/>
              <a:defRPr sz="1400">
                <a:solidFill>
                  <a:schemeClr val="tx1">
                    <a:tint val="75000"/>
                  </a:schemeClr>
                </a:solidFill>
              </a:defRPr>
            </a:lvl7pPr>
            <a:lvl8pPr marL="3199823" indent="0">
              <a:buNone/>
              <a:defRPr sz="1400">
                <a:solidFill>
                  <a:schemeClr val="tx1">
                    <a:tint val="75000"/>
                  </a:schemeClr>
                </a:solidFill>
              </a:defRPr>
            </a:lvl8pPr>
            <a:lvl9pPr marL="365694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7025948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88"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13"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812786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1" y="1535113"/>
            <a:ext cx="437687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1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26" y="1535113"/>
            <a:ext cx="437859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2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83697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106700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32F04ED0-A1B2-4A56-B6B1-DF5EFCB5A1D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070277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84"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1477531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6919385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405010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9" y="274640"/>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1" y="274640"/>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9144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1" indent="0">
              <a:buNone/>
              <a:defRPr sz="1600" b="1"/>
            </a:lvl5pPr>
            <a:lvl6pPr marL="2285776" indent="0">
              <a:buNone/>
              <a:defRPr sz="1600" b="1"/>
            </a:lvl6pPr>
            <a:lvl7pPr marL="2742931" indent="0">
              <a:buNone/>
              <a:defRPr sz="1600" b="1"/>
            </a:lvl7pPr>
            <a:lvl8pPr marL="3200086" indent="0">
              <a:buNone/>
              <a:defRPr sz="1600" b="1"/>
            </a:lvl8pPr>
            <a:lvl9pPr marL="3657242"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1" indent="0">
              <a:buNone/>
              <a:defRPr sz="1600" b="1"/>
            </a:lvl5pPr>
            <a:lvl6pPr marL="2285776" indent="0">
              <a:buNone/>
              <a:defRPr sz="1600" b="1"/>
            </a:lvl6pPr>
            <a:lvl7pPr marL="2742931" indent="0">
              <a:buNone/>
              <a:defRPr sz="1600" b="1"/>
            </a:lvl7pPr>
            <a:lvl8pPr marL="3200086" indent="0">
              <a:buNone/>
              <a:defRPr sz="1600" b="1"/>
            </a:lvl8pPr>
            <a:lvl9pPr marL="3657242"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1" y="274640"/>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CB4F91-0C85-4AC3-9617-424A009240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7759826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1" y="1600204"/>
            <a:ext cx="8915400"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874993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1" y="213050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117" indent="0" algn="ctr">
              <a:buNone/>
              <a:defRPr>
                <a:solidFill>
                  <a:schemeClr val="tx1">
                    <a:tint val="75000"/>
                  </a:schemeClr>
                </a:solidFill>
              </a:defRPr>
            </a:lvl2pPr>
            <a:lvl3pPr marL="914235" indent="0" algn="ctr">
              <a:buNone/>
              <a:defRPr>
                <a:solidFill>
                  <a:schemeClr val="tx1">
                    <a:tint val="75000"/>
                  </a:schemeClr>
                </a:solidFill>
              </a:defRPr>
            </a:lvl3pPr>
            <a:lvl4pPr marL="1371353" indent="0" algn="ctr">
              <a:buNone/>
              <a:defRPr>
                <a:solidFill>
                  <a:schemeClr val="tx1">
                    <a:tint val="75000"/>
                  </a:schemeClr>
                </a:solidFill>
              </a:defRPr>
            </a:lvl4pPr>
            <a:lvl5pPr marL="1828470" indent="0" algn="ctr">
              <a:buNone/>
              <a:defRPr>
                <a:solidFill>
                  <a:schemeClr val="tx1">
                    <a:tint val="75000"/>
                  </a:schemeClr>
                </a:solidFill>
              </a:defRPr>
            </a:lvl5pPr>
            <a:lvl6pPr marL="2285588" indent="0" algn="ctr">
              <a:buNone/>
              <a:defRPr>
                <a:solidFill>
                  <a:schemeClr val="tx1">
                    <a:tint val="75000"/>
                  </a:schemeClr>
                </a:solidFill>
              </a:defRPr>
            </a:lvl6pPr>
            <a:lvl7pPr marL="2742705" indent="0" algn="ctr">
              <a:buNone/>
              <a:defRPr>
                <a:solidFill>
                  <a:schemeClr val="tx1">
                    <a:tint val="75000"/>
                  </a:schemeClr>
                </a:solidFill>
              </a:defRPr>
            </a:lvl7pPr>
            <a:lvl8pPr marL="3199823" indent="0" algn="ctr">
              <a:buNone/>
              <a:defRPr>
                <a:solidFill>
                  <a:schemeClr val="tx1">
                    <a:tint val="75000"/>
                  </a:schemeClr>
                </a:solidFill>
              </a:defRPr>
            </a:lvl8pPr>
            <a:lvl9pPr marL="36569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11" y="6524698"/>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574" y="3284611"/>
            <a:ext cx="8072437" cy="73025"/>
          </a:xfrm>
          <a:prstGeom prst="rect">
            <a:avLst/>
          </a:prstGeom>
          <a:solidFill>
            <a:srgbClr val="0066CC"/>
          </a:solidFill>
          <a:ln w="9525">
            <a:noFill/>
            <a:miter lim="800000"/>
            <a:headEnd/>
            <a:tailEnd/>
          </a:ln>
          <a:effectLst/>
        </p:spPr>
        <p:txBody>
          <a:bodyPr wrap="none" lIns="91423" tIns="45712" rIns="91423" bIns="45712" anchor="ctr"/>
          <a:lstStyle/>
          <a:p>
            <a:pPr defTabSz="914235" fontAlgn="base">
              <a:spcBef>
                <a:spcPct val="0"/>
              </a:spcBef>
              <a:spcAft>
                <a:spcPct val="0"/>
              </a:spcAft>
              <a:defRPr/>
            </a:pPr>
            <a:endParaRPr lang="ja-JP" altLang="en-US">
              <a:solidFill>
                <a:prstClr val="black"/>
              </a:solidFill>
              <a:latin typeface="Arial" charset="0"/>
            </a:endParaRPr>
          </a:p>
        </p:txBody>
      </p:sp>
      <p:pic>
        <p:nvPicPr>
          <p:cNvPr id="9" name="Picture 11"/>
          <p:cNvPicPr>
            <a:picLocks noChangeAspect="1" noChangeArrowheads="1"/>
          </p:cNvPicPr>
          <p:nvPr userDrawn="1"/>
        </p:nvPicPr>
        <p:blipFill>
          <a:blip r:embed="rId3" cstate="print"/>
          <a:srcRect/>
          <a:stretch>
            <a:fillRect/>
          </a:stretch>
        </p:blipFill>
        <p:spPr bwMode="auto">
          <a:xfrm>
            <a:off x="13" y="6051623"/>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1" y="6524697"/>
            <a:ext cx="3642886" cy="276983"/>
          </a:xfrm>
          <a:prstGeom prst="rect">
            <a:avLst/>
          </a:prstGeom>
          <a:noFill/>
          <a:ln w="9525">
            <a:noFill/>
            <a:miter lim="800000"/>
            <a:headEnd/>
            <a:tailEnd/>
          </a:ln>
          <a:effectLst/>
        </p:spPr>
        <p:txBody>
          <a:bodyPr wrap="none" lIns="91423" tIns="45712" rIns="91423" bIns="45712">
            <a:spAutoFit/>
          </a:bodyPr>
          <a:lstStyle/>
          <a:p>
            <a:pPr defTabSz="914235" fontAlgn="base">
              <a:spcBef>
                <a:spcPct val="0"/>
              </a:spcBef>
              <a:spcAft>
                <a:spcPct val="0"/>
              </a:spcAft>
              <a:defRPr/>
            </a:pPr>
            <a:r>
              <a:rPr lang="en-US" altLang="ja-JP" sz="1200" i="1" dirty="0">
                <a:solidFill>
                  <a:prstClr val="white"/>
                </a:solidFill>
                <a:latin typeface="Times New Roman" pitchFamily="18" charset="0"/>
              </a:rPr>
              <a:t>Ministry of Land, Infrastructure, Transport and Tourism</a:t>
            </a:r>
          </a:p>
        </p:txBody>
      </p:sp>
    </p:spTree>
    <p:extLst>
      <p:ext uri="{BB962C8B-B14F-4D97-AF65-F5344CB8AC3E}">
        <p14:creationId xmlns:p14="http://schemas.microsoft.com/office/powerpoint/2010/main" val="22236035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0490183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7" y="440697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17" y="2906722"/>
            <a:ext cx="8420100" cy="1500187"/>
          </a:xfrm>
        </p:spPr>
        <p:txBody>
          <a:bodyPr anchor="b"/>
          <a:lstStyle>
            <a:lvl1pPr marL="0" indent="0">
              <a:buNone/>
              <a:defRPr sz="2000">
                <a:solidFill>
                  <a:schemeClr val="tx1">
                    <a:tint val="75000"/>
                  </a:schemeClr>
                </a:solidFill>
              </a:defRPr>
            </a:lvl1pPr>
            <a:lvl2pPr marL="457117" indent="0">
              <a:buNone/>
              <a:defRPr sz="1800">
                <a:solidFill>
                  <a:schemeClr val="tx1">
                    <a:tint val="75000"/>
                  </a:schemeClr>
                </a:solidFill>
              </a:defRPr>
            </a:lvl2pPr>
            <a:lvl3pPr marL="914235" indent="0">
              <a:buNone/>
              <a:defRPr sz="1600">
                <a:solidFill>
                  <a:schemeClr val="tx1">
                    <a:tint val="75000"/>
                  </a:schemeClr>
                </a:solidFill>
              </a:defRPr>
            </a:lvl3pPr>
            <a:lvl4pPr marL="1371353" indent="0">
              <a:buNone/>
              <a:defRPr sz="1400">
                <a:solidFill>
                  <a:schemeClr val="tx1">
                    <a:tint val="75000"/>
                  </a:schemeClr>
                </a:solidFill>
              </a:defRPr>
            </a:lvl4pPr>
            <a:lvl5pPr marL="1828470" indent="0">
              <a:buNone/>
              <a:defRPr sz="1400">
                <a:solidFill>
                  <a:schemeClr val="tx1">
                    <a:tint val="75000"/>
                  </a:schemeClr>
                </a:solidFill>
              </a:defRPr>
            </a:lvl5pPr>
            <a:lvl6pPr marL="2285588" indent="0">
              <a:buNone/>
              <a:defRPr sz="1400">
                <a:solidFill>
                  <a:schemeClr val="tx1">
                    <a:tint val="75000"/>
                  </a:schemeClr>
                </a:solidFill>
              </a:defRPr>
            </a:lvl6pPr>
            <a:lvl7pPr marL="2742705" indent="0">
              <a:buNone/>
              <a:defRPr sz="1400">
                <a:solidFill>
                  <a:schemeClr val="tx1">
                    <a:tint val="75000"/>
                  </a:schemeClr>
                </a:solidFill>
              </a:defRPr>
            </a:lvl7pPr>
            <a:lvl8pPr marL="3199823" indent="0">
              <a:buNone/>
              <a:defRPr sz="1400">
                <a:solidFill>
                  <a:schemeClr val="tx1">
                    <a:tint val="75000"/>
                  </a:schemeClr>
                </a:solidFill>
              </a:defRPr>
            </a:lvl8pPr>
            <a:lvl9pPr marL="365694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236872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88"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13"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5244891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1" y="1535113"/>
            <a:ext cx="437687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1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26" y="1535113"/>
            <a:ext cx="437859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2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429242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6351265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32F04ED0-A1B2-4A56-B6B1-DF5EFCB5A1D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4028270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84"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3971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5847059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6559052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9" y="274640"/>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1" y="274640"/>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1170642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1" y="274640"/>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CB4F91-0C85-4AC3-9617-424A009240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0926560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1" y="1600204"/>
            <a:ext cx="8915400"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967008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a:xfrm>
            <a:off x="7617296" y="6592280"/>
            <a:ext cx="2311400" cy="365125"/>
          </a:xfrm>
        </p:spPr>
        <p:txBody>
          <a:bodyPr/>
          <a:lstStyle/>
          <a:p>
            <a:pPr>
              <a:defRPr/>
            </a:pPr>
            <a:fld id="{32F04ED0-A1B2-4A56-B6B1-DF5EFCB5A1D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3" y="27305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1" indent="0">
              <a:buNone/>
              <a:defRPr sz="900"/>
            </a:lvl5pPr>
            <a:lvl6pPr marL="2285776" indent="0">
              <a:buNone/>
              <a:defRPr sz="900"/>
            </a:lvl6pPr>
            <a:lvl7pPr marL="2742931" indent="0">
              <a:buNone/>
              <a:defRPr sz="900"/>
            </a:lvl7pPr>
            <a:lvl8pPr marL="3200086" indent="0">
              <a:buNone/>
              <a:defRPr sz="900"/>
            </a:lvl8pPr>
            <a:lvl9pPr marL="365724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1"/>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200"/>
            </a:lvl1pPr>
            <a:lvl2pPr marL="457155" indent="0">
              <a:buNone/>
              <a:defRPr sz="2800"/>
            </a:lvl2pPr>
            <a:lvl3pPr marL="914310" indent="0">
              <a:buNone/>
              <a:defRPr sz="2400"/>
            </a:lvl3pPr>
            <a:lvl4pPr marL="1371465" indent="0">
              <a:buNone/>
              <a:defRPr sz="2000"/>
            </a:lvl4pPr>
            <a:lvl5pPr marL="1828621" indent="0">
              <a:buNone/>
              <a:defRPr sz="2000"/>
            </a:lvl5pPr>
            <a:lvl6pPr marL="2285776" indent="0">
              <a:buNone/>
              <a:defRPr sz="2000"/>
            </a:lvl6pPr>
            <a:lvl7pPr marL="2742931" indent="0">
              <a:buNone/>
              <a:defRPr sz="2000"/>
            </a:lvl7pPr>
            <a:lvl8pPr marL="3200086" indent="0">
              <a:buNone/>
              <a:defRPr sz="2000"/>
            </a:lvl8pPr>
            <a:lvl9pPr marL="3657242" indent="0">
              <a:buNone/>
              <a:defRPr sz="2000"/>
            </a:lvl9pPr>
          </a:lstStyle>
          <a:p>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1" indent="0">
              <a:buNone/>
              <a:defRPr sz="900"/>
            </a:lvl5pPr>
            <a:lvl6pPr marL="2285776" indent="0">
              <a:buNone/>
              <a:defRPr sz="900"/>
            </a:lvl6pPr>
            <a:lvl7pPr marL="2742931" indent="0">
              <a:buNone/>
              <a:defRPr sz="900"/>
            </a:lvl7pPr>
            <a:lvl8pPr marL="3200086" indent="0">
              <a:buNone/>
              <a:defRPr sz="900"/>
            </a:lvl8pPr>
            <a:lvl9pPr marL="365724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4.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4.wmf"/><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3.png"/><Relationship Id="rId2" Type="http://schemas.openxmlformats.org/officeDocument/2006/relationships/slideLayout" Target="../slideLayouts/slideLayout27.xml"/><Relationship Id="rId16"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4.wmf"/><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3.png"/><Relationship Id="rId2" Type="http://schemas.openxmlformats.org/officeDocument/2006/relationships/slideLayout" Target="../slideLayouts/slideLayout40.xml"/><Relationship Id="rId16" Type="http://schemas.openxmlformats.org/officeDocument/2006/relationships/image" Target="../media/image2.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image" Target="../media/image4.wmf"/><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3.png"/><Relationship Id="rId2" Type="http://schemas.openxmlformats.org/officeDocument/2006/relationships/slideLayout" Target="../slideLayouts/slideLayout53.xml"/><Relationship Id="rId16" Type="http://schemas.openxmlformats.org/officeDocument/2006/relationships/image" Target="../media/image2.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31" tIns="45716" rIns="91431" bIns="45716"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31" tIns="45716" rIns="91431" bIns="4571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82"/>
            <a:ext cx="2311400" cy="365125"/>
          </a:xfrm>
          <a:prstGeom prst="rect">
            <a:avLst/>
          </a:prstGeom>
        </p:spPr>
        <p:txBody>
          <a:bodyPr vert="horz" lIns="91431" tIns="45716" rIns="91431" bIns="45716" rtlCol="0" anchor="ctr"/>
          <a:lstStyle>
            <a:lvl1pPr algn="l">
              <a:defRPr sz="1200">
                <a:solidFill>
                  <a:schemeClr val="tx1">
                    <a:tint val="75000"/>
                  </a:schemeClr>
                </a:solidFill>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384550" y="6356382"/>
            <a:ext cx="3136900" cy="365125"/>
          </a:xfrm>
          <a:prstGeom prst="rect">
            <a:avLst/>
          </a:prstGeom>
        </p:spPr>
        <p:txBody>
          <a:bodyPr vert="horz" lIns="91431" tIns="45716" rIns="91431" bIns="45716" rtlCol="0" anchor="ctr"/>
          <a:lstStyle>
            <a:lvl1pPr algn="ctr">
              <a:defRPr sz="1200">
                <a:solidFill>
                  <a:schemeClr val="tx1">
                    <a:tint val="75000"/>
                  </a:schemeClr>
                </a:solidFill>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099300" y="6356382"/>
            <a:ext cx="2311400" cy="365125"/>
          </a:xfrm>
          <a:prstGeom prst="rect">
            <a:avLst/>
          </a:prstGeom>
        </p:spPr>
        <p:txBody>
          <a:bodyPr vert="horz" lIns="91431" tIns="45716" rIns="91431" bIns="45716" rtlCol="0" anchor="ctr"/>
          <a:lstStyle>
            <a:lvl1pPr algn="r">
              <a:defRPr sz="1200">
                <a:solidFill>
                  <a:schemeClr val="tx1">
                    <a:tint val="75000"/>
                  </a:schemeClr>
                </a:solidFill>
              </a:defRPr>
            </a:lvl1pPr>
          </a:lstStyle>
          <a:p>
            <a:pPr fontAlgn="base">
              <a:spcBef>
                <a:spcPct val="0"/>
              </a:spcBef>
              <a:spcAft>
                <a:spcPct val="0"/>
              </a:spcAft>
              <a:defRPr/>
            </a:pPr>
            <a:fld id="{3091BEB7-1B0A-4F7A-8B03-36C517BDB2D1}" type="slidenum">
              <a:rPr lang="en-US" altLang="ja-JP" smtClean="0">
                <a:solidFill>
                  <a:prstClr val="black">
                    <a:tint val="75000"/>
                  </a:prstClr>
                </a:solidFill>
                <a:latin typeface="Arial" charset="0"/>
              </a:rPr>
              <a:pPr fontAlgn="base">
                <a:spcBef>
                  <a:spcPct val="0"/>
                </a:spcBef>
                <a:spcAft>
                  <a:spcPct val="0"/>
                </a:spcAft>
                <a:defRPr/>
              </a:pPr>
              <a:t>‹#›</a:t>
            </a:fld>
            <a:endParaRPr lang="en-US" altLang="ja-JP">
              <a:solidFill>
                <a:prstClr val="black">
                  <a:tint val="75000"/>
                </a:prstClr>
              </a:solidFill>
              <a:latin typeface="Arial" charset="0"/>
            </a:endParaRPr>
          </a:p>
        </p:txBody>
      </p:sp>
      <p:grpSp>
        <p:nvGrpSpPr>
          <p:cNvPr id="7" name="Group 18"/>
          <p:cNvGrpSpPr>
            <a:grpSpLocks/>
          </p:cNvGrpSpPr>
          <p:nvPr userDrawn="1"/>
        </p:nvGrpSpPr>
        <p:grpSpPr bwMode="auto">
          <a:xfrm>
            <a:off x="0" y="0"/>
            <a:ext cx="9906000" cy="546100"/>
            <a:chOff x="0" y="0"/>
            <a:chExt cx="5760" cy="344"/>
          </a:xfrm>
        </p:grpSpPr>
        <p:pic>
          <p:nvPicPr>
            <p:cNvPr id="8" name="Picture 9" descr="mlit_top"/>
            <p:cNvPicPr>
              <a:picLocks noChangeAspect="1" noChangeArrowheads="1"/>
            </p:cNvPicPr>
            <p:nvPr userDrawn="1"/>
          </p:nvPicPr>
          <p:blipFill>
            <a:blip r:embed="rId14"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5"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6"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6"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userDrawn="1"/>
        </p:nvPicPr>
        <p:blipFill>
          <a:blip r:embed="rId17" cstate="print"/>
          <a:srcRect t="3670"/>
          <a:stretch>
            <a:fillRect/>
          </a:stretch>
        </p:blipFill>
        <p:spPr bwMode="auto">
          <a:xfrm>
            <a:off x="8226441" y="8"/>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44" r:id="rId12"/>
  </p:sldLayoutIdLst>
  <p:timing>
    <p:tnLst>
      <p:par>
        <p:cTn id="1" dur="indefinite" restart="never" nodeType="tmRoot"/>
      </p:par>
    </p:tnLst>
  </p:timing>
  <p:hf hdr="0" ftr="0" dt="0"/>
  <p:txStyles>
    <p:titleStyle>
      <a:lvl1pPr algn="ctr" defTabSz="914310" rtl="0" eaLnBrk="1" latinLnBrk="0" hangingPunct="1">
        <a:spcBef>
          <a:spcPct val="0"/>
        </a:spcBef>
        <a:buNone/>
        <a:defRPr kumimoji="1"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77" indent="-285722" algn="l" defTabSz="91431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88" indent="-228578" algn="l" defTabSz="91431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043"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199"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353"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09"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664"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20"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10" rtl="0" eaLnBrk="1" latinLnBrk="0" hangingPunct="1">
        <a:defRPr kumimoji="1" sz="1800" kern="1200">
          <a:solidFill>
            <a:schemeClr val="tx1"/>
          </a:solidFill>
          <a:latin typeface="+mn-lt"/>
          <a:ea typeface="+mn-ea"/>
          <a:cs typeface="+mn-cs"/>
        </a:defRPr>
      </a:lvl1pPr>
      <a:lvl2pPr marL="457155" algn="l" defTabSz="914310" rtl="0" eaLnBrk="1" latinLnBrk="0" hangingPunct="1">
        <a:defRPr kumimoji="1" sz="1800" kern="1200">
          <a:solidFill>
            <a:schemeClr val="tx1"/>
          </a:solidFill>
          <a:latin typeface="+mn-lt"/>
          <a:ea typeface="+mn-ea"/>
          <a:cs typeface="+mn-cs"/>
        </a:defRPr>
      </a:lvl2pPr>
      <a:lvl3pPr marL="914310" algn="l" defTabSz="914310" rtl="0" eaLnBrk="1" latinLnBrk="0" hangingPunct="1">
        <a:defRPr kumimoji="1" sz="1800" kern="1200">
          <a:solidFill>
            <a:schemeClr val="tx1"/>
          </a:solidFill>
          <a:latin typeface="+mn-lt"/>
          <a:ea typeface="+mn-ea"/>
          <a:cs typeface="+mn-cs"/>
        </a:defRPr>
      </a:lvl3pPr>
      <a:lvl4pPr marL="1371465" algn="l" defTabSz="914310" rtl="0" eaLnBrk="1" latinLnBrk="0" hangingPunct="1">
        <a:defRPr kumimoji="1" sz="1800" kern="1200">
          <a:solidFill>
            <a:schemeClr val="tx1"/>
          </a:solidFill>
          <a:latin typeface="+mn-lt"/>
          <a:ea typeface="+mn-ea"/>
          <a:cs typeface="+mn-cs"/>
        </a:defRPr>
      </a:lvl4pPr>
      <a:lvl5pPr marL="1828621" algn="l" defTabSz="914310" rtl="0" eaLnBrk="1" latinLnBrk="0" hangingPunct="1">
        <a:defRPr kumimoji="1" sz="1800" kern="1200">
          <a:solidFill>
            <a:schemeClr val="tx1"/>
          </a:solidFill>
          <a:latin typeface="+mn-lt"/>
          <a:ea typeface="+mn-ea"/>
          <a:cs typeface="+mn-cs"/>
        </a:defRPr>
      </a:lvl5pPr>
      <a:lvl6pPr marL="2285776" algn="l" defTabSz="914310" rtl="0" eaLnBrk="1" latinLnBrk="0" hangingPunct="1">
        <a:defRPr kumimoji="1" sz="1800" kern="1200">
          <a:solidFill>
            <a:schemeClr val="tx1"/>
          </a:solidFill>
          <a:latin typeface="+mn-lt"/>
          <a:ea typeface="+mn-ea"/>
          <a:cs typeface="+mn-cs"/>
        </a:defRPr>
      </a:lvl6pPr>
      <a:lvl7pPr marL="2742931" algn="l" defTabSz="914310" rtl="0" eaLnBrk="1" latinLnBrk="0" hangingPunct="1">
        <a:defRPr kumimoji="1" sz="1800" kern="1200">
          <a:solidFill>
            <a:schemeClr val="tx1"/>
          </a:solidFill>
          <a:latin typeface="+mn-lt"/>
          <a:ea typeface="+mn-ea"/>
          <a:cs typeface="+mn-cs"/>
        </a:defRPr>
      </a:lvl7pPr>
      <a:lvl8pPr marL="3200086" algn="l" defTabSz="914310" rtl="0" eaLnBrk="1" latinLnBrk="0" hangingPunct="1">
        <a:defRPr kumimoji="1" sz="1800" kern="1200">
          <a:solidFill>
            <a:schemeClr val="tx1"/>
          </a:solidFill>
          <a:latin typeface="+mn-lt"/>
          <a:ea typeface="+mn-ea"/>
          <a:cs typeface="+mn-cs"/>
        </a:defRPr>
      </a:lvl8pPr>
      <a:lvl9pPr marL="3657242" algn="l" defTabSz="91431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23" tIns="45712" rIns="91423"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4"/>
            <a:ext cx="8915400" cy="4525963"/>
          </a:xfrm>
          <a:prstGeom prst="rect">
            <a:avLst/>
          </a:prstGeom>
        </p:spPr>
        <p:txBody>
          <a:bodyPr vert="horz" lIns="91423" tIns="45712" rIns="91423"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1" y="6356428"/>
            <a:ext cx="23114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pPr defTabSz="914235"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384561" y="6356428"/>
            <a:ext cx="31369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pPr defTabSz="914235"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099301" y="6356428"/>
            <a:ext cx="23114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pPr defTabSz="914235" fontAlgn="base">
              <a:spcBef>
                <a:spcPct val="0"/>
              </a:spcBef>
              <a:spcAft>
                <a:spcPct val="0"/>
              </a:spcAft>
              <a:defRPr/>
            </a:pPr>
            <a:fld id="{3091BEB7-1B0A-4F7A-8B03-36C517BDB2D1}" type="slidenum">
              <a:rPr lang="en-US" altLang="ja-JP" smtClean="0">
                <a:solidFill>
                  <a:prstClr val="black">
                    <a:tint val="75000"/>
                  </a:prstClr>
                </a:solidFill>
                <a:latin typeface="Arial" charset="0"/>
              </a:rPr>
              <a:pPr defTabSz="914235" fontAlgn="base">
                <a:spcBef>
                  <a:spcPct val="0"/>
                </a:spcBef>
                <a:spcAft>
                  <a:spcPct val="0"/>
                </a:spcAft>
                <a:defRPr/>
              </a:pPr>
              <a:t>‹#›</a:t>
            </a:fld>
            <a:endParaRPr lang="en-US" altLang="ja-JP">
              <a:solidFill>
                <a:prstClr val="black">
                  <a:tint val="75000"/>
                </a:prstClr>
              </a:solidFill>
              <a:latin typeface="Arial" charset="0"/>
            </a:endParaRPr>
          </a:p>
        </p:txBody>
      </p:sp>
      <p:grpSp>
        <p:nvGrpSpPr>
          <p:cNvPr id="7" name="Group 18"/>
          <p:cNvGrpSpPr>
            <a:grpSpLocks/>
          </p:cNvGrpSpPr>
          <p:nvPr/>
        </p:nvGrpSpPr>
        <p:grpSpPr bwMode="auto">
          <a:xfrm>
            <a:off x="11" y="0"/>
            <a:ext cx="9906000" cy="546100"/>
            <a:chOff x="0" y="0"/>
            <a:chExt cx="5760" cy="344"/>
          </a:xfrm>
        </p:grpSpPr>
        <p:pic>
          <p:nvPicPr>
            <p:cNvPr id="8"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8" cstate="print"/>
          <a:srcRect t="3670"/>
          <a:stretch>
            <a:fillRect/>
          </a:stretch>
        </p:blipFill>
        <p:spPr bwMode="auto">
          <a:xfrm>
            <a:off x="8226464" y="2"/>
            <a:ext cx="1679575" cy="333375"/>
          </a:xfrm>
          <a:prstGeom prst="rect">
            <a:avLst/>
          </a:prstGeom>
          <a:noFill/>
          <a:ln w="9525">
            <a:noFill/>
            <a:miter lim="800000"/>
            <a:headEnd/>
            <a:tailEnd/>
          </a:ln>
        </p:spPr>
      </p:pic>
    </p:spTree>
    <p:extLst>
      <p:ext uri="{BB962C8B-B14F-4D97-AF65-F5344CB8AC3E}">
        <p14:creationId xmlns:p14="http://schemas.microsoft.com/office/powerpoint/2010/main" val="71228306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hf hdr="0" ftr="0" dt="0"/>
  <p:txStyles>
    <p:titleStyle>
      <a:lvl1pPr algn="ctr" defTabSz="914235" rtl="0" eaLnBrk="1" latinLnBrk="0" hangingPunct="1">
        <a:spcBef>
          <a:spcPct val="0"/>
        </a:spcBef>
        <a:buNone/>
        <a:defRPr kumimoji="1" sz="4400" kern="1200">
          <a:solidFill>
            <a:schemeClr val="tx1"/>
          </a:solidFill>
          <a:latin typeface="+mj-lt"/>
          <a:ea typeface="+mj-ea"/>
          <a:cs typeface="+mj-cs"/>
        </a:defRPr>
      </a:lvl1pPr>
    </p:titleStyle>
    <p:bodyStyle>
      <a:lvl1pPr marL="342838" indent="-342838" algn="l" defTabSz="91423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6" indent="-285699" algn="l" defTabSz="91423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4" indent="-228559" algn="l" defTabSz="91423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1"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2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23" tIns="45712" rIns="91423"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4"/>
            <a:ext cx="8915400" cy="4525963"/>
          </a:xfrm>
          <a:prstGeom prst="rect">
            <a:avLst/>
          </a:prstGeom>
        </p:spPr>
        <p:txBody>
          <a:bodyPr vert="horz" lIns="91423" tIns="45712" rIns="91423"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1" y="6356428"/>
            <a:ext cx="23114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pPr defTabSz="914235"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384561" y="6356428"/>
            <a:ext cx="31369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pPr defTabSz="914235"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099301" y="6356428"/>
            <a:ext cx="23114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pPr defTabSz="914235" fontAlgn="base">
              <a:spcBef>
                <a:spcPct val="0"/>
              </a:spcBef>
              <a:spcAft>
                <a:spcPct val="0"/>
              </a:spcAft>
              <a:defRPr/>
            </a:pPr>
            <a:fld id="{3091BEB7-1B0A-4F7A-8B03-36C517BDB2D1}" type="slidenum">
              <a:rPr lang="en-US" altLang="ja-JP" smtClean="0">
                <a:solidFill>
                  <a:prstClr val="black">
                    <a:tint val="75000"/>
                  </a:prstClr>
                </a:solidFill>
                <a:latin typeface="Arial" charset="0"/>
              </a:rPr>
              <a:pPr defTabSz="914235" fontAlgn="base">
                <a:spcBef>
                  <a:spcPct val="0"/>
                </a:spcBef>
                <a:spcAft>
                  <a:spcPct val="0"/>
                </a:spcAft>
                <a:defRPr/>
              </a:pPr>
              <a:t>‹#›</a:t>
            </a:fld>
            <a:endParaRPr lang="en-US" altLang="ja-JP">
              <a:solidFill>
                <a:prstClr val="black">
                  <a:tint val="75000"/>
                </a:prstClr>
              </a:solidFill>
              <a:latin typeface="Arial" charset="0"/>
            </a:endParaRPr>
          </a:p>
        </p:txBody>
      </p:sp>
      <p:grpSp>
        <p:nvGrpSpPr>
          <p:cNvPr id="7" name="Group 18"/>
          <p:cNvGrpSpPr>
            <a:grpSpLocks/>
          </p:cNvGrpSpPr>
          <p:nvPr/>
        </p:nvGrpSpPr>
        <p:grpSpPr bwMode="auto">
          <a:xfrm>
            <a:off x="11" y="0"/>
            <a:ext cx="9906000" cy="546100"/>
            <a:chOff x="0" y="0"/>
            <a:chExt cx="5760" cy="344"/>
          </a:xfrm>
        </p:grpSpPr>
        <p:pic>
          <p:nvPicPr>
            <p:cNvPr id="8"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8" cstate="print"/>
          <a:srcRect t="3670"/>
          <a:stretch>
            <a:fillRect/>
          </a:stretch>
        </p:blipFill>
        <p:spPr bwMode="auto">
          <a:xfrm>
            <a:off x="8226464" y="2"/>
            <a:ext cx="1679575" cy="333375"/>
          </a:xfrm>
          <a:prstGeom prst="rect">
            <a:avLst/>
          </a:prstGeom>
          <a:noFill/>
          <a:ln w="9525">
            <a:noFill/>
            <a:miter lim="800000"/>
            <a:headEnd/>
            <a:tailEnd/>
          </a:ln>
        </p:spPr>
      </p:pic>
    </p:spTree>
    <p:extLst>
      <p:ext uri="{BB962C8B-B14F-4D97-AF65-F5344CB8AC3E}">
        <p14:creationId xmlns:p14="http://schemas.microsoft.com/office/powerpoint/2010/main" val="192858436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Lst>
  <p:hf hdr="0" ftr="0" dt="0"/>
  <p:txStyles>
    <p:titleStyle>
      <a:lvl1pPr algn="ctr" defTabSz="914235" rtl="0" eaLnBrk="1" latinLnBrk="0" hangingPunct="1">
        <a:spcBef>
          <a:spcPct val="0"/>
        </a:spcBef>
        <a:buNone/>
        <a:defRPr kumimoji="1" sz="4400" kern="1200">
          <a:solidFill>
            <a:schemeClr val="tx1"/>
          </a:solidFill>
          <a:latin typeface="+mj-lt"/>
          <a:ea typeface="+mj-ea"/>
          <a:cs typeface="+mj-cs"/>
        </a:defRPr>
      </a:lvl1pPr>
    </p:titleStyle>
    <p:bodyStyle>
      <a:lvl1pPr marL="342838" indent="-342838" algn="l" defTabSz="91423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6" indent="-285699" algn="l" defTabSz="91423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4" indent="-228559" algn="l" defTabSz="91423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1"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2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23" tIns="45712" rIns="91423"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4"/>
            <a:ext cx="8915400" cy="4525963"/>
          </a:xfrm>
          <a:prstGeom prst="rect">
            <a:avLst/>
          </a:prstGeom>
        </p:spPr>
        <p:txBody>
          <a:bodyPr vert="horz" lIns="91423" tIns="45712" rIns="91423"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1" y="6356428"/>
            <a:ext cx="23114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pPr defTabSz="914235"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384561" y="6356428"/>
            <a:ext cx="31369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pPr defTabSz="914235"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099301" y="6356428"/>
            <a:ext cx="23114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pPr defTabSz="914235" fontAlgn="base">
              <a:spcBef>
                <a:spcPct val="0"/>
              </a:spcBef>
              <a:spcAft>
                <a:spcPct val="0"/>
              </a:spcAft>
              <a:defRPr/>
            </a:pPr>
            <a:fld id="{3091BEB7-1B0A-4F7A-8B03-36C517BDB2D1}" type="slidenum">
              <a:rPr lang="en-US" altLang="ja-JP" smtClean="0">
                <a:solidFill>
                  <a:prstClr val="black">
                    <a:tint val="75000"/>
                  </a:prstClr>
                </a:solidFill>
                <a:latin typeface="Arial" charset="0"/>
              </a:rPr>
              <a:pPr defTabSz="914235" fontAlgn="base">
                <a:spcBef>
                  <a:spcPct val="0"/>
                </a:spcBef>
                <a:spcAft>
                  <a:spcPct val="0"/>
                </a:spcAft>
                <a:defRPr/>
              </a:pPr>
              <a:t>‹#›</a:t>
            </a:fld>
            <a:endParaRPr lang="en-US" altLang="ja-JP">
              <a:solidFill>
                <a:prstClr val="black">
                  <a:tint val="75000"/>
                </a:prstClr>
              </a:solidFill>
              <a:latin typeface="Arial" charset="0"/>
            </a:endParaRPr>
          </a:p>
        </p:txBody>
      </p:sp>
      <p:grpSp>
        <p:nvGrpSpPr>
          <p:cNvPr id="7" name="Group 18"/>
          <p:cNvGrpSpPr>
            <a:grpSpLocks/>
          </p:cNvGrpSpPr>
          <p:nvPr/>
        </p:nvGrpSpPr>
        <p:grpSpPr bwMode="auto">
          <a:xfrm>
            <a:off x="11" y="0"/>
            <a:ext cx="9906000" cy="546100"/>
            <a:chOff x="0" y="0"/>
            <a:chExt cx="5760" cy="344"/>
          </a:xfrm>
        </p:grpSpPr>
        <p:pic>
          <p:nvPicPr>
            <p:cNvPr id="8"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8" cstate="print"/>
          <a:srcRect t="3670"/>
          <a:stretch>
            <a:fillRect/>
          </a:stretch>
        </p:blipFill>
        <p:spPr bwMode="auto">
          <a:xfrm>
            <a:off x="8226464" y="2"/>
            <a:ext cx="1679575" cy="333375"/>
          </a:xfrm>
          <a:prstGeom prst="rect">
            <a:avLst/>
          </a:prstGeom>
          <a:noFill/>
          <a:ln w="9525">
            <a:noFill/>
            <a:miter lim="800000"/>
            <a:headEnd/>
            <a:tailEnd/>
          </a:ln>
        </p:spPr>
      </p:pic>
    </p:spTree>
    <p:extLst>
      <p:ext uri="{BB962C8B-B14F-4D97-AF65-F5344CB8AC3E}">
        <p14:creationId xmlns:p14="http://schemas.microsoft.com/office/powerpoint/2010/main" val="1354165803"/>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Lst>
  <p:hf hdr="0" ftr="0" dt="0"/>
  <p:txStyles>
    <p:titleStyle>
      <a:lvl1pPr algn="ctr" defTabSz="914235" rtl="0" eaLnBrk="1" latinLnBrk="0" hangingPunct="1">
        <a:spcBef>
          <a:spcPct val="0"/>
        </a:spcBef>
        <a:buNone/>
        <a:defRPr kumimoji="1" sz="4400" kern="1200">
          <a:solidFill>
            <a:schemeClr val="tx1"/>
          </a:solidFill>
          <a:latin typeface="+mj-lt"/>
          <a:ea typeface="+mj-ea"/>
          <a:cs typeface="+mj-cs"/>
        </a:defRPr>
      </a:lvl1pPr>
    </p:titleStyle>
    <p:bodyStyle>
      <a:lvl1pPr marL="342838" indent="-342838" algn="l" defTabSz="91423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6" indent="-285699" algn="l" defTabSz="91423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4" indent="-228559" algn="l" defTabSz="91423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1"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2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23" tIns="45712" rIns="91423"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4"/>
            <a:ext cx="8915400" cy="4525963"/>
          </a:xfrm>
          <a:prstGeom prst="rect">
            <a:avLst/>
          </a:prstGeom>
        </p:spPr>
        <p:txBody>
          <a:bodyPr vert="horz" lIns="91423" tIns="45712" rIns="91423"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1" y="6356428"/>
            <a:ext cx="23114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pPr defTabSz="914235"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384561" y="6356428"/>
            <a:ext cx="31369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pPr defTabSz="914235"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099301" y="6356428"/>
            <a:ext cx="23114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pPr defTabSz="914235" fontAlgn="base">
              <a:spcBef>
                <a:spcPct val="0"/>
              </a:spcBef>
              <a:spcAft>
                <a:spcPct val="0"/>
              </a:spcAft>
              <a:defRPr/>
            </a:pPr>
            <a:fld id="{3091BEB7-1B0A-4F7A-8B03-36C517BDB2D1}" type="slidenum">
              <a:rPr lang="en-US" altLang="ja-JP" smtClean="0">
                <a:solidFill>
                  <a:prstClr val="black">
                    <a:tint val="75000"/>
                  </a:prstClr>
                </a:solidFill>
                <a:latin typeface="Arial" charset="0"/>
              </a:rPr>
              <a:pPr defTabSz="914235" fontAlgn="base">
                <a:spcBef>
                  <a:spcPct val="0"/>
                </a:spcBef>
                <a:spcAft>
                  <a:spcPct val="0"/>
                </a:spcAft>
                <a:defRPr/>
              </a:pPr>
              <a:t>‹#›</a:t>
            </a:fld>
            <a:endParaRPr lang="en-US" altLang="ja-JP">
              <a:solidFill>
                <a:prstClr val="black">
                  <a:tint val="75000"/>
                </a:prstClr>
              </a:solidFill>
              <a:latin typeface="Arial" charset="0"/>
            </a:endParaRPr>
          </a:p>
        </p:txBody>
      </p:sp>
      <p:grpSp>
        <p:nvGrpSpPr>
          <p:cNvPr id="7" name="Group 18"/>
          <p:cNvGrpSpPr>
            <a:grpSpLocks/>
          </p:cNvGrpSpPr>
          <p:nvPr/>
        </p:nvGrpSpPr>
        <p:grpSpPr bwMode="auto">
          <a:xfrm>
            <a:off x="11" y="0"/>
            <a:ext cx="9906000" cy="546100"/>
            <a:chOff x="0" y="0"/>
            <a:chExt cx="5760" cy="344"/>
          </a:xfrm>
        </p:grpSpPr>
        <p:pic>
          <p:nvPicPr>
            <p:cNvPr id="8"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8" cstate="print"/>
          <a:srcRect t="3670"/>
          <a:stretch>
            <a:fillRect/>
          </a:stretch>
        </p:blipFill>
        <p:spPr bwMode="auto">
          <a:xfrm>
            <a:off x="8226464" y="2"/>
            <a:ext cx="1679575" cy="333375"/>
          </a:xfrm>
          <a:prstGeom prst="rect">
            <a:avLst/>
          </a:prstGeom>
          <a:noFill/>
          <a:ln w="9525">
            <a:noFill/>
            <a:miter lim="800000"/>
            <a:headEnd/>
            <a:tailEnd/>
          </a:ln>
        </p:spPr>
      </p:pic>
    </p:spTree>
    <p:extLst>
      <p:ext uri="{BB962C8B-B14F-4D97-AF65-F5344CB8AC3E}">
        <p14:creationId xmlns:p14="http://schemas.microsoft.com/office/powerpoint/2010/main" val="365355437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Lst>
  <p:hf hdr="0" ftr="0" dt="0"/>
  <p:txStyles>
    <p:titleStyle>
      <a:lvl1pPr algn="ctr" defTabSz="914235" rtl="0" eaLnBrk="1" latinLnBrk="0" hangingPunct="1">
        <a:spcBef>
          <a:spcPct val="0"/>
        </a:spcBef>
        <a:buNone/>
        <a:defRPr kumimoji="1" sz="4400" kern="1200">
          <a:solidFill>
            <a:schemeClr val="tx1"/>
          </a:solidFill>
          <a:latin typeface="+mj-lt"/>
          <a:ea typeface="+mj-ea"/>
          <a:cs typeface="+mj-cs"/>
        </a:defRPr>
      </a:lvl1pPr>
    </p:titleStyle>
    <p:bodyStyle>
      <a:lvl1pPr marL="342838" indent="-342838" algn="l" defTabSz="91423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6" indent="-285699" algn="l" defTabSz="91423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4" indent="-228559" algn="l" defTabSz="91423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1"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2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emf"/><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58.xml"/><Relationship Id="rId6" Type="http://schemas.openxmlformats.org/officeDocument/2006/relationships/image" Target="../media/image21.emf"/><Relationship Id="rId5" Type="http://schemas.openxmlformats.org/officeDocument/2006/relationships/image" Target="../media/image20.wmf"/><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a:xfrm>
            <a:off x="112912" y="1880828"/>
            <a:ext cx="9793088" cy="1470025"/>
          </a:xfrm>
        </p:spPr>
        <p:txBody>
          <a:bodyPr>
            <a:noAutofit/>
          </a:bodyPr>
          <a:lstStyle/>
          <a:p>
            <a:pPr lvl="0"/>
            <a:r>
              <a:rPr kumimoji="1" lang="ja-JP" altLang="en-US" sz="3600" dirty="0" smtClean="0">
                <a:solidFill>
                  <a:schemeClr val="tx2"/>
                </a:solidFill>
                <a:latin typeface="HGP創英角ｺﾞｼｯｸUB" pitchFamily="50" charset="-128"/>
                <a:ea typeface="HGP創英角ｺﾞｼｯｸUB" pitchFamily="50" charset="-128"/>
              </a:rPr>
              <a:t>解体工事業追加に係る制度措置について</a:t>
            </a:r>
            <a:r>
              <a:rPr kumimoji="1" lang="en-US" altLang="ja-JP" sz="3600" dirty="0" smtClean="0">
                <a:solidFill>
                  <a:schemeClr val="tx2"/>
                </a:solidFill>
                <a:latin typeface="HGP創英角ｺﾞｼｯｸUB" pitchFamily="50" charset="-128"/>
                <a:ea typeface="HGP創英角ｺﾞｼｯｸUB" pitchFamily="50" charset="-128"/>
              </a:rPr>
              <a:t/>
            </a:r>
            <a:br>
              <a:rPr kumimoji="1" lang="en-US" altLang="ja-JP" sz="3600" dirty="0" smtClean="0">
                <a:solidFill>
                  <a:schemeClr val="tx2"/>
                </a:solidFill>
                <a:latin typeface="HGP創英角ｺﾞｼｯｸUB" pitchFamily="50" charset="-128"/>
                <a:ea typeface="HGP創英角ｺﾞｼｯｸUB" pitchFamily="50" charset="-128"/>
              </a:rPr>
            </a:br>
            <a:r>
              <a:rPr kumimoji="1" lang="ja-JP" altLang="en-US" sz="3600" dirty="0" smtClean="0">
                <a:solidFill>
                  <a:schemeClr val="tx2"/>
                </a:solidFill>
                <a:latin typeface="HGP創英角ｺﾞｼｯｸUB" pitchFamily="50" charset="-128"/>
                <a:ea typeface="HGP創英角ｺﾞｼｯｸUB" pitchFamily="50" charset="-128"/>
              </a:rPr>
              <a:t>　　　　　　　　　　　　　</a:t>
            </a:r>
            <a:r>
              <a:rPr lang="ja-JP" altLang="en-US" sz="3600" dirty="0" smtClean="0">
                <a:solidFill>
                  <a:schemeClr val="tx2"/>
                </a:solidFill>
                <a:latin typeface="HGP創英角ｺﾞｼｯｸUB" pitchFamily="50" charset="-128"/>
                <a:ea typeface="HGP創英角ｺﾞｼｯｸUB" pitchFamily="50" charset="-128"/>
              </a:rPr>
              <a:t>（施行：平成</a:t>
            </a:r>
            <a:r>
              <a:rPr lang="en-US" altLang="ja-JP" sz="3600" dirty="0" smtClean="0">
                <a:solidFill>
                  <a:schemeClr val="tx2"/>
                </a:solidFill>
                <a:latin typeface="HGP創英角ｺﾞｼｯｸUB" pitchFamily="50" charset="-128"/>
                <a:ea typeface="HGP創英角ｺﾞｼｯｸUB" pitchFamily="50" charset="-128"/>
              </a:rPr>
              <a:t>28</a:t>
            </a:r>
            <a:r>
              <a:rPr lang="ja-JP" altLang="en-US" sz="3600" dirty="0" smtClean="0">
                <a:solidFill>
                  <a:schemeClr val="tx2"/>
                </a:solidFill>
                <a:latin typeface="HGP創英角ｺﾞｼｯｸUB" pitchFamily="50" charset="-128"/>
                <a:ea typeface="HGP創英角ｺﾞｼｯｸUB" pitchFamily="50" charset="-128"/>
              </a:rPr>
              <a:t>年６月１日）</a:t>
            </a:r>
            <a:endParaRPr kumimoji="1" lang="ja-JP" altLang="en-US" sz="3600" dirty="0">
              <a:solidFill>
                <a:schemeClr val="tx2"/>
              </a:solidFill>
              <a:latin typeface="HGP創英角ｺﾞｼｯｸUB" pitchFamily="50" charset="-128"/>
              <a:ea typeface="HGP創英角ｺﾞｼｯｸUB" pitchFamily="50" charset="-128"/>
            </a:endParaRPr>
          </a:p>
        </p:txBody>
      </p:sp>
      <p:sp>
        <p:nvSpPr>
          <p:cNvPr id="10" name="Rectangle 5"/>
          <p:cNvSpPr txBox="1">
            <a:spLocks noChangeArrowheads="1"/>
          </p:cNvSpPr>
          <p:nvPr/>
        </p:nvSpPr>
        <p:spPr>
          <a:xfrm>
            <a:off x="0" y="1772816"/>
            <a:ext cx="9906000" cy="1440160"/>
          </a:xfrm>
          <a:prstGeom prst="rect">
            <a:avLst/>
          </a:prstGeom>
        </p:spPr>
        <p:txBody>
          <a:bodyPr vert="horz" lIns="91440" tIns="45720" rIns="91440" bIns="45720" rtlCol="0" anchor="ctr">
            <a:normAutofit/>
          </a:bodyPr>
          <a:lstStyle/>
          <a:p>
            <a:pPr algn="ctr">
              <a:spcBef>
                <a:spcPct val="0"/>
              </a:spcBef>
              <a:defRPr/>
            </a:pPr>
            <a:endParaRPr lang="ja-JP" altLang="en-US" sz="3600" dirty="0" smtClean="0">
              <a:solidFill>
                <a:srgbClr val="0070C0"/>
              </a:solidFill>
            </a:endParaRPr>
          </a:p>
        </p:txBody>
      </p:sp>
      <p:sp>
        <p:nvSpPr>
          <p:cNvPr id="12" name="正方形/長方形 11"/>
          <p:cNvSpPr/>
          <p:nvPr/>
        </p:nvSpPr>
        <p:spPr>
          <a:xfrm>
            <a:off x="0" y="0"/>
            <a:ext cx="9906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white"/>
                </a:solidFill>
              </a:rPr>
              <a:t>H2</a:t>
            </a:r>
            <a:endParaRPr lang="ja-JP" altLang="en-US" dirty="0">
              <a:solidFill>
                <a:prstClr val="white"/>
              </a:solidFill>
            </a:endParaRPr>
          </a:p>
        </p:txBody>
      </p:sp>
    </p:spTree>
    <p:extLst>
      <p:ext uri="{BB962C8B-B14F-4D97-AF65-F5344CB8AC3E}">
        <p14:creationId xmlns:p14="http://schemas.microsoft.com/office/powerpoint/2010/main" val="2398775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4"/>
          <p:cNvSpPr>
            <a:spLocks noChangeArrowheads="1"/>
          </p:cNvSpPr>
          <p:nvPr/>
        </p:nvSpPr>
        <p:spPr bwMode="auto">
          <a:xfrm>
            <a:off x="-15552" y="422"/>
            <a:ext cx="9906000" cy="476250"/>
          </a:xfrm>
          <a:prstGeom prst="rect">
            <a:avLst/>
          </a:prstGeom>
          <a:noFill/>
          <a:ln w="9525">
            <a:noFill/>
            <a:miter lim="800000"/>
            <a:headEnd/>
            <a:tailEnd/>
          </a:ln>
        </p:spPr>
        <p:txBody>
          <a:bodyPr lIns="91431" tIns="45716" rIns="91431" bIns="45716" anchor="ctr"/>
          <a:lstStyle/>
          <a:p>
            <a:pPr defTabSz="914310"/>
            <a:r>
              <a:rPr lang="ja-JP" altLang="en-US" sz="2400" dirty="0" smtClean="0">
                <a:solidFill>
                  <a:srgbClr val="1F497D"/>
                </a:solidFill>
                <a:latin typeface="HGP創英角ｺﾞｼｯｸUB" pitchFamily="50" charset="-128"/>
                <a:ea typeface="HGP創英角ｺﾞｼｯｸUB" pitchFamily="50" charset="-128"/>
              </a:rPr>
              <a:t>とび・土</a:t>
            </a:r>
            <a:r>
              <a:rPr lang="ja-JP" altLang="en-US" sz="2400" dirty="0" err="1" smtClean="0">
                <a:solidFill>
                  <a:srgbClr val="1F497D"/>
                </a:solidFill>
                <a:latin typeface="HGP創英角ｺﾞｼｯｸUB" pitchFamily="50" charset="-128"/>
                <a:ea typeface="HGP創英角ｺﾞｼｯｸUB" pitchFamily="50" charset="-128"/>
              </a:rPr>
              <a:t>工工</a:t>
            </a:r>
            <a:r>
              <a:rPr lang="ja-JP" altLang="en-US" sz="2400" dirty="0" smtClean="0">
                <a:solidFill>
                  <a:srgbClr val="1F497D"/>
                </a:solidFill>
                <a:latin typeface="HGP創英角ｺﾞｼｯｸUB" pitchFamily="50" charset="-128"/>
                <a:ea typeface="HGP創英角ｺﾞｼｯｸUB" pitchFamily="50" charset="-128"/>
              </a:rPr>
              <a:t>事業の技術者要件</a:t>
            </a:r>
          </a:p>
        </p:txBody>
      </p:sp>
      <p:sp>
        <p:nvSpPr>
          <p:cNvPr id="10" name="テキスト ボックス 9"/>
          <p:cNvSpPr txBox="1"/>
          <p:nvPr/>
        </p:nvSpPr>
        <p:spPr>
          <a:xfrm>
            <a:off x="126165" y="2344198"/>
            <a:ext cx="9613411" cy="1569660"/>
          </a:xfrm>
          <a:prstGeom prst="rect">
            <a:avLst/>
          </a:prstGeom>
          <a:noFill/>
          <a:ln w="3175">
            <a:solidFill>
              <a:schemeClr val="bg1">
                <a:lumMod val="50000"/>
              </a:schemeClr>
            </a:solidFill>
            <a:prstDash val="lgDash"/>
          </a:ln>
        </p:spPr>
        <p:txBody>
          <a:bodyPr wrap="square" rtlCol="0">
            <a:spAutoFit/>
          </a:bodyPr>
          <a:lstStyle/>
          <a:p>
            <a:r>
              <a:rPr lang="ja-JP" altLang="en-US" sz="2400" dirty="0" smtClean="0">
                <a:solidFill>
                  <a:prstClr val="black"/>
                </a:solidFill>
              </a:rPr>
              <a:t>●</a:t>
            </a:r>
            <a:r>
              <a:rPr lang="ja-JP" altLang="ja-JP" sz="2400" dirty="0" smtClean="0">
                <a:solidFill>
                  <a:prstClr val="black"/>
                </a:solidFill>
              </a:rPr>
              <a:t>主任</a:t>
            </a:r>
            <a:r>
              <a:rPr lang="ja-JP" altLang="ja-JP" sz="2400" dirty="0">
                <a:solidFill>
                  <a:prstClr val="black"/>
                </a:solidFill>
              </a:rPr>
              <a:t>技術者の資格</a:t>
            </a:r>
            <a:r>
              <a:rPr lang="ja-JP" altLang="ja-JP" sz="2400" dirty="0" smtClean="0">
                <a:solidFill>
                  <a:prstClr val="black"/>
                </a:solidFill>
              </a:rPr>
              <a:t>等</a:t>
            </a:r>
            <a:r>
              <a:rPr lang="ja-JP" altLang="en-US" sz="2400" dirty="0" smtClean="0">
                <a:solidFill>
                  <a:prstClr val="black"/>
                </a:solidFill>
              </a:rPr>
              <a:t>（追加）</a:t>
            </a:r>
            <a:endParaRPr lang="en-US" altLang="ja-JP" sz="2400" dirty="0" smtClean="0">
              <a:solidFill>
                <a:prstClr val="black"/>
              </a:solidFill>
            </a:endParaRPr>
          </a:p>
          <a:p>
            <a:pPr marL="363538" indent="-363538"/>
            <a:r>
              <a:rPr lang="ja-JP" altLang="en-US" sz="2400" dirty="0" smtClean="0">
                <a:solidFill>
                  <a:prstClr val="black"/>
                </a:solidFill>
              </a:rPr>
              <a:t>　・とび・土</a:t>
            </a:r>
            <a:r>
              <a:rPr lang="ja-JP" altLang="en-US" sz="2400" dirty="0" err="1" smtClean="0">
                <a:solidFill>
                  <a:prstClr val="black"/>
                </a:solidFill>
              </a:rPr>
              <a:t>工工</a:t>
            </a:r>
            <a:r>
              <a:rPr lang="ja-JP" altLang="en-US" sz="2400" dirty="0" smtClean="0">
                <a:solidFill>
                  <a:prstClr val="black"/>
                </a:solidFill>
              </a:rPr>
              <a:t>事業及び解体工事業に係る建設工事に関し十二年以上実務の経験を有する者のうち、とび・土工工事業に係る建設工事に関し八年を超える実務の経験を有する者</a:t>
            </a:r>
            <a:endParaRPr lang="ja-JP" altLang="ja-JP" sz="2400" dirty="0">
              <a:solidFill>
                <a:prstClr val="black"/>
              </a:solidFill>
            </a:endParaRPr>
          </a:p>
        </p:txBody>
      </p:sp>
    </p:spTree>
    <p:extLst>
      <p:ext uri="{BB962C8B-B14F-4D97-AF65-F5344CB8AC3E}">
        <p14:creationId xmlns:p14="http://schemas.microsoft.com/office/powerpoint/2010/main" val="289966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4"/>
          <p:cNvSpPr>
            <a:spLocks noChangeArrowheads="1"/>
          </p:cNvSpPr>
          <p:nvPr/>
        </p:nvSpPr>
        <p:spPr bwMode="auto">
          <a:xfrm>
            <a:off x="-15552" y="422"/>
            <a:ext cx="9906000" cy="476250"/>
          </a:xfrm>
          <a:prstGeom prst="rect">
            <a:avLst/>
          </a:prstGeom>
          <a:noFill/>
          <a:ln w="9525">
            <a:noFill/>
            <a:miter lim="800000"/>
            <a:headEnd/>
            <a:tailEnd/>
          </a:ln>
        </p:spPr>
        <p:txBody>
          <a:bodyPr lIns="91431" tIns="45716" rIns="91431" bIns="45716" anchor="ctr"/>
          <a:lstStyle/>
          <a:p>
            <a:pPr defTabSz="914310"/>
            <a:r>
              <a:rPr lang="ja-JP" altLang="en-US" sz="2400" dirty="0" smtClean="0">
                <a:solidFill>
                  <a:srgbClr val="1F497D"/>
                </a:solidFill>
                <a:latin typeface="HGP創英角ｺﾞｼｯｸUB" pitchFamily="50" charset="-128"/>
                <a:ea typeface="HGP創英角ｺﾞｼｯｸUB" pitchFamily="50" charset="-128"/>
              </a:rPr>
              <a:t>とび・土</a:t>
            </a:r>
            <a:r>
              <a:rPr lang="ja-JP" altLang="en-US" sz="2400" dirty="0" err="1" smtClean="0">
                <a:solidFill>
                  <a:srgbClr val="1F497D"/>
                </a:solidFill>
                <a:latin typeface="HGP創英角ｺﾞｼｯｸUB" pitchFamily="50" charset="-128"/>
                <a:ea typeface="HGP創英角ｺﾞｼｯｸUB" pitchFamily="50" charset="-128"/>
              </a:rPr>
              <a:t>工工</a:t>
            </a:r>
            <a:r>
              <a:rPr lang="ja-JP" altLang="en-US" sz="2400" dirty="0" smtClean="0">
                <a:solidFill>
                  <a:srgbClr val="1F497D"/>
                </a:solidFill>
                <a:latin typeface="HGP創英角ｺﾞｼｯｸUB" pitchFamily="50" charset="-128"/>
                <a:ea typeface="HGP創英角ｺﾞｼｯｸUB" pitchFamily="50" charset="-128"/>
              </a:rPr>
              <a:t>事業の経過措置について</a:t>
            </a:r>
          </a:p>
        </p:txBody>
      </p:sp>
      <p:cxnSp>
        <p:nvCxnSpPr>
          <p:cNvPr id="3" name="直線コネクタ 2"/>
          <p:cNvCxnSpPr/>
          <p:nvPr/>
        </p:nvCxnSpPr>
        <p:spPr>
          <a:xfrm>
            <a:off x="7647387" y="1029435"/>
            <a:ext cx="21394" cy="532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flipH="1">
            <a:off x="6178523" y="1021711"/>
            <a:ext cx="1" cy="532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2760409" y="1021711"/>
            <a:ext cx="22312" cy="550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a:off x="4222722" y="1021711"/>
            <a:ext cx="25402" cy="532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1509486" y="1007200"/>
            <a:ext cx="8157028" cy="14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080008" y="700976"/>
            <a:ext cx="1334020" cy="307777"/>
          </a:xfrm>
          <a:prstGeom prst="rect">
            <a:avLst/>
          </a:prstGeom>
          <a:noFill/>
        </p:spPr>
        <p:txBody>
          <a:bodyPr wrap="none" rtlCol="0">
            <a:spAutoFit/>
          </a:bodyPr>
          <a:lstStyle/>
          <a:p>
            <a:pPr algn="ctr"/>
            <a:r>
              <a:rPr lang="ja-JP" altLang="en-US" sz="1400" dirty="0" smtClean="0">
                <a:solidFill>
                  <a:prstClr val="black"/>
                </a:solidFill>
              </a:rPr>
              <a:t>法公布（</a:t>
            </a:r>
            <a:r>
              <a:rPr lang="en-US" altLang="ja-JP" sz="1400" dirty="0" smtClean="0">
                <a:solidFill>
                  <a:prstClr val="black"/>
                </a:solidFill>
              </a:rPr>
              <a:t>H26.6</a:t>
            </a:r>
            <a:r>
              <a:rPr lang="ja-JP" altLang="en-US" sz="1400" dirty="0" smtClean="0">
                <a:solidFill>
                  <a:prstClr val="black"/>
                </a:solidFill>
              </a:rPr>
              <a:t>）</a:t>
            </a:r>
            <a:endParaRPr lang="ja-JP" altLang="en-US" sz="1400" dirty="0">
              <a:solidFill>
                <a:prstClr val="black"/>
              </a:solidFill>
            </a:endParaRPr>
          </a:p>
        </p:txBody>
      </p:sp>
      <p:sp>
        <p:nvSpPr>
          <p:cNvPr id="10" name="テキスト ボックス 9"/>
          <p:cNvSpPr txBox="1"/>
          <p:nvPr/>
        </p:nvSpPr>
        <p:spPr>
          <a:xfrm>
            <a:off x="3581114" y="700976"/>
            <a:ext cx="1334020" cy="307777"/>
          </a:xfrm>
          <a:prstGeom prst="rect">
            <a:avLst/>
          </a:prstGeom>
          <a:noFill/>
        </p:spPr>
        <p:txBody>
          <a:bodyPr wrap="none" rtlCol="0">
            <a:spAutoFit/>
          </a:bodyPr>
          <a:lstStyle/>
          <a:p>
            <a:pPr algn="ctr"/>
            <a:r>
              <a:rPr lang="ja-JP" altLang="en-US" sz="1400" dirty="0" smtClean="0">
                <a:solidFill>
                  <a:prstClr val="black"/>
                </a:solidFill>
              </a:rPr>
              <a:t>法施行（</a:t>
            </a:r>
            <a:r>
              <a:rPr lang="en-US" altLang="ja-JP" sz="1400" dirty="0" smtClean="0">
                <a:solidFill>
                  <a:prstClr val="black"/>
                </a:solidFill>
              </a:rPr>
              <a:t>H28.6</a:t>
            </a:r>
            <a:r>
              <a:rPr lang="ja-JP" altLang="en-US" sz="1400" dirty="0" smtClean="0">
                <a:solidFill>
                  <a:prstClr val="black"/>
                </a:solidFill>
              </a:rPr>
              <a:t>）</a:t>
            </a:r>
            <a:endParaRPr lang="ja-JP" altLang="en-US" sz="1400" dirty="0">
              <a:solidFill>
                <a:prstClr val="black"/>
              </a:solidFill>
            </a:endParaRPr>
          </a:p>
        </p:txBody>
      </p:sp>
      <p:sp>
        <p:nvSpPr>
          <p:cNvPr id="11" name="テキスト ボックス 10"/>
          <p:cNvSpPr txBox="1"/>
          <p:nvPr/>
        </p:nvSpPr>
        <p:spPr>
          <a:xfrm>
            <a:off x="3899310" y="2987824"/>
            <a:ext cx="697627" cy="400110"/>
          </a:xfrm>
          <a:prstGeom prst="rect">
            <a:avLst/>
          </a:prstGeom>
          <a:noFill/>
        </p:spPr>
        <p:txBody>
          <a:bodyPr wrap="none" rtlCol="0">
            <a:spAutoFit/>
          </a:bodyPr>
          <a:lstStyle/>
          <a:p>
            <a:r>
              <a:rPr lang="ja-JP" altLang="en-US" sz="2000" dirty="0">
                <a:solidFill>
                  <a:sysClr val="windowText" lastClr="000000"/>
                </a:solidFill>
              </a:rPr>
              <a:t>新設</a:t>
            </a:r>
          </a:p>
        </p:txBody>
      </p:sp>
      <p:sp>
        <p:nvSpPr>
          <p:cNvPr id="12" name="テキスト ボックス 11"/>
          <p:cNvSpPr txBox="1"/>
          <p:nvPr/>
        </p:nvSpPr>
        <p:spPr>
          <a:xfrm>
            <a:off x="5879188" y="713463"/>
            <a:ext cx="795411" cy="307777"/>
          </a:xfrm>
          <a:prstGeom prst="rect">
            <a:avLst/>
          </a:prstGeom>
          <a:noFill/>
        </p:spPr>
        <p:txBody>
          <a:bodyPr wrap="none" rtlCol="0">
            <a:spAutoFit/>
          </a:bodyPr>
          <a:lstStyle/>
          <a:p>
            <a:pPr algn="ctr"/>
            <a:r>
              <a:rPr lang="ja-JP" altLang="en-US" sz="1400" dirty="0">
                <a:solidFill>
                  <a:prstClr val="black"/>
                </a:solidFill>
              </a:rPr>
              <a:t>（</a:t>
            </a:r>
            <a:r>
              <a:rPr lang="en-US" altLang="ja-JP" sz="1400" dirty="0" smtClean="0">
                <a:solidFill>
                  <a:prstClr val="black"/>
                </a:solidFill>
              </a:rPr>
              <a:t>H31.6</a:t>
            </a:r>
            <a:r>
              <a:rPr lang="ja-JP" altLang="en-US" sz="1400" dirty="0">
                <a:solidFill>
                  <a:prstClr val="black"/>
                </a:solidFill>
              </a:rPr>
              <a:t>）</a:t>
            </a:r>
          </a:p>
        </p:txBody>
      </p:sp>
      <p:sp>
        <p:nvSpPr>
          <p:cNvPr id="13" name="テキスト ボックス 12"/>
          <p:cNvSpPr txBox="1"/>
          <p:nvPr/>
        </p:nvSpPr>
        <p:spPr>
          <a:xfrm>
            <a:off x="7271076" y="713934"/>
            <a:ext cx="795411" cy="307777"/>
          </a:xfrm>
          <a:prstGeom prst="rect">
            <a:avLst/>
          </a:prstGeom>
          <a:noFill/>
        </p:spPr>
        <p:txBody>
          <a:bodyPr wrap="none" rtlCol="0">
            <a:spAutoFit/>
          </a:bodyPr>
          <a:lstStyle/>
          <a:p>
            <a:pPr algn="ctr"/>
            <a:r>
              <a:rPr lang="ja-JP" altLang="en-US" sz="1400" dirty="0">
                <a:solidFill>
                  <a:prstClr val="black"/>
                </a:solidFill>
              </a:rPr>
              <a:t>（</a:t>
            </a:r>
            <a:r>
              <a:rPr lang="en-US" altLang="ja-JP" sz="1400" dirty="0" smtClean="0">
                <a:solidFill>
                  <a:prstClr val="black"/>
                </a:solidFill>
              </a:rPr>
              <a:t>H33.4</a:t>
            </a:r>
            <a:r>
              <a:rPr lang="ja-JP" altLang="en-US" sz="1400" dirty="0" smtClean="0">
                <a:solidFill>
                  <a:prstClr val="black"/>
                </a:solidFill>
              </a:rPr>
              <a:t>）</a:t>
            </a:r>
            <a:endParaRPr lang="ja-JP" altLang="en-US" sz="1400" dirty="0">
              <a:solidFill>
                <a:prstClr val="black"/>
              </a:solidFill>
            </a:endParaRPr>
          </a:p>
        </p:txBody>
      </p:sp>
      <p:sp>
        <p:nvSpPr>
          <p:cNvPr id="14" name="テキスト ボックス 13"/>
          <p:cNvSpPr txBox="1"/>
          <p:nvPr/>
        </p:nvSpPr>
        <p:spPr>
          <a:xfrm>
            <a:off x="4199573" y="4812182"/>
            <a:ext cx="3071503" cy="523220"/>
          </a:xfrm>
          <a:prstGeom prst="rect">
            <a:avLst/>
          </a:prstGeom>
          <a:noFill/>
        </p:spPr>
        <p:txBody>
          <a:bodyPr wrap="square" rtlCol="0">
            <a:spAutoFit/>
          </a:bodyPr>
          <a:lstStyle/>
          <a:p>
            <a:r>
              <a:rPr lang="ja-JP" altLang="en-US" sz="1400" dirty="0">
                <a:solidFill>
                  <a:prstClr val="black"/>
                </a:solidFill>
              </a:rPr>
              <a:t>とび</a:t>
            </a:r>
            <a:r>
              <a:rPr lang="ja-JP" altLang="en-US" sz="1400" dirty="0" smtClean="0">
                <a:solidFill>
                  <a:prstClr val="black"/>
                </a:solidFill>
              </a:rPr>
              <a:t>・土</a:t>
            </a:r>
            <a:r>
              <a:rPr lang="ja-JP" altLang="en-US" sz="1400" dirty="0" err="1" smtClean="0">
                <a:solidFill>
                  <a:prstClr val="black"/>
                </a:solidFill>
              </a:rPr>
              <a:t>工工</a:t>
            </a:r>
            <a:r>
              <a:rPr lang="ja-JP" altLang="en-US" sz="1400" dirty="0" smtClean="0">
                <a:solidFill>
                  <a:prstClr val="black"/>
                </a:solidFill>
              </a:rPr>
              <a:t>事業の許可で解体工事を請け負うことができる</a:t>
            </a:r>
            <a:endParaRPr lang="en-US" altLang="ja-JP" sz="1400" dirty="0" smtClean="0">
              <a:solidFill>
                <a:prstClr val="black"/>
              </a:solidFill>
            </a:endParaRPr>
          </a:p>
        </p:txBody>
      </p:sp>
      <p:sp>
        <p:nvSpPr>
          <p:cNvPr id="15" name="テキスト ボックス 14"/>
          <p:cNvSpPr txBox="1"/>
          <p:nvPr/>
        </p:nvSpPr>
        <p:spPr>
          <a:xfrm>
            <a:off x="122945" y="1604461"/>
            <a:ext cx="1851789" cy="369332"/>
          </a:xfrm>
          <a:prstGeom prst="rect">
            <a:avLst/>
          </a:prstGeom>
          <a:noFill/>
        </p:spPr>
        <p:txBody>
          <a:bodyPr wrap="none" rtlCol="0">
            <a:spAutoFit/>
          </a:bodyPr>
          <a:lstStyle/>
          <a:p>
            <a:r>
              <a:rPr lang="ja-JP" altLang="en-US" dirty="0" smtClean="0">
                <a:solidFill>
                  <a:prstClr val="black"/>
                </a:solidFill>
              </a:rPr>
              <a:t>とび・土</a:t>
            </a:r>
            <a:r>
              <a:rPr lang="ja-JP" altLang="en-US" dirty="0" err="1" smtClean="0">
                <a:solidFill>
                  <a:prstClr val="black"/>
                </a:solidFill>
              </a:rPr>
              <a:t>工工</a:t>
            </a:r>
            <a:r>
              <a:rPr lang="ja-JP" altLang="en-US" dirty="0" smtClean="0">
                <a:solidFill>
                  <a:prstClr val="black"/>
                </a:solidFill>
              </a:rPr>
              <a:t>事業</a:t>
            </a:r>
            <a:endParaRPr lang="en-US" altLang="ja-JP" dirty="0" smtClean="0">
              <a:solidFill>
                <a:prstClr val="black"/>
              </a:solidFill>
            </a:endParaRPr>
          </a:p>
        </p:txBody>
      </p:sp>
      <p:sp>
        <p:nvSpPr>
          <p:cNvPr id="16" name="テキスト ボックス 15"/>
          <p:cNvSpPr txBox="1"/>
          <p:nvPr/>
        </p:nvSpPr>
        <p:spPr>
          <a:xfrm>
            <a:off x="122945" y="2666285"/>
            <a:ext cx="1338828" cy="369332"/>
          </a:xfrm>
          <a:prstGeom prst="rect">
            <a:avLst/>
          </a:prstGeom>
          <a:noFill/>
        </p:spPr>
        <p:txBody>
          <a:bodyPr wrap="none" rtlCol="0">
            <a:spAutoFit/>
          </a:bodyPr>
          <a:lstStyle/>
          <a:p>
            <a:r>
              <a:rPr lang="ja-JP" altLang="en-US" dirty="0" smtClean="0">
                <a:solidFill>
                  <a:prstClr val="black"/>
                </a:solidFill>
              </a:rPr>
              <a:t>解体工事業</a:t>
            </a:r>
            <a:endParaRPr lang="en-US" altLang="ja-JP" dirty="0" smtClean="0">
              <a:solidFill>
                <a:prstClr val="black"/>
              </a:solidFill>
            </a:endParaRPr>
          </a:p>
        </p:txBody>
      </p:sp>
      <p:sp>
        <p:nvSpPr>
          <p:cNvPr id="17" name="テキスト ボックス 16"/>
          <p:cNvSpPr txBox="1"/>
          <p:nvPr/>
        </p:nvSpPr>
        <p:spPr>
          <a:xfrm>
            <a:off x="126225" y="4440768"/>
            <a:ext cx="2669853" cy="584775"/>
          </a:xfrm>
          <a:prstGeom prst="rect">
            <a:avLst/>
          </a:prstGeom>
          <a:noFill/>
        </p:spPr>
        <p:txBody>
          <a:bodyPr wrap="square" rtlCol="0">
            <a:spAutoFit/>
          </a:bodyPr>
          <a:lstStyle/>
          <a:p>
            <a:r>
              <a:rPr lang="ja-JP" altLang="en-US" sz="1600" dirty="0" smtClean="0">
                <a:solidFill>
                  <a:prstClr val="black"/>
                </a:solidFill>
              </a:rPr>
              <a:t>とび・土</a:t>
            </a:r>
            <a:r>
              <a:rPr lang="ja-JP" altLang="en-US" sz="1600" dirty="0" err="1" smtClean="0">
                <a:solidFill>
                  <a:prstClr val="black"/>
                </a:solidFill>
              </a:rPr>
              <a:t>工工</a:t>
            </a:r>
            <a:r>
              <a:rPr lang="ja-JP" altLang="en-US" sz="1600" dirty="0" smtClean="0">
                <a:solidFill>
                  <a:prstClr val="black"/>
                </a:solidFill>
              </a:rPr>
              <a:t>事業の</a:t>
            </a:r>
            <a:r>
              <a:rPr lang="ja-JP" altLang="en-US" sz="1600" u="sng" dirty="0" smtClean="0">
                <a:solidFill>
                  <a:prstClr val="black"/>
                </a:solidFill>
              </a:rPr>
              <a:t>許可業者</a:t>
            </a:r>
            <a:r>
              <a:rPr lang="ja-JP" altLang="en-US" sz="1600" dirty="0" smtClean="0">
                <a:solidFill>
                  <a:prstClr val="black"/>
                </a:solidFill>
              </a:rPr>
              <a:t>に対する経過措置（再掲）</a:t>
            </a:r>
            <a:endParaRPr lang="ja-JP" altLang="en-US" sz="1600" dirty="0">
              <a:solidFill>
                <a:prstClr val="black"/>
              </a:solidFill>
            </a:endParaRPr>
          </a:p>
        </p:txBody>
      </p:sp>
      <p:sp>
        <p:nvSpPr>
          <p:cNvPr id="18" name="テキスト ボックス 17"/>
          <p:cNvSpPr txBox="1"/>
          <p:nvPr/>
        </p:nvSpPr>
        <p:spPr>
          <a:xfrm>
            <a:off x="126225" y="5619497"/>
            <a:ext cx="2625994" cy="584775"/>
          </a:xfrm>
          <a:prstGeom prst="rect">
            <a:avLst/>
          </a:prstGeom>
          <a:noFill/>
        </p:spPr>
        <p:txBody>
          <a:bodyPr wrap="square" rtlCol="0">
            <a:spAutoFit/>
          </a:bodyPr>
          <a:lstStyle/>
          <a:p>
            <a:r>
              <a:rPr lang="ja-JP" altLang="en-US" sz="1600" dirty="0" smtClean="0">
                <a:solidFill>
                  <a:prstClr val="black"/>
                </a:solidFill>
              </a:rPr>
              <a:t>とび・土</a:t>
            </a:r>
            <a:r>
              <a:rPr lang="ja-JP" altLang="en-US" sz="1600" dirty="0" err="1" smtClean="0">
                <a:solidFill>
                  <a:prstClr val="black"/>
                </a:solidFill>
              </a:rPr>
              <a:t>工工</a:t>
            </a:r>
            <a:r>
              <a:rPr lang="ja-JP" altLang="en-US" sz="1600" dirty="0" smtClean="0">
                <a:solidFill>
                  <a:prstClr val="black"/>
                </a:solidFill>
              </a:rPr>
              <a:t>事業の</a:t>
            </a:r>
            <a:r>
              <a:rPr lang="ja-JP" altLang="en-US" sz="1600" u="sng" dirty="0" smtClean="0">
                <a:solidFill>
                  <a:prstClr val="black"/>
                </a:solidFill>
              </a:rPr>
              <a:t>技術者</a:t>
            </a:r>
            <a:endParaRPr lang="en-US" altLang="ja-JP" sz="1600" u="sng" dirty="0" smtClean="0">
              <a:solidFill>
                <a:prstClr val="black"/>
              </a:solidFill>
            </a:endParaRPr>
          </a:p>
          <a:p>
            <a:r>
              <a:rPr lang="ja-JP" altLang="en-US" sz="1600" dirty="0" smtClean="0">
                <a:solidFill>
                  <a:prstClr val="black"/>
                </a:solidFill>
              </a:rPr>
              <a:t>に対する経過措置</a:t>
            </a:r>
            <a:endParaRPr lang="ja-JP" altLang="en-US" sz="1600" dirty="0">
              <a:solidFill>
                <a:prstClr val="black"/>
              </a:solidFill>
            </a:endParaRPr>
          </a:p>
        </p:txBody>
      </p:sp>
      <p:cxnSp>
        <p:nvCxnSpPr>
          <p:cNvPr id="19" name="直線コネクタ 18"/>
          <p:cNvCxnSpPr/>
          <p:nvPr/>
        </p:nvCxnSpPr>
        <p:spPr>
          <a:xfrm>
            <a:off x="4241623" y="4678997"/>
            <a:ext cx="1930399" cy="4554"/>
          </a:xfrm>
          <a:prstGeom prst="line">
            <a:avLst/>
          </a:prstGeom>
          <a:ln w="76200">
            <a:solidFill>
              <a:schemeClr val="tx1">
                <a:lumMod val="95000"/>
                <a:lumOff val="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235423" y="5810999"/>
            <a:ext cx="3435377" cy="17370"/>
          </a:xfrm>
          <a:prstGeom prst="line">
            <a:avLst/>
          </a:prstGeom>
          <a:ln w="76200">
            <a:solidFill>
              <a:schemeClr val="tx1">
                <a:lumMod val="95000"/>
                <a:lumOff val="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360637" y="5855754"/>
            <a:ext cx="3315412" cy="523220"/>
          </a:xfrm>
          <a:prstGeom prst="rect">
            <a:avLst/>
          </a:prstGeom>
          <a:noFill/>
        </p:spPr>
        <p:txBody>
          <a:bodyPr wrap="square" rtlCol="0">
            <a:spAutoFit/>
          </a:bodyPr>
          <a:lstStyle/>
          <a:p>
            <a:r>
              <a:rPr lang="ja-JP" altLang="en-US" sz="1400" dirty="0">
                <a:solidFill>
                  <a:prstClr val="black"/>
                </a:solidFill>
              </a:rPr>
              <a:t>とび</a:t>
            </a:r>
            <a:r>
              <a:rPr lang="ja-JP" altLang="en-US" sz="1400" dirty="0" smtClean="0">
                <a:solidFill>
                  <a:prstClr val="black"/>
                </a:solidFill>
              </a:rPr>
              <a:t>・土</a:t>
            </a:r>
            <a:r>
              <a:rPr lang="ja-JP" altLang="en-US" sz="1400" dirty="0" err="1" smtClean="0">
                <a:solidFill>
                  <a:prstClr val="black"/>
                </a:solidFill>
              </a:rPr>
              <a:t>工工</a:t>
            </a:r>
            <a:r>
              <a:rPr lang="ja-JP" altLang="en-US" sz="1400" dirty="0" smtClean="0">
                <a:solidFill>
                  <a:prstClr val="black"/>
                </a:solidFill>
              </a:rPr>
              <a:t>事業の技術者（既存の者に限る）も解体工事業の技術者とみなす</a:t>
            </a:r>
            <a:endParaRPr lang="en-US" altLang="ja-JP" sz="1400" dirty="0" smtClean="0">
              <a:solidFill>
                <a:prstClr val="black"/>
              </a:solidFill>
            </a:endParaRPr>
          </a:p>
        </p:txBody>
      </p:sp>
      <p:sp>
        <p:nvSpPr>
          <p:cNvPr id="22" name="テキスト ボックス 21"/>
          <p:cNvSpPr txBox="1"/>
          <p:nvPr/>
        </p:nvSpPr>
        <p:spPr>
          <a:xfrm>
            <a:off x="4271273" y="4109384"/>
            <a:ext cx="3301284" cy="307777"/>
          </a:xfrm>
          <a:prstGeom prst="rect">
            <a:avLst/>
          </a:prstGeom>
          <a:solidFill>
            <a:schemeClr val="bg1"/>
          </a:solidFill>
          <a:ln>
            <a:solidFill>
              <a:schemeClr val="tx1"/>
            </a:solidFill>
          </a:ln>
        </p:spPr>
        <p:txBody>
          <a:bodyPr wrap="square" rtlCol="0">
            <a:spAutoFit/>
          </a:bodyPr>
          <a:lstStyle/>
          <a:p>
            <a:pPr algn="ctr"/>
            <a:r>
              <a:rPr lang="ja-JP" altLang="en-US" sz="1400" dirty="0" smtClean="0">
                <a:solidFill>
                  <a:prstClr val="black"/>
                </a:solidFill>
              </a:rPr>
              <a:t>経過措置期間</a:t>
            </a:r>
            <a:endParaRPr lang="ja-JP" altLang="en-US" sz="1400" dirty="0">
              <a:solidFill>
                <a:prstClr val="black"/>
              </a:solidFill>
            </a:endParaRPr>
          </a:p>
        </p:txBody>
      </p:sp>
      <p:cxnSp>
        <p:nvCxnSpPr>
          <p:cNvPr id="23" name="直線コネクタ 22"/>
          <p:cNvCxnSpPr/>
          <p:nvPr/>
        </p:nvCxnSpPr>
        <p:spPr>
          <a:xfrm>
            <a:off x="1998469" y="1788905"/>
            <a:ext cx="2232000" cy="9108"/>
          </a:xfrm>
          <a:prstGeom prst="line">
            <a:avLst/>
          </a:prstGeom>
          <a:ln w="76200">
            <a:solidFill>
              <a:schemeClr val="tx1">
                <a:lumMod val="95000"/>
                <a:lumOff val="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248124" y="2846397"/>
            <a:ext cx="4891160" cy="9108"/>
          </a:xfrm>
          <a:prstGeom prst="line">
            <a:avLst/>
          </a:prstGeom>
          <a:ln w="76200">
            <a:solidFill>
              <a:schemeClr val="tx1">
                <a:lumMod val="95000"/>
                <a:lumOff val="5000"/>
              </a:schemeClr>
            </a:solidFill>
            <a:prstDash val="solid"/>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931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4"/>
          <p:cNvSpPr>
            <a:spLocks noChangeArrowheads="1"/>
          </p:cNvSpPr>
          <p:nvPr/>
        </p:nvSpPr>
        <p:spPr bwMode="auto">
          <a:xfrm>
            <a:off x="-15552" y="422"/>
            <a:ext cx="9906000" cy="476250"/>
          </a:xfrm>
          <a:prstGeom prst="rect">
            <a:avLst/>
          </a:prstGeom>
          <a:noFill/>
          <a:ln w="9525">
            <a:noFill/>
            <a:miter lim="800000"/>
            <a:headEnd/>
            <a:tailEnd/>
          </a:ln>
        </p:spPr>
        <p:txBody>
          <a:bodyPr lIns="91431" tIns="45716" rIns="91431" bIns="45716" anchor="ctr"/>
          <a:lstStyle/>
          <a:p>
            <a:pPr defTabSz="914310"/>
            <a:r>
              <a:rPr lang="ja-JP" altLang="en-US" sz="2200" dirty="0">
                <a:solidFill>
                  <a:srgbClr val="1F497D"/>
                </a:solidFill>
                <a:latin typeface="HGP創英角ｺﾞｼｯｸUB" pitchFamily="50" charset="-128"/>
                <a:ea typeface="HGP創英角ｺﾞｼｯｸUB" pitchFamily="50" charset="-128"/>
              </a:rPr>
              <a:t>法</a:t>
            </a:r>
            <a:r>
              <a:rPr lang="ja-JP" altLang="en-US" sz="2200" dirty="0" smtClean="0">
                <a:solidFill>
                  <a:srgbClr val="1F497D"/>
                </a:solidFill>
                <a:latin typeface="HGP創英角ｺﾞｼｯｸUB" pitchFamily="50" charset="-128"/>
                <a:ea typeface="HGP創英角ｺﾞｼｯｸUB" pitchFamily="50" charset="-128"/>
              </a:rPr>
              <a:t>施行前後のとび・土</a:t>
            </a:r>
            <a:r>
              <a:rPr lang="ja-JP" altLang="en-US" sz="2200" dirty="0" err="1" smtClean="0">
                <a:solidFill>
                  <a:srgbClr val="1F497D"/>
                </a:solidFill>
                <a:latin typeface="HGP創英角ｺﾞｼｯｸUB" pitchFamily="50" charset="-128"/>
                <a:ea typeface="HGP創英角ｺﾞｼｯｸUB" pitchFamily="50" charset="-128"/>
              </a:rPr>
              <a:t>工工</a:t>
            </a:r>
            <a:r>
              <a:rPr lang="ja-JP" altLang="en-US" sz="2200" dirty="0" smtClean="0">
                <a:solidFill>
                  <a:srgbClr val="1F497D"/>
                </a:solidFill>
                <a:latin typeface="HGP創英角ｺﾞｼｯｸUB" pitchFamily="50" charset="-128"/>
                <a:ea typeface="HGP創英角ｺﾞｼｯｸUB" pitchFamily="50" charset="-128"/>
              </a:rPr>
              <a:t>事業及び解体工事の実務経験年数の取扱</a:t>
            </a:r>
          </a:p>
        </p:txBody>
      </p:sp>
      <p:graphicFrame>
        <p:nvGraphicFramePr>
          <p:cNvPr id="4" name="表 3"/>
          <p:cNvGraphicFramePr>
            <a:graphicFrameLocks noGrp="1"/>
          </p:cNvGraphicFramePr>
          <p:nvPr>
            <p:extLst/>
          </p:nvPr>
        </p:nvGraphicFramePr>
        <p:xfrm>
          <a:off x="266700" y="2069504"/>
          <a:ext cx="9236077" cy="2285179"/>
        </p:xfrm>
        <a:graphic>
          <a:graphicData uri="http://schemas.openxmlformats.org/drawingml/2006/table">
            <a:tbl>
              <a:tblPr firstRow="1" bandRow="1">
                <a:tableStyleId>{5C22544A-7EE6-4342-B048-85BDC9FD1C3A}</a:tableStyleId>
              </a:tblPr>
              <a:tblGrid>
                <a:gridCol w="2128695"/>
                <a:gridCol w="3553691"/>
                <a:gridCol w="3553691"/>
              </a:tblGrid>
              <a:tr h="47195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rPr>
                        <a:t>法施行前</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rPr>
                        <a:t>法施行後</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06610">
                <a:tc>
                  <a:txBody>
                    <a:bodyPr/>
                    <a:lstStyle/>
                    <a:p>
                      <a:r>
                        <a:rPr kumimoji="1" lang="ja-JP" altLang="en-US" dirty="0" smtClean="0"/>
                        <a:t>法施行後</a:t>
                      </a:r>
                      <a:endParaRPr kumimoji="1" lang="en-US" altLang="ja-JP" dirty="0" smtClean="0"/>
                    </a:p>
                    <a:p>
                      <a:r>
                        <a:rPr kumimoji="1" lang="ja-JP" altLang="en-US" dirty="0" smtClean="0"/>
                        <a:t>とび・土</a:t>
                      </a:r>
                      <a:r>
                        <a:rPr kumimoji="1" lang="ja-JP" altLang="en-US" dirty="0" err="1" smtClean="0"/>
                        <a:t>工工</a:t>
                      </a:r>
                      <a:r>
                        <a:rPr kumimoji="1" lang="ja-JP" altLang="en-US" dirty="0" smtClean="0"/>
                        <a:t>事業</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06610">
                <a:tc>
                  <a:txBody>
                    <a:bodyPr/>
                    <a:lstStyle/>
                    <a:p>
                      <a:r>
                        <a:rPr kumimoji="1" lang="ja-JP" altLang="en-US" dirty="0" smtClean="0"/>
                        <a:t>解体工事業</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nchor="ct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正方形/長方形 4"/>
          <p:cNvSpPr/>
          <p:nvPr/>
        </p:nvSpPr>
        <p:spPr>
          <a:xfrm>
            <a:off x="6603713" y="2713880"/>
            <a:ext cx="2719821" cy="315652"/>
          </a:xfrm>
          <a:prstGeom prst="rect">
            <a:avLst/>
          </a:prstGeom>
          <a:solidFill>
            <a:schemeClr val="bg1">
              <a:lumMod val="85000"/>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法施行後とび・土工</a:t>
            </a:r>
            <a:endParaRPr lang="ja-JP" altLang="en-US" dirty="0">
              <a:solidFill>
                <a:prstClr val="black"/>
              </a:solidFill>
            </a:endParaRPr>
          </a:p>
        </p:txBody>
      </p:sp>
      <p:sp>
        <p:nvSpPr>
          <p:cNvPr id="7" name="テキスト ボックス 6"/>
          <p:cNvSpPr txBox="1"/>
          <p:nvPr/>
        </p:nvSpPr>
        <p:spPr>
          <a:xfrm>
            <a:off x="87560" y="656692"/>
            <a:ext cx="9761984" cy="923330"/>
          </a:xfrm>
          <a:prstGeom prst="rect">
            <a:avLst/>
          </a:prstGeom>
          <a:noFill/>
          <a:ln>
            <a:solidFill>
              <a:schemeClr val="tx1"/>
            </a:solidFill>
          </a:ln>
        </p:spPr>
        <p:txBody>
          <a:bodyPr wrap="square" rtlCol="0">
            <a:spAutoFit/>
          </a:bodyPr>
          <a:lstStyle/>
          <a:p>
            <a:pPr>
              <a:buFont typeface="Wingdings" pitchFamily="2" charset="2"/>
              <a:buChar char="u"/>
            </a:pPr>
            <a:r>
              <a:rPr lang="ja-JP" altLang="en-US" dirty="0" smtClean="0">
                <a:solidFill>
                  <a:prstClr val="black"/>
                </a:solidFill>
              </a:rPr>
              <a:t>新とび・土工工事の実務経験年数は、旧とび・土工工事の全ての実務経験年数とする。</a:t>
            </a:r>
            <a:endParaRPr lang="en-US" altLang="ja-JP" dirty="0" smtClean="0">
              <a:solidFill>
                <a:prstClr val="black"/>
              </a:solidFill>
            </a:endParaRPr>
          </a:p>
          <a:p>
            <a:pPr marL="261938" indent="-261938">
              <a:buFont typeface="Wingdings" pitchFamily="2" charset="2"/>
              <a:buChar char="u"/>
            </a:pPr>
            <a:r>
              <a:rPr lang="ja-JP" altLang="en-US" dirty="0" smtClean="0">
                <a:solidFill>
                  <a:prstClr val="black"/>
                </a:solidFill>
              </a:rPr>
              <a:t>解体工事の実務経験年数は、</a:t>
            </a:r>
            <a:r>
              <a:rPr lang="ja-JP" altLang="en-US" u="sng" dirty="0" smtClean="0">
                <a:solidFill>
                  <a:prstClr val="black"/>
                </a:solidFill>
              </a:rPr>
              <a:t>旧とび・土工工事の実務経験年数のうち解体工事に係る実務経験年数</a:t>
            </a:r>
            <a:r>
              <a:rPr lang="en-US" altLang="ja-JP" u="sng" baseline="30000" dirty="0" smtClean="0">
                <a:solidFill>
                  <a:prstClr val="black"/>
                </a:solidFill>
              </a:rPr>
              <a:t>※</a:t>
            </a:r>
            <a:r>
              <a:rPr lang="ja-JP" altLang="en-US" dirty="0" smtClean="0">
                <a:solidFill>
                  <a:prstClr val="black"/>
                </a:solidFill>
              </a:rPr>
              <a:t>とする。</a:t>
            </a:r>
            <a:endParaRPr lang="en-US" altLang="ja-JP" dirty="0" smtClean="0">
              <a:solidFill>
                <a:prstClr val="black"/>
              </a:solidFill>
            </a:endParaRPr>
          </a:p>
        </p:txBody>
      </p:sp>
      <p:cxnSp>
        <p:nvCxnSpPr>
          <p:cNvPr id="8" name="カギ線コネクタ 7"/>
          <p:cNvCxnSpPr>
            <a:endCxn id="5" idx="1"/>
          </p:cNvCxnSpPr>
          <p:nvPr/>
        </p:nvCxnSpPr>
        <p:spPr>
          <a:xfrm flipV="1">
            <a:off x="5551226" y="2871706"/>
            <a:ext cx="1052487" cy="579584"/>
          </a:xfrm>
          <a:prstGeom prst="bentConnector3">
            <a:avLst>
              <a:gd name="adj1" fmla="val 29487"/>
            </a:avLst>
          </a:prstGeom>
          <a:ln w="31750">
            <a:prstDash val="dash"/>
            <a:tailEnd type="triangle"/>
          </a:ln>
        </p:spPr>
        <p:style>
          <a:lnRef idx="1">
            <a:schemeClr val="dk1"/>
          </a:lnRef>
          <a:fillRef idx="0">
            <a:schemeClr val="dk1"/>
          </a:fillRef>
          <a:effectRef idx="0">
            <a:schemeClr val="dk1"/>
          </a:effectRef>
          <a:fontRef idx="minor">
            <a:schemeClr val="tx1"/>
          </a:fontRef>
        </p:style>
      </p:cxnSp>
      <p:cxnSp>
        <p:nvCxnSpPr>
          <p:cNvPr id="9" name="カギ線コネクタ 8"/>
          <p:cNvCxnSpPr/>
          <p:nvPr/>
        </p:nvCxnSpPr>
        <p:spPr>
          <a:xfrm>
            <a:off x="5553076" y="3444721"/>
            <a:ext cx="1050637" cy="422410"/>
          </a:xfrm>
          <a:prstGeom prst="bentConnector3">
            <a:avLst>
              <a:gd name="adj1" fmla="val 30659"/>
            </a:avLst>
          </a:prstGeom>
          <a:ln w="31750">
            <a:prstDash val="dash"/>
            <a:tailEnd type="triangle"/>
          </a:ln>
        </p:spPr>
        <p:style>
          <a:lnRef idx="1">
            <a:schemeClr val="dk1"/>
          </a:lnRef>
          <a:fillRef idx="0">
            <a:schemeClr val="dk1"/>
          </a:fillRef>
          <a:effectRef idx="0">
            <a:schemeClr val="dk1"/>
          </a:effectRef>
          <a:fontRef idx="minor">
            <a:schemeClr val="tx1"/>
          </a:fontRef>
        </p:style>
      </p:cxnSp>
      <p:sp>
        <p:nvSpPr>
          <p:cNvPr id="10" name="正方形/長方形 9"/>
          <p:cNvSpPr/>
          <p:nvPr/>
        </p:nvSpPr>
        <p:spPr>
          <a:xfrm>
            <a:off x="6608910" y="3676271"/>
            <a:ext cx="1184563" cy="31565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解体</a:t>
            </a:r>
            <a:endParaRPr lang="ja-JP" altLang="en-US" dirty="0">
              <a:solidFill>
                <a:prstClr val="black"/>
              </a:solidFill>
            </a:endParaRPr>
          </a:p>
        </p:txBody>
      </p:sp>
      <p:sp>
        <p:nvSpPr>
          <p:cNvPr id="11" name="正方形/長方形 10"/>
          <p:cNvSpPr/>
          <p:nvPr/>
        </p:nvSpPr>
        <p:spPr>
          <a:xfrm>
            <a:off x="7798670" y="3676271"/>
            <a:ext cx="1524865" cy="31565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12" name="テキスト ボックス 11"/>
          <p:cNvSpPr txBox="1"/>
          <p:nvPr/>
        </p:nvSpPr>
        <p:spPr>
          <a:xfrm>
            <a:off x="2441424" y="3201150"/>
            <a:ext cx="3106430" cy="369332"/>
          </a:xfrm>
          <a:prstGeom prst="rect">
            <a:avLst/>
          </a:prstGeom>
          <a:solidFill>
            <a:schemeClr val="bg1"/>
          </a:solidFill>
          <a:ln w="19050">
            <a:solidFill>
              <a:schemeClr val="tx1"/>
            </a:solidFill>
          </a:ln>
        </p:spPr>
        <p:txBody>
          <a:bodyPr wrap="square" rtlCol="0">
            <a:spAutoFit/>
          </a:bodyPr>
          <a:lstStyle/>
          <a:p>
            <a:pPr algn="ctr"/>
            <a:r>
              <a:rPr lang="ja-JP" altLang="en-US" sz="1600" dirty="0">
                <a:solidFill>
                  <a:prstClr val="black"/>
                </a:solidFill>
              </a:rPr>
              <a:t>法施行前とび・土工</a:t>
            </a:r>
            <a:r>
              <a:rPr lang="ja-JP" altLang="en-US" dirty="0" smtClean="0">
                <a:solidFill>
                  <a:prstClr val="black"/>
                </a:solidFill>
              </a:rPr>
              <a:t>　うち解体分</a:t>
            </a:r>
            <a:endParaRPr lang="ja-JP" altLang="en-US" dirty="0">
              <a:solidFill>
                <a:prstClr val="black"/>
              </a:solidFill>
            </a:endParaRPr>
          </a:p>
        </p:txBody>
      </p:sp>
      <p:cxnSp>
        <p:nvCxnSpPr>
          <p:cNvPr id="13" name="直線コネクタ 12"/>
          <p:cNvCxnSpPr/>
          <p:nvPr/>
        </p:nvCxnSpPr>
        <p:spPr>
          <a:xfrm>
            <a:off x="2441424" y="3268470"/>
            <a:ext cx="0" cy="9939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547854" y="3250654"/>
            <a:ext cx="0" cy="9939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27315" y="3204242"/>
            <a:ext cx="0" cy="6164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4327316" y="3697654"/>
            <a:ext cx="1220537" cy="131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246335" y="3671513"/>
            <a:ext cx="1306714" cy="338554"/>
          </a:xfrm>
          <a:prstGeom prst="rect">
            <a:avLst/>
          </a:prstGeom>
          <a:noFill/>
        </p:spPr>
        <p:txBody>
          <a:bodyPr wrap="square" rtlCol="0">
            <a:spAutoFit/>
          </a:bodyPr>
          <a:lstStyle/>
          <a:p>
            <a:pPr algn="ctr"/>
            <a:r>
              <a:rPr lang="ja-JP" altLang="en-US" sz="1600" dirty="0">
                <a:solidFill>
                  <a:prstClr val="black"/>
                </a:solidFill>
              </a:rPr>
              <a:t>３年</a:t>
            </a:r>
          </a:p>
        </p:txBody>
      </p:sp>
      <p:cxnSp>
        <p:nvCxnSpPr>
          <p:cNvPr id="18" name="直線矢印コネクタ 17"/>
          <p:cNvCxnSpPr/>
          <p:nvPr/>
        </p:nvCxnSpPr>
        <p:spPr>
          <a:xfrm flipV="1">
            <a:off x="2435877" y="4054354"/>
            <a:ext cx="3117172" cy="78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341106" y="4020077"/>
            <a:ext cx="1306714" cy="338554"/>
          </a:xfrm>
          <a:prstGeom prst="rect">
            <a:avLst/>
          </a:prstGeom>
          <a:noFill/>
        </p:spPr>
        <p:txBody>
          <a:bodyPr wrap="square" rtlCol="0">
            <a:spAutoFit/>
          </a:bodyPr>
          <a:lstStyle/>
          <a:p>
            <a:pPr algn="ctr"/>
            <a:r>
              <a:rPr lang="ja-JP" altLang="en-US" sz="1600" dirty="0">
                <a:solidFill>
                  <a:prstClr val="black"/>
                </a:solidFill>
              </a:rPr>
              <a:t>８</a:t>
            </a:r>
            <a:r>
              <a:rPr lang="ja-JP" altLang="en-US" sz="1600" dirty="0" smtClean="0">
                <a:solidFill>
                  <a:prstClr val="black"/>
                </a:solidFill>
              </a:rPr>
              <a:t>年</a:t>
            </a:r>
            <a:endParaRPr lang="ja-JP" altLang="en-US" sz="1600" dirty="0">
              <a:solidFill>
                <a:prstClr val="black"/>
              </a:solidFill>
            </a:endParaRPr>
          </a:p>
        </p:txBody>
      </p:sp>
      <p:cxnSp>
        <p:nvCxnSpPr>
          <p:cNvPr id="20" name="直線コネクタ 19"/>
          <p:cNvCxnSpPr/>
          <p:nvPr/>
        </p:nvCxnSpPr>
        <p:spPr>
          <a:xfrm flipH="1">
            <a:off x="6603713" y="2704002"/>
            <a:ext cx="5223" cy="6286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9323534" y="2684952"/>
            <a:ext cx="27" cy="6477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6632782" y="3149990"/>
            <a:ext cx="2690779" cy="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602336" y="3144810"/>
            <a:ext cx="1306714" cy="338554"/>
          </a:xfrm>
          <a:prstGeom prst="rect">
            <a:avLst/>
          </a:prstGeom>
          <a:noFill/>
        </p:spPr>
        <p:txBody>
          <a:bodyPr wrap="square" rtlCol="0">
            <a:spAutoFit/>
          </a:bodyPr>
          <a:lstStyle/>
          <a:p>
            <a:pPr algn="ctr"/>
            <a:r>
              <a:rPr lang="ja-JP" altLang="en-US" sz="1600" dirty="0">
                <a:solidFill>
                  <a:prstClr val="black"/>
                </a:solidFill>
              </a:rPr>
              <a:t>８年</a:t>
            </a:r>
          </a:p>
        </p:txBody>
      </p:sp>
      <p:cxnSp>
        <p:nvCxnSpPr>
          <p:cNvPr id="24" name="直線コネクタ 23"/>
          <p:cNvCxnSpPr/>
          <p:nvPr/>
        </p:nvCxnSpPr>
        <p:spPr>
          <a:xfrm flipH="1">
            <a:off x="6603713" y="3670722"/>
            <a:ext cx="5223" cy="69871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7793472" y="3651672"/>
            <a:ext cx="6088" cy="71776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6632782" y="4073430"/>
            <a:ext cx="1160691" cy="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573636" y="4073429"/>
            <a:ext cx="1306714" cy="338554"/>
          </a:xfrm>
          <a:prstGeom prst="rect">
            <a:avLst/>
          </a:prstGeom>
          <a:noFill/>
        </p:spPr>
        <p:txBody>
          <a:bodyPr wrap="square" rtlCol="0">
            <a:spAutoFit/>
          </a:bodyPr>
          <a:lstStyle/>
          <a:p>
            <a:pPr algn="ctr"/>
            <a:r>
              <a:rPr lang="ja-JP" altLang="en-US" sz="1600" dirty="0">
                <a:solidFill>
                  <a:prstClr val="black"/>
                </a:solidFill>
              </a:rPr>
              <a:t>３年</a:t>
            </a:r>
          </a:p>
        </p:txBody>
      </p:sp>
      <p:sp>
        <p:nvSpPr>
          <p:cNvPr id="28" name="テキスト ボックス 27"/>
          <p:cNvSpPr txBox="1"/>
          <p:nvPr/>
        </p:nvSpPr>
        <p:spPr>
          <a:xfrm>
            <a:off x="458441" y="4725729"/>
            <a:ext cx="9044336" cy="830997"/>
          </a:xfrm>
          <a:prstGeom prst="rect">
            <a:avLst/>
          </a:prstGeom>
          <a:noFill/>
        </p:spPr>
        <p:txBody>
          <a:bodyPr wrap="square" rtlCol="0">
            <a:spAutoFit/>
          </a:bodyPr>
          <a:lstStyle/>
          <a:p>
            <a:pPr marL="268288" indent="-268288"/>
            <a:r>
              <a:rPr lang="en-US" altLang="ja-JP" sz="1600" dirty="0" smtClean="0">
                <a:solidFill>
                  <a:prstClr val="black"/>
                </a:solidFill>
              </a:rPr>
              <a:t>※</a:t>
            </a:r>
            <a:r>
              <a:rPr lang="ja-JP" altLang="en-US" sz="1600" dirty="0" smtClean="0">
                <a:solidFill>
                  <a:prstClr val="black"/>
                </a:solidFill>
              </a:rPr>
              <a:t>解体工事の実務経験年数の算出については、</a:t>
            </a:r>
            <a:r>
              <a:rPr lang="ja-JP" altLang="en-US" sz="1600" u="sng" dirty="0" smtClean="0">
                <a:solidFill>
                  <a:prstClr val="black"/>
                </a:solidFill>
              </a:rPr>
              <a:t>請負契約書で工期を確認</a:t>
            </a:r>
            <a:r>
              <a:rPr lang="ja-JP" altLang="en-US" sz="1600" dirty="0" smtClean="0">
                <a:solidFill>
                  <a:prstClr val="black"/>
                </a:solidFill>
              </a:rPr>
              <a:t>し、解体工事の実務経験年数とする。その際、</a:t>
            </a:r>
            <a:r>
              <a:rPr lang="ja-JP" altLang="en-US" sz="1600" u="sng" dirty="0" smtClean="0">
                <a:solidFill>
                  <a:prstClr val="black"/>
                </a:solidFill>
              </a:rPr>
              <a:t>１つの契約書で解体工事以外の工事もあわせて請け負っているものについては、当該契約の工期を解体工事の実務経験年数とする</a:t>
            </a:r>
            <a:r>
              <a:rPr lang="ja-JP" altLang="en-US" sz="1600" dirty="0" smtClean="0">
                <a:solidFill>
                  <a:prstClr val="black"/>
                </a:solidFill>
              </a:rPr>
              <a:t>。</a:t>
            </a:r>
            <a:endParaRPr lang="en-US" altLang="ja-JP" sz="1600" dirty="0" smtClean="0">
              <a:solidFill>
                <a:prstClr val="black"/>
              </a:solidFill>
            </a:endParaRPr>
          </a:p>
        </p:txBody>
      </p:sp>
      <p:sp>
        <p:nvSpPr>
          <p:cNvPr id="2" name="テキスト ボックス 1"/>
          <p:cNvSpPr txBox="1"/>
          <p:nvPr/>
        </p:nvSpPr>
        <p:spPr>
          <a:xfrm>
            <a:off x="458441" y="5656363"/>
            <a:ext cx="7882286" cy="338554"/>
          </a:xfrm>
          <a:prstGeom prst="rect">
            <a:avLst/>
          </a:prstGeom>
          <a:noFill/>
        </p:spPr>
        <p:txBody>
          <a:bodyPr wrap="none" rtlCol="0">
            <a:spAutoFit/>
          </a:bodyPr>
          <a:lstStyle/>
          <a:p>
            <a:r>
              <a:rPr lang="ja-JP" altLang="en-US" sz="1600" dirty="0" smtClean="0">
                <a:solidFill>
                  <a:prstClr val="black"/>
                </a:solidFill>
              </a:rPr>
              <a:t>（注意</a:t>
            </a:r>
            <a:r>
              <a:rPr lang="ja-JP" altLang="en-US" sz="1600" dirty="0">
                <a:solidFill>
                  <a:prstClr val="black"/>
                </a:solidFill>
              </a:rPr>
              <a:t>）</a:t>
            </a:r>
            <a:r>
              <a:rPr lang="ja-JP" altLang="en-US" sz="1600" dirty="0" smtClean="0">
                <a:solidFill>
                  <a:prstClr val="black"/>
                </a:solidFill>
              </a:rPr>
              <a:t>実務経験</a:t>
            </a:r>
            <a:r>
              <a:rPr lang="ja-JP" altLang="en-US" sz="1600" dirty="0">
                <a:solidFill>
                  <a:prstClr val="black"/>
                </a:solidFill>
              </a:rPr>
              <a:t>のみ</a:t>
            </a:r>
            <a:r>
              <a:rPr lang="ja-JP" altLang="en-US" sz="1600" dirty="0" smtClean="0">
                <a:solidFill>
                  <a:prstClr val="black"/>
                </a:solidFill>
              </a:rPr>
              <a:t>で技術者となる場合は、技術者要件を満たす実務経験年数が必要。</a:t>
            </a:r>
            <a:endParaRPr lang="ja-JP" altLang="en-US" sz="1600" dirty="0">
              <a:solidFill>
                <a:prstClr val="black"/>
              </a:solidFill>
            </a:endParaRPr>
          </a:p>
        </p:txBody>
      </p:sp>
      <p:sp>
        <p:nvSpPr>
          <p:cNvPr id="29" name="テキスト ボックス 28"/>
          <p:cNvSpPr txBox="1"/>
          <p:nvPr/>
        </p:nvSpPr>
        <p:spPr>
          <a:xfrm>
            <a:off x="186239" y="1697911"/>
            <a:ext cx="4262705" cy="369332"/>
          </a:xfrm>
          <a:prstGeom prst="rect">
            <a:avLst/>
          </a:prstGeom>
          <a:noFill/>
        </p:spPr>
        <p:txBody>
          <a:bodyPr wrap="none" rtlCol="0">
            <a:spAutoFit/>
          </a:bodyPr>
          <a:lstStyle/>
          <a:p>
            <a:r>
              <a:rPr lang="ja-JP" altLang="en-US" dirty="0" smtClean="0">
                <a:solidFill>
                  <a:prstClr val="black"/>
                </a:solidFill>
              </a:rPr>
              <a:t>法施行前、法施行後の実務経験の算出例</a:t>
            </a:r>
            <a:endParaRPr lang="ja-JP" altLang="en-US" dirty="0">
              <a:solidFill>
                <a:prstClr val="black"/>
              </a:solidFill>
            </a:endParaRPr>
          </a:p>
        </p:txBody>
      </p:sp>
    </p:spTree>
    <p:extLst>
      <p:ext uri="{BB962C8B-B14F-4D97-AF65-F5344CB8AC3E}">
        <p14:creationId xmlns:p14="http://schemas.microsoft.com/office/powerpoint/2010/main" val="1875140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4"/>
          <p:cNvSpPr>
            <a:spLocks noChangeArrowheads="1"/>
          </p:cNvSpPr>
          <p:nvPr/>
        </p:nvSpPr>
        <p:spPr bwMode="auto">
          <a:xfrm>
            <a:off x="-15552" y="422"/>
            <a:ext cx="9906000" cy="476250"/>
          </a:xfrm>
          <a:prstGeom prst="rect">
            <a:avLst/>
          </a:prstGeom>
          <a:noFill/>
          <a:ln w="9525">
            <a:noFill/>
            <a:miter lim="800000"/>
            <a:headEnd/>
            <a:tailEnd/>
          </a:ln>
        </p:spPr>
        <p:txBody>
          <a:bodyPr lIns="91431" tIns="45716" rIns="91431" bIns="45716" anchor="ctr"/>
          <a:lstStyle/>
          <a:p>
            <a:pPr defTabSz="914310"/>
            <a:r>
              <a:rPr lang="ja-JP" altLang="en-US" sz="2400" dirty="0" smtClean="0">
                <a:solidFill>
                  <a:srgbClr val="1F497D"/>
                </a:solidFill>
                <a:latin typeface="HGP創英角ｺﾞｼｯｸUB" pitchFamily="50" charset="-128"/>
                <a:ea typeface="HGP創英角ｺﾞｼｯｸUB" pitchFamily="50" charset="-128"/>
              </a:rPr>
              <a:t>登録解体工事講習について</a:t>
            </a:r>
          </a:p>
        </p:txBody>
      </p:sp>
      <p:sp>
        <p:nvSpPr>
          <p:cNvPr id="8" name="テキスト ボックス 7"/>
          <p:cNvSpPr txBox="1"/>
          <p:nvPr/>
        </p:nvSpPr>
        <p:spPr>
          <a:xfrm>
            <a:off x="72331" y="6950422"/>
            <a:ext cx="9721080" cy="954107"/>
          </a:xfrm>
          <a:prstGeom prst="rect">
            <a:avLst/>
          </a:prstGeom>
          <a:noFill/>
        </p:spPr>
        <p:txBody>
          <a:bodyPr wrap="square" rtlCol="0">
            <a:spAutoFit/>
          </a:bodyPr>
          <a:lstStyle/>
          <a:p>
            <a:r>
              <a:rPr lang="ja-JP" altLang="ja-JP" sz="2000" u="sng" dirty="0">
                <a:solidFill>
                  <a:prstClr val="black"/>
                </a:solidFill>
              </a:rPr>
              <a:t>２．スケジュール及び経過措置</a:t>
            </a:r>
            <a:endParaRPr lang="ja-JP" altLang="ja-JP" sz="2000" dirty="0">
              <a:solidFill>
                <a:prstClr val="black"/>
              </a:solidFill>
            </a:endParaRPr>
          </a:p>
          <a:p>
            <a:r>
              <a:rPr lang="ja-JP" altLang="ja-JP" dirty="0" smtClean="0">
                <a:solidFill>
                  <a:prstClr val="black"/>
                </a:solidFill>
              </a:rPr>
              <a:t>とび</a:t>
            </a:r>
            <a:r>
              <a:rPr lang="ja-JP" altLang="ja-JP" dirty="0">
                <a:solidFill>
                  <a:prstClr val="black"/>
                </a:solidFill>
              </a:rPr>
              <a:t>・土</a:t>
            </a:r>
            <a:r>
              <a:rPr lang="ja-JP" altLang="ja-JP" dirty="0" err="1">
                <a:solidFill>
                  <a:prstClr val="black"/>
                </a:solidFill>
              </a:rPr>
              <a:t>工工</a:t>
            </a:r>
            <a:r>
              <a:rPr lang="ja-JP" altLang="ja-JP" dirty="0">
                <a:solidFill>
                  <a:prstClr val="black"/>
                </a:solidFill>
              </a:rPr>
              <a:t>事業の既存資格者に対しては経過措置をおくこととし</a:t>
            </a:r>
            <a:r>
              <a:rPr lang="en-US" altLang="ja-JP" dirty="0">
                <a:solidFill>
                  <a:prstClr val="black"/>
                </a:solidFill>
              </a:rPr>
              <a:t>(</a:t>
            </a:r>
            <a:r>
              <a:rPr lang="ja-JP" altLang="ja-JP" dirty="0">
                <a:solidFill>
                  <a:prstClr val="black"/>
                </a:solidFill>
              </a:rPr>
              <a:t>別紙２</a:t>
            </a:r>
            <a:r>
              <a:rPr lang="en-US" altLang="ja-JP" dirty="0">
                <a:solidFill>
                  <a:prstClr val="black"/>
                </a:solidFill>
              </a:rPr>
              <a:t>)</a:t>
            </a:r>
            <a:r>
              <a:rPr lang="ja-JP" altLang="ja-JP" dirty="0" err="1" smtClean="0">
                <a:solidFill>
                  <a:prstClr val="black"/>
                </a:solidFill>
              </a:rPr>
              <a:t>、</a:t>
            </a:r>
            <a:endParaRPr lang="en-US" altLang="ja-JP" dirty="0">
              <a:solidFill>
                <a:prstClr val="black"/>
              </a:solidFill>
            </a:endParaRPr>
          </a:p>
          <a:p>
            <a:r>
              <a:rPr lang="ja-JP" altLang="ja-JP" dirty="0" smtClean="0">
                <a:solidFill>
                  <a:prstClr val="black"/>
                </a:solidFill>
              </a:rPr>
              <a:t>その</a:t>
            </a:r>
            <a:r>
              <a:rPr lang="ja-JP" altLang="ja-JP" dirty="0">
                <a:solidFill>
                  <a:prstClr val="black"/>
                </a:solidFill>
              </a:rPr>
              <a:t>期間は平成</a:t>
            </a:r>
            <a:r>
              <a:rPr lang="en-US" altLang="ja-JP" dirty="0">
                <a:solidFill>
                  <a:prstClr val="black"/>
                </a:solidFill>
              </a:rPr>
              <a:t>33</a:t>
            </a:r>
            <a:r>
              <a:rPr lang="ja-JP" altLang="ja-JP" dirty="0">
                <a:solidFill>
                  <a:prstClr val="black"/>
                </a:solidFill>
              </a:rPr>
              <a:t>年</a:t>
            </a:r>
            <a:r>
              <a:rPr lang="en-US" altLang="ja-JP" dirty="0">
                <a:solidFill>
                  <a:prstClr val="black"/>
                </a:solidFill>
              </a:rPr>
              <a:t>3</a:t>
            </a:r>
            <a:r>
              <a:rPr lang="ja-JP" altLang="ja-JP" dirty="0">
                <a:solidFill>
                  <a:prstClr val="black"/>
                </a:solidFill>
              </a:rPr>
              <a:t>月末までとする予定。</a:t>
            </a:r>
          </a:p>
        </p:txBody>
      </p:sp>
      <p:graphicFrame>
        <p:nvGraphicFramePr>
          <p:cNvPr id="3" name="表 2"/>
          <p:cNvGraphicFramePr>
            <a:graphicFrameLocks noGrp="1"/>
          </p:cNvGraphicFramePr>
          <p:nvPr>
            <p:extLst/>
          </p:nvPr>
        </p:nvGraphicFramePr>
        <p:xfrm>
          <a:off x="84602" y="1664804"/>
          <a:ext cx="4688378" cy="2966720"/>
        </p:xfrm>
        <a:graphic>
          <a:graphicData uri="http://schemas.openxmlformats.org/drawingml/2006/table">
            <a:tbl>
              <a:tblPr firstRow="1" bandRow="1">
                <a:tableStyleId>{5940675A-B579-460E-94D1-54222C63F5DA}</a:tableStyleId>
              </a:tblPr>
              <a:tblGrid>
                <a:gridCol w="2034226"/>
                <a:gridCol w="2654152"/>
              </a:tblGrid>
              <a:tr h="370840">
                <a:tc>
                  <a:txBody>
                    <a:bodyPr/>
                    <a:lstStyle/>
                    <a:p>
                      <a:pPr algn="ctr"/>
                      <a:r>
                        <a:rPr kumimoji="1" lang="ja-JP" altLang="en-US" sz="1600" dirty="0" smtClean="0"/>
                        <a:t>科目</a:t>
                      </a:r>
                      <a:endParaRPr kumimoji="1" lang="ja-JP" altLang="en-US" sz="1600" dirty="0"/>
                    </a:p>
                  </a:txBody>
                  <a:tcPr/>
                </a:tc>
                <a:tc>
                  <a:txBody>
                    <a:bodyPr/>
                    <a:lstStyle/>
                    <a:p>
                      <a:pPr algn="ctr"/>
                      <a:r>
                        <a:rPr kumimoji="1" lang="ja-JP" altLang="en-US" sz="1600" dirty="0" smtClean="0"/>
                        <a:t>内容</a:t>
                      </a:r>
                      <a:endParaRPr kumimoji="1" lang="ja-JP" altLang="en-US" sz="1600" dirty="0"/>
                    </a:p>
                  </a:txBody>
                  <a:tcPr/>
                </a:tc>
              </a:tr>
              <a:tr h="370840">
                <a:tc>
                  <a:txBody>
                    <a:bodyPr/>
                    <a:lstStyle/>
                    <a:p>
                      <a:pPr algn="l"/>
                      <a:r>
                        <a:rPr kumimoji="1" lang="ja-JP" altLang="en-US" sz="1600" dirty="0" smtClean="0"/>
                        <a:t>解体工事の関係法令に関する科目</a:t>
                      </a:r>
                      <a:endParaRPr kumimoji="1" lang="ja-JP" altLang="en-US" sz="1600" dirty="0"/>
                    </a:p>
                  </a:txBody>
                  <a:tcPr/>
                </a:tc>
                <a:tc>
                  <a:txBody>
                    <a:bodyPr/>
                    <a:lstStyle/>
                    <a:p>
                      <a:pPr algn="l"/>
                      <a:r>
                        <a:rPr kumimoji="1" lang="ja-JP" altLang="en-US" sz="1600" dirty="0" smtClean="0"/>
                        <a:t>廃棄物処理法、建設リサイクル法、その他関係法令に関する事項</a:t>
                      </a:r>
                      <a:endParaRPr kumimoji="1" lang="ja-JP" altLang="en-US" sz="1600" dirty="0"/>
                    </a:p>
                  </a:txBody>
                  <a:tcPr/>
                </a:tc>
              </a:tr>
              <a:tr h="370840">
                <a:tc>
                  <a:txBody>
                    <a:bodyPr/>
                    <a:lstStyle/>
                    <a:p>
                      <a:pPr algn="l"/>
                      <a:r>
                        <a:rPr kumimoji="1" lang="ja-JP" altLang="en-US" sz="1600" dirty="0" smtClean="0"/>
                        <a:t>解体工事の工法に関する科目</a:t>
                      </a:r>
                      <a:endParaRPr kumimoji="1" lang="ja-JP" altLang="en-US" sz="1600" dirty="0"/>
                    </a:p>
                  </a:txBody>
                  <a:tcPr/>
                </a:tc>
                <a:tc>
                  <a:txBody>
                    <a:bodyPr/>
                    <a:lstStyle/>
                    <a:p>
                      <a:pPr algn="l"/>
                      <a:r>
                        <a:rPr kumimoji="1" lang="ja-JP" altLang="en-US" sz="1600" dirty="0" smtClean="0"/>
                        <a:t>木造、鉄筋コンクリート造その他の構造に応じた解体工事の施工方法に関する事項</a:t>
                      </a:r>
                      <a:endParaRPr kumimoji="1" lang="ja-JP" altLang="en-US" sz="1600" dirty="0"/>
                    </a:p>
                  </a:txBody>
                  <a:tcPr/>
                </a:tc>
              </a:tr>
              <a:tr h="370840">
                <a:tc>
                  <a:txBody>
                    <a:bodyPr/>
                    <a:lstStyle/>
                    <a:p>
                      <a:pPr algn="l"/>
                      <a:r>
                        <a:rPr kumimoji="1" lang="ja-JP" altLang="en-US" sz="1600" dirty="0" smtClean="0"/>
                        <a:t>解体工事の実務に関する科目</a:t>
                      </a:r>
                      <a:endParaRPr kumimoji="1" lang="ja-JP" altLang="en-US" sz="1600" dirty="0"/>
                    </a:p>
                  </a:txBody>
                  <a:tcPr/>
                </a:tc>
                <a:tc>
                  <a:txBody>
                    <a:bodyPr/>
                    <a:lstStyle/>
                    <a:p>
                      <a:pPr algn="l"/>
                      <a:r>
                        <a:rPr kumimoji="1" lang="ja-JP" altLang="en-US" sz="1600" dirty="0" smtClean="0"/>
                        <a:t>解体工事の作業の特性等の実務に関する事項</a:t>
                      </a:r>
                      <a:endParaRPr kumimoji="1" lang="ja-JP" altLang="en-US" sz="1600" dirty="0"/>
                    </a:p>
                  </a:txBody>
                  <a:tcPr/>
                </a:tc>
              </a:tr>
              <a:tr h="370840">
                <a:tc>
                  <a:txBody>
                    <a:bodyPr/>
                    <a:lstStyle/>
                    <a:p>
                      <a:pPr algn="l"/>
                      <a:r>
                        <a:rPr kumimoji="1" lang="ja-JP" altLang="en-US" sz="1600" dirty="0" smtClean="0"/>
                        <a:t>合計時間</a:t>
                      </a:r>
                      <a:endParaRPr kumimoji="1" lang="ja-JP" altLang="en-US" sz="1600" dirty="0"/>
                    </a:p>
                  </a:txBody>
                  <a:tcPr/>
                </a:tc>
                <a:tc>
                  <a:txBody>
                    <a:bodyPr/>
                    <a:lstStyle/>
                    <a:p>
                      <a:pPr algn="l"/>
                      <a:r>
                        <a:rPr kumimoji="1" lang="ja-JP" altLang="en-US" sz="1600" dirty="0" smtClean="0"/>
                        <a:t>３．５時間以上</a:t>
                      </a:r>
                      <a:endParaRPr kumimoji="1" lang="ja-JP" altLang="en-US" sz="1600" dirty="0"/>
                    </a:p>
                  </a:txBody>
                  <a:tcPr/>
                </a:tc>
              </a:tr>
            </a:tbl>
          </a:graphicData>
        </a:graphic>
      </p:graphicFrame>
      <p:sp>
        <p:nvSpPr>
          <p:cNvPr id="4" name="テキスト ボックス 3"/>
          <p:cNvSpPr txBox="1"/>
          <p:nvPr/>
        </p:nvSpPr>
        <p:spPr>
          <a:xfrm>
            <a:off x="916623" y="1181015"/>
            <a:ext cx="3024336" cy="369332"/>
          </a:xfrm>
          <a:prstGeom prst="rect">
            <a:avLst/>
          </a:prstGeom>
          <a:noFill/>
        </p:spPr>
        <p:txBody>
          <a:bodyPr wrap="square" rtlCol="0">
            <a:spAutoFit/>
          </a:bodyPr>
          <a:lstStyle/>
          <a:p>
            <a:r>
              <a:rPr lang="ja-JP" altLang="en-US" dirty="0" smtClean="0">
                <a:solidFill>
                  <a:prstClr val="black"/>
                </a:solidFill>
              </a:rPr>
              <a:t>登録解体工事講習の内容</a:t>
            </a:r>
            <a:endParaRPr lang="ja-JP" altLang="en-US" dirty="0">
              <a:solidFill>
                <a:prstClr val="black"/>
              </a:solidFill>
            </a:endParaRPr>
          </a:p>
        </p:txBody>
      </p:sp>
      <p:sp>
        <p:nvSpPr>
          <p:cNvPr id="9" name="テキスト ボックス 8"/>
          <p:cNvSpPr txBox="1"/>
          <p:nvPr/>
        </p:nvSpPr>
        <p:spPr>
          <a:xfrm>
            <a:off x="5135956" y="5272428"/>
            <a:ext cx="4536504" cy="646331"/>
          </a:xfrm>
          <a:prstGeom prst="rect">
            <a:avLst/>
          </a:prstGeom>
          <a:noFill/>
          <a:ln w="19050">
            <a:solidFill>
              <a:schemeClr val="tx1"/>
            </a:solidFill>
            <a:prstDash val="dash"/>
          </a:ln>
        </p:spPr>
        <p:txBody>
          <a:bodyPr wrap="square" rtlCol="0">
            <a:spAutoFit/>
          </a:bodyPr>
          <a:lstStyle/>
          <a:p>
            <a:r>
              <a:rPr lang="en-US" altLang="ja-JP" dirty="0" smtClean="0">
                <a:solidFill>
                  <a:prstClr val="black"/>
                </a:solidFill>
              </a:rPr>
              <a:t>※</a:t>
            </a:r>
            <a:r>
              <a:rPr lang="ja-JP" altLang="en-US" dirty="0" smtClean="0">
                <a:solidFill>
                  <a:prstClr val="black"/>
                </a:solidFill>
              </a:rPr>
              <a:t>平成</a:t>
            </a:r>
            <a:r>
              <a:rPr lang="en-US" altLang="ja-JP" dirty="0" smtClean="0">
                <a:solidFill>
                  <a:prstClr val="black"/>
                </a:solidFill>
              </a:rPr>
              <a:t>28</a:t>
            </a:r>
            <a:r>
              <a:rPr lang="ja-JP" altLang="en-US" dirty="0" smtClean="0">
                <a:solidFill>
                  <a:prstClr val="black"/>
                </a:solidFill>
              </a:rPr>
              <a:t>年</a:t>
            </a:r>
            <a:r>
              <a:rPr lang="en-US" altLang="ja-JP" dirty="0" smtClean="0">
                <a:solidFill>
                  <a:prstClr val="black"/>
                </a:solidFill>
              </a:rPr>
              <a:t>6</a:t>
            </a:r>
            <a:r>
              <a:rPr lang="ja-JP" altLang="en-US" dirty="0" smtClean="0">
                <a:solidFill>
                  <a:prstClr val="black"/>
                </a:solidFill>
              </a:rPr>
              <a:t>月</a:t>
            </a:r>
            <a:r>
              <a:rPr lang="en-US" altLang="ja-JP" dirty="0" smtClean="0">
                <a:solidFill>
                  <a:prstClr val="black"/>
                </a:solidFill>
              </a:rPr>
              <a:t>1</a:t>
            </a:r>
            <a:r>
              <a:rPr lang="ja-JP" altLang="en-US" dirty="0" smtClean="0">
                <a:solidFill>
                  <a:prstClr val="black"/>
                </a:solidFill>
              </a:rPr>
              <a:t>日より登録講習申請開始、</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登録後順次、官報公告を行う。</a:t>
            </a:r>
            <a:endParaRPr lang="ja-JP" altLang="en-US" dirty="0">
              <a:solidFill>
                <a:prstClr val="black"/>
              </a:solidFill>
            </a:endParaRPr>
          </a:p>
        </p:txBody>
      </p:sp>
      <p:sp>
        <p:nvSpPr>
          <p:cNvPr id="12" name="テキスト ボックス 11"/>
          <p:cNvSpPr txBox="1"/>
          <p:nvPr/>
        </p:nvSpPr>
        <p:spPr>
          <a:xfrm>
            <a:off x="5619715" y="1166377"/>
            <a:ext cx="3527617" cy="369332"/>
          </a:xfrm>
          <a:prstGeom prst="rect">
            <a:avLst/>
          </a:prstGeom>
          <a:noFill/>
        </p:spPr>
        <p:txBody>
          <a:bodyPr wrap="square" rtlCol="0">
            <a:spAutoFit/>
          </a:bodyPr>
          <a:lstStyle/>
          <a:p>
            <a:r>
              <a:rPr kumimoji="1" lang="ja-JP" altLang="en-US" dirty="0" smtClean="0"/>
              <a:t>登録解体工事講習修了証の様式</a:t>
            </a:r>
            <a:endParaRPr kumimoji="1" lang="ja-JP" altLang="en-US" dirty="0"/>
          </a:p>
        </p:txBody>
      </p:sp>
      <p:pic>
        <p:nvPicPr>
          <p:cNvPr id="13" name="図 1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94550" y="1663062"/>
            <a:ext cx="4289652" cy="2953531"/>
          </a:xfrm>
          <a:prstGeom prst="rect">
            <a:avLst/>
          </a:prstGeom>
          <a:ln>
            <a:solidFill>
              <a:schemeClr val="tx1"/>
            </a:solidFill>
          </a:ln>
        </p:spPr>
      </p:pic>
    </p:spTree>
    <p:extLst>
      <p:ext uri="{BB962C8B-B14F-4D97-AF65-F5344CB8AC3E}">
        <p14:creationId xmlns:p14="http://schemas.microsoft.com/office/powerpoint/2010/main" val="3231762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a:xfrm>
            <a:off x="-231576" y="2060848"/>
            <a:ext cx="9793088" cy="1470025"/>
          </a:xfrm>
        </p:spPr>
        <p:txBody>
          <a:bodyPr>
            <a:noAutofit/>
          </a:bodyPr>
          <a:lstStyle/>
          <a:p>
            <a:pPr lvl="0"/>
            <a:r>
              <a:rPr kumimoji="1" lang="ja-JP" altLang="en-US" sz="4000" dirty="0" smtClean="0">
                <a:solidFill>
                  <a:schemeClr val="tx2"/>
                </a:solidFill>
                <a:latin typeface="HGP創英角ｺﾞｼｯｸUB" pitchFamily="50" charset="-128"/>
                <a:ea typeface="HGP創英角ｺﾞｼｯｸUB" pitchFamily="50" charset="-128"/>
              </a:rPr>
              <a:t>３．経営事項審査について</a:t>
            </a:r>
            <a:endParaRPr kumimoji="1" lang="ja-JP" altLang="en-US" sz="4000" dirty="0">
              <a:solidFill>
                <a:schemeClr val="tx2"/>
              </a:solidFill>
              <a:latin typeface="HGP創英角ｺﾞｼｯｸUB" pitchFamily="50" charset="-128"/>
              <a:ea typeface="HGP創英角ｺﾞｼｯｸUB" pitchFamily="50" charset="-128"/>
            </a:endParaRPr>
          </a:p>
        </p:txBody>
      </p:sp>
      <p:sp>
        <p:nvSpPr>
          <p:cNvPr id="10" name="Rectangle 5"/>
          <p:cNvSpPr txBox="1">
            <a:spLocks noChangeArrowheads="1"/>
          </p:cNvSpPr>
          <p:nvPr/>
        </p:nvSpPr>
        <p:spPr>
          <a:xfrm>
            <a:off x="0" y="1772816"/>
            <a:ext cx="9906000" cy="1440160"/>
          </a:xfrm>
          <a:prstGeom prst="rect">
            <a:avLst/>
          </a:prstGeom>
        </p:spPr>
        <p:txBody>
          <a:bodyPr vert="horz" lIns="91440" tIns="45720" rIns="91440" bIns="45720" rtlCol="0" anchor="ctr">
            <a:normAutofit/>
          </a:bodyPr>
          <a:lstStyle/>
          <a:p>
            <a:pPr algn="ctr">
              <a:spcBef>
                <a:spcPct val="0"/>
              </a:spcBef>
              <a:defRPr/>
            </a:pPr>
            <a:endParaRPr lang="ja-JP" altLang="en-US" sz="3600" dirty="0" smtClean="0">
              <a:solidFill>
                <a:srgbClr val="0070C0"/>
              </a:solidFill>
            </a:endParaRPr>
          </a:p>
        </p:txBody>
      </p:sp>
      <p:sp>
        <p:nvSpPr>
          <p:cNvPr id="12" name="正方形/長方形 11"/>
          <p:cNvSpPr/>
          <p:nvPr/>
        </p:nvSpPr>
        <p:spPr>
          <a:xfrm>
            <a:off x="0" y="0"/>
            <a:ext cx="9906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white"/>
                </a:solidFill>
              </a:rPr>
              <a:t>H2</a:t>
            </a:r>
            <a:endParaRPr lang="ja-JP" altLang="en-US" dirty="0">
              <a:solidFill>
                <a:prstClr val="white"/>
              </a:solidFill>
            </a:endParaRPr>
          </a:p>
        </p:txBody>
      </p:sp>
    </p:spTree>
    <p:extLst>
      <p:ext uri="{BB962C8B-B14F-4D97-AF65-F5344CB8AC3E}">
        <p14:creationId xmlns:p14="http://schemas.microsoft.com/office/powerpoint/2010/main" val="2547048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46575" y="6167045"/>
            <a:ext cx="9874977" cy="646331"/>
          </a:xfrm>
          <a:prstGeom prst="rect">
            <a:avLst/>
          </a:prstGeom>
          <a:noFill/>
        </p:spPr>
        <p:txBody>
          <a:bodyPr wrap="square" rtlCol="0">
            <a:spAutoFit/>
          </a:bodyPr>
          <a:lstStyle/>
          <a:p>
            <a:pPr algn="ctr" fontAlgn="base">
              <a:spcBef>
                <a:spcPct val="0"/>
              </a:spcBef>
              <a:spcAft>
                <a:spcPct val="0"/>
              </a:spcAft>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経過措置期間中に限り、</a:t>
            </a:r>
            <a:r>
              <a:rPr lang="ja-JP" altLang="en-US"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とび・土工・コンクリート・解体（経過措置）を使用し、</a:t>
            </a:r>
            <a:endParaRPr lang="en-US" altLang="ja-JP"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base">
              <a:spcBef>
                <a:spcPct val="0"/>
              </a:spcBef>
              <a:spcAft>
                <a:spcPct val="0"/>
              </a:spcAft>
            </a:pPr>
            <a:r>
              <a:rPr lang="ja-JP" altLang="en-US"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これまでの「とび・土工・コンクリート」と変わらない経審結果</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を算出可能とする</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
          <p:cNvSpPr/>
          <p:nvPr/>
        </p:nvSpPr>
        <p:spPr>
          <a:xfrm>
            <a:off x="18356" y="1592796"/>
            <a:ext cx="9864000" cy="2531581"/>
          </a:xfrm>
          <a:prstGeom prst="roundRect">
            <a:avLst>
              <a:gd name="adj" fmla="val 672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82563" indent="-182563"/>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endParaRPr lang="en-US" altLang="ja-JP" sz="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角丸四角形 48"/>
          <p:cNvSpPr/>
          <p:nvPr/>
        </p:nvSpPr>
        <p:spPr>
          <a:xfrm>
            <a:off x="5236695" y="3520223"/>
            <a:ext cx="4596280" cy="513517"/>
          </a:xfrm>
          <a:prstGeom prst="roundRect">
            <a:avLst/>
          </a:prstGeom>
          <a:solidFill>
            <a:schemeClr val="accent6">
              <a:lumMod val="20000"/>
              <a:lumOff val="80000"/>
            </a:schemeClr>
          </a:solidFill>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解体工事の元請完成工事高</a:t>
            </a:r>
            <a:endParaRPr lang="en-US" altLang="ja-JP"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a:t>
            </a:r>
            <a:r>
              <a:rPr lang="ja-JP" altLang="en-US"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解体工事の技術職員数</a:t>
            </a:r>
            <a:endParaRPr lang="en-US" altLang="ja-JP" sz="1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4" name="グループ化 63"/>
          <p:cNvGrpSpPr/>
          <p:nvPr/>
        </p:nvGrpSpPr>
        <p:grpSpPr>
          <a:xfrm>
            <a:off x="38174" y="2144157"/>
            <a:ext cx="10439328" cy="1182416"/>
            <a:chOff x="50874" y="2646671"/>
            <a:chExt cx="10439328" cy="1221364"/>
          </a:xfrm>
        </p:grpSpPr>
        <p:sp>
          <p:nvSpPr>
            <p:cNvPr id="62" name="正方形/長方形 61"/>
            <p:cNvSpPr/>
            <p:nvPr/>
          </p:nvSpPr>
          <p:spPr>
            <a:xfrm>
              <a:off x="56271" y="2646671"/>
              <a:ext cx="9817045" cy="1150179"/>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grpSp>
          <p:nvGrpSpPr>
            <p:cNvPr id="46" name="グループ化 45"/>
            <p:cNvGrpSpPr/>
            <p:nvPr/>
          </p:nvGrpSpPr>
          <p:grpSpPr>
            <a:xfrm>
              <a:off x="50874" y="3191024"/>
              <a:ext cx="10439328" cy="677011"/>
              <a:chOff x="50874" y="2402591"/>
              <a:chExt cx="10439328" cy="677011"/>
            </a:xfrm>
          </p:grpSpPr>
          <p:sp>
            <p:nvSpPr>
              <p:cNvPr id="28" name="テキスト ボックス 27"/>
              <p:cNvSpPr txBox="1"/>
              <p:nvPr/>
            </p:nvSpPr>
            <p:spPr>
              <a:xfrm>
                <a:off x="50874" y="2556382"/>
                <a:ext cx="10200168" cy="523220"/>
              </a:xfrm>
              <a:prstGeom prst="rect">
                <a:avLst/>
              </a:prstGeom>
              <a:noFill/>
            </p:spPr>
            <p:txBody>
              <a:bodyPr wrap="square" rtlCol="0">
                <a:spAutoFit/>
              </a:bodyPr>
              <a:lstStyle/>
              <a:p>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総合評定値</a:t>
                </a:r>
                <a:r>
                  <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pl-PL"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0.25</a:t>
                </a:r>
                <a:r>
                  <a:rPr lang="en-US" altLang="ja-JP"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X</a:t>
                </a:r>
                <a:r>
                  <a:rPr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pl-PL"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0.15</a:t>
                </a:r>
                <a:r>
                  <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X</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pl-PL"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0.20</a:t>
                </a:r>
                <a:r>
                  <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Y</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pl-PL"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0.25</a:t>
                </a:r>
                <a:r>
                  <a:rPr lang="pl-PL" altLang="ja-JP"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Z</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pl-PL"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0.15W</a:t>
                </a:r>
                <a:endParaRPr lang="pl-PL"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テキスト ボックス 39"/>
              <p:cNvSpPr txBox="1"/>
              <p:nvPr/>
            </p:nvSpPr>
            <p:spPr>
              <a:xfrm>
                <a:off x="3216698" y="2412671"/>
                <a:ext cx="1548172" cy="246221"/>
              </a:xfrm>
              <a:prstGeom prst="rect">
                <a:avLst/>
              </a:prstGeom>
              <a:noFill/>
            </p:spPr>
            <p:txBody>
              <a:bodyPr wrap="square" rtlCol="0">
                <a:spAutoFit/>
              </a:bodyPr>
              <a:lstStyle/>
              <a:p>
                <a:r>
                  <a:rPr lang="ja-JP" altLang="en-US" sz="1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完成工事高</a:t>
                </a:r>
                <a:endPar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p:cNvSpPr txBox="1"/>
              <p:nvPr/>
            </p:nvSpPr>
            <p:spPr>
              <a:xfrm>
                <a:off x="4553131" y="2409202"/>
                <a:ext cx="1548172" cy="246221"/>
              </a:xfrm>
              <a:prstGeom prst="rect">
                <a:avLst/>
              </a:prstGeom>
              <a:noFill/>
            </p:spPr>
            <p:txBody>
              <a:bodyPr wrap="square" rtlCol="0">
                <a:spAutoFit/>
              </a:bodyPr>
              <a:lstStyle/>
              <a:p>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自己資本</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比率等</a:t>
                </a:r>
                <a:endPar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テキスト ボックス 41"/>
              <p:cNvSpPr txBox="1"/>
              <p:nvPr/>
            </p:nvSpPr>
            <p:spPr>
              <a:xfrm>
                <a:off x="7845334" y="2402591"/>
                <a:ext cx="1548172" cy="246221"/>
              </a:xfrm>
              <a:prstGeom prst="rect">
                <a:avLst/>
              </a:prstGeom>
              <a:noFill/>
            </p:spPr>
            <p:txBody>
              <a:bodyPr wrap="square" rtlCol="0">
                <a:spAutoFit/>
              </a:bodyPr>
              <a:lstStyle/>
              <a:p>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技術力</a:t>
                </a:r>
              </a:p>
            </p:txBody>
          </p:sp>
          <p:sp>
            <p:nvSpPr>
              <p:cNvPr id="43" name="テキスト ボックス 42"/>
              <p:cNvSpPr txBox="1"/>
              <p:nvPr/>
            </p:nvSpPr>
            <p:spPr>
              <a:xfrm>
                <a:off x="6342208" y="2416946"/>
                <a:ext cx="1548172" cy="246221"/>
              </a:xfrm>
              <a:prstGeom prst="rect">
                <a:avLst/>
              </a:prstGeom>
              <a:noFill/>
            </p:spPr>
            <p:txBody>
              <a:bodyPr wrap="square" rtlCol="0">
                <a:spAutoFit/>
              </a:bodyPr>
              <a:lstStyle/>
              <a:p>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経営状況</a:t>
                </a:r>
              </a:p>
            </p:txBody>
          </p:sp>
          <p:sp>
            <p:nvSpPr>
              <p:cNvPr id="44" name="テキスト ボックス 43"/>
              <p:cNvSpPr txBox="1"/>
              <p:nvPr/>
            </p:nvSpPr>
            <p:spPr>
              <a:xfrm>
                <a:off x="8501536" y="2435612"/>
                <a:ext cx="1988666" cy="215444"/>
              </a:xfrm>
              <a:prstGeom prst="rect">
                <a:avLst/>
              </a:prstGeom>
              <a:noFill/>
            </p:spPr>
            <p:txBody>
              <a:bodyPr wrap="square" rtlCol="0">
                <a:spAutoFit/>
              </a:bodyPr>
              <a:lstStyle/>
              <a:p>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その他審査項目（社会性等）</a:t>
                </a:r>
                <a:endPar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0" name="右大かっこ 59"/>
            <p:cNvSpPr/>
            <p:nvPr/>
          </p:nvSpPr>
          <p:spPr>
            <a:xfrm rot="16200000">
              <a:off x="4366520" y="2467613"/>
              <a:ext cx="95577" cy="143742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61" name="テキスト ボックス 60"/>
            <p:cNvSpPr txBox="1"/>
            <p:nvPr/>
          </p:nvSpPr>
          <p:spPr>
            <a:xfrm>
              <a:off x="4055669" y="2940982"/>
              <a:ext cx="1548172" cy="246221"/>
            </a:xfrm>
            <a:prstGeom prst="rect">
              <a:avLst/>
            </a:prstGeom>
            <a:noFill/>
          </p:spPr>
          <p:txBody>
            <a:bodyPr wrap="square" rtlCol="0">
              <a:spAutoFit/>
            </a:bodyPr>
            <a:lstStyle/>
            <a:p>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経営規模</a:t>
              </a:r>
            </a:p>
          </p:txBody>
        </p:sp>
      </p:grpSp>
      <p:sp>
        <p:nvSpPr>
          <p:cNvPr id="38" name="正方形/長方形 37"/>
          <p:cNvSpPr/>
          <p:nvPr/>
        </p:nvSpPr>
        <p:spPr>
          <a:xfrm>
            <a:off x="46506" y="585744"/>
            <a:ext cx="9813540" cy="923330"/>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t" anchorCtr="0">
            <a:spAutoFit/>
          </a:bodyPr>
          <a:lstStyle/>
          <a:p>
            <a:pPr marL="174625" indent="-174625"/>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業種区分</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「解体工事」の新設</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に伴い、</a:t>
            </a:r>
            <a:r>
              <a:rPr lang="ja-JP" altLang="en-US"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解体工事業に係る経営事項審査を新設</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法施行後３年間（平成２８年６月１日～平成３１年５月３１日まで）に限り、経営事項審査についても経過措置</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を規定。</a:t>
            </a:r>
          </a:p>
        </p:txBody>
      </p:sp>
      <p:sp>
        <p:nvSpPr>
          <p:cNvPr id="51" name="左中かっこ 50"/>
          <p:cNvSpPr/>
          <p:nvPr/>
        </p:nvSpPr>
        <p:spPr>
          <a:xfrm rot="10800000">
            <a:off x="7813276" y="3576733"/>
            <a:ext cx="275420" cy="400668"/>
          </a:xfrm>
          <a:prstGeom prst="leftBrace">
            <a:avLst>
              <a:gd name="adj1" fmla="val 22541"/>
              <a:gd name="adj2" fmla="val 53530"/>
            </a:avLst>
          </a:pr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a:solidFill>
                <a:prstClr val="black"/>
              </a:solidFill>
            </a:endParaRPr>
          </a:p>
        </p:txBody>
      </p:sp>
      <p:sp>
        <p:nvSpPr>
          <p:cNvPr id="52" name="テキスト ボックス 51"/>
          <p:cNvSpPr txBox="1"/>
          <p:nvPr/>
        </p:nvSpPr>
        <p:spPr>
          <a:xfrm>
            <a:off x="8085348" y="3654117"/>
            <a:ext cx="1420512" cy="276999"/>
          </a:xfrm>
          <a:prstGeom prst="rect">
            <a:avLst/>
          </a:prstGeom>
          <a:noFill/>
        </p:spPr>
        <p:txBody>
          <a:bodyPr wrap="squar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について申請</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テキスト ボックス 62"/>
          <p:cNvSpPr txBox="1"/>
          <p:nvPr/>
        </p:nvSpPr>
        <p:spPr>
          <a:xfrm>
            <a:off x="99843" y="2176958"/>
            <a:ext cx="8227305" cy="307777"/>
          </a:xfrm>
          <a:prstGeom prst="rect">
            <a:avLst/>
          </a:prstGeom>
          <a:noFill/>
        </p:spPr>
        <p:txBody>
          <a:bodyPr wrap="square" rtlCol="0">
            <a:spAutoFit/>
          </a:bodyPr>
          <a:lstStyle/>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◆経営事項審査において、許可業種ごとに異なる数値を記載するのは以下の</a:t>
            </a:r>
            <a:r>
              <a:rPr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赤字</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の審査項目◆</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タイトル 1"/>
          <p:cNvSpPr>
            <a:spLocks noGrp="1"/>
          </p:cNvSpPr>
          <p:nvPr>
            <p:ph type="title"/>
          </p:nvPr>
        </p:nvSpPr>
        <p:spPr>
          <a:xfrm>
            <a:off x="8493" y="16179"/>
            <a:ext cx="9331225" cy="431810"/>
          </a:xfrm>
          <a:noFill/>
          <a:ln w="9525">
            <a:noFill/>
            <a:miter lim="800000"/>
            <a:headEnd/>
            <a:tailEnd/>
          </a:ln>
        </p:spPr>
        <p:txBody>
          <a:bodyPr lIns="91431" tIns="45716" rIns="91431" bIns="45716" anchor="ctr"/>
          <a:lstStyle/>
          <a:p>
            <a:pPr algn="l"/>
            <a:r>
              <a:rPr lang="ja-JP" altLang="en-US" sz="2200" dirty="0">
                <a:solidFill>
                  <a:schemeClr val="tx2"/>
                </a:solidFill>
                <a:latin typeface="HGP創英角ｺﾞｼｯｸUB" pitchFamily="50" charset="-128"/>
                <a:ea typeface="HGP創英角ｺﾞｼｯｸUB" pitchFamily="50" charset="-128"/>
                <a:cs typeface="+mn-cs"/>
              </a:rPr>
              <a:t>解体工事業追加に係る経営事項審査制度の</a:t>
            </a:r>
            <a:r>
              <a:rPr lang="ja-JP" altLang="en-US" sz="2200" dirty="0" smtClean="0">
                <a:solidFill>
                  <a:schemeClr val="tx2"/>
                </a:solidFill>
                <a:latin typeface="HGP創英角ｺﾞｼｯｸUB" pitchFamily="50" charset="-128"/>
                <a:ea typeface="HGP創英角ｺﾞｼｯｸUB" pitchFamily="50" charset="-128"/>
                <a:cs typeface="+mn-cs"/>
              </a:rPr>
              <a:t>改正と経過措置について</a:t>
            </a:r>
            <a:endParaRPr lang="ja-JP" altLang="en-US" sz="2200" dirty="0">
              <a:solidFill>
                <a:schemeClr val="tx2"/>
              </a:solidFill>
              <a:latin typeface="HGP創英角ｺﾞｼｯｸUB" pitchFamily="50" charset="-128"/>
              <a:ea typeface="HGP創英角ｺﾞｼｯｸUB" pitchFamily="50" charset="-128"/>
              <a:cs typeface="+mn-cs"/>
            </a:endParaRPr>
          </a:p>
        </p:txBody>
      </p:sp>
      <p:sp>
        <p:nvSpPr>
          <p:cNvPr id="5" name="正方形/長方形 4"/>
          <p:cNvSpPr/>
          <p:nvPr/>
        </p:nvSpPr>
        <p:spPr>
          <a:xfrm>
            <a:off x="84585" y="4310459"/>
            <a:ext cx="9775461" cy="2461129"/>
          </a:xfrm>
          <a:prstGeom prst="rect">
            <a:avLst/>
          </a:prstGeom>
          <a:noFill/>
          <a:ln>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経営事項審査の経過措置（平成</a:t>
            </a: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月から</a:t>
            </a: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年間に限る）</a:t>
            </a:r>
            <a:endPar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tabLst>
                <a:tab pos="266700" algn="l"/>
              </a:tabLs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改正法施行後の許可区分における</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「とび・土</a:t>
            </a:r>
            <a:r>
              <a:rPr lang="ja-JP" altLang="en-US" sz="1600" u="sng"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工工</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「解体工事業」</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の総合評定値に加え、</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tabLst>
                <a:tab pos="266700" algn="l"/>
              </a:tabLs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「改正法施行以前の許可区分によるとび・土工工事業」</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の総合評定値も算出し、通知を行う</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tabLst>
                <a:tab pos="266700" algn="l"/>
              </a:tabLs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「とび・土</a:t>
            </a:r>
            <a:r>
              <a:rPr lang="ja-JP" altLang="en-US" sz="16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工工</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事業」及び「解体工事業」の技術職員については、</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双方を申請しても１の業種とみなす</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（通常、技術職員１人につき申請できる建設業の</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種類</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は２であるところ、</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当該ケースに限り３となることを認める</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角丸四角形 29"/>
          <p:cNvSpPr/>
          <p:nvPr/>
        </p:nvSpPr>
        <p:spPr>
          <a:xfrm>
            <a:off x="740533" y="3506390"/>
            <a:ext cx="4450234" cy="527350"/>
          </a:xfrm>
          <a:prstGeom prst="roundRect">
            <a:avLst/>
          </a:prstGeom>
          <a:solidFill>
            <a:schemeClr val="accent6">
              <a:lumMod val="20000"/>
              <a:lumOff val="80000"/>
            </a:schemeClr>
          </a:solidFill>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 </a:t>
            </a:r>
            <a:r>
              <a:rPr lang="ja-JP" altLang="en-US" sz="14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解体工事の完成工事高</a:t>
            </a:r>
            <a:r>
              <a:rPr lang="ja-JP" altLang="en-US"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について申請</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下矢印 53"/>
          <p:cNvSpPr/>
          <p:nvPr/>
        </p:nvSpPr>
        <p:spPr>
          <a:xfrm>
            <a:off x="3364295" y="3332289"/>
            <a:ext cx="836264" cy="259408"/>
          </a:xfrm>
          <a:prstGeom prst="downArrow">
            <a:avLst>
              <a:gd name="adj1" fmla="val 50000"/>
              <a:gd name="adj2" fmla="val 64202"/>
            </a:avLst>
          </a:prstGeom>
          <a:solidFill>
            <a:srgbClr val="FF6699"/>
          </a:solidFill>
          <a:ln>
            <a:solidFill>
              <a:srgbClr val="FF66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00">
              <a:solidFill>
                <a:prstClr val="black"/>
              </a:solidFill>
            </a:endParaRPr>
          </a:p>
        </p:txBody>
      </p:sp>
      <p:sp>
        <p:nvSpPr>
          <p:cNvPr id="56" name="下矢印 55"/>
          <p:cNvSpPr/>
          <p:nvPr/>
        </p:nvSpPr>
        <p:spPr>
          <a:xfrm>
            <a:off x="7681132" y="3352552"/>
            <a:ext cx="836264" cy="281347"/>
          </a:xfrm>
          <a:prstGeom prst="downArrow">
            <a:avLst>
              <a:gd name="adj1" fmla="val 50000"/>
              <a:gd name="adj2" fmla="val 64202"/>
            </a:avLst>
          </a:prstGeom>
          <a:solidFill>
            <a:srgbClr val="FF6699"/>
          </a:solidFill>
          <a:ln>
            <a:solidFill>
              <a:srgbClr val="FF66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00">
              <a:solidFill>
                <a:prstClr val="black"/>
              </a:solidFill>
            </a:endParaRPr>
          </a:p>
        </p:txBody>
      </p:sp>
      <p:sp>
        <p:nvSpPr>
          <p:cNvPr id="7" name="テキスト ボックス 6"/>
          <p:cNvSpPr txBox="1"/>
          <p:nvPr/>
        </p:nvSpPr>
        <p:spPr>
          <a:xfrm>
            <a:off x="277376" y="3406545"/>
            <a:ext cx="461665" cy="828093"/>
          </a:xfrm>
          <a:prstGeom prst="rect">
            <a:avLst/>
          </a:prstGeom>
          <a:noFill/>
        </p:spPr>
        <p:txBody>
          <a:bodyPr vert="eaVert" wrap="square" rtlCol="0">
            <a:spAutoFit/>
          </a:bodyPr>
          <a:lstStyle/>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解体工事業</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の経審では</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73819" y="1769100"/>
            <a:ext cx="5570756" cy="400110"/>
          </a:xfrm>
          <a:prstGeom prst="rect">
            <a:avLst/>
          </a:prstGeom>
          <a:noFill/>
        </p:spPr>
        <p:txBody>
          <a:bodyPr wrap="none" rtlCol="0">
            <a:spAutoFit/>
          </a:bodyPr>
          <a:lstStyle/>
          <a:p>
            <a:r>
              <a:rPr lang="ja-JP" altLang="en-US" sz="2000" b="1" u="sng"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解体工事業」に係る経営事項</a:t>
            </a:r>
            <a:r>
              <a:rPr lang="ja-JP" altLang="en-US" sz="2000" b="1" u="sng" dirty="0" smtClean="0">
                <a:latin typeface="メイリオ" panose="020B0604030504040204" pitchFamily="50" charset="-128"/>
                <a:ea typeface="メイリオ" panose="020B0604030504040204" pitchFamily="50" charset="-128"/>
                <a:cs typeface="メイリオ" panose="020B0604030504040204" pitchFamily="50" charset="-128"/>
              </a:rPr>
              <a:t>審査の欄</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を新設</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27502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6454" y="1903904"/>
            <a:ext cx="9499315" cy="3085861"/>
          </a:xfrm>
          <a:prstGeom prst="rect">
            <a:avLst/>
          </a:prstGeom>
          <a:solidFill>
            <a:srgbClr val="FFC000">
              <a:lumMod val="20000"/>
              <a:lumOff val="80000"/>
            </a:srgbClr>
          </a:solidFill>
          <a:ln w="25400" cap="flat" cmpd="sng" algn="ctr">
            <a:solidFill>
              <a:srgbClr val="5B9BD5">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 name="タイトル 1"/>
          <p:cNvSpPr txBox="1">
            <a:spLocks/>
          </p:cNvSpPr>
          <p:nvPr/>
        </p:nvSpPr>
        <p:spPr bwMode="auto">
          <a:xfrm>
            <a:off x="0" y="12581"/>
            <a:ext cx="8481389" cy="476250"/>
          </a:xfrm>
          <a:prstGeom prst="rect">
            <a:avLst/>
          </a:prstGeom>
          <a:noFill/>
          <a:ln w="9525">
            <a:noFill/>
            <a:miter lim="800000"/>
            <a:headEnd/>
            <a:tailEnd/>
          </a:ln>
          <a:extLst/>
        </p:spPr>
        <p:txBody>
          <a:bodyPr lIns="91431" tIns="45716" rIns="91431" bIns="45716" anchor="ctr"/>
          <a:lstStyle>
            <a:defPPr>
              <a:defRPr lang="ja-JP"/>
            </a:defPPr>
            <a:lvl1pPr defTabSz="914310">
              <a:defRPr sz="2200">
                <a:solidFill>
                  <a:schemeClr val="tx2"/>
                </a:solidFill>
                <a:latin typeface="HGP創英角ｺﾞｼｯｸUB" pitchFamily="50" charset="-128"/>
                <a:ea typeface="HGP創英角ｺﾞｼｯｸUB" pitchFamily="50" charset="-128"/>
              </a:defRPr>
            </a:lvl1pPr>
          </a:lstStyle>
          <a:p>
            <a:r>
              <a:rPr lang="ja-JP" altLang="en-US" dirty="0"/>
              <a:t>解体業追加による経営事項</a:t>
            </a:r>
            <a:r>
              <a:rPr lang="ja-JP" altLang="en-US" dirty="0" smtClean="0"/>
              <a:t>審査の変化</a:t>
            </a:r>
            <a:endParaRPr lang="ja-JP" altLang="en-US" dirty="0"/>
          </a:p>
        </p:txBody>
      </p:sp>
      <p:grpSp>
        <p:nvGrpSpPr>
          <p:cNvPr id="6" name="グループ化 5"/>
          <p:cNvGrpSpPr/>
          <p:nvPr/>
        </p:nvGrpSpPr>
        <p:grpSpPr>
          <a:xfrm>
            <a:off x="236001" y="1628800"/>
            <a:ext cx="9391777" cy="3394556"/>
            <a:chOff x="241076" y="538500"/>
            <a:chExt cx="9464452" cy="3394556"/>
          </a:xfrm>
        </p:grpSpPr>
        <p:sp>
          <p:nvSpPr>
            <p:cNvPr id="7" name="テキスト ボックス 6"/>
            <p:cNvSpPr txBox="1"/>
            <p:nvPr/>
          </p:nvSpPr>
          <p:spPr>
            <a:xfrm>
              <a:off x="1983120" y="538500"/>
              <a:ext cx="2140674" cy="306467"/>
            </a:xfrm>
            <a:prstGeom prst="roundRect">
              <a:avLst/>
            </a:prstGeom>
            <a:solidFill>
              <a:sysClr val="window" lastClr="FFFFFF"/>
            </a:solidFill>
            <a:ln w="19050">
              <a:solidFill>
                <a:sysClr val="windowText" lastClr="000000"/>
              </a:solid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AR P丸ゴシック体M" panose="020F0600000000000000" pitchFamily="50" charset="-128"/>
                  <a:ea typeface="AR P丸ゴシック体M" panose="020F0600000000000000" pitchFamily="50" charset="-128"/>
                </a:rPr>
                <a:t>H28.6.1 </a:t>
              </a:r>
              <a:r>
                <a:rPr kumimoji="0" lang="ja-JP" altLang="en-US" sz="1200" b="0" i="0" u="none" strike="noStrike" kern="0" cap="none" spc="0" normalizeH="0" baseline="0" noProof="0" dirty="0" smtClean="0">
                  <a:ln>
                    <a:noFill/>
                  </a:ln>
                  <a:solidFill>
                    <a:prstClr val="black"/>
                  </a:solidFill>
                  <a:effectLst/>
                  <a:uLnTx/>
                  <a:uFillTx/>
                  <a:latin typeface="AR P丸ゴシック体M" panose="020F0600000000000000" pitchFamily="50" charset="-128"/>
                  <a:ea typeface="AR P丸ゴシック体M" panose="020F0600000000000000" pitchFamily="50" charset="-128"/>
                </a:rPr>
                <a:t>「解体工事業」施行</a:t>
              </a:r>
            </a:p>
          </p:txBody>
        </p:sp>
        <p:grpSp>
          <p:nvGrpSpPr>
            <p:cNvPr id="8" name="グループ化 7"/>
            <p:cNvGrpSpPr/>
            <p:nvPr/>
          </p:nvGrpSpPr>
          <p:grpSpPr>
            <a:xfrm>
              <a:off x="241076" y="1332171"/>
              <a:ext cx="1110735" cy="1970508"/>
              <a:chOff x="299030" y="1113350"/>
              <a:chExt cx="1110735" cy="1970508"/>
            </a:xfrm>
          </p:grpSpPr>
          <p:sp>
            <p:nvSpPr>
              <p:cNvPr id="19" name="正方形/長方形 18"/>
              <p:cNvSpPr/>
              <p:nvPr/>
            </p:nvSpPr>
            <p:spPr>
              <a:xfrm>
                <a:off x="299030" y="1211398"/>
                <a:ext cx="1110735" cy="1763662"/>
              </a:xfrm>
              <a:prstGeom prst="rect">
                <a:avLst/>
              </a:prstGeom>
              <a:solidFill>
                <a:srgbClr val="70AD47"/>
              </a:solidFill>
              <a:ln w="25400" cap="flat" cmpd="sng" algn="ctr">
                <a:solidFill>
                  <a:srgbClr val="5B9BD5">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20" name="正方形/長方形 19"/>
              <p:cNvSpPr/>
              <p:nvPr/>
            </p:nvSpPr>
            <p:spPr>
              <a:xfrm>
                <a:off x="299030" y="1286135"/>
                <a:ext cx="534672" cy="1016228"/>
              </a:xfrm>
              <a:prstGeom prst="rect">
                <a:avLst/>
              </a:prstGeom>
              <a:solidFill>
                <a:srgbClr val="81B2DF"/>
              </a:solidFill>
              <a:ln w="25400" cap="flat" cmpd="sng" algn="ctr">
                <a:solidFill>
                  <a:srgbClr val="5B9BD5">
                    <a:shade val="50000"/>
                  </a:srgbClr>
                </a:solidFill>
                <a:prstDash val="solid"/>
              </a:ln>
              <a:effectLst/>
            </p:spPr>
            <p:txBody>
              <a:bodyPr vert="eaVert"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（新とび土）</a:t>
                </a:r>
              </a:p>
            </p:txBody>
          </p:sp>
          <p:sp>
            <p:nvSpPr>
              <p:cNvPr id="21" name="正方形/長方形 20"/>
              <p:cNvSpPr/>
              <p:nvPr/>
            </p:nvSpPr>
            <p:spPr>
              <a:xfrm>
                <a:off x="299030" y="2304589"/>
                <a:ext cx="534672" cy="549721"/>
              </a:xfrm>
              <a:prstGeom prst="rect">
                <a:avLst/>
              </a:prstGeom>
              <a:solidFill>
                <a:srgbClr val="FFCCFF"/>
              </a:solidFill>
              <a:ln w="25400" cap="flat" cmpd="sng" algn="ctr">
                <a:solidFill>
                  <a:srgbClr val="FF6699"/>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AR P丸ゴシック体M" panose="020F0600000000000000" pitchFamily="50" charset="-128"/>
                    <a:ea typeface="AR P丸ゴシック体M" panose="020F0600000000000000" pitchFamily="50" charset="-128"/>
                    <a:cs typeface="+mn-cs"/>
                  </a:rPr>
                  <a:t>（解体）</a:t>
                </a:r>
              </a:p>
            </p:txBody>
          </p:sp>
          <p:sp>
            <p:nvSpPr>
              <p:cNvPr id="22" name="テキスト ボックス 21"/>
              <p:cNvSpPr txBox="1"/>
              <p:nvPr/>
            </p:nvSpPr>
            <p:spPr>
              <a:xfrm>
                <a:off x="789449" y="1113350"/>
                <a:ext cx="620316" cy="1970508"/>
              </a:xfrm>
              <a:prstGeom prst="rect">
                <a:avLst/>
              </a:prstGeom>
              <a:noFill/>
            </p:spPr>
            <p:txBody>
              <a:bodyPr vert="eaVert"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完成工事高</a:t>
                </a:r>
                <a:endParaRPr kumimoji="0" lang="en-US" altLang="ja-JP" sz="14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（これまでのとび土）</a:t>
                </a:r>
                <a:endParaRPr kumimoji="0" lang="en-US" altLang="ja-JP" sz="14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9" name="直線コネクタ 8"/>
            <p:cNvCxnSpPr>
              <a:stCxn id="7" idx="2"/>
            </p:cNvCxnSpPr>
            <p:nvPr/>
          </p:nvCxnSpPr>
          <p:spPr>
            <a:xfrm flipH="1">
              <a:off x="3044790" y="844967"/>
              <a:ext cx="0" cy="3088089"/>
            </a:xfrm>
            <a:prstGeom prst="line">
              <a:avLst/>
            </a:prstGeom>
            <a:noFill/>
            <a:ln w="57150" cap="flat" cmpd="sng" algn="ctr">
              <a:solidFill>
                <a:sysClr val="windowText" lastClr="000000">
                  <a:shade val="95000"/>
                  <a:satMod val="105000"/>
                </a:sysClr>
              </a:solidFill>
              <a:prstDash val="solid"/>
            </a:ln>
            <a:effectLst/>
          </p:spPr>
        </p:cxnSp>
        <p:sp>
          <p:nvSpPr>
            <p:cNvPr id="10" name="右矢印 9"/>
            <p:cNvSpPr/>
            <p:nvPr/>
          </p:nvSpPr>
          <p:spPr>
            <a:xfrm>
              <a:off x="1351811" y="1207005"/>
              <a:ext cx="1692978" cy="2173501"/>
            </a:xfrm>
            <a:prstGeom prst="rightArrow">
              <a:avLst/>
            </a:prstGeom>
            <a:solidFill>
              <a:srgbClr val="4472C4">
                <a:lumMod val="75000"/>
              </a:srgbClr>
            </a:solidFill>
            <a:ln w="25400" cap="flat" cmpd="sng" algn="ctr">
              <a:solidFill>
                <a:srgbClr val="5B9BD5">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0"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新とび土工</a:t>
              </a:r>
              <a:endParaRPr kumimoji="0" lang="en-US" altLang="ja-JP" sz="1400" b="0"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1400"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0"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解体工事</a:t>
              </a:r>
              <a:endParaRPr kumimoji="0" lang="en-US" altLang="ja-JP" sz="1400" b="0"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の完成工事高を計上</a:t>
              </a:r>
              <a:endParaRPr kumimoji="0" lang="en-US" altLang="ja-JP" sz="1400" b="0"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3493451" y="1041706"/>
              <a:ext cx="534672" cy="1016228"/>
            </a:xfrm>
            <a:prstGeom prst="rect">
              <a:avLst/>
            </a:prstGeom>
            <a:solidFill>
              <a:srgbClr val="81B2DF"/>
            </a:solidFill>
            <a:ln w="25400" cap="flat" cmpd="sng" algn="ctr">
              <a:solidFill>
                <a:srgbClr val="5B9BD5">
                  <a:shade val="50000"/>
                </a:srgbClr>
              </a:solidFill>
              <a:prstDash val="solid"/>
            </a:ln>
            <a:effectLst/>
          </p:spPr>
          <p:txBody>
            <a:bodyPr vert="eaVert"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（新とび土）</a:t>
              </a:r>
            </a:p>
          </p:txBody>
        </p:sp>
        <p:sp>
          <p:nvSpPr>
            <p:cNvPr id="12" name="正方形/長方形 11"/>
            <p:cNvSpPr/>
            <p:nvPr/>
          </p:nvSpPr>
          <p:spPr>
            <a:xfrm>
              <a:off x="3512670" y="2902582"/>
              <a:ext cx="534672" cy="549721"/>
            </a:xfrm>
            <a:prstGeom prst="rect">
              <a:avLst/>
            </a:prstGeom>
            <a:solidFill>
              <a:srgbClr val="FFCCFF"/>
            </a:solidFill>
            <a:ln w="25400" cap="flat" cmpd="sng" algn="ctr">
              <a:solidFill>
                <a:srgbClr val="FF6699"/>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AR P丸ゴシック体M" panose="020F0600000000000000" pitchFamily="50" charset="-128"/>
                  <a:ea typeface="AR P丸ゴシック体M" panose="020F0600000000000000" pitchFamily="50" charset="-128"/>
                  <a:cs typeface="+mn-cs"/>
                </a:rPr>
                <a:t>（解体）</a:t>
              </a:r>
            </a:p>
          </p:txBody>
        </p:sp>
        <p:sp>
          <p:nvSpPr>
            <p:cNvPr id="13" name="左中かっこ 12"/>
            <p:cNvSpPr/>
            <p:nvPr/>
          </p:nvSpPr>
          <p:spPr>
            <a:xfrm>
              <a:off x="3044788" y="1469785"/>
              <a:ext cx="448663" cy="1651654"/>
            </a:xfrm>
            <a:prstGeom prst="leftBrace">
              <a:avLst/>
            </a:prstGeom>
            <a:noFill/>
            <a:ln w="9525" cap="flat" cmpd="sng" algn="ctr">
              <a:solidFill>
                <a:srgbClr val="5B9BD5">
                  <a:shade val="95000"/>
                  <a:satMod val="10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4" name="右矢印 13"/>
            <p:cNvSpPr/>
            <p:nvPr/>
          </p:nvSpPr>
          <p:spPr>
            <a:xfrm>
              <a:off x="4047342" y="970923"/>
              <a:ext cx="5658186" cy="1180811"/>
            </a:xfrm>
            <a:prstGeom prst="rightArrow">
              <a:avLst/>
            </a:prstGeom>
            <a:solidFill>
              <a:srgbClr val="4472C4">
                <a:lumMod val="75000"/>
              </a:srgbClr>
            </a:solidFill>
            <a:ln w="25400" cap="flat" cmpd="sng" algn="ctr">
              <a:solidFill>
                <a:srgbClr val="5B9BD5">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u="sng"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新</a:t>
              </a:r>
              <a:r>
                <a:rPr kumimoji="0" lang="ja-JP" altLang="en-US" sz="1400" b="0" i="0" u="sng"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とび土工の完成工事高のみ計上</a:t>
              </a:r>
              <a:endParaRPr kumimoji="0" lang="en-US" altLang="ja-JP" sz="1400" b="0" i="0" u="sng"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（解体工事の分は除く）</a:t>
              </a:r>
              <a:endParaRPr kumimoji="0" lang="en-US" altLang="ja-JP" sz="1400" b="0" i="0"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5" name="直線矢印コネクタ 14"/>
            <p:cNvCxnSpPr/>
            <p:nvPr/>
          </p:nvCxnSpPr>
          <p:spPr>
            <a:xfrm flipV="1">
              <a:off x="4060825" y="3121438"/>
              <a:ext cx="1922764" cy="2230"/>
            </a:xfrm>
            <a:prstGeom prst="straightConnector1">
              <a:avLst/>
            </a:prstGeom>
            <a:noFill/>
            <a:ln w="9525" cap="flat" cmpd="sng" algn="ctr">
              <a:solidFill>
                <a:srgbClr val="5B9BD5">
                  <a:shade val="95000"/>
                  <a:satMod val="105000"/>
                </a:srgbClr>
              </a:solidFill>
              <a:prstDash val="sysDash"/>
              <a:tailEnd type="triangle"/>
            </a:ln>
            <a:effectLst/>
          </p:spPr>
        </p:cxnSp>
        <p:sp>
          <p:nvSpPr>
            <p:cNvPr id="16" name="角丸四角形 15"/>
            <p:cNvSpPr/>
            <p:nvPr/>
          </p:nvSpPr>
          <p:spPr>
            <a:xfrm>
              <a:off x="4166205" y="2057935"/>
              <a:ext cx="792088" cy="1775960"/>
            </a:xfrm>
            <a:prstGeom prst="roundRect">
              <a:avLst/>
            </a:prstGeom>
            <a:solidFill>
              <a:sysClr val="window" lastClr="FFFFFF"/>
            </a:solidFill>
            <a:ln w="25400" cap="flat" cmpd="sng" algn="ctr">
              <a:solidFill>
                <a:srgbClr val="70AD47"/>
              </a:solidFill>
              <a:prstDash val="solid"/>
            </a:ln>
            <a:effectLst/>
          </p:spPr>
          <p:txBody>
            <a:bodyPr vert="eaVert"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「解体」許可取得まで、</a:t>
              </a:r>
              <a:endParaRPr kumimoji="0" lang="en-US" altLang="ja-JP" sz="12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解体工事による</a:t>
              </a:r>
              <a:endParaRPr kumimoji="0" lang="en-US" altLang="ja-JP" sz="12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経審結果は使用できず。</a:t>
              </a:r>
            </a:p>
          </p:txBody>
        </p:sp>
        <p:sp>
          <p:nvSpPr>
            <p:cNvPr id="17" name="右矢印 16"/>
            <p:cNvSpPr/>
            <p:nvPr/>
          </p:nvSpPr>
          <p:spPr>
            <a:xfrm>
              <a:off x="5997073" y="2539153"/>
              <a:ext cx="3702670" cy="1180811"/>
            </a:xfrm>
            <a:prstGeom prst="rightArrow">
              <a:avLst/>
            </a:prstGeom>
            <a:solidFill>
              <a:srgbClr val="FF3399"/>
            </a:solidFill>
            <a:ln w="25400" cap="flat" cmpd="sng" algn="ctr">
              <a:solidFill>
                <a:srgbClr val="5B9BD5">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0" i="0" u="sng"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解体工事の完成工事高のみ</a:t>
              </a:r>
              <a:r>
                <a:rPr kumimoji="0" lang="ja-JP" altLang="en-US" sz="1400" u="sng"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計上</a:t>
              </a:r>
              <a:endParaRPr kumimoji="0" lang="en-US" altLang="ja-JP" sz="1400" b="0" i="0" u="sng"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5" name="角丸四角形 24"/>
          <p:cNvSpPr/>
          <p:nvPr/>
        </p:nvSpPr>
        <p:spPr>
          <a:xfrm>
            <a:off x="128464" y="5382397"/>
            <a:ext cx="4752528" cy="1372125"/>
          </a:xfrm>
          <a:prstGeom prst="roundRect">
            <a:avLst/>
          </a:prstGeom>
          <a:solidFill>
            <a:sysClr val="window" lastClr="FFFFFF"/>
          </a:solidFill>
          <a:ln w="25400" cap="flat" cmpd="sng" algn="ctr">
            <a:solidFill>
              <a:srgbClr val="FF0000"/>
            </a:solidFill>
            <a:prstDash val="solid"/>
          </a:ln>
          <a:effectLst/>
        </p:spPr>
        <p:txBody>
          <a:bodyPr rtlCol="0" anchor="t" anchorCtr="0"/>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6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6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完成工事高について</a:t>
            </a:r>
            <a:r>
              <a:rPr kumimoji="0" lang="en-US" altLang="ja-JP" sz="16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11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ja-JP"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これまで、「とび・土工・コンクリート」に含まれていた</a:t>
            </a:r>
            <a:endParaRPr kumimoji="0" lang="en-US" altLang="ja-JP"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「解体」の完成工事高を</a:t>
            </a:r>
            <a:r>
              <a:rPr kumimoji="0" lang="ja-JP" altLang="en-US" sz="11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分離</a:t>
            </a:r>
            <a:endParaRPr kumimoji="0" lang="en-US" altLang="ja-JP"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ja-JP" sz="1200" b="1" i="0" u="none" strike="noStrike" kern="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⇒「とび土・土工・コンクリート」の完成工事高が減少</a:t>
            </a:r>
            <a:endParaRPr kumimoji="0" lang="en-US" altLang="ja-JP" sz="1200" b="1" i="0" u="none" strike="noStrike" kern="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a:xfrm>
            <a:off x="4880992" y="5377185"/>
            <a:ext cx="4741045" cy="1377338"/>
          </a:xfrm>
          <a:prstGeom prst="roundRect">
            <a:avLst/>
          </a:prstGeom>
          <a:solidFill>
            <a:sysClr val="window" lastClr="FFFFFF"/>
          </a:solidFill>
          <a:ln w="25400" cap="flat" cmpd="sng" algn="ctr">
            <a:solidFill>
              <a:srgbClr val="FF0000"/>
            </a:solidFill>
            <a:prstDash val="solid"/>
          </a:ln>
          <a:effectLst/>
        </p:spPr>
        <p:txBody>
          <a:bodyPr rtlCol="0" anchor="t" anchorCtr="0"/>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6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6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技術職員数について</a:t>
            </a:r>
            <a:r>
              <a:rPr kumimoji="0" lang="en-US" altLang="ja-JP" sz="16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ja-JP"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技術職員として</a:t>
            </a: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申請</a:t>
            </a:r>
            <a:r>
              <a:rPr kumimoji="0" lang="ja-JP" altLang="en-US"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できるのは１名につき</a:t>
            </a:r>
            <a:r>
              <a:rPr kumimoji="0" lang="en-US" altLang="ja-JP"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0" lang="ja-JP" altLang="en-US"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業種まで</a:t>
            </a: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であること</a:t>
            </a:r>
            <a:r>
              <a:rPr kumimoji="0" lang="ja-JP" altLang="en-US" sz="11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から</a:t>
            </a: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「とび・土</a:t>
            </a:r>
            <a:r>
              <a:rPr kumimoji="0" lang="ja-JP" altLang="en-US" sz="1100" b="0" i="0" u="none" strike="noStrike" kern="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工工</a:t>
            </a:r>
            <a:r>
              <a:rPr kumimoji="0" lang="ja-JP" altLang="en-US"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事業」の技術職員としてカウントしていた職員の一部を「解体工事業」の技術職員として</a:t>
            </a: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置き換え</a:t>
            </a:r>
            <a:r>
              <a:rPr kumimoji="0" lang="ja-JP" altLang="en-US" sz="1100" b="0" i="0" u="none" strike="noStrike" kern="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1200" b="1" i="0" u="none" strike="noStrike" kern="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⇒「とび土・土工・コンクリート」の技術職員数が減少</a:t>
            </a:r>
            <a:endParaRPr kumimoji="0" lang="en-US" altLang="ja-JP" sz="1200" b="1" i="0" u="none" strike="noStrike" kern="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円/楕円 26"/>
          <p:cNvSpPr/>
          <p:nvPr/>
        </p:nvSpPr>
        <p:spPr>
          <a:xfrm>
            <a:off x="3617800" y="5072436"/>
            <a:ext cx="2654151" cy="648072"/>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想定される主な変化</a:t>
            </a:r>
          </a:p>
        </p:txBody>
      </p:sp>
      <p:sp>
        <p:nvSpPr>
          <p:cNvPr id="30" name="正方形/長方形 29"/>
          <p:cNvSpPr/>
          <p:nvPr/>
        </p:nvSpPr>
        <p:spPr>
          <a:xfrm>
            <a:off x="5132709" y="3753536"/>
            <a:ext cx="451875" cy="935483"/>
          </a:xfrm>
          <a:prstGeom prst="rect">
            <a:avLst/>
          </a:prstGeom>
          <a:ln/>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b="1" dirty="0">
                <a:solidFill>
                  <a:srgbClr val="FF0000"/>
                </a:solidFill>
              </a:rPr>
              <a:t>解体</a:t>
            </a:r>
            <a:r>
              <a:rPr lang="ja-JP" altLang="en-US" sz="1400" b="1" dirty="0" smtClean="0">
                <a:solidFill>
                  <a:srgbClr val="FF0000"/>
                </a:solidFill>
              </a:rPr>
              <a:t>許可</a:t>
            </a:r>
            <a:endParaRPr lang="en-US" altLang="ja-JP" sz="1400" b="1" dirty="0" smtClean="0">
              <a:solidFill>
                <a:srgbClr val="FF0000"/>
              </a:solidFill>
            </a:endParaRPr>
          </a:p>
          <a:p>
            <a:pPr algn="ctr"/>
            <a:r>
              <a:rPr lang="ja-JP" altLang="en-US" sz="1400" b="1" dirty="0" smtClean="0">
                <a:solidFill>
                  <a:srgbClr val="FF0000"/>
                </a:solidFill>
              </a:rPr>
              <a:t>取得</a:t>
            </a:r>
            <a:endParaRPr lang="ja-JP" altLang="en-US" sz="1400" b="1" dirty="0">
              <a:solidFill>
                <a:srgbClr val="FF0000"/>
              </a:solidFill>
            </a:endParaRPr>
          </a:p>
        </p:txBody>
      </p:sp>
      <p:sp>
        <p:nvSpPr>
          <p:cNvPr id="31" name="テキスト ボックス 30"/>
          <p:cNvSpPr txBox="1"/>
          <p:nvPr/>
        </p:nvSpPr>
        <p:spPr>
          <a:xfrm>
            <a:off x="87560" y="656692"/>
            <a:ext cx="9761984" cy="923330"/>
          </a:xfrm>
          <a:prstGeom prst="rect">
            <a:avLst/>
          </a:prstGeom>
          <a:noFill/>
          <a:ln>
            <a:solidFill>
              <a:schemeClr val="tx1"/>
            </a:solidFill>
          </a:ln>
        </p:spPr>
        <p:txBody>
          <a:bodyPr wrap="square" rtlCol="0">
            <a:spAutoFit/>
          </a:bodyPr>
          <a:lstStyle/>
          <a:p>
            <a:pPr marL="268288" indent="-268288">
              <a:buFont typeface="Wingdings" pitchFamily="2" charset="2"/>
              <a:buChar char="u"/>
            </a:pPr>
            <a:r>
              <a:rPr lang="ja-JP" altLang="en-US" dirty="0">
                <a:solidFill>
                  <a:prstClr val="black"/>
                </a:solidFill>
              </a:rPr>
              <a:t>法</a:t>
            </a:r>
            <a:r>
              <a:rPr lang="ja-JP" altLang="en-US" dirty="0" smtClean="0">
                <a:solidFill>
                  <a:prstClr val="black"/>
                </a:solidFill>
              </a:rPr>
              <a:t>施行後、これまでのとび・土</a:t>
            </a:r>
            <a:r>
              <a:rPr lang="ja-JP" altLang="en-US" dirty="0" err="1" smtClean="0">
                <a:solidFill>
                  <a:prstClr val="black"/>
                </a:solidFill>
              </a:rPr>
              <a:t>工工</a:t>
            </a:r>
            <a:r>
              <a:rPr lang="ja-JP" altLang="en-US" dirty="0" smtClean="0">
                <a:solidFill>
                  <a:prstClr val="black"/>
                </a:solidFill>
              </a:rPr>
              <a:t>事業の完成工事高は、</a:t>
            </a:r>
            <a:r>
              <a:rPr lang="ja-JP" altLang="en-US" u="sng" dirty="0" smtClean="0">
                <a:solidFill>
                  <a:prstClr val="black"/>
                </a:solidFill>
              </a:rPr>
              <a:t>解体工事を除くとび・土工</a:t>
            </a:r>
            <a:r>
              <a:rPr lang="ja-JP" altLang="en-US" u="sng" dirty="0">
                <a:solidFill>
                  <a:prstClr val="black"/>
                </a:solidFill>
              </a:rPr>
              <a:t>工</a:t>
            </a:r>
            <a:r>
              <a:rPr lang="ja-JP" altLang="en-US" u="sng" dirty="0" smtClean="0">
                <a:solidFill>
                  <a:prstClr val="black"/>
                </a:solidFill>
              </a:rPr>
              <a:t>事業（新とび・土工工事業）と解体工事業に分けて計上する必要</a:t>
            </a:r>
            <a:r>
              <a:rPr lang="ja-JP" altLang="en-US" dirty="0" smtClean="0">
                <a:solidFill>
                  <a:prstClr val="black"/>
                </a:solidFill>
              </a:rPr>
              <a:t>があるため、</a:t>
            </a:r>
            <a:r>
              <a:rPr lang="ja-JP" altLang="en-US" u="sng" dirty="0" smtClean="0">
                <a:solidFill>
                  <a:prstClr val="black"/>
                </a:solidFill>
              </a:rPr>
              <a:t>とび・土工工事業の経審結果（Ｐ値）に変動が生じる可能性</a:t>
            </a:r>
            <a:r>
              <a:rPr lang="ja-JP" altLang="en-US" dirty="0" smtClean="0">
                <a:solidFill>
                  <a:prstClr val="black"/>
                </a:solidFill>
              </a:rPr>
              <a:t>がある。</a:t>
            </a:r>
            <a:endParaRPr lang="en-US" altLang="ja-JP" dirty="0" smtClean="0">
              <a:solidFill>
                <a:prstClr val="black"/>
              </a:solidFill>
            </a:endParaRPr>
          </a:p>
        </p:txBody>
      </p:sp>
    </p:spTree>
    <p:extLst>
      <p:ext uri="{BB962C8B-B14F-4D97-AF65-F5344CB8AC3E}">
        <p14:creationId xmlns:p14="http://schemas.microsoft.com/office/powerpoint/2010/main" val="3691226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p:nvPr/>
        </p:nvCxnSpPr>
        <p:spPr>
          <a:xfrm>
            <a:off x="380492" y="2348880"/>
            <a:ext cx="0" cy="42484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タイトル 1"/>
          <p:cNvSpPr>
            <a:spLocks noGrp="1"/>
          </p:cNvSpPr>
          <p:nvPr>
            <p:ph type="title"/>
          </p:nvPr>
        </p:nvSpPr>
        <p:spPr>
          <a:xfrm>
            <a:off x="0" y="-27384"/>
            <a:ext cx="9376803" cy="616248"/>
          </a:xfrm>
          <a:noFill/>
          <a:ln w="9525">
            <a:noFill/>
            <a:miter lim="800000"/>
            <a:headEnd/>
            <a:tailEnd/>
          </a:ln>
        </p:spPr>
        <p:txBody>
          <a:bodyPr lIns="91431" tIns="45716" rIns="91431" bIns="45716" anchor="ctr">
            <a:normAutofit/>
          </a:bodyPr>
          <a:lstStyle/>
          <a:p>
            <a:pPr algn="l"/>
            <a:r>
              <a:rPr lang="ja-JP" altLang="en-US" sz="2200" dirty="0" smtClean="0">
                <a:solidFill>
                  <a:schemeClr val="tx2"/>
                </a:solidFill>
                <a:latin typeface="HGP創英角ｺﾞｼｯｸUB" pitchFamily="50" charset="-128"/>
                <a:ea typeface="HGP創英角ｺﾞｼｯｸUB" pitchFamily="50" charset="-128"/>
                <a:cs typeface="+mn-cs"/>
              </a:rPr>
              <a:t>法施行後の経営事項審査結果通知書（現行～経過措置～完全施行）</a:t>
            </a:r>
            <a:endParaRPr lang="ja-JP" altLang="en-US" sz="2200" dirty="0">
              <a:solidFill>
                <a:schemeClr val="tx2"/>
              </a:solidFill>
              <a:latin typeface="HGP創英角ｺﾞｼｯｸUB" pitchFamily="50" charset="-128"/>
              <a:ea typeface="HGP創英角ｺﾞｼｯｸUB" pitchFamily="50" charset="-128"/>
              <a:cs typeface="+mn-cs"/>
            </a:endParaRPr>
          </a:p>
        </p:txBody>
      </p:sp>
      <p:sp>
        <p:nvSpPr>
          <p:cNvPr id="10" name="テキスト ボックス 9"/>
          <p:cNvSpPr txBox="1"/>
          <p:nvPr/>
        </p:nvSpPr>
        <p:spPr>
          <a:xfrm>
            <a:off x="87560" y="656692"/>
            <a:ext cx="9761984" cy="646331"/>
          </a:xfrm>
          <a:prstGeom prst="rect">
            <a:avLst/>
          </a:prstGeom>
          <a:noFill/>
          <a:ln>
            <a:solidFill>
              <a:schemeClr val="tx1"/>
            </a:solidFill>
          </a:ln>
        </p:spPr>
        <p:txBody>
          <a:bodyPr wrap="square" rtlCol="0">
            <a:spAutoFit/>
          </a:bodyPr>
          <a:lstStyle/>
          <a:p>
            <a:pPr marL="268288" indent="-268288">
              <a:buFont typeface="Wingdings" pitchFamily="2" charset="2"/>
              <a:buChar char="u"/>
            </a:pPr>
            <a:r>
              <a:rPr lang="ja-JP" altLang="en-US" dirty="0">
                <a:solidFill>
                  <a:prstClr val="black"/>
                </a:solidFill>
              </a:rPr>
              <a:t>法</a:t>
            </a:r>
            <a:r>
              <a:rPr lang="ja-JP" altLang="en-US" dirty="0" smtClean="0">
                <a:solidFill>
                  <a:prstClr val="black"/>
                </a:solidFill>
              </a:rPr>
              <a:t>施行後、「解体」及び「とび・土工・ｺﾝｸﾘｰﾄ・解体（経過措置）」の欄が追加され、完全</a:t>
            </a:r>
            <a:r>
              <a:rPr lang="ja-JP" altLang="en-US" dirty="0">
                <a:solidFill>
                  <a:prstClr val="black"/>
                </a:solidFill>
              </a:rPr>
              <a:t>施行後に「とび・土工・ｺﾝｸﾘｰﾄ・解体（経過措置）</a:t>
            </a:r>
            <a:r>
              <a:rPr lang="ja-JP" altLang="en-US" dirty="0" smtClean="0">
                <a:solidFill>
                  <a:prstClr val="black"/>
                </a:solidFill>
              </a:rPr>
              <a:t>」が削除される。</a:t>
            </a:r>
            <a:endParaRPr lang="en-US" altLang="ja-JP" dirty="0" smtClean="0">
              <a:solidFill>
                <a:prstClr val="black"/>
              </a:solidFill>
            </a:endParaRPr>
          </a:p>
        </p:txBody>
      </p:sp>
      <p:pic>
        <p:nvPicPr>
          <p:cNvPr id="28" name="図 27"/>
          <p:cNvPicPr>
            <a:picLocks noChangeAspect="1"/>
          </p:cNvPicPr>
          <p:nvPr/>
        </p:nvPicPr>
        <p:blipFill>
          <a:blip r:embed="rId2"/>
          <a:stretch>
            <a:fillRect/>
          </a:stretch>
        </p:blipFill>
        <p:spPr>
          <a:xfrm>
            <a:off x="1800509" y="1412776"/>
            <a:ext cx="7128792" cy="1713280"/>
          </a:xfrm>
          <a:prstGeom prst="rect">
            <a:avLst/>
          </a:prstGeom>
        </p:spPr>
      </p:pic>
      <p:pic>
        <p:nvPicPr>
          <p:cNvPr id="30" name="図 29"/>
          <p:cNvPicPr>
            <a:picLocks noChangeAspect="1"/>
          </p:cNvPicPr>
          <p:nvPr/>
        </p:nvPicPr>
        <p:blipFill>
          <a:blip r:embed="rId3"/>
          <a:stretch>
            <a:fillRect/>
          </a:stretch>
        </p:blipFill>
        <p:spPr>
          <a:xfrm>
            <a:off x="1800509" y="3401815"/>
            <a:ext cx="7128792" cy="1720539"/>
          </a:xfrm>
          <a:prstGeom prst="rect">
            <a:avLst/>
          </a:prstGeom>
        </p:spPr>
      </p:pic>
      <p:pic>
        <p:nvPicPr>
          <p:cNvPr id="31" name="図 30"/>
          <p:cNvPicPr>
            <a:picLocks noChangeAspect="1"/>
          </p:cNvPicPr>
          <p:nvPr/>
        </p:nvPicPr>
        <p:blipFill>
          <a:blip r:embed="rId4"/>
          <a:stretch>
            <a:fillRect/>
          </a:stretch>
        </p:blipFill>
        <p:spPr>
          <a:xfrm>
            <a:off x="1784648" y="5279294"/>
            <a:ext cx="7144653" cy="1455162"/>
          </a:xfrm>
          <a:prstGeom prst="rect">
            <a:avLst/>
          </a:prstGeom>
        </p:spPr>
      </p:pic>
      <p:sp>
        <p:nvSpPr>
          <p:cNvPr id="32" name="テキスト ボックス 31"/>
          <p:cNvSpPr txBox="1"/>
          <p:nvPr/>
        </p:nvSpPr>
        <p:spPr>
          <a:xfrm>
            <a:off x="200472" y="3104964"/>
            <a:ext cx="912429" cy="369332"/>
          </a:xfrm>
          <a:prstGeom prst="rect">
            <a:avLst/>
          </a:prstGeom>
          <a:solidFill>
            <a:schemeClr val="bg1"/>
          </a:solidFill>
          <a:ln w="28575">
            <a:solidFill>
              <a:schemeClr val="tx1"/>
            </a:solidFill>
          </a:ln>
        </p:spPr>
        <p:txBody>
          <a:bodyPr wrap="none" rtlCol="0">
            <a:spAutoFit/>
          </a:bodyPr>
          <a:lstStyle/>
          <a:p>
            <a:r>
              <a:rPr kumimoji="1" lang="en-US" altLang="ja-JP" dirty="0" smtClean="0"/>
              <a:t>H28.6.1</a:t>
            </a:r>
            <a:endParaRPr kumimoji="1" lang="ja-JP" altLang="en-US" dirty="0"/>
          </a:p>
        </p:txBody>
      </p:sp>
      <p:sp>
        <p:nvSpPr>
          <p:cNvPr id="33" name="テキスト ボックス 32"/>
          <p:cNvSpPr txBox="1"/>
          <p:nvPr/>
        </p:nvSpPr>
        <p:spPr>
          <a:xfrm>
            <a:off x="200472" y="5004923"/>
            <a:ext cx="912429" cy="369332"/>
          </a:xfrm>
          <a:prstGeom prst="rect">
            <a:avLst/>
          </a:prstGeom>
          <a:solidFill>
            <a:schemeClr val="bg1"/>
          </a:solidFill>
          <a:ln w="28575">
            <a:solidFill>
              <a:schemeClr val="tx1"/>
            </a:solidFill>
          </a:ln>
        </p:spPr>
        <p:txBody>
          <a:bodyPr wrap="none" rtlCol="0">
            <a:spAutoFit/>
          </a:bodyPr>
          <a:lstStyle/>
          <a:p>
            <a:r>
              <a:rPr kumimoji="1" lang="en-US" altLang="ja-JP" dirty="0" smtClean="0"/>
              <a:t>H31.6.1</a:t>
            </a:r>
            <a:endParaRPr kumimoji="1" lang="ja-JP" altLang="en-US" dirty="0"/>
          </a:p>
        </p:txBody>
      </p:sp>
      <p:cxnSp>
        <p:nvCxnSpPr>
          <p:cNvPr id="35" name="直線コネクタ 34"/>
          <p:cNvCxnSpPr/>
          <p:nvPr/>
        </p:nvCxnSpPr>
        <p:spPr>
          <a:xfrm flipV="1">
            <a:off x="1112901" y="3289630"/>
            <a:ext cx="82639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1112901" y="5189589"/>
            <a:ext cx="82639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660393" y="2010326"/>
            <a:ext cx="595035" cy="338554"/>
          </a:xfrm>
          <a:prstGeom prst="rect">
            <a:avLst/>
          </a:prstGeom>
          <a:noFill/>
        </p:spPr>
        <p:txBody>
          <a:bodyPr wrap="none" rtlCol="0">
            <a:spAutoFit/>
          </a:bodyPr>
          <a:lstStyle/>
          <a:p>
            <a:r>
              <a:rPr kumimoji="1" lang="ja-JP" altLang="en-US" sz="1600" dirty="0" smtClean="0"/>
              <a:t>現在</a:t>
            </a:r>
            <a:endParaRPr kumimoji="1" lang="ja-JP" altLang="en-US" sz="1600" dirty="0"/>
          </a:p>
        </p:txBody>
      </p:sp>
      <p:sp>
        <p:nvSpPr>
          <p:cNvPr id="41" name="テキスト ボックス 40"/>
          <p:cNvSpPr txBox="1"/>
          <p:nvPr/>
        </p:nvSpPr>
        <p:spPr>
          <a:xfrm>
            <a:off x="455209" y="3888341"/>
            <a:ext cx="1005403" cy="584775"/>
          </a:xfrm>
          <a:prstGeom prst="rect">
            <a:avLst/>
          </a:prstGeom>
          <a:noFill/>
        </p:spPr>
        <p:txBody>
          <a:bodyPr wrap="none" rtlCol="0">
            <a:spAutoFit/>
          </a:bodyPr>
          <a:lstStyle/>
          <a:p>
            <a:pPr algn="ctr"/>
            <a:r>
              <a:rPr lang="ja-JP" altLang="en-US" sz="1600" dirty="0"/>
              <a:t>経過</a:t>
            </a:r>
            <a:r>
              <a:rPr lang="ja-JP" altLang="en-US" sz="1600" dirty="0" smtClean="0"/>
              <a:t>措置</a:t>
            </a:r>
            <a:endParaRPr lang="en-US" altLang="ja-JP" sz="1600" dirty="0" smtClean="0"/>
          </a:p>
          <a:p>
            <a:pPr algn="ctr"/>
            <a:r>
              <a:rPr lang="ja-JP" altLang="en-US" sz="1600" dirty="0" smtClean="0"/>
              <a:t>期間</a:t>
            </a:r>
            <a:endParaRPr kumimoji="1" lang="ja-JP" altLang="en-US" sz="1600" dirty="0"/>
          </a:p>
        </p:txBody>
      </p:sp>
      <p:sp>
        <p:nvSpPr>
          <p:cNvPr id="42" name="テキスト ボックス 41"/>
          <p:cNvSpPr txBox="1"/>
          <p:nvPr/>
        </p:nvSpPr>
        <p:spPr>
          <a:xfrm>
            <a:off x="455209" y="5790746"/>
            <a:ext cx="1005403" cy="338554"/>
          </a:xfrm>
          <a:prstGeom prst="rect">
            <a:avLst/>
          </a:prstGeom>
          <a:noFill/>
        </p:spPr>
        <p:txBody>
          <a:bodyPr wrap="none" rtlCol="0">
            <a:spAutoFit/>
          </a:bodyPr>
          <a:lstStyle/>
          <a:p>
            <a:r>
              <a:rPr lang="ja-JP" altLang="en-US" sz="1600" dirty="0"/>
              <a:t>完全施行</a:t>
            </a:r>
            <a:endParaRPr kumimoji="1" lang="ja-JP" altLang="en-US" sz="1600" dirty="0"/>
          </a:p>
        </p:txBody>
      </p:sp>
      <p:sp>
        <p:nvSpPr>
          <p:cNvPr id="44" name="角丸四角形吹き出し 43"/>
          <p:cNvSpPr/>
          <p:nvPr/>
        </p:nvSpPr>
        <p:spPr>
          <a:xfrm>
            <a:off x="5914883" y="3564848"/>
            <a:ext cx="3765590" cy="646986"/>
          </a:xfrm>
          <a:prstGeom prst="wedgeRoundRectCallout">
            <a:avLst>
              <a:gd name="adj1" fmla="val -34173"/>
              <a:gd name="adj2" fmla="val 80848"/>
              <a:gd name="adj3" fmla="val 16667"/>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600" dirty="0" smtClean="0">
                <a:solidFill>
                  <a:schemeClr val="tx1"/>
                </a:solidFill>
              </a:rPr>
              <a:t>「解体」及び</a:t>
            </a:r>
            <a:r>
              <a:rPr lang="ja-JP" altLang="en-US" sz="1600" dirty="0">
                <a:solidFill>
                  <a:schemeClr val="tx1"/>
                </a:solidFill>
              </a:rPr>
              <a:t>「とび・土工・</a:t>
            </a:r>
            <a:r>
              <a:rPr lang="ja-JP" altLang="en-US" sz="1600" dirty="0" smtClean="0">
                <a:solidFill>
                  <a:schemeClr val="tx1"/>
                </a:solidFill>
              </a:rPr>
              <a:t>ｺﾝｸﾘｰﾄ・解体（経過措置）」の欄が追加される</a:t>
            </a:r>
            <a:endParaRPr kumimoji="1" lang="ja-JP" altLang="en-US" sz="1600" dirty="0">
              <a:solidFill>
                <a:schemeClr val="tx1"/>
              </a:solidFill>
            </a:endParaRPr>
          </a:p>
        </p:txBody>
      </p:sp>
      <p:sp>
        <p:nvSpPr>
          <p:cNvPr id="45" name="角丸四角形吹き出し 44"/>
          <p:cNvSpPr/>
          <p:nvPr/>
        </p:nvSpPr>
        <p:spPr>
          <a:xfrm>
            <a:off x="5914883" y="5438691"/>
            <a:ext cx="3672408" cy="646986"/>
          </a:xfrm>
          <a:prstGeom prst="wedgeRoundRectCallout">
            <a:avLst>
              <a:gd name="adj1" fmla="val -63645"/>
              <a:gd name="adj2" fmla="val 63528"/>
              <a:gd name="adj3" fmla="val 16667"/>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ja-JP" altLang="en-US" sz="1600" dirty="0" smtClean="0">
                <a:solidFill>
                  <a:schemeClr val="tx1"/>
                </a:solidFill>
              </a:rPr>
              <a:t>「</a:t>
            </a:r>
            <a:r>
              <a:rPr lang="ja-JP" altLang="en-US" sz="1600" dirty="0">
                <a:solidFill>
                  <a:schemeClr val="tx1"/>
                </a:solidFill>
              </a:rPr>
              <a:t>とび・土工・</a:t>
            </a:r>
            <a:r>
              <a:rPr lang="ja-JP" altLang="en-US" sz="1600" dirty="0" smtClean="0">
                <a:solidFill>
                  <a:schemeClr val="tx1"/>
                </a:solidFill>
              </a:rPr>
              <a:t>ｺﾝｸﾘｰﾄ・解体（経過措置）」の欄が削除される</a:t>
            </a:r>
            <a:endParaRPr kumimoji="1" lang="ja-JP" altLang="en-US" sz="1600" dirty="0">
              <a:solidFill>
                <a:schemeClr val="tx1"/>
              </a:solidFill>
            </a:endParaRPr>
          </a:p>
        </p:txBody>
      </p:sp>
      <p:sp>
        <p:nvSpPr>
          <p:cNvPr id="20" name="角丸四角形吹き出し 19"/>
          <p:cNvSpPr/>
          <p:nvPr/>
        </p:nvSpPr>
        <p:spPr>
          <a:xfrm>
            <a:off x="3672408" y="2157795"/>
            <a:ext cx="1892660" cy="559568"/>
          </a:xfrm>
          <a:prstGeom prst="wedgeRoundRectCallout">
            <a:avLst>
              <a:gd name="adj1" fmla="val -59185"/>
              <a:gd name="adj2" fmla="val -19487"/>
              <a:gd name="adj3" fmla="val 16667"/>
            </a:avLst>
          </a:pr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dirty="0">
                <a:solidFill>
                  <a:schemeClr val="tx1"/>
                </a:solidFill>
              </a:rPr>
              <a:t>解体工事</a:t>
            </a:r>
            <a:r>
              <a:rPr lang="ja-JP" altLang="en-US" sz="1400" dirty="0" smtClean="0">
                <a:solidFill>
                  <a:schemeClr val="tx1"/>
                </a:solidFill>
              </a:rPr>
              <a:t>を含む</a:t>
            </a:r>
            <a:endParaRPr lang="en-US" altLang="ja-JP" sz="1400" dirty="0" smtClean="0">
              <a:solidFill>
                <a:schemeClr val="tx1"/>
              </a:solidFill>
            </a:endParaRPr>
          </a:p>
          <a:p>
            <a:r>
              <a:rPr lang="ja-JP" altLang="en-US" sz="1400" dirty="0" smtClean="0">
                <a:solidFill>
                  <a:schemeClr val="tx1"/>
                </a:solidFill>
              </a:rPr>
              <a:t>「とび・土工・ｺﾝｸﾘｰﾄ」</a:t>
            </a:r>
            <a:endParaRPr lang="en-US" altLang="ja-JP" sz="1400" dirty="0">
              <a:solidFill>
                <a:schemeClr val="tx1"/>
              </a:solidFill>
            </a:endParaRPr>
          </a:p>
        </p:txBody>
      </p:sp>
      <p:sp>
        <p:nvSpPr>
          <p:cNvPr id="21" name="角丸四角形吹き出し 20"/>
          <p:cNvSpPr/>
          <p:nvPr/>
        </p:nvSpPr>
        <p:spPr>
          <a:xfrm>
            <a:off x="3635307" y="3481500"/>
            <a:ext cx="1627784" cy="559568"/>
          </a:xfrm>
          <a:prstGeom prst="wedgeRoundRectCallout">
            <a:avLst>
              <a:gd name="adj1" fmla="val -58405"/>
              <a:gd name="adj2" fmla="val 32714"/>
              <a:gd name="adj3" fmla="val 16667"/>
            </a:avLst>
          </a:pr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u="sng" dirty="0">
                <a:solidFill>
                  <a:srgbClr val="FF0000"/>
                </a:solidFill>
              </a:rPr>
              <a:t>解体</a:t>
            </a:r>
            <a:r>
              <a:rPr lang="ja-JP" altLang="en-US" sz="1200" u="sng" dirty="0" smtClean="0">
                <a:solidFill>
                  <a:srgbClr val="FF0000"/>
                </a:solidFill>
              </a:rPr>
              <a:t>工事を除いた</a:t>
            </a:r>
            <a:endParaRPr lang="en-US" altLang="ja-JP" sz="1200" u="sng" dirty="0" smtClean="0">
              <a:solidFill>
                <a:srgbClr val="FF0000"/>
              </a:solidFill>
            </a:endParaRPr>
          </a:p>
          <a:p>
            <a:r>
              <a:rPr lang="ja-JP" altLang="en-US" sz="1200" dirty="0" smtClean="0">
                <a:solidFill>
                  <a:schemeClr val="tx1"/>
                </a:solidFill>
              </a:rPr>
              <a:t>「とび・土工・ｺﾝｸﾘｰﾄ」</a:t>
            </a:r>
            <a:endParaRPr lang="en-US" altLang="ja-JP" sz="1200" dirty="0">
              <a:solidFill>
                <a:schemeClr val="tx1"/>
              </a:solidFill>
            </a:endParaRPr>
          </a:p>
        </p:txBody>
      </p:sp>
      <p:sp>
        <p:nvSpPr>
          <p:cNvPr id="22" name="角丸四角形吹き出し 21"/>
          <p:cNvSpPr/>
          <p:nvPr/>
        </p:nvSpPr>
        <p:spPr>
          <a:xfrm>
            <a:off x="3585022" y="5363983"/>
            <a:ext cx="1627784" cy="559568"/>
          </a:xfrm>
          <a:prstGeom prst="wedgeRoundRectCallout">
            <a:avLst>
              <a:gd name="adj1" fmla="val -58405"/>
              <a:gd name="adj2" fmla="val 32714"/>
              <a:gd name="adj3" fmla="val 16667"/>
            </a:avLst>
          </a:pr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u="sng" dirty="0">
                <a:solidFill>
                  <a:srgbClr val="FF0000"/>
                </a:solidFill>
              </a:rPr>
              <a:t>解体</a:t>
            </a:r>
            <a:r>
              <a:rPr lang="ja-JP" altLang="en-US" sz="1200" u="sng" dirty="0" smtClean="0">
                <a:solidFill>
                  <a:srgbClr val="FF0000"/>
                </a:solidFill>
              </a:rPr>
              <a:t>工事を除いた</a:t>
            </a:r>
            <a:endParaRPr lang="en-US" altLang="ja-JP" sz="1200" u="sng" dirty="0" smtClean="0">
              <a:solidFill>
                <a:srgbClr val="FF0000"/>
              </a:solidFill>
            </a:endParaRPr>
          </a:p>
          <a:p>
            <a:r>
              <a:rPr lang="ja-JP" altLang="en-US" sz="1200" dirty="0" smtClean="0">
                <a:solidFill>
                  <a:schemeClr val="tx1"/>
                </a:solidFill>
              </a:rPr>
              <a:t>「とび・土工・ｺﾝｸﾘｰﾄ」</a:t>
            </a:r>
            <a:endParaRPr lang="en-US" altLang="ja-JP" sz="1200" dirty="0">
              <a:solidFill>
                <a:schemeClr val="tx1"/>
              </a:solidFill>
            </a:endParaRPr>
          </a:p>
        </p:txBody>
      </p:sp>
    </p:spTree>
    <p:extLst>
      <p:ext uri="{BB962C8B-B14F-4D97-AF65-F5344CB8AC3E}">
        <p14:creationId xmlns:p14="http://schemas.microsoft.com/office/powerpoint/2010/main" val="2884688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032622"/>
            <a:ext cx="9906000" cy="7928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cxnSp>
        <p:nvCxnSpPr>
          <p:cNvPr id="5" name="直線コネクタ 4"/>
          <p:cNvCxnSpPr/>
          <p:nvPr/>
        </p:nvCxnSpPr>
        <p:spPr>
          <a:xfrm>
            <a:off x="6470740" y="908720"/>
            <a:ext cx="0" cy="605227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 name="直線コネクタ 5"/>
          <p:cNvCxnSpPr/>
          <p:nvPr/>
        </p:nvCxnSpPr>
        <p:spPr>
          <a:xfrm>
            <a:off x="3113446" y="908720"/>
            <a:ext cx="0" cy="6052339"/>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7" name="直線コネクタ 6"/>
          <p:cNvCxnSpPr/>
          <p:nvPr/>
        </p:nvCxnSpPr>
        <p:spPr>
          <a:xfrm>
            <a:off x="4792713" y="917717"/>
            <a:ext cx="0" cy="60523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8" name="正方形/長方形 7"/>
          <p:cNvSpPr/>
          <p:nvPr/>
        </p:nvSpPr>
        <p:spPr>
          <a:xfrm>
            <a:off x="3113413" y="3823704"/>
            <a:ext cx="5052479" cy="1261552"/>
          </a:xfrm>
          <a:prstGeom prst="rect">
            <a:avLst/>
          </a:prstGeom>
          <a:solidFill>
            <a:schemeClr val="accent3">
              <a:lumMod val="40000"/>
              <a:lumOff val="60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cxnSp>
        <p:nvCxnSpPr>
          <p:cNvPr id="9" name="直線コネクタ 8"/>
          <p:cNvCxnSpPr/>
          <p:nvPr/>
        </p:nvCxnSpPr>
        <p:spPr>
          <a:xfrm>
            <a:off x="-998750" y="1822703"/>
            <a:ext cx="11135531" cy="0"/>
          </a:xfrm>
          <a:prstGeom prst="line">
            <a:avLst/>
          </a:prstGeom>
          <a:ln w="28575"/>
        </p:spPr>
        <p:style>
          <a:lnRef idx="1">
            <a:schemeClr val="dk1"/>
          </a:lnRef>
          <a:fillRef idx="0">
            <a:schemeClr val="dk1"/>
          </a:fillRef>
          <a:effectRef idx="0">
            <a:schemeClr val="dk1"/>
          </a:effectRef>
          <a:fontRef idx="minor">
            <a:schemeClr val="tx1"/>
          </a:fontRef>
        </p:style>
      </p:cxnSp>
      <p:sp>
        <p:nvSpPr>
          <p:cNvPr id="10" name="正方形/長方形 9"/>
          <p:cNvSpPr/>
          <p:nvPr/>
        </p:nvSpPr>
        <p:spPr>
          <a:xfrm>
            <a:off x="3113414" y="1957295"/>
            <a:ext cx="5033695" cy="828265"/>
          </a:xfrm>
          <a:prstGeom prst="rect">
            <a:avLst/>
          </a:prstGeom>
          <a:solidFill>
            <a:schemeClr val="accent5">
              <a:lumMod val="40000"/>
              <a:lumOff val="60000"/>
            </a:schemeClr>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sp>
        <p:nvSpPr>
          <p:cNvPr id="11" name="正方形/長方形 10"/>
          <p:cNvSpPr/>
          <p:nvPr/>
        </p:nvSpPr>
        <p:spPr>
          <a:xfrm>
            <a:off x="4789846" y="3823704"/>
            <a:ext cx="3376046" cy="1261552"/>
          </a:xfrm>
          <a:prstGeom prst="rect">
            <a:avLst/>
          </a:prstGeom>
          <a:noFill/>
          <a:ln w="19050">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sp>
        <p:nvSpPr>
          <p:cNvPr id="12" name="正方形/長方形 11"/>
          <p:cNvSpPr/>
          <p:nvPr/>
        </p:nvSpPr>
        <p:spPr>
          <a:xfrm>
            <a:off x="4800063" y="1954076"/>
            <a:ext cx="3357293" cy="830658"/>
          </a:xfrm>
          <a:prstGeom prst="rect">
            <a:avLst/>
          </a:prstGeom>
          <a:noFill/>
          <a:ln>
            <a:solidFill>
              <a:schemeClr val="accent1"/>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cxnSp>
        <p:nvCxnSpPr>
          <p:cNvPr id="13" name="直線コネクタ 12"/>
          <p:cNvCxnSpPr/>
          <p:nvPr/>
        </p:nvCxnSpPr>
        <p:spPr>
          <a:xfrm>
            <a:off x="8154875" y="928334"/>
            <a:ext cx="0" cy="605236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a:off x="1437046" y="905053"/>
            <a:ext cx="0" cy="6052339"/>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5" name="正方形/長方形 14"/>
          <p:cNvSpPr/>
          <p:nvPr/>
        </p:nvSpPr>
        <p:spPr>
          <a:xfrm>
            <a:off x="3183128" y="3884459"/>
            <a:ext cx="4968811" cy="595105"/>
          </a:xfrm>
          <a:prstGeom prst="rect">
            <a:avLst/>
          </a:prstGeom>
          <a:solidFill>
            <a:schemeClr val="accent5">
              <a:lumMod val="40000"/>
              <a:lumOff val="60000"/>
            </a:schemeClr>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sp>
        <p:nvSpPr>
          <p:cNvPr id="16" name="正方形/長方形 15"/>
          <p:cNvSpPr/>
          <p:nvPr/>
        </p:nvSpPr>
        <p:spPr>
          <a:xfrm>
            <a:off x="3183128" y="4599109"/>
            <a:ext cx="4968811" cy="368481"/>
          </a:xfrm>
          <a:prstGeom prst="rect">
            <a:avLst/>
          </a:prstGeom>
          <a:solidFill>
            <a:schemeClr val="accent2">
              <a:lumMod val="40000"/>
              <a:lumOff val="60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sp>
        <p:nvSpPr>
          <p:cNvPr id="17" name="タイトル 1"/>
          <p:cNvSpPr txBox="1">
            <a:spLocks/>
          </p:cNvSpPr>
          <p:nvPr/>
        </p:nvSpPr>
        <p:spPr bwMode="auto">
          <a:xfrm>
            <a:off x="0" y="12581"/>
            <a:ext cx="8481389"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6"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9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84"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78"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000" kern="0" dirty="0" smtClean="0">
                <a:solidFill>
                  <a:srgbClr val="4472C4">
                    <a:lumMod val="75000"/>
                  </a:srgbClr>
                </a:solidFill>
                <a:latin typeface="HGP創英角ｺﾞｼｯｸUB"/>
                <a:ea typeface="HGP創英角ｺﾞｼｯｸUB"/>
              </a:rPr>
              <a:t>解体工事業追加に伴う完成工事高の切り分けについて</a:t>
            </a:r>
            <a:endParaRPr kumimoji="1" lang="ja-JP" altLang="en-US" sz="2000" b="0" i="0" u="none" strike="noStrike" kern="0" cap="none" spc="0" normalizeH="0" baseline="0" noProof="0" dirty="0">
              <a:ln>
                <a:noFill/>
              </a:ln>
              <a:solidFill>
                <a:srgbClr val="4472C4">
                  <a:lumMod val="75000"/>
                </a:srgbClr>
              </a:solidFill>
              <a:effectLst/>
              <a:uLnTx/>
              <a:uFillTx/>
              <a:latin typeface="HGP創英角ｺﾞｼｯｸUB"/>
              <a:ea typeface="HGP創英角ｺﾞｼｯｸUB"/>
              <a:cs typeface="+mj-cs"/>
            </a:endParaRPr>
          </a:p>
        </p:txBody>
      </p:sp>
      <p:sp>
        <p:nvSpPr>
          <p:cNvPr id="18" name="テキスト ボックス 17"/>
          <p:cNvSpPr txBox="1"/>
          <p:nvPr/>
        </p:nvSpPr>
        <p:spPr>
          <a:xfrm>
            <a:off x="4401380" y="586670"/>
            <a:ext cx="936104" cy="307777"/>
          </a:xfrm>
          <a:prstGeom prst="rect">
            <a:avLst/>
          </a:prstGeom>
          <a:noFill/>
        </p:spPr>
        <p:txBody>
          <a:bodyPr wrap="square" rtlCol="0">
            <a:spAutoFit/>
          </a:bodyPr>
          <a:lstStyle/>
          <a:p>
            <a:r>
              <a:rPr kumimoji="1" lang="en-US" altLang="ja-JP" sz="1400" dirty="0" smtClean="0"/>
              <a:t>H26.3</a:t>
            </a:r>
            <a:endParaRPr kumimoji="1" lang="ja-JP" altLang="en-US" sz="1400" dirty="0"/>
          </a:p>
        </p:txBody>
      </p:sp>
      <p:sp>
        <p:nvSpPr>
          <p:cNvPr id="19" name="テキスト ボックス 18"/>
          <p:cNvSpPr txBox="1"/>
          <p:nvPr/>
        </p:nvSpPr>
        <p:spPr>
          <a:xfrm>
            <a:off x="6081352" y="586670"/>
            <a:ext cx="916950" cy="307777"/>
          </a:xfrm>
          <a:prstGeom prst="rect">
            <a:avLst/>
          </a:prstGeom>
          <a:noFill/>
        </p:spPr>
        <p:txBody>
          <a:bodyPr wrap="square" rtlCol="0">
            <a:spAutoFit/>
          </a:bodyPr>
          <a:lstStyle/>
          <a:p>
            <a:r>
              <a:rPr kumimoji="1" lang="en-US" altLang="ja-JP" sz="1400" dirty="0" smtClean="0"/>
              <a:t>H27.3</a:t>
            </a:r>
            <a:endParaRPr kumimoji="1" lang="ja-JP" altLang="en-US" sz="1400" dirty="0"/>
          </a:p>
        </p:txBody>
      </p:sp>
      <p:sp>
        <p:nvSpPr>
          <p:cNvPr id="20" name="テキスト ボックス 19"/>
          <p:cNvSpPr txBox="1"/>
          <p:nvPr/>
        </p:nvSpPr>
        <p:spPr>
          <a:xfrm>
            <a:off x="7761312" y="588937"/>
            <a:ext cx="936104" cy="307777"/>
          </a:xfrm>
          <a:prstGeom prst="rect">
            <a:avLst/>
          </a:prstGeom>
          <a:noFill/>
        </p:spPr>
        <p:txBody>
          <a:bodyPr wrap="square" rtlCol="0">
            <a:spAutoFit/>
          </a:bodyPr>
          <a:lstStyle/>
          <a:p>
            <a:r>
              <a:rPr kumimoji="1" lang="en-US" altLang="ja-JP" sz="1400" dirty="0" smtClean="0"/>
              <a:t>H28.3</a:t>
            </a:r>
            <a:endParaRPr kumimoji="1" lang="ja-JP" altLang="en-US" sz="1400" dirty="0"/>
          </a:p>
        </p:txBody>
      </p:sp>
      <p:cxnSp>
        <p:nvCxnSpPr>
          <p:cNvPr id="21" name="直線コネクタ 20"/>
          <p:cNvCxnSpPr/>
          <p:nvPr/>
        </p:nvCxnSpPr>
        <p:spPr>
          <a:xfrm>
            <a:off x="-437762" y="1032621"/>
            <a:ext cx="10701741" cy="0"/>
          </a:xfrm>
          <a:prstGeom prst="line">
            <a:avLst/>
          </a:prstGeom>
          <a:ln w="28575"/>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a:xfrm>
            <a:off x="2684853" y="586670"/>
            <a:ext cx="936104" cy="307777"/>
          </a:xfrm>
          <a:prstGeom prst="rect">
            <a:avLst/>
          </a:prstGeom>
          <a:noFill/>
        </p:spPr>
        <p:txBody>
          <a:bodyPr wrap="square" rtlCol="0">
            <a:spAutoFit/>
          </a:bodyPr>
          <a:lstStyle/>
          <a:p>
            <a:r>
              <a:rPr kumimoji="1" lang="en-US" altLang="ja-JP" sz="1400" dirty="0" smtClean="0"/>
              <a:t>H25.3</a:t>
            </a:r>
            <a:endParaRPr kumimoji="1" lang="ja-JP" altLang="en-US" sz="1400" dirty="0"/>
          </a:p>
        </p:txBody>
      </p:sp>
      <p:sp>
        <p:nvSpPr>
          <p:cNvPr id="23" name="テキスト ボックス 22"/>
          <p:cNvSpPr txBox="1"/>
          <p:nvPr/>
        </p:nvSpPr>
        <p:spPr>
          <a:xfrm>
            <a:off x="1030281" y="586670"/>
            <a:ext cx="936104" cy="307777"/>
          </a:xfrm>
          <a:prstGeom prst="rect">
            <a:avLst/>
          </a:prstGeom>
          <a:noFill/>
        </p:spPr>
        <p:txBody>
          <a:bodyPr wrap="square" rtlCol="0">
            <a:spAutoFit/>
          </a:bodyPr>
          <a:lstStyle/>
          <a:p>
            <a:r>
              <a:rPr kumimoji="1" lang="en-US" altLang="ja-JP" sz="1400" dirty="0" smtClean="0"/>
              <a:t>H24.3</a:t>
            </a:r>
            <a:endParaRPr kumimoji="1" lang="ja-JP" altLang="en-US" sz="1400" dirty="0"/>
          </a:p>
        </p:txBody>
      </p:sp>
      <p:sp>
        <p:nvSpPr>
          <p:cNvPr id="24" name="テキスト ボックス 23"/>
          <p:cNvSpPr txBox="1"/>
          <p:nvPr/>
        </p:nvSpPr>
        <p:spPr>
          <a:xfrm>
            <a:off x="431063" y="2043782"/>
            <a:ext cx="936104" cy="307777"/>
          </a:xfrm>
          <a:prstGeom prst="rect">
            <a:avLst/>
          </a:prstGeom>
          <a:noFill/>
        </p:spPr>
        <p:txBody>
          <a:bodyPr wrap="square" rtlCol="0">
            <a:spAutoFit/>
          </a:bodyPr>
          <a:lstStyle/>
          <a:p>
            <a:r>
              <a:rPr lang="ja-JP" altLang="en-US" sz="1400" b="1" dirty="0">
                <a:solidFill>
                  <a:srgbClr val="FF0000"/>
                </a:solidFill>
              </a:rPr>
              <a:t>現行</a:t>
            </a:r>
            <a:endParaRPr kumimoji="1" lang="ja-JP" altLang="en-US" sz="1400" b="1" dirty="0">
              <a:solidFill>
                <a:srgbClr val="FF0000"/>
              </a:solidFill>
            </a:endParaRPr>
          </a:p>
        </p:txBody>
      </p:sp>
      <p:sp>
        <p:nvSpPr>
          <p:cNvPr id="25" name="テキスト ボックス 24"/>
          <p:cNvSpPr txBox="1"/>
          <p:nvPr/>
        </p:nvSpPr>
        <p:spPr>
          <a:xfrm>
            <a:off x="274620" y="4107540"/>
            <a:ext cx="936104" cy="307777"/>
          </a:xfrm>
          <a:prstGeom prst="rect">
            <a:avLst/>
          </a:prstGeom>
          <a:noFill/>
        </p:spPr>
        <p:txBody>
          <a:bodyPr wrap="square" rtlCol="0">
            <a:spAutoFit/>
          </a:bodyPr>
          <a:lstStyle/>
          <a:p>
            <a:r>
              <a:rPr lang="ja-JP" altLang="en-US" sz="1400" b="1" dirty="0" smtClean="0">
                <a:solidFill>
                  <a:srgbClr val="FF0000"/>
                </a:solidFill>
              </a:rPr>
              <a:t>法施行後</a:t>
            </a:r>
            <a:endParaRPr lang="en-US" altLang="ja-JP" sz="1400" b="1" dirty="0" smtClean="0">
              <a:solidFill>
                <a:srgbClr val="FF0000"/>
              </a:solidFill>
            </a:endParaRPr>
          </a:p>
        </p:txBody>
      </p:sp>
      <p:sp>
        <p:nvSpPr>
          <p:cNvPr id="26" name="四角形吹き出し 25"/>
          <p:cNvSpPr/>
          <p:nvPr/>
        </p:nvSpPr>
        <p:spPr>
          <a:xfrm>
            <a:off x="8487457" y="612635"/>
            <a:ext cx="1137685" cy="260081"/>
          </a:xfrm>
          <a:prstGeom prst="wedgeRectCallout">
            <a:avLst>
              <a:gd name="adj1" fmla="val -32969"/>
              <a:gd name="adj2" fmla="val 106447"/>
            </a:avLst>
          </a:prstGeom>
          <a:solidFill>
            <a:schemeClr val="accent3">
              <a:lumMod val="20000"/>
              <a:lumOff val="80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r>
              <a:rPr kumimoji="1" lang="ja-JP" altLang="en-US" sz="1100" b="1" dirty="0" smtClean="0">
                <a:solidFill>
                  <a:prstClr val="black"/>
                </a:solidFill>
                <a:latin typeface="+mn-ea"/>
              </a:rPr>
              <a:t>法施行（</a:t>
            </a:r>
            <a:r>
              <a:rPr kumimoji="1" lang="en-US" altLang="ja-JP" sz="1100" b="1" dirty="0" smtClean="0">
                <a:solidFill>
                  <a:prstClr val="black"/>
                </a:solidFill>
                <a:latin typeface="+mn-ea"/>
              </a:rPr>
              <a:t>H28.6</a:t>
            </a:r>
            <a:r>
              <a:rPr kumimoji="1" lang="ja-JP" altLang="en-US" sz="1100" b="1" dirty="0" smtClean="0">
                <a:solidFill>
                  <a:prstClr val="black"/>
                </a:solidFill>
                <a:latin typeface="+mn-ea"/>
              </a:rPr>
              <a:t>）</a:t>
            </a:r>
          </a:p>
        </p:txBody>
      </p:sp>
      <p:sp>
        <p:nvSpPr>
          <p:cNvPr id="27" name="テキスト ボックス 26"/>
          <p:cNvSpPr txBox="1"/>
          <p:nvPr/>
        </p:nvSpPr>
        <p:spPr>
          <a:xfrm>
            <a:off x="-82713" y="2372557"/>
            <a:ext cx="1731879" cy="253916"/>
          </a:xfrm>
          <a:prstGeom prst="rect">
            <a:avLst/>
          </a:prstGeom>
          <a:noFill/>
        </p:spPr>
        <p:txBody>
          <a:bodyPr wrap="square" rtlCol="0">
            <a:spAutoFit/>
          </a:bodyPr>
          <a:lstStyle/>
          <a:p>
            <a:r>
              <a:rPr lang="ja-JP" altLang="en-US" sz="1000" dirty="0" smtClean="0"/>
              <a:t>（例：審査基準日</a:t>
            </a:r>
            <a:r>
              <a:rPr lang="en-US" altLang="ja-JP" sz="1000" dirty="0" smtClean="0"/>
              <a:t>H27.3.31</a:t>
            </a:r>
            <a:r>
              <a:rPr lang="ja-JP" altLang="en-US" sz="1000" dirty="0" smtClean="0"/>
              <a:t>）</a:t>
            </a:r>
            <a:endParaRPr lang="en-US" altLang="ja-JP" sz="1000" dirty="0" smtClean="0"/>
          </a:p>
        </p:txBody>
      </p:sp>
      <p:sp>
        <p:nvSpPr>
          <p:cNvPr id="28" name="テキスト ボックス 27"/>
          <p:cNvSpPr txBox="1"/>
          <p:nvPr/>
        </p:nvSpPr>
        <p:spPr>
          <a:xfrm>
            <a:off x="-68510" y="4440607"/>
            <a:ext cx="1731879" cy="253916"/>
          </a:xfrm>
          <a:prstGeom prst="rect">
            <a:avLst/>
          </a:prstGeom>
          <a:noFill/>
        </p:spPr>
        <p:txBody>
          <a:bodyPr wrap="square" rtlCol="0">
            <a:spAutoFit/>
          </a:bodyPr>
          <a:lstStyle/>
          <a:p>
            <a:r>
              <a:rPr lang="ja-JP" altLang="en-US" sz="1000" dirty="0" smtClean="0"/>
              <a:t>（例：審査</a:t>
            </a:r>
            <a:r>
              <a:rPr lang="ja-JP" altLang="en-US" sz="1000" dirty="0"/>
              <a:t>基準</a:t>
            </a:r>
            <a:r>
              <a:rPr lang="ja-JP" altLang="en-US" sz="1000" dirty="0" smtClean="0"/>
              <a:t>日</a:t>
            </a:r>
            <a:r>
              <a:rPr lang="en-US" altLang="ja-JP" sz="1000" dirty="0" smtClean="0"/>
              <a:t>H28.3.31</a:t>
            </a:r>
            <a:r>
              <a:rPr lang="ja-JP" altLang="en-US" sz="1000" dirty="0" smtClean="0"/>
              <a:t>）</a:t>
            </a:r>
            <a:endParaRPr lang="en-US" altLang="ja-JP" sz="1000" dirty="0" smtClean="0"/>
          </a:p>
        </p:txBody>
      </p:sp>
      <p:sp>
        <p:nvSpPr>
          <p:cNvPr id="29" name="正方形/長方形 28"/>
          <p:cNvSpPr/>
          <p:nvPr/>
        </p:nvSpPr>
        <p:spPr>
          <a:xfrm>
            <a:off x="3250565" y="2078158"/>
            <a:ext cx="1439999" cy="606635"/>
          </a:xfrm>
          <a:prstGeom prst="rect">
            <a:avLst/>
          </a:prstGeom>
          <a:solidFill>
            <a:srgbClr val="81B2DF"/>
          </a:solidFill>
          <a:ln w="3175" cap="flat" cmpd="sng" algn="ctr">
            <a:solidFill>
              <a:srgbClr val="5B9BD5">
                <a:shade val="50000"/>
              </a:srgbClr>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（とび土）</a:t>
            </a:r>
          </a:p>
        </p:txBody>
      </p:sp>
      <p:sp>
        <p:nvSpPr>
          <p:cNvPr id="30" name="正方形/長方形 29"/>
          <p:cNvSpPr/>
          <p:nvPr/>
        </p:nvSpPr>
        <p:spPr>
          <a:xfrm>
            <a:off x="4907462" y="2064712"/>
            <a:ext cx="1439999" cy="613471"/>
          </a:xfrm>
          <a:prstGeom prst="rect">
            <a:avLst/>
          </a:prstGeom>
          <a:solidFill>
            <a:srgbClr val="81B2DF"/>
          </a:solidFill>
          <a:ln w="3175" cap="flat" cmpd="sng" algn="ctr">
            <a:solidFill>
              <a:srgbClr val="5B9BD5">
                <a:shade val="50000"/>
              </a:srgbClr>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（とび土）</a:t>
            </a:r>
          </a:p>
        </p:txBody>
      </p:sp>
      <p:sp>
        <p:nvSpPr>
          <p:cNvPr id="31" name="正方形/長方形 30"/>
          <p:cNvSpPr/>
          <p:nvPr/>
        </p:nvSpPr>
        <p:spPr>
          <a:xfrm>
            <a:off x="6622493" y="2078158"/>
            <a:ext cx="1439999" cy="606635"/>
          </a:xfrm>
          <a:prstGeom prst="rect">
            <a:avLst/>
          </a:prstGeom>
          <a:solidFill>
            <a:srgbClr val="81B2DF"/>
          </a:solidFill>
          <a:ln w="3175" cap="flat" cmpd="sng" algn="ctr">
            <a:solidFill>
              <a:srgbClr val="5B9BD5">
                <a:shade val="50000"/>
              </a:srgbClr>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（とび土）</a:t>
            </a:r>
          </a:p>
        </p:txBody>
      </p:sp>
      <p:sp>
        <p:nvSpPr>
          <p:cNvPr id="32" name="正方形/長方形 31"/>
          <p:cNvSpPr/>
          <p:nvPr/>
        </p:nvSpPr>
        <p:spPr>
          <a:xfrm>
            <a:off x="3260973" y="3978640"/>
            <a:ext cx="1439999" cy="388409"/>
          </a:xfrm>
          <a:prstGeom prst="rect">
            <a:avLst/>
          </a:prstGeom>
          <a:solidFill>
            <a:srgbClr val="81B2DF"/>
          </a:solidFill>
          <a:ln w="3175" cap="flat" cmpd="sng" algn="ctr">
            <a:solidFill>
              <a:srgbClr val="5B9BD5">
                <a:shade val="50000"/>
              </a:srgbClr>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（新とび土）</a:t>
            </a:r>
          </a:p>
        </p:txBody>
      </p:sp>
      <p:sp>
        <p:nvSpPr>
          <p:cNvPr id="33" name="正方形/長方形 32"/>
          <p:cNvSpPr/>
          <p:nvPr/>
        </p:nvSpPr>
        <p:spPr>
          <a:xfrm>
            <a:off x="3260972" y="4677106"/>
            <a:ext cx="1439999" cy="193659"/>
          </a:xfrm>
          <a:prstGeom prst="rect">
            <a:avLst/>
          </a:prstGeom>
          <a:solidFill>
            <a:srgbClr val="FFCCFF"/>
          </a:solidFill>
          <a:ln w="3175" cap="flat" cmpd="sng" algn="ctr">
            <a:solidFill>
              <a:srgbClr val="FF6699"/>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AR P丸ゴシック体M" panose="020F0600000000000000" pitchFamily="50" charset="-128"/>
                <a:ea typeface="AR P丸ゴシック体M" panose="020F0600000000000000" pitchFamily="50" charset="-128"/>
                <a:cs typeface="+mn-cs"/>
              </a:rPr>
              <a:t>（解体）</a:t>
            </a:r>
          </a:p>
        </p:txBody>
      </p:sp>
      <p:sp>
        <p:nvSpPr>
          <p:cNvPr id="34" name="テキスト ボックス 33"/>
          <p:cNvSpPr txBox="1"/>
          <p:nvPr/>
        </p:nvSpPr>
        <p:spPr>
          <a:xfrm>
            <a:off x="64959" y="6094140"/>
            <a:ext cx="8086980" cy="769441"/>
          </a:xfrm>
          <a:prstGeom prst="rect">
            <a:avLst/>
          </a:prstGeom>
          <a:solidFill>
            <a:srgbClr val="FFFFC1"/>
          </a:solidFill>
        </p:spPr>
        <p:txBody>
          <a:bodyPr wrap="square" rtlCol="0">
            <a:spAutoFit/>
          </a:bodyPr>
          <a:lstStyle/>
          <a:p>
            <a:r>
              <a:rPr lang="ja-JP" altLang="en-US" sz="1400" b="1" dirty="0" smtClean="0"/>
              <a:t>工事経歴書</a:t>
            </a:r>
            <a:r>
              <a:rPr lang="ja-JP" altLang="en-US" sz="1200" b="1" dirty="0" smtClean="0"/>
              <a:t>［解体・とび土を切り出して提出］</a:t>
            </a:r>
            <a:endParaRPr lang="en-US" altLang="ja-JP" sz="1200" b="1" dirty="0" smtClean="0"/>
          </a:p>
          <a:p>
            <a:endParaRPr lang="en-US" altLang="ja-JP" sz="900" dirty="0" smtClean="0"/>
          </a:p>
          <a:p>
            <a:r>
              <a:rPr lang="ja-JP" altLang="en-US" sz="1050" dirty="0" smtClean="0"/>
              <a:t>通常は決算変更届に添付するが、法施行後に解体又はとび土の経審取得にあたっては、</a:t>
            </a:r>
            <a:endParaRPr lang="en-US" altLang="ja-JP" sz="1050" dirty="0" smtClean="0"/>
          </a:p>
          <a:p>
            <a:r>
              <a:rPr lang="ja-JP" altLang="en-US" sz="1050" dirty="0" smtClean="0"/>
              <a:t>当面申請時に直前２年または３年分のとび･土工･コンクリート工事業、解体工事業の工事経歴書（切り分けを行ったもの）を再度提出する</a:t>
            </a:r>
            <a:endParaRPr lang="en-US" altLang="ja-JP" sz="1050" dirty="0" smtClean="0"/>
          </a:p>
        </p:txBody>
      </p:sp>
      <p:grpSp>
        <p:nvGrpSpPr>
          <p:cNvPr id="35" name="グループ化 34"/>
          <p:cNvGrpSpPr/>
          <p:nvPr/>
        </p:nvGrpSpPr>
        <p:grpSpPr>
          <a:xfrm>
            <a:off x="1555519" y="1112507"/>
            <a:ext cx="1440000" cy="621701"/>
            <a:chOff x="1555519" y="1166295"/>
            <a:chExt cx="1440000" cy="621701"/>
          </a:xfrm>
        </p:grpSpPr>
        <p:grpSp>
          <p:nvGrpSpPr>
            <p:cNvPr id="36" name="グループ化 35"/>
            <p:cNvGrpSpPr/>
            <p:nvPr/>
          </p:nvGrpSpPr>
          <p:grpSpPr>
            <a:xfrm>
              <a:off x="1555519" y="1172646"/>
              <a:ext cx="1440000" cy="586756"/>
              <a:chOff x="1325185" y="1279330"/>
              <a:chExt cx="2174284" cy="593675"/>
            </a:xfrm>
          </p:grpSpPr>
          <p:sp>
            <p:nvSpPr>
              <p:cNvPr id="38" name="正方形/長方形 37"/>
              <p:cNvSpPr/>
              <p:nvPr/>
            </p:nvSpPr>
            <p:spPr>
              <a:xfrm>
                <a:off x="1325187" y="1279330"/>
                <a:ext cx="2174282" cy="388409"/>
              </a:xfrm>
              <a:prstGeom prst="rect">
                <a:avLst/>
              </a:prstGeom>
              <a:solidFill>
                <a:srgbClr val="81B2DF"/>
              </a:solidFill>
              <a:ln w="3175" cap="flat" cmpd="sng" algn="ctr">
                <a:solidFill>
                  <a:srgbClr val="5B9BD5">
                    <a:shade val="50000"/>
                  </a:srgbClr>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（とび土）</a:t>
                </a:r>
              </a:p>
            </p:txBody>
          </p:sp>
          <p:sp>
            <p:nvSpPr>
              <p:cNvPr id="39" name="正方形/長方形 38"/>
              <p:cNvSpPr/>
              <p:nvPr/>
            </p:nvSpPr>
            <p:spPr>
              <a:xfrm>
                <a:off x="1325185" y="1679346"/>
                <a:ext cx="2174283" cy="193659"/>
              </a:xfrm>
              <a:prstGeom prst="rect">
                <a:avLst/>
              </a:prstGeom>
              <a:solidFill>
                <a:srgbClr val="FFCCFF"/>
              </a:solidFill>
              <a:ln w="3175" cap="flat" cmpd="sng" algn="ctr">
                <a:solidFill>
                  <a:srgbClr val="FF6699"/>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AR P丸ゴシック体M" panose="020F0600000000000000" pitchFamily="50" charset="-128"/>
                    <a:ea typeface="AR P丸ゴシック体M" panose="020F0600000000000000" pitchFamily="50" charset="-128"/>
                    <a:cs typeface="+mn-cs"/>
                  </a:rPr>
                  <a:t>（解体）</a:t>
                </a:r>
              </a:p>
            </p:txBody>
          </p:sp>
        </p:grpSp>
        <p:sp>
          <p:nvSpPr>
            <p:cNvPr id="37" name="正方形/長方形 36"/>
            <p:cNvSpPr/>
            <p:nvPr/>
          </p:nvSpPr>
          <p:spPr>
            <a:xfrm>
              <a:off x="1562323" y="1166295"/>
              <a:ext cx="1433195" cy="621701"/>
            </a:xfrm>
            <a:prstGeom prst="rect">
              <a:avLst/>
            </a:pr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grpSp>
      <p:grpSp>
        <p:nvGrpSpPr>
          <p:cNvPr id="40" name="グループ化 39"/>
          <p:cNvGrpSpPr/>
          <p:nvPr/>
        </p:nvGrpSpPr>
        <p:grpSpPr>
          <a:xfrm>
            <a:off x="3231919" y="1112507"/>
            <a:ext cx="1440000" cy="621701"/>
            <a:chOff x="1555519" y="1166295"/>
            <a:chExt cx="1440000" cy="621701"/>
          </a:xfrm>
        </p:grpSpPr>
        <p:grpSp>
          <p:nvGrpSpPr>
            <p:cNvPr id="41" name="グループ化 40"/>
            <p:cNvGrpSpPr/>
            <p:nvPr/>
          </p:nvGrpSpPr>
          <p:grpSpPr>
            <a:xfrm>
              <a:off x="1555519" y="1172646"/>
              <a:ext cx="1440000" cy="586756"/>
              <a:chOff x="1325185" y="1279330"/>
              <a:chExt cx="2174284" cy="593675"/>
            </a:xfrm>
          </p:grpSpPr>
          <p:sp>
            <p:nvSpPr>
              <p:cNvPr id="43" name="正方形/長方形 42"/>
              <p:cNvSpPr/>
              <p:nvPr/>
            </p:nvSpPr>
            <p:spPr>
              <a:xfrm>
                <a:off x="1325187" y="1279330"/>
                <a:ext cx="2174282" cy="388409"/>
              </a:xfrm>
              <a:prstGeom prst="rect">
                <a:avLst/>
              </a:prstGeom>
              <a:solidFill>
                <a:srgbClr val="81B2DF"/>
              </a:solidFill>
              <a:ln w="3175" cap="flat" cmpd="sng" algn="ctr">
                <a:solidFill>
                  <a:srgbClr val="5B9BD5">
                    <a:shade val="50000"/>
                  </a:srgbClr>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（とび土）</a:t>
                </a:r>
              </a:p>
            </p:txBody>
          </p:sp>
          <p:sp>
            <p:nvSpPr>
              <p:cNvPr id="44" name="正方形/長方形 43"/>
              <p:cNvSpPr/>
              <p:nvPr/>
            </p:nvSpPr>
            <p:spPr>
              <a:xfrm>
                <a:off x="1325185" y="1679346"/>
                <a:ext cx="2174283" cy="193659"/>
              </a:xfrm>
              <a:prstGeom prst="rect">
                <a:avLst/>
              </a:prstGeom>
              <a:solidFill>
                <a:srgbClr val="FFCCFF"/>
              </a:solidFill>
              <a:ln w="3175" cap="flat" cmpd="sng" algn="ctr">
                <a:solidFill>
                  <a:srgbClr val="FF6699"/>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AR P丸ゴシック体M" panose="020F0600000000000000" pitchFamily="50" charset="-128"/>
                    <a:ea typeface="AR P丸ゴシック体M" panose="020F0600000000000000" pitchFamily="50" charset="-128"/>
                    <a:cs typeface="+mn-cs"/>
                  </a:rPr>
                  <a:t>（解体）</a:t>
                </a:r>
              </a:p>
            </p:txBody>
          </p:sp>
        </p:grpSp>
        <p:sp>
          <p:nvSpPr>
            <p:cNvPr id="42" name="正方形/長方形 41"/>
            <p:cNvSpPr/>
            <p:nvPr/>
          </p:nvSpPr>
          <p:spPr>
            <a:xfrm>
              <a:off x="1562323" y="1166295"/>
              <a:ext cx="1433195" cy="621701"/>
            </a:xfrm>
            <a:prstGeom prst="rect">
              <a:avLst/>
            </a:pr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grpSp>
      <p:grpSp>
        <p:nvGrpSpPr>
          <p:cNvPr id="45" name="グループ化 44"/>
          <p:cNvGrpSpPr/>
          <p:nvPr/>
        </p:nvGrpSpPr>
        <p:grpSpPr>
          <a:xfrm>
            <a:off x="4917844" y="1112507"/>
            <a:ext cx="1440000" cy="621701"/>
            <a:chOff x="1555519" y="1166295"/>
            <a:chExt cx="1440000" cy="621701"/>
          </a:xfrm>
        </p:grpSpPr>
        <p:grpSp>
          <p:nvGrpSpPr>
            <p:cNvPr id="46" name="グループ化 45"/>
            <p:cNvGrpSpPr/>
            <p:nvPr/>
          </p:nvGrpSpPr>
          <p:grpSpPr>
            <a:xfrm>
              <a:off x="1555519" y="1172646"/>
              <a:ext cx="1440000" cy="586756"/>
              <a:chOff x="1325185" y="1279330"/>
              <a:chExt cx="2174284" cy="593675"/>
            </a:xfrm>
          </p:grpSpPr>
          <p:sp>
            <p:nvSpPr>
              <p:cNvPr id="48" name="正方形/長方形 47"/>
              <p:cNvSpPr/>
              <p:nvPr/>
            </p:nvSpPr>
            <p:spPr>
              <a:xfrm>
                <a:off x="1325187" y="1279330"/>
                <a:ext cx="2174282" cy="388409"/>
              </a:xfrm>
              <a:prstGeom prst="rect">
                <a:avLst/>
              </a:prstGeom>
              <a:solidFill>
                <a:srgbClr val="81B2DF"/>
              </a:solidFill>
              <a:ln w="3175" cap="flat" cmpd="sng" algn="ctr">
                <a:solidFill>
                  <a:srgbClr val="5B9BD5">
                    <a:shade val="50000"/>
                  </a:srgbClr>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（とび土）</a:t>
                </a:r>
              </a:p>
            </p:txBody>
          </p:sp>
          <p:sp>
            <p:nvSpPr>
              <p:cNvPr id="49" name="正方形/長方形 48"/>
              <p:cNvSpPr/>
              <p:nvPr/>
            </p:nvSpPr>
            <p:spPr>
              <a:xfrm>
                <a:off x="1325185" y="1679346"/>
                <a:ext cx="2174283" cy="193659"/>
              </a:xfrm>
              <a:prstGeom prst="rect">
                <a:avLst/>
              </a:prstGeom>
              <a:solidFill>
                <a:srgbClr val="FFCCFF"/>
              </a:solidFill>
              <a:ln w="3175" cap="flat" cmpd="sng" algn="ctr">
                <a:solidFill>
                  <a:srgbClr val="FF6699"/>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AR P丸ゴシック体M" panose="020F0600000000000000" pitchFamily="50" charset="-128"/>
                    <a:ea typeface="AR P丸ゴシック体M" panose="020F0600000000000000" pitchFamily="50" charset="-128"/>
                    <a:cs typeface="+mn-cs"/>
                  </a:rPr>
                  <a:t>（解体）</a:t>
                </a:r>
              </a:p>
            </p:txBody>
          </p:sp>
        </p:grpSp>
        <p:sp>
          <p:nvSpPr>
            <p:cNvPr id="47" name="正方形/長方形 46"/>
            <p:cNvSpPr/>
            <p:nvPr/>
          </p:nvSpPr>
          <p:spPr>
            <a:xfrm>
              <a:off x="1562323" y="1166295"/>
              <a:ext cx="1433195" cy="621701"/>
            </a:xfrm>
            <a:prstGeom prst="rect">
              <a:avLst/>
            </a:pr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grpSp>
      <p:grpSp>
        <p:nvGrpSpPr>
          <p:cNvPr id="50" name="グループ化 49"/>
          <p:cNvGrpSpPr/>
          <p:nvPr/>
        </p:nvGrpSpPr>
        <p:grpSpPr>
          <a:xfrm>
            <a:off x="6594244" y="1118311"/>
            <a:ext cx="1440000" cy="621701"/>
            <a:chOff x="1555519" y="1166295"/>
            <a:chExt cx="1440000" cy="621701"/>
          </a:xfrm>
        </p:grpSpPr>
        <p:grpSp>
          <p:nvGrpSpPr>
            <p:cNvPr id="51" name="グループ化 50"/>
            <p:cNvGrpSpPr/>
            <p:nvPr/>
          </p:nvGrpSpPr>
          <p:grpSpPr>
            <a:xfrm>
              <a:off x="1555519" y="1172646"/>
              <a:ext cx="1440000" cy="586756"/>
              <a:chOff x="1325185" y="1279330"/>
              <a:chExt cx="2174284" cy="593675"/>
            </a:xfrm>
          </p:grpSpPr>
          <p:sp>
            <p:nvSpPr>
              <p:cNvPr id="53" name="正方形/長方形 52"/>
              <p:cNvSpPr/>
              <p:nvPr/>
            </p:nvSpPr>
            <p:spPr>
              <a:xfrm>
                <a:off x="1325187" y="1279330"/>
                <a:ext cx="2174282" cy="388409"/>
              </a:xfrm>
              <a:prstGeom prst="rect">
                <a:avLst/>
              </a:prstGeom>
              <a:solidFill>
                <a:srgbClr val="81B2DF"/>
              </a:solidFill>
              <a:ln w="3175" cap="flat" cmpd="sng" algn="ctr">
                <a:solidFill>
                  <a:srgbClr val="5B9BD5">
                    <a:shade val="50000"/>
                  </a:srgbClr>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（とび土）</a:t>
                </a:r>
              </a:p>
            </p:txBody>
          </p:sp>
          <p:sp>
            <p:nvSpPr>
              <p:cNvPr id="54" name="正方形/長方形 53"/>
              <p:cNvSpPr/>
              <p:nvPr/>
            </p:nvSpPr>
            <p:spPr>
              <a:xfrm>
                <a:off x="1325185" y="1679346"/>
                <a:ext cx="2174283" cy="193659"/>
              </a:xfrm>
              <a:prstGeom prst="rect">
                <a:avLst/>
              </a:prstGeom>
              <a:solidFill>
                <a:srgbClr val="FFCCFF"/>
              </a:solidFill>
              <a:ln w="3175" cap="flat" cmpd="sng" algn="ctr">
                <a:solidFill>
                  <a:srgbClr val="FF6699"/>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AR P丸ゴシック体M" panose="020F0600000000000000" pitchFamily="50" charset="-128"/>
                    <a:ea typeface="AR P丸ゴシック体M" panose="020F0600000000000000" pitchFamily="50" charset="-128"/>
                    <a:cs typeface="+mn-cs"/>
                  </a:rPr>
                  <a:t>（解体）</a:t>
                </a:r>
              </a:p>
            </p:txBody>
          </p:sp>
        </p:grpSp>
        <p:sp>
          <p:nvSpPr>
            <p:cNvPr id="52" name="正方形/長方形 51"/>
            <p:cNvSpPr/>
            <p:nvPr/>
          </p:nvSpPr>
          <p:spPr>
            <a:xfrm>
              <a:off x="1562323" y="1166295"/>
              <a:ext cx="1433195" cy="621701"/>
            </a:xfrm>
            <a:prstGeom prst="rect">
              <a:avLst/>
            </a:pr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grpSp>
      <p:sp>
        <p:nvSpPr>
          <p:cNvPr id="55" name="テキスト ボックス 54"/>
          <p:cNvSpPr txBox="1"/>
          <p:nvPr/>
        </p:nvSpPr>
        <p:spPr>
          <a:xfrm>
            <a:off x="225269" y="1124326"/>
            <a:ext cx="1255526" cy="523220"/>
          </a:xfrm>
          <a:prstGeom prst="rect">
            <a:avLst/>
          </a:prstGeom>
          <a:noFill/>
        </p:spPr>
        <p:txBody>
          <a:bodyPr wrap="square" rtlCol="0">
            <a:spAutoFit/>
          </a:bodyPr>
          <a:lstStyle/>
          <a:p>
            <a:pPr algn="ctr"/>
            <a:r>
              <a:rPr lang="ja-JP" altLang="en-US" sz="1400" dirty="0" smtClean="0"/>
              <a:t>Ａ社のとび土完工高の構成</a:t>
            </a:r>
            <a:endParaRPr kumimoji="1" lang="ja-JP" altLang="en-US" sz="1400" dirty="0"/>
          </a:p>
        </p:txBody>
      </p:sp>
      <p:sp>
        <p:nvSpPr>
          <p:cNvPr id="57" name="正方形/長方形 56"/>
          <p:cNvSpPr/>
          <p:nvPr/>
        </p:nvSpPr>
        <p:spPr>
          <a:xfrm>
            <a:off x="4795581" y="3884955"/>
            <a:ext cx="3356699" cy="594610"/>
          </a:xfrm>
          <a:prstGeom prst="rect">
            <a:avLst/>
          </a:prstGeom>
          <a:noFill/>
          <a:ln>
            <a:prstDash val="sysDash"/>
          </a:ln>
        </p:spPr>
        <p:style>
          <a:lnRef idx="2">
            <a:schemeClr val="accent1"/>
          </a:lnRef>
          <a:fillRef idx="1">
            <a:schemeClr val="lt1"/>
          </a:fillRef>
          <a:effectRef idx="0">
            <a:schemeClr val="accent1"/>
          </a:effectRef>
          <a:fontRef idx="minor">
            <a:schemeClr val="dk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sp>
        <p:nvSpPr>
          <p:cNvPr id="58" name="正方形/長方形 57"/>
          <p:cNvSpPr/>
          <p:nvPr/>
        </p:nvSpPr>
        <p:spPr>
          <a:xfrm>
            <a:off x="4935875" y="3992377"/>
            <a:ext cx="1439999" cy="388409"/>
          </a:xfrm>
          <a:prstGeom prst="rect">
            <a:avLst/>
          </a:prstGeom>
          <a:solidFill>
            <a:srgbClr val="81B2DF"/>
          </a:solidFill>
          <a:ln w="3175" cap="flat" cmpd="sng" algn="ctr">
            <a:solidFill>
              <a:srgbClr val="5B9BD5">
                <a:shade val="50000"/>
              </a:srgbClr>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（新とび土）</a:t>
            </a:r>
          </a:p>
        </p:txBody>
      </p:sp>
      <p:sp>
        <p:nvSpPr>
          <p:cNvPr id="59" name="正方形/長方形 58"/>
          <p:cNvSpPr/>
          <p:nvPr/>
        </p:nvSpPr>
        <p:spPr>
          <a:xfrm>
            <a:off x="6589599" y="3978640"/>
            <a:ext cx="1439999" cy="388409"/>
          </a:xfrm>
          <a:prstGeom prst="rect">
            <a:avLst/>
          </a:prstGeom>
          <a:solidFill>
            <a:srgbClr val="81B2DF"/>
          </a:solidFill>
          <a:ln w="3175" cap="flat" cmpd="sng" algn="ctr">
            <a:solidFill>
              <a:srgbClr val="5B9BD5">
                <a:shade val="50000"/>
              </a:srgbClr>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（新とび土）</a:t>
            </a:r>
          </a:p>
        </p:txBody>
      </p:sp>
      <p:sp>
        <p:nvSpPr>
          <p:cNvPr id="60" name="正方形/長方形 59"/>
          <p:cNvSpPr/>
          <p:nvPr/>
        </p:nvSpPr>
        <p:spPr>
          <a:xfrm>
            <a:off x="4791132" y="4598801"/>
            <a:ext cx="3362267" cy="368481"/>
          </a:xfrm>
          <a:prstGeom prst="rect">
            <a:avLst/>
          </a:prstGeom>
          <a:noFill/>
          <a:ln>
            <a:prstDash val="sysDash"/>
          </a:ln>
        </p:spPr>
        <p:style>
          <a:lnRef idx="2">
            <a:schemeClr val="accent2"/>
          </a:lnRef>
          <a:fillRef idx="1">
            <a:schemeClr val="lt1"/>
          </a:fillRef>
          <a:effectRef idx="0">
            <a:schemeClr val="accent2"/>
          </a:effectRef>
          <a:fontRef idx="minor">
            <a:schemeClr val="dk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sp>
        <p:nvSpPr>
          <p:cNvPr id="61" name="正方形/長方形 60"/>
          <p:cNvSpPr/>
          <p:nvPr/>
        </p:nvSpPr>
        <p:spPr>
          <a:xfrm>
            <a:off x="4935874" y="4690843"/>
            <a:ext cx="1439999" cy="193659"/>
          </a:xfrm>
          <a:prstGeom prst="rect">
            <a:avLst/>
          </a:prstGeom>
          <a:solidFill>
            <a:srgbClr val="FFCCFF"/>
          </a:solidFill>
          <a:ln w="3175" cap="flat" cmpd="sng" algn="ctr">
            <a:solidFill>
              <a:srgbClr val="FF6699"/>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AR P丸ゴシック体M" panose="020F0600000000000000" pitchFamily="50" charset="-128"/>
                <a:ea typeface="AR P丸ゴシック体M" panose="020F0600000000000000" pitchFamily="50" charset="-128"/>
                <a:cs typeface="+mn-cs"/>
              </a:rPr>
              <a:t>（解体）</a:t>
            </a:r>
          </a:p>
        </p:txBody>
      </p:sp>
      <p:sp>
        <p:nvSpPr>
          <p:cNvPr id="62" name="正方形/長方形 61"/>
          <p:cNvSpPr/>
          <p:nvPr/>
        </p:nvSpPr>
        <p:spPr>
          <a:xfrm>
            <a:off x="6589598" y="4677106"/>
            <a:ext cx="1439999" cy="193659"/>
          </a:xfrm>
          <a:prstGeom prst="rect">
            <a:avLst/>
          </a:prstGeom>
          <a:solidFill>
            <a:srgbClr val="FFCCFF"/>
          </a:solidFill>
          <a:ln w="3175" cap="flat" cmpd="sng" algn="ctr">
            <a:solidFill>
              <a:srgbClr val="FF6699"/>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AR P丸ゴシック体M" panose="020F0600000000000000" pitchFamily="50" charset="-128"/>
                <a:ea typeface="AR P丸ゴシック体M" panose="020F0600000000000000" pitchFamily="50" charset="-128"/>
                <a:cs typeface="+mn-cs"/>
              </a:rPr>
              <a:t>（解体）</a:t>
            </a:r>
          </a:p>
        </p:txBody>
      </p:sp>
      <p:sp>
        <p:nvSpPr>
          <p:cNvPr id="63" name="角丸四角形吹き出し 62"/>
          <p:cNvSpPr/>
          <p:nvPr/>
        </p:nvSpPr>
        <p:spPr>
          <a:xfrm>
            <a:off x="5723973" y="5163253"/>
            <a:ext cx="4146285" cy="661635"/>
          </a:xfrm>
          <a:prstGeom prst="wedgeRoundRectCallout">
            <a:avLst>
              <a:gd name="adj1" fmla="val 11080"/>
              <a:gd name="adj2" fmla="val -68640"/>
              <a:gd name="adj3" fmla="val 16667"/>
            </a:avLst>
          </a:prstGeom>
          <a:solidFill>
            <a:schemeClr val="accent3">
              <a:lumMod val="20000"/>
              <a:lumOff val="8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lnSpc>
                <a:spcPts val="800"/>
              </a:lnSpc>
            </a:pPr>
            <a:r>
              <a:rPr lang="ja-JP" altLang="en-US" sz="1400" b="1" dirty="0">
                <a:solidFill>
                  <a:prstClr val="black"/>
                </a:solidFill>
                <a:latin typeface="+mn-ea"/>
              </a:rPr>
              <a:t>とび・土工・コンクリート工事</a:t>
            </a:r>
            <a:r>
              <a:rPr lang="ja-JP" altLang="en-US" sz="1400" b="1" dirty="0" smtClean="0">
                <a:solidFill>
                  <a:prstClr val="black"/>
                </a:solidFill>
                <a:latin typeface="+mn-ea"/>
              </a:rPr>
              <a:t>・解体</a:t>
            </a:r>
            <a:r>
              <a:rPr lang="ja-JP" altLang="en-US" sz="1400" b="1" dirty="0">
                <a:solidFill>
                  <a:prstClr val="black"/>
                </a:solidFill>
                <a:latin typeface="+mn-ea"/>
              </a:rPr>
              <a:t>工事（経過措置</a:t>
            </a:r>
            <a:r>
              <a:rPr lang="ja-JP" altLang="en-US" sz="1400" b="1" dirty="0" smtClean="0">
                <a:solidFill>
                  <a:prstClr val="black"/>
                </a:solidFill>
                <a:latin typeface="+mn-ea"/>
              </a:rPr>
              <a:t>）</a:t>
            </a:r>
            <a:endParaRPr lang="en-US" altLang="ja-JP" sz="1400" b="1" dirty="0" smtClean="0">
              <a:solidFill>
                <a:prstClr val="black"/>
              </a:solidFill>
              <a:latin typeface="+mn-ea"/>
            </a:endParaRPr>
          </a:p>
          <a:p>
            <a:pPr marL="180975" indent="-180975" algn="ctr"/>
            <a:r>
              <a:rPr lang="ja-JP" altLang="en-US" sz="1100" dirty="0" smtClean="0">
                <a:solidFill>
                  <a:prstClr val="black"/>
                </a:solidFill>
                <a:latin typeface="+mn-ea"/>
              </a:rPr>
              <a:t>直前２年又は３年の</a:t>
            </a:r>
            <a:r>
              <a:rPr lang="ja-JP" altLang="en-US" sz="1100" dirty="0">
                <a:solidFill>
                  <a:prstClr val="black"/>
                </a:solidFill>
                <a:latin typeface="+mn-ea"/>
              </a:rPr>
              <a:t>年間</a:t>
            </a:r>
            <a:r>
              <a:rPr lang="ja-JP" altLang="en-US" sz="1100" dirty="0" smtClean="0">
                <a:solidFill>
                  <a:prstClr val="black"/>
                </a:solidFill>
                <a:latin typeface="+mn-ea"/>
              </a:rPr>
              <a:t>平均完成工事高</a:t>
            </a:r>
            <a:endParaRPr lang="en-US" altLang="ja-JP" sz="1100" dirty="0" smtClean="0">
              <a:solidFill>
                <a:prstClr val="black"/>
              </a:solidFill>
              <a:latin typeface="+mn-ea"/>
            </a:endParaRPr>
          </a:p>
          <a:p>
            <a:pPr marL="180975" indent="-180975" algn="ctr"/>
            <a:r>
              <a:rPr lang="ja-JP" altLang="en-US" sz="1100" dirty="0" smtClean="0">
                <a:solidFill>
                  <a:prstClr val="black"/>
                </a:solidFill>
                <a:latin typeface="+mn-ea"/>
              </a:rPr>
              <a:t>（旧とび・土工・ｺﾝｸﾘｰﾄと同じ完成工事高）</a:t>
            </a:r>
            <a:endParaRPr kumimoji="1" lang="ja-JP" altLang="en-US" sz="1100" dirty="0" smtClean="0">
              <a:solidFill>
                <a:prstClr val="black"/>
              </a:solidFill>
              <a:latin typeface="+mn-ea"/>
            </a:endParaRPr>
          </a:p>
        </p:txBody>
      </p:sp>
      <p:sp>
        <p:nvSpPr>
          <p:cNvPr id="64" name="角丸四角形吹き出し 63"/>
          <p:cNvSpPr/>
          <p:nvPr/>
        </p:nvSpPr>
        <p:spPr>
          <a:xfrm>
            <a:off x="592460" y="5314603"/>
            <a:ext cx="4509704" cy="510285"/>
          </a:xfrm>
          <a:prstGeom prst="wedgeRoundRectCallout">
            <a:avLst>
              <a:gd name="adj1" fmla="val 35916"/>
              <a:gd name="adj2" fmla="val -119925"/>
              <a:gd name="adj3" fmla="val 16667"/>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r>
              <a:rPr lang="ja-JP" altLang="en-US" sz="1400" b="1" dirty="0">
                <a:solidFill>
                  <a:prstClr val="black"/>
                </a:solidFill>
                <a:latin typeface="+mn-ea"/>
              </a:rPr>
              <a:t>解体</a:t>
            </a:r>
            <a:r>
              <a:rPr lang="ja-JP" altLang="en-US" sz="1400" b="1" dirty="0" smtClean="0">
                <a:solidFill>
                  <a:prstClr val="black"/>
                </a:solidFill>
                <a:latin typeface="+mn-ea"/>
              </a:rPr>
              <a:t>工事のみ切り出し</a:t>
            </a:r>
            <a:endParaRPr lang="en-US" altLang="ja-JP" sz="1400" b="1" dirty="0" smtClean="0">
              <a:solidFill>
                <a:prstClr val="black"/>
              </a:solidFill>
              <a:latin typeface="+mn-ea"/>
            </a:endParaRPr>
          </a:p>
          <a:p>
            <a:pPr marL="180975" indent="-180975" algn="ctr">
              <a:spcAft>
                <a:spcPts val="600"/>
              </a:spcAft>
            </a:pPr>
            <a:r>
              <a:rPr lang="ja-JP" altLang="en-US" sz="1100" dirty="0" smtClean="0">
                <a:solidFill>
                  <a:prstClr val="black"/>
                </a:solidFill>
                <a:latin typeface="+mn-ea"/>
              </a:rPr>
              <a:t>直前２年又は３年の、解体工事を切り出した年間平均完成工事高</a:t>
            </a:r>
            <a:endParaRPr kumimoji="1" lang="ja-JP" altLang="en-US" sz="1100" dirty="0" smtClean="0">
              <a:solidFill>
                <a:prstClr val="black"/>
              </a:solidFill>
              <a:latin typeface="+mn-ea"/>
            </a:endParaRPr>
          </a:p>
        </p:txBody>
      </p:sp>
      <p:sp>
        <p:nvSpPr>
          <p:cNvPr id="65" name="角丸四角形吹き出し 64"/>
          <p:cNvSpPr/>
          <p:nvPr/>
        </p:nvSpPr>
        <p:spPr>
          <a:xfrm>
            <a:off x="5487445" y="3101533"/>
            <a:ext cx="4382813" cy="499687"/>
          </a:xfrm>
          <a:prstGeom prst="wedgeRoundRectCallout">
            <a:avLst>
              <a:gd name="adj1" fmla="val -46994"/>
              <a:gd name="adj2" fmla="val 105958"/>
              <a:gd name="adj3" fmla="val 16667"/>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r>
              <a:rPr lang="ja-JP" altLang="en-US" sz="1400" b="1" dirty="0" smtClean="0">
                <a:solidFill>
                  <a:prstClr val="black"/>
                </a:solidFill>
                <a:latin typeface="+mn-ea"/>
              </a:rPr>
              <a:t>（新）とび</a:t>
            </a:r>
            <a:r>
              <a:rPr lang="ja-JP" altLang="en-US" sz="1400" b="1" dirty="0">
                <a:solidFill>
                  <a:prstClr val="black"/>
                </a:solidFill>
                <a:latin typeface="+mn-ea"/>
              </a:rPr>
              <a:t>・土工</a:t>
            </a:r>
            <a:r>
              <a:rPr lang="ja-JP" altLang="en-US" sz="1400" b="1" dirty="0" smtClean="0">
                <a:solidFill>
                  <a:prstClr val="black"/>
                </a:solidFill>
                <a:latin typeface="+mn-ea"/>
              </a:rPr>
              <a:t>・コンクリート工事のみ切り出し</a:t>
            </a:r>
            <a:endParaRPr lang="en-US" altLang="ja-JP" sz="1400" b="1" dirty="0" smtClean="0">
              <a:solidFill>
                <a:prstClr val="black"/>
              </a:solidFill>
              <a:latin typeface="+mn-ea"/>
            </a:endParaRPr>
          </a:p>
          <a:p>
            <a:pPr marL="180975" indent="-180975" algn="ctr">
              <a:spcAft>
                <a:spcPts val="600"/>
              </a:spcAft>
            </a:pPr>
            <a:r>
              <a:rPr lang="ja-JP" altLang="en-US" sz="1100" dirty="0" smtClean="0">
                <a:solidFill>
                  <a:prstClr val="black"/>
                </a:solidFill>
                <a:latin typeface="+mn-ea"/>
              </a:rPr>
              <a:t>直前２年又は３年の、とび土工事を切り出した年間平均完成工事高</a:t>
            </a:r>
            <a:endParaRPr kumimoji="1" lang="ja-JP" altLang="en-US" sz="1100" dirty="0" smtClean="0">
              <a:solidFill>
                <a:prstClr val="black"/>
              </a:solidFill>
              <a:latin typeface="+mn-ea"/>
            </a:endParaRPr>
          </a:p>
        </p:txBody>
      </p:sp>
      <p:cxnSp>
        <p:nvCxnSpPr>
          <p:cNvPr id="66" name="直線コネクタ 65"/>
          <p:cNvCxnSpPr/>
          <p:nvPr/>
        </p:nvCxnSpPr>
        <p:spPr>
          <a:xfrm>
            <a:off x="-846350" y="3028619"/>
            <a:ext cx="11135531" cy="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67" name="下矢印 66"/>
          <p:cNvSpPr/>
          <p:nvPr/>
        </p:nvSpPr>
        <p:spPr>
          <a:xfrm>
            <a:off x="4166837" y="2897248"/>
            <a:ext cx="1177042" cy="630513"/>
          </a:xfrm>
          <a:prstGeom prst="downArrow">
            <a:avLst/>
          </a:prstGeom>
          <a:solidFill>
            <a:schemeClr val="accent3"/>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sp>
        <p:nvSpPr>
          <p:cNvPr id="68" name="大波 67"/>
          <p:cNvSpPr/>
          <p:nvPr/>
        </p:nvSpPr>
        <p:spPr>
          <a:xfrm>
            <a:off x="3397866" y="6159273"/>
            <a:ext cx="503484" cy="253429"/>
          </a:xfrm>
          <a:prstGeom prst="wave">
            <a:avLst>
              <a:gd name="adj1" fmla="val 7797"/>
              <a:gd name="adj2"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r>
              <a:rPr kumimoji="1" lang="ja-JP" altLang="en-US" sz="900" dirty="0" smtClean="0">
                <a:solidFill>
                  <a:prstClr val="black"/>
                </a:solidFill>
                <a:latin typeface="+mn-ea"/>
              </a:rPr>
              <a:t>解体</a:t>
            </a:r>
          </a:p>
        </p:txBody>
      </p:sp>
      <p:sp>
        <p:nvSpPr>
          <p:cNvPr id="69" name="大波 68"/>
          <p:cNvSpPr/>
          <p:nvPr/>
        </p:nvSpPr>
        <p:spPr>
          <a:xfrm>
            <a:off x="4040941" y="6159273"/>
            <a:ext cx="503484" cy="253429"/>
          </a:xfrm>
          <a:prstGeom prst="wave">
            <a:avLst>
              <a:gd name="adj1" fmla="val 7797"/>
              <a:gd name="adj2"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r>
              <a:rPr kumimoji="1" lang="ja-JP" altLang="en-US" sz="900" dirty="0" smtClean="0">
                <a:solidFill>
                  <a:prstClr val="black"/>
                </a:solidFill>
                <a:latin typeface="+mn-ea"/>
              </a:rPr>
              <a:t>とび土</a:t>
            </a:r>
          </a:p>
        </p:txBody>
      </p:sp>
      <p:sp>
        <p:nvSpPr>
          <p:cNvPr id="70" name="大波 69"/>
          <p:cNvSpPr/>
          <p:nvPr/>
        </p:nvSpPr>
        <p:spPr>
          <a:xfrm>
            <a:off x="5080898" y="6159273"/>
            <a:ext cx="503484" cy="253429"/>
          </a:xfrm>
          <a:prstGeom prst="wave">
            <a:avLst>
              <a:gd name="adj1" fmla="val 7797"/>
              <a:gd name="adj2"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r>
              <a:rPr kumimoji="1" lang="ja-JP" altLang="en-US" sz="900" dirty="0" smtClean="0">
                <a:solidFill>
                  <a:prstClr val="black"/>
                </a:solidFill>
                <a:latin typeface="+mn-ea"/>
              </a:rPr>
              <a:t>解体</a:t>
            </a:r>
          </a:p>
        </p:txBody>
      </p:sp>
      <p:sp>
        <p:nvSpPr>
          <p:cNvPr id="71" name="大波 70"/>
          <p:cNvSpPr/>
          <p:nvPr/>
        </p:nvSpPr>
        <p:spPr>
          <a:xfrm>
            <a:off x="5723973" y="6159273"/>
            <a:ext cx="503484" cy="253429"/>
          </a:xfrm>
          <a:prstGeom prst="wave">
            <a:avLst>
              <a:gd name="adj1" fmla="val 7797"/>
              <a:gd name="adj2"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r>
              <a:rPr kumimoji="1" lang="ja-JP" altLang="en-US" sz="900" dirty="0" smtClean="0">
                <a:solidFill>
                  <a:prstClr val="black"/>
                </a:solidFill>
                <a:latin typeface="+mn-ea"/>
              </a:rPr>
              <a:t>とび土</a:t>
            </a:r>
          </a:p>
        </p:txBody>
      </p:sp>
      <p:sp>
        <p:nvSpPr>
          <p:cNvPr id="72" name="大波 71"/>
          <p:cNvSpPr/>
          <p:nvPr/>
        </p:nvSpPr>
        <p:spPr>
          <a:xfrm>
            <a:off x="6785532" y="6156494"/>
            <a:ext cx="503484" cy="253429"/>
          </a:xfrm>
          <a:prstGeom prst="wave">
            <a:avLst>
              <a:gd name="adj1" fmla="val 7797"/>
              <a:gd name="adj2"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r>
              <a:rPr kumimoji="1" lang="ja-JP" altLang="en-US" sz="900" dirty="0" smtClean="0">
                <a:solidFill>
                  <a:prstClr val="black"/>
                </a:solidFill>
                <a:latin typeface="+mn-ea"/>
              </a:rPr>
              <a:t>解体</a:t>
            </a:r>
          </a:p>
        </p:txBody>
      </p:sp>
      <p:sp>
        <p:nvSpPr>
          <p:cNvPr id="73" name="大波 72"/>
          <p:cNvSpPr/>
          <p:nvPr/>
        </p:nvSpPr>
        <p:spPr>
          <a:xfrm>
            <a:off x="7428607" y="6156494"/>
            <a:ext cx="503484" cy="253429"/>
          </a:xfrm>
          <a:prstGeom prst="wave">
            <a:avLst>
              <a:gd name="adj1" fmla="val 7797"/>
              <a:gd name="adj2"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r>
              <a:rPr kumimoji="1" lang="ja-JP" altLang="en-US" sz="900" dirty="0" smtClean="0">
                <a:solidFill>
                  <a:prstClr val="black"/>
                </a:solidFill>
                <a:latin typeface="+mn-ea"/>
              </a:rPr>
              <a:t>とび土</a:t>
            </a:r>
          </a:p>
        </p:txBody>
      </p:sp>
      <p:sp>
        <p:nvSpPr>
          <p:cNvPr id="74" name="下矢印 73"/>
          <p:cNvSpPr/>
          <p:nvPr/>
        </p:nvSpPr>
        <p:spPr>
          <a:xfrm>
            <a:off x="3738926" y="5922218"/>
            <a:ext cx="480031" cy="120730"/>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sp>
        <p:nvSpPr>
          <p:cNvPr id="75" name="下矢印 74"/>
          <p:cNvSpPr/>
          <p:nvPr/>
        </p:nvSpPr>
        <p:spPr>
          <a:xfrm>
            <a:off x="5416955" y="5922226"/>
            <a:ext cx="480031" cy="120730"/>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sp>
        <p:nvSpPr>
          <p:cNvPr id="76" name="下矢印 75"/>
          <p:cNvSpPr/>
          <p:nvPr/>
        </p:nvSpPr>
        <p:spPr>
          <a:xfrm>
            <a:off x="7128513" y="5922218"/>
            <a:ext cx="480031" cy="120730"/>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sp>
        <p:nvSpPr>
          <p:cNvPr id="77" name="テキスト ボックス 76"/>
          <p:cNvSpPr txBox="1"/>
          <p:nvPr/>
        </p:nvSpPr>
        <p:spPr>
          <a:xfrm>
            <a:off x="-91048" y="1130248"/>
            <a:ext cx="709277" cy="276999"/>
          </a:xfrm>
          <a:prstGeom prst="rect">
            <a:avLst/>
          </a:prstGeom>
          <a:noFill/>
        </p:spPr>
        <p:txBody>
          <a:bodyPr wrap="square" rtlCol="0">
            <a:spAutoFit/>
          </a:bodyPr>
          <a:lstStyle/>
          <a:p>
            <a:r>
              <a:rPr kumimoji="1" lang="ja-JP" altLang="en-US" sz="1200" dirty="0" smtClean="0"/>
              <a:t>（例）</a:t>
            </a:r>
            <a:endParaRPr kumimoji="1" lang="ja-JP" altLang="en-US" sz="1200" dirty="0"/>
          </a:p>
        </p:txBody>
      </p:sp>
      <p:sp>
        <p:nvSpPr>
          <p:cNvPr id="56" name="角丸四角形吹き出し 55"/>
          <p:cNvSpPr/>
          <p:nvPr/>
        </p:nvSpPr>
        <p:spPr>
          <a:xfrm>
            <a:off x="431063" y="2730862"/>
            <a:ext cx="2871616" cy="641011"/>
          </a:xfrm>
          <a:prstGeom prst="wedgeRoundRectCallout">
            <a:avLst>
              <a:gd name="adj1" fmla="val 41020"/>
              <a:gd name="adj2" fmla="val -92741"/>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r>
              <a:rPr lang="ja-JP" altLang="en-US" sz="1100" b="1" dirty="0" smtClean="0">
                <a:solidFill>
                  <a:prstClr val="black"/>
                </a:solidFill>
                <a:latin typeface="+mn-ea"/>
              </a:rPr>
              <a:t>（旧）とび</a:t>
            </a:r>
            <a:r>
              <a:rPr lang="ja-JP" altLang="en-US" sz="1100" b="1" dirty="0">
                <a:solidFill>
                  <a:prstClr val="black"/>
                </a:solidFill>
                <a:latin typeface="+mn-ea"/>
              </a:rPr>
              <a:t>・土工</a:t>
            </a:r>
            <a:r>
              <a:rPr lang="ja-JP" altLang="en-US" sz="1100" b="1" dirty="0" smtClean="0">
                <a:solidFill>
                  <a:prstClr val="black"/>
                </a:solidFill>
                <a:latin typeface="+mn-ea"/>
              </a:rPr>
              <a:t>・コンクリート工事</a:t>
            </a:r>
            <a:endParaRPr lang="en-US" altLang="ja-JP" sz="1100" b="1" dirty="0" smtClean="0">
              <a:solidFill>
                <a:prstClr val="black"/>
              </a:solidFill>
              <a:latin typeface="+mn-ea"/>
            </a:endParaRPr>
          </a:p>
          <a:p>
            <a:pPr marL="180975" indent="-180975" algn="ctr">
              <a:spcAft>
                <a:spcPts val="600"/>
              </a:spcAft>
            </a:pPr>
            <a:r>
              <a:rPr lang="ja-JP" altLang="en-US" sz="1100" dirty="0" smtClean="0">
                <a:solidFill>
                  <a:prstClr val="black"/>
                </a:solidFill>
                <a:latin typeface="+mn-ea"/>
              </a:rPr>
              <a:t>直前２年又は３年の年間平均完成工事高</a:t>
            </a:r>
            <a:endParaRPr kumimoji="1" lang="ja-JP" altLang="en-US" sz="1100" dirty="0" smtClean="0">
              <a:solidFill>
                <a:prstClr val="black"/>
              </a:solidFill>
              <a:latin typeface="+mn-ea"/>
            </a:endParaRPr>
          </a:p>
        </p:txBody>
      </p:sp>
    </p:spTree>
    <p:extLst>
      <p:ext uri="{BB962C8B-B14F-4D97-AF65-F5344CB8AC3E}">
        <p14:creationId xmlns:p14="http://schemas.microsoft.com/office/powerpoint/2010/main" val="3603439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596645" y="1966070"/>
            <a:ext cx="9072879" cy="2975098"/>
          </a:xfrm>
          <a:prstGeom prst="rect">
            <a:avLst/>
          </a:prstGeom>
        </p:spPr>
      </p:pic>
      <p:grpSp>
        <p:nvGrpSpPr>
          <p:cNvPr id="4" name="グループ化 3"/>
          <p:cNvGrpSpPr/>
          <p:nvPr/>
        </p:nvGrpSpPr>
        <p:grpSpPr>
          <a:xfrm>
            <a:off x="3332820" y="3295135"/>
            <a:ext cx="288000" cy="1156890"/>
            <a:chOff x="3728904" y="3172210"/>
            <a:chExt cx="288000" cy="1080000"/>
          </a:xfrm>
        </p:grpSpPr>
        <p:cxnSp>
          <p:nvCxnSpPr>
            <p:cNvPr id="9" name="直線矢印コネクタ 8"/>
            <p:cNvCxnSpPr/>
            <p:nvPr/>
          </p:nvCxnSpPr>
          <p:spPr>
            <a:xfrm>
              <a:off x="3728904" y="4247566"/>
              <a:ext cx="288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3728904" y="3172210"/>
              <a:ext cx="0" cy="10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728904" y="3172210"/>
              <a:ext cx="252000"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728904" y="4009827"/>
              <a:ext cx="252000"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grpSp>
      <p:sp>
        <p:nvSpPr>
          <p:cNvPr id="16" name="タイトル 1"/>
          <p:cNvSpPr>
            <a:spLocks noGrp="1"/>
          </p:cNvSpPr>
          <p:nvPr>
            <p:ph type="title"/>
          </p:nvPr>
        </p:nvSpPr>
        <p:spPr>
          <a:xfrm>
            <a:off x="0" y="-27384"/>
            <a:ext cx="9376803" cy="616248"/>
          </a:xfrm>
          <a:noFill/>
          <a:ln w="9525">
            <a:noFill/>
            <a:miter lim="800000"/>
            <a:headEnd/>
            <a:tailEnd/>
          </a:ln>
        </p:spPr>
        <p:txBody>
          <a:bodyPr lIns="91431" tIns="45716" rIns="91431" bIns="45716" anchor="ctr">
            <a:normAutofit/>
          </a:bodyPr>
          <a:lstStyle/>
          <a:p>
            <a:pPr algn="l"/>
            <a:r>
              <a:rPr lang="ja-JP" altLang="en-US" sz="2200" dirty="0" smtClean="0">
                <a:solidFill>
                  <a:schemeClr val="tx2"/>
                </a:solidFill>
                <a:latin typeface="HGP創英角ｺﾞｼｯｸUB" pitchFamily="50" charset="-128"/>
                <a:ea typeface="HGP創英角ｺﾞｼｯｸUB" pitchFamily="50" charset="-128"/>
                <a:cs typeface="+mn-cs"/>
              </a:rPr>
              <a:t>経営事項審査結果通知書（経過措置期間中の完成工事高）</a:t>
            </a:r>
            <a:endParaRPr lang="ja-JP" altLang="en-US" sz="2200" dirty="0">
              <a:solidFill>
                <a:schemeClr val="tx2"/>
              </a:solidFill>
              <a:latin typeface="HGP創英角ｺﾞｼｯｸUB" pitchFamily="50" charset="-128"/>
              <a:ea typeface="HGP創英角ｺﾞｼｯｸUB" pitchFamily="50" charset="-128"/>
              <a:cs typeface="+mn-cs"/>
            </a:endParaRPr>
          </a:p>
        </p:txBody>
      </p:sp>
      <p:sp>
        <p:nvSpPr>
          <p:cNvPr id="10" name="テキスト ボックス 9"/>
          <p:cNvSpPr txBox="1"/>
          <p:nvPr/>
        </p:nvSpPr>
        <p:spPr>
          <a:xfrm>
            <a:off x="87560" y="656692"/>
            <a:ext cx="9761984" cy="1200329"/>
          </a:xfrm>
          <a:prstGeom prst="rect">
            <a:avLst/>
          </a:prstGeom>
          <a:noFill/>
          <a:ln>
            <a:solidFill>
              <a:schemeClr val="tx1"/>
            </a:solidFill>
          </a:ln>
        </p:spPr>
        <p:txBody>
          <a:bodyPr wrap="square" rtlCol="0">
            <a:spAutoFit/>
          </a:bodyPr>
          <a:lstStyle/>
          <a:p>
            <a:pPr marL="177800" indent="-177800">
              <a:buFont typeface="Wingdings" pitchFamily="2" charset="2"/>
              <a:buChar char="u"/>
            </a:pPr>
            <a:r>
              <a:rPr lang="ja-JP" altLang="en-US" dirty="0" smtClean="0">
                <a:solidFill>
                  <a:prstClr val="black"/>
                </a:solidFill>
              </a:rPr>
              <a:t>法施行後は、「とび・土工・ｺﾝｸﾘｰﾄ」の欄には、解体工事を除くとび・土</a:t>
            </a:r>
            <a:r>
              <a:rPr lang="ja-JP" altLang="en-US" dirty="0" err="1" smtClean="0">
                <a:solidFill>
                  <a:prstClr val="black"/>
                </a:solidFill>
              </a:rPr>
              <a:t>工工</a:t>
            </a:r>
            <a:r>
              <a:rPr lang="ja-JP" altLang="en-US" dirty="0" smtClean="0">
                <a:solidFill>
                  <a:prstClr val="black"/>
                </a:solidFill>
              </a:rPr>
              <a:t>事業の完成工事高を、「解体」の欄には解体工事の完成工事高を記入。</a:t>
            </a:r>
            <a:endParaRPr lang="en-US" altLang="ja-JP" dirty="0" smtClean="0">
              <a:solidFill>
                <a:prstClr val="black"/>
              </a:solidFill>
            </a:endParaRPr>
          </a:p>
          <a:p>
            <a:pPr marL="177800" indent="-177800">
              <a:buFont typeface="Wingdings" pitchFamily="2" charset="2"/>
              <a:buChar char="u"/>
            </a:pPr>
            <a:r>
              <a:rPr lang="ja-JP" altLang="en-US" dirty="0" smtClean="0">
                <a:solidFill>
                  <a:prstClr val="black"/>
                </a:solidFill>
              </a:rPr>
              <a:t>「とび・土工</a:t>
            </a:r>
            <a:r>
              <a:rPr lang="ja-JP" altLang="en-US" dirty="0">
                <a:solidFill>
                  <a:prstClr val="black"/>
                </a:solidFill>
              </a:rPr>
              <a:t>・ｺﾝｸﾘｰﾄ・</a:t>
            </a:r>
            <a:r>
              <a:rPr lang="ja-JP" altLang="en-US" dirty="0" smtClean="0">
                <a:solidFill>
                  <a:prstClr val="black"/>
                </a:solidFill>
              </a:rPr>
              <a:t>解体（経過措置）」の欄には、「とび・土工</a:t>
            </a:r>
            <a:r>
              <a:rPr lang="ja-JP" altLang="en-US" dirty="0">
                <a:solidFill>
                  <a:prstClr val="black"/>
                </a:solidFill>
              </a:rPr>
              <a:t>・ｺﾝｸﾘｰﾄ」</a:t>
            </a:r>
            <a:r>
              <a:rPr lang="ja-JP" altLang="en-US" dirty="0" smtClean="0">
                <a:solidFill>
                  <a:prstClr val="black"/>
                </a:solidFill>
              </a:rPr>
              <a:t>と「解体」の完工高を合算した</a:t>
            </a:r>
            <a:r>
              <a:rPr lang="ja-JP" altLang="en-US" dirty="0">
                <a:solidFill>
                  <a:prstClr val="black"/>
                </a:solidFill>
              </a:rPr>
              <a:t>値</a:t>
            </a:r>
            <a:r>
              <a:rPr lang="ja-JP" altLang="en-US" dirty="0" smtClean="0">
                <a:solidFill>
                  <a:prstClr val="black"/>
                </a:solidFill>
              </a:rPr>
              <a:t>を記入。</a:t>
            </a:r>
            <a:endParaRPr lang="en-US" altLang="ja-JP" dirty="0" smtClean="0">
              <a:solidFill>
                <a:prstClr val="black"/>
              </a:solidFill>
            </a:endParaRPr>
          </a:p>
        </p:txBody>
      </p:sp>
      <p:sp>
        <p:nvSpPr>
          <p:cNvPr id="2" name="正方形/長方形 1"/>
          <p:cNvSpPr/>
          <p:nvPr/>
        </p:nvSpPr>
        <p:spPr>
          <a:xfrm>
            <a:off x="3656897" y="3195600"/>
            <a:ext cx="648031" cy="180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83518" y="3179163"/>
            <a:ext cx="415498" cy="369332"/>
          </a:xfrm>
          <a:prstGeom prst="rect">
            <a:avLst/>
          </a:prstGeom>
          <a:noFill/>
        </p:spPr>
        <p:txBody>
          <a:bodyPr wrap="none" rtlCol="0">
            <a:spAutoFit/>
          </a:bodyPr>
          <a:lstStyle/>
          <a:p>
            <a:r>
              <a:rPr kumimoji="1" lang="ja-JP" altLang="en-US" dirty="0" smtClean="0">
                <a:solidFill>
                  <a:srgbClr val="FF0000"/>
                </a:solidFill>
              </a:rPr>
              <a:t>①</a:t>
            </a:r>
            <a:endParaRPr kumimoji="1" lang="ja-JP" altLang="en-US" dirty="0">
              <a:solidFill>
                <a:srgbClr val="FF0000"/>
              </a:solidFill>
            </a:endParaRPr>
          </a:p>
        </p:txBody>
      </p:sp>
      <p:sp>
        <p:nvSpPr>
          <p:cNvPr id="12" name="テキスト ボックス 11"/>
          <p:cNvSpPr txBox="1"/>
          <p:nvPr/>
        </p:nvSpPr>
        <p:spPr>
          <a:xfrm>
            <a:off x="183518" y="3974681"/>
            <a:ext cx="415498" cy="369332"/>
          </a:xfrm>
          <a:prstGeom prst="rect">
            <a:avLst/>
          </a:prstGeom>
          <a:noFill/>
        </p:spPr>
        <p:txBody>
          <a:bodyPr wrap="none" rtlCol="0">
            <a:spAutoFit/>
          </a:bodyPr>
          <a:lstStyle/>
          <a:p>
            <a:r>
              <a:rPr lang="ja-JP" altLang="en-US" dirty="0">
                <a:solidFill>
                  <a:srgbClr val="FF0000"/>
                </a:solidFill>
              </a:rPr>
              <a:t>②</a:t>
            </a:r>
            <a:endParaRPr kumimoji="1" lang="ja-JP" altLang="en-US" dirty="0">
              <a:solidFill>
                <a:srgbClr val="FF0000"/>
              </a:solidFill>
            </a:endParaRPr>
          </a:p>
        </p:txBody>
      </p:sp>
      <p:sp>
        <p:nvSpPr>
          <p:cNvPr id="15" name="テキスト ボックス 14"/>
          <p:cNvSpPr txBox="1"/>
          <p:nvPr/>
        </p:nvSpPr>
        <p:spPr>
          <a:xfrm>
            <a:off x="183518" y="4262713"/>
            <a:ext cx="415498" cy="369332"/>
          </a:xfrm>
          <a:prstGeom prst="rect">
            <a:avLst/>
          </a:prstGeom>
          <a:noFill/>
        </p:spPr>
        <p:txBody>
          <a:bodyPr wrap="none" rtlCol="0">
            <a:spAutoFit/>
          </a:bodyPr>
          <a:lstStyle/>
          <a:p>
            <a:r>
              <a:rPr lang="ja-JP" altLang="en-US" dirty="0">
                <a:solidFill>
                  <a:srgbClr val="FF0000"/>
                </a:solidFill>
              </a:rPr>
              <a:t>③</a:t>
            </a:r>
            <a:endParaRPr kumimoji="1" lang="ja-JP" altLang="en-US" dirty="0">
              <a:solidFill>
                <a:srgbClr val="FF0000"/>
              </a:solidFill>
            </a:endParaRPr>
          </a:p>
        </p:txBody>
      </p:sp>
      <p:grpSp>
        <p:nvGrpSpPr>
          <p:cNvPr id="18" name="グループ化 17"/>
          <p:cNvGrpSpPr/>
          <p:nvPr/>
        </p:nvGrpSpPr>
        <p:grpSpPr>
          <a:xfrm>
            <a:off x="4953032" y="3295134"/>
            <a:ext cx="288000" cy="1151915"/>
            <a:chOff x="3728904" y="3172210"/>
            <a:chExt cx="288000" cy="1080000"/>
          </a:xfrm>
        </p:grpSpPr>
        <p:cxnSp>
          <p:nvCxnSpPr>
            <p:cNvPr id="19" name="直線矢印コネクタ 18"/>
            <p:cNvCxnSpPr/>
            <p:nvPr/>
          </p:nvCxnSpPr>
          <p:spPr>
            <a:xfrm>
              <a:off x="3728904" y="4247566"/>
              <a:ext cx="288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3728904" y="3172210"/>
              <a:ext cx="0" cy="10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728904" y="3172210"/>
              <a:ext cx="252000"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728904" y="4009827"/>
              <a:ext cx="252000"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grpSp>
      <p:sp>
        <p:nvSpPr>
          <p:cNvPr id="23" name="正方形/長方形 22"/>
          <p:cNvSpPr/>
          <p:nvPr/>
        </p:nvSpPr>
        <p:spPr>
          <a:xfrm>
            <a:off x="3656897" y="4087222"/>
            <a:ext cx="648000" cy="180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272273" y="3195599"/>
            <a:ext cx="648000" cy="180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277037" y="4091985"/>
            <a:ext cx="648000" cy="180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656897" y="4344013"/>
            <a:ext cx="648000" cy="180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5277036" y="4344013"/>
            <a:ext cx="648000" cy="180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00472" y="5157192"/>
            <a:ext cx="9469052" cy="1754326"/>
          </a:xfrm>
          <a:prstGeom prst="rect">
            <a:avLst/>
          </a:prstGeom>
          <a:noFill/>
        </p:spPr>
        <p:txBody>
          <a:bodyPr wrap="square" rtlCol="0">
            <a:spAutoFit/>
          </a:bodyPr>
          <a:lstStyle/>
          <a:p>
            <a:pPr marL="285750" indent="-285750">
              <a:buFont typeface="Wingdings" panose="05000000000000000000" pitchFamily="2" charset="2"/>
              <a:buChar char="ü"/>
            </a:pPr>
            <a:r>
              <a:rPr lang="ja-JP" altLang="en-US" dirty="0"/>
              <a:t>法</a:t>
            </a:r>
            <a:r>
              <a:rPr lang="ja-JP" altLang="en-US" dirty="0" smtClean="0"/>
              <a:t>施行前にとび・土</a:t>
            </a:r>
            <a:r>
              <a:rPr lang="ja-JP" altLang="en-US" dirty="0" err="1" smtClean="0"/>
              <a:t>工工</a:t>
            </a:r>
            <a:r>
              <a:rPr lang="ja-JP" altLang="en-US" dirty="0" smtClean="0"/>
              <a:t>事業で請け負った完成工事高については、</a:t>
            </a:r>
            <a:r>
              <a:rPr kumimoji="1" lang="ja-JP" altLang="en-US" dirty="0" smtClean="0"/>
              <a:t>法施行後の新とび・土工工事業又は解体工事業のいずれかに分類し、それぞれ「</a:t>
            </a:r>
            <a:r>
              <a:rPr lang="ja-JP" altLang="en-US" dirty="0" smtClean="0"/>
              <a:t>とび・土工・</a:t>
            </a:r>
            <a:r>
              <a:rPr lang="ja-JP" altLang="en-US" dirty="0">
                <a:solidFill>
                  <a:prstClr val="black"/>
                </a:solidFill>
              </a:rPr>
              <a:t>ｺﾝｸﾘｰﾄ</a:t>
            </a:r>
            <a:r>
              <a:rPr lang="ja-JP" altLang="en-US" dirty="0" smtClean="0"/>
              <a:t>」</a:t>
            </a:r>
            <a:r>
              <a:rPr lang="ja-JP" altLang="en-US" dirty="0"/>
              <a:t>及び</a:t>
            </a:r>
            <a:r>
              <a:rPr lang="ja-JP" altLang="en-US" dirty="0" smtClean="0"/>
              <a:t>「解体」の欄に記入。</a:t>
            </a:r>
            <a:endParaRPr lang="en-US" altLang="ja-JP" dirty="0" smtClean="0"/>
          </a:p>
          <a:p>
            <a:pPr marL="285750" indent="-285750">
              <a:buFont typeface="Wingdings" panose="05000000000000000000" pitchFamily="2" charset="2"/>
              <a:buChar char="ü"/>
            </a:pPr>
            <a:r>
              <a:rPr lang="ja-JP" altLang="en-US" dirty="0" smtClean="0"/>
              <a:t>「とび・土工・</a:t>
            </a:r>
            <a:r>
              <a:rPr lang="ja-JP" altLang="en-US" dirty="0">
                <a:solidFill>
                  <a:prstClr val="black"/>
                </a:solidFill>
              </a:rPr>
              <a:t>ｺﾝｸﾘｰﾄ</a:t>
            </a:r>
            <a:r>
              <a:rPr lang="ja-JP" altLang="en-US" dirty="0" smtClean="0"/>
              <a:t>・解体（経過措置）」の完成工事高は、旧とび・土工工事業の完成工事高と同じとなる（完成工事高：③＝①＋②）。</a:t>
            </a:r>
            <a:endParaRPr lang="en-US" altLang="ja-JP" dirty="0" smtClean="0"/>
          </a:p>
          <a:p>
            <a:endParaRPr kumimoji="1" lang="ja-JP" altLang="en-US" dirty="0"/>
          </a:p>
        </p:txBody>
      </p:sp>
      <p:sp>
        <p:nvSpPr>
          <p:cNvPr id="28" name="角丸四角形吹き出し 27"/>
          <p:cNvSpPr/>
          <p:nvPr/>
        </p:nvSpPr>
        <p:spPr>
          <a:xfrm>
            <a:off x="4139140" y="2481997"/>
            <a:ext cx="1627784" cy="559568"/>
          </a:xfrm>
          <a:prstGeom prst="wedgeRoundRectCallout">
            <a:avLst>
              <a:gd name="adj1" fmla="val -18224"/>
              <a:gd name="adj2" fmla="val 69028"/>
              <a:gd name="adj3" fmla="val 16667"/>
            </a:avLst>
          </a:pr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u="sng" dirty="0">
                <a:solidFill>
                  <a:srgbClr val="FF0000"/>
                </a:solidFill>
              </a:rPr>
              <a:t>解体</a:t>
            </a:r>
            <a:r>
              <a:rPr lang="ja-JP" altLang="en-US" sz="1200" u="sng" dirty="0" smtClean="0">
                <a:solidFill>
                  <a:srgbClr val="FF0000"/>
                </a:solidFill>
              </a:rPr>
              <a:t>工事を除いた</a:t>
            </a:r>
            <a:endParaRPr lang="en-US" altLang="ja-JP" sz="1200" u="sng" dirty="0" smtClean="0">
              <a:solidFill>
                <a:srgbClr val="FF0000"/>
              </a:solidFill>
            </a:endParaRPr>
          </a:p>
          <a:p>
            <a:r>
              <a:rPr lang="ja-JP" altLang="en-US" sz="1200" dirty="0" smtClean="0">
                <a:solidFill>
                  <a:schemeClr val="tx1"/>
                </a:solidFill>
              </a:rPr>
              <a:t>「とび・土工・ｺﾝｸﾘｰﾄ」</a:t>
            </a:r>
            <a:endParaRPr lang="en-US" altLang="ja-JP" sz="1200" dirty="0">
              <a:solidFill>
                <a:schemeClr val="tx1"/>
              </a:solidFill>
            </a:endParaRPr>
          </a:p>
        </p:txBody>
      </p:sp>
      <p:sp>
        <p:nvSpPr>
          <p:cNvPr id="29" name="角丸四角形吹き出し 28"/>
          <p:cNvSpPr/>
          <p:nvPr/>
        </p:nvSpPr>
        <p:spPr>
          <a:xfrm>
            <a:off x="6573244" y="4141294"/>
            <a:ext cx="2412204" cy="490751"/>
          </a:xfrm>
          <a:prstGeom prst="wedgeRoundRectCallout">
            <a:avLst>
              <a:gd name="adj1" fmla="val -68347"/>
              <a:gd name="adj2" fmla="val 12855"/>
              <a:gd name="adj3" fmla="val 16667"/>
            </a:avLst>
          </a:pr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rPr>
              <a:t>「とび・土工・ｺﾝｸﾘｰﾄ」と「解体」を合計した完成工事高</a:t>
            </a:r>
            <a:endParaRPr lang="en-US" altLang="ja-JP" sz="1200" dirty="0">
              <a:solidFill>
                <a:schemeClr val="tx1"/>
              </a:solidFill>
            </a:endParaRPr>
          </a:p>
        </p:txBody>
      </p:sp>
    </p:spTree>
    <p:extLst>
      <p:ext uri="{BB962C8B-B14F-4D97-AF65-F5344CB8AC3E}">
        <p14:creationId xmlns:p14="http://schemas.microsoft.com/office/powerpoint/2010/main" val="1584209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a:xfrm>
            <a:off x="0" y="1772816"/>
            <a:ext cx="9793088" cy="1470025"/>
          </a:xfrm>
        </p:spPr>
        <p:txBody>
          <a:bodyPr>
            <a:noAutofit/>
          </a:bodyPr>
          <a:lstStyle/>
          <a:p>
            <a:pPr lvl="0"/>
            <a:r>
              <a:rPr kumimoji="1" lang="ja-JP" altLang="en-US" sz="4000" dirty="0" smtClean="0">
                <a:solidFill>
                  <a:schemeClr val="tx2"/>
                </a:solidFill>
                <a:latin typeface="HGP創英角ｺﾞｼｯｸUB" pitchFamily="50" charset="-128"/>
                <a:ea typeface="HGP創英角ｺﾞｼｯｸUB" pitchFamily="50" charset="-128"/>
              </a:rPr>
              <a:t>１．建設業法改正について</a:t>
            </a:r>
            <a:r>
              <a:rPr kumimoji="1" lang="en-US" altLang="ja-JP" sz="4000" dirty="0" smtClean="0">
                <a:solidFill>
                  <a:schemeClr val="tx2"/>
                </a:solidFill>
                <a:latin typeface="HGP創英角ｺﾞｼｯｸUB" pitchFamily="50" charset="-128"/>
                <a:ea typeface="HGP創英角ｺﾞｼｯｸUB" pitchFamily="50" charset="-128"/>
              </a:rPr>
              <a:t/>
            </a:r>
            <a:br>
              <a:rPr kumimoji="1" lang="en-US" altLang="ja-JP" sz="4000" dirty="0" smtClean="0">
                <a:solidFill>
                  <a:schemeClr val="tx2"/>
                </a:solidFill>
                <a:latin typeface="HGP創英角ｺﾞｼｯｸUB" pitchFamily="50" charset="-128"/>
                <a:ea typeface="HGP創英角ｺﾞｼｯｸUB" pitchFamily="50" charset="-128"/>
              </a:rPr>
            </a:br>
            <a:r>
              <a:rPr kumimoji="1" lang="ja-JP" altLang="en-US" sz="4000" dirty="0" smtClean="0">
                <a:solidFill>
                  <a:schemeClr val="tx2"/>
                </a:solidFill>
                <a:latin typeface="HGP創英角ｺﾞｼｯｸUB" pitchFamily="50" charset="-128"/>
                <a:ea typeface="HGP創英角ｺﾞｼｯｸUB" pitchFamily="50" charset="-128"/>
              </a:rPr>
              <a:t>　　　　　　　　　　　　　　</a:t>
            </a:r>
            <a:r>
              <a:rPr lang="ja-JP" altLang="en-US" sz="4000" dirty="0" smtClean="0">
                <a:solidFill>
                  <a:schemeClr val="tx2"/>
                </a:solidFill>
                <a:latin typeface="HGP創英角ｺﾞｼｯｸUB" pitchFamily="50" charset="-128"/>
                <a:ea typeface="HGP創英角ｺﾞｼｯｸUB" pitchFamily="50" charset="-128"/>
              </a:rPr>
              <a:t>（経過措置を含む）</a:t>
            </a:r>
            <a:endParaRPr kumimoji="1" lang="ja-JP" altLang="en-US" sz="4000" dirty="0">
              <a:solidFill>
                <a:schemeClr val="tx2"/>
              </a:solidFill>
              <a:latin typeface="HGP創英角ｺﾞｼｯｸUB" pitchFamily="50" charset="-128"/>
              <a:ea typeface="HGP創英角ｺﾞｼｯｸUB" pitchFamily="50" charset="-128"/>
            </a:endParaRPr>
          </a:p>
        </p:txBody>
      </p:sp>
      <p:sp>
        <p:nvSpPr>
          <p:cNvPr id="10" name="Rectangle 5"/>
          <p:cNvSpPr txBox="1">
            <a:spLocks noChangeArrowheads="1"/>
          </p:cNvSpPr>
          <p:nvPr/>
        </p:nvSpPr>
        <p:spPr>
          <a:xfrm>
            <a:off x="0" y="1772816"/>
            <a:ext cx="9906000" cy="1440160"/>
          </a:xfrm>
          <a:prstGeom prst="rect">
            <a:avLst/>
          </a:prstGeom>
        </p:spPr>
        <p:txBody>
          <a:bodyPr vert="horz" lIns="91440" tIns="45720" rIns="91440" bIns="45720" rtlCol="0" anchor="ctr">
            <a:normAutofit/>
          </a:bodyPr>
          <a:lstStyle/>
          <a:p>
            <a:pPr algn="ctr">
              <a:spcBef>
                <a:spcPct val="0"/>
              </a:spcBef>
              <a:defRPr/>
            </a:pPr>
            <a:endParaRPr lang="ja-JP" altLang="en-US" sz="3600" dirty="0" smtClean="0">
              <a:solidFill>
                <a:srgbClr val="0070C0"/>
              </a:solidFill>
            </a:endParaRPr>
          </a:p>
        </p:txBody>
      </p:sp>
      <p:sp>
        <p:nvSpPr>
          <p:cNvPr id="12" name="正方形/長方形 11"/>
          <p:cNvSpPr/>
          <p:nvPr/>
        </p:nvSpPr>
        <p:spPr>
          <a:xfrm>
            <a:off x="0" y="0"/>
            <a:ext cx="9906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white"/>
                </a:solidFill>
              </a:rPr>
              <a:t>H2</a:t>
            </a:r>
            <a:endParaRPr lang="ja-JP" altLang="en-US" dirty="0">
              <a:solidFill>
                <a:prstClr val="white"/>
              </a:solidFill>
            </a:endParaRPr>
          </a:p>
        </p:txBody>
      </p:sp>
    </p:spTree>
    <p:extLst>
      <p:ext uri="{BB962C8B-B14F-4D97-AF65-F5344CB8AC3E}">
        <p14:creationId xmlns:p14="http://schemas.microsoft.com/office/powerpoint/2010/main" val="4219577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正方形/長方形 95"/>
          <p:cNvSpPr/>
          <p:nvPr/>
        </p:nvSpPr>
        <p:spPr>
          <a:xfrm>
            <a:off x="309626" y="5199868"/>
            <a:ext cx="9179775" cy="1445265"/>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8" name="正方形/長方形 77"/>
          <p:cNvSpPr/>
          <p:nvPr/>
        </p:nvSpPr>
        <p:spPr>
          <a:xfrm>
            <a:off x="361269" y="2488973"/>
            <a:ext cx="9161955" cy="270088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361269" y="1138899"/>
            <a:ext cx="9152607" cy="1346901"/>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p:nvPr>
        </p:nvSpPr>
        <p:spPr>
          <a:xfrm>
            <a:off x="0" y="-27384"/>
            <a:ext cx="9376803" cy="616248"/>
          </a:xfrm>
          <a:noFill/>
          <a:ln w="9525">
            <a:noFill/>
            <a:miter lim="800000"/>
            <a:headEnd/>
            <a:tailEnd/>
          </a:ln>
        </p:spPr>
        <p:txBody>
          <a:bodyPr lIns="91431" tIns="45716" rIns="91431" bIns="45716" anchor="ctr"/>
          <a:lstStyle/>
          <a:p>
            <a:pPr algn="l"/>
            <a:r>
              <a:rPr lang="ja-JP" altLang="en-US" sz="2200" dirty="0" smtClean="0">
                <a:solidFill>
                  <a:schemeClr val="tx2"/>
                </a:solidFill>
                <a:latin typeface="HGP創英角ｺﾞｼｯｸUB" pitchFamily="50" charset="-128"/>
                <a:ea typeface="HGP創英角ｺﾞｼｯｸUB" pitchFamily="50" charset="-128"/>
                <a:cs typeface="+mn-cs"/>
              </a:rPr>
              <a:t>経営事項審査の取扱いについて（算出される経審点数の例）</a:t>
            </a:r>
            <a:endParaRPr lang="ja-JP" altLang="en-US" sz="2200" dirty="0">
              <a:solidFill>
                <a:schemeClr val="tx2"/>
              </a:solidFill>
              <a:latin typeface="HGP創英角ｺﾞｼｯｸUB" pitchFamily="50" charset="-128"/>
              <a:ea typeface="HGP創英角ｺﾞｼｯｸUB" pitchFamily="50" charset="-128"/>
              <a:cs typeface="+mn-cs"/>
            </a:endParaRPr>
          </a:p>
        </p:txBody>
      </p:sp>
      <p:cxnSp>
        <p:nvCxnSpPr>
          <p:cNvPr id="13" name="直線コネクタ 12"/>
          <p:cNvCxnSpPr/>
          <p:nvPr/>
        </p:nvCxnSpPr>
        <p:spPr>
          <a:xfrm>
            <a:off x="2638807" y="979735"/>
            <a:ext cx="0" cy="583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226423" y="908720"/>
            <a:ext cx="0" cy="590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1998654" y="1189392"/>
            <a:ext cx="559845" cy="1155076"/>
          </a:xfrm>
          <a:prstGeom prst="rect">
            <a:avLst/>
          </a:prstGeom>
          <a:solidFill>
            <a:srgbClr val="81B2DF"/>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108"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完成工事高</a:t>
            </a:r>
            <a:endParaRPr lang="en-US" altLang="ja-JP" sz="1108"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8"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（新とび土</a:t>
            </a:r>
            <a:r>
              <a:rPr lang="ja-JP" altLang="en-US" sz="1108"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のみ）</a:t>
            </a:r>
          </a:p>
        </p:txBody>
      </p:sp>
      <p:sp>
        <p:nvSpPr>
          <p:cNvPr id="18" name="スマイル 17"/>
          <p:cNvSpPr/>
          <p:nvPr/>
        </p:nvSpPr>
        <p:spPr>
          <a:xfrm>
            <a:off x="1185857" y="1387203"/>
            <a:ext cx="322133" cy="354462"/>
          </a:xfrm>
          <a:prstGeom prst="smileyFace">
            <a:avLst/>
          </a:prstGeom>
          <a:solidFill>
            <a:srgbClr val="81B2DF"/>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
        <p:nvSpPr>
          <p:cNvPr id="22" name="正方形/長方形 21"/>
          <p:cNvSpPr/>
          <p:nvPr/>
        </p:nvSpPr>
        <p:spPr>
          <a:xfrm>
            <a:off x="765459" y="1793644"/>
            <a:ext cx="1209870" cy="536257"/>
          </a:xfrm>
          <a:prstGeom prst="rect">
            <a:avLst/>
          </a:prstGeom>
          <a:ln/>
        </p:spPr>
        <p:style>
          <a:lnRef idx="2">
            <a:schemeClr val="accent1"/>
          </a:lnRef>
          <a:fillRef idx="1">
            <a:schemeClr val="lt1"/>
          </a:fillRef>
          <a:effectRef idx="0">
            <a:schemeClr val="accent1"/>
          </a:effectRef>
          <a:fontRef idx="minor">
            <a:schemeClr val="dk1"/>
          </a:fontRef>
        </p:style>
        <p:txBody>
          <a:bodyPr vert="horz" lIns="0" tIns="33231" rIns="0" bIns="33231" rtlCol="0" anchor="b"/>
          <a:lstStyle/>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＜経審での取扱い＞</a:t>
            </a:r>
            <a:endPar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完成工事高：とび土</a:t>
            </a:r>
            <a:endPar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技術職員数：とび土</a:t>
            </a:r>
          </a:p>
        </p:txBody>
      </p:sp>
      <p:sp>
        <p:nvSpPr>
          <p:cNvPr id="25" name="スマイル 24"/>
          <p:cNvSpPr/>
          <p:nvPr/>
        </p:nvSpPr>
        <p:spPr>
          <a:xfrm>
            <a:off x="1114635" y="3040647"/>
            <a:ext cx="402515" cy="406698"/>
          </a:xfrm>
          <a:prstGeom prst="smileyFace">
            <a:avLst/>
          </a:prstGeom>
          <a:solidFill>
            <a:srgbClr val="92D050"/>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
        <p:nvSpPr>
          <p:cNvPr id="26" name="正方形/長方形 25"/>
          <p:cNvSpPr/>
          <p:nvPr/>
        </p:nvSpPr>
        <p:spPr>
          <a:xfrm>
            <a:off x="2012031" y="2806289"/>
            <a:ext cx="515634" cy="739483"/>
          </a:xfrm>
          <a:prstGeom prst="rect">
            <a:avLst/>
          </a:prstGeom>
          <a:solidFill>
            <a:srgbClr val="81B2DF"/>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108" dirty="0">
                <a:solidFill>
                  <a:prstClr val="white"/>
                </a:solidFill>
                <a:latin typeface="AR P丸ゴシック体M" panose="020F0600000000000000" pitchFamily="50" charset="-128"/>
                <a:ea typeface="AR P丸ゴシック体M" panose="020F0600000000000000" pitchFamily="50" charset="-128"/>
              </a:rPr>
              <a:t>（とび土）</a:t>
            </a:r>
          </a:p>
        </p:txBody>
      </p:sp>
      <p:sp>
        <p:nvSpPr>
          <p:cNvPr id="27" name="正方形/長方形 26"/>
          <p:cNvSpPr/>
          <p:nvPr/>
        </p:nvSpPr>
        <p:spPr>
          <a:xfrm>
            <a:off x="2012031" y="3548658"/>
            <a:ext cx="520732" cy="364196"/>
          </a:xfrm>
          <a:prstGeom prst="rect">
            <a:avLst/>
          </a:prstGeom>
          <a:solidFill>
            <a:srgbClr val="FFCC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（解体）</a:t>
            </a:r>
          </a:p>
        </p:txBody>
      </p:sp>
      <p:sp>
        <p:nvSpPr>
          <p:cNvPr id="35" name="スマイル 34"/>
          <p:cNvSpPr/>
          <p:nvPr/>
        </p:nvSpPr>
        <p:spPr>
          <a:xfrm>
            <a:off x="1176694" y="5437343"/>
            <a:ext cx="340456" cy="340456"/>
          </a:xfrm>
          <a:prstGeom prst="smileyFace">
            <a:avLst/>
          </a:prstGeom>
          <a:solidFill>
            <a:srgbClr val="FFCCFF"/>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
        <p:nvSpPr>
          <p:cNvPr id="36" name="正方形/長方形 35"/>
          <p:cNvSpPr/>
          <p:nvPr/>
        </p:nvSpPr>
        <p:spPr>
          <a:xfrm>
            <a:off x="1992694" y="5413153"/>
            <a:ext cx="498462" cy="896649"/>
          </a:xfrm>
          <a:prstGeom prst="rect">
            <a:avLst/>
          </a:prstGeom>
          <a:solidFill>
            <a:srgbClr val="FFCC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108" dirty="0">
                <a:solidFill>
                  <a:prstClr val="black"/>
                </a:solidFill>
                <a:latin typeface="AR P丸ゴシック体M" panose="020F0600000000000000" pitchFamily="50" charset="-128"/>
                <a:ea typeface="AR P丸ゴシック体M" panose="020F0600000000000000" pitchFamily="50" charset="-128"/>
              </a:rPr>
              <a:t>完成工事高</a:t>
            </a:r>
            <a:endParaRPr lang="en-US" altLang="ja-JP" sz="1108"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1108" dirty="0">
                <a:solidFill>
                  <a:prstClr val="black"/>
                </a:solidFill>
                <a:latin typeface="AR P丸ゴシック体M" panose="020F0600000000000000" pitchFamily="50" charset="-128"/>
                <a:ea typeface="AR P丸ゴシック体M" panose="020F0600000000000000" pitchFamily="50" charset="-128"/>
              </a:rPr>
              <a:t>（解体のみ）</a:t>
            </a:r>
          </a:p>
        </p:txBody>
      </p:sp>
      <p:sp>
        <p:nvSpPr>
          <p:cNvPr id="38" name="右矢印 37"/>
          <p:cNvSpPr/>
          <p:nvPr/>
        </p:nvSpPr>
        <p:spPr>
          <a:xfrm>
            <a:off x="2565727" y="1317724"/>
            <a:ext cx="4841715" cy="916338"/>
          </a:xfrm>
          <a:prstGeom prst="rightArrow">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lIns="33231" rIns="0" rtlCol="0" anchor="ctr"/>
          <a:lstStyle/>
          <a:p>
            <a:r>
              <a:rPr lang="ja-JP" altLang="en-US" sz="1477"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新とび土</a:t>
            </a:r>
            <a:r>
              <a:rPr lang="ja-JP" altLang="en-US" sz="1477"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の完成工事高</a:t>
            </a:r>
            <a:r>
              <a:rPr lang="ja-JP" altLang="en-US" sz="1477"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77" b="1"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477" b="1" u="sng"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右矢印 45"/>
          <p:cNvSpPr/>
          <p:nvPr/>
        </p:nvSpPr>
        <p:spPr>
          <a:xfrm>
            <a:off x="2514588" y="5210253"/>
            <a:ext cx="2232000" cy="736587"/>
          </a:xfrm>
          <a:prstGeom prst="rightArrow">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lIns="33231" rIns="0" rtlCol="0" anchor="ctr"/>
          <a:lstStyle/>
          <a:p>
            <a:pPr algn="ctr"/>
            <a:r>
              <a:rPr lang="ja-JP" altLang="en-US" sz="1477"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解体</a:t>
            </a:r>
            <a:r>
              <a:rPr lang="ja-JP" altLang="en-US" sz="1477"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の完成工事高</a:t>
            </a:r>
            <a:endParaRPr lang="ja-JP" altLang="en-US" sz="1477"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6" name="グループ化 65"/>
          <p:cNvGrpSpPr/>
          <p:nvPr/>
        </p:nvGrpSpPr>
        <p:grpSpPr>
          <a:xfrm>
            <a:off x="8055780" y="4269784"/>
            <a:ext cx="1406930" cy="888710"/>
            <a:chOff x="3571011" y="5518155"/>
            <a:chExt cx="2118321" cy="1080000"/>
          </a:xfrm>
        </p:grpSpPr>
        <p:sp>
          <p:nvSpPr>
            <p:cNvPr id="67" name="正方形/長方形 66"/>
            <p:cNvSpPr/>
            <p:nvPr/>
          </p:nvSpPr>
          <p:spPr>
            <a:xfrm>
              <a:off x="3571011" y="5518155"/>
              <a:ext cx="2118321" cy="1080000"/>
            </a:xfrm>
            <a:prstGeom prst="rect">
              <a:avLst/>
            </a:prstGeom>
            <a:ln/>
          </p:spPr>
          <p:style>
            <a:lnRef idx="2">
              <a:schemeClr val="accent2"/>
            </a:lnRef>
            <a:fillRef idx="1">
              <a:schemeClr val="lt1"/>
            </a:fillRef>
            <a:effectRef idx="0">
              <a:schemeClr val="accent2"/>
            </a:effectRef>
            <a:fontRef idx="minor">
              <a:schemeClr val="dk1"/>
            </a:fontRef>
          </p:style>
          <p:txBody>
            <a:bodyPr vert="horz" lIns="0" tIns="33231" rIns="0" bIns="33231" rtlCol="0" anchor="b"/>
            <a:lstStyle/>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＜経審での取扱い＞</a:t>
              </a:r>
              <a:endPar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完成工事高：解体</a:t>
              </a:r>
              <a:endPar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技術職員数：解体</a:t>
              </a:r>
            </a:p>
          </p:txBody>
        </p:sp>
        <p:sp>
          <p:nvSpPr>
            <p:cNvPr id="68" name="正方形/長方形 67"/>
            <p:cNvSpPr/>
            <p:nvPr/>
          </p:nvSpPr>
          <p:spPr>
            <a:xfrm>
              <a:off x="3648104" y="5570357"/>
              <a:ext cx="1964134" cy="427392"/>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108"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解体</a:t>
              </a:r>
              <a:endParaRPr lang="en-US" altLang="ja-JP" sz="1108"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（許可：解体）</a:t>
              </a:r>
            </a:p>
          </p:txBody>
        </p:sp>
      </p:grpSp>
      <p:sp>
        <p:nvSpPr>
          <p:cNvPr id="88" name="スマイル 87"/>
          <p:cNvSpPr/>
          <p:nvPr/>
        </p:nvSpPr>
        <p:spPr>
          <a:xfrm>
            <a:off x="8634111" y="5285885"/>
            <a:ext cx="321742" cy="349762"/>
          </a:xfrm>
          <a:prstGeom prst="smileyFace">
            <a:avLst/>
          </a:prstGeom>
          <a:solidFill>
            <a:srgbClr val="FFCCFF"/>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
        <p:nvSpPr>
          <p:cNvPr id="90" name="正方形/長方形 89"/>
          <p:cNvSpPr/>
          <p:nvPr/>
        </p:nvSpPr>
        <p:spPr>
          <a:xfrm>
            <a:off x="2636918" y="698179"/>
            <a:ext cx="3607874" cy="270673"/>
          </a:xfrm>
          <a:prstGeom prst="rect">
            <a:avLst/>
          </a:prstGeom>
          <a:solidFill>
            <a:schemeClr val="accent6">
              <a:lumMod val="40000"/>
              <a:lumOff val="60000"/>
            </a:schemeClr>
          </a:solidFill>
          <a:ln>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経過措置期間中</a:t>
            </a:r>
          </a:p>
        </p:txBody>
      </p:sp>
      <p:sp>
        <p:nvSpPr>
          <p:cNvPr id="91" name="正方形/長方形 90"/>
          <p:cNvSpPr/>
          <p:nvPr/>
        </p:nvSpPr>
        <p:spPr>
          <a:xfrm>
            <a:off x="6253403" y="700753"/>
            <a:ext cx="3251862" cy="28616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完全施行後</a:t>
            </a:r>
          </a:p>
        </p:txBody>
      </p:sp>
      <p:sp>
        <p:nvSpPr>
          <p:cNvPr id="3" name="正方形/長方形 2"/>
          <p:cNvSpPr/>
          <p:nvPr/>
        </p:nvSpPr>
        <p:spPr>
          <a:xfrm>
            <a:off x="324668" y="1178443"/>
            <a:ext cx="391861" cy="1307357"/>
          </a:xfrm>
          <a:prstGeom prst="rect">
            <a:avLst/>
          </a:prstGeom>
          <a:ln>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108"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新とび土</a:t>
            </a:r>
            <a:r>
              <a:rPr lang="ja-JP" altLang="en-US" sz="1108"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のみ</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業者</a:t>
            </a:r>
          </a:p>
        </p:txBody>
      </p:sp>
      <p:sp>
        <p:nvSpPr>
          <p:cNvPr id="95" name="スマイル 94"/>
          <p:cNvSpPr/>
          <p:nvPr/>
        </p:nvSpPr>
        <p:spPr>
          <a:xfrm>
            <a:off x="8588014" y="1231975"/>
            <a:ext cx="327734" cy="353220"/>
          </a:xfrm>
          <a:prstGeom prst="smileyFace">
            <a:avLst/>
          </a:prstGeom>
          <a:solidFill>
            <a:srgbClr val="81B2DF"/>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
        <p:nvSpPr>
          <p:cNvPr id="80" name="正方形/長方形 79"/>
          <p:cNvSpPr/>
          <p:nvPr/>
        </p:nvSpPr>
        <p:spPr>
          <a:xfrm>
            <a:off x="324667" y="2492982"/>
            <a:ext cx="382494" cy="2705425"/>
          </a:xfrm>
          <a:prstGeom prst="rect">
            <a:avLst/>
          </a:prstGeom>
          <a:ln>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108"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新とび土</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8" b="1" dirty="0">
                <a:solidFill>
                  <a:srgbClr val="FF6699"/>
                </a:solidFill>
                <a:latin typeface="メイリオ" panose="020B0604030504040204" pitchFamily="50" charset="-128"/>
                <a:ea typeface="メイリオ" panose="020B0604030504040204" pitchFamily="50" charset="-128"/>
                <a:cs typeface="メイリオ" panose="020B0604030504040204" pitchFamily="50" charset="-128"/>
              </a:rPr>
              <a:t>解体</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業者</a:t>
            </a:r>
          </a:p>
        </p:txBody>
      </p:sp>
      <p:sp>
        <p:nvSpPr>
          <p:cNvPr id="97" name="正方形/長方形 96"/>
          <p:cNvSpPr/>
          <p:nvPr/>
        </p:nvSpPr>
        <p:spPr>
          <a:xfrm>
            <a:off x="324667" y="5205589"/>
            <a:ext cx="372673" cy="1449928"/>
          </a:xfrm>
          <a:prstGeom prst="rect">
            <a:avLst/>
          </a:prstGeom>
          <a:ln>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108" b="1" dirty="0">
                <a:solidFill>
                  <a:srgbClr val="FF6699"/>
                </a:solidFill>
                <a:latin typeface="メイリオ" panose="020B0604030504040204" pitchFamily="50" charset="-128"/>
                <a:ea typeface="メイリオ" panose="020B0604030504040204" pitchFamily="50" charset="-128"/>
                <a:cs typeface="メイリオ" panose="020B0604030504040204" pitchFamily="50" charset="-128"/>
              </a:rPr>
              <a:t>解体</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のみ業者</a:t>
            </a:r>
          </a:p>
        </p:txBody>
      </p:sp>
      <p:sp>
        <p:nvSpPr>
          <p:cNvPr id="98" name="右矢印 97"/>
          <p:cNvSpPr/>
          <p:nvPr/>
        </p:nvSpPr>
        <p:spPr>
          <a:xfrm>
            <a:off x="6262204" y="3730758"/>
            <a:ext cx="1142437" cy="818689"/>
          </a:xfrm>
          <a:prstGeom prst="rightArrow">
            <a:avLst/>
          </a:prstGeom>
          <a:ln/>
        </p:spPr>
        <p:style>
          <a:lnRef idx="2">
            <a:schemeClr val="accent2"/>
          </a:lnRef>
          <a:fillRef idx="1">
            <a:schemeClr val="lt1"/>
          </a:fillRef>
          <a:effectRef idx="0">
            <a:schemeClr val="accent2"/>
          </a:effectRef>
          <a:fontRef idx="minor">
            <a:schemeClr val="dk1"/>
          </a:fontRef>
        </p:style>
        <p:txBody>
          <a:bodyPr lIns="33231" rIns="0" rtlCol="0" anchor="ctr"/>
          <a:lstStyle/>
          <a:p>
            <a:pPr algn="ctr"/>
            <a:r>
              <a:rPr lang="ja-JP" altLang="en-US" sz="1108" b="1" u="sng"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解体</a:t>
            </a:r>
            <a:r>
              <a:rPr lang="ja-JP" altLang="en-US" sz="1108" b="1" u="sng"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工事</a:t>
            </a:r>
          </a:p>
        </p:txBody>
      </p:sp>
      <p:sp>
        <p:nvSpPr>
          <p:cNvPr id="99" name="右矢印 98"/>
          <p:cNvSpPr/>
          <p:nvPr/>
        </p:nvSpPr>
        <p:spPr>
          <a:xfrm>
            <a:off x="6244441" y="2696677"/>
            <a:ext cx="1172781" cy="818689"/>
          </a:xfrm>
          <a:prstGeom prst="rightArrow">
            <a:avLst/>
          </a:prstGeom>
          <a:ln/>
        </p:spPr>
        <p:style>
          <a:lnRef idx="2">
            <a:schemeClr val="accent1"/>
          </a:lnRef>
          <a:fillRef idx="1">
            <a:schemeClr val="lt1"/>
          </a:fillRef>
          <a:effectRef idx="0">
            <a:schemeClr val="accent1"/>
          </a:effectRef>
          <a:fontRef idx="minor">
            <a:schemeClr val="dk1"/>
          </a:fontRef>
        </p:style>
        <p:txBody>
          <a:bodyPr lIns="33231" rIns="0" rtlCol="0" anchor="ctr"/>
          <a:lstStyle/>
          <a:p>
            <a:pPr algn="ctr"/>
            <a:r>
              <a:rPr lang="ja-JP" altLang="en-US" sz="1108" b="1" u="sng" dirty="0" smtClean="0">
                <a:solidFill>
                  <a:srgbClr val="4F81BD"/>
                </a:solidFill>
                <a:latin typeface="メイリオ" panose="020B0604030504040204" pitchFamily="50" charset="-128"/>
                <a:ea typeface="メイリオ" panose="020B0604030504040204" pitchFamily="50" charset="-128"/>
                <a:cs typeface="メイリオ" panose="020B0604030504040204" pitchFamily="50" charset="-128"/>
              </a:rPr>
              <a:t>新とび土</a:t>
            </a:r>
            <a:endParaRPr lang="ja-JP" altLang="en-US" sz="1108" b="1" u="sng" dirty="0">
              <a:solidFill>
                <a:srgbClr val="4F81BD"/>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9" name="直線矢印コネクタ 28"/>
          <p:cNvCxnSpPr/>
          <p:nvPr/>
        </p:nvCxnSpPr>
        <p:spPr>
          <a:xfrm>
            <a:off x="5529064" y="4190304"/>
            <a:ext cx="720000" cy="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2" name="直線コネクタ 31"/>
          <p:cNvCxnSpPr/>
          <p:nvPr/>
        </p:nvCxnSpPr>
        <p:spPr>
          <a:xfrm flipH="1">
            <a:off x="5518829" y="3481604"/>
            <a:ext cx="0" cy="72000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2" name="右矢印 41"/>
          <p:cNvSpPr/>
          <p:nvPr/>
        </p:nvSpPr>
        <p:spPr>
          <a:xfrm>
            <a:off x="2550791" y="2973170"/>
            <a:ext cx="3704241" cy="973189"/>
          </a:xfrm>
          <a:prstGeom prst="rightArrow">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lIns="33231" rIns="0" rtlCol="0" anchor="ctr"/>
          <a:lstStyle/>
          <a:p>
            <a:pPr algn="ctr"/>
            <a:r>
              <a:rPr lang="ja-JP" altLang="en-US" sz="1477"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新とび土</a:t>
            </a:r>
            <a:r>
              <a:rPr lang="ja-JP" altLang="en-US" sz="1477"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77"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解体</a:t>
            </a:r>
            <a:r>
              <a:rPr lang="ja-JP" altLang="en-US" sz="1477"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の完成工事高</a:t>
            </a:r>
            <a:endParaRPr lang="ja-JP" altLang="en-US" sz="1477"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正方形/長方形 91"/>
          <p:cNvSpPr/>
          <p:nvPr/>
        </p:nvSpPr>
        <p:spPr>
          <a:xfrm>
            <a:off x="5660569" y="3966751"/>
            <a:ext cx="336547" cy="735211"/>
          </a:xfrm>
          <a:prstGeom prst="rect">
            <a:avLst/>
          </a:prstGeom>
          <a:ln/>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108" b="1" dirty="0">
                <a:solidFill>
                  <a:srgbClr val="FF0000"/>
                </a:solidFill>
              </a:rPr>
              <a:t>解体許可取得</a:t>
            </a:r>
          </a:p>
        </p:txBody>
      </p:sp>
      <p:sp>
        <p:nvSpPr>
          <p:cNvPr id="59" name="正方形/長方形 58"/>
          <p:cNvSpPr/>
          <p:nvPr/>
        </p:nvSpPr>
        <p:spPr>
          <a:xfrm>
            <a:off x="765458" y="3491420"/>
            <a:ext cx="1209870" cy="522562"/>
          </a:xfrm>
          <a:prstGeom prst="rect">
            <a:avLst/>
          </a:prstGeom>
          <a:ln/>
        </p:spPr>
        <p:style>
          <a:lnRef idx="2">
            <a:schemeClr val="accent1"/>
          </a:lnRef>
          <a:fillRef idx="1">
            <a:schemeClr val="lt1"/>
          </a:fillRef>
          <a:effectRef idx="0">
            <a:schemeClr val="accent1"/>
          </a:effectRef>
          <a:fontRef idx="minor">
            <a:schemeClr val="dk1"/>
          </a:fontRef>
        </p:style>
        <p:txBody>
          <a:bodyPr vert="horz" lIns="0" tIns="33231" rIns="0" bIns="33231" rtlCol="0" anchor="b"/>
          <a:lstStyle/>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＜経審での取扱い＞</a:t>
            </a:r>
            <a:endParaRPr lang="en-US" altLang="ja-JP" sz="923"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完成工事高：とび土</a:t>
            </a:r>
            <a:endParaRPr lang="en-US" altLang="ja-JP" sz="923"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技術職員数：とび土</a:t>
            </a:r>
          </a:p>
        </p:txBody>
      </p:sp>
      <p:sp>
        <p:nvSpPr>
          <p:cNvPr id="60" name="スマイル 59"/>
          <p:cNvSpPr/>
          <p:nvPr/>
        </p:nvSpPr>
        <p:spPr>
          <a:xfrm>
            <a:off x="8628421" y="2553945"/>
            <a:ext cx="332657" cy="369726"/>
          </a:xfrm>
          <a:prstGeom prst="smileyFace">
            <a:avLst/>
          </a:prstGeom>
          <a:solidFill>
            <a:srgbClr val="92D050"/>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
        <p:nvSpPr>
          <p:cNvPr id="61" name="スマイル 60"/>
          <p:cNvSpPr/>
          <p:nvPr/>
        </p:nvSpPr>
        <p:spPr>
          <a:xfrm>
            <a:off x="8656756" y="3861322"/>
            <a:ext cx="332657" cy="369726"/>
          </a:xfrm>
          <a:prstGeom prst="smileyFace">
            <a:avLst/>
          </a:prstGeom>
          <a:solidFill>
            <a:srgbClr val="92D050"/>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
        <p:nvSpPr>
          <p:cNvPr id="62" name="正方形/長方形 61"/>
          <p:cNvSpPr/>
          <p:nvPr/>
        </p:nvSpPr>
        <p:spPr>
          <a:xfrm>
            <a:off x="361270" y="698179"/>
            <a:ext cx="2264771" cy="27841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a:t>
            </a:r>
          </a:p>
        </p:txBody>
      </p:sp>
      <p:grpSp>
        <p:nvGrpSpPr>
          <p:cNvPr id="73" name="グループ化 72"/>
          <p:cNvGrpSpPr/>
          <p:nvPr/>
        </p:nvGrpSpPr>
        <p:grpSpPr>
          <a:xfrm>
            <a:off x="8055780" y="1654254"/>
            <a:ext cx="1433621" cy="831893"/>
            <a:chOff x="3574618" y="1628920"/>
            <a:chExt cx="2220595" cy="1080000"/>
          </a:xfrm>
          <a:solidFill>
            <a:schemeClr val="accent5">
              <a:lumMod val="60000"/>
              <a:lumOff val="40000"/>
            </a:schemeClr>
          </a:solidFill>
        </p:grpSpPr>
        <p:sp>
          <p:nvSpPr>
            <p:cNvPr id="74" name="正方形/長方形 73"/>
            <p:cNvSpPr/>
            <p:nvPr/>
          </p:nvSpPr>
          <p:spPr>
            <a:xfrm>
              <a:off x="3574618" y="1628920"/>
              <a:ext cx="2220595" cy="1080000"/>
            </a:xfrm>
            <a:prstGeom prst="rect">
              <a:avLst/>
            </a:prstGeom>
            <a:ln/>
          </p:spPr>
          <p:style>
            <a:lnRef idx="2">
              <a:schemeClr val="accent1"/>
            </a:lnRef>
            <a:fillRef idx="1">
              <a:schemeClr val="lt1"/>
            </a:fillRef>
            <a:effectRef idx="0">
              <a:schemeClr val="accent1"/>
            </a:effectRef>
            <a:fontRef idx="minor">
              <a:schemeClr val="dk1"/>
            </a:fontRef>
          </p:style>
          <p:txBody>
            <a:bodyPr vert="horz" lIns="0" tIns="33231" rIns="0" bIns="33231" rtlCol="0" anchor="b"/>
            <a:lstStyle/>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＜経審での取扱い＞</a:t>
              </a:r>
              <a:endPar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完成工事高：とび土</a:t>
              </a:r>
              <a:endPar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技術職員数：とび土</a:t>
              </a:r>
            </a:p>
          </p:txBody>
        </p:sp>
        <p:sp>
          <p:nvSpPr>
            <p:cNvPr id="75" name="正方形/長方形 74"/>
            <p:cNvSpPr/>
            <p:nvPr/>
          </p:nvSpPr>
          <p:spPr>
            <a:xfrm>
              <a:off x="3585814" y="1652593"/>
              <a:ext cx="2137587" cy="42705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15"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新とび土</a:t>
              </a:r>
              <a:endParaRPr lang="en-US" altLang="ja-JP" sz="1015"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3" name="グループ化 42"/>
          <p:cNvGrpSpPr/>
          <p:nvPr/>
        </p:nvGrpSpPr>
        <p:grpSpPr>
          <a:xfrm>
            <a:off x="3296092" y="2507645"/>
            <a:ext cx="1955721" cy="755410"/>
            <a:chOff x="3556782" y="1240566"/>
            <a:chExt cx="2118321" cy="891508"/>
          </a:xfrm>
          <a:solidFill>
            <a:schemeClr val="accent3">
              <a:lumMod val="60000"/>
              <a:lumOff val="40000"/>
            </a:schemeClr>
          </a:solidFill>
        </p:grpSpPr>
        <p:sp>
          <p:nvSpPr>
            <p:cNvPr id="44" name="正方形/長方形 43"/>
            <p:cNvSpPr/>
            <p:nvPr/>
          </p:nvSpPr>
          <p:spPr>
            <a:xfrm>
              <a:off x="3556782" y="1240566"/>
              <a:ext cx="2118321" cy="891508"/>
            </a:xfrm>
            <a:prstGeom prst="rect">
              <a:avLst/>
            </a:prstGeom>
            <a:ln/>
          </p:spPr>
          <p:style>
            <a:lnRef idx="2">
              <a:schemeClr val="accent1"/>
            </a:lnRef>
            <a:fillRef idx="1">
              <a:schemeClr val="lt1"/>
            </a:fillRef>
            <a:effectRef idx="0">
              <a:schemeClr val="accent1"/>
            </a:effectRef>
            <a:fontRef idx="minor">
              <a:schemeClr val="dk1"/>
            </a:fontRef>
          </p:style>
          <p:txBody>
            <a:bodyPr vert="horz" lIns="0" tIns="33231" rIns="0" bIns="33231" rtlCol="0" anchor="b"/>
            <a:lstStyle/>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＜経審での取扱い＞</a:t>
              </a:r>
              <a:endParaRPr lang="en-US" altLang="ja-JP" sz="923"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完成工事高：</a:t>
              </a:r>
              <a:r>
                <a:rPr lang="ja-JP" altLang="en-US" sz="923" dirty="0" smtClean="0">
                  <a:solidFill>
                    <a:prstClr val="black"/>
                  </a:solidFill>
                  <a:latin typeface="AR P丸ゴシック体M" panose="020F0600000000000000" pitchFamily="50" charset="-128"/>
                  <a:ea typeface="AR P丸ゴシック体M" panose="020F0600000000000000" pitchFamily="50" charset="-128"/>
                </a:rPr>
                <a:t>とび土・解体（経過措置）</a:t>
              </a:r>
              <a:endParaRPr lang="en-US" altLang="ja-JP" sz="923"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技術職員数</a:t>
              </a:r>
              <a:r>
                <a:rPr lang="ja-JP" altLang="en-US" sz="923" dirty="0">
                  <a:solidFill>
                    <a:prstClr val="black"/>
                  </a:solidFill>
                  <a:latin typeface="AR P丸ゴシック体M" panose="020F0600000000000000" pitchFamily="50" charset="-128"/>
                  <a:ea typeface="AR P丸ゴシック体M" panose="020F0600000000000000" pitchFamily="50" charset="-128"/>
                  <a:sym typeface="Wingdings" panose="05000000000000000000" pitchFamily="2" charset="2"/>
                </a:rPr>
                <a:t>：</a:t>
              </a:r>
              <a:r>
                <a:rPr lang="ja-JP" altLang="en-US" sz="923" dirty="0" smtClean="0">
                  <a:solidFill>
                    <a:prstClr val="black"/>
                  </a:solidFill>
                  <a:latin typeface="AR P丸ゴシック体M" panose="020F0600000000000000" pitchFamily="50" charset="-128"/>
                  <a:ea typeface="AR P丸ゴシック体M" panose="020F0600000000000000" pitchFamily="50" charset="-128"/>
                </a:rPr>
                <a:t>とび土</a:t>
              </a:r>
              <a:r>
                <a:rPr lang="ja-JP" altLang="en-US" sz="923" dirty="0">
                  <a:solidFill>
                    <a:prstClr val="black"/>
                  </a:solidFill>
                  <a:latin typeface="AR P丸ゴシック体M" panose="020F0600000000000000" pitchFamily="50" charset="-128"/>
                  <a:ea typeface="AR P丸ゴシック体M" panose="020F0600000000000000" pitchFamily="50" charset="-128"/>
                </a:rPr>
                <a:t>・</a:t>
              </a:r>
              <a:r>
                <a:rPr lang="ja-JP" altLang="en-US" sz="923" dirty="0" smtClean="0">
                  <a:solidFill>
                    <a:prstClr val="black"/>
                  </a:solidFill>
                  <a:latin typeface="AR P丸ゴシック体M" panose="020F0600000000000000" pitchFamily="50" charset="-128"/>
                  <a:ea typeface="AR P丸ゴシック体M" panose="020F0600000000000000" pitchFamily="50" charset="-128"/>
                </a:rPr>
                <a:t>解体（経過措置）</a:t>
              </a:r>
              <a:endParaRPr lang="ja-JP" altLang="en-US" sz="923" dirty="0">
                <a:solidFill>
                  <a:prstClr val="black"/>
                </a:solidFill>
                <a:latin typeface="AR P丸ゴシック体M" panose="020F0600000000000000" pitchFamily="50" charset="-128"/>
                <a:ea typeface="AR P丸ゴシック体M" panose="020F0600000000000000" pitchFamily="50" charset="-128"/>
              </a:endParaRPr>
            </a:p>
          </p:txBody>
        </p:sp>
        <p:sp>
          <p:nvSpPr>
            <p:cNvPr id="45" name="正方形/長方形 44"/>
            <p:cNvSpPr/>
            <p:nvPr/>
          </p:nvSpPr>
          <p:spPr>
            <a:xfrm>
              <a:off x="3595327" y="1282262"/>
              <a:ext cx="2041228" cy="27620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8" dirty="0">
                  <a:solidFill>
                    <a:srgbClr val="0070C0"/>
                  </a:solidFill>
                  <a:latin typeface="AR P丸ゴシック体M" panose="020F0600000000000000" pitchFamily="50" charset="-128"/>
                  <a:ea typeface="AR P丸ゴシック体M" panose="020F0600000000000000" pitchFamily="50" charset="-128"/>
                </a:rPr>
                <a:t>とび土･</a:t>
              </a:r>
              <a:r>
                <a:rPr lang="ja-JP" altLang="en-US" sz="1108" dirty="0" smtClean="0">
                  <a:solidFill>
                    <a:srgbClr val="0070C0"/>
                  </a:solidFill>
                  <a:latin typeface="AR P丸ゴシック体M" panose="020F0600000000000000" pitchFamily="50" charset="-128"/>
                  <a:ea typeface="AR P丸ゴシック体M" panose="020F0600000000000000" pitchFamily="50" charset="-128"/>
                </a:rPr>
                <a:t>解体（</a:t>
              </a:r>
              <a:r>
                <a:rPr lang="ja-JP" altLang="en-US" sz="1108" dirty="0">
                  <a:solidFill>
                    <a:srgbClr val="0070C0"/>
                  </a:solidFill>
                  <a:latin typeface="AR P丸ゴシック体M" panose="020F0600000000000000" pitchFamily="50" charset="-128"/>
                  <a:ea typeface="AR P丸ゴシック体M" panose="020F0600000000000000" pitchFamily="50" charset="-128"/>
                </a:rPr>
                <a:t>経過措置）</a:t>
              </a:r>
            </a:p>
          </p:txBody>
        </p:sp>
      </p:grpSp>
      <p:sp>
        <p:nvSpPr>
          <p:cNvPr id="11" name="テキスト ボックス 10"/>
          <p:cNvSpPr txBox="1"/>
          <p:nvPr/>
        </p:nvSpPr>
        <p:spPr>
          <a:xfrm>
            <a:off x="2132115" y="672596"/>
            <a:ext cx="1013383" cy="322145"/>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ja-JP"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H28.6.1</a:t>
            </a:r>
            <a:endPar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5736214" y="676445"/>
            <a:ext cx="1013383" cy="322145"/>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ja-JP"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H31.6.1</a:t>
            </a:r>
            <a:endPar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a:stretch>
            <a:fillRect/>
          </a:stretch>
        </p:blipFill>
        <p:spPr>
          <a:xfrm>
            <a:off x="7429031" y="2771494"/>
            <a:ext cx="601190" cy="765349"/>
          </a:xfrm>
          <a:prstGeom prst="rect">
            <a:avLst/>
          </a:prstGeom>
        </p:spPr>
      </p:pic>
      <p:sp>
        <p:nvSpPr>
          <p:cNvPr id="76" name="正方形/長方形 75"/>
          <p:cNvSpPr/>
          <p:nvPr/>
        </p:nvSpPr>
        <p:spPr>
          <a:xfrm>
            <a:off x="7427766" y="3954769"/>
            <a:ext cx="586532" cy="364196"/>
          </a:xfrm>
          <a:prstGeom prst="rect">
            <a:avLst/>
          </a:prstGeom>
          <a:solidFill>
            <a:srgbClr val="FFCC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（解体）</a:t>
            </a:r>
          </a:p>
        </p:txBody>
      </p:sp>
      <p:sp>
        <p:nvSpPr>
          <p:cNvPr id="77" name="正方形/長方形 76"/>
          <p:cNvSpPr/>
          <p:nvPr/>
        </p:nvSpPr>
        <p:spPr>
          <a:xfrm>
            <a:off x="763188" y="5830714"/>
            <a:ext cx="1209870" cy="522562"/>
          </a:xfrm>
          <a:prstGeom prst="rect">
            <a:avLst/>
          </a:prstGeom>
          <a:ln/>
        </p:spPr>
        <p:style>
          <a:lnRef idx="2">
            <a:schemeClr val="accent1"/>
          </a:lnRef>
          <a:fillRef idx="1">
            <a:schemeClr val="lt1"/>
          </a:fillRef>
          <a:effectRef idx="0">
            <a:schemeClr val="accent1"/>
          </a:effectRef>
          <a:fontRef idx="minor">
            <a:schemeClr val="dk1"/>
          </a:fontRef>
        </p:style>
        <p:txBody>
          <a:bodyPr vert="horz" lIns="0" tIns="33231" rIns="0" bIns="33231" rtlCol="0" anchor="b"/>
          <a:lstStyle/>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＜経審での取扱い＞</a:t>
            </a:r>
            <a:endParaRPr lang="en-US" altLang="ja-JP" sz="923"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完成工事高：とび土</a:t>
            </a:r>
            <a:endParaRPr lang="en-US" altLang="ja-JP" sz="923"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技術職員数：とび土</a:t>
            </a:r>
          </a:p>
        </p:txBody>
      </p:sp>
      <p:grpSp>
        <p:nvGrpSpPr>
          <p:cNvPr id="82" name="グループ化 81"/>
          <p:cNvGrpSpPr/>
          <p:nvPr/>
        </p:nvGrpSpPr>
        <p:grpSpPr>
          <a:xfrm>
            <a:off x="4724882" y="1625654"/>
            <a:ext cx="1486087" cy="709429"/>
            <a:chOff x="3566446" y="1173736"/>
            <a:chExt cx="2118321" cy="837244"/>
          </a:xfrm>
          <a:solidFill>
            <a:schemeClr val="accent3">
              <a:lumMod val="60000"/>
              <a:lumOff val="40000"/>
            </a:schemeClr>
          </a:solidFill>
        </p:grpSpPr>
        <p:sp>
          <p:nvSpPr>
            <p:cNvPr id="84" name="正方形/長方形 83"/>
            <p:cNvSpPr/>
            <p:nvPr/>
          </p:nvSpPr>
          <p:spPr>
            <a:xfrm>
              <a:off x="3566446" y="1173736"/>
              <a:ext cx="2118321" cy="837244"/>
            </a:xfrm>
            <a:prstGeom prst="rect">
              <a:avLst/>
            </a:prstGeom>
            <a:ln/>
          </p:spPr>
          <p:style>
            <a:lnRef idx="2">
              <a:schemeClr val="accent1"/>
            </a:lnRef>
            <a:fillRef idx="1">
              <a:schemeClr val="lt1"/>
            </a:fillRef>
            <a:effectRef idx="0">
              <a:schemeClr val="accent1"/>
            </a:effectRef>
            <a:fontRef idx="minor">
              <a:schemeClr val="dk1"/>
            </a:fontRef>
          </p:style>
          <p:txBody>
            <a:bodyPr vert="horz" lIns="0" tIns="33231" rIns="0" bIns="33231" rtlCol="0" anchor="b"/>
            <a:lstStyle/>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＜経審での取扱い＞</a:t>
              </a:r>
              <a:endParaRPr lang="en-US" altLang="ja-JP" sz="923"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完成工事高： とび土</a:t>
              </a:r>
              <a:endParaRPr lang="en-US" altLang="ja-JP" sz="923"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技術職員数</a:t>
              </a:r>
              <a:r>
                <a:rPr lang="ja-JP" altLang="en-US" sz="923" dirty="0">
                  <a:solidFill>
                    <a:prstClr val="black"/>
                  </a:solidFill>
                  <a:latin typeface="AR P丸ゴシック体M" panose="020F0600000000000000" pitchFamily="50" charset="-128"/>
                  <a:ea typeface="AR P丸ゴシック体M" panose="020F0600000000000000" pitchFamily="50" charset="-128"/>
                  <a:sym typeface="Wingdings" panose="05000000000000000000" pitchFamily="2" charset="2"/>
                </a:rPr>
                <a:t>： とび土</a:t>
              </a:r>
              <a:endParaRPr lang="ja-JP" altLang="en-US" sz="923" dirty="0">
                <a:solidFill>
                  <a:prstClr val="black"/>
                </a:solidFill>
                <a:latin typeface="AR P丸ゴシック体M" panose="020F0600000000000000" pitchFamily="50" charset="-128"/>
                <a:ea typeface="AR P丸ゴシック体M" panose="020F0600000000000000" pitchFamily="50" charset="-128"/>
              </a:endParaRPr>
            </a:p>
          </p:txBody>
        </p:sp>
        <p:sp>
          <p:nvSpPr>
            <p:cNvPr id="85" name="正方形/長方形 84"/>
            <p:cNvSpPr/>
            <p:nvPr/>
          </p:nvSpPr>
          <p:spPr>
            <a:xfrm>
              <a:off x="3595327" y="1202554"/>
              <a:ext cx="2041229" cy="22151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8" dirty="0" smtClean="0">
                  <a:solidFill>
                    <a:srgbClr val="0070C0"/>
                  </a:solidFill>
                  <a:latin typeface="AR P丸ゴシック体M" panose="020F0600000000000000" pitchFamily="50" charset="-128"/>
                  <a:ea typeface="AR P丸ゴシック体M" panose="020F0600000000000000" pitchFamily="50" charset="-128"/>
                </a:rPr>
                <a:t>とび土</a:t>
              </a:r>
              <a:endParaRPr lang="ja-JP" altLang="en-US" sz="1108" dirty="0">
                <a:solidFill>
                  <a:srgbClr val="0070C0"/>
                </a:solidFill>
                <a:latin typeface="AR P丸ゴシック体M" panose="020F0600000000000000" pitchFamily="50" charset="-128"/>
                <a:ea typeface="AR P丸ゴシック体M" panose="020F0600000000000000" pitchFamily="50" charset="-128"/>
              </a:endParaRPr>
            </a:p>
          </p:txBody>
        </p:sp>
      </p:grpSp>
      <p:sp>
        <p:nvSpPr>
          <p:cNvPr id="107" name="正方形/長方形 106"/>
          <p:cNvSpPr/>
          <p:nvPr/>
        </p:nvSpPr>
        <p:spPr>
          <a:xfrm>
            <a:off x="7471801" y="5329475"/>
            <a:ext cx="498462" cy="896649"/>
          </a:xfrm>
          <a:prstGeom prst="rect">
            <a:avLst/>
          </a:prstGeom>
          <a:solidFill>
            <a:srgbClr val="FFCC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108" dirty="0">
                <a:solidFill>
                  <a:prstClr val="black"/>
                </a:solidFill>
                <a:latin typeface="AR P丸ゴシック体M" panose="020F0600000000000000" pitchFamily="50" charset="-128"/>
                <a:ea typeface="AR P丸ゴシック体M" panose="020F0600000000000000" pitchFamily="50" charset="-128"/>
              </a:rPr>
              <a:t>完成工事高</a:t>
            </a:r>
            <a:endParaRPr lang="en-US" altLang="ja-JP" sz="1108"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1108" dirty="0">
                <a:solidFill>
                  <a:prstClr val="black"/>
                </a:solidFill>
                <a:latin typeface="AR P丸ゴシック体M" panose="020F0600000000000000" pitchFamily="50" charset="-128"/>
                <a:ea typeface="AR P丸ゴシック体M" panose="020F0600000000000000" pitchFamily="50" charset="-128"/>
              </a:rPr>
              <a:t>（解体のみ）</a:t>
            </a:r>
          </a:p>
        </p:txBody>
      </p:sp>
      <p:grpSp>
        <p:nvGrpSpPr>
          <p:cNvPr id="108" name="グループ化 107"/>
          <p:cNvGrpSpPr/>
          <p:nvPr/>
        </p:nvGrpSpPr>
        <p:grpSpPr>
          <a:xfrm>
            <a:off x="8036111" y="5660589"/>
            <a:ext cx="1406930" cy="888710"/>
            <a:chOff x="3571011" y="5518155"/>
            <a:chExt cx="2118321" cy="1080000"/>
          </a:xfrm>
        </p:grpSpPr>
        <p:sp>
          <p:nvSpPr>
            <p:cNvPr id="109" name="正方形/長方形 108"/>
            <p:cNvSpPr/>
            <p:nvPr/>
          </p:nvSpPr>
          <p:spPr>
            <a:xfrm>
              <a:off x="3571011" y="5518155"/>
              <a:ext cx="2118321" cy="1080000"/>
            </a:xfrm>
            <a:prstGeom prst="rect">
              <a:avLst/>
            </a:prstGeom>
            <a:ln/>
          </p:spPr>
          <p:style>
            <a:lnRef idx="2">
              <a:schemeClr val="accent2"/>
            </a:lnRef>
            <a:fillRef idx="1">
              <a:schemeClr val="lt1"/>
            </a:fillRef>
            <a:effectRef idx="0">
              <a:schemeClr val="accent2"/>
            </a:effectRef>
            <a:fontRef idx="minor">
              <a:schemeClr val="dk1"/>
            </a:fontRef>
          </p:style>
          <p:txBody>
            <a:bodyPr vert="horz" lIns="0" tIns="33231" rIns="0" bIns="33231" rtlCol="0" anchor="b"/>
            <a:lstStyle/>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＜経審での取扱い＞</a:t>
              </a:r>
              <a:endPar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完成工事高：解体</a:t>
              </a:r>
              <a:endPar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技術職員数：解体</a:t>
              </a:r>
            </a:p>
          </p:txBody>
        </p:sp>
        <p:sp>
          <p:nvSpPr>
            <p:cNvPr id="110" name="正方形/長方形 109"/>
            <p:cNvSpPr/>
            <p:nvPr/>
          </p:nvSpPr>
          <p:spPr>
            <a:xfrm>
              <a:off x="3648104" y="5570357"/>
              <a:ext cx="1964134" cy="427392"/>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108"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解体</a:t>
              </a:r>
              <a:endParaRPr lang="en-US" altLang="ja-JP" sz="1108"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（許可：解体）</a:t>
              </a:r>
            </a:p>
          </p:txBody>
        </p:sp>
      </p:grpSp>
      <p:grpSp>
        <p:nvGrpSpPr>
          <p:cNvPr id="64" name="グループ化 63"/>
          <p:cNvGrpSpPr/>
          <p:nvPr/>
        </p:nvGrpSpPr>
        <p:grpSpPr>
          <a:xfrm>
            <a:off x="8074554" y="2971020"/>
            <a:ext cx="1416887" cy="831893"/>
            <a:chOff x="3574618" y="1628920"/>
            <a:chExt cx="2194675" cy="1080000"/>
          </a:xfrm>
          <a:solidFill>
            <a:schemeClr val="accent5">
              <a:lumMod val="60000"/>
              <a:lumOff val="40000"/>
            </a:schemeClr>
          </a:solidFill>
        </p:grpSpPr>
        <p:sp>
          <p:nvSpPr>
            <p:cNvPr id="65" name="正方形/長方形 64"/>
            <p:cNvSpPr/>
            <p:nvPr/>
          </p:nvSpPr>
          <p:spPr>
            <a:xfrm>
              <a:off x="3574618" y="1628920"/>
              <a:ext cx="2194675" cy="1080000"/>
            </a:xfrm>
            <a:prstGeom prst="rect">
              <a:avLst/>
            </a:prstGeom>
            <a:ln/>
          </p:spPr>
          <p:style>
            <a:lnRef idx="2">
              <a:schemeClr val="accent1"/>
            </a:lnRef>
            <a:fillRef idx="1">
              <a:schemeClr val="lt1"/>
            </a:fillRef>
            <a:effectRef idx="0">
              <a:schemeClr val="accent1"/>
            </a:effectRef>
            <a:fontRef idx="minor">
              <a:schemeClr val="dk1"/>
            </a:fontRef>
          </p:style>
          <p:txBody>
            <a:bodyPr vert="horz" lIns="0" tIns="33231" rIns="0" bIns="33231" rtlCol="0" anchor="b"/>
            <a:lstStyle/>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＜経審での取扱い＞</a:t>
              </a:r>
              <a:endPar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完成工事高：とび土</a:t>
              </a:r>
              <a:endPar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技術職員数：とび土</a:t>
              </a:r>
            </a:p>
          </p:txBody>
        </p:sp>
        <p:sp>
          <p:nvSpPr>
            <p:cNvPr id="69" name="正方形/長方形 68"/>
            <p:cNvSpPr/>
            <p:nvPr/>
          </p:nvSpPr>
          <p:spPr>
            <a:xfrm>
              <a:off x="3630076" y="1664959"/>
              <a:ext cx="2107123" cy="42705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15"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新とび土</a:t>
              </a:r>
              <a:endParaRPr lang="en-US" altLang="ja-JP" sz="1015"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71" name="右矢印 70"/>
          <p:cNvSpPr/>
          <p:nvPr/>
        </p:nvSpPr>
        <p:spPr>
          <a:xfrm>
            <a:off x="5349044" y="5970279"/>
            <a:ext cx="2124000" cy="736587"/>
          </a:xfrm>
          <a:prstGeom prst="rightArrow">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lIns="33231" rIns="0" rtlCol="0" anchor="ctr"/>
          <a:lstStyle/>
          <a:p>
            <a:pPr algn="ctr"/>
            <a:r>
              <a:rPr lang="ja-JP" altLang="en-US" sz="1477"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解体工事</a:t>
            </a:r>
            <a:r>
              <a:rPr lang="ja-JP" altLang="en-US" sz="1477"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の完成工事高</a:t>
            </a:r>
            <a:endParaRPr lang="ja-JP" altLang="en-US" sz="1477"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2" name="直線コネクタ 71"/>
          <p:cNvCxnSpPr/>
          <p:nvPr/>
        </p:nvCxnSpPr>
        <p:spPr>
          <a:xfrm flipH="1">
            <a:off x="4764650" y="5574319"/>
            <a:ext cx="10235" cy="7560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79" name="直線矢印コネクタ 78"/>
          <p:cNvCxnSpPr/>
          <p:nvPr/>
        </p:nvCxnSpPr>
        <p:spPr>
          <a:xfrm>
            <a:off x="4746588" y="6332879"/>
            <a:ext cx="612000" cy="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81" name="正方形/長方形 80"/>
          <p:cNvSpPr/>
          <p:nvPr/>
        </p:nvSpPr>
        <p:spPr>
          <a:xfrm>
            <a:off x="4844988" y="5949065"/>
            <a:ext cx="336547" cy="735211"/>
          </a:xfrm>
          <a:prstGeom prst="rect">
            <a:avLst/>
          </a:prstGeom>
          <a:ln/>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108" b="1" dirty="0">
                <a:solidFill>
                  <a:srgbClr val="FF0000"/>
                </a:solidFill>
              </a:rPr>
              <a:t>解体許可取得</a:t>
            </a:r>
          </a:p>
        </p:txBody>
      </p:sp>
      <p:grpSp>
        <p:nvGrpSpPr>
          <p:cNvPr id="83" name="グループ化 82"/>
          <p:cNvGrpSpPr/>
          <p:nvPr/>
        </p:nvGrpSpPr>
        <p:grpSpPr>
          <a:xfrm>
            <a:off x="5447133" y="5401711"/>
            <a:ext cx="1486087" cy="769352"/>
            <a:chOff x="3556782" y="1191375"/>
            <a:chExt cx="2118321" cy="907962"/>
          </a:xfrm>
          <a:solidFill>
            <a:schemeClr val="accent3">
              <a:lumMod val="60000"/>
              <a:lumOff val="40000"/>
            </a:schemeClr>
          </a:solidFill>
        </p:grpSpPr>
        <p:sp>
          <p:nvSpPr>
            <p:cNvPr id="86" name="正方形/長方形 85"/>
            <p:cNvSpPr/>
            <p:nvPr/>
          </p:nvSpPr>
          <p:spPr>
            <a:xfrm>
              <a:off x="3556782" y="1191375"/>
              <a:ext cx="2118321" cy="907962"/>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vert="horz" lIns="0" tIns="33231" rIns="0" bIns="33231" rtlCol="0" anchor="b"/>
            <a:lstStyle/>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＜経審での取扱い＞</a:t>
              </a:r>
              <a:endParaRPr lang="en-US" altLang="ja-JP" sz="923"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完成工事高： 解体</a:t>
              </a:r>
              <a:endParaRPr lang="en-US" altLang="ja-JP" sz="923"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技術職員数</a:t>
              </a:r>
              <a:r>
                <a:rPr lang="ja-JP" altLang="en-US" sz="923" dirty="0">
                  <a:solidFill>
                    <a:prstClr val="black"/>
                  </a:solidFill>
                  <a:latin typeface="AR P丸ゴシック体M" panose="020F0600000000000000" pitchFamily="50" charset="-128"/>
                  <a:ea typeface="AR P丸ゴシック体M" panose="020F0600000000000000" pitchFamily="50" charset="-128"/>
                  <a:sym typeface="Wingdings" panose="05000000000000000000" pitchFamily="2" charset="2"/>
                </a:rPr>
                <a:t>： </a:t>
              </a:r>
              <a:r>
                <a:rPr lang="ja-JP" altLang="en-US" sz="923" dirty="0">
                  <a:solidFill>
                    <a:prstClr val="black"/>
                  </a:solidFill>
                  <a:latin typeface="AR P丸ゴシック体M" panose="020F0600000000000000" pitchFamily="50" charset="-128"/>
                  <a:ea typeface="AR P丸ゴシック体M" panose="020F0600000000000000" pitchFamily="50" charset="-128"/>
                </a:rPr>
                <a:t>解体</a:t>
              </a:r>
            </a:p>
          </p:txBody>
        </p:sp>
        <p:sp>
          <p:nvSpPr>
            <p:cNvPr id="87" name="正方形/長方形 86"/>
            <p:cNvSpPr/>
            <p:nvPr/>
          </p:nvSpPr>
          <p:spPr>
            <a:xfrm>
              <a:off x="3595327" y="1202554"/>
              <a:ext cx="2041229" cy="32922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8"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解体</a:t>
              </a:r>
              <a:endParaRPr lang="en-US" altLang="ja-JP" sz="1108" dirty="0">
                <a:solidFill>
                  <a:srgbClr val="FF3399"/>
                </a:solidFill>
                <a:latin typeface="AR P丸ゴシック体M" panose="020F0600000000000000" pitchFamily="50" charset="-128"/>
                <a:ea typeface="AR P丸ゴシック体M" panose="020F0600000000000000" pitchFamily="50" charset="-128"/>
              </a:endParaRPr>
            </a:p>
          </p:txBody>
        </p:sp>
      </p:grpSp>
      <p:grpSp>
        <p:nvGrpSpPr>
          <p:cNvPr id="89" name="グループ化 88"/>
          <p:cNvGrpSpPr/>
          <p:nvPr/>
        </p:nvGrpSpPr>
        <p:grpSpPr>
          <a:xfrm>
            <a:off x="2828764" y="5718251"/>
            <a:ext cx="1486087" cy="1116124"/>
            <a:chOff x="3556782" y="1191375"/>
            <a:chExt cx="2118321" cy="1317211"/>
          </a:xfrm>
          <a:solidFill>
            <a:schemeClr val="accent3">
              <a:lumMod val="60000"/>
              <a:lumOff val="40000"/>
            </a:schemeClr>
          </a:solidFill>
        </p:grpSpPr>
        <p:sp>
          <p:nvSpPr>
            <p:cNvPr id="93" name="正方形/長方形 92"/>
            <p:cNvSpPr/>
            <p:nvPr/>
          </p:nvSpPr>
          <p:spPr>
            <a:xfrm>
              <a:off x="3556782" y="1191375"/>
              <a:ext cx="2118321" cy="1317211"/>
            </a:xfrm>
            <a:prstGeom prst="rect">
              <a:avLst/>
            </a:prstGeom>
            <a:ln/>
          </p:spPr>
          <p:style>
            <a:lnRef idx="2">
              <a:schemeClr val="accent1"/>
            </a:lnRef>
            <a:fillRef idx="1">
              <a:schemeClr val="lt1"/>
            </a:fillRef>
            <a:effectRef idx="0">
              <a:schemeClr val="accent1"/>
            </a:effectRef>
            <a:fontRef idx="minor">
              <a:schemeClr val="dk1"/>
            </a:fontRef>
          </p:style>
          <p:txBody>
            <a:bodyPr vert="horz" lIns="0" tIns="33231" rIns="0" bIns="33231" rtlCol="0" anchor="b"/>
            <a:lstStyle/>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＜経審での取扱い＞</a:t>
              </a:r>
              <a:endParaRPr lang="en-US" altLang="ja-JP" sz="923"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完成工事高： </a:t>
              </a:r>
              <a:r>
                <a:rPr lang="ja-JP" altLang="en-US" sz="923" dirty="0" smtClean="0">
                  <a:solidFill>
                    <a:schemeClr val="tx1"/>
                  </a:solidFill>
                  <a:latin typeface="AR P丸ゴシック体M" panose="020F0600000000000000" pitchFamily="50" charset="-128"/>
                  <a:ea typeface="AR P丸ゴシック体M" panose="020F0600000000000000" pitchFamily="50" charset="-128"/>
                </a:rPr>
                <a:t>とび土・解体</a:t>
              </a:r>
              <a:endParaRPr lang="en-US" altLang="ja-JP" sz="923" dirty="0" smtClean="0">
                <a:solidFill>
                  <a:schemeClr val="tx1"/>
                </a:solidFill>
                <a:latin typeface="AR P丸ゴシック体M" panose="020F0600000000000000" pitchFamily="50" charset="-128"/>
                <a:ea typeface="AR P丸ゴシック体M" panose="020F0600000000000000" pitchFamily="50" charset="-128"/>
              </a:endParaRPr>
            </a:p>
            <a:p>
              <a:pPr algn="ctr"/>
              <a:r>
                <a:rPr lang="ja-JP" altLang="en-US" sz="923" dirty="0">
                  <a:solidFill>
                    <a:schemeClr val="tx1"/>
                  </a:solidFill>
                  <a:latin typeface="AR P丸ゴシック体M" panose="020F0600000000000000" pitchFamily="50" charset="-128"/>
                  <a:ea typeface="AR P丸ゴシック体M" panose="020F0600000000000000" pitchFamily="50" charset="-128"/>
                </a:rPr>
                <a:t>　</a:t>
              </a:r>
              <a:r>
                <a:rPr lang="ja-JP" altLang="en-US" sz="923" dirty="0" smtClean="0">
                  <a:solidFill>
                    <a:schemeClr val="tx1"/>
                  </a:solidFill>
                  <a:latin typeface="AR P丸ゴシック体M" panose="020F0600000000000000" pitchFamily="50" charset="-128"/>
                  <a:ea typeface="AR P丸ゴシック体M" panose="020F0600000000000000" pitchFamily="50" charset="-128"/>
                </a:rPr>
                <a:t>　　　　（経過措置）</a:t>
              </a:r>
              <a:endParaRPr lang="en-US" altLang="ja-JP" sz="923" dirty="0">
                <a:solidFill>
                  <a:schemeClr val="tx1"/>
                </a:solidFill>
                <a:latin typeface="AR P丸ゴシック体M" panose="020F0600000000000000" pitchFamily="50" charset="-128"/>
                <a:ea typeface="AR P丸ゴシック体M" panose="020F0600000000000000" pitchFamily="50" charset="-128"/>
              </a:endParaRPr>
            </a:p>
            <a:p>
              <a:pPr algn="ctr"/>
              <a:r>
                <a:rPr lang="ja-JP" altLang="en-US" sz="923" dirty="0">
                  <a:solidFill>
                    <a:schemeClr val="tx1"/>
                  </a:solidFill>
                  <a:latin typeface="AR P丸ゴシック体M" panose="020F0600000000000000" pitchFamily="50" charset="-128"/>
                  <a:ea typeface="AR P丸ゴシック体M" panose="020F0600000000000000" pitchFamily="50" charset="-128"/>
                </a:rPr>
                <a:t>技術職員数</a:t>
              </a:r>
              <a:r>
                <a:rPr lang="ja-JP" altLang="en-US" sz="923" dirty="0">
                  <a:solidFill>
                    <a:schemeClr val="tx1"/>
                  </a:solidFill>
                  <a:latin typeface="AR P丸ゴシック体M" panose="020F0600000000000000" pitchFamily="50" charset="-128"/>
                  <a:ea typeface="AR P丸ゴシック体M" panose="020F0600000000000000" pitchFamily="50" charset="-128"/>
                  <a:sym typeface="Wingdings" panose="05000000000000000000" pitchFamily="2" charset="2"/>
                </a:rPr>
                <a:t>： </a:t>
              </a:r>
              <a:r>
                <a:rPr lang="ja-JP" altLang="en-US" sz="923" dirty="0" smtClean="0">
                  <a:solidFill>
                    <a:schemeClr val="tx1"/>
                  </a:solidFill>
                  <a:latin typeface="AR P丸ゴシック体M" panose="020F0600000000000000" pitchFamily="50" charset="-128"/>
                  <a:ea typeface="AR P丸ゴシック体M" panose="020F0600000000000000" pitchFamily="50" charset="-128"/>
                  <a:sym typeface="Wingdings" panose="05000000000000000000" pitchFamily="2" charset="2"/>
                </a:rPr>
                <a:t>とび土・</a:t>
              </a:r>
              <a:r>
                <a:rPr lang="ja-JP" altLang="en-US" sz="923" dirty="0" smtClean="0">
                  <a:solidFill>
                    <a:schemeClr val="tx1"/>
                  </a:solidFill>
                  <a:latin typeface="AR P丸ゴシック体M" panose="020F0600000000000000" pitchFamily="50" charset="-128"/>
                  <a:ea typeface="AR P丸ゴシック体M" panose="020F0600000000000000" pitchFamily="50" charset="-128"/>
                </a:rPr>
                <a:t>解体</a:t>
              </a:r>
              <a:endParaRPr lang="en-US" altLang="ja-JP" sz="923" dirty="0" smtClean="0">
                <a:solidFill>
                  <a:schemeClr val="tx1"/>
                </a:solidFill>
                <a:latin typeface="AR P丸ゴシック体M" panose="020F0600000000000000" pitchFamily="50" charset="-128"/>
                <a:ea typeface="AR P丸ゴシック体M" panose="020F0600000000000000" pitchFamily="50" charset="-128"/>
              </a:endParaRPr>
            </a:p>
            <a:p>
              <a:pPr algn="ctr"/>
              <a:r>
                <a:rPr lang="ja-JP" altLang="en-US" sz="923" dirty="0">
                  <a:solidFill>
                    <a:schemeClr val="tx1"/>
                  </a:solidFill>
                  <a:latin typeface="AR P丸ゴシック体M" panose="020F0600000000000000" pitchFamily="50" charset="-128"/>
                  <a:ea typeface="AR P丸ゴシック体M" panose="020F0600000000000000" pitchFamily="50" charset="-128"/>
                </a:rPr>
                <a:t>　</a:t>
              </a:r>
              <a:r>
                <a:rPr lang="ja-JP" altLang="en-US" sz="923" dirty="0" smtClean="0">
                  <a:solidFill>
                    <a:schemeClr val="tx1"/>
                  </a:solidFill>
                  <a:latin typeface="AR P丸ゴシック体M" panose="020F0600000000000000" pitchFamily="50" charset="-128"/>
                  <a:ea typeface="AR P丸ゴシック体M" panose="020F0600000000000000" pitchFamily="50" charset="-128"/>
                </a:rPr>
                <a:t>　　　　（経過措置）</a:t>
              </a:r>
              <a:endParaRPr lang="ja-JP" altLang="en-US" sz="923" dirty="0">
                <a:solidFill>
                  <a:schemeClr val="tx1"/>
                </a:solidFill>
                <a:latin typeface="AR P丸ゴシック体M" panose="020F0600000000000000" pitchFamily="50" charset="-128"/>
                <a:ea typeface="AR P丸ゴシック体M" panose="020F0600000000000000" pitchFamily="50" charset="-128"/>
              </a:endParaRPr>
            </a:p>
          </p:txBody>
        </p:sp>
        <p:sp>
          <p:nvSpPr>
            <p:cNvPr id="94" name="正方形/長方形 93"/>
            <p:cNvSpPr/>
            <p:nvPr/>
          </p:nvSpPr>
          <p:spPr>
            <a:xfrm>
              <a:off x="3595327" y="1202553"/>
              <a:ext cx="2041229" cy="42739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8" dirty="0">
                  <a:solidFill>
                    <a:srgbClr val="0070C0"/>
                  </a:solidFill>
                  <a:latin typeface="AR P丸ゴシック体M" panose="020F0600000000000000" pitchFamily="50" charset="-128"/>
                  <a:ea typeface="AR P丸ゴシック体M" panose="020F0600000000000000" pitchFamily="50" charset="-128"/>
                </a:rPr>
                <a:t>とび土･解体</a:t>
              </a:r>
              <a:endParaRPr lang="en-US" altLang="ja-JP" sz="1108" dirty="0">
                <a:solidFill>
                  <a:srgbClr val="0070C0"/>
                </a:solidFill>
                <a:latin typeface="AR P丸ゴシック体M" panose="020F0600000000000000" pitchFamily="50" charset="-128"/>
                <a:ea typeface="AR P丸ゴシック体M" panose="020F0600000000000000" pitchFamily="50" charset="-128"/>
              </a:endParaRPr>
            </a:p>
            <a:p>
              <a:pPr algn="ctr"/>
              <a:r>
                <a:rPr lang="ja-JP" altLang="en-US" sz="1108" dirty="0">
                  <a:solidFill>
                    <a:srgbClr val="0070C0"/>
                  </a:solidFill>
                  <a:latin typeface="AR P丸ゴシック体M" panose="020F0600000000000000" pitchFamily="50" charset="-128"/>
                  <a:ea typeface="AR P丸ゴシック体M" panose="020F0600000000000000" pitchFamily="50" charset="-128"/>
                </a:rPr>
                <a:t>（経過措置）</a:t>
              </a:r>
            </a:p>
          </p:txBody>
        </p:sp>
      </p:grpSp>
      <p:sp>
        <p:nvSpPr>
          <p:cNvPr id="100" name="正方形/長方形 99"/>
          <p:cNvSpPr/>
          <p:nvPr/>
        </p:nvSpPr>
        <p:spPr>
          <a:xfrm>
            <a:off x="7421823" y="1207646"/>
            <a:ext cx="559845" cy="1155076"/>
          </a:xfrm>
          <a:prstGeom prst="rect">
            <a:avLst/>
          </a:prstGeom>
          <a:solidFill>
            <a:srgbClr val="81B2DF"/>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108"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完成工事高</a:t>
            </a:r>
            <a:endParaRPr lang="en-US" altLang="ja-JP" sz="1108"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8"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（新とび土</a:t>
            </a:r>
            <a:r>
              <a:rPr lang="ja-JP" altLang="en-US" sz="1108"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のみ）</a:t>
            </a:r>
          </a:p>
        </p:txBody>
      </p:sp>
    </p:spTree>
    <p:extLst>
      <p:ext uri="{BB962C8B-B14F-4D97-AF65-F5344CB8AC3E}">
        <p14:creationId xmlns:p14="http://schemas.microsoft.com/office/powerpoint/2010/main" val="2971485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590171" y="1747628"/>
            <a:ext cx="9079354" cy="1969404"/>
          </a:xfrm>
          <a:prstGeom prst="rect">
            <a:avLst/>
          </a:prstGeom>
        </p:spPr>
      </p:pic>
      <p:pic>
        <p:nvPicPr>
          <p:cNvPr id="30" name="図 29"/>
          <p:cNvPicPr>
            <a:picLocks noChangeAspect="1"/>
          </p:cNvPicPr>
          <p:nvPr/>
        </p:nvPicPr>
        <p:blipFill rotWithShape="1">
          <a:blip r:embed="rId3"/>
          <a:srcRect b="10891"/>
          <a:stretch/>
        </p:blipFill>
        <p:spPr>
          <a:xfrm>
            <a:off x="596645" y="4185084"/>
            <a:ext cx="9072879" cy="2651062"/>
          </a:xfrm>
          <a:prstGeom prst="rect">
            <a:avLst/>
          </a:prstGeom>
        </p:spPr>
      </p:pic>
      <p:sp>
        <p:nvSpPr>
          <p:cNvPr id="16" name="タイトル 1"/>
          <p:cNvSpPr>
            <a:spLocks noGrp="1"/>
          </p:cNvSpPr>
          <p:nvPr>
            <p:ph type="title"/>
          </p:nvPr>
        </p:nvSpPr>
        <p:spPr>
          <a:xfrm>
            <a:off x="0" y="-27384"/>
            <a:ext cx="9376803" cy="616248"/>
          </a:xfrm>
          <a:noFill/>
          <a:ln w="9525">
            <a:noFill/>
            <a:miter lim="800000"/>
            <a:headEnd/>
            <a:tailEnd/>
          </a:ln>
        </p:spPr>
        <p:txBody>
          <a:bodyPr lIns="91431" tIns="45716" rIns="91431" bIns="45716" anchor="ctr">
            <a:normAutofit/>
          </a:bodyPr>
          <a:lstStyle/>
          <a:p>
            <a:pPr algn="l"/>
            <a:r>
              <a:rPr lang="ja-JP" altLang="en-US" sz="2200" dirty="0" smtClean="0">
                <a:solidFill>
                  <a:schemeClr val="tx2"/>
                </a:solidFill>
                <a:latin typeface="HGP創英角ｺﾞｼｯｸUB" pitchFamily="50" charset="-128"/>
                <a:ea typeface="HGP創英角ｺﾞｼｯｸUB" pitchFamily="50" charset="-128"/>
                <a:cs typeface="+mn-cs"/>
              </a:rPr>
              <a:t>経営事項審査結果通知書（経過措置期間中の技術職員数）　①</a:t>
            </a:r>
            <a:endParaRPr lang="ja-JP" altLang="en-US" sz="2200" dirty="0">
              <a:solidFill>
                <a:schemeClr val="tx2"/>
              </a:solidFill>
              <a:latin typeface="HGP創英角ｺﾞｼｯｸUB" pitchFamily="50" charset="-128"/>
              <a:ea typeface="HGP創英角ｺﾞｼｯｸUB" pitchFamily="50" charset="-128"/>
              <a:cs typeface="+mn-cs"/>
            </a:endParaRPr>
          </a:p>
        </p:txBody>
      </p:sp>
      <p:sp>
        <p:nvSpPr>
          <p:cNvPr id="10" name="テキスト ボックス 9"/>
          <p:cNvSpPr txBox="1"/>
          <p:nvPr/>
        </p:nvSpPr>
        <p:spPr>
          <a:xfrm>
            <a:off x="87560" y="656692"/>
            <a:ext cx="9761984" cy="923330"/>
          </a:xfrm>
          <a:prstGeom prst="rect">
            <a:avLst/>
          </a:prstGeom>
          <a:noFill/>
          <a:ln>
            <a:solidFill>
              <a:schemeClr val="tx1"/>
            </a:solidFill>
          </a:ln>
        </p:spPr>
        <p:txBody>
          <a:bodyPr wrap="square" rtlCol="0">
            <a:spAutoFit/>
          </a:bodyPr>
          <a:lstStyle/>
          <a:p>
            <a:pPr>
              <a:buFont typeface="Wingdings" pitchFamily="2" charset="2"/>
              <a:buChar char="u"/>
            </a:pPr>
            <a:r>
              <a:rPr lang="ja-JP" altLang="en-US" dirty="0" smtClean="0">
                <a:solidFill>
                  <a:prstClr val="black"/>
                </a:solidFill>
              </a:rPr>
              <a:t>現行は、１人の技術職員に対し、２業種まで申請することができる。</a:t>
            </a:r>
            <a:endParaRPr lang="en-US" altLang="ja-JP" dirty="0" smtClean="0">
              <a:solidFill>
                <a:prstClr val="black"/>
              </a:solidFill>
            </a:endParaRPr>
          </a:p>
          <a:p>
            <a:pPr marL="177800" indent="-177800">
              <a:buFont typeface="Wingdings" pitchFamily="2" charset="2"/>
              <a:buChar char="u"/>
            </a:pPr>
            <a:r>
              <a:rPr lang="ja-JP" altLang="en-US" dirty="0">
                <a:solidFill>
                  <a:prstClr val="black"/>
                </a:solidFill>
              </a:rPr>
              <a:t>経過措置</a:t>
            </a:r>
            <a:r>
              <a:rPr lang="ja-JP" altLang="en-US" dirty="0" smtClean="0">
                <a:solidFill>
                  <a:prstClr val="black"/>
                </a:solidFill>
              </a:rPr>
              <a:t>期間中（平成２８年６月１日～平成３１年５月３１日まで）に限り、「とび・土工・コンクリート」及び「解体」の２つを選んだ場合のみ、その他１業種を追加で申請することができる。</a:t>
            </a:r>
            <a:endParaRPr lang="en-US" altLang="ja-JP" dirty="0" smtClean="0">
              <a:solidFill>
                <a:prstClr val="black"/>
              </a:solidFill>
            </a:endParaRPr>
          </a:p>
        </p:txBody>
      </p:sp>
      <p:sp>
        <p:nvSpPr>
          <p:cNvPr id="2" name="正方形/長方形 1"/>
          <p:cNvSpPr/>
          <p:nvPr/>
        </p:nvSpPr>
        <p:spPr>
          <a:xfrm>
            <a:off x="6012356" y="2260803"/>
            <a:ext cx="540019" cy="18002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6023156" y="2960948"/>
            <a:ext cx="540019" cy="18002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6012356" y="5409220"/>
            <a:ext cx="540019" cy="18002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6017921" y="6292366"/>
            <a:ext cx="540019" cy="18002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010456" y="4689140"/>
            <a:ext cx="540019" cy="180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吹き出し 16"/>
          <p:cNvSpPr/>
          <p:nvPr/>
        </p:nvSpPr>
        <p:spPr>
          <a:xfrm>
            <a:off x="6969224" y="2384884"/>
            <a:ext cx="2407579" cy="936104"/>
          </a:xfrm>
          <a:prstGeom prst="wedgeRoundRectCallout">
            <a:avLst>
              <a:gd name="adj1" fmla="val -59185"/>
              <a:gd name="adj2" fmla="val -19487"/>
              <a:gd name="adj3" fmla="val 16667"/>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600" dirty="0">
                <a:solidFill>
                  <a:schemeClr val="tx1"/>
                </a:solidFill>
              </a:rPr>
              <a:t>【</a:t>
            </a:r>
            <a:r>
              <a:rPr lang="ja-JP" altLang="en-US" sz="1600" dirty="0">
                <a:solidFill>
                  <a:schemeClr val="tx1"/>
                </a:solidFill>
              </a:rPr>
              <a:t>現行</a:t>
            </a:r>
            <a:r>
              <a:rPr lang="en-US" altLang="ja-JP" sz="1600" dirty="0">
                <a:solidFill>
                  <a:schemeClr val="tx1"/>
                </a:solidFill>
              </a:rPr>
              <a:t>】</a:t>
            </a:r>
          </a:p>
          <a:p>
            <a:r>
              <a:rPr lang="ja-JP" altLang="en-US" sz="1600" dirty="0">
                <a:solidFill>
                  <a:schemeClr val="tx1"/>
                </a:solidFill>
              </a:rPr>
              <a:t>１人の技術職員に対し、２業種まで申請可能</a:t>
            </a:r>
            <a:endParaRPr lang="en-US" altLang="ja-JP" sz="1600" dirty="0">
              <a:solidFill>
                <a:schemeClr val="tx1"/>
              </a:solidFill>
            </a:endParaRPr>
          </a:p>
        </p:txBody>
      </p:sp>
      <p:sp>
        <p:nvSpPr>
          <p:cNvPr id="31" name="角丸四角形吹き出し 30"/>
          <p:cNvSpPr/>
          <p:nvPr/>
        </p:nvSpPr>
        <p:spPr>
          <a:xfrm>
            <a:off x="6986128" y="3897052"/>
            <a:ext cx="2506215" cy="1464231"/>
          </a:xfrm>
          <a:prstGeom prst="wedgeRoundRectCallout">
            <a:avLst>
              <a:gd name="adj1" fmla="val -65254"/>
              <a:gd name="adj2" fmla="val 6783"/>
              <a:gd name="adj3" fmla="val 16667"/>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600" dirty="0">
                <a:solidFill>
                  <a:schemeClr val="tx1"/>
                </a:solidFill>
              </a:rPr>
              <a:t>【</a:t>
            </a:r>
            <a:r>
              <a:rPr lang="ja-JP" altLang="en-US" sz="1600" dirty="0">
                <a:solidFill>
                  <a:schemeClr val="tx1"/>
                </a:solidFill>
              </a:rPr>
              <a:t>経過措置</a:t>
            </a:r>
            <a:r>
              <a:rPr lang="en-US" altLang="ja-JP" sz="1600" dirty="0">
                <a:solidFill>
                  <a:schemeClr val="tx1"/>
                </a:solidFill>
              </a:rPr>
              <a:t>】</a:t>
            </a:r>
          </a:p>
          <a:p>
            <a:r>
              <a:rPr lang="ja-JP" altLang="en-US" sz="1600" dirty="0">
                <a:solidFill>
                  <a:schemeClr val="tx1"/>
                </a:solidFill>
              </a:rPr>
              <a:t>「とび・土工・ｺﾝｸﾘｰﾄ」及び「解体」の２業種を選択した場合に限り、その他１業種を追加で申請可能。</a:t>
            </a:r>
          </a:p>
        </p:txBody>
      </p:sp>
      <p:sp>
        <p:nvSpPr>
          <p:cNvPr id="32" name="テキスト ボックス 31"/>
          <p:cNvSpPr txBox="1"/>
          <p:nvPr/>
        </p:nvSpPr>
        <p:spPr>
          <a:xfrm>
            <a:off x="236476" y="1662386"/>
            <a:ext cx="646331" cy="369332"/>
          </a:xfrm>
          <a:prstGeom prst="rect">
            <a:avLst/>
          </a:prstGeom>
          <a:solidFill>
            <a:schemeClr val="tx1"/>
          </a:solidFill>
          <a:ln>
            <a:solidFill>
              <a:schemeClr val="tx1"/>
            </a:solidFill>
          </a:ln>
        </p:spPr>
        <p:txBody>
          <a:bodyPr wrap="none" rtlCol="0">
            <a:spAutoFit/>
          </a:bodyPr>
          <a:lstStyle/>
          <a:p>
            <a:r>
              <a:rPr kumimoji="1" lang="ja-JP" altLang="en-US" dirty="0" smtClean="0">
                <a:solidFill>
                  <a:schemeClr val="bg1"/>
                </a:solidFill>
              </a:rPr>
              <a:t>現行</a:t>
            </a:r>
            <a:endParaRPr kumimoji="1" lang="ja-JP" altLang="en-US" dirty="0">
              <a:solidFill>
                <a:schemeClr val="bg1"/>
              </a:solidFill>
            </a:endParaRPr>
          </a:p>
        </p:txBody>
      </p:sp>
      <p:sp>
        <p:nvSpPr>
          <p:cNvPr id="33" name="テキスト ボックス 32"/>
          <p:cNvSpPr txBox="1"/>
          <p:nvPr/>
        </p:nvSpPr>
        <p:spPr>
          <a:xfrm>
            <a:off x="219409" y="3754574"/>
            <a:ext cx="6397905" cy="369332"/>
          </a:xfrm>
          <a:prstGeom prst="rect">
            <a:avLst/>
          </a:prstGeom>
          <a:solidFill>
            <a:schemeClr val="tx1"/>
          </a:solidFill>
          <a:ln>
            <a:solidFill>
              <a:schemeClr val="tx1"/>
            </a:solidFill>
          </a:ln>
        </p:spPr>
        <p:txBody>
          <a:bodyPr wrap="none" rtlCol="0">
            <a:spAutoFit/>
          </a:bodyPr>
          <a:lstStyle/>
          <a:p>
            <a:r>
              <a:rPr lang="ja-JP" altLang="en-US" dirty="0">
                <a:solidFill>
                  <a:schemeClr val="bg1"/>
                </a:solidFill>
              </a:rPr>
              <a:t>経過措置</a:t>
            </a:r>
            <a:r>
              <a:rPr lang="ja-JP" altLang="en-US" dirty="0" smtClean="0">
                <a:solidFill>
                  <a:schemeClr val="bg1"/>
                </a:solidFill>
              </a:rPr>
              <a:t>期間中（平成２８年６月１日～平成３１年５月３１日まで）</a:t>
            </a:r>
            <a:endParaRPr kumimoji="1" lang="ja-JP" altLang="en-US" dirty="0">
              <a:solidFill>
                <a:schemeClr val="bg1"/>
              </a:solidFill>
            </a:endParaRPr>
          </a:p>
        </p:txBody>
      </p:sp>
      <p:sp>
        <p:nvSpPr>
          <p:cNvPr id="19" name="角丸四角形吹き出し 18"/>
          <p:cNvSpPr/>
          <p:nvPr/>
        </p:nvSpPr>
        <p:spPr>
          <a:xfrm>
            <a:off x="6986128" y="5435730"/>
            <a:ext cx="2683396" cy="1191816"/>
          </a:xfrm>
          <a:prstGeom prst="wedgeRoundRectCallout">
            <a:avLst>
              <a:gd name="adj1" fmla="val -64356"/>
              <a:gd name="adj2" fmla="val 53521"/>
              <a:gd name="adj3" fmla="val 16667"/>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600" dirty="0">
                <a:solidFill>
                  <a:schemeClr val="tx1"/>
                </a:solidFill>
              </a:rPr>
              <a:t>【</a:t>
            </a:r>
            <a:r>
              <a:rPr lang="ja-JP" altLang="en-US" sz="1600" dirty="0">
                <a:solidFill>
                  <a:schemeClr val="tx1"/>
                </a:solidFill>
              </a:rPr>
              <a:t>経過措置</a:t>
            </a:r>
            <a:r>
              <a:rPr lang="en-US" altLang="ja-JP" sz="1600" dirty="0">
                <a:solidFill>
                  <a:schemeClr val="tx1"/>
                </a:solidFill>
              </a:rPr>
              <a:t>】</a:t>
            </a:r>
          </a:p>
          <a:p>
            <a:r>
              <a:rPr lang="ja-JP" altLang="en-US" sz="1600" dirty="0">
                <a:solidFill>
                  <a:schemeClr val="tx1"/>
                </a:solidFill>
              </a:rPr>
              <a:t>「とび・土工・ｺﾝｸﾘｰﾄ」又は「解体</a:t>
            </a:r>
            <a:r>
              <a:rPr lang="ja-JP" altLang="en-US" sz="1600" dirty="0" smtClean="0">
                <a:solidFill>
                  <a:schemeClr val="tx1"/>
                </a:solidFill>
              </a:rPr>
              <a:t>」を比較し、点数の</a:t>
            </a:r>
            <a:r>
              <a:rPr lang="ja-JP" altLang="en-US" sz="1600" dirty="0">
                <a:solidFill>
                  <a:schemeClr val="tx1"/>
                </a:solidFill>
              </a:rPr>
              <a:t>高い</a:t>
            </a:r>
            <a:r>
              <a:rPr lang="ja-JP" altLang="en-US" sz="1600" dirty="0" smtClean="0">
                <a:solidFill>
                  <a:schemeClr val="tx1"/>
                </a:solidFill>
              </a:rPr>
              <a:t>方が自動的に反映される</a:t>
            </a:r>
            <a:endParaRPr lang="ja-JP" altLang="en-US" sz="1600" dirty="0">
              <a:solidFill>
                <a:schemeClr val="tx1"/>
              </a:solidFill>
            </a:endParaRPr>
          </a:p>
        </p:txBody>
      </p:sp>
    </p:spTree>
    <p:extLst>
      <p:ext uri="{BB962C8B-B14F-4D97-AF65-F5344CB8AC3E}">
        <p14:creationId xmlns:p14="http://schemas.microsoft.com/office/powerpoint/2010/main" val="1765164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2"/>
          <a:stretch>
            <a:fillRect/>
          </a:stretch>
        </p:blipFill>
        <p:spPr>
          <a:xfrm>
            <a:off x="488504" y="2498513"/>
            <a:ext cx="9079353" cy="3208371"/>
          </a:xfrm>
          <a:prstGeom prst="rect">
            <a:avLst/>
          </a:prstGeom>
        </p:spPr>
      </p:pic>
      <p:sp>
        <p:nvSpPr>
          <p:cNvPr id="16" name="タイトル 1"/>
          <p:cNvSpPr>
            <a:spLocks noGrp="1"/>
          </p:cNvSpPr>
          <p:nvPr>
            <p:ph type="title"/>
          </p:nvPr>
        </p:nvSpPr>
        <p:spPr>
          <a:xfrm>
            <a:off x="0" y="-27384"/>
            <a:ext cx="9376803" cy="616248"/>
          </a:xfrm>
          <a:noFill/>
          <a:ln w="9525">
            <a:noFill/>
            <a:miter lim="800000"/>
            <a:headEnd/>
            <a:tailEnd/>
          </a:ln>
        </p:spPr>
        <p:txBody>
          <a:bodyPr lIns="91431" tIns="45716" rIns="91431" bIns="45716" anchor="ctr">
            <a:normAutofit/>
          </a:bodyPr>
          <a:lstStyle/>
          <a:p>
            <a:pPr algn="l"/>
            <a:r>
              <a:rPr lang="ja-JP" altLang="en-US" sz="2200" dirty="0" smtClean="0">
                <a:solidFill>
                  <a:schemeClr val="tx2"/>
                </a:solidFill>
                <a:latin typeface="HGP創英角ｺﾞｼｯｸUB" pitchFamily="50" charset="-128"/>
                <a:ea typeface="HGP創英角ｺﾞｼｯｸUB" pitchFamily="50" charset="-128"/>
                <a:cs typeface="+mn-cs"/>
              </a:rPr>
              <a:t>経営事項審査結果通知書（経過措置期間中の技術職員数）　②</a:t>
            </a:r>
            <a:endParaRPr lang="ja-JP" altLang="en-US" sz="2200" dirty="0">
              <a:solidFill>
                <a:schemeClr val="tx2"/>
              </a:solidFill>
              <a:latin typeface="HGP創英角ｺﾞｼｯｸUB" pitchFamily="50" charset="-128"/>
              <a:ea typeface="HGP創英角ｺﾞｼｯｸUB" pitchFamily="50" charset="-128"/>
              <a:cs typeface="+mn-cs"/>
            </a:endParaRPr>
          </a:p>
        </p:txBody>
      </p:sp>
      <p:sp>
        <p:nvSpPr>
          <p:cNvPr id="2" name="正方形/長方形 1"/>
          <p:cNvSpPr/>
          <p:nvPr/>
        </p:nvSpPr>
        <p:spPr>
          <a:xfrm>
            <a:off x="5911661" y="2998389"/>
            <a:ext cx="540019" cy="18002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911702" y="3718469"/>
            <a:ext cx="540019" cy="18002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5889104" y="4438549"/>
            <a:ext cx="540019" cy="180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吹き出し 30"/>
          <p:cNvSpPr/>
          <p:nvPr/>
        </p:nvSpPr>
        <p:spPr>
          <a:xfrm>
            <a:off x="2684748" y="5785963"/>
            <a:ext cx="3168352" cy="919401"/>
          </a:xfrm>
          <a:prstGeom prst="wedgeRoundRectCallout">
            <a:avLst>
              <a:gd name="adj1" fmla="val 53080"/>
              <a:gd name="adj2" fmla="val -158113"/>
              <a:gd name="adj3" fmla="val 16667"/>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600" dirty="0">
                <a:solidFill>
                  <a:schemeClr val="tx1"/>
                </a:solidFill>
              </a:rPr>
              <a:t>「とび・土工・ｺﾝｸﾘｰﾄ」及び「解体」の２業種を選択していないため、３業種申請できない。</a:t>
            </a:r>
          </a:p>
        </p:txBody>
      </p:sp>
      <p:sp>
        <p:nvSpPr>
          <p:cNvPr id="32" name="テキスト ボックス 31"/>
          <p:cNvSpPr txBox="1"/>
          <p:nvPr/>
        </p:nvSpPr>
        <p:spPr>
          <a:xfrm>
            <a:off x="236476" y="656692"/>
            <a:ext cx="4701928" cy="369332"/>
          </a:xfrm>
          <a:prstGeom prst="rect">
            <a:avLst/>
          </a:prstGeom>
          <a:solidFill>
            <a:schemeClr val="tx1"/>
          </a:solidFill>
          <a:ln>
            <a:solidFill>
              <a:schemeClr val="tx1"/>
            </a:solidFill>
          </a:ln>
        </p:spPr>
        <p:txBody>
          <a:bodyPr wrap="none" rtlCol="0">
            <a:spAutoFit/>
          </a:bodyPr>
          <a:lstStyle/>
          <a:p>
            <a:r>
              <a:rPr lang="ja-JP" altLang="en-US" dirty="0" smtClean="0">
                <a:solidFill>
                  <a:schemeClr val="bg1"/>
                </a:solidFill>
              </a:rPr>
              <a:t>１人の技術職員に対して３業種申請できない例</a:t>
            </a:r>
            <a:endParaRPr kumimoji="1" lang="ja-JP" altLang="en-US" dirty="0">
              <a:solidFill>
                <a:schemeClr val="bg1"/>
              </a:solidFill>
            </a:endParaRPr>
          </a:p>
        </p:txBody>
      </p:sp>
      <p:sp>
        <p:nvSpPr>
          <p:cNvPr id="5" name="テキスト ボックス 4"/>
          <p:cNvSpPr txBox="1"/>
          <p:nvPr/>
        </p:nvSpPr>
        <p:spPr>
          <a:xfrm>
            <a:off x="398727" y="1073350"/>
            <a:ext cx="9079353" cy="1200329"/>
          </a:xfrm>
          <a:prstGeom prst="rect">
            <a:avLst/>
          </a:prstGeom>
          <a:noFill/>
        </p:spPr>
        <p:txBody>
          <a:bodyPr wrap="square" rtlCol="0">
            <a:spAutoFit/>
          </a:bodyPr>
          <a:lstStyle/>
          <a:p>
            <a:pPr marL="285750" indent="-285750">
              <a:buFont typeface="Wingdings" panose="05000000000000000000" pitchFamily="2" charset="2"/>
              <a:buChar char="ü"/>
            </a:pPr>
            <a:r>
              <a:rPr lang="ja-JP" altLang="en-US" dirty="0"/>
              <a:t>下記</a:t>
            </a:r>
            <a:r>
              <a:rPr kumimoji="1" lang="ja-JP" altLang="en-US" dirty="0" smtClean="0"/>
              <a:t>の場合、</a:t>
            </a:r>
            <a:r>
              <a:rPr lang="ja-JP" altLang="en-US" dirty="0"/>
              <a:t> 「とび・土工・ｺﾝｸﾘｰﾄ」 </a:t>
            </a:r>
            <a:r>
              <a:rPr lang="ja-JP" altLang="en-US" dirty="0" smtClean="0"/>
              <a:t>及び「解体」を選択していないため、３業種に申請することはできない。</a:t>
            </a:r>
            <a:endParaRPr lang="en-US" altLang="ja-JP" dirty="0" smtClean="0"/>
          </a:p>
          <a:p>
            <a:pPr marL="285750" indent="-285750">
              <a:buFont typeface="Wingdings" panose="05000000000000000000" pitchFamily="2" charset="2"/>
              <a:buChar char="ü"/>
            </a:pPr>
            <a:endParaRPr lang="en-US" altLang="ja-JP" dirty="0" smtClean="0"/>
          </a:p>
          <a:p>
            <a:r>
              <a:rPr lang="ja-JP" altLang="en-US" dirty="0" smtClean="0"/>
              <a:t>　　</a:t>
            </a:r>
            <a:r>
              <a:rPr lang="en-US" altLang="ja-JP" sz="1400" dirty="0" smtClean="0"/>
              <a:t>※</a:t>
            </a:r>
            <a:r>
              <a:rPr lang="ja-JP" altLang="en-US" sz="1400" u="sng" dirty="0" smtClean="0"/>
              <a:t>３業種申請できるの</a:t>
            </a:r>
            <a:r>
              <a:rPr lang="ja-JP" altLang="en-US" sz="1400" u="sng" dirty="0"/>
              <a:t>は、 「とび・土工・ｺﾝｸﾘｰﾄ」 及び「解体</a:t>
            </a:r>
            <a:r>
              <a:rPr lang="ja-JP" altLang="en-US" sz="1400" u="sng" dirty="0" smtClean="0"/>
              <a:t>」の両方を申請した場合のみ</a:t>
            </a:r>
            <a:endParaRPr lang="en-US" altLang="ja-JP" sz="1400" u="sng" dirty="0" smtClean="0"/>
          </a:p>
        </p:txBody>
      </p:sp>
      <p:sp>
        <p:nvSpPr>
          <p:cNvPr id="6" name="テキスト ボックス 5"/>
          <p:cNvSpPr txBox="1"/>
          <p:nvPr/>
        </p:nvSpPr>
        <p:spPr>
          <a:xfrm>
            <a:off x="5596299" y="3934493"/>
            <a:ext cx="1107996" cy="1200329"/>
          </a:xfrm>
          <a:prstGeom prst="rect">
            <a:avLst/>
          </a:prstGeom>
          <a:noFill/>
        </p:spPr>
        <p:txBody>
          <a:bodyPr wrap="none" rtlCol="0">
            <a:spAutoFit/>
          </a:bodyPr>
          <a:lstStyle/>
          <a:p>
            <a:r>
              <a:rPr kumimoji="1" lang="en-US" altLang="ja-JP" sz="7200" dirty="0" smtClean="0">
                <a:solidFill>
                  <a:srgbClr val="FF0000"/>
                </a:solidFill>
              </a:rPr>
              <a:t>×</a:t>
            </a:r>
            <a:endParaRPr kumimoji="1" lang="ja-JP" altLang="en-US" sz="7200" dirty="0">
              <a:solidFill>
                <a:srgbClr val="FF0000"/>
              </a:solidFill>
            </a:endParaRPr>
          </a:p>
        </p:txBody>
      </p:sp>
      <p:sp>
        <p:nvSpPr>
          <p:cNvPr id="26" name="正方形/長方形 25"/>
          <p:cNvSpPr/>
          <p:nvPr/>
        </p:nvSpPr>
        <p:spPr>
          <a:xfrm>
            <a:off x="5925108" y="5194633"/>
            <a:ext cx="540019" cy="180020"/>
          </a:xfrm>
          <a:prstGeom prst="rect">
            <a:avLst/>
          </a:prstGeom>
          <a:noFill/>
          <a:ln w="38100">
            <a:solidFill>
              <a:srgbClr val="0000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吹き出し 27"/>
          <p:cNvSpPr/>
          <p:nvPr/>
        </p:nvSpPr>
        <p:spPr>
          <a:xfrm>
            <a:off x="7061642" y="4068858"/>
            <a:ext cx="2506215" cy="919401"/>
          </a:xfrm>
          <a:prstGeom prst="wedgeRoundRectCallout">
            <a:avLst>
              <a:gd name="adj1" fmla="val -72228"/>
              <a:gd name="adj2" fmla="val 73644"/>
              <a:gd name="adj3" fmla="val 16667"/>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600" dirty="0">
                <a:solidFill>
                  <a:schemeClr val="tx1"/>
                </a:solidFill>
              </a:rPr>
              <a:t>「とび・土工・ｺﾝｸﾘｰﾄ」には申請しているが、「解体」には申請していない。</a:t>
            </a:r>
          </a:p>
        </p:txBody>
      </p:sp>
    </p:spTree>
    <p:extLst>
      <p:ext uri="{BB962C8B-B14F-4D97-AF65-F5344CB8AC3E}">
        <p14:creationId xmlns:p14="http://schemas.microsoft.com/office/powerpoint/2010/main" val="3645302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668524" y="1088740"/>
            <a:ext cx="8496944" cy="5306535"/>
          </a:xfrm>
          <a:prstGeom prst="rect">
            <a:avLst/>
          </a:prstGeom>
        </p:spPr>
      </p:pic>
      <p:sp>
        <p:nvSpPr>
          <p:cNvPr id="7" name="タイトル 1"/>
          <p:cNvSpPr txBox="1">
            <a:spLocks/>
          </p:cNvSpPr>
          <p:nvPr/>
        </p:nvSpPr>
        <p:spPr bwMode="auto">
          <a:xfrm>
            <a:off x="3" y="0"/>
            <a:ext cx="8193357" cy="476250"/>
          </a:xfrm>
          <a:prstGeom prst="rect">
            <a:avLst/>
          </a:prstGeom>
          <a:noFill/>
          <a:ln w="9525">
            <a:noFill/>
            <a:miter lim="800000"/>
            <a:headEnd/>
            <a:tailEnd/>
          </a:ln>
          <a:extLst/>
        </p:spPr>
        <p:txBody>
          <a:bodyPr lIns="91431" tIns="45716" rIns="91431" bIns="45716" anchor="ctr"/>
          <a:lstStyle>
            <a:defPPr>
              <a:defRPr lang="ja-JP"/>
            </a:defPPr>
            <a:lvl1pPr defTabSz="914310">
              <a:defRPr sz="2200">
                <a:solidFill>
                  <a:schemeClr val="tx2"/>
                </a:solidFill>
                <a:latin typeface="HGP創英角ｺﾞｼｯｸUB" pitchFamily="50" charset="-128"/>
                <a:ea typeface="HGP創英角ｺﾞｼｯｸUB" pitchFamily="50" charset="-128"/>
              </a:defRPr>
            </a:lvl1pPr>
          </a:lstStyle>
          <a:p>
            <a:r>
              <a:rPr lang="ja-JP" altLang="en-US" dirty="0" smtClean="0"/>
              <a:t>技術</a:t>
            </a:r>
            <a:r>
              <a:rPr lang="ja-JP" altLang="en-US" dirty="0"/>
              <a:t>職員点数に</a:t>
            </a:r>
            <a:r>
              <a:rPr lang="ja-JP" altLang="en-US" dirty="0" smtClean="0"/>
              <a:t>ついて</a:t>
            </a:r>
            <a:endParaRPr lang="ja-JP" altLang="en-US" dirty="0"/>
          </a:p>
        </p:txBody>
      </p:sp>
      <p:sp>
        <p:nvSpPr>
          <p:cNvPr id="9" name="テキスト ボックス 8"/>
          <p:cNvSpPr txBox="1"/>
          <p:nvPr/>
        </p:nvSpPr>
        <p:spPr>
          <a:xfrm>
            <a:off x="87560" y="656692"/>
            <a:ext cx="9761984" cy="369332"/>
          </a:xfrm>
          <a:prstGeom prst="rect">
            <a:avLst/>
          </a:prstGeom>
          <a:noFill/>
          <a:ln>
            <a:solidFill>
              <a:schemeClr val="tx1"/>
            </a:solidFill>
          </a:ln>
        </p:spPr>
        <p:txBody>
          <a:bodyPr wrap="square" rtlCol="0">
            <a:spAutoFit/>
          </a:bodyPr>
          <a:lstStyle/>
          <a:p>
            <a:pPr>
              <a:buFont typeface="Wingdings" pitchFamily="2" charset="2"/>
              <a:buChar char="u"/>
            </a:pPr>
            <a:r>
              <a:rPr lang="ja-JP" altLang="en-US" dirty="0" smtClean="0">
                <a:solidFill>
                  <a:prstClr val="black"/>
                </a:solidFill>
              </a:rPr>
              <a:t>５点の資格については、監理技術者資格者証の交付を受けた場合６点となる。</a:t>
            </a:r>
            <a:endParaRPr lang="en-US" altLang="ja-JP" dirty="0" smtClean="0">
              <a:solidFill>
                <a:prstClr val="black"/>
              </a:solidFill>
            </a:endParaRPr>
          </a:p>
        </p:txBody>
      </p:sp>
      <p:sp>
        <p:nvSpPr>
          <p:cNvPr id="2" name="正方形/長方形 1"/>
          <p:cNvSpPr/>
          <p:nvPr/>
        </p:nvSpPr>
        <p:spPr>
          <a:xfrm>
            <a:off x="668525" y="6381328"/>
            <a:ext cx="8352928" cy="523220"/>
          </a:xfrm>
          <a:prstGeom prst="rect">
            <a:avLst/>
          </a:prstGeom>
        </p:spPr>
        <p:txBody>
          <a:bodyPr wrap="square">
            <a:spAutoFit/>
          </a:bodyPr>
          <a:lstStyle/>
          <a:p>
            <a:pPr marL="174625" indent="-174625"/>
            <a:r>
              <a:rPr lang="en-US" altLang="ja-JP" sz="1400" dirty="0" smtClean="0">
                <a:solidFill>
                  <a:prstClr val="black"/>
                </a:solidFill>
              </a:rPr>
              <a:t>※</a:t>
            </a:r>
            <a:r>
              <a:rPr lang="ja-JP" altLang="en-US" sz="1400" dirty="0" smtClean="0">
                <a:solidFill>
                  <a:prstClr val="black"/>
                </a:solidFill>
              </a:rPr>
              <a:t>赤字</a:t>
            </a:r>
            <a:r>
              <a:rPr lang="ja-JP" altLang="en-US" sz="1400" dirty="0">
                <a:solidFill>
                  <a:prstClr val="black"/>
                </a:solidFill>
              </a:rPr>
              <a:t>の点数は</a:t>
            </a:r>
            <a:r>
              <a:rPr lang="ja-JP" altLang="en-US" sz="1400" dirty="0" smtClean="0">
                <a:solidFill>
                  <a:prstClr val="black"/>
                </a:solidFill>
              </a:rPr>
              <a:t>、平成２８年５月３１日までにとび・土</a:t>
            </a:r>
            <a:r>
              <a:rPr lang="ja-JP" altLang="en-US" sz="1400" dirty="0" err="1" smtClean="0">
                <a:solidFill>
                  <a:prstClr val="black"/>
                </a:solidFill>
              </a:rPr>
              <a:t>工工</a:t>
            </a:r>
            <a:r>
              <a:rPr lang="ja-JP" altLang="en-US" sz="1400" dirty="0" smtClean="0">
                <a:solidFill>
                  <a:prstClr val="black"/>
                </a:solidFill>
              </a:rPr>
              <a:t>事業の技術者要件を満たしている者に対する点数。技術者要件の経過</a:t>
            </a:r>
            <a:r>
              <a:rPr lang="ja-JP" altLang="en-US" sz="1400" dirty="0">
                <a:solidFill>
                  <a:prstClr val="black"/>
                </a:solidFill>
              </a:rPr>
              <a:t>措置</a:t>
            </a:r>
            <a:r>
              <a:rPr lang="ja-JP" altLang="en-US" sz="1400" dirty="0" smtClean="0">
                <a:solidFill>
                  <a:prstClr val="black"/>
                </a:solidFill>
              </a:rPr>
              <a:t>期間（</a:t>
            </a:r>
            <a:r>
              <a:rPr lang="ja-JP" altLang="en-US" sz="1400" dirty="0">
                <a:solidFill>
                  <a:prstClr val="black"/>
                </a:solidFill>
              </a:rPr>
              <a:t>平成３３年３月３１日まで）に</a:t>
            </a:r>
            <a:r>
              <a:rPr lang="ja-JP" altLang="en-US" sz="1400" dirty="0" smtClean="0">
                <a:solidFill>
                  <a:prstClr val="black"/>
                </a:solidFill>
              </a:rPr>
              <a:t>限り加点することができる。</a:t>
            </a:r>
            <a:endParaRPr lang="ja-JP" altLang="en-US" sz="1400" dirty="0"/>
          </a:p>
        </p:txBody>
      </p:sp>
    </p:spTree>
    <p:extLst>
      <p:ext uri="{BB962C8B-B14F-4D97-AF65-F5344CB8AC3E}">
        <p14:creationId xmlns:p14="http://schemas.microsoft.com/office/powerpoint/2010/main" val="3661355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a:xfrm>
            <a:off x="112912" y="1880828"/>
            <a:ext cx="9793088" cy="1470025"/>
          </a:xfrm>
        </p:spPr>
        <p:txBody>
          <a:bodyPr>
            <a:noAutofit/>
          </a:bodyPr>
          <a:lstStyle/>
          <a:p>
            <a:pPr lvl="0" algn="l"/>
            <a:r>
              <a:rPr lang="ja-JP" altLang="en-US" sz="3600" dirty="0" smtClean="0">
                <a:solidFill>
                  <a:schemeClr val="tx2"/>
                </a:solidFill>
                <a:latin typeface="HGP創英角ｺﾞｼｯｸUB" pitchFamily="50" charset="-128"/>
                <a:ea typeface="HGP創英角ｺﾞｼｯｸUB" pitchFamily="50" charset="-128"/>
              </a:rPr>
              <a:t>　　　　　 </a:t>
            </a:r>
            <a:r>
              <a:rPr lang="en-US" altLang="ja-JP" sz="3600" dirty="0" smtClean="0">
                <a:solidFill>
                  <a:schemeClr val="tx2"/>
                </a:solidFill>
                <a:latin typeface="HGP創英角ｺﾞｼｯｸUB" pitchFamily="50" charset="-128"/>
                <a:ea typeface="HGP創英角ｺﾞｼｯｸUB" pitchFamily="50" charset="-128"/>
              </a:rPr>
              <a:t>4.</a:t>
            </a:r>
            <a:r>
              <a:rPr lang="ja-JP" altLang="en-US" sz="3600" dirty="0" smtClean="0">
                <a:solidFill>
                  <a:schemeClr val="tx2"/>
                </a:solidFill>
                <a:latin typeface="HGP創英角ｺﾞｼｯｸUB" pitchFamily="50" charset="-128"/>
                <a:ea typeface="HGP創英角ｺﾞｼｯｸUB" pitchFamily="50" charset="-128"/>
              </a:rPr>
              <a:t>技術検定の受検資格緩和について</a:t>
            </a:r>
            <a:r>
              <a:rPr lang="en-US" altLang="ja-JP" sz="3600" dirty="0" smtClean="0">
                <a:solidFill>
                  <a:schemeClr val="tx2"/>
                </a:solidFill>
                <a:latin typeface="HGP創英角ｺﾞｼｯｸUB" pitchFamily="50" charset="-128"/>
                <a:ea typeface="HGP創英角ｺﾞｼｯｸUB" pitchFamily="50" charset="-128"/>
              </a:rPr>
              <a:t/>
            </a:r>
            <a:br>
              <a:rPr lang="en-US" altLang="ja-JP" sz="3600" dirty="0" smtClean="0">
                <a:solidFill>
                  <a:schemeClr val="tx2"/>
                </a:solidFill>
                <a:latin typeface="HGP創英角ｺﾞｼｯｸUB" pitchFamily="50" charset="-128"/>
                <a:ea typeface="HGP創英角ｺﾞｼｯｸUB" pitchFamily="50" charset="-128"/>
              </a:rPr>
            </a:br>
            <a:r>
              <a:rPr lang="en-US" altLang="ja-JP" sz="3600" dirty="0" smtClean="0">
                <a:solidFill>
                  <a:schemeClr val="tx2"/>
                </a:solidFill>
                <a:latin typeface="HGP創英角ｺﾞｼｯｸUB" pitchFamily="50" charset="-128"/>
                <a:ea typeface="HGP創英角ｺﾞｼｯｸUB" pitchFamily="50" charset="-128"/>
              </a:rPr>
              <a:t>                              </a:t>
            </a:r>
            <a:r>
              <a:rPr lang="ja-JP" altLang="en-US" sz="3600" dirty="0" smtClean="0">
                <a:solidFill>
                  <a:schemeClr val="tx2"/>
                </a:solidFill>
                <a:latin typeface="HGP創英角ｺﾞｼｯｸUB" pitchFamily="50" charset="-128"/>
                <a:ea typeface="HGP創英角ｺﾞｼｯｸUB" pitchFamily="50" charset="-128"/>
              </a:rPr>
              <a:t>（</a:t>
            </a:r>
            <a:r>
              <a:rPr lang="ja-JP" altLang="en-US" sz="3600" dirty="0">
                <a:solidFill>
                  <a:schemeClr val="tx2"/>
                </a:solidFill>
                <a:latin typeface="HGP創英角ｺﾞｼｯｸUB" pitchFamily="50" charset="-128"/>
                <a:ea typeface="HGP創英角ｺﾞｼｯｸUB" pitchFamily="50" charset="-128"/>
              </a:rPr>
              <a:t>施行：</a:t>
            </a:r>
            <a:r>
              <a:rPr lang="ja-JP" altLang="en-US" sz="3600" dirty="0" smtClean="0">
                <a:solidFill>
                  <a:schemeClr val="tx2"/>
                </a:solidFill>
                <a:latin typeface="HGP創英角ｺﾞｼｯｸUB" pitchFamily="50" charset="-128"/>
                <a:ea typeface="HGP創英角ｺﾞｼｯｸUB" pitchFamily="50" charset="-128"/>
              </a:rPr>
              <a:t>平成</a:t>
            </a:r>
            <a:r>
              <a:rPr lang="en-US" altLang="ja-JP" sz="3600" dirty="0" smtClean="0">
                <a:solidFill>
                  <a:schemeClr val="tx2"/>
                </a:solidFill>
                <a:latin typeface="HGP創英角ｺﾞｼｯｸUB" pitchFamily="50" charset="-128"/>
                <a:ea typeface="HGP創英角ｺﾞｼｯｸUB" pitchFamily="50" charset="-128"/>
              </a:rPr>
              <a:t>28</a:t>
            </a:r>
            <a:r>
              <a:rPr lang="ja-JP" altLang="en-US" sz="3600" dirty="0" smtClean="0">
                <a:solidFill>
                  <a:schemeClr val="tx2"/>
                </a:solidFill>
                <a:latin typeface="HGP創英角ｺﾞｼｯｸUB" pitchFamily="50" charset="-128"/>
                <a:ea typeface="HGP創英角ｺﾞｼｯｸUB" pitchFamily="50" charset="-128"/>
              </a:rPr>
              <a:t>年</a:t>
            </a:r>
            <a:r>
              <a:rPr lang="en-US" altLang="ja-JP" sz="3600" dirty="0">
                <a:solidFill>
                  <a:schemeClr val="tx2"/>
                </a:solidFill>
                <a:latin typeface="HGP創英角ｺﾞｼｯｸUB" pitchFamily="50" charset="-128"/>
                <a:ea typeface="HGP創英角ｺﾞｼｯｸUB" pitchFamily="50" charset="-128"/>
              </a:rPr>
              <a:t>4</a:t>
            </a:r>
            <a:r>
              <a:rPr lang="ja-JP" altLang="en-US" sz="3600" dirty="0">
                <a:solidFill>
                  <a:schemeClr val="tx2"/>
                </a:solidFill>
                <a:latin typeface="HGP創英角ｺﾞｼｯｸUB" pitchFamily="50" charset="-128"/>
                <a:ea typeface="HGP創英角ｺﾞｼｯｸUB" pitchFamily="50" charset="-128"/>
              </a:rPr>
              <a:t>月</a:t>
            </a:r>
            <a:r>
              <a:rPr lang="en-US" altLang="ja-JP" sz="3600" dirty="0">
                <a:solidFill>
                  <a:schemeClr val="tx2"/>
                </a:solidFill>
                <a:latin typeface="HGP創英角ｺﾞｼｯｸUB" pitchFamily="50" charset="-128"/>
                <a:ea typeface="HGP創英角ｺﾞｼｯｸUB" pitchFamily="50" charset="-128"/>
              </a:rPr>
              <a:t>1</a:t>
            </a:r>
            <a:r>
              <a:rPr lang="ja-JP" altLang="en-US" sz="3600" dirty="0">
                <a:solidFill>
                  <a:schemeClr val="tx2"/>
                </a:solidFill>
                <a:latin typeface="HGP創英角ｺﾞｼｯｸUB" pitchFamily="50" charset="-128"/>
                <a:ea typeface="HGP創英角ｺﾞｼｯｸUB" pitchFamily="50" charset="-128"/>
              </a:rPr>
              <a:t>日</a:t>
            </a:r>
            <a:r>
              <a:rPr lang="ja-JP" altLang="en-US" sz="3600" dirty="0" smtClean="0">
                <a:solidFill>
                  <a:schemeClr val="tx2"/>
                </a:solidFill>
                <a:latin typeface="HGP創英角ｺﾞｼｯｸUB" pitchFamily="50" charset="-128"/>
                <a:ea typeface="HGP創英角ｺﾞｼｯｸUB" pitchFamily="50" charset="-128"/>
              </a:rPr>
              <a:t>）</a:t>
            </a:r>
            <a:endParaRPr kumimoji="1" lang="ja-JP" altLang="en-US" sz="3600" dirty="0">
              <a:solidFill>
                <a:schemeClr val="tx2"/>
              </a:solidFill>
              <a:latin typeface="HGP創英角ｺﾞｼｯｸUB" pitchFamily="50" charset="-128"/>
              <a:ea typeface="HGP創英角ｺﾞｼｯｸUB" pitchFamily="50" charset="-128"/>
            </a:endParaRPr>
          </a:p>
        </p:txBody>
      </p:sp>
      <p:sp>
        <p:nvSpPr>
          <p:cNvPr id="10" name="Rectangle 5"/>
          <p:cNvSpPr txBox="1">
            <a:spLocks noChangeArrowheads="1"/>
          </p:cNvSpPr>
          <p:nvPr/>
        </p:nvSpPr>
        <p:spPr>
          <a:xfrm>
            <a:off x="0" y="1772816"/>
            <a:ext cx="9906000" cy="1440160"/>
          </a:xfrm>
          <a:prstGeom prst="rect">
            <a:avLst/>
          </a:prstGeom>
        </p:spPr>
        <p:txBody>
          <a:bodyPr vert="horz" lIns="91440" tIns="45720" rIns="91440" bIns="45720" rtlCol="0" anchor="ctr">
            <a:normAutofit/>
          </a:bodyPr>
          <a:lstStyle/>
          <a:p>
            <a:pPr algn="ctr">
              <a:spcBef>
                <a:spcPct val="0"/>
              </a:spcBef>
              <a:defRPr/>
            </a:pPr>
            <a:endParaRPr lang="ja-JP" altLang="en-US" sz="3600" dirty="0" smtClean="0">
              <a:solidFill>
                <a:srgbClr val="0070C0"/>
              </a:solidFill>
            </a:endParaRPr>
          </a:p>
        </p:txBody>
      </p:sp>
      <p:sp>
        <p:nvSpPr>
          <p:cNvPr id="12" name="正方形/長方形 11"/>
          <p:cNvSpPr/>
          <p:nvPr/>
        </p:nvSpPr>
        <p:spPr>
          <a:xfrm>
            <a:off x="0" y="0"/>
            <a:ext cx="9906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white"/>
                </a:solidFill>
              </a:rPr>
              <a:t>H2</a:t>
            </a:r>
            <a:endParaRPr lang="ja-JP" altLang="en-US" dirty="0">
              <a:solidFill>
                <a:prstClr val="white"/>
              </a:solidFill>
            </a:endParaRPr>
          </a:p>
        </p:txBody>
      </p:sp>
    </p:spTree>
    <p:extLst>
      <p:ext uri="{BB962C8B-B14F-4D97-AF65-F5344CB8AC3E}">
        <p14:creationId xmlns:p14="http://schemas.microsoft.com/office/powerpoint/2010/main" val="791033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p:cNvSpPr txBox="1"/>
          <p:nvPr/>
        </p:nvSpPr>
        <p:spPr>
          <a:xfrm>
            <a:off x="137583" y="840603"/>
            <a:ext cx="9681144" cy="400110"/>
          </a:xfrm>
          <a:prstGeom prst="rect">
            <a:avLst/>
          </a:prstGeom>
          <a:noFill/>
          <a:ln>
            <a:solidFill>
              <a:schemeClr val="tx1"/>
            </a:solidFill>
          </a:ln>
        </p:spPr>
        <p:txBody>
          <a:bodyPr wrap="square" rtlCol="0">
            <a:spAutoFit/>
          </a:bodyPr>
          <a:lstStyle/>
          <a:p>
            <a:r>
              <a:rPr lang="ja-JP" altLang="en-US" sz="2000" dirty="0" smtClean="0">
                <a:solidFill>
                  <a:prstClr val="black"/>
                </a:solidFill>
              </a:rPr>
              <a:t>○全ての受検者に対し２級学科試験の受験</a:t>
            </a:r>
            <a:r>
              <a:rPr lang="ja-JP" altLang="en-US" sz="2000" dirty="0">
                <a:solidFill>
                  <a:prstClr val="black"/>
                </a:solidFill>
              </a:rPr>
              <a:t>に</a:t>
            </a:r>
            <a:r>
              <a:rPr lang="ja-JP" altLang="en-US" sz="2000" dirty="0" smtClean="0">
                <a:solidFill>
                  <a:prstClr val="black"/>
                </a:solidFill>
              </a:rPr>
              <a:t>実務</a:t>
            </a:r>
            <a:r>
              <a:rPr lang="ja-JP" altLang="en-US" sz="2000" dirty="0">
                <a:solidFill>
                  <a:prstClr val="black"/>
                </a:solidFill>
              </a:rPr>
              <a:t>経験を不要</a:t>
            </a:r>
            <a:r>
              <a:rPr lang="ja-JP" altLang="en-US" sz="2000" dirty="0" smtClean="0">
                <a:solidFill>
                  <a:prstClr val="black"/>
                </a:solidFill>
              </a:rPr>
              <a:t>とし、早期受験が可能</a:t>
            </a:r>
            <a:endParaRPr lang="ja-JP" altLang="en-US" sz="2000" dirty="0">
              <a:solidFill>
                <a:prstClr val="black"/>
              </a:solidFill>
            </a:endParaRPr>
          </a:p>
        </p:txBody>
      </p:sp>
      <p:grpSp>
        <p:nvGrpSpPr>
          <p:cNvPr id="56" name="グループ化 55"/>
          <p:cNvGrpSpPr/>
          <p:nvPr/>
        </p:nvGrpSpPr>
        <p:grpSpPr>
          <a:xfrm>
            <a:off x="157533" y="1951417"/>
            <a:ext cx="9502319" cy="2132573"/>
            <a:chOff x="38100" y="1349573"/>
            <a:chExt cx="10170930" cy="2282628"/>
          </a:xfrm>
        </p:grpSpPr>
        <p:pic>
          <p:nvPicPr>
            <p:cNvPr id="5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0924" r="25925" b="37951"/>
            <a:stretch/>
          </p:blipFill>
          <p:spPr bwMode="auto">
            <a:xfrm>
              <a:off x="38100" y="1863049"/>
              <a:ext cx="10170930" cy="1769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テキスト ボックス 57"/>
            <p:cNvSpPr txBox="1"/>
            <p:nvPr/>
          </p:nvSpPr>
          <p:spPr>
            <a:xfrm>
              <a:off x="3727942" y="1712286"/>
              <a:ext cx="2132012" cy="529958"/>
            </a:xfrm>
            <a:prstGeom prst="rect">
              <a:avLst/>
            </a:prstGeom>
            <a:solidFill>
              <a:srgbClr val="FFFFFF">
                <a:alpha val="69804"/>
              </a:srgbClr>
            </a:solidFill>
          </p:spPr>
          <p:txBody>
            <a:bodyPr wrap="none" rtlCol="0">
              <a:noAutofit/>
            </a:bodyPr>
            <a:lstStyle/>
            <a:p>
              <a:r>
                <a:rPr lang="ja-JP" altLang="en-US" sz="2800" b="1" dirty="0">
                  <a:solidFill>
                    <a:srgbClr val="FF0000"/>
                  </a:solidFill>
                </a:rPr>
                <a:t>１</a:t>
              </a:r>
              <a:r>
                <a:rPr lang="ja-JP" altLang="en-US" sz="2800" b="1" dirty="0" smtClean="0">
                  <a:solidFill>
                    <a:srgbClr val="FF0000"/>
                  </a:solidFill>
                </a:rPr>
                <a:t>年前倒し</a:t>
              </a:r>
              <a:endParaRPr lang="ja-JP" altLang="en-US" sz="2800" b="1" dirty="0">
                <a:solidFill>
                  <a:srgbClr val="FF0000"/>
                </a:solidFill>
              </a:endParaRPr>
            </a:p>
          </p:txBody>
        </p:sp>
        <p:sp>
          <p:nvSpPr>
            <p:cNvPr id="59" name="フリーフォーム 58"/>
            <p:cNvSpPr/>
            <p:nvPr/>
          </p:nvSpPr>
          <p:spPr>
            <a:xfrm>
              <a:off x="3010654" y="1966263"/>
              <a:ext cx="631933" cy="372478"/>
            </a:xfrm>
            <a:custGeom>
              <a:avLst/>
              <a:gdLst>
                <a:gd name="connsiteX0" fmla="*/ 2263140 w 2263140"/>
                <a:gd name="connsiteY0" fmla="*/ 91440 h 91440"/>
                <a:gd name="connsiteX1" fmla="*/ 2263140 w 2263140"/>
                <a:gd name="connsiteY1" fmla="*/ 0 h 91440"/>
                <a:gd name="connsiteX2" fmla="*/ 0 w 2263140"/>
                <a:gd name="connsiteY2" fmla="*/ 0 h 91440"/>
                <a:gd name="connsiteX3" fmla="*/ 0 w 2263140"/>
                <a:gd name="connsiteY3" fmla="*/ 91440 h 91440"/>
              </a:gdLst>
              <a:ahLst/>
              <a:cxnLst>
                <a:cxn ang="0">
                  <a:pos x="connsiteX0" y="connsiteY0"/>
                </a:cxn>
                <a:cxn ang="0">
                  <a:pos x="connsiteX1" y="connsiteY1"/>
                </a:cxn>
                <a:cxn ang="0">
                  <a:pos x="connsiteX2" y="connsiteY2"/>
                </a:cxn>
                <a:cxn ang="0">
                  <a:pos x="connsiteX3" y="connsiteY3"/>
                </a:cxn>
              </a:cxnLst>
              <a:rect l="l" t="t" r="r" b="b"/>
              <a:pathLst>
                <a:path w="2263140" h="91440">
                  <a:moveTo>
                    <a:pt x="2263140" y="91440"/>
                  </a:moveTo>
                  <a:lnTo>
                    <a:pt x="2263140" y="0"/>
                  </a:lnTo>
                  <a:lnTo>
                    <a:pt x="0" y="0"/>
                  </a:lnTo>
                  <a:lnTo>
                    <a:pt x="0" y="91440"/>
                  </a:lnTo>
                </a:path>
              </a:pathLst>
            </a:custGeom>
            <a:noFill/>
            <a:ln w="38100">
              <a:solidFill>
                <a:srgbClr val="FF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6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25925" b="97164"/>
            <a:stretch/>
          </p:blipFill>
          <p:spPr bwMode="auto">
            <a:xfrm>
              <a:off x="38100" y="1349573"/>
              <a:ext cx="10170930" cy="23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正方形/長方形 60"/>
            <p:cNvSpPr/>
            <p:nvPr/>
          </p:nvSpPr>
          <p:spPr>
            <a:xfrm>
              <a:off x="3316482" y="2338741"/>
              <a:ext cx="654583" cy="276013"/>
            </a:xfrm>
            <a:prstGeom prst="rect">
              <a:avLst/>
            </a:prstGeom>
            <a:noFill/>
            <a:ln w="12700">
              <a:solidFill>
                <a:srgbClr val="3333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62" name="正方形/長方形 61"/>
            <p:cNvSpPr/>
            <p:nvPr/>
          </p:nvSpPr>
          <p:spPr>
            <a:xfrm>
              <a:off x="2601058" y="2338741"/>
              <a:ext cx="654583" cy="276013"/>
            </a:xfrm>
            <a:prstGeom prst="rect">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grpSp>
      <p:grpSp>
        <p:nvGrpSpPr>
          <p:cNvPr id="63" name="グループ化 62"/>
          <p:cNvGrpSpPr/>
          <p:nvPr/>
        </p:nvGrpSpPr>
        <p:grpSpPr>
          <a:xfrm>
            <a:off x="157533" y="4113831"/>
            <a:ext cx="9532404" cy="2057661"/>
            <a:chOff x="38100" y="3864552"/>
            <a:chExt cx="10170930" cy="2165114"/>
          </a:xfrm>
        </p:grpSpPr>
        <p:pic>
          <p:nvPicPr>
            <p:cNvPr id="6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4660" r="25925" b="17782"/>
            <a:stretch/>
          </p:blipFill>
          <p:spPr bwMode="auto">
            <a:xfrm>
              <a:off x="38100" y="4559300"/>
              <a:ext cx="10170930" cy="147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テキスト ボックス 64"/>
            <p:cNvSpPr txBox="1"/>
            <p:nvPr/>
          </p:nvSpPr>
          <p:spPr>
            <a:xfrm>
              <a:off x="3801495" y="3864552"/>
              <a:ext cx="1954884" cy="425647"/>
            </a:xfrm>
            <a:prstGeom prst="rect">
              <a:avLst/>
            </a:prstGeom>
            <a:solidFill>
              <a:srgbClr val="FFFFFF">
                <a:alpha val="69804"/>
              </a:srgbClr>
            </a:solidFill>
          </p:spPr>
          <p:txBody>
            <a:bodyPr wrap="none" rtlCol="0">
              <a:noAutofit/>
            </a:bodyPr>
            <a:lstStyle/>
            <a:p>
              <a:r>
                <a:rPr lang="ja-JP" altLang="en-US" sz="2800" b="1" dirty="0">
                  <a:solidFill>
                    <a:srgbClr val="FF0000"/>
                  </a:solidFill>
                </a:rPr>
                <a:t>７</a:t>
              </a:r>
              <a:r>
                <a:rPr lang="ja-JP" altLang="en-US" sz="2800" b="1" dirty="0" smtClean="0">
                  <a:solidFill>
                    <a:srgbClr val="FF0000"/>
                  </a:solidFill>
                </a:rPr>
                <a:t>年前倒し</a:t>
              </a:r>
              <a:endParaRPr lang="ja-JP" altLang="en-US" sz="2800" b="1" dirty="0">
                <a:solidFill>
                  <a:srgbClr val="FF0000"/>
                </a:solidFill>
              </a:endParaRPr>
            </a:p>
          </p:txBody>
        </p:sp>
        <p:sp>
          <p:nvSpPr>
            <p:cNvPr id="66" name="フリーフォーム 65"/>
            <p:cNvSpPr/>
            <p:nvPr/>
          </p:nvSpPr>
          <p:spPr>
            <a:xfrm>
              <a:off x="3010652" y="4361495"/>
              <a:ext cx="4901458" cy="364254"/>
            </a:xfrm>
            <a:custGeom>
              <a:avLst/>
              <a:gdLst>
                <a:gd name="connsiteX0" fmla="*/ 2263140 w 2263140"/>
                <a:gd name="connsiteY0" fmla="*/ 91440 h 91440"/>
                <a:gd name="connsiteX1" fmla="*/ 2263140 w 2263140"/>
                <a:gd name="connsiteY1" fmla="*/ 0 h 91440"/>
                <a:gd name="connsiteX2" fmla="*/ 0 w 2263140"/>
                <a:gd name="connsiteY2" fmla="*/ 0 h 91440"/>
                <a:gd name="connsiteX3" fmla="*/ 0 w 2263140"/>
                <a:gd name="connsiteY3" fmla="*/ 91440 h 91440"/>
                <a:gd name="connsiteX0" fmla="*/ 2263140 w 2263140"/>
                <a:gd name="connsiteY0" fmla="*/ 41434 h 91440"/>
                <a:gd name="connsiteX1" fmla="*/ 2263140 w 2263140"/>
                <a:gd name="connsiteY1" fmla="*/ 0 h 91440"/>
                <a:gd name="connsiteX2" fmla="*/ 0 w 2263140"/>
                <a:gd name="connsiteY2" fmla="*/ 0 h 91440"/>
                <a:gd name="connsiteX3" fmla="*/ 0 w 2263140"/>
                <a:gd name="connsiteY3" fmla="*/ 91440 h 91440"/>
              </a:gdLst>
              <a:ahLst/>
              <a:cxnLst>
                <a:cxn ang="0">
                  <a:pos x="connsiteX0" y="connsiteY0"/>
                </a:cxn>
                <a:cxn ang="0">
                  <a:pos x="connsiteX1" y="connsiteY1"/>
                </a:cxn>
                <a:cxn ang="0">
                  <a:pos x="connsiteX2" y="connsiteY2"/>
                </a:cxn>
                <a:cxn ang="0">
                  <a:pos x="connsiteX3" y="connsiteY3"/>
                </a:cxn>
              </a:cxnLst>
              <a:rect l="l" t="t" r="r" b="b"/>
              <a:pathLst>
                <a:path w="2263140" h="91440">
                  <a:moveTo>
                    <a:pt x="2263140" y="41434"/>
                  </a:moveTo>
                  <a:lnTo>
                    <a:pt x="2263140" y="0"/>
                  </a:lnTo>
                  <a:lnTo>
                    <a:pt x="0" y="0"/>
                  </a:lnTo>
                  <a:lnTo>
                    <a:pt x="0" y="91440"/>
                  </a:lnTo>
                </a:path>
              </a:pathLst>
            </a:custGeom>
            <a:noFill/>
            <a:ln w="38100">
              <a:solidFill>
                <a:srgbClr val="FF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7" name="正方形/長方形 66"/>
            <p:cNvSpPr/>
            <p:nvPr/>
          </p:nvSpPr>
          <p:spPr>
            <a:xfrm>
              <a:off x="2601058" y="4723420"/>
              <a:ext cx="654583" cy="276013"/>
            </a:xfrm>
            <a:prstGeom prst="rect">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68" name="正方形/長方形 67"/>
            <p:cNvSpPr/>
            <p:nvPr/>
          </p:nvSpPr>
          <p:spPr>
            <a:xfrm>
              <a:off x="7648440" y="4657701"/>
              <a:ext cx="654583" cy="210591"/>
            </a:xfrm>
            <a:prstGeom prst="rect">
              <a:avLst/>
            </a:prstGeom>
            <a:noFill/>
            <a:ln w="12700">
              <a:solidFill>
                <a:srgbClr val="3333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grpSp>
      <p:pic>
        <p:nvPicPr>
          <p:cNvPr id="34" name="図 33"/>
          <p:cNvPicPr>
            <a:picLocks noChangeAspect="1"/>
          </p:cNvPicPr>
          <p:nvPr/>
        </p:nvPicPr>
        <p:blipFill rotWithShape="1">
          <a:blip r:embed="rId3" cstate="print">
            <a:extLst>
              <a:ext uri="{28A0092B-C50C-407E-A947-70E740481C1C}">
                <a14:useLocalDpi xmlns:a14="http://schemas.microsoft.com/office/drawing/2010/main"/>
              </a:ext>
            </a:extLst>
          </a:blip>
          <a:srcRect l="8567" t="16910" r="21338" b="25408"/>
          <a:stretch/>
        </p:blipFill>
        <p:spPr>
          <a:xfrm>
            <a:off x="184718" y="5465501"/>
            <a:ext cx="1199174" cy="216450"/>
          </a:xfrm>
          <a:prstGeom prst="rect">
            <a:avLst/>
          </a:prstGeom>
        </p:spPr>
      </p:pic>
      <p:sp>
        <p:nvSpPr>
          <p:cNvPr id="83" name="正方形/長方形 82"/>
          <p:cNvSpPr/>
          <p:nvPr/>
        </p:nvSpPr>
        <p:spPr>
          <a:xfrm>
            <a:off x="4298124" y="6867040"/>
            <a:ext cx="4923143" cy="338554"/>
          </a:xfrm>
          <a:prstGeom prst="rect">
            <a:avLst/>
          </a:prstGeom>
        </p:spPr>
        <p:txBody>
          <a:bodyPr wrap="none">
            <a:spAutoFit/>
          </a:bodyPr>
          <a:lstStyle/>
          <a:p>
            <a:r>
              <a:rPr lang="en-US" altLang="ja-JP" sz="1600" dirty="0" smtClean="0">
                <a:solidFill>
                  <a:prstClr val="black"/>
                </a:solidFill>
              </a:rPr>
              <a:t>※</a:t>
            </a:r>
            <a:r>
              <a:rPr lang="ja-JP" altLang="en-US" sz="1600" dirty="0" smtClean="0">
                <a:solidFill>
                  <a:prstClr val="black"/>
                </a:solidFill>
              </a:rPr>
              <a:t>今後の改正手続等において変更となる可能性がある</a:t>
            </a:r>
            <a:endParaRPr lang="ja-JP" altLang="en-US" sz="1600" dirty="0">
              <a:solidFill>
                <a:prstClr val="black"/>
              </a:solidFill>
            </a:endParaRPr>
          </a:p>
        </p:txBody>
      </p:sp>
      <p:sp>
        <p:nvSpPr>
          <p:cNvPr id="3" name="テキスト ボックス 2"/>
          <p:cNvSpPr txBox="1"/>
          <p:nvPr/>
        </p:nvSpPr>
        <p:spPr>
          <a:xfrm>
            <a:off x="327152" y="3414351"/>
            <a:ext cx="897682" cy="384721"/>
          </a:xfrm>
          <a:prstGeom prst="rect">
            <a:avLst/>
          </a:prstGeom>
          <a:solidFill>
            <a:schemeClr val="bg1"/>
          </a:solidFill>
        </p:spPr>
        <p:txBody>
          <a:bodyPr wrap="none" lIns="0" tIns="0" rIns="0" bIns="0" rtlCol="0">
            <a:spAutoFit/>
          </a:bodyPr>
          <a:lstStyle/>
          <a:p>
            <a:pPr algn="ctr"/>
            <a:r>
              <a:rPr lang="ja-JP" altLang="en-US" sz="1400" dirty="0" smtClean="0">
                <a:solidFill>
                  <a:prstClr val="black"/>
                </a:solidFill>
              </a:rPr>
              <a:t>工業高校等</a:t>
            </a:r>
            <a:endParaRPr lang="en-US" altLang="ja-JP" sz="1400" dirty="0" smtClean="0">
              <a:solidFill>
                <a:prstClr val="black"/>
              </a:solidFill>
            </a:endParaRPr>
          </a:p>
          <a:p>
            <a:pPr algn="ctr"/>
            <a:r>
              <a:rPr lang="ja-JP" altLang="en-US" sz="1100" dirty="0" smtClean="0">
                <a:solidFill>
                  <a:prstClr val="black"/>
                </a:solidFill>
              </a:rPr>
              <a:t>指定学科</a:t>
            </a:r>
            <a:endParaRPr lang="ja-JP" altLang="en-US" sz="1400" dirty="0">
              <a:solidFill>
                <a:prstClr val="black"/>
              </a:solidFill>
            </a:endParaRPr>
          </a:p>
        </p:txBody>
      </p:sp>
      <p:sp>
        <p:nvSpPr>
          <p:cNvPr id="85" name="テキスト ボックス 84"/>
          <p:cNvSpPr txBox="1"/>
          <p:nvPr/>
        </p:nvSpPr>
        <p:spPr>
          <a:xfrm>
            <a:off x="176032" y="5479329"/>
            <a:ext cx="1207860" cy="384721"/>
          </a:xfrm>
          <a:prstGeom prst="rect">
            <a:avLst/>
          </a:prstGeom>
          <a:solidFill>
            <a:schemeClr val="bg1"/>
          </a:solidFill>
        </p:spPr>
        <p:txBody>
          <a:bodyPr wrap="square" lIns="0" tIns="0" rIns="0" bIns="0" rtlCol="0">
            <a:spAutoFit/>
          </a:bodyPr>
          <a:lstStyle/>
          <a:p>
            <a:pPr algn="ctr"/>
            <a:r>
              <a:rPr lang="ja-JP" altLang="en-US" sz="1400" dirty="0" smtClean="0">
                <a:solidFill>
                  <a:prstClr val="black"/>
                </a:solidFill>
              </a:rPr>
              <a:t>普通高校等</a:t>
            </a:r>
            <a:endParaRPr lang="en-US" altLang="ja-JP" sz="1400" dirty="0" smtClean="0">
              <a:solidFill>
                <a:prstClr val="black"/>
              </a:solidFill>
            </a:endParaRPr>
          </a:p>
          <a:p>
            <a:pPr algn="ctr"/>
            <a:r>
              <a:rPr lang="ja-JP" altLang="en-US" sz="1100" dirty="0" smtClean="0">
                <a:solidFill>
                  <a:prstClr val="black"/>
                </a:solidFill>
              </a:rPr>
              <a:t>指定学科以外</a:t>
            </a:r>
            <a:endParaRPr lang="ja-JP" altLang="en-US" sz="1400" dirty="0">
              <a:solidFill>
                <a:prstClr val="black"/>
              </a:solidFill>
            </a:endParaRPr>
          </a:p>
        </p:txBody>
      </p:sp>
      <p:sp>
        <p:nvSpPr>
          <p:cNvPr id="16" name="大かっこ 15"/>
          <p:cNvSpPr/>
          <p:nvPr/>
        </p:nvSpPr>
        <p:spPr>
          <a:xfrm>
            <a:off x="269824" y="3433399"/>
            <a:ext cx="1031385" cy="359376"/>
          </a:xfrm>
          <a:prstGeom prst="bracketPair">
            <a:avLst>
              <a:gd name="adj" fmla="val 1064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86" name="大かっこ 85"/>
          <p:cNvSpPr/>
          <p:nvPr/>
        </p:nvSpPr>
        <p:spPr>
          <a:xfrm>
            <a:off x="269824" y="5502263"/>
            <a:ext cx="1031385" cy="359376"/>
          </a:xfrm>
          <a:prstGeom prst="bracketPair">
            <a:avLst>
              <a:gd name="adj" fmla="val 1064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3" name="Text Box 2"/>
          <p:cNvSpPr txBox="1">
            <a:spLocks noChangeArrowheads="1"/>
          </p:cNvSpPr>
          <p:nvPr/>
        </p:nvSpPr>
        <p:spPr bwMode="auto">
          <a:xfrm>
            <a:off x="0" y="0"/>
            <a:ext cx="9906000" cy="523188"/>
          </a:xfrm>
          <a:prstGeom prst="rect">
            <a:avLst/>
          </a:prstGeom>
          <a:noFill/>
          <a:ln w="9525">
            <a:noFill/>
            <a:miter lim="800000"/>
            <a:headEnd/>
            <a:tailEnd/>
          </a:ln>
        </p:spPr>
        <p:txBody>
          <a:bodyPr anchor="ctr"/>
          <a:lstStyle>
            <a:defPPr>
              <a:defRPr lang="ja-JP"/>
            </a:defPPr>
            <a:lvl1pPr>
              <a:defRPr sz="2400">
                <a:solidFill>
                  <a:srgbClr val="0070C0"/>
                </a:solidFill>
                <a:latin typeface="HGP創英角ｺﾞｼｯｸUB" pitchFamily="50" charset="-128"/>
                <a:ea typeface="HGP創英角ｺﾞｼｯｸUB" pitchFamily="50" charset="-128"/>
              </a:defRPr>
            </a:lvl1pPr>
          </a:lstStyle>
          <a:p>
            <a:r>
              <a:rPr lang="ja-JP" altLang="en-US" dirty="0"/>
              <a:t>２級技術検定（施工管理技士試験）学科試験の早期</a:t>
            </a:r>
            <a:r>
              <a:rPr lang="ja-JP" altLang="en-US" dirty="0" smtClean="0"/>
              <a:t>受験</a:t>
            </a:r>
            <a:endParaRPr lang="ja-JP" altLang="en-US" dirty="0"/>
          </a:p>
        </p:txBody>
      </p:sp>
    </p:spTree>
    <p:extLst>
      <p:ext uri="{BB962C8B-B14F-4D97-AF65-F5344CB8AC3E}">
        <p14:creationId xmlns:p14="http://schemas.microsoft.com/office/powerpoint/2010/main" val="3497525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a:xfrm>
            <a:off x="112912" y="1880828"/>
            <a:ext cx="9793088" cy="1470025"/>
          </a:xfrm>
        </p:spPr>
        <p:txBody>
          <a:bodyPr>
            <a:noAutofit/>
          </a:bodyPr>
          <a:lstStyle/>
          <a:p>
            <a:pPr lvl="0"/>
            <a:r>
              <a:rPr lang="ja-JP" altLang="en-US" sz="3600" dirty="0" smtClean="0">
                <a:solidFill>
                  <a:schemeClr val="tx2"/>
                </a:solidFill>
                <a:latin typeface="HGP創英角ｺﾞｼｯｸUB" pitchFamily="50" charset="-128"/>
                <a:ea typeface="HGP創英角ｺﾞｼｯｸUB" pitchFamily="50" charset="-128"/>
              </a:rPr>
              <a:t>　　　</a:t>
            </a:r>
            <a:r>
              <a:rPr lang="en-US" altLang="ja-JP" sz="3600" dirty="0">
                <a:solidFill>
                  <a:schemeClr val="tx2"/>
                </a:solidFill>
                <a:latin typeface="HGP創英角ｺﾞｼｯｸUB" pitchFamily="50" charset="-128"/>
                <a:ea typeface="HGP創英角ｺﾞｼｯｸUB" pitchFamily="50" charset="-128"/>
              </a:rPr>
              <a:t>5</a:t>
            </a:r>
            <a:r>
              <a:rPr lang="ja-JP" altLang="en-US" sz="3600" dirty="0" err="1" smtClean="0">
                <a:solidFill>
                  <a:schemeClr val="tx2"/>
                </a:solidFill>
                <a:latin typeface="HGP創英角ｺﾞｼｯｸUB" pitchFamily="50" charset="-128"/>
                <a:ea typeface="HGP創英角ｺﾞｼｯｸUB" pitchFamily="50" charset="-128"/>
              </a:rPr>
              <a:t>．</a:t>
            </a:r>
            <a:r>
              <a:rPr lang="ja-JP" altLang="en-US" sz="3600" dirty="0" smtClean="0">
                <a:solidFill>
                  <a:schemeClr val="tx2"/>
                </a:solidFill>
                <a:latin typeface="HGP創英角ｺﾞｼｯｸUB" pitchFamily="50" charset="-128"/>
                <a:ea typeface="HGP創英角ｺﾞｼｯｸUB" pitchFamily="50" charset="-128"/>
              </a:rPr>
              <a:t>資格者証と講習修了証の統合について</a:t>
            </a:r>
            <a:r>
              <a:rPr kumimoji="1" lang="en-US" altLang="ja-JP" sz="3600" dirty="0" smtClean="0">
                <a:solidFill>
                  <a:schemeClr val="tx2"/>
                </a:solidFill>
                <a:latin typeface="HGP創英角ｺﾞｼｯｸUB" pitchFamily="50" charset="-128"/>
                <a:ea typeface="HGP創英角ｺﾞｼｯｸUB" pitchFamily="50" charset="-128"/>
              </a:rPr>
              <a:t/>
            </a:r>
            <a:br>
              <a:rPr kumimoji="1" lang="en-US" altLang="ja-JP" sz="3600" dirty="0" smtClean="0">
                <a:solidFill>
                  <a:schemeClr val="tx2"/>
                </a:solidFill>
                <a:latin typeface="HGP創英角ｺﾞｼｯｸUB" pitchFamily="50" charset="-128"/>
                <a:ea typeface="HGP創英角ｺﾞｼｯｸUB" pitchFamily="50" charset="-128"/>
              </a:rPr>
            </a:br>
            <a:r>
              <a:rPr kumimoji="1" lang="ja-JP" altLang="en-US" sz="3600" dirty="0" smtClean="0">
                <a:solidFill>
                  <a:schemeClr val="tx2"/>
                </a:solidFill>
                <a:latin typeface="HGP創英角ｺﾞｼｯｸUB" pitchFamily="50" charset="-128"/>
                <a:ea typeface="HGP創英角ｺﾞｼｯｸUB" pitchFamily="50" charset="-128"/>
              </a:rPr>
              <a:t>　　　　　　　　　　　　　　</a:t>
            </a:r>
            <a:r>
              <a:rPr lang="ja-JP" altLang="en-US" sz="3600" dirty="0" smtClean="0">
                <a:solidFill>
                  <a:schemeClr val="tx2"/>
                </a:solidFill>
                <a:latin typeface="HGP創英角ｺﾞｼｯｸUB" pitchFamily="50" charset="-128"/>
                <a:ea typeface="HGP創英角ｺﾞｼｯｸUB" pitchFamily="50" charset="-128"/>
              </a:rPr>
              <a:t>（施行：平成</a:t>
            </a:r>
            <a:r>
              <a:rPr lang="en-US" altLang="ja-JP" sz="3600" dirty="0" smtClean="0">
                <a:solidFill>
                  <a:schemeClr val="tx2"/>
                </a:solidFill>
                <a:latin typeface="HGP創英角ｺﾞｼｯｸUB" pitchFamily="50" charset="-128"/>
                <a:ea typeface="HGP創英角ｺﾞｼｯｸUB" pitchFamily="50" charset="-128"/>
              </a:rPr>
              <a:t>28</a:t>
            </a:r>
            <a:r>
              <a:rPr lang="ja-JP" altLang="en-US" sz="3600" dirty="0" smtClean="0">
                <a:solidFill>
                  <a:schemeClr val="tx2"/>
                </a:solidFill>
                <a:latin typeface="HGP創英角ｺﾞｼｯｸUB" pitchFamily="50" charset="-128"/>
                <a:ea typeface="HGP創英角ｺﾞｼｯｸUB" pitchFamily="50" charset="-128"/>
              </a:rPr>
              <a:t>年６月１日）</a:t>
            </a:r>
            <a:endParaRPr kumimoji="1" lang="ja-JP" altLang="en-US" sz="3600" dirty="0">
              <a:solidFill>
                <a:schemeClr val="tx2"/>
              </a:solidFill>
              <a:latin typeface="HGP創英角ｺﾞｼｯｸUB" pitchFamily="50" charset="-128"/>
              <a:ea typeface="HGP創英角ｺﾞｼｯｸUB" pitchFamily="50" charset="-128"/>
            </a:endParaRPr>
          </a:p>
        </p:txBody>
      </p:sp>
      <p:sp>
        <p:nvSpPr>
          <p:cNvPr id="10" name="Rectangle 5"/>
          <p:cNvSpPr txBox="1">
            <a:spLocks noChangeArrowheads="1"/>
          </p:cNvSpPr>
          <p:nvPr/>
        </p:nvSpPr>
        <p:spPr>
          <a:xfrm>
            <a:off x="0" y="1772816"/>
            <a:ext cx="9906000" cy="1440160"/>
          </a:xfrm>
          <a:prstGeom prst="rect">
            <a:avLst/>
          </a:prstGeom>
        </p:spPr>
        <p:txBody>
          <a:bodyPr vert="horz" lIns="91440" tIns="45720" rIns="91440" bIns="45720" rtlCol="0" anchor="ctr">
            <a:normAutofit/>
          </a:bodyPr>
          <a:lstStyle/>
          <a:p>
            <a:pPr algn="ctr">
              <a:spcBef>
                <a:spcPct val="0"/>
              </a:spcBef>
              <a:defRPr/>
            </a:pPr>
            <a:endParaRPr lang="ja-JP" altLang="en-US" sz="3600" dirty="0" smtClean="0">
              <a:solidFill>
                <a:srgbClr val="0070C0"/>
              </a:solidFill>
            </a:endParaRPr>
          </a:p>
        </p:txBody>
      </p:sp>
      <p:sp>
        <p:nvSpPr>
          <p:cNvPr id="12" name="正方形/長方形 11"/>
          <p:cNvSpPr/>
          <p:nvPr/>
        </p:nvSpPr>
        <p:spPr>
          <a:xfrm>
            <a:off x="0" y="0"/>
            <a:ext cx="9906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white"/>
                </a:solidFill>
              </a:rPr>
              <a:t>H2</a:t>
            </a:r>
            <a:endParaRPr lang="ja-JP" altLang="en-US" dirty="0">
              <a:solidFill>
                <a:prstClr val="white"/>
              </a:solidFill>
            </a:endParaRPr>
          </a:p>
        </p:txBody>
      </p:sp>
    </p:spTree>
    <p:extLst>
      <p:ext uri="{BB962C8B-B14F-4D97-AF65-F5344CB8AC3E}">
        <p14:creationId xmlns:p14="http://schemas.microsoft.com/office/powerpoint/2010/main" val="3566336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0" y="0"/>
            <a:ext cx="9906000" cy="461665"/>
          </a:xfrm>
          <a:prstGeom prst="rect">
            <a:avLst/>
          </a:prstGeom>
          <a:noFill/>
          <a:ln w="9525">
            <a:noFill/>
            <a:miter lim="800000"/>
            <a:headEnd/>
            <a:tailEnd/>
          </a:ln>
        </p:spPr>
        <p:txBody>
          <a:bodyPr>
            <a:spAutoFit/>
          </a:bodyPr>
          <a:lstStyle/>
          <a:p>
            <a:pPr>
              <a:spcBef>
                <a:spcPct val="50000"/>
              </a:spcBef>
            </a:pPr>
            <a:r>
              <a:rPr lang="ja-JP" altLang="en-US" sz="2400" dirty="0" smtClean="0">
                <a:solidFill>
                  <a:srgbClr val="4087C8"/>
                </a:solidFill>
                <a:latin typeface="HGP創英角ｺﾞｼｯｸUB" pitchFamily="50" charset="-128"/>
                <a:ea typeface="HGP創英角ｺﾞｼｯｸUB" pitchFamily="50" charset="-128"/>
              </a:rPr>
              <a:t>監理技術者資格者証と監理技術者講習</a:t>
            </a:r>
            <a:endParaRPr lang="ja-JP" altLang="en-US" sz="2400" dirty="0">
              <a:solidFill>
                <a:srgbClr val="4087C8"/>
              </a:solidFill>
              <a:latin typeface="HGP創英角ｺﾞｼｯｸUB" pitchFamily="50" charset="-128"/>
              <a:ea typeface="HGP創英角ｺﾞｼｯｸUB" pitchFamily="50" charset="-128"/>
            </a:endParaRPr>
          </a:p>
        </p:txBody>
      </p:sp>
      <p:sp>
        <p:nvSpPr>
          <p:cNvPr id="6" name="正方形/長方形 5"/>
          <p:cNvSpPr/>
          <p:nvPr/>
        </p:nvSpPr>
        <p:spPr>
          <a:xfrm>
            <a:off x="133351" y="613016"/>
            <a:ext cx="9648825" cy="14773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285750" indent="-285750">
              <a:buFont typeface="Wingdings" pitchFamily="2" charset="2"/>
              <a:buChar char="l"/>
            </a:pPr>
            <a:r>
              <a:rPr lang="ja-JP" altLang="en-US" dirty="0" smtClean="0">
                <a:solidFill>
                  <a:prstClr val="black"/>
                </a:solidFill>
              </a:rPr>
              <a:t>元請</a:t>
            </a:r>
            <a:r>
              <a:rPr lang="ja-JP" altLang="en-US" dirty="0">
                <a:solidFill>
                  <a:prstClr val="black"/>
                </a:solidFill>
              </a:rPr>
              <a:t>業者が工事現場に専任で配置する監理技術者は、元請業者と直接的かつ恒常的な雇用関係にある</a:t>
            </a:r>
            <a:r>
              <a:rPr lang="ja-JP" altLang="en-US" dirty="0" smtClean="0">
                <a:solidFill>
                  <a:prstClr val="black"/>
                </a:solidFill>
              </a:rPr>
              <a:t>者で</a:t>
            </a:r>
            <a:r>
              <a:rPr lang="ja-JP" altLang="en-US" dirty="0">
                <a:solidFill>
                  <a:srgbClr val="FF0000"/>
                </a:solidFill>
              </a:rPr>
              <a:t>「監理技術者資格者証」の交付を受けて</a:t>
            </a:r>
            <a:r>
              <a:rPr lang="ja-JP" altLang="en-US" dirty="0">
                <a:solidFill>
                  <a:prstClr val="black"/>
                </a:solidFill>
              </a:rPr>
              <a:t>おり、</a:t>
            </a:r>
            <a:r>
              <a:rPr lang="ja-JP" altLang="en-US" dirty="0">
                <a:solidFill>
                  <a:srgbClr val="FF0000"/>
                </a:solidFill>
              </a:rPr>
              <a:t>かつ監理技術者講習を受けている者</a:t>
            </a:r>
            <a:r>
              <a:rPr lang="ja-JP" altLang="en-US" dirty="0">
                <a:solidFill>
                  <a:prstClr val="black"/>
                </a:solidFill>
              </a:rPr>
              <a:t>の中から選任</a:t>
            </a:r>
            <a:r>
              <a:rPr lang="ja-JP" altLang="en-US" dirty="0" smtClean="0">
                <a:solidFill>
                  <a:prstClr val="black"/>
                </a:solidFill>
              </a:rPr>
              <a:t>しなければならない。</a:t>
            </a:r>
            <a:r>
              <a:rPr lang="ja-JP" altLang="en-US" dirty="0">
                <a:solidFill>
                  <a:prstClr val="black"/>
                </a:solidFill>
              </a:rPr>
              <a:t>（建設業法第</a:t>
            </a:r>
            <a:r>
              <a:rPr lang="en-US" altLang="ja-JP" dirty="0">
                <a:solidFill>
                  <a:prstClr val="black"/>
                </a:solidFill>
              </a:rPr>
              <a:t>26</a:t>
            </a:r>
            <a:r>
              <a:rPr lang="ja-JP" altLang="en-US" dirty="0">
                <a:solidFill>
                  <a:prstClr val="black"/>
                </a:solidFill>
              </a:rPr>
              <a:t>条第</a:t>
            </a:r>
            <a:r>
              <a:rPr lang="en-US" altLang="ja-JP" dirty="0">
                <a:solidFill>
                  <a:prstClr val="black"/>
                </a:solidFill>
              </a:rPr>
              <a:t>4</a:t>
            </a:r>
            <a:r>
              <a:rPr lang="ja-JP" altLang="en-US" dirty="0">
                <a:solidFill>
                  <a:prstClr val="black"/>
                </a:solidFill>
              </a:rPr>
              <a:t>項</a:t>
            </a:r>
            <a:r>
              <a:rPr lang="ja-JP" altLang="en-US" dirty="0" smtClean="0">
                <a:solidFill>
                  <a:prstClr val="black"/>
                </a:solidFill>
              </a:rPr>
              <a:t>）</a:t>
            </a:r>
            <a:endParaRPr lang="en-US" altLang="ja-JP" dirty="0" smtClean="0">
              <a:solidFill>
                <a:prstClr val="black"/>
              </a:solidFill>
            </a:endParaRPr>
          </a:p>
          <a:p>
            <a:pPr marL="285750" indent="-285750">
              <a:buFont typeface="Wingdings" pitchFamily="2" charset="2"/>
              <a:buChar char="l"/>
            </a:pPr>
            <a:r>
              <a:rPr lang="ja-JP" altLang="en-US" dirty="0" smtClean="0">
                <a:solidFill>
                  <a:prstClr val="black"/>
                </a:solidFill>
              </a:rPr>
              <a:t>選任</a:t>
            </a:r>
            <a:r>
              <a:rPr lang="ja-JP" altLang="en-US" dirty="0">
                <a:solidFill>
                  <a:prstClr val="black"/>
                </a:solidFill>
              </a:rPr>
              <a:t>された監理技術者は、当該選任の期間中のいずれの日においてもその日の前５年以内に</a:t>
            </a:r>
            <a:r>
              <a:rPr lang="ja-JP" altLang="en-US" dirty="0" smtClean="0">
                <a:solidFill>
                  <a:prstClr val="black"/>
                </a:solidFill>
              </a:rPr>
              <a:t>行われた</a:t>
            </a:r>
            <a:r>
              <a:rPr lang="ja-JP" altLang="en-US" dirty="0">
                <a:solidFill>
                  <a:prstClr val="black"/>
                </a:solidFill>
              </a:rPr>
              <a:t>講習を受講していなければ</a:t>
            </a:r>
            <a:r>
              <a:rPr lang="ja-JP" altLang="en-US" dirty="0" smtClean="0">
                <a:solidFill>
                  <a:prstClr val="black"/>
                </a:solidFill>
              </a:rPr>
              <a:t>ならない。</a:t>
            </a:r>
            <a:endParaRPr lang="ja-JP" altLang="en-US" dirty="0">
              <a:solidFill>
                <a:prstClr val="black"/>
              </a:solidFill>
            </a:endParaRPr>
          </a:p>
        </p:txBody>
      </p:sp>
      <p:sp>
        <p:nvSpPr>
          <p:cNvPr id="13" name="テキスト ボックス 12"/>
          <p:cNvSpPr txBox="1"/>
          <p:nvPr/>
        </p:nvSpPr>
        <p:spPr>
          <a:xfrm>
            <a:off x="133350" y="2177196"/>
            <a:ext cx="5861021" cy="307777"/>
          </a:xfrm>
          <a:prstGeom prst="rect">
            <a:avLst/>
          </a:prstGeom>
          <a:noFill/>
        </p:spPr>
        <p:txBody>
          <a:bodyPr wrap="square" rtlCol="0">
            <a:spAutoFit/>
          </a:bodyPr>
          <a:lstStyle/>
          <a:p>
            <a:pPr algn="ctr"/>
            <a:r>
              <a:rPr lang="ja-JP" altLang="en-US" sz="1400" dirty="0" smtClean="0">
                <a:solidFill>
                  <a:prstClr val="black"/>
                </a:solidFill>
              </a:rPr>
              <a:t>現行の監理技術者資格者証（左）と監理技術者講習修了証（右）</a:t>
            </a:r>
            <a:endParaRPr lang="ja-JP" altLang="en-US" sz="1400" dirty="0">
              <a:solidFill>
                <a:prstClr val="black"/>
              </a:solidFill>
            </a:endParaRPr>
          </a:p>
        </p:txBody>
      </p:sp>
      <p:sp>
        <p:nvSpPr>
          <p:cNvPr id="3" name="正方形/長方形 2"/>
          <p:cNvSpPr/>
          <p:nvPr/>
        </p:nvSpPr>
        <p:spPr>
          <a:xfrm>
            <a:off x="962025" y="4265238"/>
            <a:ext cx="1104900" cy="50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white">
                    <a:lumMod val="50000"/>
                  </a:prstClr>
                </a:solidFill>
              </a:rPr>
              <a:t>（表面）</a:t>
            </a:r>
            <a:endParaRPr lang="en-US" altLang="ja-JP" sz="1200" b="1" dirty="0" smtClean="0">
              <a:solidFill>
                <a:prstClr val="white">
                  <a:lumMod val="50000"/>
                </a:prstClr>
              </a:solidFill>
            </a:endParaRPr>
          </a:p>
          <a:p>
            <a:pPr algn="ctr"/>
            <a:endParaRPr lang="en-US" altLang="ja-JP" sz="300" b="1" dirty="0" smtClean="0">
              <a:solidFill>
                <a:prstClr val="white">
                  <a:lumMod val="50000"/>
                </a:prstClr>
              </a:solidFill>
            </a:endParaRPr>
          </a:p>
          <a:p>
            <a:pPr algn="ctr"/>
            <a:r>
              <a:rPr lang="ja-JP" altLang="en-US" sz="1200" b="1" dirty="0" smtClean="0">
                <a:solidFill>
                  <a:prstClr val="white">
                    <a:lumMod val="50000"/>
                  </a:prstClr>
                </a:solidFill>
              </a:rPr>
              <a:t>（裏面）</a:t>
            </a:r>
            <a:endParaRPr lang="en-US" altLang="ja-JP" sz="1200" b="1" dirty="0" smtClean="0">
              <a:solidFill>
                <a:prstClr val="white">
                  <a:lumMod val="50000"/>
                </a:prstClr>
              </a:solidFill>
            </a:endParaRPr>
          </a:p>
        </p:txBody>
      </p:sp>
      <p:sp>
        <p:nvSpPr>
          <p:cNvPr id="21" name="正方形/長方形 20"/>
          <p:cNvSpPr/>
          <p:nvPr/>
        </p:nvSpPr>
        <p:spPr>
          <a:xfrm>
            <a:off x="4057650" y="4265238"/>
            <a:ext cx="1104900" cy="50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white">
                    <a:lumMod val="50000"/>
                  </a:prstClr>
                </a:solidFill>
              </a:rPr>
              <a:t>（表面）</a:t>
            </a:r>
            <a:endParaRPr lang="en-US" altLang="ja-JP" sz="1200" b="1" dirty="0" smtClean="0">
              <a:solidFill>
                <a:prstClr val="white">
                  <a:lumMod val="50000"/>
                </a:prstClr>
              </a:solidFill>
            </a:endParaRPr>
          </a:p>
          <a:p>
            <a:pPr algn="ctr"/>
            <a:endParaRPr lang="en-US" altLang="ja-JP" sz="300" b="1" dirty="0" smtClean="0">
              <a:solidFill>
                <a:prstClr val="white">
                  <a:lumMod val="50000"/>
                </a:prstClr>
              </a:solidFill>
            </a:endParaRPr>
          </a:p>
          <a:p>
            <a:pPr algn="ctr"/>
            <a:r>
              <a:rPr lang="ja-JP" altLang="en-US" sz="1200" b="1" dirty="0" smtClean="0">
                <a:solidFill>
                  <a:prstClr val="white">
                    <a:lumMod val="50000"/>
                  </a:prstClr>
                </a:solidFill>
              </a:rPr>
              <a:t>（裏面）</a:t>
            </a:r>
            <a:endParaRPr lang="en-US" altLang="ja-JP" sz="1200" b="1" dirty="0" smtClean="0">
              <a:solidFill>
                <a:prstClr val="white">
                  <a:lumMod val="50000"/>
                </a:prstClr>
              </a:solidFill>
            </a:endParaRPr>
          </a:p>
        </p:txBody>
      </p:sp>
      <p:sp>
        <p:nvSpPr>
          <p:cNvPr id="11" name="正方形/長方形 10"/>
          <p:cNvSpPr/>
          <p:nvPr/>
        </p:nvSpPr>
        <p:spPr>
          <a:xfrm>
            <a:off x="7780359" y="4250107"/>
            <a:ext cx="1104900" cy="50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kern="1000" dirty="0" smtClean="0">
                <a:solidFill>
                  <a:prstClr val="white">
                    <a:lumMod val="50000"/>
                  </a:prstClr>
                </a:solidFill>
              </a:rPr>
              <a:t>（表面）</a:t>
            </a:r>
            <a:endParaRPr lang="en-US" altLang="ja-JP" sz="1100" b="1" kern="1000" dirty="0" smtClean="0">
              <a:solidFill>
                <a:prstClr val="white">
                  <a:lumMod val="50000"/>
                </a:prstClr>
              </a:solidFill>
            </a:endParaRPr>
          </a:p>
          <a:p>
            <a:pPr algn="ctr"/>
            <a:endParaRPr lang="en-US" altLang="ja-JP" sz="200" b="1" kern="1000" dirty="0" smtClean="0">
              <a:solidFill>
                <a:prstClr val="white">
                  <a:lumMod val="50000"/>
                </a:prstClr>
              </a:solidFill>
            </a:endParaRPr>
          </a:p>
          <a:p>
            <a:pPr algn="ctr"/>
            <a:r>
              <a:rPr lang="ja-JP" altLang="en-US" sz="1100" b="1" kern="1000" dirty="0" smtClean="0">
                <a:solidFill>
                  <a:prstClr val="white">
                    <a:lumMod val="50000"/>
                  </a:prstClr>
                </a:solidFill>
              </a:rPr>
              <a:t>（裏面）</a:t>
            </a:r>
            <a:endParaRPr lang="en-US" altLang="ja-JP" sz="1100" b="1" kern="1000" dirty="0" smtClean="0">
              <a:solidFill>
                <a:prstClr val="white">
                  <a:lumMod val="50000"/>
                </a:prstClr>
              </a:solidFill>
            </a:endParaRPr>
          </a:p>
        </p:txBody>
      </p:sp>
      <p:sp>
        <p:nvSpPr>
          <p:cNvPr id="16" name="テキスト ボックス 15"/>
          <p:cNvSpPr txBox="1"/>
          <p:nvPr/>
        </p:nvSpPr>
        <p:spPr>
          <a:xfrm>
            <a:off x="6932249" y="2204090"/>
            <a:ext cx="2801120" cy="307777"/>
          </a:xfrm>
          <a:prstGeom prst="rect">
            <a:avLst/>
          </a:prstGeom>
          <a:noFill/>
        </p:spPr>
        <p:txBody>
          <a:bodyPr wrap="square" rtlCol="0">
            <a:spAutoFit/>
          </a:bodyPr>
          <a:lstStyle/>
          <a:p>
            <a:pPr algn="ctr"/>
            <a:r>
              <a:rPr lang="ja-JP" altLang="en-US" sz="1400" dirty="0" smtClean="0">
                <a:solidFill>
                  <a:prstClr val="black"/>
                </a:solidFill>
              </a:rPr>
              <a:t>改善後の監理技術者資格者証</a:t>
            </a:r>
            <a:endParaRPr lang="ja-JP" altLang="en-US" sz="1400" dirty="0">
              <a:solidFill>
                <a:prstClr val="black"/>
              </a:solidFill>
            </a:endParaRPr>
          </a:p>
        </p:txBody>
      </p:sp>
      <p:sp>
        <p:nvSpPr>
          <p:cNvPr id="5" name="右中かっこ 4"/>
          <p:cNvSpPr/>
          <p:nvPr/>
        </p:nvSpPr>
        <p:spPr>
          <a:xfrm>
            <a:off x="6087422" y="2380795"/>
            <a:ext cx="296700" cy="4213535"/>
          </a:xfrm>
          <a:prstGeom prst="righ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8" name="テキスト ボックス 17"/>
          <p:cNvSpPr txBox="1"/>
          <p:nvPr/>
        </p:nvSpPr>
        <p:spPr>
          <a:xfrm>
            <a:off x="6384122" y="4194484"/>
            <a:ext cx="450391" cy="646331"/>
          </a:xfrm>
          <a:prstGeom prst="rect">
            <a:avLst/>
          </a:prstGeom>
          <a:noFill/>
        </p:spPr>
        <p:txBody>
          <a:bodyPr wrap="square" rtlCol="0">
            <a:spAutoFit/>
          </a:bodyPr>
          <a:lstStyle/>
          <a:p>
            <a:pPr algn="ctr"/>
            <a:r>
              <a:rPr lang="ja-JP" altLang="en-US" b="1" dirty="0" smtClean="0">
                <a:solidFill>
                  <a:srgbClr val="0070C0"/>
                </a:solidFill>
              </a:rPr>
              <a:t>統合</a:t>
            </a:r>
            <a:endParaRPr lang="ja-JP" altLang="en-US" b="1" dirty="0">
              <a:solidFill>
                <a:srgbClr val="0070C0"/>
              </a:solidFill>
            </a:endParaRPr>
          </a:p>
        </p:txBody>
      </p:sp>
      <p:pic>
        <p:nvPicPr>
          <p:cNvPr id="2" name="図 3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095" y="2483289"/>
            <a:ext cx="284162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3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1858" y="4659695"/>
            <a:ext cx="2836862"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357"/>
          <a:stretch/>
        </p:blipFill>
        <p:spPr bwMode="auto">
          <a:xfrm>
            <a:off x="3155575" y="2565426"/>
            <a:ext cx="2865690" cy="391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図 3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942" y="2565936"/>
            <a:ext cx="2833688"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1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292" y="4769238"/>
            <a:ext cx="282733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6932249" y="4755087"/>
            <a:ext cx="2724079" cy="5111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テキスト ボックス 6"/>
          <p:cNvSpPr txBox="1"/>
          <p:nvPr/>
        </p:nvSpPr>
        <p:spPr>
          <a:xfrm>
            <a:off x="6513919" y="6369437"/>
            <a:ext cx="3219450" cy="523220"/>
          </a:xfrm>
          <a:prstGeom prst="rect">
            <a:avLst/>
          </a:prstGeom>
          <a:noFill/>
        </p:spPr>
        <p:txBody>
          <a:bodyPr wrap="square" rtlCol="0">
            <a:spAutoFit/>
          </a:bodyPr>
          <a:lstStyle/>
          <a:p>
            <a:r>
              <a:rPr lang="en-US" altLang="ja-JP" sz="1400" dirty="0" smtClean="0">
                <a:solidFill>
                  <a:prstClr val="black"/>
                </a:solidFill>
              </a:rPr>
              <a:t>※</a:t>
            </a:r>
            <a:r>
              <a:rPr lang="ja-JP" altLang="en-US" sz="1400" dirty="0" smtClean="0">
                <a:solidFill>
                  <a:prstClr val="black"/>
                </a:solidFill>
              </a:rPr>
              <a:t>講習修了者がラベルを貼る又は</a:t>
            </a:r>
            <a:r>
              <a:rPr lang="en-US" altLang="ja-JP" sz="1400" dirty="0" smtClean="0">
                <a:solidFill>
                  <a:prstClr val="black"/>
                </a:solidFill>
              </a:rPr>
              <a:t>CE</a:t>
            </a:r>
            <a:r>
              <a:rPr lang="ja-JP" altLang="en-US" sz="1400" dirty="0" smtClean="0">
                <a:solidFill>
                  <a:prstClr val="black"/>
                </a:solidFill>
              </a:rPr>
              <a:t>で修了情報を確認出来た場合は印字</a:t>
            </a:r>
            <a:endParaRPr lang="ja-JP" altLang="en-US" sz="1400" dirty="0">
              <a:solidFill>
                <a:prstClr val="black"/>
              </a:solidFill>
            </a:endParaRPr>
          </a:p>
        </p:txBody>
      </p:sp>
    </p:spTree>
    <p:extLst>
      <p:ext uri="{BB962C8B-B14F-4D97-AF65-F5344CB8AC3E}">
        <p14:creationId xmlns:p14="http://schemas.microsoft.com/office/powerpoint/2010/main" val="2515736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180552" y="1115"/>
            <a:ext cx="172544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ext Box 3"/>
          <p:cNvSpPr txBox="1">
            <a:spLocks noChangeArrowheads="1"/>
          </p:cNvSpPr>
          <p:nvPr/>
        </p:nvSpPr>
        <p:spPr bwMode="auto">
          <a:xfrm>
            <a:off x="38453" y="3"/>
            <a:ext cx="6012000" cy="246221"/>
          </a:xfrm>
          <a:prstGeom prst="rect">
            <a:avLst/>
          </a:prstGeom>
          <a:noFill/>
          <a:ln w="9525">
            <a:noFill/>
            <a:miter lim="800000"/>
            <a:headEnd/>
            <a:tailEnd/>
          </a:ln>
        </p:spPr>
        <p:txBody>
          <a:bodyPr wrap="square" lIns="36000" tIns="0" rIns="36000" bIns="0">
            <a:spAutoFit/>
          </a:bodyPr>
          <a:lstStyle/>
          <a:p>
            <a:pPr marL="174625" indent="-174625" algn="l"/>
            <a:r>
              <a:rPr lang="en-US" altLang="ja-JP" sz="1600" dirty="0" smtClean="0">
                <a:latin typeface="HGSｺﾞｼｯｸE" pitchFamily="50" charset="-128"/>
                <a:ea typeface="HGSｺﾞｼｯｸE" pitchFamily="50" charset="-128"/>
              </a:rPr>
              <a:t>●</a:t>
            </a:r>
            <a:r>
              <a:rPr lang="ja-JP" altLang="en-US" sz="1600" dirty="0" smtClean="0">
                <a:latin typeface="HGSｺﾞｼｯｸE" pitchFamily="50" charset="-128"/>
                <a:ea typeface="HGSｺﾞｼｯｸE" pitchFamily="50" charset="-128"/>
              </a:rPr>
              <a:t>建設業法等の一部を改正する法律</a:t>
            </a:r>
            <a:r>
              <a:rPr lang="ja-JP" altLang="en-US" sz="1200" dirty="0" smtClean="0">
                <a:latin typeface="HGSｺﾞｼｯｸE" pitchFamily="50" charset="-128"/>
                <a:ea typeface="HGSｺﾞｼｯｸE" pitchFamily="50" charset="-128"/>
              </a:rPr>
              <a:t>（平成２６年６月４日公布）</a:t>
            </a:r>
            <a:endParaRPr lang="ja-JP" altLang="en-US" sz="1200" dirty="0">
              <a:latin typeface="HGSｺﾞｼｯｸE" pitchFamily="50" charset="-128"/>
              <a:ea typeface="HGSｺﾞｼｯｸE" pitchFamily="50" charset="-128"/>
            </a:endParaRPr>
          </a:p>
        </p:txBody>
      </p:sp>
      <p:sp>
        <p:nvSpPr>
          <p:cNvPr id="5" name="テキスト ボックス 4"/>
          <p:cNvSpPr txBox="1"/>
          <p:nvPr/>
        </p:nvSpPr>
        <p:spPr>
          <a:xfrm>
            <a:off x="5333933" y="13560"/>
            <a:ext cx="4536819" cy="400110"/>
          </a:xfrm>
          <a:prstGeom prst="rect">
            <a:avLst/>
          </a:prstGeom>
          <a:noFill/>
        </p:spPr>
        <p:txBody>
          <a:bodyPr wrap="none" rtlCol="0">
            <a:spAutoFit/>
          </a:bodyPr>
          <a:lstStyle/>
          <a:p>
            <a:r>
              <a:rPr kumimoji="1" lang="ja-JP" altLang="en-US" sz="1000" dirty="0" smtClean="0"/>
              <a:t>建設業法・公共工事の入札及び契約の適正化の促進に関する法律（入契法）</a:t>
            </a:r>
            <a:endParaRPr kumimoji="1" lang="en-US" altLang="ja-JP" sz="1000" dirty="0" smtClean="0"/>
          </a:p>
          <a:p>
            <a:r>
              <a:rPr kumimoji="1" lang="ja-JP" altLang="en-US" sz="1000" dirty="0" smtClean="0"/>
              <a:t>・浄化槽法</a:t>
            </a:r>
            <a:r>
              <a:rPr lang="ja-JP" altLang="en-US" sz="1000" dirty="0" smtClean="0"/>
              <a:t>・</a:t>
            </a:r>
            <a:r>
              <a:rPr kumimoji="1" lang="ja-JP" altLang="en-US" sz="1000" dirty="0" smtClean="0"/>
              <a:t>建設工事に係る資材の再資源化等に関する法律（建設リサイクル法）</a:t>
            </a:r>
            <a:endParaRPr kumimoji="1" lang="ja-JP" altLang="en-US" sz="1000" dirty="0"/>
          </a:p>
        </p:txBody>
      </p:sp>
      <p:sp>
        <p:nvSpPr>
          <p:cNvPr id="9" name="角丸四角形 8"/>
          <p:cNvSpPr/>
          <p:nvPr/>
        </p:nvSpPr>
        <p:spPr>
          <a:xfrm>
            <a:off x="68935" y="398077"/>
            <a:ext cx="9750000" cy="1024323"/>
          </a:xfrm>
          <a:prstGeom prst="roundRect">
            <a:avLst>
              <a:gd name="adj" fmla="val 47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12905" y="260649"/>
            <a:ext cx="1075972" cy="25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dirty="0" smtClean="0">
                <a:latin typeface="HGP創英角ｺﾞｼｯｸUB" pitchFamily="50" charset="-128"/>
                <a:ea typeface="HGP創英角ｺﾞｼｯｸUB" pitchFamily="50" charset="-128"/>
              </a:rPr>
              <a:t>背景</a:t>
            </a:r>
            <a:endParaRPr lang="ja-JP" altLang="en-US" sz="1400" dirty="0">
              <a:latin typeface="HGP創英角ｺﾞｼｯｸUB" pitchFamily="50" charset="-128"/>
              <a:ea typeface="HGP創英角ｺﾞｼｯｸUB" pitchFamily="50" charset="-128"/>
            </a:endParaRPr>
          </a:p>
        </p:txBody>
      </p:sp>
      <p:sp>
        <p:nvSpPr>
          <p:cNvPr id="11" name="テキスト ボックス 10"/>
          <p:cNvSpPr txBox="1"/>
          <p:nvPr/>
        </p:nvSpPr>
        <p:spPr>
          <a:xfrm>
            <a:off x="194471" y="544159"/>
            <a:ext cx="9711529" cy="689718"/>
          </a:xfrm>
          <a:prstGeom prst="rect">
            <a:avLst/>
          </a:prstGeom>
          <a:noFill/>
        </p:spPr>
        <p:txBody>
          <a:bodyPr wrap="square" lIns="88688" tIns="44344" rIns="88688" bIns="44344" rtlCol="0">
            <a:spAutoFit/>
          </a:bodyPr>
          <a:lstStyle/>
          <a:p>
            <a:pPr marL="266700" indent="-266700"/>
            <a:r>
              <a:rPr lang="ja-JP" altLang="en-US" sz="1200" dirty="0" smtClean="0">
                <a:latin typeface="メイリオ" pitchFamily="50" charset="-128"/>
                <a:ea typeface="メイリオ" pitchFamily="50" charset="-128"/>
              </a:rPr>
              <a:t>○近年の建設投資の大幅な減少による受注競争の激化により、</a:t>
            </a:r>
            <a:endParaRPr lang="en-US" altLang="ja-JP" sz="1200" dirty="0" smtClean="0">
              <a:latin typeface="メイリオ" pitchFamily="50" charset="-128"/>
              <a:ea typeface="メイリオ" pitchFamily="50" charset="-128"/>
            </a:endParaRPr>
          </a:p>
          <a:p>
            <a:pPr marL="266700" indent="-266700"/>
            <a:r>
              <a:rPr lang="ja-JP" altLang="en-US" sz="1200" dirty="0" smtClean="0">
                <a:latin typeface="メイリオ" pitchFamily="50" charset="-128"/>
                <a:ea typeface="メイリオ" pitchFamily="50" charset="-128"/>
              </a:rPr>
              <a:t>　ダンピング受注や下請企業へのしわ寄せが発生。</a:t>
            </a:r>
            <a:endParaRPr lang="en-US" altLang="ja-JP" sz="1200" dirty="0" smtClean="0">
              <a:latin typeface="メイリオ" pitchFamily="50" charset="-128"/>
              <a:ea typeface="メイリオ" pitchFamily="50" charset="-128"/>
            </a:endParaRPr>
          </a:p>
          <a:p>
            <a:pPr marL="177800" indent="-177800"/>
            <a:r>
              <a:rPr lang="ja-JP" altLang="en-US" sz="1200" i="1" dirty="0" smtClean="0">
                <a:latin typeface="メイリオ" pitchFamily="50" charset="-128"/>
                <a:ea typeface="メイリオ" pitchFamily="50" charset="-128"/>
              </a:rPr>
              <a:t>　</a:t>
            </a:r>
            <a:endParaRPr lang="en-US" altLang="ja-JP" sz="1200" i="1" u="sng" dirty="0" smtClean="0">
              <a:latin typeface="メイリオ" pitchFamily="50" charset="-128"/>
              <a:ea typeface="メイリオ" pitchFamily="50" charset="-128"/>
            </a:endParaRPr>
          </a:p>
          <a:p>
            <a:endParaRPr lang="en-US" altLang="ja-JP" sz="300" dirty="0" smtClean="0">
              <a:latin typeface="メイリオ" pitchFamily="50" charset="-128"/>
              <a:ea typeface="メイリオ" pitchFamily="50" charset="-128"/>
            </a:endParaRPr>
          </a:p>
        </p:txBody>
      </p:sp>
      <p:sp>
        <p:nvSpPr>
          <p:cNvPr id="12" name="正方形/長方形 11"/>
          <p:cNvSpPr/>
          <p:nvPr/>
        </p:nvSpPr>
        <p:spPr>
          <a:xfrm>
            <a:off x="1988671" y="1170533"/>
            <a:ext cx="5580000" cy="216000"/>
          </a:xfrm>
          <a:prstGeom prst="rect">
            <a:avLst/>
          </a:prstGeom>
          <a:solidFill>
            <a:schemeClr val="accent6">
              <a:lumMod val="20000"/>
              <a:lumOff val="80000"/>
            </a:scheme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8688" tIns="44344" rIns="88688" bIns="0" rtlCol="0" anchor="ctr"/>
          <a:lstStyle/>
          <a:p>
            <a:pPr lvl="0" algn="ctr"/>
            <a:r>
              <a:rPr lang="ja-JP" altLang="en-US" sz="1300" dirty="0" smtClean="0">
                <a:solidFill>
                  <a:prstClr val="black"/>
                </a:solidFill>
                <a:latin typeface="メイリオ" pitchFamily="50" charset="-128"/>
                <a:ea typeface="メイリオ" pitchFamily="50" charset="-128"/>
              </a:rPr>
              <a:t>建設工事の適正な施工とその担い手の確保が喫緊の課題</a:t>
            </a:r>
          </a:p>
        </p:txBody>
      </p:sp>
      <p:sp>
        <p:nvSpPr>
          <p:cNvPr id="13" name="下矢印 12"/>
          <p:cNvSpPr/>
          <p:nvPr/>
        </p:nvSpPr>
        <p:spPr>
          <a:xfrm>
            <a:off x="3463675" y="1445020"/>
            <a:ext cx="2971490" cy="144016"/>
          </a:xfrm>
          <a:prstGeom prst="downArrow">
            <a:avLst/>
          </a:prstGeom>
          <a:gradFill flip="none" rotWithShape="1">
            <a:gsLst>
              <a:gs pos="0">
                <a:schemeClr val="bg1"/>
              </a:gs>
              <a:gs pos="50000">
                <a:schemeClr val="accent6">
                  <a:lumMod val="20000"/>
                  <a:lumOff val="80000"/>
                </a:schemeClr>
              </a:gs>
              <a:gs pos="100000">
                <a:schemeClr val="accent6">
                  <a:lumMod val="40000"/>
                  <a:lumOff val="60000"/>
                </a:schemeClr>
              </a:gs>
            </a:gsLst>
            <a:lin ang="5400000" scaled="1"/>
            <a:tileRect/>
          </a:gradFill>
        </p:spPr>
        <p:style>
          <a:lnRef idx="1">
            <a:schemeClr val="accent6"/>
          </a:lnRef>
          <a:fillRef idx="2">
            <a:schemeClr val="accent6"/>
          </a:fillRef>
          <a:effectRef idx="1">
            <a:schemeClr val="accent6"/>
          </a:effectRef>
          <a:fontRef idx="minor">
            <a:schemeClr val="dk1"/>
          </a:fontRef>
        </p:style>
        <p:txBody>
          <a:bodyPr lIns="88688" tIns="44344" rIns="88688" bIns="44344" rtlCol="0" anchor="ctr"/>
          <a:lstStyle/>
          <a:p>
            <a:pPr algn="ctr"/>
            <a:endParaRPr kumimoji="1" lang="ja-JP" altLang="en-US"/>
          </a:p>
        </p:txBody>
      </p:sp>
      <p:sp>
        <p:nvSpPr>
          <p:cNvPr id="14" name="角丸四角形 13"/>
          <p:cNvSpPr/>
          <p:nvPr/>
        </p:nvSpPr>
        <p:spPr>
          <a:xfrm>
            <a:off x="47528" y="1634118"/>
            <a:ext cx="9789000" cy="3667090"/>
          </a:xfrm>
          <a:prstGeom prst="roundRect">
            <a:avLst>
              <a:gd name="adj" fmla="val 24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8688" tIns="44344" rIns="88688" bIns="44344" rtlCol="0" anchor="ctr"/>
          <a:lstStyle/>
          <a:p>
            <a:pPr algn="ctr"/>
            <a:endParaRPr kumimoji="1" lang="ja-JP" altLang="en-US"/>
          </a:p>
        </p:txBody>
      </p:sp>
      <p:sp>
        <p:nvSpPr>
          <p:cNvPr id="15" name="正方形/長方形 14"/>
          <p:cNvSpPr/>
          <p:nvPr/>
        </p:nvSpPr>
        <p:spPr>
          <a:xfrm>
            <a:off x="340356" y="1470840"/>
            <a:ext cx="1114056" cy="252000"/>
          </a:xfrm>
          <a:prstGeom prst="rect">
            <a:avLst/>
          </a:prstGeom>
        </p:spPr>
        <p:style>
          <a:lnRef idx="1">
            <a:schemeClr val="accent3"/>
          </a:lnRef>
          <a:fillRef idx="2">
            <a:schemeClr val="accent3"/>
          </a:fillRef>
          <a:effectRef idx="1">
            <a:schemeClr val="accent3"/>
          </a:effectRef>
          <a:fontRef idx="minor">
            <a:schemeClr val="dk1"/>
          </a:fontRef>
        </p:style>
        <p:txBody>
          <a:bodyPr lIns="88688" tIns="44344" rIns="88688" bIns="44344" rtlCol="0" anchor="ctr"/>
          <a:lstStyle/>
          <a:p>
            <a:pPr algn="ctr"/>
            <a:r>
              <a:rPr lang="ja-JP" altLang="en-US" sz="1400" dirty="0" smtClean="0">
                <a:latin typeface="HGP創英角ｺﾞｼｯｸUB" pitchFamily="50" charset="-128"/>
                <a:ea typeface="HGP創英角ｺﾞｼｯｸUB" pitchFamily="50" charset="-128"/>
              </a:rPr>
              <a:t>概要</a:t>
            </a:r>
            <a:endParaRPr lang="ja-JP" altLang="en-US" sz="1400" dirty="0">
              <a:latin typeface="HGP創英角ｺﾞｼｯｸUB" pitchFamily="50" charset="-128"/>
              <a:ea typeface="HGP創英角ｺﾞｼｯｸUB" pitchFamily="50" charset="-128"/>
            </a:endParaRPr>
          </a:p>
        </p:txBody>
      </p:sp>
      <p:sp>
        <p:nvSpPr>
          <p:cNvPr id="16" name="角丸四角形 15"/>
          <p:cNvSpPr/>
          <p:nvPr/>
        </p:nvSpPr>
        <p:spPr>
          <a:xfrm>
            <a:off x="131424" y="1974097"/>
            <a:ext cx="9612000" cy="1296000"/>
          </a:xfrm>
          <a:prstGeom prst="roundRect">
            <a:avLst>
              <a:gd name="adj" fmla="val 4902"/>
            </a:avLst>
          </a:prstGeom>
          <a:noFill/>
          <a:ln w="19050" cap="rnd">
            <a:solidFill>
              <a:srgbClr val="00D676"/>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smtClean="0">
              <a:solidFill>
                <a:srgbClr val="F36976"/>
              </a:solidFill>
              <a:latin typeface="+mj-ea"/>
              <a:ea typeface="+mj-ea"/>
            </a:endParaRPr>
          </a:p>
        </p:txBody>
      </p:sp>
      <p:sp>
        <p:nvSpPr>
          <p:cNvPr id="17" name="テキスト ボックス 16"/>
          <p:cNvSpPr txBox="1"/>
          <p:nvPr/>
        </p:nvSpPr>
        <p:spPr>
          <a:xfrm>
            <a:off x="213704" y="1780540"/>
            <a:ext cx="3846779" cy="244832"/>
          </a:xfrm>
          <a:prstGeom prst="rect">
            <a:avLst/>
          </a:prstGeom>
          <a:solidFill>
            <a:srgbClr val="ECFFDD"/>
          </a:solidFill>
          <a:ln w="19050">
            <a:solidFill>
              <a:srgbClr val="00D676"/>
            </a:solidFill>
          </a:ln>
          <a:effectLst>
            <a:outerShdw blurRad="50800" dist="38100" dir="2700000" algn="tl" rotWithShape="0">
              <a:prstClr val="black">
                <a:alpha val="40000"/>
              </a:prstClr>
            </a:outerShdw>
          </a:effectLst>
        </p:spPr>
        <p:txBody>
          <a:bodyPr wrap="square" lIns="88688" tIns="44344" rIns="88688" bIns="0" rtlCol="0">
            <a:spAutoFit/>
          </a:bodyPr>
          <a:lstStyle/>
          <a:p>
            <a:r>
              <a:rPr lang="ja-JP" altLang="en-US" sz="1300" dirty="0" smtClean="0">
                <a:latin typeface="HGS創英角ｺﾞｼｯｸUB" pitchFamily="50" charset="-128"/>
                <a:ea typeface="HGS創英角ｺﾞｼｯｸUB" pitchFamily="50" charset="-128"/>
              </a:rPr>
              <a:t>ダンピング対策の強化と建設工事の担い手の確保</a:t>
            </a:r>
            <a:endParaRPr lang="ja-JP" altLang="en-US" sz="1300" dirty="0">
              <a:latin typeface="HGS創英角ｺﾞｼｯｸUB" pitchFamily="50" charset="-128"/>
              <a:ea typeface="HGS創英角ｺﾞｼｯｸUB" pitchFamily="50" charset="-128"/>
            </a:endParaRPr>
          </a:p>
        </p:txBody>
      </p:sp>
      <p:sp>
        <p:nvSpPr>
          <p:cNvPr id="18" name="テキスト ボックス 17"/>
          <p:cNvSpPr txBox="1"/>
          <p:nvPr/>
        </p:nvSpPr>
        <p:spPr>
          <a:xfrm>
            <a:off x="82150" y="2843908"/>
            <a:ext cx="5676728" cy="566608"/>
          </a:xfrm>
          <a:prstGeom prst="rect">
            <a:avLst/>
          </a:prstGeom>
          <a:noFill/>
        </p:spPr>
        <p:txBody>
          <a:bodyPr wrap="square" lIns="88688" tIns="44344" rIns="88688" bIns="44344" rtlCol="0">
            <a:spAutoFit/>
          </a:bodyPr>
          <a:lstStyle/>
          <a:p>
            <a:pPr marL="176213" indent="-176213"/>
            <a:r>
              <a:rPr lang="ja-JP" altLang="en-US" sz="1200" u="sng" dirty="0" smtClean="0">
                <a:solidFill>
                  <a:srgbClr val="000000"/>
                </a:solidFill>
                <a:latin typeface="メイリオ" pitchFamily="50" charset="-128"/>
                <a:ea typeface="メイリオ" pitchFamily="50" charset="-128"/>
                <a:cs typeface="HG丸ｺﾞｼｯｸM-PRO"/>
              </a:rPr>
              <a:t>③建設業者及びその団体による担い手確保・育成並びに国土交通大臣による</a:t>
            </a:r>
            <a:endParaRPr lang="en-US" altLang="ja-JP" sz="1200" u="sng" dirty="0" smtClean="0">
              <a:solidFill>
                <a:srgbClr val="000000"/>
              </a:solidFill>
              <a:latin typeface="メイリオ" pitchFamily="50" charset="-128"/>
              <a:ea typeface="メイリオ" pitchFamily="50" charset="-128"/>
              <a:cs typeface="HG丸ｺﾞｼｯｸM-PRO"/>
            </a:endParaRPr>
          </a:p>
          <a:p>
            <a:pPr marL="176213" indent="-176213"/>
            <a:r>
              <a:rPr lang="ja-JP" altLang="en-US" sz="1200" dirty="0">
                <a:solidFill>
                  <a:srgbClr val="000000"/>
                </a:solidFill>
                <a:latin typeface="メイリオ" pitchFamily="50" charset="-128"/>
                <a:ea typeface="メイリオ" pitchFamily="50" charset="-128"/>
                <a:cs typeface="HG丸ｺﾞｼｯｸM-PRO"/>
              </a:rPr>
              <a:t>　</a:t>
            </a:r>
            <a:r>
              <a:rPr lang="ja-JP" altLang="en-US" sz="1200" u="sng" dirty="0" smtClean="0">
                <a:solidFill>
                  <a:srgbClr val="000000"/>
                </a:solidFill>
                <a:latin typeface="メイリオ" pitchFamily="50" charset="-128"/>
                <a:ea typeface="メイリオ" pitchFamily="50" charset="-128"/>
                <a:cs typeface="HG丸ｺﾞｼｯｸM-PRO"/>
              </a:rPr>
              <a:t>支援の責務を明記</a:t>
            </a:r>
            <a:r>
              <a:rPr lang="en-US" altLang="ja-JP" sz="1000" dirty="0" smtClean="0">
                <a:solidFill>
                  <a:srgbClr val="FF6699"/>
                </a:solidFill>
                <a:latin typeface="メイリオ" pitchFamily="50" charset="-128"/>
                <a:ea typeface="メイリオ" pitchFamily="50" charset="-128"/>
              </a:rPr>
              <a:t>【</a:t>
            </a:r>
            <a:r>
              <a:rPr lang="ja-JP" altLang="en-US" sz="1000" dirty="0" smtClean="0">
                <a:solidFill>
                  <a:srgbClr val="FF6699"/>
                </a:solidFill>
                <a:latin typeface="メイリオ" pitchFamily="50" charset="-128"/>
                <a:ea typeface="メイリオ" pitchFamily="50" charset="-128"/>
              </a:rPr>
              <a:t>建設業法</a:t>
            </a:r>
            <a:r>
              <a:rPr lang="en-US" altLang="ja-JP" sz="1000" dirty="0" smtClean="0">
                <a:solidFill>
                  <a:srgbClr val="FF6699"/>
                </a:solidFill>
                <a:latin typeface="メイリオ" pitchFamily="50" charset="-128"/>
                <a:ea typeface="メイリオ" pitchFamily="50" charset="-128"/>
              </a:rPr>
              <a:t>】</a:t>
            </a:r>
          </a:p>
          <a:p>
            <a:pPr marL="176213" indent="-176213"/>
            <a:endParaRPr lang="en-US" altLang="ja-JP" sz="700" dirty="0" smtClean="0">
              <a:solidFill>
                <a:srgbClr val="FF6699"/>
              </a:solidFill>
              <a:latin typeface="メイリオ" pitchFamily="50" charset="-128"/>
              <a:ea typeface="メイリオ" pitchFamily="50" charset="-128"/>
            </a:endParaRPr>
          </a:p>
        </p:txBody>
      </p:sp>
      <p:sp>
        <p:nvSpPr>
          <p:cNvPr id="19" name="テキスト ボックス 18"/>
          <p:cNvSpPr txBox="1"/>
          <p:nvPr/>
        </p:nvSpPr>
        <p:spPr>
          <a:xfrm>
            <a:off x="68082" y="2049422"/>
            <a:ext cx="6065600" cy="797440"/>
          </a:xfrm>
          <a:prstGeom prst="rect">
            <a:avLst/>
          </a:prstGeom>
          <a:noFill/>
        </p:spPr>
        <p:txBody>
          <a:bodyPr wrap="square" lIns="88688" tIns="44344" rIns="88688" bIns="44344" rtlCol="0">
            <a:spAutoFit/>
          </a:bodyPr>
          <a:lstStyle/>
          <a:p>
            <a:pPr marL="184150" indent="-184150"/>
            <a:r>
              <a:rPr lang="ja-JP" altLang="en-US" sz="1200" u="sng" dirty="0" smtClean="0">
                <a:latin typeface="メイリオ" pitchFamily="50" charset="-128"/>
                <a:ea typeface="メイリオ" pitchFamily="50" charset="-128"/>
              </a:rPr>
              <a:t>①ダンピング防止を公共工事の入札契約適正化の柱として追加</a:t>
            </a:r>
            <a:r>
              <a:rPr lang="en-US" altLang="ja-JP" sz="1000" dirty="0" smtClean="0">
                <a:solidFill>
                  <a:srgbClr val="6699FF"/>
                </a:solidFill>
                <a:latin typeface="メイリオ" pitchFamily="50" charset="-128"/>
                <a:ea typeface="メイリオ" pitchFamily="50" charset="-128"/>
              </a:rPr>
              <a:t>【</a:t>
            </a:r>
            <a:r>
              <a:rPr lang="ja-JP" altLang="en-US" sz="1000" dirty="0" smtClean="0">
                <a:solidFill>
                  <a:srgbClr val="6699FF"/>
                </a:solidFill>
                <a:latin typeface="メイリオ" pitchFamily="50" charset="-128"/>
                <a:ea typeface="メイリオ" pitchFamily="50" charset="-128"/>
              </a:rPr>
              <a:t>入契法</a:t>
            </a:r>
            <a:r>
              <a:rPr lang="en-US" altLang="ja-JP" sz="1000" dirty="0" smtClean="0">
                <a:solidFill>
                  <a:srgbClr val="6699FF"/>
                </a:solidFill>
                <a:latin typeface="メイリオ" pitchFamily="50" charset="-128"/>
                <a:ea typeface="メイリオ" pitchFamily="50" charset="-128"/>
              </a:rPr>
              <a:t>】</a:t>
            </a:r>
          </a:p>
          <a:p>
            <a:pPr marL="184150" indent="-184150"/>
            <a:endParaRPr lang="en-US" altLang="ja-JP" sz="500" dirty="0" smtClean="0">
              <a:latin typeface="メイリオ" pitchFamily="50" charset="-128"/>
              <a:ea typeface="メイリオ" pitchFamily="50" charset="-128"/>
            </a:endParaRPr>
          </a:p>
          <a:p>
            <a:pPr marL="184150" indent="-184150"/>
            <a:endParaRPr lang="en-US" altLang="ja-JP" sz="500" dirty="0" smtClean="0">
              <a:latin typeface="メイリオ" pitchFamily="50" charset="-128"/>
              <a:ea typeface="メイリオ" pitchFamily="50" charset="-128"/>
            </a:endParaRPr>
          </a:p>
          <a:p>
            <a:pPr marL="182563" indent="-182563"/>
            <a:r>
              <a:rPr lang="ja-JP" altLang="en-US" sz="1200" u="sng" dirty="0" smtClean="0">
                <a:latin typeface="メイリオ" pitchFamily="50" charset="-128"/>
                <a:ea typeface="メイリオ" pitchFamily="50" charset="-128"/>
              </a:rPr>
              <a:t>②公共工事の入札の際の入札金額の内訳の提出を義務付け、発注者はそれを</a:t>
            </a:r>
            <a:endParaRPr lang="en-US" altLang="ja-JP" sz="1200" u="sng" dirty="0" smtClean="0">
              <a:latin typeface="メイリオ" pitchFamily="50" charset="-128"/>
              <a:ea typeface="メイリオ" pitchFamily="50" charset="-128"/>
            </a:endParaRPr>
          </a:p>
          <a:p>
            <a:pPr marL="182563" indent="-182563"/>
            <a:r>
              <a:rPr lang="ja-JP" altLang="en-US" sz="1200" dirty="0">
                <a:latin typeface="メイリオ" pitchFamily="50" charset="-128"/>
                <a:ea typeface="メイリオ" pitchFamily="50" charset="-128"/>
              </a:rPr>
              <a:t>　</a:t>
            </a:r>
            <a:r>
              <a:rPr lang="ja-JP" altLang="en-US" sz="1200" u="sng" dirty="0" smtClean="0">
                <a:latin typeface="メイリオ" pitchFamily="50" charset="-128"/>
                <a:ea typeface="メイリオ" pitchFamily="50" charset="-128"/>
              </a:rPr>
              <a:t>適切に確認</a:t>
            </a:r>
            <a:r>
              <a:rPr lang="en-US" altLang="ja-JP" sz="1000" dirty="0" smtClean="0">
                <a:solidFill>
                  <a:srgbClr val="6699FF"/>
                </a:solidFill>
                <a:latin typeface="メイリオ" pitchFamily="50" charset="-128"/>
                <a:ea typeface="メイリオ" pitchFamily="50" charset="-128"/>
              </a:rPr>
              <a:t>【</a:t>
            </a:r>
            <a:r>
              <a:rPr lang="ja-JP" altLang="en-US" sz="1000" dirty="0" smtClean="0">
                <a:solidFill>
                  <a:srgbClr val="6699FF"/>
                </a:solidFill>
                <a:latin typeface="メイリオ" pitchFamily="50" charset="-128"/>
                <a:ea typeface="メイリオ" pitchFamily="50" charset="-128"/>
              </a:rPr>
              <a:t>入契法</a:t>
            </a:r>
            <a:r>
              <a:rPr lang="en-US" altLang="ja-JP" sz="1000" dirty="0" smtClean="0">
                <a:solidFill>
                  <a:srgbClr val="6699FF"/>
                </a:solidFill>
                <a:latin typeface="メイリオ" pitchFamily="50" charset="-128"/>
                <a:ea typeface="メイリオ" pitchFamily="50" charset="-128"/>
              </a:rPr>
              <a:t>】</a:t>
            </a:r>
            <a:endParaRPr lang="en-US" altLang="ja-JP" sz="1200" dirty="0" smtClean="0">
              <a:solidFill>
                <a:srgbClr val="6699FF"/>
              </a:solidFill>
              <a:latin typeface="メイリオ" pitchFamily="50" charset="-128"/>
              <a:ea typeface="メイリオ" pitchFamily="50" charset="-128"/>
            </a:endParaRPr>
          </a:p>
        </p:txBody>
      </p:sp>
      <p:sp>
        <p:nvSpPr>
          <p:cNvPr id="20" name="テキスト ボックス 19"/>
          <p:cNvSpPr txBox="1"/>
          <p:nvPr/>
        </p:nvSpPr>
        <p:spPr>
          <a:xfrm>
            <a:off x="5629481" y="2505633"/>
            <a:ext cx="3216293" cy="276999"/>
          </a:xfrm>
          <a:prstGeom prst="rect">
            <a:avLst/>
          </a:prstGeom>
          <a:noFill/>
        </p:spPr>
        <p:txBody>
          <a:bodyPr wrap="square" rtlCol="0">
            <a:spAutoFit/>
          </a:bodyPr>
          <a:lstStyle/>
          <a:p>
            <a:pPr>
              <a:buFont typeface="Wingdings" pitchFamily="2" charset="2"/>
              <a:buChar char="Ø"/>
            </a:pPr>
            <a:r>
              <a:rPr lang="ja-JP" altLang="en-US" sz="1200" i="1" dirty="0" smtClean="0">
                <a:latin typeface="HG丸ｺﾞｼｯｸM-PRO" pitchFamily="50" charset="-128"/>
                <a:ea typeface="HG丸ｺﾞｼｯｸM-PRO" pitchFamily="50" charset="-128"/>
              </a:rPr>
              <a:t>手抜き工事や下請へのしわ寄せを防止</a:t>
            </a:r>
            <a:endParaRPr kumimoji="1" lang="ja-JP" altLang="en-US" sz="1200" i="1" dirty="0">
              <a:latin typeface="HG丸ｺﾞｼｯｸM-PRO" pitchFamily="50" charset="-128"/>
              <a:ea typeface="HG丸ｺﾞｼｯｸM-PRO" pitchFamily="50" charset="-128"/>
            </a:endParaRPr>
          </a:p>
        </p:txBody>
      </p:sp>
      <p:sp>
        <p:nvSpPr>
          <p:cNvPr id="21" name="テキスト ボックス 20"/>
          <p:cNvSpPr txBox="1"/>
          <p:nvPr/>
        </p:nvSpPr>
        <p:spPr>
          <a:xfrm>
            <a:off x="5639559" y="1945315"/>
            <a:ext cx="4065969" cy="646331"/>
          </a:xfrm>
          <a:prstGeom prst="rect">
            <a:avLst/>
          </a:prstGeom>
          <a:noFill/>
        </p:spPr>
        <p:txBody>
          <a:bodyPr wrap="square" rtlCol="0">
            <a:spAutoFit/>
          </a:bodyPr>
          <a:lstStyle/>
          <a:p>
            <a:pPr marL="144463" indent="-144463">
              <a:buFont typeface="Wingdings" pitchFamily="2" charset="2"/>
              <a:buChar char="Ø"/>
            </a:pPr>
            <a:r>
              <a:rPr lang="ja-JP" altLang="en-US" sz="1200" i="1" dirty="0" smtClean="0">
                <a:latin typeface="HG丸ｺﾞｼｯｸM-PRO" pitchFamily="50" charset="-128"/>
                <a:ea typeface="HG丸ｺﾞｼｯｸM-PRO" pitchFamily="50" charset="-128"/>
              </a:rPr>
              <a:t>見積能力のない業者が最低制限価格で入札するような事態を排除</a:t>
            </a:r>
            <a:endParaRPr lang="en-US" altLang="ja-JP" sz="1200" i="1" dirty="0" smtClean="0">
              <a:latin typeface="HG丸ｺﾞｼｯｸM-PRO" pitchFamily="50" charset="-128"/>
              <a:ea typeface="HG丸ｺﾞｼｯｸM-PRO" pitchFamily="50" charset="-128"/>
            </a:endParaRPr>
          </a:p>
          <a:p>
            <a:pPr>
              <a:buFont typeface="Wingdings" pitchFamily="2" charset="2"/>
              <a:buChar char="Ø"/>
            </a:pPr>
            <a:r>
              <a:rPr kumimoji="1" lang="ja-JP" altLang="en-US" sz="1200" i="1" dirty="0" smtClean="0">
                <a:latin typeface="HG丸ｺﾞｼｯｸM-PRO" pitchFamily="50" charset="-128"/>
                <a:ea typeface="HG丸ｺﾞｼｯｸM-PRO" pitchFamily="50" charset="-128"/>
              </a:rPr>
              <a:t>談合の防止</a:t>
            </a:r>
            <a:endParaRPr kumimoji="1" lang="ja-JP" altLang="en-US" sz="1200" i="1" dirty="0">
              <a:latin typeface="HG丸ｺﾞｼｯｸM-PRO" pitchFamily="50" charset="-128"/>
              <a:ea typeface="HG丸ｺﾞｼｯｸM-PRO" pitchFamily="50" charset="-128"/>
            </a:endParaRPr>
          </a:p>
        </p:txBody>
      </p:sp>
      <p:sp>
        <p:nvSpPr>
          <p:cNvPr id="22" name="テキスト ボックス 21"/>
          <p:cNvSpPr txBox="1"/>
          <p:nvPr/>
        </p:nvSpPr>
        <p:spPr>
          <a:xfrm>
            <a:off x="5648480" y="2784301"/>
            <a:ext cx="3985040" cy="461665"/>
          </a:xfrm>
          <a:prstGeom prst="rect">
            <a:avLst/>
          </a:prstGeom>
          <a:noFill/>
        </p:spPr>
        <p:txBody>
          <a:bodyPr wrap="square" rtlCol="0">
            <a:spAutoFit/>
          </a:bodyPr>
          <a:lstStyle/>
          <a:p>
            <a:pPr marL="138113" indent="-138113">
              <a:buFont typeface="Wingdings" pitchFamily="2" charset="2"/>
              <a:buChar char="Ø"/>
            </a:pPr>
            <a:r>
              <a:rPr lang="ja-JP" altLang="en-US" sz="1200" i="1" dirty="0" smtClean="0">
                <a:latin typeface="HG丸ｺﾞｼｯｸM-PRO" pitchFamily="50" charset="-128"/>
                <a:ea typeface="HG丸ｺﾞｼｯｸM-PRO" pitchFamily="50" charset="-128"/>
              </a:rPr>
              <a:t>業界による自主的な取組を促進することにより、建設工事の担い手の確保・育成を推進</a:t>
            </a:r>
            <a:endParaRPr lang="en-US" altLang="ja-JP" sz="1200" i="1" dirty="0" smtClean="0">
              <a:latin typeface="HG丸ｺﾞｼｯｸM-PRO" pitchFamily="50" charset="-128"/>
              <a:ea typeface="HG丸ｺﾞｼｯｸM-PRO" pitchFamily="50" charset="-128"/>
            </a:endParaRPr>
          </a:p>
        </p:txBody>
      </p:sp>
      <p:sp>
        <p:nvSpPr>
          <p:cNvPr id="23" name="下矢印 22"/>
          <p:cNvSpPr/>
          <p:nvPr/>
        </p:nvSpPr>
        <p:spPr>
          <a:xfrm rot="16200000">
            <a:off x="5378533" y="2175090"/>
            <a:ext cx="215653" cy="305158"/>
          </a:xfrm>
          <a:prstGeom prst="downArrow">
            <a:avLst>
              <a:gd name="adj1" fmla="val 54035"/>
              <a:gd name="adj2" fmla="val 41744"/>
            </a:avLst>
          </a:prstGeom>
          <a:gradFill flip="none" rotWithShape="1">
            <a:gsLst>
              <a:gs pos="0">
                <a:schemeClr val="bg1"/>
              </a:gs>
              <a:gs pos="50000">
                <a:srgbClr val="47FF9A"/>
              </a:gs>
              <a:gs pos="100000">
                <a:srgbClr val="00B050"/>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 name="下矢印 23"/>
          <p:cNvSpPr/>
          <p:nvPr/>
        </p:nvSpPr>
        <p:spPr>
          <a:xfrm rot="16200000">
            <a:off x="5390160" y="2834688"/>
            <a:ext cx="215653" cy="305158"/>
          </a:xfrm>
          <a:prstGeom prst="downArrow">
            <a:avLst>
              <a:gd name="adj1" fmla="val 54035"/>
              <a:gd name="adj2" fmla="val 41744"/>
            </a:avLst>
          </a:prstGeom>
          <a:gradFill flip="none" rotWithShape="1">
            <a:gsLst>
              <a:gs pos="0">
                <a:schemeClr val="bg1"/>
              </a:gs>
              <a:gs pos="50000">
                <a:srgbClr val="47FF9A"/>
              </a:gs>
              <a:gs pos="100000">
                <a:srgbClr val="00B050"/>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5" name="左大かっこ 24"/>
          <p:cNvSpPr/>
          <p:nvPr/>
        </p:nvSpPr>
        <p:spPr>
          <a:xfrm>
            <a:off x="5698551" y="2022649"/>
            <a:ext cx="46538" cy="710346"/>
          </a:xfrm>
          <a:prstGeom prst="leftBracket">
            <a:avLst/>
          </a:prstGeom>
          <a:ln>
            <a:solidFill>
              <a:srgbClr val="00D67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26" name="左大かっこ 25"/>
          <p:cNvSpPr/>
          <p:nvPr/>
        </p:nvSpPr>
        <p:spPr>
          <a:xfrm>
            <a:off x="5698551" y="2808501"/>
            <a:ext cx="46538" cy="439738"/>
          </a:xfrm>
          <a:prstGeom prst="leftBracket">
            <a:avLst/>
          </a:prstGeom>
          <a:ln>
            <a:solidFill>
              <a:srgbClr val="00D67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27" name="角丸四角形 26"/>
          <p:cNvSpPr/>
          <p:nvPr/>
        </p:nvSpPr>
        <p:spPr>
          <a:xfrm>
            <a:off x="117559" y="3445292"/>
            <a:ext cx="9648000" cy="1567884"/>
          </a:xfrm>
          <a:prstGeom prst="roundRect">
            <a:avLst>
              <a:gd name="adj" fmla="val 5760"/>
            </a:avLst>
          </a:prstGeom>
          <a:noFill/>
          <a:ln w="19050" cap="rnd">
            <a:solidFill>
              <a:srgbClr val="F68E98"/>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smtClean="0">
              <a:solidFill>
                <a:srgbClr val="F36976"/>
              </a:solidFill>
              <a:latin typeface="+mj-ea"/>
              <a:ea typeface="+mj-ea"/>
            </a:endParaRPr>
          </a:p>
        </p:txBody>
      </p:sp>
      <p:sp>
        <p:nvSpPr>
          <p:cNvPr id="28" name="テキスト ボックス 27"/>
          <p:cNvSpPr txBox="1"/>
          <p:nvPr/>
        </p:nvSpPr>
        <p:spPr>
          <a:xfrm>
            <a:off x="246334" y="3334240"/>
            <a:ext cx="3816000" cy="252000"/>
          </a:xfrm>
          <a:prstGeom prst="rect">
            <a:avLst/>
          </a:prstGeom>
          <a:solidFill>
            <a:srgbClr val="FFE1FF"/>
          </a:solidFill>
          <a:ln w="19050">
            <a:solidFill>
              <a:srgbClr val="F68E98"/>
            </a:solidFill>
          </a:ln>
          <a:effectLst>
            <a:outerShdw blurRad="50800" dist="38100" dir="2700000" algn="tl" rotWithShape="0">
              <a:prstClr val="black">
                <a:alpha val="40000"/>
              </a:prstClr>
            </a:outerShdw>
          </a:effectLst>
        </p:spPr>
        <p:txBody>
          <a:bodyPr wrap="square" lIns="88688" tIns="44344" rIns="36000" bIns="44344" rtlCol="0">
            <a:spAutoFit/>
          </a:bodyPr>
          <a:lstStyle/>
          <a:p>
            <a:r>
              <a:rPr lang="ja-JP" altLang="en-US" sz="1300" dirty="0" smtClean="0">
                <a:latin typeface="HGS創英角ｺﾞｼｯｸUB" pitchFamily="50" charset="-128"/>
                <a:ea typeface="HGS創英角ｺﾞｼｯｸUB" pitchFamily="50" charset="-128"/>
              </a:rPr>
              <a:t>維持更新時代に対応した適正な施工体制の確保</a:t>
            </a:r>
            <a:endParaRPr lang="ja-JP" altLang="en-US" sz="1300" dirty="0">
              <a:latin typeface="HGS創英角ｺﾞｼｯｸUB" pitchFamily="50" charset="-128"/>
              <a:ea typeface="HGS創英角ｺﾞｼｯｸUB" pitchFamily="50" charset="-128"/>
            </a:endParaRPr>
          </a:p>
        </p:txBody>
      </p:sp>
      <p:sp>
        <p:nvSpPr>
          <p:cNvPr id="29" name="テキスト ボックス 28"/>
          <p:cNvSpPr txBox="1"/>
          <p:nvPr/>
        </p:nvSpPr>
        <p:spPr>
          <a:xfrm>
            <a:off x="99512" y="4407520"/>
            <a:ext cx="5831796" cy="658941"/>
          </a:xfrm>
          <a:prstGeom prst="rect">
            <a:avLst/>
          </a:prstGeom>
          <a:noFill/>
        </p:spPr>
        <p:txBody>
          <a:bodyPr wrap="square" lIns="88688" tIns="44344" rIns="36000" bIns="44344" rtlCol="0">
            <a:spAutoFit/>
          </a:bodyPr>
          <a:lstStyle/>
          <a:p>
            <a:pPr marL="176213" indent="-176213">
              <a:tabLst>
                <a:tab pos="0" algn="l"/>
              </a:tabLst>
            </a:pPr>
            <a:r>
              <a:rPr lang="ja-JP" altLang="en-US" sz="1200" u="sng" dirty="0" smtClean="0">
                <a:latin typeface="メイリオ" pitchFamily="50" charset="-128"/>
                <a:ea typeface="メイリオ" pitchFamily="50" charset="-128"/>
              </a:rPr>
              <a:t>⑥建設業許可に係る暴力団排除条項を整備</a:t>
            </a:r>
            <a:r>
              <a:rPr lang="en-US" altLang="ja-JP" sz="600" u="sng" dirty="0" smtClean="0">
                <a:latin typeface="メイリオ" pitchFamily="50" charset="-128"/>
                <a:ea typeface="メイリオ" pitchFamily="50" charset="-128"/>
              </a:rPr>
              <a:t>(※)</a:t>
            </a:r>
            <a:r>
              <a:rPr lang="ja-JP" altLang="en-US" sz="1200" u="sng" dirty="0" smtClean="0">
                <a:latin typeface="メイリオ" pitchFamily="50" charset="-128"/>
                <a:ea typeface="メイリオ" pitchFamily="50" charset="-128"/>
              </a:rPr>
              <a:t>するとともに、受注者が暴力</a:t>
            </a:r>
            <a:endParaRPr lang="en-US" altLang="ja-JP" sz="1200" u="sng" dirty="0" smtClean="0">
              <a:latin typeface="メイリオ" pitchFamily="50" charset="-128"/>
              <a:ea typeface="メイリオ" pitchFamily="50" charset="-128"/>
            </a:endParaRPr>
          </a:p>
          <a:p>
            <a:pPr marL="176213" indent="-176213">
              <a:tabLst>
                <a:tab pos="0" algn="l"/>
              </a:tabLst>
            </a:pPr>
            <a:r>
              <a:rPr lang="ja-JP" altLang="en-US" sz="1200" dirty="0">
                <a:latin typeface="メイリオ" pitchFamily="50" charset="-128"/>
                <a:ea typeface="メイリオ" pitchFamily="50" charset="-128"/>
              </a:rPr>
              <a:t>　</a:t>
            </a:r>
            <a:r>
              <a:rPr lang="ja-JP" altLang="en-US" sz="1200" u="sng" dirty="0" smtClean="0">
                <a:latin typeface="メイリオ" pitchFamily="50" charset="-128"/>
                <a:ea typeface="メイリオ" pitchFamily="50" charset="-128"/>
              </a:rPr>
              <a:t>団員等と判明した場合に公共発注者から許可行政庁への通報を義務付け</a:t>
            </a:r>
            <a:endParaRPr lang="en-US" altLang="ja-JP" sz="1200" u="sng" dirty="0" smtClean="0">
              <a:latin typeface="メイリオ" pitchFamily="50" charset="-128"/>
              <a:ea typeface="メイリオ" pitchFamily="50" charset="-128"/>
            </a:endParaRPr>
          </a:p>
          <a:p>
            <a:pPr marL="176213" indent="-176213">
              <a:tabLst>
                <a:tab pos="0" algn="l"/>
              </a:tabLst>
            </a:pPr>
            <a:r>
              <a:rPr lang="ja-JP" altLang="en-US" sz="1000" dirty="0">
                <a:solidFill>
                  <a:srgbClr val="FF6699"/>
                </a:solidFill>
                <a:latin typeface="メイリオ" pitchFamily="50" charset="-128"/>
                <a:ea typeface="メイリオ" pitchFamily="50" charset="-128"/>
              </a:rPr>
              <a:t> </a:t>
            </a:r>
            <a:r>
              <a:rPr lang="ja-JP" altLang="en-US" sz="1000" dirty="0" smtClean="0">
                <a:solidFill>
                  <a:srgbClr val="FF6699"/>
                </a:solidFill>
                <a:latin typeface="メイリオ" pitchFamily="50" charset="-128"/>
                <a:ea typeface="メイリオ" pitchFamily="50" charset="-128"/>
              </a:rPr>
              <a:t> </a:t>
            </a:r>
            <a:r>
              <a:rPr lang="en-US" altLang="ja-JP" sz="1000" dirty="0" smtClean="0">
                <a:solidFill>
                  <a:srgbClr val="FF6699"/>
                </a:solidFill>
                <a:latin typeface="メイリオ" pitchFamily="50" charset="-128"/>
                <a:ea typeface="メイリオ" pitchFamily="50" charset="-128"/>
              </a:rPr>
              <a:t>【</a:t>
            </a:r>
            <a:r>
              <a:rPr lang="ja-JP" altLang="en-US" sz="1000" dirty="0" smtClean="0">
                <a:solidFill>
                  <a:srgbClr val="FF6699"/>
                </a:solidFill>
                <a:latin typeface="メイリオ" pitchFamily="50" charset="-128"/>
                <a:ea typeface="メイリオ" pitchFamily="50" charset="-128"/>
              </a:rPr>
              <a:t>建設業法</a:t>
            </a:r>
            <a:r>
              <a:rPr lang="en-US" altLang="ja-JP" sz="1000" dirty="0" smtClean="0">
                <a:solidFill>
                  <a:srgbClr val="FF6699"/>
                </a:solidFill>
                <a:latin typeface="メイリオ" pitchFamily="50" charset="-128"/>
                <a:ea typeface="メイリオ" pitchFamily="50" charset="-128"/>
              </a:rPr>
              <a:t>】</a:t>
            </a:r>
            <a:r>
              <a:rPr lang="en-US" altLang="ja-JP" sz="1000" dirty="0" smtClean="0">
                <a:solidFill>
                  <a:srgbClr val="6699FF"/>
                </a:solidFill>
                <a:latin typeface="メイリオ" pitchFamily="50" charset="-128"/>
                <a:ea typeface="メイリオ" pitchFamily="50" charset="-128"/>
              </a:rPr>
              <a:t>【</a:t>
            </a:r>
            <a:r>
              <a:rPr lang="ja-JP" altLang="en-US" sz="1000" dirty="0" smtClean="0">
                <a:solidFill>
                  <a:srgbClr val="6699FF"/>
                </a:solidFill>
                <a:latin typeface="メイリオ" pitchFamily="50" charset="-128"/>
                <a:ea typeface="メイリオ" pitchFamily="50" charset="-128"/>
              </a:rPr>
              <a:t>入契法</a:t>
            </a:r>
            <a:r>
              <a:rPr lang="en-US" altLang="ja-JP" sz="1000" dirty="0" smtClean="0">
                <a:solidFill>
                  <a:srgbClr val="6699FF"/>
                </a:solidFill>
                <a:latin typeface="メイリオ" pitchFamily="50" charset="-128"/>
                <a:ea typeface="メイリオ" pitchFamily="50" charset="-128"/>
              </a:rPr>
              <a:t>】</a:t>
            </a:r>
            <a:endParaRPr lang="en-US" altLang="ja-JP" sz="1200" dirty="0" smtClean="0">
              <a:solidFill>
                <a:srgbClr val="FF6699"/>
              </a:solidFill>
              <a:latin typeface="メイリオ" pitchFamily="50" charset="-128"/>
              <a:ea typeface="メイリオ" pitchFamily="50" charset="-128"/>
            </a:endParaRPr>
          </a:p>
          <a:p>
            <a:pPr marL="176213" indent="-176213">
              <a:tabLst>
                <a:tab pos="0" algn="l"/>
              </a:tabLst>
            </a:pPr>
            <a:endParaRPr lang="en-US" altLang="ja-JP" sz="300" dirty="0" smtClean="0">
              <a:latin typeface="メイリオ" pitchFamily="50" charset="-128"/>
              <a:ea typeface="メイリオ" pitchFamily="50" charset="-128"/>
            </a:endParaRPr>
          </a:p>
        </p:txBody>
      </p:sp>
      <p:sp>
        <p:nvSpPr>
          <p:cNvPr id="30" name="テキスト ボックス 29"/>
          <p:cNvSpPr txBox="1"/>
          <p:nvPr/>
        </p:nvSpPr>
        <p:spPr>
          <a:xfrm>
            <a:off x="93461" y="3652193"/>
            <a:ext cx="5763453" cy="812829"/>
          </a:xfrm>
          <a:prstGeom prst="rect">
            <a:avLst/>
          </a:prstGeom>
          <a:noFill/>
        </p:spPr>
        <p:txBody>
          <a:bodyPr wrap="square" lIns="88688" tIns="44344" rIns="88688" bIns="44344" rtlCol="0">
            <a:spAutoFit/>
          </a:bodyPr>
          <a:lstStyle/>
          <a:p>
            <a:pPr marL="177068" indent="-177068"/>
            <a:r>
              <a:rPr lang="ja-JP" altLang="en-US" sz="1200" u="sng" dirty="0" smtClean="0">
                <a:latin typeface="メイリオ" pitchFamily="50" charset="-128"/>
                <a:ea typeface="メイリオ" pitchFamily="50" charset="-128"/>
              </a:rPr>
              <a:t>④建設業の許可に係る業種区分を約</a:t>
            </a:r>
            <a:r>
              <a:rPr lang="en-US" altLang="ja-JP" sz="1200" u="sng" dirty="0" smtClean="0">
                <a:latin typeface="メイリオ" pitchFamily="50" charset="-128"/>
                <a:ea typeface="メイリオ" pitchFamily="50" charset="-128"/>
              </a:rPr>
              <a:t>40</a:t>
            </a:r>
            <a:r>
              <a:rPr lang="ja-JP" altLang="en-US" sz="1200" u="sng" dirty="0" smtClean="0">
                <a:latin typeface="メイリオ" pitchFamily="50" charset="-128"/>
                <a:ea typeface="メイリオ" pitchFamily="50" charset="-128"/>
              </a:rPr>
              <a:t>年ぶりに見直し、解体工事業を新設</a:t>
            </a:r>
            <a:endParaRPr lang="en-US" altLang="ja-JP" sz="1200" u="sng" dirty="0" smtClean="0">
              <a:latin typeface="メイリオ" pitchFamily="50" charset="-128"/>
              <a:ea typeface="メイリオ" pitchFamily="50" charset="-128"/>
            </a:endParaRPr>
          </a:p>
          <a:p>
            <a:pPr marL="177068" indent="-177068"/>
            <a:r>
              <a:rPr lang="ja-JP" altLang="en-US" sz="1200" dirty="0">
                <a:solidFill>
                  <a:srgbClr val="FF6699"/>
                </a:solidFill>
                <a:latin typeface="メイリオ" pitchFamily="50" charset="-128"/>
                <a:ea typeface="メイリオ" pitchFamily="50" charset="-128"/>
              </a:rPr>
              <a:t>　</a:t>
            </a:r>
            <a:r>
              <a:rPr lang="en-US" altLang="ja-JP" sz="1000" dirty="0" smtClean="0">
                <a:solidFill>
                  <a:srgbClr val="FF6699"/>
                </a:solidFill>
                <a:latin typeface="メイリオ" pitchFamily="50" charset="-128"/>
                <a:ea typeface="メイリオ" pitchFamily="50" charset="-128"/>
              </a:rPr>
              <a:t>【</a:t>
            </a:r>
            <a:r>
              <a:rPr lang="ja-JP" altLang="en-US" sz="1000" dirty="0" smtClean="0">
                <a:solidFill>
                  <a:srgbClr val="FF6699"/>
                </a:solidFill>
                <a:latin typeface="メイリオ" pitchFamily="50" charset="-128"/>
                <a:ea typeface="メイリオ" pitchFamily="50" charset="-128"/>
              </a:rPr>
              <a:t>建設業法</a:t>
            </a:r>
            <a:r>
              <a:rPr lang="en-US" altLang="ja-JP" sz="1000" dirty="0" smtClean="0">
                <a:solidFill>
                  <a:srgbClr val="FF6699"/>
                </a:solidFill>
                <a:latin typeface="メイリオ" pitchFamily="50" charset="-128"/>
                <a:ea typeface="メイリオ" pitchFamily="50" charset="-128"/>
              </a:rPr>
              <a:t>】</a:t>
            </a:r>
            <a:endParaRPr lang="en-US" altLang="ja-JP" sz="700" dirty="0" smtClean="0">
              <a:solidFill>
                <a:srgbClr val="FF6699"/>
              </a:solidFill>
              <a:latin typeface="メイリオ" pitchFamily="50" charset="-128"/>
              <a:ea typeface="メイリオ" pitchFamily="50" charset="-128"/>
            </a:endParaRPr>
          </a:p>
          <a:p>
            <a:pPr marL="177068" indent="-177068"/>
            <a:r>
              <a:rPr lang="ja-JP" altLang="en-US" sz="1200" b="1" u="sng" dirty="0" smtClean="0">
                <a:latin typeface="メイリオ" pitchFamily="50" charset="-128"/>
                <a:ea typeface="メイリオ" pitchFamily="50" charset="-128"/>
              </a:rPr>
              <a:t>⑤</a:t>
            </a:r>
            <a:r>
              <a:rPr lang="ja-JP" altLang="en-US" sz="1200" u="sng" dirty="0" smtClean="0">
                <a:latin typeface="メイリオ" pitchFamily="50" charset="-128"/>
                <a:ea typeface="メイリオ" pitchFamily="50" charset="-128"/>
              </a:rPr>
              <a:t>公共工事における施工体制台帳の作成・提出義務を小規模工事にも拡大</a:t>
            </a:r>
            <a:endParaRPr lang="en-US" altLang="ja-JP" sz="1200" u="sng" dirty="0" smtClean="0">
              <a:latin typeface="メイリオ" pitchFamily="50" charset="-128"/>
              <a:ea typeface="メイリオ" pitchFamily="50" charset="-128"/>
            </a:endParaRPr>
          </a:p>
          <a:p>
            <a:pPr marL="177068" indent="-177068"/>
            <a:r>
              <a:rPr lang="ja-JP" altLang="en-US" sz="1100" dirty="0" smtClean="0">
                <a:latin typeface="メイリオ" pitchFamily="50" charset="-128"/>
                <a:ea typeface="メイリオ" pitchFamily="50" charset="-128"/>
              </a:rPr>
              <a:t>　（下請金額による下限を撤廃）</a:t>
            </a:r>
            <a:r>
              <a:rPr lang="en-US" altLang="ja-JP" sz="1000" dirty="0" smtClean="0">
                <a:solidFill>
                  <a:srgbClr val="6699FF"/>
                </a:solidFill>
                <a:latin typeface="メイリオ" pitchFamily="50" charset="-128"/>
                <a:ea typeface="メイリオ" pitchFamily="50" charset="-128"/>
              </a:rPr>
              <a:t> 【</a:t>
            </a:r>
            <a:r>
              <a:rPr lang="ja-JP" altLang="en-US" sz="1000" dirty="0" smtClean="0">
                <a:solidFill>
                  <a:srgbClr val="6699FF"/>
                </a:solidFill>
                <a:latin typeface="メイリオ" pitchFamily="50" charset="-128"/>
                <a:ea typeface="メイリオ" pitchFamily="50" charset="-128"/>
              </a:rPr>
              <a:t>入契法</a:t>
            </a:r>
            <a:r>
              <a:rPr lang="en-US" altLang="ja-JP" sz="1000" dirty="0" smtClean="0">
                <a:solidFill>
                  <a:srgbClr val="6699FF"/>
                </a:solidFill>
                <a:latin typeface="メイリオ" pitchFamily="50" charset="-128"/>
                <a:ea typeface="メイリオ" pitchFamily="50" charset="-128"/>
              </a:rPr>
              <a:t>】</a:t>
            </a:r>
            <a:endParaRPr lang="en-US" altLang="ja-JP" sz="2400" dirty="0" smtClean="0">
              <a:solidFill>
                <a:srgbClr val="FF6699"/>
              </a:solidFill>
              <a:latin typeface="メイリオ" pitchFamily="50" charset="-128"/>
              <a:ea typeface="メイリオ" pitchFamily="50" charset="-128"/>
            </a:endParaRPr>
          </a:p>
        </p:txBody>
      </p:sp>
      <p:sp>
        <p:nvSpPr>
          <p:cNvPr id="32" name="テキスト ボックス 31"/>
          <p:cNvSpPr txBox="1"/>
          <p:nvPr/>
        </p:nvSpPr>
        <p:spPr>
          <a:xfrm>
            <a:off x="4876804" y="514985"/>
            <a:ext cx="5111084" cy="461665"/>
          </a:xfrm>
          <a:prstGeom prst="rect">
            <a:avLst/>
          </a:prstGeom>
          <a:noFill/>
        </p:spPr>
        <p:txBody>
          <a:bodyPr wrap="square" rtlCol="0">
            <a:spAutoFit/>
          </a:bodyPr>
          <a:lstStyle/>
          <a:p>
            <a:pPr marL="182563" indent="-182563"/>
            <a:r>
              <a:rPr lang="ja-JP" altLang="en-US" sz="1200" i="1" u="sng" dirty="0" smtClean="0">
                <a:latin typeface="メイリオ" pitchFamily="50" charset="-128"/>
                <a:ea typeface="メイリオ" pitchFamily="50" charset="-128"/>
              </a:rPr>
              <a:t>→離職者の増加、若年入職者の減少等による将来の工事の担い手不足等が懸念</a:t>
            </a:r>
            <a:endParaRPr kumimoji="1" lang="ja-JP" altLang="en-US" sz="1200" dirty="0"/>
          </a:p>
        </p:txBody>
      </p:sp>
      <p:sp>
        <p:nvSpPr>
          <p:cNvPr id="33" name="テキスト ボックス 32"/>
          <p:cNvSpPr txBox="1"/>
          <p:nvPr/>
        </p:nvSpPr>
        <p:spPr>
          <a:xfrm>
            <a:off x="4876804" y="911465"/>
            <a:ext cx="4338005" cy="276999"/>
          </a:xfrm>
          <a:prstGeom prst="rect">
            <a:avLst/>
          </a:prstGeom>
          <a:noFill/>
        </p:spPr>
        <p:txBody>
          <a:bodyPr wrap="square" rtlCol="0">
            <a:spAutoFit/>
          </a:bodyPr>
          <a:lstStyle/>
          <a:p>
            <a:r>
              <a:rPr lang="ja-JP" altLang="en-US" sz="1200" i="1" u="sng" dirty="0" smtClean="0">
                <a:latin typeface="メイリオ" pitchFamily="50" charset="-128"/>
                <a:ea typeface="メイリオ" pitchFamily="50" charset="-128"/>
              </a:rPr>
              <a:t>→</a:t>
            </a:r>
            <a:r>
              <a:rPr lang="zh-TW" altLang="en-US" sz="1200" i="1" u="sng" dirty="0" smtClean="0">
                <a:latin typeface="メイリオ" pitchFamily="50" charset="-128"/>
                <a:ea typeface="メイリオ" pitchFamily="50" charset="-128"/>
              </a:rPr>
              <a:t>維持更新時代</a:t>
            </a:r>
            <a:r>
              <a:rPr lang="ja-JP" altLang="en-US" sz="1200" i="1" u="sng" dirty="0" smtClean="0">
                <a:latin typeface="メイリオ" pitchFamily="50" charset="-128"/>
                <a:ea typeface="メイリオ" pitchFamily="50" charset="-128"/>
              </a:rPr>
              <a:t>に対応した適正な施工体制の確保が急務</a:t>
            </a:r>
            <a:endParaRPr kumimoji="1" lang="ja-JP" altLang="en-US" sz="1200" dirty="0"/>
          </a:p>
        </p:txBody>
      </p:sp>
      <p:sp>
        <p:nvSpPr>
          <p:cNvPr id="34" name="テキスト ボックス 33"/>
          <p:cNvSpPr txBox="1"/>
          <p:nvPr/>
        </p:nvSpPr>
        <p:spPr>
          <a:xfrm>
            <a:off x="5662287" y="4499592"/>
            <a:ext cx="3659305" cy="276999"/>
          </a:xfrm>
          <a:prstGeom prst="rect">
            <a:avLst/>
          </a:prstGeom>
          <a:noFill/>
        </p:spPr>
        <p:txBody>
          <a:bodyPr wrap="square" rtlCol="0">
            <a:spAutoFit/>
          </a:bodyPr>
          <a:lstStyle/>
          <a:p>
            <a:pPr marL="138113" indent="-138113">
              <a:buFont typeface="Wingdings" pitchFamily="2" charset="2"/>
              <a:buChar char="Ø"/>
            </a:pPr>
            <a:r>
              <a:rPr lang="ja-JP" altLang="en-US" sz="1200" i="1" dirty="0" smtClean="0">
                <a:latin typeface="HG丸ｺﾞｼｯｸM-PRO" pitchFamily="50" charset="-128"/>
                <a:ea typeface="HG丸ｺﾞｼｯｸM-PRO" pitchFamily="50" charset="-128"/>
              </a:rPr>
              <a:t>建設業・公共工事からの暴力団排除を徹底</a:t>
            </a:r>
            <a:endParaRPr lang="en-US" altLang="ja-JP" sz="1200" i="1" dirty="0" smtClean="0">
              <a:latin typeface="HG丸ｺﾞｼｯｸM-PRO" pitchFamily="50" charset="-128"/>
              <a:ea typeface="HG丸ｺﾞｼｯｸM-PRO" pitchFamily="50" charset="-128"/>
            </a:endParaRPr>
          </a:p>
        </p:txBody>
      </p:sp>
      <p:sp>
        <p:nvSpPr>
          <p:cNvPr id="35" name="下矢印 34"/>
          <p:cNvSpPr/>
          <p:nvPr/>
        </p:nvSpPr>
        <p:spPr>
          <a:xfrm rot="16200000">
            <a:off x="5365716" y="4454652"/>
            <a:ext cx="215653" cy="305158"/>
          </a:xfrm>
          <a:prstGeom prst="downArrow">
            <a:avLst>
              <a:gd name="adj1" fmla="val 54035"/>
              <a:gd name="adj2" fmla="val 41744"/>
            </a:avLst>
          </a:prstGeom>
          <a:gradFill flip="none" rotWithShape="1">
            <a:gsLst>
              <a:gs pos="0">
                <a:schemeClr val="bg1"/>
              </a:gs>
              <a:gs pos="50000">
                <a:srgbClr val="FF99CC">
                  <a:shade val="67500"/>
                  <a:satMod val="115000"/>
                </a:srgbClr>
              </a:gs>
              <a:gs pos="100000">
                <a:srgbClr val="FF99CC">
                  <a:shade val="100000"/>
                  <a:satMod val="115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左大かっこ 35"/>
          <p:cNvSpPr/>
          <p:nvPr/>
        </p:nvSpPr>
        <p:spPr>
          <a:xfrm>
            <a:off x="5736131" y="4503796"/>
            <a:ext cx="49529" cy="288000"/>
          </a:xfrm>
          <a:prstGeom prst="leftBracket">
            <a:avLst/>
          </a:prstGeom>
          <a:ln>
            <a:solidFill>
              <a:srgbClr val="E600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37" name="テキスト ボックス 36"/>
          <p:cNvSpPr txBox="1"/>
          <p:nvPr/>
        </p:nvSpPr>
        <p:spPr>
          <a:xfrm>
            <a:off x="5663458" y="3983067"/>
            <a:ext cx="4255350" cy="461665"/>
          </a:xfrm>
          <a:prstGeom prst="rect">
            <a:avLst/>
          </a:prstGeom>
          <a:noFill/>
        </p:spPr>
        <p:txBody>
          <a:bodyPr wrap="square" rtlCol="0">
            <a:spAutoFit/>
          </a:bodyPr>
          <a:lstStyle/>
          <a:p>
            <a:pPr marL="138113" indent="-138113">
              <a:buFont typeface="Wingdings" pitchFamily="2" charset="2"/>
              <a:buChar char="Ø"/>
            </a:pPr>
            <a:r>
              <a:rPr lang="ja-JP" altLang="en-US" sz="1200" i="1" dirty="0" smtClean="0">
                <a:latin typeface="HG丸ｺﾞｼｯｸM-PRO" pitchFamily="50" charset="-128"/>
                <a:ea typeface="HG丸ｺﾞｼｯｸM-PRO" pitchFamily="50" charset="-128"/>
              </a:rPr>
              <a:t>維持修繕等の小規模工事も含め、施工体制の把握を徹底することにより、手抜き工事や不当な中間搾取を防止</a:t>
            </a:r>
            <a:endParaRPr lang="en-US" altLang="ja-JP" sz="1200" i="1" dirty="0" smtClean="0">
              <a:latin typeface="HG丸ｺﾞｼｯｸM-PRO" pitchFamily="50" charset="-128"/>
              <a:ea typeface="HG丸ｺﾞｼｯｸM-PRO" pitchFamily="50" charset="-128"/>
            </a:endParaRPr>
          </a:p>
        </p:txBody>
      </p:sp>
      <p:sp>
        <p:nvSpPr>
          <p:cNvPr id="38" name="下矢印 37"/>
          <p:cNvSpPr/>
          <p:nvPr/>
        </p:nvSpPr>
        <p:spPr>
          <a:xfrm rot="16200000">
            <a:off x="5386663" y="3563920"/>
            <a:ext cx="215653" cy="305158"/>
          </a:xfrm>
          <a:prstGeom prst="downArrow">
            <a:avLst>
              <a:gd name="adj1" fmla="val 54035"/>
              <a:gd name="adj2" fmla="val 41744"/>
            </a:avLst>
          </a:prstGeom>
          <a:gradFill flip="none" rotWithShape="1">
            <a:gsLst>
              <a:gs pos="0">
                <a:schemeClr val="bg1"/>
              </a:gs>
              <a:gs pos="50000">
                <a:srgbClr val="FF99CC">
                  <a:shade val="67500"/>
                  <a:satMod val="115000"/>
                </a:srgbClr>
              </a:gs>
              <a:gs pos="100000">
                <a:srgbClr val="FF99CC">
                  <a:shade val="100000"/>
                  <a:satMod val="115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663459" y="3448921"/>
            <a:ext cx="4054877" cy="461665"/>
          </a:xfrm>
          <a:prstGeom prst="rect">
            <a:avLst/>
          </a:prstGeom>
          <a:noFill/>
        </p:spPr>
        <p:txBody>
          <a:bodyPr wrap="square" rtlCol="0">
            <a:spAutoFit/>
          </a:bodyPr>
          <a:lstStyle/>
          <a:p>
            <a:pPr marL="138113" indent="-138113">
              <a:buFont typeface="Wingdings" pitchFamily="2" charset="2"/>
              <a:buChar char="Ø"/>
            </a:pPr>
            <a:r>
              <a:rPr lang="ja-JP" altLang="en-US" sz="1200" i="1" dirty="0" smtClean="0">
                <a:latin typeface="HG丸ｺﾞｼｯｸM-PRO" pitchFamily="50" charset="-128"/>
                <a:ea typeface="HG丸ｺﾞｼｯｸM-PRO" pitchFamily="50" charset="-128"/>
              </a:rPr>
              <a:t>解体工事について、事故を防ぎ、工事の質を確保するため、必要な実務経験や資格のある技術者を配置</a:t>
            </a:r>
            <a:endParaRPr lang="en-US" altLang="ja-JP" sz="1200" i="1" dirty="0" smtClean="0">
              <a:latin typeface="HG丸ｺﾞｼｯｸM-PRO" pitchFamily="50" charset="-128"/>
              <a:ea typeface="HG丸ｺﾞｼｯｸM-PRO" pitchFamily="50" charset="-128"/>
            </a:endParaRPr>
          </a:p>
        </p:txBody>
      </p:sp>
      <p:sp>
        <p:nvSpPr>
          <p:cNvPr id="40" name="下矢印 39"/>
          <p:cNvSpPr/>
          <p:nvPr/>
        </p:nvSpPr>
        <p:spPr>
          <a:xfrm rot="16200000">
            <a:off x="5365718" y="3988934"/>
            <a:ext cx="215653" cy="305158"/>
          </a:xfrm>
          <a:prstGeom prst="downArrow">
            <a:avLst>
              <a:gd name="adj1" fmla="val 54035"/>
              <a:gd name="adj2" fmla="val 41744"/>
            </a:avLst>
          </a:prstGeom>
          <a:gradFill flip="none" rotWithShape="1">
            <a:gsLst>
              <a:gs pos="0">
                <a:schemeClr val="bg1"/>
              </a:gs>
              <a:gs pos="50000">
                <a:srgbClr val="FF99CC">
                  <a:shade val="67500"/>
                  <a:satMod val="115000"/>
                </a:srgbClr>
              </a:gs>
              <a:gs pos="100000">
                <a:srgbClr val="FF99CC">
                  <a:shade val="100000"/>
                  <a:satMod val="115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1" name="左大かっこ 40"/>
          <p:cNvSpPr/>
          <p:nvPr/>
        </p:nvSpPr>
        <p:spPr>
          <a:xfrm>
            <a:off x="5729902" y="3935785"/>
            <a:ext cx="49529" cy="432000"/>
          </a:xfrm>
          <a:prstGeom prst="leftBracket">
            <a:avLst/>
          </a:prstGeom>
          <a:ln>
            <a:solidFill>
              <a:srgbClr val="E600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42" name="左大かっこ 41"/>
          <p:cNvSpPr/>
          <p:nvPr/>
        </p:nvSpPr>
        <p:spPr>
          <a:xfrm>
            <a:off x="5729374" y="3484115"/>
            <a:ext cx="45719" cy="398473"/>
          </a:xfrm>
          <a:prstGeom prst="leftBracket">
            <a:avLst/>
          </a:prstGeom>
          <a:ln>
            <a:solidFill>
              <a:srgbClr val="E600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43" name="テキスト ボックス 42"/>
          <p:cNvSpPr txBox="1"/>
          <p:nvPr/>
        </p:nvSpPr>
        <p:spPr>
          <a:xfrm>
            <a:off x="1136576" y="4602336"/>
            <a:ext cx="7229133" cy="800219"/>
          </a:xfrm>
          <a:prstGeom prst="rect">
            <a:avLst/>
          </a:prstGeom>
          <a:noFill/>
        </p:spPr>
        <p:txBody>
          <a:bodyPr wrap="square" rtlCol="0">
            <a:spAutoFit/>
          </a:bodyPr>
          <a:lstStyle/>
          <a:p>
            <a:pPr marL="266700" indent="-266700">
              <a:tabLst>
                <a:tab pos="0" algn="l"/>
              </a:tabLst>
            </a:pPr>
            <a:r>
              <a:rPr lang="ja-JP" altLang="en-US" sz="2800" dirty="0" smtClean="0">
                <a:solidFill>
                  <a:srgbClr val="FF6699"/>
                </a:solidFill>
                <a:latin typeface="メイリオ" pitchFamily="50" charset="-128"/>
                <a:ea typeface="メイリオ" pitchFamily="50" charset="-128"/>
              </a:rPr>
              <a:t>　</a:t>
            </a:r>
            <a:r>
              <a:rPr lang="ja-JP" altLang="en-US" sz="1100" dirty="0" smtClean="0">
                <a:solidFill>
                  <a:srgbClr val="FF6699"/>
                </a:solidFill>
                <a:latin typeface="メイリオ" pitchFamily="50" charset="-128"/>
                <a:ea typeface="メイリオ" pitchFamily="50" charset="-128"/>
              </a:rPr>
              <a:t>　　</a:t>
            </a:r>
            <a:r>
              <a:rPr lang="en-US" altLang="ja-JP" sz="900" dirty="0" smtClean="0">
                <a:latin typeface="メイリオ" pitchFamily="50" charset="-128"/>
                <a:ea typeface="メイリオ" pitchFamily="50" charset="-128"/>
              </a:rPr>
              <a:t>※</a:t>
            </a:r>
            <a:r>
              <a:rPr lang="ja-JP" altLang="en-US" sz="900" dirty="0" smtClean="0">
                <a:latin typeface="メイリオ" pitchFamily="50" charset="-128"/>
                <a:ea typeface="メイリオ" pitchFamily="50" charset="-128"/>
              </a:rPr>
              <a:t>許可が不要な浄化槽工事業・解体工事業の登録についても暴力団排除条項を整備</a:t>
            </a:r>
            <a:r>
              <a:rPr lang="en-US" altLang="ja-JP" sz="900" dirty="0" smtClean="0">
                <a:solidFill>
                  <a:srgbClr val="92D050"/>
                </a:solidFill>
                <a:latin typeface="メイリオ" pitchFamily="50" charset="-128"/>
                <a:ea typeface="メイリオ" pitchFamily="50" charset="-128"/>
              </a:rPr>
              <a:t>【</a:t>
            </a:r>
            <a:r>
              <a:rPr lang="ja-JP" altLang="en-US" sz="900" dirty="0" smtClean="0">
                <a:solidFill>
                  <a:srgbClr val="92D050"/>
                </a:solidFill>
                <a:latin typeface="メイリオ" pitchFamily="50" charset="-128"/>
                <a:ea typeface="メイリオ" pitchFamily="50" charset="-128"/>
              </a:rPr>
              <a:t>浄化槽法</a:t>
            </a:r>
            <a:r>
              <a:rPr lang="en-US" altLang="ja-JP" sz="900" dirty="0" smtClean="0">
                <a:solidFill>
                  <a:srgbClr val="92D050"/>
                </a:solidFill>
                <a:latin typeface="メイリオ" pitchFamily="50" charset="-128"/>
                <a:ea typeface="メイリオ" pitchFamily="50" charset="-128"/>
              </a:rPr>
              <a:t>】</a:t>
            </a:r>
            <a:r>
              <a:rPr lang="en-US" altLang="ja-JP" sz="900" dirty="0" smtClean="0">
                <a:solidFill>
                  <a:srgbClr val="9933FF"/>
                </a:solidFill>
                <a:latin typeface="メイリオ" pitchFamily="50" charset="-128"/>
                <a:ea typeface="メイリオ" pitchFamily="50" charset="-128"/>
              </a:rPr>
              <a:t>【</a:t>
            </a:r>
            <a:r>
              <a:rPr lang="ja-JP" altLang="en-US" sz="900" dirty="0" smtClean="0">
                <a:solidFill>
                  <a:srgbClr val="9933FF"/>
                </a:solidFill>
                <a:latin typeface="メイリオ" pitchFamily="50" charset="-128"/>
                <a:ea typeface="メイリオ" pitchFamily="50" charset="-128"/>
              </a:rPr>
              <a:t>建設リサイクル法</a:t>
            </a:r>
            <a:r>
              <a:rPr lang="en-US" altLang="ja-JP" sz="900" dirty="0" smtClean="0">
                <a:solidFill>
                  <a:srgbClr val="9933FF"/>
                </a:solidFill>
                <a:latin typeface="メイリオ" pitchFamily="50" charset="-128"/>
                <a:ea typeface="メイリオ" pitchFamily="50" charset="-128"/>
              </a:rPr>
              <a:t>】</a:t>
            </a:r>
            <a:endParaRPr lang="en-US" altLang="ja-JP" sz="900" dirty="0" smtClean="0">
              <a:solidFill>
                <a:srgbClr val="92D050"/>
              </a:solidFill>
              <a:latin typeface="メイリオ" pitchFamily="50" charset="-128"/>
              <a:ea typeface="メイリオ" pitchFamily="50" charset="-128"/>
            </a:endParaRPr>
          </a:p>
          <a:p>
            <a:endParaRPr kumimoji="1" lang="ja-JP" altLang="en-US" dirty="0"/>
          </a:p>
        </p:txBody>
      </p:sp>
      <p:sp>
        <p:nvSpPr>
          <p:cNvPr id="44" name="テキスト ボックス 43"/>
          <p:cNvSpPr txBox="1"/>
          <p:nvPr/>
        </p:nvSpPr>
        <p:spPr>
          <a:xfrm>
            <a:off x="83988" y="5085184"/>
            <a:ext cx="6048672" cy="253916"/>
          </a:xfrm>
          <a:prstGeom prst="rect">
            <a:avLst/>
          </a:prstGeom>
          <a:noFill/>
        </p:spPr>
        <p:txBody>
          <a:bodyPr wrap="square" rtlCol="0">
            <a:spAutoFit/>
          </a:bodyPr>
          <a:lstStyle/>
          <a:p>
            <a:pPr marL="133350" indent="-133350"/>
            <a:r>
              <a:rPr lang="ja-JP" altLang="en-US" sz="1000" dirty="0" smtClean="0">
                <a:latin typeface="メイリオ" pitchFamily="50" charset="-128"/>
                <a:ea typeface="メイリオ" pitchFamily="50" charset="-128"/>
              </a:rPr>
              <a:t>⑦</a:t>
            </a:r>
            <a:r>
              <a:rPr kumimoji="1" lang="ja-JP" altLang="en-US" sz="1000" dirty="0" smtClean="0">
                <a:latin typeface="メイリオ" pitchFamily="50" charset="-128"/>
                <a:ea typeface="メイリオ" pitchFamily="50" charset="-128"/>
              </a:rPr>
              <a:t>その他、許可申請書の閲覧制度について個人情報を含む書類を除外する等、必要な改正を措置</a:t>
            </a:r>
            <a:endParaRPr kumimoji="1" lang="ja-JP" altLang="en-US" sz="1000" dirty="0">
              <a:latin typeface="メイリオ" pitchFamily="50" charset="-128"/>
              <a:ea typeface="メイリオ" pitchFamily="50" charset="-128"/>
            </a:endParaRPr>
          </a:p>
        </p:txBody>
      </p:sp>
      <p:sp>
        <p:nvSpPr>
          <p:cNvPr id="45" name="正方形/長方形 44"/>
          <p:cNvSpPr/>
          <p:nvPr/>
        </p:nvSpPr>
        <p:spPr>
          <a:xfrm>
            <a:off x="44249" y="5562585"/>
            <a:ext cx="9861751" cy="504000"/>
          </a:xfrm>
          <a:prstGeom prst="rect">
            <a:avLst/>
          </a:prstGeom>
        </p:spPr>
        <p:style>
          <a:lnRef idx="1">
            <a:schemeClr val="accent6"/>
          </a:lnRef>
          <a:fillRef idx="2">
            <a:schemeClr val="accent6"/>
          </a:fillRef>
          <a:effectRef idx="1">
            <a:schemeClr val="accent6"/>
          </a:effectRef>
          <a:fontRef idx="minor">
            <a:schemeClr val="dk1"/>
          </a:fontRef>
        </p:style>
        <p:txBody>
          <a:bodyPr lIns="88688" tIns="44344" rIns="88688" bIns="44344" rtlCol="0" anchor="ctr"/>
          <a:lstStyle/>
          <a:p>
            <a:pPr algn="ctr"/>
            <a:r>
              <a:rPr lang="ja-JP" altLang="en-US" sz="1500" dirty="0" smtClean="0">
                <a:latin typeface="HGP創英角ｺﾞｼｯｸUB" pitchFamily="50" charset="-128"/>
                <a:ea typeface="HGP創英角ｺﾞｼｯｸUB" pitchFamily="50" charset="-128"/>
              </a:rPr>
              <a:t>品確法（</a:t>
            </a:r>
            <a:r>
              <a:rPr lang="en-US" altLang="ja-JP" sz="1500" dirty="0" smtClean="0">
                <a:latin typeface="HGP創英角ｺﾞｼｯｸUB" pitchFamily="50" charset="-128"/>
                <a:ea typeface="HGP創英角ｺﾞｼｯｸUB" pitchFamily="50" charset="-128"/>
              </a:rPr>
              <a:t>※</a:t>
            </a:r>
            <a:r>
              <a:rPr lang="ja-JP" altLang="en-US" sz="1500" dirty="0" smtClean="0">
                <a:latin typeface="HGP創英角ｺﾞｼｯｸUB" pitchFamily="50" charset="-128"/>
                <a:ea typeface="HGP創英角ｺﾞｼｯｸUB" pitchFamily="50" charset="-128"/>
              </a:rPr>
              <a:t>）改正等の入札契約制度の改革と一体となって、</a:t>
            </a:r>
            <a:endParaRPr lang="en-US" altLang="ja-JP" sz="1500" dirty="0" smtClean="0">
              <a:latin typeface="HGP創英角ｺﾞｼｯｸUB" pitchFamily="50" charset="-128"/>
              <a:ea typeface="HGP創英角ｺﾞｼｯｸUB" pitchFamily="50" charset="-128"/>
            </a:endParaRPr>
          </a:p>
          <a:p>
            <a:pPr algn="ctr"/>
            <a:r>
              <a:rPr kumimoji="1" lang="ja-JP" altLang="en-US" sz="1500" dirty="0" smtClean="0">
                <a:latin typeface="HGP創英角ｺﾞｼｯｸUB" pitchFamily="50" charset="-128"/>
                <a:ea typeface="HGP創英角ｺﾞｼｯｸUB" pitchFamily="50" charset="-128"/>
              </a:rPr>
              <a:t>現在及び将来にわたる</a:t>
            </a:r>
            <a:r>
              <a:rPr lang="ja-JP" altLang="en-US" sz="1500" dirty="0" smtClean="0">
                <a:latin typeface="HGP創英角ｺﾞｼｯｸUB" pitchFamily="50" charset="-128"/>
                <a:ea typeface="HGP創英角ｺﾞｼｯｸUB" pitchFamily="50" charset="-128"/>
              </a:rPr>
              <a:t>建設工事の</a:t>
            </a:r>
            <a:r>
              <a:rPr kumimoji="1" lang="ja-JP" altLang="en-US" sz="1500" dirty="0" smtClean="0">
                <a:latin typeface="HGP創英角ｺﾞｼｯｸUB" pitchFamily="50" charset="-128"/>
                <a:ea typeface="HGP創英角ｺﾞｼｯｸUB" pitchFamily="50" charset="-128"/>
              </a:rPr>
              <a:t>適正な施工とその担い手の確保</a:t>
            </a:r>
            <a:r>
              <a:rPr lang="ja-JP" altLang="en-US" sz="1500" dirty="0" smtClean="0">
                <a:latin typeface="HGP創英角ｺﾞｼｯｸUB" pitchFamily="50" charset="-128"/>
                <a:ea typeface="HGP創英角ｺﾞｼｯｸUB" pitchFamily="50" charset="-128"/>
              </a:rPr>
              <a:t>を実現</a:t>
            </a:r>
            <a:endParaRPr kumimoji="1" lang="en-US" altLang="ja-JP" sz="1500" dirty="0" smtClean="0">
              <a:latin typeface="HGP創英角ｺﾞｼｯｸUB" pitchFamily="50" charset="-128"/>
              <a:ea typeface="HGP創英角ｺﾞｼｯｸUB" pitchFamily="50" charset="-128"/>
            </a:endParaRPr>
          </a:p>
        </p:txBody>
      </p:sp>
      <p:sp>
        <p:nvSpPr>
          <p:cNvPr id="46" name="下矢印 45"/>
          <p:cNvSpPr/>
          <p:nvPr/>
        </p:nvSpPr>
        <p:spPr>
          <a:xfrm>
            <a:off x="3583916" y="5335716"/>
            <a:ext cx="2808000" cy="140680"/>
          </a:xfrm>
          <a:prstGeom prst="downArrow">
            <a:avLst/>
          </a:prstGeom>
          <a:gradFill flip="none" rotWithShape="1">
            <a:gsLst>
              <a:gs pos="0">
                <a:schemeClr val="bg1"/>
              </a:gs>
              <a:gs pos="50000">
                <a:schemeClr val="accent6">
                  <a:lumMod val="20000"/>
                  <a:lumOff val="80000"/>
                </a:schemeClr>
              </a:gs>
              <a:gs pos="100000">
                <a:schemeClr val="accent6">
                  <a:lumMod val="40000"/>
                  <a:lumOff val="60000"/>
                </a:schemeClr>
              </a:gs>
            </a:gsLst>
            <a:lin ang="5400000" scaled="1"/>
            <a:tileRect/>
          </a:gradFill>
        </p:spPr>
        <p:style>
          <a:lnRef idx="1">
            <a:schemeClr val="accent6"/>
          </a:lnRef>
          <a:fillRef idx="2">
            <a:schemeClr val="accent6"/>
          </a:fillRef>
          <a:effectRef idx="1">
            <a:schemeClr val="accent6"/>
          </a:effectRef>
          <a:fontRef idx="minor">
            <a:schemeClr val="dk1"/>
          </a:fontRef>
        </p:style>
        <p:txBody>
          <a:bodyPr lIns="88688" tIns="44344" rIns="88688" bIns="44344" rtlCol="0" anchor="ctr"/>
          <a:lstStyle/>
          <a:p>
            <a:pPr algn="ctr"/>
            <a:endParaRPr kumimoji="1" lang="ja-JP" altLang="en-US"/>
          </a:p>
        </p:txBody>
      </p:sp>
      <p:sp>
        <p:nvSpPr>
          <p:cNvPr id="47" name="テキスト ボックス 46"/>
          <p:cNvSpPr txBox="1"/>
          <p:nvPr/>
        </p:nvSpPr>
        <p:spPr>
          <a:xfrm>
            <a:off x="7144382" y="5300872"/>
            <a:ext cx="2719014" cy="246221"/>
          </a:xfrm>
          <a:prstGeom prst="rect">
            <a:avLst/>
          </a:prstGeom>
          <a:noFill/>
        </p:spPr>
        <p:txBody>
          <a:bodyPr wrap="none" rtlCol="0">
            <a:spAutoFit/>
          </a:bodyPr>
          <a:lstStyle/>
          <a:p>
            <a:r>
              <a:rPr kumimoji="1" lang="ja-JP" altLang="en-US" sz="1000" dirty="0" smtClean="0"/>
              <a:t>（</a:t>
            </a:r>
            <a:r>
              <a:rPr kumimoji="1" lang="en-US" altLang="ja-JP" sz="1000" dirty="0" smtClean="0"/>
              <a:t>※</a:t>
            </a:r>
            <a:r>
              <a:rPr kumimoji="1" lang="ja-JP" altLang="en-US" sz="1000" dirty="0" smtClean="0"/>
              <a:t>）公共工事の品質確保の促進に関する法律</a:t>
            </a:r>
            <a:endParaRPr kumimoji="1" lang="ja-JP" altLang="en-US" sz="1000" dirty="0"/>
          </a:p>
        </p:txBody>
      </p:sp>
      <p:sp>
        <p:nvSpPr>
          <p:cNvPr id="49" name="大かっこ 48"/>
          <p:cNvSpPr/>
          <p:nvPr/>
        </p:nvSpPr>
        <p:spPr>
          <a:xfrm>
            <a:off x="5262240" y="27208"/>
            <a:ext cx="4464496" cy="36004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テキスト ボックス 49"/>
          <p:cNvSpPr txBox="1"/>
          <p:nvPr/>
        </p:nvSpPr>
        <p:spPr>
          <a:xfrm>
            <a:off x="190592" y="948316"/>
            <a:ext cx="4680520" cy="461665"/>
          </a:xfrm>
          <a:prstGeom prst="rect">
            <a:avLst/>
          </a:prstGeom>
          <a:noFill/>
        </p:spPr>
        <p:txBody>
          <a:bodyPr wrap="square" rtlCol="0">
            <a:spAutoFit/>
          </a:bodyPr>
          <a:lstStyle/>
          <a:p>
            <a:r>
              <a:rPr lang="ja-JP" altLang="en-US" sz="1200" dirty="0" smtClean="0">
                <a:latin typeface="メイリオ" pitchFamily="50" charset="-128"/>
                <a:ea typeface="メイリオ" pitchFamily="50" charset="-128"/>
              </a:rPr>
              <a:t>○維持更新時代の到来に伴い解体工事等の施工実態に変化が発生。</a:t>
            </a:r>
            <a:endParaRPr lang="en-US" altLang="ja-JP" sz="1200" dirty="0" smtClean="0">
              <a:latin typeface="メイリオ" pitchFamily="50" charset="-128"/>
              <a:ea typeface="メイリオ" pitchFamily="50" charset="-128"/>
            </a:endParaRPr>
          </a:p>
          <a:p>
            <a:endParaRPr kumimoji="1" lang="ja-JP" altLang="en-US" sz="1200" dirty="0"/>
          </a:p>
        </p:txBody>
      </p:sp>
      <p:sp>
        <p:nvSpPr>
          <p:cNvPr id="52" name="テキスト ボックス 51"/>
          <p:cNvSpPr txBox="1"/>
          <p:nvPr/>
        </p:nvSpPr>
        <p:spPr>
          <a:xfrm>
            <a:off x="6249144" y="6065281"/>
            <a:ext cx="2771951" cy="938719"/>
          </a:xfrm>
          <a:prstGeom prst="rect">
            <a:avLst/>
          </a:prstGeom>
          <a:noFill/>
        </p:spPr>
        <p:txBody>
          <a:bodyPr wrap="square" rtlCol="0">
            <a:spAutoFit/>
          </a:bodyPr>
          <a:lstStyle/>
          <a:p>
            <a:pPr marL="138113" indent="-138113">
              <a:buFont typeface="Wingdings" pitchFamily="2" charset="2"/>
              <a:buChar char="Ø"/>
            </a:pPr>
            <a:r>
              <a:rPr lang="ja-JP" altLang="en-US" sz="1100" i="1" dirty="0" smtClean="0">
                <a:latin typeface="HG丸ｺﾞｼｯｸM-PRO" pitchFamily="50" charset="-128"/>
                <a:ea typeface="HG丸ｺﾞｼｯｸM-PRO" pitchFamily="50" charset="-128"/>
              </a:rPr>
              <a:t>公布の日</a:t>
            </a:r>
            <a:r>
              <a:rPr lang="ja-JP" altLang="en-US" sz="800" i="1" dirty="0" smtClean="0">
                <a:latin typeface="HG丸ｺﾞｼｯｸM-PRO" pitchFamily="50" charset="-128"/>
                <a:ea typeface="HG丸ｺﾞｼｯｸM-PRO" pitchFamily="50" charset="-128"/>
              </a:rPr>
              <a:t>（</a:t>
            </a:r>
            <a:r>
              <a:rPr lang="en-US" altLang="ja-JP" sz="800" i="1" dirty="0" smtClean="0">
                <a:latin typeface="HG丸ｺﾞｼｯｸM-PRO" pitchFamily="50" charset="-128"/>
                <a:ea typeface="HG丸ｺﾞｼｯｸM-PRO" pitchFamily="50" charset="-128"/>
              </a:rPr>
              <a:t>H26.6.4</a:t>
            </a:r>
            <a:r>
              <a:rPr lang="ja-JP" altLang="en-US" sz="800" i="1" dirty="0" smtClean="0">
                <a:latin typeface="HG丸ｺﾞｼｯｸM-PRO" pitchFamily="50" charset="-128"/>
                <a:ea typeface="HG丸ｺﾞｼｯｸM-PRO" pitchFamily="50" charset="-128"/>
              </a:rPr>
              <a:t>）</a:t>
            </a:r>
            <a:r>
              <a:rPr lang="ja-JP" altLang="en-US" sz="1100" i="1" dirty="0" smtClean="0">
                <a:latin typeface="HG丸ｺﾞｼｯｸM-PRO" pitchFamily="50" charset="-128"/>
                <a:ea typeface="HG丸ｺﾞｼｯｸM-PRO" pitchFamily="50" charset="-128"/>
              </a:rPr>
              <a:t>に施行　（③）</a:t>
            </a:r>
            <a:endParaRPr lang="en-US" altLang="ja-JP" sz="1100" i="1" dirty="0" smtClean="0">
              <a:latin typeface="HG丸ｺﾞｼｯｸM-PRO" pitchFamily="50" charset="-128"/>
              <a:ea typeface="HG丸ｺﾞｼｯｸM-PRO" pitchFamily="50" charset="-128"/>
            </a:endParaRPr>
          </a:p>
          <a:p>
            <a:pPr marL="138113" indent="-138113">
              <a:buFont typeface="Wingdings" pitchFamily="2" charset="2"/>
              <a:buChar char="Ø"/>
            </a:pPr>
            <a:r>
              <a:rPr lang="en-US" altLang="ja-JP" sz="1100" i="1" dirty="0" smtClean="0">
                <a:latin typeface="HG丸ｺﾞｼｯｸM-PRO" pitchFamily="50" charset="-128"/>
                <a:ea typeface="HG丸ｺﾞｼｯｸM-PRO" pitchFamily="50" charset="-128"/>
              </a:rPr>
              <a:t>H26.9.20</a:t>
            </a:r>
            <a:r>
              <a:rPr lang="ja-JP" altLang="en-US" sz="1100" i="1" dirty="0" smtClean="0">
                <a:latin typeface="HG丸ｺﾞｼｯｸM-PRO" pitchFamily="50" charset="-128"/>
                <a:ea typeface="HG丸ｺﾞｼｯｸM-PRO" pitchFamily="50" charset="-128"/>
              </a:rPr>
              <a:t>に施行　（①）</a:t>
            </a:r>
            <a:endParaRPr lang="en-US" altLang="ja-JP" sz="1100" i="1" dirty="0" smtClean="0">
              <a:latin typeface="HG丸ｺﾞｼｯｸM-PRO" pitchFamily="50" charset="-128"/>
              <a:ea typeface="HG丸ｺﾞｼｯｸM-PRO" pitchFamily="50" charset="-128"/>
            </a:endParaRPr>
          </a:p>
          <a:p>
            <a:pPr marL="138113" indent="-138113">
              <a:buFont typeface="Wingdings" pitchFamily="2" charset="2"/>
              <a:buChar char="Ø"/>
            </a:pPr>
            <a:r>
              <a:rPr lang="en-US" altLang="ja-JP" sz="1100" i="1" dirty="0" smtClean="0">
                <a:latin typeface="HG丸ｺﾞｼｯｸM-PRO" pitchFamily="50" charset="-128"/>
                <a:ea typeface="HG丸ｺﾞｼｯｸM-PRO" pitchFamily="50" charset="-128"/>
              </a:rPr>
              <a:t>H27.4.1</a:t>
            </a:r>
            <a:r>
              <a:rPr lang="ja-JP" altLang="en-US" sz="1100" i="1" dirty="0" smtClean="0">
                <a:latin typeface="HG丸ｺﾞｼｯｸM-PRO" pitchFamily="50" charset="-128"/>
                <a:ea typeface="HG丸ｺﾞｼｯｸM-PRO" pitchFamily="50" charset="-128"/>
              </a:rPr>
              <a:t>に施行（②⑤⑥⑦）</a:t>
            </a:r>
            <a:endParaRPr lang="en-US" altLang="ja-JP" sz="1100" i="1" dirty="0" smtClean="0">
              <a:latin typeface="HG丸ｺﾞｼｯｸM-PRO" pitchFamily="50" charset="-128"/>
              <a:ea typeface="HG丸ｺﾞｼｯｸM-PRO" pitchFamily="50" charset="-128"/>
            </a:endParaRPr>
          </a:p>
          <a:p>
            <a:pPr marL="138113" indent="-138113">
              <a:buFont typeface="Wingdings" pitchFamily="2" charset="2"/>
              <a:buChar char="Ø"/>
            </a:pPr>
            <a:r>
              <a:rPr lang="ja-JP" altLang="en-US" sz="1100" i="1" dirty="0" smtClean="0">
                <a:latin typeface="HG丸ｺﾞｼｯｸM-PRO" pitchFamily="50" charset="-128"/>
                <a:ea typeface="HG丸ｺﾞｼｯｸM-PRO" pitchFamily="50" charset="-128"/>
              </a:rPr>
              <a:t>Ｈ</a:t>
            </a:r>
            <a:r>
              <a:rPr lang="en-US" altLang="ja-JP" sz="1100" i="1" dirty="0" smtClean="0">
                <a:latin typeface="HG丸ｺﾞｼｯｸM-PRO" pitchFamily="50" charset="-128"/>
                <a:ea typeface="HG丸ｺﾞｼｯｸM-PRO" pitchFamily="50" charset="-128"/>
              </a:rPr>
              <a:t>28.6.1</a:t>
            </a:r>
            <a:r>
              <a:rPr lang="ja-JP" altLang="en-US" sz="1100" i="1" dirty="0" smtClean="0">
                <a:latin typeface="HG丸ｺﾞｼｯｸM-PRO" pitchFamily="50" charset="-128"/>
                <a:ea typeface="HG丸ｺﾞｼｯｸM-PRO" pitchFamily="50" charset="-128"/>
              </a:rPr>
              <a:t>に施行予定　（④）</a:t>
            </a:r>
            <a:endParaRPr lang="en-US" altLang="ja-JP" sz="1100" i="1" dirty="0" smtClean="0">
              <a:latin typeface="HG丸ｺﾞｼｯｸM-PRO" pitchFamily="50" charset="-128"/>
              <a:ea typeface="HG丸ｺﾞｼｯｸM-PRO" pitchFamily="50" charset="-128"/>
            </a:endParaRPr>
          </a:p>
          <a:p>
            <a:pPr marL="138113" indent="-138113">
              <a:buFont typeface="Wingdings" pitchFamily="2" charset="2"/>
              <a:buChar char="Ø"/>
            </a:pPr>
            <a:endParaRPr lang="en-US" altLang="ja-JP" sz="1100" i="1" dirty="0" smtClean="0">
              <a:latin typeface="HG丸ｺﾞｼｯｸM-PRO" pitchFamily="50" charset="-128"/>
              <a:ea typeface="HG丸ｺﾞｼｯｸM-PRO" pitchFamily="50" charset="-128"/>
            </a:endParaRPr>
          </a:p>
        </p:txBody>
      </p:sp>
      <p:sp>
        <p:nvSpPr>
          <p:cNvPr id="53" name="正方形/長方形 52"/>
          <p:cNvSpPr/>
          <p:nvPr/>
        </p:nvSpPr>
        <p:spPr>
          <a:xfrm>
            <a:off x="5114528" y="6107696"/>
            <a:ext cx="4608000" cy="68680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smtClean="0">
              <a:solidFill>
                <a:srgbClr val="F36976"/>
              </a:solidFill>
              <a:latin typeface="+mj-ea"/>
              <a:ea typeface="+mj-ea"/>
            </a:endParaRPr>
          </a:p>
        </p:txBody>
      </p:sp>
      <p:sp>
        <p:nvSpPr>
          <p:cNvPr id="54" name="テキスト ボックス 53"/>
          <p:cNvSpPr txBox="1"/>
          <p:nvPr/>
        </p:nvSpPr>
        <p:spPr>
          <a:xfrm>
            <a:off x="5116228" y="6107696"/>
            <a:ext cx="900000" cy="324000"/>
          </a:xfrm>
          <a:prstGeom prst="rect">
            <a:avLst/>
          </a:prstGeom>
          <a:solidFill>
            <a:schemeClr val="accent1">
              <a:lumMod val="20000"/>
              <a:lumOff val="80000"/>
            </a:schemeClr>
          </a:solidFill>
          <a:ln w="12700">
            <a:solidFill>
              <a:schemeClr val="accent1"/>
            </a:solidFill>
          </a:ln>
          <a:effectLst>
            <a:outerShdw blurRad="50800" dist="38100" dir="2700000" algn="tl" rotWithShape="0">
              <a:prstClr val="black">
                <a:alpha val="40000"/>
              </a:prstClr>
            </a:outerShdw>
          </a:effectLst>
        </p:spPr>
        <p:txBody>
          <a:bodyPr wrap="square" lIns="88688" tIns="44344" rIns="36000" bIns="44344" rtlCol="0" anchor="ctr">
            <a:spAutoFit/>
          </a:bodyPr>
          <a:lstStyle/>
          <a:p>
            <a:pPr marL="273050" indent="-273050" algn="ctr"/>
            <a:r>
              <a:rPr lang="ja-JP" altLang="en-US" sz="1400" dirty="0" smtClean="0">
                <a:latin typeface="HGS創英角ｺﾞｼｯｸUB" pitchFamily="50" charset="-128"/>
                <a:ea typeface="HGS創英角ｺﾞｼｯｸUB" pitchFamily="50" charset="-128"/>
              </a:rPr>
              <a:t>施行日</a:t>
            </a:r>
            <a:endParaRPr lang="ja-JP" altLang="en-US" sz="1400" dirty="0">
              <a:latin typeface="HGS創英角ｺﾞｼｯｸUB" pitchFamily="50" charset="-128"/>
              <a:ea typeface="HGS創英角ｺﾞｼｯｸUB" pitchFamily="50" charset="-128"/>
            </a:endParaRPr>
          </a:p>
        </p:txBody>
      </p:sp>
      <p:sp>
        <p:nvSpPr>
          <p:cNvPr id="55" name="正方形/長方形 54"/>
          <p:cNvSpPr/>
          <p:nvPr/>
        </p:nvSpPr>
        <p:spPr>
          <a:xfrm>
            <a:off x="306264" y="6107696"/>
            <a:ext cx="4608000" cy="68680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smtClean="0">
              <a:solidFill>
                <a:srgbClr val="F36976"/>
              </a:solidFill>
              <a:latin typeface="+mj-ea"/>
              <a:ea typeface="+mj-ea"/>
            </a:endParaRPr>
          </a:p>
        </p:txBody>
      </p:sp>
      <p:sp>
        <p:nvSpPr>
          <p:cNvPr id="56" name="テキスト ボックス 55"/>
          <p:cNvSpPr txBox="1"/>
          <p:nvPr/>
        </p:nvSpPr>
        <p:spPr>
          <a:xfrm>
            <a:off x="312900" y="6107696"/>
            <a:ext cx="900000" cy="324000"/>
          </a:xfrm>
          <a:prstGeom prst="rect">
            <a:avLst/>
          </a:prstGeom>
          <a:solidFill>
            <a:schemeClr val="accent1">
              <a:lumMod val="20000"/>
              <a:lumOff val="80000"/>
            </a:schemeClr>
          </a:solidFill>
          <a:ln w="12700">
            <a:solidFill>
              <a:schemeClr val="accent1"/>
            </a:solidFill>
          </a:ln>
          <a:effectLst>
            <a:outerShdw blurRad="50800" dist="38100" dir="2700000" algn="tl" rotWithShape="0">
              <a:prstClr val="black">
                <a:alpha val="40000"/>
              </a:prstClr>
            </a:outerShdw>
          </a:effectLst>
        </p:spPr>
        <p:txBody>
          <a:bodyPr wrap="square" lIns="88688" tIns="44344" rIns="36000" bIns="44344" rtlCol="0" anchor="ctr">
            <a:spAutoFit/>
          </a:bodyPr>
          <a:lstStyle/>
          <a:p>
            <a:pPr marL="273050" indent="-273050" algn="ctr">
              <a:spcBef>
                <a:spcPts val="0"/>
              </a:spcBef>
            </a:pPr>
            <a:r>
              <a:rPr lang="ja-JP" altLang="en-US" sz="1400" dirty="0" smtClean="0">
                <a:latin typeface="HGS創英角ｺﾞｼｯｸUB" pitchFamily="50" charset="-128"/>
                <a:ea typeface="HGS創英角ｺﾞｼｯｸUB" pitchFamily="50" charset="-128"/>
              </a:rPr>
              <a:t>経緯</a:t>
            </a:r>
            <a:endParaRPr lang="ja-JP" altLang="en-US" sz="1400" dirty="0">
              <a:latin typeface="HGS創英角ｺﾞｼｯｸUB" pitchFamily="50" charset="-128"/>
              <a:ea typeface="HGS創英角ｺﾞｼｯｸUB" pitchFamily="50" charset="-128"/>
            </a:endParaRPr>
          </a:p>
        </p:txBody>
      </p:sp>
      <p:sp>
        <p:nvSpPr>
          <p:cNvPr id="57" name="テキスト ボックス 56"/>
          <p:cNvSpPr txBox="1"/>
          <p:nvPr/>
        </p:nvSpPr>
        <p:spPr>
          <a:xfrm>
            <a:off x="1496616" y="6321286"/>
            <a:ext cx="3096344" cy="261610"/>
          </a:xfrm>
          <a:prstGeom prst="rect">
            <a:avLst/>
          </a:prstGeom>
          <a:noFill/>
        </p:spPr>
        <p:txBody>
          <a:bodyPr wrap="square" rtlCol="0">
            <a:spAutoFit/>
          </a:bodyPr>
          <a:lstStyle/>
          <a:p>
            <a:pPr marL="138113" indent="-138113">
              <a:buFont typeface="Wingdings" pitchFamily="2" charset="2"/>
              <a:buChar char="Ø"/>
            </a:pPr>
            <a:r>
              <a:rPr lang="en-US" altLang="ja-JP" sz="1100" i="1" dirty="0" smtClean="0">
                <a:latin typeface="HG丸ｺﾞｼｯｸM-PRO" pitchFamily="50" charset="-128"/>
                <a:ea typeface="HG丸ｺﾞｼｯｸM-PRO" pitchFamily="50" charset="-128"/>
              </a:rPr>
              <a:t>5</a:t>
            </a:r>
            <a:r>
              <a:rPr lang="ja-JP" altLang="en-US" sz="1100" i="1" dirty="0" smtClean="0">
                <a:latin typeface="HG丸ｺﾞｼｯｸM-PRO" pitchFamily="50" charset="-128"/>
                <a:ea typeface="HG丸ｺﾞｼｯｸM-PRO" pitchFamily="50" charset="-128"/>
              </a:rPr>
              <a:t>／</a:t>
            </a:r>
            <a:r>
              <a:rPr lang="en-US" altLang="ja-JP" sz="1100" i="1" dirty="0" smtClean="0">
                <a:latin typeface="HG丸ｺﾞｼｯｸM-PRO" pitchFamily="50" charset="-128"/>
                <a:ea typeface="HG丸ｺﾞｼｯｸM-PRO" pitchFamily="50" charset="-128"/>
              </a:rPr>
              <a:t>29</a:t>
            </a:r>
            <a:r>
              <a:rPr lang="ja-JP" altLang="en-US" sz="1100" i="1" dirty="0" smtClean="0">
                <a:latin typeface="HG丸ｺﾞｼｯｸM-PRO" pitchFamily="50" charset="-128"/>
                <a:ea typeface="HG丸ｺﾞｼｯｸM-PRO" pitchFamily="50" charset="-128"/>
              </a:rPr>
              <a:t>　衆議院本会議可決（全会一致）</a:t>
            </a:r>
            <a:endParaRPr lang="en-US" altLang="ja-JP" sz="1100" i="1" dirty="0" smtClean="0">
              <a:latin typeface="HG丸ｺﾞｼｯｸM-PRO" pitchFamily="50" charset="-128"/>
              <a:ea typeface="HG丸ｺﾞｼｯｸM-PRO" pitchFamily="50" charset="-128"/>
            </a:endParaRPr>
          </a:p>
        </p:txBody>
      </p:sp>
      <p:sp>
        <p:nvSpPr>
          <p:cNvPr id="58" name="テキスト ボックス 57"/>
          <p:cNvSpPr txBox="1"/>
          <p:nvPr/>
        </p:nvSpPr>
        <p:spPr>
          <a:xfrm>
            <a:off x="1496616" y="6551766"/>
            <a:ext cx="1584176" cy="261610"/>
          </a:xfrm>
          <a:prstGeom prst="rect">
            <a:avLst/>
          </a:prstGeom>
          <a:noFill/>
        </p:spPr>
        <p:txBody>
          <a:bodyPr wrap="square" rtlCol="0">
            <a:spAutoFit/>
          </a:bodyPr>
          <a:lstStyle/>
          <a:p>
            <a:pPr marL="138113" indent="-138113">
              <a:buFont typeface="Wingdings" pitchFamily="2" charset="2"/>
              <a:buChar char="Ø"/>
            </a:pPr>
            <a:r>
              <a:rPr lang="ja-JP" altLang="en-US" sz="1100" i="1" dirty="0" smtClean="0">
                <a:latin typeface="HG丸ｺﾞｼｯｸM-PRO" pitchFamily="50" charset="-128"/>
                <a:ea typeface="HG丸ｺﾞｼｯｸM-PRO" pitchFamily="50" charset="-128"/>
              </a:rPr>
              <a:t>６／４　公布</a:t>
            </a:r>
            <a:endParaRPr lang="en-US" altLang="ja-JP" sz="1100" i="1" dirty="0" smtClean="0">
              <a:latin typeface="HG丸ｺﾞｼｯｸM-PRO" pitchFamily="50" charset="-128"/>
              <a:ea typeface="HG丸ｺﾞｼｯｸM-PRO" pitchFamily="50" charset="-128"/>
            </a:endParaRPr>
          </a:p>
        </p:txBody>
      </p:sp>
      <p:sp>
        <p:nvSpPr>
          <p:cNvPr id="59" name="テキスト ボックス 58"/>
          <p:cNvSpPr txBox="1"/>
          <p:nvPr/>
        </p:nvSpPr>
        <p:spPr>
          <a:xfrm>
            <a:off x="1496616" y="6090805"/>
            <a:ext cx="2952328" cy="261610"/>
          </a:xfrm>
          <a:prstGeom prst="rect">
            <a:avLst/>
          </a:prstGeom>
          <a:noFill/>
        </p:spPr>
        <p:txBody>
          <a:bodyPr wrap="square" rtlCol="0">
            <a:spAutoFit/>
          </a:bodyPr>
          <a:lstStyle/>
          <a:p>
            <a:pPr marL="138113" indent="-138113">
              <a:buFont typeface="Wingdings" pitchFamily="2" charset="2"/>
              <a:buChar char="Ø"/>
            </a:pPr>
            <a:r>
              <a:rPr lang="ja-JP" altLang="en-US" sz="1100" i="1" dirty="0" smtClean="0">
                <a:latin typeface="HG丸ｺﾞｼｯｸM-PRO" pitchFamily="50" charset="-128"/>
                <a:ea typeface="HG丸ｺﾞｼｯｸM-PRO" pitchFamily="50" charset="-128"/>
              </a:rPr>
              <a:t>４／４　参議院本会議可決（全会一致）</a:t>
            </a:r>
            <a:endParaRPr lang="en-US" altLang="ja-JP" sz="1100" i="1" dirty="0" smtClean="0">
              <a:latin typeface="HG丸ｺﾞｼｯｸM-PRO" pitchFamily="50" charset="-128"/>
              <a:ea typeface="HG丸ｺﾞｼｯｸM-PRO" pitchFamily="50" charset="-128"/>
            </a:endParaRPr>
          </a:p>
        </p:txBody>
      </p:sp>
      <p:sp>
        <p:nvSpPr>
          <p:cNvPr id="2" name="正方形/長方形 1"/>
          <p:cNvSpPr/>
          <p:nvPr/>
        </p:nvSpPr>
        <p:spPr>
          <a:xfrm>
            <a:off x="190592" y="911465"/>
            <a:ext cx="8830503" cy="276999"/>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smtClean="0">
              <a:solidFill>
                <a:srgbClr val="F36976"/>
              </a:solidFill>
              <a:latin typeface="+mj-ea"/>
              <a:ea typeface="+mj-ea"/>
            </a:endParaRPr>
          </a:p>
        </p:txBody>
      </p:sp>
      <p:sp>
        <p:nvSpPr>
          <p:cNvPr id="60" name="正方形/長方形 59"/>
          <p:cNvSpPr/>
          <p:nvPr/>
        </p:nvSpPr>
        <p:spPr>
          <a:xfrm>
            <a:off x="158720" y="3318037"/>
            <a:ext cx="9546808" cy="713827"/>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smtClean="0">
              <a:solidFill>
                <a:srgbClr val="F36976"/>
              </a:solidFill>
              <a:latin typeface="+mj-ea"/>
              <a:ea typeface="+mj-ea"/>
            </a:endParaRPr>
          </a:p>
        </p:txBody>
      </p:sp>
      <p:sp>
        <p:nvSpPr>
          <p:cNvPr id="61" name="正方形/長方形 60"/>
          <p:cNvSpPr/>
          <p:nvPr/>
        </p:nvSpPr>
        <p:spPr>
          <a:xfrm>
            <a:off x="6305451" y="6618521"/>
            <a:ext cx="2253790" cy="205829"/>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smtClean="0">
              <a:solidFill>
                <a:srgbClr val="F36976"/>
              </a:solidFill>
              <a:latin typeface="+mj-ea"/>
              <a:ea typeface="+mj-ea"/>
            </a:endParaRPr>
          </a:p>
        </p:txBody>
      </p:sp>
    </p:spTree>
    <p:extLst>
      <p:ext uri="{BB962C8B-B14F-4D97-AF65-F5344CB8AC3E}">
        <p14:creationId xmlns:p14="http://schemas.microsoft.com/office/powerpoint/2010/main" val="94704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直線矢印コネクタ 58"/>
          <p:cNvCxnSpPr/>
          <p:nvPr/>
        </p:nvCxnSpPr>
        <p:spPr>
          <a:xfrm flipV="1">
            <a:off x="1424608" y="1916832"/>
            <a:ext cx="5472000" cy="0"/>
          </a:xfrm>
          <a:prstGeom prst="straightConnector1">
            <a:avLst/>
          </a:prstGeom>
          <a:ln w="7620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62281" y="29626"/>
            <a:ext cx="3447559" cy="431810"/>
          </a:xfrm>
          <a:noFill/>
          <a:ln w="9525">
            <a:noFill/>
            <a:miter lim="800000"/>
            <a:headEnd/>
            <a:tailEnd/>
          </a:ln>
        </p:spPr>
        <p:txBody>
          <a:bodyPr lIns="91431" tIns="45716" rIns="91431" bIns="45716" anchor="ctr">
            <a:noAutofit/>
          </a:bodyPr>
          <a:lstStyle/>
          <a:p>
            <a:pPr algn="l" defTabSz="914310" eaLnBrk="0" hangingPunct="0">
              <a:defRPr/>
            </a:pPr>
            <a:r>
              <a:rPr lang="ja-JP" altLang="en-US" sz="2400" kern="1200" dirty="0" smtClean="0">
                <a:solidFill>
                  <a:schemeClr val="tx2"/>
                </a:solidFill>
                <a:latin typeface="HGP創英角ｺﾞｼｯｸUB" pitchFamily="50" charset="-128"/>
                <a:ea typeface="HGP創英角ｺﾞｼｯｸUB" pitchFamily="50" charset="-128"/>
                <a:cs typeface="+mn-cs"/>
              </a:rPr>
              <a:t>業種区分の新設について</a:t>
            </a:r>
            <a:endParaRPr lang="ja-JP" altLang="en-US" sz="2400" kern="1200" dirty="0">
              <a:solidFill>
                <a:schemeClr val="tx2"/>
              </a:solidFill>
              <a:latin typeface="HGP創英角ｺﾞｼｯｸUB" pitchFamily="50" charset="-128"/>
              <a:ea typeface="HGP創英角ｺﾞｼｯｸUB" pitchFamily="50" charset="-128"/>
              <a:cs typeface="+mn-cs"/>
            </a:endParaRPr>
          </a:p>
        </p:txBody>
      </p:sp>
      <p:sp>
        <p:nvSpPr>
          <p:cNvPr id="37" name="右矢印 36"/>
          <p:cNvSpPr/>
          <p:nvPr/>
        </p:nvSpPr>
        <p:spPr>
          <a:xfrm>
            <a:off x="5265035" y="1081949"/>
            <a:ext cx="504000" cy="648000"/>
          </a:xfrm>
          <a:prstGeom prst="rightArrow">
            <a:avLst/>
          </a:prstGeom>
          <a:solidFill>
            <a:schemeClr val="tx1"/>
          </a:solidFill>
          <a:ln>
            <a:solidFill>
              <a:schemeClr val="tx1"/>
            </a:solidFill>
          </a:ln>
          <a:scene3d>
            <a:camera prst="orthographicFront">
              <a:rot lat="0" lon="0" rev="16200000"/>
            </a:camera>
            <a:lightRig rig="threePt" dir="t"/>
          </a:scene3d>
        </p:spPr>
        <p:txBody>
          <a:bodyPr wrap="square" rtlCol="0" anchor="ctr" anchorCtr="0">
            <a:spAutoFit/>
          </a:bodyPr>
          <a:lstStyle/>
          <a:p>
            <a:pPr algn="ctr"/>
            <a:endParaRPr lang="ja-JP" altLang="en-US" dirty="0" smtClean="0">
              <a:solidFill>
                <a:prstClr val="black"/>
              </a:solidFill>
            </a:endParaRPr>
          </a:p>
        </p:txBody>
      </p:sp>
      <p:grpSp>
        <p:nvGrpSpPr>
          <p:cNvPr id="3" name="グループ化 40"/>
          <p:cNvGrpSpPr/>
          <p:nvPr/>
        </p:nvGrpSpPr>
        <p:grpSpPr>
          <a:xfrm>
            <a:off x="146943" y="1624265"/>
            <a:ext cx="1209134" cy="864096"/>
            <a:chOff x="-558062" y="1916832"/>
            <a:chExt cx="1116124" cy="864096"/>
          </a:xfrm>
        </p:grpSpPr>
        <p:sp>
          <p:nvSpPr>
            <p:cNvPr id="46" name="角丸四角形 45"/>
            <p:cNvSpPr/>
            <p:nvPr/>
          </p:nvSpPr>
          <p:spPr>
            <a:xfrm>
              <a:off x="-558062" y="1916832"/>
              <a:ext cx="1116124" cy="864096"/>
            </a:xfrm>
            <a:prstGeom prst="roundRect">
              <a:avLst/>
            </a:prstGeom>
            <a:noFill/>
            <a:ln>
              <a:solidFill>
                <a:schemeClr val="tx1">
                  <a:lumMod val="50000"/>
                  <a:lumOff val="50000"/>
                </a:schemeClr>
              </a:solidFill>
            </a:ln>
          </p:spPr>
          <p:style>
            <a:lnRef idx="1">
              <a:schemeClr val="accent3"/>
            </a:lnRef>
            <a:fillRef idx="3">
              <a:schemeClr val="accent3"/>
            </a:fillRef>
            <a:effectRef idx="2">
              <a:schemeClr val="accent3"/>
            </a:effectRef>
            <a:fontRef idx="minor">
              <a:schemeClr val="lt1"/>
            </a:fontRef>
          </p:style>
          <p:txBody>
            <a:bodyPr wrap="square" lIns="36000" tIns="36000" rIns="36000" bIns="36000" rtlCol="0" anchor="t" anchorCtr="0">
              <a:noAutofit/>
            </a:bodyPr>
            <a:lstStyle/>
            <a:p>
              <a:pPr algn="ctr"/>
              <a:r>
                <a:rPr lang="ja-JP" altLang="en-US" sz="1600" dirty="0" smtClean="0">
                  <a:solidFill>
                    <a:prstClr val="black"/>
                  </a:solidFill>
                </a:rPr>
                <a:t>建設業者</a:t>
              </a:r>
            </a:p>
          </p:txBody>
        </p:sp>
        <p:sp>
          <p:nvSpPr>
            <p:cNvPr id="47" name="角丸四角形 46"/>
            <p:cNvSpPr/>
            <p:nvPr/>
          </p:nvSpPr>
          <p:spPr>
            <a:xfrm>
              <a:off x="-450050" y="2348880"/>
              <a:ext cx="900100" cy="360040"/>
            </a:xfrm>
            <a:prstGeom prst="roundRect">
              <a:avLst/>
            </a:prstGeom>
            <a:solidFill>
              <a:schemeClr val="bg1"/>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lIns="36000" tIns="36000" rIns="36000" bIns="36000" rtlCol="0" anchor="t" anchorCtr="0">
              <a:noAutofit/>
            </a:bodyPr>
            <a:lstStyle/>
            <a:p>
              <a:pPr algn="ctr"/>
              <a:r>
                <a:rPr lang="ja-JP" altLang="en-US" sz="1600" dirty="0" smtClean="0">
                  <a:solidFill>
                    <a:prstClr val="black"/>
                  </a:solidFill>
                </a:rPr>
                <a:t>技術者</a:t>
              </a:r>
            </a:p>
          </p:txBody>
        </p:sp>
      </p:grpSp>
      <p:sp>
        <p:nvSpPr>
          <p:cNvPr id="56" name="正方形/長方形 55"/>
          <p:cNvSpPr/>
          <p:nvPr/>
        </p:nvSpPr>
        <p:spPr>
          <a:xfrm>
            <a:off x="3509840" y="1664804"/>
            <a:ext cx="3081342" cy="438892"/>
          </a:xfrm>
          <a:prstGeom prst="rect">
            <a:avLst/>
          </a:prstGeom>
          <a:solidFill>
            <a:srgbClr val="FFFF99"/>
          </a:solidFill>
          <a:ln>
            <a:solidFill>
              <a:schemeClr val="tx1">
                <a:lumMod val="50000"/>
                <a:lumOff val="50000"/>
              </a:schemeClr>
            </a:solidFill>
          </a:ln>
        </p:spPr>
        <p:txBody>
          <a:bodyPr wrap="square" rtlCol="0" anchor="ctr" anchorCtr="0">
            <a:noAutofit/>
          </a:bodyPr>
          <a:lstStyle/>
          <a:p>
            <a:pPr algn="ctr"/>
            <a:r>
              <a:rPr lang="ja-JP" altLang="en-US" sz="1600" dirty="0" smtClean="0">
                <a:solidFill>
                  <a:prstClr val="black"/>
                </a:solidFill>
              </a:rPr>
              <a:t>業種ごとに建設業許可</a:t>
            </a:r>
            <a:endParaRPr lang="en-US" altLang="ja-JP" sz="1600" dirty="0" smtClean="0">
              <a:solidFill>
                <a:prstClr val="black"/>
              </a:solidFill>
            </a:endParaRPr>
          </a:p>
        </p:txBody>
      </p:sp>
      <p:sp>
        <p:nvSpPr>
          <p:cNvPr id="57" name="正方形/長方形 56"/>
          <p:cNvSpPr/>
          <p:nvPr/>
        </p:nvSpPr>
        <p:spPr>
          <a:xfrm>
            <a:off x="6903217" y="1671648"/>
            <a:ext cx="2808312" cy="436674"/>
          </a:xfrm>
          <a:prstGeom prst="rect">
            <a:avLst/>
          </a:prstGeom>
          <a:solidFill>
            <a:srgbClr val="FFFF99"/>
          </a:solidFill>
          <a:ln>
            <a:solidFill>
              <a:schemeClr val="tx1">
                <a:lumMod val="50000"/>
                <a:lumOff val="50000"/>
              </a:schemeClr>
            </a:solidFill>
          </a:ln>
        </p:spPr>
        <p:txBody>
          <a:bodyPr wrap="square" rtlCol="0" anchor="ctr" anchorCtr="0">
            <a:noAutofit/>
          </a:bodyPr>
          <a:lstStyle/>
          <a:p>
            <a:pPr algn="ctr"/>
            <a:r>
              <a:rPr lang="ja-JP" altLang="en-US" dirty="0" smtClean="0">
                <a:solidFill>
                  <a:prstClr val="black"/>
                </a:solidFill>
              </a:rPr>
              <a:t>技術者</a:t>
            </a:r>
            <a:endParaRPr lang="en-US" altLang="ja-JP" sz="900" dirty="0" smtClean="0">
              <a:solidFill>
                <a:prstClr val="black"/>
              </a:solidFill>
            </a:endParaRPr>
          </a:p>
        </p:txBody>
      </p:sp>
      <p:sp>
        <p:nvSpPr>
          <p:cNvPr id="58" name="正方形/長方形 57"/>
          <p:cNvSpPr/>
          <p:nvPr/>
        </p:nvSpPr>
        <p:spPr>
          <a:xfrm>
            <a:off x="6903217" y="2103697"/>
            <a:ext cx="2808312" cy="3600401"/>
          </a:xfrm>
          <a:prstGeom prst="rect">
            <a:avLst/>
          </a:prstGeom>
          <a:noFill/>
          <a:ln>
            <a:solidFill>
              <a:schemeClr val="tx1"/>
            </a:solidFill>
          </a:ln>
        </p:spPr>
        <p:txBody>
          <a:bodyPr wrap="square" rtlCol="0" anchor="ctr" anchorCtr="0">
            <a:noAutofit/>
          </a:bodyPr>
          <a:lstStyle/>
          <a:p>
            <a:endParaRPr lang="en-US" altLang="ja-JP" sz="1100" dirty="0" smtClean="0">
              <a:solidFill>
                <a:prstClr val="black"/>
              </a:solidFill>
            </a:endParaRPr>
          </a:p>
          <a:p>
            <a:endParaRPr lang="en-US" altLang="ja-JP" sz="1050" dirty="0" smtClean="0">
              <a:solidFill>
                <a:prstClr val="black"/>
              </a:solidFill>
            </a:endParaRPr>
          </a:p>
          <a:p>
            <a:pPr indent="274638"/>
            <a:r>
              <a:rPr lang="ja-JP" altLang="en-US" sz="1600" dirty="0" smtClean="0">
                <a:solidFill>
                  <a:prstClr val="black"/>
                </a:solidFill>
              </a:rPr>
              <a:t>●実務経験</a:t>
            </a:r>
            <a:endParaRPr lang="en-US" altLang="ja-JP" sz="1600" dirty="0" smtClean="0">
              <a:solidFill>
                <a:prstClr val="black"/>
              </a:solidFill>
            </a:endParaRPr>
          </a:p>
          <a:p>
            <a:pPr indent="274638"/>
            <a:r>
              <a:rPr lang="ja-JP" altLang="en-US" sz="1600" dirty="0" smtClean="0">
                <a:solidFill>
                  <a:prstClr val="black"/>
                </a:solidFill>
              </a:rPr>
              <a:t>●資格（技術検定等）</a:t>
            </a:r>
            <a:endParaRPr lang="en-US" altLang="ja-JP" sz="1600" dirty="0" smtClean="0">
              <a:solidFill>
                <a:prstClr val="black"/>
              </a:solidFill>
            </a:endParaRPr>
          </a:p>
          <a:p>
            <a:endParaRPr lang="en-US" altLang="ja-JP" sz="1600" dirty="0" smtClean="0">
              <a:solidFill>
                <a:prstClr val="black"/>
              </a:solidFill>
            </a:endParaRPr>
          </a:p>
          <a:p>
            <a:endParaRPr lang="en-US" altLang="ja-JP" dirty="0" smtClean="0">
              <a:solidFill>
                <a:prstClr val="black"/>
              </a:solidFill>
            </a:endParaRPr>
          </a:p>
          <a:p>
            <a:endParaRPr lang="en-US" altLang="ja-JP" dirty="0" smtClean="0">
              <a:solidFill>
                <a:prstClr val="black"/>
              </a:solidFill>
            </a:endParaRPr>
          </a:p>
          <a:p>
            <a:endParaRPr lang="en-US" altLang="ja-JP" dirty="0" smtClean="0">
              <a:solidFill>
                <a:prstClr val="black"/>
              </a:solidFill>
            </a:endParaRPr>
          </a:p>
          <a:p>
            <a:endParaRPr lang="en-US" altLang="ja-JP" dirty="0" smtClean="0">
              <a:solidFill>
                <a:prstClr val="black"/>
              </a:solidFill>
            </a:endParaRPr>
          </a:p>
          <a:p>
            <a:endParaRPr lang="en-US" altLang="ja-JP" dirty="0" smtClean="0">
              <a:solidFill>
                <a:prstClr val="black"/>
              </a:solidFill>
            </a:endParaRPr>
          </a:p>
          <a:p>
            <a:endParaRPr lang="en-US" altLang="ja-JP" dirty="0" smtClean="0">
              <a:solidFill>
                <a:prstClr val="black"/>
              </a:solidFill>
            </a:endParaRPr>
          </a:p>
        </p:txBody>
      </p:sp>
      <p:sp>
        <p:nvSpPr>
          <p:cNvPr id="71" name="角丸四角形 70"/>
          <p:cNvSpPr/>
          <p:nvPr/>
        </p:nvSpPr>
        <p:spPr>
          <a:xfrm>
            <a:off x="2729753" y="1479252"/>
            <a:ext cx="7098789" cy="4470029"/>
          </a:xfrm>
          <a:prstGeom prst="roundRect">
            <a:avLst>
              <a:gd name="adj" fmla="val 3963"/>
            </a:avLst>
          </a:prstGeom>
          <a:ln w="25400">
            <a:solidFill>
              <a:schemeClr val="tx1"/>
            </a:solidFill>
            <a:prstDash val="solid"/>
          </a:ln>
        </p:spPr>
        <p:txBody>
          <a:bodyPr wrap="square" rtlCol="0" anchor="ctr" anchorCtr="0">
            <a:noAutofit/>
          </a:bodyPr>
          <a:lstStyle/>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p:txBody>
      </p:sp>
      <p:sp>
        <p:nvSpPr>
          <p:cNvPr id="62" name="テキスト ボックス 61"/>
          <p:cNvSpPr txBox="1"/>
          <p:nvPr/>
        </p:nvSpPr>
        <p:spPr>
          <a:xfrm>
            <a:off x="3080792" y="1266664"/>
            <a:ext cx="1107996" cy="369332"/>
          </a:xfrm>
          <a:prstGeom prst="rect">
            <a:avLst/>
          </a:prstGeom>
          <a:solidFill>
            <a:schemeClr val="bg1"/>
          </a:solidFill>
        </p:spPr>
        <p:txBody>
          <a:bodyPr wrap="none" rtlCol="0">
            <a:spAutoFit/>
          </a:bodyPr>
          <a:lstStyle/>
          <a:p>
            <a:r>
              <a:rPr lang="ja-JP" altLang="en-US" dirty="0" smtClean="0">
                <a:solidFill>
                  <a:prstClr val="black"/>
                </a:solidFill>
              </a:rPr>
              <a:t>建設業法</a:t>
            </a:r>
            <a:endParaRPr lang="ja-JP" altLang="en-US" dirty="0">
              <a:solidFill>
                <a:prstClr val="black"/>
              </a:solidFill>
            </a:endParaRPr>
          </a:p>
        </p:txBody>
      </p:sp>
      <p:grpSp>
        <p:nvGrpSpPr>
          <p:cNvPr id="4" name="グループ化 88"/>
          <p:cNvGrpSpPr/>
          <p:nvPr/>
        </p:nvGrpSpPr>
        <p:grpSpPr>
          <a:xfrm>
            <a:off x="1134547" y="548680"/>
            <a:ext cx="8746053" cy="792088"/>
            <a:chOff x="899592" y="620688"/>
            <a:chExt cx="8073280" cy="792088"/>
          </a:xfrm>
        </p:grpSpPr>
        <p:sp>
          <p:nvSpPr>
            <p:cNvPr id="88" name="角丸四角形 87"/>
            <p:cNvSpPr/>
            <p:nvPr/>
          </p:nvSpPr>
          <p:spPr>
            <a:xfrm>
              <a:off x="899592" y="728700"/>
              <a:ext cx="8073280" cy="576064"/>
            </a:xfrm>
            <a:prstGeom prst="roundRect">
              <a:avLst>
                <a:gd name="adj" fmla="val 50000"/>
              </a:avLst>
            </a:prstGeom>
            <a:solidFill>
              <a:schemeClr val="bg1"/>
            </a:solidFill>
            <a:ln w="28575">
              <a:solidFill>
                <a:schemeClr val="tx1"/>
              </a:solidFill>
            </a:ln>
          </p:spPr>
          <p:txBody>
            <a:bodyPr wrap="square" rtlCol="0" anchor="ctr" anchorCtr="0">
              <a:noAutofit/>
            </a:bodyPr>
            <a:lstStyle/>
            <a:p>
              <a:pPr algn="ctr"/>
              <a:endParaRPr lang="en-US" altLang="ja-JP" sz="1600" dirty="0" smtClean="0">
                <a:solidFill>
                  <a:prstClr val="black"/>
                </a:solidFill>
                <a:latin typeface="ＭＳ Ｐゴシック"/>
              </a:endParaRPr>
            </a:p>
          </p:txBody>
        </p:sp>
        <p:sp>
          <p:nvSpPr>
            <p:cNvPr id="42" name="角丸四角形 41"/>
            <p:cNvSpPr/>
            <p:nvPr/>
          </p:nvSpPr>
          <p:spPr>
            <a:xfrm>
              <a:off x="1115616" y="656692"/>
              <a:ext cx="2376264" cy="756084"/>
            </a:xfrm>
            <a:prstGeom prst="roundRect">
              <a:avLst>
                <a:gd name="adj" fmla="val 50000"/>
              </a:avLst>
            </a:prstGeom>
            <a:noFill/>
            <a:ln w="28575">
              <a:noFill/>
            </a:ln>
          </p:spPr>
          <p:txBody>
            <a:bodyPr wrap="square" rtlCol="0" anchor="t" anchorCtr="0">
              <a:noAutofit/>
            </a:bodyPr>
            <a:lstStyle/>
            <a:p>
              <a:pPr algn="ctr"/>
              <a:r>
                <a:rPr lang="ja-JP" altLang="en-US" sz="1400" dirty="0" smtClean="0">
                  <a:solidFill>
                    <a:prstClr val="black"/>
                  </a:solidFill>
                  <a:latin typeface="ＭＳ Ｐゴシック"/>
                </a:rPr>
                <a:t>施工能力を有する</a:t>
              </a:r>
              <a:endParaRPr lang="en-US" altLang="ja-JP" sz="1400" dirty="0" smtClean="0">
                <a:solidFill>
                  <a:prstClr val="black"/>
                </a:solidFill>
                <a:latin typeface="ＭＳ Ｐゴシック"/>
              </a:endParaRPr>
            </a:p>
            <a:p>
              <a:pPr algn="ctr"/>
              <a:r>
                <a:rPr lang="ja-JP" altLang="en-US" sz="1400" dirty="0" smtClean="0">
                  <a:solidFill>
                    <a:prstClr val="black"/>
                  </a:solidFill>
                  <a:latin typeface="ＭＳ Ｐゴシック"/>
                </a:rPr>
                <a:t>建設業者への発注　</a:t>
              </a:r>
              <a:endParaRPr lang="en-US" altLang="ja-JP" sz="1400" dirty="0" smtClean="0">
                <a:solidFill>
                  <a:prstClr val="black"/>
                </a:solidFill>
                <a:latin typeface="ＭＳ Ｐゴシック"/>
              </a:endParaRPr>
            </a:p>
          </p:txBody>
        </p:sp>
        <p:sp>
          <p:nvSpPr>
            <p:cNvPr id="43" name="角丸四角形 42"/>
            <p:cNvSpPr/>
            <p:nvPr/>
          </p:nvSpPr>
          <p:spPr>
            <a:xfrm>
              <a:off x="3671900" y="656692"/>
              <a:ext cx="2390695" cy="756084"/>
            </a:xfrm>
            <a:prstGeom prst="roundRect">
              <a:avLst>
                <a:gd name="adj" fmla="val 50000"/>
              </a:avLst>
            </a:prstGeom>
            <a:noFill/>
            <a:ln w="28575">
              <a:noFill/>
            </a:ln>
          </p:spPr>
          <p:txBody>
            <a:bodyPr wrap="square" rtlCol="0" anchor="ctr" anchorCtr="0">
              <a:noAutofit/>
            </a:bodyPr>
            <a:lstStyle/>
            <a:p>
              <a:pPr algn="ctr"/>
              <a:r>
                <a:rPr lang="ja-JP" altLang="en-US" sz="1400" dirty="0" smtClean="0">
                  <a:solidFill>
                    <a:prstClr val="black"/>
                  </a:solidFill>
                  <a:latin typeface="ＭＳ Ｐゴシック"/>
                </a:rPr>
                <a:t>疎漏工事・公衆災害の防止　</a:t>
              </a:r>
              <a:endParaRPr lang="en-US" altLang="ja-JP" sz="1400" dirty="0" smtClean="0">
                <a:solidFill>
                  <a:prstClr val="black"/>
                </a:solidFill>
                <a:latin typeface="ＭＳ Ｐゴシック"/>
              </a:endParaRPr>
            </a:p>
          </p:txBody>
        </p:sp>
        <p:sp>
          <p:nvSpPr>
            <p:cNvPr id="44" name="角丸四角形 43"/>
            <p:cNvSpPr/>
            <p:nvPr/>
          </p:nvSpPr>
          <p:spPr>
            <a:xfrm>
              <a:off x="6120172" y="620688"/>
              <a:ext cx="2700300" cy="756084"/>
            </a:xfrm>
            <a:prstGeom prst="roundRect">
              <a:avLst>
                <a:gd name="adj" fmla="val 50000"/>
              </a:avLst>
            </a:prstGeom>
            <a:noFill/>
            <a:ln w="28575">
              <a:noFill/>
            </a:ln>
          </p:spPr>
          <p:txBody>
            <a:bodyPr wrap="square" rtlCol="0" anchor="ctr" anchorCtr="0">
              <a:noAutofit/>
            </a:bodyPr>
            <a:lstStyle/>
            <a:p>
              <a:pPr algn="ctr"/>
              <a:r>
                <a:rPr lang="ja-JP" altLang="en-US" sz="1400" dirty="0" smtClean="0">
                  <a:solidFill>
                    <a:prstClr val="black"/>
                  </a:solidFill>
                  <a:latin typeface="ＭＳ Ｐゴシック"/>
                </a:rPr>
                <a:t>専門工事業の</a:t>
              </a:r>
              <a:endParaRPr lang="en-US" altLang="ja-JP" sz="1400" dirty="0" smtClean="0">
                <a:solidFill>
                  <a:prstClr val="black"/>
                </a:solidFill>
                <a:latin typeface="ＭＳ Ｐゴシック"/>
              </a:endParaRPr>
            </a:p>
            <a:p>
              <a:pPr algn="ctr"/>
              <a:r>
                <a:rPr lang="ja-JP" altLang="en-US" sz="1400" dirty="0" smtClean="0">
                  <a:solidFill>
                    <a:prstClr val="black"/>
                  </a:solidFill>
                  <a:latin typeface="ＭＳ Ｐゴシック"/>
                </a:rPr>
                <a:t>地位の安定、技術の向上</a:t>
              </a:r>
              <a:endParaRPr lang="en-US" altLang="ja-JP" sz="1400" dirty="0" smtClean="0">
                <a:solidFill>
                  <a:prstClr val="black"/>
                </a:solidFill>
                <a:latin typeface="ＭＳ Ｐゴシック"/>
              </a:endParaRPr>
            </a:p>
          </p:txBody>
        </p:sp>
      </p:grpSp>
      <p:sp>
        <p:nvSpPr>
          <p:cNvPr id="95" name="角丸四角形 94"/>
          <p:cNvSpPr/>
          <p:nvPr/>
        </p:nvSpPr>
        <p:spPr>
          <a:xfrm>
            <a:off x="77458" y="1448780"/>
            <a:ext cx="1347150" cy="2268252"/>
          </a:xfrm>
          <a:prstGeom prst="roundRect">
            <a:avLst>
              <a:gd name="adj" fmla="val 16265"/>
            </a:avLst>
          </a:prstGeom>
          <a:ln w="25400">
            <a:solidFill>
              <a:schemeClr val="tx1"/>
            </a:solidFill>
            <a:prstDash val="solid"/>
          </a:ln>
        </p:spPr>
        <p:txBody>
          <a:bodyPr wrap="square" rtlCol="0" anchor="ctr" anchorCtr="0">
            <a:noAutofit/>
          </a:bodyPr>
          <a:lstStyle/>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p:txBody>
      </p:sp>
      <p:sp>
        <p:nvSpPr>
          <p:cNvPr id="65" name="テキスト ボックス 64"/>
          <p:cNvSpPr txBox="1"/>
          <p:nvPr/>
        </p:nvSpPr>
        <p:spPr>
          <a:xfrm>
            <a:off x="77458" y="4257092"/>
            <a:ext cx="1482165" cy="396044"/>
          </a:xfrm>
          <a:prstGeom prst="rect">
            <a:avLst/>
          </a:prstGeom>
          <a:noFill/>
        </p:spPr>
        <p:txBody>
          <a:bodyPr wrap="none" rtlCol="0">
            <a:normAutofit/>
          </a:bodyPr>
          <a:lstStyle/>
          <a:p>
            <a:r>
              <a:rPr lang="ja-JP" altLang="en-US" dirty="0" smtClean="0">
                <a:solidFill>
                  <a:prstClr val="black"/>
                </a:solidFill>
              </a:rPr>
              <a:t>　</a:t>
            </a:r>
            <a:endParaRPr lang="ja-JP" altLang="en-US" sz="1600" dirty="0">
              <a:solidFill>
                <a:prstClr val="black"/>
              </a:solidFill>
            </a:endParaRPr>
          </a:p>
        </p:txBody>
      </p:sp>
      <p:grpSp>
        <p:nvGrpSpPr>
          <p:cNvPr id="5" name="グループ化 66"/>
          <p:cNvGrpSpPr/>
          <p:nvPr/>
        </p:nvGrpSpPr>
        <p:grpSpPr>
          <a:xfrm>
            <a:off x="38454" y="3753036"/>
            <a:ext cx="1404156" cy="684076"/>
            <a:chOff x="467544" y="5301208"/>
            <a:chExt cx="1296144" cy="756084"/>
          </a:xfrm>
        </p:grpSpPr>
        <p:sp>
          <p:nvSpPr>
            <p:cNvPr id="63" name="角丸四角形 62"/>
            <p:cNvSpPr/>
            <p:nvPr/>
          </p:nvSpPr>
          <p:spPr>
            <a:xfrm>
              <a:off x="467544" y="5301208"/>
              <a:ext cx="1296144" cy="756084"/>
            </a:xfrm>
            <a:prstGeom prst="roundRect">
              <a:avLst/>
            </a:prstGeom>
            <a:solidFill>
              <a:schemeClr val="bg1">
                <a:lumMod val="95000"/>
              </a:schemeClr>
            </a:solidFill>
            <a:ln>
              <a:solidFill>
                <a:schemeClr val="tx1">
                  <a:lumMod val="50000"/>
                  <a:lumOff val="50000"/>
                </a:schemeClr>
              </a:solidFill>
            </a:ln>
          </p:spPr>
          <p:style>
            <a:lnRef idx="1">
              <a:schemeClr val="accent3"/>
            </a:lnRef>
            <a:fillRef idx="3">
              <a:schemeClr val="accent3"/>
            </a:fillRef>
            <a:effectRef idx="2">
              <a:schemeClr val="accent3"/>
            </a:effectRef>
            <a:fontRef idx="minor">
              <a:schemeClr val="lt1"/>
            </a:fontRef>
          </p:style>
          <p:txBody>
            <a:bodyPr wrap="square" lIns="36000" tIns="36000" rIns="36000" bIns="36000" rtlCol="0" anchor="t" anchorCtr="0">
              <a:noAutofit/>
            </a:bodyPr>
            <a:lstStyle/>
            <a:p>
              <a:pPr algn="ctr"/>
              <a:r>
                <a:rPr lang="ja-JP" altLang="en-US" sz="1200" dirty="0" smtClean="0">
                  <a:solidFill>
                    <a:prstClr val="black"/>
                  </a:solidFill>
                </a:rPr>
                <a:t>小規模建設業者</a:t>
              </a:r>
              <a:endParaRPr lang="en-US" altLang="ja-JP" sz="1200" dirty="0" smtClean="0">
                <a:solidFill>
                  <a:prstClr val="black"/>
                </a:solidFill>
              </a:endParaRPr>
            </a:p>
            <a:p>
              <a:pPr algn="ctr"/>
              <a:r>
                <a:rPr lang="ja-JP" altLang="en-US" sz="1200" dirty="0" smtClean="0">
                  <a:solidFill>
                    <a:prstClr val="black"/>
                  </a:solidFill>
                </a:rPr>
                <a:t>土木工事請負額</a:t>
              </a:r>
              <a:endParaRPr lang="en-US" altLang="ja-JP" sz="1200" dirty="0" smtClean="0">
                <a:solidFill>
                  <a:prstClr val="black"/>
                </a:solidFill>
              </a:endParaRPr>
            </a:p>
            <a:p>
              <a:pPr algn="ctr"/>
              <a:r>
                <a:rPr lang="ja-JP" altLang="en-US" sz="1200" dirty="0" smtClean="0">
                  <a:solidFill>
                    <a:prstClr val="black"/>
                  </a:solidFill>
                </a:rPr>
                <a:t>　</a:t>
              </a:r>
              <a:r>
                <a:rPr lang="en-US" altLang="ja-JP" sz="1200" dirty="0" smtClean="0">
                  <a:solidFill>
                    <a:prstClr val="black"/>
                  </a:solidFill>
                </a:rPr>
                <a:t>500</a:t>
              </a:r>
              <a:r>
                <a:rPr lang="ja-JP" altLang="en-US" sz="1200" dirty="0" smtClean="0">
                  <a:solidFill>
                    <a:prstClr val="black"/>
                  </a:solidFill>
                </a:rPr>
                <a:t>万円以下</a:t>
              </a:r>
            </a:p>
          </p:txBody>
        </p:sp>
        <p:sp>
          <p:nvSpPr>
            <p:cNvPr id="66" name="大かっこ 65"/>
            <p:cNvSpPr/>
            <p:nvPr/>
          </p:nvSpPr>
          <p:spPr>
            <a:xfrm>
              <a:off x="503548" y="5553236"/>
              <a:ext cx="1224136" cy="36004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sp>
        <p:nvSpPr>
          <p:cNvPr id="68" name="テキスト ボックス 67"/>
          <p:cNvSpPr txBox="1"/>
          <p:nvPr/>
        </p:nvSpPr>
        <p:spPr>
          <a:xfrm>
            <a:off x="7020230" y="2158256"/>
            <a:ext cx="2574286" cy="608588"/>
          </a:xfrm>
          <a:prstGeom prst="rect">
            <a:avLst/>
          </a:prstGeom>
          <a:solidFill>
            <a:schemeClr val="bg1">
              <a:lumMod val="85000"/>
            </a:schemeClr>
          </a:solidFill>
        </p:spPr>
        <p:txBody>
          <a:bodyPr wrap="none" rtlCol="0" anchor="ctr">
            <a:normAutofit/>
          </a:bodyPr>
          <a:lstStyle/>
          <a:p>
            <a:pPr algn="ctr"/>
            <a:r>
              <a:rPr lang="ja-JP" altLang="en-US" sz="1400" dirty="0" smtClean="0">
                <a:solidFill>
                  <a:prstClr val="black"/>
                </a:solidFill>
              </a:rPr>
              <a:t>業種に応じた技術者を</a:t>
            </a:r>
            <a:endParaRPr lang="en-US" altLang="ja-JP" sz="1400" dirty="0" smtClean="0">
              <a:solidFill>
                <a:prstClr val="black"/>
              </a:solidFill>
            </a:endParaRPr>
          </a:p>
          <a:p>
            <a:pPr algn="ctr"/>
            <a:r>
              <a:rPr lang="ja-JP" altLang="en-US" sz="1400" dirty="0" smtClean="0">
                <a:solidFill>
                  <a:prstClr val="black"/>
                </a:solidFill>
              </a:rPr>
              <a:t>営業所や現場に確保・配置</a:t>
            </a:r>
            <a:endParaRPr lang="ja-JP" altLang="en-US" sz="1400" dirty="0">
              <a:solidFill>
                <a:prstClr val="black"/>
              </a:solidFill>
            </a:endParaRPr>
          </a:p>
        </p:txBody>
      </p:sp>
      <p:sp>
        <p:nvSpPr>
          <p:cNvPr id="55" name="正方形/長方形 54"/>
          <p:cNvSpPr/>
          <p:nvPr/>
        </p:nvSpPr>
        <p:spPr>
          <a:xfrm>
            <a:off x="3509840" y="2103696"/>
            <a:ext cx="3081342" cy="3554819"/>
          </a:xfrm>
          <a:prstGeom prst="rect">
            <a:avLst/>
          </a:prstGeom>
          <a:solidFill>
            <a:schemeClr val="bg1"/>
          </a:solidFill>
          <a:ln>
            <a:solidFill>
              <a:schemeClr val="tx1"/>
            </a:solidFill>
          </a:ln>
        </p:spPr>
        <p:txBody>
          <a:bodyPr wrap="square" rtlCol="0" anchor="ctr" anchorCtr="0">
            <a:spAutoFit/>
          </a:bodyPr>
          <a:lstStyle/>
          <a:p>
            <a:r>
              <a:rPr lang="en-US" altLang="ja-JP" sz="1600" dirty="0" smtClean="0">
                <a:solidFill>
                  <a:prstClr val="black"/>
                </a:solidFill>
              </a:rPr>
              <a:t>28</a:t>
            </a:r>
            <a:r>
              <a:rPr lang="ja-JP" altLang="en-US" sz="1600" dirty="0" smtClean="0">
                <a:solidFill>
                  <a:prstClr val="black"/>
                </a:solidFill>
              </a:rPr>
              <a:t>業種（</a:t>
            </a:r>
            <a:r>
              <a:rPr lang="en-US" altLang="ja-JP" sz="1600" dirty="0" smtClean="0">
                <a:solidFill>
                  <a:prstClr val="black"/>
                </a:solidFill>
              </a:rPr>
              <a:t>S46</a:t>
            </a:r>
            <a:r>
              <a:rPr lang="ja-JP" altLang="en-US" sz="1600" dirty="0" smtClean="0">
                <a:solidFill>
                  <a:prstClr val="black"/>
                </a:solidFill>
              </a:rPr>
              <a:t>制定）</a:t>
            </a:r>
            <a:endParaRPr lang="en-US" altLang="ja-JP" sz="1600" dirty="0" smtClean="0">
              <a:solidFill>
                <a:prstClr val="black"/>
              </a:solidFill>
            </a:endParaRPr>
          </a:p>
          <a:p>
            <a:endParaRPr lang="en-US" altLang="ja-JP" sz="400" dirty="0" smtClean="0">
              <a:solidFill>
                <a:prstClr val="black"/>
              </a:solidFill>
            </a:endParaRPr>
          </a:p>
          <a:p>
            <a:r>
              <a:rPr lang="ja-JP" altLang="en-US" sz="1600" dirty="0" smtClean="0">
                <a:solidFill>
                  <a:prstClr val="black"/>
                </a:solidFill>
              </a:rPr>
              <a:t> ●総合２業種</a:t>
            </a:r>
            <a:endParaRPr lang="en-US" altLang="ja-JP" sz="1600" dirty="0" smtClean="0">
              <a:solidFill>
                <a:prstClr val="black"/>
              </a:solidFill>
            </a:endParaRPr>
          </a:p>
          <a:p>
            <a:r>
              <a:rPr lang="ja-JP" altLang="en-US" sz="1600" dirty="0" smtClean="0">
                <a:solidFill>
                  <a:prstClr val="black"/>
                </a:solidFill>
              </a:rPr>
              <a:t>   ・土木</a:t>
            </a:r>
            <a:endParaRPr lang="en-US" altLang="ja-JP" sz="1600" dirty="0" smtClean="0">
              <a:solidFill>
                <a:prstClr val="black"/>
              </a:solidFill>
            </a:endParaRPr>
          </a:p>
          <a:p>
            <a:r>
              <a:rPr lang="ja-JP" altLang="en-US" sz="1600" dirty="0" smtClean="0">
                <a:solidFill>
                  <a:prstClr val="black"/>
                </a:solidFill>
              </a:rPr>
              <a:t>   ・建築</a:t>
            </a:r>
            <a:endParaRPr lang="en-US" altLang="ja-JP" sz="1600" dirty="0" smtClean="0">
              <a:solidFill>
                <a:prstClr val="black"/>
              </a:solidFill>
            </a:endParaRPr>
          </a:p>
          <a:p>
            <a:endParaRPr lang="en-US" altLang="ja-JP" sz="900" dirty="0" smtClean="0">
              <a:solidFill>
                <a:prstClr val="black"/>
              </a:solidFill>
            </a:endParaRPr>
          </a:p>
          <a:p>
            <a:r>
              <a:rPr lang="ja-JP" altLang="en-US" sz="900" dirty="0" smtClean="0">
                <a:solidFill>
                  <a:prstClr val="black"/>
                </a:solidFill>
              </a:rPr>
              <a:t> </a:t>
            </a:r>
            <a:r>
              <a:rPr lang="ja-JP" altLang="en-US" sz="1600" dirty="0" smtClean="0">
                <a:solidFill>
                  <a:prstClr val="black"/>
                </a:solidFill>
              </a:rPr>
              <a:t>●専門</a:t>
            </a:r>
            <a:r>
              <a:rPr lang="en-US" altLang="ja-JP" sz="1600" dirty="0" smtClean="0">
                <a:solidFill>
                  <a:prstClr val="black"/>
                </a:solidFill>
              </a:rPr>
              <a:t>26</a:t>
            </a:r>
            <a:r>
              <a:rPr lang="ja-JP" altLang="en-US" sz="1600" dirty="0" smtClean="0">
                <a:solidFill>
                  <a:prstClr val="black"/>
                </a:solidFill>
              </a:rPr>
              <a:t>業種</a:t>
            </a:r>
            <a:endParaRPr lang="en-US" altLang="ja-JP" sz="1600" dirty="0" smtClean="0">
              <a:solidFill>
                <a:prstClr val="black"/>
              </a:solidFill>
            </a:endParaRPr>
          </a:p>
          <a:p>
            <a:r>
              <a:rPr lang="ja-JP" altLang="en-US" sz="1600" dirty="0" smtClean="0">
                <a:solidFill>
                  <a:prstClr val="black"/>
                </a:solidFill>
              </a:rPr>
              <a:t>　・大工</a:t>
            </a:r>
            <a:endParaRPr lang="en-US" altLang="ja-JP" sz="1600" dirty="0" smtClean="0">
              <a:solidFill>
                <a:prstClr val="black"/>
              </a:solidFill>
            </a:endParaRPr>
          </a:p>
          <a:p>
            <a:r>
              <a:rPr lang="ja-JP" altLang="en-US" sz="1600" dirty="0" smtClean="0">
                <a:solidFill>
                  <a:prstClr val="black"/>
                </a:solidFill>
              </a:rPr>
              <a:t>　・左官</a:t>
            </a:r>
            <a:endParaRPr lang="en-US" altLang="ja-JP" sz="1600" dirty="0" smtClean="0">
              <a:solidFill>
                <a:prstClr val="black"/>
              </a:solidFill>
            </a:endParaRPr>
          </a:p>
          <a:p>
            <a:r>
              <a:rPr lang="ja-JP" altLang="en-US" sz="1600" dirty="0" smtClean="0">
                <a:solidFill>
                  <a:prstClr val="black"/>
                </a:solidFill>
              </a:rPr>
              <a:t>　・とび・土工　　　　　　</a:t>
            </a:r>
            <a:endParaRPr lang="en-US" altLang="ja-JP" sz="1600" dirty="0" smtClean="0">
              <a:solidFill>
                <a:prstClr val="black"/>
              </a:solidFill>
            </a:endParaRPr>
          </a:p>
          <a:p>
            <a:r>
              <a:rPr lang="ja-JP" altLang="en-US" sz="1600" b="1" dirty="0" smtClean="0">
                <a:solidFill>
                  <a:prstClr val="black"/>
                </a:solidFill>
              </a:rPr>
              <a:t>　　　　　　</a:t>
            </a:r>
            <a:endParaRPr lang="en-US" altLang="ja-JP" sz="1600" b="1" dirty="0" smtClean="0">
              <a:solidFill>
                <a:prstClr val="black"/>
              </a:solidFill>
            </a:endParaRPr>
          </a:p>
          <a:p>
            <a:r>
              <a:rPr lang="ja-JP" altLang="en-US" sz="1600" b="1" dirty="0" smtClean="0">
                <a:solidFill>
                  <a:prstClr val="black"/>
                </a:solidFill>
              </a:rPr>
              <a:t>　　　　　　・</a:t>
            </a:r>
            <a:endParaRPr lang="en-US" altLang="ja-JP" sz="1600" b="1" dirty="0" smtClean="0">
              <a:solidFill>
                <a:prstClr val="black"/>
              </a:solidFill>
            </a:endParaRPr>
          </a:p>
          <a:p>
            <a:r>
              <a:rPr lang="ja-JP" altLang="en-US" sz="1600" b="1" dirty="0" smtClean="0">
                <a:solidFill>
                  <a:prstClr val="black"/>
                </a:solidFill>
              </a:rPr>
              <a:t>　　　　　　・</a:t>
            </a:r>
            <a:endParaRPr lang="en-US" altLang="ja-JP" sz="1600" b="1" dirty="0" smtClean="0">
              <a:solidFill>
                <a:prstClr val="black"/>
              </a:solidFill>
            </a:endParaRPr>
          </a:p>
          <a:p>
            <a:r>
              <a:rPr lang="ja-JP" altLang="en-US" sz="1600" b="1" dirty="0" smtClean="0">
                <a:solidFill>
                  <a:prstClr val="black"/>
                </a:solidFill>
              </a:rPr>
              <a:t>　　　　　　・</a:t>
            </a:r>
            <a:endParaRPr lang="en-US" altLang="ja-JP" sz="1600" b="1" dirty="0" smtClean="0">
              <a:solidFill>
                <a:prstClr val="black"/>
              </a:solidFill>
            </a:endParaRPr>
          </a:p>
          <a:p>
            <a:endParaRPr lang="en-US" altLang="ja-JP" sz="1600" b="1" dirty="0" smtClean="0">
              <a:solidFill>
                <a:prstClr val="black"/>
              </a:solidFill>
            </a:endParaRPr>
          </a:p>
        </p:txBody>
      </p:sp>
      <p:grpSp>
        <p:nvGrpSpPr>
          <p:cNvPr id="7" name="グループ化 84"/>
          <p:cNvGrpSpPr/>
          <p:nvPr/>
        </p:nvGrpSpPr>
        <p:grpSpPr>
          <a:xfrm>
            <a:off x="4765182" y="4227932"/>
            <a:ext cx="605513" cy="360040"/>
            <a:chOff x="4023942" y="5553236"/>
            <a:chExt cx="795700" cy="360040"/>
          </a:xfrm>
        </p:grpSpPr>
        <p:cxnSp>
          <p:nvCxnSpPr>
            <p:cNvPr id="77" name="直線コネクタ 76"/>
            <p:cNvCxnSpPr/>
            <p:nvPr/>
          </p:nvCxnSpPr>
          <p:spPr>
            <a:xfrm>
              <a:off x="4023942" y="5553236"/>
              <a:ext cx="792090" cy="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4483216" y="5553236"/>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4488491" y="5913276"/>
              <a:ext cx="331151" cy="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83" name="角丸四角形 82"/>
          <p:cNvSpPr/>
          <p:nvPr/>
        </p:nvSpPr>
        <p:spPr>
          <a:xfrm>
            <a:off x="5384319" y="4047912"/>
            <a:ext cx="1167859" cy="320556"/>
          </a:xfrm>
          <a:prstGeom prst="roundRect">
            <a:avLst/>
          </a:prstGeom>
          <a:solidFill>
            <a:schemeClr val="bg1"/>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lIns="36000" tIns="36000" rIns="36000" bIns="36000" rtlCol="0" anchor="t" anchorCtr="0">
            <a:noAutofit/>
          </a:bodyPr>
          <a:lstStyle/>
          <a:p>
            <a:pPr algn="ctr"/>
            <a:r>
              <a:rPr lang="ja-JP" altLang="en-US" dirty="0" smtClean="0">
                <a:solidFill>
                  <a:prstClr val="black"/>
                </a:solidFill>
              </a:rPr>
              <a:t>とび・土工</a:t>
            </a:r>
          </a:p>
        </p:txBody>
      </p:sp>
      <p:sp>
        <p:nvSpPr>
          <p:cNvPr id="84" name="角丸四角形 83"/>
          <p:cNvSpPr/>
          <p:nvPr/>
        </p:nvSpPr>
        <p:spPr>
          <a:xfrm>
            <a:off x="5384319" y="4506952"/>
            <a:ext cx="1167859" cy="326088"/>
          </a:xfrm>
          <a:prstGeom prst="roundRect">
            <a:avLst/>
          </a:prstGeom>
          <a:solidFill>
            <a:srgbClr val="FF0066"/>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lIns="36000" tIns="36000" rIns="36000" bIns="36000" rtlCol="0" anchor="t" anchorCtr="0">
            <a:noAutofit/>
          </a:bodyPr>
          <a:lstStyle/>
          <a:p>
            <a:pPr algn="ctr"/>
            <a:r>
              <a:rPr lang="ja-JP" altLang="en-US" sz="2000" dirty="0" smtClean="0">
                <a:solidFill>
                  <a:prstClr val="white"/>
                </a:solidFill>
              </a:rPr>
              <a:t>解体</a:t>
            </a:r>
          </a:p>
        </p:txBody>
      </p:sp>
      <p:sp>
        <p:nvSpPr>
          <p:cNvPr id="39" name="テキスト ボックス 38"/>
          <p:cNvSpPr txBox="1"/>
          <p:nvPr/>
        </p:nvSpPr>
        <p:spPr>
          <a:xfrm>
            <a:off x="6023909" y="4933498"/>
            <a:ext cx="2832599" cy="929260"/>
          </a:xfrm>
          <a:prstGeom prst="rect">
            <a:avLst/>
          </a:prstGeom>
          <a:solidFill>
            <a:schemeClr val="bg1">
              <a:lumMod val="95000"/>
            </a:schemeClr>
          </a:solidFill>
          <a:ln>
            <a:noFill/>
          </a:ln>
        </p:spPr>
        <p:txBody>
          <a:bodyPr wrap="none" rtlCol="0">
            <a:noAutofit/>
          </a:bodyPr>
          <a:lstStyle/>
          <a:p>
            <a:r>
              <a:rPr lang="ja-JP" altLang="en-US" sz="1400" dirty="0" smtClean="0">
                <a:solidFill>
                  <a:prstClr val="black"/>
                </a:solidFill>
              </a:rPr>
              <a:t>今回解体工事業を新設する背景</a:t>
            </a:r>
            <a:endParaRPr lang="en-US" altLang="ja-JP" sz="1400" dirty="0" smtClean="0">
              <a:solidFill>
                <a:prstClr val="black"/>
              </a:solidFill>
            </a:endParaRPr>
          </a:p>
          <a:p>
            <a:r>
              <a:rPr lang="ja-JP" altLang="en-US" sz="1400" dirty="0" smtClean="0">
                <a:solidFill>
                  <a:prstClr val="black"/>
                </a:solidFill>
              </a:rPr>
              <a:t>　　　　・重大な公衆災害発生</a:t>
            </a:r>
            <a:endParaRPr lang="en-US" altLang="ja-JP" sz="1400" dirty="0" smtClean="0">
              <a:solidFill>
                <a:prstClr val="black"/>
              </a:solidFill>
            </a:endParaRPr>
          </a:p>
          <a:p>
            <a:r>
              <a:rPr lang="ja-JP" altLang="en-US" sz="1400" dirty="0" smtClean="0">
                <a:solidFill>
                  <a:prstClr val="black"/>
                </a:solidFill>
              </a:rPr>
              <a:t>　　　　・環境等の視点</a:t>
            </a:r>
            <a:endParaRPr lang="en-US" altLang="ja-JP" sz="1400" dirty="0" smtClean="0">
              <a:solidFill>
                <a:prstClr val="black"/>
              </a:solidFill>
            </a:endParaRPr>
          </a:p>
          <a:p>
            <a:r>
              <a:rPr lang="ja-JP" altLang="en-US" sz="1400" dirty="0" smtClean="0">
                <a:solidFill>
                  <a:prstClr val="black"/>
                </a:solidFill>
              </a:rPr>
              <a:t>　　　　・建築物等の老朽化　など　</a:t>
            </a:r>
            <a:endParaRPr lang="ja-JP" altLang="en-US" sz="1400" dirty="0">
              <a:solidFill>
                <a:prstClr val="black"/>
              </a:solidFill>
            </a:endParaRPr>
          </a:p>
        </p:txBody>
      </p:sp>
      <p:sp>
        <p:nvSpPr>
          <p:cNvPr id="50" name="テキスト ボックス 49"/>
          <p:cNvSpPr txBox="1"/>
          <p:nvPr/>
        </p:nvSpPr>
        <p:spPr>
          <a:xfrm>
            <a:off x="1506110" y="2024844"/>
            <a:ext cx="1131126" cy="1062904"/>
          </a:xfrm>
          <a:prstGeom prst="rect">
            <a:avLst/>
          </a:prstGeom>
          <a:noFill/>
          <a:ln w="12700">
            <a:solidFill>
              <a:schemeClr val="tx1"/>
            </a:solidFill>
          </a:ln>
        </p:spPr>
        <p:txBody>
          <a:bodyPr wrap="none" rtlCol="0">
            <a:normAutofit/>
          </a:bodyPr>
          <a:lstStyle/>
          <a:p>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許可の要件</a:t>
            </a:r>
            <a:r>
              <a:rPr lang="en-US" altLang="ja-JP" sz="1200" dirty="0" smtClean="0">
                <a:solidFill>
                  <a:prstClr val="black"/>
                </a:solidFill>
                <a:latin typeface="ＭＳ Ｐゴシック"/>
              </a:rPr>
              <a:t>】</a:t>
            </a:r>
          </a:p>
          <a:p>
            <a:r>
              <a:rPr lang="ja-JP" altLang="en-US" sz="1200" dirty="0" smtClean="0">
                <a:solidFill>
                  <a:prstClr val="black"/>
                </a:solidFill>
                <a:latin typeface="ＭＳ Ｐゴシック"/>
              </a:rPr>
              <a:t>・</a:t>
            </a:r>
            <a:r>
              <a:rPr lang="ja-JP" altLang="en-US" sz="1200" u="heavy" dirty="0" smtClean="0">
                <a:solidFill>
                  <a:prstClr val="black"/>
                </a:solidFill>
                <a:latin typeface="ＭＳ Ｐゴシック"/>
              </a:rPr>
              <a:t>技術力</a:t>
            </a:r>
            <a:endParaRPr lang="en-US" altLang="ja-JP" sz="1200" u="heavy" dirty="0" smtClean="0">
              <a:solidFill>
                <a:prstClr val="black"/>
              </a:solidFill>
              <a:latin typeface="ＭＳ Ｐゴシック"/>
            </a:endParaRPr>
          </a:p>
          <a:p>
            <a:r>
              <a:rPr lang="ja-JP" altLang="en-US" sz="1200" dirty="0" smtClean="0">
                <a:solidFill>
                  <a:prstClr val="black"/>
                </a:solidFill>
                <a:latin typeface="ＭＳ Ｐゴシック"/>
              </a:rPr>
              <a:t>・経営能力</a:t>
            </a:r>
            <a:endParaRPr lang="en-US" altLang="ja-JP" sz="1200" dirty="0" smtClean="0">
              <a:solidFill>
                <a:prstClr val="black"/>
              </a:solidFill>
              <a:latin typeface="ＭＳ Ｐゴシック"/>
            </a:endParaRPr>
          </a:p>
          <a:p>
            <a:r>
              <a:rPr lang="ja-JP" altLang="en-US" sz="1200" dirty="0" smtClean="0">
                <a:solidFill>
                  <a:prstClr val="black"/>
                </a:solidFill>
                <a:latin typeface="ＭＳ Ｐゴシック"/>
              </a:rPr>
              <a:t>・誠実性</a:t>
            </a:r>
            <a:endParaRPr lang="en-US" altLang="ja-JP" sz="1200" dirty="0" smtClean="0">
              <a:solidFill>
                <a:prstClr val="black"/>
              </a:solidFill>
              <a:latin typeface="ＭＳ Ｐゴシック"/>
            </a:endParaRPr>
          </a:p>
          <a:p>
            <a:r>
              <a:rPr lang="ja-JP" altLang="en-US" sz="1200" dirty="0" smtClean="0">
                <a:solidFill>
                  <a:prstClr val="black"/>
                </a:solidFill>
                <a:latin typeface="ＭＳ Ｐゴシック"/>
              </a:rPr>
              <a:t>・財産的基礎</a:t>
            </a:r>
            <a:endParaRPr lang="ja-JP" altLang="en-US" sz="1200" dirty="0">
              <a:solidFill>
                <a:prstClr val="black"/>
              </a:solidFill>
              <a:latin typeface="ＭＳ Ｐゴシック"/>
            </a:endParaRPr>
          </a:p>
        </p:txBody>
      </p:sp>
      <p:sp>
        <p:nvSpPr>
          <p:cNvPr id="74" name="角丸四角形 73"/>
          <p:cNvSpPr/>
          <p:nvPr/>
        </p:nvSpPr>
        <p:spPr>
          <a:xfrm>
            <a:off x="6942221" y="4329100"/>
            <a:ext cx="2716545" cy="498200"/>
          </a:xfrm>
          <a:prstGeom prst="roundRect">
            <a:avLst/>
          </a:prstGeom>
          <a:solidFill>
            <a:srgbClr val="FFCCFF"/>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lIns="36000" tIns="36000" rIns="36000" bIns="36000" rtlCol="0" anchor="ctr" anchorCtr="0">
            <a:noAutofit/>
          </a:bodyPr>
          <a:lstStyle/>
          <a:p>
            <a:pPr algn="ctr"/>
            <a:r>
              <a:rPr lang="ja-JP" altLang="en-US" sz="1400" dirty="0" smtClean="0">
                <a:solidFill>
                  <a:prstClr val="black"/>
                </a:solidFill>
              </a:rPr>
              <a:t>解体の実務経験、資格を</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有する技術者の配置が必要</a:t>
            </a:r>
          </a:p>
        </p:txBody>
      </p:sp>
      <p:cxnSp>
        <p:nvCxnSpPr>
          <p:cNvPr id="76" name="直線コネクタ 75"/>
          <p:cNvCxnSpPr/>
          <p:nvPr/>
        </p:nvCxnSpPr>
        <p:spPr>
          <a:xfrm flipV="1">
            <a:off x="6550811" y="4635695"/>
            <a:ext cx="396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グループ化 40"/>
          <p:cNvGrpSpPr/>
          <p:nvPr/>
        </p:nvGrpSpPr>
        <p:grpSpPr>
          <a:xfrm>
            <a:off x="146943" y="2708920"/>
            <a:ext cx="1209134" cy="864096"/>
            <a:chOff x="-558062" y="1916832"/>
            <a:chExt cx="1116124" cy="864096"/>
          </a:xfrm>
        </p:grpSpPr>
        <p:sp>
          <p:nvSpPr>
            <p:cNvPr id="48" name="角丸四角形 47"/>
            <p:cNvSpPr/>
            <p:nvPr/>
          </p:nvSpPr>
          <p:spPr>
            <a:xfrm>
              <a:off x="-558062" y="1916832"/>
              <a:ext cx="1116124" cy="864096"/>
            </a:xfrm>
            <a:prstGeom prst="roundRect">
              <a:avLst/>
            </a:prstGeom>
            <a:noFill/>
            <a:ln>
              <a:solidFill>
                <a:schemeClr val="tx1">
                  <a:lumMod val="50000"/>
                  <a:lumOff val="50000"/>
                </a:schemeClr>
              </a:solidFill>
            </a:ln>
          </p:spPr>
          <p:style>
            <a:lnRef idx="1">
              <a:schemeClr val="accent3"/>
            </a:lnRef>
            <a:fillRef idx="3">
              <a:schemeClr val="accent3"/>
            </a:fillRef>
            <a:effectRef idx="2">
              <a:schemeClr val="accent3"/>
            </a:effectRef>
            <a:fontRef idx="minor">
              <a:schemeClr val="lt1"/>
            </a:fontRef>
          </p:style>
          <p:txBody>
            <a:bodyPr wrap="square" lIns="36000" tIns="36000" rIns="36000" bIns="36000" rtlCol="0" anchor="t" anchorCtr="0">
              <a:noAutofit/>
            </a:bodyPr>
            <a:lstStyle/>
            <a:p>
              <a:pPr algn="ctr"/>
              <a:r>
                <a:rPr lang="ja-JP" altLang="en-US" sz="1600" dirty="0" smtClean="0">
                  <a:solidFill>
                    <a:prstClr val="black"/>
                  </a:solidFill>
                </a:rPr>
                <a:t>建設業者</a:t>
              </a:r>
            </a:p>
          </p:txBody>
        </p:sp>
        <p:sp>
          <p:nvSpPr>
            <p:cNvPr id="51" name="角丸四角形 50"/>
            <p:cNvSpPr/>
            <p:nvPr/>
          </p:nvSpPr>
          <p:spPr>
            <a:xfrm>
              <a:off x="-450050" y="2348880"/>
              <a:ext cx="900100" cy="360040"/>
            </a:xfrm>
            <a:prstGeom prst="roundRect">
              <a:avLst/>
            </a:prstGeom>
            <a:solidFill>
              <a:schemeClr val="bg1"/>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lIns="36000" tIns="36000" rIns="36000" bIns="36000" rtlCol="0" anchor="t" anchorCtr="0">
              <a:noAutofit/>
            </a:bodyPr>
            <a:lstStyle/>
            <a:p>
              <a:pPr algn="ctr"/>
              <a:r>
                <a:rPr lang="ja-JP" altLang="en-US" sz="1600" dirty="0" smtClean="0">
                  <a:solidFill>
                    <a:prstClr val="black"/>
                  </a:solidFill>
                </a:rPr>
                <a:t>技術者</a:t>
              </a:r>
            </a:p>
          </p:txBody>
        </p:sp>
      </p:grpSp>
      <p:sp>
        <p:nvSpPr>
          <p:cNvPr id="53" name="大かっこ 52"/>
          <p:cNvSpPr/>
          <p:nvPr/>
        </p:nvSpPr>
        <p:spPr>
          <a:xfrm>
            <a:off x="5967113" y="4933498"/>
            <a:ext cx="2946327" cy="92926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92" name="四角形吹き出し 91"/>
          <p:cNvSpPr/>
          <p:nvPr/>
        </p:nvSpPr>
        <p:spPr>
          <a:xfrm>
            <a:off x="39004" y="5121188"/>
            <a:ext cx="5304039" cy="1692188"/>
          </a:xfrm>
          <a:prstGeom prst="wedgeRectCallout">
            <a:avLst>
              <a:gd name="adj1" fmla="val 24240"/>
              <a:gd name="adj2" fmla="val -58831"/>
            </a:avLst>
          </a:prstGeom>
          <a:solidFill>
            <a:schemeClr val="bg1">
              <a:lumMod val="85000"/>
            </a:schemeClr>
          </a:solidFill>
          <a:ln>
            <a:solidFill>
              <a:schemeClr val="tx1"/>
            </a:solidFill>
          </a:ln>
        </p:spPr>
        <p:txBody>
          <a:bodyPr wrap="square" rtlCol="0" anchor="ctr" anchorCtr="0">
            <a:noAutofit/>
          </a:bodyPr>
          <a:lstStyle/>
          <a:p>
            <a:pPr algn="ctr"/>
            <a:endParaRPr lang="ja-JP" altLang="en-US" dirty="0" smtClean="0">
              <a:solidFill>
                <a:prstClr val="black"/>
              </a:solidFill>
            </a:endParaRPr>
          </a:p>
        </p:txBody>
      </p:sp>
      <p:graphicFrame>
        <p:nvGraphicFramePr>
          <p:cNvPr id="52" name="表 51"/>
          <p:cNvGraphicFramePr>
            <a:graphicFrameLocks noGrp="1"/>
          </p:cNvGraphicFramePr>
          <p:nvPr/>
        </p:nvGraphicFramePr>
        <p:xfrm>
          <a:off x="1676636" y="5240498"/>
          <a:ext cx="1911212" cy="1464867"/>
        </p:xfrm>
        <a:graphic>
          <a:graphicData uri="http://schemas.openxmlformats.org/drawingml/2006/table">
            <a:tbl>
              <a:tblPr/>
              <a:tblGrid>
                <a:gridCol w="1911212"/>
              </a:tblGrid>
              <a:tr h="161380">
                <a:tc>
                  <a:txBody>
                    <a:bodyPr/>
                    <a:lstStyle/>
                    <a:p>
                      <a:pPr algn="just" rtl="0" fontAlgn="t"/>
                      <a:r>
                        <a:rPr lang="ja-JP" altLang="en-US" sz="1000" b="0" i="0" u="none" strike="noStrike" dirty="0" smtClean="0">
                          <a:solidFill>
                            <a:srgbClr val="000000"/>
                          </a:solidFill>
                          <a:latin typeface="ＭＳ Ｐゴシック"/>
                        </a:rPr>
                        <a:t>　タイル</a:t>
                      </a:r>
                      <a:r>
                        <a:rPr lang="ja-JP" altLang="en-US" sz="1000" b="0" i="0" u="none" strike="noStrike" dirty="0">
                          <a:solidFill>
                            <a:srgbClr val="000000"/>
                          </a:solidFill>
                          <a:latin typeface="ＭＳ Ｐゴシック"/>
                        </a:rPr>
                        <a:t>・れんが・ブロック工事業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a:t>
                      </a:r>
                      <a:r>
                        <a:rPr lang="zh-TW" altLang="en-US" sz="1000" b="0" i="0" u="none" strike="noStrike" dirty="0" smtClean="0">
                          <a:solidFill>
                            <a:srgbClr val="000000"/>
                          </a:solidFill>
                          <a:latin typeface="ＭＳ Ｐゴシック"/>
                        </a:rPr>
                        <a:t>鋼</a:t>
                      </a:r>
                      <a:r>
                        <a:rPr lang="zh-TW" altLang="en-US" sz="1000" b="0" i="0" u="none" strike="noStrike" dirty="0">
                          <a:solidFill>
                            <a:srgbClr val="000000"/>
                          </a:solidFill>
                          <a:latin typeface="ＭＳ Ｐゴシック"/>
                        </a:rPr>
                        <a:t>構造物工事業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鉄筋工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ほ</a:t>
                      </a:r>
                      <a:r>
                        <a:rPr lang="ja-JP" altLang="en-US" sz="1000" b="0" i="0" u="none" strike="noStrike" dirty="0">
                          <a:solidFill>
                            <a:srgbClr val="000000"/>
                          </a:solidFill>
                          <a:latin typeface="ＭＳ Ｐゴシック"/>
                        </a:rPr>
                        <a:t>装工事業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しゅん</a:t>
                      </a:r>
                      <a:r>
                        <a:rPr lang="ja-JP" altLang="en-US" sz="1000" b="0" i="0" u="none" strike="noStrike" dirty="0">
                          <a:solidFill>
                            <a:srgbClr val="000000"/>
                          </a:solidFill>
                          <a:latin typeface="ＭＳ Ｐゴシック"/>
                        </a:rPr>
                        <a:t>せつ工事業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板</a:t>
                      </a:r>
                      <a:r>
                        <a:rPr lang="ja-JP" altLang="en-US" sz="1000" b="0" i="0" u="none" strike="noStrike" dirty="0">
                          <a:solidFill>
                            <a:srgbClr val="000000"/>
                          </a:solidFill>
                          <a:latin typeface="ＭＳ Ｐゴシック"/>
                        </a:rPr>
                        <a:t>金工事業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ガラス工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塗装工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防水工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4" name="表 53"/>
          <p:cNvGraphicFramePr>
            <a:graphicFrameLocks noGrp="1"/>
          </p:cNvGraphicFramePr>
          <p:nvPr/>
        </p:nvGraphicFramePr>
        <p:xfrm>
          <a:off x="3665857" y="5157192"/>
          <a:ext cx="1599178" cy="1627630"/>
        </p:xfrm>
        <a:graphic>
          <a:graphicData uri="http://schemas.openxmlformats.org/drawingml/2006/table">
            <a:tbl>
              <a:tblPr/>
              <a:tblGrid>
                <a:gridCol w="1599178"/>
              </a:tblGrid>
              <a:tr h="160263">
                <a:tc>
                  <a:txBody>
                    <a:bodyPr/>
                    <a:lstStyle/>
                    <a:p>
                      <a:pPr algn="just" rtl="0" fontAlgn="t"/>
                      <a:r>
                        <a:rPr lang="ja-JP" altLang="en-US" sz="1000" b="0" i="0" u="none" strike="noStrike" dirty="0" smtClean="0">
                          <a:solidFill>
                            <a:srgbClr val="000000"/>
                          </a:solidFill>
                          <a:latin typeface="ＭＳ Ｐゴシック"/>
                        </a:rPr>
                        <a:t>　　</a:t>
                      </a:r>
                      <a:r>
                        <a:rPr lang="zh-CN" altLang="en-US" sz="1000" b="0" i="0" u="none" strike="noStrike" dirty="0" smtClean="0">
                          <a:solidFill>
                            <a:srgbClr val="000000"/>
                          </a:solidFill>
                          <a:latin typeface="ＭＳ Ｐゴシック"/>
                        </a:rPr>
                        <a:t>内装</a:t>
                      </a:r>
                      <a:r>
                        <a:rPr lang="zh-CN" altLang="en-US" sz="1000" b="0" i="0" u="none" strike="noStrike" dirty="0">
                          <a:solidFill>
                            <a:srgbClr val="000000"/>
                          </a:solidFill>
                          <a:latin typeface="ＭＳ Ｐゴシック"/>
                        </a:rPr>
                        <a:t>仕上工事業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273">
                <a:tc>
                  <a:txBody>
                    <a:bodyPr/>
                    <a:lstStyle/>
                    <a:p>
                      <a:pPr algn="just" rtl="0" fontAlgn="t"/>
                      <a:r>
                        <a:rPr lang="ja-JP" altLang="en-US" sz="1000" b="0" i="0" u="none" strike="noStrike" dirty="0" smtClean="0">
                          <a:solidFill>
                            <a:srgbClr val="000000"/>
                          </a:solidFill>
                          <a:latin typeface="ＭＳ Ｐゴシック"/>
                        </a:rPr>
                        <a:t>　　</a:t>
                      </a:r>
                      <a:r>
                        <a:rPr lang="zh-TW" altLang="en-US" sz="1000" b="0" i="0" u="none" strike="noStrike" dirty="0" smtClean="0">
                          <a:solidFill>
                            <a:srgbClr val="000000"/>
                          </a:solidFill>
                          <a:latin typeface="ＭＳ Ｐゴシック"/>
                        </a:rPr>
                        <a:t>機械</a:t>
                      </a:r>
                      <a:r>
                        <a:rPr lang="zh-TW" altLang="en-US" sz="1000" b="0" i="0" u="none" strike="noStrike" dirty="0">
                          <a:solidFill>
                            <a:srgbClr val="000000"/>
                          </a:solidFill>
                          <a:latin typeface="ＭＳ Ｐゴシック"/>
                        </a:rPr>
                        <a:t>器具設置工事業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0263">
                <a:tc>
                  <a:txBody>
                    <a:bodyPr/>
                    <a:lstStyle/>
                    <a:p>
                      <a:pPr algn="just" rtl="0" fontAlgn="t"/>
                      <a:r>
                        <a:rPr lang="ja-JP" altLang="en-US" sz="1000" b="0" i="0" u="none" strike="noStrike" dirty="0" smtClean="0">
                          <a:solidFill>
                            <a:srgbClr val="000000"/>
                          </a:solidFill>
                          <a:latin typeface="ＭＳ Ｐゴシック"/>
                        </a:rPr>
                        <a:t>　　</a:t>
                      </a:r>
                      <a:r>
                        <a:rPr lang="zh-TW" altLang="en-US" sz="1000" b="0" i="0" u="none" strike="noStrike" dirty="0" smtClean="0">
                          <a:solidFill>
                            <a:srgbClr val="000000"/>
                          </a:solidFill>
                          <a:latin typeface="ＭＳ Ｐゴシック"/>
                        </a:rPr>
                        <a:t>熱</a:t>
                      </a:r>
                      <a:r>
                        <a:rPr lang="zh-TW" altLang="en-US" sz="1000" b="0" i="0" u="none" strike="noStrike" dirty="0">
                          <a:solidFill>
                            <a:srgbClr val="000000"/>
                          </a:solidFill>
                          <a:latin typeface="ＭＳ Ｐゴシック"/>
                        </a:rPr>
                        <a:t>絶縁工事業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0263">
                <a:tc>
                  <a:txBody>
                    <a:bodyPr/>
                    <a:lstStyle/>
                    <a:p>
                      <a:pPr algn="just" rtl="0" fontAlgn="t"/>
                      <a:r>
                        <a:rPr lang="ja-JP" altLang="en-US" sz="1000" b="0" i="0" u="none" strike="noStrike" dirty="0" smtClean="0">
                          <a:solidFill>
                            <a:srgbClr val="000000"/>
                          </a:solidFill>
                          <a:latin typeface="ＭＳ Ｐゴシック"/>
                        </a:rPr>
                        <a:t>　　</a:t>
                      </a:r>
                      <a:r>
                        <a:rPr lang="zh-TW" altLang="en-US" sz="1000" b="0" i="0" u="none" strike="noStrike" dirty="0" smtClean="0">
                          <a:solidFill>
                            <a:srgbClr val="000000"/>
                          </a:solidFill>
                          <a:latin typeface="ＭＳ Ｐゴシック"/>
                        </a:rPr>
                        <a:t>電気</a:t>
                      </a:r>
                      <a:r>
                        <a:rPr lang="zh-TW" altLang="en-US" sz="1000" b="0" i="0" u="none" strike="noStrike" dirty="0">
                          <a:solidFill>
                            <a:srgbClr val="000000"/>
                          </a:solidFill>
                          <a:latin typeface="ＭＳ Ｐゴシック"/>
                        </a:rPr>
                        <a:t>通信工事業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0263">
                <a:tc>
                  <a:txBody>
                    <a:bodyPr/>
                    <a:lstStyle/>
                    <a:p>
                      <a:pPr algn="just" rtl="0" fontAlgn="t"/>
                      <a:r>
                        <a:rPr lang="ja-JP" altLang="en-US" sz="1000" b="0" i="0" u="none" strike="noStrike" dirty="0" smtClean="0">
                          <a:solidFill>
                            <a:srgbClr val="000000"/>
                          </a:solidFill>
                          <a:latin typeface="ＭＳ Ｐゴシック"/>
                        </a:rPr>
                        <a:t>　　造園工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0263">
                <a:tc>
                  <a:txBody>
                    <a:bodyPr/>
                    <a:lstStyle/>
                    <a:p>
                      <a:pPr algn="just" rtl="0" fontAlgn="t"/>
                      <a:r>
                        <a:rPr lang="ja-JP" altLang="en-US" sz="1000" b="0" i="0" u="none" strike="noStrike" dirty="0" smtClean="0">
                          <a:solidFill>
                            <a:srgbClr val="000000"/>
                          </a:solidFill>
                          <a:latin typeface="ＭＳ Ｐゴシック"/>
                        </a:rPr>
                        <a:t>　　さく</a:t>
                      </a:r>
                      <a:r>
                        <a:rPr lang="ja-JP" altLang="en-US" sz="1000" b="0" i="0" u="none" strike="noStrike" dirty="0">
                          <a:solidFill>
                            <a:srgbClr val="000000"/>
                          </a:solidFill>
                          <a:latin typeface="ＭＳ Ｐゴシック"/>
                        </a:rPr>
                        <a:t>井工事業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0263">
                <a:tc>
                  <a:txBody>
                    <a:bodyPr/>
                    <a:lstStyle/>
                    <a:p>
                      <a:pPr algn="just" rtl="0" fontAlgn="t"/>
                      <a:r>
                        <a:rPr lang="ja-JP" altLang="en-US" sz="1000" b="0" i="0" u="none" strike="noStrike" dirty="0" smtClean="0">
                          <a:solidFill>
                            <a:srgbClr val="000000"/>
                          </a:solidFill>
                          <a:latin typeface="ＭＳ Ｐゴシック"/>
                        </a:rPr>
                        <a:t>　　建具工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0263">
                <a:tc>
                  <a:txBody>
                    <a:bodyPr/>
                    <a:lstStyle/>
                    <a:p>
                      <a:pPr algn="just" rtl="0" fontAlgn="t"/>
                      <a:r>
                        <a:rPr lang="ja-JP" altLang="en-US" sz="1000" b="0" i="0" u="none" strike="noStrike" dirty="0" smtClean="0">
                          <a:solidFill>
                            <a:srgbClr val="000000"/>
                          </a:solidFill>
                          <a:latin typeface="ＭＳ Ｐゴシック"/>
                        </a:rPr>
                        <a:t>　　</a:t>
                      </a:r>
                      <a:r>
                        <a:rPr lang="zh-TW" altLang="en-US" sz="1000" b="0" i="0" u="none" strike="noStrike" dirty="0" smtClean="0">
                          <a:solidFill>
                            <a:srgbClr val="000000"/>
                          </a:solidFill>
                          <a:latin typeface="ＭＳ Ｐゴシック"/>
                        </a:rPr>
                        <a:t>水道</a:t>
                      </a:r>
                      <a:r>
                        <a:rPr lang="zh-TW" altLang="en-US" sz="1000" b="0" i="0" u="none" strike="noStrike" dirty="0">
                          <a:solidFill>
                            <a:srgbClr val="000000"/>
                          </a:solidFill>
                          <a:latin typeface="ＭＳ Ｐゴシック"/>
                        </a:rPr>
                        <a:t>施設工事業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0263">
                <a:tc>
                  <a:txBody>
                    <a:bodyPr/>
                    <a:lstStyle/>
                    <a:p>
                      <a:pPr algn="just" rtl="0" fontAlgn="t"/>
                      <a:r>
                        <a:rPr lang="ja-JP" altLang="en-US" sz="1000" b="0" i="0" u="none" strike="noStrike" dirty="0" smtClean="0">
                          <a:solidFill>
                            <a:srgbClr val="000000"/>
                          </a:solidFill>
                          <a:latin typeface="ＭＳ Ｐゴシック"/>
                        </a:rPr>
                        <a:t>　　</a:t>
                      </a:r>
                      <a:r>
                        <a:rPr lang="zh-TW" altLang="en-US" sz="1000" b="0" i="0" u="none" strike="noStrike" dirty="0" smtClean="0">
                          <a:solidFill>
                            <a:srgbClr val="000000"/>
                          </a:solidFill>
                          <a:latin typeface="ＭＳ Ｐゴシック"/>
                        </a:rPr>
                        <a:t>消防</a:t>
                      </a:r>
                      <a:r>
                        <a:rPr lang="zh-TW" altLang="en-US" sz="1000" b="0" i="0" u="none" strike="noStrike" dirty="0">
                          <a:solidFill>
                            <a:srgbClr val="000000"/>
                          </a:solidFill>
                          <a:latin typeface="ＭＳ Ｐゴシック"/>
                        </a:rPr>
                        <a:t>施設工事業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0263">
                <a:tc>
                  <a:txBody>
                    <a:bodyPr/>
                    <a:lstStyle/>
                    <a:p>
                      <a:pPr algn="just" rtl="0" fontAlgn="t"/>
                      <a:r>
                        <a:rPr lang="ja-JP" altLang="en-US" sz="1000" b="0" i="0" u="none" strike="noStrike" dirty="0" smtClean="0">
                          <a:solidFill>
                            <a:srgbClr val="000000"/>
                          </a:solidFill>
                          <a:latin typeface="ＭＳ Ｐゴシック"/>
                        </a:rPr>
                        <a:t>　　</a:t>
                      </a:r>
                      <a:r>
                        <a:rPr lang="zh-TW" altLang="en-US" sz="1000" b="0" i="0" u="none" strike="noStrike" dirty="0" smtClean="0">
                          <a:solidFill>
                            <a:srgbClr val="000000"/>
                          </a:solidFill>
                          <a:latin typeface="ＭＳ Ｐゴシック"/>
                        </a:rPr>
                        <a:t>清掃</a:t>
                      </a:r>
                      <a:r>
                        <a:rPr lang="zh-TW" altLang="en-US" sz="1000" b="0" i="0" u="none" strike="noStrike" dirty="0">
                          <a:solidFill>
                            <a:srgbClr val="000000"/>
                          </a:solidFill>
                          <a:latin typeface="ＭＳ Ｐゴシック"/>
                        </a:rPr>
                        <a:t>施設工事業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93" name="正方形/長方形 92"/>
          <p:cNvSpPr/>
          <p:nvPr/>
        </p:nvSpPr>
        <p:spPr>
          <a:xfrm>
            <a:off x="1208584" y="5013176"/>
            <a:ext cx="1561538" cy="180020"/>
          </a:xfrm>
          <a:prstGeom prst="rect">
            <a:avLst/>
          </a:prstGeom>
          <a:solidFill>
            <a:schemeClr val="bg1"/>
          </a:solidFill>
        </p:spPr>
        <p:txBody>
          <a:bodyPr wrap="none" lIns="0" tIns="0" rIns="0" bIns="0">
            <a:noAutofit/>
          </a:bodyPr>
          <a:lstStyle/>
          <a:p>
            <a:pPr algn="ctr"/>
            <a:r>
              <a:rPr lang="ja-JP" altLang="en-US" sz="1400" dirty="0" smtClean="0">
                <a:solidFill>
                  <a:prstClr val="black"/>
                </a:solidFill>
                <a:latin typeface="ＭＳ Ｐゴシック"/>
              </a:rPr>
              <a:t>現在の業種区分</a:t>
            </a:r>
            <a:endParaRPr lang="ja-JP" altLang="en-US" sz="1400" dirty="0">
              <a:solidFill>
                <a:prstClr val="black"/>
              </a:solidFill>
            </a:endParaRPr>
          </a:p>
        </p:txBody>
      </p:sp>
      <p:graphicFrame>
        <p:nvGraphicFramePr>
          <p:cNvPr id="94" name="表 93"/>
          <p:cNvGraphicFramePr>
            <a:graphicFrameLocks noGrp="1"/>
          </p:cNvGraphicFramePr>
          <p:nvPr/>
        </p:nvGraphicFramePr>
        <p:xfrm>
          <a:off x="117013" y="5240498"/>
          <a:ext cx="1481614" cy="1464867"/>
        </p:xfrm>
        <a:graphic>
          <a:graphicData uri="http://schemas.openxmlformats.org/drawingml/2006/table">
            <a:tbl>
              <a:tblPr/>
              <a:tblGrid>
                <a:gridCol w="1481614"/>
              </a:tblGrid>
              <a:tr h="161380">
                <a:tc>
                  <a:txBody>
                    <a:bodyPr/>
                    <a:lstStyle/>
                    <a:p>
                      <a:pPr algn="just" rtl="0" fontAlgn="t"/>
                      <a:r>
                        <a:rPr lang="ja-JP" altLang="en-US" sz="1000" b="0" i="0" u="none" strike="noStrike" dirty="0" smtClean="0">
                          <a:solidFill>
                            <a:srgbClr val="000000"/>
                          </a:solidFill>
                          <a:latin typeface="ＭＳ Ｐゴシック"/>
                        </a:rPr>
                        <a:t>　土</a:t>
                      </a:r>
                      <a:r>
                        <a:rPr lang="ja-JP" altLang="en-US" sz="1000" b="0" i="0" u="none" strike="noStrike" dirty="0">
                          <a:solidFill>
                            <a:srgbClr val="000000"/>
                          </a:solidFill>
                          <a:latin typeface="ＭＳ Ｐゴシック"/>
                        </a:rPr>
                        <a:t>木工事業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建築工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大工工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左官工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a:t>
                      </a:r>
                      <a:r>
                        <a:rPr lang="ja-JP" altLang="en-US" sz="1000" b="0" i="0" u="sng" strike="noStrike" dirty="0" smtClean="0">
                          <a:solidFill>
                            <a:srgbClr val="000000"/>
                          </a:solidFill>
                          <a:latin typeface="ＭＳ Ｐゴシック"/>
                        </a:rPr>
                        <a:t>とび</a:t>
                      </a:r>
                      <a:r>
                        <a:rPr lang="ja-JP" altLang="en-US" sz="1000" b="0" i="0" u="sng" strike="noStrike" dirty="0">
                          <a:solidFill>
                            <a:srgbClr val="000000"/>
                          </a:solidFill>
                          <a:latin typeface="ＭＳ Ｐゴシック"/>
                        </a:rPr>
                        <a:t>・土</a:t>
                      </a:r>
                      <a:r>
                        <a:rPr lang="ja-JP" altLang="en-US" sz="1000" b="0" i="0" u="sng" strike="noStrike" dirty="0" err="1">
                          <a:solidFill>
                            <a:srgbClr val="000000"/>
                          </a:solidFill>
                          <a:latin typeface="ＭＳ Ｐゴシック"/>
                        </a:rPr>
                        <a:t>工工</a:t>
                      </a:r>
                      <a:r>
                        <a:rPr lang="ja-JP" altLang="en-US" sz="1000" b="0" i="0" u="sng"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石工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屋根工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電気工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管工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648246536"/>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4"/>
          <p:cNvSpPr>
            <a:spLocks noChangeArrowheads="1"/>
          </p:cNvSpPr>
          <p:nvPr/>
        </p:nvSpPr>
        <p:spPr bwMode="auto">
          <a:xfrm>
            <a:off x="-15875" y="0"/>
            <a:ext cx="9906000" cy="476250"/>
          </a:xfrm>
          <a:prstGeom prst="rect">
            <a:avLst/>
          </a:prstGeom>
          <a:noFill/>
          <a:ln w="9525">
            <a:noFill/>
            <a:miter lim="800000"/>
            <a:headEnd/>
            <a:tailEnd/>
          </a:ln>
        </p:spPr>
        <p:txBody>
          <a:bodyPr lIns="91431" tIns="45716" rIns="91431" bIns="45716" anchor="ctr"/>
          <a:lstStyle/>
          <a:p>
            <a:r>
              <a:rPr lang="ja-JP" altLang="en-US" sz="2400" dirty="0">
                <a:solidFill>
                  <a:schemeClr val="tx2"/>
                </a:solidFill>
                <a:latin typeface="HGP創英角ｺﾞｼｯｸUB" pitchFamily="50" charset="-128"/>
                <a:ea typeface="HGP創英角ｺﾞｼｯｸUB" pitchFamily="50" charset="-128"/>
              </a:rPr>
              <a:t>　</a:t>
            </a:r>
            <a:endParaRPr lang="ja-JP" altLang="en-US" sz="1600" dirty="0">
              <a:solidFill>
                <a:schemeClr val="tx2"/>
              </a:solidFill>
              <a:latin typeface="HGP創英角ｺﾞｼｯｸUB" pitchFamily="50" charset="-128"/>
              <a:ea typeface="HGP創英角ｺﾞｼｯｸUB" pitchFamily="50" charset="-128"/>
            </a:endParaRPr>
          </a:p>
        </p:txBody>
      </p:sp>
      <p:sp>
        <p:nvSpPr>
          <p:cNvPr id="11" name="Rectangle 24"/>
          <p:cNvSpPr>
            <a:spLocks noChangeArrowheads="1"/>
          </p:cNvSpPr>
          <p:nvPr/>
        </p:nvSpPr>
        <p:spPr bwMode="auto">
          <a:xfrm>
            <a:off x="-15552" y="422"/>
            <a:ext cx="9906000" cy="476250"/>
          </a:xfrm>
          <a:prstGeom prst="rect">
            <a:avLst/>
          </a:prstGeom>
          <a:noFill/>
          <a:ln w="9525">
            <a:noFill/>
            <a:miter lim="800000"/>
            <a:headEnd/>
            <a:tailEnd/>
          </a:ln>
        </p:spPr>
        <p:txBody>
          <a:bodyPr lIns="91431" tIns="45716" rIns="91431" bIns="45716" anchor="ctr"/>
          <a:lstStyle/>
          <a:p>
            <a:pPr defTabSz="914310"/>
            <a:r>
              <a:rPr lang="ja-JP" altLang="en-US" sz="2400" dirty="0" smtClean="0">
                <a:solidFill>
                  <a:schemeClr val="tx2"/>
                </a:solidFill>
                <a:latin typeface="HGP創英角ｺﾞｼｯｸUB" pitchFamily="50" charset="-128"/>
                <a:ea typeface="HGP創英角ｺﾞｼｯｸUB" pitchFamily="50" charset="-128"/>
              </a:rPr>
              <a:t>解体工事業の新設に伴う法律上の経過措置等について</a:t>
            </a:r>
          </a:p>
        </p:txBody>
      </p:sp>
      <p:sp>
        <p:nvSpPr>
          <p:cNvPr id="34" name="テキスト ボックス 33"/>
          <p:cNvSpPr txBox="1"/>
          <p:nvPr/>
        </p:nvSpPr>
        <p:spPr>
          <a:xfrm>
            <a:off x="0" y="718820"/>
            <a:ext cx="9906000" cy="5632311"/>
          </a:xfrm>
          <a:prstGeom prst="rect">
            <a:avLst/>
          </a:prstGeom>
          <a:noFill/>
        </p:spPr>
        <p:txBody>
          <a:bodyPr wrap="square" rtlCol="0">
            <a:spAutoFit/>
          </a:bodyPr>
          <a:lstStyle/>
          <a:p>
            <a:pPr marL="265113" indent="-265113" fontAlgn="auto">
              <a:spcBef>
                <a:spcPts val="0"/>
              </a:spcBef>
              <a:spcAft>
                <a:spcPts val="0"/>
              </a:spcAft>
            </a:pPr>
            <a:r>
              <a:rPr lang="ja-JP" altLang="en-US" sz="2400" u="sng" dirty="0" smtClean="0">
                <a:solidFill>
                  <a:prstClr val="black"/>
                </a:solidFill>
                <a:latin typeface="HG丸ｺﾞｼｯｸM-PRO" pitchFamily="50" charset="-128"/>
                <a:ea typeface="HG丸ｺﾞｼｯｸM-PRO" pitchFamily="50" charset="-128"/>
              </a:rPr>
              <a:t>○施行日</a:t>
            </a:r>
            <a:endParaRPr lang="en-US" altLang="ja-JP" sz="2200" u="sng" dirty="0" smtClean="0">
              <a:solidFill>
                <a:prstClr val="black"/>
              </a:solidFill>
              <a:latin typeface="HG丸ｺﾞｼｯｸM-PRO" pitchFamily="50" charset="-128"/>
              <a:ea typeface="HG丸ｺﾞｼｯｸM-PRO" pitchFamily="50" charset="-128"/>
            </a:endParaRPr>
          </a:p>
          <a:p>
            <a:pPr marL="265113" indent="-265113" fontAlgn="auto">
              <a:spcBef>
                <a:spcPts val="0"/>
              </a:spcBef>
              <a:spcAft>
                <a:spcPts val="0"/>
              </a:spcAft>
            </a:pPr>
            <a:r>
              <a:rPr lang="ja-JP" altLang="en-US" sz="2400" dirty="0" smtClean="0">
                <a:solidFill>
                  <a:prstClr val="black"/>
                </a:solidFill>
                <a:latin typeface="HG丸ｺﾞｼｯｸM-PRO" pitchFamily="50" charset="-128"/>
                <a:ea typeface="HG丸ｺﾞｼｯｸM-PRO" pitchFamily="50" charset="-128"/>
              </a:rPr>
              <a:t>　公布日（平成２６年６月４日）から</a:t>
            </a:r>
            <a:r>
              <a:rPr lang="ja-JP" altLang="en-US" sz="2400" b="1" u="sng" dirty="0" smtClean="0">
                <a:solidFill>
                  <a:prstClr val="black"/>
                </a:solidFill>
                <a:latin typeface="HG創英角ｺﾞｼｯｸUB" pitchFamily="49" charset="-128"/>
                <a:ea typeface="HG創英角ｺﾞｼｯｸUB" pitchFamily="49" charset="-128"/>
              </a:rPr>
              <a:t>２年</a:t>
            </a:r>
            <a:r>
              <a:rPr lang="ja-JP" altLang="en-US" sz="2400" dirty="0" smtClean="0">
                <a:solidFill>
                  <a:prstClr val="black"/>
                </a:solidFill>
                <a:latin typeface="HG丸ｺﾞｼｯｸM-PRO" pitchFamily="50" charset="-128"/>
                <a:ea typeface="HG丸ｺﾞｼｯｸM-PRO" pitchFamily="50" charset="-128"/>
              </a:rPr>
              <a:t>以内で政令で定める日</a:t>
            </a:r>
            <a:endParaRPr lang="en-US" altLang="ja-JP" sz="2400" dirty="0" smtClean="0">
              <a:solidFill>
                <a:prstClr val="black"/>
              </a:solidFill>
              <a:latin typeface="HG丸ｺﾞｼｯｸM-PRO" pitchFamily="50" charset="-128"/>
              <a:ea typeface="HG丸ｺﾞｼｯｸM-PRO" pitchFamily="50" charset="-128"/>
            </a:endParaRPr>
          </a:p>
          <a:p>
            <a:pPr marL="265113" indent="-265113" fontAlgn="auto">
              <a:spcBef>
                <a:spcPts val="0"/>
              </a:spcBef>
              <a:spcAft>
                <a:spcPts val="0"/>
              </a:spcAft>
            </a:pPr>
            <a:r>
              <a:rPr lang="ja-JP" altLang="en-US" sz="2400" dirty="0" smtClean="0">
                <a:solidFill>
                  <a:prstClr val="black"/>
                </a:solidFill>
                <a:latin typeface="HG丸ｺﾞｼｯｸM-PRO" pitchFamily="50" charset="-128"/>
                <a:ea typeface="HG丸ｺﾞｼｯｸM-PRO" pitchFamily="50" charset="-128"/>
              </a:rPr>
              <a:t>　</a:t>
            </a:r>
            <a:r>
              <a:rPr lang="ja-JP" altLang="en-US" sz="2400" dirty="0" smtClean="0">
                <a:solidFill>
                  <a:srgbClr val="FF0066"/>
                </a:solidFill>
                <a:latin typeface="HG丸ｺﾞｼｯｸM-PRO" pitchFamily="50" charset="-128"/>
                <a:ea typeface="HG丸ｺﾞｼｯｸM-PRO" pitchFamily="50" charset="-128"/>
              </a:rPr>
              <a:t>→</a:t>
            </a:r>
            <a:r>
              <a:rPr lang="ja-JP" altLang="en-US" sz="2400" b="1" dirty="0" smtClean="0">
                <a:solidFill>
                  <a:srgbClr val="FF0066"/>
                </a:solidFill>
                <a:latin typeface="HG丸ｺﾞｼｯｸM-PRO" pitchFamily="50" charset="-128"/>
                <a:ea typeface="HG丸ｺﾞｼｯｸM-PRO" pitchFamily="50" charset="-128"/>
              </a:rPr>
              <a:t>平成</a:t>
            </a:r>
            <a:r>
              <a:rPr lang="en-US" altLang="ja-JP" sz="2400" b="1" dirty="0" smtClean="0">
                <a:solidFill>
                  <a:srgbClr val="FF0066"/>
                </a:solidFill>
                <a:latin typeface="HG丸ｺﾞｼｯｸM-PRO" pitchFamily="50" charset="-128"/>
                <a:ea typeface="HG丸ｺﾞｼｯｸM-PRO" pitchFamily="50" charset="-128"/>
              </a:rPr>
              <a:t>28</a:t>
            </a:r>
            <a:r>
              <a:rPr lang="ja-JP" altLang="en-US" sz="2400" b="1" smtClean="0">
                <a:solidFill>
                  <a:srgbClr val="FF0066"/>
                </a:solidFill>
                <a:latin typeface="HG丸ｺﾞｼｯｸM-PRO" pitchFamily="50" charset="-128"/>
                <a:ea typeface="HG丸ｺﾞｼｯｸM-PRO" pitchFamily="50" charset="-128"/>
              </a:rPr>
              <a:t>年６月１日</a:t>
            </a:r>
            <a:endParaRPr lang="en-US" altLang="ja-JP" sz="2400" dirty="0" smtClean="0">
              <a:latin typeface="HG丸ｺﾞｼｯｸM-PRO" pitchFamily="50" charset="-128"/>
              <a:ea typeface="HG丸ｺﾞｼｯｸM-PRO" pitchFamily="50" charset="-128"/>
            </a:endParaRPr>
          </a:p>
          <a:p>
            <a:pPr marL="265113" indent="-265113" fontAlgn="auto">
              <a:spcBef>
                <a:spcPts val="0"/>
              </a:spcBef>
              <a:spcAft>
                <a:spcPts val="0"/>
              </a:spcAft>
            </a:pPr>
            <a:r>
              <a:rPr lang="ja-JP" altLang="en-US" sz="2400" dirty="0" smtClean="0">
                <a:solidFill>
                  <a:prstClr val="black"/>
                </a:solidFill>
                <a:latin typeface="HG丸ｺﾞｼｯｸM-PRO" pitchFamily="50" charset="-128"/>
                <a:ea typeface="HG丸ｺﾞｼｯｸM-PRO" pitchFamily="50" charset="-128"/>
              </a:rPr>
              <a:t>　</a:t>
            </a:r>
            <a:r>
              <a:rPr lang="ja-JP" altLang="en-US" sz="2400" dirty="0" smtClean="0">
                <a:solidFill>
                  <a:srgbClr val="FF0066"/>
                </a:solidFill>
                <a:latin typeface="HG丸ｺﾞｼｯｸM-PRO" pitchFamily="50" charset="-128"/>
                <a:ea typeface="HG丸ｺﾞｼｯｸM-PRO" pitchFamily="50" charset="-128"/>
              </a:rPr>
              <a:t>（</a:t>
            </a:r>
            <a:r>
              <a:rPr lang="ja-JP" altLang="en-US" sz="2400" dirty="0">
                <a:solidFill>
                  <a:srgbClr val="FF0066"/>
                </a:solidFill>
                <a:latin typeface="HG丸ｺﾞｼｯｸM-PRO" pitchFamily="50" charset="-128"/>
                <a:ea typeface="HG丸ｺﾞｼｯｸM-PRO" pitchFamily="50" charset="-128"/>
              </a:rPr>
              <a:t>以後、原則、解体工事業を営むに際し解体工事業の許可が必要）</a:t>
            </a:r>
            <a:endParaRPr lang="en-US" altLang="ja-JP" sz="2400" dirty="0" smtClean="0">
              <a:solidFill>
                <a:srgbClr val="FF0066"/>
              </a:solidFill>
              <a:latin typeface="HG丸ｺﾞｼｯｸM-PRO" pitchFamily="50" charset="-128"/>
              <a:ea typeface="HG丸ｺﾞｼｯｸM-PRO" pitchFamily="50" charset="-128"/>
            </a:endParaRPr>
          </a:p>
          <a:p>
            <a:pPr marL="265113" indent="-265113" fontAlgn="auto">
              <a:spcBef>
                <a:spcPts val="0"/>
              </a:spcBef>
              <a:spcAft>
                <a:spcPts val="0"/>
              </a:spcAft>
            </a:pPr>
            <a:endParaRPr lang="en-US" altLang="ja-JP" sz="2400" dirty="0">
              <a:solidFill>
                <a:prstClr val="black"/>
              </a:solidFill>
              <a:latin typeface="HG丸ｺﾞｼｯｸM-PRO" pitchFamily="50" charset="-128"/>
              <a:ea typeface="HG丸ｺﾞｼｯｸM-PRO" pitchFamily="50" charset="-128"/>
            </a:endParaRPr>
          </a:p>
          <a:p>
            <a:pPr marL="265113" indent="-265113" fontAlgn="auto">
              <a:spcBef>
                <a:spcPts val="0"/>
              </a:spcBef>
              <a:spcAft>
                <a:spcPts val="0"/>
              </a:spcAft>
            </a:pPr>
            <a:r>
              <a:rPr lang="ja-JP" altLang="en-US" sz="2400" u="sng" dirty="0" smtClean="0">
                <a:solidFill>
                  <a:prstClr val="black"/>
                </a:solidFill>
                <a:latin typeface="HG丸ｺﾞｼｯｸM-PRO" pitchFamily="50" charset="-128"/>
                <a:ea typeface="HG丸ｺﾞｼｯｸM-PRO" pitchFamily="50" charset="-128"/>
              </a:rPr>
              <a:t>○経過措置</a:t>
            </a:r>
            <a:endParaRPr lang="en-US" altLang="ja-JP" sz="2400" u="sng" dirty="0" smtClean="0">
              <a:solidFill>
                <a:prstClr val="black"/>
              </a:solidFill>
              <a:latin typeface="HG丸ｺﾞｼｯｸM-PRO" pitchFamily="50" charset="-128"/>
              <a:ea typeface="HG丸ｺﾞｼｯｸM-PRO" pitchFamily="50" charset="-128"/>
            </a:endParaRPr>
          </a:p>
          <a:p>
            <a:pPr marL="530225" indent="-265113" fontAlgn="auto">
              <a:spcBef>
                <a:spcPts val="0"/>
              </a:spcBef>
              <a:spcAft>
                <a:spcPts val="0"/>
              </a:spcAft>
            </a:pPr>
            <a:r>
              <a:rPr lang="ja-JP" altLang="en-US" sz="2400" dirty="0" smtClean="0">
                <a:solidFill>
                  <a:prstClr val="black"/>
                </a:solidFill>
                <a:latin typeface="HG丸ｺﾞｼｯｸM-PRO" pitchFamily="50" charset="-128"/>
                <a:ea typeface="HG丸ｺﾞｼｯｸM-PRO" pitchFamily="50" charset="-128"/>
              </a:rPr>
              <a:t>①施行日時点でとび・土</a:t>
            </a:r>
            <a:r>
              <a:rPr lang="ja-JP" altLang="en-US" sz="2400" dirty="0" err="1" smtClean="0">
                <a:solidFill>
                  <a:prstClr val="black"/>
                </a:solidFill>
                <a:latin typeface="HG丸ｺﾞｼｯｸM-PRO" pitchFamily="50" charset="-128"/>
                <a:ea typeface="HG丸ｺﾞｼｯｸM-PRO" pitchFamily="50" charset="-128"/>
              </a:rPr>
              <a:t>工工</a:t>
            </a:r>
            <a:r>
              <a:rPr lang="ja-JP" altLang="en-US" sz="2400" dirty="0" smtClean="0">
                <a:solidFill>
                  <a:prstClr val="black"/>
                </a:solidFill>
                <a:latin typeface="HG丸ｺﾞｼｯｸM-PRO" pitchFamily="50" charset="-128"/>
                <a:ea typeface="HG丸ｺﾞｼｯｸM-PRO" pitchFamily="50" charset="-128"/>
              </a:rPr>
              <a:t>事業の許可を受けて解体工事業を営んでいる建設業者は、引き続き</a:t>
            </a:r>
            <a:r>
              <a:rPr lang="ja-JP" altLang="en-US" sz="2400" u="sng" dirty="0" smtClean="0">
                <a:solidFill>
                  <a:prstClr val="black"/>
                </a:solidFill>
                <a:latin typeface="HG創英角ｺﾞｼｯｸUB" pitchFamily="49" charset="-128"/>
                <a:ea typeface="HG創英角ｺﾞｼｯｸUB" pitchFamily="49" charset="-128"/>
              </a:rPr>
              <a:t>３年間</a:t>
            </a:r>
            <a:r>
              <a:rPr lang="ja-JP" altLang="en-US" sz="2400" dirty="0" smtClean="0">
                <a:solidFill>
                  <a:prstClr val="black"/>
                </a:solidFill>
                <a:latin typeface="HG丸ｺﾞｼｯｸM-PRO" pitchFamily="50" charset="-128"/>
                <a:ea typeface="HG丸ｺﾞｼｯｸM-PRO" pitchFamily="50" charset="-128"/>
              </a:rPr>
              <a:t>（</a:t>
            </a:r>
            <a:r>
              <a:rPr lang="ja-JP" altLang="en-US" sz="2400" u="sng" dirty="0" smtClean="0">
                <a:solidFill>
                  <a:srgbClr val="FF0000"/>
                </a:solidFill>
                <a:latin typeface="HG創英角ｺﾞｼｯｸUB" pitchFamily="49" charset="-128"/>
                <a:ea typeface="HG創英角ｺﾞｼｯｸUB" pitchFamily="49" charset="-128"/>
              </a:rPr>
              <a:t>平成３１年５月まで</a:t>
            </a:r>
            <a:r>
              <a:rPr lang="ja-JP" altLang="en-US" sz="2400" dirty="0" smtClean="0">
                <a:solidFill>
                  <a:prstClr val="black"/>
                </a:solidFill>
                <a:latin typeface="HG丸ｺﾞｼｯｸM-PRO" pitchFamily="50" charset="-128"/>
                <a:ea typeface="HG丸ｺﾞｼｯｸM-PRO" pitchFamily="50" charset="-128"/>
              </a:rPr>
              <a:t>）は解体工事業の許可を受けずに解体工事を施工することが可能。</a:t>
            </a:r>
            <a:endParaRPr lang="en-US" altLang="ja-JP" sz="2400" dirty="0" smtClean="0">
              <a:solidFill>
                <a:prstClr val="black"/>
              </a:solidFill>
              <a:latin typeface="HG丸ｺﾞｼｯｸM-PRO" pitchFamily="50" charset="-128"/>
              <a:ea typeface="HG丸ｺﾞｼｯｸM-PRO" pitchFamily="50" charset="-128"/>
            </a:endParaRPr>
          </a:p>
          <a:p>
            <a:pPr marL="530225" indent="-265113" fontAlgn="auto">
              <a:spcBef>
                <a:spcPts val="0"/>
              </a:spcBef>
              <a:spcAft>
                <a:spcPts val="0"/>
              </a:spcAft>
            </a:pPr>
            <a:r>
              <a:rPr lang="ja-JP" altLang="en-US" sz="2400" dirty="0">
                <a:solidFill>
                  <a:prstClr val="black"/>
                </a:solidFill>
                <a:latin typeface="HG丸ｺﾞｼｯｸM-PRO" pitchFamily="50" charset="-128"/>
                <a:ea typeface="HG丸ｺﾞｼｯｸM-PRO" pitchFamily="50" charset="-128"/>
              </a:rPr>
              <a:t>　</a:t>
            </a:r>
            <a:r>
              <a:rPr lang="ja-JP" altLang="en-US" sz="2400" dirty="0" smtClean="0">
                <a:solidFill>
                  <a:srgbClr val="FF0000"/>
                </a:solidFill>
                <a:latin typeface="HG丸ｺﾞｼｯｸM-PRO" pitchFamily="50" charset="-128"/>
                <a:ea typeface="HG丸ｺﾞｼｯｸM-PRO" pitchFamily="50" charset="-128"/>
              </a:rPr>
              <a:t>（平成３１年６月１日以降は、解体工事業の許可が必要）</a:t>
            </a:r>
            <a:endParaRPr lang="en-US" altLang="ja-JP" sz="2000" dirty="0" smtClean="0">
              <a:solidFill>
                <a:srgbClr val="FF0000"/>
              </a:solidFill>
              <a:latin typeface="HG丸ｺﾞｼｯｸM-PRO" pitchFamily="50" charset="-128"/>
              <a:ea typeface="HG丸ｺﾞｼｯｸM-PRO" pitchFamily="50" charset="-128"/>
            </a:endParaRPr>
          </a:p>
          <a:p>
            <a:pPr marL="530225" indent="-265113" fontAlgn="auto">
              <a:spcBef>
                <a:spcPts val="0"/>
              </a:spcBef>
              <a:spcAft>
                <a:spcPts val="0"/>
              </a:spcAft>
            </a:pPr>
            <a:endParaRPr lang="en-US" altLang="ja-JP" sz="2400" dirty="0" smtClean="0">
              <a:solidFill>
                <a:prstClr val="black"/>
              </a:solidFill>
              <a:latin typeface="HG丸ｺﾞｼｯｸM-PRO" pitchFamily="50" charset="-128"/>
              <a:ea typeface="HG丸ｺﾞｼｯｸM-PRO" pitchFamily="50" charset="-128"/>
            </a:endParaRPr>
          </a:p>
          <a:p>
            <a:pPr marL="530225" indent="-265113" fontAlgn="auto">
              <a:spcBef>
                <a:spcPts val="0"/>
              </a:spcBef>
              <a:spcAft>
                <a:spcPts val="0"/>
              </a:spcAft>
            </a:pPr>
            <a:r>
              <a:rPr lang="ja-JP" altLang="en-US" sz="2400" dirty="0">
                <a:solidFill>
                  <a:prstClr val="black"/>
                </a:solidFill>
                <a:latin typeface="HG丸ｺﾞｼｯｸM-PRO" pitchFamily="50" charset="-128"/>
                <a:ea typeface="HG丸ｺﾞｼｯｸM-PRO" pitchFamily="50" charset="-128"/>
              </a:rPr>
              <a:t>②</a:t>
            </a:r>
            <a:r>
              <a:rPr lang="ja-JP" altLang="en-US" sz="2400" dirty="0" smtClean="0">
                <a:solidFill>
                  <a:prstClr val="black"/>
                </a:solidFill>
                <a:latin typeface="HG丸ｺﾞｼｯｸM-PRO" pitchFamily="50" charset="-128"/>
                <a:ea typeface="HG丸ｺﾞｼｯｸM-PRO" pitchFamily="50" charset="-128"/>
              </a:rPr>
              <a:t>施行日前のとび・土</a:t>
            </a:r>
            <a:r>
              <a:rPr lang="ja-JP" altLang="en-US" sz="2400" dirty="0" err="1" smtClean="0">
                <a:solidFill>
                  <a:prstClr val="black"/>
                </a:solidFill>
                <a:latin typeface="HG丸ｺﾞｼｯｸM-PRO" pitchFamily="50" charset="-128"/>
                <a:ea typeface="HG丸ｺﾞｼｯｸM-PRO" pitchFamily="50" charset="-128"/>
              </a:rPr>
              <a:t>工工</a:t>
            </a:r>
            <a:r>
              <a:rPr lang="ja-JP" altLang="en-US" sz="2400" dirty="0" smtClean="0">
                <a:solidFill>
                  <a:prstClr val="black"/>
                </a:solidFill>
                <a:latin typeface="HG丸ｺﾞｼｯｸM-PRO" pitchFamily="50" charset="-128"/>
                <a:ea typeface="HG丸ｺﾞｼｯｸM-PRO" pitchFamily="50" charset="-128"/>
              </a:rPr>
              <a:t>事業に係る経営業務管理責任者としての経験は、解体工事業に係る経営業務管理責任者の経験とみなす。</a:t>
            </a:r>
            <a:endParaRPr lang="en-US" altLang="ja-JP" sz="2400" dirty="0" smtClean="0">
              <a:solidFill>
                <a:prstClr val="black"/>
              </a:solidFill>
              <a:latin typeface="HG丸ｺﾞｼｯｸM-PRO" pitchFamily="50" charset="-128"/>
              <a:ea typeface="HG丸ｺﾞｼｯｸM-PRO" pitchFamily="50" charset="-128"/>
            </a:endParaRPr>
          </a:p>
          <a:p>
            <a:pPr marL="530225" indent="-265113" fontAlgn="auto">
              <a:spcBef>
                <a:spcPts val="0"/>
              </a:spcBef>
              <a:spcAft>
                <a:spcPts val="0"/>
              </a:spcAft>
            </a:pPr>
            <a:endParaRPr lang="en-US" altLang="ja-JP" sz="2400" dirty="0" smtClean="0">
              <a:solidFill>
                <a:prstClr val="black"/>
              </a:solidFill>
              <a:latin typeface="HG丸ｺﾞｼｯｸM-PRO" pitchFamily="50" charset="-128"/>
              <a:ea typeface="HG丸ｺﾞｼｯｸM-PRO" pitchFamily="50" charset="-128"/>
            </a:endParaRPr>
          </a:p>
          <a:p>
            <a:pPr marL="530225" indent="-265113" fontAlgn="auto">
              <a:spcBef>
                <a:spcPts val="0"/>
              </a:spcBef>
              <a:spcAft>
                <a:spcPts val="0"/>
              </a:spcAft>
            </a:pPr>
            <a:endParaRPr lang="en-US" altLang="ja-JP" sz="2400"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590794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p:cNvSpPr>
            <a:spLocks noChangeArrowheads="1"/>
          </p:cNvSpPr>
          <p:nvPr/>
        </p:nvSpPr>
        <p:spPr bwMode="auto">
          <a:xfrm>
            <a:off x="-15552" y="422"/>
            <a:ext cx="9906000" cy="476250"/>
          </a:xfrm>
          <a:prstGeom prst="rect">
            <a:avLst/>
          </a:prstGeom>
          <a:noFill/>
          <a:ln w="9525">
            <a:noFill/>
            <a:miter lim="800000"/>
            <a:headEnd/>
            <a:tailEnd/>
          </a:ln>
        </p:spPr>
        <p:txBody>
          <a:bodyPr lIns="91431" tIns="45716" rIns="91431" bIns="45716" anchor="ctr"/>
          <a:lstStyle/>
          <a:p>
            <a:pPr defTabSz="914310"/>
            <a:r>
              <a:rPr lang="ja-JP" altLang="en-US" sz="2400" dirty="0" smtClean="0">
                <a:solidFill>
                  <a:schemeClr val="tx2"/>
                </a:solidFill>
                <a:latin typeface="HGP創英角ｺﾞｼｯｸUB" pitchFamily="50" charset="-128"/>
                <a:ea typeface="HGP創英角ｺﾞｼｯｸUB" pitchFamily="50" charset="-128"/>
              </a:rPr>
              <a:t>解体工事の内容、例示、区分の考え方について</a:t>
            </a:r>
          </a:p>
        </p:txBody>
      </p:sp>
      <p:graphicFrame>
        <p:nvGraphicFramePr>
          <p:cNvPr id="6" name="表 5"/>
          <p:cNvGraphicFramePr>
            <a:graphicFrameLocks noGrp="1"/>
          </p:cNvGraphicFramePr>
          <p:nvPr>
            <p:extLst>
              <p:ext uri="{D42A27DB-BD31-4B8C-83A1-F6EECF244321}">
                <p14:modId xmlns:p14="http://schemas.microsoft.com/office/powerpoint/2010/main" val="4243464351"/>
              </p:ext>
            </p:extLst>
          </p:nvPr>
        </p:nvGraphicFramePr>
        <p:xfrm>
          <a:off x="128464" y="757024"/>
          <a:ext cx="9685076" cy="4328160"/>
        </p:xfrm>
        <a:graphic>
          <a:graphicData uri="http://schemas.openxmlformats.org/drawingml/2006/table">
            <a:tbl>
              <a:tblPr firstRow="1" bandRow="1">
                <a:tableStyleId>{5C22544A-7EE6-4342-B048-85BDC9FD1C3A}</a:tableStyleId>
              </a:tblPr>
              <a:tblGrid>
                <a:gridCol w="1440160"/>
                <a:gridCol w="2376264"/>
                <a:gridCol w="1584176"/>
                <a:gridCol w="4284476"/>
              </a:tblGrid>
              <a:tr h="370840">
                <a:tc>
                  <a:txBody>
                    <a:bodyPr/>
                    <a:lstStyle/>
                    <a:p>
                      <a:pPr algn="ctr"/>
                      <a:r>
                        <a:rPr kumimoji="1" lang="ja-JP" altLang="en-US" sz="1400" dirty="0" smtClean="0">
                          <a:solidFill>
                            <a:schemeClr val="tx1"/>
                          </a:solidFill>
                        </a:rPr>
                        <a:t>建設工事の種類</a:t>
                      </a:r>
                      <a:endParaRPr kumimoji="1" lang="en-US" altLang="ja-JP" sz="1400" dirty="0" smtClean="0">
                        <a:solidFill>
                          <a:schemeClr val="tx1"/>
                        </a:solidFill>
                      </a:endParaRPr>
                    </a:p>
                    <a:p>
                      <a:pPr algn="ctr"/>
                      <a:r>
                        <a:rPr kumimoji="1" lang="ja-JP" altLang="en-US" sz="1400" dirty="0" smtClean="0">
                          <a:solidFill>
                            <a:schemeClr val="tx1"/>
                          </a:solidFill>
                        </a:rPr>
                        <a:t>（建設業法別表第一の上欄）</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ja-JP" altLang="en-US" sz="1400" dirty="0" smtClean="0">
                          <a:solidFill>
                            <a:schemeClr val="tx1"/>
                          </a:solidFill>
                        </a:rPr>
                        <a:t>建設工事の内容</a:t>
                      </a:r>
                      <a:endParaRPr kumimoji="1" lang="en-US" altLang="ja-JP" sz="1400" dirty="0" smtClean="0">
                        <a:solidFill>
                          <a:schemeClr val="tx1"/>
                        </a:solidFill>
                      </a:endParaRPr>
                    </a:p>
                    <a:p>
                      <a:pPr algn="ctr"/>
                      <a:r>
                        <a:rPr kumimoji="1" lang="ja-JP" altLang="en-US" sz="1400" dirty="0" smtClean="0">
                          <a:solidFill>
                            <a:schemeClr val="tx1"/>
                          </a:solidFill>
                        </a:rPr>
                        <a:t>（昭和</a:t>
                      </a:r>
                      <a:r>
                        <a:rPr kumimoji="1" lang="en-US" altLang="ja-JP" sz="1400" dirty="0" smtClean="0">
                          <a:solidFill>
                            <a:schemeClr val="tx1"/>
                          </a:solidFill>
                        </a:rPr>
                        <a:t>47</a:t>
                      </a:r>
                      <a:r>
                        <a:rPr kumimoji="1" lang="ja-JP" altLang="en-US" sz="1400" dirty="0" smtClean="0">
                          <a:solidFill>
                            <a:schemeClr val="tx1"/>
                          </a:solidFill>
                        </a:rPr>
                        <a:t>年</a:t>
                      </a:r>
                      <a:r>
                        <a:rPr kumimoji="1" lang="en-US" altLang="ja-JP" sz="1400" dirty="0" smtClean="0">
                          <a:solidFill>
                            <a:schemeClr val="tx1"/>
                          </a:solidFill>
                        </a:rPr>
                        <a:t>3</a:t>
                      </a:r>
                      <a:r>
                        <a:rPr kumimoji="1" lang="ja-JP" altLang="en-US" sz="1400" dirty="0" smtClean="0">
                          <a:solidFill>
                            <a:schemeClr val="tx1"/>
                          </a:solidFill>
                        </a:rPr>
                        <a:t>月</a:t>
                      </a:r>
                      <a:r>
                        <a:rPr kumimoji="1" lang="en-US" altLang="ja-JP" sz="1400" dirty="0" smtClean="0">
                          <a:solidFill>
                            <a:schemeClr val="tx1"/>
                          </a:solidFill>
                        </a:rPr>
                        <a:t>8</a:t>
                      </a:r>
                      <a:r>
                        <a:rPr kumimoji="1" lang="ja-JP" altLang="en-US" sz="1400" dirty="0" smtClean="0">
                          <a:solidFill>
                            <a:schemeClr val="tx1"/>
                          </a:solidFill>
                        </a:rPr>
                        <a:t>日 建設省告示第</a:t>
                      </a:r>
                      <a:r>
                        <a:rPr kumimoji="1" lang="en-US" altLang="ja-JP" sz="1400" dirty="0" smtClean="0">
                          <a:solidFill>
                            <a:schemeClr val="tx1"/>
                          </a:solidFill>
                        </a:rPr>
                        <a:t>350</a:t>
                      </a:r>
                      <a:r>
                        <a:rPr kumimoji="1" lang="ja-JP" altLang="en-US" sz="1400" dirty="0" smtClean="0">
                          <a:solidFill>
                            <a:schemeClr val="tx1"/>
                          </a:solidFill>
                        </a:rPr>
                        <a:t>号）</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ja-JP" altLang="en-US" sz="1400" dirty="0" smtClean="0">
                          <a:solidFill>
                            <a:schemeClr val="tx1"/>
                          </a:solidFill>
                        </a:rPr>
                        <a:t>建設工事の例示</a:t>
                      </a:r>
                      <a:endParaRPr kumimoji="1" lang="en-US" altLang="ja-JP" sz="1400" dirty="0" smtClean="0">
                        <a:solidFill>
                          <a:schemeClr val="tx1"/>
                        </a:solidFill>
                      </a:endParaRPr>
                    </a:p>
                    <a:p>
                      <a:pPr algn="ctr"/>
                      <a:r>
                        <a:rPr kumimoji="1" lang="ja-JP" altLang="en-US" sz="1400" dirty="0" smtClean="0">
                          <a:solidFill>
                            <a:schemeClr val="tx1"/>
                          </a:solidFill>
                        </a:rPr>
                        <a:t>（平成</a:t>
                      </a:r>
                      <a:r>
                        <a:rPr kumimoji="1" lang="en-US" altLang="ja-JP" sz="1400" dirty="0" smtClean="0">
                          <a:solidFill>
                            <a:schemeClr val="tx1"/>
                          </a:solidFill>
                        </a:rPr>
                        <a:t>15</a:t>
                      </a:r>
                      <a:r>
                        <a:rPr kumimoji="1" lang="ja-JP" altLang="en-US" sz="1400" dirty="0" smtClean="0">
                          <a:solidFill>
                            <a:schemeClr val="tx1"/>
                          </a:solidFill>
                        </a:rPr>
                        <a:t>年</a:t>
                      </a:r>
                      <a:r>
                        <a:rPr kumimoji="1" lang="en-US" altLang="ja-JP" sz="1400" dirty="0" smtClean="0">
                          <a:solidFill>
                            <a:schemeClr val="tx1"/>
                          </a:solidFill>
                        </a:rPr>
                        <a:t>4</a:t>
                      </a:r>
                      <a:r>
                        <a:rPr kumimoji="1" lang="ja-JP" altLang="en-US" sz="1400" dirty="0" smtClean="0">
                          <a:solidFill>
                            <a:schemeClr val="tx1"/>
                          </a:solidFill>
                        </a:rPr>
                        <a:t>月</a:t>
                      </a:r>
                      <a:r>
                        <a:rPr kumimoji="1" lang="en-US" altLang="ja-JP" sz="1400" dirty="0" smtClean="0">
                          <a:solidFill>
                            <a:schemeClr val="tx1"/>
                          </a:solidFill>
                        </a:rPr>
                        <a:t>3</a:t>
                      </a:r>
                      <a:r>
                        <a:rPr kumimoji="1" lang="ja-JP" altLang="en-US" sz="1400" dirty="0" smtClean="0">
                          <a:solidFill>
                            <a:schemeClr val="tx1"/>
                          </a:solidFill>
                        </a:rPr>
                        <a:t>日</a:t>
                      </a:r>
                      <a:r>
                        <a:rPr kumimoji="1" lang="ja-JP" altLang="en-US" sz="1400" baseline="0" dirty="0" smtClean="0">
                          <a:solidFill>
                            <a:schemeClr val="tx1"/>
                          </a:solidFill>
                        </a:rPr>
                        <a:t> 建設業許可事務ガイドライン）</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400" dirty="0" smtClean="0">
                          <a:solidFill>
                            <a:schemeClr val="tx1"/>
                          </a:solidFill>
                        </a:rPr>
                        <a:t>建設工事の区分の考え方</a:t>
                      </a:r>
                      <a:endParaRPr kumimoji="1" lang="en-US" altLang="ja-JP" sz="1400" dirty="0" smtClean="0">
                        <a:solidFill>
                          <a:schemeClr val="tx1"/>
                        </a:solidFill>
                      </a:endParaRPr>
                    </a:p>
                    <a:p>
                      <a:pPr algn="ctr"/>
                      <a:r>
                        <a:rPr kumimoji="1" lang="ja-JP" altLang="en-US" sz="1400" dirty="0" smtClean="0">
                          <a:solidFill>
                            <a:schemeClr val="tx1"/>
                          </a:solidFill>
                        </a:rPr>
                        <a:t>（平成</a:t>
                      </a:r>
                      <a:r>
                        <a:rPr kumimoji="1" lang="en-US" altLang="ja-JP" sz="1400" dirty="0" smtClean="0">
                          <a:solidFill>
                            <a:schemeClr val="tx1"/>
                          </a:solidFill>
                        </a:rPr>
                        <a:t>14</a:t>
                      </a:r>
                      <a:r>
                        <a:rPr kumimoji="1" lang="ja-JP" altLang="en-US" sz="1400" dirty="0" smtClean="0">
                          <a:solidFill>
                            <a:schemeClr val="tx1"/>
                          </a:solidFill>
                        </a:rPr>
                        <a:t>年</a:t>
                      </a:r>
                      <a:r>
                        <a:rPr kumimoji="1" lang="en-US" altLang="ja-JP" sz="1400" dirty="0" smtClean="0">
                          <a:solidFill>
                            <a:schemeClr val="tx1"/>
                          </a:solidFill>
                        </a:rPr>
                        <a:t>4</a:t>
                      </a:r>
                      <a:r>
                        <a:rPr kumimoji="1" lang="ja-JP" altLang="en-US" sz="1400" dirty="0" smtClean="0">
                          <a:solidFill>
                            <a:schemeClr val="tx1"/>
                          </a:solidFill>
                        </a:rPr>
                        <a:t>月</a:t>
                      </a:r>
                      <a:r>
                        <a:rPr kumimoji="1" lang="en-US" altLang="ja-JP" sz="1400" dirty="0" smtClean="0">
                          <a:solidFill>
                            <a:schemeClr val="tx1"/>
                          </a:solidFill>
                        </a:rPr>
                        <a:t>3</a:t>
                      </a:r>
                      <a:r>
                        <a:rPr kumimoji="1" lang="ja-JP" altLang="en-US" sz="1400" dirty="0" smtClean="0">
                          <a:solidFill>
                            <a:schemeClr val="tx1"/>
                          </a:solidFill>
                        </a:rPr>
                        <a:t>日</a:t>
                      </a:r>
                      <a:r>
                        <a:rPr kumimoji="1" lang="ja-JP" altLang="en-US" sz="1400" baseline="0" dirty="0" smtClean="0">
                          <a:solidFill>
                            <a:schemeClr val="tx1"/>
                          </a:solidFill>
                        </a:rPr>
                        <a:t> 建設業許可事務ガイドライン）</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840">
                <a:tc>
                  <a:txBody>
                    <a:bodyPr/>
                    <a:lstStyle/>
                    <a:p>
                      <a:pPr marL="0" marR="0" indent="0" algn="l" defTabSz="9141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とび・土工・コンクリート工事</a:t>
                      </a:r>
                    </a:p>
                    <a:p>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400" dirty="0" smtClean="0">
                          <a:solidFill>
                            <a:schemeClr val="tx1"/>
                          </a:solidFill>
                        </a:rPr>
                        <a:t>イ）足場の組立て、機械器具・建設資材等の重量物の運搬配置、鉄骨等の組立て、</a:t>
                      </a:r>
                      <a:r>
                        <a:rPr kumimoji="1" lang="ja-JP" altLang="en-US" sz="1400" u="sng" strike="sngStrike" dirty="0" smtClean="0">
                          <a:solidFill>
                            <a:srgbClr val="0000CC"/>
                          </a:solidFill>
                        </a:rPr>
                        <a:t>工作物の解体</a:t>
                      </a:r>
                      <a:r>
                        <a:rPr kumimoji="1" lang="en-US" altLang="ja-JP" sz="1400" u="none" strike="noStrike" baseline="30000" dirty="0" smtClean="0">
                          <a:solidFill>
                            <a:srgbClr val="0000CC"/>
                          </a:solidFill>
                        </a:rPr>
                        <a:t>※</a:t>
                      </a:r>
                      <a:r>
                        <a:rPr kumimoji="1" lang="ja-JP" altLang="en-US" sz="1400" dirty="0" smtClean="0">
                          <a:solidFill>
                            <a:schemeClr val="tx1"/>
                          </a:solidFill>
                        </a:rPr>
                        <a:t>等を行う工事</a:t>
                      </a:r>
                      <a:endParaRPr kumimoji="1" lang="en-US" altLang="ja-JP" sz="1400" dirty="0" smtClean="0">
                        <a:solidFill>
                          <a:schemeClr val="tx1"/>
                        </a:solidFill>
                      </a:endParaRPr>
                    </a:p>
                    <a:p>
                      <a:endParaRPr kumimoji="1" lang="en-US" altLang="ja-JP" sz="1400" dirty="0" smtClean="0">
                        <a:solidFill>
                          <a:schemeClr val="tx1"/>
                        </a:solidFill>
                      </a:endParaRPr>
                    </a:p>
                    <a:p>
                      <a:r>
                        <a:rPr kumimoji="1" lang="ja-JP" altLang="en-US" sz="1400" dirty="0" smtClean="0">
                          <a:solidFill>
                            <a:schemeClr val="tx1"/>
                          </a:solidFill>
                        </a:rPr>
                        <a:t>ロ）～ハ）　（略）</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kumimoji="1" lang="ja-JP" altLang="en-US" sz="1400" dirty="0" smtClean="0">
                          <a:solidFill>
                            <a:schemeClr val="tx1"/>
                          </a:solidFill>
                        </a:rPr>
                        <a:t>イ）とび工事、ひき工事、足場等仮設工事、重量物の揚重運搬配置工事、鉄骨組立て工事、コンクリートブロック据付け工事、</a:t>
                      </a:r>
                      <a:r>
                        <a:rPr kumimoji="1" lang="ja-JP" altLang="en-US" sz="1400" u="sng" strike="sngStrike" dirty="0" smtClean="0">
                          <a:solidFill>
                            <a:srgbClr val="0000CC"/>
                          </a:solidFill>
                        </a:rPr>
                        <a:t>工作物解体工事</a:t>
                      </a:r>
                      <a:r>
                        <a:rPr kumimoji="1" lang="en-US" altLang="ja-JP" sz="1400" u="none" strike="noStrike" baseline="30000" dirty="0" smtClean="0">
                          <a:solidFill>
                            <a:srgbClr val="0000CC"/>
                          </a:solidFill>
                        </a:rPr>
                        <a:t>※</a:t>
                      </a:r>
                      <a:endParaRPr kumimoji="1" lang="en-US" altLang="ja-JP" sz="1400" u="sng" strike="sngStrike" dirty="0" smtClean="0">
                        <a:solidFill>
                          <a:srgbClr val="0000CC"/>
                        </a:solidFill>
                      </a:endParaRPr>
                    </a:p>
                    <a:p>
                      <a:endParaRPr kumimoji="1" lang="en-US" altLang="ja-JP" sz="1400" u="sng" dirty="0" smtClean="0">
                        <a:solidFill>
                          <a:srgbClr val="FF0000"/>
                        </a:solidFill>
                      </a:endParaRPr>
                    </a:p>
                    <a:p>
                      <a:r>
                        <a:rPr kumimoji="1" lang="ja-JP" altLang="en-US" sz="1400" dirty="0" smtClean="0">
                          <a:solidFill>
                            <a:schemeClr val="tx1"/>
                          </a:solidFill>
                        </a:rPr>
                        <a:t>ロ）～ハ）　（略）</a:t>
                      </a:r>
                      <a:endParaRPr kumimoji="1" lang="ja-JP" altLang="en-US" sz="1400" u="sng"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buFont typeface="Wingdings" panose="05000000000000000000" pitchFamily="2" charset="2"/>
                        <a:buNone/>
                      </a:pPr>
                      <a:r>
                        <a:rPr kumimoji="1" lang="ja-JP" altLang="en-US" sz="1400" dirty="0" smtClean="0">
                          <a:solidFill>
                            <a:schemeClr val="tx1"/>
                          </a:solidFill>
                        </a:rPr>
                        <a:t>（略）</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840">
                <a:tc>
                  <a:txBody>
                    <a:bodyPr/>
                    <a:lstStyle/>
                    <a:p>
                      <a:r>
                        <a:rPr kumimoji="1" lang="ja-JP" altLang="en-US" sz="1400" u="sng" dirty="0" smtClean="0">
                          <a:solidFill>
                            <a:srgbClr val="FF0000"/>
                          </a:solidFill>
                        </a:rPr>
                        <a:t>解体工事</a:t>
                      </a:r>
                      <a:r>
                        <a:rPr kumimoji="1" lang="en-US" altLang="ja-JP" sz="1400" u="sng" baseline="30000" dirty="0" smtClean="0">
                          <a:solidFill>
                            <a:srgbClr val="FF0000"/>
                          </a:solidFill>
                        </a:rPr>
                        <a:t>※</a:t>
                      </a:r>
                      <a:endParaRPr kumimoji="1" lang="ja-JP" altLang="en-US" sz="1400" u="sng" baseline="30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400" u="sng" dirty="0" smtClean="0">
                          <a:solidFill>
                            <a:srgbClr val="FF0000"/>
                          </a:solidFill>
                        </a:rPr>
                        <a:t>工作物の解体を行う工事</a:t>
                      </a:r>
                      <a:r>
                        <a:rPr kumimoji="1" lang="en-US" altLang="ja-JP" sz="1400" u="none" strike="noStrike" baseline="30000" dirty="0" smtClean="0">
                          <a:solidFill>
                            <a:srgbClr val="FF0000"/>
                          </a:solidFill>
                        </a:rPr>
                        <a:t>※</a:t>
                      </a:r>
                      <a:endParaRPr kumimoji="1" lang="ja-JP" altLang="en-US" sz="1400" u="sng"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kumimoji="1" lang="ja-JP" altLang="en-US" sz="1400" u="sng" dirty="0" smtClean="0">
                          <a:solidFill>
                            <a:srgbClr val="FF0000"/>
                          </a:solidFill>
                        </a:rPr>
                        <a:t>工作物解体工事</a:t>
                      </a:r>
                      <a:r>
                        <a:rPr kumimoji="1" lang="en-US" altLang="ja-JP" sz="1400" u="none" strike="noStrike" baseline="30000" dirty="0" smtClean="0">
                          <a:solidFill>
                            <a:srgbClr val="FF0000"/>
                          </a:solidFill>
                        </a:rPr>
                        <a:t>※</a:t>
                      </a:r>
                      <a:endParaRPr kumimoji="1" lang="ja-JP" altLang="en-US" sz="1400" u="sng"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285750" marR="0" indent="-285750" algn="l" defTabSz="91431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u="sng" baseline="0" dirty="0" smtClean="0">
                          <a:solidFill>
                            <a:srgbClr val="FF0000"/>
                          </a:solidFill>
                        </a:rPr>
                        <a:t>それぞれの専門工事において建設される目的物について、それのみを解体する工事は各専門工事に該当する。総合的な企画、指導、調整のもとに土木工作物や建築物を解体する工事は、それぞれ土木一式工事や建築一式工事に該当する。</a:t>
                      </a:r>
                      <a:r>
                        <a:rPr kumimoji="1" lang="en-US" altLang="ja-JP" sz="1400" u="none" strike="noStrike" baseline="30000" dirty="0" smtClean="0">
                          <a:solidFill>
                            <a:srgbClr val="FF0000"/>
                          </a:solidFill>
                        </a:rPr>
                        <a:t>※</a:t>
                      </a:r>
                      <a:endParaRPr kumimoji="1" lang="en-US" altLang="ja-JP" sz="1400" u="sng" baseline="0"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7" name="テキスト ボックス 6"/>
          <p:cNvSpPr txBox="1"/>
          <p:nvPr/>
        </p:nvSpPr>
        <p:spPr>
          <a:xfrm>
            <a:off x="7492071" y="5121188"/>
            <a:ext cx="2321469" cy="276999"/>
          </a:xfrm>
          <a:prstGeom prst="rect">
            <a:avLst/>
          </a:prstGeom>
          <a:noFill/>
        </p:spPr>
        <p:txBody>
          <a:bodyPr wrap="none" rtlCol="0">
            <a:spAutoFit/>
          </a:bodyPr>
          <a:lstStyle/>
          <a:p>
            <a:r>
              <a:rPr lang="en-US" altLang="ja-JP" sz="1200" dirty="0" smtClean="0"/>
              <a:t>※</a:t>
            </a:r>
            <a:r>
              <a:rPr lang="ja-JP" altLang="en-US" sz="1200" dirty="0" smtClean="0"/>
              <a:t>　平成２８年６月１日</a:t>
            </a:r>
            <a:r>
              <a:rPr kumimoji="1" lang="ja-JP" altLang="en-US" sz="1200" dirty="0" smtClean="0"/>
              <a:t>から施行。</a:t>
            </a:r>
            <a:endParaRPr kumimoji="1" lang="ja-JP" altLang="en-US" sz="1200" dirty="0"/>
          </a:p>
        </p:txBody>
      </p:sp>
    </p:spTree>
    <p:extLst>
      <p:ext uri="{BB962C8B-B14F-4D97-AF65-F5344CB8AC3E}">
        <p14:creationId xmlns:p14="http://schemas.microsoft.com/office/powerpoint/2010/main" val="535401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a:xfrm>
            <a:off x="-267580" y="2060848"/>
            <a:ext cx="9793088" cy="1470025"/>
          </a:xfrm>
        </p:spPr>
        <p:txBody>
          <a:bodyPr>
            <a:noAutofit/>
          </a:bodyPr>
          <a:lstStyle/>
          <a:p>
            <a:pPr lvl="0"/>
            <a:r>
              <a:rPr kumimoji="1" lang="ja-JP" altLang="en-US" sz="4000" dirty="0" smtClean="0">
                <a:solidFill>
                  <a:schemeClr val="tx2"/>
                </a:solidFill>
                <a:latin typeface="HGP創英角ｺﾞｼｯｸUB" pitchFamily="50" charset="-128"/>
                <a:ea typeface="HGP創英角ｺﾞｼｯｸUB" pitchFamily="50" charset="-128"/>
              </a:rPr>
              <a:t>２．技術者要件について</a:t>
            </a:r>
            <a:endParaRPr kumimoji="1" lang="ja-JP" altLang="en-US" sz="4000" dirty="0">
              <a:solidFill>
                <a:schemeClr val="tx2"/>
              </a:solidFill>
              <a:latin typeface="HGP創英角ｺﾞｼｯｸUB" pitchFamily="50" charset="-128"/>
              <a:ea typeface="HGP創英角ｺﾞｼｯｸUB" pitchFamily="50" charset="-128"/>
            </a:endParaRPr>
          </a:p>
        </p:txBody>
      </p:sp>
      <p:sp>
        <p:nvSpPr>
          <p:cNvPr id="10" name="Rectangle 5"/>
          <p:cNvSpPr txBox="1">
            <a:spLocks noChangeArrowheads="1"/>
          </p:cNvSpPr>
          <p:nvPr/>
        </p:nvSpPr>
        <p:spPr>
          <a:xfrm>
            <a:off x="0" y="1772816"/>
            <a:ext cx="9906000" cy="1440160"/>
          </a:xfrm>
          <a:prstGeom prst="rect">
            <a:avLst/>
          </a:prstGeom>
        </p:spPr>
        <p:txBody>
          <a:bodyPr vert="horz" lIns="91440" tIns="45720" rIns="91440" bIns="45720" rtlCol="0" anchor="ctr">
            <a:normAutofit/>
          </a:bodyPr>
          <a:lstStyle/>
          <a:p>
            <a:pPr algn="ctr">
              <a:spcBef>
                <a:spcPct val="0"/>
              </a:spcBef>
              <a:defRPr/>
            </a:pPr>
            <a:endParaRPr lang="ja-JP" altLang="en-US" sz="3600" dirty="0" smtClean="0">
              <a:solidFill>
                <a:srgbClr val="0070C0"/>
              </a:solidFill>
            </a:endParaRPr>
          </a:p>
        </p:txBody>
      </p:sp>
      <p:sp>
        <p:nvSpPr>
          <p:cNvPr id="12" name="正方形/長方形 11"/>
          <p:cNvSpPr/>
          <p:nvPr/>
        </p:nvSpPr>
        <p:spPr>
          <a:xfrm>
            <a:off x="0" y="0"/>
            <a:ext cx="9906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white"/>
                </a:solidFill>
              </a:rPr>
              <a:t>H2</a:t>
            </a:r>
            <a:endParaRPr lang="ja-JP" altLang="en-US" dirty="0">
              <a:solidFill>
                <a:prstClr val="white"/>
              </a:solidFill>
            </a:endParaRPr>
          </a:p>
        </p:txBody>
      </p:sp>
    </p:spTree>
    <p:extLst>
      <p:ext uri="{BB962C8B-B14F-4D97-AF65-F5344CB8AC3E}">
        <p14:creationId xmlns:p14="http://schemas.microsoft.com/office/powerpoint/2010/main" val="251688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p:cNvSpPr>
            <a:spLocks noChangeArrowheads="1"/>
          </p:cNvSpPr>
          <p:nvPr/>
        </p:nvSpPr>
        <p:spPr bwMode="auto">
          <a:xfrm>
            <a:off x="-15552" y="422"/>
            <a:ext cx="9906000" cy="476250"/>
          </a:xfrm>
          <a:prstGeom prst="rect">
            <a:avLst/>
          </a:prstGeom>
          <a:noFill/>
          <a:ln w="9525">
            <a:noFill/>
            <a:miter lim="800000"/>
            <a:headEnd/>
            <a:tailEnd/>
          </a:ln>
        </p:spPr>
        <p:txBody>
          <a:bodyPr lIns="91431" tIns="45716" rIns="91431" bIns="45716" anchor="ctr"/>
          <a:lstStyle/>
          <a:p>
            <a:pPr defTabSz="914310"/>
            <a:r>
              <a:rPr lang="ja-JP" altLang="en-US" sz="2400" dirty="0" smtClean="0">
                <a:solidFill>
                  <a:srgbClr val="1F497D"/>
                </a:solidFill>
                <a:latin typeface="HGP創英角ｺﾞｼｯｸUB" pitchFamily="50" charset="-128"/>
                <a:ea typeface="HGP創英角ｺﾞｼｯｸUB" pitchFamily="50" charset="-128"/>
              </a:rPr>
              <a:t>解体工事の適正な施工確保に関する検討会</a:t>
            </a:r>
          </a:p>
        </p:txBody>
      </p:sp>
      <p:sp>
        <p:nvSpPr>
          <p:cNvPr id="6" name="テキスト ボックス 5"/>
          <p:cNvSpPr txBox="1"/>
          <p:nvPr/>
        </p:nvSpPr>
        <p:spPr>
          <a:xfrm>
            <a:off x="444536" y="1257497"/>
            <a:ext cx="4134465" cy="1600438"/>
          </a:xfrm>
          <a:prstGeom prst="rect">
            <a:avLst/>
          </a:prstGeom>
          <a:noFill/>
        </p:spPr>
        <p:txBody>
          <a:bodyPr wrap="none" rtlCol="0">
            <a:spAutoFit/>
          </a:bodyPr>
          <a:lstStyle/>
          <a:p>
            <a:r>
              <a:rPr lang="ja-JP" altLang="en-US" sz="1400" dirty="0" smtClean="0">
                <a:solidFill>
                  <a:prstClr val="black"/>
                </a:solidFill>
                <a:latin typeface="ＭＳ ゴシック" panose="020B0609070205080204" pitchFamily="49" charset="-128"/>
                <a:ea typeface="ＭＳ ゴシック" panose="020B0609070205080204" pitchFamily="49" charset="-128"/>
              </a:rPr>
              <a:t>＜委員＞</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400" dirty="0" smtClean="0">
                <a:solidFill>
                  <a:prstClr val="black"/>
                </a:solidFill>
                <a:latin typeface="ＭＳ ゴシック" panose="020B0609070205080204" pitchFamily="49" charset="-128"/>
                <a:ea typeface="ＭＳ ゴシック" panose="020B0609070205080204" pitchFamily="49" charset="-128"/>
              </a:rPr>
              <a:t>　朝吹香菜子　</a:t>
            </a:r>
            <a:r>
              <a:rPr lang="ja-JP" altLang="en-US" sz="1400" dirty="0">
                <a:solidFill>
                  <a:prstClr val="black"/>
                </a:solidFill>
                <a:latin typeface="ＭＳ ゴシック" panose="020B0609070205080204" pitchFamily="49" charset="-128"/>
                <a:ea typeface="ＭＳ ゴシック" panose="020B0609070205080204" pitchFamily="49" charset="-128"/>
              </a:rPr>
              <a:t>国士</a:t>
            </a:r>
            <a:r>
              <a:rPr lang="ja-JP" altLang="en-US" sz="1400" dirty="0" smtClean="0">
                <a:solidFill>
                  <a:prstClr val="black"/>
                </a:solidFill>
                <a:latin typeface="ＭＳ ゴシック" panose="020B0609070205080204" pitchFamily="49" charset="-128"/>
                <a:ea typeface="ＭＳ ゴシック" panose="020B0609070205080204" pitchFamily="49" charset="-128"/>
              </a:rPr>
              <a:t>舘大学理工学部准教授</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400" dirty="0" smtClean="0">
                <a:solidFill>
                  <a:prstClr val="black"/>
                </a:solidFill>
                <a:latin typeface="ＭＳ ゴシック" panose="020B0609070205080204" pitchFamily="49" charset="-128"/>
                <a:ea typeface="ＭＳ ゴシック" panose="020B0609070205080204" pitchFamily="49" charset="-128"/>
              </a:rPr>
              <a:t>　笠井　哲朗　東海大学工学部教授</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400" dirty="0" smtClean="0">
                <a:solidFill>
                  <a:prstClr val="black"/>
                </a:solidFill>
                <a:latin typeface="ＭＳ ゴシック" panose="020B0609070205080204" pitchFamily="49" charset="-128"/>
                <a:ea typeface="ＭＳ ゴシック" panose="020B0609070205080204" pitchFamily="49" charset="-128"/>
              </a:rPr>
              <a:t>　嘉納　成男　早稲田大学理工学術院教授</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400" dirty="0" smtClean="0">
                <a:solidFill>
                  <a:prstClr val="black"/>
                </a:solidFill>
                <a:latin typeface="ＭＳ ゴシック" panose="020B0609070205080204" pitchFamily="49" charset="-128"/>
                <a:ea typeface="ＭＳ ゴシック" panose="020B0609070205080204" pitchFamily="49" charset="-128"/>
              </a:rPr>
              <a:t>　角田　誠　　首都大学東京都市環境学部教授</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r>
              <a:rPr lang="ja-JP" altLang="en-US" sz="1400" dirty="0" smtClean="0">
                <a:solidFill>
                  <a:prstClr val="black"/>
                </a:solidFill>
                <a:latin typeface="ＭＳ ゴシック" panose="020B0609070205080204" pitchFamily="49" charset="-128"/>
                <a:ea typeface="ＭＳ ゴシック" panose="020B0609070205080204" pitchFamily="49" charset="-128"/>
              </a:rPr>
              <a:t>　湯浅　昇　　日本大学生産工学部教授</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rPr>
              <a:t>　　　　　　　◎座長　（五十音順、敬称略）</a:t>
            </a:r>
            <a:endParaRPr lang="ja-JP" altLang="en-US" sz="1400" dirty="0">
              <a:solidFill>
                <a:prstClr val="black"/>
              </a:solidFill>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415339" y="1895576"/>
            <a:ext cx="364202" cy="307777"/>
          </a:xfrm>
          <a:prstGeom prst="rect">
            <a:avLst/>
          </a:prstGeom>
          <a:noFill/>
        </p:spPr>
        <p:txBody>
          <a:bodyPr wrap="none" rtlCol="0">
            <a:spAutoFit/>
          </a:bodyPr>
          <a:lstStyle/>
          <a:p>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ja-JP" altLang="en-US" sz="1400" dirty="0">
              <a:solidFill>
                <a:prstClr val="black"/>
              </a:solidFill>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212139" y="584762"/>
            <a:ext cx="9452561" cy="646331"/>
          </a:xfrm>
          <a:prstGeom prst="rect">
            <a:avLst/>
          </a:prstGeom>
          <a:noFill/>
          <a:ln>
            <a:solidFill>
              <a:schemeClr val="tx1"/>
            </a:solidFill>
          </a:ln>
        </p:spPr>
        <p:txBody>
          <a:bodyPr wrap="square" rtlCol="0">
            <a:spAutoFit/>
          </a:bodyPr>
          <a:lstStyle/>
          <a:p>
            <a:r>
              <a:rPr lang="ja-JP" altLang="en-US" dirty="0">
                <a:solidFill>
                  <a:prstClr val="black"/>
                </a:solidFill>
                <a:latin typeface="ＭＳ ゴシック" panose="020B0609070205080204" pitchFamily="49" charset="-128"/>
                <a:ea typeface="ＭＳ ゴシック" panose="020B0609070205080204" pitchFamily="49" charset="-128"/>
              </a:rPr>
              <a:t>　</a:t>
            </a:r>
            <a:r>
              <a:rPr lang="ja-JP" altLang="en-US" dirty="0" smtClean="0">
                <a:solidFill>
                  <a:prstClr val="black"/>
                </a:solidFill>
                <a:latin typeface="ＭＳ ゴシック" panose="020B0609070205080204" pitchFamily="49" charset="-128"/>
                <a:ea typeface="ＭＳ ゴシック" panose="020B0609070205080204" pitchFamily="49" charset="-128"/>
              </a:rPr>
              <a:t>解体工事の適正な施工を確保するため、解体工事に配置される技術者に求められる技術及び知識について検討を行うことを目的として設置。</a:t>
            </a:r>
            <a:endParaRPr lang="ja-JP" altLang="en-US" dirty="0">
              <a:solidFill>
                <a:prstClr val="black"/>
              </a:solidFill>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a:xfrm>
            <a:off x="431814" y="2695236"/>
            <a:ext cx="5227713" cy="954107"/>
          </a:xfrm>
          <a:prstGeom prst="rect">
            <a:avLst/>
          </a:prstGeom>
          <a:noFill/>
        </p:spPr>
        <p:txBody>
          <a:bodyPr wrap="none" rtlCol="0">
            <a:spAutoFit/>
          </a:bodyPr>
          <a:lstStyle/>
          <a:p>
            <a:r>
              <a:rPr lang="ja-JP" altLang="en-US" sz="1400" dirty="0" smtClean="0">
                <a:solidFill>
                  <a:prstClr val="black"/>
                </a:solidFill>
              </a:rPr>
              <a:t>＜開催経緯＞</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平成２６年８月</a:t>
            </a:r>
            <a:r>
              <a:rPr lang="ja-JP" altLang="en-US" sz="1400" dirty="0">
                <a:solidFill>
                  <a:prstClr val="black"/>
                </a:solidFill>
              </a:rPr>
              <a:t>～</a:t>
            </a:r>
            <a:r>
              <a:rPr lang="ja-JP" altLang="en-US" sz="1400" dirty="0" smtClean="0">
                <a:solidFill>
                  <a:prstClr val="black"/>
                </a:solidFill>
              </a:rPr>
              <a:t>平成２７年３月（計６回開催）</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・平成２７年６月３日　中間とりまとめ公表</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・平成２７年６月４日～７月６日　中間とりまとめパブリックコメント</a:t>
            </a:r>
            <a:endParaRPr lang="en-US" altLang="ja-JP" sz="1400" dirty="0" smtClean="0">
              <a:solidFill>
                <a:prstClr val="black"/>
              </a:solidFill>
            </a:endParaRPr>
          </a:p>
        </p:txBody>
      </p:sp>
      <p:sp>
        <p:nvSpPr>
          <p:cNvPr id="10" name="テキスト ボックス 9"/>
          <p:cNvSpPr txBox="1"/>
          <p:nvPr/>
        </p:nvSpPr>
        <p:spPr>
          <a:xfrm>
            <a:off x="286056" y="3653484"/>
            <a:ext cx="9214404" cy="3170099"/>
          </a:xfrm>
          <a:prstGeom prst="rect">
            <a:avLst/>
          </a:prstGeom>
          <a:noFill/>
          <a:ln>
            <a:solidFill>
              <a:schemeClr val="tx1"/>
            </a:solidFill>
          </a:ln>
        </p:spPr>
        <p:txBody>
          <a:bodyPr wrap="square" rtlCol="0">
            <a:spAutoFit/>
          </a:bodyPr>
          <a:lstStyle/>
          <a:p>
            <a:r>
              <a:rPr lang="ja-JP" altLang="en-US" sz="1600" dirty="0" smtClean="0">
                <a:solidFill>
                  <a:prstClr val="black"/>
                </a:solidFill>
                <a:latin typeface="ＭＳ ゴシック" panose="020B0609070205080204" pitchFamily="49" charset="-128"/>
                <a:ea typeface="ＭＳ ゴシック" panose="020B0609070205080204" pitchFamily="49" charset="-128"/>
              </a:rPr>
              <a:t>＜とりまとめ（平成２７年９月１６日）＞</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marL="285750" indent="-107950">
              <a:buFont typeface="Wingdings" panose="05000000000000000000" pitchFamily="2" charset="2"/>
              <a:buChar char="u"/>
            </a:pPr>
            <a:r>
              <a:rPr lang="ja-JP" altLang="en-US" sz="1600" dirty="0" smtClean="0">
                <a:solidFill>
                  <a:prstClr val="black"/>
                </a:solidFill>
                <a:latin typeface="ＭＳ ゴシック" panose="020B0609070205080204" pitchFamily="49" charset="-128"/>
                <a:ea typeface="ＭＳ ゴシック" panose="020B0609070205080204" pitchFamily="49" charset="-128"/>
              </a:rPr>
              <a:t>新たな解体工事の技術者資格</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marL="449263" indent="-449263"/>
            <a:r>
              <a:rPr lang="ja-JP" altLang="en-US" sz="1600" dirty="0" smtClean="0">
                <a:solidFill>
                  <a:prstClr val="black"/>
                </a:solidFill>
                <a:latin typeface="ＭＳ ゴシック" panose="020B0609070205080204" pitchFamily="49" charset="-128"/>
                <a:ea typeface="ＭＳ ゴシック" panose="020B0609070205080204" pitchFamily="49" charset="-128"/>
              </a:rPr>
              <a:t>　</a:t>
            </a:r>
            <a:r>
              <a:rPr lang="en-US" altLang="ja-JP" sz="1600" dirty="0" smtClean="0">
                <a:solidFill>
                  <a:prstClr val="black"/>
                </a:solidFill>
                <a:latin typeface="ＭＳ ゴシック" panose="020B0609070205080204" pitchFamily="49" charset="-128"/>
                <a:ea typeface="ＭＳ ゴシック" panose="020B0609070205080204" pitchFamily="49" charset="-128"/>
              </a:rPr>
              <a:t>【</a:t>
            </a:r>
            <a:r>
              <a:rPr lang="ja-JP" altLang="en-US" sz="1600" dirty="0" smtClean="0">
                <a:solidFill>
                  <a:prstClr val="black"/>
                </a:solidFill>
                <a:latin typeface="ＭＳ ゴシック" panose="020B0609070205080204" pitchFamily="49" charset="-128"/>
                <a:ea typeface="ＭＳ ゴシック" panose="020B0609070205080204" pitchFamily="49" charset="-128"/>
              </a:rPr>
              <a:t>監理技術者の資格等</a:t>
            </a:r>
            <a:r>
              <a:rPr lang="en-US" altLang="ja-JP" sz="1600" dirty="0" smtClean="0">
                <a:solidFill>
                  <a:prstClr val="black"/>
                </a:solidFill>
                <a:latin typeface="ＭＳ ゴシック" panose="020B0609070205080204" pitchFamily="49" charset="-128"/>
                <a:ea typeface="ＭＳ ゴシック" panose="020B0609070205080204" pitchFamily="49" charset="-128"/>
              </a:rPr>
              <a:t>】</a:t>
            </a:r>
          </a:p>
          <a:p>
            <a:pPr marL="723900" indent="-723900"/>
            <a:r>
              <a:rPr lang="ja-JP" altLang="en-US" sz="1600" dirty="0">
                <a:solidFill>
                  <a:prstClr val="black"/>
                </a:solidFill>
                <a:latin typeface="ＭＳ ゴシック" panose="020B0609070205080204" pitchFamily="49" charset="-128"/>
                <a:ea typeface="ＭＳ ゴシック" panose="020B0609070205080204" pitchFamily="49" charset="-128"/>
              </a:rPr>
              <a:t>　</a:t>
            </a:r>
            <a:r>
              <a:rPr lang="ja-JP" altLang="en-US" sz="1600" dirty="0" smtClean="0">
                <a:solidFill>
                  <a:prstClr val="black"/>
                </a:solidFill>
                <a:latin typeface="ＭＳ ゴシック" panose="020B0609070205080204" pitchFamily="49" charset="-128"/>
                <a:ea typeface="ＭＳ ゴシック" panose="020B0609070205080204" pitchFamily="49" charset="-128"/>
              </a:rPr>
              <a:t>　・１級土木施工管理技士、１級建築施工管理技士、技術士（建設部門又は総合技術監理部門（建設））、実務経験</a:t>
            </a:r>
            <a:r>
              <a:rPr lang="en-US" altLang="ja-JP" sz="1600" baseline="30000" dirty="0" smtClean="0">
                <a:solidFill>
                  <a:prstClr val="black"/>
                </a:solidFill>
                <a:latin typeface="ＭＳ ゴシック" panose="020B0609070205080204" pitchFamily="49" charset="-128"/>
                <a:ea typeface="ＭＳ ゴシック" panose="020B0609070205080204" pitchFamily="49" charset="-128"/>
              </a:rPr>
              <a:t>※</a:t>
            </a:r>
            <a:r>
              <a:rPr lang="ja-JP" altLang="en-US" sz="1600" baseline="30000" dirty="0" smtClean="0">
                <a:solidFill>
                  <a:prstClr val="black"/>
                </a:solidFill>
                <a:latin typeface="ＭＳ ゴシック" panose="020B0609070205080204" pitchFamily="49" charset="-128"/>
                <a:ea typeface="ＭＳ ゴシック" panose="020B0609070205080204" pitchFamily="49" charset="-128"/>
              </a:rPr>
              <a:t>１</a:t>
            </a:r>
            <a:r>
              <a:rPr lang="ja-JP" altLang="en-US" sz="1600" dirty="0" smtClean="0">
                <a:solidFill>
                  <a:prstClr val="black"/>
                </a:solidFill>
                <a:latin typeface="ＭＳ ゴシック" panose="020B0609070205080204" pitchFamily="49" charset="-128"/>
                <a:ea typeface="ＭＳ ゴシック" panose="020B0609070205080204" pitchFamily="49" charset="-128"/>
              </a:rPr>
              <a:t>のいずれかの資格等を有する者</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marL="449263" indent="-449263"/>
            <a:r>
              <a:rPr lang="ja-JP" altLang="en-US" sz="1600" dirty="0" smtClean="0">
                <a:solidFill>
                  <a:prstClr val="black"/>
                </a:solidFill>
                <a:latin typeface="ＭＳ ゴシック" panose="020B0609070205080204" pitchFamily="49" charset="-128"/>
                <a:ea typeface="ＭＳ ゴシック" panose="020B0609070205080204" pitchFamily="49" charset="-128"/>
              </a:rPr>
              <a:t>　</a:t>
            </a:r>
            <a:r>
              <a:rPr lang="en-US" altLang="ja-JP" sz="1600" dirty="0" smtClean="0">
                <a:solidFill>
                  <a:prstClr val="black"/>
                </a:solidFill>
                <a:latin typeface="ＭＳ ゴシック" panose="020B0609070205080204" pitchFamily="49" charset="-128"/>
                <a:ea typeface="ＭＳ ゴシック" panose="020B0609070205080204" pitchFamily="49" charset="-128"/>
              </a:rPr>
              <a:t>【</a:t>
            </a:r>
            <a:r>
              <a:rPr lang="ja-JP" altLang="en-US" sz="1600" dirty="0" smtClean="0">
                <a:solidFill>
                  <a:prstClr val="black"/>
                </a:solidFill>
                <a:latin typeface="ＭＳ ゴシック" panose="020B0609070205080204" pitchFamily="49" charset="-128"/>
                <a:ea typeface="ＭＳ ゴシック" panose="020B0609070205080204" pitchFamily="49" charset="-128"/>
              </a:rPr>
              <a:t>主任技術者の資格等</a:t>
            </a:r>
            <a:r>
              <a:rPr lang="en-US" altLang="ja-JP" sz="1600" dirty="0" smtClean="0">
                <a:solidFill>
                  <a:prstClr val="black"/>
                </a:solidFill>
                <a:latin typeface="ＭＳ ゴシック" panose="020B0609070205080204" pitchFamily="49" charset="-128"/>
                <a:ea typeface="ＭＳ ゴシック" panose="020B0609070205080204" pitchFamily="49" charset="-128"/>
              </a:rPr>
              <a:t>】</a:t>
            </a:r>
          </a:p>
          <a:p>
            <a:pPr marL="449263" indent="-449263"/>
            <a:r>
              <a:rPr lang="ja-JP" altLang="en-US" sz="1600" dirty="0">
                <a:solidFill>
                  <a:prstClr val="black"/>
                </a:solidFill>
                <a:latin typeface="ＭＳ ゴシック" panose="020B0609070205080204" pitchFamily="49" charset="-128"/>
                <a:ea typeface="ＭＳ ゴシック" panose="020B0609070205080204" pitchFamily="49" charset="-128"/>
              </a:rPr>
              <a:t>　</a:t>
            </a:r>
            <a:r>
              <a:rPr lang="ja-JP" altLang="en-US" sz="1600" dirty="0" smtClean="0">
                <a:solidFill>
                  <a:prstClr val="black"/>
                </a:solidFill>
                <a:latin typeface="ＭＳ ゴシック" panose="020B0609070205080204" pitchFamily="49" charset="-128"/>
                <a:ea typeface="ＭＳ ゴシック" panose="020B0609070205080204" pitchFamily="49" charset="-128"/>
              </a:rPr>
              <a:t>　・監理技術者の資格のいずれか</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marL="449263" indent="-449263"/>
            <a:r>
              <a:rPr lang="ja-JP" altLang="en-US" sz="1600" dirty="0">
                <a:solidFill>
                  <a:prstClr val="black"/>
                </a:solidFill>
                <a:latin typeface="ＭＳ ゴシック" panose="020B0609070205080204" pitchFamily="49" charset="-128"/>
                <a:ea typeface="ＭＳ ゴシック" panose="020B0609070205080204" pitchFamily="49" charset="-128"/>
              </a:rPr>
              <a:t>　</a:t>
            </a:r>
            <a:r>
              <a:rPr lang="ja-JP" altLang="en-US" sz="1600" dirty="0" smtClean="0">
                <a:solidFill>
                  <a:prstClr val="black"/>
                </a:solidFill>
                <a:latin typeface="ＭＳ ゴシック" panose="020B0609070205080204" pitchFamily="49" charset="-128"/>
                <a:ea typeface="ＭＳ ゴシック" panose="020B0609070205080204" pitchFamily="49" charset="-128"/>
              </a:rPr>
              <a:t>　・２級土木施工管理技士（土木）、２級建築施工管理技士（建築又は躯体）、</a:t>
            </a: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marL="723900" indent="-723900"/>
            <a:r>
              <a:rPr lang="ja-JP" altLang="en-US" sz="1600" dirty="0" smtClean="0">
                <a:solidFill>
                  <a:prstClr val="black"/>
                </a:solidFill>
                <a:latin typeface="ＭＳ ゴシック" panose="020B0609070205080204" pitchFamily="49" charset="-128"/>
                <a:ea typeface="ＭＳ ゴシック" panose="020B0609070205080204" pitchFamily="49" charset="-128"/>
              </a:rPr>
              <a:t>　　　とび技能士（１級又は２級）</a:t>
            </a:r>
            <a:r>
              <a:rPr lang="ja-JP" altLang="en-US" sz="1600" dirty="0">
                <a:solidFill>
                  <a:prstClr val="black"/>
                </a:solidFill>
                <a:latin typeface="ＭＳ ゴシック" panose="020B0609070205080204" pitchFamily="49" charset="-128"/>
                <a:ea typeface="ＭＳ ゴシック" panose="020B0609070205080204" pitchFamily="49" charset="-128"/>
              </a:rPr>
              <a:t>、</a:t>
            </a:r>
            <a:r>
              <a:rPr lang="ja-JP" altLang="en-US" sz="1600" dirty="0" smtClean="0">
                <a:solidFill>
                  <a:prstClr val="black"/>
                </a:solidFill>
                <a:latin typeface="ＭＳ ゴシック" panose="020B0609070205080204" pitchFamily="49" charset="-128"/>
                <a:ea typeface="ＭＳ ゴシック" panose="020B0609070205080204" pitchFamily="49" charset="-128"/>
              </a:rPr>
              <a:t>建設リサイクル法の登録試験である解体工事施工技士、</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marL="723900" indent="-723900"/>
            <a:r>
              <a:rPr lang="ja-JP" altLang="en-US" sz="1600" dirty="0">
                <a:solidFill>
                  <a:prstClr val="black"/>
                </a:solidFill>
                <a:latin typeface="ＭＳ ゴシック" panose="020B0609070205080204" pitchFamily="49" charset="-128"/>
                <a:ea typeface="ＭＳ ゴシック" panose="020B0609070205080204" pitchFamily="49" charset="-128"/>
              </a:rPr>
              <a:t>　</a:t>
            </a:r>
            <a:r>
              <a:rPr lang="ja-JP" altLang="en-US" sz="1600" dirty="0" smtClean="0">
                <a:solidFill>
                  <a:prstClr val="black"/>
                </a:solidFill>
                <a:latin typeface="ＭＳ ゴシック" panose="020B0609070205080204" pitchFamily="49" charset="-128"/>
                <a:ea typeface="ＭＳ ゴシック" panose="020B0609070205080204" pitchFamily="49" charset="-128"/>
              </a:rPr>
              <a:t>　　実務経験</a:t>
            </a:r>
            <a:r>
              <a:rPr lang="en-US" altLang="ja-JP" sz="1600" baseline="30000" dirty="0" smtClean="0">
                <a:solidFill>
                  <a:prstClr val="black"/>
                </a:solidFill>
                <a:latin typeface="ＭＳ ゴシック" panose="020B0609070205080204" pitchFamily="49" charset="-128"/>
                <a:ea typeface="ＭＳ ゴシック" panose="020B0609070205080204" pitchFamily="49" charset="-128"/>
              </a:rPr>
              <a:t>※</a:t>
            </a:r>
            <a:r>
              <a:rPr lang="ja-JP" altLang="en-US" sz="1600" baseline="30000" dirty="0" smtClean="0">
                <a:solidFill>
                  <a:prstClr val="black"/>
                </a:solidFill>
                <a:latin typeface="ＭＳ ゴシック" panose="020B0609070205080204" pitchFamily="49" charset="-128"/>
                <a:ea typeface="ＭＳ ゴシック" panose="020B0609070205080204" pitchFamily="49" charset="-128"/>
              </a:rPr>
              <a:t>２</a:t>
            </a:r>
            <a:r>
              <a:rPr lang="ja-JP" altLang="en-US" sz="1600" dirty="0">
                <a:solidFill>
                  <a:prstClr val="black"/>
                </a:solidFill>
                <a:latin typeface="ＭＳ ゴシック" panose="020B0609070205080204" pitchFamily="49" charset="-128"/>
                <a:ea typeface="ＭＳ ゴシック" panose="020B0609070205080204" pitchFamily="49" charset="-128"/>
              </a:rPr>
              <a:t>のいずれかの資格等を有する</a:t>
            </a:r>
            <a:r>
              <a:rPr lang="ja-JP" altLang="en-US" sz="1600" dirty="0" smtClean="0">
                <a:solidFill>
                  <a:prstClr val="black"/>
                </a:solidFill>
                <a:latin typeface="ＭＳ ゴシック" panose="020B0609070205080204" pitchFamily="49" charset="-128"/>
                <a:ea typeface="ＭＳ ゴシック" panose="020B0609070205080204" pitchFamily="49" charset="-128"/>
              </a:rPr>
              <a:t>者</a:t>
            </a:r>
            <a:endParaRPr lang="en-US" altLang="ja-JP" dirty="0">
              <a:solidFill>
                <a:prstClr val="black"/>
              </a:solidFill>
              <a:latin typeface="ＭＳ ゴシック" panose="020B0609070205080204" pitchFamily="49" charset="-128"/>
              <a:ea typeface="ＭＳ ゴシック" panose="020B0609070205080204" pitchFamily="49" charset="-128"/>
            </a:endParaRPr>
          </a:p>
          <a:p>
            <a:pPr marL="449263" indent="-449263"/>
            <a:r>
              <a:rPr lang="ja-JP" altLang="en-US" sz="1000" dirty="0" smtClean="0">
                <a:solidFill>
                  <a:prstClr val="black"/>
                </a:solidFill>
                <a:latin typeface="ＭＳ ゴシック" panose="020B0609070205080204" pitchFamily="49" charset="-128"/>
                <a:ea typeface="ＭＳ ゴシック" panose="020B0609070205080204" pitchFamily="49" charset="-128"/>
              </a:rPr>
              <a:t>　　</a:t>
            </a:r>
            <a:r>
              <a:rPr lang="en-US" altLang="ja-JP" sz="1000" dirty="0" smtClean="0">
                <a:solidFill>
                  <a:prstClr val="black"/>
                </a:solidFill>
                <a:latin typeface="ＭＳ ゴシック" panose="020B0609070205080204" pitchFamily="49" charset="-128"/>
                <a:ea typeface="ＭＳ ゴシック" panose="020B0609070205080204" pitchFamily="49" charset="-128"/>
              </a:rPr>
              <a:t>※</a:t>
            </a:r>
            <a:r>
              <a:rPr lang="ja-JP" altLang="en-US" sz="1000" dirty="0" smtClean="0">
                <a:solidFill>
                  <a:prstClr val="black"/>
                </a:solidFill>
                <a:latin typeface="ＭＳ ゴシック" panose="020B0609070205080204" pitchFamily="49" charset="-128"/>
                <a:ea typeface="ＭＳ ゴシック" panose="020B0609070205080204" pitchFamily="49" charset="-128"/>
              </a:rPr>
              <a:t>１　主任技術者としての要件を満たす者のうち、元請として</a:t>
            </a:r>
            <a:r>
              <a:rPr lang="en-US" altLang="ja-JP" sz="1000" dirty="0" smtClean="0">
                <a:solidFill>
                  <a:prstClr val="black"/>
                </a:solidFill>
                <a:latin typeface="ＭＳ ゴシック" panose="020B0609070205080204" pitchFamily="49" charset="-128"/>
                <a:ea typeface="ＭＳ ゴシック" panose="020B0609070205080204" pitchFamily="49" charset="-128"/>
              </a:rPr>
              <a:t>4,500</a:t>
            </a:r>
            <a:r>
              <a:rPr lang="ja-JP" altLang="en-US" sz="1000" dirty="0" smtClean="0">
                <a:solidFill>
                  <a:prstClr val="black"/>
                </a:solidFill>
                <a:latin typeface="ＭＳ ゴシック" panose="020B0609070205080204" pitchFamily="49" charset="-128"/>
                <a:ea typeface="ＭＳ ゴシック" panose="020B0609070205080204" pitchFamily="49" charset="-128"/>
              </a:rPr>
              <a:t>万円以上の解体工事に関し２年以上の指導監督的な実務経験を有する者</a:t>
            </a:r>
            <a:endParaRPr lang="en-US" altLang="ja-JP" sz="1000" dirty="0" smtClean="0">
              <a:solidFill>
                <a:prstClr val="black"/>
              </a:solidFill>
              <a:latin typeface="ＭＳ ゴシック" panose="020B0609070205080204" pitchFamily="49" charset="-128"/>
              <a:ea typeface="ＭＳ ゴシック" panose="020B0609070205080204" pitchFamily="49" charset="-128"/>
            </a:endParaRPr>
          </a:p>
          <a:p>
            <a:pPr marL="449263" indent="-449263"/>
            <a:r>
              <a:rPr lang="ja-JP" altLang="en-US" sz="1000" dirty="0" smtClean="0">
                <a:solidFill>
                  <a:prstClr val="black"/>
                </a:solidFill>
                <a:latin typeface="ＭＳ ゴシック" panose="020B0609070205080204" pitchFamily="49" charset="-128"/>
                <a:ea typeface="ＭＳ ゴシック" panose="020B0609070205080204" pitchFamily="49" charset="-128"/>
              </a:rPr>
              <a:t>　　</a:t>
            </a:r>
            <a:r>
              <a:rPr lang="en-US" altLang="ja-JP" sz="1000" dirty="0" smtClean="0">
                <a:solidFill>
                  <a:prstClr val="black"/>
                </a:solidFill>
                <a:latin typeface="ＭＳ ゴシック" panose="020B0609070205080204" pitchFamily="49" charset="-128"/>
                <a:ea typeface="ＭＳ ゴシック" panose="020B0609070205080204" pitchFamily="49" charset="-128"/>
              </a:rPr>
              <a:t>※</a:t>
            </a:r>
            <a:r>
              <a:rPr lang="ja-JP" altLang="en-US" sz="1000" dirty="0" smtClean="0">
                <a:solidFill>
                  <a:prstClr val="black"/>
                </a:solidFill>
                <a:latin typeface="ＭＳ ゴシック" panose="020B0609070205080204" pitchFamily="49" charset="-128"/>
                <a:ea typeface="ＭＳ ゴシック" panose="020B0609070205080204" pitchFamily="49" charset="-128"/>
              </a:rPr>
              <a:t>２　解体工事に関し大卒（指定学科）３年以上、高卒（指定学科）５年以上、その他１０年以上の実務経験を有する者</a:t>
            </a:r>
            <a:endParaRPr lang="en-US" altLang="ja-JP" sz="1000" dirty="0" smtClean="0">
              <a:solidFill>
                <a:prstClr val="black"/>
              </a:solidFill>
              <a:latin typeface="ＭＳ ゴシック" panose="020B0609070205080204" pitchFamily="49" charset="-128"/>
              <a:ea typeface="ＭＳ ゴシック" panose="020B0609070205080204" pitchFamily="49" charset="-128"/>
            </a:endParaRPr>
          </a:p>
          <a:p>
            <a:pPr marL="449263" indent="-449263"/>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　</a:t>
            </a:r>
            <a:r>
              <a:rPr lang="en-US" altLang="ja-JP" sz="1000" dirty="0" smtClean="0">
                <a:solidFill>
                  <a:prstClr val="black"/>
                </a:solidFill>
                <a:latin typeface="ＭＳ ゴシック" panose="020B0609070205080204" pitchFamily="49" charset="-128"/>
                <a:ea typeface="ＭＳ ゴシック" panose="020B0609070205080204" pitchFamily="49" charset="-128"/>
              </a:rPr>
              <a:t>※</a:t>
            </a:r>
            <a:r>
              <a:rPr lang="ja-JP" altLang="en-US" sz="1000" dirty="0" smtClean="0">
                <a:solidFill>
                  <a:prstClr val="black"/>
                </a:solidFill>
                <a:latin typeface="ＭＳ ゴシック" panose="020B0609070205080204" pitchFamily="49" charset="-128"/>
                <a:ea typeface="ＭＳ ゴシック" panose="020B0609070205080204" pitchFamily="49" charset="-128"/>
              </a:rPr>
              <a:t>３　土木施工管理技士、建築施工管理技士、技術士における既存資格者については解体工事の実務経験や関連講習の受講など施工能力の確認が必要</a:t>
            </a:r>
            <a:endParaRPr lang="en-US" altLang="ja-JP" sz="1000" dirty="0" smtClean="0">
              <a:solidFill>
                <a:prstClr val="black"/>
              </a:solidFill>
              <a:latin typeface="ＭＳ ゴシック" panose="020B0609070205080204" pitchFamily="49" charset="-128"/>
              <a:ea typeface="ＭＳ ゴシック" panose="020B0609070205080204" pitchFamily="49" charset="-128"/>
            </a:endParaRPr>
          </a:p>
          <a:p>
            <a:pPr marL="449263" indent="-449263"/>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　</a:t>
            </a:r>
            <a:r>
              <a:rPr lang="en-US" altLang="ja-JP" sz="1000" dirty="0" smtClean="0">
                <a:solidFill>
                  <a:prstClr val="black"/>
                </a:solidFill>
                <a:latin typeface="ＭＳ ゴシック" panose="020B0609070205080204" pitchFamily="49" charset="-128"/>
                <a:ea typeface="ＭＳ ゴシック" panose="020B0609070205080204" pitchFamily="49" charset="-128"/>
              </a:rPr>
              <a:t>※</a:t>
            </a:r>
            <a:r>
              <a:rPr lang="ja-JP" altLang="en-US" sz="1000" dirty="0" smtClean="0">
                <a:solidFill>
                  <a:prstClr val="black"/>
                </a:solidFill>
                <a:latin typeface="ＭＳ ゴシック" panose="020B0609070205080204" pitchFamily="49" charset="-128"/>
                <a:ea typeface="ＭＳ ゴシック" panose="020B0609070205080204" pitchFamily="49" charset="-128"/>
              </a:rPr>
              <a:t>４　とび技能士（２級）については、合格後、解体工事に関し３年以上の実務経験が必要</a:t>
            </a:r>
            <a:endParaRPr lang="en-US" altLang="ja-JP" sz="1000" dirty="0" smtClean="0">
              <a:solidFill>
                <a:prstClr val="black"/>
              </a:solidFill>
              <a:latin typeface="ＭＳ ゴシック" panose="020B0609070205080204" pitchFamily="49" charset="-128"/>
              <a:ea typeface="ＭＳ ゴシック" panose="020B0609070205080204" pitchFamily="49" charset="-128"/>
            </a:endParaRP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8915" y="1318737"/>
            <a:ext cx="3048000" cy="2286001"/>
          </a:xfrm>
          <a:prstGeom prst="rect">
            <a:avLst/>
          </a:prstGeom>
        </p:spPr>
      </p:pic>
    </p:spTree>
    <p:extLst>
      <p:ext uri="{BB962C8B-B14F-4D97-AF65-F5344CB8AC3E}">
        <p14:creationId xmlns:p14="http://schemas.microsoft.com/office/powerpoint/2010/main" val="120921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4"/>
          <p:cNvSpPr>
            <a:spLocks noChangeArrowheads="1"/>
          </p:cNvSpPr>
          <p:nvPr/>
        </p:nvSpPr>
        <p:spPr bwMode="auto">
          <a:xfrm>
            <a:off x="-15552" y="422"/>
            <a:ext cx="9906000" cy="476250"/>
          </a:xfrm>
          <a:prstGeom prst="rect">
            <a:avLst/>
          </a:prstGeom>
          <a:noFill/>
          <a:ln w="9525">
            <a:noFill/>
            <a:miter lim="800000"/>
            <a:headEnd/>
            <a:tailEnd/>
          </a:ln>
        </p:spPr>
        <p:txBody>
          <a:bodyPr lIns="91431" tIns="45716" rIns="91431" bIns="45716" anchor="ctr"/>
          <a:lstStyle/>
          <a:p>
            <a:pPr defTabSz="914310"/>
            <a:r>
              <a:rPr lang="ja-JP" altLang="en-US" sz="2400" dirty="0" smtClean="0">
                <a:solidFill>
                  <a:srgbClr val="1F497D"/>
                </a:solidFill>
                <a:latin typeface="HGP創英角ｺﾞｼｯｸUB" pitchFamily="50" charset="-128"/>
                <a:ea typeface="HGP創英角ｺﾞｼｯｸUB" pitchFamily="50" charset="-128"/>
              </a:rPr>
              <a:t>解体工事業の技術者要件</a:t>
            </a:r>
          </a:p>
        </p:txBody>
      </p:sp>
      <p:sp>
        <p:nvSpPr>
          <p:cNvPr id="9" name="テキスト ボックス 8"/>
          <p:cNvSpPr txBox="1"/>
          <p:nvPr/>
        </p:nvSpPr>
        <p:spPr>
          <a:xfrm>
            <a:off x="180000" y="641010"/>
            <a:ext cx="9613410" cy="1815882"/>
          </a:xfrm>
          <a:prstGeom prst="rect">
            <a:avLst/>
          </a:prstGeom>
          <a:noFill/>
          <a:ln w="3175">
            <a:solidFill>
              <a:schemeClr val="bg1">
                <a:lumMod val="50000"/>
              </a:schemeClr>
            </a:solidFill>
            <a:prstDash val="lgDash"/>
          </a:ln>
        </p:spPr>
        <p:txBody>
          <a:bodyPr wrap="square" rtlCol="0">
            <a:spAutoFit/>
          </a:bodyPr>
          <a:lstStyle/>
          <a:p>
            <a:r>
              <a:rPr lang="ja-JP" altLang="en-US" sz="1600" dirty="0">
                <a:solidFill>
                  <a:prstClr val="black"/>
                </a:solidFill>
              </a:rPr>
              <a:t>●</a:t>
            </a:r>
            <a:r>
              <a:rPr lang="ja-JP" altLang="ja-JP" sz="1600" dirty="0" smtClean="0">
                <a:solidFill>
                  <a:prstClr val="black"/>
                </a:solidFill>
              </a:rPr>
              <a:t>監理</a:t>
            </a:r>
            <a:r>
              <a:rPr lang="ja-JP" altLang="ja-JP" sz="1600" dirty="0">
                <a:solidFill>
                  <a:prstClr val="black"/>
                </a:solidFill>
              </a:rPr>
              <a:t>技術者の資格</a:t>
            </a:r>
            <a:r>
              <a:rPr lang="ja-JP" altLang="ja-JP" sz="1600" dirty="0" smtClean="0">
                <a:solidFill>
                  <a:prstClr val="black"/>
                </a:solidFill>
              </a:rPr>
              <a:t>等</a:t>
            </a:r>
            <a:endParaRPr lang="en-US" altLang="ja-JP" sz="1600" dirty="0" smtClean="0">
              <a:solidFill>
                <a:prstClr val="black"/>
              </a:solidFill>
            </a:endParaRPr>
          </a:p>
          <a:p>
            <a:r>
              <a:rPr lang="ja-JP" altLang="en-US" sz="1600" dirty="0" smtClean="0">
                <a:solidFill>
                  <a:prstClr val="black"/>
                </a:solidFill>
              </a:rPr>
              <a:t>　</a:t>
            </a:r>
            <a:r>
              <a:rPr lang="ja-JP" altLang="ja-JP" sz="1600" u="sng" dirty="0" smtClean="0">
                <a:solidFill>
                  <a:prstClr val="black"/>
                </a:solidFill>
              </a:rPr>
              <a:t>次のいずれか</a:t>
            </a:r>
            <a:r>
              <a:rPr lang="ja-JP" altLang="ja-JP" sz="1600" dirty="0" smtClean="0">
                <a:solidFill>
                  <a:prstClr val="black"/>
                </a:solidFill>
              </a:rPr>
              <a:t>の資格等を有する者</a:t>
            </a:r>
            <a:endParaRPr lang="en-US" altLang="ja-JP" sz="1600" dirty="0" smtClean="0">
              <a:solidFill>
                <a:prstClr val="black"/>
              </a:solidFill>
            </a:endParaRPr>
          </a:p>
          <a:p>
            <a:r>
              <a:rPr lang="ja-JP" altLang="en-US" sz="1600" dirty="0" smtClean="0">
                <a:solidFill>
                  <a:prstClr val="black"/>
                </a:solidFill>
              </a:rPr>
              <a:t>　</a:t>
            </a:r>
            <a:r>
              <a:rPr lang="ja-JP" altLang="ja-JP" sz="1600" dirty="0" smtClean="0">
                <a:solidFill>
                  <a:prstClr val="black"/>
                </a:solidFill>
              </a:rPr>
              <a:t>・</a:t>
            </a:r>
            <a:r>
              <a:rPr lang="ja-JP" altLang="ja-JP" sz="1600" dirty="0">
                <a:solidFill>
                  <a:prstClr val="black"/>
                </a:solidFill>
              </a:rPr>
              <a:t>１級土木施工管理</a:t>
            </a:r>
            <a:r>
              <a:rPr lang="ja-JP" altLang="ja-JP" sz="1600" dirty="0" smtClean="0">
                <a:solidFill>
                  <a:prstClr val="black"/>
                </a:solidFill>
              </a:rPr>
              <a:t>技士</a:t>
            </a:r>
            <a:r>
              <a:rPr lang="en-US" altLang="ja-JP" sz="1600" baseline="30000" dirty="0" smtClean="0">
                <a:solidFill>
                  <a:prstClr val="black"/>
                </a:solidFill>
              </a:rPr>
              <a:t>※</a:t>
            </a:r>
            <a:r>
              <a:rPr lang="ja-JP" altLang="en-US" sz="1600" baseline="30000" dirty="0" smtClean="0">
                <a:solidFill>
                  <a:prstClr val="black"/>
                </a:solidFill>
              </a:rPr>
              <a:t>１</a:t>
            </a:r>
            <a:endParaRPr lang="ja-JP" altLang="ja-JP" sz="1600" baseline="30000" dirty="0">
              <a:solidFill>
                <a:prstClr val="black"/>
              </a:solidFill>
            </a:endParaRPr>
          </a:p>
          <a:p>
            <a:r>
              <a:rPr lang="ja-JP" altLang="ja-JP" sz="1600" dirty="0">
                <a:solidFill>
                  <a:prstClr val="black"/>
                </a:solidFill>
              </a:rPr>
              <a:t>　・１級建築施工管理</a:t>
            </a:r>
            <a:r>
              <a:rPr lang="ja-JP" altLang="ja-JP" sz="1600" dirty="0" smtClean="0">
                <a:solidFill>
                  <a:prstClr val="black"/>
                </a:solidFill>
              </a:rPr>
              <a:t>技士</a:t>
            </a:r>
            <a:r>
              <a:rPr lang="en-US" altLang="ja-JP" sz="1600" baseline="30000" dirty="0">
                <a:solidFill>
                  <a:prstClr val="black"/>
                </a:solidFill>
              </a:rPr>
              <a:t>※</a:t>
            </a:r>
            <a:r>
              <a:rPr lang="ja-JP" altLang="en-US" sz="1600" baseline="30000" dirty="0">
                <a:solidFill>
                  <a:prstClr val="black"/>
                </a:solidFill>
              </a:rPr>
              <a:t>１</a:t>
            </a:r>
            <a:endParaRPr lang="ja-JP" altLang="ja-JP" sz="1600" dirty="0">
              <a:solidFill>
                <a:prstClr val="black"/>
              </a:solidFill>
            </a:endParaRPr>
          </a:p>
          <a:p>
            <a:r>
              <a:rPr lang="ja-JP" altLang="ja-JP" sz="1600" dirty="0">
                <a:solidFill>
                  <a:prstClr val="black"/>
                </a:solidFill>
              </a:rPr>
              <a:t>　・</a:t>
            </a:r>
            <a:r>
              <a:rPr lang="ja-JP" altLang="ja-JP" sz="1600" dirty="0" smtClean="0">
                <a:solidFill>
                  <a:prstClr val="black"/>
                </a:solidFill>
              </a:rPr>
              <a:t>技術士</a:t>
            </a:r>
            <a:r>
              <a:rPr lang="ja-JP" altLang="en-US" sz="1600" dirty="0" smtClean="0">
                <a:solidFill>
                  <a:prstClr val="black"/>
                </a:solidFill>
              </a:rPr>
              <a:t>（建設部門又は総合技術監理部門（建設））</a:t>
            </a:r>
            <a:r>
              <a:rPr lang="en-US" altLang="ja-JP" sz="1600" baseline="30000" dirty="0">
                <a:solidFill>
                  <a:prstClr val="black"/>
                </a:solidFill>
              </a:rPr>
              <a:t> </a:t>
            </a:r>
            <a:r>
              <a:rPr lang="en-US" altLang="ja-JP" sz="1600" baseline="30000" dirty="0" smtClean="0">
                <a:solidFill>
                  <a:prstClr val="black"/>
                </a:solidFill>
              </a:rPr>
              <a:t>※</a:t>
            </a:r>
            <a:r>
              <a:rPr lang="ja-JP" altLang="en-US" sz="1600" baseline="30000" dirty="0" smtClean="0">
                <a:solidFill>
                  <a:prstClr val="black"/>
                </a:solidFill>
              </a:rPr>
              <a:t>２</a:t>
            </a:r>
            <a:endParaRPr lang="ja-JP" altLang="ja-JP" sz="1600" dirty="0">
              <a:solidFill>
                <a:prstClr val="black"/>
              </a:solidFill>
            </a:endParaRPr>
          </a:p>
          <a:p>
            <a:pPr marL="268288" indent="-268288"/>
            <a:r>
              <a:rPr lang="ja-JP" altLang="en-US" sz="1600" dirty="0" smtClean="0">
                <a:solidFill>
                  <a:prstClr val="black"/>
                </a:solidFill>
              </a:rPr>
              <a:t>　</a:t>
            </a:r>
            <a:r>
              <a:rPr lang="ja-JP" altLang="ja-JP" sz="1600" dirty="0" smtClean="0">
                <a:solidFill>
                  <a:prstClr val="black"/>
                </a:solidFill>
              </a:rPr>
              <a:t>・</a:t>
            </a:r>
            <a:r>
              <a:rPr lang="ja-JP" altLang="ja-JP" sz="1600" dirty="0">
                <a:solidFill>
                  <a:prstClr val="black"/>
                </a:solidFill>
              </a:rPr>
              <a:t>主任技術者としての要件を満たす者のうち</a:t>
            </a:r>
            <a:r>
              <a:rPr lang="ja-JP" altLang="ja-JP" sz="1600" dirty="0" smtClean="0">
                <a:solidFill>
                  <a:prstClr val="black"/>
                </a:solidFill>
              </a:rPr>
              <a:t>、元請</a:t>
            </a:r>
            <a:r>
              <a:rPr lang="ja-JP" altLang="ja-JP" sz="1600" dirty="0">
                <a:solidFill>
                  <a:prstClr val="black"/>
                </a:solidFill>
              </a:rPr>
              <a:t>として</a:t>
            </a:r>
            <a:r>
              <a:rPr lang="en-US" altLang="ja-JP" sz="1600" dirty="0">
                <a:solidFill>
                  <a:prstClr val="black"/>
                </a:solidFill>
              </a:rPr>
              <a:t>4,500</a:t>
            </a:r>
            <a:r>
              <a:rPr lang="ja-JP" altLang="ja-JP" sz="1600" dirty="0">
                <a:solidFill>
                  <a:prstClr val="black"/>
                </a:solidFill>
              </a:rPr>
              <a:t>万円以上</a:t>
            </a:r>
            <a:r>
              <a:rPr lang="ja-JP" altLang="ja-JP" sz="1600" dirty="0" smtClean="0">
                <a:solidFill>
                  <a:prstClr val="black"/>
                </a:solidFill>
              </a:rPr>
              <a:t>の</a:t>
            </a:r>
            <a:r>
              <a:rPr lang="ja-JP" altLang="en-US" sz="1600" dirty="0" smtClean="0">
                <a:solidFill>
                  <a:prstClr val="black"/>
                </a:solidFill>
              </a:rPr>
              <a:t>解体</a:t>
            </a:r>
            <a:r>
              <a:rPr lang="ja-JP" altLang="ja-JP" sz="1600" dirty="0" smtClean="0">
                <a:solidFill>
                  <a:prstClr val="black"/>
                </a:solidFill>
              </a:rPr>
              <a:t>工事</a:t>
            </a:r>
            <a:r>
              <a:rPr lang="ja-JP" altLang="ja-JP" sz="1600" dirty="0">
                <a:solidFill>
                  <a:prstClr val="black"/>
                </a:solidFill>
              </a:rPr>
              <a:t>に</a:t>
            </a:r>
            <a:r>
              <a:rPr lang="ja-JP" altLang="ja-JP" sz="1600" dirty="0" smtClean="0">
                <a:solidFill>
                  <a:prstClr val="black"/>
                </a:solidFill>
              </a:rPr>
              <a:t>関し２年以上の指導監督的</a:t>
            </a:r>
            <a:r>
              <a:rPr lang="ja-JP" altLang="ja-JP" sz="1600" dirty="0">
                <a:solidFill>
                  <a:prstClr val="black"/>
                </a:solidFill>
              </a:rPr>
              <a:t>な実務経験を有する</a:t>
            </a:r>
            <a:r>
              <a:rPr lang="ja-JP" altLang="ja-JP" sz="1600" dirty="0" smtClean="0">
                <a:solidFill>
                  <a:prstClr val="black"/>
                </a:solidFill>
              </a:rPr>
              <a:t>者</a:t>
            </a:r>
            <a:r>
              <a:rPr lang="en-US" altLang="ja-JP" sz="1600" dirty="0">
                <a:solidFill>
                  <a:prstClr val="black"/>
                </a:solidFill>
              </a:rPr>
              <a:t> </a:t>
            </a:r>
            <a:endParaRPr lang="ja-JP" altLang="ja-JP" sz="1600" dirty="0">
              <a:solidFill>
                <a:prstClr val="black"/>
              </a:solidFill>
            </a:endParaRPr>
          </a:p>
        </p:txBody>
      </p:sp>
      <p:sp>
        <p:nvSpPr>
          <p:cNvPr id="10" name="テキスト ボックス 9"/>
          <p:cNvSpPr txBox="1"/>
          <p:nvPr/>
        </p:nvSpPr>
        <p:spPr>
          <a:xfrm>
            <a:off x="179999" y="2564904"/>
            <a:ext cx="9613411" cy="3785652"/>
          </a:xfrm>
          <a:prstGeom prst="rect">
            <a:avLst/>
          </a:prstGeom>
          <a:noFill/>
          <a:ln w="3175">
            <a:solidFill>
              <a:schemeClr val="bg1">
                <a:lumMod val="50000"/>
              </a:schemeClr>
            </a:solidFill>
            <a:prstDash val="lgDash"/>
          </a:ln>
        </p:spPr>
        <p:txBody>
          <a:bodyPr wrap="square" rtlCol="0">
            <a:spAutoFit/>
          </a:bodyPr>
          <a:lstStyle/>
          <a:p>
            <a:r>
              <a:rPr lang="ja-JP" altLang="en-US" sz="1600" dirty="0" smtClean="0">
                <a:solidFill>
                  <a:prstClr val="black"/>
                </a:solidFill>
              </a:rPr>
              <a:t>●</a:t>
            </a:r>
            <a:r>
              <a:rPr lang="ja-JP" altLang="ja-JP" sz="1600" dirty="0" smtClean="0">
                <a:solidFill>
                  <a:prstClr val="black"/>
                </a:solidFill>
              </a:rPr>
              <a:t>主任</a:t>
            </a:r>
            <a:r>
              <a:rPr lang="ja-JP" altLang="ja-JP" sz="1600" dirty="0">
                <a:solidFill>
                  <a:prstClr val="black"/>
                </a:solidFill>
              </a:rPr>
              <a:t>技術者の資格</a:t>
            </a:r>
            <a:r>
              <a:rPr lang="ja-JP" altLang="ja-JP" sz="1600" dirty="0" smtClean="0">
                <a:solidFill>
                  <a:prstClr val="black"/>
                </a:solidFill>
              </a:rPr>
              <a:t>等</a:t>
            </a:r>
            <a:endParaRPr lang="en-US" altLang="ja-JP" sz="1600" dirty="0" smtClean="0">
              <a:solidFill>
                <a:prstClr val="black"/>
              </a:solidFill>
            </a:endParaRPr>
          </a:p>
          <a:p>
            <a:r>
              <a:rPr lang="ja-JP" altLang="en-US" sz="1600" dirty="0" smtClean="0">
                <a:solidFill>
                  <a:prstClr val="black"/>
                </a:solidFill>
              </a:rPr>
              <a:t>　</a:t>
            </a:r>
            <a:r>
              <a:rPr lang="ja-JP" altLang="ja-JP" sz="1600" u="sng" dirty="0" smtClean="0">
                <a:solidFill>
                  <a:prstClr val="black"/>
                </a:solidFill>
              </a:rPr>
              <a:t>次</a:t>
            </a:r>
            <a:r>
              <a:rPr lang="ja-JP" altLang="ja-JP" sz="1600" u="sng" dirty="0">
                <a:solidFill>
                  <a:prstClr val="black"/>
                </a:solidFill>
              </a:rPr>
              <a:t>のいずれか</a:t>
            </a:r>
            <a:r>
              <a:rPr lang="ja-JP" altLang="ja-JP" sz="1600" dirty="0">
                <a:solidFill>
                  <a:prstClr val="black"/>
                </a:solidFill>
              </a:rPr>
              <a:t>の資格等を有する</a:t>
            </a:r>
            <a:r>
              <a:rPr lang="ja-JP" altLang="ja-JP" sz="1600" dirty="0" smtClean="0">
                <a:solidFill>
                  <a:prstClr val="black"/>
                </a:solidFill>
              </a:rPr>
              <a:t>者</a:t>
            </a:r>
            <a:endParaRPr lang="en-US" altLang="ja-JP" sz="1600" dirty="0" smtClean="0">
              <a:solidFill>
                <a:prstClr val="black"/>
              </a:solidFill>
            </a:endParaRPr>
          </a:p>
          <a:p>
            <a:r>
              <a:rPr lang="ja-JP" altLang="en-US" sz="1600" dirty="0" smtClean="0">
                <a:solidFill>
                  <a:prstClr val="black"/>
                </a:solidFill>
              </a:rPr>
              <a:t>　</a:t>
            </a:r>
            <a:r>
              <a:rPr lang="ja-JP" altLang="ja-JP" sz="1600" dirty="0" smtClean="0">
                <a:solidFill>
                  <a:prstClr val="black"/>
                </a:solidFill>
              </a:rPr>
              <a:t>・</a:t>
            </a:r>
            <a:r>
              <a:rPr lang="ja-JP" altLang="ja-JP" sz="1600" dirty="0">
                <a:solidFill>
                  <a:prstClr val="black"/>
                </a:solidFill>
              </a:rPr>
              <a:t>監理技術者の資格のいずれか</a:t>
            </a:r>
          </a:p>
          <a:p>
            <a:r>
              <a:rPr lang="ja-JP" altLang="ja-JP" sz="1600" dirty="0">
                <a:solidFill>
                  <a:prstClr val="black"/>
                </a:solidFill>
              </a:rPr>
              <a:t>　・２級土木施工管理技士（土木</a:t>
            </a:r>
            <a:r>
              <a:rPr lang="ja-JP" altLang="ja-JP" sz="1600" dirty="0" smtClean="0">
                <a:solidFill>
                  <a:prstClr val="black"/>
                </a:solidFill>
              </a:rPr>
              <a:t>）</a:t>
            </a:r>
            <a:r>
              <a:rPr lang="en-US" altLang="ja-JP" sz="1600" baseline="30000" dirty="0">
                <a:solidFill>
                  <a:prstClr val="black"/>
                </a:solidFill>
              </a:rPr>
              <a:t> ※</a:t>
            </a:r>
            <a:r>
              <a:rPr lang="ja-JP" altLang="en-US" sz="1600" baseline="30000" dirty="0">
                <a:solidFill>
                  <a:prstClr val="black"/>
                </a:solidFill>
              </a:rPr>
              <a:t>１</a:t>
            </a:r>
            <a:endParaRPr lang="ja-JP" altLang="ja-JP" sz="1600" dirty="0">
              <a:solidFill>
                <a:prstClr val="black"/>
              </a:solidFill>
            </a:endParaRPr>
          </a:p>
          <a:p>
            <a:r>
              <a:rPr lang="ja-JP" altLang="ja-JP" sz="1600" dirty="0">
                <a:solidFill>
                  <a:prstClr val="black"/>
                </a:solidFill>
              </a:rPr>
              <a:t>　・２級建築施工管理技士（</a:t>
            </a:r>
            <a:r>
              <a:rPr lang="ja-JP" altLang="ja-JP" sz="1600" dirty="0" smtClean="0">
                <a:solidFill>
                  <a:prstClr val="black"/>
                </a:solidFill>
              </a:rPr>
              <a:t>建築</a:t>
            </a:r>
            <a:r>
              <a:rPr lang="ja-JP" altLang="en-US" sz="1600" dirty="0" smtClean="0">
                <a:solidFill>
                  <a:prstClr val="black"/>
                </a:solidFill>
              </a:rPr>
              <a:t>又は</a:t>
            </a:r>
            <a:r>
              <a:rPr lang="ja-JP" altLang="ja-JP" sz="1600" dirty="0" smtClean="0">
                <a:solidFill>
                  <a:prstClr val="black"/>
                </a:solidFill>
              </a:rPr>
              <a:t>躯体）</a:t>
            </a:r>
            <a:r>
              <a:rPr lang="en-US" altLang="ja-JP" sz="1600" baseline="30000" dirty="0">
                <a:solidFill>
                  <a:prstClr val="black"/>
                </a:solidFill>
              </a:rPr>
              <a:t> ※</a:t>
            </a:r>
            <a:r>
              <a:rPr lang="ja-JP" altLang="en-US" sz="1600" baseline="30000" dirty="0">
                <a:solidFill>
                  <a:prstClr val="black"/>
                </a:solidFill>
              </a:rPr>
              <a:t>１</a:t>
            </a:r>
            <a:endParaRPr lang="ja-JP" altLang="ja-JP" sz="1600" dirty="0">
              <a:solidFill>
                <a:prstClr val="black"/>
              </a:solidFill>
            </a:endParaRPr>
          </a:p>
          <a:p>
            <a:r>
              <a:rPr lang="ja-JP" altLang="ja-JP" sz="1600" dirty="0">
                <a:solidFill>
                  <a:prstClr val="black"/>
                </a:solidFill>
              </a:rPr>
              <a:t>　・とび技能士（</a:t>
            </a:r>
            <a:r>
              <a:rPr lang="ja-JP" altLang="ja-JP" sz="1600" dirty="0" smtClean="0">
                <a:solidFill>
                  <a:prstClr val="black"/>
                </a:solidFill>
              </a:rPr>
              <a:t>１級）</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・とび技能士（２級）合格後、解体工事に関し３年以上の実務経験を有する者</a:t>
            </a:r>
            <a:endParaRPr lang="ja-JP" altLang="ja-JP" sz="1600" dirty="0">
              <a:solidFill>
                <a:prstClr val="black"/>
              </a:solidFill>
            </a:endParaRPr>
          </a:p>
          <a:p>
            <a:r>
              <a:rPr lang="ja-JP" altLang="ja-JP" sz="1600" dirty="0">
                <a:solidFill>
                  <a:prstClr val="black"/>
                </a:solidFill>
              </a:rPr>
              <a:t>　</a:t>
            </a:r>
            <a:r>
              <a:rPr lang="ja-JP" altLang="ja-JP" sz="1600" dirty="0" smtClean="0">
                <a:solidFill>
                  <a:prstClr val="black"/>
                </a:solidFill>
              </a:rPr>
              <a:t>・登録</a:t>
            </a:r>
            <a:r>
              <a:rPr lang="ja-JP" altLang="en-US" sz="1600" dirty="0" smtClean="0">
                <a:solidFill>
                  <a:prstClr val="black"/>
                </a:solidFill>
              </a:rPr>
              <a:t>解体工事</a:t>
            </a:r>
            <a:r>
              <a:rPr lang="ja-JP" altLang="ja-JP" sz="1600" dirty="0" smtClean="0">
                <a:solidFill>
                  <a:prstClr val="black"/>
                </a:solidFill>
              </a:rPr>
              <a:t>試験</a:t>
            </a:r>
            <a:endParaRPr lang="ja-JP" altLang="ja-JP" sz="1600" dirty="0">
              <a:solidFill>
                <a:prstClr val="black"/>
              </a:solidFill>
            </a:endParaRPr>
          </a:p>
          <a:p>
            <a:r>
              <a:rPr lang="ja-JP" altLang="en-US" sz="1600" dirty="0" smtClean="0">
                <a:solidFill>
                  <a:prstClr val="black"/>
                </a:solidFill>
              </a:rPr>
              <a:t>　</a:t>
            </a:r>
            <a:r>
              <a:rPr lang="ja-JP" altLang="ja-JP" sz="1600" dirty="0" smtClean="0">
                <a:solidFill>
                  <a:prstClr val="black"/>
                </a:solidFill>
              </a:rPr>
              <a:t>・</a:t>
            </a:r>
            <a:r>
              <a:rPr lang="ja-JP" altLang="ja-JP" sz="1600" dirty="0">
                <a:solidFill>
                  <a:prstClr val="black"/>
                </a:solidFill>
              </a:rPr>
              <a:t>大卒（指定学科）３年以上、高卒（指定学科</a:t>
            </a:r>
            <a:r>
              <a:rPr lang="ja-JP" altLang="ja-JP" sz="1600" dirty="0" smtClean="0">
                <a:solidFill>
                  <a:prstClr val="black"/>
                </a:solidFill>
              </a:rPr>
              <a:t>）５年</a:t>
            </a:r>
            <a:r>
              <a:rPr lang="ja-JP" altLang="ja-JP" sz="1600" dirty="0">
                <a:solidFill>
                  <a:prstClr val="black"/>
                </a:solidFill>
              </a:rPr>
              <a:t>以上</a:t>
            </a:r>
            <a:r>
              <a:rPr lang="ja-JP" altLang="ja-JP" sz="1600" dirty="0" smtClean="0">
                <a:solidFill>
                  <a:prstClr val="black"/>
                </a:solidFill>
              </a:rPr>
              <a:t>、その他</a:t>
            </a:r>
            <a:r>
              <a:rPr lang="ja-JP" altLang="en-US" sz="1600" dirty="0">
                <a:solidFill>
                  <a:prstClr val="black"/>
                </a:solidFill>
              </a:rPr>
              <a:t>１０</a:t>
            </a:r>
            <a:r>
              <a:rPr lang="ja-JP" altLang="ja-JP" sz="1600" dirty="0" smtClean="0">
                <a:solidFill>
                  <a:prstClr val="black"/>
                </a:solidFill>
              </a:rPr>
              <a:t>年</a:t>
            </a:r>
            <a:r>
              <a:rPr lang="ja-JP" altLang="ja-JP" sz="1600" dirty="0">
                <a:solidFill>
                  <a:prstClr val="black"/>
                </a:solidFill>
              </a:rPr>
              <a:t>以上の実務</a:t>
            </a:r>
            <a:r>
              <a:rPr lang="ja-JP" altLang="ja-JP" sz="1600" dirty="0" smtClean="0">
                <a:solidFill>
                  <a:prstClr val="black"/>
                </a:solidFill>
              </a:rPr>
              <a:t>経験</a:t>
            </a:r>
            <a:endParaRPr lang="en-US" altLang="ja-JP" sz="1600" dirty="0" smtClean="0">
              <a:solidFill>
                <a:prstClr val="black"/>
              </a:solidFill>
            </a:endParaRPr>
          </a:p>
          <a:p>
            <a:pPr marL="268288" indent="-268288"/>
            <a:r>
              <a:rPr lang="ja-JP" altLang="en-US" sz="1600" dirty="0" smtClean="0">
                <a:solidFill>
                  <a:prstClr val="black"/>
                </a:solidFill>
              </a:rPr>
              <a:t>　・土木工事業</a:t>
            </a:r>
            <a:r>
              <a:rPr lang="ja-JP" altLang="en-US" sz="1600" dirty="0">
                <a:solidFill>
                  <a:prstClr val="black"/>
                </a:solidFill>
              </a:rPr>
              <a:t>及び解体工事業に係る建設工事に関し１２年以上の実務の経験を有する者のうち、解体工事業に係る建設工事に関し８年を超える実務の経験を有する</a:t>
            </a:r>
            <a:r>
              <a:rPr lang="ja-JP" altLang="en-US" sz="1600" dirty="0" smtClean="0">
                <a:solidFill>
                  <a:prstClr val="black"/>
                </a:solidFill>
              </a:rPr>
              <a:t>者</a:t>
            </a:r>
            <a:endParaRPr lang="en-US" altLang="ja-JP" sz="1600" dirty="0">
              <a:solidFill>
                <a:prstClr val="black"/>
              </a:solidFill>
            </a:endParaRPr>
          </a:p>
          <a:p>
            <a:pPr marL="268288" indent="-268288"/>
            <a:r>
              <a:rPr lang="ja-JP" altLang="en-US" sz="1600" dirty="0" smtClean="0">
                <a:solidFill>
                  <a:prstClr val="black"/>
                </a:solidFill>
              </a:rPr>
              <a:t>　・建築工事業</a:t>
            </a:r>
            <a:r>
              <a:rPr lang="ja-JP" altLang="en-US" sz="1600" dirty="0">
                <a:solidFill>
                  <a:prstClr val="black"/>
                </a:solidFill>
              </a:rPr>
              <a:t>及び解体工事業に係る建設工事に関し１２年以上の実務の経験を有する者のうち、解体工事業に係る建設工事に関し８年を超える実務の経験を有する者　</a:t>
            </a:r>
            <a:endParaRPr lang="en-US" altLang="ja-JP" sz="1600" dirty="0">
              <a:solidFill>
                <a:prstClr val="black"/>
              </a:solidFill>
            </a:endParaRPr>
          </a:p>
          <a:p>
            <a:pPr marL="268288" indent="-268288"/>
            <a:r>
              <a:rPr lang="ja-JP" altLang="en-US" sz="1600" dirty="0" smtClean="0">
                <a:solidFill>
                  <a:prstClr val="black"/>
                </a:solidFill>
              </a:rPr>
              <a:t>　・とび・土</a:t>
            </a:r>
            <a:r>
              <a:rPr lang="ja-JP" altLang="en-US" sz="1600" dirty="0" err="1" smtClean="0">
                <a:solidFill>
                  <a:prstClr val="black"/>
                </a:solidFill>
              </a:rPr>
              <a:t>工工</a:t>
            </a:r>
            <a:r>
              <a:rPr lang="ja-JP" altLang="en-US" sz="1600" dirty="0" smtClean="0">
                <a:solidFill>
                  <a:prstClr val="black"/>
                </a:solidFill>
              </a:rPr>
              <a:t>事業及び解体工事業に係る建設工事に関し１２年以上の実務の経験を有する者のうち、解体工事業に係る建設工事に関し８年を超える実務の経験を有する者</a:t>
            </a:r>
            <a:endParaRPr lang="ja-JP" altLang="ja-JP" sz="1600" dirty="0">
              <a:solidFill>
                <a:prstClr val="black"/>
              </a:solidFill>
            </a:endParaRPr>
          </a:p>
        </p:txBody>
      </p:sp>
      <p:sp>
        <p:nvSpPr>
          <p:cNvPr id="11" name="テキスト ボックス 10"/>
          <p:cNvSpPr txBox="1"/>
          <p:nvPr/>
        </p:nvSpPr>
        <p:spPr>
          <a:xfrm>
            <a:off x="344488" y="6381328"/>
            <a:ext cx="7967246" cy="461665"/>
          </a:xfrm>
          <a:prstGeom prst="rect">
            <a:avLst/>
          </a:prstGeom>
          <a:noFill/>
        </p:spPr>
        <p:txBody>
          <a:bodyPr wrap="none" rtlCol="0">
            <a:spAutoFit/>
          </a:bodyPr>
          <a:lstStyle/>
          <a:p>
            <a:r>
              <a:rPr lang="en-US" altLang="ja-JP" sz="1200" dirty="0" smtClean="0">
                <a:solidFill>
                  <a:prstClr val="black"/>
                </a:solidFill>
              </a:rPr>
              <a:t>※</a:t>
            </a:r>
            <a:r>
              <a:rPr lang="ja-JP" altLang="en-US" sz="1200" dirty="0" smtClean="0">
                <a:solidFill>
                  <a:prstClr val="black"/>
                </a:solidFill>
              </a:rPr>
              <a:t>１　平成</a:t>
            </a:r>
            <a:r>
              <a:rPr lang="en-US" altLang="ja-JP" sz="1200" dirty="0" smtClean="0">
                <a:solidFill>
                  <a:prstClr val="black"/>
                </a:solidFill>
              </a:rPr>
              <a:t>27</a:t>
            </a:r>
            <a:r>
              <a:rPr lang="ja-JP" altLang="en-US" sz="1200" dirty="0" smtClean="0">
                <a:solidFill>
                  <a:prstClr val="black"/>
                </a:solidFill>
              </a:rPr>
              <a:t>年度までの合格者に対しては、解体工事に関する実務経験１年以上又は登録解体工事講習の受講が必要。</a:t>
            </a:r>
            <a:endParaRPr lang="en-US" altLang="ja-JP" sz="1200" dirty="0" smtClean="0">
              <a:solidFill>
                <a:prstClr val="black"/>
              </a:solidFill>
            </a:endParaRPr>
          </a:p>
          <a:p>
            <a:r>
              <a:rPr lang="en-US" altLang="ja-JP" sz="1200" dirty="0" smtClean="0">
                <a:solidFill>
                  <a:prstClr val="black"/>
                </a:solidFill>
              </a:rPr>
              <a:t>※</a:t>
            </a:r>
            <a:r>
              <a:rPr lang="ja-JP" altLang="en-US" sz="1200" dirty="0" smtClean="0">
                <a:solidFill>
                  <a:prstClr val="black"/>
                </a:solidFill>
              </a:rPr>
              <a:t>２　当面の間、</a:t>
            </a:r>
            <a:r>
              <a:rPr lang="ja-JP" altLang="en-US" sz="1200" dirty="0">
                <a:solidFill>
                  <a:prstClr val="black"/>
                </a:solidFill>
              </a:rPr>
              <a:t>解体工事に関する実務経験１年以上又は登録解体工事講習の受講が必要。</a:t>
            </a:r>
          </a:p>
        </p:txBody>
      </p:sp>
    </p:spTree>
    <p:extLst>
      <p:ext uri="{BB962C8B-B14F-4D97-AF65-F5344CB8AC3E}">
        <p14:creationId xmlns:p14="http://schemas.microsoft.com/office/powerpoint/2010/main" val="588287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marL="180975" indent="-180975">
          <a:spcAft>
            <a:spcPts val="600"/>
          </a:spcAft>
          <a:defRPr sz="1400" dirty="0" smtClean="0">
            <a:solidFill>
              <a:prstClr val="black"/>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3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marL="180975" indent="-180975">
          <a:spcAft>
            <a:spcPts val="600"/>
          </a:spcAft>
          <a:defRPr sz="1400" dirty="0" smtClean="0">
            <a:solidFill>
              <a:prstClr val="black"/>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marL="180975" indent="-180975">
          <a:spcAft>
            <a:spcPts val="600"/>
          </a:spcAft>
          <a:defRPr sz="1400" dirty="0" smtClean="0">
            <a:solidFill>
              <a:prstClr val="black"/>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3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marL="180975" indent="-180975">
          <a:spcAft>
            <a:spcPts val="600"/>
          </a:spcAft>
          <a:defRPr sz="1400" dirty="0" smtClean="0">
            <a:solidFill>
              <a:prstClr val="black"/>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国交省カスタム</Template>
  <TotalTime>12025</TotalTime>
  <Words>3372</Words>
  <Application>Microsoft Office PowerPoint</Application>
  <PresentationFormat>A4 210 x 297 mm</PresentationFormat>
  <Paragraphs>561</Paragraphs>
  <Slides>27</Slides>
  <Notes>7</Notes>
  <HiddenSlides>0</HiddenSlides>
  <MMClips>0</MMClips>
  <ScaleCrop>false</ScaleCrop>
  <HeadingPairs>
    <vt:vector size="4" baseType="variant">
      <vt:variant>
        <vt:lpstr>テーマ</vt:lpstr>
      </vt:variant>
      <vt:variant>
        <vt:i4>5</vt:i4>
      </vt:variant>
      <vt:variant>
        <vt:lpstr>スライド タイトル</vt:lpstr>
      </vt:variant>
      <vt:variant>
        <vt:i4>27</vt:i4>
      </vt:variant>
    </vt:vector>
  </HeadingPairs>
  <TitlesOfParts>
    <vt:vector size="32" baseType="lpstr">
      <vt:lpstr>2_Office テーマ</vt:lpstr>
      <vt:lpstr>35_Office テーマ</vt:lpstr>
      <vt:lpstr>34_Office テーマ</vt:lpstr>
      <vt:lpstr>36_Office テーマ</vt:lpstr>
      <vt:lpstr>37_Office テーマ</vt:lpstr>
      <vt:lpstr>解体工事業追加に係る制度措置について 　　　　　　　　　　　　　（施行：平成28年６月１日）</vt:lpstr>
      <vt:lpstr>１．建設業法改正について 　　　　　　　　　　　　　　（経過措置を含む）</vt:lpstr>
      <vt:lpstr>PowerPoint プレゼンテーション</vt:lpstr>
      <vt:lpstr>業種区分の新設について</vt:lpstr>
      <vt:lpstr>PowerPoint プレゼンテーション</vt:lpstr>
      <vt:lpstr>PowerPoint プレゼンテーション</vt:lpstr>
      <vt:lpstr>２．技術者要件について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３．経営事項審査について</vt:lpstr>
      <vt:lpstr>解体工事業追加に係る経営事項審査制度の改正と経過措置について</vt:lpstr>
      <vt:lpstr>PowerPoint プレゼンテーション</vt:lpstr>
      <vt:lpstr>法施行後の経営事項審査結果通知書（現行～経過措置～完全施行）</vt:lpstr>
      <vt:lpstr>PowerPoint プレゼンテーション</vt:lpstr>
      <vt:lpstr>経営事項審査結果通知書（経過措置期間中の完成工事高）</vt:lpstr>
      <vt:lpstr>経営事項審査の取扱いについて（算出される経審点数の例）</vt:lpstr>
      <vt:lpstr>経営事項審査結果通知書（経過措置期間中の技術職員数）　①</vt:lpstr>
      <vt:lpstr>経営事項審査結果通知書（経過措置期間中の技術職員数）　②</vt:lpstr>
      <vt:lpstr>PowerPoint プレゼンテーション</vt:lpstr>
      <vt:lpstr>　　　　　 4.技術検定の受検資格緩和について                               （施行：平成28年4月1日）</vt:lpstr>
      <vt:lpstr>PowerPoint プレゼンテーション</vt:lpstr>
      <vt:lpstr>　　　5．資格者証と講習修了証の統合について 　　　　　　　　　　　　　　（施行：平成28年６月１日）</vt:lpstr>
      <vt:lpstr>PowerPoint プレゼンテーション</vt:lpstr>
    </vt:vector>
  </TitlesOfParts>
  <Company>国土交通省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業種区分の点検について</dc:title>
  <dc:creator>行政情報化推進課</dc:creator>
  <cp:lastModifiedBy>池上　善彦</cp:lastModifiedBy>
  <cp:revision>1116</cp:revision>
  <cp:lastPrinted>2016-01-07T14:01:39Z</cp:lastPrinted>
  <dcterms:created xsi:type="dcterms:W3CDTF">2011-09-12T11:27:44Z</dcterms:created>
  <dcterms:modified xsi:type="dcterms:W3CDTF">2016-03-25T04:34:21Z</dcterms:modified>
</cp:coreProperties>
</file>