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handoutMasterIdLst>
    <p:handoutMasterId r:id="rId4"/>
  </p:handoutMasterIdLst>
  <p:sldIdLst>
    <p:sldId id="28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ECF3"/>
    <a:srgbClr val="AED6E4"/>
    <a:srgbClr val="66FF99"/>
    <a:srgbClr val="E6E6E6"/>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93" autoAdjust="0"/>
    <p:restoredTop sz="99281" autoAdjust="0"/>
  </p:normalViewPr>
  <p:slideViewPr>
    <p:cSldViewPr snapToObjects="1">
      <p:cViewPr varScale="1">
        <p:scale>
          <a:sx n="44" d="100"/>
          <a:sy n="44" d="100"/>
        </p:scale>
        <p:origin x="2106" y="66"/>
      </p:cViewPr>
      <p:guideLst>
        <p:guide orient="horz" pos="3120"/>
        <p:guide pos="2160"/>
      </p:guideLst>
    </p:cSldViewPr>
  </p:slideViewPr>
  <p:notesTextViewPr>
    <p:cViewPr>
      <p:scale>
        <a:sx n="1" d="1"/>
        <a:sy n="1" d="1"/>
      </p:scale>
      <p:origin x="0" y="0"/>
    </p:cViewPr>
  </p:notesText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D5651A44-C705-4079-AC4A-F19764110061}" type="datetimeFigureOut">
              <a:rPr kumimoji="1" lang="ja-JP" altLang="en-US" smtClean="0"/>
              <a:t>2023/2/7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58733227-03CB-41B5-A53F-0FE868336350}" type="slidenum">
              <a:rPr kumimoji="1" lang="ja-JP" altLang="en-US" smtClean="0"/>
              <a:t>‹#›</a:t>
            </a:fld>
            <a:endParaRPr kumimoji="1" lang="ja-JP" altLang="en-US"/>
          </a:p>
        </p:txBody>
      </p:sp>
    </p:spTree>
    <p:extLst>
      <p:ext uri="{BB962C8B-B14F-4D97-AF65-F5344CB8AC3E}">
        <p14:creationId xmlns:p14="http://schemas.microsoft.com/office/powerpoint/2010/main" val="309507506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EF4E877F-D947-4FB3-8597-BA1A589BE9D8}" type="datetimeFigureOut">
              <a:rPr kumimoji="1" lang="ja-JP" altLang="en-US" smtClean="0"/>
              <a:t>2023/2/7</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61CA7FBD-3553-4A45-8B2F-1965179536EA}" type="slidenum">
              <a:rPr kumimoji="1" lang="ja-JP" altLang="en-US" smtClean="0"/>
              <a:t>‹#›</a:t>
            </a:fld>
            <a:endParaRPr kumimoji="1" lang="ja-JP" altLang="en-US"/>
          </a:p>
        </p:txBody>
      </p:sp>
    </p:spTree>
    <p:extLst>
      <p:ext uri="{BB962C8B-B14F-4D97-AF65-F5344CB8AC3E}">
        <p14:creationId xmlns:p14="http://schemas.microsoft.com/office/powerpoint/2010/main" val="270770105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5"/>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664CEB-BF96-46B1-9A7D-59E286029F5E}" type="datetime1">
              <a:rPr kumimoji="1" lang="ja-JP" altLang="en-US" smtClean="0"/>
              <a:t>2023/2/7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16546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5DA11A-7B79-4308-9CAD-BCD0527654BE}" type="datetime1">
              <a:rPr kumimoji="1" lang="ja-JP" altLang="en-US" smtClean="0"/>
              <a:t>2023/2/7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960831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4E817B2-185F-49F2-828D-B74F585B8950}" type="datetime1">
              <a:rPr kumimoji="1" lang="ja-JP" altLang="en-US" smtClean="0"/>
              <a:t>2023/2/7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23557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26B5B0C-6C97-4027-AB52-40C5B72525A7}" type="datetime1">
              <a:rPr kumimoji="1" lang="ja-JP" altLang="en-US" smtClean="0"/>
              <a:t>2023/2/7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382586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9"/>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3D9DDB6-7923-43CC-A992-54B3F56A90DC}" type="datetime1">
              <a:rPr kumimoji="1" lang="ja-JP" altLang="en-US" smtClean="0"/>
              <a:t>2023/2/7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881854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80"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5" y="3081870"/>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E349C3-83AD-4121-8EBC-FE80A8A26C26}" type="datetime1">
              <a:rPr kumimoji="1" lang="ja-JP" altLang="en-US" smtClean="0"/>
              <a:t>2023/2/7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1085053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4" y="2217386"/>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4"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7A91E63-88CE-4DE3-9DEC-CE6451FD3BE2}" type="datetime1">
              <a:rPr kumimoji="1" lang="ja-JP" altLang="en-US" smtClean="0"/>
              <a:t>2023/2/7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519443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606A0B0-22DE-4FC9-A1BC-0E57A23DBF3B}" type="datetime1">
              <a:rPr kumimoji="1" lang="ja-JP" altLang="en-US" smtClean="0"/>
              <a:t>2023/2/7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384364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26238F2-653F-4DBB-8806-7BA50464EE9C}" type="datetime1">
              <a:rPr kumimoji="1" lang="ja-JP" altLang="en-US" smtClean="0"/>
              <a:t>2023/2/7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045063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5" y="394408"/>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92" y="394409"/>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5"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C6380DB-563C-4689-8CE7-755F5118165A}" type="datetime1">
              <a:rPr kumimoji="1" lang="ja-JP" altLang="en-US" smtClean="0"/>
              <a:t>2023/2/7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4246392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3"/>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5"/>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FED7734-2768-4837-A4CE-570F972D7B67}" type="datetime1">
              <a:rPr kumimoji="1" lang="ja-JP" altLang="en-US" smtClean="0"/>
              <a:t>2023/2/7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12525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4"/>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237FF45D-6CD9-4A7B-A0A9-DA45130838FD}" type="datetime1">
              <a:rPr kumimoji="1" lang="ja-JP" altLang="en-US" smtClean="0"/>
              <a:t>2023/2/7</a:t>
            </a:fld>
            <a:endParaRPr kumimoji="1" lang="ja-JP" altLang="en-US"/>
          </a:p>
        </p:txBody>
      </p:sp>
      <p:sp>
        <p:nvSpPr>
          <p:cNvPr id="5" name="フッター プレースホルダー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0739E80-F0FE-4218-95FF-CBF21FE35BDF}" type="slidenum">
              <a:rPr kumimoji="1" lang="ja-JP" altLang="en-US" smtClean="0"/>
              <a:t>‹#›</a:t>
            </a:fld>
            <a:endParaRPr kumimoji="1" lang="ja-JP" altLang="en-US"/>
          </a:p>
        </p:txBody>
      </p:sp>
    </p:spTree>
    <p:extLst>
      <p:ext uri="{BB962C8B-B14F-4D97-AF65-F5344CB8AC3E}">
        <p14:creationId xmlns:p14="http://schemas.microsoft.com/office/powerpoint/2010/main" val="25143205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1958163" y="4537722"/>
            <a:ext cx="3105345" cy="367493"/>
          </a:xfrm>
          <a:prstGeom prst="rect">
            <a:avLst/>
          </a:prstGeom>
          <a:solidFill>
            <a:schemeClr val="accent1"/>
          </a:solidFill>
          <a:ln w="12700">
            <a:solidFill>
              <a:srgbClr val="95B3D7"/>
            </a:solidFill>
            <a:miter lim="800000"/>
            <a:headEnd/>
            <a:tailEnd/>
          </a:ln>
          <a:effectLst>
            <a:outerShdw dist="28398" dir="3806097" algn="ctr" rotWithShape="0">
              <a:srgbClr val="243F60">
                <a:alpha val="50000"/>
              </a:srgbClr>
            </a:outerShdw>
          </a:effectLst>
        </p:spPr>
        <p:txBody>
          <a:bodyPr vert="horz" wrap="square" lIns="0" tIns="0" rIns="0" bIns="0" numCol="1" anchor="t" anchorCtr="0" compatLnSpc="1">
            <a:prstTxWarp prst="textNoShape">
              <a:avLst/>
            </a:prstTxWarp>
          </a:bodyPr>
          <a:lstStyle/>
          <a:p>
            <a:pPr marL="0" marR="0" lvl="0" indent="0" algn="ctr" defTabSz="914400" rtl="0" eaLnBrk="0" fontAlgn="base" latinLnBrk="0" hangingPunct="0">
              <a:lnSpc>
                <a:spcPct val="150000"/>
              </a:lnSpc>
              <a:spcBef>
                <a:spcPct val="0"/>
              </a:spcBef>
              <a:spcAft>
                <a:spcPct val="0"/>
              </a:spcAft>
              <a:buClrTx/>
              <a:buSzTx/>
              <a:buFontTx/>
              <a:buNone/>
              <a:tabLst/>
              <a:defRPr/>
            </a:pPr>
            <a:r>
              <a:rPr kumimoji="0" lang="ja-JP" altLang="en-US" sz="1600" b="1" i="0" u="none" strike="noStrike" kern="1200" cap="none" spc="200" normalizeH="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目次</a:t>
            </a:r>
            <a:endParaRPr kumimoji="0" lang="ja-JP" altLang="ja-JP" sz="1800" b="1" i="0" u="none" strike="noStrike" kern="1200" cap="none" spc="200" normalizeH="0" noProof="0" dirty="0" smtClean="0">
              <a:ln>
                <a:noFill/>
              </a:ln>
              <a:solidFill>
                <a:schemeClr val="bg1"/>
              </a:solidFill>
              <a:effectLst/>
              <a:uLnTx/>
              <a:uFillTx/>
              <a:latin typeface="Arial" panose="020B0604020202020204" pitchFamily="34" charset="0"/>
              <a:ea typeface="ＭＳ Ｐゴシック" panose="020B0600070205080204" pitchFamily="50" charset="-128"/>
              <a:cs typeface="+mn-cs"/>
            </a:endParaRPr>
          </a:p>
        </p:txBody>
      </p:sp>
      <p:sp>
        <p:nvSpPr>
          <p:cNvPr id="17" name="AutoShape 2"/>
          <p:cNvSpPr>
            <a:spLocks noChangeArrowheads="1"/>
          </p:cNvSpPr>
          <p:nvPr/>
        </p:nvSpPr>
        <p:spPr bwMode="auto">
          <a:xfrm>
            <a:off x="717781" y="461701"/>
            <a:ext cx="5638423" cy="3739102"/>
          </a:xfrm>
          <a:prstGeom prst="roundRect">
            <a:avLst>
              <a:gd name="adj" fmla="val 5020"/>
            </a:avLst>
          </a:prstGeom>
          <a:solidFill>
            <a:srgbClr val="C9ECF3"/>
          </a:solidFill>
          <a:ln w="12700">
            <a:noFill/>
            <a:round/>
            <a:headEnd/>
            <a:tailEnd/>
          </a:ln>
          <a:effectLst>
            <a:outerShdw dist="28398" dir="3806097" algn="ctr" rotWithShape="0">
              <a:srgbClr val="4E6128">
                <a:alpha val="50000"/>
              </a:srgbClr>
            </a:outerShdw>
          </a:effectLst>
        </p:spPr>
        <p:txBody>
          <a:bodyPr vert="horz" wrap="square" lIns="74295" tIns="8890" rIns="74295" bIns="8890" numCol="1" anchor="t" anchorCtr="0" compatLnSpc="1">
            <a:prstTxWarp prst="textNoShape">
              <a:avLst/>
            </a:prstTxWarp>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はじめに</a:t>
            </a:r>
            <a:endParaRPr kumimoji="1" lang="en-US" altLang="ja-JP" sz="16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ja-JP" sz="1600" dirty="0" smtClean="0">
              <a:solidFill>
                <a:prstClr val="black"/>
              </a:solidFill>
              <a:latin typeface="Calibri"/>
              <a:ea typeface="ＭＳ Ｐゴシック" panose="020B0600070205080204" pitchFamily="50" charset="-128"/>
            </a:endParaRPr>
          </a:p>
          <a:p>
            <a:pPr lvl="0">
              <a:lnSpc>
                <a:spcPct val="150000"/>
              </a:lnSpc>
              <a:defRPr/>
            </a:pPr>
            <a:r>
              <a:rPr lang="ja-JP" altLang="en-US" sz="1200" dirty="0" smtClean="0">
                <a:solidFill>
                  <a:prstClr val="black"/>
                </a:solidFill>
                <a:latin typeface="BIZ UDPゴシック" panose="020B0400000000000000" pitchFamily="50" charset="-128"/>
                <a:ea typeface="BIZ UDPゴシック" panose="020B0400000000000000" pitchFamily="50" charset="-128"/>
              </a:rPr>
              <a:t>　</a:t>
            </a:r>
            <a:r>
              <a:rPr lang="ja-JP" altLang="en-US" sz="1100" dirty="0" smtClean="0">
                <a:solidFill>
                  <a:prstClr val="black"/>
                </a:solidFill>
                <a:latin typeface="BIZ UDPゴシック" panose="020B0400000000000000" pitchFamily="50" charset="-128"/>
                <a:ea typeface="BIZ UDPゴシック" panose="020B0400000000000000" pitchFamily="50" charset="-128"/>
              </a:rPr>
              <a:t>大阪府では、</a:t>
            </a:r>
            <a:r>
              <a:rPr lang="en-US" altLang="ja-JP" sz="1100" dirty="0" smtClean="0">
                <a:solidFill>
                  <a:prstClr val="black"/>
                </a:solidFill>
                <a:latin typeface="BIZ UDPゴシック" panose="020B0400000000000000" pitchFamily="50" charset="-128"/>
                <a:ea typeface="BIZ UDPゴシック" panose="020B0400000000000000" pitchFamily="50" charset="-128"/>
              </a:rPr>
              <a:t>2021</a:t>
            </a:r>
            <a:r>
              <a:rPr lang="ja-JP" altLang="en-US" sz="1100" dirty="0" smtClean="0">
                <a:solidFill>
                  <a:prstClr val="black"/>
                </a:solidFill>
                <a:latin typeface="BIZ UDPゴシック" panose="020B0400000000000000" pitchFamily="50" charset="-128"/>
                <a:ea typeface="BIZ UDPゴシック" panose="020B0400000000000000" pitchFamily="50" charset="-128"/>
              </a:rPr>
              <a:t>年度（令和３年度）の環境の状況や取り組んでいる施策について府民の皆様に分かりやすくお伝えする</a:t>
            </a:r>
            <a:r>
              <a:rPr lang="ja-JP" altLang="en-US" sz="1100" dirty="0">
                <a:solidFill>
                  <a:prstClr val="black"/>
                </a:solidFill>
                <a:latin typeface="BIZ UDPゴシック" panose="020B0400000000000000" pitchFamily="50" charset="-128"/>
                <a:ea typeface="BIZ UDPゴシック" panose="020B0400000000000000" pitchFamily="50" charset="-128"/>
              </a:rPr>
              <a:t>ため「大阪府環境白書</a:t>
            </a:r>
            <a:r>
              <a:rPr lang="en-US" altLang="ja-JP" sz="1100" dirty="0">
                <a:solidFill>
                  <a:prstClr val="black"/>
                </a:solidFill>
                <a:latin typeface="BIZ UDPゴシック" panose="020B0400000000000000" pitchFamily="50" charset="-128"/>
                <a:ea typeface="BIZ UDPゴシック" panose="020B0400000000000000" pitchFamily="50" charset="-128"/>
              </a:rPr>
              <a:t>2022</a:t>
            </a:r>
            <a:r>
              <a:rPr lang="ja-JP" altLang="en-US" sz="1100" dirty="0">
                <a:solidFill>
                  <a:prstClr val="black"/>
                </a:solidFill>
                <a:latin typeface="BIZ UDPゴシック" panose="020B0400000000000000" pitchFamily="50" charset="-128"/>
                <a:ea typeface="BIZ UDPゴシック" panose="020B0400000000000000" pitchFamily="50" charset="-128"/>
              </a:rPr>
              <a:t>年版</a:t>
            </a:r>
            <a:r>
              <a:rPr lang="ja-JP" altLang="en-US" sz="1100" dirty="0" smtClean="0">
                <a:solidFill>
                  <a:prstClr val="black"/>
                </a:solidFill>
                <a:latin typeface="BIZ UDPゴシック" panose="020B0400000000000000" pitchFamily="50" charset="-128"/>
                <a:ea typeface="BIZ UDPゴシック" panose="020B0400000000000000" pitchFamily="50" charset="-128"/>
              </a:rPr>
              <a:t>」</a:t>
            </a:r>
            <a:r>
              <a:rPr lang="ja-JP" altLang="en-US" sz="1100" dirty="0">
                <a:solidFill>
                  <a:prstClr val="black"/>
                </a:solidFill>
                <a:latin typeface="BIZ UDPゴシック" panose="020B0400000000000000" pitchFamily="50" charset="-128"/>
                <a:ea typeface="BIZ UDPゴシック" panose="020B0400000000000000" pitchFamily="50" charset="-128"/>
              </a:rPr>
              <a:t>を</a:t>
            </a:r>
            <a:r>
              <a:rPr lang="ja-JP" altLang="en-US" sz="1100" dirty="0" smtClean="0">
                <a:solidFill>
                  <a:prstClr val="black"/>
                </a:solidFill>
                <a:latin typeface="BIZ UDPゴシック" panose="020B0400000000000000" pitchFamily="50" charset="-128"/>
                <a:ea typeface="BIZ UDPゴシック" panose="020B0400000000000000" pitchFamily="50" charset="-128"/>
              </a:rPr>
              <a:t>作成しました。</a:t>
            </a:r>
          </a:p>
          <a:p>
            <a:pPr lvl="0">
              <a:lnSpc>
                <a:spcPct val="150000"/>
              </a:lnSpc>
              <a:defRPr/>
            </a:pPr>
            <a:r>
              <a:rPr lang="ja-JP" altLang="en-US" sz="1100" dirty="0" smtClean="0">
                <a:solidFill>
                  <a:prstClr val="black"/>
                </a:solidFill>
                <a:latin typeface="BIZ UDPゴシック" panose="020B0400000000000000" pitchFamily="50" charset="-128"/>
                <a:ea typeface="BIZ UDPゴシック" panose="020B0400000000000000" pitchFamily="50" charset="-128"/>
              </a:rPr>
              <a:t>　近年、気候変動や海洋プラスチックごみ問題といった地球規模の環境問題が顕在化しており、府では、これらの問題を解決するための取組を進め、</a:t>
            </a:r>
            <a:r>
              <a:rPr lang="en-US" altLang="ja-JP" sz="1100" dirty="0" smtClean="0">
                <a:solidFill>
                  <a:prstClr val="black"/>
                </a:solidFill>
                <a:latin typeface="BIZ UDPゴシック" panose="020B0400000000000000" pitchFamily="50" charset="-128"/>
                <a:ea typeface="BIZ UDPゴシック" panose="020B0400000000000000" pitchFamily="50" charset="-128"/>
              </a:rPr>
              <a:t>2050</a:t>
            </a:r>
            <a:r>
              <a:rPr lang="ja-JP" altLang="en-US" sz="1100" dirty="0" smtClean="0">
                <a:solidFill>
                  <a:prstClr val="black"/>
                </a:solidFill>
                <a:latin typeface="BIZ UDPゴシック" panose="020B0400000000000000" pitchFamily="50" charset="-128"/>
                <a:ea typeface="BIZ UDPゴシック" panose="020B0400000000000000" pitchFamily="50" charset="-128"/>
              </a:rPr>
              <a:t>年までに持続可能な社会の構築を</a:t>
            </a:r>
            <a:r>
              <a:rPr lang="ja-JP" altLang="en-US" sz="1100" dirty="0">
                <a:solidFill>
                  <a:prstClr val="black"/>
                </a:solidFill>
                <a:latin typeface="BIZ UDPゴシック" panose="020B0400000000000000" pitchFamily="50" charset="-128"/>
                <a:ea typeface="BIZ UDPゴシック" panose="020B0400000000000000" pitchFamily="50" charset="-128"/>
              </a:rPr>
              <a:t>めざ</a:t>
            </a:r>
            <a:r>
              <a:rPr lang="ja-JP" altLang="en-US" sz="1100" dirty="0" smtClean="0">
                <a:solidFill>
                  <a:prstClr val="black"/>
                </a:solidFill>
                <a:latin typeface="BIZ UDPゴシック" panose="020B0400000000000000" pitchFamily="50" charset="-128"/>
                <a:ea typeface="BIZ UDPゴシック" panose="020B0400000000000000" pitchFamily="50" charset="-128"/>
              </a:rPr>
              <a:t>しています。</a:t>
            </a:r>
            <a:endParaRPr lang="en-US" altLang="ja-JP" sz="1100" dirty="0" smtClean="0">
              <a:solidFill>
                <a:prstClr val="black"/>
              </a:solidFill>
              <a:latin typeface="BIZ UDPゴシック" panose="020B0400000000000000" pitchFamily="50" charset="-128"/>
              <a:ea typeface="BIZ UDPゴシック" panose="020B0400000000000000" pitchFamily="50" charset="-128"/>
            </a:endParaRPr>
          </a:p>
          <a:p>
            <a:pPr lvl="0">
              <a:lnSpc>
                <a:spcPct val="150000"/>
              </a:lnSpc>
              <a:defRPr/>
            </a:pPr>
            <a:r>
              <a:rPr lang="ja-JP" altLang="en-US" sz="1100" dirty="0">
                <a:solidFill>
                  <a:prstClr val="black"/>
                </a:solidFill>
                <a:latin typeface="BIZ UDPゴシック" panose="020B0400000000000000" pitchFamily="50" charset="-128"/>
                <a:ea typeface="BIZ UDPゴシック" panose="020B0400000000000000" pitchFamily="50" charset="-128"/>
              </a:rPr>
              <a:t>　</a:t>
            </a:r>
            <a:r>
              <a:rPr lang="ja-JP" altLang="en-US" sz="1100" dirty="0" smtClean="0">
                <a:solidFill>
                  <a:prstClr val="black"/>
                </a:solidFill>
                <a:latin typeface="BIZ UDPゴシック" panose="020B0400000000000000" pitchFamily="50" charset="-128"/>
                <a:ea typeface="BIZ UDPゴシック" panose="020B0400000000000000" pitchFamily="50" charset="-128"/>
              </a:rPr>
              <a:t>その実現のためには</a:t>
            </a:r>
            <a:r>
              <a:rPr lang="ja-JP" altLang="en-US" sz="1100" dirty="0">
                <a:solidFill>
                  <a:prstClr val="black"/>
                </a:solidFill>
                <a:latin typeface="BIZ UDPゴシック" panose="020B0400000000000000" pitchFamily="50" charset="-128"/>
                <a:ea typeface="BIZ UDPゴシック" panose="020B0400000000000000" pitchFamily="50" charset="-128"/>
              </a:rPr>
              <a:t>、省エネやごみの３Ｒなど私たちの環境配慮</a:t>
            </a:r>
            <a:r>
              <a:rPr lang="ja-JP" altLang="en-US" sz="1100" dirty="0" smtClean="0">
                <a:solidFill>
                  <a:prstClr val="black"/>
                </a:solidFill>
                <a:latin typeface="BIZ UDPゴシック" panose="020B0400000000000000" pitchFamily="50" charset="-128"/>
                <a:ea typeface="BIZ UDPゴシック" panose="020B0400000000000000" pitchFamily="50" charset="-128"/>
              </a:rPr>
              <a:t>行動にだけでなく、環境・エネルギー技術の革新（イノベーション）も重要であることから、巻頭特集では、「</a:t>
            </a:r>
            <a:r>
              <a:rPr lang="en-US" altLang="ja-JP" sz="1100" dirty="0" smtClean="0">
                <a:solidFill>
                  <a:prstClr val="black"/>
                </a:solidFill>
                <a:latin typeface="BIZ UDPゴシック" panose="020B0400000000000000" pitchFamily="50" charset="-128"/>
                <a:ea typeface="BIZ UDPゴシック" panose="020B0400000000000000" pitchFamily="50" charset="-128"/>
              </a:rPr>
              <a:t>2050</a:t>
            </a:r>
            <a:r>
              <a:rPr lang="ja-JP" altLang="en-US" sz="1100" dirty="0" smtClean="0">
                <a:solidFill>
                  <a:prstClr val="black"/>
                </a:solidFill>
                <a:latin typeface="BIZ UDPゴシック" panose="020B0400000000000000" pitchFamily="50" charset="-128"/>
                <a:ea typeface="BIZ UDPゴシック" panose="020B0400000000000000" pitchFamily="50" charset="-128"/>
              </a:rPr>
              <a:t>年持続可能な社会の実現に向けた環境・エネルギー技術～大阪の地域とくらしを変える技術イノベーション～」と題し、カーボンニュートラルやプラスチックごみゼロの実現につながる先進技術をご紹介しています。</a:t>
            </a:r>
          </a:p>
          <a:p>
            <a:pPr>
              <a:lnSpc>
                <a:spcPct val="150000"/>
              </a:lnSpc>
              <a:defRPr/>
            </a:pPr>
            <a:r>
              <a:rPr lang="ja-JP" altLang="en-US" sz="1100" dirty="0" smtClean="0">
                <a:solidFill>
                  <a:prstClr val="black"/>
                </a:solidFill>
                <a:latin typeface="BIZ UDPゴシック" panose="020B0400000000000000" pitchFamily="50" charset="-128"/>
                <a:ea typeface="BIZ UDPゴシック" panose="020B0400000000000000" pitchFamily="50" charset="-128"/>
              </a:rPr>
              <a:t>　また、府の施策・事業についても紹介していますので、府民</a:t>
            </a:r>
            <a:r>
              <a:rPr lang="ja-JP" altLang="en-US" sz="1100" dirty="0">
                <a:solidFill>
                  <a:prstClr val="black"/>
                </a:solidFill>
                <a:latin typeface="BIZ UDPゴシック" panose="020B0400000000000000" pitchFamily="50" charset="-128"/>
                <a:ea typeface="BIZ UDPゴシック" panose="020B0400000000000000" pitchFamily="50" charset="-128"/>
              </a:rPr>
              <a:t>や事業者の</a:t>
            </a:r>
            <a:r>
              <a:rPr lang="ja-JP" altLang="en-US" sz="1100" dirty="0" smtClean="0">
                <a:solidFill>
                  <a:prstClr val="black"/>
                </a:solidFill>
                <a:latin typeface="BIZ UDPゴシック" panose="020B0400000000000000" pitchFamily="50" charset="-128"/>
                <a:ea typeface="BIZ UDPゴシック" panose="020B0400000000000000" pitchFamily="50" charset="-128"/>
              </a:rPr>
              <a:t>みなさまの環境活動などに本書をお役立てください。</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endParaRPr>
          </a:p>
        </p:txBody>
      </p:sp>
      <p:grpSp>
        <p:nvGrpSpPr>
          <p:cNvPr id="3" name="グループ化 2"/>
          <p:cNvGrpSpPr/>
          <p:nvPr/>
        </p:nvGrpSpPr>
        <p:grpSpPr>
          <a:xfrm>
            <a:off x="626686" y="5165161"/>
            <a:ext cx="5627465" cy="3894297"/>
            <a:chOff x="623076" y="5104198"/>
            <a:chExt cx="5627465" cy="3894297"/>
          </a:xfrm>
        </p:grpSpPr>
        <p:sp>
          <p:nvSpPr>
            <p:cNvPr id="2" name="Rectangle 2"/>
            <p:cNvSpPr>
              <a:spLocks noChangeArrowheads="1"/>
            </p:cNvSpPr>
            <p:nvPr/>
          </p:nvSpPr>
          <p:spPr bwMode="auto">
            <a:xfrm>
              <a:off x="623076" y="5104198"/>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巻頭特集</a:t>
              </a:r>
              <a:endParaRPr kumimoji="0" lang="ja-JP" altLang="ja-JP" sz="2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8" name="Rectangle 2"/>
            <p:cNvSpPr>
              <a:spLocks noChangeArrowheads="1"/>
            </p:cNvSpPr>
            <p:nvPr/>
          </p:nvSpPr>
          <p:spPr bwMode="auto">
            <a:xfrm>
              <a:off x="635553" y="5943080"/>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序章　おおさかの環境の状況</a:t>
              </a:r>
              <a:endParaRPr kumimoji="0" lang="ja-JP" altLang="ja-JP" sz="2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9" name="Rectangle 2"/>
            <p:cNvSpPr>
              <a:spLocks noChangeArrowheads="1"/>
            </p:cNvSpPr>
            <p:nvPr/>
          </p:nvSpPr>
          <p:spPr bwMode="auto">
            <a:xfrm>
              <a:off x="633065" y="6538318"/>
              <a:ext cx="5617476"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第１章　計画的な環境政策の推進</a:t>
              </a:r>
              <a:endParaRPr kumimoji="0" lang="ja-JP" altLang="ja-JP" sz="28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0" name="Rectangle 2"/>
            <p:cNvSpPr>
              <a:spLocks noChangeArrowheads="1"/>
            </p:cNvSpPr>
            <p:nvPr/>
          </p:nvSpPr>
          <p:spPr bwMode="auto">
            <a:xfrm>
              <a:off x="633065" y="7414744"/>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第２章　各分野において講じた施策</a:t>
              </a:r>
              <a:endParaRPr kumimoji="0" lang="ja-JP"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13" name="コンテンツ プレースホルダー 2"/>
            <p:cNvSpPr txBox="1">
              <a:spLocks/>
            </p:cNvSpPr>
            <p:nvPr/>
          </p:nvSpPr>
          <p:spPr>
            <a:xfrm>
              <a:off x="635553" y="7731334"/>
              <a:ext cx="5602511" cy="126716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1500"/>
                </a:lnSpc>
                <a:buNone/>
                <a:tabLst>
                  <a:tab pos="5380038" algn="r"/>
                </a:tabLst>
                <a:defRPr/>
              </a:pPr>
              <a:r>
                <a:rPr lang="ja-JP" altLang="en-US" sz="1000" dirty="0" smtClean="0">
                  <a:latin typeface="BIZ UDPゴシック" panose="020B0400000000000000" pitchFamily="50" charset="-128"/>
                  <a:ea typeface="BIZ UDPゴシック" panose="020B0400000000000000" pitchFamily="50" charset="-128"/>
                </a:rPr>
                <a:t>１　脱炭素・省エネルギー社会の構築</a:t>
              </a:r>
              <a:endParaRPr lang="en-US" altLang="ja-JP" sz="1000" dirty="0" smtClean="0">
                <a:latin typeface="BIZ UDPゴシック" panose="020B0400000000000000" pitchFamily="50" charset="-128"/>
                <a:ea typeface="BIZ UDPゴシック" panose="020B0400000000000000" pitchFamily="50" charset="-128"/>
              </a:endParaRPr>
            </a:p>
            <a:p>
              <a:pPr marL="0" indent="0">
                <a:lnSpc>
                  <a:spcPts val="1500"/>
                </a:lnSpc>
                <a:buNone/>
                <a:tabLst>
                  <a:tab pos="5380038" algn="r"/>
                </a:tabLst>
                <a:defRPr/>
              </a:pPr>
              <a:r>
                <a:rPr lang="ja-JP" altLang="en-US" sz="1000" dirty="0" smtClean="0">
                  <a:latin typeface="BIZ UDPゴシック" panose="020B0400000000000000" pitchFamily="50" charset="-128"/>
                  <a:ea typeface="BIZ UDPゴシック" panose="020B0400000000000000" pitchFamily="50" charset="-128"/>
                </a:rPr>
                <a:t>２　資源循環型社会の構築</a:t>
              </a:r>
              <a:br>
                <a:rPr lang="ja-JP" altLang="en-US" sz="1000" dirty="0" smtClean="0">
                  <a:latin typeface="BIZ UDPゴシック" panose="020B0400000000000000" pitchFamily="50" charset="-128"/>
                  <a:ea typeface="BIZ UDPゴシック" panose="020B0400000000000000" pitchFamily="50" charset="-128"/>
                </a:rPr>
              </a:br>
              <a:r>
                <a:rPr lang="ja-JP" altLang="en-US" sz="1000" dirty="0" smtClean="0">
                  <a:latin typeface="BIZ UDPゴシック" panose="020B0400000000000000" pitchFamily="50" charset="-128"/>
                  <a:ea typeface="BIZ UDPゴシック" panose="020B0400000000000000" pitchFamily="50" charset="-128"/>
                </a:rPr>
                <a:t>３　全てのいのちが共生する社会の構築</a:t>
              </a:r>
              <a:r>
                <a:rPr lang="ja-JP" altLang="en-US" sz="400" dirty="0" smtClean="0">
                  <a:latin typeface="BIZ UDPゴシック" panose="020B0400000000000000" pitchFamily="50" charset="-128"/>
                  <a:ea typeface="BIZ UDPゴシック" panose="020B0400000000000000" pitchFamily="50" charset="-128"/>
                </a:rPr>
                <a:t> </a:t>
              </a:r>
              <a:r>
                <a:rPr lang="ja-JP" altLang="en-US" sz="300" dirty="0" smtClean="0">
                  <a:latin typeface="BIZ UDPゴシック" panose="020B0400000000000000" pitchFamily="50" charset="-128"/>
                  <a:ea typeface="BIZ UDPゴシック" panose="020B0400000000000000" pitchFamily="50" charset="-128"/>
                </a:rPr>
                <a:t>　</a:t>
              </a:r>
              <a:endParaRPr lang="en-US" altLang="ja-JP" sz="1000" dirty="0" smtClean="0">
                <a:solidFill>
                  <a:prstClr val="black"/>
                </a:solidFill>
                <a:latin typeface="BIZ UDPゴシック" panose="020B0400000000000000" pitchFamily="50" charset="-128"/>
                <a:ea typeface="BIZ UDPゴシック" panose="020B0400000000000000" pitchFamily="50" charset="-128"/>
              </a:endParaRPr>
            </a:p>
            <a:p>
              <a:pPr marL="0" indent="0">
                <a:lnSpc>
                  <a:spcPts val="1500"/>
                </a:lnSpc>
                <a:buNone/>
                <a:tabLst>
                  <a:tab pos="5380038" algn="r"/>
                </a:tabLst>
                <a:defRPr/>
              </a:pPr>
              <a:r>
                <a:rPr lang="ja-JP" altLang="en-US" sz="1000" dirty="0" smtClean="0">
                  <a:latin typeface="BIZ UDPゴシック" panose="020B0400000000000000" pitchFamily="50" charset="-128"/>
                  <a:ea typeface="BIZ UDPゴシック" panose="020B0400000000000000" pitchFamily="50" charset="-128"/>
                </a:rPr>
                <a:t>４</a:t>
              </a:r>
              <a:r>
                <a:rPr lang="ja-JP" altLang="en-US" sz="1000" dirty="0">
                  <a:latin typeface="BIZ UDPゴシック" panose="020B0400000000000000" pitchFamily="50" charset="-128"/>
                  <a:ea typeface="BIZ UDPゴシック" panose="020B0400000000000000" pitchFamily="50" charset="-128"/>
                </a:rPr>
                <a:t>　健康で安心して暮らせる社会の</a:t>
              </a:r>
              <a:r>
                <a:rPr lang="ja-JP" altLang="en-US" sz="1000" dirty="0" smtClean="0">
                  <a:latin typeface="BIZ UDPゴシック" panose="020B0400000000000000" pitchFamily="50" charset="-128"/>
                  <a:ea typeface="BIZ UDPゴシック" panose="020B0400000000000000" pitchFamily="50" charset="-128"/>
                </a:rPr>
                <a:t>構築</a:t>
              </a:r>
              <a:r>
                <a:rPr lang="ja-JP" altLang="en-US" sz="1000" dirty="0">
                  <a:latin typeface="BIZ UDPゴシック" panose="020B0400000000000000" pitchFamily="50" charset="-128"/>
                  <a:ea typeface="BIZ UDPゴシック" panose="020B0400000000000000" pitchFamily="50" charset="-128"/>
                </a:rPr>
                <a:t/>
              </a:r>
              <a:br>
                <a:rPr lang="ja-JP" altLang="en-US" sz="1000" dirty="0">
                  <a:latin typeface="BIZ UDPゴシック" panose="020B0400000000000000" pitchFamily="50" charset="-128"/>
                  <a:ea typeface="BIZ UDPゴシック" panose="020B0400000000000000" pitchFamily="50" charset="-128"/>
                </a:rPr>
              </a:br>
              <a:r>
                <a:rPr lang="ja-JP" altLang="en-US" sz="1000" dirty="0">
                  <a:latin typeface="BIZ UDPゴシック" panose="020B0400000000000000" pitchFamily="50" charset="-128"/>
                  <a:ea typeface="BIZ UDPゴシック" panose="020B0400000000000000" pitchFamily="50" charset="-128"/>
                </a:rPr>
                <a:t>５　魅力と活力ある快適な地域づくりの</a:t>
              </a:r>
              <a:r>
                <a:rPr lang="ja-JP" altLang="en-US" sz="1000" dirty="0" smtClean="0">
                  <a:latin typeface="BIZ UDPゴシック" panose="020B0400000000000000" pitchFamily="50" charset="-128"/>
                  <a:ea typeface="BIZ UDPゴシック" panose="020B0400000000000000" pitchFamily="50" charset="-128"/>
                </a:rPr>
                <a:t>推進</a:t>
              </a:r>
              <a:r>
                <a:rPr lang="ja-JP" altLang="en-US" sz="1000" dirty="0">
                  <a:latin typeface="BIZ UDPゴシック" panose="020B0400000000000000" pitchFamily="50" charset="-128"/>
                  <a:ea typeface="BIZ UDPゴシック" panose="020B0400000000000000" pitchFamily="50" charset="-128"/>
                </a:rPr>
                <a:t/>
              </a:r>
              <a:br>
                <a:rPr lang="ja-JP" altLang="en-US" sz="1000" dirty="0">
                  <a:latin typeface="BIZ UDPゴシック" panose="020B0400000000000000" pitchFamily="50" charset="-128"/>
                  <a:ea typeface="BIZ UDPゴシック" panose="020B0400000000000000" pitchFamily="50" charset="-128"/>
                </a:rPr>
              </a:b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6" name="コンテンツ プレースホルダー 2"/>
            <p:cNvSpPr txBox="1">
              <a:spLocks/>
            </p:cNvSpPr>
            <p:nvPr/>
          </p:nvSpPr>
          <p:spPr>
            <a:xfrm>
              <a:off x="638204" y="6253338"/>
              <a:ext cx="5461676" cy="260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nSpc>
                  <a:spcPts val="1500"/>
                </a:lnSpc>
                <a:buNone/>
                <a:defRPr/>
              </a:pPr>
              <a:r>
                <a:rPr kumimoji="1" lang="ja-JP" altLang="en-US" sz="1000" b="0" i="0" u="none" strike="noStrike" kern="1200" cap="none" spc="0" normalizeH="0" baseline="0" noProof="0" dirty="0" smtClean="0">
                  <a:ln>
                    <a:noFill/>
                  </a:ln>
                  <a:solidFill>
                    <a:prstClr val="black"/>
                  </a:solidFill>
                  <a:effectLst/>
                  <a:uLnTx/>
                  <a:uFillTx/>
                  <a:latin typeface="BIZ UDPゴシック" panose="020B0400000000000000" pitchFamily="50" charset="-128"/>
                  <a:ea typeface="BIZ UDPゴシック" panose="020B0400000000000000" pitchFamily="50" charset="-128"/>
                </a:rPr>
                <a:t>おおさかの環境の状況</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5" name="コンテンツ プレースホルダー 2"/>
            <p:cNvSpPr txBox="1">
              <a:spLocks/>
            </p:cNvSpPr>
            <p:nvPr/>
          </p:nvSpPr>
          <p:spPr>
            <a:xfrm>
              <a:off x="703154" y="5418626"/>
              <a:ext cx="3670951" cy="39993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defTabSz="5295900">
                <a:buNone/>
                <a:defRPr/>
              </a:pPr>
              <a:r>
                <a:rPr lang="en-US" altLang="ja-JP" sz="1000" dirty="0">
                  <a:solidFill>
                    <a:prstClr val="black"/>
                  </a:solidFill>
                  <a:latin typeface="BIZ UDPゴシック" panose="020B0400000000000000" pitchFamily="50" charset="-128"/>
                  <a:ea typeface="BIZ UDPゴシック" panose="020B0400000000000000" pitchFamily="50" charset="-128"/>
                </a:rPr>
                <a:t>2050</a:t>
              </a:r>
              <a:r>
                <a:rPr lang="ja-JP" altLang="en-US" sz="1000" dirty="0">
                  <a:solidFill>
                    <a:prstClr val="black"/>
                  </a:solidFill>
                  <a:latin typeface="BIZ UDPゴシック" panose="020B0400000000000000" pitchFamily="50" charset="-128"/>
                  <a:ea typeface="BIZ UDPゴシック" panose="020B0400000000000000" pitchFamily="50" charset="-128"/>
                </a:rPr>
                <a:t>年持続可能な社会の実現に向けた環境・エネルギー</a:t>
              </a:r>
              <a:r>
                <a:rPr lang="ja-JP" altLang="en-US" sz="1000" dirty="0" smtClean="0">
                  <a:solidFill>
                    <a:prstClr val="black"/>
                  </a:solidFill>
                  <a:latin typeface="BIZ UDPゴシック" panose="020B0400000000000000" pitchFamily="50" charset="-128"/>
                  <a:ea typeface="BIZ UDPゴシック" panose="020B0400000000000000" pitchFamily="50" charset="-128"/>
                </a:rPr>
                <a:t>技術</a:t>
              </a:r>
              <a:r>
                <a:rPr lang="en-US" altLang="ja-JP" sz="1000" dirty="0" smtClean="0">
                  <a:solidFill>
                    <a:prstClr val="black"/>
                  </a:solidFill>
                  <a:latin typeface="BIZ UDPゴシック" panose="020B0400000000000000" pitchFamily="50" charset="-128"/>
                  <a:ea typeface="BIZ UDPゴシック" panose="020B0400000000000000" pitchFamily="50" charset="-128"/>
                </a:rPr>
                <a:t/>
              </a:r>
              <a:br>
                <a:rPr lang="en-US" altLang="ja-JP" sz="1000" dirty="0" smtClean="0">
                  <a:solidFill>
                    <a:prstClr val="black"/>
                  </a:solidFill>
                  <a:latin typeface="BIZ UDPゴシック" panose="020B0400000000000000" pitchFamily="50" charset="-128"/>
                  <a:ea typeface="BIZ UDPゴシック" panose="020B0400000000000000" pitchFamily="50" charset="-128"/>
                </a:rPr>
              </a:br>
              <a:r>
                <a:rPr lang="ja-JP" altLang="en-US" sz="1000" dirty="0" smtClean="0">
                  <a:solidFill>
                    <a:prstClr val="black"/>
                  </a:solidFill>
                  <a:latin typeface="BIZ UDPゴシック" panose="020B0400000000000000" pitchFamily="50" charset="-128"/>
                  <a:ea typeface="BIZ UDPゴシック" panose="020B0400000000000000" pitchFamily="50" charset="-128"/>
                </a:rPr>
                <a:t>～</a:t>
              </a:r>
              <a:r>
                <a:rPr lang="ja-JP" altLang="en-US" sz="1000" dirty="0">
                  <a:solidFill>
                    <a:prstClr val="black"/>
                  </a:solidFill>
                  <a:latin typeface="BIZ UDPゴシック" panose="020B0400000000000000" pitchFamily="50" charset="-128"/>
                  <a:ea typeface="BIZ UDPゴシック" panose="020B0400000000000000" pitchFamily="50" charset="-128"/>
                </a:rPr>
                <a:t>大阪の地域とくらしを変える技術</a:t>
              </a:r>
              <a:r>
                <a:rPr lang="ja-JP" altLang="en-US" sz="1000" dirty="0" smtClean="0">
                  <a:solidFill>
                    <a:prstClr val="black"/>
                  </a:solidFill>
                  <a:latin typeface="BIZ UDPゴシック" panose="020B0400000000000000" pitchFamily="50" charset="-128"/>
                  <a:ea typeface="BIZ UDPゴシック" panose="020B0400000000000000" pitchFamily="50" charset="-128"/>
                </a:rPr>
                <a:t>イノベーション～　</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8" name="コンテンツ プレースホルダー 2"/>
            <p:cNvSpPr txBox="1">
              <a:spLocks/>
            </p:cNvSpPr>
            <p:nvPr/>
          </p:nvSpPr>
          <p:spPr>
            <a:xfrm>
              <a:off x="4235480" y="5518835"/>
              <a:ext cx="2002584" cy="39992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defTabSz="5295900">
                <a:buNone/>
                <a:defRPr/>
              </a:pPr>
              <a:r>
                <a:rPr lang="ja-JP" altLang="en-US" sz="1000" dirty="0">
                  <a:solidFill>
                    <a:prstClr val="black"/>
                  </a:solidFill>
                  <a:latin typeface="BIZ UDPゴシック" panose="020B0400000000000000" pitchFamily="50" charset="-128"/>
                  <a:ea typeface="BIZ UDPゴシック" panose="020B0400000000000000" pitchFamily="50" charset="-128"/>
                </a:rPr>
                <a:t>・</a:t>
              </a:r>
              <a:r>
                <a:rPr lang="ja-JP" altLang="en-US" sz="1000" dirty="0" smtClean="0">
                  <a:solidFill>
                    <a:prstClr val="black"/>
                  </a:solidFill>
                  <a:latin typeface="BIZ UDPゴシック" panose="020B0400000000000000" pitchFamily="50" charset="-128"/>
                  <a:ea typeface="BIZ UDPゴシック" panose="020B0400000000000000" pitchFamily="50" charset="-128"/>
                </a:rPr>
                <a:t>・・</a:t>
              </a:r>
              <a:r>
                <a:rPr lang="ja-JP" altLang="en-US" sz="1000" dirty="0">
                  <a:solidFill>
                    <a:prstClr val="black"/>
                  </a:solidFill>
                  <a:latin typeface="BIZ UDPゴシック" panose="020B0400000000000000" pitchFamily="50" charset="-128"/>
                  <a:ea typeface="BIZ UDPゴシック" panose="020B0400000000000000" pitchFamily="50" charset="-128"/>
                </a:rPr>
                <a:t>・・・・・・・・・・・・・・・</a:t>
              </a:r>
              <a:r>
                <a:rPr lang="ja-JP" altLang="en-US" sz="1000" dirty="0" smtClean="0">
                  <a:solidFill>
                    <a:prstClr val="black"/>
                  </a:solidFill>
                  <a:latin typeface="BIZ UDPゴシック" panose="020B0400000000000000" pitchFamily="50" charset="-128"/>
                  <a:ea typeface="BIZ UDPゴシック" panose="020B0400000000000000" pitchFamily="50" charset="-128"/>
                </a:rPr>
                <a:t>・・</a:t>
              </a:r>
              <a:r>
                <a:rPr lang="ja-JP" altLang="en-US" sz="1000" dirty="0">
                  <a:solidFill>
                    <a:prstClr val="black"/>
                  </a:solidFill>
                  <a:latin typeface="BIZ UDPゴシック" panose="020B0400000000000000" pitchFamily="50" charset="-128"/>
                  <a:ea typeface="BIZ UDPゴシック" panose="020B0400000000000000" pitchFamily="50" charset="-128"/>
                </a:rPr>
                <a:t>・・・</a:t>
              </a:r>
              <a:r>
                <a:rPr lang="ja-JP" altLang="en-US" sz="1000" dirty="0" smtClean="0">
                  <a:solidFill>
                    <a:prstClr val="black"/>
                  </a:solidFill>
                  <a:latin typeface="BIZ UDPゴシック" panose="020B0400000000000000" pitchFamily="50" charset="-128"/>
                  <a:ea typeface="BIZ UDPゴシック" panose="020B0400000000000000" pitchFamily="50" charset="-128"/>
                </a:rPr>
                <a:t>・・・ １</a:t>
              </a:r>
              <a:endParaRPr lang="ja-JP" altLang="en-US" sz="1000" dirty="0">
                <a:solidFill>
                  <a:prstClr val="black"/>
                </a:solidFill>
                <a:latin typeface="BIZ UDPゴシック" panose="020B0400000000000000" pitchFamily="50" charset="-128"/>
                <a:ea typeface="BIZ UDPゴシック" panose="020B0400000000000000" pitchFamily="50" charset="-128"/>
              </a:endParaRPr>
            </a:p>
            <a:p>
              <a:pPr marL="0" indent="0" defTabSz="5295900">
                <a:buNone/>
                <a:defRPr/>
              </a:pPr>
              <a:endParaRPr lang="ja-JP" altLang="en-US" sz="1000" dirty="0">
                <a:solidFill>
                  <a:prstClr val="black"/>
                </a:solidFill>
                <a:latin typeface="BIZ UDPゴシック" panose="020B0400000000000000" pitchFamily="50" charset="-128"/>
                <a:ea typeface="BIZ UDPゴシック" panose="020B0400000000000000" pitchFamily="50" charset="-128"/>
              </a:endParaRPr>
            </a:p>
          </p:txBody>
        </p:sp>
      </p:grpSp>
      <p:sp>
        <p:nvSpPr>
          <p:cNvPr id="14" name="コンテンツ プレースホルダー 2"/>
          <p:cNvSpPr txBox="1">
            <a:spLocks/>
          </p:cNvSpPr>
          <p:nvPr/>
        </p:nvSpPr>
        <p:spPr>
          <a:xfrm>
            <a:off x="639164" y="6940035"/>
            <a:ext cx="3014862" cy="506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nSpc>
                <a:spcPts val="1500"/>
              </a:lnSpc>
              <a:buNone/>
              <a:defRPr/>
            </a:pPr>
            <a:r>
              <a:rPr lang="en-US" altLang="ja-JP" sz="1000" dirty="0">
                <a:solidFill>
                  <a:prstClr val="black"/>
                </a:solidFill>
                <a:latin typeface="BIZ UDPゴシック" panose="020B0400000000000000" pitchFamily="50" charset="-128"/>
                <a:ea typeface="BIZ UDPゴシック" panose="020B0400000000000000" pitchFamily="50" charset="-128"/>
              </a:rPr>
              <a:t>1</a:t>
            </a:r>
            <a:r>
              <a:rPr lang="ja-JP" altLang="en-US" sz="1000" dirty="0">
                <a:solidFill>
                  <a:prstClr val="black"/>
                </a:solidFill>
                <a:latin typeface="BIZ UDPゴシック" panose="020B0400000000000000" pitchFamily="50" charset="-128"/>
                <a:ea typeface="BIZ UDPゴシック" panose="020B0400000000000000" pitchFamily="50" charset="-128"/>
              </a:rPr>
              <a:t>　環境基本条例等の</a:t>
            </a:r>
            <a:r>
              <a:rPr lang="ja-JP" altLang="en-US" sz="1000" dirty="0" smtClean="0">
                <a:solidFill>
                  <a:prstClr val="black"/>
                </a:solidFill>
                <a:latin typeface="BIZ UDPゴシック" panose="020B0400000000000000" pitchFamily="50" charset="-128"/>
                <a:ea typeface="BIZ UDPゴシック" panose="020B0400000000000000" pitchFamily="50" charset="-128"/>
              </a:rPr>
              <a:t>施行</a:t>
            </a:r>
            <a:endParaRPr lang="en-US" altLang="ja-JP" sz="1000" dirty="0" smtClean="0">
              <a:solidFill>
                <a:prstClr val="black"/>
              </a:solidFill>
              <a:latin typeface="BIZ UDPゴシック" panose="020B0400000000000000" pitchFamily="50" charset="-128"/>
              <a:ea typeface="BIZ UDPゴシック" panose="020B0400000000000000" pitchFamily="50" charset="-128"/>
            </a:endParaRPr>
          </a:p>
          <a:p>
            <a:pPr marL="0" indent="0">
              <a:lnSpc>
                <a:spcPts val="1500"/>
              </a:lnSpc>
              <a:buNone/>
              <a:defRPr/>
            </a:pPr>
            <a:r>
              <a:rPr lang="en-US" altLang="ja-JP" sz="1000" dirty="0" smtClean="0">
                <a:latin typeface="BIZ UDPゴシック" panose="020B0400000000000000" pitchFamily="50" charset="-128"/>
                <a:ea typeface="BIZ UDPゴシック" panose="020B0400000000000000" pitchFamily="50" charset="-128"/>
              </a:rPr>
              <a:t>2</a:t>
            </a:r>
            <a:r>
              <a:rPr lang="ja-JP" altLang="en-US" sz="1000" dirty="0">
                <a:latin typeface="BIZ UDPゴシック" panose="020B0400000000000000" pitchFamily="50" charset="-128"/>
                <a:ea typeface="BIZ UDPゴシック" panose="020B0400000000000000" pitchFamily="50" charset="-128"/>
              </a:rPr>
              <a:t>　環境総合計画に基づく施策の推進及び</a:t>
            </a:r>
            <a:r>
              <a:rPr lang="ja-JP" altLang="en-US" sz="1000" dirty="0" smtClean="0">
                <a:latin typeface="BIZ UDPゴシック" panose="020B0400000000000000" pitchFamily="50" charset="-128"/>
                <a:ea typeface="BIZ UDPゴシック" panose="020B0400000000000000" pitchFamily="50" charset="-128"/>
              </a:rPr>
              <a:t>進行管理</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19" name="Rectangle 2"/>
          <p:cNvSpPr>
            <a:spLocks noChangeArrowheads="1"/>
          </p:cNvSpPr>
          <p:nvPr/>
        </p:nvSpPr>
        <p:spPr bwMode="auto">
          <a:xfrm>
            <a:off x="639164" y="8889626"/>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第３章　環境データ</a:t>
            </a:r>
            <a:endParaRPr kumimoji="0" lang="ja-JP"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0" name="Rectangle 2"/>
          <p:cNvSpPr>
            <a:spLocks noChangeArrowheads="1"/>
          </p:cNvSpPr>
          <p:nvPr/>
        </p:nvSpPr>
        <p:spPr bwMode="auto">
          <a:xfrm>
            <a:off x="641814" y="9298430"/>
            <a:ext cx="5614988" cy="246062"/>
          </a:xfrm>
          <a:prstGeom prst="rect">
            <a:avLst/>
          </a:prstGeom>
          <a:gradFill rotWithShape="0">
            <a:gsLst>
              <a:gs pos="0">
                <a:srgbClr val="548DD4"/>
              </a:gs>
              <a:gs pos="100000">
                <a:srgbClr val="548DD4">
                  <a:gamma/>
                  <a:tint val="32549"/>
                  <a:invGamma/>
                </a:srgbClr>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ja-JP" altLang="en-US" sz="1200" b="0" i="0" u="none" strike="noStrike" kern="1200" cap="none" spc="0" normalizeH="0" baseline="0" noProof="0" dirty="0" smtClean="0">
                <a:ln>
                  <a:noFill/>
                </a:ln>
                <a:solidFill>
                  <a:srgbClr val="FFFFFF"/>
                </a:solidFill>
                <a:effectLst/>
                <a:uLnTx/>
                <a:uFillTx/>
                <a:latin typeface="HGPｺﾞｼｯｸE" panose="020B0900000000000000" pitchFamily="50" charset="-128"/>
                <a:ea typeface="HGPｺﾞｼｯｸE" panose="020B0900000000000000" pitchFamily="50" charset="-128"/>
                <a:cs typeface="+mn-cs"/>
              </a:rPr>
              <a:t>巻末資料</a:t>
            </a:r>
            <a:endParaRPr kumimoji="0" lang="ja-JP" altLang="ja-JP" sz="1200" b="0" i="0" u="none" strike="noStrike" kern="1200" cap="none" spc="0" normalizeH="0" baseline="0" noProof="0" dirty="0" smtClean="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1" name="コンテンツ プレースホルダー 2"/>
          <p:cNvSpPr txBox="1">
            <a:spLocks/>
          </p:cNvSpPr>
          <p:nvPr/>
        </p:nvSpPr>
        <p:spPr>
          <a:xfrm>
            <a:off x="2046638" y="6938574"/>
            <a:ext cx="4195036" cy="50605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lnSpc>
                <a:spcPts val="1500"/>
              </a:lnSpc>
              <a:buNone/>
              <a:defRPr/>
            </a:pPr>
            <a:r>
              <a:rPr lang="ja-JP" altLang="en-US" sz="1000" dirty="0" smtClean="0">
                <a:solidFill>
                  <a:prstClr val="black"/>
                </a:solidFill>
                <a:latin typeface="BIZ UDPゴシック" panose="020B0400000000000000" pitchFamily="50" charset="-128"/>
                <a:ea typeface="BIZ UDPゴシック" panose="020B0400000000000000" pitchFamily="50" charset="-128"/>
              </a:rPr>
              <a:t>・・・・・・・・・・・・・・・・・・・・・・・・・・・・・・・・・・・・・・・・・・・・・・・・・・・・・・・・・・ </a:t>
            </a:r>
            <a:r>
              <a:rPr lang="en-US" altLang="ja-JP" sz="1000" dirty="0" smtClean="0">
                <a:solidFill>
                  <a:prstClr val="black"/>
                </a:solidFill>
                <a:latin typeface="BIZ UDPゴシック" panose="020B0400000000000000" pitchFamily="50" charset="-128"/>
                <a:ea typeface="BIZ UDPゴシック" panose="020B0400000000000000" pitchFamily="50" charset="-128"/>
              </a:rPr>
              <a:t>2</a:t>
            </a:r>
            <a:r>
              <a:rPr lang="en-US" altLang="ja-JP" sz="1000" dirty="0">
                <a:solidFill>
                  <a:prstClr val="black"/>
                </a:solidFill>
                <a:latin typeface="BIZ UDPゴシック" panose="020B0400000000000000" pitchFamily="50" charset="-128"/>
                <a:ea typeface="BIZ UDPゴシック" panose="020B0400000000000000" pitchFamily="50" charset="-128"/>
              </a:rPr>
              <a:t>4</a:t>
            </a:r>
          </a:p>
          <a:p>
            <a:pPr marL="0" indent="0" algn="r">
              <a:lnSpc>
                <a:spcPts val="1500"/>
              </a:lnSpc>
              <a:buNone/>
              <a:defRPr/>
            </a:pPr>
            <a:r>
              <a:rPr lang="ja-JP" altLang="en-US" sz="1000" dirty="0" smtClean="0">
                <a:latin typeface="BIZ UDPゴシック" panose="020B0400000000000000" pitchFamily="50" charset="-128"/>
                <a:ea typeface="BIZ UDPゴシック" panose="020B0400000000000000" pitchFamily="50" charset="-128"/>
              </a:rPr>
              <a:t>・・・・・・・・・・・・・・・・・・・・・・・・・・・・・・・・・・・・ </a:t>
            </a:r>
            <a:r>
              <a:rPr lang="en-US" altLang="ja-JP" sz="1000" dirty="0" smtClean="0">
                <a:latin typeface="BIZ UDPゴシック" panose="020B0400000000000000" pitchFamily="50" charset="-128"/>
                <a:ea typeface="BIZ UDPゴシック" panose="020B0400000000000000" pitchFamily="50" charset="-128"/>
              </a:rPr>
              <a:t>2</a:t>
            </a:r>
            <a:r>
              <a:rPr lang="en-US" altLang="ja-JP" sz="1000" dirty="0">
                <a:latin typeface="BIZ UDPゴシック" panose="020B0400000000000000" pitchFamily="50" charset="-128"/>
                <a:ea typeface="BIZ UDPゴシック" panose="020B0400000000000000" pitchFamily="50" charset="-128"/>
              </a:rPr>
              <a:t>5</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22" name="コンテンツ プレースホルダー 2"/>
          <p:cNvSpPr txBox="1">
            <a:spLocks/>
          </p:cNvSpPr>
          <p:nvPr/>
        </p:nvSpPr>
        <p:spPr>
          <a:xfrm>
            <a:off x="1898830" y="6311883"/>
            <a:ext cx="4342844" cy="26066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lvl="0" indent="0" algn="r">
              <a:lnSpc>
                <a:spcPts val="1500"/>
              </a:lnSpc>
              <a:buNone/>
              <a:defRPr/>
            </a:pPr>
            <a:r>
              <a:rPr lang="ja-JP" altLang="en-US" sz="1000" dirty="0" smtClean="0">
                <a:solidFill>
                  <a:prstClr val="black"/>
                </a:solidFill>
                <a:latin typeface="BIZ UDPゴシック" panose="020B0400000000000000" pitchFamily="50" charset="-128"/>
                <a:ea typeface="BIZ UDPゴシック" panose="020B0400000000000000" pitchFamily="50" charset="-128"/>
              </a:rPr>
              <a:t>・</a:t>
            </a:r>
            <a:r>
              <a:rPr lang="ja-JP" altLang="en-US" sz="1000" dirty="0">
                <a:solidFill>
                  <a:prstClr val="black"/>
                </a:solidFill>
                <a:latin typeface="BIZ UDPゴシック" panose="020B0400000000000000" pitchFamily="50" charset="-128"/>
                <a:ea typeface="BIZ UDPゴシック" panose="020B0400000000000000" pitchFamily="50" charset="-128"/>
              </a:rPr>
              <a:t>・・</a:t>
            </a:r>
            <a:r>
              <a:rPr lang="ja-JP" altLang="en-US" sz="1000" dirty="0" smtClean="0">
                <a:solidFill>
                  <a:prstClr val="black"/>
                </a:solidFill>
                <a:latin typeface="BIZ UDPゴシック" panose="020B0400000000000000" pitchFamily="50" charset="-128"/>
                <a:ea typeface="BIZ UDPゴシック" panose="020B0400000000000000" pitchFamily="50" charset="-128"/>
              </a:rPr>
              <a:t>・・・・・・・・・・・・・・・・・・・・・・・・・・・・・・・・・・・・・・・・・・・・・・・・・・・・・・・・・・ １</a:t>
            </a:r>
            <a:r>
              <a:rPr lang="en-US" altLang="ja-JP" sz="1000" dirty="0" smtClean="0">
                <a:solidFill>
                  <a:prstClr val="black"/>
                </a:solidFill>
                <a:latin typeface="BIZ UDPゴシック" panose="020B0400000000000000" pitchFamily="50" charset="-128"/>
                <a:ea typeface="BIZ UDPゴシック" panose="020B0400000000000000" pitchFamily="50" charset="-128"/>
              </a:rPr>
              <a:t>2</a:t>
            </a:r>
            <a:endParaRPr kumimoji="1" lang="ja-JP" altLang="en-US"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
        <p:nvSpPr>
          <p:cNvPr id="23" name="コンテンツ プレースホルダー 2"/>
          <p:cNvSpPr txBox="1">
            <a:spLocks/>
          </p:cNvSpPr>
          <p:nvPr/>
        </p:nvSpPr>
        <p:spPr>
          <a:xfrm>
            <a:off x="2031510" y="7812195"/>
            <a:ext cx="4210164" cy="107743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lgn="r">
              <a:lnSpc>
                <a:spcPts val="1500"/>
              </a:lnSpc>
              <a:buNone/>
              <a:tabLst>
                <a:tab pos="5380038" algn="r"/>
              </a:tabLst>
              <a:defRPr/>
            </a:pPr>
            <a:r>
              <a:rPr lang="ja-JP" altLang="en-US" sz="1000" dirty="0" smtClean="0">
                <a:solidFill>
                  <a:prstClr val="black"/>
                </a:solidFill>
                <a:latin typeface="BIZ UDPゴシック" panose="020B0400000000000000" pitchFamily="50" charset="-128"/>
                <a:ea typeface="BIZ UDPゴシック" panose="020B0400000000000000" pitchFamily="50" charset="-128"/>
              </a:rPr>
              <a:t>・・・・・・・・・・・・・・・・・・・・・・・・・・・・・・・・・・・・・・・・・・・・・・・・・・ </a:t>
            </a:r>
            <a:r>
              <a:rPr lang="en-US" altLang="ja-JP" sz="1000" dirty="0" smtClean="0">
                <a:solidFill>
                  <a:prstClr val="black"/>
                </a:solidFill>
                <a:latin typeface="BIZ UDPゴシック" panose="020B0400000000000000" pitchFamily="50" charset="-128"/>
                <a:ea typeface="BIZ UDPゴシック" panose="020B0400000000000000" pitchFamily="50" charset="-128"/>
              </a:rPr>
              <a:t>27</a:t>
            </a:r>
            <a:r>
              <a:rPr lang="ja-JP" altLang="en-US" sz="1000" dirty="0" smtClean="0">
                <a:latin typeface="BIZ UDPゴシック" panose="020B0400000000000000" pitchFamily="50" charset="-128"/>
                <a:ea typeface="BIZ UDPゴシック" panose="020B0400000000000000" pitchFamily="50" charset="-128"/>
              </a:rPr>
              <a:t/>
            </a:r>
            <a:br>
              <a:rPr lang="ja-JP" altLang="en-US" sz="1000" dirty="0" smtClean="0">
                <a:latin typeface="BIZ UDPゴシック" panose="020B0400000000000000" pitchFamily="50" charset="-128"/>
                <a:ea typeface="BIZ UDPゴシック" panose="020B0400000000000000" pitchFamily="50" charset="-128"/>
              </a:rPr>
            </a:br>
            <a:r>
              <a:rPr lang="ja-JP" altLang="en-US" sz="1000" dirty="0" smtClean="0">
                <a:solidFill>
                  <a:prstClr val="black"/>
                </a:solidFill>
                <a:latin typeface="BIZ UDPゴシック" panose="020B0400000000000000" pitchFamily="50" charset="-128"/>
                <a:ea typeface="BIZ UDPゴシック" panose="020B0400000000000000" pitchFamily="50" charset="-128"/>
              </a:rPr>
              <a:t>・・・・・・・・・・・・・・・・・・・・・・・・・・・・・・・・・・・・・・・・・・・・・・・・・・・・・・・・・・ </a:t>
            </a:r>
            <a:r>
              <a:rPr lang="en-US" altLang="ja-JP" sz="1000" dirty="0" smtClean="0">
                <a:solidFill>
                  <a:prstClr val="black"/>
                </a:solidFill>
                <a:latin typeface="BIZ UDPゴシック" panose="020B0400000000000000" pitchFamily="50" charset="-128"/>
                <a:ea typeface="BIZ UDPゴシック" panose="020B0400000000000000" pitchFamily="50" charset="-128"/>
              </a:rPr>
              <a:t>39</a:t>
            </a:r>
            <a:r>
              <a:rPr lang="ja-JP" altLang="en-US" sz="1000" dirty="0" smtClean="0">
                <a:latin typeface="BIZ UDPゴシック" panose="020B0400000000000000" pitchFamily="50" charset="-128"/>
                <a:ea typeface="BIZ UDPゴシック" panose="020B0400000000000000" pitchFamily="50" charset="-128"/>
              </a:rPr>
              <a:t/>
            </a:r>
            <a:br>
              <a:rPr lang="ja-JP" altLang="en-US" sz="1000" dirty="0" smtClean="0">
                <a:latin typeface="BIZ UDPゴシック" panose="020B0400000000000000" pitchFamily="50" charset="-128"/>
                <a:ea typeface="BIZ UDPゴシック" panose="020B0400000000000000" pitchFamily="50" charset="-128"/>
              </a:rPr>
            </a:br>
            <a:r>
              <a:rPr lang="ja-JP" altLang="en-US" sz="1000" dirty="0" smtClean="0">
                <a:latin typeface="BIZ UDPゴシック" panose="020B0400000000000000" pitchFamily="50" charset="-128"/>
                <a:ea typeface="BIZ UDPゴシック" panose="020B0400000000000000" pitchFamily="50" charset="-128"/>
              </a:rPr>
              <a:t>　・・・・・・・・・・・</a:t>
            </a:r>
            <a:r>
              <a:rPr lang="ja-JP" altLang="en-US" sz="1000" dirty="0">
                <a:latin typeface="BIZ UDPゴシック" panose="020B0400000000000000" pitchFamily="50" charset="-128"/>
                <a:ea typeface="BIZ UDPゴシック" panose="020B0400000000000000" pitchFamily="50" charset="-128"/>
              </a:rPr>
              <a:t>・</a:t>
            </a:r>
            <a:r>
              <a:rPr lang="ja-JP" altLang="en-US" sz="1000" dirty="0" smtClean="0">
                <a:latin typeface="BIZ UDPゴシック" panose="020B0400000000000000" pitchFamily="50" charset="-128"/>
                <a:ea typeface="BIZ UDPゴシック" panose="020B0400000000000000" pitchFamily="50" charset="-128"/>
              </a:rPr>
              <a:t>・・・・・・・・・・・・・・・・・・・・・・・・・・・・・・・・・・</a:t>
            </a:r>
            <a:r>
              <a:rPr lang="ja-JP" altLang="en-US" sz="1000" dirty="0">
                <a:latin typeface="BIZ UDPゴシック" panose="020B0400000000000000" pitchFamily="50" charset="-128"/>
                <a:ea typeface="BIZ UDPゴシック" panose="020B0400000000000000" pitchFamily="50" charset="-128"/>
              </a:rPr>
              <a:t> </a:t>
            </a:r>
            <a:r>
              <a:rPr lang="en-US" altLang="ja-JP" sz="1000" dirty="0" smtClean="0">
                <a:solidFill>
                  <a:prstClr val="black"/>
                </a:solidFill>
                <a:latin typeface="BIZ UDPゴシック" panose="020B0400000000000000" pitchFamily="50" charset="-128"/>
                <a:ea typeface="BIZ UDPゴシック" panose="020B0400000000000000" pitchFamily="50" charset="-128"/>
              </a:rPr>
              <a:t>46</a:t>
            </a:r>
          </a:p>
          <a:p>
            <a:pPr marL="0" indent="0" algn="r">
              <a:lnSpc>
                <a:spcPts val="1500"/>
              </a:lnSpc>
              <a:buNone/>
              <a:tabLst>
                <a:tab pos="5380038" algn="r"/>
              </a:tabLst>
              <a:defRPr/>
            </a:pPr>
            <a:r>
              <a:rPr lang="ja-JP" altLang="en-US" sz="1000" dirty="0" smtClean="0">
                <a:latin typeface="BIZ UDPゴシック" panose="020B0400000000000000" pitchFamily="50" charset="-128"/>
                <a:ea typeface="BIZ UDPゴシック" panose="020B0400000000000000" pitchFamily="50" charset="-128"/>
              </a:rPr>
              <a:t>・・・・・・・・・・・・・・・・・・・・・・・・・・・・・・・・・・・・・・・・・・・・・・ </a:t>
            </a:r>
            <a:r>
              <a:rPr lang="en-US" altLang="ja-JP" sz="1000" dirty="0" smtClean="0">
                <a:solidFill>
                  <a:prstClr val="black"/>
                </a:solidFill>
                <a:latin typeface="BIZ UDPゴシック" panose="020B0400000000000000" pitchFamily="50" charset="-128"/>
                <a:ea typeface="BIZ UDPゴシック" panose="020B0400000000000000" pitchFamily="50" charset="-128"/>
              </a:rPr>
              <a:t>49</a:t>
            </a:r>
            <a:r>
              <a:rPr lang="ja-JP" altLang="en-US" sz="1000" dirty="0" smtClean="0">
                <a:latin typeface="BIZ UDPゴシック" panose="020B0400000000000000" pitchFamily="50" charset="-128"/>
                <a:ea typeface="BIZ UDPゴシック" panose="020B0400000000000000" pitchFamily="50" charset="-128"/>
              </a:rPr>
              <a:t/>
            </a:r>
            <a:br>
              <a:rPr lang="ja-JP" altLang="en-US" sz="1000" dirty="0" smtClean="0">
                <a:latin typeface="BIZ UDPゴシック" panose="020B0400000000000000" pitchFamily="50" charset="-128"/>
                <a:ea typeface="BIZ UDPゴシック" panose="020B0400000000000000" pitchFamily="50" charset="-128"/>
              </a:rPr>
            </a:br>
            <a:r>
              <a:rPr lang="ja-JP" altLang="en-US" sz="1000" dirty="0" smtClean="0">
                <a:latin typeface="BIZ UDPゴシック" panose="020B0400000000000000" pitchFamily="50" charset="-128"/>
                <a:ea typeface="BIZ UDPゴシック" panose="020B0400000000000000" pitchFamily="50" charset="-128"/>
              </a:rPr>
              <a:t>・・・・・・・・・・・・・・・・・・・・・・・・・・・・・・・・・・・・・・・・・・・ </a:t>
            </a:r>
            <a:r>
              <a:rPr lang="en-US" altLang="ja-JP" sz="1000" dirty="0" smtClean="0">
                <a:solidFill>
                  <a:prstClr val="black"/>
                </a:solidFill>
                <a:latin typeface="BIZ UDPゴシック" panose="020B0400000000000000" pitchFamily="50" charset="-128"/>
                <a:ea typeface="BIZ UDPゴシック" panose="020B0400000000000000" pitchFamily="50" charset="-128"/>
              </a:rPr>
              <a:t>68</a:t>
            </a:r>
            <a:endParaRPr kumimoji="1" lang="ja-JP" altLang="ja-JP" sz="10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952373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kumimoji="1" sz="1050" dirty="0" smtClean="0">
            <a:solidFill>
              <a:schemeClr val="bg1"/>
            </a:solidFill>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788</Words>
  <Application>Microsoft Office PowerPoint</Application>
  <PresentationFormat>A4 210 x 297 mm</PresentationFormat>
  <Paragraphs>26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HGPｺﾞｼｯｸE</vt:lpstr>
      <vt:lpstr>ＭＳ Ｐゴシック</vt:lpstr>
      <vt:lpstr>メイリオ</vt:lpstr>
      <vt:lpstr>游ゴシック</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2023-02-07T01:44:27Z</dcterms:created>
  <dcterms:modified xsi:type="dcterms:W3CDTF">2023-02-07T01:44:32Z</dcterms:modified>
</cp:coreProperties>
</file>