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82" r:id="rId3"/>
    <p:sldId id="293" r:id="rId4"/>
    <p:sldId id="294" r:id="rId5"/>
    <p:sldId id="272" r:id="rId6"/>
    <p:sldId id="295" r:id="rId7"/>
    <p:sldId id="263" r:id="rId8"/>
    <p:sldId id="259" r:id="rId9"/>
    <p:sldId id="258" r:id="rId10"/>
    <p:sldId id="260" r:id="rId11"/>
    <p:sldId id="274" r:id="rId12"/>
  </p:sldIdLst>
  <p:sldSz cx="9144000" cy="6858000" type="screen4x3"/>
  <p:notesSz cx="9777413" cy="6646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20C24D0-FE51-47ED-A269-B722043AAF0B}">
          <p14:sldIdLst>
            <p14:sldId id="256"/>
            <p14:sldId id="282"/>
            <p14:sldId id="293"/>
            <p14:sldId id="294"/>
            <p14:sldId id="272"/>
            <p14:sldId id="295"/>
            <p14:sldId id="263"/>
            <p14:sldId id="259"/>
            <p14:sldId id="258"/>
            <p14:sldId id="260"/>
            <p14:sldId id="27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倉橋　隆三" initials="倉橋　隆三" lastIdx="1" clrIdx="0">
    <p:extLst>
      <p:ext uri="{19B8F6BF-5375-455C-9EA6-DF929625EA0E}">
        <p15:presenceInfo xmlns:p15="http://schemas.microsoft.com/office/powerpoint/2012/main" userId="S::KurahashiR@lan.pref.osaka.jp::885f9f17-1fc5-40be-8d92-1eff754e5621" providerId="AD"/>
      </p:ext>
    </p:extLst>
  </p:cmAuthor>
  <p:cmAuthor id="2" name="加藤　貴仁" initials="加藤　貴仁" lastIdx="1" clrIdx="1">
    <p:extLst>
      <p:ext uri="{19B8F6BF-5375-455C-9EA6-DF929625EA0E}">
        <p15:presenceInfo xmlns:p15="http://schemas.microsoft.com/office/powerpoint/2012/main" userId="S::KatoTakah@lan.pref.osaka.jp::51352f63-f67e-4d6f-a206-0c8fcdfd7c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60"/>
  </p:normalViewPr>
  <p:slideViewPr>
    <p:cSldViewPr snapToGrid="0">
      <p:cViewPr varScale="1">
        <p:scale>
          <a:sx n="96" d="100"/>
          <a:sy n="96" d="100"/>
        </p:scale>
        <p:origin x="79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36575" cy="333352"/>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5538559" y="0"/>
            <a:ext cx="4236575" cy="333352"/>
          </a:xfrm>
          <a:prstGeom prst="rect">
            <a:avLst/>
          </a:prstGeom>
        </p:spPr>
        <p:txBody>
          <a:bodyPr vert="horz" lIns="89675" tIns="44838" rIns="89675" bIns="44838" rtlCol="0"/>
          <a:lstStyle>
            <a:lvl1pPr algn="r">
              <a:defRPr sz="1200"/>
            </a:lvl1pPr>
          </a:lstStyle>
          <a:p>
            <a:fld id="{5B26BBA9-0298-4AB0-AF09-2E6056A72513}" type="datetimeFigureOut">
              <a:rPr kumimoji="1" lang="ja-JP" altLang="en-US" smtClean="0"/>
              <a:t>2024/10/25</a:t>
            </a:fld>
            <a:endParaRPr kumimoji="1" lang="ja-JP" altLang="en-US"/>
          </a:p>
        </p:txBody>
      </p:sp>
      <p:sp>
        <p:nvSpPr>
          <p:cNvPr id="4" name="スライド イメージ プレースホルダー 3"/>
          <p:cNvSpPr>
            <a:spLocks noGrp="1" noRot="1" noChangeAspect="1"/>
          </p:cNvSpPr>
          <p:nvPr>
            <p:ph type="sldImg" idx="2"/>
          </p:nvPr>
        </p:nvSpPr>
        <p:spPr>
          <a:xfrm>
            <a:off x="3392488" y="830263"/>
            <a:ext cx="2992437" cy="2243137"/>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978199" y="3198691"/>
            <a:ext cx="7821018" cy="2616916"/>
          </a:xfrm>
          <a:prstGeom prst="rect">
            <a:avLst/>
          </a:prstGeom>
        </p:spPr>
        <p:txBody>
          <a:bodyPr vert="horz" lIns="89675" tIns="44838" rIns="89675" bIns="448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13512"/>
            <a:ext cx="4236575" cy="333352"/>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38559" y="6313512"/>
            <a:ext cx="4236575" cy="333352"/>
          </a:xfrm>
          <a:prstGeom prst="rect">
            <a:avLst/>
          </a:prstGeom>
        </p:spPr>
        <p:txBody>
          <a:bodyPr vert="horz" lIns="89675" tIns="44838" rIns="89675" bIns="44838" rtlCol="0" anchor="b"/>
          <a:lstStyle>
            <a:lvl1pPr algn="r">
              <a:defRPr sz="1200"/>
            </a:lvl1pPr>
          </a:lstStyle>
          <a:p>
            <a:fld id="{CC213649-E951-4FE3-A483-D60299B52C4B}" type="slidenum">
              <a:rPr kumimoji="1" lang="ja-JP" altLang="en-US" smtClean="0"/>
              <a:t>‹#›</a:t>
            </a:fld>
            <a:endParaRPr kumimoji="1" lang="ja-JP" altLang="en-US"/>
          </a:p>
        </p:txBody>
      </p:sp>
    </p:spTree>
    <p:extLst>
      <p:ext uri="{BB962C8B-B14F-4D97-AF65-F5344CB8AC3E}">
        <p14:creationId xmlns:p14="http://schemas.microsoft.com/office/powerpoint/2010/main" val="39756450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484272B-BACB-4AB2-93F7-EE77A19F18B5}" type="datetime1">
              <a:rPr kumimoji="1" lang="ja-JP" altLang="en-US" smtClean="0"/>
              <a:t>2024/10/25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01DB727-585A-4468-B072-CAA1623924C1}" type="slidenum">
              <a:rPr kumimoji="1" lang="ja-JP" altLang="en-US" smtClean="0"/>
              <a:t>‹#›</a:t>
            </a:fld>
            <a:endParaRPr kumimoji="1" lang="ja-JP" altLang="en-US" dirty="0"/>
          </a:p>
        </p:txBody>
      </p:sp>
    </p:spTree>
    <p:extLst>
      <p:ext uri="{BB962C8B-B14F-4D97-AF65-F5344CB8AC3E}">
        <p14:creationId xmlns:p14="http://schemas.microsoft.com/office/powerpoint/2010/main" val="1996217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A66B5A-21B2-485E-BDE2-846A995050D6}" type="datetime1">
              <a:rPr kumimoji="1" lang="ja-JP" altLang="en-US" smtClean="0"/>
              <a:t>2024/10/25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01DB727-585A-4468-B072-CAA1623924C1}" type="slidenum">
              <a:rPr kumimoji="1" lang="ja-JP" altLang="en-US" smtClean="0"/>
              <a:t>‹#›</a:t>
            </a:fld>
            <a:endParaRPr kumimoji="1" lang="ja-JP" altLang="en-US" dirty="0"/>
          </a:p>
        </p:txBody>
      </p:sp>
    </p:spTree>
    <p:extLst>
      <p:ext uri="{BB962C8B-B14F-4D97-AF65-F5344CB8AC3E}">
        <p14:creationId xmlns:p14="http://schemas.microsoft.com/office/powerpoint/2010/main" val="75257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24B700-CF51-499B-B8F4-D1E50C190BF2}" type="datetime1">
              <a:rPr kumimoji="1" lang="ja-JP" altLang="en-US" smtClean="0"/>
              <a:t>2024/10/25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01DB727-585A-4468-B072-CAA1623924C1}" type="slidenum">
              <a:rPr kumimoji="1" lang="ja-JP" altLang="en-US" smtClean="0"/>
              <a:t>‹#›</a:t>
            </a:fld>
            <a:endParaRPr kumimoji="1" lang="ja-JP" altLang="en-US" dirty="0"/>
          </a:p>
        </p:txBody>
      </p:sp>
    </p:spTree>
    <p:extLst>
      <p:ext uri="{BB962C8B-B14F-4D97-AF65-F5344CB8AC3E}">
        <p14:creationId xmlns:p14="http://schemas.microsoft.com/office/powerpoint/2010/main" val="380242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85CEDE-DC44-410B-A865-C1828B196181}" type="datetime1">
              <a:rPr kumimoji="1" lang="ja-JP" altLang="en-US" smtClean="0"/>
              <a:t>2024/10/25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01DB727-585A-4468-B072-CAA1623924C1}" type="slidenum">
              <a:rPr kumimoji="1" lang="ja-JP" altLang="en-US" smtClean="0"/>
              <a:t>‹#›</a:t>
            </a:fld>
            <a:endParaRPr kumimoji="1" lang="ja-JP" altLang="en-US" dirty="0"/>
          </a:p>
        </p:txBody>
      </p:sp>
    </p:spTree>
    <p:extLst>
      <p:ext uri="{BB962C8B-B14F-4D97-AF65-F5344CB8AC3E}">
        <p14:creationId xmlns:p14="http://schemas.microsoft.com/office/powerpoint/2010/main" val="226129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39A708C-3D76-4E41-BDE2-EBA774DAF79B}" type="datetime1">
              <a:rPr kumimoji="1" lang="ja-JP" altLang="en-US" smtClean="0"/>
              <a:t>2024/10/25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01DB727-585A-4468-B072-CAA1623924C1}" type="slidenum">
              <a:rPr kumimoji="1" lang="ja-JP" altLang="en-US" smtClean="0"/>
              <a:t>‹#›</a:t>
            </a:fld>
            <a:endParaRPr kumimoji="1" lang="ja-JP" altLang="en-US" dirty="0"/>
          </a:p>
        </p:txBody>
      </p:sp>
    </p:spTree>
    <p:extLst>
      <p:ext uri="{BB962C8B-B14F-4D97-AF65-F5344CB8AC3E}">
        <p14:creationId xmlns:p14="http://schemas.microsoft.com/office/powerpoint/2010/main" val="406071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F4BCFFA-B489-498F-AFC5-678B8E042F16}" type="datetime1">
              <a:rPr kumimoji="1" lang="ja-JP" altLang="en-US" smtClean="0"/>
              <a:t>2024/10/25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01DB727-585A-4468-B072-CAA1623924C1}" type="slidenum">
              <a:rPr kumimoji="1" lang="ja-JP" altLang="en-US" smtClean="0"/>
              <a:t>‹#›</a:t>
            </a:fld>
            <a:endParaRPr kumimoji="1" lang="ja-JP" altLang="en-US" dirty="0"/>
          </a:p>
        </p:txBody>
      </p:sp>
    </p:spTree>
    <p:extLst>
      <p:ext uri="{BB962C8B-B14F-4D97-AF65-F5344CB8AC3E}">
        <p14:creationId xmlns:p14="http://schemas.microsoft.com/office/powerpoint/2010/main" val="298737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6C8FEE-30F1-4902-8917-CE97B5CC9441}" type="datetime1">
              <a:rPr kumimoji="1" lang="ja-JP" altLang="en-US" smtClean="0"/>
              <a:t>2024/10/25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01DB727-585A-4468-B072-CAA1623924C1}" type="slidenum">
              <a:rPr kumimoji="1" lang="ja-JP" altLang="en-US" smtClean="0"/>
              <a:t>‹#›</a:t>
            </a:fld>
            <a:endParaRPr kumimoji="1" lang="ja-JP" altLang="en-US" dirty="0"/>
          </a:p>
        </p:txBody>
      </p:sp>
    </p:spTree>
    <p:extLst>
      <p:ext uri="{BB962C8B-B14F-4D97-AF65-F5344CB8AC3E}">
        <p14:creationId xmlns:p14="http://schemas.microsoft.com/office/powerpoint/2010/main" val="309678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AEA544E-37C7-4E66-9714-57367A4473F0}" type="datetime1">
              <a:rPr kumimoji="1" lang="ja-JP" altLang="en-US" smtClean="0"/>
              <a:t>2024/10/25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01DB727-585A-4468-B072-CAA1623924C1}" type="slidenum">
              <a:rPr kumimoji="1" lang="ja-JP" altLang="en-US" smtClean="0"/>
              <a:t>‹#›</a:t>
            </a:fld>
            <a:endParaRPr kumimoji="1" lang="ja-JP" altLang="en-US" dirty="0"/>
          </a:p>
        </p:txBody>
      </p:sp>
    </p:spTree>
    <p:extLst>
      <p:ext uri="{BB962C8B-B14F-4D97-AF65-F5344CB8AC3E}">
        <p14:creationId xmlns:p14="http://schemas.microsoft.com/office/powerpoint/2010/main" val="2397811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6E525-C55E-4AD8-AE47-45CC1D45FE6B}" type="datetime1">
              <a:rPr kumimoji="1" lang="ja-JP" altLang="en-US" smtClean="0"/>
              <a:t>2024/10/25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01DB727-585A-4468-B072-CAA1623924C1}" type="slidenum">
              <a:rPr kumimoji="1" lang="ja-JP" altLang="en-US" smtClean="0"/>
              <a:t>‹#›</a:t>
            </a:fld>
            <a:endParaRPr kumimoji="1" lang="ja-JP" altLang="en-US" dirty="0"/>
          </a:p>
        </p:txBody>
      </p:sp>
    </p:spTree>
    <p:extLst>
      <p:ext uri="{BB962C8B-B14F-4D97-AF65-F5344CB8AC3E}">
        <p14:creationId xmlns:p14="http://schemas.microsoft.com/office/powerpoint/2010/main" val="199202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7"/>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74EDDA4-AE11-45A5-9561-38EC2AB62748}" type="datetime1">
              <a:rPr kumimoji="1" lang="ja-JP" altLang="en-US" smtClean="0"/>
              <a:t>2024/10/25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01DB727-585A-4468-B072-CAA1623924C1}" type="slidenum">
              <a:rPr kumimoji="1" lang="ja-JP" altLang="en-US" smtClean="0"/>
              <a:t>‹#›</a:t>
            </a:fld>
            <a:endParaRPr kumimoji="1" lang="ja-JP" altLang="en-US" dirty="0"/>
          </a:p>
        </p:txBody>
      </p:sp>
    </p:spTree>
    <p:extLst>
      <p:ext uri="{BB962C8B-B14F-4D97-AF65-F5344CB8AC3E}">
        <p14:creationId xmlns:p14="http://schemas.microsoft.com/office/powerpoint/2010/main" val="356122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7"/>
            <a:ext cx="4629151" cy="4873625"/>
          </a:xfrm>
        </p:spPr>
        <p:txBody>
          <a:bodyPr anchor="t"/>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312FA5-64AD-4F63-A6A6-E91CAA864BCF}" type="datetime1">
              <a:rPr kumimoji="1" lang="ja-JP" altLang="en-US" smtClean="0"/>
              <a:t>2024/10/25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01DB727-585A-4468-B072-CAA1623924C1}" type="slidenum">
              <a:rPr kumimoji="1" lang="ja-JP" altLang="en-US" smtClean="0"/>
              <a:t>‹#›</a:t>
            </a:fld>
            <a:endParaRPr kumimoji="1" lang="ja-JP" altLang="en-US" dirty="0"/>
          </a:p>
        </p:txBody>
      </p:sp>
    </p:spTree>
    <p:extLst>
      <p:ext uri="{BB962C8B-B14F-4D97-AF65-F5344CB8AC3E}">
        <p14:creationId xmlns:p14="http://schemas.microsoft.com/office/powerpoint/2010/main" val="248537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DF3D6-C093-473F-9A11-BF70FBED8ED1}" type="datetime1">
              <a:rPr kumimoji="1" lang="ja-JP" altLang="en-US" smtClean="0"/>
              <a:t>2024/10/25</a:t>
            </a:fld>
            <a:endParaRPr kumimoji="1" lang="ja-JP" altLang="en-US" dirty="0"/>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DB727-585A-4468-B072-CAA1623924C1}" type="slidenum">
              <a:rPr kumimoji="1" lang="ja-JP" altLang="en-US" smtClean="0"/>
              <a:t>‹#›</a:t>
            </a:fld>
            <a:endParaRPr kumimoji="1" lang="ja-JP" altLang="en-US" dirty="0"/>
          </a:p>
        </p:txBody>
      </p:sp>
    </p:spTree>
    <p:extLst>
      <p:ext uri="{BB962C8B-B14F-4D97-AF65-F5344CB8AC3E}">
        <p14:creationId xmlns:p14="http://schemas.microsoft.com/office/powerpoint/2010/main" val="3984148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8"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8" rtl="0" eaLnBrk="1" latinLnBrk="0" hangingPunct="1">
        <a:defRPr kumimoji="1" sz="1800" kern="1200">
          <a:solidFill>
            <a:schemeClr val="tx1"/>
          </a:solidFill>
          <a:latin typeface="+mn-lt"/>
          <a:ea typeface="+mn-ea"/>
          <a:cs typeface="+mn-cs"/>
        </a:defRPr>
      </a:lvl1pPr>
      <a:lvl2pPr marL="457189" algn="l" defTabSz="914378" rtl="0" eaLnBrk="1" latinLnBrk="0" hangingPunct="1">
        <a:defRPr kumimoji="1" sz="1800" kern="1200">
          <a:solidFill>
            <a:schemeClr val="tx1"/>
          </a:solidFill>
          <a:latin typeface="+mn-lt"/>
          <a:ea typeface="+mn-ea"/>
          <a:cs typeface="+mn-cs"/>
        </a:defRPr>
      </a:lvl2pPr>
      <a:lvl3pPr marL="914378" algn="l" defTabSz="914378" rtl="0" eaLnBrk="1" latinLnBrk="0" hangingPunct="1">
        <a:defRPr kumimoji="1" sz="1800" kern="1200">
          <a:solidFill>
            <a:schemeClr val="tx1"/>
          </a:solidFill>
          <a:latin typeface="+mn-lt"/>
          <a:ea typeface="+mn-ea"/>
          <a:cs typeface="+mn-cs"/>
        </a:defRPr>
      </a:lvl3pPr>
      <a:lvl4pPr marL="1371566" algn="l" defTabSz="914378" rtl="0" eaLnBrk="1" latinLnBrk="0" hangingPunct="1">
        <a:defRPr kumimoji="1" sz="1800" kern="1200">
          <a:solidFill>
            <a:schemeClr val="tx1"/>
          </a:solidFill>
          <a:latin typeface="+mn-lt"/>
          <a:ea typeface="+mn-ea"/>
          <a:cs typeface="+mn-cs"/>
        </a:defRPr>
      </a:lvl4pPr>
      <a:lvl5pPr marL="1828754" algn="l" defTabSz="914378" rtl="0" eaLnBrk="1" latinLnBrk="0" hangingPunct="1">
        <a:defRPr kumimoji="1" sz="1800" kern="1200">
          <a:solidFill>
            <a:schemeClr val="tx1"/>
          </a:solidFill>
          <a:latin typeface="+mn-lt"/>
          <a:ea typeface="+mn-ea"/>
          <a:cs typeface="+mn-cs"/>
        </a:defRPr>
      </a:lvl5pPr>
      <a:lvl6pPr marL="2285943" algn="l" defTabSz="914378" rtl="0" eaLnBrk="1" latinLnBrk="0" hangingPunct="1">
        <a:defRPr kumimoji="1" sz="1800" kern="1200">
          <a:solidFill>
            <a:schemeClr val="tx1"/>
          </a:solidFill>
          <a:latin typeface="+mn-lt"/>
          <a:ea typeface="+mn-ea"/>
          <a:cs typeface="+mn-cs"/>
        </a:defRPr>
      </a:lvl6pPr>
      <a:lvl7pPr marL="2743132" algn="l" defTabSz="914378" rtl="0" eaLnBrk="1" latinLnBrk="0" hangingPunct="1">
        <a:defRPr kumimoji="1" sz="1800" kern="1200">
          <a:solidFill>
            <a:schemeClr val="tx1"/>
          </a:solidFill>
          <a:latin typeface="+mn-lt"/>
          <a:ea typeface="+mn-ea"/>
          <a:cs typeface="+mn-cs"/>
        </a:defRPr>
      </a:lvl7pPr>
      <a:lvl8pPr marL="3200320" algn="l" defTabSz="914378" rtl="0" eaLnBrk="1" latinLnBrk="0" hangingPunct="1">
        <a:defRPr kumimoji="1" sz="1800" kern="1200">
          <a:solidFill>
            <a:schemeClr val="tx1"/>
          </a:solidFill>
          <a:latin typeface="+mn-lt"/>
          <a:ea typeface="+mn-ea"/>
          <a:cs typeface="+mn-cs"/>
        </a:defRPr>
      </a:lvl8pPr>
      <a:lvl9pPr marL="3657509" algn="l" defTabSz="91437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1139" y="299033"/>
            <a:ext cx="8644943" cy="575321"/>
          </a:xfrm>
          <a:solidFill>
            <a:schemeClr val="accent1"/>
          </a:solidFill>
        </p:spPr>
        <p:txBody>
          <a:bodyPr>
            <a:normAutofit/>
          </a:bodyPr>
          <a:lstStyle/>
          <a:p>
            <a:r>
              <a:rPr lang="en-US" altLang="ja-JP" sz="2400" b="1" dirty="0">
                <a:solidFill>
                  <a:schemeClr val="bg1"/>
                </a:solidFill>
                <a:latin typeface="Meiryo UI" panose="020B0604030504040204" pitchFamily="50" charset="-128"/>
                <a:ea typeface="Meiryo UI" panose="020B0604030504040204" pitchFamily="50" charset="-128"/>
              </a:rPr>
              <a:t>1</a:t>
            </a:r>
            <a:r>
              <a:rPr lang="ja-JP" altLang="en-US" sz="2400" b="1" dirty="0">
                <a:solidFill>
                  <a:schemeClr val="bg1"/>
                </a:solidFill>
                <a:latin typeface="Meiryo UI" panose="020B0604030504040204" pitchFamily="50" charset="-128"/>
                <a:ea typeface="Meiryo UI" panose="020B0604030504040204" pitchFamily="50" charset="-128"/>
              </a:rPr>
              <a:t>．建設業許可にかかる 審査基準 ・ 手引き の改定</a:t>
            </a:r>
            <a:r>
              <a:rPr lang="ja-JP" altLang="en-US" sz="2400" dirty="0">
                <a:solidFill>
                  <a:schemeClr val="bg1"/>
                </a:solidFill>
                <a:latin typeface="Meiryo UI" panose="020B0604030504040204" pitchFamily="50" charset="-128"/>
                <a:ea typeface="Meiryo UI" panose="020B0604030504040204" pitchFamily="50" charset="-128"/>
              </a:rPr>
              <a:t>　</a:t>
            </a:r>
          </a:p>
        </p:txBody>
      </p:sp>
      <p:cxnSp>
        <p:nvCxnSpPr>
          <p:cNvPr id="7" name="直線コネクタ 6"/>
          <p:cNvCxnSpPr/>
          <p:nvPr/>
        </p:nvCxnSpPr>
        <p:spPr>
          <a:xfrm>
            <a:off x="249529" y="1026757"/>
            <a:ext cx="8644943" cy="0"/>
          </a:xfrm>
          <a:prstGeom prst="line">
            <a:avLst/>
          </a:prstGeom>
          <a:ln w="28575"/>
        </p:spPr>
        <p:style>
          <a:lnRef idx="1">
            <a:schemeClr val="dk1"/>
          </a:lnRef>
          <a:fillRef idx="0">
            <a:schemeClr val="dk1"/>
          </a:fillRef>
          <a:effectRef idx="0">
            <a:schemeClr val="dk1"/>
          </a:effectRef>
          <a:fontRef idx="minor">
            <a:schemeClr val="tx1"/>
          </a:fontRef>
        </p:style>
      </p:cxnSp>
      <p:sp>
        <p:nvSpPr>
          <p:cNvPr id="45" name="テキスト ボックス 20"/>
          <p:cNvSpPr txBox="1">
            <a:spLocks noChangeArrowheads="1"/>
          </p:cNvSpPr>
          <p:nvPr/>
        </p:nvSpPr>
        <p:spPr bwMode="auto">
          <a:xfrm>
            <a:off x="543028" y="1833442"/>
            <a:ext cx="8235213" cy="3506986"/>
          </a:xfrm>
          <a:prstGeom prst="rect">
            <a:avLst/>
          </a:prstGeom>
          <a:solidFill>
            <a:schemeClr val="accent6">
              <a:lumMod val="20000"/>
              <a:lumOff val="80000"/>
            </a:schemeClr>
          </a:solidFill>
          <a:ln>
            <a:noFill/>
          </a:ln>
        </p:spPr>
        <p:txBody>
          <a:bodyPr wrap="squar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18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dirty="0">
                <a:latin typeface="Meiryo UI" panose="020B0604030504040204" pitchFamily="50" charset="-128"/>
                <a:ea typeface="Meiryo UI" panose="020B0604030504040204" pitchFamily="50" charset="-128"/>
                <a:cs typeface="Times New Roman" panose="02020603050405020304" pitchFamily="18" charset="0"/>
              </a:rPr>
              <a:t>建設業</a:t>
            </a:r>
            <a:r>
              <a:rPr lang="ja-JP" altLang="en-US" sz="1800" dirty="0">
                <a:latin typeface="Meiryo UI" panose="020B0604030504040204" pitchFamily="50" charset="-128"/>
                <a:ea typeface="Meiryo UI" panose="020B0604030504040204" pitchFamily="50" charset="-128"/>
                <a:cs typeface="Times New Roman" panose="02020603050405020304" pitchFamily="18" charset="0"/>
              </a:rPr>
              <a:t>の</a:t>
            </a:r>
            <a:r>
              <a:rPr lang="ja-JP" altLang="ja-JP" sz="1800" dirty="0">
                <a:latin typeface="Meiryo UI" panose="020B0604030504040204" pitchFamily="50" charset="-128"/>
                <a:ea typeface="Meiryo UI" panose="020B0604030504040204" pitchFamily="50" charset="-128"/>
                <a:cs typeface="Times New Roman" panose="02020603050405020304" pitchFamily="18" charset="0"/>
              </a:rPr>
              <a:t>許可</a:t>
            </a:r>
            <a:r>
              <a:rPr lang="ja-JP" altLang="en-US" sz="1800" dirty="0">
                <a:latin typeface="Meiryo UI" panose="020B0604030504040204" pitchFamily="50" charset="-128"/>
                <a:ea typeface="Meiryo UI" panose="020B0604030504040204" pitchFamily="50" charset="-128"/>
                <a:cs typeface="Times New Roman" panose="02020603050405020304" pitchFamily="18" charset="0"/>
              </a:rPr>
              <a:t>要件の一部である</a:t>
            </a:r>
            <a:endParaRPr lang="en-US" altLang="ja-JP" sz="18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50000"/>
              </a:lnSpc>
              <a:spcBef>
                <a:spcPct val="0"/>
              </a:spcBef>
              <a:buNone/>
            </a:pPr>
            <a:r>
              <a:rPr lang="ja-JP" altLang="en-US" sz="2000" b="1" dirty="0">
                <a:latin typeface="Meiryo UI" panose="020B0604030504040204" pitchFamily="50" charset="-128"/>
                <a:ea typeface="Meiryo UI" panose="020B0604030504040204" pitchFamily="50" charset="-128"/>
                <a:cs typeface="Times New Roman" panose="02020603050405020304" pitchFamily="18" charset="0"/>
              </a:rPr>
              <a:t>　・　</a:t>
            </a:r>
            <a:r>
              <a:rPr lang="ja-JP"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経営業務の管理責任者</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dirty="0">
                <a:latin typeface="Meiryo UI" panose="020B0604030504040204" pitchFamily="50" charset="-128"/>
                <a:ea typeface="Meiryo UI" panose="020B0604030504040204" pitchFamily="50" charset="-128"/>
                <a:cs typeface="Times New Roman" panose="02020603050405020304" pitchFamily="18" charset="0"/>
              </a:rPr>
              <a:t>が経営業務等に携わった </a:t>
            </a:r>
            <a:r>
              <a:rPr lang="ja-JP" altLang="en-US" sz="1800" b="1" dirty="0">
                <a:latin typeface="Meiryo UI" panose="020B0604030504040204" pitchFamily="50" charset="-128"/>
                <a:ea typeface="Meiryo UI" panose="020B0604030504040204" pitchFamily="50" charset="-128"/>
                <a:cs typeface="Times New Roman" panose="02020603050405020304" pitchFamily="18" charset="0"/>
              </a:rPr>
              <a:t>経験年数</a:t>
            </a:r>
            <a:endParaRPr lang="en-US" altLang="ja-JP" sz="1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（経営業務の管理を適正に行うに足りる能力を有するものとして国土交通省令で定める基準に適合する者）</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000"/>
              </a:lnSpc>
              <a:spcBef>
                <a:spcPct val="0"/>
              </a:spcBef>
              <a:buNone/>
            </a:pPr>
            <a:endParaRPr lang="en-US" altLang="ja-JP" sz="18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50000"/>
              </a:lnSpc>
              <a:spcBef>
                <a:spcPct val="0"/>
              </a:spcBef>
              <a:buNone/>
            </a:pPr>
            <a:r>
              <a:rPr lang="ja-JP" altLang="en-US" sz="2000" b="1" dirty="0">
                <a:latin typeface="Meiryo UI" panose="020B0604030504040204" pitchFamily="50" charset="-128"/>
                <a:ea typeface="Meiryo UI" panose="020B0604030504040204" pitchFamily="50" charset="-128"/>
                <a:cs typeface="Times New Roman" panose="02020603050405020304" pitchFamily="18" charset="0"/>
              </a:rPr>
              <a:t>　・　</a:t>
            </a:r>
            <a:r>
              <a:rPr lang="ja-JP"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専任技術者</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dirty="0">
                <a:latin typeface="Meiryo UI" panose="020B0604030504040204" pitchFamily="50" charset="-128"/>
                <a:ea typeface="Meiryo UI" panose="020B0604030504040204" pitchFamily="50" charset="-128"/>
                <a:cs typeface="Times New Roman" panose="02020603050405020304" pitchFamily="18" charset="0"/>
              </a:rPr>
              <a:t>が実務</a:t>
            </a:r>
            <a:r>
              <a:rPr lang="ja-JP" altLang="en-US" sz="1800" dirty="0">
                <a:latin typeface="Meiryo UI" panose="020B0604030504040204" pitchFamily="50" charset="-128"/>
                <a:ea typeface="Meiryo UI" panose="020B0604030504040204" pitchFamily="50" charset="-128"/>
                <a:cs typeface="Times New Roman" panose="02020603050405020304" pitchFamily="18" charset="0"/>
              </a:rPr>
              <a:t>の</a:t>
            </a:r>
            <a:r>
              <a:rPr lang="ja-JP" altLang="ja-JP" sz="1800" dirty="0">
                <a:latin typeface="Meiryo UI" panose="020B0604030504040204" pitchFamily="50" charset="-128"/>
                <a:ea typeface="Meiryo UI" panose="020B0604030504040204" pitchFamily="50" charset="-128"/>
                <a:cs typeface="Times New Roman" panose="02020603050405020304" pitchFamily="18" charset="0"/>
              </a:rPr>
              <a:t>従事</a:t>
            </a:r>
            <a:r>
              <a:rPr lang="ja-JP" altLang="en-US" sz="1800" dirty="0">
                <a:latin typeface="Meiryo UI" panose="020B0604030504040204" pitchFamily="50" charset="-128"/>
                <a:ea typeface="Meiryo UI" panose="020B0604030504040204" pitchFamily="50" charset="-128"/>
                <a:cs typeface="Times New Roman" panose="02020603050405020304" pitchFamily="18" charset="0"/>
              </a:rPr>
              <a:t>期間を </a:t>
            </a:r>
            <a:r>
              <a:rPr lang="ja-JP" altLang="en-US" sz="1800" u="sng" dirty="0">
                <a:latin typeface="Meiryo UI" panose="020B0604030504040204" pitchFamily="50" charset="-128"/>
                <a:ea typeface="Meiryo UI" panose="020B0604030504040204" pitchFamily="50" charset="-128"/>
                <a:cs typeface="Times New Roman" panose="02020603050405020304" pitchFamily="18" charset="0"/>
              </a:rPr>
              <a:t>積算した</a:t>
            </a:r>
            <a:r>
              <a:rPr lang="ja-JP" altLang="en-US" sz="18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b="1" dirty="0">
                <a:latin typeface="Meiryo UI" panose="020B0604030504040204" pitchFamily="50" charset="-128"/>
                <a:ea typeface="Meiryo UI" panose="020B0604030504040204" pitchFamily="50" charset="-128"/>
                <a:cs typeface="Times New Roman" panose="02020603050405020304" pitchFamily="18" charset="0"/>
              </a:rPr>
              <a:t>経験年数</a:t>
            </a:r>
            <a:endParaRPr lang="en-US" altLang="ja-JP" sz="1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000"/>
              </a:lnSpc>
              <a:spcBef>
                <a:spcPct val="0"/>
              </a:spcBef>
              <a:buNone/>
            </a:pPr>
            <a:endParaRPr lang="en-US" altLang="ja-JP" sz="1800" dirty="0">
              <a:latin typeface="Meiryo UI" panose="020B0604030504040204" pitchFamily="50" charset="-128"/>
              <a:ea typeface="Meiryo UI" panose="020B0604030504040204" pitchFamily="50" charset="-128"/>
              <a:cs typeface="Times New Roman" panose="02020603050405020304" pitchFamily="18" charset="0"/>
            </a:endParaRPr>
          </a:p>
          <a:p>
            <a:pPr eaLnBrk="1" hangingPunct="1">
              <a:lnSpc>
                <a:spcPct val="150000"/>
              </a:lnSpc>
              <a:spcBef>
                <a:spcPct val="0"/>
              </a:spcBef>
              <a:buFontTx/>
              <a:buNone/>
            </a:pPr>
            <a:r>
              <a:rPr lang="ja-JP" altLang="en-US" sz="1800" dirty="0">
                <a:latin typeface="Meiryo UI" panose="020B0604030504040204" pitchFamily="50" charset="-128"/>
                <a:ea typeface="Meiryo UI" panose="020B0604030504040204" pitchFamily="50" charset="-128"/>
                <a:cs typeface="Times New Roman" panose="02020603050405020304" pitchFamily="18" charset="0"/>
              </a:rPr>
              <a:t>　　に関して、</a:t>
            </a:r>
            <a:endParaRPr lang="en-US" altLang="ja-JP" sz="1800" dirty="0">
              <a:latin typeface="Meiryo UI" panose="020B0604030504040204" pitchFamily="50" charset="-128"/>
              <a:ea typeface="Meiryo UI" panose="020B0604030504040204" pitchFamily="50" charset="-128"/>
              <a:cs typeface="Times New Roman" panose="02020603050405020304" pitchFamily="18" charset="0"/>
            </a:endParaRPr>
          </a:p>
          <a:p>
            <a:pPr eaLnBrk="1" hangingPunct="1">
              <a:lnSpc>
                <a:spcPct val="150000"/>
              </a:lnSpc>
              <a:spcBef>
                <a:spcPct val="0"/>
              </a:spcBef>
              <a:buFontTx/>
              <a:buNone/>
            </a:pPr>
            <a:r>
              <a:rPr lang="ja-JP" altLang="en-US" sz="1800" dirty="0">
                <a:latin typeface="Meiryo UI" panose="020B0604030504040204" pitchFamily="50" charset="-128"/>
                <a:ea typeface="Meiryo UI" panose="020B0604030504040204" pitchFamily="50" charset="-128"/>
                <a:cs typeface="Times New Roman" panose="02020603050405020304" pitchFamily="18" charset="0"/>
              </a:rPr>
              <a:t>　　これまで、要件の確認方法 を主体として記載していた内容に関し、</a:t>
            </a:r>
            <a:endParaRPr lang="en-US" altLang="ja-JP" sz="1800" dirty="0">
              <a:latin typeface="Meiryo UI" panose="020B0604030504040204" pitchFamily="50" charset="-128"/>
              <a:ea typeface="Meiryo UI" panose="020B0604030504040204" pitchFamily="50" charset="-128"/>
              <a:cs typeface="Times New Roman" panose="02020603050405020304" pitchFamily="18" charset="0"/>
            </a:endParaRPr>
          </a:p>
          <a:p>
            <a:pPr eaLnBrk="1" hangingPunct="1">
              <a:lnSpc>
                <a:spcPct val="150000"/>
              </a:lnSpc>
              <a:spcBef>
                <a:spcPct val="0"/>
              </a:spcBef>
              <a:buFontTx/>
              <a:buNone/>
            </a:pPr>
            <a:r>
              <a:rPr lang="ja-JP" altLang="en-US" sz="1800" dirty="0">
                <a:latin typeface="Meiryo UI" panose="020B0604030504040204" pitchFamily="50" charset="-128"/>
                <a:ea typeface="Meiryo UI" panose="020B0604030504040204" pitchFamily="50" charset="-128"/>
                <a:cs typeface="Times New Roman" panose="02020603050405020304" pitchFamily="18" charset="0"/>
              </a:rPr>
              <a:t>　　「書類の書き方」 と、「提示書類の確認方法」 を分かりやすく明示するため</a:t>
            </a:r>
            <a:endParaRPr lang="en-US" altLang="ja-JP" sz="1800" dirty="0">
              <a:latin typeface="Meiryo UI" panose="020B0604030504040204" pitchFamily="50" charset="-128"/>
              <a:ea typeface="Meiryo UI" panose="020B0604030504040204" pitchFamily="50" charset="-128"/>
              <a:cs typeface="Times New Roman" panose="02020603050405020304" pitchFamily="18" charset="0"/>
            </a:endParaRPr>
          </a:p>
          <a:p>
            <a:pPr eaLnBrk="1" hangingPunct="1">
              <a:lnSpc>
                <a:spcPct val="150000"/>
              </a:lnSpc>
              <a:spcBef>
                <a:spcPct val="0"/>
              </a:spcBef>
              <a:buFontTx/>
              <a:buNone/>
            </a:pPr>
            <a:r>
              <a:rPr lang="ja-JP" altLang="en-US" sz="1800" dirty="0">
                <a:latin typeface="Meiryo UI" panose="020B0604030504040204" pitchFamily="50" charset="-128"/>
                <a:ea typeface="Meiryo UI" panose="020B0604030504040204" pitchFamily="50" charset="-128"/>
                <a:cs typeface="Times New Roman" panose="02020603050405020304" pitchFamily="18" charset="0"/>
              </a:rPr>
              <a:t>　　改定を行うものです</a:t>
            </a:r>
            <a:r>
              <a:rPr lang="ja-JP" altLang="ja-JP" sz="18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en-US" sz="18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838681" y="6299516"/>
            <a:ext cx="2057400" cy="365125"/>
          </a:xfrm>
        </p:spPr>
        <p:txBody>
          <a:bodyPr/>
          <a:lstStyle/>
          <a:p>
            <a:r>
              <a:rPr kumimoji="1" lang="ja-JP" altLang="en-US" sz="1800" dirty="0">
                <a:latin typeface="Meiryo UI" panose="020B0604030504040204" pitchFamily="50" charset="-128"/>
                <a:ea typeface="Meiryo UI" panose="020B0604030504040204" pitchFamily="50" charset="-128"/>
              </a:rPr>
              <a:t>１</a:t>
            </a:r>
          </a:p>
        </p:txBody>
      </p:sp>
      <p:sp>
        <p:nvSpPr>
          <p:cNvPr id="8" name="タイトル 3">
            <a:extLst>
              <a:ext uri="{FF2B5EF4-FFF2-40B4-BE49-F238E27FC236}">
                <a16:creationId xmlns:a16="http://schemas.microsoft.com/office/drawing/2014/main" id="{F63A53BE-DC7F-43F1-B5A8-9619F7BDC14C}"/>
              </a:ext>
            </a:extLst>
          </p:cNvPr>
          <p:cNvSpPr txBox="1">
            <a:spLocks/>
          </p:cNvSpPr>
          <p:nvPr/>
        </p:nvSpPr>
        <p:spPr>
          <a:xfrm>
            <a:off x="249528" y="1047943"/>
            <a:ext cx="3126738" cy="5753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改定の理由・目的</a:t>
            </a:r>
          </a:p>
        </p:txBody>
      </p:sp>
      <p:sp>
        <p:nvSpPr>
          <p:cNvPr id="6" name="テキスト ボックス 5">
            <a:extLst>
              <a:ext uri="{FF2B5EF4-FFF2-40B4-BE49-F238E27FC236}">
                <a16:creationId xmlns:a16="http://schemas.microsoft.com/office/drawing/2014/main" id="{3EF16C77-248A-4947-BC32-A1E47871D1D3}"/>
              </a:ext>
            </a:extLst>
          </p:cNvPr>
          <p:cNvSpPr txBox="1"/>
          <p:nvPr/>
        </p:nvSpPr>
        <p:spPr>
          <a:xfrm>
            <a:off x="3182026" y="6081968"/>
            <a:ext cx="5314275" cy="400110"/>
          </a:xfrm>
          <a:prstGeom prst="rect">
            <a:avLst/>
          </a:prstGeom>
          <a:noFill/>
        </p:spPr>
        <p:txBody>
          <a:bodyPr wrap="none" rtlCol="0">
            <a:spAutoFit/>
          </a:bodyPr>
          <a:lstStyle/>
          <a:p>
            <a:pPr algn="ctr"/>
            <a:r>
              <a:rPr kumimoji="1" lang="ja-JP" altLang="en-US" sz="2000" dirty="0">
                <a:solidFill>
                  <a:srgbClr val="FF0000"/>
                </a:solidFill>
                <a:latin typeface="Meiryo UI" panose="020B0604030504040204" pitchFamily="50" charset="-128"/>
                <a:ea typeface="Meiryo UI" panose="020B0604030504040204" pitchFamily="50" charset="-128"/>
              </a:rPr>
              <a:t>運用開始予定日：令和６年１１月１日（金）</a:t>
            </a:r>
          </a:p>
        </p:txBody>
      </p:sp>
      <p:sp>
        <p:nvSpPr>
          <p:cNvPr id="3" name="四角形: 角を丸くする 2">
            <a:extLst>
              <a:ext uri="{FF2B5EF4-FFF2-40B4-BE49-F238E27FC236}">
                <a16:creationId xmlns:a16="http://schemas.microsoft.com/office/drawing/2014/main" id="{A5F4BA35-4D3E-453A-A3F6-5E91819690EC}"/>
              </a:ext>
            </a:extLst>
          </p:cNvPr>
          <p:cNvSpPr/>
          <p:nvPr/>
        </p:nvSpPr>
        <p:spPr>
          <a:xfrm>
            <a:off x="614414" y="5491675"/>
            <a:ext cx="8092440" cy="4001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a:t>
            </a:r>
            <a:r>
              <a:rPr kumimoji="1" lang="ja-JP" altLang="en-US" dirty="0">
                <a:ln w="0"/>
                <a:solidFill>
                  <a:schemeClr val="tx1"/>
                </a:solidFill>
                <a:effectLst>
                  <a:outerShdw blurRad="38100" dist="19050" dir="2700000" algn="tl" rotWithShape="0">
                    <a:schemeClr val="dk1">
                      <a:alpha val="40000"/>
                    </a:schemeClr>
                  </a:outerShdw>
                </a:effectLst>
              </a:rPr>
              <a:t>　提示書類や確認方法については変更ありません。</a:t>
            </a:r>
          </a:p>
        </p:txBody>
      </p:sp>
    </p:spTree>
    <p:extLst>
      <p:ext uri="{BB962C8B-B14F-4D97-AF65-F5344CB8AC3E}">
        <p14:creationId xmlns:p14="http://schemas.microsoft.com/office/powerpoint/2010/main" val="83428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1"/>
          <p:cNvSpPr>
            <a:spLocks noGrp="1"/>
          </p:cNvSpPr>
          <p:nvPr>
            <p:ph type="sldNum" sz="quarter" idx="12"/>
          </p:nvPr>
        </p:nvSpPr>
        <p:spPr>
          <a:xfrm>
            <a:off x="6838681" y="6383408"/>
            <a:ext cx="2057400" cy="365125"/>
          </a:xfrm>
        </p:spPr>
        <p:txBody>
          <a:bodyPr/>
          <a:lstStyle/>
          <a:p>
            <a:r>
              <a:rPr kumimoji="1" lang="en-US" altLang="ja-JP" sz="1800" dirty="0">
                <a:latin typeface="Meiryo UI" panose="020B0604030504040204" pitchFamily="50" charset="-128"/>
                <a:ea typeface="Meiryo UI" panose="020B0604030504040204" pitchFamily="50" charset="-128"/>
              </a:rPr>
              <a:t>10</a:t>
            </a:r>
            <a:endParaRPr kumimoji="1" lang="ja-JP" altLang="en-US" sz="1800" dirty="0">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7874E715-558B-46FB-9C07-22B06B044391}"/>
              </a:ext>
            </a:extLst>
          </p:cNvPr>
          <p:cNvCxnSpPr/>
          <p:nvPr/>
        </p:nvCxnSpPr>
        <p:spPr>
          <a:xfrm>
            <a:off x="249529" y="1026757"/>
            <a:ext cx="8644943" cy="0"/>
          </a:xfrm>
          <a:prstGeom prst="line">
            <a:avLst/>
          </a:prstGeom>
          <a:ln w="28575"/>
        </p:spPr>
        <p:style>
          <a:lnRef idx="1">
            <a:schemeClr val="dk1"/>
          </a:lnRef>
          <a:fillRef idx="0">
            <a:schemeClr val="dk1"/>
          </a:fillRef>
          <a:effectRef idx="0">
            <a:schemeClr val="dk1"/>
          </a:effectRef>
          <a:fontRef idx="minor">
            <a:schemeClr val="tx1"/>
          </a:fontRef>
        </p:style>
      </p:cxnSp>
      <p:sp>
        <p:nvSpPr>
          <p:cNvPr id="11" name="タイトル 3">
            <a:extLst>
              <a:ext uri="{FF2B5EF4-FFF2-40B4-BE49-F238E27FC236}">
                <a16:creationId xmlns:a16="http://schemas.microsoft.com/office/drawing/2014/main" id="{0BD324DF-37E5-4197-8CC3-385485771CC7}"/>
              </a:ext>
            </a:extLst>
          </p:cNvPr>
          <p:cNvSpPr txBox="1">
            <a:spLocks/>
          </p:cNvSpPr>
          <p:nvPr/>
        </p:nvSpPr>
        <p:spPr>
          <a:xfrm>
            <a:off x="249526" y="1045598"/>
            <a:ext cx="3708000" cy="5753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具体的な記載事例　②</a:t>
            </a:r>
          </a:p>
        </p:txBody>
      </p:sp>
      <p:sp>
        <p:nvSpPr>
          <p:cNvPr id="12" name="タイトル 3">
            <a:extLst>
              <a:ext uri="{FF2B5EF4-FFF2-40B4-BE49-F238E27FC236}">
                <a16:creationId xmlns:a16="http://schemas.microsoft.com/office/drawing/2014/main" id="{BF1430F2-CDA0-4F40-84AA-1D7719C1CBD2}"/>
              </a:ext>
            </a:extLst>
          </p:cNvPr>
          <p:cNvSpPr txBox="1">
            <a:spLocks/>
          </p:cNvSpPr>
          <p:nvPr/>
        </p:nvSpPr>
        <p:spPr>
          <a:xfrm>
            <a:off x="249527" y="291604"/>
            <a:ext cx="8644943" cy="575321"/>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solidFill>
                  <a:schemeClr val="bg1"/>
                </a:solidFill>
                <a:latin typeface="Meiryo UI" panose="020B0604030504040204" pitchFamily="50" charset="-128"/>
                <a:ea typeface="Meiryo UI" panose="020B0604030504040204" pitchFamily="50" charset="-128"/>
              </a:rPr>
              <a:t>2</a:t>
            </a:r>
            <a:r>
              <a:rPr lang="ja-JP" altLang="en-US" sz="2400" b="1" dirty="0">
                <a:solidFill>
                  <a:schemeClr val="bg1"/>
                </a:solidFill>
                <a:latin typeface="Meiryo UI" panose="020B0604030504040204" pitchFamily="50" charset="-128"/>
                <a:ea typeface="Meiryo UI" panose="020B0604030504040204" pitchFamily="50" charset="-128"/>
              </a:rPr>
              <a:t>．改定後の記載における留意点等</a:t>
            </a:r>
            <a:r>
              <a:rPr lang="ja-JP" altLang="en-US" sz="2400" dirty="0">
                <a:solidFill>
                  <a:schemeClr val="bg1"/>
                </a:solidFill>
                <a:latin typeface="Meiryo UI" panose="020B0604030504040204" pitchFamily="50" charset="-128"/>
                <a:ea typeface="Meiryo UI" panose="020B0604030504040204" pitchFamily="50" charset="-128"/>
              </a:rPr>
              <a:t>　</a:t>
            </a:r>
          </a:p>
        </p:txBody>
      </p:sp>
      <p:pic>
        <p:nvPicPr>
          <p:cNvPr id="5" name="図 4">
            <a:extLst>
              <a:ext uri="{FF2B5EF4-FFF2-40B4-BE49-F238E27FC236}">
                <a16:creationId xmlns:a16="http://schemas.microsoft.com/office/drawing/2014/main" id="{60C04ECE-CAFE-4934-A9CD-539B512FD4C9}"/>
              </a:ext>
            </a:extLst>
          </p:cNvPr>
          <p:cNvPicPr>
            <a:picLocks noChangeAspect="1"/>
          </p:cNvPicPr>
          <p:nvPr/>
        </p:nvPicPr>
        <p:blipFill>
          <a:blip r:embed="rId2"/>
          <a:stretch>
            <a:fillRect/>
          </a:stretch>
        </p:blipFill>
        <p:spPr>
          <a:xfrm>
            <a:off x="648809" y="1620919"/>
            <a:ext cx="7846377" cy="4997395"/>
          </a:xfrm>
          <a:prstGeom prst="rect">
            <a:avLst/>
          </a:prstGeom>
        </p:spPr>
      </p:pic>
    </p:spTree>
    <p:extLst>
      <p:ext uri="{BB962C8B-B14F-4D97-AF65-F5344CB8AC3E}">
        <p14:creationId xmlns:p14="http://schemas.microsoft.com/office/powerpoint/2010/main" val="279731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584433" y="1513663"/>
            <a:ext cx="7975130" cy="4869744"/>
          </a:xfrm>
        </p:spPr>
        <p:txBody>
          <a:bodyPr lIns="180000" rIns="180000" anchor="ctr" anchorCtr="0">
            <a:noAutofit/>
          </a:bodyPr>
          <a:lstStyle/>
          <a:p>
            <a:pPr marL="133350" indent="0" algn="just">
              <a:lnSpc>
                <a:spcPct val="150000"/>
              </a:lnSpc>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　前ページ（Ｐ１０）</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において、通年にわたり建設工事の経験がない場合の事例として一例を掲載しておりますが、こちらはＸ工事とＹ工事の間に審査基準に記された</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「実務の経験」</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のないケースとしてあげております。</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0" algn="just">
              <a:lnSpc>
                <a:spcPts val="1200"/>
              </a:lnSpc>
              <a:spcBef>
                <a:spcPts val="0"/>
              </a:spcBef>
              <a:buNone/>
            </a:pPr>
            <a:endPar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0" algn="just">
              <a:lnSpc>
                <a:spcPct val="150000"/>
              </a:lnSpc>
              <a:spcBef>
                <a:spcPts val="0"/>
              </a:spcBef>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例えば、実務経験年数が丸</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年ない場合でも、令和７年４月１日から５月</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３１日までの工期のＰ工事と</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同年７月１日から９月１０日までの工期の</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Ｑ工事の２件の工事があり、Ｐ工事の工期とＱ工事の工期の間に審査基準に</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記された「実務の経験」が継続的にあるような場合には、「通年」の取扱い同様に</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片落ちで５月の実務経験があるものとみることができるため、</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0" algn="just">
              <a:lnSpc>
                <a:spcPct val="150000"/>
              </a:lnSpc>
              <a:spcBef>
                <a:spcPts val="0"/>
              </a:spcBef>
              <a:buNone/>
            </a:pP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「Ｐ工事　他１件　令和７年４月から令和７年</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等として１行で記載していただいて構いません。</a:t>
            </a:r>
          </a:p>
        </p:txBody>
      </p:sp>
      <p:sp>
        <p:nvSpPr>
          <p:cNvPr id="8" name="スライド番号プレースホルダー 1"/>
          <p:cNvSpPr>
            <a:spLocks noGrp="1"/>
          </p:cNvSpPr>
          <p:nvPr>
            <p:ph type="sldNum" sz="quarter" idx="12"/>
          </p:nvPr>
        </p:nvSpPr>
        <p:spPr>
          <a:xfrm>
            <a:off x="6838681" y="6383408"/>
            <a:ext cx="2057400" cy="365125"/>
          </a:xfrm>
        </p:spPr>
        <p:txBody>
          <a:bodyPr/>
          <a:lstStyle/>
          <a:p>
            <a:r>
              <a:rPr kumimoji="1" lang="en-US" altLang="ja-JP" sz="1800" dirty="0">
                <a:latin typeface="Meiryo UI" panose="020B0604030504040204" pitchFamily="50" charset="-128"/>
                <a:ea typeface="Meiryo UI" panose="020B0604030504040204" pitchFamily="50" charset="-128"/>
              </a:rPr>
              <a:t>11</a:t>
            </a:r>
            <a:endParaRPr kumimoji="1" lang="ja-JP" altLang="en-US" sz="1800" dirty="0">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0D7CB936-ACEE-4D41-A5FF-BF26DE6D100E}"/>
              </a:ext>
            </a:extLst>
          </p:cNvPr>
          <p:cNvCxnSpPr/>
          <p:nvPr/>
        </p:nvCxnSpPr>
        <p:spPr>
          <a:xfrm>
            <a:off x="249529" y="1026757"/>
            <a:ext cx="8644943" cy="0"/>
          </a:xfrm>
          <a:prstGeom prst="line">
            <a:avLst/>
          </a:prstGeom>
          <a:ln w="28575"/>
        </p:spPr>
        <p:style>
          <a:lnRef idx="1">
            <a:schemeClr val="dk1"/>
          </a:lnRef>
          <a:fillRef idx="0">
            <a:schemeClr val="dk1"/>
          </a:fillRef>
          <a:effectRef idx="0">
            <a:schemeClr val="dk1"/>
          </a:effectRef>
          <a:fontRef idx="minor">
            <a:schemeClr val="tx1"/>
          </a:fontRef>
        </p:style>
      </p:cxnSp>
      <p:sp>
        <p:nvSpPr>
          <p:cNvPr id="10" name="タイトル 3">
            <a:extLst>
              <a:ext uri="{FF2B5EF4-FFF2-40B4-BE49-F238E27FC236}">
                <a16:creationId xmlns:a16="http://schemas.microsoft.com/office/drawing/2014/main" id="{7EBC3762-963D-42BF-A0A5-7EA138739147}"/>
              </a:ext>
            </a:extLst>
          </p:cNvPr>
          <p:cNvSpPr txBox="1">
            <a:spLocks/>
          </p:cNvSpPr>
          <p:nvPr/>
        </p:nvSpPr>
        <p:spPr>
          <a:xfrm>
            <a:off x="249526" y="1045597"/>
            <a:ext cx="4104000" cy="5753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補足説明</a:t>
            </a:r>
          </a:p>
        </p:txBody>
      </p:sp>
      <p:sp>
        <p:nvSpPr>
          <p:cNvPr id="11" name="タイトル 3">
            <a:extLst>
              <a:ext uri="{FF2B5EF4-FFF2-40B4-BE49-F238E27FC236}">
                <a16:creationId xmlns:a16="http://schemas.microsoft.com/office/drawing/2014/main" id="{C574BA39-1F42-4B48-8667-1EBE0EC74B13}"/>
              </a:ext>
            </a:extLst>
          </p:cNvPr>
          <p:cNvSpPr txBox="1">
            <a:spLocks/>
          </p:cNvSpPr>
          <p:nvPr/>
        </p:nvSpPr>
        <p:spPr>
          <a:xfrm>
            <a:off x="249527" y="291604"/>
            <a:ext cx="8644943" cy="575321"/>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solidFill>
                  <a:schemeClr val="bg1"/>
                </a:solidFill>
                <a:latin typeface="Meiryo UI" panose="020B0604030504040204" pitchFamily="50" charset="-128"/>
                <a:ea typeface="Meiryo UI" panose="020B0604030504040204" pitchFamily="50" charset="-128"/>
              </a:rPr>
              <a:t>2</a:t>
            </a:r>
            <a:r>
              <a:rPr lang="ja-JP" altLang="en-US" sz="2400" b="1" dirty="0">
                <a:solidFill>
                  <a:schemeClr val="bg1"/>
                </a:solidFill>
                <a:latin typeface="Meiryo UI" panose="020B0604030504040204" pitchFamily="50" charset="-128"/>
                <a:ea typeface="Meiryo UI" panose="020B0604030504040204" pitchFamily="50" charset="-128"/>
              </a:rPr>
              <a:t>．改定後の記載における留意点等</a:t>
            </a:r>
            <a:r>
              <a:rPr lang="ja-JP" altLang="en-US" sz="2400" dirty="0">
                <a:solidFill>
                  <a:schemeClr val="bg1"/>
                </a:solidFill>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319998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p:cNvSpPr>
            <a:spLocks noGrp="1"/>
          </p:cNvSpPr>
          <p:nvPr>
            <p:ph type="sldNum" sz="quarter" idx="12"/>
          </p:nvPr>
        </p:nvSpPr>
        <p:spPr>
          <a:xfrm>
            <a:off x="6838681" y="6338658"/>
            <a:ext cx="2057400" cy="365125"/>
          </a:xfrm>
        </p:spPr>
        <p:txBody>
          <a:bodyPr/>
          <a:lstStyle/>
          <a:p>
            <a:r>
              <a:rPr kumimoji="1" lang="en-US" altLang="ja-JP" sz="1800" dirty="0">
                <a:latin typeface="Meiryo UI" panose="020B0604030504040204" pitchFamily="50" charset="-128"/>
                <a:ea typeface="Meiryo UI" panose="020B0604030504040204" pitchFamily="50" charset="-128"/>
              </a:rPr>
              <a:t>2</a:t>
            </a:r>
            <a:endParaRPr kumimoji="1" lang="ja-JP" altLang="en-US" sz="1800" dirty="0">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C8C7225D-106E-4589-BC87-14961E54A4A4}"/>
              </a:ext>
            </a:extLst>
          </p:cNvPr>
          <p:cNvCxnSpPr/>
          <p:nvPr/>
        </p:nvCxnSpPr>
        <p:spPr>
          <a:xfrm>
            <a:off x="249529" y="1026757"/>
            <a:ext cx="8644943" cy="0"/>
          </a:xfrm>
          <a:prstGeom prst="line">
            <a:avLst/>
          </a:prstGeom>
          <a:ln w="28575"/>
        </p:spPr>
        <p:style>
          <a:lnRef idx="1">
            <a:schemeClr val="dk1"/>
          </a:lnRef>
          <a:fillRef idx="0">
            <a:schemeClr val="dk1"/>
          </a:fillRef>
          <a:effectRef idx="0">
            <a:schemeClr val="dk1"/>
          </a:effectRef>
          <a:fontRef idx="minor">
            <a:schemeClr val="tx1"/>
          </a:fontRef>
        </p:style>
      </p:cxnSp>
      <p:sp>
        <p:nvSpPr>
          <p:cNvPr id="12" name="タイトル 3">
            <a:extLst>
              <a:ext uri="{FF2B5EF4-FFF2-40B4-BE49-F238E27FC236}">
                <a16:creationId xmlns:a16="http://schemas.microsoft.com/office/drawing/2014/main" id="{609746D6-B5F6-40D6-A18F-93851CB7262F}"/>
              </a:ext>
            </a:extLst>
          </p:cNvPr>
          <p:cNvSpPr txBox="1">
            <a:spLocks/>
          </p:cNvSpPr>
          <p:nvPr/>
        </p:nvSpPr>
        <p:spPr>
          <a:xfrm>
            <a:off x="249527" y="1045601"/>
            <a:ext cx="3126738" cy="5753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改定内容の概要</a:t>
            </a:r>
          </a:p>
        </p:txBody>
      </p:sp>
      <p:sp>
        <p:nvSpPr>
          <p:cNvPr id="14" name="タイトル 3">
            <a:extLst>
              <a:ext uri="{FF2B5EF4-FFF2-40B4-BE49-F238E27FC236}">
                <a16:creationId xmlns:a16="http://schemas.microsoft.com/office/drawing/2014/main" id="{BF0A16DE-A440-49DF-8409-E5486C25EA95}"/>
              </a:ext>
            </a:extLst>
          </p:cNvPr>
          <p:cNvSpPr txBox="1">
            <a:spLocks/>
          </p:cNvSpPr>
          <p:nvPr/>
        </p:nvSpPr>
        <p:spPr>
          <a:xfrm>
            <a:off x="249527" y="291604"/>
            <a:ext cx="8644943" cy="575321"/>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solidFill>
                  <a:schemeClr val="bg1"/>
                </a:solidFill>
                <a:latin typeface="Meiryo UI" panose="020B0604030504040204" pitchFamily="50" charset="-128"/>
                <a:ea typeface="Meiryo UI" panose="020B0604030504040204" pitchFamily="50" charset="-128"/>
              </a:rPr>
              <a:t>1</a:t>
            </a:r>
            <a:r>
              <a:rPr lang="ja-JP" altLang="en-US" sz="2400" b="1" dirty="0">
                <a:solidFill>
                  <a:schemeClr val="bg1"/>
                </a:solidFill>
                <a:latin typeface="Meiryo UI" panose="020B0604030504040204" pitchFamily="50" charset="-128"/>
                <a:ea typeface="Meiryo UI" panose="020B0604030504040204" pitchFamily="50" charset="-128"/>
              </a:rPr>
              <a:t>．建設業許可にかかる 審査基準 ・ 手引き の改定</a:t>
            </a:r>
            <a:r>
              <a:rPr lang="ja-JP" altLang="en-US" sz="2400" dirty="0">
                <a:solidFill>
                  <a:schemeClr val="bg1"/>
                </a:solidFill>
                <a:latin typeface="Meiryo UI" panose="020B0604030504040204" pitchFamily="50" charset="-128"/>
                <a:ea typeface="Meiryo UI" panose="020B0604030504040204" pitchFamily="50" charset="-128"/>
              </a:rPr>
              <a:t>　</a:t>
            </a:r>
          </a:p>
        </p:txBody>
      </p:sp>
      <p:sp>
        <p:nvSpPr>
          <p:cNvPr id="17" name="Rectangle 2">
            <a:extLst>
              <a:ext uri="{FF2B5EF4-FFF2-40B4-BE49-F238E27FC236}">
                <a16:creationId xmlns:a16="http://schemas.microsoft.com/office/drawing/2014/main" id="{E8FD054E-8615-4C82-99D0-2F693D4A47B0}"/>
              </a:ext>
            </a:extLst>
          </p:cNvPr>
          <p:cNvSpPr txBox="1">
            <a:spLocks noChangeArrowheads="1"/>
          </p:cNvSpPr>
          <p:nvPr/>
        </p:nvSpPr>
        <p:spPr bwMode="auto">
          <a:xfrm>
            <a:off x="499057" y="1541669"/>
            <a:ext cx="7444296" cy="75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000" b="1" dirty="0">
                <a:latin typeface="Meiryo UI" panose="020B0604030504040204" pitchFamily="50" charset="-128"/>
                <a:ea typeface="Meiryo UI" panose="020B0604030504040204" pitchFamily="50" charset="-128"/>
              </a:rPr>
              <a:t>➊　＜　経営業務の管理責任者　＞</a:t>
            </a:r>
            <a:endParaRPr lang="en-US" altLang="ja-JP" sz="2000" b="1" dirty="0">
              <a:latin typeface="Meiryo UI" panose="020B0604030504040204" pitchFamily="50" charset="-128"/>
              <a:ea typeface="Meiryo UI" panose="020B0604030504040204" pitchFamily="50" charset="-128"/>
            </a:endParaRPr>
          </a:p>
          <a:p>
            <a:pPr eaLnBrk="1" hangingPunct="1">
              <a:buFontTx/>
              <a:buNone/>
            </a:pPr>
            <a:r>
              <a:rPr lang="ja-JP" altLang="en-US" sz="1800" kern="100" dirty="0">
                <a:latin typeface="ＭＳ Ｐゴシック" panose="020B0600070205080204" pitchFamily="50" charset="-128"/>
                <a:ea typeface="Meiryo UI" panose="020B0604030504040204" pitchFamily="50" charset="-128"/>
                <a:cs typeface="Times New Roman" panose="02020603050405020304" pitchFamily="18" charset="0"/>
              </a:rPr>
              <a:t>　　経験した実務の期間を確認する方法について、具体的に明示しています。</a:t>
            </a:r>
            <a:endParaRPr lang="ja-JP" altLang="en-US" sz="1800" dirty="0">
              <a:latin typeface="Meiryo UI" panose="020B0604030504040204" pitchFamily="50" charset="-128"/>
              <a:ea typeface="Meiryo UI" panose="020B0604030504040204" pitchFamily="50" charset="-128"/>
            </a:endParaRPr>
          </a:p>
        </p:txBody>
      </p:sp>
      <p:graphicFrame>
        <p:nvGraphicFramePr>
          <p:cNvPr id="18" name="表 18">
            <a:extLst>
              <a:ext uri="{FF2B5EF4-FFF2-40B4-BE49-F238E27FC236}">
                <a16:creationId xmlns:a16="http://schemas.microsoft.com/office/drawing/2014/main" id="{BF64B4AE-BC4D-4012-AD71-0B80C8083467}"/>
              </a:ext>
            </a:extLst>
          </p:cNvPr>
          <p:cNvGraphicFramePr>
            <a:graphicFrameLocks noGrp="1"/>
          </p:cNvGraphicFramePr>
          <p:nvPr>
            <p:extLst>
              <p:ext uri="{D42A27DB-BD31-4B8C-83A1-F6EECF244321}">
                <p14:modId xmlns:p14="http://schemas.microsoft.com/office/powerpoint/2010/main" val="1467438397"/>
              </p:ext>
            </p:extLst>
          </p:nvPr>
        </p:nvGraphicFramePr>
        <p:xfrm>
          <a:off x="886649" y="2344193"/>
          <a:ext cx="7522792" cy="4140000"/>
        </p:xfrm>
        <a:graphic>
          <a:graphicData uri="http://schemas.openxmlformats.org/drawingml/2006/table">
            <a:tbl>
              <a:tblPr firstRow="1" bandRow="1">
                <a:tableStyleId>{85BE263C-DBD7-4A20-BB59-AAB30ACAA65A}</a:tableStyleId>
              </a:tblPr>
              <a:tblGrid>
                <a:gridCol w="1069372">
                  <a:extLst>
                    <a:ext uri="{9D8B030D-6E8A-4147-A177-3AD203B41FA5}">
                      <a16:colId xmlns:a16="http://schemas.microsoft.com/office/drawing/2014/main" val="3451929409"/>
                    </a:ext>
                  </a:extLst>
                </a:gridCol>
                <a:gridCol w="3226710">
                  <a:extLst>
                    <a:ext uri="{9D8B030D-6E8A-4147-A177-3AD203B41FA5}">
                      <a16:colId xmlns:a16="http://schemas.microsoft.com/office/drawing/2014/main" val="376707456"/>
                    </a:ext>
                  </a:extLst>
                </a:gridCol>
                <a:gridCol w="3226710">
                  <a:extLst>
                    <a:ext uri="{9D8B030D-6E8A-4147-A177-3AD203B41FA5}">
                      <a16:colId xmlns:a16="http://schemas.microsoft.com/office/drawing/2014/main" val="4189781718"/>
                    </a:ext>
                  </a:extLst>
                </a:gridCol>
              </a:tblGrid>
              <a:tr h="371690">
                <a:tc>
                  <a:txBody>
                    <a:bodyPr/>
                    <a:lstStyle/>
                    <a:p>
                      <a:endParaRPr kumimoji="1" lang="ja-JP" altLang="en-US" sz="1600" dirty="0">
                        <a:latin typeface="Meiryo UI" panose="020B0604030504040204" pitchFamily="50" charset="-128"/>
                        <a:ea typeface="Meiryo UI" panose="020B0604030504040204" pitchFamily="50" charset="-128"/>
                      </a:endParaRPr>
                    </a:p>
                  </a:txBody>
                  <a:tcP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dirty="0">
                          <a:latin typeface="Meiryo UI" panose="020B0604030504040204" pitchFamily="50" charset="-128"/>
                          <a:ea typeface="Meiryo UI" panose="020B0604030504040204" pitchFamily="50" charset="-128"/>
                        </a:rPr>
                        <a:t>改定後</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dirty="0">
                          <a:latin typeface="Meiryo UI" panose="020B0604030504040204" pitchFamily="50" charset="-128"/>
                          <a:ea typeface="Meiryo UI" panose="020B0604030504040204" pitchFamily="50" charset="-128"/>
                        </a:rPr>
                        <a:t>改定前</a:t>
                      </a:r>
                    </a:p>
                  </a:txBody>
                  <a:tcP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850501"/>
                  </a:ext>
                </a:extLst>
              </a:tr>
              <a:tr h="1536707">
                <a:tc>
                  <a:txBody>
                    <a:bodyPr/>
                    <a:lstStyle/>
                    <a:p>
                      <a:pPr algn="ctr"/>
                      <a:r>
                        <a:rPr kumimoji="1" lang="ja-JP" altLang="en-US" sz="1600" dirty="0">
                          <a:latin typeface="Meiryo UI" panose="020B0604030504040204" pitchFamily="50" charset="-128"/>
                          <a:ea typeface="Meiryo UI" panose="020B0604030504040204" pitchFamily="50" charset="-128"/>
                        </a:rPr>
                        <a:t>審査基準</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（抜粋）</a:t>
                      </a:r>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500" dirty="0">
                          <a:latin typeface="Meiryo UI" panose="020B0604030504040204" pitchFamily="50" charset="-128"/>
                          <a:ea typeface="Meiryo UI" panose="020B0604030504040204" pitchFamily="50" charset="-128"/>
                        </a:rPr>
                        <a:t>・・・</a:t>
                      </a:r>
                      <a:endParaRPr kumimoji="1" lang="en-US" altLang="ja-JP" sz="1500" dirty="0">
                        <a:latin typeface="Meiryo UI" panose="020B0604030504040204" pitchFamily="50" charset="-128"/>
                        <a:ea typeface="Meiryo UI" panose="020B0604030504040204" pitchFamily="50" charset="-128"/>
                      </a:endParaRPr>
                    </a:p>
                    <a:p>
                      <a:pPr marL="269875" indent="-269875"/>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上記書類で経験を確認する場合において、各年の確認する工事とその翌年の工事との</a:t>
                      </a:r>
                      <a:r>
                        <a:rPr kumimoji="1" lang="ja-JP" altLang="en-US" sz="1500" u="sng" dirty="0">
                          <a:latin typeface="Meiryo UI" panose="020B0604030504040204" pitchFamily="50" charset="-128"/>
                          <a:ea typeface="Meiryo UI" panose="020B0604030504040204" pitchFamily="50" charset="-128"/>
                        </a:rPr>
                        <a:t>間隔が１年以上である場合</a:t>
                      </a:r>
                      <a:r>
                        <a:rPr kumimoji="1" lang="ja-JP" altLang="en-US" sz="1500" dirty="0">
                          <a:latin typeface="Meiryo UI" panose="020B0604030504040204" pitchFamily="50" charset="-128"/>
                          <a:ea typeface="Meiryo UI" panose="020B0604030504040204" pitchFamily="50" charset="-128"/>
                        </a:rPr>
                        <a:t>は、その間に経験した</a:t>
                      </a:r>
                      <a:r>
                        <a:rPr kumimoji="1" lang="ja-JP" altLang="en-US" sz="1500" u="sng" dirty="0">
                          <a:latin typeface="Meiryo UI" panose="020B0604030504040204" pitchFamily="50" charset="-128"/>
                          <a:ea typeface="Meiryo UI" panose="020B0604030504040204" pitchFamily="50" charset="-128"/>
                        </a:rPr>
                        <a:t>他の工事の実績を確認</a:t>
                      </a:r>
                      <a:r>
                        <a:rPr kumimoji="1" lang="ja-JP" altLang="en-US" sz="1500" dirty="0">
                          <a:latin typeface="Meiryo UI" panose="020B0604030504040204" pitchFamily="50" charset="-128"/>
                          <a:ea typeface="Meiryo UI" panose="020B0604030504040204" pitchFamily="50" charset="-128"/>
                        </a:rPr>
                        <a:t>する。</a:t>
                      </a:r>
                      <a:endParaRPr kumimoji="1" lang="en-US" altLang="ja-JP" sz="1500" dirty="0">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500" dirty="0">
                          <a:latin typeface="Meiryo UI" panose="020B0604030504040204" pitchFamily="50" charset="-128"/>
                          <a:ea typeface="Meiryo UI" panose="020B0604030504040204" pitchFamily="50" charset="-128"/>
                        </a:rPr>
                        <a:t>・・・</a:t>
                      </a:r>
                      <a:endParaRPr kumimoji="1" lang="en-US" altLang="ja-JP" sz="1500" dirty="0">
                        <a:latin typeface="Meiryo UI" panose="020B0604030504040204" pitchFamily="50" charset="-128"/>
                        <a:ea typeface="Meiryo UI" panose="020B0604030504040204" pitchFamily="50" charset="-128"/>
                      </a:endParaRPr>
                    </a:p>
                    <a:p>
                      <a:pPr marL="269875" indent="-269875"/>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建設工事の</a:t>
                      </a:r>
                      <a:r>
                        <a:rPr kumimoji="1" lang="ja-JP" altLang="en-US" sz="1500" u="sng" dirty="0">
                          <a:latin typeface="Meiryo UI" panose="020B0604030504040204" pitchFamily="50" charset="-128"/>
                          <a:ea typeface="Meiryo UI" panose="020B0604030504040204" pitchFamily="50" charset="-128"/>
                        </a:rPr>
                        <a:t>空白期間が１年以上である場合</a:t>
                      </a:r>
                      <a:r>
                        <a:rPr kumimoji="1" lang="ja-JP" altLang="en-US" sz="1500" dirty="0">
                          <a:latin typeface="Meiryo UI" panose="020B0604030504040204" pitchFamily="50" charset="-128"/>
                          <a:ea typeface="Meiryo UI" panose="020B0604030504040204" pitchFamily="50" charset="-128"/>
                        </a:rPr>
                        <a:t>は、当該期間を</a:t>
                      </a:r>
                      <a:r>
                        <a:rPr kumimoji="1" lang="ja-JP" altLang="en-US" sz="1500" u="sng" dirty="0">
                          <a:latin typeface="Meiryo UI" panose="020B0604030504040204" pitchFamily="50" charset="-128"/>
                          <a:ea typeface="Meiryo UI" panose="020B0604030504040204" pitchFamily="50" charset="-128"/>
                        </a:rPr>
                        <a:t>経験年数から除算</a:t>
                      </a:r>
                      <a:r>
                        <a:rPr kumimoji="1" lang="ja-JP" altLang="en-US" sz="1500" dirty="0">
                          <a:latin typeface="Meiryo UI" panose="020B0604030504040204" pitchFamily="50" charset="-128"/>
                          <a:ea typeface="Meiryo UI" panose="020B0604030504040204" pitchFamily="50" charset="-128"/>
                        </a:rPr>
                        <a:t>する。</a:t>
                      </a:r>
                      <a:endParaRPr kumimoji="1" lang="en-US" altLang="ja-JP" sz="1500" dirty="0">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463437"/>
                  </a:ext>
                </a:extLst>
              </a:tr>
              <a:tr h="2231603">
                <a:tc>
                  <a:txBody>
                    <a:bodyPr/>
                    <a:lstStyle/>
                    <a:p>
                      <a:pPr algn="ctr"/>
                      <a:r>
                        <a:rPr kumimoji="1" lang="ja-JP" altLang="en-US" sz="1600" dirty="0">
                          <a:latin typeface="Meiryo UI" panose="020B0604030504040204" pitchFamily="50" charset="-128"/>
                          <a:ea typeface="Meiryo UI" panose="020B0604030504040204" pitchFamily="50" charset="-128"/>
                        </a:rPr>
                        <a:t>手引き</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（抜粋）</a:t>
                      </a:r>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500" dirty="0">
                          <a:latin typeface="Meiryo UI" panose="020B0604030504040204" pitchFamily="50" charset="-128"/>
                          <a:ea typeface="Meiryo UI" panose="020B0604030504040204" pitchFamily="50" charset="-128"/>
                        </a:rPr>
                        <a:t>・・・</a:t>
                      </a:r>
                      <a:endParaRPr kumimoji="1" lang="en-US" altLang="ja-JP" sz="1500" dirty="0">
                        <a:latin typeface="Meiryo UI" panose="020B0604030504040204" pitchFamily="50" charset="-128"/>
                        <a:ea typeface="Meiryo UI" panose="020B0604030504040204" pitchFamily="50" charset="-128"/>
                      </a:endParaRPr>
                    </a:p>
                    <a:p>
                      <a:pPr marL="269875" indent="-269875"/>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営業の実績として、法令上求められる経験期間について、毎年分の代表的な建設工事を確認します。この際、各年の確認する工事とその翌年の工事との</a:t>
                      </a:r>
                      <a:r>
                        <a:rPr kumimoji="1" lang="ja-JP" altLang="en-US" sz="1500" u="sng" dirty="0">
                          <a:latin typeface="Meiryo UI" panose="020B0604030504040204" pitchFamily="50" charset="-128"/>
                          <a:ea typeface="Meiryo UI" panose="020B0604030504040204" pitchFamily="50" charset="-128"/>
                        </a:rPr>
                        <a:t>間隔が１年以上とならない</a:t>
                      </a:r>
                      <a:r>
                        <a:rPr kumimoji="1" lang="ja-JP" altLang="en-US" sz="1500" dirty="0">
                          <a:latin typeface="Meiryo UI" panose="020B0604030504040204" pitchFamily="50" charset="-128"/>
                          <a:ea typeface="Meiryo UI" panose="020B0604030504040204" pitchFamily="50" charset="-128"/>
                        </a:rPr>
                        <a:t>ようにしてください。</a:t>
                      </a:r>
                      <a:r>
                        <a:rPr kumimoji="1" lang="ja-JP" altLang="en-US" sz="1500" u="sng" dirty="0">
                          <a:latin typeface="Meiryo UI" panose="020B0604030504040204" pitchFamily="50" charset="-128"/>
                          <a:ea typeface="Meiryo UI" panose="020B0604030504040204" pitchFamily="50" charset="-128"/>
                        </a:rPr>
                        <a:t>１年以上の間隔があった場合</a:t>
                      </a:r>
                      <a:r>
                        <a:rPr kumimoji="1" lang="ja-JP" altLang="en-US" sz="1500" dirty="0">
                          <a:latin typeface="Meiryo UI" panose="020B0604030504040204" pitchFamily="50" charset="-128"/>
                          <a:ea typeface="Meiryo UI" panose="020B0604030504040204" pitchFamily="50" charset="-128"/>
                        </a:rPr>
                        <a:t>、その間に経験した</a:t>
                      </a:r>
                      <a:r>
                        <a:rPr kumimoji="1" lang="ja-JP" altLang="en-US" sz="1500" u="sng" dirty="0">
                          <a:latin typeface="Meiryo UI" panose="020B0604030504040204" pitchFamily="50" charset="-128"/>
                          <a:ea typeface="Meiryo UI" panose="020B0604030504040204" pitchFamily="50" charset="-128"/>
                        </a:rPr>
                        <a:t>他の工事の実績を確認</a:t>
                      </a:r>
                      <a:r>
                        <a:rPr kumimoji="1" lang="ja-JP" altLang="en-US" sz="1500" dirty="0">
                          <a:latin typeface="Meiryo UI" panose="020B0604030504040204" pitchFamily="50" charset="-128"/>
                          <a:ea typeface="Meiryo UI" panose="020B0604030504040204" pitchFamily="50" charset="-128"/>
                        </a:rPr>
                        <a:t>します。</a:t>
                      </a:r>
                      <a:endParaRPr kumimoji="1" lang="en-US" altLang="ja-JP" sz="1500" dirty="0">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500" dirty="0">
                          <a:latin typeface="Meiryo UI" panose="020B0604030504040204" pitchFamily="50" charset="-128"/>
                          <a:ea typeface="Meiryo UI" panose="020B0604030504040204" pitchFamily="50" charset="-128"/>
                        </a:rPr>
                        <a:t>・・・</a:t>
                      </a:r>
                      <a:endParaRPr kumimoji="1" lang="en-US" altLang="ja-JP" sz="1500" dirty="0">
                        <a:latin typeface="Meiryo UI" panose="020B0604030504040204" pitchFamily="50" charset="-128"/>
                        <a:ea typeface="Meiryo UI" panose="020B0604030504040204" pitchFamily="50" charset="-128"/>
                      </a:endParaRPr>
                    </a:p>
                    <a:p>
                      <a:pPr marL="269875" indent="-269875"/>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確認できた建設工事と次の建設工事との期間が</a:t>
                      </a:r>
                      <a:r>
                        <a:rPr kumimoji="1" lang="en-US" altLang="ja-JP" sz="1500" u="sng" dirty="0">
                          <a:latin typeface="Meiryo UI" panose="020B0604030504040204" pitchFamily="50" charset="-128"/>
                          <a:ea typeface="Meiryo UI" panose="020B0604030504040204" pitchFamily="50" charset="-128"/>
                        </a:rPr>
                        <a:t>12</a:t>
                      </a:r>
                      <a:r>
                        <a:rPr kumimoji="1" lang="ja-JP" altLang="en-US" sz="1500" u="sng" dirty="0">
                          <a:latin typeface="Meiryo UI" panose="020B0604030504040204" pitchFamily="50" charset="-128"/>
                          <a:ea typeface="Meiryo UI" panose="020B0604030504040204" pitchFamily="50" charset="-128"/>
                        </a:rPr>
                        <a:t>か月を超えて空かなければ</a:t>
                      </a:r>
                      <a:r>
                        <a:rPr kumimoji="1" lang="ja-JP" altLang="en-US" sz="1500" dirty="0">
                          <a:latin typeface="Meiryo UI" panose="020B0604030504040204" pitchFamily="50" charset="-128"/>
                          <a:ea typeface="Meiryo UI" panose="020B0604030504040204" pitchFamily="50" charset="-128"/>
                        </a:rPr>
                        <a:t>連続した期間、経験があることとします。</a:t>
                      </a:r>
                    </a:p>
                  </a:txBody>
                  <a:tcP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3931341"/>
                  </a:ext>
                </a:extLst>
              </a:tr>
            </a:tbl>
          </a:graphicData>
        </a:graphic>
      </p:graphicFrame>
    </p:spTree>
    <p:extLst>
      <p:ext uri="{BB962C8B-B14F-4D97-AF65-F5344CB8AC3E}">
        <p14:creationId xmlns:p14="http://schemas.microsoft.com/office/powerpoint/2010/main" val="390962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p:cNvSpPr>
            <a:spLocks noGrp="1"/>
          </p:cNvSpPr>
          <p:nvPr>
            <p:ph type="sldNum" sz="quarter" idx="12"/>
          </p:nvPr>
        </p:nvSpPr>
        <p:spPr>
          <a:xfrm>
            <a:off x="6838681" y="6338658"/>
            <a:ext cx="2057400" cy="365125"/>
          </a:xfrm>
        </p:spPr>
        <p:txBody>
          <a:bodyPr/>
          <a:lstStyle/>
          <a:p>
            <a:r>
              <a:rPr kumimoji="1" lang="en-US" altLang="ja-JP" sz="1800" dirty="0">
                <a:latin typeface="Meiryo UI" panose="020B0604030504040204" pitchFamily="50" charset="-128"/>
                <a:ea typeface="Meiryo UI" panose="020B0604030504040204" pitchFamily="50" charset="-128"/>
              </a:rPr>
              <a:t>3</a:t>
            </a:r>
            <a:endParaRPr kumimoji="1" lang="ja-JP" altLang="en-US" sz="1800" dirty="0">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C8C7225D-106E-4589-BC87-14961E54A4A4}"/>
              </a:ext>
            </a:extLst>
          </p:cNvPr>
          <p:cNvCxnSpPr/>
          <p:nvPr/>
        </p:nvCxnSpPr>
        <p:spPr>
          <a:xfrm>
            <a:off x="249529" y="1026757"/>
            <a:ext cx="8644943" cy="0"/>
          </a:xfrm>
          <a:prstGeom prst="line">
            <a:avLst/>
          </a:prstGeom>
          <a:ln w="28575"/>
        </p:spPr>
        <p:style>
          <a:lnRef idx="1">
            <a:schemeClr val="dk1"/>
          </a:lnRef>
          <a:fillRef idx="0">
            <a:schemeClr val="dk1"/>
          </a:fillRef>
          <a:effectRef idx="0">
            <a:schemeClr val="dk1"/>
          </a:effectRef>
          <a:fontRef idx="minor">
            <a:schemeClr val="tx1"/>
          </a:fontRef>
        </p:style>
      </p:cxnSp>
      <p:sp>
        <p:nvSpPr>
          <p:cNvPr id="12" name="タイトル 3">
            <a:extLst>
              <a:ext uri="{FF2B5EF4-FFF2-40B4-BE49-F238E27FC236}">
                <a16:creationId xmlns:a16="http://schemas.microsoft.com/office/drawing/2014/main" id="{609746D6-B5F6-40D6-A18F-93851CB7262F}"/>
              </a:ext>
            </a:extLst>
          </p:cNvPr>
          <p:cNvSpPr txBox="1">
            <a:spLocks/>
          </p:cNvSpPr>
          <p:nvPr/>
        </p:nvSpPr>
        <p:spPr>
          <a:xfrm>
            <a:off x="249527" y="1045601"/>
            <a:ext cx="3126738" cy="5753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改定内容の概要</a:t>
            </a:r>
          </a:p>
        </p:txBody>
      </p:sp>
      <p:sp>
        <p:nvSpPr>
          <p:cNvPr id="14" name="タイトル 3">
            <a:extLst>
              <a:ext uri="{FF2B5EF4-FFF2-40B4-BE49-F238E27FC236}">
                <a16:creationId xmlns:a16="http://schemas.microsoft.com/office/drawing/2014/main" id="{BF0A16DE-A440-49DF-8409-E5486C25EA95}"/>
              </a:ext>
            </a:extLst>
          </p:cNvPr>
          <p:cNvSpPr txBox="1">
            <a:spLocks/>
          </p:cNvSpPr>
          <p:nvPr/>
        </p:nvSpPr>
        <p:spPr>
          <a:xfrm>
            <a:off x="249527" y="291604"/>
            <a:ext cx="8644943" cy="575321"/>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solidFill>
                  <a:schemeClr val="bg1"/>
                </a:solidFill>
                <a:latin typeface="Meiryo UI" panose="020B0604030504040204" pitchFamily="50" charset="-128"/>
                <a:ea typeface="Meiryo UI" panose="020B0604030504040204" pitchFamily="50" charset="-128"/>
              </a:rPr>
              <a:t>1</a:t>
            </a:r>
            <a:r>
              <a:rPr lang="ja-JP" altLang="en-US" sz="2400" b="1" dirty="0">
                <a:solidFill>
                  <a:schemeClr val="bg1"/>
                </a:solidFill>
                <a:latin typeface="Meiryo UI" panose="020B0604030504040204" pitchFamily="50" charset="-128"/>
                <a:ea typeface="Meiryo UI" panose="020B0604030504040204" pitchFamily="50" charset="-128"/>
              </a:rPr>
              <a:t>．建設業許可にかかる 審査基準 ・ 手引き の改定</a:t>
            </a:r>
            <a:r>
              <a:rPr lang="ja-JP" altLang="en-US" sz="2400" dirty="0">
                <a:solidFill>
                  <a:schemeClr val="bg1"/>
                </a:solidFill>
                <a:latin typeface="Meiryo UI" panose="020B0604030504040204" pitchFamily="50" charset="-128"/>
                <a:ea typeface="Meiryo UI" panose="020B0604030504040204" pitchFamily="50" charset="-128"/>
              </a:rPr>
              <a:t>　</a:t>
            </a:r>
          </a:p>
        </p:txBody>
      </p:sp>
      <p:sp>
        <p:nvSpPr>
          <p:cNvPr id="17" name="Rectangle 2">
            <a:extLst>
              <a:ext uri="{FF2B5EF4-FFF2-40B4-BE49-F238E27FC236}">
                <a16:creationId xmlns:a16="http://schemas.microsoft.com/office/drawing/2014/main" id="{E8FD054E-8615-4C82-99D0-2F693D4A47B0}"/>
              </a:ext>
            </a:extLst>
          </p:cNvPr>
          <p:cNvSpPr txBox="1">
            <a:spLocks noChangeArrowheads="1"/>
          </p:cNvSpPr>
          <p:nvPr/>
        </p:nvSpPr>
        <p:spPr bwMode="auto">
          <a:xfrm>
            <a:off x="499057" y="1541669"/>
            <a:ext cx="7444296" cy="75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000" b="1" dirty="0">
                <a:latin typeface="Meiryo UI" panose="020B0604030504040204" pitchFamily="50" charset="-128"/>
                <a:ea typeface="Meiryo UI" panose="020B0604030504040204" pitchFamily="50" charset="-128"/>
              </a:rPr>
              <a:t>❷ ー１　＜　専任技術者　＞</a:t>
            </a:r>
            <a:endParaRPr lang="en-US" altLang="ja-JP" sz="2000" b="1" dirty="0">
              <a:latin typeface="Meiryo UI" panose="020B0604030504040204" pitchFamily="50" charset="-128"/>
              <a:ea typeface="Meiryo UI" panose="020B0604030504040204" pitchFamily="50" charset="-128"/>
            </a:endParaRPr>
          </a:p>
          <a:p>
            <a:pPr eaLnBrk="1" hangingPunct="1">
              <a:buFontTx/>
              <a:buNone/>
            </a:pPr>
            <a:r>
              <a:rPr lang="ja-JP" altLang="en-US" sz="1800" kern="100" dirty="0">
                <a:latin typeface="ＭＳ Ｐゴシック" panose="020B0600070205080204" pitchFamily="50" charset="-128"/>
                <a:ea typeface="Meiryo UI" panose="020B0604030504040204" pitchFamily="50" charset="-128"/>
                <a:cs typeface="Times New Roman" panose="02020603050405020304" pitchFamily="18" charset="0"/>
              </a:rPr>
              <a:t>　　経験した実務の期間を確認する方法について、具体的に明示しています。</a:t>
            </a:r>
            <a:endParaRPr lang="ja-JP" altLang="en-US" sz="1800" dirty="0">
              <a:latin typeface="Meiryo UI" panose="020B0604030504040204" pitchFamily="50" charset="-128"/>
              <a:ea typeface="Meiryo UI" panose="020B0604030504040204" pitchFamily="50" charset="-128"/>
            </a:endParaRPr>
          </a:p>
        </p:txBody>
      </p:sp>
      <p:graphicFrame>
        <p:nvGraphicFramePr>
          <p:cNvPr id="18" name="表 18">
            <a:extLst>
              <a:ext uri="{FF2B5EF4-FFF2-40B4-BE49-F238E27FC236}">
                <a16:creationId xmlns:a16="http://schemas.microsoft.com/office/drawing/2014/main" id="{BF64B4AE-BC4D-4012-AD71-0B80C8083467}"/>
              </a:ext>
            </a:extLst>
          </p:cNvPr>
          <p:cNvGraphicFramePr>
            <a:graphicFrameLocks noGrp="1"/>
          </p:cNvGraphicFramePr>
          <p:nvPr>
            <p:extLst>
              <p:ext uri="{D42A27DB-BD31-4B8C-83A1-F6EECF244321}">
                <p14:modId xmlns:p14="http://schemas.microsoft.com/office/powerpoint/2010/main" val="3563666413"/>
              </p:ext>
            </p:extLst>
          </p:nvPr>
        </p:nvGraphicFramePr>
        <p:xfrm>
          <a:off x="886649" y="2471414"/>
          <a:ext cx="7522792" cy="2129760"/>
        </p:xfrm>
        <a:graphic>
          <a:graphicData uri="http://schemas.openxmlformats.org/drawingml/2006/table">
            <a:tbl>
              <a:tblPr firstRow="1" bandRow="1">
                <a:tableStyleId>{85BE263C-DBD7-4A20-BB59-AAB30ACAA65A}</a:tableStyleId>
              </a:tblPr>
              <a:tblGrid>
                <a:gridCol w="1069372">
                  <a:extLst>
                    <a:ext uri="{9D8B030D-6E8A-4147-A177-3AD203B41FA5}">
                      <a16:colId xmlns:a16="http://schemas.microsoft.com/office/drawing/2014/main" val="3451929409"/>
                    </a:ext>
                  </a:extLst>
                </a:gridCol>
                <a:gridCol w="3226710">
                  <a:extLst>
                    <a:ext uri="{9D8B030D-6E8A-4147-A177-3AD203B41FA5}">
                      <a16:colId xmlns:a16="http://schemas.microsoft.com/office/drawing/2014/main" val="376707456"/>
                    </a:ext>
                  </a:extLst>
                </a:gridCol>
                <a:gridCol w="3226710">
                  <a:extLst>
                    <a:ext uri="{9D8B030D-6E8A-4147-A177-3AD203B41FA5}">
                      <a16:colId xmlns:a16="http://schemas.microsoft.com/office/drawing/2014/main" val="4189781718"/>
                    </a:ext>
                  </a:extLst>
                </a:gridCol>
              </a:tblGrid>
              <a:tr h="344669">
                <a:tc>
                  <a:txBody>
                    <a:bodyPr/>
                    <a:lstStyle/>
                    <a:p>
                      <a:endParaRPr kumimoji="1" lang="ja-JP" altLang="en-US" sz="1600" dirty="0">
                        <a:latin typeface="Meiryo UI" panose="020B0604030504040204" pitchFamily="50" charset="-128"/>
                        <a:ea typeface="Meiryo UI" panose="020B0604030504040204" pitchFamily="50" charset="-128"/>
                      </a:endParaRPr>
                    </a:p>
                  </a:txBody>
                  <a:tcP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dirty="0">
                          <a:latin typeface="Meiryo UI" panose="020B0604030504040204" pitchFamily="50" charset="-128"/>
                          <a:ea typeface="Meiryo UI" panose="020B0604030504040204" pitchFamily="50" charset="-128"/>
                        </a:rPr>
                        <a:t>改定後</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dirty="0">
                          <a:latin typeface="Meiryo UI" panose="020B0604030504040204" pitchFamily="50" charset="-128"/>
                          <a:ea typeface="Meiryo UI" panose="020B0604030504040204" pitchFamily="50" charset="-128"/>
                        </a:rPr>
                        <a:t>改定前</a:t>
                      </a:r>
                    </a:p>
                  </a:txBody>
                  <a:tcP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850501"/>
                  </a:ext>
                </a:extLst>
              </a:tr>
              <a:tr h="1764000">
                <a:tc>
                  <a:txBody>
                    <a:bodyPr/>
                    <a:lstStyle/>
                    <a:p>
                      <a:pPr algn="ctr"/>
                      <a:r>
                        <a:rPr kumimoji="1" lang="ja-JP" altLang="en-US" sz="1600" dirty="0">
                          <a:latin typeface="Meiryo UI" panose="020B0604030504040204" pitchFamily="50" charset="-128"/>
                          <a:ea typeface="Meiryo UI" panose="020B0604030504040204" pitchFamily="50" charset="-128"/>
                        </a:rPr>
                        <a:t>審査基準</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（抜粋）</a:t>
                      </a:r>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500" dirty="0">
                          <a:latin typeface="Meiryo UI" panose="020B0604030504040204" pitchFamily="50" charset="-128"/>
                          <a:ea typeface="Meiryo UI" panose="020B0604030504040204" pitchFamily="50" charset="-128"/>
                        </a:rPr>
                        <a:t>・・・</a:t>
                      </a:r>
                      <a:endParaRPr kumimoji="1" lang="en-US" altLang="ja-JP" sz="1500" dirty="0">
                        <a:latin typeface="Meiryo UI" panose="020B0604030504040204" pitchFamily="50" charset="-128"/>
                        <a:ea typeface="Meiryo UI" panose="020B0604030504040204" pitchFamily="50" charset="-128"/>
                      </a:endParaRPr>
                    </a:p>
                    <a:p>
                      <a:pPr marL="269875" indent="-269875"/>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上記書類で経験を確認する場合において、各年の確認する代表的な工事とその翌年の代表的な工事との</a:t>
                      </a:r>
                      <a:r>
                        <a:rPr kumimoji="1" lang="ja-JP" altLang="en-US" sz="1500" u="sng" dirty="0">
                          <a:latin typeface="Meiryo UI" panose="020B0604030504040204" pitchFamily="50" charset="-128"/>
                          <a:ea typeface="Meiryo UI" panose="020B0604030504040204" pitchFamily="50" charset="-128"/>
                        </a:rPr>
                        <a:t>間隔が１年以上である場合</a:t>
                      </a:r>
                      <a:r>
                        <a:rPr kumimoji="1" lang="ja-JP" altLang="en-US" sz="1500" dirty="0">
                          <a:latin typeface="Meiryo UI" panose="020B0604030504040204" pitchFamily="50" charset="-128"/>
                          <a:ea typeface="Meiryo UI" panose="020B0604030504040204" pitchFamily="50" charset="-128"/>
                        </a:rPr>
                        <a:t>は、その間に積み上げた</a:t>
                      </a:r>
                      <a:r>
                        <a:rPr kumimoji="1" lang="ja-JP" altLang="en-US" sz="1500" u="sng" dirty="0">
                          <a:latin typeface="Meiryo UI" panose="020B0604030504040204" pitchFamily="50" charset="-128"/>
                          <a:ea typeface="Meiryo UI" panose="020B0604030504040204" pitchFamily="50" charset="-128"/>
                        </a:rPr>
                        <a:t>当該業種に関する他の工事の実績を確認</a:t>
                      </a:r>
                      <a:r>
                        <a:rPr kumimoji="1" lang="ja-JP" altLang="en-US" sz="1500" dirty="0">
                          <a:latin typeface="Meiryo UI" panose="020B0604030504040204" pitchFamily="50" charset="-128"/>
                          <a:ea typeface="Meiryo UI" panose="020B0604030504040204" pitchFamily="50" charset="-128"/>
                        </a:rPr>
                        <a:t>する</a:t>
                      </a:r>
                      <a:endParaRPr kumimoji="1" lang="en-US" altLang="ja-JP" sz="1500" dirty="0">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500" dirty="0">
                          <a:latin typeface="Meiryo UI" panose="020B0604030504040204" pitchFamily="50" charset="-128"/>
                          <a:ea typeface="Meiryo UI" panose="020B0604030504040204" pitchFamily="50" charset="-128"/>
                        </a:rPr>
                        <a:t>・・・</a:t>
                      </a:r>
                      <a:endParaRPr kumimoji="1" lang="en-US" altLang="ja-JP" sz="1500" dirty="0">
                        <a:latin typeface="Meiryo UI" panose="020B0604030504040204" pitchFamily="50" charset="-128"/>
                        <a:ea typeface="Meiryo UI" panose="020B0604030504040204" pitchFamily="50" charset="-128"/>
                      </a:endParaRPr>
                    </a:p>
                    <a:p>
                      <a:pPr marL="269875" indent="-269875"/>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建設工事の空白期間が</a:t>
                      </a:r>
                      <a:r>
                        <a:rPr kumimoji="1" lang="ja-JP" altLang="en-US" sz="1500" u="sng" dirty="0">
                          <a:latin typeface="Meiryo UI" panose="020B0604030504040204" pitchFamily="50" charset="-128"/>
                          <a:ea typeface="Meiryo UI" panose="020B0604030504040204" pitchFamily="50" charset="-128"/>
                        </a:rPr>
                        <a:t>１年以上である場合</a:t>
                      </a:r>
                      <a:r>
                        <a:rPr kumimoji="1" lang="ja-JP" altLang="en-US" sz="1500" dirty="0">
                          <a:latin typeface="Meiryo UI" panose="020B0604030504040204" pitchFamily="50" charset="-128"/>
                          <a:ea typeface="Meiryo UI" panose="020B0604030504040204" pitchFamily="50" charset="-128"/>
                        </a:rPr>
                        <a:t>は、当該期間を実務経験の</a:t>
                      </a:r>
                      <a:r>
                        <a:rPr kumimoji="1" lang="ja-JP" altLang="en-US" sz="1500" u="sng" dirty="0">
                          <a:latin typeface="Meiryo UI" panose="020B0604030504040204" pitchFamily="50" charset="-128"/>
                          <a:ea typeface="Meiryo UI" panose="020B0604030504040204" pitchFamily="50" charset="-128"/>
                        </a:rPr>
                        <a:t>年数から除算</a:t>
                      </a:r>
                      <a:r>
                        <a:rPr kumimoji="1" lang="ja-JP" altLang="en-US" sz="1500" dirty="0">
                          <a:latin typeface="Meiryo UI" panose="020B0604030504040204" pitchFamily="50" charset="-128"/>
                          <a:ea typeface="Meiryo UI" panose="020B0604030504040204" pitchFamily="50" charset="-128"/>
                        </a:rPr>
                        <a:t>する。</a:t>
                      </a:r>
                      <a:endParaRPr kumimoji="1" lang="en-US" altLang="ja-JP" sz="1500" dirty="0">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463437"/>
                  </a:ext>
                </a:extLst>
              </a:tr>
            </a:tbl>
          </a:graphicData>
        </a:graphic>
      </p:graphicFrame>
    </p:spTree>
    <p:extLst>
      <p:ext uri="{BB962C8B-B14F-4D97-AF65-F5344CB8AC3E}">
        <p14:creationId xmlns:p14="http://schemas.microsoft.com/office/powerpoint/2010/main" val="30932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p:cNvSpPr>
            <a:spLocks noGrp="1"/>
          </p:cNvSpPr>
          <p:nvPr>
            <p:ph type="sldNum" sz="quarter" idx="12"/>
          </p:nvPr>
        </p:nvSpPr>
        <p:spPr>
          <a:xfrm>
            <a:off x="6838681" y="6338658"/>
            <a:ext cx="2057400" cy="365125"/>
          </a:xfrm>
        </p:spPr>
        <p:txBody>
          <a:bodyPr/>
          <a:lstStyle/>
          <a:p>
            <a:r>
              <a:rPr kumimoji="1" lang="en-US" altLang="ja-JP" sz="1800" dirty="0">
                <a:latin typeface="Meiryo UI" panose="020B0604030504040204" pitchFamily="50" charset="-128"/>
                <a:ea typeface="Meiryo UI" panose="020B0604030504040204" pitchFamily="50" charset="-128"/>
              </a:rPr>
              <a:t>4</a:t>
            </a:r>
            <a:endParaRPr kumimoji="1" lang="ja-JP" altLang="en-US" sz="1800" dirty="0">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C8C7225D-106E-4589-BC87-14961E54A4A4}"/>
              </a:ext>
            </a:extLst>
          </p:cNvPr>
          <p:cNvCxnSpPr/>
          <p:nvPr/>
        </p:nvCxnSpPr>
        <p:spPr>
          <a:xfrm>
            <a:off x="249529" y="1026757"/>
            <a:ext cx="8644943" cy="0"/>
          </a:xfrm>
          <a:prstGeom prst="line">
            <a:avLst/>
          </a:prstGeom>
          <a:ln w="28575"/>
        </p:spPr>
        <p:style>
          <a:lnRef idx="1">
            <a:schemeClr val="dk1"/>
          </a:lnRef>
          <a:fillRef idx="0">
            <a:schemeClr val="dk1"/>
          </a:fillRef>
          <a:effectRef idx="0">
            <a:schemeClr val="dk1"/>
          </a:effectRef>
          <a:fontRef idx="minor">
            <a:schemeClr val="tx1"/>
          </a:fontRef>
        </p:style>
      </p:cxnSp>
      <p:sp>
        <p:nvSpPr>
          <p:cNvPr id="12" name="タイトル 3">
            <a:extLst>
              <a:ext uri="{FF2B5EF4-FFF2-40B4-BE49-F238E27FC236}">
                <a16:creationId xmlns:a16="http://schemas.microsoft.com/office/drawing/2014/main" id="{609746D6-B5F6-40D6-A18F-93851CB7262F}"/>
              </a:ext>
            </a:extLst>
          </p:cNvPr>
          <p:cNvSpPr txBox="1">
            <a:spLocks/>
          </p:cNvSpPr>
          <p:nvPr/>
        </p:nvSpPr>
        <p:spPr>
          <a:xfrm>
            <a:off x="249527" y="1045601"/>
            <a:ext cx="3126738" cy="5753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改定内容の概要</a:t>
            </a:r>
          </a:p>
        </p:txBody>
      </p:sp>
      <p:sp>
        <p:nvSpPr>
          <p:cNvPr id="14" name="タイトル 3">
            <a:extLst>
              <a:ext uri="{FF2B5EF4-FFF2-40B4-BE49-F238E27FC236}">
                <a16:creationId xmlns:a16="http://schemas.microsoft.com/office/drawing/2014/main" id="{BF0A16DE-A440-49DF-8409-E5486C25EA95}"/>
              </a:ext>
            </a:extLst>
          </p:cNvPr>
          <p:cNvSpPr txBox="1">
            <a:spLocks/>
          </p:cNvSpPr>
          <p:nvPr/>
        </p:nvSpPr>
        <p:spPr>
          <a:xfrm>
            <a:off x="249527" y="291604"/>
            <a:ext cx="8644943" cy="575321"/>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solidFill>
                  <a:schemeClr val="bg1"/>
                </a:solidFill>
                <a:latin typeface="Meiryo UI" panose="020B0604030504040204" pitchFamily="50" charset="-128"/>
                <a:ea typeface="Meiryo UI" panose="020B0604030504040204" pitchFamily="50" charset="-128"/>
              </a:rPr>
              <a:t>1</a:t>
            </a:r>
            <a:r>
              <a:rPr lang="ja-JP" altLang="en-US" sz="2400" b="1" dirty="0">
                <a:solidFill>
                  <a:schemeClr val="bg1"/>
                </a:solidFill>
                <a:latin typeface="Meiryo UI" panose="020B0604030504040204" pitchFamily="50" charset="-128"/>
                <a:ea typeface="Meiryo UI" panose="020B0604030504040204" pitchFamily="50" charset="-128"/>
              </a:rPr>
              <a:t>．建設業許可にかかる 審査基準 ・ 手引き の改定</a:t>
            </a:r>
            <a:r>
              <a:rPr lang="ja-JP" altLang="en-US" sz="2400" dirty="0">
                <a:solidFill>
                  <a:schemeClr val="bg1"/>
                </a:solidFill>
                <a:latin typeface="Meiryo UI" panose="020B0604030504040204" pitchFamily="50" charset="-128"/>
                <a:ea typeface="Meiryo UI" panose="020B0604030504040204" pitchFamily="50" charset="-128"/>
              </a:rPr>
              <a:t>　</a:t>
            </a:r>
          </a:p>
        </p:txBody>
      </p:sp>
      <p:sp>
        <p:nvSpPr>
          <p:cNvPr id="17" name="Rectangle 2">
            <a:extLst>
              <a:ext uri="{FF2B5EF4-FFF2-40B4-BE49-F238E27FC236}">
                <a16:creationId xmlns:a16="http://schemas.microsoft.com/office/drawing/2014/main" id="{E8FD054E-8615-4C82-99D0-2F693D4A47B0}"/>
              </a:ext>
            </a:extLst>
          </p:cNvPr>
          <p:cNvSpPr txBox="1">
            <a:spLocks noChangeArrowheads="1"/>
          </p:cNvSpPr>
          <p:nvPr/>
        </p:nvSpPr>
        <p:spPr bwMode="auto">
          <a:xfrm>
            <a:off x="499057" y="1541669"/>
            <a:ext cx="7444296" cy="75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000" b="1" dirty="0">
                <a:latin typeface="Meiryo UI" panose="020B0604030504040204" pitchFamily="50" charset="-128"/>
                <a:ea typeface="Meiryo UI" panose="020B0604030504040204" pitchFamily="50" charset="-128"/>
              </a:rPr>
              <a:t>❷ ー２　＜　専任技術者　＞</a:t>
            </a:r>
            <a:endParaRPr lang="en-US" altLang="ja-JP" sz="2000" b="1" dirty="0">
              <a:latin typeface="Meiryo UI" panose="020B0604030504040204" pitchFamily="50" charset="-128"/>
              <a:ea typeface="Meiryo UI" panose="020B0604030504040204" pitchFamily="50" charset="-128"/>
            </a:endParaRPr>
          </a:p>
          <a:p>
            <a:pPr eaLnBrk="1" hangingPunct="1">
              <a:buFontTx/>
              <a:buNone/>
            </a:pPr>
            <a:r>
              <a:rPr lang="ja-JP" altLang="en-US" sz="1800" kern="100" dirty="0">
                <a:latin typeface="ＭＳ Ｐゴシック" panose="020B0600070205080204" pitchFamily="50" charset="-128"/>
                <a:ea typeface="Meiryo UI" panose="020B0604030504040204" pitchFamily="50" charset="-128"/>
                <a:cs typeface="Times New Roman" panose="02020603050405020304" pitchFamily="18" charset="0"/>
              </a:rPr>
              <a:t>　　経験した実務の期間を確認する方法について、具体的に明示しています。</a:t>
            </a:r>
            <a:endParaRPr lang="ja-JP" altLang="en-US" sz="1800" dirty="0">
              <a:latin typeface="Meiryo UI" panose="020B0604030504040204" pitchFamily="50" charset="-128"/>
              <a:ea typeface="Meiryo UI" panose="020B0604030504040204" pitchFamily="50" charset="-128"/>
            </a:endParaRPr>
          </a:p>
        </p:txBody>
      </p:sp>
      <p:graphicFrame>
        <p:nvGraphicFramePr>
          <p:cNvPr id="18" name="表 18">
            <a:extLst>
              <a:ext uri="{FF2B5EF4-FFF2-40B4-BE49-F238E27FC236}">
                <a16:creationId xmlns:a16="http://schemas.microsoft.com/office/drawing/2014/main" id="{BF64B4AE-BC4D-4012-AD71-0B80C8083467}"/>
              </a:ext>
            </a:extLst>
          </p:cNvPr>
          <p:cNvGraphicFramePr>
            <a:graphicFrameLocks noGrp="1"/>
          </p:cNvGraphicFramePr>
          <p:nvPr>
            <p:extLst>
              <p:ext uri="{D42A27DB-BD31-4B8C-83A1-F6EECF244321}">
                <p14:modId xmlns:p14="http://schemas.microsoft.com/office/powerpoint/2010/main" val="3380294381"/>
              </p:ext>
            </p:extLst>
          </p:nvPr>
        </p:nvGraphicFramePr>
        <p:xfrm>
          <a:off x="886649" y="2471414"/>
          <a:ext cx="7522792" cy="4114800"/>
        </p:xfrm>
        <a:graphic>
          <a:graphicData uri="http://schemas.openxmlformats.org/drawingml/2006/table">
            <a:tbl>
              <a:tblPr firstRow="1" bandRow="1">
                <a:tableStyleId>{85BE263C-DBD7-4A20-BB59-AAB30ACAA65A}</a:tableStyleId>
              </a:tblPr>
              <a:tblGrid>
                <a:gridCol w="1069372">
                  <a:extLst>
                    <a:ext uri="{9D8B030D-6E8A-4147-A177-3AD203B41FA5}">
                      <a16:colId xmlns:a16="http://schemas.microsoft.com/office/drawing/2014/main" val="3451929409"/>
                    </a:ext>
                  </a:extLst>
                </a:gridCol>
                <a:gridCol w="3226710">
                  <a:extLst>
                    <a:ext uri="{9D8B030D-6E8A-4147-A177-3AD203B41FA5}">
                      <a16:colId xmlns:a16="http://schemas.microsoft.com/office/drawing/2014/main" val="376707456"/>
                    </a:ext>
                  </a:extLst>
                </a:gridCol>
                <a:gridCol w="3226710">
                  <a:extLst>
                    <a:ext uri="{9D8B030D-6E8A-4147-A177-3AD203B41FA5}">
                      <a16:colId xmlns:a16="http://schemas.microsoft.com/office/drawing/2014/main" val="4189781718"/>
                    </a:ext>
                  </a:extLst>
                </a:gridCol>
              </a:tblGrid>
              <a:tr h="344669">
                <a:tc>
                  <a:txBody>
                    <a:bodyPr/>
                    <a:lstStyle/>
                    <a:p>
                      <a:endParaRPr kumimoji="1" lang="ja-JP" altLang="en-US" sz="1600" dirty="0">
                        <a:latin typeface="Meiryo UI" panose="020B0604030504040204" pitchFamily="50" charset="-128"/>
                        <a:ea typeface="Meiryo UI" panose="020B0604030504040204" pitchFamily="50" charset="-128"/>
                      </a:endParaRPr>
                    </a:p>
                  </a:txBody>
                  <a:tcP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dirty="0">
                          <a:latin typeface="Meiryo UI" panose="020B0604030504040204" pitchFamily="50" charset="-128"/>
                          <a:ea typeface="Meiryo UI" panose="020B0604030504040204" pitchFamily="50" charset="-128"/>
                        </a:rPr>
                        <a:t>改定後</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dirty="0">
                          <a:latin typeface="Meiryo UI" panose="020B0604030504040204" pitchFamily="50" charset="-128"/>
                          <a:ea typeface="Meiryo UI" panose="020B0604030504040204" pitchFamily="50" charset="-128"/>
                        </a:rPr>
                        <a:t>改定前</a:t>
                      </a:r>
                    </a:p>
                  </a:txBody>
                  <a:tcP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850501"/>
                  </a:ext>
                </a:extLst>
              </a:tr>
              <a:tr h="3600000">
                <a:tc>
                  <a:txBody>
                    <a:bodyPr/>
                    <a:lstStyle/>
                    <a:p>
                      <a:pPr algn="ctr"/>
                      <a:r>
                        <a:rPr kumimoji="1" lang="ja-JP" altLang="en-US" sz="1600" dirty="0">
                          <a:latin typeface="Meiryo UI" panose="020B0604030504040204" pitchFamily="50" charset="-128"/>
                          <a:ea typeface="Meiryo UI" panose="020B0604030504040204" pitchFamily="50" charset="-128"/>
                        </a:rPr>
                        <a:t>手引き</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（抜粋）</a:t>
                      </a:r>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500" dirty="0">
                          <a:latin typeface="Meiryo UI" panose="020B0604030504040204" pitchFamily="50" charset="-128"/>
                          <a:ea typeface="Meiryo UI" panose="020B0604030504040204" pitchFamily="50" charset="-128"/>
                        </a:rPr>
                        <a:t>・・・</a:t>
                      </a:r>
                      <a:endParaRPr kumimoji="1" lang="en-US" altLang="ja-JP" sz="1500" dirty="0">
                        <a:latin typeface="Meiryo UI" panose="020B0604030504040204" pitchFamily="50" charset="-128"/>
                        <a:ea typeface="Meiryo UI" panose="020B0604030504040204" pitchFamily="50" charset="-128"/>
                      </a:endParaRPr>
                    </a:p>
                    <a:p>
                      <a:pPr marL="269875" indent="-269875"/>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法令上求められる経験期間について、</a:t>
                      </a:r>
                      <a:r>
                        <a:rPr kumimoji="1" lang="en-US" altLang="ja-JP" sz="1500" dirty="0">
                          <a:latin typeface="Meiryo UI" panose="020B0604030504040204" pitchFamily="50" charset="-128"/>
                          <a:ea typeface="Meiryo UI" panose="020B0604030504040204" pitchFamily="50" charset="-128"/>
                        </a:rPr>
                        <a:t>P.3-37</a:t>
                      </a:r>
                      <a:r>
                        <a:rPr kumimoji="1" lang="ja-JP" altLang="en-US" sz="1500" dirty="0">
                          <a:latin typeface="Meiryo UI" panose="020B0604030504040204" pitchFamily="50" charset="-128"/>
                          <a:ea typeface="Meiryo UI" panose="020B0604030504040204" pitchFamily="50" charset="-128"/>
                        </a:rPr>
                        <a:t>（</a:t>
                      </a:r>
                      <a:r>
                        <a:rPr kumimoji="1" lang="en-US" altLang="ja-JP" sz="1500" dirty="0">
                          <a:latin typeface="Meiryo UI" panose="020B0604030504040204" pitchFamily="50" charset="-128"/>
                          <a:ea typeface="Meiryo UI" panose="020B0604030504040204" pitchFamily="50" charset="-128"/>
                        </a:rPr>
                        <a:t>※</a:t>
                      </a:r>
                      <a:r>
                        <a:rPr kumimoji="1" lang="ja-JP" altLang="en-US" sz="1500" dirty="0">
                          <a:latin typeface="Meiryo UI" panose="020B0604030504040204" pitchFamily="50" charset="-128"/>
                          <a:ea typeface="Meiryo UI" panose="020B0604030504040204" pitchFamily="50" charset="-128"/>
                        </a:rPr>
                        <a:t>変更の手引きは</a:t>
                      </a:r>
                      <a:r>
                        <a:rPr kumimoji="1" lang="en-US" altLang="ja-JP" sz="1500" dirty="0">
                          <a:latin typeface="Meiryo UI" panose="020B0604030504040204" pitchFamily="50" charset="-128"/>
                          <a:ea typeface="Meiryo UI" panose="020B0604030504040204" pitchFamily="50" charset="-128"/>
                        </a:rPr>
                        <a:t>P.2-38</a:t>
                      </a:r>
                      <a:r>
                        <a:rPr kumimoji="1" lang="ja-JP" altLang="en-US" sz="1500" dirty="0">
                          <a:latin typeface="Meiryo UI" panose="020B0604030504040204" pitchFamily="50" charset="-128"/>
                          <a:ea typeface="Meiryo UI" panose="020B0604030504040204" pitchFamily="50" charset="-128"/>
                        </a:rPr>
                        <a:t>）の記載例を参考に必要とする実務経験年数を積み上げて記載してください。</a:t>
                      </a:r>
                      <a:endParaRPr kumimoji="1" lang="en-US" altLang="ja-JP" sz="1500" dirty="0">
                        <a:latin typeface="Meiryo UI" panose="020B0604030504040204" pitchFamily="50" charset="-128"/>
                        <a:ea typeface="Meiryo UI" panose="020B0604030504040204" pitchFamily="50" charset="-128"/>
                      </a:endParaRPr>
                    </a:p>
                    <a:p>
                      <a:pPr marL="269875" indent="-269875"/>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実務経験証明書（様式第</a:t>
                      </a:r>
                      <a:r>
                        <a:rPr kumimoji="1" lang="en-US" altLang="ja-JP" sz="1500" dirty="0">
                          <a:latin typeface="Meiryo UI" panose="020B0604030504040204" pitchFamily="50" charset="-128"/>
                          <a:ea typeface="Meiryo UI" panose="020B0604030504040204" pitchFamily="50" charset="-128"/>
                        </a:rPr>
                        <a:t>9</a:t>
                      </a:r>
                      <a:r>
                        <a:rPr kumimoji="1" lang="ja-JP" altLang="en-US" sz="1500" dirty="0">
                          <a:latin typeface="Meiryo UI" panose="020B0604030504040204" pitchFamily="50" charset="-128"/>
                          <a:ea typeface="Meiryo UI" panose="020B0604030504040204" pitchFamily="50" charset="-128"/>
                        </a:rPr>
                        <a:t>号）では、各年の代表的な工事を記載いただきますが、代表的な工事についてはすべて上記書類を確認します。この際、各年の確認する代表的な工事とその翌年の代表的な工事との</a:t>
                      </a:r>
                      <a:r>
                        <a:rPr kumimoji="1" lang="ja-JP" altLang="en-US" sz="1500" u="sng" dirty="0">
                          <a:latin typeface="Meiryo UI" panose="020B0604030504040204" pitchFamily="50" charset="-128"/>
                          <a:ea typeface="Meiryo UI" panose="020B0604030504040204" pitchFamily="50" charset="-128"/>
                        </a:rPr>
                        <a:t>間隔が１年以上とならない</a:t>
                      </a:r>
                      <a:r>
                        <a:rPr kumimoji="1" lang="ja-JP" altLang="en-US" sz="1500" dirty="0">
                          <a:latin typeface="Meiryo UI" panose="020B0604030504040204" pitchFamily="50" charset="-128"/>
                          <a:ea typeface="Meiryo UI" panose="020B0604030504040204" pitchFamily="50" charset="-128"/>
                        </a:rPr>
                        <a:t>ようにしてください。</a:t>
                      </a:r>
                      <a:r>
                        <a:rPr kumimoji="1" lang="ja-JP" altLang="en-US" sz="1500" u="sng" dirty="0">
                          <a:latin typeface="Meiryo UI" panose="020B0604030504040204" pitchFamily="50" charset="-128"/>
                          <a:ea typeface="Meiryo UI" panose="020B0604030504040204" pitchFamily="50" charset="-128"/>
                        </a:rPr>
                        <a:t>１年以上の間隔があった場合</a:t>
                      </a:r>
                      <a:r>
                        <a:rPr kumimoji="1" lang="ja-JP" altLang="en-US" sz="1500" dirty="0">
                          <a:latin typeface="Meiryo UI" panose="020B0604030504040204" pitchFamily="50" charset="-128"/>
                          <a:ea typeface="Meiryo UI" panose="020B0604030504040204" pitchFamily="50" charset="-128"/>
                        </a:rPr>
                        <a:t>、その間に積み上げた</a:t>
                      </a:r>
                      <a:r>
                        <a:rPr kumimoji="1" lang="ja-JP" altLang="en-US" sz="1500" u="sng" dirty="0">
                          <a:latin typeface="Meiryo UI" panose="020B0604030504040204" pitchFamily="50" charset="-128"/>
                          <a:ea typeface="Meiryo UI" panose="020B0604030504040204" pitchFamily="50" charset="-128"/>
                        </a:rPr>
                        <a:t>当該業種に関する他の工事の実績を確認</a:t>
                      </a:r>
                      <a:r>
                        <a:rPr kumimoji="1" lang="ja-JP" altLang="en-US" sz="1500" dirty="0">
                          <a:latin typeface="Meiryo UI" panose="020B0604030504040204" pitchFamily="50" charset="-128"/>
                          <a:ea typeface="Meiryo UI" panose="020B0604030504040204" pitchFamily="50" charset="-128"/>
                        </a:rPr>
                        <a:t>します。</a:t>
                      </a:r>
                      <a:endParaRPr kumimoji="1" lang="en-US" altLang="ja-JP" sz="1500" dirty="0">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500" dirty="0">
                          <a:latin typeface="Meiryo UI" panose="020B0604030504040204" pitchFamily="50" charset="-128"/>
                          <a:ea typeface="Meiryo UI" panose="020B0604030504040204" pitchFamily="50" charset="-128"/>
                        </a:rPr>
                        <a:t>・・・</a:t>
                      </a:r>
                      <a:endParaRPr kumimoji="1" lang="en-US" altLang="ja-JP" sz="1500" dirty="0">
                        <a:latin typeface="Meiryo UI" panose="020B0604030504040204" pitchFamily="50" charset="-128"/>
                        <a:ea typeface="Meiryo UI" panose="020B0604030504040204" pitchFamily="50" charset="-128"/>
                      </a:endParaRPr>
                    </a:p>
                    <a:p>
                      <a:pPr marL="269875" indent="-269875"/>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証明したい業種について、確認できた工事と次の工事との期間が</a:t>
                      </a:r>
                      <a:r>
                        <a:rPr kumimoji="1" lang="en-US" altLang="ja-JP" sz="1500" u="sng" dirty="0">
                          <a:latin typeface="Meiryo UI" panose="020B0604030504040204" pitchFamily="50" charset="-128"/>
                          <a:ea typeface="Meiryo UI" panose="020B0604030504040204" pitchFamily="50" charset="-128"/>
                        </a:rPr>
                        <a:t>12</a:t>
                      </a:r>
                      <a:r>
                        <a:rPr kumimoji="1" lang="ja-JP" altLang="en-US" sz="1500" u="sng" dirty="0">
                          <a:latin typeface="Meiryo UI" panose="020B0604030504040204" pitchFamily="50" charset="-128"/>
                          <a:ea typeface="Meiryo UI" panose="020B0604030504040204" pitchFamily="50" charset="-128"/>
                        </a:rPr>
                        <a:t>か月を超えて空かなければ</a:t>
                      </a:r>
                      <a:r>
                        <a:rPr kumimoji="1" lang="ja-JP" altLang="en-US" sz="1500" dirty="0">
                          <a:latin typeface="Meiryo UI" panose="020B0604030504040204" pitchFamily="50" charset="-128"/>
                          <a:ea typeface="Meiryo UI" panose="020B0604030504040204" pitchFamily="50" charset="-128"/>
                        </a:rPr>
                        <a:t>連続した期間、経験があることとみなします。</a:t>
                      </a:r>
                      <a:endParaRPr kumimoji="1" lang="en-US" altLang="ja-JP" sz="1500" dirty="0">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463437"/>
                  </a:ext>
                </a:extLst>
              </a:tr>
            </a:tbl>
          </a:graphicData>
        </a:graphic>
      </p:graphicFrame>
    </p:spTree>
    <p:extLst>
      <p:ext uri="{BB962C8B-B14F-4D97-AF65-F5344CB8AC3E}">
        <p14:creationId xmlns:p14="http://schemas.microsoft.com/office/powerpoint/2010/main" val="924466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1"/>
          <p:cNvSpPr>
            <a:spLocks noGrp="1"/>
          </p:cNvSpPr>
          <p:nvPr>
            <p:ph type="sldNum" sz="quarter" idx="12"/>
          </p:nvPr>
        </p:nvSpPr>
        <p:spPr>
          <a:xfrm>
            <a:off x="6838681" y="6383408"/>
            <a:ext cx="2057400" cy="365125"/>
          </a:xfrm>
        </p:spPr>
        <p:txBody>
          <a:bodyPr/>
          <a:lstStyle/>
          <a:p>
            <a:r>
              <a:rPr kumimoji="1" lang="en-US" altLang="ja-JP" sz="1800" dirty="0">
                <a:latin typeface="Meiryo UI" panose="020B0604030504040204" pitchFamily="50" charset="-128"/>
                <a:ea typeface="Meiryo UI" panose="020B0604030504040204" pitchFamily="50" charset="-128"/>
              </a:rPr>
              <a:t>5</a:t>
            </a:r>
            <a:endParaRPr kumimoji="1" lang="ja-JP" altLang="en-US" sz="1800" dirty="0">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B460D518-D6B8-4797-BC37-08DCF1E22743}"/>
              </a:ext>
            </a:extLst>
          </p:cNvPr>
          <p:cNvCxnSpPr/>
          <p:nvPr/>
        </p:nvCxnSpPr>
        <p:spPr>
          <a:xfrm>
            <a:off x="249529" y="1026757"/>
            <a:ext cx="8644943" cy="0"/>
          </a:xfrm>
          <a:prstGeom prst="line">
            <a:avLst/>
          </a:prstGeom>
          <a:ln w="28575"/>
        </p:spPr>
        <p:style>
          <a:lnRef idx="1">
            <a:schemeClr val="dk1"/>
          </a:lnRef>
          <a:fillRef idx="0">
            <a:schemeClr val="dk1"/>
          </a:fillRef>
          <a:effectRef idx="0">
            <a:schemeClr val="dk1"/>
          </a:effectRef>
          <a:fontRef idx="minor">
            <a:schemeClr val="tx1"/>
          </a:fontRef>
        </p:style>
      </p:cxnSp>
      <p:sp>
        <p:nvSpPr>
          <p:cNvPr id="11" name="タイトル 3">
            <a:extLst>
              <a:ext uri="{FF2B5EF4-FFF2-40B4-BE49-F238E27FC236}">
                <a16:creationId xmlns:a16="http://schemas.microsoft.com/office/drawing/2014/main" id="{A5B52549-8772-4051-8383-603DE39CF112}"/>
              </a:ext>
            </a:extLst>
          </p:cNvPr>
          <p:cNvSpPr txBox="1">
            <a:spLocks/>
          </p:cNvSpPr>
          <p:nvPr/>
        </p:nvSpPr>
        <p:spPr>
          <a:xfrm>
            <a:off x="249526" y="1045602"/>
            <a:ext cx="6715817" cy="5753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実務経験証明書（様式第九号）の記入方法等</a:t>
            </a:r>
          </a:p>
        </p:txBody>
      </p:sp>
      <p:sp>
        <p:nvSpPr>
          <p:cNvPr id="12" name="タイトル 3">
            <a:extLst>
              <a:ext uri="{FF2B5EF4-FFF2-40B4-BE49-F238E27FC236}">
                <a16:creationId xmlns:a16="http://schemas.microsoft.com/office/drawing/2014/main" id="{06240C38-04E4-4601-8EB1-83EEFB7B93B3}"/>
              </a:ext>
            </a:extLst>
          </p:cNvPr>
          <p:cNvSpPr txBox="1">
            <a:spLocks/>
          </p:cNvSpPr>
          <p:nvPr/>
        </p:nvSpPr>
        <p:spPr>
          <a:xfrm>
            <a:off x="249527" y="291604"/>
            <a:ext cx="8644943" cy="575321"/>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solidFill>
                  <a:schemeClr val="bg1"/>
                </a:solidFill>
                <a:latin typeface="Meiryo UI" panose="020B0604030504040204" pitchFamily="50" charset="-128"/>
                <a:ea typeface="Meiryo UI" panose="020B0604030504040204" pitchFamily="50" charset="-128"/>
              </a:rPr>
              <a:t>1</a:t>
            </a:r>
            <a:r>
              <a:rPr lang="ja-JP" altLang="en-US" sz="2400" b="1" dirty="0">
                <a:solidFill>
                  <a:schemeClr val="bg1"/>
                </a:solidFill>
                <a:latin typeface="Meiryo UI" panose="020B0604030504040204" pitchFamily="50" charset="-128"/>
                <a:ea typeface="Meiryo UI" panose="020B0604030504040204" pitchFamily="50" charset="-128"/>
              </a:rPr>
              <a:t>．建設業許可にかかる 審査基準 ・ 手引き の改定</a:t>
            </a:r>
            <a:r>
              <a:rPr lang="ja-JP" altLang="en-US" sz="2400" dirty="0">
                <a:solidFill>
                  <a:schemeClr val="bg1"/>
                </a:solidFill>
                <a:latin typeface="Meiryo UI" panose="020B0604030504040204" pitchFamily="50" charset="-128"/>
                <a:ea typeface="Meiryo UI" panose="020B0604030504040204" pitchFamily="50" charset="-128"/>
              </a:rPr>
              <a:t>　</a:t>
            </a:r>
          </a:p>
        </p:txBody>
      </p:sp>
      <p:sp>
        <p:nvSpPr>
          <p:cNvPr id="15" name="四角形: 角を丸くする 14">
            <a:extLst>
              <a:ext uri="{FF2B5EF4-FFF2-40B4-BE49-F238E27FC236}">
                <a16:creationId xmlns:a16="http://schemas.microsoft.com/office/drawing/2014/main" id="{AA615B54-DB4D-4E08-B9F0-363EBAA96993}"/>
              </a:ext>
            </a:extLst>
          </p:cNvPr>
          <p:cNvSpPr/>
          <p:nvPr/>
        </p:nvSpPr>
        <p:spPr>
          <a:xfrm>
            <a:off x="711647" y="1915788"/>
            <a:ext cx="7780347" cy="4627451"/>
          </a:xfrm>
          <a:prstGeom prst="roundRect">
            <a:avLst>
              <a:gd name="adj" fmla="val 478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t" anchorCtr="0"/>
          <a:lstStyle/>
          <a:p>
            <a:pPr marL="269875" indent="-269875">
              <a:lnSpc>
                <a:spcPts val="18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b="1" dirty="0">
                <a:solidFill>
                  <a:schemeClr val="tx1"/>
                </a:solidFill>
                <a:latin typeface="Meiryo UI" panose="020B0604030504040204" pitchFamily="50" charset="-128"/>
                <a:ea typeface="Meiryo UI" panose="020B0604030504040204" pitchFamily="50" charset="-128"/>
              </a:rPr>
              <a:t>通年にわたり建設工事の経験がある場合</a:t>
            </a:r>
            <a:r>
              <a:rPr kumimoji="1" lang="ja-JP" altLang="en-US" dirty="0">
                <a:solidFill>
                  <a:schemeClr val="tx1"/>
                </a:solidFill>
                <a:latin typeface="Meiryo UI" panose="020B0604030504040204" pitchFamily="50" charset="-128"/>
                <a:ea typeface="Meiryo UI" panose="020B0604030504040204" pitchFamily="50" charset="-128"/>
              </a:rPr>
              <a:t>は、</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　　その年の代表的な工事の件名を記入し、その他の工事は </a:t>
            </a:r>
            <a:r>
              <a:rPr kumimoji="1" lang="ja-JP" altLang="en-US" b="1" dirty="0">
                <a:solidFill>
                  <a:srgbClr val="FF0000"/>
                </a:solidFill>
                <a:highlight>
                  <a:srgbClr val="FFFF00"/>
                </a:highlight>
                <a:latin typeface="Meiryo UI" panose="020B0604030504040204" pitchFamily="50" charset="-128"/>
                <a:ea typeface="Meiryo UI" panose="020B0604030504040204" pitchFamily="50" charset="-128"/>
              </a:rPr>
              <a:t>「他○件」</a:t>
            </a:r>
            <a:r>
              <a:rPr kumimoji="1" lang="ja-JP" altLang="en-US" b="1" dirty="0">
                <a:solidFill>
                  <a:srgbClr val="FF0000"/>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として、</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u="sng" dirty="0">
                <a:solidFill>
                  <a:schemeClr val="tx1"/>
                </a:solidFill>
                <a:latin typeface="Meiryo UI" panose="020B0604030504040204" pitchFamily="50" charset="-128"/>
                <a:ea typeface="Meiryo UI" panose="020B0604030504040204" pitchFamily="50" charset="-128"/>
              </a:rPr>
              <a:t>一年分を一行にまとめて記入（ア）</a:t>
            </a:r>
            <a:r>
              <a:rPr kumimoji="1" lang="ja-JP" altLang="en-US" dirty="0">
                <a:solidFill>
                  <a:schemeClr val="tx1"/>
                </a:solidFill>
                <a:latin typeface="Meiryo UI" panose="020B0604030504040204" pitchFamily="50" charset="-128"/>
                <a:ea typeface="Meiryo UI" panose="020B0604030504040204" pitchFamily="50" charset="-128"/>
              </a:rPr>
              <a:t>できます。</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10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b="1" dirty="0">
                <a:solidFill>
                  <a:schemeClr val="tx1"/>
                </a:solidFill>
                <a:latin typeface="Meiryo UI" panose="020B0604030504040204" pitchFamily="50" charset="-128"/>
                <a:ea typeface="Meiryo UI" panose="020B0604030504040204" pitchFamily="50" charset="-128"/>
              </a:rPr>
              <a:t>通年にわたり建設工事の経験がない場合</a:t>
            </a:r>
            <a:r>
              <a:rPr kumimoji="1" lang="ja-JP" altLang="en-US" dirty="0">
                <a:solidFill>
                  <a:schemeClr val="tx1"/>
                </a:solidFill>
                <a:latin typeface="Meiryo UI" panose="020B0604030504040204" pitchFamily="50" charset="-128"/>
                <a:ea typeface="Meiryo UI" panose="020B0604030504040204" pitchFamily="50" charset="-128"/>
              </a:rPr>
              <a:t>は、</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u="sng" dirty="0">
                <a:solidFill>
                  <a:schemeClr val="tx1"/>
                </a:solidFill>
                <a:latin typeface="Meiryo UI" panose="020B0604030504040204" pitchFamily="50" charset="-128"/>
                <a:ea typeface="Meiryo UI" panose="020B0604030504040204" pitchFamily="50" charset="-128"/>
              </a:rPr>
              <a:t>一件工事毎に積み上げて記入（イ）</a:t>
            </a:r>
            <a:r>
              <a:rPr kumimoji="1" lang="ja-JP" altLang="en-US" dirty="0">
                <a:solidFill>
                  <a:schemeClr val="tx1"/>
                </a:solidFill>
                <a:latin typeface="Meiryo UI" panose="020B0604030504040204" pitchFamily="50" charset="-128"/>
                <a:ea typeface="Meiryo UI" panose="020B0604030504040204" pitchFamily="50" charset="-128"/>
              </a:rPr>
              <a:t>する。</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　　その場合の年数の積み上げは</a:t>
            </a:r>
            <a:r>
              <a:rPr kumimoji="1" lang="ja-JP" altLang="en-US" u="sng" dirty="0">
                <a:solidFill>
                  <a:schemeClr val="tx1"/>
                </a:solidFill>
                <a:latin typeface="Meiryo UI" panose="020B0604030504040204" pitchFamily="50" charset="-128"/>
                <a:ea typeface="Meiryo UI" panose="020B0604030504040204" pitchFamily="50" charset="-128"/>
              </a:rPr>
              <a:t>片落ち計算</a:t>
            </a:r>
            <a:r>
              <a:rPr kumimoji="1" lang="ja-JP" altLang="en-US" dirty="0">
                <a:solidFill>
                  <a:schemeClr val="tx1"/>
                </a:solidFill>
                <a:latin typeface="Meiryo UI" panose="020B0604030504040204" pitchFamily="50" charset="-128"/>
                <a:ea typeface="Meiryo UI" panose="020B0604030504040204" pitchFamily="50" charset="-128"/>
              </a:rPr>
              <a:t>となる。</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　</a:t>
            </a:r>
          </a:p>
          <a:p>
            <a:pPr marL="269875" indent="-269875">
              <a:lnSpc>
                <a:spcPts val="2500"/>
              </a:lnSpc>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7" name="大かっこ 16">
            <a:extLst>
              <a:ext uri="{FF2B5EF4-FFF2-40B4-BE49-F238E27FC236}">
                <a16:creationId xmlns:a16="http://schemas.microsoft.com/office/drawing/2014/main" id="{4F95BD2A-CEC4-42B2-83AF-CC8E25A30461}"/>
              </a:ext>
            </a:extLst>
          </p:cNvPr>
          <p:cNvSpPr/>
          <p:nvPr/>
        </p:nvSpPr>
        <p:spPr>
          <a:xfrm>
            <a:off x="1269348" y="4300852"/>
            <a:ext cx="4566910" cy="556591"/>
          </a:xfrm>
          <a:prstGeom prst="bracketPair">
            <a:avLst>
              <a:gd name="adj" fmla="val 9710"/>
            </a:avLst>
          </a:prstGeom>
          <a:solidFill>
            <a:schemeClr val="accent6">
              <a:lumMod val="20000"/>
              <a:lumOff val="8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　例：平成</a:t>
            </a:r>
            <a:r>
              <a:rPr kumimoji="1" lang="en-US" altLang="ja-JP" dirty="0">
                <a:solidFill>
                  <a:schemeClr val="tx1"/>
                </a:solidFill>
                <a:latin typeface="Meiryo UI" panose="020B0604030504040204" pitchFamily="50" charset="-128"/>
                <a:ea typeface="Meiryo UI" panose="020B0604030504040204" pitchFamily="50" charset="-128"/>
              </a:rPr>
              <a:t>14</a:t>
            </a:r>
            <a:r>
              <a:rPr kumimoji="1" lang="ja-JP" altLang="en-US" dirty="0">
                <a:solidFill>
                  <a:schemeClr val="tx1"/>
                </a:solidFill>
                <a:latin typeface="Meiryo UI" panose="020B0604030504040204" pitchFamily="50" charset="-128"/>
                <a:ea typeface="Meiryo UI" panose="020B0604030504040204" pitchFamily="50" charset="-128"/>
              </a:rPr>
              <a:t>年４月から平成</a:t>
            </a:r>
            <a:r>
              <a:rPr kumimoji="1" lang="en-US" altLang="ja-JP" dirty="0">
                <a:solidFill>
                  <a:schemeClr val="tx1"/>
                </a:solidFill>
                <a:latin typeface="Meiryo UI" panose="020B0604030504040204" pitchFamily="50" charset="-128"/>
                <a:ea typeface="Meiryo UI" panose="020B0604030504040204" pitchFamily="50" charset="-128"/>
              </a:rPr>
              <a:t>14</a:t>
            </a:r>
            <a:r>
              <a:rPr kumimoji="1" lang="ja-JP" altLang="en-US" dirty="0">
                <a:solidFill>
                  <a:schemeClr val="tx1"/>
                </a:solidFill>
                <a:latin typeface="Meiryo UI" panose="020B0604030504040204" pitchFamily="50" charset="-128"/>
                <a:ea typeface="Meiryo UI" panose="020B0604030504040204" pitchFamily="50" charset="-128"/>
              </a:rPr>
              <a:t>年</a:t>
            </a:r>
            <a:r>
              <a:rPr kumimoji="1" lang="en-US" altLang="ja-JP" dirty="0">
                <a:solidFill>
                  <a:schemeClr val="tx1"/>
                </a:solidFill>
                <a:latin typeface="Meiryo UI" panose="020B0604030504040204" pitchFamily="50" charset="-128"/>
                <a:ea typeface="Meiryo UI" panose="020B0604030504040204" pitchFamily="50" charset="-128"/>
              </a:rPr>
              <a:t>12</a:t>
            </a:r>
            <a:r>
              <a:rPr kumimoji="1" lang="ja-JP" altLang="en-US" dirty="0">
                <a:solidFill>
                  <a:schemeClr val="tx1"/>
                </a:solidFill>
                <a:latin typeface="Meiryo UI" panose="020B0604030504040204" pitchFamily="50" charset="-128"/>
                <a:ea typeface="Meiryo UI" panose="020B0604030504040204" pitchFamily="50" charset="-128"/>
              </a:rPr>
              <a:t>月まで</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８ヶ月の経験</a:t>
            </a:r>
            <a:endParaRPr kumimoji="1" lang="ja-JP" altLang="en-US"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79B5CCE0-626E-4BD1-AFE2-7E3C1E52C1AC}"/>
              </a:ext>
            </a:extLst>
          </p:cNvPr>
          <p:cNvSpPr/>
          <p:nvPr/>
        </p:nvSpPr>
        <p:spPr>
          <a:xfrm>
            <a:off x="1001866" y="1707741"/>
            <a:ext cx="3600000" cy="432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「様式第九号」 の書き方について</a:t>
            </a:r>
            <a:endParaRPr kumimoji="1" lang="ja-JP" altLang="en-US" dirty="0"/>
          </a:p>
        </p:txBody>
      </p:sp>
      <p:pic>
        <p:nvPicPr>
          <p:cNvPr id="22" name="図 21">
            <a:extLst>
              <a:ext uri="{FF2B5EF4-FFF2-40B4-BE49-F238E27FC236}">
                <a16:creationId xmlns:a16="http://schemas.microsoft.com/office/drawing/2014/main" id="{3093FAFB-ADBA-405E-89BB-00F704691C36}"/>
              </a:ext>
            </a:extLst>
          </p:cNvPr>
          <p:cNvPicPr>
            <a:picLocks noChangeAspect="1"/>
          </p:cNvPicPr>
          <p:nvPr/>
        </p:nvPicPr>
        <p:blipFill rotWithShape="1">
          <a:blip r:embed="rId2">
            <a:grayscl/>
          </a:blip>
          <a:srcRect l="9826" t="34837" r="14435" b="44146"/>
          <a:stretch/>
        </p:blipFill>
        <p:spPr>
          <a:xfrm>
            <a:off x="1030662" y="5042466"/>
            <a:ext cx="7202597" cy="1249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テキスト ボックス 22">
            <a:extLst>
              <a:ext uri="{FF2B5EF4-FFF2-40B4-BE49-F238E27FC236}">
                <a16:creationId xmlns:a16="http://schemas.microsoft.com/office/drawing/2014/main" id="{C04DF1F1-E833-45CD-8D07-4E0644FCC77C}"/>
              </a:ext>
            </a:extLst>
          </p:cNvPr>
          <p:cNvSpPr txBox="1"/>
          <p:nvPr/>
        </p:nvSpPr>
        <p:spPr>
          <a:xfrm>
            <a:off x="3177540" y="5479266"/>
            <a:ext cx="556563"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ア</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D1FCFD3-B8D0-48E3-B86F-63271BE924AA}"/>
              </a:ext>
            </a:extLst>
          </p:cNvPr>
          <p:cNvSpPr txBox="1"/>
          <p:nvPr/>
        </p:nvSpPr>
        <p:spPr>
          <a:xfrm>
            <a:off x="3177540" y="5844963"/>
            <a:ext cx="566181"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イ</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8883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1"/>
          <p:cNvSpPr>
            <a:spLocks noGrp="1"/>
          </p:cNvSpPr>
          <p:nvPr>
            <p:ph type="sldNum" sz="quarter" idx="12"/>
          </p:nvPr>
        </p:nvSpPr>
        <p:spPr>
          <a:xfrm>
            <a:off x="6838681" y="6383408"/>
            <a:ext cx="2057400" cy="365125"/>
          </a:xfrm>
        </p:spPr>
        <p:txBody>
          <a:bodyPr/>
          <a:lstStyle/>
          <a:p>
            <a:r>
              <a:rPr kumimoji="1" lang="en-US" altLang="ja-JP" sz="1800" dirty="0">
                <a:latin typeface="Meiryo UI" panose="020B0604030504040204" pitchFamily="50" charset="-128"/>
                <a:ea typeface="Meiryo UI" panose="020B0604030504040204" pitchFamily="50" charset="-128"/>
              </a:rPr>
              <a:t>6</a:t>
            </a:r>
            <a:endParaRPr kumimoji="1" lang="ja-JP" altLang="en-US" sz="1800" dirty="0">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B460D518-D6B8-4797-BC37-08DCF1E22743}"/>
              </a:ext>
            </a:extLst>
          </p:cNvPr>
          <p:cNvCxnSpPr/>
          <p:nvPr/>
        </p:nvCxnSpPr>
        <p:spPr>
          <a:xfrm>
            <a:off x="249529" y="1026757"/>
            <a:ext cx="8644943" cy="0"/>
          </a:xfrm>
          <a:prstGeom prst="line">
            <a:avLst/>
          </a:prstGeom>
          <a:ln w="28575"/>
        </p:spPr>
        <p:style>
          <a:lnRef idx="1">
            <a:schemeClr val="dk1"/>
          </a:lnRef>
          <a:fillRef idx="0">
            <a:schemeClr val="dk1"/>
          </a:fillRef>
          <a:effectRef idx="0">
            <a:schemeClr val="dk1"/>
          </a:effectRef>
          <a:fontRef idx="minor">
            <a:schemeClr val="tx1"/>
          </a:fontRef>
        </p:style>
      </p:cxnSp>
      <p:sp>
        <p:nvSpPr>
          <p:cNvPr id="11" name="タイトル 3">
            <a:extLst>
              <a:ext uri="{FF2B5EF4-FFF2-40B4-BE49-F238E27FC236}">
                <a16:creationId xmlns:a16="http://schemas.microsoft.com/office/drawing/2014/main" id="{A5B52549-8772-4051-8383-603DE39CF112}"/>
              </a:ext>
            </a:extLst>
          </p:cNvPr>
          <p:cNvSpPr txBox="1">
            <a:spLocks/>
          </p:cNvSpPr>
          <p:nvPr/>
        </p:nvSpPr>
        <p:spPr>
          <a:xfrm>
            <a:off x="249527" y="1061504"/>
            <a:ext cx="6779426" cy="5753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実務経験証明書（様式第九号）の記入方法等</a:t>
            </a:r>
          </a:p>
        </p:txBody>
      </p:sp>
      <p:sp>
        <p:nvSpPr>
          <p:cNvPr id="12" name="タイトル 3">
            <a:extLst>
              <a:ext uri="{FF2B5EF4-FFF2-40B4-BE49-F238E27FC236}">
                <a16:creationId xmlns:a16="http://schemas.microsoft.com/office/drawing/2014/main" id="{06240C38-04E4-4601-8EB1-83EEFB7B93B3}"/>
              </a:ext>
            </a:extLst>
          </p:cNvPr>
          <p:cNvSpPr txBox="1">
            <a:spLocks/>
          </p:cNvSpPr>
          <p:nvPr/>
        </p:nvSpPr>
        <p:spPr>
          <a:xfrm>
            <a:off x="249527" y="291604"/>
            <a:ext cx="8644943" cy="575321"/>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solidFill>
                  <a:schemeClr val="bg1"/>
                </a:solidFill>
                <a:latin typeface="Meiryo UI" panose="020B0604030504040204" pitchFamily="50" charset="-128"/>
                <a:ea typeface="Meiryo UI" panose="020B0604030504040204" pitchFamily="50" charset="-128"/>
              </a:rPr>
              <a:t>1</a:t>
            </a:r>
            <a:r>
              <a:rPr lang="ja-JP" altLang="en-US" sz="2400" b="1" dirty="0">
                <a:solidFill>
                  <a:schemeClr val="bg1"/>
                </a:solidFill>
                <a:latin typeface="Meiryo UI" panose="020B0604030504040204" pitchFamily="50" charset="-128"/>
                <a:ea typeface="Meiryo UI" panose="020B0604030504040204" pitchFamily="50" charset="-128"/>
              </a:rPr>
              <a:t>．建設業許可にかかる 審査基準 ・ 手引き の改定</a:t>
            </a:r>
            <a:r>
              <a:rPr lang="ja-JP" altLang="en-US" sz="2400" dirty="0">
                <a:solidFill>
                  <a:schemeClr val="bg1"/>
                </a:solidFill>
                <a:latin typeface="Meiryo UI" panose="020B0604030504040204" pitchFamily="50" charset="-128"/>
                <a:ea typeface="Meiryo UI" panose="020B0604030504040204" pitchFamily="50" charset="-128"/>
              </a:rPr>
              <a:t>　</a:t>
            </a:r>
          </a:p>
        </p:txBody>
      </p:sp>
      <p:sp>
        <p:nvSpPr>
          <p:cNvPr id="13" name="四角形: 角を丸くする 12">
            <a:extLst>
              <a:ext uri="{FF2B5EF4-FFF2-40B4-BE49-F238E27FC236}">
                <a16:creationId xmlns:a16="http://schemas.microsoft.com/office/drawing/2014/main" id="{DCC54C9A-BC18-4D8F-8FFC-21CC91FDB61B}"/>
              </a:ext>
            </a:extLst>
          </p:cNvPr>
          <p:cNvSpPr/>
          <p:nvPr/>
        </p:nvSpPr>
        <p:spPr>
          <a:xfrm>
            <a:off x="711647" y="2106621"/>
            <a:ext cx="7780347" cy="4031786"/>
          </a:xfrm>
          <a:prstGeom prst="roundRect">
            <a:avLst>
              <a:gd name="adj" fmla="val 478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nchorCtr="0"/>
          <a:lstStyle/>
          <a:p>
            <a:pPr marL="269875" indent="-269875">
              <a:lnSpc>
                <a:spcPts val="30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sz="2000" b="1" dirty="0">
                <a:solidFill>
                  <a:schemeClr val="tx1"/>
                </a:solidFill>
                <a:latin typeface="Meiryo UI" panose="020B0604030504040204" pitchFamily="50" charset="-128"/>
                <a:ea typeface="Meiryo UI" panose="020B0604030504040204" pitchFamily="50" charset="-128"/>
              </a:rPr>
              <a:t>代表的な工事</a:t>
            </a:r>
            <a:r>
              <a:rPr kumimoji="1" lang="ja-JP" altLang="en-US" dirty="0">
                <a:solidFill>
                  <a:schemeClr val="tx1"/>
                </a:solidFill>
                <a:latin typeface="Meiryo UI" panose="020B0604030504040204" pitchFamily="50" charset="-128"/>
                <a:ea typeface="Meiryo UI" panose="020B0604030504040204" pitchFamily="50" charset="-128"/>
              </a:rPr>
              <a:t> については、工事名・工事内容・工期がわかる</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sz="2000" u="sng" dirty="0">
                <a:solidFill>
                  <a:srgbClr val="FF0000"/>
                </a:solidFill>
                <a:latin typeface="Meiryo UI" panose="020B0604030504040204" pitchFamily="50" charset="-128"/>
                <a:ea typeface="Meiryo UI" panose="020B0604030504040204" pitchFamily="50" charset="-128"/>
              </a:rPr>
              <a:t>確認書類の提示がすべて必要</a:t>
            </a:r>
            <a:r>
              <a:rPr kumimoji="1" lang="ja-JP" altLang="en-US" dirty="0">
                <a:solidFill>
                  <a:schemeClr val="tx1"/>
                </a:solidFill>
                <a:latin typeface="Meiryo UI" panose="020B0604030504040204" pitchFamily="50" charset="-128"/>
                <a:ea typeface="Meiryo UI" panose="020B0604030504040204" pitchFamily="50" charset="-128"/>
              </a:rPr>
              <a:t> となります。</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1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 提示確認する建設工事と、その翌年の建設工事との</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sz="2000" u="sng" dirty="0">
                <a:solidFill>
                  <a:srgbClr val="FF0000"/>
                </a:solidFill>
                <a:latin typeface="Meiryo UI" panose="020B0604030504040204" pitchFamily="50" charset="-128"/>
                <a:ea typeface="Meiryo UI" panose="020B0604030504040204" pitchFamily="50" charset="-128"/>
              </a:rPr>
              <a:t>間隔が１年以上とならない</a:t>
            </a:r>
            <a:r>
              <a:rPr kumimoji="1" lang="ja-JP" altLang="en-US" dirty="0">
                <a:solidFill>
                  <a:schemeClr val="tx1"/>
                </a:solidFill>
                <a:latin typeface="Meiryo UI" panose="020B0604030504040204" pitchFamily="50" charset="-128"/>
                <a:ea typeface="Meiryo UI" panose="020B0604030504040204" pitchFamily="50" charset="-128"/>
              </a:rPr>
              <a:t> ようにしてください。</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　　１年以上の間隔があった場合、</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　　その間に積み上げた当該業種に関する他の工事の実績を確認します。</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1500"/>
              </a:lnSpc>
            </a:pPr>
            <a:endParaRPr kumimoji="1" lang="ja-JP" altLang="en-US"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 加えて、</a:t>
            </a:r>
            <a:r>
              <a:rPr kumimoji="1" lang="ja-JP" altLang="en-US" sz="2000" u="sng" dirty="0">
                <a:solidFill>
                  <a:srgbClr val="FF0000"/>
                </a:solidFill>
                <a:latin typeface="Meiryo UI" panose="020B0604030504040204" pitchFamily="50" charset="-128"/>
                <a:ea typeface="Meiryo UI" panose="020B0604030504040204" pitchFamily="50" charset="-128"/>
              </a:rPr>
              <a:t>実務経験年数の始期と終期</a:t>
            </a:r>
            <a:r>
              <a:rPr kumimoji="1" lang="ja-JP" altLang="en-US" dirty="0">
                <a:solidFill>
                  <a:schemeClr val="tx1"/>
                </a:solidFill>
                <a:latin typeface="Meiryo UI" panose="020B0604030504040204" pitchFamily="50" charset="-128"/>
                <a:ea typeface="Meiryo UI" panose="020B0604030504040204" pitchFamily="50" charset="-128"/>
              </a:rPr>
              <a:t>については、</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　　提示された確認書類により、</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sz="2000" u="sng" dirty="0">
                <a:solidFill>
                  <a:schemeClr val="tx1"/>
                </a:solidFill>
                <a:latin typeface="Meiryo UI" panose="020B0604030504040204" pitchFamily="50" charset="-128"/>
                <a:ea typeface="Meiryo UI" panose="020B0604030504040204" pitchFamily="50" charset="-128"/>
              </a:rPr>
              <a:t>その建設工事期間が確認できる</a:t>
            </a:r>
            <a:r>
              <a:rPr kumimoji="1" lang="ja-JP" altLang="en-US" dirty="0">
                <a:solidFill>
                  <a:schemeClr val="tx1"/>
                </a:solidFill>
                <a:latin typeface="Meiryo UI" panose="020B0604030504040204" pitchFamily="50" charset="-128"/>
                <a:ea typeface="Meiryo UI" panose="020B0604030504040204" pitchFamily="50" charset="-128"/>
              </a:rPr>
              <a:t>ようご用意ください。</a:t>
            </a:r>
          </a:p>
        </p:txBody>
      </p:sp>
      <p:sp>
        <p:nvSpPr>
          <p:cNvPr id="14" name="正方形/長方形 13">
            <a:extLst>
              <a:ext uri="{FF2B5EF4-FFF2-40B4-BE49-F238E27FC236}">
                <a16:creationId xmlns:a16="http://schemas.microsoft.com/office/drawing/2014/main" id="{3C158108-D35F-47FF-8E1D-44BD3C6CA290}"/>
              </a:ext>
            </a:extLst>
          </p:cNvPr>
          <p:cNvSpPr/>
          <p:nvPr/>
        </p:nvSpPr>
        <p:spPr>
          <a:xfrm>
            <a:off x="1001866" y="1898574"/>
            <a:ext cx="2880000" cy="432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提示書類の確認 について</a:t>
            </a:r>
            <a:endParaRPr kumimoji="1" lang="ja-JP" altLang="en-US" dirty="0"/>
          </a:p>
        </p:txBody>
      </p:sp>
    </p:spTree>
    <p:extLst>
      <p:ext uri="{BB962C8B-B14F-4D97-AF65-F5344CB8AC3E}">
        <p14:creationId xmlns:p14="http://schemas.microsoft.com/office/powerpoint/2010/main" val="419456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D133BD32-4386-4EF2-ADDD-19E8718713BF}"/>
              </a:ext>
            </a:extLst>
          </p:cNvPr>
          <p:cNvSpPr/>
          <p:nvPr/>
        </p:nvSpPr>
        <p:spPr>
          <a:xfrm>
            <a:off x="588396" y="2106620"/>
            <a:ext cx="7779600" cy="4031785"/>
          </a:xfrm>
          <a:prstGeom prst="roundRect">
            <a:avLst>
              <a:gd name="adj" fmla="val 478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nchorCtr="0"/>
          <a:lstStyle/>
          <a:p>
            <a:pPr marL="269875" indent="-269875">
              <a:lnSpc>
                <a:spcPts val="20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800"/>
              </a:lnSpc>
            </a:pPr>
            <a:r>
              <a:rPr kumimoji="1" lang="ja-JP" altLang="en-US" dirty="0">
                <a:solidFill>
                  <a:schemeClr val="tx1"/>
                </a:solidFill>
                <a:latin typeface="Meiryo UI" panose="020B0604030504040204" pitchFamily="50" charset="-128"/>
                <a:ea typeface="Meiryo UI" panose="020B0604030504040204" pitchFamily="50" charset="-128"/>
              </a:rPr>
              <a:t>○今回、「実務経験証明書」</a:t>
            </a:r>
            <a:r>
              <a:rPr kumimoji="1" lang="en-US" altLang="ja-JP" dirty="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様式第九号</a:t>
            </a:r>
            <a:r>
              <a:rPr kumimoji="1" lang="en-US" altLang="ja-JP" dirty="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の記載方法の変更も含むことから、</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800"/>
              </a:lnSpc>
            </a:pPr>
            <a:r>
              <a:rPr kumimoji="1" lang="en-US" altLang="ja-JP" dirty="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従前の記載とは異なるものの、これまでも同じ法令上の考え方（審査基準）</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800"/>
              </a:lnSpc>
            </a:pPr>
            <a:r>
              <a:rPr kumimoji="1" lang="en-US" altLang="ja-JP" dirty="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のもと記載いただいていることの再確認のため「チェックボックス」 を追加。</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12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800"/>
              </a:lnSpc>
            </a:pPr>
            <a:r>
              <a:rPr kumimoji="1" lang="ja-JP" altLang="en-US" dirty="0">
                <a:solidFill>
                  <a:schemeClr val="tx1"/>
                </a:solidFill>
                <a:latin typeface="Meiryo UI" panose="020B0604030504040204" pitchFamily="50" charset="-128"/>
                <a:ea typeface="Meiryo UI" panose="020B0604030504040204" pitchFamily="50" charset="-128"/>
              </a:rPr>
              <a:t>　 このほか、５年に１度の更新申請の機会などに、改めて法律要件を再確認</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800"/>
              </a:lnSpc>
            </a:pPr>
            <a:r>
              <a:rPr kumimoji="1" lang="ja-JP" altLang="en-US" dirty="0">
                <a:solidFill>
                  <a:schemeClr val="tx1"/>
                </a:solidFill>
                <a:latin typeface="Meiryo UI" panose="020B0604030504040204" pitchFamily="50" charset="-128"/>
                <a:ea typeface="Meiryo UI" panose="020B0604030504040204" pitchFamily="50" charset="-128"/>
              </a:rPr>
              <a:t>   いただくため、申請書表紙の裏面にその解説をまとめさせていただいております。</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69875" indent="-269875">
              <a:lnSpc>
                <a:spcPts val="2500"/>
              </a:lnSpc>
            </a:pP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9" name="スライド番号プレースホルダー 1"/>
          <p:cNvSpPr>
            <a:spLocks noGrp="1"/>
          </p:cNvSpPr>
          <p:nvPr>
            <p:ph type="sldNum" sz="quarter" idx="12"/>
          </p:nvPr>
        </p:nvSpPr>
        <p:spPr>
          <a:xfrm>
            <a:off x="6838681" y="6383408"/>
            <a:ext cx="2057400" cy="365125"/>
          </a:xfrm>
        </p:spPr>
        <p:txBody>
          <a:bodyPr/>
          <a:lstStyle/>
          <a:p>
            <a:r>
              <a:rPr kumimoji="1" lang="en-US" altLang="ja-JP" sz="1800" dirty="0">
                <a:latin typeface="Meiryo UI" panose="020B0604030504040204" pitchFamily="50" charset="-128"/>
                <a:ea typeface="Meiryo UI" panose="020B0604030504040204" pitchFamily="50" charset="-128"/>
              </a:rPr>
              <a:t>7</a:t>
            </a:r>
            <a:endParaRPr kumimoji="1" lang="ja-JP" altLang="en-US" sz="1800"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C1C22834-78E2-4818-B3E5-59B74D36DCD1}"/>
              </a:ext>
            </a:extLst>
          </p:cNvPr>
          <p:cNvGraphicFramePr>
            <a:graphicFrameLocks noGrp="1"/>
          </p:cNvGraphicFramePr>
          <p:nvPr>
            <p:extLst>
              <p:ext uri="{D42A27DB-BD31-4B8C-83A1-F6EECF244321}">
                <p14:modId xmlns:p14="http://schemas.microsoft.com/office/powerpoint/2010/main" val="2502343131"/>
              </p:ext>
            </p:extLst>
          </p:nvPr>
        </p:nvGraphicFramePr>
        <p:xfrm>
          <a:off x="1334577" y="5042252"/>
          <a:ext cx="6788343" cy="910918"/>
        </p:xfrm>
        <a:graphic>
          <a:graphicData uri="http://schemas.openxmlformats.org/drawingml/2006/table">
            <a:tbl>
              <a:tblPr>
                <a:tableStyleId>{5C22544A-7EE6-4342-B048-85BDC9FD1C3A}</a:tableStyleId>
              </a:tblPr>
              <a:tblGrid>
                <a:gridCol w="350179">
                  <a:extLst>
                    <a:ext uri="{9D8B030D-6E8A-4147-A177-3AD203B41FA5}">
                      <a16:colId xmlns:a16="http://schemas.microsoft.com/office/drawing/2014/main" val="3242600547"/>
                    </a:ext>
                  </a:extLst>
                </a:gridCol>
                <a:gridCol w="6438164">
                  <a:extLst>
                    <a:ext uri="{9D8B030D-6E8A-4147-A177-3AD203B41FA5}">
                      <a16:colId xmlns:a16="http://schemas.microsoft.com/office/drawing/2014/main" val="2740235789"/>
                    </a:ext>
                  </a:extLst>
                </a:gridCol>
              </a:tblGrid>
              <a:tr h="690630">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928" marR="6928" marT="6928" marB="0" anchor="ctr">
                    <a:lnL w="12700" cap="flat" cmpd="sng" algn="ctr">
                      <a:solidFill>
                        <a:schemeClr val="bg1">
                          <a:lumMod val="5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本件、建設業許可（申請）事業者として、下記に記載の現行法令における許可要件（経営業務の管理責任者としての経験期間・専任技術者の実務経験期間　等）を含め、当初申請時点より建設業法に基づく要件を満たしていることについて誓約します。</a:t>
                      </a:r>
                    </a:p>
                  </a:txBody>
                  <a:tcPr marL="6928" marR="6928" marT="6928"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7146053"/>
                  </a:ext>
                </a:extLst>
              </a:tr>
              <a:tr h="176828">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928" marR="6928" marT="6928" marB="0">
                    <a:lnL w="12700" cap="flat" cmpd="sng" algn="ctr">
                      <a:solidFill>
                        <a:schemeClr val="bg1">
                          <a:lumMod val="5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本内容については、申請事業者が確認のうえ記載してください。</a:t>
                      </a:r>
                    </a:p>
                  </a:txBody>
                  <a:tcPr marL="6928" marR="6928" marT="6928"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93446224"/>
                  </a:ext>
                </a:extLst>
              </a:tr>
            </a:tbl>
          </a:graphicData>
        </a:graphic>
      </p:graphicFrame>
      <p:sp>
        <p:nvSpPr>
          <p:cNvPr id="10" name="コンテンツ プレースホルダー 4">
            <a:extLst>
              <a:ext uri="{FF2B5EF4-FFF2-40B4-BE49-F238E27FC236}">
                <a16:creationId xmlns:a16="http://schemas.microsoft.com/office/drawing/2014/main" id="{4AE39C20-DDFE-42AF-B96B-7550C0BE5D2D}"/>
              </a:ext>
            </a:extLst>
          </p:cNvPr>
          <p:cNvSpPr>
            <a:spLocks noGrp="1"/>
          </p:cNvSpPr>
          <p:nvPr>
            <p:ph idx="1"/>
          </p:nvPr>
        </p:nvSpPr>
        <p:spPr>
          <a:xfrm>
            <a:off x="1211820" y="4590377"/>
            <a:ext cx="2977682" cy="365126"/>
          </a:xfrm>
          <a:solidFill>
            <a:schemeClr val="bg1"/>
          </a:solidFill>
          <a:ln w="12700">
            <a:solidFill>
              <a:schemeClr val="tx1"/>
            </a:solidFill>
          </a:ln>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チェックボックスの記載内容</a:t>
            </a:r>
            <a:endParaRPr lang="en-US" altLang="ja-JP" sz="1800" dirty="0">
              <a:latin typeface="Meiryo UI" panose="020B0604030504040204" pitchFamily="50" charset="-128"/>
              <a:ea typeface="Meiryo UI" panose="020B0604030504040204" pitchFamily="50" charset="-128"/>
            </a:endParaRPr>
          </a:p>
          <a:p>
            <a:pPr>
              <a:buFontTx/>
              <a:buNone/>
            </a:pPr>
            <a:endParaRPr lang="ja-JP" altLang="en-US" sz="1800" dirty="0">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08DCBB13-0DEF-48C2-8B8F-26E51417E1AD}"/>
              </a:ext>
            </a:extLst>
          </p:cNvPr>
          <p:cNvCxnSpPr/>
          <p:nvPr/>
        </p:nvCxnSpPr>
        <p:spPr>
          <a:xfrm>
            <a:off x="249529" y="1026757"/>
            <a:ext cx="8644943" cy="0"/>
          </a:xfrm>
          <a:prstGeom prst="line">
            <a:avLst/>
          </a:prstGeom>
          <a:ln w="28575"/>
        </p:spPr>
        <p:style>
          <a:lnRef idx="1">
            <a:schemeClr val="dk1"/>
          </a:lnRef>
          <a:fillRef idx="0">
            <a:schemeClr val="dk1"/>
          </a:fillRef>
          <a:effectRef idx="0">
            <a:schemeClr val="dk1"/>
          </a:effectRef>
          <a:fontRef idx="minor">
            <a:schemeClr val="tx1"/>
          </a:fontRef>
        </p:style>
      </p:cxnSp>
      <p:sp>
        <p:nvSpPr>
          <p:cNvPr id="12" name="タイトル 3">
            <a:extLst>
              <a:ext uri="{FF2B5EF4-FFF2-40B4-BE49-F238E27FC236}">
                <a16:creationId xmlns:a16="http://schemas.microsoft.com/office/drawing/2014/main" id="{47ADB312-2F69-4B4A-86A1-58F3E676DC3A}"/>
              </a:ext>
            </a:extLst>
          </p:cNvPr>
          <p:cNvSpPr txBox="1">
            <a:spLocks/>
          </p:cNvSpPr>
          <p:nvPr/>
        </p:nvSpPr>
        <p:spPr>
          <a:xfrm>
            <a:off x="249528" y="1045602"/>
            <a:ext cx="2692456" cy="5753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その他 変更点</a:t>
            </a:r>
          </a:p>
        </p:txBody>
      </p:sp>
      <p:sp>
        <p:nvSpPr>
          <p:cNvPr id="13" name="タイトル 3">
            <a:extLst>
              <a:ext uri="{FF2B5EF4-FFF2-40B4-BE49-F238E27FC236}">
                <a16:creationId xmlns:a16="http://schemas.microsoft.com/office/drawing/2014/main" id="{169F8F34-B021-4AE6-8F50-C4C51DF716A5}"/>
              </a:ext>
            </a:extLst>
          </p:cNvPr>
          <p:cNvSpPr txBox="1">
            <a:spLocks/>
          </p:cNvSpPr>
          <p:nvPr/>
        </p:nvSpPr>
        <p:spPr>
          <a:xfrm>
            <a:off x="249527" y="291604"/>
            <a:ext cx="8644943" cy="575321"/>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solidFill>
                  <a:schemeClr val="bg1"/>
                </a:solidFill>
                <a:latin typeface="Meiryo UI" panose="020B0604030504040204" pitchFamily="50" charset="-128"/>
                <a:ea typeface="Meiryo UI" panose="020B0604030504040204" pitchFamily="50" charset="-128"/>
              </a:rPr>
              <a:t>1</a:t>
            </a:r>
            <a:r>
              <a:rPr lang="ja-JP" altLang="en-US" sz="2400" b="1" dirty="0">
                <a:solidFill>
                  <a:schemeClr val="bg1"/>
                </a:solidFill>
                <a:latin typeface="Meiryo UI" panose="020B0604030504040204" pitchFamily="50" charset="-128"/>
                <a:ea typeface="Meiryo UI" panose="020B0604030504040204" pitchFamily="50" charset="-128"/>
              </a:rPr>
              <a:t>．建設業許可にかかる 審査基準 ・ 手引き の改定</a:t>
            </a:r>
            <a:r>
              <a:rPr lang="ja-JP" altLang="en-US" sz="2400" dirty="0">
                <a:solidFill>
                  <a:schemeClr val="bg1"/>
                </a:solidFill>
                <a:latin typeface="Meiryo UI" panose="020B0604030504040204" pitchFamily="50" charset="-128"/>
                <a:ea typeface="Meiryo UI" panose="020B0604030504040204" pitchFamily="50" charset="-128"/>
              </a:rPr>
              <a:t>　</a:t>
            </a:r>
          </a:p>
        </p:txBody>
      </p:sp>
      <p:sp>
        <p:nvSpPr>
          <p:cNvPr id="14" name="正方形/長方形 13">
            <a:extLst>
              <a:ext uri="{FF2B5EF4-FFF2-40B4-BE49-F238E27FC236}">
                <a16:creationId xmlns:a16="http://schemas.microsoft.com/office/drawing/2014/main" id="{D1F06236-1BBA-46F7-A282-093B7C46FE9E}"/>
              </a:ext>
            </a:extLst>
          </p:cNvPr>
          <p:cNvSpPr/>
          <p:nvPr/>
        </p:nvSpPr>
        <p:spPr>
          <a:xfrm>
            <a:off x="1006081" y="1897641"/>
            <a:ext cx="5472000" cy="432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 建設業許可申請書（閲覧不可様式集）」 の変更</a:t>
            </a:r>
            <a:endParaRPr kumimoji="1" lang="ja-JP" altLang="en-US" dirty="0"/>
          </a:p>
        </p:txBody>
      </p:sp>
    </p:spTree>
    <p:extLst>
      <p:ext uri="{BB962C8B-B14F-4D97-AF65-F5344CB8AC3E}">
        <p14:creationId xmlns:p14="http://schemas.microsoft.com/office/powerpoint/2010/main" val="115799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ED12CA8-E069-4D50-A6D2-219253C72BDB}"/>
              </a:ext>
            </a:extLst>
          </p:cNvPr>
          <p:cNvPicPr>
            <a:picLocks noChangeAspect="1"/>
          </p:cNvPicPr>
          <p:nvPr/>
        </p:nvPicPr>
        <p:blipFill rotWithShape="1">
          <a:blip r:embed="rId2"/>
          <a:srcRect l="31659" t="10381" r="32805" b="3904"/>
          <a:stretch/>
        </p:blipFill>
        <p:spPr>
          <a:xfrm>
            <a:off x="4836819" y="1236707"/>
            <a:ext cx="3672000" cy="5535679"/>
          </a:xfrm>
          <a:prstGeom prst="rect">
            <a:avLst/>
          </a:prstGeom>
        </p:spPr>
      </p:pic>
      <p:pic>
        <p:nvPicPr>
          <p:cNvPr id="5" name="図 4">
            <a:extLst>
              <a:ext uri="{FF2B5EF4-FFF2-40B4-BE49-F238E27FC236}">
                <a16:creationId xmlns:a16="http://schemas.microsoft.com/office/drawing/2014/main" id="{FD46DA15-BFE0-4E98-9B79-1E281D111F3F}"/>
              </a:ext>
            </a:extLst>
          </p:cNvPr>
          <p:cNvPicPr>
            <a:picLocks noChangeAspect="1"/>
          </p:cNvPicPr>
          <p:nvPr/>
        </p:nvPicPr>
        <p:blipFill rotWithShape="1">
          <a:blip r:embed="rId3"/>
          <a:srcRect l="28192" t="13740" r="32139" b="3756"/>
          <a:stretch/>
        </p:blipFill>
        <p:spPr>
          <a:xfrm>
            <a:off x="809580" y="1550203"/>
            <a:ext cx="3988800" cy="5184970"/>
          </a:xfrm>
          <a:prstGeom prst="rect">
            <a:avLst/>
          </a:prstGeom>
          <a:ln w="19050">
            <a:solidFill>
              <a:schemeClr val="bg1">
                <a:lumMod val="50000"/>
              </a:schemeClr>
            </a:solidFill>
          </a:ln>
        </p:spPr>
      </p:pic>
      <p:sp>
        <p:nvSpPr>
          <p:cNvPr id="12" name="スライド番号プレースホルダー 1"/>
          <p:cNvSpPr>
            <a:spLocks noGrp="1"/>
          </p:cNvSpPr>
          <p:nvPr>
            <p:ph type="sldNum" sz="quarter" idx="12"/>
          </p:nvPr>
        </p:nvSpPr>
        <p:spPr>
          <a:xfrm>
            <a:off x="6838681" y="6383408"/>
            <a:ext cx="2057400" cy="365125"/>
          </a:xfrm>
        </p:spPr>
        <p:txBody>
          <a:bodyPr/>
          <a:lstStyle/>
          <a:p>
            <a:r>
              <a:rPr kumimoji="1" lang="en-US" altLang="ja-JP" sz="1800" dirty="0">
                <a:latin typeface="Meiryo UI" panose="020B0604030504040204" pitchFamily="50" charset="-128"/>
                <a:ea typeface="Meiryo UI" panose="020B0604030504040204" pitchFamily="50" charset="-128"/>
              </a:rPr>
              <a:t>8</a:t>
            </a:r>
            <a:endParaRPr kumimoji="1" lang="ja-JP" altLang="en-US" sz="1800" dirty="0">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CFD985CD-08F7-4B79-8AF7-FF3F42080857}"/>
              </a:ext>
            </a:extLst>
          </p:cNvPr>
          <p:cNvSpPr/>
          <p:nvPr/>
        </p:nvSpPr>
        <p:spPr>
          <a:xfrm>
            <a:off x="4798380" y="1340668"/>
            <a:ext cx="3736020" cy="575303"/>
          </a:xfrm>
          <a:prstGeom prst="roundRect">
            <a:avLst/>
          </a:prstGeom>
          <a:solidFill>
            <a:srgbClr val="ED7D31">
              <a:alpha val="10196"/>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吹き出し: 角を丸めた四角形 2">
            <a:extLst>
              <a:ext uri="{FF2B5EF4-FFF2-40B4-BE49-F238E27FC236}">
                <a16:creationId xmlns:a16="http://schemas.microsoft.com/office/drawing/2014/main" id="{FEDCA6F0-A001-4796-9A57-010B954FEEEC}"/>
              </a:ext>
            </a:extLst>
          </p:cNvPr>
          <p:cNvSpPr/>
          <p:nvPr/>
        </p:nvSpPr>
        <p:spPr>
          <a:xfrm>
            <a:off x="327661" y="1651058"/>
            <a:ext cx="4343400" cy="575322"/>
          </a:xfrm>
          <a:prstGeom prst="wedgeRoundRectCallout">
            <a:avLst>
              <a:gd name="adj1" fmla="val 51872"/>
              <a:gd name="adj2" fmla="val -69894"/>
              <a:gd name="adj3" fmla="val 16667"/>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chorCtr="0"/>
          <a:lstStyle/>
          <a:p>
            <a:r>
              <a:rPr kumimoji="1" lang="ja-JP" altLang="en-US" sz="1200" dirty="0">
                <a:solidFill>
                  <a:schemeClr val="tx1"/>
                </a:solidFill>
                <a:latin typeface="Meiryo UI" panose="020B0604030504040204" pitchFamily="50" charset="-128"/>
                <a:ea typeface="Meiryo UI" panose="020B0604030504040204" pitchFamily="50" charset="-128"/>
              </a:rPr>
              <a:t>申請事業者に対し、改めて内容を確認いただき、</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必ず、チェックボックスにチェックを入れてもらってください（　　　）。</a:t>
            </a:r>
          </a:p>
        </p:txBody>
      </p:sp>
      <p:cxnSp>
        <p:nvCxnSpPr>
          <p:cNvPr id="10" name="直線コネクタ 9">
            <a:extLst>
              <a:ext uri="{FF2B5EF4-FFF2-40B4-BE49-F238E27FC236}">
                <a16:creationId xmlns:a16="http://schemas.microsoft.com/office/drawing/2014/main" id="{B559C776-2FDC-4F7A-BF74-F1E918A5BA84}"/>
              </a:ext>
            </a:extLst>
          </p:cNvPr>
          <p:cNvCxnSpPr/>
          <p:nvPr/>
        </p:nvCxnSpPr>
        <p:spPr>
          <a:xfrm>
            <a:off x="249529" y="1026757"/>
            <a:ext cx="8644943" cy="0"/>
          </a:xfrm>
          <a:prstGeom prst="line">
            <a:avLst/>
          </a:prstGeom>
          <a:ln w="28575"/>
        </p:spPr>
        <p:style>
          <a:lnRef idx="1">
            <a:schemeClr val="dk1"/>
          </a:lnRef>
          <a:fillRef idx="0">
            <a:schemeClr val="dk1"/>
          </a:fillRef>
          <a:effectRef idx="0">
            <a:schemeClr val="dk1"/>
          </a:effectRef>
          <a:fontRef idx="minor">
            <a:schemeClr val="tx1"/>
          </a:fontRef>
        </p:style>
      </p:cxnSp>
      <p:sp>
        <p:nvSpPr>
          <p:cNvPr id="11" name="タイトル 3">
            <a:extLst>
              <a:ext uri="{FF2B5EF4-FFF2-40B4-BE49-F238E27FC236}">
                <a16:creationId xmlns:a16="http://schemas.microsoft.com/office/drawing/2014/main" id="{E2A3C238-382F-46F1-93D7-92BEE851B26D}"/>
              </a:ext>
            </a:extLst>
          </p:cNvPr>
          <p:cNvSpPr txBox="1">
            <a:spLocks/>
          </p:cNvSpPr>
          <p:nvPr/>
        </p:nvSpPr>
        <p:spPr>
          <a:xfrm>
            <a:off x="249527" y="1051247"/>
            <a:ext cx="2732212" cy="5753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その他 変更点</a:t>
            </a:r>
          </a:p>
        </p:txBody>
      </p:sp>
      <p:sp>
        <p:nvSpPr>
          <p:cNvPr id="13" name="タイトル 3">
            <a:extLst>
              <a:ext uri="{FF2B5EF4-FFF2-40B4-BE49-F238E27FC236}">
                <a16:creationId xmlns:a16="http://schemas.microsoft.com/office/drawing/2014/main" id="{08044AB1-6BBB-401F-9776-7E0FD60EA3AA}"/>
              </a:ext>
            </a:extLst>
          </p:cNvPr>
          <p:cNvSpPr txBox="1">
            <a:spLocks/>
          </p:cNvSpPr>
          <p:nvPr/>
        </p:nvSpPr>
        <p:spPr>
          <a:xfrm>
            <a:off x="249527" y="291604"/>
            <a:ext cx="8644943" cy="575321"/>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solidFill>
                  <a:schemeClr val="bg1"/>
                </a:solidFill>
                <a:latin typeface="Meiryo UI" panose="020B0604030504040204" pitchFamily="50" charset="-128"/>
                <a:ea typeface="Meiryo UI" panose="020B0604030504040204" pitchFamily="50" charset="-128"/>
              </a:rPr>
              <a:t>1</a:t>
            </a:r>
            <a:r>
              <a:rPr lang="ja-JP" altLang="en-US" sz="2400" b="1" dirty="0">
                <a:solidFill>
                  <a:schemeClr val="bg1"/>
                </a:solidFill>
                <a:latin typeface="Meiryo UI" panose="020B0604030504040204" pitchFamily="50" charset="-128"/>
                <a:ea typeface="Meiryo UI" panose="020B0604030504040204" pitchFamily="50" charset="-128"/>
              </a:rPr>
              <a:t>．建設業許可にかかる 審査基準 ・ 手引き の改定</a:t>
            </a:r>
            <a:r>
              <a:rPr lang="ja-JP" altLang="en-US" sz="2400" dirty="0">
                <a:solidFill>
                  <a:schemeClr val="bg1"/>
                </a:solidFill>
                <a:latin typeface="Meiryo UI" panose="020B0604030504040204" pitchFamily="50" charset="-128"/>
                <a:ea typeface="Meiryo UI" panose="020B0604030504040204" pitchFamily="50" charset="-128"/>
              </a:rPr>
              <a:t>　</a:t>
            </a:r>
          </a:p>
        </p:txBody>
      </p:sp>
      <p:sp>
        <p:nvSpPr>
          <p:cNvPr id="9" name="フローチャート: 結合子 8">
            <a:extLst>
              <a:ext uri="{FF2B5EF4-FFF2-40B4-BE49-F238E27FC236}">
                <a16:creationId xmlns:a16="http://schemas.microsoft.com/office/drawing/2014/main" id="{4789885E-DA51-439A-944A-ACB014C38814}"/>
              </a:ext>
            </a:extLst>
          </p:cNvPr>
          <p:cNvSpPr/>
          <p:nvPr/>
        </p:nvSpPr>
        <p:spPr>
          <a:xfrm>
            <a:off x="4142922" y="6104095"/>
            <a:ext cx="457200" cy="457200"/>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表</a:t>
            </a:r>
          </a:p>
        </p:txBody>
      </p:sp>
      <p:sp>
        <p:nvSpPr>
          <p:cNvPr id="15" name="フローチャート: 結合子 14">
            <a:extLst>
              <a:ext uri="{FF2B5EF4-FFF2-40B4-BE49-F238E27FC236}">
                <a16:creationId xmlns:a16="http://schemas.microsoft.com/office/drawing/2014/main" id="{2A7E5EC3-8890-4AB7-AB98-02007103B2EB}"/>
              </a:ext>
            </a:extLst>
          </p:cNvPr>
          <p:cNvSpPr/>
          <p:nvPr/>
        </p:nvSpPr>
        <p:spPr>
          <a:xfrm>
            <a:off x="7791843" y="6104095"/>
            <a:ext cx="457200" cy="457200"/>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裏</a:t>
            </a:r>
          </a:p>
        </p:txBody>
      </p:sp>
      <p:sp>
        <p:nvSpPr>
          <p:cNvPr id="16" name="テキスト ボックス 15">
            <a:extLst>
              <a:ext uri="{FF2B5EF4-FFF2-40B4-BE49-F238E27FC236}">
                <a16:creationId xmlns:a16="http://schemas.microsoft.com/office/drawing/2014/main" id="{D50982A2-D6E1-462E-A7EC-8FEF57DFEA01}"/>
              </a:ext>
            </a:extLst>
          </p:cNvPr>
          <p:cNvSpPr txBox="1"/>
          <p:nvPr/>
        </p:nvSpPr>
        <p:spPr>
          <a:xfrm>
            <a:off x="3750345" y="1852358"/>
            <a:ext cx="502061" cy="369332"/>
          </a:xfrm>
          <a:prstGeom prst="rect">
            <a:avLst/>
          </a:prstGeom>
          <a:noFill/>
        </p:spPr>
        <p:txBody>
          <a:bodyPr wrap="none" rtlCol="0">
            <a:spAutoFit/>
          </a:bodyPr>
          <a:lstStyle/>
          <a:p>
            <a:r>
              <a:rPr kumimoji="1" lang="ja-JP" altLang="en-US" dirty="0"/>
              <a:t>☑</a:t>
            </a:r>
          </a:p>
        </p:txBody>
      </p:sp>
    </p:spTree>
    <p:extLst>
      <p:ext uri="{BB962C8B-B14F-4D97-AF65-F5344CB8AC3E}">
        <p14:creationId xmlns:p14="http://schemas.microsoft.com/office/powerpoint/2010/main" val="119395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1"/>
          <p:cNvSpPr>
            <a:spLocks noGrp="1"/>
          </p:cNvSpPr>
          <p:nvPr>
            <p:ph type="sldNum" sz="quarter" idx="12"/>
          </p:nvPr>
        </p:nvSpPr>
        <p:spPr>
          <a:xfrm>
            <a:off x="6838681" y="6383408"/>
            <a:ext cx="2057400" cy="365125"/>
          </a:xfrm>
        </p:spPr>
        <p:txBody>
          <a:bodyPr/>
          <a:lstStyle/>
          <a:p>
            <a:r>
              <a:rPr kumimoji="1" lang="en-US" altLang="ja-JP" sz="1800" dirty="0">
                <a:latin typeface="Meiryo UI" panose="020B0604030504040204" pitchFamily="50" charset="-128"/>
                <a:ea typeface="Meiryo UI" panose="020B0604030504040204" pitchFamily="50" charset="-128"/>
              </a:rPr>
              <a:t>9</a:t>
            </a:r>
            <a:endParaRPr kumimoji="1" lang="ja-JP" altLang="en-US" sz="1800" dirty="0">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C7568178-B4F0-4DD9-9F11-3CB6A1788FF8}"/>
              </a:ext>
            </a:extLst>
          </p:cNvPr>
          <p:cNvCxnSpPr/>
          <p:nvPr/>
        </p:nvCxnSpPr>
        <p:spPr>
          <a:xfrm>
            <a:off x="249529" y="1026757"/>
            <a:ext cx="8644943" cy="0"/>
          </a:xfrm>
          <a:prstGeom prst="line">
            <a:avLst/>
          </a:prstGeom>
          <a:ln w="28575"/>
        </p:spPr>
        <p:style>
          <a:lnRef idx="1">
            <a:schemeClr val="dk1"/>
          </a:lnRef>
          <a:fillRef idx="0">
            <a:schemeClr val="dk1"/>
          </a:fillRef>
          <a:effectRef idx="0">
            <a:schemeClr val="dk1"/>
          </a:effectRef>
          <a:fontRef idx="minor">
            <a:schemeClr val="tx1"/>
          </a:fontRef>
        </p:style>
      </p:cxnSp>
      <p:sp>
        <p:nvSpPr>
          <p:cNvPr id="10" name="タイトル 3">
            <a:extLst>
              <a:ext uri="{FF2B5EF4-FFF2-40B4-BE49-F238E27FC236}">
                <a16:creationId xmlns:a16="http://schemas.microsoft.com/office/drawing/2014/main" id="{A3809E76-D66B-4532-9FFA-4AB6DADF1159}"/>
              </a:ext>
            </a:extLst>
          </p:cNvPr>
          <p:cNvSpPr txBox="1">
            <a:spLocks/>
          </p:cNvSpPr>
          <p:nvPr/>
        </p:nvSpPr>
        <p:spPr>
          <a:xfrm>
            <a:off x="249526" y="1045602"/>
            <a:ext cx="3492000" cy="57532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具体的な記載事例　①</a:t>
            </a:r>
          </a:p>
        </p:txBody>
      </p:sp>
      <p:sp>
        <p:nvSpPr>
          <p:cNvPr id="11" name="タイトル 3">
            <a:extLst>
              <a:ext uri="{FF2B5EF4-FFF2-40B4-BE49-F238E27FC236}">
                <a16:creationId xmlns:a16="http://schemas.microsoft.com/office/drawing/2014/main" id="{DF837699-4AD0-4D35-A59D-B91332A6C872}"/>
              </a:ext>
            </a:extLst>
          </p:cNvPr>
          <p:cNvSpPr txBox="1">
            <a:spLocks/>
          </p:cNvSpPr>
          <p:nvPr/>
        </p:nvSpPr>
        <p:spPr>
          <a:xfrm>
            <a:off x="249527" y="291604"/>
            <a:ext cx="8644943" cy="575321"/>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solidFill>
                  <a:schemeClr val="bg1"/>
                </a:solidFill>
                <a:latin typeface="Meiryo UI" panose="020B0604030504040204" pitchFamily="50" charset="-128"/>
                <a:ea typeface="Meiryo UI" panose="020B0604030504040204" pitchFamily="50" charset="-128"/>
              </a:rPr>
              <a:t>2</a:t>
            </a:r>
            <a:r>
              <a:rPr lang="ja-JP" altLang="en-US" sz="2400" b="1" dirty="0">
                <a:solidFill>
                  <a:schemeClr val="bg1"/>
                </a:solidFill>
                <a:latin typeface="Meiryo UI" panose="020B0604030504040204" pitchFamily="50" charset="-128"/>
                <a:ea typeface="Meiryo UI" panose="020B0604030504040204" pitchFamily="50" charset="-128"/>
              </a:rPr>
              <a:t>．改定後の記載における留意点等</a:t>
            </a:r>
            <a:r>
              <a:rPr lang="ja-JP" altLang="en-US" sz="2400" dirty="0">
                <a:solidFill>
                  <a:schemeClr val="bg1"/>
                </a:solidFill>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8A92048D-9B24-423D-B8C8-2033D2FF2AB8}"/>
              </a:ext>
            </a:extLst>
          </p:cNvPr>
          <p:cNvPicPr>
            <a:picLocks noChangeAspect="1"/>
          </p:cNvPicPr>
          <p:nvPr/>
        </p:nvPicPr>
        <p:blipFill>
          <a:blip r:embed="rId2"/>
          <a:stretch>
            <a:fillRect/>
          </a:stretch>
        </p:blipFill>
        <p:spPr>
          <a:xfrm>
            <a:off x="590712" y="1594190"/>
            <a:ext cx="7962571" cy="5154343"/>
          </a:xfrm>
          <a:prstGeom prst="rect">
            <a:avLst/>
          </a:prstGeom>
        </p:spPr>
      </p:pic>
    </p:spTree>
    <p:extLst>
      <p:ext uri="{BB962C8B-B14F-4D97-AF65-F5344CB8AC3E}">
        <p14:creationId xmlns:p14="http://schemas.microsoft.com/office/powerpoint/2010/main" val="25604359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3687</TotalTime>
  <Words>1583</Words>
  <Application>Microsoft Office PowerPoint</Application>
  <PresentationFormat>画面に合わせる (4:3)</PresentationFormat>
  <Paragraphs>133</Paragraphs>
  <Slides>11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Meiryo UI</vt:lpstr>
      <vt:lpstr>ＭＳ Ｐゴシック</vt:lpstr>
      <vt:lpstr>游ゴシック</vt:lpstr>
      <vt:lpstr>Arial</vt:lpstr>
      <vt:lpstr>Calibri</vt:lpstr>
      <vt:lpstr>Calibri Light</vt:lpstr>
      <vt:lpstr>Office テーマ</vt:lpstr>
      <vt:lpstr>1．建設業許可にかかる 審査基準 ・ 手引き の改定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1．建設業許可　(1)建設業法の目的</dc:title>
  <dc:creator>松浦　一世</dc:creator>
  <cp:lastModifiedBy>倉橋　隆三</cp:lastModifiedBy>
  <cp:revision>223</cp:revision>
  <cp:lastPrinted>2024-10-25T10:05:09Z</cp:lastPrinted>
  <dcterms:created xsi:type="dcterms:W3CDTF">2021-10-18T11:05:02Z</dcterms:created>
  <dcterms:modified xsi:type="dcterms:W3CDTF">2024-10-25T10:08:40Z</dcterms:modified>
</cp:coreProperties>
</file>