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62" r:id="rId2"/>
  </p:sldIdLst>
  <p:sldSz cx="14760575" cy="10691813"/>
  <p:notesSz cx="9939338" cy="1436846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48" d="100"/>
          <a:sy n="48" d="100"/>
        </p:scale>
        <p:origin x="1188"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107043" y="1749795"/>
            <a:ext cx="12546489" cy="3722335"/>
          </a:xfrm>
        </p:spPr>
        <p:txBody>
          <a:bodyPr anchor="b"/>
          <a:lstStyle>
            <a:lvl1pPr algn="ctr">
              <a:defRPr sz="9354"/>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845072" y="5615678"/>
            <a:ext cx="11070431" cy="2581379"/>
          </a:xfrm>
        </p:spPr>
        <p:txBody>
          <a:bodyPr/>
          <a:lstStyle>
            <a:lvl1pPr marL="0" indent="0" algn="ctr">
              <a:buNone/>
              <a:defRPr sz="3742"/>
            </a:lvl1pPr>
            <a:lvl2pPr marL="712775" indent="0" algn="ctr">
              <a:buNone/>
              <a:defRPr sz="3118"/>
            </a:lvl2pPr>
            <a:lvl3pPr marL="1425550" indent="0" algn="ctr">
              <a:buNone/>
              <a:defRPr sz="2806"/>
            </a:lvl3pPr>
            <a:lvl4pPr marL="2138324" indent="0" algn="ctr">
              <a:buNone/>
              <a:defRPr sz="2494"/>
            </a:lvl4pPr>
            <a:lvl5pPr marL="2851099" indent="0" algn="ctr">
              <a:buNone/>
              <a:defRPr sz="2494"/>
            </a:lvl5pPr>
            <a:lvl6pPr marL="3563874" indent="0" algn="ctr">
              <a:buNone/>
              <a:defRPr sz="2494"/>
            </a:lvl6pPr>
            <a:lvl7pPr marL="4276649" indent="0" algn="ctr">
              <a:buNone/>
              <a:defRPr sz="2494"/>
            </a:lvl7pPr>
            <a:lvl8pPr marL="4989424" indent="0" algn="ctr">
              <a:buNone/>
              <a:defRPr sz="2494"/>
            </a:lvl8pPr>
            <a:lvl9pPr marL="5702198" indent="0" algn="ctr">
              <a:buNone/>
              <a:defRPr sz="2494"/>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295FEBE7-66B6-4641-A8B4-4142A855416D}" type="datetimeFigureOut">
              <a:rPr kumimoji="1" lang="ja-JP" altLang="en-US" smtClean="0"/>
              <a:t>2020/7/27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E4AF1AF-B09D-454B-91A3-8998D4D8EA49}" type="slidenum">
              <a:rPr kumimoji="1" lang="ja-JP" altLang="en-US" smtClean="0"/>
              <a:t>‹#›</a:t>
            </a:fld>
            <a:endParaRPr kumimoji="1" lang="ja-JP" altLang="en-US"/>
          </a:p>
        </p:txBody>
      </p:sp>
    </p:spTree>
    <p:extLst>
      <p:ext uri="{BB962C8B-B14F-4D97-AF65-F5344CB8AC3E}">
        <p14:creationId xmlns:p14="http://schemas.microsoft.com/office/powerpoint/2010/main" val="37405001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295FEBE7-66B6-4641-A8B4-4142A855416D}" type="datetimeFigureOut">
              <a:rPr kumimoji="1" lang="ja-JP" altLang="en-US" smtClean="0"/>
              <a:t>2020/7/27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E4AF1AF-B09D-454B-91A3-8998D4D8EA49}" type="slidenum">
              <a:rPr kumimoji="1" lang="ja-JP" altLang="en-US" smtClean="0"/>
              <a:t>‹#›</a:t>
            </a:fld>
            <a:endParaRPr kumimoji="1" lang="ja-JP" altLang="en-US"/>
          </a:p>
        </p:txBody>
      </p:sp>
    </p:spTree>
    <p:extLst>
      <p:ext uri="{BB962C8B-B14F-4D97-AF65-F5344CB8AC3E}">
        <p14:creationId xmlns:p14="http://schemas.microsoft.com/office/powerpoint/2010/main" val="1682927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563037" y="569240"/>
            <a:ext cx="3182749" cy="9060817"/>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1014790" y="569240"/>
            <a:ext cx="9363740" cy="906081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295FEBE7-66B6-4641-A8B4-4142A855416D}" type="datetimeFigureOut">
              <a:rPr kumimoji="1" lang="ja-JP" altLang="en-US" smtClean="0"/>
              <a:t>2020/7/27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E4AF1AF-B09D-454B-91A3-8998D4D8EA49}" type="slidenum">
              <a:rPr kumimoji="1" lang="ja-JP" altLang="en-US" smtClean="0"/>
              <a:t>‹#›</a:t>
            </a:fld>
            <a:endParaRPr kumimoji="1" lang="ja-JP" altLang="en-US"/>
          </a:p>
        </p:txBody>
      </p:sp>
    </p:spTree>
    <p:extLst>
      <p:ext uri="{BB962C8B-B14F-4D97-AF65-F5344CB8AC3E}">
        <p14:creationId xmlns:p14="http://schemas.microsoft.com/office/powerpoint/2010/main" val="16244563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295FEBE7-66B6-4641-A8B4-4142A855416D}" type="datetimeFigureOut">
              <a:rPr kumimoji="1" lang="ja-JP" altLang="en-US" smtClean="0"/>
              <a:t>2020/7/27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E4AF1AF-B09D-454B-91A3-8998D4D8EA49}" type="slidenum">
              <a:rPr kumimoji="1" lang="ja-JP" altLang="en-US" smtClean="0"/>
              <a:t>‹#›</a:t>
            </a:fld>
            <a:endParaRPr kumimoji="1" lang="ja-JP" altLang="en-US"/>
          </a:p>
        </p:txBody>
      </p:sp>
    </p:spTree>
    <p:extLst>
      <p:ext uri="{BB962C8B-B14F-4D97-AF65-F5344CB8AC3E}">
        <p14:creationId xmlns:p14="http://schemas.microsoft.com/office/powerpoint/2010/main" val="42068161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1007103" y="2665532"/>
            <a:ext cx="12730996" cy="4447496"/>
          </a:xfrm>
        </p:spPr>
        <p:txBody>
          <a:bodyPr anchor="b"/>
          <a:lstStyle>
            <a:lvl1pPr>
              <a:defRPr sz="9354"/>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1007103" y="7155103"/>
            <a:ext cx="12730996" cy="2338833"/>
          </a:xfrm>
        </p:spPr>
        <p:txBody>
          <a:bodyPr/>
          <a:lstStyle>
            <a:lvl1pPr marL="0" indent="0">
              <a:buNone/>
              <a:defRPr sz="3742">
                <a:solidFill>
                  <a:schemeClr val="tx1"/>
                </a:solidFill>
              </a:defRPr>
            </a:lvl1pPr>
            <a:lvl2pPr marL="712775" indent="0">
              <a:buNone/>
              <a:defRPr sz="3118">
                <a:solidFill>
                  <a:schemeClr val="tx1">
                    <a:tint val="75000"/>
                  </a:schemeClr>
                </a:solidFill>
              </a:defRPr>
            </a:lvl2pPr>
            <a:lvl3pPr marL="1425550" indent="0">
              <a:buNone/>
              <a:defRPr sz="2806">
                <a:solidFill>
                  <a:schemeClr val="tx1">
                    <a:tint val="75000"/>
                  </a:schemeClr>
                </a:solidFill>
              </a:defRPr>
            </a:lvl3pPr>
            <a:lvl4pPr marL="2138324" indent="0">
              <a:buNone/>
              <a:defRPr sz="2494">
                <a:solidFill>
                  <a:schemeClr val="tx1">
                    <a:tint val="75000"/>
                  </a:schemeClr>
                </a:solidFill>
              </a:defRPr>
            </a:lvl4pPr>
            <a:lvl5pPr marL="2851099" indent="0">
              <a:buNone/>
              <a:defRPr sz="2494">
                <a:solidFill>
                  <a:schemeClr val="tx1">
                    <a:tint val="75000"/>
                  </a:schemeClr>
                </a:solidFill>
              </a:defRPr>
            </a:lvl5pPr>
            <a:lvl6pPr marL="3563874" indent="0">
              <a:buNone/>
              <a:defRPr sz="2494">
                <a:solidFill>
                  <a:schemeClr val="tx1">
                    <a:tint val="75000"/>
                  </a:schemeClr>
                </a:solidFill>
              </a:defRPr>
            </a:lvl6pPr>
            <a:lvl7pPr marL="4276649" indent="0">
              <a:buNone/>
              <a:defRPr sz="2494">
                <a:solidFill>
                  <a:schemeClr val="tx1">
                    <a:tint val="75000"/>
                  </a:schemeClr>
                </a:solidFill>
              </a:defRPr>
            </a:lvl7pPr>
            <a:lvl8pPr marL="4989424" indent="0">
              <a:buNone/>
              <a:defRPr sz="2494">
                <a:solidFill>
                  <a:schemeClr val="tx1">
                    <a:tint val="75000"/>
                  </a:schemeClr>
                </a:solidFill>
              </a:defRPr>
            </a:lvl8pPr>
            <a:lvl9pPr marL="5702198" indent="0">
              <a:buNone/>
              <a:defRPr sz="2494">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295FEBE7-66B6-4641-A8B4-4142A855416D}" type="datetimeFigureOut">
              <a:rPr kumimoji="1" lang="ja-JP" altLang="en-US" smtClean="0"/>
              <a:t>2020/7/27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E4AF1AF-B09D-454B-91A3-8998D4D8EA49}" type="slidenum">
              <a:rPr kumimoji="1" lang="ja-JP" altLang="en-US" smtClean="0"/>
              <a:t>‹#›</a:t>
            </a:fld>
            <a:endParaRPr kumimoji="1" lang="ja-JP" altLang="en-US"/>
          </a:p>
        </p:txBody>
      </p:sp>
    </p:spTree>
    <p:extLst>
      <p:ext uri="{BB962C8B-B14F-4D97-AF65-F5344CB8AC3E}">
        <p14:creationId xmlns:p14="http://schemas.microsoft.com/office/powerpoint/2010/main" val="13673913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1014790" y="2846200"/>
            <a:ext cx="6273244" cy="6783857"/>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7472541" y="2846200"/>
            <a:ext cx="6273244" cy="6783857"/>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295FEBE7-66B6-4641-A8B4-4142A855416D}" type="datetimeFigureOut">
              <a:rPr kumimoji="1" lang="ja-JP" altLang="en-US" smtClean="0"/>
              <a:t>2020/7/27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E4AF1AF-B09D-454B-91A3-8998D4D8EA49}" type="slidenum">
              <a:rPr kumimoji="1" lang="ja-JP" altLang="en-US" smtClean="0"/>
              <a:t>‹#›</a:t>
            </a:fld>
            <a:endParaRPr kumimoji="1" lang="ja-JP" altLang="en-US"/>
          </a:p>
        </p:txBody>
      </p:sp>
    </p:spTree>
    <p:extLst>
      <p:ext uri="{BB962C8B-B14F-4D97-AF65-F5344CB8AC3E}">
        <p14:creationId xmlns:p14="http://schemas.microsoft.com/office/powerpoint/2010/main" val="18038490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1016712" y="569242"/>
            <a:ext cx="12730996" cy="2066590"/>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1016714" y="2620980"/>
            <a:ext cx="6244414" cy="1284502"/>
          </a:xfrm>
        </p:spPr>
        <p:txBody>
          <a:bodyPr anchor="b"/>
          <a:lstStyle>
            <a:lvl1pPr marL="0" indent="0">
              <a:buNone/>
              <a:defRPr sz="3742" b="1"/>
            </a:lvl1pPr>
            <a:lvl2pPr marL="712775" indent="0">
              <a:buNone/>
              <a:defRPr sz="3118" b="1"/>
            </a:lvl2pPr>
            <a:lvl3pPr marL="1425550" indent="0">
              <a:buNone/>
              <a:defRPr sz="2806" b="1"/>
            </a:lvl3pPr>
            <a:lvl4pPr marL="2138324" indent="0">
              <a:buNone/>
              <a:defRPr sz="2494" b="1"/>
            </a:lvl4pPr>
            <a:lvl5pPr marL="2851099" indent="0">
              <a:buNone/>
              <a:defRPr sz="2494" b="1"/>
            </a:lvl5pPr>
            <a:lvl6pPr marL="3563874" indent="0">
              <a:buNone/>
              <a:defRPr sz="2494" b="1"/>
            </a:lvl6pPr>
            <a:lvl7pPr marL="4276649" indent="0">
              <a:buNone/>
              <a:defRPr sz="2494" b="1"/>
            </a:lvl7pPr>
            <a:lvl8pPr marL="4989424" indent="0">
              <a:buNone/>
              <a:defRPr sz="2494" b="1"/>
            </a:lvl8pPr>
            <a:lvl9pPr marL="5702198" indent="0">
              <a:buNone/>
              <a:defRPr sz="2494" b="1"/>
            </a:lvl9pPr>
          </a:lstStyle>
          <a:p>
            <a:pPr lvl="0"/>
            <a:r>
              <a:rPr lang="ja-JP" altLang="en-US" smtClean="0"/>
              <a:t>マスター テキストの書式設定</a:t>
            </a:r>
          </a:p>
        </p:txBody>
      </p:sp>
      <p:sp>
        <p:nvSpPr>
          <p:cNvPr id="4" name="Content Placeholder 3"/>
          <p:cNvSpPr>
            <a:spLocks noGrp="1"/>
          </p:cNvSpPr>
          <p:nvPr>
            <p:ph sz="half" idx="2"/>
          </p:nvPr>
        </p:nvSpPr>
        <p:spPr>
          <a:xfrm>
            <a:off x="1016714" y="3905482"/>
            <a:ext cx="6244414" cy="574437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7472542" y="2620980"/>
            <a:ext cx="6275167" cy="1284502"/>
          </a:xfrm>
        </p:spPr>
        <p:txBody>
          <a:bodyPr anchor="b"/>
          <a:lstStyle>
            <a:lvl1pPr marL="0" indent="0">
              <a:buNone/>
              <a:defRPr sz="3742" b="1"/>
            </a:lvl1pPr>
            <a:lvl2pPr marL="712775" indent="0">
              <a:buNone/>
              <a:defRPr sz="3118" b="1"/>
            </a:lvl2pPr>
            <a:lvl3pPr marL="1425550" indent="0">
              <a:buNone/>
              <a:defRPr sz="2806" b="1"/>
            </a:lvl3pPr>
            <a:lvl4pPr marL="2138324" indent="0">
              <a:buNone/>
              <a:defRPr sz="2494" b="1"/>
            </a:lvl4pPr>
            <a:lvl5pPr marL="2851099" indent="0">
              <a:buNone/>
              <a:defRPr sz="2494" b="1"/>
            </a:lvl5pPr>
            <a:lvl6pPr marL="3563874" indent="0">
              <a:buNone/>
              <a:defRPr sz="2494" b="1"/>
            </a:lvl6pPr>
            <a:lvl7pPr marL="4276649" indent="0">
              <a:buNone/>
              <a:defRPr sz="2494" b="1"/>
            </a:lvl7pPr>
            <a:lvl8pPr marL="4989424" indent="0">
              <a:buNone/>
              <a:defRPr sz="2494" b="1"/>
            </a:lvl8pPr>
            <a:lvl9pPr marL="5702198" indent="0">
              <a:buNone/>
              <a:defRPr sz="2494" b="1"/>
            </a:lvl9pPr>
          </a:lstStyle>
          <a:p>
            <a:pPr lvl="0"/>
            <a:r>
              <a:rPr lang="ja-JP" altLang="en-US" smtClean="0"/>
              <a:t>マスター テキストの書式設定</a:t>
            </a:r>
          </a:p>
        </p:txBody>
      </p:sp>
      <p:sp>
        <p:nvSpPr>
          <p:cNvPr id="6" name="Content Placeholder 5"/>
          <p:cNvSpPr>
            <a:spLocks noGrp="1"/>
          </p:cNvSpPr>
          <p:nvPr>
            <p:ph sz="quarter" idx="4"/>
          </p:nvPr>
        </p:nvSpPr>
        <p:spPr>
          <a:xfrm>
            <a:off x="7472542" y="3905482"/>
            <a:ext cx="6275167" cy="574437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295FEBE7-66B6-4641-A8B4-4142A855416D}" type="datetimeFigureOut">
              <a:rPr kumimoji="1" lang="ja-JP" altLang="en-US" smtClean="0"/>
              <a:t>2020/7/27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E4AF1AF-B09D-454B-91A3-8998D4D8EA49}" type="slidenum">
              <a:rPr kumimoji="1" lang="ja-JP" altLang="en-US" smtClean="0"/>
              <a:t>‹#›</a:t>
            </a:fld>
            <a:endParaRPr kumimoji="1" lang="ja-JP" altLang="en-US"/>
          </a:p>
        </p:txBody>
      </p:sp>
    </p:spTree>
    <p:extLst>
      <p:ext uri="{BB962C8B-B14F-4D97-AF65-F5344CB8AC3E}">
        <p14:creationId xmlns:p14="http://schemas.microsoft.com/office/powerpoint/2010/main" val="30710577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295FEBE7-66B6-4641-A8B4-4142A855416D}" type="datetimeFigureOut">
              <a:rPr kumimoji="1" lang="ja-JP" altLang="en-US" smtClean="0"/>
              <a:t>2020/7/27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E4AF1AF-B09D-454B-91A3-8998D4D8EA49}" type="slidenum">
              <a:rPr kumimoji="1" lang="ja-JP" altLang="en-US" smtClean="0"/>
              <a:t>‹#›</a:t>
            </a:fld>
            <a:endParaRPr kumimoji="1" lang="ja-JP" altLang="en-US"/>
          </a:p>
        </p:txBody>
      </p:sp>
    </p:spTree>
    <p:extLst>
      <p:ext uri="{BB962C8B-B14F-4D97-AF65-F5344CB8AC3E}">
        <p14:creationId xmlns:p14="http://schemas.microsoft.com/office/powerpoint/2010/main" val="29708149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95FEBE7-66B6-4641-A8B4-4142A855416D}" type="datetimeFigureOut">
              <a:rPr kumimoji="1" lang="ja-JP" altLang="en-US" smtClean="0"/>
              <a:t>2020/7/27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E4AF1AF-B09D-454B-91A3-8998D4D8EA49}" type="slidenum">
              <a:rPr kumimoji="1" lang="ja-JP" altLang="en-US" smtClean="0"/>
              <a:t>‹#›</a:t>
            </a:fld>
            <a:endParaRPr kumimoji="1" lang="ja-JP" altLang="en-US"/>
          </a:p>
        </p:txBody>
      </p:sp>
    </p:spTree>
    <p:extLst>
      <p:ext uri="{BB962C8B-B14F-4D97-AF65-F5344CB8AC3E}">
        <p14:creationId xmlns:p14="http://schemas.microsoft.com/office/powerpoint/2010/main" val="17364810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1016712" y="712788"/>
            <a:ext cx="4760670" cy="2494756"/>
          </a:xfrm>
        </p:spPr>
        <p:txBody>
          <a:bodyPr anchor="b"/>
          <a:lstStyle>
            <a:lvl1pPr>
              <a:defRPr sz="4989"/>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6275167" y="1539425"/>
            <a:ext cx="7472541" cy="7598117"/>
          </a:xfrm>
        </p:spPr>
        <p:txBody>
          <a:bodyPr/>
          <a:lstStyle>
            <a:lvl1pPr>
              <a:defRPr sz="4989"/>
            </a:lvl1pPr>
            <a:lvl2pPr>
              <a:defRPr sz="4365"/>
            </a:lvl2pPr>
            <a:lvl3pPr>
              <a:defRPr sz="3742"/>
            </a:lvl3pPr>
            <a:lvl4pPr>
              <a:defRPr sz="3118"/>
            </a:lvl4pPr>
            <a:lvl5pPr>
              <a:defRPr sz="3118"/>
            </a:lvl5pPr>
            <a:lvl6pPr>
              <a:defRPr sz="3118"/>
            </a:lvl6pPr>
            <a:lvl7pPr>
              <a:defRPr sz="3118"/>
            </a:lvl7pPr>
            <a:lvl8pPr>
              <a:defRPr sz="3118"/>
            </a:lvl8pPr>
            <a:lvl9pPr>
              <a:defRPr sz="3118"/>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1016712" y="3207544"/>
            <a:ext cx="4760670" cy="5942372"/>
          </a:xfrm>
        </p:spPr>
        <p:txBody>
          <a:bodyPr/>
          <a:lstStyle>
            <a:lvl1pPr marL="0" indent="0">
              <a:buNone/>
              <a:defRPr sz="2494"/>
            </a:lvl1pPr>
            <a:lvl2pPr marL="712775" indent="0">
              <a:buNone/>
              <a:defRPr sz="2183"/>
            </a:lvl2pPr>
            <a:lvl3pPr marL="1425550" indent="0">
              <a:buNone/>
              <a:defRPr sz="1871"/>
            </a:lvl3pPr>
            <a:lvl4pPr marL="2138324" indent="0">
              <a:buNone/>
              <a:defRPr sz="1559"/>
            </a:lvl4pPr>
            <a:lvl5pPr marL="2851099" indent="0">
              <a:buNone/>
              <a:defRPr sz="1559"/>
            </a:lvl5pPr>
            <a:lvl6pPr marL="3563874" indent="0">
              <a:buNone/>
              <a:defRPr sz="1559"/>
            </a:lvl6pPr>
            <a:lvl7pPr marL="4276649" indent="0">
              <a:buNone/>
              <a:defRPr sz="1559"/>
            </a:lvl7pPr>
            <a:lvl8pPr marL="4989424" indent="0">
              <a:buNone/>
              <a:defRPr sz="1559"/>
            </a:lvl8pPr>
            <a:lvl9pPr marL="5702198" indent="0">
              <a:buNone/>
              <a:defRPr sz="1559"/>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295FEBE7-66B6-4641-A8B4-4142A855416D}" type="datetimeFigureOut">
              <a:rPr kumimoji="1" lang="ja-JP" altLang="en-US" smtClean="0"/>
              <a:t>2020/7/27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E4AF1AF-B09D-454B-91A3-8998D4D8EA49}" type="slidenum">
              <a:rPr kumimoji="1" lang="ja-JP" altLang="en-US" smtClean="0"/>
              <a:t>‹#›</a:t>
            </a:fld>
            <a:endParaRPr kumimoji="1" lang="ja-JP" altLang="en-US"/>
          </a:p>
        </p:txBody>
      </p:sp>
    </p:spTree>
    <p:extLst>
      <p:ext uri="{BB962C8B-B14F-4D97-AF65-F5344CB8AC3E}">
        <p14:creationId xmlns:p14="http://schemas.microsoft.com/office/powerpoint/2010/main" val="38763268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1016712" y="712788"/>
            <a:ext cx="4760670" cy="2494756"/>
          </a:xfrm>
        </p:spPr>
        <p:txBody>
          <a:bodyPr anchor="b"/>
          <a:lstStyle>
            <a:lvl1pPr>
              <a:defRPr sz="4989"/>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6275167" y="1539425"/>
            <a:ext cx="7472541" cy="7598117"/>
          </a:xfrm>
        </p:spPr>
        <p:txBody>
          <a:bodyPr anchor="t"/>
          <a:lstStyle>
            <a:lvl1pPr marL="0" indent="0">
              <a:buNone/>
              <a:defRPr sz="4989"/>
            </a:lvl1pPr>
            <a:lvl2pPr marL="712775" indent="0">
              <a:buNone/>
              <a:defRPr sz="4365"/>
            </a:lvl2pPr>
            <a:lvl3pPr marL="1425550" indent="0">
              <a:buNone/>
              <a:defRPr sz="3742"/>
            </a:lvl3pPr>
            <a:lvl4pPr marL="2138324" indent="0">
              <a:buNone/>
              <a:defRPr sz="3118"/>
            </a:lvl4pPr>
            <a:lvl5pPr marL="2851099" indent="0">
              <a:buNone/>
              <a:defRPr sz="3118"/>
            </a:lvl5pPr>
            <a:lvl6pPr marL="3563874" indent="0">
              <a:buNone/>
              <a:defRPr sz="3118"/>
            </a:lvl6pPr>
            <a:lvl7pPr marL="4276649" indent="0">
              <a:buNone/>
              <a:defRPr sz="3118"/>
            </a:lvl7pPr>
            <a:lvl8pPr marL="4989424" indent="0">
              <a:buNone/>
              <a:defRPr sz="3118"/>
            </a:lvl8pPr>
            <a:lvl9pPr marL="5702198" indent="0">
              <a:buNone/>
              <a:defRPr sz="3118"/>
            </a:lvl9pPr>
          </a:lstStyle>
          <a:p>
            <a:r>
              <a:rPr lang="ja-JP" altLang="en-US" smtClean="0"/>
              <a:t>図を追加</a:t>
            </a:r>
            <a:endParaRPr lang="en-US" dirty="0"/>
          </a:p>
        </p:txBody>
      </p:sp>
      <p:sp>
        <p:nvSpPr>
          <p:cNvPr id="4" name="Text Placeholder 3"/>
          <p:cNvSpPr>
            <a:spLocks noGrp="1"/>
          </p:cNvSpPr>
          <p:nvPr>
            <p:ph type="body" sz="half" idx="2"/>
          </p:nvPr>
        </p:nvSpPr>
        <p:spPr>
          <a:xfrm>
            <a:off x="1016712" y="3207544"/>
            <a:ext cx="4760670" cy="5942372"/>
          </a:xfrm>
        </p:spPr>
        <p:txBody>
          <a:bodyPr/>
          <a:lstStyle>
            <a:lvl1pPr marL="0" indent="0">
              <a:buNone/>
              <a:defRPr sz="2494"/>
            </a:lvl1pPr>
            <a:lvl2pPr marL="712775" indent="0">
              <a:buNone/>
              <a:defRPr sz="2183"/>
            </a:lvl2pPr>
            <a:lvl3pPr marL="1425550" indent="0">
              <a:buNone/>
              <a:defRPr sz="1871"/>
            </a:lvl3pPr>
            <a:lvl4pPr marL="2138324" indent="0">
              <a:buNone/>
              <a:defRPr sz="1559"/>
            </a:lvl4pPr>
            <a:lvl5pPr marL="2851099" indent="0">
              <a:buNone/>
              <a:defRPr sz="1559"/>
            </a:lvl5pPr>
            <a:lvl6pPr marL="3563874" indent="0">
              <a:buNone/>
              <a:defRPr sz="1559"/>
            </a:lvl6pPr>
            <a:lvl7pPr marL="4276649" indent="0">
              <a:buNone/>
              <a:defRPr sz="1559"/>
            </a:lvl7pPr>
            <a:lvl8pPr marL="4989424" indent="0">
              <a:buNone/>
              <a:defRPr sz="1559"/>
            </a:lvl8pPr>
            <a:lvl9pPr marL="5702198" indent="0">
              <a:buNone/>
              <a:defRPr sz="1559"/>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295FEBE7-66B6-4641-A8B4-4142A855416D}" type="datetimeFigureOut">
              <a:rPr kumimoji="1" lang="ja-JP" altLang="en-US" smtClean="0"/>
              <a:t>2020/7/27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E4AF1AF-B09D-454B-91A3-8998D4D8EA49}" type="slidenum">
              <a:rPr kumimoji="1" lang="ja-JP" altLang="en-US" smtClean="0"/>
              <a:t>‹#›</a:t>
            </a:fld>
            <a:endParaRPr kumimoji="1" lang="ja-JP" altLang="en-US"/>
          </a:p>
        </p:txBody>
      </p:sp>
    </p:spTree>
    <p:extLst>
      <p:ext uri="{BB962C8B-B14F-4D97-AF65-F5344CB8AC3E}">
        <p14:creationId xmlns:p14="http://schemas.microsoft.com/office/powerpoint/2010/main" val="17735536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14790" y="569242"/>
            <a:ext cx="12730996" cy="2066590"/>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1014790" y="2846200"/>
            <a:ext cx="12730996" cy="6783857"/>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1014790" y="9909729"/>
            <a:ext cx="3321129" cy="569240"/>
          </a:xfrm>
          <a:prstGeom prst="rect">
            <a:avLst/>
          </a:prstGeom>
        </p:spPr>
        <p:txBody>
          <a:bodyPr vert="horz" lIns="91440" tIns="45720" rIns="91440" bIns="45720" rtlCol="0" anchor="ctr"/>
          <a:lstStyle>
            <a:lvl1pPr algn="l">
              <a:defRPr sz="1871">
                <a:solidFill>
                  <a:schemeClr val="tx1">
                    <a:tint val="75000"/>
                  </a:schemeClr>
                </a:solidFill>
              </a:defRPr>
            </a:lvl1pPr>
          </a:lstStyle>
          <a:p>
            <a:fld id="{295FEBE7-66B6-4641-A8B4-4142A855416D}" type="datetimeFigureOut">
              <a:rPr kumimoji="1" lang="ja-JP" altLang="en-US" smtClean="0"/>
              <a:t>2020/7/27</a:t>
            </a:fld>
            <a:endParaRPr kumimoji="1" lang="ja-JP" altLang="en-US"/>
          </a:p>
        </p:txBody>
      </p:sp>
      <p:sp>
        <p:nvSpPr>
          <p:cNvPr id="5" name="Footer Placeholder 4"/>
          <p:cNvSpPr>
            <a:spLocks noGrp="1"/>
          </p:cNvSpPr>
          <p:nvPr>
            <p:ph type="ftr" sz="quarter" idx="3"/>
          </p:nvPr>
        </p:nvSpPr>
        <p:spPr>
          <a:xfrm>
            <a:off x="4889441" y="9909729"/>
            <a:ext cx="4981694" cy="569240"/>
          </a:xfrm>
          <a:prstGeom prst="rect">
            <a:avLst/>
          </a:prstGeom>
        </p:spPr>
        <p:txBody>
          <a:bodyPr vert="horz" lIns="91440" tIns="45720" rIns="91440" bIns="45720" rtlCol="0" anchor="ctr"/>
          <a:lstStyle>
            <a:lvl1pPr algn="ctr">
              <a:defRPr sz="1871">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10424656" y="9909729"/>
            <a:ext cx="3321129" cy="569240"/>
          </a:xfrm>
          <a:prstGeom prst="rect">
            <a:avLst/>
          </a:prstGeom>
        </p:spPr>
        <p:txBody>
          <a:bodyPr vert="horz" lIns="91440" tIns="45720" rIns="91440" bIns="45720" rtlCol="0" anchor="ctr"/>
          <a:lstStyle>
            <a:lvl1pPr algn="r">
              <a:defRPr sz="1871">
                <a:solidFill>
                  <a:schemeClr val="tx1">
                    <a:tint val="75000"/>
                  </a:schemeClr>
                </a:solidFill>
              </a:defRPr>
            </a:lvl1pPr>
          </a:lstStyle>
          <a:p>
            <a:fld id="{2E4AF1AF-B09D-454B-91A3-8998D4D8EA49}" type="slidenum">
              <a:rPr kumimoji="1" lang="ja-JP" altLang="en-US" smtClean="0"/>
              <a:t>‹#›</a:t>
            </a:fld>
            <a:endParaRPr kumimoji="1" lang="ja-JP" altLang="en-US"/>
          </a:p>
        </p:txBody>
      </p:sp>
    </p:spTree>
    <p:extLst>
      <p:ext uri="{BB962C8B-B14F-4D97-AF65-F5344CB8AC3E}">
        <p14:creationId xmlns:p14="http://schemas.microsoft.com/office/powerpoint/2010/main" val="160258110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1425550" rtl="0" eaLnBrk="1" latinLnBrk="0" hangingPunct="1">
        <a:lnSpc>
          <a:spcPct val="90000"/>
        </a:lnSpc>
        <a:spcBef>
          <a:spcPct val="0"/>
        </a:spcBef>
        <a:buNone/>
        <a:defRPr kumimoji="1" sz="6860" kern="1200">
          <a:solidFill>
            <a:schemeClr val="tx1"/>
          </a:solidFill>
          <a:latin typeface="+mj-lt"/>
          <a:ea typeface="+mj-ea"/>
          <a:cs typeface="+mj-cs"/>
        </a:defRPr>
      </a:lvl1pPr>
    </p:titleStyle>
    <p:bodyStyle>
      <a:lvl1pPr marL="356387" indent="-356387" algn="l" defTabSz="1425550" rtl="0" eaLnBrk="1" latinLnBrk="0" hangingPunct="1">
        <a:lnSpc>
          <a:spcPct val="90000"/>
        </a:lnSpc>
        <a:spcBef>
          <a:spcPts val="1559"/>
        </a:spcBef>
        <a:buFont typeface="Arial" panose="020B0604020202020204" pitchFamily="34" charset="0"/>
        <a:buChar char="•"/>
        <a:defRPr kumimoji="1" sz="4365" kern="1200">
          <a:solidFill>
            <a:schemeClr val="tx1"/>
          </a:solidFill>
          <a:latin typeface="+mn-lt"/>
          <a:ea typeface="+mn-ea"/>
          <a:cs typeface="+mn-cs"/>
        </a:defRPr>
      </a:lvl1pPr>
      <a:lvl2pPr marL="1069162" indent="-356387" algn="l" defTabSz="1425550" rtl="0" eaLnBrk="1" latinLnBrk="0" hangingPunct="1">
        <a:lnSpc>
          <a:spcPct val="90000"/>
        </a:lnSpc>
        <a:spcBef>
          <a:spcPts val="780"/>
        </a:spcBef>
        <a:buFont typeface="Arial" panose="020B0604020202020204" pitchFamily="34" charset="0"/>
        <a:buChar char="•"/>
        <a:defRPr kumimoji="1" sz="3742" kern="1200">
          <a:solidFill>
            <a:schemeClr val="tx1"/>
          </a:solidFill>
          <a:latin typeface="+mn-lt"/>
          <a:ea typeface="+mn-ea"/>
          <a:cs typeface="+mn-cs"/>
        </a:defRPr>
      </a:lvl2pPr>
      <a:lvl3pPr marL="1781937" indent="-356387" algn="l" defTabSz="1425550" rtl="0" eaLnBrk="1" latinLnBrk="0" hangingPunct="1">
        <a:lnSpc>
          <a:spcPct val="90000"/>
        </a:lnSpc>
        <a:spcBef>
          <a:spcPts val="780"/>
        </a:spcBef>
        <a:buFont typeface="Arial" panose="020B0604020202020204" pitchFamily="34" charset="0"/>
        <a:buChar char="•"/>
        <a:defRPr kumimoji="1" sz="3118" kern="1200">
          <a:solidFill>
            <a:schemeClr val="tx1"/>
          </a:solidFill>
          <a:latin typeface="+mn-lt"/>
          <a:ea typeface="+mn-ea"/>
          <a:cs typeface="+mn-cs"/>
        </a:defRPr>
      </a:lvl3pPr>
      <a:lvl4pPr marL="2494712" indent="-356387" algn="l" defTabSz="1425550" rtl="0" eaLnBrk="1" latinLnBrk="0" hangingPunct="1">
        <a:lnSpc>
          <a:spcPct val="90000"/>
        </a:lnSpc>
        <a:spcBef>
          <a:spcPts val="780"/>
        </a:spcBef>
        <a:buFont typeface="Arial" panose="020B0604020202020204" pitchFamily="34" charset="0"/>
        <a:buChar char="•"/>
        <a:defRPr kumimoji="1" sz="2806" kern="1200">
          <a:solidFill>
            <a:schemeClr val="tx1"/>
          </a:solidFill>
          <a:latin typeface="+mn-lt"/>
          <a:ea typeface="+mn-ea"/>
          <a:cs typeface="+mn-cs"/>
        </a:defRPr>
      </a:lvl4pPr>
      <a:lvl5pPr marL="3207487" indent="-356387" algn="l" defTabSz="1425550" rtl="0" eaLnBrk="1" latinLnBrk="0" hangingPunct="1">
        <a:lnSpc>
          <a:spcPct val="90000"/>
        </a:lnSpc>
        <a:spcBef>
          <a:spcPts val="780"/>
        </a:spcBef>
        <a:buFont typeface="Arial" panose="020B0604020202020204" pitchFamily="34" charset="0"/>
        <a:buChar char="•"/>
        <a:defRPr kumimoji="1" sz="2806" kern="1200">
          <a:solidFill>
            <a:schemeClr val="tx1"/>
          </a:solidFill>
          <a:latin typeface="+mn-lt"/>
          <a:ea typeface="+mn-ea"/>
          <a:cs typeface="+mn-cs"/>
        </a:defRPr>
      </a:lvl5pPr>
      <a:lvl6pPr marL="3920261" indent="-356387" algn="l" defTabSz="1425550" rtl="0" eaLnBrk="1" latinLnBrk="0" hangingPunct="1">
        <a:lnSpc>
          <a:spcPct val="90000"/>
        </a:lnSpc>
        <a:spcBef>
          <a:spcPts val="780"/>
        </a:spcBef>
        <a:buFont typeface="Arial" panose="020B0604020202020204" pitchFamily="34" charset="0"/>
        <a:buChar char="•"/>
        <a:defRPr kumimoji="1" sz="2806" kern="1200">
          <a:solidFill>
            <a:schemeClr val="tx1"/>
          </a:solidFill>
          <a:latin typeface="+mn-lt"/>
          <a:ea typeface="+mn-ea"/>
          <a:cs typeface="+mn-cs"/>
        </a:defRPr>
      </a:lvl6pPr>
      <a:lvl7pPr marL="4633036" indent="-356387" algn="l" defTabSz="1425550" rtl="0" eaLnBrk="1" latinLnBrk="0" hangingPunct="1">
        <a:lnSpc>
          <a:spcPct val="90000"/>
        </a:lnSpc>
        <a:spcBef>
          <a:spcPts val="780"/>
        </a:spcBef>
        <a:buFont typeface="Arial" panose="020B0604020202020204" pitchFamily="34" charset="0"/>
        <a:buChar char="•"/>
        <a:defRPr kumimoji="1" sz="2806" kern="1200">
          <a:solidFill>
            <a:schemeClr val="tx1"/>
          </a:solidFill>
          <a:latin typeface="+mn-lt"/>
          <a:ea typeface="+mn-ea"/>
          <a:cs typeface="+mn-cs"/>
        </a:defRPr>
      </a:lvl7pPr>
      <a:lvl8pPr marL="5345811" indent="-356387" algn="l" defTabSz="1425550" rtl="0" eaLnBrk="1" latinLnBrk="0" hangingPunct="1">
        <a:lnSpc>
          <a:spcPct val="90000"/>
        </a:lnSpc>
        <a:spcBef>
          <a:spcPts val="780"/>
        </a:spcBef>
        <a:buFont typeface="Arial" panose="020B0604020202020204" pitchFamily="34" charset="0"/>
        <a:buChar char="•"/>
        <a:defRPr kumimoji="1" sz="2806" kern="1200">
          <a:solidFill>
            <a:schemeClr val="tx1"/>
          </a:solidFill>
          <a:latin typeface="+mn-lt"/>
          <a:ea typeface="+mn-ea"/>
          <a:cs typeface="+mn-cs"/>
        </a:defRPr>
      </a:lvl8pPr>
      <a:lvl9pPr marL="6058586" indent="-356387" algn="l" defTabSz="1425550" rtl="0" eaLnBrk="1" latinLnBrk="0" hangingPunct="1">
        <a:lnSpc>
          <a:spcPct val="90000"/>
        </a:lnSpc>
        <a:spcBef>
          <a:spcPts val="780"/>
        </a:spcBef>
        <a:buFont typeface="Arial" panose="020B0604020202020204" pitchFamily="34" charset="0"/>
        <a:buChar char="•"/>
        <a:defRPr kumimoji="1" sz="2806" kern="1200">
          <a:solidFill>
            <a:schemeClr val="tx1"/>
          </a:solidFill>
          <a:latin typeface="+mn-lt"/>
          <a:ea typeface="+mn-ea"/>
          <a:cs typeface="+mn-cs"/>
        </a:defRPr>
      </a:lvl9pPr>
    </p:bodyStyle>
    <p:otherStyle>
      <a:defPPr>
        <a:defRPr lang="en-US"/>
      </a:defPPr>
      <a:lvl1pPr marL="0" algn="l" defTabSz="1425550" rtl="0" eaLnBrk="1" latinLnBrk="0" hangingPunct="1">
        <a:defRPr kumimoji="1" sz="2806" kern="1200">
          <a:solidFill>
            <a:schemeClr val="tx1"/>
          </a:solidFill>
          <a:latin typeface="+mn-lt"/>
          <a:ea typeface="+mn-ea"/>
          <a:cs typeface="+mn-cs"/>
        </a:defRPr>
      </a:lvl1pPr>
      <a:lvl2pPr marL="712775" algn="l" defTabSz="1425550" rtl="0" eaLnBrk="1" latinLnBrk="0" hangingPunct="1">
        <a:defRPr kumimoji="1" sz="2806" kern="1200">
          <a:solidFill>
            <a:schemeClr val="tx1"/>
          </a:solidFill>
          <a:latin typeface="+mn-lt"/>
          <a:ea typeface="+mn-ea"/>
          <a:cs typeface="+mn-cs"/>
        </a:defRPr>
      </a:lvl2pPr>
      <a:lvl3pPr marL="1425550" algn="l" defTabSz="1425550" rtl="0" eaLnBrk="1" latinLnBrk="0" hangingPunct="1">
        <a:defRPr kumimoji="1" sz="2806" kern="1200">
          <a:solidFill>
            <a:schemeClr val="tx1"/>
          </a:solidFill>
          <a:latin typeface="+mn-lt"/>
          <a:ea typeface="+mn-ea"/>
          <a:cs typeface="+mn-cs"/>
        </a:defRPr>
      </a:lvl3pPr>
      <a:lvl4pPr marL="2138324" algn="l" defTabSz="1425550" rtl="0" eaLnBrk="1" latinLnBrk="0" hangingPunct="1">
        <a:defRPr kumimoji="1" sz="2806" kern="1200">
          <a:solidFill>
            <a:schemeClr val="tx1"/>
          </a:solidFill>
          <a:latin typeface="+mn-lt"/>
          <a:ea typeface="+mn-ea"/>
          <a:cs typeface="+mn-cs"/>
        </a:defRPr>
      </a:lvl4pPr>
      <a:lvl5pPr marL="2851099" algn="l" defTabSz="1425550" rtl="0" eaLnBrk="1" latinLnBrk="0" hangingPunct="1">
        <a:defRPr kumimoji="1" sz="2806" kern="1200">
          <a:solidFill>
            <a:schemeClr val="tx1"/>
          </a:solidFill>
          <a:latin typeface="+mn-lt"/>
          <a:ea typeface="+mn-ea"/>
          <a:cs typeface="+mn-cs"/>
        </a:defRPr>
      </a:lvl5pPr>
      <a:lvl6pPr marL="3563874" algn="l" defTabSz="1425550" rtl="0" eaLnBrk="1" latinLnBrk="0" hangingPunct="1">
        <a:defRPr kumimoji="1" sz="2806" kern="1200">
          <a:solidFill>
            <a:schemeClr val="tx1"/>
          </a:solidFill>
          <a:latin typeface="+mn-lt"/>
          <a:ea typeface="+mn-ea"/>
          <a:cs typeface="+mn-cs"/>
        </a:defRPr>
      </a:lvl6pPr>
      <a:lvl7pPr marL="4276649" algn="l" defTabSz="1425550" rtl="0" eaLnBrk="1" latinLnBrk="0" hangingPunct="1">
        <a:defRPr kumimoji="1" sz="2806" kern="1200">
          <a:solidFill>
            <a:schemeClr val="tx1"/>
          </a:solidFill>
          <a:latin typeface="+mn-lt"/>
          <a:ea typeface="+mn-ea"/>
          <a:cs typeface="+mn-cs"/>
        </a:defRPr>
      </a:lvl7pPr>
      <a:lvl8pPr marL="4989424" algn="l" defTabSz="1425550" rtl="0" eaLnBrk="1" latinLnBrk="0" hangingPunct="1">
        <a:defRPr kumimoji="1" sz="2806" kern="1200">
          <a:solidFill>
            <a:schemeClr val="tx1"/>
          </a:solidFill>
          <a:latin typeface="+mn-lt"/>
          <a:ea typeface="+mn-ea"/>
          <a:cs typeface="+mn-cs"/>
        </a:defRPr>
      </a:lvl8pPr>
      <a:lvl9pPr marL="5702198" algn="l" defTabSz="1425550" rtl="0" eaLnBrk="1" latinLnBrk="0" hangingPunct="1">
        <a:defRPr kumimoji="1" sz="280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png"/><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media/image11.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 Id="rId14" Type="http://schemas.openxmlformats.org/officeDocument/2006/relationships/image" Target="../media/image1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 name="正方形/長方形 100"/>
          <p:cNvSpPr/>
          <p:nvPr/>
        </p:nvSpPr>
        <p:spPr>
          <a:xfrm>
            <a:off x="5937972" y="613754"/>
            <a:ext cx="8822028" cy="10068534"/>
          </a:xfrm>
          <a:prstGeom prst="rect">
            <a:avLst/>
          </a:prstGeom>
          <a:solidFill>
            <a:schemeClr val="bg1">
              <a:lumMod val="75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4" name="正方形/長方形 103"/>
          <p:cNvSpPr/>
          <p:nvPr/>
        </p:nvSpPr>
        <p:spPr>
          <a:xfrm>
            <a:off x="7735014" y="9080389"/>
            <a:ext cx="7024987" cy="1600408"/>
          </a:xfrm>
          <a:prstGeom prst="rect">
            <a:avLst/>
          </a:prstGeom>
          <a:solidFill>
            <a:schemeClr val="bg1"/>
          </a:solidFill>
          <a:ln w="1270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5" name="正方形/長方形 94"/>
          <p:cNvSpPr/>
          <p:nvPr/>
        </p:nvSpPr>
        <p:spPr>
          <a:xfrm>
            <a:off x="7735014" y="7511846"/>
            <a:ext cx="7024986" cy="1440000"/>
          </a:xfrm>
          <a:prstGeom prst="rect">
            <a:avLst/>
          </a:prstGeom>
          <a:solidFill>
            <a:schemeClr val="bg1"/>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2" name="正方形/長方形 91"/>
          <p:cNvSpPr/>
          <p:nvPr/>
        </p:nvSpPr>
        <p:spPr>
          <a:xfrm>
            <a:off x="7738095" y="6670546"/>
            <a:ext cx="7021905" cy="720000"/>
          </a:xfrm>
          <a:prstGeom prst="rect">
            <a:avLst/>
          </a:prstGeom>
          <a:solidFill>
            <a:schemeClr val="bg1"/>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9" name="正方形/長方形 88"/>
          <p:cNvSpPr/>
          <p:nvPr/>
        </p:nvSpPr>
        <p:spPr>
          <a:xfrm>
            <a:off x="7730881" y="5113543"/>
            <a:ext cx="7029119" cy="1440000"/>
          </a:xfrm>
          <a:prstGeom prst="rect">
            <a:avLst/>
          </a:prstGeom>
          <a:solidFill>
            <a:schemeClr val="bg1"/>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3" name="正方形/長方形 82"/>
          <p:cNvSpPr/>
          <p:nvPr/>
        </p:nvSpPr>
        <p:spPr>
          <a:xfrm>
            <a:off x="7739602" y="4445403"/>
            <a:ext cx="7020398" cy="540000"/>
          </a:xfrm>
          <a:prstGeom prst="rect">
            <a:avLst/>
          </a:prstGeom>
          <a:solidFill>
            <a:schemeClr val="bg1"/>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1" name="正方形/長方形 80"/>
          <p:cNvSpPr/>
          <p:nvPr/>
        </p:nvSpPr>
        <p:spPr>
          <a:xfrm>
            <a:off x="7730881" y="2413357"/>
            <a:ext cx="7029120" cy="1260000"/>
          </a:xfrm>
          <a:prstGeom prst="rect">
            <a:avLst/>
          </a:prstGeom>
          <a:solidFill>
            <a:schemeClr val="bg1"/>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2" name="正方形/長方形 81"/>
          <p:cNvSpPr/>
          <p:nvPr/>
        </p:nvSpPr>
        <p:spPr>
          <a:xfrm>
            <a:off x="7730881" y="3788595"/>
            <a:ext cx="7029119" cy="540000"/>
          </a:xfrm>
          <a:prstGeom prst="rect">
            <a:avLst/>
          </a:prstGeom>
          <a:solidFill>
            <a:schemeClr val="bg1"/>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0" name="正方形/長方形 79"/>
          <p:cNvSpPr/>
          <p:nvPr/>
        </p:nvSpPr>
        <p:spPr>
          <a:xfrm>
            <a:off x="7743364" y="1017788"/>
            <a:ext cx="7016636" cy="1260000"/>
          </a:xfrm>
          <a:prstGeom prst="rect">
            <a:avLst/>
          </a:prstGeom>
          <a:solidFill>
            <a:schemeClr val="bg1"/>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9" name="正方形/長方形 108"/>
          <p:cNvSpPr/>
          <p:nvPr/>
        </p:nvSpPr>
        <p:spPr>
          <a:xfrm>
            <a:off x="7732483" y="5836252"/>
            <a:ext cx="7027517" cy="252000"/>
          </a:xfrm>
          <a:prstGeom prst="rect">
            <a:avLst/>
          </a:prstGeom>
          <a:solidFill>
            <a:schemeClr val="tx1">
              <a:lumMod val="65000"/>
              <a:lumOff val="35000"/>
            </a:schemeClr>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0" name="正方形/長方形 109"/>
          <p:cNvSpPr/>
          <p:nvPr/>
        </p:nvSpPr>
        <p:spPr>
          <a:xfrm>
            <a:off x="7739401" y="5112901"/>
            <a:ext cx="7020600" cy="252000"/>
          </a:xfrm>
          <a:prstGeom prst="rect">
            <a:avLst/>
          </a:prstGeom>
          <a:solidFill>
            <a:schemeClr val="tx1">
              <a:lumMod val="65000"/>
              <a:lumOff val="35000"/>
            </a:schemeClr>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7" name="正方形/長方形 106"/>
          <p:cNvSpPr/>
          <p:nvPr/>
        </p:nvSpPr>
        <p:spPr>
          <a:xfrm>
            <a:off x="7737483" y="8232607"/>
            <a:ext cx="7022517" cy="252000"/>
          </a:xfrm>
          <a:prstGeom prst="rect">
            <a:avLst/>
          </a:prstGeom>
          <a:solidFill>
            <a:schemeClr val="tx1">
              <a:lumMod val="65000"/>
              <a:lumOff val="35000"/>
            </a:schemeClr>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6" name="正方形/長方形 105"/>
          <p:cNvSpPr/>
          <p:nvPr/>
        </p:nvSpPr>
        <p:spPr>
          <a:xfrm>
            <a:off x="7744400" y="7509256"/>
            <a:ext cx="7015600" cy="252000"/>
          </a:xfrm>
          <a:prstGeom prst="rect">
            <a:avLst/>
          </a:prstGeom>
          <a:solidFill>
            <a:schemeClr val="tx1">
              <a:lumMod val="65000"/>
              <a:lumOff val="35000"/>
            </a:schemeClr>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63" name="図 6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46279" y="5684938"/>
            <a:ext cx="4101651" cy="2129221"/>
          </a:xfrm>
          <a:prstGeom prst="rect">
            <a:avLst/>
          </a:prstGeom>
        </p:spPr>
      </p:pic>
      <p:sp>
        <p:nvSpPr>
          <p:cNvPr id="66" name="正方形/長方形 65"/>
          <p:cNvSpPr/>
          <p:nvPr/>
        </p:nvSpPr>
        <p:spPr>
          <a:xfrm>
            <a:off x="4844227" y="5682312"/>
            <a:ext cx="795751" cy="1989471"/>
          </a:xfrm>
          <a:prstGeom prst="rect">
            <a:avLst/>
          </a:prstGeom>
          <a:solidFill>
            <a:schemeClr val="bg1"/>
          </a:solidFill>
          <a:ln w="3175">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ja-JP" altLang="en-US"/>
          </a:p>
        </p:txBody>
      </p:sp>
      <p:pic>
        <p:nvPicPr>
          <p:cNvPr id="67" name="図 6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110798" y="5741108"/>
            <a:ext cx="431963" cy="432000"/>
          </a:xfrm>
          <a:prstGeom prst="rect">
            <a:avLst/>
          </a:prstGeom>
        </p:spPr>
      </p:pic>
      <p:pic>
        <p:nvPicPr>
          <p:cNvPr id="68" name="図 6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110798" y="7190483"/>
            <a:ext cx="431963" cy="432000"/>
          </a:xfrm>
          <a:prstGeom prst="rect">
            <a:avLst/>
          </a:prstGeom>
        </p:spPr>
      </p:pic>
      <p:pic>
        <p:nvPicPr>
          <p:cNvPr id="69" name="図 68"/>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110798" y="6696234"/>
            <a:ext cx="431963" cy="432000"/>
          </a:xfrm>
          <a:prstGeom prst="rect">
            <a:avLst/>
          </a:prstGeom>
        </p:spPr>
      </p:pic>
      <p:pic>
        <p:nvPicPr>
          <p:cNvPr id="70" name="図 69"/>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110798" y="6213909"/>
            <a:ext cx="431963" cy="432000"/>
          </a:xfrm>
          <a:prstGeom prst="rect">
            <a:avLst/>
          </a:prstGeom>
        </p:spPr>
      </p:pic>
      <p:sp>
        <p:nvSpPr>
          <p:cNvPr id="71" name="テキスト ボックス 117"/>
          <p:cNvSpPr txBox="1"/>
          <p:nvPr/>
        </p:nvSpPr>
        <p:spPr>
          <a:xfrm>
            <a:off x="4873182" y="6069056"/>
            <a:ext cx="199444" cy="1439798"/>
          </a:xfrm>
          <a:prstGeom prst="rect">
            <a:avLst/>
          </a:prstGeom>
          <a:noFill/>
        </p:spPr>
        <p:txBody>
          <a:bodyPr vert="eaVert" wrap="square" lIns="0" tIns="0" rIns="0" bIns="0" rtlCol="0">
            <a:noAutofit/>
          </a:bodyPr>
          <a:lstStyle/>
          <a:p>
            <a:pPr>
              <a:spcAft>
                <a:spcPts val="0"/>
              </a:spcAft>
            </a:pPr>
            <a:r>
              <a:rPr lang="en-US" sz="1050" b="1" kern="1200" dirty="0">
                <a:solidFill>
                  <a:srgbClr val="808080"/>
                </a:solidFill>
                <a:effectLst/>
                <a:latin typeface="Meiryo UI" panose="020B0604030504040204" pitchFamily="50" charset="-128"/>
                <a:ea typeface="ＭＳ Ｐゴシック" panose="020B0600070205080204" pitchFamily="50" charset="-128"/>
                <a:cs typeface="Times New Roman" panose="02020603050405020304" pitchFamily="18" charset="0"/>
              </a:rPr>
              <a:t>SDGs </a:t>
            </a:r>
            <a:r>
              <a:rPr lang="ja-JP" sz="1050" b="1" kern="1200" dirty="0">
                <a:solidFill>
                  <a:srgbClr val="808080"/>
                </a:solidFill>
                <a:effectLst/>
                <a:latin typeface="ＭＳ Ｐゴシック" panose="020B0600070205080204" pitchFamily="50" charset="-128"/>
                <a:ea typeface="Meiryo UI" panose="020B0604030504040204" pitchFamily="50" charset="-128"/>
                <a:cs typeface="Times New Roman" panose="02020603050405020304" pitchFamily="18" charset="0"/>
              </a:rPr>
              <a:t>関連のゴール</a:t>
            </a:r>
            <a:endParaRPr lang="ja-JP" sz="12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sp>
        <p:nvSpPr>
          <p:cNvPr id="2" name="正方形/長方形 1"/>
          <p:cNvSpPr/>
          <p:nvPr/>
        </p:nvSpPr>
        <p:spPr>
          <a:xfrm>
            <a:off x="0" y="455933"/>
            <a:ext cx="14760000" cy="72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テキスト ボックス 3"/>
          <p:cNvSpPr txBox="1"/>
          <p:nvPr/>
        </p:nvSpPr>
        <p:spPr>
          <a:xfrm>
            <a:off x="87252" y="1075376"/>
            <a:ext cx="5514034" cy="900246"/>
          </a:xfrm>
          <a:prstGeom prst="rect">
            <a:avLst/>
          </a:prstGeom>
          <a:noFill/>
        </p:spPr>
        <p:txBody>
          <a:bodyPr wrap="square" rtlCol="0">
            <a:spAutoFit/>
          </a:bodyPr>
          <a:lstStyle/>
          <a:p>
            <a:r>
              <a:rPr lang="ja-JP" altLang="en-US" sz="1050" b="1" dirty="0" smtClean="0"/>
              <a:t>■</a:t>
            </a:r>
            <a:r>
              <a:rPr lang="ja-JP" altLang="ja-JP" sz="1050" b="1" dirty="0" smtClean="0"/>
              <a:t>目的</a:t>
            </a:r>
            <a:endParaRPr lang="en-US" altLang="ja-JP" sz="1050" b="1" dirty="0" smtClean="0"/>
          </a:p>
          <a:p>
            <a:r>
              <a:rPr lang="ja-JP" altLang="ja-JP" sz="1050" dirty="0" smtClean="0"/>
              <a:t>限られた</a:t>
            </a:r>
            <a:r>
              <a:rPr lang="ja-JP" altLang="ja-JP" sz="1050" dirty="0"/>
              <a:t>人員・予算の中、</a:t>
            </a:r>
            <a:r>
              <a:rPr lang="ja-JP" altLang="ja-JP" sz="1050" dirty="0" smtClean="0"/>
              <a:t>建築物の安全性確保に資するよう、建築行政の主体が自らの</a:t>
            </a:r>
            <a:r>
              <a:rPr lang="ja-JP" altLang="ja-JP" sz="1050" dirty="0"/>
              <a:t>法運用を</a:t>
            </a:r>
            <a:r>
              <a:rPr lang="ja-JP" altLang="ja-JP" sz="1050" dirty="0" smtClean="0"/>
              <a:t>総合的</a:t>
            </a:r>
            <a:r>
              <a:rPr lang="ja-JP" altLang="ja-JP" sz="1050" dirty="0"/>
              <a:t>にマネジメントする</a:t>
            </a:r>
            <a:r>
              <a:rPr lang="ja-JP" altLang="ja-JP" sz="1050" dirty="0" smtClean="0"/>
              <a:t>ことに</a:t>
            </a:r>
            <a:r>
              <a:rPr lang="ja-JP" altLang="ja-JP" sz="1050" dirty="0"/>
              <a:t>より</a:t>
            </a:r>
            <a:r>
              <a:rPr lang="ja-JP" altLang="ja-JP" sz="1050" dirty="0" smtClean="0"/>
              <a:t>、建築</a:t>
            </a:r>
            <a:r>
              <a:rPr lang="ja-JP" altLang="ja-JP" sz="1050" dirty="0"/>
              <a:t>行政の実効性を確保する</a:t>
            </a:r>
            <a:r>
              <a:rPr lang="ja-JP" altLang="ja-JP" sz="1050" dirty="0" smtClean="0"/>
              <a:t>こと</a:t>
            </a:r>
            <a:endParaRPr lang="en-US" altLang="ja-JP" sz="1050" dirty="0" smtClean="0"/>
          </a:p>
          <a:p>
            <a:r>
              <a:rPr lang="ja-JP" altLang="en-US" sz="1050" b="1" dirty="0" smtClean="0"/>
              <a:t>■</a:t>
            </a:r>
            <a:r>
              <a:rPr lang="ja-JP" altLang="ja-JP" sz="1050" b="1" dirty="0" smtClean="0"/>
              <a:t>計画期間</a:t>
            </a:r>
            <a:endParaRPr lang="en-US" altLang="ja-JP" sz="1050" b="1" dirty="0"/>
          </a:p>
          <a:p>
            <a:r>
              <a:rPr lang="ja-JP" altLang="ja-JP" sz="1050" dirty="0" smtClean="0"/>
              <a:t>令和</a:t>
            </a:r>
            <a:r>
              <a:rPr lang="ja-JP" altLang="ja-JP" sz="1050" dirty="0"/>
              <a:t>２年度</a:t>
            </a:r>
            <a:r>
              <a:rPr lang="ja-JP" altLang="ja-JP" sz="1050" dirty="0" smtClean="0"/>
              <a:t>～</a:t>
            </a:r>
            <a:r>
              <a:rPr lang="ja-JP" altLang="en-US" sz="1050" dirty="0" smtClean="0">
                <a:latin typeface="+mn-ea"/>
              </a:rPr>
              <a:t>６</a:t>
            </a:r>
            <a:r>
              <a:rPr lang="ja-JP" altLang="ja-JP" sz="1050" dirty="0" smtClean="0"/>
              <a:t>年度</a:t>
            </a:r>
            <a:r>
              <a:rPr lang="ja-JP" altLang="ja-JP" sz="1050" dirty="0"/>
              <a:t>の</a:t>
            </a:r>
            <a:r>
              <a:rPr lang="ja-JP" altLang="ja-JP" sz="1050" dirty="0" smtClean="0"/>
              <a:t>５年間</a:t>
            </a:r>
            <a:endParaRPr lang="ja-JP" altLang="ja-JP" sz="1050" dirty="0"/>
          </a:p>
        </p:txBody>
      </p:sp>
      <p:sp>
        <p:nvSpPr>
          <p:cNvPr id="5" name="テキスト ボックス 4"/>
          <p:cNvSpPr txBox="1"/>
          <p:nvPr/>
        </p:nvSpPr>
        <p:spPr>
          <a:xfrm>
            <a:off x="96502" y="2456596"/>
            <a:ext cx="5436244" cy="900246"/>
          </a:xfrm>
          <a:prstGeom prst="rect">
            <a:avLst/>
          </a:prstGeom>
          <a:noFill/>
        </p:spPr>
        <p:txBody>
          <a:bodyPr wrap="square" rtlCol="0">
            <a:spAutoFit/>
          </a:bodyPr>
          <a:lstStyle/>
          <a:p>
            <a:r>
              <a:rPr kumimoji="1" lang="ja-JP" altLang="en-US" sz="1050" b="1" dirty="0" smtClean="0"/>
              <a:t>■計画の対象</a:t>
            </a:r>
            <a:endParaRPr kumimoji="1" lang="en-US" altLang="ja-JP" sz="1050" b="1" dirty="0" smtClean="0"/>
          </a:p>
          <a:p>
            <a:r>
              <a:rPr lang="ja-JP" altLang="ja-JP" sz="1050" dirty="0"/>
              <a:t>建築基準法・建築士法の運用</a:t>
            </a:r>
            <a:r>
              <a:rPr lang="ja-JP" altLang="ja-JP" sz="1050" dirty="0" smtClean="0"/>
              <a:t>及びそれに係る施策の推進</a:t>
            </a:r>
            <a:endParaRPr kumimoji="1" lang="en-US" altLang="ja-JP" sz="1050" dirty="0" smtClean="0"/>
          </a:p>
          <a:p>
            <a:r>
              <a:rPr kumimoji="1" lang="ja-JP" altLang="en-US" sz="1050" b="1" dirty="0" smtClean="0"/>
              <a:t>■計画の役割</a:t>
            </a:r>
            <a:endParaRPr kumimoji="1" lang="en-US" altLang="ja-JP" sz="1050" b="1" dirty="0" smtClean="0"/>
          </a:p>
          <a:p>
            <a:r>
              <a:rPr lang="ja-JP" altLang="ja-JP" sz="1050" dirty="0"/>
              <a:t>特定行政庁をはじめとする建築</a:t>
            </a:r>
            <a:r>
              <a:rPr lang="ja-JP" altLang="ja-JP" sz="1050" dirty="0" smtClean="0"/>
              <a:t>行政</a:t>
            </a:r>
            <a:r>
              <a:rPr lang="ja-JP" altLang="ja-JP" sz="1050" dirty="0"/>
              <a:t>の主体</a:t>
            </a:r>
            <a:r>
              <a:rPr lang="ja-JP" altLang="ja-JP" sz="1050" dirty="0" smtClean="0"/>
              <a:t>が自ら</a:t>
            </a:r>
            <a:r>
              <a:rPr lang="ja-JP" altLang="ja-JP" sz="1050" dirty="0"/>
              <a:t>適正かつ効率的</a:t>
            </a:r>
            <a:r>
              <a:rPr lang="ja-JP" altLang="ja-JP" sz="1050" dirty="0" smtClean="0"/>
              <a:t>な法</a:t>
            </a:r>
            <a:r>
              <a:rPr lang="ja-JP" altLang="ja-JP" sz="1050" dirty="0"/>
              <a:t>運用を</a:t>
            </a:r>
            <a:r>
              <a:rPr lang="ja-JP" altLang="ja-JP" sz="1050" dirty="0" smtClean="0"/>
              <a:t>マネジメントする</a:t>
            </a:r>
            <a:r>
              <a:rPr lang="ja-JP" altLang="ja-JP" sz="1050" dirty="0"/>
              <a:t>ため</a:t>
            </a:r>
            <a:r>
              <a:rPr lang="ja-JP" altLang="ja-JP" sz="1050" dirty="0" smtClean="0"/>
              <a:t>の基本</a:t>
            </a:r>
            <a:r>
              <a:rPr lang="ja-JP" altLang="ja-JP" sz="1050" dirty="0"/>
              <a:t>指針</a:t>
            </a:r>
            <a:endParaRPr kumimoji="1" lang="en-US" altLang="ja-JP" sz="1050" dirty="0" smtClean="0"/>
          </a:p>
        </p:txBody>
      </p:sp>
      <p:sp>
        <p:nvSpPr>
          <p:cNvPr id="10" name="テキスト ボックス 9"/>
          <p:cNvSpPr txBox="1"/>
          <p:nvPr/>
        </p:nvSpPr>
        <p:spPr>
          <a:xfrm>
            <a:off x="70648" y="9030823"/>
            <a:ext cx="5416858" cy="415498"/>
          </a:xfrm>
          <a:prstGeom prst="rect">
            <a:avLst/>
          </a:prstGeom>
          <a:noFill/>
        </p:spPr>
        <p:txBody>
          <a:bodyPr wrap="square" rtlCol="0">
            <a:spAutoFit/>
          </a:bodyPr>
          <a:lstStyle/>
          <a:p>
            <a:r>
              <a:rPr kumimoji="1" lang="ja-JP" altLang="en-US" sz="1050" dirty="0" smtClean="0"/>
              <a:t>年度ごとに、各取組主体の取組みについて分析・評価し、その結果を日々の実務や現場の取組みにフィートバックさせるなど、施策の更なる推進に努める</a:t>
            </a:r>
            <a:endParaRPr kumimoji="1" lang="en-US" altLang="ja-JP" sz="1050" dirty="0" smtClean="0"/>
          </a:p>
        </p:txBody>
      </p:sp>
      <p:sp>
        <p:nvSpPr>
          <p:cNvPr id="12" name="テキスト ボックス 11"/>
          <p:cNvSpPr txBox="1"/>
          <p:nvPr/>
        </p:nvSpPr>
        <p:spPr>
          <a:xfrm>
            <a:off x="10136747" y="2527524"/>
            <a:ext cx="4628190" cy="1061829"/>
          </a:xfrm>
          <a:prstGeom prst="rect">
            <a:avLst/>
          </a:prstGeom>
          <a:noFill/>
        </p:spPr>
        <p:txBody>
          <a:bodyPr wrap="none" rtlCol="0">
            <a:spAutoFit/>
          </a:bodyPr>
          <a:lstStyle/>
          <a:p>
            <a:r>
              <a:rPr kumimoji="1" lang="ja-JP" altLang="en-US" sz="1050" dirty="0"/>
              <a:t>　</a:t>
            </a:r>
            <a:r>
              <a:rPr kumimoji="1" lang="ja-JP" altLang="en-US" sz="1050" dirty="0" smtClean="0"/>
              <a:t>１．建築確認手続きの円滑化のための仕組みづくりやマニュアルの整備</a:t>
            </a:r>
            <a:endParaRPr kumimoji="1" lang="en-US" altLang="ja-JP" sz="1050" dirty="0" smtClean="0"/>
          </a:p>
          <a:p>
            <a:r>
              <a:rPr kumimoji="1" lang="ja-JP" altLang="en-US" sz="1050" dirty="0"/>
              <a:t>　</a:t>
            </a:r>
            <a:r>
              <a:rPr kumimoji="1" lang="ja-JP" altLang="en-US" sz="1050" dirty="0" smtClean="0"/>
              <a:t>２．確認審査等に係る取扱い集の整備・運用</a:t>
            </a:r>
            <a:endParaRPr kumimoji="1" lang="en-US" altLang="ja-JP" sz="1050" dirty="0" smtClean="0"/>
          </a:p>
          <a:p>
            <a:r>
              <a:rPr kumimoji="1" lang="ja-JP" altLang="en-US" sz="1050" dirty="0"/>
              <a:t>　</a:t>
            </a:r>
            <a:r>
              <a:rPr kumimoji="1" lang="ja-JP" altLang="en-US" sz="1050" dirty="0" smtClean="0"/>
              <a:t>３．特定行政庁・指定確認検査機関との連携</a:t>
            </a:r>
            <a:endParaRPr kumimoji="1" lang="en-US" altLang="ja-JP" sz="1050" dirty="0" smtClean="0"/>
          </a:p>
          <a:p>
            <a:r>
              <a:rPr kumimoji="1" lang="ja-JP" altLang="en-US" sz="1050" dirty="0"/>
              <a:t>　</a:t>
            </a:r>
            <a:r>
              <a:rPr kumimoji="1" lang="ja-JP" altLang="en-US" sz="1050" dirty="0" smtClean="0"/>
              <a:t>４．特定行政庁による指定確認検査機関への指導</a:t>
            </a:r>
            <a:endParaRPr kumimoji="1" lang="en-US" altLang="ja-JP" sz="1050" dirty="0" smtClean="0"/>
          </a:p>
          <a:p>
            <a:r>
              <a:rPr kumimoji="1" lang="ja-JP" altLang="en-US" sz="1050" dirty="0"/>
              <a:t>　</a:t>
            </a:r>
            <a:r>
              <a:rPr kumimoji="1" lang="ja-JP" altLang="en-US" sz="1050" dirty="0" smtClean="0"/>
              <a:t>５．大阪府による指定権者・委任権者としての指導・監督</a:t>
            </a:r>
            <a:endParaRPr kumimoji="1" lang="en-US" altLang="ja-JP" sz="1050" dirty="0" smtClean="0"/>
          </a:p>
          <a:p>
            <a:r>
              <a:rPr kumimoji="1" lang="ja-JP" altLang="en-US" sz="1050" dirty="0"/>
              <a:t>　</a:t>
            </a:r>
            <a:r>
              <a:rPr kumimoji="1" lang="ja-JP" altLang="en-US" sz="1050" dirty="0" smtClean="0"/>
              <a:t>６．建築行政に係る業務執行体制の整備</a:t>
            </a:r>
            <a:endParaRPr kumimoji="1" lang="en-US" altLang="ja-JP" sz="1050" dirty="0" smtClean="0"/>
          </a:p>
        </p:txBody>
      </p:sp>
      <p:sp>
        <p:nvSpPr>
          <p:cNvPr id="13" name="テキスト ボックス 12"/>
          <p:cNvSpPr txBox="1"/>
          <p:nvPr/>
        </p:nvSpPr>
        <p:spPr>
          <a:xfrm>
            <a:off x="10143078" y="3857936"/>
            <a:ext cx="3550972" cy="415498"/>
          </a:xfrm>
          <a:prstGeom prst="rect">
            <a:avLst/>
          </a:prstGeom>
          <a:noFill/>
        </p:spPr>
        <p:txBody>
          <a:bodyPr wrap="none" rtlCol="0">
            <a:spAutoFit/>
          </a:bodyPr>
          <a:lstStyle/>
          <a:p>
            <a:r>
              <a:rPr kumimoji="1" lang="ja-JP" altLang="en-US" sz="1050" dirty="0"/>
              <a:t>　</a:t>
            </a:r>
            <a:r>
              <a:rPr kumimoji="1" lang="ja-JP" altLang="en-US" sz="1050" dirty="0" smtClean="0"/>
              <a:t>１．工事監理制度の実効性確保のための取組みの実施</a:t>
            </a:r>
            <a:endParaRPr kumimoji="1" lang="en-US" altLang="ja-JP" sz="1050" dirty="0" smtClean="0"/>
          </a:p>
          <a:p>
            <a:r>
              <a:rPr kumimoji="1" lang="ja-JP" altLang="en-US" sz="1050" dirty="0"/>
              <a:t>　</a:t>
            </a:r>
            <a:r>
              <a:rPr kumimoji="1" lang="ja-JP" altLang="en-US" sz="1050" dirty="0" smtClean="0"/>
              <a:t>２．中間・完了検査における工事監理状況の確認</a:t>
            </a:r>
            <a:endParaRPr kumimoji="1" lang="en-US" altLang="ja-JP" sz="1050" dirty="0" smtClean="0"/>
          </a:p>
        </p:txBody>
      </p:sp>
      <p:sp>
        <p:nvSpPr>
          <p:cNvPr id="14" name="テキスト ボックス 13"/>
          <p:cNvSpPr txBox="1"/>
          <p:nvPr/>
        </p:nvSpPr>
        <p:spPr>
          <a:xfrm>
            <a:off x="10137444" y="4586249"/>
            <a:ext cx="4089581" cy="253916"/>
          </a:xfrm>
          <a:prstGeom prst="rect">
            <a:avLst/>
          </a:prstGeom>
          <a:noFill/>
        </p:spPr>
        <p:txBody>
          <a:bodyPr wrap="none" rtlCol="0">
            <a:spAutoFit/>
          </a:bodyPr>
          <a:lstStyle/>
          <a:p>
            <a:r>
              <a:rPr kumimoji="1" lang="ja-JP" altLang="en-US" sz="1050" dirty="0" smtClean="0"/>
              <a:t>　１．中間検査及び完了検査の確実な受検のための取組みの実施</a:t>
            </a:r>
            <a:endParaRPr kumimoji="1" lang="en-US" altLang="ja-JP" sz="1050" dirty="0" smtClean="0"/>
          </a:p>
        </p:txBody>
      </p:sp>
      <p:sp>
        <p:nvSpPr>
          <p:cNvPr id="15" name="テキスト ボックス 14"/>
          <p:cNvSpPr txBox="1"/>
          <p:nvPr/>
        </p:nvSpPr>
        <p:spPr>
          <a:xfrm>
            <a:off x="10136747" y="6120785"/>
            <a:ext cx="2204450" cy="415498"/>
          </a:xfrm>
          <a:prstGeom prst="rect">
            <a:avLst/>
          </a:prstGeom>
          <a:noFill/>
        </p:spPr>
        <p:txBody>
          <a:bodyPr wrap="none" rtlCol="0">
            <a:spAutoFit/>
          </a:bodyPr>
          <a:lstStyle/>
          <a:p>
            <a:r>
              <a:rPr kumimoji="1" lang="ja-JP" altLang="en-US" sz="1050" dirty="0"/>
              <a:t>　</a:t>
            </a:r>
            <a:r>
              <a:rPr kumimoji="1" lang="ja-JP" altLang="en-US" sz="1050" dirty="0" smtClean="0"/>
              <a:t>１．定期報告制度の周知啓発</a:t>
            </a:r>
            <a:endParaRPr kumimoji="1" lang="en-US" altLang="ja-JP" sz="1050" dirty="0" smtClean="0"/>
          </a:p>
          <a:p>
            <a:r>
              <a:rPr kumimoji="1" lang="ja-JP" altLang="en-US" sz="1050" dirty="0"/>
              <a:t>　</a:t>
            </a:r>
            <a:r>
              <a:rPr kumimoji="1" lang="ja-JP" altLang="en-US" sz="1050" dirty="0" smtClean="0"/>
              <a:t>２．定期報告制度の的確な運用</a:t>
            </a:r>
            <a:endParaRPr kumimoji="1" lang="en-US" altLang="ja-JP" sz="1050" dirty="0" smtClean="0"/>
          </a:p>
        </p:txBody>
      </p:sp>
      <p:sp>
        <p:nvSpPr>
          <p:cNvPr id="16" name="テキスト ボックス 15"/>
          <p:cNvSpPr txBox="1"/>
          <p:nvPr/>
        </p:nvSpPr>
        <p:spPr>
          <a:xfrm>
            <a:off x="10134429" y="6754970"/>
            <a:ext cx="4089581" cy="577081"/>
          </a:xfrm>
          <a:prstGeom prst="rect">
            <a:avLst/>
          </a:prstGeom>
          <a:noFill/>
        </p:spPr>
        <p:txBody>
          <a:bodyPr wrap="none" rtlCol="0">
            <a:spAutoFit/>
          </a:bodyPr>
          <a:lstStyle/>
          <a:p>
            <a:r>
              <a:rPr kumimoji="1" lang="ja-JP" altLang="en-US" sz="1050" dirty="0"/>
              <a:t>　</a:t>
            </a:r>
            <a:r>
              <a:rPr kumimoji="1" lang="ja-JP" altLang="en-US" sz="1050" dirty="0" smtClean="0"/>
              <a:t>１．違反建築物の未然防止と早期発見・早期是正</a:t>
            </a:r>
            <a:endParaRPr kumimoji="1" lang="en-US" altLang="ja-JP" sz="1050" dirty="0" smtClean="0"/>
          </a:p>
          <a:p>
            <a:r>
              <a:rPr kumimoji="1" lang="ja-JP" altLang="en-US" sz="1050" dirty="0"/>
              <a:t>　</a:t>
            </a:r>
            <a:r>
              <a:rPr kumimoji="1" lang="ja-JP" altLang="en-US" sz="1050" dirty="0" smtClean="0"/>
              <a:t>２．関係団体と連携した違反是正指導</a:t>
            </a:r>
            <a:endParaRPr kumimoji="1" lang="en-US" altLang="ja-JP" sz="1050" dirty="0" smtClean="0"/>
          </a:p>
          <a:p>
            <a:r>
              <a:rPr kumimoji="1" lang="ja-JP" altLang="en-US" sz="1050" dirty="0"/>
              <a:t>　</a:t>
            </a:r>
            <a:r>
              <a:rPr kumimoji="1" lang="ja-JP" altLang="en-US" sz="1050" dirty="0" smtClean="0"/>
              <a:t>３．違反建築物に関与した建築士等に対する的確・迅速な対応</a:t>
            </a:r>
            <a:endParaRPr kumimoji="1" lang="en-US" altLang="ja-JP" sz="1050" dirty="0" smtClean="0"/>
          </a:p>
        </p:txBody>
      </p:sp>
      <p:sp>
        <p:nvSpPr>
          <p:cNvPr id="17" name="テキスト ボックス 16"/>
          <p:cNvSpPr txBox="1"/>
          <p:nvPr/>
        </p:nvSpPr>
        <p:spPr>
          <a:xfrm>
            <a:off x="10138130" y="8518329"/>
            <a:ext cx="4673074" cy="415498"/>
          </a:xfrm>
          <a:prstGeom prst="rect">
            <a:avLst/>
          </a:prstGeom>
          <a:noFill/>
        </p:spPr>
        <p:txBody>
          <a:bodyPr wrap="none" rtlCol="0">
            <a:spAutoFit/>
          </a:bodyPr>
          <a:lstStyle/>
          <a:p>
            <a:r>
              <a:rPr kumimoji="1" lang="ja-JP" altLang="en-US" sz="1050" dirty="0"/>
              <a:t>　</a:t>
            </a:r>
            <a:r>
              <a:rPr kumimoji="1" lang="ja-JP" altLang="en-US" sz="1050" dirty="0" smtClean="0"/>
              <a:t>１．大規模災害時における業務執行体制及び連携体制の整備</a:t>
            </a:r>
            <a:r>
              <a:rPr kumimoji="1" lang="ja-JP" altLang="en-US" sz="800" dirty="0"/>
              <a:t>（感染症</a:t>
            </a:r>
            <a:r>
              <a:rPr kumimoji="1" lang="ja-JP" altLang="en-US" sz="800" dirty="0" smtClean="0"/>
              <a:t>含む）</a:t>
            </a:r>
            <a:endParaRPr kumimoji="1" lang="en-US" altLang="ja-JP" sz="800" dirty="0" smtClean="0"/>
          </a:p>
          <a:p>
            <a:r>
              <a:rPr kumimoji="1" lang="ja-JP" altLang="en-US" sz="1050" dirty="0"/>
              <a:t>　</a:t>
            </a:r>
            <a:r>
              <a:rPr kumimoji="1" lang="ja-JP" altLang="en-US" sz="1050" dirty="0" smtClean="0"/>
              <a:t>２．迅速な災害対応のためのマニュアルの整備</a:t>
            </a:r>
            <a:endParaRPr kumimoji="1" lang="en-US" altLang="ja-JP" sz="1050" dirty="0" smtClean="0"/>
          </a:p>
        </p:txBody>
      </p:sp>
      <p:sp>
        <p:nvSpPr>
          <p:cNvPr id="18" name="テキスト ボックス 17"/>
          <p:cNvSpPr txBox="1"/>
          <p:nvPr/>
        </p:nvSpPr>
        <p:spPr>
          <a:xfrm>
            <a:off x="10134429" y="9091672"/>
            <a:ext cx="4628190" cy="1546577"/>
          </a:xfrm>
          <a:prstGeom prst="rect">
            <a:avLst/>
          </a:prstGeom>
          <a:noFill/>
        </p:spPr>
        <p:txBody>
          <a:bodyPr wrap="none" rtlCol="0">
            <a:spAutoFit/>
          </a:bodyPr>
          <a:lstStyle/>
          <a:p>
            <a:r>
              <a:rPr kumimoji="1" lang="ja-JP" altLang="en-US" sz="1050" dirty="0"/>
              <a:t>　</a:t>
            </a:r>
            <a:r>
              <a:rPr kumimoji="1" lang="ja-JP" altLang="en-US" sz="1050" dirty="0" smtClean="0"/>
              <a:t>１．安全・安心な建築物を建てるための情報提供</a:t>
            </a:r>
            <a:endParaRPr kumimoji="1" lang="en-US" altLang="ja-JP" sz="1050" dirty="0" smtClean="0"/>
          </a:p>
          <a:p>
            <a:r>
              <a:rPr kumimoji="1" lang="ja-JP" altLang="en-US" sz="1050" dirty="0"/>
              <a:t>　</a:t>
            </a:r>
            <a:r>
              <a:rPr kumimoji="1" lang="ja-JP" altLang="en-US" sz="1050" dirty="0" smtClean="0"/>
              <a:t>２．既存建築物の維持管理や活用のための情報提供</a:t>
            </a:r>
            <a:endParaRPr kumimoji="1" lang="en-US" altLang="ja-JP" sz="1050" dirty="0" smtClean="0"/>
          </a:p>
          <a:p>
            <a:r>
              <a:rPr kumimoji="1" lang="ja-JP" altLang="en-US" sz="1050" dirty="0"/>
              <a:t>　</a:t>
            </a:r>
            <a:r>
              <a:rPr kumimoji="1" lang="ja-JP" altLang="en-US" sz="1050" dirty="0" smtClean="0"/>
              <a:t>３．処分等ネガティブ情報の提供</a:t>
            </a:r>
            <a:endParaRPr kumimoji="1" lang="en-US" altLang="ja-JP" sz="1050" dirty="0" smtClean="0"/>
          </a:p>
          <a:p>
            <a:r>
              <a:rPr kumimoji="1" lang="ja-JP" altLang="en-US" sz="1050" dirty="0"/>
              <a:t>　</a:t>
            </a:r>
            <a:r>
              <a:rPr kumimoji="1" lang="ja-JP" altLang="en-US" sz="1050" dirty="0" smtClean="0"/>
              <a:t>４．建築士・</a:t>
            </a:r>
            <a:r>
              <a:rPr kumimoji="1" lang="ja-JP" altLang="en-US" sz="1050" smtClean="0"/>
              <a:t>建築士事務所情報の提供</a:t>
            </a:r>
            <a:endParaRPr kumimoji="1" lang="en-US" altLang="ja-JP" sz="1050" dirty="0" smtClean="0"/>
          </a:p>
          <a:p>
            <a:r>
              <a:rPr kumimoji="1" lang="ja-JP" altLang="en-US" sz="1050" dirty="0"/>
              <a:t>　</a:t>
            </a:r>
            <a:r>
              <a:rPr kumimoji="1" lang="ja-JP" altLang="en-US" sz="1050" dirty="0" smtClean="0"/>
              <a:t>５．建築に係る相談体制の整備</a:t>
            </a:r>
            <a:endParaRPr kumimoji="1" lang="en-US" altLang="ja-JP" sz="1050" dirty="0" smtClean="0"/>
          </a:p>
          <a:p>
            <a:r>
              <a:rPr kumimoji="1" lang="ja-JP" altLang="en-US" sz="1050" dirty="0"/>
              <a:t>　</a:t>
            </a:r>
            <a:r>
              <a:rPr kumimoji="1" lang="ja-JP" altLang="en-US" sz="1050" dirty="0" smtClean="0"/>
              <a:t>　①各団体や公的機関の施設等を利用し、建築士団体が専門家を派遣</a:t>
            </a:r>
            <a:endParaRPr kumimoji="1" lang="en-US" altLang="ja-JP" sz="1050" dirty="0" smtClean="0"/>
          </a:p>
          <a:p>
            <a:r>
              <a:rPr kumimoji="1" lang="ja-JP" altLang="en-US" sz="1050" dirty="0"/>
              <a:t>　</a:t>
            </a:r>
            <a:r>
              <a:rPr kumimoji="1" lang="ja-JP" altLang="en-US" sz="1050" dirty="0" smtClean="0"/>
              <a:t>　　する等の方法により、建築に関する様々な相談の場を設ける。</a:t>
            </a:r>
            <a:endParaRPr kumimoji="1" lang="en-US" altLang="ja-JP" sz="1050" dirty="0" smtClean="0"/>
          </a:p>
          <a:p>
            <a:r>
              <a:rPr kumimoji="1" lang="ja-JP" altLang="en-US" sz="1050" dirty="0"/>
              <a:t>　</a:t>
            </a:r>
            <a:r>
              <a:rPr kumimoji="1" lang="ja-JP" altLang="en-US" sz="1050" dirty="0" smtClean="0"/>
              <a:t>　②相談窓口の周知に努めるため、住宅関係に係る各種相談窓口を整</a:t>
            </a:r>
            <a:endParaRPr kumimoji="1" lang="en-US" altLang="ja-JP" sz="1050" dirty="0" smtClean="0"/>
          </a:p>
          <a:p>
            <a:r>
              <a:rPr kumimoji="1" lang="ja-JP" altLang="en-US" sz="1050" dirty="0"/>
              <a:t>　</a:t>
            </a:r>
            <a:r>
              <a:rPr kumimoji="1" lang="ja-JP" altLang="en-US" sz="1050" dirty="0" smtClean="0"/>
              <a:t>　　</a:t>
            </a:r>
            <a:r>
              <a:rPr kumimoji="1" lang="ja-JP" altLang="en-US" sz="1050" dirty="0" err="1" smtClean="0"/>
              <a:t>理した</a:t>
            </a:r>
            <a:r>
              <a:rPr kumimoji="1" lang="ja-JP" altLang="en-US" sz="1050" dirty="0" smtClean="0"/>
              <a:t>「住宅関係全般に係る相談窓口一覧表」を作成する。</a:t>
            </a:r>
            <a:endParaRPr kumimoji="1" lang="en-US" altLang="ja-JP" sz="1050" dirty="0" smtClean="0"/>
          </a:p>
        </p:txBody>
      </p:sp>
      <p:sp>
        <p:nvSpPr>
          <p:cNvPr id="19" name="テキスト ボックス 18"/>
          <p:cNvSpPr txBox="1"/>
          <p:nvPr/>
        </p:nvSpPr>
        <p:spPr>
          <a:xfrm>
            <a:off x="8129" y="53760"/>
            <a:ext cx="8802410" cy="523220"/>
          </a:xfrm>
          <a:prstGeom prst="rect">
            <a:avLst/>
          </a:prstGeom>
          <a:noFill/>
        </p:spPr>
        <p:txBody>
          <a:bodyPr wrap="none" rtlCol="0">
            <a:spAutoFit/>
          </a:bodyPr>
          <a:lstStyle/>
          <a:p>
            <a:r>
              <a:rPr kumimoji="1" lang="ja-JP" altLang="en-US" sz="2800" b="1" dirty="0" smtClean="0"/>
              <a:t>大阪府建築行政マネジメント計画（第２次）　概要版</a:t>
            </a:r>
            <a:endParaRPr kumimoji="1" lang="ja-JP" altLang="en-US" sz="2800" b="1" dirty="0"/>
          </a:p>
        </p:txBody>
      </p:sp>
      <p:sp>
        <p:nvSpPr>
          <p:cNvPr id="20" name="テキスト ボックス 19"/>
          <p:cNvSpPr txBox="1"/>
          <p:nvPr/>
        </p:nvSpPr>
        <p:spPr>
          <a:xfrm>
            <a:off x="-12067" y="752400"/>
            <a:ext cx="1441420" cy="307777"/>
          </a:xfrm>
          <a:prstGeom prst="rect">
            <a:avLst/>
          </a:prstGeom>
          <a:noFill/>
        </p:spPr>
        <p:txBody>
          <a:bodyPr wrap="none" rtlCol="0">
            <a:spAutoFit/>
          </a:bodyPr>
          <a:lstStyle/>
          <a:p>
            <a:r>
              <a:rPr kumimoji="1" lang="en-US" altLang="ja-JP" sz="1400" b="1" dirty="0" smtClean="0">
                <a:latin typeface="+mn-ea"/>
              </a:rPr>
              <a:t>Ⅰ</a:t>
            </a:r>
            <a:r>
              <a:rPr kumimoji="1" lang="ja-JP" altLang="en-US" sz="1400" b="1" dirty="0" smtClean="0">
                <a:latin typeface="+mn-ea"/>
              </a:rPr>
              <a:t>　計画の概要</a:t>
            </a:r>
            <a:endParaRPr kumimoji="1" lang="ja-JP" altLang="en-US" sz="1400" b="1" dirty="0">
              <a:latin typeface="+mn-ea"/>
            </a:endParaRPr>
          </a:p>
        </p:txBody>
      </p:sp>
      <p:sp>
        <p:nvSpPr>
          <p:cNvPr id="21" name="テキスト ボックス 20"/>
          <p:cNvSpPr txBox="1"/>
          <p:nvPr/>
        </p:nvSpPr>
        <p:spPr>
          <a:xfrm>
            <a:off x="40432" y="2130498"/>
            <a:ext cx="1980029" cy="307777"/>
          </a:xfrm>
          <a:prstGeom prst="rect">
            <a:avLst/>
          </a:prstGeom>
          <a:noFill/>
        </p:spPr>
        <p:txBody>
          <a:bodyPr wrap="none" rtlCol="0">
            <a:spAutoFit/>
          </a:bodyPr>
          <a:lstStyle/>
          <a:p>
            <a:r>
              <a:rPr kumimoji="1" lang="en-US" altLang="ja-JP" sz="1400" b="1" dirty="0" smtClean="0">
                <a:latin typeface="+mn-ea"/>
              </a:rPr>
              <a:t>Ⅱ</a:t>
            </a:r>
            <a:r>
              <a:rPr kumimoji="1" lang="ja-JP" altLang="en-US" sz="1400" b="1" dirty="0" smtClean="0">
                <a:latin typeface="+mn-ea"/>
              </a:rPr>
              <a:t>　計画の対象と役割</a:t>
            </a:r>
            <a:endParaRPr kumimoji="1" lang="ja-JP" altLang="en-US" sz="1400" b="1" dirty="0">
              <a:latin typeface="+mn-ea"/>
            </a:endParaRPr>
          </a:p>
        </p:txBody>
      </p:sp>
      <p:sp>
        <p:nvSpPr>
          <p:cNvPr id="22" name="テキスト ボックス 21"/>
          <p:cNvSpPr txBox="1"/>
          <p:nvPr/>
        </p:nvSpPr>
        <p:spPr>
          <a:xfrm>
            <a:off x="0" y="3483808"/>
            <a:ext cx="1800493" cy="307777"/>
          </a:xfrm>
          <a:prstGeom prst="rect">
            <a:avLst/>
          </a:prstGeom>
          <a:noFill/>
        </p:spPr>
        <p:txBody>
          <a:bodyPr wrap="none" rtlCol="0">
            <a:spAutoFit/>
          </a:bodyPr>
          <a:lstStyle/>
          <a:p>
            <a:r>
              <a:rPr kumimoji="1" lang="en-US" altLang="ja-JP" sz="1400" b="1" dirty="0" smtClean="0">
                <a:latin typeface="+mn-ea"/>
              </a:rPr>
              <a:t>Ⅲ</a:t>
            </a:r>
            <a:r>
              <a:rPr kumimoji="1" lang="ja-JP" altLang="en-US" sz="1400" b="1" dirty="0" smtClean="0">
                <a:latin typeface="+mn-ea"/>
              </a:rPr>
              <a:t>　計画の推進体制</a:t>
            </a:r>
            <a:endParaRPr kumimoji="1" lang="ja-JP" altLang="en-US" sz="1400" b="1" dirty="0">
              <a:latin typeface="+mn-ea"/>
            </a:endParaRPr>
          </a:p>
        </p:txBody>
      </p:sp>
      <p:sp>
        <p:nvSpPr>
          <p:cNvPr id="23" name="テキスト ボックス 22"/>
          <p:cNvSpPr txBox="1"/>
          <p:nvPr/>
        </p:nvSpPr>
        <p:spPr>
          <a:xfrm>
            <a:off x="23991" y="5275412"/>
            <a:ext cx="2159566" cy="307777"/>
          </a:xfrm>
          <a:prstGeom prst="rect">
            <a:avLst/>
          </a:prstGeom>
          <a:noFill/>
        </p:spPr>
        <p:txBody>
          <a:bodyPr wrap="none" rtlCol="0">
            <a:spAutoFit/>
          </a:bodyPr>
          <a:lstStyle/>
          <a:p>
            <a:r>
              <a:rPr kumimoji="1" lang="en-US" altLang="ja-JP" sz="1400" b="1" dirty="0" smtClean="0">
                <a:latin typeface="+mn-ea"/>
              </a:rPr>
              <a:t>Ⅳ</a:t>
            </a:r>
            <a:r>
              <a:rPr kumimoji="1" lang="ja-JP" altLang="en-US" sz="1400" b="1" dirty="0" smtClean="0">
                <a:latin typeface="+mn-ea"/>
              </a:rPr>
              <a:t>　施策の方向性と体系</a:t>
            </a:r>
            <a:endParaRPr kumimoji="1" lang="ja-JP" altLang="en-US" sz="1400" b="1" dirty="0">
              <a:latin typeface="+mn-ea"/>
            </a:endParaRPr>
          </a:p>
        </p:txBody>
      </p:sp>
      <p:sp>
        <p:nvSpPr>
          <p:cNvPr id="25" name="テキスト ボックス 24"/>
          <p:cNvSpPr txBox="1"/>
          <p:nvPr/>
        </p:nvSpPr>
        <p:spPr>
          <a:xfrm>
            <a:off x="28043" y="8744768"/>
            <a:ext cx="2159566" cy="307777"/>
          </a:xfrm>
          <a:prstGeom prst="rect">
            <a:avLst/>
          </a:prstGeom>
          <a:noFill/>
        </p:spPr>
        <p:txBody>
          <a:bodyPr wrap="none" rtlCol="0">
            <a:spAutoFit/>
          </a:bodyPr>
          <a:lstStyle/>
          <a:p>
            <a:r>
              <a:rPr kumimoji="1" lang="en-US" altLang="ja-JP" sz="1400" b="1" dirty="0" smtClean="0">
                <a:latin typeface="+mn-ea"/>
              </a:rPr>
              <a:t>Ⅵ</a:t>
            </a:r>
            <a:r>
              <a:rPr kumimoji="1" lang="ja-JP" altLang="en-US" sz="1400" b="1" dirty="0" smtClean="0">
                <a:latin typeface="+mn-ea"/>
              </a:rPr>
              <a:t>　計画・取組みの評価</a:t>
            </a:r>
            <a:endParaRPr kumimoji="1" lang="ja-JP" altLang="en-US" sz="1400" b="1" dirty="0">
              <a:latin typeface="+mn-ea"/>
            </a:endParaRPr>
          </a:p>
        </p:txBody>
      </p:sp>
      <p:sp>
        <p:nvSpPr>
          <p:cNvPr id="30" name="正方形/長方形 29"/>
          <p:cNvSpPr/>
          <p:nvPr/>
        </p:nvSpPr>
        <p:spPr>
          <a:xfrm>
            <a:off x="5935503" y="1017788"/>
            <a:ext cx="1800000" cy="1260000"/>
          </a:xfrm>
          <a:prstGeom prst="rect">
            <a:avLst/>
          </a:prstGeom>
          <a:solidFill>
            <a:schemeClr val="tx1">
              <a:lumMod val="65000"/>
              <a:lumOff val="35000"/>
            </a:schemeClr>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正方形/長方形 30"/>
          <p:cNvSpPr/>
          <p:nvPr/>
        </p:nvSpPr>
        <p:spPr>
          <a:xfrm>
            <a:off x="5934282" y="2413357"/>
            <a:ext cx="1798950" cy="1260000"/>
          </a:xfrm>
          <a:prstGeom prst="rect">
            <a:avLst/>
          </a:prstGeom>
          <a:solidFill>
            <a:schemeClr val="tx1">
              <a:lumMod val="65000"/>
              <a:lumOff val="35000"/>
            </a:schemeClr>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正方形/長方形 31"/>
          <p:cNvSpPr/>
          <p:nvPr/>
        </p:nvSpPr>
        <p:spPr>
          <a:xfrm>
            <a:off x="5939602" y="4445403"/>
            <a:ext cx="1800000" cy="540000"/>
          </a:xfrm>
          <a:prstGeom prst="rect">
            <a:avLst/>
          </a:prstGeom>
          <a:solidFill>
            <a:schemeClr val="tx1">
              <a:lumMod val="65000"/>
              <a:lumOff val="35000"/>
            </a:schemeClr>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正方形/長方形 32"/>
          <p:cNvSpPr/>
          <p:nvPr/>
        </p:nvSpPr>
        <p:spPr>
          <a:xfrm>
            <a:off x="5937483" y="3788300"/>
            <a:ext cx="1793922" cy="540000"/>
          </a:xfrm>
          <a:prstGeom prst="rect">
            <a:avLst/>
          </a:prstGeom>
          <a:solidFill>
            <a:schemeClr val="tx1">
              <a:lumMod val="65000"/>
              <a:lumOff val="35000"/>
            </a:schemeClr>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正方形/長方形 33"/>
          <p:cNvSpPr/>
          <p:nvPr/>
        </p:nvSpPr>
        <p:spPr>
          <a:xfrm>
            <a:off x="5937972" y="5111197"/>
            <a:ext cx="1800000" cy="1440000"/>
          </a:xfrm>
          <a:prstGeom prst="rect">
            <a:avLst/>
          </a:prstGeom>
          <a:solidFill>
            <a:schemeClr val="tx1">
              <a:lumMod val="65000"/>
              <a:lumOff val="35000"/>
            </a:schemeClr>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 name="正方形/長方形 35"/>
          <p:cNvSpPr/>
          <p:nvPr/>
        </p:nvSpPr>
        <p:spPr>
          <a:xfrm>
            <a:off x="5937359" y="9080388"/>
            <a:ext cx="1794045" cy="1601900"/>
          </a:xfrm>
          <a:prstGeom prst="rect">
            <a:avLst/>
          </a:prstGeom>
          <a:solidFill>
            <a:schemeClr val="tx1">
              <a:lumMod val="65000"/>
              <a:lumOff val="35000"/>
            </a:schemeClr>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正方形/長方形 2"/>
          <p:cNvSpPr/>
          <p:nvPr/>
        </p:nvSpPr>
        <p:spPr>
          <a:xfrm>
            <a:off x="5866963" y="1468635"/>
            <a:ext cx="1723549" cy="461665"/>
          </a:xfrm>
          <a:prstGeom prst="rect">
            <a:avLst/>
          </a:prstGeom>
        </p:spPr>
        <p:txBody>
          <a:bodyPr wrap="none">
            <a:spAutoFit/>
          </a:bodyPr>
          <a:lstStyle/>
          <a:p>
            <a:r>
              <a:rPr kumimoji="1" lang="ja-JP" altLang="en-US" sz="1200" b="1" dirty="0">
                <a:solidFill>
                  <a:schemeClr val="bg1"/>
                </a:solidFill>
              </a:rPr>
              <a:t>［Ａ］適正な建築</a:t>
            </a:r>
            <a:r>
              <a:rPr kumimoji="1" lang="ja-JP" altLang="en-US" sz="1200" b="1" dirty="0" smtClean="0">
                <a:solidFill>
                  <a:schemeClr val="bg1"/>
                </a:solidFill>
              </a:rPr>
              <a:t>設計</a:t>
            </a:r>
            <a:endParaRPr kumimoji="1" lang="en-US" altLang="ja-JP" sz="1200" b="1" dirty="0" smtClean="0">
              <a:solidFill>
                <a:schemeClr val="bg1"/>
              </a:solidFill>
            </a:endParaRPr>
          </a:p>
          <a:p>
            <a:r>
              <a:rPr kumimoji="1" lang="ja-JP" altLang="en-US" sz="1200" b="1" dirty="0">
                <a:solidFill>
                  <a:schemeClr val="bg1"/>
                </a:solidFill>
              </a:rPr>
              <a:t>　</a:t>
            </a:r>
            <a:r>
              <a:rPr kumimoji="1" lang="ja-JP" altLang="en-US" sz="1200" b="1" dirty="0" smtClean="0">
                <a:solidFill>
                  <a:schemeClr val="bg1"/>
                </a:solidFill>
              </a:rPr>
              <a:t>　　の</a:t>
            </a:r>
            <a:r>
              <a:rPr kumimoji="1" lang="ja-JP" altLang="en-US" sz="1200" b="1" dirty="0">
                <a:solidFill>
                  <a:schemeClr val="bg1"/>
                </a:solidFill>
              </a:rPr>
              <a:t>実施</a:t>
            </a:r>
            <a:endParaRPr kumimoji="1" lang="en-US" altLang="ja-JP" sz="1200" b="1" dirty="0">
              <a:solidFill>
                <a:schemeClr val="bg1"/>
              </a:solidFill>
            </a:endParaRPr>
          </a:p>
        </p:txBody>
      </p:sp>
      <p:sp>
        <p:nvSpPr>
          <p:cNvPr id="37" name="正方形/長方形 36"/>
          <p:cNvSpPr/>
          <p:nvPr/>
        </p:nvSpPr>
        <p:spPr>
          <a:xfrm>
            <a:off x="5866963" y="2814201"/>
            <a:ext cx="1877437" cy="461665"/>
          </a:xfrm>
          <a:prstGeom prst="rect">
            <a:avLst/>
          </a:prstGeom>
        </p:spPr>
        <p:txBody>
          <a:bodyPr wrap="none">
            <a:spAutoFit/>
          </a:bodyPr>
          <a:lstStyle/>
          <a:p>
            <a:r>
              <a:rPr kumimoji="1" lang="ja-JP" altLang="en-US" sz="1200" b="1" dirty="0">
                <a:solidFill>
                  <a:schemeClr val="bg1"/>
                </a:solidFill>
              </a:rPr>
              <a:t>［Ｂ］適正・円滑な</a:t>
            </a:r>
            <a:r>
              <a:rPr kumimoji="1" lang="ja-JP" altLang="en-US" sz="1200" b="1" dirty="0" smtClean="0">
                <a:solidFill>
                  <a:schemeClr val="bg1"/>
                </a:solidFill>
              </a:rPr>
              <a:t>建築</a:t>
            </a:r>
            <a:endParaRPr kumimoji="1" lang="en-US" altLang="ja-JP" sz="1200" b="1" dirty="0" smtClean="0">
              <a:solidFill>
                <a:schemeClr val="bg1"/>
              </a:solidFill>
            </a:endParaRPr>
          </a:p>
          <a:p>
            <a:r>
              <a:rPr kumimoji="1" lang="en-US" altLang="ja-JP" sz="1200" b="1" dirty="0">
                <a:solidFill>
                  <a:schemeClr val="bg1"/>
                </a:solidFill>
              </a:rPr>
              <a:t> </a:t>
            </a:r>
            <a:r>
              <a:rPr kumimoji="1" lang="en-US" altLang="ja-JP" sz="1200" b="1" dirty="0" smtClean="0">
                <a:solidFill>
                  <a:schemeClr val="bg1"/>
                </a:solidFill>
              </a:rPr>
              <a:t>            </a:t>
            </a:r>
            <a:r>
              <a:rPr kumimoji="1" lang="ja-JP" altLang="en-US" sz="1200" b="1" dirty="0" smtClean="0">
                <a:solidFill>
                  <a:schemeClr val="bg1"/>
                </a:solidFill>
              </a:rPr>
              <a:t>確認</a:t>
            </a:r>
            <a:r>
              <a:rPr kumimoji="1" lang="ja-JP" altLang="en-US" sz="1200" b="1" dirty="0">
                <a:solidFill>
                  <a:schemeClr val="bg1"/>
                </a:solidFill>
              </a:rPr>
              <a:t>審査</a:t>
            </a:r>
            <a:r>
              <a:rPr kumimoji="1" lang="ja-JP" altLang="en-US" sz="1200" b="1" dirty="0" smtClean="0">
                <a:solidFill>
                  <a:schemeClr val="bg1"/>
                </a:solidFill>
              </a:rPr>
              <a:t>等の</a:t>
            </a:r>
            <a:r>
              <a:rPr kumimoji="1" lang="ja-JP" altLang="en-US" sz="1200" b="1" dirty="0">
                <a:solidFill>
                  <a:schemeClr val="bg1"/>
                </a:solidFill>
              </a:rPr>
              <a:t>実施</a:t>
            </a:r>
            <a:endParaRPr kumimoji="1" lang="en-US" altLang="ja-JP" sz="1200" b="1" dirty="0">
              <a:solidFill>
                <a:schemeClr val="bg1"/>
              </a:solidFill>
            </a:endParaRPr>
          </a:p>
        </p:txBody>
      </p:sp>
      <p:sp>
        <p:nvSpPr>
          <p:cNvPr id="39" name="正方形/長方形 38"/>
          <p:cNvSpPr/>
          <p:nvPr/>
        </p:nvSpPr>
        <p:spPr>
          <a:xfrm>
            <a:off x="5854628" y="4500355"/>
            <a:ext cx="1723549" cy="461665"/>
          </a:xfrm>
          <a:prstGeom prst="rect">
            <a:avLst/>
          </a:prstGeom>
        </p:spPr>
        <p:txBody>
          <a:bodyPr wrap="none">
            <a:spAutoFit/>
          </a:bodyPr>
          <a:lstStyle/>
          <a:p>
            <a:r>
              <a:rPr kumimoji="1" lang="ja-JP" altLang="en-US" sz="1200" b="1" dirty="0">
                <a:solidFill>
                  <a:schemeClr val="bg1"/>
                </a:solidFill>
              </a:rPr>
              <a:t>［Ｄ］中間・完了</a:t>
            </a:r>
            <a:r>
              <a:rPr kumimoji="1" lang="ja-JP" altLang="en-US" sz="1200" b="1" dirty="0" smtClean="0">
                <a:solidFill>
                  <a:schemeClr val="bg1"/>
                </a:solidFill>
              </a:rPr>
              <a:t>検査</a:t>
            </a:r>
            <a:endParaRPr kumimoji="1" lang="en-US" altLang="ja-JP" sz="1200" b="1" dirty="0" smtClean="0">
              <a:solidFill>
                <a:schemeClr val="bg1"/>
              </a:solidFill>
            </a:endParaRPr>
          </a:p>
          <a:p>
            <a:r>
              <a:rPr kumimoji="1" lang="ja-JP" altLang="en-US" sz="1200" b="1" dirty="0">
                <a:solidFill>
                  <a:schemeClr val="bg1"/>
                </a:solidFill>
              </a:rPr>
              <a:t>　</a:t>
            </a:r>
            <a:r>
              <a:rPr kumimoji="1" lang="ja-JP" altLang="en-US" sz="1200" b="1" dirty="0" smtClean="0">
                <a:solidFill>
                  <a:schemeClr val="bg1"/>
                </a:solidFill>
              </a:rPr>
              <a:t>　　の確実</a:t>
            </a:r>
            <a:r>
              <a:rPr kumimoji="1" lang="ja-JP" altLang="en-US" sz="1200" b="1" dirty="0">
                <a:solidFill>
                  <a:schemeClr val="bg1"/>
                </a:solidFill>
              </a:rPr>
              <a:t>な実施</a:t>
            </a:r>
            <a:endParaRPr kumimoji="1" lang="en-US" altLang="ja-JP" sz="1200" b="1" dirty="0">
              <a:solidFill>
                <a:schemeClr val="bg1"/>
              </a:solidFill>
            </a:endParaRPr>
          </a:p>
        </p:txBody>
      </p:sp>
      <p:sp>
        <p:nvSpPr>
          <p:cNvPr id="40" name="正方形/長方形 39"/>
          <p:cNvSpPr/>
          <p:nvPr/>
        </p:nvSpPr>
        <p:spPr>
          <a:xfrm>
            <a:off x="5856956" y="5601987"/>
            <a:ext cx="1723549" cy="461665"/>
          </a:xfrm>
          <a:prstGeom prst="rect">
            <a:avLst/>
          </a:prstGeom>
        </p:spPr>
        <p:txBody>
          <a:bodyPr wrap="none">
            <a:spAutoFit/>
          </a:bodyPr>
          <a:lstStyle/>
          <a:p>
            <a:r>
              <a:rPr kumimoji="1" lang="ja-JP" altLang="en-US" sz="1200" b="1" dirty="0">
                <a:solidFill>
                  <a:schemeClr val="bg1"/>
                </a:solidFill>
              </a:rPr>
              <a:t>［Ｅ］建築物の適切</a:t>
            </a:r>
            <a:r>
              <a:rPr kumimoji="1" lang="ja-JP" altLang="en-US" sz="1200" b="1" dirty="0" smtClean="0">
                <a:solidFill>
                  <a:schemeClr val="bg1"/>
                </a:solidFill>
              </a:rPr>
              <a:t>な</a:t>
            </a:r>
            <a:endParaRPr kumimoji="1" lang="en-US" altLang="ja-JP" sz="1200" b="1" dirty="0" smtClean="0">
              <a:solidFill>
                <a:schemeClr val="bg1"/>
              </a:solidFill>
            </a:endParaRPr>
          </a:p>
          <a:p>
            <a:r>
              <a:rPr kumimoji="1" lang="ja-JP" altLang="en-US" sz="1200" b="1" dirty="0">
                <a:solidFill>
                  <a:schemeClr val="bg1"/>
                </a:solidFill>
              </a:rPr>
              <a:t>　</a:t>
            </a:r>
            <a:r>
              <a:rPr kumimoji="1" lang="ja-JP" altLang="en-US" sz="1200" b="1" dirty="0" smtClean="0">
                <a:solidFill>
                  <a:schemeClr val="bg1"/>
                </a:solidFill>
              </a:rPr>
              <a:t>　　維持</a:t>
            </a:r>
            <a:r>
              <a:rPr kumimoji="1" lang="ja-JP" altLang="en-US" sz="1200" b="1" dirty="0">
                <a:solidFill>
                  <a:schemeClr val="bg1"/>
                </a:solidFill>
              </a:rPr>
              <a:t>管理</a:t>
            </a:r>
            <a:endParaRPr kumimoji="1" lang="en-US" altLang="ja-JP" sz="1200" b="1" dirty="0">
              <a:solidFill>
                <a:schemeClr val="bg1"/>
              </a:solidFill>
            </a:endParaRPr>
          </a:p>
        </p:txBody>
      </p:sp>
      <p:sp>
        <p:nvSpPr>
          <p:cNvPr id="44" name="正方形/長方形 43"/>
          <p:cNvSpPr/>
          <p:nvPr/>
        </p:nvSpPr>
        <p:spPr>
          <a:xfrm>
            <a:off x="5899726" y="9695424"/>
            <a:ext cx="1415772" cy="461665"/>
          </a:xfrm>
          <a:prstGeom prst="rect">
            <a:avLst/>
          </a:prstGeom>
        </p:spPr>
        <p:txBody>
          <a:bodyPr wrap="none">
            <a:spAutoFit/>
          </a:bodyPr>
          <a:lstStyle/>
          <a:p>
            <a:r>
              <a:rPr kumimoji="1" lang="ja-JP" altLang="en-US" sz="1200" b="1" dirty="0">
                <a:solidFill>
                  <a:schemeClr val="bg1"/>
                </a:solidFill>
              </a:rPr>
              <a:t>［Ｈ］府民へ</a:t>
            </a:r>
            <a:r>
              <a:rPr kumimoji="1" lang="ja-JP" altLang="en-US" sz="1200" b="1" dirty="0" smtClean="0">
                <a:solidFill>
                  <a:schemeClr val="bg1"/>
                </a:solidFill>
              </a:rPr>
              <a:t>の</a:t>
            </a:r>
            <a:endParaRPr kumimoji="1" lang="en-US" altLang="ja-JP" sz="1200" b="1" dirty="0" smtClean="0">
              <a:solidFill>
                <a:schemeClr val="bg1"/>
              </a:solidFill>
            </a:endParaRPr>
          </a:p>
          <a:p>
            <a:r>
              <a:rPr kumimoji="1" lang="ja-JP" altLang="en-US" sz="1200" b="1" dirty="0">
                <a:solidFill>
                  <a:schemeClr val="bg1"/>
                </a:solidFill>
              </a:rPr>
              <a:t>　</a:t>
            </a:r>
            <a:r>
              <a:rPr kumimoji="1" lang="ja-JP" altLang="en-US" sz="1200" b="1" dirty="0" smtClean="0">
                <a:solidFill>
                  <a:schemeClr val="bg1"/>
                </a:solidFill>
              </a:rPr>
              <a:t>　　情報</a:t>
            </a:r>
            <a:r>
              <a:rPr kumimoji="1" lang="ja-JP" altLang="en-US" sz="1200" b="1" dirty="0">
                <a:solidFill>
                  <a:schemeClr val="bg1"/>
                </a:solidFill>
              </a:rPr>
              <a:t>提供等</a:t>
            </a:r>
            <a:endParaRPr kumimoji="1" lang="en-US" altLang="ja-JP" sz="1200" b="1" dirty="0">
              <a:solidFill>
                <a:schemeClr val="bg1"/>
              </a:solidFill>
            </a:endParaRPr>
          </a:p>
        </p:txBody>
      </p:sp>
      <p:sp>
        <p:nvSpPr>
          <p:cNvPr id="26" name="テキスト ボックス 25"/>
          <p:cNvSpPr txBox="1"/>
          <p:nvPr/>
        </p:nvSpPr>
        <p:spPr>
          <a:xfrm>
            <a:off x="6385914" y="713958"/>
            <a:ext cx="902811" cy="307777"/>
          </a:xfrm>
          <a:prstGeom prst="rect">
            <a:avLst/>
          </a:prstGeom>
          <a:noFill/>
        </p:spPr>
        <p:txBody>
          <a:bodyPr wrap="none" rtlCol="0">
            <a:spAutoFit/>
          </a:bodyPr>
          <a:lstStyle/>
          <a:p>
            <a:r>
              <a:rPr kumimoji="1" lang="ja-JP" altLang="en-US" sz="1400" b="1" dirty="0" smtClean="0"/>
              <a:t>施　　策</a:t>
            </a:r>
            <a:endParaRPr kumimoji="1" lang="ja-JP" altLang="en-US" sz="1400" b="1" dirty="0"/>
          </a:p>
        </p:txBody>
      </p:sp>
      <p:sp>
        <p:nvSpPr>
          <p:cNvPr id="27" name="テキスト ボックス 26"/>
          <p:cNvSpPr txBox="1"/>
          <p:nvPr/>
        </p:nvSpPr>
        <p:spPr>
          <a:xfrm>
            <a:off x="8545591" y="716166"/>
            <a:ext cx="902811" cy="307777"/>
          </a:xfrm>
          <a:prstGeom prst="rect">
            <a:avLst/>
          </a:prstGeom>
          <a:noFill/>
        </p:spPr>
        <p:txBody>
          <a:bodyPr wrap="none" rtlCol="0">
            <a:spAutoFit/>
          </a:bodyPr>
          <a:lstStyle/>
          <a:p>
            <a:r>
              <a:rPr kumimoji="1" lang="ja-JP" altLang="en-US" sz="1400" b="1" dirty="0" smtClean="0"/>
              <a:t>目　　標</a:t>
            </a:r>
            <a:endParaRPr kumimoji="1" lang="ja-JP" altLang="en-US" sz="1400" b="1" dirty="0"/>
          </a:p>
        </p:txBody>
      </p:sp>
      <p:sp>
        <p:nvSpPr>
          <p:cNvPr id="28" name="テキスト ボックス 27"/>
          <p:cNvSpPr txBox="1"/>
          <p:nvPr/>
        </p:nvSpPr>
        <p:spPr>
          <a:xfrm>
            <a:off x="12056346" y="718451"/>
            <a:ext cx="902811" cy="307777"/>
          </a:xfrm>
          <a:prstGeom prst="rect">
            <a:avLst/>
          </a:prstGeom>
          <a:noFill/>
        </p:spPr>
        <p:txBody>
          <a:bodyPr wrap="none" rtlCol="0">
            <a:spAutoFit/>
          </a:bodyPr>
          <a:lstStyle/>
          <a:p>
            <a:r>
              <a:rPr kumimoji="1" lang="ja-JP" altLang="en-US" sz="1400" b="1" dirty="0" smtClean="0"/>
              <a:t>取組内容</a:t>
            </a:r>
            <a:endParaRPr kumimoji="1" lang="ja-JP" altLang="en-US" sz="1400" b="1" dirty="0"/>
          </a:p>
        </p:txBody>
      </p:sp>
      <p:sp>
        <p:nvSpPr>
          <p:cNvPr id="51" name="正方形/長方形 50"/>
          <p:cNvSpPr/>
          <p:nvPr/>
        </p:nvSpPr>
        <p:spPr>
          <a:xfrm>
            <a:off x="7709696" y="1318212"/>
            <a:ext cx="2363624" cy="738664"/>
          </a:xfrm>
          <a:prstGeom prst="rect">
            <a:avLst/>
          </a:prstGeom>
        </p:spPr>
        <p:txBody>
          <a:bodyPr wrap="square">
            <a:spAutoFit/>
          </a:bodyPr>
          <a:lstStyle/>
          <a:p>
            <a:r>
              <a:rPr kumimoji="1" lang="ja-JP" altLang="en-US" sz="1050" dirty="0" smtClean="0"/>
              <a:t>・</a:t>
            </a:r>
            <a:r>
              <a:rPr kumimoji="1" lang="ja-JP" altLang="en-US" sz="1050" dirty="0"/>
              <a:t>建築士の技術力の維持・向上</a:t>
            </a:r>
            <a:r>
              <a:rPr kumimoji="1" lang="ja-JP" altLang="en-US" sz="1050" dirty="0" smtClean="0"/>
              <a:t>と</a:t>
            </a:r>
            <a:endParaRPr kumimoji="1" lang="en-US" altLang="ja-JP" sz="1050" dirty="0" smtClean="0"/>
          </a:p>
          <a:p>
            <a:r>
              <a:rPr kumimoji="1" lang="ja-JP" altLang="en-US" sz="1050" dirty="0"/>
              <a:t>　</a:t>
            </a:r>
            <a:r>
              <a:rPr kumimoji="1" lang="ja-JP" altLang="en-US" sz="1050" dirty="0" smtClean="0"/>
              <a:t>コンプライアンス</a:t>
            </a:r>
            <a:r>
              <a:rPr kumimoji="1" lang="ja-JP" altLang="en-US" sz="1050" dirty="0"/>
              <a:t>の徹底</a:t>
            </a:r>
            <a:endParaRPr kumimoji="1" lang="en-US" altLang="ja-JP" sz="1050" dirty="0"/>
          </a:p>
          <a:p>
            <a:r>
              <a:rPr kumimoji="1" lang="ja-JP" altLang="en-US" sz="1050" dirty="0" smtClean="0"/>
              <a:t>・</a:t>
            </a:r>
            <a:r>
              <a:rPr kumimoji="1" lang="ja-JP" altLang="en-US" sz="1050" dirty="0"/>
              <a:t>建築士及び建築士事務所の業務</a:t>
            </a:r>
            <a:r>
              <a:rPr kumimoji="1" lang="ja-JP" altLang="en-US" sz="1050" dirty="0" smtClean="0"/>
              <a:t>の</a:t>
            </a:r>
            <a:endParaRPr kumimoji="1" lang="en-US" altLang="ja-JP" sz="1050" dirty="0" smtClean="0"/>
          </a:p>
          <a:p>
            <a:r>
              <a:rPr kumimoji="1" lang="ja-JP" altLang="en-US" sz="1050" dirty="0" smtClean="0"/>
              <a:t>　適正化</a:t>
            </a:r>
            <a:endParaRPr kumimoji="1" lang="en-US" altLang="ja-JP" sz="1050" dirty="0"/>
          </a:p>
        </p:txBody>
      </p:sp>
      <p:sp>
        <p:nvSpPr>
          <p:cNvPr id="53" name="正方形/長方形 52"/>
          <p:cNvSpPr/>
          <p:nvPr/>
        </p:nvSpPr>
        <p:spPr>
          <a:xfrm>
            <a:off x="10136747" y="1037590"/>
            <a:ext cx="4623253" cy="1223412"/>
          </a:xfrm>
          <a:prstGeom prst="rect">
            <a:avLst/>
          </a:prstGeom>
        </p:spPr>
        <p:txBody>
          <a:bodyPr wrap="square">
            <a:spAutoFit/>
          </a:bodyPr>
          <a:lstStyle/>
          <a:p>
            <a:r>
              <a:rPr kumimoji="1" lang="ja-JP" altLang="en-US" sz="1050" dirty="0"/>
              <a:t>　１．建築士の技術力の維持・向上及びコンプライアンス意識の向上</a:t>
            </a:r>
            <a:r>
              <a:rPr kumimoji="1" lang="ja-JP" altLang="en-US" sz="1050" dirty="0" smtClean="0"/>
              <a:t>の</a:t>
            </a:r>
            <a:endParaRPr kumimoji="1" lang="en-US" altLang="ja-JP" sz="1050" dirty="0" smtClean="0"/>
          </a:p>
          <a:p>
            <a:r>
              <a:rPr kumimoji="1" lang="ja-JP" altLang="en-US" sz="1050" dirty="0"/>
              <a:t>　</a:t>
            </a:r>
            <a:r>
              <a:rPr kumimoji="1" lang="ja-JP" altLang="en-US" sz="1050" dirty="0" smtClean="0"/>
              <a:t>　　ため</a:t>
            </a:r>
            <a:r>
              <a:rPr kumimoji="1" lang="ja-JP" altLang="en-US" sz="1050" dirty="0"/>
              <a:t>の取組みの実施</a:t>
            </a:r>
            <a:endParaRPr kumimoji="1" lang="en-US" altLang="ja-JP" sz="1050" dirty="0"/>
          </a:p>
          <a:p>
            <a:r>
              <a:rPr kumimoji="1" lang="ja-JP" altLang="en-US" sz="1050" dirty="0"/>
              <a:t>　２．建築士・建築士事務所の指導・監督</a:t>
            </a:r>
            <a:endParaRPr kumimoji="1" lang="en-US" altLang="ja-JP" sz="1050" dirty="0"/>
          </a:p>
          <a:p>
            <a:r>
              <a:rPr kumimoji="1" lang="ja-JP" altLang="en-US" sz="1050" dirty="0"/>
              <a:t>　　①建築士及び建築士事務所が、コンプライアンスを徹底し、適正</a:t>
            </a:r>
            <a:r>
              <a:rPr kumimoji="1" lang="ja-JP" altLang="en-US" sz="1050" dirty="0" smtClean="0"/>
              <a:t>に</a:t>
            </a:r>
            <a:endParaRPr kumimoji="1" lang="en-US" altLang="ja-JP" sz="1050" dirty="0" smtClean="0"/>
          </a:p>
          <a:p>
            <a:r>
              <a:rPr kumimoji="1" lang="ja-JP" altLang="en-US" sz="1050" dirty="0"/>
              <a:t>　</a:t>
            </a:r>
            <a:r>
              <a:rPr kumimoji="1" lang="ja-JP" altLang="en-US" sz="1050" dirty="0" smtClean="0"/>
              <a:t>　　業務</a:t>
            </a:r>
            <a:r>
              <a:rPr kumimoji="1" lang="ja-JP" altLang="en-US" sz="1050" dirty="0"/>
              <a:t>を実施するよう、指導・監督等を徹底する。</a:t>
            </a:r>
            <a:endParaRPr kumimoji="1" lang="en-US" altLang="ja-JP" sz="1050" dirty="0"/>
          </a:p>
          <a:p>
            <a:r>
              <a:rPr kumimoji="1" lang="ja-JP" altLang="en-US" sz="1050" dirty="0"/>
              <a:t>　　②建築士定期講習受講を徹底するため、定期講習受講対象者への</a:t>
            </a:r>
            <a:r>
              <a:rPr kumimoji="1" lang="ja-JP" altLang="en-US" sz="1050" dirty="0" smtClean="0"/>
              <a:t>受</a:t>
            </a:r>
            <a:endParaRPr kumimoji="1" lang="en-US" altLang="ja-JP" sz="1050" dirty="0" smtClean="0"/>
          </a:p>
          <a:p>
            <a:r>
              <a:rPr kumimoji="1" lang="ja-JP" altLang="en-US" sz="1050" dirty="0"/>
              <a:t>　</a:t>
            </a:r>
            <a:r>
              <a:rPr kumimoji="1" lang="ja-JP" altLang="en-US" sz="1050" dirty="0" smtClean="0"/>
              <a:t>　　講</a:t>
            </a:r>
            <a:r>
              <a:rPr kumimoji="1" lang="ja-JP" altLang="en-US" sz="1050" dirty="0"/>
              <a:t>啓発・督促・処分等を実施する。</a:t>
            </a:r>
          </a:p>
        </p:txBody>
      </p:sp>
      <p:sp>
        <p:nvSpPr>
          <p:cNvPr id="105" name="正方形/長方形 104"/>
          <p:cNvSpPr/>
          <p:nvPr/>
        </p:nvSpPr>
        <p:spPr>
          <a:xfrm>
            <a:off x="2307765" y="5272055"/>
            <a:ext cx="2204450" cy="415498"/>
          </a:xfrm>
          <a:prstGeom prst="rect">
            <a:avLst/>
          </a:prstGeom>
        </p:spPr>
        <p:txBody>
          <a:bodyPr wrap="none">
            <a:spAutoFit/>
          </a:bodyPr>
          <a:lstStyle/>
          <a:p>
            <a:pPr algn="just">
              <a:spcAft>
                <a:spcPts val="0"/>
              </a:spcAft>
            </a:pPr>
            <a:r>
              <a:rPr lang="ja-JP" altLang="ja-JP" sz="1050" kern="100" dirty="0">
                <a:latin typeface="游ゴシック" panose="020B0400000000000000" pitchFamily="50" charset="-128"/>
                <a:ea typeface="游ゴシック" panose="020B0400000000000000" pitchFamily="50" charset="-128"/>
                <a:cs typeface="Times New Roman" panose="02020603050405020304" pitchFamily="18" charset="0"/>
              </a:rPr>
              <a:t>建築物のライフサイクルに</a:t>
            </a:r>
            <a:r>
              <a:rPr lang="ja-JP" altLang="ja-JP" sz="1050" kern="100" dirty="0" smtClean="0">
                <a:latin typeface="游ゴシック" panose="020B0400000000000000" pitchFamily="50" charset="-128"/>
                <a:ea typeface="游ゴシック" panose="020B0400000000000000" pitchFamily="50" charset="-128"/>
                <a:cs typeface="Times New Roman" panose="02020603050405020304" pitchFamily="18" charset="0"/>
              </a:rPr>
              <a:t>応じて</a:t>
            </a:r>
            <a:endParaRPr lang="en-US" altLang="ja-JP" sz="1050" kern="100" dirty="0" smtClean="0">
              <a:latin typeface="游ゴシック" panose="020B0400000000000000" pitchFamily="50" charset="-128"/>
              <a:ea typeface="游ゴシック" panose="020B0400000000000000" pitchFamily="50" charset="-128"/>
              <a:cs typeface="Times New Roman" panose="02020603050405020304" pitchFamily="18" charset="0"/>
            </a:endParaRPr>
          </a:p>
          <a:p>
            <a:pPr algn="just">
              <a:spcAft>
                <a:spcPts val="0"/>
              </a:spcAft>
            </a:pPr>
            <a:r>
              <a:rPr lang="ja-JP" altLang="en-US" sz="1050" kern="100" dirty="0" smtClean="0">
                <a:latin typeface="游ゴシック" panose="020B0400000000000000" pitchFamily="50" charset="-128"/>
                <a:ea typeface="游ゴシック" panose="020B0400000000000000" pitchFamily="50" charset="-128"/>
                <a:cs typeface="Times New Roman" panose="02020603050405020304" pitchFamily="18" charset="0"/>
              </a:rPr>
              <a:t>施策の方向性と体系を</a:t>
            </a:r>
            <a:r>
              <a:rPr lang="ja-JP" altLang="ja-JP" sz="1050" kern="100" dirty="0" smtClean="0">
                <a:latin typeface="游ゴシック" panose="020B0400000000000000" pitchFamily="50" charset="-128"/>
                <a:ea typeface="游ゴシック" panose="020B0400000000000000" pitchFamily="50" charset="-128"/>
                <a:cs typeface="Times New Roman" panose="02020603050405020304" pitchFamily="18" charset="0"/>
              </a:rPr>
              <a:t>位置付け</a:t>
            </a:r>
            <a:endParaRPr lang="ja-JP" altLang="ja-JP" sz="90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p:txBody>
      </p:sp>
      <p:cxnSp>
        <p:nvCxnSpPr>
          <p:cNvPr id="72" name="直線コネクタ 71"/>
          <p:cNvCxnSpPr/>
          <p:nvPr/>
        </p:nvCxnSpPr>
        <p:spPr>
          <a:xfrm>
            <a:off x="-13228" y="3382428"/>
            <a:ext cx="5757454" cy="0"/>
          </a:xfrm>
          <a:prstGeom prst="line">
            <a:avLst/>
          </a:prstGeom>
          <a:ln w="28575">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73" name="直線コネクタ 72"/>
          <p:cNvCxnSpPr/>
          <p:nvPr/>
        </p:nvCxnSpPr>
        <p:spPr>
          <a:xfrm>
            <a:off x="-10956" y="5180994"/>
            <a:ext cx="5755182" cy="0"/>
          </a:xfrm>
          <a:prstGeom prst="line">
            <a:avLst/>
          </a:prstGeom>
          <a:ln w="28575">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74" name="直線コネクタ 73"/>
          <p:cNvCxnSpPr/>
          <p:nvPr/>
        </p:nvCxnSpPr>
        <p:spPr>
          <a:xfrm>
            <a:off x="-8684" y="7744411"/>
            <a:ext cx="5752910" cy="0"/>
          </a:xfrm>
          <a:prstGeom prst="line">
            <a:avLst/>
          </a:prstGeom>
          <a:ln w="28575">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76" name="直線コネクタ 75"/>
          <p:cNvCxnSpPr/>
          <p:nvPr/>
        </p:nvCxnSpPr>
        <p:spPr>
          <a:xfrm>
            <a:off x="-15774" y="8626933"/>
            <a:ext cx="5760000" cy="0"/>
          </a:xfrm>
          <a:prstGeom prst="line">
            <a:avLst/>
          </a:prstGeom>
          <a:ln w="28575">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77" name="直線コネクタ 76"/>
          <p:cNvCxnSpPr/>
          <p:nvPr/>
        </p:nvCxnSpPr>
        <p:spPr>
          <a:xfrm flipH="1">
            <a:off x="7735503" y="622314"/>
            <a:ext cx="1980" cy="10078548"/>
          </a:xfrm>
          <a:prstGeom prst="line">
            <a:avLst/>
          </a:prstGeom>
          <a:ln w="12700">
            <a:solidFill>
              <a:schemeClr val="tx1">
                <a:lumMod val="65000"/>
                <a:lumOff val="3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78" name="直線コネクタ 77"/>
          <p:cNvCxnSpPr/>
          <p:nvPr/>
        </p:nvCxnSpPr>
        <p:spPr>
          <a:xfrm>
            <a:off x="10255503" y="622314"/>
            <a:ext cx="0" cy="10059974"/>
          </a:xfrm>
          <a:prstGeom prst="line">
            <a:avLst/>
          </a:prstGeom>
          <a:ln w="12700">
            <a:solidFill>
              <a:schemeClr val="tx1">
                <a:lumMod val="65000"/>
                <a:lumOff val="35000"/>
              </a:schemeClr>
            </a:solidFill>
            <a:prstDash val="dash"/>
          </a:ln>
        </p:spPr>
        <p:style>
          <a:lnRef idx="1">
            <a:schemeClr val="accent1"/>
          </a:lnRef>
          <a:fillRef idx="0">
            <a:schemeClr val="accent1"/>
          </a:fillRef>
          <a:effectRef idx="0">
            <a:schemeClr val="accent1"/>
          </a:effectRef>
          <a:fontRef idx="minor">
            <a:schemeClr val="tx1"/>
          </a:fontRef>
        </p:style>
      </p:cxnSp>
      <p:sp>
        <p:nvSpPr>
          <p:cNvPr id="9" name="正方形/長方形 8"/>
          <p:cNvSpPr/>
          <p:nvPr/>
        </p:nvSpPr>
        <p:spPr>
          <a:xfrm>
            <a:off x="7703584" y="2835608"/>
            <a:ext cx="2339102" cy="415498"/>
          </a:xfrm>
          <a:prstGeom prst="rect">
            <a:avLst/>
          </a:prstGeom>
        </p:spPr>
        <p:txBody>
          <a:bodyPr wrap="none">
            <a:spAutoFit/>
          </a:bodyPr>
          <a:lstStyle/>
          <a:p>
            <a:r>
              <a:rPr kumimoji="1" lang="ja-JP" altLang="en-US" sz="1050" dirty="0"/>
              <a:t>・特定行政庁と指定確認検査機関</a:t>
            </a:r>
            <a:r>
              <a:rPr kumimoji="1" lang="ja-JP" altLang="en-US" sz="1050" dirty="0" smtClean="0"/>
              <a:t>等</a:t>
            </a:r>
            <a:endParaRPr kumimoji="1" lang="en-US" altLang="ja-JP" sz="1050" dirty="0" smtClean="0"/>
          </a:p>
          <a:p>
            <a:r>
              <a:rPr kumimoji="1" lang="ja-JP" altLang="en-US" sz="1050" dirty="0"/>
              <a:t>　</a:t>
            </a:r>
            <a:r>
              <a:rPr kumimoji="1" lang="ja-JP" altLang="en-US" sz="1050" dirty="0" smtClean="0"/>
              <a:t>と</a:t>
            </a:r>
            <a:r>
              <a:rPr kumimoji="1" lang="ja-JP" altLang="en-US" sz="1050" dirty="0"/>
              <a:t>の連携による的確な業務の実施</a:t>
            </a:r>
            <a:endParaRPr kumimoji="1" lang="en-US" altLang="ja-JP" sz="1050" dirty="0"/>
          </a:p>
        </p:txBody>
      </p:sp>
      <p:sp>
        <p:nvSpPr>
          <p:cNvPr id="54" name="正方形/長方形 53"/>
          <p:cNvSpPr/>
          <p:nvPr/>
        </p:nvSpPr>
        <p:spPr>
          <a:xfrm>
            <a:off x="7713868" y="3927706"/>
            <a:ext cx="1935145" cy="253916"/>
          </a:xfrm>
          <a:prstGeom prst="rect">
            <a:avLst/>
          </a:prstGeom>
        </p:spPr>
        <p:txBody>
          <a:bodyPr wrap="none">
            <a:spAutoFit/>
          </a:bodyPr>
          <a:lstStyle/>
          <a:p>
            <a:r>
              <a:rPr kumimoji="1" lang="ja-JP" altLang="en-US" sz="1050" dirty="0" smtClean="0"/>
              <a:t>・</a:t>
            </a:r>
            <a:r>
              <a:rPr kumimoji="1" lang="ja-JP" altLang="en-US" sz="1050" dirty="0"/>
              <a:t>工事監理制度の的確な運用</a:t>
            </a:r>
            <a:endParaRPr kumimoji="1" lang="en-US" altLang="ja-JP" sz="1050" dirty="0"/>
          </a:p>
        </p:txBody>
      </p:sp>
      <p:sp>
        <p:nvSpPr>
          <p:cNvPr id="55" name="正方形/長方形 54"/>
          <p:cNvSpPr/>
          <p:nvPr/>
        </p:nvSpPr>
        <p:spPr>
          <a:xfrm>
            <a:off x="7701925" y="4598636"/>
            <a:ext cx="2339102" cy="253916"/>
          </a:xfrm>
          <a:prstGeom prst="rect">
            <a:avLst/>
          </a:prstGeom>
        </p:spPr>
        <p:txBody>
          <a:bodyPr wrap="none">
            <a:spAutoFit/>
          </a:bodyPr>
          <a:lstStyle/>
          <a:p>
            <a:r>
              <a:rPr kumimoji="1" lang="ja-JP" altLang="en-US" sz="1050" dirty="0"/>
              <a:t>・中間検査・完了検査の確実な受検</a:t>
            </a:r>
            <a:endParaRPr kumimoji="1" lang="en-US" altLang="ja-JP" sz="1050" dirty="0"/>
          </a:p>
        </p:txBody>
      </p:sp>
      <p:sp>
        <p:nvSpPr>
          <p:cNvPr id="57" name="正方形/長方形 56"/>
          <p:cNvSpPr/>
          <p:nvPr/>
        </p:nvSpPr>
        <p:spPr>
          <a:xfrm>
            <a:off x="7729423" y="5117898"/>
            <a:ext cx="2743059" cy="253916"/>
          </a:xfrm>
          <a:prstGeom prst="rect">
            <a:avLst/>
          </a:prstGeom>
        </p:spPr>
        <p:txBody>
          <a:bodyPr wrap="none">
            <a:spAutoFit/>
          </a:bodyPr>
          <a:lstStyle/>
          <a:p>
            <a:r>
              <a:rPr kumimoji="1" lang="ja-JP" altLang="en-US" sz="1050" b="1" dirty="0">
                <a:solidFill>
                  <a:schemeClr val="bg1"/>
                </a:solidFill>
              </a:rPr>
              <a:t>Ｅ－１．既存建築物に</a:t>
            </a:r>
            <a:r>
              <a:rPr kumimoji="1" lang="ja-JP" altLang="en-US" sz="1050" b="1" dirty="0" smtClean="0">
                <a:solidFill>
                  <a:schemeClr val="bg1"/>
                </a:solidFill>
              </a:rPr>
              <a:t>関する</a:t>
            </a:r>
            <a:r>
              <a:rPr kumimoji="1" lang="ja-JP" altLang="en-US" sz="1050" b="1" dirty="0">
                <a:solidFill>
                  <a:schemeClr val="bg1"/>
                </a:solidFill>
              </a:rPr>
              <a:t>安全性の確保</a:t>
            </a:r>
            <a:endParaRPr kumimoji="1" lang="en-US" altLang="ja-JP" sz="1050" b="1" dirty="0">
              <a:solidFill>
                <a:schemeClr val="bg1"/>
              </a:solidFill>
            </a:endParaRPr>
          </a:p>
        </p:txBody>
      </p:sp>
      <p:sp>
        <p:nvSpPr>
          <p:cNvPr id="59" name="正方形/長方形 58"/>
          <p:cNvSpPr/>
          <p:nvPr/>
        </p:nvSpPr>
        <p:spPr>
          <a:xfrm>
            <a:off x="7566082" y="5401950"/>
            <a:ext cx="2473754" cy="415498"/>
          </a:xfrm>
          <a:prstGeom prst="rect">
            <a:avLst/>
          </a:prstGeom>
        </p:spPr>
        <p:txBody>
          <a:bodyPr wrap="none">
            <a:spAutoFit/>
          </a:bodyPr>
          <a:lstStyle/>
          <a:p>
            <a:r>
              <a:rPr kumimoji="1" lang="ja-JP" altLang="en-US" sz="1050" dirty="0"/>
              <a:t>　・良好な既存建築ストックに形成</a:t>
            </a:r>
            <a:r>
              <a:rPr kumimoji="1" lang="ja-JP" altLang="en-US" sz="1050" dirty="0" smtClean="0"/>
              <a:t>に</a:t>
            </a:r>
            <a:endParaRPr kumimoji="1" lang="en-US" altLang="ja-JP" sz="1050" dirty="0" smtClean="0"/>
          </a:p>
          <a:p>
            <a:r>
              <a:rPr kumimoji="1" lang="ja-JP" altLang="en-US" sz="1050" dirty="0"/>
              <a:t>　</a:t>
            </a:r>
            <a:r>
              <a:rPr kumimoji="1" lang="ja-JP" altLang="en-US" sz="1050" dirty="0" smtClean="0"/>
              <a:t>　よる</a:t>
            </a:r>
            <a:r>
              <a:rPr kumimoji="1" lang="ja-JP" altLang="en-US" sz="1050" dirty="0"/>
              <a:t>安全性の確保</a:t>
            </a:r>
            <a:endParaRPr kumimoji="1" lang="en-US" altLang="ja-JP" sz="1050" dirty="0"/>
          </a:p>
        </p:txBody>
      </p:sp>
      <p:sp>
        <p:nvSpPr>
          <p:cNvPr id="84" name="正方形/長方形 83"/>
          <p:cNvSpPr/>
          <p:nvPr/>
        </p:nvSpPr>
        <p:spPr>
          <a:xfrm>
            <a:off x="10136747" y="5404781"/>
            <a:ext cx="4467192" cy="430887"/>
          </a:xfrm>
          <a:prstGeom prst="rect">
            <a:avLst/>
          </a:prstGeom>
        </p:spPr>
        <p:txBody>
          <a:bodyPr wrap="square">
            <a:spAutoFit/>
          </a:bodyPr>
          <a:lstStyle/>
          <a:p>
            <a:r>
              <a:rPr kumimoji="1" lang="ja-JP" altLang="en-US" sz="1050" dirty="0"/>
              <a:t>　１．既存建築物に関する安全性確保のための取組みの実施</a:t>
            </a:r>
            <a:endParaRPr kumimoji="1" lang="en-US" altLang="ja-JP" sz="1050" dirty="0"/>
          </a:p>
          <a:p>
            <a:r>
              <a:rPr kumimoji="1" lang="ja-JP" altLang="en-US" sz="1050" dirty="0"/>
              <a:t>　２．フォローアップ調査を活用した効果的な指導</a:t>
            </a:r>
            <a:endParaRPr kumimoji="1" lang="en-US" altLang="ja-JP" sz="1050" dirty="0"/>
          </a:p>
        </p:txBody>
      </p:sp>
      <p:sp>
        <p:nvSpPr>
          <p:cNvPr id="85" name="正方形/長方形 84"/>
          <p:cNvSpPr/>
          <p:nvPr/>
        </p:nvSpPr>
        <p:spPr>
          <a:xfrm>
            <a:off x="7732733" y="5846794"/>
            <a:ext cx="2069797" cy="253916"/>
          </a:xfrm>
          <a:prstGeom prst="rect">
            <a:avLst/>
          </a:prstGeom>
        </p:spPr>
        <p:txBody>
          <a:bodyPr wrap="none">
            <a:spAutoFit/>
          </a:bodyPr>
          <a:lstStyle/>
          <a:p>
            <a:r>
              <a:rPr kumimoji="1" lang="ja-JP" altLang="en-US" sz="1050" b="1" dirty="0">
                <a:solidFill>
                  <a:schemeClr val="bg1"/>
                </a:solidFill>
              </a:rPr>
              <a:t>Ｅ－２．定期報告の確実</a:t>
            </a:r>
            <a:r>
              <a:rPr kumimoji="1" lang="ja-JP" altLang="en-US" sz="1050" b="1" dirty="0" smtClean="0">
                <a:solidFill>
                  <a:schemeClr val="bg1"/>
                </a:solidFill>
              </a:rPr>
              <a:t>な実施</a:t>
            </a:r>
            <a:endParaRPr kumimoji="1" lang="en-US" altLang="ja-JP" sz="1050" b="1" dirty="0">
              <a:solidFill>
                <a:schemeClr val="bg1"/>
              </a:solidFill>
            </a:endParaRPr>
          </a:p>
        </p:txBody>
      </p:sp>
      <p:sp>
        <p:nvSpPr>
          <p:cNvPr id="86" name="正方形/長方形 85"/>
          <p:cNvSpPr/>
          <p:nvPr/>
        </p:nvSpPr>
        <p:spPr>
          <a:xfrm>
            <a:off x="7570537" y="6120785"/>
            <a:ext cx="2069797" cy="415498"/>
          </a:xfrm>
          <a:prstGeom prst="rect">
            <a:avLst/>
          </a:prstGeom>
        </p:spPr>
        <p:txBody>
          <a:bodyPr wrap="none">
            <a:spAutoFit/>
          </a:bodyPr>
          <a:lstStyle/>
          <a:p>
            <a:r>
              <a:rPr kumimoji="1" lang="ja-JP" altLang="en-US" sz="1050" dirty="0"/>
              <a:t>　・定期報告率の</a:t>
            </a:r>
            <a:r>
              <a:rPr kumimoji="1" lang="ja-JP" altLang="en-US" sz="1050" dirty="0" smtClean="0"/>
              <a:t>向上</a:t>
            </a:r>
            <a:endParaRPr kumimoji="1" lang="en-US" altLang="ja-JP" sz="1050" dirty="0" smtClean="0"/>
          </a:p>
          <a:p>
            <a:r>
              <a:rPr kumimoji="1" lang="ja-JP" altLang="en-US" sz="1050" dirty="0"/>
              <a:t>　</a:t>
            </a:r>
            <a:r>
              <a:rPr kumimoji="1" lang="ja-JP" altLang="en-US" sz="1050" dirty="0" smtClean="0"/>
              <a:t>　（</a:t>
            </a:r>
            <a:r>
              <a:rPr kumimoji="1" lang="ja-JP" altLang="en-US" sz="1050" dirty="0"/>
              <a:t>第１次計画の実績比較）</a:t>
            </a:r>
            <a:endParaRPr kumimoji="1" lang="en-US" altLang="ja-JP" sz="1050" dirty="0"/>
          </a:p>
        </p:txBody>
      </p:sp>
      <p:sp>
        <p:nvSpPr>
          <p:cNvPr id="88" name="正方形/長方形 87"/>
          <p:cNvSpPr/>
          <p:nvPr/>
        </p:nvSpPr>
        <p:spPr>
          <a:xfrm>
            <a:off x="7590512" y="6911747"/>
            <a:ext cx="1531188" cy="253916"/>
          </a:xfrm>
          <a:prstGeom prst="rect">
            <a:avLst/>
          </a:prstGeom>
        </p:spPr>
        <p:txBody>
          <a:bodyPr wrap="none">
            <a:spAutoFit/>
          </a:bodyPr>
          <a:lstStyle/>
          <a:p>
            <a:r>
              <a:rPr kumimoji="1" lang="ja-JP" altLang="en-US" sz="1050" dirty="0"/>
              <a:t>　・違反建築物の撲滅</a:t>
            </a:r>
            <a:endParaRPr kumimoji="1" lang="en-US" altLang="ja-JP" sz="1050" dirty="0"/>
          </a:p>
        </p:txBody>
      </p:sp>
      <p:sp>
        <p:nvSpPr>
          <p:cNvPr id="91" name="正方形/長方形 90"/>
          <p:cNvSpPr/>
          <p:nvPr/>
        </p:nvSpPr>
        <p:spPr>
          <a:xfrm>
            <a:off x="7709696" y="7514854"/>
            <a:ext cx="2069797" cy="253916"/>
          </a:xfrm>
          <a:prstGeom prst="rect">
            <a:avLst/>
          </a:prstGeom>
        </p:spPr>
        <p:txBody>
          <a:bodyPr wrap="none">
            <a:spAutoFit/>
          </a:bodyPr>
          <a:lstStyle/>
          <a:p>
            <a:r>
              <a:rPr kumimoji="1" lang="ja-JP" altLang="en-US" sz="1050" b="1" dirty="0">
                <a:solidFill>
                  <a:schemeClr val="bg1"/>
                </a:solidFill>
              </a:rPr>
              <a:t>Ｇ－１．迅速・的確な事故対応</a:t>
            </a:r>
            <a:endParaRPr kumimoji="1" lang="en-US" altLang="ja-JP" sz="1050" b="1" dirty="0">
              <a:solidFill>
                <a:schemeClr val="bg1"/>
              </a:solidFill>
            </a:endParaRPr>
          </a:p>
        </p:txBody>
      </p:sp>
      <p:sp>
        <p:nvSpPr>
          <p:cNvPr id="93" name="正方形/長方形 92"/>
          <p:cNvSpPr/>
          <p:nvPr/>
        </p:nvSpPr>
        <p:spPr>
          <a:xfrm>
            <a:off x="7574835" y="7786424"/>
            <a:ext cx="3014886" cy="430887"/>
          </a:xfrm>
          <a:prstGeom prst="rect">
            <a:avLst/>
          </a:prstGeom>
        </p:spPr>
        <p:txBody>
          <a:bodyPr wrap="square">
            <a:spAutoFit/>
          </a:bodyPr>
          <a:lstStyle/>
          <a:p>
            <a:r>
              <a:rPr kumimoji="1" lang="ja-JP" altLang="en-US" sz="1050" dirty="0"/>
              <a:t>　・事故の未然防止</a:t>
            </a:r>
            <a:endParaRPr kumimoji="1" lang="en-US" altLang="ja-JP" sz="1050" dirty="0"/>
          </a:p>
          <a:p>
            <a:r>
              <a:rPr kumimoji="1" lang="ja-JP" altLang="en-US" sz="1050" dirty="0"/>
              <a:t>　・迅速・的確な事故対応と安全性の確保</a:t>
            </a:r>
            <a:endParaRPr kumimoji="1" lang="en-US" altLang="ja-JP" sz="1050" dirty="0"/>
          </a:p>
        </p:txBody>
      </p:sp>
      <p:sp>
        <p:nvSpPr>
          <p:cNvPr id="97" name="正方形/長方形 96"/>
          <p:cNvSpPr/>
          <p:nvPr/>
        </p:nvSpPr>
        <p:spPr>
          <a:xfrm>
            <a:off x="10143078" y="7785541"/>
            <a:ext cx="2863286" cy="430887"/>
          </a:xfrm>
          <a:prstGeom prst="rect">
            <a:avLst/>
          </a:prstGeom>
        </p:spPr>
        <p:txBody>
          <a:bodyPr wrap="square">
            <a:spAutoFit/>
          </a:bodyPr>
          <a:lstStyle/>
          <a:p>
            <a:r>
              <a:rPr kumimoji="1" lang="ja-JP" altLang="en-US" sz="1050" dirty="0"/>
              <a:t>　１．建築物に係る事故情報の提供</a:t>
            </a:r>
            <a:endParaRPr kumimoji="1" lang="en-US" altLang="ja-JP" sz="1050" dirty="0"/>
          </a:p>
          <a:p>
            <a:r>
              <a:rPr kumimoji="1" lang="ja-JP" altLang="en-US" sz="1050" dirty="0"/>
              <a:t>　２．迅速・的確な事故対応</a:t>
            </a:r>
            <a:endParaRPr kumimoji="1" lang="en-US" altLang="ja-JP" sz="1050" dirty="0"/>
          </a:p>
        </p:txBody>
      </p:sp>
      <p:sp>
        <p:nvSpPr>
          <p:cNvPr id="98" name="正方形/長方形 97"/>
          <p:cNvSpPr/>
          <p:nvPr/>
        </p:nvSpPr>
        <p:spPr>
          <a:xfrm>
            <a:off x="7702223" y="8234361"/>
            <a:ext cx="2069797" cy="253916"/>
          </a:xfrm>
          <a:prstGeom prst="rect">
            <a:avLst/>
          </a:prstGeom>
        </p:spPr>
        <p:txBody>
          <a:bodyPr wrap="none">
            <a:spAutoFit/>
          </a:bodyPr>
          <a:lstStyle/>
          <a:p>
            <a:r>
              <a:rPr kumimoji="1" lang="ja-JP" altLang="en-US" sz="1050" b="1" dirty="0">
                <a:solidFill>
                  <a:schemeClr val="bg1"/>
                </a:solidFill>
              </a:rPr>
              <a:t>Ｇ－２．迅速・的確な災害対応</a:t>
            </a:r>
            <a:endParaRPr kumimoji="1" lang="en-US" altLang="ja-JP" sz="1050" b="1" dirty="0">
              <a:solidFill>
                <a:schemeClr val="bg1"/>
              </a:solidFill>
            </a:endParaRPr>
          </a:p>
        </p:txBody>
      </p:sp>
      <p:sp>
        <p:nvSpPr>
          <p:cNvPr id="99" name="正方形/長方形 98"/>
          <p:cNvSpPr/>
          <p:nvPr/>
        </p:nvSpPr>
        <p:spPr>
          <a:xfrm>
            <a:off x="7573199" y="8528075"/>
            <a:ext cx="2743059" cy="415498"/>
          </a:xfrm>
          <a:prstGeom prst="rect">
            <a:avLst/>
          </a:prstGeom>
        </p:spPr>
        <p:txBody>
          <a:bodyPr wrap="none">
            <a:spAutoFit/>
          </a:bodyPr>
          <a:lstStyle/>
          <a:p>
            <a:r>
              <a:rPr kumimoji="1" lang="ja-JP" altLang="en-US" sz="1050" dirty="0"/>
              <a:t>　・災害時の建築行政に係る業務の継続</a:t>
            </a:r>
            <a:r>
              <a:rPr kumimoji="1" lang="ja-JP" altLang="en-US" sz="1050" dirty="0" smtClean="0"/>
              <a:t>と</a:t>
            </a:r>
            <a:endParaRPr kumimoji="1" lang="en-US" altLang="ja-JP" sz="1050" dirty="0" smtClean="0"/>
          </a:p>
          <a:p>
            <a:r>
              <a:rPr kumimoji="1" lang="ja-JP" altLang="en-US" sz="1050" dirty="0"/>
              <a:t>　</a:t>
            </a:r>
            <a:r>
              <a:rPr kumimoji="1" lang="ja-JP" altLang="en-US" sz="1050" dirty="0" smtClean="0"/>
              <a:t>　早期</a:t>
            </a:r>
            <a:r>
              <a:rPr kumimoji="1" lang="ja-JP" altLang="en-US" sz="1050" dirty="0"/>
              <a:t>再開</a:t>
            </a:r>
            <a:endParaRPr kumimoji="1" lang="en-US" altLang="ja-JP" sz="1050" dirty="0"/>
          </a:p>
        </p:txBody>
      </p:sp>
      <p:sp>
        <p:nvSpPr>
          <p:cNvPr id="100" name="正方形/長方形 99"/>
          <p:cNvSpPr/>
          <p:nvPr/>
        </p:nvSpPr>
        <p:spPr>
          <a:xfrm>
            <a:off x="7573521" y="9709604"/>
            <a:ext cx="2339102" cy="415498"/>
          </a:xfrm>
          <a:prstGeom prst="rect">
            <a:avLst/>
          </a:prstGeom>
        </p:spPr>
        <p:txBody>
          <a:bodyPr wrap="none">
            <a:spAutoFit/>
          </a:bodyPr>
          <a:lstStyle/>
          <a:p>
            <a:r>
              <a:rPr kumimoji="1" lang="ja-JP" altLang="en-US" sz="1050" dirty="0"/>
              <a:t>　・府民の建築物の安全性に</a:t>
            </a:r>
            <a:r>
              <a:rPr kumimoji="1" lang="ja-JP" altLang="en-US" sz="1050" dirty="0" smtClean="0"/>
              <a:t>対する</a:t>
            </a:r>
            <a:endParaRPr kumimoji="1" lang="en-US" altLang="ja-JP" sz="1050" dirty="0" smtClean="0"/>
          </a:p>
          <a:p>
            <a:r>
              <a:rPr kumimoji="1" lang="ja-JP" altLang="en-US" sz="1050" dirty="0"/>
              <a:t>　</a:t>
            </a:r>
            <a:r>
              <a:rPr kumimoji="1" lang="ja-JP" altLang="en-US" sz="1050" dirty="0" smtClean="0"/>
              <a:t>　意識</a:t>
            </a:r>
            <a:r>
              <a:rPr kumimoji="1" lang="ja-JP" altLang="en-US" sz="1050" dirty="0"/>
              <a:t>と知識の向上</a:t>
            </a:r>
            <a:endParaRPr kumimoji="1" lang="en-US" altLang="ja-JP" sz="1050" dirty="0"/>
          </a:p>
        </p:txBody>
      </p:sp>
      <p:sp>
        <p:nvSpPr>
          <p:cNvPr id="94" name="正方形/長方形 93"/>
          <p:cNvSpPr/>
          <p:nvPr/>
        </p:nvSpPr>
        <p:spPr>
          <a:xfrm>
            <a:off x="5937972" y="7509256"/>
            <a:ext cx="1800000" cy="1440000"/>
          </a:xfrm>
          <a:prstGeom prst="rect">
            <a:avLst/>
          </a:prstGeom>
          <a:solidFill>
            <a:schemeClr val="tx1">
              <a:lumMod val="65000"/>
              <a:lumOff val="35000"/>
            </a:schemeClr>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3" name="正方形/長方形 42"/>
          <p:cNvSpPr/>
          <p:nvPr/>
        </p:nvSpPr>
        <p:spPr>
          <a:xfrm>
            <a:off x="5871555" y="8004337"/>
            <a:ext cx="1877437" cy="461665"/>
          </a:xfrm>
          <a:prstGeom prst="rect">
            <a:avLst/>
          </a:prstGeom>
        </p:spPr>
        <p:txBody>
          <a:bodyPr wrap="none">
            <a:spAutoFit/>
          </a:bodyPr>
          <a:lstStyle/>
          <a:p>
            <a:r>
              <a:rPr kumimoji="1" lang="ja-JP" altLang="en-US" sz="1200" b="1" dirty="0">
                <a:solidFill>
                  <a:schemeClr val="bg1"/>
                </a:solidFill>
              </a:rPr>
              <a:t>［Ｇ］迅速・的確な</a:t>
            </a:r>
            <a:r>
              <a:rPr kumimoji="1" lang="ja-JP" altLang="en-US" sz="1200" b="1" dirty="0" smtClean="0">
                <a:solidFill>
                  <a:schemeClr val="bg1"/>
                </a:solidFill>
              </a:rPr>
              <a:t>事故</a:t>
            </a:r>
            <a:endParaRPr kumimoji="1" lang="en-US" altLang="ja-JP" sz="1200" b="1" dirty="0" smtClean="0">
              <a:solidFill>
                <a:schemeClr val="bg1"/>
              </a:solidFill>
            </a:endParaRPr>
          </a:p>
          <a:p>
            <a:r>
              <a:rPr kumimoji="1" lang="ja-JP" altLang="en-US" sz="1200" b="1" dirty="0">
                <a:solidFill>
                  <a:schemeClr val="bg1"/>
                </a:solidFill>
              </a:rPr>
              <a:t>　</a:t>
            </a:r>
            <a:r>
              <a:rPr kumimoji="1" lang="ja-JP" altLang="en-US" sz="1200" b="1" dirty="0" smtClean="0">
                <a:solidFill>
                  <a:schemeClr val="bg1"/>
                </a:solidFill>
              </a:rPr>
              <a:t>　　対応</a:t>
            </a:r>
            <a:r>
              <a:rPr kumimoji="1" lang="ja-JP" altLang="en-US" sz="1200" b="1" dirty="0">
                <a:solidFill>
                  <a:schemeClr val="bg1"/>
                </a:solidFill>
              </a:rPr>
              <a:t>及び災害対応</a:t>
            </a:r>
            <a:endParaRPr kumimoji="1" lang="en-US" altLang="ja-JP" sz="1200" b="1" dirty="0">
              <a:solidFill>
                <a:schemeClr val="bg1"/>
              </a:solidFill>
            </a:endParaRPr>
          </a:p>
        </p:txBody>
      </p:sp>
      <p:sp>
        <p:nvSpPr>
          <p:cNvPr id="49" name="正方形/長方形 48"/>
          <p:cNvSpPr/>
          <p:nvPr/>
        </p:nvSpPr>
        <p:spPr>
          <a:xfrm>
            <a:off x="5934282" y="6667609"/>
            <a:ext cx="1800000" cy="720000"/>
          </a:xfrm>
          <a:prstGeom prst="rect">
            <a:avLst/>
          </a:prstGeom>
          <a:solidFill>
            <a:schemeClr val="tx1">
              <a:lumMod val="65000"/>
              <a:lumOff val="35000"/>
            </a:schemeClr>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1" name="正方形/長方形 40"/>
          <p:cNvSpPr/>
          <p:nvPr/>
        </p:nvSpPr>
        <p:spPr>
          <a:xfrm>
            <a:off x="5904993" y="6799126"/>
            <a:ext cx="1723549" cy="461665"/>
          </a:xfrm>
          <a:prstGeom prst="rect">
            <a:avLst/>
          </a:prstGeom>
        </p:spPr>
        <p:txBody>
          <a:bodyPr wrap="none">
            <a:spAutoFit/>
          </a:bodyPr>
          <a:lstStyle/>
          <a:p>
            <a:r>
              <a:rPr kumimoji="1" lang="ja-JP" altLang="en-US" sz="1200" b="1" dirty="0">
                <a:solidFill>
                  <a:schemeClr val="bg1"/>
                </a:solidFill>
              </a:rPr>
              <a:t>［Ｆ］迅速・的確</a:t>
            </a:r>
            <a:r>
              <a:rPr kumimoji="1" lang="ja-JP" altLang="en-US" sz="1200" b="1" dirty="0" smtClean="0">
                <a:solidFill>
                  <a:schemeClr val="bg1"/>
                </a:solidFill>
              </a:rPr>
              <a:t>な</a:t>
            </a:r>
            <a:endParaRPr kumimoji="1" lang="en-US" altLang="ja-JP" sz="1200" b="1" dirty="0" smtClean="0">
              <a:solidFill>
                <a:schemeClr val="bg1"/>
              </a:solidFill>
            </a:endParaRPr>
          </a:p>
          <a:p>
            <a:r>
              <a:rPr kumimoji="1" lang="ja-JP" altLang="en-US" sz="1200" b="1" dirty="0">
                <a:solidFill>
                  <a:schemeClr val="bg1"/>
                </a:solidFill>
              </a:rPr>
              <a:t>　</a:t>
            </a:r>
            <a:r>
              <a:rPr kumimoji="1" lang="ja-JP" altLang="en-US" sz="1200" b="1" dirty="0" smtClean="0">
                <a:solidFill>
                  <a:schemeClr val="bg1"/>
                </a:solidFill>
              </a:rPr>
              <a:t>　　違反</a:t>
            </a:r>
            <a:r>
              <a:rPr kumimoji="1" lang="ja-JP" altLang="en-US" sz="1200" b="1" dirty="0">
                <a:solidFill>
                  <a:schemeClr val="bg1"/>
                </a:solidFill>
              </a:rPr>
              <a:t>建築物指導</a:t>
            </a:r>
            <a:endParaRPr kumimoji="1" lang="en-US" altLang="ja-JP" sz="1200" b="1" dirty="0">
              <a:solidFill>
                <a:schemeClr val="bg1"/>
              </a:solidFill>
            </a:endParaRPr>
          </a:p>
        </p:txBody>
      </p:sp>
      <p:sp>
        <p:nvSpPr>
          <p:cNvPr id="123" name="正方形/長方形 122"/>
          <p:cNvSpPr/>
          <p:nvPr/>
        </p:nvSpPr>
        <p:spPr>
          <a:xfrm>
            <a:off x="12354022" y="41953"/>
            <a:ext cx="2371608" cy="369332"/>
          </a:xfrm>
          <a:prstGeom prst="rect">
            <a:avLst/>
          </a:prstGeom>
        </p:spPr>
        <p:txBody>
          <a:bodyPr wrap="square">
            <a:spAutoFit/>
          </a:bodyPr>
          <a:lstStyle/>
          <a:p>
            <a:pPr algn="r"/>
            <a:r>
              <a:rPr kumimoji="1" lang="ja-JP" altLang="en-US" sz="900" b="1" dirty="0" smtClean="0"/>
              <a:t>令和</a:t>
            </a:r>
            <a:r>
              <a:rPr kumimoji="1" lang="ja-JP" altLang="en-US" sz="900" b="1" smtClean="0"/>
              <a:t>２年</a:t>
            </a:r>
            <a:r>
              <a:rPr kumimoji="1" lang="ja-JP" altLang="en-US" sz="900" b="1" smtClean="0"/>
              <a:t>７月１日</a:t>
            </a:r>
            <a:endParaRPr kumimoji="1" lang="en-US" altLang="ja-JP" sz="900" b="1" dirty="0" smtClean="0"/>
          </a:p>
          <a:p>
            <a:pPr algn="r"/>
            <a:r>
              <a:rPr kumimoji="1" lang="ja-JP" altLang="en-US" sz="900" b="1" dirty="0" smtClean="0"/>
              <a:t>大阪府建築行政マネジメント推進協議会</a:t>
            </a:r>
            <a:endParaRPr kumimoji="1" lang="en-US" altLang="ja-JP" sz="900" b="1" dirty="0" smtClean="0"/>
          </a:p>
        </p:txBody>
      </p:sp>
      <p:cxnSp>
        <p:nvCxnSpPr>
          <p:cNvPr id="108" name="直線コネクタ 107"/>
          <p:cNvCxnSpPr/>
          <p:nvPr/>
        </p:nvCxnSpPr>
        <p:spPr>
          <a:xfrm>
            <a:off x="-15774" y="2008340"/>
            <a:ext cx="5760000" cy="0"/>
          </a:xfrm>
          <a:prstGeom prst="line">
            <a:avLst/>
          </a:prstGeom>
          <a:ln w="28575">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35" name="正方形/長方形 34"/>
          <p:cNvSpPr/>
          <p:nvPr/>
        </p:nvSpPr>
        <p:spPr>
          <a:xfrm>
            <a:off x="8128" y="618308"/>
            <a:ext cx="5724000" cy="8867567"/>
          </a:xfrm>
          <a:prstGeom prst="rect">
            <a:avLst/>
          </a:prstGeom>
          <a:noFill/>
          <a:ln w="28575">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4" name="テキスト ボックス 123"/>
          <p:cNvSpPr txBox="1"/>
          <p:nvPr/>
        </p:nvSpPr>
        <p:spPr>
          <a:xfrm>
            <a:off x="23991" y="9736840"/>
            <a:ext cx="3775393" cy="307777"/>
          </a:xfrm>
          <a:prstGeom prst="rect">
            <a:avLst/>
          </a:prstGeom>
          <a:noFill/>
        </p:spPr>
        <p:txBody>
          <a:bodyPr wrap="none" rtlCol="0">
            <a:spAutoFit/>
          </a:bodyPr>
          <a:lstStyle/>
          <a:p>
            <a:r>
              <a:rPr kumimoji="1" lang="ja-JP" altLang="en-US" sz="1400" b="1" dirty="0" smtClean="0"/>
              <a:t>大阪府建築行政マネジメント推進協議会とは</a:t>
            </a:r>
            <a:endParaRPr kumimoji="1" lang="ja-JP" altLang="en-US" sz="1400" b="1" dirty="0"/>
          </a:p>
        </p:txBody>
      </p:sp>
      <p:sp>
        <p:nvSpPr>
          <p:cNvPr id="125" name="正方形/長方形 124"/>
          <p:cNvSpPr/>
          <p:nvPr/>
        </p:nvSpPr>
        <p:spPr>
          <a:xfrm>
            <a:off x="5966032" y="648858"/>
            <a:ext cx="8759598" cy="9992141"/>
          </a:xfrm>
          <a:prstGeom prst="rect">
            <a:avLst/>
          </a:prstGeom>
          <a:noFill/>
          <a:ln w="7620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6" name="テキスト ボックス 125"/>
          <p:cNvSpPr txBox="1"/>
          <p:nvPr/>
        </p:nvSpPr>
        <p:spPr>
          <a:xfrm>
            <a:off x="87252" y="10062344"/>
            <a:ext cx="5416858" cy="577081"/>
          </a:xfrm>
          <a:prstGeom prst="rect">
            <a:avLst/>
          </a:prstGeom>
          <a:noFill/>
        </p:spPr>
        <p:txBody>
          <a:bodyPr wrap="square" rtlCol="0">
            <a:spAutoFit/>
          </a:bodyPr>
          <a:lstStyle/>
          <a:p>
            <a:r>
              <a:rPr kumimoji="1" lang="ja-JP" altLang="en-US" sz="1050" dirty="0" smtClean="0"/>
              <a:t>協議会各主体が連携して、適正かつ効率的に建築基準法・建築士法の運用を総合的にマネジメントすることを目的として設置しており、</a:t>
            </a:r>
            <a:r>
              <a:rPr kumimoji="1" lang="ja-JP" altLang="en-US" sz="1050" smtClean="0"/>
              <a:t>大阪府内の特定</a:t>
            </a:r>
            <a:r>
              <a:rPr kumimoji="1" lang="ja-JP" altLang="en-US" sz="1050" dirty="0" smtClean="0"/>
              <a:t>行政庁、指定確認検査機関、指定構造計算適合性判定機関及び建築士団体等の委員で構成している</a:t>
            </a:r>
            <a:endParaRPr kumimoji="1" lang="en-US" altLang="ja-JP" sz="1050" dirty="0" smtClean="0"/>
          </a:p>
        </p:txBody>
      </p:sp>
      <p:sp>
        <p:nvSpPr>
          <p:cNvPr id="60" name="正方形/長方形 59"/>
          <p:cNvSpPr/>
          <p:nvPr/>
        </p:nvSpPr>
        <p:spPr>
          <a:xfrm>
            <a:off x="8128" y="9582149"/>
            <a:ext cx="5724000" cy="1097275"/>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8" name="正方形/長方形 127"/>
          <p:cNvSpPr/>
          <p:nvPr/>
        </p:nvSpPr>
        <p:spPr>
          <a:xfrm>
            <a:off x="458083" y="3828982"/>
            <a:ext cx="5081905" cy="1260000"/>
          </a:xfrm>
          <a:prstGeom prst="rect">
            <a:avLst/>
          </a:prstGeom>
          <a:noFill/>
          <a:ln w="6350" cap="flat" cmpd="sng" algn="ctr">
            <a:solidFill>
              <a:schemeClr val="tx1"/>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ts val="1700"/>
              </a:lnSpc>
              <a:spcAft>
                <a:spcPts val="0"/>
              </a:spcAft>
            </a:pPr>
            <a:r>
              <a:rPr lang="en-US" sz="1050" kern="100">
                <a:effectLst/>
                <a:latin typeface="游明朝" panose="02020400000000000000" pitchFamily="18" charset="-128"/>
                <a:ea typeface="游明朝" panose="02020400000000000000" pitchFamily="18" charset="-128"/>
                <a:cs typeface="Times New Roman" panose="02020603050405020304" pitchFamily="18" charset="0"/>
              </a:rPr>
              <a:t> </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p:txBody>
      </p:sp>
      <p:sp>
        <p:nvSpPr>
          <p:cNvPr id="129" name="テキスト ボックス 2"/>
          <p:cNvSpPr txBox="1">
            <a:spLocks noChangeArrowheads="1"/>
          </p:cNvSpPr>
          <p:nvPr/>
        </p:nvSpPr>
        <p:spPr bwMode="auto">
          <a:xfrm>
            <a:off x="810508" y="3924232"/>
            <a:ext cx="2604770" cy="301625"/>
          </a:xfrm>
          <a:prstGeom prst="rect">
            <a:avLst/>
          </a:prstGeom>
          <a:noFill/>
          <a:ln w="9525">
            <a:noFill/>
            <a:miter lim="800000"/>
            <a:headEnd/>
            <a:tailEnd/>
          </a:ln>
        </p:spPr>
        <p:txBody>
          <a:bodyPr rot="0" vert="horz" wrap="square" lIns="91440" tIns="45720" rIns="91440" bIns="45720" anchor="t" anchorCtr="0">
            <a:noAutofit/>
          </a:bodyPr>
          <a:lstStyle/>
          <a:p>
            <a:pPr algn="just">
              <a:lnSpc>
                <a:spcPts val="1600"/>
              </a:lnSpc>
              <a:spcAft>
                <a:spcPts val="0"/>
              </a:spcAft>
            </a:pPr>
            <a:r>
              <a:rPr lang="ja-JP" sz="1200" b="1" kern="100" dirty="0">
                <a:effectLst/>
                <a:latin typeface="游明朝" panose="02020400000000000000" pitchFamily="18" charset="-128"/>
                <a:ea typeface="游ゴシック" panose="020B0400000000000000" pitchFamily="50" charset="-128"/>
                <a:cs typeface="Times New Roman" panose="02020603050405020304" pitchFamily="18" charset="0"/>
              </a:rPr>
              <a:t>大阪府建築行政ﾏﾈｼﾞﾒﾝﾄ推進協議会</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p:txBody>
      </p:sp>
      <p:grpSp>
        <p:nvGrpSpPr>
          <p:cNvPr id="130" name="グループ化 129"/>
          <p:cNvGrpSpPr/>
          <p:nvPr/>
        </p:nvGrpSpPr>
        <p:grpSpPr>
          <a:xfrm>
            <a:off x="410458" y="3839189"/>
            <a:ext cx="380999" cy="1249793"/>
            <a:chOff x="-9540" y="114982"/>
            <a:chExt cx="381601" cy="1249793"/>
          </a:xfrm>
        </p:grpSpPr>
        <p:sp>
          <p:nvSpPr>
            <p:cNvPr id="140" name="上下矢印 139"/>
            <p:cNvSpPr/>
            <p:nvPr/>
          </p:nvSpPr>
          <p:spPr>
            <a:xfrm>
              <a:off x="57150" y="114982"/>
              <a:ext cx="288000" cy="1249793"/>
            </a:xfrm>
            <a:prstGeom prst="upDownArrow">
              <a:avLst>
                <a:gd name="adj1" fmla="val 100000"/>
                <a:gd name="adj2" fmla="val 50000"/>
              </a:avLst>
            </a:prstGeom>
            <a:solidFill>
              <a:schemeClr val="bg1">
                <a:lumMod val="50000"/>
              </a:schemeClr>
            </a:solidFill>
            <a:ln w="25400" cap="flat" cmpd="sng" algn="ctr">
              <a:no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141" name="テキスト ボックス 2"/>
            <p:cNvSpPr txBox="1"/>
            <p:nvPr/>
          </p:nvSpPr>
          <p:spPr>
            <a:xfrm>
              <a:off x="-9540" y="333375"/>
              <a:ext cx="381601" cy="819150"/>
            </a:xfrm>
            <a:prstGeom prst="rect">
              <a:avLst/>
            </a:prstGeom>
            <a:noFill/>
            <a:ln w="22225" cmpd="dbl">
              <a:noFill/>
            </a:ln>
            <a:effectLst/>
          </p:spPr>
          <p:txBody>
            <a:bodyPr rot="0" spcFirstLastPara="0" vert="eaVert" wrap="square" lIns="91440" tIns="45720" rIns="91440" bIns="45720" numCol="1" spcCol="0" rtlCol="0" fromWordArt="0" anchor="t" anchorCtr="0" forceAA="0" compatLnSpc="1">
              <a:prstTxWarp prst="textNoShape">
                <a:avLst/>
              </a:prstTxWarp>
              <a:noAutofit/>
            </a:bodyPr>
            <a:lstStyle/>
            <a:p>
              <a:pPr algn="just">
                <a:lnSpc>
                  <a:spcPts val="1200"/>
                </a:lnSpc>
                <a:spcAft>
                  <a:spcPts val="0"/>
                </a:spcAft>
              </a:pPr>
              <a:r>
                <a:rPr lang="ja-JP" sz="1050" b="1" kern="100" dirty="0">
                  <a:solidFill>
                    <a:srgbClr val="FFFFFF"/>
                  </a:solidFill>
                  <a:effectLst/>
                  <a:latin typeface="游明朝" panose="02020400000000000000" pitchFamily="18" charset="-128"/>
                  <a:ea typeface="游ゴシック" panose="020B0400000000000000" pitchFamily="50" charset="-128"/>
                  <a:cs typeface="Times New Roman" panose="02020603050405020304" pitchFamily="18" charset="0"/>
                </a:rPr>
                <a:t>相互に連携</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just">
                <a:lnSpc>
                  <a:spcPts val="1200"/>
                </a:lnSpc>
                <a:spcAft>
                  <a:spcPts val="0"/>
                </a:spcAft>
              </a:pPr>
              <a:r>
                <a:rPr lang="en-US" sz="1050" b="1" kern="100" dirty="0">
                  <a:solidFill>
                    <a:srgbClr val="FFFFFF"/>
                  </a:solidFill>
                  <a:effectLst/>
                  <a:latin typeface="游ゴシック" panose="020B0400000000000000" pitchFamily="50" charset="-128"/>
                  <a:ea typeface="游明朝" panose="02020400000000000000" pitchFamily="18" charset="-128"/>
                  <a:cs typeface="Times New Roman" panose="02020603050405020304" pitchFamily="18" charset="0"/>
                </a:rPr>
                <a:t> </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p:txBody>
        </p:sp>
      </p:grpSp>
      <p:sp>
        <p:nvSpPr>
          <p:cNvPr id="137" name="テキスト ボックス 2"/>
          <p:cNvSpPr txBox="1">
            <a:spLocks noChangeArrowheads="1"/>
          </p:cNvSpPr>
          <p:nvPr/>
        </p:nvSpPr>
        <p:spPr bwMode="auto">
          <a:xfrm>
            <a:off x="3677533" y="3876607"/>
            <a:ext cx="1810385" cy="396000"/>
          </a:xfrm>
          <a:prstGeom prst="rect">
            <a:avLst/>
          </a:prstGeom>
          <a:noFill/>
          <a:ln w="6350">
            <a:solidFill>
              <a:schemeClr val="tx1"/>
            </a:solidFill>
            <a:miter lim="800000"/>
            <a:headEnd/>
            <a:tailEnd/>
          </a:ln>
        </p:spPr>
        <p:txBody>
          <a:bodyPr rot="0" vert="horz" wrap="square" lIns="91440" tIns="45720" rIns="36000" bIns="45720" anchor="ctr" anchorCtr="0">
            <a:noAutofit/>
          </a:bodyPr>
          <a:lstStyle/>
          <a:p>
            <a:pPr marL="133350" indent="-133350" algn="just">
              <a:lnSpc>
                <a:spcPts val="1300"/>
              </a:lnSpc>
              <a:spcAft>
                <a:spcPts val="0"/>
              </a:spcAft>
            </a:pPr>
            <a:r>
              <a:rPr lang="ja-JP" sz="1050" kern="100" dirty="0">
                <a:effectLst/>
                <a:latin typeface="游明朝" panose="02020400000000000000" pitchFamily="18" charset="-128"/>
                <a:ea typeface="游ゴシック" panose="020B0400000000000000" pitchFamily="50" charset="-128"/>
                <a:cs typeface="Times New Roman" panose="02020603050405020304" pitchFamily="18" charset="0"/>
              </a:rPr>
              <a:t>■計画の策定</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89535" indent="-89535" algn="just">
              <a:lnSpc>
                <a:spcPts val="1300"/>
              </a:lnSpc>
              <a:spcAft>
                <a:spcPts val="0"/>
              </a:spcAft>
            </a:pPr>
            <a:r>
              <a:rPr lang="ja-JP" sz="1050" kern="100" dirty="0">
                <a:effectLst/>
                <a:latin typeface="游明朝" panose="02020400000000000000" pitchFamily="18" charset="-128"/>
                <a:ea typeface="游ゴシック" panose="020B0400000000000000" pitchFamily="50" charset="-128"/>
                <a:cs typeface="Times New Roman" panose="02020603050405020304" pitchFamily="18" charset="0"/>
              </a:rPr>
              <a:t>■調査・分析・評価</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p:txBody>
      </p:sp>
      <p:sp>
        <p:nvSpPr>
          <p:cNvPr id="138" name="テキスト ボックス 2"/>
          <p:cNvSpPr txBox="1">
            <a:spLocks noChangeArrowheads="1"/>
          </p:cNvSpPr>
          <p:nvPr/>
        </p:nvSpPr>
        <p:spPr bwMode="auto">
          <a:xfrm>
            <a:off x="3677533" y="4315955"/>
            <a:ext cx="1811020" cy="396000"/>
          </a:xfrm>
          <a:prstGeom prst="rect">
            <a:avLst/>
          </a:prstGeom>
          <a:noFill/>
          <a:ln w="6350">
            <a:solidFill>
              <a:schemeClr val="tx1"/>
            </a:solidFill>
            <a:miter lim="800000"/>
            <a:headEnd/>
            <a:tailEnd/>
          </a:ln>
        </p:spPr>
        <p:txBody>
          <a:bodyPr rot="0" vert="horz" wrap="square" lIns="91440" tIns="45720" rIns="36000" bIns="45720" anchor="ctr" anchorCtr="0">
            <a:noAutofit/>
          </a:bodyPr>
          <a:lstStyle/>
          <a:p>
            <a:pPr algn="l">
              <a:lnSpc>
                <a:spcPts val="1300"/>
              </a:lnSpc>
              <a:spcAft>
                <a:spcPts val="0"/>
              </a:spcAft>
            </a:pPr>
            <a:r>
              <a:rPr lang="ja-JP" sz="1050" kern="100" dirty="0">
                <a:effectLst/>
                <a:latin typeface="游明朝" panose="02020400000000000000" pitchFamily="18" charset="-128"/>
                <a:ea typeface="游ゴシック" panose="020B0400000000000000" pitchFamily="50" charset="-128"/>
                <a:cs typeface="Times New Roman" panose="02020603050405020304" pitchFamily="18" charset="0"/>
              </a:rPr>
              <a:t>■建築行政の円滑・的確な</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indent="133350" algn="l">
              <a:lnSpc>
                <a:spcPts val="1300"/>
              </a:lnSpc>
              <a:spcAft>
                <a:spcPts val="0"/>
              </a:spcAft>
            </a:pPr>
            <a:r>
              <a:rPr lang="ja-JP" sz="1050" kern="100" dirty="0">
                <a:effectLst/>
                <a:latin typeface="游明朝" panose="02020400000000000000" pitchFamily="18" charset="-128"/>
                <a:ea typeface="游ゴシック" panose="020B0400000000000000" pitchFamily="50" charset="-128"/>
                <a:cs typeface="Times New Roman" panose="02020603050405020304" pitchFamily="18" charset="0"/>
              </a:rPr>
              <a:t>実施のための取組み</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p:txBody>
      </p:sp>
      <p:sp>
        <p:nvSpPr>
          <p:cNvPr id="139" name="テキスト ボックス 2"/>
          <p:cNvSpPr txBox="1">
            <a:spLocks noChangeArrowheads="1"/>
          </p:cNvSpPr>
          <p:nvPr/>
        </p:nvSpPr>
        <p:spPr bwMode="auto">
          <a:xfrm>
            <a:off x="3677533" y="4760381"/>
            <a:ext cx="1801495" cy="288000"/>
          </a:xfrm>
          <a:prstGeom prst="rect">
            <a:avLst/>
          </a:prstGeom>
          <a:noFill/>
          <a:ln w="6350">
            <a:solidFill>
              <a:schemeClr val="tx1"/>
            </a:solidFill>
            <a:miter lim="800000"/>
            <a:headEnd/>
            <a:tailEnd/>
          </a:ln>
        </p:spPr>
        <p:txBody>
          <a:bodyPr rot="0" vert="horz" wrap="square" lIns="91440" tIns="45720" rIns="36000" bIns="45720" anchor="ctr" anchorCtr="0">
            <a:noAutofit/>
          </a:bodyPr>
          <a:lstStyle/>
          <a:p>
            <a:pPr algn="just">
              <a:lnSpc>
                <a:spcPts val="1300"/>
              </a:lnSpc>
              <a:spcAft>
                <a:spcPts val="0"/>
              </a:spcAft>
            </a:pPr>
            <a:r>
              <a:rPr lang="ja-JP" sz="1050" kern="100">
                <a:effectLst/>
                <a:latin typeface="游明朝" panose="02020400000000000000" pitchFamily="18" charset="-128"/>
                <a:ea typeface="游ゴシック" panose="020B0400000000000000" pitchFamily="50" charset="-128"/>
                <a:cs typeface="Times New Roman" panose="02020603050405020304" pitchFamily="18" charset="0"/>
              </a:rPr>
              <a:t>■建築行政の取組みに協力</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p:txBody>
      </p:sp>
      <p:sp>
        <p:nvSpPr>
          <p:cNvPr id="132" name="二等辺三角形 131"/>
          <p:cNvSpPr/>
          <p:nvPr/>
        </p:nvSpPr>
        <p:spPr>
          <a:xfrm rot="5400000">
            <a:off x="3444488" y="3956617"/>
            <a:ext cx="182245" cy="225425"/>
          </a:xfrm>
          <a:prstGeom prst="triangle">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133" name="二等辺三角形 132"/>
          <p:cNvSpPr/>
          <p:nvPr/>
        </p:nvSpPr>
        <p:spPr>
          <a:xfrm rot="5400000">
            <a:off x="3444488" y="4413817"/>
            <a:ext cx="182245" cy="225425"/>
          </a:xfrm>
          <a:prstGeom prst="triangle">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134" name="二等辺三角形 133"/>
          <p:cNvSpPr/>
          <p:nvPr/>
        </p:nvSpPr>
        <p:spPr>
          <a:xfrm rot="5400000">
            <a:off x="3444488" y="4794817"/>
            <a:ext cx="182245" cy="225425"/>
          </a:xfrm>
          <a:prstGeom prst="triangle">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135" name="テキスト ボックス 2"/>
          <p:cNvSpPr txBox="1">
            <a:spLocks noChangeArrowheads="1"/>
          </p:cNvSpPr>
          <p:nvPr/>
        </p:nvSpPr>
        <p:spPr bwMode="auto">
          <a:xfrm>
            <a:off x="810508" y="4338941"/>
            <a:ext cx="2538095" cy="396000"/>
          </a:xfrm>
          <a:prstGeom prst="rect">
            <a:avLst/>
          </a:prstGeom>
          <a:noFill/>
          <a:ln w="6350">
            <a:solidFill>
              <a:schemeClr val="tx1"/>
            </a:solidFill>
            <a:prstDash val="dash"/>
            <a:miter lim="800000"/>
            <a:headEnd/>
            <a:tailEnd/>
          </a:ln>
        </p:spPr>
        <p:txBody>
          <a:bodyPr rot="0" vert="horz" wrap="square" lIns="91440" tIns="18000" rIns="91440" bIns="45720" anchor="t" anchorCtr="0">
            <a:noAutofit/>
          </a:bodyPr>
          <a:lstStyle/>
          <a:p>
            <a:pPr algn="just">
              <a:lnSpc>
                <a:spcPts val="1800"/>
              </a:lnSpc>
              <a:spcAft>
                <a:spcPts val="0"/>
              </a:spcAft>
            </a:pPr>
            <a:r>
              <a:rPr lang="ja-JP" sz="1200" b="1" kern="100" dirty="0">
                <a:effectLst/>
                <a:latin typeface="游明朝" panose="02020400000000000000" pitchFamily="18" charset="-128"/>
                <a:ea typeface="游ゴシック" panose="020B0400000000000000" pitchFamily="50" charset="-128"/>
                <a:cs typeface="Times New Roman" panose="02020603050405020304" pitchFamily="18" charset="0"/>
              </a:rPr>
              <a:t>取組</a:t>
            </a:r>
            <a:r>
              <a:rPr lang="ja-JP" sz="1200" b="1" kern="100" dirty="0" smtClean="0">
                <a:effectLst/>
                <a:latin typeface="游明朝" panose="02020400000000000000" pitchFamily="18" charset="-128"/>
                <a:ea typeface="游ゴシック" panose="020B0400000000000000" pitchFamily="50" charset="-128"/>
                <a:cs typeface="Times New Roman" panose="02020603050405020304" pitchFamily="18" charset="0"/>
              </a:rPr>
              <a:t>主体</a:t>
            </a:r>
            <a:endParaRPr lang="en-US" altLang="ja-JP" sz="1200" b="1" kern="100" dirty="0" smtClean="0">
              <a:effectLst/>
              <a:latin typeface="游明朝" panose="02020400000000000000" pitchFamily="18" charset="-128"/>
              <a:ea typeface="游ゴシック" panose="020B0400000000000000" pitchFamily="50" charset="-128"/>
              <a:cs typeface="Times New Roman" panose="02020603050405020304" pitchFamily="18" charset="0"/>
            </a:endParaRPr>
          </a:p>
          <a:p>
            <a:pPr algn="just">
              <a:lnSpc>
                <a:spcPts val="1200"/>
              </a:lnSpc>
              <a:spcAft>
                <a:spcPts val="0"/>
              </a:spcAft>
            </a:pPr>
            <a:r>
              <a:rPr lang="ja-JP" sz="900" kern="100" dirty="0" smtClean="0">
                <a:effectLst/>
                <a:latin typeface="游明朝" panose="02020400000000000000" pitchFamily="18" charset="-128"/>
                <a:ea typeface="游ゴシック" panose="020B0400000000000000" pitchFamily="50" charset="-128"/>
                <a:cs typeface="Times New Roman" panose="02020603050405020304" pitchFamily="18" charset="0"/>
              </a:rPr>
              <a:t>（</a:t>
            </a:r>
            <a:r>
              <a:rPr lang="ja-JP" altLang="en-US" sz="900" kern="100" dirty="0" smtClean="0">
                <a:effectLst/>
                <a:latin typeface="游明朝" panose="02020400000000000000" pitchFamily="18" charset="-128"/>
                <a:ea typeface="游ゴシック" panose="020B0400000000000000" pitchFamily="50" charset="-128"/>
                <a:cs typeface="Times New Roman" panose="02020603050405020304" pitchFamily="18" charset="0"/>
              </a:rPr>
              <a:t>特定行政</a:t>
            </a:r>
            <a:r>
              <a:rPr lang="ja-JP" sz="900" kern="100" dirty="0" smtClean="0">
                <a:effectLst/>
                <a:latin typeface="游明朝" panose="02020400000000000000" pitchFamily="18" charset="-128"/>
                <a:ea typeface="游ゴシック" panose="020B0400000000000000" pitchFamily="50" charset="-128"/>
                <a:cs typeface="Times New Roman" panose="02020603050405020304" pitchFamily="18" charset="0"/>
              </a:rPr>
              <a:t>庁・</a:t>
            </a:r>
            <a:r>
              <a:rPr lang="ja-JP" altLang="en-US" sz="900" kern="100" dirty="0" smtClean="0">
                <a:effectLst/>
                <a:latin typeface="游明朝" panose="02020400000000000000" pitchFamily="18" charset="-128"/>
                <a:ea typeface="游ゴシック" panose="020B0400000000000000" pitchFamily="50" charset="-128"/>
                <a:cs typeface="Times New Roman" panose="02020603050405020304" pitchFamily="18" charset="0"/>
              </a:rPr>
              <a:t>指定</a:t>
            </a:r>
            <a:r>
              <a:rPr lang="ja-JP" sz="900" kern="100" dirty="0" smtClean="0">
                <a:effectLst/>
                <a:latin typeface="游明朝" panose="02020400000000000000" pitchFamily="18" charset="-128"/>
                <a:ea typeface="游ゴシック" panose="020B0400000000000000" pitchFamily="50" charset="-128"/>
                <a:cs typeface="Times New Roman" panose="02020603050405020304" pitchFamily="18" charset="0"/>
              </a:rPr>
              <a:t>確認</a:t>
            </a:r>
            <a:r>
              <a:rPr lang="ja-JP" altLang="en-US" sz="900" kern="100" dirty="0" smtClean="0">
                <a:effectLst/>
                <a:latin typeface="游明朝" panose="02020400000000000000" pitchFamily="18" charset="-128"/>
                <a:ea typeface="游ゴシック" panose="020B0400000000000000" pitchFamily="50" charset="-128"/>
                <a:cs typeface="Times New Roman" panose="02020603050405020304" pitchFamily="18" charset="0"/>
              </a:rPr>
              <a:t>検査</a:t>
            </a:r>
            <a:r>
              <a:rPr lang="ja-JP" sz="900" kern="100" dirty="0" smtClean="0">
                <a:effectLst/>
                <a:latin typeface="游明朝" panose="02020400000000000000" pitchFamily="18" charset="-128"/>
                <a:ea typeface="游ゴシック" panose="020B0400000000000000" pitchFamily="50" charset="-128"/>
                <a:cs typeface="Times New Roman" panose="02020603050405020304" pitchFamily="18" charset="0"/>
              </a:rPr>
              <a:t>機関など</a:t>
            </a:r>
            <a:r>
              <a:rPr lang="ja-JP" sz="900" kern="100" dirty="0">
                <a:effectLst/>
                <a:latin typeface="游明朝" panose="02020400000000000000" pitchFamily="18" charset="-128"/>
                <a:ea typeface="游ゴシック" panose="020B0400000000000000" pitchFamily="50" charset="-128"/>
                <a:cs typeface="Times New Roman" panose="02020603050405020304" pitchFamily="18" charset="0"/>
              </a:rPr>
              <a:t>）</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p:txBody>
      </p:sp>
      <p:sp>
        <p:nvSpPr>
          <p:cNvPr id="136" name="テキスト ボックス 2"/>
          <p:cNvSpPr txBox="1">
            <a:spLocks noChangeArrowheads="1"/>
          </p:cNvSpPr>
          <p:nvPr/>
        </p:nvSpPr>
        <p:spPr bwMode="auto">
          <a:xfrm>
            <a:off x="820033" y="4762174"/>
            <a:ext cx="2528570" cy="288000"/>
          </a:xfrm>
          <a:prstGeom prst="rect">
            <a:avLst/>
          </a:prstGeom>
          <a:noFill/>
          <a:ln w="6350">
            <a:solidFill>
              <a:schemeClr val="tx1"/>
            </a:solidFill>
            <a:prstDash val="dash"/>
            <a:miter lim="800000"/>
            <a:headEnd/>
            <a:tailEnd/>
          </a:ln>
        </p:spPr>
        <p:txBody>
          <a:bodyPr rot="0" vert="horz" wrap="square" lIns="91440" tIns="18000" rIns="91440" bIns="0" anchor="t" anchorCtr="0">
            <a:noAutofit/>
          </a:bodyPr>
          <a:lstStyle/>
          <a:p>
            <a:pPr algn="just">
              <a:lnSpc>
                <a:spcPts val="1800"/>
              </a:lnSpc>
              <a:spcAft>
                <a:spcPts val="0"/>
              </a:spcAft>
            </a:pPr>
            <a:r>
              <a:rPr lang="ja-JP" sz="1200" b="1" kern="100" dirty="0">
                <a:effectLst/>
                <a:latin typeface="游明朝" panose="02020400000000000000" pitchFamily="18" charset="-128"/>
                <a:ea typeface="游ゴシック" panose="020B0400000000000000" pitchFamily="50" charset="-128"/>
                <a:cs typeface="Times New Roman" panose="02020603050405020304" pitchFamily="18" charset="0"/>
              </a:rPr>
              <a:t>協力</a:t>
            </a:r>
            <a:r>
              <a:rPr lang="ja-JP" sz="1200" b="1" kern="100" dirty="0" smtClean="0">
                <a:effectLst/>
                <a:latin typeface="游明朝" panose="02020400000000000000" pitchFamily="18" charset="-128"/>
                <a:ea typeface="游ゴシック" panose="020B0400000000000000" pitchFamily="50" charset="-128"/>
                <a:cs typeface="Times New Roman" panose="02020603050405020304" pitchFamily="18" charset="0"/>
              </a:rPr>
              <a:t>団体</a:t>
            </a:r>
            <a:r>
              <a:rPr lang="ja-JP" sz="900" kern="100" dirty="0" smtClean="0">
                <a:effectLst/>
                <a:latin typeface="游明朝" panose="02020400000000000000" pitchFamily="18" charset="-128"/>
                <a:ea typeface="游ゴシック" panose="020B0400000000000000" pitchFamily="50" charset="-128"/>
                <a:cs typeface="Times New Roman" panose="02020603050405020304" pitchFamily="18" charset="0"/>
              </a:rPr>
              <a:t>（</a:t>
            </a:r>
            <a:r>
              <a:rPr lang="ja-JP" altLang="ja-JP" sz="900" kern="100" dirty="0" smtClean="0">
                <a:latin typeface="游明朝" panose="02020400000000000000" pitchFamily="18" charset="-128"/>
                <a:cs typeface="Times New Roman" panose="02020603050405020304" pitchFamily="18" charset="0"/>
              </a:rPr>
              <a:t>警察</a:t>
            </a:r>
            <a:r>
              <a:rPr lang="ja-JP" altLang="ja-JP" sz="900" kern="100" dirty="0">
                <a:latin typeface="游明朝" panose="02020400000000000000" pitchFamily="18" charset="-128"/>
                <a:cs typeface="Times New Roman" panose="02020603050405020304" pitchFamily="18" charset="0"/>
              </a:rPr>
              <a:t>・</a:t>
            </a:r>
            <a:r>
              <a:rPr lang="ja-JP" sz="900" kern="100" dirty="0" smtClean="0">
                <a:effectLst/>
                <a:latin typeface="游明朝" panose="02020400000000000000" pitchFamily="18" charset="-128"/>
                <a:ea typeface="游ゴシック" panose="020B0400000000000000" pitchFamily="50" charset="-128"/>
                <a:cs typeface="Times New Roman" panose="02020603050405020304" pitchFamily="18" charset="0"/>
              </a:rPr>
              <a:t>消防など</a:t>
            </a:r>
            <a:r>
              <a:rPr lang="ja-JP" sz="900" kern="100" dirty="0">
                <a:effectLst/>
                <a:latin typeface="游明朝" panose="02020400000000000000" pitchFamily="18" charset="-128"/>
                <a:ea typeface="游ゴシック" panose="020B0400000000000000" pitchFamily="50" charset="-128"/>
                <a:cs typeface="Times New Roman" panose="02020603050405020304" pitchFamily="18" charset="0"/>
              </a:rPr>
              <a:t>）</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p:txBody>
      </p:sp>
      <p:sp>
        <p:nvSpPr>
          <p:cNvPr id="7" name="フリーフォーム 6"/>
          <p:cNvSpPr/>
          <p:nvPr/>
        </p:nvSpPr>
        <p:spPr>
          <a:xfrm>
            <a:off x="9095481" y="7374"/>
            <a:ext cx="3134032" cy="317091"/>
          </a:xfrm>
          <a:custGeom>
            <a:avLst/>
            <a:gdLst>
              <a:gd name="connsiteX0" fmla="*/ 0 w 3134032"/>
              <a:gd name="connsiteY0" fmla="*/ 0 h 317091"/>
              <a:gd name="connsiteX1" fmla="*/ 103238 w 3134032"/>
              <a:gd name="connsiteY1" fmla="*/ 66368 h 317091"/>
              <a:gd name="connsiteX2" fmla="*/ 331838 w 3134032"/>
              <a:gd name="connsiteY2" fmla="*/ 162232 h 317091"/>
              <a:gd name="connsiteX3" fmla="*/ 523567 w 3134032"/>
              <a:gd name="connsiteY3" fmla="*/ 213852 h 317091"/>
              <a:gd name="connsiteX4" fmla="*/ 634180 w 3134032"/>
              <a:gd name="connsiteY4" fmla="*/ 235974 h 317091"/>
              <a:gd name="connsiteX5" fmla="*/ 656303 w 3134032"/>
              <a:gd name="connsiteY5" fmla="*/ 243349 h 317091"/>
              <a:gd name="connsiteX6" fmla="*/ 818535 w 3134032"/>
              <a:gd name="connsiteY6" fmla="*/ 265471 h 317091"/>
              <a:gd name="connsiteX7" fmla="*/ 1172496 w 3134032"/>
              <a:gd name="connsiteY7" fmla="*/ 309716 h 317091"/>
              <a:gd name="connsiteX8" fmla="*/ 1467464 w 3134032"/>
              <a:gd name="connsiteY8" fmla="*/ 317091 h 317091"/>
              <a:gd name="connsiteX9" fmla="*/ 1710812 w 3134032"/>
              <a:gd name="connsiteY9" fmla="*/ 280220 h 317091"/>
              <a:gd name="connsiteX10" fmla="*/ 1732935 w 3134032"/>
              <a:gd name="connsiteY10" fmla="*/ 265471 h 317091"/>
              <a:gd name="connsiteX11" fmla="*/ 1747683 w 3134032"/>
              <a:gd name="connsiteY11" fmla="*/ 235974 h 317091"/>
              <a:gd name="connsiteX12" fmla="*/ 1740309 w 3134032"/>
              <a:gd name="connsiteY12" fmla="*/ 147484 h 317091"/>
              <a:gd name="connsiteX13" fmla="*/ 1688690 w 3134032"/>
              <a:gd name="connsiteY13" fmla="*/ 103239 h 317091"/>
              <a:gd name="connsiteX14" fmla="*/ 1548580 w 3134032"/>
              <a:gd name="connsiteY14" fmla="*/ 73742 h 317091"/>
              <a:gd name="connsiteX15" fmla="*/ 1496961 w 3134032"/>
              <a:gd name="connsiteY15" fmla="*/ 81116 h 317091"/>
              <a:gd name="connsiteX16" fmla="*/ 1474838 w 3134032"/>
              <a:gd name="connsiteY16" fmla="*/ 117987 h 317091"/>
              <a:gd name="connsiteX17" fmla="*/ 1519083 w 3134032"/>
              <a:gd name="connsiteY17" fmla="*/ 213852 h 317091"/>
              <a:gd name="connsiteX18" fmla="*/ 1541206 w 3134032"/>
              <a:gd name="connsiteY18" fmla="*/ 221226 h 317091"/>
              <a:gd name="connsiteX19" fmla="*/ 1673941 w 3134032"/>
              <a:gd name="connsiteY19" fmla="*/ 250723 h 317091"/>
              <a:gd name="connsiteX20" fmla="*/ 1755058 w 3134032"/>
              <a:gd name="connsiteY20" fmla="*/ 272845 h 317091"/>
              <a:gd name="connsiteX21" fmla="*/ 2492477 w 3134032"/>
              <a:gd name="connsiteY21" fmla="*/ 265471 h 317091"/>
              <a:gd name="connsiteX22" fmla="*/ 2684206 w 3134032"/>
              <a:gd name="connsiteY22" fmla="*/ 235974 h 317091"/>
              <a:gd name="connsiteX23" fmla="*/ 2743200 w 3134032"/>
              <a:gd name="connsiteY23" fmla="*/ 228600 h 317091"/>
              <a:gd name="connsiteX24" fmla="*/ 2920180 w 3134032"/>
              <a:gd name="connsiteY24" fmla="*/ 199103 h 317091"/>
              <a:gd name="connsiteX25" fmla="*/ 2942303 w 3134032"/>
              <a:gd name="connsiteY25" fmla="*/ 191729 h 317091"/>
              <a:gd name="connsiteX26" fmla="*/ 3016045 w 3134032"/>
              <a:gd name="connsiteY26" fmla="*/ 184355 h 317091"/>
              <a:gd name="connsiteX27" fmla="*/ 3104535 w 3134032"/>
              <a:gd name="connsiteY27" fmla="*/ 162232 h 317091"/>
              <a:gd name="connsiteX28" fmla="*/ 3134032 w 3134032"/>
              <a:gd name="connsiteY28" fmla="*/ 154858 h 3170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3134032" h="317091">
                <a:moveTo>
                  <a:pt x="0" y="0"/>
                </a:moveTo>
                <a:cubicBezTo>
                  <a:pt x="89640" y="74700"/>
                  <a:pt x="-5570" y="1082"/>
                  <a:pt x="103238" y="66368"/>
                </a:cubicBezTo>
                <a:cubicBezTo>
                  <a:pt x="196990" y="122620"/>
                  <a:pt x="135493" y="88603"/>
                  <a:pt x="331838" y="162232"/>
                </a:cubicBezTo>
                <a:cubicBezTo>
                  <a:pt x="390598" y="184267"/>
                  <a:pt x="470388" y="201697"/>
                  <a:pt x="523567" y="213852"/>
                </a:cubicBezTo>
                <a:cubicBezTo>
                  <a:pt x="560223" y="222230"/>
                  <a:pt x="597474" y="227817"/>
                  <a:pt x="634180" y="235974"/>
                </a:cubicBezTo>
                <a:cubicBezTo>
                  <a:pt x="641768" y="237660"/>
                  <a:pt x="648627" y="242121"/>
                  <a:pt x="656303" y="243349"/>
                </a:cubicBezTo>
                <a:cubicBezTo>
                  <a:pt x="710195" y="251972"/>
                  <a:pt x="764506" y="257753"/>
                  <a:pt x="818535" y="265471"/>
                </a:cubicBezTo>
                <a:cubicBezTo>
                  <a:pt x="957743" y="285357"/>
                  <a:pt x="900711" y="302921"/>
                  <a:pt x="1172496" y="309716"/>
                </a:cubicBezTo>
                <a:lnTo>
                  <a:pt x="1467464" y="317091"/>
                </a:lnTo>
                <a:cubicBezTo>
                  <a:pt x="1569735" y="307350"/>
                  <a:pt x="1620599" y="310291"/>
                  <a:pt x="1710812" y="280220"/>
                </a:cubicBezTo>
                <a:cubicBezTo>
                  <a:pt x="1719220" y="277417"/>
                  <a:pt x="1725561" y="270387"/>
                  <a:pt x="1732935" y="265471"/>
                </a:cubicBezTo>
                <a:cubicBezTo>
                  <a:pt x="1737851" y="255639"/>
                  <a:pt x="1746997" y="246945"/>
                  <a:pt x="1747683" y="235974"/>
                </a:cubicBezTo>
                <a:cubicBezTo>
                  <a:pt x="1749529" y="206433"/>
                  <a:pt x="1752330" y="174532"/>
                  <a:pt x="1740309" y="147484"/>
                </a:cubicBezTo>
                <a:cubicBezTo>
                  <a:pt x="1731105" y="126775"/>
                  <a:pt x="1709171" y="112940"/>
                  <a:pt x="1688690" y="103239"/>
                </a:cubicBezTo>
                <a:cubicBezTo>
                  <a:pt x="1654568" y="87076"/>
                  <a:pt x="1589579" y="79599"/>
                  <a:pt x="1548580" y="73742"/>
                </a:cubicBezTo>
                <a:cubicBezTo>
                  <a:pt x="1531374" y="76200"/>
                  <a:pt x="1511865" y="72174"/>
                  <a:pt x="1496961" y="81116"/>
                </a:cubicBezTo>
                <a:cubicBezTo>
                  <a:pt x="1484671" y="88490"/>
                  <a:pt x="1477018" y="103821"/>
                  <a:pt x="1474838" y="117987"/>
                </a:cubicBezTo>
                <a:cubicBezTo>
                  <a:pt x="1469806" y="150695"/>
                  <a:pt x="1480970" y="201148"/>
                  <a:pt x="1519083" y="213852"/>
                </a:cubicBezTo>
                <a:cubicBezTo>
                  <a:pt x="1526457" y="216310"/>
                  <a:pt x="1533644" y="219426"/>
                  <a:pt x="1541206" y="221226"/>
                </a:cubicBezTo>
                <a:cubicBezTo>
                  <a:pt x="1585298" y="231724"/>
                  <a:pt x="1630942" y="236391"/>
                  <a:pt x="1673941" y="250723"/>
                </a:cubicBezTo>
                <a:cubicBezTo>
                  <a:pt x="1715294" y="264507"/>
                  <a:pt x="1688523" y="256212"/>
                  <a:pt x="1755058" y="272845"/>
                </a:cubicBezTo>
                <a:lnTo>
                  <a:pt x="2492477" y="265471"/>
                </a:lnTo>
                <a:cubicBezTo>
                  <a:pt x="2599736" y="263538"/>
                  <a:pt x="2562625" y="251171"/>
                  <a:pt x="2684206" y="235974"/>
                </a:cubicBezTo>
                <a:lnTo>
                  <a:pt x="2743200" y="228600"/>
                </a:lnTo>
                <a:cubicBezTo>
                  <a:pt x="2849787" y="198147"/>
                  <a:pt x="2742926" y="225692"/>
                  <a:pt x="2920180" y="199103"/>
                </a:cubicBezTo>
                <a:cubicBezTo>
                  <a:pt x="2927867" y="197950"/>
                  <a:pt x="2934620" y="192911"/>
                  <a:pt x="2942303" y="191729"/>
                </a:cubicBezTo>
                <a:cubicBezTo>
                  <a:pt x="2966719" y="187973"/>
                  <a:pt x="2991464" y="186813"/>
                  <a:pt x="3016045" y="184355"/>
                </a:cubicBezTo>
                <a:cubicBezTo>
                  <a:pt x="3089958" y="159718"/>
                  <a:pt x="3030064" y="177127"/>
                  <a:pt x="3104535" y="162232"/>
                </a:cubicBezTo>
                <a:cubicBezTo>
                  <a:pt x="3114473" y="160244"/>
                  <a:pt x="3134032" y="154858"/>
                  <a:pt x="3134032" y="154858"/>
                </a:cubicBezTo>
              </a:path>
            </a:pathLst>
          </a:custGeom>
          <a:no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79" name="グループ化 78"/>
          <p:cNvGrpSpPr/>
          <p:nvPr/>
        </p:nvGrpSpPr>
        <p:grpSpPr>
          <a:xfrm rot="12891684">
            <a:off x="12196131" y="203931"/>
            <a:ext cx="286668" cy="87616"/>
            <a:chOff x="12639367" y="236849"/>
            <a:chExt cx="286668" cy="87616"/>
          </a:xfrm>
        </p:grpSpPr>
        <p:sp>
          <p:nvSpPr>
            <p:cNvPr id="8" name="右矢印 7"/>
            <p:cNvSpPr/>
            <p:nvPr/>
          </p:nvSpPr>
          <p:spPr>
            <a:xfrm>
              <a:off x="12639368" y="238053"/>
              <a:ext cx="283574" cy="86412"/>
            </a:xfrm>
            <a:prstGeom prst="rightArrow">
              <a:avLst>
                <a:gd name="adj1" fmla="val 100000"/>
                <a:gd name="adj2" fmla="val 72757"/>
              </a:avLst>
            </a:prstGeom>
            <a:solidFill>
              <a:schemeClr val="bg1">
                <a:lumMod val="75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4" name="右矢印 113"/>
            <p:cNvSpPr/>
            <p:nvPr/>
          </p:nvSpPr>
          <p:spPr>
            <a:xfrm>
              <a:off x="12864225" y="236849"/>
              <a:ext cx="61810" cy="86412"/>
            </a:xfrm>
            <a:prstGeom prst="rightArrow">
              <a:avLst>
                <a:gd name="adj1" fmla="val 100000"/>
                <a:gd name="adj2" fmla="val 100000"/>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58" name="直線コネクタ 57"/>
            <p:cNvCxnSpPr>
              <a:stCxn id="114" idx="2"/>
              <a:endCxn id="8" idx="2"/>
            </p:cNvCxnSpPr>
            <p:nvPr/>
          </p:nvCxnSpPr>
          <p:spPr>
            <a:xfrm flipH="1">
              <a:off x="12860071" y="323261"/>
              <a:ext cx="4154" cy="1204"/>
            </a:xfrm>
            <a:prstGeom prst="line">
              <a:avLst/>
            </a:prstGeom>
          </p:spPr>
          <p:style>
            <a:lnRef idx="1">
              <a:schemeClr val="accent1"/>
            </a:lnRef>
            <a:fillRef idx="0">
              <a:schemeClr val="accent1"/>
            </a:fillRef>
            <a:effectRef idx="0">
              <a:schemeClr val="accent1"/>
            </a:effectRef>
            <a:fontRef idx="minor">
              <a:schemeClr val="tx1"/>
            </a:fontRef>
          </p:style>
        </p:cxnSp>
        <p:cxnSp>
          <p:nvCxnSpPr>
            <p:cNvPr id="64" name="直線コネクタ 63"/>
            <p:cNvCxnSpPr/>
            <p:nvPr/>
          </p:nvCxnSpPr>
          <p:spPr>
            <a:xfrm>
              <a:off x="12639368" y="263196"/>
              <a:ext cx="22070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7" name="直線コネクタ 126"/>
            <p:cNvCxnSpPr/>
            <p:nvPr/>
          </p:nvCxnSpPr>
          <p:spPr>
            <a:xfrm>
              <a:off x="12639367" y="296407"/>
              <a:ext cx="22070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31" name="右矢印 130"/>
            <p:cNvSpPr/>
            <p:nvPr/>
          </p:nvSpPr>
          <p:spPr>
            <a:xfrm>
              <a:off x="12899870" y="264031"/>
              <a:ext cx="21600" cy="36000"/>
            </a:xfrm>
            <a:prstGeom prst="rightArrow">
              <a:avLst>
                <a:gd name="adj1" fmla="val 100000"/>
                <a:gd name="adj2" fmla="val 100000"/>
              </a:avLst>
            </a:prstGeom>
            <a:solidFill>
              <a:schemeClr val="tx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45" name="グループ化 144"/>
          <p:cNvGrpSpPr/>
          <p:nvPr/>
        </p:nvGrpSpPr>
        <p:grpSpPr>
          <a:xfrm rot="8382158">
            <a:off x="2671289" y="1873534"/>
            <a:ext cx="286668" cy="87616"/>
            <a:chOff x="12639367" y="236849"/>
            <a:chExt cx="286668" cy="87616"/>
          </a:xfrm>
        </p:grpSpPr>
        <p:sp>
          <p:nvSpPr>
            <p:cNvPr id="146" name="右矢印 145"/>
            <p:cNvSpPr/>
            <p:nvPr/>
          </p:nvSpPr>
          <p:spPr>
            <a:xfrm>
              <a:off x="12639368" y="238053"/>
              <a:ext cx="283574" cy="86412"/>
            </a:xfrm>
            <a:prstGeom prst="rightArrow">
              <a:avLst>
                <a:gd name="adj1" fmla="val 100000"/>
                <a:gd name="adj2" fmla="val 72757"/>
              </a:avLst>
            </a:prstGeom>
            <a:solidFill>
              <a:schemeClr val="bg1">
                <a:lumMod val="75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7" name="右矢印 146"/>
            <p:cNvSpPr/>
            <p:nvPr/>
          </p:nvSpPr>
          <p:spPr>
            <a:xfrm>
              <a:off x="12864225" y="236849"/>
              <a:ext cx="61810" cy="86412"/>
            </a:xfrm>
            <a:prstGeom prst="rightArrow">
              <a:avLst>
                <a:gd name="adj1" fmla="val 100000"/>
                <a:gd name="adj2" fmla="val 100000"/>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48" name="直線コネクタ 147"/>
            <p:cNvCxnSpPr>
              <a:stCxn id="147" idx="2"/>
              <a:endCxn id="146" idx="2"/>
            </p:cNvCxnSpPr>
            <p:nvPr/>
          </p:nvCxnSpPr>
          <p:spPr>
            <a:xfrm flipH="1">
              <a:off x="12860071" y="323261"/>
              <a:ext cx="4154" cy="1204"/>
            </a:xfrm>
            <a:prstGeom prst="line">
              <a:avLst/>
            </a:prstGeom>
          </p:spPr>
          <p:style>
            <a:lnRef idx="1">
              <a:schemeClr val="accent1"/>
            </a:lnRef>
            <a:fillRef idx="0">
              <a:schemeClr val="accent1"/>
            </a:fillRef>
            <a:effectRef idx="0">
              <a:schemeClr val="accent1"/>
            </a:effectRef>
            <a:fontRef idx="minor">
              <a:schemeClr val="tx1"/>
            </a:fontRef>
          </p:style>
        </p:cxnSp>
        <p:cxnSp>
          <p:nvCxnSpPr>
            <p:cNvPr id="149" name="直線コネクタ 148"/>
            <p:cNvCxnSpPr/>
            <p:nvPr/>
          </p:nvCxnSpPr>
          <p:spPr>
            <a:xfrm>
              <a:off x="12639368" y="263196"/>
              <a:ext cx="22070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0" name="直線コネクタ 149"/>
            <p:cNvCxnSpPr/>
            <p:nvPr/>
          </p:nvCxnSpPr>
          <p:spPr>
            <a:xfrm>
              <a:off x="12639367" y="296407"/>
              <a:ext cx="22070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51" name="右矢印 150"/>
            <p:cNvSpPr/>
            <p:nvPr/>
          </p:nvSpPr>
          <p:spPr>
            <a:xfrm>
              <a:off x="12899870" y="264031"/>
              <a:ext cx="21600" cy="36000"/>
            </a:xfrm>
            <a:prstGeom prst="rightArrow">
              <a:avLst>
                <a:gd name="adj1" fmla="val 100000"/>
                <a:gd name="adj2" fmla="val 100000"/>
              </a:avLst>
            </a:prstGeom>
            <a:solidFill>
              <a:schemeClr val="tx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52" name="グループ化 151"/>
          <p:cNvGrpSpPr/>
          <p:nvPr/>
        </p:nvGrpSpPr>
        <p:grpSpPr>
          <a:xfrm rot="15683493">
            <a:off x="5372881" y="5295833"/>
            <a:ext cx="286668" cy="87616"/>
            <a:chOff x="12639367" y="236849"/>
            <a:chExt cx="286668" cy="87616"/>
          </a:xfrm>
        </p:grpSpPr>
        <p:sp>
          <p:nvSpPr>
            <p:cNvPr id="153" name="右矢印 152"/>
            <p:cNvSpPr/>
            <p:nvPr/>
          </p:nvSpPr>
          <p:spPr>
            <a:xfrm>
              <a:off x="12639368" y="238053"/>
              <a:ext cx="283574" cy="86412"/>
            </a:xfrm>
            <a:prstGeom prst="rightArrow">
              <a:avLst>
                <a:gd name="adj1" fmla="val 100000"/>
                <a:gd name="adj2" fmla="val 72757"/>
              </a:avLst>
            </a:prstGeom>
            <a:solidFill>
              <a:schemeClr val="bg1">
                <a:lumMod val="75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4" name="右矢印 153"/>
            <p:cNvSpPr/>
            <p:nvPr/>
          </p:nvSpPr>
          <p:spPr>
            <a:xfrm>
              <a:off x="12864225" y="236849"/>
              <a:ext cx="61810" cy="86412"/>
            </a:xfrm>
            <a:prstGeom prst="rightArrow">
              <a:avLst>
                <a:gd name="adj1" fmla="val 100000"/>
                <a:gd name="adj2" fmla="val 100000"/>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55" name="直線コネクタ 154"/>
            <p:cNvCxnSpPr>
              <a:stCxn id="154" idx="2"/>
              <a:endCxn id="153" idx="2"/>
            </p:cNvCxnSpPr>
            <p:nvPr/>
          </p:nvCxnSpPr>
          <p:spPr>
            <a:xfrm flipH="1">
              <a:off x="12860071" y="323261"/>
              <a:ext cx="4154" cy="1204"/>
            </a:xfrm>
            <a:prstGeom prst="line">
              <a:avLst/>
            </a:prstGeom>
          </p:spPr>
          <p:style>
            <a:lnRef idx="1">
              <a:schemeClr val="accent1"/>
            </a:lnRef>
            <a:fillRef idx="0">
              <a:schemeClr val="accent1"/>
            </a:fillRef>
            <a:effectRef idx="0">
              <a:schemeClr val="accent1"/>
            </a:effectRef>
            <a:fontRef idx="minor">
              <a:schemeClr val="tx1"/>
            </a:fontRef>
          </p:style>
        </p:cxnSp>
        <p:cxnSp>
          <p:nvCxnSpPr>
            <p:cNvPr id="156" name="直線コネクタ 155"/>
            <p:cNvCxnSpPr/>
            <p:nvPr/>
          </p:nvCxnSpPr>
          <p:spPr>
            <a:xfrm>
              <a:off x="12639368" y="263196"/>
              <a:ext cx="22070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7" name="直線コネクタ 156"/>
            <p:cNvCxnSpPr/>
            <p:nvPr/>
          </p:nvCxnSpPr>
          <p:spPr>
            <a:xfrm>
              <a:off x="12639367" y="296407"/>
              <a:ext cx="22070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58" name="右矢印 157"/>
            <p:cNvSpPr/>
            <p:nvPr/>
          </p:nvSpPr>
          <p:spPr>
            <a:xfrm>
              <a:off x="12899870" y="264031"/>
              <a:ext cx="21600" cy="36000"/>
            </a:xfrm>
            <a:prstGeom prst="rightArrow">
              <a:avLst>
                <a:gd name="adj1" fmla="val 100000"/>
                <a:gd name="adj2" fmla="val 100000"/>
              </a:avLst>
            </a:prstGeom>
            <a:solidFill>
              <a:schemeClr val="tx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59" name="グループ化 158"/>
          <p:cNvGrpSpPr/>
          <p:nvPr/>
        </p:nvGrpSpPr>
        <p:grpSpPr>
          <a:xfrm rot="19531905">
            <a:off x="9989162" y="3373456"/>
            <a:ext cx="286668" cy="87616"/>
            <a:chOff x="12639367" y="236849"/>
            <a:chExt cx="286668" cy="87616"/>
          </a:xfrm>
        </p:grpSpPr>
        <p:sp>
          <p:nvSpPr>
            <p:cNvPr id="160" name="右矢印 159"/>
            <p:cNvSpPr/>
            <p:nvPr/>
          </p:nvSpPr>
          <p:spPr>
            <a:xfrm>
              <a:off x="12639368" y="238053"/>
              <a:ext cx="283574" cy="86412"/>
            </a:xfrm>
            <a:prstGeom prst="rightArrow">
              <a:avLst>
                <a:gd name="adj1" fmla="val 100000"/>
                <a:gd name="adj2" fmla="val 72757"/>
              </a:avLst>
            </a:prstGeom>
            <a:solidFill>
              <a:schemeClr val="bg1">
                <a:lumMod val="75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1" name="右矢印 160"/>
            <p:cNvSpPr/>
            <p:nvPr/>
          </p:nvSpPr>
          <p:spPr>
            <a:xfrm>
              <a:off x="12864225" y="236849"/>
              <a:ext cx="61810" cy="86412"/>
            </a:xfrm>
            <a:prstGeom prst="rightArrow">
              <a:avLst>
                <a:gd name="adj1" fmla="val 100000"/>
                <a:gd name="adj2" fmla="val 100000"/>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62" name="直線コネクタ 161"/>
            <p:cNvCxnSpPr>
              <a:stCxn id="161" idx="2"/>
              <a:endCxn id="160" idx="2"/>
            </p:cNvCxnSpPr>
            <p:nvPr/>
          </p:nvCxnSpPr>
          <p:spPr>
            <a:xfrm flipH="1">
              <a:off x="12860071" y="323261"/>
              <a:ext cx="4154" cy="1204"/>
            </a:xfrm>
            <a:prstGeom prst="line">
              <a:avLst/>
            </a:prstGeom>
          </p:spPr>
          <p:style>
            <a:lnRef idx="1">
              <a:schemeClr val="accent1"/>
            </a:lnRef>
            <a:fillRef idx="0">
              <a:schemeClr val="accent1"/>
            </a:fillRef>
            <a:effectRef idx="0">
              <a:schemeClr val="accent1"/>
            </a:effectRef>
            <a:fontRef idx="minor">
              <a:schemeClr val="tx1"/>
            </a:fontRef>
          </p:style>
        </p:cxnSp>
        <p:cxnSp>
          <p:nvCxnSpPr>
            <p:cNvPr id="163" name="直線コネクタ 162"/>
            <p:cNvCxnSpPr/>
            <p:nvPr/>
          </p:nvCxnSpPr>
          <p:spPr>
            <a:xfrm>
              <a:off x="12639368" y="263196"/>
              <a:ext cx="22070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4" name="直線コネクタ 163"/>
            <p:cNvCxnSpPr/>
            <p:nvPr/>
          </p:nvCxnSpPr>
          <p:spPr>
            <a:xfrm>
              <a:off x="12639367" y="296407"/>
              <a:ext cx="22070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65" name="右矢印 164"/>
            <p:cNvSpPr/>
            <p:nvPr/>
          </p:nvSpPr>
          <p:spPr>
            <a:xfrm>
              <a:off x="12899870" y="264031"/>
              <a:ext cx="21600" cy="36000"/>
            </a:xfrm>
            <a:prstGeom prst="rightArrow">
              <a:avLst>
                <a:gd name="adj1" fmla="val 100000"/>
                <a:gd name="adj2" fmla="val 100000"/>
              </a:avLst>
            </a:prstGeom>
            <a:solidFill>
              <a:schemeClr val="tx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66" name="グループ化 165"/>
          <p:cNvGrpSpPr/>
          <p:nvPr/>
        </p:nvGrpSpPr>
        <p:grpSpPr>
          <a:xfrm rot="8741216">
            <a:off x="7725349" y="9437348"/>
            <a:ext cx="286668" cy="87616"/>
            <a:chOff x="12639367" y="236849"/>
            <a:chExt cx="286668" cy="87616"/>
          </a:xfrm>
        </p:grpSpPr>
        <p:sp>
          <p:nvSpPr>
            <p:cNvPr id="167" name="右矢印 166"/>
            <p:cNvSpPr/>
            <p:nvPr/>
          </p:nvSpPr>
          <p:spPr>
            <a:xfrm>
              <a:off x="12639368" y="238053"/>
              <a:ext cx="283574" cy="86412"/>
            </a:xfrm>
            <a:prstGeom prst="rightArrow">
              <a:avLst>
                <a:gd name="adj1" fmla="val 100000"/>
                <a:gd name="adj2" fmla="val 72757"/>
              </a:avLst>
            </a:prstGeom>
            <a:solidFill>
              <a:schemeClr val="bg1">
                <a:lumMod val="75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8" name="右矢印 167"/>
            <p:cNvSpPr/>
            <p:nvPr/>
          </p:nvSpPr>
          <p:spPr>
            <a:xfrm>
              <a:off x="12864225" y="236849"/>
              <a:ext cx="61810" cy="86412"/>
            </a:xfrm>
            <a:prstGeom prst="rightArrow">
              <a:avLst>
                <a:gd name="adj1" fmla="val 100000"/>
                <a:gd name="adj2" fmla="val 100000"/>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69" name="直線コネクタ 168"/>
            <p:cNvCxnSpPr>
              <a:stCxn id="168" idx="2"/>
              <a:endCxn id="167" idx="2"/>
            </p:cNvCxnSpPr>
            <p:nvPr/>
          </p:nvCxnSpPr>
          <p:spPr>
            <a:xfrm flipH="1">
              <a:off x="12860071" y="323261"/>
              <a:ext cx="4154" cy="1204"/>
            </a:xfrm>
            <a:prstGeom prst="line">
              <a:avLst/>
            </a:prstGeom>
          </p:spPr>
          <p:style>
            <a:lnRef idx="1">
              <a:schemeClr val="accent1"/>
            </a:lnRef>
            <a:fillRef idx="0">
              <a:schemeClr val="accent1"/>
            </a:fillRef>
            <a:effectRef idx="0">
              <a:schemeClr val="accent1"/>
            </a:effectRef>
            <a:fontRef idx="minor">
              <a:schemeClr val="tx1"/>
            </a:fontRef>
          </p:style>
        </p:cxnSp>
        <p:cxnSp>
          <p:nvCxnSpPr>
            <p:cNvPr id="170" name="直線コネクタ 169"/>
            <p:cNvCxnSpPr/>
            <p:nvPr/>
          </p:nvCxnSpPr>
          <p:spPr>
            <a:xfrm>
              <a:off x="12639368" y="263196"/>
              <a:ext cx="22070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1" name="直線コネクタ 170"/>
            <p:cNvCxnSpPr/>
            <p:nvPr/>
          </p:nvCxnSpPr>
          <p:spPr>
            <a:xfrm>
              <a:off x="12639367" y="296407"/>
              <a:ext cx="22070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72" name="右矢印 171"/>
            <p:cNvSpPr/>
            <p:nvPr/>
          </p:nvSpPr>
          <p:spPr>
            <a:xfrm>
              <a:off x="12899870" y="264031"/>
              <a:ext cx="21600" cy="36000"/>
            </a:xfrm>
            <a:prstGeom prst="rightArrow">
              <a:avLst>
                <a:gd name="adj1" fmla="val 100000"/>
                <a:gd name="adj2" fmla="val 100000"/>
              </a:avLst>
            </a:prstGeom>
            <a:solidFill>
              <a:schemeClr val="tx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73" name="グループ化 172"/>
          <p:cNvGrpSpPr/>
          <p:nvPr/>
        </p:nvGrpSpPr>
        <p:grpSpPr>
          <a:xfrm rot="3186397">
            <a:off x="14190761" y="6376067"/>
            <a:ext cx="286668" cy="87616"/>
            <a:chOff x="12639367" y="236849"/>
            <a:chExt cx="286668" cy="87616"/>
          </a:xfrm>
        </p:grpSpPr>
        <p:sp>
          <p:nvSpPr>
            <p:cNvPr id="174" name="右矢印 173"/>
            <p:cNvSpPr/>
            <p:nvPr/>
          </p:nvSpPr>
          <p:spPr>
            <a:xfrm>
              <a:off x="12639368" y="238053"/>
              <a:ext cx="283574" cy="86412"/>
            </a:xfrm>
            <a:prstGeom prst="rightArrow">
              <a:avLst>
                <a:gd name="adj1" fmla="val 100000"/>
                <a:gd name="adj2" fmla="val 72757"/>
              </a:avLst>
            </a:prstGeom>
            <a:solidFill>
              <a:schemeClr val="bg1">
                <a:lumMod val="75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5" name="右矢印 174"/>
            <p:cNvSpPr/>
            <p:nvPr/>
          </p:nvSpPr>
          <p:spPr>
            <a:xfrm>
              <a:off x="12864225" y="236849"/>
              <a:ext cx="61810" cy="86412"/>
            </a:xfrm>
            <a:prstGeom prst="rightArrow">
              <a:avLst>
                <a:gd name="adj1" fmla="val 100000"/>
                <a:gd name="adj2" fmla="val 100000"/>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76" name="直線コネクタ 175"/>
            <p:cNvCxnSpPr>
              <a:stCxn id="175" idx="2"/>
              <a:endCxn id="174" idx="2"/>
            </p:cNvCxnSpPr>
            <p:nvPr/>
          </p:nvCxnSpPr>
          <p:spPr>
            <a:xfrm flipH="1">
              <a:off x="12860071" y="323261"/>
              <a:ext cx="4154" cy="1204"/>
            </a:xfrm>
            <a:prstGeom prst="line">
              <a:avLst/>
            </a:prstGeom>
          </p:spPr>
          <p:style>
            <a:lnRef idx="1">
              <a:schemeClr val="accent1"/>
            </a:lnRef>
            <a:fillRef idx="0">
              <a:schemeClr val="accent1"/>
            </a:fillRef>
            <a:effectRef idx="0">
              <a:schemeClr val="accent1"/>
            </a:effectRef>
            <a:fontRef idx="minor">
              <a:schemeClr val="tx1"/>
            </a:fontRef>
          </p:style>
        </p:cxnSp>
        <p:cxnSp>
          <p:nvCxnSpPr>
            <p:cNvPr id="177" name="直線コネクタ 176"/>
            <p:cNvCxnSpPr/>
            <p:nvPr/>
          </p:nvCxnSpPr>
          <p:spPr>
            <a:xfrm>
              <a:off x="12639368" y="263196"/>
              <a:ext cx="22070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8" name="直線コネクタ 177"/>
            <p:cNvCxnSpPr/>
            <p:nvPr/>
          </p:nvCxnSpPr>
          <p:spPr>
            <a:xfrm>
              <a:off x="12639367" y="296407"/>
              <a:ext cx="22070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79" name="右矢印 178"/>
            <p:cNvSpPr/>
            <p:nvPr/>
          </p:nvSpPr>
          <p:spPr>
            <a:xfrm>
              <a:off x="12899870" y="264031"/>
              <a:ext cx="21600" cy="36000"/>
            </a:xfrm>
            <a:prstGeom prst="rightArrow">
              <a:avLst>
                <a:gd name="adj1" fmla="val 100000"/>
                <a:gd name="adj2" fmla="val 100000"/>
              </a:avLst>
            </a:prstGeom>
            <a:solidFill>
              <a:schemeClr val="tx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pic>
        <p:nvPicPr>
          <p:cNvPr id="87" name="図 86"/>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7034504" y="1650951"/>
            <a:ext cx="635353" cy="635353"/>
          </a:xfrm>
          <a:prstGeom prst="rect">
            <a:avLst/>
          </a:prstGeom>
        </p:spPr>
      </p:pic>
      <p:pic>
        <p:nvPicPr>
          <p:cNvPr id="102" name="図 101"/>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6085656" y="3222678"/>
            <a:ext cx="420353" cy="420353"/>
          </a:xfrm>
          <a:prstGeom prst="rect">
            <a:avLst/>
          </a:prstGeom>
        </p:spPr>
      </p:pic>
      <p:sp>
        <p:nvSpPr>
          <p:cNvPr id="38" name="正方形/長方形 37"/>
          <p:cNvSpPr/>
          <p:nvPr/>
        </p:nvSpPr>
        <p:spPr>
          <a:xfrm>
            <a:off x="5849650" y="3852388"/>
            <a:ext cx="1415772" cy="461665"/>
          </a:xfrm>
          <a:prstGeom prst="rect">
            <a:avLst/>
          </a:prstGeom>
        </p:spPr>
        <p:txBody>
          <a:bodyPr wrap="none">
            <a:spAutoFit/>
          </a:bodyPr>
          <a:lstStyle/>
          <a:p>
            <a:r>
              <a:rPr kumimoji="1" lang="ja-JP" altLang="en-US" sz="1200" b="1" dirty="0">
                <a:solidFill>
                  <a:schemeClr val="bg1"/>
                </a:solidFill>
              </a:rPr>
              <a:t>［Ｃ］適正な</a:t>
            </a:r>
            <a:r>
              <a:rPr kumimoji="1" lang="ja-JP" altLang="en-US" sz="1200" b="1" dirty="0" smtClean="0">
                <a:solidFill>
                  <a:schemeClr val="bg1"/>
                </a:solidFill>
              </a:rPr>
              <a:t>工事</a:t>
            </a:r>
            <a:endParaRPr kumimoji="1" lang="en-US" altLang="ja-JP" sz="1200" b="1" dirty="0" smtClean="0">
              <a:solidFill>
                <a:schemeClr val="bg1"/>
              </a:solidFill>
            </a:endParaRPr>
          </a:p>
          <a:p>
            <a:r>
              <a:rPr kumimoji="1" lang="ja-JP" altLang="en-US" sz="1200" b="1" dirty="0">
                <a:solidFill>
                  <a:schemeClr val="bg1"/>
                </a:solidFill>
              </a:rPr>
              <a:t>　</a:t>
            </a:r>
            <a:r>
              <a:rPr kumimoji="1" lang="ja-JP" altLang="en-US" sz="1200" b="1" dirty="0" smtClean="0">
                <a:solidFill>
                  <a:schemeClr val="bg1"/>
                </a:solidFill>
              </a:rPr>
              <a:t>　　監理の</a:t>
            </a:r>
            <a:r>
              <a:rPr kumimoji="1" lang="ja-JP" altLang="en-US" sz="1200" b="1" dirty="0">
                <a:solidFill>
                  <a:schemeClr val="bg1"/>
                </a:solidFill>
              </a:rPr>
              <a:t>実施</a:t>
            </a:r>
            <a:endParaRPr kumimoji="1" lang="en-US" altLang="ja-JP" sz="1200" b="1" dirty="0">
              <a:solidFill>
                <a:schemeClr val="bg1"/>
              </a:solidFill>
            </a:endParaRPr>
          </a:p>
        </p:txBody>
      </p:sp>
      <p:pic>
        <p:nvPicPr>
          <p:cNvPr id="112" name="図 111"/>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rot="5400000">
            <a:off x="7431418" y="4673871"/>
            <a:ext cx="261068" cy="261068"/>
          </a:xfrm>
          <a:prstGeom prst="rect">
            <a:avLst/>
          </a:prstGeom>
        </p:spPr>
      </p:pic>
      <p:pic>
        <p:nvPicPr>
          <p:cNvPr id="113" name="図 112"/>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6304661" y="6010684"/>
            <a:ext cx="582705" cy="582705"/>
          </a:xfrm>
          <a:prstGeom prst="rect">
            <a:avLst/>
          </a:prstGeom>
        </p:spPr>
      </p:pic>
      <p:pic>
        <p:nvPicPr>
          <p:cNvPr id="115" name="図 114"/>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7245801" y="3838879"/>
            <a:ext cx="414410" cy="414410"/>
          </a:xfrm>
          <a:prstGeom prst="rect">
            <a:avLst/>
          </a:prstGeom>
        </p:spPr>
      </p:pic>
      <p:pic>
        <p:nvPicPr>
          <p:cNvPr id="116" name="図 115"/>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6036031" y="7087693"/>
            <a:ext cx="323364" cy="323364"/>
          </a:xfrm>
          <a:prstGeom prst="rect">
            <a:avLst/>
          </a:prstGeom>
        </p:spPr>
      </p:pic>
      <p:pic>
        <p:nvPicPr>
          <p:cNvPr id="117" name="図 116"/>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6904676" y="8410655"/>
            <a:ext cx="575741" cy="575741"/>
          </a:xfrm>
          <a:prstGeom prst="rect">
            <a:avLst/>
          </a:prstGeom>
        </p:spPr>
      </p:pic>
      <p:pic>
        <p:nvPicPr>
          <p:cNvPr id="118" name="図 117"/>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6496073" y="9088628"/>
            <a:ext cx="634091" cy="634091"/>
          </a:xfrm>
          <a:prstGeom prst="rect">
            <a:avLst/>
          </a:prstGeom>
        </p:spPr>
      </p:pic>
      <p:cxnSp>
        <p:nvCxnSpPr>
          <p:cNvPr id="120" name="直線コネクタ 119"/>
          <p:cNvCxnSpPr/>
          <p:nvPr/>
        </p:nvCxnSpPr>
        <p:spPr>
          <a:xfrm>
            <a:off x="6011476" y="1017788"/>
            <a:ext cx="0" cy="1266598"/>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80" name="直線コネクタ 179"/>
          <p:cNvCxnSpPr/>
          <p:nvPr/>
        </p:nvCxnSpPr>
        <p:spPr>
          <a:xfrm>
            <a:off x="6011476" y="2413357"/>
            <a:ext cx="0" cy="1266598"/>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81" name="直線コネクタ 180"/>
          <p:cNvCxnSpPr/>
          <p:nvPr/>
        </p:nvCxnSpPr>
        <p:spPr>
          <a:xfrm>
            <a:off x="6011476" y="3784664"/>
            <a:ext cx="0" cy="54720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83" name="直線コネクタ 182"/>
          <p:cNvCxnSpPr/>
          <p:nvPr/>
        </p:nvCxnSpPr>
        <p:spPr>
          <a:xfrm>
            <a:off x="6011476" y="4443279"/>
            <a:ext cx="0" cy="54720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84" name="直線コネクタ 183"/>
          <p:cNvCxnSpPr/>
          <p:nvPr/>
        </p:nvCxnSpPr>
        <p:spPr>
          <a:xfrm>
            <a:off x="6011476" y="5107525"/>
            <a:ext cx="0" cy="1448887"/>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87" name="直線コネクタ 186"/>
          <p:cNvCxnSpPr/>
          <p:nvPr/>
        </p:nvCxnSpPr>
        <p:spPr>
          <a:xfrm>
            <a:off x="6011476" y="6667609"/>
            <a:ext cx="0" cy="72000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89" name="直線コネクタ 188"/>
          <p:cNvCxnSpPr/>
          <p:nvPr/>
        </p:nvCxnSpPr>
        <p:spPr>
          <a:xfrm>
            <a:off x="6011476" y="7505723"/>
            <a:ext cx="0" cy="1446123"/>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91" name="直線コネクタ 190"/>
          <p:cNvCxnSpPr/>
          <p:nvPr/>
        </p:nvCxnSpPr>
        <p:spPr>
          <a:xfrm>
            <a:off x="6011476" y="9080388"/>
            <a:ext cx="0" cy="1507475"/>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93" name="直線コネクタ 192"/>
          <p:cNvCxnSpPr/>
          <p:nvPr/>
        </p:nvCxnSpPr>
        <p:spPr>
          <a:xfrm flipH="1">
            <a:off x="6007447" y="10587863"/>
            <a:ext cx="1744259"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52" name="右矢印 51"/>
          <p:cNvSpPr/>
          <p:nvPr/>
        </p:nvSpPr>
        <p:spPr>
          <a:xfrm>
            <a:off x="0" y="7744412"/>
            <a:ext cx="5926952" cy="882522"/>
          </a:xfrm>
          <a:prstGeom prst="rightArrow">
            <a:avLst>
              <a:gd name="adj1" fmla="val 100000"/>
              <a:gd name="adj2" fmla="val 64031"/>
            </a:avLst>
          </a:prstGeom>
          <a:solidFill>
            <a:schemeClr val="tx1">
              <a:lumMod val="65000"/>
              <a:lumOff val="35000"/>
            </a:schemeClr>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テキスト ボックス 23"/>
          <p:cNvSpPr txBox="1"/>
          <p:nvPr/>
        </p:nvSpPr>
        <p:spPr>
          <a:xfrm>
            <a:off x="33010" y="7856497"/>
            <a:ext cx="1620957" cy="307777"/>
          </a:xfrm>
          <a:prstGeom prst="rect">
            <a:avLst/>
          </a:prstGeom>
          <a:noFill/>
        </p:spPr>
        <p:txBody>
          <a:bodyPr wrap="none" rtlCol="0">
            <a:spAutoFit/>
          </a:bodyPr>
          <a:lstStyle/>
          <a:p>
            <a:r>
              <a:rPr kumimoji="1" lang="en-US" altLang="ja-JP" sz="1400" b="1" dirty="0" smtClean="0">
                <a:solidFill>
                  <a:schemeClr val="bg1"/>
                </a:solidFill>
                <a:latin typeface="+mn-ea"/>
              </a:rPr>
              <a:t>Ⅴ</a:t>
            </a:r>
            <a:r>
              <a:rPr kumimoji="1" lang="ja-JP" altLang="en-US" sz="1400" b="1" dirty="0" smtClean="0">
                <a:solidFill>
                  <a:schemeClr val="bg1"/>
                </a:solidFill>
                <a:latin typeface="+mn-ea"/>
              </a:rPr>
              <a:t>　施策の取組み</a:t>
            </a:r>
            <a:endParaRPr kumimoji="1" lang="ja-JP" altLang="en-US" sz="1400" b="1" dirty="0">
              <a:solidFill>
                <a:schemeClr val="bg1"/>
              </a:solidFill>
              <a:latin typeface="+mn-ea"/>
            </a:endParaRPr>
          </a:p>
        </p:txBody>
      </p:sp>
      <p:sp>
        <p:nvSpPr>
          <p:cNvPr id="75" name="テキスト ボックス 74"/>
          <p:cNvSpPr txBox="1"/>
          <p:nvPr/>
        </p:nvSpPr>
        <p:spPr>
          <a:xfrm>
            <a:off x="70648" y="8161410"/>
            <a:ext cx="5416858" cy="415498"/>
          </a:xfrm>
          <a:prstGeom prst="rect">
            <a:avLst/>
          </a:prstGeom>
          <a:noFill/>
        </p:spPr>
        <p:txBody>
          <a:bodyPr wrap="square" rtlCol="0">
            <a:spAutoFit/>
          </a:bodyPr>
          <a:lstStyle/>
          <a:p>
            <a:r>
              <a:rPr kumimoji="1" lang="ja-JP" altLang="en-US" sz="1050" b="1" dirty="0" smtClean="0">
                <a:solidFill>
                  <a:schemeClr val="bg1"/>
                </a:solidFill>
              </a:rPr>
              <a:t>［</a:t>
            </a:r>
            <a:r>
              <a:rPr kumimoji="1" lang="en-US" altLang="ja-JP" sz="1050" b="1" dirty="0" smtClean="0">
                <a:solidFill>
                  <a:schemeClr val="bg1"/>
                </a:solidFill>
              </a:rPr>
              <a:t>A</a:t>
            </a:r>
            <a:r>
              <a:rPr kumimoji="1" lang="ja-JP" altLang="en-US" sz="1050" b="1" dirty="0" smtClean="0">
                <a:solidFill>
                  <a:schemeClr val="bg1"/>
                </a:solidFill>
              </a:rPr>
              <a:t>］から［</a:t>
            </a:r>
            <a:r>
              <a:rPr kumimoji="1" lang="en-US" altLang="ja-JP" sz="1050" b="1" dirty="0" smtClean="0">
                <a:solidFill>
                  <a:schemeClr val="bg1"/>
                </a:solidFill>
              </a:rPr>
              <a:t>H</a:t>
            </a:r>
            <a:r>
              <a:rPr kumimoji="1" lang="ja-JP" altLang="en-US" sz="1050" b="1" dirty="0" smtClean="0">
                <a:solidFill>
                  <a:schemeClr val="bg1"/>
                </a:solidFill>
              </a:rPr>
              <a:t>］の施策ごとの現状と課題に応じて目標を設定</a:t>
            </a:r>
            <a:endParaRPr kumimoji="1" lang="en-US" altLang="ja-JP" sz="1050" b="1" dirty="0" smtClean="0">
              <a:solidFill>
                <a:schemeClr val="bg1"/>
              </a:solidFill>
            </a:endParaRPr>
          </a:p>
          <a:p>
            <a:r>
              <a:rPr kumimoji="1" lang="ja-JP" altLang="en-US" sz="1050" b="1" dirty="0" smtClean="0">
                <a:solidFill>
                  <a:schemeClr val="bg1"/>
                </a:solidFill>
              </a:rPr>
              <a:t>その目標達成に向け、取組主体の役割に応じた取組みを実施</a:t>
            </a:r>
            <a:endParaRPr kumimoji="1" lang="en-US" altLang="ja-JP" sz="1050" b="1" dirty="0" smtClean="0">
              <a:solidFill>
                <a:schemeClr val="bg1"/>
              </a:solidFill>
            </a:endParaRPr>
          </a:p>
        </p:txBody>
      </p:sp>
      <p:sp>
        <p:nvSpPr>
          <p:cNvPr id="182" name="二等辺三角形 181"/>
          <p:cNvSpPr/>
          <p:nvPr/>
        </p:nvSpPr>
        <p:spPr>
          <a:xfrm rot="5400000">
            <a:off x="4557992" y="6130819"/>
            <a:ext cx="182245" cy="225425"/>
          </a:xfrm>
          <a:prstGeom prst="triangle">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185" name="二等辺三角形 184"/>
          <p:cNvSpPr/>
          <p:nvPr/>
        </p:nvSpPr>
        <p:spPr>
          <a:xfrm rot="5400000">
            <a:off x="4557992" y="6559444"/>
            <a:ext cx="182245" cy="225425"/>
          </a:xfrm>
          <a:prstGeom prst="triangle">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186" name="二等辺三角形 185"/>
          <p:cNvSpPr/>
          <p:nvPr/>
        </p:nvSpPr>
        <p:spPr>
          <a:xfrm rot="5400000">
            <a:off x="4557992" y="6969019"/>
            <a:ext cx="182245" cy="225425"/>
          </a:xfrm>
          <a:prstGeom prst="triangle">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Tree>
    <p:extLst>
      <p:ext uri="{BB962C8B-B14F-4D97-AF65-F5344CB8AC3E}">
        <p14:creationId xmlns:p14="http://schemas.microsoft.com/office/powerpoint/2010/main" val="249629738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776</TotalTime>
  <Words>1184</Words>
  <Application>Microsoft Office PowerPoint</Application>
  <PresentationFormat>ユーザー設定</PresentationFormat>
  <Paragraphs>115</Paragraphs>
  <Slides>1</Slides>
  <Notes>0</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1</vt:i4>
      </vt:variant>
    </vt:vector>
  </HeadingPairs>
  <TitlesOfParts>
    <vt:vector size="11" baseType="lpstr">
      <vt:lpstr>Meiryo UI</vt:lpstr>
      <vt:lpstr>ＭＳ Ｐゴシック</vt:lpstr>
      <vt:lpstr>游ゴシック</vt:lpstr>
      <vt:lpstr>游ゴシック Light</vt:lpstr>
      <vt:lpstr>游明朝</vt:lpstr>
      <vt:lpstr>Arial</vt:lpstr>
      <vt:lpstr>Calibri</vt:lpstr>
      <vt:lpstr>Calibri Light</vt:lpstr>
      <vt:lpstr>Times New Roman</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太田　宏美</dc:creator>
  <cp:lastModifiedBy>太田　宏美</cp:lastModifiedBy>
  <cp:revision>74</cp:revision>
  <cp:lastPrinted>2020-06-02T08:59:03Z</cp:lastPrinted>
  <dcterms:created xsi:type="dcterms:W3CDTF">2020-03-05T05:43:14Z</dcterms:created>
  <dcterms:modified xsi:type="dcterms:W3CDTF">2020-07-27T07:32:09Z</dcterms:modified>
</cp:coreProperties>
</file>