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4"/>
  </p:sldMasterIdLst>
  <p:notesMasterIdLst>
    <p:notesMasterId r:id="rId20"/>
  </p:notesMasterIdLst>
  <p:handoutMasterIdLst>
    <p:handoutMasterId r:id="rId21"/>
  </p:handoutMasterIdLst>
  <p:sldIdLst>
    <p:sldId id="267" r:id="rId5"/>
    <p:sldId id="1316" r:id="rId6"/>
    <p:sldId id="1286" r:id="rId7"/>
    <p:sldId id="1304" r:id="rId8"/>
    <p:sldId id="1303" r:id="rId9"/>
    <p:sldId id="1317" r:id="rId10"/>
    <p:sldId id="1311" r:id="rId11"/>
    <p:sldId id="1313" r:id="rId12"/>
    <p:sldId id="1287" r:id="rId13"/>
    <p:sldId id="1314" r:id="rId14"/>
    <p:sldId id="1315" r:id="rId15"/>
    <p:sldId id="1310" r:id="rId16"/>
    <p:sldId id="1269" r:id="rId17"/>
    <p:sldId id="1276" r:id="rId18"/>
    <p:sldId id="1237" r:id="rId1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a:srgbClr val="5B9BD5"/>
    <a:srgbClr val="E4E4E4"/>
    <a:srgbClr val="0000CC"/>
    <a:srgbClr val="E6E6E6"/>
    <a:srgbClr val="DEEBF7"/>
    <a:srgbClr val="DAE3F3"/>
    <a:srgbClr val="FFCC66"/>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71" autoAdjust="0"/>
    <p:restoredTop sz="93784" autoAdjust="0"/>
  </p:normalViewPr>
  <p:slideViewPr>
    <p:cSldViewPr snapToGrid="0">
      <p:cViewPr varScale="1">
        <p:scale>
          <a:sx n="100" d="100"/>
          <a:sy n="100" d="100"/>
        </p:scale>
        <p:origin x="1056"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79E73F6-E227-4238-8557-B579A0085B3E}" type="datetimeFigureOut">
              <a:rPr kumimoji="1" lang="ja-JP" altLang="en-US" smtClean="0"/>
              <a:t>2024/5/21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711D5BD9-7CD7-4747-A4C9-CE1DFC7B80EB}" type="slidenum">
              <a:rPr kumimoji="1" lang="ja-JP" altLang="en-US" smtClean="0"/>
              <a:t>‹#›</a:t>
            </a:fld>
            <a:endParaRPr kumimoji="1" lang="ja-JP" altLang="en-US"/>
          </a:p>
        </p:txBody>
      </p:sp>
    </p:spTree>
    <p:extLst>
      <p:ext uri="{BB962C8B-B14F-4D97-AF65-F5344CB8AC3E}">
        <p14:creationId xmlns:p14="http://schemas.microsoft.com/office/powerpoint/2010/main" val="4065801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0"/>
            <a:ext cx="2950375" cy="498966"/>
          </a:xfrm>
          <a:prstGeom prst="rect">
            <a:avLst/>
          </a:prstGeom>
        </p:spPr>
        <p:txBody>
          <a:bodyPr vert="horz" lIns="92187" tIns="46097" rIns="92187" bIns="4609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221" y="0"/>
            <a:ext cx="2950374" cy="498966"/>
          </a:xfrm>
          <a:prstGeom prst="rect">
            <a:avLst/>
          </a:prstGeom>
        </p:spPr>
        <p:txBody>
          <a:bodyPr vert="horz" lIns="92187" tIns="46097" rIns="92187" bIns="46097" rtlCol="0"/>
          <a:lstStyle>
            <a:lvl1pPr algn="r">
              <a:defRPr sz="1200"/>
            </a:lvl1pPr>
          </a:lstStyle>
          <a:p>
            <a:fld id="{B0338111-97D9-4D54-8D73-1CDBE5F242F3}" type="datetimeFigureOut">
              <a:rPr kumimoji="1" lang="ja-JP" altLang="en-US" smtClean="0"/>
              <a:t>2024/5/21</a:t>
            </a:fld>
            <a:endParaRPr kumimoji="1" lang="ja-JP" altLang="en-US" dirty="0"/>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2187" tIns="46097" rIns="92187" bIns="46097" rtlCol="0" anchor="ctr"/>
          <a:lstStyle/>
          <a:p>
            <a:endParaRPr lang="ja-JP" altLang="en-US" dirty="0"/>
          </a:p>
        </p:txBody>
      </p:sp>
      <p:sp>
        <p:nvSpPr>
          <p:cNvPr id="5" name="ノート プレースホルダー 4"/>
          <p:cNvSpPr>
            <a:spLocks noGrp="1"/>
          </p:cNvSpPr>
          <p:nvPr>
            <p:ph type="body" sz="quarter" idx="3"/>
          </p:nvPr>
        </p:nvSpPr>
        <p:spPr>
          <a:xfrm>
            <a:off x="680246" y="4783357"/>
            <a:ext cx="5446723" cy="3913364"/>
          </a:xfrm>
          <a:prstGeom prst="rect">
            <a:avLst/>
          </a:prstGeom>
        </p:spPr>
        <p:txBody>
          <a:bodyPr vert="horz" lIns="92187" tIns="46097" rIns="92187" bIns="460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9440372"/>
            <a:ext cx="2950375" cy="498966"/>
          </a:xfrm>
          <a:prstGeom prst="rect">
            <a:avLst/>
          </a:prstGeom>
        </p:spPr>
        <p:txBody>
          <a:bodyPr vert="horz" lIns="92187" tIns="46097" rIns="92187" bIns="4609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187" tIns="46097" rIns="92187" bIns="46097" rtlCol="0" anchor="b"/>
          <a:lstStyle>
            <a:lvl1pPr algn="r">
              <a:defRPr sz="1200"/>
            </a:lvl1pPr>
          </a:lstStyle>
          <a:p>
            <a:fld id="{2581634D-05D3-4D41-9B38-B57F14B38952}" type="slidenum">
              <a:rPr kumimoji="1" lang="ja-JP" altLang="en-US" smtClean="0"/>
              <a:t>‹#›</a:t>
            </a:fld>
            <a:endParaRPr kumimoji="1" lang="ja-JP" altLang="en-US" dirty="0"/>
          </a:p>
        </p:txBody>
      </p:sp>
    </p:spTree>
    <p:extLst>
      <p:ext uri="{BB962C8B-B14F-4D97-AF65-F5344CB8AC3E}">
        <p14:creationId xmlns:p14="http://schemas.microsoft.com/office/powerpoint/2010/main" val="1647997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81634D-05D3-4D41-9B38-B57F14B3895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385424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906374">
              <a:defRPr/>
            </a:pPr>
            <a:fld id="{E9399328-A050-45A6-8241-A7095D12A614}" type="slidenum">
              <a:rPr kumimoji="1" lang="ja-JP" altLang="en-US">
                <a:solidFill>
                  <a:prstClr val="black"/>
                </a:solidFill>
                <a:latin typeface="游ゴシック" panose="020F0502020204030204"/>
                <a:ea typeface="游ゴシック" panose="020B0400000000000000" pitchFamily="50" charset="-128"/>
              </a:rPr>
              <a:pPr defTabSz="906374">
                <a:defRPr/>
              </a:pPr>
              <a:t>11</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080318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906374">
              <a:defRPr/>
            </a:pPr>
            <a:fld id="{E9399328-A050-45A6-8241-A7095D12A614}" type="slidenum">
              <a:rPr kumimoji="1" lang="ja-JP" altLang="en-US">
                <a:solidFill>
                  <a:prstClr val="black"/>
                </a:solidFill>
                <a:latin typeface="游ゴシック" panose="020F0502020204030204"/>
                <a:ea typeface="游ゴシック" panose="020B0400000000000000" pitchFamily="50" charset="-128"/>
              </a:rPr>
              <a:pPr defTabSz="906374">
                <a:defRPr/>
              </a:pPr>
              <a:t>13</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3337855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906374">
              <a:defRPr/>
            </a:pPr>
            <a:fld id="{E9399328-A050-45A6-8241-A7095D12A614}" type="slidenum">
              <a:rPr kumimoji="1" lang="ja-JP" altLang="en-US">
                <a:solidFill>
                  <a:prstClr val="black"/>
                </a:solidFill>
                <a:latin typeface="游ゴシック" panose="020F0502020204030204"/>
                <a:ea typeface="游ゴシック" panose="020B0400000000000000" pitchFamily="50" charset="-128"/>
              </a:rPr>
              <a:pPr defTabSz="906374">
                <a:defRPr/>
              </a:pPr>
              <a:t>14</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008368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328" rtl="0" eaLnBrk="1" fontAlgn="auto" latinLnBrk="0" hangingPunct="1">
              <a:lnSpc>
                <a:spcPct val="100000"/>
              </a:lnSpc>
              <a:spcBef>
                <a:spcPts val="0"/>
              </a:spcBef>
              <a:spcAft>
                <a:spcPts val="0"/>
              </a:spcAft>
              <a:buClrTx/>
              <a:buSzTx/>
              <a:buFontTx/>
              <a:buNone/>
              <a:tabLst/>
              <a:defRPr/>
            </a:pPr>
            <a:fld id="{E9399328-A050-45A6-8241-A7095D12A614}" type="slidenum">
              <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328"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86628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906374">
              <a:defRPr/>
            </a:pPr>
            <a:fld id="{E9399328-A050-45A6-8241-A7095D12A614}" type="slidenum">
              <a:rPr kumimoji="1" lang="ja-JP" altLang="en-US">
                <a:solidFill>
                  <a:prstClr val="black"/>
                </a:solidFill>
                <a:latin typeface="游ゴシック" panose="020F0502020204030204"/>
                <a:ea typeface="游ゴシック" panose="020B0400000000000000" pitchFamily="50" charset="-128"/>
              </a:rPr>
              <a:pPr defTabSz="906374">
                <a:defRPr/>
              </a:pPr>
              <a:t>3</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898907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AF80BDC-4275-4FD4-9A6E-CC5ED32C4F23}" type="slidenum">
              <a:rPr kumimoji="1" lang="ja-JP" altLang="en-US" smtClean="0"/>
              <a:t>4</a:t>
            </a:fld>
            <a:endParaRPr kumimoji="1" lang="ja-JP" altLang="en-US"/>
          </a:p>
        </p:txBody>
      </p:sp>
    </p:spTree>
    <p:extLst>
      <p:ext uri="{BB962C8B-B14F-4D97-AF65-F5344CB8AC3E}">
        <p14:creationId xmlns:p14="http://schemas.microsoft.com/office/powerpoint/2010/main" val="2650293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906374">
              <a:defRPr/>
            </a:pPr>
            <a:fld id="{E9399328-A050-45A6-8241-A7095D12A614}" type="slidenum">
              <a:rPr kumimoji="1" lang="ja-JP" altLang="en-US">
                <a:solidFill>
                  <a:prstClr val="black"/>
                </a:solidFill>
                <a:latin typeface="游ゴシック" panose="020F0502020204030204"/>
                <a:ea typeface="游ゴシック" panose="020B0400000000000000" pitchFamily="50" charset="-128"/>
              </a:rPr>
              <a:pPr defTabSz="906374">
                <a:defRPr/>
              </a:pPr>
              <a:t>5</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555981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906374">
              <a:defRPr/>
            </a:pPr>
            <a:fld id="{E9399328-A050-45A6-8241-A7095D12A614}" type="slidenum">
              <a:rPr kumimoji="1" lang="ja-JP" altLang="en-US">
                <a:solidFill>
                  <a:prstClr val="black"/>
                </a:solidFill>
                <a:latin typeface="游ゴシック" panose="020F0502020204030204"/>
                <a:ea typeface="游ゴシック" panose="020B0400000000000000" pitchFamily="50" charset="-128"/>
              </a:rPr>
              <a:pPr defTabSz="906374">
                <a:defRPr/>
              </a:pPr>
              <a:t>6</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908920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906374">
              <a:defRPr/>
            </a:pPr>
            <a:fld id="{E9399328-A050-45A6-8241-A7095D12A614}" type="slidenum">
              <a:rPr kumimoji="1" lang="ja-JP" altLang="en-US">
                <a:solidFill>
                  <a:prstClr val="black"/>
                </a:solidFill>
                <a:latin typeface="游ゴシック" panose="020F0502020204030204"/>
                <a:ea typeface="游ゴシック" panose="020B0400000000000000" pitchFamily="50" charset="-128"/>
              </a:rPr>
              <a:pPr defTabSz="906374">
                <a:defRPr/>
              </a:pPr>
              <a:t>7</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535842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906374">
              <a:defRPr/>
            </a:pPr>
            <a:fld id="{E9399328-A050-45A6-8241-A7095D12A614}" type="slidenum">
              <a:rPr kumimoji="1" lang="ja-JP" altLang="en-US">
                <a:solidFill>
                  <a:prstClr val="black"/>
                </a:solidFill>
                <a:latin typeface="游ゴシック" panose="020F0502020204030204"/>
                <a:ea typeface="游ゴシック" panose="020B0400000000000000" pitchFamily="50" charset="-128"/>
              </a:rPr>
              <a:pPr defTabSz="906374">
                <a:defRPr/>
              </a:pPr>
              <a:t>9</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223402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906374">
              <a:defRPr/>
            </a:pPr>
            <a:fld id="{E9399328-A050-45A6-8241-A7095D12A614}" type="slidenum">
              <a:rPr kumimoji="1" lang="ja-JP" altLang="en-US">
                <a:solidFill>
                  <a:prstClr val="black"/>
                </a:solidFill>
                <a:latin typeface="游ゴシック" panose="020F0502020204030204"/>
                <a:ea typeface="游ゴシック" panose="020B0400000000000000" pitchFamily="50" charset="-128"/>
              </a:rPr>
              <a:pPr defTabSz="906374">
                <a:defRPr/>
              </a:pPr>
              <a:t>10</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340028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EB81C0B-2D4B-49BF-9C8D-68C0B5C13C7B}" type="datetimeFigureOut">
              <a:rPr kumimoji="1" lang="ja-JP" altLang="en-US" smtClean="0"/>
              <a:t>2024/5/21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1301598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B81C0B-2D4B-49BF-9C8D-68C0B5C13C7B}" type="datetimeFigureOut">
              <a:rPr kumimoji="1" lang="ja-JP" altLang="en-US" smtClean="0"/>
              <a:t>2024/5/21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768883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B81C0B-2D4B-49BF-9C8D-68C0B5C13C7B}" type="datetimeFigureOut">
              <a:rPr kumimoji="1" lang="ja-JP" altLang="en-US" smtClean="0"/>
              <a:t>2024/5/21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1717739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B81C0B-2D4B-49BF-9C8D-68C0B5C13C7B}" type="datetimeFigureOut">
              <a:rPr kumimoji="1" lang="ja-JP" altLang="en-US" smtClean="0"/>
              <a:t>2024/5/21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3304454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EB81C0B-2D4B-49BF-9C8D-68C0B5C13C7B}" type="datetimeFigureOut">
              <a:rPr kumimoji="1" lang="ja-JP" altLang="en-US" smtClean="0"/>
              <a:t>2024/5/21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3029351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EB81C0B-2D4B-49BF-9C8D-68C0B5C13C7B}" type="datetimeFigureOut">
              <a:rPr kumimoji="1" lang="ja-JP" altLang="en-US" smtClean="0"/>
              <a:t>2024/5/21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791198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EB81C0B-2D4B-49BF-9C8D-68C0B5C13C7B}" type="datetimeFigureOut">
              <a:rPr kumimoji="1" lang="ja-JP" altLang="en-US" smtClean="0"/>
              <a:t>2024/5/21</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3969028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EB81C0B-2D4B-49BF-9C8D-68C0B5C13C7B}" type="datetimeFigureOut">
              <a:rPr kumimoji="1" lang="ja-JP" altLang="en-US" smtClean="0"/>
              <a:t>2024/5/21</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1900296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B81C0B-2D4B-49BF-9C8D-68C0B5C13C7B}" type="datetimeFigureOut">
              <a:rPr kumimoji="1" lang="ja-JP" altLang="en-US" smtClean="0"/>
              <a:t>2024/5/21</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2216997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EB81C0B-2D4B-49BF-9C8D-68C0B5C13C7B}" type="datetimeFigureOut">
              <a:rPr kumimoji="1" lang="ja-JP" altLang="en-US" smtClean="0"/>
              <a:t>2024/5/21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898681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EB81C0B-2D4B-49BF-9C8D-68C0B5C13C7B}" type="datetimeFigureOut">
              <a:rPr kumimoji="1" lang="ja-JP" altLang="en-US" smtClean="0"/>
              <a:t>2024/5/21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812872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B81C0B-2D4B-49BF-9C8D-68C0B5C13C7B}" type="datetimeFigureOut">
              <a:rPr kumimoji="1" lang="ja-JP" altLang="en-US" smtClean="0"/>
              <a:t>2024/5/21</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24030999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522000" y="3194285"/>
            <a:ext cx="8100000" cy="0"/>
          </a:xfrm>
          <a:prstGeom prst="line">
            <a:avLst/>
          </a:prstGeom>
          <a:ln w="85725" cmpd="thinThick">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タイトル 1"/>
          <p:cNvSpPr txBox="1">
            <a:spLocks/>
          </p:cNvSpPr>
          <p:nvPr/>
        </p:nvSpPr>
        <p:spPr>
          <a:xfrm>
            <a:off x="0" y="5096444"/>
            <a:ext cx="9144000" cy="1309936"/>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ts val="180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p>
          <a:p>
            <a:pPr marL="0" marR="0" lvl="0" indent="0" algn="ctr" defTabSz="914400" rtl="0" eaLnBrk="1" fontAlgn="auto" latinLnBrk="0" hangingPunct="1">
              <a:lnSpc>
                <a:spcPct val="90000"/>
              </a:lnSpc>
              <a:spcBef>
                <a:spcPts val="180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大阪府・大阪市</a:t>
            </a:r>
          </a:p>
        </p:txBody>
      </p:sp>
      <p:sp>
        <p:nvSpPr>
          <p:cNvPr id="12" name="タイトル 1"/>
          <p:cNvSpPr txBox="1">
            <a:spLocks/>
          </p:cNvSpPr>
          <p:nvPr/>
        </p:nvSpPr>
        <p:spPr>
          <a:xfrm>
            <a:off x="0" y="2010125"/>
            <a:ext cx="9144000" cy="95807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ts val="180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第三回</a:t>
            </a:r>
          </a:p>
          <a:p>
            <a:pPr marL="0" marR="0" lvl="0" indent="0" algn="ctr" defTabSz="914400" rtl="0" eaLnBrk="1" fontAlgn="auto" latinLnBrk="0" hangingPunct="1">
              <a:lnSpc>
                <a:spcPct val="90000"/>
              </a:lnSpc>
              <a:spcBef>
                <a:spcPts val="180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大阪府・大阪市ライドシェア有識者会議資料</a:t>
            </a:r>
            <a:endParaRPr kumimoji="1" lang="en-US" altLang="ja-JP"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a:extLst>
              <a:ext uri="{FF2B5EF4-FFF2-40B4-BE49-F238E27FC236}">
                <a16:creationId xmlns:a16="http://schemas.microsoft.com/office/drawing/2014/main" id="{3E4EC054-6BB7-4EFD-B7CF-EFE59233707D}"/>
              </a:ext>
            </a:extLst>
          </p:cNvPr>
          <p:cNvSpPr txBox="1"/>
          <p:nvPr/>
        </p:nvSpPr>
        <p:spPr>
          <a:xfrm>
            <a:off x="7521935" y="373712"/>
            <a:ext cx="1160890" cy="369332"/>
          </a:xfrm>
          <a:prstGeom prst="rect">
            <a:avLst/>
          </a:prstGeom>
          <a:noFill/>
          <a:ln>
            <a:solidFill>
              <a:schemeClr val="tx1"/>
            </a:solidFill>
          </a:ln>
        </p:spPr>
        <p:txBody>
          <a:bodyPr wrap="square" rtlCol="0">
            <a:spAutoFit/>
          </a:bodyPr>
          <a:lstStyle/>
          <a:p>
            <a:pPr algn="ctr"/>
            <a:r>
              <a:rPr kumimoji="1" lang="ja-JP" altLang="en-US" dirty="0"/>
              <a:t>資料２</a:t>
            </a:r>
          </a:p>
        </p:txBody>
      </p:sp>
    </p:spTree>
    <p:extLst>
      <p:ext uri="{BB962C8B-B14F-4D97-AF65-F5344CB8AC3E}">
        <p14:creationId xmlns:p14="http://schemas.microsoft.com/office/powerpoint/2010/main" val="1112004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4C1FBA86-73A4-4DAA-9453-08632C2F0ABB}"/>
              </a:ext>
            </a:extLst>
          </p:cNvPr>
          <p:cNvSpPr txBox="1"/>
          <p:nvPr/>
        </p:nvSpPr>
        <p:spPr>
          <a:xfrm>
            <a:off x="241486" y="137748"/>
            <a:ext cx="8706462" cy="433196"/>
          </a:xfrm>
          <a:prstGeom prst="rect">
            <a:avLst/>
          </a:prstGeom>
          <a:solidFill>
            <a:schemeClr val="accent2">
              <a:lumMod val="40000"/>
              <a:lumOff val="60000"/>
            </a:schemeClr>
          </a:solidFill>
        </p:spPr>
        <p:txBody>
          <a:bodyPr wrap="square" rtlCol="0">
            <a:spAutoFit/>
          </a:bodyPr>
          <a:lstStyle/>
          <a:p>
            <a:pPr defTabSz="422041">
              <a:defRPr/>
            </a:pPr>
            <a:r>
              <a:rPr kumimoji="1" lang="ja-JP" altLang="en-US" sz="2215" b="1" dirty="0">
                <a:solidFill>
                  <a:prstClr val="black"/>
                </a:solidFill>
                <a:latin typeface="Meiryo UI" panose="020B0604030504040204" pitchFamily="50" charset="-128"/>
                <a:ea typeface="Meiryo UI" panose="020B0604030504040204" pitchFamily="50" charset="-128"/>
              </a:rPr>
              <a:t>◆万博開催中の需要増による影響</a:t>
            </a:r>
          </a:p>
        </p:txBody>
      </p:sp>
      <p:sp>
        <p:nvSpPr>
          <p:cNvPr id="3" name="スライド番号プレースホルダー 2">
            <a:extLst>
              <a:ext uri="{FF2B5EF4-FFF2-40B4-BE49-F238E27FC236}">
                <a16:creationId xmlns:a16="http://schemas.microsoft.com/office/drawing/2014/main" id="{516BCE97-7FA4-4CE3-A909-084CCDFFA309}"/>
              </a:ext>
            </a:extLst>
          </p:cNvPr>
          <p:cNvSpPr>
            <a:spLocks noGrp="1"/>
          </p:cNvSpPr>
          <p:nvPr>
            <p:ph type="sldNum" sz="quarter" idx="12"/>
          </p:nvPr>
        </p:nvSpPr>
        <p:spPr>
          <a:xfrm>
            <a:off x="7086600" y="6541355"/>
            <a:ext cx="2057400" cy="337038"/>
          </a:xfrm>
        </p:spPr>
        <p:txBody>
          <a:bodyPr/>
          <a:lstStyle/>
          <a:p>
            <a:fld id="{2E355E97-4052-4661-8050-73970B9BE1C2}" type="slidenum">
              <a:rPr kumimoji="1" lang="ja-JP" altLang="en-US" smtClean="0"/>
              <a:t>9</a:t>
            </a:fld>
            <a:endParaRPr kumimoji="1" lang="ja-JP" altLang="en-US" dirty="0"/>
          </a:p>
        </p:txBody>
      </p:sp>
      <p:sp>
        <p:nvSpPr>
          <p:cNvPr id="6" name="テキスト ボックス 5">
            <a:extLst>
              <a:ext uri="{FF2B5EF4-FFF2-40B4-BE49-F238E27FC236}">
                <a16:creationId xmlns:a16="http://schemas.microsoft.com/office/drawing/2014/main" id="{B11E24C9-58B4-4BBA-976D-A05F0FDDA419}"/>
              </a:ext>
            </a:extLst>
          </p:cNvPr>
          <p:cNvSpPr txBox="1"/>
          <p:nvPr/>
        </p:nvSpPr>
        <p:spPr>
          <a:xfrm>
            <a:off x="304227" y="2664867"/>
            <a:ext cx="8570515" cy="4085990"/>
          </a:xfrm>
          <a:prstGeom prst="rect">
            <a:avLst/>
          </a:prstGeom>
          <a:noFill/>
          <a:ln w="19050">
            <a:solidFill>
              <a:schemeClr val="accent1"/>
            </a:solidFill>
          </a:ln>
        </p:spPr>
        <p:txBody>
          <a:bodyPr wrap="square" rtlCol="0">
            <a:spAutoFit/>
          </a:bodyPr>
          <a:lstStyle/>
          <a:p>
            <a:pPr algn="just">
              <a:lnSpc>
                <a:spcPct val="130000"/>
              </a:lnSpc>
            </a:pPr>
            <a:r>
              <a:rPr kumimoji="1" lang="ja-JP" altLang="en-US" sz="2000" dirty="0"/>
              <a:t>（万博来退場者への影響）</a:t>
            </a:r>
          </a:p>
          <a:p>
            <a:pPr algn="just">
              <a:lnSpc>
                <a:spcPct val="130000"/>
              </a:lnSpc>
            </a:pPr>
            <a:r>
              <a:rPr kumimoji="1" lang="ja-JP" altLang="en-US" sz="1700" b="1" dirty="0">
                <a:solidFill>
                  <a:srgbClr val="FF0000"/>
                </a:solidFill>
              </a:rPr>
              <a:t> </a:t>
            </a:r>
            <a:r>
              <a:rPr kumimoji="1" lang="ja-JP" altLang="en-US" b="1" dirty="0"/>
              <a:t>・</a:t>
            </a:r>
            <a:r>
              <a:rPr kumimoji="1" lang="ja-JP" altLang="en-US" b="1" u="sng" dirty="0"/>
              <a:t>来場者が開閉場時に円滑な移動ができないおそれ</a:t>
            </a:r>
            <a:endParaRPr kumimoji="1" lang="en-US" altLang="ja-JP" sz="1000" b="1" dirty="0"/>
          </a:p>
          <a:p>
            <a:pPr algn="just">
              <a:lnSpc>
                <a:spcPct val="130000"/>
              </a:lnSpc>
              <a:spcBef>
                <a:spcPts val="600"/>
              </a:spcBef>
            </a:pPr>
            <a:r>
              <a:rPr kumimoji="1" lang="ja-JP" altLang="en-US" sz="2000" dirty="0"/>
              <a:t>（観光客への影響）</a:t>
            </a:r>
          </a:p>
          <a:p>
            <a:pPr algn="just">
              <a:lnSpc>
                <a:spcPct val="130000"/>
              </a:lnSpc>
            </a:pPr>
            <a:r>
              <a:rPr kumimoji="1" lang="ja-JP" altLang="en-US" dirty="0"/>
              <a:t>・</a:t>
            </a:r>
            <a:r>
              <a:rPr kumimoji="1" lang="ja-JP" altLang="en-US" b="1" dirty="0"/>
              <a:t>ピーク時には、タクシー移動を望む観光客の円滑な移動が制限され、</a:t>
            </a:r>
            <a:r>
              <a:rPr kumimoji="1" lang="ja-JP" altLang="en-US" b="1" u="sng" dirty="0"/>
              <a:t>観光客の</a:t>
            </a:r>
            <a:endParaRPr kumimoji="1" lang="en-US" altLang="ja-JP" b="1" u="sng" dirty="0"/>
          </a:p>
          <a:p>
            <a:pPr algn="just">
              <a:lnSpc>
                <a:spcPct val="130000"/>
              </a:lnSpc>
            </a:pPr>
            <a:r>
              <a:rPr kumimoji="1" lang="ja-JP" altLang="en-US" dirty="0"/>
              <a:t>　</a:t>
            </a:r>
            <a:r>
              <a:rPr kumimoji="1" lang="ja-JP" altLang="en-US" b="1" u="sng" dirty="0"/>
              <a:t>周遊に大きな支障</a:t>
            </a:r>
            <a:endParaRPr kumimoji="1" lang="en-US" altLang="ja-JP" b="1" u="sng" dirty="0"/>
          </a:p>
          <a:p>
            <a:pPr algn="just">
              <a:lnSpc>
                <a:spcPct val="130000"/>
              </a:lnSpc>
            </a:pPr>
            <a:r>
              <a:rPr kumimoji="1" lang="ja-JP" altLang="en-US" dirty="0"/>
              <a:t>・限られた時間での移動が必要な観光客にとって、</a:t>
            </a:r>
            <a:r>
              <a:rPr kumimoji="1" lang="ja-JP" altLang="en-US" b="1" u="sng" dirty="0"/>
              <a:t>大きなストレス要因</a:t>
            </a:r>
            <a:endParaRPr kumimoji="1" lang="ja-JP" altLang="en-US" sz="1000" b="1" u="sng" dirty="0"/>
          </a:p>
          <a:p>
            <a:pPr algn="just">
              <a:lnSpc>
                <a:spcPct val="130000"/>
              </a:lnSpc>
              <a:spcBef>
                <a:spcPts val="600"/>
              </a:spcBef>
            </a:pPr>
            <a:r>
              <a:rPr kumimoji="1" lang="ja-JP" altLang="en-US" sz="2000" dirty="0"/>
              <a:t>（日常生活への影響）</a:t>
            </a:r>
            <a:endParaRPr kumimoji="1" lang="en-US" altLang="ja-JP" sz="2000" dirty="0"/>
          </a:p>
          <a:p>
            <a:pPr algn="just">
              <a:lnSpc>
                <a:spcPct val="130000"/>
              </a:lnSpc>
            </a:pPr>
            <a:r>
              <a:rPr kumimoji="1" lang="ja-JP" altLang="en-US" dirty="0"/>
              <a:t>・増加する観光客のタクシー利用に伴い、通院や買い物など</a:t>
            </a:r>
            <a:r>
              <a:rPr kumimoji="1" lang="ja-JP" altLang="en-US" b="1" u="sng" dirty="0"/>
              <a:t>日常生活における</a:t>
            </a:r>
            <a:endParaRPr kumimoji="1" lang="en-US" altLang="ja-JP" b="1" u="sng" dirty="0"/>
          </a:p>
          <a:p>
            <a:pPr algn="just">
              <a:lnSpc>
                <a:spcPct val="130000"/>
              </a:lnSpc>
            </a:pPr>
            <a:r>
              <a:rPr kumimoji="1" lang="ja-JP" altLang="en-US" b="1" dirty="0"/>
              <a:t>　</a:t>
            </a:r>
            <a:r>
              <a:rPr kumimoji="1" lang="ja-JP" altLang="en-US" b="1" u="sng" dirty="0"/>
              <a:t>タクシー利用に大きな影響</a:t>
            </a:r>
            <a:endParaRPr kumimoji="1" lang="en-US" altLang="ja-JP" b="1" u="sng" dirty="0"/>
          </a:p>
          <a:p>
            <a:pPr algn="just"/>
            <a:endParaRPr kumimoji="1" lang="en-US" altLang="ja-JP" sz="1200" b="1" u="sng" dirty="0"/>
          </a:p>
          <a:p>
            <a:pPr algn="just">
              <a:lnSpc>
                <a:spcPct val="130000"/>
              </a:lnSpc>
            </a:pPr>
            <a:endParaRPr kumimoji="1" lang="en-US" altLang="ja-JP" sz="1600" b="1" u="sng" dirty="0"/>
          </a:p>
        </p:txBody>
      </p:sp>
      <p:sp>
        <p:nvSpPr>
          <p:cNvPr id="8" name="テキスト ボックス 7">
            <a:extLst>
              <a:ext uri="{FF2B5EF4-FFF2-40B4-BE49-F238E27FC236}">
                <a16:creationId xmlns:a16="http://schemas.microsoft.com/office/drawing/2014/main" id="{43C27217-A008-4461-994C-770AA31188B6}"/>
              </a:ext>
            </a:extLst>
          </p:cNvPr>
          <p:cNvSpPr txBox="1"/>
          <p:nvPr/>
        </p:nvSpPr>
        <p:spPr>
          <a:xfrm>
            <a:off x="304228" y="737711"/>
            <a:ext cx="8580912" cy="1305742"/>
          </a:xfrm>
          <a:prstGeom prst="rect">
            <a:avLst/>
          </a:prstGeom>
          <a:solidFill>
            <a:schemeClr val="accent1">
              <a:lumMod val="20000"/>
              <a:lumOff val="80000"/>
            </a:schemeClr>
          </a:solidFill>
          <a:ln>
            <a:solidFill>
              <a:schemeClr val="accent1"/>
            </a:solidFill>
          </a:ln>
        </p:spPr>
        <p:txBody>
          <a:bodyPr wrap="square">
            <a:spAutoFit/>
          </a:bodyPr>
          <a:lstStyle/>
          <a:p>
            <a:pPr>
              <a:lnSpc>
                <a:spcPct val="130000"/>
              </a:lnSpc>
            </a:pPr>
            <a:r>
              <a:rPr kumimoji="1" lang="ja-JP" altLang="en-US" dirty="0"/>
              <a:t>●万博期間中は最大</a:t>
            </a:r>
            <a:r>
              <a:rPr kumimoji="1" lang="en-US" altLang="ja-JP" dirty="0">
                <a:solidFill>
                  <a:schemeClr val="tx1"/>
                </a:solidFill>
              </a:rPr>
              <a:t>2,300</a:t>
            </a:r>
            <a:r>
              <a:rPr kumimoji="1" lang="ja-JP" altLang="en-US" dirty="0">
                <a:solidFill>
                  <a:schemeClr val="tx1"/>
                </a:solidFill>
              </a:rPr>
              <a:t>台</a:t>
            </a:r>
            <a:r>
              <a:rPr kumimoji="1" lang="en-US" altLang="ja-JP" dirty="0">
                <a:solidFill>
                  <a:schemeClr val="tx1"/>
                </a:solidFill>
              </a:rPr>
              <a:t>/</a:t>
            </a:r>
            <a:r>
              <a:rPr kumimoji="1" lang="ja-JP" altLang="en-US" dirty="0">
                <a:solidFill>
                  <a:schemeClr val="tx1"/>
                </a:solidFill>
              </a:rPr>
              <a:t>日、</a:t>
            </a:r>
            <a:r>
              <a:rPr kumimoji="1" lang="ja-JP" altLang="en-US" b="1" u="sng" dirty="0">
                <a:solidFill>
                  <a:schemeClr val="tx1"/>
                </a:solidFill>
              </a:rPr>
              <a:t>通常時の</a:t>
            </a:r>
            <a:r>
              <a:rPr kumimoji="1" lang="ja-JP" altLang="en-US" b="1" u="sng" dirty="0"/>
              <a:t>約３割増の移動需要が発生</a:t>
            </a:r>
            <a:r>
              <a:rPr kumimoji="1" lang="ja-JP" altLang="en-US" dirty="0"/>
              <a:t>（</a:t>
            </a:r>
            <a:r>
              <a:rPr kumimoji="1" lang="en-US" altLang="ja-JP" dirty="0"/>
              <a:t>2022</a:t>
            </a:r>
            <a:r>
              <a:rPr kumimoji="1" lang="ja-JP" altLang="en-US" dirty="0"/>
              <a:t>年比）</a:t>
            </a:r>
            <a:endParaRPr kumimoji="1" lang="en-US" altLang="ja-JP" dirty="0"/>
          </a:p>
          <a:p>
            <a:pPr>
              <a:lnSpc>
                <a:spcPct val="130000"/>
              </a:lnSpc>
              <a:spcBef>
                <a:spcPts val="600"/>
              </a:spcBef>
            </a:pPr>
            <a:r>
              <a:rPr kumimoji="1" lang="ja-JP" altLang="en-US" dirty="0"/>
              <a:t>●</a:t>
            </a:r>
            <a:r>
              <a:rPr kumimoji="1" lang="ja-JP" altLang="en-US" b="1" u="sng" dirty="0"/>
              <a:t>現行制度においても、</a:t>
            </a:r>
            <a:r>
              <a:rPr kumimoji="1" lang="ja-JP" altLang="en-US" dirty="0"/>
              <a:t>必要な台数の確保も難しい中で、</a:t>
            </a:r>
            <a:r>
              <a:rPr kumimoji="1" lang="ja-JP" altLang="en-US" b="1" u="sng" dirty="0"/>
              <a:t>万博を迎えた場合、</a:t>
            </a:r>
            <a:endParaRPr kumimoji="1" lang="en-US" altLang="ja-JP" b="1" u="sng" dirty="0"/>
          </a:p>
          <a:p>
            <a:pPr>
              <a:lnSpc>
                <a:spcPct val="130000"/>
              </a:lnSpc>
              <a:spcBef>
                <a:spcPts val="600"/>
              </a:spcBef>
            </a:pPr>
            <a:r>
              <a:rPr kumimoji="1" lang="ja-JP" altLang="en-US" b="1" dirty="0"/>
              <a:t>　</a:t>
            </a:r>
            <a:r>
              <a:rPr kumimoji="1" lang="ja-JP" altLang="en-US" b="1" u="sng" dirty="0"/>
              <a:t>さらに厳しい状況となる</a:t>
            </a:r>
            <a:endParaRPr kumimoji="1" lang="ja-JP" altLang="en-US" dirty="0"/>
          </a:p>
        </p:txBody>
      </p:sp>
      <p:sp>
        <p:nvSpPr>
          <p:cNvPr id="2" name="二等辺三角形 1">
            <a:extLst>
              <a:ext uri="{FF2B5EF4-FFF2-40B4-BE49-F238E27FC236}">
                <a16:creationId xmlns:a16="http://schemas.microsoft.com/office/drawing/2014/main" id="{86DA99C3-E271-40F1-AD90-8B9309DB84E8}"/>
              </a:ext>
            </a:extLst>
          </p:cNvPr>
          <p:cNvSpPr/>
          <p:nvPr/>
        </p:nvSpPr>
        <p:spPr>
          <a:xfrm rot="10800000">
            <a:off x="3421625" y="2186070"/>
            <a:ext cx="2300749" cy="20647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93DBD246-D894-408D-877F-FED5F27D5448}"/>
              </a:ext>
            </a:extLst>
          </p:cNvPr>
          <p:cNvSpPr/>
          <p:nvPr/>
        </p:nvSpPr>
        <p:spPr>
          <a:xfrm>
            <a:off x="54675" y="2306542"/>
            <a:ext cx="2826179" cy="3610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b="1" dirty="0">
                <a:solidFill>
                  <a:schemeClr val="tx1"/>
                </a:solidFill>
              </a:rPr>
              <a:t>【</a:t>
            </a:r>
            <a:r>
              <a:rPr kumimoji="1" lang="ja-JP" altLang="en-US" sz="2000" b="1" dirty="0">
                <a:solidFill>
                  <a:schemeClr val="tx1"/>
                </a:solidFill>
              </a:rPr>
              <a:t>万博開催中の課題</a:t>
            </a:r>
            <a:r>
              <a:rPr kumimoji="1" lang="en-US" altLang="ja-JP" sz="2000" b="1" dirty="0">
                <a:solidFill>
                  <a:schemeClr val="tx1"/>
                </a:solidFill>
              </a:rPr>
              <a:t>】</a:t>
            </a:r>
            <a:endParaRPr kumimoji="1" lang="ja-JP" altLang="en-US" sz="2000" b="1" dirty="0">
              <a:solidFill>
                <a:schemeClr val="tx1"/>
              </a:solidFill>
            </a:endParaRPr>
          </a:p>
        </p:txBody>
      </p:sp>
      <p:sp>
        <p:nvSpPr>
          <p:cNvPr id="9" name="テキスト ボックス 8">
            <a:extLst>
              <a:ext uri="{FF2B5EF4-FFF2-40B4-BE49-F238E27FC236}">
                <a16:creationId xmlns:a16="http://schemas.microsoft.com/office/drawing/2014/main" id="{2631A84F-6B34-4946-AA4C-70CF54DABBA6}"/>
              </a:ext>
            </a:extLst>
          </p:cNvPr>
          <p:cNvSpPr txBox="1"/>
          <p:nvPr/>
        </p:nvSpPr>
        <p:spPr>
          <a:xfrm>
            <a:off x="1490059" y="6238004"/>
            <a:ext cx="6467289" cy="430887"/>
          </a:xfrm>
          <a:prstGeom prst="rect">
            <a:avLst/>
          </a:prstGeom>
          <a:noFill/>
          <a:ln w="6350">
            <a:solidFill>
              <a:schemeClr val="accent1"/>
            </a:solidFill>
            <a:prstDash val="sysDash"/>
          </a:ln>
        </p:spPr>
        <p:txBody>
          <a:bodyPr wrap="square">
            <a:spAutoFit/>
          </a:bodyPr>
          <a:lstStyle/>
          <a:p>
            <a:r>
              <a:rPr kumimoji="1" lang="en-US" altLang="ja-JP" sz="1100" dirty="0"/>
              <a:t>※</a:t>
            </a:r>
            <a:r>
              <a:rPr kumimoji="1" lang="ja-JP" altLang="en-US" sz="1100" dirty="0"/>
              <a:t>　規制改革推進会議ＷＧ資料に基づく万博開催時のシミュレーション</a:t>
            </a:r>
            <a:endParaRPr kumimoji="1" lang="en-US" altLang="ja-JP" sz="1100" dirty="0"/>
          </a:p>
          <a:p>
            <a:r>
              <a:rPr kumimoji="1" lang="ja-JP" altLang="en-US" sz="1100" dirty="0"/>
              <a:t>　　⇒</a:t>
            </a:r>
            <a:r>
              <a:rPr kumimoji="1" lang="ja-JP" altLang="en-US" sz="1100" u="sng" dirty="0"/>
              <a:t>ピーク時には３人に２人が希望どおりにタクシーをつかまえることができないおそれ</a:t>
            </a:r>
            <a:r>
              <a:rPr kumimoji="1" lang="ja-JP" altLang="en-US" sz="1100" dirty="0"/>
              <a:t>　</a:t>
            </a:r>
            <a:endParaRPr kumimoji="1" lang="ja-JP" altLang="en-US" sz="1200" dirty="0"/>
          </a:p>
        </p:txBody>
      </p:sp>
    </p:spTree>
    <p:extLst>
      <p:ext uri="{BB962C8B-B14F-4D97-AF65-F5344CB8AC3E}">
        <p14:creationId xmlns:p14="http://schemas.microsoft.com/office/powerpoint/2010/main" val="11576165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4C1FBA86-73A4-4DAA-9453-08632C2F0ABB}"/>
              </a:ext>
            </a:extLst>
          </p:cNvPr>
          <p:cNvSpPr txBox="1"/>
          <p:nvPr/>
        </p:nvSpPr>
        <p:spPr>
          <a:xfrm>
            <a:off x="241486" y="233164"/>
            <a:ext cx="8706462" cy="433196"/>
          </a:xfrm>
          <a:prstGeom prst="rect">
            <a:avLst/>
          </a:prstGeom>
          <a:solidFill>
            <a:schemeClr val="accent2">
              <a:lumMod val="40000"/>
              <a:lumOff val="60000"/>
            </a:schemeClr>
          </a:solidFill>
        </p:spPr>
        <p:txBody>
          <a:bodyPr wrap="square" rtlCol="0">
            <a:spAutoFit/>
          </a:bodyPr>
          <a:lstStyle/>
          <a:p>
            <a:pPr defTabSz="422041">
              <a:defRPr/>
            </a:pPr>
            <a:r>
              <a:rPr kumimoji="1" lang="en-US" altLang="ja-JP" sz="2215" b="1" dirty="0">
                <a:solidFill>
                  <a:prstClr val="black"/>
                </a:solidFill>
                <a:latin typeface="Meiryo UI" panose="020B0604030504040204" pitchFamily="50" charset="-128"/>
                <a:ea typeface="Meiryo UI" panose="020B0604030504040204" pitchFamily="50" charset="-128"/>
              </a:rPr>
              <a:t>【</a:t>
            </a:r>
            <a:r>
              <a:rPr kumimoji="1" lang="ja-JP" altLang="en-US" sz="2215" b="1" dirty="0">
                <a:solidFill>
                  <a:prstClr val="black"/>
                </a:solidFill>
                <a:latin typeface="Meiryo UI" panose="020B0604030504040204" pitchFamily="50" charset="-128"/>
                <a:ea typeface="Meiryo UI" panose="020B0604030504040204" pitchFamily="50" charset="-128"/>
              </a:rPr>
              <a:t>参考</a:t>
            </a:r>
            <a:r>
              <a:rPr kumimoji="1" lang="en-US" altLang="ja-JP" sz="2215" b="1" dirty="0">
                <a:solidFill>
                  <a:prstClr val="black"/>
                </a:solidFill>
                <a:latin typeface="Meiryo UI" panose="020B0604030504040204" pitchFamily="50" charset="-128"/>
                <a:ea typeface="Meiryo UI" panose="020B0604030504040204" pitchFamily="50" charset="-128"/>
              </a:rPr>
              <a:t>】</a:t>
            </a:r>
            <a:r>
              <a:rPr kumimoji="1" lang="ja-JP" altLang="en-US" sz="2220" b="1" dirty="0">
                <a:solidFill>
                  <a:prstClr val="black"/>
                </a:solidFill>
                <a:latin typeface="Meiryo UI" panose="020B0604030504040204" pitchFamily="50" charset="-128"/>
                <a:ea typeface="Meiryo UI" panose="020B0604030504040204" pitchFamily="50" charset="-128"/>
              </a:rPr>
              <a:t>規制改革推進会議</a:t>
            </a:r>
            <a:r>
              <a:rPr kumimoji="1" lang="en-US" altLang="ja-JP" sz="2220" b="1" dirty="0">
                <a:solidFill>
                  <a:prstClr val="black"/>
                </a:solidFill>
                <a:latin typeface="Meiryo UI" panose="020B0604030504040204" pitchFamily="50" charset="-128"/>
                <a:ea typeface="Meiryo UI" panose="020B0604030504040204" pitchFamily="50" charset="-128"/>
              </a:rPr>
              <a:t>WG</a:t>
            </a:r>
            <a:r>
              <a:rPr kumimoji="1" lang="ja-JP" altLang="en-US" sz="2220" b="1" dirty="0">
                <a:solidFill>
                  <a:prstClr val="black"/>
                </a:solidFill>
                <a:latin typeface="Meiryo UI" panose="020B0604030504040204" pitchFamily="50" charset="-128"/>
                <a:ea typeface="Meiryo UI" panose="020B0604030504040204" pitchFamily="50" charset="-128"/>
              </a:rPr>
              <a:t>資料に</a:t>
            </a:r>
            <a:r>
              <a:rPr kumimoji="1" lang="ja-JP" altLang="en-US" sz="2220" b="1" dirty="0">
                <a:latin typeface="Meiryo UI" panose="020B0604030504040204" pitchFamily="50" charset="-128"/>
                <a:ea typeface="Meiryo UI" panose="020B0604030504040204" pitchFamily="50" charset="-128"/>
              </a:rPr>
              <a:t>基づく試算</a:t>
            </a:r>
          </a:p>
        </p:txBody>
      </p:sp>
      <p:sp>
        <p:nvSpPr>
          <p:cNvPr id="3" name="スライド番号プレースホルダー 2">
            <a:extLst>
              <a:ext uri="{FF2B5EF4-FFF2-40B4-BE49-F238E27FC236}">
                <a16:creationId xmlns:a16="http://schemas.microsoft.com/office/drawing/2014/main" id="{516BCE97-7FA4-4CE3-A909-084CCDFFA309}"/>
              </a:ext>
            </a:extLst>
          </p:cNvPr>
          <p:cNvSpPr>
            <a:spLocks noGrp="1"/>
          </p:cNvSpPr>
          <p:nvPr>
            <p:ph type="sldNum" sz="quarter" idx="12"/>
          </p:nvPr>
        </p:nvSpPr>
        <p:spPr>
          <a:xfrm>
            <a:off x="7008114" y="6409706"/>
            <a:ext cx="2057400" cy="337038"/>
          </a:xfrm>
        </p:spPr>
        <p:txBody>
          <a:bodyPr/>
          <a:lstStyle/>
          <a:p>
            <a:fld id="{2E355E97-4052-4661-8050-73970B9BE1C2}" type="slidenum">
              <a:rPr kumimoji="1" lang="ja-JP" altLang="en-US" smtClean="0"/>
              <a:t>10</a:t>
            </a:fld>
            <a:endParaRPr kumimoji="1" lang="ja-JP" altLang="en-US" dirty="0"/>
          </a:p>
        </p:txBody>
      </p:sp>
      <p:sp>
        <p:nvSpPr>
          <p:cNvPr id="21" name="正方形/長方形 20">
            <a:extLst>
              <a:ext uri="{FF2B5EF4-FFF2-40B4-BE49-F238E27FC236}">
                <a16:creationId xmlns:a16="http://schemas.microsoft.com/office/drawing/2014/main" id="{80D37374-DA0A-4590-8E05-1E59FD369699}"/>
              </a:ext>
            </a:extLst>
          </p:cNvPr>
          <p:cNvSpPr/>
          <p:nvPr/>
        </p:nvSpPr>
        <p:spPr>
          <a:xfrm>
            <a:off x="304351" y="1613321"/>
            <a:ext cx="8706462" cy="4853564"/>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29" name="テキスト ボックス 28">
            <a:extLst>
              <a:ext uri="{FF2B5EF4-FFF2-40B4-BE49-F238E27FC236}">
                <a16:creationId xmlns:a16="http://schemas.microsoft.com/office/drawing/2014/main" id="{606875FA-A7DD-4AAA-B315-5B6CE114252D}"/>
              </a:ext>
            </a:extLst>
          </p:cNvPr>
          <p:cNvSpPr txBox="1"/>
          <p:nvPr/>
        </p:nvSpPr>
        <p:spPr>
          <a:xfrm>
            <a:off x="2964206" y="6118390"/>
            <a:ext cx="3676114" cy="309801"/>
          </a:xfrm>
          <a:prstGeom prst="rect">
            <a:avLst/>
          </a:prstGeom>
          <a:noFill/>
          <a:ln w="28575">
            <a:noFill/>
          </a:ln>
        </p:spPr>
        <p:txBody>
          <a:bodyPr vert="horz" wrap="square" lIns="180000" anchor="ctr">
            <a:spAutoFit/>
          </a:bodyPr>
          <a:lstStyle/>
          <a:p>
            <a:pPr marL="266700" lvl="0" indent="-266700">
              <a:defRPr/>
            </a:pPr>
            <a:r>
              <a:rPr kumimoji="1" lang="ja-JP" altLang="en-US" sz="700" i="0" u="none" strike="noStrike" kern="1200" cap="none" normalizeH="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mn-cs"/>
              </a:rPr>
              <a:t>出典：内閣府資料（規制改革推進会議 第</a:t>
            </a:r>
            <a:r>
              <a:rPr kumimoji="1" lang="en-US" altLang="ja-JP" sz="700" i="0" u="none" strike="noStrike" kern="1200" cap="none" normalizeH="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mn-cs"/>
              </a:rPr>
              <a:t>9</a:t>
            </a:r>
            <a:r>
              <a:rPr kumimoji="1" lang="ja-JP" altLang="en-US" sz="700" i="0" u="none" strike="noStrike" kern="1200" cap="none" normalizeH="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mn-cs"/>
              </a:rPr>
              <a:t>回地域産業活性化ワーキング・グループ）及び大阪・関西万博来場者輸送具体方針より加工・作成</a:t>
            </a:r>
          </a:p>
        </p:txBody>
      </p:sp>
      <p:sp>
        <p:nvSpPr>
          <p:cNvPr id="32" name="二等辺三角形 31">
            <a:extLst>
              <a:ext uri="{FF2B5EF4-FFF2-40B4-BE49-F238E27FC236}">
                <a16:creationId xmlns:a16="http://schemas.microsoft.com/office/drawing/2014/main" id="{FD4697AC-B12E-4453-AA1E-AE5B71026B36}"/>
              </a:ext>
            </a:extLst>
          </p:cNvPr>
          <p:cNvSpPr/>
          <p:nvPr/>
        </p:nvSpPr>
        <p:spPr>
          <a:xfrm rot="10800000">
            <a:off x="2964591" y="3176990"/>
            <a:ext cx="3248821" cy="108000"/>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a:extLst>
              <a:ext uri="{FF2B5EF4-FFF2-40B4-BE49-F238E27FC236}">
                <a16:creationId xmlns:a16="http://schemas.microsoft.com/office/drawing/2014/main" id="{18DE30F8-364C-488F-949A-41B7DBE828D8}"/>
              </a:ext>
            </a:extLst>
          </p:cNvPr>
          <p:cNvSpPr txBox="1"/>
          <p:nvPr/>
        </p:nvSpPr>
        <p:spPr>
          <a:xfrm>
            <a:off x="241486" y="1738506"/>
            <a:ext cx="7998598" cy="307777"/>
          </a:xfrm>
          <a:prstGeom prst="rect">
            <a:avLst/>
          </a:prstGeom>
          <a:noFill/>
        </p:spPr>
        <p:txBody>
          <a:bodyPr wrap="square" rtlCol="0">
            <a:spAutoFit/>
          </a:bodyPr>
          <a:lstStyle/>
          <a:p>
            <a:r>
              <a:rPr kumimoji="1" lang="en-US" altLang="ja-JP" sz="1400" b="1" dirty="0"/>
              <a:t>【</a:t>
            </a:r>
            <a:r>
              <a:rPr kumimoji="1" lang="ja-JP" altLang="en-US" sz="1400" b="1" dirty="0"/>
              <a:t>万博時の配車マッチング率の予測（イメージ）</a:t>
            </a:r>
            <a:r>
              <a:rPr kumimoji="1" lang="en-US" altLang="ja-JP" sz="1400" b="1" dirty="0"/>
              <a:t>】</a:t>
            </a:r>
            <a:r>
              <a:rPr kumimoji="1" lang="en-US" altLang="ja-JP" sz="1200" dirty="0"/>
              <a:t>※</a:t>
            </a:r>
            <a:r>
              <a:rPr kumimoji="1" lang="ja-JP" altLang="en-US" sz="1200" b="1" u="sng" dirty="0"/>
              <a:t>規制改革推進会議ＷＧ資料</a:t>
            </a:r>
            <a:r>
              <a:rPr kumimoji="1" lang="ja-JP" altLang="en-US" sz="1200" dirty="0"/>
              <a:t>から</a:t>
            </a:r>
            <a:r>
              <a:rPr kumimoji="1" lang="ja-JP" altLang="en-US" sz="1200" b="1" dirty="0"/>
              <a:t>シミュレーション</a:t>
            </a:r>
            <a:endParaRPr kumimoji="1" lang="ja-JP" altLang="en-US" sz="1400" b="1" dirty="0"/>
          </a:p>
        </p:txBody>
      </p:sp>
      <p:sp>
        <p:nvSpPr>
          <p:cNvPr id="70" name="テキスト ボックス 69">
            <a:extLst>
              <a:ext uri="{FF2B5EF4-FFF2-40B4-BE49-F238E27FC236}">
                <a16:creationId xmlns:a16="http://schemas.microsoft.com/office/drawing/2014/main" id="{247362AC-2850-4F85-9B3E-8495F59A0814}"/>
              </a:ext>
            </a:extLst>
          </p:cNvPr>
          <p:cNvSpPr txBox="1"/>
          <p:nvPr/>
        </p:nvSpPr>
        <p:spPr>
          <a:xfrm>
            <a:off x="877690" y="3190229"/>
            <a:ext cx="3158663" cy="276999"/>
          </a:xfrm>
          <a:prstGeom prst="rect">
            <a:avLst/>
          </a:prstGeom>
          <a:noFill/>
          <a:ln w="28575">
            <a:noFill/>
          </a:ln>
        </p:spPr>
        <p:txBody>
          <a:bodyPr vert="horz" wrap="square" lIns="180000" anchor="ctr">
            <a:spAutoFit/>
          </a:bodyPr>
          <a:lstStyle/>
          <a:p>
            <a:pPr lvl="0" algn="ctr">
              <a:defRPr/>
            </a:pPr>
            <a:r>
              <a:rPr kumimoji="1" lang="ja-JP" altLang="en-US" sz="1200" dirty="0">
                <a:solidFill>
                  <a:sysClr val="windowText" lastClr="000000"/>
                </a:solidFill>
                <a:latin typeface="游ゴシック" panose="020B0400000000000000" pitchFamily="50" charset="-128"/>
                <a:ea typeface="游ゴシック" panose="020B0400000000000000" pitchFamily="50" charset="-128"/>
              </a:rPr>
              <a:t>月～木曜日</a:t>
            </a:r>
            <a:endParaRPr kumimoji="1" lang="ja-JP" altLang="en-US" sz="1200" i="0" u="none" strike="noStrike" kern="1200" cap="none" normalizeH="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mn-cs"/>
            </a:endParaRPr>
          </a:p>
        </p:txBody>
      </p:sp>
      <p:sp>
        <p:nvSpPr>
          <p:cNvPr id="45" name="テキスト ボックス 44">
            <a:extLst>
              <a:ext uri="{FF2B5EF4-FFF2-40B4-BE49-F238E27FC236}">
                <a16:creationId xmlns:a16="http://schemas.microsoft.com/office/drawing/2014/main" id="{6CF42C53-4EE4-4755-B8E3-9DA5ED1D6CA0}"/>
              </a:ext>
            </a:extLst>
          </p:cNvPr>
          <p:cNvSpPr txBox="1"/>
          <p:nvPr/>
        </p:nvSpPr>
        <p:spPr>
          <a:xfrm>
            <a:off x="5448402" y="3176979"/>
            <a:ext cx="2244262" cy="276999"/>
          </a:xfrm>
          <a:prstGeom prst="rect">
            <a:avLst/>
          </a:prstGeom>
          <a:noFill/>
          <a:ln w="28575">
            <a:noFill/>
          </a:ln>
        </p:spPr>
        <p:txBody>
          <a:bodyPr vert="horz" wrap="square" lIns="180000" anchor="ctr">
            <a:spAutoFit/>
          </a:bodyPr>
          <a:lstStyle/>
          <a:p>
            <a:pPr lvl="0" algn="ctr">
              <a:defRPr/>
            </a:pPr>
            <a:r>
              <a:rPr kumimoji="1" lang="ja-JP" altLang="en-US" sz="1200" dirty="0">
                <a:solidFill>
                  <a:sysClr val="windowText" lastClr="000000"/>
                </a:solidFill>
                <a:latin typeface="游ゴシック" panose="020B0400000000000000" pitchFamily="50" charset="-128"/>
                <a:ea typeface="游ゴシック" panose="020B0400000000000000" pitchFamily="50" charset="-128"/>
              </a:rPr>
              <a:t>土・日曜日</a:t>
            </a:r>
            <a:endParaRPr kumimoji="1" lang="ja-JP" altLang="en-US" sz="1200" i="0" u="none" strike="noStrike" kern="1200" cap="none" normalizeH="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mn-cs"/>
            </a:endParaRPr>
          </a:p>
        </p:txBody>
      </p:sp>
      <p:sp>
        <p:nvSpPr>
          <p:cNvPr id="78" name="テキスト ボックス 77">
            <a:extLst>
              <a:ext uri="{FF2B5EF4-FFF2-40B4-BE49-F238E27FC236}">
                <a16:creationId xmlns:a16="http://schemas.microsoft.com/office/drawing/2014/main" id="{F7304DB0-71AB-44FF-AB28-22430FD14EBA}"/>
              </a:ext>
            </a:extLst>
          </p:cNvPr>
          <p:cNvSpPr txBox="1"/>
          <p:nvPr/>
        </p:nvSpPr>
        <p:spPr>
          <a:xfrm>
            <a:off x="738457" y="2099503"/>
            <a:ext cx="7846132" cy="1000274"/>
          </a:xfrm>
          <a:prstGeom prst="rect">
            <a:avLst/>
          </a:prstGeom>
          <a:noFill/>
        </p:spPr>
        <p:txBody>
          <a:bodyPr wrap="square">
            <a:spAutoFit/>
          </a:bodyPr>
          <a:lstStyle/>
          <a:p>
            <a:pPr marL="150813" indent="-150813">
              <a:spcBef>
                <a:spcPts val="600"/>
              </a:spcBef>
            </a:pPr>
            <a:r>
              <a:rPr kumimoji="1" lang="ja-JP" altLang="en-US" sz="1100" dirty="0">
                <a:solidFill>
                  <a:schemeClr val="tx1"/>
                </a:solidFill>
              </a:rPr>
              <a:t>・大阪・関西万博来場者輸送具体方針の</a:t>
            </a:r>
            <a:r>
              <a:rPr kumimoji="1" lang="ja-JP" altLang="en-US" sz="1100" dirty="0"/>
              <a:t>「</a:t>
            </a:r>
            <a:r>
              <a:rPr kumimoji="1" lang="ja-JP" altLang="en-US" sz="1100" dirty="0">
                <a:solidFill>
                  <a:schemeClr val="tx1"/>
                </a:solidFill>
              </a:rPr>
              <a:t>万博来退場時間分布</a:t>
            </a:r>
            <a:r>
              <a:rPr kumimoji="1" lang="ja-JP" altLang="en-US" sz="1100" dirty="0"/>
              <a:t>」</a:t>
            </a:r>
            <a:r>
              <a:rPr kumimoji="1" lang="ja-JP" altLang="en-US" sz="1100" dirty="0">
                <a:solidFill>
                  <a:schemeClr val="tx1"/>
                </a:solidFill>
              </a:rPr>
              <a:t>に基づき、時間別需要予測を設定</a:t>
            </a:r>
            <a:endParaRPr kumimoji="1" lang="en-US" altLang="ja-JP" sz="1100" dirty="0">
              <a:solidFill>
                <a:schemeClr val="tx1"/>
              </a:solidFill>
            </a:endParaRPr>
          </a:p>
          <a:p>
            <a:pPr marL="150813" indent="-150813">
              <a:spcBef>
                <a:spcPts val="600"/>
              </a:spcBef>
            </a:pPr>
            <a:endParaRPr kumimoji="1" lang="en-US" altLang="ja-JP" sz="1100" dirty="0">
              <a:solidFill>
                <a:schemeClr val="tx1"/>
              </a:solidFill>
            </a:endParaRPr>
          </a:p>
          <a:p>
            <a:pPr marL="150813" indent="-150813">
              <a:spcBef>
                <a:spcPts val="600"/>
              </a:spcBef>
            </a:pPr>
            <a:r>
              <a:rPr kumimoji="1" lang="ja-JP" altLang="en-US" sz="1100" dirty="0">
                <a:solidFill>
                  <a:schemeClr val="tx1"/>
                </a:solidFill>
              </a:rPr>
              <a:t>・配車マッチング率データに、</a:t>
            </a:r>
            <a:r>
              <a:rPr kumimoji="1" lang="ja-JP" altLang="en-US" sz="1100" dirty="0"/>
              <a:t>時間別</a:t>
            </a:r>
            <a:r>
              <a:rPr kumimoji="1" lang="ja-JP" altLang="en-US" sz="1100" dirty="0">
                <a:solidFill>
                  <a:schemeClr val="tx1"/>
                </a:solidFill>
              </a:rPr>
              <a:t>需要予測</a:t>
            </a:r>
            <a:r>
              <a:rPr kumimoji="1" lang="ja-JP" altLang="en-US" sz="1100" dirty="0"/>
              <a:t>を</a:t>
            </a:r>
            <a:r>
              <a:rPr kumimoji="1" lang="ja-JP" altLang="en-US" sz="1100" dirty="0">
                <a:solidFill>
                  <a:schemeClr val="tx1"/>
                </a:solidFill>
              </a:rPr>
              <a:t>配分</a:t>
            </a:r>
            <a:endParaRPr kumimoji="1" lang="en-US" altLang="ja-JP" sz="1100" dirty="0">
              <a:solidFill>
                <a:schemeClr val="tx1"/>
              </a:solidFill>
            </a:endParaRPr>
          </a:p>
          <a:p>
            <a:pPr marL="150813" indent="-150813">
              <a:spcBef>
                <a:spcPts val="600"/>
              </a:spcBef>
            </a:pPr>
            <a:r>
              <a:rPr kumimoji="1" lang="ja-JP" altLang="en-US" sz="1100" dirty="0"/>
              <a:t>　（配車マッチング率データは、</a:t>
            </a:r>
            <a:r>
              <a:rPr kumimoji="1" lang="en-US" altLang="ja-JP" sz="1100" dirty="0"/>
              <a:t>24.01.01</a:t>
            </a:r>
            <a:r>
              <a:rPr kumimoji="1" lang="ja-JP" altLang="en-US" sz="1100" dirty="0"/>
              <a:t>～</a:t>
            </a:r>
            <a:r>
              <a:rPr kumimoji="1" lang="en-US" altLang="ja-JP" sz="1100" dirty="0"/>
              <a:t>02.26</a:t>
            </a:r>
            <a:r>
              <a:rPr kumimoji="1" lang="ja-JP" altLang="en-US" sz="1100" dirty="0"/>
              <a:t>の実績から作成）</a:t>
            </a:r>
            <a:endParaRPr kumimoji="1" lang="en-US" altLang="ja-JP" sz="1100" dirty="0"/>
          </a:p>
        </p:txBody>
      </p:sp>
      <p:sp>
        <p:nvSpPr>
          <p:cNvPr id="79" name="正方形/長方形 78">
            <a:extLst>
              <a:ext uri="{FF2B5EF4-FFF2-40B4-BE49-F238E27FC236}">
                <a16:creationId xmlns:a16="http://schemas.microsoft.com/office/drawing/2014/main" id="{DF795FB8-8EDF-4E41-B836-D9ADF67506DB}"/>
              </a:ext>
            </a:extLst>
          </p:cNvPr>
          <p:cNvSpPr/>
          <p:nvPr/>
        </p:nvSpPr>
        <p:spPr>
          <a:xfrm>
            <a:off x="553932" y="2077391"/>
            <a:ext cx="7998598" cy="102039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cxnSp>
        <p:nvCxnSpPr>
          <p:cNvPr id="103" name="直線矢印コネクタ 102">
            <a:extLst>
              <a:ext uri="{FF2B5EF4-FFF2-40B4-BE49-F238E27FC236}">
                <a16:creationId xmlns:a16="http://schemas.microsoft.com/office/drawing/2014/main" id="{8E7D3577-C460-4F06-BEFD-96D6173BF7B9}"/>
              </a:ext>
            </a:extLst>
          </p:cNvPr>
          <p:cNvCxnSpPr>
            <a:cxnSpLocks/>
          </p:cNvCxnSpPr>
          <p:nvPr/>
        </p:nvCxnSpPr>
        <p:spPr>
          <a:xfrm>
            <a:off x="7091181" y="5192209"/>
            <a:ext cx="324000" cy="0"/>
          </a:xfrm>
          <a:prstGeom prst="straightConnector1">
            <a:avLst/>
          </a:prstGeom>
          <a:ln w="19050">
            <a:solidFill>
              <a:schemeClr val="accent4">
                <a:lumMod val="75000"/>
              </a:schemeClr>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sp>
        <p:nvSpPr>
          <p:cNvPr id="59" name="テキスト ボックス 58">
            <a:extLst>
              <a:ext uri="{FF2B5EF4-FFF2-40B4-BE49-F238E27FC236}">
                <a16:creationId xmlns:a16="http://schemas.microsoft.com/office/drawing/2014/main" id="{8CD5EC05-49FD-4335-A885-2FBE31A28734}"/>
              </a:ext>
            </a:extLst>
          </p:cNvPr>
          <p:cNvSpPr txBox="1"/>
          <p:nvPr/>
        </p:nvSpPr>
        <p:spPr>
          <a:xfrm>
            <a:off x="815836" y="2317441"/>
            <a:ext cx="8110303" cy="261610"/>
          </a:xfrm>
          <a:prstGeom prst="rect">
            <a:avLst/>
          </a:prstGeom>
          <a:noFill/>
        </p:spPr>
        <p:txBody>
          <a:bodyPr wrap="square">
            <a:spAutoFit/>
          </a:bodyPr>
          <a:lstStyle/>
          <a:p>
            <a:pPr marL="150813" indent="-150813">
              <a:spcBef>
                <a:spcPts val="600"/>
              </a:spcBef>
            </a:pPr>
            <a:r>
              <a:rPr kumimoji="1" lang="en-US" altLang="ja-JP" sz="1100" dirty="0"/>
              <a:t>【</a:t>
            </a:r>
            <a:r>
              <a:rPr kumimoji="1" lang="ja-JP" altLang="en-US" sz="1100" dirty="0"/>
              <a:t>来退場者のピーク</a:t>
            </a:r>
            <a:r>
              <a:rPr kumimoji="1" lang="en-US" altLang="ja-JP" sz="1100" dirty="0"/>
              <a:t>】8</a:t>
            </a:r>
            <a:r>
              <a:rPr kumimoji="1" lang="ja-JP" altLang="en-US" sz="1100" dirty="0"/>
              <a:t>～</a:t>
            </a:r>
            <a:r>
              <a:rPr kumimoji="1" lang="en-US" altLang="ja-JP" sz="1100" dirty="0"/>
              <a:t>11</a:t>
            </a:r>
            <a:r>
              <a:rPr kumimoji="1" lang="ja-JP" altLang="en-US" sz="1100" dirty="0"/>
              <a:t>時：約</a:t>
            </a:r>
            <a:r>
              <a:rPr kumimoji="1" lang="en-US" altLang="ja-JP" sz="1100" dirty="0"/>
              <a:t>32</a:t>
            </a:r>
            <a:r>
              <a:rPr kumimoji="1" lang="ja-JP" altLang="en-US" sz="1100" dirty="0"/>
              <a:t>％、</a:t>
            </a:r>
            <a:r>
              <a:rPr kumimoji="1" lang="en-US" altLang="ja-JP" sz="1100" dirty="0"/>
              <a:t>15</a:t>
            </a:r>
            <a:r>
              <a:rPr kumimoji="1" lang="ja-JP" altLang="en-US" sz="1100" dirty="0"/>
              <a:t>～</a:t>
            </a:r>
            <a:r>
              <a:rPr kumimoji="1" lang="en-US" altLang="ja-JP" sz="1100" dirty="0"/>
              <a:t>17</a:t>
            </a:r>
            <a:r>
              <a:rPr kumimoji="1" lang="ja-JP" altLang="en-US" sz="1100" dirty="0"/>
              <a:t>時：約</a:t>
            </a:r>
            <a:r>
              <a:rPr kumimoji="1" lang="en-US" altLang="ja-JP" sz="1100" dirty="0"/>
              <a:t>21</a:t>
            </a:r>
            <a:r>
              <a:rPr kumimoji="1" lang="ja-JP" altLang="en-US" sz="1100" dirty="0"/>
              <a:t>％、</a:t>
            </a:r>
            <a:r>
              <a:rPr kumimoji="1" lang="en-US" altLang="ja-JP" sz="1100" dirty="0"/>
              <a:t>21</a:t>
            </a:r>
            <a:r>
              <a:rPr kumimoji="1" lang="ja-JP" altLang="en-US" sz="1100" dirty="0"/>
              <a:t>～</a:t>
            </a:r>
            <a:r>
              <a:rPr kumimoji="1" lang="en-US" altLang="ja-JP" sz="1100" dirty="0"/>
              <a:t>22</a:t>
            </a:r>
            <a:r>
              <a:rPr kumimoji="1" lang="ja-JP" altLang="en-US" sz="1100" dirty="0"/>
              <a:t>時：約</a:t>
            </a:r>
            <a:r>
              <a:rPr kumimoji="1" lang="en-US" altLang="ja-JP" sz="1100" dirty="0"/>
              <a:t>14</a:t>
            </a:r>
            <a:r>
              <a:rPr kumimoji="1" lang="ja-JP" altLang="en-US" sz="1100" dirty="0"/>
              <a:t>％　・・・計約</a:t>
            </a:r>
            <a:r>
              <a:rPr kumimoji="1" lang="en-US" altLang="ja-JP" sz="1100" dirty="0"/>
              <a:t>67</a:t>
            </a:r>
            <a:r>
              <a:rPr kumimoji="1" lang="ja-JP" altLang="en-US" sz="1100" dirty="0"/>
              <a:t>％</a:t>
            </a:r>
          </a:p>
        </p:txBody>
      </p:sp>
      <p:grpSp>
        <p:nvGrpSpPr>
          <p:cNvPr id="7" name="グループ化 6">
            <a:extLst>
              <a:ext uri="{FF2B5EF4-FFF2-40B4-BE49-F238E27FC236}">
                <a16:creationId xmlns:a16="http://schemas.microsoft.com/office/drawing/2014/main" id="{4F54A9AA-9F57-4AB3-B463-CEF08324FC8A}"/>
              </a:ext>
            </a:extLst>
          </p:cNvPr>
          <p:cNvGrpSpPr/>
          <p:nvPr/>
        </p:nvGrpSpPr>
        <p:grpSpPr>
          <a:xfrm>
            <a:off x="413810" y="3482990"/>
            <a:ext cx="4173240" cy="2560475"/>
            <a:chOff x="413810" y="3535379"/>
            <a:chExt cx="4173240" cy="2560475"/>
          </a:xfrm>
        </p:grpSpPr>
        <p:sp>
          <p:nvSpPr>
            <p:cNvPr id="57" name="テキスト ボックス 56">
              <a:extLst>
                <a:ext uri="{FF2B5EF4-FFF2-40B4-BE49-F238E27FC236}">
                  <a16:creationId xmlns:a16="http://schemas.microsoft.com/office/drawing/2014/main" id="{2FA716DE-8D56-4A15-B2E5-353DDE67CC30}"/>
                </a:ext>
              </a:extLst>
            </p:cNvPr>
            <p:cNvSpPr txBox="1"/>
            <p:nvPr/>
          </p:nvSpPr>
          <p:spPr>
            <a:xfrm>
              <a:off x="4035643" y="5698211"/>
              <a:ext cx="517588" cy="215444"/>
            </a:xfrm>
            <a:prstGeom prst="rect">
              <a:avLst/>
            </a:prstGeom>
            <a:noFill/>
            <a:ln w="28575">
              <a:noFill/>
            </a:ln>
          </p:spPr>
          <p:txBody>
            <a:bodyPr vert="horz" wrap="square" lIns="180000" anchor="ctr">
              <a:spAutoFit/>
            </a:bodyPr>
            <a:lstStyle/>
            <a:p>
              <a:pPr lvl="0">
                <a:defRPr/>
              </a:pPr>
              <a:r>
                <a:rPr kumimoji="1" lang="ja-JP" altLang="en-US" sz="800" b="1" dirty="0">
                  <a:solidFill>
                    <a:sysClr val="windowText" lastClr="000000"/>
                  </a:solidFill>
                  <a:latin typeface="游ゴシック" panose="020B0400000000000000" pitchFamily="50" charset="-128"/>
                  <a:ea typeface="游ゴシック" panose="020B0400000000000000" pitchFamily="50" charset="-128"/>
                </a:rPr>
                <a:t>時間</a:t>
              </a:r>
              <a:endParaRPr kumimoji="1" lang="ja-JP" altLang="en-US" sz="800" b="1" i="0" u="none" strike="noStrike" kern="1200" cap="none" normalizeH="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mn-cs"/>
              </a:endParaRPr>
            </a:p>
          </p:txBody>
        </p:sp>
        <p:grpSp>
          <p:nvGrpSpPr>
            <p:cNvPr id="6" name="グループ化 5">
              <a:extLst>
                <a:ext uri="{FF2B5EF4-FFF2-40B4-BE49-F238E27FC236}">
                  <a16:creationId xmlns:a16="http://schemas.microsoft.com/office/drawing/2014/main" id="{AF712BC7-247D-4A3B-9DC1-AF99FFF50D4F}"/>
                </a:ext>
              </a:extLst>
            </p:cNvPr>
            <p:cNvGrpSpPr/>
            <p:nvPr/>
          </p:nvGrpSpPr>
          <p:grpSpPr>
            <a:xfrm>
              <a:off x="413810" y="3535379"/>
              <a:ext cx="4173240" cy="2560475"/>
              <a:chOff x="413810" y="3535379"/>
              <a:chExt cx="4173240" cy="2560475"/>
            </a:xfrm>
          </p:grpSpPr>
          <p:pic>
            <p:nvPicPr>
              <p:cNvPr id="8" name="図 7">
                <a:extLst>
                  <a:ext uri="{FF2B5EF4-FFF2-40B4-BE49-F238E27FC236}">
                    <a16:creationId xmlns:a16="http://schemas.microsoft.com/office/drawing/2014/main" id="{8F04968A-BF29-44CB-9742-C2480BD8F2C0}"/>
                  </a:ext>
                </a:extLst>
              </p:cNvPr>
              <p:cNvPicPr>
                <a:picLocks noChangeAspect="1"/>
              </p:cNvPicPr>
              <p:nvPr/>
            </p:nvPicPr>
            <p:blipFill>
              <a:blip r:embed="rId3"/>
              <a:stretch>
                <a:fillRect/>
              </a:stretch>
            </p:blipFill>
            <p:spPr>
              <a:xfrm>
                <a:off x="507870" y="3577200"/>
                <a:ext cx="3951203" cy="2128960"/>
              </a:xfrm>
              <a:prstGeom prst="rect">
                <a:avLst/>
              </a:prstGeom>
            </p:spPr>
          </p:pic>
          <p:sp>
            <p:nvSpPr>
              <p:cNvPr id="24" name="矢印: 下 23">
                <a:extLst>
                  <a:ext uri="{FF2B5EF4-FFF2-40B4-BE49-F238E27FC236}">
                    <a16:creationId xmlns:a16="http://schemas.microsoft.com/office/drawing/2014/main" id="{665FE49A-84F9-4510-A607-140B7F8E8BF9}"/>
                  </a:ext>
                </a:extLst>
              </p:cNvPr>
              <p:cNvSpPr/>
              <p:nvPr/>
            </p:nvSpPr>
            <p:spPr>
              <a:xfrm>
                <a:off x="4211070" y="4460858"/>
                <a:ext cx="375980" cy="313988"/>
              </a:xfrm>
              <a:prstGeom prst="downArrow">
                <a:avLst/>
              </a:prstGeom>
              <a:solidFill>
                <a:srgbClr val="FF00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a:extLst>
                  <a:ext uri="{FF2B5EF4-FFF2-40B4-BE49-F238E27FC236}">
                    <a16:creationId xmlns:a16="http://schemas.microsoft.com/office/drawing/2014/main" id="{6571C684-4F83-4B25-9954-DCD216E85D03}"/>
                  </a:ext>
                </a:extLst>
              </p:cNvPr>
              <p:cNvSpPr txBox="1"/>
              <p:nvPr/>
            </p:nvSpPr>
            <p:spPr>
              <a:xfrm>
                <a:off x="3490809" y="3629299"/>
                <a:ext cx="839467" cy="461665"/>
              </a:xfrm>
              <a:prstGeom prst="rect">
                <a:avLst/>
              </a:prstGeom>
              <a:noFill/>
              <a:ln w="28575">
                <a:noFill/>
              </a:ln>
            </p:spPr>
            <p:txBody>
              <a:bodyPr vert="horz" wrap="square" lIns="180000" anchor="ctr">
                <a:spAutoFit/>
              </a:bodyPr>
              <a:lstStyle/>
              <a:p>
                <a:pPr lvl="0">
                  <a:defRPr/>
                </a:pPr>
                <a:r>
                  <a:rPr kumimoji="1" lang="ja-JP" altLang="en-US" sz="1200" b="1" dirty="0">
                    <a:solidFill>
                      <a:srgbClr val="FF0000"/>
                    </a:solidFill>
                    <a:latin typeface="游ゴシック" panose="020B0400000000000000" pitchFamily="50" charset="-128"/>
                    <a:ea typeface="游ゴシック" panose="020B0400000000000000" pitchFamily="50" charset="-128"/>
                  </a:rPr>
                  <a:t>最   大</a:t>
                </a:r>
                <a:r>
                  <a:rPr kumimoji="1" lang="en-US" altLang="ja-JP" sz="1200" b="1" dirty="0">
                    <a:solidFill>
                      <a:srgbClr val="FF0000"/>
                    </a:solidFill>
                    <a:latin typeface="游ゴシック" panose="020B0400000000000000" pitchFamily="50" charset="-128"/>
                    <a:ea typeface="游ゴシック" panose="020B0400000000000000" pitchFamily="50" charset="-128"/>
                  </a:rPr>
                  <a:t>13P</a:t>
                </a:r>
                <a:r>
                  <a:rPr kumimoji="1" lang="ja-JP" altLang="en-US" sz="1200" b="1" dirty="0">
                    <a:solidFill>
                      <a:srgbClr val="FF0000"/>
                    </a:solidFill>
                    <a:latin typeface="游ゴシック" panose="020B0400000000000000" pitchFamily="50" charset="-128"/>
                    <a:ea typeface="游ゴシック" panose="020B0400000000000000" pitchFamily="50" charset="-128"/>
                  </a:rPr>
                  <a:t>減</a:t>
                </a:r>
                <a:endParaRPr kumimoji="1" lang="ja-JP" altLang="en-US" sz="1200" b="1" i="0" u="none" strike="noStrike" kern="1200" cap="none" normalizeH="0" baseline="3000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p:txBody>
          </p:sp>
          <p:sp>
            <p:nvSpPr>
              <p:cNvPr id="69" name="テキスト ボックス 68">
                <a:extLst>
                  <a:ext uri="{FF2B5EF4-FFF2-40B4-BE49-F238E27FC236}">
                    <a16:creationId xmlns:a16="http://schemas.microsoft.com/office/drawing/2014/main" id="{AF7996A6-1BCF-45E2-813A-8F68BBF52445}"/>
                  </a:ext>
                </a:extLst>
              </p:cNvPr>
              <p:cNvSpPr txBox="1"/>
              <p:nvPr/>
            </p:nvSpPr>
            <p:spPr>
              <a:xfrm>
                <a:off x="1795413" y="3616960"/>
                <a:ext cx="786559" cy="461665"/>
              </a:xfrm>
              <a:prstGeom prst="rect">
                <a:avLst/>
              </a:prstGeom>
              <a:noFill/>
              <a:ln w="28575">
                <a:noFill/>
              </a:ln>
            </p:spPr>
            <p:txBody>
              <a:bodyPr vert="horz" wrap="square" lIns="180000" anchor="ctr">
                <a:spAutoFit/>
              </a:bodyPr>
              <a:lstStyle/>
              <a:p>
                <a:pPr lvl="0">
                  <a:defRPr/>
                </a:pPr>
                <a:r>
                  <a:rPr kumimoji="1" lang="ja-JP" altLang="en-US" sz="1200" b="1" i="0" u="none" strike="noStrike" kern="1200" cap="none" normalizeH="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rPr>
                  <a:t>最   大</a:t>
                </a:r>
                <a:r>
                  <a:rPr kumimoji="1" lang="en-US" altLang="ja-JP" sz="1200" b="1" i="0" u="none" strike="noStrike" kern="1200" cap="none" normalizeH="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rPr>
                  <a:t>11P</a:t>
                </a:r>
                <a:r>
                  <a:rPr kumimoji="1" lang="ja-JP" altLang="en-US" sz="1200" b="1" i="0" u="none" strike="noStrike" kern="1200" cap="none" normalizeH="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rPr>
                  <a:t>減</a:t>
                </a:r>
              </a:p>
            </p:txBody>
          </p:sp>
          <p:sp>
            <p:nvSpPr>
              <p:cNvPr id="81" name="テキスト ボックス 80">
                <a:extLst>
                  <a:ext uri="{FF2B5EF4-FFF2-40B4-BE49-F238E27FC236}">
                    <a16:creationId xmlns:a16="http://schemas.microsoft.com/office/drawing/2014/main" id="{6EF59009-E82F-4054-B649-62ABA4650B7D}"/>
                  </a:ext>
                </a:extLst>
              </p:cNvPr>
              <p:cNvSpPr txBox="1"/>
              <p:nvPr/>
            </p:nvSpPr>
            <p:spPr>
              <a:xfrm>
                <a:off x="571037" y="3535379"/>
                <a:ext cx="517588" cy="215444"/>
              </a:xfrm>
              <a:prstGeom prst="rect">
                <a:avLst/>
              </a:prstGeom>
              <a:noFill/>
              <a:ln w="28575">
                <a:noFill/>
              </a:ln>
            </p:spPr>
            <p:txBody>
              <a:bodyPr vert="horz" wrap="square" lIns="180000" anchor="ctr">
                <a:spAutoFit/>
              </a:bodyPr>
              <a:lstStyle/>
              <a:p>
                <a:pPr lvl="0">
                  <a:defRPr/>
                </a:pPr>
                <a:r>
                  <a:rPr kumimoji="1" lang="ja-JP" altLang="en-US" sz="800" b="1" dirty="0">
                    <a:solidFill>
                      <a:sysClr val="windowText" lastClr="000000"/>
                    </a:solidFill>
                    <a:latin typeface="游ゴシック" panose="020B0400000000000000" pitchFamily="50" charset="-128"/>
                    <a:ea typeface="游ゴシック" panose="020B0400000000000000" pitchFamily="50" charset="-128"/>
                  </a:rPr>
                  <a:t>％</a:t>
                </a:r>
                <a:endParaRPr kumimoji="1" lang="ja-JP" altLang="en-US" sz="800" b="1" i="0" u="none" strike="noStrike" kern="1200" cap="none" normalizeH="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mn-cs"/>
                </a:endParaRPr>
              </a:p>
            </p:txBody>
          </p:sp>
          <p:cxnSp>
            <p:nvCxnSpPr>
              <p:cNvPr id="10" name="直線矢印コネクタ 9">
                <a:extLst>
                  <a:ext uri="{FF2B5EF4-FFF2-40B4-BE49-F238E27FC236}">
                    <a16:creationId xmlns:a16="http://schemas.microsoft.com/office/drawing/2014/main" id="{BA8880C2-4792-4275-A8BD-88D1BB162591}"/>
                  </a:ext>
                </a:extLst>
              </p:cNvPr>
              <p:cNvCxnSpPr>
                <a:cxnSpLocks/>
              </p:cNvCxnSpPr>
              <p:nvPr/>
            </p:nvCxnSpPr>
            <p:spPr>
              <a:xfrm>
                <a:off x="1944694" y="5754613"/>
                <a:ext cx="468000" cy="0"/>
              </a:xfrm>
              <a:prstGeom prst="straightConnector1">
                <a:avLst/>
              </a:prstGeom>
              <a:ln w="19050">
                <a:solidFill>
                  <a:schemeClr val="accent4">
                    <a:lumMod val="75000"/>
                  </a:schemeClr>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sp>
            <p:nvSpPr>
              <p:cNvPr id="84" name="テキスト ボックス 83">
                <a:extLst>
                  <a:ext uri="{FF2B5EF4-FFF2-40B4-BE49-F238E27FC236}">
                    <a16:creationId xmlns:a16="http://schemas.microsoft.com/office/drawing/2014/main" id="{57D5CD01-B374-429F-999A-C716B8E5BAD8}"/>
                  </a:ext>
                </a:extLst>
              </p:cNvPr>
              <p:cNvSpPr txBox="1"/>
              <p:nvPr/>
            </p:nvSpPr>
            <p:spPr>
              <a:xfrm>
                <a:off x="1575796" y="5804757"/>
                <a:ext cx="1082720" cy="261610"/>
              </a:xfrm>
              <a:prstGeom prst="rect">
                <a:avLst/>
              </a:prstGeom>
              <a:noFill/>
              <a:ln w="28575">
                <a:noFill/>
              </a:ln>
            </p:spPr>
            <p:txBody>
              <a:bodyPr vert="horz" wrap="square" lIns="180000" anchor="ctr">
                <a:spAutoFit/>
              </a:bodyPr>
              <a:lstStyle/>
              <a:p>
                <a:pPr lvl="0" algn="ctr">
                  <a:defRPr/>
                </a:pPr>
                <a:r>
                  <a:rPr kumimoji="1" lang="ja-JP" altLang="en-US" sz="1100" b="1" dirty="0">
                    <a:solidFill>
                      <a:schemeClr val="accent2">
                        <a:lumMod val="75000"/>
                      </a:schemeClr>
                    </a:solidFill>
                    <a:latin typeface="游ゴシック" panose="020B0400000000000000" pitchFamily="50" charset="-128"/>
                    <a:ea typeface="游ゴシック" panose="020B0400000000000000" pitchFamily="50" charset="-128"/>
                  </a:rPr>
                  <a:t>来場ピーク</a:t>
                </a:r>
                <a:endParaRPr kumimoji="1" lang="ja-JP" altLang="en-US" sz="1100" b="1" i="0" u="none" strike="noStrike" kern="1200" cap="none" normalizeH="0" noProof="0" dirty="0">
                  <a:ln>
                    <a:noFill/>
                  </a:ln>
                  <a:solidFill>
                    <a:schemeClr val="accent2">
                      <a:lumMod val="75000"/>
                    </a:schemeClr>
                  </a:solidFill>
                  <a:effectLst/>
                  <a:uLnTx/>
                  <a:uFillTx/>
                  <a:latin typeface="游ゴシック" panose="020B0400000000000000" pitchFamily="50" charset="-128"/>
                  <a:ea typeface="游ゴシック" panose="020B0400000000000000" pitchFamily="50" charset="-128"/>
                  <a:cs typeface="+mn-cs"/>
                </a:endParaRPr>
              </a:p>
            </p:txBody>
          </p:sp>
          <p:cxnSp>
            <p:nvCxnSpPr>
              <p:cNvPr id="85" name="直線矢印コネクタ 84">
                <a:extLst>
                  <a:ext uri="{FF2B5EF4-FFF2-40B4-BE49-F238E27FC236}">
                    <a16:creationId xmlns:a16="http://schemas.microsoft.com/office/drawing/2014/main" id="{12A9AD14-1628-463B-93C3-7429A3198603}"/>
                  </a:ext>
                </a:extLst>
              </p:cNvPr>
              <p:cNvCxnSpPr>
                <a:cxnSpLocks/>
              </p:cNvCxnSpPr>
              <p:nvPr/>
            </p:nvCxnSpPr>
            <p:spPr>
              <a:xfrm>
                <a:off x="2938974" y="5762978"/>
                <a:ext cx="324000" cy="0"/>
              </a:xfrm>
              <a:prstGeom prst="straightConnector1">
                <a:avLst/>
              </a:prstGeom>
              <a:ln w="19050">
                <a:solidFill>
                  <a:schemeClr val="accent4">
                    <a:lumMod val="75000"/>
                  </a:schemeClr>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sp>
            <p:nvSpPr>
              <p:cNvPr id="86" name="テキスト ボックス 85">
                <a:extLst>
                  <a:ext uri="{FF2B5EF4-FFF2-40B4-BE49-F238E27FC236}">
                    <a16:creationId xmlns:a16="http://schemas.microsoft.com/office/drawing/2014/main" id="{90A97856-F584-4C66-8CBA-538DFBAC43EC}"/>
                  </a:ext>
                </a:extLst>
              </p:cNvPr>
              <p:cNvSpPr txBox="1"/>
              <p:nvPr/>
            </p:nvSpPr>
            <p:spPr>
              <a:xfrm>
                <a:off x="2445146" y="5804757"/>
                <a:ext cx="1228874" cy="261610"/>
              </a:xfrm>
              <a:prstGeom prst="rect">
                <a:avLst/>
              </a:prstGeom>
              <a:noFill/>
              <a:ln w="28575">
                <a:noFill/>
              </a:ln>
            </p:spPr>
            <p:txBody>
              <a:bodyPr vert="horz" wrap="square" lIns="180000" anchor="ctr">
                <a:spAutoFit/>
              </a:bodyPr>
              <a:lstStyle/>
              <a:p>
                <a:pPr lvl="0" algn="ctr">
                  <a:defRPr/>
                </a:pPr>
                <a:r>
                  <a:rPr kumimoji="1" lang="ja-JP" altLang="en-US" sz="1100" b="1" dirty="0">
                    <a:solidFill>
                      <a:schemeClr val="accent2">
                        <a:lumMod val="75000"/>
                      </a:schemeClr>
                    </a:solidFill>
                    <a:latin typeface="游ゴシック" panose="020B0400000000000000" pitchFamily="50" charset="-128"/>
                    <a:ea typeface="游ゴシック" panose="020B0400000000000000" pitchFamily="50" charset="-128"/>
                  </a:rPr>
                  <a:t>来退場ピーク</a:t>
                </a:r>
                <a:endParaRPr kumimoji="1" lang="ja-JP" altLang="en-US" sz="1100" b="1" i="0" u="none" strike="noStrike" kern="1200" cap="none" normalizeH="0" noProof="0" dirty="0">
                  <a:ln>
                    <a:noFill/>
                  </a:ln>
                  <a:solidFill>
                    <a:schemeClr val="accent2">
                      <a:lumMod val="75000"/>
                    </a:schemeClr>
                  </a:solidFill>
                  <a:effectLst/>
                  <a:uLnTx/>
                  <a:uFillTx/>
                  <a:latin typeface="游ゴシック" panose="020B0400000000000000" pitchFamily="50" charset="-128"/>
                  <a:ea typeface="游ゴシック" panose="020B0400000000000000" pitchFamily="50" charset="-128"/>
                  <a:cs typeface="+mn-cs"/>
                </a:endParaRPr>
              </a:p>
            </p:txBody>
          </p:sp>
          <p:cxnSp>
            <p:nvCxnSpPr>
              <p:cNvPr id="87" name="直線矢印コネクタ 86">
                <a:extLst>
                  <a:ext uri="{FF2B5EF4-FFF2-40B4-BE49-F238E27FC236}">
                    <a16:creationId xmlns:a16="http://schemas.microsoft.com/office/drawing/2014/main" id="{E2379CCD-8E37-4D86-91A7-508F6A75EC70}"/>
                  </a:ext>
                </a:extLst>
              </p:cNvPr>
              <p:cNvCxnSpPr>
                <a:cxnSpLocks/>
              </p:cNvCxnSpPr>
              <p:nvPr/>
            </p:nvCxnSpPr>
            <p:spPr>
              <a:xfrm>
                <a:off x="3762536" y="5754613"/>
                <a:ext cx="252000" cy="0"/>
              </a:xfrm>
              <a:prstGeom prst="straightConnector1">
                <a:avLst/>
              </a:prstGeom>
              <a:ln w="19050">
                <a:solidFill>
                  <a:schemeClr val="accent4">
                    <a:lumMod val="75000"/>
                  </a:schemeClr>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sp>
            <p:nvSpPr>
              <p:cNvPr id="88" name="テキスト ボックス 87">
                <a:extLst>
                  <a:ext uri="{FF2B5EF4-FFF2-40B4-BE49-F238E27FC236}">
                    <a16:creationId xmlns:a16="http://schemas.microsoft.com/office/drawing/2014/main" id="{0B2060AB-CC5B-4213-8D20-95FAED571EEB}"/>
                  </a:ext>
                </a:extLst>
              </p:cNvPr>
              <p:cNvSpPr txBox="1"/>
              <p:nvPr/>
            </p:nvSpPr>
            <p:spPr>
              <a:xfrm>
                <a:off x="3363180" y="5809570"/>
                <a:ext cx="1082719" cy="261610"/>
              </a:xfrm>
              <a:prstGeom prst="rect">
                <a:avLst/>
              </a:prstGeom>
              <a:noFill/>
              <a:ln w="28575">
                <a:noFill/>
              </a:ln>
            </p:spPr>
            <p:txBody>
              <a:bodyPr vert="horz" wrap="square" lIns="180000" anchor="ctr">
                <a:spAutoFit/>
              </a:bodyPr>
              <a:lstStyle/>
              <a:p>
                <a:pPr lvl="0" algn="ctr">
                  <a:defRPr/>
                </a:pPr>
                <a:r>
                  <a:rPr kumimoji="1" lang="ja-JP" altLang="en-US" sz="1100" b="1" dirty="0">
                    <a:solidFill>
                      <a:schemeClr val="accent2">
                        <a:lumMod val="75000"/>
                      </a:schemeClr>
                    </a:solidFill>
                    <a:latin typeface="游ゴシック" panose="020B0400000000000000" pitchFamily="50" charset="-128"/>
                    <a:ea typeface="游ゴシック" panose="020B0400000000000000" pitchFamily="50" charset="-128"/>
                  </a:rPr>
                  <a:t>退場ピーク</a:t>
                </a:r>
                <a:endParaRPr kumimoji="1" lang="ja-JP" altLang="en-US" sz="1100" b="1" i="0" u="none" strike="noStrike" kern="1200" cap="none" normalizeH="0" noProof="0" dirty="0">
                  <a:ln>
                    <a:noFill/>
                  </a:ln>
                  <a:solidFill>
                    <a:schemeClr val="accent2">
                      <a:lumMod val="75000"/>
                    </a:schemeClr>
                  </a:solidFill>
                  <a:effectLst/>
                  <a:uLnTx/>
                  <a:uFillTx/>
                  <a:latin typeface="游ゴシック" panose="020B0400000000000000" pitchFamily="50" charset="-128"/>
                  <a:ea typeface="游ゴシック" panose="020B0400000000000000" pitchFamily="50" charset="-128"/>
                  <a:cs typeface="+mn-cs"/>
                </a:endParaRPr>
              </a:p>
            </p:txBody>
          </p:sp>
          <p:sp>
            <p:nvSpPr>
              <p:cNvPr id="16" name="正方形/長方形 15">
                <a:extLst>
                  <a:ext uri="{FF2B5EF4-FFF2-40B4-BE49-F238E27FC236}">
                    <a16:creationId xmlns:a16="http://schemas.microsoft.com/office/drawing/2014/main" id="{CE8BDF25-466A-444F-9155-A9E7D5B79F33}"/>
                  </a:ext>
                </a:extLst>
              </p:cNvPr>
              <p:cNvSpPr/>
              <p:nvPr/>
            </p:nvSpPr>
            <p:spPr>
              <a:xfrm>
                <a:off x="1962745" y="4051936"/>
                <a:ext cx="468000" cy="1584000"/>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a:extLst>
                  <a:ext uri="{FF2B5EF4-FFF2-40B4-BE49-F238E27FC236}">
                    <a16:creationId xmlns:a16="http://schemas.microsoft.com/office/drawing/2014/main" id="{8809EDB4-04EE-4F5A-BF74-7BCB735B0973}"/>
                  </a:ext>
                </a:extLst>
              </p:cNvPr>
              <p:cNvSpPr/>
              <p:nvPr/>
            </p:nvSpPr>
            <p:spPr>
              <a:xfrm>
                <a:off x="2969881" y="4060882"/>
                <a:ext cx="288000" cy="1584000"/>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a:extLst>
                  <a:ext uri="{FF2B5EF4-FFF2-40B4-BE49-F238E27FC236}">
                    <a16:creationId xmlns:a16="http://schemas.microsoft.com/office/drawing/2014/main" id="{9E6CBFFA-CA87-4286-B51C-E25AE5F37382}"/>
                  </a:ext>
                </a:extLst>
              </p:cNvPr>
              <p:cNvSpPr/>
              <p:nvPr/>
            </p:nvSpPr>
            <p:spPr>
              <a:xfrm>
                <a:off x="3801614" y="4060882"/>
                <a:ext cx="162000" cy="1584000"/>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テキスト ボックス 93">
                <a:extLst>
                  <a:ext uri="{FF2B5EF4-FFF2-40B4-BE49-F238E27FC236}">
                    <a16:creationId xmlns:a16="http://schemas.microsoft.com/office/drawing/2014/main" id="{E6DDF4FD-8EC3-44C7-AB0C-B95B1B4BA75E}"/>
                  </a:ext>
                </a:extLst>
              </p:cNvPr>
              <p:cNvSpPr txBox="1"/>
              <p:nvPr/>
            </p:nvSpPr>
            <p:spPr>
              <a:xfrm>
                <a:off x="2741388" y="3625788"/>
                <a:ext cx="756003" cy="461665"/>
              </a:xfrm>
              <a:prstGeom prst="rect">
                <a:avLst/>
              </a:prstGeom>
              <a:noFill/>
              <a:ln w="28575">
                <a:noFill/>
              </a:ln>
            </p:spPr>
            <p:txBody>
              <a:bodyPr vert="horz" wrap="square" lIns="180000" anchor="ctr">
                <a:spAutoFit/>
              </a:bodyPr>
              <a:lstStyle/>
              <a:p>
                <a:pPr lvl="0">
                  <a:defRPr/>
                </a:pPr>
                <a:r>
                  <a:rPr kumimoji="1" lang="ja-JP" altLang="en-US" sz="1200" b="1" dirty="0">
                    <a:solidFill>
                      <a:srgbClr val="FF0000"/>
                    </a:solidFill>
                    <a:latin typeface="游ゴシック" panose="020B0400000000000000" pitchFamily="50" charset="-128"/>
                    <a:ea typeface="游ゴシック" panose="020B0400000000000000" pitchFamily="50" charset="-128"/>
                  </a:rPr>
                  <a:t>最   大</a:t>
                </a:r>
                <a:r>
                  <a:rPr kumimoji="1" lang="en-US" altLang="ja-JP" sz="1200" b="1" dirty="0">
                    <a:solidFill>
                      <a:srgbClr val="FF0000"/>
                    </a:solidFill>
                    <a:latin typeface="游ゴシック" panose="020B0400000000000000" pitchFamily="50" charset="-128"/>
                    <a:ea typeface="游ゴシック" panose="020B0400000000000000" pitchFamily="50" charset="-128"/>
                  </a:rPr>
                  <a:t>11P</a:t>
                </a:r>
                <a:r>
                  <a:rPr kumimoji="1" lang="ja-JP" altLang="en-US" sz="1200" b="1" i="0" u="none" strike="noStrike" kern="1200" cap="none" normalizeH="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rPr>
                  <a:t>減</a:t>
                </a:r>
              </a:p>
            </p:txBody>
          </p:sp>
          <p:sp>
            <p:nvSpPr>
              <p:cNvPr id="113" name="テキスト ボックス 112">
                <a:extLst>
                  <a:ext uri="{FF2B5EF4-FFF2-40B4-BE49-F238E27FC236}">
                    <a16:creationId xmlns:a16="http://schemas.microsoft.com/office/drawing/2014/main" id="{78201CD1-D192-49D9-97F2-DD53AF7A5E98}"/>
                  </a:ext>
                </a:extLst>
              </p:cNvPr>
              <p:cNvSpPr txBox="1"/>
              <p:nvPr/>
            </p:nvSpPr>
            <p:spPr>
              <a:xfrm>
                <a:off x="413810" y="5818855"/>
                <a:ext cx="1417687" cy="276999"/>
              </a:xfrm>
              <a:prstGeom prst="rect">
                <a:avLst/>
              </a:prstGeom>
              <a:noFill/>
              <a:ln w="28575">
                <a:noFill/>
              </a:ln>
            </p:spPr>
            <p:txBody>
              <a:bodyPr vert="horz" wrap="square" lIns="180000" anchor="ctr">
                <a:spAutoFit/>
              </a:bodyPr>
              <a:lstStyle/>
              <a:p>
                <a:pPr lvl="0" algn="ctr">
                  <a:defRPr/>
                </a:pPr>
                <a:r>
                  <a:rPr kumimoji="1" lang="ja-JP" altLang="en-US" sz="1200" b="1" i="0" u="none" strike="noStrike" kern="1200" cap="none" normalizeH="0" noProof="0" dirty="0">
                    <a:ln>
                      <a:noFill/>
                    </a:ln>
                    <a:solidFill>
                      <a:schemeClr val="accent2">
                        <a:lumMod val="75000"/>
                      </a:schemeClr>
                    </a:solidFill>
                    <a:effectLst/>
                    <a:uLnTx/>
                    <a:uFillTx/>
                    <a:latin typeface="游ゴシック" panose="020B0400000000000000" pitchFamily="50" charset="-128"/>
                    <a:ea typeface="游ゴシック" panose="020B0400000000000000" pitchFamily="50" charset="-128"/>
                    <a:cs typeface="+mn-cs"/>
                  </a:rPr>
                  <a:t>万博特性</a:t>
                </a:r>
                <a:endParaRPr kumimoji="1" lang="en-US" altLang="ja-JP" sz="1200" b="1" i="0" u="none" strike="noStrike" kern="1200" cap="none" normalizeH="0" noProof="0" dirty="0">
                  <a:ln>
                    <a:noFill/>
                  </a:ln>
                  <a:solidFill>
                    <a:schemeClr val="accent2">
                      <a:lumMod val="75000"/>
                    </a:schemeClr>
                  </a:solidFill>
                  <a:effectLst/>
                  <a:uLnTx/>
                  <a:uFillTx/>
                  <a:latin typeface="游ゴシック" panose="020B0400000000000000" pitchFamily="50" charset="-128"/>
                  <a:ea typeface="游ゴシック" panose="020B0400000000000000" pitchFamily="50" charset="-128"/>
                  <a:cs typeface="+mn-cs"/>
                </a:endParaRPr>
              </a:p>
            </p:txBody>
          </p:sp>
        </p:grpSp>
      </p:grpSp>
      <p:grpSp>
        <p:nvGrpSpPr>
          <p:cNvPr id="9" name="グループ化 8">
            <a:extLst>
              <a:ext uri="{FF2B5EF4-FFF2-40B4-BE49-F238E27FC236}">
                <a16:creationId xmlns:a16="http://schemas.microsoft.com/office/drawing/2014/main" id="{913B99E6-E873-4369-A493-C94DBA7F6009}"/>
              </a:ext>
            </a:extLst>
          </p:cNvPr>
          <p:cNvGrpSpPr/>
          <p:nvPr/>
        </p:nvGrpSpPr>
        <p:grpSpPr>
          <a:xfrm>
            <a:off x="6573692" y="5935803"/>
            <a:ext cx="2179201" cy="510489"/>
            <a:chOff x="9374183" y="3423089"/>
            <a:chExt cx="2179201" cy="510489"/>
          </a:xfrm>
        </p:grpSpPr>
        <p:sp>
          <p:nvSpPr>
            <p:cNvPr id="76" name="正方形/長方形 75">
              <a:extLst>
                <a:ext uri="{FF2B5EF4-FFF2-40B4-BE49-F238E27FC236}">
                  <a16:creationId xmlns:a16="http://schemas.microsoft.com/office/drawing/2014/main" id="{E9667803-3D6A-4619-BA1F-8CFE2C8C32AE}"/>
                </a:ext>
              </a:extLst>
            </p:cNvPr>
            <p:cNvSpPr/>
            <p:nvPr/>
          </p:nvSpPr>
          <p:spPr>
            <a:xfrm>
              <a:off x="9999945" y="3493460"/>
              <a:ext cx="327876" cy="108000"/>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a:extLst>
                <a:ext uri="{FF2B5EF4-FFF2-40B4-BE49-F238E27FC236}">
                  <a16:creationId xmlns:a16="http://schemas.microsoft.com/office/drawing/2014/main" id="{C50C5A3F-B047-4C79-877F-0AC275A32720}"/>
                </a:ext>
              </a:extLst>
            </p:cNvPr>
            <p:cNvSpPr txBox="1"/>
            <p:nvPr/>
          </p:nvSpPr>
          <p:spPr>
            <a:xfrm>
              <a:off x="10318751" y="3423089"/>
              <a:ext cx="123463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万博来退場ピーク時間帯</a:t>
              </a:r>
            </a:p>
          </p:txBody>
        </p:sp>
        <p:cxnSp>
          <p:nvCxnSpPr>
            <p:cNvPr id="4" name="直線コネクタ 3">
              <a:extLst>
                <a:ext uri="{FF2B5EF4-FFF2-40B4-BE49-F238E27FC236}">
                  <a16:creationId xmlns:a16="http://schemas.microsoft.com/office/drawing/2014/main" id="{6705C9C7-0587-41FB-A8EC-374CFFFD8DA3}"/>
                </a:ext>
              </a:extLst>
            </p:cNvPr>
            <p:cNvCxnSpPr>
              <a:cxnSpLocks/>
            </p:cNvCxnSpPr>
            <p:nvPr/>
          </p:nvCxnSpPr>
          <p:spPr>
            <a:xfrm>
              <a:off x="10007457" y="3678659"/>
              <a:ext cx="318806" cy="0"/>
            </a:xfrm>
            <a:prstGeom prst="line">
              <a:avLst/>
            </a:prstGeom>
            <a:ln w="25400">
              <a:solidFill>
                <a:srgbClr val="0000CC"/>
              </a:solidFill>
              <a:prstDash val="solid"/>
              <a:tailEnd type="none"/>
            </a:ln>
          </p:spPr>
          <p:style>
            <a:lnRef idx="1">
              <a:schemeClr val="accent1"/>
            </a:lnRef>
            <a:fillRef idx="0">
              <a:schemeClr val="accent1"/>
            </a:fillRef>
            <a:effectRef idx="0">
              <a:schemeClr val="accent1"/>
            </a:effectRef>
            <a:fontRef idx="minor">
              <a:schemeClr val="tx1"/>
            </a:fontRef>
          </p:style>
        </p:cxnSp>
        <p:sp>
          <p:nvSpPr>
            <p:cNvPr id="80" name="テキスト ボックス 79">
              <a:extLst>
                <a:ext uri="{FF2B5EF4-FFF2-40B4-BE49-F238E27FC236}">
                  <a16:creationId xmlns:a16="http://schemas.microsoft.com/office/drawing/2014/main" id="{62F2F5A5-451B-4644-8AEC-B39C2A324D89}"/>
                </a:ext>
              </a:extLst>
            </p:cNvPr>
            <p:cNvSpPr txBox="1"/>
            <p:nvPr/>
          </p:nvSpPr>
          <p:spPr>
            <a:xfrm>
              <a:off x="10326263" y="3573259"/>
              <a:ext cx="1159292"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平常時</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内閣府データ</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cxnSp>
          <p:nvCxnSpPr>
            <p:cNvPr id="89" name="直線コネクタ 88">
              <a:extLst>
                <a:ext uri="{FF2B5EF4-FFF2-40B4-BE49-F238E27FC236}">
                  <a16:creationId xmlns:a16="http://schemas.microsoft.com/office/drawing/2014/main" id="{690D1D66-1FDD-4C1D-A05F-1BCE42C180DE}"/>
                </a:ext>
              </a:extLst>
            </p:cNvPr>
            <p:cNvCxnSpPr>
              <a:cxnSpLocks/>
            </p:cNvCxnSpPr>
            <p:nvPr/>
          </p:nvCxnSpPr>
          <p:spPr>
            <a:xfrm>
              <a:off x="10015621" y="3822039"/>
              <a:ext cx="318806" cy="0"/>
            </a:xfrm>
            <a:prstGeom prst="line">
              <a:avLst/>
            </a:prstGeom>
            <a:ln w="25400">
              <a:solidFill>
                <a:schemeClr val="accent2"/>
              </a:solidFill>
              <a:prstDash val="solid"/>
              <a:tailEnd type="none"/>
            </a:ln>
          </p:spPr>
          <p:style>
            <a:lnRef idx="1">
              <a:schemeClr val="accent1"/>
            </a:lnRef>
            <a:fillRef idx="0">
              <a:schemeClr val="accent1"/>
            </a:fillRef>
            <a:effectRef idx="0">
              <a:schemeClr val="accent1"/>
            </a:effectRef>
            <a:fontRef idx="minor">
              <a:schemeClr val="tx1"/>
            </a:fontRef>
          </p:style>
        </p:cxnSp>
        <p:sp>
          <p:nvSpPr>
            <p:cNvPr id="90" name="テキスト ボックス 89">
              <a:extLst>
                <a:ext uri="{FF2B5EF4-FFF2-40B4-BE49-F238E27FC236}">
                  <a16:creationId xmlns:a16="http://schemas.microsoft.com/office/drawing/2014/main" id="{D86A45C3-3F89-408B-BEF7-05B0FA26F29F}"/>
                </a:ext>
              </a:extLst>
            </p:cNvPr>
            <p:cNvSpPr txBox="1"/>
            <p:nvPr/>
          </p:nvSpPr>
          <p:spPr>
            <a:xfrm>
              <a:off x="10323543" y="3718134"/>
              <a:ext cx="78739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万博時</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予測</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sp>
          <p:nvSpPr>
            <p:cNvPr id="97" name="テキスト ボックス 96">
              <a:extLst>
                <a:ext uri="{FF2B5EF4-FFF2-40B4-BE49-F238E27FC236}">
                  <a16:creationId xmlns:a16="http://schemas.microsoft.com/office/drawing/2014/main" id="{291ABE7C-0A05-45B8-8B93-E516F3DF11C1}"/>
                </a:ext>
              </a:extLst>
            </p:cNvPr>
            <p:cNvSpPr txBox="1"/>
            <p:nvPr/>
          </p:nvSpPr>
          <p:spPr>
            <a:xfrm>
              <a:off x="9374183" y="3440852"/>
              <a:ext cx="646331"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＜凡例＞</a:t>
              </a:r>
            </a:p>
          </p:txBody>
        </p:sp>
        <p:sp>
          <p:nvSpPr>
            <p:cNvPr id="100" name="正方形/長方形 99">
              <a:extLst>
                <a:ext uri="{FF2B5EF4-FFF2-40B4-BE49-F238E27FC236}">
                  <a16:creationId xmlns:a16="http://schemas.microsoft.com/office/drawing/2014/main" id="{5FCEF2CE-D388-47D2-B3E5-BACF0CA67F56}"/>
                </a:ext>
              </a:extLst>
            </p:cNvPr>
            <p:cNvSpPr/>
            <p:nvPr/>
          </p:nvSpPr>
          <p:spPr>
            <a:xfrm>
              <a:off x="9428662" y="3448803"/>
              <a:ext cx="2088000" cy="46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E38F77AE-7202-45F9-B9FF-C53E1E91AF9F}"/>
              </a:ext>
            </a:extLst>
          </p:cNvPr>
          <p:cNvGrpSpPr/>
          <p:nvPr/>
        </p:nvGrpSpPr>
        <p:grpSpPr>
          <a:xfrm>
            <a:off x="4637894" y="3492346"/>
            <a:ext cx="4075133" cy="2511869"/>
            <a:chOff x="4637894" y="3544735"/>
            <a:chExt cx="4075133" cy="2511869"/>
          </a:xfrm>
        </p:grpSpPr>
        <p:pic>
          <p:nvPicPr>
            <p:cNvPr id="19" name="図 18">
              <a:extLst>
                <a:ext uri="{FF2B5EF4-FFF2-40B4-BE49-F238E27FC236}">
                  <a16:creationId xmlns:a16="http://schemas.microsoft.com/office/drawing/2014/main" id="{277680AC-B0D9-410B-A185-F551201B43BA}"/>
                </a:ext>
              </a:extLst>
            </p:cNvPr>
            <p:cNvPicPr>
              <a:picLocks noChangeAspect="1"/>
            </p:cNvPicPr>
            <p:nvPr/>
          </p:nvPicPr>
          <p:blipFill>
            <a:blip r:embed="rId4"/>
            <a:stretch>
              <a:fillRect/>
            </a:stretch>
          </p:blipFill>
          <p:spPr>
            <a:xfrm>
              <a:off x="4637894" y="3576975"/>
              <a:ext cx="3943532" cy="2127600"/>
            </a:xfrm>
            <a:prstGeom prst="rect">
              <a:avLst/>
            </a:prstGeom>
          </p:spPr>
        </p:pic>
        <p:sp>
          <p:nvSpPr>
            <p:cNvPr id="60" name="テキスト ボックス 59">
              <a:extLst>
                <a:ext uri="{FF2B5EF4-FFF2-40B4-BE49-F238E27FC236}">
                  <a16:creationId xmlns:a16="http://schemas.microsoft.com/office/drawing/2014/main" id="{DD0C3C17-28D6-49C4-985F-E721FBA2D0B9}"/>
                </a:ext>
              </a:extLst>
            </p:cNvPr>
            <p:cNvSpPr txBox="1"/>
            <p:nvPr/>
          </p:nvSpPr>
          <p:spPr>
            <a:xfrm>
              <a:off x="8195439" y="5689341"/>
              <a:ext cx="517588" cy="215444"/>
            </a:xfrm>
            <a:prstGeom prst="rect">
              <a:avLst/>
            </a:prstGeom>
            <a:noFill/>
            <a:ln w="28575">
              <a:noFill/>
            </a:ln>
          </p:spPr>
          <p:txBody>
            <a:bodyPr vert="horz" wrap="square" lIns="180000" anchor="ctr">
              <a:spAutoFit/>
            </a:bodyPr>
            <a:lstStyle/>
            <a:p>
              <a:pPr lvl="0">
                <a:defRPr/>
              </a:pPr>
              <a:r>
                <a:rPr kumimoji="1" lang="ja-JP" altLang="en-US" sz="800" b="1" dirty="0">
                  <a:solidFill>
                    <a:sysClr val="windowText" lastClr="000000"/>
                  </a:solidFill>
                  <a:latin typeface="游ゴシック" panose="020B0400000000000000" pitchFamily="50" charset="-128"/>
                  <a:ea typeface="游ゴシック" panose="020B0400000000000000" pitchFamily="50" charset="-128"/>
                </a:rPr>
                <a:t>時間</a:t>
              </a:r>
              <a:endParaRPr kumimoji="1" lang="ja-JP" altLang="en-US" sz="800" b="1" i="0" u="none" strike="noStrike" kern="1200" cap="none" normalizeH="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mn-cs"/>
              </a:endParaRPr>
            </a:p>
          </p:txBody>
        </p:sp>
        <p:sp>
          <p:nvSpPr>
            <p:cNvPr id="82" name="テキスト ボックス 81">
              <a:extLst>
                <a:ext uri="{FF2B5EF4-FFF2-40B4-BE49-F238E27FC236}">
                  <a16:creationId xmlns:a16="http://schemas.microsoft.com/office/drawing/2014/main" id="{FA20C9F9-199A-4FB9-AB14-B9967DAF844C}"/>
                </a:ext>
              </a:extLst>
            </p:cNvPr>
            <p:cNvSpPr txBox="1"/>
            <p:nvPr/>
          </p:nvSpPr>
          <p:spPr>
            <a:xfrm>
              <a:off x="4723440" y="3544735"/>
              <a:ext cx="517588" cy="215444"/>
            </a:xfrm>
            <a:prstGeom prst="rect">
              <a:avLst/>
            </a:prstGeom>
            <a:noFill/>
            <a:ln w="28575">
              <a:noFill/>
            </a:ln>
          </p:spPr>
          <p:txBody>
            <a:bodyPr vert="horz" wrap="square" lIns="180000" anchor="ctr">
              <a:spAutoFit/>
            </a:bodyPr>
            <a:lstStyle/>
            <a:p>
              <a:pPr lvl="0">
                <a:defRPr/>
              </a:pPr>
              <a:r>
                <a:rPr kumimoji="1" lang="ja-JP" altLang="en-US" sz="800" b="1" dirty="0">
                  <a:solidFill>
                    <a:sysClr val="windowText" lastClr="000000"/>
                  </a:solidFill>
                  <a:latin typeface="游ゴシック" panose="020B0400000000000000" pitchFamily="50" charset="-128"/>
                  <a:ea typeface="游ゴシック" panose="020B0400000000000000" pitchFamily="50" charset="-128"/>
                </a:rPr>
                <a:t>％</a:t>
              </a:r>
              <a:endParaRPr kumimoji="1" lang="ja-JP" altLang="en-US" sz="800" b="1" i="0" u="none" strike="noStrike" kern="1200" cap="none" normalizeH="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mn-cs"/>
              </a:endParaRPr>
            </a:p>
          </p:txBody>
        </p:sp>
        <p:cxnSp>
          <p:nvCxnSpPr>
            <p:cNvPr id="102" name="直線矢印コネクタ 101">
              <a:extLst>
                <a:ext uri="{FF2B5EF4-FFF2-40B4-BE49-F238E27FC236}">
                  <a16:creationId xmlns:a16="http://schemas.microsoft.com/office/drawing/2014/main" id="{E350D7A5-187E-4E30-953F-671B4745B51F}"/>
                </a:ext>
              </a:extLst>
            </p:cNvPr>
            <p:cNvCxnSpPr>
              <a:cxnSpLocks/>
            </p:cNvCxnSpPr>
            <p:nvPr/>
          </p:nvCxnSpPr>
          <p:spPr>
            <a:xfrm>
              <a:off x="6124610" y="5754613"/>
              <a:ext cx="468000" cy="0"/>
            </a:xfrm>
            <a:prstGeom prst="straightConnector1">
              <a:avLst/>
            </a:prstGeom>
            <a:ln w="19050">
              <a:solidFill>
                <a:schemeClr val="accent4">
                  <a:lumMod val="75000"/>
                </a:schemeClr>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41910E55-C463-4C4E-809E-46E06B7FB33A}"/>
                </a:ext>
              </a:extLst>
            </p:cNvPr>
            <p:cNvCxnSpPr>
              <a:cxnSpLocks/>
            </p:cNvCxnSpPr>
            <p:nvPr/>
          </p:nvCxnSpPr>
          <p:spPr>
            <a:xfrm>
              <a:off x="7893958" y="5754613"/>
              <a:ext cx="252000" cy="0"/>
            </a:xfrm>
            <a:prstGeom prst="straightConnector1">
              <a:avLst/>
            </a:prstGeom>
            <a:ln w="19050">
              <a:solidFill>
                <a:schemeClr val="accent4">
                  <a:lumMod val="75000"/>
                </a:schemeClr>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sp>
          <p:nvSpPr>
            <p:cNvPr id="105" name="正方形/長方形 104">
              <a:extLst>
                <a:ext uri="{FF2B5EF4-FFF2-40B4-BE49-F238E27FC236}">
                  <a16:creationId xmlns:a16="http://schemas.microsoft.com/office/drawing/2014/main" id="{7678A860-D198-4329-8424-9E381E2B7660}"/>
                </a:ext>
              </a:extLst>
            </p:cNvPr>
            <p:cNvSpPr/>
            <p:nvPr/>
          </p:nvSpPr>
          <p:spPr>
            <a:xfrm>
              <a:off x="6140172" y="4051936"/>
              <a:ext cx="432000" cy="1584000"/>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正方形/長方形 105">
              <a:extLst>
                <a:ext uri="{FF2B5EF4-FFF2-40B4-BE49-F238E27FC236}">
                  <a16:creationId xmlns:a16="http://schemas.microsoft.com/office/drawing/2014/main" id="{B7D85335-1A5C-4303-A0C5-E520391BCC42}"/>
                </a:ext>
              </a:extLst>
            </p:cNvPr>
            <p:cNvSpPr/>
            <p:nvPr/>
          </p:nvSpPr>
          <p:spPr>
            <a:xfrm>
              <a:off x="7115161" y="4060882"/>
              <a:ext cx="288000" cy="1584000"/>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正方形/長方形 106">
              <a:extLst>
                <a:ext uri="{FF2B5EF4-FFF2-40B4-BE49-F238E27FC236}">
                  <a16:creationId xmlns:a16="http://schemas.microsoft.com/office/drawing/2014/main" id="{A065A972-6BCC-4966-A5FB-DB89E850A1A9}"/>
                </a:ext>
              </a:extLst>
            </p:cNvPr>
            <p:cNvSpPr/>
            <p:nvPr/>
          </p:nvSpPr>
          <p:spPr>
            <a:xfrm>
              <a:off x="7936850" y="4060882"/>
              <a:ext cx="162000" cy="1584000"/>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a:extLst>
                <a:ext uri="{FF2B5EF4-FFF2-40B4-BE49-F238E27FC236}">
                  <a16:creationId xmlns:a16="http://schemas.microsoft.com/office/drawing/2014/main" id="{492233E5-3266-4BF8-9A15-0DB2BCE9F126}"/>
                </a:ext>
              </a:extLst>
            </p:cNvPr>
            <p:cNvSpPr txBox="1"/>
            <p:nvPr/>
          </p:nvSpPr>
          <p:spPr>
            <a:xfrm>
              <a:off x="7570488" y="3628322"/>
              <a:ext cx="819153" cy="461665"/>
            </a:xfrm>
            <a:prstGeom prst="rect">
              <a:avLst/>
            </a:prstGeom>
            <a:noFill/>
            <a:ln w="28575">
              <a:noFill/>
            </a:ln>
          </p:spPr>
          <p:txBody>
            <a:bodyPr vert="horz" wrap="square" lIns="180000" anchor="ctr">
              <a:spAutoFit/>
            </a:bodyPr>
            <a:lstStyle/>
            <a:p>
              <a:pPr lvl="0">
                <a:defRPr/>
              </a:pPr>
              <a:r>
                <a:rPr kumimoji="1" lang="ja-JP" altLang="en-US" sz="1200" b="1" dirty="0">
                  <a:solidFill>
                    <a:srgbClr val="FF0000"/>
                  </a:solidFill>
                  <a:latin typeface="游ゴシック" panose="020B0400000000000000" pitchFamily="50" charset="-128"/>
                  <a:ea typeface="游ゴシック" panose="020B0400000000000000" pitchFamily="50" charset="-128"/>
                </a:rPr>
                <a:t>最　大</a:t>
              </a:r>
              <a:r>
                <a:rPr kumimoji="1" lang="en-US" altLang="ja-JP" sz="1200" b="1" dirty="0">
                  <a:solidFill>
                    <a:srgbClr val="FF0000"/>
                  </a:solidFill>
                  <a:latin typeface="游ゴシック" panose="020B0400000000000000" pitchFamily="50" charset="-128"/>
                  <a:ea typeface="游ゴシック" panose="020B0400000000000000" pitchFamily="50" charset="-128"/>
                </a:rPr>
                <a:t>13P</a:t>
              </a:r>
              <a:r>
                <a:rPr kumimoji="1" lang="ja-JP" altLang="en-US" sz="1200" b="1" dirty="0">
                  <a:solidFill>
                    <a:srgbClr val="FF0000"/>
                  </a:solidFill>
                  <a:latin typeface="游ゴシック" panose="020B0400000000000000" pitchFamily="50" charset="-128"/>
                  <a:ea typeface="游ゴシック" panose="020B0400000000000000" pitchFamily="50" charset="-128"/>
                </a:rPr>
                <a:t>減</a:t>
              </a:r>
              <a:endParaRPr kumimoji="1" lang="ja-JP" altLang="en-US" sz="1200" b="1" i="0" u="none" strike="noStrike" kern="1200" cap="none" normalizeH="0" baseline="3000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p:txBody>
        </p:sp>
        <p:sp>
          <p:nvSpPr>
            <p:cNvPr id="72" name="テキスト ボックス 71">
              <a:extLst>
                <a:ext uri="{FF2B5EF4-FFF2-40B4-BE49-F238E27FC236}">
                  <a16:creationId xmlns:a16="http://schemas.microsoft.com/office/drawing/2014/main" id="{E5BCF0DF-F8A3-4A24-88DD-793115BE04EA}"/>
                </a:ext>
              </a:extLst>
            </p:cNvPr>
            <p:cNvSpPr txBox="1"/>
            <p:nvPr/>
          </p:nvSpPr>
          <p:spPr>
            <a:xfrm>
              <a:off x="5968382" y="3623934"/>
              <a:ext cx="772343" cy="461665"/>
            </a:xfrm>
            <a:prstGeom prst="rect">
              <a:avLst/>
            </a:prstGeom>
            <a:noFill/>
            <a:ln w="28575">
              <a:noFill/>
            </a:ln>
          </p:spPr>
          <p:txBody>
            <a:bodyPr vert="horz" wrap="square" lIns="180000" anchor="ctr">
              <a:spAutoFit/>
            </a:bodyPr>
            <a:lstStyle/>
            <a:p>
              <a:pPr lvl="0">
                <a:defRPr/>
              </a:pPr>
              <a:r>
                <a:rPr kumimoji="1" lang="ja-JP" altLang="en-US" sz="1200" b="1" dirty="0">
                  <a:solidFill>
                    <a:srgbClr val="FF0000"/>
                  </a:solidFill>
                  <a:latin typeface="游ゴシック" panose="020B0400000000000000" pitchFamily="50" charset="-128"/>
                  <a:ea typeface="游ゴシック" panose="020B0400000000000000" pitchFamily="50" charset="-128"/>
                </a:rPr>
                <a:t>最　大</a:t>
              </a:r>
              <a:r>
                <a:rPr kumimoji="1" lang="en-US" altLang="ja-JP" sz="1200" b="1" dirty="0">
                  <a:solidFill>
                    <a:srgbClr val="FF0000"/>
                  </a:solidFill>
                  <a:latin typeface="游ゴシック" panose="020B0400000000000000" pitchFamily="50" charset="-128"/>
                  <a:ea typeface="游ゴシック" panose="020B0400000000000000" pitchFamily="50" charset="-128"/>
                </a:rPr>
                <a:t>12P</a:t>
              </a:r>
              <a:r>
                <a:rPr kumimoji="1" lang="ja-JP" altLang="en-US" sz="1200" b="1" i="0" u="none" strike="noStrike" kern="1200" cap="none" normalizeH="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rPr>
                <a:t>減</a:t>
              </a:r>
            </a:p>
          </p:txBody>
        </p:sp>
        <p:sp>
          <p:nvSpPr>
            <p:cNvPr id="73" name="テキスト ボックス 72">
              <a:extLst>
                <a:ext uri="{FF2B5EF4-FFF2-40B4-BE49-F238E27FC236}">
                  <a16:creationId xmlns:a16="http://schemas.microsoft.com/office/drawing/2014/main" id="{1C752BC0-D7B1-4A72-BB1E-C736A6E2198D}"/>
                </a:ext>
              </a:extLst>
            </p:cNvPr>
            <p:cNvSpPr txBox="1"/>
            <p:nvPr/>
          </p:nvSpPr>
          <p:spPr>
            <a:xfrm>
              <a:off x="6880068" y="3633632"/>
              <a:ext cx="792000" cy="461665"/>
            </a:xfrm>
            <a:prstGeom prst="rect">
              <a:avLst/>
            </a:prstGeom>
            <a:noFill/>
            <a:ln w="28575">
              <a:noFill/>
            </a:ln>
          </p:spPr>
          <p:txBody>
            <a:bodyPr vert="horz" wrap="square" lIns="180000" anchor="ctr">
              <a:spAutoFit/>
            </a:bodyPr>
            <a:lstStyle/>
            <a:p>
              <a:pPr lvl="0">
                <a:defRPr/>
              </a:pPr>
              <a:r>
                <a:rPr kumimoji="1" lang="ja-JP" altLang="en-US" sz="1200" b="1" dirty="0">
                  <a:solidFill>
                    <a:srgbClr val="FF0000"/>
                  </a:solidFill>
                  <a:latin typeface="游ゴシック" panose="020B0400000000000000" pitchFamily="50" charset="-128"/>
                  <a:ea typeface="游ゴシック" panose="020B0400000000000000" pitchFamily="50" charset="-128"/>
                </a:rPr>
                <a:t>最　大</a:t>
              </a:r>
              <a:endParaRPr kumimoji="1" lang="en-US" altLang="ja-JP" sz="1200" b="1" dirty="0">
                <a:solidFill>
                  <a:srgbClr val="FF0000"/>
                </a:solidFill>
                <a:latin typeface="游ゴシック" panose="020B0400000000000000" pitchFamily="50" charset="-128"/>
                <a:ea typeface="游ゴシック" panose="020B0400000000000000" pitchFamily="50" charset="-128"/>
              </a:endParaRPr>
            </a:p>
            <a:p>
              <a:pPr lvl="0">
                <a:defRPr/>
              </a:pPr>
              <a:r>
                <a:rPr kumimoji="1" lang="en-US" altLang="ja-JP" sz="1200" b="1" dirty="0">
                  <a:solidFill>
                    <a:srgbClr val="FF0000"/>
                  </a:solidFill>
                  <a:latin typeface="游ゴシック" panose="020B0400000000000000" pitchFamily="50" charset="-128"/>
                  <a:ea typeface="游ゴシック" panose="020B0400000000000000" pitchFamily="50" charset="-128"/>
                </a:rPr>
                <a:t>11</a:t>
              </a:r>
              <a:r>
                <a:rPr kumimoji="1" lang="en-US" altLang="ja-JP" sz="1200" b="1" i="0" u="none" strike="noStrike" kern="1200" cap="none" normalizeH="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rPr>
                <a:t>P</a:t>
              </a:r>
              <a:r>
                <a:rPr kumimoji="1" lang="ja-JP" altLang="en-US" sz="1200" b="1" i="0" u="none" strike="noStrike" kern="1200" cap="none" normalizeH="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rPr>
                <a:t>減</a:t>
              </a:r>
            </a:p>
          </p:txBody>
        </p:sp>
        <p:sp>
          <p:nvSpPr>
            <p:cNvPr id="109" name="テキスト ボックス 108">
              <a:extLst>
                <a:ext uri="{FF2B5EF4-FFF2-40B4-BE49-F238E27FC236}">
                  <a16:creationId xmlns:a16="http://schemas.microsoft.com/office/drawing/2014/main" id="{721893AC-FC57-47F5-A6B5-099B01A6A293}"/>
                </a:ext>
              </a:extLst>
            </p:cNvPr>
            <p:cNvSpPr txBox="1"/>
            <p:nvPr/>
          </p:nvSpPr>
          <p:spPr>
            <a:xfrm>
              <a:off x="4676512" y="5779057"/>
              <a:ext cx="1417687" cy="276999"/>
            </a:xfrm>
            <a:prstGeom prst="rect">
              <a:avLst/>
            </a:prstGeom>
            <a:noFill/>
            <a:ln w="28575">
              <a:noFill/>
            </a:ln>
          </p:spPr>
          <p:txBody>
            <a:bodyPr vert="horz" wrap="square" lIns="180000" anchor="ctr">
              <a:spAutoFit/>
            </a:bodyPr>
            <a:lstStyle/>
            <a:p>
              <a:pPr lvl="0" algn="ctr">
                <a:defRPr/>
              </a:pPr>
              <a:r>
                <a:rPr kumimoji="1" lang="ja-JP" altLang="en-US" sz="1200" b="1" i="0" u="none" strike="noStrike" kern="1200" cap="none" normalizeH="0" noProof="0" dirty="0">
                  <a:ln>
                    <a:noFill/>
                  </a:ln>
                  <a:solidFill>
                    <a:schemeClr val="accent2">
                      <a:lumMod val="75000"/>
                    </a:schemeClr>
                  </a:solidFill>
                  <a:effectLst/>
                  <a:uLnTx/>
                  <a:uFillTx/>
                  <a:latin typeface="游ゴシック" panose="020B0400000000000000" pitchFamily="50" charset="-128"/>
                  <a:ea typeface="游ゴシック" panose="020B0400000000000000" pitchFamily="50" charset="-128"/>
                  <a:cs typeface="+mn-cs"/>
                </a:rPr>
                <a:t>万博特性</a:t>
              </a:r>
              <a:endParaRPr kumimoji="1" lang="ja-JP" altLang="en-US" sz="1000" b="1" i="0" u="none" strike="noStrike" kern="1200" cap="none" normalizeH="0" noProof="0" dirty="0">
                <a:ln>
                  <a:noFill/>
                </a:ln>
                <a:solidFill>
                  <a:schemeClr val="accent2">
                    <a:lumMod val="75000"/>
                  </a:schemeClr>
                </a:solidFill>
                <a:effectLst/>
                <a:uLnTx/>
                <a:uFillTx/>
                <a:latin typeface="游ゴシック" panose="020B0400000000000000" pitchFamily="50" charset="-128"/>
                <a:ea typeface="游ゴシック" panose="020B0400000000000000" pitchFamily="50" charset="-128"/>
                <a:cs typeface="+mn-cs"/>
              </a:endParaRPr>
            </a:p>
          </p:txBody>
        </p:sp>
        <p:sp>
          <p:nvSpPr>
            <p:cNvPr id="114" name="テキスト ボックス 113">
              <a:extLst>
                <a:ext uri="{FF2B5EF4-FFF2-40B4-BE49-F238E27FC236}">
                  <a16:creationId xmlns:a16="http://schemas.microsoft.com/office/drawing/2014/main" id="{24268889-BBB0-4AA5-8814-4EC5698748C0}"/>
                </a:ext>
              </a:extLst>
            </p:cNvPr>
            <p:cNvSpPr txBox="1"/>
            <p:nvPr/>
          </p:nvSpPr>
          <p:spPr>
            <a:xfrm>
              <a:off x="5783360" y="5790181"/>
              <a:ext cx="1082720" cy="261610"/>
            </a:xfrm>
            <a:prstGeom prst="rect">
              <a:avLst/>
            </a:prstGeom>
            <a:noFill/>
            <a:ln w="28575">
              <a:noFill/>
            </a:ln>
          </p:spPr>
          <p:txBody>
            <a:bodyPr vert="horz" wrap="square" lIns="180000" anchor="ctr">
              <a:spAutoFit/>
            </a:bodyPr>
            <a:lstStyle/>
            <a:p>
              <a:pPr lvl="0" algn="ctr">
                <a:defRPr/>
              </a:pPr>
              <a:r>
                <a:rPr kumimoji="1" lang="ja-JP" altLang="en-US" sz="1100" b="1" dirty="0">
                  <a:solidFill>
                    <a:schemeClr val="accent2">
                      <a:lumMod val="75000"/>
                    </a:schemeClr>
                  </a:solidFill>
                  <a:latin typeface="游ゴシック" panose="020B0400000000000000" pitchFamily="50" charset="-128"/>
                  <a:ea typeface="游ゴシック" panose="020B0400000000000000" pitchFamily="50" charset="-128"/>
                </a:rPr>
                <a:t>来場ピーク</a:t>
              </a:r>
              <a:endParaRPr kumimoji="1" lang="ja-JP" altLang="en-US" sz="1100" b="1" i="0" u="none" strike="noStrike" kern="1200" cap="none" normalizeH="0" noProof="0" dirty="0">
                <a:ln>
                  <a:noFill/>
                </a:ln>
                <a:solidFill>
                  <a:schemeClr val="accent2">
                    <a:lumMod val="75000"/>
                  </a:schemeClr>
                </a:solidFill>
                <a:effectLst/>
                <a:uLnTx/>
                <a:uFillTx/>
                <a:latin typeface="游ゴシック" panose="020B0400000000000000" pitchFamily="50" charset="-128"/>
                <a:ea typeface="游ゴシック" panose="020B0400000000000000" pitchFamily="50" charset="-128"/>
                <a:cs typeface="+mn-cs"/>
              </a:endParaRPr>
            </a:p>
          </p:txBody>
        </p:sp>
        <p:sp>
          <p:nvSpPr>
            <p:cNvPr id="115" name="テキスト ボックス 114">
              <a:extLst>
                <a:ext uri="{FF2B5EF4-FFF2-40B4-BE49-F238E27FC236}">
                  <a16:creationId xmlns:a16="http://schemas.microsoft.com/office/drawing/2014/main" id="{D88F57F1-8191-4777-811C-E63E25060F76}"/>
                </a:ext>
              </a:extLst>
            </p:cNvPr>
            <p:cNvSpPr txBox="1"/>
            <p:nvPr/>
          </p:nvSpPr>
          <p:spPr>
            <a:xfrm>
              <a:off x="6652710" y="5790181"/>
              <a:ext cx="1228874" cy="261610"/>
            </a:xfrm>
            <a:prstGeom prst="rect">
              <a:avLst/>
            </a:prstGeom>
            <a:noFill/>
            <a:ln w="28575">
              <a:noFill/>
            </a:ln>
          </p:spPr>
          <p:txBody>
            <a:bodyPr vert="horz" wrap="square" lIns="180000" anchor="ctr">
              <a:spAutoFit/>
            </a:bodyPr>
            <a:lstStyle/>
            <a:p>
              <a:pPr lvl="0" algn="ctr">
                <a:defRPr/>
              </a:pPr>
              <a:r>
                <a:rPr kumimoji="1" lang="ja-JP" altLang="en-US" sz="1100" b="1" dirty="0">
                  <a:solidFill>
                    <a:schemeClr val="accent2">
                      <a:lumMod val="75000"/>
                    </a:schemeClr>
                  </a:solidFill>
                  <a:latin typeface="游ゴシック" panose="020B0400000000000000" pitchFamily="50" charset="-128"/>
                  <a:ea typeface="游ゴシック" panose="020B0400000000000000" pitchFamily="50" charset="-128"/>
                </a:rPr>
                <a:t>来退場ピーク</a:t>
              </a:r>
              <a:endParaRPr kumimoji="1" lang="ja-JP" altLang="en-US" sz="1100" b="1" i="0" u="none" strike="noStrike" kern="1200" cap="none" normalizeH="0" noProof="0" dirty="0">
                <a:ln>
                  <a:noFill/>
                </a:ln>
                <a:solidFill>
                  <a:schemeClr val="accent2">
                    <a:lumMod val="75000"/>
                  </a:schemeClr>
                </a:solidFill>
                <a:effectLst/>
                <a:uLnTx/>
                <a:uFillTx/>
                <a:latin typeface="游ゴシック" panose="020B0400000000000000" pitchFamily="50" charset="-128"/>
                <a:ea typeface="游ゴシック" panose="020B0400000000000000" pitchFamily="50" charset="-128"/>
                <a:cs typeface="+mn-cs"/>
              </a:endParaRPr>
            </a:p>
          </p:txBody>
        </p:sp>
        <p:sp>
          <p:nvSpPr>
            <p:cNvPr id="116" name="テキスト ボックス 115">
              <a:extLst>
                <a:ext uri="{FF2B5EF4-FFF2-40B4-BE49-F238E27FC236}">
                  <a16:creationId xmlns:a16="http://schemas.microsoft.com/office/drawing/2014/main" id="{A38C6344-EE87-43E8-B859-4EC3B2C6A771}"/>
                </a:ext>
              </a:extLst>
            </p:cNvPr>
            <p:cNvSpPr txBox="1"/>
            <p:nvPr/>
          </p:nvSpPr>
          <p:spPr>
            <a:xfrm>
              <a:off x="7570744" y="5794994"/>
              <a:ext cx="1082719" cy="261610"/>
            </a:xfrm>
            <a:prstGeom prst="rect">
              <a:avLst/>
            </a:prstGeom>
            <a:noFill/>
            <a:ln w="28575">
              <a:noFill/>
            </a:ln>
          </p:spPr>
          <p:txBody>
            <a:bodyPr vert="horz" wrap="square" lIns="180000" anchor="ctr">
              <a:spAutoFit/>
            </a:bodyPr>
            <a:lstStyle/>
            <a:p>
              <a:pPr lvl="0" algn="ctr">
                <a:defRPr/>
              </a:pPr>
              <a:r>
                <a:rPr kumimoji="1" lang="ja-JP" altLang="en-US" sz="1100" b="1" dirty="0">
                  <a:solidFill>
                    <a:schemeClr val="accent2">
                      <a:lumMod val="75000"/>
                    </a:schemeClr>
                  </a:solidFill>
                  <a:latin typeface="游ゴシック" panose="020B0400000000000000" pitchFamily="50" charset="-128"/>
                  <a:ea typeface="游ゴシック" panose="020B0400000000000000" pitchFamily="50" charset="-128"/>
                </a:rPr>
                <a:t>退場ピーク</a:t>
              </a:r>
              <a:endParaRPr kumimoji="1" lang="ja-JP" altLang="en-US" sz="1100" b="1" i="0" u="none" strike="noStrike" kern="1200" cap="none" normalizeH="0" noProof="0" dirty="0">
                <a:ln>
                  <a:noFill/>
                </a:ln>
                <a:solidFill>
                  <a:schemeClr val="accent2">
                    <a:lumMod val="75000"/>
                  </a:schemeClr>
                </a:solidFill>
                <a:effectLst/>
                <a:uLnTx/>
                <a:uFillTx/>
                <a:latin typeface="游ゴシック" panose="020B0400000000000000" pitchFamily="50" charset="-128"/>
                <a:ea typeface="游ゴシック" panose="020B0400000000000000" pitchFamily="50" charset="-128"/>
                <a:cs typeface="+mn-cs"/>
              </a:endParaRPr>
            </a:p>
          </p:txBody>
        </p:sp>
      </p:grpSp>
      <p:sp>
        <p:nvSpPr>
          <p:cNvPr id="110" name="矢印: 下 109">
            <a:extLst>
              <a:ext uri="{FF2B5EF4-FFF2-40B4-BE49-F238E27FC236}">
                <a16:creationId xmlns:a16="http://schemas.microsoft.com/office/drawing/2014/main" id="{14882181-DC04-4076-9D54-34EC37AC5E79}"/>
              </a:ext>
            </a:extLst>
          </p:cNvPr>
          <p:cNvSpPr/>
          <p:nvPr/>
        </p:nvSpPr>
        <p:spPr>
          <a:xfrm>
            <a:off x="8309084" y="4275653"/>
            <a:ext cx="375980" cy="313988"/>
          </a:xfrm>
          <a:prstGeom prst="downArrow">
            <a:avLst/>
          </a:prstGeom>
          <a:solidFill>
            <a:srgbClr val="FF00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a:extLst>
              <a:ext uri="{FF2B5EF4-FFF2-40B4-BE49-F238E27FC236}">
                <a16:creationId xmlns:a16="http://schemas.microsoft.com/office/drawing/2014/main" id="{5AB44032-E329-41A9-9CEA-25D5FC8682D5}"/>
              </a:ext>
            </a:extLst>
          </p:cNvPr>
          <p:cNvSpPr txBox="1"/>
          <p:nvPr/>
        </p:nvSpPr>
        <p:spPr>
          <a:xfrm>
            <a:off x="3606413" y="4785268"/>
            <a:ext cx="645765" cy="276999"/>
          </a:xfrm>
          <a:prstGeom prst="rect">
            <a:avLst/>
          </a:prstGeom>
          <a:noFill/>
          <a:ln w="28575">
            <a:noFill/>
          </a:ln>
        </p:spPr>
        <p:txBody>
          <a:bodyPr vert="horz" wrap="square" lIns="180000" anchor="ctr">
            <a:spAutoFit/>
          </a:bodyPr>
          <a:lstStyle/>
          <a:p>
            <a:pPr lvl="0">
              <a:defRPr/>
            </a:pPr>
            <a:r>
              <a:rPr kumimoji="1" lang="en-US" altLang="ja-JP" sz="1200" b="1" dirty="0">
                <a:solidFill>
                  <a:srgbClr val="FF0000"/>
                </a:solidFill>
                <a:latin typeface="游ゴシック" panose="020B0400000000000000" pitchFamily="50" charset="-128"/>
                <a:ea typeface="游ゴシック" panose="020B0400000000000000" pitchFamily="50" charset="-128"/>
              </a:rPr>
              <a:t>42</a:t>
            </a:r>
            <a:r>
              <a:rPr kumimoji="1" lang="ja-JP" altLang="en-US" sz="1200" b="1" dirty="0">
                <a:solidFill>
                  <a:srgbClr val="FF0000"/>
                </a:solidFill>
                <a:latin typeface="游ゴシック" panose="020B0400000000000000" pitchFamily="50" charset="-128"/>
                <a:ea typeface="游ゴシック" panose="020B0400000000000000" pitchFamily="50" charset="-128"/>
              </a:rPr>
              <a:t>％</a:t>
            </a:r>
            <a:endParaRPr kumimoji="1" lang="ja-JP" altLang="en-US" sz="1200" b="1" i="0" u="none" strike="noStrike" kern="1200" cap="none" normalizeH="0" baseline="3000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p:txBody>
      </p:sp>
      <p:sp>
        <p:nvSpPr>
          <p:cNvPr id="62" name="テキスト ボックス 61">
            <a:extLst>
              <a:ext uri="{FF2B5EF4-FFF2-40B4-BE49-F238E27FC236}">
                <a16:creationId xmlns:a16="http://schemas.microsoft.com/office/drawing/2014/main" id="{3B2FFAF3-E022-4698-A8D1-A5CF0D80C995}"/>
              </a:ext>
            </a:extLst>
          </p:cNvPr>
          <p:cNvSpPr txBox="1"/>
          <p:nvPr/>
        </p:nvSpPr>
        <p:spPr>
          <a:xfrm>
            <a:off x="2738291" y="4917892"/>
            <a:ext cx="651559" cy="276999"/>
          </a:xfrm>
          <a:prstGeom prst="rect">
            <a:avLst/>
          </a:prstGeom>
          <a:noFill/>
          <a:ln w="28575">
            <a:noFill/>
          </a:ln>
        </p:spPr>
        <p:txBody>
          <a:bodyPr vert="horz" wrap="square" lIns="180000" anchor="ctr">
            <a:spAutoFit/>
          </a:bodyPr>
          <a:lstStyle/>
          <a:p>
            <a:pPr lvl="0">
              <a:defRPr/>
            </a:pPr>
            <a:r>
              <a:rPr kumimoji="1" lang="en-US" altLang="ja-JP" sz="1200" b="1" dirty="0">
                <a:solidFill>
                  <a:srgbClr val="FF0000"/>
                </a:solidFill>
                <a:latin typeface="游ゴシック" panose="020B0400000000000000" pitchFamily="50" charset="-128"/>
                <a:ea typeface="游ゴシック" panose="020B0400000000000000" pitchFamily="50" charset="-128"/>
              </a:rPr>
              <a:t>37</a:t>
            </a:r>
            <a:r>
              <a:rPr kumimoji="1" lang="ja-JP" altLang="en-US" sz="1200" b="1" dirty="0">
                <a:solidFill>
                  <a:srgbClr val="FF0000"/>
                </a:solidFill>
                <a:latin typeface="游ゴシック" panose="020B0400000000000000" pitchFamily="50" charset="-128"/>
                <a:ea typeface="游ゴシック" panose="020B0400000000000000" pitchFamily="50" charset="-128"/>
              </a:rPr>
              <a:t>％</a:t>
            </a:r>
            <a:endParaRPr kumimoji="1" lang="ja-JP" altLang="en-US" sz="1200" b="1" i="0" u="none" strike="noStrike" kern="1200" cap="none" normalizeH="0" baseline="3000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p:txBody>
      </p:sp>
      <p:sp>
        <p:nvSpPr>
          <p:cNvPr id="63" name="テキスト ボックス 62">
            <a:extLst>
              <a:ext uri="{FF2B5EF4-FFF2-40B4-BE49-F238E27FC236}">
                <a16:creationId xmlns:a16="http://schemas.microsoft.com/office/drawing/2014/main" id="{B723233D-9FFF-4083-9449-B571597EC429}"/>
              </a:ext>
            </a:extLst>
          </p:cNvPr>
          <p:cNvSpPr txBox="1"/>
          <p:nvPr/>
        </p:nvSpPr>
        <p:spPr>
          <a:xfrm>
            <a:off x="6966994" y="4144740"/>
            <a:ext cx="567736" cy="246221"/>
          </a:xfrm>
          <a:prstGeom prst="rect">
            <a:avLst/>
          </a:prstGeom>
          <a:noFill/>
          <a:ln w="28575">
            <a:noFill/>
          </a:ln>
        </p:spPr>
        <p:txBody>
          <a:bodyPr vert="horz" wrap="square" lIns="180000" anchor="ctr">
            <a:spAutoFit/>
          </a:bodyPr>
          <a:lstStyle/>
          <a:p>
            <a:pPr lvl="0">
              <a:defRPr/>
            </a:pPr>
            <a:r>
              <a:rPr kumimoji="1" lang="en-US" altLang="ja-JP" sz="1000" b="1" dirty="0">
                <a:latin typeface="游ゴシック" panose="020B0400000000000000" pitchFamily="50" charset="-128"/>
                <a:ea typeface="游ゴシック" panose="020B0400000000000000" pitchFamily="50" charset="-128"/>
              </a:rPr>
              <a:t>49</a:t>
            </a:r>
            <a:r>
              <a:rPr kumimoji="1" lang="ja-JP" altLang="en-US" sz="1000" b="1" dirty="0">
                <a:latin typeface="游ゴシック" panose="020B0400000000000000" pitchFamily="50" charset="-128"/>
                <a:ea typeface="游ゴシック" panose="020B0400000000000000" pitchFamily="50" charset="-128"/>
              </a:rPr>
              <a:t>％</a:t>
            </a:r>
            <a:endParaRPr kumimoji="1" lang="ja-JP" altLang="en-US" sz="1000" b="1" i="0" u="none" strike="noStrike" kern="1200" cap="none" normalizeH="0" baseline="30000" noProof="0" dirty="0">
              <a:ln>
                <a:noFill/>
              </a:ln>
              <a:effectLst/>
              <a:uLnTx/>
              <a:uFillTx/>
              <a:latin typeface="游ゴシック" panose="020B0400000000000000" pitchFamily="50" charset="-128"/>
              <a:ea typeface="游ゴシック" panose="020B0400000000000000" pitchFamily="50" charset="-128"/>
              <a:cs typeface="+mn-cs"/>
            </a:endParaRPr>
          </a:p>
        </p:txBody>
      </p:sp>
      <p:sp>
        <p:nvSpPr>
          <p:cNvPr id="64" name="テキスト ボックス 63">
            <a:extLst>
              <a:ext uri="{FF2B5EF4-FFF2-40B4-BE49-F238E27FC236}">
                <a16:creationId xmlns:a16="http://schemas.microsoft.com/office/drawing/2014/main" id="{D7FBF69E-2E0A-4AA9-9B20-BDE30F0691F3}"/>
              </a:ext>
            </a:extLst>
          </p:cNvPr>
          <p:cNvSpPr txBox="1"/>
          <p:nvPr/>
        </p:nvSpPr>
        <p:spPr>
          <a:xfrm>
            <a:off x="7031908" y="4938163"/>
            <a:ext cx="651559" cy="276999"/>
          </a:xfrm>
          <a:prstGeom prst="rect">
            <a:avLst/>
          </a:prstGeom>
          <a:noFill/>
          <a:ln w="28575">
            <a:noFill/>
          </a:ln>
        </p:spPr>
        <p:txBody>
          <a:bodyPr vert="horz" wrap="square" lIns="180000" anchor="ctr">
            <a:spAutoFit/>
          </a:bodyPr>
          <a:lstStyle/>
          <a:p>
            <a:pPr lvl="0">
              <a:defRPr/>
            </a:pPr>
            <a:r>
              <a:rPr kumimoji="1" lang="en-US" altLang="ja-JP" sz="1200" b="1" dirty="0">
                <a:solidFill>
                  <a:srgbClr val="FF0000"/>
                </a:solidFill>
                <a:latin typeface="游ゴシック" panose="020B0400000000000000" pitchFamily="50" charset="-128"/>
                <a:ea typeface="游ゴシック" panose="020B0400000000000000" pitchFamily="50" charset="-128"/>
              </a:rPr>
              <a:t>38</a:t>
            </a:r>
            <a:r>
              <a:rPr kumimoji="1" lang="ja-JP" altLang="en-US" sz="1200" b="1" dirty="0">
                <a:solidFill>
                  <a:srgbClr val="FF0000"/>
                </a:solidFill>
                <a:latin typeface="游ゴシック" panose="020B0400000000000000" pitchFamily="50" charset="-128"/>
                <a:ea typeface="游ゴシック" panose="020B0400000000000000" pitchFamily="50" charset="-128"/>
              </a:rPr>
              <a:t>％</a:t>
            </a:r>
            <a:endParaRPr kumimoji="1" lang="ja-JP" altLang="en-US" sz="1200" b="1" i="0" u="none" strike="noStrike" kern="1200" cap="none" normalizeH="0" baseline="3000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p:txBody>
      </p:sp>
      <p:cxnSp>
        <p:nvCxnSpPr>
          <p:cNvPr id="65" name="直線コネクタ 64">
            <a:extLst>
              <a:ext uri="{FF2B5EF4-FFF2-40B4-BE49-F238E27FC236}">
                <a16:creationId xmlns:a16="http://schemas.microsoft.com/office/drawing/2014/main" id="{826294A0-35C5-4F2F-8633-324252BCCA8C}"/>
              </a:ext>
            </a:extLst>
          </p:cNvPr>
          <p:cNvCxnSpPr>
            <a:cxnSpLocks/>
          </p:cNvCxnSpPr>
          <p:nvPr/>
        </p:nvCxnSpPr>
        <p:spPr>
          <a:xfrm>
            <a:off x="2043346" y="4381427"/>
            <a:ext cx="68428" cy="124521"/>
          </a:xfrm>
          <a:prstGeom prst="line">
            <a:avLst/>
          </a:prstGeom>
          <a:ln w="6350">
            <a:prstDash val="solid"/>
            <a:tailEnd type="none"/>
          </a:ln>
        </p:spPr>
        <p:style>
          <a:lnRef idx="1">
            <a:schemeClr val="accent1"/>
          </a:lnRef>
          <a:fillRef idx="0">
            <a:schemeClr val="accent1"/>
          </a:fillRef>
          <a:effectRef idx="0">
            <a:schemeClr val="accent1"/>
          </a:effectRef>
          <a:fontRef idx="minor">
            <a:schemeClr val="tx1"/>
          </a:fontRef>
        </p:style>
      </p:cxnSp>
      <p:cxnSp>
        <p:nvCxnSpPr>
          <p:cNvPr id="66" name="直線コネクタ 65">
            <a:extLst>
              <a:ext uri="{FF2B5EF4-FFF2-40B4-BE49-F238E27FC236}">
                <a16:creationId xmlns:a16="http://schemas.microsoft.com/office/drawing/2014/main" id="{A04C973D-9CA2-4746-A916-88600B7D5B2C}"/>
              </a:ext>
            </a:extLst>
          </p:cNvPr>
          <p:cNvCxnSpPr>
            <a:cxnSpLocks/>
          </p:cNvCxnSpPr>
          <p:nvPr/>
        </p:nvCxnSpPr>
        <p:spPr>
          <a:xfrm flipH="1">
            <a:off x="2072655" y="4827671"/>
            <a:ext cx="33808" cy="136986"/>
          </a:xfrm>
          <a:prstGeom prst="line">
            <a:avLst/>
          </a:prstGeom>
          <a:ln w="6350">
            <a:solidFill>
              <a:srgbClr val="FF0000"/>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67" name="直線コネクタ 66">
            <a:extLst>
              <a:ext uri="{FF2B5EF4-FFF2-40B4-BE49-F238E27FC236}">
                <a16:creationId xmlns:a16="http://schemas.microsoft.com/office/drawing/2014/main" id="{CA039026-4C5E-40CB-BB2A-51480B95ECD7}"/>
              </a:ext>
            </a:extLst>
          </p:cNvPr>
          <p:cNvCxnSpPr>
            <a:cxnSpLocks/>
          </p:cNvCxnSpPr>
          <p:nvPr/>
        </p:nvCxnSpPr>
        <p:spPr>
          <a:xfrm>
            <a:off x="3028513" y="4360866"/>
            <a:ext cx="56559" cy="165641"/>
          </a:xfrm>
          <a:prstGeom prst="line">
            <a:avLst/>
          </a:prstGeom>
          <a:ln w="6350">
            <a:prstDash val="solid"/>
            <a:tailEnd type="none"/>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6F9E4E3D-8594-473A-BDAD-8350B0556355}"/>
              </a:ext>
            </a:extLst>
          </p:cNvPr>
          <p:cNvCxnSpPr>
            <a:cxnSpLocks/>
          </p:cNvCxnSpPr>
          <p:nvPr/>
        </p:nvCxnSpPr>
        <p:spPr>
          <a:xfrm flipH="1">
            <a:off x="3060217" y="4827671"/>
            <a:ext cx="33808" cy="136986"/>
          </a:xfrm>
          <a:prstGeom prst="line">
            <a:avLst/>
          </a:prstGeom>
          <a:ln w="6350">
            <a:solidFill>
              <a:srgbClr val="FF0000"/>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ADCBA6C7-BE2A-4567-9CFE-68FE7730F4E3}"/>
              </a:ext>
            </a:extLst>
          </p:cNvPr>
          <p:cNvCxnSpPr>
            <a:cxnSpLocks/>
          </p:cNvCxnSpPr>
          <p:nvPr/>
        </p:nvCxnSpPr>
        <p:spPr>
          <a:xfrm>
            <a:off x="3866712" y="4155305"/>
            <a:ext cx="56559" cy="165641"/>
          </a:xfrm>
          <a:prstGeom prst="line">
            <a:avLst/>
          </a:prstGeom>
          <a:ln w="6350">
            <a:prstDash val="solid"/>
            <a:tailEnd type="none"/>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a16="http://schemas.microsoft.com/office/drawing/2014/main" id="{7FC09371-EA1D-49E8-8219-88DEF51ACB47}"/>
              </a:ext>
            </a:extLst>
          </p:cNvPr>
          <p:cNvCxnSpPr>
            <a:cxnSpLocks/>
          </p:cNvCxnSpPr>
          <p:nvPr/>
        </p:nvCxnSpPr>
        <p:spPr>
          <a:xfrm flipH="1">
            <a:off x="3905290" y="4692047"/>
            <a:ext cx="33808" cy="136986"/>
          </a:xfrm>
          <a:prstGeom prst="line">
            <a:avLst/>
          </a:prstGeom>
          <a:ln w="6350">
            <a:solidFill>
              <a:srgbClr val="FF0000"/>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83" name="直線コネクタ 82">
            <a:extLst>
              <a:ext uri="{FF2B5EF4-FFF2-40B4-BE49-F238E27FC236}">
                <a16:creationId xmlns:a16="http://schemas.microsoft.com/office/drawing/2014/main" id="{86BCA860-58A6-402F-96F4-C9B150515512}"/>
              </a:ext>
            </a:extLst>
          </p:cNvPr>
          <p:cNvCxnSpPr>
            <a:cxnSpLocks/>
          </p:cNvCxnSpPr>
          <p:nvPr/>
        </p:nvCxnSpPr>
        <p:spPr>
          <a:xfrm>
            <a:off x="6197510" y="4305252"/>
            <a:ext cx="53386" cy="138292"/>
          </a:xfrm>
          <a:prstGeom prst="line">
            <a:avLst/>
          </a:prstGeom>
          <a:ln w="6350">
            <a:prstDash val="solid"/>
            <a:tailEnd type="none"/>
          </a:ln>
        </p:spPr>
        <p:style>
          <a:lnRef idx="1">
            <a:schemeClr val="accent1"/>
          </a:lnRef>
          <a:fillRef idx="0">
            <a:schemeClr val="accent1"/>
          </a:fillRef>
          <a:effectRef idx="0">
            <a:schemeClr val="accent1"/>
          </a:effectRef>
          <a:fontRef idx="minor">
            <a:schemeClr val="tx1"/>
          </a:fontRef>
        </p:style>
      </p:cxnSp>
      <p:cxnSp>
        <p:nvCxnSpPr>
          <p:cNvPr id="93" name="直線コネクタ 92">
            <a:extLst>
              <a:ext uri="{FF2B5EF4-FFF2-40B4-BE49-F238E27FC236}">
                <a16:creationId xmlns:a16="http://schemas.microsoft.com/office/drawing/2014/main" id="{8FBD2C34-B60E-4FA5-ADDC-59583622E69F}"/>
              </a:ext>
            </a:extLst>
          </p:cNvPr>
          <p:cNvCxnSpPr>
            <a:cxnSpLocks/>
          </p:cNvCxnSpPr>
          <p:nvPr/>
        </p:nvCxnSpPr>
        <p:spPr>
          <a:xfrm flipH="1">
            <a:off x="6224203" y="4793738"/>
            <a:ext cx="26693" cy="279793"/>
          </a:xfrm>
          <a:prstGeom prst="line">
            <a:avLst/>
          </a:prstGeom>
          <a:ln w="6350">
            <a:solidFill>
              <a:srgbClr val="FF0000"/>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95" name="直線コネクタ 94">
            <a:extLst>
              <a:ext uri="{FF2B5EF4-FFF2-40B4-BE49-F238E27FC236}">
                <a16:creationId xmlns:a16="http://schemas.microsoft.com/office/drawing/2014/main" id="{85C2A611-A4F9-4FB4-BD64-3B44F3D2C3C8}"/>
              </a:ext>
            </a:extLst>
          </p:cNvPr>
          <p:cNvCxnSpPr>
            <a:cxnSpLocks/>
          </p:cNvCxnSpPr>
          <p:nvPr/>
        </p:nvCxnSpPr>
        <p:spPr>
          <a:xfrm>
            <a:off x="7302954" y="4328322"/>
            <a:ext cx="53727" cy="171855"/>
          </a:xfrm>
          <a:prstGeom prst="line">
            <a:avLst/>
          </a:prstGeom>
          <a:ln w="6350">
            <a:prstDash val="solid"/>
            <a:tailEnd type="none"/>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A702C33D-CF96-41F7-9341-7DC0DBF93BB4}"/>
              </a:ext>
            </a:extLst>
          </p:cNvPr>
          <p:cNvCxnSpPr>
            <a:cxnSpLocks/>
          </p:cNvCxnSpPr>
          <p:nvPr/>
        </p:nvCxnSpPr>
        <p:spPr>
          <a:xfrm flipH="1">
            <a:off x="7329817" y="4790348"/>
            <a:ext cx="26864" cy="196391"/>
          </a:xfrm>
          <a:prstGeom prst="line">
            <a:avLst/>
          </a:prstGeom>
          <a:ln w="6350">
            <a:solidFill>
              <a:srgbClr val="FF0000"/>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98" name="直線コネクタ 97">
            <a:extLst>
              <a:ext uri="{FF2B5EF4-FFF2-40B4-BE49-F238E27FC236}">
                <a16:creationId xmlns:a16="http://schemas.microsoft.com/office/drawing/2014/main" id="{B50DDDF0-8E56-4F1C-AD02-49ABEE757D6D}"/>
              </a:ext>
            </a:extLst>
          </p:cNvPr>
          <p:cNvCxnSpPr>
            <a:cxnSpLocks/>
          </p:cNvCxnSpPr>
          <p:nvPr/>
        </p:nvCxnSpPr>
        <p:spPr>
          <a:xfrm>
            <a:off x="7986554" y="4267501"/>
            <a:ext cx="54619" cy="106890"/>
          </a:xfrm>
          <a:prstGeom prst="line">
            <a:avLst/>
          </a:prstGeom>
          <a:ln w="6350">
            <a:prstDash val="solid"/>
            <a:tailEnd type="none"/>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id="{88C12A8E-83AE-478B-8E7A-BCAFD398286B}"/>
              </a:ext>
            </a:extLst>
          </p:cNvPr>
          <p:cNvCxnSpPr>
            <a:cxnSpLocks/>
          </p:cNvCxnSpPr>
          <p:nvPr/>
        </p:nvCxnSpPr>
        <p:spPr>
          <a:xfrm flipH="1">
            <a:off x="8041173" y="4719364"/>
            <a:ext cx="28144" cy="218101"/>
          </a:xfrm>
          <a:prstGeom prst="line">
            <a:avLst/>
          </a:prstGeom>
          <a:ln w="6350">
            <a:solidFill>
              <a:srgbClr val="FF0000"/>
            </a:solidFill>
            <a:prstDash val="solid"/>
            <a:tailEnd type="none"/>
          </a:ln>
        </p:spPr>
        <p:style>
          <a:lnRef idx="1">
            <a:schemeClr val="accent1"/>
          </a:lnRef>
          <a:fillRef idx="0">
            <a:schemeClr val="accent1"/>
          </a:fillRef>
          <a:effectRef idx="0">
            <a:schemeClr val="accent1"/>
          </a:effectRef>
          <a:fontRef idx="minor">
            <a:schemeClr val="tx1"/>
          </a:fontRef>
        </p:style>
      </p:cxnSp>
      <p:sp>
        <p:nvSpPr>
          <p:cNvPr id="101" name="テキスト ボックス 100">
            <a:extLst>
              <a:ext uri="{FF2B5EF4-FFF2-40B4-BE49-F238E27FC236}">
                <a16:creationId xmlns:a16="http://schemas.microsoft.com/office/drawing/2014/main" id="{253D4B7B-8E9E-446A-AC32-16ECED65AB1D}"/>
              </a:ext>
            </a:extLst>
          </p:cNvPr>
          <p:cNvSpPr txBox="1"/>
          <p:nvPr/>
        </p:nvSpPr>
        <p:spPr>
          <a:xfrm>
            <a:off x="1801496" y="4200405"/>
            <a:ext cx="650862" cy="246221"/>
          </a:xfrm>
          <a:prstGeom prst="rect">
            <a:avLst/>
          </a:prstGeom>
          <a:noFill/>
          <a:ln w="28575">
            <a:noFill/>
          </a:ln>
        </p:spPr>
        <p:txBody>
          <a:bodyPr vert="horz" wrap="square" lIns="180000" anchor="ctr">
            <a:spAutoFit/>
          </a:bodyPr>
          <a:lstStyle/>
          <a:p>
            <a:pPr lvl="0">
              <a:defRPr/>
            </a:pPr>
            <a:r>
              <a:rPr kumimoji="1" lang="en-US" altLang="ja-JP" sz="1000" b="1" dirty="0">
                <a:latin typeface="游ゴシック" panose="020B0400000000000000" pitchFamily="50" charset="-128"/>
                <a:ea typeface="游ゴシック" panose="020B0400000000000000" pitchFamily="50" charset="-128"/>
              </a:rPr>
              <a:t>48</a:t>
            </a:r>
            <a:r>
              <a:rPr kumimoji="1" lang="ja-JP" altLang="en-US" sz="1000" b="1" dirty="0">
                <a:latin typeface="游ゴシック" panose="020B0400000000000000" pitchFamily="50" charset="-128"/>
                <a:ea typeface="游ゴシック" panose="020B0400000000000000" pitchFamily="50" charset="-128"/>
              </a:rPr>
              <a:t>％</a:t>
            </a:r>
            <a:endParaRPr kumimoji="1" lang="ja-JP" altLang="en-US" sz="1000" b="1" i="0" u="none" strike="noStrike" kern="1200" cap="none" normalizeH="0" baseline="30000" noProof="0" dirty="0">
              <a:ln>
                <a:noFill/>
              </a:ln>
              <a:effectLst/>
              <a:uLnTx/>
              <a:uFillTx/>
              <a:latin typeface="游ゴシック" panose="020B0400000000000000" pitchFamily="50" charset="-128"/>
              <a:ea typeface="游ゴシック" panose="020B0400000000000000" pitchFamily="50" charset="-128"/>
              <a:cs typeface="+mn-cs"/>
            </a:endParaRPr>
          </a:p>
        </p:txBody>
      </p:sp>
      <p:sp>
        <p:nvSpPr>
          <p:cNvPr id="108" name="テキスト ボックス 107">
            <a:extLst>
              <a:ext uri="{FF2B5EF4-FFF2-40B4-BE49-F238E27FC236}">
                <a16:creationId xmlns:a16="http://schemas.microsoft.com/office/drawing/2014/main" id="{2D966DC9-8B23-4B25-9A72-A3A316CD1756}"/>
              </a:ext>
            </a:extLst>
          </p:cNvPr>
          <p:cNvSpPr txBox="1"/>
          <p:nvPr/>
        </p:nvSpPr>
        <p:spPr>
          <a:xfrm>
            <a:off x="1763105" y="4923575"/>
            <a:ext cx="651559" cy="276999"/>
          </a:xfrm>
          <a:prstGeom prst="rect">
            <a:avLst/>
          </a:prstGeom>
          <a:noFill/>
          <a:ln w="28575">
            <a:noFill/>
          </a:ln>
        </p:spPr>
        <p:txBody>
          <a:bodyPr vert="horz" wrap="square" lIns="180000" anchor="ctr">
            <a:spAutoFit/>
          </a:bodyPr>
          <a:lstStyle/>
          <a:p>
            <a:pPr lvl="0">
              <a:defRPr/>
            </a:pPr>
            <a:r>
              <a:rPr kumimoji="1" lang="en-US" altLang="ja-JP" sz="1200" b="1" dirty="0">
                <a:solidFill>
                  <a:srgbClr val="FF0000"/>
                </a:solidFill>
                <a:latin typeface="游ゴシック" panose="020B0400000000000000" pitchFamily="50" charset="-128"/>
                <a:ea typeface="游ゴシック" panose="020B0400000000000000" pitchFamily="50" charset="-128"/>
              </a:rPr>
              <a:t>37</a:t>
            </a:r>
            <a:r>
              <a:rPr kumimoji="1" lang="ja-JP" altLang="en-US" sz="1200" b="1" dirty="0">
                <a:solidFill>
                  <a:srgbClr val="FF0000"/>
                </a:solidFill>
                <a:latin typeface="游ゴシック" panose="020B0400000000000000" pitchFamily="50" charset="-128"/>
                <a:ea typeface="游ゴシック" panose="020B0400000000000000" pitchFamily="50" charset="-128"/>
              </a:rPr>
              <a:t>％</a:t>
            </a:r>
            <a:endParaRPr kumimoji="1" lang="ja-JP" altLang="en-US" sz="1200" b="1" i="0" u="none" strike="noStrike" kern="1200" cap="none" normalizeH="0" baseline="3000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p:txBody>
      </p:sp>
      <p:sp>
        <p:nvSpPr>
          <p:cNvPr id="111" name="テキスト ボックス 110">
            <a:extLst>
              <a:ext uri="{FF2B5EF4-FFF2-40B4-BE49-F238E27FC236}">
                <a16:creationId xmlns:a16="http://schemas.microsoft.com/office/drawing/2014/main" id="{7966DEE8-235C-474C-A855-7C5850E1B93B}"/>
              </a:ext>
            </a:extLst>
          </p:cNvPr>
          <p:cNvSpPr txBox="1"/>
          <p:nvPr/>
        </p:nvSpPr>
        <p:spPr>
          <a:xfrm>
            <a:off x="2727815" y="4165774"/>
            <a:ext cx="732420" cy="246221"/>
          </a:xfrm>
          <a:prstGeom prst="rect">
            <a:avLst/>
          </a:prstGeom>
          <a:noFill/>
          <a:ln w="28575">
            <a:noFill/>
          </a:ln>
        </p:spPr>
        <p:txBody>
          <a:bodyPr vert="horz" wrap="square" lIns="180000" anchor="ctr">
            <a:spAutoFit/>
          </a:bodyPr>
          <a:lstStyle/>
          <a:p>
            <a:pPr lvl="0">
              <a:defRPr/>
            </a:pPr>
            <a:r>
              <a:rPr kumimoji="1" lang="en-US" altLang="ja-JP" sz="1000" b="1" dirty="0">
                <a:latin typeface="游ゴシック" panose="020B0400000000000000" pitchFamily="50" charset="-128"/>
                <a:ea typeface="游ゴシック" panose="020B0400000000000000" pitchFamily="50" charset="-128"/>
              </a:rPr>
              <a:t>48</a:t>
            </a:r>
            <a:r>
              <a:rPr kumimoji="1" lang="ja-JP" altLang="en-US" sz="1000" b="1" dirty="0">
                <a:latin typeface="游ゴシック" panose="020B0400000000000000" pitchFamily="50" charset="-128"/>
                <a:ea typeface="游ゴシック" panose="020B0400000000000000" pitchFamily="50" charset="-128"/>
              </a:rPr>
              <a:t>％</a:t>
            </a:r>
            <a:endParaRPr kumimoji="1" lang="ja-JP" altLang="en-US" sz="1000" b="1" i="0" u="none" strike="noStrike" kern="1200" cap="none" normalizeH="0" baseline="30000" noProof="0" dirty="0">
              <a:ln>
                <a:noFill/>
              </a:ln>
              <a:effectLst/>
              <a:uLnTx/>
              <a:uFillTx/>
              <a:latin typeface="游ゴシック" panose="020B0400000000000000" pitchFamily="50" charset="-128"/>
              <a:ea typeface="游ゴシック" panose="020B0400000000000000" pitchFamily="50" charset="-128"/>
              <a:cs typeface="+mn-cs"/>
            </a:endParaRPr>
          </a:p>
        </p:txBody>
      </p:sp>
      <p:sp>
        <p:nvSpPr>
          <p:cNvPr id="112" name="テキスト ボックス 111">
            <a:extLst>
              <a:ext uri="{FF2B5EF4-FFF2-40B4-BE49-F238E27FC236}">
                <a16:creationId xmlns:a16="http://schemas.microsoft.com/office/drawing/2014/main" id="{9CCA9AD1-E85D-4CBA-83D5-1C9D30D53778}"/>
              </a:ext>
            </a:extLst>
          </p:cNvPr>
          <p:cNvSpPr txBox="1"/>
          <p:nvPr/>
        </p:nvSpPr>
        <p:spPr>
          <a:xfrm>
            <a:off x="5884088" y="4124335"/>
            <a:ext cx="650862" cy="246221"/>
          </a:xfrm>
          <a:prstGeom prst="rect">
            <a:avLst/>
          </a:prstGeom>
          <a:noFill/>
          <a:ln w="28575">
            <a:noFill/>
          </a:ln>
        </p:spPr>
        <p:txBody>
          <a:bodyPr vert="horz" wrap="square" lIns="180000" anchor="ctr">
            <a:spAutoFit/>
          </a:bodyPr>
          <a:lstStyle/>
          <a:p>
            <a:pPr lvl="0">
              <a:defRPr/>
            </a:pPr>
            <a:r>
              <a:rPr kumimoji="1" lang="en-US" altLang="ja-JP" sz="1000" b="1" dirty="0">
                <a:latin typeface="游ゴシック" panose="020B0400000000000000" pitchFamily="50" charset="-128"/>
                <a:ea typeface="游ゴシック" panose="020B0400000000000000" pitchFamily="50" charset="-128"/>
              </a:rPr>
              <a:t>51</a:t>
            </a:r>
            <a:r>
              <a:rPr kumimoji="1" lang="ja-JP" altLang="en-US" sz="1000" b="1" dirty="0">
                <a:latin typeface="游ゴシック" panose="020B0400000000000000" pitchFamily="50" charset="-128"/>
                <a:ea typeface="游ゴシック" panose="020B0400000000000000" pitchFamily="50" charset="-128"/>
              </a:rPr>
              <a:t>％</a:t>
            </a:r>
            <a:endParaRPr kumimoji="1" lang="ja-JP" altLang="en-US" sz="1000" b="1" i="0" u="none" strike="noStrike" kern="1200" cap="none" normalizeH="0" baseline="30000" noProof="0" dirty="0">
              <a:ln>
                <a:noFill/>
              </a:ln>
              <a:effectLst/>
              <a:uLnTx/>
              <a:uFillTx/>
              <a:latin typeface="游ゴシック" panose="020B0400000000000000" pitchFamily="50" charset="-128"/>
              <a:ea typeface="游ゴシック" panose="020B0400000000000000" pitchFamily="50" charset="-128"/>
              <a:cs typeface="+mn-cs"/>
            </a:endParaRPr>
          </a:p>
        </p:txBody>
      </p:sp>
      <p:sp>
        <p:nvSpPr>
          <p:cNvPr id="117" name="テキスト ボックス 116">
            <a:extLst>
              <a:ext uri="{FF2B5EF4-FFF2-40B4-BE49-F238E27FC236}">
                <a16:creationId xmlns:a16="http://schemas.microsoft.com/office/drawing/2014/main" id="{7EE1BF85-0D67-454E-8EFE-77F907E03B9D}"/>
              </a:ext>
            </a:extLst>
          </p:cNvPr>
          <p:cNvSpPr txBox="1"/>
          <p:nvPr/>
        </p:nvSpPr>
        <p:spPr>
          <a:xfrm>
            <a:off x="7656269" y="4063982"/>
            <a:ext cx="593438" cy="246221"/>
          </a:xfrm>
          <a:prstGeom prst="rect">
            <a:avLst/>
          </a:prstGeom>
          <a:noFill/>
          <a:ln w="28575">
            <a:noFill/>
          </a:ln>
        </p:spPr>
        <p:txBody>
          <a:bodyPr vert="horz" wrap="square" lIns="180000" anchor="ctr">
            <a:spAutoFit/>
          </a:bodyPr>
          <a:lstStyle/>
          <a:p>
            <a:pPr lvl="0">
              <a:defRPr/>
            </a:pPr>
            <a:r>
              <a:rPr kumimoji="1" lang="en-US" altLang="ja-JP" sz="1000" b="1" dirty="0">
                <a:latin typeface="游ゴシック" panose="020B0400000000000000" pitchFamily="50" charset="-128"/>
                <a:ea typeface="游ゴシック" panose="020B0400000000000000" pitchFamily="50" charset="-128"/>
              </a:rPr>
              <a:t>54</a:t>
            </a:r>
            <a:r>
              <a:rPr kumimoji="1" lang="ja-JP" altLang="en-US" sz="1000" b="1" dirty="0">
                <a:latin typeface="游ゴシック" panose="020B0400000000000000" pitchFamily="50" charset="-128"/>
                <a:ea typeface="游ゴシック" panose="020B0400000000000000" pitchFamily="50" charset="-128"/>
              </a:rPr>
              <a:t>％</a:t>
            </a:r>
            <a:endParaRPr kumimoji="1" lang="ja-JP" altLang="en-US" sz="1000" b="1" i="0" u="none" strike="noStrike" kern="1200" cap="none" normalizeH="0" baseline="30000" noProof="0" dirty="0">
              <a:ln>
                <a:noFill/>
              </a:ln>
              <a:effectLst/>
              <a:uLnTx/>
              <a:uFillTx/>
              <a:latin typeface="游ゴシック" panose="020B0400000000000000" pitchFamily="50" charset="-128"/>
              <a:ea typeface="游ゴシック" panose="020B0400000000000000" pitchFamily="50" charset="-128"/>
              <a:cs typeface="+mn-cs"/>
            </a:endParaRPr>
          </a:p>
        </p:txBody>
      </p:sp>
      <p:sp>
        <p:nvSpPr>
          <p:cNvPr id="118" name="テキスト ボックス 117">
            <a:extLst>
              <a:ext uri="{FF2B5EF4-FFF2-40B4-BE49-F238E27FC236}">
                <a16:creationId xmlns:a16="http://schemas.microsoft.com/office/drawing/2014/main" id="{9A08FC1D-0C7E-46EC-8934-3714CEBD37D2}"/>
              </a:ext>
            </a:extLst>
          </p:cNvPr>
          <p:cNvSpPr txBox="1"/>
          <p:nvPr/>
        </p:nvSpPr>
        <p:spPr>
          <a:xfrm>
            <a:off x="7760065" y="4888438"/>
            <a:ext cx="645765" cy="276999"/>
          </a:xfrm>
          <a:prstGeom prst="rect">
            <a:avLst/>
          </a:prstGeom>
          <a:noFill/>
          <a:ln w="28575">
            <a:noFill/>
          </a:ln>
        </p:spPr>
        <p:txBody>
          <a:bodyPr vert="horz" wrap="square" lIns="180000" anchor="ctr">
            <a:spAutoFit/>
          </a:bodyPr>
          <a:lstStyle/>
          <a:p>
            <a:pPr lvl="0">
              <a:defRPr/>
            </a:pPr>
            <a:r>
              <a:rPr kumimoji="1" lang="en-US" altLang="ja-JP" sz="1200" b="1" dirty="0">
                <a:solidFill>
                  <a:srgbClr val="FF0000"/>
                </a:solidFill>
                <a:latin typeface="游ゴシック" panose="020B0400000000000000" pitchFamily="50" charset="-128"/>
                <a:ea typeface="游ゴシック" panose="020B0400000000000000" pitchFamily="50" charset="-128"/>
              </a:rPr>
              <a:t>41</a:t>
            </a:r>
            <a:r>
              <a:rPr kumimoji="1" lang="ja-JP" altLang="en-US" sz="1200" b="1" dirty="0">
                <a:solidFill>
                  <a:srgbClr val="FF0000"/>
                </a:solidFill>
                <a:latin typeface="游ゴシック" panose="020B0400000000000000" pitchFamily="50" charset="-128"/>
                <a:ea typeface="游ゴシック" panose="020B0400000000000000" pitchFamily="50" charset="-128"/>
              </a:rPr>
              <a:t>％</a:t>
            </a:r>
            <a:endParaRPr kumimoji="1" lang="ja-JP" altLang="en-US" sz="1200" b="1" i="0" u="none" strike="noStrike" kern="1200" cap="none" normalizeH="0" baseline="3000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p:txBody>
      </p:sp>
      <p:sp>
        <p:nvSpPr>
          <p:cNvPr id="119" name="テキスト ボックス 118">
            <a:extLst>
              <a:ext uri="{FF2B5EF4-FFF2-40B4-BE49-F238E27FC236}">
                <a16:creationId xmlns:a16="http://schemas.microsoft.com/office/drawing/2014/main" id="{079E8CAD-1E8D-4654-B831-F98C6FB77C98}"/>
              </a:ext>
            </a:extLst>
          </p:cNvPr>
          <p:cNvSpPr txBox="1"/>
          <p:nvPr/>
        </p:nvSpPr>
        <p:spPr>
          <a:xfrm>
            <a:off x="5978301" y="5034632"/>
            <a:ext cx="651559" cy="276999"/>
          </a:xfrm>
          <a:prstGeom prst="rect">
            <a:avLst/>
          </a:prstGeom>
          <a:noFill/>
          <a:ln w="28575">
            <a:noFill/>
          </a:ln>
        </p:spPr>
        <p:txBody>
          <a:bodyPr vert="horz" wrap="square" lIns="180000" anchor="ctr">
            <a:spAutoFit/>
          </a:bodyPr>
          <a:lstStyle/>
          <a:p>
            <a:pPr lvl="0">
              <a:defRPr/>
            </a:pPr>
            <a:r>
              <a:rPr kumimoji="1" lang="en-US" altLang="ja-JP" sz="1200" b="1" dirty="0">
                <a:solidFill>
                  <a:srgbClr val="FF0000"/>
                </a:solidFill>
                <a:latin typeface="游ゴシック" panose="020B0400000000000000" pitchFamily="50" charset="-128"/>
                <a:ea typeface="游ゴシック" panose="020B0400000000000000" pitchFamily="50" charset="-128"/>
              </a:rPr>
              <a:t>39</a:t>
            </a:r>
            <a:r>
              <a:rPr kumimoji="1" lang="ja-JP" altLang="en-US" sz="1200" b="1" dirty="0">
                <a:solidFill>
                  <a:srgbClr val="FF0000"/>
                </a:solidFill>
                <a:latin typeface="游ゴシック" panose="020B0400000000000000" pitchFamily="50" charset="-128"/>
                <a:ea typeface="游ゴシック" panose="020B0400000000000000" pitchFamily="50" charset="-128"/>
              </a:rPr>
              <a:t>％</a:t>
            </a:r>
            <a:endParaRPr kumimoji="1" lang="ja-JP" altLang="en-US" sz="1200" b="1" i="0" u="none" strike="noStrike" kern="1200" cap="none" normalizeH="0" baseline="3000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p:txBody>
      </p:sp>
      <p:sp>
        <p:nvSpPr>
          <p:cNvPr id="120" name="テキスト ボックス 119">
            <a:extLst>
              <a:ext uri="{FF2B5EF4-FFF2-40B4-BE49-F238E27FC236}">
                <a16:creationId xmlns:a16="http://schemas.microsoft.com/office/drawing/2014/main" id="{EE0FEFE9-5E4A-4A34-A9B6-ADAE9E182B16}"/>
              </a:ext>
            </a:extLst>
          </p:cNvPr>
          <p:cNvSpPr txBox="1"/>
          <p:nvPr/>
        </p:nvSpPr>
        <p:spPr>
          <a:xfrm>
            <a:off x="3521660" y="3983174"/>
            <a:ext cx="599881" cy="246221"/>
          </a:xfrm>
          <a:prstGeom prst="rect">
            <a:avLst/>
          </a:prstGeom>
          <a:noFill/>
          <a:ln w="28575">
            <a:noFill/>
          </a:ln>
        </p:spPr>
        <p:txBody>
          <a:bodyPr vert="horz" wrap="square" lIns="180000" anchor="ctr">
            <a:spAutoFit/>
          </a:bodyPr>
          <a:lstStyle/>
          <a:p>
            <a:pPr lvl="0">
              <a:defRPr/>
            </a:pPr>
            <a:r>
              <a:rPr kumimoji="1" lang="en-US" altLang="ja-JP" sz="1000" b="1" dirty="0">
                <a:latin typeface="游ゴシック" panose="020B0400000000000000" pitchFamily="50" charset="-128"/>
                <a:ea typeface="游ゴシック" panose="020B0400000000000000" pitchFamily="50" charset="-128"/>
              </a:rPr>
              <a:t>55</a:t>
            </a:r>
            <a:r>
              <a:rPr kumimoji="1" lang="ja-JP" altLang="en-US" sz="1000" b="1" dirty="0">
                <a:latin typeface="游ゴシック" panose="020B0400000000000000" pitchFamily="50" charset="-128"/>
                <a:ea typeface="游ゴシック" panose="020B0400000000000000" pitchFamily="50" charset="-128"/>
              </a:rPr>
              <a:t>％</a:t>
            </a:r>
            <a:endParaRPr kumimoji="1" lang="ja-JP" altLang="en-US" sz="1000" b="1" i="0" u="none" strike="noStrike" kern="1200" cap="none" normalizeH="0" baseline="30000" noProof="0" dirty="0">
              <a:ln>
                <a:noFill/>
              </a:ln>
              <a:effectLst/>
              <a:uLnTx/>
              <a:uFillTx/>
              <a:latin typeface="游ゴシック" panose="020B0400000000000000" pitchFamily="50" charset="-128"/>
              <a:ea typeface="游ゴシック" panose="020B0400000000000000" pitchFamily="50" charset="-128"/>
              <a:cs typeface="+mn-cs"/>
            </a:endParaRPr>
          </a:p>
        </p:txBody>
      </p:sp>
      <p:sp>
        <p:nvSpPr>
          <p:cNvPr id="121" name="テキスト ボックス 120">
            <a:extLst>
              <a:ext uri="{FF2B5EF4-FFF2-40B4-BE49-F238E27FC236}">
                <a16:creationId xmlns:a16="http://schemas.microsoft.com/office/drawing/2014/main" id="{723BA49E-F162-47F5-B412-52705D34128A}"/>
              </a:ext>
            </a:extLst>
          </p:cNvPr>
          <p:cNvSpPr txBox="1"/>
          <p:nvPr/>
        </p:nvSpPr>
        <p:spPr>
          <a:xfrm>
            <a:off x="314930" y="707372"/>
            <a:ext cx="8580912" cy="830997"/>
          </a:xfrm>
          <a:prstGeom prst="rect">
            <a:avLst/>
          </a:prstGeom>
          <a:noFill/>
        </p:spPr>
        <p:txBody>
          <a:bodyPr wrap="square">
            <a:spAutoFit/>
          </a:bodyPr>
          <a:lstStyle/>
          <a:p>
            <a:r>
              <a:rPr kumimoji="1" lang="ja-JP" altLang="en-US" sz="1600" dirty="0"/>
              <a:t>●規制改革推進会議ＷＧ資料に基づき、万博開催時のシミュレーションを行ったところ、</a:t>
            </a:r>
            <a:endParaRPr kumimoji="1" lang="en-US" altLang="ja-JP" sz="1600" dirty="0"/>
          </a:p>
          <a:p>
            <a:r>
              <a:rPr kumimoji="1" lang="ja-JP" altLang="en-US" sz="1600" dirty="0"/>
              <a:t>　万博の来退場、夜間の飲食や遊興の時間帯</a:t>
            </a:r>
            <a:r>
              <a:rPr kumimoji="1" lang="ja-JP" altLang="en-US" sz="1600" b="1" u="sng" dirty="0"/>
              <a:t>（ピーク時）には３人に２人が希望どおりに</a:t>
            </a:r>
            <a:endParaRPr kumimoji="1" lang="en-US" altLang="ja-JP" sz="1600" b="1" u="sng" dirty="0"/>
          </a:p>
          <a:p>
            <a:r>
              <a:rPr kumimoji="1" lang="ja-JP" altLang="en-US" sz="1600" b="1" dirty="0"/>
              <a:t>　</a:t>
            </a:r>
            <a:r>
              <a:rPr kumimoji="1" lang="ja-JP" altLang="en-US" sz="1600" b="1" u="sng" dirty="0"/>
              <a:t>タクシーをつかまえることができないおそれ</a:t>
            </a:r>
            <a:r>
              <a:rPr kumimoji="1" lang="ja-JP" altLang="en-US" sz="1600" dirty="0"/>
              <a:t>　</a:t>
            </a:r>
          </a:p>
        </p:txBody>
      </p:sp>
    </p:spTree>
    <p:extLst>
      <p:ext uri="{BB962C8B-B14F-4D97-AF65-F5344CB8AC3E}">
        <p14:creationId xmlns:p14="http://schemas.microsoft.com/office/powerpoint/2010/main" val="35660638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4C1FBA86-73A4-4DAA-9453-08632C2F0ABB}"/>
              </a:ext>
            </a:extLst>
          </p:cNvPr>
          <p:cNvSpPr txBox="1"/>
          <p:nvPr/>
        </p:nvSpPr>
        <p:spPr>
          <a:xfrm>
            <a:off x="225641" y="162448"/>
            <a:ext cx="8706462" cy="433196"/>
          </a:xfrm>
          <a:prstGeom prst="rect">
            <a:avLst/>
          </a:prstGeom>
          <a:solidFill>
            <a:schemeClr val="accent6">
              <a:lumMod val="40000"/>
              <a:lumOff val="60000"/>
            </a:schemeClr>
          </a:solidFill>
        </p:spPr>
        <p:txBody>
          <a:bodyPr wrap="square" rtlCol="0">
            <a:spAutoFit/>
          </a:bodyPr>
          <a:lstStyle/>
          <a:p>
            <a:pPr defTabSz="422041">
              <a:defRPr/>
            </a:pPr>
            <a:r>
              <a:rPr kumimoji="1" lang="ja-JP" altLang="en-US" sz="2215" b="1" dirty="0">
                <a:solidFill>
                  <a:prstClr val="black"/>
                </a:solidFill>
                <a:latin typeface="Meiryo UI" panose="020B0604030504040204" pitchFamily="50" charset="-128"/>
                <a:ea typeface="Meiryo UI" panose="020B0604030504040204" pitchFamily="50" charset="-128"/>
              </a:rPr>
              <a:t>◆万博開催中の移動需要への対応について</a:t>
            </a:r>
            <a:endParaRPr kumimoji="1" lang="ja-JP" altLang="en-US" sz="2215" b="1"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516BCE97-7FA4-4CE3-A909-084CCDFFA309}"/>
              </a:ext>
            </a:extLst>
          </p:cNvPr>
          <p:cNvSpPr>
            <a:spLocks noGrp="1"/>
          </p:cNvSpPr>
          <p:nvPr>
            <p:ph type="sldNum" sz="quarter" idx="12"/>
          </p:nvPr>
        </p:nvSpPr>
        <p:spPr>
          <a:xfrm>
            <a:off x="7137005" y="6570163"/>
            <a:ext cx="2057400" cy="337038"/>
          </a:xfrm>
        </p:spPr>
        <p:txBody>
          <a:bodyPr/>
          <a:lstStyle/>
          <a:p>
            <a:fld id="{2E355E97-4052-4661-8050-73970B9BE1C2}" type="slidenum">
              <a:rPr kumimoji="1" lang="ja-JP" altLang="en-US" smtClean="0"/>
              <a:t>11</a:t>
            </a:fld>
            <a:endParaRPr kumimoji="1" lang="ja-JP" altLang="en-US" dirty="0"/>
          </a:p>
        </p:txBody>
      </p:sp>
      <p:sp>
        <p:nvSpPr>
          <p:cNvPr id="9" name="テキスト ボックス 8">
            <a:extLst>
              <a:ext uri="{FF2B5EF4-FFF2-40B4-BE49-F238E27FC236}">
                <a16:creationId xmlns:a16="http://schemas.microsoft.com/office/drawing/2014/main" id="{1D662C88-BA04-4954-A509-1EC181C2BE6D}"/>
              </a:ext>
            </a:extLst>
          </p:cNvPr>
          <p:cNvSpPr txBox="1"/>
          <p:nvPr/>
        </p:nvSpPr>
        <p:spPr>
          <a:xfrm>
            <a:off x="212940" y="684135"/>
            <a:ext cx="8918360" cy="1096390"/>
          </a:xfrm>
          <a:prstGeom prst="rect">
            <a:avLst/>
          </a:prstGeom>
          <a:noFill/>
        </p:spPr>
        <p:txBody>
          <a:bodyPr wrap="square">
            <a:spAutoFit/>
          </a:bodyPr>
          <a:lstStyle/>
          <a:p>
            <a:pPr marL="357188" marR="0" lvl="0" indent="-357188" algn="just" defTabSz="457200" rtl="0" eaLnBrk="1" fontAlgn="auto" latinLnBrk="0" hangingPunct="1">
              <a:lnSpc>
                <a:spcPct val="120000"/>
              </a:lnSpc>
              <a:spcBef>
                <a:spcPts val="300"/>
              </a:spcBef>
              <a:spcAft>
                <a:spcPts val="0"/>
              </a:spcAft>
              <a:buClrTx/>
              <a:buSzTx/>
              <a:buFontTx/>
              <a:buNone/>
              <a:tabLst/>
              <a:defRPr/>
            </a:pPr>
            <a:r>
              <a:rPr kumimoji="1" lang="ja-JP" altLang="en-US" sz="2000" b="1" dirty="0">
                <a:solidFill>
                  <a:prstClr val="black"/>
                </a:solidFill>
                <a:latin typeface="Meiryo UI" panose="020B0604030504040204" pitchFamily="50" charset="-128"/>
                <a:ea typeface="Meiryo UI" panose="020B0604030504040204" pitchFamily="50" charset="-128"/>
              </a:rPr>
              <a:t>１．必要な移動需要の把握</a:t>
            </a:r>
            <a:endParaRPr kumimoji="1" lang="en-US" altLang="ja-JP" sz="2000" b="1" dirty="0">
              <a:solidFill>
                <a:prstClr val="black"/>
              </a:solidFill>
              <a:latin typeface="Meiryo UI" panose="020B0604030504040204" pitchFamily="50" charset="-128"/>
              <a:ea typeface="Meiryo UI" panose="020B0604030504040204" pitchFamily="50" charset="-128"/>
            </a:endParaRPr>
          </a:p>
          <a:p>
            <a:pPr marL="357188" lvl="0" indent="-90488" algn="just">
              <a:lnSpc>
                <a:spcPct val="120000"/>
              </a:lnSpc>
              <a:spcBef>
                <a:spcPts val="300"/>
              </a:spcBef>
              <a:buFont typeface="メイリオ" panose="020B0604030504040204" pitchFamily="50" charset="-128"/>
              <a:buChar char="○"/>
              <a:defRPr/>
            </a:pPr>
            <a:r>
              <a:rPr kumimoji="1" lang="en-US" altLang="ja-JP" sz="16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1600" b="1" dirty="0">
                <a:solidFill>
                  <a:prstClr val="black"/>
                </a:solidFill>
                <a:latin typeface="Meiryo UI" panose="020B0604030504040204" pitchFamily="50" charset="-128"/>
                <a:ea typeface="Meiryo UI" panose="020B0604030504040204" pitchFamily="50" charset="-128"/>
              </a:rPr>
              <a:t>必要な不足車両数を把握</a:t>
            </a:r>
            <a:r>
              <a:rPr kumimoji="1" lang="ja-JP" altLang="en-US" sz="1600" dirty="0">
                <a:solidFill>
                  <a:prstClr val="black"/>
                </a:solidFill>
                <a:latin typeface="Meiryo UI" panose="020B0604030504040204" pitchFamily="50" charset="-128"/>
                <a:ea typeface="Meiryo UI" panose="020B0604030504040204" pitchFamily="50" charset="-128"/>
              </a:rPr>
              <a:t>するためには、</a:t>
            </a:r>
            <a:r>
              <a:rPr kumimoji="1" lang="ja-JP" altLang="en-US" sz="16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現在の配車アプリのデータでは限界</a:t>
            </a:r>
            <a:endParaRPr kumimoji="1" lang="en-US" altLang="ja-JP" sz="16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357188" marR="0" lvl="0" indent="-90488" algn="just" defTabSz="457200" rtl="0" eaLnBrk="1" fontAlgn="auto" latinLnBrk="0" hangingPunct="1">
              <a:lnSpc>
                <a:spcPct val="120000"/>
              </a:lnSpc>
              <a:spcBef>
                <a:spcPts val="300"/>
              </a:spcBef>
              <a:spcAft>
                <a:spcPts val="0"/>
              </a:spcAft>
              <a:buClrTx/>
              <a:buSzTx/>
              <a:buFont typeface="メイリオ" panose="020B0604030504040204" pitchFamily="50" charset="-128"/>
              <a:buChar char="○"/>
              <a:tabLst/>
              <a:defRPr/>
            </a:pPr>
            <a:r>
              <a:rPr kumimoji="1" lang="ja-JP" altLang="en-US" sz="1600" dirty="0">
                <a:solidFill>
                  <a:prstClr val="black"/>
                </a:solidFill>
                <a:latin typeface="Meiryo UI" panose="020B0604030504040204" pitchFamily="50" charset="-128"/>
                <a:ea typeface="Meiryo UI" panose="020B0604030504040204" pitchFamily="50" charset="-128"/>
              </a:rPr>
              <a:t> </a:t>
            </a:r>
            <a:r>
              <a:rPr kumimoji="1" lang="ja-JP" altLang="en-US" sz="1600" b="1" dirty="0">
                <a:solidFill>
                  <a:prstClr val="black"/>
                </a:solidFill>
                <a:latin typeface="Meiryo UI" panose="020B0604030504040204" pitchFamily="50" charset="-128"/>
                <a:ea typeface="Meiryo UI" panose="020B0604030504040204" pitchFamily="50" charset="-128"/>
              </a:rPr>
              <a:t>必要な移動需要を把握</a:t>
            </a:r>
            <a:r>
              <a:rPr kumimoji="1" lang="ja-JP" altLang="en-US" sz="1600" dirty="0">
                <a:solidFill>
                  <a:prstClr val="black"/>
                </a:solidFill>
                <a:latin typeface="Meiryo UI" panose="020B0604030504040204" pitchFamily="50" charset="-128"/>
                <a:ea typeface="Meiryo UI" panose="020B0604030504040204" pitchFamily="50" charset="-128"/>
              </a:rPr>
              <a:t>したうえで、</a:t>
            </a:r>
            <a:r>
              <a:rPr kumimoji="1" lang="ja-JP" altLang="en-US" sz="1600" b="1" dirty="0">
                <a:solidFill>
                  <a:prstClr val="black"/>
                </a:solidFill>
                <a:latin typeface="Meiryo UI" panose="020B0604030504040204" pitchFamily="50" charset="-128"/>
                <a:ea typeface="Meiryo UI" panose="020B0604030504040204" pitchFamily="50" charset="-128"/>
              </a:rPr>
              <a:t>不足車両数・地域・時間の算定を行うことが必要</a:t>
            </a:r>
            <a:endParaRPr kumimoji="1" lang="en-US" altLang="ja-JP" sz="1600" b="1" dirty="0">
              <a:solidFill>
                <a:prstClr val="black"/>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15E4BA12-783D-448E-8A5B-FA2F3BAFF60B}"/>
              </a:ext>
            </a:extLst>
          </p:cNvPr>
          <p:cNvSpPr txBox="1"/>
          <p:nvPr/>
        </p:nvSpPr>
        <p:spPr>
          <a:xfrm>
            <a:off x="215809" y="1787246"/>
            <a:ext cx="8968764" cy="2459135"/>
          </a:xfrm>
          <a:prstGeom prst="rect">
            <a:avLst/>
          </a:prstGeom>
          <a:noFill/>
        </p:spPr>
        <p:txBody>
          <a:bodyPr wrap="square">
            <a:spAutoFit/>
          </a:bodyPr>
          <a:lstStyle/>
          <a:p>
            <a:pPr marL="357188" indent="-357188" algn="just">
              <a:lnSpc>
                <a:spcPct val="150000"/>
              </a:lnSpc>
              <a:spcBef>
                <a:spcPts val="300"/>
              </a:spcBef>
              <a:defRPr/>
            </a:pPr>
            <a:r>
              <a:rPr kumimoji="1" lang="ja-JP" altLang="en-US" sz="2000" b="1" dirty="0">
                <a:solidFill>
                  <a:prstClr val="black"/>
                </a:solidFill>
                <a:latin typeface="Meiryo UI" panose="020B0604030504040204" pitchFamily="50" charset="-128"/>
                <a:ea typeface="Meiryo UI" panose="020B0604030504040204" pitchFamily="50" charset="-128"/>
              </a:rPr>
              <a:t>２．万博開催中の移動需要への対応</a:t>
            </a:r>
            <a:endParaRPr kumimoji="1" lang="en-US" altLang="ja-JP" sz="2000" b="1" dirty="0">
              <a:solidFill>
                <a:prstClr val="black"/>
              </a:solidFill>
              <a:latin typeface="Meiryo UI" panose="020B0604030504040204" pitchFamily="50" charset="-128"/>
              <a:ea typeface="Meiryo UI" panose="020B0604030504040204" pitchFamily="50" charset="-128"/>
            </a:endParaRPr>
          </a:p>
          <a:p>
            <a:pPr marL="266700" marR="0" lvl="0" algn="just" defTabSz="457200" rtl="0" eaLnBrk="1" fontAlgn="auto" latinLnBrk="0" hangingPunct="1">
              <a:lnSpc>
                <a:spcPct val="120000"/>
              </a:lnSpc>
              <a:spcBef>
                <a:spcPts val="300"/>
              </a:spcBef>
              <a:spcAft>
                <a:spcPts val="0"/>
              </a:spcAft>
              <a:buClrTx/>
              <a:buSzTx/>
              <a:tabLst/>
              <a:defRPr/>
            </a:pPr>
            <a:r>
              <a:rPr kumimoji="1" lang="ja-JP" altLang="en-US" sz="1600" b="1" dirty="0">
                <a:solidFill>
                  <a:prstClr val="black"/>
                </a:solidFill>
                <a:latin typeface="Meiryo UI" panose="020B0604030504040204" pitchFamily="50" charset="-128"/>
                <a:ea typeface="Meiryo UI" panose="020B0604030504040204" pitchFamily="50" charset="-128"/>
              </a:rPr>
              <a:t>○現在でも必要な移動需要に対応する台数が確保ができていない</a:t>
            </a:r>
            <a:r>
              <a:rPr kumimoji="1" lang="ja-JP" altLang="en-US" sz="1600" dirty="0">
                <a:solidFill>
                  <a:prstClr val="black"/>
                </a:solidFill>
                <a:latin typeface="Meiryo UI" panose="020B0604030504040204" pitchFamily="50" charset="-128"/>
                <a:ea typeface="Meiryo UI" panose="020B0604030504040204" pitchFamily="50" charset="-128"/>
              </a:rPr>
              <a:t>にもかかわらず、</a:t>
            </a:r>
            <a:r>
              <a:rPr kumimoji="1" lang="ja-JP" altLang="en-US" sz="1600" b="1" dirty="0">
                <a:solidFill>
                  <a:prstClr val="black"/>
                </a:solidFill>
                <a:latin typeface="Meiryo UI" panose="020B0604030504040204" pitchFamily="50" charset="-128"/>
                <a:ea typeface="Meiryo UI" panose="020B0604030504040204" pitchFamily="50" charset="-128"/>
              </a:rPr>
              <a:t>万博開催中はさらに</a:t>
            </a:r>
            <a:endParaRPr kumimoji="1" lang="en-US" altLang="ja-JP" sz="1600" b="1" dirty="0">
              <a:solidFill>
                <a:prstClr val="black"/>
              </a:solidFill>
              <a:latin typeface="Meiryo UI" panose="020B0604030504040204" pitchFamily="50" charset="-128"/>
              <a:ea typeface="Meiryo UI" panose="020B0604030504040204" pitchFamily="50" charset="-128"/>
            </a:endParaRPr>
          </a:p>
          <a:p>
            <a:pPr marL="266700" marR="0" lvl="0" algn="just" defTabSz="457200" rtl="0" eaLnBrk="1" fontAlgn="auto" latinLnBrk="0" hangingPunct="1">
              <a:lnSpc>
                <a:spcPct val="120000"/>
              </a:lnSpc>
              <a:spcBef>
                <a:spcPts val="300"/>
              </a:spcBef>
              <a:spcAft>
                <a:spcPts val="0"/>
              </a:spcAft>
              <a:buClrTx/>
              <a:buSzTx/>
              <a:tabLst/>
              <a:defRPr/>
            </a:pPr>
            <a:r>
              <a:rPr kumimoji="1" lang="ja-JP" altLang="en-US" sz="1600" b="1" dirty="0">
                <a:solidFill>
                  <a:prstClr val="black"/>
                </a:solidFill>
                <a:latin typeface="Meiryo UI" panose="020B0604030504040204" pitchFamily="50" charset="-128"/>
                <a:ea typeface="Meiryo UI" panose="020B0604030504040204" pitchFamily="50" charset="-128"/>
              </a:rPr>
              <a:t>　 移動需要が急増、</a:t>
            </a:r>
            <a:r>
              <a:rPr kumimoji="1" lang="ja-JP" altLang="en-US" sz="1600" dirty="0">
                <a:solidFill>
                  <a:prstClr val="black"/>
                </a:solidFill>
                <a:latin typeface="Meiryo UI" panose="020B0604030504040204" pitchFamily="50" charset="-128"/>
                <a:ea typeface="Meiryo UI" panose="020B0604030504040204" pitchFamily="50" charset="-128"/>
              </a:rPr>
              <a:t>厳しい状況が見込まれる</a:t>
            </a:r>
            <a:endParaRPr kumimoji="1" lang="en-US" altLang="ja-JP" sz="1600" dirty="0">
              <a:solidFill>
                <a:prstClr val="black"/>
              </a:solidFill>
              <a:latin typeface="Meiryo UI" panose="020B0604030504040204" pitchFamily="50" charset="-128"/>
              <a:ea typeface="Meiryo UI" panose="020B0604030504040204" pitchFamily="50" charset="-128"/>
            </a:endParaRPr>
          </a:p>
          <a:p>
            <a:pPr marL="266700" marR="0" lvl="0" algn="just" defTabSz="457200" rtl="0" eaLnBrk="1" fontAlgn="auto" latinLnBrk="0" hangingPunct="1">
              <a:lnSpc>
                <a:spcPct val="120000"/>
              </a:lnSpc>
              <a:spcBef>
                <a:spcPts val="300"/>
              </a:spcBef>
              <a:spcAft>
                <a:spcPts val="0"/>
              </a:spcAft>
              <a:buClrTx/>
              <a:buSzTx/>
              <a:tabLst/>
              <a:defRPr/>
            </a:pPr>
            <a:r>
              <a:rPr kumimoji="1" lang="ja-JP" altLang="en-US" sz="1600" b="1" dirty="0">
                <a:solidFill>
                  <a:prstClr val="black"/>
                </a:solidFill>
                <a:latin typeface="Meiryo UI" panose="020B0604030504040204" pitchFamily="50" charset="-128"/>
                <a:ea typeface="Meiryo UI" panose="020B0604030504040204" pitchFamily="50" charset="-128"/>
              </a:rPr>
              <a:t>○実施主体、地域、時間、車両数が限定される現行のライドシェアでは不十分</a:t>
            </a:r>
            <a:r>
              <a:rPr kumimoji="1" lang="ja-JP" altLang="en-US" sz="1600" dirty="0">
                <a:solidFill>
                  <a:prstClr val="black"/>
                </a:solidFill>
                <a:latin typeface="Meiryo UI" panose="020B0604030504040204" pitchFamily="50" charset="-128"/>
                <a:ea typeface="Meiryo UI" panose="020B0604030504040204" pitchFamily="50" charset="-128"/>
              </a:rPr>
              <a:t>であり、</a:t>
            </a:r>
            <a:r>
              <a:rPr kumimoji="1" lang="ja-JP" altLang="en-US" sz="1600" b="1" dirty="0">
                <a:solidFill>
                  <a:prstClr val="black"/>
                </a:solidFill>
                <a:latin typeface="Meiryo UI" panose="020B0604030504040204" pitchFamily="50" charset="-128"/>
                <a:ea typeface="Meiryo UI" panose="020B0604030504040204" pitchFamily="50" charset="-128"/>
              </a:rPr>
              <a:t>万博時における</a:t>
            </a:r>
            <a:endParaRPr kumimoji="1" lang="en-US" altLang="ja-JP" sz="1600" b="1" dirty="0">
              <a:solidFill>
                <a:prstClr val="black"/>
              </a:solidFill>
              <a:latin typeface="Meiryo UI" panose="020B0604030504040204" pitchFamily="50" charset="-128"/>
              <a:ea typeface="Meiryo UI" panose="020B0604030504040204" pitchFamily="50" charset="-128"/>
            </a:endParaRPr>
          </a:p>
          <a:p>
            <a:pPr marL="266700" marR="0" lvl="0" algn="just" defTabSz="457200" rtl="0" eaLnBrk="1" fontAlgn="auto" latinLnBrk="0" hangingPunct="1">
              <a:lnSpc>
                <a:spcPct val="120000"/>
              </a:lnSpc>
              <a:spcBef>
                <a:spcPts val="300"/>
              </a:spcBef>
              <a:spcAft>
                <a:spcPts val="0"/>
              </a:spcAft>
              <a:buClrTx/>
              <a:buSzTx/>
              <a:tabLst/>
              <a:defRPr/>
            </a:pPr>
            <a:r>
              <a:rPr kumimoji="1" lang="ja-JP" altLang="en-US" sz="1600" b="1" dirty="0">
                <a:solidFill>
                  <a:prstClr val="black"/>
                </a:solidFill>
                <a:latin typeface="Meiryo UI" panose="020B0604030504040204" pitchFamily="50" charset="-128"/>
                <a:ea typeface="Meiryo UI" panose="020B0604030504040204" pitchFamily="50" charset="-128"/>
              </a:rPr>
              <a:t>　 移動需要に対応するには、以下の要件緩和が必要</a:t>
            </a:r>
            <a:endParaRPr kumimoji="1" lang="en-US" altLang="ja-JP" sz="1600" b="1" dirty="0">
              <a:solidFill>
                <a:prstClr val="black"/>
              </a:solidFill>
              <a:latin typeface="Meiryo UI" panose="020B0604030504040204" pitchFamily="50" charset="-128"/>
              <a:ea typeface="Meiryo UI" panose="020B0604030504040204" pitchFamily="50" charset="-128"/>
            </a:endParaRPr>
          </a:p>
          <a:p>
            <a:pPr marL="266700" marR="0" lvl="0" algn="just" defTabSz="457200" rtl="0" eaLnBrk="1" fontAlgn="auto" latinLnBrk="0" hangingPunct="1">
              <a:spcBef>
                <a:spcPts val="300"/>
              </a:spcBef>
              <a:spcAft>
                <a:spcPts val="0"/>
              </a:spcAft>
              <a:buClrTx/>
              <a:buSzTx/>
              <a:tabLst/>
              <a:defRPr/>
            </a:pPr>
            <a:endParaRPr kumimoji="1" lang="en-US" altLang="ja-JP" sz="16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266700" marR="0" lvl="0" algn="just" defTabSz="457200" rtl="0" eaLnBrk="1" fontAlgn="auto" latinLnBrk="0" hangingPunct="1">
              <a:spcBef>
                <a:spcPts val="300"/>
              </a:spcBef>
              <a:spcAft>
                <a:spcPts val="0"/>
              </a:spcAft>
              <a:buClrTx/>
              <a:buSzTx/>
              <a:tabLst/>
              <a:defRPr/>
            </a:pPr>
            <a:endParaRPr kumimoji="1" lang="en-US" altLang="ja-JP" sz="16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aphicFrame>
        <p:nvGraphicFramePr>
          <p:cNvPr id="4" name="表 4">
            <a:extLst>
              <a:ext uri="{FF2B5EF4-FFF2-40B4-BE49-F238E27FC236}">
                <a16:creationId xmlns:a16="http://schemas.microsoft.com/office/drawing/2014/main" id="{8D6E735F-1C53-4817-8D76-2A681B6F46CE}"/>
              </a:ext>
            </a:extLst>
          </p:cNvPr>
          <p:cNvGraphicFramePr>
            <a:graphicFrameLocks noGrp="1"/>
          </p:cNvGraphicFramePr>
          <p:nvPr>
            <p:extLst>
              <p:ext uri="{D42A27DB-BD31-4B8C-83A1-F6EECF244321}">
                <p14:modId xmlns:p14="http://schemas.microsoft.com/office/powerpoint/2010/main" val="1260531266"/>
              </p:ext>
            </p:extLst>
          </p:nvPr>
        </p:nvGraphicFramePr>
        <p:xfrm>
          <a:off x="580224" y="3726292"/>
          <a:ext cx="8239933" cy="2934208"/>
        </p:xfrm>
        <a:graphic>
          <a:graphicData uri="http://schemas.openxmlformats.org/drawingml/2006/table">
            <a:tbl>
              <a:tblPr firstRow="1" bandRow="1">
                <a:tableStyleId>{5940675A-B579-460E-94D1-54222C63F5DA}</a:tableStyleId>
              </a:tblPr>
              <a:tblGrid>
                <a:gridCol w="8239933">
                  <a:extLst>
                    <a:ext uri="{9D8B030D-6E8A-4147-A177-3AD203B41FA5}">
                      <a16:colId xmlns:a16="http://schemas.microsoft.com/office/drawing/2014/main" val="174974798"/>
                    </a:ext>
                  </a:extLst>
                </a:gridCol>
              </a:tblGrid>
              <a:tr h="2714750">
                <a:tc>
                  <a:txBody>
                    <a:bodyPr/>
                    <a:lstStyle/>
                    <a:p>
                      <a:pPr marL="444500" marR="0" lvl="0" indent="-444500" defTabSz="457200" rtl="0" eaLnBrk="1" fontAlgn="auto" latinLnBrk="0" hangingPunct="1">
                        <a:lnSpc>
                          <a:spcPct val="120000"/>
                        </a:lnSpc>
                        <a:spcBef>
                          <a:spcPts val="300"/>
                        </a:spcBef>
                        <a:spcAft>
                          <a:spcPts val="0"/>
                        </a:spcAft>
                        <a:buClrTx/>
                        <a:buSzTx/>
                        <a:buFontTx/>
                        <a:buNone/>
                        <a:tabLst/>
                        <a:defRPr/>
                      </a:pP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供給体制（車両・ドライバー）の確保</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444500" marR="0" lvl="0" indent="-444500" defTabSz="457200" rtl="0" eaLnBrk="1" fontAlgn="auto" latinLnBrk="0" hangingPunct="1">
                        <a:lnSpc>
                          <a:spcPct val="120000"/>
                        </a:lnSpc>
                        <a:spcBef>
                          <a:spcPts val="30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・ライドシェアに活用できる車両数の制限</a:t>
                      </a:r>
                      <a:r>
                        <a:rPr kumimoji="1" lang="ja-JP" altLang="en-US" sz="16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（営業用車両数を上限）</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の緩和</a:t>
                      </a:r>
                    </a:p>
                    <a:p>
                      <a:pPr marL="444500" marR="0" lvl="0" indent="-444500" defTabSz="457200" rtl="0" eaLnBrk="1" fontAlgn="auto" latinLnBrk="0" hangingPunct="1">
                        <a:lnSpc>
                          <a:spcPct val="120000"/>
                        </a:lnSpc>
                        <a:spcBef>
                          <a:spcPts val="30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・安全な運行管理ができる事業者の参入</a:t>
                      </a:r>
                    </a:p>
                    <a:p>
                      <a:pPr marL="444500" marR="0" lvl="0" indent="-444500" defTabSz="457200" rtl="0" eaLnBrk="1" fontAlgn="auto" latinLnBrk="0" hangingPunct="1">
                        <a:lnSpc>
                          <a:spcPct val="120000"/>
                        </a:lnSpc>
                        <a:spcBef>
                          <a:spcPts val="30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・雇用に限らず業務委託などによるドライバーの確保</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rtl="0" eaLnBrk="1" fontAlgn="auto" latinLnBrk="0" hangingPunct="1">
                        <a:lnSpc>
                          <a:spcPct val="120000"/>
                        </a:lnSpc>
                        <a:spcBef>
                          <a:spcPts val="30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突発需要や地域偏在需要に柔軟かつ機動的に対応できる、</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府域全域・</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時間運行の実現</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rtl="0" eaLnBrk="1" fontAlgn="auto" latinLnBrk="0" hangingPunct="1">
                        <a:lnSpc>
                          <a:spcPct val="120000"/>
                        </a:lnSpc>
                        <a:spcBef>
                          <a:spcPts val="300"/>
                        </a:spcBef>
                        <a:spcAft>
                          <a:spcPts val="0"/>
                        </a:spcAft>
                        <a:buClrTx/>
                        <a:buSzTx/>
                        <a:buFontTx/>
                        <a:buNone/>
                        <a:tabLst/>
                        <a:defRPr/>
                      </a:pPr>
                      <a:endParaRPr kumimoji="1" lang="ja-JP" altLang="en-US"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44500" marR="0" lvl="0" indent="-444500" defTabSz="457200" rtl="0" eaLnBrk="1" fontAlgn="auto" latinLnBrk="0" hangingPunct="1">
                        <a:lnSpc>
                          <a:spcPct val="120000"/>
                        </a:lnSpc>
                        <a:spcBef>
                          <a:spcPts val="300"/>
                        </a:spcBef>
                        <a:spcAft>
                          <a:spcPts val="0"/>
                        </a:spcAft>
                        <a:buClrTx/>
                        <a:buSzTx/>
                        <a:buFontTx/>
                        <a:buNone/>
                        <a:tabLst/>
                        <a:defRPr/>
                      </a:pP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効率的な運行体制の確保</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444500" marR="0" lvl="0" indent="-444500" defTabSz="457200" rtl="0" eaLnBrk="1" fontAlgn="auto" latinLnBrk="0" hangingPunct="1">
                        <a:lnSpc>
                          <a:spcPct val="120000"/>
                        </a:lnSpc>
                        <a:spcBef>
                          <a:spcPts val="30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安全な運行管理ができることを前提に、</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ＩＣＴの活用した運行管理体制</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40</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両ごとに１名の運</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44500" marR="0" lvl="0" indent="-444500" defTabSz="457200" rtl="0" eaLnBrk="1" fontAlgn="auto" latinLnBrk="0" hangingPunct="1">
                        <a:lnSpc>
                          <a:spcPct val="120000"/>
                        </a:lnSpc>
                        <a:spcBef>
                          <a:spcPts val="3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行管理責任者の配置等）</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の緩和</a:t>
                      </a:r>
                      <a:endParaRPr kumimoji="1" lang="ja-JP" altLang="en-US" sz="1600" b="1" dirty="0"/>
                    </a:p>
                  </a:txBody>
                  <a:tcPr>
                    <a:solidFill>
                      <a:schemeClr val="accent2">
                        <a:lumMod val="20000"/>
                        <a:lumOff val="80000"/>
                      </a:schemeClr>
                    </a:solidFill>
                  </a:tcPr>
                </a:tc>
                <a:extLst>
                  <a:ext uri="{0D108BD9-81ED-4DB2-BD59-A6C34878D82A}">
                    <a16:rowId xmlns:a16="http://schemas.microsoft.com/office/drawing/2014/main" val="3580050634"/>
                  </a:ext>
                </a:extLst>
              </a:tr>
            </a:tbl>
          </a:graphicData>
        </a:graphic>
      </p:graphicFrame>
    </p:spTree>
    <p:extLst>
      <p:ext uri="{BB962C8B-B14F-4D97-AF65-F5344CB8AC3E}">
        <p14:creationId xmlns:p14="http://schemas.microsoft.com/office/powerpoint/2010/main" val="22768720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0FFFF46-3B8F-4337-A6FC-4F25E6DC5C39}"/>
              </a:ext>
            </a:extLst>
          </p:cNvPr>
          <p:cNvSpPr txBox="1"/>
          <p:nvPr/>
        </p:nvSpPr>
        <p:spPr>
          <a:xfrm>
            <a:off x="2887980" y="2761863"/>
            <a:ext cx="3962400" cy="707886"/>
          </a:xfrm>
          <a:prstGeom prst="rect">
            <a:avLst/>
          </a:prstGeom>
          <a:noFill/>
        </p:spPr>
        <p:txBody>
          <a:bodyPr wrap="square" rtlCol="0">
            <a:spAutoFit/>
          </a:bodyPr>
          <a:lstStyle/>
          <a:p>
            <a:r>
              <a:rPr kumimoji="1" lang="ja-JP" altLang="en-US" sz="4000" dirty="0"/>
              <a:t>（参考資料）</a:t>
            </a:r>
          </a:p>
        </p:txBody>
      </p:sp>
    </p:spTree>
    <p:extLst>
      <p:ext uri="{BB962C8B-B14F-4D97-AF65-F5344CB8AC3E}">
        <p14:creationId xmlns:p14="http://schemas.microsoft.com/office/powerpoint/2010/main" val="800882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矢印: 右 78">
            <a:extLst>
              <a:ext uri="{FF2B5EF4-FFF2-40B4-BE49-F238E27FC236}">
                <a16:creationId xmlns:a16="http://schemas.microsoft.com/office/drawing/2014/main" id="{F07740B6-779A-4228-92D2-36841B3E9CB1}"/>
              </a:ext>
            </a:extLst>
          </p:cNvPr>
          <p:cNvSpPr/>
          <p:nvPr/>
        </p:nvSpPr>
        <p:spPr>
          <a:xfrm>
            <a:off x="1062799" y="4481507"/>
            <a:ext cx="5759387" cy="491917"/>
          </a:xfrm>
          <a:prstGeom prst="rightArrow">
            <a:avLst>
              <a:gd name="adj1" fmla="val 100000"/>
              <a:gd name="adj2" fmla="val 16007"/>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78" name="矢印: 右 77">
            <a:extLst>
              <a:ext uri="{FF2B5EF4-FFF2-40B4-BE49-F238E27FC236}">
                <a16:creationId xmlns:a16="http://schemas.microsoft.com/office/drawing/2014/main" id="{5D57714D-A5E3-4A75-AC07-E45B683030E7}"/>
              </a:ext>
            </a:extLst>
          </p:cNvPr>
          <p:cNvSpPr/>
          <p:nvPr/>
        </p:nvSpPr>
        <p:spPr>
          <a:xfrm>
            <a:off x="1056323" y="3321672"/>
            <a:ext cx="5759387" cy="491917"/>
          </a:xfrm>
          <a:prstGeom prst="rightArrow">
            <a:avLst>
              <a:gd name="adj1" fmla="val 100000"/>
              <a:gd name="adj2" fmla="val 16007"/>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4" name="矢印: 右 3">
            <a:extLst>
              <a:ext uri="{FF2B5EF4-FFF2-40B4-BE49-F238E27FC236}">
                <a16:creationId xmlns:a16="http://schemas.microsoft.com/office/drawing/2014/main" id="{ADAD6791-C751-4282-A33F-6F663C389A5C}"/>
              </a:ext>
            </a:extLst>
          </p:cNvPr>
          <p:cNvSpPr/>
          <p:nvPr/>
        </p:nvSpPr>
        <p:spPr>
          <a:xfrm>
            <a:off x="1058131" y="2161493"/>
            <a:ext cx="5759387" cy="491917"/>
          </a:xfrm>
          <a:prstGeom prst="rightArrow">
            <a:avLst>
              <a:gd name="adj1" fmla="val 100000"/>
              <a:gd name="adj2" fmla="val 16007"/>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1" name="テキスト ボックス 10">
            <a:extLst>
              <a:ext uri="{FF2B5EF4-FFF2-40B4-BE49-F238E27FC236}">
                <a16:creationId xmlns:a16="http://schemas.microsoft.com/office/drawing/2014/main" id="{4C1FBA86-73A4-4DAA-9453-08632C2F0ABB}"/>
              </a:ext>
            </a:extLst>
          </p:cNvPr>
          <p:cNvSpPr txBox="1"/>
          <p:nvPr/>
        </p:nvSpPr>
        <p:spPr>
          <a:xfrm>
            <a:off x="218769" y="345781"/>
            <a:ext cx="8706462" cy="433196"/>
          </a:xfrm>
          <a:prstGeom prst="rect">
            <a:avLst/>
          </a:prstGeom>
          <a:solidFill>
            <a:schemeClr val="tx2">
              <a:lumMod val="40000"/>
              <a:lumOff val="60000"/>
            </a:schemeClr>
          </a:solidFill>
        </p:spPr>
        <p:txBody>
          <a:bodyPr wrap="square" rtlCol="0">
            <a:spAutoFit/>
          </a:bodyPr>
          <a:lstStyle/>
          <a:p>
            <a:pPr defTabSz="422041">
              <a:defRPr/>
            </a:pPr>
            <a:r>
              <a:rPr kumimoji="1" lang="ja-JP" altLang="en-US" sz="2215" b="1" dirty="0">
                <a:solidFill>
                  <a:prstClr val="black"/>
                </a:solidFill>
                <a:latin typeface="Meiryo UI" panose="020B0604030504040204" pitchFamily="50" charset="-128"/>
                <a:ea typeface="Meiryo UI" panose="020B0604030504040204" pitchFamily="50" charset="-128"/>
              </a:rPr>
              <a:t>◆万博開催時及び開催後の需給予測</a:t>
            </a:r>
          </a:p>
        </p:txBody>
      </p:sp>
      <p:sp>
        <p:nvSpPr>
          <p:cNvPr id="3" name="スライド番号プレースホルダー 2">
            <a:extLst>
              <a:ext uri="{FF2B5EF4-FFF2-40B4-BE49-F238E27FC236}">
                <a16:creationId xmlns:a16="http://schemas.microsoft.com/office/drawing/2014/main" id="{516BCE97-7FA4-4CE3-A909-084CCDFFA309}"/>
              </a:ext>
            </a:extLst>
          </p:cNvPr>
          <p:cNvSpPr>
            <a:spLocks noGrp="1"/>
          </p:cNvSpPr>
          <p:nvPr>
            <p:ph type="sldNum" sz="quarter" idx="12"/>
          </p:nvPr>
        </p:nvSpPr>
        <p:spPr>
          <a:xfrm>
            <a:off x="6921855" y="6101276"/>
            <a:ext cx="2057400" cy="337038"/>
          </a:xfrm>
        </p:spPr>
        <p:txBody>
          <a:bodyPr/>
          <a:lstStyle/>
          <a:p>
            <a:fld id="{2E355E97-4052-4661-8050-73970B9BE1C2}" type="slidenum">
              <a:rPr kumimoji="1" lang="ja-JP" altLang="en-US" smtClean="0"/>
              <a:t>13</a:t>
            </a:fld>
            <a:endParaRPr kumimoji="1" lang="ja-JP" altLang="en-US" dirty="0"/>
          </a:p>
        </p:txBody>
      </p:sp>
      <p:sp>
        <p:nvSpPr>
          <p:cNvPr id="8" name="正方形/長方形 7">
            <a:extLst>
              <a:ext uri="{FF2B5EF4-FFF2-40B4-BE49-F238E27FC236}">
                <a16:creationId xmlns:a16="http://schemas.microsoft.com/office/drawing/2014/main" id="{CB100F71-81C6-4C29-BD5D-6D9A793A44CC}"/>
              </a:ext>
            </a:extLst>
          </p:cNvPr>
          <p:cNvSpPr/>
          <p:nvPr/>
        </p:nvSpPr>
        <p:spPr>
          <a:xfrm>
            <a:off x="234462" y="832900"/>
            <a:ext cx="8706462" cy="5679319"/>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5" name="テキスト ボックス 14">
            <a:extLst>
              <a:ext uri="{FF2B5EF4-FFF2-40B4-BE49-F238E27FC236}">
                <a16:creationId xmlns:a16="http://schemas.microsoft.com/office/drawing/2014/main" id="{7DE0BE6E-FEC3-4628-AC0B-F2AA8A63687C}"/>
              </a:ext>
            </a:extLst>
          </p:cNvPr>
          <p:cNvSpPr txBox="1"/>
          <p:nvPr/>
        </p:nvSpPr>
        <p:spPr>
          <a:xfrm>
            <a:off x="240560" y="835503"/>
            <a:ext cx="1842911" cy="319639"/>
          </a:xfrm>
          <a:prstGeom prst="rect">
            <a:avLst/>
          </a:prstGeom>
          <a:noFill/>
        </p:spPr>
        <p:txBody>
          <a:bodyPr wrap="square">
            <a:spAutoFit/>
          </a:bodyPr>
          <a:lstStyle/>
          <a:p>
            <a:r>
              <a:rPr lang="ja-JP" altLang="en-US" sz="1477" b="1" u="sng" dirty="0">
                <a:latin typeface="Meiryo UI" panose="020B0604030504040204" pitchFamily="50" charset="-128"/>
                <a:ea typeface="Meiryo UI" panose="020B0604030504040204" pitchFamily="50" charset="-128"/>
              </a:rPr>
              <a:t>■需要予測</a:t>
            </a:r>
          </a:p>
        </p:txBody>
      </p:sp>
      <p:sp>
        <p:nvSpPr>
          <p:cNvPr id="18" name="矢印: 下 17">
            <a:extLst>
              <a:ext uri="{FF2B5EF4-FFF2-40B4-BE49-F238E27FC236}">
                <a16:creationId xmlns:a16="http://schemas.microsoft.com/office/drawing/2014/main" id="{0DA68DAB-669D-4F51-A28C-77A3C27A0FD5}"/>
              </a:ext>
            </a:extLst>
          </p:cNvPr>
          <p:cNvSpPr/>
          <p:nvPr/>
        </p:nvSpPr>
        <p:spPr>
          <a:xfrm>
            <a:off x="7387440" y="2550423"/>
            <a:ext cx="992889" cy="2948373"/>
          </a:xfrm>
          <a:prstGeom prst="downArrow">
            <a:avLst>
              <a:gd name="adj1" fmla="val 50000"/>
              <a:gd name="adj2" fmla="val 288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29" name="正方形/長方形 28">
            <a:extLst>
              <a:ext uri="{FF2B5EF4-FFF2-40B4-BE49-F238E27FC236}">
                <a16:creationId xmlns:a16="http://schemas.microsoft.com/office/drawing/2014/main" id="{99CBF8E0-47C8-4B1A-8F96-B709209C0577}"/>
              </a:ext>
            </a:extLst>
          </p:cNvPr>
          <p:cNvSpPr/>
          <p:nvPr/>
        </p:nvSpPr>
        <p:spPr>
          <a:xfrm>
            <a:off x="464015" y="5535315"/>
            <a:ext cx="8199372" cy="926419"/>
          </a:xfrm>
          <a:prstGeom prst="rect">
            <a:avLst/>
          </a:prstGeom>
          <a:solidFill>
            <a:srgbClr val="FF0000">
              <a:alpha val="10000"/>
            </a:srgb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30" name="テキスト ボックス 29">
            <a:extLst>
              <a:ext uri="{FF2B5EF4-FFF2-40B4-BE49-F238E27FC236}">
                <a16:creationId xmlns:a16="http://schemas.microsoft.com/office/drawing/2014/main" id="{0DDF202D-E0A3-4FA2-A153-82E7072732D7}"/>
              </a:ext>
            </a:extLst>
          </p:cNvPr>
          <p:cNvSpPr txBox="1"/>
          <p:nvPr/>
        </p:nvSpPr>
        <p:spPr>
          <a:xfrm>
            <a:off x="109249" y="5591413"/>
            <a:ext cx="1842911" cy="385683"/>
          </a:xfrm>
          <a:prstGeom prst="rect">
            <a:avLst/>
          </a:prstGeom>
          <a:noFill/>
        </p:spPr>
        <p:txBody>
          <a:bodyPr wrap="square">
            <a:spAutoFit/>
          </a:bodyPr>
          <a:lstStyle/>
          <a:p>
            <a:pPr>
              <a:lnSpc>
                <a:spcPct val="150000"/>
              </a:lnSpc>
            </a:pPr>
            <a:r>
              <a:rPr lang="ja-JP" altLang="en-US" sz="1477" dirty="0">
                <a:latin typeface="Meiryo UI" panose="020B0604030504040204" pitchFamily="50" charset="-128"/>
                <a:ea typeface="Meiryo UI" panose="020B0604030504040204" pitchFamily="50" charset="-128"/>
              </a:rPr>
              <a:t>　　　　</a:t>
            </a:r>
            <a:r>
              <a:rPr lang="en-US" altLang="ja-JP" sz="1477" b="1" u="sng" dirty="0">
                <a:latin typeface="Meiryo UI" panose="020B0604030504040204" pitchFamily="50" charset="-128"/>
                <a:ea typeface="Meiryo UI" panose="020B0604030504040204" pitchFamily="50" charset="-128"/>
              </a:rPr>
              <a:t>【</a:t>
            </a:r>
            <a:r>
              <a:rPr lang="ja-JP" altLang="en-US" sz="1477" b="1" u="sng" dirty="0">
                <a:latin typeface="Meiryo UI" panose="020B0604030504040204" pitchFamily="50" charset="-128"/>
                <a:ea typeface="Meiryo UI" panose="020B0604030504040204" pitchFamily="50" charset="-128"/>
              </a:rPr>
              <a:t>タクシー</a:t>
            </a:r>
            <a:r>
              <a:rPr lang="en-US" altLang="ja-JP" sz="1477" b="1" u="sng" dirty="0">
                <a:latin typeface="Meiryo UI" panose="020B0604030504040204" pitchFamily="50" charset="-128"/>
                <a:ea typeface="Meiryo UI" panose="020B0604030504040204" pitchFamily="50" charset="-128"/>
              </a:rPr>
              <a:t>】</a:t>
            </a:r>
            <a:endParaRPr lang="en-US" altLang="ja-JP" sz="1477"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6325DD00-86FB-48C3-9DC5-A851E7AB8DD1}"/>
              </a:ext>
            </a:extLst>
          </p:cNvPr>
          <p:cNvSpPr txBox="1"/>
          <p:nvPr/>
        </p:nvSpPr>
        <p:spPr>
          <a:xfrm>
            <a:off x="1651104" y="5610263"/>
            <a:ext cx="7009423" cy="385683"/>
          </a:xfrm>
          <a:prstGeom prst="rect">
            <a:avLst/>
          </a:prstGeom>
          <a:noFill/>
        </p:spPr>
        <p:txBody>
          <a:bodyPr wrap="square">
            <a:spAutoFit/>
          </a:bodyPr>
          <a:lstStyle/>
          <a:p>
            <a:pPr>
              <a:lnSpc>
                <a:spcPct val="150000"/>
              </a:lnSpc>
            </a:pPr>
            <a:r>
              <a:rPr lang="ja-JP" altLang="en-US" sz="1477" dirty="0">
                <a:latin typeface="Meiryo UI" panose="020B0604030504040204" pitchFamily="50" charset="-128"/>
                <a:ea typeface="Meiryo UI" panose="020B0604030504040204" pitchFamily="50" charset="-128"/>
              </a:rPr>
              <a:t>・・・　</a:t>
            </a:r>
            <a:r>
              <a:rPr lang="ja-JP" altLang="en-US" sz="1477" b="1" u="sng" dirty="0">
                <a:latin typeface="Meiryo UI" panose="020B0604030504040204" pitchFamily="50" charset="-128"/>
                <a:ea typeface="Meiryo UI" panose="020B0604030504040204" pitchFamily="50" charset="-128"/>
              </a:rPr>
              <a:t>約</a:t>
            </a:r>
            <a:r>
              <a:rPr lang="en-US" altLang="ja-JP" sz="1477" b="1" u="sng" dirty="0">
                <a:latin typeface="Meiryo UI" panose="020B0604030504040204" pitchFamily="50" charset="-128"/>
                <a:ea typeface="Meiryo UI" panose="020B0604030504040204" pitchFamily="50" charset="-128"/>
              </a:rPr>
              <a:t>2,300</a:t>
            </a:r>
            <a:r>
              <a:rPr lang="ja-JP" altLang="en-US" sz="1477" b="1" u="sng" dirty="0">
                <a:latin typeface="Meiryo UI" panose="020B0604030504040204" pitchFamily="50" charset="-128"/>
                <a:ea typeface="Meiryo UI" panose="020B0604030504040204" pitchFamily="50" charset="-128"/>
              </a:rPr>
              <a:t>台</a:t>
            </a:r>
            <a:r>
              <a:rPr lang="en-US" altLang="ja-JP" sz="1477" b="1" u="sng" dirty="0">
                <a:latin typeface="Meiryo UI" panose="020B0604030504040204" pitchFamily="50" charset="-128"/>
                <a:ea typeface="Meiryo UI" panose="020B0604030504040204" pitchFamily="50" charset="-128"/>
              </a:rPr>
              <a:t>/</a:t>
            </a:r>
            <a:r>
              <a:rPr lang="ja-JP" altLang="en-US" sz="1477" b="1" u="sng" dirty="0">
                <a:latin typeface="Meiryo UI" panose="020B0604030504040204" pitchFamily="50" charset="-128"/>
                <a:ea typeface="Meiryo UI" panose="020B0604030504040204" pitchFamily="50" charset="-128"/>
              </a:rPr>
              <a:t>日の稼働</a:t>
            </a:r>
            <a:r>
              <a:rPr lang="ja-JP" altLang="en-US" sz="1292" b="1" u="sng" dirty="0">
                <a:latin typeface="Meiryo UI" panose="020B0604030504040204" pitchFamily="50" charset="-128"/>
                <a:ea typeface="Meiryo UI" panose="020B0604030504040204" pitchFamily="50" charset="-128"/>
              </a:rPr>
              <a:t>（</a:t>
            </a:r>
            <a:r>
              <a:rPr lang="en-US" altLang="ja-JP" sz="1292" b="1" u="sng" dirty="0">
                <a:latin typeface="Meiryo UI" panose="020B0604030504040204" pitchFamily="50" charset="-128"/>
                <a:ea typeface="Meiryo UI" panose="020B0604030504040204" pitchFamily="50" charset="-128"/>
              </a:rPr>
              <a:t>2022</a:t>
            </a:r>
            <a:r>
              <a:rPr lang="ja-JP" altLang="en-US" sz="1292" b="1" u="sng" dirty="0">
                <a:latin typeface="Meiryo UI" panose="020B0604030504040204" pitchFamily="50" charset="-128"/>
                <a:ea typeface="Meiryo UI" panose="020B0604030504040204" pitchFamily="50" charset="-128"/>
              </a:rPr>
              <a:t>年比</a:t>
            </a:r>
            <a:r>
              <a:rPr lang="en-US" altLang="ja-JP" sz="1292" b="1" u="sng" dirty="0">
                <a:latin typeface="Meiryo UI" panose="020B0604030504040204" pitchFamily="50" charset="-128"/>
                <a:ea typeface="Meiryo UI" panose="020B0604030504040204" pitchFamily="50" charset="-128"/>
              </a:rPr>
              <a:t>27</a:t>
            </a:r>
            <a:r>
              <a:rPr lang="ja-JP" altLang="en-US" sz="1292" b="1" u="sng" dirty="0">
                <a:latin typeface="Meiryo UI" panose="020B0604030504040204" pitchFamily="50" charset="-128"/>
                <a:ea typeface="Meiryo UI" panose="020B0604030504040204" pitchFamily="50" charset="-128"/>
              </a:rPr>
              <a:t>％増）</a:t>
            </a:r>
            <a:r>
              <a:rPr lang="ja-JP" altLang="en-US" sz="1477" b="1" u="sng" dirty="0">
                <a:latin typeface="Meiryo UI" panose="020B0604030504040204" pitchFamily="50" charset="-128"/>
                <a:ea typeface="Meiryo UI" panose="020B0604030504040204" pitchFamily="50" charset="-128"/>
              </a:rPr>
              <a:t>が必要</a:t>
            </a:r>
            <a:r>
              <a:rPr lang="ja-JP" altLang="en-US" sz="1292" b="1" u="sng" dirty="0">
                <a:latin typeface="Meiryo UI" panose="020B0604030504040204" pitchFamily="50" charset="-128"/>
                <a:ea typeface="Meiryo UI" panose="020B0604030504040204" pitchFamily="50" charset="-128"/>
              </a:rPr>
              <a:t>（</a:t>
            </a:r>
            <a:r>
              <a:rPr lang="en-US" altLang="ja-JP" sz="1292" b="1" u="sng" dirty="0">
                <a:latin typeface="Meiryo UI" panose="020B0604030504040204" pitchFamily="50" charset="-128"/>
                <a:ea typeface="Meiryo UI" panose="020B0604030504040204" pitchFamily="50" charset="-128"/>
              </a:rPr>
              <a:t>2022</a:t>
            </a:r>
            <a:r>
              <a:rPr lang="ja-JP" altLang="en-US" sz="1292" b="1" u="sng" dirty="0">
                <a:latin typeface="Meiryo UI" panose="020B0604030504040204" pitchFamily="50" charset="-128"/>
                <a:ea typeface="Meiryo UI" panose="020B0604030504040204" pitchFamily="50" charset="-128"/>
              </a:rPr>
              <a:t>年実績　約</a:t>
            </a:r>
            <a:r>
              <a:rPr lang="en-US" altLang="ja-JP" sz="1292" b="1" u="sng" dirty="0">
                <a:latin typeface="Meiryo UI" panose="020B0604030504040204" pitchFamily="50" charset="-128"/>
                <a:ea typeface="Meiryo UI" panose="020B0604030504040204" pitchFamily="50" charset="-128"/>
              </a:rPr>
              <a:t>8,400</a:t>
            </a:r>
            <a:r>
              <a:rPr lang="ja-JP" altLang="en-US" sz="1292" b="1" u="sng" dirty="0">
                <a:latin typeface="Meiryo UI" panose="020B0604030504040204" pitchFamily="50" charset="-128"/>
                <a:ea typeface="Meiryo UI" panose="020B0604030504040204" pitchFamily="50" charset="-128"/>
              </a:rPr>
              <a:t>台</a:t>
            </a:r>
            <a:r>
              <a:rPr lang="en-US" altLang="ja-JP" sz="1292" b="1" u="sng" dirty="0">
                <a:latin typeface="Meiryo UI" panose="020B0604030504040204" pitchFamily="50" charset="-128"/>
                <a:ea typeface="Meiryo UI" panose="020B0604030504040204" pitchFamily="50" charset="-128"/>
              </a:rPr>
              <a:t>/</a:t>
            </a:r>
            <a:r>
              <a:rPr lang="ja-JP" altLang="en-US" sz="1292" b="1" u="sng" dirty="0">
                <a:latin typeface="Meiryo UI" panose="020B0604030504040204" pitchFamily="50" charset="-128"/>
                <a:ea typeface="Meiryo UI" panose="020B0604030504040204" pitchFamily="50" charset="-128"/>
              </a:rPr>
              <a:t>日</a:t>
            </a:r>
            <a:r>
              <a:rPr lang="en-US" altLang="ja-JP" sz="1292" b="1" u="sng" dirty="0">
                <a:latin typeface="Meiryo UI" panose="020B0604030504040204" pitchFamily="50" charset="-128"/>
                <a:ea typeface="Meiryo UI" panose="020B0604030504040204" pitchFamily="50" charset="-128"/>
              </a:rPr>
              <a:t>)</a:t>
            </a:r>
          </a:p>
        </p:txBody>
      </p:sp>
      <p:sp>
        <p:nvSpPr>
          <p:cNvPr id="36" name="テキスト ボックス 35">
            <a:extLst>
              <a:ext uri="{FF2B5EF4-FFF2-40B4-BE49-F238E27FC236}">
                <a16:creationId xmlns:a16="http://schemas.microsoft.com/office/drawing/2014/main" id="{3786318B-8260-4A17-8768-E9A094508C68}"/>
              </a:ext>
            </a:extLst>
          </p:cNvPr>
          <p:cNvSpPr txBox="1"/>
          <p:nvPr/>
        </p:nvSpPr>
        <p:spPr>
          <a:xfrm>
            <a:off x="107022" y="6003091"/>
            <a:ext cx="1842911" cy="385683"/>
          </a:xfrm>
          <a:prstGeom prst="rect">
            <a:avLst/>
          </a:prstGeom>
          <a:noFill/>
        </p:spPr>
        <p:txBody>
          <a:bodyPr wrap="square">
            <a:spAutoFit/>
          </a:bodyPr>
          <a:lstStyle/>
          <a:p>
            <a:pPr>
              <a:lnSpc>
                <a:spcPct val="150000"/>
              </a:lnSpc>
            </a:pPr>
            <a:r>
              <a:rPr lang="ja-JP" altLang="en-US" sz="1477" dirty="0">
                <a:latin typeface="Meiryo UI" panose="020B0604030504040204" pitchFamily="50" charset="-128"/>
                <a:ea typeface="Meiryo UI" panose="020B0604030504040204" pitchFamily="50" charset="-128"/>
              </a:rPr>
              <a:t>　　　　</a:t>
            </a:r>
            <a:r>
              <a:rPr lang="en-US" altLang="ja-JP" sz="1477" b="1" u="sng" dirty="0">
                <a:latin typeface="Meiryo UI" panose="020B0604030504040204" pitchFamily="50" charset="-128"/>
                <a:ea typeface="Meiryo UI" panose="020B0604030504040204" pitchFamily="50" charset="-128"/>
              </a:rPr>
              <a:t>【</a:t>
            </a:r>
            <a:r>
              <a:rPr lang="ja-JP" altLang="en-US" sz="1477" b="1" u="sng" dirty="0">
                <a:latin typeface="Meiryo UI" panose="020B0604030504040204" pitchFamily="50" charset="-128"/>
                <a:ea typeface="Meiryo UI" panose="020B0604030504040204" pitchFamily="50" charset="-128"/>
              </a:rPr>
              <a:t>ドライバー</a:t>
            </a:r>
            <a:r>
              <a:rPr lang="en-US" altLang="ja-JP" sz="1477" b="1" u="sng" dirty="0">
                <a:latin typeface="Meiryo UI" panose="020B0604030504040204" pitchFamily="50" charset="-128"/>
                <a:ea typeface="Meiryo UI" panose="020B0604030504040204" pitchFamily="50" charset="-128"/>
              </a:rPr>
              <a:t>】</a:t>
            </a:r>
            <a:endParaRPr lang="ja-JP" altLang="en-US" sz="1477" dirty="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6EFD99E7-2362-468F-8B69-40ACF069D450}"/>
              </a:ext>
            </a:extLst>
          </p:cNvPr>
          <p:cNvSpPr txBox="1"/>
          <p:nvPr/>
        </p:nvSpPr>
        <p:spPr>
          <a:xfrm>
            <a:off x="1648245" y="5989383"/>
            <a:ext cx="6381131" cy="385683"/>
          </a:xfrm>
          <a:prstGeom prst="rect">
            <a:avLst/>
          </a:prstGeom>
          <a:noFill/>
        </p:spPr>
        <p:txBody>
          <a:bodyPr wrap="square">
            <a:spAutoFit/>
          </a:bodyPr>
          <a:lstStyle/>
          <a:p>
            <a:pPr>
              <a:lnSpc>
                <a:spcPct val="150000"/>
              </a:lnSpc>
            </a:pPr>
            <a:r>
              <a:rPr lang="ja-JP" altLang="en-US" sz="1477" dirty="0">
                <a:latin typeface="Meiryo UI" panose="020B0604030504040204" pitchFamily="50" charset="-128"/>
                <a:ea typeface="Meiryo UI" panose="020B0604030504040204" pitchFamily="50" charset="-128"/>
              </a:rPr>
              <a:t>・・・　実働率から換算し、</a:t>
            </a:r>
            <a:r>
              <a:rPr lang="ja-JP" altLang="en-US" sz="1477" b="1" u="sng" dirty="0">
                <a:latin typeface="Meiryo UI" panose="020B0604030504040204" pitchFamily="50" charset="-128"/>
                <a:ea typeface="Meiryo UI" panose="020B0604030504040204" pitchFamily="50" charset="-128"/>
              </a:rPr>
              <a:t>約</a:t>
            </a:r>
            <a:r>
              <a:rPr lang="en-US" altLang="ja-JP" sz="1477" b="1" u="sng" dirty="0">
                <a:latin typeface="Meiryo UI" panose="020B0604030504040204" pitchFamily="50" charset="-128"/>
                <a:ea typeface="Meiryo UI" panose="020B0604030504040204" pitchFamily="50" charset="-128"/>
              </a:rPr>
              <a:t>4,000</a:t>
            </a:r>
            <a:r>
              <a:rPr lang="ja-JP" altLang="en-US" sz="1477" b="1" u="sng" dirty="0">
                <a:latin typeface="Meiryo UI" panose="020B0604030504040204" pitchFamily="50" charset="-128"/>
                <a:ea typeface="Meiryo UI" panose="020B0604030504040204" pitchFamily="50" charset="-128"/>
              </a:rPr>
              <a:t>人必要</a:t>
            </a:r>
            <a:r>
              <a:rPr lang="ja-JP" altLang="en-US" sz="1477" dirty="0">
                <a:latin typeface="Meiryo UI" panose="020B0604030504040204" pitchFamily="50" charset="-128"/>
                <a:ea typeface="Meiryo UI" panose="020B0604030504040204" pitchFamily="50" charset="-128"/>
              </a:rPr>
              <a:t>　　</a:t>
            </a:r>
            <a:r>
              <a:rPr lang="ja-JP" altLang="en-US" sz="1292" dirty="0">
                <a:latin typeface="Meiryo UI" panose="020B0604030504040204" pitchFamily="50" charset="-128"/>
                <a:ea typeface="Meiryo UI" panose="020B0604030504040204" pitchFamily="50" charset="-128"/>
              </a:rPr>
              <a:t>（タクシー実働率</a:t>
            </a:r>
            <a:r>
              <a:rPr lang="en-US" altLang="ja-JP" sz="1292" dirty="0">
                <a:latin typeface="Meiryo UI" panose="020B0604030504040204" pitchFamily="50" charset="-128"/>
                <a:ea typeface="Meiryo UI" panose="020B0604030504040204" pitchFamily="50" charset="-128"/>
              </a:rPr>
              <a:t>58%</a:t>
            </a:r>
            <a:r>
              <a:rPr lang="ja-JP" altLang="en-US" sz="1292" dirty="0">
                <a:latin typeface="Meiryo UI" panose="020B0604030504040204" pitchFamily="50" charset="-128"/>
                <a:ea typeface="Meiryo UI" panose="020B0604030504040204" pitchFamily="50" charset="-128"/>
              </a:rPr>
              <a:t>で試算）</a:t>
            </a:r>
            <a:endParaRPr lang="ja-JP" altLang="en-US" sz="1477" b="1" u="sng"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7E83DF13-DFDF-44A8-9DCD-C52B6A8DC56F}"/>
              </a:ext>
            </a:extLst>
          </p:cNvPr>
          <p:cNvSpPr txBox="1"/>
          <p:nvPr/>
        </p:nvSpPr>
        <p:spPr>
          <a:xfrm>
            <a:off x="1528622" y="1137121"/>
            <a:ext cx="7131906" cy="503554"/>
          </a:xfrm>
          <a:prstGeom prst="rect">
            <a:avLst/>
          </a:prstGeom>
          <a:noFill/>
          <a:ln w="25400">
            <a:solidFill>
              <a:schemeClr val="tx1"/>
            </a:solidFill>
            <a:prstDash val="sysDot"/>
          </a:ln>
        </p:spPr>
        <p:txBody>
          <a:bodyPr wrap="square" tIns="66462" bIns="66462" rtlCol="0">
            <a:spAutoFit/>
          </a:bodyPr>
          <a:lstStyle/>
          <a:p>
            <a:r>
              <a:rPr lang="ja-JP" altLang="en-US" sz="1292" dirty="0">
                <a:latin typeface="Meiryo UI" panose="020B0604030504040204" pitchFamily="50" charset="-128"/>
                <a:ea typeface="Meiryo UI" panose="020B0604030504040204" pitchFamily="50" charset="-128"/>
              </a:rPr>
              <a:t> </a:t>
            </a:r>
            <a:r>
              <a:rPr lang="ja-JP" altLang="en-US" sz="1108" dirty="0">
                <a:latin typeface="Meiryo UI" panose="020B0604030504040204" pitchFamily="50" charset="-128"/>
                <a:ea typeface="Meiryo UI" panose="020B0604030504040204" pitchFamily="50" charset="-128"/>
              </a:rPr>
              <a:t>・大阪・関西万博の来場者数の政府目標は</a:t>
            </a:r>
            <a:r>
              <a:rPr lang="en-US" altLang="ja-JP" sz="1108" dirty="0">
                <a:latin typeface="Meiryo UI" panose="020B0604030504040204" pitchFamily="50" charset="-128"/>
                <a:ea typeface="Meiryo UI" panose="020B0604030504040204" pitchFamily="50" charset="-128"/>
              </a:rPr>
              <a:t>2,820</a:t>
            </a:r>
            <a:r>
              <a:rPr lang="ja-JP" altLang="en-US" sz="1108" dirty="0">
                <a:latin typeface="Meiryo UI" panose="020B0604030504040204" pitchFamily="50" charset="-128"/>
                <a:ea typeface="Meiryo UI" panose="020B0604030504040204" pitchFamily="50" charset="-128"/>
              </a:rPr>
              <a:t>万人。インバウンドの</a:t>
            </a:r>
            <a:r>
              <a:rPr lang="en-US" altLang="ja-JP" sz="1108" dirty="0">
                <a:latin typeface="Meiryo UI" panose="020B0604030504040204" pitchFamily="50" charset="-128"/>
                <a:ea typeface="Meiryo UI" panose="020B0604030504040204" pitchFamily="50" charset="-128"/>
              </a:rPr>
              <a:t>2030</a:t>
            </a:r>
            <a:r>
              <a:rPr lang="ja-JP" altLang="en-US" sz="1108" dirty="0">
                <a:latin typeface="Meiryo UI" panose="020B0604030504040204" pitchFamily="50" charset="-128"/>
                <a:ea typeface="Meiryo UI" panose="020B0604030504040204" pitchFamily="50" charset="-128"/>
              </a:rPr>
              <a:t>年の政府目標は</a:t>
            </a:r>
            <a:r>
              <a:rPr lang="en-US" altLang="ja-JP" sz="1108" dirty="0">
                <a:latin typeface="Meiryo UI" panose="020B0604030504040204" pitchFamily="50" charset="-128"/>
                <a:ea typeface="Meiryo UI" panose="020B0604030504040204" pitchFamily="50" charset="-128"/>
              </a:rPr>
              <a:t>6,000</a:t>
            </a:r>
            <a:r>
              <a:rPr lang="ja-JP" altLang="en-US" sz="1108" dirty="0">
                <a:latin typeface="Meiryo UI" panose="020B0604030504040204" pitchFamily="50" charset="-128"/>
                <a:ea typeface="Meiryo UI" panose="020B0604030504040204" pitchFamily="50" charset="-128"/>
              </a:rPr>
              <a:t>万人。</a:t>
            </a:r>
            <a:endParaRPr lang="en-US" altLang="ja-JP" sz="1108" dirty="0">
              <a:latin typeface="Meiryo UI" panose="020B0604030504040204" pitchFamily="50" charset="-128"/>
              <a:ea typeface="Meiryo UI" panose="020B0604030504040204" pitchFamily="50" charset="-128"/>
            </a:endParaRPr>
          </a:p>
          <a:p>
            <a:r>
              <a:rPr lang="ja-JP" altLang="en-US" sz="1108" dirty="0">
                <a:latin typeface="Meiryo UI" panose="020B0604030504040204" pitchFamily="50" charset="-128"/>
                <a:ea typeface="Meiryo UI" panose="020B0604030504040204" pitchFamily="50" charset="-128"/>
              </a:rPr>
              <a:t> ・「万博の来場者」「万博前後の周遊」「インバウンド増加」の観点から更なる需要増を予測した。</a:t>
            </a:r>
            <a:endParaRPr lang="en-US" altLang="ja-JP" sz="1108"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924A4342-3AA3-46E4-B6B3-8D0C592211F1}"/>
              </a:ext>
            </a:extLst>
          </p:cNvPr>
          <p:cNvSpPr txBox="1"/>
          <p:nvPr/>
        </p:nvSpPr>
        <p:spPr>
          <a:xfrm>
            <a:off x="1429312" y="838993"/>
            <a:ext cx="6268775" cy="319639"/>
          </a:xfrm>
          <a:prstGeom prst="rect">
            <a:avLst/>
          </a:prstGeom>
          <a:noFill/>
          <a:ln w="19050">
            <a:noFill/>
          </a:ln>
        </p:spPr>
        <p:txBody>
          <a:bodyPr wrap="square">
            <a:spAutoFit/>
          </a:bodyPr>
          <a:lstStyle/>
          <a:p>
            <a:r>
              <a:rPr lang="ja-JP" altLang="en-US" sz="1477" b="1" dirty="0">
                <a:latin typeface="Meiryo UI" panose="020B0604030504040204" pitchFamily="50" charset="-128"/>
                <a:ea typeface="Meiryo UI" panose="020B0604030504040204" pitchFamily="50" charset="-128"/>
              </a:rPr>
              <a:t>○</a:t>
            </a:r>
            <a:r>
              <a:rPr lang="en-US" altLang="ja-JP" sz="1477" b="1" dirty="0">
                <a:latin typeface="Meiryo UI" panose="020B0604030504040204" pitchFamily="50" charset="-128"/>
                <a:ea typeface="Meiryo UI" panose="020B0604030504040204" pitchFamily="50" charset="-128"/>
              </a:rPr>
              <a:t>2025</a:t>
            </a:r>
            <a:r>
              <a:rPr lang="ja-JP" altLang="en-US" sz="1477" b="1" dirty="0">
                <a:latin typeface="Meiryo UI" panose="020B0604030504040204" pitchFamily="50" charset="-128"/>
                <a:ea typeface="Meiryo UI" panose="020B0604030504040204" pitchFamily="50" charset="-128"/>
              </a:rPr>
              <a:t>年大阪・関西万博、インバウンドによる今後のさらなる需要増</a:t>
            </a:r>
            <a:endParaRPr lang="en-US" altLang="ja-JP" sz="1477" b="1"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EB96193F-65C3-45F0-947F-BEE98A325B77}"/>
              </a:ext>
            </a:extLst>
          </p:cNvPr>
          <p:cNvSpPr txBox="1"/>
          <p:nvPr/>
        </p:nvSpPr>
        <p:spPr>
          <a:xfrm>
            <a:off x="331248" y="1698727"/>
            <a:ext cx="1621682" cy="293607"/>
          </a:xfrm>
          <a:prstGeom prst="rect">
            <a:avLst/>
          </a:prstGeom>
          <a:noFill/>
        </p:spPr>
        <p:txBody>
          <a:bodyPr wrap="square">
            <a:spAutoFit/>
          </a:bodyPr>
          <a:lstStyle/>
          <a:p>
            <a:pPr>
              <a:lnSpc>
                <a:spcPts val="1846"/>
              </a:lnSpc>
              <a:tabLst>
                <a:tab pos="1987111" algn="l"/>
              </a:tabLst>
            </a:pPr>
            <a:r>
              <a:rPr lang="ja-JP" altLang="en-US" sz="1108" b="1" u="sng" dirty="0">
                <a:latin typeface="Meiryo UI" panose="020B0604030504040204" pitchFamily="50" charset="-128"/>
                <a:ea typeface="Meiryo UI" panose="020B0604030504040204" pitchFamily="50" charset="-128"/>
              </a:rPr>
              <a:t>●「万博来退場」</a:t>
            </a:r>
          </a:p>
        </p:txBody>
      </p:sp>
      <p:sp>
        <p:nvSpPr>
          <p:cNvPr id="27" name="四角形: 角を丸くする 26">
            <a:extLst>
              <a:ext uri="{FF2B5EF4-FFF2-40B4-BE49-F238E27FC236}">
                <a16:creationId xmlns:a16="http://schemas.microsoft.com/office/drawing/2014/main" id="{E28D2769-D560-4643-AE73-D550152803AC}"/>
              </a:ext>
            </a:extLst>
          </p:cNvPr>
          <p:cNvSpPr/>
          <p:nvPr/>
        </p:nvSpPr>
        <p:spPr>
          <a:xfrm>
            <a:off x="491197" y="1963942"/>
            <a:ext cx="2565416" cy="864000"/>
          </a:xfrm>
          <a:prstGeom prst="roundRect">
            <a:avLst>
              <a:gd name="adj" fmla="val 954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39" name="テキスト ボックス 38">
            <a:extLst>
              <a:ext uri="{FF2B5EF4-FFF2-40B4-BE49-F238E27FC236}">
                <a16:creationId xmlns:a16="http://schemas.microsoft.com/office/drawing/2014/main" id="{84ECF5F1-6618-4C57-8031-BDAA7981A228}"/>
              </a:ext>
            </a:extLst>
          </p:cNvPr>
          <p:cNvSpPr txBox="1"/>
          <p:nvPr/>
        </p:nvSpPr>
        <p:spPr>
          <a:xfrm>
            <a:off x="485408" y="1969715"/>
            <a:ext cx="2565416" cy="369075"/>
          </a:xfrm>
          <a:prstGeom prst="rect">
            <a:avLst/>
          </a:prstGeom>
          <a:noFill/>
        </p:spPr>
        <p:txBody>
          <a:bodyPr wrap="square">
            <a:spAutoFit/>
          </a:bodyPr>
          <a:lstStyle/>
          <a:p>
            <a:pPr algn="ctr">
              <a:lnSpc>
                <a:spcPts val="1015"/>
              </a:lnSpc>
              <a:tabLst>
                <a:tab pos="1987111" algn="l"/>
              </a:tabLst>
            </a:pPr>
            <a:r>
              <a:rPr lang="ja-JP" altLang="en-US" sz="1015" b="1" u="sng" dirty="0">
                <a:latin typeface="Meiryo UI" panose="020B0604030504040204" pitchFamily="50" charset="-128"/>
                <a:ea typeface="Meiryo UI" panose="020B0604030504040204" pitchFamily="50" charset="-128"/>
              </a:rPr>
              <a:t>ピーク日来場者</a:t>
            </a:r>
            <a:endParaRPr lang="en-US" altLang="ja-JP" sz="1015" b="1" u="sng" dirty="0">
              <a:latin typeface="Meiryo UI" panose="020B0604030504040204" pitchFamily="50" charset="-128"/>
              <a:ea typeface="Meiryo UI" panose="020B0604030504040204" pitchFamily="50" charset="-128"/>
            </a:endParaRPr>
          </a:p>
          <a:p>
            <a:pPr algn="ctr">
              <a:lnSpc>
                <a:spcPts val="1292"/>
              </a:lnSpc>
              <a:tabLst>
                <a:tab pos="1987111" algn="l"/>
              </a:tabLst>
            </a:pPr>
            <a:r>
              <a:rPr lang="en-US" altLang="ja-JP" sz="923" b="1" dirty="0">
                <a:latin typeface="Meiryo UI" panose="020B0604030504040204" pitchFamily="50" charset="-128"/>
                <a:ea typeface="Meiryo UI" panose="020B0604030504040204" pitchFamily="50" charset="-128"/>
              </a:rPr>
              <a:t>22.7</a:t>
            </a:r>
            <a:r>
              <a:rPr lang="ja-JP" altLang="en-US" sz="923" b="1" dirty="0">
                <a:latin typeface="Meiryo UI" panose="020B0604030504040204" pitchFamily="50" charset="-128"/>
                <a:ea typeface="Meiryo UI" panose="020B0604030504040204" pitchFamily="50" charset="-128"/>
              </a:rPr>
              <a:t>万人</a:t>
            </a:r>
            <a:r>
              <a:rPr lang="en-US" altLang="ja-JP" sz="923" b="1" dirty="0">
                <a:latin typeface="Meiryo UI" panose="020B0604030504040204" pitchFamily="50" charset="-128"/>
                <a:ea typeface="Meiryo UI" panose="020B0604030504040204" pitchFamily="50" charset="-128"/>
              </a:rPr>
              <a:t>/</a:t>
            </a:r>
            <a:r>
              <a:rPr lang="ja-JP" altLang="en-US" sz="923" b="1" dirty="0">
                <a:latin typeface="Meiryo UI" panose="020B0604030504040204" pitchFamily="50" charset="-128"/>
                <a:ea typeface="Meiryo UI" panose="020B0604030504040204" pitchFamily="50" charset="-128"/>
              </a:rPr>
              <a:t>日</a:t>
            </a:r>
            <a:endParaRPr lang="en-US" altLang="ja-JP" sz="923" b="1" dirty="0">
              <a:latin typeface="Meiryo UI" panose="020B0604030504040204" pitchFamily="50" charset="-128"/>
              <a:ea typeface="Meiryo UI" panose="020B0604030504040204" pitchFamily="50" charset="-128"/>
            </a:endParaRPr>
          </a:p>
        </p:txBody>
      </p:sp>
      <p:sp>
        <p:nvSpPr>
          <p:cNvPr id="40" name="四角形: 角を丸くする 39">
            <a:extLst>
              <a:ext uri="{FF2B5EF4-FFF2-40B4-BE49-F238E27FC236}">
                <a16:creationId xmlns:a16="http://schemas.microsoft.com/office/drawing/2014/main" id="{54838E06-DB4A-4283-AEC8-74FBCF974B5B}"/>
              </a:ext>
            </a:extLst>
          </p:cNvPr>
          <p:cNvSpPr/>
          <p:nvPr/>
        </p:nvSpPr>
        <p:spPr>
          <a:xfrm>
            <a:off x="5654389" y="1993542"/>
            <a:ext cx="802788" cy="3229487"/>
          </a:xfrm>
          <a:prstGeom prst="roundRect">
            <a:avLst>
              <a:gd name="adj" fmla="val 929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41" name="テキスト ボックス 40">
            <a:extLst>
              <a:ext uri="{FF2B5EF4-FFF2-40B4-BE49-F238E27FC236}">
                <a16:creationId xmlns:a16="http://schemas.microsoft.com/office/drawing/2014/main" id="{4A85F9E7-1B32-4BEC-AF5B-39B090BD5C9E}"/>
              </a:ext>
            </a:extLst>
          </p:cNvPr>
          <p:cNvSpPr txBox="1"/>
          <p:nvPr/>
        </p:nvSpPr>
        <p:spPr>
          <a:xfrm>
            <a:off x="5659610" y="2526907"/>
            <a:ext cx="797538" cy="850874"/>
          </a:xfrm>
          <a:prstGeom prst="rect">
            <a:avLst/>
          </a:prstGeom>
          <a:noFill/>
        </p:spPr>
        <p:txBody>
          <a:bodyPr wrap="square">
            <a:spAutoFit/>
          </a:bodyPr>
          <a:lstStyle/>
          <a:p>
            <a:pPr algn="ctr">
              <a:lnSpc>
                <a:spcPts val="1015"/>
              </a:lnSpc>
              <a:tabLst>
                <a:tab pos="1987111" algn="l"/>
              </a:tabLst>
            </a:pPr>
            <a:r>
              <a:rPr lang="ja-JP" altLang="en-US" sz="1015" b="1" u="sng" dirty="0">
                <a:latin typeface="Meiryo UI" panose="020B0604030504040204" pitchFamily="50" charset="-128"/>
                <a:ea typeface="Meiryo UI" panose="020B0604030504040204" pitchFamily="50" charset="-128"/>
              </a:rPr>
              <a:t>輸送人数</a:t>
            </a:r>
            <a:endParaRPr lang="en-US" altLang="ja-JP" sz="1015" b="1" u="sng" dirty="0">
              <a:latin typeface="Meiryo UI" panose="020B0604030504040204" pitchFamily="50" charset="-128"/>
              <a:ea typeface="Meiryo UI" panose="020B0604030504040204" pitchFamily="50" charset="-128"/>
            </a:endParaRPr>
          </a:p>
          <a:p>
            <a:pPr algn="ctr">
              <a:lnSpc>
                <a:spcPts val="1015"/>
              </a:lnSpc>
              <a:tabLst>
                <a:tab pos="1987111" algn="l"/>
              </a:tabLst>
            </a:pPr>
            <a:endParaRPr lang="en-US" altLang="ja-JP" sz="1015" b="1" u="sng" dirty="0">
              <a:latin typeface="Meiryo UI" panose="020B0604030504040204" pitchFamily="50" charset="-128"/>
              <a:ea typeface="Meiryo UI" panose="020B0604030504040204" pitchFamily="50" charset="-128"/>
            </a:endParaRPr>
          </a:p>
          <a:p>
            <a:pPr algn="ctr">
              <a:lnSpc>
                <a:spcPts val="1015"/>
              </a:lnSpc>
              <a:tabLst>
                <a:tab pos="1987111" algn="l"/>
              </a:tabLst>
            </a:pPr>
            <a:r>
              <a:rPr lang="en-US" altLang="ja-JP" sz="923" dirty="0">
                <a:latin typeface="Meiryo UI" panose="020B0604030504040204" pitchFamily="50" charset="-128"/>
                <a:ea typeface="Meiryo UI" panose="020B0604030504040204" pitchFamily="50" charset="-128"/>
              </a:rPr>
              <a:t>2.745</a:t>
            </a:r>
            <a:r>
              <a:rPr lang="ja-JP" altLang="en-US" sz="923" dirty="0">
                <a:latin typeface="Meiryo UI" panose="020B0604030504040204" pitchFamily="50" charset="-128"/>
                <a:ea typeface="Meiryo UI" panose="020B0604030504040204" pitchFamily="50" charset="-128"/>
              </a:rPr>
              <a:t>人</a:t>
            </a:r>
            <a:r>
              <a:rPr lang="en-US" altLang="ja-JP" sz="923" dirty="0">
                <a:latin typeface="Meiryo UI" panose="020B0604030504040204" pitchFamily="50" charset="-128"/>
                <a:ea typeface="Meiryo UI" panose="020B0604030504040204" pitchFamily="50" charset="-128"/>
              </a:rPr>
              <a:t>/</a:t>
            </a:r>
            <a:r>
              <a:rPr lang="ja-JP" altLang="en-US" sz="923" dirty="0">
                <a:latin typeface="Meiryo UI" panose="020B0604030504040204" pitchFamily="50" charset="-128"/>
                <a:ea typeface="Meiryo UI" panose="020B0604030504040204" pitchFamily="50" charset="-128"/>
              </a:rPr>
              <a:t>台</a:t>
            </a:r>
            <a:endParaRPr lang="en-US" altLang="ja-JP" sz="923" dirty="0">
              <a:latin typeface="Meiryo UI" panose="020B0604030504040204" pitchFamily="50" charset="-128"/>
              <a:ea typeface="Meiryo UI" panose="020B0604030504040204" pitchFamily="50" charset="-128"/>
            </a:endParaRPr>
          </a:p>
          <a:p>
            <a:pPr algn="ctr">
              <a:lnSpc>
                <a:spcPts val="1015"/>
              </a:lnSpc>
              <a:tabLst>
                <a:tab pos="1987111" algn="l"/>
              </a:tabLst>
            </a:pPr>
            <a:endParaRPr lang="en-US" altLang="ja-JP" sz="923" dirty="0">
              <a:latin typeface="Meiryo UI" panose="020B0604030504040204" pitchFamily="50" charset="-128"/>
              <a:ea typeface="Meiryo UI" panose="020B0604030504040204" pitchFamily="50" charset="-128"/>
            </a:endParaRPr>
          </a:p>
          <a:p>
            <a:pPr algn="ctr">
              <a:lnSpc>
                <a:spcPts val="1015"/>
              </a:lnSpc>
              <a:tabLst>
                <a:tab pos="1987111" algn="l"/>
              </a:tabLst>
            </a:pPr>
            <a:r>
              <a:rPr lang="ja-JP" altLang="en-US" sz="831" dirty="0">
                <a:latin typeface="Meiryo UI" panose="020B0604030504040204" pitchFamily="50" charset="-128"/>
                <a:ea typeface="Meiryo UI" panose="020B0604030504040204" pitchFamily="50" charset="-128"/>
              </a:rPr>
              <a:t>「現地調査」</a:t>
            </a:r>
            <a:endParaRPr lang="en-US" altLang="ja-JP" sz="923" dirty="0">
              <a:latin typeface="Meiryo UI" panose="020B0604030504040204" pitchFamily="50" charset="-128"/>
              <a:ea typeface="Meiryo UI" panose="020B0604030504040204" pitchFamily="50" charset="-128"/>
            </a:endParaRPr>
          </a:p>
        </p:txBody>
      </p:sp>
      <p:sp>
        <p:nvSpPr>
          <p:cNvPr id="42" name="四角形: 角を丸くする 41">
            <a:extLst>
              <a:ext uri="{FF2B5EF4-FFF2-40B4-BE49-F238E27FC236}">
                <a16:creationId xmlns:a16="http://schemas.microsoft.com/office/drawing/2014/main" id="{5CB453EC-7583-4C68-8EDB-7D1B83862276}"/>
              </a:ext>
            </a:extLst>
          </p:cNvPr>
          <p:cNvSpPr/>
          <p:nvPr/>
        </p:nvSpPr>
        <p:spPr>
          <a:xfrm>
            <a:off x="6885371" y="1852053"/>
            <a:ext cx="1954802" cy="95962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43" name="テキスト ボックス 42">
            <a:extLst>
              <a:ext uri="{FF2B5EF4-FFF2-40B4-BE49-F238E27FC236}">
                <a16:creationId xmlns:a16="http://schemas.microsoft.com/office/drawing/2014/main" id="{D9981D91-42B6-488D-BDC8-B9F6220D9988}"/>
              </a:ext>
            </a:extLst>
          </p:cNvPr>
          <p:cNvSpPr txBox="1"/>
          <p:nvPr/>
        </p:nvSpPr>
        <p:spPr>
          <a:xfrm>
            <a:off x="6846366" y="2097864"/>
            <a:ext cx="2024461" cy="274370"/>
          </a:xfrm>
          <a:prstGeom prst="rect">
            <a:avLst/>
          </a:prstGeom>
          <a:noFill/>
        </p:spPr>
        <p:txBody>
          <a:bodyPr wrap="square">
            <a:spAutoFit/>
          </a:bodyPr>
          <a:lstStyle/>
          <a:p>
            <a:pPr algn="ctr">
              <a:lnSpc>
                <a:spcPts val="1569"/>
              </a:lnSpc>
              <a:tabLst>
                <a:tab pos="1987111" algn="l"/>
              </a:tabLst>
            </a:pPr>
            <a:r>
              <a:rPr lang="ja-JP" altLang="en-US" sz="1108" b="1" u="sng" dirty="0">
                <a:latin typeface="Meiryo UI" panose="020B0604030504040204" pitchFamily="50" charset="-128"/>
                <a:ea typeface="Meiryo UI" panose="020B0604030504040204" pitchFamily="50" charset="-128"/>
              </a:rPr>
              <a:t>増加台数</a:t>
            </a:r>
            <a:endParaRPr lang="en-US" altLang="ja-JP" sz="1108" b="1" u="sng" dirty="0">
              <a:latin typeface="Meiryo UI" panose="020B0604030504040204" pitchFamily="50" charset="-128"/>
              <a:ea typeface="Meiryo UI" panose="020B0604030504040204" pitchFamily="50" charset="-128"/>
            </a:endParaRPr>
          </a:p>
        </p:txBody>
      </p:sp>
      <p:sp>
        <p:nvSpPr>
          <p:cNvPr id="45" name="テキスト ボックス 44">
            <a:extLst>
              <a:ext uri="{FF2B5EF4-FFF2-40B4-BE49-F238E27FC236}">
                <a16:creationId xmlns:a16="http://schemas.microsoft.com/office/drawing/2014/main" id="{0E3B0740-F55A-4FAE-827C-1D845D2FEC3F}"/>
              </a:ext>
            </a:extLst>
          </p:cNvPr>
          <p:cNvSpPr txBox="1"/>
          <p:nvPr/>
        </p:nvSpPr>
        <p:spPr>
          <a:xfrm>
            <a:off x="6822451" y="2468197"/>
            <a:ext cx="2017720" cy="220573"/>
          </a:xfrm>
          <a:prstGeom prst="rect">
            <a:avLst/>
          </a:prstGeom>
          <a:noFill/>
        </p:spPr>
        <p:txBody>
          <a:bodyPr wrap="square">
            <a:spAutoFit/>
          </a:bodyPr>
          <a:lstStyle/>
          <a:p>
            <a:pPr algn="ctr">
              <a:lnSpc>
                <a:spcPts val="1015"/>
              </a:lnSpc>
              <a:tabLst>
                <a:tab pos="1987111" algn="l"/>
              </a:tabLst>
            </a:pPr>
            <a:r>
              <a:rPr lang="ja-JP" altLang="en-US" sz="1108" b="1" u="sng" dirty="0">
                <a:latin typeface="Meiryo UI" panose="020B0604030504040204" pitchFamily="50" charset="-128"/>
                <a:ea typeface="Meiryo UI" panose="020B0604030504040204" pitchFamily="50" charset="-128"/>
              </a:rPr>
              <a:t>約</a:t>
            </a:r>
            <a:r>
              <a:rPr lang="en-US" altLang="ja-JP" sz="1108" b="1" u="sng" dirty="0">
                <a:latin typeface="Meiryo UI" panose="020B0604030504040204" pitchFamily="50" charset="-128"/>
                <a:ea typeface="Meiryo UI" panose="020B0604030504040204" pitchFamily="50" charset="-128"/>
              </a:rPr>
              <a:t>150</a:t>
            </a:r>
            <a:r>
              <a:rPr lang="ja-JP" altLang="en-US" sz="1108" b="1" u="sng" dirty="0">
                <a:latin typeface="Meiryo UI" panose="020B0604030504040204" pitchFamily="50" charset="-128"/>
                <a:ea typeface="Meiryo UI" panose="020B0604030504040204" pitchFamily="50" charset="-128"/>
              </a:rPr>
              <a:t>台</a:t>
            </a:r>
            <a:r>
              <a:rPr lang="en-US" altLang="ja-JP" sz="1108" b="1" u="sng" dirty="0">
                <a:latin typeface="Meiryo UI" panose="020B0604030504040204" pitchFamily="50" charset="-128"/>
                <a:ea typeface="Meiryo UI" panose="020B0604030504040204" pitchFamily="50" charset="-128"/>
              </a:rPr>
              <a:t>/</a:t>
            </a:r>
            <a:r>
              <a:rPr lang="ja-JP" altLang="en-US" sz="1108" b="1" u="sng" dirty="0">
                <a:latin typeface="Meiryo UI" panose="020B0604030504040204" pitchFamily="50" charset="-128"/>
                <a:ea typeface="Meiryo UI" panose="020B0604030504040204" pitchFamily="50" charset="-128"/>
              </a:rPr>
              <a:t>日</a:t>
            </a:r>
            <a:endParaRPr lang="en-US" altLang="ja-JP" sz="1108" b="1" u="sng" dirty="0">
              <a:latin typeface="Meiryo UI" panose="020B0604030504040204" pitchFamily="50" charset="-128"/>
              <a:ea typeface="Meiryo UI" panose="020B0604030504040204" pitchFamily="50" charset="-128"/>
            </a:endParaRPr>
          </a:p>
        </p:txBody>
      </p:sp>
      <p:sp>
        <p:nvSpPr>
          <p:cNvPr id="46" name="テキスト ボックス 45">
            <a:extLst>
              <a:ext uri="{FF2B5EF4-FFF2-40B4-BE49-F238E27FC236}">
                <a16:creationId xmlns:a16="http://schemas.microsoft.com/office/drawing/2014/main" id="{6D2547FC-AF6E-4B2B-AEB0-125B4772F897}"/>
              </a:ext>
            </a:extLst>
          </p:cNvPr>
          <p:cNvSpPr txBox="1"/>
          <p:nvPr/>
        </p:nvSpPr>
        <p:spPr>
          <a:xfrm>
            <a:off x="330311" y="2844234"/>
            <a:ext cx="1621682" cy="293607"/>
          </a:xfrm>
          <a:prstGeom prst="rect">
            <a:avLst/>
          </a:prstGeom>
          <a:noFill/>
        </p:spPr>
        <p:txBody>
          <a:bodyPr wrap="square">
            <a:spAutoFit/>
          </a:bodyPr>
          <a:lstStyle/>
          <a:p>
            <a:pPr>
              <a:lnSpc>
                <a:spcPts val="1846"/>
              </a:lnSpc>
              <a:tabLst>
                <a:tab pos="1987111" algn="l"/>
              </a:tabLst>
            </a:pPr>
            <a:r>
              <a:rPr lang="ja-JP" altLang="en-US" sz="1108" b="1" u="sng" dirty="0">
                <a:latin typeface="Meiryo UI" panose="020B0604030504040204" pitchFamily="50" charset="-128"/>
                <a:ea typeface="Meiryo UI" panose="020B0604030504040204" pitchFamily="50" charset="-128"/>
              </a:rPr>
              <a:t>●「万博前後の周遊」</a:t>
            </a:r>
          </a:p>
        </p:txBody>
      </p:sp>
      <p:sp>
        <p:nvSpPr>
          <p:cNvPr id="64" name="四角形: 角を丸くする 63">
            <a:extLst>
              <a:ext uri="{FF2B5EF4-FFF2-40B4-BE49-F238E27FC236}">
                <a16:creationId xmlns:a16="http://schemas.microsoft.com/office/drawing/2014/main" id="{CA103E98-DD88-4567-80C1-755DE70E228D}"/>
              </a:ext>
            </a:extLst>
          </p:cNvPr>
          <p:cNvSpPr/>
          <p:nvPr/>
        </p:nvSpPr>
        <p:spPr>
          <a:xfrm>
            <a:off x="3141876" y="3125142"/>
            <a:ext cx="2384917" cy="2056249"/>
          </a:xfrm>
          <a:prstGeom prst="roundRect">
            <a:avLst>
              <a:gd name="adj" fmla="val 582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65" name="テキスト ボックス 64">
            <a:extLst>
              <a:ext uri="{FF2B5EF4-FFF2-40B4-BE49-F238E27FC236}">
                <a16:creationId xmlns:a16="http://schemas.microsoft.com/office/drawing/2014/main" id="{A0572FAD-29D2-4A05-BD20-192C405693D2}"/>
              </a:ext>
            </a:extLst>
          </p:cNvPr>
          <p:cNvSpPr txBox="1"/>
          <p:nvPr/>
        </p:nvSpPr>
        <p:spPr>
          <a:xfrm>
            <a:off x="3224907" y="4572398"/>
            <a:ext cx="1525750" cy="220573"/>
          </a:xfrm>
          <a:prstGeom prst="rect">
            <a:avLst/>
          </a:prstGeom>
          <a:noFill/>
        </p:spPr>
        <p:txBody>
          <a:bodyPr wrap="square">
            <a:spAutoFit/>
          </a:bodyPr>
          <a:lstStyle/>
          <a:p>
            <a:pPr>
              <a:lnSpc>
                <a:spcPts val="1015"/>
              </a:lnSpc>
              <a:tabLst>
                <a:tab pos="1987111" algn="l"/>
              </a:tabLst>
            </a:pPr>
            <a:r>
              <a:rPr lang="ja-JP" altLang="en-US" sz="1015" b="1" u="sng" dirty="0">
                <a:latin typeface="Meiryo UI" panose="020B0604030504040204" pitchFamily="50" charset="-128"/>
                <a:ea typeface="Meiryo UI" panose="020B0604030504040204" pitchFamily="50" charset="-128"/>
              </a:rPr>
              <a:t>タクシー利用回数</a:t>
            </a:r>
            <a:endParaRPr lang="en-US" altLang="ja-JP" sz="1015" b="1" u="sng" dirty="0">
              <a:latin typeface="Meiryo UI" panose="020B0604030504040204" pitchFamily="50" charset="-128"/>
              <a:ea typeface="Meiryo UI" panose="020B0604030504040204" pitchFamily="50" charset="-128"/>
            </a:endParaRPr>
          </a:p>
        </p:txBody>
      </p:sp>
      <p:sp>
        <p:nvSpPr>
          <p:cNvPr id="66" name="四角形: 角を丸くする 65">
            <a:extLst>
              <a:ext uri="{FF2B5EF4-FFF2-40B4-BE49-F238E27FC236}">
                <a16:creationId xmlns:a16="http://schemas.microsoft.com/office/drawing/2014/main" id="{81756BE6-56D6-4877-8E85-D5776D7EBF13}"/>
              </a:ext>
            </a:extLst>
          </p:cNvPr>
          <p:cNvSpPr/>
          <p:nvPr/>
        </p:nvSpPr>
        <p:spPr>
          <a:xfrm>
            <a:off x="6886292" y="3029514"/>
            <a:ext cx="1946646" cy="95962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67" name="テキスト ボックス 66">
            <a:extLst>
              <a:ext uri="{FF2B5EF4-FFF2-40B4-BE49-F238E27FC236}">
                <a16:creationId xmlns:a16="http://schemas.microsoft.com/office/drawing/2014/main" id="{2D7C8688-F005-4416-B6BC-7447DC94F758}"/>
              </a:ext>
            </a:extLst>
          </p:cNvPr>
          <p:cNvSpPr txBox="1"/>
          <p:nvPr/>
        </p:nvSpPr>
        <p:spPr>
          <a:xfrm>
            <a:off x="6884255" y="3236999"/>
            <a:ext cx="1948683" cy="220573"/>
          </a:xfrm>
          <a:prstGeom prst="rect">
            <a:avLst/>
          </a:prstGeom>
          <a:noFill/>
        </p:spPr>
        <p:txBody>
          <a:bodyPr wrap="square">
            <a:spAutoFit/>
          </a:bodyPr>
          <a:lstStyle/>
          <a:p>
            <a:pPr algn="ctr">
              <a:lnSpc>
                <a:spcPts val="1015"/>
              </a:lnSpc>
              <a:tabLst>
                <a:tab pos="1987111" algn="l"/>
              </a:tabLst>
            </a:pPr>
            <a:r>
              <a:rPr lang="ja-JP" altLang="en-US" sz="1108" b="1" u="sng" dirty="0">
                <a:latin typeface="Meiryo UI" panose="020B0604030504040204" pitchFamily="50" charset="-128"/>
                <a:ea typeface="Meiryo UI" panose="020B0604030504040204" pitchFamily="50" charset="-128"/>
              </a:rPr>
              <a:t>増加台数</a:t>
            </a:r>
            <a:endParaRPr lang="en-US" altLang="ja-JP" sz="1108" b="1" u="sng" dirty="0">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712C25CF-4975-44EC-AA6E-549329D44CC8}"/>
              </a:ext>
            </a:extLst>
          </p:cNvPr>
          <p:cNvSpPr txBox="1"/>
          <p:nvPr/>
        </p:nvSpPr>
        <p:spPr>
          <a:xfrm>
            <a:off x="6891555" y="3559084"/>
            <a:ext cx="1941381" cy="274370"/>
          </a:xfrm>
          <a:prstGeom prst="rect">
            <a:avLst/>
          </a:prstGeom>
          <a:noFill/>
        </p:spPr>
        <p:txBody>
          <a:bodyPr wrap="square">
            <a:spAutoFit/>
          </a:bodyPr>
          <a:lstStyle/>
          <a:p>
            <a:pPr algn="ctr">
              <a:lnSpc>
                <a:spcPts val="1569"/>
              </a:lnSpc>
              <a:tabLst>
                <a:tab pos="1987111" algn="l"/>
              </a:tabLst>
            </a:pPr>
            <a:r>
              <a:rPr lang="ja-JP" altLang="en-US" sz="1108" b="1" u="sng" dirty="0">
                <a:latin typeface="Meiryo UI" panose="020B0604030504040204" pitchFamily="50" charset="-128"/>
                <a:ea typeface="Meiryo UI" panose="020B0604030504040204" pitchFamily="50" charset="-128"/>
              </a:rPr>
              <a:t>約</a:t>
            </a:r>
            <a:r>
              <a:rPr lang="en-US" altLang="ja-JP" sz="1108" b="1" u="sng" dirty="0">
                <a:latin typeface="Meiryo UI" panose="020B0604030504040204" pitchFamily="50" charset="-128"/>
                <a:ea typeface="Meiryo UI" panose="020B0604030504040204" pitchFamily="50" charset="-128"/>
              </a:rPr>
              <a:t>1,450</a:t>
            </a:r>
            <a:r>
              <a:rPr lang="ja-JP" altLang="en-US" sz="1108" b="1" u="sng" dirty="0">
                <a:latin typeface="Meiryo UI" panose="020B0604030504040204" pitchFamily="50" charset="-128"/>
                <a:ea typeface="Meiryo UI" panose="020B0604030504040204" pitchFamily="50" charset="-128"/>
              </a:rPr>
              <a:t>台</a:t>
            </a:r>
            <a:r>
              <a:rPr lang="en-US" altLang="ja-JP" sz="1108" b="1" u="sng" dirty="0">
                <a:latin typeface="Meiryo UI" panose="020B0604030504040204" pitchFamily="50" charset="-128"/>
                <a:ea typeface="Meiryo UI" panose="020B0604030504040204" pitchFamily="50" charset="-128"/>
              </a:rPr>
              <a:t>/</a:t>
            </a:r>
            <a:r>
              <a:rPr lang="ja-JP" altLang="en-US" sz="1108" b="1" u="sng" dirty="0">
                <a:latin typeface="Meiryo UI" panose="020B0604030504040204" pitchFamily="50" charset="-128"/>
                <a:ea typeface="Meiryo UI" panose="020B0604030504040204" pitchFamily="50" charset="-128"/>
              </a:rPr>
              <a:t>日</a:t>
            </a:r>
            <a:endParaRPr lang="en-US" altLang="ja-JP" sz="1108" b="1" u="sng" dirty="0">
              <a:latin typeface="Meiryo UI" panose="020B0604030504040204" pitchFamily="50" charset="-128"/>
              <a:ea typeface="Meiryo UI" panose="020B0604030504040204" pitchFamily="50" charset="-128"/>
            </a:endParaRPr>
          </a:p>
        </p:txBody>
      </p:sp>
      <p:sp>
        <p:nvSpPr>
          <p:cNvPr id="71" name="テキスト ボックス 70">
            <a:extLst>
              <a:ext uri="{FF2B5EF4-FFF2-40B4-BE49-F238E27FC236}">
                <a16:creationId xmlns:a16="http://schemas.microsoft.com/office/drawing/2014/main" id="{60F252BC-D577-4850-8143-AAC76DDD0182}"/>
              </a:ext>
            </a:extLst>
          </p:cNvPr>
          <p:cNvSpPr txBox="1"/>
          <p:nvPr/>
        </p:nvSpPr>
        <p:spPr>
          <a:xfrm>
            <a:off x="3336443" y="4072701"/>
            <a:ext cx="1525750" cy="407547"/>
          </a:xfrm>
          <a:prstGeom prst="rect">
            <a:avLst/>
          </a:prstGeom>
          <a:noFill/>
        </p:spPr>
        <p:txBody>
          <a:bodyPr wrap="square">
            <a:spAutoFit/>
          </a:bodyPr>
          <a:lstStyle/>
          <a:p>
            <a:pPr>
              <a:lnSpc>
                <a:spcPts val="1292"/>
              </a:lnSpc>
              <a:tabLst>
                <a:tab pos="1987111" algn="l"/>
              </a:tabLst>
            </a:pPr>
            <a:r>
              <a:rPr lang="ja-JP" altLang="en-US" sz="923" dirty="0">
                <a:latin typeface="Meiryo UI" panose="020B0604030504040204" pitchFamily="50" charset="-128"/>
                <a:ea typeface="Meiryo UI" panose="020B0604030504040204" pitchFamily="50" charset="-128"/>
              </a:rPr>
              <a:t>国内：</a:t>
            </a:r>
            <a:r>
              <a:rPr lang="en-US" altLang="ja-JP" sz="923" dirty="0">
                <a:latin typeface="Meiryo UI" panose="020B0604030504040204" pitchFamily="50" charset="-128"/>
                <a:ea typeface="Meiryo UI" panose="020B0604030504040204" pitchFamily="50" charset="-128"/>
              </a:rPr>
              <a:t>6.8</a:t>
            </a:r>
            <a:r>
              <a:rPr lang="ja-JP" altLang="en-US" sz="923" dirty="0">
                <a:latin typeface="Meiryo UI" panose="020B0604030504040204" pitchFamily="50" charset="-128"/>
                <a:ea typeface="Meiryo UI" panose="020B0604030504040204" pitchFamily="50" charset="-128"/>
              </a:rPr>
              <a:t>％</a:t>
            </a:r>
            <a:r>
              <a:rPr lang="en-US" altLang="ja-JP" sz="923" baseline="30000" dirty="0">
                <a:latin typeface="Meiryo UI" panose="020B0604030504040204" pitchFamily="50" charset="-128"/>
                <a:ea typeface="Meiryo UI" panose="020B0604030504040204" pitchFamily="50" charset="-128"/>
              </a:rPr>
              <a:t>※</a:t>
            </a:r>
          </a:p>
          <a:p>
            <a:pPr>
              <a:lnSpc>
                <a:spcPts val="1292"/>
              </a:lnSpc>
              <a:tabLst>
                <a:tab pos="1987111" algn="l"/>
              </a:tabLst>
            </a:pPr>
            <a:r>
              <a:rPr lang="ja-JP" altLang="en-US" sz="923" dirty="0">
                <a:latin typeface="Meiryo UI" panose="020B0604030504040204" pitchFamily="50" charset="-128"/>
                <a:ea typeface="Meiryo UI" panose="020B0604030504040204" pitchFamily="50" charset="-128"/>
              </a:rPr>
              <a:t>海外：</a:t>
            </a:r>
            <a:r>
              <a:rPr lang="en-US" altLang="ja-JP" sz="923" dirty="0">
                <a:latin typeface="Meiryo UI" panose="020B0604030504040204" pitchFamily="50" charset="-128"/>
                <a:ea typeface="Meiryo UI" panose="020B0604030504040204" pitchFamily="50" charset="-128"/>
              </a:rPr>
              <a:t>24.1</a:t>
            </a:r>
            <a:r>
              <a:rPr lang="ja-JP" altLang="en-US" sz="923" dirty="0">
                <a:latin typeface="Meiryo UI" panose="020B0604030504040204" pitchFamily="50" charset="-128"/>
                <a:ea typeface="Meiryo UI" panose="020B0604030504040204" pitchFamily="50" charset="-128"/>
              </a:rPr>
              <a:t>％</a:t>
            </a:r>
            <a:endParaRPr lang="en-US" altLang="ja-JP" sz="923" dirty="0">
              <a:latin typeface="Meiryo UI" panose="020B0604030504040204" pitchFamily="50" charset="-128"/>
              <a:ea typeface="Meiryo UI" panose="020B0604030504040204" pitchFamily="50" charset="-128"/>
            </a:endParaRPr>
          </a:p>
        </p:txBody>
      </p:sp>
      <p:sp>
        <p:nvSpPr>
          <p:cNvPr id="73" name="テキスト ボックス 72">
            <a:extLst>
              <a:ext uri="{FF2B5EF4-FFF2-40B4-BE49-F238E27FC236}">
                <a16:creationId xmlns:a16="http://schemas.microsoft.com/office/drawing/2014/main" id="{B20861E8-1D5A-461B-9068-51FA1687AB46}"/>
              </a:ext>
            </a:extLst>
          </p:cNvPr>
          <p:cNvSpPr txBox="1"/>
          <p:nvPr/>
        </p:nvSpPr>
        <p:spPr>
          <a:xfrm>
            <a:off x="328251" y="4057353"/>
            <a:ext cx="1621682" cy="293607"/>
          </a:xfrm>
          <a:prstGeom prst="rect">
            <a:avLst/>
          </a:prstGeom>
          <a:noFill/>
        </p:spPr>
        <p:txBody>
          <a:bodyPr wrap="square">
            <a:spAutoFit/>
          </a:bodyPr>
          <a:lstStyle/>
          <a:p>
            <a:pPr>
              <a:lnSpc>
                <a:spcPts val="1846"/>
              </a:lnSpc>
              <a:tabLst>
                <a:tab pos="1987111" algn="l"/>
              </a:tabLst>
            </a:pPr>
            <a:r>
              <a:rPr lang="ja-JP" altLang="en-US" sz="1108" b="1" u="sng" dirty="0">
                <a:latin typeface="Meiryo UI" panose="020B0604030504040204" pitchFamily="50" charset="-128"/>
                <a:ea typeface="Meiryo UI" panose="020B0604030504040204" pitchFamily="50" charset="-128"/>
              </a:rPr>
              <a:t>●「インバウンド増加」</a:t>
            </a:r>
          </a:p>
        </p:txBody>
      </p:sp>
      <p:sp>
        <p:nvSpPr>
          <p:cNvPr id="74" name="四角形: 角を丸くする 73">
            <a:extLst>
              <a:ext uri="{FF2B5EF4-FFF2-40B4-BE49-F238E27FC236}">
                <a16:creationId xmlns:a16="http://schemas.microsoft.com/office/drawing/2014/main" id="{6FB9B010-AC6F-4662-85A3-4D4CB0285DF0}"/>
              </a:ext>
            </a:extLst>
          </p:cNvPr>
          <p:cNvSpPr/>
          <p:nvPr/>
        </p:nvSpPr>
        <p:spPr>
          <a:xfrm>
            <a:off x="494032" y="4318446"/>
            <a:ext cx="2562580" cy="864000"/>
          </a:xfrm>
          <a:prstGeom prst="roundRect">
            <a:avLst>
              <a:gd name="adj" fmla="val 1341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75" name="テキスト ボックス 74">
            <a:extLst>
              <a:ext uri="{FF2B5EF4-FFF2-40B4-BE49-F238E27FC236}">
                <a16:creationId xmlns:a16="http://schemas.microsoft.com/office/drawing/2014/main" id="{1EB6116D-AE5B-48D4-A7E8-18E71EFEBACB}"/>
              </a:ext>
            </a:extLst>
          </p:cNvPr>
          <p:cNvSpPr txBox="1"/>
          <p:nvPr/>
        </p:nvSpPr>
        <p:spPr>
          <a:xfrm>
            <a:off x="490426" y="4336952"/>
            <a:ext cx="2566186" cy="220573"/>
          </a:xfrm>
          <a:prstGeom prst="rect">
            <a:avLst/>
          </a:prstGeom>
          <a:noFill/>
        </p:spPr>
        <p:txBody>
          <a:bodyPr wrap="square">
            <a:spAutoFit/>
          </a:bodyPr>
          <a:lstStyle/>
          <a:p>
            <a:pPr algn="ctr">
              <a:lnSpc>
                <a:spcPts val="1015"/>
              </a:lnSpc>
              <a:tabLst>
                <a:tab pos="1987111" algn="l"/>
              </a:tabLst>
            </a:pPr>
            <a:r>
              <a:rPr lang="ja-JP" altLang="en-US" sz="1015" b="1" u="sng" dirty="0">
                <a:latin typeface="Meiryo UI" panose="020B0604030504040204" pitchFamily="50" charset="-128"/>
                <a:ea typeface="Meiryo UI" panose="020B0604030504040204" pitchFamily="50" charset="-128"/>
              </a:rPr>
              <a:t>来阪者数</a:t>
            </a:r>
          </a:p>
        </p:txBody>
      </p:sp>
      <p:sp>
        <p:nvSpPr>
          <p:cNvPr id="76" name="テキスト ボックス 75">
            <a:extLst>
              <a:ext uri="{FF2B5EF4-FFF2-40B4-BE49-F238E27FC236}">
                <a16:creationId xmlns:a16="http://schemas.microsoft.com/office/drawing/2014/main" id="{6EC0953D-F7E8-4E9C-A755-F65F937CB832}"/>
              </a:ext>
            </a:extLst>
          </p:cNvPr>
          <p:cNvSpPr txBox="1"/>
          <p:nvPr/>
        </p:nvSpPr>
        <p:spPr>
          <a:xfrm>
            <a:off x="502123" y="4566967"/>
            <a:ext cx="2545231" cy="371448"/>
          </a:xfrm>
          <a:prstGeom prst="rect">
            <a:avLst/>
          </a:prstGeom>
          <a:noFill/>
        </p:spPr>
        <p:txBody>
          <a:bodyPr wrap="square">
            <a:spAutoFit/>
          </a:bodyPr>
          <a:lstStyle/>
          <a:p>
            <a:pPr algn="ctr">
              <a:lnSpc>
                <a:spcPts val="1015"/>
              </a:lnSpc>
              <a:tabLst>
                <a:tab pos="1987111" algn="l"/>
              </a:tabLst>
            </a:pPr>
            <a:r>
              <a:rPr lang="en-US" altLang="ja-JP" sz="1015" dirty="0">
                <a:latin typeface="Meiryo UI" panose="020B0604030504040204" pitchFamily="50" charset="-128"/>
                <a:ea typeface="Meiryo UI" panose="020B0604030504040204" pitchFamily="50" charset="-128"/>
              </a:rPr>
              <a:t>2023</a:t>
            </a:r>
            <a:r>
              <a:rPr lang="ja-JP" altLang="en-US" sz="1015" dirty="0">
                <a:latin typeface="Meiryo UI" panose="020B0604030504040204" pitchFamily="50" charset="-128"/>
                <a:ea typeface="Meiryo UI" panose="020B0604030504040204" pitchFamily="50" charset="-128"/>
              </a:rPr>
              <a:t>～</a:t>
            </a:r>
            <a:r>
              <a:rPr lang="en-US" altLang="ja-JP" sz="1015" dirty="0">
                <a:latin typeface="Meiryo UI" panose="020B0604030504040204" pitchFamily="50" charset="-128"/>
                <a:ea typeface="Meiryo UI" panose="020B0604030504040204" pitchFamily="50" charset="-128"/>
              </a:rPr>
              <a:t>2025</a:t>
            </a:r>
            <a:r>
              <a:rPr lang="ja-JP" altLang="en-US" sz="1015" dirty="0">
                <a:latin typeface="Meiryo UI" panose="020B0604030504040204" pitchFamily="50" charset="-128"/>
                <a:ea typeface="Meiryo UI" panose="020B0604030504040204" pitchFamily="50" charset="-128"/>
              </a:rPr>
              <a:t>年来阪外国人増加人数</a:t>
            </a:r>
            <a:endParaRPr lang="en-US" altLang="ja-JP" sz="1015" dirty="0">
              <a:latin typeface="Meiryo UI" panose="020B0604030504040204" pitchFamily="50" charset="-128"/>
              <a:ea typeface="Meiryo UI" panose="020B0604030504040204" pitchFamily="50" charset="-128"/>
            </a:endParaRPr>
          </a:p>
          <a:p>
            <a:pPr algn="ctr">
              <a:lnSpc>
                <a:spcPts val="1292"/>
              </a:lnSpc>
              <a:tabLst>
                <a:tab pos="1987111" algn="l"/>
              </a:tabLst>
            </a:pPr>
            <a:r>
              <a:rPr lang="ja-JP" altLang="en-US" sz="1015" b="1" dirty="0">
                <a:latin typeface="Meiryo UI" panose="020B0604030504040204" pitchFamily="50" charset="-128"/>
                <a:ea typeface="Meiryo UI" panose="020B0604030504040204" pitchFamily="50" charset="-128"/>
              </a:rPr>
              <a:t>約</a:t>
            </a:r>
            <a:r>
              <a:rPr lang="en-US" altLang="ja-JP" sz="1015" b="1" dirty="0">
                <a:latin typeface="Meiryo UI" panose="020B0604030504040204" pitchFamily="50" charset="-128"/>
                <a:ea typeface="Meiryo UI" panose="020B0604030504040204" pitchFamily="50" charset="-128"/>
              </a:rPr>
              <a:t>10,500</a:t>
            </a:r>
            <a:r>
              <a:rPr lang="ja-JP" altLang="en-US" sz="1015" b="1" dirty="0">
                <a:latin typeface="Meiryo UI" panose="020B0604030504040204" pitchFamily="50" charset="-128"/>
                <a:ea typeface="Meiryo UI" panose="020B0604030504040204" pitchFamily="50" charset="-128"/>
              </a:rPr>
              <a:t>人</a:t>
            </a:r>
            <a:r>
              <a:rPr lang="en-US" altLang="ja-JP" sz="1015" b="1" dirty="0">
                <a:latin typeface="Meiryo UI" panose="020B0604030504040204" pitchFamily="50" charset="-128"/>
                <a:ea typeface="Meiryo UI" panose="020B0604030504040204" pitchFamily="50" charset="-128"/>
              </a:rPr>
              <a:t>/</a:t>
            </a:r>
            <a:r>
              <a:rPr lang="ja-JP" altLang="en-US" sz="1015" b="1" dirty="0">
                <a:latin typeface="Meiryo UI" panose="020B0604030504040204" pitchFamily="50" charset="-128"/>
                <a:ea typeface="Meiryo UI" panose="020B0604030504040204" pitchFamily="50" charset="-128"/>
              </a:rPr>
              <a:t>日</a:t>
            </a:r>
          </a:p>
        </p:txBody>
      </p:sp>
      <p:sp>
        <p:nvSpPr>
          <p:cNvPr id="77" name="テキスト ボックス 76">
            <a:extLst>
              <a:ext uri="{FF2B5EF4-FFF2-40B4-BE49-F238E27FC236}">
                <a16:creationId xmlns:a16="http://schemas.microsoft.com/office/drawing/2014/main" id="{827BE229-BAFE-4A98-A576-A451472642B9}"/>
              </a:ext>
            </a:extLst>
          </p:cNvPr>
          <p:cNvSpPr txBox="1"/>
          <p:nvPr/>
        </p:nvSpPr>
        <p:spPr>
          <a:xfrm>
            <a:off x="497778" y="5001665"/>
            <a:ext cx="2549576" cy="209673"/>
          </a:xfrm>
          <a:prstGeom prst="rect">
            <a:avLst/>
          </a:prstGeom>
          <a:noFill/>
        </p:spPr>
        <p:txBody>
          <a:bodyPr wrap="square">
            <a:spAutoFit/>
          </a:bodyPr>
          <a:lstStyle/>
          <a:p>
            <a:pPr algn="ctr">
              <a:lnSpc>
                <a:spcPts val="1015"/>
              </a:lnSpc>
              <a:tabLst>
                <a:tab pos="1987111" algn="l"/>
              </a:tabLst>
            </a:pPr>
            <a:r>
              <a:rPr lang="ja-JP" altLang="en-US" sz="831" dirty="0">
                <a:latin typeface="Meiryo UI" panose="020B0604030504040204" pitchFamily="50" charset="-128"/>
                <a:ea typeface="Meiryo UI" panose="020B0604030504040204" pitchFamily="50" charset="-128"/>
              </a:rPr>
              <a:t>「観光庁・大阪観光局データ」</a:t>
            </a:r>
          </a:p>
        </p:txBody>
      </p:sp>
      <p:sp>
        <p:nvSpPr>
          <p:cNvPr id="80" name="四角形: 角を丸くする 79">
            <a:extLst>
              <a:ext uri="{FF2B5EF4-FFF2-40B4-BE49-F238E27FC236}">
                <a16:creationId xmlns:a16="http://schemas.microsoft.com/office/drawing/2014/main" id="{6E47239D-A6A3-44C9-BFCA-BC4C93C91E99}"/>
              </a:ext>
            </a:extLst>
          </p:cNvPr>
          <p:cNvSpPr/>
          <p:nvPr/>
        </p:nvSpPr>
        <p:spPr>
          <a:xfrm>
            <a:off x="6883334" y="4200389"/>
            <a:ext cx="1956836" cy="95962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81" name="テキスト ボックス 80">
            <a:extLst>
              <a:ext uri="{FF2B5EF4-FFF2-40B4-BE49-F238E27FC236}">
                <a16:creationId xmlns:a16="http://schemas.microsoft.com/office/drawing/2014/main" id="{15330F7B-CE56-40D1-BE83-9354661798D4}"/>
              </a:ext>
            </a:extLst>
          </p:cNvPr>
          <p:cNvSpPr txBox="1"/>
          <p:nvPr/>
        </p:nvSpPr>
        <p:spPr>
          <a:xfrm>
            <a:off x="6883334" y="4407874"/>
            <a:ext cx="1956836" cy="220573"/>
          </a:xfrm>
          <a:prstGeom prst="rect">
            <a:avLst/>
          </a:prstGeom>
          <a:noFill/>
        </p:spPr>
        <p:txBody>
          <a:bodyPr wrap="square">
            <a:spAutoFit/>
          </a:bodyPr>
          <a:lstStyle/>
          <a:p>
            <a:pPr algn="ctr">
              <a:lnSpc>
                <a:spcPts val="1015"/>
              </a:lnSpc>
              <a:tabLst>
                <a:tab pos="1987111" algn="l"/>
              </a:tabLst>
            </a:pPr>
            <a:r>
              <a:rPr lang="ja-JP" altLang="en-US" sz="1108" b="1" u="sng" dirty="0">
                <a:latin typeface="Meiryo UI" panose="020B0604030504040204" pitchFamily="50" charset="-128"/>
                <a:ea typeface="Meiryo UI" panose="020B0604030504040204" pitchFamily="50" charset="-128"/>
              </a:rPr>
              <a:t>増加台数</a:t>
            </a:r>
            <a:endParaRPr lang="en-US" altLang="ja-JP" sz="1108" b="1" u="sng" dirty="0">
              <a:latin typeface="Meiryo UI" panose="020B0604030504040204" pitchFamily="50" charset="-128"/>
              <a:ea typeface="Meiryo UI" panose="020B0604030504040204" pitchFamily="50" charset="-128"/>
            </a:endParaRPr>
          </a:p>
        </p:txBody>
      </p:sp>
      <p:sp>
        <p:nvSpPr>
          <p:cNvPr id="82" name="テキスト ボックス 81">
            <a:extLst>
              <a:ext uri="{FF2B5EF4-FFF2-40B4-BE49-F238E27FC236}">
                <a16:creationId xmlns:a16="http://schemas.microsoft.com/office/drawing/2014/main" id="{587A6FA8-A9F8-43EC-8869-29CA4E547AEF}"/>
              </a:ext>
            </a:extLst>
          </p:cNvPr>
          <p:cNvSpPr txBox="1"/>
          <p:nvPr/>
        </p:nvSpPr>
        <p:spPr>
          <a:xfrm>
            <a:off x="6883333" y="4745887"/>
            <a:ext cx="1956836" cy="274370"/>
          </a:xfrm>
          <a:prstGeom prst="rect">
            <a:avLst/>
          </a:prstGeom>
          <a:noFill/>
        </p:spPr>
        <p:txBody>
          <a:bodyPr wrap="square">
            <a:spAutoFit/>
          </a:bodyPr>
          <a:lstStyle/>
          <a:p>
            <a:pPr algn="ctr">
              <a:lnSpc>
                <a:spcPts val="1569"/>
              </a:lnSpc>
              <a:tabLst>
                <a:tab pos="1987111" algn="l"/>
              </a:tabLst>
            </a:pPr>
            <a:r>
              <a:rPr lang="ja-JP" altLang="en-US" sz="1108" b="1" u="sng" dirty="0">
                <a:latin typeface="Meiryo UI" panose="020B0604030504040204" pitchFamily="50" charset="-128"/>
                <a:ea typeface="Meiryo UI" panose="020B0604030504040204" pitchFamily="50" charset="-128"/>
              </a:rPr>
              <a:t>約</a:t>
            </a:r>
            <a:r>
              <a:rPr lang="en-US" altLang="ja-JP" sz="1108" b="1" u="sng" dirty="0">
                <a:latin typeface="Meiryo UI" panose="020B0604030504040204" pitchFamily="50" charset="-128"/>
                <a:ea typeface="Meiryo UI" panose="020B0604030504040204" pitchFamily="50" charset="-128"/>
              </a:rPr>
              <a:t>700</a:t>
            </a:r>
            <a:r>
              <a:rPr lang="ja-JP" altLang="en-US" sz="1108" b="1" u="sng" dirty="0">
                <a:latin typeface="Meiryo UI" panose="020B0604030504040204" pitchFamily="50" charset="-128"/>
                <a:ea typeface="Meiryo UI" panose="020B0604030504040204" pitchFamily="50" charset="-128"/>
              </a:rPr>
              <a:t>台</a:t>
            </a:r>
            <a:r>
              <a:rPr lang="en-US" altLang="ja-JP" sz="1108" b="1" u="sng" dirty="0">
                <a:latin typeface="Meiryo UI" panose="020B0604030504040204" pitchFamily="50" charset="-128"/>
                <a:ea typeface="Meiryo UI" panose="020B0604030504040204" pitchFamily="50" charset="-128"/>
              </a:rPr>
              <a:t>/</a:t>
            </a:r>
            <a:r>
              <a:rPr lang="ja-JP" altLang="en-US" sz="1108" b="1" u="sng" dirty="0">
                <a:latin typeface="Meiryo UI" panose="020B0604030504040204" pitchFamily="50" charset="-128"/>
                <a:ea typeface="Meiryo UI" panose="020B0604030504040204" pitchFamily="50" charset="-128"/>
              </a:rPr>
              <a:t>日</a:t>
            </a:r>
            <a:endParaRPr lang="en-US" altLang="ja-JP" sz="1108" b="1" u="sng" dirty="0">
              <a:latin typeface="Meiryo UI" panose="020B0604030504040204" pitchFamily="50" charset="-128"/>
              <a:ea typeface="Meiryo UI" panose="020B0604030504040204" pitchFamily="50" charset="-128"/>
            </a:endParaRPr>
          </a:p>
        </p:txBody>
      </p:sp>
      <p:sp>
        <p:nvSpPr>
          <p:cNvPr id="86" name="テキスト ボックス 85">
            <a:extLst>
              <a:ext uri="{FF2B5EF4-FFF2-40B4-BE49-F238E27FC236}">
                <a16:creationId xmlns:a16="http://schemas.microsoft.com/office/drawing/2014/main" id="{20CBF7E9-300F-4964-933E-8AB2C959D653}"/>
              </a:ext>
            </a:extLst>
          </p:cNvPr>
          <p:cNvSpPr txBox="1"/>
          <p:nvPr/>
        </p:nvSpPr>
        <p:spPr>
          <a:xfrm>
            <a:off x="497778" y="2314486"/>
            <a:ext cx="2564056" cy="387286"/>
          </a:xfrm>
          <a:prstGeom prst="rect">
            <a:avLst/>
          </a:prstGeom>
          <a:noFill/>
        </p:spPr>
        <p:txBody>
          <a:bodyPr wrap="square">
            <a:spAutoFit/>
          </a:bodyPr>
          <a:lstStyle/>
          <a:p>
            <a:pPr>
              <a:lnSpc>
                <a:spcPts val="1015"/>
              </a:lnSpc>
              <a:tabLst>
                <a:tab pos="1987111" algn="l"/>
              </a:tabLst>
            </a:pPr>
            <a:r>
              <a:rPr lang="ja-JP" altLang="en-US" sz="1015" dirty="0">
                <a:latin typeface="Meiryo UI" panose="020B0604030504040204" pitchFamily="50" charset="-128"/>
                <a:ea typeface="Meiryo UI" panose="020B0604030504040204" pitchFamily="50" charset="-128"/>
              </a:rPr>
              <a:t>うちタクシー利用者数</a:t>
            </a:r>
            <a:r>
              <a:rPr lang="ja-JP" altLang="en-US" sz="831" dirty="0">
                <a:latin typeface="Meiryo UI" panose="020B0604030504040204" pitchFamily="50" charset="-128"/>
                <a:ea typeface="Meiryo UI" panose="020B0604030504040204" pitchFamily="50" charset="-128"/>
              </a:rPr>
              <a:t>（来場は兵庫・京都除く）</a:t>
            </a:r>
            <a:endParaRPr lang="en-US" altLang="ja-JP" sz="831" dirty="0">
              <a:latin typeface="Meiryo UI" panose="020B0604030504040204" pitchFamily="50" charset="-128"/>
              <a:ea typeface="Meiryo UI" panose="020B0604030504040204" pitchFamily="50" charset="-128"/>
            </a:endParaRPr>
          </a:p>
          <a:p>
            <a:pPr algn="ctr">
              <a:lnSpc>
                <a:spcPts val="1292"/>
              </a:lnSpc>
              <a:tabLst>
                <a:tab pos="1987111" algn="l"/>
              </a:tabLst>
            </a:pPr>
            <a:r>
              <a:rPr lang="ja-JP" altLang="en-US" sz="1015" b="1" dirty="0">
                <a:latin typeface="Meiryo UI" panose="020B0604030504040204" pitchFamily="50" charset="-128"/>
                <a:ea typeface="Meiryo UI" panose="020B0604030504040204" pitchFamily="50" charset="-128"/>
              </a:rPr>
              <a:t>約</a:t>
            </a:r>
            <a:r>
              <a:rPr lang="en-US" altLang="ja-JP" sz="1015" b="1" dirty="0">
                <a:latin typeface="Meiryo UI" panose="020B0604030504040204" pitchFamily="50" charset="-128"/>
                <a:ea typeface="Meiryo UI" panose="020B0604030504040204" pitchFamily="50" charset="-128"/>
              </a:rPr>
              <a:t>7,800</a:t>
            </a:r>
            <a:r>
              <a:rPr lang="ja-JP" altLang="en-US" sz="1015" b="1" dirty="0">
                <a:latin typeface="Meiryo UI" panose="020B0604030504040204" pitchFamily="50" charset="-128"/>
                <a:ea typeface="Meiryo UI" panose="020B0604030504040204" pitchFamily="50" charset="-128"/>
              </a:rPr>
              <a:t>人</a:t>
            </a:r>
            <a:r>
              <a:rPr lang="en-US" altLang="ja-JP" sz="1108" b="1" dirty="0">
                <a:latin typeface="Meiryo UI" panose="020B0604030504040204" pitchFamily="50" charset="-128"/>
                <a:ea typeface="Meiryo UI" panose="020B0604030504040204" pitchFamily="50" charset="-128"/>
              </a:rPr>
              <a:t>/</a:t>
            </a:r>
            <a:r>
              <a:rPr lang="ja-JP" altLang="en-US" sz="1015" b="1" dirty="0">
                <a:latin typeface="Meiryo UI" panose="020B0604030504040204" pitchFamily="50" charset="-128"/>
                <a:ea typeface="Meiryo UI" panose="020B0604030504040204" pitchFamily="50" charset="-128"/>
              </a:rPr>
              <a:t>日</a:t>
            </a:r>
            <a:endParaRPr lang="ja-JP" altLang="en-US" sz="1108" b="1" dirty="0">
              <a:latin typeface="Meiryo UI" panose="020B0604030504040204" pitchFamily="50" charset="-128"/>
              <a:ea typeface="Meiryo UI" panose="020B0604030504040204" pitchFamily="50" charset="-128"/>
            </a:endParaRPr>
          </a:p>
        </p:txBody>
      </p:sp>
      <p:sp>
        <p:nvSpPr>
          <p:cNvPr id="87" name="四角形: 角を丸くする 86">
            <a:extLst>
              <a:ext uri="{FF2B5EF4-FFF2-40B4-BE49-F238E27FC236}">
                <a16:creationId xmlns:a16="http://schemas.microsoft.com/office/drawing/2014/main" id="{90D0353D-CC8D-4347-8EA3-AA8AB6B49C0A}"/>
              </a:ext>
            </a:extLst>
          </p:cNvPr>
          <p:cNvSpPr/>
          <p:nvPr/>
        </p:nvSpPr>
        <p:spPr>
          <a:xfrm>
            <a:off x="498970" y="3109636"/>
            <a:ext cx="2565416" cy="864000"/>
          </a:xfrm>
          <a:prstGeom prst="roundRect">
            <a:avLst>
              <a:gd name="adj" fmla="val 954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88" name="テキスト ボックス 87">
            <a:extLst>
              <a:ext uri="{FF2B5EF4-FFF2-40B4-BE49-F238E27FC236}">
                <a16:creationId xmlns:a16="http://schemas.microsoft.com/office/drawing/2014/main" id="{5044F339-8567-4AD4-8DA6-4E297D848A99}"/>
              </a:ext>
            </a:extLst>
          </p:cNvPr>
          <p:cNvSpPr txBox="1"/>
          <p:nvPr/>
        </p:nvSpPr>
        <p:spPr>
          <a:xfrm>
            <a:off x="493181" y="3115409"/>
            <a:ext cx="2565416" cy="369075"/>
          </a:xfrm>
          <a:prstGeom prst="rect">
            <a:avLst/>
          </a:prstGeom>
          <a:noFill/>
        </p:spPr>
        <p:txBody>
          <a:bodyPr wrap="square">
            <a:spAutoFit/>
          </a:bodyPr>
          <a:lstStyle/>
          <a:p>
            <a:pPr algn="ctr">
              <a:lnSpc>
                <a:spcPts val="1015"/>
              </a:lnSpc>
              <a:tabLst>
                <a:tab pos="1987111" algn="l"/>
              </a:tabLst>
            </a:pPr>
            <a:r>
              <a:rPr lang="ja-JP" altLang="en-US" sz="1015" b="1" u="sng" dirty="0">
                <a:latin typeface="Meiryo UI" panose="020B0604030504040204" pitchFamily="50" charset="-128"/>
                <a:ea typeface="Meiryo UI" panose="020B0604030504040204" pitchFamily="50" charset="-128"/>
              </a:rPr>
              <a:t>ピーク日来場者</a:t>
            </a:r>
            <a:endParaRPr lang="en-US" altLang="ja-JP" sz="1015" b="1" u="sng" dirty="0">
              <a:latin typeface="Meiryo UI" panose="020B0604030504040204" pitchFamily="50" charset="-128"/>
              <a:ea typeface="Meiryo UI" panose="020B0604030504040204" pitchFamily="50" charset="-128"/>
            </a:endParaRPr>
          </a:p>
          <a:p>
            <a:pPr algn="ctr">
              <a:lnSpc>
                <a:spcPts val="1292"/>
              </a:lnSpc>
              <a:tabLst>
                <a:tab pos="1987111" algn="l"/>
              </a:tabLst>
            </a:pPr>
            <a:r>
              <a:rPr lang="en-US" altLang="ja-JP" sz="923" b="1" dirty="0">
                <a:latin typeface="Meiryo UI" panose="020B0604030504040204" pitchFamily="50" charset="-128"/>
                <a:ea typeface="Meiryo UI" panose="020B0604030504040204" pitchFamily="50" charset="-128"/>
              </a:rPr>
              <a:t>22.7</a:t>
            </a:r>
            <a:r>
              <a:rPr lang="ja-JP" altLang="en-US" sz="923" b="1" dirty="0">
                <a:latin typeface="Meiryo UI" panose="020B0604030504040204" pitchFamily="50" charset="-128"/>
                <a:ea typeface="Meiryo UI" panose="020B0604030504040204" pitchFamily="50" charset="-128"/>
              </a:rPr>
              <a:t>万人</a:t>
            </a:r>
            <a:r>
              <a:rPr lang="en-US" altLang="ja-JP" sz="923" b="1" dirty="0">
                <a:latin typeface="Meiryo UI" panose="020B0604030504040204" pitchFamily="50" charset="-128"/>
                <a:ea typeface="Meiryo UI" panose="020B0604030504040204" pitchFamily="50" charset="-128"/>
              </a:rPr>
              <a:t>/</a:t>
            </a:r>
            <a:r>
              <a:rPr lang="ja-JP" altLang="en-US" sz="923" b="1" dirty="0">
                <a:latin typeface="Meiryo UI" panose="020B0604030504040204" pitchFamily="50" charset="-128"/>
                <a:ea typeface="Meiryo UI" panose="020B0604030504040204" pitchFamily="50" charset="-128"/>
              </a:rPr>
              <a:t>日</a:t>
            </a:r>
            <a:endParaRPr lang="en-US" altLang="ja-JP" sz="923" b="1" dirty="0">
              <a:latin typeface="Meiryo UI" panose="020B0604030504040204" pitchFamily="50" charset="-128"/>
              <a:ea typeface="Meiryo UI" panose="020B0604030504040204" pitchFamily="50" charset="-128"/>
            </a:endParaRPr>
          </a:p>
        </p:txBody>
      </p:sp>
      <p:sp>
        <p:nvSpPr>
          <p:cNvPr id="89" name="テキスト ボックス 88">
            <a:extLst>
              <a:ext uri="{FF2B5EF4-FFF2-40B4-BE49-F238E27FC236}">
                <a16:creationId xmlns:a16="http://schemas.microsoft.com/office/drawing/2014/main" id="{33552B46-A507-4227-ADB3-DD4AFFE61EB2}"/>
              </a:ext>
            </a:extLst>
          </p:cNvPr>
          <p:cNvSpPr txBox="1"/>
          <p:nvPr/>
        </p:nvSpPr>
        <p:spPr>
          <a:xfrm>
            <a:off x="505551" y="3481281"/>
            <a:ext cx="2564056" cy="371448"/>
          </a:xfrm>
          <a:prstGeom prst="rect">
            <a:avLst/>
          </a:prstGeom>
          <a:noFill/>
        </p:spPr>
        <p:txBody>
          <a:bodyPr wrap="square">
            <a:spAutoFit/>
          </a:bodyPr>
          <a:lstStyle/>
          <a:p>
            <a:pPr algn="ctr">
              <a:lnSpc>
                <a:spcPts val="1015"/>
              </a:lnSpc>
              <a:tabLst>
                <a:tab pos="1987111" algn="l"/>
              </a:tabLst>
            </a:pPr>
            <a:r>
              <a:rPr lang="ja-JP" altLang="en-US" sz="1015" dirty="0">
                <a:latin typeface="Meiryo UI" panose="020B0604030504040204" pitchFamily="50" charset="-128"/>
                <a:ea typeface="Meiryo UI" panose="020B0604030504040204" pitchFamily="50" charset="-128"/>
              </a:rPr>
              <a:t>うち府外来場者数</a:t>
            </a:r>
            <a:endParaRPr lang="en-US" altLang="ja-JP" sz="1015" dirty="0">
              <a:latin typeface="Meiryo UI" panose="020B0604030504040204" pitchFamily="50" charset="-128"/>
              <a:ea typeface="Meiryo UI" panose="020B0604030504040204" pitchFamily="50" charset="-128"/>
            </a:endParaRPr>
          </a:p>
          <a:p>
            <a:pPr algn="ctr">
              <a:lnSpc>
                <a:spcPts val="1292"/>
              </a:lnSpc>
              <a:tabLst>
                <a:tab pos="1987111" algn="l"/>
              </a:tabLst>
            </a:pPr>
            <a:r>
              <a:rPr lang="ja-JP" altLang="en-US" sz="1015" b="1" dirty="0">
                <a:latin typeface="Meiryo UI" panose="020B0604030504040204" pitchFamily="50" charset="-128"/>
                <a:ea typeface="Meiryo UI" panose="020B0604030504040204" pitchFamily="50" charset="-128"/>
              </a:rPr>
              <a:t>約</a:t>
            </a:r>
            <a:r>
              <a:rPr lang="en-US" altLang="ja-JP" sz="1015" b="1" dirty="0">
                <a:latin typeface="Meiryo UI" panose="020B0604030504040204" pitchFamily="50" charset="-128"/>
                <a:ea typeface="Meiryo UI" panose="020B0604030504040204" pitchFamily="50" charset="-128"/>
              </a:rPr>
              <a:t>17.4</a:t>
            </a:r>
            <a:r>
              <a:rPr lang="ja-JP" altLang="en-US" sz="1015" b="1" dirty="0">
                <a:latin typeface="Meiryo UI" panose="020B0604030504040204" pitchFamily="50" charset="-128"/>
                <a:ea typeface="Meiryo UI" panose="020B0604030504040204" pitchFamily="50" charset="-128"/>
              </a:rPr>
              <a:t>万人</a:t>
            </a:r>
            <a:r>
              <a:rPr lang="en-US" altLang="ja-JP" sz="1015" b="1" dirty="0">
                <a:latin typeface="Meiryo UI" panose="020B0604030504040204" pitchFamily="50" charset="-128"/>
                <a:ea typeface="Meiryo UI" panose="020B0604030504040204" pitchFamily="50" charset="-128"/>
              </a:rPr>
              <a:t>/</a:t>
            </a:r>
            <a:r>
              <a:rPr lang="ja-JP" altLang="en-US" sz="1015" b="1" dirty="0">
                <a:latin typeface="Meiryo UI" panose="020B0604030504040204" pitchFamily="50" charset="-128"/>
                <a:ea typeface="Meiryo UI" panose="020B0604030504040204" pitchFamily="50" charset="-128"/>
              </a:rPr>
              <a:t>日</a:t>
            </a:r>
          </a:p>
        </p:txBody>
      </p:sp>
      <p:sp>
        <p:nvSpPr>
          <p:cNvPr id="90" name="テキスト ボックス 89">
            <a:extLst>
              <a:ext uri="{FF2B5EF4-FFF2-40B4-BE49-F238E27FC236}">
                <a16:creationId xmlns:a16="http://schemas.microsoft.com/office/drawing/2014/main" id="{BFD26C84-41D7-43BE-9466-11C75D4B6C2F}"/>
              </a:ext>
            </a:extLst>
          </p:cNvPr>
          <p:cNvSpPr txBox="1"/>
          <p:nvPr/>
        </p:nvSpPr>
        <p:spPr>
          <a:xfrm>
            <a:off x="485408" y="2657452"/>
            <a:ext cx="2565416" cy="209673"/>
          </a:xfrm>
          <a:prstGeom prst="rect">
            <a:avLst/>
          </a:prstGeom>
          <a:noFill/>
        </p:spPr>
        <p:txBody>
          <a:bodyPr wrap="square">
            <a:spAutoFit/>
          </a:bodyPr>
          <a:lstStyle/>
          <a:p>
            <a:pPr algn="ctr">
              <a:lnSpc>
                <a:spcPts val="1015"/>
              </a:lnSpc>
              <a:tabLst>
                <a:tab pos="1987111" algn="l"/>
              </a:tabLst>
            </a:pPr>
            <a:r>
              <a:rPr lang="ja-JP" altLang="en-US" sz="831" dirty="0">
                <a:latin typeface="Meiryo UI" panose="020B0604030504040204" pitchFamily="50" charset="-128"/>
                <a:ea typeface="Meiryo UI" panose="020B0604030504040204" pitchFamily="50" charset="-128"/>
              </a:rPr>
              <a:t>「大阪・関西万博来場者輸送具体方針等より」</a:t>
            </a:r>
            <a:endParaRPr lang="en-US" altLang="ja-JP" sz="738" dirty="0">
              <a:latin typeface="Meiryo UI" panose="020B0604030504040204" pitchFamily="50" charset="-128"/>
              <a:ea typeface="Meiryo UI" panose="020B0604030504040204" pitchFamily="50" charset="-128"/>
            </a:endParaRPr>
          </a:p>
        </p:txBody>
      </p:sp>
      <p:sp>
        <p:nvSpPr>
          <p:cNvPr id="91" name="テキスト ボックス 90">
            <a:extLst>
              <a:ext uri="{FF2B5EF4-FFF2-40B4-BE49-F238E27FC236}">
                <a16:creationId xmlns:a16="http://schemas.microsoft.com/office/drawing/2014/main" id="{2DE68547-D7BC-4D3A-97F4-5B67407C376D}"/>
              </a:ext>
            </a:extLst>
          </p:cNvPr>
          <p:cNvSpPr txBox="1"/>
          <p:nvPr/>
        </p:nvSpPr>
        <p:spPr>
          <a:xfrm>
            <a:off x="500617" y="3794507"/>
            <a:ext cx="2565416" cy="209673"/>
          </a:xfrm>
          <a:prstGeom prst="rect">
            <a:avLst/>
          </a:prstGeom>
          <a:noFill/>
        </p:spPr>
        <p:txBody>
          <a:bodyPr wrap="square">
            <a:spAutoFit/>
          </a:bodyPr>
          <a:lstStyle/>
          <a:p>
            <a:pPr algn="ctr">
              <a:lnSpc>
                <a:spcPts val="1015"/>
              </a:lnSpc>
              <a:tabLst>
                <a:tab pos="1987111" algn="l"/>
              </a:tabLst>
            </a:pPr>
            <a:r>
              <a:rPr lang="ja-JP" altLang="en-US" sz="831" dirty="0">
                <a:latin typeface="Meiryo UI" panose="020B0604030504040204" pitchFamily="50" charset="-128"/>
                <a:ea typeface="Meiryo UI" panose="020B0604030504040204" pitchFamily="50" charset="-128"/>
              </a:rPr>
              <a:t>「大阪・関西万博来場者輸送具体方針より」</a:t>
            </a:r>
            <a:endParaRPr lang="en-US" altLang="ja-JP" sz="738" dirty="0">
              <a:latin typeface="Meiryo UI" panose="020B0604030504040204" pitchFamily="50" charset="-128"/>
              <a:ea typeface="Meiryo UI" panose="020B0604030504040204" pitchFamily="50" charset="-128"/>
            </a:endParaRPr>
          </a:p>
        </p:txBody>
      </p:sp>
      <p:sp>
        <p:nvSpPr>
          <p:cNvPr id="92" name="テキスト ボックス 91">
            <a:extLst>
              <a:ext uri="{FF2B5EF4-FFF2-40B4-BE49-F238E27FC236}">
                <a16:creationId xmlns:a16="http://schemas.microsoft.com/office/drawing/2014/main" id="{564F16FB-50B9-4658-9589-29435AB51E9F}"/>
              </a:ext>
            </a:extLst>
          </p:cNvPr>
          <p:cNvSpPr txBox="1"/>
          <p:nvPr/>
        </p:nvSpPr>
        <p:spPr>
          <a:xfrm>
            <a:off x="5610969" y="3561102"/>
            <a:ext cx="893592" cy="1017586"/>
          </a:xfrm>
          <a:prstGeom prst="rect">
            <a:avLst/>
          </a:prstGeom>
          <a:noFill/>
        </p:spPr>
        <p:txBody>
          <a:bodyPr wrap="square">
            <a:spAutoFit/>
          </a:bodyPr>
          <a:lstStyle/>
          <a:p>
            <a:pPr algn="ctr">
              <a:lnSpc>
                <a:spcPts val="1015"/>
              </a:lnSpc>
              <a:tabLst>
                <a:tab pos="1987111" algn="l"/>
              </a:tabLst>
            </a:pPr>
            <a:r>
              <a:rPr lang="ja-JP" altLang="en-US" sz="1015" b="1" u="sng" dirty="0">
                <a:latin typeface="Meiryo UI" panose="020B0604030504040204" pitchFamily="50" charset="-128"/>
                <a:ea typeface="Meiryo UI" panose="020B0604030504040204" pitchFamily="50" charset="-128"/>
              </a:rPr>
              <a:t>タクシー</a:t>
            </a:r>
            <a:endParaRPr lang="en-US" altLang="ja-JP" sz="1015" b="1" u="sng" dirty="0">
              <a:latin typeface="Meiryo UI" panose="020B0604030504040204" pitchFamily="50" charset="-128"/>
              <a:ea typeface="Meiryo UI" panose="020B0604030504040204" pitchFamily="50" charset="-128"/>
            </a:endParaRPr>
          </a:p>
          <a:p>
            <a:pPr algn="ctr">
              <a:lnSpc>
                <a:spcPts val="1292"/>
              </a:lnSpc>
              <a:tabLst>
                <a:tab pos="1987111" algn="l"/>
              </a:tabLst>
            </a:pPr>
            <a:r>
              <a:rPr lang="ja-JP" altLang="en-US" sz="1015" b="1" u="sng" dirty="0">
                <a:latin typeface="Meiryo UI" panose="020B0604030504040204" pitchFamily="50" charset="-128"/>
                <a:ea typeface="Meiryo UI" panose="020B0604030504040204" pitchFamily="50" charset="-128"/>
              </a:rPr>
              <a:t>日輸送回数</a:t>
            </a:r>
            <a:endParaRPr lang="en-US" altLang="ja-JP" sz="1015" b="1" u="sng" dirty="0">
              <a:latin typeface="Meiryo UI" panose="020B0604030504040204" pitchFamily="50" charset="-128"/>
              <a:ea typeface="Meiryo UI" panose="020B0604030504040204" pitchFamily="50" charset="-128"/>
            </a:endParaRPr>
          </a:p>
          <a:p>
            <a:pPr algn="ctr">
              <a:lnSpc>
                <a:spcPts val="1015"/>
              </a:lnSpc>
              <a:tabLst>
                <a:tab pos="1987111" algn="l"/>
              </a:tabLst>
            </a:pPr>
            <a:endParaRPr lang="en-US" altLang="ja-JP" sz="1015" b="1" u="sng" dirty="0">
              <a:latin typeface="Meiryo UI" panose="020B0604030504040204" pitchFamily="50" charset="-128"/>
              <a:ea typeface="Meiryo UI" panose="020B0604030504040204" pitchFamily="50" charset="-128"/>
            </a:endParaRPr>
          </a:p>
          <a:p>
            <a:pPr algn="ctr">
              <a:lnSpc>
                <a:spcPts val="1015"/>
              </a:lnSpc>
              <a:tabLst>
                <a:tab pos="1987111" algn="l"/>
              </a:tabLst>
            </a:pPr>
            <a:r>
              <a:rPr lang="en-US" altLang="ja-JP" sz="923" dirty="0">
                <a:latin typeface="Meiryo UI" panose="020B0604030504040204" pitchFamily="50" charset="-128"/>
                <a:ea typeface="Meiryo UI" panose="020B0604030504040204" pitchFamily="50" charset="-128"/>
              </a:rPr>
              <a:t>19.6</a:t>
            </a:r>
            <a:r>
              <a:rPr lang="ja-JP" altLang="en-US" sz="923" dirty="0">
                <a:latin typeface="Meiryo UI" panose="020B0604030504040204" pitchFamily="50" charset="-128"/>
                <a:ea typeface="Meiryo UI" panose="020B0604030504040204" pitchFamily="50" charset="-128"/>
              </a:rPr>
              <a:t>回</a:t>
            </a:r>
            <a:r>
              <a:rPr lang="en-US" altLang="ja-JP" sz="923" dirty="0">
                <a:latin typeface="Meiryo UI" panose="020B0604030504040204" pitchFamily="50" charset="-128"/>
                <a:ea typeface="Meiryo UI" panose="020B0604030504040204" pitchFamily="50" charset="-128"/>
              </a:rPr>
              <a:t>/</a:t>
            </a:r>
            <a:r>
              <a:rPr lang="ja-JP" altLang="en-US" sz="923" dirty="0">
                <a:latin typeface="Meiryo UI" panose="020B0604030504040204" pitchFamily="50" charset="-128"/>
                <a:ea typeface="Meiryo UI" panose="020B0604030504040204" pitchFamily="50" charset="-128"/>
              </a:rPr>
              <a:t>日</a:t>
            </a:r>
            <a:endParaRPr lang="en-US" altLang="ja-JP" sz="923" dirty="0">
              <a:latin typeface="Meiryo UI" panose="020B0604030504040204" pitchFamily="50" charset="-128"/>
              <a:ea typeface="Meiryo UI" panose="020B0604030504040204" pitchFamily="50" charset="-128"/>
            </a:endParaRPr>
          </a:p>
          <a:p>
            <a:pPr algn="ctr">
              <a:lnSpc>
                <a:spcPts val="1015"/>
              </a:lnSpc>
              <a:tabLst>
                <a:tab pos="1987111" algn="l"/>
              </a:tabLst>
            </a:pPr>
            <a:endParaRPr lang="en-US" altLang="ja-JP" sz="923" dirty="0">
              <a:latin typeface="Meiryo UI" panose="020B0604030504040204" pitchFamily="50" charset="-128"/>
              <a:ea typeface="Meiryo UI" panose="020B0604030504040204" pitchFamily="50" charset="-128"/>
            </a:endParaRPr>
          </a:p>
          <a:p>
            <a:pPr algn="ctr">
              <a:lnSpc>
                <a:spcPts val="1015"/>
              </a:lnSpc>
              <a:tabLst>
                <a:tab pos="1987111" algn="l"/>
              </a:tabLst>
            </a:pPr>
            <a:r>
              <a:rPr lang="ja-JP" altLang="en-US" sz="831" dirty="0">
                <a:latin typeface="Meiryo UI" panose="020B0604030504040204" pitchFamily="50" charset="-128"/>
                <a:ea typeface="Meiryo UI" panose="020B0604030504040204" pitchFamily="50" charset="-128"/>
              </a:rPr>
              <a:t>「近畿運輸局データ」</a:t>
            </a:r>
            <a:endParaRPr lang="en-US" altLang="ja-JP" sz="923" dirty="0">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025882E4-5174-4A0C-97EA-1C221DB9F1D2}"/>
              </a:ext>
            </a:extLst>
          </p:cNvPr>
          <p:cNvSpPr txBox="1"/>
          <p:nvPr/>
        </p:nvSpPr>
        <p:spPr>
          <a:xfrm>
            <a:off x="3230923" y="3228423"/>
            <a:ext cx="1157461" cy="220573"/>
          </a:xfrm>
          <a:prstGeom prst="rect">
            <a:avLst/>
          </a:prstGeom>
          <a:noFill/>
        </p:spPr>
        <p:txBody>
          <a:bodyPr wrap="square">
            <a:spAutoFit/>
          </a:bodyPr>
          <a:lstStyle/>
          <a:p>
            <a:pPr>
              <a:lnSpc>
                <a:spcPts val="1015"/>
              </a:lnSpc>
              <a:tabLst>
                <a:tab pos="1987111" algn="l"/>
              </a:tabLst>
            </a:pPr>
            <a:r>
              <a:rPr lang="ja-JP" altLang="en-US" sz="1015" b="1" u="sng" dirty="0">
                <a:latin typeface="Meiryo UI" panose="020B0604030504040204" pitchFamily="50" charset="-128"/>
                <a:ea typeface="Meiryo UI" panose="020B0604030504040204" pitchFamily="50" charset="-128"/>
              </a:rPr>
              <a:t>宿泊日数</a:t>
            </a:r>
            <a:endParaRPr lang="en-US" altLang="ja-JP" sz="1015" b="1" u="sng" dirty="0">
              <a:latin typeface="Meiryo UI" panose="020B0604030504040204" pitchFamily="50" charset="-128"/>
              <a:ea typeface="Meiryo UI" panose="020B0604030504040204" pitchFamily="50" charset="-128"/>
            </a:endParaRPr>
          </a:p>
        </p:txBody>
      </p:sp>
      <p:sp>
        <p:nvSpPr>
          <p:cNvPr id="93" name="テキスト ボックス 92">
            <a:extLst>
              <a:ext uri="{FF2B5EF4-FFF2-40B4-BE49-F238E27FC236}">
                <a16:creationId xmlns:a16="http://schemas.microsoft.com/office/drawing/2014/main" id="{989461BA-6216-458F-AA8C-443FDAEE0914}"/>
              </a:ext>
            </a:extLst>
          </p:cNvPr>
          <p:cNvSpPr txBox="1"/>
          <p:nvPr/>
        </p:nvSpPr>
        <p:spPr>
          <a:xfrm>
            <a:off x="3339120" y="3409009"/>
            <a:ext cx="1855235" cy="407547"/>
          </a:xfrm>
          <a:prstGeom prst="rect">
            <a:avLst/>
          </a:prstGeom>
          <a:noFill/>
        </p:spPr>
        <p:txBody>
          <a:bodyPr wrap="square">
            <a:spAutoFit/>
          </a:bodyPr>
          <a:lstStyle/>
          <a:p>
            <a:pPr>
              <a:lnSpc>
                <a:spcPts val="1292"/>
              </a:lnSpc>
              <a:tabLst>
                <a:tab pos="1987111" algn="l"/>
              </a:tabLst>
            </a:pPr>
            <a:r>
              <a:rPr lang="ja-JP" altLang="en-US" sz="923" dirty="0">
                <a:latin typeface="Meiryo UI" panose="020B0604030504040204" pitchFamily="50" charset="-128"/>
                <a:ea typeface="Meiryo UI" panose="020B0604030504040204" pitchFamily="50" charset="-128"/>
              </a:rPr>
              <a:t>国内：</a:t>
            </a:r>
            <a:r>
              <a:rPr lang="en-US" altLang="ja-JP" sz="923" dirty="0">
                <a:latin typeface="Meiryo UI" panose="020B0604030504040204" pitchFamily="50" charset="-128"/>
                <a:ea typeface="Meiryo UI" panose="020B0604030504040204" pitchFamily="50" charset="-128"/>
              </a:rPr>
              <a:t>0.1143</a:t>
            </a:r>
            <a:r>
              <a:rPr lang="ja-JP" altLang="en-US" sz="923" dirty="0">
                <a:latin typeface="Meiryo UI" panose="020B0604030504040204" pitchFamily="50" charset="-128"/>
                <a:ea typeface="Meiryo UI" panose="020B0604030504040204" pitchFamily="50" charset="-128"/>
              </a:rPr>
              <a:t>泊～</a:t>
            </a:r>
            <a:r>
              <a:rPr lang="en-US" altLang="ja-JP" sz="923" dirty="0">
                <a:latin typeface="Meiryo UI" panose="020B0604030504040204" pitchFamily="50" charset="-128"/>
                <a:ea typeface="Meiryo UI" panose="020B0604030504040204" pitchFamily="50" charset="-128"/>
              </a:rPr>
              <a:t>1.62</a:t>
            </a:r>
            <a:r>
              <a:rPr lang="ja-JP" altLang="en-US" sz="923" dirty="0">
                <a:latin typeface="Meiryo UI" panose="020B0604030504040204" pitchFamily="50" charset="-128"/>
                <a:ea typeface="Meiryo UI" panose="020B0604030504040204" pitchFamily="50" charset="-128"/>
              </a:rPr>
              <a:t>泊</a:t>
            </a:r>
            <a:endParaRPr lang="en-US" altLang="ja-JP" sz="923" dirty="0">
              <a:latin typeface="Meiryo UI" panose="020B0604030504040204" pitchFamily="50" charset="-128"/>
              <a:ea typeface="Meiryo UI" panose="020B0604030504040204" pitchFamily="50" charset="-128"/>
            </a:endParaRPr>
          </a:p>
          <a:p>
            <a:pPr>
              <a:lnSpc>
                <a:spcPts val="1292"/>
              </a:lnSpc>
              <a:tabLst>
                <a:tab pos="1987111" algn="l"/>
              </a:tabLst>
            </a:pPr>
            <a:r>
              <a:rPr lang="ja-JP" altLang="en-US" sz="923" dirty="0">
                <a:latin typeface="Meiryo UI" panose="020B0604030504040204" pitchFamily="50" charset="-128"/>
                <a:ea typeface="Meiryo UI" panose="020B0604030504040204" pitchFamily="50" charset="-128"/>
              </a:rPr>
              <a:t>海外：</a:t>
            </a:r>
            <a:r>
              <a:rPr lang="en-US" altLang="ja-JP" sz="923" dirty="0">
                <a:latin typeface="Meiryo UI" panose="020B0604030504040204" pitchFamily="50" charset="-128"/>
                <a:ea typeface="Meiryo UI" panose="020B0604030504040204" pitchFamily="50" charset="-128"/>
              </a:rPr>
              <a:t>3.79</a:t>
            </a:r>
            <a:r>
              <a:rPr lang="ja-JP" altLang="en-US" sz="923" dirty="0">
                <a:latin typeface="Meiryo UI" panose="020B0604030504040204" pitchFamily="50" charset="-128"/>
                <a:ea typeface="Meiryo UI" panose="020B0604030504040204" pitchFamily="50" charset="-128"/>
              </a:rPr>
              <a:t>泊～</a:t>
            </a:r>
            <a:r>
              <a:rPr lang="en-US" altLang="ja-JP" sz="923" dirty="0">
                <a:latin typeface="Meiryo UI" panose="020B0604030504040204" pitchFamily="50" charset="-128"/>
                <a:ea typeface="Meiryo UI" panose="020B0604030504040204" pitchFamily="50" charset="-128"/>
              </a:rPr>
              <a:t>5.5</a:t>
            </a:r>
            <a:r>
              <a:rPr lang="ja-JP" altLang="en-US" sz="923" dirty="0">
                <a:latin typeface="Meiryo UI" panose="020B0604030504040204" pitchFamily="50" charset="-128"/>
                <a:ea typeface="Meiryo UI" panose="020B0604030504040204" pitchFamily="50" charset="-128"/>
              </a:rPr>
              <a:t>泊</a:t>
            </a:r>
            <a:endParaRPr lang="en-US" altLang="ja-JP" sz="923" dirty="0">
              <a:latin typeface="Meiryo UI" panose="020B0604030504040204" pitchFamily="50" charset="-128"/>
              <a:ea typeface="Meiryo UI" panose="020B0604030504040204" pitchFamily="50" charset="-128"/>
            </a:endParaRPr>
          </a:p>
        </p:txBody>
      </p:sp>
      <p:sp>
        <p:nvSpPr>
          <p:cNvPr id="94" name="テキスト ボックス 93">
            <a:extLst>
              <a:ext uri="{FF2B5EF4-FFF2-40B4-BE49-F238E27FC236}">
                <a16:creationId xmlns:a16="http://schemas.microsoft.com/office/drawing/2014/main" id="{2D0F185E-AF19-4084-8BF0-EB15143F8788}"/>
              </a:ext>
            </a:extLst>
          </p:cNvPr>
          <p:cNvSpPr txBox="1"/>
          <p:nvPr/>
        </p:nvSpPr>
        <p:spPr>
          <a:xfrm>
            <a:off x="3989170" y="3216763"/>
            <a:ext cx="1855235" cy="238527"/>
          </a:xfrm>
          <a:prstGeom prst="rect">
            <a:avLst/>
          </a:prstGeom>
          <a:noFill/>
        </p:spPr>
        <p:txBody>
          <a:bodyPr wrap="square">
            <a:spAutoFit/>
          </a:bodyPr>
          <a:lstStyle/>
          <a:p>
            <a:pPr>
              <a:lnSpc>
                <a:spcPts val="1292"/>
              </a:lnSpc>
              <a:tabLst>
                <a:tab pos="1987111" algn="l"/>
              </a:tabLst>
            </a:pPr>
            <a:r>
              <a:rPr lang="ja-JP" altLang="en-US" sz="831" dirty="0">
                <a:latin typeface="Meiryo UI" panose="020B0604030504040204" pitchFamily="50" charset="-128"/>
                <a:ea typeface="Meiryo UI" panose="020B0604030504040204" pitchFamily="50" charset="-128"/>
              </a:rPr>
              <a:t>「観光庁、大阪観光局データ」</a:t>
            </a:r>
            <a:endParaRPr lang="en-US" altLang="ja-JP" sz="831" dirty="0">
              <a:latin typeface="Meiryo UI" panose="020B0604030504040204" pitchFamily="50" charset="-128"/>
              <a:ea typeface="Meiryo UI" panose="020B0604030504040204" pitchFamily="50" charset="-128"/>
            </a:endParaRPr>
          </a:p>
        </p:txBody>
      </p:sp>
      <p:sp>
        <p:nvSpPr>
          <p:cNvPr id="95" name="テキスト ボックス 94">
            <a:extLst>
              <a:ext uri="{FF2B5EF4-FFF2-40B4-BE49-F238E27FC236}">
                <a16:creationId xmlns:a16="http://schemas.microsoft.com/office/drawing/2014/main" id="{C0389615-8270-4EE1-AAFF-6BA2A182E8C9}"/>
              </a:ext>
            </a:extLst>
          </p:cNvPr>
          <p:cNvSpPr txBox="1"/>
          <p:nvPr/>
        </p:nvSpPr>
        <p:spPr>
          <a:xfrm>
            <a:off x="3229116" y="3890854"/>
            <a:ext cx="1525750" cy="220573"/>
          </a:xfrm>
          <a:prstGeom prst="rect">
            <a:avLst/>
          </a:prstGeom>
          <a:noFill/>
        </p:spPr>
        <p:txBody>
          <a:bodyPr wrap="square">
            <a:spAutoFit/>
          </a:bodyPr>
          <a:lstStyle/>
          <a:p>
            <a:pPr>
              <a:lnSpc>
                <a:spcPts val="1015"/>
              </a:lnSpc>
              <a:tabLst>
                <a:tab pos="1987111" algn="l"/>
              </a:tabLst>
            </a:pPr>
            <a:r>
              <a:rPr lang="ja-JP" altLang="en-US" sz="1015" b="1" u="sng" dirty="0">
                <a:latin typeface="Meiryo UI" panose="020B0604030504040204" pitchFamily="50" charset="-128"/>
                <a:ea typeface="Meiryo UI" panose="020B0604030504040204" pitchFamily="50" charset="-128"/>
              </a:rPr>
              <a:t>タクシー分担率</a:t>
            </a:r>
            <a:endParaRPr lang="en-US" altLang="ja-JP" sz="1015" b="1" u="sng" dirty="0">
              <a:latin typeface="Meiryo UI" panose="020B0604030504040204" pitchFamily="50" charset="-128"/>
              <a:ea typeface="Meiryo UI" panose="020B0604030504040204" pitchFamily="50" charset="-128"/>
            </a:endParaRPr>
          </a:p>
        </p:txBody>
      </p:sp>
      <p:sp>
        <p:nvSpPr>
          <p:cNvPr id="96" name="テキスト ボックス 95">
            <a:extLst>
              <a:ext uri="{FF2B5EF4-FFF2-40B4-BE49-F238E27FC236}">
                <a16:creationId xmlns:a16="http://schemas.microsoft.com/office/drawing/2014/main" id="{1E1038C6-F3E6-4BE0-A48C-3E3C880CDC58}"/>
              </a:ext>
            </a:extLst>
          </p:cNvPr>
          <p:cNvSpPr txBox="1"/>
          <p:nvPr/>
        </p:nvSpPr>
        <p:spPr>
          <a:xfrm>
            <a:off x="4235966" y="3856963"/>
            <a:ext cx="1525750" cy="238527"/>
          </a:xfrm>
          <a:prstGeom prst="rect">
            <a:avLst/>
          </a:prstGeom>
          <a:noFill/>
        </p:spPr>
        <p:txBody>
          <a:bodyPr wrap="square">
            <a:spAutoFit/>
          </a:bodyPr>
          <a:lstStyle/>
          <a:p>
            <a:pPr>
              <a:lnSpc>
                <a:spcPts val="1292"/>
              </a:lnSpc>
              <a:tabLst>
                <a:tab pos="1987111" algn="l"/>
              </a:tabLst>
            </a:pPr>
            <a:r>
              <a:rPr lang="ja-JP" altLang="en-US" sz="831" dirty="0">
                <a:latin typeface="Meiryo UI" panose="020B0604030504040204" pitchFamily="50" charset="-128"/>
                <a:ea typeface="Meiryo UI" panose="020B0604030504040204" pitchFamily="50" charset="-128"/>
              </a:rPr>
              <a:t>「観光庁資料等」</a:t>
            </a:r>
            <a:endParaRPr lang="en-US" altLang="ja-JP" sz="831" dirty="0">
              <a:latin typeface="Meiryo UI" panose="020B0604030504040204" pitchFamily="50" charset="-128"/>
              <a:ea typeface="Meiryo UI" panose="020B0604030504040204" pitchFamily="50" charset="-128"/>
            </a:endParaRPr>
          </a:p>
        </p:txBody>
      </p:sp>
      <p:sp>
        <p:nvSpPr>
          <p:cNvPr id="97" name="テキスト ボックス 96">
            <a:extLst>
              <a:ext uri="{FF2B5EF4-FFF2-40B4-BE49-F238E27FC236}">
                <a16:creationId xmlns:a16="http://schemas.microsoft.com/office/drawing/2014/main" id="{7553E03A-FF71-41B2-B578-659A80101E80}"/>
              </a:ext>
            </a:extLst>
          </p:cNvPr>
          <p:cNvSpPr txBox="1"/>
          <p:nvPr/>
        </p:nvSpPr>
        <p:spPr>
          <a:xfrm>
            <a:off x="3337642" y="4747762"/>
            <a:ext cx="1525750" cy="407547"/>
          </a:xfrm>
          <a:prstGeom prst="rect">
            <a:avLst/>
          </a:prstGeom>
          <a:noFill/>
        </p:spPr>
        <p:txBody>
          <a:bodyPr wrap="square">
            <a:spAutoFit/>
          </a:bodyPr>
          <a:lstStyle/>
          <a:p>
            <a:pPr>
              <a:lnSpc>
                <a:spcPts val="1292"/>
              </a:lnSpc>
              <a:tabLst>
                <a:tab pos="1987111" algn="l"/>
              </a:tabLst>
            </a:pPr>
            <a:r>
              <a:rPr lang="ja-JP" altLang="en-US" sz="923" dirty="0">
                <a:latin typeface="Meiryo UI" panose="020B0604030504040204" pitchFamily="50" charset="-128"/>
                <a:ea typeface="Meiryo UI" panose="020B0604030504040204" pitchFamily="50" charset="-128"/>
              </a:rPr>
              <a:t>国内：</a:t>
            </a:r>
            <a:r>
              <a:rPr lang="en-US" altLang="ja-JP" sz="923" dirty="0">
                <a:latin typeface="Meiryo UI" panose="020B0604030504040204" pitchFamily="50" charset="-128"/>
                <a:ea typeface="Meiryo UI" panose="020B0604030504040204" pitchFamily="50" charset="-128"/>
              </a:rPr>
              <a:t>1</a:t>
            </a:r>
            <a:r>
              <a:rPr lang="ja-JP" altLang="en-US" sz="923" dirty="0">
                <a:latin typeface="Meiryo UI" panose="020B0604030504040204" pitchFamily="50" charset="-128"/>
                <a:ea typeface="Meiryo UI" panose="020B0604030504040204" pitchFamily="50" charset="-128"/>
              </a:rPr>
              <a:t>回</a:t>
            </a:r>
            <a:r>
              <a:rPr lang="en-US" altLang="ja-JP" sz="923" dirty="0">
                <a:latin typeface="Meiryo UI" panose="020B0604030504040204" pitchFamily="50" charset="-128"/>
                <a:ea typeface="Meiryo UI" panose="020B0604030504040204" pitchFamily="50" charset="-128"/>
              </a:rPr>
              <a:t>/</a:t>
            </a:r>
            <a:r>
              <a:rPr lang="ja-JP" altLang="en-US" sz="923" dirty="0">
                <a:latin typeface="Meiryo UI" panose="020B0604030504040204" pitchFamily="50" charset="-128"/>
                <a:ea typeface="Meiryo UI" panose="020B0604030504040204" pitchFamily="50" charset="-128"/>
              </a:rPr>
              <a:t>日</a:t>
            </a:r>
            <a:endParaRPr lang="en-US" altLang="ja-JP" sz="923" dirty="0">
              <a:latin typeface="Meiryo UI" panose="020B0604030504040204" pitchFamily="50" charset="-128"/>
              <a:ea typeface="Meiryo UI" panose="020B0604030504040204" pitchFamily="50" charset="-128"/>
            </a:endParaRPr>
          </a:p>
          <a:p>
            <a:pPr>
              <a:lnSpc>
                <a:spcPts val="1292"/>
              </a:lnSpc>
              <a:tabLst>
                <a:tab pos="1987111" algn="l"/>
              </a:tabLst>
            </a:pPr>
            <a:r>
              <a:rPr lang="ja-JP" altLang="en-US" sz="923" dirty="0">
                <a:latin typeface="Meiryo UI" panose="020B0604030504040204" pitchFamily="50" charset="-128"/>
                <a:ea typeface="Meiryo UI" panose="020B0604030504040204" pitchFamily="50" charset="-128"/>
              </a:rPr>
              <a:t>海外：</a:t>
            </a:r>
            <a:r>
              <a:rPr lang="en-US" altLang="ja-JP" sz="923" dirty="0">
                <a:latin typeface="Meiryo UI" panose="020B0604030504040204" pitchFamily="50" charset="-128"/>
                <a:ea typeface="Meiryo UI" panose="020B0604030504040204" pitchFamily="50" charset="-128"/>
              </a:rPr>
              <a:t>2.7</a:t>
            </a:r>
            <a:r>
              <a:rPr lang="ja-JP" altLang="en-US" sz="923" dirty="0">
                <a:latin typeface="Meiryo UI" panose="020B0604030504040204" pitchFamily="50" charset="-128"/>
                <a:ea typeface="Meiryo UI" panose="020B0604030504040204" pitchFamily="50" charset="-128"/>
              </a:rPr>
              <a:t>回</a:t>
            </a:r>
            <a:r>
              <a:rPr lang="en-US" altLang="ja-JP" sz="923" dirty="0">
                <a:latin typeface="Meiryo UI" panose="020B0604030504040204" pitchFamily="50" charset="-128"/>
                <a:ea typeface="Meiryo UI" panose="020B0604030504040204" pitchFamily="50" charset="-128"/>
              </a:rPr>
              <a:t>/</a:t>
            </a:r>
            <a:r>
              <a:rPr lang="ja-JP" altLang="en-US" sz="923" dirty="0">
                <a:latin typeface="Meiryo UI" panose="020B0604030504040204" pitchFamily="50" charset="-128"/>
                <a:ea typeface="Meiryo UI" panose="020B0604030504040204" pitchFamily="50" charset="-128"/>
              </a:rPr>
              <a:t>日</a:t>
            </a:r>
            <a:endParaRPr lang="en-US" altLang="ja-JP" sz="923" dirty="0">
              <a:latin typeface="Meiryo UI" panose="020B0604030504040204" pitchFamily="50" charset="-128"/>
              <a:ea typeface="Meiryo UI" panose="020B0604030504040204" pitchFamily="50" charset="-128"/>
            </a:endParaRPr>
          </a:p>
        </p:txBody>
      </p:sp>
      <p:sp>
        <p:nvSpPr>
          <p:cNvPr id="98" name="テキスト ボックス 97">
            <a:extLst>
              <a:ext uri="{FF2B5EF4-FFF2-40B4-BE49-F238E27FC236}">
                <a16:creationId xmlns:a16="http://schemas.microsoft.com/office/drawing/2014/main" id="{1E2BE714-5E9E-4616-B3C1-D3300FA3E30A}"/>
              </a:ext>
            </a:extLst>
          </p:cNvPr>
          <p:cNvSpPr txBox="1"/>
          <p:nvPr/>
        </p:nvSpPr>
        <p:spPr>
          <a:xfrm>
            <a:off x="4306017" y="4543426"/>
            <a:ext cx="1525750" cy="238527"/>
          </a:xfrm>
          <a:prstGeom prst="rect">
            <a:avLst/>
          </a:prstGeom>
          <a:noFill/>
        </p:spPr>
        <p:txBody>
          <a:bodyPr wrap="square">
            <a:spAutoFit/>
          </a:bodyPr>
          <a:lstStyle/>
          <a:p>
            <a:pPr>
              <a:lnSpc>
                <a:spcPts val="1292"/>
              </a:lnSpc>
              <a:tabLst>
                <a:tab pos="1987111" algn="l"/>
              </a:tabLst>
            </a:pPr>
            <a:r>
              <a:rPr lang="ja-JP" altLang="en-US" sz="831" dirty="0">
                <a:latin typeface="Meiryo UI" panose="020B0604030504040204" pitchFamily="50" charset="-128"/>
                <a:ea typeface="Meiryo UI" panose="020B0604030504040204" pitchFamily="50" charset="-128"/>
              </a:rPr>
              <a:t>「府アンケート調査等」</a:t>
            </a:r>
            <a:endParaRPr lang="en-US" altLang="ja-JP" sz="831" dirty="0">
              <a:latin typeface="Meiryo UI" panose="020B0604030504040204" pitchFamily="50" charset="-128"/>
              <a:ea typeface="Meiryo UI" panose="020B0604030504040204" pitchFamily="50" charset="-128"/>
            </a:endParaRPr>
          </a:p>
        </p:txBody>
      </p:sp>
      <p:sp>
        <p:nvSpPr>
          <p:cNvPr id="54" name="テキスト ボックス 53">
            <a:extLst>
              <a:ext uri="{FF2B5EF4-FFF2-40B4-BE49-F238E27FC236}">
                <a16:creationId xmlns:a16="http://schemas.microsoft.com/office/drawing/2014/main" id="{6C887F48-C707-49C1-AD98-8A67EDEC15C4}"/>
              </a:ext>
            </a:extLst>
          </p:cNvPr>
          <p:cNvSpPr txBox="1"/>
          <p:nvPr/>
        </p:nvSpPr>
        <p:spPr>
          <a:xfrm>
            <a:off x="3141877" y="5192667"/>
            <a:ext cx="2549577" cy="238720"/>
          </a:xfrm>
          <a:prstGeom prst="rect">
            <a:avLst/>
          </a:prstGeom>
          <a:noFill/>
        </p:spPr>
        <p:txBody>
          <a:bodyPr wrap="square">
            <a:spAutoFit/>
          </a:bodyPr>
          <a:lstStyle/>
          <a:p>
            <a:pPr>
              <a:lnSpc>
                <a:spcPts val="554"/>
              </a:lnSpc>
              <a:tabLst>
                <a:tab pos="1987111" algn="l"/>
              </a:tabLst>
            </a:pPr>
            <a:r>
              <a:rPr lang="en-US" altLang="ja-JP" sz="462" dirty="0">
                <a:latin typeface="Meiryo UI" panose="020B0604030504040204" pitchFamily="50" charset="-128"/>
                <a:ea typeface="Meiryo UI" panose="020B0604030504040204" pitchFamily="50" charset="-128"/>
              </a:rPr>
              <a:t>※</a:t>
            </a:r>
            <a:r>
              <a:rPr lang="ja-JP" altLang="en-US" sz="462" dirty="0">
                <a:latin typeface="Meiryo UI" panose="020B0604030504040204" pitchFamily="50" charset="-128"/>
                <a:ea typeface="Meiryo UI" panose="020B0604030504040204" pitchFamily="50" charset="-128"/>
              </a:rPr>
              <a:t>出典：公益財団法人日本交通公社「旅行年報</a:t>
            </a:r>
            <a:r>
              <a:rPr lang="en-US" altLang="ja-JP" sz="462" dirty="0">
                <a:latin typeface="Meiryo UI" panose="020B0604030504040204" pitchFamily="50" charset="-128"/>
                <a:ea typeface="Meiryo UI" panose="020B0604030504040204" pitchFamily="50" charset="-128"/>
              </a:rPr>
              <a:t>2022</a:t>
            </a:r>
            <a:r>
              <a:rPr lang="ja-JP" altLang="en-US" sz="462" dirty="0">
                <a:latin typeface="Meiryo UI" panose="020B0604030504040204" pitchFamily="50" charset="-128"/>
                <a:ea typeface="Meiryo UI" panose="020B0604030504040204" pitchFamily="50" charset="-128"/>
              </a:rPr>
              <a:t>」の大阪府のハイヤー・タクシー利用率</a:t>
            </a:r>
          </a:p>
          <a:p>
            <a:pPr>
              <a:lnSpc>
                <a:spcPts val="554"/>
              </a:lnSpc>
              <a:tabLst>
                <a:tab pos="1987111" algn="l"/>
              </a:tabLst>
            </a:pPr>
            <a:r>
              <a:rPr lang="ja-JP" altLang="en-US" sz="462" dirty="0">
                <a:latin typeface="Meiryo UI" panose="020B0604030504040204" pitchFamily="50" charset="-128"/>
                <a:ea typeface="Meiryo UI" panose="020B0604030504040204" pitchFamily="50" charset="-128"/>
              </a:rPr>
              <a:t>　 　　　　 「日本人の国内宿泊観光旅行における旅行先での交通手段（複数回答）」</a:t>
            </a:r>
          </a:p>
        </p:txBody>
      </p:sp>
    </p:spTree>
    <p:extLst>
      <p:ext uri="{BB962C8B-B14F-4D97-AF65-F5344CB8AC3E}">
        <p14:creationId xmlns:p14="http://schemas.microsoft.com/office/powerpoint/2010/main" val="4902644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516BCE97-7FA4-4CE3-A909-084CCDFFA309}"/>
              </a:ext>
            </a:extLst>
          </p:cNvPr>
          <p:cNvSpPr>
            <a:spLocks noGrp="1"/>
          </p:cNvSpPr>
          <p:nvPr>
            <p:ph type="sldNum" sz="quarter" idx="12"/>
          </p:nvPr>
        </p:nvSpPr>
        <p:spPr>
          <a:xfrm>
            <a:off x="7025148" y="6248406"/>
            <a:ext cx="2057400" cy="337038"/>
          </a:xfrm>
        </p:spPr>
        <p:txBody>
          <a:bodyPr/>
          <a:lstStyle/>
          <a:p>
            <a:fld id="{2E355E97-4052-4661-8050-73970B9BE1C2}" type="slidenum">
              <a:rPr kumimoji="1" lang="ja-JP" altLang="en-US" smtClean="0"/>
              <a:t>14</a:t>
            </a:fld>
            <a:endParaRPr kumimoji="1" lang="ja-JP" altLang="en-US" dirty="0"/>
          </a:p>
        </p:txBody>
      </p:sp>
      <p:pic>
        <p:nvPicPr>
          <p:cNvPr id="5" name="図 4">
            <a:extLst>
              <a:ext uri="{FF2B5EF4-FFF2-40B4-BE49-F238E27FC236}">
                <a16:creationId xmlns:a16="http://schemas.microsoft.com/office/drawing/2014/main" id="{21D0EFCC-5BFB-487A-88BD-B10556E932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24" y="929964"/>
            <a:ext cx="8947352" cy="5655480"/>
          </a:xfrm>
          <a:prstGeom prst="rect">
            <a:avLst/>
          </a:prstGeom>
        </p:spPr>
      </p:pic>
      <p:sp>
        <p:nvSpPr>
          <p:cNvPr id="6" name="テキスト ボックス 5">
            <a:extLst>
              <a:ext uri="{FF2B5EF4-FFF2-40B4-BE49-F238E27FC236}">
                <a16:creationId xmlns:a16="http://schemas.microsoft.com/office/drawing/2014/main" id="{332CB7E4-D717-4171-A00E-D8FD7F9928A4}"/>
              </a:ext>
            </a:extLst>
          </p:cNvPr>
          <p:cNvSpPr txBox="1"/>
          <p:nvPr/>
        </p:nvSpPr>
        <p:spPr>
          <a:xfrm>
            <a:off x="218769" y="345781"/>
            <a:ext cx="8706462" cy="433196"/>
          </a:xfrm>
          <a:prstGeom prst="rect">
            <a:avLst/>
          </a:prstGeom>
          <a:solidFill>
            <a:schemeClr val="tx2">
              <a:lumMod val="40000"/>
              <a:lumOff val="60000"/>
            </a:schemeClr>
          </a:solidFill>
        </p:spPr>
        <p:txBody>
          <a:bodyPr wrap="square" rtlCol="0">
            <a:spAutoFit/>
          </a:bodyPr>
          <a:lstStyle/>
          <a:p>
            <a:pPr defTabSz="422041">
              <a:defRPr/>
            </a:pPr>
            <a:r>
              <a:rPr kumimoji="1" lang="ja-JP" altLang="en-US" sz="2215" b="1" dirty="0">
                <a:solidFill>
                  <a:prstClr val="black"/>
                </a:solidFill>
                <a:latin typeface="Meiryo UI" panose="020B0604030504040204" pitchFamily="50" charset="-128"/>
                <a:ea typeface="Meiryo UI" panose="020B0604030504040204" pitchFamily="50" charset="-128"/>
              </a:rPr>
              <a:t>◆万博開催時及び開催後の需給予測</a:t>
            </a:r>
          </a:p>
        </p:txBody>
      </p:sp>
    </p:spTree>
    <p:extLst>
      <p:ext uri="{BB962C8B-B14F-4D97-AF65-F5344CB8AC3E}">
        <p14:creationId xmlns:p14="http://schemas.microsoft.com/office/powerpoint/2010/main" val="34993141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a:extLst>
              <a:ext uri="{FF2B5EF4-FFF2-40B4-BE49-F238E27FC236}">
                <a16:creationId xmlns:a16="http://schemas.microsoft.com/office/drawing/2014/main" id="{EBCDE297-BF8F-480B-8DDB-640C5C8CC597}"/>
              </a:ext>
            </a:extLst>
          </p:cNvPr>
          <p:cNvSpPr txBox="1">
            <a:spLocks/>
          </p:cNvSpPr>
          <p:nvPr/>
        </p:nvSpPr>
        <p:spPr>
          <a:xfrm>
            <a:off x="4171890" y="552773"/>
            <a:ext cx="800219" cy="424732"/>
          </a:xfrm>
          <a:prstGeom prst="rect">
            <a:avLst/>
          </a:prstGeom>
        </p:spPr>
        <p:txBody>
          <a:bodyPr vert="horz" wrap="none" lIns="91440" tIns="45720" rIns="91440" bIns="45720" rtlCol="0" anchor="ctr" anchorCtr="0">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ts val="180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目次</a:t>
            </a:r>
          </a:p>
        </p:txBody>
      </p:sp>
      <p:sp>
        <p:nvSpPr>
          <p:cNvPr id="10" name="タイトル 1">
            <a:extLst>
              <a:ext uri="{FF2B5EF4-FFF2-40B4-BE49-F238E27FC236}">
                <a16:creationId xmlns:a16="http://schemas.microsoft.com/office/drawing/2014/main" id="{F9DD92B0-BFF6-4215-86E4-E903E62ABC45}"/>
              </a:ext>
            </a:extLst>
          </p:cNvPr>
          <p:cNvSpPr txBox="1">
            <a:spLocks/>
          </p:cNvSpPr>
          <p:nvPr/>
        </p:nvSpPr>
        <p:spPr>
          <a:xfrm>
            <a:off x="1322516" y="1319089"/>
            <a:ext cx="6147855" cy="4831707"/>
          </a:xfrm>
          <a:prstGeom prst="rect">
            <a:avLst/>
          </a:prstGeom>
        </p:spPr>
        <p:txBody>
          <a:bodyPr vert="horz" wrap="square" lIns="91440" tIns="45720" rIns="91440" bIns="45720" rtlCol="0" anchor="ctr" anchorCtr="0">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285750" marR="0" lvl="0" indent="-285750" algn="l" defTabSz="914400" rtl="0" eaLnBrk="1" fontAlgn="auto" latinLnBrk="0" hangingPunct="1">
              <a:lnSpc>
                <a:spcPts val="3200"/>
              </a:lnSpc>
              <a:spcBef>
                <a:spcPts val="1200"/>
              </a:spcBef>
              <a:spcAft>
                <a:spcPts val="0"/>
              </a:spcAft>
              <a:buClrTx/>
              <a:buSzTx/>
              <a:buFont typeface="Wingdings" panose="05000000000000000000" pitchFamily="2" charset="2"/>
              <a:buChar char="Ø"/>
              <a:tabLst/>
              <a:defRPr/>
            </a:pPr>
            <a:r>
              <a:rPr lang="ja-JP" altLang="en-US" sz="1800" b="1" dirty="0">
                <a:solidFill>
                  <a:prstClr val="black"/>
                </a:solidFill>
                <a:latin typeface="Meiryo UI" panose="020B0604030504040204" pitchFamily="50" charset="-128"/>
                <a:ea typeface="Meiryo UI" panose="020B0604030504040204" pitchFamily="50" charset="-128"/>
              </a:rPr>
              <a:t>大阪における「自家用車活用事業」の参入見込みと課題</a:t>
            </a:r>
            <a:endParaRPr lang="en-US" altLang="ja-JP" sz="1800" b="1" dirty="0">
              <a:solidFill>
                <a:prstClr val="black"/>
              </a:solidFill>
              <a:latin typeface="Meiryo UI" panose="020B0604030504040204" pitchFamily="50" charset="-128"/>
              <a:ea typeface="Meiryo UI" panose="020B0604030504040204" pitchFamily="50" charset="-128"/>
            </a:endParaRPr>
          </a:p>
          <a:p>
            <a:pPr marR="0" lvl="0" algn="l" defTabSz="914400" rtl="0" eaLnBrk="1" fontAlgn="auto" latinLnBrk="0" hangingPunct="1">
              <a:lnSpc>
                <a:spcPts val="2400"/>
              </a:lnSpc>
              <a:spcBef>
                <a:spcPts val="600"/>
              </a:spcBef>
              <a:spcAft>
                <a:spcPts val="0"/>
              </a:spcAft>
              <a:buClrTx/>
              <a:buSzTx/>
              <a:tabLst/>
              <a:defRPr/>
            </a:pPr>
            <a:r>
              <a:rPr kumimoji="1" lang="ja-JP" altLang="en-US" sz="1400" b="1" dirty="0">
                <a:solidFill>
                  <a:prstClr val="black"/>
                </a:solidFill>
                <a:latin typeface="Meiryo UI" panose="020B0604030504040204" pitchFamily="50" charset="-128"/>
                <a:ea typeface="Meiryo UI" panose="020B0604030504040204" pitchFamily="50" charset="-128"/>
              </a:rPr>
              <a:t>　　　○　道路運送法第</a:t>
            </a:r>
            <a:r>
              <a:rPr kumimoji="1" lang="en-US" altLang="ja-JP" sz="1400" b="1" dirty="0">
                <a:solidFill>
                  <a:prstClr val="black"/>
                </a:solidFill>
                <a:latin typeface="Meiryo UI" panose="020B0604030504040204" pitchFamily="50" charset="-128"/>
                <a:ea typeface="Meiryo UI" panose="020B0604030504040204" pitchFamily="50" charset="-128"/>
              </a:rPr>
              <a:t>78</a:t>
            </a:r>
            <a:r>
              <a:rPr kumimoji="1" lang="ja-JP" altLang="en-US" sz="1400" b="1" dirty="0">
                <a:solidFill>
                  <a:prstClr val="black"/>
                </a:solidFill>
                <a:latin typeface="Meiryo UI" panose="020B0604030504040204" pitchFamily="50" charset="-128"/>
                <a:ea typeface="Meiryo UI" panose="020B0604030504040204" pitchFamily="50" charset="-128"/>
              </a:rPr>
              <a:t>条第３号に基づく「自家用車活用事業」について</a:t>
            </a:r>
            <a:endParaRPr kumimoji="1" lang="en-US" altLang="ja-JP" sz="1400" b="1" dirty="0">
              <a:solidFill>
                <a:prstClr val="black"/>
              </a:solidFill>
              <a:latin typeface="Meiryo UI" panose="020B0604030504040204" pitchFamily="50" charset="-128"/>
              <a:ea typeface="Meiryo UI" panose="020B0604030504040204" pitchFamily="50" charset="-128"/>
            </a:endParaRPr>
          </a:p>
          <a:p>
            <a:pPr marR="0" lvl="0" algn="l" defTabSz="914400" rtl="0" eaLnBrk="1" fontAlgn="auto" latinLnBrk="0" hangingPunct="1">
              <a:lnSpc>
                <a:spcPts val="2400"/>
              </a:lnSpc>
              <a:spcBef>
                <a:spcPts val="600"/>
              </a:spcBef>
              <a:spcAft>
                <a:spcPts val="0"/>
              </a:spcAft>
              <a:buClrTx/>
              <a:buSzTx/>
              <a:tabLst/>
              <a:defRPr/>
            </a:pPr>
            <a:r>
              <a:rPr kumimoji="1" lang="ja-JP" altLang="en-US" sz="1400" b="1" dirty="0">
                <a:solidFill>
                  <a:prstClr val="black"/>
                </a:solidFill>
                <a:latin typeface="Meiryo UI" panose="020B0604030504040204" pitchFamily="50" charset="-128"/>
                <a:ea typeface="Meiryo UI" panose="020B0604030504040204" pitchFamily="50" charset="-128"/>
                <a:cs typeface="+mn-cs"/>
              </a:rPr>
              <a:t>　　　○　</a:t>
            </a:r>
            <a:r>
              <a:rPr lang="ja-JP" altLang="en-US" sz="1400" b="1" dirty="0">
                <a:solidFill>
                  <a:prstClr val="black"/>
                </a:solidFill>
                <a:latin typeface="Meiryo UI" panose="020B0604030504040204" pitchFamily="50" charset="-128"/>
                <a:ea typeface="Meiryo UI" panose="020B0604030504040204" pitchFamily="50" charset="-128"/>
                <a:cs typeface="+mn-cs"/>
              </a:rPr>
              <a:t>タクシー事業者側から見た参入にあたっての課題</a:t>
            </a:r>
            <a:endParaRPr kumimoji="1" lang="en-US" altLang="ja-JP" sz="1400" b="1" dirty="0">
              <a:solidFill>
                <a:prstClr val="black"/>
              </a:solidFill>
              <a:latin typeface="Meiryo UI" panose="020B0604030504040204" pitchFamily="50" charset="-128"/>
              <a:ea typeface="Meiryo UI" panose="020B0604030504040204" pitchFamily="50" charset="-128"/>
            </a:endParaRPr>
          </a:p>
          <a:p>
            <a:pPr marR="0" lvl="0" algn="l" defTabSz="914400" rtl="0" eaLnBrk="1" fontAlgn="auto" latinLnBrk="0" hangingPunct="1">
              <a:lnSpc>
                <a:spcPts val="2400"/>
              </a:lnSpc>
              <a:spcBef>
                <a:spcPts val="600"/>
              </a:spcBef>
              <a:spcAft>
                <a:spcPts val="0"/>
              </a:spcAft>
              <a:buClrTx/>
              <a:buSzTx/>
              <a:tabLst/>
              <a:defRPr/>
            </a:pPr>
            <a:r>
              <a:rPr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アプリデータに基づく不足車両数把握の課題</a:t>
            </a:r>
            <a:endParaRPr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914400" rtl="0" eaLnBrk="1" fontAlgn="auto" latinLnBrk="0" hangingPunct="1">
              <a:lnSpc>
                <a:spcPts val="2400"/>
              </a:lnSpc>
              <a:spcBef>
                <a:spcPts val="600"/>
              </a:spcBef>
              <a:spcAft>
                <a:spcPts val="0"/>
              </a:spcAft>
              <a:buClrTx/>
              <a:buSzTx/>
              <a:tabLst/>
              <a:defRPr/>
            </a:pPr>
            <a:r>
              <a:rPr kumimoji="1" lang="ja-JP" altLang="en-US" sz="1400" b="1" dirty="0">
                <a:solidFill>
                  <a:prstClr val="black"/>
                </a:solidFill>
                <a:latin typeface="Meiryo UI" panose="020B0604030504040204" pitchFamily="50" charset="-128"/>
                <a:ea typeface="Meiryo UI" panose="020B0604030504040204" pitchFamily="50" charset="-128"/>
                <a:cs typeface="+mn-cs"/>
              </a:rPr>
              <a:t>　　　○　先行実施都府県</a:t>
            </a:r>
            <a:r>
              <a:rPr lang="ja-JP" altLang="en-US" sz="1400" b="1" dirty="0">
                <a:solidFill>
                  <a:prstClr val="black"/>
                </a:solidFill>
                <a:latin typeface="Meiryo UI" panose="020B0604030504040204" pitchFamily="50" charset="-128"/>
                <a:ea typeface="Meiryo UI" panose="020B0604030504040204" pitchFamily="50" charset="-128"/>
                <a:cs typeface="+mn-cs"/>
              </a:rPr>
              <a:t>の現況</a:t>
            </a:r>
            <a:endParaRPr kumimoji="1" lang="en-US" altLang="ja-JP" sz="1400" b="1" dirty="0">
              <a:solidFill>
                <a:prstClr val="black"/>
              </a:solidFill>
              <a:latin typeface="Meiryo UI" panose="020B0604030504040204" pitchFamily="50" charset="-128"/>
              <a:ea typeface="Meiryo UI" panose="020B0604030504040204" pitchFamily="50" charset="-128"/>
            </a:endParaRPr>
          </a:p>
          <a:p>
            <a:pPr marR="0" lvl="0" algn="l" defTabSz="914400" rtl="0" eaLnBrk="1" fontAlgn="auto" latinLnBrk="0" hangingPunct="1">
              <a:lnSpc>
                <a:spcPts val="2400"/>
              </a:lnSpc>
              <a:spcBef>
                <a:spcPts val="600"/>
              </a:spcBef>
              <a:spcAft>
                <a:spcPts val="0"/>
              </a:spcAft>
              <a:buClrTx/>
              <a:buSzTx/>
              <a:tabLst/>
              <a:defRPr/>
            </a:pPr>
            <a:r>
              <a:rPr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a:t>
            </a:r>
            <a:r>
              <a:rPr kumimoji="1" lang="ja-JP" altLang="en-US" sz="1400" b="1" dirty="0">
                <a:solidFill>
                  <a:prstClr val="black"/>
                </a:solidFill>
                <a:latin typeface="Meiryo UI" panose="020B0604030504040204" pitchFamily="50" charset="-128"/>
                <a:ea typeface="Meiryo UI" panose="020B0604030504040204" pitchFamily="50" charset="-128"/>
              </a:rPr>
              <a:t>現行制度に関する課題（まとめ）</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ts val="3200"/>
              </a:lnSpc>
              <a:spcBef>
                <a:spcPts val="1200"/>
              </a:spcBef>
              <a:spcAft>
                <a:spcPts val="0"/>
              </a:spcAft>
              <a:buClrTx/>
              <a:buSzTx/>
              <a:buFont typeface="Wingdings" panose="05000000000000000000" pitchFamily="2" charset="2"/>
              <a:buChar char="Ø"/>
              <a:tabLst/>
              <a:defRPr/>
            </a:pPr>
            <a:r>
              <a:rPr lang="ja-JP" altLang="en-US" sz="1800" b="1" dirty="0">
                <a:solidFill>
                  <a:prstClr val="black"/>
                </a:solidFill>
                <a:latin typeface="Meiryo UI" panose="020B0604030504040204" pitchFamily="50" charset="-128"/>
                <a:ea typeface="Meiryo UI" panose="020B0604030504040204" pitchFamily="50" charset="-128"/>
                <a:cs typeface="+mn-cs"/>
              </a:rPr>
              <a:t>万博開催中の必要な移動需要の見込みと課題</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marR="0" lvl="0" algn="l" defTabSz="914400" rtl="0" eaLnBrk="1" fontAlgn="auto" latinLnBrk="0" hangingPunct="1">
              <a:lnSpc>
                <a:spcPts val="2400"/>
              </a:lnSpc>
              <a:spcBef>
                <a:spcPts val="600"/>
              </a:spcBef>
              <a:spcAft>
                <a:spcPts val="0"/>
              </a:spcAft>
              <a:buClrTx/>
              <a:buSzTx/>
              <a:tabLst/>
              <a:defRPr/>
            </a:pPr>
            <a:r>
              <a:rPr kumimoji="1" lang="ja-JP" altLang="en-US" sz="1400" b="1" dirty="0">
                <a:solidFill>
                  <a:prstClr val="black"/>
                </a:solidFill>
                <a:latin typeface="Meiryo UI" panose="020B0604030504040204" pitchFamily="50" charset="-128"/>
                <a:ea typeface="Meiryo UI" panose="020B0604030504040204" pitchFamily="50" charset="-128"/>
                <a:cs typeface="+mn-cs"/>
              </a:rPr>
              <a:t>　　　○　万博開催中の需要増による影響</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marR="0" lvl="0" algn="l" defTabSz="914400" rtl="0" eaLnBrk="1" fontAlgn="auto" latinLnBrk="0" hangingPunct="1">
              <a:lnSpc>
                <a:spcPts val="2400"/>
              </a:lnSpc>
              <a:spcBef>
                <a:spcPts val="600"/>
              </a:spcBef>
              <a:spcAft>
                <a:spcPts val="0"/>
              </a:spcAft>
              <a:buClrTx/>
              <a:buSzTx/>
              <a:tabLst/>
              <a:defRPr/>
            </a:pPr>
            <a:r>
              <a:rPr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a:t>
            </a:r>
            <a:r>
              <a:rPr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参考</a:t>
            </a:r>
            <a:r>
              <a:rPr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規制改革推進会議</a:t>
            </a:r>
            <a:r>
              <a:rPr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WG</a:t>
            </a:r>
            <a:r>
              <a:rPr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資料に基づく試算</a:t>
            </a:r>
            <a:endParaRPr lang="en-US" altLang="ja-JP" sz="1800" b="1" dirty="0">
              <a:solidFill>
                <a:prstClr val="black"/>
              </a:solidFill>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ts val="3200"/>
              </a:lnSpc>
              <a:spcBef>
                <a:spcPts val="1200"/>
              </a:spcBef>
              <a:spcAft>
                <a:spcPts val="0"/>
              </a:spcAft>
              <a:buClrTx/>
              <a:buSzTx/>
              <a:buFont typeface="Wingdings" panose="05000000000000000000" pitchFamily="2" charset="2"/>
              <a:buChar char="Ø"/>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万博開催中の移動需要への対応について</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914400" rtl="0" eaLnBrk="1" fontAlgn="auto" latinLnBrk="0" hangingPunct="1">
              <a:lnSpc>
                <a:spcPts val="3200"/>
              </a:lnSpc>
              <a:spcBef>
                <a:spcPts val="1200"/>
              </a:spcBef>
              <a:spcAft>
                <a:spcPts val="0"/>
              </a:spcAft>
              <a:buClrTx/>
              <a:buSzTx/>
              <a:tabLst/>
              <a:defRPr/>
            </a:pPr>
            <a:r>
              <a:rPr lang="ja-JP" altLang="en-US" sz="1800" b="1" dirty="0">
                <a:solidFill>
                  <a:prstClr val="black"/>
                </a:solidFill>
                <a:latin typeface="Meiryo UI" panose="020B0604030504040204" pitchFamily="50" charset="-128"/>
                <a:ea typeface="Meiryo UI" panose="020B0604030504040204" pitchFamily="50" charset="-128"/>
                <a:cs typeface="+mn-cs"/>
              </a:rPr>
              <a:t>　　</a:t>
            </a:r>
            <a:r>
              <a:rPr lang="en-US" altLang="ja-JP" sz="1800" b="1" dirty="0">
                <a:solidFill>
                  <a:prstClr val="black"/>
                </a:solidFill>
                <a:latin typeface="Meiryo UI" panose="020B0604030504040204" pitchFamily="50" charset="-128"/>
                <a:ea typeface="Meiryo UI" panose="020B0604030504040204" pitchFamily="50" charset="-128"/>
                <a:cs typeface="+mn-cs"/>
              </a:rPr>
              <a:t>【</a:t>
            </a:r>
            <a:r>
              <a:rPr lang="ja-JP" altLang="en-US" sz="1800" b="1" dirty="0">
                <a:solidFill>
                  <a:prstClr val="black"/>
                </a:solidFill>
                <a:latin typeface="Meiryo UI" panose="020B0604030504040204" pitchFamily="50" charset="-128"/>
                <a:ea typeface="Meiryo UI" panose="020B0604030504040204" pitchFamily="50" charset="-128"/>
                <a:cs typeface="+mn-cs"/>
              </a:rPr>
              <a:t>参考資料</a:t>
            </a:r>
            <a:r>
              <a:rPr lang="en-US" altLang="ja-JP" sz="1800" b="1" dirty="0">
                <a:solidFill>
                  <a:prstClr val="black"/>
                </a:solidFill>
                <a:latin typeface="Meiryo UI" panose="020B0604030504040204" pitchFamily="50" charset="-128"/>
                <a:ea typeface="Meiryo UI" panose="020B0604030504040204" pitchFamily="50" charset="-128"/>
                <a:cs typeface="+mn-cs"/>
              </a:rPr>
              <a:t>】</a:t>
            </a: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タイトル 1">
            <a:extLst>
              <a:ext uri="{FF2B5EF4-FFF2-40B4-BE49-F238E27FC236}">
                <a16:creationId xmlns:a16="http://schemas.microsoft.com/office/drawing/2014/main" id="{A7F3FC45-8111-4102-82E3-58EC2448CD31}"/>
              </a:ext>
            </a:extLst>
          </p:cNvPr>
          <p:cNvSpPr txBox="1">
            <a:spLocks/>
          </p:cNvSpPr>
          <p:nvPr/>
        </p:nvSpPr>
        <p:spPr>
          <a:xfrm>
            <a:off x="7098999" y="1842257"/>
            <a:ext cx="643125" cy="1897699"/>
          </a:xfrm>
          <a:prstGeom prst="rect">
            <a:avLst/>
          </a:prstGeom>
        </p:spPr>
        <p:txBody>
          <a:bodyPr vert="horz" wrap="none" lIns="91440" tIns="45720" rIns="91440" bIns="45720" rtlCol="0" anchor="t" anchorCtr="0">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ts val="2400"/>
              </a:lnSpc>
              <a:spcBef>
                <a:spcPts val="60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2400"/>
              </a:lnSpc>
              <a:spcBef>
                <a:spcPts val="60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・・・４</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2400"/>
              </a:lnSpc>
              <a:spcBef>
                <a:spcPts val="60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・・・５</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2400"/>
              </a:lnSpc>
              <a:spcBef>
                <a:spcPts val="600"/>
              </a:spcBef>
              <a:spcAft>
                <a:spcPts val="0"/>
              </a:spcAft>
              <a:buClrTx/>
              <a:buSzTx/>
              <a:buFontTx/>
              <a:buNone/>
              <a:tabLst/>
              <a:defRPr/>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2400"/>
              </a:lnSpc>
              <a:spcBef>
                <a:spcPts val="600"/>
              </a:spcBef>
              <a:spcAft>
                <a:spcPts val="0"/>
              </a:spcAft>
              <a:buClrTx/>
              <a:buSzTx/>
              <a:buFontTx/>
              <a:buNone/>
              <a:tabLst/>
              <a:defRPr/>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・・・７</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1">
            <a:extLst>
              <a:ext uri="{FF2B5EF4-FFF2-40B4-BE49-F238E27FC236}">
                <a16:creationId xmlns:a16="http://schemas.microsoft.com/office/drawing/2014/main" id="{08319217-936C-4927-A08C-4BFF911714EF}"/>
              </a:ext>
            </a:extLst>
          </p:cNvPr>
          <p:cNvSpPr>
            <a:spLocks noGrp="1"/>
          </p:cNvSpPr>
          <p:nvPr>
            <p:ph type="sldNum" sz="quarter" idx="12"/>
          </p:nvPr>
        </p:nvSpPr>
        <p:spPr>
          <a:xfrm>
            <a:off x="8880787" y="6371222"/>
            <a:ext cx="263213" cy="276999"/>
          </a:xfrm>
        </p:spPr>
        <p:txBody>
          <a:bodyPr wrap="non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06362CC-9BA8-4F39-9847-9FFA642DA3A1}" type="slidenum">
              <a:rPr kumimoji="0" lang="en-US" altLang="ja-JP" sz="1200" b="0" i="0" u="none" strike="noStrike" kern="1200" cap="none" spc="0" normalizeH="0" baseline="0" noProof="0" smtClean="0">
                <a:ln>
                  <a:noFill/>
                </a:ln>
                <a:solidFill>
                  <a:prstClr val="black">
                    <a:tint val="75000"/>
                  </a:prstClr>
                </a:solidFill>
                <a:effectLst/>
                <a:uLnTx/>
                <a:uFillTx/>
                <a:latin typeface="Calibri" panose="020F050202020403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altLang="ja-JP" sz="1200" b="0" i="0" u="none" strike="noStrike" kern="1200" cap="none" spc="0" normalizeH="0" baseline="0" noProof="0" dirty="0">
              <a:ln>
                <a:noFill/>
              </a:ln>
              <a:solidFill>
                <a:prstClr val="black">
                  <a:tint val="75000"/>
                </a:prstClr>
              </a:solidFill>
              <a:effectLst/>
              <a:uLnTx/>
              <a:uFillTx/>
              <a:latin typeface="Calibri" panose="020F0502020204030204"/>
              <a:ea typeface="メイリオ" panose="020B0604030504040204" pitchFamily="50" charset="-128"/>
              <a:cs typeface="+mn-cs"/>
            </a:endParaRPr>
          </a:p>
        </p:txBody>
      </p:sp>
      <p:sp>
        <p:nvSpPr>
          <p:cNvPr id="6" name="タイトル 1">
            <a:extLst>
              <a:ext uri="{FF2B5EF4-FFF2-40B4-BE49-F238E27FC236}">
                <a16:creationId xmlns:a16="http://schemas.microsoft.com/office/drawing/2014/main" id="{166A4712-6744-4FD2-B557-4D8CE50C0C51}"/>
              </a:ext>
            </a:extLst>
          </p:cNvPr>
          <p:cNvSpPr txBox="1">
            <a:spLocks/>
          </p:cNvSpPr>
          <p:nvPr/>
        </p:nvSpPr>
        <p:spPr>
          <a:xfrm>
            <a:off x="7092694" y="4299230"/>
            <a:ext cx="707245" cy="743537"/>
          </a:xfrm>
          <a:prstGeom prst="rect">
            <a:avLst/>
          </a:prstGeom>
        </p:spPr>
        <p:txBody>
          <a:bodyPr vert="horz" wrap="none" lIns="91440" tIns="45720" rIns="91440" bIns="45720" rtlCol="0" anchor="t" anchorCtr="0">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ts val="2400"/>
              </a:lnSpc>
              <a:spcBef>
                <a:spcPts val="60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９</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2400"/>
              </a:lnSpc>
              <a:spcBef>
                <a:spcPts val="60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p>
        </p:txBody>
      </p:sp>
      <p:sp>
        <p:nvSpPr>
          <p:cNvPr id="7" name="タイトル 1">
            <a:extLst>
              <a:ext uri="{FF2B5EF4-FFF2-40B4-BE49-F238E27FC236}">
                <a16:creationId xmlns:a16="http://schemas.microsoft.com/office/drawing/2014/main" id="{5AF82EF3-7DC0-4969-B1E7-298AD343896E}"/>
              </a:ext>
            </a:extLst>
          </p:cNvPr>
          <p:cNvSpPr txBox="1">
            <a:spLocks/>
          </p:cNvSpPr>
          <p:nvPr/>
        </p:nvSpPr>
        <p:spPr>
          <a:xfrm>
            <a:off x="7106357" y="5129418"/>
            <a:ext cx="707245" cy="435760"/>
          </a:xfrm>
          <a:prstGeom prst="rect">
            <a:avLst/>
          </a:prstGeom>
        </p:spPr>
        <p:txBody>
          <a:bodyPr vert="horz" wrap="none" lIns="91440" tIns="45720" rIns="91440" bIns="45720" rtlCol="0" anchor="t" anchorCtr="0">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ts val="3200"/>
              </a:lnSpc>
              <a:spcBef>
                <a:spcPts val="60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p>
        </p:txBody>
      </p:sp>
      <p:sp>
        <p:nvSpPr>
          <p:cNvPr id="8" name="タイトル 1">
            <a:extLst>
              <a:ext uri="{FF2B5EF4-FFF2-40B4-BE49-F238E27FC236}">
                <a16:creationId xmlns:a16="http://schemas.microsoft.com/office/drawing/2014/main" id="{7D7EC246-55D3-459D-ACAC-BD681DDEFB3E}"/>
              </a:ext>
            </a:extLst>
          </p:cNvPr>
          <p:cNvSpPr txBox="1">
            <a:spLocks/>
          </p:cNvSpPr>
          <p:nvPr/>
        </p:nvSpPr>
        <p:spPr>
          <a:xfrm>
            <a:off x="7114239" y="5637055"/>
            <a:ext cx="707245" cy="435760"/>
          </a:xfrm>
          <a:prstGeom prst="rect">
            <a:avLst/>
          </a:prstGeom>
        </p:spPr>
        <p:txBody>
          <a:bodyPr vert="horz" wrap="none" lIns="91440" tIns="45720" rIns="91440" bIns="45720" rtlCol="0" anchor="t" anchorCtr="0">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ts val="3200"/>
              </a:lnSpc>
              <a:spcBef>
                <a:spcPts val="60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p>
        </p:txBody>
      </p:sp>
    </p:spTree>
    <p:extLst>
      <p:ext uri="{BB962C8B-B14F-4D97-AF65-F5344CB8AC3E}">
        <p14:creationId xmlns:p14="http://schemas.microsoft.com/office/powerpoint/2010/main" val="34541292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17CCA14-21D1-48C9-B2AC-9E4FCE4D1BC6}"/>
              </a:ext>
            </a:extLst>
          </p:cNvPr>
          <p:cNvSpPr txBox="1"/>
          <p:nvPr/>
        </p:nvSpPr>
        <p:spPr>
          <a:xfrm>
            <a:off x="1042219" y="3013501"/>
            <a:ext cx="7551174" cy="461665"/>
          </a:xfrm>
          <a:prstGeom prst="rect">
            <a:avLst/>
          </a:prstGeom>
          <a:noFill/>
        </p:spPr>
        <p:txBody>
          <a:bodyPr wrap="square" rtlCol="0">
            <a:spAutoFit/>
          </a:bodyPr>
          <a:lstStyle/>
          <a:p>
            <a:r>
              <a:rPr lang="ja-JP" altLang="en-US" sz="2400" b="1" dirty="0">
                <a:solidFill>
                  <a:prstClr val="black"/>
                </a:solidFill>
                <a:latin typeface="Meiryo UI" panose="020B0604030504040204" pitchFamily="50" charset="-128"/>
                <a:ea typeface="Meiryo UI" panose="020B0604030504040204" pitchFamily="50" charset="-128"/>
              </a:rPr>
              <a:t>大阪における「自家用車活用事業」の参入見込みと課題</a:t>
            </a:r>
            <a:endParaRPr kumimoji="1" lang="ja-JP" altLang="en-US" sz="2400" b="1" dirty="0"/>
          </a:p>
        </p:txBody>
      </p:sp>
    </p:spTree>
    <p:extLst>
      <p:ext uri="{BB962C8B-B14F-4D97-AF65-F5344CB8AC3E}">
        <p14:creationId xmlns:p14="http://schemas.microsoft.com/office/powerpoint/2010/main" val="1504249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4C1FBA86-73A4-4DAA-9453-08632C2F0ABB}"/>
              </a:ext>
            </a:extLst>
          </p:cNvPr>
          <p:cNvSpPr txBox="1"/>
          <p:nvPr/>
        </p:nvSpPr>
        <p:spPr>
          <a:xfrm>
            <a:off x="241486" y="288823"/>
            <a:ext cx="8706462" cy="433196"/>
          </a:xfrm>
          <a:prstGeom prst="rect">
            <a:avLst/>
          </a:prstGeom>
          <a:solidFill>
            <a:schemeClr val="accent1">
              <a:lumMod val="40000"/>
              <a:lumOff val="60000"/>
            </a:schemeClr>
          </a:solidFill>
        </p:spPr>
        <p:txBody>
          <a:bodyPr wrap="square" rtlCol="0">
            <a:spAutoFit/>
          </a:bodyPr>
          <a:lstStyle/>
          <a:p>
            <a:pPr defTabSz="422041">
              <a:defRPr/>
            </a:pPr>
            <a:r>
              <a:rPr kumimoji="1" lang="ja-JP" altLang="en-US" sz="2215" b="1" dirty="0">
                <a:solidFill>
                  <a:prstClr val="black"/>
                </a:solidFill>
                <a:latin typeface="Meiryo UI" panose="020B0604030504040204" pitchFamily="50" charset="-128"/>
                <a:ea typeface="Meiryo UI" panose="020B0604030504040204" pitchFamily="50" charset="-128"/>
              </a:rPr>
              <a:t>◆道路運送法第</a:t>
            </a:r>
            <a:r>
              <a:rPr kumimoji="1" lang="en-US" altLang="ja-JP" sz="2215" b="1" dirty="0">
                <a:solidFill>
                  <a:prstClr val="black"/>
                </a:solidFill>
                <a:latin typeface="Meiryo UI" panose="020B0604030504040204" pitchFamily="50" charset="-128"/>
                <a:ea typeface="Meiryo UI" panose="020B0604030504040204" pitchFamily="50" charset="-128"/>
              </a:rPr>
              <a:t>78</a:t>
            </a:r>
            <a:r>
              <a:rPr kumimoji="1" lang="ja-JP" altLang="en-US" sz="2215" b="1" dirty="0">
                <a:solidFill>
                  <a:prstClr val="black"/>
                </a:solidFill>
                <a:latin typeface="Meiryo UI" panose="020B0604030504040204" pitchFamily="50" charset="-128"/>
                <a:ea typeface="Meiryo UI" panose="020B0604030504040204" pitchFamily="50" charset="-128"/>
              </a:rPr>
              <a:t>条第３号に基づく「自家用車活用事業」について</a:t>
            </a:r>
          </a:p>
        </p:txBody>
      </p:sp>
      <p:sp>
        <p:nvSpPr>
          <p:cNvPr id="3" name="スライド番号プレースホルダー 2">
            <a:extLst>
              <a:ext uri="{FF2B5EF4-FFF2-40B4-BE49-F238E27FC236}">
                <a16:creationId xmlns:a16="http://schemas.microsoft.com/office/drawing/2014/main" id="{516BCE97-7FA4-4CE3-A909-084CCDFFA309}"/>
              </a:ext>
            </a:extLst>
          </p:cNvPr>
          <p:cNvSpPr>
            <a:spLocks noGrp="1"/>
          </p:cNvSpPr>
          <p:nvPr>
            <p:ph type="sldNum" sz="quarter" idx="12"/>
          </p:nvPr>
        </p:nvSpPr>
        <p:spPr>
          <a:xfrm>
            <a:off x="6890548" y="6427129"/>
            <a:ext cx="2057400" cy="337038"/>
          </a:xfrm>
        </p:spPr>
        <p:txBody>
          <a:bodyPr/>
          <a:lstStyle/>
          <a:p>
            <a:fld id="{2E355E97-4052-4661-8050-73970B9BE1C2}" type="slidenum">
              <a:rPr kumimoji="1" lang="ja-JP" altLang="en-US" smtClean="0"/>
              <a:t>3</a:t>
            </a:fld>
            <a:endParaRPr kumimoji="1" lang="ja-JP" altLang="en-US" dirty="0"/>
          </a:p>
        </p:txBody>
      </p:sp>
      <p:graphicFrame>
        <p:nvGraphicFramePr>
          <p:cNvPr id="16" name="表 15">
            <a:extLst>
              <a:ext uri="{FF2B5EF4-FFF2-40B4-BE49-F238E27FC236}">
                <a16:creationId xmlns:a16="http://schemas.microsoft.com/office/drawing/2014/main" id="{337D21E0-4894-4254-9373-7CC4746430AF}"/>
              </a:ext>
            </a:extLst>
          </p:cNvPr>
          <p:cNvGraphicFramePr>
            <a:graphicFrameLocks noGrp="1"/>
          </p:cNvGraphicFramePr>
          <p:nvPr/>
        </p:nvGraphicFramePr>
        <p:xfrm>
          <a:off x="415347" y="5247930"/>
          <a:ext cx="4032000" cy="1005840"/>
        </p:xfrm>
        <a:graphic>
          <a:graphicData uri="http://schemas.openxmlformats.org/drawingml/2006/table">
            <a:tbl>
              <a:tblPr firstRow="1" bandRow="1">
                <a:tableStyleId>{5C22544A-7EE6-4342-B048-85BDC9FD1C3A}</a:tableStyleId>
              </a:tblPr>
              <a:tblGrid>
                <a:gridCol w="1044000">
                  <a:extLst>
                    <a:ext uri="{9D8B030D-6E8A-4147-A177-3AD203B41FA5}">
                      <a16:colId xmlns:a16="http://schemas.microsoft.com/office/drawing/2014/main" val="1440623630"/>
                    </a:ext>
                  </a:extLst>
                </a:gridCol>
                <a:gridCol w="2103660">
                  <a:extLst>
                    <a:ext uri="{9D8B030D-6E8A-4147-A177-3AD203B41FA5}">
                      <a16:colId xmlns:a16="http://schemas.microsoft.com/office/drawing/2014/main" val="2769208264"/>
                    </a:ext>
                  </a:extLst>
                </a:gridCol>
                <a:gridCol w="884340">
                  <a:extLst>
                    <a:ext uri="{9D8B030D-6E8A-4147-A177-3AD203B41FA5}">
                      <a16:colId xmlns:a16="http://schemas.microsoft.com/office/drawing/2014/main" val="2966356121"/>
                    </a:ext>
                  </a:extLst>
                </a:gridCol>
              </a:tblGrid>
              <a:tr h="432000">
                <a:tc>
                  <a:txBody>
                    <a:bodyPr/>
                    <a:lstStyle/>
                    <a:p>
                      <a:pPr algn="ctr"/>
                      <a:r>
                        <a:rPr kumimoji="1" lang="ja-JP" altLang="en-US" sz="1200" dirty="0"/>
                        <a:t>登録車両数</a:t>
                      </a:r>
                    </a:p>
                  </a:txBody>
                  <a:tcPr marL="36000" marR="36000" anchor="ctr"/>
                </a:tc>
                <a:tc>
                  <a:txBody>
                    <a:bodyPr/>
                    <a:lstStyle/>
                    <a:p>
                      <a:pPr algn="ctr"/>
                      <a:r>
                        <a:rPr kumimoji="1" lang="ja-JP" altLang="en-US" sz="1200" dirty="0"/>
                        <a:t>車両数が不足する</a:t>
                      </a:r>
                      <a:endParaRPr kumimoji="1" lang="en-US" altLang="ja-JP" sz="1200" dirty="0"/>
                    </a:p>
                    <a:p>
                      <a:pPr algn="ctr"/>
                      <a:r>
                        <a:rPr kumimoji="1" lang="ja-JP" altLang="en-US" sz="1200" dirty="0"/>
                        <a:t>曜日及び時間帯</a:t>
                      </a:r>
                    </a:p>
                  </a:txBody>
                  <a:tcPr anchor="ctr"/>
                </a:tc>
                <a:tc>
                  <a:txBody>
                    <a:bodyPr/>
                    <a:lstStyle/>
                    <a:p>
                      <a:pPr algn="ctr"/>
                      <a:r>
                        <a:rPr kumimoji="1" lang="ja-JP" altLang="en-US" sz="1200" dirty="0"/>
                        <a:t>不足</a:t>
                      </a:r>
                      <a:endParaRPr kumimoji="1" lang="en-US" altLang="ja-JP" sz="1200" dirty="0"/>
                    </a:p>
                    <a:p>
                      <a:pPr algn="ctr"/>
                      <a:r>
                        <a:rPr kumimoji="1" lang="ja-JP" altLang="en-US" sz="1200" dirty="0"/>
                        <a:t>車両数</a:t>
                      </a:r>
                    </a:p>
                  </a:txBody>
                  <a:tcPr anchor="ctr"/>
                </a:tc>
                <a:extLst>
                  <a:ext uri="{0D108BD9-81ED-4DB2-BD59-A6C34878D82A}">
                    <a16:rowId xmlns:a16="http://schemas.microsoft.com/office/drawing/2014/main" val="520505984"/>
                  </a:ext>
                </a:extLst>
              </a:tr>
              <a:tr h="252000">
                <a:tc rowSpan="2">
                  <a:txBody>
                    <a:bodyPr/>
                    <a:lstStyle/>
                    <a:p>
                      <a:pPr algn="ctr"/>
                      <a:r>
                        <a:rPr kumimoji="1" lang="en-US" altLang="ja-JP" sz="1200" dirty="0"/>
                        <a:t>12,181</a:t>
                      </a:r>
                      <a:r>
                        <a:rPr kumimoji="1" lang="ja-JP" altLang="en-US" sz="1200" dirty="0"/>
                        <a:t>台</a:t>
                      </a:r>
                    </a:p>
                  </a:txBody>
                  <a:tcPr marL="36000" marR="36000" anchor="ctr"/>
                </a:tc>
                <a:tc>
                  <a:txBody>
                    <a:bodyPr/>
                    <a:lstStyle/>
                    <a:p>
                      <a:pPr algn="l"/>
                      <a:r>
                        <a:rPr kumimoji="1" lang="ja-JP" altLang="en-US" sz="1200" u="none" dirty="0"/>
                        <a:t>　</a:t>
                      </a:r>
                      <a:r>
                        <a:rPr kumimoji="1" lang="ja-JP" altLang="en-US" sz="1200" b="1" u="sng" dirty="0"/>
                        <a:t>土　：　０時台～３時台</a:t>
                      </a:r>
                      <a:endParaRPr kumimoji="1" lang="en-US" altLang="ja-JP" sz="1200" b="1" u="sng" dirty="0"/>
                    </a:p>
                  </a:txBody>
                  <a:tcPr anchor="ctr"/>
                </a:tc>
                <a:tc>
                  <a:txBody>
                    <a:bodyPr/>
                    <a:lstStyle/>
                    <a:p>
                      <a:pPr algn="ctr"/>
                      <a:r>
                        <a:rPr kumimoji="1" lang="en-US" altLang="ja-JP" sz="1200" u="none" dirty="0"/>
                        <a:t>420</a:t>
                      </a:r>
                      <a:r>
                        <a:rPr kumimoji="1" lang="ja-JP" altLang="en-US" sz="1200" u="none" dirty="0"/>
                        <a:t>台</a:t>
                      </a:r>
                      <a:endParaRPr kumimoji="1" lang="en-US" altLang="ja-JP" sz="1200" u="none" dirty="0"/>
                    </a:p>
                  </a:txBody>
                  <a:tcPr anchor="ctr"/>
                </a:tc>
                <a:extLst>
                  <a:ext uri="{0D108BD9-81ED-4DB2-BD59-A6C34878D82A}">
                    <a16:rowId xmlns:a16="http://schemas.microsoft.com/office/drawing/2014/main" val="1799079063"/>
                  </a:ext>
                </a:extLst>
              </a:tr>
              <a:tr h="252000">
                <a:tc vMerge="1">
                  <a:txBody>
                    <a:bodyPr/>
                    <a:lstStyle/>
                    <a:p>
                      <a:r>
                        <a:rPr kumimoji="1" lang="ja-JP" altLang="en-US" sz="1200" dirty="0"/>
                        <a:t>仙台市　</a:t>
                      </a:r>
                      <a:r>
                        <a:rPr kumimoji="1" lang="en-US" altLang="ja-JP" sz="1200" dirty="0"/>
                        <a:t>2,245</a:t>
                      </a:r>
                      <a:r>
                        <a:rPr kumimoji="1" lang="ja-JP" altLang="en-US" sz="1200" dirty="0"/>
                        <a:t>台</a:t>
                      </a:r>
                      <a:endParaRPr kumimoji="1" lang="en-US" altLang="ja-JP" sz="1200" dirty="0"/>
                    </a:p>
                    <a:p>
                      <a:r>
                        <a:rPr kumimoji="1" lang="ja-JP" altLang="en-US" sz="1100" dirty="0"/>
                        <a:t>（仙台市）</a:t>
                      </a:r>
                    </a:p>
                  </a:txBody>
                  <a:tcPr marL="36000" marR="36000"/>
                </a:tc>
                <a:tc>
                  <a:txBody>
                    <a:bodyPr/>
                    <a:lstStyle/>
                    <a:p>
                      <a:pPr algn="l"/>
                      <a:r>
                        <a:rPr kumimoji="1" lang="ja-JP" altLang="en-US" sz="1200" b="1" u="sng" dirty="0"/>
                        <a:t>金・土：　</a:t>
                      </a:r>
                      <a:r>
                        <a:rPr kumimoji="1" lang="en-US" altLang="ja-JP" sz="1200" b="1" u="sng" dirty="0"/>
                        <a:t>16</a:t>
                      </a:r>
                      <a:r>
                        <a:rPr kumimoji="1" lang="ja-JP" altLang="en-US" sz="1200" b="1" u="sng" dirty="0"/>
                        <a:t>時台～</a:t>
                      </a:r>
                      <a:r>
                        <a:rPr kumimoji="1" lang="en-US" altLang="ja-JP" sz="1200" b="1" u="sng" dirty="0"/>
                        <a:t>19</a:t>
                      </a:r>
                      <a:r>
                        <a:rPr kumimoji="1" lang="ja-JP" altLang="en-US" sz="1200" b="1" u="sng" dirty="0"/>
                        <a:t>時台</a:t>
                      </a:r>
                    </a:p>
                  </a:txBody>
                  <a:tcPr anchor="ctr"/>
                </a:tc>
                <a:tc>
                  <a:txBody>
                    <a:bodyPr/>
                    <a:lstStyle/>
                    <a:p>
                      <a:pPr algn="ctr"/>
                      <a:r>
                        <a:rPr kumimoji="1" lang="en-US" altLang="ja-JP" sz="1200" dirty="0"/>
                        <a:t>240</a:t>
                      </a:r>
                      <a:r>
                        <a:rPr kumimoji="1" lang="ja-JP" altLang="en-US" sz="1200" dirty="0"/>
                        <a:t>台</a:t>
                      </a:r>
                    </a:p>
                  </a:txBody>
                  <a:tcPr anchor="ctr"/>
                </a:tc>
                <a:extLst>
                  <a:ext uri="{0D108BD9-81ED-4DB2-BD59-A6C34878D82A}">
                    <a16:rowId xmlns:a16="http://schemas.microsoft.com/office/drawing/2014/main" val="2439742595"/>
                  </a:ext>
                </a:extLst>
              </a:tr>
            </a:tbl>
          </a:graphicData>
        </a:graphic>
      </p:graphicFrame>
      <p:sp>
        <p:nvSpPr>
          <p:cNvPr id="2" name="テキスト ボックス 1">
            <a:extLst>
              <a:ext uri="{FF2B5EF4-FFF2-40B4-BE49-F238E27FC236}">
                <a16:creationId xmlns:a16="http://schemas.microsoft.com/office/drawing/2014/main" id="{0DF50A67-14B3-410E-98E2-A605DA7DDA0A}"/>
              </a:ext>
            </a:extLst>
          </p:cNvPr>
          <p:cNvSpPr txBox="1"/>
          <p:nvPr/>
        </p:nvSpPr>
        <p:spPr>
          <a:xfrm>
            <a:off x="391115" y="4983042"/>
            <a:ext cx="4108817" cy="307777"/>
          </a:xfrm>
          <a:prstGeom prst="rect">
            <a:avLst/>
          </a:prstGeom>
          <a:noFill/>
        </p:spPr>
        <p:txBody>
          <a:bodyPr wrap="none" rtlCol="0">
            <a:spAutoFit/>
          </a:bodyPr>
          <a:lstStyle/>
          <a:p>
            <a:r>
              <a:rPr kumimoji="1" lang="ja-JP" altLang="en-US" sz="1400" b="1" dirty="0"/>
              <a:t>≪大阪市域交通圏の不足車両数≫　</a:t>
            </a:r>
            <a:r>
              <a:rPr kumimoji="1" lang="en-US" altLang="ja-JP" sz="1050" b="1" dirty="0"/>
              <a:t>※</a:t>
            </a:r>
            <a:r>
              <a:rPr kumimoji="1" lang="ja-JP" altLang="en-US" sz="1050" b="1" dirty="0"/>
              <a:t>国土交通省公表</a:t>
            </a:r>
          </a:p>
        </p:txBody>
      </p:sp>
      <p:sp>
        <p:nvSpPr>
          <p:cNvPr id="21" name="テキスト ボックス 20">
            <a:extLst>
              <a:ext uri="{FF2B5EF4-FFF2-40B4-BE49-F238E27FC236}">
                <a16:creationId xmlns:a16="http://schemas.microsoft.com/office/drawing/2014/main" id="{78C79865-2D51-41E8-A4EE-64094BF5B169}"/>
              </a:ext>
            </a:extLst>
          </p:cNvPr>
          <p:cNvSpPr txBox="1"/>
          <p:nvPr/>
        </p:nvSpPr>
        <p:spPr>
          <a:xfrm>
            <a:off x="4787717" y="5668947"/>
            <a:ext cx="3717103" cy="338554"/>
          </a:xfrm>
          <a:prstGeom prst="rect">
            <a:avLst/>
          </a:prstGeom>
          <a:noFill/>
        </p:spPr>
        <p:txBody>
          <a:bodyPr wrap="square" rIns="0"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対象</a:t>
            </a:r>
            <a:r>
              <a:rPr kumimoji="1" lang="en-US" altLang="ja-JP" sz="800" dirty="0">
                <a:latin typeface="Meiryo UI" panose="020B0604030504040204" pitchFamily="50" charset="-128"/>
                <a:ea typeface="Meiryo UI" panose="020B0604030504040204" pitchFamily="50" charset="-128"/>
              </a:rPr>
              <a:t>:105</a:t>
            </a:r>
            <a:r>
              <a:rPr kumimoji="1" lang="ja-JP" altLang="en-US" sz="800" dirty="0">
                <a:latin typeface="Meiryo UI" panose="020B0604030504040204" pitchFamily="50" charset="-128"/>
                <a:ea typeface="Meiryo UI" panose="020B0604030504040204" pitchFamily="50" charset="-128"/>
              </a:rPr>
              <a:t>社　回答：</a:t>
            </a:r>
            <a:r>
              <a:rPr kumimoji="1" lang="en-US" altLang="ja-JP" sz="800" dirty="0">
                <a:latin typeface="Meiryo UI" panose="020B0604030504040204" pitchFamily="50" charset="-128"/>
                <a:ea typeface="Meiryo UI" panose="020B0604030504040204" pitchFamily="50" charset="-128"/>
              </a:rPr>
              <a:t>104</a:t>
            </a:r>
            <a:r>
              <a:rPr kumimoji="1" lang="ja-JP" altLang="en-US" sz="800" dirty="0">
                <a:latin typeface="Meiryo UI" panose="020B0604030504040204" pitchFamily="50" charset="-128"/>
                <a:ea typeface="Meiryo UI" panose="020B0604030504040204" pitchFamily="50" charset="-128"/>
              </a:rPr>
              <a:t>社　未回答１社</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同一グループ会社は１社カウント（休止中や連絡先不明の事業所除く）</a:t>
            </a:r>
          </a:p>
        </p:txBody>
      </p:sp>
      <p:sp>
        <p:nvSpPr>
          <p:cNvPr id="17" name="正方形/長方形 16">
            <a:extLst>
              <a:ext uri="{FF2B5EF4-FFF2-40B4-BE49-F238E27FC236}">
                <a16:creationId xmlns:a16="http://schemas.microsoft.com/office/drawing/2014/main" id="{F8C604BE-BCB2-4208-AC48-B2AFE2C0F82B}"/>
              </a:ext>
            </a:extLst>
          </p:cNvPr>
          <p:cNvSpPr/>
          <p:nvPr/>
        </p:nvSpPr>
        <p:spPr>
          <a:xfrm>
            <a:off x="241486" y="819806"/>
            <a:ext cx="8706462" cy="5713731"/>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22" name="テキスト ボックス 21">
            <a:extLst>
              <a:ext uri="{FF2B5EF4-FFF2-40B4-BE49-F238E27FC236}">
                <a16:creationId xmlns:a16="http://schemas.microsoft.com/office/drawing/2014/main" id="{764449FE-C53F-4CA5-99A1-DB2E8E9E9902}"/>
              </a:ext>
            </a:extLst>
          </p:cNvPr>
          <p:cNvSpPr txBox="1"/>
          <p:nvPr/>
        </p:nvSpPr>
        <p:spPr>
          <a:xfrm>
            <a:off x="296667" y="833117"/>
            <a:ext cx="1842911" cy="338554"/>
          </a:xfrm>
          <a:prstGeom prst="rect">
            <a:avLst/>
          </a:prstGeom>
          <a:noFill/>
        </p:spPr>
        <p:txBody>
          <a:bodyPr wrap="square">
            <a:spAutoFit/>
          </a:bodyPr>
          <a:lstStyle/>
          <a:p>
            <a:r>
              <a:rPr lang="ja-JP" altLang="en-US" sz="1600" b="1" u="sng" dirty="0">
                <a:latin typeface="Meiryo UI" panose="020B0604030504040204" pitchFamily="50" charset="-128"/>
                <a:ea typeface="Meiryo UI" panose="020B0604030504040204" pitchFamily="50" charset="-128"/>
              </a:rPr>
              <a:t>■制度概要</a:t>
            </a:r>
          </a:p>
        </p:txBody>
      </p:sp>
      <p:sp>
        <p:nvSpPr>
          <p:cNvPr id="23" name="正方形/長方形 22">
            <a:extLst>
              <a:ext uri="{FF2B5EF4-FFF2-40B4-BE49-F238E27FC236}">
                <a16:creationId xmlns:a16="http://schemas.microsoft.com/office/drawing/2014/main" id="{E69C8639-EB69-458B-955A-CFE61D360CC4}"/>
              </a:ext>
            </a:extLst>
          </p:cNvPr>
          <p:cNvSpPr/>
          <p:nvPr/>
        </p:nvSpPr>
        <p:spPr>
          <a:xfrm>
            <a:off x="386732" y="1127058"/>
            <a:ext cx="8382429" cy="27560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662" b="1" dirty="0">
                <a:solidFill>
                  <a:schemeClr val="tx1"/>
                </a:solidFill>
                <a:latin typeface="Meiryo UI" panose="020B0604030504040204" pitchFamily="50" charset="-128"/>
                <a:ea typeface="Meiryo UI" panose="020B0604030504040204" pitchFamily="50" charset="-128"/>
              </a:rPr>
              <a:t>【</a:t>
            </a:r>
            <a:r>
              <a:rPr kumimoji="1" lang="ja-JP" altLang="en-US" sz="1662" b="1" dirty="0">
                <a:solidFill>
                  <a:schemeClr val="tx1"/>
                </a:solidFill>
                <a:latin typeface="Meiryo UI" panose="020B0604030504040204" pitchFamily="50" charset="-128"/>
                <a:ea typeface="Meiryo UI" panose="020B0604030504040204" pitchFamily="50" charset="-128"/>
              </a:rPr>
              <a:t>実施主体</a:t>
            </a:r>
            <a:r>
              <a:rPr kumimoji="1" lang="en-US" altLang="ja-JP" sz="1662" b="1" dirty="0">
                <a:solidFill>
                  <a:schemeClr val="tx1"/>
                </a:solidFill>
                <a:latin typeface="Meiryo UI" panose="020B0604030504040204" pitchFamily="50" charset="-128"/>
                <a:ea typeface="Meiryo UI" panose="020B0604030504040204" pitchFamily="50" charset="-128"/>
              </a:rPr>
              <a:t>】</a:t>
            </a:r>
          </a:p>
          <a:p>
            <a:r>
              <a:rPr kumimoji="1" lang="ja-JP" altLang="en-US" sz="1662" b="1" dirty="0">
                <a:solidFill>
                  <a:schemeClr val="tx1"/>
                </a:solidFill>
                <a:latin typeface="Meiryo UI" panose="020B0604030504040204" pitchFamily="50" charset="-128"/>
                <a:ea typeface="Meiryo UI" panose="020B0604030504040204" pitchFamily="50" charset="-128"/>
              </a:rPr>
              <a:t>　タクシー事業者限定</a:t>
            </a:r>
            <a:endParaRPr kumimoji="1" lang="en-US" altLang="ja-JP" sz="1662" b="1" dirty="0">
              <a:solidFill>
                <a:schemeClr val="tx1"/>
              </a:solidFill>
              <a:latin typeface="Meiryo UI" panose="020B0604030504040204" pitchFamily="50" charset="-128"/>
              <a:ea typeface="Meiryo UI" panose="020B0604030504040204" pitchFamily="50" charset="-128"/>
            </a:endParaRPr>
          </a:p>
          <a:p>
            <a:pPr>
              <a:lnSpc>
                <a:spcPts val="738"/>
              </a:lnSpc>
            </a:pPr>
            <a:endParaRPr kumimoji="1" lang="en-US" altLang="ja-JP" sz="1662" dirty="0">
              <a:solidFill>
                <a:schemeClr val="tx1"/>
              </a:solidFill>
              <a:latin typeface="Meiryo UI" panose="020B0604030504040204" pitchFamily="50" charset="-128"/>
              <a:ea typeface="Meiryo UI" panose="020B0604030504040204" pitchFamily="50" charset="-128"/>
            </a:endParaRPr>
          </a:p>
          <a:p>
            <a:r>
              <a:rPr kumimoji="1" lang="en-US" altLang="ja-JP" sz="1662" b="1" dirty="0">
                <a:solidFill>
                  <a:schemeClr val="tx1"/>
                </a:solidFill>
                <a:latin typeface="Meiryo UI" panose="020B0604030504040204" pitchFamily="50" charset="-128"/>
                <a:ea typeface="Meiryo UI" panose="020B0604030504040204" pitchFamily="50" charset="-128"/>
              </a:rPr>
              <a:t>【</a:t>
            </a:r>
            <a:r>
              <a:rPr kumimoji="1" lang="ja-JP" altLang="en-US" sz="1662" b="1" dirty="0">
                <a:solidFill>
                  <a:schemeClr val="tx1"/>
                </a:solidFill>
                <a:latin typeface="Meiryo UI" panose="020B0604030504040204" pitchFamily="50" charset="-128"/>
                <a:ea typeface="Meiryo UI" panose="020B0604030504040204" pitchFamily="50" charset="-128"/>
              </a:rPr>
              <a:t>運行区域等</a:t>
            </a:r>
            <a:r>
              <a:rPr kumimoji="1" lang="en-US" altLang="ja-JP" sz="1662" b="1" dirty="0">
                <a:solidFill>
                  <a:schemeClr val="tx1"/>
                </a:solidFill>
                <a:latin typeface="Meiryo UI" panose="020B0604030504040204" pitchFamily="50" charset="-128"/>
                <a:ea typeface="Meiryo UI" panose="020B0604030504040204" pitchFamily="50" charset="-128"/>
              </a:rPr>
              <a:t>】</a:t>
            </a:r>
          </a:p>
          <a:p>
            <a:r>
              <a:rPr kumimoji="1" lang="ja-JP" altLang="en-US" sz="1662" b="1" dirty="0">
                <a:solidFill>
                  <a:schemeClr val="tx1"/>
                </a:solidFill>
                <a:latin typeface="Meiryo UI" panose="020B0604030504040204" pitchFamily="50" charset="-128"/>
                <a:ea typeface="Meiryo UI" panose="020B0604030504040204" pitchFamily="50" charset="-128"/>
              </a:rPr>
              <a:t>　アプリ等のデータに基づき、国交省が地域、時期及び時間帯並びに不足車両数を指定</a:t>
            </a:r>
            <a:endParaRPr kumimoji="1" lang="en-US" altLang="ja-JP" sz="1662" b="1" dirty="0">
              <a:solidFill>
                <a:schemeClr val="tx1"/>
              </a:solidFill>
              <a:latin typeface="Meiryo UI" panose="020B0604030504040204" pitchFamily="50" charset="-128"/>
              <a:ea typeface="Meiryo UI" panose="020B0604030504040204" pitchFamily="50" charset="-128"/>
            </a:endParaRPr>
          </a:p>
          <a:p>
            <a:r>
              <a:rPr kumimoji="1" lang="ja-JP" altLang="en-US" sz="1292" dirty="0">
                <a:solidFill>
                  <a:schemeClr val="tx1"/>
                </a:solidFill>
                <a:latin typeface="Meiryo UI" panose="020B0604030504040204" pitchFamily="50" charset="-128"/>
                <a:ea typeface="Meiryo UI" panose="020B0604030504040204" pitchFamily="50" charset="-128"/>
              </a:rPr>
              <a:t>　 </a:t>
            </a:r>
            <a:r>
              <a:rPr kumimoji="1" lang="en-US" altLang="ja-JP" sz="1292" dirty="0">
                <a:solidFill>
                  <a:schemeClr val="tx1"/>
                </a:solidFill>
                <a:latin typeface="Meiryo UI" panose="020B0604030504040204" pitchFamily="50" charset="-128"/>
                <a:ea typeface="Meiryo UI" panose="020B0604030504040204" pitchFamily="50" charset="-128"/>
              </a:rPr>
              <a:t>※</a:t>
            </a:r>
            <a:r>
              <a:rPr kumimoji="1" lang="ja-JP" altLang="en-US" sz="1292" dirty="0">
                <a:solidFill>
                  <a:schemeClr val="tx1"/>
                </a:solidFill>
                <a:latin typeface="Meiryo UI" panose="020B0604030504040204" pitchFamily="50" charset="-128"/>
                <a:ea typeface="Meiryo UI" panose="020B0604030504040204" pitchFamily="50" charset="-128"/>
              </a:rPr>
              <a:t>マッチング率が</a:t>
            </a:r>
            <a:r>
              <a:rPr kumimoji="1" lang="en-US" altLang="ja-JP" sz="1292" dirty="0">
                <a:solidFill>
                  <a:schemeClr val="tx1"/>
                </a:solidFill>
                <a:latin typeface="Meiryo UI" panose="020B0604030504040204" pitchFamily="50" charset="-128"/>
                <a:ea typeface="Meiryo UI" panose="020B0604030504040204" pitchFamily="50" charset="-128"/>
              </a:rPr>
              <a:t>90</a:t>
            </a:r>
            <a:r>
              <a:rPr kumimoji="1" lang="ja-JP" altLang="en-US" sz="1292" dirty="0">
                <a:solidFill>
                  <a:schemeClr val="tx1"/>
                </a:solidFill>
                <a:latin typeface="Meiryo UI" panose="020B0604030504040204" pitchFamily="50" charset="-128"/>
                <a:ea typeface="Meiryo UI" panose="020B0604030504040204" pitchFamily="50" charset="-128"/>
              </a:rPr>
              <a:t>％未満の地域、時間帯が対象</a:t>
            </a:r>
            <a:endParaRPr kumimoji="1" lang="en-US" altLang="ja-JP" sz="1292" dirty="0">
              <a:solidFill>
                <a:schemeClr val="tx1"/>
              </a:solidFill>
              <a:latin typeface="Meiryo UI" panose="020B0604030504040204" pitchFamily="50" charset="-128"/>
              <a:ea typeface="Meiryo UI" panose="020B0604030504040204" pitchFamily="50" charset="-128"/>
            </a:endParaRPr>
          </a:p>
          <a:p>
            <a:r>
              <a:rPr kumimoji="1" lang="ja-JP" altLang="en-US" sz="1292" dirty="0">
                <a:solidFill>
                  <a:schemeClr val="tx1"/>
                </a:solidFill>
                <a:latin typeface="Meiryo UI" panose="020B0604030504040204" pitchFamily="50" charset="-128"/>
                <a:ea typeface="Meiryo UI" panose="020B0604030504040204" pitchFamily="50" charset="-128"/>
              </a:rPr>
              <a:t>　 </a:t>
            </a:r>
            <a:r>
              <a:rPr kumimoji="1" lang="en-US" altLang="ja-JP" sz="1292" dirty="0">
                <a:solidFill>
                  <a:schemeClr val="tx1"/>
                </a:solidFill>
                <a:latin typeface="Meiryo UI" panose="020B0604030504040204" pitchFamily="50" charset="-128"/>
                <a:ea typeface="Meiryo UI" panose="020B0604030504040204" pitchFamily="50" charset="-128"/>
              </a:rPr>
              <a:t>※</a:t>
            </a:r>
            <a:r>
              <a:rPr kumimoji="1" lang="ja-JP" altLang="en-US" sz="1292" dirty="0">
                <a:solidFill>
                  <a:schemeClr val="tx1"/>
                </a:solidFill>
                <a:latin typeface="Meiryo UI" panose="020B0604030504040204" pitchFamily="50" charset="-128"/>
                <a:ea typeface="Meiryo UI" panose="020B0604030504040204" pitchFamily="50" charset="-128"/>
              </a:rPr>
              <a:t>使用可能な自家用車数は、営業所の事業用自動車数の範囲内</a:t>
            </a:r>
            <a:endParaRPr kumimoji="1" lang="en-US" altLang="ja-JP" sz="1292" dirty="0">
              <a:solidFill>
                <a:schemeClr val="tx1"/>
              </a:solidFill>
              <a:latin typeface="Meiryo UI" panose="020B0604030504040204" pitchFamily="50" charset="-128"/>
              <a:ea typeface="Meiryo UI" panose="020B0604030504040204" pitchFamily="50" charset="-128"/>
            </a:endParaRPr>
          </a:p>
          <a:p>
            <a:pPr>
              <a:lnSpc>
                <a:spcPts val="738"/>
              </a:lnSpc>
            </a:pPr>
            <a:endParaRPr kumimoji="1" lang="en-US" altLang="ja-JP" sz="1662" dirty="0">
              <a:solidFill>
                <a:schemeClr val="tx1"/>
              </a:solidFill>
              <a:latin typeface="Meiryo UI" panose="020B0604030504040204" pitchFamily="50" charset="-128"/>
              <a:ea typeface="Meiryo UI" panose="020B0604030504040204" pitchFamily="50" charset="-128"/>
            </a:endParaRPr>
          </a:p>
          <a:p>
            <a:r>
              <a:rPr kumimoji="1" lang="en-US" altLang="ja-JP" sz="1662" b="1" dirty="0">
                <a:solidFill>
                  <a:schemeClr val="tx1"/>
                </a:solidFill>
                <a:latin typeface="Meiryo UI" panose="020B0604030504040204" pitchFamily="50" charset="-128"/>
                <a:ea typeface="Meiryo UI" panose="020B0604030504040204" pitchFamily="50" charset="-128"/>
              </a:rPr>
              <a:t>【</a:t>
            </a:r>
            <a:r>
              <a:rPr kumimoji="1" lang="ja-JP" altLang="en-US" sz="1662" b="1" dirty="0">
                <a:solidFill>
                  <a:schemeClr val="tx1"/>
                </a:solidFill>
                <a:latin typeface="Meiryo UI" panose="020B0604030504040204" pitchFamily="50" charset="-128"/>
                <a:ea typeface="Meiryo UI" panose="020B0604030504040204" pitchFamily="50" charset="-128"/>
              </a:rPr>
              <a:t>雇用形態</a:t>
            </a:r>
            <a:r>
              <a:rPr kumimoji="1" lang="en-US" altLang="ja-JP" sz="1662" b="1" dirty="0">
                <a:solidFill>
                  <a:schemeClr val="tx1"/>
                </a:solidFill>
                <a:latin typeface="Meiryo UI" panose="020B0604030504040204" pitchFamily="50" charset="-128"/>
                <a:ea typeface="Meiryo UI" panose="020B0604030504040204" pitchFamily="50" charset="-128"/>
              </a:rPr>
              <a:t>】</a:t>
            </a:r>
          </a:p>
          <a:p>
            <a:r>
              <a:rPr kumimoji="1" lang="ja-JP" altLang="en-US" sz="1662" b="1" dirty="0">
                <a:solidFill>
                  <a:schemeClr val="tx1"/>
                </a:solidFill>
                <a:latin typeface="Meiryo UI" panose="020B0604030504040204" pitchFamily="50" charset="-128"/>
                <a:ea typeface="Meiryo UI" panose="020B0604030504040204" pitchFamily="50" charset="-128"/>
              </a:rPr>
              <a:t>　具体的な規定なし（先行地域は雇用契約方式）</a:t>
            </a:r>
            <a:endParaRPr kumimoji="1" lang="en-US" altLang="ja-JP" sz="1662" b="1" dirty="0">
              <a:solidFill>
                <a:schemeClr val="tx1"/>
              </a:solidFill>
              <a:latin typeface="Meiryo UI" panose="020B0604030504040204" pitchFamily="50" charset="-128"/>
              <a:ea typeface="Meiryo UI" panose="020B0604030504040204" pitchFamily="50" charset="-128"/>
            </a:endParaRPr>
          </a:p>
          <a:p>
            <a:pPr>
              <a:lnSpc>
                <a:spcPts val="738"/>
              </a:lnSpc>
            </a:pPr>
            <a:endParaRPr kumimoji="1" lang="en-US" altLang="ja-JP" sz="1662" dirty="0">
              <a:solidFill>
                <a:schemeClr val="tx1"/>
              </a:solidFill>
              <a:latin typeface="Meiryo UI" panose="020B0604030504040204" pitchFamily="50" charset="-128"/>
              <a:ea typeface="Meiryo UI" panose="020B0604030504040204" pitchFamily="50" charset="-128"/>
            </a:endParaRPr>
          </a:p>
          <a:p>
            <a:r>
              <a:rPr kumimoji="1" lang="en-US" altLang="ja-JP" sz="1662" b="1" dirty="0">
                <a:solidFill>
                  <a:schemeClr val="tx1"/>
                </a:solidFill>
                <a:latin typeface="Meiryo UI" panose="020B0604030504040204" pitchFamily="50" charset="-128"/>
                <a:ea typeface="Meiryo UI" panose="020B0604030504040204" pitchFamily="50" charset="-128"/>
              </a:rPr>
              <a:t>【</a:t>
            </a:r>
            <a:r>
              <a:rPr kumimoji="1" lang="ja-JP" altLang="en-US" sz="1662" b="1" dirty="0">
                <a:solidFill>
                  <a:schemeClr val="tx1"/>
                </a:solidFill>
                <a:latin typeface="Meiryo UI" panose="020B0604030504040204" pitchFamily="50" charset="-128"/>
                <a:ea typeface="Meiryo UI" panose="020B0604030504040204" pitchFamily="50" charset="-128"/>
              </a:rPr>
              <a:t>運賃</a:t>
            </a:r>
            <a:r>
              <a:rPr kumimoji="1" lang="en-US" altLang="ja-JP" sz="1662" b="1" dirty="0">
                <a:solidFill>
                  <a:schemeClr val="tx1"/>
                </a:solidFill>
                <a:latin typeface="Meiryo UI" panose="020B0604030504040204" pitchFamily="50" charset="-128"/>
                <a:ea typeface="Meiryo UI" panose="020B0604030504040204" pitchFamily="50" charset="-128"/>
              </a:rPr>
              <a:t>】</a:t>
            </a:r>
          </a:p>
          <a:p>
            <a:r>
              <a:rPr kumimoji="1" lang="ja-JP" altLang="en-US" sz="1662" b="1" dirty="0">
                <a:solidFill>
                  <a:schemeClr val="tx1"/>
                </a:solidFill>
                <a:latin typeface="Meiryo UI" panose="020B0604030504040204" pitchFamily="50" charset="-128"/>
                <a:ea typeface="Meiryo UI" panose="020B0604030504040204" pitchFamily="50" charset="-128"/>
              </a:rPr>
              <a:t>　タクシー運賃（事前確定型・キャッシュレス）</a:t>
            </a:r>
            <a:endParaRPr kumimoji="1" lang="en-US" altLang="ja-JP" sz="1662" b="1" dirty="0">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FB0D0776-2436-44C6-9EFD-3480A160CCF2}"/>
              </a:ext>
            </a:extLst>
          </p:cNvPr>
          <p:cNvSpPr/>
          <p:nvPr/>
        </p:nvSpPr>
        <p:spPr>
          <a:xfrm>
            <a:off x="4547535" y="4863772"/>
            <a:ext cx="4197468" cy="1143729"/>
          </a:xfrm>
          <a:prstGeom prst="rect">
            <a:avLst/>
          </a:prstGeom>
          <a:no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6DBE7F3C-414D-4BA0-BCC5-1C3EEB98039C}"/>
              </a:ext>
            </a:extLst>
          </p:cNvPr>
          <p:cNvSpPr/>
          <p:nvPr/>
        </p:nvSpPr>
        <p:spPr>
          <a:xfrm>
            <a:off x="409433" y="3918538"/>
            <a:ext cx="8325134" cy="890702"/>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t" anchorCtr="0"/>
          <a:lstStyle/>
          <a:p>
            <a:r>
              <a:rPr kumimoji="1" lang="ja-JP" altLang="en-US" sz="1400" dirty="0"/>
              <a:t>≪現在認められている地域≫</a:t>
            </a:r>
            <a:endParaRPr kumimoji="1" lang="en-US" altLang="ja-JP" sz="1400" dirty="0"/>
          </a:p>
          <a:p>
            <a:pPr>
              <a:spcBef>
                <a:spcPts val="600"/>
              </a:spcBef>
            </a:pPr>
            <a:r>
              <a:rPr kumimoji="1" lang="ja-JP" altLang="en-US" sz="1400" dirty="0"/>
              <a:t>４月以降：特別区・武三、京浜、名古屋、京都市域</a:t>
            </a:r>
            <a:endParaRPr kumimoji="1" lang="en-US" altLang="ja-JP" sz="1400" dirty="0"/>
          </a:p>
          <a:p>
            <a:pPr>
              <a:spcBef>
                <a:spcPts val="600"/>
              </a:spcBef>
            </a:pPr>
            <a:r>
              <a:rPr kumimoji="1" lang="ja-JP" altLang="en-US" sz="1400" dirty="0"/>
              <a:t>５月以降：札幌、仙台市、県南中央、千葉、</a:t>
            </a:r>
            <a:r>
              <a:rPr kumimoji="1" lang="ja-JP" altLang="en-US" sz="1400" b="1" u="sng" dirty="0"/>
              <a:t>大阪市域</a:t>
            </a:r>
            <a:r>
              <a:rPr kumimoji="1" lang="ja-JP" altLang="en-US" sz="1400" dirty="0"/>
              <a:t>、神戸市域、広島、福島</a:t>
            </a:r>
            <a:endParaRPr kumimoji="1" lang="en-US" altLang="ja-JP" sz="1400" dirty="0"/>
          </a:p>
        </p:txBody>
      </p:sp>
      <p:sp>
        <p:nvSpPr>
          <p:cNvPr id="8" name="テキスト ボックス 7">
            <a:extLst>
              <a:ext uri="{FF2B5EF4-FFF2-40B4-BE49-F238E27FC236}">
                <a16:creationId xmlns:a16="http://schemas.microsoft.com/office/drawing/2014/main" id="{3BE316DE-DBEA-4317-B3E4-AFE52973CDAB}"/>
              </a:ext>
            </a:extLst>
          </p:cNvPr>
          <p:cNvSpPr txBox="1"/>
          <p:nvPr/>
        </p:nvSpPr>
        <p:spPr>
          <a:xfrm>
            <a:off x="4524164" y="4961189"/>
            <a:ext cx="4213859" cy="461665"/>
          </a:xfrm>
          <a:prstGeom prst="rect">
            <a:avLst/>
          </a:prstGeom>
          <a:noFill/>
        </p:spPr>
        <p:txBody>
          <a:bodyPr wrap="square" rIns="0" rtlCol="0">
            <a:spAutoFit/>
          </a:bodyPr>
          <a:lstStyle/>
          <a:p>
            <a:r>
              <a:rPr lang="ja-JP" altLang="en-US" sz="1300" b="1" u="sng" dirty="0">
                <a:latin typeface="Meiryo UI" panose="020B0604030504040204" pitchFamily="50" charset="-128"/>
                <a:ea typeface="Meiryo UI" panose="020B0604030504040204" pitchFamily="50" charset="-128"/>
              </a:rPr>
              <a:t>■</a:t>
            </a:r>
            <a:r>
              <a:rPr lang="en-US" altLang="ja-JP" sz="1300" b="1" u="sng" dirty="0">
                <a:latin typeface="Meiryo UI" panose="020B0604030504040204" pitchFamily="50" charset="-128"/>
                <a:ea typeface="Meiryo UI" panose="020B0604030504040204" pitchFamily="50" charset="-128"/>
              </a:rPr>
              <a:t>【</a:t>
            </a:r>
            <a:r>
              <a:rPr lang="ja-JP" altLang="en-US" sz="1300" b="1" u="sng" dirty="0">
                <a:latin typeface="Meiryo UI" panose="020B0604030504040204" pitchFamily="50" charset="-128"/>
                <a:ea typeface="Meiryo UI" panose="020B0604030504040204" pitchFamily="50" charset="-128"/>
              </a:rPr>
              <a:t>大阪府市</a:t>
            </a:r>
            <a:r>
              <a:rPr lang="en-US" altLang="ja-JP" sz="1300" b="1" u="sng" dirty="0">
                <a:latin typeface="Meiryo UI" panose="020B0604030504040204" pitchFamily="50" charset="-128"/>
                <a:ea typeface="Meiryo UI" panose="020B0604030504040204" pitchFamily="50" charset="-128"/>
              </a:rPr>
              <a:t>】</a:t>
            </a:r>
            <a:r>
              <a:rPr lang="ja-JP" altLang="en-US" sz="1300" b="1" u="sng" dirty="0">
                <a:latin typeface="Meiryo UI" panose="020B0604030504040204" pitchFamily="50" charset="-128"/>
                <a:ea typeface="Meiryo UI" panose="020B0604030504040204" pitchFamily="50" charset="-128"/>
              </a:rPr>
              <a:t>タクシー事業者への参入意向ヒアリング結果</a:t>
            </a:r>
            <a:endParaRPr lang="en-US" altLang="ja-JP" sz="1300" b="1" u="sng"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R6/4/30</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5/8</a:t>
            </a:r>
            <a:r>
              <a:rPr lang="ja-JP" altLang="en-US" sz="1100" dirty="0">
                <a:latin typeface="Meiryo UI" panose="020B0604030504040204" pitchFamily="50" charset="-128"/>
                <a:ea typeface="Meiryo UI" panose="020B0604030504040204" pitchFamily="50" charset="-128"/>
              </a:rPr>
              <a:t>　大阪市域交通圏のタクシー会社に電話ヒアリング）</a:t>
            </a:r>
            <a:endParaRPr kumimoji="1" lang="ja-JP" altLang="en-US" sz="1200" dirty="0"/>
          </a:p>
        </p:txBody>
      </p:sp>
      <p:sp>
        <p:nvSpPr>
          <p:cNvPr id="4" name="テキスト ボックス 3">
            <a:extLst>
              <a:ext uri="{FF2B5EF4-FFF2-40B4-BE49-F238E27FC236}">
                <a16:creationId xmlns:a16="http://schemas.microsoft.com/office/drawing/2014/main" id="{0C69C13E-AC3B-4096-9FB0-4EB66721BE16}"/>
              </a:ext>
            </a:extLst>
          </p:cNvPr>
          <p:cNvSpPr txBox="1"/>
          <p:nvPr/>
        </p:nvSpPr>
        <p:spPr>
          <a:xfrm>
            <a:off x="4572000" y="5365102"/>
            <a:ext cx="4530329" cy="346249"/>
          </a:xfrm>
          <a:prstGeom prst="rect">
            <a:avLst/>
          </a:prstGeom>
          <a:noFill/>
        </p:spPr>
        <p:txBody>
          <a:bodyPr wrap="square" rtlCol="0">
            <a:spAutoFit/>
          </a:bodyPr>
          <a:lstStyle/>
          <a:p>
            <a:pPr>
              <a:lnSpc>
                <a:spcPct val="150000"/>
              </a:lnSpc>
            </a:pPr>
            <a:r>
              <a:rPr kumimoji="1" lang="ja-JP" altLang="en-US" sz="1200" b="1" dirty="0"/>
              <a:t>○ 「参入意向がある」とした事業者は少なくとも</a:t>
            </a:r>
            <a:r>
              <a:rPr kumimoji="1" lang="en-US" altLang="ja-JP" sz="1200" b="1" dirty="0"/>
              <a:t>13</a:t>
            </a:r>
            <a:r>
              <a:rPr kumimoji="1" lang="ja-JP" altLang="en-US" sz="1200" b="1" dirty="0"/>
              <a:t>社</a:t>
            </a:r>
          </a:p>
        </p:txBody>
      </p:sp>
      <p:sp>
        <p:nvSpPr>
          <p:cNvPr id="15" name="正方形/長方形 14">
            <a:extLst>
              <a:ext uri="{FF2B5EF4-FFF2-40B4-BE49-F238E27FC236}">
                <a16:creationId xmlns:a16="http://schemas.microsoft.com/office/drawing/2014/main" id="{04D96C5C-83D9-443C-BC02-B96738B925EB}"/>
              </a:ext>
            </a:extLst>
          </p:cNvPr>
          <p:cNvSpPr/>
          <p:nvPr/>
        </p:nvSpPr>
        <p:spPr>
          <a:xfrm>
            <a:off x="4380561" y="6139852"/>
            <a:ext cx="4530329" cy="346249"/>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300" b="1" u="sng" dirty="0">
                <a:solidFill>
                  <a:srgbClr val="FF0000"/>
                </a:solidFill>
              </a:rPr>
              <a:t>⇒ 実際の参入事業者は、国土交通省が申請をとりまとめ中</a:t>
            </a:r>
            <a:endParaRPr kumimoji="1" lang="ja-JP" altLang="en-US" sz="1300" u="sng" dirty="0">
              <a:solidFill>
                <a:srgbClr val="FF0000"/>
              </a:solidFill>
            </a:endParaRPr>
          </a:p>
        </p:txBody>
      </p:sp>
    </p:spTree>
    <p:extLst>
      <p:ext uri="{BB962C8B-B14F-4D97-AF65-F5344CB8AC3E}">
        <p14:creationId xmlns:p14="http://schemas.microsoft.com/office/powerpoint/2010/main" val="221163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1EFAA495-6549-4EB5-A81A-DC57A587D20F}"/>
              </a:ext>
            </a:extLst>
          </p:cNvPr>
          <p:cNvSpPr txBox="1"/>
          <p:nvPr/>
        </p:nvSpPr>
        <p:spPr>
          <a:xfrm>
            <a:off x="241486" y="264392"/>
            <a:ext cx="8706462" cy="433196"/>
          </a:xfrm>
          <a:prstGeom prst="rect">
            <a:avLst/>
          </a:prstGeom>
          <a:solidFill>
            <a:schemeClr val="accent1">
              <a:lumMod val="40000"/>
              <a:lumOff val="60000"/>
            </a:schemeClr>
          </a:solidFill>
        </p:spPr>
        <p:txBody>
          <a:bodyPr wrap="square" rtlCol="0">
            <a:spAutoFit/>
          </a:bodyPr>
          <a:lstStyle/>
          <a:p>
            <a:pPr defTabSz="422041">
              <a:defRPr/>
            </a:pPr>
            <a:r>
              <a:rPr kumimoji="1" lang="ja-JP" altLang="en-US" sz="2215" b="1" dirty="0">
                <a:solidFill>
                  <a:prstClr val="black"/>
                </a:solidFill>
                <a:latin typeface="Meiryo UI" panose="020B0604030504040204" pitchFamily="50" charset="-128"/>
                <a:ea typeface="Meiryo UI" panose="020B0604030504040204" pitchFamily="50" charset="-128"/>
              </a:rPr>
              <a:t>◆タクシー事業者</a:t>
            </a:r>
            <a:r>
              <a:rPr kumimoji="1" lang="ja-JP" altLang="en-US" sz="2215" b="1" dirty="0">
                <a:latin typeface="Meiryo UI" panose="020B0604030504040204" pitchFamily="50" charset="-128"/>
                <a:ea typeface="Meiryo UI" panose="020B0604030504040204" pitchFamily="50" charset="-128"/>
              </a:rPr>
              <a:t>側から見た</a:t>
            </a:r>
            <a:r>
              <a:rPr kumimoji="1" lang="ja-JP" altLang="en-US" sz="2215" b="1" dirty="0">
                <a:solidFill>
                  <a:prstClr val="black"/>
                </a:solidFill>
                <a:latin typeface="Meiryo UI" panose="020B0604030504040204" pitchFamily="50" charset="-128"/>
                <a:ea typeface="Meiryo UI" panose="020B0604030504040204" pitchFamily="50" charset="-128"/>
              </a:rPr>
              <a:t>参入にあたっての課題</a:t>
            </a:r>
          </a:p>
        </p:txBody>
      </p:sp>
      <p:sp>
        <p:nvSpPr>
          <p:cNvPr id="13" name="正方形/長方形 12">
            <a:extLst>
              <a:ext uri="{FF2B5EF4-FFF2-40B4-BE49-F238E27FC236}">
                <a16:creationId xmlns:a16="http://schemas.microsoft.com/office/drawing/2014/main" id="{7EE0F5C2-B4F1-4777-888D-2BEC640F546B}"/>
              </a:ext>
            </a:extLst>
          </p:cNvPr>
          <p:cNvSpPr/>
          <p:nvPr/>
        </p:nvSpPr>
        <p:spPr>
          <a:xfrm>
            <a:off x="241486" y="752072"/>
            <a:ext cx="8706462" cy="5751620"/>
          </a:xfrm>
          <a:prstGeom prst="rect">
            <a:avLst/>
          </a:prstGeom>
          <a:solidFill>
            <a:schemeClr val="accent2">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kumimoji="1" lang="ja-JP" altLang="en-US" sz="1662"/>
          </a:p>
        </p:txBody>
      </p:sp>
      <p:grpSp>
        <p:nvGrpSpPr>
          <p:cNvPr id="3" name="グループ化 2">
            <a:extLst>
              <a:ext uri="{FF2B5EF4-FFF2-40B4-BE49-F238E27FC236}">
                <a16:creationId xmlns:a16="http://schemas.microsoft.com/office/drawing/2014/main" id="{B3F5531C-DD6B-4BBA-94E4-F7000AEAD800}"/>
              </a:ext>
            </a:extLst>
          </p:cNvPr>
          <p:cNvGrpSpPr/>
          <p:nvPr/>
        </p:nvGrpSpPr>
        <p:grpSpPr>
          <a:xfrm>
            <a:off x="395620" y="879952"/>
            <a:ext cx="8381335" cy="2264473"/>
            <a:chOff x="394950" y="773734"/>
            <a:chExt cx="8381335" cy="2407954"/>
          </a:xfrm>
        </p:grpSpPr>
        <p:sp>
          <p:nvSpPr>
            <p:cNvPr id="2" name="四角形: 角を丸くする 1">
              <a:extLst>
                <a:ext uri="{FF2B5EF4-FFF2-40B4-BE49-F238E27FC236}">
                  <a16:creationId xmlns:a16="http://schemas.microsoft.com/office/drawing/2014/main" id="{CE7FB5FE-58A0-4D82-ADBF-CDCD8470D687}"/>
                </a:ext>
              </a:extLst>
            </p:cNvPr>
            <p:cNvSpPr/>
            <p:nvPr/>
          </p:nvSpPr>
          <p:spPr>
            <a:xfrm>
              <a:off x="394950" y="929553"/>
              <a:ext cx="8381335" cy="2252135"/>
            </a:xfrm>
            <a:prstGeom prst="roundRect">
              <a:avLst>
                <a:gd name="adj" fmla="val 943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defTabSz="422041">
                <a:spcBef>
                  <a:spcPts val="600"/>
                </a:spcBef>
                <a:defRPr/>
              </a:pPr>
              <a:r>
                <a:rPr kumimoji="1" lang="ja-JP" altLang="en-US" sz="12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場所や時間を制限されれば、</a:t>
              </a:r>
              <a:r>
                <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ドライバー教育や整備体制、点呼やアプリ開発などの</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投資に見合った売り上げが期待できない</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defTabSz="422041">
                <a:spcBef>
                  <a:spcPts val="600"/>
                </a:spcBef>
                <a:defRPr/>
              </a:pPr>
              <a:r>
                <a:rPr kumimoji="1" lang="ja-JP" altLang="en-US" sz="1200" b="1" dirty="0">
                  <a:solidFill>
                    <a:prstClr val="black"/>
                  </a:solidFill>
                  <a:latin typeface="Meiryo UI" panose="020B0604030504040204" pitchFamily="50" charset="-128"/>
                  <a:ea typeface="Meiryo UI" panose="020B0604030504040204" pitchFamily="50" charset="-128"/>
                </a:rPr>
                <a:t>・</a:t>
              </a:r>
              <a:r>
                <a:rPr kumimoji="1" lang="ja-JP" altLang="en-US" sz="1200" b="1" u="sng" dirty="0">
                  <a:solidFill>
                    <a:prstClr val="black"/>
                  </a:solidFill>
                  <a:latin typeface="Meiryo UI" panose="020B0604030504040204" pitchFamily="50" charset="-128"/>
                  <a:ea typeface="Meiryo UI" panose="020B0604030504040204" pitchFamily="50" charset="-128"/>
                </a:rPr>
                <a:t>事故やトラブル時の対応にもコスト</a:t>
              </a:r>
              <a:r>
                <a:rPr kumimoji="1" lang="ja-JP" altLang="en-US" sz="1200" dirty="0">
                  <a:solidFill>
                    <a:prstClr val="black"/>
                  </a:solidFill>
                  <a:latin typeface="Meiryo UI" panose="020B0604030504040204" pitchFamily="50" charset="-128"/>
                  <a:ea typeface="Meiryo UI" panose="020B0604030504040204" pitchFamily="50" charset="-128"/>
                </a:rPr>
                <a:t>がかかり、ライドシェア事業として</a:t>
              </a:r>
              <a:r>
                <a:rPr kumimoji="1" lang="ja-JP" altLang="en-US" sz="1200" b="1" u="sng" dirty="0">
                  <a:solidFill>
                    <a:prstClr val="black"/>
                  </a:solidFill>
                  <a:latin typeface="Meiryo UI" panose="020B0604030504040204" pitchFamily="50" charset="-128"/>
                  <a:ea typeface="Meiryo UI" panose="020B0604030504040204" pitchFamily="50" charset="-128"/>
                </a:rPr>
                <a:t>採算が取れない恐れ</a:t>
              </a:r>
              <a:r>
                <a:rPr kumimoji="1" lang="ja-JP" altLang="en-US" sz="1200" dirty="0">
                  <a:solidFill>
                    <a:prstClr val="black"/>
                  </a:solidFill>
                  <a:latin typeface="Meiryo UI" panose="020B0604030504040204" pitchFamily="50" charset="-128"/>
                  <a:ea typeface="Meiryo UI" panose="020B0604030504040204" pitchFamily="50" charset="-128"/>
                </a:rPr>
                <a:t>がある。</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422041">
                <a:spcBef>
                  <a:spcPts val="600"/>
                </a:spcBef>
                <a:defRPr/>
              </a:pPr>
              <a:r>
                <a:rPr kumimoji="1" lang="ja-JP" altLang="en-US" sz="1200" dirty="0">
                  <a:solidFill>
                    <a:prstClr val="black"/>
                  </a:solidFill>
                  <a:latin typeface="Meiryo UI" panose="020B0604030504040204" pitchFamily="50" charset="-128"/>
                  <a:ea typeface="Meiryo UI" panose="020B0604030504040204" pitchFamily="50" charset="-128"/>
                </a:rPr>
                <a:t>・</a:t>
              </a:r>
              <a:r>
                <a:rPr kumimoji="1" lang="ja-JP" altLang="en-US" sz="1200" b="1" u="sng" dirty="0">
                  <a:solidFill>
                    <a:prstClr val="black"/>
                  </a:solidFill>
                  <a:latin typeface="Meiryo UI" panose="020B0604030504040204" pitchFamily="50" charset="-128"/>
                  <a:ea typeface="Meiryo UI" panose="020B0604030504040204" pitchFamily="50" charset="-128"/>
                </a:rPr>
                <a:t>ドライバーの人件費などを考えると、この営業時間では売り上げが上がらず採算がとれない。</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422041">
                <a:spcBef>
                  <a:spcPts val="600"/>
                </a:spcBef>
                <a:defRPr/>
              </a:pPr>
              <a:r>
                <a:rPr kumimoji="1" lang="ja-JP" altLang="en-US" sz="1200" dirty="0">
                  <a:solidFill>
                    <a:prstClr val="black"/>
                  </a:solidFill>
                  <a:latin typeface="Meiryo UI" panose="020B0604030504040204" pitchFamily="50" charset="-128"/>
                  <a:ea typeface="Meiryo UI" panose="020B0604030504040204" pitchFamily="50" charset="-128"/>
                </a:rPr>
                <a:t>・安全確保を前提に、</a:t>
              </a:r>
              <a:r>
                <a:rPr kumimoji="1" lang="en-US" altLang="ja-JP" sz="1200" b="1" u="sng" dirty="0">
                  <a:solidFill>
                    <a:prstClr val="black"/>
                  </a:solidFill>
                  <a:latin typeface="Meiryo UI" panose="020B0604030504040204" pitchFamily="50" charset="-128"/>
                  <a:ea typeface="Meiryo UI" panose="020B0604030504040204" pitchFamily="50" charset="-128"/>
                </a:rPr>
                <a:t>DX</a:t>
              </a:r>
              <a:r>
                <a:rPr kumimoji="1" lang="ja-JP" altLang="en-US" sz="1200" b="1" u="sng" dirty="0">
                  <a:solidFill>
                    <a:prstClr val="black"/>
                  </a:solidFill>
                  <a:latin typeface="Meiryo UI" panose="020B0604030504040204" pitchFamily="50" charset="-128"/>
                  <a:ea typeface="Meiryo UI" panose="020B0604030504040204" pitchFamily="50" charset="-128"/>
                </a:rPr>
                <a:t>を活用することで１人の運行管理者が管理できる車両数は</a:t>
              </a:r>
              <a:r>
                <a:rPr kumimoji="1" lang="en-US" altLang="ja-JP" sz="1200" b="1" u="sng" dirty="0">
                  <a:solidFill>
                    <a:prstClr val="black"/>
                  </a:solidFill>
                  <a:latin typeface="Meiryo UI" panose="020B0604030504040204" pitchFamily="50" charset="-128"/>
                  <a:ea typeface="Meiryo UI" panose="020B0604030504040204" pitchFamily="50" charset="-128"/>
                </a:rPr>
                <a:t>40</a:t>
              </a:r>
              <a:r>
                <a:rPr kumimoji="1" lang="ja-JP" altLang="en-US" sz="1200" b="1" u="sng" dirty="0">
                  <a:solidFill>
                    <a:prstClr val="black"/>
                  </a:solidFill>
                  <a:latin typeface="Meiryo UI" panose="020B0604030504040204" pitchFamily="50" charset="-128"/>
                  <a:ea typeface="Meiryo UI" panose="020B0604030504040204" pitchFamily="50" charset="-128"/>
                </a:rPr>
                <a:t>両以上可能。</a:t>
              </a:r>
              <a:endParaRPr kumimoji="1" lang="en-US" altLang="ja-JP" sz="1200" b="1" u="sng" dirty="0">
                <a:solidFill>
                  <a:prstClr val="black"/>
                </a:solidFill>
                <a:latin typeface="Meiryo UI" panose="020B0604030504040204" pitchFamily="50" charset="-128"/>
                <a:ea typeface="Meiryo UI" panose="020B0604030504040204" pitchFamily="50" charset="-128"/>
              </a:endParaRPr>
            </a:p>
            <a:p>
              <a:pPr defTabSz="422041">
                <a:spcBef>
                  <a:spcPts val="600"/>
                </a:spcBef>
                <a:defRPr/>
              </a:pPr>
              <a:r>
                <a:rPr kumimoji="1" lang="ja-JP" altLang="en-US" sz="1200" b="1"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タクシードライバーの交代時間と異なる</a:t>
              </a:r>
              <a:r>
                <a:rPr kumimoji="1" lang="ja-JP" altLang="en-US" sz="1200" b="1" u="sng" dirty="0">
                  <a:solidFill>
                    <a:prstClr val="black"/>
                  </a:solidFill>
                  <a:latin typeface="Meiryo UI" panose="020B0604030504040204" pitchFamily="50" charset="-128"/>
                  <a:ea typeface="Meiryo UI" panose="020B0604030504040204" pitchFamily="50" charset="-128"/>
                </a:rPr>
                <a:t>深夜の点呼は運行管理者の負担が増える</a:t>
              </a:r>
              <a:r>
                <a:rPr kumimoji="1" lang="ja-JP" altLang="en-US" sz="1200" b="1" dirty="0">
                  <a:solidFill>
                    <a:prstClr val="black"/>
                  </a:solidFill>
                  <a:latin typeface="Meiryo UI" panose="020B0604030504040204" pitchFamily="50" charset="-128"/>
                  <a:ea typeface="Meiryo UI" panose="020B0604030504040204" pitchFamily="50" charset="-128"/>
                </a:rPr>
                <a:t>。</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422041">
                <a:spcBef>
                  <a:spcPts val="600"/>
                </a:spcBef>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・遠隔点呼の経験がなく、持ち込まれる自家用車の車両管理も必要なため、</a:t>
              </a:r>
              <a:r>
                <a:rPr kumimoji="1" lang="ja-JP" altLang="en-US" sz="1200" b="1" u="sng" dirty="0">
                  <a:solidFill>
                    <a:prstClr val="black"/>
                  </a:solidFill>
                  <a:latin typeface="Meiryo UI" panose="020B0604030504040204" pitchFamily="50" charset="-128"/>
                  <a:ea typeface="Meiryo UI" panose="020B0604030504040204" pitchFamily="50" charset="-128"/>
                </a:rPr>
                <a:t>ライドシェア</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事業への参入はハードルが高い。</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422041">
                <a:spcBef>
                  <a:spcPts val="600"/>
                </a:spcBef>
                <a:defRPr/>
              </a:pPr>
              <a:r>
                <a:rPr kumimoji="1" lang="ja-JP" altLang="en-US" sz="1200" b="1" dirty="0">
                  <a:solidFill>
                    <a:prstClr val="black"/>
                  </a:solidFill>
                  <a:latin typeface="Meiryo UI" panose="020B0604030504040204" pitchFamily="50" charset="-128"/>
                  <a:ea typeface="Meiryo UI" panose="020B0604030504040204" pitchFamily="50" charset="-128"/>
                </a:rPr>
                <a:t>・自社の責任において</a:t>
              </a:r>
              <a:r>
                <a:rPr kumimoji="1" lang="ja-JP" altLang="en-US" sz="1200" b="1" u="sng" dirty="0">
                  <a:solidFill>
                    <a:prstClr val="black"/>
                  </a:solidFill>
                  <a:latin typeface="Meiryo UI" panose="020B0604030504040204" pitchFamily="50" charset="-128"/>
                  <a:ea typeface="Meiryo UI" panose="020B0604030504040204" pitchFamily="50" charset="-128"/>
                </a:rPr>
                <a:t>経験のない一種免許ドライバーの教育や、自家用自動車の整備の確認などを行う体制整備</a:t>
              </a:r>
              <a:r>
                <a:rPr kumimoji="1" lang="ja-JP" altLang="en-US" sz="1200" dirty="0">
                  <a:solidFill>
                    <a:prstClr val="black"/>
                  </a:solidFill>
                  <a:latin typeface="Meiryo UI" panose="020B0604030504040204" pitchFamily="50" charset="-128"/>
                  <a:ea typeface="Meiryo UI" panose="020B0604030504040204" pitchFamily="50" charset="-128"/>
                </a:rPr>
                <a:t>に苦慮している。</a:t>
              </a:r>
              <a:endParaRPr kumimoji="1" lang="en-US" altLang="ja-JP" sz="1200" b="1" u="sng" dirty="0">
                <a:solidFill>
                  <a:prstClr val="black"/>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ACFE5A21-F38B-493E-A4BF-6120767CBFA7}"/>
                </a:ext>
              </a:extLst>
            </p:cNvPr>
            <p:cNvSpPr txBox="1"/>
            <p:nvPr/>
          </p:nvSpPr>
          <p:spPr>
            <a:xfrm>
              <a:off x="394950" y="773734"/>
              <a:ext cx="3992548" cy="30777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400" b="1" u="sng" dirty="0"/>
                <a:t>■ライドシェア事業の採算性・継続性について</a:t>
              </a:r>
              <a:endParaRPr kumimoji="1" lang="ja-JP" altLang="en-US" b="1" u="sng" dirty="0"/>
            </a:p>
          </p:txBody>
        </p:sp>
      </p:grpSp>
      <p:grpSp>
        <p:nvGrpSpPr>
          <p:cNvPr id="5" name="グループ化 4">
            <a:extLst>
              <a:ext uri="{FF2B5EF4-FFF2-40B4-BE49-F238E27FC236}">
                <a16:creationId xmlns:a16="http://schemas.microsoft.com/office/drawing/2014/main" id="{C3598A90-75A3-4DF7-AC90-F920F6A8ACA4}"/>
              </a:ext>
            </a:extLst>
          </p:cNvPr>
          <p:cNvGrpSpPr/>
          <p:nvPr/>
        </p:nvGrpSpPr>
        <p:grpSpPr>
          <a:xfrm>
            <a:off x="404049" y="3290349"/>
            <a:ext cx="8381336" cy="1467425"/>
            <a:chOff x="381331" y="2263193"/>
            <a:chExt cx="8381336" cy="1550402"/>
          </a:xfrm>
        </p:grpSpPr>
        <p:sp>
          <p:nvSpPr>
            <p:cNvPr id="11" name="四角形: 角を丸くする 10">
              <a:extLst>
                <a:ext uri="{FF2B5EF4-FFF2-40B4-BE49-F238E27FC236}">
                  <a16:creationId xmlns:a16="http://schemas.microsoft.com/office/drawing/2014/main" id="{3813BD28-649F-4DA3-9C7F-1B3C07CD3222}"/>
                </a:ext>
              </a:extLst>
            </p:cNvPr>
            <p:cNvSpPr/>
            <p:nvPr/>
          </p:nvSpPr>
          <p:spPr>
            <a:xfrm>
              <a:off x="381331" y="2422399"/>
              <a:ext cx="8381336" cy="139119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defTabSz="422041">
                <a:spcBef>
                  <a:spcPts val="600"/>
                </a:spcBef>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ドライバー希望者は、</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現状の運行時間では働きたい時間に合わず収入も見込めないため辞退。</a:t>
              </a:r>
              <a:endParaRPr kumimoji="1" lang="en-US" altLang="ja-JP" sz="12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defTabSz="422041">
                <a:spcBef>
                  <a:spcPts val="600"/>
                </a:spcBef>
                <a:defRPr/>
              </a:pPr>
              <a:r>
                <a:rPr kumimoji="1" lang="ja-JP" altLang="en-US" sz="1200" b="1" dirty="0">
                  <a:solidFill>
                    <a:prstClr val="black"/>
                  </a:solidFill>
                  <a:latin typeface="Meiryo UI" panose="020B0604030504040204" pitchFamily="50" charset="-128"/>
                  <a:ea typeface="Meiryo UI" panose="020B0604030504040204" pitchFamily="50" charset="-128"/>
                </a:rPr>
                <a:t>・</a:t>
              </a:r>
              <a:r>
                <a:rPr kumimoji="1" lang="ja-JP" altLang="en-US" sz="1200" b="1" u="sng" dirty="0">
                  <a:solidFill>
                    <a:prstClr val="black"/>
                  </a:solidFill>
                  <a:latin typeface="Meiryo UI" panose="020B0604030504040204" pitchFamily="50" charset="-128"/>
                  <a:ea typeface="Meiryo UI" panose="020B0604030504040204" pitchFamily="50" charset="-128"/>
                </a:rPr>
                <a:t>土曜日の０時～３時にドライバーを募集しても集まらない。</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defTabSz="422041">
                <a:spcBef>
                  <a:spcPts val="600"/>
                </a:spcBef>
                <a:defRPr/>
              </a:pPr>
              <a:r>
                <a:rPr kumimoji="1" lang="ja-JP" altLang="en-US" sz="1200" b="1"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ドライバーを</a:t>
              </a:r>
              <a:r>
                <a:rPr kumimoji="1" lang="ja-JP" altLang="en-US" sz="1200" b="1" u="sng" dirty="0">
                  <a:solidFill>
                    <a:prstClr val="black"/>
                  </a:solidFill>
                  <a:latin typeface="Meiryo UI" panose="020B0604030504040204" pitchFamily="50" charset="-128"/>
                  <a:ea typeface="Meiryo UI" panose="020B0604030504040204" pitchFamily="50" charset="-128"/>
                </a:rPr>
                <a:t>雇用すれば、待機時にも最低賃金が必要。</a:t>
              </a:r>
              <a:endParaRPr kumimoji="1" lang="en-US" altLang="ja-JP" sz="1200" b="1" u="sng" dirty="0">
                <a:solidFill>
                  <a:prstClr val="black"/>
                </a:solidFill>
                <a:latin typeface="Meiryo UI" panose="020B0604030504040204" pitchFamily="50" charset="-128"/>
                <a:ea typeface="Meiryo UI" panose="020B0604030504040204" pitchFamily="50" charset="-128"/>
              </a:endParaRPr>
            </a:p>
            <a:p>
              <a:pPr defTabSz="422041">
                <a:spcBef>
                  <a:spcPts val="600"/>
                </a:spcBef>
                <a:defRPr/>
              </a:pPr>
              <a:r>
                <a:rPr kumimoji="1" lang="ja-JP" altLang="en-US" sz="1200" dirty="0">
                  <a:solidFill>
                    <a:prstClr val="black"/>
                  </a:solidFill>
                  <a:latin typeface="Meiryo UI" panose="020B0604030504040204" pitchFamily="50" charset="-128"/>
                  <a:ea typeface="Meiryo UI" panose="020B0604030504040204" pitchFamily="50" charset="-128"/>
                </a:rPr>
                <a:t>・</a:t>
              </a:r>
              <a:r>
                <a:rPr kumimoji="1" lang="ja-JP" altLang="en-US" sz="1200" b="1" u="sng" dirty="0">
                  <a:solidFill>
                    <a:prstClr val="black"/>
                  </a:solidFill>
                  <a:latin typeface="Meiryo UI" panose="020B0604030504040204" pitchFamily="50" charset="-128"/>
                  <a:ea typeface="Meiryo UI" panose="020B0604030504040204" pitchFamily="50" charset="-128"/>
                </a:rPr>
                <a:t>運行場所や時間、車両台数などは会社経営の根幹部分なので、タクシー会社に任せてほしい。</a:t>
              </a:r>
              <a:endParaRPr kumimoji="1" lang="ja-JP" altLang="en-US" sz="1200" dirty="0"/>
            </a:p>
          </p:txBody>
        </p:sp>
        <p:sp>
          <p:nvSpPr>
            <p:cNvPr id="15" name="テキスト ボックス 14">
              <a:extLst>
                <a:ext uri="{FF2B5EF4-FFF2-40B4-BE49-F238E27FC236}">
                  <a16:creationId xmlns:a16="http://schemas.microsoft.com/office/drawing/2014/main" id="{E9DB3C27-B26B-48E1-B048-FADDF96B12B8}"/>
                </a:ext>
              </a:extLst>
            </p:cNvPr>
            <p:cNvSpPr txBox="1"/>
            <p:nvPr/>
          </p:nvSpPr>
          <p:spPr>
            <a:xfrm>
              <a:off x="381331" y="2263193"/>
              <a:ext cx="4099230" cy="325181"/>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chorCtr="0">
              <a:spAutoFit/>
            </a:bodyPr>
            <a:lstStyle/>
            <a:p>
              <a:r>
                <a:rPr kumimoji="1" lang="ja-JP" altLang="en-US" sz="1400" b="1" u="sng" dirty="0"/>
                <a:t>■ライドシェア車両数・ドライバー確保について</a:t>
              </a:r>
              <a:endParaRPr kumimoji="1" lang="ja-JP" altLang="en-US" b="1" u="sng" dirty="0"/>
            </a:p>
          </p:txBody>
        </p:sp>
      </p:grpSp>
      <p:grpSp>
        <p:nvGrpSpPr>
          <p:cNvPr id="7" name="グループ化 6">
            <a:extLst>
              <a:ext uri="{FF2B5EF4-FFF2-40B4-BE49-F238E27FC236}">
                <a16:creationId xmlns:a16="http://schemas.microsoft.com/office/drawing/2014/main" id="{D515CC3D-347F-4130-8B52-6C9AC4E7BC47}"/>
              </a:ext>
            </a:extLst>
          </p:cNvPr>
          <p:cNvGrpSpPr/>
          <p:nvPr/>
        </p:nvGrpSpPr>
        <p:grpSpPr>
          <a:xfrm>
            <a:off x="419148" y="4892832"/>
            <a:ext cx="8381335" cy="1441696"/>
            <a:chOff x="388809" y="5501081"/>
            <a:chExt cx="8381335" cy="1441696"/>
          </a:xfrm>
        </p:grpSpPr>
        <p:sp>
          <p:nvSpPr>
            <p:cNvPr id="14" name="四角形: 角を丸くする 13">
              <a:extLst>
                <a:ext uri="{FF2B5EF4-FFF2-40B4-BE49-F238E27FC236}">
                  <a16:creationId xmlns:a16="http://schemas.microsoft.com/office/drawing/2014/main" id="{98CAE0EB-84D6-4791-8E84-03306BAF346B}"/>
                </a:ext>
              </a:extLst>
            </p:cNvPr>
            <p:cNvSpPr/>
            <p:nvPr/>
          </p:nvSpPr>
          <p:spPr>
            <a:xfrm>
              <a:off x="388809" y="5654970"/>
              <a:ext cx="8381335" cy="128780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defTabSz="422041">
                <a:spcBef>
                  <a:spcPts val="600"/>
                </a:spcBef>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422041">
                <a:spcBef>
                  <a:spcPts val="600"/>
                </a:spcBef>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422041">
                <a:spcBef>
                  <a:spcPts val="600"/>
                </a:spcBef>
                <a:defRPr/>
              </a:pPr>
              <a:r>
                <a:rPr kumimoji="1" lang="ja-JP" altLang="en-US" sz="1200" dirty="0">
                  <a:solidFill>
                    <a:prstClr val="black"/>
                  </a:solidFill>
                  <a:latin typeface="Meiryo UI" panose="020B0604030504040204" pitchFamily="50" charset="-128"/>
                  <a:ea typeface="Meiryo UI" panose="020B0604030504040204" pitchFamily="50" charset="-128"/>
                </a:rPr>
                <a:t>・タクシー事業の現状維持が先決。新たな取組みには投資が必要だが、現状では余力がない。</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422041">
                <a:spcBef>
                  <a:spcPts val="600"/>
                </a:spcBef>
                <a:defRPr/>
              </a:pPr>
              <a:r>
                <a:rPr kumimoji="1" lang="ja-JP" altLang="en-US" sz="1200" dirty="0">
                  <a:solidFill>
                    <a:prstClr val="black"/>
                  </a:solidFill>
                  <a:latin typeface="Meiryo UI" panose="020B0604030504040204" pitchFamily="50" charset="-128"/>
                  <a:ea typeface="Meiryo UI" panose="020B0604030504040204" pitchFamily="50" charset="-128"/>
                </a:rPr>
                <a:t>・運行管理者の雇用などの余裕もなく、現行体制でも手一杯。</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422041">
                <a:spcBef>
                  <a:spcPts val="600"/>
                </a:spcBef>
                <a:defRPr/>
              </a:pPr>
              <a:r>
                <a:rPr kumimoji="1" lang="ja-JP" altLang="en-US" sz="12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・タクシードライバーの中には規制の緩いライドシェアドライバーの方が楽との声もあり、タクシー事業の人材流出を懸念。</a:t>
              </a:r>
              <a:endParaRPr kumimoji="1" lang="en-US" altLang="ja-JP" sz="12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defTabSz="422041">
                <a:spcBef>
                  <a:spcPts val="600"/>
                </a:spcBef>
                <a:defRPr/>
              </a:pPr>
              <a:r>
                <a:rPr kumimoji="1" lang="ja-JP" altLang="en-US" sz="1200" dirty="0">
                  <a:solidFill>
                    <a:prstClr val="black"/>
                  </a:solidFill>
                  <a:latin typeface="Meiryo UI" panose="020B0604030504040204" pitchFamily="50" charset="-128"/>
                  <a:ea typeface="Meiryo UI" panose="020B0604030504040204" pitchFamily="50" charset="-128"/>
                </a:rPr>
                <a:t>・制度がよくわからない中で参入していくのはリスクがあり、時期尚早と考える。</a:t>
              </a: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5FE510B3-3EB9-4FC2-BB0B-30D12A1D6A5E}"/>
                </a:ext>
              </a:extLst>
            </p:cNvPr>
            <p:cNvSpPr txBox="1"/>
            <p:nvPr/>
          </p:nvSpPr>
          <p:spPr>
            <a:xfrm>
              <a:off x="388809" y="5501081"/>
              <a:ext cx="2156129"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b" anchorCtr="0">
              <a:spAutoFit/>
            </a:bodyPr>
            <a:lstStyle/>
            <a:p>
              <a:r>
                <a:rPr kumimoji="1" lang="ja-JP" altLang="en-US" sz="1400" b="1" u="sng" dirty="0"/>
                <a:t>■タクシー事業への影響</a:t>
              </a:r>
              <a:endParaRPr kumimoji="1" lang="ja-JP" altLang="en-US" b="1" u="sng" dirty="0"/>
            </a:p>
          </p:txBody>
        </p:sp>
      </p:grpSp>
      <p:sp>
        <p:nvSpPr>
          <p:cNvPr id="26" name="スライド番号プレースホルダー 5">
            <a:extLst>
              <a:ext uri="{FF2B5EF4-FFF2-40B4-BE49-F238E27FC236}">
                <a16:creationId xmlns:a16="http://schemas.microsoft.com/office/drawing/2014/main" id="{C2BBF9D4-0129-4FBA-A77A-BB418F2592C4}"/>
              </a:ext>
            </a:extLst>
          </p:cNvPr>
          <p:cNvSpPr>
            <a:spLocks noGrp="1"/>
          </p:cNvSpPr>
          <p:nvPr>
            <p:ph type="sldNum" sz="quarter" idx="12"/>
          </p:nvPr>
        </p:nvSpPr>
        <p:spPr>
          <a:xfrm>
            <a:off x="7072948" y="6440594"/>
            <a:ext cx="2057400" cy="337038"/>
          </a:xfrm>
        </p:spPr>
        <p:txBody>
          <a:bodyPr/>
          <a:lstStyle/>
          <a:p>
            <a:fld id="{8FDAF418-0E3B-465D-8A5B-9073392524AE}" type="slidenum">
              <a:rPr kumimoji="1" lang="ja-JP" altLang="en-US" smtClean="0"/>
              <a:t>4</a:t>
            </a:fld>
            <a:endParaRPr kumimoji="1" lang="ja-JP" altLang="en-US" dirty="0"/>
          </a:p>
        </p:txBody>
      </p:sp>
    </p:spTree>
    <p:extLst>
      <p:ext uri="{BB962C8B-B14F-4D97-AF65-F5344CB8AC3E}">
        <p14:creationId xmlns:p14="http://schemas.microsoft.com/office/powerpoint/2010/main" val="838055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a:extLst>
              <a:ext uri="{FF2B5EF4-FFF2-40B4-BE49-F238E27FC236}">
                <a16:creationId xmlns:a16="http://schemas.microsoft.com/office/drawing/2014/main" id="{02CA6F54-0D69-478C-9D20-AEE4BDEDC33E}"/>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88625" y="3265966"/>
            <a:ext cx="4313483" cy="3287421"/>
          </a:xfrm>
          <a:prstGeom prst="rect">
            <a:avLst/>
          </a:prstGeom>
        </p:spPr>
      </p:pic>
      <p:sp>
        <p:nvSpPr>
          <p:cNvPr id="11" name="テキスト ボックス 10">
            <a:extLst>
              <a:ext uri="{FF2B5EF4-FFF2-40B4-BE49-F238E27FC236}">
                <a16:creationId xmlns:a16="http://schemas.microsoft.com/office/drawing/2014/main" id="{4C1FBA86-73A4-4DAA-9453-08632C2F0ABB}"/>
              </a:ext>
            </a:extLst>
          </p:cNvPr>
          <p:cNvSpPr txBox="1"/>
          <p:nvPr/>
        </p:nvSpPr>
        <p:spPr>
          <a:xfrm>
            <a:off x="241486" y="288823"/>
            <a:ext cx="8706462" cy="433196"/>
          </a:xfrm>
          <a:prstGeom prst="rect">
            <a:avLst/>
          </a:prstGeom>
          <a:solidFill>
            <a:schemeClr val="accent1">
              <a:lumMod val="40000"/>
              <a:lumOff val="60000"/>
            </a:schemeClr>
          </a:solidFill>
        </p:spPr>
        <p:txBody>
          <a:bodyPr wrap="square" rtlCol="0">
            <a:spAutoFit/>
          </a:bodyPr>
          <a:lstStyle/>
          <a:p>
            <a:pPr defTabSz="422041">
              <a:defRPr/>
            </a:pPr>
            <a:r>
              <a:rPr kumimoji="1" lang="ja-JP" altLang="en-US" sz="2215" b="1" dirty="0">
                <a:solidFill>
                  <a:prstClr val="black"/>
                </a:solidFill>
                <a:latin typeface="Meiryo UI" panose="020B0604030504040204" pitchFamily="50" charset="-128"/>
                <a:ea typeface="Meiryo UI" panose="020B0604030504040204" pitchFamily="50" charset="-128"/>
              </a:rPr>
              <a:t>◆アプリデータに基づく不足車両数把握の課題</a:t>
            </a:r>
          </a:p>
        </p:txBody>
      </p:sp>
      <p:sp>
        <p:nvSpPr>
          <p:cNvPr id="3" name="スライド番号プレースホルダー 2">
            <a:extLst>
              <a:ext uri="{FF2B5EF4-FFF2-40B4-BE49-F238E27FC236}">
                <a16:creationId xmlns:a16="http://schemas.microsoft.com/office/drawing/2014/main" id="{516BCE97-7FA4-4CE3-A909-084CCDFFA309}"/>
              </a:ext>
            </a:extLst>
          </p:cNvPr>
          <p:cNvSpPr>
            <a:spLocks noGrp="1"/>
          </p:cNvSpPr>
          <p:nvPr>
            <p:ph type="sldNum" sz="quarter" idx="12"/>
          </p:nvPr>
        </p:nvSpPr>
        <p:spPr>
          <a:xfrm>
            <a:off x="6928648" y="6514725"/>
            <a:ext cx="2057400" cy="337038"/>
          </a:xfrm>
        </p:spPr>
        <p:txBody>
          <a:bodyPr/>
          <a:lstStyle/>
          <a:p>
            <a:fld id="{2E355E97-4052-4661-8050-73970B9BE1C2}" type="slidenum">
              <a:rPr kumimoji="1" lang="ja-JP" altLang="en-US" smtClean="0"/>
              <a:t>5</a:t>
            </a:fld>
            <a:endParaRPr kumimoji="1" lang="ja-JP" altLang="en-US" dirty="0"/>
          </a:p>
        </p:txBody>
      </p:sp>
      <p:sp>
        <p:nvSpPr>
          <p:cNvPr id="8" name="正方形/長方形 7">
            <a:extLst>
              <a:ext uri="{FF2B5EF4-FFF2-40B4-BE49-F238E27FC236}">
                <a16:creationId xmlns:a16="http://schemas.microsoft.com/office/drawing/2014/main" id="{CB100F71-81C6-4C29-BD5D-6D9A793A44CC}"/>
              </a:ext>
            </a:extLst>
          </p:cNvPr>
          <p:cNvSpPr/>
          <p:nvPr/>
        </p:nvSpPr>
        <p:spPr>
          <a:xfrm>
            <a:off x="234462" y="2002914"/>
            <a:ext cx="8706462" cy="4603625"/>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31" name="テキスト ボックス 30">
            <a:extLst>
              <a:ext uri="{FF2B5EF4-FFF2-40B4-BE49-F238E27FC236}">
                <a16:creationId xmlns:a16="http://schemas.microsoft.com/office/drawing/2014/main" id="{CFE38A0A-BF5A-41DA-9728-67CDF090351B}"/>
              </a:ext>
            </a:extLst>
          </p:cNvPr>
          <p:cNvSpPr txBox="1"/>
          <p:nvPr/>
        </p:nvSpPr>
        <p:spPr>
          <a:xfrm>
            <a:off x="356962" y="704712"/>
            <a:ext cx="8475509" cy="1261884"/>
          </a:xfrm>
          <a:prstGeom prst="rect">
            <a:avLst/>
          </a:prstGeom>
          <a:noFill/>
          <a:ln w="15875">
            <a:noFill/>
          </a:ln>
        </p:spPr>
        <p:txBody>
          <a:bodyPr wrap="square" lIns="36000" rIns="36000" bIns="0" rtlCol="0" anchor="ctr" anchorCtr="0">
            <a:spAutoFit/>
          </a:bodyPr>
          <a:lstStyle/>
          <a:p>
            <a:pPr marL="216000" indent="-457200"/>
            <a:r>
              <a:rPr kumimoji="1" lang="ja-JP" altLang="en-US" sz="1600" dirty="0"/>
              <a:t>●タクシー利用者のうち、</a:t>
            </a:r>
            <a:r>
              <a:rPr kumimoji="1" lang="ja-JP" altLang="en-US" sz="1600" b="1" u="sng" dirty="0"/>
              <a:t>配車アプリを最もよく利用するのは全体の３割程度</a:t>
            </a:r>
            <a:endParaRPr kumimoji="1" lang="ja-JP" altLang="en-US" sz="1600" dirty="0"/>
          </a:p>
          <a:p>
            <a:pPr marL="216000" indent="-457200">
              <a:spcBef>
                <a:spcPts val="600"/>
              </a:spcBef>
            </a:pPr>
            <a:r>
              <a:rPr kumimoji="1" lang="ja-JP" altLang="en-US" sz="1600" dirty="0"/>
              <a:t>●タクシー利用者の</a:t>
            </a:r>
            <a:r>
              <a:rPr kumimoji="1" lang="ja-JP" altLang="en-US" sz="1600" b="1" u="sng" dirty="0"/>
              <a:t>約６割が、タクシーのつかまりにくさを実感</a:t>
            </a:r>
            <a:endParaRPr kumimoji="1" lang="en-US" altLang="ja-JP" sz="1600" b="1" u="sng" dirty="0"/>
          </a:p>
          <a:p>
            <a:pPr marL="216000" indent="-457200">
              <a:spcBef>
                <a:spcPts val="600"/>
              </a:spcBef>
            </a:pPr>
            <a:r>
              <a:rPr kumimoji="1" lang="ja-JP" altLang="en-US" sz="1600" dirty="0"/>
              <a:t>●</a:t>
            </a:r>
            <a:r>
              <a:rPr kumimoji="1" lang="ja-JP" altLang="en-US" sz="1600" b="1" u="sng" dirty="0"/>
              <a:t>平日午前から夜間</a:t>
            </a:r>
            <a:r>
              <a:rPr kumimoji="1" lang="ja-JP" altLang="en-US" sz="1600" dirty="0"/>
              <a:t>及び、</a:t>
            </a:r>
            <a:r>
              <a:rPr kumimoji="1" lang="ja-JP" altLang="en-US" sz="1600" b="1" u="sng" dirty="0"/>
              <a:t>荒天・イベント時</a:t>
            </a:r>
            <a:r>
              <a:rPr kumimoji="1" lang="ja-JP" altLang="en-US" sz="1600" dirty="0"/>
              <a:t>にタクシー不足を実感</a:t>
            </a:r>
            <a:endParaRPr kumimoji="1" lang="en-US" altLang="ja-JP" sz="1600" dirty="0"/>
          </a:p>
          <a:p>
            <a:pPr marL="216000" indent="-457200">
              <a:spcBef>
                <a:spcPts val="600"/>
              </a:spcBef>
            </a:pPr>
            <a:r>
              <a:rPr kumimoji="1" lang="ja-JP" altLang="en-US" sz="1600" dirty="0"/>
              <a:t>　</a:t>
            </a:r>
            <a:r>
              <a:rPr kumimoji="1" lang="ja-JP" altLang="en-US" sz="1600" b="1" u="sng" dirty="0"/>
              <a:t>⇒配車アプリデータだけでは、利用者のニーズを正確に捉えているか不明</a:t>
            </a:r>
            <a:endParaRPr kumimoji="1" lang="en-US" altLang="ja-JP" sz="1600" b="1" u="sng" dirty="0"/>
          </a:p>
        </p:txBody>
      </p:sp>
      <p:sp>
        <p:nvSpPr>
          <p:cNvPr id="26" name="テキスト ボックス 25">
            <a:extLst>
              <a:ext uri="{FF2B5EF4-FFF2-40B4-BE49-F238E27FC236}">
                <a16:creationId xmlns:a16="http://schemas.microsoft.com/office/drawing/2014/main" id="{1A117075-CB05-434F-BF23-DC4475EEC1D8}"/>
              </a:ext>
            </a:extLst>
          </p:cNvPr>
          <p:cNvSpPr txBox="1"/>
          <p:nvPr/>
        </p:nvSpPr>
        <p:spPr>
          <a:xfrm>
            <a:off x="241486" y="2002915"/>
            <a:ext cx="3312205" cy="523220"/>
          </a:xfrm>
          <a:prstGeom prst="rect">
            <a:avLst/>
          </a:prstGeom>
          <a:noFill/>
        </p:spPr>
        <p:txBody>
          <a:bodyPr wrap="square">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タクシー利用者に対するアンケート調査</a:t>
            </a:r>
            <a:r>
              <a:rPr kumimoji="1" lang="en-US" altLang="ja-JP" sz="1400" b="1" dirty="0">
                <a:latin typeface="Meiryo UI" panose="020B0604030504040204" pitchFamily="50" charset="-128"/>
                <a:ea typeface="Meiryo UI" panose="020B0604030504040204" pitchFamily="50" charset="-128"/>
              </a:rPr>
              <a:t>】</a:t>
            </a:r>
          </a:p>
          <a:p>
            <a:r>
              <a:rPr kumimoji="1" lang="ja-JP" altLang="en-US" sz="1400" b="1" dirty="0">
                <a:latin typeface="Meiryo UI" panose="020B0604030504040204" pitchFamily="50" charset="-128"/>
                <a:ea typeface="Meiryo UI" panose="020B0604030504040204" pitchFamily="50" charset="-128"/>
              </a:rPr>
              <a:t>（大阪府実施）</a:t>
            </a:r>
            <a:endParaRPr kumimoji="1" lang="en-US" altLang="ja-JP" sz="1400" b="1"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FBCFC8CE-B724-4735-B338-42AD323DDB0B}"/>
              </a:ext>
            </a:extLst>
          </p:cNvPr>
          <p:cNvSpPr txBox="1"/>
          <p:nvPr/>
        </p:nvSpPr>
        <p:spPr>
          <a:xfrm>
            <a:off x="336049" y="2518991"/>
            <a:ext cx="4100974" cy="461665"/>
          </a:xfrm>
          <a:prstGeom prst="rect">
            <a:avLst/>
          </a:prstGeom>
          <a:noFill/>
        </p:spPr>
        <p:txBody>
          <a:bodyPr wrap="square" rtlCol="0">
            <a:spAutoFit/>
          </a:bodyPr>
          <a:lstStyle/>
          <a:p>
            <a:pPr marL="180000" indent="-457200"/>
            <a:r>
              <a:rPr kumimoji="1" lang="ja-JP" altLang="en-US" sz="1200" dirty="0"/>
              <a:t>・</a:t>
            </a:r>
            <a:r>
              <a:rPr kumimoji="1" lang="en-US" altLang="ja-JP" sz="1200" dirty="0"/>
              <a:t>2024/4/17</a:t>
            </a:r>
            <a:r>
              <a:rPr kumimoji="1" lang="ja-JP" altLang="en-US" sz="1200" dirty="0"/>
              <a:t>～</a:t>
            </a:r>
            <a:r>
              <a:rPr kumimoji="1" lang="en-US" altLang="ja-JP" sz="1200" dirty="0"/>
              <a:t>19</a:t>
            </a:r>
            <a:r>
              <a:rPr kumimoji="1" lang="ja-JP" altLang="en-US" sz="1200" dirty="0"/>
              <a:t>　ネットアンケート</a:t>
            </a:r>
            <a:endParaRPr kumimoji="1" lang="en-US" altLang="ja-JP" sz="1200" dirty="0"/>
          </a:p>
          <a:p>
            <a:pPr marL="180000" indent="-457200"/>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1,000</a:t>
            </a:r>
            <a:r>
              <a:rPr lang="ja-JP" altLang="en-US" sz="1200" dirty="0">
                <a:latin typeface="Meiryo UI" panose="020B0604030504040204" pitchFamily="50" charset="-128"/>
                <a:ea typeface="Meiryo UI" panose="020B0604030504040204" pitchFamily="50" charset="-128"/>
              </a:rPr>
              <a:t>サンプル（大阪府民</a:t>
            </a:r>
            <a:r>
              <a:rPr lang="en-US" altLang="ja-JP" sz="1200" dirty="0">
                <a:latin typeface="Meiryo UI" panose="020B0604030504040204" pitchFamily="50" charset="-128"/>
                <a:ea typeface="Meiryo UI" panose="020B0604030504040204" pitchFamily="50" charset="-128"/>
              </a:rPr>
              <a:t>500</a:t>
            </a:r>
            <a:r>
              <a:rPr lang="ja-JP" altLang="en-US" sz="1200" dirty="0">
                <a:latin typeface="Meiryo UI" panose="020B0604030504040204" pitchFamily="50" charset="-128"/>
                <a:ea typeface="Meiryo UI" panose="020B0604030504040204" pitchFamily="50" charset="-128"/>
              </a:rPr>
              <a:t>人、大阪府民以外</a:t>
            </a:r>
            <a:r>
              <a:rPr lang="en-US" altLang="ja-JP" sz="1200" dirty="0">
                <a:latin typeface="Meiryo UI" panose="020B0604030504040204" pitchFamily="50" charset="-128"/>
                <a:ea typeface="Meiryo UI" panose="020B0604030504040204" pitchFamily="50" charset="-128"/>
              </a:rPr>
              <a:t>500</a:t>
            </a:r>
            <a:r>
              <a:rPr lang="ja-JP" altLang="en-US" sz="1200" dirty="0">
                <a:latin typeface="Meiryo UI" panose="020B0604030504040204" pitchFamily="50" charset="-128"/>
                <a:ea typeface="Meiryo UI" panose="020B0604030504040204" pitchFamily="50" charset="-128"/>
              </a:rPr>
              <a:t>人）</a:t>
            </a:r>
            <a:endParaRPr kumimoji="1" lang="en-US" altLang="ja-JP" sz="1200" b="1" u="sng" dirty="0"/>
          </a:p>
        </p:txBody>
      </p:sp>
      <p:sp>
        <p:nvSpPr>
          <p:cNvPr id="36" name="正方形/長方形 35">
            <a:extLst>
              <a:ext uri="{FF2B5EF4-FFF2-40B4-BE49-F238E27FC236}">
                <a16:creationId xmlns:a16="http://schemas.microsoft.com/office/drawing/2014/main" id="{77614DF9-95BE-427B-B0DC-38C975183CF4}"/>
              </a:ext>
            </a:extLst>
          </p:cNvPr>
          <p:cNvSpPr/>
          <p:nvPr/>
        </p:nvSpPr>
        <p:spPr>
          <a:xfrm>
            <a:off x="2590719" y="4222028"/>
            <a:ext cx="1150701" cy="889808"/>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46A34437-3B8E-4A46-9831-234571B262DA}"/>
              </a:ext>
            </a:extLst>
          </p:cNvPr>
          <p:cNvSpPr txBox="1"/>
          <p:nvPr/>
        </p:nvSpPr>
        <p:spPr>
          <a:xfrm>
            <a:off x="388625" y="3174420"/>
            <a:ext cx="3775393" cy="307777"/>
          </a:xfrm>
          <a:prstGeom prst="rect">
            <a:avLst/>
          </a:prstGeom>
          <a:noFill/>
        </p:spPr>
        <p:txBody>
          <a:bodyPr wrap="none" rtlCol="0">
            <a:spAutoFit/>
          </a:bodyPr>
          <a:lstStyle/>
          <a:p>
            <a:r>
              <a:rPr kumimoji="1" lang="ja-JP" altLang="en-US" sz="1400" b="1" dirty="0"/>
              <a:t>≪最もよく利用するタクシーの乗車方法は≫</a:t>
            </a:r>
          </a:p>
        </p:txBody>
      </p:sp>
      <p:pic>
        <p:nvPicPr>
          <p:cNvPr id="12" name="図 11">
            <a:extLst>
              <a:ext uri="{FF2B5EF4-FFF2-40B4-BE49-F238E27FC236}">
                <a16:creationId xmlns:a16="http://schemas.microsoft.com/office/drawing/2014/main" id="{3943588D-CB78-48E2-A90C-17C565B931C4}"/>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5309239" y="2389099"/>
            <a:ext cx="2336327" cy="1873723"/>
          </a:xfrm>
          <a:prstGeom prst="rect">
            <a:avLst/>
          </a:prstGeom>
        </p:spPr>
      </p:pic>
      <p:sp>
        <p:nvSpPr>
          <p:cNvPr id="13" name="テキスト ボックス 12">
            <a:extLst>
              <a:ext uri="{FF2B5EF4-FFF2-40B4-BE49-F238E27FC236}">
                <a16:creationId xmlns:a16="http://schemas.microsoft.com/office/drawing/2014/main" id="{04DFA853-29CE-48DE-A6DD-939FC1712875}"/>
              </a:ext>
            </a:extLst>
          </p:cNvPr>
          <p:cNvSpPr txBox="1"/>
          <p:nvPr/>
        </p:nvSpPr>
        <p:spPr>
          <a:xfrm>
            <a:off x="5230678" y="2206827"/>
            <a:ext cx="3416320" cy="307777"/>
          </a:xfrm>
          <a:prstGeom prst="rect">
            <a:avLst/>
          </a:prstGeom>
          <a:noFill/>
        </p:spPr>
        <p:txBody>
          <a:bodyPr wrap="none" rtlCol="0">
            <a:spAutoFit/>
          </a:bodyPr>
          <a:lstStyle/>
          <a:p>
            <a:r>
              <a:rPr kumimoji="1" lang="ja-JP" altLang="en-US" sz="1400" b="1" dirty="0"/>
              <a:t>≪タクシーが捕まりにくいと感じるか≫</a:t>
            </a:r>
          </a:p>
        </p:txBody>
      </p:sp>
      <p:pic>
        <p:nvPicPr>
          <p:cNvPr id="14" name="図 13">
            <a:extLst>
              <a:ext uri="{FF2B5EF4-FFF2-40B4-BE49-F238E27FC236}">
                <a16:creationId xmlns:a16="http://schemas.microsoft.com/office/drawing/2014/main" id="{AB510DA2-E800-488E-AC24-BF310541E7A0}"/>
              </a:ext>
            </a:extLst>
          </p:cNvPr>
          <p:cNvPicPr>
            <a:picLocks noChangeAspect="1"/>
          </p:cNvPicPr>
          <p:nvPr/>
        </p:nvPicPr>
        <p:blipFill>
          <a:blip r:embed="rId5"/>
          <a:stretch>
            <a:fillRect/>
          </a:stretch>
        </p:blipFill>
        <p:spPr>
          <a:xfrm>
            <a:off x="5125574" y="4199646"/>
            <a:ext cx="3521424" cy="2338499"/>
          </a:xfrm>
          <a:prstGeom prst="rect">
            <a:avLst/>
          </a:prstGeom>
        </p:spPr>
      </p:pic>
      <p:sp>
        <p:nvSpPr>
          <p:cNvPr id="15" name="正方形/長方形 14">
            <a:extLst>
              <a:ext uri="{FF2B5EF4-FFF2-40B4-BE49-F238E27FC236}">
                <a16:creationId xmlns:a16="http://schemas.microsoft.com/office/drawing/2014/main" id="{444C5057-2083-4B00-921A-C15D7871B788}"/>
              </a:ext>
            </a:extLst>
          </p:cNvPr>
          <p:cNvSpPr/>
          <p:nvPr/>
        </p:nvSpPr>
        <p:spPr>
          <a:xfrm>
            <a:off x="5083390" y="4271611"/>
            <a:ext cx="3563608" cy="22665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C737BCE6-010C-4DA2-9030-2425F5E0D750}"/>
              </a:ext>
            </a:extLst>
          </p:cNvPr>
          <p:cNvSpPr/>
          <p:nvPr/>
        </p:nvSpPr>
        <p:spPr>
          <a:xfrm>
            <a:off x="6591802" y="3017545"/>
            <a:ext cx="776738" cy="777215"/>
          </a:xfrm>
          <a:prstGeom prst="rect">
            <a:avLst/>
          </a:prstGeom>
          <a:no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80E14893-12C0-42B8-8CFA-0B2B8F2A6E04}"/>
              </a:ext>
            </a:extLst>
          </p:cNvPr>
          <p:cNvSpPr/>
          <p:nvPr/>
        </p:nvSpPr>
        <p:spPr>
          <a:xfrm>
            <a:off x="5502061" y="4825340"/>
            <a:ext cx="756000" cy="11160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8755703A-FE76-42C8-9305-598951FFF085}"/>
              </a:ext>
            </a:extLst>
          </p:cNvPr>
          <p:cNvSpPr/>
          <p:nvPr/>
        </p:nvSpPr>
        <p:spPr>
          <a:xfrm>
            <a:off x="8037961" y="4658128"/>
            <a:ext cx="252000" cy="12960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弧 20">
            <a:extLst>
              <a:ext uri="{FF2B5EF4-FFF2-40B4-BE49-F238E27FC236}">
                <a16:creationId xmlns:a16="http://schemas.microsoft.com/office/drawing/2014/main" id="{54FAF432-9089-48D1-8417-E27219A26BBA}"/>
              </a:ext>
            </a:extLst>
          </p:cNvPr>
          <p:cNvSpPr/>
          <p:nvPr/>
        </p:nvSpPr>
        <p:spPr>
          <a:xfrm rot="3271636">
            <a:off x="7048330" y="3530360"/>
            <a:ext cx="1090654" cy="758295"/>
          </a:xfrm>
          <a:custGeom>
            <a:avLst/>
            <a:gdLst>
              <a:gd name="connsiteX0" fmla="*/ 58284 w 1090654"/>
              <a:gd name="connsiteY0" fmla="*/ 208601 h 758295"/>
              <a:gd name="connsiteX1" fmla="*/ 550520 w 1090654"/>
              <a:gd name="connsiteY1" fmla="*/ 17 h 758295"/>
              <a:gd name="connsiteX2" fmla="*/ 1040784 w 1090654"/>
              <a:gd name="connsiteY2" fmla="*/ 220749 h 758295"/>
              <a:gd name="connsiteX3" fmla="*/ 545327 w 1090654"/>
              <a:gd name="connsiteY3" fmla="*/ 379148 h 758295"/>
              <a:gd name="connsiteX4" fmla="*/ 58284 w 1090654"/>
              <a:gd name="connsiteY4" fmla="*/ 208601 h 758295"/>
              <a:gd name="connsiteX0" fmla="*/ 58284 w 1090654"/>
              <a:gd name="connsiteY0" fmla="*/ 208601 h 758295"/>
              <a:gd name="connsiteX1" fmla="*/ 550520 w 1090654"/>
              <a:gd name="connsiteY1" fmla="*/ 17 h 758295"/>
              <a:gd name="connsiteX2" fmla="*/ 1040784 w 1090654"/>
              <a:gd name="connsiteY2" fmla="*/ 220749 h 758295"/>
            </a:gdLst>
            <a:ahLst/>
            <a:cxnLst>
              <a:cxn ang="0">
                <a:pos x="connsiteX0" y="connsiteY0"/>
              </a:cxn>
              <a:cxn ang="0">
                <a:pos x="connsiteX1" y="connsiteY1"/>
              </a:cxn>
              <a:cxn ang="0">
                <a:pos x="connsiteX2" y="connsiteY2"/>
              </a:cxn>
            </a:cxnLst>
            <a:rect l="l" t="t" r="r" b="b"/>
            <a:pathLst>
              <a:path w="1090654" h="758295" stroke="0" extrusionOk="0">
                <a:moveTo>
                  <a:pt x="58284" y="208601"/>
                </a:moveTo>
                <a:cubicBezTo>
                  <a:pt x="155816" y="84558"/>
                  <a:pt x="350668" y="-17788"/>
                  <a:pt x="550520" y="17"/>
                </a:cubicBezTo>
                <a:cubicBezTo>
                  <a:pt x="778174" y="7167"/>
                  <a:pt x="939157" y="88045"/>
                  <a:pt x="1040784" y="220749"/>
                </a:cubicBezTo>
                <a:cubicBezTo>
                  <a:pt x="804619" y="250118"/>
                  <a:pt x="796156" y="317277"/>
                  <a:pt x="545327" y="379148"/>
                </a:cubicBezTo>
                <a:cubicBezTo>
                  <a:pt x="412159" y="293130"/>
                  <a:pt x="297987" y="260114"/>
                  <a:pt x="58284" y="208601"/>
                </a:cubicBezTo>
                <a:close/>
              </a:path>
              <a:path w="1090654" h="758295" fill="none" extrusionOk="0">
                <a:moveTo>
                  <a:pt x="58284" y="208601"/>
                </a:moveTo>
                <a:cubicBezTo>
                  <a:pt x="145330" y="101440"/>
                  <a:pt x="349940" y="17177"/>
                  <a:pt x="550520" y="17"/>
                </a:cubicBezTo>
                <a:cubicBezTo>
                  <a:pt x="782945" y="18816"/>
                  <a:pt x="948198" y="96111"/>
                  <a:pt x="1040784" y="220749"/>
                </a:cubicBezTo>
              </a:path>
              <a:path w="1090654" h="758295" fill="none" stroke="0" extrusionOk="0">
                <a:moveTo>
                  <a:pt x="58284" y="208601"/>
                </a:moveTo>
                <a:cubicBezTo>
                  <a:pt x="159961" y="100252"/>
                  <a:pt x="353183" y="11484"/>
                  <a:pt x="550520" y="17"/>
                </a:cubicBezTo>
                <a:cubicBezTo>
                  <a:pt x="769328" y="-12254"/>
                  <a:pt x="948084" y="103471"/>
                  <a:pt x="1040784" y="220749"/>
                </a:cubicBezTo>
              </a:path>
            </a:pathLst>
          </a:custGeom>
          <a:ln w="60325">
            <a:solidFill>
              <a:srgbClr val="FF0000"/>
            </a:solidFill>
            <a:prstDash val="sysDot"/>
            <a:headEnd w="lg" len="lg"/>
            <a:tailEnd type="triangle" w="lg" len="sm"/>
            <a:extLst>
              <a:ext uri="{C807C97D-BFC1-408E-A445-0C87EB9F89A2}">
                <ask:lineSketchStyleProps xmlns:ask="http://schemas.microsoft.com/office/drawing/2018/sketchyshapes" sd="3432522672">
                  <a:prstGeom prst="arc">
                    <a:avLst>
                      <a:gd name="adj1" fmla="val 11957913"/>
                      <a:gd name="adj2" fmla="val 20536248"/>
                    </a:avLst>
                  </a:prstGeom>
                  <ask:type>
                    <ask:lineSketchCurved/>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FD7AE107-AE86-47D0-B66A-8F5A809C71BD}"/>
              </a:ext>
            </a:extLst>
          </p:cNvPr>
          <p:cNvSpPr txBox="1"/>
          <p:nvPr/>
        </p:nvSpPr>
        <p:spPr>
          <a:xfrm>
            <a:off x="2711152" y="6357174"/>
            <a:ext cx="1685077" cy="230832"/>
          </a:xfrm>
          <a:prstGeom prst="rect">
            <a:avLst/>
          </a:prstGeom>
          <a:noFill/>
        </p:spPr>
        <p:txBody>
          <a:bodyPr wrap="none" rtlCol="0">
            <a:spAutoFit/>
          </a:bodyPr>
          <a:lstStyle/>
          <a:p>
            <a:r>
              <a:rPr kumimoji="1" lang="en-US" altLang="ja-JP" sz="900" b="1" dirty="0"/>
              <a:t>※</a:t>
            </a:r>
            <a:r>
              <a:rPr kumimoji="1" lang="ja-JP" altLang="en-US" sz="900" b="1" dirty="0"/>
              <a:t>利用地域ごとの回答を集計</a:t>
            </a:r>
          </a:p>
        </p:txBody>
      </p:sp>
    </p:spTree>
    <p:extLst>
      <p:ext uri="{BB962C8B-B14F-4D97-AF65-F5344CB8AC3E}">
        <p14:creationId xmlns:p14="http://schemas.microsoft.com/office/powerpoint/2010/main" val="93444430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四角形: 角を丸くする 101">
            <a:extLst>
              <a:ext uri="{FF2B5EF4-FFF2-40B4-BE49-F238E27FC236}">
                <a16:creationId xmlns:a16="http://schemas.microsoft.com/office/drawing/2014/main" id="{4B76050A-DD3D-4DC9-94A3-6E6DA36BA1CE}"/>
              </a:ext>
            </a:extLst>
          </p:cNvPr>
          <p:cNvSpPr/>
          <p:nvPr/>
        </p:nvSpPr>
        <p:spPr>
          <a:xfrm>
            <a:off x="4637542" y="4409606"/>
            <a:ext cx="4330514" cy="2189604"/>
          </a:xfrm>
          <a:prstGeom prst="roundRect">
            <a:avLst>
              <a:gd name="adj" fmla="val 2565"/>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四角形: 角を丸くする 102">
            <a:extLst>
              <a:ext uri="{FF2B5EF4-FFF2-40B4-BE49-F238E27FC236}">
                <a16:creationId xmlns:a16="http://schemas.microsoft.com/office/drawing/2014/main" id="{3EA6AB40-D2E4-48E4-BD36-97AAC89A2E65}"/>
              </a:ext>
            </a:extLst>
          </p:cNvPr>
          <p:cNvSpPr/>
          <p:nvPr/>
        </p:nvSpPr>
        <p:spPr>
          <a:xfrm>
            <a:off x="4637542" y="1851857"/>
            <a:ext cx="4330514" cy="2189604"/>
          </a:xfrm>
          <a:prstGeom prst="roundRect">
            <a:avLst>
              <a:gd name="adj" fmla="val 2565"/>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四角形: 角を丸くする 100">
            <a:extLst>
              <a:ext uri="{FF2B5EF4-FFF2-40B4-BE49-F238E27FC236}">
                <a16:creationId xmlns:a16="http://schemas.microsoft.com/office/drawing/2014/main" id="{6CA33A79-26C6-433E-9D42-C61042A8189A}"/>
              </a:ext>
            </a:extLst>
          </p:cNvPr>
          <p:cNvSpPr/>
          <p:nvPr/>
        </p:nvSpPr>
        <p:spPr>
          <a:xfrm>
            <a:off x="225039" y="4409606"/>
            <a:ext cx="4330514" cy="2189604"/>
          </a:xfrm>
          <a:prstGeom prst="roundRect">
            <a:avLst>
              <a:gd name="adj" fmla="val 2565"/>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四角形: 角を丸くする 99">
            <a:extLst>
              <a:ext uri="{FF2B5EF4-FFF2-40B4-BE49-F238E27FC236}">
                <a16:creationId xmlns:a16="http://schemas.microsoft.com/office/drawing/2014/main" id="{20F9DE61-EED8-4DD7-8997-D9276690A418}"/>
              </a:ext>
            </a:extLst>
          </p:cNvPr>
          <p:cNvSpPr/>
          <p:nvPr/>
        </p:nvSpPr>
        <p:spPr>
          <a:xfrm>
            <a:off x="225039" y="1851857"/>
            <a:ext cx="4330514" cy="2189604"/>
          </a:xfrm>
          <a:prstGeom prst="roundRect">
            <a:avLst>
              <a:gd name="adj" fmla="val 2565"/>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4C1FBA86-73A4-4DAA-9453-08632C2F0ABB}"/>
              </a:ext>
            </a:extLst>
          </p:cNvPr>
          <p:cNvSpPr txBox="1"/>
          <p:nvPr/>
        </p:nvSpPr>
        <p:spPr>
          <a:xfrm>
            <a:off x="241486" y="288823"/>
            <a:ext cx="8706462" cy="433196"/>
          </a:xfrm>
          <a:prstGeom prst="rect">
            <a:avLst/>
          </a:prstGeom>
          <a:solidFill>
            <a:schemeClr val="accent1">
              <a:lumMod val="40000"/>
              <a:lumOff val="60000"/>
            </a:schemeClr>
          </a:solidFill>
        </p:spPr>
        <p:txBody>
          <a:bodyPr wrap="square" rtlCol="0">
            <a:spAutoFit/>
          </a:bodyPr>
          <a:lstStyle/>
          <a:p>
            <a:pPr defTabSz="422041">
              <a:defRPr/>
            </a:pPr>
            <a:r>
              <a:rPr kumimoji="1" lang="ja-JP" altLang="en-US" sz="2215" b="1" dirty="0">
                <a:solidFill>
                  <a:prstClr val="black"/>
                </a:solidFill>
                <a:latin typeface="Meiryo UI" panose="020B0604030504040204" pitchFamily="50" charset="-128"/>
                <a:ea typeface="Meiryo UI" panose="020B0604030504040204" pitchFamily="50" charset="-128"/>
              </a:rPr>
              <a:t>◆先行実施都府県の現況</a:t>
            </a:r>
          </a:p>
        </p:txBody>
      </p:sp>
      <p:sp>
        <p:nvSpPr>
          <p:cNvPr id="3" name="スライド番号プレースホルダー 2">
            <a:extLst>
              <a:ext uri="{FF2B5EF4-FFF2-40B4-BE49-F238E27FC236}">
                <a16:creationId xmlns:a16="http://schemas.microsoft.com/office/drawing/2014/main" id="{516BCE97-7FA4-4CE3-A909-084CCDFFA309}"/>
              </a:ext>
            </a:extLst>
          </p:cNvPr>
          <p:cNvSpPr>
            <a:spLocks noGrp="1"/>
          </p:cNvSpPr>
          <p:nvPr>
            <p:ph type="sldNum" sz="quarter" idx="12"/>
          </p:nvPr>
        </p:nvSpPr>
        <p:spPr>
          <a:xfrm>
            <a:off x="7086600" y="6556580"/>
            <a:ext cx="2057400" cy="337038"/>
          </a:xfrm>
        </p:spPr>
        <p:txBody>
          <a:bodyPr/>
          <a:lstStyle/>
          <a:p>
            <a:fld id="{2E355E97-4052-4661-8050-73970B9BE1C2}" type="slidenum">
              <a:rPr kumimoji="1" lang="ja-JP" altLang="en-US" smtClean="0"/>
              <a:t>6</a:t>
            </a:fld>
            <a:endParaRPr kumimoji="1" lang="ja-JP" altLang="en-US" dirty="0"/>
          </a:p>
        </p:txBody>
      </p:sp>
      <p:sp>
        <p:nvSpPr>
          <p:cNvPr id="15" name="テキスト ボックス 14">
            <a:extLst>
              <a:ext uri="{FF2B5EF4-FFF2-40B4-BE49-F238E27FC236}">
                <a16:creationId xmlns:a16="http://schemas.microsoft.com/office/drawing/2014/main" id="{B33DAF75-3216-4DCF-8A49-9FD95D7FA0DF}"/>
              </a:ext>
            </a:extLst>
          </p:cNvPr>
          <p:cNvSpPr txBox="1"/>
          <p:nvPr/>
        </p:nvSpPr>
        <p:spPr>
          <a:xfrm>
            <a:off x="248510" y="824073"/>
            <a:ext cx="8784172" cy="714042"/>
          </a:xfrm>
          <a:prstGeom prst="rect">
            <a:avLst/>
          </a:prstGeom>
          <a:noFill/>
        </p:spPr>
        <p:txBody>
          <a:bodyPr wrap="square">
            <a:spAutoFit/>
          </a:bodyPr>
          <a:lstStyle/>
          <a:p>
            <a:pPr marR="0" lvl="0" algn="l" defTabSz="457200" rtl="0" eaLnBrk="1" fontAlgn="auto" latinLnBrk="0" hangingPunct="1">
              <a:lnSpc>
                <a:spcPct val="130000"/>
              </a:lnSpc>
              <a:spcBef>
                <a:spcPts val="0"/>
              </a:spcBef>
              <a:spcAft>
                <a:spcPts val="0"/>
              </a:spcAft>
              <a:buClrTx/>
              <a:buSzTx/>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a:t>
            </a:r>
            <a:r>
              <a:rPr kumimoji="1" lang="ja-JP" altLang="en-US" sz="1600" dirty="0">
                <a:solidFill>
                  <a:prstClr val="black"/>
                </a:solidFill>
                <a:latin typeface="Calibri" panose="020F0502020204030204"/>
                <a:ea typeface="メイリオ" panose="020B0604030504040204" pitchFamily="50" charset="-128"/>
              </a:rPr>
              <a:t>事業開始</a:t>
            </a: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から約１ヶ月経過後も、</a:t>
            </a:r>
            <a:r>
              <a:rPr kumimoji="1" lang="ja-JP" altLang="en-US" sz="1600" b="1" i="0" u="sng"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実際に運行をしている事業者は少ない</a:t>
            </a:r>
            <a:r>
              <a:rPr kumimoji="1" lang="ja-JP" altLang="en-US" sz="1200" b="1" i="0" u="sng"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（未実施率は</a:t>
            </a:r>
            <a:r>
              <a:rPr kumimoji="1" lang="en-US" altLang="ja-JP" sz="1200" b="1" i="0" u="sng"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33</a:t>
            </a:r>
            <a:r>
              <a:rPr kumimoji="1" lang="ja-JP" altLang="en-US" sz="1200" b="1" i="0" u="sng"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a:t>
            </a:r>
            <a:r>
              <a:rPr kumimoji="1" lang="en-US" altLang="ja-JP" sz="1200" b="1" i="0" u="sng"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86</a:t>
            </a:r>
            <a:r>
              <a:rPr kumimoji="1" lang="ja-JP" altLang="en-US" sz="1200" b="1" i="0" u="sng"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a:t>
            </a:r>
            <a:endParaRPr kumimoji="1" lang="en-US" altLang="ja-JP" sz="1200" b="1" i="0" u="sng"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a:p>
            <a:pPr marR="0" lvl="0" algn="l" defTabSz="457200" rtl="0" eaLnBrk="1" fontAlgn="auto" latinLnBrk="0" hangingPunct="1">
              <a:lnSpc>
                <a:spcPct val="130000"/>
              </a:lnSpc>
              <a:spcBef>
                <a:spcPts val="0"/>
              </a:spcBef>
              <a:spcAft>
                <a:spcPts val="0"/>
              </a:spcAft>
              <a:buClrTx/>
              <a:buSzTx/>
              <a:tabLst/>
              <a:defRPr/>
            </a:pPr>
            <a:r>
              <a:rPr kumimoji="1" lang="ja-JP" altLang="en-US" sz="1600" b="1" dirty="0">
                <a:solidFill>
                  <a:prstClr val="black"/>
                </a:solidFill>
                <a:latin typeface="Calibri" panose="020F0502020204030204"/>
                <a:ea typeface="メイリオ" panose="020B0604030504040204" pitchFamily="50" charset="-128"/>
              </a:rPr>
              <a:t>●</a:t>
            </a:r>
            <a:r>
              <a:rPr kumimoji="1" lang="ja-JP" altLang="en-US" sz="1600" b="1" u="sng" dirty="0">
                <a:solidFill>
                  <a:prstClr val="black"/>
                </a:solidFill>
                <a:latin typeface="Calibri" panose="020F0502020204030204"/>
                <a:ea typeface="メイリオ" panose="020B0604030504040204" pitchFamily="50" charset="-128"/>
              </a:rPr>
              <a:t>週の最大延べ</a:t>
            </a:r>
            <a:r>
              <a:rPr kumimoji="1" lang="ja-JP" altLang="en-US" sz="1600" b="1" i="0" u="sng"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稼働台数でも、１日あたりの不足車両数</a:t>
            </a:r>
            <a:r>
              <a:rPr kumimoji="1" lang="ja-JP" altLang="en-US" sz="1600" b="1" u="sng" dirty="0">
                <a:solidFill>
                  <a:prstClr val="black"/>
                </a:solidFill>
                <a:latin typeface="Calibri" panose="020F0502020204030204"/>
                <a:ea typeface="メイリオ" panose="020B0604030504040204" pitchFamily="50" charset="-128"/>
              </a:rPr>
              <a:t>を</a:t>
            </a:r>
            <a:r>
              <a:rPr kumimoji="1" lang="ja-JP" altLang="en-US" sz="1600" b="1" i="0" u="sng"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大きく下回る</a:t>
            </a:r>
            <a:endParaRPr kumimoji="1" lang="en-US" altLang="ja-JP" sz="1600" b="1" i="0" u="sng" strike="noStrike" kern="1200" cap="none" spc="0" normalizeH="0" baseline="0" noProof="0" dirty="0">
              <a:ln>
                <a:noFill/>
              </a:ln>
              <a:effectLst/>
              <a:uLnTx/>
              <a:uFillTx/>
              <a:latin typeface="Calibri" panose="020F0502020204030204"/>
              <a:ea typeface="メイリオ" panose="020B0604030504040204" pitchFamily="50" charset="-128"/>
              <a:cs typeface="+mn-cs"/>
            </a:endParaRPr>
          </a:p>
        </p:txBody>
      </p:sp>
      <p:sp>
        <p:nvSpPr>
          <p:cNvPr id="22" name="テキスト ボックス 21">
            <a:extLst>
              <a:ext uri="{FF2B5EF4-FFF2-40B4-BE49-F238E27FC236}">
                <a16:creationId xmlns:a16="http://schemas.microsoft.com/office/drawing/2014/main" id="{97751662-C9E5-4187-9C36-4B6EB9FA069C}"/>
              </a:ext>
            </a:extLst>
          </p:cNvPr>
          <p:cNvSpPr txBox="1"/>
          <p:nvPr/>
        </p:nvSpPr>
        <p:spPr>
          <a:xfrm>
            <a:off x="1279953" y="4131662"/>
            <a:ext cx="1885085" cy="30777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effectLst/>
                <a:uLnTx/>
                <a:uFillTx/>
                <a:latin typeface="Calibri" panose="020F0502020204030204"/>
                <a:ea typeface="メイリオ" panose="020B0604030504040204" pitchFamily="50" charset="-128"/>
                <a:cs typeface="+mn-cs"/>
              </a:rPr>
              <a:t>【</a:t>
            </a:r>
            <a:r>
              <a:rPr kumimoji="1" lang="ja-JP" altLang="en-US" sz="1400" b="1" i="0" u="none" strike="noStrike" kern="1200" cap="none" spc="0" normalizeH="0" baseline="0" noProof="0" dirty="0">
                <a:ln>
                  <a:noFill/>
                </a:ln>
                <a:effectLst/>
                <a:uLnTx/>
                <a:uFillTx/>
                <a:latin typeface="Calibri" panose="020F0502020204030204"/>
                <a:ea typeface="メイリオ" panose="020B0604030504040204" pitchFamily="50" charset="-128"/>
                <a:cs typeface="+mn-cs"/>
              </a:rPr>
              <a:t>愛知</a:t>
            </a:r>
            <a:r>
              <a:rPr kumimoji="1" lang="ja-JP" altLang="en-US" sz="1050" b="1" i="0" u="none" strike="noStrike" kern="1200" cap="none" spc="0" normalizeH="0" baseline="0" noProof="0" dirty="0">
                <a:ln>
                  <a:noFill/>
                </a:ln>
                <a:effectLst/>
                <a:uLnTx/>
                <a:uFillTx/>
                <a:latin typeface="Calibri" panose="020F0502020204030204"/>
                <a:ea typeface="メイリオ" panose="020B0604030504040204" pitchFamily="50" charset="-128"/>
                <a:cs typeface="+mn-cs"/>
              </a:rPr>
              <a:t>（名古屋）</a:t>
            </a:r>
            <a:r>
              <a:rPr kumimoji="1" lang="en-US" altLang="ja-JP" sz="800" b="0" i="0" u="none" strike="noStrike" kern="1200" cap="none" spc="0" normalizeH="0" baseline="0" noProof="0" dirty="0">
                <a:ln>
                  <a:noFill/>
                </a:ln>
                <a:solidFill>
                  <a:sysClr val="windowText" lastClr="000000"/>
                </a:solidFill>
                <a:effectLst/>
                <a:uLnTx/>
                <a:uFillTx/>
                <a:latin typeface="Calibri" panose="020F0502020204030204"/>
                <a:ea typeface="メイリオ" panose="020B0604030504040204" pitchFamily="50" charset="-128"/>
                <a:cs typeface="+mn-cs"/>
              </a:rPr>
              <a:t> </a:t>
            </a:r>
            <a:r>
              <a:rPr kumimoji="1" lang="en-US" altLang="ja-JP" sz="1400" b="1" dirty="0">
                <a:solidFill>
                  <a:sysClr val="windowText" lastClr="000000"/>
                </a:solidFill>
                <a:latin typeface="Calibri" panose="020F0502020204030204"/>
                <a:ea typeface="メイリオ" panose="020B0604030504040204" pitchFamily="50" charset="-128"/>
              </a:rPr>
              <a:t>】</a:t>
            </a:r>
            <a:endParaRPr kumimoji="1" lang="ja-JP" altLang="en-US" sz="1400" b="1" dirty="0">
              <a:solidFill>
                <a:sysClr val="windowText" lastClr="000000"/>
              </a:solidFill>
              <a:latin typeface="Calibri" panose="020F0502020204030204"/>
              <a:ea typeface="メイリオ" panose="020B0604030504040204" pitchFamily="50" charset="-128"/>
            </a:endParaRPr>
          </a:p>
        </p:txBody>
      </p:sp>
      <p:sp>
        <p:nvSpPr>
          <p:cNvPr id="23" name="テキスト ボックス 22">
            <a:extLst>
              <a:ext uri="{FF2B5EF4-FFF2-40B4-BE49-F238E27FC236}">
                <a16:creationId xmlns:a16="http://schemas.microsoft.com/office/drawing/2014/main" id="{BB519035-DABD-47B4-BB93-80EE99C7DF7C}"/>
              </a:ext>
            </a:extLst>
          </p:cNvPr>
          <p:cNvSpPr txBox="1"/>
          <p:nvPr/>
        </p:nvSpPr>
        <p:spPr>
          <a:xfrm>
            <a:off x="5934088" y="4118356"/>
            <a:ext cx="1885085" cy="30777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effectLst/>
                <a:uLnTx/>
                <a:uFillTx/>
                <a:latin typeface="Calibri" panose="020F0502020204030204"/>
                <a:ea typeface="メイリオ" panose="020B0604030504040204" pitchFamily="50" charset="-128"/>
                <a:cs typeface="+mn-cs"/>
              </a:rPr>
              <a:t>【</a:t>
            </a:r>
            <a:r>
              <a:rPr kumimoji="1" lang="ja-JP" altLang="en-US" sz="1400" b="1" i="0" u="none" strike="noStrike" kern="1200" cap="none" spc="0" normalizeH="0" baseline="0" noProof="0" dirty="0">
                <a:ln>
                  <a:noFill/>
                </a:ln>
                <a:effectLst/>
                <a:uLnTx/>
                <a:uFillTx/>
                <a:latin typeface="Calibri" panose="020F0502020204030204"/>
                <a:ea typeface="メイリオ" panose="020B0604030504040204" pitchFamily="50" charset="-128"/>
                <a:cs typeface="+mn-cs"/>
              </a:rPr>
              <a:t>京都</a:t>
            </a:r>
            <a:r>
              <a:rPr kumimoji="1" lang="ja-JP" altLang="en-US" sz="1050" b="1" i="0" u="none" strike="noStrike" kern="1200" cap="none" spc="0" normalizeH="0" baseline="0" noProof="0" dirty="0">
                <a:ln>
                  <a:noFill/>
                </a:ln>
                <a:effectLst/>
                <a:uLnTx/>
                <a:uFillTx/>
                <a:latin typeface="Calibri" panose="020F0502020204030204"/>
                <a:ea typeface="メイリオ" panose="020B0604030504040204" pitchFamily="50" charset="-128"/>
                <a:cs typeface="+mn-cs"/>
              </a:rPr>
              <a:t>（京都市域）</a:t>
            </a:r>
            <a:r>
              <a:rPr kumimoji="1" lang="en-US" altLang="ja-JP" sz="1400" b="1" dirty="0">
                <a:solidFill>
                  <a:sysClr val="windowText" lastClr="000000"/>
                </a:solidFill>
                <a:latin typeface="Calibri" panose="020F0502020204030204"/>
                <a:ea typeface="メイリオ" panose="020B0604030504040204" pitchFamily="50" charset="-128"/>
              </a:rPr>
              <a:t>】</a:t>
            </a:r>
            <a:endParaRPr kumimoji="1" lang="ja-JP" altLang="en-US" sz="1400" b="1" dirty="0">
              <a:solidFill>
                <a:sysClr val="windowText" lastClr="000000"/>
              </a:solidFill>
              <a:latin typeface="Calibri" panose="020F0502020204030204"/>
              <a:ea typeface="メイリオ" panose="020B0604030504040204" pitchFamily="50" charset="-128"/>
            </a:endParaRPr>
          </a:p>
        </p:txBody>
      </p:sp>
      <p:graphicFrame>
        <p:nvGraphicFramePr>
          <p:cNvPr id="4" name="表 3">
            <a:extLst>
              <a:ext uri="{FF2B5EF4-FFF2-40B4-BE49-F238E27FC236}">
                <a16:creationId xmlns:a16="http://schemas.microsoft.com/office/drawing/2014/main" id="{AD649F5B-35E1-4109-A6EA-676B92A5B6A1}"/>
              </a:ext>
            </a:extLst>
          </p:cNvPr>
          <p:cNvGraphicFramePr>
            <a:graphicFrameLocks noGrp="1"/>
          </p:cNvGraphicFramePr>
          <p:nvPr>
            <p:extLst>
              <p:ext uri="{D42A27DB-BD31-4B8C-83A1-F6EECF244321}">
                <p14:modId xmlns:p14="http://schemas.microsoft.com/office/powerpoint/2010/main" val="2406449600"/>
              </p:ext>
            </p:extLst>
          </p:nvPr>
        </p:nvGraphicFramePr>
        <p:xfrm>
          <a:off x="291465" y="2117195"/>
          <a:ext cx="1665284" cy="1846629"/>
        </p:xfrm>
        <a:graphic>
          <a:graphicData uri="http://schemas.openxmlformats.org/drawingml/2006/table">
            <a:tbl>
              <a:tblPr firstRow="1" bandRow="1">
                <a:tableStyleId>{5940675A-B579-460E-94D1-54222C63F5DA}</a:tableStyleId>
              </a:tblPr>
              <a:tblGrid>
                <a:gridCol w="974666">
                  <a:extLst>
                    <a:ext uri="{9D8B030D-6E8A-4147-A177-3AD203B41FA5}">
                      <a16:colId xmlns:a16="http://schemas.microsoft.com/office/drawing/2014/main" val="1018137362"/>
                    </a:ext>
                  </a:extLst>
                </a:gridCol>
                <a:gridCol w="690618">
                  <a:extLst>
                    <a:ext uri="{9D8B030D-6E8A-4147-A177-3AD203B41FA5}">
                      <a16:colId xmlns:a16="http://schemas.microsoft.com/office/drawing/2014/main" val="95203720"/>
                    </a:ext>
                  </a:extLst>
                </a:gridCol>
              </a:tblGrid>
              <a:tr h="261669">
                <a:tc gridSpan="2">
                  <a:txBody>
                    <a:bodyPr/>
                    <a:lstStyle/>
                    <a:p>
                      <a:pPr algn="ctr"/>
                      <a:r>
                        <a:rPr kumimoji="1" lang="ja-JP" altLang="en-US" sz="1000" b="1" spc="0" baseline="0" dirty="0">
                          <a:solidFill>
                            <a:schemeClr val="bg1"/>
                          </a:solidFill>
                          <a:latin typeface="Meiryo UI" panose="020B0604030504040204" pitchFamily="50" charset="-128"/>
                          <a:ea typeface="Meiryo UI" panose="020B0604030504040204" pitchFamily="50" charset="-128"/>
                        </a:rPr>
                        <a:t>不足車両数</a:t>
                      </a:r>
                      <a:endParaRPr kumimoji="1" lang="en-US" altLang="ja-JP" sz="1000" b="1" spc="0" baseline="0"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50000"/>
                      </a:schemeClr>
                    </a:solidFill>
                  </a:tcPr>
                </a:tc>
                <a:tc hMerge="1">
                  <a:txBody>
                    <a:bodyPr/>
                    <a:lstStyle/>
                    <a:p>
                      <a:pPr algn="ctr"/>
                      <a:endParaRPr kumimoji="1" lang="ja-JP" altLang="en-US" sz="1000" dirty="0"/>
                    </a:p>
                  </a:txBody>
                  <a:tcPr anchor="ctr">
                    <a:solidFill>
                      <a:srgbClr val="D2DEEF"/>
                    </a:solidFill>
                  </a:tcPr>
                </a:tc>
                <a:extLst>
                  <a:ext uri="{0D108BD9-81ED-4DB2-BD59-A6C34878D82A}">
                    <a16:rowId xmlns:a16="http://schemas.microsoft.com/office/drawing/2014/main" val="2661736291"/>
                  </a:ext>
                </a:extLst>
              </a:tr>
              <a:tr h="396240">
                <a:tc>
                  <a:txBody>
                    <a:bodyPr/>
                    <a:lstStyle/>
                    <a:p>
                      <a:pPr algn="ctr"/>
                      <a:r>
                        <a:rPr kumimoji="1" lang="zh-TW" altLang="en-US" sz="1000" spc="0" baseline="0" dirty="0">
                          <a:latin typeface="Meiryo UI" panose="020B0604030504040204" pitchFamily="50" charset="-128"/>
                          <a:ea typeface="Meiryo UI" panose="020B0604030504040204" pitchFamily="50" charset="-128"/>
                        </a:rPr>
                        <a:t>月～金</a:t>
                      </a:r>
                      <a:endParaRPr kumimoji="1" lang="en-US" altLang="zh-TW" sz="1000" spc="0" baseline="0" dirty="0">
                        <a:latin typeface="Meiryo UI" panose="020B0604030504040204" pitchFamily="50" charset="-128"/>
                        <a:ea typeface="Meiryo UI" panose="020B0604030504040204" pitchFamily="50" charset="-128"/>
                      </a:endParaRPr>
                    </a:p>
                    <a:p>
                      <a:pPr algn="ctr"/>
                      <a:r>
                        <a:rPr kumimoji="1" lang="en-US" altLang="zh-TW" sz="1000" spc="0" baseline="0" dirty="0">
                          <a:latin typeface="Meiryo UI" panose="020B0604030504040204" pitchFamily="50" charset="-128"/>
                          <a:ea typeface="Meiryo UI" panose="020B0604030504040204" pitchFamily="50" charset="-128"/>
                        </a:rPr>
                        <a:t>7</a:t>
                      </a:r>
                      <a:r>
                        <a:rPr kumimoji="1" lang="zh-TW" altLang="en-US" sz="1000" spc="0" baseline="0" dirty="0">
                          <a:latin typeface="Meiryo UI" panose="020B0604030504040204" pitchFamily="50" charset="-128"/>
                          <a:ea typeface="Meiryo UI" panose="020B0604030504040204" pitchFamily="50" charset="-128"/>
                        </a:rPr>
                        <a:t>～</a:t>
                      </a:r>
                      <a:r>
                        <a:rPr kumimoji="1" lang="en-US" altLang="zh-TW" sz="1000" spc="0" baseline="0" dirty="0">
                          <a:latin typeface="Meiryo UI" panose="020B0604030504040204" pitchFamily="50" charset="-128"/>
                          <a:ea typeface="Meiryo UI" panose="020B0604030504040204" pitchFamily="50" charset="-128"/>
                        </a:rPr>
                        <a:t>10</a:t>
                      </a:r>
                      <a:r>
                        <a:rPr kumimoji="1" lang="zh-TW" altLang="en-US" sz="1000" spc="0" baseline="0" dirty="0">
                          <a:latin typeface="Meiryo UI" panose="020B0604030504040204" pitchFamily="50" charset="-128"/>
                          <a:ea typeface="Meiryo UI" panose="020B0604030504040204" pitchFamily="50" charset="-128"/>
                        </a:rPr>
                        <a:t>時台</a:t>
                      </a:r>
                      <a:endParaRPr kumimoji="1" lang="ja-JP" altLang="en-US" sz="1000" spc="0" baseline="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kumimoji="1" lang="en-US" altLang="ja-JP" sz="1000" spc="0" baseline="0" dirty="0">
                          <a:latin typeface="Meiryo UI" panose="020B0604030504040204" pitchFamily="50" charset="-128"/>
                          <a:ea typeface="Meiryo UI" panose="020B0604030504040204" pitchFamily="50" charset="-128"/>
                        </a:rPr>
                        <a:t>1,780</a:t>
                      </a:r>
                      <a:r>
                        <a:rPr kumimoji="1" lang="ja-JP" altLang="en-US" sz="1000" spc="0" baseline="0" dirty="0">
                          <a:latin typeface="Meiryo UI" panose="020B0604030504040204" pitchFamily="50" charset="-128"/>
                          <a:ea typeface="Meiryo UI" panose="020B0604030504040204" pitchFamily="50" charset="-128"/>
                        </a:rPr>
                        <a:t>台</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4349608"/>
                  </a:ext>
                </a:extLst>
              </a:tr>
              <a:tr h="396240">
                <a:tc>
                  <a:txBody>
                    <a:bodyPr/>
                    <a:lstStyle/>
                    <a:p>
                      <a:pPr algn="ctr"/>
                      <a:r>
                        <a:rPr kumimoji="1" lang="zh-TW" altLang="en-US" sz="1000" spc="0" baseline="0" dirty="0">
                          <a:latin typeface="Meiryo UI" panose="020B0604030504040204" pitchFamily="50" charset="-128"/>
                          <a:ea typeface="Meiryo UI" panose="020B0604030504040204" pitchFamily="50" charset="-128"/>
                        </a:rPr>
                        <a:t>金土</a:t>
                      </a:r>
                      <a:endParaRPr kumimoji="1" lang="en-US" altLang="zh-TW" sz="1000" spc="0" baseline="0" dirty="0">
                        <a:latin typeface="Meiryo UI" panose="020B0604030504040204" pitchFamily="50" charset="-128"/>
                        <a:ea typeface="Meiryo UI" panose="020B0604030504040204" pitchFamily="50" charset="-128"/>
                      </a:endParaRPr>
                    </a:p>
                    <a:p>
                      <a:pPr algn="ctr"/>
                      <a:r>
                        <a:rPr kumimoji="1" lang="en-US" altLang="zh-TW" sz="1000" spc="0" baseline="0" dirty="0">
                          <a:latin typeface="Meiryo UI" panose="020B0604030504040204" pitchFamily="50" charset="-128"/>
                          <a:ea typeface="Meiryo UI" panose="020B0604030504040204" pitchFamily="50" charset="-128"/>
                        </a:rPr>
                        <a:t>16</a:t>
                      </a:r>
                      <a:r>
                        <a:rPr kumimoji="1" lang="zh-TW" altLang="en-US" sz="1000" spc="0" baseline="0" dirty="0">
                          <a:latin typeface="Meiryo UI" panose="020B0604030504040204" pitchFamily="50" charset="-128"/>
                          <a:ea typeface="Meiryo UI" panose="020B0604030504040204" pitchFamily="50" charset="-128"/>
                        </a:rPr>
                        <a:t>～</a:t>
                      </a:r>
                      <a:r>
                        <a:rPr kumimoji="1" lang="en-US" altLang="zh-TW" sz="1000" spc="0" baseline="0" dirty="0">
                          <a:latin typeface="Meiryo UI" panose="020B0604030504040204" pitchFamily="50" charset="-128"/>
                          <a:ea typeface="Meiryo UI" panose="020B0604030504040204" pitchFamily="50" charset="-128"/>
                        </a:rPr>
                        <a:t>19</a:t>
                      </a:r>
                      <a:r>
                        <a:rPr kumimoji="1" lang="zh-TW" altLang="en-US" sz="1000" spc="0" baseline="0" dirty="0">
                          <a:latin typeface="Meiryo UI" panose="020B0604030504040204" pitchFamily="50" charset="-128"/>
                          <a:ea typeface="Meiryo UI" panose="020B0604030504040204" pitchFamily="50" charset="-128"/>
                        </a:rPr>
                        <a:t>時台</a:t>
                      </a:r>
                      <a:endParaRPr kumimoji="1" lang="ja-JP" altLang="en-US" sz="1000" spc="0" baseline="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kumimoji="1" lang="en-US" altLang="ja-JP" sz="1000" spc="0" baseline="0" dirty="0">
                          <a:latin typeface="Meiryo UI" panose="020B0604030504040204" pitchFamily="50" charset="-128"/>
                          <a:ea typeface="Meiryo UI" panose="020B0604030504040204" pitchFamily="50" charset="-128"/>
                        </a:rPr>
                        <a:t>1,100</a:t>
                      </a:r>
                      <a:r>
                        <a:rPr kumimoji="1" lang="ja-JP" altLang="en-US" sz="1000" spc="0" baseline="0" dirty="0">
                          <a:latin typeface="Meiryo UI" panose="020B0604030504040204" pitchFamily="50" charset="-128"/>
                          <a:ea typeface="Meiryo UI" panose="020B0604030504040204" pitchFamily="50" charset="-128"/>
                        </a:rPr>
                        <a:t>台</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0967808"/>
                  </a:ext>
                </a:extLst>
              </a:tr>
              <a:tr h="396240">
                <a:tc>
                  <a:txBody>
                    <a:bodyPr/>
                    <a:lstStyle/>
                    <a:p>
                      <a:pPr algn="ctr"/>
                      <a:r>
                        <a:rPr kumimoji="1" lang="zh-TW" altLang="en-US" sz="1000" spc="0" baseline="0" dirty="0">
                          <a:latin typeface="Meiryo UI" panose="020B0604030504040204" pitchFamily="50" charset="-128"/>
                          <a:ea typeface="Meiryo UI" panose="020B0604030504040204" pitchFamily="50" charset="-128"/>
                        </a:rPr>
                        <a:t>土</a:t>
                      </a:r>
                      <a:endParaRPr kumimoji="1" lang="en-US" altLang="zh-TW" sz="1000" spc="0" baseline="0" dirty="0">
                        <a:latin typeface="Meiryo UI" panose="020B0604030504040204" pitchFamily="50" charset="-128"/>
                        <a:ea typeface="Meiryo UI" panose="020B0604030504040204" pitchFamily="50" charset="-128"/>
                      </a:endParaRPr>
                    </a:p>
                    <a:p>
                      <a:pPr algn="ctr"/>
                      <a:r>
                        <a:rPr kumimoji="1" lang="en-US" altLang="zh-TW" sz="1000" spc="0" baseline="0" dirty="0">
                          <a:latin typeface="Meiryo UI" panose="020B0604030504040204" pitchFamily="50" charset="-128"/>
                          <a:ea typeface="Meiryo UI" panose="020B0604030504040204" pitchFamily="50" charset="-128"/>
                        </a:rPr>
                        <a:t>0</a:t>
                      </a:r>
                      <a:r>
                        <a:rPr kumimoji="1" lang="zh-TW" altLang="en-US" sz="1000" spc="0" baseline="0" dirty="0">
                          <a:latin typeface="Meiryo UI" panose="020B0604030504040204" pitchFamily="50" charset="-128"/>
                          <a:ea typeface="Meiryo UI" panose="020B0604030504040204" pitchFamily="50" charset="-128"/>
                        </a:rPr>
                        <a:t>～</a:t>
                      </a:r>
                      <a:r>
                        <a:rPr kumimoji="1" lang="en-US" altLang="zh-TW" sz="1000" spc="0" baseline="0" dirty="0">
                          <a:latin typeface="Meiryo UI" panose="020B0604030504040204" pitchFamily="50" charset="-128"/>
                          <a:ea typeface="Meiryo UI" panose="020B0604030504040204" pitchFamily="50" charset="-128"/>
                        </a:rPr>
                        <a:t>4</a:t>
                      </a:r>
                      <a:r>
                        <a:rPr kumimoji="1" lang="zh-TW" altLang="en-US" sz="1000" spc="0" baseline="0" dirty="0">
                          <a:latin typeface="Meiryo UI" panose="020B0604030504040204" pitchFamily="50" charset="-128"/>
                          <a:ea typeface="Meiryo UI" panose="020B0604030504040204" pitchFamily="50" charset="-128"/>
                        </a:rPr>
                        <a:t>時台</a:t>
                      </a:r>
                      <a:endParaRPr kumimoji="1" lang="ja-JP" altLang="en-US" sz="1000" spc="0" baseline="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kumimoji="1" lang="en-US" altLang="ja-JP" sz="1000" spc="0" baseline="0" dirty="0">
                          <a:latin typeface="Meiryo UI" panose="020B0604030504040204" pitchFamily="50" charset="-128"/>
                          <a:ea typeface="Meiryo UI" panose="020B0604030504040204" pitchFamily="50" charset="-128"/>
                        </a:rPr>
                        <a:t>2,540</a:t>
                      </a:r>
                      <a:r>
                        <a:rPr kumimoji="1" lang="ja-JP" altLang="en-US" sz="1000" spc="0" baseline="0" dirty="0">
                          <a:latin typeface="Meiryo UI" panose="020B0604030504040204" pitchFamily="50" charset="-128"/>
                          <a:ea typeface="Meiryo UI" panose="020B0604030504040204" pitchFamily="50" charset="-128"/>
                        </a:rPr>
                        <a:t>台</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82810243"/>
                  </a:ext>
                </a:extLst>
              </a:tr>
              <a:tr h="396240">
                <a:tc>
                  <a:txBody>
                    <a:bodyPr/>
                    <a:lstStyle/>
                    <a:p>
                      <a:pPr algn="ctr"/>
                      <a:r>
                        <a:rPr kumimoji="1" lang="zh-TW" altLang="en-US" sz="1000" spc="0" baseline="0" dirty="0">
                          <a:latin typeface="Meiryo UI" panose="020B0604030504040204" pitchFamily="50" charset="-128"/>
                          <a:ea typeface="Meiryo UI" panose="020B0604030504040204" pitchFamily="50" charset="-128"/>
                        </a:rPr>
                        <a:t>日</a:t>
                      </a:r>
                      <a:endParaRPr kumimoji="1" lang="en-US" altLang="zh-TW" sz="1000" spc="0" baseline="0" dirty="0">
                        <a:latin typeface="Meiryo UI" panose="020B0604030504040204" pitchFamily="50" charset="-128"/>
                        <a:ea typeface="Meiryo UI" panose="020B0604030504040204" pitchFamily="50" charset="-128"/>
                      </a:endParaRPr>
                    </a:p>
                    <a:p>
                      <a:pPr algn="ctr"/>
                      <a:r>
                        <a:rPr kumimoji="1" lang="en-US" altLang="zh-TW" sz="1000" spc="0" baseline="0" dirty="0">
                          <a:latin typeface="Meiryo UI" panose="020B0604030504040204" pitchFamily="50" charset="-128"/>
                          <a:ea typeface="Meiryo UI" panose="020B0604030504040204" pitchFamily="50" charset="-128"/>
                        </a:rPr>
                        <a:t>10</a:t>
                      </a:r>
                      <a:r>
                        <a:rPr kumimoji="1" lang="zh-TW" altLang="en-US" sz="1000" spc="0" baseline="0" dirty="0">
                          <a:latin typeface="Meiryo UI" panose="020B0604030504040204" pitchFamily="50" charset="-128"/>
                          <a:ea typeface="Meiryo UI" panose="020B0604030504040204" pitchFamily="50" charset="-128"/>
                        </a:rPr>
                        <a:t>～</a:t>
                      </a:r>
                      <a:r>
                        <a:rPr kumimoji="1" lang="en-US" altLang="zh-TW" sz="1000" spc="0" baseline="0" dirty="0">
                          <a:latin typeface="Meiryo UI" panose="020B0604030504040204" pitchFamily="50" charset="-128"/>
                          <a:ea typeface="Meiryo UI" panose="020B0604030504040204" pitchFamily="50" charset="-128"/>
                        </a:rPr>
                        <a:t>13</a:t>
                      </a:r>
                      <a:r>
                        <a:rPr kumimoji="1" lang="zh-TW" altLang="en-US" sz="1000" spc="0" baseline="0" dirty="0">
                          <a:latin typeface="Meiryo UI" panose="020B0604030504040204" pitchFamily="50" charset="-128"/>
                          <a:ea typeface="Meiryo UI" panose="020B0604030504040204" pitchFamily="50" charset="-128"/>
                        </a:rPr>
                        <a:t>時台</a:t>
                      </a:r>
                      <a:endParaRPr kumimoji="1" lang="ja-JP" altLang="en-US" sz="1000" spc="0" baseline="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kumimoji="1" lang="en-US" altLang="ja-JP" sz="1000" spc="0" baseline="0" dirty="0">
                          <a:latin typeface="Meiryo UI" panose="020B0604030504040204" pitchFamily="50" charset="-128"/>
                          <a:ea typeface="Meiryo UI" panose="020B0604030504040204" pitchFamily="50" charset="-128"/>
                        </a:rPr>
                        <a:t>270</a:t>
                      </a:r>
                      <a:r>
                        <a:rPr kumimoji="1" lang="ja-JP" altLang="en-US" sz="1000" spc="0" baseline="0" dirty="0">
                          <a:latin typeface="Meiryo UI" panose="020B0604030504040204" pitchFamily="50" charset="-128"/>
                          <a:ea typeface="Meiryo UI" panose="020B0604030504040204" pitchFamily="50" charset="-128"/>
                        </a:rPr>
                        <a:t>台</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35831220"/>
                  </a:ext>
                </a:extLst>
              </a:tr>
            </a:tbl>
          </a:graphicData>
        </a:graphic>
      </p:graphicFrame>
      <p:graphicFrame>
        <p:nvGraphicFramePr>
          <p:cNvPr id="26" name="表 25">
            <a:extLst>
              <a:ext uri="{FF2B5EF4-FFF2-40B4-BE49-F238E27FC236}">
                <a16:creationId xmlns:a16="http://schemas.microsoft.com/office/drawing/2014/main" id="{44FAD3BB-A3E4-4EE5-80CF-90E47B7E4FF7}"/>
              </a:ext>
            </a:extLst>
          </p:cNvPr>
          <p:cNvGraphicFramePr>
            <a:graphicFrameLocks noGrp="1"/>
          </p:cNvGraphicFramePr>
          <p:nvPr>
            <p:extLst>
              <p:ext uri="{D42A27DB-BD31-4B8C-83A1-F6EECF244321}">
                <p14:modId xmlns:p14="http://schemas.microsoft.com/office/powerpoint/2010/main" val="860211917"/>
              </p:ext>
            </p:extLst>
          </p:nvPr>
        </p:nvGraphicFramePr>
        <p:xfrm>
          <a:off x="2191272" y="2127688"/>
          <a:ext cx="2296908" cy="1836134"/>
        </p:xfrm>
        <a:graphic>
          <a:graphicData uri="http://schemas.openxmlformats.org/drawingml/2006/table">
            <a:tbl>
              <a:tblPr firstRow="1" bandRow="1">
                <a:tableStyleId>{5940675A-B579-460E-94D1-54222C63F5DA}</a:tableStyleId>
              </a:tblPr>
              <a:tblGrid>
                <a:gridCol w="1265030">
                  <a:extLst>
                    <a:ext uri="{9D8B030D-6E8A-4147-A177-3AD203B41FA5}">
                      <a16:colId xmlns:a16="http://schemas.microsoft.com/office/drawing/2014/main" val="1018137362"/>
                    </a:ext>
                  </a:extLst>
                </a:gridCol>
                <a:gridCol w="1031878">
                  <a:extLst>
                    <a:ext uri="{9D8B030D-6E8A-4147-A177-3AD203B41FA5}">
                      <a16:colId xmlns:a16="http://schemas.microsoft.com/office/drawing/2014/main" val="4088337573"/>
                    </a:ext>
                  </a:extLst>
                </a:gridCol>
              </a:tblGrid>
              <a:tr h="288428">
                <a:tc>
                  <a:txBody>
                    <a:bodyPr/>
                    <a:lstStyle/>
                    <a:p>
                      <a:pPr algn="ctr"/>
                      <a:r>
                        <a:rPr kumimoji="1" lang="ja-JP" altLang="en-US" sz="1000" b="1" spc="0" dirty="0">
                          <a:solidFill>
                            <a:schemeClr val="bg1"/>
                          </a:solidFill>
                          <a:latin typeface="Meiryo UI" panose="020B0604030504040204" pitchFamily="50" charset="-128"/>
                          <a:ea typeface="Meiryo UI" panose="020B0604030504040204" pitchFamily="50" charset="-128"/>
                        </a:rPr>
                        <a:t>実施事業者数</a:t>
                      </a:r>
                      <a:endParaRPr kumimoji="1" lang="en-US" altLang="ja-JP" sz="1000" b="1" spc="0"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75000"/>
                      </a:schemeClr>
                    </a:solidFill>
                  </a:tcPr>
                </a:tc>
                <a:tc>
                  <a:txBody>
                    <a:bodyPr/>
                    <a:lstStyle/>
                    <a:p>
                      <a:pPr algn="ctr"/>
                      <a:r>
                        <a:rPr kumimoji="1" lang="ja-JP" altLang="en-US" sz="1000" b="1" spc="0" dirty="0">
                          <a:solidFill>
                            <a:schemeClr val="bg1"/>
                          </a:solidFill>
                          <a:latin typeface="Meiryo UI" panose="020B0604030504040204" pitchFamily="50" charset="-128"/>
                          <a:ea typeface="Meiryo UI" panose="020B0604030504040204" pitchFamily="50" charset="-128"/>
                        </a:rPr>
                        <a:t>稼働台数</a:t>
                      </a:r>
                    </a:p>
                  </a:txBody>
                  <a:tcPr anchor="ctr">
                    <a:lnL w="6350" cap="flat" cmpd="sng" algn="ctr">
                      <a:solidFill>
                        <a:schemeClr val="bg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661736291"/>
                  </a:ext>
                </a:extLst>
              </a:tr>
              <a:tr h="15477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spc="0" dirty="0">
                          <a:latin typeface="Meiryo UI" panose="020B0604030504040204" pitchFamily="50" charset="-128"/>
                          <a:ea typeface="Meiryo UI" panose="020B0604030504040204" pitchFamily="50" charset="-128"/>
                        </a:rPr>
                        <a:t>実施事業者数</a:t>
                      </a:r>
                      <a:endParaRPr kumimoji="1" lang="en-US" altLang="ja-JP" sz="1000" b="1" spc="0" dirty="0">
                        <a:latin typeface="Meiryo UI" panose="020B0604030504040204" pitchFamily="50" charset="-128"/>
                        <a:ea typeface="Meiryo UI" panose="020B0604030504040204" pitchFamily="50" charset="-128"/>
                      </a:endParaRPr>
                    </a:p>
                    <a:p>
                      <a:pPr algn="ctr"/>
                      <a:r>
                        <a:rPr kumimoji="1" lang="en-US" altLang="ja-JP" sz="1050" b="1" u="sng" spc="0" dirty="0">
                          <a:solidFill>
                            <a:srgbClr val="FF0000"/>
                          </a:solidFill>
                          <a:latin typeface="Meiryo UI" panose="020B0604030504040204" pitchFamily="50" charset="-128"/>
                          <a:ea typeface="Meiryo UI" panose="020B0604030504040204" pitchFamily="50" charset="-128"/>
                        </a:rPr>
                        <a:t>74</a:t>
                      </a:r>
                      <a:r>
                        <a:rPr kumimoji="1" lang="ja-JP" altLang="en-US" sz="1050" b="1" u="sng" spc="0" dirty="0">
                          <a:solidFill>
                            <a:srgbClr val="FF0000"/>
                          </a:solidFill>
                          <a:latin typeface="Meiryo UI" panose="020B0604030504040204" pitchFamily="50" charset="-128"/>
                          <a:ea typeface="Meiryo UI" panose="020B0604030504040204" pitchFamily="50" charset="-128"/>
                        </a:rPr>
                        <a:t>／</a:t>
                      </a:r>
                      <a:r>
                        <a:rPr kumimoji="1" lang="en-US" altLang="ja-JP" sz="1050" b="1" u="sng" spc="0" dirty="0">
                          <a:solidFill>
                            <a:srgbClr val="FF0000"/>
                          </a:solidFill>
                          <a:latin typeface="Meiryo UI" panose="020B0604030504040204" pitchFamily="50" charset="-128"/>
                          <a:ea typeface="Meiryo UI" panose="020B0604030504040204" pitchFamily="50" charset="-128"/>
                        </a:rPr>
                        <a:t>111</a:t>
                      </a:r>
                      <a:r>
                        <a:rPr kumimoji="1" lang="ja-JP" altLang="en-US" sz="1050" b="1" u="sng" spc="0" dirty="0">
                          <a:solidFill>
                            <a:srgbClr val="FF0000"/>
                          </a:solidFill>
                          <a:latin typeface="Meiryo UI" panose="020B0604030504040204" pitchFamily="50" charset="-128"/>
                          <a:ea typeface="Meiryo UI" panose="020B0604030504040204" pitchFamily="50" charset="-128"/>
                        </a:rPr>
                        <a:t>事業者</a:t>
                      </a:r>
                      <a:r>
                        <a:rPr kumimoji="1" lang="en-US" altLang="ja-JP" sz="1000" b="1" u="none" spc="0" dirty="0">
                          <a:solidFill>
                            <a:schemeClr val="tx1"/>
                          </a:solidFill>
                          <a:latin typeface="Meiryo UI" panose="020B0604030504040204" pitchFamily="50" charset="-128"/>
                          <a:ea typeface="Meiryo UI" panose="020B0604030504040204" pitchFamily="50" charset="-128"/>
                        </a:rPr>
                        <a:t>※1</a:t>
                      </a:r>
                    </a:p>
                    <a:p>
                      <a:pPr algn="ctr"/>
                      <a:endParaRPr kumimoji="1" lang="en-US" altLang="ja-JP" sz="1000" b="1" u="sng" spc="0" dirty="0">
                        <a:latin typeface="Meiryo UI" panose="020B0604030504040204" pitchFamily="50" charset="-128"/>
                        <a:ea typeface="Meiryo UI" panose="020B0604030504040204" pitchFamily="50" charset="-128"/>
                      </a:endParaRPr>
                    </a:p>
                    <a:p>
                      <a:pPr algn="ctr"/>
                      <a:endParaRPr kumimoji="1" lang="en-US" altLang="ja-JP" sz="1000" b="1" u="sng" spc="0" dirty="0">
                        <a:latin typeface="Meiryo UI" panose="020B0604030504040204" pitchFamily="50" charset="-128"/>
                        <a:ea typeface="Meiryo UI" panose="020B0604030504040204" pitchFamily="50" charset="-128"/>
                      </a:endParaRPr>
                    </a:p>
                    <a:p>
                      <a:pPr algn="ctr"/>
                      <a:endParaRPr kumimoji="1" lang="en-US" altLang="ja-JP" sz="1000" b="1" u="sng" spc="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未実施事業者</a:t>
                      </a: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33.3%</a:t>
                      </a:r>
                      <a:endParaRPr kumimoji="1" lang="en-US" altLang="ja-JP" sz="105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T="144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最大</a:t>
                      </a: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延べ稼働台数</a:t>
                      </a: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en-US" altLang="ja-JP" sz="10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4/22</a:t>
                      </a:r>
                      <a:r>
                        <a:rPr kumimoji="1" lang="ja-JP" altLang="en-US" sz="10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の週）</a:t>
                      </a:r>
                      <a:endParaRPr kumimoji="1" lang="en-US" altLang="ja-JP" sz="10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537</a:t>
                      </a:r>
                      <a:r>
                        <a:rPr kumimoji="1" lang="ja-JP" altLang="en-US"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台</a:t>
                      </a:r>
                      <a:endParaRPr kumimoji="1" lang="en-US" altLang="ja-JP"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txBody>
                  <a:tcPr marT="144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4349608"/>
                  </a:ext>
                </a:extLst>
              </a:tr>
            </a:tbl>
          </a:graphicData>
        </a:graphic>
      </p:graphicFrame>
      <p:sp>
        <p:nvSpPr>
          <p:cNvPr id="28" name="テキスト ボックス 27">
            <a:extLst>
              <a:ext uri="{FF2B5EF4-FFF2-40B4-BE49-F238E27FC236}">
                <a16:creationId xmlns:a16="http://schemas.microsoft.com/office/drawing/2014/main" id="{23F17E42-FAA0-4695-8D9A-45CC3BD19CB4}"/>
              </a:ext>
            </a:extLst>
          </p:cNvPr>
          <p:cNvSpPr txBox="1"/>
          <p:nvPr/>
        </p:nvSpPr>
        <p:spPr>
          <a:xfrm>
            <a:off x="3303016" y="6616733"/>
            <a:ext cx="6080040" cy="253916"/>
          </a:xfrm>
          <a:prstGeom prst="rect">
            <a:avLst/>
          </a:prstGeom>
          <a:noFill/>
        </p:spPr>
        <p:txBody>
          <a:bodyPr wrap="square" rIns="0" rtlCol="0">
            <a:spAutoFit/>
          </a:bodyPr>
          <a:lstStyle/>
          <a:p>
            <a:r>
              <a:rPr kumimoji="1" lang="en-US" altLang="ja-JP" sz="1050" b="1" dirty="0">
                <a:latin typeface="Meiryo UI" panose="020B0604030504040204" pitchFamily="50" charset="-128"/>
                <a:ea typeface="Meiryo UI" panose="020B0604030504040204" pitchFamily="50" charset="-128"/>
              </a:rPr>
              <a:t>※2</a:t>
            </a:r>
            <a:r>
              <a:rPr kumimoji="1" lang="ja-JP" altLang="en-US" sz="1050" b="1" dirty="0">
                <a:latin typeface="Meiryo UI" panose="020B0604030504040204" pitchFamily="50" charset="-128"/>
                <a:ea typeface="Meiryo UI" panose="020B0604030504040204" pitchFamily="50" charset="-128"/>
              </a:rPr>
              <a:t>：第</a:t>
            </a:r>
            <a:r>
              <a:rPr kumimoji="1" lang="en-US" altLang="ja-JP" sz="1050" b="1" dirty="0">
                <a:latin typeface="Meiryo UI" panose="020B0604030504040204" pitchFamily="50" charset="-128"/>
                <a:ea typeface="Meiryo UI" panose="020B0604030504040204" pitchFamily="50" charset="-128"/>
              </a:rPr>
              <a:t>14</a:t>
            </a:r>
            <a:r>
              <a:rPr kumimoji="1" lang="ja-JP" altLang="en-US" sz="1050" b="1" dirty="0">
                <a:latin typeface="Meiryo UI" panose="020B0604030504040204" pitchFamily="50" charset="-128"/>
                <a:ea typeface="Meiryo UI" panose="020B0604030504040204" pitchFamily="50" charset="-128"/>
              </a:rPr>
              <a:t>回規制改革推進会議 地域産業活性化ワーキング・グループ資料より作成</a:t>
            </a:r>
            <a:endParaRPr kumimoji="1" lang="en-US" altLang="ja-JP" sz="1050" b="1" dirty="0">
              <a:latin typeface="Meiryo UI" panose="020B0604030504040204" pitchFamily="50" charset="-128"/>
              <a:ea typeface="Meiryo UI" panose="020B0604030504040204" pitchFamily="50" charset="-128"/>
            </a:endParaRPr>
          </a:p>
        </p:txBody>
      </p:sp>
      <p:sp>
        <p:nvSpPr>
          <p:cNvPr id="31" name="矢印: 下 30">
            <a:extLst>
              <a:ext uri="{FF2B5EF4-FFF2-40B4-BE49-F238E27FC236}">
                <a16:creationId xmlns:a16="http://schemas.microsoft.com/office/drawing/2014/main" id="{547243F4-9C23-4BC9-A024-BD5815B72D32}"/>
              </a:ext>
            </a:extLst>
          </p:cNvPr>
          <p:cNvSpPr/>
          <p:nvPr/>
        </p:nvSpPr>
        <p:spPr>
          <a:xfrm rot="10800000" flipV="1">
            <a:off x="2634453" y="3230094"/>
            <a:ext cx="326090" cy="152463"/>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1" name="表 50">
            <a:extLst>
              <a:ext uri="{FF2B5EF4-FFF2-40B4-BE49-F238E27FC236}">
                <a16:creationId xmlns:a16="http://schemas.microsoft.com/office/drawing/2014/main" id="{E640B728-CFF4-40A7-908B-FD9A803EF3FD}"/>
              </a:ext>
            </a:extLst>
          </p:cNvPr>
          <p:cNvGraphicFramePr>
            <a:graphicFrameLocks noGrp="1"/>
          </p:cNvGraphicFramePr>
          <p:nvPr>
            <p:extLst>
              <p:ext uri="{D42A27DB-BD31-4B8C-83A1-F6EECF244321}">
                <p14:modId xmlns:p14="http://schemas.microsoft.com/office/powerpoint/2010/main" val="3762615776"/>
              </p:ext>
            </p:extLst>
          </p:nvPr>
        </p:nvGraphicFramePr>
        <p:xfrm>
          <a:off x="4735913" y="2087799"/>
          <a:ext cx="1593794" cy="1876023"/>
        </p:xfrm>
        <a:graphic>
          <a:graphicData uri="http://schemas.openxmlformats.org/drawingml/2006/table">
            <a:tbl>
              <a:tblPr firstRow="1" bandRow="1">
                <a:tableStyleId>{5940675A-B579-460E-94D1-54222C63F5DA}</a:tableStyleId>
              </a:tblPr>
              <a:tblGrid>
                <a:gridCol w="932823">
                  <a:extLst>
                    <a:ext uri="{9D8B030D-6E8A-4147-A177-3AD203B41FA5}">
                      <a16:colId xmlns:a16="http://schemas.microsoft.com/office/drawing/2014/main" val="1018137362"/>
                    </a:ext>
                  </a:extLst>
                </a:gridCol>
                <a:gridCol w="660971">
                  <a:extLst>
                    <a:ext uri="{9D8B030D-6E8A-4147-A177-3AD203B41FA5}">
                      <a16:colId xmlns:a16="http://schemas.microsoft.com/office/drawing/2014/main" val="95203720"/>
                    </a:ext>
                  </a:extLst>
                </a:gridCol>
              </a:tblGrid>
              <a:tr h="299089">
                <a:tc gridSpan="2">
                  <a:txBody>
                    <a:bodyPr/>
                    <a:lstStyle/>
                    <a:p>
                      <a:pPr algn="ctr"/>
                      <a:r>
                        <a:rPr kumimoji="1" lang="ja-JP" altLang="en-US" sz="1000" b="1" spc="0" baseline="0" dirty="0">
                          <a:solidFill>
                            <a:schemeClr val="bg1"/>
                          </a:solidFill>
                          <a:latin typeface="Meiryo UI" panose="020B0604030504040204" pitchFamily="50" charset="-128"/>
                          <a:ea typeface="Meiryo UI" panose="020B0604030504040204" pitchFamily="50" charset="-128"/>
                        </a:rPr>
                        <a:t>不足車両数</a:t>
                      </a:r>
                      <a:endParaRPr kumimoji="1" lang="en-US" altLang="ja-JP" sz="1000" b="1" spc="0" baseline="0"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50000"/>
                      </a:schemeClr>
                    </a:solidFill>
                  </a:tcPr>
                </a:tc>
                <a:tc hMerge="1">
                  <a:txBody>
                    <a:bodyPr/>
                    <a:lstStyle/>
                    <a:p>
                      <a:pPr algn="ctr"/>
                      <a:endParaRPr kumimoji="1" lang="ja-JP" altLang="en-US" sz="1000" dirty="0"/>
                    </a:p>
                  </a:txBody>
                  <a:tcPr anchor="ctr">
                    <a:solidFill>
                      <a:srgbClr val="D2DEEF"/>
                    </a:solidFill>
                  </a:tcPr>
                </a:tc>
                <a:extLst>
                  <a:ext uri="{0D108BD9-81ED-4DB2-BD59-A6C34878D82A}">
                    <a16:rowId xmlns:a16="http://schemas.microsoft.com/office/drawing/2014/main" val="2661736291"/>
                  </a:ext>
                </a:extLst>
              </a:tr>
              <a:tr h="788467">
                <a:tc>
                  <a:txBody>
                    <a:bodyPr/>
                    <a:lstStyle/>
                    <a:p>
                      <a:pPr marL="0" algn="ctr" defTabSz="914400" rtl="0" eaLnBrk="1" latinLnBrk="0" hangingPunct="1"/>
                      <a:r>
                        <a:rPr kumimoji="1" lang="zh-TW" altLang="en-US" sz="1000" kern="1200" dirty="0">
                          <a:solidFill>
                            <a:schemeClr val="dk1"/>
                          </a:solidFill>
                          <a:latin typeface="Meiryo UI" panose="020B0604030504040204" pitchFamily="50" charset="-128"/>
                          <a:ea typeface="Meiryo UI" panose="020B0604030504040204" pitchFamily="50" charset="-128"/>
                        </a:rPr>
                        <a:t>金土日</a:t>
                      </a:r>
                      <a:endParaRPr kumimoji="1" lang="en-US" altLang="zh-TW" sz="1000" kern="1200" dirty="0">
                        <a:solidFill>
                          <a:schemeClr val="dk1"/>
                        </a:solidFill>
                        <a:latin typeface="Meiryo UI" panose="020B0604030504040204" pitchFamily="50" charset="-128"/>
                        <a:ea typeface="Meiryo UI" panose="020B0604030504040204" pitchFamily="50" charset="-128"/>
                      </a:endParaRPr>
                    </a:p>
                    <a:p>
                      <a:pPr marL="0" algn="ctr" defTabSz="914400" rtl="0" eaLnBrk="1" latinLnBrk="0" hangingPunct="1"/>
                      <a:r>
                        <a:rPr kumimoji="1" lang="en-US" altLang="zh-TW" sz="1000" kern="1200" dirty="0">
                          <a:solidFill>
                            <a:schemeClr val="dk1"/>
                          </a:solidFill>
                          <a:latin typeface="Meiryo UI" panose="020B0604030504040204" pitchFamily="50" charset="-128"/>
                          <a:ea typeface="Meiryo UI" panose="020B0604030504040204" pitchFamily="50" charset="-128"/>
                        </a:rPr>
                        <a:t>0</a:t>
                      </a:r>
                      <a:r>
                        <a:rPr kumimoji="1" lang="zh-TW" altLang="en-US" sz="1000" kern="1200" dirty="0">
                          <a:solidFill>
                            <a:schemeClr val="dk1"/>
                          </a:solidFill>
                          <a:latin typeface="Meiryo UI" panose="020B0604030504040204" pitchFamily="50" charset="-128"/>
                          <a:ea typeface="Meiryo UI" panose="020B0604030504040204" pitchFamily="50" charset="-128"/>
                        </a:rPr>
                        <a:t>～</a:t>
                      </a:r>
                      <a:r>
                        <a:rPr kumimoji="1" lang="en-US" altLang="zh-TW" sz="1000" kern="1200" dirty="0">
                          <a:solidFill>
                            <a:schemeClr val="dk1"/>
                          </a:solidFill>
                          <a:latin typeface="Meiryo UI" panose="020B0604030504040204" pitchFamily="50" charset="-128"/>
                          <a:ea typeface="Meiryo UI" panose="020B0604030504040204" pitchFamily="50" charset="-128"/>
                        </a:rPr>
                        <a:t>5</a:t>
                      </a:r>
                      <a:r>
                        <a:rPr kumimoji="1" lang="zh-TW" altLang="en-US" sz="1000" kern="1200" dirty="0">
                          <a:solidFill>
                            <a:schemeClr val="dk1"/>
                          </a:solidFill>
                          <a:latin typeface="Meiryo UI" panose="020B0604030504040204" pitchFamily="50" charset="-128"/>
                          <a:ea typeface="Meiryo UI" panose="020B0604030504040204" pitchFamily="50" charset="-128"/>
                        </a:rPr>
                        <a:t>時台 </a:t>
                      </a:r>
                      <a:endParaRPr kumimoji="1" lang="ja-JP" altLang="en-US" sz="1000" kern="1200" dirty="0">
                        <a:solidFill>
                          <a:schemeClr val="dk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kumimoji="1" lang="en-US" altLang="ja-JP" sz="1000" kern="1200" dirty="0">
                          <a:solidFill>
                            <a:schemeClr val="dk1"/>
                          </a:solidFill>
                          <a:latin typeface="Meiryo UI" panose="020B0604030504040204" pitchFamily="50" charset="-128"/>
                          <a:ea typeface="Meiryo UI" panose="020B0604030504040204" pitchFamily="50" charset="-128"/>
                        </a:rPr>
                        <a:t>940</a:t>
                      </a:r>
                      <a:r>
                        <a:rPr kumimoji="1" lang="ja-JP" altLang="en-US" sz="1000" kern="1200" dirty="0">
                          <a:solidFill>
                            <a:schemeClr val="dk1"/>
                          </a:solidFill>
                          <a:latin typeface="Meiryo UI" panose="020B0604030504040204" pitchFamily="50" charset="-128"/>
                          <a:ea typeface="Meiryo UI" panose="020B0604030504040204" pitchFamily="50" charset="-128"/>
                        </a:rPr>
                        <a:t>台</a:t>
                      </a:r>
                      <a:endParaRPr kumimoji="1" lang="ja-JP" altLang="en-US" sz="1000" kern="1200" dirty="0">
                        <a:solidFill>
                          <a:schemeClr val="dk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4349608"/>
                  </a:ext>
                </a:extLst>
              </a:tr>
              <a:tr h="788467">
                <a:tc>
                  <a:txBody>
                    <a:bodyPr/>
                    <a:lstStyle/>
                    <a:p>
                      <a:pPr marL="0" algn="ctr" defTabSz="914400" rtl="0" eaLnBrk="1" latinLnBrk="0" hangingPunct="1"/>
                      <a:r>
                        <a:rPr kumimoji="1" lang="zh-TW" altLang="en-US" sz="1000" kern="1200" dirty="0">
                          <a:solidFill>
                            <a:schemeClr val="dk1"/>
                          </a:solidFill>
                          <a:latin typeface="Meiryo UI" panose="020B0604030504040204" pitchFamily="50" charset="-128"/>
                          <a:ea typeface="Meiryo UI" panose="020B0604030504040204" pitchFamily="50" charset="-128"/>
                        </a:rPr>
                        <a:t>金土日</a:t>
                      </a:r>
                      <a:endParaRPr kumimoji="1" lang="en-US" altLang="zh-TW" sz="1000" kern="1200" dirty="0">
                        <a:solidFill>
                          <a:schemeClr val="dk1"/>
                        </a:solidFill>
                        <a:latin typeface="Meiryo UI" panose="020B0604030504040204" pitchFamily="50" charset="-128"/>
                        <a:ea typeface="Meiryo UI" panose="020B0604030504040204" pitchFamily="50" charset="-128"/>
                      </a:endParaRPr>
                    </a:p>
                    <a:p>
                      <a:pPr marL="0" algn="ctr" defTabSz="914400" rtl="0" eaLnBrk="1" latinLnBrk="0" hangingPunct="1"/>
                      <a:r>
                        <a:rPr kumimoji="1" lang="en-US" altLang="zh-TW" sz="1000" kern="1200" dirty="0">
                          <a:solidFill>
                            <a:schemeClr val="dk1"/>
                          </a:solidFill>
                          <a:latin typeface="Meiryo UI" panose="020B0604030504040204" pitchFamily="50" charset="-128"/>
                          <a:ea typeface="Meiryo UI" panose="020B0604030504040204" pitchFamily="50" charset="-128"/>
                        </a:rPr>
                        <a:t>16</a:t>
                      </a:r>
                      <a:r>
                        <a:rPr kumimoji="1" lang="zh-TW" altLang="en-US" sz="1000" kern="1200" dirty="0">
                          <a:solidFill>
                            <a:schemeClr val="dk1"/>
                          </a:solidFill>
                          <a:latin typeface="Meiryo UI" panose="020B0604030504040204" pitchFamily="50" charset="-128"/>
                          <a:ea typeface="Meiryo UI" panose="020B0604030504040204" pitchFamily="50" charset="-128"/>
                        </a:rPr>
                        <a:t>～</a:t>
                      </a:r>
                      <a:r>
                        <a:rPr kumimoji="1" lang="en-US" altLang="zh-TW" sz="1000" kern="1200" dirty="0">
                          <a:solidFill>
                            <a:schemeClr val="dk1"/>
                          </a:solidFill>
                          <a:latin typeface="Meiryo UI" panose="020B0604030504040204" pitchFamily="50" charset="-128"/>
                          <a:ea typeface="Meiryo UI" panose="020B0604030504040204" pitchFamily="50" charset="-128"/>
                        </a:rPr>
                        <a:t>19</a:t>
                      </a:r>
                      <a:r>
                        <a:rPr kumimoji="1" lang="zh-TW" altLang="en-US" sz="1000" kern="1200" dirty="0">
                          <a:solidFill>
                            <a:schemeClr val="dk1"/>
                          </a:solidFill>
                          <a:latin typeface="Meiryo UI" panose="020B0604030504040204" pitchFamily="50" charset="-128"/>
                          <a:ea typeface="Meiryo UI" panose="020B0604030504040204" pitchFamily="50" charset="-128"/>
                        </a:rPr>
                        <a:t>時台 </a:t>
                      </a:r>
                      <a:endParaRPr kumimoji="1" lang="ja-JP" altLang="en-US" sz="1000" kern="1200" dirty="0">
                        <a:solidFill>
                          <a:schemeClr val="dk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kumimoji="1" lang="en-US" altLang="ja-JP" sz="1000" kern="1200" dirty="0">
                          <a:solidFill>
                            <a:schemeClr val="dk1"/>
                          </a:solidFill>
                          <a:latin typeface="Meiryo UI" panose="020B0604030504040204" pitchFamily="50" charset="-128"/>
                          <a:ea typeface="Meiryo UI" panose="020B0604030504040204" pitchFamily="50" charset="-128"/>
                        </a:rPr>
                        <a:t>480</a:t>
                      </a:r>
                      <a:r>
                        <a:rPr kumimoji="1" lang="ja-JP" altLang="en-US" sz="1000" kern="1200" dirty="0">
                          <a:solidFill>
                            <a:schemeClr val="dk1"/>
                          </a:solidFill>
                          <a:latin typeface="Meiryo UI" panose="020B0604030504040204" pitchFamily="50" charset="-128"/>
                          <a:ea typeface="Meiryo UI" panose="020B0604030504040204" pitchFamily="50" charset="-128"/>
                        </a:rPr>
                        <a:t>台</a:t>
                      </a:r>
                      <a:endParaRPr kumimoji="1" lang="ja-JP" altLang="en-US" sz="1000" kern="1200" dirty="0">
                        <a:solidFill>
                          <a:schemeClr val="dk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82810243"/>
                  </a:ext>
                </a:extLst>
              </a:tr>
            </a:tbl>
          </a:graphicData>
        </a:graphic>
      </p:graphicFrame>
      <p:graphicFrame>
        <p:nvGraphicFramePr>
          <p:cNvPr id="52" name="表 51">
            <a:extLst>
              <a:ext uri="{FF2B5EF4-FFF2-40B4-BE49-F238E27FC236}">
                <a16:creationId xmlns:a16="http://schemas.microsoft.com/office/drawing/2014/main" id="{5C8D4E31-EE57-497C-908A-58EB85044258}"/>
              </a:ext>
            </a:extLst>
          </p:cNvPr>
          <p:cNvGraphicFramePr>
            <a:graphicFrameLocks noGrp="1"/>
          </p:cNvGraphicFramePr>
          <p:nvPr>
            <p:extLst>
              <p:ext uri="{D42A27DB-BD31-4B8C-83A1-F6EECF244321}">
                <p14:modId xmlns:p14="http://schemas.microsoft.com/office/powerpoint/2010/main" val="181823267"/>
              </p:ext>
            </p:extLst>
          </p:nvPr>
        </p:nvGraphicFramePr>
        <p:xfrm>
          <a:off x="6593554" y="2087800"/>
          <a:ext cx="2252273" cy="1876022"/>
        </p:xfrm>
        <a:graphic>
          <a:graphicData uri="http://schemas.openxmlformats.org/drawingml/2006/table">
            <a:tbl>
              <a:tblPr firstRow="1" bandRow="1">
                <a:tableStyleId>{5940675A-B579-460E-94D1-54222C63F5DA}</a:tableStyleId>
              </a:tblPr>
              <a:tblGrid>
                <a:gridCol w="1240447">
                  <a:extLst>
                    <a:ext uri="{9D8B030D-6E8A-4147-A177-3AD203B41FA5}">
                      <a16:colId xmlns:a16="http://schemas.microsoft.com/office/drawing/2014/main" val="1018137362"/>
                    </a:ext>
                  </a:extLst>
                </a:gridCol>
                <a:gridCol w="1011826">
                  <a:extLst>
                    <a:ext uri="{9D8B030D-6E8A-4147-A177-3AD203B41FA5}">
                      <a16:colId xmlns:a16="http://schemas.microsoft.com/office/drawing/2014/main" val="4088337573"/>
                    </a:ext>
                  </a:extLst>
                </a:gridCol>
              </a:tblGrid>
              <a:tr h="300187">
                <a:tc>
                  <a:txBody>
                    <a:bodyPr/>
                    <a:lstStyle/>
                    <a:p>
                      <a:pPr algn="ctr"/>
                      <a:r>
                        <a:rPr kumimoji="1" lang="ja-JP" altLang="en-US" sz="1000" b="1" spc="0" dirty="0">
                          <a:solidFill>
                            <a:schemeClr val="bg1"/>
                          </a:solidFill>
                          <a:latin typeface="Meiryo UI" panose="020B0604030504040204" pitchFamily="50" charset="-128"/>
                          <a:ea typeface="Meiryo UI" panose="020B0604030504040204" pitchFamily="50" charset="-128"/>
                        </a:rPr>
                        <a:t>実施事業者数</a:t>
                      </a:r>
                      <a:endParaRPr kumimoji="1" lang="en-US" altLang="ja-JP" sz="1000" b="1" spc="0"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75000"/>
                      </a:schemeClr>
                    </a:solidFill>
                  </a:tcPr>
                </a:tc>
                <a:tc>
                  <a:txBody>
                    <a:bodyPr/>
                    <a:lstStyle/>
                    <a:p>
                      <a:pPr algn="ctr"/>
                      <a:r>
                        <a:rPr kumimoji="1" lang="ja-JP" altLang="en-US" sz="1000" b="1" spc="0" dirty="0">
                          <a:solidFill>
                            <a:schemeClr val="bg1"/>
                          </a:solidFill>
                          <a:latin typeface="Meiryo UI" panose="020B0604030504040204" pitchFamily="50" charset="-128"/>
                          <a:ea typeface="Meiryo UI" panose="020B0604030504040204" pitchFamily="50" charset="-128"/>
                        </a:rPr>
                        <a:t>稼働台数</a:t>
                      </a:r>
                    </a:p>
                  </a:txBody>
                  <a:tcPr anchor="ctr">
                    <a:lnL w="6350" cap="flat" cmpd="sng" algn="ctr">
                      <a:solidFill>
                        <a:schemeClr val="bg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661736291"/>
                  </a:ext>
                </a:extLst>
              </a:tr>
              <a:tr h="15758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spc="0" dirty="0">
                          <a:latin typeface="Meiryo UI" panose="020B0604030504040204" pitchFamily="50" charset="-128"/>
                          <a:ea typeface="Meiryo UI" panose="020B0604030504040204" pitchFamily="50" charset="-128"/>
                        </a:rPr>
                        <a:t>実施事業者数</a:t>
                      </a:r>
                      <a:endParaRPr kumimoji="1" lang="en-US" altLang="ja-JP" sz="1000" b="1" spc="0" dirty="0">
                        <a:latin typeface="Meiryo UI" panose="020B0604030504040204" pitchFamily="50" charset="-128"/>
                        <a:ea typeface="Meiryo UI" panose="020B0604030504040204" pitchFamily="50" charset="-128"/>
                      </a:endParaRPr>
                    </a:p>
                    <a:p>
                      <a:pPr algn="ctr"/>
                      <a:r>
                        <a:rPr kumimoji="1" lang="en-US" altLang="ja-JP" sz="1050" b="1" u="sng" spc="0" dirty="0">
                          <a:solidFill>
                            <a:srgbClr val="FF0000"/>
                          </a:solidFill>
                          <a:latin typeface="Meiryo UI" panose="020B0604030504040204" pitchFamily="50" charset="-128"/>
                          <a:ea typeface="Meiryo UI" panose="020B0604030504040204" pitchFamily="50" charset="-128"/>
                        </a:rPr>
                        <a:t>29</a:t>
                      </a:r>
                      <a:r>
                        <a:rPr kumimoji="1" lang="ja-JP" altLang="en-US" sz="1050" b="1" u="sng" spc="0" dirty="0">
                          <a:solidFill>
                            <a:srgbClr val="FF0000"/>
                          </a:solidFill>
                          <a:latin typeface="Meiryo UI" panose="020B0604030504040204" pitchFamily="50" charset="-128"/>
                          <a:ea typeface="Meiryo UI" panose="020B0604030504040204" pitchFamily="50" charset="-128"/>
                        </a:rPr>
                        <a:t>／</a:t>
                      </a:r>
                      <a:r>
                        <a:rPr kumimoji="1" lang="en-US" altLang="ja-JP" sz="1050" b="1" u="sng" spc="0" dirty="0">
                          <a:solidFill>
                            <a:srgbClr val="FF0000"/>
                          </a:solidFill>
                          <a:latin typeface="Meiryo UI" panose="020B0604030504040204" pitchFamily="50" charset="-128"/>
                          <a:ea typeface="Meiryo UI" panose="020B0604030504040204" pitchFamily="50" charset="-128"/>
                        </a:rPr>
                        <a:t>46</a:t>
                      </a:r>
                      <a:r>
                        <a:rPr kumimoji="1" lang="ja-JP" altLang="en-US" sz="1050" b="1" u="sng" spc="0" dirty="0">
                          <a:solidFill>
                            <a:srgbClr val="FF0000"/>
                          </a:solidFill>
                          <a:latin typeface="Meiryo UI" panose="020B0604030504040204" pitchFamily="50" charset="-128"/>
                          <a:ea typeface="Meiryo UI" panose="020B0604030504040204" pitchFamily="50" charset="-128"/>
                        </a:rPr>
                        <a:t>事業者</a:t>
                      </a:r>
                      <a:endParaRPr kumimoji="1" lang="en-US" altLang="ja-JP" sz="1050" b="1" u="sng" spc="0" dirty="0">
                        <a:solidFill>
                          <a:srgbClr val="FF0000"/>
                        </a:solidFill>
                        <a:latin typeface="Meiryo UI" panose="020B0604030504040204" pitchFamily="50" charset="-128"/>
                        <a:ea typeface="Meiryo UI" panose="020B0604030504040204" pitchFamily="50" charset="-128"/>
                      </a:endParaRPr>
                    </a:p>
                    <a:p>
                      <a:pPr algn="ctr"/>
                      <a:r>
                        <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endParaRPr kumimoji="1" lang="en-US" altLang="ja-JP" sz="1050" b="1" u="sng" spc="0" dirty="0">
                        <a:solidFill>
                          <a:srgbClr val="FF0000"/>
                        </a:solidFill>
                        <a:latin typeface="Meiryo UI" panose="020B0604030504040204" pitchFamily="50" charset="-128"/>
                        <a:ea typeface="Meiryo UI" panose="020B0604030504040204" pitchFamily="50" charset="-128"/>
                      </a:endParaRPr>
                    </a:p>
                    <a:p>
                      <a:pPr algn="ctr"/>
                      <a:endParaRPr kumimoji="1" lang="en-US" altLang="ja-JP" sz="1000" b="1" u="sng" spc="0" dirty="0">
                        <a:latin typeface="Meiryo UI" panose="020B0604030504040204" pitchFamily="50" charset="-128"/>
                        <a:ea typeface="Meiryo UI" panose="020B0604030504040204" pitchFamily="50" charset="-128"/>
                      </a:endParaRPr>
                    </a:p>
                    <a:p>
                      <a:pPr algn="ctr"/>
                      <a:endParaRPr kumimoji="1" lang="en-US" altLang="ja-JP" sz="1000" b="1" u="sng" spc="0" dirty="0">
                        <a:latin typeface="Meiryo UI" panose="020B0604030504040204" pitchFamily="50" charset="-128"/>
                        <a:ea typeface="Meiryo UI" panose="020B0604030504040204" pitchFamily="50" charset="-128"/>
                      </a:endParaRPr>
                    </a:p>
                    <a:p>
                      <a:pPr algn="ctr"/>
                      <a:endParaRPr kumimoji="1" lang="en-US" altLang="ja-JP" sz="1000" b="1" u="sng" spc="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未実施事業者</a:t>
                      </a: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37.0%</a:t>
                      </a:r>
                      <a:endParaRPr kumimoji="1" lang="en-US" altLang="ja-JP" sz="105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T="144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最大</a:t>
                      </a: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延べ稼働台数</a:t>
                      </a: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en-US" altLang="ja-JP" sz="10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4/15</a:t>
                      </a:r>
                      <a:r>
                        <a:rPr kumimoji="1" lang="ja-JP" altLang="en-US" sz="10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の週）</a:t>
                      </a:r>
                      <a:endParaRPr kumimoji="1" lang="en-US" altLang="ja-JP" sz="10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48</a:t>
                      </a:r>
                      <a:r>
                        <a:rPr kumimoji="1" lang="ja-JP" altLang="en-US"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台</a:t>
                      </a:r>
                      <a:endParaRPr kumimoji="1" lang="en-US" altLang="ja-JP"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txBody>
                  <a:tcPr marT="144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4349608"/>
                  </a:ext>
                </a:extLst>
              </a:tr>
            </a:tbl>
          </a:graphicData>
        </a:graphic>
      </p:graphicFrame>
      <p:sp>
        <p:nvSpPr>
          <p:cNvPr id="55" name="矢印: 下 54">
            <a:extLst>
              <a:ext uri="{FF2B5EF4-FFF2-40B4-BE49-F238E27FC236}">
                <a16:creationId xmlns:a16="http://schemas.microsoft.com/office/drawing/2014/main" id="{0B78218B-4A6F-4AB0-9633-643505C19542}"/>
              </a:ext>
            </a:extLst>
          </p:cNvPr>
          <p:cNvSpPr/>
          <p:nvPr/>
        </p:nvSpPr>
        <p:spPr>
          <a:xfrm rot="10800000" flipV="1">
            <a:off x="7053129" y="3234690"/>
            <a:ext cx="326090" cy="152463"/>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66B24A95-2099-49F4-AFA3-BBC268DB2912}"/>
              </a:ext>
            </a:extLst>
          </p:cNvPr>
          <p:cNvSpPr txBox="1"/>
          <p:nvPr/>
        </p:nvSpPr>
        <p:spPr>
          <a:xfrm>
            <a:off x="1326701" y="1569320"/>
            <a:ext cx="2154486" cy="30777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ysClr val="windowText" lastClr="000000"/>
                </a:solidFill>
                <a:effectLst/>
                <a:uLnTx/>
                <a:uFillTx/>
                <a:latin typeface="Calibri" panose="020F0502020204030204"/>
                <a:ea typeface="メイリオ" panose="020B0604030504040204" pitchFamily="50" charset="-128"/>
                <a:cs typeface="+mn-cs"/>
              </a:rPr>
              <a:t>【</a:t>
            </a:r>
            <a:r>
              <a:rPr kumimoji="1" lang="ja-JP" altLang="en-US" sz="1400" b="1" i="0" u="none" strike="noStrike" kern="1200" cap="none" spc="0" normalizeH="0" baseline="0" noProof="0" dirty="0">
                <a:ln>
                  <a:noFill/>
                </a:ln>
                <a:solidFill>
                  <a:sysClr val="windowText" lastClr="000000"/>
                </a:solidFill>
                <a:effectLst/>
                <a:uLnTx/>
                <a:uFillTx/>
                <a:latin typeface="Calibri" panose="020F0502020204030204"/>
                <a:ea typeface="メイリオ" panose="020B0604030504040204" pitchFamily="50" charset="-128"/>
                <a:cs typeface="+mn-cs"/>
              </a:rPr>
              <a:t>東京</a:t>
            </a:r>
            <a:r>
              <a:rPr kumimoji="1" lang="ja-JP" altLang="en-US" sz="1050" b="1" i="0" u="none" strike="noStrike" kern="1200" cap="none" spc="0" normalizeH="0" baseline="0" noProof="0" dirty="0">
                <a:ln>
                  <a:noFill/>
                </a:ln>
                <a:solidFill>
                  <a:sysClr val="windowText" lastClr="000000"/>
                </a:solidFill>
                <a:effectLst/>
                <a:uLnTx/>
                <a:uFillTx/>
                <a:latin typeface="Calibri" panose="020F0502020204030204"/>
                <a:ea typeface="メイリオ" panose="020B0604030504040204" pitchFamily="50" charset="-128"/>
                <a:cs typeface="+mn-cs"/>
              </a:rPr>
              <a:t>（特別区・武三）</a:t>
            </a:r>
            <a:r>
              <a:rPr kumimoji="1" lang="en-US" altLang="ja-JP" sz="1400" b="1" dirty="0">
                <a:solidFill>
                  <a:sysClr val="windowText" lastClr="000000"/>
                </a:solidFill>
                <a:latin typeface="Calibri" panose="020F0502020204030204"/>
                <a:ea typeface="メイリオ" panose="020B0604030504040204" pitchFamily="50" charset="-128"/>
              </a:rPr>
              <a:t>】</a:t>
            </a:r>
          </a:p>
        </p:txBody>
      </p:sp>
      <p:sp>
        <p:nvSpPr>
          <p:cNvPr id="20" name="テキスト ボックス 19">
            <a:extLst>
              <a:ext uri="{FF2B5EF4-FFF2-40B4-BE49-F238E27FC236}">
                <a16:creationId xmlns:a16="http://schemas.microsoft.com/office/drawing/2014/main" id="{6C967BA4-06BD-48C0-9743-D7669BA1FF07}"/>
              </a:ext>
            </a:extLst>
          </p:cNvPr>
          <p:cNvSpPr txBox="1"/>
          <p:nvPr/>
        </p:nvSpPr>
        <p:spPr>
          <a:xfrm>
            <a:off x="5934089" y="1556597"/>
            <a:ext cx="1885085" cy="30777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effectLst/>
                <a:uLnTx/>
                <a:uFillTx/>
                <a:latin typeface="Calibri" panose="020F0502020204030204"/>
                <a:ea typeface="メイリオ" panose="020B0604030504040204" pitchFamily="50" charset="-128"/>
                <a:cs typeface="+mn-cs"/>
              </a:rPr>
              <a:t>【</a:t>
            </a:r>
            <a:r>
              <a:rPr kumimoji="1" lang="ja-JP" altLang="en-US" sz="1400" b="1" i="0" u="none" strike="noStrike" kern="1200" cap="none" spc="0" normalizeH="0" baseline="0" noProof="0" dirty="0">
                <a:ln>
                  <a:noFill/>
                </a:ln>
                <a:effectLst/>
                <a:uLnTx/>
                <a:uFillTx/>
                <a:latin typeface="Calibri" panose="020F0502020204030204"/>
                <a:ea typeface="メイリオ" panose="020B0604030504040204" pitchFamily="50" charset="-128"/>
                <a:cs typeface="+mn-cs"/>
              </a:rPr>
              <a:t>神奈川</a:t>
            </a:r>
            <a:r>
              <a:rPr kumimoji="1" lang="ja-JP" altLang="en-US" sz="1050" b="1" i="0" u="none" strike="noStrike" kern="1200" cap="none" spc="0" normalizeH="0" baseline="0" noProof="0" dirty="0">
                <a:ln>
                  <a:noFill/>
                </a:ln>
                <a:effectLst/>
                <a:uLnTx/>
                <a:uFillTx/>
                <a:latin typeface="Calibri" panose="020F0502020204030204"/>
                <a:ea typeface="メイリオ" panose="020B0604030504040204" pitchFamily="50" charset="-128"/>
                <a:cs typeface="+mn-cs"/>
              </a:rPr>
              <a:t>（京浜）</a:t>
            </a:r>
            <a:r>
              <a:rPr kumimoji="1" lang="en-US" altLang="ja-JP" sz="1400" b="1" dirty="0">
                <a:solidFill>
                  <a:sysClr val="windowText" lastClr="000000"/>
                </a:solidFill>
                <a:latin typeface="Calibri" panose="020F0502020204030204"/>
                <a:ea typeface="メイリオ" panose="020B0604030504040204" pitchFamily="50" charset="-128"/>
              </a:rPr>
              <a:t>】</a:t>
            </a:r>
            <a:endParaRPr kumimoji="1" lang="ja-JP" altLang="en-US" sz="1400" b="1" dirty="0">
              <a:solidFill>
                <a:sysClr val="windowText" lastClr="000000"/>
              </a:solidFill>
              <a:latin typeface="Calibri" panose="020F0502020204030204"/>
              <a:ea typeface="メイリオ" panose="020B0604030504040204" pitchFamily="50" charset="-128"/>
            </a:endParaRPr>
          </a:p>
        </p:txBody>
      </p:sp>
      <p:graphicFrame>
        <p:nvGraphicFramePr>
          <p:cNvPr id="66" name="表 65">
            <a:extLst>
              <a:ext uri="{FF2B5EF4-FFF2-40B4-BE49-F238E27FC236}">
                <a16:creationId xmlns:a16="http://schemas.microsoft.com/office/drawing/2014/main" id="{29626B0F-F1CE-4B74-AE86-3B21D758CFEB}"/>
              </a:ext>
            </a:extLst>
          </p:cNvPr>
          <p:cNvGraphicFramePr>
            <a:graphicFrameLocks noGrp="1"/>
          </p:cNvGraphicFramePr>
          <p:nvPr>
            <p:extLst>
              <p:ext uri="{D42A27DB-BD31-4B8C-83A1-F6EECF244321}">
                <p14:modId xmlns:p14="http://schemas.microsoft.com/office/powerpoint/2010/main" val="2976025880"/>
              </p:ext>
            </p:extLst>
          </p:nvPr>
        </p:nvGraphicFramePr>
        <p:xfrm>
          <a:off x="4735912" y="4641124"/>
          <a:ext cx="1607124" cy="1846797"/>
        </p:xfrm>
        <a:graphic>
          <a:graphicData uri="http://schemas.openxmlformats.org/drawingml/2006/table">
            <a:tbl>
              <a:tblPr firstRow="1" bandRow="1">
                <a:tableStyleId>{5940675A-B579-460E-94D1-54222C63F5DA}</a:tableStyleId>
              </a:tblPr>
              <a:tblGrid>
                <a:gridCol w="940624">
                  <a:extLst>
                    <a:ext uri="{9D8B030D-6E8A-4147-A177-3AD203B41FA5}">
                      <a16:colId xmlns:a16="http://schemas.microsoft.com/office/drawing/2014/main" val="1018137362"/>
                    </a:ext>
                  </a:extLst>
                </a:gridCol>
                <a:gridCol w="666500">
                  <a:extLst>
                    <a:ext uri="{9D8B030D-6E8A-4147-A177-3AD203B41FA5}">
                      <a16:colId xmlns:a16="http://schemas.microsoft.com/office/drawing/2014/main" val="95203720"/>
                    </a:ext>
                  </a:extLst>
                </a:gridCol>
              </a:tblGrid>
              <a:tr h="288896">
                <a:tc gridSpan="2">
                  <a:txBody>
                    <a:bodyPr/>
                    <a:lstStyle/>
                    <a:p>
                      <a:pPr algn="ctr"/>
                      <a:r>
                        <a:rPr kumimoji="1" lang="ja-JP" altLang="en-US" sz="1000" b="1" spc="0" baseline="0" dirty="0">
                          <a:solidFill>
                            <a:schemeClr val="bg1"/>
                          </a:solidFill>
                          <a:latin typeface="Meiryo UI" panose="020B0604030504040204" pitchFamily="50" charset="-128"/>
                          <a:ea typeface="Meiryo UI" panose="020B0604030504040204" pitchFamily="50" charset="-128"/>
                        </a:rPr>
                        <a:t>不足車両数</a:t>
                      </a:r>
                      <a:endParaRPr kumimoji="1" lang="en-US" altLang="ja-JP" sz="1000" b="1" spc="0" baseline="0"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50000"/>
                      </a:schemeClr>
                    </a:solidFill>
                  </a:tcPr>
                </a:tc>
                <a:tc hMerge="1">
                  <a:txBody>
                    <a:bodyPr/>
                    <a:lstStyle/>
                    <a:p>
                      <a:pPr algn="ctr"/>
                      <a:endParaRPr kumimoji="1" lang="ja-JP" altLang="en-US" sz="1000" dirty="0"/>
                    </a:p>
                  </a:txBody>
                  <a:tcPr anchor="ctr">
                    <a:solidFill>
                      <a:srgbClr val="D2DEEF"/>
                    </a:solidFill>
                  </a:tcPr>
                </a:tc>
                <a:extLst>
                  <a:ext uri="{0D108BD9-81ED-4DB2-BD59-A6C34878D82A}">
                    <a16:rowId xmlns:a16="http://schemas.microsoft.com/office/drawing/2014/main" val="2661736291"/>
                  </a:ext>
                </a:extLst>
              </a:tr>
              <a:tr h="556585">
                <a:tc>
                  <a:txBody>
                    <a:bodyPr/>
                    <a:lstStyle/>
                    <a:p>
                      <a:pPr marL="0" algn="ctr" defTabSz="914400" rtl="0" eaLnBrk="1" latinLnBrk="0" hangingPunct="1"/>
                      <a:r>
                        <a:rPr kumimoji="1" lang="zh-TW" altLang="en-US" sz="1000" kern="1200" dirty="0">
                          <a:solidFill>
                            <a:schemeClr val="dk1"/>
                          </a:solidFill>
                          <a:latin typeface="Meiryo UI" panose="020B0604030504040204" pitchFamily="50" charset="-128"/>
                          <a:ea typeface="Meiryo UI" panose="020B0604030504040204" pitchFamily="50" charset="-128"/>
                        </a:rPr>
                        <a:t>月水木</a:t>
                      </a:r>
                      <a:endParaRPr kumimoji="1" lang="en-US" altLang="zh-TW" sz="1000" kern="1200" dirty="0">
                        <a:solidFill>
                          <a:schemeClr val="dk1"/>
                        </a:solidFill>
                        <a:latin typeface="Meiryo UI" panose="020B0604030504040204" pitchFamily="50" charset="-128"/>
                        <a:ea typeface="Meiryo UI" panose="020B0604030504040204" pitchFamily="50" charset="-128"/>
                      </a:endParaRPr>
                    </a:p>
                    <a:p>
                      <a:pPr marL="0" algn="ctr" defTabSz="914400" rtl="0" eaLnBrk="1" latinLnBrk="0" hangingPunct="1"/>
                      <a:r>
                        <a:rPr kumimoji="1" lang="en-US" altLang="zh-TW" sz="1000" kern="1200" dirty="0">
                          <a:solidFill>
                            <a:schemeClr val="dk1"/>
                          </a:solidFill>
                          <a:latin typeface="Meiryo UI" panose="020B0604030504040204" pitchFamily="50" charset="-128"/>
                          <a:ea typeface="Meiryo UI" panose="020B0604030504040204" pitchFamily="50" charset="-128"/>
                        </a:rPr>
                        <a:t>16</a:t>
                      </a:r>
                      <a:r>
                        <a:rPr kumimoji="1" lang="zh-TW" altLang="en-US" sz="1000" kern="1200" dirty="0">
                          <a:solidFill>
                            <a:schemeClr val="dk1"/>
                          </a:solidFill>
                          <a:latin typeface="Meiryo UI" panose="020B0604030504040204" pitchFamily="50" charset="-128"/>
                          <a:ea typeface="Meiryo UI" panose="020B0604030504040204" pitchFamily="50" charset="-128"/>
                        </a:rPr>
                        <a:t>～</a:t>
                      </a:r>
                      <a:r>
                        <a:rPr kumimoji="1" lang="en-US" altLang="zh-TW" sz="1000" kern="1200" dirty="0">
                          <a:solidFill>
                            <a:schemeClr val="dk1"/>
                          </a:solidFill>
                          <a:latin typeface="Meiryo UI" panose="020B0604030504040204" pitchFamily="50" charset="-128"/>
                          <a:ea typeface="Meiryo UI" panose="020B0604030504040204" pitchFamily="50" charset="-128"/>
                        </a:rPr>
                        <a:t>19</a:t>
                      </a:r>
                      <a:r>
                        <a:rPr kumimoji="1" lang="zh-TW" altLang="en-US" sz="1000" kern="1200" dirty="0">
                          <a:solidFill>
                            <a:schemeClr val="dk1"/>
                          </a:solidFill>
                          <a:latin typeface="Meiryo UI" panose="020B0604030504040204" pitchFamily="50" charset="-128"/>
                          <a:ea typeface="Meiryo UI" panose="020B0604030504040204" pitchFamily="50" charset="-128"/>
                        </a:rPr>
                        <a:t>時台</a:t>
                      </a:r>
                      <a:endParaRPr kumimoji="1" lang="ja-JP" altLang="en-US" sz="1000" kern="1200" dirty="0">
                        <a:solidFill>
                          <a:schemeClr val="dk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kumimoji="1" lang="en-US" altLang="ja-JP" sz="1000" kern="1200" dirty="0">
                          <a:solidFill>
                            <a:schemeClr val="dk1"/>
                          </a:solidFill>
                          <a:latin typeface="Meiryo UI" panose="020B0604030504040204" pitchFamily="50" charset="-128"/>
                          <a:ea typeface="Meiryo UI" panose="020B0604030504040204" pitchFamily="50" charset="-128"/>
                        </a:rPr>
                        <a:t>200</a:t>
                      </a:r>
                      <a:r>
                        <a:rPr kumimoji="1" lang="ja-JP" altLang="en-US" sz="1000" kern="1200" dirty="0">
                          <a:solidFill>
                            <a:schemeClr val="dk1"/>
                          </a:solidFill>
                          <a:latin typeface="Meiryo UI" panose="020B0604030504040204" pitchFamily="50" charset="-128"/>
                          <a:ea typeface="Meiryo UI" panose="020B0604030504040204" pitchFamily="50" charset="-128"/>
                        </a:rPr>
                        <a:t>台</a:t>
                      </a:r>
                      <a:endParaRPr kumimoji="1" lang="ja-JP" altLang="en-US" sz="1000" kern="1200" dirty="0">
                        <a:solidFill>
                          <a:schemeClr val="dk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4349608"/>
                  </a:ext>
                </a:extLst>
              </a:tr>
              <a:tr h="556585">
                <a:tc>
                  <a:txBody>
                    <a:bodyPr/>
                    <a:lstStyle/>
                    <a:p>
                      <a:pPr marL="0" algn="ctr" defTabSz="914400" rtl="0" eaLnBrk="1" latinLnBrk="0" hangingPunct="1"/>
                      <a:r>
                        <a:rPr kumimoji="1" lang="zh-TW" altLang="en-US" sz="1000" kern="1200" dirty="0">
                          <a:solidFill>
                            <a:schemeClr val="dk1"/>
                          </a:solidFill>
                          <a:latin typeface="Meiryo UI" panose="020B0604030504040204" pitchFamily="50" charset="-128"/>
                          <a:ea typeface="Meiryo UI" panose="020B0604030504040204" pitchFamily="50" charset="-128"/>
                        </a:rPr>
                        <a:t>火～金</a:t>
                      </a:r>
                      <a:endParaRPr kumimoji="1" lang="en-US" altLang="zh-TW" sz="1000" kern="1200" dirty="0">
                        <a:solidFill>
                          <a:schemeClr val="dk1"/>
                        </a:solidFill>
                        <a:latin typeface="Meiryo UI" panose="020B0604030504040204" pitchFamily="50" charset="-128"/>
                        <a:ea typeface="Meiryo UI" panose="020B0604030504040204" pitchFamily="50" charset="-128"/>
                      </a:endParaRPr>
                    </a:p>
                    <a:p>
                      <a:pPr marL="0" algn="ctr" defTabSz="914400" rtl="0" eaLnBrk="1" latinLnBrk="0" hangingPunct="1"/>
                      <a:r>
                        <a:rPr kumimoji="1" lang="en-US" altLang="zh-TW" sz="1000" kern="1200" dirty="0">
                          <a:solidFill>
                            <a:schemeClr val="dk1"/>
                          </a:solidFill>
                          <a:latin typeface="Meiryo UI" panose="020B0604030504040204" pitchFamily="50" charset="-128"/>
                          <a:ea typeface="Meiryo UI" panose="020B0604030504040204" pitchFamily="50" charset="-128"/>
                        </a:rPr>
                        <a:t>0</a:t>
                      </a:r>
                      <a:r>
                        <a:rPr kumimoji="1" lang="zh-TW" altLang="en-US" sz="1000" kern="1200" dirty="0">
                          <a:solidFill>
                            <a:schemeClr val="dk1"/>
                          </a:solidFill>
                          <a:latin typeface="Meiryo UI" panose="020B0604030504040204" pitchFamily="50" charset="-128"/>
                          <a:ea typeface="Meiryo UI" panose="020B0604030504040204" pitchFamily="50" charset="-128"/>
                        </a:rPr>
                        <a:t>～</a:t>
                      </a:r>
                      <a:r>
                        <a:rPr kumimoji="1" lang="en-US" altLang="zh-TW" sz="1000" kern="1200" dirty="0">
                          <a:solidFill>
                            <a:schemeClr val="dk1"/>
                          </a:solidFill>
                          <a:latin typeface="Meiryo UI" panose="020B0604030504040204" pitchFamily="50" charset="-128"/>
                          <a:ea typeface="Meiryo UI" panose="020B0604030504040204" pitchFamily="50" charset="-128"/>
                        </a:rPr>
                        <a:t>4</a:t>
                      </a:r>
                      <a:r>
                        <a:rPr kumimoji="1" lang="zh-TW" altLang="en-US" sz="1000" kern="1200" dirty="0">
                          <a:solidFill>
                            <a:schemeClr val="dk1"/>
                          </a:solidFill>
                          <a:latin typeface="Meiryo UI" panose="020B0604030504040204" pitchFamily="50" charset="-128"/>
                          <a:ea typeface="Meiryo UI" panose="020B0604030504040204" pitchFamily="50" charset="-128"/>
                        </a:rPr>
                        <a:t>時台</a:t>
                      </a:r>
                      <a:endParaRPr kumimoji="1" lang="ja-JP" altLang="en-US" sz="1000" kern="1200" dirty="0">
                        <a:solidFill>
                          <a:schemeClr val="dk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kumimoji="1" lang="en-US" altLang="ja-JP" sz="1000" kern="1200" dirty="0">
                          <a:solidFill>
                            <a:schemeClr val="dk1"/>
                          </a:solidFill>
                          <a:latin typeface="Meiryo UI" panose="020B0604030504040204" pitchFamily="50" charset="-128"/>
                          <a:ea typeface="Meiryo UI" panose="020B0604030504040204" pitchFamily="50" charset="-128"/>
                        </a:rPr>
                        <a:t>200</a:t>
                      </a:r>
                      <a:r>
                        <a:rPr kumimoji="1" lang="ja-JP" altLang="en-US" sz="1000" kern="1200" dirty="0">
                          <a:solidFill>
                            <a:schemeClr val="dk1"/>
                          </a:solidFill>
                          <a:latin typeface="Meiryo UI" panose="020B0604030504040204" pitchFamily="50" charset="-128"/>
                          <a:ea typeface="Meiryo UI" panose="020B0604030504040204" pitchFamily="50" charset="-128"/>
                        </a:rPr>
                        <a:t>台</a:t>
                      </a:r>
                      <a:endParaRPr kumimoji="1" lang="ja-JP" altLang="en-US" sz="1000" kern="1200" dirty="0">
                        <a:solidFill>
                          <a:schemeClr val="dk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45076881"/>
                  </a:ext>
                </a:extLst>
              </a:tr>
              <a:tr h="444731">
                <a:tc>
                  <a:txBody>
                    <a:bodyPr/>
                    <a:lstStyle/>
                    <a:p>
                      <a:pPr marL="0" algn="ctr" defTabSz="914400" rtl="0" eaLnBrk="1" latinLnBrk="0" hangingPunct="1"/>
                      <a:r>
                        <a:rPr kumimoji="1" lang="zh-TW" altLang="en-US" sz="1000" kern="1200" dirty="0">
                          <a:solidFill>
                            <a:schemeClr val="dk1"/>
                          </a:solidFill>
                          <a:latin typeface="Meiryo UI" panose="020B0604030504040204" pitchFamily="50" charset="-128"/>
                          <a:ea typeface="Meiryo UI" panose="020B0604030504040204" pitchFamily="50" charset="-128"/>
                        </a:rPr>
                        <a:t>金土日</a:t>
                      </a:r>
                      <a:endParaRPr kumimoji="1" lang="en-US" altLang="zh-TW" sz="1000" kern="1200" dirty="0">
                        <a:solidFill>
                          <a:schemeClr val="dk1"/>
                        </a:solidFill>
                        <a:latin typeface="Meiryo UI" panose="020B0604030504040204" pitchFamily="50" charset="-128"/>
                        <a:ea typeface="Meiryo UI" panose="020B0604030504040204" pitchFamily="50" charset="-128"/>
                      </a:endParaRPr>
                    </a:p>
                    <a:p>
                      <a:pPr marL="0" algn="ctr" defTabSz="914400" rtl="0" eaLnBrk="1" latinLnBrk="0" hangingPunct="1"/>
                      <a:r>
                        <a:rPr kumimoji="1" lang="en-US" altLang="zh-TW" sz="1000" kern="1200" dirty="0">
                          <a:solidFill>
                            <a:schemeClr val="dk1"/>
                          </a:solidFill>
                          <a:latin typeface="Meiryo UI" panose="020B0604030504040204" pitchFamily="50" charset="-128"/>
                          <a:ea typeface="Meiryo UI" panose="020B0604030504040204" pitchFamily="50" charset="-128"/>
                        </a:rPr>
                        <a:t>16</a:t>
                      </a:r>
                      <a:r>
                        <a:rPr kumimoji="1" lang="zh-TW" altLang="en-US" sz="1000" kern="1200" dirty="0">
                          <a:solidFill>
                            <a:schemeClr val="dk1"/>
                          </a:solidFill>
                          <a:latin typeface="Meiryo UI" panose="020B0604030504040204" pitchFamily="50" charset="-128"/>
                          <a:ea typeface="Meiryo UI" panose="020B0604030504040204" pitchFamily="50" charset="-128"/>
                        </a:rPr>
                        <a:t>～翌</a:t>
                      </a:r>
                      <a:r>
                        <a:rPr kumimoji="1" lang="en-US" altLang="zh-TW" sz="1000" kern="1200" dirty="0">
                          <a:solidFill>
                            <a:schemeClr val="dk1"/>
                          </a:solidFill>
                          <a:latin typeface="Meiryo UI" panose="020B0604030504040204" pitchFamily="50" charset="-128"/>
                          <a:ea typeface="Meiryo UI" panose="020B0604030504040204" pitchFamily="50" charset="-128"/>
                        </a:rPr>
                        <a:t>5</a:t>
                      </a:r>
                      <a:r>
                        <a:rPr kumimoji="1" lang="zh-TW" altLang="en-US" sz="1000" kern="1200" dirty="0">
                          <a:solidFill>
                            <a:schemeClr val="dk1"/>
                          </a:solidFill>
                          <a:latin typeface="Meiryo UI" panose="020B0604030504040204" pitchFamily="50" charset="-128"/>
                          <a:ea typeface="Meiryo UI" panose="020B0604030504040204" pitchFamily="50" charset="-128"/>
                        </a:rPr>
                        <a:t>時台</a:t>
                      </a:r>
                      <a:endParaRPr kumimoji="1" lang="ja-JP" altLang="en-US" sz="1000" kern="1200" dirty="0">
                        <a:solidFill>
                          <a:schemeClr val="dk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kumimoji="1" lang="en-US" altLang="ja-JP" sz="1000" kern="1200" dirty="0">
                          <a:solidFill>
                            <a:schemeClr val="dk1"/>
                          </a:solidFill>
                          <a:latin typeface="Meiryo UI" panose="020B0604030504040204" pitchFamily="50" charset="-128"/>
                          <a:ea typeface="Meiryo UI" panose="020B0604030504040204" pitchFamily="50" charset="-128"/>
                        </a:rPr>
                        <a:t>490</a:t>
                      </a:r>
                      <a:r>
                        <a:rPr kumimoji="1" lang="ja-JP" altLang="en-US" sz="1000" kern="1200" dirty="0">
                          <a:solidFill>
                            <a:schemeClr val="dk1"/>
                          </a:solidFill>
                          <a:latin typeface="Meiryo UI" panose="020B0604030504040204" pitchFamily="50" charset="-128"/>
                          <a:ea typeface="Meiryo UI" panose="020B0604030504040204" pitchFamily="50" charset="-128"/>
                        </a:rPr>
                        <a:t>台</a:t>
                      </a:r>
                      <a:endParaRPr kumimoji="1" lang="ja-JP" altLang="en-US" sz="1000" kern="1200" dirty="0">
                        <a:solidFill>
                          <a:schemeClr val="dk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82810243"/>
                  </a:ext>
                </a:extLst>
              </a:tr>
            </a:tbl>
          </a:graphicData>
        </a:graphic>
      </p:graphicFrame>
      <p:graphicFrame>
        <p:nvGraphicFramePr>
          <p:cNvPr id="67" name="表 66">
            <a:extLst>
              <a:ext uri="{FF2B5EF4-FFF2-40B4-BE49-F238E27FC236}">
                <a16:creationId xmlns:a16="http://schemas.microsoft.com/office/drawing/2014/main" id="{64B3327E-35D2-4D85-9BA4-A5CD18B96FB6}"/>
              </a:ext>
            </a:extLst>
          </p:cNvPr>
          <p:cNvGraphicFramePr>
            <a:graphicFrameLocks noGrp="1"/>
          </p:cNvGraphicFramePr>
          <p:nvPr>
            <p:extLst>
              <p:ext uri="{D42A27DB-BD31-4B8C-83A1-F6EECF244321}">
                <p14:modId xmlns:p14="http://schemas.microsoft.com/office/powerpoint/2010/main" val="2617293083"/>
              </p:ext>
            </p:extLst>
          </p:nvPr>
        </p:nvGraphicFramePr>
        <p:xfrm>
          <a:off x="6593554" y="4642839"/>
          <a:ext cx="2252273" cy="1845082"/>
        </p:xfrm>
        <a:graphic>
          <a:graphicData uri="http://schemas.openxmlformats.org/drawingml/2006/table">
            <a:tbl>
              <a:tblPr firstRow="1" bandRow="1">
                <a:tableStyleId>{5940675A-B579-460E-94D1-54222C63F5DA}</a:tableStyleId>
              </a:tblPr>
              <a:tblGrid>
                <a:gridCol w="1240447">
                  <a:extLst>
                    <a:ext uri="{9D8B030D-6E8A-4147-A177-3AD203B41FA5}">
                      <a16:colId xmlns:a16="http://schemas.microsoft.com/office/drawing/2014/main" val="1018137362"/>
                    </a:ext>
                  </a:extLst>
                </a:gridCol>
                <a:gridCol w="1011826">
                  <a:extLst>
                    <a:ext uri="{9D8B030D-6E8A-4147-A177-3AD203B41FA5}">
                      <a16:colId xmlns:a16="http://schemas.microsoft.com/office/drawing/2014/main" val="4088337573"/>
                    </a:ext>
                  </a:extLst>
                </a:gridCol>
              </a:tblGrid>
              <a:tr h="271911">
                <a:tc>
                  <a:txBody>
                    <a:bodyPr/>
                    <a:lstStyle/>
                    <a:p>
                      <a:pPr algn="ctr"/>
                      <a:r>
                        <a:rPr kumimoji="1" lang="ja-JP" altLang="en-US" sz="1000" b="1" spc="0" dirty="0">
                          <a:solidFill>
                            <a:schemeClr val="bg1"/>
                          </a:solidFill>
                          <a:latin typeface="Meiryo UI" panose="020B0604030504040204" pitchFamily="50" charset="-128"/>
                          <a:ea typeface="Meiryo UI" panose="020B0604030504040204" pitchFamily="50" charset="-128"/>
                        </a:rPr>
                        <a:t>実施事業者数</a:t>
                      </a:r>
                      <a:endParaRPr kumimoji="1" lang="en-US" altLang="ja-JP" sz="1000" b="1" spc="0"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75000"/>
                      </a:schemeClr>
                    </a:solidFill>
                  </a:tcPr>
                </a:tc>
                <a:tc>
                  <a:txBody>
                    <a:bodyPr/>
                    <a:lstStyle/>
                    <a:p>
                      <a:pPr algn="ctr"/>
                      <a:r>
                        <a:rPr kumimoji="1" lang="ja-JP" altLang="en-US" sz="1000" b="1" spc="0" dirty="0">
                          <a:solidFill>
                            <a:schemeClr val="bg1"/>
                          </a:solidFill>
                          <a:latin typeface="Meiryo UI" panose="020B0604030504040204" pitchFamily="50" charset="-128"/>
                          <a:ea typeface="Meiryo UI" panose="020B0604030504040204" pitchFamily="50" charset="-128"/>
                        </a:rPr>
                        <a:t>稼働台数</a:t>
                      </a:r>
                    </a:p>
                  </a:txBody>
                  <a:tcPr anchor="ctr">
                    <a:lnL w="6350" cap="flat" cmpd="sng" algn="ctr">
                      <a:solidFill>
                        <a:schemeClr val="bg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661736291"/>
                  </a:ext>
                </a:extLst>
              </a:tr>
              <a:tr h="15731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spc="0" dirty="0">
                          <a:latin typeface="Meiryo UI" panose="020B0604030504040204" pitchFamily="50" charset="-128"/>
                          <a:ea typeface="Meiryo UI" panose="020B0604030504040204" pitchFamily="50" charset="-128"/>
                        </a:rPr>
                        <a:t>実施事業者数</a:t>
                      </a:r>
                      <a:endParaRPr kumimoji="1" lang="en-US" altLang="ja-JP" sz="1000" b="1" spc="0" dirty="0">
                        <a:latin typeface="Meiryo UI" panose="020B0604030504040204" pitchFamily="50" charset="-128"/>
                        <a:ea typeface="Meiryo UI" panose="020B0604030504040204" pitchFamily="50" charset="-128"/>
                      </a:endParaRPr>
                    </a:p>
                    <a:p>
                      <a:pPr algn="ctr"/>
                      <a:r>
                        <a:rPr kumimoji="1" lang="en-US" altLang="ja-JP" sz="1050" b="1" u="sng" spc="0" dirty="0">
                          <a:solidFill>
                            <a:srgbClr val="FF0000"/>
                          </a:solidFill>
                          <a:latin typeface="Meiryo UI" panose="020B0604030504040204" pitchFamily="50" charset="-128"/>
                          <a:ea typeface="Meiryo UI" panose="020B0604030504040204" pitchFamily="50" charset="-128"/>
                        </a:rPr>
                        <a:t>16</a:t>
                      </a:r>
                      <a:r>
                        <a:rPr kumimoji="1" lang="ja-JP" altLang="en-US" sz="1050" b="1" u="sng" spc="0" dirty="0">
                          <a:solidFill>
                            <a:srgbClr val="FF0000"/>
                          </a:solidFill>
                          <a:latin typeface="Meiryo UI" panose="020B0604030504040204" pitchFamily="50" charset="-128"/>
                          <a:ea typeface="Meiryo UI" panose="020B0604030504040204" pitchFamily="50" charset="-128"/>
                        </a:rPr>
                        <a:t>／</a:t>
                      </a:r>
                      <a:r>
                        <a:rPr kumimoji="1" lang="en-US" altLang="ja-JP" sz="1050" b="1" u="sng" spc="0" dirty="0">
                          <a:solidFill>
                            <a:srgbClr val="FF0000"/>
                          </a:solidFill>
                          <a:latin typeface="Meiryo UI" panose="020B0604030504040204" pitchFamily="50" charset="-128"/>
                          <a:ea typeface="Meiryo UI" panose="020B0604030504040204" pitchFamily="50" charset="-128"/>
                        </a:rPr>
                        <a:t>24</a:t>
                      </a:r>
                      <a:r>
                        <a:rPr kumimoji="1" lang="ja-JP" altLang="en-US" sz="1050" b="1" u="sng" spc="0" dirty="0">
                          <a:solidFill>
                            <a:srgbClr val="FF0000"/>
                          </a:solidFill>
                          <a:latin typeface="Meiryo UI" panose="020B0604030504040204" pitchFamily="50" charset="-128"/>
                          <a:ea typeface="Meiryo UI" panose="020B0604030504040204" pitchFamily="50" charset="-128"/>
                        </a:rPr>
                        <a:t>事業者</a:t>
                      </a:r>
                      <a:endParaRPr kumimoji="1" lang="en-US" altLang="ja-JP" sz="1050" b="1" u="sng" spc="0" dirty="0">
                        <a:solidFill>
                          <a:srgbClr val="FF0000"/>
                        </a:solidFill>
                        <a:latin typeface="Meiryo UI" panose="020B0604030504040204" pitchFamily="50" charset="-128"/>
                        <a:ea typeface="Meiryo UI" panose="020B0604030504040204" pitchFamily="50" charset="-128"/>
                      </a:endParaRPr>
                    </a:p>
                    <a:p>
                      <a:pPr algn="ctr"/>
                      <a:r>
                        <a:rPr kumimoji="1" lang="en-US" altLang="ja-JP" sz="1050" b="1" u="none" spc="0" dirty="0">
                          <a:latin typeface="Meiryo UI" panose="020B0604030504040204" pitchFamily="50" charset="-128"/>
                          <a:ea typeface="Meiryo UI" panose="020B0604030504040204" pitchFamily="50" charset="-128"/>
                        </a:rPr>
                        <a:t>※1</a:t>
                      </a:r>
                    </a:p>
                    <a:p>
                      <a:pPr algn="ctr"/>
                      <a:endParaRPr kumimoji="1" lang="en-US" altLang="ja-JP" sz="1000" b="1" u="sng" spc="0" dirty="0">
                        <a:latin typeface="Meiryo UI" panose="020B0604030504040204" pitchFamily="50" charset="-128"/>
                        <a:ea typeface="Meiryo UI" panose="020B0604030504040204" pitchFamily="50" charset="-128"/>
                      </a:endParaRPr>
                    </a:p>
                    <a:p>
                      <a:pPr algn="ctr"/>
                      <a:endParaRPr kumimoji="1" lang="en-US" altLang="ja-JP" sz="1000" b="1" u="sng" spc="0" dirty="0">
                        <a:latin typeface="Meiryo UI" panose="020B0604030504040204" pitchFamily="50" charset="-128"/>
                        <a:ea typeface="Meiryo UI" panose="020B0604030504040204" pitchFamily="50" charset="-128"/>
                      </a:endParaRPr>
                    </a:p>
                    <a:p>
                      <a:pPr algn="ctr"/>
                      <a:endParaRPr kumimoji="1" lang="en-US" altLang="ja-JP" sz="1000" b="1" u="sng" spc="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未実施事業者</a:t>
                      </a: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33.3%</a:t>
                      </a:r>
                      <a:endParaRPr kumimoji="1" lang="en-US" altLang="ja-JP" sz="105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T="144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最大</a:t>
                      </a: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延べ稼働台数</a:t>
                      </a: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en-US" altLang="ja-JP" sz="10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4/15</a:t>
                      </a:r>
                      <a:r>
                        <a:rPr kumimoji="1" lang="ja-JP" altLang="en-US" sz="10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の週）</a:t>
                      </a:r>
                      <a:endParaRPr kumimoji="1" lang="en-US" altLang="ja-JP" sz="10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104</a:t>
                      </a:r>
                      <a:r>
                        <a:rPr kumimoji="1" lang="ja-JP" altLang="en-US"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台</a:t>
                      </a:r>
                      <a:endParaRPr kumimoji="1" lang="en-US" altLang="ja-JP"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algn="ctr"/>
                      <a:endParaRPr kumimoji="1" lang="ja-JP" altLang="en-US" sz="1000" b="0" i="0" u="none" strike="noStrike" kern="1200" cap="none" spc="-10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T="144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4349608"/>
                  </a:ext>
                </a:extLst>
              </a:tr>
            </a:tbl>
          </a:graphicData>
        </a:graphic>
      </p:graphicFrame>
      <p:graphicFrame>
        <p:nvGraphicFramePr>
          <p:cNvPr id="73" name="表 72">
            <a:extLst>
              <a:ext uri="{FF2B5EF4-FFF2-40B4-BE49-F238E27FC236}">
                <a16:creationId xmlns:a16="http://schemas.microsoft.com/office/drawing/2014/main" id="{6CD08232-EFED-4B5E-B42B-337A54ABF8D9}"/>
              </a:ext>
            </a:extLst>
          </p:cNvPr>
          <p:cNvGraphicFramePr>
            <a:graphicFrameLocks noGrp="1"/>
          </p:cNvGraphicFramePr>
          <p:nvPr>
            <p:extLst>
              <p:ext uri="{D42A27DB-BD31-4B8C-83A1-F6EECF244321}">
                <p14:modId xmlns:p14="http://schemas.microsoft.com/office/powerpoint/2010/main" val="2783098479"/>
              </p:ext>
            </p:extLst>
          </p:nvPr>
        </p:nvGraphicFramePr>
        <p:xfrm>
          <a:off x="358590" y="4642840"/>
          <a:ext cx="1543005" cy="1846800"/>
        </p:xfrm>
        <a:graphic>
          <a:graphicData uri="http://schemas.openxmlformats.org/drawingml/2006/table">
            <a:tbl>
              <a:tblPr firstRow="1" bandRow="1">
                <a:tableStyleId>{5940675A-B579-460E-94D1-54222C63F5DA}</a:tableStyleId>
              </a:tblPr>
              <a:tblGrid>
                <a:gridCol w="903097">
                  <a:extLst>
                    <a:ext uri="{9D8B030D-6E8A-4147-A177-3AD203B41FA5}">
                      <a16:colId xmlns:a16="http://schemas.microsoft.com/office/drawing/2014/main" val="1018137362"/>
                    </a:ext>
                  </a:extLst>
                </a:gridCol>
                <a:gridCol w="639908">
                  <a:extLst>
                    <a:ext uri="{9D8B030D-6E8A-4147-A177-3AD203B41FA5}">
                      <a16:colId xmlns:a16="http://schemas.microsoft.com/office/drawing/2014/main" val="95203720"/>
                    </a:ext>
                  </a:extLst>
                </a:gridCol>
              </a:tblGrid>
              <a:tr h="288384">
                <a:tc gridSpan="2">
                  <a:txBody>
                    <a:bodyPr/>
                    <a:lstStyle/>
                    <a:p>
                      <a:pPr algn="ctr"/>
                      <a:r>
                        <a:rPr kumimoji="1" lang="ja-JP" altLang="en-US" sz="1000" b="1" spc="0" baseline="0" dirty="0">
                          <a:solidFill>
                            <a:schemeClr val="bg1"/>
                          </a:solidFill>
                          <a:latin typeface="Meiryo UI" panose="020B0604030504040204" pitchFamily="50" charset="-128"/>
                          <a:ea typeface="Meiryo UI" panose="020B0604030504040204" pitchFamily="50" charset="-128"/>
                        </a:rPr>
                        <a:t>不足車両数</a:t>
                      </a:r>
                      <a:endParaRPr kumimoji="1" lang="en-US" altLang="ja-JP" sz="1000" b="1" spc="0" baseline="0"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50000"/>
                      </a:schemeClr>
                    </a:solidFill>
                  </a:tcPr>
                </a:tc>
                <a:tc hMerge="1">
                  <a:txBody>
                    <a:bodyPr/>
                    <a:lstStyle/>
                    <a:p>
                      <a:pPr algn="ctr"/>
                      <a:endParaRPr kumimoji="1" lang="ja-JP" altLang="en-US" sz="1000" dirty="0"/>
                    </a:p>
                  </a:txBody>
                  <a:tcPr anchor="ctr">
                    <a:solidFill>
                      <a:srgbClr val="D2DEEF"/>
                    </a:solidFill>
                  </a:tcPr>
                </a:tc>
                <a:extLst>
                  <a:ext uri="{0D108BD9-81ED-4DB2-BD59-A6C34878D82A}">
                    <a16:rowId xmlns:a16="http://schemas.microsoft.com/office/drawing/2014/main" val="2661736291"/>
                  </a:ext>
                </a:extLst>
              </a:tr>
              <a:tr h="779208">
                <a:tc>
                  <a:txBody>
                    <a:bodyPr/>
                    <a:lstStyle/>
                    <a:p>
                      <a:pPr marL="0" algn="ctr" defTabSz="914400" rtl="0" eaLnBrk="1" latinLnBrk="0" hangingPunct="1"/>
                      <a:r>
                        <a:rPr kumimoji="1" lang="zh-TW" altLang="en-US" sz="1000" kern="1200" dirty="0">
                          <a:solidFill>
                            <a:schemeClr val="dk1"/>
                          </a:solidFill>
                          <a:latin typeface="Meiryo UI" panose="020B0604030504040204" pitchFamily="50" charset="-128"/>
                          <a:ea typeface="Meiryo UI" panose="020B0604030504040204" pitchFamily="50" charset="-128"/>
                        </a:rPr>
                        <a:t>金  </a:t>
                      </a:r>
                      <a:endParaRPr kumimoji="1" lang="en-US" altLang="zh-TW" sz="1000" kern="1200" dirty="0">
                        <a:solidFill>
                          <a:schemeClr val="dk1"/>
                        </a:solidFill>
                        <a:latin typeface="Meiryo UI" panose="020B0604030504040204" pitchFamily="50" charset="-128"/>
                        <a:ea typeface="Meiryo UI" panose="020B0604030504040204" pitchFamily="50" charset="-128"/>
                      </a:endParaRPr>
                    </a:p>
                    <a:p>
                      <a:pPr marL="0" algn="ctr" defTabSz="914400" rtl="0" eaLnBrk="1" latinLnBrk="0" hangingPunct="1"/>
                      <a:r>
                        <a:rPr kumimoji="1" lang="en-US" altLang="zh-TW" sz="1000" kern="1200" dirty="0">
                          <a:solidFill>
                            <a:schemeClr val="dk1"/>
                          </a:solidFill>
                          <a:latin typeface="Meiryo UI" panose="020B0604030504040204" pitchFamily="50" charset="-128"/>
                          <a:ea typeface="Meiryo UI" panose="020B0604030504040204" pitchFamily="50" charset="-128"/>
                        </a:rPr>
                        <a:t>16</a:t>
                      </a:r>
                      <a:r>
                        <a:rPr kumimoji="1" lang="zh-TW" altLang="en-US" sz="1000" kern="1200" dirty="0">
                          <a:solidFill>
                            <a:schemeClr val="dk1"/>
                          </a:solidFill>
                          <a:latin typeface="Meiryo UI" panose="020B0604030504040204" pitchFamily="50" charset="-128"/>
                          <a:ea typeface="Meiryo UI" panose="020B0604030504040204" pitchFamily="50" charset="-128"/>
                        </a:rPr>
                        <a:t>～</a:t>
                      </a:r>
                      <a:r>
                        <a:rPr kumimoji="1" lang="en-US" altLang="zh-TW" sz="1000" kern="1200" dirty="0">
                          <a:solidFill>
                            <a:schemeClr val="dk1"/>
                          </a:solidFill>
                          <a:latin typeface="Meiryo UI" panose="020B0604030504040204" pitchFamily="50" charset="-128"/>
                          <a:ea typeface="Meiryo UI" panose="020B0604030504040204" pitchFamily="50" charset="-128"/>
                        </a:rPr>
                        <a:t>19</a:t>
                      </a:r>
                      <a:r>
                        <a:rPr kumimoji="1" lang="zh-TW" altLang="en-US" sz="1000" kern="1200" dirty="0">
                          <a:solidFill>
                            <a:schemeClr val="dk1"/>
                          </a:solidFill>
                          <a:latin typeface="Meiryo UI" panose="020B0604030504040204" pitchFamily="50" charset="-128"/>
                          <a:ea typeface="Meiryo UI" panose="020B0604030504040204" pitchFamily="50" charset="-128"/>
                        </a:rPr>
                        <a:t>時台</a:t>
                      </a:r>
                      <a:endParaRPr kumimoji="1" lang="ja-JP" altLang="en-US" sz="1000" kern="1200" dirty="0">
                        <a:solidFill>
                          <a:schemeClr val="dk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kumimoji="1" lang="en-US" altLang="ja-JP" sz="1000" kern="1200" dirty="0">
                          <a:solidFill>
                            <a:schemeClr val="dk1"/>
                          </a:solidFill>
                          <a:latin typeface="Meiryo UI" panose="020B0604030504040204" pitchFamily="50" charset="-128"/>
                          <a:ea typeface="Meiryo UI" panose="020B0604030504040204" pitchFamily="50" charset="-128"/>
                        </a:rPr>
                        <a:t>90</a:t>
                      </a:r>
                      <a:r>
                        <a:rPr kumimoji="1" lang="ja-JP" altLang="en-US" sz="1000" kern="1200" dirty="0">
                          <a:solidFill>
                            <a:schemeClr val="dk1"/>
                          </a:solidFill>
                          <a:latin typeface="Meiryo UI" panose="020B0604030504040204" pitchFamily="50" charset="-128"/>
                          <a:ea typeface="Meiryo UI" panose="020B0604030504040204" pitchFamily="50" charset="-128"/>
                        </a:rPr>
                        <a:t>台</a:t>
                      </a:r>
                      <a:endParaRPr kumimoji="1" lang="ja-JP" altLang="en-US" sz="1000" kern="1200" dirty="0">
                        <a:solidFill>
                          <a:schemeClr val="dk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4349608"/>
                  </a:ext>
                </a:extLst>
              </a:tr>
              <a:tr h="779208">
                <a:tc>
                  <a:txBody>
                    <a:bodyPr/>
                    <a:lstStyle/>
                    <a:p>
                      <a:pPr marL="0" algn="ctr" defTabSz="914400" rtl="0" eaLnBrk="1" latinLnBrk="0" hangingPunct="1"/>
                      <a:r>
                        <a:rPr kumimoji="1" lang="zh-TW" altLang="en-US" sz="1000" kern="1200" dirty="0">
                          <a:solidFill>
                            <a:schemeClr val="dk1"/>
                          </a:solidFill>
                          <a:latin typeface="Meiryo UI" panose="020B0604030504040204" pitchFamily="50" charset="-128"/>
                          <a:ea typeface="Meiryo UI" panose="020B0604030504040204" pitchFamily="50" charset="-128"/>
                        </a:rPr>
                        <a:t>土 </a:t>
                      </a:r>
                      <a:endParaRPr kumimoji="1" lang="en-US" altLang="zh-TW" sz="1000" kern="1200" dirty="0">
                        <a:solidFill>
                          <a:schemeClr val="dk1"/>
                        </a:solidFill>
                        <a:latin typeface="Meiryo UI" panose="020B0604030504040204" pitchFamily="50" charset="-128"/>
                        <a:ea typeface="Meiryo UI" panose="020B0604030504040204" pitchFamily="50" charset="-128"/>
                      </a:endParaRPr>
                    </a:p>
                    <a:p>
                      <a:pPr marL="0" algn="ctr" defTabSz="914400" rtl="0" eaLnBrk="1" latinLnBrk="0" hangingPunct="1"/>
                      <a:r>
                        <a:rPr kumimoji="1" lang="en-US" altLang="zh-TW" sz="1000" kern="1200" dirty="0">
                          <a:solidFill>
                            <a:schemeClr val="dk1"/>
                          </a:solidFill>
                          <a:latin typeface="Meiryo UI" panose="020B0604030504040204" pitchFamily="50" charset="-128"/>
                          <a:ea typeface="Meiryo UI" panose="020B0604030504040204" pitchFamily="50" charset="-128"/>
                        </a:rPr>
                        <a:t>0</a:t>
                      </a:r>
                      <a:r>
                        <a:rPr kumimoji="1" lang="zh-TW" altLang="en-US" sz="1000" kern="1200" dirty="0">
                          <a:solidFill>
                            <a:schemeClr val="dk1"/>
                          </a:solidFill>
                          <a:latin typeface="Meiryo UI" panose="020B0604030504040204" pitchFamily="50" charset="-128"/>
                          <a:ea typeface="Meiryo UI" panose="020B0604030504040204" pitchFamily="50" charset="-128"/>
                        </a:rPr>
                        <a:t>～</a:t>
                      </a:r>
                      <a:r>
                        <a:rPr kumimoji="1" lang="en-US" altLang="zh-TW" sz="1000" kern="1200" dirty="0">
                          <a:solidFill>
                            <a:schemeClr val="dk1"/>
                          </a:solidFill>
                          <a:latin typeface="Meiryo UI" panose="020B0604030504040204" pitchFamily="50" charset="-128"/>
                          <a:ea typeface="Meiryo UI" panose="020B0604030504040204" pitchFamily="50" charset="-128"/>
                        </a:rPr>
                        <a:t>3</a:t>
                      </a:r>
                      <a:r>
                        <a:rPr kumimoji="1" lang="zh-TW" altLang="en-US" sz="1000" kern="1200" dirty="0">
                          <a:solidFill>
                            <a:schemeClr val="dk1"/>
                          </a:solidFill>
                          <a:latin typeface="Meiryo UI" panose="020B0604030504040204" pitchFamily="50" charset="-128"/>
                          <a:ea typeface="Meiryo UI" panose="020B0604030504040204" pitchFamily="50" charset="-128"/>
                        </a:rPr>
                        <a:t>時台 </a:t>
                      </a:r>
                      <a:endParaRPr kumimoji="1" lang="ja-JP" altLang="en-US" sz="1000" kern="1200" dirty="0">
                        <a:solidFill>
                          <a:schemeClr val="dk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kumimoji="1" lang="en-US" altLang="ja-JP" sz="1000" kern="1200" dirty="0">
                          <a:solidFill>
                            <a:schemeClr val="dk1"/>
                          </a:solidFill>
                          <a:latin typeface="Meiryo UI" panose="020B0604030504040204" pitchFamily="50" charset="-128"/>
                          <a:ea typeface="Meiryo UI" panose="020B0604030504040204" pitchFamily="50" charset="-128"/>
                        </a:rPr>
                        <a:t>190</a:t>
                      </a:r>
                      <a:r>
                        <a:rPr kumimoji="1" lang="ja-JP" altLang="en-US" sz="1000" kern="1200" dirty="0">
                          <a:solidFill>
                            <a:schemeClr val="dk1"/>
                          </a:solidFill>
                          <a:latin typeface="Meiryo UI" panose="020B0604030504040204" pitchFamily="50" charset="-128"/>
                          <a:ea typeface="Meiryo UI" panose="020B0604030504040204" pitchFamily="50" charset="-128"/>
                        </a:rPr>
                        <a:t>台</a:t>
                      </a:r>
                      <a:endParaRPr kumimoji="1" lang="ja-JP" altLang="en-US" sz="1000" kern="1200" dirty="0">
                        <a:solidFill>
                          <a:schemeClr val="dk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78576393"/>
                  </a:ext>
                </a:extLst>
              </a:tr>
            </a:tbl>
          </a:graphicData>
        </a:graphic>
      </p:graphicFrame>
      <p:graphicFrame>
        <p:nvGraphicFramePr>
          <p:cNvPr id="74" name="表 73">
            <a:extLst>
              <a:ext uri="{FF2B5EF4-FFF2-40B4-BE49-F238E27FC236}">
                <a16:creationId xmlns:a16="http://schemas.microsoft.com/office/drawing/2014/main" id="{924E7A31-6367-4748-A2D3-37A567856F5E}"/>
              </a:ext>
            </a:extLst>
          </p:cNvPr>
          <p:cNvGraphicFramePr>
            <a:graphicFrameLocks noGrp="1"/>
          </p:cNvGraphicFramePr>
          <p:nvPr>
            <p:extLst>
              <p:ext uri="{D42A27DB-BD31-4B8C-83A1-F6EECF244321}">
                <p14:modId xmlns:p14="http://schemas.microsoft.com/office/powerpoint/2010/main" val="3340013875"/>
              </p:ext>
            </p:extLst>
          </p:nvPr>
        </p:nvGraphicFramePr>
        <p:xfrm>
          <a:off x="2165444" y="4642840"/>
          <a:ext cx="2331412" cy="1845081"/>
        </p:xfrm>
        <a:graphic>
          <a:graphicData uri="http://schemas.openxmlformats.org/drawingml/2006/table">
            <a:tbl>
              <a:tblPr firstRow="1" bandRow="1">
                <a:tableStyleId>{5940675A-B579-460E-94D1-54222C63F5DA}</a:tableStyleId>
              </a:tblPr>
              <a:tblGrid>
                <a:gridCol w="1284033">
                  <a:extLst>
                    <a:ext uri="{9D8B030D-6E8A-4147-A177-3AD203B41FA5}">
                      <a16:colId xmlns:a16="http://schemas.microsoft.com/office/drawing/2014/main" val="1018137362"/>
                    </a:ext>
                  </a:extLst>
                </a:gridCol>
                <a:gridCol w="1047379">
                  <a:extLst>
                    <a:ext uri="{9D8B030D-6E8A-4147-A177-3AD203B41FA5}">
                      <a16:colId xmlns:a16="http://schemas.microsoft.com/office/drawing/2014/main" val="4088337573"/>
                    </a:ext>
                  </a:extLst>
                </a:gridCol>
              </a:tblGrid>
              <a:tr h="269112">
                <a:tc>
                  <a:txBody>
                    <a:bodyPr/>
                    <a:lstStyle/>
                    <a:p>
                      <a:pPr algn="ctr"/>
                      <a:r>
                        <a:rPr kumimoji="1" lang="ja-JP" altLang="en-US" sz="1000" b="1" spc="0" dirty="0">
                          <a:solidFill>
                            <a:schemeClr val="bg1"/>
                          </a:solidFill>
                          <a:latin typeface="Meiryo UI" panose="020B0604030504040204" pitchFamily="50" charset="-128"/>
                          <a:ea typeface="Meiryo UI" panose="020B0604030504040204" pitchFamily="50" charset="-128"/>
                        </a:rPr>
                        <a:t>実施事</a:t>
                      </a:r>
                      <a:r>
                        <a:rPr kumimoji="1" lang="ja-JP" altLang="en-US" sz="1000" b="1" spc="0" dirty="0">
                          <a:solidFill>
                            <a:schemeClr val="bg1"/>
                          </a:solidFill>
                        </a:rPr>
                        <a:t>業者数</a:t>
                      </a:r>
                      <a:endParaRPr kumimoji="1" lang="en-US" altLang="ja-JP" sz="1000" b="1" spc="0"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75000"/>
                      </a:schemeClr>
                    </a:solidFill>
                  </a:tcPr>
                </a:tc>
                <a:tc>
                  <a:txBody>
                    <a:bodyPr/>
                    <a:lstStyle/>
                    <a:p>
                      <a:pPr algn="ctr"/>
                      <a:r>
                        <a:rPr kumimoji="1" lang="ja-JP" altLang="en-US" sz="1000" b="1" spc="0" dirty="0">
                          <a:solidFill>
                            <a:schemeClr val="bg1"/>
                          </a:solidFill>
                        </a:rPr>
                        <a:t>稼働台数</a:t>
                      </a:r>
                      <a:endParaRPr kumimoji="1" lang="ja-JP" altLang="en-US" sz="1000" b="1" spc="0" dirty="0">
                        <a:solidFill>
                          <a:schemeClr val="bg1"/>
                        </a:solidFill>
                        <a:latin typeface="Meiryo UI" panose="020B0604030504040204" pitchFamily="50" charset="-128"/>
                        <a:ea typeface="Meiryo UI" panose="020B0604030504040204" pitchFamily="50" charset="-128"/>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661736291"/>
                  </a:ext>
                </a:extLst>
              </a:tr>
              <a:tr h="15759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spc="0" dirty="0"/>
                        <a:t>実施事業者数</a:t>
                      </a:r>
                      <a:endParaRPr kumimoji="1" lang="en-US" altLang="ja-JP" sz="1000" b="1" spc="0" dirty="0"/>
                    </a:p>
                    <a:p>
                      <a:pPr algn="ctr"/>
                      <a:r>
                        <a:rPr kumimoji="1" lang="ja-JP" altLang="en-US" sz="1050" b="1" u="sng" spc="0" dirty="0">
                          <a:solidFill>
                            <a:srgbClr val="FF0000"/>
                          </a:solidFill>
                          <a:latin typeface="Meiryo UI" panose="020B0604030504040204" pitchFamily="50" charset="-128"/>
                          <a:ea typeface="Meiryo UI" panose="020B0604030504040204" pitchFamily="50" charset="-128"/>
                        </a:rPr>
                        <a:t>５／</a:t>
                      </a:r>
                      <a:r>
                        <a:rPr kumimoji="1" lang="en-US" altLang="ja-JP" sz="1050" b="1" u="sng" spc="0" dirty="0">
                          <a:solidFill>
                            <a:srgbClr val="FF0000"/>
                          </a:solidFill>
                          <a:latin typeface="Meiryo UI" panose="020B0604030504040204" pitchFamily="50" charset="-128"/>
                          <a:ea typeface="Meiryo UI" panose="020B0604030504040204" pitchFamily="50" charset="-128"/>
                        </a:rPr>
                        <a:t>35</a:t>
                      </a:r>
                      <a:r>
                        <a:rPr kumimoji="1" lang="ja-JP" altLang="en-US" sz="1050" b="1" u="sng" spc="0" dirty="0">
                          <a:solidFill>
                            <a:srgbClr val="FF0000"/>
                          </a:solidFill>
                          <a:latin typeface="Meiryo UI" panose="020B0604030504040204" pitchFamily="50" charset="-128"/>
                          <a:ea typeface="Meiryo UI" panose="020B0604030504040204" pitchFamily="50" charset="-128"/>
                        </a:rPr>
                        <a:t>事業</a:t>
                      </a:r>
                      <a:endParaRPr kumimoji="1" lang="en-US" altLang="ja-JP" sz="1050" b="1" u="sng" spc="0" dirty="0">
                        <a:solidFill>
                          <a:srgbClr val="FF0000"/>
                        </a:solidFill>
                        <a:latin typeface="Meiryo UI" panose="020B0604030504040204" pitchFamily="50" charset="-128"/>
                        <a:ea typeface="Meiryo UI" panose="020B0604030504040204" pitchFamily="50" charset="-128"/>
                      </a:endParaRPr>
                    </a:p>
                    <a:p>
                      <a:pPr algn="ctr"/>
                      <a:r>
                        <a:rPr kumimoji="1" lang="en-US" altLang="ja-JP" sz="1050" b="1" u="none" spc="0" dirty="0">
                          <a:latin typeface="Meiryo UI" panose="020B0604030504040204" pitchFamily="50" charset="-128"/>
                          <a:ea typeface="Meiryo UI" panose="020B0604030504040204" pitchFamily="50" charset="-128"/>
                        </a:rPr>
                        <a:t>※1</a:t>
                      </a:r>
                    </a:p>
                    <a:p>
                      <a:pPr algn="ctr"/>
                      <a:endParaRPr kumimoji="1" lang="en-US" altLang="ja-JP" sz="1000" b="1" u="sng" spc="0" dirty="0"/>
                    </a:p>
                    <a:p>
                      <a:pPr algn="ctr"/>
                      <a:endParaRPr kumimoji="1" lang="en-US" altLang="ja-JP" sz="1000" b="1" u="sng" spc="0" dirty="0"/>
                    </a:p>
                    <a:p>
                      <a:pPr algn="ctr"/>
                      <a:endParaRPr kumimoji="1" lang="en-US" altLang="ja-JP" sz="1000" b="1" u="sng" spc="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未実施事業者</a:t>
                      </a:r>
                      <a:endParaRPr kumimoji="1" lang="en-US" altLang="ja-JP" sz="1000" b="1" u="none" strike="noStrike" kern="1200" cap="none" spc="0" normalizeH="0" baseline="0" noProof="0" dirty="0">
                        <a:ln>
                          <a:noFill/>
                        </a:ln>
                        <a:solidFill>
                          <a:prstClr val="black"/>
                        </a:solidFill>
                        <a:effectLst/>
                        <a:uLnTx/>
                        <a:uFillTx/>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85.7%</a:t>
                      </a:r>
                      <a:endParaRPr kumimoji="1" lang="en-US" altLang="ja-JP" sz="105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T="144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最大</a:t>
                      </a: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延べ稼働台数</a:t>
                      </a:r>
                      <a:endParaRPr kumimoji="1" lang="en-US" altLang="ja-JP" sz="10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(4/22,29</a:t>
                      </a:r>
                      <a:r>
                        <a:rPr kumimoji="1" lang="ja-JP" altLang="en-US" sz="10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の週</a:t>
                      </a:r>
                      <a:r>
                        <a:rPr kumimoji="1" lang="en-US" altLang="ja-JP" sz="10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5</a:t>
                      </a:r>
                      <a:r>
                        <a:rPr kumimoji="1" lang="ja-JP" altLang="en-US"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台</a:t>
                      </a:r>
                      <a:endParaRPr kumimoji="1" lang="en-US" altLang="ja-JP"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u="none" strike="noStrike" kern="1200" cap="none" spc="0" normalizeH="0" baseline="0" noProof="0" dirty="0">
                        <a:ln>
                          <a:noFill/>
                        </a:ln>
                        <a:solidFill>
                          <a:prstClr val="black"/>
                        </a:solidFill>
                        <a:effectLst/>
                        <a:uLnTx/>
                        <a:uFillTx/>
                      </a:endParaRPr>
                    </a:p>
                  </a:txBody>
                  <a:tcPr marT="144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4349608"/>
                  </a:ext>
                </a:extLst>
              </a:tr>
            </a:tbl>
          </a:graphicData>
        </a:graphic>
      </p:graphicFrame>
      <p:sp>
        <p:nvSpPr>
          <p:cNvPr id="82" name="テキスト ボックス 81">
            <a:extLst>
              <a:ext uri="{FF2B5EF4-FFF2-40B4-BE49-F238E27FC236}">
                <a16:creationId xmlns:a16="http://schemas.microsoft.com/office/drawing/2014/main" id="{7AD2C882-5CCF-4C1A-830C-3D74BDDEF5A9}"/>
              </a:ext>
            </a:extLst>
          </p:cNvPr>
          <p:cNvSpPr txBox="1"/>
          <p:nvPr/>
        </p:nvSpPr>
        <p:spPr>
          <a:xfrm>
            <a:off x="241486" y="6615855"/>
            <a:ext cx="4423636" cy="253916"/>
          </a:xfrm>
          <a:prstGeom prst="rect">
            <a:avLst/>
          </a:prstGeom>
          <a:noFill/>
        </p:spPr>
        <p:txBody>
          <a:bodyPr wrap="square">
            <a:spAutoFit/>
          </a:bodyPr>
          <a:lstStyle/>
          <a:p>
            <a:r>
              <a:rPr kumimoji="1" lang="en-US" altLang="ja-JP" sz="105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5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：分母は実施可能車両数が通知された事業者数</a:t>
            </a:r>
            <a:endParaRPr lang="ja-JP" altLang="en-US" sz="2800" b="1" dirty="0"/>
          </a:p>
        </p:txBody>
      </p:sp>
      <p:sp>
        <p:nvSpPr>
          <p:cNvPr id="83" name="テキスト ボックス 82">
            <a:extLst>
              <a:ext uri="{FF2B5EF4-FFF2-40B4-BE49-F238E27FC236}">
                <a16:creationId xmlns:a16="http://schemas.microsoft.com/office/drawing/2014/main" id="{6BE78242-CD1C-46A2-8CDA-FFDC4AFBDB2F}"/>
              </a:ext>
            </a:extLst>
          </p:cNvPr>
          <p:cNvSpPr txBox="1"/>
          <p:nvPr/>
        </p:nvSpPr>
        <p:spPr>
          <a:xfrm>
            <a:off x="2165444" y="1894145"/>
            <a:ext cx="2234460" cy="246221"/>
          </a:xfrm>
          <a:prstGeom prst="rect">
            <a:avLst/>
          </a:prstGeom>
          <a:noFill/>
        </p:spPr>
        <p:txBody>
          <a:bodyPr wrap="square">
            <a:spAutoFit/>
          </a:bodyPr>
          <a:lstStyle/>
          <a:p>
            <a:pPr algn="ct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～４月８日から事業開始～　</a:t>
            </a:r>
            <a:endParaRPr lang="ja-JP" altLang="en-US" sz="2400" b="1" dirty="0"/>
          </a:p>
        </p:txBody>
      </p:sp>
      <p:sp>
        <p:nvSpPr>
          <p:cNvPr id="84" name="テキスト ボックス 83">
            <a:extLst>
              <a:ext uri="{FF2B5EF4-FFF2-40B4-BE49-F238E27FC236}">
                <a16:creationId xmlns:a16="http://schemas.microsoft.com/office/drawing/2014/main" id="{F93CDFB6-154F-43D6-BFB8-351C4DE14E94}"/>
              </a:ext>
            </a:extLst>
          </p:cNvPr>
          <p:cNvSpPr txBox="1"/>
          <p:nvPr/>
        </p:nvSpPr>
        <p:spPr>
          <a:xfrm>
            <a:off x="6563046" y="1850773"/>
            <a:ext cx="2234460" cy="246221"/>
          </a:xfrm>
          <a:prstGeom prst="rect">
            <a:avLst/>
          </a:prstGeom>
          <a:noFill/>
        </p:spPr>
        <p:txBody>
          <a:bodyPr wrap="square">
            <a:spAutoFit/>
          </a:bodyPr>
          <a:lstStyle/>
          <a:p>
            <a:pPr algn="ct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～４月</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日から事業開始～　</a:t>
            </a:r>
            <a:endParaRPr lang="ja-JP" altLang="en-US" sz="2400" b="1" dirty="0"/>
          </a:p>
        </p:txBody>
      </p:sp>
      <p:sp>
        <p:nvSpPr>
          <p:cNvPr id="86" name="テキスト ボックス 85">
            <a:extLst>
              <a:ext uri="{FF2B5EF4-FFF2-40B4-BE49-F238E27FC236}">
                <a16:creationId xmlns:a16="http://schemas.microsoft.com/office/drawing/2014/main" id="{50F87BF2-F869-4660-8D69-03F6BF21F5C9}"/>
              </a:ext>
            </a:extLst>
          </p:cNvPr>
          <p:cNvSpPr txBox="1"/>
          <p:nvPr/>
        </p:nvSpPr>
        <p:spPr>
          <a:xfrm>
            <a:off x="2243088" y="4427066"/>
            <a:ext cx="2234460" cy="246221"/>
          </a:xfrm>
          <a:prstGeom prst="rect">
            <a:avLst/>
          </a:prstGeom>
          <a:noFill/>
        </p:spPr>
        <p:txBody>
          <a:bodyPr wrap="square">
            <a:spAutoFit/>
          </a:bodyPr>
          <a:lstStyle/>
          <a:p>
            <a:pPr algn="ct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～４月</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日から事業開始～　</a:t>
            </a:r>
            <a:endParaRPr lang="ja-JP" altLang="en-US" sz="2400" b="1" dirty="0"/>
          </a:p>
        </p:txBody>
      </p:sp>
      <p:sp>
        <p:nvSpPr>
          <p:cNvPr id="87" name="テキスト ボックス 86">
            <a:extLst>
              <a:ext uri="{FF2B5EF4-FFF2-40B4-BE49-F238E27FC236}">
                <a16:creationId xmlns:a16="http://schemas.microsoft.com/office/drawing/2014/main" id="{6C9322F3-F31A-4C4D-A762-87D3750F79F4}"/>
              </a:ext>
            </a:extLst>
          </p:cNvPr>
          <p:cNvSpPr txBox="1"/>
          <p:nvPr/>
        </p:nvSpPr>
        <p:spPr>
          <a:xfrm>
            <a:off x="6593554" y="4403112"/>
            <a:ext cx="2234460" cy="246221"/>
          </a:xfrm>
          <a:prstGeom prst="rect">
            <a:avLst/>
          </a:prstGeom>
          <a:noFill/>
        </p:spPr>
        <p:txBody>
          <a:bodyPr wrap="square">
            <a:spAutoFit/>
          </a:bodyPr>
          <a:lstStyle/>
          <a:p>
            <a:pPr algn="ct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～４月</a:t>
            </a:r>
            <a:r>
              <a:rPr kumimoji="1" lang="ja-JP" altLang="en-US" sz="1000" b="1" dirty="0">
                <a:solidFill>
                  <a:prstClr val="black"/>
                </a:solidFill>
                <a:latin typeface="Meiryo UI" panose="020B0604030504040204" pitchFamily="50" charset="-128"/>
                <a:ea typeface="Meiryo UI" panose="020B0604030504040204" pitchFamily="50" charset="-128"/>
              </a:rPr>
              <a:t>８</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日から事業開始～　</a:t>
            </a:r>
            <a:endParaRPr lang="ja-JP" altLang="en-US" sz="2400" b="1" dirty="0"/>
          </a:p>
        </p:txBody>
      </p:sp>
      <p:sp>
        <p:nvSpPr>
          <p:cNvPr id="92" name="二等辺三角形 91">
            <a:extLst>
              <a:ext uri="{FF2B5EF4-FFF2-40B4-BE49-F238E27FC236}">
                <a16:creationId xmlns:a16="http://schemas.microsoft.com/office/drawing/2014/main" id="{82EA47A2-50B6-42CE-9CF4-A186BFBF1CC6}"/>
              </a:ext>
            </a:extLst>
          </p:cNvPr>
          <p:cNvSpPr/>
          <p:nvPr/>
        </p:nvSpPr>
        <p:spPr>
          <a:xfrm rot="5400000">
            <a:off x="1577666" y="3081517"/>
            <a:ext cx="993696" cy="181859"/>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二等辺三角形 92">
            <a:extLst>
              <a:ext uri="{FF2B5EF4-FFF2-40B4-BE49-F238E27FC236}">
                <a16:creationId xmlns:a16="http://schemas.microsoft.com/office/drawing/2014/main" id="{BD61E8AB-D8BD-47C1-B03F-0EB2F66CB97F}"/>
              </a:ext>
            </a:extLst>
          </p:cNvPr>
          <p:cNvSpPr/>
          <p:nvPr/>
        </p:nvSpPr>
        <p:spPr>
          <a:xfrm rot="5400000">
            <a:off x="5975268" y="3041629"/>
            <a:ext cx="993696" cy="181859"/>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二等辺三角形 93">
            <a:extLst>
              <a:ext uri="{FF2B5EF4-FFF2-40B4-BE49-F238E27FC236}">
                <a16:creationId xmlns:a16="http://schemas.microsoft.com/office/drawing/2014/main" id="{CD3E1906-566E-4B7F-81BC-054637D10483}"/>
              </a:ext>
            </a:extLst>
          </p:cNvPr>
          <p:cNvSpPr/>
          <p:nvPr/>
        </p:nvSpPr>
        <p:spPr>
          <a:xfrm rot="5400000">
            <a:off x="1577666" y="5624390"/>
            <a:ext cx="993696" cy="181859"/>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二等辺三角形 94">
            <a:extLst>
              <a:ext uri="{FF2B5EF4-FFF2-40B4-BE49-F238E27FC236}">
                <a16:creationId xmlns:a16="http://schemas.microsoft.com/office/drawing/2014/main" id="{67566855-0231-4852-A1FE-602D631F7A5F}"/>
              </a:ext>
            </a:extLst>
          </p:cNvPr>
          <p:cNvSpPr/>
          <p:nvPr/>
        </p:nvSpPr>
        <p:spPr>
          <a:xfrm rot="5400000">
            <a:off x="5975268" y="5624391"/>
            <a:ext cx="993696" cy="181859"/>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矢印: 下 96">
            <a:extLst>
              <a:ext uri="{FF2B5EF4-FFF2-40B4-BE49-F238E27FC236}">
                <a16:creationId xmlns:a16="http://schemas.microsoft.com/office/drawing/2014/main" id="{D8DE91EC-93D7-444B-8499-F5AFDB40E53F}"/>
              </a:ext>
            </a:extLst>
          </p:cNvPr>
          <p:cNvSpPr/>
          <p:nvPr/>
        </p:nvSpPr>
        <p:spPr>
          <a:xfrm rot="10800000" flipV="1">
            <a:off x="2634453" y="5766046"/>
            <a:ext cx="326090" cy="152463"/>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矢印: 下 98">
            <a:extLst>
              <a:ext uri="{FF2B5EF4-FFF2-40B4-BE49-F238E27FC236}">
                <a16:creationId xmlns:a16="http://schemas.microsoft.com/office/drawing/2014/main" id="{080259D1-10CB-4E17-9A1E-11E7045DE714}"/>
              </a:ext>
            </a:extLst>
          </p:cNvPr>
          <p:cNvSpPr/>
          <p:nvPr/>
        </p:nvSpPr>
        <p:spPr>
          <a:xfrm rot="10800000" flipV="1">
            <a:off x="7053129" y="5765078"/>
            <a:ext cx="326090" cy="152463"/>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779115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4C1FBA86-73A4-4DAA-9453-08632C2F0ABB}"/>
              </a:ext>
            </a:extLst>
          </p:cNvPr>
          <p:cNvSpPr txBox="1"/>
          <p:nvPr/>
        </p:nvSpPr>
        <p:spPr>
          <a:xfrm>
            <a:off x="241486" y="288823"/>
            <a:ext cx="8706462" cy="433196"/>
          </a:xfrm>
          <a:prstGeom prst="rect">
            <a:avLst/>
          </a:prstGeom>
          <a:solidFill>
            <a:schemeClr val="accent1">
              <a:lumMod val="40000"/>
              <a:lumOff val="60000"/>
            </a:schemeClr>
          </a:solidFill>
        </p:spPr>
        <p:txBody>
          <a:bodyPr wrap="square" rtlCol="0">
            <a:spAutoFit/>
          </a:bodyPr>
          <a:lstStyle/>
          <a:p>
            <a:pPr defTabSz="422041">
              <a:defRPr/>
            </a:pPr>
            <a:r>
              <a:rPr kumimoji="1" lang="ja-JP" altLang="en-US" sz="2215" b="1" dirty="0">
                <a:solidFill>
                  <a:prstClr val="black"/>
                </a:solidFill>
                <a:latin typeface="Meiryo UI" panose="020B0604030504040204" pitchFamily="50" charset="-128"/>
                <a:ea typeface="Meiryo UI" panose="020B0604030504040204" pitchFamily="50" charset="-128"/>
              </a:rPr>
              <a:t>◆現行制度に関する課題（まとめ）</a:t>
            </a:r>
          </a:p>
        </p:txBody>
      </p:sp>
      <p:sp>
        <p:nvSpPr>
          <p:cNvPr id="3" name="スライド番号プレースホルダー 2">
            <a:extLst>
              <a:ext uri="{FF2B5EF4-FFF2-40B4-BE49-F238E27FC236}">
                <a16:creationId xmlns:a16="http://schemas.microsoft.com/office/drawing/2014/main" id="{516BCE97-7FA4-4CE3-A909-084CCDFFA309}"/>
              </a:ext>
            </a:extLst>
          </p:cNvPr>
          <p:cNvSpPr>
            <a:spLocks noGrp="1"/>
          </p:cNvSpPr>
          <p:nvPr>
            <p:ph type="sldNum" sz="quarter" idx="12"/>
          </p:nvPr>
        </p:nvSpPr>
        <p:spPr>
          <a:xfrm>
            <a:off x="7086600" y="6520962"/>
            <a:ext cx="2057400" cy="337038"/>
          </a:xfrm>
        </p:spPr>
        <p:txBody>
          <a:bodyPr/>
          <a:lstStyle/>
          <a:p>
            <a:fld id="{2E355E97-4052-4661-8050-73970B9BE1C2}" type="slidenum">
              <a:rPr kumimoji="1" lang="ja-JP" altLang="en-US" smtClean="0"/>
              <a:t>7</a:t>
            </a:fld>
            <a:endParaRPr kumimoji="1" lang="ja-JP" altLang="en-US" dirty="0"/>
          </a:p>
        </p:txBody>
      </p:sp>
      <p:sp>
        <p:nvSpPr>
          <p:cNvPr id="8" name="正方形/長方形 7">
            <a:extLst>
              <a:ext uri="{FF2B5EF4-FFF2-40B4-BE49-F238E27FC236}">
                <a16:creationId xmlns:a16="http://schemas.microsoft.com/office/drawing/2014/main" id="{CB100F71-81C6-4C29-BD5D-6D9A793A44CC}"/>
              </a:ext>
            </a:extLst>
          </p:cNvPr>
          <p:cNvSpPr/>
          <p:nvPr/>
        </p:nvSpPr>
        <p:spPr>
          <a:xfrm>
            <a:off x="241486" y="1031824"/>
            <a:ext cx="5779752" cy="477856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nSpc>
                <a:spcPct val="120000"/>
              </a:lnSpc>
              <a:buFont typeface="Arial" panose="020B0604020202020204" pitchFamily="34" charset="0"/>
              <a:buChar char="•"/>
            </a:pPr>
            <a:r>
              <a:rPr kumimoji="1" lang="ja-JP" altLang="en-US" b="1" u="sng" dirty="0">
                <a:solidFill>
                  <a:schemeClr val="tx1"/>
                </a:solidFill>
              </a:rPr>
              <a:t>必要な不足台数を把握するためには、現行の配車アプリデータだけでは限界</a:t>
            </a:r>
            <a:r>
              <a:rPr kumimoji="1" lang="ja-JP" altLang="en-US" dirty="0">
                <a:solidFill>
                  <a:schemeClr val="tx1"/>
                </a:solidFill>
              </a:rPr>
              <a:t>があるのではないか</a:t>
            </a:r>
            <a:endParaRPr kumimoji="1" lang="en-US" altLang="ja-JP" dirty="0">
              <a:solidFill>
                <a:schemeClr val="tx1"/>
              </a:solidFill>
            </a:endParaRPr>
          </a:p>
          <a:p>
            <a:pPr marL="285750" indent="-285750">
              <a:lnSpc>
                <a:spcPct val="120000"/>
              </a:lnSpc>
              <a:buFont typeface="Arial" panose="020B0604020202020204" pitchFamily="34" charset="0"/>
              <a:buChar char="•"/>
            </a:pPr>
            <a:r>
              <a:rPr kumimoji="1" lang="ja-JP" altLang="en-US" dirty="0">
                <a:solidFill>
                  <a:schemeClr val="tx1"/>
                </a:solidFill>
              </a:rPr>
              <a:t>また、</a:t>
            </a:r>
            <a:r>
              <a:rPr kumimoji="1" lang="ja-JP" altLang="en-US" b="1" u="sng" dirty="0">
                <a:solidFill>
                  <a:schemeClr val="tx1"/>
                </a:solidFill>
              </a:rPr>
              <a:t>不足車両数には将来需要が見込まれていない</a:t>
            </a:r>
            <a:br>
              <a:rPr kumimoji="1" lang="en-US" altLang="ja-JP" dirty="0">
                <a:solidFill>
                  <a:schemeClr val="tx1"/>
                </a:solidFill>
              </a:rPr>
            </a:br>
            <a:endParaRPr kumimoji="1" lang="en-US" altLang="ja-JP" sz="2000" dirty="0">
              <a:solidFill>
                <a:schemeClr val="tx1"/>
              </a:solidFill>
            </a:endParaRPr>
          </a:p>
          <a:p>
            <a:pPr marL="285750" indent="-285750">
              <a:lnSpc>
                <a:spcPct val="120000"/>
              </a:lnSpc>
              <a:buFont typeface="Arial" panose="020B0604020202020204" pitchFamily="34" charset="0"/>
              <a:buChar char="•"/>
            </a:pPr>
            <a:r>
              <a:rPr kumimoji="1" lang="ja-JP" altLang="en-US" b="1" u="sng" dirty="0">
                <a:solidFill>
                  <a:schemeClr val="tx1"/>
                </a:solidFill>
              </a:rPr>
              <a:t>地域・時間帯・台数の制限が</a:t>
            </a:r>
            <a:r>
              <a:rPr kumimoji="1" lang="ja-JP" altLang="en-US" dirty="0">
                <a:solidFill>
                  <a:schemeClr val="tx1"/>
                </a:solidFill>
              </a:rPr>
              <a:t>、ドライバー確保の課題となっており、</a:t>
            </a:r>
            <a:r>
              <a:rPr kumimoji="1" lang="ja-JP" altLang="en-US" b="1" u="sng" dirty="0">
                <a:solidFill>
                  <a:schemeClr val="tx1"/>
                </a:solidFill>
              </a:rPr>
              <a:t>事業者の参入障壁</a:t>
            </a:r>
            <a:r>
              <a:rPr kumimoji="1" lang="ja-JP" altLang="en-US" dirty="0">
                <a:solidFill>
                  <a:schemeClr val="tx1"/>
                </a:solidFill>
              </a:rPr>
              <a:t>となっている</a:t>
            </a:r>
            <a:endParaRPr kumimoji="1" lang="en-US" altLang="ja-JP" dirty="0">
              <a:solidFill>
                <a:schemeClr val="tx1"/>
              </a:solidFill>
            </a:endParaRPr>
          </a:p>
          <a:p>
            <a:pPr marL="285750" indent="-285750">
              <a:lnSpc>
                <a:spcPct val="120000"/>
              </a:lnSpc>
              <a:buFont typeface="Arial" panose="020B0604020202020204" pitchFamily="34" charset="0"/>
              <a:buChar char="•"/>
            </a:pPr>
            <a:r>
              <a:rPr kumimoji="1" lang="ja-JP" altLang="en-US" b="1" u="sng" dirty="0">
                <a:solidFill>
                  <a:schemeClr val="tx1"/>
                </a:solidFill>
              </a:rPr>
              <a:t>ライドシェアに活用できる車両数の制限</a:t>
            </a:r>
            <a:r>
              <a:rPr kumimoji="1" lang="ja-JP" altLang="en-US" dirty="0">
                <a:solidFill>
                  <a:schemeClr val="tx1"/>
                </a:solidFill>
              </a:rPr>
              <a:t>が、意欲ある</a:t>
            </a:r>
            <a:r>
              <a:rPr kumimoji="1" lang="ja-JP" altLang="en-US" b="1" u="sng" dirty="0">
                <a:solidFill>
                  <a:schemeClr val="tx1"/>
                </a:solidFill>
              </a:rPr>
              <a:t>事業者の事業拡大の制約</a:t>
            </a:r>
            <a:r>
              <a:rPr kumimoji="1" lang="ja-JP" altLang="en-US" dirty="0">
                <a:solidFill>
                  <a:schemeClr val="tx1"/>
                </a:solidFill>
              </a:rPr>
              <a:t>に</a:t>
            </a:r>
            <a:endParaRPr kumimoji="1" lang="en-US" altLang="ja-JP" dirty="0">
              <a:solidFill>
                <a:schemeClr val="tx1"/>
              </a:solidFill>
            </a:endParaRPr>
          </a:p>
          <a:p>
            <a:pPr>
              <a:lnSpc>
                <a:spcPct val="120000"/>
              </a:lnSpc>
            </a:pPr>
            <a:endParaRPr kumimoji="1" lang="en-US" altLang="ja-JP" sz="2000" dirty="0">
              <a:solidFill>
                <a:schemeClr val="tx1"/>
              </a:solidFill>
            </a:endParaRPr>
          </a:p>
          <a:p>
            <a:pPr marL="285750" indent="-285750">
              <a:lnSpc>
                <a:spcPct val="120000"/>
              </a:lnSpc>
              <a:buFont typeface="Arial" panose="020B0604020202020204" pitchFamily="34" charset="0"/>
              <a:buChar char="•"/>
            </a:pPr>
            <a:r>
              <a:rPr kumimoji="1" lang="ja-JP" altLang="en-US" b="1" u="sng" dirty="0">
                <a:solidFill>
                  <a:schemeClr val="tx1"/>
                </a:solidFill>
              </a:rPr>
              <a:t>先行地域の現状</a:t>
            </a:r>
            <a:r>
              <a:rPr kumimoji="1" lang="ja-JP" altLang="en-US" dirty="0">
                <a:solidFill>
                  <a:schemeClr val="tx1"/>
                </a:solidFill>
              </a:rPr>
              <a:t>を見ても、ライドシェア車両数の通知を受けているが</a:t>
            </a:r>
            <a:r>
              <a:rPr kumimoji="1" lang="ja-JP" altLang="en-US" b="1" u="sng" dirty="0">
                <a:solidFill>
                  <a:schemeClr val="tx1"/>
                </a:solidFill>
              </a:rPr>
              <a:t>実際には実施しておらず</a:t>
            </a:r>
            <a:r>
              <a:rPr kumimoji="1" lang="ja-JP" altLang="en-US" u="sng" dirty="0">
                <a:solidFill>
                  <a:schemeClr val="tx1"/>
                </a:solidFill>
              </a:rPr>
              <a:t>、</a:t>
            </a:r>
            <a:r>
              <a:rPr kumimoji="1" lang="ja-JP" altLang="en-US" b="1" u="sng" dirty="0">
                <a:solidFill>
                  <a:schemeClr val="tx1"/>
                </a:solidFill>
              </a:rPr>
              <a:t>稼働台数が不足車両数を下回っている</a:t>
            </a:r>
            <a:r>
              <a:rPr kumimoji="1" lang="ja-JP" altLang="en-US" dirty="0">
                <a:solidFill>
                  <a:schemeClr val="tx1"/>
                </a:solidFill>
              </a:rPr>
              <a:t>状況</a:t>
            </a:r>
            <a:endParaRPr kumimoji="1" lang="en-US" altLang="ja-JP" sz="1000" dirty="0">
              <a:solidFill>
                <a:schemeClr val="tx1"/>
              </a:solidFill>
            </a:endParaRPr>
          </a:p>
          <a:p>
            <a:pPr>
              <a:lnSpc>
                <a:spcPct val="120000"/>
              </a:lnSpc>
            </a:pPr>
            <a:endParaRPr kumimoji="1" lang="ja-JP" altLang="en-US" dirty="0">
              <a:solidFill>
                <a:schemeClr val="tx1"/>
              </a:solidFill>
            </a:endParaRPr>
          </a:p>
        </p:txBody>
      </p:sp>
      <p:sp>
        <p:nvSpPr>
          <p:cNvPr id="5" name="正方形/長方形 4">
            <a:extLst>
              <a:ext uri="{FF2B5EF4-FFF2-40B4-BE49-F238E27FC236}">
                <a16:creationId xmlns:a16="http://schemas.microsoft.com/office/drawing/2014/main" id="{D892A2DF-7A98-4FB8-96FC-0E257AAC6804}"/>
              </a:ext>
            </a:extLst>
          </p:cNvPr>
          <p:cNvSpPr/>
          <p:nvPr/>
        </p:nvSpPr>
        <p:spPr>
          <a:xfrm>
            <a:off x="6465551" y="1216791"/>
            <a:ext cx="2286054"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t>必要な不足台数の</a:t>
            </a:r>
            <a:endParaRPr kumimoji="1" lang="en-US" altLang="ja-JP" sz="1600" b="1" dirty="0"/>
          </a:p>
          <a:p>
            <a:pPr algn="ctr"/>
            <a:r>
              <a:rPr kumimoji="1" lang="ja-JP" altLang="en-US" sz="1600" b="1" dirty="0"/>
              <a:t>把握に課題</a:t>
            </a:r>
          </a:p>
        </p:txBody>
      </p:sp>
      <p:sp>
        <p:nvSpPr>
          <p:cNvPr id="15" name="正方形/長方形 14">
            <a:extLst>
              <a:ext uri="{FF2B5EF4-FFF2-40B4-BE49-F238E27FC236}">
                <a16:creationId xmlns:a16="http://schemas.microsoft.com/office/drawing/2014/main" id="{D2605B1C-A1AE-4141-9398-8AF93A85AAF0}"/>
              </a:ext>
            </a:extLst>
          </p:cNvPr>
          <p:cNvSpPr/>
          <p:nvPr/>
        </p:nvSpPr>
        <p:spPr>
          <a:xfrm>
            <a:off x="6465551" y="3305730"/>
            <a:ext cx="2286054" cy="125974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b="1" dirty="0"/>
              <a:t>現行ライドシェアでは、</a:t>
            </a:r>
            <a:endParaRPr kumimoji="1" lang="en-US" altLang="ja-JP" sz="1600" b="1" dirty="0"/>
          </a:p>
          <a:p>
            <a:r>
              <a:rPr kumimoji="1" lang="ja-JP" altLang="en-US" sz="1600" b="1" dirty="0"/>
              <a:t>・事業者の参入</a:t>
            </a:r>
            <a:endParaRPr kumimoji="1" lang="en-US" altLang="ja-JP" sz="1600" b="1" dirty="0"/>
          </a:p>
          <a:p>
            <a:r>
              <a:rPr kumimoji="1" lang="ja-JP" altLang="en-US" sz="1600" b="1" dirty="0"/>
              <a:t>・事業継続</a:t>
            </a:r>
            <a:endParaRPr kumimoji="1" lang="en-US" altLang="ja-JP" sz="1600" b="1" dirty="0"/>
          </a:p>
          <a:p>
            <a:r>
              <a:rPr kumimoji="1" lang="ja-JP" altLang="en-US" sz="1600" b="1" dirty="0"/>
              <a:t>・事業拡大　　に課題</a:t>
            </a:r>
          </a:p>
        </p:txBody>
      </p:sp>
      <p:sp>
        <p:nvSpPr>
          <p:cNvPr id="2" name="テキスト ボックス 1">
            <a:extLst>
              <a:ext uri="{FF2B5EF4-FFF2-40B4-BE49-F238E27FC236}">
                <a16:creationId xmlns:a16="http://schemas.microsoft.com/office/drawing/2014/main" id="{9E601FB5-B256-44EE-B34C-64BD820E6825}"/>
              </a:ext>
            </a:extLst>
          </p:cNvPr>
          <p:cNvSpPr txBox="1"/>
          <p:nvPr/>
        </p:nvSpPr>
        <p:spPr>
          <a:xfrm>
            <a:off x="2433099" y="6227816"/>
            <a:ext cx="4493538" cy="461665"/>
          </a:xfrm>
          <a:prstGeom prst="rect">
            <a:avLst/>
          </a:prstGeom>
          <a:noFill/>
        </p:spPr>
        <p:txBody>
          <a:bodyPr wrap="none" rtlCol="0">
            <a:spAutoFit/>
          </a:bodyPr>
          <a:lstStyle/>
          <a:p>
            <a:r>
              <a:rPr kumimoji="1" lang="ja-JP" altLang="en-US" sz="2400" b="1" dirty="0">
                <a:solidFill>
                  <a:srgbClr val="FF0000"/>
                </a:solidFill>
              </a:rPr>
              <a:t>現行制度のさらなる改善が必要</a:t>
            </a:r>
            <a:endParaRPr kumimoji="1" lang="ja-JP" altLang="en-US" sz="2400" dirty="0">
              <a:solidFill>
                <a:srgbClr val="FF0000"/>
              </a:solidFill>
            </a:endParaRPr>
          </a:p>
        </p:txBody>
      </p:sp>
      <p:sp>
        <p:nvSpPr>
          <p:cNvPr id="13" name="二等辺三角形 12">
            <a:extLst>
              <a:ext uri="{FF2B5EF4-FFF2-40B4-BE49-F238E27FC236}">
                <a16:creationId xmlns:a16="http://schemas.microsoft.com/office/drawing/2014/main" id="{F9F46047-3AE8-45AF-9F7A-BCFEFC42F8EB}"/>
              </a:ext>
            </a:extLst>
          </p:cNvPr>
          <p:cNvSpPr/>
          <p:nvPr/>
        </p:nvSpPr>
        <p:spPr>
          <a:xfrm rot="10800000">
            <a:off x="2331045" y="5917445"/>
            <a:ext cx="4481909" cy="178679"/>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a:extLst>
              <a:ext uri="{FF2B5EF4-FFF2-40B4-BE49-F238E27FC236}">
                <a16:creationId xmlns:a16="http://schemas.microsoft.com/office/drawing/2014/main" id="{A84F1477-427C-4D93-9665-D4D438C583AE}"/>
              </a:ext>
            </a:extLst>
          </p:cNvPr>
          <p:cNvSpPr/>
          <p:nvPr/>
        </p:nvSpPr>
        <p:spPr>
          <a:xfrm>
            <a:off x="241487" y="853710"/>
            <a:ext cx="8706462" cy="4658569"/>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矢印: 右 3">
            <a:extLst>
              <a:ext uri="{FF2B5EF4-FFF2-40B4-BE49-F238E27FC236}">
                <a16:creationId xmlns:a16="http://schemas.microsoft.com/office/drawing/2014/main" id="{63A2D588-BD52-434B-B49F-C7F37B799D27}"/>
              </a:ext>
            </a:extLst>
          </p:cNvPr>
          <p:cNvSpPr/>
          <p:nvPr/>
        </p:nvSpPr>
        <p:spPr>
          <a:xfrm>
            <a:off x="6145161" y="1347019"/>
            <a:ext cx="124046" cy="6771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矢印: 右 11">
            <a:extLst>
              <a:ext uri="{FF2B5EF4-FFF2-40B4-BE49-F238E27FC236}">
                <a16:creationId xmlns:a16="http://schemas.microsoft.com/office/drawing/2014/main" id="{E31EDCCB-E0EC-4042-91BA-94D70091F5BD}"/>
              </a:ext>
            </a:extLst>
          </p:cNvPr>
          <p:cNvSpPr/>
          <p:nvPr/>
        </p:nvSpPr>
        <p:spPr>
          <a:xfrm>
            <a:off x="6151221" y="3045212"/>
            <a:ext cx="124045" cy="16268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2473109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17CCA14-21D1-48C9-B2AC-9E4FCE4D1BC6}"/>
              </a:ext>
            </a:extLst>
          </p:cNvPr>
          <p:cNvSpPr txBox="1"/>
          <p:nvPr/>
        </p:nvSpPr>
        <p:spPr>
          <a:xfrm>
            <a:off x="1128743" y="3198167"/>
            <a:ext cx="6886513" cy="461665"/>
          </a:xfrm>
          <a:prstGeom prst="rect">
            <a:avLst/>
          </a:prstGeom>
          <a:noFill/>
        </p:spPr>
        <p:txBody>
          <a:bodyPr wrap="square" rtlCol="0">
            <a:spAutoFit/>
          </a:bodyPr>
          <a:lstStyle/>
          <a:p>
            <a:pPr algn="ctr"/>
            <a:r>
              <a:rPr lang="ja-JP" altLang="en-US" sz="2400" b="1" dirty="0">
                <a:solidFill>
                  <a:prstClr val="black"/>
                </a:solidFill>
                <a:latin typeface="Meiryo UI" panose="020B0604030504040204" pitchFamily="50" charset="-128"/>
                <a:ea typeface="Meiryo UI" panose="020B0604030504040204" pitchFamily="50" charset="-128"/>
                <a:cs typeface="+mn-cs"/>
              </a:rPr>
              <a:t>万博開催中の必要な移動需要の見込みと課題</a:t>
            </a:r>
            <a:endParaRPr kumimoji="1" lang="ja-JP" altLang="en-US" sz="2400" b="1" dirty="0"/>
          </a:p>
        </p:txBody>
      </p:sp>
    </p:spTree>
    <p:extLst>
      <p:ext uri="{BB962C8B-B14F-4D97-AF65-F5344CB8AC3E}">
        <p14:creationId xmlns:p14="http://schemas.microsoft.com/office/powerpoint/2010/main" val="1610500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3175">
          <a:prstDash val="sysDot"/>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F67C1FBB985C148A7BA2DE0F5A127C6" ma:contentTypeVersion="2" ma:contentTypeDescription="新しいドキュメントを作成します。" ma:contentTypeScope="" ma:versionID="32f65d38d52ddb1ca953f009275a2fa6">
  <xsd:schema xmlns:xsd="http://www.w3.org/2001/XMLSchema" xmlns:xs="http://www.w3.org/2001/XMLSchema" xmlns:p="http://schemas.microsoft.com/office/2006/metadata/properties" xmlns:ns1="http://schemas.microsoft.com/sharepoint/v3" xmlns:ns2="4c58e7f1-7cd6-4f46-a33c-178fc21d2172" targetNamespace="http://schemas.microsoft.com/office/2006/metadata/properties" ma:root="true" ma:fieldsID="a6148e506ee90a3a910ed09cced42a7c" ns1:_="" ns2:_="">
    <xsd:import namespace="http://schemas.microsoft.com/sharepoint/v3"/>
    <xsd:import namespace="4c58e7f1-7cd6-4f46-a33c-178fc21d2172"/>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c58e7f1-7cd6-4f46-a33c-178fc21d2172"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9F39D50-2F83-424E-BD7A-713B93E229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c58e7f1-7cd6-4f46-a33c-178fc21d21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FFA1904-DBD1-41CD-BEE0-A29BA6DADCDB}">
  <ds:schemaRefs>
    <ds:schemaRef ds:uri="http://schemas.microsoft.com/sharepoint/v3/contenttype/forms"/>
  </ds:schemaRefs>
</ds:datastoreItem>
</file>

<file path=customXml/itemProps3.xml><?xml version="1.0" encoding="utf-8"?>
<ds:datastoreItem xmlns:ds="http://schemas.openxmlformats.org/officeDocument/2006/customXml" ds:itemID="{0510F821-C88B-4515-8CF1-511BDF075E6F}">
  <ds:schemaRefs>
    <ds:schemaRef ds:uri="http://schemas.microsoft.com/office/infopath/2007/PartnerControls"/>
    <ds:schemaRef ds:uri="http://schemas.microsoft.com/sharepoint/v3"/>
    <ds:schemaRef ds:uri="http://schemas.microsoft.com/office/2006/documentManagement/types"/>
    <ds:schemaRef ds:uri="http://schemas.openxmlformats.org/package/2006/metadata/core-properties"/>
    <ds:schemaRef ds:uri="http://www.w3.org/XML/1998/namespace"/>
    <ds:schemaRef ds:uri="http://purl.org/dc/terms/"/>
    <ds:schemaRef ds:uri="http://purl.org/dc/elements/1.1/"/>
    <ds:schemaRef ds:uri="4c58e7f1-7cd6-4f46-a33c-178fc21d2172"/>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2716</Words>
  <Application>Microsoft Office PowerPoint</Application>
  <PresentationFormat>画面に合わせる (4:3)</PresentationFormat>
  <Paragraphs>388</Paragraphs>
  <Slides>15</Slides>
  <Notes>12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Meiryo UI</vt:lpstr>
      <vt:lpstr>メイリオ</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2024-05-21T02:54:37Z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0x0101002F67C1FBB985C148A7BA2DE0F5A127C6</vt:lpwstr>
  </property>
</Properties>
</file>