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media/image104.jpg" ContentType="image/jpg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tags/tag15.xml" ContentType="application/vnd.openxmlformats-officedocument.presentationml.tags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tags/tag17.xml" ContentType="application/vnd.openxmlformats-officedocument.presentationml.tags+xml"/>
  <Override PartName="/ppt/notesSlides/notesSlide27.xml" ContentType="application/vnd.openxmlformats-officedocument.presentationml.notesSlide+xml"/>
  <Override PartName="/ppt/tags/tag18.xml" ContentType="application/vnd.openxmlformats-officedocument.presentationml.tags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4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5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40"/>
  </p:notesMasterIdLst>
  <p:sldIdLst>
    <p:sldId id="432" r:id="rId2"/>
    <p:sldId id="476" r:id="rId3"/>
    <p:sldId id="463" r:id="rId4"/>
    <p:sldId id="467" r:id="rId5"/>
    <p:sldId id="396" r:id="rId6"/>
    <p:sldId id="397" r:id="rId7"/>
    <p:sldId id="398" r:id="rId8"/>
    <p:sldId id="482" r:id="rId9"/>
    <p:sldId id="481" r:id="rId10"/>
    <p:sldId id="468" r:id="rId11"/>
    <p:sldId id="440" r:id="rId12"/>
    <p:sldId id="469" r:id="rId13"/>
    <p:sldId id="363" r:id="rId14"/>
    <p:sldId id="437" r:id="rId15"/>
    <p:sldId id="479" r:id="rId16"/>
    <p:sldId id="470" r:id="rId17"/>
    <p:sldId id="471" r:id="rId18"/>
    <p:sldId id="447" r:id="rId19"/>
    <p:sldId id="448" r:id="rId20"/>
    <p:sldId id="449" r:id="rId21"/>
    <p:sldId id="450" r:id="rId22"/>
    <p:sldId id="465" r:id="rId23"/>
    <p:sldId id="483" r:id="rId24"/>
    <p:sldId id="452" r:id="rId25"/>
    <p:sldId id="453" r:id="rId26"/>
    <p:sldId id="454" r:id="rId27"/>
    <p:sldId id="455" r:id="rId28"/>
    <p:sldId id="456" r:id="rId29"/>
    <p:sldId id="457" r:id="rId30"/>
    <p:sldId id="458" r:id="rId31"/>
    <p:sldId id="459" r:id="rId32"/>
    <p:sldId id="472" r:id="rId33"/>
    <p:sldId id="477" r:id="rId34"/>
    <p:sldId id="473" r:id="rId35"/>
    <p:sldId id="462" r:id="rId36"/>
    <p:sldId id="474" r:id="rId37"/>
    <p:sldId id="480" r:id="rId38"/>
    <p:sldId id="475" r:id="rId39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DFF"/>
    <a:srgbClr val="CEEAFB"/>
    <a:srgbClr val="8439BD"/>
    <a:srgbClr val="CC00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1" autoAdjust="0"/>
    <p:restoredTop sz="94710" autoAdjust="0"/>
  </p:normalViewPr>
  <p:slideViewPr>
    <p:cSldViewPr snapToGrid="0">
      <p:cViewPr varScale="1">
        <p:scale>
          <a:sx n="75" d="100"/>
          <a:sy n="75" d="100"/>
        </p:scale>
        <p:origin x="7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1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072517892285722E-2"/>
          <c:y val="4.1666804074399766E-3"/>
          <c:w val="0.91385496421542856"/>
          <c:h val="0.8536352422589143"/>
        </c:manualLayout>
      </c:layout>
      <c:lineChart>
        <c:grouping val="standard"/>
        <c:varyColors val="0"/>
        <c:ser>
          <c:idx val="0"/>
          <c:order val="0"/>
          <c:spPr>
            <a:ln w="101600" cap="rnd">
              <a:solidFill>
                <a:srgbClr val="CC0066"/>
              </a:solidFill>
              <a:round/>
            </a:ln>
            <a:effectLst/>
          </c:spPr>
          <c:marker>
            <c:symbol val="none"/>
          </c:marker>
          <c:cat>
            <c:numRef>
              <c:f>台風!$A$67:$Y$67</c:f>
              <c:numCache>
                <c:formatCode>General</c:formatCode>
                <c:ptCount val="25"/>
                <c:pt idx="2">
                  <c:v>1900</c:v>
                </c:pt>
                <c:pt idx="14">
                  <c:v>2020</c:v>
                </c:pt>
                <c:pt idx="17">
                  <c:v>2050</c:v>
                </c:pt>
                <c:pt idx="22">
                  <c:v>2100</c:v>
                </c:pt>
              </c:numCache>
            </c:numRef>
          </c:cat>
          <c:val>
            <c:numRef>
              <c:f>台風!$A$68:$Y$68</c:f>
              <c:numCache>
                <c:formatCode>General</c:formatCode>
                <c:ptCount val="25"/>
                <c:pt idx="2">
                  <c:v>3</c:v>
                </c:pt>
                <c:pt idx="3">
                  <c:v>3.01</c:v>
                </c:pt>
                <c:pt idx="4">
                  <c:v>3.03</c:v>
                </c:pt>
                <c:pt idx="5">
                  <c:v>3.05</c:v>
                </c:pt>
                <c:pt idx="6">
                  <c:v>3.11</c:v>
                </c:pt>
                <c:pt idx="7">
                  <c:v>3.17</c:v>
                </c:pt>
                <c:pt idx="8">
                  <c:v>3.25</c:v>
                </c:pt>
                <c:pt idx="9">
                  <c:v>3.35</c:v>
                </c:pt>
                <c:pt idx="10">
                  <c:v>3.46</c:v>
                </c:pt>
                <c:pt idx="11">
                  <c:v>3.58</c:v>
                </c:pt>
                <c:pt idx="12">
                  <c:v>3.71</c:v>
                </c:pt>
                <c:pt idx="13">
                  <c:v>3.86</c:v>
                </c:pt>
                <c:pt idx="14">
                  <c:v>4.05</c:v>
                </c:pt>
                <c:pt idx="15">
                  <c:v>4.38</c:v>
                </c:pt>
                <c:pt idx="16">
                  <c:v>4.72</c:v>
                </c:pt>
                <c:pt idx="17">
                  <c:v>5.08</c:v>
                </c:pt>
                <c:pt idx="18">
                  <c:v>5.46</c:v>
                </c:pt>
                <c:pt idx="19">
                  <c:v>5.8449999999999998</c:v>
                </c:pt>
                <c:pt idx="20">
                  <c:v>6.2329999999999997</c:v>
                </c:pt>
                <c:pt idx="21">
                  <c:v>6.6280000000000001</c:v>
                </c:pt>
                <c:pt idx="22">
                  <c:v>7.0229999999999997</c:v>
                </c:pt>
                <c:pt idx="23">
                  <c:v>7.4179999999999993</c:v>
                </c:pt>
                <c:pt idx="24">
                  <c:v>7.8129999999999988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26-46CF-9F75-DFF441BAA1A4}"/>
            </c:ext>
          </c:extLst>
        </c:ser>
        <c:ser>
          <c:idx val="1"/>
          <c:order val="1"/>
          <c:spPr>
            <a:ln w="1016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台風!$A$67:$Y$67</c:f>
              <c:numCache>
                <c:formatCode>General</c:formatCode>
                <c:ptCount val="25"/>
                <c:pt idx="2">
                  <c:v>1900</c:v>
                </c:pt>
                <c:pt idx="14">
                  <c:v>2020</c:v>
                </c:pt>
                <c:pt idx="17">
                  <c:v>2050</c:v>
                </c:pt>
                <c:pt idx="22">
                  <c:v>2100</c:v>
                </c:pt>
              </c:numCache>
            </c:numRef>
          </c:cat>
          <c:val>
            <c:numRef>
              <c:f>台風!$A$69:$Y$69</c:f>
              <c:numCache>
                <c:formatCode>General</c:formatCode>
                <c:ptCount val="25"/>
                <c:pt idx="2">
                  <c:v>3</c:v>
                </c:pt>
                <c:pt idx="3">
                  <c:v>3.01</c:v>
                </c:pt>
                <c:pt idx="4">
                  <c:v>3.03</c:v>
                </c:pt>
                <c:pt idx="5">
                  <c:v>3.05</c:v>
                </c:pt>
                <c:pt idx="6">
                  <c:v>3.11</c:v>
                </c:pt>
                <c:pt idx="7">
                  <c:v>3.17</c:v>
                </c:pt>
                <c:pt idx="8">
                  <c:v>3.25</c:v>
                </c:pt>
                <c:pt idx="9">
                  <c:v>3.35</c:v>
                </c:pt>
                <c:pt idx="10">
                  <c:v>3.46</c:v>
                </c:pt>
                <c:pt idx="11">
                  <c:v>3.58</c:v>
                </c:pt>
                <c:pt idx="12">
                  <c:v>3.71</c:v>
                </c:pt>
                <c:pt idx="13">
                  <c:v>3.86</c:v>
                </c:pt>
                <c:pt idx="14">
                  <c:v>4</c:v>
                </c:pt>
                <c:pt idx="15">
                  <c:v>4.166666666666667</c:v>
                </c:pt>
                <c:pt idx="16">
                  <c:v>4.3333333333333339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4.4800000000000004</c:v>
                </c:pt>
                <c:pt idx="21">
                  <c:v>4.46</c:v>
                </c:pt>
                <c:pt idx="22">
                  <c:v>4.4400000000000004</c:v>
                </c:pt>
                <c:pt idx="23">
                  <c:v>4.42</c:v>
                </c:pt>
                <c:pt idx="24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26-46CF-9F75-DFF441BAA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44399711"/>
        <c:axId val="1944401791"/>
      </c:lineChart>
      <c:catAx>
        <c:axId val="1944399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pPr>
            <a:endParaRPr lang="ja-JP"/>
          </a:p>
        </c:txPr>
        <c:crossAx val="1944401791"/>
        <c:crosses val="autoZero"/>
        <c:auto val="1"/>
        <c:lblAlgn val="ctr"/>
        <c:lblOffset val="100"/>
        <c:noMultiLvlLbl val="0"/>
      </c:catAx>
      <c:valAx>
        <c:axId val="1944401791"/>
        <c:scaling>
          <c:orientation val="minMax"/>
          <c:max val="9"/>
          <c:min val="2.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pPr>
            <a:endParaRPr lang="ja-JP"/>
          </a:p>
        </c:txPr>
        <c:crossAx val="1944399711"/>
        <c:crosses val="autoZero"/>
        <c:crossBetween val="between"/>
        <c:majorUnit val="1"/>
      </c:valAx>
      <c:sp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94499">
              <a:srgbClr val="FC954C"/>
            </a:gs>
            <a:gs pos="80000">
              <a:srgbClr val="FDA62D"/>
            </a:gs>
            <a:gs pos="64000">
              <a:schemeClr val="accent4"/>
            </a:gs>
            <a:gs pos="35000">
              <a:srgbClr val="CDCC9E"/>
            </a:gs>
            <a:gs pos="57000">
              <a:srgbClr val="F1C42E"/>
            </a:gs>
            <a:gs pos="23000">
              <a:schemeClr val="accent1">
                <a:lumMod val="45000"/>
                <a:lumOff val="55000"/>
              </a:schemeClr>
            </a:gs>
            <a:gs pos="100000">
              <a:srgbClr val="FB836B"/>
            </a:gs>
          </a:gsLst>
          <a:lin ang="16200000" scaled="1"/>
          <a:tileRect/>
        </a:gra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accent1">
          <a:alpha val="99000"/>
        </a:schemeClr>
      </a:solidFill>
      <a:round/>
    </a:ln>
    <a:effectLst/>
  </c:spPr>
  <c:txPr>
    <a:bodyPr/>
    <a:lstStyle/>
    <a:p>
      <a:pPr>
        <a:defRPr sz="3500" b="1" i="0" baseline="0">
          <a:latin typeface="メイリオ" panose="020B0604030504040204" pitchFamily="50" charset="-128"/>
          <a:ea typeface="メイリオ" panose="020B0604030504040204" pitchFamily="50" charset="-128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B8FC9-CD1F-4A4D-B5D4-DB5FA7DD86C4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0B529-09AD-4E26-8A7E-F984F1D963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89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482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最悪の場合、</a:t>
            </a:r>
            <a:r>
              <a:rPr kumimoji="1" lang="en-US" altLang="ja-JP" dirty="0" smtClean="0"/>
              <a:t>2100</a:t>
            </a:r>
            <a:r>
              <a:rPr kumimoji="1" lang="ja-JP" altLang="en-US" dirty="0" smtClean="0"/>
              <a:t>年の夏はほぼ毎日が猛暑日になる可能性が</a:t>
            </a:r>
            <a:r>
              <a:rPr kumimoji="1" lang="ja-JP" altLang="en-US" dirty="0" err="1" smtClean="0"/>
              <a:t>あるんやな・・</a:t>
            </a:r>
            <a:r>
              <a:rPr kumimoji="1" lang="ja-JP" altLang="en-US" dirty="0" smtClean="0"/>
              <a:t>・。</a:t>
            </a:r>
          </a:p>
          <a:p>
            <a:r>
              <a:rPr kumimoji="1" lang="ja-JP" altLang="en-US" dirty="0" smtClean="0"/>
              <a:t>気温が上がるだけじゃなくて、洪水とか土砂崩れとかの増加も心配やね・・・。</a:t>
            </a:r>
          </a:p>
          <a:p>
            <a:r>
              <a:rPr kumimoji="1" lang="ja-JP" altLang="en-US" dirty="0" smtClean="0"/>
              <a:t>気候変動ってもう</a:t>
            </a:r>
            <a:r>
              <a:rPr kumimoji="1" lang="ja-JP" altLang="en-US" dirty="0" err="1" smtClean="0"/>
              <a:t>止められへんのかな</a:t>
            </a:r>
            <a:r>
              <a:rPr kumimoji="1" lang="ja-JP" altLang="en-US" dirty="0" smtClean="0"/>
              <a:t>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0B529-09AD-4E26-8A7E-F984F1D9632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578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産業革命以降、急激な温暖化が進んでおり、このまま対策を取らなければ気温は上昇し、深刻な被害が出ると予想されています。</a:t>
            </a:r>
            <a:r>
              <a:rPr kumimoji="1" lang="en-US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(enter)</a:t>
            </a:r>
            <a:endParaRPr kumimoji="1" lang="ja-JP" altLang="ja-JP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その事態を回避するために、世界では、</a:t>
            </a:r>
            <a:r>
              <a:rPr kumimoji="1" lang="en-US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『産業革命前からの平均気温の上昇を</a:t>
            </a:r>
            <a:r>
              <a:rPr kumimoji="1" lang="en-US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(enter)1.5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℃までに抑える』という目標が掲げられています。</a:t>
            </a:r>
          </a:p>
          <a:p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目標を達成する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には、</a:t>
            </a:r>
            <a:r>
              <a:rPr kumimoji="1" lang="en-US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(enter)2050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年には世界の</a:t>
            </a:r>
            <a:r>
              <a:rPr kumimoji="1" lang="en-US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CO2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排出量を実質ゼロにする必要があるとされており、</a:t>
            </a:r>
            <a:r>
              <a:rPr kumimoji="1" lang="en-US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(enter)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私たちに残された時間はあと</a:t>
            </a:r>
            <a:r>
              <a:rPr kumimoji="1" lang="en-US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年と、待ったなしの状況です。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010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今のままやったら、私たちも、将来</a:t>
            </a:r>
            <a:r>
              <a:rPr kumimoji="1" lang="ja-JP" altLang="en-US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めっちゃ</a:t>
            </a:r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被害受けるってことやん。</a:t>
            </a:r>
            <a:endParaRPr kumimoji="1" lang="en-US" altLang="ja-JP" b="0" u="none" strike="sngStrike" dirty="0" smtClean="0"/>
          </a:p>
          <a:p>
            <a:r>
              <a:rPr kumimoji="1" lang="ja-JP" altLang="en-US" b="0" u="none" strike="noStrike" baseline="0" dirty="0" smtClean="0"/>
              <a:t>それまでに</a:t>
            </a:r>
            <a:r>
              <a:rPr kumimoji="1" lang="en-US" altLang="ja-JP" b="0" u="none" dirty="0" smtClean="0"/>
              <a:t>CO2</a:t>
            </a:r>
            <a:r>
              <a:rPr kumimoji="1" lang="ja-JP" altLang="en-US" b="0" u="none" dirty="0" err="1" smtClean="0"/>
              <a:t>の排</a:t>
            </a:r>
            <a:r>
              <a:rPr kumimoji="1" lang="ja-JP" altLang="en-US" b="0" u="none" dirty="0" smtClean="0"/>
              <a:t>出量を実質ゼロにせなあかんのやったら、全然時間ないやん！</a:t>
            </a:r>
            <a:endParaRPr kumimoji="1" lang="en-US" altLang="ja-JP" b="0" u="none" strike="sngStrike" baseline="0" dirty="0" smtClean="0"/>
          </a:p>
          <a:p>
            <a:r>
              <a:rPr kumimoji="1" lang="ja-JP" altLang="en-US" b="0" u="none" dirty="0" smtClean="0"/>
              <a:t>そもそも</a:t>
            </a:r>
            <a:r>
              <a:rPr kumimoji="1" lang="en-US" altLang="ja-JP" b="0" u="none" dirty="0" smtClean="0"/>
              <a:t>CO2</a:t>
            </a:r>
            <a:r>
              <a:rPr kumimoji="1" lang="ja-JP" altLang="en-US" b="0" u="none" dirty="0" err="1" smtClean="0"/>
              <a:t>って</a:t>
            </a:r>
            <a:r>
              <a:rPr kumimoji="1" lang="ja-JP" altLang="en-US" b="0" u="none" dirty="0" smtClean="0"/>
              <a:t>どこから排出されてるんやろ。工場とか？</a:t>
            </a:r>
            <a:endParaRPr kumimoji="1" lang="en-US" altLang="ja-JP" b="0" u="none" dirty="0" smtClean="0"/>
          </a:p>
          <a:p>
            <a:r>
              <a:rPr kumimoji="1" lang="ja-JP" altLang="en-US" b="0" u="none" dirty="0" smtClean="0"/>
              <a:t>いや。なんか私たちの生活の中で排出されてる割合も多いみたい。</a:t>
            </a:r>
            <a:endParaRPr kumimoji="1" lang="en-US" altLang="ja-JP" b="0" u="none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0B529-09AD-4E26-8A7E-F984F1D9632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554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例えば、ガソリン車で外出するとすれば、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ガソリンの燃焼で</a:t>
            </a:r>
            <a:r>
              <a:rPr kumimoji="1" lang="en-US" altLang="ja-JP" dirty="0" smtClean="0"/>
              <a:t>CO2</a:t>
            </a:r>
            <a:r>
              <a:rPr kumimoji="1" lang="ja-JP" altLang="en-US" dirty="0" err="1" smtClean="0"/>
              <a:t>が排</a:t>
            </a:r>
            <a:r>
              <a:rPr kumimoji="1" lang="ja-JP" altLang="en-US" dirty="0" smtClean="0"/>
              <a:t>出されます。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821D-11F1-495F-8DB2-CC25777E425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407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trike="noStrike" baseline="0" dirty="0" smtClean="0"/>
              <a:t>また、エアコンは、家庭でも大きな電力を消費しています。</a:t>
            </a:r>
          </a:p>
          <a:p>
            <a:r>
              <a:rPr kumimoji="1" lang="ja-JP" altLang="en-US" strike="noStrike" baseline="0" dirty="0" smtClean="0"/>
              <a:t>その電気には、ほとんどの場合、火力発電所で発電された電気が含まれており、</a:t>
            </a:r>
          </a:p>
          <a:p>
            <a:r>
              <a:rPr kumimoji="1" lang="ja-JP" altLang="en-US" strike="noStrike" baseline="0" dirty="0" smtClean="0"/>
              <a:t>燃料の燃焼によって多くの</a:t>
            </a:r>
            <a:r>
              <a:rPr kumimoji="1" lang="en-US" altLang="ja-JP" strike="noStrike" baseline="0" dirty="0" smtClean="0"/>
              <a:t>CO2</a:t>
            </a:r>
            <a:r>
              <a:rPr kumimoji="1" lang="ja-JP" altLang="en-US" strike="noStrike" baseline="0" dirty="0" err="1" smtClean="0"/>
              <a:t>が排</a:t>
            </a:r>
            <a:r>
              <a:rPr kumimoji="1" lang="ja-JP" altLang="en-US" strike="noStrike" baseline="0" dirty="0" smtClean="0"/>
              <a:t>出されています。</a:t>
            </a:r>
          </a:p>
          <a:p>
            <a:endParaRPr kumimoji="1" lang="en-US" altLang="ja-JP" strike="sngStrike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9821D-11F1-495F-8DB2-CC25777E425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602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私たちの生活のいたるところで使われているプラスチック製品も</a:t>
            </a:r>
            <a:endParaRPr kumimoji="1" lang="en-US" altLang="ja-JP" dirty="0" smtClean="0"/>
          </a:p>
          <a:p>
            <a:r>
              <a:rPr kumimoji="1" lang="ja-JP" altLang="en-US" dirty="0" smtClean="0"/>
              <a:t>製造、使用、廃棄の過程で多量の</a:t>
            </a:r>
            <a:r>
              <a:rPr kumimoji="1" lang="en-US" altLang="ja-JP" dirty="0" smtClean="0"/>
              <a:t>CO2</a:t>
            </a:r>
            <a:r>
              <a:rPr kumimoji="1" lang="ja-JP" altLang="en-US" dirty="0" err="1" smtClean="0"/>
              <a:t>が排</a:t>
            </a:r>
            <a:r>
              <a:rPr kumimoji="1" lang="ja-JP" altLang="en-US" smtClean="0"/>
              <a:t>出されています。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3135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女子：何気ない日常生活からも</a:t>
            </a:r>
            <a:r>
              <a:rPr kumimoji="1" lang="en-US" altLang="ja-JP" dirty="0" smtClean="0"/>
              <a:t>CO2</a:t>
            </a:r>
            <a:r>
              <a:rPr kumimoji="1" lang="ja-JP" altLang="en-US" dirty="0" err="1" smtClean="0"/>
              <a:t>がで</a:t>
            </a:r>
            <a:r>
              <a:rPr kumimoji="1" lang="ja-JP" altLang="en-US" strike="noStrike" baseline="0" dirty="0" smtClean="0"/>
              <a:t>て</a:t>
            </a:r>
            <a:r>
              <a:rPr kumimoji="1" lang="ja-JP" altLang="en-US" dirty="0" smtClean="0"/>
              <a:t>るんやなぁ。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男子：どうやったら</a:t>
            </a:r>
            <a:r>
              <a:rPr kumimoji="1" lang="en-US" altLang="ja-JP" dirty="0" smtClean="0"/>
              <a:t>CO2</a:t>
            </a:r>
            <a:r>
              <a:rPr kumimoji="1" lang="ja-JP" altLang="en-US" dirty="0" smtClean="0"/>
              <a:t>の量減らせるかな？</a:t>
            </a:r>
            <a:endParaRPr kumimoji="1" lang="en-US" altLang="ja-JP" dirty="0" smtClean="0"/>
          </a:p>
          <a:p>
            <a:r>
              <a:rPr kumimoji="1" lang="ja-JP" altLang="en-US" dirty="0" smtClean="0"/>
              <a:t>女子：なんかできることあるか調べてみるわぁ。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0B529-09AD-4E26-8A7E-F984F1D9632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32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女子：見て見て、自分にあった取組みメニューを紹介してるサイトがあるで</a:t>
            </a:r>
            <a:endParaRPr kumimoji="1" lang="en-US" altLang="ja-JP" dirty="0" smtClean="0"/>
          </a:p>
          <a:p>
            <a:r>
              <a:rPr kumimoji="1" lang="ja-JP" altLang="en-US" dirty="0" smtClean="0"/>
              <a:t>男子：どんな取組みメニューが載ってる</a:t>
            </a:r>
            <a:r>
              <a:rPr kumimoji="1" lang="ja-JP" altLang="en-US" dirty="0" err="1" smtClean="0"/>
              <a:t>ん</a:t>
            </a:r>
            <a:r>
              <a:rPr kumimoji="1" lang="ja-JP" altLang="en-US" dirty="0" smtClean="0"/>
              <a:t>？</a:t>
            </a:r>
            <a:endParaRPr kumimoji="1" lang="ja-JP" altLang="en-US" strike="sngStrike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5E9A5-B053-4E39-A266-4B497A14CE2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127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5E9A5-B053-4E39-A266-4B497A14CE2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70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それではタイプ別にあなたに合った取り組みメニューをご紹介します。（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5E9A5-B053-4E39-A266-4B497A14CE2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5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おはよう！</a:t>
            </a:r>
            <a:endParaRPr kumimoji="1" lang="en-US" altLang="ja-JP" dirty="0" smtClean="0"/>
          </a:p>
          <a:p>
            <a:r>
              <a:rPr kumimoji="1" lang="ja-JP" altLang="en-US" dirty="0" smtClean="0"/>
              <a:t>おはよう～</a:t>
            </a:r>
            <a:endParaRPr kumimoji="1" lang="en-US" altLang="ja-JP" dirty="0" smtClean="0"/>
          </a:p>
          <a:p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なあ知ってる？２０２１年の夏は大阪市で観測史上２番の暑さを記録したんやって。</a:t>
            </a:r>
            <a:endParaRPr lang="en-US" altLang="ja-JP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えー！そうなん！そういえば気候変動の影響っていろいろあるらしいなぁ。</a:t>
            </a: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0B529-09AD-4E26-8A7E-F984F1D9632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426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まずは（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）トレンドタイプです。（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5E9A5-B053-4E39-A266-4B497A14CE2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325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流行に関心のあるトレンドタイプのあなたには、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走行時に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CO₂</a:t>
            </a:r>
            <a:r>
              <a:rPr kumimoji="1" lang="ja-JP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を排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出しない電気自動車などの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ゼロエミッション車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や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）アップサイクル製品、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）代替食品がおすすめです。（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5E9A5-B053-4E39-A266-4B497A14CE2D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3728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これまでごみとして焼却され処分されて</a:t>
            </a:r>
            <a:r>
              <a:rPr kumimoji="1" lang="en-US" altLang="ja-JP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CO2</a:t>
            </a:r>
            <a:r>
              <a:rPr kumimoji="1" lang="ja-JP" altLang="en-US" sz="1200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を排</a:t>
            </a:r>
            <a:r>
              <a:rPr kumimoji="1" lang="ja-JP" altLang="en-US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出して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いた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ペットボトルや廃材などを使って、（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</a:p>
          <a:p>
            <a:r>
              <a:rPr kumimoji="1" lang="ja-JP" altLang="ja-JP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オシャレな</a:t>
            </a:r>
            <a:r>
              <a:rPr kumimoji="1" lang="ja-JP" altLang="en-US" sz="120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新しい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製品に生まれ変わらせる「アップサイクル」が注目を集めています。（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9025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また、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肉や卵など動物性の食品を、植物性の素材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からつくる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「代替食品」の開発が広がっています。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）家畜を育てる過程では、多くの温室効果ガスが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発生するため、植物性の素材を使用することで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₂が削減できます。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1402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次に（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）コスパ重視タイプです。（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5E9A5-B053-4E39-A266-4B497A14CE2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022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お得さを求めるあなたには、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１年間に消費するエネルギー量の収支が概ねゼロとなる住宅である「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ZEH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」に住むことや、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省エネ機器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の使用、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）シェアリングサービス、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）マイボトル・マイ容器がおすすめです。（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5E9A5-B053-4E39-A266-4B497A14CE2D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4169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服や傘などを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必要な時だけ利用できるシェアリングサービスが様々な分野で広がっています。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製品の製造や廃棄により発生する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CO₂</a:t>
            </a:r>
            <a:r>
              <a:rPr kumimoji="1" lang="ja-JP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の排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出を抑えることができ、お財布にも優しい</a:t>
            </a:r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取組みです。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20171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）マイボトル、マイ容器、マイバッグなどを持ち歩くことで、使い捨てプラスチックごみを削減</a:t>
            </a:r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でき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、さらに、</a:t>
            </a:r>
            <a:r>
              <a:rPr kumimoji="1" lang="ja-JP" altLang="ja-JP" sz="1200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値引きなどのお得な特典がある店舗もあります。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また、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マイ容器・マイボトル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を使えるお店など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を探せるサービスも提供されています。（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2104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３つ目は（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）地元愛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・地域応援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タイプです。（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5E9A5-B053-4E39-A266-4B497A14CE2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90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地元志向なあなたには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大阪産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もん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などの地域の旬の食材の購入、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地域の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交通機関の利用、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電力会社を自由に選ぶことができるようになったことから、太陽光発電など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地域の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資源を生かした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再生可能エネルギー電気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の活用がおすすめです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5E9A5-B053-4E39-A266-4B497A14CE2D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180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u="none" dirty="0" smtClean="0"/>
              <a:t>ここ数年、災害が多発し、大阪府内でも甚大な被害が発生しています。</a:t>
            </a:r>
            <a:endParaRPr kumimoji="1" lang="en-US" altLang="ja-JP" u="none" dirty="0" smtClean="0"/>
          </a:p>
          <a:p>
            <a:r>
              <a:rPr kumimoji="1" lang="ja-JP" altLang="en-US" u="none" dirty="0" smtClean="0"/>
              <a:t>夏には豪雨</a:t>
            </a:r>
            <a:r>
              <a:rPr kumimoji="1" lang="ja-JP" altLang="en-US" u="none" dirty="0"/>
              <a:t>が多発し</a:t>
            </a:r>
            <a:r>
              <a:rPr kumimoji="1" lang="ja-JP" altLang="en-US" u="none" dirty="0" smtClean="0"/>
              <a:t>、（</a:t>
            </a:r>
            <a:r>
              <a:rPr kumimoji="1" lang="en-US" altLang="ja-JP" u="none" dirty="0" smtClean="0"/>
              <a:t>ENTER</a:t>
            </a:r>
            <a:r>
              <a:rPr kumimoji="1" lang="ja-JP" altLang="en-US" u="none" dirty="0" smtClean="0"/>
              <a:t>）道路</a:t>
            </a:r>
            <a:r>
              <a:rPr kumimoji="1" lang="ja-JP" altLang="en-US" u="none" dirty="0"/>
              <a:t>の崩落や</a:t>
            </a:r>
            <a:r>
              <a:rPr kumimoji="1" lang="ja-JP" altLang="en-US" u="none" dirty="0" smtClean="0"/>
              <a:t>浸水が、</a:t>
            </a:r>
            <a:endParaRPr kumimoji="1" lang="en-US" altLang="ja-JP" u="none" dirty="0" smtClean="0"/>
          </a:p>
          <a:p>
            <a:r>
              <a:rPr kumimoji="1" lang="ja-JP" altLang="en-US" u="none" dirty="0" smtClean="0"/>
              <a:t>（</a:t>
            </a:r>
            <a:r>
              <a:rPr kumimoji="1" lang="en-US" altLang="ja-JP" u="none" dirty="0" smtClean="0"/>
              <a:t>ENTER</a:t>
            </a:r>
            <a:r>
              <a:rPr kumimoji="1" lang="ja-JP" altLang="en-US" u="none" dirty="0" smtClean="0"/>
              <a:t>）（</a:t>
            </a:r>
            <a:r>
              <a:rPr kumimoji="1" lang="en-US" altLang="ja-JP" u="none" dirty="0" smtClean="0"/>
              <a:t>ENTER)</a:t>
            </a:r>
            <a:r>
              <a:rPr kumimoji="1" lang="ja-JP" altLang="en-US" u="none" dirty="0" smtClean="0"/>
              <a:t> </a:t>
            </a:r>
            <a:r>
              <a:rPr kumimoji="1" lang="en-US" altLang="ja-JP" u="none" dirty="0" smtClean="0"/>
              <a:t>2018</a:t>
            </a:r>
            <a:r>
              <a:rPr kumimoji="1" lang="ja-JP" altLang="en-US" u="none" dirty="0" smtClean="0"/>
              <a:t>年には台風２１号により（</a:t>
            </a:r>
            <a:r>
              <a:rPr kumimoji="1" lang="en-US" altLang="ja-JP" u="none" dirty="0" smtClean="0"/>
              <a:t>ENTER</a:t>
            </a:r>
            <a:r>
              <a:rPr kumimoji="1" lang="ja-JP" altLang="en-US" u="none" dirty="0" smtClean="0"/>
              <a:t>）まちでは電柱が倒壊、山では広範囲にわたる倒木など、</a:t>
            </a:r>
            <a:endParaRPr kumimoji="1" lang="en-US" altLang="ja-JP" u="none" dirty="0" smtClean="0"/>
          </a:p>
          <a:p>
            <a:r>
              <a:rPr kumimoji="1" lang="ja-JP" altLang="en-US" u="none" dirty="0" smtClean="0"/>
              <a:t>大きな被害が発生し、この台風による保険金の支払額は過去最大となりました。</a:t>
            </a:r>
            <a:endParaRPr kumimoji="1" lang="ja-JP" altLang="en-US" u="non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96743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大阪府内で栽培・生産される農産物や水産物などの大阪産（もん）をはじめとした</a:t>
            </a:r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地元の食材を消費することは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輸送時の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CO₂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排出量の削減につながります。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）（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）また「旬」のものを積極的に選ぶことも、ハウス栽培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など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による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CO₂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排出量の削減になります。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5145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移動に伴う一人当たりの</a:t>
            </a:r>
            <a:r>
              <a:rPr kumimoji="1" lang="en-US" altLang="ja-JP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CO₂</a:t>
            </a:r>
            <a:r>
              <a:rPr kumimoji="1" lang="ja-JP" altLang="en-US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排出量は、</a:t>
            </a:r>
            <a:r>
              <a:rPr kumimoji="1" lang="en-US" altLang="ja-JP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(Enter)(Enter)</a:t>
            </a:r>
            <a:r>
              <a:rPr kumimoji="1" lang="ja-JP" altLang="en-US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公共交通機関を利用すると、自家用車と比べて、格段に少なくなります。</a:t>
            </a:r>
            <a:endParaRPr kumimoji="1" lang="en-US" altLang="ja-JP" sz="1200" u="none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(Enter)</a:t>
            </a:r>
            <a:r>
              <a:rPr kumimoji="1" lang="ja-JP" altLang="en-US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また、</a:t>
            </a:r>
            <a:r>
              <a:rPr kumimoji="1" lang="en-US" altLang="ja-JP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kumimoji="1" lang="ja-JP" altLang="ja-JP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技術を活用した</a:t>
            </a:r>
            <a:r>
              <a:rPr kumimoji="1" lang="ja-JP" altLang="en-US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kumimoji="1" lang="en-US" altLang="ja-JP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CO₂</a:t>
            </a:r>
            <a:r>
              <a:rPr kumimoji="1" lang="ja-JP" altLang="en-US" sz="1200" u="none" kern="120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を排</a:t>
            </a:r>
            <a:r>
              <a:rPr kumimoji="1" lang="ja-JP" altLang="en-US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出しない新しい移動手段も各地で始まっており、</a:t>
            </a:r>
            <a:endParaRPr kumimoji="1" lang="en-US" altLang="ja-JP" sz="1200" u="none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地域の新たな足となることが期待されています。</a:t>
            </a:r>
            <a:endParaRPr kumimoji="1" lang="en-US" altLang="ja-JP" sz="1200" u="none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5363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女子：わたしは、</a:t>
            </a:r>
            <a:r>
              <a:rPr kumimoji="1" lang="ja-JP" altLang="en-US" u="none" dirty="0" smtClean="0"/>
              <a:t>トレンドタイプ</a:t>
            </a:r>
            <a:r>
              <a:rPr kumimoji="1" lang="ja-JP" altLang="en-US" dirty="0" smtClean="0"/>
              <a:t>かな</a:t>
            </a:r>
            <a:endParaRPr kumimoji="1" lang="en-US" altLang="ja-JP" dirty="0" smtClean="0"/>
          </a:p>
          <a:p>
            <a:r>
              <a:rPr kumimoji="1" lang="ja-JP" altLang="en-US" dirty="0" smtClean="0"/>
              <a:t>男子：ぼくは、コスパ重視タイプかも</a:t>
            </a:r>
            <a:endParaRPr kumimoji="1" lang="en-US" altLang="ja-JP" dirty="0" smtClean="0"/>
          </a:p>
          <a:p>
            <a:r>
              <a:rPr kumimoji="1" lang="ja-JP" altLang="en-US" dirty="0" smtClean="0"/>
              <a:t>女子：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これなら、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楽しんで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取り組めそう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やわ！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5E9A5-B053-4E39-A266-4B497A14CE2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718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u="none" dirty="0"/>
              <a:t>今回ご紹介した取組みメニュー、いかがでしたか？</a:t>
            </a:r>
            <a:endParaRPr kumimoji="1" lang="en-US" altLang="ja-JP" u="none" dirty="0"/>
          </a:p>
          <a:p>
            <a:r>
              <a:rPr kumimoji="1" lang="ja-JP" altLang="en-US" u="none" dirty="0"/>
              <a:t>大阪府では、</a:t>
            </a:r>
            <a:r>
              <a:rPr kumimoji="1" lang="en-US" altLang="ja-JP" u="none" dirty="0"/>
              <a:t>2030</a:t>
            </a:r>
            <a:r>
              <a:rPr kumimoji="1" lang="ja-JP" altLang="en-US" u="none" dirty="0"/>
              <a:t>年に</a:t>
            </a:r>
            <a:r>
              <a:rPr kumimoji="1" lang="en-US" altLang="ja-JP" u="none" dirty="0"/>
              <a:t>CO2</a:t>
            </a:r>
            <a:r>
              <a:rPr kumimoji="1" lang="ja-JP" altLang="en-US" u="none" dirty="0"/>
              <a:t>排出量の</a:t>
            </a:r>
            <a:r>
              <a:rPr kumimoji="1" lang="en-US" altLang="ja-JP" u="none" dirty="0"/>
              <a:t>40</a:t>
            </a:r>
            <a:r>
              <a:rPr kumimoji="1" lang="ja-JP" altLang="en-US" u="none" dirty="0"/>
              <a:t>％削減を目標としており、この</a:t>
            </a:r>
            <a:r>
              <a:rPr kumimoji="1" lang="en-US" altLang="ja-JP" u="none" dirty="0"/>
              <a:t>10</a:t>
            </a:r>
            <a:r>
              <a:rPr kumimoji="1" lang="ja-JP" altLang="en-US" u="none" dirty="0"/>
              <a:t>年間の取組みが非常に重要です。</a:t>
            </a:r>
            <a:endParaRPr kumimoji="1" lang="en-US" altLang="ja-JP" u="none" dirty="0"/>
          </a:p>
          <a:p>
            <a:r>
              <a:rPr kumimoji="1" lang="ja-JP" altLang="en-US" u="none" dirty="0"/>
              <a:t>皆さんが今できることから始め、</a:t>
            </a:r>
            <a:r>
              <a:rPr kumimoji="1" lang="en-US" altLang="ja-JP" u="none" dirty="0"/>
              <a:t>C</a:t>
            </a:r>
            <a:r>
              <a:rPr kumimoji="1" lang="ja-JP" altLang="en-US" u="none" dirty="0"/>
              <a:t>Ｏ</a:t>
            </a:r>
            <a:r>
              <a:rPr kumimoji="1" lang="en-US" altLang="ja-JP" u="none" dirty="0"/>
              <a:t>2</a:t>
            </a:r>
            <a:r>
              <a:rPr kumimoji="1" lang="ja-JP" altLang="en-US" u="none" dirty="0"/>
              <a:t>削減に向けた大きな一歩を踏み出し、</a:t>
            </a:r>
            <a:endParaRPr kumimoji="1" lang="en-US" altLang="ja-JP" u="none" dirty="0"/>
          </a:p>
          <a:p>
            <a:r>
              <a:rPr kumimoji="1" lang="en-US" altLang="ja-JP" u="none" dirty="0"/>
              <a:t>2050</a:t>
            </a:r>
            <a:r>
              <a:rPr kumimoji="1" lang="ja-JP" altLang="en-US" u="none" dirty="0"/>
              <a:t>年</a:t>
            </a:r>
            <a:r>
              <a:rPr kumimoji="1" lang="en-US" altLang="ja-JP" u="none" dirty="0"/>
              <a:t>CO2</a:t>
            </a:r>
            <a:r>
              <a:rPr kumimoji="1" lang="ja-JP" altLang="en-US" u="none" dirty="0"/>
              <a:t>排出量実質ゼロの実現を目指しましょう！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B5A5D-14DF-4767-85F4-06A0F0CC4D7A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6688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実質ゼロになった未来ってどんなんなんやろう？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CB5A5D-14DF-4767-85F4-06A0F0CC4D7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6003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CO2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排出量実質ゼロを達成したまち</a:t>
            </a:r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には</a:t>
            </a:r>
            <a:r>
              <a:rPr kumimoji="1" lang="ja-JP" altLang="en-US" sz="1200" u="none" strike="sng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では</a:t>
            </a:r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endParaRPr kumimoji="1" lang="en-US" altLang="ja-JP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再生可能エネルギーにより発電された電気が送電されています。</a:t>
            </a:r>
            <a:endParaRPr kumimoji="1" lang="en-US" altLang="ja-JP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更に、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建物の屋根だけでなく壁や道路にも太陽光パネルが敷かれて、</a:t>
            </a:r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街の中でも電気が創られており、</a:t>
            </a:r>
            <a:endParaRPr kumimoji="1" lang="ja-JP" altLang="ja-JP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電気自動車は走行しながら充電しています。</a:t>
            </a:r>
          </a:p>
          <a:p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また、木造の高層ビルも見られますね。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858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実質ゼロになった未来はどんな暮らしなんやろう？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CB5A5D-14DF-4767-85F4-06A0F0CC4D7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1572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家での暮らしはどうなっているでしょうか。</a:t>
            </a:r>
          </a:p>
          <a:p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あらゆる製品やサービスの</a:t>
            </a:r>
            <a:r>
              <a:rPr kumimoji="1" lang="en-US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２排出量が</a:t>
            </a:r>
            <a:r>
              <a:rPr kumimoji="1" lang="ja-JP" altLang="ja-JP" sz="120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見える化され</a:t>
            </a:r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endParaRPr kumimoji="1" lang="en-US" altLang="ja-JP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kumimoji="1" lang="ja-JP" alt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２の削減につながる消費行動が当たり前に選択されています。</a:t>
            </a:r>
            <a:endParaRPr kumimoji="1" lang="en-US" altLang="ja-JP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使用している食器は、排出されたＣＯ２を原料として製造されたプラスチックですね。</a:t>
            </a:r>
            <a:endParaRPr kumimoji="1" lang="ja-JP" altLang="ja-JP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2511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府民全員で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2050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年ＣＯ</a:t>
            </a:r>
            <a:r>
              <a:rPr kumimoji="1" lang="ja-JP" altLang="ja-JP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２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排出量実質ゼロを達成し、持続可能な未来を築きましょう！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0B529-09AD-4E26-8A7E-F984F1D9632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19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このままやと大変なことになりそうや</a:t>
            </a:r>
            <a:r>
              <a:rPr kumimoji="1" lang="ja-JP" altLang="en-US" dirty="0" err="1" smtClean="0"/>
              <a:t>な・・</a:t>
            </a:r>
            <a:r>
              <a:rPr kumimoji="1" lang="ja-JP" altLang="en-US" dirty="0" smtClean="0"/>
              <a:t>・。</a:t>
            </a:r>
          </a:p>
          <a:p>
            <a:r>
              <a:rPr kumimoji="1" lang="en-US" altLang="ja-JP" dirty="0" smtClean="0"/>
              <a:t>2100</a:t>
            </a:r>
            <a:r>
              <a:rPr kumimoji="1" lang="ja-JP" altLang="en-US" dirty="0" smtClean="0"/>
              <a:t>年の大阪ってどうなってる</a:t>
            </a:r>
            <a:r>
              <a:rPr kumimoji="1" lang="ja-JP" altLang="en-US" dirty="0" err="1" smtClean="0"/>
              <a:t>んやろな</a:t>
            </a:r>
            <a:r>
              <a:rPr kumimoji="1" lang="ja-JP" altLang="en-US" dirty="0" smtClean="0"/>
              <a:t>。</a:t>
            </a:r>
          </a:p>
          <a:p>
            <a:r>
              <a:rPr kumimoji="1" lang="ja-JP" altLang="en-US" dirty="0" smtClean="0"/>
              <a:t>確かに・・・？</a:t>
            </a:r>
          </a:p>
          <a:p>
            <a:r>
              <a:rPr kumimoji="1" lang="ja-JP" altLang="en-US" dirty="0" smtClean="0"/>
              <a:t>どんな予測がされているのかちょっと調べてみるわぁ。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0B529-09AD-4E26-8A7E-F984F1D9632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712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このまま対策を取らなければ、</a:t>
            </a:r>
            <a:r>
              <a:rPr kumimoji="1" lang="en-US" altLang="ja-JP" dirty="0" smtClean="0"/>
              <a:t>2100</a:t>
            </a:r>
            <a:r>
              <a:rPr kumimoji="1" lang="ja-JP" altLang="en-US" dirty="0" smtClean="0"/>
              <a:t>年の大阪の気温は現在より更に４℃上昇し、（</a:t>
            </a:r>
            <a:r>
              <a:rPr kumimoji="1" lang="en-US" altLang="ja-JP" dirty="0" smtClean="0"/>
              <a:t>ENTER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夏日が１年の半分以上になり、（</a:t>
            </a:r>
            <a:r>
              <a:rPr kumimoji="1" lang="en-US" altLang="ja-JP" dirty="0" smtClean="0"/>
              <a:t>ENTER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最高気温</a:t>
            </a:r>
            <a:r>
              <a:rPr kumimoji="1" lang="en-US" altLang="ja-JP" dirty="0" smtClean="0"/>
              <a:t>35</a:t>
            </a:r>
            <a:r>
              <a:rPr kumimoji="1" lang="ja-JP" altLang="en-US" dirty="0" smtClean="0"/>
              <a:t>℃以上の猛暑日はなんと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か月以上になると予想されています。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843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2021</a:t>
            </a:r>
            <a:r>
              <a:rPr kumimoji="1" lang="ja-JP" altLang="en-US" dirty="0" smtClean="0"/>
              <a:t>年の猛暑日は、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月と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月の一部だけですが（</a:t>
            </a:r>
            <a:r>
              <a:rPr kumimoji="1" lang="en-US" altLang="ja-JP" dirty="0" smtClean="0"/>
              <a:t>ENTER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2551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u="none" dirty="0" smtClean="0"/>
              <a:t>７月から８月は、</a:t>
            </a:r>
            <a:r>
              <a:rPr kumimoji="1" lang="ja-JP" altLang="en-US" dirty="0" smtClean="0"/>
              <a:t>ほぼ毎日が猛暑日となります。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4471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猛暑日が増えると、熱中症による救急搬送者の数は急激に増加</a:t>
            </a:r>
            <a:r>
              <a:rPr kumimoji="1" lang="ja-JP" altLang="en-US" u="none" dirty="0" smtClean="0"/>
              <a:t>します。</a:t>
            </a:r>
            <a:endParaRPr kumimoji="1" lang="en-US" altLang="ja-JP" u="none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猛暑日が今の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倍以上となる</a:t>
            </a:r>
            <a:r>
              <a:rPr kumimoji="1" lang="en-US" altLang="ja-JP" dirty="0" smtClean="0"/>
              <a:t>2100</a:t>
            </a:r>
            <a:r>
              <a:rPr kumimoji="1" lang="ja-JP" altLang="en-US" dirty="0" smtClean="0"/>
              <a:t>年には、</a:t>
            </a:r>
            <a:r>
              <a:rPr kumimoji="1" lang="ja-JP" altLang="en-US" u="none" dirty="0" smtClean="0"/>
              <a:t>熱中症により命の危険にさらされる人が急増する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ことが予想されます。</a:t>
            </a:r>
          </a:p>
          <a:p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84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u="none" strike="noStrike" baseline="0" dirty="0" smtClean="0"/>
              <a:t>また、</a:t>
            </a:r>
            <a:r>
              <a:rPr kumimoji="1" lang="ja-JP" altLang="en-US" dirty="0" smtClean="0"/>
              <a:t>暮らしにも影響が出ることが予想されています。</a:t>
            </a:r>
            <a:endParaRPr kumimoji="1" lang="en-US" altLang="ja-JP" dirty="0"/>
          </a:p>
          <a:p>
            <a:r>
              <a:rPr kumimoji="1" lang="ja-JP" altLang="en-US" dirty="0" smtClean="0"/>
              <a:t>例えば、温暖化に</a:t>
            </a:r>
            <a:r>
              <a:rPr kumimoji="1" lang="ja-JP" altLang="en-US" dirty="0"/>
              <a:t>より昆布がとれなく</a:t>
            </a:r>
            <a:r>
              <a:rPr kumimoji="1" lang="ja-JP" altLang="en-US" dirty="0" smtClean="0"/>
              <a:t>なり、大阪の</a:t>
            </a:r>
            <a:r>
              <a:rPr kumimoji="1" lang="ja-JP" altLang="en-US" u="none" dirty="0" smtClean="0"/>
              <a:t>出汁文化が消滅する</a:t>
            </a:r>
            <a:r>
              <a:rPr kumimoji="1" lang="ja-JP" altLang="en-US" dirty="0" smtClean="0"/>
              <a:t>恐れがあります。（</a:t>
            </a:r>
            <a:r>
              <a:rPr kumimoji="1" lang="en-US" altLang="ja-JP" dirty="0" smtClean="0"/>
              <a:t>ENTER</a:t>
            </a:r>
            <a:r>
              <a:rPr kumimoji="1" lang="ja-JP" altLang="en-US" dirty="0" smtClean="0"/>
              <a:t>）（</a:t>
            </a:r>
            <a:r>
              <a:rPr kumimoji="1" lang="en-US" altLang="ja-JP" dirty="0" smtClean="0"/>
              <a:t>ENTER)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ENTER</a:t>
            </a:r>
            <a:r>
              <a:rPr kumimoji="1" lang="ja-JP" altLang="en-US" dirty="0" smtClean="0"/>
              <a:t>）（</a:t>
            </a:r>
            <a:r>
              <a:rPr kumimoji="1" lang="en-US" altLang="ja-JP" dirty="0" smtClean="0"/>
              <a:t>ENTER)</a:t>
            </a:r>
            <a:endParaRPr kumimoji="1" lang="en-US" altLang="ja-JP" dirty="0"/>
          </a:p>
          <a:p>
            <a:r>
              <a:rPr kumimoji="1" lang="ja-JP" altLang="en-US" dirty="0"/>
              <a:t>また、小麦が不作となり</a:t>
            </a:r>
            <a:r>
              <a:rPr kumimoji="1" lang="ja-JP" altLang="en-US" dirty="0" smtClean="0"/>
              <a:t>、（</a:t>
            </a:r>
            <a:r>
              <a:rPr kumimoji="1" lang="en-US" altLang="ja-JP" dirty="0" smtClean="0"/>
              <a:t>ENTER</a:t>
            </a:r>
            <a:r>
              <a:rPr kumimoji="1" lang="ja-JP" altLang="en-US" dirty="0" smtClean="0"/>
              <a:t>）（</a:t>
            </a:r>
            <a:r>
              <a:rPr kumimoji="1" lang="en-US" altLang="ja-JP" dirty="0" smtClean="0"/>
              <a:t>ENTER)</a:t>
            </a:r>
            <a:r>
              <a:rPr kumimoji="1" lang="ja-JP" altLang="en-US" dirty="0" smtClean="0"/>
              <a:t>たこ</a:t>
            </a:r>
            <a:r>
              <a:rPr kumimoji="1" lang="ja-JP" altLang="en-US" dirty="0"/>
              <a:t>焼きなどの粉もん</a:t>
            </a:r>
            <a:r>
              <a:rPr kumimoji="1" lang="ja-JP" altLang="en-US" dirty="0" smtClean="0"/>
              <a:t>はもはや庶民</a:t>
            </a:r>
            <a:r>
              <a:rPr kumimoji="1" lang="ja-JP" altLang="en-US" dirty="0"/>
              <a:t>の食べ物ではなくなるかもしれません</a:t>
            </a:r>
            <a:r>
              <a:rPr kumimoji="1" lang="ja-JP" altLang="en-US" dirty="0" smtClean="0"/>
              <a:t>。（</a:t>
            </a:r>
            <a:r>
              <a:rPr kumimoji="1" lang="en-US" altLang="ja-JP" dirty="0" smtClean="0"/>
              <a:t>ENTER)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ENTER)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ENTER)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ENTER)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0B529-09AD-4E26-8A7E-F984F1D96327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42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64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78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9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60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679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78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96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890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129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42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612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FB203-E77B-41A2-A06B-A1C5B3E32727}" type="datetimeFigureOut">
              <a:rPr kumimoji="1" lang="ja-JP" altLang="en-US" smtClean="0"/>
              <a:t>2021/12/22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0E987-DA77-4960-806B-075F340D5F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50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8.png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17" Type="http://schemas.openxmlformats.org/officeDocument/2006/relationships/image" Target="../media/image56.png"/><Relationship Id="rId2" Type="http://schemas.openxmlformats.org/officeDocument/2006/relationships/audio" Target="../media/media12.m4a"/><Relationship Id="rId16" Type="http://schemas.openxmlformats.org/officeDocument/2006/relationships/image" Target="../media/image55.png"/><Relationship Id="rId20" Type="http://schemas.openxmlformats.org/officeDocument/2006/relationships/image" Target="../media/image5.png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23" Type="http://schemas.openxmlformats.org/officeDocument/2006/relationships/image" Target="../media/image60.png"/><Relationship Id="rId10" Type="http://schemas.openxmlformats.org/officeDocument/2006/relationships/image" Target="../media/image20.png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7.png"/><Relationship Id="rId7" Type="http://schemas.openxmlformats.org/officeDocument/2006/relationships/image" Target="../media/image65.png"/><Relationship Id="rId12" Type="http://schemas.openxmlformats.org/officeDocument/2006/relationships/image" Target="../media/image5.png"/><Relationship Id="rId17" Type="http://schemas.openxmlformats.org/officeDocument/2006/relationships/image" Target="../media/image74.png"/><Relationship Id="rId2" Type="http://schemas.openxmlformats.org/officeDocument/2006/relationships/audio" Target="../media/media16.m4a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1" Type="http://schemas.microsoft.com/office/2007/relationships/media" Target="../media/media16.m4a"/><Relationship Id="rId6" Type="http://schemas.openxmlformats.org/officeDocument/2006/relationships/image" Target="../media/image63.png"/><Relationship Id="rId11" Type="http://schemas.openxmlformats.org/officeDocument/2006/relationships/image" Target="../media/image69.png"/><Relationship Id="rId5" Type="http://schemas.openxmlformats.org/officeDocument/2006/relationships/image" Target="../media/image64.jpeg"/><Relationship Id="rId15" Type="http://schemas.openxmlformats.org/officeDocument/2006/relationships/image" Target="../media/image72.png"/><Relationship Id="rId10" Type="http://schemas.openxmlformats.org/officeDocument/2006/relationships/image" Target="../media/image68.jpeg"/><Relationship Id="rId19" Type="http://schemas.openxmlformats.org/officeDocument/2006/relationships/image" Target="../media/image7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9.png"/><Relationship Id="rId11" Type="http://schemas.openxmlformats.org/officeDocument/2006/relationships/image" Target="../media/image5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85.png"/><Relationship Id="rId2" Type="http://schemas.openxmlformats.org/officeDocument/2006/relationships/audio" Target="../media/media18.m4a"/><Relationship Id="rId16" Type="http://schemas.openxmlformats.org/officeDocument/2006/relationships/image" Target="../media/image75.png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8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0.png"/><Relationship Id="rId1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9.m4a"/><Relationship Id="rId7" Type="http://schemas.openxmlformats.org/officeDocument/2006/relationships/image" Target="../media/image89.png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8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media20.m4a"/><Relationship Id="rId7" Type="http://schemas.openxmlformats.org/officeDocument/2006/relationships/image" Target="../media/image5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88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media21.m4a"/><Relationship Id="rId7" Type="http://schemas.openxmlformats.org/officeDocument/2006/relationships/image" Target="../media/image92.png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9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5.png"/><Relationship Id="rId2" Type="http://schemas.openxmlformats.org/officeDocument/2006/relationships/audio" Target="../media/media2.m4a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media22.m4a"/><Relationship Id="rId7" Type="http://schemas.openxmlformats.org/officeDocument/2006/relationships/image" Target="../media/image92.pn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image" Target="../media/image9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png"/><Relationship Id="rId3" Type="http://schemas.openxmlformats.org/officeDocument/2006/relationships/audio" Target="../media/media23.m4a"/><Relationship Id="rId7" Type="http://schemas.openxmlformats.org/officeDocument/2006/relationships/hyperlink" Target="https://plasticity.co.jp/products/pl-010" TargetMode="External"/><Relationship Id="rId12" Type="http://schemas.openxmlformats.org/officeDocument/2006/relationships/image" Target="../media/image98.jpeg"/><Relationship Id="rId2" Type="http://schemas.microsoft.com/office/2007/relationships/media" Target="../media/media23.m4a"/><Relationship Id="rId1" Type="http://schemas.openxmlformats.org/officeDocument/2006/relationships/tags" Target="../tags/tag11.xml"/><Relationship Id="rId6" Type="http://schemas.openxmlformats.org/officeDocument/2006/relationships/image" Target="../media/image93.png"/><Relationship Id="rId11" Type="http://schemas.openxmlformats.org/officeDocument/2006/relationships/image" Target="../media/image97.jpeg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5.png"/><Relationship Id="rId10" Type="http://schemas.openxmlformats.org/officeDocument/2006/relationships/image" Target="../media/image9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5.jpeg"/><Relationship Id="rId1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13" Type="http://schemas.openxmlformats.org/officeDocument/2006/relationships/image" Target="../media/image106.jpeg"/><Relationship Id="rId3" Type="http://schemas.openxmlformats.org/officeDocument/2006/relationships/audio" Target="../media/media24.m4a"/><Relationship Id="rId7" Type="http://schemas.openxmlformats.org/officeDocument/2006/relationships/image" Target="../media/image101.png"/><Relationship Id="rId12" Type="http://schemas.openxmlformats.org/officeDocument/2006/relationships/image" Target="../media/image105.jpeg"/><Relationship Id="rId2" Type="http://schemas.microsoft.com/office/2007/relationships/media" Target="../media/media24.m4a"/><Relationship Id="rId1" Type="http://schemas.openxmlformats.org/officeDocument/2006/relationships/tags" Target="../tags/tag12.xml"/><Relationship Id="rId6" Type="http://schemas.openxmlformats.org/officeDocument/2006/relationships/image" Target="../media/image93.png"/><Relationship Id="rId11" Type="http://schemas.openxmlformats.org/officeDocument/2006/relationships/image" Target="../media/image104.jpg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108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3.png"/><Relationship Id="rId1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5.png"/><Relationship Id="rId3" Type="http://schemas.openxmlformats.org/officeDocument/2006/relationships/audio" Target="../media/media25.m4a"/><Relationship Id="rId7" Type="http://schemas.openxmlformats.org/officeDocument/2006/relationships/image" Target="../media/image101.png"/><Relationship Id="rId12" Type="http://schemas.openxmlformats.org/officeDocument/2006/relationships/image" Target="../media/image113.png"/><Relationship Id="rId2" Type="http://schemas.microsoft.com/office/2007/relationships/media" Target="../media/media25.m4a"/><Relationship Id="rId16" Type="http://schemas.openxmlformats.org/officeDocument/2006/relationships/image" Target="../media/image116.jpeg"/><Relationship Id="rId1" Type="http://schemas.openxmlformats.org/officeDocument/2006/relationships/tags" Target="../tags/tag13.xml"/><Relationship Id="rId6" Type="http://schemas.openxmlformats.org/officeDocument/2006/relationships/image" Target="../media/image93.png"/><Relationship Id="rId11" Type="http://schemas.openxmlformats.org/officeDocument/2006/relationships/image" Target="../media/image112.png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115.jpeg"/><Relationship Id="rId10" Type="http://schemas.openxmlformats.org/officeDocument/2006/relationships/image" Target="../media/image1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0.png"/><Relationship Id="rId14" Type="http://schemas.openxmlformats.org/officeDocument/2006/relationships/image" Target="../media/image11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media26.m4a"/><Relationship Id="rId7" Type="http://schemas.openxmlformats.org/officeDocument/2006/relationships/image" Target="../media/image92.png"/><Relationship Id="rId2" Type="http://schemas.microsoft.com/office/2007/relationships/media" Target="../media/media26.m4a"/><Relationship Id="rId1" Type="http://schemas.openxmlformats.org/officeDocument/2006/relationships/tags" Target="../tags/tag14.xml"/><Relationship Id="rId6" Type="http://schemas.openxmlformats.org/officeDocument/2006/relationships/image" Target="../media/image91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13" Type="http://schemas.openxmlformats.org/officeDocument/2006/relationships/image" Target="../media/image124.png"/><Relationship Id="rId3" Type="http://schemas.openxmlformats.org/officeDocument/2006/relationships/audio" Target="../media/media27.m4a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microsoft.com/office/2007/relationships/media" Target="../media/media27.m4a"/><Relationship Id="rId1" Type="http://schemas.openxmlformats.org/officeDocument/2006/relationships/tags" Target="../tags/tag15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5.png"/><Relationship Id="rId10" Type="http://schemas.openxmlformats.org/officeDocument/2006/relationships/image" Target="../media/image1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audio" Target="../media/media28.m4a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microsoft.com/office/2007/relationships/media" Target="../media/media28.m4a"/><Relationship Id="rId16" Type="http://schemas.openxmlformats.org/officeDocument/2006/relationships/image" Target="../media/image135.png"/><Relationship Id="rId20" Type="http://schemas.openxmlformats.org/officeDocument/2006/relationships/image" Target="../media/image5.png"/><Relationship Id="rId1" Type="http://schemas.openxmlformats.org/officeDocument/2006/relationships/tags" Target="../tags/tag16.xml"/><Relationship Id="rId6" Type="http://schemas.openxmlformats.org/officeDocument/2006/relationships/image" Target="../media/image117.png"/><Relationship Id="rId11" Type="http://schemas.openxmlformats.org/officeDocument/2006/relationships/image" Target="../media/image130.png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audio" Target="../media/media29.m4a"/><Relationship Id="rId21" Type="http://schemas.openxmlformats.org/officeDocument/2006/relationships/image" Target="../media/image150.png"/><Relationship Id="rId7" Type="http://schemas.openxmlformats.org/officeDocument/2006/relationships/image" Target="../media/image127.png"/><Relationship Id="rId12" Type="http://schemas.openxmlformats.org/officeDocument/2006/relationships/image" Target="../media/image143.png"/><Relationship Id="rId17" Type="http://schemas.openxmlformats.org/officeDocument/2006/relationships/image" Target="../media/image147.png"/><Relationship Id="rId2" Type="http://schemas.microsoft.com/office/2007/relationships/media" Target="../media/media29.m4a"/><Relationship Id="rId16" Type="http://schemas.openxmlformats.org/officeDocument/2006/relationships/image" Target="../media/image146.jpeg"/><Relationship Id="rId20" Type="http://schemas.openxmlformats.org/officeDocument/2006/relationships/image" Target="../media/image149.jpeg"/><Relationship Id="rId1" Type="http://schemas.openxmlformats.org/officeDocument/2006/relationships/tags" Target="../tags/tag17.xml"/><Relationship Id="rId6" Type="http://schemas.openxmlformats.org/officeDocument/2006/relationships/image" Target="../media/image117.png"/><Relationship Id="rId11" Type="http://schemas.openxmlformats.org/officeDocument/2006/relationships/image" Target="../media/image142.png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145.png"/><Relationship Id="rId10" Type="http://schemas.openxmlformats.org/officeDocument/2006/relationships/image" Target="../media/image141.png"/><Relationship Id="rId19" Type="http://schemas.openxmlformats.org/officeDocument/2006/relationships/image" Target="../media/image14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0.png"/><Relationship Id="rId14" Type="http://schemas.openxmlformats.org/officeDocument/2006/relationships/image" Target="../media/image144.png"/><Relationship Id="rId2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audio" Target="../media/media30.m4a"/><Relationship Id="rId7" Type="http://schemas.openxmlformats.org/officeDocument/2006/relationships/image" Target="../media/image92.png"/><Relationship Id="rId2" Type="http://schemas.microsoft.com/office/2007/relationships/media" Target="../media/media30.m4a"/><Relationship Id="rId1" Type="http://schemas.openxmlformats.org/officeDocument/2006/relationships/tags" Target="../tags/tag18.xml"/><Relationship Id="rId6" Type="http://schemas.openxmlformats.org/officeDocument/2006/relationships/image" Target="../media/image91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audio" Target="../media/media31.m4a"/><Relationship Id="rId7" Type="http://schemas.openxmlformats.org/officeDocument/2006/relationships/image" Target="../media/image152.jpeg"/><Relationship Id="rId12" Type="http://schemas.openxmlformats.org/officeDocument/2006/relationships/image" Target="../media/image157.png"/><Relationship Id="rId2" Type="http://schemas.microsoft.com/office/2007/relationships/media" Target="../media/media31.m4a"/><Relationship Id="rId1" Type="http://schemas.openxmlformats.org/officeDocument/2006/relationships/tags" Target="../tags/tag19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notesSlide" Target="../notesSlides/notesSlide29.xml"/><Relationship Id="rId15" Type="http://schemas.openxmlformats.org/officeDocument/2006/relationships/image" Target="../media/image5.pn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4.jpeg"/><Relationship Id="rId14" Type="http://schemas.openxmlformats.org/officeDocument/2006/relationships/image" Target="../media/image1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6.jpe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6.png"/><Relationship Id="rId3" Type="http://schemas.openxmlformats.org/officeDocument/2006/relationships/audio" Target="../media/media32.m4a"/><Relationship Id="rId7" Type="http://schemas.openxmlformats.org/officeDocument/2006/relationships/image" Target="../media/image161.png"/><Relationship Id="rId12" Type="http://schemas.openxmlformats.org/officeDocument/2006/relationships/image" Target="../media/image165.png"/><Relationship Id="rId17" Type="http://schemas.openxmlformats.org/officeDocument/2006/relationships/image" Target="../media/image5.png"/><Relationship Id="rId2" Type="http://schemas.microsoft.com/office/2007/relationships/media" Target="../media/media32.m4a"/><Relationship Id="rId16" Type="http://schemas.openxmlformats.org/officeDocument/2006/relationships/image" Target="../media/image158.png"/><Relationship Id="rId1" Type="http://schemas.openxmlformats.org/officeDocument/2006/relationships/tags" Target="../tags/tag20.xml"/><Relationship Id="rId6" Type="http://schemas.openxmlformats.org/officeDocument/2006/relationships/image" Target="../media/image160.png"/><Relationship Id="rId11" Type="http://schemas.openxmlformats.org/officeDocument/2006/relationships/image" Target="../media/image111.png"/><Relationship Id="rId5" Type="http://schemas.openxmlformats.org/officeDocument/2006/relationships/notesSlide" Target="../notesSlides/notesSlide30.xml"/><Relationship Id="rId15" Type="http://schemas.openxmlformats.org/officeDocument/2006/relationships/image" Target="../media/image157.png"/><Relationship Id="rId10" Type="http://schemas.openxmlformats.org/officeDocument/2006/relationships/image" Target="../media/image16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3.jpeg"/><Relationship Id="rId1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audio" Target="../media/media33.m4a"/><Relationship Id="rId7" Type="http://schemas.openxmlformats.org/officeDocument/2006/relationships/image" Target="../media/image131.png"/><Relationship Id="rId2" Type="http://schemas.microsoft.com/office/2007/relationships/media" Target="../media/media33.m4a"/><Relationship Id="rId1" Type="http://schemas.openxmlformats.org/officeDocument/2006/relationships/tags" Target="../tags/tag21.xml"/><Relationship Id="rId6" Type="http://schemas.openxmlformats.org/officeDocument/2006/relationships/image" Target="../media/image154.jpe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31.xml"/><Relationship Id="rId10" Type="http://schemas.openxmlformats.org/officeDocument/2006/relationships/image" Target="../media/image16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4.png"/><Relationship Id="rId18" Type="http://schemas.microsoft.com/office/2007/relationships/hdphoto" Target="../media/hdphoto7.wdp"/><Relationship Id="rId3" Type="http://schemas.openxmlformats.org/officeDocument/2006/relationships/audio" Target="../media/media34.m4a"/><Relationship Id="rId7" Type="http://schemas.openxmlformats.org/officeDocument/2006/relationships/image" Target="../media/image169.png"/><Relationship Id="rId12" Type="http://schemas.openxmlformats.org/officeDocument/2006/relationships/image" Target="../media/image173.png"/><Relationship Id="rId17" Type="http://schemas.openxmlformats.org/officeDocument/2006/relationships/image" Target="../media/image177.png"/><Relationship Id="rId2" Type="http://schemas.microsoft.com/office/2007/relationships/media" Target="../media/media34.m4a"/><Relationship Id="rId16" Type="http://schemas.openxmlformats.org/officeDocument/2006/relationships/image" Target="../media/image176.png"/><Relationship Id="rId1" Type="http://schemas.openxmlformats.org/officeDocument/2006/relationships/tags" Target="../tags/tag22.xml"/><Relationship Id="rId6" Type="http://schemas.openxmlformats.org/officeDocument/2006/relationships/image" Target="../media/image88.png"/><Relationship Id="rId11" Type="http://schemas.openxmlformats.org/officeDocument/2006/relationships/image" Target="../media/image172.png"/><Relationship Id="rId5" Type="http://schemas.openxmlformats.org/officeDocument/2006/relationships/notesSlide" Target="../notesSlides/notesSlide32.xml"/><Relationship Id="rId15" Type="http://schemas.openxmlformats.org/officeDocument/2006/relationships/image" Target="../media/image5.png"/><Relationship Id="rId10" Type="http://schemas.openxmlformats.org/officeDocument/2006/relationships/image" Target="../media/image171.png"/><Relationship Id="rId19" Type="http://schemas.openxmlformats.org/officeDocument/2006/relationships/image" Target="../media/image17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1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audio" Target="../media/media35.m4a"/><Relationship Id="rId7" Type="http://schemas.openxmlformats.org/officeDocument/2006/relationships/image" Target="../media/image180.png"/><Relationship Id="rId2" Type="http://schemas.microsoft.com/office/2007/relationships/media" Target="../media/media35.m4a"/><Relationship Id="rId1" Type="http://schemas.openxmlformats.org/officeDocument/2006/relationships/tags" Target="../tags/tag23.xml"/><Relationship Id="rId6" Type="http://schemas.openxmlformats.org/officeDocument/2006/relationships/image" Target="../media/image179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83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6.png"/><Relationship Id="rId10" Type="http://schemas.openxmlformats.org/officeDocument/2006/relationships/image" Target="../media/image182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1.png"/><Relationship Id="rId18" Type="http://schemas.openxmlformats.org/officeDocument/2006/relationships/image" Target="../media/image196.png"/><Relationship Id="rId26" Type="http://schemas.microsoft.com/office/2007/relationships/hdphoto" Target="../media/hdphoto11.wdp"/><Relationship Id="rId39" Type="http://schemas.openxmlformats.org/officeDocument/2006/relationships/image" Target="../media/image213.png"/><Relationship Id="rId21" Type="http://schemas.openxmlformats.org/officeDocument/2006/relationships/image" Target="../media/image199.png"/><Relationship Id="rId34" Type="http://schemas.openxmlformats.org/officeDocument/2006/relationships/image" Target="../media/image208.png"/><Relationship Id="rId42" Type="http://schemas.microsoft.com/office/2007/relationships/hdphoto" Target="../media/hdphoto15.wdp"/><Relationship Id="rId47" Type="http://schemas.microsoft.com/office/2007/relationships/hdphoto" Target="../media/hdphoto17.wdp"/><Relationship Id="rId50" Type="http://schemas.openxmlformats.org/officeDocument/2006/relationships/image" Target="../media/image219.png"/><Relationship Id="rId7" Type="http://schemas.openxmlformats.org/officeDocument/2006/relationships/image" Target="../media/image186.png"/><Relationship Id="rId2" Type="http://schemas.microsoft.com/office/2007/relationships/media" Target="../media/media37.m4a"/><Relationship Id="rId16" Type="http://schemas.openxmlformats.org/officeDocument/2006/relationships/image" Target="../media/image194.png"/><Relationship Id="rId29" Type="http://schemas.openxmlformats.org/officeDocument/2006/relationships/image" Target="../media/image205.png"/><Relationship Id="rId11" Type="http://schemas.openxmlformats.org/officeDocument/2006/relationships/image" Target="../media/image189.png"/><Relationship Id="rId24" Type="http://schemas.microsoft.com/office/2007/relationships/hdphoto" Target="../media/hdphoto10.wdp"/><Relationship Id="rId32" Type="http://schemas.microsoft.com/office/2007/relationships/hdphoto" Target="../media/hdphoto13.wdp"/><Relationship Id="rId37" Type="http://schemas.openxmlformats.org/officeDocument/2006/relationships/image" Target="../media/image211.png"/><Relationship Id="rId40" Type="http://schemas.microsoft.com/office/2007/relationships/hdphoto" Target="../media/hdphoto14.wdp"/><Relationship Id="rId45" Type="http://schemas.openxmlformats.org/officeDocument/2006/relationships/image" Target="../media/image216.png"/><Relationship Id="rId5" Type="http://schemas.openxmlformats.org/officeDocument/2006/relationships/notesSlide" Target="../notesSlides/notesSlide35.xml"/><Relationship Id="rId15" Type="http://schemas.openxmlformats.org/officeDocument/2006/relationships/image" Target="../media/image193.png"/><Relationship Id="rId23" Type="http://schemas.openxmlformats.org/officeDocument/2006/relationships/image" Target="../media/image201.png"/><Relationship Id="rId28" Type="http://schemas.openxmlformats.org/officeDocument/2006/relationships/image" Target="../media/image204.png"/><Relationship Id="rId36" Type="http://schemas.openxmlformats.org/officeDocument/2006/relationships/image" Target="../media/image210.png"/><Relationship Id="rId49" Type="http://schemas.microsoft.com/office/2007/relationships/hdphoto" Target="../media/hdphoto18.wdp"/><Relationship Id="rId10" Type="http://schemas.openxmlformats.org/officeDocument/2006/relationships/image" Target="../media/image188.png"/><Relationship Id="rId19" Type="http://schemas.openxmlformats.org/officeDocument/2006/relationships/image" Target="../media/image197.png"/><Relationship Id="rId31" Type="http://schemas.openxmlformats.org/officeDocument/2006/relationships/image" Target="../media/image206.png"/><Relationship Id="rId44" Type="http://schemas.microsoft.com/office/2007/relationships/hdphoto" Target="../media/hdphoto16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7.png"/><Relationship Id="rId14" Type="http://schemas.openxmlformats.org/officeDocument/2006/relationships/image" Target="../media/image192.png"/><Relationship Id="rId22" Type="http://schemas.openxmlformats.org/officeDocument/2006/relationships/image" Target="../media/image200.png"/><Relationship Id="rId27" Type="http://schemas.openxmlformats.org/officeDocument/2006/relationships/image" Target="../media/image203.png"/><Relationship Id="rId30" Type="http://schemas.microsoft.com/office/2007/relationships/hdphoto" Target="../media/hdphoto12.wdp"/><Relationship Id="rId35" Type="http://schemas.openxmlformats.org/officeDocument/2006/relationships/image" Target="../media/image209.png"/><Relationship Id="rId43" Type="http://schemas.openxmlformats.org/officeDocument/2006/relationships/image" Target="../media/image215.png"/><Relationship Id="rId48" Type="http://schemas.openxmlformats.org/officeDocument/2006/relationships/image" Target="../media/image218.png"/><Relationship Id="rId8" Type="http://schemas.microsoft.com/office/2007/relationships/hdphoto" Target="../media/hdphoto9.wdp"/><Relationship Id="rId51" Type="http://schemas.openxmlformats.org/officeDocument/2006/relationships/image" Target="../media/image5.png"/><Relationship Id="rId3" Type="http://schemas.openxmlformats.org/officeDocument/2006/relationships/audio" Target="../media/media37.m4a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5" Type="http://schemas.openxmlformats.org/officeDocument/2006/relationships/image" Target="../media/image202.png"/><Relationship Id="rId33" Type="http://schemas.openxmlformats.org/officeDocument/2006/relationships/image" Target="../media/image207.png"/><Relationship Id="rId38" Type="http://schemas.openxmlformats.org/officeDocument/2006/relationships/image" Target="../media/image212.png"/><Relationship Id="rId46" Type="http://schemas.openxmlformats.org/officeDocument/2006/relationships/image" Target="../media/image217.png"/><Relationship Id="rId20" Type="http://schemas.openxmlformats.org/officeDocument/2006/relationships/image" Target="../media/image198.png"/><Relationship Id="rId41" Type="http://schemas.openxmlformats.org/officeDocument/2006/relationships/image" Target="../media/image214.png"/><Relationship Id="rId1" Type="http://schemas.openxmlformats.org/officeDocument/2006/relationships/tags" Target="../tags/tag24.xml"/><Relationship Id="rId6" Type="http://schemas.openxmlformats.org/officeDocument/2006/relationships/image" Target="../media/image18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221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.png"/><Relationship Id="rId11" Type="http://schemas.microsoft.com/office/2007/relationships/hdphoto" Target="../media/hdphoto19.wdp"/><Relationship Id="rId5" Type="http://schemas.openxmlformats.org/officeDocument/2006/relationships/image" Target="../media/image6.png"/><Relationship Id="rId10" Type="http://schemas.openxmlformats.org/officeDocument/2006/relationships/image" Target="../media/image220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7.png"/><Relationship Id="rId18" Type="http://schemas.openxmlformats.org/officeDocument/2006/relationships/image" Target="../media/image231.png"/><Relationship Id="rId26" Type="http://schemas.openxmlformats.org/officeDocument/2006/relationships/image" Target="../media/image237.png"/><Relationship Id="rId3" Type="http://schemas.openxmlformats.org/officeDocument/2006/relationships/audio" Target="../media/media39.m4a"/><Relationship Id="rId21" Type="http://schemas.openxmlformats.org/officeDocument/2006/relationships/image" Target="../media/image233.png"/><Relationship Id="rId7" Type="http://schemas.openxmlformats.org/officeDocument/2006/relationships/notesSlide" Target="../notesSlides/notesSlide37.xml"/><Relationship Id="rId12" Type="http://schemas.openxmlformats.org/officeDocument/2006/relationships/image" Target="../media/image226.png"/><Relationship Id="rId17" Type="http://schemas.openxmlformats.org/officeDocument/2006/relationships/image" Target="../media/image230.png"/><Relationship Id="rId25" Type="http://schemas.microsoft.com/office/2007/relationships/hdphoto" Target="../media/hdphoto20.wdp"/><Relationship Id="rId2" Type="http://schemas.microsoft.com/office/2007/relationships/media" Target="../media/media39.m4a"/><Relationship Id="rId16" Type="http://schemas.openxmlformats.org/officeDocument/2006/relationships/image" Target="../media/image229.png"/><Relationship Id="rId20" Type="http://schemas.openxmlformats.org/officeDocument/2006/relationships/image" Target="../media/image5.png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5.png"/><Relationship Id="rId24" Type="http://schemas.openxmlformats.org/officeDocument/2006/relationships/image" Target="../media/image236.png"/><Relationship Id="rId5" Type="http://schemas.openxmlformats.org/officeDocument/2006/relationships/audio" Target="../media/media40.m4a"/><Relationship Id="rId15" Type="http://schemas.openxmlformats.org/officeDocument/2006/relationships/image" Target="../media/image228.png"/><Relationship Id="rId23" Type="http://schemas.openxmlformats.org/officeDocument/2006/relationships/image" Target="../media/image235.png"/><Relationship Id="rId28" Type="http://schemas.openxmlformats.org/officeDocument/2006/relationships/image" Target="../media/image238.png"/><Relationship Id="rId10" Type="http://schemas.openxmlformats.org/officeDocument/2006/relationships/image" Target="../media/image224.jpg"/><Relationship Id="rId19" Type="http://schemas.openxmlformats.org/officeDocument/2006/relationships/image" Target="../media/image232.png"/><Relationship Id="rId4" Type="http://schemas.microsoft.com/office/2007/relationships/media" Target="../media/media40.m4a"/><Relationship Id="rId9" Type="http://schemas.openxmlformats.org/officeDocument/2006/relationships/image" Target="../media/image12.png"/><Relationship Id="rId14" Type="http://schemas.openxmlformats.org/officeDocument/2006/relationships/image" Target="../media/image199.png"/><Relationship Id="rId22" Type="http://schemas.openxmlformats.org/officeDocument/2006/relationships/image" Target="../media/image234.png"/><Relationship Id="rId27" Type="http://schemas.microsoft.com/office/2007/relationships/hdphoto" Target="../media/hdphoto2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image" Target="../media/image159.png"/><Relationship Id="rId18" Type="http://schemas.openxmlformats.org/officeDocument/2006/relationships/image" Target="../media/image249.png"/><Relationship Id="rId26" Type="http://schemas.openxmlformats.org/officeDocument/2006/relationships/image" Target="../media/image209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22.wdp"/><Relationship Id="rId7" Type="http://schemas.openxmlformats.org/officeDocument/2006/relationships/image" Target="../media/image241.png"/><Relationship Id="rId12" Type="http://schemas.openxmlformats.org/officeDocument/2006/relationships/image" Target="../media/image245.png"/><Relationship Id="rId17" Type="http://schemas.openxmlformats.org/officeDocument/2006/relationships/image" Target="../media/image248.png"/><Relationship Id="rId25" Type="http://schemas.microsoft.com/office/2007/relationships/hdphoto" Target="../media/hdphoto10.wdp"/><Relationship Id="rId2" Type="http://schemas.openxmlformats.org/officeDocument/2006/relationships/audio" Target="../media/media41.m4a"/><Relationship Id="rId16" Type="http://schemas.openxmlformats.org/officeDocument/2006/relationships/image" Target="../media/image247.png"/><Relationship Id="rId20" Type="http://schemas.openxmlformats.org/officeDocument/2006/relationships/image" Target="../media/image198.png"/><Relationship Id="rId29" Type="http://schemas.openxmlformats.org/officeDocument/2006/relationships/image" Target="../media/image212.png"/><Relationship Id="rId1" Type="http://schemas.microsoft.com/office/2007/relationships/media" Target="../media/media41.m4a"/><Relationship Id="rId6" Type="http://schemas.openxmlformats.org/officeDocument/2006/relationships/image" Target="../media/image240.png"/><Relationship Id="rId11" Type="http://schemas.openxmlformats.org/officeDocument/2006/relationships/image" Target="../media/image191.png"/><Relationship Id="rId24" Type="http://schemas.openxmlformats.org/officeDocument/2006/relationships/image" Target="../media/image201.png"/><Relationship Id="rId5" Type="http://schemas.openxmlformats.org/officeDocument/2006/relationships/image" Target="../media/image239.png"/><Relationship Id="rId15" Type="http://schemas.openxmlformats.org/officeDocument/2006/relationships/image" Target="../media/image246.png"/><Relationship Id="rId23" Type="http://schemas.openxmlformats.org/officeDocument/2006/relationships/image" Target="../media/image200.png"/><Relationship Id="rId28" Type="http://schemas.openxmlformats.org/officeDocument/2006/relationships/image" Target="../media/image211.png"/><Relationship Id="rId10" Type="http://schemas.openxmlformats.org/officeDocument/2006/relationships/image" Target="../media/image244.png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243.png"/><Relationship Id="rId14" Type="http://schemas.openxmlformats.org/officeDocument/2006/relationships/image" Target="../media/image161.png"/><Relationship Id="rId22" Type="http://schemas.openxmlformats.org/officeDocument/2006/relationships/image" Target="../media/image199.png"/><Relationship Id="rId27" Type="http://schemas.openxmlformats.org/officeDocument/2006/relationships/image" Target="../media/image2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2.png"/><Relationship Id="rId18" Type="http://schemas.openxmlformats.org/officeDocument/2006/relationships/image" Target="../media/image29.emf"/><Relationship Id="rId3" Type="http://schemas.microsoft.com/office/2007/relationships/media" Target="../media/media5.wav"/><Relationship Id="rId21" Type="http://schemas.openxmlformats.org/officeDocument/2006/relationships/image" Target="../media/image31.JP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image" Target="../media/image28.png"/><Relationship Id="rId2" Type="http://schemas.openxmlformats.org/officeDocument/2006/relationships/audio" Target="../media/media4.m4a"/><Relationship Id="rId16" Type="http://schemas.openxmlformats.org/officeDocument/2006/relationships/image" Target="../media/image17.png"/><Relationship Id="rId20" Type="http://schemas.openxmlformats.org/officeDocument/2006/relationships/image" Target="../media/image30.png"/><Relationship Id="rId1" Type="http://schemas.microsoft.com/office/2007/relationships/media" Target="../media/media4.m4a"/><Relationship Id="rId6" Type="http://schemas.openxmlformats.org/officeDocument/2006/relationships/audio" Target="../media/media6.wav"/><Relationship Id="rId11" Type="http://schemas.openxmlformats.org/officeDocument/2006/relationships/image" Target="../media/image8.png"/><Relationship Id="rId5" Type="http://schemas.microsoft.com/office/2007/relationships/media" Target="../media/media6.wav"/><Relationship Id="rId15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25.png"/><Relationship Id="rId4" Type="http://schemas.openxmlformats.org/officeDocument/2006/relationships/audio" Target="../media/media5.wav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media8.m4a"/><Relationship Id="rId7" Type="http://schemas.openxmlformats.org/officeDocument/2006/relationships/image" Target="../media/image33.emf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32.emf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audio" Target="../media/media9.m4a"/><Relationship Id="rId7" Type="http://schemas.openxmlformats.org/officeDocument/2006/relationships/image" Target="../media/image37.emf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36.em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audio" Target="../media/media11.m4a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microsoft.com/office/2007/relationships/media" Target="../media/media11.m4a"/><Relationship Id="rId16" Type="http://schemas.openxmlformats.org/officeDocument/2006/relationships/image" Target="../media/image54.jpg"/><Relationship Id="rId1" Type="http://schemas.openxmlformats.org/officeDocument/2006/relationships/tags" Target="../tags/tag5.xml"/><Relationship Id="rId6" Type="http://schemas.openxmlformats.org/officeDocument/2006/relationships/image" Target="../media/image45.jpg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53.jpe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/>
          <p:nvPr/>
        </p:nvSpPr>
        <p:spPr>
          <a:xfrm>
            <a:off x="-106869" y="-34226"/>
            <a:ext cx="11392490" cy="69052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-381295" y="-50835"/>
            <a:ext cx="10945022" cy="689317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64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55058" y="1297858"/>
            <a:ext cx="5696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200" dirty="0" smtClean="0">
                <a:solidFill>
                  <a:srgbClr val="FF000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“気 候 危 機”</a:t>
            </a:r>
            <a:endParaRPr lang="en-US" altLang="ja-JP" sz="7200" dirty="0" smtClean="0">
              <a:solidFill>
                <a:srgbClr val="FF0000"/>
              </a:solidFill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182" y="3118583"/>
            <a:ext cx="61686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b="1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</a:t>
            </a:r>
            <a:r>
              <a:rPr lang="ja-JP" altLang="en-US" sz="60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lang="ja-JP" altLang="en-US" sz="6600" b="1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変える</a:t>
            </a:r>
            <a:endParaRPr lang="en-US" altLang="ja-JP" sz="6600" b="1" dirty="0" smtClean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6600" b="1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</a:t>
            </a:r>
            <a:r>
              <a:rPr lang="ja-JP" altLang="en-US" sz="60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6600" b="1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未来</a:t>
            </a:r>
            <a:endParaRPr lang="en-US" altLang="ja-JP" sz="6600" b="1" dirty="0" smtClean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56418" y="5789698"/>
            <a:ext cx="692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r>
              <a:rPr lang="ja-JP" altLang="en-US" sz="36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身近な行動</a:t>
            </a:r>
            <a:r>
              <a:rPr lang="ja-JP" altLang="en-US" sz="2800" b="1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r>
              <a:rPr lang="ja-JP" altLang="en-US" sz="3600" b="1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ＣＯ</a:t>
            </a:r>
            <a:r>
              <a:rPr lang="ja-JP" altLang="en-US" sz="3600" b="1" baseline="-25000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</a:t>
            </a:r>
            <a:r>
              <a:rPr lang="ja-JP" altLang="en-US" sz="28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3600" b="1" dirty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削減</a:t>
            </a:r>
            <a:r>
              <a:rPr lang="ja-JP" altLang="en-US" sz="3600" b="1" dirty="0" smtClean="0">
                <a:solidFill>
                  <a:schemeClr val="accent6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endParaRPr lang="en-US" altLang="ja-JP" sz="3600" b="1" dirty="0" smtClean="0">
              <a:solidFill>
                <a:schemeClr val="accent6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7870" y="513685"/>
            <a:ext cx="7332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大阪府環境白書</a:t>
            </a:r>
            <a:r>
              <a:rPr lang="en-US" altLang="ja-JP" sz="40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2021 </a:t>
            </a:r>
            <a:r>
              <a:rPr lang="ja-JP" altLang="en-US" sz="40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巻頭特集</a:t>
            </a:r>
          </a:p>
        </p:txBody>
      </p:sp>
      <p:cxnSp>
        <p:nvCxnSpPr>
          <p:cNvPr id="11" name="直線コネクタ 10"/>
          <p:cNvCxnSpPr/>
          <p:nvPr/>
        </p:nvCxnSpPr>
        <p:spPr>
          <a:xfrm>
            <a:off x="11560048" y="2955377"/>
            <a:ext cx="178" cy="346548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77" y="2751523"/>
            <a:ext cx="2447118" cy="373945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01" y="2751523"/>
            <a:ext cx="3202079" cy="3754419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69" y="3876218"/>
            <a:ext cx="2899641" cy="21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テキスト ボックス 29"/>
          <p:cNvSpPr txBox="1"/>
          <p:nvPr/>
        </p:nvSpPr>
        <p:spPr>
          <a:xfrm rot="667843">
            <a:off x="-102965" y="2820716"/>
            <a:ext cx="36631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ズゴ</a:t>
            </a:r>
            <a:r>
              <a:rPr kumimoji="1" lang="ja-JP" altLang="en-US" sz="54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ゴゴ</a:t>
            </a:r>
            <a:r>
              <a:rPr kumimoji="1" lang="ja-JP" altLang="en-US" sz="32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ゴゴ</a:t>
            </a:r>
            <a:r>
              <a:rPr kumimoji="1" lang="ja-JP" altLang="en-US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ゴ・・・</a:t>
            </a:r>
            <a:endParaRPr kumimoji="1" lang="ja-JP" altLang="en-US" dirty="0">
              <a:latin typeface="HGP行書体" panose="03000600000000000000" pitchFamily="66" charset="-128"/>
              <a:ea typeface="HGP行書体" panose="03000600000000000000" pitchFamily="66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37" y="3348666"/>
            <a:ext cx="2980033" cy="22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テキスト ボックス 31"/>
          <p:cNvSpPr txBox="1"/>
          <p:nvPr/>
        </p:nvSpPr>
        <p:spPr>
          <a:xfrm rot="20569061">
            <a:off x="3294367" y="5203704"/>
            <a:ext cx="4076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ガッ</a:t>
            </a:r>
            <a:r>
              <a:rPr kumimoji="1" lang="ja-JP" altLang="en-US" sz="60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シャ</a:t>
            </a:r>
            <a:r>
              <a:rPr kumimoji="1" lang="en-US" altLang="ja-JP" sz="36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――</a:t>
            </a:r>
            <a:r>
              <a:rPr kumimoji="1" lang="ja-JP" altLang="en-US" sz="4000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ン</a:t>
            </a:r>
            <a:r>
              <a:rPr kumimoji="1" lang="en-US" altLang="ja-JP" sz="4400" dirty="0" smtClean="0">
                <a:latin typeface="+mn-ea"/>
              </a:rPr>
              <a:t>!!!</a:t>
            </a:r>
            <a:endParaRPr kumimoji="1" lang="ja-JP" altLang="en-US" sz="4400" dirty="0">
              <a:latin typeface="+mn-ea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990732" y="6527957"/>
            <a:ext cx="185339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00" dirty="0">
                <a:ln w="0"/>
                <a:latin typeface="メイリオ" panose="020B0604030504040204" pitchFamily="50" charset="-128"/>
                <a:ea typeface="メイリオ" panose="020B0604030504040204" pitchFamily="50" charset="-128"/>
              </a:rPr>
              <a:t>Ⓒ</a:t>
            </a:r>
            <a:r>
              <a:rPr lang="en-US" altLang="ja-JP" sz="1200" dirty="0">
                <a:ln w="0"/>
                <a:latin typeface="メイリオ" panose="020B0604030504040204" pitchFamily="50" charset="-128"/>
                <a:ea typeface="メイリオ" panose="020B0604030504040204" pitchFamily="50" charset="-128"/>
              </a:rPr>
              <a:t>2014 </a:t>
            </a:r>
            <a:r>
              <a:rPr lang="ja-JP" altLang="en-US" sz="1200" dirty="0">
                <a:ln w="0"/>
                <a:latin typeface="メイリオ" panose="020B0604030504040204" pitchFamily="50" charset="-128"/>
                <a:ea typeface="メイリオ" panose="020B0604030504040204" pitchFamily="50" charset="-128"/>
              </a:rPr>
              <a:t>大阪府も</a:t>
            </a:r>
            <a:r>
              <a:rPr lang="ja-JP" altLang="en-US" sz="1200" dirty="0" err="1">
                <a:ln w="0"/>
                <a:latin typeface="メイリオ" panose="020B0604030504040204" pitchFamily="50" charset="-128"/>
                <a:ea typeface="メイリオ" panose="020B0604030504040204" pitchFamily="50" charset="-128"/>
              </a:rPr>
              <a:t>ずやん</a:t>
            </a:r>
            <a:endParaRPr lang="ja-JP" altLang="en-US" sz="1200" b="0" cap="none" spc="0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8"/>
    </mc:Choice>
    <mc:Fallback xmlns="">
      <p:transition spd="slow" advTm="8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026 -0.0456 L 3.33333E-6 1.48148E-6 Z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12" grpId="0"/>
      <p:bldP spid="13" grpId="0"/>
      <p:bldP spid="14" grpId="0"/>
      <p:bldP spid="30" grpId="0"/>
      <p:bldP spid="30" grpId="1"/>
      <p:bldP spid="30" grpId="2"/>
      <p:bldP spid="32" grpId="0"/>
      <p:bldP spid="3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-209448" y="3450221"/>
            <a:ext cx="9793563" cy="681522"/>
            <a:chOff x="-209448" y="3450221"/>
            <a:chExt cx="9793563" cy="681522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593" y="3450221"/>
              <a:ext cx="1809904" cy="679064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448" y="3453845"/>
              <a:ext cx="1785351" cy="669852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044" y="3450221"/>
              <a:ext cx="1785351" cy="669852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490" y="3450221"/>
              <a:ext cx="1809904" cy="679064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09" y="3460922"/>
              <a:ext cx="1738406" cy="652238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360" y="3460922"/>
              <a:ext cx="1738406" cy="652238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433" y="3471625"/>
              <a:ext cx="1738406" cy="652238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197" y="3479505"/>
              <a:ext cx="1738406" cy="652238"/>
            </a:xfrm>
            <a:prstGeom prst="rect">
              <a:avLst/>
            </a:prstGeom>
          </p:spPr>
        </p:pic>
      </p:grpSp>
      <p:pic>
        <p:nvPicPr>
          <p:cNvPr id="45" name="図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7" y="27493"/>
            <a:ext cx="1590028" cy="1611515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-1596920" y="4694546"/>
            <a:ext cx="1837737" cy="3726963"/>
            <a:chOff x="2583281" y="2305537"/>
            <a:chExt cx="1837737" cy="3726963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3281" y="2305537"/>
              <a:ext cx="1837737" cy="3726963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90042" y="2959008"/>
              <a:ext cx="903890" cy="643788"/>
            </a:xfrm>
            <a:prstGeom prst="rect">
              <a:avLst/>
            </a:prstGeom>
          </p:spPr>
        </p:pic>
      </p:grpSp>
      <p:grpSp>
        <p:nvGrpSpPr>
          <p:cNvPr id="12" name="グループ化 11"/>
          <p:cNvGrpSpPr/>
          <p:nvPr/>
        </p:nvGrpSpPr>
        <p:grpSpPr>
          <a:xfrm>
            <a:off x="-2531385" y="4624263"/>
            <a:ext cx="1862870" cy="3335302"/>
            <a:chOff x="-58535" y="3450221"/>
            <a:chExt cx="1862870" cy="3335302"/>
          </a:xfrm>
        </p:grpSpPr>
        <p:grpSp>
          <p:nvGrpSpPr>
            <p:cNvPr id="52" name="グループ化 51"/>
            <p:cNvGrpSpPr/>
            <p:nvPr/>
          </p:nvGrpSpPr>
          <p:grpSpPr>
            <a:xfrm>
              <a:off x="-58535" y="3450221"/>
              <a:ext cx="1862870" cy="3335302"/>
              <a:chOff x="2037976" y="1509333"/>
              <a:chExt cx="1209890" cy="2166200"/>
            </a:xfrm>
          </p:grpSpPr>
          <p:pic>
            <p:nvPicPr>
              <p:cNvPr id="53" name="図 5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4" t="79573" r="-3474" b="-1076"/>
              <a:stretch/>
            </p:blipFill>
            <p:spPr>
              <a:xfrm>
                <a:off x="2127899" y="3189562"/>
                <a:ext cx="1119967" cy="485971"/>
              </a:xfrm>
              <a:prstGeom prst="rect">
                <a:avLst/>
              </a:prstGeom>
            </p:spPr>
          </p:pic>
          <p:pic>
            <p:nvPicPr>
              <p:cNvPr id="54" name="図 53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01195" y="2770567"/>
                <a:ext cx="1146671" cy="588212"/>
              </a:xfrm>
              <a:prstGeom prst="rect">
                <a:avLst/>
              </a:prstGeom>
            </p:spPr>
          </p:pic>
          <p:pic>
            <p:nvPicPr>
              <p:cNvPr id="55" name="図 5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37976" y="1509333"/>
                <a:ext cx="1045883" cy="1807609"/>
              </a:xfrm>
              <a:prstGeom prst="rect">
                <a:avLst/>
              </a:prstGeom>
            </p:spPr>
          </p:pic>
        </p:grpSp>
        <p:pic>
          <p:nvPicPr>
            <p:cNvPr id="64" name="図 6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9" t="18274" r="20036" b="58249"/>
            <a:stretch/>
          </p:blipFill>
          <p:spPr>
            <a:xfrm>
              <a:off x="394427" y="4018168"/>
              <a:ext cx="994368" cy="803868"/>
            </a:xfrm>
            <a:prstGeom prst="rect">
              <a:avLst/>
            </a:prstGeom>
          </p:spPr>
        </p:pic>
      </p:grpSp>
      <p:pic>
        <p:nvPicPr>
          <p:cNvPr id="65" name="図 6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4413" y="2763749"/>
            <a:ext cx="3133434" cy="6323070"/>
          </a:xfrm>
          <a:prstGeom prst="rect">
            <a:avLst/>
          </a:prstGeom>
        </p:spPr>
      </p:pic>
      <p:grpSp>
        <p:nvGrpSpPr>
          <p:cNvPr id="56" name="グループ化 55"/>
          <p:cNvGrpSpPr/>
          <p:nvPr/>
        </p:nvGrpSpPr>
        <p:grpSpPr>
          <a:xfrm>
            <a:off x="-1" y="184954"/>
            <a:ext cx="4566088" cy="2421334"/>
            <a:chOff x="-1" y="184954"/>
            <a:chExt cx="4566088" cy="2421334"/>
          </a:xfrm>
        </p:grpSpPr>
        <p:sp>
          <p:nvSpPr>
            <p:cNvPr id="60" name="雲形吹き出し 59"/>
            <p:cNvSpPr/>
            <p:nvPr/>
          </p:nvSpPr>
          <p:spPr>
            <a:xfrm>
              <a:off x="-1" y="184954"/>
              <a:ext cx="4566088" cy="2421334"/>
            </a:xfrm>
            <a:prstGeom prst="cloudCallout">
              <a:avLst>
                <a:gd name="adj1" fmla="val 12833"/>
                <a:gd name="adj2" fmla="val 8316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44" y="823138"/>
              <a:ext cx="1167292" cy="1167292"/>
            </a:xfrm>
            <a:prstGeom prst="rect">
              <a:avLst/>
            </a:prstGeom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837" y="731000"/>
              <a:ext cx="1021977" cy="1077775"/>
            </a:xfrm>
            <a:prstGeom prst="rect">
              <a:avLst/>
            </a:prstGeom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411" y="749030"/>
              <a:ext cx="1257176" cy="1257176"/>
            </a:xfrm>
            <a:prstGeom prst="rect">
              <a:avLst/>
            </a:prstGeom>
          </p:spPr>
        </p:pic>
      </p:grp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9"/>
          <a:srcRect l="19356" r="17147"/>
          <a:stretch/>
        </p:blipFill>
        <p:spPr>
          <a:xfrm>
            <a:off x="5066110" y="3091008"/>
            <a:ext cx="2768009" cy="5951242"/>
          </a:xfrm>
          <a:prstGeom prst="rect">
            <a:avLst/>
          </a:prstGeom>
        </p:spPr>
      </p:pic>
      <p:grpSp>
        <p:nvGrpSpPr>
          <p:cNvPr id="42" name="グループ化 41"/>
          <p:cNvGrpSpPr/>
          <p:nvPr/>
        </p:nvGrpSpPr>
        <p:grpSpPr>
          <a:xfrm>
            <a:off x="23179" y="6130383"/>
            <a:ext cx="8896862" cy="369332"/>
            <a:chOff x="-782755" y="1935298"/>
            <a:chExt cx="7658673" cy="369332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-772802" y="1935298"/>
              <a:ext cx="7638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気候変動ってもう</a:t>
              </a:r>
              <a:r>
                <a:rPr kumimoji="0" lang="ja-JP" altLang="en-US" sz="1800" b="0" i="0" u="none" strike="noStrike" kern="1200" cap="none" spc="0" normalizeH="0" baseline="0" noProof="0" dirty="0" err="1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止められへんのかな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。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-782755" y="1935298"/>
              <a:ext cx="7658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気候変動ってもう</a:t>
              </a:r>
              <a:r>
                <a:rPr kumimoji="0" lang="ja-JP" alt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止められへんの</a:t>
              </a:r>
              <a:r>
                <a:rPr kumimoji="0" lang="ja-JP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かな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。</a:t>
              </a:r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252000" y="6127771"/>
            <a:ext cx="8640000" cy="371944"/>
            <a:chOff x="554597" y="6118604"/>
            <a:chExt cx="8640000" cy="371944"/>
          </a:xfrm>
        </p:grpSpPr>
        <p:sp>
          <p:nvSpPr>
            <p:cNvPr id="67" name="テキスト ボックス 66"/>
            <p:cNvSpPr txBox="1"/>
            <p:nvPr/>
          </p:nvSpPr>
          <p:spPr>
            <a:xfrm>
              <a:off x="554597" y="6121216"/>
              <a:ext cx="86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最悪の場合、</a:t>
              </a:r>
              <a:r>
                <a:rPr kumimoji="0" lang="en-US" altLang="ja-JP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2100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年の夏はほぼ毎日が猛暑日になる可能性が</a:t>
              </a:r>
              <a:r>
                <a:rPr kumimoji="0" lang="ja-JP" altLang="en-US" sz="18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あるんやな・・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・。</a:t>
              </a: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737463" y="6118604"/>
              <a:ext cx="8280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最悪の場合、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2100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年の夏はほぼ毎日が猛暑日になる可能性が</a:t>
              </a:r>
              <a:r>
                <a:rPr kumimoji="0" lang="ja-JP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あるんやな・・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・。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101317" y="6121851"/>
            <a:ext cx="8826783" cy="377864"/>
            <a:chOff x="909139" y="3244334"/>
            <a:chExt cx="8826783" cy="377864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909139" y="3244334"/>
              <a:ext cx="8826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気温が上がるだけじゃなくて、洪水とか土砂崩れとかの増加も心配やね・・・。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325765" y="3252866"/>
              <a:ext cx="7993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気温が上がるだけじゃなくて、洪水とか土砂崩れとかの増加も心配やね・・・。</a:t>
              </a:r>
            </a:p>
          </p:txBody>
        </p:sp>
      </p:grp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pSp>
        <p:nvGrpSpPr>
          <p:cNvPr id="69" name="グループ化 68"/>
          <p:cNvGrpSpPr/>
          <p:nvPr/>
        </p:nvGrpSpPr>
        <p:grpSpPr>
          <a:xfrm rot="389991">
            <a:off x="4566835" y="45182"/>
            <a:ext cx="4476466" cy="2801460"/>
            <a:chOff x="4572670" y="-2905"/>
            <a:chExt cx="4476466" cy="3823137"/>
          </a:xfrm>
        </p:grpSpPr>
        <p:sp>
          <p:nvSpPr>
            <p:cNvPr id="70" name="雲形吹き出し 69"/>
            <p:cNvSpPr/>
            <p:nvPr/>
          </p:nvSpPr>
          <p:spPr>
            <a:xfrm>
              <a:off x="4572670" y="-2905"/>
              <a:ext cx="4476466" cy="3823137"/>
            </a:xfrm>
            <a:prstGeom prst="cloudCallout">
              <a:avLst>
                <a:gd name="adj1" fmla="val -14530"/>
                <a:gd name="adj2" fmla="val 7933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0009">
              <a:off x="5099210" y="667140"/>
              <a:ext cx="1353053" cy="16078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図 7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0009">
              <a:off x="5667380" y="2129544"/>
              <a:ext cx="2094650" cy="12426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0009">
              <a:off x="6883395" y="555465"/>
              <a:ext cx="1506372" cy="150637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593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820796"/>
              </p:ext>
            </p:extLst>
          </p:nvPr>
        </p:nvGraphicFramePr>
        <p:xfrm>
          <a:off x="-762000" y="-101077"/>
          <a:ext cx="10344150" cy="6974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8539035" y="6506530"/>
            <a:ext cx="186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5695950" y="6172199"/>
            <a:ext cx="1249538" cy="430001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ローチャート: 結合子 5"/>
          <p:cNvSpPr/>
          <p:nvPr/>
        </p:nvSpPr>
        <p:spPr>
          <a:xfrm>
            <a:off x="6083131" y="3910960"/>
            <a:ext cx="216000" cy="2160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1068887" y="2083898"/>
            <a:ext cx="5500717" cy="3474503"/>
            <a:chOff x="1020961" y="1718560"/>
            <a:chExt cx="5500717" cy="3474503"/>
          </a:xfrm>
        </p:grpSpPr>
        <p:sp>
          <p:nvSpPr>
            <p:cNvPr id="5" name="左右矢印 4"/>
            <p:cNvSpPr/>
            <p:nvPr/>
          </p:nvSpPr>
          <p:spPr>
            <a:xfrm rot="5400000">
              <a:off x="5427484" y="4098868"/>
              <a:ext cx="1431440" cy="756949"/>
            </a:xfrm>
            <a:prstGeom prst="leftRightArrow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020961" y="1718560"/>
              <a:ext cx="3877717" cy="175432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72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１</a:t>
              </a:r>
              <a:r>
                <a:rPr kumimoji="1" lang="en-US" altLang="ja-JP" sz="72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.</a:t>
              </a:r>
              <a:r>
                <a:rPr kumimoji="1" lang="ja-JP" altLang="en-US" sz="72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５℃</a:t>
              </a:r>
              <a:endParaRPr kumimoji="1" lang="ja-JP" altLang="en-US" sz="72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-39109" y="280422"/>
            <a:ext cx="7967083" cy="5322766"/>
            <a:chOff x="-38611" y="230138"/>
            <a:chExt cx="7967083" cy="5322766"/>
          </a:xfrm>
        </p:grpSpPr>
        <p:sp>
          <p:nvSpPr>
            <p:cNvPr id="8" name="テキスト ボックス 2"/>
            <p:cNvSpPr txBox="1"/>
            <p:nvPr/>
          </p:nvSpPr>
          <p:spPr>
            <a:xfrm>
              <a:off x="1875955" y="230138"/>
              <a:ext cx="60525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44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世界における気温上昇</a:t>
              </a:r>
              <a:endParaRPr kumimoji="1" lang="ja-JP" altLang="en-US" sz="44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-38611" y="365760"/>
              <a:ext cx="553998" cy="289282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240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気温の上昇幅</a:t>
              </a:r>
              <a:r>
                <a:rPr kumimoji="1" lang="en-US" altLang="ja-JP" sz="240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>
            <a:xfrm flipV="1">
              <a:off x="515387" y="230138"/>
              <a:ext cx="0" cy="532276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角丸四角形吹き出し 14"/>
          <p:cNvSpPr/>
          <p:nvPr/>
        </p:nvSpPr>
        <p:spPr>
          <a:xfrm>
            <a:off x="992385" y="906429"/>
            <a:ext cx="7908438" cy="4026254"/>
          </a:xfrm>
          <a:prstGeom prst="wedgeRoundRectCallout">
            <a:avLst>
              <a:gd name="adj1" fmla="val 16512"/>
              <a:gd name="adj2" fmla="val 7780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</a:t>
            </a:r>
            <a:r>
              <a:rPr kumimoji="1" lang="ja-JP" altLang="en-US" sz="60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</a:t>
            </a:r>
            <a:r>
              <a:rPr kumimoji="1" lang="ja-JP" altLang="en-US" sz="96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排出量</a:t>
            </a:r>
            <a:endParaRPr kumimoji="1" lang="en-US" altLang="ja-JP" sz="9600" b="1" dirty="0" smtClean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実質ゼロ</a:t>
            </a:r>
            <a:endParaRPr kumimoji="1" lang="ja-JP" altLang="en-US" sz="9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-1018476" y="-1038387"/>
            <a:ext cx="12195777" cy="8249415"/>
            <a:chOff x="-1310019" y="-1409591"/>
            <a:chExt cx="12647345" cy="9211968"/>
          </a:xfrm>
        </p:grpSpPr>
        <p:sp>
          <p:nvSpPr>
            <p:cNvPr id="20" name="爆発 1 19"/>
            <p:cNvSpPr/>
            <p:nvPr/>
          </p:nvSpPr>
          <p:spPr>
            <a:xfrm>
              <a:off x="-1310019" y="-1409591"/>
              <a:ext cx="12647345" cy="9211968"/>
            </a:xfrm>
            <a:prstGeom prst="irregularSeal1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737209" y="1856689"/>
              <a:ext cx="6552890" cy="2577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accent1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残された</a:t>
              </a:r>
              <a:r>
                <a:rPr kumimoji="1" lang="ja-JP" altLang="en-US" sz="7200" b="1" dirty="0" smtClean="0">
                  <a:solidFill>
                    <a:schemeClr val="accent1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時間</a:t>
              </a:r>
              <a:r>
                <a:rPr kumimoji="1" lang="en-US" altLang="ja-JP" sz="7200" b="1" dirty="0" smtClean="0">
                  <a:solidFill>
                    <a:schemeClr val="accent1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7200" b="1" dirty="0" smtClean="0">
                  <a:solidFill>
                    <a:schemeClr val="accent1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年！！</a:t>
              </a:r>
              <a:endParaRPr kumimoji="1" lang="ja-JP" altLang="en-US" sz="7200" b="1" dirty="0">
                <a:solidFill>
                  <a:schemeClr val="accent1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3" name="オーディオ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9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96"/>
    </mc:Choice>
    <mc:Fallback xmlns="">
      <p:transition spd="slow" advTm="37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4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6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64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98" tmFilter="0, 0; 0.125,0.2665; 0.25,0.4; 0.375,0.465; 0.5,0.5;  0.625,0.535; 0.75,0.6; 0.875,0.7335; 1,1">
                                          <p:stCondLst>
                                            <p:cond delay="5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99" tmFilter="0, 0; 0.125,0.2665; 0.25,0.4; 0.375,0.465; 0.5,0.5;  0.625,0.535; 0.75,0.6; 0.875,0.7335; 1,1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48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5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49" decel="50000">
                                          <p:stCondLst>
                                            <p:cond delay="6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18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49" decel="50000">
                                          <p:stCondLst>
                                            <p:cond delay="12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4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49" decel="50000">
                                          <p:stCondLst>
                                            <p:cond delay="150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6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49" decel="50000">
                                          <p:stCondLst>
                                            <p:cond delay="16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Graphic spid="2" grpId="0" uiExpand="1">
        <p:bldSub>
          <a:bldChart bld="series"/>
        </p:bldSub>
      </p:bldGraphic>
      <p:bldP spid="4" grpId="0" animBg="1"/>
      <p:bldP spid="6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-209448" y="3450221"/>
            <a:ext cx="9793563" cy="681522"/>
            <a:chOff x="-209448" y="3450221"/>
            <a:chExt cx="9793563" cy="681522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593" y="3450221"/>
              <a:ext cx="1809904" cy="679064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448" y="3453845"/>
              <a:ext cx="1785351" cy="669852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044" y="3450221"/>
              <a:ext cx="1785351" cy="669852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490" y="3450221"/>
              <a:ext cx="1809904" cy="679064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09" y="3460922"/>
              <a:ext cx="1738406" cy="652238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360" y="3460922"/>
              <a:ext cx="1738406" cy="652238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433" y="3471625"/>
              <a:ext cx="1738406" cy="652238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197" y="3479505"/>
              <a:ext cx="1738406" cy="652238"/>
            </a:xfrm>
            <a:prstGeom prst="rect">
              <a:avLst/>
            </a:prstGeom>
          </p:spPr>
        </p:pic>
      </p:grpSp>
      <p:pic>
        <p:nvPicPr>
          <p:cNvPr id="45" name="図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7" y="27493"/>
            <a:ext cx="1590028" cy="1611515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9491" y="2589941"/>
            <a:ext cx="3071189" cy="619746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0"/>
          <a:srcRect l="19356" r="17147"/>
          <a:stretch/>
        </p:blipFill>
        <p:spPr>
          <a:xfrm>
            <a:off x="5174881" y="2954383"/>
            <a:ext cx="2713023" cy="583302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252000" y="6130383"/>
            <a:ext cx="8640000" cy="369332"/>
            <a:chOff x="320463" y="6130383"/>
            <a:chExt cx="8640000" cy="369332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20463" y="6130383"/>
              <a:ext cx="86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今のままやったら、私たちも、将来</a:t>
              </a:r>
              <a:r>
                <a:rPr kumimoji="0" lang="ja-JP" altLang="en-US" sz="18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めっちゃ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被害受けるってことやん。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54728" y="6130383"/>
              <a:ext cx="8371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今のままやったら、私たちも、将来</a:t>
              </a:r>
              <a:r>
                <a:rPr kumimoji="0" lang="ja-JP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めっちゃ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被害受けるってことやん。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291117" y="6130383"/>
            <a:ext cx="8748548" cy="369332"/>
            <a:chOff x="85492" y="5840096"/>
            <a:chExt cx="8748548" cy="369332"/>
          </a:xfrm>
        </p:grpSpPr>
        <p:sp>
          <p:nvSpPr>
            <p:cNvPr id="67" name="テキスト ボックス 66"/>
            <p:cNvSpPr txBox="1"/>
            <p:nvPr/>
          </p:nvSpPr>
          <p:spPr>
            <a:xfrm>
              <a:off x="139766" y="5840096"/>
              <a:ext cx="86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それまでに</a:t>
              </a:r>
              <a:r>
                <a:rPr kumimoji="0" lang="en-US" altLang="ja-JP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CO</a:t>
              </a:r>
              <a:r>
                <a:rPr kumimoji="0" lang="en-US" altLang="ja-JP" sz="1800" b="0" i="0" u="none" strike="noStrike" kern="1200" cap="none" spc="0" normalizeH="0" baseline="-2500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2</a:t>
              </a:r>
              <a:r>
                <a:rPr kumimoji="0" lang="ja-JP" altLang="en-US" sz="18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の排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出量を実質ゼロにせなあかんの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やったら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、全然時間ないやん！</a:t>
              </a: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85492" y="5840096"/>
              <a:ext cx="8748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それまでに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CO</a:t>
              </a:r>
              <a:r>
                <a:rPr kumimoji="0" lang="en-US" altLang="ja-JP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2</a:t>
              </a:r>
              <a:r>
                <a:rPr kumimoji="0" lang="ja-JP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の排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出量を実質ゼロにせなあかんの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やったら、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全然時間ないやん！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252000" y="6130383"/>
            <a:ext cx="8826783" cy="369332"/>
            <a:chOff x="162191" y="4708665"/>
            <a:chExt cx="8826783" cy="369332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162191" y="4708665"/>
              <a:ext cx="8826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CO</a:t>
              </a:r>
              <a:r>
                <a:rPr kumimoji="0" lang="ja-JP" altLang="en-US" sz="1800" b="0" i="0" u="none" strike="noStrike" kern="1200" cap="none" spc="0" normalizeH="0" baseline="-2500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２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ってどこから排出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されてん</a:t>
              </a:r>
              <a:r>
                <a:rPr kumimoji="0" lang="ja-JP" altLang="en-US" sz="1800" b="0" i="0" u="none" strike="noStrike" kern="1200" cap="none" spc="0" normalizeH="0" baseline="0" noProof="0" dirty="0" err="1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ねやろ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。工場とか？</a:t>
              </a:r>
              <a:endParaRPr kumimoji="0" lang="ja-JP" altLang="en-US" sz="1800" b="0" i="0" u="none" strike="noStrike" kern="1200" cap="none" spc="0" normalizeH="0" baseline="0" noProof="0" dirty="0">
                <a:ln w="508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40425" y="4708665"/>
              <a:ext cx="8670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CO</a:t>
              </a:r>
              <a:r>
                <a:rPr kumimoji="0" lang="ja-JP" altLang="en-US" sz="1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２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ってどこから排出されて</a:t>
              </a:r>
              <a:r>
                <a:rPr kumimoji="0" lang="ja-JP" alt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んね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やろ。工場とか？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9712" y="6130383"/>
            <a:ext cx="8873736" cy="369332"/>
            <a:chOff x="320463" y="1675840"/>
            <a:chExt cx="8873736" cy="369332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320463" y="1675840"/>
              <a:ext cx="8873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いや。なんか私たちの生活の中で排出されてる割合も多いみたい。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822730" y="1675840"/>
              <a:ext cx="78692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いや。なんか私たちの生活の中で排出されてる割合も多いみたい。</a:t>
              </a:r>
            </a:p>
          </p:txBody>
        </p:sp>
      </p:grpSp>
      <p:pic>
        <p:nvPicPr>
          <p:cNvPr id="20" name="オーディオ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3463">
        <p:fade/>
      </p:transition>
    </mc:Choice>
    <mc:Fallback xmlns="">
      <p:transition spd="med" advClick="0" advTm="234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9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8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-20222" y="0"/>
            <a:ext cx="10452295" cy="376510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CEEAFB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50"/>
          <a:stretch/>
        </p:blipFill>
        <p:spPr>
          <a:xfrm flipH="1">
            <a:off x="-20222" y="3413814"/>
            <a:ext cx="14326772" cy="416849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97" y="3842347"/>
            <a:ext cx="2307141" cy="1779061"/>
          </a:xfrm>
          <a:prstGeom prst="rect">
            <a:avLst/>
          </a:prstGeom>
          <a:ln>
            <a:noFill/>
          </a:ln>
        </p:spPr>
      </p:pic>
      <p:sp>
        <p:nvSpPr>
          <p:cNvPr id="3" name="雲形吹き出し 2"/>
          <p:cNvSpPr/>
          <p:nvPr/>
        </p:nvSpPr>
        <p:spPr>
          <a:xfrm>
            <a:off x="1131756" y="2119137"/>
            <a:ext cx="1590300" cy="1172515"/>
          </a:xfrm>
          <a:prstGeom prst="cloudCallout">
            <a:avLst>
              <a:gd name="adj1" fmla="val 30816"/>
              <a:gd name="adj2" fmla="val 8699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</a:t>
            </a:r>
            <a:r>
              <a:rPr lang="en-US" altLang="ja-JP" sz="36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lang="ja-JP" altLang="en-US" sz="3600" baseline="-25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雲形吹き出し 16"/>
          <p:cNvSpPr/>
          <p:nvPr/>
        </p:nvSpPr>
        <p:spPr>
          <a:xfrm>
            <a:off x="4903162" y="1940123"/>
            <a:ext cx="2700796" cy="1776856"/>
          </a:xfrm>
          <a:prstGeom prst="cloudCallout">
            <a:avLst>
              <a:gd name="adj1" fmla="val 32458"/>
              <a:gd name="adj2" fmla="val 92241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</a:t>
            </a:r>
            <a:r>
              <a:rPr lang="en-US" altLang="ja-JP" sz="48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lang="ja-JP" altLang="en-US" sz="4800" baseline="-25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16" b="100000" l="4553" r="951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240" y="296935"/>
            <a:ext cx="3362565" cy="133409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16" b="100000" l="4553" r="951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4261" y="963980"/>
            <a:ext cx="2533119" cy="1005010"/>
          </a:xfrm>
          <a:prstGeom prst="rect">
            <a:avLst/>
          </a:prstGeom>
        </p:spPr>
      </p:pic>
      <p:sp>
        <p:nvSpPr>
          <p:cNvPr id="16" name="雲 15"/>
          <p:cNvSpPr/>
          <p:nvPr/>
        </p:nvSpPr>
        <p:spPr>
          <a:xfrm>
            <a:off x="-208359" y="0"/>
            <a:ext cx="9706708" cy="2106316"/>
          </a:xfrm>
          <a:prstGeom prst="cloud">
            <a:avLst/>
          </a:prstGeom>
          <a:solidFill>
            <a:schemeClr val="bg1">
              <a:lumMod val="7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</a:t>
            </a:r>
            <a:r>
              <a:rPr kumimoji="1" lang="en-US" altLang="ja-JP" sz="8000" baseline="-250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sz="8000" baseline="-250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21"/>
    </mc:Choice>
    <mc:Fallback xmlns="">
      <p:transition advClick="0" advTm="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6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382 -0.18426 L -1.94444E-6 -3.7037E-6 " pathEditMode="fixed" rAng="0" ptsTypes="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1" y="9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44444E-6 -4.81481E-6 L 1.00503 0.2787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3" y="1393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7" grpId="0" animBg="1"/>
      <p:bldP spid="17" grpId="1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/>
          <p:cNvSpPr/>
          <p:nvPr/>
        </p:nvSpPr>
        <p:spPr>
          <a:xfrm>
            <a:off x="-154727" y="6514508"/>
            <a:ext cx="9752148" cy="3949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-150948" y="-4051738"/>
            <a:ext cx="9752148" cy="1055509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23480" y="396776"/>
            <a:ext cx="3362565" cy="133409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23160" y="74373"/>
            <a:ext cx="3362565" cy="133409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4019704" y="2868224"/>
            <a:ext cx="5065268" cy="3635127"/>
            <a:chOff x="2595271" y="2019182"/>
            <a:chExt cx="6928701" cy="3320133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2595271" y="2019182"/>
              <a:ext cx="6928701" cy="3320133"/>
              <a:chOff x="3460356" y="1549238"/>
              <a:chExt cx="9238267" cy="4426841"/>
            </a:xfrm>
          </p:grpSpPr>
          <p:sp>
            <p:nvSpPr>
              <p:cNvPr id="11" name="角丸四角形 10"/>
              <p:cNvSpPr/>
              <p:nvPr/>
            </p:nvSpPr>
            <p:spPr>
              <a:xfrm>
                <a:off x="7746920" y="4363830"/>
                <a:ext cx="786731" cy="177257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pic>
            <p:nvPicPr>
              <p:cNvPr id="2" name="図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6549" y="2319596"/>
                <a:ext cx="4382074" cy="365648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角丸四角形 11"/>
              <p:cNvSpPr/>
              <p:nvPr/>
            </p:nvSpPr>
            <p:spPr>
              <a:xfrm rot="5400000">
                <a:off x="6327771" y="2940171"/>
                <a:ext cx="2990274" cy="211553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13" name="角丸四角形 12"/>
              <p:cNvSpPr/>
              <p:nvPr/>
            </p:nvSpPr>
            <p:spPr>
              <a:xfrm>
                <a:off x="3460356" y="1549238"/>
                <a:ext cx="4437969" cy="17169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</p:grpSp>
        <p:sp>
          <p:nvSpPr>
            <p:cNvPr id="3" name="稲妻 2"/>
            <p:cNvSpPr/>
            <p:nvPr/>
          </p:nvSpPr>
          <p:spPr>
            <a:xfrm rot="922791">
              <a:off x="6381858" y="3127523"/>
              <a:ext cx="506316" cy="406182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稲妻 21"/>
            <p:cNvSpPr/>
            <p:nvPr/>
          </p:nvSpPr>
          <p:spPr>
            <a:xfrm flipH="1">
              <a:off x="8808666" y="3262373"/>
              <a:ext cx="500724" cy="385738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雲形吹き出し 30"/>
          <p:cNvSpPr/>
          <p:nvPr/>
        </p:nvSpPr>
        <p:spPr>
          <a:xfrm>
            <a:off x="7298587" y="2064140"/>
            <a:ext cx="1590300" cy="1172515"/>
          </a:xfrm>
          <a:prstGeom prst="cloudCallout">
            <a:avLst>
              <a:gd name="adj1" fmla="val -52351"/>
              <a:gd name="adj2" fmla="val 93956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</a:t>
            </a:r>
            <a:r>
              <a:rPr lang="en-US" altLang="ja-JP" sz="36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lang="ja-JP" altLang="en-US" sz="3600" baseline="-25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50005" y="3222873"/>
            <a:ext cx="927477" cy="488671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-246357" y="1408464"/>
            <a:ext cx="5563924" cy="5449536"/>
            <a:chOff x="-150948" y="519147"/>
            <a:chExt cx="6141568" cy="6338853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-150948" y="519147"/>
              <a:ext cx="6141568" cy="6338853"/>
              <a:chOff x="-192678" y="-126787"/>
              <a:chExt cx="6141568" cy="6338853"/>
            </a:xfrm>
          </p:grpSpPr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-192678" y="-126787"/>
                <a:ext cx="6141568" cy="6338853"/>
              </a:xfrm>
              <a:prstGeom prst="rect">
                <a:avLst/>
              </a:prstGeom>
            </p:spPr>
          </p:pic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600" y="2294779"/>
                <a:ext cx="4567679" cy="3214880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6717" y="1169526"/>
              <a:ext cx="4926886" cy="1912651"/>
            </a:xfrm>
            <a:prstGeom prst="triangle">
              <a:avLst/>
            </a:prstGeom>
            <a:effectLst>
              <a:softEdge rad="63500"/>
            </a:effectLst>
          </p:spPr>
        </p:pic>
      </p:grpSp>
      <p:pic>
        <p:nvPicPr>
          <p:cNvPr id="16" name="オーディオ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pSp>
        <p:nvGrpSpPr>
          <p:cNvPr id="20" name="グループ化 19"/>
          <p:cNvGrpSpPr/>
          <p:nvPr/>
        </p:nvGrpSpPr>
        <p:grpSpPr>
          <a:xfrm>
            <a:off x="2485316" y="3490293"/>
            <a:ext cx="1031982" cy="546622"/>
            <a:chOff x="-2559255" y="3791025"/>
            <a:chExt cx="1031982" cy="546622"/>
          </a:xfrm>
        </p:grpSpPr>
        <p:sp>
          <p:nvSpPr>
            <p:cNvPr id="4" name="アーチ 3"/>
            <p:cNvSpPr/>
            <p:nvPr/>
          </p:nvSpPr>
          <p:spPr>
            <a:xfrm rot="9221639">
              <a:off x="-2559255" y="3791025"/>
              <a:ext cx="597490" cy="352620"/>
            </a:xfrm>
            <a:prstGeom prst="blockArc">
              <a:avLst>
                <a:gd name="adj1" fmla="val 11583776"/>
                <a:gd name="adj2" fmla="val 19240999"/>
                <a:gd name="adj3" fmla="val 5672"/>
              </a:avLst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アーチ 33"/>
            <p:cNvSpPr/>
            <p:nvPr/>
          </p:nvSpPr>
          <p:spPr>
            <a:xfrm rot="8675417">
              <a:off x="-2386893" y="3801676"/>
              <a:ext cx="625996" cy="421763"/>
            </a:xfrm>
            <a:prstGeom prst="blockArc">
              <a:avLst>
                <a:gd name="adj1" fmla="val 11583776"/>
                <a:gd name="adj2" fmla="val 19240999"/>
                <a:gd name="adj3" fmla="val 5672"/>
              </a:avLst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アーチ 34"/>
            <p:cNvSpPr/>
            <p:nvPr/>
          </p:nvSpPr>
          <p:spPr>
            <a:xfrm rot="8227065">
              <a:off x="-2279579" y="3866939"/>
              <a:ext cx="752306" cy="470708"/>
            </a:xfrm>
            <a:prstGeom prst="blockArc">
              <a:avLst>
                <a:gd name="adj1" fmla="val 11583776"/>
                <a:gd name="adj2" fmla="val 19240999"/>
                <a:gd name="adj3" fmla="val 5672"/>
              </a:avLst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52" y="4567558"/>
            <a:ext cx="1475535" cy="2102432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2818">
            <a:off x="5826189" y="5634430"/>
            <a:ext cx="226060" cy="353337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38522">
            <a:off x="5005204" y="4953942"/>
            <a:ext cx="258586" cy="404176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2831">
            <a:off x="5056630" y="6340279"/>
            <a:ext cx="229528" cy="358758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2831">
            <a:off x="6067922" y="6339428"/>
            <a:ext cx="229528" cy="358758"/>
          </a:xfrm>
          <a:prstGeom prst="rect">
            <a:avLst/>
          </a:prstGeom>
        </p:spPr>
      </p:pic>
      <p:sp>
        <p:nvSpPr>
          <p:cNvPr id="24" name="二等辺三角形 23"/>
          <p:cNvSpPr/>
          <p:nvPr/>
        </p:nvSpPr>
        <p:spPr>
          <a:xfrm>
            <a:off x="563847" y="2031752"/>
            <a:ext cx="3876700" cy="1467262"/>
          </a:xfrm>
          <a:prstGeom prst="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角丸四角形 46"/>
          <p:cNvSpPr/>
          <p:nvPr/>
        </p:nvSpPr>
        <p:spPr>
          <a:xfrm>
            <a:off x="277922" y="3442863"/>
            <a:ext cx="250310" cy="713742"/>
          </a:xfrm>
          <a:prstGeom prst="roundRect">
            <a:avLst>
              <a:gd name="adj" fmla="val 50000"/>
            </a:avLst>
          </a:prstGeom>
          <a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角丸四角形 49"/>
          <p:cNvSpPr/>
          <p:nvPr/>
        </p:nvSpPr>
        <p:spPr>
          <a:xfrm rot="3143986">
            <a:off x="1069476" y="1087319"/>
            <a:ext cx="406771" cy="3303268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4503135" y="3444844"/>
            <a:ext cx="250310" cy="713742"/>
          </a:xfrm>
          <a:prstGeom prst="roundRect">
            <a:avLst>
              <a:gd name="adj" fmla="val 50000"/>
            </a:avLst>
          </a:prstGeom>
          <a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角丸四角形 52"/>
          <p:cNvSpPr/>
          <p:nvPr/>
        </p:nvSpPr>
        <p:spPr>
          <a:xfrm>
            <a:off x="294497" y="5324996"/>
            <a:ext cx="252725" cy="1209619"/>
          </a:xfrm>
          <a:prstGeom prst="roundRect">
            <a:avLst>
              <a:gd name="adj" fmla="val 50000"/>
            </a:avLst>
          </a:prstGeom>
          <a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角丸四角形 54"/>
          <p:cNvSpPr/>
          <p:nvPr/>
        </p:nvSpPr>
        <p:spPr>
          <a:xfrm>
            <a:off x="4501928" y="5325338"/>
            <a:ext cx="252725" cy="1209619"/>
          </a:xfrm>
          <a:prstGeom prst="roundRect">
            <a:avLst>
              <a:gd name="adj" fmla="val 50000"/>
            </a:avLst>
          </a:prstGeom>
          <a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295108" y="6203675"/>
            <a:ext cx="4448872" cy="3475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角丸四角形 50"/>
          <p:cNvSpPr/>
          <p:nvPr/>
        </p:nvSpPr>
        <p:spPr>
          <a:xfrm rot="18342347">
            <a:off x="3494906" y="1031595"/>
            <a:ext cx="405205" cy="3393082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612715" y="2857069"/>
            <a:ext cx="1690826" cy="777780"/>
          </a:xfrm>
          <a:prstGeom prst="rect">
            <a:avLst/>
          </a:prstGeom>
        </p:spPr>
      </p:pic>
      <p:sp>
        <p:nvSpPr>
          <p:cNvPr id="5" name="稲妻 4"/>
          <p:cNvSpPr/>
          <p:nvPr/>
        </p:nvSpPr>
        <p:spPr>
          <a:xfrm flipH="1">
            <a:off x="3344242" y="2524160"/>
            <a:ext cx="405367" cy="55421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6" name="稲妻 5"/>
          <p:cNvSpPr/>
          <p:nvPr/>
        </p:nvSpPr>
        <p:spPr>
          <a:xfrm flipH="1">
            <a:off x="2980124" y="2509314"/>
            <a:ext cx="405367" cy="55421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7" name="稲妻 6"/>
          <p:cNvSpPr/>
          <p:nvPr/>
        </p:nvSpPr>
        <p:spPr>
          <a:xfrm flipH="1">
            <a:off x="3655586" y="2546924"/>
            <a:ext cx="405367" cy="55421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雲 14"/>
          <p:cNvSpPr/>
          <p:nvPr/>
        </p:nvSpPr>
        <p:spPr>
          <a:xfrm>
            <a:off x="-311907" y="105636"/>
            <a:ext cx="9706708" cy="2106316"/>
          </a:xfrm>
          <a:prstGeom prst="cloud">
            <a:avLst/>
          </a:prstGeom>
          <a:solidFill>
            <a:schemeClr val="bg1">
              <a:lumMod val="7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</a:t>
            </a:r>
            <a:r>
              <a:rPr kumimoji="1" lang="en-US" altLang="ja-JP" sz="8000" baseline="-250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sz="8000" baseline="-250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>
            <a:off x="1079607" y="4301955"/>
            <a:ext cx="1138700" cy="1584644"/>
            <a:chOff x="-2437102" y="174293"/>
            <a:chExt cx="5051041" cy="7780989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6910" y="5211699"/>
              <a:ext cx="5010849" cy="2743583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37102" y="174293"/>
              <a:ext cx="3172268" cy="5087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31863"/>
      </p:ext>
    </p:extLst>
  </p:cSld>
  <p:clrMapOvr>
    <a:masterClrMapping/>
  </p:clrMapOvr>
  <p:transition spd="med" advClick="0" advTm="152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1"/>
                            </p:stCondLst>
                            <p:childTnLst>
                              <p:par>
                                <p:cTn id="20" presetID="22" presetClass="exit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1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1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1"/>
                            </p:stCondLst>
                            <p:childTnLst>
                              <p:par>
                                <p:cTn id="59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1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1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グループ化 69"/>
          <p:cNvGrpSpPr/>
          <p:nvPr/>
        </p:nvGrpSpPr>
        <p:grpSpPr>
          <a:xfrm>
            <a:off x="1281958" y="1598415"/>
            <a:ext cx="6580083" cy="5135346"/>
            <a:chOff x="1509565" y="-17649"/>
            <a:chExt cx="8955462" cy="6989182"/>
          </a:xfrm>
        </p:grpSpPr>
        <p:sp>
          <p:nvSpPr>
            <p:cNvPr id="71" name="台形 70"/>
            <p:cNvSpPr/>
            <p:nvPr/>
          </p:nvSpPr>
          <p:spPr>
            <a:xfrm>
              <a:off x="8471224" y="2497323"/>
              <a:ext cx="1260000" cy="864000"/>
            </a:xfrm>
            <a:prstGeom prst="trapezoid">
              <a:avLst>
                <a:gd name="adj" fmla="val 424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台形 71"/>
            <p:cNvSpPr/>
            <p:nvPr/>
          </p:nvSpPr>
          <p:spPr>
            <a:xfrm>
              <a:off x="8546214" y="814435"/>
              <a:ext cx="1101600" cy="864000"/>
            </a:xfrm>
            <a:prstGeom prst="trapezoid">
              <a:avLst>
                <a:gd name="adj" fmla="val 400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1614339" y="2149290"/>
              <a:ext cx="5358719" cy="19702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614340" y="2012396"/>
              <a:ext cx="5358719" cy="15914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台形 74"/>
            <p:cNvSpPr/>
            <p:nvPr/>
          </p:nvSpPr>
          <p:spPr>
            <a:xfrm>
              <a:off x="8293326" y="-17649"/>
              <a:ext cx="1614487" cy="6875649"/>
            </a:xfrm>
            <a:prstGeom prst="trapezoid">
              <a:avLst>
                <a:gd name="adj" fmla="val 20584"/>
              </a:avLst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1614340" y="3359132"/>
              <a:ext cx="8850687" cy="34988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1509565" y="1794522"/>
              <a:ext cx="5583612" cy="34166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1983015" y="2661414"/>
              <a:ext cx="419100" cy="473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2826188" y="2661414"/>
              <a:ext cx="419100" cy="473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3669361" y="2661414"/>
              <a:ext cx="419100" cy="473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4512534" y="2661414"/>
              <a:ext cx="419100" cy="473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5355707" y="2661414"/>
              <a:ext cx="419100" cy="473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6198882" y="2661414"/>
              <a:ext cx="419100" cy="473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1994306" y="3629831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3165635" y="3629831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3946521" y="3629831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4727409" y="3629831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3556078" y="3629831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4336964" y="3629831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2384749" y="3629831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2775192" y="3629831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1994306" y="4196568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3165635" y="4196568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3946521" y="4196568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4727409" y="4196568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3556078" y="4196568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4336964" y="4196568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2384749" y="4196568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2775192" y="4196568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7099555" y="3624449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8270884" y="3624449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9051770" y="3624449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/>
            <p:cNvSpPr/>
            <p:nvPr/>
          </p:nvSpPr>
          <p:spPr>
            <a:xfrm>
              <a:off x="9832658" y="3624449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8661327" y="3624449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9442213" y="3624449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7489998" y="3624449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7880441" y="3624449"/>
              <a:ext cx="316185" cy="357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1631622" y="3332585"/>
              <a:ext cx="5144562" cy="2823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7033429" y="4630551"/>
              <a:ext cx="3201142" cy="1664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7150330" y="4808011"/>
              <a:ext cx="2979284" cy="2049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2542841" y="5586413"/>
              <a:ext cx="1329422" cy="1271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正方形/長方形 111"/>
            <p:cNvSpPr/>
            <p:nvPr/>
          </p:nvSpPr>
          <p:spPr>
            <a:xfrm>
              <a:off x="2211670" y="6851461"/>
              <a:ext cx="2019671" cy="12007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2332186" y="6737927"/>
              <a:ext cx="1757216" cy="1135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239" y="2585545"/>
            <a:ext cx="2409093" cy="247518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07" y="1836187"/>
            <a:ext cx="3001904" cy="356300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20" y="1891368"/>
            <a:ext cx="2473018" cy="345264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32" y="1344041"/>
            <a:ext cx="3064053" cy="358368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30" y="1234498"/>
            <a:ext cx="3488309" cy="424110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46" y="1030246"/>
            <a:ext cx="1972241" cy="454669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43" y="59989"/>
            <a:ext cx="3001904" cy="356300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0" y="335268"/>
            <a:ext cx="2403801" cy="246974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93" y="165043"/>
            <a:ext cx="2473018" cy="3452647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-305381" y="121466"/>
            <a:ext cx="9706708" cy="2275475"/>
            <a:chOff x="-305381" y="121466"/>
            <a:chExt cx="9706708" cy="2275475"/>
          </a:xfrm>
        </p:grpSpPr>
        <p:sp>
          <p:nvSpPr>
            <p:cNvPr id="12" name="雲 11"/>
            <p:cNvSpPr/>
            <p:nvPr/>
          </p:nvSpPr>
          <p:spPr>
            <a:xfrm>
              <a:off x="-305381" y="121466"/>
              <a:ext cx="9706708" cy="2106316"/>
            </a:xfrm>
            <a:prstGeom prst="cloud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000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</a:t>
              </a:r>
              <a:r>
                <a:rPr kumimoji="1" lang="en-US" altLang="ja-JP" sz="8000" baseline="-25000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endParaRPr kumimoji="1" lang="ja-JP" altLang="en-US" sz="8000" baseline="-25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楕円 34"/>
            <p:cNvSpPr/>
            <p:nvPr/>
          </p:nvSpPr>
          <p:spPr>
            <a:xfrm>
              <a:off x="6336241" y="1891366"/>
              <a:ext cx="615579" cy="372619"/>
            </a:xfrm>
            <a:prstGeom prst="ellipse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/>
            <p:cNvSpPr/>
            <p:nvPr/>
          </p:nvSpPr>
          <p:spPr>
            <a:xfrm>
              <a:off x="6969882" y="2091459"/>
              <a:ext cx="321765" cy="305482"/>
            </a:xfrm>
            <a:prstGeom prst="ellipse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3" name="オーディオ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9" name="図 6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32" y="7087024"/>
            <a:ext cx="1861966" cy="1480263"/>
          </a:xfrm>
          <a:prstGeom prst="rect">
            <a:avLst/>
          </a:prstGeom>
        </p:spPr>
      </p:pic>
      <p:sp>
        <p:nvSpPr>
          <p:cNvPr id="61" name="正方形/長方形 60"/>
          <p:cNvSpPr/>
          <p:nvPr/>
        </p:nvSpPr>
        <p:spPr>
          <a:xfrm>
            <a:off x="3834435" y="5537525"/>
            <a:ext cx="1592111" cy="1108013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75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6"/>
    </mc:Choice>
    <mc:Fallback xmlns="">
      <p:transition spd="slow" advTm="1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7778E-7 2.59259E-6 L -0.30608 -0.329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16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22222E-6 -4.81481E-6 L 0.34149 -0.2516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125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Motion origin="layout" path="M -3.05556E-6 3.7037E-6 L 0.01285 -0.25973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-12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Motion origin="layout" path="M 0.00018 -0.0007 L -0.00399 0.4423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215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Motion origin="layout" path="M 2.77778E-7 4.81481E-6 L 0.11094 0.50902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8" y="25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Motion origin="layout" path="M -4.44444E-6 -4.44444E-6 L -0.1868 0.42825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2141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546 -0.26481 L -0.15921 -0.26481 C -0.08889 -0.26481 -0.00243 -0.21597 -0.00243 -0.17592 C -0.00243 -0.14629 4.16667E-6 -0.03009 4.16667E-6 -3.7037E-6 " pathEditMode="relative" rAng="0" ptsTypes="AAAA">
                                      <p:cBhvr>
                                        <p:cTn id="80" dur="3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-209448" y="3450221"/>
            <a:ext cx="9793563" cy="681522"/>
            <a:chOff x="-209448" y="3450221"/>
            <a:chExt cx="9793563" cy="681522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593" y="3450221"/>
              <a:ext cx="1809904" cy="679064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448" y="3453845"/>
              <a:ext cx="1785351" cy="669852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044" y="3450221"/>
              <a:ext cx="1785351" cy="669852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490" y="3450221"/>
              <a:ext cx="1809904" cy="679064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09" y="3460922"/>
              <a:ext cx="1738406" cy="652238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360" y="3460922"/>
              <a:ext cx="1738406" cy="652238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433" y="3471625"/>
              <a:ext cx="1738406" cy="652238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197" y="3479505"/>
              <a:ext cx="1738406" cy="652238"/>
            </a:xfrm>
            <a:prstGeom prst="rect">
              <a:avLst/>
            </a:prstGeom>
          </p:spPr>
        </p:pic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9491" y="2589941"/>
            <a:ext cx="3071189" cy="6197463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9"/>
          <a:srcRect l="19356" r="17147"/>
          <a:stretch/>
        </p:blipFill>
        <p:spPr>
          <a:xfrm>
            <a:off x="5174881" y="2954383"/>
            <a:ext cx="2713023" cy="5833021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54" y="3349592"/>
            <a:ext cx="455958" cy="428600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7" y="27493"/>
            <a:ext cx="1590028" cy="1611515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405348" y="6102432"/>
            <a:ext cx="8333304" cy="369332"/>
            <a:chOff x="138219" y="6102432"/>
            <a:chExt cx="8639999" cy="369332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138219" y="6102432"/>
              <a:ext cx="8639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何気ない日常生活からも</a:t>
              </a:r>
              <a:r>
                <a:rPr kumimoji="0" lang="en-US" altLang="ja-JP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CO</a:t>
              </a:r>
              <a:r>
                <a:rPr kumimoji="0" lang="en-US" altLang="ja-JP" sz="1800" b="0" i="0" u="none" strike="noStrike" kern="1200" cap="none" spc="0" normalizeH="0" baseline="-2500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2</a:t>
              </a:r>
              <a:r>
                <a:rPr kumimoji="0" lang="ja-JP" altLang="en-US" sz="1800" b="0" i="0" u="none" strike="noStrike" kern="1200" cap="none" spc="0" normalizeH="0" baseline="0" noProof="0" dirty="0" err="1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って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出てるんやなぁ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。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012987" y="6102432"/>
              <a:ext cx="6878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何気ない日常生活からも</a:t>
              </a:r>
              <a:r>
                <a:rPr kumimoji="0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CO</a:t>
              </a:r>
              <a:r>
                <a:rPr kumimoji="0" lang="en-US" altLang="ja-JP" sz="1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2</a:t>
              </a:r>
              <a:r>
                <a:rPr kumimoji="0" lang="ja-JP" alt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って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出てるんやなぁ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。</a:t>
              </a:r>
              <a:endParaRPr kumimoji="0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156379" y="6102432"/>
            <a:ext cx="8819415" cy="369332"/>
            <a:chOff x="554597" y="6233517"/>
            <a:chExt cx="8640000" cy="369332"/>
          </a:xfrm>
        </p:grpSpPr>
        <p:sp>
          <p:nvSpPr>
            <p:cNvPr id="67" name="テキスト ボックス 66"/>
            <p:cNvSpPr txBox="1"/>
            <p:nvPr/>
          </p:nvSpPr>
          <p:spPr>
            <a:xfrm>
              <a:off x="554597" y="6233517"/>
              <a:ext cx="86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なんかできることあるか調べてみるわぁ。</a:t>
              </a: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1190523" y="6233517"/>
              <a:ext cx="7368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なんかできることあるか調べてみるわぁ。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286714" y="6102432"/>
            <a:ext cx="8558745" cy="369332"/>
            <a:chOff x="-736842" y="1495600"/>
            <a:chExt cx="7638765" cy="369332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-736842" y="1495600"/>
              <a:ext cx="7638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どうやったら</a:t>
              </a:r>
              <a:r>
                <a:rPr kumimoji="0" lang="en-US" altLang="ja-JP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CO</a:t>
              </a:r>
              <a:r>
                <a:rPr kumimoji="0" lang="en-US" altLang="ja-JP" sz="1800" b="0" i="0" u="none" strike="noStrike" kern="1200" cap="none" spc="0" normalizeH="0" baseline="-2500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2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の量減らせるかな？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95863" y="1495600"/>
              <a:ext cx="5773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どうやったら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CO</a:t>
              </a:r>
              <a:r>
                <a:rPr kumimoji="0" lang="en-US" altLang="ja-JP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2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の量減らせるかな？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566835" y="45182"/>
            <a:ext cx="4476466" cy="2801460"/>
            <a:chOff x="4566835" y="45182"/>
            <a:chExt cx="4476466" cy="2801460"/>
          </a:xfrm>
        </p:grpSpPr>
        <p:sp>
          <p:nvSpPr>
            <p:cNvPr id="50" name="雲形吹き出し 49"/>
            <p:cNvSpPr/>
            <p:nvPr/>
          </p:nvSpPr>
          <p:spPr>
            <a:xfrm rot="389991">
              <a:off x="4566835" y="45182"/>
              <a:ext cx="4476466" cy="2801460"/>
            </a:xfrm>
            <a:prstGeom prst="cloudCallout">
              <a:avLst>
                <a:gd name="adj1" fmla="val -14530"/>
                <a:gd name="adj2" fmla="val 7933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281" y="522460"/>
              <a:ext cx="2369514" cy="182715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pSp>
        <p:nvGrpSpPr>
          <p:cNvPr id="41" name="グループ化 40"/>
          <p:cNvGrpSpPr/>
          <p:nvPr/>
        </p:nvGrpSpPr>
        <p:grpSpPr>
          <a:xfrm>
            <a:off x="-1" y="184954"/>
            <a:ext cx="4566088" cy="2451678"/>
            <a:chOff x="-1" y="184954"/>
            <a:chExt cx="4566088" cy="2451678"/>
          </a:xfrm>
        </p:grpSpPr>
        <p:sp>
          <p:nvSpPr>
            <p:cNvPr id="46" name="雲形吹き出し 45"/>
            <p:cNvSpPr/>
            <p:nvPr/>
          </p:nvSpPr>
          <p:spPr>
            <a:xfrm>
              <a:off x="-1" y="184954"/>
              <a:ext cx="4566088" cy="2451678"/>
            </a:xfrm>
            <a:prstGeom prst="cloudCallout">
              <a:avLst>
                <a:gd name="adj1" fmla="val 12833"/>
                <a:gd name="adj2" fmla="val 8316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47" name="グループ化 46"/>
            <p:cNvGrpSpPr/>
            <p:nvPr/>
          </p:nvGrpSpPr>
          <p:grpSpPr>
            <a:xfrm>
              <a:off x="1249064" y="1070098"/>
              <a:ext cx="971996" cy="1305553"/>
              <a:chOff x="-2437102" y="174293"/>
              <a:chExt cx="5051041" cy="7780989"/>
            </a:xfrm>
          </p:grpSpPr>
          <p:pic>
            <p:nvPicPr>
              <p:cNvPr id="54" name="図 5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96910" y="5211699"/>
                <a:ext cx="5010849" cy="2743583"/>
              </a:xfrm>
              <a:prstGeom prst="rect">
                <a:avLst/>
              </a:prstGeom>
            </p:spPr>
          </p:pic>
          <p:pic>
            <p:nvPicPr>
              <p:cNvPr id="55" name="図 5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37102" y="174293"/>
                <a:ext cx="3172268" cy="5087060"/>
              </a:xfrm>
              <a:prstGeom prst="rect">
                <a:avLst/>
              </a:prstGeom>
            </p:spPr>
          </p:pic>
        </p:grpSp>
        <p:grpSp>
          <p:nvGrpSpPr>
            <p:cNvPr id="48" name="グループ化 47"/>
            <p:cNvGrpSpPr/>
            <p:nvPr/>
          </p:nvGrpSpPr>
          <p:grpSpPr>
            <a:xfrm>
              <a:off x="2036761" y="1107709"/>
              <a:ext cx="1031982" cy="546622"/>
              <a:chOff x="-2559255" y="3791025"/>
              <a:chExt cx="1031982" cy="546622"/>
            </a:xfrm>
          </p:grpSpPr>
          <p:sp>
            <p:nvSpPr>
              <p:cNvPr id="51" name="アーチ 50"/>
              <p:cNvSpPr/>
              <p:nvPr/>
            </p:nvSpPr>
            <p:spPr>
              <a:xfrm rot="9221639">
                <a:off x="-2559255" y="3791025"/>
                <a:ext cx="597490" cy="352620"/>
              </a:xfrm>
              <a:prstGeom prst="blockArc">
                <a:avLst>
                  <a:gd name="adj1" fmla="val 11583776"/>
                  <a:gd name="adj2" fmla="val 19240999"/>
                  <a:gd name="adj3" fmla="val 5672"/>
                </a:avLst>
              </a:prstGeom>
              <a:solidFill>
                <a:srgbClr val="FFC000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52" name="アーチ 51"/>
              <p:cNvSpPr/>
              <p:nvPr/>
            </p:nvSpPr>
            <p:spPr>
              <a:xfrm rot="8675417">
                <a:off x="-2386893" y="3801676"/>
                <a:ext cx="625996" cy="421763"/>
              </a:xfrm>
              <a:prstGeom prst="blockArc">
                <a:avLst>
                  <a:gd name="adj1" fmla="val 11583776"/>
                  <a:gd name="adj2" fmla="val 19240999"/>
                  <a:gd name="adj3" fmla="val 5672"/>
                </a:avLst>
              </a:prstGeom>
              <a:solidFill>
                <a:srgbClr val="FFC000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53" name="アーチ 52"/>
              <p:cNvSpPr/>
              <p:nvPr/>
            </p:nvSpPr>
            <p:spPr>
              <a:xfrm rot="8227065">
                <a:off x="-2279579" y="3866939"/>
                <a:ext cx="752306" cy="470708"/>
              </a:xfrm>
              <a:prstGeom prst="blockArc">
                <a:avLst>
                  <a:gd name="adj1" fmla="val 11583776"/>
                  <a:gd name="adj2" fmla="val 19240999"/>
                  <a:gd name="adj3" fmla="val 5672"/>
                </a:avLst>
              </a:prstGeom>
              <a:solidFill>
                <a:srgbClr val="FFC000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164160" y="474485"/>
              <a:ext cx="1690826" cy="777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44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/>
          <a:srcRect b="58249"/>
          <a:stretch/>
        </p:blipFill>
        <p:spPr>
          <a:xfrm>
            <a:off x="819151" y="56325"/>
            <a:ext cx="7662184" cy="68778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7C1A589-53B9-4459-A0FA-8B14ACE919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868" y="2914651"/>
            <a:ext cx="6519333" cy="2895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5828DCCE-8DA5-4B6B-997D-D688180E02C8}"/>
              </a:ext>
            </a:extLst>
          </p:cNvPr>
          <p:cNvSpPr txBox="1">
            <a:spLocks/>
          </p:cNvSpPr>
          <p:nvPr/>
        </p:nvSpPr>
        <p:spPr>
          <a:xfrm>
            <a:off x="1314450" y="1347453"/>
            <a:ext cx="6739468" cy="1809323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あなたに合った取組みメニューをご紹介！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12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1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 </a:t>
            </a:r>
            <a:r>
              <a:rPr kumimoji="1" lang="en-US" altLang="ja-JP" sz="1051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http://abcdefghijkelmnopqrstuvwxyz.CO2_herashitai!!!</a:t>
            </a:r>
          </a:p>
          <a:p>
            <a:pPr marL="0" marR="0" lvl="0" indent="0" algn="l" defTabSz="914400" rtl="0" eaLnBrk="1" fontAlgn="auto" latinLnBrk="0" hangingPunct="1">
              <a:lnSpc>
                <a:spcPts val="12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51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トレンドタイプ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、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コスパ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重視タイプ</a:t>
            </a:r>
            <a:r>
              <a:rPr kumimoji="1" lang="ja-JP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、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地元愛・地域応援タイプ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・・・・・・・・・・・・・・・・・・・・・・・・・・・・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・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・・・・・・・・・・・・・・・・・・・・・・・・・・・・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・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5892800" y="13182603"/>
            <a:ext cx="2588534" cy="905355"/>
          </a:xfrm>
          <a:prstGeom prst="roundRect">
            <a:avLst>
              <a:gd name="adj" fmla="val 7314"/>
            </a:avLst>
          </a:prstGeom>
          <a:solidFill>
            <a:schemeClr val="bg1"/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135132" y="6241145"/>
            <a:ext cx="8873736" cy="369332"/>
            <a:chOff x="-749632" y="1632172"/>
            <a:chExt cx="7638765" cy="369332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-749632" y="1632172"/>
              <a:ext cx="7638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 err="1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見て見て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、自分にあった取組みメニューを紹介してるサイトがあるで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。</a:t>
              </a:r>
              <a:endParaRPr kumimoji="0" lang="ja-JP" altLang="en-US" sz="1800" b="0" i="0" u="none" strike="noStrike" kern="1200" cap="none" spc="0" normalizeH="0" baseline="0" noProof="0" dirty="0">
                <a:ln w="50800">
                  <a:solidFill>
                    <a:srgbClr val="F7FDF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-350629" y="1632172"/>
              <a:ext cx="6840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見て見て、自分にあった取組みメニューを紹介してるサイトがある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で</a:t>
              </a:r>
              <a:r>
                <a:rPr kumimoji="0" lang="ja-JP" alt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。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6350" y="6241145"/>
            <a:ext cx="9131300" cy="369332"/>
            <a:chOff x="-744320" y="1400794"/>
            <a:chExt cx="7638765" cy="369332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-744320" y="1400794"/>
              <a:ext cx="7638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どんな取組みメニューが載ってる</a:t>
              </a:r>
              <a:r>
                <a:rPr kumimoji="0" lang="ja-JP" altLang="en-US" sz="1800" b="0" i="0" u="none" strike="noStrike" kern="1200" cap="none" spc="0" normalizeH="0" baseline="0" noProof="0" dirty="0" err="1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ん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？</a:t>
              </a: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88394" y="1400794"/>
              <a:ext cx="5773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どんな取組みメニューが載ってる</a:t>
              </a:r>
              <a:r>
                <a:rPr kumimoji="0" lang="ja-JP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ん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？</a:t>
              </a:r>
            </a:p>
          </p:txBody>
        </p:sp>
      </p:grpSp>
      <p:pic>
        <p:nvPicPr>
          <p:cNvPr id="15" name="オーディオ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1593"/>
      </p:ext>
    </p:extLst>
  </p:cSld>
  <p:clrMapOvr>
    <a:masterClrMapping/>
  </p:clrMapOvr>
  <p:transition advClick="0" advTm="98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787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5892800" y="13182603"/>
            <a:ext cx="2588534" cy="905355"/>
          </a:xfrm>
          <a:prstGeom prst="roundRect">
            <a:avLst>
              <a:gd name="adj" fmla="val 7314"/>
            </a:avLst>
          </a:prstGeom>
          <a:solidFill>
            <a:schemeClr val="bg1"/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6"/>
          <a:srcRect b="58249"/>
          <a:stretch/>
        </p:blipFill>
        <p:spPr>
          <a:xfrm>
            <a:off x="819151" y="56325"/>
            <a:ext cx="7662184" cy="6801675"/>
          </a:xfrm>
          <a:prstGeom prst="rect">
            <a:avLst/>
          </a:prstGeom>
        </p:spPr>
      </p:pic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302" y="1636307"/>
            <a:ext cx="6683040" cy="4835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99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">
        <p:fade/>
      </p:transition>
    </mc:Choice>
    <mc:Fallback xmlns="">
      <p:transition spd="med" advClick="0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>
            <a:extLst>
              <a:ext uri="{FF2B5EF4-FFF2-40B4-BE49-F238E27FC236}">
                <a16:creationId xmlns:a16="http://schemas.microsoft.com/office/drawing/2014/main" id="{CED0014D-B993-4FC7-A978-5ED77B57D203}"/>
              </a:ext>
            </a:extLst>
          </p:cNvPr>
          <p:cNvSpPr txBox="1">
            <a:spLocks/>
          </p:cNvSpPr>
          <p:nvPr/>
        </p:nvSpPr>
        <p:spPr>
          <a:xfrm>
            <a:off x="628650" y="2534557"/>
            <a:ext cx="7886700" cy="1788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18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コスパ</a:t>
            </a: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重視</a:t>
            </a:r>
            <a:r>
              <a:rPr kumimoji="1" lang="ja-JP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タイプ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　</a:t>
            </a:r>
            <a:r>
              <a:rPr lang="ja-JP" altLang="en-US" sz="3200" dirty="0">
                <a:solidFill>
                  <a:prstClr val="black"/>
                </a:solidFill>
              </a:rPr>
              <a:t>お得さを求める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　あなたに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81CE0357-F4CB-42B2-AB39-06EB21BE212E}"/>
              </a:ext>
            </a:extLst>
          </p:cNvPr>
          <p:cNvSpPr txBox="1">
            <a:spLocks/>
          </p:cNvSpPr>
          <p:nvPr/>
        </p:nvSpPr>
        <p:spPr>
          <a:xfrm>
            <a:off x="628650" y="4551588"/>
            <a:ext cx="7886700" cy="1788886"/>
          </a:xfrm>
          <a:prstGeom prst="rect">
            <a:avLst/>
          </a:prstGeom>
          <a:solidFill>
            <a:srgbClr val="FFCCCC"/>
          </a:solidFill>
        </p:spPr>
        <p:txBody>
          <a:bodyPr vert="horz" lIns="18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地元</a:t>
            </a: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愛・地域応援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タイプ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　地元志向な　あなたに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019" y="4769540"/>
            <a:ext cx="1369886" cy="140350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659" y="2748791"/>
            <a:ext cx="1297018" cy="1402182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628650" y="517526"/>
            <a:ext cx="7886700" cy="1788886"/>
            <a:chOff x="628650" y="517526"/>
            <a:chExt cx="7886700" cy="178888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9ECE843E-4D29-4D82-8316-51B38914F85E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517526"/>
              <a:ext cx="7886700" cy="17888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lIns="18000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トレンド</a:t>
              </a: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 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タイプ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</a:t>
              </a:r>
              <a:r>
                <a:rPr lang="ja-JP" altLang="en-US" sz="3200" dirty="0">
                  <a:solidFill>
                    <a:prstClr val="black"/>
                  </a:solidFill>
                </a:rPr>
                <a:t>流行に関心がある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あなたに</a:t>
              </a: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0662" y="809062"/>
              <a:ext cx="1587243" cy="122217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9" name="図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662" y="809062"/>
            <a:ext cx="1587243" cy="1222178"/>
          </a:xfrm>
          <a:prstGeom prst="rect">
            <a:avLst/>
          </a:prstGeom>
          <a:ln>
            <a:noFill/>
          </a:ln>
        </p:spPr>
      </p:pic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49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87">
        <p:fade/>
      </p:transition>
    </mc:Choice>
    <mc:Fallback xmlns="">
      <p:transition spd="med" advTm="5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-3607981" y="3349592"/>
            <a:ext cx="13192096" cy="782151"/>
            <a:chOff x="-3607981" y="3349592"/>
            <a:chExt cx="13192096" cy="782151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-3607981" y="3443266"/>
              <a:ext cx="13192096" cy="688477"/>
              <a:chOff x="-3607981" y="3443266"/>
              <a:chExt cx="13192096" cy="688477"/>
            </a:xfrm>
          </p:grpSpPr>
          <p:grpSp>
            <p:nvGrpSpPr>
              <p:cNvPr id="35" name="グループ化 34"/>
              <p:cNvGrpSpPr/>
              <p:nvPr/>
            </p:nvGrpSpPr>
            <p:grpSpPr>
              <a:xfrm>
                <a:off x="-209448" y="3450221"/>
                <a:ext cx="9793563" cy="681522"/>
                <a:chOff x="-209448" y="3450221"/>
                <a:chExt cx="9793563" cy="681522"/>
              </a:xfrm>
            </p:grpSpPr>
            <p:pic>
              <p:nvPicPr>
                <p:cNvPr id="26" name="図 2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14593" y="3450221"/>
                  <a:ext cx="1809904" cy="679064"/>
                </a:xfrm>
                <a:prstGeom prst="rect">
                  <a:avLst/>
                </a:prstGeom>
              </p:spPr>
            </p:pic>
            <p:pic>
              <p:nvPicPr>
                <p:cNvPr id="27" name="図 26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448" y="3453845"/>
                  <a:ext cx="1785351" cy="669852"/>
                </a:xfrm>
                <a:prstGeom prst="rect">
                  <a:avLst/>
                </a:prstGeom>
              </p:spPr>
            </p:pic>
            <p:pic>
              <p:nvPicPr>
                <p:cNvPr id="28" name="図 2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044" y="3450221"/>
                  <a:ext cx="1785351" cy="669852"/>
                </a:xfrm>
                <a:prstGeom prst="rect">
                  <a:avLst/>
                </a:prstGeom>
              </p:spPr>
            </p:pic>
            <p:pic>
              <p:nvPicPr>
                <p:cNvPr id="29" name="図 2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6490" y="3450221"/>
                  <a:ext cx="1809904" cy="679064"/>
                </a:xfrm>
                <a:prstGeom prst="rect">
                  <a:avLst/>
                </a:prstGeom>
              </p:spPr>
            </p:pic>
            <p:pic>
              <p:nvPicPr>
                <p:cNvPr id="31" name="図 30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45709" y="3460922"/>
                  <a:ext cx="1738406" cy="652238"/>
                </a:xfrm>
                <a:prstGeom prst="rect">
                  <a:avLst/>
                </a:prstGeom>
              </p:spPr>
            </p:pic>
            <p:pic>
              <p:nvPicPr>
                <p:cNvPr id="32" name="図 31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2360" y="3460922"/>
                  <a:ext cx="1738406" cy="652238"/>
                </a:xfrm>
                <a:prstGeom prst="rect">
                  <a:avLst/>
                </a:prstGeom>
              </p:spPr>
            </p:pic>
            <p:pic>
              <p:nvPicPr>
                <p:cNvPr id="33" name="図 32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36433" y="3471625"/>
                  <a:ext cx="1738406" cy="652238"/>
                </a:xfrm>
                <a:prstGeom prst="rect">
                  <a:avLst/>
                </a:prstGeom>
              </p:spPr>
            </p:pic>
            <p:pic>
              <p:nvPicPr>
                <p:cNvPr id="34" name="図 3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40197" y="3479505"/>
                  <a:ext cx="1738406" cy="652238"/>
                </a:xfrm>
                <a:prstGeom prst="rect">
                  <a:avLst/>
                </a:prstGeom>
              </p:spPr>
            </p:pic>
          </p:grpSp>
          <p:pic>
            <p:nvPicPr>
              <p:cNvPr id="56" name="図 5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73920" y="3450221"/>
                <a:ext cx="1785351" cy="669852"/>
              </a:xfrm>
              <a:prstGeom prst="rect">
                <a:avLst/>
              </a:prstGeom>
            </p:spPr>
          </p:pic>
          <p:pic>
            <p:nvPicPr>
              <p:cNvPr id="57" name="図 5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26618" y="3443266"/>
                <a:ext cx="1785351" cy="669852"/>
              </a:xfrm>
              <a:prstGeom prst="rect">
                <a:avLst/>
              </a:prstGeom>
            </p:spPr>
          </p:pic>
          <p:pic>
            <p:nvPicPr>
              <p:cNvPr id="58" name="図 5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7981" y="3443266"/>
                <a:ext cx="1785351" cy="669852"/>
              </a:xfrm>
              <a:prstGeom prst="rect">
                <a:avLst/>
              </a:prstGeom>
            </p:spPr>
          </p:pic>
        </p:grpSp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956" y="3349592"/>
              <a:ext cx="455958" cy="428600"/>
            </a:xfrm>
            <a:prstGeom prst="rect">
              <a:avLst/>
            </a:prstGeom>
          </p:spPr>
        </p:pic>
      </p:grpSp>
      <p:grpSp>
        <p:nvGrpSpPr>
          <p:cNvPr id="42" name="グループ化 41"/>
          <p:cNvGrpSpPr/>
          <p:nvPr/>
        </p:nvGrpSpPr>
        <p:grpSpPr>
          <a:xfrm>
            <a:off x="511685" y="6130270"/>
            <a:ext cx="8120631" cy="369332"/>
            <a:chOff x="-289824" y="1935298"/>
            <a:chExt cx="6990471" cy="369332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-289824" y="1935298"/>
              <a:ext cx="6990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えー！そうなん！そういえば気候変動の影響っていろいろあるらしいなぁ。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-73155" y="1935298"/>
              <a:ext cx="6557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えー！そうなん！そういえば気候変動の影響っていろいろあるらしいなぁ。</a:t>
              </a: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-1525695" y="2897608"/>
            <a:ext cx="1540690" cy="1511386"/>
            <a:chOff x="728251" y="2916321"/>
            <a:chExt cx="2344446" cy="2296958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8251" y="2916321"/>
              <a:ext cx="1410988" cy="2296958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88735" y="2953613"/>
              <a:ext cx="1383962" cy="2252961"/>
            </a:xfrm>
            <a:prstGeom prst="rect">
              <a:avLst/>
            </a:prstGeom>
          </p:spPr>
        </p:pic>
      </p:grpSp>
      <p:grpSp>
        <p:nvGrpSpPr>
          <p:cNvPr id="40" name="グループ化 39"/>
          <p:cNvGrpSpPr/>
          <p:nvPr/>
        </p:nvGrpSpPr>
        <p:grpSpPr>
          <a:xfrm>
            <a:off x="463086" y="6130273"/>
            <a:ext cx="8549322" cy="369332"/>
            <a:chOff x="648843" y="2593703"/>
            <a:chExt cx="9173844" cy="369332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822373" y="2593703"/>
              <a:ext cx="8826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なあ知ってる？２０２１年の夏は大阪市で観測史上２番の暑さを記録したん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やって。</a:t>
              </a:r>
              <a:endParaRPr kumimoji="0" lang="ja-JP" altLang="en-US" sz="1800" b="0" i="0" u="none" strike="noStrike" kern="1200" cap="none" spc="0" normalizeH="0" baseline="0" noProof="0" dirty="0">
                <a:ln w="508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48843" y="2593703"/>
              <a:ext cx="9173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なあ知ってる？２０２１年の夏は大阪市で観測史上２番の暑さを記録したん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やって。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372408" y="6127017"/>
            <a:ext cx="8640000" cy="372585"/>
            <a:chOff x="252000" y="6525666"/>
            <a:chExt cx="8640000" cy="372585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252000" y="6525666"/>
              <a:ext cx="86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おはよう！</a:t>
              </a:r>
              <a:endParaRPr kumimoji="0" lang="en-US" altLang="ja-JP" sz="1800" b="0" i="0" u="none" strike="noStrike" kern="1200" cap="none" spc="0" normalizeH="0" baseline="0" noProof="0" dirty="0">
                <a:ln w="508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507646" y="6528919"/>
              <a:ext cx="4128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おはよう！</a:t>
              </a:r>
              <a:endPara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45" name="図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7" y="27493"/>
            <a:ext cx="1590028" cy="1611515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9970126" y="2025486"/>
            <a:ext cx="2326709" cy="3726963"/>
            <a:chOff x="9809358" y="2085774"/>
            <a:chExt cx="2326709" cy="3726963"/>
          </a:xfrm>
        </p:grpSpPr>
        <p:pic>
          <p:nvPicPr>
            <p:cNvPr id="51" name="図 5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09358" y="2085774"/>
              <a:ext cx="2326709" cy="3726963"/>
            </a:xfrm>
            <a:prstGeom prst="rect">
              <a:avLst/>
            </a:prstGeom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0468" y="3017536"/>
              <a:ext cx="921574" cy="664111"/>
            </a:xfrm>
            <a:prstGeom prst="rect">
              <a:avLst/>
            </a:prstGeom>
          </p:spPr>
        </p:pic>
      </p:grpSp>
      <p:grpSp>
        <p:nvGrpSpPr>
          <p:cNvPr id="36" name="グループ化 35"/>
          <p:cNvGrpSpPr/>
          <p:nvPr/>
        </p:nvGrpSpPr>
        <p:grpSpPr>
          <a:xfrm>
            <a:off x="9123771" y="2577496"/>
            <a:ext cx="1782908" cy="3396309"/>
            <a:chOff x="645995" y="1595990"/>
            <a:chExt cx="1176828" cy="2241771"/>
          </a:xfrm>
        </p:grpSpPr>
        <p:pic>
          <p:nvPicPr>
            <p:cNvPr id="37" name="図 3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599" b="-5268"/>
            <a:stretch/>
          </p:blipFill>
          <p:spPr>
            <a:xfrm>
              <a:off x="668328" y="3351790"/>
              <a:ext cx="1119967" cy="485971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58" y="2953456"/>
              <a:ext cx="1162065" cy="548755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995" y="1595990"/>
              <a:ext cx="985582" cy="1902133"/>
            </a:xfrm>
            <a:prstGeom prst="rect">
              <a:avLst/>
            </a:prstGeom>
          </p:spPr>
        </p:pic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1538" y="2608251"/>
            <a:ext cx="1865538" cy="3334801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-1596920" y="4694546"/>
            <a:ext cx="1837737" cy="3726963"/>
            <a:chOff x="2583281" y="2305537"/>
            <a:chExt cx="1837737" cy="3726963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3281" y="2305537"/>
              <a:ext cx="1837737" cy="3726963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90042" y="2959008"/>
              <a:ext cx="903890" cy="643788"/>
            </a:xfrm>
            <a:prstGeom prst="rect">
              <a:avLst/>
            </a:prstGeom>
          </p:spPr>
        </p:pic>
      </p:grpSp>
      <p:grpSp>
        <p:nvGrpSpPr>
          <p:cNvPr id="12" name="グループ化 11"/>
          <p:cNvGrpSpPr/>
          <p:nvPr/>
        </p:nvGrpSpPr>
        <p:grpSpPr>
          <a:xfrm>
            <a:off x="-2531385" y="4624263"/>
            <a:ext cx="1862870" cy="3335302"/>
            <a:chOff x="-58535" y="3450221"/>
            <a:chExt cx="1862870" cy="3335302"/>
          </a:xfrm>
        </p:grpSpPr>
        <p:grpSp>
          <p:nvGrpSpPr>
            <p:cNvPr id="52" name="グループ化 51"/>
            <p:cNvGrpSpPr/>
            <p:nvPr/>
          </p:nvGrpSpPr>
          <p:grpSpPr>
            <a:xfrm>
              <a:off x="-58535" y="3450221"/>
              <a:ext cx="1862870" cy="3335302"/>
              <a:chOff x="2037976" y="1509333"/>
              <a:chExt cx="1209890" cy="2166200"/>
            </a:xfrm>
          </p:grpSpPr>
          <p:pic>
            <p:nvPicPr>
              <p:cNvPr id="53" name="図 52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4" t="79573" r="-3474" b="-1076"/>
              <a:stretch/>
            </p:blipFill>
            <p:spPr>
              <a:xfrm>
                <a:off x="2127899" y="3189562"/>
                <a:ext cx="1119967" cy="485971"/>
              </a:xfrm>
              <a:prstGeom prst="rect">
                <a:avLst/>
              </a:prstGeom>
            </p:spPr>
          </p:pic>
          <p:pic>
            <p:nvPicPr>
              <p:cNvPr id="54" name="図 53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01195" y="2770567"/>
                <a:ext cx="1146671" cy="588212"/>
              </a:xfrm>
              <a:prstGeom prst="rect">
                <a:avLst/>
              </a:prstGeom>
            </p:spPr>
          </p:pic>
          <p:pic>
            <p:nvPicPr>
              <p:cNvPr id="55" name="図 54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37976" y="1509333"/>
                <a:ext cx="1045883" cy="1807609"/>
              </a:xfrm>
              <a:prstGeom prst="rect">
                <a:avLst/>
              </a:prstGeom>
            </p:spPr>
          </p:pic>
        </p:grpSp>
        <p:pic>
          <p:nvPicPr>
            <p:cNvPr id="64" name="図 63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9" t="18274" r="20036" b="58249"/>
            <a:stretch/>
          </p:blipFill>
          <p:spPr>
            <a:xfrm>
              <a:off x="394427" y="4018168"/>
              <a:ext cx="994368" cy="803868"/>
            </a:xfrm>
            <a:prstGeom prst="rect">
              <a:avLst/>
            </a:prstGeom>
          </p:spPr>
        </p:pic>
      </p:grpSp>
      <p:grpSp>
        <p:nvGrpSpPr>
          <p:cNvPr id="66" name="グループ化 65"/>
          <p:cNvGrpSpPr/>
          <p:nvPr/>
        </p:nvGrpSpPr>
        <p:grpSpPr>
          <a:xfrm>
            <a:off x="504000" y="6119388"/>
            <a:ext cx="8640000" cy="369332"/>
            <a:chOff x="312821" y="6912525"/>
            <a:chExt cx="8640000" cy="369332"/>
          </a:xfrm>
        </p:grpSpPr>
        <p:sp>
          <p:nvSpPr>
            <p:cNvPr id="67" name="テキスト ボックス 66"/>
            <p:cNvSpPr txBox="1"/>
            <p:nvPr/>
          </p:nvSpPr>
          <p:spPr>
            <a:xfrm>
              <a:off x="312821" y="6912525"/>
              <a:ext cx="86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おはよう～</a:t>
              </a:r>
              <a:endParaRPr kumimoji="0" lang="en-US" altLang="ja-JP" sz="1800" b="0" i="0" u="none" strike="noStrike" kern="1200" cap="none" spc="0" normalizeH="0" baseline="0" noProof="0" dirty="0">
                <a:ln w="508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2568467" y="6912525"/>
              <a:ext cx="4128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おはよう～</a:t>
              </a:r>
              <a:endPara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91570" y="2304582"/>
            <a:ext cx="1835055" cy="3731075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14" y="2260067"/>
            <a:ext cx="1747650" cy="3526646"/>
          </a:xfrm>
          <a:prstGeom prst="rect">
            <a:avLst/>
          </a:prstGeom>
        </p:spPr>
      </p:pic>
      <p:pic>
        <p:nvPicPr>
          <p:cNvPr id="14" name="オーディオ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713">
        <p:fade/>
      </p:transition>
    </mc:Choice>
    <mc:Fallback xmlns="">
      <p:transition spd="med" advClick="0" advTm="17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14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7 L -1.11111E-6 -0.00046 C 0.02587 -0.00023 0.05208 -0.00046 0.07761 0.00092 C 0.08073 0.00116 0.08715 0.00509 0.08715 0.00532 C 0.09722 0.0037 0.10278 0.00324 0.11215 0.00092 C 0.11754 -0.00023 0.1191 -0.00093 0.12396 -0.00278 L 0.1342 0.00092 C 0.14757 0.00648 0.13733 0.00278 0.16615 0.00509 C 0.16754 0.00579 0.16927 0.00717 0.17101 0.00717 C 0.18958 0.00717 0.18906 0.00671 0.20122 0.00301 C 0.21181 0.0044 0.22066 0.00694 0.23142 0.00301 C 0.2342 0.00208 0.23594 -0.0007 0.2382 -0.00278 C 0.24149 -0.00208 0.24497 -0.00162 0.24809 -0.0007 C 0.24983 -0.00023 0.25139 0.00092 0.25313 0.00092 C 0.26111 0.00092 0.26892 -0.00023 0.27691 -0.0007 C 0.2783 -0.00139 0.28004 -0.00278 0.28177 -0.00278 C 0.2842 -0.00278 0.28629 -0.00139 0.28854 -0.0007 C 0.29132 -0.00023 0.2941 0.00023 0.29688 0.00092 L 0.32708 -0.0007 C 0.37361 -0.00324 0.35677 0.00255 0.3757 -0.00486 C 0.37847 -0.00417 0.38142 -0.0037 0.3842 -0.00278 C 0.38594 -0.00232 0.38733 -0.0007 0.38906 -0.0007 C 0.39705 -0.0007 0.40486 -0.00208 0.41285 -0.00278 C 0.41424 -0.00347 0.4158 -0.00486 0.41771 -0.00486 C 0.42899 -0.00486 0.42986 -0.00394 0.43785 -0.0007 C 0.4474 -0.00139 0.45677 -0.00278 0.46649 -0.00278 C 0.49722 -0.00278 0.52795 -0.00023 0.55868 -0.0007 C 0.56424 -0.00093 0.56997 -0.00347 0.57552 -0.00486 C 0.60868 -0.0132 0.5507 0.00046 0.59063 -0.00857 C 0.59792 -0.00741 0.60208 -0.00671 0.6092 -0.00486 C 0.61129 -0.00417 0.61354 -0.00347 0.6158 -0.00278 C 0.62535 -0.00347 0.6349 -0.0037 0.64427 -0.00486 C 0.64722 -0.00509 0.64983 -0.00671 0.65278 -0.00695 C 0.66667 -0.00764 0.68073 -0.00787 0.69462 -0.00857 C 0.69688 -0.00926 0.69913 -0.00995 0.70139 -0.01065 C 0.70313 -0.01134 0.70469 -0.01273 0.70642 -0.01273 C 0.72552 -0.01273 0.74445 -0.01134 0.76354 -0.01065 L 0.79531 -0.01273 C 0.80816 -0.01343 0.82101 -0.01343 0.83386 -0.01482 C 0.83559 -0.01482 0.83715 -0.01597 0.83889 -0.01644 C 0.84184 -0.01736 0.84445 -0.01829 0.8474 -0.01852 C 0.86198 -0.01968 0.87639 -0.01991 0.89097 -0.0206 C 0.89965 -0.02384 0.89254 -0.02222 0.90452 -0.0206 C 0.9441 -0.01482 0.90695 -0.02176 0.93299 -0.01644 C 0.93403 -0.01505 0.9349 -0.01366 0.93646 -0.01273 C 0.93767 -0.01158 0.93976 -0.01065 0.94149 -0.01065 C 0.94358 -0.01065 0.9507 -0.01366 0.95313 -0.01482 C 0.96493 -0.00995 0.95017 -0.01597 0.96493 -0.00857 C 0.96649 -0.00787 0.96806 -0.00764 0.96979 -0.00695 C 0.97379 -0.00764 0.97778 -0.00857 0.9816 -0.00857 C 1.01788 -0.00857 0.97656 -0.00671 1 -0.00486 C 1.0158 -0.0037 1.03142 -0.00347 1.04722 -0.00278 C 1.06024 0.00092 1.05538 1.11111E-6 1.07743 0.00092 C 1.09844 0.00208 1.11979 0.00231 1.14097 0.00301 C 1.14774 0.00231 1.15452 0.00231 1.16129 0.00092 C 1.16458 0.00023 1.16771 -0.00255 1.17118 -0.00278 L 1.20313 -0.00486 C 1.20868 -0.00718 1.20816 -0.00463 1.20816 -0.00857 L 1.22014 -0.01065 " pathEditMode="relative" rAng="0" ptsTypes="AAAAAAAAAAAAAAAAAAAAAAAAAAAAAAAAAAAAAAAAAAAAAAAAAAAAAAAAAAA">
                                      <p:cBhvr>
                                        <p:cTn id="18" dur="6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7" y="-6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13913" decel="8608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255 L -0.00382 -0.00232 C -0.01181 -0.00185 -0.01771 -0.00185 -0.02517 -0.00069 C -0.02674 -0.00046 -0.02813 0.00023 -0.02969 0.00023 C -0.03177 0.00069 -0.0342 0.00093 -0.03629 0.00139 C -0.03837 0.00185 -0.04306 0.00324 -0.04306 0.00347 C -0.04514 0.00278 -0.0474 0.00278 -0.04965 0.00231 C -0.05104 0.00185 -0.05261 0.00139 -0.05417 0.00139 C -0.07153 0.00069 -0.08889 0.00069 -0.10608 0.00023 C -0.10799 3.7037E-7 -0.1099 3.7037E-7 -0.11181 -0.00069 C -0.13073 -0.00718 -0.11337 -0.00301 -0.12517 -0.00556 C -0.13281 -0.00486 -0.13368 -0.00602 -0.1382 -0.00255 C -0.13976 -0.00162 -0.14045 -0.00069 -0.14167 0.00023 C -0.14392 0.00162 -0.14826 0.0044 -0.14826 0.00463 C -0.16215 0.00116 -0.14479 0.00486 -0.15608 0.00231 C -0.15747 0.00185 -0.1592 0.00162 -0.16059 0.00139 C -0.16615 0.00162 -0.17153 0.00162 -0.17708 0.00231 C -0.17882 0.00255 -0.18021 0.00324 -0.1816 0.00324 C -0.20382 0.00324 -0.22604 0.00255 -0.24809 0.00231 L -0.25799 -0.00069 C -0.2592 -0.00093 -0.26024 -0.00162 -0.26146 -0.00162 L -0.28038 -0.00255 C -0.28681 -0.00463 -0.2849 -0.0044 -0.29583 -0.00255 C -0.29809 -0.00232 -0.30017 -0.00139 -0.30243 -0.00069 C -0.30365 -0.00046 -0.30469 0.00023 -0.30573 0.00023 L -0.33021 0.00139 C -0.33403 0.00093 -0.33767 0.00093 -0.34115 0.00023 C -0.34236 0.00023 -0.3434 -0.00046 -0.34462 -0.00069 C -0.34601 -0.00093 -0.34774 -0.00116 -0.34913 -0.00162 C -0.35017 -0.00185 -0.35139 -0.00255 -0.35243 -0.00255 C -0.36302 -0.00324 -0.37396 -0.00324 -0.38455 -0.0037 C -0.38576 -0.00394 -0.38681 -0.00463 -0.38802 -0.00463 C -0.39184 -0.00463 -0.39705 -0.0037 -0.40122 -0.00255 C -0.40226 -0.00232 -0.4033 -0.00185 -0.40451 -0.00162 C -0.40938 -0.00185 -0.41406 -0.00255 -0.41892 -0.00255 C -0.46511 -0.00255 -0.43438 -0.00046 -0.4599 -0.00255 C -0.46233 -0.00301 -0.46563 -0.0037 -0.46788 -0.00463 C -0.46927 -0.00509 -0.47066 -0.00579 -0.47222 -0.00648 C -0.47882 -0.00625 -0.48542 -0.00556 -0.49201 -0.00556 C -0.53004 -0.00556 -0.48976 -0.00787 -0.52205 -0.00556 C -0.52639 -0.00417 -0.52413 -0.00463 -0.52865 -0.00463 L -0.52951 -0.00463 " pathEditMode="relative" rAng="0" ptsTypes="AAAAAAAAAAAAAAAAAAAAAAAAAAAAAAAAAAAAAAAAAA">
                                      <p:cBhvr>
                                        <p:cTn id="20" dur="2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5" y="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16 -0.00648 L 0.30816 -0.00579 C 0.29046 -0.00995 0.29167 -0.01204 0.27414 -0.00648 C 0.26962 -0.0044 0.26928 -0.00116 0.26511 0.00463 C 0.26303 0.00764 0.26112 0.00995 0.25903 0.01227 C 0.25487 0.01597 0.25139 0.01736 0.24688 0.01968 C 0.23976 0.01782 0.23247 0.01782 0.22535 0.01551 C 0.22344 0.01505 0.22136 0.01227 0.21928 0.01227 C 0.20313 0.01227 0.18646 0.01435 0.17049 0.01551 C 0.15869 0.02222 0.16997 0.01667 0.15348 0.02292 C 0.15122 0.02431 0.14844 0.02616 0.14584 0.02662 C 0.14237 0.02824 0.13872 0.0294 0.13507 0.03056 C 0.12639 0.0294 0.11771 0.0294 0.10955 0.02662 C 0.10678 0.02616 0.10417 0.01968 0.10174 0.01968 L 0.04358 0.02292 C 0.03369 0.02616 0.02084 0.03056 0.01164 0.03056 C 0.00296 0.03056 -0.00572 0.02755 -0.0144 0.02662 C -0.07343 0.00625 -0.00954 0.02708 -0.16875 0.01968 C -0.17048 0.01898 -0.1717 0.01597 -0.17343 0.01551 C -0.17795 0.01412 -0.18246 0.01319 -0.18697 0.01227 L -0.23906 0.01551 C -0.24774 0.01667 -0.25659 0.01968 -0.2651 0.01968 C -0.27899 0.01968 -0.2927 0.01667 -0.30642 0.01551 C -0.33246 3.7037E-7 -0.3144 0.00787 -0.36145 0.01227 C -0.3717 0.02431 -0.36319 0.01551 -0.37361 0.02292 C -0.37673 0.02523 -0.38263 0.03056 -0.38263 0.03102 C -0.38628 0.0294 -0.38993 0.02824 -0.3934 0.02662 C -0.41163 0.01829 -0.38958 0.02708 -0.40416 0.01968 C -0.40711 0.01782 -0.41024 0.01736 -0.41336 0.01551 C -0.41579 0.01435 -0.41857 0.01319 -0.421 0.01227 C -0.4368 0.01319 -0.4526 0.01319 -0.46822 0.01551 C -0.46996 0.01597 -0.47135 0.01829 -0.47274 0.01968 C -0.47552 0.0206 -0.47829 0.02199 -0.48038 0.02292 C -0.48281 0.02431 -0.48454 0.02523 -0.48645 0.02662 C -0.49253 0.02523 -0.49791 0.02454 -0.50364 0.02292 C -0.50572 0.02222 -0.50763 0.01968 -0.50954 0.01968 C -0.52291 0.01968 -0.53593 0.02199 -0.5493 0.02292 C -0.55173 0.02431 -0.55451 0.02523 -0.55711 0.02662 C -0.5585 0.02755 -0.56006 0.03056 -0.5618 0.03056 C -0.56579 0.03056 -0.56961 0.02755 -0.57378 0.02662 C -0.57534 0.02431 -0.57673 0.02106 -0.57829 0.01968 C -0.58611 0.00995 -0.59427 0.01782 -0.60277 0.01968 C -0.6059 0.0206 -0.60902 0.02106 -0.6118 0.02292 C -0.61354 0.02338 -0.61493 0.02616 -0.61649 0.02662 C -0.61875 0.02824 -0.62065 0.0294 -0.62274 0.03056 C -0.62482 0.02755 -0.62673 0.02616 -0.62881 0.02292 C -0.63177 0.01898 -0.63906 0.00764 -0.6427 0.00463 C -0.64496 0.00301 -0.64774 0.00231 -0.65052 0.00116 C -0.65642 0.00324 -0.66267 0.00463 -0.66857 0.00787 C -0.67378 0.01111 -0.67829 0.02338 -0.68211 0.03056 C -0.68402 0.03264 -0.68541 0.03495 -0.68663 0.03843 C -0.6894 0.03403 -0.69218 0.03056 -0.69444 0.02662 C -0.69618 0.02431 -0.69739 0.01968 -0.69913 0.01968 C -0.71666 0.01968 -0.721 0.02454 -0.73437 0.03056 C -0.73732 0.03171 -0.74045 0.03264 -0.7434 0.03403 C -0.746 0.03171 -0.74861 0.0294 -0.75086 0.02662 C -0.75555 0.02106 -0.75694 0.01667 -0.76024 0.00787 C -0.76736 0.01412 -0.76336 0.01227 -0.77239 0.01227 L -0.78888 0.01968 L -0.78888 0.01991 L -0.78489 0.01227 " pathEditMode="relative" rAng="0" ptsTypes="AAAAAAAAAAAAAAAAAAAAAAAAAAAAAAAAAAAAAAAAAAAAAAAAAAAAAAAAAAAAA">
                                      <p:cBhvr>
                                        <p:cTn id="22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1" y="206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>
            <a:extLst>
              <a:ext uri="{FF2B5EF4-FFF2-40B4-BE49-F238E27FC236}">
                <a16:creationId xmlns:a16="http://schemas.microsoft.com/office/drawing/2014/main" id="{CED0014D-B993-4FC7-A978-5ED77B57D203}"/>
              </a:ext>
            </a:extLst>
          </p:cNvPr>
          <p:cNvSpPr txBox="1">
            <a:spLocks/>
          </p:cNvSpPr>
          <p:nvPr/>
        </p:nvSpPr>
        <p:spPr>
          <a:xfrm>
            <a:off x="628650" y="2534557"/>
            <a:ext cx="7886700" cy="1788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18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コスパ</a:t>
            </a: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重視</a:t>
            </a:r>
            <a:r>
              <a:rPr kumimoji="1" lang="ja-JP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タイプ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　</a:t>
            </a:r>
            <a:r>
              <a:rPr lang="ja-JP" altLang="en-US" sz="3200" dirty="0">
                <a:solidFill>
                  <a:prstClr val="black"/>
                </a:solidFill>
              </a:rPr>
              <a:t>お得さを求める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　あなたに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81CE0357-F4CB-42B2-AB39-06EB21BE212E}"/>
              </a:ext>
            </a:extLst>
          </p:cNvPr>
          <p:cNvSpPr txBox="1">
            <a:spLocks/>
          </p:cNvSpPr>
          <p:nvPr/>
        </p:nvSpPr>
        <p:spPr>
          <a:xfrm>
            <a:off x="628650" y="4551588"/>
            <a:ext cx="7886700" cy="1788886"/>
          </a:xfrm>
          <a:prstGeom prst="rect">
            <a:avLst/>
          </a:prstGeom>
          <a:solidFill>
            <a:srgbClr val="FFCCCC"/>
          </a:solidFill>
        </p:spPr>
        <p:txBody>
          <a:bodyPr vert="horz" lIns="18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地元</a:t>
            </a: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愛・地域応援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タイプ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　地元志向な　あなたに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019" y="4769540"/>
            <a:ext cx="1369886" cy="140350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659" y="2748791"/>
            <a:ext cx="1297018" cy="1402182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628650" y="517526"/>
            <a:ext cx="7886700" cy="1788886"/>
            <a:chOff x="628650" y="517526"/>
            <a:chExt cx="7886700" cy="178888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9ECE843E-4D29-4D82-8316-51B38914F85E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517526"/>
              <a:ext cx="7886700" cy="17888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lIns="18000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トレンド</a:t>
              </a: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 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タイプ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</a:t>
              </a:r>
              <a:r>
                <a:rPr lang="ja-JP" altLang="en-US" sz="3200" dirty="0">
                  <a:solidFill>
                    <a:prstClr val="black"/>
                  </a:solidFill>
                </a:rPr>
                <a:t>流行に関心がある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あなたに</a:t>
              </a: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0662" y="809062"/>
              <a:ext cx="1587243" cy="122217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7" name="グループ化 46"/>
          <p:cNvGrpSpPr/>
          <p:nvPr/>
        </p:nvGrpSpPr>
        <p:grpSpPr>
          <a:xfrm>
            <a:off x="628650" y="517526"/>
            <a:ext cx="7886700" cy="1788886"/>
            <a:chOff x="628650" y="517526"/>
            <a:chExt cx="7886700" cy="1788886"/>
          </a:xfrm>
        </p:grpSpPr>
        <p:sp>
          <p:nvSpPr>
            <p:cNvPr id="48" name="タイトル 1">
              <a:extLst>
                <a:ext uri="{FF2B5EF4-FFF2-40B4-BE49-F238E27FC236}">
                  <a16:creationId xmlns:a16="http://schemas.microsoft.com/office/drawing/2014/main" id="{9ECE843E-4D29-4D82-8316-51B38914F85E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517526"/>
              <a:ext cx="7886700" cy="1788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lIns="18000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トレンド</a:t>
              </a: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 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タイプ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</a:t>
              </a:r>
              <a:r>
                <a:rPr lang="ja-JP" altLang="en-US" sz="3200" dirty="0">
                  <a:solidFill>
                    <a:srgbClr val="FF0000"/>
                  </a:solidFill>
                </a:rPr>
                <a:t>流行に関心がある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あなたに</a:t>
              </a:r>
            </a:p>
          </p:txBody>
        </p:sp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0662" y="809062"/>
              <a:ext cx="1587243" cy="122217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2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14"/>
    </mc:Choice>
    <mc:Fallback xmlns="">
      <p:transition advTm="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5005" y="331141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トレンドタイプ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2399" y="95120"/>
            <a:ext cx="1587243" cy="1222178"/>
          </a:xfrm>
          <a:prstGeom prst="rect">
            <a:avLst/>
          </a:prstGeom>
        </p:spPr>
      </p:pic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rPr>
              <a:t>　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ＭＳ Ｐゴシック" panose="020B0600070205080204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dirty="0"/>
          </a:p>
        </p:txBody>
      </p:sp>
      <p:grpSp>
        <p:nvGrpSpPr>
          <p:cNvPr id="61" name="グループ化 60"/>
          <p:cNvGrpSpPr/>
          <p:nvPr/>
        </p:nvGrpSpPr>
        <p:grpSpPr>
          <a:xfrm>
            <a:off x="4708274" y="1393900"/>
            <a:ext cx="3960000" cy="2725200"/>
            <a:chOff x="4561313" y="1393900"/>
            <a:chExt cx="3960000" cy="2725200"/>
          </a:xfrm>
        </p:grpSpPr>
        <p:sp>
          <p:nvSpPr>
            <p:cNvPr id="6" name="正方形/長方形 5"/>
            <p:cNvSpPr/>
            <p:nvPr/>
          </p:nvSpPr>
          <p:spPr>
            <a:xfrm>
              <a:off x="4561313" y="1393900"/>
              <a:ext cx="3960000" cy="2725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アップサイクル</a:t>
              </a:r>
              <a:r>
                <a:rPr lang="ja-JP" altLang="en-US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製品</a:t>
              </a:r>
              <a:endParaRPr lang="en-US" altLang="ja-JP" sz="24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ja-JP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" name="図 10" descr="&#10;">
              <a:hlinkClick r:id="rId7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813" y="2409964"/>
              <a:ext cx="1474424" cy="147442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pic>
          <p:nvPicPr>
            <p:cNvPr id="35" name="図 34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03219" y="2409662"/>
              <a:ext cx="1220715" cy="1468918"/>
            </a:xfrm>
            <a:prstGeom prst="rect">
              <a:avLst/>
            </a:prstGeom>
            <a:noFill/>
            <a:ln w="9525">
              <a:solidFill>
                <a:srgbClr val="00B0F0"/>
              </a:solidFill>
            </a:ln>
          </p:spPr>
        </p:pic>
      </p:grpSp>
      <p:grpSp>
        <p:nvGrpSpPr>
          <p:cNvPr id="62" name="グループ化 61"/>
          <p:cNvGrpSpPr/>
          <p:nvPr/>
        </p:nvGrpSpPr>
        <p:grpSpPr>
          <a:xfrm>
            <a:off x="497682" y="4374000"/>
            <a:ext cx="8172000" cy="2221200"/>
            <a:chOff x="350721" y="4374000"/>
            <a:chExt cx="8172000" cy="2221200"/>
          </a:xfrm>
        </p:grpSpPr>
        <p:sp>
          <p:nvSpPr>
            <p:cNvPr id="5" name="正方形/長方形 4"/>
            <p:cNvSpPr/>
            <p:nvPr/>
          </p:nvSpPr>
          <p:spPr>
            <a:xfrm>
              <a:off x="350721" y="4374000"/>
              <a:ext cx="8172000" cy="2221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代替食品・代替</a:t>
              </a:r>
              <a:r>
                <a:rPr kumimoji="1" lang="ja-JP" altLang="en-US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素材</a:t>
              </a:r>
              <a:endParaRPr kumimoji="1" lang="en-US" altLang="ja-JP" sz="24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36" name="グループ化 35"/>
            <p:cNvGrpSpPr/>
            <p:nvPr/>
          </p:nvGrpSpPr>
          <p:grpSpPr>
            <a:xfrm>
              <a:off x="976737" y="4922519"/>
              <a:ext cx="6957920" cy="1578016"/>
              <a:chOff x="632376" y="164637"/>
              <a:chExt cx="6958569" cy="1578414"/>
            </a:xfrm>
          </p:grpSpPr>
          <p:pic>
            <p:nvPicPr>
              <p:cNvPr id="37" name="図 3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202143" y="187734"/>
                <a:ext cx="2030286" cy="1555317"/>
              </a:xfrm>
              <a:prstGeom prst="rect">
                <a:avLst/>
              </a:prstGeom>
              <a:noFill/>
              <a:ln>
                <a:solidFill>
                  <a:srgbClr val="146194">
                    <a:lumMod val="60000"/>
                    <a:lumOff val="40000"/>
                  </a:srgbClr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8" name="図 3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89554" y="164637"/>
                <a:ext cx="1801391" cy="1578413"/>
              </a:xfrm>
              <a:prstGeom prst="rect">
                <a:avLst/>
              </a:prstGeom>
              <a:noFill/>
              <a:ln>
                <a:solidFill>
                  <a:srgbClr val="146194">
                    <a:lumMod val="60000"/>
                    <a:lumOff val="40000"/>
                  </a:srgbClr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3" name="図 4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376" y="187734"/>
                <a:ext cx="1943536" cy="1541210"/>
              </a:xfrm>
              <a:prstGeom prst="rect">
                <a:avLst/>
              </a:prstGeom>
              <a:noFill/>
              <a:ln>
                <a:solidFill>
                  <a:srgbClr val="146194">
                    <a:lumMod val="60000"/>
                    <a:lumOff val="40000"/>
                  </a:srgbClr>
                </a:solidFill>
              </a:ln>
            </p:spPr>
          </p:pic>
        </p:grpSp>
      </p:grpSp>
      <p:grpSp>
        <p:nvGrpSpPr>
          <p:cNvPr id="14" name="グループ化 13"/>
          <p:cNvGrpSpPr/>
          <p:nvPr/>
        </p:nvGrpSpPr>
        <p:grpSpPr>
          <a:xfrm>
            <a:off x="497682" y="1393900"/>
            <a:ext cx="4261023" cy="2725200"/>
            <a:chOff x="350721" y="1393900"/>
            <a:chExt cx="4261023" cy="2725200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350721" y="1393900"/>
              <a:ext cx="4261023" cy="2725200"/>
              <a:chOff x="350721" y="1393900"/>
              <a:chExt cx="4261023" cy="2725200"/>
            </a:xfrm>
          </p:grpSpPr>
          <p:grpSp>
            <p:nvGrpSpPr>
              <p:cNvPr id="60" name="グループ化 59"/>
              <p:cNvGrpSpPr/>
              <p:nvPr/>
            </p:nvGrpSpPr>
            <p:grpSpPr>
              <a:xfrm>
                <a:off x="350721" y="1393900"/>
                <a:ext cx="4261023" cy="2725200"/>
                <a:chOff x="350721" y="1393900"/>
                <a:chExt cx="4261023" cy="2725200"/>
              </a:xfrm>
            </p:grpSpPr>
            <p:sp>
              <p:nvSpPr>
                <p:cNvPr id="4" name="正方形/長方形 3"/>
                <p:cNvSpPr/>
                <p:nvPr/>
              </p:nvSpPr>
              <p:spPr>
                <a:xfrm>
                  <a:off x="350721" y="1393900"/>
                  <a:ext cx="3960000" cy="27252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2400" b="1" dirty="0" smtClean="0">
                      <a:solidFill>
                        <a:schemeClr val="tx1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ゼロエミッション車</a:t>
                  </a:r>
                  <a:endParaRPr lang="en-US" altLang="ja-JP" sz="2400" b="1" dirty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  <a:p>
                  <a:pPr algn="ctr"/>
                  <a:endParaRPr lang="en-US" altLang="ja-JP" dirty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  <a:p>
                  <a:pPr algn="ctr"/>
                  <a:endParaRPr lang="en-US" altLang="ja-JP" dirty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  <a:p>
                  <a:pPr algn="ctr"/>
                  <a:endParaRPr lang="en-US" altLang="ja-JP" dirty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  <a:p>
                  <a:pPr algn="ctr"/>
                  <a:endParaRPr lang="en-US" altLang="ja-JP" dirty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  <a:p>
                  <a:pPr algn="ctr"/>
                  <a:endParaRPr lang="en-US" altLang="ja-JP" dirty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  <a:p>
                  <a:pPr algn="ctr"/>
                  <a:endParaRPr lang="ja-JP" altLang="ja-JP" dirty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27" name="テキスト ボックス 1084"/>
                <p:cNvSpPr txBox="1">
                  <a:spLocks noChangeArrowheads="1"/>
                </p:cNvSpPr>
                <p:nvPr/>
              </p:nvSpPr>
              <p:spPr bwMode="auto">
                <a:xfrm>
                  <a:off x="350721" y="3336018"/>
                  <a:ext cx="4261023" cy="6473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en-US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</p:grpSp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1951" y="2883976"/>
                <a:ext cx="1049572" cy="1047103"/>
              </a:xfrm>
              <a:prstGeom prst="rect">
                <a:avLst/>
              </a:prstGeom>
            </p:spPr>
          </p:pic>
          <p:pic>
            <p:nvPicPr>
              <p:cNvPr id="34" name="図 33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6369" y="2047327"/>
                <a:ext cx="2050065" cy="2050065"/>
              </a:xfrm>
              <a:prstGeom prst="rect">
                <a:avLst/>
              </a:prstGeom>
            </p:spPr>
          </p:pic>
          <p:sp>
            <p:nvSpPr>
              <p:cNvPr id="39" name="右矢印 38"/>
              <p:cNvSpPr/>
              <p:nvPr/>
            </p:nvSpPr>
            <p:spPr>
              <a:xfrm>
                <a:off x="1506429" y="2887061"/>
                <a:ext cx="474771" cy="448957"/>
              </a:xfrm>
              <a:prstGeom prst="rightArrow">
                <a:avLst>
                  <a:gd name="adj1" fmla="val 50000"/>
                  <a:gd name="adj2" fmla="val 67063"/>
                </a:avLst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0" name="雲形吹き出し 39"/>
            <p:cNvSpPr/>
            <p:nvPr/>
          </p:nvSpPr>
          <p:spPr>
            <a:xfrm>
              <a:off x="851701" y="2439351"/>
              <a:ext cx="865308" cy="467570"/>
            </a:xfrm>
            <a:prstGeom prst="cloudCallout">
              <a:avLst>
                <a:gd name="adj1" fmla="val -5842"/>
                <a:gd name="adj2" fmla="val 98727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</a:t>
              </a:r>
              <a:r>
                <a:rPr lang="en-US" altLang="ja-JP" sz="1400" b="1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endParaRPr lang="ja-JP" altLang="en-US" sz="1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65461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2513182"/>
      </p:ext>
    </p:extLst>
  </p:cSld>
  <p:clrMapOvr>
    <a:masterClrMapping/>
  </p:clrMapOvr>
  <p:transition spd="slow" advTm="13899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355005" y="331141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トレンドタイプ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2399" y="95120"/>
            <a:ext cx="1587243" cy="1222178"/>
          </a:xfrm>
          <a:prstGeom prst="rect">
            <a:avLst/>
          </a:prstGeom>
        </p:spPr>
      </p:pic>
      <p:sp>
        <p:nvSpPr>
          <p:cNvPr id="15" name="タイトル 1"/>
          <p:cNvSpPr txBox="1">
            <a:spLocks/>
          </p:cNvSpPr>
          <p:nvPr/>
        </p:nvSpPr>
        <p:spPr>
          <a:xfrm>
            <a:off x="6258415" y="695504"/>
            <a:ext cx="2758621" cy="459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アップサイクル製品</a:t>
            </a:r>
          </a:p>
        </p:txBody>
      </p:sp>
      <p:pic>
        <p:nvPicPr>
          <p:cNvPr id="16" name="図 15"/>
          <p:cNvPicPr/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90" y="700059"/>
            <a:ext cx="403944" cy="336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直線コネクタ 16"/>
          <p:cNvCxnSpPr/>
          <p:nvPr/>
        </p:nvCxnSpPr>
        <p:spPr>
          <a:xfrm flipV="1">
            <a:off x="6413786" y="1057790"/>
            <a:ext cx="2447878" cy="4233"/>
          </a:xfrm>
          <a:prstGeom prst="line">
            <a:avLst/>
          </a:prstGeom>
          <a:ln w="57150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6" y="2462021"/>
            <a:ext cx="3257127" cy="24428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8" name="グループ化 27"/>
          <p:cNvGrpSpPr/>
          <p:nvPr/>
        </p:nvGrpSpPr>
        <p:grpSpPr>
          <a:xfrm>
            <a:off x="3608164" y="2820692"/>
            <a:ext cx="1094466" cy="1577887"/>
            <a:chOff x="3346127" y="2820692"/>
            <a:chExt cx="1251101" cy="1628902"/>
          </a:xfrm>
        </p:grpSpPr>
        <p:pic>
          <p:nvPicPr>
            <p:cNvPr id="3" name="図 2" descr="食品, ボトル, 部屋, シャツ が含まれている画像&#10;&#10;自動的に生成された説明">
              <a:extLst>
                <a:ext uri="{FF2B5EF4-FFF2-40B4-BE49-F238E27FC236}">
                  <a16:creationId xmlns:a16="http://schemas.microsoft.com/office/drawing/2014/main" id="{BFA387CE-AF89-4496-9CE6-158CEE9AF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483" y="2820692"/>
              <a:ext cx="996387" cy="959023"/>
            </a:xfrm>
            <a:prstGeom prst="rect">
              <a:avLst/>
            </a:prstGeom>
          </p:spPr>
        </p:pic>
        <p:sp>
          <p:nvSpPr>
            <p:cNvPr id="25" name="右矢印 24"/>
            <p:cNvSpPr/>
            <p:nvPr/>
          </p:nvSpPr>
          <p:spPr>
            <a:xfrm>
              <a:off x="3346127" y="3779715"/>
              <a:ext cx="1251101" cy="669879"/>
            </a:xfrm>
            <a:prstGeom prst="rightArrow">
              <a:avLst>
                <a:gd name="adj1" fmla="val 50000"/>
                <a:gd name="adj2" fmla="val 6706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角丸四角形 22"/>
          <p:cNvSpPr>
            <a:spLocks noChangeAspect="1"/>
          </p:cNvSpPr>
          <p:nvPr/>
        </p:nvSpPr>
        <p:spPr>
          <a:xfrm>
            <a:off x="399202" y="1590698"/>
            <a:ext cx="2881670" cy="81328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捨てられた</a:t>
            </a:r>
            <a:endParaRPr lang="en-US" altLang="ja-JP" sz="2400" b="1" kern="100" dirty="0" smtClean="0">
              <a:latin typeface="Century Gothic" panose="020B0502020202020204" pitchFamily="34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2400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プラスチック・ビニール</a:t>
            </a:r>
            <a:endParaRPr kumimoji="1" lang="ja-JP" altLang="en-US" sz="2800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8935" y="6032500"/>
            <a:ext cx="609600" cy="609600"/>
          </a:xfrm>
          <a:prstGeom prst="rect">
            <a:avLst/>
          </a:prstGeom>
        </p:spPr>
      </p:pic>
      <p:sp>
        <p:nvSpPr>
          <p:cNvPr id="20" name="object 67"/>
          <p:cNvSpPr>
            <a:spLocks noChangeAspect="1"/>
          </p:cNvSpPr>
          <p:nvPr/>
        </p:nvSpPr>
        <p:spPr>
          <a:xfrm>
            <a:off x="220606" y="4708236"/>
            <a:ext cx="2017928" cy="1324264"/>
          </a:xfrm>
          <a:prstGeom prst="ellipse">
            <a:avLst/>
          </a:prstGeom>
          <a:blipFill dpi="0" rotWithShape="1">
            <a:blip r:embed="rId11" cstate="print">
              <a:alphaModFix amt="96000"/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IMG00293_HDR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7925" y="5357964"/>
            <a:ext cx="2020418" cy="1267180"/>
          </a:xfrm>
          <a:prstGeom prst="ellipse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4922075" y="1586528"/>
            <a:ext cx="3684896" cy="2428635"/>
            <a:chOff x="4922075" y="1586528"/>
            <a:chExt cx="3684896" cy="2428635"/>
          </a:xfrm>
        </p:grpSpPr>
        <p:sp>
          <p:nvSpPr>
            <p:cNvPr id="19" name="角丸四角形 18"/>
            <p:cNvSpPr>
              <a:spLocks noChangeAspect="1"/>
            </p:cNvSpPr>
            <p:nvPr/>
          </p:nvSpPr>
          <p:spPr>
            <a:xfrm>
              <a:off x="4922075" y="1586528"/>
              <a:ext cx="3466860" cy="705137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kumimoji="1" lang="ja-JP" altLang="en-US" sz="12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海</a:t>
              </a:r>
              <a:r>
                <a:rPr kumimoji="1" lang="ja-JP" altLang="en-US" sz="1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洋</a:t>
              </a:r>
              <a:r>
                <a:rPr kumimoji="1" lang="ja-JP" altLang="en-US" sz="12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プラスチックごみ製</a:t>
              </a:r>
              <a:endParaRPr lang="en-US" altLang="ja-JP" sz="1200" b="1" kern="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lang="ja-JP" altLang="en-US" sz="2400" b="1" kern="100" dirty="0" smtClean="0">
                  <a:latin typeface="Century Gothic" panose="020B0502020202020204" pitchFamily="34" charset="0"/>
                  <a:ea typeface="Meiryo UI" panose="020B0604030504040204" pitchFamily="50" charset="-128"/>
                  <a:cs typeface="Times New Roman" panose="02020603050405020304" pitchFamily="18" charset="0"/>
                </a:rPr>
                <a:t>スニーカー</a:t>
              </a:r>
              <a:endParaRPr lang="en-US" altLang="ja-JP" sz="2400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pic>
          <p:nvPicPr>
            <p:cNvPr id="24" name="図 23" descr="C:\Users\KuroiwaF\AppData\Local\Microsoft\Windows\INetCache\Content.Word\① ECOALF_UTOスニーカー_キャプション無し_三陽商会.jpeg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075" y="2378310"/>
              <a:ext cx="3466860" cy="147420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sp>
          <p:nvSpPr>
            <p:cNvPr id="32" name="Text Box 323"/>
            <p:cNvSpPr txBox="1">
              <a:spLocks noChangeArrowheads="1"/>
            </p:cNvSpPr>
            <p:nvPr/>
          </p:nvSpPr>
          <p:spPr bwMode="auto">
            <a:xfrm>
              <a:off x="6581624" y="3913437"/>
              <a:ext cx="2025347" cy="101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8890" rIns="74295" bIns="8890" anchor="t" anchorCtr="0" upright="1">
              <a:noAutofit/>
            </a:bodyPr>
            <a:lstStyle/>
            <a:p>
              <a:pPr algn="l">
                <a:lnSpc>
                  <a:spcPts val="900"/>
                </a:lnSpc>
                <a:spcAft>
                  <a:spcPts val="0"/>
                </a:spcAft>
              </a:pPr>
              <a:r>
                <a:rPr lang="ja-JP" sz="1000" kern="100" dirty="0">
                  <a:effectLst/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（出典）三陽商会「</a:t>
              </a:r>
              <a:r>
                <a:rPr lang="en-US" sz="1000" kern="100" dirty="0">
                  <a:effectLst/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ECOALF</a:t>
              </a:r>
              <a:r>
                <a:rPr lang="ja-JP" sz="1000" kern="100" dirty="0">
                  <a:effectLst/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」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770107" y="4170674"/>
            <a:ext cx="2103108" cy="2720879"/>
            <a:chOff x="4552397" y="4170674"/>
            <a:chExt cx="2103108" cy="2720879"/>
          </a:xfrm>
        </p:grpSpPr>
        <p:sp>
          <p:nvSpPr>
            <p:cNvPr id="26" name="角丸四角形 25"/>
            <p:cNvSpPr>
              <a:spLocks noChangeAspect="1"/>
            </p:cNvSpPr>
            <p:nvPr/>
          </p:nvSpPr>
          <p:spPr>
            <a:xfrm>
              <a:off x="4552398" y="4170674"/>
              <a:ext cx="1806936" cy="70223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b="1" kern="100" dirty="0" smtClean="0">
                  <a:latin typeface="Century Gothic" panose="020B0502020202020204" pitchFamily="34" charset="0"/>
                  <a:ea typeface="Meiryo UI" panose="020B0604030504040204" pitchFamily="50" charset="-128"/>
                  <a:cs typeface="Times New Roman" panose="02020603050405020304" pitchFamily="18" charset="0"/>
                </a:rPr>
                <a:t>ビニール傘製</a:t>
              </a:r>
              <a:endParaRPr lang="en-US" altLang="ja-JP" sz="2400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lang="ja-JP" altLang="en-US" sz="2400" b="1" kern="100" dirty="0" smtClean="0">
                  <a:latin typeface="Century Gothic" panose="020B0502020202020204" pitchFamily="34" charset="0"/>
                  <a:ea typeface="Meiryo UI" panose="020B0604030504040204" pitchFamily="50" charset="-128"/>
                  <a:cs typeface="Times New Roman" panose="02020603050405020304" pitchFamily="18" charset="0"/>
                </a:rPr>
                <a:t>バッグ</a:t>
              </a:r>
              <a:endParaRPr lang="ja-JP" altLang="en-US" sz="2400" b="1" kern="100" dirty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pic>
          <p:nvPicPr>
            <p:cNvPr id="29" name="図 28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52397" y="4989553"/>
              <a:ext cx="1806937" cy="1595392"/>
            </a:xfrm>
            <a:prstGeom prst="rect">
              <a:avLst/>
            </a:prstGeom>
            <a:noFill/>
            <a:ln w="9525">
              <a:solidFill>
                <a:srgbClr val="00B0F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Text Box 323"/>
            <p:cNvSpPr txBox="1">
              <a:spLocks noChangeArrowheads="1"/>
            </p:cNvSpPr>
            <p:nvPr/>
          </p:nvSpPr>
          <p:spPr bwMode="auto">
            <a:xfrm>
              <a:off x="5113181" y="6687776"/>
              <a:ext cx="1542324" cy="203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8890" rIns="74295" bIns="8890" anchor="t" anchorCtr="0" upright="1">
              <a:noAutofit/>
            </a:bodyPr>
            <a:lstStyle/>
            <a:p>
              <a:pPr algn="l">
                <a:lnSpc>
                  <a:spcPts val="900"/>
                </a:lnSpc>
                <a:spcAft>
                  <a:spcPts val="0"/>
                </a:spcAft>
              </a:pPr>
              <a:r>
                <a:rPr lang="ja-JP" sz="1000" kern="100" dirty="0">
                  <a:effectLst/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（出典）</a:t>
              </a:r>
              <a:r>
                <a:rPr lang="en-US" sz="1000" kern="100" dirty="0">
                  <a:effectLst/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PLASTICITY</a:t>
              </a:r>
              <a:endParaRPr lang="ja-JP" sz="1000" kern="100" dirty="0">
                <a:effectLst/>
                <a:latin typeface="Century Gothic" panose="020B0502020202020204" pitchFamily="34" charset="0"/>
                <a:ea typeface="メイリオ" panose="020B0604030504040204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750108" y="4150231"/>
            <a:ext cx="2364863" cy="2741323"/>
            <a:chOff x="6750108" y="4150231"/>
            <a:chExt cx="2364863" cy="2741323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6827520" y="4150231"/>
              <a:ext cx="2034144" cy="2445523"/>
              <a:chOff x="5866114" y="4184783"/>
              <a:chExt cx="2034144" cy="2445523"/>
            </a:xfrm>
          </p:grpSpPr>
          <p:sp>
            <p:nvSpPr>
              <p:cNvPr id="27" name="角丸四角形 26"/>
              <p:cNvSpPr>
                <a:spLocks noChangeAspect="1"/>
              </p:cNvSpPr>
              <p:nvPr/>
            </p:nvSpPr>
            <p:spPr>
              <a:xfrm>
                <a:off x="5866114" y="4184783"/>
                <a:ext cx="2034144" cy="72121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b="1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海洋プラスチックごみ製</a:t>
                </a:r>
                <a:endParaRPr lang="en-US" altLang="ja-JP" sz="1200" b="1" kern="1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ja-JP" altLang="en-US" sz="2400" b="1" kern="100" dirty="0" smtClean="0">
                    <a:latin typeface="Century Gothic" panose="020B0502020202020204" pitchFamily="34" charset="0"/>
                    <a:ea typeface="Meiryo UI" panose="020B0604030504040204" pitchFamily="50" charset="-128"/>
                    <a:cs typeface="Times New Roman" panose="02020603050405020304" pitchFamily="18" charset="0"/>
                  </a:rPr>
                  <a:t>ボールペン</a:t>
                </a:r>
                <a:endParaRPr lang="en-US" altLang="ja-JP" sz="2400" b="1" kern="100" dirty="0" smtClean="0">
                  <a:latin typeface="Century Gothic" panose="020B0502020202020204" pitchFamily="34" charset="0"/>
                  <a:ea typeface="Meiryo UI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" name="図 3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66114" y="5024105"/>
                <a:ext cx="2034144" cy="160620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sp>
          <p:nvSpPr>
            <p:cNvPr id="34" name="Text Box 323"/>
            <p:cNvSpPr txBox="1">
              <a:spLocks noChangeArrowheads="1"/>
            </p:cNvSpPr>
            <p:nvPr/>
          </p:nvSpPr>
          <p:spPr bwMode="auto">
            <a:xfrm>
              <a:off x="6750108" y="6684024"/>
              <a:ext cx="2364863" cy="207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8890" rIns="74295" bIns="8890" anchor="t" anchorCtr="0" upright="1">
              <a:noAutofit/>
            </a:bodyPr>
            <a:lstStyle/>
            <a:p>
              <a:pPr>
                <a:lnSpc>
                  <a:spcPts val="900"/>
                </a:lnSpc>
              </a:pPr>
              <a:r>
                <a:rPr lang="ja-JP" sz="900" kern="100" dirty="0">
                  <a:effectLst/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（出典</a:t>
              </a:r>
              <a:r>
                <a:rPr lang="ja-JP" sz="900" kern="100" dirty="0" smtClean="0">
                  <a:effectLst/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）</a:t>
              </a:r>
              <a:r>
                <a:rPr lang="ja-JP" altLang="en-US" sz="900" kern="100" dirty="0"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㈱</a:t>
              </a:r>
              <a:r>
                <a:rPr lang="ja-JP" altLang="en-US" sz="900" kern="100" dirty="0" smtClean="0"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パイロットコーポレーション</a:t>
              </a:r>
              <a:endParaRPr lang="ja-JP" sz="900" kern="100" dirty="0">
                <a:effectLst/>
                <a:latin typeface="Century Gothic" panose="020B0502020202020204" pitchFamily="34" charset="0"/>
                <a:ea typeface="メイリオ" panose="020B0604030504040204" pitchFamily="50" charset="-128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1676338"/>
      </p:ext>
    </p:extLst>
  </p:cSld>
  <p:clrMapOvr>
    <a:masterClrMapping/>
  </p:clrMapOvr>
  <p:transition spd="slow" advTm="14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355005" y="331141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トレンドタイプ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2399" y="95120"/>
            <a:ext cx="1587243" cy="1222178"/>
          </a:xfrm>
          <a:prstGeom prst="rect">
            <a:avLst/>
          </a:prstGeom>
        </p:spPr>
      </p:pic>
      <p:sp>
        <p:nvSpPr>
          <p:cNvPr id="18" name="タイトル 1"/>
          <p:cNvSpPr txBox="1">
            <a:spLocks/>
          </p:cNvSpPr>
          <p:nvPr/>
        </p:nvSpPr>
        <p:spPr>
          <a:xfrm>
            <a:off x="6258415" y="652220"/>
            <a:ext cx="2885585" cy="50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代替食品・代替素材</a:t>
            </a:r>
          </a:p>
        </p:txBody>
      </p:sp>
      <p:pic>
        <p:nvPicPr>
          <p:cNvPr id="20" name="図 19"/>
          <p:cNvPicPr/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90" y="700059"/>
            <a:ext cx="403944" cy="336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直線コネクタ 21"/>
          <p:cNvCxnSpPr/>
          <p:nvPr/>
        </p:nvCxnSpPr>
        <p:spPr>
          <a:xfrm flipV="1">
            <a:off x="6413786" y="1057790"/>
            <a:ext cx="2447878" cy="4233"/>
          </a:xfrm>
          <a:prstGeom prst="line">
            <a:avLst/>
          </a:prstGeom>
          <a:ln w="57150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右矢印 24"/>
          <p:cNvSpPr/>
          <p:nvPr/>
        </p:nvSpPr>
        <p:spPr>
          <a:xfrm>
            <a:off x="4614642" y="4997130"/>
            <a:ext cx="1251101" cy="669879"/>
          </a:xfrm>
          <a:prstGeom prst="rightArrow">
            <a:avLst>
              <a:gd name="adj1" fmla="val 50000"/>
              <a:gd name="adj2" fmla="val 6706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8" name="グループ化 47"/>
          <p:cNvGrpSpPr/>
          <p:nvPr/>
        </p:nvGrpSpPr>
        <p:grpSpPr>
          <a:xfrm>
            <a:off x="6142200" y="3979828"/>
            <a:ext cx="2410591" cy="2546949"/>
            <a:chOff x="6142200" y="3979828"/>
            <a:chExt cx="2410591" cy="2546949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19868">
              <a:off x="6142200" y="3979828"/>
              <a:ext cx="1726782" cy="1726782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2607" flipH="1">
              <a:off x="7291754" y="4513541"/>
              <a:ext cx="1261037" cy="2013236"/>
            </a:xfrm>
            <a:prstGeom prst="rect">
              <a:avLst/>
            </a:prstGeom>
          </p:spPr>
        </p:pic>
      </p:grpSp>
      <p:sp>
        <p:nvSpPr>
          <p:cNvPr id="63" name="正方形/長方形 62"/>
          <p:cNvSpPr/>
          <p:nvPr/>
        </p:nvSpPr>
        <p:spPr>
          <a:xfrm>
            <a:off x="520853" y="1257257"/>
            <a:ext cx="8172000" cy="26252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kumimoji="1"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角丸四角形 67"/>
          <p:cNvSpPr>
            <a:spLocks noChangeAspect="1"/>
          </p:cNvSpPr>
          <p:nvPr/>
        </p:nvSpPr>
        <p:spPr>
          <a:xfrm>
            <a:off x="886333" y="1510853"/>
            <a:ext cx="2215862" cy="53908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大豆由来の</a:t>
            </a:r>
            <a:endParaRPr lang="en-US" altLang="ja-JP" b="1" kern="100" dirty="0" smtClean="0">
              <a:latin typeface="Century Gothic" panose="020B0502020202020204" pitchFamily="34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代替肉</a:t>
            </a:r>
            <a:endParaRPr lang="ja-JP" altLang="en-US" b="1" kern="100" dirty="0">
              <a:latin typeface="Century Gothic" panose="020B0502020202020204" pitchFamily="34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9" name="角丸四角形 68"/>
          <p:cNvSpPr>
            <a:spLocks noChangeAspect="1"/>
          </p:cNvSpPr>
          <p:nvPr/>
        </p:nvSpPr>
        <p:spPr>
          <a:xfrm>
            <a:off x="3545567" y="1482535"/>
            <a:ext cx="2187668" cy="56506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大豆由来の</a:t>
            </a:r>
            <a:endParaRPr lang="en-US" altLang="ja-JP" b="1" kern="100" dirty="0" smtClean="0">
              <a:latin typeface="Century Gothic" panose="020B0502020202020204" pitchFamily="34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代替卵</a:t>
            </a:r>
            <a:endParaRPr lang="ja-JP" altLang="en-US" b="1" kern="100" dirty="0">
              <a:latin typeface="Century Gothic" panose="020B0502020202020204" pitchFamily="34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1" name="角丸四角形 70"/>
          <p:cNvSpPr>
            <a:spLocks noChangeAspect="1"/>
          </p:cNvSpPr>
          <p:nvPr/>
        </p:nvSpPr>
        <p:spPr>
          <a:xfrm>
            <a:off x="5916543" y="1482088"/>
            <a:ext cx="2524176" cy="56551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パイナップルの皮由来の</a:t>
            </a:r>
            <a:endParaRPr lang="en-US" altLang="ja-JP" b="1" kern="100" dirty="0" smtClean="0">
              <a:latin typeface="Century Gothic" panose="020B0502020202020204" pitchFamily="34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代替皮</a:t>
            </a:r>
            <a:endParaRPr lang="ja-JP" altLang="en-US" b="1" kern="100" dirty="0">
              <a:latin typeface="Century Gothic" panose="020B0502020202020204" pitchFamily="34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47" name="グループ化 46"/>
          <p:cNvGrpSpPr/>
          <p:nvPr/>
        </p:nvGrpSpPr>
        <p:grpSpPr>
          <a:xfrm>
            <a:off x="413015" y="4019342"/>
            <a:ext cx="4709239" cy="2667177"/>
            <a:chOff x="413015" y="4019342"/>
            <a:chExt cx="4709239" cy="2667177"/>
          </a:xfrm>
        </p:grpSpPr>
        <p:pic>
          <p:nvPicPr>
            <p:cNvPr id="3" name="図 2" descr="ケーキ, 探す, 誕生日, 電車 が含まれている画像&#10;&#10;自動的に生成された説明">
              <a:extLst>
                <a:ext uri="{FF2B5EF4-FFF2-40B4-BE49-F238E27FC236}">
                  <a16:creationId xmlns:a16="http://schemas.microsoft.com/office/drawing/2014/main" id="{8C1F1215-B6F0-4F39-B7D1-792AC46FF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15" y="4165364"/>
              <a:ext cx="1640687" cy="1624281"/>
            </a:xfrm>
            <a:prstGeom prst="rect">
              <a:avLst/>
            </a:prstGeom>
          </p:spPr>
        </p:pic>
        <p:pic>
          <p:nvPicPr>
            <p:cNvPr id="17" name="図 16" descr="背景パターン が含まれている画像&#10;&#10;自動的に生成された説明">
              <a:extLst>
                <a:ext uri="{FF2B5EF4-FFF2-40B4-BE49-F238E27FC236}">
                  <a16:creationId xmlns:a16="http://schemas.microsoft.com/office/drawing/2014/main" id="{60E33F1E-1FEA-412A-A9BE-3FB89FA7B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9456" y="4843219"/>
              <a:ext cx="1919300" cy="1721317"/>
            </a:xfrm>
            <a:prstGeom prst="rect">
              <a:avLst/>
            </a:prstGeom>
          </p:spPr>
        </p:pic>
        <p:pic>
          <p:nvPicPr>
            <p:cNvPr id="19" name="図 18" descr="草, 屋外, 木, 男 が含まれている画像&#10;&#10;自動的に生成された説明">
              <a:extLst>
                <a:ext uri="{FF2B5EF4-FFF2-40B4-BE49-F238E27FC236}">
                  <a16:creationId xmlns:a16="http://schemas.microsoft.com/office/drawing/2014/main" id="{6C618C5B-4330-40B5-8C8B-B303B1846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338" y="6100478"/>
              <a:ext cx="2118221" cy="586041"/>
            </a:xfrm>
            <a:prstGeom prst="rect">
              <a:avLst/>
            </a:prstGeom>
          </p:spPr>
        </p:pic>
        <p:grpSp>
          <p:nvGrpSpPr>
            <p:cNvPr id="16" name="グループ化 15"/>
            <p:cNvGrpSpPr/>
            <p:nvPr/>
          </p:nvGrpSpPr>
          <p:grpSpPr>
            <a:xfrm>
              <a:off x="1810051" y="4122650"/>
              <a:ext cx="890555" cy="768543"/>
              <a:chOff x="3072967" y="3639644"/>
              <a:chExt cx="1238658" cy="1103482"/>
            </a:xfrm>
          </p:grpSpPr>
          <p:sp>
            <p:nvSpPr>
              <p:cNvPr id="26" name="雲形吹き出し 25"/>
              <p:cNvSpPr/>
              <p:nvPr/>
            </p:nvSpPr>
            <p:spPr>
              <a:xfrm rot="2968643">
                <a:off x="3056887" y="3655724"/>
                <a:ext cx="1103482" cy="1071321"/>
              </a:xfrm>
              <a:prstGeom prst="cloudCallout">
                <a:avLst>
                  <a:gd name="adj1" fmla="val -15273"/>
                  <a:gd name="adj2" fmla="val 71226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3151659" y="3809406"/>
                <a:ext cx="1159966" cy="662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</a:t>
                </a:r>
                <a:r>
                  <a:rPr kumimoji="1" lang="ja-JP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₂</a:t>
                </a:r>
              </a:p>
            </p:txBody>
          </p:sp>
        </p:grpSp>
        <p:grpSp>
          <p:nvGrpSpPr>
            <p:cNvPr id="2" name="グループ化 1"/>
            <p:cNvGrpSpPr/>
            <p:nvPr/>
          </p:nvGrpSpPr>
          <p:grpSpPr>
            <a:xfrm>
              <a:off x="2866106" y="4490042"/>
              <a:ext cx="958489" cy="734484"/>
              <a:chOff x="4541206" y="3935449"/>
              <a:chExt cx="1301336" cy="1103482"/>
            </a:xfrm>
          </p:grpSpPr>
          <p:sp>
            <p:nvSpPr>
              <p:cNvPr id="29" name="雲形吹き出し 28"/>
              <p:cNvSpPr/>
              <p:nvPr/>
            </p:nvSpPr>
            <p:spPr>
              <a:xfrm rot="2968643">
                <a:off x="4525126" y="3951529"/>
                <a:ext cx="1103482" cy="1071321"/>
              </a:xfrm>
              <a:prstGeom prst="cloudCallout">
                <a:avLst>
                  <a:gd name="adj1" fmla="val -15273"/>
                  <a:gd name="adj2" fmla="val 71226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4619466" y="4115097"/>
                <a:ext cx="1223076" cy="693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CH</a:t>
                </a:r>
                <a:r>
                  <a:rPr kumimoji="1" lang="ja-JP" altLang="en-US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₄</a:t>
                </a:r>
                <a:endParaRPr kumimoji="1" lang="ja-JP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30" name="グループ化 29"/>
            <p:cNvGrpSpPr/>
            <p:nvPr/>
          </p:nvGrpSpPr>
          <p:grpSpPr>
            <a:xfrm>
              <a:off x="3702847" y="4977504"/>
              <a:ext cx="906194" cy="768543"/>
              <a:chOff x="3072967" y="3639644"/>
              <a:chExt cx="1260410" cy="1103482"/>
            </a:xfrm>
          </p:grpSpPr>
          <p:sp>
            <p:nvSpPr>
              <p:cNvPr id="31" name="雲形吹き出し 30"/>
              <p:cNvSpPr/>
              <p:nvPr/>
            </p:nvSpPr>
            <p:spPr>
              <a:xfrm rot="2968643">
                <a:off x="3056887" y="3655724"/>
                <a:ext cx="1103482" cy="1071321"/>
              </a:xfrm>
              <a:prstGeom prst="cloudCallout">
                <a:avLst>
                  <a:gd name="adj1" fmla="val -15273"/>
                  <a:gd name="adj2" fmla="val 71226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3173411" y="3841286"/>
                <a:ext cx="1159966" cy="662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</a:t>
                </a:r>
                <a:r>
                  <a:rPr kumimoji="1" lang="ja-JP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₂</a:t>
                </a:r>
              </a:p>
            </p:txBody>
          </p:sp>
        </p:grpSp>
        <p:sp>
          <p:nvSpPr>
            <p:cNvPr id="4" name="テキスト ボックス 3"/>
            <p:cNvSpPr txBox="1"/>
            <p:nvPr/>
          </p:nvSpPr>
          <p:spPr>
            <a:xfrm>
              <a:off x="3369414" y="4019342"/>
              <a:ext cx="1752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温室効果ガス</a:t>
              </a:r>
              <a:endParaRPr kumimoji="1" lang="ja-JP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8" name="直線コネクタ 7"/>
            <p:cNvCxnSpPr>
              <a:stCxn id="27" idx="3"/>
              <a:endCxn id="4" idx="1"/>
            </p:cNvCxnSpPr>
            <p:nvPr/>
          </p:nvCxnSpPr>
          <p:spPr>
            <a:xfrm flipV="1">
              <a:off x="2700606" y="4204008"/>
              <a:ext cx="668808" cy="26770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V="1">
              <a:off x="3515168" y="4299329"/>
              <a:ext cx="94880" cy="19590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>
              <a:stCxn id="4" idx="2"/>
            </p:cNvCxnSpPr>
            <p:nvPr/>
          </p:nvCxnSpPr>
          <p:spPr>
            <a:xfrm>
              <a:off x="4245834" y="4388674"/>
              <a:ext cx="6923" cy="60845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1558" y="2222499"/>
            <a:ext cx="2225013" cy="1406629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046" y="2196432"/>
            <a:ext cx="2491733" cy="1457320"/>
          </a:xfrm>
          <a:prstGeom prst="rect">
            <a:avLst/>
          </a:prstGeom>
          <a:ln w="9525">
            <a:solidFill>
              <a:srgbClr val="00B0F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8513" y="2189273"/>
            <a:ext cx="2187669" cy="1455627"/>
          </a:xfrm>
          <a:prstGeom prst="rect">
            <a:avLst/>
          </a:prstGeom>
          <a:ln w="9525">
            <a:solidFill>
              <a:srgbClr val="00B0F0"/>
            </a:solidFill>
          </a:ln>
        </p:spPr>
      </p:pic>
      <p:sp>
        <p:nvSpPr>
          <p:cNvPr id="49" name="Text Box 323"/>
          <p:cNvSpPr txBox="1">
            <a:spLocks noChangeArrowheads="1"/>
          </p:cNvSpPr>
          <p:nvPr/>
        </p:nvSpPr>
        <p:spPr bwMode="auto">
          <a:xfrm>
            <a:off x="1851593" y="3727240"/>
            <a:ext cx="1558669" cy="9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algn="just">
              <a:lnSpc>
                <a:spcPts val="900"/>
              </a:lnSpc>
              <a:spcAft>
                <a:spcPts val="0"/>
              </a:spcAft>
            </a:pPr>
            <a:r>
              <a:rPr lang="ja-JP" sz="1100" kern="100">
                <a:effectLst/>
                <a:latin typeface="Century Gothic" panose="020B0502020202020204" pitchFamily="34" charset="0"/>
                <a:ea typeface="メイリオ" panose="020B0604030504040204" pitchFamily="50" charset="-128"/>
                <a:cs typeface="Times New Roman" panose="02020603050405020304" pitchFamily="18" charset="0"/>
              </a:rPr>
              <a:t>（出典）不二製油㈱</a:t>
            </a:r>
          </a:p>
        </p:txBody>
      </p:sp>
      <p:sp>
        <p:nvSpPr>
          <p:cNvPr id="50" name="Text Box 323"/>
          <p:cNvSpPr txBox="1">
            <a:spLocks noChangeArrowheads="1"/>
          </p:cNvSpPr>
          <p:nvPr/>
        </p:nvSpPr>
        <p:spPr bwMode="auto">
          <a:xfrm>
            <a:off x="4227760" y="3698101"/>
            <a:ext cx="1637983" cy="24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algn="l">
              <a:lnSpc>
                <a:spcPts val="900"/>
              </a:lnSpc>
              <a:spcAft>
                <a:spcPts val="0"/>
              </a:spcAft>
            </a:pPr>
            <a:r>
              <a:rPr lang="ja-JP" sz="1100" kern="100">
                <a:effectLst/>
                <a:latin typeface="Century Gothic" panose="020B0502020202020204" pitchFamily="34" charset="0"/>
                <a:ea typeface="メイリオ" panose="020B0604030504040204" pitchFamily="50" charset="-128"/>
                <a:cs typeface="Times New Roman" panose="02020603050405020304" pitchFamily="18" charset="0"/>
              </a:rPr>
              <a:t>（出典）キユーピー㈱</a:t>
            </a:r>
          </a:p>
        </p:txBody>
      </p:sp>
      <p:sp>
        <p:nvSpPr>
          <p:cNvPr id="51" name="Text Box 323"/>
          <p:cNvSpPr txBox="1">
            <a:spLocks noChangeArrowheads="1"/>
          </p:cNvSpPr>
          <p:nvPr/>
        </p:nvSpPr>
        <p:spPr bwMode="auto">
          <a:xfrm>
            <a:off x="6214172" y="3689103"/>
            <a:ext cx="2409128" cy="15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algn="l">
              <a:lnSpc>
                <a:spcPts val="900"/>
              </a:lnSpc>
              <a:spcAft>
                <a:spcPts val="0"/>
              </a:spcAft>
            </a:pPr>
            <a:r>
              <a:rPr lang="ja-JP" sz="1100" kern="100">
                <a:effectLst/>
                <a:latin typeface="Century Gothic" panose="020B0502020202020204" pitchFamily="34" charset="0"/>
                <a:ea typeface="メイリオ" panose="020B0604030504040204" pitchFamily="50" charset="-128"/>
                <a:cs typeface="Times New Roman" panose="02020603050405020304" pitchFamily="18" charset="0"/>
              </a:rPr>
              <a:t>（出典）㈱ナダヤ ホームページ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550259"/>
      </p:ext>
    </p:extLst>
  </p:cSld>
  <p:clrMapOvr>
    <a:masterClrMapping/>
  </p:clrMapOvr>
  <p:transition spd="slow" advTm="20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81CE0357-F4CB-42B2-AB39-06EB21BE212E}"/>
              </a:ext>
            </a:extLst>
          </p:cNvPr>
          <p:cNvSpPr txBox="1">
            <a:spLocks/>
          </p:cNvSpPr>
          <p:nvPr/>
        </p:nvSpPr>
        <p:spPr>
          <a:xfrm>
            <a:off x="628650" y="4551588"/>
            <a:ext cx="7886700" cy="1788886"/>
          </a:xfrm>
          <a:prstGeom prst="rect">
            <a:avLst/>
          </a:prstGeom>
          <a:solidFill>
            <a:srgbClr val="FFCCCC"/>
          </a:solidFill>
        </p:spPr>
        <p:txBody>
          <a:bodyPr vert="horz" lIns="18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地元</a:t>
            </a:r>
            <a:r>
              <a:rPr kumimoji="1" lang="ja-JP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愛・地域応援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タイプ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　地元志向な　あなたに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019" y="4769540"/>
            <a:ext cx="1369886" cy="1403503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628650" y="2534557"/>
            <a:ext cx="7886700" cy="1788886"/>
            <a:chOff x="628650" y="2534557"/>
            <a:chExt cx="7886700" cy="1788886"/>
          </a:xfrm>
        </p:grpSpPr>
        <p:sp>
          <p:nvSpPr>
            <p:cNvPr id="11" name="タイトル 1">
              <a:extLst>
                <a:ext uri="{FF2B5EF4-FFF2-40B4-BE49-F238E27FC236}">
                  <a16:creationId xmlns:a16="http://schemas.microsoft.com/office/drawing/2014/main" id="{CED0014D-B993-4FC7-A978-5ED77B57D203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2534557"/>
              <a:ext cx="7886700" cy="17888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vert="horz" lIns="18000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コスパ重視 </a:t>
              </a:r>
              <a:r>
                <a:rPr kumimoji="1" lang="ja-JP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タイプ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</a:t>
              </a:r>
              <a:r>
                <a:rPr lang="ja-JP" altLang="en-US" sz="3200" dirty="0">
                  <a:solidFill>
                    <a:prstClr val="black"/>
                  </a:solidFill>
                </a:rPr>
                <a:t>お得さを求める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あなたに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0659" y="2748791"/>
              <a:ext cx="1297018" cy="1402182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/>
          <p:nvPr/>
        </p:nvGrpSpPr>
        <p:grpSpPr>
          <a:xfrm>
            <a:off x="628650" y="517526"/>
            <a:ext cx="7886700" cy="1788886"/>
            <a:chOff x="628650" y="517526"/>
            <a:chExt cx="7886700" cy="178888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9ECE843E-4D29-4D82-8316-51B38914F85E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517526"/>
              <a:ext cx="7886700" cy="17888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vert="horz" lIns="18000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トレンド</a:t>
              </a: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 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タイプ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</a:t>
              </a:r>
              <a:r>
                <a:rPr lang="ja-JP" altLang="en-US" sz="3200" dirty="0">
                  <a:solidFill>
                    <a:prstClr val="black"/>
                  </a:solidFill>
                </a:rPr>
                <a:t>流行に関心がある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あなたに</a:t>
              </a: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0662" y="809062"/>
              <a:ext cx="1587243" cy="1222178"/>
            </a:xfrm>
            <a:prstGeom prst="rect">
              <a:avLst/>
            </a:prstGeom>
          </p:spPr>
        </p:pic>
      </p:grpSp>
      <p:grpSp>
        <p:nvGrpSpPr>
          <p:cNvPr id="15" name="グループ化 14"/>
          <p:cNvGrpSpPr/>
          <p:nvPr/>
        </p:nvGrpSpPr>
        <p:grpSpPr>
          <a:xfrm>
            <a:off x="628650" y="2534557"/>
            <a:ext cx="7886700" cy="1788886"/>
            <a:chOff x="625719" y="2534557"/>
            <a:chExt cx="7886700" cy="1788886"/>
          </a:xfrm>
        </p:grpSpPr>
        <p:sp>
          <p:nvSpPr>
            <p:cNvPr id="16" name="タイトル 1">
              <a:extLst>
                <a:ext uri="{FF2B5EF4-FFF2-40B4-BE49-F238E27FC236}">
                  <a16:creationId xmlns:a16="http://schemas.microsoft.com/office/drawing/2014/main" id="{CED0014D-B993-4FC7-A978-5ED77B57D203}"/>
                </a:ext>
              </a:extLst>
            </p:cNvPr>
            <p:cNvSpPr txBox="1">
              <a:spLocks/>
            </p:cNvSpPr>
            <p:nvPr/>
          </p:nvSpPr>
          <p:spPr>
            <a:xfrm>
              <a:off x="625719" y="2534557"/>
              <a:ext cx="7886700" cy="1788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18000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コスパ重視 </a:t>
              </a:r>
              <a:r>
                <a:rPr kumimoji="1" lang="ja-JP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タイプ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</a:t>
              </a:r>
              <a:r>
                <a:rPr lang="ja-JP" altLang="en-US" sz="3200" dirty="0">
                  <a:solidFill>
                    <a:srgbClr val="FF0000"/>
                  </a:solidFill>
                </a:rPr>
                <a:t>お得さを求める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あなたに</a:t>
              </a:r>
            </a:p>
          </p:txBody>
        </p:sp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0659" y="2748791"/>
              <a:ext cx="1297018" cy="1402182"/>
            </a:xfrm>
            <a:prstGeom prst="rect">
              <a:avLst/>
            </a:prstGeom>
          </p:spPr>
        </p:pic>
      </p:grp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980147"/>
      </p:ext>
    </p:extLst>
  </p:cSld>
  <p:clrMapOvr>
    <a:masterClrMapping/>
  </p:clrMapOvr>
  <p:transition spd="slow" advTm="367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0721" y="322697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コスパ重視タイプ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32" y="176605"/>
            <a:ext cx="1123315" cy="1217295"/>
          </a:xfrm>
          <a:prstGeom prst="rect">
            <a:avLst/>
          </a:prstGeom>
          <a:noFill/>
        </p:spPr>
      </p:pic>
      <p:grpSp>
        <p:nvGrpSpPr>
          <p:cNvPr id="8" name="グループ化 7"/>
          <p:cNvGrpSpPr/>
          <p:nvPr/>
        </p:nvGrpSpPr>
        <p:grpSpPr>
          <a:xfrm>
            <a:off x="4561313" y="4374348"/>
            <a:ext cx="4075298" cy="2219649"/>
            <a:chOff x="4561313" y="4374348"/>
            <a:chExt cx="4075298" cy="2219649"/>
          </a:xfrm>
        </p:grpSpPr>
        <p:sp>
          <p:nvSpPr>
            <p:cNvPr id="5" name="正方形/長方形 4"/>
            <p:cNvSpPr/>
            <p:nvPr/>
          </p:nvSpPr>
          <p:spPr>
            <a:xfrm>
              <a:off x="4561313" y="4374348"/>
              <a:ext cx="4075298" cy="221964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マイボトル</a:t>
              </a:r>
              <a:r>
                <a:rPr lang="ja-JP" altLang="en-US" sz="2400" b="1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・マイ</a:t>
              </a:r>
              <a:r>
                <a:rPr lang="ja-JP" altLang="en-US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容器</a:t>
              </a:r>
              <a:endParaRPr lang="en-US" altLang="ja-JP" sz="24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ja-JP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678" y="4779506"/>
              <a:ext cx="1227933" cy="1132004"/>
            </a:xfrm>
            <a:prstGeom prst="rect">
              <a:avLst/>
            </a:prstGeom>
          </p:spPr>
        </p:pic>
        <p:pic>
          <p:nvPicPr>
            <p:cNvPr id="27" name="図 26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3331" y="5127423"/>
              <a:ext cx="2412881" cy="1379768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</p:pic>
      </p:grpSp>
      <p:grpSp>
        <p:nvGrpSpPr>
          <p:cNvPr id="43" name="グループ化 42"/>
          <p:cNvGrpSpPr/>
          <p:nvPr/>
        </p:nvGrpSpPr>
        <p:grpSpPr>
          <a:xfrm>
            <a:off x="488661" y="4374348"/>
            <a:ext cx="3973084" cy="2219649"/>
            <a:chOff x="4609227" y="1411485"/>
            <a:chExt cx="3912086" cy="2726088"/>
          </a:xfrm>
        </p:grpSpPr>
        <p:sp>
          <p:nvSpPr>
            <p:cNvPr id="6" name="正方形/長方形 5"/>
            <p:cNvSpPr/>
            <p:nvPr/>
          </p:nvSpPr>
          <p:spPr>
            <a:xfrm>
              <a:off x="4609227" y="1411485"/>
              <a:ext cx="3912086" cy="272608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シェアリングサービス</a:t>
              </a:r>
              <a:endPara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lang="ja-JP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4" name="図 23"/>
            <p:cNvPicPr/>
            <p:nvPr/>
          </p:nvPicPr>
          <p:blipFill rotWithShape="1">
            <a:blip r:embed="rId9"/>
            <a:srcRect l="22451" t="15285" r="26961" b="26173"/>
            <a:stretch/>
          </p:blipFill>
          <p:spPr bwMode="auto">
            <a:xfrm>
              <a:off x="4893817" y="2426748"/>
              <a:ext cx="1450200" cy="1318410"/>
            </a:xfrm>
            <a:prstGeom prst="rect">
              <a:avLst/>
            </a:prstGeom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図 24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721" y="2442874"/>
              <a:ext cx="1128315" cy="954367"/>
            </a:xfrm>
            <a:prstGeom prst="rect">
              <a:avLst/>
            </a:prstGeom>
          </p:spPr>
        </p:pic>
        <p:pic>
          <p:nvPicPr>
            <p:cNvPr id="26" name="図 25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4589">
              <a:off x="7429244" y="3113054"/>
              <a:ext cx="784567" cy="690035"/>
            </a:xfrm>
            <a:prstGeom prst="rect">
              <a:avLst/>
            </a:prstGeom>
          </p:spPr>
        </p:pic>
      </p:grpSp>
      <p:grpSp>
        <p:nvGrpSpPr>
          <p:cNvPr id="3" name="グループ化 2"/>
          <p:cNvGrpSpPr/>
          <p:nvPr/>
        </p:nvGrpSpPr>
        <p:grpSpPr>
          <a:xfrm>
            <a:off x="488661" y="1422695"/>
            <a:ext cx="8154959" cy="2726088"/>
            <a:chOff x="488661" y="1422695"/>
            <a:chExt cx="8154959" cy="2726088"/>
          </a:xfrm>
        </p:grpSpPr>
        <p:grpSp>
          <p:nvGrpSpPr>
            <p:cNvPr id="42" name="グループ化 41"/>
            <p:cNvGrpSpPr/>
            <p:nvPr/>
          </p:nvGrpSpPr>
          <p:grpSpPr>
            <a:xfrm>
              <a:off x="488661" y="1422695"/>
              <a:ext cx="8147950" cy="2726088"/>
              <a:chOff x="374371" y="1430564"/>
              <a:chExt cx="3960000" cy="2726088"/>
            </a:xfrm>
          </p:grpSpPr>
          <p:sp>
            <p:nvSpPr>
              <p:cNvPr id="4" name="正方形/長方形 3"/>
              <p:cNvSpPr/>
              <p:nvPr/>
            </p:nvSpPr>
            <p:spPr>
              <a:xfrm>
                <a:off x="374371" y="1430564"/>
                <a:ext cx="3960000" cy="272608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 smtClean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ＺＥＨ・省エネ機器</a:t>
                </a:r>
                <a:endParaRPr lang="en-US" altLang="ja-JP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endParaRPr lang="en-US" altLang="ja-JP" sz="2400" b="1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algn="ctr"/>
                <a:endParaRPr lang="ja-JP" altLang="ja-JP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pic>
            <p:nvPicPr>
              <p:cNvPr id="23" name="図 22" descr="ZEHのイメージ"/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321" y="2482689"/>
                <a:ext cx="2913349" cy="1397733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</p:pic>
          <p:sp>
            <p:nvSpPr>
              <p:cNvPr id="41" name="テキスト ボックス 176"/>
              <p:cNvSpPr txBox="1">
                <a:spLocks noChangeArrowheads="1"/>
              </p:cNvSpPr>
              <p:nvPr/>
            </p:nvSpPr>
            <p:spPr bwMode="auto">
              <a:xfrm>
                <a:off x="454205" y="2094965"/>
                <a:ext cx="2642038" cy="4874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ZEH</a:t>
                </a: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（ゼッチ）</a:t>
                </a:r>
                <a:r>
                  <a:rPr lang="ja-JP" altLang="en-US" sz="2000" dirty="0" smtClean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：</a:t>
                </a:r>
                <a:r>
                  <a:rPr lang="en-US" altLang="ja-JP" sz="2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Times New Roman" panose="02020603050405020304" pitchFamily="18" charset="0"/>
                  </a:rPr>
                  <a:t>Net Zero Energy House</a:t>
                </a:r>
                <a:endParaRPr kumimoji="0" lang="ja-JP" alt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C506F07E-D91C-4991-BE75-B6BAC39A2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727" y="2125948"/>
              <a:ext cx="2005893" cy="1925657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727" y="1781015"/>
              <a:ext cx="913164" cy="778472"/>
            </a:xfrm>
            <a:prstGeom prst="rect">
              <a:avLst/>
            </a:prstGeom>
          </p:spPr>
        </p:pic>
      </p:grpSp>
      <p:pic>
        <p:nvPicPr>
          <p:cNvPr id="11" name="オーディオ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78982"/>
      </p:ext>
    </p:extLst>
  </p:cSld>
  <p:clrMapOvr>
    <a:masterClrMapping/>
  </p:clrMapOvr>
  <p:transition spd="slow" advTm="15985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294832" y="1429934"/>
            <a:ext cx="8566832" cy="52121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176"/>
          <p:cNvSpPr txBox="1">
            <a:spLocks noChangeArrowheads="1"/>
          </p:cNvSpPr>
          <p:nvPr/>
        </p:nvSpPr>
        <p:spPr bwMode="auto">
          <a:xfrm>
            <a:off x="495254" y="1955349"/>
            <a:ext cx="7086537" cy="3747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サブスクリプション</a:t>
            </a:r>
            <a:r>
              <a:rPr kumimoji="0" lang="ja-JP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：商品</a:t>
            </a:r>
            <a:r>
              <a:rPr kumimoji="0" lang="ja-JP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やサービスを一定期間定額で利用できる仕組み</a:t>
            </a:r>
            <a:endParaRPr kumimoji="0" lang="ja-JP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350721" y="322697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コスパ重視タイプ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図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32" y="176605"/>
            <a:ext cx="1123315" cy="1217295"/>
          </a:xfrm>
          <a:prstGeom prst="rect">
            <a:avLst/>
          </a:prstGeom>
          <a:noFill/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5314B33-5602-4D2C-BA9B-F388066597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31" y="4207513"/>
            <a:ext cx="1260356" cy="2083234"/>
          </a:xfrm>
          <a:prstGeom prst="rect">
            <a:avLst/>
          </a:prstGeom>
        </p:spPr>
      </p:pic>
      <p:sp>
        <p:nvSpPr>
          <p:cNvPr id="24" name="タイトル 1"/>
          <p:cNvSpPr txBox="1">
            <a:spLocks/>
          </p:cNvSpPr>
          <p:nvPr/>
        </p:nvSpPr>
        <p:spPr>
          <a:xfrm>
            <a:off x="6009685" y="762879"/>
            <a:ext cx="3007352" cy="331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シェアリングサービス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6120276" y="1057790"/>
            <a:ext cx="2741388" cy="1"/>
          </a:xfrm>
          <a:prstGeom prst="line">
            <a:avLst/>
          </a:prstGeom>
          <a:ln w="57150" cap="rnd">
            <a:solidFill>
              <a:srgbClr val="FFC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76" y="748419"/>
            <a:ext cx="403200" cy="334800"/>
          </a:xfrm>
          <a:prstGeom prst="rect">
            <a:avLst/>
          </a:prstGeom>
        </p:spPr>
      </p:pic>
      <p:sp>
        <p:nvSpPr>
          <p:cNvPr id="27" name="角丸四角形 26"/>
          <p:cNvSpPr>
            <a:spLocks/>
          </p:cNvSpPr>
          <p:nvPr/>
        </p:nvSpPr>
        <p:spPr>
          <a:xfrm>
            <a:off x="459723" y="1474694"/>
            <a:ext cx="3636554" cy="468000"/>
          </a:xfrm>
          <a:prstGeom prst="roundRect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シェアリング・</a:t>
            </a:r>
            <a:r>
              <a:rPr kumimoji="1" lang="ja-JP" altLang="en-US" sz="2000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サブスクリプション</a:t>
            </a:r>
            <a:endParaRPr kumimoji="1" lang="ja-JP" altLang="en-US" sz="2400" dirty="0"/>
          </a:p>
        </p:txBody>
      </p:sp>
      <p:sp>
        <p:nvSpPr>
          <p:cNvPr id="33" name="右矢印 32"/>
          <p:cNvSpPr/>
          <p:nvPr/>
        </p:nvSpPr>
        <p:spPr>
          <a:xfrm>
            <a:off x="6784938" y="5237583"/>
            <a:ext cx="781978" cy="522481"/>
          </a:xfrm>
          <a:prstGeom prst="rightArrow">
            <a:avLst>
              <a:gd name="adj1" fmla="val 50000"/>
              <a:gd name="adj2" fmla="val 67063"/>
            </a:avLst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/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95" y="4567155"/>
            <a:ext cx="477354" cy="486194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27" y="4273481"/>
            <a:ext cx="477354" cy="486194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38523" y="2346422"/>
            <a:ext cx="1853823" cy="1872100"/>
            <a:chOff x="4063482" y="2468382"/>
            <a:chExt cx="1853823" cy="1872100"/>
          </a:xfrm>
        </p:grpSpPr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518" y="2468382"/>
              <a:ext cx="1562262" cy="1562262"/>
            </a:xfrm>
            <a:prstGeom prst="rect">
              <a:avLst/>
            </a:prstGeom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4063482" y="4001928"/>
              <a:ext cx="18538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傘のシェアリング</a:t>
              </a:r>
              <a:endPara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5994382" y="2591174"/>
            <a:ext cx="2867282" cy="1585441"/>
            <a:chOff x="5942875" y="2674505"/>
            <a:chExt cx="2867282" cy="1585441"/>
          </a:xfrm>
        </p:grpSpPr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186" y="2674505"/>
              <a:ext cx="2021071" cy="1293485"/>
            </a:xfrm>
            <a:prstGeom prst="rect">
              <a:avLst/>
            </a:prstGeom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5942875" y="3921392"/>
              <a:ext cx="2867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家具のレンタル・サブスク</a:t>
              </a:r>
              <a:endPara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699692" y="2796501"/>
            <a:ext cx="2879908" cy="1421215"/>
            <a:chOff x="694796" y="2818974"/>
            <a:chExt cx="2879908" cy="1421215"/>
          </a:xfrm>
        </p:grpSpPr>
        <p:grpSp>
          <p:nvGrpSpPr>
            <p:cNvPr id="47" name="グループ化 46"/>
            <p:cNvGrpSpPr/>
            <p:nvPr/>
          </p:nvGrpSpPr>
          <p:grpSpPr>
            <a:xfrm>
              <a:off x="2003537" y="2818974"/>
              <a:ext cx="1571167" cy="1139202"/>
              <a:chOff x="1964739" y="2516759"/>
              <a:chExt cx="1571167" cy="1139202"/>
            </a:xfrm>
          </p:grpSpPr>
          <p:pic>
            <p:nvPicPr>
              <p:cNvPr id="48" name="図 4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4739" y="2516759"/>
                <a:ext cx="1571167" cy="1139202"/>
              </a:xfrm>
              <a:prstGeom prst="rect">
                <a:avLst/>
              </a:prstGeom>
            </p:spPr>
          </p:pic>
          <p:sp>
            <p:nvSpPr>
              <p:cNvPr id="49" name="正方形/長方形 48"/>
              <p:cNvSpPr/>
              <p:nvPr/>
            </p:nvSpPr>
            <p:spPr>
              <a:xfrm>
                <a:off x="2500935" y="3141243"/>
                <a:ext cx="199626" cy="156355"/>
              </a:xfrm>
              <a:prstGeom prst="rect">
                <a:avLst/>
              </a:prstGeom>
              <a:solidFill>
                <a:srgbClr val="ED7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b="1"/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>
                <a:off x="2074862" y="3122437"/>
                <a:ext cx="199626" cy="156355"/>
              </a:xfrm>
              <a:prstGeom prst="rect">
                <a:avLst/>
              </a:prstGeom>
              <a:solidFill>
                <a:srgbClr val="ED7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b="1"/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2234306" y="3256659"/>
                <a:ext cx="411706" cy="156355"/>
              </a:xfrm>
              <a:prstGeom prst="rect">
                <a:avLst/>
              </a:prstGeom>
              <a:solidFill>
                <a:srgbClr val="ED7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b="1"/>
              </a:p>
            </p:txBody>
          </p:sp>
        </p:grp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796" y="2938593"/>
              <a:ext cx="1293249" cy="1009729"/>
            </a:xfrm>
            <a:prstGeom prst="rect">
              <a:avLst/>
            </a:prstGeom>
          </p:spPr>
        </p:pic>
        <p:sp>
          <p:nvSpPr>
            <p:cNvPr id="38" name="テキスト ボックス 37"/>
            <p:cNvSpPr txBox="1"/>
            <p:nvPr/>
          </p:nvSpPr>
          <p:spPr>
            <a:xfrm>
              <a:off x="694796" y="3901635"/>
              <a:ext cx="28724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レンタサイクル、レンタカー</a:t>
              </a:r>
              <a:endPara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363298" y="4594474"/>
            <a:ext cx="2189011" cy="2097080"/>
            <a:chOff x="350721" y="4688222"/>
            <a:chExt cx="2189011" cy="2097080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620863" y="4688222"/>
              <a:ext cx="1645090" cy="1360215"/>
              <a:chOff x="6852996" y="3035708"/>
              <a:chExt cx="1645090" cy="1360215"/>
            </a:xfrm>
          </p:grpSpPr>
          <p:pic>
            <p:nvPicPr>
              <p:cNvPr id="9" name="図 8"/>
              <p:cNvPicPr/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2996" y="3035708"/>
                <a:ext cx="1128315" cy="954367"/>
              </a:xfrm>
              <a:prstGeom prst="rect">
                <a:avLst/>
              </a:prstGeom>
            </p:spPr>
          </p:pic>
          <p:pic>
            <p:nvPicPr>
              <p:cNvPr id="10" name="図 9"/>
              <p:cNvPicPr/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54589">
                <a:off x="7713519" y="3705888"/>
                <a:ext cx="784567" cy="690035"/>
              </a:xfrm>
              <a:prstGeom prst="rect">
                <a:avLst/>
              </a:prstGeom>
            </p:spPr>
          </p:pic>
        </p:grpSp>
        <p:sp>
          <p:nvSpPr>
            <p:cNvPr id="39" name="テキスト ボックス 38"/>
            <p:cNvSpPr txBox="1"/>
            <p:nvPr/>
          </p:nvSpPr>
          <p:spPr>
            <a:xfrm>
              <a:off x="350721" y="6200527"/>
              <a:ext cx="2189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服の</a:t>
              </a:r>
              <a:endParaRPr kumimoji="1" lang="en-US" altLang="ja-JP" sz="1600" b="1" dirty="0" smtClean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6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レンタル・サブスク</a:t>
              </a:r>
              <a:endPara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2497658" y="4644872"/>
            <a:ext cx="2163884" cy="1778322"/>
            <a:chOff x="2497839" y="4752898"/>
            <a:chExt cx="2163884" cy="1778322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2753" y="4752898"/>
              <a:ext cx="1324973" cy="1432403"/>
            </a:xfrm>
            <a:prstGeom prst="rect">
              <a:avLst/>
            </a:prstGeom>
          </p:spPr>
        </p:pic>
        <p:sp>
          <p:nvSpPr>
            <p:cNvPr id="44" name="テキスト ボックス 43"/>
            <p:cNvSpPr txBox="1"/>
            <p:nvPr/>
          </p:nvSpPr>
          <p:spPr>
            <a:xfrm>
              <a:off x="2497839" y="6192666"/>
              <a:ext cx="21638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フードシェアリング</a:t>
              </a:r>
              <a:endPara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4468930" y="4202112"/>
            <a:ext cx="2733151" cy="2489442"/>
            <a:chOff x="4470598" y="4356001"/>
            <a:chExt cx="2733151" cy="2489442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680" y="5261061"/>
              <a:ext cx="1019879" cy="951037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284" y="4356001"/>
              <a:ext cx="929393" cy="929393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788" y="5205150"/>
              <a:ext cx="999668" cy="1060656"/>
            </a:xfrm>
            <a:prstGeom prst="rect">
              <a:avLst/>
            </a:prstGeom>
          </p:spPr>
        </p:pic>
        <p:sp>
          <p:nvSpPr>
            <p:cNvPr id="53" name="テキスト ボックス 52"/>
            <p:cNvSpPr txBox="1"/>
            <p:nvPr/>
          </p:nvSpPr>
          <p:spPr>
            <a:xfrm>
              <a:off x="4470598" y="6260668"/>
              <a:ext cx="2733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音楽・映画・本の</a:t>
              </a:r>
              <a:endParaRPr kumimoji="1" lang="en-US" altLang="ja-JP" sz="1600" b="1" dirty="0" smtClean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6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サブスク</a:t>
              </a:r>
              <a:endPara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3" name="オーディオ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78922"/>
      </p:ext>
    </p:extLst>
  </p:cSld>
  <p:clrMapOvr>
    <a:masterClrMapping/>
  </p:clrMapOvr>
  <p:transition spd="slow" advTm="16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350721" y="322697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コスパ重視タイプ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32" y="176605"/>
            <a:ext cx="1123315" cy="1217295"/>
          </a:xfrm>
          <a:prstGeom prst="rect">
            <a:avLst/>
          </a:prstGeom>
          <a:noFill/>
        </p:spPr>
      </p:pic>
      <p:sp>
        <p:nvSpPr>
          <p:cNvPr id="16" name="タイトル 1"/>
          <p:cNvSpPr txBox="1">
            <a:spLocks/>
          </p:cNvSpPr>
          <p:nvPr/>
        </p:nvSpPr>
        <p:spPr>
          <a:xfrm>
            <a:off x="5899493" y="722990"/>
            <a:ext cx="3264790" cy="33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マイボトル・マイ容器</a:t>
            </a:r>
            <a:endParaRPr lang="en-US" altLang="ja-JP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図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64" y="748419"/>
            <a:ext cx="403200" cy="334800"/>
          </a:xfrm>
          <a:prstGeom prst="rect">
            <a:avLst/>
          </a:prstGeom>
        </p:spPr>
      </p:pic>
      <p:cxnSp>
        <p:nvCxnSpPr>
          <p:cNvPr id="17" name="直線コネクタ 16"/>
          <p:cNvCxnSpPr/>
          <p:nvPr/>
        </p:nvCxnSpPr>
        <p:spPr>
          <a:xfrm>
            <a:off x="6138564" y="1057790"/>
            <a:ext cx="2758103" cy="0"/>
          </a:xfrm>
          <a:prstGeom prst="line">
            <a:avLst/>
          </a:prstGeom>
          <a:ln w="57150" cap="rnd">
            <a:solidFill>
              <a:srgbClr val="FFC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387597" y="1481139"/>
            <a:ext cx="8358837" cy="17214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endParaRPr lang="ja-JP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7" name="グループ化 26"/>
          <p:cNvGrpSpPr>
            <a:grpSpLocks noChangeAspect="1"/>
          </p:cNvGrpSpPr>
          <p:nvPr/>
        </p:nvGrpSpPr>
        <p:grpSpPr>
          <a:xfrm>
            <a:off x="852122" y="1664161"/>
            <a:ext cx="2527545" cy="1331990"/>
            <a:chOff x="310188" y="1257082"/>
            <a:chExt cx="4422184" cy="2330444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88" y="1323173"/>
              <a:ext cx="1275965" cy="1312046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314" y="1742684"/>
              <a:ext cx="1323675" cy="1844842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149" y="1257082"/>
              <a:ext cx="1600223" cy="1600222"/>
            </a:xfrm>
            <a:prstGeom prst="rect">
              <a:avLst/>
            </a:prstGeom>
          </p:spPr>
        </p:pic>
      </p:grpSp>
      <p:grpSp>
        <p:nvGrpSpPr>
          <p:cNvPr id="29" name="グループ化 28"/>
          <p:cNvGrpSpPr>
            <a:grpSpLocks noChangeAspect="1"/>
          </p:cNvGrpSpPr>
          <p:nvPr/>
        </p:nvGrpSpPr>
        <p:grpSpPr>
          <a:xfrm>
            <a:off x="5608871" y="1649723"/>
            <a:ext cx="2754316" cy="1371329"/>
            <a:chOff x="6735931" y="1280883"/>
            <a:chExt cx="4390649" cy="218603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396" y="1989043"/>
              <a:ext cx="1152740" cy="1477872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5931" y="1280883"/>
              <a:ext cx="1395124" cy="1484173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650" y="1364372"/>
              <a:ext cx="1425930" cy="1425928"/>
            </a:xfrm>
            <a:prstGeom prst="rect">
              <a:avLst/>
            </a:prstGeom>
          </p:spPr>
        </p:pic>
      </p:grpSp>
      <p:sp>
        <p:nvSpPr>
          <p:cNvPr id="32" name="右矢印 31"/>
          <p:cNvSpPr/>
          <p:nvPr/>
        </p:nvSpPr>
        <p:spPr>
          <a:xfrm>
            <a:off x="4221024" y="2087220"/>
            <a:ext cx="1251101" cy="669879"/>
          </a:xfrm>
          <a:prstGeom prst="rightArrow">
            <a:avLst>
              <a:gd name="adj1" fmla="val 50000"/>
              <a:gd name="adj2" fmla="val 67063"/>
            </a:avLst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/>
          <p:cNvGrpSpPr/>
          <p:nvPr/>
        </p:nvGrpSpPr>
        <p:grpSpPr>
          <a:xfrm>
            <a:off x="3568123" y="1535374"/>
            <a:ext cx="906196" cy="768543"/>
            <a:chOff x="3072965" y="3639644"/>
            <a:chExt cx="1260412" cy="1103482"/>
          </a:xfrm>
        </p:grpSpPr>
        <p:sp>
          <p:nvSpPr>
            <p:cNvPr id="34" name="雲形吹き出し 33"/>
            <p:cNvSpPr/>
            <p:nvPr/>
          </p:nvSpPr>
          <p:spPr>
            <a:xfrm rot="2968643">
              <a:off x="3056885" y="3655724"/>
              <a:ext cx="1103482" cy="1071321"/>
            </a:xfrm>
            <a:prstGeom prst="cloudCallout">
              <a:avLst>
                <a:gd name="adj1" fmla="val -15273"/>
                <a:gd name="adj2" fmla="val 7122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173411" y="3841286"/>
              <a:ext cx="1159966" cy="66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</a:t>
              </a:r>
              <a:r>
                <a:rPr kumimoji="1" lang="ja-JP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₂</a:t>
              </a:r>
            </a:p>
          </p:txBody>
        </p:sp>
      </p:grpSp>
      <p:sp>
        <p:nvSpPr>
          <p:cNvPr id="36" name="角丸四角形 35"/>
          <p:cNvSpPr>
            <a:spLocks noChangeAspect="1"/>
          </p:cNvSpPr>
          <p:nvPr/>
        </p:nvSpPr>
        <p:spPr>
          <a:xfrm>
            <a:off x="431810" y="3442838"/>
            <a:ext cx="2490545" cy="426014"/>
          </a:xfrm>
          <a:prstGeom prst="roundRect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Osaka</a:t>
            </a:r>
            <a:r>
              <a:rPr lang="ja-JP" altLang="en-US" sz="1600" b="1" kern="100" dirty="0" smtClean="0">
                <a:latin typeface="Century Gothic" panose="020B0502020202020204" pitchFamily="34" charset="0"/>
                <a:ea typeface="Meiryo UI" panose="020B0604030504040204" pitchFamily="50" charset="-128"/>
                <a:cs typeface="Times New Roman" panose="02020603050405020304" pitchFamily="18" charset="0"/>
              </a:rPr>
              <a:t>ほかさんマップ</a:t>
            </a:r>
            <a:endParaRPr lang="ja-JP" altLang="en-US" sz="1600" b="1" kern="100" dirty="0">
              <a:latin typeface="Century Gothic" panose="020B0502020202020204" pitchFamily="34" charset="0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45" name="グループ化 44"/>
          <p:cNvGrpSpPr/>
          <p:nvPr/>
        </p:nvGrpSpPr>
        <p:grpSpPr>
          <a:xfrm>
            <a:off x="-1501" y="4150075"/>
            <a:ext cx="2284930" cy="2069488"/>
            <a:chOff x="5108898" y="4056890"/>
            <a:chExt cx="2284930" cy="2069488"/>
          </a:xfrm>
        </p:grpSpPr>
        <p:pic>
          <p:nvPicPr>
            <p:cNvPr id="38" name="図 3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"/>
            <a:stretch/>
          </p:blipFill>
          <p:spPr>
            <a:xfrm>
              <a:off x="5899493" y="4257384"/>
              <a:ext cx="1494335" cy="1868994"/>
            </a:xfrm>
            <a:prstGeom prst="rect">
              <a:avLst/>
            </a:prstGeom>
          </p:spPr>
        </p:pic>
        <p:sp>
          <p:nvSpPr>
            <p:cNvPr id="39" name="正方形/長方形 38"/>
            <p:cNvSpPr/>
            <p:nvPr/>
          </p:nvSpPr>
          <p:spPr>
            <a:xfrm>
              <a:off x="5108898" y="4056890"/>
              <a:ext cx="1035446" cy="886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5485069" y="4521664"/>
              <a:ext cx="536850" cy="484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5807947" y="5421140"/>
              <a:ext cx="456407" cy="396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2714">
              <a:off x="5481631" y="4414773"/>
              <a:ext cx="561085" cy="1221338"/>
            </a:xfrm>
            <a:prstGeom prst="rect">
              <a:avLst/>
            </a:prstGeom>
          </p:spPr>
        </p:pic>
        <p:sp>
          <p:nvSpPr>
            <p:cNvPr id="42" name="正方形/長方形 41"/>
            <p:cNvSpPr/>
            <p:nvPr/>
          </p:nvSpPr>
          <p:spPr>
            <a:xfrm rot="20185104">
              <a:off x="6098944" y="4835407"/>
              <a:ext cx="138921" cy="292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 rot="1096611" flipV="1">
              <a:off x="6192393" y="5098302"/>
              <a:ext cx="138921" cy="60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/>
            <p:cNvSpPr/>
            <p:nvPr/>
          </p:nvSpPr>
          <p:spPr>
            <a:xfrm rot="1479558" flipV="1">
              <a:off x="6137316" y="5394360"/>
              <a:ext cx="138921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7" name="図 4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15" y="3843150"/>
            <a:ext cx="1597694" cy="119827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47" y="3699751"/>
            <a:ext cx="2082164" cy="148506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64" y="5254119"/>
            <a:ext cx="1987813" cy="1325984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04" y="4078465"/>
            <a:ext cx="2966117" cy="2080324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33710"/>
      </p:ext>
    </p:extLst>
  </p:cSld>
  <p:clrMapOvr>
    <a:masterClrMapping/>
  </p:clrMapOvr>
  <p:transition spd="slow" advTm="18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628650" y="4551588"/>
            <a:ext cx="7886700" cy="1788886"/>
            <a:chOff x="628650" y="4551588"/>
            <a:chExt cx="7886700" cy="1788886"/>
          </a:xfrm>
        </p:grpSpPr>
        <p:sp>
          <p:nvSpPr>
            <p:cNvPr id="12" name="タイトル 1">
              <a:extLst>
                <a:ext uri="{FF2B5EF4-FFF2-40B4-BE49-F238E27FC236}">
                  <a16:creationId xmlns:a16="http://schemas.microsoft.com/office/drawing/2014/main" id="{81CE0357-F4CB-42B2-AB39-06EB21BE212E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4551588"/>
              <a:ext cx="7886700" cy="1788886"/>
            </a:xfrm>
            <a:prstGeom prst="rect">
              <a:avLst/>
            </a:prstGeom>
            <a:solidFill>
              <a:srgbClr val="FFCCCC"/>
            </a:solidFill>
          </p:spPr>
          <p:txBody>
            <a:bodyPr vert="horz" lIns="18000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defRPr>
              </a:lvl1pPr>
            </a:lstStyle>
            <a:p>
              <a:pPr lvl="0">
                <a:defRPr/>
              </a:pPr>
              <a:r>
                <a:rPr lang="ja-JP" altLang="en-US" b="1" dirty="0">
                  <a:solidFill>
                    <a:prstClr val="black"/>
                  </a:solidFill>
                </a:rPr>
                <a:t>地元愛・地域応援 </a:t>
              </a:r>
              <a:r>
                <a:rPr lang="ja-JP" altLang="en-US" sz="3200" dirty="0">
                  <a:solidFill>
                    <a:prstClr val="black"/>
                  </a:solidFill>
                </a:rPr>
                <a:t>タイプ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地元志向な　あなたに</a:t>
              </a: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8019" y="4769540"/>
              <a:ext cx="1369886" cy="1403503"/>
            </a:xfrm>
            <a:prstGeom prst="rect">
              <a:avLst/>
            </a:prstGeom>
          </p:spPr>
        </p:pic>
      </p:grpSp>
      <p:grpSp>
        <p:nvGrpSpPr>
          <p:cNvPr id="4" name="グループ化 3"/>
          <p:cNvGrpSpPr/>
          <p:nvPr/>
        </p:nvGrpSpPr>
        <p:grpSpPr>
          <a:xfrm>
            <a:off x="628650" y="2534557"/>
            <a:ext cx="7886700" cy="1788886"/>
            <a:chOff x="628650" y="2534557"/>
            <a:chExt cx="7886700" cy="1788886"/>
          </a:xfrm>
        </p:grpSpPr>
        <p:sp>
          <p:nvSpPr>
            <p:cNvPr id="11" name="タイトル 1">
              <a:extLst>
                <a:ext uri="{FF2B5EF4-FFF2-40B4-BE49-F238E27FC236}">
                  <a16:creationId xmlns:a16="http://schemas.microsoft.com/office/drawing/2014/main" id="{CED0014D-B993-4FC7-A978-5ED77B57D203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2534557"/>
              <a:ext cx="7886700" cy="17888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vert="horz" lIns="18000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コスパ</a:t>
              </a:r>
              <a:r>
                <a:rPr kumimoji="1" lang="ja-JP" alt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重視</a:t>
              </a:r>
              <a:r>
                <a:rPr kumimoji="1" lang="ja-JP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 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タイプ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</a:t>
              </a:r>
              <a:r>
                <a:rPr lang="ja-JP" altLang="en-US" sz="3200" dirty="0">
                  <a:solidFill>
                    <a:prstClr val="black"/>
                  </a:solidFill>
                </a:rPr>
                <a:t>お得さを求める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あなたに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0659" y="2748791"/>
              <a:ext cx="1297018" cy="1402182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/>
          <p:nvPr/>
        </p:nvGrpSpPr>
        <p:grpSpPr>
          <a:xfrm>
            <a:off x="628650" y="517526"/>
            <a:ext cx="7886700" cy="1788886"/>
            <a:chOff x="628650" y="517526"/>
            <a:chExt cx="7886700" cy="178888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9ECE843E-4D29-4D82-8316-51B38914F85E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517526"/>
              <a:ext cx="7886700" cy="17888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vert="horz" lIns="18000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トレンド</a:t>
              </a: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 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タイプ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</a:t>
              </a:r>
              <a:r>
                <a:rPr lang="ja-JP" altLang="en-US" sz="3200" dirty="0">
                  <a:solidFill>
                    <a:prstClr val="black"/>
                  </a:solidFill>
                </a:rPr>
                <a:t>流行に関心がある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あなたに</a:t>
              </a: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0662" y="809062"/>
              <a:ext cx="1587243" cy="1222178"/>
            </a:xfrm>
            <a:prstGeom prst="rect">
              <a:avLst/>
            </a:prstGeom>
          </p:spPr>
        </p:pic>
      </p:grpSp>
      <p:grpSp>
        <p:nvGrpSpPr>
          <p:cNvPr id="13" name="グループ化 12"/>
          <p:cNvGrpSpPr/>
          <p:nvPr/>
        </p:nvGrpSpPr>
        <p:grpSpPr>
          <a:xfrm>
            <a:off x="628650" y="4551588"/>
            <a:ext cx="7886700" cy="1788886"/>
            <a:chOff x="628650" y="4551588"/>
            <a:chExt cx="7886700" cy="1788886"/>
          </a:xfrm>
        </p:grpSpPr>
        <p:sp>
          <p:nvSpPr>
            <p:cNvPr id="14" name="タイトル 1">
              <a:extLst>
                <a:ext uri="{FF2B5EF4-FFF2-40B4-BE49-F238E27FC236}">
                  <a16:creationId xmlns:a16="http://schemas.microsoft.com/office/drawing/2014/main" id="{81CE0357-F4CB-42B2-AB39-06EB21BE212E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4551588"/>
              <a:ext cx="7886700" cy="17888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18000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defRPr>
              </a:lvl1pPr>
            </a:lstStyle>
            <a:p>
              <a:pPr lvl="0"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地元</a:t>
              </a:r>
              <a:r>
                <a:rPr lang="ja-JP" altLang="en-US" b="1" dirty="0">
                  <a:solidFill>
                    <a:srgbClr val="FF0000"/>
                  </a:solidFill>
                </a:rPr>
                <a:t>愛・地域</a:t>
              </a:r>
              <a:r>
                <a:rPr lang="ja-JP" altLang="en-US" b="1" dirty="0" smtClean="0">
                  <a:solidFill>
                    <a:srgbClr val="FF0000"/>
                  </a:solidFill>
                </a:rPr>
                <a:t>応援 </a:t>
              </a: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タイプ</a:t>
              </a: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j-cs"/>
                </a:rPr>
                <a:t>　地元志向な　あなたに</a:t>
              </a: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8019" y="4769540"/>
              <a:ext cx="1369886" cy="1403503"/>
            </a:xfrm>
            <a:prstGeom prst="rect">
              <a:avLst/>
            </a:prstGeom>
          </p:spPr>
        </p:pic>
      </p:grpSp>
      <p:pic>
        <p:nvPicPr>
          <p:cNvPr id="19" name="オーディオ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221259"/>
      </p:ext>
    </p:extLst>
  </p:cSld>
  <p:clrMapOvr>
    <a:masterClrMapping/>
  </p:clrMapOvr>
  <p:transition spd="slow" advTm="540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8770" y="317360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地元</a:t>
            </a:r>
            <a:r>
              <a:rPr lang="ja-JP" altLang="en-US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愛・地域応援タイプ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 descr="M:\巻頭特集WG\landmark_oosakajou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14" y="179991"/>
            <a:ext cx="996068" cy="10178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グループ化 56"/>
          <p:cNvGrpSpPr/>
          <p:nvPr/>
        </p:nvGrpSpPr>
        <p:grpSpPr>
          <a:xfrm>
            <a:off x="3706618" y="4057893"/>
            <a:ext cx="5074205" cy="2521499"/>
            <a:chOff x="450275" y="1597600"/>
            <a:chExt cx="5102807" cy="2521499"/>
          </a:xfrm>
        </p:grpSpPr>
        <p:sp>
          <p:nvSpPr>
            <p:cNvPr id="4" name="正方形/長方形 3"/>
            <p:cNvSpPr/>
            <p:nvPr/>
          </p:nvSpPr>
          <p:spPr>
            <a:xfrm>
              <a:off x="450275" y="1597600"/>
              <a:ext cx="5102807" cy="25214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b="1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地域の再生可能</a:t>
              </a:r>
              <a:r>
                <a:rPr kumimoji="1" lang="ja-JP" altLang="en-US" sz="22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エネルギー電気の活用</a:t>
              </a:r>
              <a:endParaRPr kumimoji="1" lang="en-US" altLang="ja-JP" sz="22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22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・太陽光パネルの設置</a:t>
              </a:r>
              <a:endParaRPr kumimoji="1" lang="en-US" altLang="ja-JP" sz="22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8" name="図 27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736" y="2341866"/>
              <a:ext cx="2836829" cy="1489089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sp>
          <p:nvSpPr>
            <p:cNvPr id="52" name="テキスト ボックス 1125"/>
            <p:cNvSpPr txBox="1"/>
            <p:nvPr/>
          </p:nvSpPr>
          <p:spPr>
            <a:xfrm>
              <a:off x="2567325" y="3785795"/>
              <a:ext cx="2813020" cy="3196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ja-JP" sz="1600" b="1" kern="1200" dirty="0">
                  <a:solidFill>
                    <a:srgbClr val="000000"/>
                  </a:solidFill>
                  <a:effectLst/>
                  <a:latin typeface="ＭＳ Ｐゴシック" panose="020B060007020508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大阪府内の太陽光発電所</a:t>
              </a:r>
              <a:endParaRPr lang="ja-JP" sz="1600" b="1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</p:txBody>
        </p:sp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3003" y="2405470"/>
              <a:ext cx="1694006" cy="1372145"/>
            </a:xfrm>
            <a:prstGeom prst="rect">
              <a:avLst/>
            </a:prstGeom>
          </p:spPr>
        </p:pic>
      </p:grpSp>
      <p:grpSp>
        <p:nvGrpSpPr>
          <p:cNvPr id="61" name="グループ化 60"/>
          <p:cNvGrpSpPr/>
          <p:nvPr/>
        </p:nvGrpSpPr>
        <p:grpSpPr>
          <a:xfrm>
            <a:off x="326432" y="4057894"/>
            <a:ext cx="3253329" cy="2730826"/>
            <a:chOff x="5215474" y="1386593"/>
            <a:chExt cx="3355153" cy="2941834"/>
          </a:xfrm>
        </p:grpSpPr>
        <p:sp>
          <p:nvSpPr>
            <p:cNvPr id="6" name="正方形/長方形 5"/>
            <p:cNvSpPr/>
            <p:nvPr/>
          </p:nvSpPr>
          <p:spPr>
            <a:xfrm>
              <a:off x="5215474" y="1386593"/>
              <a:ext cx="3355153" cy="27252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2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地域の交通機関の利用</a:t>
              </a:r>
              <a:endParaRPr kumimoji="1" lang="en-US" altLang="ja-JP" sz="22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9" name="図 28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25"/>
            <a:stretch/>
          </p:blipFill>
          <p:spPr bwMode="auto">
            <a:xfrm>
              <a:off x="6686930" y="2522824"/>
              <a:ext cx="1748945" cy="1112610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テキスト ボックス 144"/>
            <p:cNvSpPr txBox="1"/>
            <p:nvPr/>
          </p:nvSpPr>
          <p:spPr>
            <a:xfrm>
              <a:off x="7006271" y="3649504"/>
              <a:ext cx="1110260" cy="6789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altLang="ja-JP" b="1" dirty="0">
                  <a:solidFill>
                    <a:srgbClr val="000000"/>
                  </a:solidFill>
                  <a:ea typeface="Meiryo UI" panose="020B0604030504040204" pitchFamily="50" charset="-128"/>
                  <a:cs typeface="Times New Roman" panose="02020603050405020304" pitchFamily="18" charset="0"/>
                </a:rPr>
                <a:t>EV</a:t>
              </a:r>
              <a:r>
                <a:rPr lang="ja-JP" altLang="en-US" b="1" dirty="0" smtClean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カート</a:t>
              </a:r>
              <a:endParaRPr lang="ja-JP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147" y="3080928"/>
              <a:ext cx="1091567" cy="570344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147" y="2137191"/>
              <a:ext cx="1086293" cy="771267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313752" y="1370633"/>
            <a:ext cx="8460000" cy="2743289"/>
            <a:chOff x="203539" y="4356224"/>
            <a:chExt cx="8310826" cy="2743289"/>
          </a:xfrm>
        </p:grpSpPr>
        <p:sp>
          <p:nvSpPr>
            <p:cNvPr id="5" name="正方形/長方形 4"/>
            <p:cNvSpPr/>
            <p:nvPr/>
          </p:nvSpPr>
          <p:spPr>
            <a:xfrm>
              <a:off x="203539" y="4356224"/>
              <a:ext cx="8310826" cy="25704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大阪産</a:t>
              </a:r>
              <a:r>
                <a:rPr kumimoji="1" lang="en-US" altLang="ja-JP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もん</a:t>
              </a:r>
              <a:r>
                <a:rPr kumimoji="1" lang="en-US" altLang="ja-JP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r>
                <a:rPr kumimoji="1" lang="ja-JP" altLang="en-US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などの</a:t>
              </a:r>
              <a:endParaRPr kumimoji="1" lang="en-US" altLang="ja-JP" sz="24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2400" b="1" dirty="0" smtClean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地域の旬の食材の購入</a:t>
              </a:r>
              <a:endParaRPr kumimoji="1" lang="en-US" altLang="ja-JP" sz="24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sz="2400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b="1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雲形吹き出し 33"/>
            <p:cNvSpPr/>
            <p:nvPr/>
          </p:nvSpPr>
          <p:spPr>
            <a:xfrm>
              <a:off x="5662727" y="4427789"/>
              <a:ext cx="2491570" cy="2100362"/>
            </a:xfrm>
            <a:prstGeom prst="cloudCallout">
              <a:avLst>
                <a:gd name="adj1" fmla="val -52501"/>
                <a:gd name="adj2" fmla="val 39635"/>
              </a:avLst>
            </a:prstGeom>
            <a:solidFill>
              <a:srgbClr val="F7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945" y="4670189"/>
              <a:ext cx="1502628" cy="1510179"/>
            </a:xfrm>
            <a:prstGeom prst="rect">
              <a:avLst/>
            </a:prstGeom>
          </p:spPr>
        </p:pic>
        <p:sp>
          <p:nvSpPr>
            <p:cNvPr id="15" name="雲形吹き出し 14"/>
            <p:cNvSpPr/>
            <p:nvPr/>
          </p:nvSpPr>
          <p:spPr>
            <a:xfrm>
              <a:off x="357068" y="4427789"/>
              <a:ext cx="2534389" cy="2059072"/>
            </a:xfrm>
            <a:prstGeom prst="cloudCallout">
              <a:avLst>
                <a:gd name="adj1" fmla="val 55160"/>
                <a:gd name="adj2" fmla="val 33518"/>
              </a:avLst>
            </a:prstGeom>
            <a:solidFill>
              <a:srgbClr val="F7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44" y="4544551"/>
              <a:ext cx="1863783" cy="1669121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871" y="5127110"/>
              <a:ext cx="2582909" cy="1972403"/>
            </a:xfrm>
            <a:prstGeom prst="rect">
              <a:avLst/>
            </a:prstGeom>
          </p:spPr>
        </p:pic>
      </p:grpSp>
      <p:pic>
        <p:nvPicPr>
          <p:cNvPr id="30" name="オーディオ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87207"/>
      </p:ext>
    </p:extLst>
  </p:cSld>
  <p:clrMapOvr>
    <a:masterClrMapping/>
  </p:clrMapOvr>
  <p:transition spd="slow" advTm="19716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353702" y="316027"/>
            <a:ext cx="6506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災害による被害</a:t>
            </a:r>
            <a:r>
              <a:rPr lang="ja-JP" altLang="en-US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が甚大</a:t>
            </a:r>
            <a:r>
              <a:rPr lang="ja-JP" altLang="en-US" sz="4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lang="ja-JP" altLang="en-US" sz="4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430" y="1090883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豪雨</a:t>
            </a:r>
            <a:r>
              <a:rPr kumimoji="1" lang="ja-JP" altLang="en-US" sz="32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による被害</a:t>
            </a:r>
            <a:endParaRPr kumimoji="1" lang="ja-JP" altLang="en-US" sz="32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486" y="1151798"/>
            <a:ext cx="447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大規模台風</a:t>
            </a:r>
            <a:r>
              <a:rPr kumimoji="1" lang="ja-JP" altLang="en-US" sz="32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による被害</a:t>
            </a:r>
            <a:endParaRPr kumimoji="1" lang="ja-JP" altLang="en-US" sz="32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085" y="2009774"/>
            <a:ext cx="4261757" cy="309472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99" y="2026995"/>
            <a:ext cx="4425506" cy="307750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4" y="1847269"/>
            <a:ext cx="4284653" cy="3213490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227441" y="4878350"/>
            <a:ext cx="4192389" cy="1727200"/>
            <a:chOff x="-183445" y="4914900"/>
            <a:chExt cx="4642757" cy="1727200"/>
          </a:xfrm>
        </p:grpSpPr>
        <p:sp>
          <p:nvSpPr>
            <p:cNvPr id="12" name="爆発 2 11"/>
            <p:cNvSpPr/>
            <p:nvPr/>
          </p:nvSpPr>
          <p:spPr>
            <a:xfrm>
              <a:off x="-183445" y="4914900"/>
              <a:ext cx="4642757" cy="1727200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016656" y="5486112"/>
              <a:ext cx="2053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道路崩落</a:t>
              </a:r>
              <a:endParaRPr kumimoji="1" lang="ja-JP" altLang="en-US" sz="3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543956" y="4757251"/>
            <a:ext cx="4192389" cy="1727200"/>
            <a:chOff x="-183445" y="4914900"/>
            <a:chExt cx="4642757" cy="1727200"/>
          </a:xfrm>
        </p:grpSpPr>
        <p:sp>
          <p:nvSpPr>
            <p:cNvPr id="20" name="爆発 2 19"/>
            <p:cNvSpPr/>
            <p:nvPr/>
          </p:nvSpPr>
          <p:spPr>
            <a:xfrm>
              <a:off x="-183445" y="4914900"/>
              <a:ext cx="4642757" cy="1727200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016656" y="5486112"/>
              <a:ext cx="2053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浸水被害</a:t>
              </a:r>
              <a:endParaRPr kumimoji="1" lang="ja-JP" altLang="en-US" sz="3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237611" y="4888683"/>
            <a:ext cx="4192389" cy="1727200"/>
            <a:chOff x="-183445" y="4914900"/>
            <a:chExt cx="4642756" cy="1727200"/>
          </a:xfrm>
        </p:grpSpPr>
        <p:sp>
          <p:nvSpPr>
            <p:cNvPr id="26" name="爆発 2 25"/>
            <p:cNvSpPr/>
            <p:nvPr/>
          </p:nvSpPr>
          <p:spPr>
            <a:xfrm>
              <a:off x="-183445" y="4914900"/>
              <a:ext cx="4642756" cy="1727200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016656" y="5486112"/>
              <a:ext cx="2053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電柱倒壊</a:t>
              </a:r>
              <a:endParaRPr kumimoji="1" lang="ja-JP" altLang="en-US" sz="3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" r="24198"/>
          <a:stretch/>
        </p:blipFill>
        <p:spPr bwMode="auto">
          <a:xfrm>
            <a:off x="4749800" y="1902755"/>
            <a:ext cx="4178300" cy="320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グループ化 21"/>
          <p:cNvGrpSpPr/>
          <p:nvPr/>
        </p:nvGrpSpPr>
        <p:grpSpPr>
          <a:xfrm>
            <a:off x="4379100" y="4746918"/>
            <a:ext cx="4709716" cy="1727200"/>
            <a:chOff x="-293887" y="4051299"/>
            <a:chExt cx="4881117" cy="1727200"/>
          </a:xfrm>
        </p:grpSpPr>
        <p:sp>
          <p:nvSpPr>
            <p:cNvPr id="23" name="爆発 2 22"/>
            <p:cNvSpPr/>
            <p:nvPr/>
          </p:nvSpPr>
          <p:spPr>
            <a:xfrm>
              <a:off x="-293887" y="4051299"/>
              <a:ext cx="4881117" cy="1727200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60661" y="4741773"/>
              <a:ext cx="33537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強風により倒木</a:t>
              </a:r>
              <a:endParaRPr kumimoji="1" lang="ja-JP" altLang="en-US" sz="3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6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8465">
        <p:fade/>
      </p:transition>
    </mc:Choice>
    <mc:Fallback xmlns="">
      <p:transition spd="med" advClick="0" advTm="28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"/>
          <p:cNvSpPr txBox="1">
            <a:spLocks/>
          </p:cNvSpPr>
          <p:nvPr/>
        </p:nvSpPr>
        <p:spPr>
          <a:xfrm>
            <a:off x="6112601" y="536961"/>
            <a:ext cx="3235354" cy="6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大阪産</a:t>
            </a:r>
            <a:r>
              <a:rPr lang="en-US" altLang="ja-JP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もん</a:t>
            </a:r>
            <a:r>
              <a:rPr lang="en-US" altLang="ja-JP" sz="2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2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などの</a:t>
            </a:r>
            <a:endParaRPr lang="ja-JP" altLang="en-US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地域の旬の食材の購入</a:t>
            </a:r>
          </a:p>
        </p:txBody>
      </p:sp>
      <p:cxnSp>
        <p:nvCxnSpPr>
          <p:cNvPr id="21" name="直線コネクタ 20"/>
          <p:cNvCxnSpPr/>
          <p:nvPr/>
        </p:nvCxnSpPr>
        <p:spPr>
          <a:xfrm>
            <a:off x="6127115" y="1140408"/>
            <a:ext cx="2887345" cy="2592"/>
          </a:xfrm>
          <a:prstGeom prst="line">
            <a:avLst/>
          </a:prstGeom>
          <a:ln w="57150" cap="rnd">
            <a:solidFill>
              <a:srgbClr val="FF7C8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0" y="657324"/>
            <a:ext cx="358775" cy="317652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229858" y="1382024"/>
            <a:ext cx="8842413" cy="2384277"/>
            <a:chOff x="229858" y="1382024"/>
            <a:chExt cx="8842413" cy="2384277"/>
          </a:xfrm>
        </p:grpSpPr>
        <p:sp>
          <p:nvSpPr>
            <p:cNvPr id="37" name="正方形/長方形 36"/>
            <p:cNvSpPr/>
            <p:nvPr/>
          </p:nvSpPr>
          <p:spPr>
            <a:xfrm>
              <a:off x="229858" y="1382024"/>
              <a:ext cx="8698241" cy="2384277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4" name="グループ化 3"/>
            <p:cNvGrpSpPr/>
            <p:nvPr/>
          </p:nvGrpSpPr>
          <p:grpSpPr>
            <a:xfrm>
              <a:off x="304598" y="1404588"/>
              <a:ext cx="8767673" cy="2267813"/>
              <a:chOff x="468036" y="4612864"/>
              <a:chExt cx="8767673" cy="2267813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4575" y="5352726"/>
                <a:ext cx="983121" cy="1066048"/>
              </a:xfrm>
              <a:prstGeom prst="rect">
                <a:avLst/>
              </a:prstGeom>
            </p:spPr>
          </p:pic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2949" y="5093204"/>
                <a:ext cx="1250121" cy="1353970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11" name="図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0586" y="5102111"/>
                <a:ext cx="1377375" cy="1335272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12" name="正方形/長方形 11"/>
              <p:cNvSpPr/>
              <p:nvPr/>
            </p:nvSpPr>
            <p:spPr>
              <a:xfrm>
                <a:off x="2078920" y="6476391"/>
                <a:ext cx="1503545" cy="396422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  <a:spcAft>
                    <a:spcPts val="0"/>
                  </a:spcAft>
                </a:pPr>
                <a:r>
                  <a:rPr lang="ja-JP" altLang="en-US" sz="2000" b="1" kern="100" dirty="0">
                    <a:latin typeface="Century Gothic" panose="020B050202020202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きく</a:t>
                </a:r>
                <a:r>
                  <a:rPr lang="ja-JP" altLang="en-US" sz="2000" b="1" kern="100" dirty="0" smtClean="0">
                    <a:latin typeface="Century Gothic" panose="020B050202020202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な</a:t>
                </a:r>
                <a:endParaRPr lang="en-US" altLang="ja-JP" sz="2000" b="1" kern="100" dirty="0" smtClean="0"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1800"/>
                  </a:lnSpc>
                  <a:spcAft>
                    <a:spcPts val="0"/>
                  </a:spcAft>
                </a:pPr>
                <a:r>
                  <a:rPr lang="ja-JP" altLang="en-US" sz="1400" b="1" kern="100" dirty="0" smtClean="0">
                    <a:latin typeface="Century Gothic" panose="020B050202020202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（しゅんぎく）</a:t>
                </a:r>
                <a:endParaRPr lang="ja-JP" sz="1400" b="1" kern="100" dirty="0">
                  <a:effectLst/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3832342" y="6466403"/>
                <a:ext cx="1207988" cy="414274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  <a:spcAft>
                    <a:spcPts val="0"/>
                  </a:spcAft>
                </a:pPr>
                <a:r>
                  <a:rPr lang="ja-JP" altLang="en-US" sz="2000" b="1" kern="100" dirty="0" smtClean="0">
                    <a:effectLst/>
                    <a:latin typeface="Century Gothic" panose="020B0502020202020204" pitchFamily="34" charset="0"/>
                    <a:ea typeface="Meiryo UI" panose="020B0604030504040204" pitchFamily="50" charset="-128"/>
                    <a:cs typeface="Arial" panose="020B0604020202020204" pitchFamily="34" charset="0"/>
                  </a:rPr>
                  <a:t>デラウェア</a:t>
                </a:r>
                <a:endParaRPr lang="en-US" altLang="ja-JP" sz="2000" b="1" kern="100" dirty="0" smtClean="0">
                  <a:effectLst/>
                  <a:latin typeface="Century Gothic" panose="020B0502020202020204" pitchFamily="34" charset="0"/>
                  <a:ea typeface="Meiryo UI" panose="020B0604030504040204" pitchFamily="50" charset="-128"/>
                  <a:cs typeface="Arial" panose="020B0604020202020204" pitchFamily="34" charset="0"/>
                </a:endParaRPr>
              </a:p>
              <a:p>
                <a:pPr algn="ctr">
                  <a:lnSpc>
                    <a:spcPts val="1800"/>
                  </a:lnSpc>
                  <a:spcAft>
                    <a:spcPts val="0"/>
                  </a:spcAft>
                </a:pPr>
                <a:r>
                  <a:rPr lang="ja-JP" altLang="en-US" sz="1400" b="1" kern="100" dirty="0" smtClean="0">
                    <a:effectLst/>
                    <a:latin typeface="Century Gothic" panose="020B0502020202020204" pitchFamily="34" charset="0"/>
                    <a:ea typeface="Meiryo UI" panose="020B0604030504040204" pitchFamily="50" charset="-128"/>
                    <a:cs typeface="Arial" panose="020B0604020202020204" pitchFamily="34" charset="0"/>
                  </a:rPr>
                  <a:t>（</a:t>
                </a:r>
                <a:r>
                  <a:rPr lang="ja-JP" sz="1400" b="1" kern="100" dirty="0" smtClean="0">
                    <a:effectLst/>
                    <a:latin typeface="Century Gothic" panose="020B0502020202020204" pitchFamily="34" charset="0"/>
                    <a:ea typeface="Meiryo UI" panose="020B0604030504040204" pitchFamily="50" charset="-128"/>
                    <a:cs typeface="Arial" panose="020B0604020202020204" pitchFamily="34" charset="0"/>
                  </a:rPr>
                  <a:t>ぶどう</a:t>
                </a:r>
                <a:r>
                  <a:rPr lang="ja-JP" altLang="en-US" sz="1400" b="1" kern="100" dirty="0" smtClean="0">
                    <a:effectLst/>
                    <a:latin typeface="Century Gothic" panose="020B0502020202020204" pitchFamily="34" charset="0"/>
                    <a:ea typeface="Meiryo UI" panose="020B0604030504040204" pitchFamily="50" charset="-128"/>
                    <a:cs typeface="Arial" panose="020B0604020202020204" pitchFamily="34" charset="0"/>
                  </a:rPr>
                  <a:t>）</a:t>
                </a:r>
                <a:endParaRPr lang="ja-JP" sz="1400" b="1" kern="100" dirty="0">
                  <a:effectLst/>
                  <a:latin typeface="Century Gothic" panose="020B0502020202020204" pitchFamily="34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5359184" y="6348738"/>
                <a:ext cx="1556716" cy="255307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ts val="1800"/>
                  </a:lnSpc>
                  <a:spcAft>
                    <a:spcPts val="0"/>
                  </a:spcAft>
                </a:pPr>
                <a:r>
                  <a:rPr lang="ja-JP" altLang="en-US" sz="2000" b="1" kern="100" dirty="0" smtClean="0">
                    <a:latin typeface="Meiryo UI" panose="020B0604030504040204" pitchFamily="50" charset="-128"/>
                    <a:ea typeface="Meiryo UI" panose="020B0604030504040204" pitchFamily="50" charset="-128"/>
                    <a:cs typeface="Arial" panose="020B0604020202020204" pitchFamily="34" charset="0"/>
                  </a:rPr>
                  <a:t>しらす</a:t>
                </a:r>
                <a:endParaRPr lang="ja-JP" sz="2800" b="1" kern="100" dirty="0"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角丸四角形 33"/>
              <p:cNvSpPr>
                <a:spLocks noChangeAspect="1"/>
              </p:cNvSpPr>
              <p:nvPr/>
            </p:nvSpPr>
            <p:spPr>
              <a:xfrm>
                <a:off x="468036" y="4612864"/>
                <a:ext cx="2046970" cy="426014"/>
              </a:xfrm>
              <a:prstGeom prst="roundRect">
                <a:avLst/>
              </a:prstGeom>
              <a:solidFill>
                <a:srgbClr val="FF7C80"/>
              </a:solidFill>
              <a:ln>
                <a:solidFill>
                  <a:srgbClr val="FF7C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000" b="1" kern="100" dirty="0" smtClean="0">
                    <a:latin typeface="Century Gothic" panose="020B0502020202020204" pitchFamily="34" charset="0"/>
                    <a:ea typeface="Meiryo UI" panose="020B0604030504040204" pitchFamily="50" charset="-128"/>
                    <a:cs typeface="Times New Roman" panose="02020603050405020304" pitchFamily="18" charset="0"/>
                  </a:rPr>
                  <a:t>大阪産（もん）</a:t>
                </a:r>
                <a:endParaRPr lang="ja-JP" altLang="en-US" sz="2000" b="1" kern="100" dirty="0">
                  <a:latin typeface="Century Gothic" panose="020B0502020202020204" pitchFamily="34" charset="0"/>
                  <a:ea typeface="Meiryo UI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6" name="図 3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99911" y="5235509"/>
                <a:ext cx="1622510" cy="1081673"/>
              </a:xfrm>
              <a:prstGeom prst="rect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6" name="円形吹き出し 5"/>
              <p:cNvSpPr/>
              <p:nvPr/>
            </p:nvSpPr>
            <p:spPr>
              <a:xfrm>
                <a:off x="7124370" y="4644715"/>
                <a:ext cx="2111339" cy="1878595"/>
              </a:xfrm>
              <a:prstGeom prst="wedgeEllipseCallout">
                <a:avLst>
                  <a:gd name="adj1" fmla="val -56399"/>
                  <a:gd name="adj2" fmla="val 23820"/>
                </a:avLst>
              </a:prstGeom>
              <a:solidFill>
                <a:srgbClr val="FF7C80"/>
              </a:solidFill>
              <a:ln>
                <a:solidFill>
                  <a:srgbClr val="FF7C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endParaRPr kumimoji="1" lang="en-US" altLang="ja-JP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38" name="グループ化 37"/>
          <p:cNvGrpSpPr/>
          <p:nvPr/>
        </p:nvGrpSpPr>
        <p:grpSpPr>
          <a:xfrm>
            <a:off x="462508" y="3824601"/>
            <a:ext cx="2501575" cy="1703620"/>
            <a:chOff x="655132" y="1514898"/>
            <a:chExt cx="2501575" cy="1703620"/>
          </a:xfrm>
        </p:grpSpPr>
        <p:pic>
          <p:nvPicPr>
            <p:cNvPr id="39" name="図 38" descr="ケーキ, 探す, 誕生日, 電車 が含まれている画像&#10;&#10;自動的に生成された説明">
              <a:extLst>
                <a:ext uri="{FF2B5EF4-FFF2-40B4-BE49-F238E27FC236}">
                  <a16:creationId xmlns:a16="http://schemas.microsoft.com/office/drawing/2014/main" id="{8C1F1215-B6F0-4F39-B7D1-792AC46FF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32" y="1514898"/>
              <a:ext cx="1720828" cy="1703620"/>
            </a:xfrm>
            <a:prstGeom prst="rect">
              <a:avLst/>
            </a:prstGeom>
          </p:spPr>
        </p:pic>
        <p:grpSp>
          <p:nvGrpSpPr>
            <p:cNvPr id="40" name="グループ化 39"/>
            <p:cNvGrpSpPr/>
            <p:nvPr/>
          </p:nvGrpSpPr>
          <p:grpSpPr>
            <a:xfrm>
              <a:off x="2266152" y="1682924"/>
              <a:ext cx="890555" cy="768543"/>
              <a:chOff x="3072967" y="3639644"/>
              <a:chExt cx="1238658" cy="1103482"/>
            </a:xfrm>
          </p:grpSpPr>
          <p:sp>
            <p:nvSpPr>
              <p:cNvPr id="41" name="雲形吹き出し 40"/>
              <p:cNvSpPr/>
              <p:nvPr/>
            </p:nvSpPr>
            <p:spPr>
              <a:xfrm rot="2968643">
                <a:off x="3056887" y="3655724"/>
                <a:ext cx="1103482" cy="1071321"/>
              </a:xfrm>
              <a:prstGeom prst="cloudCallout">
                <a:avLst>
                  <a:gd name="adj1" fmla="val -15273"/>
                  <a:gd name="adj2" fmla="val 71226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3151659" y="3809406"/>
                <a:ext cx="1159966" cy="662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</a:t>
                </a:r>
                <a:r>
                  <a:rPr kumimoji="1" lang="ja-JP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₂</a:t>
                </a:r>
              </a:p>
            </p:txBody>
          </p:sp>
        </p:grpSp>
      </p:grpSp>
      <p:grpSp>
        <p:nvGrpSpPr>
          <p:cNvPr id="43" name="グループ化 42"/>
          <p:cNvGrpSpPr/>
          <p:nvPr/>
        </p:nvGrpSpPr>
        <p:grpSpPr>
          <a:xfrm>
            <a:off x="1663827" y="4702218"/>
            <a:ext cx="2497375" cy="1938162"/>
            <a:chOff x="1717696" y="2609532"/>
            <a:chExt cx="2497375" cy="1938162"/>
          </a:xfrm>
        </p:grpSpPr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696" y="3075441"/>
              <a:ext cx="1779157" cy="1472253"/>
            </a:xfrm>
            <a:prstGeom prst="rect">
              <a:avLst/>
            </a:prstGeom>
          </p:spPr>
        </p:pic>
        <p:grpSp>
          <p:nvGrpSpPr>
            <p:cNvPr id="45" name="グループ化 44"/>
            <p:cNvGrpSpPr/>
            <p:nvPr/>
          </p:nvGrpSpPr>
          <p:grpSpPr>
            <a:xfrm>
              <a:off x="3324516" y="2609532"/>
              <a:ext cx="890555" cy="768543"/>
              <a:chOff x="3072967" y="3639644"/>
              <a:chExt cx="1238658" cy="1103482"/>
            </a:xfrm>
          </p:grpSpPr>
          <p:sp>
            <p:nvSpPr>
              <p:cNvPr id="46" name="雲形吹き出し 45"/>
              <p:cNvSpPr/>
              <p:nvPr/>
            </p:nvSpPr>
            <p:spPr>
              <a:xfrm rot="2968643">
                <a:off x="3056887" y="3655724"/>
                <a:ext cx="1103482" cy="1071321"/>
              </a:xfrm>
              <a:prstGeom prst="cloudCallout">
                <a:avLst>
                  <a:gd name="adj1" fmla="val -15273"/>
                  <a:gd name="adj2" fmla="val 71226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3151659" y="3809406"/>
                <a:ext cx="1159966" cy="662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</a:t>
                </a:r>
                <a:r>
                  <a:rPr kumimoji="1" lang="ja-JP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₂</a:t>
                </a:r>
              </a:p>
            </p:txBody>
          </p:sp>
        </p:grpSp>
      </p:grpSp>
      <p:sp>
        <p:nvSpPr>
          <p:cNvPr id="48" name="右矢印 47"/>
          <p:cNvSpPr/>
          <p:nvPr/>
        </p:nvSpPr>
        <p:spPr>
          <a:xfrm>
            <a:off x="4089991" y="5086489"/>
            <a:ext cx="954101" cy="669879"/>
          </a:xfrm>
          <a:prstGeom prst="rightArrow">
            <a:avLst>
              <a:gd name="adj1" fmla="val 50000"/>
              <a:gd name="adj2" fmla="val 67063"/>
            </a:avLst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9" name="グループ化 48"/>
          <p:cNvGrpSpPr/>
          <p:nvPr/>
        </p:nvGrpSpPr>
        <p:grpSpPr>
          <a:xfrm>
            <a:off x="5034686" y="3672401"/>
            <a:ext cx="3551808" cy="3217244"/>
            <a:chOff x="5088555" y="1446552"/>
            <a:chExt cx="3551808" cy="3350407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1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-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217" y="1446552"/>
              <a:ext cx="3350407" cy="3350407"/>
            </a:xfrm>
            <a:prstGeom prst="rect">
              <a:avLst/>
            </a:prstGeom>
            <a:noFill/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496" y="2625985"/>
              <a:ext cx="1849867" cy="1859163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555" y="1501638"/>
              <a:ext cx="2040191" cy="1827104"/>
            </a:xfrm>
            <a:prstGeom prst="rect">
              <a:avLst/>
            </a:prstGeom>
          </p:spPr>
        </p:pic>
      </p:grpSp>
      <p:sp>
        <p:nvSpPr>
          <p:cNvPr id="3" name="テキスト ボックス 2"/>
          <p:cNvSpPr txBox="1"/>
          <p:nvPr/>
        </p:nvSpPr>
        <p:spPr>
          <a:xfrm>
            <a:off x="6977805" y="1755762"/>
            <a:ext cx="212750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大阪府の生産量 </a:t>
            </a:r>
            <a:endParaRPr kumimoji="1"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きくな</a:t>
            </a:r>
            <a:r>
              <a:rPr kumimoji="1"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１位</a:t>
            </a:r>
            <a:endParaRPr kumimoji="1"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デラウェア：</a:t>
            </a: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３位</a:t>
            </a:r>
            <a:endParaRPr kumimoji="1" lang="en-US" altLang="ja-JP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ja-JP" altLang="en-US" sz="1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ja-JP" altLang="en-US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しらす：５位</a:t>
            </a:r>
            <a:endParaRPr kumimoji="1"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5" name="タイトル 1"/>
          <p:cNvSpPr>
            <a:spLocks noGrp="1"/>
          </p:cNvSpPr>
          <p:nvPr>
            <p:ph type="title"/>
          </p:nvPr>
        </p:nvSpPr>
        <p:spPr>
          <a:xfrm>
            <a:off x="448770" y="317360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地元</a:t>
            </a:r>
            <a:r>
              <a:rPr lang="ja-JP" altLang="en-US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愛・地域応援タイプ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528702"/>
      </p:ext>
    </p:extLst>
  </p:cSld>
  <p:clrMapOvr>
    <a:masterClrMapping/>
  </p:clrMapOvr>
  <p:transition spd="slow" advTm="23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448770" y="1419450"/>
            <a:ext cx="8187484" cy="2381313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25"/>
          <a:stretch/>
        </p:blipFill>
        <p:spPr bwMode="auto">
          <a:xfrm>
            <a:off x="3846786" y="4065772"/>
            <a:ext cx="3599512" cy="228986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テキスト ボックス 144"/>
          <p:cNvSpPr txBox="1"/>
          <p:nvPr/>
        </p:nvSpPr>
        <p:spPr>
          <a:xfrm>
            <a:off x="3721857" y="6426892"/>
            <a:ext cx="4700514" cy="4268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ja-JP" b="1" kern="1200" dirty="0" smtClean="0">
                <a:solidFill>
                  <a:srgbClr val="0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EV</a:t>
            </a:r>
            <a:r>
              <a:rPr lang="ja-JP" altLang="en-US" b="1" kern="1200" dirty="0" smtClean="0">
                <a:solidFill>
                  <a:srgbClr val="0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カート</a:t>
            </a:r>
            <a:r>
              <a:rPr lang="ja-JP" b="1" kern="1200" dirty="0" smtClean="0">
                <a:solidFill>
                  <a:srgbClr val="0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の導入</a:t>
            </a:r>
            <a:r>
              <a:rPr lang="ja-JP" b="1" kern="1200" dirty="0">
                <a:solidFill>
                  <a:srgbClr val="0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実証事業（河内長野市）</a:t>
            </a:r>
            <a:endParaRPr lang="ja-JP" b="1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ＭＳ Ｐゴシック" panose="020B0600070205080204" pitchFamily="50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6112601" y="1204692"/>
            <a:ext cx="2680879" cy="1579"/>
          </a:xfrm>
          <a:prstGeom prst="line">
            <a:avLst/>
          </a:prstGeom>
          <a:ln w="57150" cap="rnd">
            <a:solidFill>
              <a:srgbClr val="FF7C8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グループ化 20"/>
          <p:cNvGrpSpPr/>
          <p:nvPr/>
        </p:nvGrpSpPr>
        <p:grpSpPr>
          <a:xfrm>
            <a:off x="698607" y="2243536"/>
            <a:ext cx="1571167" cy="1139202"/>
            <a:chOff x="1964739" y="2516759"/>
            <a:chExt cx="1571167" cy="1139202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739" y="2516759"/>
              <a:ext cx="1571167" cy="1139202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2500935" y="3141243"/>
              <a:ext cx="199626" cy="156355"/>
            </a:xfrm>
            <a:prstGeom prst="rect">
              <a:avLst/>
            </a:prstGeom>
            <a:solidFill>
              <a:srgbClr val="ED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2074862" y="3122437"/>
              <a:ext cx="209032" cy="220321"/>
            </a:xfrm>
            <a:prstGeom prst="rect">
              <a:avLst/>
            </a:prstGeom>
            <a:solidFill>
              <a:srgbClr val="ED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2234306" y="3256659"/>
              <a:ext cx="411706" cy="156355"/>
            </a:xfrm>
            <a:prstGeom prst="rect">
              <a:avLst/>
            </a:prstGeom>
            <a:solidFill>
              <a:srgbClr val="ED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2241698" y="1617995"/>
            <a:ext cx="1161882" cy="894678"/>
            <a:chOff x="6129201" y="2437030"/>
            <a:chExt cx="476369" cy="328820"/>
          </a:xfrm>
        </p:grpSpPr>
        <p:sp>
          <p:nvSpPr>
            <p:cNvPr id="48" name="雲形吹き出し 47"/>
            <p:cNvSpPr/>
            <p:nvPr/>
          </p:nvSpPr>
          <p:spPr>
            <a:xfrm rot="2968643">
              <a:off x="6154217" y="2412014"/>
              <a:ext cx="328820" cy="378852"/>
            </a:xfrm>
            <a:prstGeom prst="cloudCallout">
              <a:avLst>
                <a:gd name="adj1" fmla="val -15273"/>
                <a:gd name="adj2" fmla="val 7122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6185704" y="2486466"/>
              <a:ext cx="419866" cy="192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/>
                <a:t>CO</a:t>
              </a:r>
              <a:r>
                <a:rPr kumimoji="1" lang="ja-JP" altLang="en-US" sz="2800" b="1" dirty="0"/>
                <a:t>₂</a:t>
              </a:r>
            </a:p>
          </p:txBody>
        </p:sp>
      </p:grpSp>
      <p:sp>
        <p:nvSpPr>
          <p:cNvPr id="3" name="角丸四角形吹き出し 2"/>
          <p:cNvSpPr/>
          <p:nvPr/>
        </p:nvSpPr>
        <p:spPr>
          <a:xfrm>
            <a:off x="585574" y="4311017"/>
            <a:ext cx="2525814" cy="1272988"/>
          </a:xfrm>
          <a:prstGeom prst="wedgeRoundRectCallout">
            <a:avLst>
              <a:gd name="adj1" fmla="val 77763"/>
              <a:gd name="adj2" fmla="val 20955"/>
              <a:gd name="adj3" fmla="val 16667"/>
            </a:avLst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CO₂</a:t>
            </a:r>
            <a:r>
              <a:rPr kumimoji="1" lang="ja-JP" altLang="en-US" sz="2000" b="1" dirty="0" err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を排</a:t>
            </a:r>
            <a:r>
              <a:rPr kumimoji="1" lang="ja-JP" altLang="en-US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</a:t>
            </a:r>
            <a:r>
              <a:rPr kumimoji="1" lang="ja-JP" altLang="en-US" sz="20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しない</a:t>
            </a:r>
            <a:endParaRPr kumimoji="1" lang="en-US" altLang="ja-JP" sz="2000" b="1" dirty="0" smtClean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0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</a:t>
            </a:r>
            <a:r>
              <a:rPr kumimoji="1" lang="ja-JP" altLang="en-US" sz="2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移動手段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3161607" y="2741034"/>
            <a:ext cx="5538007" cy="1339565"/>
            <a:chOff x="3161607" y="2741034"/>
            <a:chExt cx="5538007" cy="1339565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3161607" y="2741034"/>
              <a:ext cx="5538007" cy="750668"/>
              <a:chOff x="3161607" y="2791833"/>
              <a:chExt cx="5538007" cy="750668"/>
            </a:xfrm>
          </p:grpSpPr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432" y="2791833"/>
                <a:ext cx="1436685" cy="750668"/>
              </a:xfrm>
              <a:prstGeom prst="rect">
                <a:avLst/>
              </a:prstGeom>
            </p:spPr>
          </p:pic>
          <p:sp>
            <p:nvSpPr>
              <p:cNvPr id="50" name="右矢印 49"/>
              <p:cNvSpPr/>
              <p:nvPr/>
            </p:nvSpPr>
            <p:spPr>
              <a:xfrm rot="1057736">
                <a:off x="3161607" y="2811529"/>
                <a:ext cx="1251101" cy="525641"/>
              </a:xfrm>
              <a:prstGeom prst="rightArrow">
                <a:avLst>
                  <a:gd name="adj1" fmla="val 50000"/>
                  <a:gd name="adj2" fmla="val 87851"/>
                </a:avLst>
              </a:prstGeom>
              <a:solidFill>
                <a:srgbClr val="FF7C80"/>
              </a:solidFill>
              <a:ln>
                <a:solidFill>
                  <a:srgbClr val="FF7C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1" name="グループ化 50"/>
              <p:cNvGrpSpPr/>
              <p:nvPr/>
            </p:nvGrpSpPr>
            <p:grpSpPr>
              <a:xfrm>
                <a:off x="6135430" y="3137463"/>
                <a:ext cx="1026724" cy="344648"/>
                <a:chOff x="6074599" y="3313481"/>
                <a:chExt cx="843099" cy="228398"/>
              </a:xfrm>
            </p:grpSpPr>
            <p:sp>
              <p:nvSpPr>
                <p:cNvPr id="11" name="雲形吹き出し 10"/>
                <p:cNvSpPr/>
                <p:nvPr/>
              </p:nvSpPr>
              <p:spPr>
                <a:xfrm rot="2968643">
                  <a:off x="6108676" y="3321303"/>
                  <a:ext cx="228398" cy="212754"/>
                </a:xfrm>
                <a:prstGeom prst="cloudCallout">
                  <a:avLst>
                    <a:gd name="adj1" fmla="val -15273"/>
                    <a:gd name="adj2" fmla="val 71226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6074599" y="3339437"/>
                  <a:ext cx="843099" cy="152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900" b="1" dirty="0"/>
                    <a:t>CO</a:t>
                  </a:r>
                  <a:r>
                    <a:rPr kumimoji="1" lang="ja-JP" altLang="en-US" sz="900" b="1" dirty="0"/>
                    <a:t>₂</a:t>
                  </a:r>
                </a:p>
              </p:txBody>
            </p:sp>
          </p:grpSp>
          <p:grpSp>
            <p:nvGrpSpPr>
              <p:cNvPr id="43" name="グループ化 42"/>
              <p:cNvGrpSpPr/>
              <p:nvPr/>
            </p:nvGrpSpPr>
            <p:grpSpPr>
              <a:xfrm>
                <a:off x="6799213" y="2815789"/>
                <a:ext cx="1900401" cy="697867"/>
                <a:chOff x="6831241" y="1545669"/>
                <a:chExt cx="1900401" cy="697867"/>
              </a:xfrm>
            </p:grpSpPr>
            <p:sp>
              <p:nvSpPr>
                <p:cNvPr id="44" name="円形吹き出し 43"/>
                <p:cNvSpPr/>
                <p:nvPr/>
              </p:nvSpPr>
              <p:spPr>
                <a:xfrm>
                  <a:off x="6831241" y="1577514"/>
                  <a:ext cx="1620000" cy="648000"/>
                </a:xfrm>
                <a:prstGeom prst="wedgeEllipseCallout">
                  <a:avLst>
                    <a:gd name="adj1" fmla="val -47736"/>
                    <a:gd name="adj2" fmla="val 40711"/>
                  </a:avLst>
                </a:prstGeom>
                <a:solidFill>
                  <a:srgbClr val="FF7C80"/>
                </a:solidFill>
                <a:ln>
                  <a:solidFill>
                    <a:srgbClr val="FF7C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200"/>
                    </a:lnSpc>
                  </a:pPr>
                  <a:endParaRPr lang="ja-JP" altLang="ja-JP" sz="1000" b="1" kern="100" dirty="0">
                    <a:latin typeface="Century Gothic" panose="020B050202020202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テキスト ボックス 44"/>
                <p:cNvSpPr txBox="1"/>
                <p:nvPr/>
              </p:nvSpPr>
              <p:spPr>
                <a:xfrm>
                  <a:off x="7602647" y="1722534"/>
                  <a:ext cx="11289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050" b="1" dirty="0" smtClean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に　</a:t>
                  </a:r>
                  <a:r>
                    <a:rPr kumimoji="1" lang="ja-JP" altLang="en-US" sz="1600" b="1" dirty="0" smtClean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カット</a:t>
                  </a:r>
                  <a:endParaRPr kumimoji="1" lang="ja-JP" altLang="en-US" sz="105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58" name="テキスト ボックス 57"/>
                <p:cNvSpPr txBox="1"/>
                <p:nvPr/>
              </p:nvSpPr>
              <p:spPr>
                <a:xfrm>
                  <a:off x="7236585" y="1545669"/>
                  <a:ext cx="11289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b="1" dirty="0" smtClean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１</a:t>
                  </a:r>
                  <a:endParaRPr kumimoji="1" lang="ja-JP" altLang="en-US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64" name="テキスト ボックス 63"/>
                <p:cNvSpPr txBox="1"/>
                <p:nvPr/>
              </p:nvSpPr>
              <p:spPr>
                <a:xfrm>
                  <a:off x="7254111" y="1904982"/>
                  <a:ext cx="11289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6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８</a:t>
                  </a:r>
                </a:p>
              </p:txBody>
            </p:sp>
            <p:cxnSp>
              <p:nvCxnSpPr>
                <p:cNvPr id="66" name="直線コネクタ 65"/>
                <p:cNvCxnSpPr/>
                <p:nvPr/>
              </p:nvCxnSpPr>
              <p:spPr>
                <a:xfrm>
                  <a:off x="7305779" y="1918850"/>
                  <a:ext cx="281039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2" name="テキスト ボックス 144"/>
            <p:cNvSpPr txBox="1"/>
            <p:nvPr/>
          </p:nvSpPr>
          <p:spPr>
            <a:xfrm>
              <a:off x="4996709" y="3401676"/>
              <a:ext cx="1110260" cy="6789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ja-JP" altLang="en-US" sz="2000" b="1" dirty="0" smtClean="0">
                  <a:solidFill>
                    <a:srgbClr val="000000"/>
                  </a:solidFill>
                  <a:ea typeface="Meiryo UI" panose="020B0604030504040204" pitchFamily="50" charset="-128"/>
                  <a:cs typeface="Times New Roman" panose="02020603050405020304" pitchFamily="18" charset="0"/>
                </a:rPr>
                <a:t>電車</a:t>
              </a:r>
              <a:endParaRPr lang="ja-JP" sz="20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128834" y="1458642"/>
            <a:ext cx="5602808" cy="1439263"/>
            <a:chOff x="3128834" y="1458642"/>
            <a:chExt cx="5602808" cy="1439263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3128834" y="1458642"/>
              <a:ext cx="5602808" cy="1019316"/>
              <a:chOff x="3128834" y="1458642"/>
              <a:chExt cx="5602808" cy="1019316"/>
            </a:xfrm>
          </p:grpSpPr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2481" y="1458642"/>
                <a:ext cx="1329880" cy="944214"/>
              </a:xfrm>
              <a:prstGeom prst="rect">
                <a:avLst/>
              </a:prstGeom>
            </p:spPr>
          </p:pic>
          <p:sp>
            <p:nvSpPr>
              <p:cNvPr id="41" name="右矢印 40"/>
              <p:cNvSpPr/>
              <p:nvPr/>
            </p:nvSpPr>
            <p:spPr>
              <a:xfrm rot="20388165">
                <a:off x="3128834" y="1952317"/>
                <a:ext cx="1251101" cy="525641"/>
              </a:xfrm>
              <a:prstGeom prst="rightArrow">
                <a:avLst>
                  <a:gd name="adj1" fmla="val 50000"/>
                  <a:gd name="adj2" fmla="val 87851"/>
                </a:avLst>
              </a:prstGeom>
              <a:solidFill>
                <a:srgbClr val="FF7C80"/>
              </a:solidFill>
              <a:ln>
                <a:solidFill>
                  <a:srgbClr val="FF7C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6" name="グループ化 45"/>
              <p:cNvGrpSpPr/>
              <p:nvPr/>
            </p:nvGrpSpPr>
            <p:grpSpPr>
              <a:xfrm>
                <a:off x="6136803" y="1557329"/>
                <a:ext cx="1090034" cy="582901"/>
                <a:chOff x="6129201" y="2437030"/>
                <a:chExt cx="864502" cy="328820"/>
              </a:xfrm>
            </p:grpSpPr>
            <p:sp>
              <p:nvSpPr>
                <p:cNvPr id="10" name="雲形吹き出し 9"/>
                <p:cNvSpPr/>
                <p:nvPr/>
              </p:nvSpPr>
              <p:spPr>
                <a:xfrm rot="2968643">
                  <a:off x="6154217" y="2412014"/>
                  <a:ext cx="328820" cy="378852"/>
                </a:xfrm>
                <a:prstGeom prst="cloudCallout">
                  <a:avLst>
                    <a:gd name="adj1" fmla="val -15273"/>
                    <a:gd name="adj2" fmla="val 71226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6150604" y="2496450"/>
                  <a:ext cx="843099" cy="17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b="1" dirty="0"/>
                    <a:t>CO</a:t>
                  </a:r>
                  <a:r>
                    <a:rPr kumimoji="1" lang="ja-JP" altLang="en-US" sz="1400" b="1" dirty="0"/>
                    <a:t>₂</a:t>
                  </a:r>
                </a:p>
              </p:txBody>
            </p:sp>
          </p:grpSp>
          <p:grpSp>
            <p:nvGrpSpPr>
              <p:cNvPr id="61" name="グループ化 60"/>
              <p:cNvGrpSpPr/>
              <p:nvPr/>
            </p:nvGrpSpPr>
            <p:grpSpPr>
              <a:xfrm>
                <a:off x="6831241" y="1545669"/>
                <a:ext cx="1900401" cy="697867"/>
                <a:chOff x="6831241" y="1545669"/>
                <a:chExt cx="1900401" cy="697867"/>
              </a:xfrm>
            </p:grpSpPr>
            <p:sp>
              <p:nvSpPr>
                <p:cNvPr id="38" name="円形吹き出し 37"/>
                <p:cNvSpPr/>
                <p:nvPr/>
              </p:nvSpPr>
              <p:spPr>
                <a:xfrm>
                  <a:off x="6831241" y="1577514"/>
                  <a:ext cx="1620000" cy="648000"/>
                </a:xfrm>
                <a:prstGeom prst="wedgeEllipseCallout">
                  <a:avLst>
                    <a:gd name="adj1" fmla="val -47736"/>
                    <a:gd name="adj2" fmla="val 40711"/>
                  </a:avLst>
                </a:prstGeom>
                <a:solidFill>
                  <a:srgbClr val="FF7C80"/>
                </a:solidFill>
                <a:ln>
                  <a:solidFill>
                    <a:srgbClr val="FF7C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200"/>
                    </a:lnSpc>
                  </a:pPr>
                  <a:endParaRPr lang="ja-JP" altLang="ja-JP" sz="1000" b="1" kern="100" dirty="0">
                    <a:latin typeface="Century Gothic" panose="020B0502020202020204" pitchFamily="34" charset="0"/>
                    <a:ea typeface="メイリオ" panose="020B0604030504040204" pitchFamily="50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テキスト ボックス 39"/>
                <p:cNvSpPr txBox="1"/>
                <p:nvPr/>
              </p:nvSpPr>
              <p:spPr>
                <a:xfrm>
                  <a:off x="7602647" y="1722534"/>
                  <a:ext cx="11289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050" b="1" dirty="0" smtClean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に　</a:t>
                  </a:r>
                  <a:r>
                    <a:rPr kumimoji="1" lang="ja-JP" altLang="en-US" sz="1600" b="1" dirty="0" smtClean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カット</a:t>
                  </a:r>
                  <a:endParaRPr kumimoji="1" lang="ja-JP" altLang="en-US" sz="105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54" name="テキスト ボックス 53"/>
                <p:cNvSpPr txBox="1"/>
                <p:nvPr/>
              </p:nvSpPr>
              <p:spPr>
                <a:xfrm>
                  <a:off x="7236585" y="1545669"/>
                  <a:ext cx="11289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b="1" dirty="0" smtClean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１</a:t>
                  </a:r>
                  <a:endParaRPr kumimoji="1" lang="ja-JP" altLang="en-US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56" name="テキスト ボックス 55"/>
                <p:cNvSpPr txBox="1"/>
                <p:nvPr/>
              </p:nvSpPr>
              <p:spPr>
                <a:xfrm>
                  <a:off x="7246333" y="1904982"/>
                  <a:ext cx="11289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6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２</a:t>
                  </a:r>
                </a:p>
              </p:txBody>
            </p:sp>
            <p:cxnSp>
              <p:nvCxnSpPr>
                <p:cNvPr id="59" name="直線コネクタ 58"/>
                <p:cNvCxnSpPr/>
                <p:nvPr/>
              </p:nvCxnSpPr>
              <p:spPr>
                <a:xfrm>
                  <a:off x="7305779" y="1918850"/>
                  <a:ext cx="281039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テキスト ボックス 144"/>
            <p:cNvSpPr txBox="1"/>
            <p:nvPr/>
          </p:nvSpPr>
          <p:spPr>
            <a:xfrm>
              <a:off x="4976945" y="2218982"/>
              <a:ext cx="1110260" cy="6789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ja-JP" altLang="en-US" sz="2000" b="1" dirty="0" smtClean="0">
                  <a:solidFill>
                    <a:srgbClr val="000000"/>
                  </a:solidFill>
                  <a:ea typeface="Meiryo UI" panose="020B0604030504040204" pitchFamily="50" charset="-128"/>
                  <a:cs typeface="Times New Roman" panose="02020603050405020304" pitchFamily="18" charset="0"/>
                </a:rPr>
                <a:t>バス</a:t>
              </a:r>
              <a:endParaRPr lang="ja-JP" sz="20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ＭＳ Ｐゴシック" panose="020B0600070205080204" pitchFamily="50" charset="-128"/>
              </a:endParaRPr>
            </a:p>
          </p:txBody>
        </p:sp>
      </p:grpSp>
      <p:sp>
        <p:nvSpPr>
          <p:cNvPr id="55" name="テキスト ボックス 144"/>
          <p:cNvSpPr txBox="1"/>
          <p:nvPr/>
        </p:nvSpPr>
        <p:spPr>
          <a:xfrm>
            <a:off x="950914" y="3372783"/>
            <a:ext cx="1359804" cy="6789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ja-JP" altLang="en-US" sz="2000" b="1" dirty="0">
                <a:solidFill>
                  <a:srgbClr val="000000"/>
                </a:solidFill>
                <a:ea typeface="Meiryo UI" panose="020B0604030504040204" pitchFamily="50" charset="-128"/>
                <a:cs typeface="Times New Roman" panose="02020603050405020304" pitchFamily="18" charset="0"/>
              </a:rPr>
              <a:t>自家用車</a:t>
            </a:r>
            <a:endParaRPr lang="ja-JP" sz="2000" b="1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62" name="タイトル 1"/>
          <p:cNvSpPr>
            <a:spLocks noGrp="1"/>
          </p:cNvSpPr>
          <p:nvPr>
            <p:ph type="title"/>
          </p:nvPr>
        </p:nvSpPr>
        <p:spPr>
          <a:xfrm>
            <a:off x="448770" y="317360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地元</a:t>
            </a:r>
            <a:r>
              <a:rPr lang="ja-JP" altLang="en-US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愛・地域応援タイプ</a:t>
            </a:r>
            <a:endParaRPr kumimoji="1" lang="ja-JP" altLang="en-US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タイトル 1"/>
          <p:cNvSpPr txBox="1">
            <a:spLocks/>
          </p:cNvSpPr>
          <p:nvPr/>
        </p:nvSpPr>
        <p:spPr>
          <a:xfrm>
            <a:off x="6112601" y="547294"/>
            <a:ext cx="3235354" cy="667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地域の</a:t>
            </a:r>
            <a:endParaRPr lang="en-US" altLang="ja-JP" sz="22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公共交通機関の利用</a:t>
            </a:r>
            <a:endParaRPr lang="ja-JP" altLang="en-US" sz="2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5" name="図 6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0" y="657324"/>
            <a:ext cx="358775" cy="317652"/>
          </a:xfrm>
          <a:prstGeom prst="rect">
            <a:avLst/>
          </a:prstGeom>
        </p:spPr>
      </p:pic>
      <p:pic>
        <p:nvPicPr>
          <p:cNvPr id="24" name="オーディオ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7384834"/>
      </p:ext>
    </p:extLst>
  </p:cSld>
  <p:clrMapOvr>
    <a:masterClrMapping/>
  </p:clrMapOvr>
  <p:transition spd="slow" advTm="22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5892800" y="13182603"/>
            <a:ext cx="2588534" cy="905355"/>
          </a:xfrm>
          <a:prstGeom prst="roundRect">
            <a:avLst>
              <a:gd name="adj" fmla="val 7314"/>
            </a:avLst>
          </a:prstGeom>
          <a:solidFill>
            <a:schemeClr val="bg1"/>
          </a:solidFill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/>
          <a:srcRect b="54109"/>
          <a:stretch/>
        </p:blipFill>
        <p:spPr>
          <a:xfrm>
            <a:off x="1746000" y="152002"/>
            <a:ext cx="5652000" cy="690292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378" y="1532612"/>
            <a:ext cx="4852538" cy="3507805"/>
          </a:xfrm>
          <a:prstGeom prst="rect">
            <a:avLst/>
          </a:prstGeom>
        </p:spPr>
      </p:pic>
      <p:grpSp>
        <p:nvGrpSpPr>
          <p:cNvPr id="30" name="グループ化 29"/>
          <p:cNvGrpSpPr/>
          <p:nvPr/>
        </p:nvGrpSpPr>
        <p:grpSpPr>
          <a:xfrm>
            <a:off x="157335" y="6102432"/>
            <a:ext cx="8873736" cy="373265"/>
            <a:chOff x="-749632" y="1632172"/>
            <a:chExt cx="7638765" cy="373265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-749632" y="1632172"/>
              <a:ext cx="7638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ぼくは、コスパ重視タイプか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も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。</a:t>
              </a:r>
              <a:endParaRPr kumimoji="0" lang="en-US" altLang="ja-JP" sz="1800" b="0" i="0" u="none" strike="noStrike" kern="1200" cap="none" spc="0" normalizeH="0" baseline="0" noProof="0" dirty="0" smtClean="0">
                <a:ln w="50800">
                  <a:solidFill>
                    <a:srgbClr val="F7FDF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87378" y="1636105"/>
              <a:ext cx="5773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ぼくは、コスパ重視タイプか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も。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60091" y="6105738"/>
            <a:ext cx="9131300" cy="369959"/>
            <a:chOff x="-749632" y="2035579"/>
            <a:chExt cx="7638765" cy="369959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-749632" y="2035579"/>
              <a:ext cx="7638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わたしは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、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トレンド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タイプかな。</a:t>
              </a:r>
              <a:endParaRPr kumimoji="0" lang="en-US" altLang="ja-JP" sz="1800" b="0" i="0" u="none" strike="noStrike" kern="1200" cap="none" spc="0" normalizeH="0" baseline="0" noProof="0" dirty="0" smtClean="0">
                <a:ln w="50800">
                  <a:solidFill>
                    <a:srgbClr val="F7FDF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83841" y="2036206"/>
              <a:ext cx="5773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わたしは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、トレンドタイプかな。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56" name="グループ化 55"/>
          <p:cNvGrpSpPr/>
          <p:nvPr/>
        </p:nvGrpSpPr>
        <p:grpSpPr>
          <a:xfrm flipH="1">
            <a:off x="-395182" y="2717780"/>
            <a:ext cx="3232377" cy="5445977"/>
            <a:chOff x="2049780" y="0"/>
            <a:chExt cx="2369820" cy="3829050"/>
          </a:xfrm>
        </p:grpSpPr>
        <p:pic>
          <p:nvPicPr>
            <p:cNvPr id="57" name="図 5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9780" y="0"/>
              <a:ext cx="2369820" cy="3829050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7248" y="1109662"/>
              <a:ext cx="1873251" cy="1482725"/>
            </a:xfrm>
            <a:prstGeom prst="rect">
              <a:avLst/>
            </a:prstGeom>
          </p:spPr>
        </p:pic>
      </p:grpSp>
      <p:grpSp>
        <p:nvGrpSpPr>
          <p:cNvPr id="62" name="グループ化 61"/>
          <p:cNvGrpSpPr>
            <a:grpSpLocks noChangeAspect="1"/>
          </p:cNvGrpSpPr>
          <p:nvPr/>
        </p:nvGrpSpPr>
        <p:grpSpPr>
          <a:xfrm>
            <a:off x="6396286" y="2937317"/>
            <a:ext cx="3384000" cy="5318912"/>
            <a:chOff x="1390650" y="2592387"/>
            <a:chExt cx="2857500" cy="4437063"/>
          </a:xfrm>
        </p:grpSpPr>
        <p:pic>
          <p:nvPicPr>
            <p:cNvPr id="63" name="図 6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0650" y="2592387"/>
              <a:ext cx="2857500" cy="4437063"/>
            </a:xfrm>
            <a:prstGeom prst="rect">
              <a:avLst/>
            </a:prstGeom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-180000">
              <a:off x="1676813" y="3921302"/>
              <a:ext cx="1803276" cy="1402513"/>
            </a:xfrm>
            <a:prstGeom prst="rect">
              <a:avLst/>
            </a:prstGeom>
          </p:spPr>
        </p:pic>
      </p:grpSp>
      <p:pic>
        <p:nvPicPr>
          <p:cNvPr id="65" name="図 6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60885" y="2676889"/>
            <a:ext cx="4464000" cy="5001168"/>
          </a:xfrm>
          <a:prstGeom prst="rect">
            <a:avLst/>
          </a:prstGeom>
        </p:spPr>
      </p:pic>
      <p:grpSp>
        <p:nvGrpSpPr>
          <p:cNvPr id="26" name="グループ化 25"/>
          <p:cNvGrpSpPr>
            <a:grpSpLocks noChangeAspect="1"/>
          </p:cNvGrpSpPr>
          <p:nvPr/>
        </p:nvGrpSpPr>
        <p:grpSpPr>
          <a:xfrm>
            <a:off x="6378026" y="2977054"/>
            <a:ext cx="3420000" cy="5310504"/>
            <a:chOff x="5545478" y="498474"/>
            <a:chExt cx="2857500" cy="4437063"/>
          </a:xfrm>
        </p:grpSpPr>
        <p:grpSp>
          <p:nvGrpSpPr>
            <p:cNvPr id="27" name="グループ化 26"/>
            <p:cNvGrpSpPr/>
            <p:nvPr/>
          </p:nvGrpSpPr>
          <p:grpSpPr>
            <a:xfrm>
              <a:off x="5545478" y="498474"/>
              <a:ext cx="2857500" cy="4437063"/>
              <a:chOff x="6243637" y="1027907"/>
              <a:chExt cx="2857500" cy="4437063"/>
            </a:xfrm>
          </p:grpSpPr>
          <p:pic>
            <p:nvPicPr>
              <p:cNvPr id="29" name="図 2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43637" y="1027907"/>
                <a:ext cx="2857500" cy="4437063"/>
              </a:xfrm>
              <a:prstGeom prst="rect">
                <a:avLst/>
              </a:prstGeom>
            </p:spPr>
          </p:pic>
          <p:pic>
            <p:nvPicPr>
              <p:cNvPr id="39" name="図 38"/>
              <p:cNvPicPr>
                <a:picLocks noChangeAspect="1"/>
              </p:cNvPicPr>
              <p:nvPr/>
            </p:nvPicPr>
            <p:blipFill rotWithShape="1">
              <a:blip r:embed="rId13"/>
              <a:srcRect l="6086" t="20273"/>
              <a:stretch/>
            </p:blipFill>
            <p:spPr>
              <a:xfrm>
                <a:off x="6728460" y="2353470"/>
                <a:ext cx="1014278" cy="964383"/>
              </a:xfrm>
              <a:prstGeom prst="rect">
                <a:avLst/>
              </a:prstGeom>
            </p:spPr>
          </p:pic>
        </p:grpSp>
        <p:pic>
          <p:nvPicPr>
            <p:cNvPr id="28" name="図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20000">
              <a:off x="5835320" y="1810021"/>
              <a:ext cx="1745369" cy="1402513"/>
            </a:xfrm>
            <a:prstGeom prst="rect">
              <a:avLst/>
            </a:prstGeom>
          </p:spPr>
        </p:pic>
      </p:grpSp>
      <p:grpSp>
        <p:nvGrpSpPr>
          <p:cNvPr id="36" name="グループ化 35"/>
          <p:cNvGrpSpPr/>
          <p:nvPr/>
        </p:nvGrpSpPr>
        <p:grpSpPr>
          <a:xfrm>
            <a:off x="135132" y="6106365"/>
            <a:ext cx="8873736" cy="369332"/>
            <a:chOff x="-734137" y="1362213"/>
            <a:chExt cx="7638765" cy="369332"/>
          </a:xfrm>
        </p:grpSpPr>
        <p:sp>
          <p:nvSpPr>
            <p:cNvPr id="37" name="テキスト ボックス 36"/>
            <p:cNvSpPr txBox="1"/>
            <p:nvPr/>
          </p:nvSpPr>
          <p:spPr>
            <a:xfrm>
              <a:off x="-734137" y="1362213"/>
              <a:ext cx="7638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srgbClr val="F7FDFF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これなら楽しんで取り組めそうやわ！</a:t>
              </a: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98577" y="1362213"/>
              <a:ext cx="5773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これ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なら楽しんで取り組めそうやわ！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6380255" y="4932157"/>
            <a:ext cx="3428015" cy="3372167"/>
            <a:chOff x="9105216" y="5570772"/>
            <a:chExt cx="3428015" cy="3372167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16">
              <a:extLst/>
            </a:blip>
            <a:srcRect t="37085"/>
            <a:stretch/>
          </p:blipFill>
          <p:spPr>
            <a:xfrm>
              <a:off x="9113079" y="5602101"/>
              <a:ext cx="3420152" cy="3340838"/>
            </a:xfrm>
            <a:prstGeom prst="rect">
              <a:avLst/>
            </a:prstGeom>
          </p:spPr>
        </p:pic>
        <p:grpSp>
          <p:nvGrpSpPr>
            <p:cNvPr id="7" name="グループ化 6"/>
            <p:cNvGrpSpPr/>
            <p:nvPr/>
          </p:nvGrpSpPr>
          <p:grpSpPr>
            <a:xfrm>
              <a:off x="9105216" y="5570772"/>
              <a:ext cx="2069467" cy="2067985"/>
              <a:chOff x="9105216" y="5570772"/>
              <a:chExt cx="2069467" cy="2067985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8974" b="89744" l="9639" r="89157">
                            <a14:backgroundMark x1="43373" y1="20513" x2="43373" y2="20513"/>
                            <a14:backgroundMark x1="51807" y1="74359" x2="51807" y2="743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36426" y="6337300"/>
                <a:ext cx="1338257" cy="1255649"/>
              </a:xfrm>
              <a:prstGeom prst="rect">
                <a:avLst/>
              </a:prstGeom>
            </p:spPr>
          </p:pic>
          <p:pic>
            <p:nvPicPr>
              <p:cNvPr id="41" name="図 40"/>
              <p:cNvPicPr>
                <a:picLocks noChangeAspect="1"/>
              </p:cNvPicPr>
              <p:nvPr/>
            </p:nvPicPr>
            <p:blipFill rotWithShape="1">
              <a:blip r:embed="rId19">
                <a:extLst/>
              </a:blip>
              <a:srcRect l="1" t="37085" r="64613" b="23971"/>
              <a:stretch/>
            </p:blipFill>
            <p:spPr>
              <a:xfrm>
                <a:off x="9105216" y="5570772"/>
                <a:ext cx="1210258" cy="2067985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695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522"/>
    </mc:Choice>
    <mc:Fallback xmlns="">
      <p:transition advTm="10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8788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817D6A5D-9F1A-4AA5-8486-4E7968C0BF97}"/>
              </a:ext>
            </a:extLst>
          </p:cNvPr>
          <p:cNvGraphicFramePr>
            <a:graphicFrameLocks noGrp="1"/>
          </p:cNvGraphicFramePr>
          <p:nvPr/>
        </p:nvGraphicFramePr>
        <p:xfrm>
          <a:off x="880673" y="3514237"/>
          <a:ext cx="7194635" cy="27295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8927">
                  <a:extLst>
                    <a:ext uri="{9D8B030D-6E8A-4147-A177-3AD203B41FA5}">
                      <a16:colId xmlns:a16="http://schemas.microsoft.com/office/drawing/2014/main" val="2183667138"/>
                    </a:ext>
                  </a:extLst>
                </a:gridCol>
                <a:gridCol w="1438927">
                  <a:extLst>
                    <a:ext uri="{9D8B030D-6E8A-4147-A177-3AD203B41FA5}">
                      <a16:colId xmlns:a16="http://schemas.microsoft.com/office/drawing/2014/main" val="4068756092"/>
                    </a:ext>
                  </a:extLst>
                </a:gridCol>
                <a:gridCol w="1438927">
                  <a:extLst>
                    <a:ext uri="{9D8B030D-6E8A-4147-A177-3AD203B41FA5}">
                      <a16:colId xmlns:a16="http://schemas.microsoft.com/office/drawing/2014/main" val="1130482931"/>
                    </a:ext>
                  </a:extLst>
                </a:gridCol>
                <a:gridCol w="1438927">
                  <a:extLst>
                    <a:ext uri="{9D8B030D-6E8A-4147-A177-3AD203B41FA5}">
                      <a16:colId xmlns:a16="http://schemas.microsoft.com/office/drawing/2014/main" val="1505778432"/>
                    </a:ext>
                  </a:extLst>
                </a:gridCol>
                <a:gridCol w="1438927">
                  <a:extLst>
                    <a:ext uri="{9D8B030D-6E8A-4147-A177-3AD203B41FA5}">
                      <a16:colId xmlns:a16="http://schemas.microsoft.com/office/drawing/2014/main" val="4039594650"/>
                    </a:ext>
                  </a:extLst>
                </a:gridCol>
              </a:tblGrid>
              <a:tr h="331514">
                <a:tc rowSpan="4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endParaRPr kumimoji="1" lang="en-US" altLang="ja-JP" dirty="0"/>
                    </a:p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838401"/>
                  </a:ext>
                </a:extLst>
              </a:tr>
              <a:tr h="34712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959691"/>
                  </a:ext>
                </a:extLst>
              </a:tr>
              <a:tr h="6608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 altLang="ja-JP" dirty="0"/>
                    </a:p>
                    <a:p>
                      <a:endParaRPr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157395"/>
                  </a:ext>
                </a:extLst>
              </a:tr>
              <a:tr h="133718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487137"/>
                  </a:ext>
                </a:extLst>
              </a:tr>
            </a:tbl>
          </a:graphicData>
        </a:graphic>
      </p:graphicFrame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DB4A4E7-E7F8-4393-BCAC-4E1B33AE71A3}"/>
              </a:ext>
            </a:extLst>
          </p:cNvPr>
          <p:cNvGrpSpPr/>
          <p:nvPr/>
        </p:nvGrpSpPr>
        <p:grpSpPr>
          <a:xfrm>
            <a:off x="6037876" y="2470298"/>
            <a:ext cx="3106123" cy="1439264"/>
            <a:chOff x="6589840" y="2203906"/>
            <a:chExt cx="2653635" cy="1087138"/>
          </a:xfrm>
        </p:grpSpPr>
        <p:sp>
          <p:nvSpPr>
            <p:cNvPr id="4" name="爆発 1 3"/>
            <p:cNvSpPr/>
            <p:nvPr/>
          </p:nvSpPr>
          <p:spPr>
            <a:xfrm rot="10317292">
              <a:off x="6814223" y="2203906"/>
              <a:ext cx="2021984" cy="1087138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589840" y="2352108"/>
              <a:ext cx="2653635" cy="813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CO</a:t>
              </a:r>
              <a:r>
                <a:rPr kumimoji="1" lang="ja-JP" altLang="en-US" sz="3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₂排出量</a:t>
              </a:r>
              <a:endPara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3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実質ゼロ達成</a:t>
              </a:r>
              <a:r>
                <a:rPr kumimoji="1" lang="en-US" altLang="ja-JP" sz="32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‼</a:t>
              </a:r>
              <a:endPara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6" name="直線コネクタ 5"/>
          <p:cNvCxnSpPr>
            <a:cxnSpLocks/>
          </p:cNvCxnSpPr>
          <p:nvPr/>
        </p:nvCxnSpPr>
        <p:spPr>
          <a:xfrm flipH="1">
            <a:off x="855618" y="6236795"/>
            <a:ext cx="1445340" cy="183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674152" y="6273225"/>
            <a:ext cx="181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2021</a:t>
            </a:r>
            <a:endParaRPr kumimoji="1"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25299" y="6291284"/>
            <a:ext cx="166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2030</a:t>
            </a:r>
            <a:endParaRPr kumimoji="1"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21403" y="6289185"/>
            <a:ext cx="168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2050</a:t>
            </a:r>
            <a:endParaRPr kumimoji="1"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5695" flipH="1">
            <a:off x="226143" y="4269041"/>
            <a:ext cx="1310635" cy="1751928"/>
          </a:xfrm>
          <a:prstGeom prst="rect">
            <a:avLst/>
          </a:prstGeom>
        </p:spPr>
      </p:pic>
      <p:pic>
        <p:nvPicPr>
          <p:cNvPr id="12" name="図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411" flipH="1">
            <a:off x="3763334" y="2624376"/>
            <a:ext cx="1241546" cy="1726670"/>
          </a:xfrm>
          <a:prstGeom prst="rect">
            <a:avLst/>
          </a:prstGeom>
        </p:spPr>
      </p:pic>
      <p:sp>
        <p:nvSpPr>
          <p:cNvPr id="14" name="円弧 13"/>
          <p:cNvSpPr/>
          <p:nvPr/>
        </p:nvSpPr>
        <p:spPr>
          <a:xfrm rot="17898142">
            <a:off x="4468707" y="3874493"/>
            <a:ext cx="317311" cy="206913"/>
          </a:xfrm>
          <a:prstGeom prst="arc">
            <a:avLst>
              <a:gd name="adj1" fmla="val 13624687"/>
              <a:gd name="adj2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雲 16">
            <a:extLst>
              <a:ext uri="{FF2B5EF4-FFF2-40B4-BE49-F238E27FC236}">
                <a16:creationId xmlns:a16="http://schemas.microsoft.com/office/drawing/2014/main" id="{B6D2013B-A09C-4EF3-A32E-191AEE93B6E8}"/>
              </a:ext>
            </a:extLst>
          </p:cNvPr>
          <p:cNvSpPr/>
          <p:nvPr/>
        </p:nvSpPr>
        <p:spPr>
          <a:xfrm>
            <a:off x="1187158" y="4983845"/>
            <a:ext cx="2591666" cy="12864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</a:t>
            </a:r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₂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40</a:t>
            </a:r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％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減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341582" y="3446274"/>
            <a:ext cx="854852" cy="667004"/>
            <a:chOff x="341582" y="3446274"/>
            <a:chExt cx="854852" cy="667004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A3FFD91-DED1-4C04-9448-566C3E972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7739" y="3470117"/>
              <a:ext cx="589264" cy="541578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B3DB88D3-36AA-493F-BFD3-788E5341E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31013" y="3547857"/>
              <a:ext cx="589264" cy="541578"/>
            </a:xfrm>
            <a:prstGeom prst="rect">
              <a:avLst/>
            </a:prstGeom>
          </p:spPr>
        </p:pic>
      </p:grpSp>
      <p:grpSp>
        <p:nvGrpSpPr>
          <p:cNvPr id="16" name="グループ化 15"/>
          <p:cNvGrpSpPr/>
          <p:nvPr/>
        </p:nvGrpSpPr>
        <p:grpSpPr>
          <a:xfrm>
            <a:off x="-427782" y="322168"/>
            <a:ext cx="8622543" cy="2635925"/>
            <a:chOff x="-427782" y="322168"/>
            <a:chExt cx="8622543" cy="2635925"/>
          </a:xfrm>
        </p:grpSpPr>
        <p:sp>
          <p:nvSpPr>
            <p:cNvPr id="22" name="角丸四角形吹き出し 21"/>
            <p:cNvSpPr/>
            <p:nvPr/>
          </p:nvSpPr>
          <p:spPr>
            <a:xfrm>
              <a:off x="388364" y="322168"/>
              <a:ext cx="7047299" cy="2635925"/>
            </a:xfrm>
            <a:custGeom>
              <a:avLst/>
              <a:gdLst>
                <a:gd name="connsiteX0" fmla="*/ 0 w 7047299"/>
                <a:gd name="connsiteY0" fmla="*/ 284339 h 1706002"/>
                <a:gd name="connsiteX1" fmla="*/ 284339 w 7047299"/>
                <a:gd name="connsiteY1" fmla="*/ 0 h 1706002"/>
                <a:gd name="connsiteX2" fmla="*/ 1174550 w 7047299"/>
                <a:gd name="connsiteY2" fmla="*/ 0 h 1706002"/>
                <a:gd name="connsiteX3" fmla="*/ 1174550 w 7047299"/>
                <a:gd name="connsiteY3" fmla="*/ 0 h 1706002"/>
                <a:gd name="connsiteX4" fmla="*/ 2936375 w 7047299"/>
                <a:gd name="connsiteY4" fmla="*/ 0 h 1706002"/>
                <a:gd name="connsiteX5" fmla="*/ 6762960 w 7047299"/>
                <a:gd name="connsiteY5" fmla="*/ 0 h 1706002"/>
                <a:gd name="connsiteX6" fmla="*/ 7047299 w 7047299"/>
                <a:gd name="connsiteY6" fmla="*/ 284339 h 1706002"/>
                <a:gd name="connsiteX7" fmla="*/ 7047299 w 7047299"/>
                <a:gd name="connsiteY7" fmla="*/ 995168 h 1706002"/>
                <a:gd name="connsiteX8" fmla="*/ 7047299 w 7047299"/>
                <a:gd name="connsiteY8" fmla="*/ 995168 h 1706002"/>
                <a:gd name="connsiteX9" fmla="*/ 7047299 w 7047299"/>
                <a:gd name="connsiteY9" fmla="*/ 1421668 h 1706002"/>
                <a:gd name="connsiteX10" fmla="*/ 7047299 w 7047299"/>
                <a:gd name="connsiteY10" fmla="*/ 1421663 h 1706002"/>
                <a:gd name="connsiteX11" fmla="*/ 6762960 w 7047299"/>
                <a:gd name="connsiteY11" fmla="*/ 1706002 h 1706002"/>
                <a:gd name="connsiteX12" fmla="*/ 2936375 w 7047299"/>
                <a:gd name="connsiteY12" fmla="*/ 1706002 h 1706002"/>
                <a:gd name="connsiteX13" fmla="*/ 1257872 w 7047299"/>
                <a:gd name="connsiteY13" fmla="*/ 4157697 h 1706002"/>
                <a:gd name="connsiteX14" fmla="*/ 1174550 w 7047299"/>
                <a:gd name="connsiteY14" fmla="*/ 1706002 h 1706002"/>
                <a:gd name="connsiteX15" fmla="*/ 284339 w 7047299"/>
                <a:gd name="connsiteY15" fmla="*/ 1706002 h 1706002"/>
                <a:gd name="connsiteX16" fmla="*/ 0 w 7047299"/>
                <a:gd name="connsiteY16" fmla="*/ 1421663 h 1706002"/>
                <a:gd name="connsiteX17" fmla="*/ 0 w 7047299"/>
                <a:gd name="connsiteY17" fmla="*/ 1421668 h 1706002"/>
                <a:gd name="connsiteX18" fmla="*/ 0 w 7047299"/>
                <a:gd name="connsiteY18" fmla="*/ 995168 h 1706002"/>
                <a:gd name="connsiteX19" fmla="*/ 0 w 7047299"/>
                <a:gd name="connsiteY19" fmla="*/ 995168 h 1706002"/>
                <a:gd name="connsiteX20" fmla="*/ 0 w 7047299"/>
                <a:gd name="connsiteY20" fmla="*/ 284339 h 1706002"/>
                <a:gd name="connsiteX0" fmla="*/ 0 w 7047299"/>
                <a:gd name="connsiteY0" fmla="*/ 284339 h 4157697"/>
                <a:gd name="connsiteX1" fmla="*/ 284339 w 7047299"/>
                <a:gd name="connsiteY1" fmla="*/ 0 h 4157697"/>
                <a:gd name="connsiteX2" fmla="*/ 1174550 w 7047299"/>
                <a:gd name="connsiteY2" fmla="*/ 0 h 4157697"/>
                <a:gd name="connsiteX3" fmla="*/ 1174550 w 7047299"/>
                <a:gd name="connsiteY3" fmla="*/ 0 h 4157697"/>
                <a:gd name="connsiteX4" fmla="*/ 2936375 w 7047299"/>
                <a:gd name="connsiteY4" fmla="*/ 0 h 4157697"/>
                <a:gd name="connsiteX5" fmla="*/ 6762960 w 7047299"/>
                <a:gd name="connsiteY5" fmla="*/ 0 h 4157697"/>
                <a:gd name="connsiteX6" fmla="*/ 7047299 w 7047299"/>
                <a:gd name="connsiteY6" fmla="*/ 284339 h 4157697"/>
                <a:gd name="connsiteX7" fmla="*/ 7047299 w 7047299"/>
                <a:gd name="connsiteY7" fmla="*/ 995168 h 4157697"/>
                <a:gd name="connsiteX8" fmla="*/ 7047299 w 7047299"/>
                <a:gd name="connsiteY8" fmla="*/ 995168 h 4157697"/>
                <a:gd name="connsiteX9" fmla="*/ 7047299 w 7047299"/>
                <a:gd name="connsiteY9" fmla="*/ 1421668 h 4157697"/>
                <a:gd name="connsiteX10" fmla="*/ 7047299 w 7047299"/>
                <a:gd name="connsiteY10" fmla="*/ 1421663 h 4157697"/>
                <a:gd name="connsiteX11" fmla="*/ 6762960 w 7047299"/>
                <a:gd name="connsiteY11" fmla="*/ 1706002 h 4157697"/>
                <a:gd name="connsiteX12" fmla="*/ 1598894 w 7047299"/>
                <a:gd name="connsiteY12" fmla="*/ 1719649 h 4157697"/>
                <a:gd name="connsiteX13" fmla="*/ 1257872 w 7047299"/>
                <a:gd name="connsiteY13" fmla="*/ 4157697 h 4157697"/>
                <a:gd name="connsiteX14" fmla="*/ 1174550 w 7047299"/>
                <a:gd name="connsiteY14" fmla="*/ 1706002 h 4157697"/>
                <a:gd name="connsiteX15" fmla="*/ 284339 w 7047299"/>
                <a:gd name="connsiteY15" fmla="*/ 1706002 h 4157697"/>
                <a:gd name="connsiteX16" fmla="*/ 0 w 7047299"/>
                <a:gd name="connsiteY16" fmla="*/ 1421663 h 4157697"/>
                <a:gd name="connsiteX17" fmla="*/ 0 w 7047299"/>
                <a:gd name="connsiteY17" fmla="*/ 1421668 h 4157697"/>
                <a:gd name="connsiteX18" fmla="*/ 0 w 7047299"/>
                <a:gd name="connsiteY18" fmla="*/ 995168 h 4157697"/>
                <a:gd name="connsiteX19" fmla="*/ 0 w 7047299"/>
                <a:gd name="connsiteY19" fmla="*/ 995168 h 4157697"/>
                <a:gd name="connsiteX20" fmla="*/ 0 w 7047299"/>
                <a:gd name="connsiteY20" fmla="*/ 284339 h 4157697"/>
                <a:gd name="connsiteX0" fmla="*/ 0 w 7047299"/>
                <a:gd name="connsiteY0" fmla="*/ 284339 h 3720968"/>
                <a:gd name="connsiteX1" fmla="*/ 284339 w 7047299"/>
                <a:gd name="connsiteY1" fmla="*/ 0 h 3720968"/>
                <a:gd name="connsiteX2" fmla="*/ 1174550 w 7047299"/>
                <a:gd name="connsiteY2" fmla="*/ 0 h 3720968"/>
                <a:gd name="connsiteX3" fmla="*/ 1174550 w 7047299"/>
                <a:gd name="connsiteY3" fmla="*/ 0 h 3720968"/>
                <a:gd name="connsiteX4" fmla="*/ 2936375 w 7047299"/>
                <a:gd name="connsiteY4" fmla="*/ 0 h 3720968"/>
                <a:gd name="connsiteX5" fmla="*/ 6762960 w 7047299"/>
                <a:gd name="connsiteY5" fmla="*/ 0 h 3720968"/>
                <a:gd name="connsiteX6" fmla="*/ 7047299 w 7047299"/>
                <a:gd name="connsiteY6" fmla="*/ 284339 h 3720968"/>
                <a:gd name="connsiteX7" fmla="*/ 7047299 w 7047299"/>
                <a:gd name="connsiteY7" fmla="*/ 995168 h 3720968"/>
                <a:gd name="connsiteX8" fmla="*/ 7047299 w 7047299"/>
                <a:gd name="connsiteY8" fmla="*/ 995168 h 3720968"/>
                <a:gd name="connsiteX9" fmla="*/ 7047299 w 7047299"/>
                <a:gd name="connsiteY9" fmla="*/ 1421668 h 3720968"/>
                <a:gd name="connsiteX10" fmla="*/ 7047299 w 7047299"/>
                <a:gd name="connsiteY10" fmla="*/ 1421663 h 3720968"/>
                <a:gd name="connsiteX11" fmla="*/ 6762960 w 7047299"/>
                <a:gd name="connsiteY11" fmla="*/ 1706002 h 3720968"/>
                <a:gd name="connsiteX12" fmla="*/ 1598894 w 7047299"/>
                <a:gd name="connsiteY12" fmla="*/ 1719649 h 3720968"/>
                <a:gd name="connsiteX13" fmla="*/ 616427 w 7047299"/>
                <a:gd name="connsiteY13" fmla="*/ 3720968 h 3720968"/>
                <a:gd name="connsiteX14" fmla="*/ 1174550 w 7047299"/>
                <a:gd name="connsiteY14" fmla="*/ 1706002 h 3720968"/>
                <a:gd name="connsiteX15" fmla="*/ 284339 w 7047299"/>
                <a:gd name="connsiteY15" fmla="*/ 1706002 h 3720968"/>
                <a:gd name="connsiteX16" fmla="*/ 0 w 7047299"/>
                <a:gd name="connsiteY16" fmla="*/ 1421663 h 3720968"/>
                <a:gd name="connsiteX17" fmla="*/ 0 w 7047299"/>
                <a:gd name="connsiteY17" fmla="*/ 1421668 h 3720968"/>
                <a:gd name="connsiteX18" fmla="*/ 0 w 7047299"/>
                <a:gd name="connsiteY18" fmla="*/ 995168 h 3720968"/>
                <a:gd name="connsiteX19" fmla="*/ 0 w 7047299"/>
                <a:gd name="connsiteY19" fmla="*/ 995168 h 3720968"/>
                <a:gd name="connsiteX20" fmla="*/ 0 w 7047299"/>
                <a:gd name="connsiteY20" fmla="*/ 284339 h 3720968"/>
                <a:gd name="connsiteX0" fmla="*/ 0 w 7047299"/>
                <a:gd name="connsiteY0" fmla="*/ 284339 h 3489148"/>
                <a:gd name="connsiteX1" fmla="*/ 284339 w 7047299"/>
                <a:gd name="connsiteY1" fmla="*/ 0 h 3489148"/>
                <a:gd name="connsiteX2" fmla="*/ 1174550 w 7047299"/>
                <a:gd name="connsiteY2" fmla="*/ 0 h 3489148"/>
                <a:gd name="connsiteX3" fmla="*/ 1174550 w 7047299"/>
                <a:gd name="connsiteY3" fmla="*/ 0 h 3489148"/>
                <a:gd name="connsiteX4" fmla="*/ 2936375 w 7047299"/>
                <a:gd name="connsiteY4" fmla="*/ 0 h 3489148"/>
                <a:gd name="connsiteX5" fmla="*/ 6762960 w 7047299"/>
                <a:gd name="connsiteY5" fmla="*/ 0 h 3489148"/>
                <a:gd name="connsiteX6" fmla="*/ 7047299 w 7047299"/>
                <a:gd name="connsiteY6" fmla="*/ 284339 h 3489148"/>
                <a:gd name="connsiteX7" fmla="*/ 7047299 w 7047299"/>
                <a:gd name="connsiteY7" fmla="*/ 995168 h 3489148"/>
                <a:gd name="connsiteX8" fmla="*/ 7047299 w 7047299"/>
                <a:gd name="connsiteY8" fmla="*/ 995168 h 3489148"/>
                <a:gd name="connsiteX9" fmla="*/ 7047299 w 7047299"/>
                <a:gd name="connsiteY9" fmla="*/ 1421668 h 3489148"/>
                <a:gd name="connsiteX10" fmla="*/ 7047299 w 7047299"/>
                <a:gd name="connsiteY10" fmla="*/ 1421663 h 3489148"/>
                <a:gd name="connsiteX11" fmla="*/ 6762960 w 7047299"/>
                <a:gd name="connsiteY11" fmla="*/ 1706002 h 3489148"/>
                <a:gd name="connsiteX12" fmla="*/ 1598894 w 7047299"/>
                <a:gd name="connsiteY12" fmla="*/ 1719649 h 3489148"/>
                <a:gd name="connsiteX13" fmla="*/ 616427 w 7047299"/>
                <a:gd name="connsiteY13" fmla="*/ 3489148 h 3489148"/>
                <a:gd name="connsiteX14" fmla="*/ 1174550 w 7047299"/>
                <a:gd name="connsiteY14" fmla="*/ 1706002 h 3489148"/>
                <a:gd name="connsiteX15" fmla="*/ 284339 w 7047299"/>
                <a:gd name="connsiteY15" fmla="*/ 1706002 h 3489148"/>
                <a:gd name="connsiteX16" fmla="*/ 0 w 7047299"/>
                <a:gd name="connsiteY16" fmla="*/ 1421663 h 3489148"/>
                <a:gd name="connsiteX17" fmla="*/ 0 w 7047299"/>
                <a:gd name="connsiteY17" fmla="*/ 1421668 h 3489148"/>
                <a:gd name="connsiteX18" fmla="*/ 0 w 7047299"/>
                <a:gd name="connsiteY18" fmla="*/ 995168 h 3489148"/>
                <a:gd name="connsiteX19" fmla="*/ 0 w 7047299"/>
                <a:gd name="connsiteY19" fmla="*/ 995168 h 3489148"/>
                <a:gd name="connsiteX20" fmla="*/ 0 w 7047299"/>
                <a:gd name="connsiteY20" fmla="*/ 284339 h 3489148"/>
                <a:gd name="connsiteX0" fmla="*/ 0 w 7047299"/>
                <a:gd name="connsiteY0" fmla="*/ 284339 h 3102782"/>
                <a:gd name="connsiteX1" fmla="*/ 284339 w 7047299"/>
                <a:gd name="connsiteY1" fmla="*/ 0 h 3102782"/>
                <a:gd name="connsiteX2" fmla="*/ 1174550 w 7047299"/>
                <a:gd name="connsiteY2" fmla="*/ 0 h 3102782"/>
                <a:gd name="connsiteX3" fmla="*/ 1174550 w 7047299"/>
                <a:gd name="connsiteY3" fmla="*/ 0 h 3102782"/>
                <a:gd name="connsiteX4" fmla="*/ 2936375 w 7047299"/>
                <a:gd name="connsiteY4" fmla="*/ 0 h 3102782"/>
                <a:gd name="connsiteX5" fmla="*/ 6762960 w 7047299"/>
                <a:gd name="connsiteY5" fmla="*/ 0 h 3102782"/>
                <a:gd name="connsiteX6" fmla="*/ 7047299 w 7047299"/>
                <a:gd name="connsiteY6" fmla="*/ 284339 h 3102782"/>
                <a:gd name="connsiteX7" fmla="*/ 7047299 w 7047299"/>
                <a:gd name="connsiteY7" fmla="*/ 995168 h 3102782"/>
                <a:gd name="connsiteX8" fmla="*/ 7047299 w 7047299"/>
                <a:gd name="connsiteY8" fmla="*/ 995168 h 3102782"/>
                <a:gd name="connsiteX9" fmla="*/ 7047299 w 7047299"/>
                <a:gd name="connsiteY9" fmla="*/ 1421668 h 3102782"/>
                <a:gd name="connsiteX10" fmla="*/ 7047299 w 7047299"/>
                <a:gd name="connsiteY10" fmla="*/ 1421663 h 3102782"/>
                <a:gd name="connsiteX11" fmla="*/ 6762960 w 7047299"/>
                <a:gd name="connsiteY11" fmla="*/ 1706002 h 3102782"/>
                <a:gd name="connsiteX12" fmla="*/ 1598894 w 7047299"/>
                <a:gd name="connsiteY12" fmla="*/ 1719649 h 3102782"/>
                <a:gd name="connsiteX13" fmla="*/ 487638 w 7047299"/>
                <a:gd name="connsiteY13" fmla="*/ 3102782 h 3102782"/>
                <a:gd name="connsiteX14" fmla="*/ 1174550 w 7047299"/>
                <a:gd name="connsiteY14" fmla="*/ 1706002 h 3102782"/>
                <a:gd name="connsiteX15" fmla="*/ 284339 w 7047299"/>
                <a:gd name="connsiteY15" fmla="*/ 1706002 h 3102782"/>
                <a:gd name="connsiteX16" fmla="*/ 0 w 7047299"/>
                <a:gd name="connsiteY16" fmla="*/ 1421663 h 3102782"/>
                <a:gd name="connsiteX17" fmla="*/ 0 w 7047299"/>
                <a:gd name="connsiteY17" fmla="*/ 1421668 h 3102782"/>
                <a:gd name="connsiteX18" fmla="*/ 0 w 7047299"/>
                <a:gd name="connsiteY18" fmla="*/ 995168 h 3102782"/>
                <a:gd name="connsiteX19" fmla="*/ 0 w 7047299"/>
                <a:gd name="connsiteY19" fmla="*/ 995168 h 3102782"/>
                <a:gd name="connsiteX20" fmla="*/ 0 w 7047299"/>
                <a:gd name="connsiteY20" fmla="*/ 284339 h 3102782"/>
                <a:gd name="connsiteX0" fmla="*/ 0 w 7047299"/>
                <a:gd name="connsiteY0" fmla="*/ 284339 h 3154297"/>
                <a:gd name="connsiteX1" fmla="*/ 284339 w 7047299"/>
                <a:gd name="connsiteY1" fmla="*/ 0 h 3154297"/>
                <a:gd name="connsiteX2" fmla="*/ 1174550 w 7047299"/>
                <a:gd name="connsiteY2" fmla="*/ 0 h 3154297"/>
                <a:gd name="connsiteX3" fmla="*/ 1174550 w 7047299"/>
                <a:gd name="connsiteY3" fmla="*/ 0 h 3154297"/>
                <a:gd name="connsiteX4" fmla="*/ 2936375 w 7047299"/>
                <a:gd name="connsiteY4" fmla="*/ 0 h 3154297"/>
                <a:gd name="connsiteX5" fmla="*/ 6762960 w 7047299"/>
                <a:gd name="connsiteY5" fmla="*/ 0 h 3154297"/>
                <a:gd name="connsiteX6" fmla="*/ 7047299 w 7047299"/>
                <a:gd name="connsiteY6" fmla="*/ 284339 h 3154297"/>
                <a:gd name="connsiteX7" fmla="*/ 7047299 w 7047299"/>
                <a:gd name="connsiteY7" fmla="*/ 995168 h 3154297"/>
                <a:gd name="connsiteX8" fmla="*/ 7047299 w 7047299"/>
                <a:gd name="connsiteY8" fmla="*/ 995168 h 3154297"/>
                <a:gd name="connsiteX9" fmla="*/ 7047299 w 7047299"/>
                <a:gd name="connsiteY9" fmla="*/ 1421668 h 3154297"/>
                <a:gd name="connsiteX10" fmla="*/ 7047299 w 7047299"/>
                <a:gd name="connsiteY10" fmla="*/ 1421663 h 3154297"/>
                <a:gd name="connsiteX11" fmla="*/ 6762960 w 7047299"/>
                <a:gd name="connsiteY11" fmla="*/ 1706002 h 3154297"/>
                <a:gd name="connsiteX12" fmla="*/ 1598894 w 7047299"/>
                <a:gd name="connsiteY12" fmla="*/ 1719649 h 3154297"/>
                <a:gd name="connsiteX13" fmla="*/ 706578 w 7047299"/>
                <a:gd name="connsiteY13" fmla="*/ 3154297 h 3154297"/>
                <a:gd name="connsiteX14" fmla="*/ 1174550 w 7047299"/>
                <a:gd name="connsiteY14" fmla="*/ 1706002 h 3154297"/>
                <a:gd name="connsiteX15" fmla="*/ 284339 w 7047299"/>
                <a:gd name="connsiteY15" fmla="*/ 1706002 h 3154297"/>
                <a:gd name="connsiteX16" fmla="*/ 0 w 7047299"/>
                <a:gd name="connsiteY16" fmla="*/ 1421663 h 3154297"/>
                <a:gd name="connsiteX17" fmla="*/ 0 w 7047299"/>
                <a:gd name="connsiteY17" fmla="*/ 1421668 h 3154297"/>
                <a:gd name="connsiteX18" fmla="*/ 0 w 7047299"/>
                <a:gd name="connsiteY18" fmla="*/ 995168 h 3154297"/>
                <a:gd name="connsiteX19" fmla="*/ 0 w 7047299"/>
                <a:gd name="connsiteY19" fmla="*/ 995168 h 3154297"/>
                <a:gd name="connsiteX20" fmla="*/ 0 w 7047299"/>
                <a:gd name="connsiteY20" fmla="*/ 284339 h 3154297"/>
                <a:gd name="connsiteX0" fmla="*/ 0 w 7047299"/>
                <a:gd name="connsiteY0" fmla="*/ 284339 h 3235939"/>
                <a:gd name="connsiteX1" fmla="*/ 284339 w 7047299"/>
                <a:gd name="connsiteY1" fmla="*/ 0 h 3235939"/>
                <a:gd name="connsiteX2" fmla="*/ 1174550 w 7047299"/>
                <a:gd name="connsiteY2" fmla="*/ 0 h 3235939"/>
                <a:gd name="connsiteX3" fmla="*/ 1174550 w 7047299"/>
                <a:gd name="connsiteY3" fmla="*/ 0 h 3235939"/>
                <a:gd name="connsiteX4" fmla="*/ 2936375 w 7047299"/>
                <a:gd name="connsiteY4" fmla="*/ 0 h 3235939"/>
                <a:gd name="connsiteX5" fmla="*/ 6762960 w 7047299"/>
                <a:gd name="connsiteY5" fmla="*/ 0 h 3235939"/>
                <a:gd name="connsiteX6" fmla="*/ 7047299 w 7047299"/>
                <a:gd name="connsiteY6" fmla="*/ 284339 h 3235939"/>
                <a:gd name="connsiteX7" fmla="*/ 7047299 w 7047299"/>
                <a:gd name="connsiteY7" fmla="*/ 995168 h 3235939"/>
                <a:gd name="connsiteX8" fmla="*/ 7047299 w 7047299"/>
                <a:gd name="connsiteY8" fmla="*/ 995168 h 3235939"/>
                <a:gd name="connsiteX9" fmla="*/ 7047299 w 7047299"/>
                <a:gd name="connsiteY9" fmla="*/ 1421668 h 3235939"/>
                <a:gd name="connsiteX10" fmla="*/ 7047299 w 7047299"/>
                <a:gd name="connsiteY10" fmla="*/ 1421663 h 3235939"/>
                <a:gd name="connsiteX11" fmla="*/ 6762960 w 7047299"/>
                <a:gd name="connsiteY11" fmla="*/ 1706002 h 3235939"/>
                <a:gd name="connsiteX12" fmla="*/ 1598894 w 7047299"/>
                <a:gd name="connsiteY12" fmla="*/ 1719649 h 3235939"/>
                <a:gd name="connsiteX13" fmla="*/ 1065807 w 7047299"/>
                <a:gd name="connsiteY13" fmla="*/ 3235939 h 3235939"/>
                <a:gd name="connsiteX14" fmla="*/ 1174550 w 7047299"/>
                <a:gd name="connsiteY14" fmla="*/ 1706002 h 3235939"/>
                <a:gd name="connsiteX15" fmla="*/ 284339 w 7047299"/>
                <a:gd name="connsiteY15" fmla="*/ 1706002 h 3235939"/>
                <a:gd name="connsiteX16" fmla="*/ 0 w 7047299"/>
                <a:gd name="connsiteY16" fmla="*/ 1421663 h 3235939"/>
                <a:gd name="connsiteX17" fmla="*/ 0 w 7047299"/>
                <a:gd name="connsiteY17" fmla="*/ 1421668 h 3235939"/>
                <a:gd name="connsiteX18" fmla="*/ 0 w 7047299"/>
                <a:gd name="connsiteY18" fmla="*/ 995168 h 3235939"/>
                <a:gd name="connsiteX19" fmla="*/ 0 w 7047299"/>
                <a:gd name="connsiteY19" fmla="*/ 995168 h 3235939"/>
                <a:gd name="connsiteX20" fmla="*/ 0 w 7047299"/>
                <a:gd name="connsiteY20" fmla="*/ 284339 h 3235939"/>
                <a:gd name="connsiteX0" fmla="*/ 0 w 7047299"/>
                <a:gd name="connsiteY0" fmla="*/ 284339 h 3072653"/>
                <a:gd name="connsiteX1" fmla="*/ 284339 w 7047299"/>
                <a:gd name="connsiteY1" fmla="*/ 0 h 3072653"/>
                <a:gd name="connsiteX2" fmla="*/ 1174550 w 7047299"/>
                <a:gd name="connsiteY2" fmla="*/ 0 h 3072653"/>
                <a:gd name="connsiteX3" fmla="*/ 1174550 w 7047299"/>
                <a:gd name="connsiteY3" fmla="*/ 0 h 3072653"/>
                <a:gd name="connsiteX4" fmla="*/ 2936375 w 7047299"/>
                <a:gd name="connsiteY4" fmla="*/ 0 h 3072653"/>
                <a:gd name="connsiteX5" fmla="*/ 6762960 w 7047299"/>
                <a:gd name="connsiteY5" fmla="*/ 0 h 3072653"/>
                <a:gd name="connsiteX6" fmla="*/ 7047299 w 7047299"/>
                <a:gd name="connsiteY6" fmla="*/ 284339 h 3072653"/>
                <a:gd name="connsiteX7" fmla="*/ 7047299 w 7047299"/>
                <a:gd name="connsiteY7" fmla="*/ 995168 h 3072653"/>
                <a:gd name="connsiteX8" fmla="*/ 7047299 w 7047299"/>
                <a:gd name="connsiteY8" fmla="*/ 995168 h 3072653"/>
                <a:gd name="connsiteX9" fmla="*/ 7047299 w 7047299"/>
                <a:gd name="connsiteY9" fmla="*/ 1421668 h 3072653"/>
                <a:gd name="connsiteX10" fmla="*/ 7047299 w 7047299"/>
                <a:gd name="connsiteY10" fmla="*/ 1421663 h 3072653"/>
                <a:gd name="connsiteX11" fmla="*/ 6762960 w 7047299"/>
                <a:gd name="connsiteY11" fmla="*/ 1706002 h 3072653"/>
                <a:gd name="connsiteX12" fmla="*/ 1598894 w 7047299"/>
                <a:gd name="connsiteY12" fmla="*/ 1719649 h 3072653"/>
                <a:gd name="connsiteX13" fmla="*/ 1131122 w 7047299"/>
                <a:gd name="connsiteY13" fmla="*/ 3072653 h 3072653"/>
                <a:gd name="connsiteX14" fmla="*/ 1174550 w 7047299"/>
                <a:gd name="connsiteY14" fmla="*/ 1706002 h 3072653"/>
                <a:gd name="connsiteX15" fmla="*/ 284339 w 7047299"/>
                <a:gd name="connsiteY15" fmla="*/ 1706002 h 3072653"/>
                <a:gd name="connsiteX16" fmla="*/ 0 w 7047299"/>
                <a:gd name="connsiteY16" fmla="*/ 1421663 h 3072653"/>
                <a:gd name="connsiteX17" fmla="*/ 0 w 7047299"/>
                <a:gd name="connsiteY17" fmla="*/ 1421668 h 3072653"/>
                <a:gd name="connsiteX18" fmla="*/ 0 w 7047299"/>
                <a:gd name="connsiteY18" fmla="*/ 995168 h 3072653"/>
                <a:gd name="connsiteX19" fmla="*/ 0 w 7047299"/>
                <a:gd name="connsiteY19" fmla="*/ 995168 h 3072653"/>
                <a:gd name="connsiteX20" fmla="*/ 0 w 7047299"/>
                <a:gd name="connsiteY20" fmla="*/ 284339 h 3072653"/>
                <a:gd name="connsiteX0" fmla="*/ 0 w 7047299"/>
                <a:gd name="connsiteY0" fmla="*/ 284339 h 2635925"/>
                <a:gd name="connsiteX1" fmla="*/ 284339 w 7047299"/>
                <a:gd name="connsiteY1" fmla="*/ 0 h 2635925"/>
                <a:gd name="connsiteX2" fmla="*/ 1174550 w 7047299"/>
                <a:gd name="connsiteY2" fmla="*/ 0 h 2635925"/>
                <a:gd name="connsiteX3" fmla="*/ 1174550 w 7047299"/>
                <a:gd name="connsiteY3" fmla="*/ 0 h 2635925"/>
                <a:gd name="connsiteX4" fmla="*/ 2936375 w 7047299"/>
                <a:gd name="connsiteY4" fmla="*/ 0 h 2635925"/>
                <a:gd name="connsiteX5" fmla="*/ 6762960 w 7047299"/>
                <a:gd name="connsiteY5" fmla="*/ 0 h 2635925"/>
                <a:gd name="connsiteX6" fmla="*/ 7047299 w 7047299"/>
                <a:gd name="connsiteY6" fmla="*/ 284339 h 2635925"/>
                <a:gd name="connsiteX7" fmla="*/ 7047299 w 7047299"/>
                <a:gd name="connsiteY7" fmla="*/ 995168 h 2635925"/>
                <a:gd name="connsiteX8" fmla="*/ 7047299 w 7047299"/>
                <a:gd name="connsiteY8" fmla="*/ 995168 h 2635925"/>
                <a:gd name="connsiteX9" fmla="*/ 7047299 w 7047299"/>
                <a:gd name="connsiteY9" fmla="*/ 1421668 h 2635925"/>
                <a:gd name="connsiteX10" fmla="*/ 7047299 w 7047299"/>
                <a:gd name="connsiteY10" fmla="*/ 1421663 h 2635925"/>
                <a:gd name="connsiteX11" fmla="*/ 6762960 w 7047299"/>
                <a:gd name="connsiteY11" fmla="*/ 1706002 h 2635925"/>
                <a:gd name="connsiteX12" fmla="*/ 1598894 w 7047299"/>
                <a:gd name="connsiteY12" fmla="*/ 1719649 h 2635925"/>
                <a:gd name="connsiteX13" fmla="*/ 3369355 w 7047299"/>
                <a:gd name="connsiteY13" fmla="*/ 2635925 h 2635925"/>
                <a:gd name="connsiteX14" fmla="*/ 1174550 w 7047299"/>
                <a:gd name="connsiteY14" fmla="*/ 1706002 h 2635925"/>
                <a:gd name="connsiteX15" fmla="*/ 284339 w 7047299"/>
                <a:gd name="connsiteY15" fmla="*/ 1706002 h 2635925"/>
                <a:gd name="connsiteX16" fmla="*/ 0 w 7047299"/>
                <a:gd name="connsiteY16" fmla="*/ 1421663 h 2635925"/>
                <a:gd name="connsiteX17" fmla="*/ 0 w 7047299"/>
                <a:gd name="connsiteY17" fmla="*/ 1421668 h 2635925"/>
                <a:gd name="connsiteX18" fmla="*/ 0 w 7047299"/>
                <a:gd name="connsiteY18" fmla="*/ 995168 h 2635925"/>
                <a:gd name="connsiteX19" fmla="*/ 0 w 7047299"/>
                <a:gd name="connsiteY19" fmla="*/ 995168 h 2635925"/>
                <a:gd name="connsiteX20" fmla="*/ 0 w 7047299"/>
                <a:gd name="connsiteY20" fmla="*/ 284339 h 2635925"/>
                <a:gd name="connsiteX0" fmla="*/ 0 w 7047299"/>
                <a:gd name="connsiteY0" fmla="*/ 284339 h 2635925"/>
                <a:gd name="connsiteX1" fmla="*/ 284339 w 7047299"/>
                <a:gd name="connsiteY1" fmla="*/ 0 h 2635925"/>
                <a:gd name="connsiteX2" fmla="*/ 1174550 w 7047299"/>
                <a:gd name="connsiteY2" fmla="*/ 0 h 2635925"/>
                <a:gd name="connsiteX3" fmla="*/ 1174550 w 7047299"/>
                <a:gd name="connsiteY3" fmla="*/ 0 h 2635925"/>
                <a:gd name="connsiteX4" fmla="*/ 2936375 w 7047299"/>
                <a:gd name="connsiteY4" fmla="*/ 0 h 2635925"/>
                <a:gd name="connsiteX5" fmla="*/ 6762960 w 7047299"/>
                <a:gd name="connsiteY5" fmla="*/ 0 h 2635925"/>
                <a:gd name="connsiteX6" fmla="*/ 7047299 w 7047299"/>
                <a:gd name="connsiteY6" fmla="*/ 284339 h 2635925"/>
                <a:gd name="connsiteX7" fmla="*/ 7047299 w 7047299"/>
                <a:gd name="connsiteY7" fmla="*/ 995168 h 2635925"/>
                <a:gd name="connsiteX8" fmla="*/ 7047299 w 7047299"/>
                <a:gd name="connsiteY8" fmla="*/ 995168 h 2635925"/>
                <a:gd name="connsiteX9" fmla="*/ 7047299 w 7047299"/>
                <a:gd name="connsiteY9" fmla="*/ 1421668 h 2635925"/>
                <a:gd name="connsiteX10" fmla="*/ 7047299 w 7047299"/>
                <a:gd name="connsiteY10" fmla="*/ 1421663 h 2635925"/>
                <a:gd name="connsiteX11" fmla="*/ 6762960 w 7047299"/>
                <a:gd name="connsiteY11" fmla="*/ 1706002 h 2635925"/>
                <a:gd name="connsiteX12" fmla="*/ 2131157 w 7047299"/>
                <a:gd name="connsiteY12" fmla="*/ 1733296 h 2635925"/>
                <a:gd name="connsiteX13" fmla="*/ 3369355 w 7047299"/>
                <a:gd name="connsiteY13" fmla="*/ 2635925 h 2635925"/>
                <a:gd name="connsiteX14" fmla="*/ 1174550 w 7047299"/>
                <a:gd name="connsiteY14" fmla="*/ 1706002 h 2635925"/>
                <a:gd name="connsiteX15" fmla="*/ 284339 w 7047299"/>
                <a:gd name="connsiteY15" fmla="*/ 1706002 h 2635925"/>
                <a:gd name="connsiteX16" fmla="*/ 0 w 7047299"/>
                <a:gd name="connsiteY16" fmla="*/ 1421663 h 2635925"/>
                <a:gd name="connsiteX17" fmla="*/ 0 w 7047299"/>
                <a:gd name="connsiteY17" fmla="*/ 1421668 h 2635925"/>
                <a:gd name="connsiteX18" fmla="*/ 0 w 7047299"/>
                <a:gd name="connsiteY18" fmla="*/ 995168 h 2635925"/>
                <a:gd name="connsiteX19" fmla="*/ 0 w 7047299"/>
                <a:gd name="connsiteY19" fmla="*/ 995168 h 2635925"/>
                <a:gd name="connsiteX20" fmla="*/ 0 w 7047299"/>
                <a:gd name="connsiteY20" fmla="*/ 284339 h 263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47299" h="2635925">
                  <a:moveTo>
                    <a:pt x="0" y="284339"/>
                  </a:moveTo>
                  <a:cubicBezTo>
                    <a:pt x="0" y="127303"/>
                    <a:pt x="127303" y="0"/>
                    <a:pt x="284339" y="0"/>
                  </a:cubicBezTo>
                  <a:lnTo>
                    <a:pt x="1174550" y="0"/>
                  </a:lnTo>
                  <a:lnTo>
                    <a:pt x="1174550" y="0"/>
                  </a:lnTo>
                  <a:lnTo>
                    <a:pt x="2936375" y="0"/>
                  </a:lnTo>
                  <a:lnTo>
                    <a:pt x="6762960" y="0"/>
                  </a:lnTo>
                  <a:cubicBezTo>
                    <a:pt x="6919996" y="0"/>
                    <a:pt x="7047299" y="127303"/>
                    <a:pt x="7047299" y="284339"/>
                  </a:cubicBezTo>
                  <a:lnTo>
                    <a:pt x="7047299" y="995168"/>
                  </a:lnTo>
                  <a:lnTo>
                    <a:pt x="7047299" y="995168"/>
                  </a:lnTo>
                  <a:lnTo>
                    <a:pt x="7047299" y="1421668"/>
                  </a:lnTo>
                  <a:lnTo>
                    <a:pt x="7047299" y="1421663"/>
                  </a:lnTo>
                  <a:cubicBezTo>
                    <a:pt x="7047299" y="1578699"/>
                    <a:pt x="6919996" y="1706002"/>
                    <a:pt x="6762960" y="1706002"/>
                  </a:cubicBezTo>
                  <a:lnTo>
                    <a:pt x="2131157" y="1733296"/>
                  </a:lnTo>
                  <a:lnTo>
                    <a:pt x="3369355" y="2635925"/>
                  </a:lnTo>
                  <a:lnTo>
                    <a:pt x="1174550" y="1706002"/>
                  </a:lnTo>
                  <a:lnTo>
                    <a:pt x="284339" y="1706002"/>
                  </a:lnTo>
                  <a:cubicBezTo>
                    <a:pt x="127303" y="1706002"/>
                    <a:pt x="0" y="1578699"/>
                    <a:pt x="0" y="1421663"/>
                  </a:cubicBezTo>
                  <a:lnTo>
                    <a:pt x="0" y="1421668"/>
                  </a:lnTo>
                  <a:lnTo>
                    <a:pt x="0" y="995168"/>
                  </a:lnTo>
                  <a:lnTo>
                    <a:pt x="0" y="995168"/>
                  </a:lnTo>
                  <a:lnTo>
                    <a:pt x="0" y="28433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323B073-E48F-4B87-9086-A6F8D495F5B1}"/>
                </a:ext>
              </a:extLst>
            </p:cNvPr>
            <p:cNvSpPr txBox="1"/>
            <p:nvPr/>
          </p:nvSpPr>
          <p:spPr>
            <a:xfrm>
              <a:off x="-427782" y="513337"/>
              <a:ext cx="862254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府民全員で今できることに取り組み、</a:t>
              </a:r>
              <a:endParaRPr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lang="en-US" altLang="ja-JP" sz="28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CO</a:t>
              </a:r>
              <a:r>
                <a:rPr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₂排出量実質ゼロへの大きな一歩を</a:t>
              </a:r>
              <a:endParaRPr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踏み出しましょう！</a:t>
              </a: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3744514" y="4389423"/>
            <a:ext cx="3101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技術革新や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社会変革により、更に</a:t>
            </a:r>
            <a:r>
              <a: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₂</a:t>
            </a:r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削減が</a:t>
            </a:r>
            <a:endParaRPr kumimoji="1"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加速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44" y="833205"/>
            <a:ext cx="1606635" cy="184158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872260" y="4191018"/>
            <a:ext cx="801892" cy="2078707"/>
            <a:chOff x="872260" y="4922478"/>
            <a:chExt cx="497712" cy="1347247"/>
          </a:xfrm>
        </p:grpSpPr>
        <p:sp>
          <p:nvSpPr>
            <p:cNvPr id="13" name="円弧 12"/>
            <p:cNvSpPr/>
            <p:nvPr/>
          </p:nvSpPr>
          <p:spPr>
            <a:xfrm rot="17898142">
              <a:off x="528096" y="5427849"/>
              <a:ext cx="1261046" cy="422706"/>
            </a:xfrm>
            <a:prstGeom prst="arc">
              <a:avLst>
                <a:gd name="adj1" fmla="val 13624687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弧 24"/>
            <p:cNvSpPr/>
            <p:nvPr/>
          </p:nvSpPr>
          <p:spPr>
            <a:xfrm rot="17898142">
              <a:off x="453090" y="5341648"/>
              <a:ext cx="1261046" cy="422706"/>
            </a:xfrm>
            <a:prstGeom prst="arc">
              <a:avLst>
                <a:gd name="adj1" fmla="val 13624687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爆発 2 26"/>
          <p:cNvSpPr/>
          <p:nvPr/>
        </p:nvSpPr>
        <p:spPr>
          <a:xfrm rot="3565289">
            <a:off x="158518" y="5596478"/>
            <a:ext cx="1028619" cy="955218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爆発 2 27"/>
          <p:cNvSpPr/>
          <p:nvPr/>
        </p:nvSpPr>
        <p:spPr>
          <a:xfrm rot="2863215">
            <a:off x="3936344" y="3992808"/>
            <a:ext cx="443037" cy="256656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オーディオ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9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247">
        <p14:reveal/>
      </p:transition>
    </mc:Choice>
    <mc:Fallback xmlns="">
      <p:transition spd="slow" advTm="29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1233 -0.08634 C 0.01476 -0.10417 0.02344 -0.12662 0.03507 -0.14653 C 0.04827 -0.16944 0.06198 -0.18495 0.07483 -0.19236 L 0.13455 -0.2294 " pathEditMode="relative" rAng="18480000" ptsTypes="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-131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02153 -0.04074 C 0.02587 -0.04953 0.03472 -0.05671 0.04341 -0.06111 C 0.05434 -0.06736 0.06407 -0.06898 0.07084 -0.06736 L 0.10834 -0.05648 " pathEditMode="relative" rAng="20340000" ptsTypes="AAAAA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-449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4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  <p:bldP spid="14" grpId="0" animBg="1"/>
      <p:bldP spid="17" grpId="0" animBg="1"/>
      <p:bldP spid="23" grpId="0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-209448" y="3450221"/>
            <a:ext cx="9793563" cy="681522"/>
            <a:chOff x="-209448" y="3450221"/>
            <a:chExt cx="9793563" cy="681522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593" y="3450221"/>
              <a:ext cx="1809904" cy="679064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448" y="3453845"/>
              <a:ext cx="1785351" cy="669852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044" y="3450221"/>
              <a:ext cx="1785351" cy="669852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490" y="3450221"/>
              <a:ext cx="1809904" cy="679064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09" y="3460922"/>
              <a:ext cx="1738406" cy="652238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360" y="3460922"/>
              <a:ext cx="1738406" cy="652238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433" y="3471625"/>
              <a:ext cx="1738406" cy="652238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197" y="3479505"/>
              <a:ext cx="1738406" cy="652238"/>
            </a:xfrm>
            <a:prstGeom prst="rect">
              <a:avLst/>
            </a:prstGeom>
          </p:spPr>
        </p:pic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7" y="27493"/>
            <a:ext cx="1590028" cy="1611515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-1044900" y="6269271"/>
            <a:ext cx="887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 w="508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実質ゼロになった未来ってどんなんやろう？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0669" y="6269271"/>
            <a:ext cx="508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実質ゼロになった未来ってどんなんやろう？</a:t>
            </a: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8983" l="9459" r="89640">
                        <a14:foregroundMark x1="51351" y1="46610" x2="51351" y2="46610"/>
                        <a14:foregroundMark x1="53153" y1="11864" x2="53153" y2="11864"/>
                        <a14:foregroundMark x1="55856" y1="11017" x2="55856" y2="11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59"/>
          <a:stretch/>
        </p:blipFill>
        <p:spPr>
          <a:xfrm>
            <a:off x="5372186" y="5056089"/>
            <a:ext cx="4084813" cy="216788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81864">
            <a:off x="6437112" y="3041747"/>
            <a:ext cx="2602108" cy="25691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7" y="550458"/>
            <a:ext cx="6183952" cy="4637964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310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99"/>
    </mc:Choice>
    <mc:Fallback xmlns="">
      <p:transition spd="slow" advTm="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8" dur="6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正方形/長方形 123"/>
          <p:cNvSpPr/>
          <p:nvPr/>
        </p:nvSpPr>
        <p:spPr>
          <a:xfrm rot="18917680">
            <a:off x="-551878" y="4908317"/>
            <a:ext cx="3320536" cy="256813"/>
          </a:xfrm>
          <a:prstGeom prst="rect">
            <a:avLst/>
          </a:prstGeom>
          <a:blipFill dpi="0" rotWithShape="1">
            <a:blip r:embed="rId6">
              <a:alphaModFix amt="41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四角形吹き出し 116"/>
          <p:cNvSpPr/>
          <p:nvPr/>
        </p:nvSpPr>
        <p:spPr>
          <a:xfrm>
            <a:off x="4698962" y="4620052"/>
            <a:ext cx="3414971" cy="1298608"/>
          </a:xfrm>
          <a:prstGeom prst="wedgeRectCallout">
            <a:avLst>
              <a:gd name="adj1" fmla="val -35857"/>
              <a:gd name="adj2" fmla="val -1221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IoT</a:t>
            </a:r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技術等の活用により、</a:t>
            </a:r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複数の公共交通手段から、</a:t>
            </a:r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最適で環境負荷が小さい手段の</a:t>
            </a:r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選択が可能に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3927">
            <a:off x="3187002" y="-2064945"/>
            <a:ext cx="901129" cy="1079803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2192" y="-1332405"/>
            <a:ext cx="803096" cy="10003629"/>
          </a:xfrm>
          <a:prstGeom prst="rect">
            <a:avLst/>
          </a:prstGeom>
        </p:spPr>
      </p:pic>
      <p:pic>
        <p:nvPicPr>
          <p:cNvPr id="103" name="図 10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6659" y="3708313"/>
            <a:ext cx="4611757" cy="304224"/>
          </a:xfrm>
          <a:prstGeom prst="rect">
            <a:avLst/>
          </a:prstGeom>
        </p:spPr>
      </p:pic>
      <p:pic>
        <p:nvPicPr>
          <p:cNvPr id="104" name="図 10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098" y="3706957"/>
            <a:ext cx="4611757" cy="304224"/>
          </a:xfrm>
          <a:prstGeom prst="rect">
            <a:avLst/>
          </a:prstGeom>
        </p:spPr>
      </p:pic>
      <p:pic>
        <p:nvPicPr>
          <p:cNvPr id="105" name="図 10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7560" y="3710953"/>
            <a:ext cx="1858761" cy="321654"/>
          </a:xfrm>
          <a:prstGeom prst="rect">
            <a:avLst/>
          </a:prstGeom>
        </p:spPr>
      </p:pic>
      <p:sp>
        <p:nvSpPr>
          <p:cNvPr id="118" name="楕円 117"/>
          <p:cNvSpPr/>
          <p:nvPr/>
        </p:nvSpPr>
        <p:spPr>
          <a:xfrm>
            <a:off x="4278354" y="4270522"/>
            <a:ext cx="4240296" cy="2073856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9" name="グループ化 88"/>
          <p:cNvGrpSpPr/>
          <p:nvPr/>
        </p:nvGrpSpPr>
        <p:grpSpPr>
          <a:xfrm>
            <a:off x="1525280" y="1392430"/>
            <a:ext cx="1708360" cy="1900005"/>
            <a:chOff x="6746938" y="304718"/>
            <a:chExt cx="2354449" cy="2308778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938" y="304718"/>
              <a:ext cx="2354449" cy="2308778"/>
            </a:xfrm>
            <a:prstGeom prst="rect">
              <a:avLst/>
            </a:prstGeom>
          </p:spPr>
        </p:pic>
        <p:grpSp>
          <p:nvGrpSpPr>
            <p:cNvPr id="88" name="グループ化 87"/>
            <p:cNvGrpSpPr/>
            <p:nvPr/>
          </p:nvGrpSpPr>
          <p:grpSpPr>
            <a:xfrm>
              <a:off x="6981358" y="398478"/>
              <a:ext cx="1889882" cy="2107973"/>
              <a:chOff x="6981358" y="398478"/>
              <a:chExt cx="1889882" cy="2107973"/>
            </a:xfrm>
          </p:grpSpPr>
          <p:pic>
            <p:nvPicPr>
              <p:cNvPr id="48" name="図 47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7183484" y="398478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50" name="図 49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7183484" y="977847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68" name="図 67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7183484" y="1563912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69" name="図 68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7447169" y="398478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70" name="図 69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7447169" y="977847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71" name="図 70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7447169" y="1563912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72" name="図 71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7737606" y="398478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73" name="図 72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7737606" y="977847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74" name="図 73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7737606" y="1563912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75" name="図 74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8001291" y="398478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76" name="図 75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8001291" y="977847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77" name="図 76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8001291" y="1563912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78" name="図 77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8291053" y="398478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79" name="図 78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8291053" y="977847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80" name="図 79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8291053" y="1563912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81" name="図 80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8554108" y="398478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82" name="図 81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8554108" y="977847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83" name="図 82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8554108" y="1563912"/>
                <a:ext cx="167912" cy="576000"/>
              </a:xfrm>
              <a:prstGeom prst="rect">
                <a:avLst/>
              </a:prstGeom>
            </p:spPr>
          </p:pic>
          <p:pic>
            <p:nvPicPr>
              <p:cNvPr id="84" name="図 83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7183482" y="2146451"/>
                <a:ext cx="178826" cy="360000"/>
              </a:xfrm>
              <a:prstGeom prst="rect">
                <a:avLst/>
              </a:prstGeom>
            </p:spPr>
          </p:pic>
          <p:pic>
            <p:nvPicPr>
              <p:cNvPr id="85" name="図 84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8554108" y="2146451"/>
                <a:ext cx="178826" cy="360000"/>
              </a:xfrm>
              <a:prstGeom prst="rect">
                <a:avLst/>
              </a:prstGeom>
            </p:spPr>
          </p:pic>
          <p:pic>
            <p:nvPicPr>
              <p:cNvPr id="47" name="図 46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rot="5400000" flipH="1">
                <a:off x="7862376" y="-27848"/>
                <a:ext cx="141702" cy="1876027"/>
              </a:xfrm>
              <a:prstGeom prst="rect">
                <a:avLst/>
              </a:prstGeom>
            </p:spPr>
          </p:pic>
          <p:pic>
            <p:nvPicPr>
              <p:cNvPr id="86" name="図 85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rot="5400000" flipH="1">
                <a:off x="7862376" y="584621"/>
                <a:ext cx="141702" cy="1876027"/>
              </a:xfrm>
              <a:prstGeom prst="rect">
                <a:avLst/>
              </a:prstGeom>
            </p:spPr>
          </p:pic>
          <p:pic>
            <p:nvPicPr>
              <p:cNvPr id="87" name="図 86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rot="5400000" flipH="1">
                <a:off x="7848521" y="1192173"/>
                <a:ext cx="141702" cy="1876027"/>
              </a:xfrm>
              <a:prstGeom prst="rect">
                <a:avLst/>
              </a:prstGeom>
            </p:spPr>
          </p:pic>
        </p:grpSp>
      </p:grpSp>
      <p:pic>
        <p:nvPicPr>
          <p:cNvPr id="95" name="図 9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9185" y="4560141"/>
            <a:ext cx="858929" cy="1052634"/>
          </a:xfrm>
          <a:prstGeom prst="rect">
            <a:avLst/>
          </a:prstGeom>
        </p:spPr>
      </p:pic>
      <p:pic>
        <p:nvPicPr>
          <p:cNvPr id="100" name="図 99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475143" y="4869081"/>
            <a:ext cx="1125053" cy="993771"/>
          </a:xfrm>
          <a:prstGeom prst="rect">
            <a:avLst/>
          </a:prstGeom>
        </p:spPr>
      </p:pic>
      <p:pic>
        <p:nvPicPr>
          <p:cNvPr id="101" name="図 1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10" y="6084142"/>
            <a:ext cx="1331312" cy="695610"/>
          </a:xfrm>
          <a:prstGeom prst="rect">
            <a:avLst/>
          </a:prstGeom>
        </p:spPr>
      </p:pic>
      <p:sp>
        <p:nvSpPr>
          <p:cNvPr id="109" name="四角形吹き出し 108"/>
          <p:cNvSpPr/>
          <p:nvPr/>
        </p:nvSpPr>
        <p:spPr>
          <a:xfrm>
            <a:off x="6654907" y="2681266"/>
            <a:ext cx="2520943" cy="634391"/>
          </a:xfrm>
          <a:prstGeom prst="wedgeRectCallout">
            <a:avLst>
              <a:gd name="adj1" fmla="val -7651"/>
              <a:gd name="adj2" fmla="val 3386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走行中の電気自動車の</a:t>
            </a:r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ワイヤレス充電</a:t>
            </a:r>
          </a:p>
        </p:txBody>
      </p:sp>
      <p:sp>
        <p:nvSpPr>
          <p:cNvPr id="112" name="稲妻 111"/>
          <p:cNvSpPr/>
          <p:nvPr/>
        </p:nvSpPr>
        <p:spPr>
          <a:xfrm>
            <a:off x="5537109" y="3508129"/>
            <a:ext cx="218718" cy="41468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稲妻 114"/>
          <p:cNvSpPr/>
          <p:nvPr/>
        </p:nvSpPr>
        <p:spPr>
          <a:xfrm flipH="1">
            <a:off x="7027389" y="3500469"/>
            <a:ext cx="218718" cy="41468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楕円 118"/>
          <p:cNvSpPr/>
          <p:nvPr/>
        </p:nvSpPr>
        <p:spPr>
          <a:xfrm>
            <a:off x="5508592" y="4065809"/>
            <a:ext cx="1795713" cy="415940"/>
          </a:xfrm>
          <a:prstGeom prst="ellipse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電気自動車</a:t>
            </a:r>
          </a:p>
        </p:txBody>
      </p:sp>
      <p:sp>
        <p:nvSpPr>
          <p:cNvPr id="120" name="楕円 119"/>
          <p:cNvSpPr/>
          <p:nvPr/>
        </p:nvSpPr>
        <p:spPr>
          <a:xfrm>
            <a:off x="7073768" y="5625930"/>
            <a:ext cx="2106174" cy="588337"/>
          </a:xfrm>
          <a:prstGeom prst="ellipse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電動</a:t>
            </a:r>
            <a:endParaRPr kumimoji="1"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キックボード</a:t>
            </a:r>
          </a:p>
        </p:txBody>
      </p:sp>
      <p:sp>
        <p:nvSpPr>
          <p:cNvPr id="121" name="楕円 120"/>
          <p:cNvSpPr/>
          <p:nvPr/>
        </p:nvSpPr>
        <p:spPr>
          <a:xfrm>
            <a:off x="5425247" y="6344378"/>
            <a:ext cx="976465" cy="469277"/>
          </a:xfrm>
          <a:prstGeom prst="ellipse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電車</a:t>
            </a:r>
          </a:p>
        </p:txBody>
      </p:sp>
      <p:sp>
        <p:nvSpPr>
          <p:cNvPr id="122" name="楕円 121"/>
          <p:cNvSpPr/>
          <p:nvPr/>
        </p:nvSpPr>
        <p:spPr>
          <a:xfrm>
            <a:off x="2573842" y="4276286"/>
            <a:ext cx="2696967" cy="605989"/>
          </a:xfrm>
          <a:prstGeom prst="ellipse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自動運転</a:t>
            </a:r>
            <a:endParaRPr kumimoji="1"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コミュニティバス</a:t>
            </a:r>
          </a:p>
        </p:txBody>
      </p:sp>
      <p:pic>
        <p:nvPicPr>
          <p:cNvPr id="102" name="図 10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13" y="5733786"/>
            <a:ext cx="1198564" cy="894429"/>
          </a:xfrm>
          <a:prstGeom prst="rect">
            <a:avLst/>
          </a:prstGeom>
        </p:spPr>
      </p:pic>
      <p:sp>
        <p:nvSpPr>
          <p:cNvPr id="5" name="円形吹き出し 4"/>
          <p:cNvSpPr/>
          <p:nvPr/>
        </p:nvSpPr>
        <p:spPr>
          <a:xfrm>
            <a:off x="2266385" y="871334"/>
            <a:ext cx="1370193" cy="1106789"/>
          </a:xfrm>
          <a:prstGeom prst="wedgeEllipseCallout">
            <a:avLst>
              <a:gd name="adj1" fmla="val -73536"/>
              <a:gd name="adj2" fmla="val 688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9" name="グループ化 98"/>
          <p:cNvGrpSpPr/>
          <p:nvPr/>
        </p:nvGrpSpPr>
        <p:grpSpPr>
          <a:xfrm>
            <a:off x="2454835" y="1051915"/>
            <a:ext cx="979589" cy="743050"/>
            <a:chOff x="5399253" y="2342608"/>
            <a:chExt cx="1213618" cy="875846"/>
          </a:xfrm>
        </p:grpSpPr>
        <p:pic>
          <p:nvPicPr>
            <p:cNvPr id="106" name="図 10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253" y="2342608"/>
              <a:ext cx="642287" cy="875846"/>
            </a:xfrm>
            <a:prstGeom prst="rect">
              <a:avLst/>
            </a:prstGeom>
          </p:spPr>
        </p:pic>
        <p:pic>
          <p:nvPicPr>
            <p:cNvPr id="107" name="図 10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926" y="2348437"/>
              <a:ext cx="634945" cy="865834"/>
            </a:xfrm>
            <a:prstGeom prst="rect">
              <a:avLst/>
            </a:prstGeom>
          </p:spPr>
        </p:pic>
      </p:grpSp>
      <p:sp>
        <p:nvSpPr>
          <p:cNvPr id="14" name="四角形吹き出し 13"/>
          <p:cNvSpPr/>
          <p:nvPr/>
        </p:nvSpPr>
        <p:spPr>
          <a:xfrm>
            <a:off x="157968" y="80658"/>
            <a:ext cx="4061415" cy="700385"/>
          </a:xfrm>
          <a:prstGeom prst="wedgeRectCallout">
            <a:avLst>
              <a:gd name="adj1" fmla="val 10796"/>
              <a:gd name="adj2" fmla="val 480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建物で消費する年間の</a:t>
            </a:r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エネルギー収支がゼロの建物「</a:t>
            </a:r>
            <a:r>
              <a: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ZEB</a:t>
            </a:r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　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1708FFC-03B0-4CE0-9EB4-938D181E2123}"/>
              </a:ext>
            </a:extLst>
          </p:cNvPr>
          <p:cNvGrpSpPr/>
          <p:nvPr/>
        </p:nvGrpSpPr>
        <p:grpSpPr>
          <a:xfrm>
            <a:off x="-13097" y="836171"/>
            <a:ext cx="1787237" cy="2568124"/>
            <a:chOff x="239736" y="706571"/>
            <a:chExt cx="1787237" cy="2568124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239736" y="706571"/>
              <a:ext cx="1787237" cy="2568124"/>
              <a:chOff x="706581" y="401641"/>
              <a:chExt cx="1787237" cy="2568124"/>
            </a:xfrm>
          </p:grpSpPr>
          <p:pic>
            <p:nvPicPr>
              <p:cNvPr id="6" name="図 5"/>
              <p:cNvPicPr/>
              <p:nvPr/>
            </p:nvPicPr>
            <p:blipFill rotWithShape="1">
              <a:blip r:embed="rId20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333" t="7978" r="8744" b="19205"/>
              <a:stretch/>
            </p:blipFill>
            <p:spPr>
              <a:xfrm>
                <a:off x="706581" y="448237"/>
                <a:ext cx="1787237" cy="2521528"/>
              </a:xfrm>
              <a:prstGeom prst="rect">
                <a:avLst/>
              </a:prstGeom>
            </p:spPr>
          </p:pic>
          <p:pic>
            <p:nvPicPr>
              <p:cNvPr id="7" name="図 6"/>
              <p:cNvPicPr/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563" y="1019628"/>
                <a:ext cx="1113762" cy="11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図 7"/>
              <p:cNvPicPr/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414" y="1296723"/>
                <a:ext cx="1113762" cy="11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図 8"/>
              <p:cNvPicPr/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413" y="1559968"/>
                <a:ext cx="1113762" cy="11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図 9"/>
              <p:cNvPicPr/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413" y="1837041"/>
                <a:ext cx="1113762" cy="11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図 10"/>
              <p:cNvPicPr/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413" y="2114128"/>
                <a:ext cx="1113762" cy="11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92025">
                <a:off x="936708" y="401641"/>
                <a:ext cx="524745" cy="417816"/>
              </a:xfrm>
              <a:prstGeom prst="rect">
                <a:avLst/>
              </a:prstGeom>
            </p:spPr>
          </p:pic>
        </p:grp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D1990CB-9BCC-4900-BE84-1AD8FAB3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25" b="89825" l="6434" r="92727">
                          <a14:foregroundMark x1="6573" y1="31228" x2="6573" y2="31228"/>
                          <a14:foregroundMark x1="92727" y1="35088" x2="92727" y2="35088"/>
                          <a14:foregroundMark x1="51329" y1="29825" x2="51329" y2="29825"/>
                          <a14:backgroundMark x1="37203" y1="16491" x2="37203" y2="16491"/>
                          <a14:backgroundMark x1="36643" y1="49825" x2="36643" y2="49825"/>
                          <a14:backgroundMark x1="64615" y1="58596" x2="64615" y2="58596"/>
                          <a14:backgroundMark x1="36643" y1="58596" x2="36643" y2="58596"/>
                          <a14:backgroundMark x1="34545" y1="55088" x2="34545" y2="55088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763" y="2467964"/>
              <a:ext cx="1668468" cy="762733"/>
            </a:xfrm>
            <a:prstGeom prst="rect">
              <a:avLst/>
            </a:prstGeom>
          </p:spPr>
        </p:pic>
      </p:grpSp>
      <p:sp>
        <p:nvSpPr>
          <p:cNvPr id="93" name="星 4 92"/>
          <p:cNvSpPr/>
          <p:nvPr/>
        </p:nvSpPr>
        <p:spPr>
          <a:xfrm>
            <a:off x="880521" y="2065940"/>
            <a:ext cx="280630" cy="444421"/>
          </a:xfrm>
          <a:prstGeom prst="star4">
            <a:avLst>
              <a:gd name="adj" fmla="val 15625"/>
            </a:avLst>
          </a:prstGeom>
          <a:solidFill>
            <a:srgbClr val="FFFF66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92" name="星 4 91"/>
          <p:cNvSpPr/>
          <p:nvPr/>
        </p:nvSpPr>
        <p:spPr>
          <a:xfrm>
            <a:off x="359836" y="1492231"/>
            <a:ext cx="278657" cy="450482"/>
          </a:xfrm>
          <a:prstGeom prst="star4">
            <a:avLst>
              <a:gd name="adj" fmla="val 15625"/>
            </a:avLst>
          </a:prstGeom>
          <a:solidFill>
            <a:srgbClr val="FFFF66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4B5DDEBA-16D0-4618-81F6-62554D912681}"/>
              </a:ext>
            </a:extLst>
          </p:cNvPr>
          <p:cNvGrpSpPr/>
          <p:nvPr/>
        </p:nvGrpSpPr>
        <p:grpSpPr>
          <a:xfrm>
            <a:off x="5552814" y="-524125"/>
            <a:ext cx="5505228" cy="4116780"/>
            <a:chOff x="5220030" y="-593760"/>
            <a:chExt cx="5505228" cy="4116780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7CB702F0-4850-475D-AB42-361830DB4ABE}"/>
                </a:ext>
              </a:extLst>
            </p:cNvPr>
            <p:cNvGrpSpPr/>
            <p:nvPr/>
          </p:nvGrpSpPr>
          <p:grpSpPr>
            <a:xfrm>
              <a:off x="5220030" y="-593760"/>
              <a:ext cx="5505228" cy="4116780"/>
              <a:chOff x="5220030" y="-593760"/>
              <a:chExt cx="5505228" cy="4116780"/>
            </a:xfrm>
          </p:grpSpPr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19D4E813-7D12-4D65-A2AB-02E5CB885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030" y="-593760"/>
                <a:ext cx="5505228" cy="3197466"/>
              </a:xfrm>
              <a:prstGeom prst="cloud">
                <a:avLst/>
              </a:prstGeom>
              <a:effectLst>
                <a:softEdge rad="63500"/>
              </a:effectLst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8CB96822-DF28-449A-86B8-08586A6F1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2551" y="148174"/>
                <a:ext cx="1616261" cy="1325334"/>
              </a:xfrm>
              <a:prstGeom prst="rect">
                <a:avLst/>
              </a:prstGeom>
            </p:spPr>
          </p:pic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629C8A4C-D626-4287-842F-A37464369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5382" y="260125"/>
                <a:ext cx="1060146" cy="1126318"/>
              </a:xfrm>
              <a:prstGeom prst="rect">
                <a:avLst/>
              </a:prstGeom>
            </p:spPr>
          </p:pic>
          <p:pic>
            <p:nvPicPr>
              <p:cNvPr id="91" name="図 90">
                <a:extLst>
                  <a:ext uri="{FF2B5EF4-FFF2-40B4-BE49-F238E27FC236}">
                    <a16:creationId xmlns:a16="http://schemas.microsoft.com/office/drawing/2014/main" id="{83BB4187-2D25-4E7B-8382-EFD651AF6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5863" y="250376"/>
                <a:ext cx="1060146" cy="1126318"/>
              </a:xfrm>
              <a:prstGeom prst="rect">
                <a:avLst/>
              </a:prstGeom>
            </p:spPr>
          </p:pic>
          <p:pic>
            <p:nvPicPr>
              <p:cNvPr id="94" name="図 93">
                <a:extLst>
                  <a:ext uri="{FF2B5EF4-FFF2-40B4-BE49-F238E27FC236}">
                    <a16:creationId xmlns:a16="http://schemas.microsoft.com/office/drawing/2014/main" id="{4DDBDEF2-06DC-4ED1-9BF2-640225351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2871" y="264793"/>
                <a:ext cx="1060146" cy="1126318"/>
              </a:xfrm>
              <a:prstGeom prst="rect">
                <a:avLst/>
              </a:prstGeom>
            </p:spPr>
          </p:pic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7DD12199-14C9-475B-9076-EB68A527F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2632" b="89474" l="391" r="89844">
                            <a14:foregroundMark x1="24158" y1="58772" x2="391" y2="80702"/>
                            <a14:foregroundMark x1="24514" y1="58443" x2="24158" y2="58772"/>
                            <a14:foregroundMark x1="28236" y1="55009" x2="27233" y2="55935"/>
                            <a14:foregroundMark x1="28911" y1="54386" x2="28705" y2="54576"/>
                            <a14:foregroundMark x1="79297" y1="7895" x2="28911" y2="54386"/>
                            <a14:foregroundMark x1="7422" y1="12281" x2="7422" y2="12281"/>
                            <a14:foregroundMark x1="31641" y1="2632" x2="31641" y2="2632"/>
                            <a14:backgroundMark x1="27344" y1="54386" x2="27344" y2="54386"/>
                            <a14:backgroundMark x1="28125" y1="58772" x2="28125" y2="58772"/>
                            <a14:backgroundMark x1="28125" y1="57018" x2="28125" y2="57018"/>
                            <a14:backgroundMark x1="29297" y1="57895" x2="28125" y2="54386"/>
                            <a14:backgroundMark x1="28125" y1="57018" x2="26953" y2="6140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95416" y="1473347"/>
                <a:ext cx="2705334" cy="126638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pic>
            <p:nvPicPr>
              <p:cNvPr id="138" name="図 137">
                <a:extLst>
                  <a:ext uri="{FF2B5EF4-FFF2-40B4-BE49-F238E27FC236}">
                    <a16:creationId xmlns:a16="http://schemas.microsoft.com/office/drawing/2014/main" id="{4A0871E2-6DEE-4AF2-9607-A0303941CD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2632" b="89474" l="391" r="89844">
                            <a14:foregroundMark x1="24158" y1="58772" x2="391" y2="80702"/>
                            <a14:foregroundMark x1="24514" y1="58443" x2="24158" y2="58772"/>
                            <a14:foregroundMark x1="28236" y1="55009" x2="27233" y2="55935"/>
                            <a14:foregroundMark x1="28911" y1="54386" x2="28705" y2="54576"/>
                            <a14:foregroundMark x1="79297" y1="7895" x2="28911" y2="54386"/>
                            <a14:foregroundMark x1="7422" y1="12281" x2="7422" y2="12281"/>
                            <a14:foregroundMark x1="31641" y1="2632" x2="31641" y2="2632"/>
                            <a14:backgroundMark x1="27344" y1="54386" x2="27344" y2="54386"/>
                            <a14:backgroundMark x1="28125" y1="58772" x2="28125" y2="58772"/>
                            <a14:backgroundMark x1="28125" y1="57018" x2="28125" y2="57018"/>
                            <a14:backgroundMark x1="29297" y1="57895" x2="28125" y2="54386"/>
                            <a14:backgroundMark x1="28125" y1="57018" x2="26953" y2="61404"/>
                          </a14:backgroundRemoval>
                        </a14:imgEffect>
                      </a14:imgLayer>
                    </a14:imgProps>
                  </a:ext>
                </a:extLst>
              </a:blip>
              <a:srcRect l="40981" t="39901" r="19343" b="-1"/>
              <a:stretch/>
            </p:blipFill>
            <p:spPr>
              <a:xfrm rot="21294699">
                <a:off x="8041221" y="2017359"/>
                <a:ext cx="1086536" cy="1505661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</p:grp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54D3EEAB-A095-4568-BCC8-DE3D4700A060}"/>
                </a:ext>
              </a:extLst>
            </p:cNvPr>
            <p:cNvGrpSpPr/>
            <p:nvPr/>
          </p:nvGrpSpPr>
          <p:grpSpPr>
            <a:xfrm>
              <a:off x="7932060" y="1454689"/>
              <a:ext cx="1126010" cy="1100274"/>
              <a:chOff x="7932060" y="1454689"/>
              <a:chExt cx="1126010" cy="1100274"/>
            </a:xfrm>
          </p:grpSpPr>
          <p:pic>
            <p:nvPicPr>
              <p:cNvPr id="139" name="図 138">
                <a:extLst>
                  <a:ext uri="{FF2B5EF4-FFF2-40B4-BE49-F238E27FC236}">
                    <a16:creationId xmlns:a16="http://schemas.microsoft.com/office/drawing/2014/main" id="{4CA4B96C-BF12-4975-BA80-A2D409985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92025">
                <a:off x="7991817" y="1454689"/>
                <a:ext cx="524745" cy="417816"/>
              </a:xfrm>
              <a:prstGeom prst="rect">
                <a:avLst/>
              </a:prstGeom>
            </p:spPr>
          </p:pic>
          <p:pic>
            <p:nvPicPr>
              <p:cNvPr id="140" name="図 139">
                <a:extLst>
                  <a:ext uri="{FF2B5EF4-FFF2-40B4-BE49-F238E27FC236}">
                    <a16:creationId xmlns:a16="http://schemas.microsoft.com/office/drawing/2014/main" id="{7B24842E-4CE6-4D2A-A3AD-AE4419E0B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92025">
                <a:off x="7976554" y="1788566"/>
                <a:ext cx="524745" cy="417816"/>
              </a:xfrm>
              <a:prstGeom prst="rect">
                <a:avLst/>
              </a:prstGeom>
            </p:spPr>
          </p:pic>
          <p:pic>
            <p:nvPicPr>
              <p:cNvPr id="141" name="図 140">
                <a:extLst>
                  <a:ext uri="{FF2B5EF4-FFF2-40B4-BE49-F238E27FC236}">
                    <a16:creationId xmlns:a16="http://schemas.microsoft.com/office/drawing/2014/main" id="{F0C99590-49D8-4E36-9482-4B9A31D5C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92025">
                <a:off x="7932060" y="2137147"/>
                <a:ext cx="524745" cy="417816"/>
              </a:xfrm>
              <a:prstGeom prst="rect">
                <a:avLst/>
              </a:prstGeom>
            </p:spPr>
          </p:pic>
          <p:pic>
            <p:nvPicPr>
              <p:cNvPr id="142" name="図 141">
                <a:extLst>
                  <a:ext uri="{FF2B5EF4-FFF2-40B4-BE49-F238E27FC236}">
                    <a16:creationId xmlns:a16="http://schemas.microsoft.com/office/drawing/2014/main" id="{8BB7BE24-70B6-4563-B543-97B4BCFFC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92025">
                <a:off x="8533325" y="1476791"/>
                <a:ext cx="524745" cy="417816"/>
              </a:xfrm>
              <a:prstGeom prst="rect">
                <a:avLst/>
              </a:prstGeom>
            </p:spPr>
          </p:pic>
          <p:pic>
            <p:nvPicPr>
              <p:cNvPr id="143" name="図 142">
                <a:extLst>
                  <a:ext uri="{FF2B5EF4-FFF2-40B4-BE49-F238E27FC236}">
                    <a16:creationId xmlns:a16="http://schemas.microsoft.com/office/drawing/2014/main" id="{7E1BFD0F-51B7-4DE3-83BE-8AEBE6026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92025">
                <a:off x="8514810" y="1786167"/>
                <a:ext cx="524745" cy="417816"/>
              </a:xfrm>
              <a:prstGeom prst="rect">
                <a:avLst/>
              </a:prstGeom>
            </p:spPr>
          </p:pic>
        </p:grpSp>
      </p:grpSp>
      <p:sp>
        <p:nvSpPr>
          <p:cNvPr id="55" name="矢印: 下カーブ 54">
            <a:extLst>
              <a:ext uri="{FF2B5EF4-FFF2-40B4-BE49-F238E27FC236}">
                <a16:creationId xmlns:a16="http://schemas.microsoft.com/office/drawing/2014/main" id="{D45633F4-59DB-4891-9039-373F79749951}"/>
              </a:ext>
            </a:extLst>
          </p:cNvPr>
          <p:cNvSpPr/>
          <p:nvPr/>
        </p:nvSpPr>
        <p:spPr>
          <a:xfrm rot="20520682" flipH="1">
            <a:off x="5024975" y="830227"/>
            <a:ext cx="1175438" cy="421974"/>
          </a:xfrm>
          <a:prstGeom prst="curvedDownArrow">
            <a:avLst>
              <a:gd name="adj1" fmla="val 25000"/>
              <a:gd name="adj2" fmla="val 89432"/>
              <a:gd name="adj3" fmla="val 4766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4" name="稲妻 143">
            <a:extLst>
              <a:ext uri="{FF2B5EF4-FFF2-40B4-BE49-F238E27FC236}">
                <a16:creationId xmlns:a16="http://schemas.microsoft.com/office/drawing/2014/main" id="{ED7269BD-2311-4BB3-8CE0-F1E4F2C5E835}"/>
              </a:ext>
            </a:extLst>
          </p:cNvPr>
          <p:cNvSpPr/>
          <p:nvPr/>
        </p:nvSpPr>
        <p:spPr>
          <a:xfrm>
            <a:off x="4910071" y="1214034"/>
            <a:ext cx="218718" cy="41468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稲妻 144">
            <a:extLst>
              <a:ext uri="{FF2B5EF4-FFF2-40B4-BE49-F238E27FC236}">
                <a16:creationId xmlns:a16="http://schemas.microsoft.com/office/drawing/2014/main" id="{42D07DA6-FDFD-42BF-B2E2-F54B839098F2}"/>
              </a:ext>
            </a:extLst>
          </p:cNvPr>
          <p:cNvSpPr/>
          <p:nvPr/>
        </p:nvSpPr>
        <p:spPr>
          <a:xfrm flipH="1">
            <a:off x="5507003" y="1328833"/>
            <a:ext cx="218718" cy="414686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7" name="直線コネクタ 166">
            <a:extLst>
              <a:ext uri="{FF2B5EF4-FFF2-40B4-BE49-F238E27FC236}">
                <a16:creationId xmlns:a16="http://schemas.microsoft.com/office/drawing/2014/main" id="{319E7A48-D5F9-43A9-B7F6-857CFBD84B54}"/>
              </a:ext>
            </a:extLst>
          </p:cNvPr>
          <p:cNvCxnSpPr>
            <a:cxnSpLocks/>
          </p:cNvCxnSpPr>
          <p:nvPr/>
        </p:nvCxnSpPr>
        <p:spPr>
          <a:xfrm flipH="1">
            <a:off x="1228624" y="1621560"/>
            <a:ext cx="4042185" cy="408904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>
            <a:extLst>
              <a:ext uri="{FF2B5EF4-FFF2-40B4-BE49-F238E27FC236}">
                <a16:creationId xmlns:a16="http://schemas.microsoft.com/office/drawing/2014/main" id="{05FDFDA4-A493-4D93-9C0B-6C64DDB46733}"/>
              </a:ext>
            </a:extLst>
          </p:cNvPr>
          <p:cNvGrpSpPr/>
          <p:nvPr/>
        </p:nvGrpSpPr>
        <p:grpSpPr>
          <a:xfrm>
            <a:off x="1241801" y="1621560"/>
            <a:ext cx="4029009" cy="4089043"/>
            <a:chOff x="1198018" y="1659341"/>
            <a:chExt cx="4029009" cy="4089043"/>
          </a:xfrm>
        </p:grpSpPr>
        <p:cxnSp>
          <p:nvCxnSpPr>
            <p:cNvPr id="150" name="直線コネクタ 149">
              <a:extLst>
                <a:ext uri="{FF2B5EF4-FFF2-40B4-BE49-F238E27FC236}">
                  <a16:creationId xmlns:a16="http://schemas.microsoft.com/office/drawing/2014/main" id="{CAB2B2B3-E945-4EF5-9AFA-2827600A19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9427" y="2310914"/>
              <a:ext cx="484966" cy="405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>
              <a:extLst>
                <a:ext uri="{FF2B5EF4-FFF2-40B4-BE49-F238E27FC236}">
                  <a16:creationId xmlns:a16="http://schemas.microsoft.com/office/drawing/2014/main" id="{4068D6BE-4BAA-40F0-8230-612F36CE92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8018" y="1659341"/>
              <a:ext cx="4029009" cy="4089043"/>
            </a:xfrm>
            <a:prstGeom prst="line">
              <a:avLst/>
            </a:prstGeom>
            <a:ln w="38100">
              <a:solidFill>
                <a:srgbClr val="FFFF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四角形吹き出し 20"/>
          <p:cNvSpPr/>
          <p:nvPr/>
        </p:nvSpPr>
        <p:spPr>
          <a:xfrm>
            <a:off x="34025" y="4614903"/>
            <a:ext cx="3020014" cy="772604"/>
          </a:xfrm>
          <a:prstGeom prst="wedgeRectCallout">
            <a:avLst>
              <a:gd name="adj1" fmla="val -1874"/>
              <a:gd name="adj2" fmla="val 4405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</a:t>
            </a:r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₂吸収型コンクリートを</a:t>
            </a:r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使用した側道</a:t>
            </a:r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5" name="図 184">
            <a:extLst>
              <a:ext uri="{FF2B5EF4-FFF2-40B4-BE49-F238E27FC236}">
                <a16:creationId xmlns:a16="http://schemas.microsoft.com/office/drawing/2014/main" id="{180CB4C3-82D7-4566-A897-CC0FE71C31C1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81" y="5460832"/>
            <a:ext cx="631576" cy="780929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1F34704B-821D-4168-8F56-45D91413DEA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1" y="5612776"/>
            <a:ext cx="638578" cy="1192700"/>
          </a:xfrm>
          <a:prstGeom prst="rect">
            <a:avLst/>
          </a:prstGeom>
        </p:spPr>
      </p:pic>
      <p:pic>
        <p:nvPicPr>
          <p:cNvPr id="96" name="図 9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35" y="3014509"/>
            <a:ext cx="1039869" cy="948881"/>
          </a:xfrm>
          <a:prstGeom prst="rect">
            <a:avLst/>
          </a:prstGeom>
        </p:spPr>
      </p:pic>
      <p:sp>
        <p:nvSpPr>
          <p:cNvPr id="192" name="楕円 191">
            <a:extLst>
              <a:ext uri="{FF2B5EF4-FFF2-40B4-BE49-F238E27FC236}">
                <a16:creationId xmlns:a16="http://schemas.microsoft.com/office/drawing/2014/main" id="{34396D7F-4722-4872-8D15-10B96C6B8C98}"/>
              </a:ext>
            </a:extLst>
          </p:cNvPr>
          <p:cNvSpPr/>
          <p:nvPr/>
        </p:nvSpPr>
        <p:spPr>
          <a:xfrm>
            <a:off x="5716086" y="1211056"/>
            <a:ext cx="1637562" cy="5854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地熱発電</a:t>
            </a:r>
          </a:p>
        </p:txBody>
      </p:sp>
      <p:sp>
        <p:nvSpPr>
          <p:cNvPr id="193" name="楕円 192">
            <a:extLst>
              <a:ext uri="{FF2B5EF4-FFF2-40B4-BE49-F238E27FC236}">
                <a16:creationId xmlns:a16="http://schemas.microsoft.com/office/drawing/2014/main" id="{E7EE29C7-0487-4FF6-A071-A229A3AB187F}"/>
              </a:ext>
            </a:extLst>
          </p:cNvPr>
          <p:cNvSpPr/>
          <p:nvPr/>
        </p:nvSpPr>
        <p:spPr>
          <a:xfrm>
            <a:off x="7447564" y="1036107"/>
            <a:ext cx="1637562" cy="5854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風力発電</a:t>
            </a:r>
          </a:p>
        </p:txBody>
      </p:sp>
      <p:sp>
        <p:nvSpPr>
          <p:cNvPr id="194" name="楕円 193">
            <a:extLst>
              <a:ext uri="{FF2B5EF4-FFF2-40B4-BE49-F238E27FC236}">
                <a16:creationId xmlns:a16="http://schemas.microsoft.com/office/drawing/2014/main" id="{1E92CCEC-6C50-4AAE-A644-2EEDBE00861F}"/>
              </a:ext>
            </a:extLst>
          </p:cNvPr>
          <p:cNvSpPr/>
          <p:nvPr/>
        </p:nvSpPr>
        <p:spPr>
          <a:xfrm>
            <a:off x="6601439" y="1756313"/>
            <a:ext cx="1969084" cy="5433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太陽光発電</a:t>
            </a:r>
          </a:p>
        </p:txBody>
      </p:sp>
      <p:grpSp>
        <p:nvGrpSpPr>
          <p:cNvPr id="18" name="グループ化 17"/>
          <p:cNvGrpSpPr/>
          <p:nvPr/>
        </p:nvGrpSpPr>
        <p:grpSpPr>
          <a:xfrm>
            <a:off x="1266562" y="5824941"/>
            <a:ext cx="1277893" cy="1033617"/>
            <a:chOff x="-1350779" y="5506947"/>
            <a:chExt cx="1277893" cy="1033617"/>
          </a:xfrm>
        </p:grpSpPr>
        <p:pic>
          <p:nvPicPr>
            <p:cNvPr id="113" name="図 112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0779" y="5506947"/>
              <a:ext cx="1277893" cy="1033617"/>
            </a:xfrm>
            <a:prstGeom prst="rect">
              <a:avLst/>
            </a:prstGeom>
          </p:spPr>
        </p:pic>
        <p:pic>
          <p:nvPicPr>
            <p:cNvPr id="114" name="図 113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87653" y="6106560"/>
              <a:ext cx="705216" cy="97271"/>
            </a:xfrm>
            <a:prstGeom prst="rect">
              <a:avLst/>
            </a:prstGeom>
          </p:spPr>
        </p:pic>
        <p:pic>
          <p:nvPicPr>
            <p:cNvPr id="116" name="図 115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60406" y="6114497"/>
              <a:ext cx="218787" cy="93839"/>
            </a:xfrm>
            <a:prstGeom prst="rect">
              <a:avLst/>
            </a:prstGeom>
          </p:spPr>
        </p:pic>
        <p:pic>
          <p:nvPicPr>
            <p:cNvPr id="123" name="図 122"/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31292" y="5645547"/>
              <a:ext cx="165608" cy="416434"/>
            </a:xfrm>
            <a:prstGeom prst="triangle">
              <a:avLst>
                <a:gd name="adj" fmla="val 51408"/>
              </a:avLst>
            </a:prstGeom>
          </p:spPr>
        </p:pic>
      </p:grpSp>
      <p:grpSp>
        <p:nvGrpSpPr>
          <p:cNvPr id="25" name="グループ化 24"/>
          <p:cNvGrpSpPr/>
          <p:nvPr/>
        </p:nvGrpSpPr>
        <p:grpSpPr>
          <a:xfrm>
            <a:off x="2683748" y="5825071"/>
            <a:ext cx="1103539" cy="1029511"/>
            <a:chOff x="2642480" y="5824941"/>
            <a:chExt cx="1103539" cy="1029511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480" y="5824941"/>
              <a:ext cx="1103539" cy="1029511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8140" b="89535" l="0" r="96552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78149" y="5904026"/>
              <a:ext cx="628800" cy="194671"/>
            </a:xfrm>
            <a:prstGeom prst="rect">
              <a:avLst/>
            </a:prstGeom>
          </p:spPr>
        </p:pic>
        <p:pic>
          <p:nvPicPr>
            <p:cNvPr id="129" name="図 128"/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8140" b="89535" l="0" r="96552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394" y="6070240"/>
              <a:ext cx="628800" cy="194671"/>
            </a:xfrm>
            <a:prstGeom prst="rect">
              <a:avLst/>
            </a:prstGeom>
          </p:spPr>
        </p:pic>
        <p:pic>
          <p:nvPicPr>
            <p:cNvPr id="130" name="図 129"/>
            <p:cNvPicPr>
              <a:picLocks noChangeAspect="1"/>
            </p:cNvPicPr>
            <p:nvPr/>
          </p:nvPicPr>
          <p:blipFill rotWithShape="1"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0" b="10603"/>
            <a:stretch/>
          </p:blipFill>
          <p:spPr>
            <a:xfrm>
              <a:off x="2712142" y="6425245"/>
              <a:ext cx="492468" cy="95888"/>
            </a:xfrm>
            <a:prstGeom prst="rect">
              <a:avLst/>
            </a:prstGeom>
          </p:spPr>
        </p:pic>
        <p:pic>
          <p:nvPicPr>
            <p:cNvPr id="131" name="図 130"/>
            <p:cNvPicPr>
              <a:picLocks noChangeAspect="1"/>
            </p:cNvPicPr>
            <p:nvPr/>
          </p:nvPicPr>
          <p:blipFill rotWithShape="1"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0" b="10603"/>
            <a:stretch/>
          </p:blipFill>
          <p:spPr>
            <a:xfrm>
              <a:off x="2727032" y="6644749"/>
              <a:ext cx="492468" cy="95888"/>
            </a:xfrm>
            <a:prstGeom prst="rect">
              <a:avLst/>
            </a:prstGeom>
          </p:spPr>
        </p:pic>
        <p:pic>
          <p:nvPicPr>
            <p:cNvPr id="132" name="図 131"/>
            <p:cNvPicPr>
              <a:picLocks noChangeAspect="1"/>
            </p:cNvPicPr>
            <p:nvPr/>
          </p:nvPicPr>
          <p:blipFill rotWithShape="1"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0" b="10603"/>
            <a:stretch/>
          </p:blipFill>
          <p:spPr>
            <a:xfrm>
              <a:off x="3359370" y="6347897"/>
              <a:ext cx="218787" cy="93839"/>
            </a:xfrm>
            <a:prstGeom prst="rect">
              <a:avLst/>
            </a:prstGeom>
          </p:spPr>
        </p:pic>
        <p:pic>
          <p:nvPicPr>
            <p:cNvPr id="134" name="図 133"/>
            <p:cNvPicPr>
              <a:picLocks noChangeAspect="1"/>
            </p:cNvPicPr>
            <p:nvPr/>
          </p:nvPicPr>
          <p:blipFill rotWithShape="1">
            <a:blip r:embed="rId48" cstate="print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2872" y="5997770"/>
              <a:ext cx="216048" cy="180012"/>
            </a:xfrm>
            <a:prstGeom prst="triangle">
              <a:avLst>
                <a:gd name="adj" fmla="val 47963"/>
              </a:avLst>
            </a:prstGeom>
          </p:spPr>
        </p:pic>
      </p:grpSp>
      <p:pic>
        <p:nvPicPr>
          <p:cNvPr id="125" name="図 124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5561" flipH="1">
            <a:off x="-13356" y="5043073"/>
            <a:ext cx="484339" cy="64578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1F34704B-821D-4168-8F56-45D91413DEA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442" y="1481319"/>
            <a:ext cx="638578" cy="1192700"/>
          </a:xfrm>
          <a:prstGeom prst="rect">
            <a:avLst/>
          </a:prstGeom>
        </p:spPr>
      </p:pic>
      <p:sp>
        <p:nvSpPr>
          <p:cNvPr id="90" name="四角形吹き出し 89"/>
          <p:cNvSpPr/>
          <p:nvPr/>
        </p:nvSpPr>
        <p:spPr>
          <a:xfrm>
            <a:off x="1408454" y="2060651"/>
            <a:ext cx="3527836" cy="752459"/>
          </a:xfrm>
          <a:prstGeom prst="wedgeRectCallout">
            <a:avLst>
              <a:gd name="adj1" fmla="val 49320"/>
              <a:gd name="adj2" fmla="val 4011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成長の早い「エリートツリー」</a:t>
            </a:r>
            <a:r>
              <a:rPr kumimoji="1"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1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木材</a:t>
            </a:r>
            <a:r>
              <a:rPr kumimoji="1" lang="ja-JP" altLang="en-US" sz="1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を使用した木質高層ビル</a:t>
            </a:r>
            <a:endParaRPr kumimoji="1" lang="en-US" altLang="ja-JP" sz="1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8" name="オーディオ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107">
        <p:fade/>
      </p:transition>
    </mc:Choice>
    <mc:Fallback xmlns="">
      <p:transition spd="med" advTm="26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36979 -0.00324 " pathEditMode="relative" rAng="0" ptsTypes="AA">
                                      <p:cBhvr>
                                        <p:cTn id="63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-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6945E-18 2.59259E-6 L 0.10556 -0.14792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112" grpId="0" animBg="1"/>
      <p:bldP spid="112" grpId="1" animBg="1"/>
      <p:bldP spid="115" grpId="0" animBg="1"/>
      <p:bldP spid="115" grpId="1" animBg="1"/>
      <p:bldP spid="5" grpId="0" animBg="1"/>
      <p:bldP spid="93" grpId="0" animBg="1"/>
      <p:bldP spid="92" grpId="0" animBg="1"/>
      <p:bldP spid="144" grpId="0" animBg="1"/>
      <p:bldP spid="144" grpId="1" animBg="1"/>
      <p:bldP spid="145" grpId="0" animBg="1"/>
      <p:bldP spid="14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-209448" y="3450221"/>
            <a:ext cx="9793563" cy="681522"/>
            <a:chOff x="-209448" y="3450221"/>
            <a:chExt cx="9793563" cy="681522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593" y="3450221"/>
              <a:ext cx="1809904" cy="679064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448" y="3453845"/>
              <a:ext cx="1785351" cy="669852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044" y="3450221"/>
              <a:ext cx="1785351" cy="669852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490" y="3450221"/>
              <a:ext cx="1809904" cy="679064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09" y="3460922"/>
              <a:ext cx="1738406" cy="652238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360" y="3460922"/>
              <a:ext cx="1738406" cy="652238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433" y="3471625"/>
              <a:ext cx="1738406" cy="652238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197" y="3479505"/>
              <a:ext cx="1738406" cy="652238"/>
            </a:xfrm>
            <a:prstGeom prst="rect">
              <a:avLst/>
            </a:prstGeom>
          </p:spPr>
        </p:pic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7" y="27493"/>
            <a:ext cx="1590028" cy="161151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-1342636" y="6269024"/>
            <a:ext cx="8873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 w="508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実質ゼロになった未来はどんな暮らしなんやろう？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0948" y="6269024"/>
            <a:ext cx="566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実質ゼロになった未来はどんな暮らしなんやろう？</a:t>
            </a:r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3" b="89764" l="9982" r="89837">
                        <a14:foregroundMark x1="50091" y1="38976" x2="50091" y2="38976"/>
                        <a14:foregroundMark x1="58802" y1="33465" x2="58802" y2="33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2731" y="5050837"/>
            <a:ext cx="4418427" cy="203998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2469" y="3222654"/>
            <a:ext cx="2269575" cy="238639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59" y="590652"/>
            <a:ext cx="6266321" cy="46997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942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58"/>
    </mc:Choice>
    <mc:Fallback xmlns="">
      <p:transition spd="slow" advTm="4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18" dur="21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9C7F272-D183-4C03-885B-8C52689CA750}"/>
              </a:ext>
            </a:extLst>
          </p:cNvPr>
          <p:cNvSpPr/>
          <p:nvPr/>
        </p:nvSpPr>
        <p:spPr>
          <a:xfrm>
            <a:off x="-12309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304916" y="-285750"/>
            <a:ext cx="9696450" cy="74295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687C78D-39F2-4729-8D02-061206177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" y="68490"/>
            <a:ext cx="1590028" cy="1611515"/>
          </a:xfrm>
          <a:prstGeom prst="rect">
            <a:avLst/>
          </a:prstGeom>
        </p:spPr>
      </p:pic>
      <p:grpSp>
        <p:nvGrpSpPr>
          <p:cNvPr id="26" name="グループ化 25"/>
          <p:cNvGrpSpPr/>
          <p:nvPr/>
        </p:nvGrpSpPr>
        <p:grpSpPr>
          <a:xfrm>
            <a:off x="671733" y="412221"/>
            <a:ext cx="7667240" cy="5868077"/>
            <a:chOff x="807280" y="395104"/>
            <a:chExt cx="7404745" cy="5868077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663" y="2511140"/>
              <a:ext cx="6837294" cy="3752041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7280" y="395104"/>
              <a:ext cx="7404745" cy="2265530"/>
            </a:xfrm>
            <a:prstGeom prst="triangle">
              <a:avLst>
                <a:gd name="adj" fmla="val 50424"/>
              </a:avLst>
            </a:prstGeom>
            <a:effectLst>
              <a:softEdge rad="63500"/>
            </a:effectLst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 rotWithShape="1">
            <a:blip r:embed="rId12">
              <a:extLst/>
            </a:blip>
            <a:srcRect l="457" t="4299" r="10988" b="26883"/>
            <a:stretch/>
          </p:blipFill>
          <p:spPr>
            <a:xfrm rot="10800000">
              <a:off x="1386695" y="1854092"/>
              <a:ext cx="3061855" cy="773507"/>
            </a:xfrm>
            <a:prstGeom prst="rect">
              <a:avLst/>
            </a:prstGeom>
          </p:spPr>
        </p:pic>
      </p:grpSp>
      <p:pic>
        <p:nvPicPr>
          <p:cNvPr id="28" name="図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82" y="5235459"/>
            <a:ext cx="2346310" cy="1070482"/>
          </a:xfrm>
          <a:prstGeom prst="rect">
            <a:avLst/>
          </a:prstGeom>
        </p:spPr>
      </p:pic>
      <p:pic>
        <p:nvPicPr>
          <p:cNvPr id="37" name="図 36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9299">
            <a:off x="3272023" y="337079"/>
            <a:ext cx="1113762" cy="11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図 3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1302">
            <a:off x="2286357" y="907197"/>
            <a:ext cx="1113762" cy="11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図 38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890">
            <a:off x="1288202" y="1472702"/>
            <a:ext cx="1113762" cy="11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図 39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937">
            <a:off x="294586" y="2031453"/>
            <a:ext cx="1113762" cy="11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図 40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5373">
            <a:off x="4659329" y="353998"/>
            <a:ext cx="1113762" cy="11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図 4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852">
            <a:off x="5653468" y="909506"/>
            <a:ext cx="1113762" cy="11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図 43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536">
            <a:off x="6664083" y="1466999"/>
            <a:ext cx="1113762" cy="11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図 44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536">
            <a:off x="7651923" y="2051314"/>
            <a:ext cx="1113762" cy="11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971" y="322720"/>
            <a:ext cx="2334299" cy="1429555"/>
          </a:xfrm>
          <a:prstGeom prst="rect">
            <a:avLst/>
          </a:prstGeom>
        </p:spPr>
      </p:pic>
      <p:pic>
        <p:nvPicPr>
          <p:cNvPr id="46" name="図 45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8919" y="3446564"/>
            <a:ext cx="1113762" cy="11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図 46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93717" y="3470619"/>
            <a:ext cx="1113762" cy="11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" y="5465638"/>
            <a:ext cx="1492661" cy="1466540"/>
          </a:xfrm>
          <a:prstGeom prst="rect">
            <a:avLst/>
          </a:prstGeom>
        </p:spPr>
      </p:pic>
      <p:sp>
        <p:nvSpPr>
          <p:cNvPr id="81" name="四角形吹き出し 80"/>
          <p:cNvSpPr/>
          <p:nvPr/>
        </p:nvSpPr>
        <p:spPr>
          <a:xfrm>
            <a:off x="227077" y="5010501"/>
            <a:ext cx="1033183" cy="533180"/>
          </a:xfrm>
          <a:prstGeom prst="wedgeRectCallout">
            <a:avLst>
              <a:gd name="adj1" fmla="val 10796"/>
              <a:gd name="adj2" fmla="val 480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蓄電池</a:t>
            </a:r>
          </a:p>
        </p:txBody>
      </p:sp>
      <p:sp>
        <p:nvSpPr>
          <p:cNvPr id="83" name="四角形吹き出し 82"/>
          <p:cNvSpPr/>
          <p:nvPr/>
        </p:nvSpPr>
        <p:spPr>
          <a:xfrm>
            <a:off x="1439089" y="5243364"/>
            <a:ext cx="2808298" cy="600634"/>
          </a:xfrm>
          <a:prstGeom prst="wedgeRectCallout">
            <a:avLst>
              <a:gd name="adj1" fmla="val 18588"/>
              <a:gd name="adj2" fmla="val -10129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木質化された内装や家具</a:t>
            </a:r>
          </a:p>
        </p:txBody>
      </p:sp>
      <p:sp>
        <p:nvSpPr>
          <p:cNvPr id="85" name="四角形吹き出し 84"/>
          <p:cNvSpPr/>
          <p:nvPr/>
        </p:nvSpPr>
        <p:spPr>
          <a:xfrm>
            <a:off x="5795535" y="40659"/>
            <a:ext cx="2581992" cy="494803"/>
          </a:xfrm>
          <a:prstGeom prst="wedgeRectCallout">
            <a:avLst>
              <a:gd name="adj1" fmla="val 10796"/>
              <a:gd name="adj2" fmla="val 480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商品</a:t>
            </a:r>
            <a:r>
              <a:rPr kumimoji="1" lang="ja-JP" altLang="en-US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運ぶドローン</a:t>
            </a:r>
          </a:p>
        </p:txBody>
      </p:sp>
      <p:sp>
        <p:nvSpPr>
          <p:cNvPr id="86" name="四角形吹き出し 85"/>
          <p:cNvSpPr/>
          <p:nvPr/>
        </p:nvSpPr>
        <p:spPr>
          <a:xfrm>
            <a:off x="4645783" y="4126363"/>
            <a:ext cx="2965842" cy="873640"/>
          </a:xfrm>
          <a:prstGeom prst="wedgeRectCallout">
            <a:avLst>
              <a:gd name="adj1" fmla="val -2628"/>
              <a:gd name="adj2" fmla="val 9128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人工光合成により製造</a:t>
            </a:r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されたプラスチック製品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32" y="4809908"/>
            <a:ext cx="752812" cy="78920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71" y="4782070"/>
            <a:ext cx="768104" cy="715132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911" y="5035203"/>
            <a:ext cx="1127674" cy="756205"/>
          </a:xfrm>
          <a:prstGeom prst="rect">
            <a:avLst/>
          </a:prstGeom>
        </p:spPr>
      </p:pic>
      <p:sp>
        <p:nvSpPr>
          <p:cNvPr id="69" name="星 4 68"/>
          <p:cNvSpPr/>
          <p:nvPr/>
        </p:nvSpPr>
        <p:spPr>
          <a:xfrm>
            <a:off x="6189220" y="5214197"/>
            <a:ext cx="285876" cy="354361"/>
          </a:xfrm>
          <a:prstGeom prst="star4">
            <a:avLst>
              <a:gd name="adj" fmla="val 15625"/>
            </a:avLst>
          </a:prstGeom>
          <a:solidFill>
            <a:srgbClr val="FFFF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88" name="星 4 87"/>
          <p:cNvSpPr/>
          <p:nvPr/>
        </p:nvSpPr>
        <p:spPr>
          <a:xfrm>
            <a:off x="7293342" y="4737709"/>
            <a:ext cx="256758" cy="309238"/>
          </a:xfrm>
          <a:prstGeom prst="star4">
            <a:avLst>
              <a:gd name="adj" fmla="val 15625"/>
            </a:avLst>
          </a:prstGeom>
          <a:solidFill>
            <a:srgbClr val="FFFF0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75" name="四角形吹き出し 74"/>
          <p:cNvSpPr/>
          <p:nvPr/>
        </p:nvSpPr>
        <p:spPr>
          <a:xfrm>
            <a:off x="2385370" y="6097107"/>
            <a:ext cx="4907972" cy="750605"/>
          </a:xfrm>
          <a:prstGeom prst="wedgeRectCallout">
            <a:avLst>
              <a:gd name="adj1" fmla="val 10796"/>
              <a:gd name="adj2" fmla="val 480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消費するエネルギー ＜ 創り出すエネルギーカーボンマイナス住宅</a:t>
            </a:r>
          </a:p>
        </p:txBody>
      </p:sp>
      <p:sp>
        <p:nvSpPr>
          <p:cNvPr id="76" name="四角形吹き出し 75"/>
          <p:cNvSpPr/>
          <p:nvPr/>
        </p:nvSpPr>
        <p:spPr>
          <a:xfrm>
            <a:off x="-11766" y="1091809"/>
            <a:ext cx="2715001" cy="755869"/>
          </a:xfrm>
          <a:prstGeom prst="wedgeRectCallout">
            <a:avLst>
              <a:gd name="adj1" fmla="val -29115"/>
              <a:gd name="adj2" fmla="val 9246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屋根・壁面に設置可能な</a:t>
            </a:r>
            <a:endParaRPr kumimoji="1"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太陽電池薄膜</a:t>
            </a:r>
          </a:p>
        </p:txBody>
      </p: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pSp>
        <p:nvGrpSpPr>
          <p:cNvPr id="29" name="グループ化 28"/>
          <p:cNvGrpSpPr/>
          <p:nvPr/>
        </p:nvGrpSpPr>
        <p:grpSpPr>
          <a:xfrm>
            <a:off x="2579340" y="554338"/>
            <a:ext cx="4701756" cy="3507331"/>
            <a:chOff x="2875681" y="1252776"/>
            <a:chExt cx="4701756" cy="3507331"/>
          </a:xfrm>
        </p:grpSpPr>
        <p:sp>
          <p:nvSpPr>
            <p:cNvPr id="67" name="円形吹き出し 66"/>
            <p:cNvSpPr/>
            <p:nvPr/>
          </p:nvSpPr>
          <p:spPr>
            <a:xfrm>
              <a:off x="2875681" y="1252776"/>
              <a:ext cx="4701756" cy="3485367"/>
            </a:xfrm>
            <a:prstGeom prst="wedgeEllipseCallout">
              <a:avLst>
                <a:gd name="adj1" fmla="val 47432"/>
                <a:gd name="adj2" fmla="val -4752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四角形吹き出し 71"/>
            <p:cNvSpPr/>
            <p:nvPr/>
          </p:nvSpPr>
          <p:spPr>
            <a:xfrm>
              <a:off x="3740916" y="1764835"/>
              <a:ext cx="3360206" cy="871091"/>
            </a:xfrm>
            <a:prstGeom prst="wedgeRectCallout">
              <a:avLst>
                <a:gd name="adj1" fmla="val 10796"/>
                <a:gd name="adj2" fmla="val 4808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環境負荷が小さい消費行動が</a:t>
              </a:r>
              <a:endParaRPr kumimoji="1" lang="en-US" altLang="ja-JP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当たり前に</a:t>
              </a: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10B1398-2F4B-4570-8CB9-D2C07C4EC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 rot="15363179">
              <a:off x="6381785" y="2282115"/>
              <a:ext cx="806933" cy="1426664"/>
            </a:xfrm>
            <a:prstGeom prst="rect">
              <a:avLst/>
            </a:prstGeom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A78DA168-FB45-4044-87F9-AAA3EA9C5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 rot="4337512" flipH="1">
              <a:off x="3383772" y="1908168"/>
              <a:ext cx="806933" cy="1226408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6BE9AED-FA55-45FB-A646-99C5FB3A6445}"/>
                </a:ext>
              </a:extLst>
            </p:cNvPr>
            <p:cNvSpPr txBox="1"/>
            <p:nvPr/>
          </p:nvSpPr>
          <p:spPr>
            <a:xfrm rot="21114899">
              <a:off x="3204425" y="2360621"/>
              <a:ext cx="1063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50g-CO</a:t>
              </a:r>
              <a:r>
                <a:rPr kumimoji="1" lang="ja-JP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₂</a:t>
              </a:r>
              <a:endParaRPr kumimoji="1"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2D5FBE4A-8B77-4F1E-9A60-1BA8659EAE35}"/>
                </a:ext>
              </a:extLst>
            </p:cNvPr>
            <p:cNvSpPr txBox="1"/>
            <p:nvPr/>
          </p:nvSpPr>
          <p:spPr>
            <a:xfrm rot="20186151">
              <a:off x="6434531" y="2756182"/>
              <a:ext cx="1092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100g-CO</a:t>
              </a:r>
              <a:r>
                <a:rPr kumimoji="1" lang="ja-JP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₂</a:t>
              </a:r>
              <a:endParaRPr kumimoji="1" lang="ja-JP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719C8727-6C9E-4C02-91C2-5F4879BE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 rot="2165139" flipH="1" flipV="1">
              <a:off x="6321483" y="3150908"/>
              <a:ext cx="381059" cy="179710"/>
            </a:xfrm>
            <a:prstGeom prst="rect">
              <a:avLst/>
            </a:prstGeom>
          </p:spPr>
        </p:pic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96D11BAC-42BC-4B19-A78B-CD99646C0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 flipH="1" flipV="1">
              <a:off x="4064170" y="2429613"/>
              <a:ext cx="379193" cy="316228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156" y="3362995"/>
              <a:ext cx="949859" cy="717934"/>
            </a:xfrm>
            <a:prstGeom prst="rect">
              <a:avLst/>
            </a:prstGeom>
          </p:spPr>
        </p:pic>
        <p:grpSp>
          <p:nvGrpSpPr>
            <p:cNvPr id="19" name="グループ化 18"/>
            <p:cNvGrpSpPr/>
            <p:nvPr/>
          </p:nvGrpSpPr>
          <p:grpSpPr>
            <a:xfrm>
              <a:off x="4053858" y="2437389"/>
              <a:ext cx="2333314" cy="2322718"/>
              <a:chOff x="4707120" y="2522092"/>
              <a:chExt cx="3651811" cy="3864548"/>
            </a:xfrm>
          </p:grpSpPr>
          <p:pic>
            <p:nvPicPr>
              <p:cNvPr id="18" name="図 17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0" b="89922" l="9697" r="89697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3056485">
                <a:off x="4600144" y="3391430"/>
                <a:ext cx="980616" cy="766663"/>
              </a:xfrm>
              <a:prstGeom prst="rect">
                <a:avLst/>
              </a:prstGeom>
            </p:spPr>
          </p:pic>
          <p:pic>
            <p:nvPicPr>
              <p:cNvPr id="16" name="図 15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19250" b="99750" l="5067" r="96400">
                            <a14:foregroundMark x1="36667" y1="41750" x2="36667" y2="41750"/>
                            <a14:foregroundMark x1="54400" y1="43625" x2="54400" y2="43625"/>
                            <a14:foregroundMark x1="54267" y1="50375" x2="54267" y2="50375"/>
                            <a14:foregroundMark x1="51333" y1="51750" x2="51333" y2="51750"/>
                            <a14:foregroundMark x1="36000" y1="49375" x2="36000" y2="49375"/>
                            <a14:foregroundMark x1="38800" y1="48500" x2="38933" y2="48500"/>
                            <a14:foregroundMark x1="40800" y1="42000" x2="40800" y2="42000"/>
                            <a14:backgroundMark x1="20667" y1="12000" x2="20667" y2="12000"/>
                            <a14:backgroundMark x1="13467" y1="21500" x2="13467" y2="21500"/>
                            <a14:backgroundMark x1="16000" y1="39875" x2="5467" y2="38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919" y="2522092"/>
                <a:ext cx="3623012" cy="3864548"/>
              </a:xfrm>
              <a:prstGeom prst="rect">
                <a:avLst/>
              </a:prstGeom>
            </p:spPr>
          </p:pic>
        </p:grp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26" y="2613118"/>
              <a:ext cx="948987" cy="717274"/>
            </a:xfrm>
            <a:prstGeom prst="rect">
              <a:avLst/>
            </a:prstGeom>
          </p:spPr>
        </p:pic>
        <p:sp>
          <p:nvSpPr>
            <p:cNvPr id="82" name="星 4 81"/>
            <p:cNvSpPr/>
            <p:nvPr/>
          </p:nvSpPr>
          <p:spPr>
            <a:xfrm>
              <a:off x="3558031" y="3074639"/>
              <a:ext cx="285876" cy="354361"/>
            </a:xfrm>
            <a:prstGeom prst="star4">
              <a:avLst>
                <a:gd name="adj" fmla="val 15625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84" name="星 4 83"/>
            <p:cNvSpPr/>
            <p:nvPr/>
          </p:nvSpPr>
          <p:spPr>
            <a:xfrm>
              <a:off x="4419309" y="2512915"/>
              <a:ext cx="285876" cy="354361"/>
            </a:xfrm>
            <a:prstGeom prst="star4">
              <a:avLst>
                <a:gd name="adj" fmla="val 15625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20" name="乗算 19"/>
          <p:cNvSpPr/>
          <p:nvPr/>
        </p:nvSpPr>
        <p:spPr>
          <a:xfrm>
            <a:off x="5369173" y="2042690"/>
            <a:ext cx="1937982" cy="1335299"/>
          </a:xfrm>
          <a:prstGeom prst="mathMultiply">
            <a:avLst>
              <a:gd name="adj1" fmla="val 1014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オーディオ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70900" y="61849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7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845">
        <p:fade/>
      </p:transition>
    </mc:Choice>
    <mc:Fallback xmlns="">
      <p:transition spd="med" advTm="20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06 -2.59259E-6 L 0.17482 -0.04004 C 0.16128 -0.04907 0.14132 -0.05393 0.12031 -0.05393 C 0.09653 -0.05393 0.07743 -0.04907 0.06389 -0.04004 L 2.5E-6 -2.59259E-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85" grpId="0" animBg="1"/>
      <p:bldP spid="86" grpId="0" animBg="1"/>
      <p:bldP spid="69" grpId="0" animBg="1"/>
      <p:bldP spid="69" grpId="1" animBg="1"/>
      <p:bldP spid="88" grpId="0" animBg="1"/>
      <p:bldP spid="88" grpId="1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B9C7F272-D183-4C03-885B-8C52689CA7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DD097E6C-BE97-4B63-A9D9-35F1820AD0A0}"/>
              </a:ext>
            </a:extLst>
          </p:cNvPr>
          <p:cNvGrpSpPr/>
          <p:nvPr/>
        </p:nvGrpSpPr>
        <p:grpSpPr>
          <a:xfrm>
            <a:off x="-144379" y="4744062"/>
            <a:ext cx="9400674" cy="511142"/>
            <a:chOff x="-209448" y="3450221"/>
            <a:chExt cx="9793563" cy="681522"/>
          </a:xfrm>
        </p:grpSpPr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08B044F1-E767-4F79-83AA-748771F2B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593" y="3450221"/>
              <a:ext cx="1809904" cy="679064"/>
            </a:xfrm>
            <a:prstGeom prst="rect">
              <a:avLst/>
            </a:prstGeom>
          </p:spPr>
        </p:pic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6E60F670-05FD-4FCC-9F91-B39BC083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448" y="3453845"/>
              <a:ext cx="1785351" cy="669852"/>
            </a:xfrm>
            <a:prstGeom prst="rect">
              <a:avLst/>
            </a:prstGeom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74BE59C3-8629-46E5-860C-5C059F2AE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044" y="3450221"/>
              <a:ext cx="1785351" cy="669852"/>
            </a:xfrm>
            <a:prstGeom prst="rect">
              <a:avLst/>
            </a:prstGeom>
          </p:spPr>
        </p:pic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A5C92476-2459-406F-B282-A5BE8752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490" y="3450221"/>
              <a:ext cx="1809904" cy="679064"/>
            </a:xfrm>
            <a:prstGeom prst="rect">
              <a:avLst/>
            </a:prstGeom>
          </p:spPr>
        </p:pic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D56DE2EE-7C02-444F-ADCD-A47D1619A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09" y="3460922"/>
              <a:ext cx="1738406" cy="652238"/>
            </a:xfrm>
            <a:prstGeom prst="rect">
              <a:avLst/>
            </a:prstGeom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0B0F852A-FC62-49FA-B6EB-15E404F45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360" y="3460922"/>
              <a:ext cx="1738406" cy="652238"/>
            </a:xfrm>
            <a:prstGeom prst="rect">
              <a:avLst/>
            </a:prstGeom>
          </p:spPr>
        </p:pic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EE7F0F81-1C8A-4948-9F73-6B0039F85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433" y="3471625"/>
              <a:ext cx="1738406" cy="652238"/>
            </a:xfrm>
            <a:prstGeom prst="rect">
              <a:avLst/>
            </a:prstGeom>
          </p:spPr>
        </p:pic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50D71B49-3A1A-489D-A742-E26589E14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197" y="3479505"/>
              <a:ext cx="1738406" cy="652238"/>
            </a:xfrm>
            <a:prstGeom prst="rect">
              <a:avLst/>
            </a:prstGeom>
          </p:spPr>
        </p:pic>
      </p:grpSp>
      <p:pic>
        <p:nvPicPr>
          <p:cNvPr id="73" name="図 7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504" y="3796526"/>
            <a:ext cx="3013078" cy="3067977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1899" y="3934339"/>
            <a:ext cx="3186273" cy="3105377"/>
          </a:xfrm>
          <a:prstGeom prst="rect">
            <a:avLst/>
          </a:prstGeom>
        </p:spPr>
      </p:pic>
      <p:grpSp>
        <p:nvGrpSpPr>
          <p:cNvPr id="75" name="グループ化 74"/>
          <p:cNvGrpSpPr/>
          <p:nvPr/>
        </p:nvGrpSpPr>
        <p:grpSpPr>
          <a:xfrm>
            <a:off x="1" y="0"/>
            <a:ext cx="9143999" cy="4362450"/>
            <a:chOff x="1162451" y="-354528"/>
            <a:chExt cx="9788771" cy="4384964"/>
          </a:xfrm>
        </p:grpSpPr>
        <p:sp>
          <p:nvSpPr>
            <p:cNvPr id="76" name="雲形吹き出し 75"/>
            <p:cNvSpPr/>
            <p:nvPr/>
          </p:nvSpPr>
          <p:spPr>
            <a:xfrm>
              <a:off x="1162451" y="-354528"/>
              <a:ext cx="6390911" cy="4171370"/>
            </a:xfrm>
            <a:prstGeom prst="cloudCallout">
              <a:avLst>
                <a:gd name="adj1" fmla="val 40042"/>
                <a:gd name="adj2" fmla="val 7526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雲形吹き出し 77"/>
            <p:cNvSpPr/>
            <p:nvPr/>
          </p:nvSpPr>
          <p:spPr>
            <a:xfrm>
              <a:off x="4520232" y="-239268"/>
              <a:ext cx="6430990" cy="4269704"/>
            </a:xfrm>
            <a:prstGeom prst="cloudCallout">
              <a:avLst>
                <a:gd name="adj1" fmla="val -45320"/>
                <a:gd name="adj2" fmla="val 7145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79" name="グループ化 78"/>
            <p:cNvGrpSpPr/>
            <p:nvPr/>
          </p:nvGrpSpPr>
          <p:grpSpPr>
            <a:xfrm>
              <a:off x="8468960" y="292756"/>
              <a:ext cx="1806863" cy="1951451"/>
              <a:chOff x="6746938" y="304718"/>
              <a:chExt cx="2354449" cy="2308778"/>
            </a:xfrm>
          </p:grpSpPr>
          <p:pic>
            <p:nvPicPr>
              <p:cNvPr id="90" name="図 8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6938" y="304718"/>
                <a:ext cx="2354449" cy="2308778"/>
              </a:xfrm>
              <a:prstGeom prst="rect">
                <a:avLst/>
              </a:prstGeom>
            </p:spPr>
          </p:pic>
          <p:grpSp>
            <p:nvGrpSpPr>
              <p:cNvPr id="91" name="グループ化 90"/>
              <p:cNvGrpSpPr/>
              <p:nvPr/>
            </p:nvGrpSpPr>
            <p:grpSpPr>
              <a:xfrm>
                <a:off x="6981358" y="398478"/>
                <a:ext cx="1889882" cy="2107973"/>
                <a:chOff x="6981358" y="398478"/>
                <a:chExt cx="1889882" cy="2107973"/>
              </a:xfrm>
            </p:grpSpPr>
            <p:pic>
              <p:nvPicPr>
                <p:cNvPr id="92" name="図 91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183484" y="398478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93" name="図 9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183484" y="977847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94" name="図 9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183484" y="1563912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95" name="図 94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447169" y="398478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96" name="図 95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447169" y="977847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97" name="図 9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447169" y="1563912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98" name="図 97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737606" y="398478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99" name="図 98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737606" y="977847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00" name="図 99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737606" y="1563912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01" name="図 100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8001291" y="398478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02" name="図 101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8001291" y="977847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03" name="図 10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8001291" y="1563912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04" name="図 10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8291053" y="398478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05" name="図 104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8291053" y="977847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06" name="図 105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8291053" y="1563912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07" name="図 10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8554108" y="398478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08" name="図 107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8554108" y="977847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09" name="図 108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8554108" y="1563912"/>
                  <a:ext cx="167912" cy="576000"/>
                </a:xfrm>
                <a:prstGeom prst="rect">
                  <a:avLst/>
                </a:prstGeom>
              </p:spPr>
            </p:pic>
            <p:pic>
              <p:nvPicPr>
                <p:cNvPr id="110" name="図 109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7183482" y="2146451"/>
                  <a:ext cx="178826" cy="360000"/>
                </a:xfrm>
                <a:prstGeom prst="rect">
                  <a:avLst/>
                </a:prstGeom>
              </p:spPr>
            </p:pic>
            <p:pic>
              <p:nvPicPr>
                <p:cNvPr id="111" name="図 110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flipH="1">
                  <a:off x="8554108" y="2146451"/>
                  <a:ext cx="178826" cy="360000"/>
                </a:xfrm>
                <a:prstGeom prst="rect">
                  <a:avLst/>
                </a:prstGeom>
              </p:spPr>
            </p:pic>
            <p:pic>
              <p:nvPicPr>
                <p:cNvPr id="112" name="図 111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5400000" flipH="1">
                  <a:off x="7862376" y="-27848"/>
                  <a:ext cx="141702" cy="1876027"/>
                </a:xfrm>
                <a:prstGeom prst="rect">
                  <a:avLst/>
                </a:prstGeom>
              </p:spPr>
            </p:pic>
            <p:pic>
              <p:nvPicPr>
                <p:cNvPr id="113" name="図 11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5400000" flipH="1">
                  <a:off x="7862376" y="584621"/>
                  <a:ext cx="141702" cy="1876027"/>
                </a:xfrm>
                <a:prstGeom prst="rect">
                  <a:avLst/>
                </a:prstGeom>
              </p:spPr>
            </p:pic>
            <p:pic>
              <p:nvPicPr>
                <p:cNvPr id="114" name="図 11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5400000" flipH="1">
                  <a:off x="7848521" y="1192173"/>
                  <a:ext cx="141702" cy="1876027"/>
                </a:xfrm>
                <a:prstGeom prst="rect">
                  <a:avLst/>
                </a:prstGeom>
              </p:spPr>
            </p:pic>
          </p:grpSp>
        </p:grpSp>
        <p:pic>
          <p:nvPicPr>
            <p:cNvPr id="80" name="図 7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63358" y="1277866"/>
              <a:ext cx="1687893" cy="266068"/>
            </a:xfrm>
            <a:prstGeom prst="rect">
              <a:avLst/>
            </a:prstGeom>
          </p:spPr>
        </p:pic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798" y="1640372"/>
              <a:ext cx="2516876" cy="1921978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48637" y="1816913"/>
              <a:ext cx="657733" cy="713213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817" y="1923008"/>
              <a:ext cx="1274564" cy="1274564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2499">
              <a:off x="5197335" y="251230"/>
              <a:ext cx="723130" cy="927090"/>
            </a:xfrm>
            <a:prstGeom prst="rect">
              <a:avLst/>
            </a:prstGeom>
          </p:spPr>
        </p:pic>
        <p:pic>
          <p:nvPicPr>
            <p:cNvPr id="85" name="図 8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929" y="-149095"/>
              <a:ext cx="1506442" cy="1506442"/>
            </a:xfrm>
            <a:prstGeom prst="rect">
              <a:avLst/>
            </a:prstGeom>
          </p:spPr>
        </p:pic>
      </p:grpSp>
      <p:sp>
        <p:nvSpPr>
          <p:cNvPr id="63" name="四角形吹き出し 62"/>
          <p:cNvSpPr/>
          <p:nvPr/>
        </p:nvSpPr>
        <p:spPr>
          <a:xfrm>
            <a:off x="3503357" y="6143503"/>
            <a:ext cx="2753884" cy="699742"/>
          </a:xfrm>
          <a:prstGeom prst="wedgeRectCallout">
            <a:avLst>
              <a:gd name="adj1" fmla="val 10796"/>
              <a:gd name="adj2" fmla="val 4808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制作：大阪府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環境白書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2021 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巻頭特集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WG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122" name="グループ化 121"/>
          <p:cNvGrpSpPr/>
          <p:nvPr/>
        </p:nvGrpSpPr>
        <p:grpSpPr>
          <a:xfrm>
            <a:off x="6176136" y="6173517"/>
            <a:ext cx="2999054" cy="934572"/>
            <a:chOff x="6539955" y="5465386"/>
            <a:chExt cx="2999054" cy="934572"/>
          </a:xfrm>
        </p:grpSpPr>
        <p:pic>
          <p:nvPicPr>
            <p:cNvPr id="123" name="図 12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955" y="5465386"/>
              <a:ext cx="2999054" cy="934572"/>
            </a:xfrm>
            <a:prstGeom prst="rect">
              <a:avLst/>
            </a:prstGeom>
          </p:spPr>
        </p:pic>
        <p:sp>
          <p:nvSpPr>
            <p:cNvPr id="124" name="テキスト ボックス 123"/>
            <p:cNvSpPr txBox="1"/>
            <p:nvPr/>
          </p:nvSpPr>
          <p:spPr>
            <a:xfrm>
              <a:off x="6672830" y="5594849"/>
              <a:ext cx="21773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大阪府　環境白書</a:t>
              </a:r>
            </a:p>
          </p:txBody>
        </p:sp>
      </p:grp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D1708FFC-03B0-4CE0-9EB4-938D181E2123}"/>
              </a:ext>
            </a:extLst>
          </p:cNvPr>
          <p:cNvGrpSpPr/>
          <p:nvPr/>
        </p:nvGrpSpPr>
        <p:grpSpPr>
          <a:xfrm>
            <a:off x="458855" y="836171"/>
            <a:ext cx="1787237" cy="2568124"/>
            <a:chOff x="239736" y="706571"/>
            <a:chExt cx="1787237" cy="2568124"/>
          </a:xfrm>
        </p:grpSpPr>
        <p:grpSp>
          <p:nvGrpSpPr>
            <p:cNvPr id="58" name="グループ化 57"/>
            <p:cNvGrpSpPr/>
            <p:nvPr/>
          </p:nvGrpSpPr>
          <p:grpSpPr>
            <a:xfrm>
              <a:off x="239736" y="706571"/>
              <a:ext cx="1787237" cy="2568124"/>
              <a:chOff x="706581" y="401641"/>
              <a:chExt cx="1787237" cy="2568124"/>
            </a:xfrm>
          </p:grpSpPr>
          <p:pic>
            <p:nvPicPr>
              <p:cNvPr id="60" name="図 59"/>
              <p:cNvPicPr/>
              <p:nvPr/>
            </p:nvPicPr>
            <p:blipFill rotWithShape="1">
              <a:blip r:embed="rId20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496" b="89911" l="62603" r="90000">
                            <a14:foregroundMark x1="68082" y1="71217" x2="68082" y2="71217"/>
                            <a14:foregroundMark x1="78219" y1="71513" x2="78219" y2="71513"/>
                            <a14:foregroundMark x1="86986" y1="71810" x2="86986" y2="71810"/>
                            <a14:backgroundMark x1="85479" y1="15134" x2="85479" y2="15134"/>
                            <a14:backgroundMark x1="86849" y1="32344" x2="86849" y2="32344"/>
                            <a14:backgroundMark x1="86986" y1="46291" x2="86986" y2="46884"/>
                            <a14:backgroundMark x1="86575" y1="58754" x2="86575" y2="58754"/>
                            <a14:backgroundMark x1="73288" y1="77151" x2="73288" y2="77151"/>
                          </a14:backgroundRemoval>
                        </a14:imgEffect>
                        <a14:imgEffect>
                          <a14:colorTemperature colorTemp="112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333" t="7978" r="8744" b="19205"/>
              <a:stretch/>
            </p:blipFill>
            <p:spPr>
              <a:xfrm>
                <a:off x="706581" y="448237"/>
                <a:ext cx="1787237" cy="2521528"/>
              </a:xfrm>
              <a:prstGeom prst="rect">
                <a:avLst/>
              </a:prstGeom>
            </p:spPr>
          </p:pic>
          <p:pic>
            <p:nvPicPr>
              <p:cNvPr id="61" name="図 60"/>
              <p:cNvPicPr/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563" y="1019628"/>
                <a:ext cx="1113762" cy="11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図 76"/>
              <p:cNvPicPr/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414" y="1296723"/>
                <a:ext cx="1113762" cy="11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図 88"/>
              <p:cNvPicPr/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413" y="1559968"/>
                <a:ext cx="1113762" cy="11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" name="図 114"/>
              <p:cNvPicPr/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413" y="1837041"/>
                <a:ext cx="1113762" cy="11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図 115"/>
              <p:cNvPicPr/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413" y="2114128"/>
                <a:ext cx="1113762" cy="11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図 116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92025">
                <a:off x="936708" y="401641"/>
                <a:ext cx="524745" cy="417816"/>
              </a:xfrm>
              <a:prstGeom prst="rect">
                <a:avLst/>
              </a:prstGeom>
            </p:spPr>
          </p:pic>
        </p:grp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ED1990CB-9BCC-4900-BE84-1AD8FAB3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25" b="89825" l="6434" r="92727">
                          <a14:foregroundMark x1="6573" y1="31228" x2="6573" y2="31228"/>
                          <a14:foregroundMark x1="92727" y1="35088" x2="92727" y2="35088"/>
                          <a14:foregroundMark x1="51329" y1="29825" x2="51329" y2="29825"/>
                          <a14:backgroundMark x1="37203" y1="16491" x2="37203" y2="16491"/>
                          <a14:backgroundMark x1="36643" y1="49825" x2="36643" y2="49825"/>
                          <a14:backgroundMark x1="64615" y1="58596" x2="64615" y2="58596"/>
                          <a14:backgroundMark x1="36643" y1="58596" x2="36643" y2="58596"/>
                          <a14:backgroundMark x1="34545" y1="55088" x2="34545" y2="55088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763" y="2467964"/>
              <a:ext cx="1668468" cy="762733"/>
            </a:xfrm>
            <a:prstGeom prst="rect">
              <a:avLst/>
            </a:prstGeom>
          </p:spPr>
        </p:pic>
      </p:grpSp>
      <p:grpSp>
        <p:nvGrpSpPr>
          <p:cNvPr id="118" name="グループ化 117"/>
          <p:cNvGrpSpPr/>
          <p:nvPr/>
        </p:nvGrpSpPr>
        <p:grpSpPr>
          <a:xfrm>
            <a:off x="2267844" y="882477"/>
            <a:ext cx="1277893" cy="1033617"/>
            <a:chOff x="-1350779" y="5506947"/>
            <a:chExt cx="1277893" cy="1033617"/>
          </a:xfrm>
        </p:grpSpPr>
        <p:pic>
          <p:nvPicPr>
            <p:cNvPr id="119" name="図 11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0779" y="5506947"/>
              <a:ext cx="1277893" cy="1033617"/>
            </a:xfrm>
            <a:prstGeom prst="rect">
              <a:avLst/>
            </a:prstGeom>
          </p:spPr>
        </p:pic>
        <p:pic>
          <p:nvPicPr>
            <p:cNvPr id="120" name="図 119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87653" y="6106560"/>
              <a:ext cx="705216" cy="97271"/>
            </a:xfrm>
            <a:prstGeom prst="rect">
              <a:avLst/>
            </a:prstGeom>
          </p:spPr>
        </p:pic>
        <p:pic>
          <p:nvPicPr>
            <p:cNvPr id="121" name="図 120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60406" y="6114497"/>
              <a:ext cx="218787" cy="93839"/>
            </a:xfrm>
            <a:prstGeom prst="rect">
              <a:avLst/>
            </a:prstGeom>
          </p:spPr>
        </p:pic>
        <p:pic>
          <p:nvPicPr>
            <p:cNvPr id="125" name="図 124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31292" y="5645547"/>
              <a:ext cx="165608" cy="416434"/>
            </a:xfrm>
            <a:prstGeom prst="triangle">
              <a:avLst>
                <a:gd name="adj" fmla="val 51408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8602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57">
        <p:split orient="vert"/>
      </p:transition>
    </mc:Choice>
    <mc:Fallback xmlns="">
      <p:transition spd="slow" advTm="106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E097"/>
          </a:solidFill>
          <a:ln>
            <a:solidFill>
              <a:srgbClr val="CAE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-3843073" y="3244850"/>
            <a:ext cx="13427188" cy="886893"/>
            <a:chOff x="-3843073" y="3244850"/>
            <a:chExt cx="13427188" cy="886893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593" y="3450221"/>
              <a:ext cx="1809904" cy="679064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448" y="3453845"/>
              <a:ext cx="1785351" cy="669852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044" y="3450221"/>
              <a:ext cx="1785351" cy="669852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490" y="3450221"/>
              <a:ext cx="1809904" cy="679064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09" y="3460922"/>
              <a:ext cx="1738406" cy="652238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360" y="3460922"/>
              <a:ext cx="1738406" cy="652238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433" y="3471625"/>
              <a:ext cx="1738406" cy="652238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197" y="3479505"/>
              <a:ext cx="1738406" cy="652238"/>
            </a:xfrm>
            <a:prstGeom prst="rect">
              <a:avLst/>
            </a:prstGeom>
          </p:spPr>
        </p:pic>
        <p:pic>
          <p:nvPicPr>
            <p:cNvPr id="11" name="会話2-5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-1784350" y="3244850"/>
              <a:ext cx="609600" cy="609600"/>
            </a:xfrm>
            <a:prstGeom prst="rect">
              <a:avLst/>
            </a:prstGeom>
          </p:spPr>
        </p:pic>
        <p:pic>
          <p:nvPicPr>
            <p:cNvPr id="14" name="会話2-1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-1692275" y="3336925"/>
              <a:ext cx="609600" cy="609600"/>
            </a:xfrm>
            <a:prstGeom prst="rect">
              <a:avLst/>
            </a:prstGeom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95637" y="3453845"/>
              <a:ext cx="1785351" cy="669852"/>
            </a:xfrm>
            <a:prstGeom prst="rect">
              <a:avLst/>
            </a:prstGeom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3829" y="3460922"/>
              <a:ext cx="1738406" cy="652238"/>
            </a:xfrm>
            <a:prstGeom prst="rect">
              <a:avLst/>
            </a:prstGeom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43073" y="3467835"/>
              <a:ext cx="1738406" cy="652238"/>
            </a:xfrm>
            <a:prstGeom prst="rect">
              <a:avLst/>
            </a:prstGeom>
          </p:spPr>
        </p:pic>
      </p:grpSp>
      <p:pic>
        <p:nvPicPr>
          <p:cNvPr id="45" name="図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7" y="27493"/>
            <a:ext cx="1590028" cy="1611515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4257282" y="2545291"/>
            <a:ext cx="1782908" cy="3396309"/>
            <a:chOff x="645995" y="1595990"/>
            <a:chExt cx="1176828" cy="2241771"/>
          </a:xfrm>
        </p:grpSpPr>
        <p:pic>
          <p:nvPicPr>
            <p:cNvPr id="37" name="図 3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599" b="-5268"/>
            <a:stretch/>
          </p:blipFill>
          <p:spPr>
            <a:xfrm>
              <a:off x="668328" y="3351790"/>
              <a:ext cx="1119967" cy="485971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58" y="2953456"/>
              <a:ext cx="1162065" cy="548755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995" y="1595990"/>
              <a:ext cx="985582" cy="1902133"/>
            </a:xfrm>
            <a:prstGeom prst="rect">
              <a:avLst/>
            </a:prstGeom>
          </p:spPr>
        </p:pic>
      </p:grpSp>
      <p:sp>
        <p:nvSpPr>
          <p:cNvPr id="3" name="テキスト ボックス 2"/>
          <p:cNvSpPr txBox="1"/>
          <p:nvPr/>
        </p:nvSpPr>
        <p:spPr>
          <a:xfrm>
            <a:off x="3396719" y="1684743"/>
            <a:ext cx="74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852202" y="2057026"/>
            <a:ext cx="74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66" name="グループ化 65"/>
          <p:cNvGrpSpPr/>
          <p:nvPr/>
        </p:nvGrpSpPr>
        <p:grpSpPr>
          <a:xfrm>
            <a:off x="252000" y="6133171"/>
            <a:ext cx="8640000" cy="369332"/>
            <a:chOff x="334925" y="6121216"/>
            <a:chExt cx="8640000" cy="369332"/>
          </a:xfrm>
        </p:grpSpPr>
        <p:sp>
          <p:nvSpPr>
            <p:cNvPr id="67" name="テキスト ボックス 66"/>
            <p:cNvSpPr txBox="1"/>
            <p:nvPr/>
          </p:nvSpPr>
          <p:spPr>
            <a:xfrm>
              <a:off x="334925" y="6121216"/>
              <a:ext cx="86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このままやと大変なことになりそうや</a:t>
              </a:r>
              <a:r>
                <a:rPr kumimoji="0" lang="ja-JP" altLang="en-US" sz="18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な・・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・。</a:t>
              </a: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1052730" y="6121216"/>
              <a:ext cx="7204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このままやと大変なことになりそうや</a:t>
              </a:r>
              <a:r>
                <a:rPr kumimoji="0" lang="ja-JP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な・・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・。</a:t>
              </a:r>
            </a:p>
          </p:txBody>
        </p:sp>
      </p:grpSp>
      <p:pic>
        <p:nvPicPr>
          <p:cNvPr id="56" name="図 55"/>
          <p:cNvPicPr>
            <a:picLocks noChangeAspect="1"/>
          </p:cNvPicPr>
          <p:nvPr/>
        </p:nvPicPr>
        <p:blipFill rotWithShape="1">
          <a:blip r:embed="rId17"/>
          <a:srcRect l="24331" t="18794" r="38551" b="37192"/>
          <a:stretch/>
        </p:blipFill>
        <p:spPr>
          <a:xfrm>
            <a:off x="-19430" y="1324074"/>
            <a:ext cx="3333300" cy="201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33976" y="418057"/>
            <a:ext cx="3841183" cy="231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14" y="2260067"/>
            <a:ext cx="1747650" cy="352664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0"/>
          <a:srcRect l="19356" r="17147"/>
          <a:stretch/>
        </p:blipFill>
        <p:spPr>
          <a:xfrm>
            <a:off x="4566087" y="2636632"/>
            <a:ext cx="1543837" cy="3319262"/>
          </a:xfrm>
          <a:prstGeom prst="rect">
            <a:avLst/>
          </a:prstGeom>
        </p:spPr>
      </p:pic>
      <p:grpSp>
        <p:nvGrpSpPr>
          <p:cNvPr id="40" name="グループ化 39"/>
          <p:cNvGrpSpPr/>
          <p:nvPr/>
        </p:nvGrpSpPr>
        <p:grpSpPr>
          <a:xfrm>
            <a:off x="-36544" y="6133171"/>
            <a:ext cx="8826783" cy="369332"/>
            <a:chOff x="909139" y="3244334"/>
            <a:chExt cx="8826783" cy="369332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909139" y="3244334"/>
              <a:ext cx="8826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2100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年の大阪ってどうなってる</a:t>
              </a:r>
              <a:r>
                <a:rPr kumimoji="0" lang="ja-JP" altLang="en-US" sz="1800" b="0" i="0" u="none" strike="noStrike" kern="1200" cap="none" spc="0" normalizeH="0" baseline="0" noProof="0" dirty="0" err="1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んやろな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。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386744" y="3244334"/>
              <a:ext cx="5871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2100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年の大阪ってどうなってる</a:t>
              </a:r>
              <a:r>
                <a:rPr kumimoji="0" lang="ja-JP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んやろな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。</a:t>
              </a:r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158609" y="6131270"/>
            <a:ext cx="8826783" cy="371233"/>
            <a:chOff x="937685" y="3242433"/>
            <a:chExt cx="8826783" cy="371233"/>
          </a:xfrm>
        </p:grpSpPr>
        <p:sp>
          <p:nvSpPr>
            <p:cNvPr id="58" name="テキスト ボックス 57"/>
            <p:cNvSpPr txBox="1"/>
            <p:nvPr/>
          </p:nvSpPr>
          <p:spPr>
            <a:xfrm>
              <a:off x="937685" y="3244334"/>
              <a:ext cx="8826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そやなあ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・・・</a:t>
              </a:r>
              <a:endParaRPr kumimoji="0" lang="ja-JP" altLang="en-US" sz="1800" b="0" i="0" u="none" strike="noStrike" kern="1200" cap="none" spc="0" normalizeH="0" baseline="0" noProof="0" dirty="0">
                <a:ln w="508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3622298" y="3242433"/>
              <a:ext cx="3457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そやなあ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・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・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・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470435" y="6133171"/>
            <a:ext cx="8120631" cy="369332"/>
            <a:chOff x="-289824" y="1935298"/>
            <a:chExt cx="6990471" cy="369332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-289824" y="1935298"/>
              <a:ext cx="6990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どんな予測が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されてる</a:t>
              </a:r>
              <a:r>
                <a:rPr kumimoji="0" lang="ja-JP" altLang="en-US" sz="1800" b="0" i="0" u="none" strike="noStrike" kern="1200" cap="none" spc="0" normalizeH="0" baseline="0" noProof="0" dirty="0" err="1" smtClean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んか</a:t>
              </a:r>
              <a:r>
                <a:rPr kumimoji="0" lang="ja-JP" altLang="en-US" sz="1800" b="0" i="0" u="none" strike="noStrike" kern="1200" cap="none" spc="0" normalizeH="0" baseline="0" noProof="0" dirty="0">
                  <a:ln w="50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ちょっと調べてみるわぁ。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-40498" y="1935298"/>
              <a:ext cx="6491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どんな予測が</a:t>
              </a:r>
              <a:r>
                <a:rPr kumimoji="0" lang="ja-JP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されてるんか</a:t>
              </a: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ちょっと調べてみるわぁ。</a:t>
              </a:r>
            </a:p>
          </p:txBody>
        </p:sp>
      </p:grpSp>
      <p:pic>
        <p:nvPicPr>
          <p:cNvPr id="51" name="図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85" y="100138"/>
            <a:ext cx="2942172" cy="1775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875">
        <p:fade/>
      </p:transition>
    </mc:Choice>
    <mc:Fallback xmlns="">
      <p:transition spd="med" advClick="0" advTm="13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8.33333E-7 -1.11111E-6 L 0.25 -1.48148E-6 " pathEditMode="relative" rAng="0" ptsTypes="AA">
                                      <p:cBhvr>
                                        <p:cTn id="10" dur="12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16953" y="431339"/>
            <a:ext cx="62880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2100</a:t>
            </a:r>
            <a:r>
              <a:rPr lang="ja-JP" altLang="en-US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年の大阪の気温</a:t>
            </a:r>
            <a:endParaRPr lang="en-US" sz="4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8018" y="1200780"/>
            <a:ext cx="75858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気温</a:t>
            </a:r>
            <a:r>
              <a: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kumimoji="1"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40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４℃</a:t>
            </a:r>
            <a:r>
              <a:rPr kumimoji="1"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上昇</a:t>
            </a:r>
            <a:endParaRPr kumimoji="1" lang="en-US" altLang="ja-JP" sz="36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9545" y="4220032"/>
            <a:ext cx="8148726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4800" b="1" u="sng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猛暑日</a:t>
            </a:r>
            <a:r>
              <a:rPr kumimoji="1" lang="ja-JP" altLang="en-US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が年間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71</a:t>
            </a:r>
            <a:r>
              <a:rPr kumimoji="1" lang="ja-JP" altLang="en-US" sz="48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ja-JP" altLang="en-US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（現在の</a:t>
            </a:r>
            <a:r>
              <a:rPr kumimoji="1" lang="en-US" altLang="ja-JP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kumimoji="1" lang="ja-JP" altLang="en-US" sz="32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倍</a:t>
            </a:r>
            <a:r>
              <a:rPr kumimoji="1" lang="ja-JP" altLang="en-US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以上）</a:t>
            </a:r>
            <a:endParaRPr kumimoji="1" lang="en-US" altLang="ja-JP" sz="28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最高気温</a:t>
            </a:r>
            <a:r>
              <a:rPr kumimoji="1" lang="ja-JP" altLang="en-US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35</a:t>
            </a:r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℃以上</a:t>
            </a:r>
            <a:r>
              <a:rPr kumimoji="1" lang="ja-JP" altLang="en-US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8018" y="2710406"/>
            <a:ext cx="790025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１年間の</a:t>
            </a:r>
            <a:r>
              <a:rPr kumimoji="1" lang="ja-JP" altLang="en-US" sz="3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半分以上</a:t>
            </a:r>
            <a:r>
              <a:rPr kumimoji="1" lang="ja-JP" altLang="en-US" sz="3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kumimoji="1" lang="ja-JP" altLang="en-US" sz="3600" b="1" u="sng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夏日</a:t>
            </a:r>
            <a:endParaRPr kumimoji="1" lang="en-US" altLang="ja-JP" sz="3600" b="1" u="sng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3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3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</a:t>
            </a:r>
            <a:r>
              <a:rPr kumimoji="1" lang="ja-JP" altLang="en-US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（最高気温が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25</a:t>
            </a:r>
            <a:r>
              <a:rPr kumimoji="1" lang="ja-JP" altLang="en-US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℃以上）</a:t>
            </a:r>
            <a:endParaRPr kumimoji="1"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65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855">
        <p:fade/>
      </p:transition>
    </mc:Choice>
    <mc:Fallback xmlns="">
      <p:transition spd="med" advClick="0" advTm="16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878086" y="257076"/>
            <a:ext cx="54132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2021</a:t>
            </a:r>
            <a:r>
              <a:rPr lang="ja-JP" altLang="en-US" sz="4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年の大阪</a:t>
            </a:r>
            <a:endParaRPr lang="en-US" sz="4400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80" y="1026517"/>
            <a:ext cx="4231114" cy="2664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094" y="984229"/>
            <a:ext cx="4482694" cy="28224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80" y="3651206"/>
            <a:ext cx="4231114" cy="2664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5406" y="3601034"/>
            <a:ext cx="4482694" cy="282240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55248" y="1425335"/>
            <a:ext cx="402946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猛暑日は７月と８月の一部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0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852">
        <p:fade/>
      </p:transition>
    </mc:Choice>
    <mc:Fallback xmlns="">
      <p:transition spd="med" advClick="0" advTm="5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928450" y="118230"/>
            <a:ext cx="54132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2100</a:t>
            </a:r>
            <a:r>
              <a:rPr lang="ja-JP" altLang="en-US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年の</a:t>
            </a:r>
            <a:r>
              <a:rPr lang="ja-JP" altLang="en-US" sz="4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大阪</a:t>
            </a:r>
            <a:endParaRPr lang="en-US" sz="4400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80" y="3453026"/>
            <a:ext cx="4482694" cy="2822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21" y="646312"/>
            <a:ext cx="4482694" cy="28224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7938" y="646244"/>
            <a:ext cx="4482694" cy="28224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5074" y="3451527"/>
            <a:ext cx="4482694" cy="28224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69900" y="1030965"/>
            <a:ext cx="588400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７月と８月はほぼ毎日が猛暑日！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88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887">
        <p15:prstTrans prst="peelOff"/>
      </p:transition>
    </mc:Choice>
    <mc:Fallback xmlns="">
      <p:transition spd="slow" advClick="0" advTm="6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7" y="287881"/>
            <a:ext cx="6859290" cy="6170193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239487" y="1617106"/>
            <a:ext cx="5091952" cy="2235752"/>
            <a:chOff x="2897369" y="5760985"/>
            <a:chExt cx="4642757" cy="1727200"/>
          </a:xfrm>
        </p:grpSpPr>
        <p:sp>
          <p:nvSpPr>
            <p:cNvPr id="7" name="爆発 2 6"/>
            <p:cNvSpPr/>
            <p:nvPr/>
          </p:nvSpPr>
          <p:spPr>
            <a:xfrm>
              <a:off x="2897369" y="5760985"/>
              <a:ext cx="4642757" cy="1727200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856966" y="6285270"/>
              <a:ext cx="3389078" cy="832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猛暑日では</a:t>
              </a:r>
              <a:endParaRPr kumimoji="1" lang="en-US" altLang="ja-JP" sz="32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3200" b="1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救急搬送が急増</a:t>
              </a:r>
              <a:endParaRPr kumimoji="1" lang="ja-JP" altLang="en-US" sz="3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881" y="3540236"/>
            <a:ext cx="3151833" cy="225671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35" y="2767949"/>
            <a:ext cx="2296087" cy="229608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759856"/>
            <a:ext cx="1714500" cy="17145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80" y="144293"/>
            <a:ext cx="1429854" cy="1472813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3" name="Text Box 323"/>
          <p:cNvSpPr txBox="1">
            <a:spLocks noChangeArrowheads="1"/>
          </p:cNvSpPr>
          <p:nvPr/>
        </p:nvSpPr>
        <p:spPr bwMode="auto">
          <a:xfrm>
            <a:off x="4721629" y="6498102"/>
            <a:ext cx="2196006" cy="14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algn="l">
              <a:lnSpc>
                <a:spcPts val="900"/>
              </a:lnSpc>
              <a:spcAft>
                <a:spcPts val="0"/>
              </a:spcAft>
            </a:pPr>
            <a:r>
              <a:rPr lang="ja-JP" sz="1200" kern="100" dirty="0">
                <a:effectLst/>
                <a:latin typeface="Century Gothic" panose="020B0502020202020204" pitchFamily="34" charset="0"/>
                <a:ea typeface="メイリオ" panose="020B0604030504040204" pitchFamily="50" charset="-128"/>
                <a:cs typeface="Times New Roman" panose="02020603050405020304" pitchFamily="18" charset="0"/>
              </a:rPr>
              <a:t>（出典）大阪市ホームページ</a:t>
            </a:r>
          </a:p>
        </p:txBody>
      </p:sp>
    </p:spTree>
    <p:extLst>
      <p:ext uri="{BB962C8B-B14F-4D97-AF65-F5344CB8AC3E}">
        <p14:creationId xmlns:p14="http://schemas.microsoft.com/office/powerpoint/2010/main" val="734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460"/>
    </mc:Choice>
    <mc:Fallback xmlns="">
      <p:transition spd="slow" advClick="0" advTm="1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0" y="874773"/>
            <a:ext cx="7014520" cy="4680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193455" y="134987"/>
            <a:ext cx="6579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大阪の食文化への影響</a:t>
            </a:r>
            <a:endParaRPr lang="ja-JP" altLang="en-US" sz="4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爆発 1 18"/>
          <p:cNvSpPr/>
          <p:nvPr/>
        </p:nvSpPr>
        <p:spPr>
          <a:xfrm>
            <a:off x="1677904" y="4997009"/>
            <a:ext cx="5148472" cy="1768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682647" y="5608829"/>
            <a:ext cx="3138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だしが入手困難！</a:t>
            </a:r>
          </a:p>
        </p:txBody>
      </p:sp>
      <p:pic>
        <p:nvPicPr>
          <p:cNvPr id="2060" name="Picture 12" descr="百円玉のイラスト（お金・硬貨）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91" y="129584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11" y="2625891"/>
            <a:ext cx="2924175" cy="3810000"/>
          </a:xfrm>
          <a:prstGeom prst="rect">
            <a:avLst/>
          </a:prstGeom>
        </p:spPr>
      </p:pic>
      <p:pic>
        <p:nvPicPr>
          <p:cNvPr id="25" name="Picture 12" descr="百円玉のイラスト（お金・硬貨）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242" y="129584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スーパーで買い物中の男性のイラスト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24" y="657604"/>
            <a:ext cx="24904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百円玉のイラスト（お金・硬貨）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76" y="1308271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新千円札のイラスト（仮）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60" y="2599250"/>
            <a:ext cx="2610474" cy="18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新千円札のイラスト（仮）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473" y="3312204"/>
            <a:ext cx="2610474" cy="18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新千円札のイラスト（仮）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838" y="4015685"/>
            <a:ext cx="2610474" cy="18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線コネクタ 23"/>
          <p:cNvCxnSpPr/>
          <p:nvPr/>
        </p:nvCxnSpPr>
        <p:spPr>
          <a:xfrm>
            <a:off x="4909473" y="1344831"/>
            <a:ext cx="2703441" cy="8797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V="1">
            <a:off x="4911427" y="1349450"/>
            <a:ext cx="2745071" cy="8751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725">
            <a:off x="8467799" y="1557434"/>
            <a:ext cx="301516" cy="30506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777">
            <a:off x="7735772" y="1580965"/>
            <a:ext cx="287824" cy="29121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035691">
            <a:off x="8469515" y="1830448"/>
            <a:ext cx="162237" cy="239077"/>
          </a:xfrm>
          <a:prstGeom prst="rect">
            <a:avLst/>
          </a:prstGeom>
        </p:spPr>
      </p:pic>
      <p:cxnSp>
        <p:nvCxnSpPr>
          <p:cNvPr id="11" name="直線コネクタ 10"/>
          <p:cNvCxnSpPr/>
          <p:nvPr/>
        </p:nvCxnSpPr>
        <p:spPr>
          <a:xfrm>
            <a:off x="802109" y="852694"/>
            <a:ext cx="6751582" cy="45720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865671" y="852694"/>
            <a:ext cx="6843958" cy="45720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778139" y="874773"/>
            <a:ext cx="3280594" cy="4917600"/>
            <a:chOff x="-3468414" y="1022968"/>
            <a:chExt cx="3280594" cy="49176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468414" y="1022968"/>
              <a:ext cx="3280594" cy="245880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6220" y="3481768"/>
              <a:ext cx="3278400" cy="24588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95011233"/>
      </p:ext>
    </p:extLst>
  </p:cSld>
  <p:clrMapOvr>
    <a:masterClrMapping/>
  </p:clrMapOvr>
  <p:transition spd="slow" advClick="0" advTm="21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/>
      <p:bldP spid="2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4|1.1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0.6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0.5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8.1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3|9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8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4.2|0.8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1|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9|4.9|5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9|6|4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.3|1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0.7|0.9|1.8|0.7|1.5|0.7|1|0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6.1|6.7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6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3293</Words>
  <Application>Microsoft Office PowerPoint</Application>
  <PresentationFormat>画面に合わせる (4:3)</PresentationFormat>
  <Paragraphs>459</Paragraphs>
  <Slides>38</Slides>
  <Notes>38</Notes>
  <HiddenSlides>0</HiddenSlides>
  <MMClips>41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53" baseType="lpstr">
      <vt:lpstr>BIZ UDPゴシック</vt:lpstr>
      <vt:lpstr>HGP行書体</vt:lpstr>
      <vt:lpstr>HGP創英ﾌﾟﾚｾﾞﾝｽEB</vt:lpstr>
      <vt:lpstr>Meiryo UI</vt:lpstr>
      <vt:lpstr>ＭＳ Ｐゴシック</vt:lpstr>
      <vt:lpstr>メイリオ</vt:lpstr>
      <vt:lpstr>游ゴシック</vt:lpstr>
      <vt:lpstr>游ゴシック Light</vt:lpstr>
      <vt:lpstr>Arial</vt:lpstr>
      <vt:lpstr>Arial Black</vt:lpstr>
      <vt:lpstr>Calibri</vt:lpstr>
      <vt:lpstr>Calibri Light</vt:lpstr>
      <vt:lpstr>Century Gothic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トレンドタイプ</vt:lpstr>
      <vt:lpstr>トレンドタイプ</vt:lpstr>
      <vt:lpstr>トレンドタイプ</vt:lpstr>
      <vt:lpstr>PowerPoint プレゼンテーション</vt:lpstr>
      <vt:lpstr>コスパ重視タイプ</vt:lpstr>
      <vt:lpstr>コスパ重視タイプ</vt:lpstr>
      <vt:lpstr>コスパ重視タイプ</vt:lpstr>
      <vt:lpstr>PowerPoint プレゼンテーション</vt:lpstr>
      <vt:lpstr>地元愛・地域応援タイプ</vt:lpstr>
      <vt:lpstr>地元愛・地域応援タイプ</vt:lpstr>
      <vt:lpstr>地元愛・地域応援タイプ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revision>1</cp:revision>
  <dcterms:created xsi:type="dcterms:W3CDTF">2021-12-22T09:51:36Z</dcterms:created>
  <dcterms:modified xsi:type="dcterms:W3CDTF">2021-12-22T10:02:52Z</dcterms:modified>
</cp:coreProperties>
</file>