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85" r:id="rId5"/>
    <p:sldId id="284" r:id="rId6"/>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93" autoAdjust="0"/>
    <p:restoredTop sz="99281" autoAdjust="0"/>
  </p:normalViewPr>
  <p:slideViewPr>
    <p:cSldViewPr snapToObjects="1">
      <p:cViewPr>
        <p:scale>
          <a:sx n="75" d="100"/>
          <a:sy n="75" d="100"/>
        </p:scale>
        <p:origin x="1632" y="-1380"/>
      </p:cViewPr>
      <p:guideLst>
        <p:guide orient="horz" pos="3120"/>
        <p:guide pos="216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D5651A44-C705-4079-AC4A-F19764110061}" type="datetimeFigureOut">
              <a:rPr kumimoji="1" lang="ja-JP" altLang="en-US" smtClean="0"/>
              <a:t>2021/12/22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58733227-03CB-41B5-A53F-0FE868336350}" type="slidenum">
              <a:rPr kumimoji="1" lang="ja-JP" altLang="en-US" smtClean="0"/>
              <a:t>‹#›</a:t>
            </a:fld>
            <a:endParaRPr kumimoji="1" lang="ja-JP" altLang="en-US"/>
          </a:p>
        </p:txBody>
      </p:sp>
    </p:spTree>
    <p:extLst>
      <p:ext uri="{BB962C8B-B14F-4D97-AF65-F5344CB8AC3E}">
        <p14:creationId xmlns:p14="http://schemas.microsoft.com/office/powerpoint/2010/main" val="30950750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EF4E877F-D947-4FB3-8597-BA1A589BE9D8}" type="datetimeFigureOut">
              <a:rPr kumimoji="1" lang="ja-JP" altLang="en-US" smtClean="0"/>
              <a:t>2021/12/22</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61CA7FBD-3553-4A45-8B2F-1965179536EA}" type="slidenum">
              <a:rPr kumimoji="1" lang="ja-JP" altLang="en-US" smtClean="0"/>
              <a:t>‹#›</a:t>
            </a:fld>
            <a:endParaRPr kumimoji="1" lang="ja-JP" altLang="en-US"/>
          </a:p>
        </p:txBody>
      </p:sp>
    </p:spTree>
    <p:extLst>
      <p:ext uri="{BB962C8B-B14F-4D97-AF65-F5344CB8AC3E}">
        <p14:creationId xmlns:p14="http://schemas.microsoft.com/office/powerpoint/2010/main" val="27077010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664CEB-BF96-46B1-9A7D-59E286029F5E}" type="datetime1">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16546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5DA11A-7B79-4308-9CAD-BCD0527654BE}" type="datetime1">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96083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E817B2-185F-49F2-828D-B74F585B8950}" type="datetime1">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23557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B5B0C-6C97-4027-AB52-40C5B72525A7}" type="datetime1">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38258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3D9DDB6-7923-43CC-A992-54B3F56A90DC}" type="datetime1">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88185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80"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5"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E349C3-83AD-4121-8EBC-FE80A8A26C26}" type="datetime1">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08505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4"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A91E63-88CE-4DE3-9DEC-CE6451FD3BE2}" type="datetime1">
              <a:rPr kumimoji="1" lang="ja-JP" altLang="en-US" smtClean="0"/>
              <a:t>2021/12/22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51944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606A0B0-22DE-4FC9-A1BC-0E57A23DBF3B}" type="datetime1">
              <a:rPr kumimoji="1" lang="ja-JP" altLang="en-US" smtClean="0"/>
              <a:t>2021/12/22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84364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238F2-653F-4DBB-8806-7BA50464EE9C}" type="datetime1">
              <a:rPr kumimoji="1" lang="ja-JP" altLang="en-US" smtClean="0"/>
              <a:t>2021/12/22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04506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8"/>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5"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6380DB-563C-4689-8CE7-755F5118165A}" type="datetime1">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424639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3"/>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ED7734-2768-4837-A4CE-570F972D7B67}" type="datetime1">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12525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37FF45D-6CD9-4A7B-A0A9-DA45130838FD}" type="datetime1">
              <a:rPr kumimoji="1" lang="ja-JP" altLang="en-US" smtClean="0"/>
              <a:t>2021/12/22</a:t>
            </a:fld>
            <a:endParaRPr kumimoji="1" lang="ja-JP" altLang="en-US"/>
          </a:p>
        </p:txBody>
      </p:sp>
      <p:sp>
        <p:nvSpPr>
          <p:cNvPr id="5" name="フッター プレースホルダー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51432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auto">
          <a:xfrm>
            <a:off x="311150" y="469764"/>
            <a:ext cx="6235700" cy="9028742"/>
          </a:xfrm>
          <a:prstGeom prst="roundRect">
            <a:avLst>
              <a:gd name="adj" fmla="val 5020"/>
            </a:avLst>
          </a:prstGeom>
          <a:gradFill rotWithShape="0">
            <a:gsLst>
              <a:gs pos="0">
                <a:srgbClr val="FFFFFF"/>
              </a:gs>
              <a:gs pos="100000">
                <a:srgbClr val="D6E3BC"/>
              </a:gs>
            </a:gsLst>
            <a:lin ang="54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74295" tIns="8890" rIns="74295" bIns="88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コンテンツ プレースホルダー 2"/>
          <p:cNvSpPr txBox="1">
            <a:spLocks/>
          </p:cNvSpPr>
          <p:nvPr/>
        </p:nvSpPr>
        <p:spPr>
          <a:xfrm>
            <a:off x="401160" y="452500"/>
            <a:ext cx="6133185" cy="886598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gn="ctr">
              <a:buNone/>
              <a:defRPr/>
            </a:pP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はじめ</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に</a:t>
            </a:r>
            <a:endPar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lvl="0" indent="0">
              <a:buNone/>
              <a:defRPr/>
            </a:pP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defRPr/>
            </a:pP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0" lvl="0" indent="0">
              <a:lnSpc>
                <a:spcPct val="150000"/>
              </a:lnSpc>
              <a:buNone/>
              <a:defRPr/>
            </a:pPr>
            <a:r>
              <a:rPr lang="ja-JP" altLang="en-US" sz="12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「大阪府環境白書</a:t>
            </a:r>
            <a:r>
              <a:rPr lang="en-US" altLang="ja-JP" sz="1100" dirty="0">
                <a:latin typeface="HG丸ｺﾞｼｯｸM-PRO" panose="020F0600000000000000" pitchFamily="50" charset="-128"/>
                <a:ea typeface="HG丸ｺﾞｼｯｸM-PRO" panose="020F0600000000000000" pitchFamily="50" charset="-128"/>
              </a:rPr>
              <a:t>2021</a:t>
            </a:r>
            <a:r>
              <a:rPr lang="ja-JP" altLang="en-US" sz="1100" dirty="0">
                <a:latin typeface="HG丸ｺﾞｼｯｸM-PRO" panose="020F0600000000000000" pitchFamily="50" charset="-128"/>
                <a:ea typeface="HG丸ｺﾞｼｯｸM-PRO" panose="020F0600000000000000" pitchFamily="50" charset="-128"/>
              </a:rPr>
              <a:t>年版」及び「おおさかの環境</a:t>
            </a:r>
            <a:r>
              <a:rPr lang="en-US" altLang="ja-JP" sz="1100" dirty="0">
                <a:latin typeface="HG丸ｺﾞｼｯｸM-PRO" panose="020F0600000000000000" pitchFamily="50" charset="-128"/>
                <a:ea typeface="HG丸ｺﾞｼｯｸM-PRO" panose="020F0600000000000000" pitchFamily="50" charset="-128"/>
              </a:rPr>
              <a:t>2021</a:t>
            </a:r>
            <a:r>
              <a:rPr lang="ja-JP" altLang="en-US" sz="1100" dirty="0">
                <a:latin typeface="HG丸ｺﾞｼｯｸM-PRO" panose="020F0600000000000000" pitchFamily="50" charset="-128"/>
                <a:ea typeface="HG丸ｺﾞｼｯｸM-PRO" panose="020F0600000000000000" pitchFamily="50" charset="-128"/>
              </a:rPr>
              <a:t>」は、</a:t>
            </a:r>
            <a:r>
              <a:rPr lang="en-US" altLang="ja-JP" sz="1100" dirty="0">
                <a:latin typeface="HG丸ｺﾞｼｯｸM-PRO" panose="020F0600000000000000" pitchFamily="50" charset="-128"/>
                <a:ea typeface="HG丸ｺﾞｼｯｸM-PRO" panose="020F0600000000000000" pitchFamily="50" charset="-128"/>
              </a:rPr>
              <a:t>2020</a:t>
            </a:r>
            <a:r>
              <a:rPr lang="ja-JP" altLang="en-US" sz="1100" dirty="0">
                <a:latin typeface="HG丸ｺﾞｼｯｸM-PRO" panose="020F0600000000000000" pitchFamily="50" charset="-128"/>
                <a:ea typeface="HG丸ｺﾞｼｯｸM-PRO" panose="020F0600000000000000" pitchFamily="50" charset="-128"/>
              </a:rPr>
              <a:t>年度（令和２年度）の大阪府の環境の状況や取り組んでいる施策について府民の皆様に分かりやすくお伝えするため作成しました</a:t>
            </a:r>
            <a:r>
              <a:rPr lang="ja-JP" altLang="en-US" sz="1100" dirty="0" smtClean="0">
                <a:latin typeface="HG丸ｺﾞｼｯｸM-PRO" panose="020F0600000000000000" pitchFamily="50" charset="-128"/>
                <a:ea typeface="HG丸ｺﾞｼｯｸM-PRO" panose="020F0600000000000000" pitchFamily="50" charset="-128"/>
              </a:rPr>
              <a:t>。</a:t>
            </a:r>
            <a:endParaRPr lang="ja-JP" altLang="en-US" sz="1100" dirty="0">
              <a:latin typeface="HG丸ｺﾞｼｯｸM-PRO" panose="020F0600000000000000" pitchFamily="50" charset="-128"/>
              <a:ea typeface="HG丸ｺﾞｼｯｸM-PRO" panose="020F0600000000000000" pitchFamily="50" charset="-128"/>
            </a:endParaRPr>
          </a:p>
          <a:p>
            <a:pPr marL="0" lvl="0" indent="0">
              <a:lnSpc>
                <a:spcPct val="150000"/>
              </a:lnSpc>
              <a:buNone/>
              <a:defRPr/>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2020</a:t>
            </a:r>
            <a:r>
              <a:rPr lang="ja-JP" altLang="en-US" sz="1100" dirty="0">
                <a:latin typeface="HG丸ｺﾞｼｯｸM-PRO" panose="020F0600000000000000" pitchFamily="50" charset="-128"/>
                <a:ea typeface="HG丸ｺﾞｼｯｸM-PRO" panose="020F0600000000000000" pitchFamily="50" charset="-128"/>
              </a:rPr>
              <a:t>年度は、大阪府の環境施策の推進において重要な計画を策定し、脱炭素社会の実現や循環経済への移行、プラスチックごみゼロといった長期の課題解決に向けた重要なスタートを切る年となりました</a:t>
            </a:r>
            <a:r>
              <a:rPr lang="ja-JP" altLang="en-US" sz="1100" dirty="0" smtClean="0">
                <a:latin typeface="HG丸ｺﾞｼｯｸM-PRO" panose="020F0600000000000000" pitchFamily="50" charset="-128"/>
                <a:ea typeface="HG丸ｺﾞｼｯｸM-PRO" panose="020F0600000000000000" pitchFamily="50" charset="-128"/>
              </a:rPr>
              <a:t>。</a:t>
            </a:r>
            <a:endParaRPr lang="ja-JP" altLang="en-US" sz="1100" dirty="0">
              <a:latin typeface="HG丸ｺﾞｼｯｸM-PRO" panose="020F0600000000000000" pitchFamily="50" charset="-128"/>
              <a:ea typeface="HG丸ｺﾞｼｯｸM-PRO" panose="020F0600000000000000" pitchFamily="50" charset="-128"/>
            </a:endParaRPr>
          </a:p>
          <a:p>
            <a:pPr marL="0" lvl="0" indent="0">
              <a:lnSpc>
                <a:spcPct val="150000"/>
              </a:lnSpc>
              <a:buNone/>
              <a:defRPr/>
            </a:pPr>
            <a:r>
              <a:rPr lang="ja-JP" altLang="en-US" sz="1100" dirty="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2021</a:t>
            </a:r>
            <a:r>
              <a:rPr lang="ja-JP" altLang="en-US" sz="1100" dirty="0">
                <a:latin typeface="HG丸ｺﾞｼｯｸM-PRO" panose="020F0600000000000000" pitchFamily="50" charset="-128"/>
                <a:ea typeface="HG丸ｺﾞｼｯｸM-PRO" panose="020F0600000000000000" pitchFamily="50" charset="-128"/>
              </a:rPr>
              <a:t>年３月には</a:t>
            </a:r>
            <a:r>
              <a:rPr lang="en-US" altLang="ja-JP" sz="1100" dirty="0">
                <a:latin typeface="HG丸ｺﾞｼｯｸM-PRO" panose="020F0600000000000000" pitchFamily="50" charset="-128"/>
                <a:ea typeface="HG丸ｺﾞｼｯｸM-PRO" panose="020F0600000000000000" pitchFamily="50" charset="-128"/>
              </a:rPr>
              <a:t>2030</a:t>
            </a:r>
            <a:r>
              <a:rPr lang="ja-JP" altLang="en-US" sz="1100" dirty="0">
                <a:latin typeface="HG丸ｺﾞｼｯｸM-PRO" panose="020F0600000000000000" pitchFamily="50" charset="-128"/>
                <a:ea typeface="HG丸ｺﾞｼｯｸM-PRO" panose="020F0600000000000000" pitchFamily="50" charset="-128"/>
              </a:rPr>
              <a:t>年を目標年度とする「</a:t>
            </a:r>
            <a:r>
              <a:rPr lang="en-US" altLang="ja-JP" sz="1100" dirty="0">
                <a:latin typeface="HG丸ｺﾞｼｯｸM-PRO" panose="020F0600000000000000" pitchFamily="50" charset="-128"/>
                <a:ea typeface="HG丸ｺﾞｼｯｸM-PRO" panose="020F0600000000000000" pitchFamily="50" charset="-128"/>
              </a:rPr>
              <a:t>2030</a:t>
            </a:r>
            <a:r>
              <a:rPr lang="ja-JP" altLang="en-US" sz="1100" dirty="0">
                <a:latin typeface="HG丸ｺﾞｼｯｸM-PRO" panose="020F0600000000000000" pitchFamily="50" charset="-128"/>
                <a:ea typeface="HG丸ｺﾞｼｯｸM-PRO" panose="020F0600000000000000" pitchFamily="50" charset="-128"/>
              </a:rPr>
              <a:t>大阪府環境総合計画」を策定し、</a:t>
            </a:r>
            <a:r>
              <a:rPr lang="en-US" altLang="ja-JP" sz="1100" dirty="0">
                <a:latin typeface="HG丸ｺﾞｼｯｸM-PRO" panose="020F0600000000000000" pitchFamily="50" charset="-128"/>
                <a:ea typeface="HG丸ｺﾞｼｯｸM-PRO" panose="020F0600000000000000" pitchFamily="50" charset="-128"/>
              </a:rPr>
              <a:t>2050</a:t>
            </a:r>
            <a:r>
              <a:rPr lang="ja-JP" altLang="en-US" sz="1100" dirty="0">
                <a:latin typeface="HG丸ｺﾞｼｯｸM-PRO" panose="020F0600000000000000" pitchFamily="50" charset="-128"/>
                <a:ea typeface="HG丸ｺﾞｼｯｸM-PRO" panose="020F0600000000000000" pitchFamily="50" charset="-128"/>
              </a:rPr>
              <a:t>年のめざすべき将来像として「大阪から世界へ、現在から未来へ　府民がつくる暮らしやすい持続可能な社会」を掲げ、</a:t>
            </a:r>
            <a:r>
              <a:rPr lang="en-US" altLang="ja-JP" sz="1100" dirty="0">
                <a:latin typeface="HG丸ｺﾞｼｯｸM-PRO" panose="020F0600000000000000" pitchFamily="50" charset="-128"/>
                <a:ea typeface="HG丸ｺﾞｼｯｸM-PRO" panose="020F0600000000000000" pitchFamily="50" charset="-128"/>
              </a:rPr>
              <a:t>SDGs</a:t>
            </a:r>
            <a:r>
              <a:rPr lang="ja-JP" altLang="en-US" sz="1100" dirty="0">
                <a:latin typeface="HG丸ｺﾞｼｯｸM-PRO" panose="020F0600000000000000" pitchFamily="50" charset="-128"/>
                <a:ea typeface="HG丸ｺﾞｼｯｸM-PRO" panose="020F0600000000000000" pitchFamily="50" charset="-128"/>
              </a:rPr>
              <a:t>の観点を踏まえた「環境・社会・経済の統合的向上」など、</a:t>
            </a:r>
            <a:r>
              <a:rPr lang="en-US" altLang="ja-JP" sz="1100" dirty="0">
                <a:latin typeface="HG丸ｺﾞｼｯｸM-PRO" panose="020F0600000000000000" pitchFamily="50" charset="-128"/>
                <a:ea typeface="HG丸ｺﾞｼｯｸM-PRO" panose="020F0600000000000000" pitchFamily="50" charset="-128"/>
              </a:rPr>
              <a:t>2030</a:t>
            </a:r>
            <a:r>
              <a:rPr lang="ja-JP" altLang="en-US" sz="1100" dirty="0">
                <a:latin typeface="HG丸ｺﾞｼｯｸM-PRO" panose="020F0600000000000000" pitchFamily="50" charset="-128"/>
                <a:ea typeface="HG丸ｺﾞｼｯｸM-PRO" panose="020F0600000000000000" pitchFamily="50" charset="-128"/>
              </a:rPr>
              <a:t>年までの環境施策の方向性について整理しました。併せて、脱炭素・省エネ分野においては</a:t>
            </a:r>
            <a:r>
              <a:rPr lang="en-US" altLang="ja-JP" sz="1100" dirty="0">
                <a:latin typeface="HG丸ｺﾞｼｯｸM-PRO" panose="020F0600000000000000" pitchFamily="50" charset="-128"/>
                <a:ea typeface="HG丸ｺﾞｼｯｸM-PRO" panose="020F0600000000000000" pitchFamily="50" charset="-128"/>
              </a:rPr>
              <a:t>2030</a:t>
            </a:r>
            <a:r>
              <a:rPr lang="ja-JP" altLang="en-US" sz="1100" dirty="0">
                <a:latin typeface="HG丸ｺﾞｼｯｸM-PRO" panose="020F0600000000000000" pitchFamily="50" charset="-128"/>
                <a:ea typeface="HG丸ｺﾞｼｯｸM-PRO" panose="020F0600000000000000" pitchFamily="50" charset="-128"/>
              </a:rPr>
              <a:t>年の温室効果ガス排出削減目標を掲げた地球温暖化対策実行計画（区域施策編）、資源循環分野における循環型社会推進計画、大阪府・大阪市が共同でプラスチックごみ対策に取り組む大阪ブルー・オーシャン・ビジョン実行計画など、重要な分野別計画を</a:t>
            </a:r>
            <a:r>
              <a:rPr lang="en-US" altLang="ja-JP" sz="1100" dirty="0">
                <a:latin typeface="HG丸ｺﾞｼｯｸM-PRO" panose="020F0600000000000000" pitchFamily="50" charset="-128"/>
                <a:ea typeface="HG丸ｺﾞｼｯｸM-PRO" panose="020F0600000000000000" pitchFamily="50" charset="-128"/>
              </a:rPr>
              <a:t>2020</a:t>
            </a:r>
            <a:r>
              <a:rPr lang="ja-JP" altLang="en-US" sz="1100" dirty="0">
                <a:latin typeface="HG丸ｺﾞｼｯｸM-PRO" panose="020F0600000000000000" pitchFamily="50" charset="-128"/>
                <a:ea typeface="HG丸ｺﾞｼｯｸM-PRO" panose="020F0600000000000000" pitchFamily="50" charset="-128"/>
              </a:rPr>
              <a:t>年度中に策定し、それぞれのめざすべき将来像の実現につなげていくための施策展開を始めています</a:t>
            </a:r>
            <a:r>
              <a:rPr lang="ja-JP" altLang="en-US" sz="1100" dirty="0" smtClean="0">
                <a:latin typeface="HG丸ｺﾞｼｯｸM-PRO" panose="020F0600000000000000" pitchFamily="50" charset="-128"/>
                <a:ea typeface="HG丸ｺﾞｼｯｸM-PRO" panose="020F0600000000000000" pitchFamily="50" charset="-128"/>
              </a:rPr>
              <a:t>。</a:t>
            </a:r>
            <a:endParaRPr lang="ja-JP" altLang="en-US" sz="1100" dirty="0">
              <a:latin typeface="HG丸ｺﾞｼｯｸM-PRO" panose="020F0600000000000000" pitchFamily="50" charset="-128"/>
              <a:ea typeface="HG丸ｺﾞｼｯｸM-PRO" panose="020F0600000000000000" pitchFamily="50" charset="-128"/>
            </a:endParaRPr>
          </a:p>
          <a:p>
            <a:pPr marL="0" lvl="0" indent="0">
              <a:lnSpc>
                <a:spcPct val="150000"/>
              </a:lnSpc>
              <a:buNone/>
              <a:defRPr/>
            </a:pPr>
            <a:r>
              <a:rPr lang="ja-JP" altLang="en-US" sz="1100" dirty="0">
                <a:latin typeface="HG丸ｺﾞｼｯｸM-PRO" panose="020F0600000000000000" pitchFamily="50" charset="-128"/>
                <a:ea typeface="HG丸ｺﾞｼｯｸM-PRO" panose="020F0600000000000000" pitchFamily="50" charset="-128"/>
              </a:rPr>
              <a:t>　危機的状況といえる気候変動問題については、国連の気候変動に関する政府間パネル（</a:t>
            </a:r>
            <a:r>
              <a:rPr lang="en-US" altLang="ja-JP" sz="1100" dirty="0">
                <a:latin typeface="HG丸ｺﾞｼｯｸM-PRO" panose="020F0600000000000000" pitchFamily="50" charset="-128"/>
                <a:ea typeface="HG丸ｺﾞｼｯｸM-PRO" panose="020F0600000000000000" pitchFamily="50" charset="-128"/>
              </a:rPr>
              <a:t>IPCC</a:t>
            </a:r>
            <a:r>
              <a:rPr lang="ja-JP" altLang="en-US" sz="1100" dirty="0">
                <a:latin typeface="HG丸ｺﾞｼｯｸM-PRO" panose="020F0600000000000000" pitchFamily="50" charset="-128"/>
                <a:ea typeface="HG丸ｺﾞｼｯｸM-PRO" panose="020F0600000000000000" pitchFamily="50" charset="-128"/>
              </a:rPr>
              <a:t>）が</a:t>
            </a:r>
            <a:r>
              <a:rPr lang="en-US" altLang="ja-JP" sz="1100" dirty="0">
                <a:latin typeface="HG丸ｺﾞｼｯｸM-PRO" panose="020F0600000000000000" pitchFamily="50" charset="-128"/>
                <a:ea typeface="HG丸ｺﾞｼｯｸM-PRO" panose="020F0600000000000000" pitchFamily="50" charset="-128"/>
              </a:rPr>
              <a:t>2021</a:t>
            </a:r>
            <a:r>
              <a:rPr lang="ja-JP" altLang="en-US" sz="1100" dirty="0">
                <a:latin typeface="HG丸ｺﾞｼｯｸM-PRO" panose="020F0600000000000000" pitchFamily="50" charset="-128"/>
                <a:ea typeface="HG丸ｺﾞｼｯｸM-PRO" panose="020F0600000000000000" pitchFamily="50" charset="-128"/>
              </a:rPr>
              <a:t>年８月に発表した報告書では、地球温暖化が起きていることだけでなく、地球温暖化が人間の影響で起きていることを、初めて「疑う余地がない」と評価し、今後数十年の間に温室効果ガスの排出が大幅に減少しない限り、</a:t>
            </a:r>
            <a:r>
              <a:rPr lang="en-US" altLang="ja-JP" sz="1100" dirty="0">
                <a:latin typeface="HG丸ｺﾞｼｯｸM-PRO" panose="020F0600000000000000" pitchFamily="50" charset="-128"/>
                <a:ea typeface="HG丸ｺﾞｼｯｸM-PRO" panose="020F0600000000000000" pitchFamily="50" charset="-128"/>
              </a:rPr>
              <a:t>21</a:t>
            </a:r>
            <a:r>
              <a:rPr lang="ja-JP" altLang="en-US" sz="1100" dirty="0">
                <a:latin typeface="HG丸ｺﾞｼｯｸM-PRO" panose="020F0600000000000000" pitchFamily="50" charset="-128"/>
                <a:ea typeface="HG丸ｺﾞｼｯｸM-PRO" panose="020F0600000000000000" pitchFamily="50" charset="-128"/>
              </a:rPr>
              <a:t>世紀中に地球温暖化は</a:t>
            </a:r>
            <a:r>
              <a:rPr lang="en-US" altLang="ja-JP" sz="1100" dirty="0">
                <a:latin typeface="HG丸ｺﾞｼｯｸM-PRO" panose="020F0600000000000000" pitchFamily="50" charset="-128"/>
                <a:ea typeface="HG丸ｺﾞｼｯｸM-PRO" panose="020F0600000000000000" pitchFamily="50" charset="-128"/>
              </a:rPr>
              <a:t>1.5℃</a:t>
            </a:r>
            <a:r>
              <a:rPr lang="ja-JP" altLang="en-US" sz="1100" dirty="0">
                <a:latin typeface="HG丸ｺﾞｼｯｸM-PRO" panose="020F0600000000000000" pitchFamily="50" charset="-128"/>
                <a:ea typeface="HG丸ｺﾞｼｯｸM-PRO" panose="020F0600000000000000" pitchFamily="50" charset="-128"/>
              </a:rPr>
              <a:t>及び</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を超える と報告しました。国は</a:t>
            </a:r>
            <a:r>
              <a:rPr lang="en-US" altLang="ja-JP" sz="1100" dirty="0">
                <a:latin typeface="HG丸ｺﾞｼｯｸM-PRO" panose="020F0600000000000000" pitchFamily="50" charset="-128"/>
                <a:ea typeface="HG丸ｺﾞｼｯｸM-PRO" panose="020F0600000000000000" pitchFamily="50" charset="-128"/>
              </a:rPr>
              <a:t>2020</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10</a:t>
            </a:r>
            <a:r>
              <a:rPr lang="ja-JP" altLang="en-US" sz="1100" dirty="0">
                <a:latin typeface="HG丸ｺﾞｼｯｸM-PRO" panose="020F0600000000000000" pitchFamily="50" charset="-128"/>
                <a:ea typeface="HG丸ｺﾞｼｯｸM-PRO" panose="020F0600000000000000" pitchFamily="50" charset="-128"/>
              </a:rPr>
              <a:t>月に表明した</a:t>
            </a:r>
            <a:r>
              <a:rPr lang="en-US" altLang="ja-JP" sz="1100" dirty="0">
                <a:latin typeface="HG丸ｺﾞｼｯｸM-PRO" panose="020F0600000000000000" pitchFamily="50" charset="-128"/>
                <a:ea typeface="HG丸ｺﾞｼｯｸM-PRO" panose="020F0600000000000000" pitchFamily="50" charset="-128"/>
              </a:rPr>
              <a:t>2050</a:t>
            </a:r>
            <a:r>
              <a:rPr lang="ja-JP" altLang="en-US" sz="1100" dirty="0">
                <a:latin typeface="HG丸ｺﾞｼｯｸM-PRO" panose="020F0600000000000000" pitchFamily="50" charset="-128"/>
                <a:ea typeface="HG丸ｺﾞｼｯｸM-PRO" panose="020F0600000000000000" pitchFamily="50" charset="-128"/>
              </a:rPr>
              <a:t>年のカーボンニュートラルの実現をめざすべく、地球温暖化対策計画を</a:t>
            </a:r>
            <a:r>
              <a:rPr lang="en-US" altLang="ja-JP" sz="1100" dirty="0">
                <a:latin typeface="HG丸ｺﾞｼｯｸM-PRO" panose="020F0600000000000000" pitchFamily="50" charset="-128"/>
                <a:ea typeface="HG丸ｺﾞｼｯｸM-PRO" panose="020F0600000000000000" pitchFamily="50" charset="-128"/>
              </a:rPr>
              <a:t>2021</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10</a:t>
            </a:r>
            <a:r>
              <a:rPr lang="ja-JP" altLang="en-US" sz="1100" dirty="0">
                <a:latin typeface="HG丸ｺﾞｼｯｸM-PRO" panose="020F0600000000000000" pitchFamily="50" charset="-128"/>
                <a:ea typeface="HG丸ｺﾞｼｯｸM-PRO" panose="020F0600000000000000" pitchFamily="50" charset="-128"/>
              </a:rPr>
              <a:t>月に閣議決定し、脱炭素で強靭な活力ある地域社会の全国での実現をめざす 地域脱炭素ロードマップの取組みなどを推進するとしました。国及び世界でも危機感が共有され、取組みが加速していることを念頭に、巻頭特集では身近に迫る気候危機の状況と、脱炭素社会の実現に向けて無理なく実践できる取組みについて、わかりやすく紹介しています</a:t>
            </a:r>
            <a:r>
              <a:rPr lang="ja-JP" altLang="en-US" sz="1100" dirty="0" smtClean="0">
                <a:latin typeface="HG丸ｺﾞｼｯｸM-PRO" panose="020F0600000000000000" pitchFamily="50" charset="-128"/>
                <a:ea typeface="HG丸ｺﾞｼｯｸM-PRO" panose="020F0600000000000000" pitchFamily="50" charset="-128"/>
              </a:rPr>
              <a:t>。</a:t>
            </a:r>
            <a:endParaRPr lang="ja-JP" altLang="en-US" sz="1100" dirty="0">
              <a:latin typeface="HG丸ｺﾞｼｯｸM-PRO" panose="020F0600000000000000" pitchFamily="50" charset="-128"/>
              <a:ea typeface="HG丸ｺﾞｼｯｸM-PRO" panose="020F0600000000000000" pitchFamily="50" charset="-128"/>
            </a:endParaRPr>
          </a:p>
          <a:p>
            <a:pPr marL="0" lvl="0" indent="0">
              <a:lnSpc>
                <a:spcPct val="150000"/>
              </a:lnSpc>
              <a:buNone/>
              <a:defRPr/>
            </a:pPr>
            <a:r>
              <a:rPr lang="ja-JP" altLang="en-US" sz="1100" dirty="0">
                <a:latin typeface="HG丸ｺﾞｼｯｸM-PRO" panose="020F0600000000000000" pitchFamily="50" charset="-128"/>
                <a:ea typeface="HG丸ｺﾞｼｯｸM-PRO" panose="020F0600000000000000" pitchFamily="50" charset="-128"/>
              </a:rPr>
              <a:t>　このような世界的、長期的な環境課題に対する動きを踏まえ、今後とも大阪府は、豊かな環境の保全と創造に取り組んでまいります。そのためには、行政はもとより、府民や事業者のみなさまと力を合わせて取り組むことが重要です。本書が、将来に向けてより良い環境づくりの一助となれば幸いです</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dirty="0" smtClean="0">
              <a:latin typeface="HG丸ｺﾞｼｯｸM-PRO" panose="020F0600000000000000" pitchFamily="50" charset="-128"/>
              <a:ea typeface="HG丸ｺﾞｼｯｸM-PRO" panose="020F0600000000000000" pitchFamily="50" charset="-128"/>
            </a:endParaRPr>
          </a:p>
          <a:p>
            <a:pPr marL="0" lvl="0" indent="0">
              <a:lnSpc>
                <a:spcPts val="1300"/>
              </a:lnSpc>
              <a:buNone/>
              <a:defRPr/>
            </a:pPr>
            <a:endParaRPr lang="ja-JP" altLang="en-US" sz="1200" dirty="0">
              <a:latin typeface="HG丸ｺﾞｼｯｸM-PRO" panose="020F0600000000000000" pitchFamily="50" charset="-128"/>
              <a:ea typeface="HG丸ｺﾞｼｯｸM-PRO" panose="020F0600000000000000" pitchFamily="50" charset="-128"/>
            </a:endParaRPr>
          </a:p>
          <a:p>
            <a:pPr marL="0" lvl="0" indent="0">
              <a:lnSpc>
                <a:spcPts val="1300"/>
              </a:lnSpc>
              <a:buNone/>
              <a:defRPr/>
            </a:pP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en-US" altLang="ja-JP" sz="1100" dirty="0">
                <a:latin typeface="HG丸ｺﾞｼｯｸM-PRO" panose="020F0600000000000000" pitchFamily="50" charset="-128"/>
                <a:ea typeface="HG丸ｺﾞｼｯｸM-PRO" panose="020F0600000000000000" pitchFamily="50" charset="-128"/>
              </a:rPr>
              <a:t>2021</a:t>
            </a:r>
            <a:r>
              <a:rPr lang="ja-JP" altLang="en-US" sz="1100" dirty="0" smtClean="0">
                <a:latin typeface="HG丸ｺﾞｼｯｸM-PRO" panose="020F0600000000000000" pitchFamily="50" charset="-128"/>
                <a:ea typeface="HG丸ｺﾞｼｯｸM-PRO" panose="020F0600000000000000" pitchFamily="50" charset="-128"/>
              </a:rPr>
              <a:t>年</a:t>
            </a:r>
            <a:r>
              <a:rPr lang="en-US" altLang="ja-JP" sz="1100" dirty="0" smtClean="0">
                <a:latin typeface="HG丸ｺﾞｼｯｸM-PRO" panose="020F0600000000000000" pitchFamily="50" charset="-128"/>
                <a:ea typeface="HG丸ｺﾞｼｯｸM-PRO" panose="020F0600000000000000" pitchFamily="50" charset="-128"/>
              </a:rPr>
              <a:t>12</a:t>
            </a:r>
            <a:r>
              <a:rPr lang="ja-JP" altLang="en-US" sz="1100" dirty="0" smtClean="0">
                <a:latin typeface="HG丸ｺﾞｼｯｸM-PRO" panose="020F0600000000000000" pitchFamily="50" charset="-128"/>
                <a:ea typeface="HG丸ｺﾞｼｯｸM-PRO" panose="020F0600000000000000" pitchFamily="50" charset="-128"/>
              </a:rPr>
              <a:t>月</a:t>
            </a:r>
            <a:endParaRPr kumimoji="1" lang="ja-JP" altLang="en-US" sz="11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10631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77676" y="1376941"/>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巻頭特集</a:t>
            </a:r>
            <a:endParaRPr kumimoji="0" lang="ja-JP" altLang="ja-JP" sz="2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8" name="Rectangle 2"/>
          <p:cNvSpPr>
            <a:spLocks noChangeArrowheads="1"/>
          </p:cNvSpPr>
          <p:nvPr/>
        </p:nvSpPr>
        <p:spPr bwMode="auto">
          <a:xfrm>
            <a:off x="577676" y="2248065"/>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序章　おおさかの環境の状況</a:t>
            </a:r>
            <a:endParaRPr kumimoji="0" lang="ja-JP" altLang="ja-JP" sz="2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9" name="Rectangle 2"/>
          <p:cNvSpPr>
            <a:spLocks noChangeArrowheads="1"/>
          </p:cNvSpPr>
          <p:nvPr/>
        </p:nvSpPr>
        <p:spPr bwMode="auto">
          <a:xfrm>
            <a:off x="577676" y="3106377"/>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第１章　計画的な環境政策の推進</a:t>
            </a:r>
            <a:endParaRPr kumimoji="0" lang="ja-JP" altLang="ja-JP" sz="2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0" name="Rectangle 2"/>
          <p:cNvSpPr>
            <a:spLocks noChangeArrowheads="1"/>
          </p:cNvSpPr>
          <p:nvPr/>
        </p:nvSpPr>
        <p:spPr bwMode="auto">
          <a:xfrm>
            <a:off x="577676" y="4322692"/>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第２章　各分野において講じた施策</a:t>
            </a:r>
            <a:endParaRPr kumimoji="0" lang="ja-JP"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1" name="Rectangle 2"/>
          <p:cNvSpPr>
            <a:spLocks noChangeArrowheads="1"/>
          </p:cNvSpPr>
          <p:nvPr/>
        </p:nvSpPr>
        <p:spPr bwMode="auto">
          <a:xfrm>
            <a:off x="2033845" y="542680"/>
            <a:ext cx="3105345" cy="359870"/>
          </a:xfrm>
          <a:prstGeom prst="rect">
            <a:avLst/>
          </a:prstGeom>
          <a:solidFill>
            <a:schemeClr val="accent1"/>
          </a:solidFill>
          <a:ln w="12700">
            <a:solidFill>
              <a:srgbClr val="95B3D7"/>
            </a:solidFill>
            <a:miter lim="800000"/>
            <a:headEnd/>
            <a:tailEnd/>
          </a:ln>
          <a:effectLst>
            <a:outerShdw dist="28398" dir="3806097" algn="ctr" rotWithShape="0">
              <a:srgbClr val="243F60">
                <a:alpha val="50000"/>
              </a:srgbClr>
            </a:outerShdw>
          </a:effec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ja-JP" altLang="en-US" sz="1600" b="1" i="0" u="none" strike="noStrike" kern="1200" cap="none" spc="200" normalizeH="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目次</a:t>
            </a:r>
            <a:endParaRPr kumimoji="0" lang="ja-JP" altLang="ja-JP" sz="1800" b="1" i="0" u="none" strike="noStrike" kern="1200" cap="none" spc="200" normalizeH="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12" name="コンテンツ プレースホルダー 2"/>
          <p:cNvSpPr txBox="1">
            <a:spLocks/>
          </p:cNvSpPr>
          <p:nvPr/>
        </p:nvSpPr>
        <p:spPr>
          <a:xfrm>
            <a:off x="577676" y="3482275"/>
            <a:ext cx="5745420" cy="93066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　環境基本条例等の施行 …………………………………………………………………</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25</a:t>
            </a:r>
          </a:p>
          <a:p>
            <a:pPr marL="0" lvl="0" indent="0">
              <a:lnSpc>
                <a:spcPts val="1500"/>
              </a:lnSpc>
              <a:buNone/>
              <a:defRPr/>
            </a:pP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環境総合計画の推進 ……………………………………………………………………</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26</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３　環境総合計画の進行管理 ………………………………………………………………</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27</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コンテンツ プレースホルダー 2"/>
          <p:cNvSpPr txBox="1">
            <a:spLocks/>
          </p:cNvSpPr>
          <p:nvPr/>
        </p:nvSpPr>
        <p:spPr>
          <a:xfrm>
            <a:off x="577676" y="4690069"/>
            <a:ext cx="5880435" cy="2468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Ⅰ　　府民の参加・行動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00" b="0" i="0" u="none" strike="noStrike" kern="1200" cap="none" spc="0" normalizeH="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29</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低炭素・省エネルギー社会の構築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a:t>
            </a:r>
            <a:endPar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資源循環型社会の構築 …………………………………………………………………</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40</a:t>
            </a:r>
            <a:endPar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全てのいのちが共生する社会の構築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46</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健康で安心して暮らせる社会の構築（１）</a:t>
            </a:r>
            <a:r>
              <a:rPr kumimoji="1" lang="ja-JP" altLang="ja-JP"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～良好な大気環境を確保するために～</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4</a:t>
            </a:r>
            <a:r>
              <a:rPr lang="en-US" altLang="ja-JP" sz="1000" dirty="0">
                <a:solidFill>
                  <a:prstClr val="black"/>
                </a:solidFill>
                <a:latin typeface="HG丸ｺﾞｼｯｸM-PRO" panose="020F0600000000000000" pitchFamily="50" charset="-128"/>
                <a:ea typeface="HG丸ｺﾞｼｯｸM-PRO" panose="020F0600000000000000" pitchFamily="50" charset="-128"/>
              </a:rPr>
              <a:t>9</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健康で安心して暮らせる社会の構築（２）</a:t>
            </a:r>
            <a:r>
              <a:rPr kumimoji="1" lang="ja-JP" altLang="ja-JP"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～良好な水環境を確保するために～</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 </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54</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健康で安心して暮らせる社会の構築（３）</a:t>
            </a:r>
            <a:r>
              <a:rPr kumimoji="1" lang="ja-JP" altLang="ja-JP" sz="9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～化学物質のリスク管理を推進するために～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lang="en-US" altLang="ja-JP" sz="1000" noProof="0" dirty="0">
                <a:solidFill>
                  <a:prstClr val="black"/>
                </a:solidFill>
                <a:latin typeface="HG丸ｺﾞｼｯｸM-PRO" panose="020F0600000000000000" pitchFamily="50" charset="-128"/>
                <a:ea typeface="HG丸ｺﾞｼｯｸM-PRO" panose="020F0600000000000000" pitchFamily="50" charset="-128"/>
              </a:rPr>
              <a:t>60</a:t>
            </a:r>
            <a:endPar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Ⅲ</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魅力と活力ある快適な地域づくりの推進…………………………………………</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64</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Ⅳ　　施策推進に当たっての視点 ………………………………………………………</a:t>
            </a:r>
            <a:r>
              <a:rPr lang="ja-JP" altLang="ja-JP" sz="1000" dirty="0">
                <a:solidFill>
                  <a:prstClr val="black"/>
                </a:solidFill>
                <a:latin typeface="HG丸ｺﾞｼｯｸM-PRO" panose="020F0600000000000000" pitchFamily="50" charset="-128"/>
                <a:ea typeface="HG丸ｺﾞｼｯｸM-PRO" panose="020F0600000000000000" pitchFamily="50" charset="-128"/>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70</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lvl="0" indent="0">
              <a:lnSpc>
                <a:spcPts val="1500"/>
              </a:lnSpc>
              <a:buNone/>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Ⅴ　　その他（共通的事項）……………………………………………………………</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74</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2"/>
          <p:cNvSpPr txBox="1">
            <a:spLocks noChangeArrowheads="1"/>
          </p:cNvSpPr>
          <p:nvPr/>
        </p:nvSpPr>
        <p:spPr bwMode="auto">
          <a:xfrm>
            <a:off x="512179" y="8013340"/>
            <a:ext cx="5876414" cy="656747"/>
          </a:xfrm>
          <a:prstGeom prst="rect">
            <a:avLst/>
          </a:prstGeom>
          <a:solidFill>
            <a:srgbClr val="C6D9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a:t>
            </a:r>
            <a:r>
              <a:rPr kumimoji="0" lang="ja-JP" altLang="en-US" sz="1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環境白書の全体版（環境関係データ、講じた施策事業の点検・評価（毎年度サイクル）等）は、</a:t>
            </a:r>
            <a:r>
              <a:rPr kumimoji="0" lang="en-US" altLang="ja-JP" sz="1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
            </a:r>
            <a:br>
              <a:rPr kumimoji="0" lang="en-US" altLang="ja-JP" sz="1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br>
            <a:r>
              <a:rPr kumimoji="0" lang="ja-JP" altLang="en-US" sz="1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　「エコギャラリー～おおさかの環境ホームページ～」に掲載しています。</a:t>
            </a:r>
          </a:p>
          <a:p>
            <a:pPr lvl="0" eaLnBrk="0" fontAlgn="base" hangingPunct="0">
              <a:spcBef>
                <a:spcPct val="0"/>
              </a:spcBef>
              <a:spcAft>
                <a:spcPct val="0"/>
              </a:spcAft>
              <a:defRPr/>
            </a:pPr>
            <a:r>
              <a:rPr kumimoji="0" lang="en-US" altLang="ja-JP" sz="1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URL:</a:t>
            </a:r>
            <a:r>
              <a:rPr kumimoji="0" lang="en-US" altLang="ja-JP" sz="1000" b="0" i="0" u="none" strike="noStrike" kern="1200" cap="none" spc="0" normalizeH="0" baseline="0" noProof="0" dirty="0" smtClean="0">
                <a:ln>
                  <a:noFill/>
                </a:ln>
                <a:solidFill>
                  <a:prstClr val="black"/>
                </a:solidFill>
                <a:effectLst/>
                <a:uLnTx/>
                <a:uFillTx/>
                <a:latin typeface="游明朝" panose="02020400000000000000" pitchFamily="18" charset="-128"/>
                <a:ea typeface="游明朝" panose="02020400000000000000" pitchFamily="18" charset="-128"/>
              </a:rPr>
              <a:t> </a:t>
            </a:r>
            <a:r>
              <a:rPr kumimoji="0" lang="en-US" altLang="ja-JP" sz="1000" dirty="0">
                <a:solidFill>
                  <a:prstClr val="black"/>
                </a:solidFill>
                <a:latin typeface="ＭＳ ゴシック" panose="020B0609070205080204" pitchFamily="49" charset="-128"/>
                <a:ea typeface="ＭＳ ゴシック" panose="020B0609070205080204" pitchFamily="49" charset="-128"/>
              </a:rPr>
              <a:t>http://</a:t>
            </a:r>
            <a:r>
              <a:rPr kumimoji="0" lang="en-US" altLang="ja-JP" sz="1000" dirty="0" smtClean="0">
                <a:solidFill>
                  <a:prstClr val="black"/>
                </a:solidFill>
                <a:latin typeface="ＭＳ ゴシック" panose="020B0609070205080204" pitchFamily="49" charset="-128"/>
                <a:ea typeface="ＭＳ ゴシック" panose="020B0609070205080204" pitchFamily="49" charset="-128"/>
              </a:rPr>
              <a:t>www.pref.osaka.lg.jp/kannosuisoken/hakusyo/hakusyo_2021.html</a:t>
            </a:r>
            <a:endParaRPr kumimoji="0" lang="ja-JP" altLang="ja-JP" sz="10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endParaRPr>
          </a:p>
        </p:txBody>
      </p:sp>
      <p:sp>
        <p:nvSpPr>
          <p:cNvPr id="16" name="コンテンツ プレースホルダー 2"/>
          <p:cNvSpPr txBox="1">
            <a:spLocks/>
          </p:cNvSpPr>
          <p:nvPr/>
        </p:nvSpPr>
        <p:spPr>
          <a:xfrm>
            <a:off x="577676" y="2577101"/>
            <a:ext cx="6001674"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nSpc>
                <a:spcPts val="1500"/>
              </a:lnSpc>
              <a:buNone/>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おおさかの環境の状況</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lang="ja-JP" altLang="ja-JP" sz="1000" dirty="0" smtClean="0">
                <a:solidFill>
                  <a:prstClr val="black"/>
                </a:solidFill>
                <a:latin typeface="HG丸ｺﾞｼｯｸM-PRO" panose="020F0600000000000000" pitchFamily="50" charset="-128"/>
                <a:ea typeface="HG丸ｺﾞｼｯｸM-PRO" panose="020F0600000000000000" pitchFamily="50" charset="-128"/>
              </a:rPr>
              <a:t>… </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lang="en-US" altLang="ja-JP" sz="1000" noProof="0" dirty="0" smtClean="0">
                <a:solidFill>
                  <a:prstClr val="black"/>
                </a:solidFill>
                <a:latin typeface="HG丸ｺﾞｼｯｸM-PRO" panose="020F0600000000000000" pitchFamily="50" charset="-128"/>
                <a:ea typeface="HG丸ｺﾞｼｯｸM-PRO" panose="020F0600000000000000" pitchFamily="50" charset="-128"/>
              </a:rPr>
              <a:t>3</a:t>
            </a:r>
            <a:endPar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コンテンツ プレースホルダー 2"/>
          <p:cNvSpPr txBox="1">
            <a:spLocks/>
          </p:cNvSpPr>
          <p:nvPr/>
        </p:nvSpPr>
        <p:spPr>
          <a:xfrm>
            <a:off x="467038" y="1752839"/>
            <a:ext cx="5767389" cy="31314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buNone/>
              <a:defRPr/>
            </a:pPr>
            <a:r>
              <a:rPr kumimoji="1" lang="ja-JP" altLang="en-US" sz="13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“気候危機”私たちが変える大阪の未来</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～身近な行動から</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CO</a:t>
            </a:r>
            <a:r>
              <a:rPr kumimoji="1" lang="en-US" altLang="ja-JP" sz="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を削減</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lang="en-US" altLang="ja-JP" sz="1000" dirty="0">
                <a:solidFill>
                  <a:prstClr val="black"/>
                </a:solidFill>
                <a:latin typeface="HG丸ｺﾞｼｯｸM-PRO" panose="020F0600000000000000" pitchFamily="50" charset="-128"/>
                <a:ea typeface="HG丸ｺﾞｼｯｸM-PRO" panose="020F0600000000000000" pitchFamily="50" charset="-128"/>
              </a:rPr>
              <a:t>…………………………………………</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endParaRPr kumimoji="1" lang="ja-JP" altLang="en-US" sz="13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3960265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sz="1050" dirty="0" smtClean="0">
            <a:solidFill>
              <a:schemeClr val="bg1"/>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075294-7719-457C-978E-00AC60F06C42}">
  <ds:schemaRefs>
    <ds:schemaRef ds:uri="http://schemas.microsoft.com/sharepoint/v3/contenttype/forms"/>
  </ds:schemaRefs>
</ds:datastoreItem>
</file>

<file path=customXml/itemProps2.xml><?xml version="1.0" encoding="utf-8"?>
<ds:datastoreItem xmlns:ds="http://schemas.openxmlformats.org/officeDocument/2006/customXml" ds:itemID="{97F6BB6A-1726-4F55-90FB-1458A6D3FE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DCB2AD4-F20B-4FE0-A7C3-7067ED715AAA}">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http://purl.org/dc/term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8630</TotalTime>
  <Words>1142</Words>
  <Application>Microsoft Office PowerPoint</Application>
  <PresentationFormat>A4 210 x 297 mm</PresentationFormat>
  <Paragraphs>32</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HGPｺﾞｼｯｸE</vt:lpstr>
      <vt:lpstr>HG丸ｺﾞｼｯｸM-PRO</vt:lpstr>
      <vt:lpstr>ＭＳ Ｐゴシック</vt:lpstr>
      <vt:lpstr>ＭＳ ゴシック</vt:lpstr>
      <vt:lpstr>メイリオ</vt:lpstr>
      <vt:lpstr>游ゴシック</vt:lpstr>
      <vt:lpstr>游明朝</vt:lpstr>
      <vt:lpstr>Arial</vt:lpstr>
      <vt:lpstr>Calibri</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川村　健斗</dc:creator>
  <cp:lastModifiedBy>黒岩　史</cp:lastModifiedBy>
  <cp:revision>835</cp:revision>
  <cp:lastPrinted>2018-12-27T05:16:26Z</cp:lastPrinted>
  <dcterms:created xsi:type="dcterms:W3CDTF">2018-09-21T07:33:43Z</dcterms:created>
  <dcterms:modified xsi:type="dcterms:W3CDTF">2021-12-22T04:23:48Z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