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0" r:id="rId2"/>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EF4"/>
    <a:srgbClr val="6699FF"/>
    <a:srgbClr val="3366FF"/>
    <a:srgbClr val="AFEDFF"/>
    <a:srgbClr val="CCFFFF"/>
    <a:srgbClr val="E9EDF4"/>
    <a:srgbClr val="FDE0C8"/>
    <a:srgbClr val="FFFFCC"/>
    <a:srgbClr val="FFEC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32" autoAdjust="0"/>
    <p:restoredTop sz="95896" autoAdjust="0"/>
  </p:normalViewPr>
  <p:slideViewPr>
    <p:cSldViewPr>
      <p:cViewPr varScale="1">
        <p:scale>
          <a:sx n="72" d="100"/>
          <a:sy n="72" d="100"/>
        </p:scale>
        <p:origin x="1218" y="84"/>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8475"/>
          </a:xfrm>
          <a:prstGeom prst="rect">
            <a:avLst/>
          </a:prstGeom>
        </p:spPr>
        <p:txBody>
          <a:bodyPr vert="horz" lIns="91432" tIns="45716" rIns="91432" bIns="45716" rtlCol="0"/>
          <a:lstStyle>
            <a:lvl1pPr algn="r">
              <a:defRPr sz="1200"/>
            </a:lvl1pPr>
          </a:lstStyle>
          <a:p>
            <a:fld id="{92F035D4-32D0-49D3-A1C7-F9DC87D9052F}" type="datetimeFigureOut">
              <a:rPr kumimoji="1" lang="ja-JP" altLang="en-US" smtClean="0"/>
              <a:t>2026/3/23</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2" tIns="45716" rIns="91432" bIns="45716" rtlCol="0" anchor="b"/>
          <a:lstStyle>
            <a:lvl1pPr algn="r">
              <a:defRPr sz="1200"/>
            </a:lvl1pPr>
          </a:lstStyle>
          <a:p>
            <a:fld id="{4D72DB79-B74A-4300-86B9-CA0A1498A370}" type="slidenum">
              <a:rPr kumimoji="1" lang="ja-JP" altLang="en-US" smtClean="0"/>
              <a:t>‹#›</a:t>
            </a:fld>
            <a:endParaRPr kumimoji="1" lang="ja-JP" altLang="en-US"/>
          </a:p>
        </p:txBody>
      </p:sp>
    </p:spTree>
    <p:extLst>
      <p:ext uri="{BB962C8B-B14F-4D97-AF65-F5344CB8AC3E}">
        <p14:creationId xmlns:p14="http://schemas.microsoft.com/office/powerpoint/2010/main" val="24558524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D72DB79-B74A-4300-86B9-CA0A1498A370}" type="slidenum">
              <a:rPr kumimoji="1" lang="ja-JP" altLang="en-US" smtClean="0"/>
              <a:t>1</a:t>
            </a:fld>
            <a:endParaRPr kumimoji="1" lang="ja-JP" altLang="en-US"/>
          </a:p>
        </p:txBody>
      </p:sp>
    </p:spTree>
    <p:extLst>
      <p:ext uri="{BB962C8B-B14F-4D97-AF65-F5344CB8AC3E}">
        <p14:creationId xmlns:p14="http://schemas.microsoft.com/office/powerpoint/2010/main" val="3472803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3152773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868316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938620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754975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2308892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1392960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2239896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782766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3322205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121995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BD3086B-AB29-4123-9471-ABC2538DB0C1}"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2952319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8BD3086B-AB29-4123-9471-ABC2538DB0C1}" type="datetimeFigureOut">
              <a:rPr kumimoji="1" lang="ja-JP" altLang="en-US" smtClean="0"/>
              <a:t>2026/3/23</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20DA8502-B934-483A-9D8B-10B3D19D9C50}" type="slidenum">
              <a:rPr kumimoji="1" lang="ja-JP" altLang="en-US" smtClean="0"/>
              <a:t>‹#›</a:t>
            </a:fld>
            <a:endParaRPr kumimoji="1" lang="ja-JP" altLang="en-US"/>
          </a:p>
        </p:txBody>
      </p:sp>
    </p:spTree>
    <p:extLst>
      <p:ext uri="{BB962C8B-B14F-4D97-AF65-F5344CB8AC3E}">
        <p14:creationId xmlns:p14="http://schemas.microsoft.com/office/powerpoint/2010/main" val="2620272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9FBE0216-C89C-4CF1-9CE1-5F2F6DFD8471}"/>
              </a:ext>
            </a:extLst>
          </p:cNvPr>
          <p:cNvPicPr>
            <a:picLocks noChangeAspect="1"/>
          </p:cNvPicPr>
          <p:nvPr/>
        </p:nvPicPr>
        <p:blipFill>
          <a:blip r:embed="rId3"/>
          <a:stretch>
            <a:fillRect/>
          </a:stretch>
        </p:blipFill>
        <p:spPr>
          <a:xfrm>
            <a:off x="308090" y="3958726"/>
            <a:ext cx="3483616" cy="1921994"/>
          </a:xfrm>
          <a:prstGeom prst="rect">
            <a:avLst/>
          </a:prstGeom>
        </p:spPr>
      </p:pic>
      <p:sp>
        <p:nvSpPr>
          <p:cNvPr id="64" name="正方形/長方形 63">
            <a:extLst>
              <a:ext uri="{FF2B5EF4-FFF2-40B4-BE49-F238E27FC236}">
                <a16:creationId xmlns:a16="http://schemas.microsoft.com/office/drawing/2014/main" id="{E305031D-3D9D-4267-963F-330F45FF02A4}"/>
              </a:ext>
            </a:extLst>
          </p:cNvPr>
          <p:cNvSpPr/>
          <p:nvPr/>
        </p:nvSpPr>
        <p:spPr>
          <a:xfrm>
            <a:off x="609304" y="2267379"/>
            <a:ext cx="3528000" cy="1026000"/>
          </a:xfrm>
          <a:prstGeom prst="rect">
            <a:avLst/>
          </a:prstGeom>
          <a:solidFill>
            <a:srgbClr val="CCFFFF">
              <a:alpha val="72941"/>
            </a:srgbClr>
          </a:solidFill>
          <a:ln w="19050" cmpd="thinThick">
            <a:solidFill>
              <a:schemeClr val="bg1">
                <a:lumMod val="9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46800" rIns="0" bIns="46800" rtlCol="0" anchor="t"/>
          <a:lstStyle/>
          <a:p>
            <a:pPr algn="ctr">
              <a:spcBef>
                <a:spcPts val="300"/>
              </a:spcBef>
            </a:pPr>
            <a:r>
              <a:rPr lang="ja-JP" altLang="en-US" sz="1100" b="1" dirty="0">
                <a:solidFill>
                  <a:schemeClr val="tx1"/>
                </a:solidFill>
                <a:latin typeface="Meiryo UI" panose="020B0604030504040204" pitchFamily="50" charset="-128"/>
                <a:ea typeface="Meiryo UI" panose="020B0604030504040204" pitchFamily="50" charset="-128"/>
              </a:rPr>
              <a:t>府有建築物耐震化実施方針</a:t>
            </a:r>
            <a:endParaRPr lang="en-US" altLang="ja-JP" sz="1100" b="1" dirty="0">
              <a:solidFill>
                <a:schemeClr val="tx1"/>
              </a:solidFill>
              <a:latin typeface="Meiryo UI" panose="020B0604030504040204" pitchFamily="50" charset="-128"/>
              <a:ea typeface="Meiryo UI" panose="020B0604030504040204" pitchFamily="50" charset="-128"/>
            </a:endParaRPr>
          </a:p>
          <a:p>
            <a:pPr algn="ctr">
              <a:spcBef>
                <a:spcPts val="300"/>
              </a:spcBef>
            </a:pPr>
            <a:r>
              <a:rPr lang="ja-JP" altLang="en-US" sz="1000" dirty="0">
                <a:solidFill>
                  <a:schemeClr val="tx1"/>
                </a:solidFill>
                <a:latin typeface="Meiryo UI" panose="020B0604030504040204" pitchFamily="50" charset="-128"/>
                <a:ea typeface="Meiryo UI" panose="020B0604030504040204" pitchFamily="50" charset="-128"/>
              </a:rPr>
              <a:t>（平成</a:t>
            </a:r>
            <a:r>
              <a:rPr lang="en-US" altLang="ja-JP" sz="1000" dirty="0">
                <a:solidFill>
                  <a:schemeClr val="tx1"/>
                </a:solidFill>
                <a:latin typeface="Meiryo UI" panose="020B0604030504040204" pitchFamily="50" charset="-128"/>
                <a:ea typeface="Meiryo UI" panose="020B0604030504040204" pitchFamily="50" charset="-128"/>
              </a:rPr>
              <a:t>19</a:t>
            </a:r>
            <a:r>
              <a:rPr lang="ja-JP" altLang="en-US" sz="1000" dirty="0">
                <a:solidFill>
                  <a:schemeClr val="tx1"/>
                </a:solidFill>
                <a:latin typeface="Meiryo UI" panose="020B0604030504040204" pitchFamily="50" charset="-128"/>
                <a:ea typeface="Meiryo UI" panose="020B0604030504040204" pitchFamily="50" charset="-128"/>
              </a:rPr>
              <a:t>年</a:t>
            </a:r>
            <a:r>
              <a:rPr lang="en-US" altLang="ja-JP" sz="1000" dirty="0">
                <a:solidFill>
                  <a:schemeClr val="tx1"/>
                </a:solidFill>
                <a:latin typeface="Meiryo UI" panose="020B0604030504040204" pitchFamily="50" charset="-128"/>
                <a:ea typeface="Meiryo UI" panose="020B0604030504040204" pitchFamily="50" charset="-128"/>
              </a:rPr>
              <a:t>3</a:t>
            </a:r>
            <a:r>
              <a:rPr lang="ja-JP" altLang="en-US" sz="1000" dirty="0">
                <a:solidFill>
                  <a:schemeClr val="tx1"/>
                </a:solidFill>
                <a:latin typeface="Meiryo UI" panose="020B0604030504040204" pitchFamily="50" charset="-128"/>
                <a:ea typeface="Meiryo UI" panose="020B0604030504040204" pitchFamily="50" charset="-128"/>
              </a:rPr>
              <a:t>月）</a:t>
            </a:r>
            <a:endParaRPr lang="en-US" altLang="ja-JP" sz="1000" dirty="0">
              <a:solidFill>
                <a:schemeClr val="tx1"/>
              </a:solidFill>
              <a:latin typeface="Meiryo UI" panose="020B0604030504040204" pitchFamily="50" charset="-128"/>
              <a:ea typeface="Meiryo UI" panose="020B0604030504040204" pitchFamily="50" charset="-128"/>
            </a:endParaRPr>
          </a:p>
          <a:p>
            <a:pPr>
              <a:spcBef>
                <a:spcPts val="600"/>
              </a:spcBef>
            </a:pPr>
            <a:r>
              <a:rPr lang="ja-JP" altLang="en-US" sz="1100" dirty="0">
                <a:solidFill>
                  <a:schemeClr val="tx1"/>
                </a:solidFill>
                <a:latin typeface="Meiryo UI" panose="020B0604030504040204" pitchFamily="50" charset="-128"/>
                <a:ea typeface="Meiryo UI" panose="020B0604030504040204" pitchFamily="50" charset="-128"/>
              </a:rPr>
              <a:t>目標：</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＜府有建築物＞　 平成</a:t>
            </a:r>
            <a:r>
              <a:rPr lang="en-US" altLang="ja-JP" sz="1050" dirty="0">
                <a:solidFill>
                  <a:schemeClr val="tx1"/>
                </a:solidFill>
                <a:latin typeface="Meiryo UI" panose="020B0604030504040204" pitchFamily="50" charset="-128"/>
                <a:ea typeface="Meiryo UI" panose="020B0604030504040204" pitchFamily="50" charset="-128"/>
              </a:rPr>
              <a:t>27</a:t>
            </a:r>
            <a:r>
              <a:rPr lang="ja-JP" altLang="en-US" sz="1050" dirty="0">
                <a:solidFill>
                  <a:schemeClr val="tx1"/>
                </a:solidFill>
                <a:latin typeface="Meiryo UI" panose="020B0604030504040204" pitchFamily="50" charset="-128"/>
                <a:ea typeface="Meiryo UI" panose="020B0604030504040204" pitchFamily="50" charset="-128"/>
              </a:rPr>
              <a:t>年度までに</a:t>
            </a:r>
            <a:r>
              <a:rPr lang="en-US" altLang="ja-JP" sz="1050" dirty="0">
                <a:solidFill>
                  <a:schemeClr val="tx1"/>
                </a:solidFill>
                <a:latin typeface="Meiryo UI" panose="020B0604030504040204" pitchFamily="50" charset="-128"/>
                <a:ea typeface="Meiryo UI" panose="020B0604030504040204" pitchFamily="50" charset="-128"/>
              </a:rPr>
              <a:t>90</a:t>
            </a:r>
            <a:r>
              <a:rPr lang="ja-JP" altLang="en-US" sz="1050" dirty="0">
                <a:solidFill>
                  <a:schemeClr val="tx1"/>
                </a:solidFill>
                <a:latin typeface="Meiryo UI" panose="020B0604030504040204" pitchFamily="50" charset="-128"/>
                <a:ea typeface="Meiryo UI" panose="020B0604030504040204" pitchFamily="50" charset="-128"/>
              </a:rPr>
              <a:t>％以上</a:t>
            </a:r>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未達</a:t>
            </a:r>
            <a:r>
              <a:rPr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＜災害時に重要な建築物＞　平成</a:t>
            </a:r>
            <a:r>
              <a:rPr lang="en-US" altLang="ja-JP" sz="1050" dirty="0">
                <a:solidFill>
                  <a:schemeClr val="tx1"/>
                </a:solidFill>
                <a:latin typeface="Meiryo UI" panose="020B0604030504040204" pitchFamily="50" charset="-128"/>
                <a:ea typeface="Meiryo UI" panose="020B0604030504040204" pitchFamily="50" charset="-128"/>
              </a:rPr>
              <a:t>27</a:t>
            </a:r>
            <a:r>
              <a:rPr lang="ja-JP" altLang="en-US" sz="1050" dirty="0">
                <a:solidFill>
                  <a:schemeClr val="tx1"/>
                </a:solidFill>
                <a:latin typeface="Meiryo UI" panose="020B0604030504040204" pitchFamily="50" charset="-128"/>
                <a:ea typeface="Meiryo UI" panose="020B0604030504040204" pitchFamily="50" charset="-128"/>
              </a:rPr>
              <a:t>年度までに</a:t>
            </a:r>
            <a:r>
              <a:rPr lang="en-US" altLang="ja-JP" sz="1050" dirty="0">
                <a:solidFill>
                  <a:schemeClr val="tx1"/>
                </a:solidFill>
                <a:latin typeface="Meiryo UI" panose="020B0604030504040204" pitchFamily="50" charset="-128"/>
                <a:ea typeface="Meiryo UI" panose="020B0604030504040204" pitchFamily="50" charset="-128"/>
              </a:rPr>
              <a:t>100%【</a:t>
            </a:r>
            <a:r>
              <a:rPr lang="ja-JP" altLang="en-US" sz="1050" dirty="0">
                <a:solidFill>
                  <a:schemeClr val="tx1"/>
                </a:solidFill>
                <a:latin typeface="Meiryo UI" panose="020B0604030504040204" pitchFamily="50" charset="-128"/>
                <a:ea typeface="Meiryo UI" panose="020B0604030504040204" pitchFamily="50" charset="-128"/>
              </a:rPr>
              <a:t>未達</a:t>
            </a:r>
            <a:r>
              <a:rPr lang="en-US" altLang="ja-JP" sz="1050" dirty="0">
                <a:solidFill>
                  <a:schemeClr val="tx1"/>
                </a:solidFill>
                <a:latin typeface="Meiryo UI" panose="020B0604030504040204" pitchFamily="50" charset="-128"/>
                <a:ea typeface="Meiryo UI" panose="020B0604030504040204" pitchFamily="50" charset="-128"/>
              </a:rPr>
              <a:t>】</a:t>
            </a:r>
          </a:p>
        </p:txBody>
      </p:sp>
      <p:sp>
        <p:nvSpPr>
          <p:cNvPr id="9" name="正方形/長方形 8"/>
          <p:cNvSpPr/>
          <p:nvPr/>
        </p:nvSpPr>
        <p:spPr>
          <a:xfrm>
            <a:off x="4384959" y="2267379"/>
            <a:ext cx="3701966" cy="1026000"/>
          </a:xfrm>
          <a:prstGeom prst="rect">
            <a:avLst/>
          </a:prstGeom>
          <a:solidFill>
            <a:srgbClr val="CCFFFF">
              <a:alpha val="72941"/>
            </a:srgbClr>
          </a:solidFill>
          <a:ln w="19050" cmpd="thinThick">
            <a:solidFill>
              <a:schemeClr val="bg1">
                <a:lumMod val="9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Bef>
                <a:spcPts val="300"/>
              </a:spcBef>
            </a:pPr>
            <a:r>
              <a:rPr kumimoji="1" lang="ja-JP" altLang="en-US"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新・府有建築物耐震化実施方針</a:t>
            </a:r>
            <a:endParaRPr kumimoji="1" lang="en-US" altLang="ja-JP"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lgn="ctr">
              <a:spcBef>
                <a:spcPts val="300"/>
              </a:spcBef>
            </a:pPr>
            <a:r>
              <a:rPr kumimoji="1" lang="en-US" altLang="ja-JP"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 </a:t>
            </a:r>
            <a:r>
              <a:rPr kumimoji="1" lang="en-US"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平成</a:t>
            </a:r>
            <a:r>
              <a:rPr lang="en-US"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28</a:t>
            </a:r>
            <a:r>
              <a:rPr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年</a:t>
            </a:r>
            <a:r>
              <a:rPr lang="en-US"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8</a:t>
            </a:r>
            <a:r>
              <a:rPr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月策定、</a:t>
            </a:r>
            <a:r>
              <a:rPr lang="zh-TW"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最終改定</a:t>
            </a:r>
            <a:r>
              <a:rPr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令和</a:t>
            </a:r>
            <a:r>
              <a:rPr lang="en-US" altLang="zh-TW"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3</a:t>
            </a:r>
            <a:r>
              <a:rPr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年</a:t>
            </a:r>
            <a:r>
              <a:rPr lang="zh-TW"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３</a:t>
            </a:r>
            <a:r>
              <a:rPr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月</a:t>
            </a:r>
            <a:r>
              <a:rPr lang="en-US" altLang="zh-TW"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endParaRPr lang="en-US" altLang="ja-JP"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spcBef>
                <a:spcPts val="600"/>
              </a:spcBef>
            </a:pPr>
            <a:r>
              <a:rPr lang="ja-JP" altLang="en-US"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目標：</a:t>
            </a:r>
            <a:endParaRPr lang="en-US" altLang="ja-JP"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r>
              <a:rPr lang="ja-JP" altLang="en-US"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＜府有建築物＞　令和</a:t>
            </a:r>
            <a:r>
              <a:rPr lang="en-US" altLang="ja-JP"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7</a:t>
            </a:r>
            <a:r>
              <a:rPr lang="ja-JP" altLang="en-US"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年度までに、おおむね解消</a:t>
            </a:r>
            <a:r>
              <a:rPr lang="en-US" altLang="ja-JP"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達成</a:t>
            </a:r>
            <a:r>
              <a:rPr lang="en-US" altLang="ja-JP"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rPr>
              <a:t>＜災害時に重要な建築物＞　平成</a:t>
            </a:r>
            <a:r>
              <a:rPr lang="en-US" altLang="ja-JP" sz="1100" dirty="0">
                <a:solidFill>
                  <a:schemeClr val="tx1"/>
                </a:solidFill>
                <a:latin typeface="Meiryo UI" panose="020B0604030504040204" pitchFamily="50" charset="-128"/>
                <a:ea typeface="Meiryo UI" panose="020B0604030504040204" pitchFamily="50" charset="-128"/>
              </a:rPr>
              <a:t>30</a:t>
            </a:r>
            <a:r>
              <a:rPr lang="ja-JP" altLang="en-US" sz="1100" dirty="0">
                <a:solidFill>
                  <a:schemeClr val="tx1"/>
                </a:solidFill>
                <a:latin typeface="Meiryo UI" panose="020B0604030504040204" pitchFamily="50" charset="-128"/>
                <a:ea typeface="Meiryo UI" panose="020B0604030504040204" pitchFamily="50" charset="-128"/>
              </a:rPr>
              <a:t>年度までに</a:t>
            </a:r>
            <a:r>
              <a:rPr lang="en-US" altLang="ja-JP" sz="1100" dirty="0">
                <a:solidFill>
                  <a:schemeClr val="tx1"/>
                </a:solidFill>
                <a:latin typeface="Meiryo UI" panose="020B0604030504040204" pitchFamily="50" charset="-128"/>
                <a:ea typeface="Meiryo UI" panose="020B0604030504040204" pitchFamily="50" charset="-128"/>
              </a:rPr>
              <a:t>100%【</a:t>
            </a:r>
            <a:r>
              <a:rPr lang="ja-JP" altLang="en-US" sz="1100" dirty="0">
                <a:solidFill>
                  <a:schemeClr val="tx1"/>
                </a:solidFill>
                <a:latin typeface="Meiryo UI" panose="020B0604030504040204" pitchFamily="50" charset="-128"/>
                <a:ea typeface="Meiryo UI" panose="020B0604030504040204" pitchFamily="50" charset="-128"/>
              </a:rPr>
              <a:t>達成</a:t>
            </a:r>
            <a:r>
              <a:rPr lang="en-US" altLang="ja-JP" sz="1100" dirty="0">
                <a:solidFill>
                  <a:schemeClr val="tx1"/>
                </a:solidFill>
                <a:latin typeface="Meiryo UI" panose="020B0604030504040204" pitchFamily="50" charset="-128"/>
                <a:ea typeface="Meiryo UI" panose="020B0604030504040204" pitchFamily="50" charset="-128"/>
              </a:rPr>
              <a:t>】</a:t>
            </a:r>
          </a:p>
        </p:txBody>
      </p:sp>
      <p:sp>
        <p:nvSpPr>
          <p:cNvPr id="104" name="タイトル 16"/>
          <p:cNvSpPr txBox="1">
            <a:spLocks/>
          </p:cNvSpPr>
          <p:nvPr/>
        </p:nvSpPr>
        <p:spPr>
          <a:xfrm>
            <a:off x="0" y="0"/>
            <a:ext cx="12801599" cy="408199"/>
          </a:xfrm>
          <a:prstGeom prst="rect">
            <a:avLst/>
          </a:prstGeom>
          <a:solidFill>
            <a:srgbClr val="6699FF"/>
          </a:solidFill>
          <a:ln w="9525">
            <a:noFill/>
          </a:ln>
        </p:spPr>
        <p:txBody>
          <a:bodyPr anchor="ctr"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zh-TW" altLang="en-US" sz="20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rPr>
              <a:t>第３期府有建築物耐震化実施方針</a:t>
            </a:r>
            <a:r>
              <a:rPr lang="ja-JP" altLang="en-US" sz="20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rPr>
              <a:t>の策定について</a:t>
            </a:r>
            <a:endParaRPr lang="ja-JP" altLang="en-US" sz="2400" dirty="0">
              <a:solidFill>
                <a:schemeClr val="bg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5" name="角丸四角形 4"/>
          <p:cNvSpPr/>
          <p:nvPr/>
        </p:nvSpPr>
        <p:spPr>
          <a:xfrm>
            <a:off x="4386125" y="858347"/>
            <a:ext cx="3700800" cy="216000"/>
          </a:xfrm>
          <a:prstGeom prst="rect">
            <a:avLst/>
          </a:prstGeom>
          <a:ln/>
        </p:spPr>
        <p:style>
          <a:lnRef idx="1">
            <a:schemeClr val="accent5"/>
          </a:lnRef>
          <a:fillRef idx="3">
            <a:schemeClr val="accent5"/>
          </a:fillRef>
          <a:effectRef idx="2">
            <a:schemeClr val="accent5"/>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p:txBody>
      </p:sp>
      <p:sp>
        <p:nvSpPr>
          <p:cNvPr id="7" name="正方形/長方形 6"/>
          <p:cNvSpPr/>
          <p:nvPr/>
        </p:nvSpPr>
        <p:spPr>
          <a:xfrm>
            <a:off x="4384959" y="1111273"/>
            <a:ext cx="3701966" cy="108720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Bef>
                <a:spcPts val="300"/>
              </a:spcBef>
            </a:pPr>
            <a:r>
              <a:rPr kumimoji="1"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住宅建築物耐震</a:t>
            </a:r>
            <a:r>
              <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ヵ年戦略・大阪</a:t>
            </a:r>
            <a:endParaRPr lang="en-US" altLang="zh-TW"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spcBef>
                <a:spcPts val="300"/>
              </a:spcBef>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月策定、最終改定令和</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年３月）</a:t>
            </a:r>
            <a:endPar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住宅の耐震化率　　　　　　　 令和</a:t>
            </a:r>
            <a:r>
              <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年までに</a:t>
            </a:r>
            <a:r>
              <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95%</a:t>
            </a:r>
          </a:p>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耐震診断義務付け建築物</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令和</a:t>
            </a:r>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年までにおおむね解消</a:t>
            </a:r>
            <a:endParaRPr kumimoji="1" lang="ja-JP" altLang="en-US" dirty="0">
              <a:latin typeface="Meiryo UI" panose="020B0604030504040204" pitchFamily="50" charset="-128"/>
              <a:ea typeface="Meiryo UI" panose="020B0604030504040204" pitchFamily="50" charset="-128"/>
            </a:endParaRPr>
          </a:p>
        </p:txBody>
      </p:sp>
      <p:sp>
        <p:nvSpPr>
          <p:cNvPr id="12" name="角丸四角形 11"/>
          <p:cNvSpPr/>
          <p:nvPr/>
        </p:nvSpPr>
        <p:spPr>
          <a:xfrm>
            <a:off x="8334579" y="858347"/>
            <a:ext cx="4246746" cy="216000"/>
          </a:xfrm>
          <a:prstGeom prst="rect">
            <a:avLst/>
          </a:prstGeom>
          <a:ln/>
        </p:spPr>
        <p:style>
          <a:lnRef idx="1">
            <a:schemeClr val="accent5"/>
          </a:lnRef>
          <a:fillRef idx="3">
            <a:schemeClr val="accent5"/>
          </a:fillRef>
          <a:effectRef idx="2">
            <a:schemeClr val="accent5"/>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年度～令和</a:t>
            </a:r>
            <a:r>
              <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endParaRPr kumimoji="1"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8334579" y="1111273"/>
            <a:ext cx="4246745" cy="108720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Bef>
                <a:spcPts val="300"/>
              </a:spcBef>
            </a:pP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 住宅建築物耐震</a:t>
            </a:r>
            <a:r>
              <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 </a:t>
            </a: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ヵ年戦略・⼤阪</a:t>
            </a:r>
            <a:endParaRPr lang="en-US" altLang="zh-TW"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spcBef>
                <a:spcPts val="300"/>
              </a:spcBef>
            </a:pP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月策定）</a:t>
            </a:r>
            <a:endPar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住宅　　　　　　　　 令和</a:t>
            </a:r>
            <a:r>
              <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年までにおおむね解消</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大規模建築物　　 </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年までにおおむね解消</a:t>
            </a:r>
            <a:endPar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広域沿道建築物　</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年までに道路を全幅閉塞する建築物を解消</a:t>
            </a:r>
            <a:endParaRPr kumimoji="1" lang="ja-JP" altLang="en-US" dirty="0">
              <a:latin typeface="Meiryo UI" panose="020B0604030504040204" pitchFamily="50" charset="-128"/>
              <a:ea typeface="Meiryo UI" panose="020B0604030504040204" pitchFamily="50" charset="-128"/>
            </a:endParaRPr>
          </a:p>
        </p:txBody>
      </p:sp>
      <p:sp>
        <p:nvSpPr>
          <p:cNvPr id="15" name="正方形/長方形 14"/>
          <p:cNvSpPr/>
          <p:nvPr/>
        </p:nvSpPr>
        <p:spPr>
          <a:xfrm>
            <a:off x="8334579" y="2267379"/>
            <a:ext cx="4246745" cy="1026000"/>
          </a:xfrm>
          <a:prstGeom prst="rect">
            <a:avLst/>
          </a:prstGeom>
          <a:solidFill>
            <a:srgbClr val="CCFFFF">
              <a:alpha val="72941"/>
            </a:srgbClr>
          </a:solidFill>
          <a:ln w="28575" cmpd="thinThick">
            <a:solidFill>
              <a:srgbClr val="3366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Bef>
                <a:spcPts val="300"/>
              </a:spcBef>
            </a:pPr>
            <a:r>
              <a:rPr kumimoji="1" lang="zh-TW" altLang="en-US"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第</a:t>
            </a:r>
            <a:r>
              <a:rPr kumimoji="1" lang="ja-JP" altLang="en-US"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３</a:t>
            </a:r>
            <a:r>
              <a:rPr kumimoji="1" lang="zh-TW" altLang="en-US"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期府有建築物耐震化実施方針</a:t>
            </a:r>
            <a:endParaRPr kumimoji="1" lang="en-US" altLang="zh-TW"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lgn="ctr">
              <a:spcBef>
                <a:spcPts val="300"/>
              </a:spcBef>
            </a:pPr>
            <a:r>
              <a:rPr lang="ja-JP" altLang="en-US" sz="10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（令和</a:t>
            </a:r>
            <a:r>
              <a:rPr lang="en-US" altLang="ja-JP" sz="10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8</a:t>
            </a:r>
            <a:r>
              <a:rPr lang="ja-JP" altLang="en-US" sz="10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年</a:t>
            </a:r>
            <a:r>
              <a:rPr lang="en-US" altLang="ja-JP" sz="10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4</a:t>
            </a:r>
            <a:r>
              <a:rPr lang="ja-JP" altLang="en-US" sz="10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月策定）　</a:t>
            </a:r>
            <a:endParaRPr lang="en-US" altLang="ja-JP"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spcBef>
                <a:spcPts val="600"/>
              </a:spcBef>
            </a:pPr>
            <a:r>
              <a:rPr lang="ja-JP" altLang="en-US"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目標：</a:t>
            </a:r>
            <a:endParaRPr lang="en-US" altLang="ja-JP"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r>
              <a:rPr lang="ja-JP" altLang="en-US"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＜特定天井＞　令和</a:t>
            </a:r>
            <a:r>
              <a:rPr lang="en-US" altLang="ja-JP"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12</a:t>
            </a:r>
            <a:r>
              <a:rPr lang="ja-JP" altLang="en-US"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年度までに、おおむね解消</a:t>
            </a:r>
            <a:endParaRPr lang="en-US" altLang="ja-JP"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61" name="正方形/長方形 60">
            <a:extLst>
              <a:ext uri="{FF2B5EF4-FFF2-40B4-BE49-F238E27FC236}">
                <a16:creationId xmlns:a16="http://schemas.microsoft.com/office/drawing/2014/main" id="{6EA91866-953C-4C3A-8D4D-ECEA453301F1}"/>
              </a:ext>
            </a:extLst>
          </p:cNvPr>
          <p:cNvSpPr/>
          <p:nvPr/>
        </p:nvSpPr>
        <p:spPr>
          <a:xfrm>
            <a:off x="609304" y="1111273"/>
            <a:ext cx="3528000" cy="108720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Bef>
                <a:spcPts val="300"/>
              </a:spcBef>
            </a:pP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大阪府住宅建築物耐震</a:t>
            </a:r>
            <a:r>
              <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ヵ年戦略プラン</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spcBef>
                <a:spcPts val="300"/>
              </a:spcBef>
            </a:pP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目標：平成</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27</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年までに</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90</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％以上</a:t>
            </a:r>
            <a:endPar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角丸四角形 4">
            <a:extLst>
              <a:ext uri="{FF2B5EF4-FFF2-40B4-BE49-F238E27FC236}">
                <a16:creationId xmlns:a16="http://schemas.microsoft.com/office/drawing/2014/main" id="{A278F674-98D6-4878-A662-27905336FCA5}"/>
              </a:ext>
            </a:extLst>
          </p:cNvPr>
          <p:cNvSpPr/>
          <p:nvPr/>
        </p:nvSpPr>
        <p:spPr>
          <a:xfrm>
            <a:off x="609305" y="858347"/>
            <a:ext cx="3528000" cy="216000"/>
          </a:xfrm>
          <a:prstGeom prst="rect">
            <a:avLst/>
          </a:prstGeom>
          <a:ln/>
        </p:spPr>
        <p:style>
          <a:lnRef idx="1">
            <a:schemeClr val="accent5"/>
          </a:lnRef>
          <a:fillRef idx="3">
            <a:schemeClr val="accent5"/>
          </a:fillRef>
          <a:effectRef idx="2">
            <a:schemeClr val="accent5"/>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年度～平成</a:t>
            </a:r>
            <a:r>
              <a:rPr kumimoji="1"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a:t>
            </a:r>
          </a:p>
        </p:txBody>
      </p:sp>
      <p:sp>
        <p:nvSpPr>
          <p:cNvPr id="76" name="テキスト ボックス 44">
            <a:extLst>
              <a:ext uri="{FF2B5EF4-FFF2-40B4-BE49-F238E27FC236}">
                <a16:creationId xmlns:a16="http://schemas.microsoft.com/office/drawing/2014/main" id="{E420179A-642C-4871-86FF-EF36B644D698}"/>
              </a:ext>
            </a:extLst>
          </p:cNvPr>
          <p:cNvSpPr txBox="1"/>
          <p:nvPr/>
        </p:nvSpPr>
        <p:spPr>
          <a:xfrm>
            <a:off x="4144201" y="3450562"/>
            <a:ext cx="4319916" cy="252000"/>
          </a:xfrm>
          <a:prstGeom prst="rect">
            <a:avLst/>
          </a:prstGeom>
          <a:ln/>
        </p:spPr>
        <p:style>
          <a:lnRef idx="0">
            <a:schemeClr val="accent1"/>
          </a:lnRef>
          <a:fillRef idx="3">
            <a:schemeClr val="accent1"/>
          </a:fillRef>
          <a:effectRef idx="3">
            <a:schemeClr val="accent1"/>
          </a:effectRef>
          <a:fontRef idx="minor">
            <a:schemeClr val="lt1"/>
          </a:fontRef>
        </p:style>
        <p:txBody>
          <a:bodyPr wrap="square" tIns="72000" rtlCol="0" anchor="ctr">
            <a:noAutofit/>
          </a:bodyPr>
          <a:lstStyle>
            <a:defPPr>
              <a:defRPr lang="ja-JP"/>
            </a:defPPr>
            <a:lvl1pPr indent="0" algn="ctr">
              <a:defRPr sz="1400" b="1">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cs typeface="メイリオ" panose="020B0604030504040204" pitchFamily="50" charset="-128"/>
              </a:defRPr>
            </a:lvl1pPr>
            <a:lvl2pPr marL="457200" indent="0">
              <a:defRPr sz="1100"/>
            </a:lvl2pPr>
            <a:lvl3pPr marL="914400" indent="0">
              <a:defRPr sz="1100"/>
            </a:lvl3pPr>
            <a:lvl4pPr marL="1371600" indent="0">
              <a:defRPr sz="1100"/>
            </a:lvl4pPr>
            <a:lvl5pPr marL="1828800" indent="0">
              <a:defRPr sz="1100"/>
            </a:lvl5pPr>
            <a:lvl6pPr marL="2286000" indent="0">
              <a:defRPr sz="1100"/>
            </a:lvl6pPr>
            <a:lvl7pPr marL="2743200" indent="0">
              <a:defRPr sz="1100"/>
            </a:lvl7pPr>
            <a:lvl8pPr marL="3200400" indent="0">
              <a:defRPr sz="1100"/>
            </a:lvl8pPr>
            <a:lvl9pPr marL="3657600" indent="0">
              <a:defRPr sz="1100"/>
            </a:lvl9pPr>
          </a:lstStyle>
          <a:p>
            <a:r>
              <a:rPr lang="ja-JP" altLang="en-US" dirty="0">
                <a:latin typeface="Meiryo UI" panose="020B0604030504040204" pitchFamily="50" charset="-128"/>
                <a:ea typeface="Meiryo UI" panose="020B0604030504040204" pitchFamily="50" charset="-128"/>
              </a:rPr>
              <a:t>これまでの取組状況</a:t>
            </a:r>
            <a:endParaRPr lang="en-US" altLang="ja-JP" dirty="0">
              <a:latin typeface="Meiryo UI" panose="020B0604030504040204" pitchFamily="50" charset="-128"/>
              <a:ea typeface="Meiryo UI" panose="020B0604030504040204" pitchFamily="50" charset="-128"/>
            </a:endParaRPr>
          </a:p>
        </p:txBody>
      </p:sp>
      <p:sp>
        <p:nvSpPr>
          <p:cNvPr id="78" name="テキスト ボックス 44">
            <a:extLst>
              <a:ext uri="{FF2B5EF4-FFF2-40B4-BE49-F238E27FC236}">
                <a16:creationId xmlns:a16="http://schemas.microsoft.com/office/drawing/2014/main" id="{524FC981-A718-4B95-8A6F-12A0380B2085}"/>
              </a:ext>
            </a:extLst>
          </p:cNvPr>
          <p:cNvSpPr txBox="1"/>
          <p:nvPr/>
        </p:nvSpPr>
        <p:spPr>
          <a:xfrm>
            <a:off x="136528" y="3450562"/>
            <a:ext cx="3816000" cy="252000"/>
          </a:xfrm>
          <a:prstGeom prst="rect">
            <a:avLst/>
          </a:prstGeom>
          <a:ln/>
        </p:spPr>
        <p:style>
          <a:lnRef idx="0">
            <a:schemeClr val="accent1"/>
          </a:lnRef>
          <a:fillRef idx="3">
            <a:schemeClr val="accent1"/>
          </a:fillRef>
          <a:effectRef idx="3">
            <a:schemeClr val="accent1"/>
          </a:effectRef>
          <a:fontRef idx="minor">
            <a:schemeClr val="lt1"/>
          </a:fontRef>
        </p:style>
        <p:txBody>
          <a:bodyPr wrap="square" tIns="72000" rtlCol="0" anchor="ctr">
            <a:noAutofit/>
          </a:bodyPr>
          <a:lstStyle>
            <a:defPPr>
              <a:defRPr lang="ja-JP"/>
            </a:defPPr>
            <a:lvl1pPr indent="0" algn="ctr">
              <a:defRPr sz="1400" b="1">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cs typeface="メイリオ" panose="020B0604030504040204" pitchFamily="50" charset="-128"/>
              </a:defRPr>
            </a:lvl1pPr>
            <a:lvl2pPr marL="457200" indent="0">
              <a:defRPr sz="1100"/>
            </a:lvl2pPr>
            <a:lvl3pPr marL="914400" indent="0">
              <a:defRPr sz="1100"/>
            </a:lvl3pPr>
            <a:lvl4pPr marL="1371600" indent="0">
              <a:defRPr sz="1100"/>
            </a:lvl4pPr>
            <a:lvl5pPr marL="1828800" indent="0">
              <a:defRPr sz="1100"/>
            </a:lvl5pPr>
            <a:lvl6pPr marL="2286000" indent="0">
              <a:defRPr sz="1100"/>
            </a:lvl6pPr>
            <a:lvl7pPr marL="2743200" indent="0">
              <a:defRPr sz="1100"/>
            </a:lvl7pPr>
            <a:lvl8pPr marL="3200400" indent="0">
              <a:defRPr sz="1100"/>
            </a:lvl8pPr>
            <a:lvl9pPr marL="3657600" indent="0">
              <a:defRPr sz="1100"/>
            </a:lvl9pPr>
          </a:lstStyle>
          <a:p>
            <a:r>
              <a:rPr lang="ja-JP" altLang="en-US" dirty="0">
                <a:latin typeface="Meiryo UI" panose="020B0604030504040204" pitchFamily="50" charset="-128"/>
                <a:ea typeface="Meiryo UI" panose="020B0604030504040204" pitchFamily="50" charset="-128"/>
              </a:rPr>
              <a:t>耐震化の状況（令和</a:t>
            </a:r>
            <a:r>
              <a:rPr lang="en-US" altLang="ja-JP" dirty="0">
                <a:latin typeface="Meiryo UI" panose="020B0604030504040204" pitchFamily="50" charset="-128"/>
                <a:ea typeface="Meiryo UI" panose="020B0604030504040204" pitchFamily="50" charset="-128"/>
              </a:rPr>
              <a:t>7</a:t>
            </a:r>
            <a:r>
              <a:rPr lang="ja-JP" altLang="en-US" dirty="0">
                <a:latin typeface="Meiryo UI" panose="020B0604030504040204" pitchFamily="50" charset="-128"/>
                <a:ea typeface="Meiryo UI" panose="020B0604030504040204" pitchFamily="50" charset="-128"/>
              </a:rPr>
              <a:t>年度末時点）</a:t>
            </a:r>
            <a:endParaRPr lang="en-US" altLang="ja-JP" dirty="0">
              <a:latin typeface="Meiryo UI" panose="020B0604030504040204" pitchFamily="50" charset="-128"/>
              <a:ea typeface="Meiryo UI" panose="020B0604030504040204" pitchFamily="50" charset="-128"/>
            </a:endParaRPr>
          </a:p>
        </p:txBody>
      </p:sp>
      <p:graphicFrame>
        <p:nvGraphicFramePr>
          <p:cNvPr id="79" name="表 78">
            <a:extLst>
              <a:ext uri="{FF2B5EF4-FFF2-40B4-BE49-F238E27FC236}">
                <a16:creationId xmlns:a16="http://schemas.microsoft.com/office/drawing/2014/main" id="{9E0797DB-84DD-415A-A2AF-337E8E8096A0}"/>
              </a:ext>
            </a:extLst>
          </p:cNvPr>
          <p:cNvGraphicFramePr>
            <a:graphicFrameLocks noGrp="1"/>
          </p:cNvGraphicFramePr>
          <p:nvPr>
            <p:extLst>
              <p:ext uri="{D42A27DB-BD31-4B8C-83A1-F6EECF244321}">
                <p14:modId xmlns:p14="http://schemas.microsoft.com/office/powerpoint/2010/main" val="2945127251"/>
              </p:ext>
            </p:extLst>
          </p:nvPr>
        </p:nvGraphicFramePr>
        <p:xfrm>
          <a:off x="185747" y="6201544"/>
          <a:ext cx="3649908" cy="2240454"/>
        </p:xfrm>
        <a:graphic>
          <a:graphicData uri="http://schemas.openxmlformats.org/drawingml/2006/table">
            <a:tbl>
              <a:tblPr firstRow="1" firstCol="1" bandRow="1">
                <a:tableStyleId>{5C22544A-7EE6-4342-B048-85BDC9FD1C3A}</a:tableStyleId>
              </a:tblPr>
              <a:tblGrid>
                <a:gridCol w="1965334">
                  <a:extLst>
                    <a:ext uri="{9D8B030D-6E8A-4147-A177-3AD203B41FA5}">
                      <a16:colId xmlns:a16="http://schemas.microsoft.com/office/drawing/2014/main" val="20000"/>
                    </a:ext>
                  </a:extLst>
                </a:gridCol>
                <a:gridCol w="842287">
                  <a:extLst>
                    <a:ext uri="{9D8B030D-6E8A-4147-A177-3AD203B41FA5}">
                      <a16:colId xmlns:a16="http://schemas.microsoft.com/office/drawing/2014/main" val="20001"/>
                    </a:ext>
                  </a:extLst>
                </a:gridCol>
                <a:gridCol w="842287">
                  <a:extLst>
                    <a:ext uri="{9D8B030D-6E8A-4147-A177-3AD203B41FA5}">
                      <a16:colId xmlns:a16="http://schemas.microsoft.com/office/drawing/2014/main" val="20002"/>
                    </a:ext>
                  </a:extLst>
                </a:gridCol>
              </a:tblGrid>
              <a:tr h="373409">
                <a:tc>
                  <a:txBody>
                    <a:bodyPr/>
                    <a:lstStyle/>
                    <a:p>
                      <a:pPr algn="ctr">
                        <a:spcAft>
                          <a:spcPts val="0"/>
                        </a:spcAft>
                      </a:pPr>
                      <a:r>
                        <a:rPr lang="ja-JP" sz="1000" b="0" kern="100" dirty="0">
                          <a:solidFill>
                            <a:schemeClr val="tx1"/>
                          </a:solidFill>
                          <a:effectLst/>
                          <a:latin typeface="Meiryo UI" panose="020B0604030504040204" pitchFamily="50" charset="-128"/>
                          <a:ea typeface="Meiryo UI" panose="020B0604030504040204" pitchFamily="50" charset="-128"/>
                        </a:rPr>
                        <a:t>建築物用途の分類</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ja-JP" sz="1000" b="0" kern="100" dirty="0">
                          <a:solidFill>
                            <a:schemeClr val="tx1"/>
                          </a:solidFill>
                          <a:effectLst/>
                          <a:latin typeface="Meiryo UI" panose="020B0604030504040204" pitchFamily="50" charset="-128"/>
                          <a:ea typeface="Meiryo UI" panose="020B0604030504040204" pitchFamily="50" charset="-128"/>
                        </a:rPr>
                        <a:t>耐震化</a:t>
                      </a:r>
                      <a:r>
                        <a:rPr lang="ja-JP" altLang="en-US" sz="1000" b="0" kern="100" dirty="0">
                          <a:solidFill>
                            <a:schemeClr val="tx1"/>
                          </a:solidFill>
                          <a:effectLst/>
                          <a:latin typeface="Meiryo UI" panose="020B0604030504040204" pitchFamily="50" charset="-128"/>
                          <a:ea typeface="Meiryo UI" panose="020B0604030504040204" pitchFamily="50" charset="-128"/>
                        </a:rPr>
                        <a:t>率</a:t>
                      </a:r>
                      <a:r>
                        <a:rPr lang="en-US" altLang="ja-JP" sz="1000" b="0" kern="100" dirty="0">
                          <a:solidFill>
                            <a:schemeClr val="tx1"/>
                          </a:solidFill>
                          <a:effectLst/>
                          <a:latin typeface="Meiryo UI" panose="020B0604030504040204" pitchFamily="50" charset="-128"/>
                          <a:ea typeface="Meiryo UI" panose="020B0604030504040204" pitchFamily="50" charset="-128"/>
                        </a:rPr>
                        <a:t>(</a:t>
                      </a:r>
                      <a:r>
                        <a:rPr lang="ja-JP" sz="1000" b="0" kern="100" dirty="0">
                          <a:solidFill>
                            <a:schemeClr val="tx1"/>
                          </a:solidFill>
                          <a:effectLst/>
                          <a:latin typeface="Meiryo UI" panose="020B0604030504040204" pitchFamily="50" charset="-128"/>
                          <a:ea typeface="Meiryo UI" panose="020B0604030504040204" pitchFamily="50" charset="-128"/>
                        </a:rPr>
                        <a:t>％</a:t>
                      </a:r>
                      <a:r>
                        <a:rPr lang="en-US" altLang="ja-JP" sz="1000" b="0" kern="100" dirty="0">
                          <a:solidFill>
                            <a:schemeClr val="tx1"/>
                          </a:solidFill>
                          <a:effectLst/>
                          <a:latin typeface="Meiryo UI" panose="020B0604030504040204" pitchFamily="50" charset="-128"/>
                          <a:ea typeface="Meiryo UI" panose="020B0604030504040204" pitchFamily="50" charset="-128"/>
                        </a:rPr>
                        <a:t>)</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ja-JP" altLang="en-US" sz="1000" b="0" kern="100" dirty="0">
                          <a:solidFill>
                            <a:schemeClr val="tx1"/>
                          </a:solidFill>
                          <a:effectLst/>
                          <a:latin typeface="Meiryo UI" panose="020B0604030504040204" pitchFamily="50" charset="-128"/>
                          <a:ea typeface="Meiryo UI" panose="020B0604030504040204" pitchFamily="50" charset="-128"/>
                        </a:rPr>
                        <a:t>残棟数</a:t>
                      </a:r>
                      <a:endParaRPr lang="ja-JP" sz="1000" b="0" kern="100" dirty="0">
                        <a:solidFill>
                          <a:schemeClr val="tx1"/>
                        </a:solidFill>
                        <a:effectLst/>
                        <a:latin typeface="Meiryo UI" panose="020B0604030504040204" pitchFamily="50" charset="-128"/>
                        <a:ea typeface="Meiryo UI" panose="020B0604030504040204" pitchFamily="50" charset="-128"/>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373409">
                <a:tc>
                  <a:txBody>
                    <a:bodyPr/>
                    <a:lstStyle/>
                    <a:p>
                      <a:pPr marL="92075" indent="-92075" algn="just">
                        <a:spcAft>
                          <a:spcPts val="0"/>
                        </a:spcAft>
                      </a:pPr>
                      <a:r>
                        <a:rPr lang="ja-JP" altLang="en-US" sz="1000" b="0" kern="100" dirty="0">
                          <a:solidFill>
                            <a:schemeClr val="tx1"/>
                          </a:solidFill>
                          <a:effectLst/>
                          <a:latin typeface="Meiryo UI" panose="020B0604030504040204" pitchFamily="50" charset="-128"/>
                          <a:ea typeface="Meiryo UI" panose="020B0604030504040204" pitchFamily="50" charset="-128"/>
                        </a:rPr>
                        <a:t>①</a:t>
                      </a:r>
                      <a:r>
                        <a:rPr lang="ja-JP" sz="1000" b="0" kern="100" dirty="0">
                          <a:solidFill>
                            <a:schemeClr val="tx1"/>
                          </a:solidFill>
                          <a:effectLst/>
                          <a:latin typeface="Meiryo UI" panose="020B0604030504040204" pitchFamily="50" charset="-128"/>
                          <a:ea typeface="Meiryo UI" panose="020B0604030504040204" pitchFamily="50" charset="-128"/>
                        </a:rPr>
                        <a:t>災害時に重要な機能を果たす建築物</a:t>
                      </a:r>
                      <a:r>
                        <a:rPr lang="ja-JP" altLang="en-US" sz="1000" b="0" kern="100" dirty="0">
                          <a:solidFill>
                            <a:schemeClr val="tx1"/>
                          </a:solidFill>
                          <a:effectLst/>
                          <a:latin typeface="Meiryo UI" panose="020B0604030504040204" pitchFamily="50" charset="-128"/>
                          <a:ea typeface="Meiryo UI" panose="020B0604030504040204" pitchFamily="50" charset="-128"/>
                        </a:rPr>
                        <a:t>：</a:t>
                      </a:r>
                      <a:r>
                        <a:rPr lang="ja-JP" sz="1000" b="0" kern="100" dirty="0">
                          <a:solidFill>
                            <a:schemeClr val="tx1"/>
                          </a:solidFill>
                          <a:effectLst/>
                          <a:latin typeface="Meiryo UI" panose="020B0604030504040204" pitchFamily="50" charset="-128"/>
                          <a:ea typeface="Meiryo UI" panose="020B0604030504040204" pitchFamily="50" charset="-128"/>
                        </a:rPr>
                        <a:t>庁舎、警察</a:t>
                      </a:r>
                      <a:r>
                        <a:rPr lang="ja-JP" altLang="en-US" sz="1000" b="0" kern="100" dirty="0">
                          <a:solidFill>
                            <a:schemeClr val="tx1"/>
                          </a:solidFill>
                          <a:effectLst/>
                          <a:latin typeface="Meiryo UI" panose="020B0604030504040204" pitchFamily="50" charset="-128"/>
                          <a:ea typeface="Meiryo UI" panose="020B0604030504040204" pitchFamily="50" charset="-128"/>
                        </a:rPr>
                        <a:t>等</a:t>
                      </a:r>
                      <a:endParaRPr lang="ja-JP" sz="1000" b="0" kern="100" dirty="0">
                        <a:solidFill>
                          <a:schemeClr val="tx1"/>
                        </a:solidFill>
                        <a:effectLst/>
                        <a:latin typeface="Meiryo UI" panose="020B0604030504040204" pitchFamily="50" charset="-128"/>
                        <a:ea typeface="Meiryo UI" panose="020B0604030504040204" pitchFamily="50" charset="-128"/>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kern="100" dirty="0">
                          <a:solidFill>
                            <a:schemeClr val="tx1"/>
                          </a:solidFill>
                          <a:effectLst/>
                          <a:latin typeface="Meiryo UI" panose="020B0604030504040204" pitchFamily="50" charset="-128"/>
                          <a:ea typeface="Meiryo UI" panose="020B0604030504040204" pitchFamily="50" charset="-128"/>
                        </a:rPr>
                        <a:t>100</a:t>
                      </a:r>
                      <a:endParaRPr lang="ja-JP" sz="1000" b="0" i="0" kern="100" dirty="0">
                        <a:solidFill>
                          <a:schemeClr val="tx1"/>
                        </a:solidFill>
                        <a:effectLst/>
                        <a:latin typeface="Meiryo UI" panose="020B0604030504040204" pitchFamily="50" charset="-128"/>
                        <a:ea typeface="Meiryo UI" panose="020B0604030504040204" pitchFamily="50" charset="-128"/>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1000" b="0" kern="100" dirty="0">
                          <a:solidFill>
                            <a:schemeClr val="tx1"/>
                          </a:solidFill>
                          <a:effectLst/>
                          <a:latin typeface="Meiryo UI" panose="020B0604030504040204" pitchFamily="50" charset="-128"/>
                          <a:ea typeface="Meiryo UI" panose="020B0604030504040204" pitchFamily="50" charset="-128"/>
                        </a:rPr>
                        <a:t>0</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3409">
                <a:tc>
                  <a:txBody>
                    <a:bodyPr/>
                    <a:lstStyle/>
                    <a:p>
                      <a:pPr algn="just">
                        <a:spcAft>
                          <a:spcPts val="0"/>
                        </a:spcAft>
                      </a:pPr>
                      <a:r>
                        <a:rPr lang="ja-JP" altLang="en-US" sz="1000" b="0" kern="100" dirty="0">
                          <a:solidFill>
                            <a:schemeClr val="tx1"/>
                          </a:solidFill>
                          <a:effectLst/>
                          <a:latin typeface="Meiryo UI" panose="020B0604030504040204" pitchFamily="50" charset="-128"/>
                          <a:ea typeface="Meiryo UI" panose="020B0604030504040204" pitchFamily="50" charset="-128"/>
                        </a:rPr>
                        <a:t>②</a:t>
                      </a:r>
                      <a:r>
                        <a:rPr lang="ja-JP" sz="1000" b="0" kern="100" dirty="0">
                          <a:solidFill>
                            <a:schemeClr val="tx1"/>
                          </a:solidFill>
                          <a:effectLst/>
                          <a:latin typeface="Meiryo UI" panose="020B0604030504040204" pitchFamily="50" charset="-128"/>
                          <a:ea typeface="Meiryo UI" panose="020B0604030504040204" pitchFamily="50" charset="-128"/>
                        </a:rPr>
                        <a:t>府立学校</a:t>
                      </a:r>
                      <a:r>
                        <a:rPr lang="ja-JP" altLang="en-US" sz="1000" b="0" kern="100" dirty="0">
                          <a:solidFill>
                            <a:schemeClr val="tx1"/>
                          </a:solidFill>
                          <a:effectLst/>
                          <a:latin typeface="Meiryo UI" panose="020B0604030504040204" pitchFamily="50" charset="-128"/>
                          <a:ea typeface="Meiryo UI" panose="020B0604030504040204" pitchFamily="50" charset="-128"/>
                        </a:rPr>
                        <a:t>（</a:t>
                      </a:r>
                      <a:r>
                        <a:rPr lang="ja-JP" sz="1000" b="0" kern="100" dirty="0">
                          <a:solidFill>
                            <a:schemeClr val="tx1"/>
                          </a:solidFill>
                          <a:effectLst/>
                          <a:latin typeface="Meiryo UI" panose="020B0604030504040204" pitchFamily="50" charset="-128"/>
                          <a:ea typeface="Meiryo UI" panose="020B0604030504040204" pitchFamily="50" charset="-128"/>
                        </a:rPr>
                        <a:t>避難所除く）</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kern="100" dirty="0">
                          <a:solidFill>
                            <a:schemeClr val="tx1"/>
                          </a:solidFill>
                          <a:effectLst/>
                          <a:latin typeface="Meiryo UI" panose="020B0604030504040204" pitchFamily="50" charset="-128"/>
                          <a:ea typeface="Meiryo UI" panose="020B0604030504040204" pitchFamily="50" charset="-128"/>
                        </a:rPr>
                        <a:t>100</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1000" b="0" kern="100" dirty="0">
                          <a:solidFill>
                            <a:schemeClr val="tx1"/>
                          </a:solidFill>
                          <a:effectLst/>
                          <a:latin typeface="Meiryo UI" panose="020B0604030504040204" pitchFamily="50" charset="-128"/>
                          <a:ea typeface="Meiryo UI" panose="020B0604030504040204" pitchFamily="50" charset="-128"/>
                        </a:rPr>
                        <a:t>0</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3409">
                <a:tc>
                  <a:txBody>
                    <a:bodyPr/>
                    <a:lstStyle/>
                    <a:p>
                      <a:pPr algn="just">
                        <a:spcAft>
                          <a:spcPts val="0"/>
                        </a:spcAft>
                      </a:pPr>
                      <a:r>
                        <a:rPr lang="ja-JP" altLang="en-US" sz="1000" b="0" kern="100" dirty="0">
                          <a:solidFill>
                            <a:schemeClr val="tx1"/>
                          </a:solidFill>
                          <a:effectLst/>
                          <a:latin typeface="Meiryo UI" panose="020B0604030504040204" pitchFamily="50" charset="-128"/>
                          <a:ea typeface="Meiryo UI" panose="020B0604030504040204" pitchFamily="50" charset="-128"/>
                        </a:rPr>
                        <a:t>③</a:t>
                      </a:r>
                      <a:r>
                        <a:rPr lang="ja-JP" sz="1000" b="0" kern="100" dirty="0">
                          <a:solidFill>
                            <a:schemeClr val="tx1"/>
                          </a:solidFill>
                          <a:effectLst/>
                          <a:latin typeface="Meiryo UI" panose="020B0604030504040204" pitchFamily="50" charset="-128"/>
                          <a:ea typeface="Meiryo UI" panose="020B0604030504040204" pitchFamily="50" charset="-128"/>
                        </a:rPr>
                        <a:t>府営住宅</a:t>
                      </a:r>
                      <a:endParaRPr lang="en-US" altLang="ja-JP" sz="1000" b="0" kern="100" dirty="0">
                        <a:solidFill>
                          <a:schemeClr val="tx1"/>
                        </a:solidFill>
                        <a:effectLst/>
                        <a:latin typeface="Meiryo UI" panose="020B0604030504040204" pitchFamily="50" charset="-128"/>
                        <a:ea typeface="Meiryo UI" panose="020B0604030504040204" pitchFamily="50" charset="-128"/>
                      </a:endParaRPr>
                    </a:p>
                    <a:p>
                      <a:pPr algn="just">
                        <a:spcAft>
                          <a:spcPts val="0"/>
                        </a:spcAft>
                      </a:pPr>
                      <a:r>
                        <a:rPr lang="ja-JP" altLang="en-US" sz="1000" b="0" kern="100" dirty="0">
                          <a:solidFill>
                            <a:schemeClr val="tx1"/>
                          </a:solidFill>
                          <a:effectLst/>
                          <a:latin typeface="Meiryo UI" panose="020B0604030504040204" pitchFamily="50" charset="-128"/>
                          <a:ea typeface="Meiryo UI" panose="020B0604030504040204" pitchFamily="50" charset="-128"/>
                        </a:rPr>
                        <a:t>：</a:t>
                      </a:r>
                      <a:r>
                        <a:rPr lang="ja-JP" sz="1000" b="0" kern="100" dirty="0">
                          <a:solidFill>
                            <a:schemeClr val="tx1"/>
                          </a:solidFill>
                          <a:effectLst/>
                          <a:latin typeface="Meiryo UI" panose="020B0604030504040204" pitchFamily="50" charset="-128"/>
                          <a:ea typeface="Meiryo UI" panose="020B0604030504040204" pitchFamily="50" charset="-128"/>
                        </a:rPr>
                        <a:t>住棟</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kern="100" dirty="0">
                          <a:solidFill>
                            <a:schemeClr val="tx1"/>
                          </a:solidFill>
                          <a:effectLst/>
                          <a:latin typeface="Meiryo UI" panose="020B0604030504040204" pitchFamily="50" charset="-128"/>
                          <a:ea typeface="Meiryo UI" panose="020B0604030504040204" pitchFamily="50" charset="-128"/>
                        </a:rPr>
                        <a:t>98.2</a:t>
                      </a:r>
                      <a:endParaRPr lang="ja-JP" sz="1000" b="0" kern="100" dirty="0">
                        <a:solidFill>
                          <a:schemeClr val="tx1"/>
                        </a:solidFill>
                        <a:effectLst/>
                        <a:latin typeface="Meiryo UI" panose="020B0604030504040204" pitchFamily="50" charset="-128"/>
                        <a:ea typeface="Meiryo UI" panose="020B0604030504040204" pitchFamily="50" charset="-128"/>
                      </a:endParaRPr>
                    </a:p>
                    <a:p>
                      <a:pPr algn="ctr">
                        <a:spcAft>
                          <a:spcPts val="0"/>
                        </a:spcAft>
                      </a:pPr>
                      <a:r>
                        <a:rPr lang="ja-JP" sz="1000" b="0" kern="100" dirty="0">
                          <a:solidFill>
                            <a:schemeClr val="tx1"/>
                          </a:solidFill>
                          <a:effectLst/>
                          <a:latin typeface="Meiryo UI" panose="020B0604030504040204" pitchFamily="50" charset="-128"/>
                          <a:ea typeface="Meiryo UI" panose="020B0604030504040204" pitchFamily="50" charset="-128"/>
                        </a:rPr>
                        <a:t>（</a:t>
                      </a:r>
                      <a:r>
                        <a:rPr lang="en-US" sz="1000" b="0" kern="100" dirty="0">
                          <a:solidFill>
                            <a:schemeClr val="tx1"/>
                          </a:solidFill>
                          <a:effectLst/>
                          <a:latin typeface="Meiryo UI" panose="020B0604030504040204" pitchFamily="50" charset="-128"/>
                          <a:ea typeface="Meiryo UI" panose="020B0604030504040204" pitchFamily="50" charset="-128"/>
                        </a:rPr>
                        <a:t>9</a:t>
                      </a:r>
                      <a:r>
                        <a:rPr lang="en-US" altLang="ja-JP" sz="1000" b="0" kern="100" dirty="0">
                          <a:solidFill>
                            <a:schemeClr val="tx1"/>
                          </a:solidFill>
                          <a:effectLst/>
                          <a:latin typeface="Meiryo UI" panose="020B0604030504040204" pitchFamily="50" charset="-128"/>
                          <a:ea typeface="Meiryo UI" panose="020B0604030504040204" pitchFamily="50" charset="-128"/>
                        </a:rPr>
                        <a:t>8.2</a:t>
                      </a:r>
                      <a:r>
                        <a:rPr lang="ja-JP" sz="1000" b="0" kern="100" dirty="0">
                          <a:solidFill>
                            <a:schemeClr val="tx1"/>
                          </a:solidFill>
                          <a:effectLst/>
                          <a:latin typeface="Meiryo UI" panose="020B0604030504040204" pitchFamily="50" charset="-128"/>
                          <a:ea typeface="Meiryo UI" panose="020B0604030504040204" pitchFamily="50" charset="-128"/>
                        </a:rPr>
                        <a:t>）</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00" b="0" kern="100" dirty="0">
                          <a:solidFill>
                            <a:schemeClr val="tx1"/>
                          </a:solidFill>
                          <a:effectLst/>
                          <a:latin typeface="Meiryo UI" panose="020B0604030504040204" pitchFamily="50" charset="-128"/>
                          <a:ea typeface="Meiryo UI" panose="020B0604030504040204" pitchFamily="50" charset="-128"/>
                        </a:rPr>
                        <a:t>51</a:t>
                      </a:r>
                      <a:r>
                        <a:rPr lang="ja-JP" altLang="en-US" sz="1000" b="0" kern="100" dirty="0">
                          <a:solidFill>
                            <a:schemeClr val="tx1"/>
                          </a:solidFill>
                          <a:effectLst/>
                          <a:latin typeface="Meiryo UI" panose="020B0604030504040204" pitchFamily="50" charset="-128"/>
                          <a:ea typeface="Meiryo UI" panose="020B0604030504040204" pitchFamily="50" charset="-128"/>
                        </a:rPr>
                        <a:t>棟</a:t>
                      </a:r>
                      <a:endParaRPr lang="en-US" altLang="ja-JP" sz="1000" b="0" kern="100"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kern="100" dirty="0">
                          <a:solidFill>
                            <a:schemeClr val="tx1"/>
                          </a:solidFill>
                          <a:effectLst/>
                          <a:latin typeface="Meiryo UI" panose="020B0604030504040204" pitchFamily="50" charset="-128"/>
                          <a:ea typeface="Meiryo UI" panose="020B0604030504040204" pitchFamily="50" charset="-128"/>
                        </a:rPr>
                        <a:t>(2,012</a:t>
                      </a:r>
                      <a:r>
                        <a:rPr lang="ja-JP" altLang="ja-JP" sz="900" b="0" kern="100" dirty="0">
                          <a:solidFill>
                            <a:schemeClr val="tx1"/>
                          </a:solidFill>
                          <a:effectLst/>
                          <a:latin typeface="Meiryo UI" panose="020B0604030504040204" pitchFamily="50" charset="-128"/>
                          <a:ea typeface="Meiryo UI" panose="020B0604030504040204" pitchFamily="50" charset="-128"/>
                        </a:rPr>
                        <a:t>戸</a:t>
                      </a:r>
                      <a:r>
                        <a:rPr lang="en-US" altLang="ja-JP" sz="900" b="0" kern="100" dirty="0">
                          <a:solidFill>
                            <a:schemeClr val="tx1"/>
                          </a:solidFill>
                          <a:effectLst/>
                          <a:latin typeface="Meiryo UI" panose="020B0604030504040204" pitchFamily="50" charset="-128"/>
                          <a:ea typeface="Meiryo UI" panose="020B0604030504040204" pitchFamily="50" charset="-128"/>
                        </a:rPr>
                        <a:t>)</a:t>
                      </a:r>
                      <a:endParaRPr lang="ja-JP" alt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3409">
                <a:tc>
                  <a:txBody>
                    <a:bodyPr/>
                    <a:lstStyle/>
                    <a:p>
                      <a:pPr algn="just">
                        <a:spcAft>
                          <a:spcPts val="0"/>
                        </a:spcAft>
                      </a:pPr>
                      <a:r>
                        <a:rPr lang="ja-JP" altLang="en-US" sz="1000" b="0" kern="100" dirty="0">
                          <a:solidFill>
                            <a:schemeClr val="tx1"/>
                          </a:solidFill>
                          <a:effectLst/>
                          <a:latin typeface="Meiryo UI" panose="020B0604030504040204" pitchFamily="50" charset="-128"/>
                          <a:ea typeface="Meiryo UI" panose="020B0604030504040204" pitchFamily="50" charset="-128"/>
                        </a:rPr>
                        <a:t>④</a:t>
                      </a:r>
                      <a:r>
                        <a:rPr lang="ja-JP" sz="1000" b="0" kern="100" dirty="0">
                          <a:solidFill>
                            <a:schemeClr val="tx1"/>
                          </a:solidFill>
                          <a:effectLst/>
                          <a:latin typeface="Meiryo UI" panose="020B0604030504040204" pitchFamily="50" charset="-128"/>
                          <a:ea typeface="Meiryo UI" panose="020B0604030504040204" pitchFamily="50" charset="-128"/>
                        </a:rPr>
                        <a:t>その他一般建築物</a:t>
                      </a:r>
                      <a:endParaRPr lang="en-US" altLang="ja-JP" sz="1000" b="0" kern="100" dirty="0">
                        <a:solidFill>
                          <a:schemeClr val="tx1"/>
                        </a:solidFill>
                        <a:effectLst/>
                        <a:latin typeface="Meiryo UI" panose="020B0604030504040204" pitchFamily="50" charset="-128"/>
                        <a:ea typeface="Meiryo UI" panose="020B0604030504040204" pitchFamily="50" charset="-128"/>
                      </a:endParaRPr>
                    </a:p>
                    <a:p>
                      <a:pPr algn="just">
                        <a:spcAft>
                          <a:spcPts val="0"/>
                        </a:spcAft>
                      </a:pPr>
                      <a:r>
                        <a:rPr lang="ja-JP" altLang="en-US" sz="1000" b="0" kern="100" dirty="0">
                          <a:solidFill>
                            <a:schemeClr val="tx1"/>
                          </a:solidFill>
                          <a:effectLst/>
                          <a:latin typeface="Meiryo UI" panose="020B0604030504040204" pitchFamily="50" charset="-128"/>
                          <a:ea typeface="Meiryo UI" panose="020B0604030504040204" pitchFamily="50" charset="-128"/>
                        </a:rPr>
                        <a:t>：</a:t>
                      </a:r>
                      <a:r>
                        <a:rPr lang="ja-JP" sz="1000" b="0" kern="100" dirty="0">
                          <a:solidFill>
                            <a:schemeClr val="tx1"/>
                          </a:solidFill>
                          <a:effectLst/>
                          <a:latin typeface="Meiryo UI" panose="020B0604030504040204" pitchFamily="50" charset="-128"/>
                          <a:ea typeface="Meiryo UI" panose="020B0604030504040204" pitchFamily="50" charset="-128"/>
                        </a:rPr>
                        <a:t>府税事務所</a:t>
                      </a:r>
                      <a:r>
                        <a:rPr lang="ja-JP" altLang="en-US" sz="1000" b="0" kern="100" dirty="0">
                          <a:solidFill>
                            <a:schemeClr val="tx1"/>
                          </a:solidFill>
                          <a:effectLst/>
                          <a:latin typeface="Meiryo UI" panose="020B0604030504040204" pitchFamily="50" charset="-128"/>
                          <a:ea typeface="Meiryo UI" panose="020B0604030504040204" pitchFamily="50" charset="-128"/>
                        </a:rPr>
                        <a:t>等</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kern="100" dirty="0">
                          <a:solidFill>
                            <a:schemeClr val="tx1"/>
                          </a:solidFill>
                          <a:effectLst/>
                          <a:latin typeface="Meiryo UI" panose="020B0604030504040204" pitchFamily="50" charset="-128"/>
                          <a:ea typeface="Meiryo UI" panose="020B0604030504040204" pitchFamily="50" charset="-128"/>
                        </a:rPr>
                        <a:t>9</a:t>
                      </a:r>
                      <a:r>
                        <a:rPr lang="en-US" altLang="ja-JP" sz="1000" b="0" kern="100" dirty="0">
                          <a:solidFill>
                            <a:schemeClr val="tx1"/>
                          </a:solidFill>
                          <a:effectLst/>
                          <a:latin typeface="Meiryo UI" panose="020B0604030504040204" pitchFamily="50" charset="-128"/>
                          <a:ea typeface="Meiryo UI" panose="020B0604030504040204" pitchFamily="50" charset="-128"/>
                        </a:rPr>
                        <a:t>7.5</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1000" b="0" kern="100" dirty="0">
                          <a:solidFill>
                            <a:schemeClr val="tx1"/>
                          </a:solidFill>
                          <a:effectLst/>
                          <a:latin typeface="Meiryo UI" panose="020B0604030504040204" pitchFamily="50" charset="-128"/>
                          <a:ea typeface="Meiryo UI" panose="020B0604030504040204" pitchFamily="50" charset="-128"/>
                        </a:rPr>
                        <a:t>4</a:t>
                      </a:r>
                      <a:r>
                        <a:rPr lang="ja-JP" altLang="en-US" sz="1000" b="0" kern="100" dirty="0">
                          <a:solidFill>
                            <a:schemeClr val="tx1"/>
                          </a:solidFill>
                          <a:effectLst/>
                          <a:latin typeface="Meiryo UI" panose="020B0604030504040204" pitchFamily="50" charset="-128"/>
                          <a:ea typeface="Meiryo UI" panose="020B0604030504040204" pitchFamily="50" charset="-128"/>
                        </a:rPr>
                        <a:t>棟</a:t>
                      </a:r>
                      <a:endParaRPr lang="en-US" altLang="ja-JP" sz="1000" b="0" kern="100" dirty="0">
                        <a:solidFill>
                          <a:schemeClr val="tx1"/>
                        </a:solidFill>
                        <a:effectLst/>
                        <a:latin typeface="Meiryo UI" panose="020B0604030504040204" pitchFamily="50" charset="-128"/>
                        <a:ea typeface="Meiryo UI" panose="020B0604030504040204" pitchFamily="50" charset="-128"/>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3409">
                <a:tc>
                  <a:txBody>
                    <a:bodyPr/>
                    <a:lstStyle/>
                    <a:p>
                      <a:pPr algn="ctr">
                        <a:spcAft>
                          <a:spcPts val="0"/>
                        </a:spcAft>
                      </a:pPr>
                      <a:r>
                        <a:rPr lang="ja-JP" sz="1000" b="0" kern="100" dirty="0">
                          <a:solidFill>
                            <a:schemeClr val="tx1"/>
                          </a:solidFill>
                          <a:effectLst/>
                          <a:latin typeface="Meiryo UI" panose="020B0604030504040204" pitchFamily="50" charset="-128"/>
                          <a:ea typeface="Meiryo UI" panose="020B0604030504040204" pitchFamily="50" charset="-128"/>
                        </a:rPr>
                        <a:t>府有建築物</a:t>
                      </a:r>
                      <a:r>
                        <a:rPr lang="ja-JP" altLang="en-US" sz="1000" b="0" kern="100" dirty="0">
                          <a:solidFill>
                            <a:schemeClr val="tx1"/>
                          </a:solidFill>
                          <a:effectLst/>
                          <a:latin typeface="Meiryo UI" panose="020B0604030504040204" pitchFamily="50" charset="-128"/>
                          <a:ea typeface="Meiryo UI" panose="020B0604030504040204" pitchFamily="50" charset="-128"/>
                        </a:rPr>
                        <a:t>（計）</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US" altLang="ja-JP" sz="1100" b="1" kern="100" dirty="0">
                          <a:solidFill>
                            <a:schemeClr val="tx1"/>
                          </a:solidFill>
                          <a:effectLst/>
                          <a:latin typeface="Meiryo UI" panose="020B0604030504040204" pitchFamily="50" charset="-128"/>
                          <a:ea typeface="Meiryo UI" panose="020B0604030504040204" pitchFamily="50" charset="-128"/>
                        </a:rPr>
                        <a:t>98.8</a:t>
                      </a:r>
                      <a:endParaRPr lang="ja-JP" sz="11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US" alt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55</a:t>
                      </a:r>
                      <a:r>
                        <a:rPr lang="ja-JP" altLang="en-US"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棟</a:t>
                      </a:r>
                      <a:endParaRPr lang="ja-JP" sz="10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3291" marR="6329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6"/>
                  </a:ext>
                </a:extLst>
              </a:tr>
            </a:tbl>
          </a:graphicData>
        </a:graphic>
      </p:graphicFrame>
      <p:sp>
        <p:nvSpPr>
          <p:cNvPr id="87" name="角丸四角形 25">
            <a:extLst>
              <a:ext uri="{FF2B5EF4-FFF2-40B4-BE49-F238E27FC236}">
                <a16:creationId xmlns:a16="http://schemas.microsoft.com/office/drawing/2014/main" id="{E1081F06-CE79-4367-BA05-DA96FAA824C8}"/>
              </a:ext>
            </a:extLst>
          </p:cNvPr>
          <p:cNvSpPr/>
          <p:nvPr/>
        </p:nvSpPr>
        <p:spPr>
          <a:xfrm>
            <a:off x="73995" y="3687987"/>
            <a:ext cx="2988000" cy="21602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84138" indent="-84138">
              <a:spcBef>
                <a:spcPts val="600"/>
              </a:spcBef>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■耐震化率の推移</a:t>
            </a:r>
          </a:p>
          <a:p>
            <a:pPr marL="84138" indent="-84138">
              <a:spcBef>
                <a:spcPts val="600"/>
              </a:spcBef>
            </a:pP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角丸四角形 25">
            <a:extLst>
              <a:ext uri="{FF2B5EF4-FFF2-40B4-BE49-F238E27FC236}">
                <a16:creationId xmlns:a16="http://schemas.microsoft.com/office/drawing/2014/main" id="{1D8D7F7C-F4A2-474F-A8FC-4C7ED3F46673}"/>
              </a:ext>
            </a:extLst>
          </p:cNvPr>
          <p:cNvSpPr/>
          <p:nvPr/>
        </p:nvSpPr>
        <p:spPr>
          <a:xfrm>
            <a:off x="73995" y="5917608"/>
            <a:ext cx="2160240" cy="21602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84138" indent="-84138">
              <a:spcBef>
                <a:spcPts val="600"/>
              </a:spcBef>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■建物用途別の耐震化率</a:t>
            </a:r>
          </a:p>
        </p:txBody>
      </p:sp>
      <p:sp>
        <p:nvSpPr>
          <p:cNvPr id="89" name="角丸四角形 25">
            <a:extLst>
              <a:ext uri="{FF2B5EF4-FFF2-40B4-BE49-F238E27FC236}">
                <a16:creationId xmlns:a16="http://schemas.microsoft.com/office/drawing/2014/main" id="{CD812089-6D41-44F1-AC2D-5AE94AB4E821}"/>
              </a:ext>
            </a:extLst>
          </p:cNvPr>
          <p:cNvSpPr/>
          <p:nvPr/>
        </p:nvSpPr>
        <p:spPr>
          <a:xfrm>
            <a:off x="163397" y="8672896"/>
            <a:ext cx="3703374" cy="819337"/>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・現行の基準に適合していない特定天井を有する建築物</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R="0" rtl="0" eaLnBrk="1" fontAlgn="ctr" latinLnBrk="0" hangingPunct="1"/>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23</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箇所）うち、落下防止対策済１施設（２箇所）</a:t>
            </a:r>
          </a:p>
          <a:p>
            <a:pPr fontAlgn="ct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事業</a:t>
            </a:r>
            <a:r>
              <a:rPr lang="ja-JP" altLang="ja-JP" sz="1000" dirty="0">
                <a:solidFill>
                  <a:schemeClr val="tx1"/>
                </a:solidFill>
                <a:latin typeface="Meiryo UI" panose="020B0604030504040204" pitchFamily="50" charset="-128"/>
                <a:ea typeface="Meiryo UI" panose="020B0604030504040204" pitchFamily="50" charset="-128"/>
              </a:rPr>
              <a:t>着手</a:t>
            </a:r>
            <a:r>
              <a:rPr lang="ja-JP" altLang="en-US" sz="1000" dirty="0">
                <a:solidFill>
                  <a:schemeClr val="tx1"/>
                </a:solidFill>
                <a:latin typeface="Meiryo UI" panose="020B0604030504040204" pitchFamily="50" charset="-128"/>
                <a:ea typeface="Meiryo UI" panose="020B0604030504040204" pitchFamily="50" charset="-128"/>
              </a:rPr>
              <a:t>済　   ６</a:t>
            </a:r>
            <a:r>
              <a:rPr kumimoji="1" lang="ja-JP" altLang="ja-JP" sz="1000" b="0" i="0" u="none" strike="noStrike" kern="1200" dirty="0">
                <a:solidFill>
                  <a:schemeClr val="tx1"/>
                </a:solidFill>
                <a:effectLst/>
                <a:latin typeface="Meiryo UI" panose="020B0604030504040204" pitchFamily="50" charset="-128"/>
                <a:ea typeface="Meiryo UI" panose="020B0604030504040204" pitchFamily="50" charset="-128"/>
              </a:rPr>
              <a:t>施設</a:t>
            </a:r>
            <a:r>
              <a:rPr kumimoji="1" lang="ja-JP" altLang="en-US" sz="1000" b="0" i="0" u="none" strike="noStrike" kern="1200" dirty="0">
                <a:solidFill>
                  <a:schemeClr val="tx1"/>
                </a:solidFill>
                <a:effectLst/>
                <a:latin typeface="Meiryo UI" panose="020B0604030504040204" pitchFamily="50" charset="-128"/>
                <a:ea typeface="Meiryo UI" panose="020B0604030504040204" pitchFamily="50" charset="-128"/>
              </a:rPr>
              <a:t>（６</a:t>
            </a:r>
            <a:r>
              <a:rPr lang="ja-JP" altLang="en-US" sz="1000" dirty="0">
                <a:solidFill>
                  <a:schemeClr val="tx1"/>
                </a:solidFill>
                <a:latin typeface="Meiryo UI" panose="020B0604030504040204" pitchFamily="50" charset="-128"/>
                <a:ea typeface="Meiryo UI" panose="020B0604030504040204" pitchFamily="50" charset="-128"/>
              </a:rPr>
              <a:t>箇所</a:t>
            </a:r>
            <a:r>
              <a:rPr kumimoji="1" lang="ja-JP" altLang="en-US" sz="1000" b="0" i="0" u="none" strike="noStrike" kern="1200" dirty="0">
                <a:solidFill>
                  <a:schemeClr val="tx1"/>
                </a:solidFill>
                <a:effectLst/>
                <a:latin typeface="Meiryo UI" panose="020B0604030504040204" pitchFamily="50" charset="-128"/>
                <a:ea typeface="Meiryo UI" panose="020B0604030504040204" pitchFamily="50" charset="-128"/>
              </a:rPr>
              <a:t>）</a:t>
            </a:r>
            <a:endParaRPr kumimoji="1" lang="en-US" altLang="ja-JP" sz="1000" b="0" i="0" u="none" strike="noStrike" kern="1200" dirty="0">
              <a:solidFill>
                <a:schemeClr val="tx1"/>
              </a:solidFill>
              <a:effectLst/>
              <a:latin typeface="Meiryo UI" panose="020B0604030504040204" pitchFamily="50" charset="-128"/>
              <a:ea typeface="Meiryo UI" panose="020B0604030504040204" pitchFamily="50" charset="-128"/>
            </a:endParaRPr>
          </a:p>
          <a:p>
            <a:pPr fontAlgn="ctr"/>
            <a:r>
              <a:rPr lang="ja-JP" altLang="en-US" sz="1000" dirty="0">
                <a:solidFill>
                  <a:schemeClr val="tx1"/>
                </a:solidFill>
                <a:latin typeface="Meiryo UI" panose="020B0604030504040204" pitchFamily="50" charset="-128"/>
                <a:ea typeface="Meiryo UI" panose="020B0604030504040204" pitchFamily="50" charset="-128"/>
              </a:rPr>
              <a:t>・令和</a:t>
            </a:r>
            <a:r>
              <a:rPr lang="en-US" altLang="ja-JP" sz="1000" dirty="0">
                <a:solidFill>
                  <a:schemeClr val="tx1"/>
                </a:solidFill>
                <a:latin typeface="Meiryo UI" panose="020B0604030504040204" pitchFamily="50" charset="-128"/>
                <a:ea typeface="Meiryo UI" panose="020B0604030504040204" pitchFamily="50" charset="-128"/>
              </a:rPr>
              <a:t>7</a:t>
            </a:r>
            <a:r>
              <a:rPr lang="ja-JP" altLang="en-US" sz="1000" dirty="0">
                <a:solidFill>
                  <a:schemeClr val="tx1"/>
                </a:solidFill>
                <a:latin typeface="Meiryo UI" panose="020B0604030504040204" pitchFamily="50" charset="-128"/>
                <a:ea typeface="Meiryo UI" panose="020B0604030504040204" pitchFamily="50" charset="-128"/>
              </a:rPr>
              <a:t>年度までに特定天井を解消した建築物 </a:t>
            </a:r>
            <a:r>
              <a:rPr lang="en-US" altLang="ja-JP" sz="1000" dirty="0">
                <a:solidFill>
                  <a:schemeClr val="tx1"/>
                </a:solidFill>
                <a:latin typeface="Meiryo UI" panose="020B0604030504040204" pitchFamily="50" charset="-128"/>
                <a:ea typeface="Meiryo UI" panose="020B0604030504040204" pitchFamily="50" charset="-128"/>
              </a:rPr>
              <a:t>10</a:t>
            </a:r>
            <a:r>
              <a:rPr lang="ja-JP" altLang="en-US" sz="1000" dirty="0">
                <a:solidFill>
                  <a:schemeClr val="tx1"/>
                </a:solidFill>
                <a:latin typeface="Meiryo UI" panose="020B0604030504040204" pitchFamily="50" charset="-128"/>
                <a:ea typeface="Meiryo UI" panose="020B0604030504040204" pitchFamily="50" charset="-128"/>
              </a:rPr>
              <a:t>施設（</a:t>
            </a:r>
            <a:r>
              <a:rPr lang="en-US" altLang="ja-JP" sz="1000" dirty="0">
                <a:solidFill>
                  <a:schemeClr val="tx1"/>
                </a:solidFill>
                <a:latin typeface="Meiryo UI" panose="020B0604030504040204" pitchFamily="50" charset="-128"/>
                <a:ea typeface="Meiryo UI" panose="020B0604030504040204" pitchFamily="50" charset="-128"/>
              </a:rPr>
              <a:t>14</a:t>
            </a:r>
            <a:r>
              <a:rPr lang="ja-JP" altLang="en-US" sz="1000" dirty="0">
                <a:solidFill>
                  <a:schemeClr val="tx1"/>
                </a:solidFill>
                <a:latin typeface="Meiryo UI" panose="020B0604030504040204" pitchFamily="50" charset="-128"/>
                <a:ea typeface="Meiryo UI" panose="020B0604030504040204" pitchFamily="50" charset="-128"/>
              </a:rPr>
              <a:t>箇所）</a:t>
            </a:r>
            <a:endParaRPr lang="en-US" altLang="ja-JP" sz="1000" dirty="0">
              <a:solidFill>
                <a:schemeClr val="tx1"/>
              </a:solidFill>
              <a:latin typeface="Meiryo UI" panose="020B0604030504040204" pitchFamily="50" charset="-128"/>
              <a:ea typeface="Meiryo UI" panose="020B0604030504040204" pitchFamily="50" charset="-128"/>
            </a:endParaRPr>
          </a:p>
          <a:p>
            <a:pPr algn="r" fontAlgn="ct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府立学校は全て完了</a:t>
            </a:r>
            <a:endPar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7" name="角丸四角形 25">
            <a:extLst>
              <a:ext uri="{FF2B5EF4-FFF2-40B4-BE49-F238E27FC236}">
                <a16:creationId xmlns:a16="http://schemas.microsoft.com/office/drawing/2014/main" id="{792E2781-D3B6-4FD8-9091-84ED5EA96ADC}"/>
              </a:ext>
            </a:extLst>
          </p:cNvPr>
          <p:cNvSpPr/>
          <p:nvPr/>
        </p:nvSpPr>
        <p:spPr>
          <a:xfrm>
            <a:off x="8778240" y="3860830"/>
            <a:ext cx="3803084" cy="1252653"/>
          </a:xfrm>
          <a:prstGeom prst="rect">
            <a:avLst/>
          </a:prstGeom>
          <a:noFill/>
          <a:ln w="19050" cmpd="thinThick">
            <a:no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92075" indent="-92075"/>
            <a:r>
              <a:rPr lang="ja-JP" altLang="en-US" sz="1200" b="1" dirty="0">
                <a:solidFill>
                  <a:schemeClr val="tx1"/>
                </a:solidFill>
                <a:latin typeface="Meiryo UI" panose="020B0604030504040204" pitchFamily="50" charset="-128"/>
                <a:ea typeface="Meiryo UI" panose="020B0604030504040204" pitchFamily="50" charset="-128"/>
              </a:rPr>
              <a:t>・令和</a:t>
            </a:r>
            <a:r>
              <a:rPr lang="en-US" altLang="ja-JP" sz="1200" b="1" dirty="0">
                <a:solidFill>
                  <a:schemeClr val="tx1"/>
                </a:solidFill>
                <a:latin typeface="Meiryo UI" panose="020B0604030504040204" pitchFamily="50" charset="-128"/>
                <a:ea typeface="Meiryo UI" panose="020B0604030504040204" pitchFamily="50" charset="-128"/>
              </a:rPr>
              <a:t>12</a:t>
            </a:r>
            <a:r>
              <a:rPr lang="ja-JP" altLang="en-US" sz="1200" b="1" dirty="0">
                <a:solidFill>
                  <a:schemeClr val="tx1"/>
                </a:solidFill>
                <a:latin typeface="Meiryo UI" panose="020B0604030504040204" pitchFamily="50" charset="-128"/>
                <a:ea typeface="Meiryo UI" panose="020B0604030504040204" pitchFamily="50" charset="-128"/>
              </a:rPr>
              <a:t>年度までに、現行の基準に適合していない特定天井をおおむね解消する。</a:t>
            </a:r>
            <a:endParaRPr lang="en-US" altLang="ja-JP" sz="1200" b="1" dirty="0">
              <a:solidFill>
                <a:schemeClr val="tx1"/>
              </a:solidFill>
              <a:latin typeface="Meiryo UI" panose="020B0604030504040204" pitchFamily="50" charset="-128"/>
              <a:ea typeface="Meiryo UI" panose="020B0604030504040204" pitchFamily="50" charset="-128"/>
            </a:endParaRPr>
          </a:p>
          <a:p>
            <a:pPr marL="92075" indent="-92075"/>
            <a:r>
              <a:rPr lang="ja-JP" altLang="en-US" sz="1200" b="1" dirty="0">
                <a:solidFill>
                  <a:schemeClr val="tx1"/>
                </a:solidFill>
                <a:latin typeface="Meiryo UI" panose="020B0604030504040204" pitchFamily="50" charset="-128"/>
                <a:ea typeface="Meiryo UI" panose="020B0604030504040204" pitchFamily="50" charset="-128"/>
              </a:rPr>
              <a:t>・現行の耐震基準と同等の耐震性能を有しない特定建築物及び準特定建築物</a:t>
            </a:r>
            <a:r>
              <a:rPr lang="ja-JP" altLang="en-US" sz="1200" dirty="0">
                <a:solidFill>
                  <a:schemeClr val="tx1"/>
                </a:solidFill>
                <a:latin typeface="Meiryo UI" panose="020B0604030504040204" pitchFamily="50" charset="-128"/>
                <a:ea typeface="Meiryo UI" panose="020B0604030504040204" pitchFamily="50" charset="-128"/>
              </a:rPr>
              <a:t>（府営住宅・その他の一般建築物）</a:t>
            </a:r>
            <a:r>
              <a:rPr lang="ja-JP" altLang="en-US" sz="1200" b="1" dirty="0">
                <a:solidFill>
                  <a:schemeClr val="tx1"/>
                </a:solidFill>
                <a:latin typeface="Meiryo UI" panose="020B0604030504040204" pitchFamily="50" charset="-128"/>
                <a:ea typeface="Meiryo UI" panose="020B0604030504040204" pitchFamily="50" charset="-128"/>
              </a:rPr>
              <a:t>については、個別の進捗管理を行い、早期耐震化完了をめざす。</a:t>
            </a:r>
            <a:endParaRPr lang="en-US" altLang="ja-JP" sz="1200" b="1" dirty="0">
              <a:solidFill>
                <a:schemeClr val="tx1"/>
              </a:solidFill>
              <a:latin typeface="Meiryo UI" panose="020B0604030504040204" pitchFamily="50" charset="-128"/>
              <a:ea typeface="Meiryo UI" panose="020B0604030504040204" pitchFamily="50" charset="-128"/>
            </a:endParaRPr>
          </a:p>
        </p:txBody>
      </p:sp>
      <p:sp>
        <p:nvSpPr>
          <p:cNvPr id="60" name="Rectangle 2">
            <a:extLst>
              <a:ext uri="{FF2B5EF4-FFF2-40B4-BE49-F238E27FC236}">
                <a16:creationId xmlns:a16="http://schemas.microsoft.com/office/drawing/2014/main" id="{15237591-AE69-4637-8DED-63D877015044}"/>
              </a:ext>
            </a:extLst>
          </p:cNvPr>
          <p:cNvSpPr>
            <a:spLocks noChangeArrowheads="1"/>
          </p:cNvSpPr>
          <p:nvPr/>
        </p:nvSpPr>
        <p:spPr bwMode="auto">
          <a:xfrm>
            <a:off x="2665198" y="4446469"/>
            <a:ext cx="921954" cy="667014"/>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0" tIns="0" rIns="0" bIns="0" anchor="ctr"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000"/>
              </a:lnSpc>
              <a:defRPr sz="1000"/>
            </a:pPr>
            <a:r>
              <a:rPr lang="ja-JP" altLang="en-US" sz="1050" b="1" i="0" u="none" strike="noStrike" baseline="0" dirty="0">
                <a:solidFill>
                  <a:srgbClr val="000000"/>
                </a:solidFill>
                <a:latin typeface="Meiryo UI" panose="020B0604030504040204" pitchFamily="50" charset="-128"/>
                <a:ea typeface="Meiryo UI" panose="020B0604030504040204" pitchFamily="50" charset="-128"/>
              </a:rPr>
              <a:t>　</a:t>
            </a:r>
            <a:endParaRPr lang="en-US" altLang="ja-JP" sz="1050" b="1" i="0" u="none" strike="noStrike" baseline="0" dirty="0">
              <a:solidFill>
                <a:srgbClr val="000000"/>
              </a:solidFill>
              <a:latin typeface="Meiryo UI" panose="020B0604030504040204" pitchFamily="50" charset="-128"/>
              <a:ea typeface="Meiryo UI" panose="020B0604030504040204" pitchFamily="50" charset="-128"/>
            </a:endParaRPr>
          </a:p>
          <a:p>
            <a:pPr algn="ctr" rtl="0">
              <a:defRPr sz="1000"/>
            </a:pPr>
            <a:r>
              <a:rPr lang="ja-JP" altLang="en-US" sz="1400" b="1" dirty="0">
                <a:solidFill>
                  <a:srgbClr val="000000"/>
                </a:solidFill>
                <a:latin typeface="Meiryo UI" panose="020B0604030504040204" pitchFamily="50" charset="-128"/>
                <a:ea typeface="Meiryo UI" panose="020B0604030504040204" pitchFamily="50" charset="-128"/>
              </a:rPr>
              <a:t>耐震化率</a:t>
            </a:r>
            <a:endParaRPr lang="en-US" altLang="ja-JP" sz="1400" b="1" dirty="0">
              <a:solidFill>
                <a:srgbClr val="000000"/>
              </a:solidFill>
              <a:latin typeface="Meiryo UI" panose="020B0604030504040204" pitchFamily="50" charset="-128"/>
              <a:ea typeface="Meiryo UI" panose="020B0604030504040204" pitchFamily="50" charset="-128"/>
            </a:endParaRPr>
          </a:p>
          <a:p>
            <a:pPr algn="ctr" rtl="0">
              <a:defRPr sz="1000"/>
            </a:pPr>
            <a:r>
              <a:rPr lang="en-US" altLang="ja-JP" sz="1400" b="1" i="0" u="none" strike="noStrike" baseline="0" dirty="0">
                <a:solidFill>
                  <a:srgbClr val="000000"/>
                </a:solidFill>
                <a:latin typeface="Meiryo UI" panose="020B0604030504040204" pitchFamily="50" charset="-128"/>
                <a:ea typeface="Meiryo UI" panose="020B0604030504040204" pitchFamily="50" charset="-128"/>
              </a:rPr>
              <a:t>98.8%</a:t>
            </a:r>
            <a:endParaRPr lang="en-US" altLang="ja-JP" sz="1400" b="1" i="0" u="none" strike="noStrike" baseline="60000" dirty="0">
              <a:solidFill>
                <a:sysClr val="windowText" lastClr="000000"/>
              </a:solidFill>
              <a:latin typeface="Meiryo UI" panose="020B0604030504040204" pitchFamily="50" charset="-128"/>
              <a:ea typeface="Meiryo UI" panose="020B0604030504040204" pitchFamily="50" charset="-128"/>
            </a:endParaRPr>
          </a:p>
        </p:txBody>
      </p:sp>
      <p:sp>
        <p:nvSpPr>
          <p:cNvPr id="62" name="下矢印 4">
            <a:extLst>
              <a:ext uri="{FF2B5EF4-FFF2-40B4-BE49-F238E27FC236}">
                <a16:creationId xmlns:a16="http://schemas.microsoft.com/office/drawing/2014/main" id="{F66D7369-B344-4030-8A96-3C4103197E5C}"/>
              </a:ext>
            </a:extLst>
          </p:cNvPr>
          <p:cNvSpPr/>
          <p:nvPr/>
        </p:nvSpPr>
        <p:spPr>
          <a:xfrm rot="12835770">
            <a:off x="3482504" y="4231031"/>
            <a:ext cx="108467" cy="296537"/>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a:latin typeface="Meiryo UI" panose="020B0604030504040204" pitchFamily="50" charset="-128"/>
              <a:ea typeface="Meiryo UI" panose="020B0604030504040204" pitchFamily="50" charset="-128"/>
            </a:endParaRPr>
          </a:p>
        </p:txBody>
      </p:sp>
      <p:sp>
        <p:nvSpPr>
          <p:cNvPr id="74" name="正方形/長方形 73">
            <a:extLst>
              <a:ext uri="{FF2B5EF4-FFF2-40B4-BE49-F238E27FC236}">
                <a16:creationId xmlns:a16="http://schemas.microsoft.com/office/drawing/2014/main" id="{564862BF-FB17-43B6-A351-2CC97DF2BC93}"/>
              </a:ext>
            </a:extLst>
          </p:cNvPr>
          <p:cNvSpPr/>
          <p:nvPr/>
        </p:nvSpPr>
        <p:spPr>
          <a:xfrm>
            <a:off x="215551" y="1111273"/>
            <a:ext cx="333397" cy="108720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促進計画</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大阪府耐震改修</a:t>
            </a: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9A78D1A1-D438-6964-3842-4A67D0441939}"/>
              </a:ext>
            </a:extLst>
          </p:cNvPr>
          <p:cNvSpPr txBox="1"/>
          <p:nvPr/>
        </p:nvSpPr>
        <p:spPr>
          <a:xfrm>
            <a:off x="4940294" y="3702562"/>
            <a:ext cx="3483616" cy="535645"/>
          </a:xfrm>
          <a:prstGeom prst="rect">
            <a:avLst/>
          </a:prstGeom>
          <a:noFill/>
        </p:spPr>
        <p:txBody>
          <a:bodyPr wrap="square" anchor="t">
            <a:noAutofit/>
          </a:bodyPr>
          <a:lstStyle/>
          <a:p>
            <a:r>
              <a:rPr lang="ja-JP" altLang="en-US" sz="1200" dirty="0">
                <a:latin typeface="Meiryo UI" panose="020B0604030504040204" pitchFamily="50" charset="-128"/>
                <a:ea typeface="Meiryo UI" panose="020B0604030504040204" pitchFamily="50" charset="-128"/>
              </a:rPr>
              <a:t>「令和７年度までに耐震性が不十分な府有建築物を</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おおむね解消する」　</a:t>
            </a:r>
            <a:r>
              <a:rPr lang="ja-JP" altLang="en-US" sz="12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達成</a:t>
            </a:r>
            <a:endParaRPr lang="ja-JP" altLang="en-US" sz="1200" b="1" dirty="0">
              <a:solidFill>
                <a:srgbClr val="FF0000"/>
              </a:solidFill>
              <a:latin typeface="Meiryo UI" panose="020B0604030504040204" pitchFamily="50" charset="-128"/>
              <a:ea typeface="Meiryo UI" panose="020B0604030504040204" pitchFamily="50" charset="-128"/>
            </a:endParaRPr>
          </a:p>
        </p:txBody>
      </p:sp>
      <p:sp>
        <p:nvSpPr>
          <p:cNvPr id="43" name="テキスト ボックス 44">
            <a:extLst>
              <a:ext uri="{FF2B5EF4-FFF2-40B4-BE49-F238E27FC236}">
                <a16:creationId xmlns:a16="http://schemas.microsoft.com/office/drawing/2014/main" id="{10A15B4E-A657-38E7-3458-3BD1AFDE5863}"/>
              </a:ext>
            </a:extLst>
          </p:cNvPr>
          <p:cNvSpPr txBox="1"/>
          <p:nvPr/>
        </p:nvSpPr>
        <p:spPr>
          <a:xfrm>
            <a:off x="8655790" y="3450562"/>
            <a:ext cx="4009209" cy="252000"/>
          </a:xfrm>
          <a:prstGeom prst="rect">
            <a:avLst/>
          </a:prstGeom>
          <a:ln/>
        </p:spPr>
        <p:style>
          <a:lnRef idx="0">
            <a:schemeClr val="accent1"/>
          </a:lnRef>
          <a:fillRef idx="3">
            <a:schemeClr val="accent1"/>
          </a:fillRef>
          <a:effectRef idx="3">
            <a:schemeClr val="accent1"/>
          </a:effectRef>
          <a:fontRef idx="minor">
            <a:schemeClr val="lt1"/>
          </a:fontRef>
        </p:style>
        <p:txBody>
          <a:bodyPr wrap="square" tIns="72000" rtlCol="0" anchor="ctr">
            <a:noAutofit/>
          </a:bodyPr>
          <a:lstStyle>
            <a:defPPr>
              <a:defRPr lang="ja-JP"/>
            </a:defPPr>
            <a:lvl1pPr indent="0" algn="ctr">
              <a:defRPr sz="1400" b="1">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cs typeface="メイリオ" panose="020B0604030504040204" pitchFamily="50" charset="-128"/>
              </a:defRPr>
            </a:lvl1pPr>
            <a:lvl2pPr marL="457200" indent="0">
              <a:defRPr sz="1100"/>
            </a:lvl2pPr>
            <a:lvl3pPr marL="914400" indent="0">
              <a:defRPr sz="1100"/>
            </a:lvl3pPr>
            <a:lvl4pPr marL="1371600" indent="0">
              <a:defRPr sz="1100"/>
            </a:lvl4pPr>
            <a:lvl5pPr marL="1828800" indent="0">
              <a:defRPr sz="1100"/>
            </a:lvl5pPr>
            <a:lvl6pPr marL="2286000" indent="0">
              <a:defRPr sz="1100"/>
            </a:lvl6pPr>
            <a:lvl7pPr marL="2743200" indent="0">
              <a:defRPr sz="1100"/>
            </a:lvl7pPr>
            <a:lvl8pPr marL="3200400" indent="0">
              <a:defRPr sz="1100"/>
            </a:lvl8pPr>
            <a:lvl9pPr marL="3657600" indent="0">
              <a:defRPr sz="1100"/>
            </a:lvl9pPr>
          </a:lstStyle>
          <a:p>
            <a:r>
              <a:rPr lang="zh-TW" altLang="en-US" dirty="0">
                <a:latin typeface="Meiryo UI" panose="020B0604030504040204" pitchFamily="50" charset="-128"/>
                <a:ea typeface="Meiryo UI" panose="020B0604030504040204" pitchFamily="50" charset="-128"/>
              </a:rPr>
              <a:t>第３期府有建築物耐震化実施方針</a:t>
            </a:r>
            <a:r>
              <a:rPr lang="ja-JP" altLang="en-US" dirty="0">
                <a:latin typeface="Meiryo UI" panose="020B0604030504040204" pitchFamily="50" charset="-128"/>
                <a:ea typeface="Meiryo UI" panose="020B0604030504040204" pitchFamily="50" charset="-128"/>
              </a:rPr>
              <a:t>での取組</a:t>
            </a:r>
            <a:endParaRPr lang="en-US" altLang="ja-JP" dirty="0">
              <a:latin typeface="Meiryo UI" panose="020B0604030504040204" pitchFamily="50" charset="-128"/>
              <a:ea typeface="Meiryo UI" panose="020B0604030504040204" pitchFamily="50" charset="-128"/>
            </a:endParaRPr>
          </a:p>
        </p:txBody>
      </p:sp>
      <p:cxnSp>
        <p:nvCxnSpPr>
          <p:cNvPr id="46" name="直線コネクタ 45">
            <a:extLst>
              <a:ext uri="{FF2B5EF4-FFF2-40B4-BE49-F238E27FC236}">
                <a16:creationId xmlns:a16="http://schemas.microsoft.com/office/drawing/2014/main" id="{0BC0019F-6FF8-FF55-BB05-FC6FD08A2FB6}"/>
              </a:ext>
            </a:extLst>
          </p:cNvPr>
          <p:cNvCxnSpPr>
            <a:cxnSpLocks/>
          </p:cNvCxnSpPr>
          <p:nvPr/>
        </p:nvCxnSpPr>
        <p:spPr>
          <a:xfrm>
            <a:off x="1023304" y="2517639"/>
            <a:ext cx="2700000"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FC663F50-5380-3DCF-D45D-B146289FA9B4}"/>
              </a:ext>
            </a:extLst>
          </p:cNvPr>
          <p:cNvCxnSpPr>
            <a:cxnSpLocks/>
          </p:cNvCxnSpPr>
          <p:nvPr/>
        </p:nvCxnSpPr>
        <p:spPr>
          <a:xfrm>
            <a:off x="4885942" y="2517639"/>
            <a:ext cx="2700000"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78E3D786-6560-C7EF-F34C-97D23BA7046A}"/>
              </a:ext>
            </a:extLst>
          </p:cNvPr>
          <p:cNvCxnSpPr>
            <a:cxnSpLocks/>
          </p:cNvCxnSpPr>
          <p:nvPr/>
        </p:nvCxnSpPr>
        <p:spPr>
          <a:xfrm>
            <a:off x="9107951" y="2517639"/>
            <a:ext cx="2700000"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5" name="正方形/長方形 54">
            <a:extLst>
              <a:ext uri="{FF2B5EF4-FFF2-40B4-BE49-F238E27FC236}">
                <a16:creationId xmlns:a16="http://schemas.microsoft.com/office/drawing/2014/main" id="{B7AD17DC-8A60-4CE5-9C9C-A2997ADE7FE0}"/>
              </a:ext>
            </a:extLst>
          </p:cNvPr>
          <p:cNvSpPr/>
          <p:nvPr/>
        </p:nvSpPr>
        <p:spPr>
          <a:xfrm>
            <a:off x="136105" y="798537"/>
            <a:ext cx="12566517" cy="2597741"/>
          </a:xfrm>
          <a:prstGeom prst="rect">
            <a:avLst/>
          </a:prstGeom>
          <a:noFill/>
          <a:ln w="19050">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矢印: 右 55">
            <a:extLst>
              <a:ext uri="{FF2B5EF4-FFF2-40B4-BE49-F238E27FC236}">
                <a16:creationId xmlns:a16="http://schemas.microsoft.com/office/drawing/2014/main" id="{EBC890BD-B324-48F3-8F38-DB3F872DEFCB}"/>
              </a:ext>
            </a:extLst>
          </p:cNvPr>
          <p:cNvSpPr/>
          <p:nvPr/>
        </p:nvSpPr>
        <p:spPr>
          <a:xfrm>
            <a:off x="4168576" y="1200200"/>
            <a:ext cx="180000" cy="355854"/>
          </a:xfrm>
          <a:prstGeom prst="rightArrow">
            <a:avLst/>
          </a:prstGeom>
          <a:solidFill>
            <a:schemeClr val="bg1">
              <a:lumMod val="75000"/>
            </a:schemeClr>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graphicFrame>
        <p:nvGraphicFramePr>
          <p:cNvPr id="57" name="表 56">
            <a:extLst>
              <a:ext uri="{FF2B5EF4-FFF2-40B4-BE49-F238E27FC236}">
                <a16:creationId xmlns:a16="http://schemas.microsoft.com/office/drawing/2014/main" id="{4AF05110-4EA8-4DAF-9680-2318DDD06310}"/>
              </a:ext>
            </a:extLst>
          </p:cNvPr>
          <p:cNvGraphicFramePr>
            <a:graphicFrameLocks noGrp="1"/>
          </p:cNvGraphicFramePr>
          <p:nvPr>
            <p:extLst>
              <p:ext uri="{D42A27DB-BD31-4B8C-83A1-F6EECF244321}">
                <p14:modId xmlns:p14="http://schemas.microsoft.com/office/powerpoint/2010/main" val="413380157"/>
              </p:ext>
            </p:extLst>
          </p:nvPr>
        </p:nvGraphicFramePr>
        <p:xfrm>
          <a:off x="8792499" y="5376664"/>
          <a:ext cx="3872499" cy="4132156"/>
        </p:xfrm>
        <a:graphic>
          <a:graphicData uri="http://schemas.openxmlformats.org/drawingml/2006/table">
            <a:tbl>
              <a:tblPr firstRow="1" bandRow="1">
                <a:tableStyleId>{2D5ABB26-0587-4C30-8999-92F81FD0307C}</a:tableStyleId>
              </a:tblPr>
              <a:tblGrid>
                <a:gridCol w="272597">
                  <a:extLst>
                    <a:ext uri="{9D8B030D-6E8A-4147-A177-3AD203B41FA5}">
                      <a16:colId xmlns:a16="http://schemas.microsoft.com/office/drawing/2014/main" val="297277527"/>
                    </a:ext>
                  </a:extLst>
                </a:gridCol>
                <a:gridCol w="3599902">
                  <a:extLst>
                    <a:ext uri="{9D8B030D-6E8A-4147-A177-3AD203B41FA5}">
                      <a16:colId xmlns:a16="http://schemas.microsoft.com/office/drawing/2014/main" val="1723371049"/>
                    </a:ext>
                  </a:extLst>
                </a:gridCol>
              </a:tblGrid>
              <a:tr h="808249">
                <a:tc rowSpan="3">
                  <a:txBody>
                    <a:bodyPr/>
                    <a:lstStyle/>
                    <a:p>
                      <a:pPr marL="92075" indent="-92075" algn="ctr">
                        <a:spcBef>
                          <a:spcPts val="0"/>
                        </a:spcBef>
                      </a:pPr>
                      <a:r>
                        <a:rPr kumimoji="1" lang="ja-JP" altLang="en-US" sz="1200" dirty="0">
                          <a:latin typeface="Meiryo UI" panose="020B0604030504040204" pitchFamily="50" charset="-128"/>
                          <a:ea typeface="Meiryo UI" panose="020B0604030504040204" pitchFamily="50" charset="-128"/>
                        </a:rPr>
                        <a:t>目標達成へ向けた取組</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a:txBody>
                    <a:bodyPr/>
                    <a:lstStyle/>
                    <a:p>
                      <a:pPr marL="92075" indent="-92075">
                        <a:spcBef>
                          <a:spcPts val="600"/>
                        </a:spcBef>
                      </a:pPr>
                      <a:r>
                        <a:rPr lang="ja-JP" altLang="en-US" sz="1200" b="1" u="sng" dirty="0">
                          <a:solidFill>
                            <a:schemeClr val="tx1"/>
                          </a:solidFill>
                          <a:latin typeface="Meiryo UI" panose="020B0604030504040204" pitchFamily="50" charset="-128"/>
                          <a:ea typeface="Meiryo UI" panose="020B0604030504040204" pitchFamily="50" charset="-128"/>
                        </a:rPr>
                        <a:t>特定天井の耐震化対策</a:t>
                      </a:r>
                      <a:endParaRPr lang="en-US" altLang="ja-JP" sz="1200" b="1" u="sng" dirty="0">
                        <a:solidFill>
                          <a:schemeClr val="tx1"/>
                        </a:solidFill>
                        <a:latin typeface="Meiryo UI" panose="020B0604030504040204" pitchFamily="50" charset="-128"/>
                        <a:ea typeface="Meiryo UI" panose="020B0604030504040204" pitchFamily="50" charset="-128"/>
                      </a:endParaRPr>
                    </a:p>
                    <a:p>
                      <a:pPr marL="92075" indent="-92075">
                        <a:spcBef>
                          <a:spcPts val="600"/>
                        </a:spcBef>
                      </a:pPr>
                      <a:r>
                        <a:rPr lang="ja-JP" altLang="en-US" sz="1200" b="1"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事業方針が定まっていない建築物は、関係部局等と協議調整を進め、早期事業化に向けて取り組む。</a:t>
                      </a: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2">
                          <a:lumMod val="60000"/>
                          <a:lumOff val="40000"/>
                        </a:schemeClr>
                      </a:solidFill>
                      <a:prstDash val="sysDashDot"/>
                      <a:round/>
                      <a:headEnd type="none" w="med" len="med"/>
                      <a:tailEnd type="none" w="med" len="med"/>
                    </a:lnB>
                  </a:tcPr>
                </a:tc>
                <a:extLst>
                  <a:ext uri="{0D108BD9-81ED-4DB2-BD59-A6C34878D82A}">
                    <a16:rowId xmlns:a16="http://schemas.microsoft.com/office/drawing/2014/main" val="1395573633"/>
                  </a:ext>
                </a:extLst>
              </a:tr>
              <a:tr h="808249">
                <a:tc vMerge="1">
                  <a:txBody>
                    <a:bodyPr/>
                    <a:lstStyle/>
                    <a:p>
                      <a:pPr marL="92075" indent="-92075">
                        <a:spcBef>
                          <a:spcPts val="600"/>
                        </a:spcBef>
                      </a:pPr>
                      <a:endParaRPr lang="en-US" altLang="ja-JP"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2">
                          <a:lumMod val="60000"/>
                          <a:lumOff val="40000"/>
                        </a:schemeClr>
                      </a:solidFill>
                      <a:prstDash val="sysDashDot"/>
                      <a:round/>
                      <a:headEnd type="none" w="med" len="med"/>
                      <a:tailEnd type="none" w="med" len="med"/>
                    </a:lnT>
                    <a:lnB w="6350" cap="flat" cmpd="sng" algn="ctr">
                      <a:solidFill>
                        <a:schemeClr val="tx2">
                          <a:lumMod val="60000"/>
                          <a:lumOff val="40000"/>
                        </a:schemeClr>
                      </a:solidFill>
                      <a:prstDash val="sysDashDot"/>
                      <a:round/>
                      <a:headEnd type="none" w="med" len="med"/>
                      <a:tailEnd type="none" w="med" len="med"/>
                    </a:lnB>
                  </a:tcPr>
                </a:tc>
                <a:tc>
                  <a:txBody>
                    <a:bodyPr/>
                    <a:lstStyle/>
                    <a:p>
                      <a:pPr marL="92075" indent="-92075">
                        <a:spcBef>
                          <a:spcPts val="600"/>
                        </a:spcBef>
                      </a:pPr>
                      <a:r>
                        <a:rPr lang="ja-JP" altLang="en-US" sz="1200" b="1" u="sng" dirty="0">
                          <a:solidFill>
                            <a:schemeClr val="tx1"/>
                          </a:solidFill>
                          <a:latin typeface="Meiryo UI" panose="020B0604030504040204" pitchFamily="50" charset="-128"/>
                          <a:ea typeface="Meiryo UI" panose="020B0604030504040204" pitchFamily="50" charset="-128"/>
                        </a:rPr>
                        <a:t>府営住宅の耐震化</a:t>
                      </a:r>
                      <a:endParaRPr lang="en-US" altLang="ja-JP" sz="1200" b="1" u="sng" dirty="0">
                        <a:solidFill>
                          <a:schemeClr val="tx1"/>
                        </a:solidFill>
                        <a:latin typeface="Meiryo UI" panose="020B0604030504040204" pitchFamily="50" charset="-128"/>
                        <a:ea typeface="Meiryo UI" panose="020B0604030504040204" pitchFamily="50" charset="-128"/>
                      </a:endParaRPr>
                    </a:p>
                    <a:p>
                      <a:pPr marL="92075" indent="-92075">
                        <a:spcBef>
                          <a:spcPts val="600"/>
                        </a:spcBef>
                      </a:pPr>
                      <a:r>
                        <a:rPr lang="ja-JP" altLang="en-US" sz="1200" dirty="0">
                          <a:solidFill>
                            <a:schemeClr val="tx1"/>
                          </a:solidFill>
                          <a:latin typeface="Meiryo UI" panose="020B0604030504040204" pitchFamily="50" charset="-128"/>
                          <a:ea typeface="Meiryo UI" panose="020B0604030504040204" pitchFamily="50" charset="-128"/>
                        </a:rPr>
                        <a:t>　「大阪府営住宅ストック総合活用計画」に基づき、耐震化を推進する。</a:t>
                      </a:r>
                      <a:endParaRPr lang="en-US" altLang="ja-JP"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2">
                          <a:lumMod val="60000"/>
                          <a:lumOff val="40000"/>
                        </a:schemeClr>
                      </a:solidFill>
                      <a:prstDash val="sysDashDot"/>
                      <a:round/>
                      <a:headEnd type="none" w="med" len="med"/>
                      <a:tailEnd type="none" w="med" len="med"/>
                    </a:lnT>
                    <a:lnB w="6350" cap="flat" cmpd="sng" algn="ctr">
                      <a:solidFill>
                        <a:schemeClr val="tx2">
                          <a:lumMod val="60000"/>
                          <a:lumOff val="40000"/>
                        </a:schemeClr>
                      </a:solidFill>
                      <a:prstDash val="sysDashDot"/>
                      <a:round/>
                      <a:headEnd type="none" w="med" len="med"/>
                      <a:tailEnd type="none" w="med" len="med"/>
                    </a:lnB>
                  </a:tcPr>
                </a:tc>
                <a:extLst>
                  <a:ext uri="{0D108BD9-81ED-4DB2-BD59-A6C34878D82A}">
                    <a16:rowId xmlns:a16="http://schemas.microsoft.com/office/drawing/2014/main" val="3112229073"/>
                  </a:ext>
                </a:extLst>
              </a:tr>
              <a:tr h="808249">
                <a:tc vMerge="1">
                  <a:txBody>
                    <a:bodyPr/>
                    <a:lstStyle/>
                    <a:p>
                      <a:pPr marL="92075" indent="-92075">
                        <a:spcBef>
                          <a:spcPts val="600"/>
                        </a:spcBef>
                      </a:pPr>
                      <a:endParaRPr lang="en-US" altLang="ja-JP"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2">
                          <a:lumMod val="60000"/>
                          <a:lumOff val="40000"/>
                        </a:schemeClr>
                      </a:solidFill>
                      <a:prstDash val="sysDashDot"/>
                      <a:round/>
                      <a:headEnd type="none" w="med" len="med"/>
                      <a:tailEnd type="none" w="med" len="med"/>
                    </a:lnT>
                    <a:lnB w="6350" cap="flat" cmpd="sng" algn="ctr">
                      <a:solidFill>
                        <a:schemeClr val="tx2">
                          <a:lumMod val="60000"/>
                          <a:lumOff val="40000"/>
                        </a:schemeClr>
                      </a:solidFill>
                      <a:prstDash val="sysDashDot"/>
                      <a:round/>
                      <a:headEnd type="none" w="med" len="med"/>
                      <a:tailEnd type="none" w="med" len="med"/>
                    </a:lnB>
                  </a:tcPr>
                </a:tc>
                <a:tc>
                  <a:txBody>
                    <a:bodyPr/>
                    <a:lstStyle/>
                    <a:p>
                      <a:pPr marL="92075" indent="-92075">
                        <a:spcBef>
                          <a:spcPts val="600"/>
                        </a:spcBef>
                      </a:pPr>
                      <a:r>
                        <a:rPr lang="ja-JP" altLang="en-US" sz="1200" b="1" u="sng" dirty="0">
                          <a:solidFill>
                            <a:schemeClr val="tx1"/>
                          </a:solidFill>
                          <a:latin typeface="Meiryo UI" panose="020B0604030504040204" pitchFamily="50" charset="-128"/>
                          <a:ea typeface="Meiryo UI" panose="020B0604030504040204" pitchFamily="50" charset="-128"/>
                        </a:rPr>
                        <a:t>その他の一般建築物の耐震化</a:t>
                      </a:r>
                      <a:endParaRPr lang="en-US" altLang="ja-JP" sz="1200" b="1" u="sng" dirty="0">
                        <a:solidFill>
                          <a:schemeClr val="tx1"/>
                        </a:solidFill>
                        <a:latin typeface="Meiryo UI" panose="020B0604030504040204" pitchFamily="50" charset="-128"/>
                        <a:ea typeface="Meiryo UI" panose="020B0604030504040204" pitchFamily="50" charset="-128"/>
                      </a:endParaRPr>
                    </a:p>
                    <a:p>
                      <a:pPr marL="92075" indent="-92075">
                        <a:spcBef>
                          <a:spcPts val="600"/>
                        </a:spcBef>
                      </a:pPr>
                      <a:r>
                        <a:rPr lang="ja-JP" altLang="en-US" sz="1200">
                          <a:solidFill>
                            <a:schemeClr val="tx1"/>
                          </a:solidFill>
                          <a:latin typeface="Meiryo UI" panose="020B0604030504040204" pitchFamily="50" charset="-128"/>
                          <a:ea typeface="Meiryo UI" panose="020B0604030504040204" pitchFamily="50" charset="-128"/>
                        </a:rPr>
                        <a:t>　関係</a:t>
                      </a:r>
                      <a:r>
                        <a:rPr lang="ja-JP" altLang="en-US" sz="1200" dirty="0">
                          <a:solidFill>
                            <a:schemeClr val="tx1"/>
                          </a:solidFill>
                          <a:latin typeface="Meiryo UI" panose="020B0604030504040204" pitchFamily="50" charset="-128"/>
                          <a:ea typeface="Meiryo UI" panose="020B0604030504040204" pitchFamily="50" charset="-128"/>
                        </a:rPr>
                        <a:t>部局等と協議調整を進め、早期事業化に向けて取り組む。</a:t>
                      </a:r>
                      <a:endParaRPr lang="en-US" altLang="ja-JP"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2">
                          <a:lumMod val="60000"/>
                          <a:lumOff val="40000"/>
                        </a:schemeClr>
                      </a:solidFill>
                      <a:prstDash val="sysDash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9386261"/>
                  </a:ext>
                </a:extLst>
              </a:tr>
              <a:tr h="882572">
                <a:tc rowSpan="2">
                  <a:txBody>
                    <a:bodyPr/>
                    <a:lstStyle/>
                    <a:p>
                      <a:pPr marL="92075" indent="-92075" algn="ctr">
                        <a:spcBef>
                          <a:spcPts val="0"/>
                        </a:spcBef>
                      </a:pPr>
                      <a:r>
                        <a:rPr lang="ja-JP" altLang="en-US" sz="1200" dirty="0">
                          <a:solidFill>
                            <a:schemeClr val="tx1"/>
                          </a:solidFill>
                          <a:latin typeface="Meiryo UI" panose="020B0604030504040204" pitchFamily="50" charset="-128"/>
                          <a:ea typeface="Meiryo UI" panose="020B0604030504040204" pitchFamily="50" charset="-128"/>
                        </a:rPr>
                        <a:t>その他の取組</a:t>
                      </a:r>
                      <a:endParaRPr lang="en-US" altLang="ja-JP" sz="1200" dirty="0">
                        <a:solidFill>
                          <a:schemeClr val="tx1"/>
                        </a:solidFill>
                        <a:latin typeface="Meiryo UI" panose="020B0604030504040204" pitchFamily="50" charset="-128"/>
                        <a:ea typeface="Meiryo UI" panose="020B0604030504040204"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a:txBody>
                    <a:bodyPr/>
                    <a:lstStyle/>
                    <a:p>
                      <a:pPr marL="92075" indent="-92075">
                        <a:spcBef>
                          <a:spcPts val="600"/>
                        </a:spcBef>
                      </a:pPr>
                      <a:r>
                        <a:rPr lang="ja-JP" altLang="en-US" sz="1200" b="1" u="sng" dirty="0">
                          <a:solidFill>
                            <a:schemeClr val="tx1"/>
                          </a:solidFill>
                          <a:latin typeface="Meiryo UI" panose="020B0604030504040204" pitchFamily="50" charset="-128"/>
                          <a:ea typeface="Meiryo UI" panose="020B0604030504040204" pitchFamily="50" charset="-128"/>
                        </a:rPr>
                        <a:t>災害時に重要な建築物（庁舎等）の機能確保</a:t>
                      </a:r>
                      <a:endParaRPr lang="en-US" altLang="ja-JP" sz="1200" b="1" u="sng" dirty="0">
                        <a:solidFill>
                          <a:schemeClr val="tx1"/>
                        </a:solidFill>
                        <a:latin typeface="Meiryo UI" panose="020B0604030504040204" pitchFamily="50" charset="-128"/>
                        <a:ea typeface="Meiryo UI" panose="020B0604030504040204" pitchFamily="50" charset="-128"/>
                      </a:endParaRPr>
                    </a:p>
                    <a:p>
                      <a:pPr marL="92075" indent="-92075">
                        <a:spcBef>
                          <a:spcPts val="600"/>
                        </a:spcBef>
                      </a:pPr>
                      <a:r>
                        <a:rPr lang="ja-JP" altLang="en-US" sz="1200" dirty="0">
                          <a:solidFill>
                            <a:schemeClr val="tx1"/>
                          </a:solidFill>
                          <a:latin typeface="Meiryo UI" panose="020B0604030504040204" pitchFamily="50" charset="-128"/>
                          <a:ea typeface="Meiryo UI" panose="020B0604030504040204" pitchFamily="50" charset="-128"/>
                        </a:rPr>
                        <a:t>　府有建築物の整備を行うにあたり、</a:t>
                      </a: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「府有建築物総合耐震設計要領及び同解説」</a:t>
                      </a:r>
                      <a:r>
                        <a:rPr lang="ja-JP" altLang="en-US" sz="1200" dirty="0">
                          <a:solidFill>
                            <a:schemeClr val="tx1"/>
                          </a:solidFill>
                          <a:latin typeface="Meiryo UI" panose="020B0604030504040204" pitchFamily="50" charset="-128"/>
                          <a:ea typeface="Meiryo UI" panose="020B0604030504040204" pitchFamily="50" charset="-128"/>
                        </a:rPr>
                        <a:t>等に準拠し、地震による災害時に府有建築物として必要な機能確保を図る。</a:t>
                      </a:r>
                      <a:endParaRPr lang="en-US" altLang="ja-JP"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2">
                          <a:lumMod val="60000"/>
                          <a:lumOff val="40000"/>
                        </a:schemeClr>
                      </a:solidFill>
                      <a:prstDash val="sysDashDot"/>
                      <a:round/>
                      <a:headEnd type="none" w="med" len="med"/>
                      <a:tailEnd type="none" w="med" len="med"/>
                    </a:lnB>
                  </a:tcPr>
                </a:tc>
                <a:extLst>
                  <a:ext uri="{0D108BD9-81ED-4DB2-BD59-A6C34878D82A}">
                    <a16:rowId xmlns:a16="http://schemas.microsoft.com/office/drawing/2014/main" val="3779165539"/>
                  </a:ext>
                </a:extLst>
              </a:tr>
              <a:tr h="808249">
                <a:tc vMerge="1">
                  <a:txBody>
                    <a:bodyPr/>
                    <a:lstStyle/>
                    <a:p>
                      <a:pPr marL="92075" indent="-92075">
                        <a:spcBef>
                          <a:spcPts val="600"/>
                        </a:spcBef>
                      </a:pPr>
                      <a:endParaRPr lang="en-US" altLang="ja-JP"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2">
                          <a:lumMod val="60000"/>
                          <a:lumOff val="40000"/>
                        </a:schemeClr>
                      </a:solidFill>
                      <a:prstDash val="sysDash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075" indent="-92075">
                        <a:spcBef>
                          <a:spcPts val="600"/>
                        </a:spcBef>
                      </a:pPr>
                      <a:r>
                        <a:rPr lang="ja-JP" altLang="en-US" sz="1200" b="1" u="sng" dirty="0">
                          <a:solidFill>
                            <a:schemeClr val="tx1"/>
                          </a:solidFill>
                          <a:latin typeface="Meiryo UI" panose="020B0604030504040204" pitchFamily="50" charset="-128"/>
                          <a:ea typeface="Meiryo UI" panose="020B0604030504040204" pitchFamily="50" charset="-128"/>
                        </a:rPr>
                        <a:t>旧耐震基準により建設された建築物の耐震化</a:t>
                      </a:r>
                      <a:endParaRPr lang="en-US" altLang="ja-JP" sz="1200" b="1" u="sng" dirty="0">
                        <a:solidFill>
                          <a:schemeClr val="tx1"/>
                        </a:solidFill>
                        <a:latin typeface="Meiryo UI" panose="020B0604030504040204" pitchFamily="50" charset="-128"/>
                        <a:ea typeface="Meiryo UI" panose="020B0604030504040204" pitchFamily="50" charset="-128"/>
                      </a:endParaRPr>
                    </a:p>
                    <a:p>
                      <a:pPr marL="92075" indent="-92075">
                        <a:spcBef>
                          <a:spcPts val="600"/>
                        </a:spcBef>
                      </a:pPr>
                      <a:r>
                        <a:rPr lang="ja-JP" altLang="en-US" sz="1200" dirty="0">
                          <a:solidFill>
                            <a:schemeClr val="tx1"/>
                          </a:solidFill>
                          <a:latin typeface="Meiryo UI" panose="020B0604030504040204" pitchFamily="50" charset="-128"/>
                          <a:ea typeface="Meiryo UI" panose="020B0604030504040204" pitchFamily="50" charset="-128"/>
                        </a:rPr>
                        <a:t>　特定建築物、準特定建築物以外の建築物についても、 業務継続等の観点から耐震化を推進する。</a:t>
                      </a:r>
                      <a:endParaRPr lang="en-US" altLang="ja-JP"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2">
                          <a:lumMod val="60000"/>
                          <a:lumOff val="40000"/>
                        </a:schemeClr>
                      </a:solidFill>
                      <a:prstDash val="sysDash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055613"/>
                  </a:ext>
                </a:extLst>
              </a:tr>
            </a:tbl>
          </a:graphicData>
        </a:graphic>
      </p:graphicFrame>
      <p:graphicFrame>
        <p:nvGraphicFramePr>
          <p:cNvPr id="3" name="表 10">
            <a:extLst>
              <a:ext uri="{FF2B5EF4-FFF2-40B4-BE49-F238E27FC236}">
                <a16:creationId xmlns:a16="http://schemas.microsoft.com/office/drawing/2014/main" id="{3B3D62F1-FAC7-40E8-941F-E4F42D1EA793}"/>
              </a:ext>
            </a:extLst>
          </p:cNvPr>
          <p:cNvGraphicFramePr>
            <a:graphicFrameLocks noGrp="1"/>
          </p:cNvGraphicFramePr>
          <p:nvPr>
            <p:extLst>
              <p:ext uri="{D42A27DB-BD31-4B8C-83A1-F6EECF244321}">
                <p14:modId xmlns:p14="http://schemas.microsoft.com/office/powerpoint/2010/main" val="3580198496"/>
              </p:ext>
            </p:extLst>
          </p:nvPr>
        </p:nvGraphicFramePr>
        <p:xfrm>
          <a:off x="4101015" y="4462937"/>
          <a:ext cx="4442981" cy="5035979"/>
        </p:xfrm>
        <a:graphic>
          <a:graphicData uri="http://schemas.openxmlformats.org/drawingml/2006/table">
            <a:tbl>
              <a:tblPr firstRow="1" bandRow="1">
                <a:tableStyleId>{616DA210-FB5B-4158-B5E0-FEB733F419BA}</a:tableStyleId>
              </a:tblPr>
              <a:tblGrid>
                <a:gridCol w="259081">
                  <a:extLst>
                    <a:ext uri="{9D8B030D-6E8A-4147-A177-3AD203B41FA5}">
                      <a16:colId xmlns:a16="http://schemas.microsoft.com/office/drawing/2014/main" val="160808928"/>
                    </a:ext>
                  </a:extLst>
                </a:gridCol>
                <a:gridCol w="2760784">
                  <a:extLst>
                    <a:ext uri="{9D8B030D-6E8A-4147-A177-3AD203B41FA5}">
                      <a16:colId xmlns:a16="http://schemas.microsoft.com/office/drawing/2014/main" val="3524617434"/>
                    </a:ext>
                  </a:extLst>
                </a:gridCol>
                <a:gridCol w="1423116">
                  <a:extLst>
                    <a:ext uri="{9D8B030D-6E8A-4147-A177-3AD203B41FA5}">
                      <a16:colId xmlns:a16="http://schemas.microsoft.com/office/drawing/2014/main" val="2678075129"/>
                    </a:ext>
                  </a:extLst>
                </a:gridCol>
              </a:tblGrid>
              <a:tr h="305759">
                <a:tc>
                  <a:txBody>
                    <a:bodyPr/>
                    <a:lstStyle/>
                    <a:p>
                      <a:pPr algn="ctr">
                        <a:tabLst>
                          <a:tab pos="3048000" algn="l"/>
                        </a:tabLst>
                      </a:pPr>
                      <a:endParaRPr kumimoji="1" lang="ja-JP" altLang="en-US" sz="1200" b="1" dirty="0">
                        <a:latin typeface="Meiryo UI" panose="020B0604030504040204" pitchFamily="50" charset="-128"/>
                        <a:ea typeface="Meiryo UI" panose="020B0604030504040204" pitchFamily="50" charset="-128"/>
                      </a:endParaRPr>
                    </a:p>
                  </a:txBody>
                  <a:tcPr marL="45720" marR="45720" anchor="ctr">
                    <a:lnB w="12700" cap="flat" cmpd="sng" algn="ctr">
                      <a:solidFill>
                        <a:schemeClr val="tx1"/>
                      </a:solidFill>
                      <a:prstDash val="solid"/>
                      <a:round/>
                      <a:headEnd type="none" w="med" len="med"/>
                      <a:tailEnd type="none" w="med" len="med"/>
                    </a:lnB>
                    <a:solidFill>
                      <a:srgbClr val="DBEEF4"/>
                    </a:solidFill>
                  </a:tcPr>
                </a:tc>
                <a:tc>
                  <a:txBody>
                    <a:bodyPr/>
                    <a:lstStyle/>
                    <a:p>
                      <a:pPr algn="ctr">
                        <a:tabLst>
                          <a:tab pos="3048000" algn="l"/>
                        </a:tabLst>
                      </a:pPr>
                      <a:r>
                        <a:rPr kumimoji="1" lang="ja-JP" altLang="en-US" sz="1200" b="1" dirty="0">
                          <a:latin typeface="Meiryo UI" panose="020B0604030504040204" pitchFamily="50" charset="-128"/>
                          <a:ea typeface="Meiryo UI" panose="020B0604030504040204" pitchFamily="50" charset="-128"/>
                        </a:rPr>
                        <a:t>取組内容</a:t>
                      </a:r>
                    </a:p>
                  </a:txBody>
                  <a:tcPr marL="45720" marR="45720" anchor="ctr">
                    <a:lnB w="12700" cap="flat" cmpd="sng" algn="ctr">
                      <a:solidFill>
                        <a:schemeClr val="tx1"/>
                      </a:solidFill>
                      <a:prstDash val="solid"/>
                      <a:round/>
                      <a:headEnd type="none" w="med" len="med"/>
                      <a:tailEnd type="none" w="med" len="med"/>
                    </a:lnB>
                    <a:solidFill>
                      <a:srgbClr val="DBEEF4"/>
                    </a:solidFill>
                  </a:tcPr>
                </a:tc>
                <a:tc>
                  <a:txBody>
                    <a:bodyPr/>
                    <a:lstStyle/>
                    <a:p>
                      <a:pPr algn="ctr">
                        <a:tabLst>
                          <a:tab pos="3048000" algn="l"/>
                        </a:tabLst>
                      </a:pPr>
                      <a:r>
                        <a:rPr kumimoji="1" lang="ja-JP" altLang="en-US" sz="1200" b="1" dirty="0">
                          <a:latin typeface="Meiryo UI" panose="020B0604030504040204" pitchFamily="50" charset="-128"/>
                          <a:ea typeface="Meiryo UI" panose="020B0604030504040204" pitchFamily="50" charset="-128"/>
                        </a:rPr>
                        <a:t>取組状況等</a:t>
                      </a:r>
                    </a:p>
                  </a:txBody>
                  <a:tcPr marL="45720" marR="45720" anchor="ctr">
                    <a:lnB w="12700" cap="flat" cmpd="sng" algn="ctr">
                      <a:solidFill>
                        <a:schemeClr val="tx1"/>
                      </a:solidFill>
                      <a:prstDash val="solid"/>
                      <a:round/>
                      <a:headEnd type="none" w="med" len="med"/>
                      <a:tailEnd type="none" w="med" len="med"/>
                    </a:lnB>
                    <a:solidFill>
                      <a:srgbClr val="DBEEF4"/>
                    </a:solidFill>
                  </a:tcPr>
                </a:tc>
                <a:extLst>
                  <a:ext uri="{0D108BD9-81ED-4DB2-BD59-A6C34878D82A}">
                    <a16:rowId xmlns:a16="http://schemas.microsoft.com/office/drawing/2014/main" val="961709879"/>
                  </a:ext>
                </a:extLst>
              </a:tr>
              <a:tr h="555942">
                <a:tc rowSpan="3">
                  <a:txBody>
                    <a:bodyPr/>
                    <a:lstStyle/>
                    <a:p>
                      <a:pPr algn="ctr">
                        <a:tabLst>
                          <a:tab pos="3048000" algn="l"/>
                        </a:tabLst>
                      </a:pPr>
                      <a:r>
                        <a:rPr kumimoji="1" lang="ja-JP" altLang="en-US" sz="1200" b="0" dirty="0">
                          <a:latin typeface="Meiryo UI" panose="020B0604030504040204" pitchFamily="50" charset="-128"/>
                          <a:ea typeface="Meiryo UI" panose="020B0604030504040204" pitchFamily="50" charset="-128"/>
                        </a:rPr>
                        <a:t>目標達成へ向けた取組</a:t>
                      </a:r>
                      <a:endParaRPr kumimoji="1" lang="en-US" altLang="ja-JP" sz="1200" b="0" dirty="0">
                        <a:latin typeface="Meiryo UI" panose="020B0604030504040204" pitchFamily="50" charset="-128"/>
                        <a:ea typeface="Meiryo UI" panose="020B0604030504040204" pitchFamily="50" charset="-128"/>
                      </a:endParaRPr>
                    </a:p>
                  </a:txBody>
                  <a:tcPr marL="45720" marR="4572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a:txBody>
                    <a:bodyPr/>
                    <a:lstStyle/>
                    <a:p>
                      <a:pPr>
                        <a:tabLst>
                          <a:tab pos="3048000" algn="l"/>
                        </a:tabLst>
                      </a:pPr>
                      <a:r>
                        <a:rPr lang="ja-JP" altLang="en-US" sz="12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・災害時に重要な機能を果たす建築物の</a:t>
                      </a:r>
                      <a:endParaRPr lang="en-US" altLang="ja-JP" sz="12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tabLst>
                          <a:tab pos="3048000" algn="l"/>
                        </a:tabLst>
                      </a:pPr>
                      <a:r>
                        <a:rPr lang="ja-JP" altLang="en-US" sz="12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　耐震化</a:t>
                      </a:r>
                      <a:endParaRPr lang="en-US" altLang="ja-JP" sz="12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tabLst>
                          <a:tab pos="3048000" algn="l"/>
                        </a:tabLst>
                      </a:pPr>
                      <a:r>
                        <a:rPr lang="ja-JP" altLang="en-US" sz="12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・府立学校（避難所除く）の耐震化</a:t>
                      </a:r>
                      <a:endParaRPr lang="en-US" altLang="ja-JP" sz="12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tabLst>
                          <a:tab pos="3048000" algn="l"/>
                        </a:tabLst>
                      </a:pPr>
                      <a:r>
                        <a:rPr kumimoji="1" lang="ja-JP" altLang="en-US" sz="1050" b="1" dirty="0">
                          <a:latin typeface="Meiryo UI" panose="020B0604030504040204" pitchFamily="50" charset="-128"/>
                          <a:ea typeface="Meiryo UI" panose="020B0604030504040204" pitchFamily="50" charset="-128"/>
                        </a:rPr>
                        <a:t>完了</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0858942"/>
                  </a:ext>
                </a:extLst>
              </a:tr>
              <a:tr h="532800">
                <a:tc vMerge="1">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200" b="0" dirty="0">
                        <a:latin typeface="Meiryo UI" panose="020B0604030504040204" pitchFamily="50" charset="-128"/>
                        <a:ea typeface="Meiryo UI" panose="020B0604030504040204" pitchFamily="50" charset="-128"/>
                      </a:endParaRPr>
                    </a:p>
                  </a:txBody>
                  <a:tcPr marL="45720" marR="4572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・府営住宅の耐震化</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indent="-92075" algn="ctr" defTabSz="1280160" rtl="0" eaLnBrk="1" latinLnBrk="0" hangingPunct="1"/>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耐震改修完了</a:t>
                      </a:r>
                    </a:p>
                    <a:p>
                      <a:pPr marL="92075" indent="-92075" algn="ctr" defTabSz="1280160" rtl="0" eaLnBrk="1" latinLnBrk="0" hangingPunct="1"/>
                      <a:r>
                        <a:rPr kumimoji="1" lang="ja-JP" altLang="en-US" sz="1050" b="1" kern="1200" dirty="0">
                          <a:solidFill>
                            <a:schemeClr val="tx1"/>
                          </a:solidFill>
                          <a:latin typeface="Meiryo UI" panose="020B0604030504040204" pitchFamily="50" charset="-128"/>
                          <a:ea typeface="Meiryo UI" panose="020B0604030504040204" pitchFamily="50" charset="-128"/>
                          <a:cs typeface="+mn-cs"/>
                        </a:rPr>
                        <a:t>建替えを継続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8382026"/>
                  </a:ext>
                </a:extLst>
              </a:tr>
              <a:tr h="527170">
                <a:tc vMerge="1">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200" b="0" dirty="0">
                        <a:latin typeface="Meiryo UI" panose="020B0604030504040204" pitchFamily="50" charset="-128"/>
                        <a:ea typeface="Meiryo UI" panose="020B0604030504040204" pitchFamily="50" charset="-128"/>
                      </a:endParaRPr>
                    </a:p>
                  </a:txBody>
                  <a:tcPr marL="45720" marR="4572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・その他の一般建築物の耐震化</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indent="-92075" algn="ctr" defTabSz="1280160" rtl="0" eaLnBrk="1" latinLnBrk="0" hangingPunct="1"/>
                      <a:r>
                        <a:rPr kumimoji="1" lang="ja-JP" altLang="en-US" sz="1050" b="1" kern="1200" dirty="0">
                          <a:solidFill>
                            <a:schemeClr val="tx1"/>
                          </a:solidFill>
                          <a:latin typeface="Meiryo UI" panose="020B0604030504040204" pitchFamily="50" charset="-128"/>
                          <a:ea typeface="Meiryo UI" panose="020B0604030504040204" pitchFamily="50" charset="-128"/>
                          <a:cs typeface="+mn-cs"/>
                        </a:rPr>
                        <a:t>継続</a:t>
                      </a:r>
                      <a:endParaRPr kumimoji="1" lang="en-US" altLang="ja-JP" sz="1050" b="1" kern="1200" dirty="0">
                        <a:solidFill>
                          <a:schemeClr val="tx1"/>
                        </a:solidFill>
                        <a:latin typeface="Meiryo UI" panose="020B0604030504040204" pitchFamily="50" charset="-128"/>
                        <a:ea typeface="Meiryo UI" panose="020B0604030504040204" pitchFamily="50" charset="-128"/>
                        <a:cs typeface="+mn-cs"/>
                      </a:endParaRPr>
                    </a:p>
                    <a:p>
                      <a:pPr marL="92075" indent="-92075" algn="ctr" defTabSz="1280160" rtl="0" eaLnBrk="1" latinLnBrk="0" hangingPunct="1"/>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事業方針では「用途</a:t>
                      </a:r>
                      <a:endParaRPr kumimoji="1" lang="en-US" altLang="ja-JP" sz="1050" b="0" kern="1200" dirty="0">
                        <a:solidFill>
                          <a:schemeClr val="tx1"/>
                        </a:solidFill>
                        <a:latin typeface="Meiryo UI" panose="020B0604030504040204" pitchFamily="50" charset="-128"/>
                        <a:ea typeface="Meiryo UI" panose="020B0604030504040204" pitchFamily="50" charset="-128"/>
                        <a:cs typeface="+mn-cs"/>
                      </a:endParaRPr>
                    </a:p>
                    <a:p>
                      <a:pPr marL="92075" indent="-92075" algn="ctr" defTabSz="1280160" rtl="0" eaLnBrk="1" latinLnBrk="0" hangingPunct="1"/>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廃止」と決定済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0593938"/>
                  </a:ext>
                </a:extLst>
              </a:tr>
              <a:tr h="532800">
                <a:tc rowSpan="5">
                  <a:txBody>
                    <a:bodyPr/>
                    <a:lstStyle/>
                    <a:p>
                      <a:pPr algn="ctr"/>
                      <a:r>
                        <a:rPr kumimoji="1" lang="ja-JP" altLang="en-US" sz="1200" b="0" dirty="0">
                          <a:latin typeface="Meiryo UI" panose="020B0604030504040204" pitchFamily="50" charset="-128"/>
                          <a:ea typeface="Meiryo UI" panose="020B0604030504040204" pitchFamily="50" charset="-128"/>
                        </a:rPr>
                        <a:t>その他の取組</a:t>
                      </a:r>
                    </a:p>
                  </a:txBody>
                  <a:tcPr marL="45720" marR="4572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EF4"/>
                    </a:solidFill>
                  </a:tcPr>
                </a:tc>
                <a:tc>
                  <a:txBody>
                    <a:bodyPr/>
                    <a:lstStyle/>
                    <a:p>
                      <a:pPr>
                        <a:tabLst>
                          <a:tab pos="3048000" algn="l"/>
                        </a:tabLst>
                      </a:pPr>
                      <a:r>
                        <a:rPr lang="ja-JP" altLang="en-US" sz="12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・危険ブロック塀の安全対策</a:t>
                      </a:r>
                      <a:endParaRPr lang="en-US" altLang="ja-JP" sz="12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tabLst>
                          <a:tab pos="3048000" algn="l"/>
                        </a:tabLst>
                      </a:pPr>
                      <a:r>
                        <a:rPr lang="ja-JP" altLang="en-US" sz="12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・長周期地震動対策</a:t>
                      </a:r>
                      <a:endParaRPr kumimoji="1" lang="ja-JP" altLang="en-US" sz="1200" b="0" dirty="0">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indent="-92075" algn="ctr" defTabSz="1280160" rtl="0" eaLnBrk="1" latinLnBrk="0" hangingPunct="1"/>
                      <a:r>
                        <a:rPr kumimoji="1" lang="ja-JP" altLang="en-US" sz="1050" b="1" kern="1200" dirty="0">
                          <a:solidFill>
                            <a:schemeClr val="tx1"/>
                          </a:solidFill>
                          <a:latin typeface="Meiryo UI" panose="020B0604030504040204" pitchFamily="50" charset="-128"/>
                          <a:ea typeface="Meiryo UI" panose="020B0604030504040204" pitchFamily="50" charset="-128"/>
                          <a:cs typeface="+mn-cs"/>
                        </a:rPr>
                        <a:t>完了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7723423"/>
                  </a:ext>
                </a:extLst>
              </a:tr>
              <a:tr h="532800">
                <a:tc vMerge="1">
                  <a:txBody>
                    <a:bodyPr/>
                    <a:lstStyle/>
                    <a:p>
                      <a:endParaRPr kumimoji="1" lang="ja-JP" altLang="en-US" sz="1200" b="0" dirty="0">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a:latin typeface="Meiryo UI" panose="020B0604030504040204" pitchFamily="50" charset="-128"/>
                          <a:ea typeface="Meiryo UI" panose="020B0604030504040204" pitchFamily="50" charset="-128"/>
                        </a:rPr>
                        <a:t>・災害時に重要な機能を果たす建築物の</a:t>
                      </a:r>
                      <a:endParaRPr kumimoji="1" lang="en-US" altLang="ja-JP" sz="1200" b="0" dirty="0">
                        <a:latin typeface="Meiryo UI" panose="020B0604030504040204" pitchFamily="50" charset="-128"/>
                        <a:ea typeface="Meiryo UI" panose="020B0604030504040204" pitchFamily="50" charset="-128"/>
                      </a:endParaRPr>
                    </a:p>
                    <a:p>
                      <a:r>
                        <a:rPr kumimoji="1" lang="ja-JP" altLang="en-US" sz="1200" b="0" dirty="0">
                          <a:latin typeface="Meiryo UI" panose="020B0604030504040204" pitchFamily="50" charset="-128"/>
                          <a:ea typeface="Meiryo UI" panose="020B0604030504040204" pitchFamily="50" charset="-128"/>
                        </a:rPr>
                        <a:t>　うち庁舎等の機能確保の強化</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indent="-92075" algn="ctr" defTabSz="1280160" rtl="0" eaLnBrk="1" latinLnBrk="0" hangingPunct="1"/>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耐震改修完了</a:t>
                      </a:r>
                    </a:p>
                    <a:p>
                      <a:pPr marL="92075" indent="-92075" algn="ctr" defTabSz="1280160" rtl="0" eaLnBrk="1" latinLnBrk="0" hangingPunct="1"/>
                      <a:r>
                        <a:rPr kumimoji="1" lang="ja-JP" altLang="en-US" sz="1050" b="1" kern="1200" dirty="0">
                          <a:solidFill>
                            <a:schemeClr val="tx1"/>
                          </a:solidFill>
                          <a:latin typeface="Meiryo UI" panose="020B0604030504040204" pitchFamily="50" charset="-128"/>
                          <a:ea typeface="Meiryo UI" panose="020B0604030504040204" pitchFamily="50" charset="-128"/>
                          <a:cs typeface="+mn-cs"/>
                        </a:rPr>
                        <a:t>建替えを継続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6941555"/>
                  </a:ext>
                </a:extLst>
              </a:tr>
              <a:tr h="513889">
                <a:tc vMerge="1">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200" b="0" dirty="0">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・特定天井の耐震対策</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indent="-92075" algn="ctr" defTabSz="1280160" rtl="0" eaLnBrk="1" latinLnBrk="0" hangingPunct="1"/>
                      <a:r>
                        <a:rPr kumimoji="1" lang="ja-JP" altLang="en-US" sz="1050" b="1" kern="1200" dirty="0">
                          <a:solidFill>
                            <a:schemeClr val="tx1"/>
                          </a:solidFill>
                          <a:latin typeface="Meiryo UI" panose="020B0604030504040204" pitchFamily="50" charset="-128"/>
                          <a:ea typeface="Meiryo UI" panose="020B0604030504040204" pitchFamily="50" charset="-128"/>
                          <a:cs typeface="+mn-cs"/>
                        </a:rPr>
                        <a:t>継続</a:t>
                      </a:r>
                      <a:endParaRPr kumimoji="1" lang="en-US" altLang="ja-JP" sz="1050" b="1" kern="1200" dirty="0">
                        <a:solidFill>
                          <a:schemeClr val="tx1"/>
                        </a:solidFill>
                        <a:latin typeface="Meiryo UI" panose="020B0604030504040204" pitchFamily="50" charset="-128"/>
                        <a:ea typeface="Meiryo UI" panose="020B0604030504040204" pitchFamily="50" charset="-128"/>
                        <a:cs typeface="+mn-cs"/>
                      </a:endParaRPr>
                    </a:p>
                    <a:p>
                      <a:pPr marL="92075" indent="-92075" algn="ctr" defTabSz="1280160" rtl="0" eaLnBrk="1" latinLnBrk="0" hangingPunct="1"/>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目標を設定</a:t>
                      </a:r>
                      <a:endParaRPr kumimoji="1" lang="en-US" altLang="ja-JP" sz="1050" b="0" kern="1200" dirty="0">
                        <a:solidFill>
                          <a:schemeClr val="tx1"/>
                        </a:solidFill>
                        <a:latin typeface="Meiryo UI" panose="020B0604030504040204" pitchFamily="50" charset="-128"/>
                        <a:ea typeface="Meiryo UI" panose="020B0604030504040204" pitchFamily="50" charset="-128"/>
                        <a:cs typeface="+mn-cs"/>
                      </a:endParaRPr>
                    </a:p>
                    <a:p>
                      <a:pPr marL="92075" indent="-92075" algn="ctr" defTabSz="1280160" rtl="0" eaLnBrk="1" latinLnBrk="0" hangingPunct="1"/>
                      <a:r>
                        <a:rPr kumimoji="1" lang="en-US" altLang="ja-JP" sz="105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府立学校は完了</a:t>
                      </a:r>
                      <a:r>
                        <a:rPr kumimoji="1" lang="en-US" altLang="ja-JP" sz="105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050" b="0" kern="1200" dirty="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8071024"/>
                  </a:ext>
                </a:extLst>
              </a:tr>
              <a:tr h="575556">
                <a:tc vMerge="1">
                  <a:txBody>
                    <a:bodyPr/>
                    <a:lstStyle/>
                    <a:p>
                      <a:endParaRPr kumimoji="1" lang="ja-JP" altLang="en-US" sz="1200" b="0" dirty="0">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2075" indent="-92075"/>
                      <a:r>
                        <a:rPr kumimoji="1" lang="ja-JP" altLang="en-US" sz="1200" b="0" dirty="0">
                          <a:latin typeface="Meiryo UI" panose="020B0604030504040204" pitchFamily="50" charset="-128"/>
                          <a:ea typeface="Meiryo UI" panose="020B0604030504040204" pitchFamily="50" charset="-128"/>
                        </a:rPr>
                        <a:t>・旧耐震基準により建設された建築物で、これまで耐震化対策の対象でなかった建築物の耐震化</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1" kern="1200" dirty="0">
                          <a:solidFill>
                            <a:schemeClr val="tx1"/>
                          </a:solidFill>
                          <a:latin typeface="Meiryo UI" panose="020B0604030504040204" pitchFamily="50" charset="-128"/>
                          <a:ea typeface="Meiryo UI" panose="020B0604030504040204" pitchFamily="50" charset="-128"/>
                          <a:cs typeface="+mn-cs"/>
                        </a:rPr>
                        <a:t>継続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25584030"/>
                  </a:ext>
                </a:extLst>
              </a:tr>
              <a:tr h="703399">
                <a:tc vMerge="1">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200" b="0" dirty="0">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a:t>
                      </a:r>
                      <a:r>
                        <a:rPr kumimoji="1" lang="en-US" altLang="ja-JP" sz="1200" b="0" dirty="0">
                          <a:latin typeface="Meiryo UI" panose="020B0604030504040204" pitchFamily="50" charset="-128"/>
                          <a:ea typeface="Meiryo UI" panose="020B0604030504040204" pitchFamily="50" charset="-128"/>
                        </a:rPr>
                        <a:t>2</a:t>
                      </a:r>
                      <a:r>
                        <a:rPr kumimoji="1" lang="ja-JP" altLang="en-US" sz="1200" b="0" dirty="0">
                          <a:latin typeface="Meiryo UI" panose="020B0604030504040204" pitchFamily="50" charset="-128"/>
                          <a:ea typeface="Meiryo UI" panose="020B0604030504040204" pitchFamily="50" charset="-128"/>
                        </a:rPr>
                        <a:t>次構造部材等の耐震化を推進</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1" kern="1200" dirty="0">
                          <a:solidFill>
                            <a:schemeClr val="tx1"/>
                          </a:solidFill>
                          <a:latin typeface="Meiryo UI" panose="020B0604030504040204" pitchFamily="50" charset="-128"/>
                          <a:ea typeface="Meiryo UI" panose="020B0604030504040204" pitchFamily="50" charset="-128"/>
                          <a:cs typeface="+mn-cs"/>
                        </a:rPr>
                        <a:t>継続</a:t>
                      </a:r>
                      <a:endParaRPr kumimoji="1" lang="en-US" altLang="ja-JP" sz="1050" b="1" kern="1200" dirty="0">
                        <a:solidFill>
                          <a:schemeClr val="tx1"/>
                        </a:solidFill>
                        <a:latin typeface="Meiryo UI" panose="020B0604030504040204" pitchFamily="50" charset="-128"/>
                        <a:ea typeface="Meiryo UI" panose="020B0604030504040204" pitchFamily="50" charset="-128"/>
                        <a:cs typeface="+mn-cs"/>
                      </a:endParaRPr>
                    </a:p>
                    <a:p>
                      <a:pPr marL="0" indent="0" algn="ctr"/>
                      <a:r>
                        <a:rPr kumimoji="1" lang="ja-JP" altLang="en-US" sz="1000" b="0" kern="1200" dirty="0">
                          <a:solidFill>
                            <a:schemeClr val="tx1"/>
                          </a:solidFill>
                          <a:latin typeface="Meiryo UI" panose="020B0604030504040204" pitchFamily="50" charset="-128"/>
                          <a:ea typeface="Meiryo UI" panose="020B0604030504040204" pitchFamily="50" charset="-128"/>
                          <a:cs typeface="+mn-cs"/>
                        </a:rPr>
                        <a:t>「府有建築物総合耐震設計要領及び同解説」に移行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7033372"/>
                  </a:ext>
                </a:extLst>
              </a:tr>
            </a:tbl>
          </a:graphicData>
        </a:graphic>
      </p:graphicFrame>
      <p:cxnSp>
        <p:nvCxnSpPr>
          <p:cNvPr id="66" name="直線コネクタ 65">
            <a:extLst>
              <a:ext uri="{FF2B5EF4-FFF2-40B4-BE49-F238E27FC236}">
                <a16:creationId xmlns:a16="http://schemas.microsoft.com/office/drawing/2014/main" id="{F9439C6D-7A65-4CDA-A458-F206300ECB1F}"/>
              </a:ext>
            </a:extLst>
          </p:cNvPr>
          <p:cNvCxnSpPr>
            <a:cxnSpLocks/>
          </p:cNvCxnSpPr>
          <p:nvPr/>
        </p:nvCxnSpPr>
        <p:spPr>
          <a:xfrm>
            <a:off x="1023304" y="1338415"/>
            <a:ext cx="2700000"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A00C3C2E-26C0-4354-AA99-37E72C8B77F9}"/>
              </a:ext>
            </a:extLst>
          </p:cNvPr>
          <p:cNvCxnSpPr>
            <a:cxnSpLocks/>
          </p:cNvCxnSpPr>
          <p:nvPr/>
        </p:nvCxnSpPr>
        <p:spPr>
          <a:xfrm>
            <a:off x="4885942" y="1338415"/>
            <a:ext cx="2700000"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27318875-F023-414E-A231-34D2A3ED51FB}"/>
              </a:ext>
            </a:extLst>
          </p:cNvPr>
          <p:cNvCxnSpPr>
            <a:cxnSpLocks/>
          </p:cNvCxnSpPr>
          <p:nvPr/>
        </p:nvCxnSpPr>
        <p:spPr>
          <a:xfrm>
            <a:off x="9107951" y="1338415"/>
            <a:ext cx="2700000"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8" name="テキスト ボックス 44">
            <a:extLst>
              <a:ext uri="{FF2B5EF4-FFF2-40B4-BE49-F238E27FC236}">
                <a16:creationId xmlns:a16="http://schemas.microsoft.com/office/drawing/2014/main" id="{E90606E4-5371-48EB-BF12-729A63EFC97B}"/>
              </a:ext>
            </a:extLst>
          </p:cNvPr>
          <p:cNvSpPr txBox="1"/>
          <p:nvPr/>
        </p:nvSpPr>
        <p:spPr>
          <a:xfrm>
            <a:off x="136104" y="480120"/>
            <a:ext cx="12566519" cy="252000"/>
          </a:xfrm>
          <a:prstGeom prst="rect">
            <a:avLst/>
          </a:prstGeom>
          <a:ln/>
        </p:spPr>
        <p:style>
          <a:lnRef idx="0">
            <a:schemeClr val="accent1"/>
          </a:lnRef>
          <a:fillRef idx="3">
            <a:schemeClr val="accent1"/>
          </a:fillRef>
          <a:effectRef idx="3">
            <a:schemeClr val="accent1"/>
          </a:effectRef>
          <a:fontRef idx="minor">
            <a:schemeClr val="lt1"/>
          </a:fontRef>
        </p:style>
        <p:txBody>
          <a:bodyPr wrap="square" tIns="72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rPr>
              <a:t>大阪府耐震改修促進計画と府有建築物耐震化実施方針の策定状況</a:t>
            </a:r>
            <a:endParaRPr lang="en-US" altLang="ja-JP"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endParaRPr>
          </a:p>
        </p:txBody>
      </p:sp>
      <p:sp>
        <p:nvSpPr>
          <p:cNvPr id="52" name="正方形/長方形 51">
            <a:extLst>
              <a:ext uri="{FF2B5EF4-FFF2-40B4-BE49-F238E27FC236}">
                <a16:creationId xmlns:a16="http://schemas.microsoft.com/office/drawing/2014/main" id="{A85A32BD-6277-458C-9D83-FFEB2D3215A5}"/>
              </a:ext>
            </a:extLst>
          </p:cNvPr>
          <p:cNvSpPr/>
          <p:nvPr/>
        </p:nvSpPr>
        <p:spPr>
          <a:xfrm>
            <a:off x="215551" y="2254095"/>
            <a:ext cx="333397" cy="1026000"/>
          </a:xfrm>
          <a:prstGeom prst="rect">
            <a:avLst/>
          </a:prstGeom>
          <a:solidFill>
            <a:schemeClr val="accent5">
              <a:lumMod val="20000"/>
              <a:lumOff val="80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rPr>
              <a:t>耐震化実施方針</a:t>
            </a:r>
            <a:endParaRPr kumimoji="1" lang="en-US" altLang="ja-JP" sz="1050" b="1" dirty="0">
              <a:solidFill>
                <a:schemeClr val="tx1"/>
              </a:solidFill>
              <a:latin typeface="Meiryo UI" panose="020B0604030504040204" pitchFamily="50" charset="-128"/>
              <a:ea typeface="Meiryo UI" panose="020B0604030504040204" pitchFamily="50" charset="-128"/>
            </a:endParaRPr>
          </a:p>
          <a:p>
            <a:r>
              <a:rPr lang="ja-JP" altLang="en-US" sz="1050" b="1" dirty="0">
                <a:solidFill>
                  <a:schemeClr val="tx1"/>
                </a:solidFill>
                <a:latin typeface="Meiryo UI" panose="020B0604030504040204" pitchFamily="50" charset="-128"/>
                <a:ea typeface="Meiryo UI" panose="020B0604030504040204" pitchFamily="50" charset="-128"/>
              </a:rPr>
              <a:t>府有建築物</a:t>
            </a: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53" name="角丸四角形 25">
            <a:extLst>
              <a:ext uri="{FF2B5EF4-FFF2-40B4-BE49-F238E27FC236}">
                <a16:creationId xmlns:a16="http://schemas.microsoft.com/office/drawing/2014/main" id="{528FFE0A-A7E9-4CC1-A7B6-2863C87F8C86}"/>
              </a:ext>
            </a:extLst>
          </p:cNvPr>
          <p:cNvSpPr/>
          <p:nvPr/>
        </p:nvSpPr>
        <p:spPr>
          <a:xfrm>
            <a:off x="8561040" y="5088632"/>
            <a:ext cx="2988000" cy="21602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84138" indent="-84138">
              <a:spcBef>
                <a:spcPts val="600"/>
              </a:spcBef>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■具体的な取組</a:t>
            </a:r>
          </a:p>
          <a:p>
            <a:pPr marL="84138" indent="-84138">
              <a:spcBef>
                <a:spcPts val="600"/>
              </a:spcBef>
            </a:pP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0" name="角丸四角形 25">
            <a:extLst>
              <a:ext uri="{FF2B5EF4-FFF2-40B4-BE49-F238E27FC236}">
                <a16:creationId xmlns:a16="http://schemas.microsoft.com/office/drawing/2014/main" id="{28F6E7D5-5C5B-46F2-B4D7-BCA42DE567E6}"/>
              </a:ext>
            </a:extLst>
          </p:cNvPr>
          <p:cNvSpPr/>
          <p:nvPr/>
        </p:nvSpPr>
        <p:spPr>
          <a:xfrm>
            <a:off x="73995" y="8415741"/>
            <a:ext cx="2160240" cy="21602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84138" indent="-84138">
              <a:spcBef>
                <a:spcPts val="600"/>
              </a:spcBef>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■特定天井</a:t>
            </a:r>
          </a:p>
        </p:txBody>
      </p:sp>
      <p:sp>
        <p:nvSpPr>
          <p:cNvPr id="71" name="矢印: 右 70">
            <a:extLst>
              <a:ext uri="{FF2B5EF4-FFF2-40B4-BE49-F238E27FC236}">
                <a16:creationId xmlns:a16="http://schemas.microsoft.com/office/drawing/2014/main" id="{71792AF9-3BDE-4467-9931-9251AE4A096E}"/>
              </a:ext>
            </a:extLst>
          </p:cNvPr>
          <p:cNvSpPr/>
          <p:nvPr/>
        </p:nvSpPr>
        <p:spPr>
          <a:xfrm>
            <a:off x="8129016" y="2356514"/>
            <a:ext cx="180000" cy="355854"/>
          </a:xfrm>
          <a:prstGeom prst="rightArrow">
            <a:avLst/>
          </a:prstGeom>
          <a:solidFill>
            <a:schemeClr val="bg1">
              <a:lumMod val="75000"/>
            </a:schemeClr>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72" name="矢印: 右 71">
            <a:extLst>
              <a:ext uri="{FF2B5EF4-FFF2-40B4-BE49-F238E27FC236}">
                <a16:creationId xmlns:a16="http://schemas.microsoft.com/office/drawing/2014/main" id="{D2DCA4FF-C1B3-4A4A-84D8-940655DEA03F}"/>
              </a:ext>
            </a:extLst>
          </p:cNvPr>
          <p:cNvSpPr/>
          <p:nvPr/>
        </p:nvSpPr>
        <p:spPr>
          <a:xfrm>
            <a:off x="8129016" y="1200200"/>
            <a:ext cx="180000" cy="355854"/>
          </a:xfrm>
          <a:prstGeom prst="rightArrow">
            <a:avLst/>
          </a:prstGeom>
          <a:solidFill>
            <a:schemeClr val="bg1">
              <a:lumMod val="75000"/>
            </a:schemeClr>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73" name="矢印: 右 72">
            <a:extLst>
              <a:ext uri="{FF2B5EF4-FFF2-40B4-BE49-F238E27FC236}">
                <a16:creationId xmlns:a16="http://schemas.microsoft.com/office/drawing/2014/main" id="{013A2AA8-16C9-48A8-B8A5-2C1F0404CA56}"/>
              </a:ext>
            </a:extLst>
          </p:cNvPr>
          <p:cNvSpPr/>
          <p:nvPr/>
        </p:nvSpPr>
        <p:spPr>
          <a:xfrm>
            <a:off x="4168576" y="2356514"/>
            <a:ext cx="180000" cy="355854"/>
          </a:xfrm>
          <a:prstGeom prst="rightArrow">
            <a:avLst/>
          </a:prstGeom>
          <a:solidFill>
            <a:schemeClr val="bg1">
              <a:lumMod val="75000"/>
            </a:schemeClr>
          </a:soli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0" name="角丸四角形 25">
            <a:extLst>
              <a:ext uri="{FF2B5EF4-FFF2-40B4-BE49-F238E27FC236}">
                <a16:creationId xmlns:a16="http://schemas.microsoft.com/office/drawing/2014/main" id="{448524C0-0C95-4A57-8C00-9B5BFAB67BC7}"/>
              </a:ext>
            </a:extLst>
          </p:cNvPr>
          <p:cNvSpPr/>
          <p:nvPr/>
        </p:nvSpPr>
        <p:spPr>
          <a:xfrm>
            <a:off x="8561040" y="3687987"/>
            <a:ext cx="2988000" cy="21602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84138" indent="-84138">
              <a:spcBef>
                <a:spcPts val="600"/>
              </a:spcBef>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a:t>
            </a: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1" name="角丸四角形 25">
            <a:extLst>
              <a:ext uri="{FF2B5EF4-FFF2-40B4-BE49-F238E27FC236}">
                <a16:creationId xmlns:a16="http://schemas.microsoft.com/office/drawing/2014/main" id="{C90F2BA3-3A8E-48C3-8D7B-B2917738DF2F}"/>
              </a:ext>
            </a:extLst>
          </p:cNvPr>
          <p:cNvSpPr/>
          <p:nvPr/>
        </p:nvSpPr>
        <p:spPr>
          <a:xfrm>
            <a:off x="4024536" y="3687987"/>
            <a:ext cx="2988000" cy="21602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84138" indent="-84138">
              <a:spcBef>
                <a:spcPts val="600"/>
              </a:spcBef>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a:t>
            </a: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2" name="角丸四角形 25">
            <a:extLst>
              <a:ext uri="{FF2B5EF4-FFF2-40B4-BE49-F238E27FC236}">
                <a16:creationId xmlns:a16="http://schemas.microsoft.com/office/drawing/2014/main" id="{71DA270B-FFCE-4196-A0C5-D1D76E75C85D}"/>
              </a:ext>
            </a:extLst>
          </p:cNvPr>
          <p:cNvSpPr/>
          <p:nvPr/>
        </p:nvSpPr>
        <p:spPr>
          <a:xfrm>
            <a:off x="4024536" y="4224536"/>
            <a:ext cx="2988000" cy="21602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84138" indent="-84138">
              <a:spcBef>
                <a:spcPts val="600"/>
              </a:spcBef>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■取組状況と今後の方向性</a:t>
            </a: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470248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953</Words>
  <Application>Microsoft Office PowerPoint</Application>
  <PresentationFormat>A3 297x420 mm</PresentationFormat>
  <Paragraphs>125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2026-03-23T06:02:55Z</dcterms:created>
  <dcterms:modified xsi:type="dcterms:W3CDTF">2026-03-23T06:05:24Z</dcterms:modified>
  <cp:contentStatus/>
</cp:coreProperties>
</file>