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handoutMasterIdLst>
    <p:handoutMasterId r:id="rId7"/>
  </p:handoutMasterIdLst>
  <p:sldIdLst>
    <p:sldId id="284"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9281" autoAdjust="0"/>
  </p:normalViewPr>
  <p:slideViewPr>
    <p:cSldViewPr snapToObjects="1">
      <p:cViewPr varScale="1">
        <p:scale>
          <a:sx n="52" d="100"/>
          <a:sy n="52" d="100"/>
        </p:scale>
        <p:origin x="2316" y="78"/>
      </p:cViewPr>
      <p:guideLst>
        <p:guide orient="horz" pos="3120"/>
        <p:guide pos="2160"/>
      </p:guideLst>
    </p:cSldViewPr>
  </p:slid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D5651A44-C705-4079-AC4A-F19764110061}" type="datetimeFigureOut">
              <a:rPr kumimoji="1" lang="ja-JP" altLang="en-US" smtClean="0"/>
              <a:t>2021/1/6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58733227-03CB-41B5-A53F-0FE868336350}" type="slidenum">
              <a:rPr kumimoji="1" lang="ja-JP" altLang="en-US" smtClean="0"/>
              <a:t>‹#›</a:t>
            </a:fld>
            <a:endParaRPr kumimoji="1" lang="ja-JP" altLang="en-US"/>
          </a:p>
        </p:txBody>
      </p:sp>
    </p:spTree>
    <p:extLst>
      <p:ext uri="{BB962C8B-B14F-4D97-AF65-F5344CB8AC3E}">
        <p14:creationId xmlns:p14="http://schemas.microsoft.com/office/powerpoint/2010/main" val="309507506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4" tIns="45717" rIns="91434" bIns="45717" rtlCol="0"/>
          <a:lstStyle>
            <a:lvl1pPr algn="r">
              <a:defRPr sz="1200"/>
            </a:lvl1pPr>
          </a:lstStyle>
          <a:p>
            <a:fld id="{EF4E877F-D947-4FB3-8597-BA1A589BE9D8}" type="datetimeFigureOut">
              <a:rPr kumimoji="1" lang="ja-JP" altLang="en-US" smtClean="0"/>
              <a:t>2021/1/6</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4" tIns="45717" rIns="91434" bIns="45717" rtlCol="0" anchor="b"/>
          <a:lstStyle>
            <a:lvl1pPr algn="r">
              <a:defRPr sz="1200"/>
            </a:lvl1pPr>
          </a:lstStyle>
          <a:p>
            <a:fld id="{61CA7FBD-3553-4A45-8B2F-1965179536EA}" type="slidenum">
              <a:rPr kumimoji="1" lang="ja-JP" altLang="en-US" smtClean="0"/>
              <a:t>‹#›</a:t>
            </a:fld>
            <a:endParaRPr kumimoji="1" lang="ja-JP" altLang="en-US"/>
          </a:p>
        </p:txBody>
      </p:sp>
    </p:spTree>
    <p:extLst>
      <p:ext uri="{BB962C8B-B14F-4D97-AF65-F5344CB8AC3E}">
        <p14:creationId xmlns:p14="http://schemas.microsoft.com/office/powerpoint/2010/main" val="270770105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5"/>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B664CEB-BF96-46B1-9A7D-59E286029F5E}" type="datetime1">
              <a:rPr kumimoji="1" lang="ja-JP" altLang="en-US" smtClean="0"/>
              <a:t>2021/1/6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316546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5DA11A-7B79-4308-9CAD-BCD0527654BE}" type="datetime1">
              <a:rPr kumimoji="1" lang="ja-JP" altLang="en-US" smtClean="0"/>
              <a:t>2021/1/6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960831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6" y="529698"/>
            <a:ext cx="3357563" cy="1126807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4E817B2-185F-49F2-828D-B74F585B8950}" type="datetime1">
              <a:rPr kumimoji="1" lang="ja-JP" altLang="en-US" smtClean="0"/>
              <a:t>2021/1/6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1235577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26B5B0C-6C97-4027-AB52-40C5B72525A7}" type="datetime1">
              <a:rPr kumimoji="1" lang="ja-JP" altLang="en-US" smtClean="0"/>
              <a:t>2021/1/6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382586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9"/>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3D9DDB6-7923-43CC-A992-54B3F56A90DC}" type="datetime1">
              <a:rPr kumimoji="1" lang="ja-JP" altLang="en-US" smtClean="0"/>
              <a:t>2021/1/6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1881854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80" y="3081870"/>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5" y="3081870"/>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7E349C3-83AD-4121-8EBC-FE80A8A26C26}" type="datetime1">
              <a:rPr kumimoji="1" lang="ja-JP" altLang="en-US" smtClean="0"/>
              <a:t>2021/1/6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1085053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6"/>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74" y="2217386"/>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74"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7A91E63-88CE-4DE3-9DEC-CE6451FD3BE2}" type="datetime1">
              <a:rPr kumimoji="1" lang="ja-JP" altLang="en-US" smtClean="0"/>
              <a:t>2021/1/6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519443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606A0B0-22DE-4FC9-A1BC-0E57A23DBF3B}" type="datetime1">
              <a:rPr kumimoji="1" lang="ja-JP" altLang="en-US" smtClean="0"/>
              <a:t>2021/1/6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384364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26238F2-653F-4DBB-8806-7BA50464EE9C}" type="datetime1">
              <a:rPr kumimoji="1" lang="ja-JP" altLang="en-US" smtClean="0"/>
              <a:t>2021/1/6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045063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5" y="394408"/>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92"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5"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C6380DB-563C-4689-8CE7-755F5118165A}" type="datetime1">
              <a:rPr kumimoji="1" lang="ja-JP" altLang="en-US" smtClean="0"/>
              <a:t>2021/1/6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4246392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3"/>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5"/>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FED7734-2768-4837-A4CE-570F972D7B67}" type="datetime1">
              <a:rPr kumimoji="1" lang="ja-JP" altLang="en-US" smtClean="0"/>
              <a:t>2021/1/6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12525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4"/>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8"/>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237FF45D-6CD9-4A7B-A0A9-DA45130838FD}" type="datetime1">
              <a:rPr kumimoji="1" lang="ja-JP" altLang="en-US" smtClean="0"/>
              <a:t>2021/1/6</a:t>
            </a:fld>
            <a:endParaRPr kumimoji="1" lang="ja-JP" altLang="en-US"/>
          </a:p>
        </p:txBody>
      </p:sp>
      <p:sp>
        <p:nvSpPr>
          <p:cNvPr id="5" name="フッター プレースホルダー 4"/>
          <p:cNvSpPr>
            <a:spLocks noGrp="1"/>
          </p:cNvSpPr>
          <p:nvPr>
            <p:ph type="ftr" sz="quarter" idx="3"/>
          </p:nvPr>
        </p:nvSpPr>
        <p:spPr>
          <a:xfrm>
            <a:off x="2343150" y="9181398"/>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8"/>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514320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311150" y="469764"/>
            <a:ext cx="6235700" cy="9028742"/>
          </a:xfrm>
          <a:prstGeom prst="roundRect">
            <a:avLst>
              <a:gd name="adj" fmla="val 5020"/>
            </a:avLst>
          </a:prstGeom>
          <a:gradFill rotWithShape="0">
            <a:gsLst>
              <a:gs pos="0">
                <a:srgbClr val="FFFFFF"/>
              </a:gs>
              <a:gs pos="100000">
                <a:srgbClr val="D6E3BC"/>
              </a:gs>
            </a:gsLst>
            <a:lin ang="5400000" scaled="1"/>
          </a:gradFill>
          <a:ln w="12700">
            <a:solidFill>
              <a:srgbClr val="C2D69B"/>
            </a:solidFill>
            <a:round/>
            <a:headEnd/>
            <a:tailEnd/>
          </a:ln>
          <a:effectLst>
            <a:outerShdw dist="28398" dir="3806097" algn="ctr" rotWithShape="0">
              <a:srgbClr val="4E6128">
                <a:alpha val="50000"/>
              </a:srgbClr>
            </a:outerShdw>
          </a:effectLst>
        </p:spPr>
        <p:txBody>
          <a:bodyPr vert="horz" wrap="square" lIns="74295" tIns="8890" rIns="74295" bIns="88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 name="コンテンツ プレースホルダー 2"/>
          <p:cNvSpPr txBox="1">
            <a:spLocks/>
          </p:cNvSpPr>
          <p:nvPr/>
        </p:nvSpPr>
        <p:spPr>
          <a:xfrm>
            <a:off x="401160" y="632520"/>
            <a:ext cx="6133185" cy="886598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0" indent="0" algn="ctr">
              <a:buNone/>
              <a:defRPr/>
            </a:pPr>
            <a:r>
              <a:rPr kumimoji="1" lang="ja-JP" altLang="en-US" sz="16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はじめに</a:t>
            </a:r>
            <a:endParaRPr kumimoji="1" lang="en-US" altLang="ja-JP" sz="16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0" lvl="0" indent="0">
              <a:buNone/>
              <a:defRPr/>
            </a:pPr>
            <a:endParaRPr lang="en-US" altLang="ja-JP" sz="1400" dirty="0">
              <a:solidFill>
                <a:prstClr val="black"/>
              </a:solidFill>
              <a:latin typeface="HG丸ｺﾞｼｯｸM-PRO" panose="020F0600000000000000" pitchFamily="50" charset="-128"/>
              <a:ea typeface="HG丸ｺﾞｼｯｸM-PRO" panose="020F0600000000000000" pitchFamily="50" charset="-128"/>
            </a:endParaRPr>
          </a:p>
          <a:p>
            <a:pPr marL="0" lvl="0" indent="0">
              <a:lnSpc>
                <a:spcPts val="1800"/>
              </a:lnSpc>
              <a:buNone/>
              <a:defRPr/>
            </a:pPr>
            <a:r>
              <a:rPr lang="ja-JP" altLang="en-US" sz="1200" dirty="0">
                <a:latin typeface="HG丸ｺﾞｼｯｸM-PRO" panose="020F0600000000000000" pitchFamily="50" charset="-128"/>
                <a:ea typeface="HG丸ｺﾞｼｯｸM-PRO" panose="020F0600000000000000" pitchFamily="50" charset="-128"/>
              </a:rPr>
              <a:t>　大阪府は、「府民が</a:t>
            </a:r>
            <a:r>
              <a:rPr lang="ja-JP" altLang="en-US" sz="1200" dirty="0" err="1">
                <a:latin typeface="HG丸ｺﾞｼｯｸM-PRO" panose="020F0600000000000000" pitchFamily="50" charset="-128"/>
                <a:ea typeface="HG丸ｺﾞｼｯｸM-PRO" panose="020F0600000000000000" pitchFamily="50" charset="-128"/>
              </a:rPr>
              <a:t>つくる暮らしやすい</a:t>
            </a:r>
            <a:r>
              <a:rPr lang="ja-JP" altLang="en-US" sz="1200" dirty="0">
                <a:latin typeface="HG丸ｺﾞｼｯｸM-PRO" panose="020F0600000000000000" pitchFamily="50" charset="-128"/>
                <a:ea typeface="HG丸ｺﾞｼｯｸM-PRO" panose="020F0600000000000000" pitchFamily="50" charset="-128"/>
              </a:rPr>
              <a:t>、環境・エネルギー先進都市」を目指し、</a:t>
            </a:r>
            <a:r>
              <a:rPr lang="en-US" altLang="ja-JP" sz="1200" dirty="0">
                <a:latin typeface="HG丸ｺﾞｼｯｸM-PRO" panose="020F0600000000000000" pitchFamily="50" charset="-128"/>
                <a:ea typeface="HG丸ｺﾞｼｯｸM-PRO" panose="020F0600000000000000" pitchFamily="50" charset="-128"/>
              </a:rPr>
              <a:t>2011</a:t>
            </a:r>
            <a:r>
              <a:rPr lang="ja-JP" altLang="en-US" sz="1200" dirty="0">
                <a:latin typeface="HG丸ｺﾞｼｯｸM-PRO" panose="020F0600000000000000" pitchFamily="50" charset="-128"/>
                <a:ea typeface="HG丸ｺﾞｼｯｸM-PRO" panose="020F0600000000000000" pitchFamily="50" charset="-128"/>
              </a:rPr>
              <a:t>年（平成</a:t>
            </a:r>
            <a:r>
              <a:rPr lang="en-US" altLang="ja-JP" sz="1200" dirty="0">
                <a:latin typeface="HG丸ｺﾞｼｯｸM-PRO" panose="020F0600000000000000" pitchFamily="50" charset="-128"/>
                <a:ea typeface="HG丸ｺﾞｼｯｸM-PRO" panose="020F0600000000000000" pitchFamily="50" charset="-128"/>
              </a:rPr>
              <a:t>23</a:t>
            </a:r>
            <a:r>
              <a:rPr lang="ja-JP" altLang="en-US" sz="1200" dirty="0">
                <a:latin typeface="HG丸ｺﾞｼｯｸM-PRO" panose="020F0600000000000000" pitchFamily="50" charset="-128"/>
                <a:ea typeface="HG丸ｺﾞｼｯｸM-PRO" panose="020F0600000000000000" pitchFamily="50" charset="-128"/>
              </a:rPr>
              <a:t>年）</a:t>
            </a:r>
            <a:r>
              <a:rPr lang="en-US" altLang="ja-JP" sz="1200" dirty="0">
                <a:latin typeface="HG丸ｺﾞｼｯｸM-PRO" panose="020F0600000000000000" pitchFamily="50" charset="-128"/>
                <a:ea typeface="HG丸ｺﾞｼｯｸM-PRO" panose="020F0600000000000000" pitchFamily="50" charset="-128"/>
              </a:rPr>
              <a:t>3 </a:t>
            </a:r>
            <a:r>
              <a:rPr lang="ja-JP" altLang="en-US" sz="1200" dirty="0">
                <a:latin typeface="HG丸ｺﾞｼｯｸM-PRO" panose="020F0600000000000000" pitchFamily="50" charset="-128"/>
                <a:ea typeface="HG丸ｺﾞｼｯｸM-PRO" panose="020F0600000000000000" pitchFamily="50" charset="-128"/>
              </a:rPr>
              <a:t>月に策定した「大阪</a:t>
            </a:r>
            <a:r>
              <a:rPr lang="en-US" altLang="ja-JP" sz="1200" dirty="0">
                <a:latin typeface="HG丸ｺﾞｼｯｸM-PRO" panose="020F0600000000000000" pitchFamily="50" charset="-128"/>
                <a:ea typeface="HG丸ｺﾞｼｯｸM-PRO" panose="020F0600000000000000" pitchFamily="50" charset="-128"/>
              </a:rPr>
              <a:t>21 </a:t>
            </a:r>
            <a:r>
              <a:rPr lang="ja-JP" altLang="en-US" sz="1200" dirty="0">
                <a:latin typeface="HG丸ｺﾞｼｯｸM-PRO" panose="020F0600000000000000" pitchFamily="50" charset="-128"/>
                <a:ea typeface="HG丸ｺﾞｼｯｸM-PRO" panose="020F0600000000000000" pitchFamily="50" charset="-128"/>
              </a:rPr>
              <a:t>世紀の新環境総合計画」に基づき、幅広い環境事象への取組みを着実に進めてまいりました。「大阪府環境白書</a:t>
            </a:r>
            <a:r>
              <a:rPr lang="en-US" altLang="ja-JP" sz="1200" dirty="0">
                <a:latin typeface="HG丸ｺﾞｼｯｸM-PRO" panose="020F0600000000000000" pitchFamily="50" charset="-128"/>
                <a:ea typeface="HG丸ｺﾞｼｯｸM-PRO" panose="020F0600000000000000" pitchFamily="50" charset="-128"/>
              </a:rPr>
              <a:t>2020</a:t>
            </a:r>
            <a:r>
              <a:rPr lang="ja-JP" altLang="en-US" sz="1200" dirty="0">
                <a:latin typeface="HG丸ｺﾞｼｯｸM-PRO" panose="020F0600000000000000" pitchFamily="50" charset="-128"/>
                <a:ea typeface="HG丸ｺﾞｼｯｸM-PRO" panose="020F0600000000000000" pitchFamily="50" charset="-128"/>
              </a:rPr>
              <a:t>年版」及び「おおさかの環境</a:t>
            </a:r>
            <a:r>
              <a:rPr lang="en-US" altLang="ja-JP" sz="1200" dirty="0">
                <a:latin typeface="HG丸ｺﾞｼｯｸM-PRO" panose="020F0600000000000000" pitchFamily="50" charset="-128"/>
                <a:ea typeface="HG丸ｺﾞｼｯｸM-PRO" panose="020F0600000000000000" pitchFamily="50" charset="-128"/>
              </a:rPr>
              <a:t>2020</a:t>
            </a:r>
            <a:r>
              <a:rPr lang="ja-JP" altLang="en-US" sz="1200" dirty="0">
                <a:latin typeface="HG丸ｺﾞｼｯｸM-PRO" panose="020F0600000000000000" pitchFamily="50" charset="-128"/>
                <a:ea typeface="HG丸ｺﾞｼｯｸM-PRO" panose="020F0600000000000000" pitchFamily="50" charset="-128"/>
              </a:rPr>
              <a:t>」は、</a:t>
            </a:r>
            <a:r>
              <a:rPr lang="en-US" altLang="ja-JP" sz="1200" dirty="0">
                <a:latin typeface="HG丸ｺﾞｼｯｸM-PRO" panose="020F0600000000000000" pitchFamily="50" charset="-128"/>
                <a:ea typeface="HG丸ｺﾞｼｯｸM-PRO" panose="020F0600000000000000" pitchFamily="50" charset="-128"/>
              </a:rPr>
              <a:t>2019</a:t>
            </a:r>
            <a:r>
              <a:rPr lang="ja-JP" altLang="en-US" sz="1200" dirty="0">
                <a:latin typeface="HG丸ｺﾞｼｯｸM-PRO" panose="020F0600000000000000" pitchFamily="50" charset="-128"/>
                <a:ea typeface="HG丸ｺﾞｼｯｸM-PRO" panose="020F0600000000000000" pitchFamily="50" charset="-128"/>
              </a:rPr>
              <a:t>年度（令和元年度）の大阪府の環境の状況や取り組んでいる施策について府民の皆様に分かりやすくお伝えするため作成しました。</a:t>
            </a:r>
          </a:p>
          <a:p>
            <a:pPr marL="0" lvl="0" indent="0">
              <a:lnSpc>
                <a:spcPts val="1800"/>
              </a:lnSpc>
              <a:buNone/>
              <a:defRPr/>
            </a:pPr>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2025</a:t>
            </a:r>
            <a:r>
              <a:rPr lang="ja-JP" altLang="en-US" sz="1200" dirty="0">
                <a:latin typeface="HG丸ｺﾞｼｯｸM-PRO" panose="020F0600000000000000" pitchFamily="50" charset="-128"/>
                <a:ea typeface="HG丸ｺﾞｼｯｸM-PRO" panose="020F0600000000000000" pitchFamily="50" charset="-128"/>
              </a:rPr>
              <a:t>年大阪・関西万博の開催が決まり、</a:t>
            </a:r>
            <a:r>
              <a:rPr lang="en-US" altLang="ja-JP" sz="1200" dirty="0">
                <a:latin typeface="HG丸ｺﾞｼｯｸM-PRO" panose="020F0600000000000000" pitchFamily="50" charset="-128"/>
                <a:ea typeface="HG丸ｺﾞｼｯｸM-PRO" panose="020F0600000000000000" pitchFamily="50" charset="-128"/>
              </a:rPr>
              <a:t>SDGs</a:t>
            </a:r>
            <a:r>
              <a:rPr lang="ja-JP" altLang="en-US" sz="1200" dirty="0">
                <a:latin typeface="HG丸ｺﾞｼｯｸM-PRO" panose="020F0600000000000000" pitchFamily="50" charset="-128"/>
                <a:ea typeface="HG丸ｺﾞｼｯｸM-PRO" panose="020F0600000000000000" pitchFamily="50" charset="-128"/>
              </a:rPr>
              <a:t>（国連の持続可能な開発目標）の目標年である</a:t>
            </a:r>
            <a:r>
              <a:rPr lang="en-US" altLang="ja-JP" sz="1200" dirty="0">
                <a:latin typeface="HG丸ｺﾞｼｯｸM-PRO" panose="020F0600000000000000" pitchFamily="50" charset="-128"/>
                <a:ea typeface="HG丸ｺﾞｼｯｸM-PRO" panose="020F0600000000000000" pitchFamily="50" charset="-128"/>
              </a:rPr>
              <a:t>2030</a:t>
            </a:r>
            <a:r>
              <a:rPr lang="ja-JP" altLang="en-US" sz="1200" dirty="0" smtClean="0">
                <a:latin typeface="HG丸ｺﾞｼｯｸM-PRO" panose="020F0600000000000000" pitchFamily="50" charset="-128"/>
                <a:ea typeface="HG丸ｺﾞｼｯｸM-PRO" panose="020F0600000000000000" pitchFamily="50" charset="-128"/>
              </a:rPr>
              <a:t>年に向けて、</a:t>
            </a:r>
            <a:r>
              <a:rPr lang="ja-JP" altLang="en-US" sz="1200" dirty="0">
                <a:latin typeface="HG丸ｺﾞｼｯｸM-PRO" panose="020F0600000000000000" pitchFamily="50" charset="-128"/>
                <a:ea typeface="HG丸ｺﾞｼｯｸM-PRO" panose="020F0600000000000000" pitchFamily="50" charset="-128"/>
              </a:rPr>
              <a:t>環境を含めた様々な課題について取組み、持続可能な社会の形成に向けた地域の力を世界に発信すべき重要な１０年間を迎えることとなりました。</a:t>
            </a:r>
          </a:p>
          <a:p>
            <a:pPr marL="0" lvl="0" indent="0">
              <a:lnSpc>
                <a:spcPts val="1800"/>
              </a:lnSpc>
              <a:buNone/>
              <a:defRPr/>
            </a:pPr>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2019</a:t>
            </a:r>
            <a:r>
              <a:rPr lang="ja-JP" altLang="en-US" sz="1200" dirty="0">
                <a:latin typeface="HG丸ｺﾞｼｯｸM-PRO" panose="020F0600000000000000" pitchFamily="50" charset="-128"/>
                <a:ea typeface="HG丸ｺﾞｼｯｸM-PRO" panose="020F0600000000000000" pitchFamily="50" charset="-128"/>
              </a:rPr>
              <a:t>年（令和元年）６月に開催された</a:t>
            </a:r>
            <a:r>
              <a:rPr lang="en-US" altLang="ja-JP" sz="1200" dirty="0">
                <a:latin typeface="HG丸ｺﾞｼｯｸM-PRO" panose="020F0600000000000000" pitchFamily="50" charset="-128"/>
                <a:ea typeface="HG丸ｺﾞｼｯｸM-PRO" panose="020F0600000000000000" pitchFamily="50" charset="-128"/>
              </a:rPr>
              <a:t>G20</a:t>
            </a:r>
            <a:r>
              <a:rPr lang="ja-JP" altLang="en-US" sz="1200" dirty="0">
                <a:latin typeface="HG丸ｺﾞｼｯｸM-PRO" panose="020F0600000000000000" pitchFamily="50" charset="-128"/>
                <a:ea typeface="HG丸ｺﾞｼｯｸM-PRO" panose="020F0600000000000000" pitchFamily="50" charset="-128"/>
              </a:rPr>
              <a:t>大阪サミットにおいては、</a:t>
            </a:r>
            <a:r>
              <a:rPr lang="en-US" altLang="ja-JP" sz="1200" dirty="0">
                <a:latin typeface="HG丸ｺﾞｼｯｸM-PRO" panose="020F0600000000000000" pitchFamily="50" charset="-128"/>
                <a:ea typeface="HG丸ｺﾞｼｯｸM-PRO" panose="020F0600000000000000" pitchFamily="50" charset="-128"/>
              </a:rPr>
              <a:t>2050</a:t>
            </a:r>
            <a:r>
              <a:rPr lang="ja-JP" altLang="en-US" sz="1200" dirty="0">
                <a:latin typeface="HG丸ｺﾞｼｯｸM-PRO" panose="020F0600000000000000" pitchFamily="50" charset="-128"/>
                <a:ea typeface="HG丸ｺﾞｼｯｸM-PRO" panose="020F0600000000000000" pitchFamily="50" charset="-128"/>
              </a:rPr>
              <a:t>年までに海洋プラスチックごみに</a:t>
            </a:r>
            <a:r>
              <a:rPr lang="ja-JP" altLang="en-US" sz="1200" dirty="0" smtClean="0">
                <a:latin typeface="HG丸ｺﾞｼｯｸM-PRO" panose="020F0600000000000000" pitchFamily="50" charset="-128"/>
                <a:ea typeface="HG丸ｺﾞｼｯｸM-PRO" panose="020F0600000000000000" pitchFamily="50" charset="-128"/>
              </a:rPr>
              <a:t>よる</a:t>
            </a:r>
            <a:r>
              <a:rPr lang="ja-JP" altLang="en-US" sz="1200" dirty="0">
                <a:latin typeface="HG丸ｺﾞｼｯｸM-PRO" panose="020F0600000000000000" pitchFamily="50" charset="-128"/>
                <a:ea typeface="HG丸ｺﾞｼｯｸM-PRO" panose="020F0600000000000000" pitchFamily="50" charset="-128"/>
              </a:rPr>
              <a:t>新</a:t>
            </a:r>
            <a:r>
              <a:rPr lang="ja-JP" altLang="en-US" sz="1200" dirty="0" smtClean="0">
                <a:latin typeface="HG丸ｺﾞｼｯｸM-PRO" panose="020F0600000000000000" pitchFamily="50" charset="-128"/>
                <a:ea typeface="HG丸ｺﾞｼｯｸM-PRO" panose="020F0600000000000000" pitchFamily="50" charset="-128"/>
              </a:rPr>
              <a:t>た</a:t>
            </a:r>
            <a:r>
              <a:rPr lang="ja-JP" altLang="en-US" sz="1200" dirty="0">
                <a:latin typeface="HG丸ｺﾞｼｯｸM-PRO" panose="020F0600000000000000" pitchFamily="50" charset="-128"/>
                <a:ea typeface="HG丸ｺﾞｼｯｸM-PRO" panose="020F0600000000000000" pitchFamily="50" charset="-128"/>
              </a:rPr>
              <a:t>な</a:t>
            </a:r>
            <a:r>
              <a:rPr lang="ja-JP" altLang="en-US" sz="1200" dirty="0" smtClean="0">
                <a:latin typeface="HG丸ｺﾞｼｯｸM-PRO" panose="020F0600000000000000" pitchFamily="50" charset="-128"/>
                <a:ea typeface="HG丸ｺﾞｼｯｸM-PRO" panose="020F0600000000000000" pitchFamily="50" charset="-128"/>
              </a:rPr>
              <a:t>汚染</a:t>
            </a:r>
            <a:r>
              <a:rPr lang="ja-JP" altLang="en-US" sz="1200" dirty="0">
                <a:latin typeface="HG丸ｺﾞｼｯｸM-PRO" panose="020F0600000000000000" pitchFamily="50" charset="-128"/>
                <a:ea typeface="HG丸ｺﾞｼｯｸM-PRO" panose="020F0600000000000000" pitchFamily="50" charset="-128"/>
              </a:rPr>
              <a:t>をゼロとすることをめざす「大阪ブルー・オーシャン・ビジョン」が共有されました。世界的な環境課題に対処するビジョンがここ大阪で共有されたことは画期的であると同時に、その早期実現に向けて大阪が率先して取り組むことが期待されているとも言えます。</a:t>
            </a:r>
            <a:r>
              <a:rPr lang="en-US" altLang="ja-JP" sz="1200" dirty="0">
                <a:latin typeface="HG丸ｺﾞｼｯｸM-PRO" panose="020F0600000000000000" pitchFamily="50" charset="-128"/>
                <a:ea typeface="HG丸ｺﾞｼｯｸM-PRO" panose="020F0600000000000000" pitchFamily="50" charset="-128"/>
              </a:rPr>
              <a:t>2020</a:t>
            </a:r>
            <a:r>
              <a:rPr lang="ja-JP" altLang="en-US" sz="1200" dirty="0">
                <a:latin typeface="HG丸ｺﾞｼｯｸM-PRO" panose="020F0600000000000000" pitchFamily="50" charset="-128"/>
                <a:ea typeface="HG丸ｺﾞｼｯｸM-PRO" panose="020F0600000000000000" pitchFamily="50" charset="-128"/>
              </a:rPr>
              <a:t>年（令和２年）２月には、大阪府と大阪市が共同で内閣府の「</a:t>
            </a:r>
            <a:r>
              <a:rPr lang="en-US" altLang="ja-JP" sz="1200" dirty="0">
                <a:latin typeface="HG丸ｺﾞｼｯｸM-PRO" panose="020F0600000000000000" pitchFamily="50" charset="-128"/>
                <a:ea typeface="HG丸ｺﾞｼｯｸM-PRO" panose="020F0600000000000000" pitchFamily="50" charset="-128"/>
              </a:rPr>
              <a:t>SDGs</a:t>
            </a:r>
            <a:r>
              <a:rPr lang="ja-JP" altLang="en-US" sz="1200" dirty="0">
                <a:latin typeface="HG丸ｺﾞｼｯｸM-PRO" panose="020F0600000000000000" pitchFamily="50" charset="-128"/>
                <a:ea typeface="HG丸ｺﾞｼｯｸM-PRO" panose="020F0600000000000000" pitchFamily="50" charset="-128"/>
              </a:rPr>
              <a:t>未来都市」に申請</a:t>
            </a:r>
            <a:r>
              <a:rPr lang="ja-JP" altLang="en-US" sz="1200" dirty="0" smtClean="0">
                <a:latin typeface="HG丸ｺﾞｼｯｸM-PRO" panose="020F0600000000000000" pitchFamily="50" charset="-128"/>
                <a:ea typeface="HG丸ｺﾞｼｯｸM-PRO" panose="020F0600000000000000" pitchFamily="50" charset="-128"/>
              </a:rPr>
              <a:t>して同年</a:t>
            </a:r>
            <a:r>
              <a:rPr lang="ja-JP" altLang="en-US" sz="1200" dirty="0">
                <a:latin typeface="HG丸ｺﾞｼｯｸM-PRO" panose="020F0600000000000000" pitchFamily="50" charset="-128"/>
                <a:ea typeface="HG丸ｺﾞｼｯｸM-PRO" panose="020F0600000000000000" pitchFamily="50" charset="-128"/>
              </a:rPr>
              <a:t>７月</a:t>
            </a:r>
            <a:r>
              <a:rPr lang="ja-JP" altLang="en-US" sz="1200" dirty="0" smtClean="0">
                <a:latin typeface="HG丸ｺﾞｼｯｸM-PRO" panose="020F0600000000000000" pitchFamily="50" charset="-128"/>
                <a:ea typeface="HG丸ｺﾞｼｯｸM-PRO" panose="020F0600000000000000" pitchFamily="50" charset="-128"/>
              </a:rPr>
              <a:t>に選定され、</a:t>
            </a:r>
            <a:r>
              <a:rPr lang="ja-JP" altLang="en-US" sz="1200" dirty="0">
                <a:latin typeface="HG丸ｺﾞｼｯｸM-PRO" panose="020F0600000000000000" pitchFamily="50" charset="-128"/>
                <a:ea typeface="HG丸ｺﾞｼｯｸM-PRO" panose="020F0600000000000000" pitchFamily="50" charset="-128"/>
              </a:rPr>
              <a:t>そのモデル事業としてプラスチックごみ対策に取り組み、環境・社会・経済の統合的向上をめざすこととしています。</a:t>
            </a:r>
          </a:p>
          <a:p>
            <a:pPr marL="0" lvl="0" indent="0">
              <a:lnSpc>
                <a:spcPts val="1800"/>
              </a:lnSpc>
              <a:buNone/>
              <a:defRPr/>
            </a:pPr>
            <a:r>
              <a:rPr lang="ja-JP" altLang="en-US" sz="1200" dirty="0" smtClean="0">
                <a:latin typeface="HG丸ｺﾞｼｯｸM-PRO" panose="020F0600000000000000" pitchFamily="50" charset="-128"/>
                <a:ea typeface="HG丸ｺﾞｼｯｸM-PRO" panose="020F0600000000000000" pitchFamily="50" charset="-128"/>
              </a:rPr>
              <a:t>　また</a:t>
            </a:r>
            <a:r>
              <a:rPr lang="ja-JP" altLang="en-US" sz="1200" dirty="0">
                <a:latin typeface="HG丸ｺﾞｼｯｸM-PRO" panose="020F0600000000000000" pitchFamily="50" charset="-128"/>
                <a:ea typeface="HG丸ｺﾞｼｯｸM-PRO" panose="020F0600000000000000" pitchFamily="50" charset="-128"/>
              </a:rPr>
              <a:t>、危機的状況ともいえる気候変動問題に対しては、</a:t>
            </a:r>
            <a:r>
              <a:rPr lang="en-US" altLang="ja-JP" sz="1200" dirty="0">
                <a:latin typeface="HG丸ｺﾞｼｯｸM-PRO" panose="020F0600000000000000" pitchFamily="50" charset="-128"/>
                <a:ea typeface="HG丸ｺﾞｼｯｸM-PRO" panose="020F0600000000000000" pitchFamily="50" charset="-128"/>
              </a:rPr>
              <a:t>2019</a:t>
            </a:r>
            <a:r>
              <a:rPr lang="ja-JP" altLang="en-US" sz="1200" dirty="0">
                <a:latin typeface="HG丸ｺﾞｼｯｸM-PRO" panose="020F0600000000000000" pitchFamily="50" charset="-128"/>
                <a:ea typeface="HG丸ｺﾞｼｯｸM-PRO" panose="020F0600000000000000" pitchFamily="50" charset="-128"/>
              </a:rPr>
              <a:t>年（令和元年）</a:t>
            </a:r>
            <a:r>
              <a:rPr lang="en-US" altLang="ja-JP" sz="1200" dirty="0">
                <a:latin typeface="HG丸ｺﾞｼｯｸM-PRO" panose="020F0600000000000000" pitchFamily="50" charset="-128"/>
                <a:ea typeface="HG丸ｺﾞｼｯｸM-PRO" panose="020F0600000000000000" pitchFamily="50" charset="-128"/>
              </a:rPr>
              <a:t>10</a:t>
            </a:r>
            <a:r>
              <a:rPr lang="ja-JP" altLang="en-US" sz="1200" dirty="0">
                <a:latin typeface="HG丸ｺﾞｼｯｸM-PRO" panose="020F0600000000000000" pitchFamily="50" charset="-128"/>
                <a:ea typeface="HG丸ｺﾞｼｯｸM-PRO" panose="020F0600000000000000" pitchFamily="50" charset="-128"/>
              </a:rPr>
              <a:t>月に、大阪府として、</a:t>
            </a:r>
            <a:r>
              <a:rPr lang="en-US" altLang="ja-JP" sz="1200" dirty="0">
                <a:latin typeface="HG丸ｺﾞｼｯｸM-PRO" panose="020F0600000000000000" pitchFamily="50" charset="-128"/>
                <a:ea typeface="HG丸ｺﾞｼｯｸM-PRO" panose="020F0600000000000000" pitchFamily="50" charset="-128"/>
              </a:rPr>
              <a:t>2050</a:t>
            </a:r>
            <a:r>
              <a:rPr lang="ja-JP" altLang="en-US" sz="1200" dirty="0">
                <a:latin typeface="HG丸ｺﾞｼｯｸM-PRO" panose="020F0600000000000000" pitchFamily="50" charset="-128"/>
                <a:ea typeface="HG丸ｺﾞｼｯｸM-PRO" panose="020F0600000000000000" pitchFamily="50" charset="-128"/>
              </a:rPr>
              <a:t>年二酸化炭素排出量実質ゼロをめざすことを表明しました。その後も全国の自治体で同様の表明を行う「ゼロカーボンシティ」の動きが広まりました。そして</a:t>
            </a:r>
            <a:r>
              <a:rPr lang="en-US" altLang="ja-JP" sz="1200" dirty="0">
                <a:latin typeface="HG丸ｺﾞｼｯｸM-PRO" panose="020F0600000000000000" pitchFamily="50" charset="-128"/>
                <a:ea typeface="HG丸ｺﾞｼｯｸM-PRO" panose="020F0600000000000000" pitchFamily="50" charset="-128"/>
              </a:rPr>
              <a:t>2020</a:t>
            </a:r>
            <a:r>
              <a:rPr lang="ja-JP" altLang="en-US" sz="1200" dirty="0">
                <a:latin typeface="HG丸ｺﾞｼｯｸM-PRO" panose="020F0600000000000000" pitchFamily="50" charset="-128"/>
                <a:ea typeface="HG丸ｺﾞｼｯｸM-PRO" panose="020F0600000000000000" pitchFamily="50" charset="-128"/>
              </a:rPr>
              <a:t>年（令和２年）</a:t>
            </a:r>
            <a:r>
              <a:rPr lang="en-US" altLang="ja-JP" sz="1200" dirty="0">
                <a:latin typeface="HG丸ｺﾞｼｯｸM-PRO" panose="020F0600000000000000" pitchFamily="50" charset="-128"/>
                <a:ea typeface="HG丸ｺﾞｼｯｸM-PRO" panose="020F0600000000000000" pitchFamily="50" charset="-128"/>
              </a:rPr>
              <a:t>10</a:t>
            </a:r>
            <a:r>
              <a:rPr lang="ja-JP" altLang="en-US" sz="1200" dirty="0">
                <a:latin typeface="HG丸ｺﾞｼｯｸM-PRO" panose="020F0600000000000000" pitchFamily="50" charset="-128"/>
                <a:ea typeface="HG丸ｺﾞｼｯｸM-PRO" panose="020F0600000000000000" pitchFamily="50" charset="-128"/>
              </a:rPr>
              <a:t>月、菅内閣総理大臣が所信表明演説において、</a:t>
            </a:r>
            <a:r>
              <a:rPr lang="en-US" altLang="ja-JP" sz="1200" dirty="0">
                <a:latin typeface="HG丸ｺﾞｼｯｸM-PRO" panose="020F0600000000000000" pitchFamily="50" charset="-128"/>
                <a:ea typeface="HG丸ｺﾞｼｯｸM-PRO" panose="020F0600000000000000" pitchFamily="50" charset="-128"/>
              </a:rPr>
              <a:t>2050</a:t>
            </a:r>
            <a:r>
              <a:rPr lang="ja-JP" altLang="en-US" sz="1200" dirty="0">
                <a:latin typeface="HG丸ｺﾞｼｯｸM-PRO" panose="020F0600000000000000" pitchFamily="50" charset="-128"/>
                <a:ea typeface="HG丸ｺﾞｼｯｸM-PRO" panose="020F0600000000000000" pitchFamily="50" charset="-128"/>
              </a:rPr>
              <a:t>年までに温室効果ガス排出量の実質ゼロをめざすことを表明し、国の政策の大きな転換点となりました。</a:t>
            </a:r>
          </a:p>
          <a:p>
            <a:pPr marL="0" lvl="0" indent="0">
              <a:lnSpc>
                <a:spcPts val="1800"/>
              </a:lnSpc>
              <a:buNone/>
              <a:defRPr/>
            </a:pPr>
            <a:r>
              <a:rPr lang="ja-JP" altLang="en-US" sz="1200" dirty="0" smtClean="0">
                <a:latin typeface="HG丸ｺﾞｼｯｸM-PRO" panose="020F0600000000000000" pitchFamily="50" charset="-128"/>
                <a:ea typeface="HG丸ｺﾞｼｯｸM-PRO" panose="020F0600000000000000" pitchFamily="50" charset="-128"/>
              </a:rPr>
              <a:t>　一方</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2020</a:t>
            </a:r>
            <a:r>
              <a:rPr lang="ja-JP" altLang="en-US" sz="1200" dirty="0">
                <a:latin typeface="HG丸ｺﾞｼｯｸM-PRO" panose="020F0600000000000000" pitchFamily="50" charset="-128"/>
                <a:ea typeface="HG丸ｺﾞｼｯｸM-PRO" panose="020F0600000000000000" pitchFamily="50" charset="-128"/>
              </a:rPr>
              <a:t>年（令和２年）には新型コロナウイルス感染症の世界的な広がりにより、社会は大きな影響を受けました。感染症予防を講じながら社会活動を行うとともに、社会・経済を復興させていくうえでも、環境は欠かせない視点であり、巻頭特集では身近な視点から環境に配慮した生活や働き方を見直す話題についてまとめました。</a:t>
            </a:r>
          </a:p>
          <a:p>
            <a:pPr marL="0" lvl="0" indent="0">
              <a:lnSpc>
                <a:spcPts val="1800"/>
              </a:lnSpc>
              <a:buNone/>
              <a:defRPr/>
            </a:pPr>
            <a:r>
              <a:rPr lang="ja-JP" altLang="en-US" sz="1200" dirty="0" smtClean="0">
                <a:latin typeface="HG丸ｺﾞｼｯｸM-PRO" panose="020F0600000000000000" pitchFamily="50" charset="-128"/>
                <a:ea typeface="HG丸ｺﾞｼｯｸM-PRO" panose="020F0600000000000000" pitchFamily="50" charset="-128"/>
              </a:rPr>
              <a:t>　この</a:t>
            </a:r>
            <a:r>
              <a:rPr lang="ja-JP" altLang="en-US" sz="1200" dirty="0">
                <a:latin typeface="HG丸ｺﾞｼｯｸM-PRO" panose="020F0600000000000000" pitchFamily="50" charset="-128"/>
                <a:ea typeface="HG丸ｺﾞｼｯｸM-PRO" panose="020F0600000000000000" pitchFamily="50" charset="-128"/>
              </a:rPr>
              <a:t>ような世界的、長期的な環境課題に対する動きを踏まえ、今後とも</a:t>
            </a:r>
            <a:r>
              <a:rPr lang="ja-JP" altLang="en-US" sz="1200" dirty="0" smtClean="0">
                <a:latin typeface="HG丸ｺﾞｼｯｸM-PRO" panose="020F0600000000000000" pitchFamily="50" charset="-128"/>
                <a:ea typeface="HG丸ｺﾞｼｯｸM-PRO" panose="020F0600000000000000" pitchFamily="50" charset="-128"/>
              </a:rPr>
              <a:t>大阪府は</a:t>
            </a:r>
            <a:r>
              <a:rPr lang="ja-JP" altLang="en-US" sz="1200" dirty="0">
                <a:latin typeface="HG丸ｺﾞｼｯｸM-PRO" panose="020F0600000000000000" pitchFamily="50" charset="-128"/>
                <a:ea typeface="HG丸ｺﾞｼｯｸM-PRO" panose="020F0600000000000000" pitchFamily="50" charset="-128"/>
              </a:rPr>
              <a:t>、豊かな環境の保全と創造に取り組んでまいります。そのためには、行政はもとより、府民や事業者のみなさまと力を合わせて取り組むこと</a:t>
            </a:r>
            <a:r>
              <a:rPr lang="ja-JP" altLang="en-US" sz="1200" dirty="0" smtClean="0">
                <a:latin typeface="HG丸ｺﾞｼｯｸM-PRO" panose="020F0600000000000000" pitchFamily="50" charset="-128"/>
                <a:ea typeface="HG丸ｺﾞｼｯｸM-PRO" panose="020F0600000000000000" pitchFamily="50" charset="-128"/>
              </a:rPr>
              <a:t>が重要です</a:t>
            </a:r>
            <a:r>
              <a:rPr lang="ja-JP" altLang="en-US" sz="1200" dirty="0">
                <a:latin typeface="HG丸ｺﾞｼｯｸM-PRO" panose="020F0600000000000000" pitchFamily="50" charset="-128"/>
                <a:ea typeface="HG丸ｺﾞｼｯｸM-PRO" panose="020F0600000000000000" pitchFamily="50" charset="-128"/>
              </a:rPr>
              <a:t>。本書が、将来に向けてより良い環境づくりの一助となれば幸いです。</a:t>
            </a:r>
          </a:p>
          <a:p>
            <a:pPr marL="0" lvl="0" indent="0">
              <a:lnSpc>
                <a:spcPts val="1800"/>
              </a:lnSpc>
              <a:buNone/>
              <a:defRPr/>
            </a:pPr>
            <a:endParaRPr lang="ja-JP" altLang="en-US" sz="1200" dirty="0">
              <a:latin typeface="HG丸ｺﾞｼｯｸM-PRO" panose="020F0600000000000000" pitchFamily="50" charset="-128"/>
              <a:ea typeface="HG丸ｺﾞｼｯｸM-PRO" panose="020F0600000000000000" pitchFamily="50" charset="-128"/>
            </a:endParaRPr>
          </a:p>
          <a:p>
            <a:pPr marL="0" lvl="0" indent="0" algn="ctr">
              <a:lnSpc>
                <a:spcPts val="1300"/>
              </a:lnSpc>
              <a:buNone/>
              <a:defRPr/>
            </a:pPr>
            <a:r>
              <a:rPr lang="ja-JP" altLang="en-US" sz="1200" dirty="0" smtClean="0">
                <a:latin typeface="HG丸ｺﾞｼｯｸM-PRO" panose="020F0600000000000000" pitchFamily="50" charset="-128"/>
                <a:ea typeface="HG丸ｺﾞｼｯｸM-PRO" panose="020F0600000000000000" pitchFamily="50" charset="-128"/>
              </a:rPr>
              <a:t>　　　　　　　　　　　　　　　　　　　　　　　　　　　　２０２０年１２月</a:t>
            </a:r>
            <a:endParaRPr lang="ja-JP" altLang="en-US" sz="1200" dirty="0">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ts val="1300"/>
              </a:lnSpc>
              <a:spcBef>
                <a:spcPct val="20000"/>
              </a:spcBef>
              <a:spcAft>
                <a:spcPts val="0"/>
              </a:spcAft>
              <a:buClrTx/>
              <a:buSzTx/>
              <a:buFont typeface="Arial" panose="020B0604020202020204" pitchFamily="34" charset="0"/>
              <a:buNone/>
              <a:tabLst/>
              <a:defRPr/>
            </a:pPr>
            <a:endParaRPr kumimoji="1" lang="ja-JP" altLang="en-US" sz="1100" b="0" i="0" u="none" strike="noStrike" kern="1200" cap="none" spc="0" normalizeH="0" baseline="0" noProof="0" dirty="0">
              <a:ln>
                <a:noFill/>
              </a:ln>
              <a:effectLst/>
              <a:uLnTx/>
              <a:uFillTx/>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70714739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ctr">
          <a:defRPr kumimoji="1" sz="1050" dirty="0" smtClean="0">
            <a:solidFill>
              <a:schemeClr val="bg1"/>
            </a:solidFill>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D37D5DC3111EA4DA248C7ACBAED65AC" ma:contentTypeVersion="0" ma:contentTypeDescription="新しいドキュメントを作成します。" ma:contentTypeScope="" ma:versionID="bec28475a50fe2f6f79db21461222815">
  <xsd:schema xmlns:xsd="http://www.w3.org/2001/XMLSchema" xmlns:xs="http://www.w3.org/2001/XMLSchema" xmlns:p="http://schemas.microsoft.com/office/2006/metadata/properties" targetNamespace="http://schemas.microsoft.com/office/2006/metadata/properties" ma:root="true" ma:fieldsID="4ed14474a1014a33b797668e927a5ba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7F6BB6A-1726-4F55-90FB-1458A6D3FE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A6075294-7719-457C-978E-00AC60F06C42}">
  <ds:schemaRefs>
    <ds:schemaRef ds:uri="http://schemas.microsoft.com/sharepoint/v3/contenttype/forms"/>
  </ds:schemaRefs>
</ds:datastoreItem>
</file>

<file path=customXml/itemProps3.xml><?xml version="1.0" encoding="utf-8"?>
<ds:datastoreItem xmlns:ds="http://schemas.openxmlformats.org/officeDocument/2006/customXml" ds:itemID="{FDCB2AD4-F20B-4FE0-A7C3-7067ED715AAA}">
  <ds:schemaRefs>
    <ds:schemaRef ds:uri="http://schemas.microsoft.com/office/infopath/2007/PartnerControls"/>
    <ds:schemaRef ds:uri="http://schemas.microsoft.com/office/2006/documentManagement/types"/>
    <ds:schemaRef ds:uri="http://purl.org/dc/terms/"/>
    <ds:schemaRef ds:uri="http://schemas.microsoft.com/office/2006/metadata/properties"/>
    <ds:schemaRef ds:uri="http://www.w3.org/XML/1998/namespace"/>
    <ds:schemaRef ds:uri="http://purl.org/dc/dcmitype/"/>
    <ds:schemaRef ds:uri="http://purl.org/dc/elements/1.1/"/>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8079</TotalTime>
  <Words>611</Words>
  <Application>Microsoft Office PowerPoint</Application>
  <PresentationFormat>A4 210 x 297 mm</PresentationFormat>
  <Paragraphs>10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ＭＳ Ｐゴシック</vt:lpstr>
      <vt:lpstr>游ゴシック</vt:lpstr>
      <vt:lpstr>Arial</vt:lpstr>
      <vt:lpstr>Calibri</vt:lpstr>
      <vt:lpstr>Office ​​テーマ</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川村　健斗</dc:creator>
  <cp:lastModifiedBy>定　道生</cp:lastModifiedBy>
  <cp:revision>813</cp:revision>
  <cp:lastPrinted>2020-01-22T05:41:25Z</cp:lastPrinted>
  <dcterms:created xsi:type="dcterms:W3CDTF">2018-09-21T07:33:43Z</dcterms:created>
  <dcterms:modified xsi:type="dcterms:W3CDTF">2021-01-06T11:08:41Z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0x0101007D37D5DC3111EA4DA248C7ACBAED65AC</vt:lpwstr>
  </property>
</Properties>
</file>