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6" r:id="rId2"/>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snapToGrid="0">
      <p:cViewPr varScale="1">
        <p:scale>
          <a:sx n="82" d="100"/>
          <a:sy n="82" d="100"/>
        </p:scale>
        <p:origin x="91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C86C3B43-05D0-4358-A881-BC271937EB7B}" type="datetimeFigureOut">
              <a:rPr kumimoji="1" lang="ja-JP" altLang="en-US" smtClean="0"/>
              <a:t>2021/12/13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AB73096-4237-4EB3-917A-3A2A3FB2B7E5}" type="slidenum">
              <a:rPr kumimoji="1" lang="ja-JP" altLang="en-US" smtClean="0"/>
              <a:t>‹#›</a:t>
            </a:fld>
            <a:endParaRPr kumimoji="1" lang="ja-JP" altLang="en-US"/>
          </a:p>
        </p:txBody>
      </p:sp>
    </p:spTree>
    <p:extLst>
      <p:ext uri="{BB962C8B-B14F-4D97-AF65-F5344CB8AC3E}">
        <p14:creationId xmlns:p14="http://schemas.microsoft.com/office/powerpoint/2010/main" val="31090599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86C3B43-05D0-4358-A881-BC271937EB7B}" type="datetimeFigureOut">
              <a:rPr kumimoji="1" lang="ja-JP" altLang="en-US" smtClean="0"/>
              <a:t>2021/12/13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AB73096-4237-4EB3-917A-3A2A3FB2B7E5}" type="slidenum">
              <a:rPr kumimoji="1" lang="ja-JP" altLang="en-US" smtClean="0"/>
              <a:t>‹#›</a:t>
            </a:fld>
            <a:endParaRPr kumimoji="1" lang="ja-JP" altLang="en-US"/>
          </a:p>
        </p:txBody>
      </p:sp>
    </p:spTree>
    <p:extLst>
      <p:ext uri="{BB962C8B-B14F-4D97-AF65-F5344CB8AC3E}">
        <p14:creationId xmlns:p14="http://schemas.microsoft.com/office/powerpoint/2010/main" val="20475910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86C3B43-05D0-4358-A881-BC271937EB7B}" type="datetimeFigureOut">
              <a:rPr kumimoji="1" lang="ja-JP" altLang="en-US" smtClean="0"/>
              <a:t>2021/12/13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AB73096-4237-4EB3-917A-3A2A3FB2B7E5}" type="slidenum">
              <a:rPr kumimoji="1" lang="ja-JP" altLang="en-US" smtClean="0"/>
              <a:t>‹#›</a:t>
            </a:fld>
            <a:endParaRPr kumimoji="1" lang="ja-JP" altLang="en-US"/>
          </a:p>
        </p:txBody>
      </p:sp>
    </p:spTree>
    <p:extLst>
      <p:ext uri="{BB962C8B-B14F-4D97-AF65-F5344CB8AC3E}">
        <p14:creationId xmlns:p14="http://schemas.microsoft.com/office/powerpoint/2010/main" val="11762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86C3B43-05D0-4358-A881-BC271937EB7B}" type="datetimeFigureOut">
              <a:rPr kumimoji="1" lang="ja-JP" altLang="en-US" smtClean="0"/>
              <a:t>2021/12/13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AB73096-4237-4EB3-917A-3A2A3FB2B7E5}" type="slidenum">
              <a:rPr kumimoji="1" lang="ja-JP" altLang="en-US" smtClean="0"/>
              <a:t>‹#›</a:t>
            </a:fld>
            <a:endParaRPr kumimoji="1" lang="ja-JP" altLang="en-US"/>
          </a:p>
        </p:txBody>
      </p:sp>
    </p:spTree>
    <p:extLst>
      <p:ext uri="{BB962C8B-B14F-4D97-AF65-F5344CB8AC3E}">
        <p14:creationId xmlns:p14="http://schemas.microsoft.com/office/powerpoint/2010/main" val="597011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C86C3B43-05D0-4358-A881-BC271937EB7B}" type="datetimeFigureOut">
              <a:rPr kumimoji="1" lang="ja-JP" altLang="en-US" smtClean="0"/>
              <a:t>2021/12/13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AB73096-4237-4EB3-917A-3A2A3FB2B7E5}" type="slidenum">
              <a:rPr kumimoji="1" lang="ja-JP" altLang="en-US" smtClean="0"/>
              <a:t>‹#›</a:t>
            </a:fld>
            <a:endParaRPr kumimoji="1" lang="ja-JP" altLang="en-US"/>
          </a:p>
        </p:txBody>
      </p:sp>
    </p:spTree>
    <p:extLst>
      <p:ext uri="{BB962C8B-B14F-4D97-AF65-F5344CB8AC3E}">
        <p14:creationId xmlns:p14="http://schemas.microsoft.com/office/powerpoint/2010/main" val="487582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C86C3B43-05D0-4358-A881-BC271937EB7B}" type="datetimeFigureOut">
              <a:rPr kumimoji="1" lang="ja-JP" altLang="en-US" smtClean="0"/>
              <a:t>2021/12/13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AB73096-4237-4EB3-917A-3A2A3FB2B7E5}" type="slidenum">
              <a:rPr kumimoji="1" lang="ja-JP" altLang="en-US" smtClean="0"/>
              <a:t>‹#›</a:t>
            </a:fld>
            <a:endParaRPr kumimoji="1" lang="ja-JP" altLang="en-US"/>
          </a:p>
        </p:txBody>
      </p:sp>
    </p:spTree>
    <p:extLst>
      <p:ext uri="{BB962C8B-B14F-4D97-AF65-F5344CB8AC3E}">
        <p14:creationId xmlns:p14="http://schemas.microsoft.com/office/powerpoint/2010/main" val="12882229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C86C3B43-05D0-4358-A881-BC271937EB7B}" type="datetimeFigureOut">
              <a:rPr kumimoji="1" lang="ja-JP" altLang="en-US" smtClean="0"/>
              <a:t>2021/12/13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AB73096-4237-4EB3-917A-3A2A3FB2B7E5}" type="slidenum">
              <a:rPr kumimoji="1" lang="ja-JP" altLang="en-US" smtClean="0"/>
              <a:t>‹#›</a:t>
            </a:fld>
            <a:endParaRPr kumimoji="1" lang="ja-JP" altLang="en-US"/>
          </a:p>
        </p:txBody>
      </p:sp>
    </p:spTree>
    <p:extLst>
      <p:ext uri="{BB962C8B-B14F-4D97-AF65-F5344CB8AC3E}">
        <p14:creationId xmlns:p14="http://schemas.microsoft.com/office/powerpoint/2010/main" val="15929460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C86C3B43-05D0-4358-A881-BC271937EB7B}" type="datetimeFigureOut">
              <a:rPr kumimoji="1" lang="ja-JP" altLang="en-US" smtClean="0"/>
              <a:t>2021/12/13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AB73096-4237-4EB3-917A-3A2A3FB2B7E5}" type="slidenum">
              <a:rPr kumimoji="1" lang="ja-JP" altLang="en-US" smtClean="0"/>
              <a:t>‹#›</a:t>
            </a:fld>
            <a:endParaRPr kumimoji="1" lang="ja-JP" altLang="en-US"/>
          </a:p>
        </p:txBody>
      </p:sp>
    </p:spTree>
    <p:extLst>
      <p:ext uri="{BB962C8B-B14F-4D97-AF65-F5344CB8AC3E}">
        <p14:creationId xmlns:p14="http://schemas.microsoft.com/office/powerpoint/2010/main" val="3388266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6C3B43-05D0-4358-A881-BC271937EB7B}" type="datetimeFigureOut">
              <a:rPr kumimoji="1" lang="ja-JP" altLang="en-US" smtClean="0"/>
              <a:t>2021/12/13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AB73096-4237-4EB3-917A-3A2A3FB2B7E5}" type="slidenum">
              <a:rPr kumimoji="1" lang="ja-JP" altLang="en-US" smtClean="0"/>
              <a:t>‹#›</a:t>
            </a:fld>
            <a:endParaRPr kumimoji="1" lang="ja-JP" altLang="en-US"/>
          </a:p>
        </p:txBody>
      </p:sp>
    </p:spTree>
    <p:extLst>
      <p:ext uri="{BB962C8B-B14F-4D97-AF65-F5344CB8AC3E}">
        <p14:creationId xmlns:p14="http://schemas.microsoft.com/office/powerpoint/2010/main" val="14488192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86C3B43-05D0-4358-A881-BC271937EB7B}" type="datetimeFigureOut">
              <a:rPr kumimoji="1" lang="ja-JP" altLang="en-US" smtClean="0"/>
              <a:t>2021/12/13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AB73096-4237-4EB3-917A-3A2A3FB2B7E5}" type="slidenum">
              <a:rPr kumimoji="1" lang="ja-JP" altLang="en-US" smtClean="0"/>
              <a:t>‹#›</a:t>
            </a:fld>
            <a:endParaRPr kumimoji="1" lang="ja-JP" altLang="en-US"/>
          </a:p>
        </p:txBody>
      </p:sp>
    </p:spTree>
    <p:extLst>
      <p:ext uri="{BB962C8B-B14F-4D97-AF65-F5344CB8AC3E}">
        <p14:creationId xmlns:p14="http://schemas.microsoft.com/office/powerpoint/2010/main" val="27118030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86C3B43-05D0-4358-A881-BC271937EB7B}" type="datetimeFigureOut">
              <a:rPr kumimoji="1" lang="ja-JP" altLang="en-US" smtClean="0"/>
              <a:t>2021/12/13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AB73096-4237-4EB3-917A-3A2A3FB2B7E5}" type="slidenum">
              <a:rPr kumimoji="1" lang="ja-JP" altLang="en-US" smtClean="0"/>
              <a:t>‹#›</a:t>
            </a:fld>
            <a:endParaRPr kumimoji="1" lang="ja-JP" altLang="en-US"/>
          </a:p>
        </p:txBody>
      </p:sp>
    </p:spTree>
    <p:extLst>
      <p:ext uri="{BB962C8B-B14F-4D97-AF65-F5344CB8AC3E}">
        <p14:creationId xmlns:p14="http://schemas.microsoft.com/office/powerpoint/2010/main" val="749209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6C3B43-05D0-4358-A881-BC271937EB7B}" type="datetimeFigureOut">
              <a:rPr kumimoji="1" lang="ja-JP" altLang="en-US" smtClean="0"/>
              <a:t>2021/12/13</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B73096-4237-4EB3-917A-3A2A3FB2B7E5}" type="slidenum">
              <a:rPr kumimoji="1" lang="ja-JP" altLang="en-US" smtClean="0"/>
              <a:t>‹#›</a:t>
            </a:fld>
            <a:endParaRPr kumimoji="1" lang="ja-JP" altLang="en-US"/>
          </a:p>
        </p:txBody>
      </p:sp>
    </p:spTree>
    <p:extLst>
      <p:ext uri="{BB962C8B-B14F-4D97-AF65-F5344CB8AC3E}">
        <p14:creationId xmlns:p14="http://schemas.microsoft.com/office/powerpoint/2010/main" val="9938604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6"/>
          <p:cNvSpPr txBox="1">
            <a:spLocks noChangeAspect="1"/>
          </p:cNvSpPr>
          <p:nvPr/>
        </p:nvSpPr>
        <p:spPr>
          <a:xfrm>
            <a:off x="10564" y="5106"/>
            <a:ext cx="9133435" cy="397578"/>
          </a:xfrm>
          <a:prstGeom prst="rect">
            <a:avLst/>
          </a:prstGeom>
          <a:gradFill>
            <a:gsLst>
              <a:gs pos="0">
                <a:srgbClr val="F5860B"/>
              </a:gs>
              <a:gs pos="50000">
                <a:schemeClr val="bg1"/>
              </a:gs>
              <a:gs pos="100000">
                <a:srgbClr val="F5860B"/>
              </a:gs>
            </a:gsLst>
            <a:lin ang="5400000" scaled="0"/>
          </a:gradFill>
          <a:ln w="9525">
            <a:solidFill>
              <a:schemeClr val="tx1"/>
            </a:solidFill>
          </a:ln>
        </p:spPr>
        <p:txBody>
          <a:bodyPr anchor="ctr" anchorCtr="0">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概要</a:t>
            </a: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　「長期優良住宅建築等計画の認定に係る審査基準」の改正について</a:t>
            </a:r>
            <a:endParaRPr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（災害</a:t>
            </a:r>
            <a:r>
              <a:rPr lang="ja-JP" altLang="en-US" sz="1200" b="1">
                <a:latin typeface="Meiryo UI" panose="020B0604030504040204" pitchFamily="50" charset="-128"/>
                <a:ea typeface="Meiryo UI" panose="020B0604030504040204" pitchFamily="50" charset="-128"/>
                <a:cs typeface="Meiryo UI" panose="020B0604030504040204" pitchFamily="50" charset="-128"/>
              </a:rPr>
              <a:t>に</a:t>
            </a:r>
            <a:r>
              <a:rPr lang="ja-JP" altLang="en-US" sz="1200" b="1" smtClean="0">
                <a:latin typeface="Meiryo UI" panose="020B0604030504040204" pitchFamily="50" charset="-128"/>
                <a:ea typeface="Meiryo UI" panose="020B0604030504040204" pitchFamily="50" charset="-128"/>
                <a:cs typeface="Meiryo UI" panose="020B0604030504040204" pitchFamily="50" charset="-128"/>
              </a:rPr>
              <a:t>係る</a:t>
            </a:r>
            <a:r>
              <a:rPr lang="ja-JP" altLang="en-US" sz="1200" b="1">
                <a:latin typeface="Meiryo UI" panose="020B0604030504040204" pitchFamily="50" charset="-128"/>
                <a:ea typeface="Meiryo UI" panose="020B0604030504040204" pitchFamily="50" charset="-128"/>
                <a:cs typeface="Meiryo UI" panose="020B0604030504040204" pitchFamily="50" charset="-128"/>
              </a:rPr>
              <a:t>審査</a:t>
            </a:r>
            <a:r>
              <a:rPr lang="ja-JP" altLang="en-US" sz="1200" b="1" smtClean="0">
                <a:latin typeface="Meiryo UI" panose="020B0604030504040204" pitchFamily="50" charset="-128"/>
                <a:ea typeface="Meiryo UI" panose="020B0604030504040204" pitchFamily="50" charset="-128"/>
                <a:cs typeface="Meiryo UI" panose="020B0604030504040204" pitchFamily="50" charset="-128"/>
              </a:rPr>
              <a:t>基準</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追加）</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Text Box 2"/>
          <p:cNvSpPr txBox="1">
            <a:spLocks noChangeAspect="1" noChangeArrowheads="1"/>
          </p:cNvSpPr>
          <p:nvPr/>
        </p:nvSpPr>
        <p:spPr bwMode="auto">
          <a:xfrm>
            <a:off x="7791900" y="44474"/>
            <a:ext cx="1309851" cy="365579"/>
          </a:xfrm>
          <a:prstGeom prst="rect">
            <a:avLst/>
          </a:prstGeom>
          <a:noFill/>
          <a:ln>
            <a:noFill/>
          </a:ln>
        </p:spPr>
        <p:txBody>
          <a:bodyPr vert="horz" wrap="square" lIns="36000" tIns="36000" rIns="36000" bIns="36000" numCol="1" anchor="ctr" anchorCtr="0" compatLnSpc="1">
            <a:prstTxWarp prst="textNoShape">
              <a:avLst/>
            </a:prstTxWarp>
          </a:bodyPr>
          <a:lstStyle/>
          <a:p>
            <a:pPr marL="0" marR="0" lvl="0" indent="0" algn="r" defTabSz="914400" rtl="0" eaLnBrk="1" fontAlgn="base" latinLnBrk="0" hangingPunct="1">
              <a:lnSpc>
                <a:spcPts val="1000"/>
              </a:lnSpc>
              <a:spcBef>
                <a:spcPct val="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令和３年</a:t>
            </a:r>
            <a:r>
              <a:rPr kumimoji="1" lang="en-US" altLang="ja-JP"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 </a:t>
            </a:r>
            <a:endParaRPr kumimoji="1" lang="en-US" altLang="ja-JP"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r" defTabSz="914400" rtl="0" eaLnBrk="1" fontAlgn="base" latinLnBrk="0" hangingPunct="1">
              <a:lnSpc>
                <a:spcPts val="1000"/>
              </a:lnSpc>
              <a:spcBef>
                <a:spcPct val="0"/>
              </a:spcBef>
              <a:spcAft>
                <a:spcPct val="0"/>
              </a:spcAft>
              <a:buClrTx/>
              <a:buSzTx/>
              <a:buFontTx/>
              <a:buNone/>
              <a:tabLst/>
            </a:pPr>
            <a:r>
              <a:rPr kumimoji="1" lang="ja-JP" altLang="en-US" sz="800" dirty="0" smtClean="0">
                <a:latin typeface="Meiryo UI" panose="020B0604030504040204" pitchFamily="50" charset="-128"/>
                <a:ea typeface="Meiryo UI" panose="020B0604030504040204" pitchFamily="50" charset="-128"/>
                <a:cs typeface="Meiryo UI" panose="020B0604030504040204" pitchFamily="50" charset="-128"/>
              </a:rPr>
              <a:t>大阪府 </a:t>
            </a: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建築</a:t>
            </a:r>
            <a:r>
              <a:rPr kumimoji="1" lang="ja-JP" altLang="en-US" sz="800" dirty="0" smtClean="0">
                <a:latin typeface="Meiryo UI" panose="020B0604030504040204" pitchFamily="50" charset="-128"/>
                <a:ea typeface="Meiryo UI" panose="020B0604030504040204" pitchFamily="50" charset="-128"/>
                <a:cs typeface="Meiryo UI" panose="020B0604030504040204" pitchFamily="50" charset="-128"/>
              </a:rPr>
              <a:t>部 </a:t>
            </a:r>
            <a:r>
              <a:rPr kumimoji="1" lang="ja-JP" altLang="en-US"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建築</a:t>
            </a:r>
            <a:r>
              <a:rPr kumimoji="1" lang="ja-JP" altLang="en-US" sz="800" dirty="0">
                <a:latin typeface="Meiryo UI" panose="020B0604030504040204" pitchFamily="50" charset="-128"/>
                <a:ea typeface="Meiryo UI" panose="020B0604030504040204" pitchFamily="50" charset="-128"/>
                <a:cs typeface="Meiryo UI" panose="020B0604030504040204" pitchFamily="50" charset="-128"/>
              </a:rPr>
              <a:t>指導室</a:t>
            </a:r>
            <a:endParaRPr kumimoji="1" lang="ja-JP" altLang="ja-JP" sz="8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サブタイトル 2"/>
          <p:cNvSpPr txBox="1">
            <a:spLocks/>
          </p:cNvSpPr>
          <p:nvPr/>
        </p:nvSpPr>
        <p:spPr>
          <a:xfrm>
            <a:off x="10565" y="458329"/>
            <a:ext cx="703510" cy="244697"/>
          </a:xfrm>
          <a:prstGeom prst="rect">
            <a:avLst/>
          </a:prstGeom>
          <a:solidFill>
            <a:schemeClr val="accent2">
              <a:lumMod val="20000"/>
              <a:lumOff val="80000"/>
            </a:schemeClr>
          </a:solidFill>
          <a:ln w="12700">
            <a:solidFill>
              <a:schemeClr val="tx1"/>
            </a:solidFill>
          </a:ln>
          <a:effectLst>
            <a:outerShdw blurRad="50800" dist="38100" dir="2700000" algn="tl" rotWithShape="0">
              <a:prstClr val="black">
                <a:alpha val="40000"/>
              </a:prstClr>
            </a:outerShdw>
          </a:effectLst>
        </p:spPr>
        <p:txBody>
          <a:bodyPr vert="horz" lIns="72000" tIns="72000" rIns="72000" bIns="72000" rtlCol="0" anchor="ctr" anchorCtr="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ja-JP" altLang="en-US" sz="10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背景</a:t>
            </a:r>
          </a:p>
        </p:txBody>
      </p:sp>
      <p:sp>
        <p:nvSpPr>
          <p:cNvPr id="7" name="正方形/長方形 6"/>
          <p:cNvSpPr/>
          <p:nvPr/>
        </p:nvSpPr>
        <p:spPr>
          <a:xfrm>
            <a:off x="3519003" y="458329"/>
            <a:ext cx="973618" cy="244697"/>
          </a:xfrm>
          <a:prstGeom prst="rect">
            <a:avLst/>
          </a:prstGeom>
          <a:solidFill>
            <a:schemeClr val="accent2">
              <a:lumMod val="20000"/>
              <a:lumOff val="80000"/>
            </a:schemeClr>
          </a:solidFill>
          <a:ln>
            <a:solidFill>
              <a:schemeClr val="tx1"/>
            </a:solid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lIns="72000" tIns="72000" rIns="72000" bIns="72000" rtlCol="0" anchor="ctr"/>
          <a:lstStyle/>
          <a:p>
            <a:pPr algn="ctr"/>
            <a:r>
              <a:rPr kumimoji="1" lang="ja-JP" altLang="en-US" sz="10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国の動き</a:t>
            </a:r>
          </a:p>
        </p:txBody>
      </p:sp>
      <p:graphicFrame>
        <p:nvGraphicFramePr>
          <p:cNvPr id="8" name="表 7"/>
          <p:cNvGraphicFramePr>
            <a:graphicFrameLocks noGrp="1"/>
          </p:cNvGraphicFramePr>
          <p:nvPr>
            <p:extLst>
              <p:ext uri="{D42A27DB-BD31-4B8C-83A1-F6EECF244321}">
                <p14:modId xmlns:p14="http://schemas.microsoft.com/office/powerpoint/2010/main" val="256199593"/>
              </p:ext>
            </p:extLst>
          </p:nvPr>
        </p:nvGraphicFramePr>
        <p:xfrm>
          <a:off x="3539165" y="769973"/>
          <a:ext cx="5543051" cy="2237740"/>
        </p:xfrm>
        <a:graphic>
          <a:graphicData uri="http://schemas.openxmlformats.org/drawingml/2006/table">
            <a:tbl>
              <a:tblPr firstRow="1" bandRow="1">
                <a:tableStyleId>{5C22544A-7EE6-4342-B048-85BDC9FD1C3A}</a:tableStyleId>
              </a:tblPr>
              <a:tblGrid>
                <a:gridCol w="5543051">
                  <a:extLst>
                    <a:ext uri="{9D8B030D-6E8A-4147-A177-3AD203B41FA5}">
                      <a16:colId xmlns:a16="http://schemas.microsoft.com/office/drawing/2014/main" val="4017442037"/>
                    </a:ext>
                  </a:extLst>
                </a:gridCol>
              </a:tblGrid>
              <a:tr h="19981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1" dirty="0" smtClean="0">
                          <a:solidFill>
                            <a:schemeClr val="tx1"/>
                          </a:solidFill>
                          <a:latin typeface="Meiryo UI" panose="020B0604030504040204" pitchFamily="50" charset="-128"/>
                          <a:ea typeface="Meiryo UI" panose="020B0604030504040204" pitchFamily="50" charset="-128"/>
                        </a:rPr>
                        <a:t>長期優良住宅の普及の促進に関する法律の改正</a:t>
                      </a:r>
                      <a:r>
                        <a:rPr kumimoji="1" lang="ja-JP" altLang="en-US" sz="900" b="0" dirty="0" smtClean="0">
                          <a:solidFill>
                            <a:schemeClr val="tx1"/>
                          </a:solidFill>
                          <a:latin typeface="Meiryo UI" panose="020B0604030504040204" pitchFamily="50" charset="-128"/>
                          <a:ea typeface="Meiryo UI" panose="020B0604030504040204" pitchFamily="50" charset="-128"/>
                        </a:rPr>
                        <a:t>（</a:t>
                      </a:r>
                      <a:r>
                        <a:rPr kumimoji="1" lang="en-US" altLang="ja-JP" sz="900" b="0" dirty="0" smtClean="0">
                          <a:solidFill>
                            <a:schemeClr val="tx1"/>
                          </a:solidFill>
                          <a:latin typeface="Meiryo UI" panose="020B0604030504040204" pitchFamily="50" charset="-128"/>
                          <a:ea typeface="Meiryo UI" panose="020B0604030504040204" pitchFamily="50" charset="-128"/>
                        </a:rPr>
                        <a:t>R3.5.28</a:t>
                      </a:r>
                      <a:r>
                        <a:rPr kumimoji="1" lang="ja-JP" altLang="en-US" sz="900" b="0" dirty="0" smtClean="0">
                          <a:solidFill>
                            <a:schemeClr val="tx1"/>
                          </a:solidFill>
                          <a:latin typeface="Meiryo UI" panose="020B0604030504040204" pitchFamily="50" charset="-128"/>
                          <a:ea typeface="Meiryo UI" panose="020B0604030504040204" pitchFamily="50" charset="-128"/>
                        </a:rPr>
                        <a:t>公布</a:t>
                      </a:r>
                      <a:r>
                        <a:rPr kumimoji="1" lang="ja-JP" altLang="en-US" sz="900" b="0" dirty="0">
                          <a:solidFill>
                            <a:schemeClr val="tx1"/>
                          </a:solidFill>
                          <a:latin typeface="Meiryo UI" panose="020B0604030504040204" pitchFamily="50" charset="-128"/>
                          <a:ea typeface="Meiryo UI" panose="020B0604030504040204" pitchFamily="50" charset="-128"/>
                        </a:rPr>
                        <a:t>・</a:t>
                      </a:r>
                      <a:r>
                        <a:rPr kumimoji="1" lang="en-US" altLang="ja-JP" sz="900" b="0" dirty="0" smtClean="0">
                          <a:solidFill>
                            <a:schemeClr val="tx1"/>
                          </a:solidFill>
                          <a:latin typeface="Meiryo UI" panose="020B0604030504040204" pitchFamily="50" charset="-128"/>
                          <a:ea typeface="Meiryo UI" panose="020B0604030504040204" pitchFamily="50" charset="-128"/>
                        </a:rPr>
                        <a:t>R4.2.20</a:t>
                      </a:r>
                      <a:r>
                        <a:rPr kumimoji="1" lang="ja-JP" altLang="en-US" sz="900" b="0" dirty="0" smtClean="0">
                          <a:solidFill>
                            <a:schemeClr val="tx1"/>
                          </a:solidFill>
                          <a:latin typeface="Meiryo UI" panose="020B0604030504040204" pitchFamily="50" charset="-128"/>
                          <a:ea typeface="Meiryo UI" panose="020B0604030504040204" pitchFamily="50" charset="-128"/>
                        </a:rPr>
                        <a:t>施行）</a:t>
                      </a:r>
                      <a:endParaRPr kumimoji="1" lang="ja-JP" altLang="en-US" sz="900" b="0" dirty="0">
                        <a:latin typeface="Meiryo UI" panose="020B0604030504040204" pitchFamily="50" charset="-128"/>
                        <a:ea typeface="Meiryo UI" panose="020B0604030504040204" pitchFamily="50" charset="-128"/>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553827286"/>
                  </a:ext>
                </a:extLst>
              </a:tr>
              <a:tr h="476082">
                <a:tc>
                  <a:txBody>
                    <a:bodyPr/>
                    <a:lstStyle/>
                    <a:p>
                      <a:pPr marL="0" marR="0" lvl="0" indent="0" algn="l" defTabSz="914400" rtl="0" eaLnBrk="1" fontAlgn="auto" latinLnBrk="0" hangingPunct="1">
                        <a:lnSpc>
                          <a:spcPts val="1100"/>
                        </a:lnSpc>
                        <a:spcBef>
                          <a:spcPts val="0"/>
                        </a:spcBef>
                        <a:spcAft>
                          <a:spcPts val="0"/>
                        </a:spcAft>
                        <a:buClrTx/>
                        <a:buSzTx/>
                        <a:buFontTx/>
                        <a:buNone/>
                        <a:tabLst/>
                        <a:defRPr/>
                      </a:pPr>
                      <a:r>
                        <a:rPr kumimoji="1" lang="ja-JP" altLang="en-US" sz="950" b="0" dirty="0" smtClean="0">
                          <a:solidFill>
                            <a:schemeClr val="tx1"/>
                          </a:solidFill>
                          <a:latin typeface="Meiryo UI" panose="020B0604030504040204" pitchFamily="50" charset="-128"/>
                          <a:ea typeface="Meiryo UI" panose="020B0604030504040204" pitchFamily="50" charset="-128"/>
                        </a:rPr>
                        <a:t>（現行）　認定にあたり、地震以外の災害リスクは考慮されていない。</a:t>
                      </a:r>
                    </a:p>
                    <a:p>
                      <a:pPr marL="0" marR="0" lvl="0" indent="0" algn="l" defTabSz="914400" rtl="0" eaLnBrk="1" fontAlgn="auto" latinLnBrk="0" hangingPunct="1">
                        <a:lnSpc>
                          <a:spcPts val="1100"/>
                        </a:lnSpc>
                        <a:spcBef>
                          <a:spcPts val="0"/>
                        </a:spcBef>
                        <a:spcAft>
                          <a:spcPts val="0"/>
                        </a:spcAft>
                        <a:buClrTx/>
                        <a:buSzTx/>
                        <a:buFontTx/>
                        <a:buNone/>
                        <a:tabLst/>
                        <a:defRPr/>
                      </a:pPr>
                      <a:r>
                        <a:rPr kumimoji="1" lang="ja-JP" altLang="en-US" sz="950" b="0" dirty="0" smtClean="0">
                          <a:solidFill>
                            <a:schemeClr val="tx1"/>
                          </a:solidFill>
                          <a:latin typeface="Meiryo UI" panose="020B0604030504040204" pitchFamily="50" charset="-128"/>
                          <a:ea typeface="Meiryo UI" panose="020B0604030504040204" pitchFamily="50" charset="-128"/>
                        </a:rPr>
                        <a:t>（改正）　建築しようとする住宅が自然災害による被害の発生の防止又は軽減に配慮されたものであること。　</a:t>
                      </a:r>
                      <a:endParaRPr kumimoji="1" lang="en-US" altLang="ja-JP" sz="950" b="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100"/>
                        </a:lnSpc>
                        <a:spcBef>
                          <a:spcPts val="0"/>
                        </a:spcBef>
                        <a:spcAft>
                          <a:spcPts val="0"/>
                        </a:spcAft>
                        <a:buClrTx/>
                        <a:buSzTx/>
                        <a:buFontTx/>
                        <a:buNone/>
                        <a:tabLst/>
                        <a:defRPr/>
                      </a:pPr>
                      <a:r>
                        <a:rPr kumimoji="1" lang="ja-JP" altLang="en-US" sz="9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　　　　　　　　　　　　　　　　　　　　　　　　　　　　　　　　　　　　　　　　　　　　　　　　　　　　　　　　　　</a:t>
                      </a:r>
                      <a:r>
                        <a:rPr kumimoji="1" lang="en-US" altLang="ja-JP" sz="9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9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法</a:t>
                      </a:r>
                      <a:r>
                        <a:rPr kumimoji="1" lang="en-US" altLang="ja-JP" sz="9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6</a:t>
                      </a:r>
                      <a:r>
                        <a:rPr kumimoji="1" lang="ja-JP" altLang="en-US" sz="9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条</a:t>
                      </a:r>
                      <a:r>
                        <a:rPr kumimoji="1" lang="en-US" altLang="ja-JP" sz="9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a:t>
                      </a:r>
                      <a:r>
                        <a:rPr kumimoji="1" lang="ja-JP" altLang="en-US" sz="9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項</a:t>
                      </a:r>
                      <a:r>
                        <a:rPr kumimoji="1" lang="en-US" altLang="ja-JP" sz="9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4</a:t>
                      </a:r>
                      <a:r>
                        <a:rPr kumimoji="1" lang="ja-JP" altLang="en-US" sz="9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号</a:t>
                      </a:r>
                      <a:r>
                        <a:rPr kumimoji="1" lang="en-US" altLang="ja-JP" sz="9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35252368"/>
                  </a:ext>
                </a:extLst>
              </a:tr>
              <a:tr h="212967">
                <a:tc>
                  <a:txBody>
                    <a:bodyPr/>
                    <a:lstStyle/>
                    <a:p>
                      <a:pPr>
                        <a:lnSpc>
                          <a:spcPts val="1100"/>
                        </a:lnSpc>
                        <a:spcBef>
                          <a:spcPts val="0"/>
                        </a:spcBef>
                        <a:spcAft>
                          <a:spcPts val="0"/>
                        </a:spcAft>
                      </a:pPr>
                      <a:r>
                        <a:rPr kumimoji="1" lang="ja-JP" altLang="en-US" sz="1000" b="1" dirty="0" smtClean="0">
                          <a:latin typeface="Meiryo UI" panose="020B0604030504040204" pitchFamily="50" charset="-128"/>
                          <a:ea typeface="Meiryo UI" panose="020B0604030504040204" pitchFamily="50" charset="-128"/>
                        </a:rPr>
                        <a:t>長期優良住宅の普及の促進に関する基本的な方針の改正</a:t>
                      </a:r>
                      <a:r>
                        <a:rPr kumimoji="1" lang="ja-JP" altLang="en-US" sz="900" b="0" dirty="0" smtClean="0">
                          <a:latin typeface="Meiryo UI" panose="020B0604030504040204" pitchFamily="50" charset="-128"/>
                          <a:ea typeface="Meiryo UI" panose="020B0604030504040204" pitchFamily="50" charset="-128"/>
                        </a:rPr>
                        <a:t>（</a:t>
                      </a:r>
                      <a:r>
                        <a:rPr kumimoji="1" lang="en-US" altLang="ja-JP" sz="900" b="0" dirty="0" smtClean="0">
                          <a:latin typeface="Meiryo UI" panose="020B0604030504040204" pitchFamily="50" charset="-128"/>
                          <a:ea typeface="Meiryo UI" panose="020B0604030504040204" pitchFamily="50" charset="-128"/>
                        </a:rPr>
                        <a:t>R3.10.20</a:t>
                      </a:r>
                      <a:r>
                        <a:rPr kumimoji="1" lang="ja-JP" altLang="en-US" sz="900" b="0" dirty="0" smtClean="0">
                          <a:latin typeface="Meiryo UI" panose="020B0604030504040204" pitchFamily="50" charset="-128"/>
                          <a:ea typeface="Meiryo UI" panose="020B0604030504040204" pitchFamily="50" charset="-128"/>
                        </a:rPr>
                        <a:t>告示・</a:t>
                      </a:r>
                      <a:r>
                        <a:rPr kumimoji="1" lang="en-US" altLang="ja-JP" sz="900" b="0" dirty="0" smtClean="0">
                          <a:latin typeface="Meiryo UI" panose="020B0604030504040204" pitchFamily="50" charset="-128"/>
                          <a:ea typeface="Meiryo UI" panose="020B0604030504040204" pitchFamily="50" charset="-128"/>
                        </a:rPr>
                        <a:t>R4.2.20</a:t>
                      </a:r>
                      <a:r>
                        <a:rPr kumimoji="1" lang="ja-JP" altLang="en-US" sz="900" b="0" dirty="0" smtClean="0">
                          <a:latin typeface="Meiryo UI" panose="020B0604030504040204" pitchFamily="50" charset="-128"/>
                          <a:ea typeface="Meiryo UI" panose="020B0604030504040204" pitchFamily="50" charset="-128"/>
                        </a:rPr>
                        <a:t>施行）</a:t>
                      </a:r>
                      <a:endParaRPr kumimoji="1" lang="ja-JP" altLang="en-US" sz="1000" b="0" dirty="0">
                        <a:latin typeface="Meiryo UI" panose="020B0604030504040204" pitchFamily="50" charset="-128"/>
                        <a:ea typeface="Meiryo UI" panose="020B0604030504040204" pitchFamily="50" charset="-128"/>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199426424"/>
                  </a:ext>
                </a:extLst>
              </a:tr>
              <a:tr h="212967">
                <a:tc>
                  <a:txBody>
                    <a:bodyPr/>
                    <a:lstStyle/>
                    <a:p>
                      <a:pPr marL="171450" indent="-171450">
                        <a:lnSpc>
                          <a:spcPts val="1100"/>
                        </a:lnSpc>
                        <a:spcBef>
                          <a:spcPts val="0"/>
                        </a:spcBef>
                        <a:spcAft>
                          <a:spcPts val="0"/>
                        </a:spcAft>
                        <a:buFont typeface="Wingdings" panose="05000000000000000000" pitchFamily="2" charset="2"/>
                        <a:buChar char="l"/>
                      </a:pPr>
                      <a:r>
                        <a:rPr kumimoji="1" lang="ja-JP" altLang="en-US" sz="950" b="0" dirty="0" smtClean="0">
                          <a:latin typeface="Meiryo UI" panose="020B0604030504040204" pitchFamily="50" charset="-128"/>
                          <a:ea typeface="Meiryo UI" panose="020B0604030504040204" pitchFamily="50" charset="-128"/>
                        </a:rPr>
                        <a:t>認定を受けて建築しようとする住宅を長期にわたり良好な状態で使用していくため、その立地する地域において　想定される自然災害リスク</a:t>
                      </a:r>
                      <a:r>
                        <a:rPr kumimoji="1" lang="ja-JP" altLang="en-US" sz="950" b="0" smtClean="0">
                          <a:latin typeface="Meiryo UI" panose="020B0604030504040204" pitchFamily="50" charset="-128"/>
                          <a:ea typeface="Meiryo UI" panose="020B0604030504040204" pitchFamily="50" charset="-128"/>
                        </a:rPr>
                        <a:t>に対する配慮</a:t>
                      </a:r>
                      <a:r>
                        <a:rPr kumimoji="1" lang="ja-JP" altLang="en-US" sz="950" b="0" dirty="0" smtClean="0">
                          <a:latin typeface="Meiryo UI" panose="020B0604030504040204" pitchFamily="50" charset="-128"/>
                          <a:ea typeface="Meiryo UI" panose="020B0604030504040204" pitchFamily="50" charset="-128"/>
                        </a:rPr>
                        <a:t>がされているかどうかの観点から、地域の実情を踏まえ、所管行政庁の　判断で、認定を行わない又は自然災害による被害の発生の防止又は軽減への配慮のために必要な措置等を講じている場合に認定を行うこととする。　　　　　　　　　　　　　　　　　　　　　　　　</a:t>
                      </a:r>
                      <a:r>
                        <a:rPr kumimoji="1" lang="en-US" altLang="ja-JP" sz="950" b="0" dirty="0" smtClean="0">
                          <a:latin typeface="Meiryo UI" panose="020B0604030504040204" pitchFamily="50" charset="-128"/>
                          <a:ea typeface="Meiryo UI" panose="020B0604030504040204" pitchFamily="50" charset="-128"/>
                        </a:rPr>
                        <a:t>【</a:t>
                      </a:r>
                      <a:r>
                        <a:rPr kumimoji="1" lang="ja-JP" altLang="en-US" sz="950" b="0" dirty="0" smtClean="0">
                          <a:latin typeface="Meiryo UI" panose="020B0604030504040204" pitchFamily="50" charset="-128"/>
                          <a:ea typeface="Meiryo UI" panose="020B0604030504040204" pitchFamily="50" charset="-128"/>
                        </a:rPr>
                        <a:t>国土交通省告示第</a:t>
                      </a:r>
                      <a:r>
                        <a:rPr kumimoji="1" lang="en-US" altLang="ja-JP" sz="950" b="0" dirty="0" smtClean="0">
                          <a:latin typeface="Meiryo UI" panose="020B0604030504040204" pitchFamily="50" charset="-128"/>
                          <a:ea typeface="Meiryo UI" panose="020B0604030504040204" pitchFamily="50" charset="-128"/>
                        </a:rPr>
                        <a:t>208</a:t>
                      </a:r>
                      <a:r>
                        <a:rPr kumimoji="1" lang="ja-JP" altLang="en-US" sz="950" b="0" dirty="0" smtClean="0">
                          <a:latin typeface="Meiryo UI" panose="020B0604030504040204" pitchFamily="50" charset="-128"/>
                          <a:ea typeface="Meiryo UI" panose="020B0604030504040204" pitchFamily="50" charset="-128"/>
                        </a:rPr>
                        <a:t>号</a:t>
                      </a:r>
                      <a:r>
                        <a:rPr kumimoji="1" lang="en-US" altLang="ja-JP" sz="950" b="0" dirty="0" smtClean="0">
                          <a:latin typeface="Meiryo UI" panose="020B0604030504040204" pitchFamily="50" charset="-128"/>
                          <a:ea typeface="Meiryo UI" panose="020B0604030504040204" pitchFamily="50" charset="-128"/>
                        </a:rPr>
                        <a:t>】</a:t>
                      </a:r>
                      <a:endParaRPr kumimoji="1" lang="ja-JP" altLang="en-US" sz="950" b="0" dirty="0">
                        <a:latin typeface="Meiryo UI" panose="020B0604030504040204" pitchFamily="50" charset="-128"/>
                        <a:ea typeface="Meiryo UI" panose="020B0604030504040204" pitchFamily="50" charset="-128"/>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19426728"/>
                  </a:ext>
                </a:extLst>
              </a:tr>
              <a:tr h="212967">
                <a:tc>
                  <a:txBody>
                    <a:bodyPr/>
                    <a:lstStyle/>
                    <a:p>
                      <a:pPr>
                        <a:lnSpc>
                          <a:spcPts val="1100"/>
                        </a:lnSpc>
                        <a:spcBef>
                          <a:spcPts val="0"/>
                        </a:spcBef>
                        <a:spcAft>
                          <a:spcPts val="0"/>
                        </a:spcAft>
                      </a:pPr>
                      <a:r>
                        <a:rPr kumimoji="1" lang="zh-CN" altLang="en-US" sz="1000" b="1" dirty="0">
                          <a:solidFill>
                            <a:schemeClr val="tx1"/>
                          </a:solidFill>
                          <a:latin typeface="Meiryo UI" panose="020B0604030504040204" pitchFamily="50" charset="-128"/>
                          <a:ea typeface="Meiryo UI" panose="020B0604030504040204" pitchFamily="50" charset="-128"/>
                        </a:rPr>
                        <a:t>技術的助言</a:t>
                      </a:r>
                      <a:r>
                        <a:rPr kumimoji="1" lang="zh-CN" altLang="en-US" sz="900" b="0" dirty="0">
                          <a:solidFill>
                            <a:schemeClr val="tx1"/>
                          </a:solidFill>
                          <a:latin typeface="Meiryo UI" panose="020B0604030504040204" pitchFamily="50" charset="-128"/>
                          <a:ea typeface="Meiryo UI" panose="020B0604030504040204" pitchFamily="50" charset="-128"/>
                        </a:rPr>
                        <a:t>（</a:t>
                      </a:r>
                      <a:r>
                        <a:rPr kumimoji="1" lang="en-US" altLang="zh-CN" sz="900" b="0" dirty="0" smtClean="0">
                          <a:solidFill>
                            <a:schemeClr val="tx1"/>
                          </a:solidFill>
                          <a:latin typeface="Meiryo UI" panose="020B0604030504040204" pitchFamily="50" charset="-128"/>
                          <a:ea typeface="Meiryo UI" panose="020B0604030504040204" pitchFamily="50" charset="-128"/>
                        </a:rPr>
                        <a:t>R</a:t>
                      </a:r>
                      <a:r>
                        <a:rPr kumimoji="1" lang="en-US" altLang="ja-JP" sz="900" b="0" dirty="0" smtClean="0">
                          <a:solidFill>
                            <a:schemeClr val="tx1"/>
                          </a:solidFill>
                          <a:latin typeface="Meiryo UI" panose="020B0604030504040204" pitchFamily="50" charset="-128"/>
                          <a:ea typeface="Meiryo UI" panose="020B0604030504040204" pitchFamily="50" charset="-128"/>
                        </a:rPr>
                        <a:t>3.10.20</a:t>
                      </a:r>
                      <a:r>
                        <a:rPr kumimoji="1" lang="zh-CN" altLang="en-US" sz="900" b="0" dirty="0" smtClean="0">
                          <a:solidFill>
                            <a:schemeClr val="tx1"/>
                          </a:solidFill>
                          <a:latin typeface="Meiryo UI" panose="020B0604030504040204" pitchFamily="50" charset="-128"/>
                          <a:ea typeface="Meiryo UI" panose="020B0604030504040204" pitchFamily="50" charset="-128"/>
                        </a:rPr>
                        <a:t>発出</a:t>
                      </a:r>
                      <a:r>
                        <a:rPr kumimoji="1" lang="zh-CN" altLang="en-US" sz="900" b="0" dirty="0">
                          <a:solidFill>
                            <a:schemeClr val="tx1"/>
                          </a:solidFill>
                          <a:latin typeface="Meiryo UI" panose="020B0604030504040204" pitchFamily="50" charset="-128"/>
                          <a:ea typeface="Meiryo UI" panose="020B0604030504040204" pitchFamily="50" charset="-128"/>
                        </a:rPr>
                        <a:t>）</a:t>
                      </a:r>
                      <a:endParaRPr kumimoji="1" lang="ja-JP" altLang="en-US" sz="900" b="0" dirty="0">
                        <a:latin typeface="Meiryo UI" panose="020B0604030504040204" pitchFamily="50" charset="-128"/>
                        <a:ea typeface="Meiryo UI" panose="020B0604030504040204" pitchFamily="50" charset="-128"/>
                      </a:endParaRPr>
                    </a:p>
                  </a:txBody>
                  <a:tcPr marL="45720" marR="4572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871019658"/>
                  </a:ext>
                </a:extLst>
              </a:tr>
              <a:tr h="288252">
                <a:tc>
                  <a:txBody>
                    <a:bodyPr/>
                    <a:lstStyle/>
                    <a:p>
                      <a:pPr marL="171450" marR="0" lvl="0" indent="-171450" algn="l" defTabSz="914400" rtl="0" eaLnBrk="1" fontAlgn="auto" latinLnBrk="0" hangingPunct="1">
                        <a:lnSpc>
                          <a:spcPts val="1100"/>
                        </a:lnSpc>
                        <a:spcBef>
                          <a:spcPts val="0"/>
                        </a:spcBef>
                        <a:spcAft>
                          <a:spcPts val="0"/>
                        </a:spcAft>
                        <a:buClrTx/>
                        <a:buSzTx/>
                        <a:buFont typeface="Wingdings" panose="05000000000000000000" pitchFamily="2" charset="2"/>
                        <a:buChar char="l"/>
                        <a:tabLst/>
                        <a:defRPr/>
                      </a:pPr>
                      <a:r>
                        <a:rPr kumimoji="1" lang="ja-JP" altLang="en-US" sz="950" dirty="0" smtClean="0">
                          <a:latin typeface="Meiryo UI" panose="020B0604030504040204" pitchFamily="50" charset="-128"/>
                          <a:ea typeface="Meiryo UI" panose="020B0604030504040204" pitchFamily="50" charset="-128"/>
                        </a:rPr>
                        <a:t>基本方針に示される基本的事項を踏まえ、改正法施行に向け、災害配慮の基準の具体的な設定を行うなど　所要の準備を進めること。</a:t>
                      </a:r>
                      <a:endParaRPr kumimoji="1" lang="en-US" altLang="ja-JP" sz="950" dirty="0">
                        <a:latin typeface="Meiryo UI" panose="020B0604030504040204" pitchFamily="50" charset="-128"/>
                        <a:ea typeface="Meiryo UI" panose="020B0604030504040204" pitchFamily="50" charset="-128"/>
                      </a:endParaRPr>
                    </a:p>
                  </a:txBody>
                  <a:tcPr marL="45720" marR="4572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71658214"/>
                  </a:ext>
                </a:extLst>
              </a:tr>
            </a:tbl>
          </a:graphicData>
        </a:graphic>
      </p:graphicFrame>
      <p:sp>
        <p:nvSpPr>
          <p:cNvPr id="9" name="正方形/長方形 8"/>
          <p:cNvSpPr/>
          <p:nvPr/>
        </p:nvSpPr>
        <p:spPr>
          <a:xfrm>
            <a:off x="3519003" y="3079395"/>
            <a:ext cx="998235" cy="229675"/>
          </a:xfrm>
          <a:prstGeom prst="rect">
            <a:avLst/>
          </a:prstGeom>
          <a:solidFill>
            <a:schemeClr val="accent2">
              <a:lumMod val="20000"/>
              <a:lumOff val="80000"/>
            </a:schemeClr>
          </a:solidFill>
          <a:ln>
            <a:solidFill>
              <a:schemeClr val="tx1"/>
            </a:solid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lIns="72000" tIns="72000" rIns="72000" bIns="72000" rtlCol="0" anchor="ctr"/>
          <a:lstStyle/>
          <a:p>
            <a:pPr algn="ctr"/>
            <a:r>
              <a:rPr kumimoji="1" lang="ja-JP" altLang="en-US" sz="10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大阪府の対応</a:t>
            </a:r>
          </a:p>
        </p:txBody>
      </p:sp>
      <p:sp>
        <p:nvSpPr>
          <p:cNvPr id="11" name="正方形/長方形 10"/>
          <p:cNvSpPr/>
          <p:nvPr/>
        </p:nvSpPr>
        <p:spPr>
          <a:xfrm>
            <a:off x="4518734" y="439527"/>
            <a:ext cx="4572000" cy="246221"/>
          </a:xfrm>
          <a:prstGeom prst="rect">
            <a:avLst/>
          </a:prstGeom>
        </p:spPr>
        <p:txBody>
          <a:bodyPr>
            <a:spAutoFit/>
          </a:bodyPr>
          <a:lstStyle/>
          <a:p>
            <a:r>
              <a:rPr lang="ja-JP" altLang="en-US" sz="1000" dirty="0">
                <a:latin typeface="Meiryo UI" panose="020B0604030504040204" pitchFamily="50" charset="-128"/>
                <a:ea typeface="Meiryo UI" panose="020B0604030504040204" pitchFamily="50" charset="-128"/>
              </a:rPr>
              <a:t>頻発する豪雨災害等への</a:t>
            </a:r>
            <a:r>
              <a:rPr lang="ja-JP" altLang="en-US" sz="1000" dirty="0" smtClean="0">
                <a:latin typeface="Meiryo UI" panose="020B0604030504040204" pitchFamily="50" charset="-128"/>
                <a:ea typeface="Meiryo UI" panose="020B0604030504040204" pitchFamily="50" charset="-128"/>
              </a:rPr>
              <a:t>対応と</a:t>
            </a:r>
            <a:r>
              <a:rPr lang="ja-JP" altLang="en-US" sz="1000" smtClean="0">
                <a:latin typeface="Meiryo UI" panose="020B0604030504040204" pitchFamily="50" charset="-128"/>
                <a:ea typeface="Meiryo UI" panose="020B0604030504040204" pitchFamily="50" charset="-128"/>
              </a:rPr>
              <a:t>して、災害</a:t>
            </a:r>
            <a:r>
              <a:rPr lang="ja-JP" altLang="en-US" sz="1000" dirty="0">
                <a:latin typeface="Meiryo UI" panose="020B0604030504040204" pitchFamily="50" charset="-128"/>
                <a:ea typeface="Meiryo UI" panose="020B0604030504040204" pitchFamily="50" charset="-128"/>
              </a:rPr>
              <a:t>リスクに配慮する基準を</a:t>
            </a:r>
            <a:r>
              <a:rPr lang="ja-JP" altLang="en-US" sz="1000" dirty="0" smtClean="0">
                <a:latin typeface="Meiryo UI" panose="020B0604030504040204" pitchFamily="50" charset="-128"/>
                <a:ea typeface="Meiryo UI" panose="020B0604030504040204" pitchFamily="50" charset="-128"/>
              </a:rPr>
              <a:t>追加</a:t>
            </a:r>
            <a:r>
              <a:rPr lang="ja-JP" altLang="en-US" sz="1000" dirty="0">
                <a:latin typeface="Meiryo UI" panose="020B0604030504040204" pitchFamily="50" charset="-128"/>
                <a:ea typeface="Meiryo UI" panose="020B0604030504040204" pitchFamily="50" charset="-128"/>
              </a:rPr>
              <a:t>　</a:t>
            </a:r>
          </a:p>
        </p:txBody>
      </p:sp>
      <p:grpSp>
        <p:nvGrpSpPr>
          <p:cNvPr id="12" name="グループ化 11"/>
          <p:cNvGrpSpPr/>
          <p:nvPr/>
        </p:nvGrpSpPr>
        <p:grpSpPr>
          <a:xfrm>
            <a:off x="131878" y="4460209"/>
            <a:ext cx="3621365" cy="2249720"/>
            <a:chOff x="6328341" y="2631894"/>
            <a:chExt cx="3199362" cy="1826489"/>
          </a:xfrm>
        </p:grpSpPr>
        <p:pic>
          <p:nvPicPr>
            <p:cNvPr id="22" name="図 21"/>
            <p:cNvPicPr>
              <a:picLocks noChangeAspect="1"/>
            </p:cNvPicPr>
            <p:nvPr/>
          </p:nvPicPr>
          <p:blipFill rotWithShape="1">
            <a:blip r:embed="rId2"/>
            <a:srcRect l="24152" t="17121" r="44700" b="7375"/>
            <a:stretch/>
          </p:blipFill>
          <p:spPr>
            <a:xfrm>
              <a:off x="6328341" y="2827932"/>
              <a:ext cx="1127229" cy="1529257"/>
            </a:xfrm>
            <a:prstGeom prst="rect">
              <a:avLst/>
            </a:prstGeom>
          </p:spPr>
        </p:pic>
        <p:sp>
          <p:nvSpPr>
            <p:cNvPr id="13" name="テキスト ボックス 32"/>
            <p:cNvSpPr txBox="1">
              <a:spLocks noChangeArrowheads="1"/>
            </p:cNvSpPr>
            <p:nvPr/>
          </p:nvSpPr>
          <p:spPr bwMode="auto">
            <a:xfrm>
              <a:off x="6937198" y="2631894"/>
              <a:ext cx="1629525" cy="214524"/>
            </a:xfrm>
            <a:prstGeom prst="rect">
              <a:avLst/>
            </a:prstGeom>
            <a:noFill/>
            <a:ln w="9525">
              <a:noFill/>
              <a:miter lim="800000"/>
              <a:headEnd/>
              <a:tailEnd/>
            </a:ln>
          </p:spPr>
          <p:txBody>
            <a:bodyPr wrap="square">
              <a:spAutoFit/>
            </a:bodyPr>
            <a:lstStyle/>
            <a:p>
              <a:pPr>
                <a:defRPr/>
              </a:pPr>
              <a:r>
                <a:rPr kumimoji="0" lang="en-US" altLang="ja-JP" sz="10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0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長期優良住宅の認定基準</a:t>
              </a:r>
              <a:r>
                <a:rPr kumimoji="0" lang="en-US" altLang="ja-JP" sz="10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kumimoji="0" lang="ja-JP" altLang="en-US" sz="10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正方形/長方形 70"/>
            <p:cNvSpPr/>
            <p:nvPr/>
          </p:nvSpPr>
          <p:spPr>
            <a:xfrm>
              <a:off x="7410749" y="2851142"/>
              <a:ext cx="1749445" cy="148895"/>
            </a:xfrm>
            <a:prstGeom prst="rect">
              <a:avLst/>
            </a:prstGeom>
            <a:solidFill>
              <a:srgbClr val="92D050"/>
            </a:solidFill>
            <a:ln w="3175" cap="flat" cmpd="sng" algn="ctr">
              <a:solidFill>
                <a:srgbClr val="00B050"/>
              </a:solidFill>
              <a:prstDash val="solid"/>
            </a:ln>
            <a:effectLst/>
          </p:spPr>
          <p:txBody>
            <a:bodyPr lIns="33231" tIns="33231" rIns="33231" bIns="33231" anchor="ctr"/>
            <a:lstStyle/>
            <a:p>
              <a:pPr>
                <a:defRPr/>
              </a:pPr>
              <a:r>
                <a:rPr kumimoji="0" lang="en-US" altLang="ja-JP" sz="800" kern="0" dirty="0">
                  <a:solidFill>
                    <a:srgbClr val="000000"/>
                  </a:solidFill>
                  <a:latin typeface="Meiryo UI" panose="020B0604030504040204" pitchFamily="50" charset="-128"/>
                  <a:ea typeface="Meiryo UI" panose="020B0604030504040204" pitchFamily="50" charset="-128"/>
                </a:rPr>
                <a:t>&lt;1&gt;</a:t>
              </a:r>
              <a:r>
                <a:rPr kumimoji="0" lang="ja-JP" altLang="en-US" sz="800" kern="0" dirty="0">
                  <a:solidFill>
                    <a:srgbClr val="000000"/>
                  </a:solidFill>
                  <a:latin typeface="Meiryo UI" panose="020B0604030504040204" pitchFamily="50" charset="-128"/>
                  <a:ea typeface="Meiryo UI" panose="020B0604030504040204" pitchFamily="50" charset="-128"/>
                </a:rPr>
                <a:t>住宅の長寿命化</a:t>
              </a:r>
              <a:r>
                <a:rPr kumimoji="0" lang="ja-JP" altLang="en-US" sz="800" kern="0" dirty="0" smtClean="0">
                  <a:solidFill>
                    <a:srgbClr val="000000"/>
                  </a:solidFill>
                  <a:latin typeface="Meiryo UI" panose="020B0604030504040204" pitchFamily="50" charset="-128"/>
                  <a:ea typeface="Meiryo UI" panose="020B0604030504040204" pitchFamily="50" charset="-128"/>
                </a:rPr>
                <a:t>のため</a:t>
              </a:r>
              <a:r>
                <a:rPr kumimoji="0" lang="ja-JP" altLang="en-US" sz="800" kern="0" dirty="0">
                  <a:solidFill>
                    <a:srgbClr val="000000"/>
                  </a:solidFill>
                  <a:latin typeface="Meiryo UI" panose="020B0604030504040204" pitchFamily="50" charset="-128"/>
                  <a:ea typeface="Meiryo UI" panose="020B0604030504040204" pitchFamily="50" charset="-128"/>
                </a:rPr>
                <a:t>に必要な条件</a:t>
              </a:r>
            </a:p>
          </p:txBody>
        </p:sp>
        <p:sp>
          <p:nvSpPr>
            <p:cNvPr id="15" name="テキスト ボックス 41"/>
            <p:cNvSpPr txBox="1">
              <a:spLocks noChangeArrowheads="1"/>
            </p:cNvSpPr>
            <p:nvPr/>
          </p:nvSpPr>
          <p:spPr>
            <a:xfrm>
              <a:off x="7458757" y="2980395"/>
              <a:ext cx="1452991" cy="266470"/>
            </a:xfrm>
            <a:prstGeom prst="rect">
              <a:avLst/>
            </a:prstGeom>
            <a:noFill/>
            <a:ln w="9525">
              <a:noFill/>
              <a:miter lim="800000"/>
              <a:headEnd/>
              <a:tailEnd/>
            </a:ln>
          </p:spPr>
          <p:txBody>
            <a:bodyPr wrap="square">
              <a:spAutoFit/>
            </a:bodyPr>
            <a:lstStyle/>
            <a:p>
              <a:pPr>
                <a:defRPr/>
              </a:pPr>
              <a:r>
                <a:rPr lang="ja-JP" altLang="en-US" sz="800" dirty="0">
                  <a:solidFill>
                    <a:srgbClr val="000000"/>
                  </a:solidFill>
                  <a:latin typeface="Meiryo UI" panose="020B0604030504040204" pitchFamily="50" charset="-128"/>
                  <a:ea typeface="Meiryo UI" panose="020B0604030504040204" pitchFamily="50" charset="-128"/>
                </a:rPr>
                <a:t> ・劣化対策、耐震性</a:t>
              </a:r>
              <a:endParaRPr lang="en-US" altLang="ja-JP" sz="800" dirty="0">
                <a:solidFill>
                  <a:srgbClr val="000000"/>
                </a:solidFill>
                <a:latin typeface="Meiryo UI" panose="020B0604030504040204" pitchFamily="50" charset="-128"/>
                <a:ea typeface="Meiryo UI" panose="020B0604030504040204" pitchFamily="50" charset="-128"/>
              </a:endParaRPr>
            </a:p>
            <a:p>
              <a:pPr>
                <a:defRPr/>
              </a:pPr>
              <a:r>
                <a:rPr lang="ja-JP" altLang="en-US" sz="800" dirty="0">
                  <a:solidFill>
                    <a:srgbClr val="000000"/>
                  </a:solidFill>
                  <a:latin typeface="Meiryo UI" panose="020B0604030504040204" pitchFamily="50" charset="-128"/>
                  <a:ea typeface="Meiryo UI" panose="020B0604030504040204" pitchFamily="50" charset="-128"/>
                </a:rPr>
                <a:t>　 維持管理・更新容易性 等</a:t>
              </a:r>
            </a:p>
          </p:txBody>
        </p:sp>
        <p:sp>
          <p:nvSpPr>
            <p:cNvPr id="16" name="正方形/長方形 71"/>
            <p:cNvSpPr/>
            <p:nvPr/>
          </p:nvSpPr>
          <p:spPr>
            <a:xfrm>
              <a:off x="7410749" y="3259785"/>
              <a:ext cx="1749445" cy="118501"/>
            </a:xfrm>
            <a:prstGeom prst="rect">
              <a:avLst/>
            </a:prstGeom>
            <a:solidFill>
              <a:srgbClr val="BBE0E3">
                <a:lumMod val="90000"/>
              </a:srgbClr>
            </a:solidFill>
            <a:ln w="3175" cap="flat" cmpd="sng" algn="ctr">
              <a:solidFill>
                <a:srgbClr val="BBE0E3">
                  <a:lumMod val="75000"/>
                </a:srgbClr>
              </a:solidFill>
              <a:prstDash val="solid"/>
            </a:ln>
            <a:effectLst/>
          </p:spPr>
          <p:txBody>
            <a:bodyPr lIns="33231" tIns="33231" rIns="33231" bIns="33231" anchor="ctr"/>
            <a:lstStyle/>
            <a:p>
              <a:pPr>
                <a:defRPr/>
              </a:pPr>
              <a:r>
                <a:rPr kumimoji="0" lang="en-US" altLang="ja-JP" sz="800" kern="0" dirty="0">
                  <a:solidFill>
                    <a:srgbClr val="000000"/>
                  </a:solidFill>
                  <a:latin typeface="Meiryo UI" panose="020B0604030504040204" pitchFamily="50" charset="-128"/>
                  <a:ea typeface="Meiryo UI" panose="020B0604030504040204" pitchFamily="50" charset="-128"/>
                </a:rPr>
                <a:t>&lt;2&gt;</a:t>
              </a:r>
              <a:r>
                <a:rPr kumimoji="0" lang="ja-JP" altLang="en-US" sz="800" kern="0" dirty="0">
                  <a:solidFill>
                    <a:srgbClr val="000000"/>
                  </a:solidFill>
                  <a:latin typeface="Meiryo UI" panose="020B0604030504040204" pitchFamily="50" charset="-128"/>
                  <a:ea typeface="Meiryo UI" panose="020B0604030504040204" pitchFamily="50" charset="-128"/>
                </a:rPr>
                <a:t>社会的資産と</a:t>
              </a:r>
              <a:r>
                <a:rPr kumimoji="0" lang="ja-JP" altLang="en-US" sz="800" kern="0" dirty="0" smtClean="0">
                  <a:solidFill>
                    <a:srgbClr val="000000"/>
                  </a:solidFill>
                  <a:latin typeface="Meiryo UI" panose="020B0604030504040204" pitchFamily="50" charset="-128"/>
                  <a:ea typeface="Meiryo UI" panose="020B0604030504040204" pitchFamily="50" charset="-128"/>
                </a:rPr>
                <a:t>して求められる</a:t>
              </a:r>
              <a:r>
                <a:rPr kumimoji="0" lang="ja-JP" altLang="en-US" sz="800" kern="0" dirty="0">
                  <a:solidFill>
                    <a:srgbClr val="000000"/>
                  </a:solidFill>
                  <a:latin typeface="Meiryo UI" panose="020B0604030504040204" pitchFamily="50" charset="-128"/>
                  <a:ea typeface="Meiryo UI" panose="020B0604030504040204" pitchFamily="50" charset="-128"/>
                </a:rPr>
                <a:t>要件</a:t>
              </a:r>
              <a:endParaRPr kumimoji="0" lang="en-US" altLang="ja-JP" sz="800" kern="0" dirty="0">
                <a:solidFill>
                  <a:srgbClr val="000000"/>
                </a:solidFill>
                <a:latin typeface="Meiryo UI" panose="020B0604030504040204" pitchFamily="50" charset="-128"/>
                <a:ea typeface="Meiryo UI" panose="020B0604030504040204" pitchFamily="50" charset="-128"/>
              </a:endParaRPr>
            </a:p>
          </p:txBody>
        </p:sp>
        <p:sp>
          <p:nvSpPr>
            <p:cNvPr id="17" name="正方形/長方形 85"/>
            <p:cNvSpPr/>
            <p:nvPr/>
          </p:nvSpPr>
          <p:spPr>
            <a:xfrm>
              <a:off x="7410092" y="3682126"/>
              <a:ext cx="1755689" cy="148666"/>
            </a:xfrm>
            <a:prstGeom prst="rect">
              <a:avLst/>
            </a:prstGeom>
            <a:solidFill>
              <a:srgbClr val="FFFFCC"/>
            </a:solidFill>
            <a:ln w="3175" cap="flat" cmpd="sng" algn="ctr">
              <a:solidFill>
                <a:srgbClr val="FFC000"/>
              </a:solidFill>
              <a:prstDash val="solid"/>
            </a:ln>
            <a:effectLst/>
          </p:spPr>
          <p:txBody>
            <a:bodyPr lIns="33231" tIns="33231" rIns="33231" bIns="33231" anchor="ctr"/>
            <a:lstStyle/>
            <a:p>
              <a:pPr>
                <a:defRPr/>
              </a:pPr>
              <a:r>
                <a:rPr kumimoji="0" lang="en-US" altLang="ja-JP" sz="800" kern="0" dirty="0">
                  <a:solidFill>
                    <a:srgbClr val="000000"/>
                  </a:solidFill>
                  <a:latin typeface="Meiryo UI" panose="020B0604030504040204" pitchFamily="50" charset="-128"/>
                  <a:ea typeface="Meiryo UI" panose="020B0604030504040204" pitchFamily="50" charset="-128"/>
                </a:rPr>
                <a:t>&lt;3&gt;</a:t>
              </a:r>
              <a:r>
                <a:rPr kumimoji="0" lang="ja-JP" altLang="en-US" sz="800" kern="0" dirty="0">
                  <a:solidFill>
                    <a:srgbClr val="000000"/>
                  </a:solidFill>
                  <a:latin typeface="Meiryo UI" panose="020B0604030504040204" pitchFamily="50" charset="-128"/>
                  <a:ea typeface="Meiryo UI" panose="020B0604030504040204" pitchFamily="50" charset="-128"/>
                </a:rPr>
                <a:t>長く使って</a:t>
              </a:r>
              <a:r>
                <a:rPr kumimoji="0" lang="ja-JP" altLang="en-US" sz="800" kern="0" dirty="0" smtClean="0">
                  <a:solidFill>
                    <a:srgbClr val="000000"/>
                  </a:solidFill>
                  <a:latin typeface="Meiryo UI" panose="020B0604030504040204" pitchFamily="50" charset="-128"/>
                  <a:ea typeface="Meiryo UI" panose="020B0604030504040204" pitchFamily="50" charset="-128"/>
                </a:rPr>
                <a:t>いくために必要な要件</a:t>
              </a:r>
              <a:endParaRPr kumimoji="0" lang="en-US" altLang="ja-JP" sz="800" kern="0" dirty="0">
                <a:solidFill>
                  <a:srgbClr val="000000"/>
                </a:solidFill>
                <a:latin typeface="Meiryo UI" panose="020B0604030504040204" pitchFamily="50" charset="-128"/>
                <a:ea typeface="Meiryo UI" panose="020B0604030504040204" pitchFamily="50" charset="-128"/>
              </a:endParaRPr>
            </a:p>
          </p:txBody>
        </p:sp>
        <p:sp>
          <p:nvSpPr>
            <p:cNvPr id="18" name="正方形/長方形 81"/>
            <p:cNvSpPr/>
            <p:nvPr/>
          </p:nvSpPr>
          <p:spPr>
            <a:xfrm>
              <a:off x="7410092" y="3972178"/>
              <a:ext cx="1755689" cy="137704"/>
            </a:xfrm>
            <a:prstGeom prst="rect">
              <a:avLst/>
            </a:prstGeom>
            <a:solidFill>
              <a:srgbClr val="333399">
                <a:lumMod val="20000"/>
                <a:lumOff val="80000"/>
              </a:srgbClr>
            </a:solidFill>
            <a:ln w="3175" cap="flat" cmpd="sng" algn="ctr">
              <a:solidFill>
                <a:srgbClr val="7030A0"/>
              </a:solidFill>
              <a:prstDash val="solid"/>
            </a:ln>
            <a:effectLst/>
          </p:spPr>
          <p:txBody>
            <a:bodyPr lIns="33231" tIns="33231" rIns="33231" bIns="33231" anchor="ctr"/>
            <a:lstStyle/>
            <a:p>
              <a:pPr marL="127492" indent="-118700">
                <a:defRPr/>
              </a:pPr>
              <a:r>
                <a:rPr kumimoji="0" lang="en-US" altLang="ja-JP" sz="800" kern="0" dirty="0">
                  <a:solidFill>
                    <a:srgbClr val="000000"/>
                  </a:solidFill>
                  <a:latin typeface="Meiryo UI" panose="020B0604030504040204" pitchFamily="50" charset="-128"/>
                  <a:ea typeface="Meiryo UI" panose="020B0604030504040204" pitchFamily="50" charset="-128"/>
                </a:rPr>
                <a:t>&lt;4&gt;</a:t>
              </a:r>
              <a:r>
                <a:rPr kumimoji="0" lang="ja-JP" altLang="en-US" sz="800" kern="0" dirty="0">
                  <a:solidFill>
                    <a:srgbClr val="000000"/>
                  </a:solidFill>
                  <a:latin typeface="Meiryo UI" panose="020B0604030504040204" pitchFamily="50" charset="-128"/>
                  <a:ea typeface="Meiryo UI" panose="020B0604030504040204" pitchFamily="50" charset="-128"/>
                </a:rPr>
                <a:t>その他必要とされる要件</a:t>
              </a:r>
              <a:endParaRPr kumimoji="0" lang="en-US" altLang="ja-JP" sz="800" kern="0" dirty="0">
                <a:solidFill>
                  <a:srgbClr val="000000"/>
                </a:solidFill>
                <a:latin typeface="Meiryo UI" panose="020B0604030504040204" pitchFamily="50" charset="-128"/>
                <a:ea typeface="Meiryo UI" panose="020B0604030504040204" pitchFamily="50" charset="-128"/>
              </a:endParaRPr>
            </a:p>
          </p:txBody>
        </p:sp>
        <p:sp>
          <p:nvSpPr>
            <p:cNvPr id="19" name="テキスト ボックス 74"/>
            <p:cNvSpPr txBox="1">
              <a:spLocks noChangeArrowheads="1"/>
            </p:cNvSpPr>
            <p:nvPr/>
          </p:nvSpPr>
          <p:spPr>
            <a:xfrm>
              <a:off x="7496460" y="3378285"/>
              <a:ext cx="2031243" cy="294971"/>
            </a:xfrm>
            <a:prstGeom prst="rect">
              <a:avLst/>
            </a:prstGeom>
            <a:noFill/>
            <a:ln w="9525">
              <a:noFill/>
              <a:miter lim="800000"/>
              <a:headEnd/>
              <a:tailEnd/>
            </a:ln>
          </p:spPr>
          <p:txBody>
            <a:bodyPr wrap="square">
              <a:spAutoFit/>
            </a:bodyPr>
            <a:lstStyle/>
            <a:p>
              <a:pPr>
                <a:defRPr/>
              </a:pPr>
              <a:r>
                <a:rPr lang="ja-JP" altLang="en-US" sz="800" dirty="0">
                  <a:solidFill>
                    <a:srgbClr val="000000"/>
                  </a:solidFill>
                  <a:latin typeface="Meiryo UI" panose="020B0604030504040204" pitchFamily="50" charset="-128"/>
                  <a:ea typeface="Meiryo UI" panose="020B0604030504040204" pitchFamily="50" charset="-128"/>
                </a:rPr>
                <a:t>・高水準の省エネルギー性能</a:t>
              </a:r>
              <a:endParaRPr lang="en-US" altLang="ja-JP" sz="800" dirty="0">
                <a:solidFill>
                  <a:srgbClr val="000000"/>
                </a:solidFill>
                <a:latin typeface="Meiryo UI" panose="020B0604030504040204" pitchFamily="50" charset="-128"/>
                <a:ea typeface="Meiryo UI" panose="020B0604030504040204" pitchFamily="50" charset="-128"/>
              </a:endParaRPr>
            </a:p>
            <a:p>
              <a:pPr>
                <a:defRPr/>
              </a:pPr>
              <a:r>
                <a:rPr lang="ja-JP" altLang="en-US" sz="800" dirty="0">
                  <a:solidFill>
                    <a:srgbClr val="000000"/>
                  </a:solidFill>
                  <a:latin typeface="Meiryo UI" panose="020B0604030504040204" pitchFamily="50" charset="-128"/>
                  <a:ea typeface="Meiryo UI" panose="020B0604030504040204" pitchFamily="50" charset="-128"/>
                </a:rPr>
                <a:t>・基礎的なバリアフリー</a:t>
              </a:r>
              <a:r>
                <a:rPr lang="ja-JP" altLang="en-US" sz="800" dirty="0" smtClean="0">
                  <a:solidFill>
                    <a:srgbClr val="000000"/>
                  </a:solidFill>
                  <a:latin typeface="Meiryo UI" panose="020B0604030504040204" pitchFamily="50" charset="-128"/>
                  <a:ea typeface="Meiryo UI" panose="020B0604030504040204" pitchFamily="50" charset="-128"/>
                </a:rPr>
                <a:t>性能（</a:t>
              </a:r>
              <a:r>
                <a:rPr lang="ja-JP" altLang="en-US" sz="800" dirty="0">
                  <a:solidFill>
                    <a:srgbClr val="000000"/>
                  </a:solidFill>
                  <a:latin typeface="Meiryo UI" panose="020B0604030504040204" pitchFamily="50" charset="-128"/>
                  <a:ea typeface="Meiryo UI" panose="020B0604030504040204" pitchFamily="50" charset="-128"/>
                </a:rPr>
                <a:t>共同住宅のみ）</a:t>
              </a:r>
            </a:p>
          </p:txBody>
        </p:sp>
        <p:sp>
          <p:nvSpPr>
            <p:cNvPr id="20" name="テキスト ボックス 84"/>
            <p:cNvSpPr txBox="1">
              <a:spLocks noChangeArrowheads="1"/>
            </p:cNvSpPr>
            <p:nvPr/>
          </p:nvSpPr>
          <p:spPr>
            <a:xfrm>
              <a:off x="7492336" y="3803785"/>
              <a:ext cx="1073022" cy="169572"/>
            </a:xfrm>
            <a:prstGeom prst="rect">
              <a:avLst/>
            </a:prstGeom>
            <a:noFill/>
            <a:ln w="9525">
              <a:noFill/>
              <a:miter lim="800000"/>
              <a:headEnd/>
              <a:tailEnd/>
            </a:ln>
          </p:spPr>
          <p:txBody>
            <a:bodyPr wrap="square">
              <a:spAutoFit/>
            </a:bodyPr>
            <a:lstStyle/>
            <a:p>
              <a:pPr>
                <a:defRPr/>
              </a:pPr>
              <a:r>
                <a:rPr lang="ja-JP" altLang="en-US" sz="800" dirty="0">
                  <a:solidFill>
                    <a:srgbClr val="000000"/>
                  </a:solidFill>
                  <a:latin typeface="Meiryo UI" panose="020B0604030504040204" pitchFamily="50" charset="-128"/>
                  <a:ea typeface="Meiryo UI" panose="020B0604030504040204" pitchFamily="50" charset="-128"/>
                </a:rPr>
                <a:t>・維持保全計画の提出</a:t>
              </a:r>
              <a:endParaRPr lang="en-US" altLang="ja-JP" sz="800" dirty="0">
                <a:solidFill>
                  <a:srgbClr val="000000"/>
                </a:solidFill>
                <a:latin typeface="Meiryo UI" panose="020B0604030504040204" pitchFamily="50" charset="-128"/>
                <a:ea typeface="Meiryo UI" panose="020B0604030504040204" pitchFamily="50" charset="-128"/>
              </a:endParaRPr>
            </a:p>
          </p:txBody>
        </p:sp>
        <p:sp>
          <p:nvSpPr>
            <p:cNvPr id="21" name="テキスト ボックス 73"/>
            <p:cNvSpPr txBox="1"/>
            <p:nvPr/>
          </p:nvSpPr>
          <p:spPr>
            <a:xfrm>
              <a:off x="7492336" y="4095015"/>
              <a:ext cx="1250239" cy="363368"/>
            </a:xfrm>
            <a:prstGeom prst="rect">
              <a:avLst/>
            </a:prstGeom>
            <a:noFill/>
          </p:spPr>
          <p:txBody>
            <a:bodyPr wrap="square">
              <a:spAutoFit/>
            </a:bodyPr>
            <a:lstStyle/>
            <a:p>
              <a:pPr>
                <a:defRPr/>
              </a:pPr>
              <a:r>
                <a:rPr lang="ja-JP" altLang="en-US" sz="800" dirty="0">
                  <a:solidFill>
                    <a:srgbClr val="000000"/>
                  </a:solidFill>
                  <a:latin typeface="Meiryo UI" panose="020B0604030504040204" pitchFamily="50" charset="-128"/>
                  <a:ea typeface="Meiryo UI" panose="020B0604030504040204" pitchFamily="50" charset="-128"/>
                </a:rPr>
                <a:t>・住環境への配慮</a:t>
              </a:r>
              <a:endParaRPr lang="en-US" altLang="ja-JP" sz="800" dirty="0">
                <a:solidFill>
                  <a:srgbClr val="000000"/>
                </a:solidFill>
                <a:latin typeface="Meiryo UI" panose="020B0604030504040204" pitchFamily="50" charset="-128"/>
                <a:ea typeface="Meiryo UI" panose="020B0604030504040204" pitchFamily="50" charset="-128"/>
              </a:endParaRPr>
            </a:p>
            <a:p>
              <a:pPr>
                <a:defRPr/>
              </a:pPr>
              <a:r>
                <a:rPr lang="ja-JP" altLang="en-US" sz="800" b="1" u="sng" dirty="0">
                  <a:solidFill>
                    <a:srgbClr val="FF0000"/>
                  </a:solidFill>
                  <a:latin typeface="Meiryo UI" panose="020B0604030504040204" pitchFamily="50" charset="-128"/>
                  <a:ea typeface="Meiryo UI" panose="020B0604030504040204" pitchFamily="50" charset="-128"/>
                </a:rPr>
                <a:t>・災害への配慮（新設）</a:t>
              </a:r>
              <a:endParaRPr lang="en-US" altLang="ja-JP" sz="800" b="1" u="sng" dirty="0">
                <a:solidFill>
                  <a:srgbClr val="FF0000"/>
                </a:solidFill>
                <a:latin typeface="Meiryo UI" panose="020B0604030504040204" pitchFamily="50" charset="-128"/>
                <a:ea typeface="Meiryo UI" panose="020B0604030504040204" pitchFamily="50" charset="-128"/>
              </a:endParaRPr>
            </a:p>
            <a:p>
              <a:pPr>
                <a:defRPr/>
              </a:pPr>
              <a:r>
                <a:rPr lang="ja-JP" altLang="en-US" sz="800" dirty="0">
                  <a:solidFill>
                    <a:srgbClr val="000000"/>
                  </a:solidFill>
                  <a:latin typeface="Meiryo UI" panose="020B0604030504040204" pitchFamily="50" charset="-128"/>
                  <a:ea typeface="Meiryo UI" panose="020B0604030504040204" pitchFamily="50" charset="-128"/>
                </a:rPr>
                <a:t>・住戸面積</a:t>
              </a:r>
              <a:endParaRPr lang="en-US" altLang="ja-JP" sz="800" dirty="0">
                <a:solidFill>
                  <a:srgbClr val="000000"/>
                </a:solidFill>
                <a:latin typeface="Meiryo UI" panose="020B0604030504040204" pitchFamily="50" charset="-128"/>
                <a:ea typeface="Meiryo UI" panose="020B0604030504040204" pitchFamily="50" charset="-128"/>
              </a:endParaRPr>
            </a:p>
          </p:txBody>
        </p:sp>
      </p:grpSp>
      <p:sp>
        <p:nvSpPr>
          <p:cNvPr id="344" name="正方形/長方形 343"/>
          <p:cNvSpPr/>
          <p:nvPr/>
        </p:nvSpPr>
        <p:spPr>
          <a:xfrm>
            <a:off x="-63555" y="2585599"/>
            <a:ext cx="3507713" cy="338554"/>
          </a:xfrm>
          <a:prstGeom prst="rect">
            <a:avLst/>
          </a:prstGeom>
        </p:spPr>
        <p:txBody>
          <a:bodyPr wrap="square">
            <a:spAutoFit/>
          </a:bodyPr>
          <a:lstStyle/>
          <a:p>
            <a:r>
              <a:rPr lang="ja-JP" altLang="en-US" sz="800" dirty="0" smtClean="0">
                <a:latin typeface="Meiryo UI" panose="020B0604030504040204" pitchFamily="50" charset="-128"/>
                <a:ea typeface="Meiryo UI" panose="020B0604030504040204" pitchFamily="50" charset="-128"/>
              </a:rPr>
              <a:t>（</a:t>
            </a:r>
            <a:r>
              <a:rPr lang="ja-JP" altLang="en-US" sz="800" dirty="0">
                <a:latin typeface="Meiryo UI" panose="020B0604030504040204" pitchFamily="50" charset="-128"/>
                <a:ea typeface="Meiryo UI" panose="020B0604030504040204" pitchFamily="50" charset="-128"/>
              </a:rPr>
              <a:t>出典</a:t>
            </a:r>
            <a:r>
              <a:rPr lang="ja-JP" altLang="en-US" sz="800" dirty="0" smtClean="0">
                <a:latin typeface="Meiryo UI" panose="020B0604030504040204" pitchFamily="50" charset="-128"/>
                <a:ea typeface="Meiryo UI" panose="020B0604030504040204" pitchFamily="50" charset="-128"/>
              </a:rPr>
              <a:t>）国土交通省</a:t>
            </a:r>
            <a:endParaRPr lang="en-US" altLang="ja-JP" sz="800" dirty="0" smtClean="0">
              <a:latin typeface="Meiryo UI" panose="020B0604030504040204" pitchFamily="50" charset="-128"/>
              <a:ea typeface="Meiryo UI" panose="020B0604030504040204" pitchFamily="50" charset="-128"/>
            </a:endParaRPr>
          </a:p>
          <a:p>
            <a:r>
              <a:rPr lang="ja-JP" altLang="en-US" sz="800" dirty="0">
                <a:latin typeface="Meiryo UI" panose="020B0604030504040204" pitchFamily="50" charset="-128"/>
                <a:ea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rPr>
              <a:t>　　　　　社会</a:t>
            </a:r>
            <a:r>
              <a:rPr lang="ja-JP" altLang="en-US" sz="800" dirty="0">
                <a:latin typeface="Meiryo UI" panose="020B0604030504040204" pitchFamily="50" charset="-128"/>
                <a:ea typeface="Meiryo UI" panose="020B0604030504040204" pitchFamily="50" charset="-128"/>
              </a:rPr>
              <a:t>資本整備審議会住宅宅地分科会・建築</a:t>
            </a:r>
            <a:r>
              <a:rPr lang="ja-JP" altLang="en-US" sz="800" dirty="0" smtClean="0">
                <a:latin typeface="Meiryo UI" panose="020B0604030504040204" pitchFamily="50" charset="-128"/>
                <a:ea typeface="Meiryo UI" panose="020B0604030504040204" pitchFamily="50" charset="-128"/>
              </a:rPr>
              <a:t>分科会　小委員会資料</a:t>
            </a:r>
            <a:endParaRPr lang="ja-JP" altLang="en-US" sz="800" dirty="0">
              <a:latin typeface="Meiryo UI" panose="020B0604030504040204" pitchFamily="50" charset="-128"/>
              <a:ea typeface="Meiryo UI" panose="020B0604030504040204" pitchFamily="50" charset="-128"/>
            </a:endParaRPr>
          </a:p>
        </p:txBody>
      </p:sp>
      <p:pic>
        <p:nvPicPr>
          <p:cNvPr id="345" name="図 344"/>
          <p:cNvPicPr>
            <a:picLocks noChangeAspect="1"/>
          </p:cNvPicPr>
          <p:nvPr/>
        </p:nvPicPr>
        <p:blipFill>
          <a:blip r:embed="rId3"/>
          <a:stretch>
            <a:fillRect/>
          </a:stretch>
        </p:blipFill>
        <p:spPr>
          <a:xfrm>
            <a:off x="1646233" y="846835"/>
            <a:ext cx="1804832" cy="1367312"/>
          </a:xfrm>
          <a:prstGeom prst="rect">
            <a:avLst/>
          </a:prstGeom>
        </p:spPr>
      </p:pic>
      <p:sp>
        <p:nvSpPr>
          <p:cNvPr id="346" name="正方形/長方形 345"/>
          <p:cNvSpPr/>
          <p:nvPr/>
        </p:nvSpPr>
        <p:spPr>
          <a:xfrm>
            <a:off x="745580" y="426031"/>
            <a:ext cx="2745345" cy="400110"/>
          </a:xfrm>
          <a:prstGeom prst="rect">
            <a:avLst/>
          </a:prstGeom>
        </p:spPr>
        <p:txBody>
          <a:bodyPr wrap="square">
            <a:spAutoFit/>
          </a:bodyPr>
          <a:lstStyle/>
          <a:p>
            <a:r>
              <a:rPr lang="ja-JP" altLang="en-US" sz="1000" dirty="0" smtClean="0">
                <a:latin typeface="Meiryo UI" panose="020B0604030504040204" pitchFamily="50" charset="-128"/>
                <a:ea typeface="Meiryo UI" panose="020B0604030504040204" pitchFamily="50" charset="-128"/>
              </a:rPr>
              <a:t>近年、災害</a:t>
            </a:r>
            <a:r>
              <a:rPr lang="ja-JP" altLang="en-US" sz="1000" dirty="0">
                <a:latin typeface="Meiryo UI" panose="020B0604030504040204" pitchFamily="50" charset="-128"/>
                <a:ea typeface="Meiryo UI" panose="020B0604030504040204" pitchFamily="50" charset="-128"/>
              </a:rPr>
              <a:t>が頻発化・激甚化しており</a:t>
            </a:r>
            <a:r>
              <a:rPr lang="ja-JP" altLang="en-US" sz="1000" dirty="0" smtClean="0">
                <a:latin typeface="Meiryo UI" panose="020B0604030504040204" pitchFamily="50" charset="-128"/>
                <a:ea typeface="Meiryo UI" panose="020B0604030504040204" pitchFamily="50" charset="-128"/>
              </a:rPr>
              <a:t>、住宅</a:t>
            </a:r>
            <a:r>
              <a:rPr lang="ja-JP" altLang="en-US" sz="1000" dirty="0">
                <a:latin typeface="Meiryo UI" panose="020B0604030504040204" pitchFamily="50" charset="-128"/>
                <a:ea typeface="Meiryo UI" panose="020B0604030504040204" pitchFamily="50" charset="-128"/>
              </a:rPr>
              <a:t>における大規模</a:t>
            </a:r>
            <a:r>
              <a:rPr lang="ja-JP" altLang="en-US" sz="1000" dirty="0" smtClean="0">
                <a:latin typeface="Meiryo UI" panose="020B0604030504040204" pitchFamily="50" charset="-128"/>
                <a:ea typeface="Meiryo UI" panose="020B0604030504040204" pitchFamily="50" charset="-128"/>
              </a:rPr>
              <a:t>な被害</a:t>
            </a:r>
            <a:r>
              <a:rPr lang="ja-JP" altLang="en-US" sz="1000" dirty="0">
                <a:latin typeface="Meiryo UI" panose="020B0604030504040204" pitchFamily="50" charset="-128"/>
                <a:ea typeface="Meiryo UI" panose="020B0604030504040204" pitchFamily="50" charset="-128"/>
              </a:rPr>
              <a:t>も発生している。</a:t>
            </a:r>
          </a:p>
        </p:txBody>
      </p:sp>
      <p:graphicFrame>
        <p:nvGraphicFramePr>
          <p:cNvPr id="347" name="表 346"/>
          <p:cNvGraphicFramePr>
            <a:graphicFrameLocks noGrp="1"/>
          </p:cNvGraphicFramePr>
          <p:nvPr>
            <p:extLst>
              <p:ext uri="{D42A27DB-BD31-4B8C-83A1-F6EECF244321}">
                <p14:modId xmlns:p14="http://schemas.microsoft.com/office/powerpoint/2010/main" val="1293850100"/>
              </p:ext>
            </p:extLst>
          </p:nvPr>
        </p:nvGraphicFramePr>
        <p:xfrm>
          <a:off x="3519003" y="3464705"/>
          <a:ext cx="5568766" cy="2958303"/>
        </p:xfrm>
        <a:graphic>
          <a:graphicData uri="http://schemas.openxmlformats.org/drawingml/2006/table">
            <a:tbl>
              <a:tblPr firstRow="1" bandRow="1">
                <a:tableStyleId>{5940675A-B579-460E-94D1-54222C63F5DA}</a:tableStyleId>
              </a:tblPr>
              <a:tblGrid>
                <a:gridCol w="321946">
                  <a:extLst>
                    <a:ext uri="{9D8B030D-6E8A-4147-A177-3AD203B41FA5}">
                      <a16:colId xmlns:a16="http://schemas.microsoft.com/office/drawing/2014/main" val="3894841520"/>
                    </a:ext>
                  </a:extLst>
                </a:gridCol>
                <a:gridCol w="1071080">
                  <a:extLst>
                    <a:ext uri="{9D8B030D-6E8A-4147-A177-3AD203B41FA5}">
                      <a16:colId xmlns:a16="http://schemas.microsoft.com/office/drawing/2014/main" val="2789733927"/>
                    </a:ext>
                  </a:extLst>
                </a:gridCol>
                <a:gridCol w="1707614">
                  <a:extLst>
                    <a:ext uri="{9D8B030D-6E8A-4147-A177-3AD203B41FA5}">
                      <a16:colId xmlns:a16="http://schemas.microsoft.com/office/drawing/2014/main" val="3377374720"/>
                    </a:ext>
                  </a:extLst>
                </a:gridCol>
                <a:gridCol w="2468126">
                  <a:extLst>
                    <a:ext uri="{9D8B030D-6E8A-4147-A177-3AD203B41FA5}">
                      <a16:colId xmlns:a16="http://schemas.microsoft.com/office/drawing/2014/main" val="4218774113"/>
                    </a:ext>
                  </a:extLst>
                </a:gridCol>
              </a:tblGrid>
              <a:tr h="255853">
                <a:tc gridSpan="2">
                  <a:txBody>
                    <a:bodyPr/>
                    <a:lstStyle/>
                    <a:p>
                      <a:pPr algn="ctr"/>
                      <a:r>
                        <a:rPr kumimoji="1" lang="ja-JP" altLang="en-US" sz="1000" dirty="0" smtClean="0">
                          <a:latin typeface="Meiryo UI" panose="020B0604030504040204" pitchFamily="50" charset="-128"/>
                          <a:ea typeface="Meiryo UI" panose="020B0604030504040204" pitchFamily="50" charset="-128"/>
                        </a:rPr>
                        <a:t>エリア</a:t>
                      </a:r>
                      <a:endParaRPr kumimoji="1" lang="ja-JP" altLang="en-US" sz="1000" dirty="0">
                        <a:latin typeface="Meiryo UI" panose="020B0604030504040204" pitchFamily="50" charset="-128"/>
                        <a:ea typeface="Meiryo UI" panose="020B0604030504040204" pitchFamily="50" charset="-128"/>
                      </a:endParaRPr>
                    </a:p>
                  </a:txBody>
                  <a:tcPr>
                    <a:lnR w="3175" cap="flat" cmpd="sng" algn="ctr">
                      <a:solidFill>
                        <a:schemeClr val="tx1"/>
                      </a:solidFill>
                      <a:prstDash val="solid"/>
                      <a:round/>
                      <a:headEnd type="none" w="med" len="med"/>
                      <a:tailEnd type="none" w="med" len="med"/>
                    </a:lnR>
                    <a:lnB w="3175"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r>
                        <a:rPr kumimoji="1" lang="ja-JP" altLang="en-US" sz="1000" dirty="0" smtClean="0">
                          <a:latin typeface="Meiryo UI" panose="020B0604030504040204" pitchFamily="50" charset="-128"/>
                          <a:ea typeface="Meiryo UI" panose="020B0604030504040204" pitchFamily="50" charset="-128"/>
                        </a:rPr>
                        <a:t>区域</a:t>
                      </a:r>
                      <a:endParaRPr kumimoji="1" lang="ja-JP" altLang="en-US" sz="1000" dirty="0">
                        <a:latin typeface="Meiryo UI" panose="020B0604030504040204" pitchFamily="50" charset="-128"/>
                        <a:ea typeface="Meiryo UI" panose="020B0604030504040204" pitchFamily="50" charset="-128"/>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B w="3175" cap="flat" cmpd="sng" algn="ctr">
                      <a:solidFill>
                        <a:schemeClr val="tx1"/>
                      </a:solidFill>
                      <a:prstDash val="solid"/>
                      <a:round/>
                      <a:headEnd type="none" w="med" len="med"/>
                      <a:tailEnd type="none" w="med" len="med"/>
                    </a:lnB>
                  </a:tcPr>
                </a:tc>
                <a:tc>
                  <a:txBody>
                    <a:bodyPr/>
                    <a:lstStyle/>
                    <a:p>
                      <a:pPr algn="ctr"/>
                      <a:r>
                        <a:rPr kumimoji="1" lang="ja-JP" altLang="en-US" sz="1000" dirty="0" smtClean="0">
                          <a:latin typeface="Meiryo UI" panose="020B0604030504040204" pitchFamily="50" charset="-128"/>
                          <a:ea typeface="Meiryo UI" panose="020B0604030504040204" pitchFamily="50" charset="-128"/>
                        </a:rPr>
                        <a:t>条件等</a:t>
                      </a:r>
                      <a:endParaRPr kumimoji="1" lang="ja-JP" altLang="en-US" sz="1000" dirty="0">
                        <a:latin typeface="Meiryo UI" panose="020B0604030504040204" pitchFamily="50" charset="-128"/>
                        <a:ea typeface="Meiryo UI" panose="020B0604030504040204" pitchFamily="50" charset="-128"/>
                      </a:endParaRPr>
                    </a:p>
                  </a:txBody>
                  <a:tcPr>
                    <a:lnL w="3175" cap="flat" cmpd="sng" algn="ctr">
                      <a:solidFill>
                        <a:schemeClr val="tx1"/>
                      </a:solidFill>
                      <a:prstDash val="solid"/>
                      <a:round/>
                      <a:headEnd type="none" w="med" len="med"/>
                      <a:tailEnd type="none" w="med" len="med"/>
                    </a:lnL>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03861666"/>
                  </a:ext>
                </a:extLst>
              </a:tr>
              <a:tr h="867387">
                <a:tc gridSpan="2">
                  <a:txBody>
                    <a:bodyPr/>
                    <a:lstStyle/>
                    <a:p>
                      <a:r>
                        <a:rPr kumimoji="1" lang="ja-JP" altLang="en-US" sz="1000" b="1" dirty="0" smtClean="0">
                          <a:solidFill>
                            <a:schemeClr val="bg1"/>
                          </a:solidFill>
                          <a:latin typeface="Meiryo UI" panose="020B0604030504040204" pitchFamily="50" charset="-128"/>
                          <a:ea typeface="Meiryo UI" panose="020B0604030504040204" pitchFamily="50" charset="-128"/>
                        </a:rPr>
                        <a:t>①災害の危険性が</a:t>
                      </a:r>
                      <a:endParaRPr kumimoji="1" lang="en-US" altLang="ja-JP" sz="1000" b="1" dirty="0" smtClean="0">
                        <a:solidFill>
                          <a:schemeClr val="bg1"/>
                        </a:solidFill>
                        <a:latin typeface="Meiryo UI" panose="020B0604030504040204" pitchFamily="50" charset="-128"/>
                        <a:ea typeface="Meiryo UI" panose="020B0604030504040204" pitchFamily="50" charset="-128"/>
                      </a:endParaRPr>
                    </a:p>
                    <a:p>
                      <a:pPr algn="ctr"/>
                      <a:r>
                        <a:rPr kumimoji="1" lang="ja-JP" altLang="en-US" sz="1000" b="1" dirty="0" smtClean="0">
                          <a:solidFill>
                            <a:schemeClr val="bg1"/>
                          </a:solidFill>
                          <a:latin typeface="Meiryo UI" panose="020B0604030504040204" pitchFamily="50" charset="-128"/>
                          <a:ea typeface="Meiryo UI" panose="020B0604030504040204" pitchFamily="50" charset="-128"/>
                        </a:rPr>
                        <a:t>　特に高いエリア</a:t>
                      </a: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anchor="ctr">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solidFill>
                      <a:srgbClr val="FF0000"/>
                    </a:solidFill>
                  </a:tcPr>
                </a:tc>
                <a:tc hMerge="1">
                  <a:txBody>
                    <a:bodyPr/>
                    <a:lstStyle/>
                    <a:p>
                      <a:endParaRPr kumimoji="1" lang="ja-JP" altLang="en-US"/>
                    </a:p>
                  </a:txBody>
                  <a:tcPr/>
                </a:tc>
                <a:tc rowSpan="2">
                  <a:txBody>
                    <a:bodyPr/>
                    <a:lstStyle/>
                    <a:p>
                      <a:r>
                        <a:rPr kumimoji="1" lang="ja-JP" altLang="en-US" sz="1000" b="1" dirty="0" smtClean="0">
                          <a:latin typeface="Meiryo UI" panose="020B0604030504040204" pitchFamily="50" charset="-128"/>
                          <a:ea typeface="Meiryo UI" panose="020B0604030504040204" pitchFamily="50" charset="-128"/>
                        </a:rPr>
                        <a:t>・地すべり防止区域</a:t>
                      </a:r>
                      <a:endParaRPr kumimoji="1" lang="en-US" altLang="ja-JP" sz="1000" b="1" dirty="0" smtClean="0">
                        <a:latin typeface="Meiryo UI" panose="020B0604030504040204" pitchFamily="50" charset="-128"/>
                        <a:ea typeface="Meiryo UI" panose="020B0604030504040204" pitchFamily="50" charset="-128"/>
                      </a:endParaRPr>
                    </a:p>
                    <a:p>
                      <a:r>
                        <a:rPr kumimoji="1" lang="ja-JP" altLang="en-US" sz="700" dirty="0" smtClean="0">
                          <a:latin typeface="Meiryo UI" panose="020B0604030504040204" pitchFamily="50" charset="-128"/>
                          <a:ea typeface="Meiryo UI" panose="020B0604030504040204" pitchFamily="50" charset="-128"/>
                        </a:rPr>
                        <a:t>（地すべり等防止法第</a:t>
                      </a:r>
                      <a:r>
                        <a:rPr kumimoji="1" lang="en-US" altLang="ja-JP" sz="700" dirty="0" smtClean="0">
                          <a:latin typeface="Meiryo UI" panose="020B0604030504040204" pitchFamily="50" charset="-128"/>
                          <a:ea typeface="Meiryo UI" panose="020B0604030504040204" pitchFamily="50" charset="-128"/>
                        </a:rPr>
                        <a:t>3</a:t>
                      </a:r>
                      <a:r>
                        <a:rPr kumimoji="1" lang="ja-JP" altLang="en-US" sz="700" dirty="0" smtClean="0">
                          <a:latin typeface="Meiryo UI" panose="020B0604030504040204" pitchFamily="50" charset="-128"/>
                          <a:ea typeface="Meiryo UI" panose="020B0604030504040204" pitchFamily="50" charset="-128"/>
                        </a:rPr>
                        <a:t>条第</a:t>
                      </a:r>
                      <a:r>
                        <a:rPr kumimoji="1" lang="en-US" altLang="ja-JP" sz="700" dirty="0" smtClean="0">
                          <a:latin typeface="Meiryo UI" panose="020B0604030504040204" pitchFamily="50" charset="-128"/>
                          <a:ea typeface="Meiryo UI" panose="020B0604030504040204" pitchFamily="50" charset="-128"/>
                        </a:rPr>
                        <a:t>1</a:t>
                      </a:r>
                      <a:r>
                        <a:rPr kumimoji="1" lang="ja-JP" altLang="en-US" sz="700" dirty="0" smtClean="0">
                          <a:latin typeface="Meiryo UI" panose="020B0604030504040204" pitchFamily="50" charset="-128"/>
                          <a:ea typeface="Meiryo UI" panose="020B0604030504040204" pitchFamily="50" charset="-128"/>
                        </a:rPr>
                        <a:t>項）</a:t>
                      </a:r>
                      <a:endParaRPr kumimoji="1" lang="en-US" altLang="ja-JP" sz="700" dirty="0" smtClean="0">
                        <a:latin typeface="Meiryo UI" panose="020B0604030504040204" pitchFamily="50" charset="-128"/>
                        <a:ea typeface="Meiryo UI" panose="020B0604030504040204" pitchFamily="50" charset="-128"/>
                      </a:endParaRPr>
                    </a:p>
                    <a:p>
                      <a:r>
                        <a:rPr kumimoji="1" lang="ja-JP" altLang="en-US" sz="1000" b="1" dirty="0" smtClean="0">
                          <a:latin typeface="Meiryo UI" panose="020B0604030504040204" pitchFamily="50" charset="-128"/>
                          <a:ea typeface="Meiryo UI" panose="020B0604030504040204" pitchFamily="50" charset="-128"/>
                        </a:rPr>
                        <a:t>・急傾斜地崩壊危険区域</a:t>
                      </a:r>
                      <a:endParaRPr kumimoji="1" lang="en-US" altLang="ja-JP" sz="1000" b="1" dirty="0" smtClean="0">
                        <a:latin typeface="Meiryo UI" panose="020B0604030504040204" pitchFamily="50" charset="-128"/>
                        <a:ea typeface="Meiryo UI" panose="020B0604030504040204" pitchFamily="50" charset="-128"/>
                      </a:endParaRPr>
                    </a:p>
                    <a:p>
                      <a:r>
                        <a:rPr kumimoji="1" lang="ja-JP" altLang="en-US" sz="700" dirty="0" smtClean="0">
                          <a:latin typeface="Meiryo UI" panose="020B0604030504040204" pitchFamily="50" charset="-128"/>
                          <a:ea typeface="Meiryo UI" panose="020B0604030504040204" pitchFamily="50" charset="-128"/>
                        </a:rPr>
                        <a:t>（急傾斜地の崩壊による災害の防止</a:t>
                      </a:r>
                      <a:endParaRPr kumimoji="1" lang="en-US" altLang="ja-JP" sz="700" dirty="0" smtClean="0">
                        <a:latin typeface="Meiryo UI" panose="020B0604030504040204" pitchFamily="50" charset="-128"/>
                        <a:ea typeface="Meiryo UI" panose="020B0604030504040204" pitchFamily="50" charset="-128"/>
                      </a:endParaRPr>
                    </a:p>
                    <a:p>
                      <a:r>
                        <a:rPr kumimoji="1" lang="ja-JP" altLang="en-US" sz="700" dirty="0" smtClean="0">
                          <a:latin typeface="Meiryo UI" panose="020B0604030504040204" pitchFamily="50" charset="-128"/>
                          <a:ea typeface="Meiryo UI" panose="020B0604030504040204" pitchFamily="50" charset="-128"/>
                        </a:rPr>
                        <a:t>　 に関する法律第</a:t>
                      </a:r>
                      <a:r>
                        <a:rPr kumimoji="1" lang="en-US" altLang="ja-JP" sz="700" dirty="0" smtClean="0">
                          <a:latin typeface="Meiryo UI" panose="020B0604030504040204" pitchFamily="50" charset="-128"/>
                          <a:ea typeface="Meiryo UI" panose="020B0604030504040204" pitchFamily="50" charset="-128"/>
                        </a:rPr>
                        <a:t>3</a:t>
                      </a:r>
                      <a:r>
                        <a:rPr kumimoji="1" lang="ja-JP" altLang="en-US" sz="700" dirty="0" smtClean="0">
                          <a:latin typeface="Meiryo UI" panose="020B0604030504040204" pitchFamily="50" charset="-128"/>
                          <a:ea typeface="Meiryo UI" panose="020B0604030504040204" pitchFamily="50" charset="-128"/>
                        </a:rPr>
                        <a:t>条第</a:t>
                      </a:r>
                      <a:r>
                        <a:rPr kumimoji="1" lang="en-US" altLang="ja-JP" sz="700" dirty="0" smtClean="0">
                          <a:latin typeface="Meiryo UI" panose="020B0604030504040204" pitchFamily="50" charset="-128"/>
                          <a:ea typeface="Meiryo UI" panose="020B0604030504040204" pitchFamily="50" charset="-128"/>
                        </a:rPr>
                        <a:t>1</a:t>
                      </a:r>
                      <a:r>
                        <a:rPr kumimoji="1" lang="ja-JP" altLang="en-US" sz="700" dirty="0" smtClean="0">
                          <a:latin typeface="Meiryo UI" panose="020B0604030504040204" pitchFamily="50" charset="-128"/>
                          <a:ea typeface="Meiryo UI" panose="020B0604030504040204" pitchFamily="50" charset="-128"/>
                        </a:rPr>
                        <a:t>項）</a:t>
                      </a:r>
                      <a:endParaRPr kumimoji="1" lang="en-US" altLang="ja-JP" sz="700" dirty="0" smtClean="0">
                        <a:latin typeface="Meiryo UI" panose="020B0604030504040204" pitchFamily="50" charset="-128"/>
                        <a:ea typeface="Meiryo UI" panose="020B0604030504040204" pitchFamily="50" charset="-128"/>
                      </a:endParaRPr>
                    </a:p>
                    <a:p>
                      <a:r>
                        <a:rPr kumimoji="1" lang="ja-JP" altLang="en-US" sz="1000" b="1" dirty="0" smtClean="0">
                          <a:latin typeface="Meiryo UI" panose="020B0604030504040204" pitchFamily="50" charset="-128"/>
                          <a:ea typeface="Meiryo UI" panose="020B0604030504040204" pitchFamily="50" charset="-128"/>
                        </a:rPr>
                        <a:t>・土砂災害特別警戒区域</a:t>
                      </a:r>
                      <a:endParaRPr kumimoji="1" lang="en-US" altLang="ja-JP" sz="1000" b="1" dirty="0" smtClean="0">
                        <a:latin typeface="Meiryo UI" panose="020B0604030504040204" pitchFamily="50" charset="-128"/>
                        <a:ea typeface="Meiryo UI" panose="020B0604030504040204" pitchFamily="50" charset="-128"/>
                      </a:endParaRPr>
                    </a:p>
                    <a:p>
                      <a:r>
                        <a:rPr kumimoji="1" lang="ja-JP" altLang="en-US" sz="700" dirty="0" smtClean="0">
                          <a:latin typeface="Meiryo UI" panose="020B0604030504040204" pitchFamily="50" charset="-128"/>
                          <a:ea typeface="Meiryo UI" panose="020B0604030504040204" pitchFamily="50" charset="-128"/>
                        </a:rPr>
                        <a:t>（土砂災害警戒区域等における土砂</a:t>
                      </a:r>
                      <a:endParaRPr kumimoji="1" lang="en-US" altLang="ja-JP" sz="700" dirty="0" smtClean="0">
                        <a:latin typeface="Meiryo UI" panose="020B0604030504040204" pitchFamily="50" charset="-128"/>
                        <a:ea typeface="Meiryo UI" panose="020B0604030504040204" pitchFamily="50" charset="-128"/>
                      </a:endParaRPr>
                    </a:p>
                    <a:p>
                      <a:r>
                        <a:rPr kumimoji="1" lang="ja-JP" altLang="en-US" sz="700" dirty="0" smtClean="0">
                          <a:latin typeface="Meiryo UI" panose="020B0604030504040204" pitchFamily="50" charset="-128"/>
                          <a:ea typeface="Meiryo UI" panose="020B0604030504040204" pitchFamily="50" charset="-128"/>
                        </a:rPr>
                        <a:t>　 災害防止対策の推進に関する法律</a:t>
                      </a:r>
                      <a:endParaRPr kumimoji="1" lang="en-US" altLang="ja-JP" sz="700" dirty="0" smtClean="0">
                        <a:latin typeface="Meiryo UI" panose="020B0604030504040204" pitchFamily="50" charset="-128"/>
                        <a:ea typeface="Meiryo UI" panose="020B0604030504040204" pitchFamily="50" charset="-128"/>
                      </a:endParaRPr>
                    </a:p>
                    <a:p>
                      <a:r>
                        <a:rPr kumimoji="1" lang="ja-JP" altLang="en-US" sz="700" dirty="0" smtClean="0">
                          <a:latin typeface="Meiryo UI" panose="020B0604030504040204" pitchFamily="50" charset="-128"/>
                          <a:ea typeface="Meiryo UI" panose="020B0604030504040204" pitchFamily="50" charset="-128"/>
                        </a:rPr>
                        <a:t>　 第</a:t>
                      </a:r>
                      <a:r>
                        <a:rPr kumimoji="1" lang="en-US" altLang="ja-JP" sz="700" dirty="0" smtClean="0">
                          <a:latin typeface="Meiryo UI" panose="020B0604030504040204" pitchFamily="50" charset="-128"/>
                          <a:ea typeface="Meiryo UI" panose="020B0604030504040204" pitchFamily="50" charset="-128"/>
                        </a:rPr>
                        <a:t>9</a:t>
                      </a:r>
                      <a:r>
                        <a:rPr kumimoji="1" lang="ja-JP" altLang="en-US" sz="700" dirty="0" smtClean="0">
                          <a:latin typeface="Meiryo UI" panose="020B0604030504040204" pitchFamily="50" charset="-128"/>
                          <a:ea typeface="Meiryo UI" panose="020B0604030504040204" pitchFamily="50" charset="-128"/>
                        </a:rPr>
                        <a:t>条第</a:t>
                      </a:r>
                      <a:r>
                        <a:rPr kumimoji="1" lang="en-US" altLang="ja-JP" sz="700" dirty="0" smtClean="0">
                          <a:latin typeface="Meiryo UI" panose="020B0604030504040204" pitchFamily="50" charset="-128"/>
                          <a:ea typeface="Meiryo UI" panose="020B0604030504040204" pitchFamily="50" charset="-128"/>
                        </a:rPr>
                        <a:t>1</a:t>
                      </a:r>
                      <a:r>
                        <a:rPr kumimoji="1" lang="ja-JP" altLang="en-US" sz="700" dirty="0" smtClean="0">
                          <a:latin typeface="Meiryo UI" panose="020B0604030504040204" pitchFamily="50" charset="-128"/>
                          <a:ea typeface="Meiryo UI" panose="020B0604030504040204" pitchFamily="50" charset="-128"/>
                        </a:rPr>
                        <a:t>項）</a:t>
                      </a:r>
                      <a:endParaRPr kumimoji="1" lang="ja-JP" altLang="en-US" sz="700" dirty="0">
                        <a:latin typeface="Meiryo UI" panose="020B0604030504040204" pitchFamily="50" charset="-128"/>
                        <a:ea typeface="Meiryo UI" panose="020B0604030504040204" pitchFamily="50" charset="-128"/>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rowSpan="2">
                  <a:txBody>
                    <a:bodyPr/>
                    <a:lstStyle/>
                    <a:p>
                      <a:r>
                        <a:rPr kumimoji="1" lang="ja-JP" altLang="en-US" sz="1000" dirty="0" smtClean="0">
                          <a:latin typeface="Meiryo UI" panose="020B0604030504040204" pitchFamily="50" charset="-128"/>
                          <a:ea typeface="Meiryo UI" panose="020B0604030504040204" pitchFamily="50" charset="-128"/>
                        </a:rPr>
                        <a:t>認定申請対象住宅が左欄に掲げる区域に建築されるものではないこと。</a:t>
                      </a:r>
                      <a:endParaRPr kumimoji="1" lang="en-US" altLang="ja-JP" sz="1000" dirty="0" smtClean="0">
                        <a:latin typeface="Meiryo UI" panose="020B0604030504040204" pitchFamily="50" charset="-128"/>
                        <a:ea typeface="Meiryo UI" panose="020B0604030504040204" pitchFamily="50" charset="-128"/>
                      </a:endParaRPr>
                    </a:p>
                    <a:p>
                      <a:r>
                        <a:rPr kumimoji="1" lang="ja-JP" altLang="en-US" sz="900" dirty="0" smtClean="0">
                          <a:latin typeface="Meiryo UI" panose="020B0604030504040204" pitchFamily="50" charset="-128"/>
                          <a:ea typeface="Meiryo UI" panose="020B0604030504040204" pitchFamily="50" charset="-128"/>
                        </a:rPr>
                        <a:t>（区域の指定が解除されることが決定している場合はこの限りではない。）</a:t>
                      </a:r>
                      <a:endParaRPr kumimoji="1" lang="ja-JP" altLang="en-US" sz="900" dirty="0">
                        <a:latin typeface="Meiryo UI" panose="020B0604030504040204" pitchFamily="50" charset="-128"/>
                        <a:ea typeface="Meiryo UI" panose="020B0604030504040204" pitchFamily="50" charset="-128"/>
                      </a:endParaRPr>
                    </a:p>
                  </a:txBody>
                  <a:tcP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29754648"/>
                  </a:ext>
                </a:extLst>
              </a:tr>
              <a:tr h="379898">
                <a:tc>
                  <a:txBody>
                    <a:bodyPr/>
                    <a:lstStyle/>
                    <a:p>
                      <a:endParaRPr kumimoji="1" lang="ja-JP" altLang="en-US" sz="900" dirty="0">
                        <a:latin typeface="Meiryo UI" panose="020B0604030504040204" pitchFamily="50" charset="-128"/>
                        <a:ea typeface="Meiryo UI" panose="020B0604030504040204" pitchFamily="50" charset="-128"/>
                      </a:endParaRPr>
                    </a:p>
                  </a:txBody>
                  <a:tcPr>
                    <a:lnR w="3175" cap="flat" cmpd="sng" algn="ctr">
                      <a:solidFill>
                        <a:schemeClr val="tx1"/>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FF0000"/>
                    </a:solidFill>
                  </a:tcPr>
                </a:tc>
                <a:tc>
                  <a:txBody>
                    <a:bodyPr/>
                    <a:lstStyle/>
                    <a:p>
                      <a:r>
                        <a:rPr kumimoji="1" lang="ja-JP" altLang="en-US" sz="900" b="1" dirty="0" smtClean="0">
                          <a:latin typeface="Meiryo UI" panose="020B0604030504040204" pitchFamily="50" charset="-128"/>
                          <a:ea typeface="Meiryo UI" panose="020B0604030504040204" pitchFamily="50" charset="-128"/>
                        </a:rPr>
                        <a:t>原則認定不可</a:t>
                      </a:r>
                      <a:endParaRPr kumimoji="1" lang="ja-JP" altLang="en-US" sz="900" b="1" dirty="0">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4131776580"/>
                  </a:ext>
                </a:extLst>
              </a:tr>
              <a:tr h="1134414">
                <a:tc gridSpan="2">
                  <a:txBody>
                    <a:bodyPr/>
                    <a:lstStyle/>
                    <a:p>
                      <a:r>
                        <a:rPr kumimoji="1" lang="ja-JP" altLang="en-US" sz="1000" b="1" dirty="0" smtClean="0">
                          <a:latin typeface="Meiryo UI" panose="020B0604030504040204" pitchFamily="50" charset="-128"/>
                          <a:ea typeface="Meiryo UI" panose="020B0604030504040204" pitchFamily="50" charset="-128"/>
                        </a:rPr>
                        <a:t>②災害の危険性が</a:t>
                      </a:r>
                      <a:endParaRPr kumimoji="1" lang="en-US" altLang="ja-JP" sz="1000" b="1" dirty="0" smtClean="0">
                        <a:latin typeface="Meiryo UI" panose="020B0604030504040204" pitchFamily="50" charset="-128"/>
                        <a:ea typeface="Meiryo UI" panose="020B0604030504040204" pitchFamily="50" charset="-128"/>
                      </a:endParaRPr>
                    </a:p>
                    <a:p>
                      <a:pPr algn="ctr"/>
                      <a:r>
                        <a:rPr kumimoji="1" lang="ja-JP" altLang="en-US" sz="1000" b="1" dirty="0" smtClean="0">
                          <a:latin typeface="Meiryo UI" panose="020B0604030504040204" pitchFamily="50" charset="-128"/>
                          <a:ea typeface="Meiryo UI" panose="020B0604030504040204" pitchFamily="50" charset="-128"/>
                        </a:rPr>
                        <a:t>　高いエリア</a:t>
                      </a:r>
                      <a:endParaRPr kumimoji="1" lang="ja-JP" altLang="en-US" sz="1000" b="1" dirty="0">
                        <a:latin typeface="Meiryo UI" panose="020B0604030504040204" pitchFamily="50" charset="-128"/>
                        <a:ea typeface="Meiryo UI" panose="020B0604030504040204" pitchFamily="50" charset="-128"/>
                      </a:endParaRPr>
                    </a:p>
                  </a:txBody>
                  <a:tcPr anchor="ctr">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mpd="sng">
                      <a:noFill/>
                    </a:lnB>
                    <a:solidFill>
                      <a:srgbClr val="FFFF00"/>
                    </a:solidFill>
                  </a:tcPr>
                </a:tc>
                <a:tc hMerge="1">
                  <a:txBody>
                    <a:bodyPr/>
                    <a:lstStyle/>
                    <a:p>
                      <a:endParaRPr kumimoji="1" lang="ja-JP" altLang="en-US"/>
                    </a:p>
                  </a:txBody>
                  <a:tcPr/>
                </a:tc>
                <a:tc rowSpan="2">
                  <a:txBody>
                    <a:bodyPr/>
                    <a:lstStyle/>
                    <a:p>
                      <a:r>
                        <a:rPr kumimoji="1" lang="ja-JP" altLang="en-US" sz="1000" b="1" dirty="0" smtClean="0">
                          <a:latin typeface="Meiryo UI" panose="020B0604030504040204" pitchFamily="50" charset="-128"/>
                          <a:ea typeface="Meiryo UI" panose="020B0604030504040204" pitchFamily="50" charset="-128"/>
                        </a:rPr>
                        <a:t>・災害危険区域</a:t>
                      </a:r>
                      <a:endParaRPr kumimoji="1" lang="en-US" altLang="ja-JP" sz="1000" b="1" dirty="0" smtClean="0">
                        <a:latin typeface="Meiryo UI" panose="020B0604030504040204" pitchFamily="50" charset="-128"/>
                        <a:ea typeface="Meiryo UI" panose="020B0604030504040204" pitchFamily="50" charset="-128"/>
                      </a:endParaRPr>
                    </a:p>
                    <a:p>
                      <a:r>
                        <a:rPr kumimoji="1" lang="ja-JP" altLang="en-US" sz="700" dirty="0" smtClean="0">
                          <a:latin typeface="Meiryo UI" panose="020B0604030504040204" pitchFamily="50" charset="-128"/>
                          <a:ea typeface="Meiryo UI" panose="020B0604030504040204" pitchFamily="50" charset="-128"/>
                        </a:rPr>
                        <a:t>（建築基準法第</a:t>
                      </a:r>
                      <a:r>
                        <a:rPr kumimoji="1" lang="en-US" altLang="ja-JP" sz="700" dirty="0" smtClean="0">
                          <a:latin typeface="Meiryo UI" panose="020B0604030504040204" pitchFamily="50" charset="-128"/>
                          <a:ea typeface="Meiryo UI" panose="020B0604030504040204" pitchFamily="50" charset="-128"/>
                        </a:rPr>
                        <a:t>39</a:t>
                      </a:r>
                      <a:r>
                        <a:rPr kumimoji="1" lang="ja-JP" altLang="en-US" sz="700" dirty="0" smtClean="0">
                          <a:latin typeface="Meiryo UI" panose="020B0604030504040204" pitchFamily="50" charset="-128"/>
                          <a:ea typeface="Meiryo UI" panose="020B0604030504040204" pitchFamily="50" charset="-128"/>
                        </a:rPr>
                        <a:t>条第</a:t>
                      </a:r>
                      <a:r>
                        <a:rPr kumimoji="1" lang="en-US" altLang="ja-JP" sz="700" dirty="0" smtClean="0">
                          <a:latin typeface="Meiryo UI" panose="020B0604030504040204" pitchFamily="50" charset="-128"/>
                          <a:ea typeface="Meiryo UI" panose="020B0604030504040204" pitchFamily="50" charset="-128"/>
                        </a:rPr>
                        <a:t>1</a:t>
                      </a:r>
                      <a:r>
                        <a:rPr kumimoji="1" lang="ja-JP" altLang="en-US" sz="700" dirty="0" smtClean="0">
                          <a:latin typeface="Meiryo UI" panose="020B0604030504040204" pitchFamily="50" charset="-128"/>
                          <a:ea typeface="Meiryo UI" panose="020B0604030504040204" pitchFamily="50" charset="-128"/>
                        </a:rPr>
                        <a:t>項）</a:t>
                      </a:r>
                      <a:endParaRPr kumimoji="1" lang="en-US" altLang="ja-JP" sz="700" dirty="0" smtClean="0">
                        <a:latin typeface="Meiryo UI" panose="020B0604030504040204" pitchFamily="50" charset="-128"/>
                        <a:ea typeface="Meiryo UI" panose="020B0604030504040204" pitchFamily="50" charset="-128"/>
                      </a:endParaRPr>
                    </a:p>
                    <a:p>
                      <a:r>
                        <a:rPr kumimoji="1" lang="ja-JP" altLang="en-US" sz="1000" b="1" dirty="0" smtClean="0">
                          <a:latin typeface="Meiryo UI" panose="020B0604030504040204" pitchFamily="50" charset="-128"/>
                          <a:ea typeface="Meiryo UI" panose="020B0604030504040204" pitchFamily="50" charset="-128"/>
                        </a:rPr>
                        <a:t>・津波災害特別警戒区域</a:t>
                      </a:r>
                      <a:endParaRPr kumimoji="1" lang="en-US" altLang="ja-JP" sz="1000" b="1" dirty="0" smtClean="0">
                        <a:latin typeface="Meiryo UI" panose="020B0604030504040204" pitchFamily="50" charset="-128"/>
                        <a:ea typeface="Meiryo UI" panose="020B0604030504040204" pitchFamily="50" charset="-128"/>
                      </a:endParaRPr>
                    </a:p>
                    <a:p>
                      <a:r>
                        <a:rPr kumimoji="1" lang="ja-JP" altLang="en-US" sz="1000" dirty="0" smtClean="0">
                          <a:latin typeface="Meiryo UI" panose="020B0604030504040204" pitchFamily="50" charset="-128"/>
                          <a:ea typeface="Meiryo UI" panose="020B0604030504040204" pitchFamily="50" charset="-128"/>
                        </a:rPr>
                        <a:t>（区域なし　</a:t>
                      </a:r>
                      <a:r>
                        <a:rPr kumimoji="1" lang="en-US" altLang="ja-JP" sz="1000" dirty="0" smtClean="0">
                          <a:latin typeface="Meiryo UI" panose="020B0604030504040204" pitchFamily="50" charset="-128"/>
                          <a:ea typeface="Meiryo UI" panose="020B0604030504040204" pitchFamily="50" charset="-128"/>
                        </a:rPr>
                        <a:t>R3.11</a:t>
                      </a:r>
                      <a:r>
                        <a:rPr kumimoji="1" lang="ja-JP" altLang="en-US" sz="1000" dirty="0" smtClean="0">
                          <a:latin typeface="Meiryo UI" panose="020B0604030504040204" pitchFamily="50" charset="-128"/>
                          <a:ea typeface="Meiryo UI" panose="020B0604030504040204" pitchFamily="50" charset="-128"/>
                        </a:rPr>
                        <a:t>）</a:t>
                      </a:r>
                      <a:endParaRPr kumimoji="1" lang="en-US" altLang="ja-JP" sz="1000" dirty="0" smtClean="0">
                        <a:latin typeface="Meiryo UI" panose="020B0604030504040204" pitchFamily="50" charset="-128"/>
                        <a:ea typeface="Meiryo UI" panose="020B0604030504040204" pitchFamily="50" charset="-128"/>
                      </a:endParaRPr>
                    </a:p>
                    <a:p>
                      <a:r>
                        <a:rPr kumimoji="1" lang="ja-JP" altLang="en-US" sz="700" dirty="0" smtClean="0">
                          <a:latin typeface="Meiryo UI" panose="020B0604030504040204" pitchFamily="50" charset="-128"/>
                          <a:ea typeface="Meiryo UI" panose="020B0604030504040204" pitchFamily="50" charset="-128"/>
                        </a:rPr>
                        <a:t>（津波防災地域づくりに関する法律</a:t>
                      </a:r>
                      <a:endParaRPr kumimoji="1" lang="en-US" altLang="ja-JP" sz="700" dirty="0" smtClean="0">
                        <a:latin typeface="Meiryo UI" panose="020B0604030504040204" pitchFamily="50" charset="-128"/>
                        <a:ea typeface="Meiryo UI" panose="020B0604030504040204" pitchFamily="50" charset="-128"/>
                      </a:endParaRPr>
                    </a:p>
                    <a:p>
                      <a:r>
                        <a:rPr kumimoji="1" lang="ja-JP" altLang="en-US" sz="700" dirty="0" smtClean="0">
                          <a:latin typeface="Meiryo UI" panose="020B0604030504040204" pitchFamily="50" charset="-128"/>
                          <a:ea typeface="Meiryo UI" panose="020B0604030504040204" pitchFamily="50" charset="-128"/>
                        </a:rPr>
                        <a:t>　 第</a:t>
                      </a:r>
                      <a:r>
                        <a:rPr kumimoji="1" lang="en-US" altLang="ja-JP" sz="700" dirty="0" smtClean="0">
                          <a:latin typeface="Meiryo UI" panose="020B0604030504040204" pitchFamily="50" charset="-128"/>
                          <a:ea typeface="Meiryo UI" panose="020B0604030504040204" pitchFamily="50" charset="-128"/>
                        </a:rPr>
                        <a:t>72</a:t>
                      </a:r>
                      <a:r>
                        <a:rPr kumimoji="1" lang="ja-JP" altLang="en-US" sz="700" dirty="0" smtClean="0">
                          <a:latin typeface="Meiryo UI" panose="020B0604030504040204" pitchFamily="50" charset="-128"/>
                          <a:ea typeface="Meiryo UI" panose="020B0604030504040204" pitchFamily="50" charset="-128"/>
                        </a:rPr>
                        <a:t>条第</a:t>
                      </a:r>
                      <a:r>
                        <a:rPr kumimoji="1" lang="en-US" altLang="ja-JP" sz="700" dirty="0" smtClean="0">
                          <a:latin typeface="Meiryo UI" panose="020B0604030504040204" pitchFamily="50" charset="-128"/>
                          <a:ea typeface="Meiryo UI" panose="020B0604030504040204" pitchFamily="50" charset="-128"/>
                        </a:rPr>
                        <a:t>1</a:t>
                      </a:r>
                      <a:r>
                        <a:rPr kumimoji="1" lang="ja-JP" altLang="en-US" sz="700" dirty="0" smtClean="0">
                          <a:latin typeface="Meiryo UI" panose="020B0604030504040204" pitchFamily="50" charset="-128"/>
                          <a:ea typeface="Meiryo UI" panose="020B0604030504040204" pitchFamily="50" charset="-128"/>
                        </a:rPr>
                        <a:t>項）</a:t>
                      </a:r>
                      <a:endParaRPr kumimoji="1" lang="en-US" altLang="ja-JP" sz="700" dirty="0" smtClean="0">
                        <a:latin typeface="Meiryo UI" panose="020B0604030504040204" pitchFamily="50" charset="-128"/>
                        <a:ea typeface="Meiryo UI" panose="020B0604030504040204" pitchFamily="50" charset="-128"/>
                      </a:endParaRPr>
                    </a:p>
                    <a:p>
                      <a:r>
                        <a:rPr kumimoji="1" lang="ja-JP" altLang="en-US" sz="1000" b="1" dirty="0" smtClean="0">
                          <a:latin typeface="Meiryo UI" panose="020B0604030504040204" pitchFamily="50" charset="-128"/>
                          <a:ea typeface="Meiryo UI" panose="020B0604030504040204" pitchFamily="50" charset="-128"/>
                        </a:rPr>
                        <a:t>・浸水被害防止区域</a:t>
                      </a:r>
                      <a:endParaRPr kumimoji="1" lang="en-US" altLang="ja-JP" sz="1000" b="1" dirty="0" smtClean="0">
                        <a:latin typeface="Meiryo UI" panose="020B0604030504040204" pitchFamily="50" charset="-128"/>
                        <a:ea typeface="Meiryo UI" panose="020B0604030504040204" pitchFamily="50" charset="-128"/>
                      </a:endParaRPr>
                    </a:p>
                    <a:p>
                      <a:r>
                        <a:rPr kumimoji="1" lang="ja-JP" altLang="en-US" sz="1000" dirty="0" smtClean="0">
                          <a:latin typeface="Meiryo UI" panose="020B0604030504040204" pitchFamily="50" charset="-128"/>
                          <a:ea typeface="Meiryo UI" panose="020B0604030504040204" pitchFamily="50" charset="-128"/>
                        </a:rPr>
                        <a:t>（区域なし　</a:t>
                      </a:r>
                      <a:r>
                        <a:rPr kumimoji="1" lang="en-US" altLang="ja-JP" sz="1000" dirty="0" smtClean="0">
                          <a:latin typeface="Meiryo UI" panose="020B0604030504040204" pitchFamily="50" charset="-128"/>
                          <a:ea typeface="Meiryo UI" panose="020B0604030504040204" pitchFamily="50" charset="-128"/>
                        </a:rPr>
                        <a:t>R3.11</a:t>
                      </a:r>
                      <a:r>
                        <a:rPr kumimoji="1" lang="ja-JP" altLang="en-US" sz="1000" dirty="0" smtClean="0">
                          <a:latin typeface="Meiryo UI" panose="020B0604030504040204" pitchFamily="50" charset="-128"/>
                          <a:ea typeface="Meiryo UI" panose="020B0604030504040204" pitchFamily="50" charset="-128"/>
                        </a:rPr>
                        <a:t>）</a:t>
                      </a:r>
                      <a:endParaRPr kumimoji="1" lang="en-US" altLang="ja-JP" sz="1000" dirty="0" smtClean="0">
                        <a:latin typeface="Meiryo UI" panose="020B0604030504040204" pitchFamily="50" charset="-128"/>
                        <a:ea typeface="Meiryo UI" panose="020B0604030504040204" pitchFamily="50" charset="-128"/>
                      </a:endParaRPr>
                    </a:p>
                    <a:p>
                      <a:r>
                        <a:rPr kumimoji="1" lang="ja-JP" altLang="en-US" sz="700" dirty="0" smtClean="0">
                          <a:latin typeface="Meiryo UI" panose="020B0604030504040204" pitchFamily="50" charset="-128"/>
                          <a:ea typeface="Meiryo UI" panose="020B0604030504040204" pitchFamily="50" charset="-128"/>
                        </a:rPr>
                        <a:t>（特定都市河川浸水被害対策法</a:t>
                      </a:r>
                      <a:endParaRPr kumimoji="1" lang="en-US" altLang="ja-JP" sz="700" dirty="0" smtClean="0">
                        <a:latin typeface="Meiryo UI" panose="020B0604030504040204" pitchFamily="50" charset="-128"/>
                        <a:ea typeface="Meiryo UI" panose="020B0604030504040204" pitchFamily="50" charset="-128"/>
                      </a:endParaRPr>
                    </a:p>
                    <a:p>
                      <a:r>
                        <a:rPr kumimoji="1" lang="ja-JP" altLang="en-US" sz="700" dirty="0" smtClean="0">
                          <a:latin typeface="Meiryo UI" panose="020B0604030504040204" pitchFamily="50" charset="-128"/>
                          <a:ea typeface="Meiryo UI" panose="020B0604030504040204" pitchFamily="50" charset="-128"/>
                        </a:rPr>
                        <a:t>　 第</a:t>
                      </a:r>
                      <a:r>
                        <a:rPr kumimoji="1" lang="en-US" altLang="ja-JP" sz="700" dirty="0" smtClean="0">
                          <a:latin typeface="Meiryo UI" panose="020B0604030504040204" pitchFamily="50" charset="-128"/>
                          <a:ea typeface="Meiryo UI" panose="020B0604030504040204" pitchFamily="50" charset="-128"/>
                        </a:rPr>
                        <a:t>56</a:t>
                      </a:r>
                      <a:r>
                        <a:rPr kumimoji="1" lang="ja-JP" altLang="en-US" sz="700" dirty="0" smtClean="0">
                          <a:latin typeface="Meiryo UI" panose="020B0604030504040204" pitchFamily="50" charset="-128"/>
                          <a:ea typeface="Meiryo UI" panose="020B0604030504040204" pitchFamily="50" charset="-128"/>
                        </a:rPr>
                        <a:t>条第</a:t>
                      </a:r>
                      <a:r>
                        <a:rPr kumimoji="1" lang="en-US" altLang="ja-JP" sz="700" dirty="0" smtClean="0">
                          <a:latin typeface="Meiryo UI" panose="020B0604030504040204" pitchFamily="50" charset="-128"/>
                          <a:ea typeface="Meiryo UI" panose="020B0604030504040204" pitchFamily="50" charset="-128"/>
                        </a:rPr>
                        <a:t>1</a:t>
                      </a:r>
                      <a:r>
                        <a:rPr kumimoji="1" lang="ja-JP" altLang="en-US" sz="700" dirty="0" smtClean="0">
                          <a:latin typeface="Meiryo UI" panose="020B0604030504040204" pitchFamily="50" charset="-128"/>
                          <a:ea typeface="Meiryo UI" panose="020B0604030504040204" pitchFamily="50" charset="-128"/>
                        </a:rPr>
                        <a:t>項）</a:t>
                      </a:r>
                      <a:endParaRPr kumimoji="1" lang="ja-JP" altLang="en-US" sz="700" dirty="0">
                        <a:latin typeface="Meiryo UI" panose="020B0604030504040204" pitchFamily="50" charset="-128"/>
                        <a:ea typeface="Meiryo UI" panose="020B0604030504040204" pitchFamily="50" charset="-128"/>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tcPr>
                </a:tc>
                <a:tc rowSpan="2">
                  <a:txBody>
                    <a:bodyPr/>
                    <a:lstStyle/>
                    <a:p>
                      <a:r>
                        <a:rPr kumimoji="1" lang="ja-JP" altLang="en-US" sz="1000" dirty="0" smtClean="0">
                          <a:latin typeface="Meiryo UI" panose="020B0604030504040204" pitchFamily="50" charset="-128"/>
                          <a:ea typeface="Meiryo UI" panose="020B0604030504040204" pitchFamily="50" charset="-128"/>
                        </a:rPr>
                        <a:t>認定申請対象住宅が左欄に掲げる区域に係る建築に関する制限の基準に適合するものであること。</a:t>
                      </a:r>
                      <a:endParaRPr kumimoji="1" lang="en-US" altLang="ja-JP" sz="1000" dirty="0" smtClean="0">
                        <a:latin typeface="Meiryo UI" panose="020B0604030504040204" pitchFamily="50" charset="-128"/>
                        <a:ea typeface="Meiryo UI" panose="020B0604030504040204" pitchFamily="50" charset="-128"/>
                      </a:endParaRPr>
                    </a:p>
                    <a:p>
                      <a:r>
                        <a:rPr kumimoji="1" lang="ja-JP" altLang="en-US" sz="900" dirty="0" smtClean="0">
                          <a:latin typeface="Meiryo UI" panose="020B0604030504040204" pitchFamily="50" charset="-128"/>
                          <a:ea typeface="Meiryo UI" panose="020B0604030504040204" pitchFamily="50" charset="-128"/>
                        </a:rPr>
                        <a:t>＜認定申請に必要な添付図書（例）＞</a:t>
                      </a:r>
                      <a:endParaRPr kumimoji="1" lang="en-US" altLang="ja-JP" sz="900" dirty="0" smtClean="0">
                        <a:latin typeface="Meiryo UI" panose="020B0604030504040204" pitchFamily="50" charset="-128"/>
                        <a:ea typeface="Meiryo UI" panose="020B0604030504040204" pitchFamily="50" charset="-128"/>
                      </a:endParaRPr>
                    </a:p>
                    <a:p>
                      <a:r>
                        <a:rPr kumimoji="1" lang="ja-JP" altLang="en-US" sz="900" dirty="0" smtClean="0">
                          <a:latin typeface="Meiryo UI" panose="020B0604030504040204" pitchFamily="50" charset="-128"/>
                          <a:ea typeface="Meiryo UI" panose="020B0604030504040204" pitchFamily="50" charset="-128"/>
                        </a:rPr>
                        <a:t>・特定開発行為</a:t>
                      </a:r>
                      <a:r>
                        <a:rPr kumimoji="1" lang="ja-JP" altLang="en-US" sz="600" dirty="0" smtClean="0">
                          <a:latin typeface="Meiryo UI" panose="020B0604030504040204" pitchFamily="50" charset="-128"/>
                          <a:ea typeface="Meiryo UI" panose="020B0604030504040204" pitchFamily="50" charset="-128"/>
                        </a:rPr>
                        <a:t>（</a:t>
                      </a:r>
                      <a:r>
                        <a:rPr kumimoji="1" lang="en-US" altLang="ja-JP" sz="600" dirty="0" smtClean="0">
                          <a:latin typeface="Meiryo UI" panose="020B0604030504040204" pitchFamily="50" charset="-128"/>
                          <a:ea typeface="Meiryo UI" panose="020B0604030504040204" pitchFamily="50" charset="-128"/>
                        </a:rPr>
                        <a:t>※1</a:t>
                      </a:r>
                      <a:r>
                        <a:rPr kumimoji="1" lang="ja-JP" altLang="en-US" sz="600" dirty="0" smtClean="0">
                          <a:latin typeface="Meiryo UI" panose="020B0604030504040204" pitchFamily="50" charset="-128"/>
                          <a:ea typeface="Meiryo UI" panose="020B0604030504040204" pitchFamily="50" charset="-128"/>
                        </a:rPr>
                        <a:t>）</a:t>
                      </a:r>
                      <a:r>
                        <a:rPr kumimoji="1" lang="ja-JP" altLang="en-US" sz="900" dirty="0" smtClean="0">
                          <a:latin typeface="Meiryo UI" panose="020B0604030504040204" pitchFamily="50" charset="-128"/>
                          <a:ea typeface="Meiryo UI" panose="020B0604030504040204" pitchFamily="50" charset="-128"/>
                        </a:rPr>
                        <a:t>の検査済証の写し</a:t>
                      </a:r>
                      <a:endParaRPr kumimoji="1" lang="en-US" altLang="ja-JP" sz="900" dirty="0" smtClean="0">
                        <a:latin typeface="Meiryo UI" panose="020B0604030504040204" pitchFamily="50" charset="-128"/>
                        <a:ea typeface="Meiryo UI" panose="020B0604030504040204" pitchFamily="50" charset="-128"/>
                      </a:endParaRPr>
                    </a:p>
                    <a:p>
                      <a:r>
                        <a:rPr kumimoji="1" lang="ja-JP" altLang="en-US" sz="900" dirty="0" smtClean="0">
                          <a:latin typeface="Meiryo UI" panose="020B0604030504040204" pitchFamily="50" charset="-128"/>
                          <a:ea typeface="Meiryo UI" panose="020B0604030504040204" pitchFamily="50" charset="-128"/>
                        </a:rPr>
                        <a:t>・特定建築行為</a:t>
                      </a:r>
                      <a:r>
                        <a:rPr kumimoji="1" lang="ja-JP" altLang="en-US" sz="600" dirty="0" smtClean="0">
                          <a:latin typeface="Meiryo UI" panose="020B0604030504040204" pitchFamily="50" charset="-128"/>
                          <a:ea typeface="Meiryo UI" panose="020B0604030504040204" pitchFamily="50" charset="-128"/>
                        </a:rPr>
                        <a:t>（</a:t>
                      </a:r>
                      <a:r>
                        <a:rPr kumimoji="1" lang="en-US" altLang="ja-JP" sz="600" dirty="0" smtClean="0">
                          <a:latin typeface="Meiryo UI" panose="020B0604030504040204" pitchFamily="50" charset="-128"/>
                          <a:ea typeface="Meiryo UI" panose="020B0604030504040204" pitchFamily="50" charset="-128"/>
                        </a:rPr>
                        <a:t>※2</a:t>
                      </a:r>
                      <a:r>
                        <a:rPr kumimoji="1" lang="ja-JP" altLang="en-US" sz="600" dirty="0" smtClean="0">
                          <a:latin typeface="Meiryo UI" panose="020B0604030504040204" pitchFamily="50" charset="-128"/>
                          <a:ea typeface="Meiryo UI" panose="020B0604030504040204" pitchFamily="50" charset="-128"/>
                        </a:rPr>
                        <a:t>）</a:t>
                      </a:r>
                      <a:r>
                        <a:rPr kumimoji="1" lang="ja-JP" altLang="en-US" sz="900" dirty="0" smtClean="0">
                          <a:latin typeface="Meiryo UI" panose="020B0604030504040204" pitchFamily="50" charset="-128"/>
                          <a:ea typeface="Meiryo UI" panose="020B0604030504040204" pitchFamily="50" charset="-128"/>
                        </a:rPr>
                        <a:t>の許可証の写し</a:t>
                      </a:r>
                      <a:endParaRPr kumimoji="1" lang="en-US" altLang="ja-JP" sz="900" dirty="0" smtClean="0">
                        <a:latin typeface="Meiryo UI" panose="020B0604030504040204" pitchFamily="50" charset="-128"/>
                        <a:ea typeface="Meiryo UI" panose="020B0604030504040204" pitchFamily="50" charset="-128"/>
                      </a:endParaRPr>
                    </a:p>
                    <a:p>
                      <a:r>
                        <a:rPr kumimoji="1" lang="ja-JP" altLang="en-US" sz="900" dirty="0" smtClean="0">
                          <a:latin typeface="Meiryo UI" panose="020B0604030504040204" pitchFamily="50" charset="-128"/>
                          <a:ea typeface="Meiryo UI" panose="020B0604030504040204" pitchFamily="50" charset="-128"/>
                        </a:rPr>
                        <a:t>・建築確認申請の確認済証の写し　　等</a:t>
                      </a:r>
                      <a:endParaRPr kumimoji="1" lang="en-US" altLang="ja-JP" sz="900" dirty="0" smtClean="0">
                        <a:latin typeface="Meiryo UI" panose="020B0604030504040204" pitchFamily="50" charset="-128"/>
                        <a:ea typeface="Meiryo UI" panose="020B0604030504040204" pitchFamily="50" charset="-128"/>
                      </a:endParaRPr>
                    </a:p>
                    <a:p>
                      <a:r>
                        <a:rPr kumimoji="1" lang="ja-JP" altLang="en-US" sz="600" dirty="0" smtClean="0">
                          <a:latin typeface="Meiryo UI" panose="020B0604030504040204" pitchFamily="50" charset="-128"/>
                          <a:ea typeface="Meiryo UI" panose="020B0604030504040204" pitchFamily="50" charset="-128"/>
                        </a:rPr>
                        <a:t>（</a:t>
                      </a:r>
                      <a:r>
                        <a:rPr kumimoji="1" lang="en-US" altLang="ja-JP" sz="600" dirty="0" smtClean="0">
                          <a:latin typeface="Meiryo UI" panose="020B0604030504040204" pitchFamily="50" charset="-128"/>
                          <a:ea typeface="Meiryo UI" panose="020B0604030504040204" pitchFamily="50" charset="-128"/>
                        </a:rPr>
                        <a:t>※1</a:t>
                      </a:r>
                      <a:r>
                        <a:rPr kumimoji="1" lang="ja-JP" altLang="en-US" sz="600" dirty="0" smtClean="0">
                          <a:latin typeface="Meiryo UI" panose="020B0604030504040204" pitchFamily="50" charset="-128"/>
                          <a:ea typeface="Meiryo UI" panose="020B0604030504040204" pitchFamily="50" charset="-128"/>
                        </a:rPr>
                        <a:t>）特定開発行為：政令で定める土地の形質の変更を伴う開発行</a:t>
                      </a:r>
                      <a:endParaRPr kumimoji="1" lang="en-US" altLang="ja-JP" sz="600" dirty="0" smtClean="0">
                        <a:latin typeface="Meiryo UI" panose="020B0604030504040204" pitchFamily="50" charset="-128"/>
                        <a:ea typeface="Meiryo UI" panose="020B0604030504040204" pitchFamily="50" charset="-128"/>
                      </a:endParaRPr>
                    </a:p>
                    <a:p>
                      <a:r>
                        <a:rPr kumimoji="1" lang="ja-JP" altLang="en-US" sz="600" dirty="0" smtClean="0">
                          <a:latin typeface="Meiryo UI" panose="020B0604030504040204" pitchFamily="50" charset="-128"/>
                          <a:ea typeface="Meiryo UI" panose="020B0604030504040204" pitchFamily="50" charset="-128"/>
                        </a:rPr>
                        <a:t>　　　　　　　　　　　　　　　　為で予定建築物の用途が制限用途であるもの</a:t>
                      </a:r>
                      <a:endParaRPr kumimoji="1" lang="en-US" altLang="ja-JP" sz="600" dirty="0" smtClean="0">
                        <a:latin typeface="Meiryo UI" panose="020B0604030504040204" pitchFamily="50" charset="-128"/>
                        <a:ea typeface="Meiryo UI" panose="020B0604030504040204" pitchFamily="50" charset="-128"/>
                      </a:endParaRPr>
                    </a:p>
                    <a:p>
                      <a:r>
                        <a:rPr kumimoji="1" lang="ja-JP" altLang="en-US" sz="600" dirty="0" smtClean="0">
                          <a:latin typeface="Meiryo UI" panose="020B0604030504040204" pitchFamily="50" charset="-128"/>
                          <a:ea typeface="Meiryo UI" panose="020B0604030504040204" pitchFamily="50" charset="-128"/>
                        </a:rPr>
                        <a:t>（</a:t>
                      </a:r>
                      <a:r>
                        <a:rPr kumimoji="1" lang="en-US" altLang="ja-JP" sz="600" dirty="0" smtClean="0">
                          <a:latin typeface="Meiryo UI" panose="020B0604030504040204" pitchFamily="50" charset="-128"/>
                          <a:ea typeface="Meiryo UI" panose="020B0604030504040204" pitchFamily="50" charset="-128"/>
                        </a:rPr>
                        <a:t>※2</a:t>
                      </a:r>
                      <a:r>
                        <a:rPr kumimoji="1" lang="ja-JP" altLang="en-US" sz="600" dirty="0" smtClean="0">
                          <a:latin typeface="Meiryo UI" panose="020B0604030504040204" pitchFamily="50" charset="-128"/>
                          <a:ea typeface="Meiryo UI" panose="020B0604030504040204" pitchFamily="50" charset="-128"/>
                        </a:rPr>
                        <a:t>）特定建築行為：制限用途の建築物を建築しようとすること</a:t>
                      </a:r>
                      <a:endParaRPr kumimoji="1" lang="ja-JP" altLang="en-US" sz="1000" dirty="0" smtClean="0">
                        <a:latin typeface="Meiryo UI" panose="020B0604030504040204" pitchFamily="50" charset="-128"/>
                        <a:ea typeface="Meiryo UI" panose="020B0604030504040204" pitchFamily="50" charset="-128"/>
                      </a:endParaRPr>
                    </a:p>
                  </a:txBody>
                  <a:tcPr>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722788886"/>
                  </a:ext>
                </a:extLst>
              </a:tr>
              <a:tr h="320751">
                <a:tc>
                  <a:txBody>
                    <a:bodyPr/>
                    <a:lstStyle/>
                    <a:p>
                      <a:endParaRPr kumimoji="1" lang="ja-JP" altLang="en-US" sz="900" dirty="0">
                        <a:latin typeface="Meiryo UI" panose="020B0604030504040204" pitchFamily="50" charset="-128"/>
                        <a:ea typeface="Meiryo UI" panose="020B0604030504040204" pitchFamily="50" charset="-128"/>
                      </a:endParaRPr>
                    </a:p>
                  </a:txBody>
                  <a:tcPr>
                    <a:lnR w="3175" cap="flat" cmpd="sng" algn="ctr">
                      <a:solidFill>
                        <a:schemeClr val="tx1"/>
                      </a:solidFill>
                      <a:prstDash val="solid"/>
                      <a:round/>
                      <a:headEnd type="none" w="med" len="med"/>
                      <a:tailEnd type="none" w="med" len="med"/>
                    </a:lnR>
                    <a:lnT w="12700" cmpd="sng">
                      <a:noFill/>
                    </a:lnT>
                    <a:solidFill>
                      <a:srgbClr val="FFFF00"/>
                    </a:solidFill>
                  </a:tcPr>
                </a:tc>
                <a:tc>
                  <a:txBody>
                    <a:bodyPr/>
                    <a:lstStyle/>
                    <a:p>
                      <a:r>
                        <a:rPr kumimoji="1" lang="ja-JP" altLang="en-US" sz="900" b="1" dirty="0" smtClean="0">
                          <a:latin typeface="Meiryo UI" panose="020B0604030504040204" pitchFamily="50" charset="-128"/>
                          <a:ea typeface="Meiryo UI" panose="020B0604030504040204" pitchFamily="50" charset="-128"/>
                        </a:rPr>
                        <a:t>条件付認定可</a:t>
                      </a:r>
                      <a:endParaRPr kumimoji="1" lang="ja-JP" altLang="en-US" sz="900" b="1" dirty="0">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572981662"/>
                  </a:ext>
                </a:extLst>
              </a:tr>
            </a:tbl>
          </a:graphicData>
        </a:graphic>
      </p:graphicFrame>
      <p:sp>
        <p:nvSpPr>
          <p:cNvPr id="348" name="正方形/長方形 347"/>
          <p:cNvSpPr/>
          <p:nvPr/>
        </p:nvSpPr>
        <p:spPr>
          <a:xfrm>
            <a:off x="4517238" y="3094030"/>
            <a:ext cx="4588998" cy="369332"/>
          </a:xfrm>
          <a:prstGeom prst="rect">
            <a:avLst/>
          </a:prstGeom>
        </p:spPr>
        <p:txBody>
          <a:bodyPr wrap="square">
            <a:spAutoFit/>
          </a:bodyPr>
          <a:lstStyle/>
          <a:p>
            <a:r>
              <a:rPr lang="ja-JP" altLang="en-US" sz="1000" dirty="0" smtClean="0">
                <a:latin typeface="Meiryo UI" panose="020B0604030504040204" pitchFamily="50" charset="-128"/>
                <a:ea typeface="Meiryo UI" panose="020B0604030504040204" pitchFamily="50" charset="-128"/>
              </a:rPr>
              <a:t>長期優良住宅等計画の認定に係る審査基準に災害</a:t>
            </a:r>
            <a:r>
              <a:rPr lang="ja-JP" altLang="en-US" sz="1000" smtClean="0">
                <a:latin typeface="Meiryo UI" panose="020B0604030504040204" pitchFamily="50" charset="-128"/>
                <a:ea typeface="Meiryo UI" panose="020B0604030504040204" pitchFamily="50" charset="-128"/>
              </a:rPr>
              <a:t>に係る基準</a:t>
            </a:r>
            <a:r>
              <a:rPr lang="ja-JP" altLang="en-US" sz="1000" dirty="0">
                <a:latin typeface="Meiryo UI" panose="020B0604030504040204" pitchFamily="50" charset="-128"/>
                <a:ea typeface="Meiryo UI" panose="020B0604030504040204" pitchFamily="50" charset="-128"/>
              </a:rPr>
              <a:t>を</a:t>
            </a:r>
            <a:r>
              <a:rPr lang="ja-JP" altLang="en-US" sz="1000" dirty="0" smtClean="0">
                <a:latin typeface="Meiryo UI" panose="020B0604030504040204" pitchFamily="50" charset="-128"/>
                <a:ea typeface="Meiryo UI" panose="020B0604030504040204" pitchFamily="50" charset="-128"/>
              </a:rPr>
              <a:t>追加</a:t>
            </a:r>
            <a:endParaRPr lang="en-US" altLang="ja-JP" sz="1000" dirty="0" smtClean="0">
              <a:latin typeface="Meiryo UI" panose="020B0604030504040204" pitchFamily="50" charset="-128"/>
              <a:ea typeface="Meiryo UI" panose="020B0604030504040204" pitchFamily="50" charset="-128"/>
            </a:endParaRPr>
          </a:p>
          <a:p>
            <a:pPr algn="r"/>
            <a:r>
              <a:rPr lang="ja-JP" altLang="en-US" sz="800" dirty="0" smtClean="0">
                <a:latin typeface="Meiryo UI" panose="020B0604030504040204" pitchFamily="50" charset="-128"/>
                <a:ea typeface="Meiryo UI" panose="020B0604030504040204" pitchFamily="50" charset="-128"/>
              </a:rPr>
              <a:t>（府内所管行政庁（建築主事を置く市）</a:t>
            </a:r>
            <a:r>
              <a:rPr lang="en-US" altLang="ja-JP" sz="800" dirty="0" smtClean="0">
                <a:latin typeface="Meiryo UI" panose="020B0604030504040204" pitchFamily="50" charset="-128"/>
                <a:ea typeface="Meiryo UI" panose="020B0604030504040204" pitchFamily="50" charset="-128"/>
              </a:rPr>
              <a:t>17</a:t>
            </a:r>
            <a:r>
              <a:rPr lang="ja-JP" altLang="en-US" sz="800" dirty="0" smtClean="0">
                <a:latin typeface="Meiryo UI" panose="020B0604030504040204" pitchFamily="50" charset="-128"/>
                <a:ea typeface="Meiryo UI" panose="020B0604030504040204" pitchFamily="50" charset="-128"/>
              </a:rPr>
              <a:t>市を除く。）</a:t>
            </a:r>
            <a:r>
              <a:rPr lang="ja-JP" altLang="en-US" sz="800" dirty="0">
                <a:latin typeface="Meiryo UI" panose="020B0604030504040204" pitchFamily="50" charset="-128"/>
                <a:ea typeface="Meiryo UI" panose="020B0604030504040204" pitchFamily="50" charset="-128"/>
              </a:rPr>
              <a:t>　</a:t>
            </a:r>
          </a:p>
        </p:txBody>
      </p:sp>
      <p:graphicFrame>
        <p:nvGraphicFramePr>
          <p:cNvPr id="355" name="表 354"/>
          <p:cNvGraphicFramePr>
            <a:graphicFrameLocks noGrp="1"/>
          </p:cNvGraphicFramePr>
          <p:nvPr>
            <p:extLst>
              <p:ext uri="{D42A27DB-BD31-4B8C-83A1-F6EECF244321}">
                <p14:modId xmlns:p14="http://schemas.microsoft.com/office/powerpoint/2010/main" val="3980151347"/>
              </p:ext>
            </p:extLst>
          </p:nvPr>
        </p:nvGraphicFramePr>
        <p:xfrm>
          <a:off x="17890" y="862403"/>
          <a:ext cx="1503888" cy="1706306"/>
        </p:xfrm>
        <a:graphic>
          <a:graphicData uri="http://schemas.openxmlformats.org/drawingml/2006/table">
            <a:tbl>
              <a:tblPr firstRow="1" bandRow="1">
                <a:tableStyleId>{5940675A-B579-460E-94D1-54222C63F5DA}</a:tableStyleId>
              </a:tblPr>
              <a:tblGrid>
                <a:gridCol w="985863">
                  <a:extLst>
                    <a:ext uri="{9D8B030D-6E8A-4147-A177-3AD203B41FA5}">
                      <a16:colId xmlns:a16="http://schemas.microsoft.com/office/drawing/2014/main" val="2846709873"/>
                    </a:ext>
                  </a:extLst>
                </a:gridCol>
                <a:gridCol w="518025">
                  <a:extLst>
                    <a:ext uri="{9D8B030D-6E8A-4147-A177-3AD203B41FA5}">
                      <a16:colId xmlns:a16="http://schemas.microsoft.com/office/drawing/2014/main" val="2169120473"/>
                    </a:ext>
                  </a:extLst>
                </a:gridCol>
              </a:tblGrid>
              <a:tr h="196464">
                <a:tc>
                  <a:txBody>
                    <a:bodyPr/>
                    <a:lstStyle/>
                    <a:p>
                      <a:pPr algn="ctr"/>
                      <a:r>
                        <a:rPr kumimoji="1" lang="ja-JP" altLang="en-US" sz="800" dirty="0" smtClean="0">
                          <a:latin typeface="Meiryo UI" panose="020B0604030504040204" pitchFamily="50" charset="-128"/>
                          <a:ea typeface="Meiryo UI" panose="020B0604030504040204" pitchFamily="50" charset="-128"/>
                        </a:rPr>
                        <a:t>災害</a:t>
                      </a:r>
                      <a:endParaRPr kumimoji="1" lang="ja-JP" altLang="en-US" sz="8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800" dirty="0" smtClean="0">
                          <a:latin typeface="Meiryo UI" panose="020B0604030504040204" pitchFamily="50" charset="-128"/>
                          <a:ea typeface="Meiryo UI" panose="020B0604030504040204" pitchFamily="50" charset="-128"/>
                        </a:rPr>
                        <a:t>年月</a:t>
                      </a:r>
                      <a:endParaRPr kumimoji="1" lang="ja-JP" altLang="en-US" sz="8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758471299"/>
                  </a:ext>
                </a:extLst>
              </a:tr>
              <a:tr h="243553">
                <a:tc>
                  <a:txBody>
                    <a:bodyPr/>
                    <a:lstStyle/>
                    <a:p>
                      <a:r>
                        <a:rPr kumimoji="1" lang="ja-JP" altLang="en-US" sz="800" dirty="0" smtClean="0">
                          <a:latin typeface="Meiryo UI" panose="020B0604030504040204" pitchFamily="50" charset="-128"/>
                          <a:ea typeface="Meiryo UI" panose="020B0604030504040204" pitchFamily="50" charset="-128"/>
                        </a:rPr>
                        <a:t>平成</a:t>
                      </a:r>
                      <a:r>
                        <a:rPr kumimoji="1" lang="en-US" altLang="ja-JP" sz="800" dirty="0" smtClean="0">
                          <a:latin typeface="Meiryo UI" panose="020B0604030504040204" pitchFamily="50" charset="-128"/>
                          <a:ea typeface="Meiryo UI" panose="020B0604030504040204" pitchFamily="50" charset="-128"/>
                        </a:rPr>
                        <a:t>30</a:t>
                      </a:r>
                      <a:r>
                        <a:rPr kumimoji="1" lang="ja-JP" altLang="en-US" sz="800" dirty="0" smtClean="0">
                          <a:latin typeface="Meiryo UI" panose="020B0604030504040204" pitchFamily="50" charset="-128"/>
                          <a:ea typeface="Meiryo UI" panose="020B0604030504040204" pitchFamily="50" charset="-128"/>
                        </a:rPr>
                        <a:t>年</a:t>
                      </a:r>
                      <a:r>
                        <a:rPr kumimoji="1" lang="en-US" altLang="ja-JP" sz="800" dirty="0" smtClean="0">
                          <a:latin typeface="Meiryo UI" panose="020B0604030504040204" pitchFamily="50" charset="-128"/>
                          <a:ea typeface="Meiryo UI" panose="020B0604030504040204" pitchFamily="50" charset="-128"/>
                        </a:rPr>
                        <a:t>7</a:t>
                      </a:r>
                      <a:r>
                        <a:rPr kumimoji="1" lang="ja-JP" altLang="en-US" sz="800" dirty="0" smtClean="0">
                          <a:latin typeface="Meiryo UI" panose="020B0604030504040204" pitchFamily="50" charset="-128"/>
                          <a:ea typeface="Meiryo UI" panose="020B0604030504040204" pitchFamily="50" charset="-128"/>
                        </a:rPr>
                        <a:t>月豪雨</a:t>
                      </a:r>
                      <a:endParaRPr kumimoji="1" lang="ja-JP" altLang="en-US" sz="8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800" dirty="0" smtClean="0">
                          <a:latin typeface="Meiryo UI" panose="020B0604030504040204" pitchFamily="50" charset="-128"/>
                          <a:ea typeface="Meiryo UI" panose="020B0604030504040204" pitchFamily="50" charset="-128"/>
                        </a:rPr>
                        <a:t>H30.7</a:t>
                      </a:r>
                      <a:endParaRPr kumimoji="1" lang="ja-JP" altLang="en-US" sz="8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073621371"/>
                  </a:ext>
                </a:extLst>
              </a:tr>
              <a:tr h="308729">
                <a:tc>
                  <a:txBody>
                    <a:bodyPr/>
                    <a:lstStyle/>
                    <a:p>
                      <a:r>
                        <a:rPr kumimoji="1" lang="ja-JP" altLang="en-US" sz="800" dirty="0" smtClean="0">
                          <a:latin typeface="Meiryo UI" panose="020B0604030504040204" pitchFamily="50" charset="-128"/>
                          <a:ea typeface="Meiryo UI" panose="020B0604030504040204" pitchFamily="50" charset="-128"/>
                        </a:rPr>
                        <a:t>令和元年</a:t>
                      </a:r>
                      <a:r>
                        <a:rPr kumimoji="1" lang="en-US" altLang="ja-JP" sz="800" dirty="0" smtClean="0">
                          <a:latin typeface="Meiryo UI" panose="020B0604030504040204" pitchFamily="50" charset="-128"/>
                          <a:ea typeface="Meiryo UI" panose="020B0604030504040204" pitchFamily="50" charset="-128"/>
                        </a:rPr>
                        <a:t>8</a:t>
                      </a:r>
                      <a:r>
                        <a:rPr kumimoji="1" lang="ja-JP" altLang="en-US" sz="800" dirty="0" smtClean="0">
                          <a:latin typeface="Meiryo UI" panose="020B0604030504040204" pitchFamily="50" charset="-128"/>
                          <a:ea typeface="Meiryo UI" panose="020B0604030504040204" pitchFamily="50" charset="-128"/>
                        </a:rPr>
                        <a:t>月の</a:t>
                      </a:r>
                      <a:endParaRPr kumimoji="1" lang="en-US" altLang="ja-JP" sz="800" dirty="0" smtClean="0">
                        <a:latin typeface="Meiryo UI" panose="020B0604030504040204" pitchFamily="50" charset="-128"/>
                        <a:ea typeface="Meiryo UI" panose="020B0604030504040204" pitchFamily="50" charset="-128"/>
                      </a:endParaRPr>
                    </a:p>
                    <a:p>
                      <a:r>
                        <a:rPr kumimoji="1" lang="ja-JP" altLang="en-US" sz="800" dirty="0" smtClean="0">
                          <a:latin typeface="Meiryo UI" panose="020B0604030504040204" pitchFamily="50" charset="-128"/>
                          <a:ea typeface="Meiryo UI" panose="020B0604030504040204" pitchFamily="50" charset="-128"/>
                        </a:rPr>
                        <a:t>前線に伴う大雨</a:t>
                      </a:r>
                      <a:endParaRPr kumimoji="1" lang="ja-JP" altLang="en-US" sz="8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800" dirty="0" smtClean="0">
                          <a:latin typeface="Meiryo UI" panose="020B0604030504040204" pitchFamily="50" charset="-128"/>
                          <a:ea typeface="Meiryo UI" panose="020B0604030504040204" pitchFamily="50" charset="-128"/>
                        </a:rPr>
                        <a:t>R1.8</a:t>
                      </a:r>
                      <a:endParaRPr kumimoji="1" lang="ja-JP" altLang="en-US" sz="8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61298294"/>
                  </a:ext>
                </a:extLst>
              </a:tr>
              <a:tr h="308729">
                <a:tc>
                  <a:txBody>
                    <a:bodyPr/>
                    <a:lstStyle/>
                    <a:p>
                      <a:r>
                        <a:rPr kumimoji="1" lang="ja-JP" altLang="en-US" sz="800" dirty="0" smtClean="0">
                          <a:latin typeface="Meiryo UI" panose="020B0604030504040204" pitchFamily="50" charset="-128"/>
                          <a:ea typeface="Meiryo UI" panose="020B0604030504040204" pitchFamily="50" charset="-128"/>
                        </a:rPr>
                        <a:t>令和元年</a:t>
                      </a:r>
                      <a:endParaRPr kumimoji="1" lang="en-US" altLang="ja-JP" sz="800" dirty="0" smtClean="0">
                        <a:latin typeface="Meiryo UI" panose="020B0604030504040204" pitchFamily="50" charset="-128"/>
                        <a:ea typeface="Meiryo UI" panose="020B0604030504040204" pitchFamily="50" charset="-128"/>
                      </a:endParaRPr>
                    </a:p>
                    <a:p>
                      <a:r>
                        <a:rPr kumimoji="1" lang="ja-JP" altLang="en-US" sz="800" dirty="0" smtClean="0">
                          <a:latin typeface="Meiryo UI" panose="020B0604030504040204" pitchFamily="50" charset="-128"/>
                          <a:ea typeface="Meiryo UI" panose="020B0604030504040204" pitchFamily="50" charset="-128"/>
                        </a:rPr>
                        <a:t>房総半島台風</a:t>
                      </a:r>
                      <a:endParaRPr kumimoji="1" lang="ja-JP" altLang="en-US" sz="8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800" dirty="0" smtClean="0">
                          <a:latin typeface="Meiryo UI" panose="020B0604030504040204" pitchFamily="50" charset="-128"/>
                          <a:ea typeface="Meiryo UI" panose="020B0604030504040204" pitchFamily="50" charset="-128"/>
                        </a:rPr>
                        <a:t>R1.9</a:t>
                      </a:r>
                      <a:endParaRPr kumimoji="1" lang="ja-JP" altLang="en-US" sz="8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59612981"/>
                  </a:ext>
                </a:extLst>
              </a:tr>
              <a:tr h="308729">
                <a:tc>
                  <a:txBody>
                    <a:bodyPr/>
                    <a:lstStyle/>
                    <a:p>
                      <a:r>
                        <a:rPr kumimoji="1" lang="ja-JP" altLang="en-US" sz="800" dirty="0" smtClean="0">
                          <a:latin typeface="Meiryo UI" panose="020B0604030504040204" pitchFamily="50" charset="-128"/>
                          <a:ea typeface="Meiryo UI" panose="020B0604030504040204" pitchFamily="50" charset="-128"/>
                        </a:rPr>
                        <a:t>令和元年</a:t>
                      </a:r>
                      <a:endParaRPr kumimoji="1" lang="en-US" altLang="ja-JP" sz="800" dirty="0" smtClean="0">
                        <a:latin typeface="Meiryo UI" panose="020B0604030504040204" pitchFamily="50" charset="-128"/>
                        <a:ea typeface="Meiryo UI" panose="020B0604030504040204" pitchFamily="50" charset="-128"/>
                      </a:endParaRPr>
                    </a:p>
                    <a:p>
                      <a:r>
                        <a:rPr kumimoji="1" lang="ja-JP" altLang="en-US" sz="800" dirty="0" smtClean="0">
                          <a:latin typeface="Meiryo UI" panose="020B0604030504040204" pitchFamily="50" charset="-128"/>
                          <a:ea typeface="Meiryo UI" panose="020B0604030504040204" pitchFamily="50" charset="-128"/>
                        </a:rPr>
                        <a:t>東日本台風</a:t>
                      </a:r>
                      <a:endParaRPr kumimoji="1" lang="ja-JP" altLang="en-US" sz="8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800" dirty="0" smtClean="0">
                          <a:latin typeface="Meiryo UI" panose="020B0604030504040204" pitchFamily="50" charset="-128"/>
                          <a:ea typeface="Meiryo UI" panose="020B0604030504040204" pitchFamily="50" charset="-128"/>
                        </a:rPr>
                        <a:t>R1.10</a:t>
                      </a:r>
                      <a:endParaRPr kumimoji="1" lang="ja-JP" altLang="en-US" sz="8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672172632"/>
                  </a:ext>
                </a:extLst>
              </a:tr>
              <a:tr h="243553">
                <a:tc>
                  <a:txBody>
                    <a:bodyPr/>
                    <a:lstStyle/>
                    <a:p>
                      <a:r>
                        <a:rPr kumimoji="1" lang="ja-JP" altLang="en-US" sz="800" dirty="0" smtClean="0">
                          <a:latin typeface="Meiryo UI" panose="020B0604030504040204" pitchFamily="50" charset="-128"/>
                          <a:ea typeface="Meiryo UI" panose="020B0604030504040204" pitchFamily="50" charset="-128"/>
                        </a:rPr>
                        <a:t>令和</a:t>
                      </a:r>
                      <a:r>
                        <a:rPr kumimoji="1" lang="en-US" altLang="ja-JP" sz="800" dirty="0" smtClean="0">
                          <a:latin typeface="Meiryo UI" panose="020B0604030504040204" pitchFamily="50" charset="-128"/>
                          <a:ea typeface="Meiryo UI" panose="020B0604030504040204" pitchFamily="50" charset="-128"/>
                        </a:rPr>
                        <a:t>2</a:t>
                      </a:r>
                      <a:r>
                        <a:rPr kumimoji="1" lang="ja-JP" altLang="en-US" sz="800" dirty="0" smtClean="0">
                          <a:latin typeface="Meiryo UI" panose="020B0604030504040204" pitchFamily="50" charset="-128"/>
                          <a:ea typeface="Meiryo UI" panose="020B0604030504040204" pitchFamily="50" charset="-128"/>
                        </a:rPr>
                        <a:t>年</a:t>
                      </a:r>
                      <a:r>
                        <a:rPr kumimoji="1" lang="en-US" altLang="ja-JP" sz="800" dirty="0" smtClean="0">
                          <a:latin typeface="Meiryo UI" panose="020B0604030504040204" pitchFamily="50" charset="-128"/>
                          <a:ea typeface="Meiryo UI" panose="020B0604030504040204" pitchFamily="50" charset="-128"/>
                        </a:rPr>
                        <a:t>7</a:t>
                      </a:r>
                      <a:r>
                        <a:rPr kumimoji="1" lang="ja-JP" altLang="en-US" sz="800" dirty="0" smtClean="0">
                          <a:latin typeface="Meiryo UI" panose="020B0604030504040204" pitchFamily="50" charset="-128"/>
                          <a:ea typeface="Meiryo UI" panose="020B0604030504040204" pitchFamily="50" charset="-128"/>
                        </a:rPr>
                        <a:t>月豪雨</a:t>
                      </a:r>
                      <a:endParaRPr kumimoji="1" lang="ja-JP" altLang="en-US" sz="8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800" dirty="0" smtClean="0">
                          <a:latin typeface="Meiryo UI" panose="020B0604030504040204" pitchFamily="50" charset="-128"/>
                          <a:ea typeface="Meiryo UI" panose="020B0604030504040204" pitchFamily="50" charset="-128"/>
                        </a:rPr>
                        <a:t>R2.7</a:t>
                      </a:r>
                      <a:endParaRPr kumimoji="1" lang="ja-JP" altLang="en-US" sz="8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761149973"/>
                  </a:ext>
                </a:extLst>
              </a:tr>
            </a:tbl>
          </a:graphicData>
        </a:graphic>
      </p:graphicFrame>
      <p:sp>
        <p:nvSpPr>
          <p:cNvPr id="356" name="正方形/長方形 355"/>
          <p:cNvSpPr/>
          <p:nvPr/>
        </p:nvSpPr>
        <p:spPr>
          <a:xfrm>
            <a:off x="1602025" y="2214200"/>
            <a:ext cx="1844154" cy="338554"/>
          </a:xfrm>
          <a:prstGeom prst="rect">
            <a:avLst/>
          </a:prstGeom>
        </p:spPr>
        <p:txBody>
          <a:bodyPr wrap="square">
            <a:spAutoFit/>
          </a:bodyPr>
          <a:lstStyle/>
          <a:p>
            <a:r>
              <a:rPr lang="ja-JP" altLang="en-US" sz="800" dirty="0">
                <a:latin typeface="Meiryo UI" panose="020B0604030504040204" pitchFamily="50" charset="-128"/>
                <a:ea typeface="Meiryo UI" panose="020B0604030504040204" pitchFamily="50" charset="-128"/>
              </a:rPr>
              <a:t>▲ 令和２年７月豪雨に</a:t>
            </a:r>
            <a:r>
              <a:rPr lang="ja-JP" altLang="en-US" sz="800" dirty="0" smtClean="0">
                <a:latin typeface="Meiryo UI" panose="020B0604030504040204" pitchFamily="50" charset="-128"/>
                <a:ea typeface="Meiryo UI" panose="020B0604030504040204" pitchFamily="50" charset="-128"/>
              </a:rPr>
              <a:t>よる</a:t>
            </a:r>
            <a:endParaRPr lang="en-US" altLang="ja-JP" sz="800" dirty="0" smtClean="0">
              <a:latin typeface="Meiryo UI" panose="020B0604030504040204" pitchFamily="50" charset="-128"/>
              <a:ea typeface="Meiryo UI" panose="020B0604030504040204" pitchFamily="50" charset="-128"/>
            </a:endParaRPr>
          </a:p>
          <a:p>
            <a:pPr algn="r"/>
            <a:r>
              <a:rPr lang="ja-JP" altLang="en-US" sz="800" dirty="0">
                <a:latin typeface="Meiryo UI" panose="020B0604030504040204" pitchFamily="50" charset="-128"/>
                <a:ea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rPr>
              <a:t>　 土砂</a:t>
            </a:r>
            <a:r>
              <a:rPr lang="ja-JP" altLang="en-US" sz="800" dirty="0">
                <a:latin typeface="Meiryo UI" panose="020B0604030504040204" pitchFamily="50" charset="-128"/>
                <a:ea typeface="Meiryo UI" panose="020B0604030504040204" pitchFamily="50" charset="-128"/>
              </a:rPr>
              <a:t>災害の被害（熊本県</a:t>
            </a:r>
            <a:r>
              <a:rPr lang="ja-JP" altLang="en-US" sz="800" dirty="0" smtClean="0">
                <a:latin typeface="Meiryo UI" panose="020B0604030504040204" pitchFamily="50" charset="-128"/>
                <a:ea typeface="Meiryo UI" panose="020B0604030504040204" pitchFamily="50" charset="-128"/>
              </a:rPr>
              <a:t>）</a:t>
            </a:r>
            <a:endParaRPr lang="en-US" altLang="ja-JP" sz="800" dirty="0" smtClean="0">
              <a:latin typeface="Meiryo UI" panose="020B0604030504040204" pitchFamily="50" charset="-128"/>
              <a:ea typeface="Meiryo UI" panose="020B0604030504040204" pitchFamily="50" charset="-128"/>
            </a:endParaRPr>
          </a:p>
        </p:txBody>
      </p:sp>
      <p:graphicFrame>
        <p:nvGraphicFramePr>
          <p:cNvPr id="357" name="表 356"/>
          <p:cNvGraphicFramePr>
            <a:graphicFrameLocks noGrp="1"/>
          </p:cNvGraphicFramePr>
          <p:nvPr>
            <p:extLst>
              <p:ext uri="{D42A27DB-BD31-4B8C-83A1-F6EECF244321}">
                <p14:modId xmlns:p14="http://schemas.microsoft.com/office/powerpoint/2010/main" val="388157598"/>
              </p:ext>
            </p:extLst>
          </p:nvPr>
        </p:nvGraphicFramePr>
        <p:xfrm>
          <a:off x="4919614" y="6499865"/>
          <a:ext cx="4182137" cy="243840"/>
        </p:xfrm>
        <a:graphic>
          <a:graphicData uri="http://schemas.openxmlformats.org/drawingml/2006/table">
            <a:tbl>
              <a:tblPr firstRow="1" bandRow="1">
                <a:tableStyleId>{5C22544A-7EE6-4342-B048-85BDC9FD1C3A}</a:tableStyleId>
              </a:tblPr>
              <a:tblGrid>
                <a:gridCol w="4182137">
                  <a:extLst>
                    <a:ext uri="{9D8B030D-6E8A-4147-A177-3AD203B41FA5}">
                      <a16:colId xmlns:a16="http://schemas.microsoft.com/office/drawing/2014/main" val="3393580778"/>
                    </a:ext>
                  </a:extLst>
                </a:gridCol>
              </a:tblGrid>
              <a:tr h="20263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000" b="1" dirty="0">
                          <a:solidFill>
                            <a:schemeClr val="tx1"/>
                          </a:solidFill>
                          <a:latin typeface="Meiryo UI" panose="020B0604030504040204" pitchFamily="50" charset="-128"/>
                          <a:ea typeface="Meiryo UI" panose="020B0604030504040204" pitchFamily="50" charset="-128"/>
                        </a:rPr>
                        <a:t>今後の</a:t>
                      </a:r>
                      <a:r>
                        <a:rPr lang="ja-JP" altLang="en-US" sz="1000" b="1" dirty="0" smtClean="0">
                          <a:solidFill>
                            <a:schemeClr val="tx1"/>
                          </a:solidFill>
                          <a:latin typeface="Meiryo UI" panose="020B0604030504040204" pitchFamily="50" charset="-128"/>
                          <a:ea typeface="Meiryo UI" panose="020B0604030504040204" pitchFamily="50" charset="-128"/>
                        </a:rPr>
                        <a:t>予定</a:t>
                      </a:r>
                      <a:r>
                        <a:rPr kumimoji="1" lang="ja-JP" altLang="en-US" sz="1000" b="0" dirty="0">
                          <a:solidFill>
                            <a:schemeClr val="tx1"/>
                          </a:solidFill>
                          <a:latin typeface="Meiryo UI" panose="020B0604030504040204" pitchFamily="50" charset="-128"/>
                          <a:ea typeface="Meiryo UI" panose="020B0604030504040204" pitchFamily="50" charset="-128"/>
                        </a:rPr>
                        <a:t>　</a:t>
                      </a:r>
                      <a:r>
                        <a:rPr kumimoji="1" lang="ja-JP" altLang="en-US" sz="1000" b="0" dirty="0" smtClean="0">
                          <a:solidFill>
                            <a:schemeClr val="tx1"/>
                          </a:solidFill>
                          <a:latin typeface="Meiryo UI" panose="020B0604030504040204" pitchFamily="50" charset="-128"/>
                          <a:ea typeface="Meiryo UI" panose="020B0604030504040204" pitchFamily="50" charset="-128"/>
                        </a:rPr>
                        <a:t>　 Ｒ</a:t>
                      </a:r>
                      <a:r>
                        <a:rPr kumimoji="1" lang="en-US" altLang="ja-JP" sz="1000" b="0" dirty="0" smtClean="0">
                          <a:solidFill>
                            <a:schemeClr val="tx1"/>
                          </a:solidFill>
                          <a:latin typeface="Meiryo UI" panose="020B0604030504040204" pitchFamily="50" charset="-128"/>
                          <a:ea typeface="Meiryo UI" panose="020B0604030504040204" pitchFamily="50" charset="-128"/>
                        </a:rPr>
                        <a:t>4</a:t>
                      </a:r>
                      <a:r>
                        <a:rPr kumimoji="1" lang="ja-JP" altLang="en-US" sz="1000" b="0" dirty="0" smtClean="0">
                          <a:solidFill>
                            <a:schemeClr val="tx1"/>
                          </a:solidFill>
                          <a:latin typeface="Meiryo UI" panose="020B0604030504040204" pitchFamily="50" charset="-128"/>
                          <a:ea typeface="Meiryo UI" panose="020B0604030504040204" pitchFamily="50" charset="-128"/>
                        </a:rPr>
                        <a:t>年</a:t>
                      </a:r>
                      <a:r>
                        <a:rPr kumimoji="1" lang="en-US" altLang="ja-JP" sz="1000" b="0" dirty="0" smtClean="0">
                          <a:solidFill>
                            <a:schemeClr val="tx1"/>
                          </a:solidFill>
                          <a:latin typeface="Meiryo UI" panose="020B0604030504040204" pitchFamily="50" charset="-128"/>
                          <a:ea typeface="Meiryo UI" panose="020B0604030504040204" pitchFamily="50" charset="-128"/>
                        </a:rPr>
                        <a:t>2</a:t>
                      </a:r>
                      <a:r>
                        <a:rPr kumimoji="1" lang="ja-JP" altLang="en-US" sz="1000" b="0" dirty="0" smtClean="0">
                          <a:solidFill>
                            <a:schemeClr val="tx1"/>
                          </a:solidFill>
                          <a:latin typeface="Meiryo UI" panose="020B0604030504040204" pitchFamily="50" charset="-128"/>
                          <a:ea typeface="Meiryo UI" panose="020B0604030504040204" pitchFamily="50" charset="-128"/>
                        </a:rPr>
                        <a:t>月</a:t>
                      </a:r>
                      <a:r>
                        <a:rPr kumimoji="1" lang="en-US" altLang="ja-JP" sz="1000" b="0" dirty="0" smtClean="0">
                          <a:solidFill>
                            <a:schemeClr val="tx1"/>
                          </a:solidFill>
                          <a:latin typeface="Meiryo UI" panose="020B0604030504040204" pitchFamily="50" charset="-128"/>
                          <a:ea typeface="Meiryo UI" panose="020B0604030504040204" pitchFamily="50" charset="-128"/>
                        </a:rPr>
                        <a:t>20</a:t>
                      </a:r>
                      <a:r>
                        <a:rPr kumimoji="1" lang="ja-JP" altLang="en-US" sz="1000" b="0" dirty="0" smtClean="0">
                          <a:solidFill>
                            <a:schemeClr val="tx1"/>
                          </a:solidFill>
                          <a:latin typeface="Meiryo UI" panose="020B0604030504040204" pitchFamily="50" charset="-128"/>
                          <a:ea typeface="Meiryo UI" panose="020B0604030504040204" pitchFamily="50" charset="-128"/>
                        </a:rPr>
                        <a:t>日　</a:t>
                      </a:r>
                      <a:r>
                        <a:rPr kumimoji="1" lang="ja-JP" altLang="en-US" sz="1000" b="0" dirty="0">
                          <a:solidFill>
                            <a:schemeClr val="tx1"/>
                          </a:solidFill>
                          <a:latin typeface="Meiryo UI" panose="020B0604030504040204" pitchFamily="50" charset="-128"/>
                          <a:ea typeface="Meiryo UI" panose="020B0604030504040204" pitchFamily="50" charset="-128"/>
                        </a:rPr>
                        <a:t>　</a:t>
                      </a:r>
                      <a:r>
                        <a:rPr kumimoji="1" lang="ja-JP" altLang="en-US" sz="1000" b="0" dirty="0" smtClean="0">
                          <a:solidFill>
                            <a:schemeClr val="tx1"/>
                          </a:solidFill>
                          <a:latin typeface="Meiryo UI" panose="020B0604030504040204" pitchFamily="50" charset="-128"/>
                          <a:ea typeface="Meiryo UI" panose="020B0604030504040204" pitchFamily="50" charset="-128"/>
                        </a:rPr>
                        <a:t> 　改正細則及び審査基準の</a:t>
                      </a:r>
                      <a:r>
                        <a:rPr kumimoji="1" lang="ja-JP" altLang="en-US" sz="1000" b="0" dirty="0">
                          <a:solidFill>
                            <a:schemeClr val="tx1"/>
                          </a:solidFill>
                          <a:latin typeface="Meiryo UI" panose="020B0604030504040204" pitchFamily="50" charset="-128"/>
                          <a:ea typeface="Meiryo UI" panose="020B0604030504040204" pitchFamily="50" charset="-128"/>
                        </a:rPr>
                        <a:t>施行</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87392670"/>
                  </a:ext>
                </a:extLst>
              </a:tr>
            </a:tbl>
          </a:graphicData>
        </a:graphic>
      </p:graphicFrame>
      <p:sp>
        <p:nvSpPr>
          <p:cNvPr id="358" name="正方形/長方形 357"/>
          <p:cNvSpPr/>
          <p:nvPr/>
        </p:nvSpPr>
        <p:spPr>
          <a:xfrm>
            <a:off x="17890" y="3079544"/>
            <a:ext cx="3379148" cy="229237"/>
          </a:xfrm>
          <a:prstGeom prst="rect">
            <a:avLst/>
          </a:prstGeom>
          <a:solidFill>
            <a:schemeClr val="accent2">
              <a:lumMod val="20000"/>
              <a:lumOff val="80000"/>
            </a:schemeClr>
          </a:solidFill>
          <a:ln>
            <a:solidFill>
              <a:schemeClr val="tx1"/>
            </a:solid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lIns="72000" tIns="72000" rIns="72000" bIns="72000" rtlCol="0" anchor="ctr"/>
          <a:lstStyle/>
          <a:p>
            <a:pPr algn="ctr"/>
            <a:r>
              <a:rPr kumimoji="1" lang="ja-JP" altLang="en-US" sz="10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長期優良住宅に係る認定制度の概要</a:t>
            </a:r>
            <a:r>
              <a:rPr kumimoji="1" lang="ja-JP" altLang="en-US" sz="8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kumimoji="1" lang="en-US" altLang="ja-JP" sz="8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H21.6</a:t>
            </a:r>
            <a:r>
              <a:rPr kumimoji="1" lang="ja-JP" altLang="en-US" sz="8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施行）</a:t>
            </a:r>
            <a:endParaRPr kumimoji="1" lang="en-US" altLang="ja-JP" sz="800"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360" name="正方形/長方形 359"/>
          <p:cNvSpPr/>
          <p:nvPr/>
        </p:nvSpPr>
        <p:spPr>
          <a:xfrm>
            <a:off x="-21043" y="3399761"/>
            <a:ext cx="3437826" cy="1015663"/>
          </a:xfrm>
          <a:prstGeom prst="rect">
            <a:avLst/>
          </a:prstGeom>
        </p:spPr>
        <p:txBody>
          <a:bodyPr wrap="square">
            <a:spAutoFit/>
          </a:bodyPr>
          <a:lstStyle/>
          <a:p>
            <a:pPr marL="171450" indent="-171450">
              <a:buFont typeface="Wingdings" panose="05000000000000000000" pitchFamily="2" charset="2"/>
              <a:buChar char="Ø"/>
            </a:pPr>
            <a:r>
              <a:rPr lang="ja-JP" altLang="en-US" sz="1000" dirty="0" smtClean="0">
                <a:latin typeface="Meiryo UI" panose="020B0604030504040204" pitchFamily="50" charset="-128"/>
                <a:ea typeface="Meiryo UI" panose="020B0604030504040204" pitchFamily="50" charset="-128"/>
              </a:rPr>
              <a:t>長期</a:t>
            </a:r>
            <a:r>
              <a:rPr lang="ja-JP" altLang="en-US" sz="1000" dirty="0">
                <a:latin typeface="Meiryo UI" panose="020B0604030504040204" pitchFamily="50" charset="-128"/>
                <a:ea typeface="Meiryo UI" panose="020B0604030504040204" pitchFamily="50" charset="-128"/>
              </a:rPr>
              <a:t>優良住宅の新築・増改築及び維持保全に関する計画</a:t>
            </a:r>
            <a:r>
              <a:rPr lang="ja-JP" altLang="en-US" sz="1000" dirty="0" smtClean="0">
                <a:latin typeface="Meiryo UI" panose="020B0604030504040204" pitchFamily="50" charset="-128"/>
                <a:ea typeface="Meiryo UI" panose="020B0604030504040204" pitchFamily="50" charset="-128"/>
              </a:rPr>
              <a:t>を所管</a:t>
            </a:r>
            <a:r>
              <a:rPr lang="ja-JP" altLang="en-US" sz="1000" dirty="0">
                <a:latin typeface="Meiryo UI" panose="020B0604030504040204" pitchFamily="50" charset="-128"/>
                <a:ea typeface="Meiryo UI" panose="020B0604030504040204" pitchFamily="50" charset="-128"/>
              </a:rPr>
              <a:t>行政庁が認定</a:t>
            </a:r>
          </a:p>
          <a:p>
            <a:pPr marL="171450" indent="-171450">
              <a:buFont typeface="Wingdings" panose="05000000000000000000" pitchFamily="2" charset="2"/>
              <a:buChar char="Ø"/>
            </a:pPr>
            <a:r>
              <a:rPr lang="ja-JP" altLang="en-US" sz="1000" dirty="0" smtClean="0">
                <a:latin typeface="Meiryo UI" panose="020B0604030504040204" pitchFamily="50" charset="-128"/>
                <a:ea typeface="Meiryo UI" panose="020B0604030504040204" pitchFamily="50" charset="-128"/>
              </a:rPr>
              <a:t>認定</a:t>
            </a:r>
            <a:r>
              <a:rPr lang="ja-JP" altLang="en-US" sz="1000" dirty="0">
                <a:latin typeface="Meiryo UI" panose="020B0604030504040204" pitchFamily="50" charset="-128"/>
                <a:ea typeface="Meiryo UI" panose="020B0604030504040204" pitchFamily="50" charset="-128"/>
              </a:rPr>
              <a:t>を受けた住宅の建築にあたり、税制・融資の優遇措置</a:t>
            </a:r>
            <a:r>
              <a:rPr lang="ja-JP" altLang="en-US" sz="1000" dirty="0" smtClean="0">
                <a:latin typeface="Meiryo UI" panose="020B0604030504040204" pitchFamily="50" charset="-128"/>
                <a:ea typeface="Meiryo UI" panose="020B0604030504040204" pitchFamily="50" charset="-128"/>
              </a:rPr>
              <a:t>や</a:t>
            </a:r>
            <a:endParaRPr lang="en-US" altLang="ja-JP" sz="1000" dirty="0" smtClean="0">
              <a:latin typeface="Meiryo UI" panose="020B0604030504040204" pitchFamily="50" charset="-128"/>
              <a:ea typeface="Meiryo UI" panose="020B0604030504040204" pitchFamily="50" charset="-128"/>
            </a:endParaRPr>
          </a:p>
          <a:p>
            <a:r>
              <a:rPr lang="ja-JP" altLang="en-US" sz="1000" dirty="0" smtClean="0">
                <a:latin typeface="Meiryo UI" panose="020B0604030504040204" pitchFamily="50" charset="-128"/>
                <a:ea typeface="Meiryo UI" panose="020B0604030504040204" pitchFamily="50" charset="-128"/>
              </a:rPr>
              <a:t>　　補助</a:t>
            </a:r>
            <a:r>
              <a:rPr lang="ja-JP" altLang="en-US" sz="1000" dirty="0">
                <a:latin typeface="Meiryo UI" panose="020B0604030504040204" pitchFamily="50" charset="-128"/>
                <a:ea typeface="Meiryo UI" panose="020B0604030504040204" pitchFamily="50" charset="-128"/>
              </a:rPr>
              <a:t>制度の適用が可能</a:t>
            </a:r>
          </a:p>
          <a:p>
            <a:pPr marL="171450" indent="-171450">
              <a:buFont typeface="Wingdings" panose="05000000000000000000" pitchFamily="2" charset="2"/>
              <a:buChar char="Ø"/>
            </a:pPr>
            <a:r>
              <a:rPr lang="ja-JP" altLang="en-US" sz="1000" dirty="0" smtClean="0">
                <a:latin typeface="Meiryo UI" panose="020B0604030504040204" pitchFamily="50" charset="-128"/>
                <a:ea typeface="Meiryo UI" panose="020B0604030504040204" pitchFamily="50" charset="-128"/>
              </a:rPr>
              <a:t>新築</a:t>
            </a:r>
            <a:r>
              <a:rPr lang="ja-JP" altLang="en-US" sz="1000" dirty="0">
                <a:latin typeface="Meiryo UI" panose="020B0604030504040204" pitchFamily="50" charset="-128"/>
                <a:ea typeface="Meiryo UI" panose="020B0604030504040204" pitchFamily="50" charset="-128"/>
              </a:rPr>
              <a:t>に係る認定制度は平成</a:t>
            </a:r>
            <a:r>
              <a:rPr lang="en-US" altLang="ja-JP" sz="1000" dirty="0">
                <a:latin typeface="Meiryo UI" panose="020B0604030504040204" pitchFamily="50" charset="-128"/>
                <a:ea typeface="Meiryo UI" panose="020B0604030504040204" pitchFamily="50" charset="-128"/>
              </a:rPr>
              <a:t>21</a:t>
            </a:r>
            <a:r>
              <a:rPr lang="ja-JP" altLang="en-US" sz="1000" dirty="0">
                <a:latin typeface="Meiryo UI" panose="020B0604030504040204" pitchFamily="50" charset="-128"/>
                <a:ea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rPr>
              <a:t>6</a:t>
            </a:r>
            <a:r>
              <a:rPr lang="ja-JP" altLang="en-US" sz="1000" dirty="0">
                <a:latin typeface="Meiryo UI" panose="020B0604030504040204" pitchFamily="50" charset="-128"/>
                <a:ea typeface="Meiryo UI" panose="020B0604030504040204" pitchFamily="50" charset="-128"/>
              </a:rPr>
              <a:t>月より</a:t>
            </a:r>
            <a:r>
              <a:rPr lang="ja-JP" altLang="en-US" sz="1000" dirty="0" smtClean="0">
                <a:latin typeface="Meiryo UI" panose="020B0604030504040204" pitchFamily="50" charset="-128"/>
                <a:ea typeface="Meiryo UI" panose="020B0604030504040204" pitchFamily="50" charset="-128"/>
              </a:rPr>
              <a:t>、</a:t>
            </a:r>
            <a:endParaRPr lang="en-US" altLang="ja-JP" sz="1000" dirty="0" smtClean="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　増</a:t>
            </a:r>
            <a:r>
              <a:rPr lang="ja-JP" altLang="en-US" sz="1000" dirty="0">
                <a:latin typeface="Meiryo UI" panose="020B0604030504040204" pitchFamily="50" charset="-128"/>
                <a:ea typeface="Meiryo UI" panose="020B0604030504040204" pitchFamily="50" charset="-128"/>
              </a:rPr>
              <a:t>改築に係る認定制度は平成</a:t>
            </a:r>
            <a:r>
              <a:rPr lang="en-US" altLang="ja-JP" sz="1000" dirty="0">
                <a:latin typeface="Meiryo UI" panose="020B0604030504040204" pitchFamily="50" charset="-128"/>
                <a:ea typeface="Meiryo UI" panose="020B0604030504040204" pitchFamily="50" charset="-128"/>
              </a:rPr>
              <a:t>28</a:t>
            </a:r>
            <a:r>
              <a:rPr lang="ja-JP" altLang="en-US" sz="1000" dirty="0">
                <a:latin typeface="Meiryo UI" panose="020B0604030504040204" pitchFamily="50" charset="-128"/>
                <a:ea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rPr>
              <a:t>月より</a:t>
            </a:r>
            <a:r>
              <a:rPr lang="ja-JP" altLang="en-US" sz="1000" dirty="0" smtClean="0">
                <a:latin typeface="Meiryo UI" panose="020B0604030504040204" pitchFamily="50" charset="-128"/>
                <a:ea typeface="Meiryo UI" panose="020B0604030504040204" pitchFamily="50" charset="-128"/>
              </a:rPr>
              <a:t>開始</a:t>
            </a:r>
            <a:endParaRPr lang="ja-JP" altLang="en-US" sz="1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15466365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1075</Words>
  <Application>Microsoft Office PowerPoint</Application>
  <PresentationFormat>画面に合わせる (4:3)</PresentationFormat>
  <Paragraphs>96</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Meiryo UI</vt:lpstr>
      <vt:lpstr>游ゴシック</vt:lpstr>
      <vt:lpstr>游ゴシック Light</vt:lpstr>
      <vt:lpstr>Arial</vt:lpstr>
      <vt:lpstr>Calibri</vt:lpstr>
      <vt:lpstr>Calibri Light</vt:lpstr>
      <vt:lpstr>Wingdings</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2021-12-13T00:20:46Z</dcterms:created>
  <dcterms:modified xsi:type="dcterms:W3CDTF">2021-12-13T00:21:01Z</dcterms:modified>
</cp:coreProperties>
</file>