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F43285-9129-4EA0-B3C6-E251DB4D59A6}"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kumimoji="1" lang="ja-JP" altLang="en-US"/>
        </a:p>
      </dgm:t>
    </dgm:pt>
    <dgm:pt modelId="{2E517247-4DBA-4728-B2F8-008ADDD66B7E}">
      <dgm:prSet phldrT="[テキスト]" custT="1"/>
      <dgm:spPr/>
      <dgm:t>
        <a:bodyPr/>
        <a:lstStyle/>
        <a:p>
          <a:r>
            <a:rPr kumimoji="1" lang="ja-JP" altLang="en-US" sz="12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新築住宅</a:t>
          </a:r>
          <a:endParaRPr kumimoji="1" lang="ja-JP" altLang="en-US" sz="12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9C185A3D-BE50-4F83-BB51-4872218D2D6B}" type="parTrans" cxnId="{0609DB2D-8A89-4A07-AA05-533CD2D51AE8}">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42252BCC-1143-49DB-9B66-027B16A2AC61}" type="sibTrans" cxnId="{0609DB2D-8A89-4A07-AA05-533CD2D51AE8}">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120F73EA-C968-45A2-A05F-46FF9DBC80EA}">
      <dgm:prSet phldrT="[テキスト]" custT="1"/>
      <dgm:spPr/>
      <dgm:t>
        <a:bodyPr/>
        <a:lstStyle/>
        <a:p>
          <a:r>
            <a:rPr kumimoji="1" lang="ja-JP" altLang="en-US" sz="12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増・改築住宅</a:t>
          </a:r>
          <a:endParaRPr kumimoji="1" lang="ja-JP" altLang="en-US" sz="12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D85BBF72-1BA9-48D1-BE10-9618FFFF8562}" type="parTrans" cxnId="{E92F00DE-AFCB-4A73-BB6A-44F1F803112D}">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223C2B4A-45E4-4B43-9F07-190A9476AE0C}" type="sibTrans" cxnId="{E92F00DE-AFCB-4A73-BB6A-44F1F803112D}">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F7B6DFEC-29F6-485B-A181-61594DBD89B5}">
      <dgm:prSet phldrT="[テキスト]" custT="1"/>
      <dgm:spPr/>
      <dgm:t>
        <a:bodyPr/>
        <a:lstStyle/>
        <a:p>
          <a:r>
            <a:rPr kumimoji="1" lang="ja-JP" altLang="en-US" sz="12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既存住宅</a:t>
          </a:r>
          <a:endParaRPr kumimoji="1" lang="ja-JP" altLang="en-US" sz="12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538C83B6-F2A0-4375-9586-C7A522980848}" type="parTrans" cxnId="{C72BC90D-BE46-4DDC-BD77-081C480D8404}">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9678C881-77D2-44D3-A74F-E56CFAF356B4}" type="sibTrans" cxnId="{C72BC90D-BE46-4DDC-BD77-081C480D8404}">
      <dgm:prSet/>
      <dgm:spPr/>
      <dgm:t>
        <a:bodyPr/>
        <a:lstStyle/>
        <a:p>
          <a:endParaRPr kumimoji="1" lang="ja-JP" altLang="en-US" sz="1250" b="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gm:t>
    </dgm:pt>
    <dgm:pt modelId="{8CC45ADA-3AEC-43EF-9CCB-8D9C22513275}" type="pres">
      <dgm:prSet presAssocID="{60F43285-9129-4EA0-B3C6-E251DB4D59A6}" presName="Name0" presStyleCnt="0">
        <dgm:presLayoutVars>
          <dgm:dir/>
          <dgm:resizeHandles val="exact"/>
        </dgm:presLayoutVars>
      </dgm:prSet>
      <dgm:spPr/>
      <dgm:t>
        <a:bodyPr/>
        <a:lstStyle/>
        <a:p>
          <a:endParaRPr kumimoji="1" lang="ja-JP" altLang="en-US"/>
        </a:p>
      </dgm:t>
    </dgm:pt>
    <dgm:pt modelId="{2EA095EE-09E1-41F0-81BF-B7A5AACD9CBF}" type="pres">
      <dgm:prSet presAssocID="{2E517247-4DBA-4728-B2F8-008ADDD66B7E}" presName="node" presStyleLbl="node1" presStyleIdx="0" presStyleCnt="3">
        <dgm:presLayoutVars>
          <dgm:bulletEnabled val="1"/>
        </dgm:presLayoutVars>
      </dgm:prSet>
      <dgm:spPr/>
      <dgm:t>
        <a:bodyPr/>
        <a:lstStyle/>
        <a:p>
          <a:endParaRPr kumimoji="1" lang="ja-JP" altLang="en-US"/>
        </a:p>
      </dgm:t>
    </dgm:pt>
    <dgm:pt modelId="{422DDD7A-A400-4C66-BF2C-FCAFC043C3B7}" type="pres">
      <dgm:prSet presAssocID="{42252BCC-1143-49DB-9B66-027B16A2AC61}" presName="sibTrans" presStyleCnt="0"/>
      <dgm:spPr/>
    </dgm:pt>
    <dgm:pt modelId="{A9768095-534D-4F51-B438-DA2A8E480042}" type="pres">
      <dgm:prSet presAssocID="{120F73EA-C968-45A2-A05F-46FF9DBC80EA}" presName="node" presStyleLbl="node1" presStyleIdx="1" presStyleCnt="3">
        <dgm:presLayoutVars>
          <dgm:bulletEnabled val="1"/>
        </dgm:presLayoutVars>
      </dgm:prSet>
      <dgm:spPr/>
      <dgm:t>
        <a:bodyPr/>
        <a:lstStyle/>
        <a:p>
          <a:endParaRPr kumimoji="1" lang="ja-JP" altLang="en-US"/>
        </a:p>
      </dgm:t>
    </dgm:pt>
    <dgm:pt modelId="{385E48E5-D892-4692-9303-8C09A4C7C709}" type="pres">
      <dgm:prSet presAssocID="{223C2B4A-45E4-4B43-9F07-190A9476AE0C}" presName="sibTrans" presStyleCnt="0"/>
      <dgm:spPr/>
    </dgm:pt>
    <dgm:pt modelId="{2E1DA638-99F6-4935-863A-F20BAF1748FE}" type="pres">
      <dgm:prSet presAssocID="{F7B6DFEC-29F6-485B-A181-61594DBD89B5}" presName="node" presStyleLbl="node1" presStyleIdx="2" presStyleCnt="3">
        <dgm:presLayoutVars>
          <dgm:bulletEnabled val="1"/>
        </dgm:presLayoutVars>
      </dgm:prSet>
      <dgm:spPr/>
      <dgm:t>
        <a:bodyPr/>
        <a:lstStyle/>
        <a:p>
          <a:endParaRPr kumimoji="1" lang="ja-JP" altLang="en-US"/>
        </a:p>
      </dgm:t>
    </dgm:pt>
  </dgm:ptLst>
  <dgm:cxnLst>
    <dgm:cxn modelId="{5A6F77C7-CEB4-457F-ABE0-30DC96C091D4}" type="presOf" srcId="{120F73EA-C968-45A2-A05F-46FF9DBC80EA}" destId="{A9768095-534D-4F51-B438-DA2A8E480042}" srcOrd="0" destOrd="0" presId="urn:microsoft.com/office/officeart/2005/8/layout/hList6"/>
    <dgm:cxn modelId="{C72BC90D-BE46-4DDC-BD77-081C480D8404}" srcId="{60F43285-9129-4EA0-B3C6-E251DB4D59A6}" destId="{F7B6DFEC-29F6-485B-A181-61594DBD89B5}" srcOrd="2" destOrd="0" parTransId="{538C83B6-F2A0-4375-9586-C7A522980848}" sibTransId="{9678C881-77D2-44D3-A74F-E56CFAF356B4}"/>
    <dgm:cxn modelId="{AA32D6E2-37B3-4A34-B049-D4437F7EC498}" type="presOf" srcId="{60F43285-9129-4EA0-B3C6-E251DB4D59A6}" destId="{8CC45ADA-3AEC-43EF-9CCB-8D9C22513275}" srcOrd="0" destOrd="0" presId="urn:microsoft.com/office/officeart/2005/8/layout/hList6"/>
    <dgm:cxn modelId="{0609DB2D-8A89-4A07-AA05-533CD2D51AE8}" srcId="{60F43285-9129-4EA0-B3C6-E251DB4D59A6}" destId="{2E517247-4DBA-4728-B2F8-008ADDD66B7E}" srcOrd="0" destOrd="0" parTransId="{9C185A3D-BE50-4F83-BB51-4872218D2D6B}" sibTransId="{42252BCC-1143-49DB-9B66-027B16A2AC61}"/>
    <dgm:cxn modelId="{B9F36576-FA12-4209-9BB0-BFCF04AA587C}" type="presOf" srcId="{2E517247-4DBA-4728-B2F8-008ADDD66B7E}" destId="{2EA095EE-09E1-41F0-81BF-B7A5AACD9CBF}" srcOrd="0" destOrd="0" presId="urn:microsoft.com/office/officeart/2005/8/layout/hList6"/>
    <dgm:cxn modelId="{80B29929-B537-4BFB-8C47-2B3180763442}" type="presOf" srcId="{F7B6DFEC-29F6-485B-A181-61594DBD89B5}" destId="{2E1DA638-99F6-4935-863A-F20BAF1748FE}" srcOrd="0" destOrd="0" presId="urn:microsoft.com/office/officeart/2005/8/layout/hList6"/>
    <dgm:cxn modelId="{E92F00DE-AFCB-4A73-BB6A-44F1F803112D}" srcId="{60F43285-9129-4EA0-B3C6-E251DB4D59A6}" destId="{120F73EA-C968-45A2-A05F-46FF9DBC80EA}" srcOrd="1" destOrd="0" parTransId="{D85BBF72-1BA9-48D1-BE10-9618FFFF8562}" sibTransId="{223C2B4A-45E4-4B43-9F07-190A9476AE0C}"/>
    <dgm:cxn modelId="{4C87FCD4-C1CE-45C7-A9F9-A26194A4B0B0}" type="presParOf" srcId="{8CC45ADA-3AEC-43EF-9CCB-8D9C22513275}" destId="{2EA095EE-09E1-41F0-81BF-B7A5AACD9CBF}" srcOrd="0" destOrd="0" presId="urn:microsoft.com/office/officeart/2005/8/layout/hList6"/>
    <dgm:cxn modelId="{67E73A44-1C67-40CF-8EF4-0E2073C4DE7B}" type="presParOf" srcId="{8CC45ADA-3AEC-43EF-9CCB-8D9C22513275}" destId="{422DDD7A-A400-4C66-BF2C-FCAFC043C3B7}" srcOrd="1" destOrd="0" presId="urn:microsoft.com/office/officeart/2005/8/layout/hList6"/>
    <dgm:cxn modelId="{756E3E27-149F-4DF7-B10A-C0F1CB5FF7CC}" type="presParOf" srcId="{8CC45ADA-3AEC-43EF-9CCB-8D9C22513275}" destId="{A9768095-534D-4F51-B438-DA2A8E480042}" srcOrd="2" destOrd="0" presId="urn:microsoft.com/office/officeart/2005/8/layout/hList6"/>
    <dgm:cxn modelId="{F8BBA470-37DC-4E64-9DA1-0572AA43CA10}" type="presParOf" srcId="{8CC45ADA-3AEC-43EF-9CCB-8D9C22513275}" destId="{385E48E5-D892-4692-9303-8C09A4C7C709}" srcOrd="3" destOrd="0" presId="urn:microsoft.com/office/officeart/2005/8/layout/hList6"/>
    <dgm:cxn modelId="{05D6330A-0052-4A1F-A7B8-031820988DEC}" type="presParOf" srcId="{8CC45ADA-3AEC-43EF-9CCB-8D9C22513275}" destId="{2E1DA638-99F6-4935-863A-F20BAF1748F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095EE-09E1-41F0-81BF-B7A5AACD9CBF}">
      <dsp:nvSpPr>
        <dsp:cNvPr id="0" name=""/>
        <dsp:cNvSpPr/>
      </dsp:nvSpPr>
      <dsp:spPr>
        <a:xfrm rot="16200000">
          <a:off x="578251" y="-577646"/>
          <a:ext cx="417182" cy="1572475"/>
        </a:xfrm>
        <a:prstGeom prst="flowChartManualOperati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0" rIns="79375" bIns="0" numCol="1" spcCol="1270" anchor="ctr" anchorCtr="0">
          <a:noAutofit/>
        </a:bodyPr>
        <a:lstStyle/>
        <a:p>
          <a:pPr lvl="0" algn="ctr" defTabSz="555625">
            <a:lnSpc>
              <a:spcPct val="90000"/>
            </a:lnSpc>
            <a:spcBef>
              <a:spcPct val="0"/>
            </a:spcBef>
            <a:spcAft>
              <a:spcPct val="35000"/>
            </a:spcAft>
          </a:pPr>
          <a:r>
            <a:rPr kumimoji="1" lang="ja-JP" altLang="en-US" sz="12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新築住宅</a:t>
          </a:r>
          <a:endParaRPr kumimoji="1" lang="ja-JP" altLang="en-US" sz="12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rot="5400000">
        <a:off x="605" y="83436"/>
        <a:ext cx="1572475" cy="250310"/>
      </dsp:txXfrm>
    </dsp:sp>
    <dsp:sp modelId="{A9768095-534D-4F51-B438-DA2A8E480042}">
      <dsp:nvSpPr>
        <dsp:cNvPr id="0" name=""/>
        <dsp:cNvSpPr/>
      </dsp:nvSpPr>
      <dsp:spPr>
        <a:xfrm rot="16200000">
          <a:off x="2268663" y="-577646"/>
          <a:ext cx="417182" cy="1572475"/>
        </a:xfrm>
        <a:prstGeom prst="flowChartManualOperation">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0" rIns="79375" bIns="0" numCol="1" spcCol="1270" anchor="ctr" anchorCtr="0">
          <a:noAutofit/>
        </a:bodyPr>
        <a:lstStyle/>
        <a:p>
          <a:pPr lvl="0" algn="ctr" defTabSz="555625">
            <a:lnSpc>
              <a:spcPct val="90000"/>
            </a:lnSpc>
            <a:spcBef>
              <a:spcPct val="0"/>
            </a:spcBef>
            <a:spcAft>
              <a:spcPct val="35000"/>
            </a:spcAft>
          </a:pPr>
          <a:r>
            <a:rPr kumimoji="1" lang="ja-JP" altLang="en-US" sz="12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増・改築住宅</a:t>
          </a:r>
          <a:endParaRPr kumimoji="1" lang="ja-JP" altLang="en-US" sz="12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rot="5400000">
        <a:off x="1691017" y="83436"/>
        <a:ext cx="1572475" cy="250310"/>
      </dsp:txXfrm>
    </dsp:sp>
    <dsp:sp modelId="{2E1DA638-99F6-4935-863A-F20BAF1748FE}">
      <dsp:nvSpPr>
        <dsp:cNvPr id="0" name=""/>
        <dsp:cNvSpPr/>
      </dsp:nvSpPr>
      <dsp:spPr>
        <a:xfrm rot="16200000">
          <a:off x="3959074" y="-577646"/>
          <a:ext cx="417182" cy="1572475"/>
        </a:xfrm>
        <a:prstGeom prst="flowChartManualOperation">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0" rIns="79375" bIns="0" numCol="1" spcCol="1270" anchor="ctr" anchorCtr="0">
          <a:noAutofit/>
        </a:bodyPr>
        <a:lstStyle/>
        <a:p>
          <a:pPr lvl="0" algn="ctr" defTabSz="555625">
            <a:lnSpc>
              <a:spcPct val="90000"/>
            </a:lnSpc>
            <a:spcBef>
              <a:spcPct val="0"/>
            </a:spcBef>
            <a:spcAft>
              <a:spcPct val="35000"/>
            </a:spcAft>
          </a:pPr>
          <a:r>
            <a:rPr kumimoji="1" lang="ja-JP" altLang="en-US" sz="1250" b="1" kern="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既存住宅</a:t>
          </a:r>
          <a:endParaRPr kumimoji="1" lang="ja-JP" altLang="en-US" sz="1250" b="1" kern="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dsp:txBody>
      <dsp:txXfrm rot="5400000">
        <a:off x="3381428" y="83436"/>
        <a:ext cx="1572475" cy="25031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193416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2229270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132025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3618959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151732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248061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148632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353648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4222451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144600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D8508CC-DE10-4182-99C6-0486609A831A}" type="datetimeFigureOut">
              <a:rPr kumimoji="1" lang="ja-JP" altLang="en-US" smtClean="0"/>
              <a:t>2022/9/22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3559910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508CC-DE10-4182-99C6-0486609A831A}" type="datetimeFigureOut">
              <a:rPr kumimoji="1" lang="ja-JP" altLang="en-US" smtClean="0"/>
              <a:t>2022/9/22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8F8B9-E229-4A4B-828B-9A81A7DECBBD}" type="slidenum">
              <a:rPr kumimoji="1" lang="ja-JP" altLang="en-US" smtClean="0"/>
              <a:t>‹#›</a:t>
            </a:fld>
            <a:endParaRPr kumimoji="1" lang="ja-JP" altLang="en-US"/>
          </a:p>
        </p:txBody>
      </p:sp>
    </p:spTree>
    <p:extLst>
      <p:ext uri="{BB962C8B-B14F-4D97-AF65-F5344CB8AC3E}">
        <p14:creationId xmlns:p14="http://schemas.microsoft.com/office/powerpoint/2010/main" val="3803799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pref.osaka.lg.jp/jumachi/chouki/index.html" TargetMode="External"/><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3.png"/><Relationship Id="rId4" Type="http://schemas.openxmlformats.org/officeDocument/2006/relationships/diagramQuickStyle" Target="../diagrams/quickStyle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表 41"/>
          <p:cNvGraphicFramePr>
            <a:graphicFrameLocks noGrp="1"/>
          </p:cNvGraphicFramePr>
          <p:nvPr>
            <p:extLst>
              <p:ext uri="{D42A27DB-BD31-4B8C-83A1-F6EECF244321}">
                <p14:modId xmlns:p14="http://schemas.microsoft.com/office/powerpoint/2010/main" val="3136970837"/>
              </p:ext>
            </p:extLst>
          </p:nvPr>
        </p:nvGraphicFramePr>
        <p:xfrm>
          <a:off x="127157" y="1104094"/>
          <a:ext cx="8949609" cy="4156840"/>
        </p:xfrm>
        <a:graphic>
          <a:graphicData uri="http://schemas.openxmlformats.org/drawingml/2006/table">
            <a:tbl>
              <a:tblPr firstRow="1" bandRow="1">
                <a:tableStyleId>{5940675A-B579-460E-94D1-54222C63F5DA}</a:tableStyleId>
              </a:tblPr>
              <a:tblGrid>
                <a:gridCol w="418893">
                  <a:extLst>
                    <a:ext uri="{9D8B030D-6E8A-4147-A177-3AD203B41FA5}">
                      <a16:colId xmlns:a16="http://schemas.microsoft.com/office/drawing/2014/main" val="1355254313"/>
                    </a:ext>
                  </a:extLst>
                </a:gridCol>
                <a:gridCol w="4685517">
                  <a:extLst>
                    <a:ext uri="{9D8B030D-6E8A-4147-A177-3AD203B41FA5}">
                      <a16:colId xmlns:a16="http://schemas.microsoft.com/office/drawing/2014/main" val="1745574533"/>
                    </a:ext>
                  </a:extLst>
                </a:gridCol>
                <a:gridCol w="3845199">
                  <a:extLst>
                    <a:ext uri="{9D8B030D-6E8A-4147-A177-3AD203B41FA5}">
                      <a16:colId xmlns:a16="http://schemas.microsoft.com/office/drawing/2014/main" val="1182017882"/>
                    </a:ext>
                  </a:extLst>
                </a:gridCol>
              </a:tblGrid>
              <a:tr h="261590">
                <a:tc gridSpan="3">
                  <a:txBody>
                    <a:bodyPr/>
                    <a:lstStyle/>
                    <a:p>
                      <a:pPr>
                        <a:lnSpc>
                          <a:spcPts val="1400"/>
                        </a:lnSpc>
                      </a:pPr>
                      <a:r>
                        <a:rPr lang="ja-JP" altLang="en-US" sz="1400" dirty="0" smtClean="0">
                          <a:latin typeface="UD デジタル 教科書体 NK-B" panose="02020700000000000000" pitchFamily="18" charset="-128"/>
                          <a:ea typeface="UD デジタル 教科書体 NK-B" panose="02020700000000000000" pitchFamily="18" charset="-128"/>
                        </a:rPr>
                        <a:t>建築行為を伴わない既存住宅の認定制度の創設</a:t>
                      </a:r>
                      <a:endParaRPr lang="ja-JP" altLang="en-US" sz="1400" dirty="0">
                        <a:latin typeface="UD デジタル 教科書体 NK-B" panose="02020700000000000000" pitchFamily="18" charset="-128"/>
                        <a:ea typeface="UD デジタル 教科書体 NK-B" panose="02020700000000000000" pitchFamily="18" charset="-128"/>
                      </a:endParaRPr>
                    </a:p>
                  </a:txBody>
                  <a:tcPr anchor="ctr">
                    <a:lnB w="12700" cmpd="sng">
                      <a:noFill/>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7433802"/>
                  </a:ext>
                </a:extLst>
              </a:tr>
              <a:tr h="755324">
                <a:tc>
                  <a:txBody>
                    <a:bodyPr/>
                    <a:lstStyle/>
                    <a:p>
                      <a:pPr>
                        <a:lnSpc>
                          <a:spcPts val="1400"/>
                        </a:lnSpc>
                      </a:pPr>
                      <a:endParaRPr lang="ja-JP" altLang="en-US" sz="800" dirty="0">
                        <a:latin typeface="UD デジタル 教科書体 NK-B" panose="02020700000000000000" pitchFamily="18" charset="-128"/>
                        <a:ea typeface="UD デジタル 教科書体 NK-B" panose="02020700000000000000" pitchFamily="18" charset="-128"/>
                      </a:endParaRPr>
                    </a:p>
                  </a:txBody>
                  <a:tcPr anchor="ctr">
                    <a:lnT w="12700" cmpd="sng">
                      <a:noFill/>
                    </a:lnT>
                    <a:solidFill>
                      <a:schemeClr val="accent2">
                        <a:lumMod val="20000"/>
                        <a:lumOff val="80000"/>
                      </a:schemeClr>
                    </a:solidFill>
                  </a:tcPr>
                </a:tc>
                <a:tc gridSpan="2">
                  <a:txBody>
                    <a:bodyPr/>
                    <a:lstStyle/>
                    <a:p>
                      <a:pPr>
                        <a:lnSpc>
                          <a:spcPts val="1400"/>
                        </a:lnSpc>
                      </a:pPr>
                      <a:r>
                        <a:rPr kumimoji="1" lang="ja-JP" altLang="en-US" sz="1200" dirty="0" smtClean="0">
                          <a:latin typeface="UD デジタル 教科書体 NK-B" panose="02020700000000000000" pitchFamily="18" charset="-128"/>
                          <a:ea typeface="UD デジタル 教科書体 NK-B" panose="02020700000000000000" pitchFamily="18" charset="-128"/>
                        </a:rPr>
                        <a:t>優良な既存住宅について、増改築行為がなくとも認定（維持保全計画のみで認定）できる仕組みを創設</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建築行為なし認定制度は、増改築時の認定と同様に、現況検査と長期使用構造等であることの確認等を行い認定を行います。</a:t>
                      </a: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申請書類等についても、基本的に増改築の認定と同様の書類による審査を行います。</a:t>
                      </a: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建築行為なし認定制度の認定基準は建築の時期により決まるため、新築又は増築・改築の時期が分かる工事履歴書を提出してください。</a:t>
                      </a:r>
                    </a:p>
                  </a:txBody>
                  <a:tcPr anchor="ctr"/>
                </a:tc>
                <a:tc hMerge="1">
                  <a:txBody>
                    <a:bodyPr/>
                    <a:lstStyle/>
                    <a:p>
                      <a:endParaRPr kumimoji="1" lang="ja-JP" altLang="en-US"/>
                    </a:p>
                  </a:txBody>
                  <a:tcPr/>
                </a:tc>
                <a:extLst>
                  <a:ext uri="{0D108BD9-81ED-4DB2-BD59-A6C34878D82A}">
                    <a16:rowId xmlns:a16="http://schemas.microsoft.com/office/drawing/2014/main" val="3201001384"/>
                  </a:ext>
                </a:extLst>
              </a:tr>
              <a:tr h="261590">
                <a:tc gridSpan="3">
                  <a:txBody>
                    <a:bodyPr/>
                    <a:lstStyle/>
                    <a:p>
                      <a:pPr>
                        <a:lnSpc>
                          <a:spcPts val="14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認定基準の見直し</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lnB w="12700" cmpd="sng">
                      <a:noFill/>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92352003"/>
                  </a:ext>
                </a:extLst>
              </a:tr>
              <a:tr h="586712">
                <a:tc rowSpan="3">
                  <a:txBody>
                    <a:bodyPr/>
                    <a:lstStyle/>
                    <a:p>
                      <a:pPr>
                        <a:lnSpc>
                          <a:spcPts val="1400"/>
                        </a:lnSpc>
                      </a:pP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lnT w="12700" cmpd="sng">
                      <a:noFill/>
                    </a:lnT>
                    <a:solidFill>
                      <a:schemeClr val="accent2">
                        <a:lumMod val="20000"/>
                        <a:lumOff val="80000"/>
                      </a:schemeClr>
                    </a:solidFill>
                  </a:tcPr>
                </a:tc>
                <a:tc gridSpan="2">
                  <a:txBody>
                    <a:bodyPr/>
                    <a:lstStyle/>
                    <a:p>
                      <a:pPr>
                        <a:lnSpc>
                          <a:spcPts val="1400"/>
                        </a:lnSpc>
                      </a:pPr>
                      <a:r>
                        <a:rPr kumimoji="1" lang="ja-JP" altLang="en-US" sz="1200" dirty="0" smtClean="0">
                          <a:latin typeface="UD デジタル 教科書体 NK-B" panose="02020700000000000000" pitchFamily="18" charset="-128"/>
                          <a:ea typeface="UD デジタル 教科書体 NK-B" panose="02020700000000000000" pitchFamily="18" charset="-128"/>
                        </a:rPr>
                        <a:t>省エネルギー対策の強化</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省エネ基準を</a:t>
                      </a:r>
                      <a:r>
                        <a:rPr kumimoji="1" lang="en-US" altLang="ja-JP" sz="1050" dirty="0" smtClean="0">
                          <a:latin typeface="UD デジタル 教科書体 NK-B" panose="02020700000000000000" pitchFamily="18" charset="-128"/>
                          <a:ea typeface="UD デジタル 教科書体 NK-B" panose="02020700000000000000" pitchFamily="18" charset="-128"/>
                        </a:rPr>
                        <a:t>ZEH</a:t>
                      </a:r>
                      <a:r>
                        <a:rPr kumimoji="1" lang="ja-JP" altLang="en-US" sz="1050" dirty="0" smtClean="0">
                          <a:latin typeface="UD デジタル 教科書体 NK-B" panose="02020700000000000000" pitchFamily="18" charset="-128"/>
                          <a:ea typeface="UD デジタル 教科書体 NK-B" panose="02020700000000000000" pitchFamily="18" charset="-128"/>
                        </a:rPr>
                        <a:t>相当の水準とし、住宅性能表示制度の断熱等性能等級５（</a:t>
                      </a:r>
                      <a:r>
                        <a:rPr kumimoji="1" lang="en-US" altLang="ja-JP" sz="1050" dirty="0" smtClean="0">
                          <a:latin typeface="UD デジタル 教科書体 NK-B" panose="02020700000000000000" pitchFamily="18" charset="-128"/>
                          <a:ea typeface="UD デジタル 教科書体 NK-B" panose="02020700000000000000" pitchFamily="18" charset="-128"/>
                        </a:rPr>
                        <a:t>U</a:t>
                      </a:r>
                      <a:r>
                        <a:rPr kumimoji="1" lang="en-US" altLang="ja-JP" sz="1050" baseline="-25000" dirty="0" smtClean="0">
                          <a:latin typeface="UD デジタル 教科書体 NK-B" panose="02020700000000000000" pitchFamily="18" charset="-128"/>
                          <a:ea typeface="UD デジタル 教科書体 NK-B" panose="02020700000000000000" pitchFamily="18" charset="-128"/>
                        </a:rPr>
                        <a:t>A</a:t>
                      </a:r>
                      <a:r>
                        <a:rPr kumimoji="1" lang="ja-JP" altLang="en-US" sz="1050" dirty="0" smtClean="0">
                          <a:latin typeface="UD デジタル 教科書体 NK-B" panose="02020700000000000000" pitchFamily="18" charset="-128"/>
                          <a:ea typeface="UD デジタル 教科書体 NK-B" panose="02020700000000000000" pitchFamily="18" charset="-128"/>
                        </a:rPr>
                        <a:t>≦</a:t>
                      </a:r>
                      <a:r>
                        <a:rPr kumimoji="1" lang="en-US" altLang="ja-JP" sz="1050" dirty="0" smtClean="0">
                          <a:latin typeface="UD デジタル 教科書体 NK-B" panose="02020700000000000000" pitchFamily="18" charset="-128"/>
                          <a:ea typeface="UD デジタル 教科書体 NK-B" panose="02020700000000000000" pitchFamily="18" charset="-128"/>
                        </a:rPr>
                        <a:t>0.6</a:t>
                      </a:r>
                      <a:r>
                        <a:rPr kumimoji="1" lang="ja-JP" altLang="en-US" sz="1050" dirty="0" smtClean="0">
                          <a:latin typeface="UD デジタル 教科書体 NK-B" panose="02020700000000000000" pitchFamily="18" charset="-128"/>
                          <a:ea typeface="UD デジタル 教科書体 NK-B" panose="02020700000000000000" pitchFamily="18" charset="-128"/>
                        </a:rPr>
                        <a:t>（</a:t>
                      </a:r>
                      <a:r>
                        <a:rPr kumimoji="1" lang="en-US" altLang="ja-JP" sz="1050" dirty="0" smtClean="0">
                          <a:latin typeface="UD デジタル 教科書体 NK-B" panose="02020700000000000000" pitchFamily="18" charset="-128"/>
                          <a:ea typeface="UD デジタル 教科書体 NK-B" panose="02020700000000000000" pitchFamily="18" charset="-128"/>
                        </a:rPr>
                        <a:t>6</a:t>
                      </a:r>
                      <a:r>
                        <a:rPr kumimoji="1" lang="ja-JP" altLang="en-US" sz="1050" dirty="0" smtClean="0">
                          <a:latin typeface="UD デジタル 教科書体 NK-B" panose="02020700000000000000" pitchFamily="18" charset="-128"/>
                          <a:ea typeface="UD デジタル 教科書体 NK-B" panose="02020700000000000000" pitchFamily="18" charset="-128"/>
                        </a:rPr>
                        <a:t>地域））及び一次エネルギー消費量等級６になります。</a:t>
                      </a:r>
                      <a:r>
                        <a:rPr kumimoji="1" lang="ja-JP" altLang="en-US" sz="1000" dirty="0" smtClean="0">
                          <a:latin typeface="UD デジタル 教科書体 NK-B" panose="02020700000000000000" pitchFamily="18" charset="-128"/>
                          <a:ea typeface="UD デジタル 教科書体 NK-B" panose="02020700000000000000" pitchFamily="18" charset="-128"/>
                        </a:rPr>
                        <a:t>　</a:t>
                      </a:r>
                      <a:r>
                        <a:rPr kumimoji="1" lang="ja-JP" altLang="en-US" sz="1050" dirty="0" smtClean="0">
                          <a:latin typeface="UD デジタル 教科書体 NK-B" panose="02020700000000000000" pitchFamily="18" charset="-128"/>
                          <a:ea typeface="UD デジタル 教科書体 NK-B" panose="02020700000000000000" pitchFamily="18" charset="-128"/>
                        </a:rPr>
                        <a:t>（改正前：断熱等性能＝住宅性能表示の等級４（</a:t>
                      </a:r>
                      <a:r>
                        <a:rPr kumimoji="1" lang="en-US" altLang="ja-JP" sz="1050" dirty="0" smtClean="0">
                          <a:latin typeface="UD デジタル 教科書体 NK-B" panose="02020700000000000000" pitchFamily="18" charset="-128"/>
                          <a:ea typeface="UD デジタル 教科書体 NK-B" panose="02020700000000000000" pitchFamily="18" charset="-128"/>
                        </a:rPr>
                        <a:t>U</a:t>
                      </a:r>
                      <a:r>
                        <a:rPr kumimoji="1" lang="en-US" altLang="ja-JP" sz="1050" baseline="-25000" dirty="0" smtClean="0">
                          <a:latin typeface="UD デジタル 教科書体 NK-B" panose="02020700000000000000" pitchFamily="18" charset="-128"/>
                          <a:ea typeface="UD デジタル 教科書体 NK-B" panose="02020700000000000000" pitchFamily="18" charset="-128"/>
                        </a:rPr>
                        <a:t>A</a:t>
                      </a:r>
                      <a:r>
                        <a:rPr kumimoji="1" lang="ja-JP" altLang="en-US" sz="1050" dirty="0" smtClean="0">
                          <a:latin typeface="UD デジタル 教科書体 NK-B" panose="02020700000000000000" pitchFamily="18" charset="-128"/>
                          <a:ea typeface="UD デジタル 教科書体 NK-B" panose="02020700000000000000" pitchFamily="18" charset="-128"/>
                        </a:rPr>
                        <a:t>≦</a:t>
                      </a:r>
                      <a:r>
                        <a:rPr kumimoji="1" lang="en-US" altLang="ja-JP" sz="1050" dirty="0" smtClean="0">
                          <a:latin typeface="UD デジタル 教科書体 NK-B" panose="02020700000000000000" pitchFamily="18" charset="-128"/>
                          <a:ea typeface="UD デジタル 教科書体 NK-B" panose="02020700000000000000" pitchFamily="18" charset="-128"/>
                        </a:rPr>
                        <a:t>0.87</a:t>
                      </a:r>
                      <a:r>
                        <a:rPr kumimoji="1" lang="ja-JP" altLang="en-US" sz="1050" dirty="0" smtClean="0">
                          <a:latin typeface="UD デジタル 教科書体 NK-B" panose="02020700000000000000" pitchFamily="18" charset="-128"/>
                          <a:ea typeface="UD デジタル 教科書体 NK-B" panose="02020700000000000000" pitchFamily="18" charset="-128"/>
                        </a:rPr>
                        <a:t>（６地域））、一次エネルギ</a:t>
                      </a:r>
                      <a:r>
                        <a:rPr kumimoji="1" lang="en-US" altLang="ja-JP" sz="1050" dirty="0" smtClean="0">
                          <a:latin typeface="UD デジタル 教科書体 NK-B" panose="02020700000000000000" pitchFamily="18" charset="-128"/>
                          <a:ea typeface="UD デジタル 教科書体 NK-B" panose="02020700000000000000" pitchFamily="18" charset="-128"/>
                        </a:rPr>
                        <a:t>―</a:t>
                      </a:r>
                      <a:r>
                        <a:rPr kumimoji="1" lang="ja-JP" altLang="en-US" sz="1050" dirty="0" smtClean="0">
                          <a:latin typeface="UD デジタル 教科書体 NK-B" panose="02020700000000000000" pitchFamily="18" charset="-128"/>
                          <a:ea typeface="UD デジタル 教科書体 NK-B" panose="02020700000000000000" pitchFamily="18" charset="-128"/>
                        </a:rPr>
                        <a:t>消費量性能＝無）</a:t>
                      </a:r>
                      <a:endParaRPr kumimoji="1" lang="ja-JP" altLang="en-US" sz="105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846414266"/>
                  </a:ext>
                </a:extLst>
              </a:tr>
              <a:tr h="588458">
                <a:tc vMerge="1">
                  <a:txBody>
                    <a:bodyPr/>
                    <a:lstStyle/>
                    <a:p>
                      <a:endParaRPr kumimoji="1" lang="ja-JP" altLang="en-US" dirty="0">
                        <a:latin typeface="UD デジタル 教科書体 NK-B" panose="02020700000000000000" pitchFamily="18" charset="-128"/>
                        <a:ea typeface="UD デジタル 教科書体 NK-B" panose="02020700000000000000" pitchFamily="18" charset="-128"/>
                      </a:endParaRPr>
                    </a:p>
                  </a:txBody>
                  <a:tcPr/>
                </a:tc>
                <a:tc gridSpan="2">
                  <a:txBody>
                    <a:bodyPr/>
                    <a:lstStyle/>
                    <a:p>
                      <a:pPr>
                        <a:lnSpc>
                          <a:spcPts val="1400"/>
                        </a:lnSpc>
                      </a:pPr>
                      <a:r>
                        <a:rPr kumimoji="1" lang="ja-JP" altLang="en-US" sz="1050" dirty="0" smtClean="0">
                          <a:latin typeface="UD デジタル 教科書体 NK-B" panose="02020700000000000000" pitchFamily="18" charset="-128"/>
                          <a:ea typeface="UD デジタル 教科書体 NK-B" panose="02020700000000000000" pitchFamily="18" charset="-128"/>
                        </a:rPr>
                        <a:t>壁量基準の見直し</a:t>
                      </a:r>
                      <a:endParaRPr kumimoji="1" lang="en-US" altLang="ja-JP" sz="105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長期優良住宅の壁量基準については、現行の住宅性能表示制度の耐震等級３になります。ただし、太陽光発電設備等を載せた場合は、仕様に関わらず重い屋根の壁量基準を満たすものになります。</a:t>
                      </a:r>
                      <a:r>
                        <a:rPr kumimoji="1" lang="ja-JP" altLang="en-US" sz="1100" dirty="0" smtClean="0">
                          <a:latin typeface="UD デジタル 教科書体 NK-B" panose="02020700000000000000" pitchFamily="18" charset="-128"/>
                          <a:ea typeface="UD デジタル 教科書体 NK-B" panose="02020700000000000000" pitchFamily="18" charset="-128"/>
                        </a:rPr>
                        <a:t>　</a:t>
                      </a:r>
                      <a:r>
                        <a:rPr kumimoji="1" lang="ja-JP" altLang="en-US" sz="1050" dirty="0" smtClean="0">
                          <a:latin typeface="UD デジタル 教科書体 NK-B" panose="02020700000000000000" pitchFamily="18" charset="-128"/>
                          <a:ea typeface="UD デジタル 教科書体 NK-B" panose="02020700000000000000" pitchFamily="18" charset="-128"/>
                        </a:rPr>
                        <a:t>（改正前：耐震等級</a:t>
                      </a:r>
                      <a:r>
                        <a:rPr kumimoji="1" lang="en-US" altLang="ja-JP" sz="1050" dirty="0" smtClean="0">
                          <a:latin typeface="UD デジタル 教科書体 NK-B" panose="02020700000000000000" pitchFamily="18" charset="-128"/>
                          <a:ea typeface="UD デジタル 教科書体 NK-B" panose="02020700000000000000" pitchFamily="18" charset="-128"/>
                        </a:rPr>
                        <a:t>2</a:t>
                      </a:r>
                      <a:r>
                        <a:rPr kumimoji="1" lang="ja-JP" altLang="en-US" sz="1050" dirty="0" smtClean="0">
                          <a:latin typeface="UD デジタル 教科書体 NK-B" panose="02020700000000000000" pitchFamily="18" charset="-128"/>
                          <a:ea typeface="UD デジタル 教科書体 NK-B" panose="02020700000000000000" pitchFamily="18" charset="-128"/>
                        </a:rPr>
                        <a:t>又は３）</a:t>
                      </a:r>
                      <a:endParaRPr kumimoji="1" lang="ja-JP" altLang="en-US" sz="1050" dirty="0">
                        <a:latin typeface="UD デジタル 教科書体 NK-B" panose="02020700000000000000" pitchFamily="18" charset="-128"/>
                        <a:ea typeface="UD デジタル 教科書体 NK-B" panose="02020700000000000000" pitchFamily="18" charset="-128"/>
                      </a:endParaRPr>
                    </a:p>
                  </a:txBody>
                  <a:tcPr anchor="ctr"/>
                </a:tc>
                <a:tc hMerge="1">
                  <a:txBody>
                    <a:bodyPr/>
                    <a:lstStyle/>
                    <a:p>
                      <a:endParaRPr kumimoji="1" lang="ja-JP" altLang="en-US"/>
                    </a:p>
                  </a:txBody>
                  <a:tcPr/>
                </a:tc>
                <a:extLst>
                  <a:ext uri="{0D108BD9-81ED-4DB2-BD59-A6C34878D82A}">
                    <a16:rowId xmlns:a16="http://schemas.microsoft.com/office/drawing/2014/main" val="1598875963"/>
                  </a:ext>
                </a:extLst>
              </a:tr>
              <a:tr h="923937">
                <a:tc vMerge="1">
                  <a:txBody>
                    <a:bodyPr/>
                    <a:lstStyle/>
                    <a:p>
                      <a:endParaRPr kumimoji="1" lang="ja-JP" altLang="en-US" dirty="0">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1400"/>
                        </a:lnSpc>
                      </a:pPr>
                      <a:r>
                        <a:rPr kumimoji="1" lang="ja-JP" altLang="en-US" sz="1200" dirty="0" smtClean="0">
                          <a:latin typeface="UD デジタル 教科書体 NK-B" panose="02020700000000000000" pitchFamily="18" charset="-128"/>
                          <a:ea typeface="UD デジタル 教科書体 NK-B" panose="02020700000000000000" pitchFamily="18" charset="-128"/>
                        </a:rPr>
                        <a:t>共同住宅等に係る基準の合理化等</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維持管理・更新の容易性</a:t>
                      </a:r>
                      <a:endParaRPr kumimoji="1" lang="en-US" altLang="ja-JP" sz="105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可変性</a:t>
                      </a:r>
                      <a:endParaRPr kumimoji="1" lang="en-US" altLang="ja-JP" sz="105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耐震性に係る基準の合理化（</a:t>
                      </a:r>
                      <a:r>
                        <a:rPr kumimoji="1" lang="en-US" altLang="ja-JP" sz="1050" dirty="0" smtClean="0">
                          <a:latin typeface="UD デジタル 教科書体 NK-B" panose="02020700000000000000" pitchFamily="18" charset="-128"/>
                          <a:ea typeface="UD デジタル 教科書体 NK-B" panose="02020700000000000000" pitchFamily="18" charset="-128"/>
                        </a:rPr>
                        <a:t>RC</a:t>
                      </a:r>
                      <a:r>
                        <a:rPr kumimoji="1" lang="ja-JP" altLang="en-US" sz="1050" dirty="0" smtClean="0">
                          <a:latin typeface="UD デジタル 教科書体 NK-B" panose="02020700000000000000" pitchFamily="18" charset="-128"/>
                          <a:ea typeface="UD デジタル 教科書体 NK-B" panose="02020700000000000000" pitchFamily="18" charset="-128"/>
                        </a:rPr>
                        <a:t>マンション）</a:t>
                      </a:r>
                      <a:endParaRPr kumimoji="1" lang="en-US" altLang="ja-JP" sz="1050" dirty="0" smtClean="0">
                        <a:latin typeface="UD デジタル 教科書体 NK-B" panose="02020700000000000000" pitchFamily="18" charset="-128"/>
                        <a:ea typeface="UD デジタル 教科書体 NK-B" panose="02020700000000000000" pitchFamily="18" charset="-128"/>
                      </a:endParaRPr>
                    </a:p>
                    <a:p>
                      <a:pPr marL="171450" indent="-171450">
                        <a:lnSpc>
                          <a:spcPts val="1400"/>
                        </a:lnSpc>
                        <a:buFont typeface="Wingdings" panose="05000000000000000000" pitchFamily="2" charset="2"/>
                        <a:buChar char="Ø"/>
                      </a:pPr>
                      <a:r>
                        <a:rPr kumimoji="1" lang="ja-JP" altLang="en-US" sz="1050" dirty="0" smtClean="0">
                          <a:latin typeface="UD デジタル 教科書体 NK-B" panose="02020700000000000000" pitchFamily="18" charset="-128"/>
                          <a:ea typeface="UD デジタル 教科書体 NK-B" panose="02020700000000000000" pitchFamily="18" charset="-128"/>
                        </a:rPr>
                        <a:t>共同住宅等に係る規模の基準の合理化</a:t>
                      </a:r>
                      <a:r>
                        <a:rPr kumimoji="1" lang="en-US" altLang="ja-JP" sz="1050" dirty="0" smtClean="0">
                          <a:latin typeface="UD デジタル 教科書体 NK-B" panose="02020700000000000000" pitchFamily="18" charset="-128"/>
                          <a:ea typeface="UD デジタル 教科書体 NK-B" panose="02020700000000000000" pitchFamily="18" charset="-128"/>
                        </a:rPr>
                        <a:t>(</a:t>
                      </a:r>
                      <a:r>
                        <a:rPr kumimoji="1" lang="ja-JP" altLang="en-US" sz="1050" dirty="0" smtClean="0">
                          <a:latin typeface="UD デジタル 教科書体 NK-B" panose="02020700000000000000" pitchFamily="18" charset="-128"/>
                          <a:ea typeface="UD デジタル 教科書体 NK-B" panose="02020700000000000000" pitchFamily="18" charset="-128"/>
                        </a:rPr>
                        <a:t>改正前：</a:t>
                      </a:r>
                      <a:r>
                        <a:rPr kumimoji="1" lang="en-US" altLang="ja-JP" sz="1050" dirty="0" smtClean="0">
                          <a:latin typeface="UD デジタル 教科書体 NK-B" panose="02020700000000000000" pitchFamily="18" charset="-128"/>
                          <a:ea typeface="UD デジタル 教科書体 NK-B" panose="02020700000000000000" pitchFamily="18" charset="-128"/>
                        </a:rPr>
                        <a:t>55</a:t>
                      </a:r>
                      <a:r>
                        <a:rPr kumimoji="1" lang="ja-JP" altLang="en-US" sz="1050" dirty="0" smtClean="0">
                          <a:latin typeface="UD デジタル 教科書体 NK-B" panose="02020700000000000000" pitchFamily="18" charset="-128"/>
                          <a:ea typeface="UD デジタル 教科書体 NK-B" panose="02020700000000000000" pitchFamily="18" charset="-128"/>
                        </a:rPr>
                        <a:t>㎡　改正後：</a:t>
                      </a:r>
                      <a:r>
                        <a:rPr kumimoji="1" lang="en-US" altLang="ja-JP" sz="1050" dirty="0" smtClean="0">
                          <a:latin typeface="UD デジタル 教科書体 NK-B" panose="02020700000000000000" pitchFamily="18" charset="-128"/>
                          <a:ea typeface="UD デジタル 教科書体 NK-B" panose="02020700000000000000" pitchFamily="18" charset="-128"/>
                        </a:rPr>
                        <a:t>40</a:t>
                      </a:r>
                      <a:r>
                        <a:rPr kumimoji="1" lang="ja-JP" altLang="en-US" sz="1050" dirty="0" smtClean="0">
                          <a:latin typeface="UD デジタル 教科書体 NK-B" panose="02020700000000000000" pitchFamily="18" charset="-128"/>
                          <a:ea typeface="UD デジタル 教科書体 NK-B" panose="02020700000000000000" pitchFamily="18" charset="-128"/>
                        </a:rPr>
                        <a:t>㎡）</a:t>
                      </a:r>
                      <a:endParaRPr kumimoji="1" lang="en-US" altLang="ja-JP" sz="1050" dirty="0" smtClean="0">
                        <a:latin typeface="UD デジタル 教科書体 NK-B" panose="02020700000000000000" pitchFamily="18" charset="-128"/>
                        <a:ea typeface="UD デジタル 教科書体 NK-B" panose="02020700000000000000" pitchFamily="18" charset="-128"/>
                      </a:endParaRPr>
                    </a:p>
                  </a:txBody>
                  <a:tcPr anchor="ctr"/>
                </a:tc>
                <a:tc rowSpan="3">
                  <a:txBody>
                    <a:bodyPr/>
                    <a:lstStyle/>
                    <a:p>
                      <a:pPr marL="0" indent="0">
                        <a:lnSpc>
                          <a:spcPts val="1400"/>
                        </a:lnSpc>
                        <a:buFont typeface="Wingdings" panose="05000000000000000000" pitchFamily="2" charset="2"/>
                        <a:buNone/>
                      </a:pPr>
                      <a:endParaRPr kumimoji="1" lang="ja-JP" altLang="en-US" sz="1050" dirty="0">
                        <a:latin typeface="UD デジタル 教科書体 NK-B" panose="02020700000000000000" pitchFamily="18" charset="-128"/>
                        <a:ea typeface="UD デジタル 教科書体 NK-B" panose="02020700000000000000" pitchFamily="18" charset="-128"/>
                      </a:endParaRPr>
                    </a:p>
                  </a:txBody>
                  <a:tcPr anchor="ctr">
                    <a:lnR w="12700" cmpd="sng">
                      <a:noFill/>
                    </a:lnR>
                    <a:lnB w="12700" cap="flat" cmpd="sng" algn="ctr">
                      <a:noFill/>
                      <a:prstDash val="solid"/>
                      <a:round/>
                      <a:headEnd type="none" w="med" len="med"/>
                      <a:tailEnd type="none" w="med" len="med"/>
                    </a:lnB>
                  </a:tcPr>
                </a:tc>
                <a:extLst>
                  <a:ext uri="{0D108BD9-81ED-4DB2-BD59-A6C34878D82A}">
                    <a16:rowId xmlns:a16="http://schemas.microsoft.com/office/drawing/2014/main" val="274318595"/>
                  </a:ext>
                </a:extLst>
              </a:tr>
              <a:tr h="313997">
                <a:tc gridSpan="2">
                  <a:txBody>
                    <a:bodyPr/>
                    <a:lstStyle/>
                    <a:p>
                      <a:pPr>
                        <a:lnSpc>
                          <a:spcPts val="14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マンション管理認定計画のみなし規定</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lnB w="12700" cmpd="sng">
                      <a:noFill/>
                    </a:lnB>
                    <a:solidFill>
                      <a:schemeClr val="accent2">
                        <a:lumMod val="20000"/>
                        <a:lumOff val="80000"/>
                      </a:schemeClr>
                    </a:solidFill>
                  </a:tcPr>
                </a:tc>
                <a:tc hMerge="1">
                  <a:txBody>
                    <a:bodyPr/>
                    <a:lstStyle/>
                    <a:p>
                      <a:endParaRPr kumimoji="1" lang="ja-JP" altLang="en-US"/>
                    </a:p>
                  </a:txBody>
                  <a:tcPr/>
                </a:tc>
                <a:tc vMerge="1">
                  <a:txBody>
                    <a:bodyPr/>
                    <a:lstStyle/>
                    <a:p>
                      <a:endParaRPr kumimoji="1" lang="ja-JP" altLang="en-US" dirty="0"/>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65526653"/>
                  </a:ext>
                </a:extLst>
              </a:tr>
              <a:tr h="281190">
                <a:tc>
                  <a:txBody>
                    <a:bodyPr/>
                    <a:lstStyle/>
                    <a:p>
                      <a:pPr>
                        <a:lnSpc>
                          <a:spcPts val="1400"/>
                        </a:lnSpc>
                      </a:pPr>
                      <a:endParaRPr kumimoji="1" lang="ja-JP" altLang="en-US" sz="1050" dirty="0">
                        <a:latin typeface="UD デジタル 教科書体 NK-B" panose="02020700000000000000" pitchFamily="18" charset="-128"/>
                        <a:ea typeface="UD デジタル 教科書体 NK-B" panose="02020700000000000000" pitchFamily="18" charset="-128"/>
                      </a:endParaRPr>
                    </a:p>
                  </a:txBody>
                  <a:tcPr anchor="ctr">
                    <a:lnT w="12700" cmpd="sng">
                      <a:noFill/>
                    </a:lnT>
                    <a:solidFill>
                      <a:schemeClr val="accent2">
                        <a:lumMod val="20000"/>
                        <a:lumOff val="80000"/>
                      </a:schemeClr>
                    </a:solidFill>
                  </a:tcPr>
                </a:tc>
                <a:tc>
                  <a:txBody>
                    <a:bodyPr/>
                    <a:lstStyle/>
                    <a:p>
                      <a:pPr>
                        <a:lnSpc>
                          <a:spcPts val="1400"/>
                        </a:lnSpc>
                      </a:pPr>
                      <a:r>
                        <a:rPr kumimoji="1" lang="ja-JP" altLang="en-US" sz="1050" dirty="0" smtClean="0">
                          <a:latin typeface="UD デジタル 教科書体 NK-B" panose="02020700000000000000" pitchFamily="18" charset="-128"/>
                          <a:ea typeface="UD デジタル 教科書体 NK-B" panose="02020700000000000000" pitchFamily="18" charset="-128"/>
                        </a:rPr>
                        <a:t>維持保全に関する基準を新たに定める</a:t>
                      </a:r>
                      <a:endParaRPr kumimoji="1" lang="ja-JP" altLang="en-US" sz="105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vMerge="1">
                  <a:txBody>
                    <a:bodyPr/>
                    <a:lstStyle/>
                    <a:p>
                      <a:endParaRPr kumimoji="1" lang="ja-JP" altLang="en-US" sz="12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41074785"/>
                  </a:ext>
                </a:extLst>
              </a:tr>
            </a:tbl>
          </a:graphicData>
        </a:graphic>
      </p:graphicFrame>
      <p:sp>
        <p:nvSpPr>
          <p:cNvPr id="5" name="テキスト ボックス 4"/>
          <p:cNvSpPr txBox="1"/>
          <p:nvPr/>
        </p:nvSpPr>
        <p:spPr>
          <a:xfrm>
            <a:off x="0" y="0"/>
            <a:ext cx="9144000" cy="800219"/>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txBody>
          <a:bodyPr wrap="square" rtlCol="0">
            <a:spAutoFit/>
          </a:bodyPr>
          <a:lstStyle/>
          <a:p>
            <a:r>
              <a:rPr kumimoji="1" lang="ja-JP" altLang="en-US" sz="2800"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長期優良住宅</a:t>
            </a:r>
            <a:r>
              <a:rPr kumimoji="1" lang="ja-JP" altLang="en-US" dirty="0" smtClean="0">
                <a:latin typeface="UD デジタル 教科書体 NK-B" panose="02020700000000000000" pitchFamily="18" charset="-128"/>
                <a:ea typeface="UD デジタル 教科書体 NK-B" panose="02020700000000000000" pitchFamily="18" charset="-128"/>
              </a:rPr>
              <a:t>の認定申請をされるみなさまへ</a:t>
            </a:r>
            <a:endParaRPr kumimoji="1" lang="en-US" altLang="ja-JP" dirty="0" smtClean="0">
              <a:latin typeface="UD デジタル 教科書体 NK-B" panose="02020700000000000000" pitchFamily="18" charset="-128"/>
              <a:ea typeface="UD デジタル 教科書体 NK-B" panose="02020700000000000000" pitchFamily="18" charset="-128"/>
            </a:endParaRPr>
          </a:p>
          <a:p>
            <a:pPr algn="r"/>
            <a:r>
              <a:rPr kumimoji="1"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令和</a:t>
            </a:r>
            <a:r>
              <a:rPr kumimoji="1" lang="en-US" altLang="ja-JP" dirty="0" smtClean="0">
                <a:solidFill>
                  <a:srgbClr val="FF0000"/>
                </a:solidFill>
                <a:latin typeface="UD デジタル 教科書体 NK-B" panose="02020700000000000000" pitchFamily="18" charset="-128"/>
                <a:ea typeface="UD デジタル 教科書体 NK-B" panose="02020700000000000000" pitchFamily="18" charset="-128"/>
              </a:rPr>
              <a:t>4</a:t>
            </a:r>
            <a:r>
              <a:rPr kumimoji="1"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年</a:t>
            </a:r>
            <a:r>
              <a:rPr kumimoji="1" lang="en-US" altLang="ja-JP" dirty="0" smtClean="0">
                <a:solidFill>
                  <a:srgbClr val="FF0000"/>
                </a:solidFill>
                <a:latin typeface="UD デジタル 教科書体 NK-B" panose="02020700000000000000" pitchFamily="18" charset="-128"/>
                <a:ea typeface="UD デジタル 教科書体 NK-B" panose="02020700000000000000" pitchFamily="18" charset="-128"/>
              </a:rPr>
              <a:t>10</a:t>
            </a:r>
            <a:r>
              <a:rPr kumimoji="1"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月</a:t>
            </a:r>
            <a:r>
              <a:rPr kumimoji="1" lang="en-US" altLang="ja-JP" dirty="0" smtClean="0">
                <a:solidFill>
                  <a:srgbClr val="FF0000"/>
                </a:solidFill>
                <a:latin typeface="UD デジタル 教科書体 NK-B" panose="02020700000000000000" pitchFamily="18" charset="-128"/>
                <a:ea typeface="UD デジタル 教科書体 NK-B" panose="02020700000000000000" pitchFamily="18" charset="-128"/>
              </a:rPr>
              <a:t>1</a:t>
            </a:r>
            <a:r>
              <a:rPr kumimoji="1"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日</a:t>
            </a:r>
            <a:r>
              <a:rPr kumimoji="1" lang="ja-JP" altLang="en-US" dirty="0" smtClean="0">
                <a:latin typeface="UD デジタル 教科書体 NK-B" panose="02020700000000000000" pitchFamily="18" charset="-128"/>
                <a:ea typeface="UD デジタル 教科書体 NK-B" panose="02020700000000000000" pitchFamily="18" charset="-128"/>
              </a:rPr>
              <a:t>から改正法が施行されます。</a:t>
            </a:r>
            <a:endParaRPr kumimoji="1" lang="en-US" altLang="ja-JP" dirty="0" smtClean="0">
              <a:latin typeface="UD デジタル 教科書体 NK-B" panose="02020700000000000000" pitchFamily="18" charset="-128"/>
              <a:ea typeface="UD デジタル 教科書体 NK-B" panose="02020700000000000000" pitchFamily="18" charset="-128"/>
            </a:endParaRPr>
          </a:p>
        </p:txBody>
      </p:sp>
      <p:grpSp>
        <p:nvGrpSpPr>
          <p:cNvPr id="22" name="グループ化 21"/>
          <p:cNvGrpSpPr/>
          <p:nvPr/>
        </p:nvGrpSpPr>
        <p:grpSpPr>
          <a:xfrm>
            <a:off x="68563" y="5728828"/>
            <a:ext cx="5106033" cy="647283"/>
            <a:chOff x="-108141" y="423120"/>
            <a:chExt cx="9423654" cy="918014"/>
          </a:xfrm>
        </p:grpSpPr>
        <p:graphicFrame>
          <p:nvGraphicFramePr>
            <p:cNvPr id="4" name="図表 3"/>
            <p:cNvGraphicFramePr/>
            <p:nvPr>
              <p:extLst>
                <p:ext uri="{D42A27DB-BD31-4B8C-83A1-F6EECF244321}">
                  <p14:modId xmlns:p14="http://schemas.microsoft.com/office/powerpoint/2010/main" val="3709208891"/>
                </p:ext>
              </p:extLst>
            </p:nvPr>
          </p:nvGraphicFramePr>
          <p:xfrm>
            <a:off x="0" y="423120"/>
            <a:ext cx="9144000" cy="591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3931343" y="991929"/>
              <a:ext cx="2617697" cy="349205"/>
            </a:xfrm>
            <a:prstGeom prst="rect">
              <a:avLst/>
            </a:prstGeom>
            <a:noFill/>
          </p:spPr>
          <p:txBody>
            <a:bodyPr wrap="square" rtlCol="0">
              <a:spAutoFit/>
            </a:bodyPr>
            <a:lstStyle/>
            <a:p>
              <a:r>
                <a:rPr kumimoji="1" lang="ja-JP" altLang="en-US" sz="1000" dirty="0">
                  <a:latin typeface="UD デジタル 教科書体 NK-B" panose="02020700000000000000" pitchFamily="18" charset="-128"/>
                  <a:ea typeface="UD デジタル 教科書体 NK-B" panose="02020700000000000000" pitchFamily="18" charset="-128"/>
                </a:rPr>
                <a:t>平成</a:t>
              </a:r>
              <a:r>
                <a:rPr kumimoji="1" lang="en-US" altLang="ja-JP" sz="1000" dirty="0" smtClean="0">
                  <a:latin typeface="UD デジタル 教科書体 NK-B" panose="02020700000000000000" pitchFamily="18" charset="-128"/>
                  <a:ea typeface="UD デジタル 教科書体 NK-B" panose="02020700000000000000" pitchFamily="18" charset="-128"/>
                </a:rPr>
                <a:t>28</a:t>
              </a:r>
              <a:r>
                <a:rPr kumimoji="1" lang="ja-JP" altLang="en-US" sz="1000" dirty="0" smtClean="0">
                  <a:latin typeface="UD デジタル 教科書体 NK-B" panose="02020700000000000000" pitchFamily="18" charset="-128"/>
                  <a:ea typeface="UD デジタル 教科書体 NK-B" panose="02020700000000000000" pitchFamily="18" charset="-128"/>
                </a:rPr>
                <a:t>年</a:t>
              </a:r>
              <a:r>
                <a:rPr kumimoji="1" lang="en-US" altLang="ja-JP" sz="1000" dirty="0" smtClean="0">
                  <a:latin typeface="UD デジタル 教科書体 NK-B" panose="02020700000000000000" pitchFamily="18" charset="-128"/>
                  <a:ea typeface="UD デジタル 教科書体 NK-B" panose="02020700000000000000" pitchFamily="18" charset="-128"/>
                </a:rPr>
                <a:t>4</a:t>
              </a:r>
              <a:r>
                <a:rPr kumimoji="1" lang="ja-JP" altLang="en-US" sz="1000" dirty="0" smtClean="0">
                  <a:latin typeface="UD デジタル 教科書体 NK-B" panose="02020700000000000000" pitchFamily="18" charset="-128"/>
                  <a:ea typeface="UD デジタル 教科書体 NK-B" panose="02020700000000000000" pitchFamily="18" charset="-128"/>
                </a:rPr>
                <a:t>月</a:t>
              </a:r>
              <a:r>
                <a:rPr kumimoji="1" lang="en-US" altLang="ja-JP" sz="1000" dirty="0" smtClean="0">
                  <a:latin typeface="UD デジタル 教科書体 NK-B" panose="02020700000000000000" pitchFamily="18" charset="-128"/>
                  <a:ea typeface="UD デジタル 教科書体 NK-B" panose="02020700000000000000" pitchFamily="18" charset="-128"/>
                </a:rPr>
                <a:t>1</a:t>
              </a:r>
              <a:r>
                <a:rPr kumimoji="1" lang="ja-JP" altLang="en-US" sz="1000" dirty="0" smtClean="0">
                  <a:latin typeface="UD デジタル 教科書体 NK-B" panose="02020700000000000000" pitchFamily="18" charset="-128"/>
                  <a:ea typeface="UD デジタル 教科書体 NK-B" panose="02020700000000000000" pitchFamily="18" charset="-128"/>
                </a:rPr>
                <a:t>日～</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6377530" y="991929"/>
              <a:ext cx="2937983" cy="349205"/>
            </a:xfrm>
            <a:prstGeom prst="rect">
              <a:avLst/>
            </a:prstGeom>
            <a:noFill/>
          </p:spPr>
          <p:txBody>
            <a:bodyPr wrap="square" rtlCol="0">
              <a:spAutoFit/>
            </a:bodyPr>
            <a:lstStyle/>
            <a:p>
              <a:pPr algn="r"/>
              <a:r>
                <a:rPr kumimoji="1" lang="ja-JP" altLang="en-US" sz="1000" dirty="0" smtClean="0">
                  <a:latin typeface="UD デジタル 教科書体 NK-B" panose="02020700000000000000" pitchFamily="18" charset="-128"/>
                  <a:ea typeface="UD デジタル 教科書体 NK-B" panose="02020700000000000000" pitchFamily="18" charset="-128"/>
                </a:rPr>
                <a:t>令和</a:t>
              </a:r>
              <a:r>
                <a:rPr kumimoji="1" lang="en-US" altLang="ja-JP" sz="1000" dirty="0" smtClean="0">
                  <a:latin typeface="UD デジタル 教科書体 NK-B" panose="02020700000000000000" pitchFamily="18" charset="-128"/>
                  <a:ea typeface="UD デジタル 教科書体 NK-B" panose="02020700000000000000" pitchFamily="18" charset="-128"/>
                </a:rPr>
                <a:t>4</a:t>
              </a:r>
              <a:r>
                <a:rPr kumimoji="1" lang="ja-JP" altLang="en-US" sz="1000" dirty="0" smtClean="0">
                  <a:latin typeface="UD デジタル 教科書体 NK-B" panose="02020700000000000000" pitchFamily="18" charset="-128"/>
                  <a:ea typeface="UD デジタル 教科書体 NK-B" panose="02020700000000000000" pitchFamily="18" charset="-128"/>
                </a:rPr>
                <a:t>年</a:t>
              </a:r>
              <a:r>
                <a:rPr kumimoji="1" lang="en-US" altLang="ja-JP" sz="1000" dirty="0">
                  <a:latin typeface="UD デジタル 教科書体 NK-B" panose="02020700000000000000" pitchFamily="18" charset="-128"/>
                  <a:ea typeface="UD デジタル 教科書体 NK-B" panose="02020700000000000000" pitchFamily="18" charset="-128"/>
                </a:rPr>
                <a:t>10</a:t>
              </a:r>
              <a:r>
                <a:rPr kumimoji="1" lang="ja-JP" altLang="en-US" sz="1000" dirty="0" smtClean="0">
                  <a:latin typeface="UD デジタル 教科書体 NK-B" panose="02020700000000000000" pitchFamily="18" charset="-128"/>
                  <a:ea typeface="UD デジタル 教科書体 NK-B" panose="02020700000000000000" pitchFamily="18" charset="-128"/>
                </a:rPr>
                <a:t>月</a:t>
              </a:r>
              <a:r>
                <a:rPr kumimoji="1" lang="en-US" altLang="ja-JP" sz="1000" dirty="0" smtClean="0">
                  <a:latin typeface="UD デジタル 教科書体 NK-B" panose="02020700000000000000" pitchFamily="18" charset="-128"/>
                  <a:ea typeface="UD デジタル 教科書体 NK-B" panose="02020700000000000000" pitchFamily="18" charset="-128"/>
                </a:rPr>
                <a:t>1</a:t>
              </a:r>
              <a:r>
                <a:rPr kumimoji="1" lang="ja-JP" altLang="en-US" sz="1000" dirty="0" smtClean="0">
                  <a:latin typeface="UD デジタル 教科書体 NK-B" panose="02020700000000000000" pitchFamily="18" charset="-128"/>
                  <a:ea typeface="UD デジタル 教科書体 NK-B" panose="02020700000000000000" pitchFamily="18" charset="-128"/>
                </a:rPr>
                <a:t>日～</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108141" y="961160"/>
              <a:ext cx="3457451" cy="349205"/>
            </a:xfrm>
            <a:prstGeom prst="rect">
              <a:avLst/>
            </a:prstGeom>
            <a:noFill/>
          </p:spPr>
          <p:txBody>
            <a:bodyPr wrap="square" rtlCol="0">
              <a:spAutoFit/>
            </a:bodyPr>
            <a:lstStyle/>
            <a:p>
              <a:r>
                <a:rPr kumimoji="1" lang="ja-JP" altLang="en-US" sz="1000" dirty="0" smtClean="0">
                  <a:latin typeface="UD デジタル 教科書体 NK-B" panose="02020700000000000000" pitchFamily="18" charset="-128"/>
                  <a:ea typeface="UD デジタル 教科書体 NK-B" panose="02020700000000000000" pitchFamily="18" charset="-128"/>
                </a:rPr>
                <a:t>制度開始：平成</a:t>
              </a:r>
              <a:r>
                <a:rPr kumimoji="1" lang="en-US" altLang="ja-JP" sz="1000" dirty="0" smtClean="0">
                  <a:latin typeface="UD デジタル 教科書体 NK-B" panose="02020700000000000000" pitchFamily="18" charset="-128"/>
                  <a:ea typeface="UD デジタル 教科書体 NK-B" panose="02020700000000000000" pitchFamily="18" charset="-128"/>
                </a:rPr>
                <a:t>21</a:t>
              </a:r>
              <a:r>
                <a:rPr kumimoji="1" lang="ja-JP" altLang="en-US" sz="1000" dirty="0" smtClean="0">
                  <a:latin typeface="UD デジタル 教科書体 NK-B" panose="02020700000000000000" pitchFamily="18" charset="-128"/>
                  <a:ea typeface="UD デジタル 教科書体 NK-B" panose="02020700000000000000" pitchFamily="18" charset="-128"/>
                </a:rPr>
                <a:t>年</a:t>
              </a:r>
              <a:r>
                <a:rPr kumimoji="1" lang="en-US" altLang="ja-JP" sz="1000" dirty="0" smtClean="0">
                  <a:latin typeface="UD デジタル 教科書体 NK-B" panose="02020700000000000000" pitchFamily="18" charset="-128"/>
                  <a:ea typeface="UD デジタル 教科書体 NK-B" panose="02020700000000000000" pitchFamily="18" charset="-128"/>
                </a:rPr>
                <a:t>6</a:t>
              </a:r>
              <a:r>
                <a:rPr kumimoji="1" lang="ja-JP" altLang="en-US" sz="1000" dirty="0" smtClean="0">
                  <a:latin typeface="UD デジタル 教科書体 NK-B" panose="02020700000000000000" pitchFamily="18" charset="-128"/>
                  <a:ea typeface="UD デジタル 教科書体 NK-B" panose="02020700000000000000" pitchFamily="18" charset="-128"/>
                </a:rPr>
                <a:t>月</a:t>
              </a:r>
              <a:r>
                <a:rPr kumimoji="1" lang="en-US" altLang="ja-JP" sz="1000" dirty="0" smtClean="0">
                  <a:latin typeface="UD デジタル 教科書体 NK-B" panose="02020700000000000000" pitchFamily="18" charset="-128"/>
                  <a:ea typeface="UD デジタル 教科書体 NK-B" panose="02020700000000000000" pitchFamily="18" charset="-128"/>
                </a:rPr>
                <a:t>4</a:t>
              </a:r>
              <a:r>
                <a:rPr kumimoji="1" lang="ja-JP" altLang="en-US" sz="1000" dirty="0" smtClean="0">
                  <a:latin typeface="UD デジタル 教科書体 NK-B" panose="02020700000000000000" pitchFamily="18" charset="-128"/>
                  <a:ea typeface="UD デジタル 教科書体 NK-B" panose="02020700000000000000" pitchFamily="18" charset="-128"/>
                </a:rPr>
                <a:t>日</a:t>
              </a:r>
              <a:r>
                <a:rPr kumimoji="1" lang="ja-JP" altLang="en-US" sz="1000" dirty="0">
                  <a:latin typeface="UD デジタル 教科書体 NK-B" panose="02020700000000000000" pitchFamily="18" charset="-128"/>
                  <a:ea typeface="UD デジタル 教科書体 NK-B" panose="02020700000000000000" pitchFamily="18" charset="-128"/>
                </a:rPr>
                <a:t>～</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p:txBody>
        </p:sp>
      </p:grpSp>
      <p:pic>
        <p:nvPicPr>
          <p:cNvPr id="9" name="図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3010" y="6336104"/>
            <a:ext cx="1228597" cy="354190"/>
          </a:xfrm>
          <a:prstGeom prst="rect">
            <a:avLst/>
          </a:prstGeom>
        </p:spPr>
      </p:pic>
      <p:sp>
        <p:nvSpPr>
          <p:cNvPr id="10" name="テキスト ボックス 9"/>
          <p:cNvSpPr txBox="1"/>
          <p:nvPr/>
        </p:nvSpPr>
        <p:spPr>
          <a:xfrm>
            <a:off x="1381607" y="6323793"/>
            <a:ext cx="4735764" cy="553998"/>
          </a:xfrm>
          <a:prstGeom prst="rect">
            <a:avLst/>
          </a:prstGeom>
          <a:noFill/>
        </p:spPr>
        <p:txBody>
          <a:bodyPr wrap="square" rtlCol="0">
            <a:spAutoFit/>
          </a:bodyPr>
          <a:lstStyle/>
          <a:p>
            <a:pPr>
              <a:lnSpc>
                <a:spcPts val="900"/>
              </a:lnSpc>
            </a:pPr>
            <a:r>
              <a:rPr kumimoji="1" lang="en-US" altLang="ja-JP" sz="1000" dirty="0" smtClean="0">
                <a:latin typeface="UD デジタル 教科書体 NK-B" panose="02020700000000000000" pitchFamily="18" charset="-128"/>
                <a:ea typeface="UD デジタル 教科書体 NK-B" panose="02020700000000000000" pitchFamily="18" charset="-128"/>
              </a:rPr>
              <a:t>【</a:t>
            </a:r>
            <a:r>
              <a:rPr kumimoji="1" lang="ja-JP" altLang="en-US" sz="1000" dirty="0" smtClean="0">
                <a:latin typeface="UD デジタル 教科書体 NK-B" panose="02020700000000000000" pitchFamily="18" charset="-128"/>
                <a:ea typeface="UD デジタル 教科書体 NK-B" panose="02020700000000000000" pitchFamily="18" charset="-128"/>
              </a:rPr>
              <a:t>問い合わせ先</a:t>
            </a:r>
            <a:r>
              <a:rPr kumimoji="1" lang="en-US" altLang="ja-JP" sz="1000" dirty="0" smtClean="0">
                <a:latin typeface="UD デジタル 教科書体 NK-B" panose="02020700000000000000" pitchFamily="18" charset="-128"/>
                <a:ea typeface="UD デジタル 教科書体 NK-B" panose="02020700000000000000" pitchFamily="18" charset="-128"/>
              </a:rPr>
              <a:t>】</a:t>
            </a:r>
            <a:endParaRPr kumimoji="1" lang="en-US" altLang="ja-JP" sz="400" dirty="0" smtClean="0">
              <a:latin typeface="UD デジタル 教科書体 NK-B" panose="02020700000000000000" pitchFamily="18" charset="-128"/>
              <a:ea typeface="UD デジタル 教科書体 NK-B" panose="02020700000000000000" pitchFamily="18" charset="-128"/>
            </a:endParaRPr>
          </a:p>
          <a:p>
            <a:pPr>
              <a:lnSpc>
                <a:spcPts val="900"/>
              </a:lnSpc>
            </a:pPr>
            <a:r>
              <a:rPr kumimoji="1" lang="ja-JP" altLang="en-US" sz="1000" dirty="0" smtClean="0">
                <a:latin typeface="UD デジタル 教科書体 NK-B" panose="02020700000000000000" pitchFamily="18" charset="-128"/>
                <a:ea typeface="UD デジタル 教科書体 NK-B" panose="02020700000000000000" pitchFamily="18" charset="-128"/>
              </a:rPr>
              <a:t>大阪府　都市整備部　住宅建築局　建築環境課　建築環境・設備グループ</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a:p>
            <a:pPr>
              <a:lnSpc>
                <a:spcPts val="900"/>
              </a:lnSpc>
            </a:pPr>
            <a:r>
              <a:rPr kumimoji="1" lang="ja-JP" altLang="en-US" sz="1000" dirty="0" smtClean="0">
                <a:latin typeface="UD デジタル 教科書体 NK-B" panose="02020700000000000000" pitchFamily="18" charset="-128"/>
                <a:ea typeface="UD デジタル 教科書体 NK-B" panose="02020700000000000000" pitchFamily="18" charset="-128"/>
              </a:rPr>
              <a:t>電話：</a:t>
            </a:r>
            <a:r>
              <a:rPr kumimoji="1" lang="en-US" altLang="ja-JP" sz="1000" dirty="0" smtClean="0">
                <a:latin typeface="UD デジタル 教科書体 NK-B" panose="02020700000000000000" pitchFamily="18" charset="-128"/>
                <a:ea typeface="UD デジタル 教科書体 NK-B" panose="02020700000000000000" pitchFamily="18" charset="-128"/>
              </a:rPr>
              <a:t>06-6210-9725</a:t>
            </a:r>
            <a:r>
              <a:rPr kumimoji="1" lang="ja-JP" altLang="en-US" sz="1000" dirty="0" smtClean="0">
                <a:latin typeface="UD デジタル 教科書体 NK-B" panose="02020700000000000000" pitchFamily="18" charset="-128"/>
                <a:ea typeface="UD デジタル 教科書体 NK-B" panose="02020700000000000000" pitchFamily="18" charset="-128"/>
              </a:rPr>
              <a:t>（直通）　</a:t>
            </a:r>
            <a:r>
              <a:rPr kumimoji="1" lang="en-US" altLang="ja-JP" sz="1000" dirty="0" smtClean="0">
                <a:latin typeface="UD デジタル 教科書体 NK-B" panose="02020700000000000000" pitchFamily="18" charset="-128"/>
                <a:ea typeface="UD デジタル 教科書体 NK-B" panose="02020700000000000000" pitchFamily="18" charset="-128"/>
              </a:rPr>
              <a:t>FAX</a:t>
            </a:r>
            <a:r>
              <a:rPr kumimoji="1" lang="ja-JP" altLang="en-US" sz="1000" dirty="0" smtClean="0">
                <a:latin typeface="UD デジタル 教科書体 NK-B" panose="02020700000000000000" pitchFamily="18" charset="-128"/>
                <a:ea typeface="UD デジタル 教科書体 NK-B" panose="02020700000000000000" pitchFamily="18" charset="-128"/>
              </a:rPr>
              <a:t>：０６－６２１０－９７１４</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a:p>
            <a:pPr>
              <a:lnSpc>
                <a:spcPts val="900"/>
              </a:lnSpc>
            </a:pPr>
            <a:r>
              <a:rPr lang="ja-JP" altLang="ja-JP" sz="1000" dirty="0">
                <a:latin typeface="UD デジタル 教科書体 NK-B" panose="02020700000000000000" pitchFamily="18" charset="-128"/>
                <a:ea typeface="UD デジタル 教科書体 NK-B" panose="02020700000000000000" pitchFamily="18" charset="-128"/>
              </a:rPr>
              <a:t>ホームページ：</a:t>
            </a:r>
            <a:r>
              <a:rPr lang="en-US" altLang="ja-JP" sz="1000" u="sng" dirty="0">
                <a:latin typeface="UD デジタル 教科書体 NK-B" panose="02020700000000000000" pitchFamily="18" charset="-128"/>
                <a:ea typeface="UD デジタル 教科書体 NK-B" panose="02020700000000000000" pitchFamily="18" charset="-128"/>
                <a:hlinkClick r:id="rId8"/>
              </a:rPr>
              <a:t>https://</a:t>
            </a:r>
            <a:r>
              <a:rPr lang="en-US" altLang="ja-JP" sz="1000" u="sng" dirty="0" smtClean="0">
                <a:latin typeface="UD デジタル 教科書体 NK-B" panose="02020700000000000000" pitchFamily="18" charset="-128"/>
                <a:ea typeface="UD デジタル 教科書体 NK-B" panose="02020700000000000000" pitchFamily="18" charset="-128"/>
                <a:hlinkClick r:id="rId8"/>
              </a:rPr>
              <a:t>www.pref.osaka.lg.jp/jumachi/chouki/index.html</a:t>
            </a:r>
            <a:endParaRPr lang="ja-JP" altLang="ja-JP" sz="1000" dirty="0">
              <a:latin typeface="UD デジタル 教科書体 NK-B" panose="02020700000000000000" pitchFamily="18" charset="-128"/>
              <a:ea typeface="UD デジタル 教科書体 NK-B" panose="02020700000000000000" pitchFamily="18" charset="-128"/>
            </a:endParaRPr>
          </a:p>
        </p:txBody>
      </p:sp>
      <p:sp>
        <p:nvSpPr>
          <p:cNvPr id="12" name="大かっこ 11"/>
          <p:cNvSpPr/>
          <p:nvPr/>
        </p:nvSpPr>
        <p:spPr>
          <a:xfrm>
            <a:off x="6535155" y="6086527"/>
            <a:ext cx="2563704" cy="7215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r>
              <a:rPr kumimoji="1" lang="en-US" altLang="ja-JP" sz="800" dirty="0" smtClean="0">
                <a:latin typeface="UD デジタル 教科書体 NK-B" panose="02020700000000000000" pitchFamily="18" charset="-128"/>
                <a:ea typeface="UD デジタル 教科書体 NK-B" panose="02020700000000000000" pitchFamily="18" charset="-128"/>
              </a:rPr>
              <a:t>※</a:t>
            </a:r>
            <a:r>
              <a:rPr kumimoji="1" lang="ja-JP" altLang="en-US" sz="800" dirty="0" smtClean="0">
                <a:latin typeface="UD デジタル 教科書体 NK-B" panose="02020700000000000000" pitchFamily="18" charset="-128"/>
                <a:ea typeface="UD デジタル 教科書体 NK-B" panose="02020700000000000000" pitchFamily="18" charset="-128"/>
              </a:rPr>
              <a:t>建設地が下記の市に該当する場合は、</a:t>
            </a:r>
            <a:endParaRPr kumimoji="1" lang="en-US" altLang="ja-JP" sz="800" dirty="0" smtClean="0">
              <a:latin typeface="UD デジタル 教科書体 NK-B" panose="02020700000000000000" pitchFamily="18" charset="-128"/>
              <a:ea typeface="UD デジタル 教科書体 NK-B" panose="02020700000000000000" pitchFamily="18" charset="-128"/>
            </a:endParaRPr>
          </a:p>
          <a:p>
            <a:r>
              <a:rPr kumimoji="1" lang="ja-JP" altLang="en-US" sz="800" dirty="0">
                <a:latin typeface="UD デジタル 教科書体 NK-B" panose="02020700000000000000" pitchFamily="18" charset="-128"/>
                <a:ea typeface="UD デジタル 教科書体 NK-B" panose="02020700000000000000" pitchFamily="18" charset="-128"/>
              </a:rPr>
              <a:t>　</a:t>
            </a:r>
            <a:r>
              <a:rPr kumimoji="1" lang="ja-JP" altLang="en-US" sz="800" dirty="0" smtClean="0">
                <a:latin typeface="UD デジタル 教科書体 NK-B" panose="02020700000000000000" pitchFamily="18" charset="-128"/>
                <a:ea typeface="UD デジタル 教科書体 NK-B" panose="02020700000000000000" pitchFamily="18" charset="-128"/>
              </a:rPr>
              <a:t>　別途、各所管行政庁にお問い合わせください。</a:t>
            </a:r>
            <a:endParaRPr kumimoji="1" lang="en-US" altLang="ja-JP" sz="800" dirty="0" smtClean="0">
              <a:latin typeface="UD デジタル 教科書体 NK-B" panose="02020700000000000000" pitchFamily="18" charset="-128"/>
              <a:ea typeface="UD デジタル 教科書体 NK-B" panose="02020700000000000000" pitchFamily="18" charset="-128"/>
            </a:endParaRPr>
          </a:p>
          <a:p>
            <a:r>
              <a:rPr kumimoji="1" lang="ja-JP" altLang="en-US" sz="800" dirty="0" smtClean="0">
                <a:latin typeface="UD デジタル 教科書体 NK-B" panose="02020700000000000000" pitchFamily="18" charset="-128"/>
                <a:ea typeface="UD デジタル 教科書体 NK-B" panose="02020700000000000000" pitchFamily="18" charset="-128"/>
              </a:rPr>
              <a:t>大阪市、堺市、岸和田市、豊中市、池田市、箕面市、</a:t>
            </a:r>
            <a:endParaRPr kumimoji="1" lang="en-US" altLang="ja-JP" sz="800" dirty="0" smtClean="0">
              <a:latin typeface="UD デジタル 教科書体 NK-B" panose="02020700000000000000" pitchFamily="18" charset="-128"/>
              <a:ea typeface="UD デジタル 教科書体 NK-B" panose="02020700000000000000" pitchFamily="18" charset="-128"/>
            </a:endParaRPr>
          </a:p>
          <a:p>
            <a:r>
              <a:rPr kumimoji="1" lang="ja-JP" altLang="en-US" sz="800" dirty="0" smtClean="0">
                <a:latin typeface="UD デジタル 教科書体 NK-B" panose="02020700000000000000" pitchFamily="18" charset="-128"/>
                <a:ea typeface="UD デジタル 教科書体 NK-B" panose="02020700000000000000" pitchFamily="18" charset="-128"/>
              </a:rPr>
              <a:t>高槻市、吹田市、茨木市、枚方市、寝屋川市、守口市、</a:t>
            </a:r>
            <a:endParaRPr kumimoji="1" lang="en-US" altLang="ja-JP" sz="800" dirty="0" smtClean="0">
              <a:latin typeface="UD デジタル 教科書体 NK-B" panose="02020700000000000000" pitchFamily="18" charset="-128"/>
              <a:ea typeface="UD デジタル 教科書体 NK-B" panose="02020700000000000000" pitchFamily="18" charset="-128"/>
            </a:endParaRPr>
          </a:p>
          <a:p>
            <a:r>
              <a:rPr kumimoji="1" lang="ja-JP" altLang="en-US" sz="800" dirty="0" smtClean="0">
                <a:latin typeface="UD デジタル 教科書体 NK-B" panose="02020700000000000000" pitchFamily="18" charset="-128"/>
                <a:ea typeface="UD デジタル 教科書体 NK-B" panose="02020700000000000000" pitchFamily="18" charset="-128"/>
              </a:rPr>
              <a:t>門真市、東大阪市、八尾市、和泉市、羽曳野市</a:t>
            </a:r>
            <a:endParaRPr kumimoji="1" lang="ja-JP" altLang="en-US" sz="800" dirty="0">
              <a:latin typeface="UD デジタル 教科書体 NK-B" panose="02020700000000000000" pitchFamily="18" charset="-128"/>
              <a:ea typeface="UD デジタル 教科書体 NK-B" panose="02020700000000000000" pitchFamily="18" charset="-128"/>
            </a:endParaRPr>
          </a:p>
        </p:txBody>
      </p:sp>
      <p:grpSp>
        <p:nvGrpSpPr>
          <p:cNvPr id="17" name="グループ化 16"/>
          <p:cNvGrpSpPr/>
          <p:nvPr/>
        </p:nvGrpSpPr>
        <p:grpSpPr>
          <a:xfrm>
            <a:off x="7689954" y="3768294"/>
            <a:ext cx="1400402" cy="1176501"/>
            <a:chOff x="-43936" y="0"/>
            <a:chExt cx="2149480" cy="1579245"/>
          </a:xfrm>
          <a:solidFill>
            <a:schemeClr val="bg1"/>
          </a:solidFill>
        </p:grpSpPr>
        <p:pic>
          <p:nvPicPr>
            <p:cNvPr id="18" name="図 17"/>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bwMode="auto">
            <a:xfrm>
              <a:off x="166254" y="0"/>
              <a:ext cx="1939290" cy="1579245"/>
            </a:xfrm>
            <a:prstGeom prst="rect">
              <a:avLst/>
            </a:prstGeom>
            <a:grpFill/>
            <a:ln>
              <a:noFill/>
            </a:ln>
            <a:extLst>
              <a:ext uri="{53640926-AAD7-44D8-BBD7-CCE9431645EC}">
                <a14:shadowObscured xmlns:a14="http://schemas.microsoft.com/office/drawing/2010/main"/>
              </a:ext>
            </a:extLst>
          </p:spPr>
        </p:pic>
        <p:sp>
          <p:nvSpPr>
            <p:cNvPr id="19" name="角丸四角形 18"/>
            <p:cNvSpPr/>
            <p:nvPr/>
          </p:nvSpPr>
          <p:spPr>
            <a:xfrm>
              <a:off x="166254" y="7389"/>
              <a:ext cx="1315720" cy="12446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角丸四角形 19"/>
            <p:cNvSpPr/>
            <p:nvPr/>
          </p:nvSpPr>
          <p:spPr>
            <a:xfrm>
              <a:off x="-43936" y="76641"/>
              <a:ext cx="1153088" cy="250449"/>
            </a:xfrm>
            <a:prstGeom prst="roundRect">
              <a:avLst/>
            </a:prstGeom>
            <a:grp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23" name="テキスト ボックス 22"/>
          <p:cNvSpPr txBox="1"/>
          <p:nvPr/>
        </p:nvSpPr>
        <p:spPr>
          <a:xfrm>
            <a:off x="0" y="786760"/>
            <a:ext cx="8915399" cy="338554"/>
          </a:xfrm>
          <a:prstGeom prst="rect">
            <a:avLst/>
          </a:prstGeom>
          <a:noFill/>
        </p:spPr>
        <p:txBody>
          <a:bodyPr wrap="square" rtlCol="0">
            <a:spAutoFit/>
          </a:bodyPr>
          <a:lstStyle/>
          <a:p>
            <a:r>
              <a:rPr kumimoji="1" lang="ja-JP" altLang="en-US" sz="1600" dirty="0" smtClean="0">
                <a:latin typeface="UD デジタル 教科書体 NK-B" panose="02020700000000000000" pitchFamily="18" charset="-128"/>
                <a:ea typeface="UD デジタル 教科書体 NK-B" panose="02020700000000000000" pitchFamily="18" charset="-128"/>
              </a:rPr>
              <a:t>＜主な改正内容＞</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p:txBody>
      </p:sp>
      <p:sp>
        <p:nvSpPr>
          <p:cNvPr id="21" name="横巻き 20"/>
          <p:cNvSpPr/>
          <p:nvPr/>
        </p:nvSpPr>
        <p:spPr>
          <a:xfrm>
            <a:off x="5442246" y="5254992"/>
            <a:ext cx="2405211" cy="834197"/>
          </a:xfrm>
          <a:prstGeom prst="horizontalScroll">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50" kern="100" dirty="0">
                <a:effectLst/>
                <a:ea typeface="UD デジタル 教科書体 NK-B" panose="02020700000000000000" pitchFamily="18" charset="-128"/>
                <a:cs typeface="Times New Roman" panose="02020603050405020304" pitchFamily="18" charset="0"/>
              </a:rPr>
              <a:t>長期優良住宅で、</a:t>
            </a:r>
            <a:endParaRPr lang="ja-JP" sz="1050" kern="100" dirty="0">
              <a:effectLst/>
              <a:ea typeface="游明朝" panose="02020400000000000000" pitchFamily="18" charset="-128"/>
              <a:cs typeface="Times New Roman" panose="02020603050405020304" pitchFamily="18" charset="0"/>
            </a:endParaRPr>
          </a:p>
          <a:p>
            <a:pPr algn="ctr">
              <a:spcAft>
                <a:spcPts val="0"/>
              </a:spcAft>
            </a:pPr>
            <a:r>
              <a:rPr lang="ja-JP" sz="1050" kern="100" dirty="0">
                <a:effectLst/>
                <a:ea typeface="UD デジタル 教科書体 NK-B" panose="02020700000000000000" pitchFamily="18" charset="-128"/>
                <a:cs typeface="Times New Roman" panose="02020603050405020304" pitchFamily="18" charset="0"/>
              </a:rPr>
              <a:t>いつまでも、安心・快適な住まい</a:t>
            </a:r>
            <a:r>
              <a:rPr lang="ja-JP" sz="1050" kern="100" dirty="0" smtClean="0">
                <a:effectLst/>
                <a:ea typeface="UD デジタル 教科書体 NK-B" panose="02020700000000000000" pitchFamily="18" charset="-128"/>
                <a:cs typeface="Times New Roman" panose="02020603050405020304" pitchFamily="18" charset="0"/>
              </a:rPr>
              <a:t>に</a:t>
            </a:r>
            <a:endParaRPr lang="en-US" altLang="ja-JP" sz="1050" kern="100" dirty="0" smtClean="0">
              <a:effectLst/>
              <a:ea typeface="UD デジタル 教科書体 NK-B" panose="02020700000000000000" pitchFamily="18" charset="-128"/>
              <a:cs typeface="Times New Roman" panose="02020603050405020304" pitchFamily="18" charset="0"/>
            </a:endParaRPr>
          </a:p>
          <a:p>
            <a:pPr algn="r">
              <a:spcAft>
                <a:spcPts val="0"/>
              </a:spcAft>
            </a:pPr>
            <a:r>
              <a:rPr lang="ja-JP" sz="1050" kern="100" dirty="0" smtClean="0">
                <a:effectLst/>
                <a:ea typeface="UD デジタル 教科書体 NK-B" panose="02020700000000000000" pitchFamily="18" charset="-128"/>
                <a:cs typeface="Times New Roman" panose="02020603050405020304" pitchFamily="18" charset="0"/>
              </a:rPr>
              <a:t>暮らしましょう</a:t>
            </a:r>
            <a:r>
              <a:rPr lang="ja-JP" sz="1050" kern="100" dirty="0">
                <a:effectLst/>
                <a:ea typeface="UD デジタル 教科書体 NK-B" panose="02020700000000000000" pitchFamily="18" charset="-128"/>
                <a:cs typeface="Times New Roman" panose="02020603050405020304" pitchFamily="18" charset="0"/>
              </a:rPr>
              <a:t>！！</a:t>
            </a:r>
            <a:endParaRPr lang="ja-JP" sz="1050" kern="100" dirty="0">
              <a:effectLst/>
              <a:ea typeface="游明朝" panose="02020400000000000000" pitchFamily="18" charset="-128"/>
              <a:cs typeface="Times New Roman" panose="02020603050405020304" pitchFamily="18" charset="0"/>
            </a:endParaRPr>
          </a:p>
        </p:txBody>
      </p:sp>
      <p:pic>
        <p:nvPicPr>
          <p:cNvPr id="43" name="図 42" descr="C:\Users\NambuA\AppData\Local\Microsoft\Windows\INetCache\Content.Word\A_7指し棒W68×H112.png"/>
          <p:cNvPicPr/>
          <p:nvPr/>
        </p:nvPicPr>
        <p:blipFill>
          <a:blip r:embed="rId10" cstate="print">
            <a:extLst>
              <a:ext uri="{28A0092B-C50C-407E-A947-70E740481C1C}">
                <a14:useLocalDpi xmlns:a14="http://schemas.microsoft.com/office/drawing/2010/main" val="0"/>
              </a:ext>
            </a:extLst>
          </a:blip>
          <a:stretch>
            <a:fillRect/>
          </a:stretch>
        </p:blipFill>
        <p:spPr bwMode="auto">
          <a:xfrm>
            <a:off x="8098342" y="5002540"/>
            <a:ext cx="652283" cy="1080707"/>
          </a:xfrm>
          <a:prstGeom prst="rect">
            <a:avLst/>
          </a:prstGeom>
          <a:noFill/>
          <a:ln>
            <a:noFill/>
          </a:ln>
        </p:spPr>
      </p:pic>
      <p:sp>
        <p:nvSpPr>
          <p:cNvPr id="44" name="テキスト ボックス 43"/>
          <p:cNvSpPr txBox="1"/>
          <p:nvPr/>
        </p:nvSpPr>
        <p:spPr>
          <a:xfrm>
            <a:off x="5418628" y="3768294"/>
            <a:ext cx="2436818" cy="156966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200" dirty="0" smtClean="0">
                <a:latin typeface="UD デジタル 教科書体 NK-B" panose="02020700000000000000" pitchFamily="18" charset="-128"/>
                <a:ea typeface="UD デジタル 教科書体 NK-B" panose="02020700000000000000" pitchFamily="18" charset="-128"/>
              </a:rPr>
              <a:t>施行日より前に、長期使用構造等確認を申請済みの場合は、旧基準（現行基準）</a:t>
            </a:r>
            <a:r>
              <a:rPr kumimoji="1" lang="ja-JP" altLang="en-US" sz="1200" dirty="0">
                <a:latin typeface="UD デジタル 教科書体 NK-B" panose="02020700000000000000" pitchFamily="18" charset="-128"/>
                <a:ea typeface="UD デジタル 教科書体 NK-B" panose="02020700000000000000" pitchFamily="18" charset="-128"/>
              </a:rPr>
              <a:t>が</a:t>
            </a:r>
            <a:r>
              <a:rPr kumimoji="1" lang="ja-JP" altLang="en-US" sz="1200" dirty="0" smtClean="0">
                <a:latin typeface="UD デジタル 教科書体 NK-B" panose="02020700000000000000" pitchFamily="18" charset="-128"/>
                <a:ea typeface="UD デジタル 教科書体 NK-B" panose="02020700000000000000" pitchFamily="18" charset="-128"/>
              </a:rPr>
              <a:t>適用</a:t>
            </a:r>
            <a:r>
              <a:rPr kumimoji="1" lang="ja-JP" altLang="en-US" sz="1200" dirty="0">
                <a:latin typeface="UD デジタル 教科書体 NK-B" panose="02020700000000000000" pitchFamily="18" charset="-128"/>
                <a:ea typeface="UD デジタル 教科書体 NK-B" panose="02020700000000000000" pitchFamily="18" charset="-128"/>
              </a:rPr>
              <a:t>されます</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pPr marL="285750" indent="-285750">
              <a:buFont typeface="Wingdings" panose="05000000000000000000" pitchFamily="2" charset="2"/>
              <a:buChar char="l"/>
            </a:pPr>
            <a:r>
              <a:rPr kumimoji="1" lang="ja-JP" altLang="en-US" sz="1200" dirty="0">
                <a:latin typeface="UD デジタル 教科書体 NK-B" panose="02020700000000000000" pitchFamily="18" charset="-128"/>
                <a:ea typeface="UD デジタル 教科書体 NK-B" panose="02020700000000000000" pitchFamily="18" charset="-128"/>
              </a:rPr>
              <a:t>ただし</a:t>
            </a:r>
            <a:r>
              <a:rPr kumimoji="1" lang="ja-JP" altLang="en-US" sz="1200" dirty="0" smtClean="0">
                <a:latin typeface="UD デジタル 教科書体 NK-B" panose="02020700000000000000" pitchFamily="18" charset="-128"/>
                <a:ea typeface="UD デジタル 教科書体 NK-B" panose="02020700000000000000" pitchFamily="18" charset="-128"/>
              </a:rPr>
              <a:t>、旧基準（現行基準）による認定は、所管行政庁への認定申請が令和</a:t>
            </a:r>
            <a:r>
              <a:rPr kumimoji="1" lang="en-US" altLang="ja-JP" sz="1200" dirty="0" smtClean="0">
                <a:latin typeface="UD デジタル 教科書体 NK-B" panose="02020700000000000000" pitchFamily="18" charset="-128"/>
                <a:ea typeface="UD デジタル 教科書体 NK-B" panose="02020700000000000000" pitchFamily="18" charset="-128"/>
              </a:rPr>
              <a:t>5</a:t>
            </a:r>
            <a:r>
              <a:rPr kumimoji="1" lang="ja-JP" altLang="en-US" sz="1200" dirty="0" smtClean="0">
                <a:latin typeface="UD デジタル 教科書体 NK-B" panose="02020700000000000000" pitchFamily="18" charset="-128"/>
                <a:ea typeface="UD デジタル 教科書体 NK-B" panose="02020700000000000000" pitchFamily="18" charset="-128"/>
              </a:rPr>
              <a:t>年</a:t>
            </a:r>
            <a:r>
              <a:rPr kumimoji="1" lang="en-US" altLang="ja-JP" sz="1200" dirty="0" smtClean="0">
                <a:latin typeface="UD デジタル 教科書体 NK-B" panose="02020700000000000000" pitchFamily="18" charset="-128"/>
                <a:ea typeface="UD デジタル 教科書体 NK-B" panose="02020700000000000000" pitchFamily="18" charset="-128"/>
              </a:rPr>
              <a:t>3</a:t>
            </a:r>
            <a:r>
              <a:rPr kumimoji="1" lang="ja-JP" altLang="en-US" sz="1200" dirty="0" smtClean="0">
                <a:latin typeface="UD デジタル 教科書体 NK-B" panose="02020700000000000000" pitchFamily="18" charset="-128"/>
                <a:ea typeface="UD デジタル 教科書体 NK-B" panose="02020700000000000000" pitchFamily="18" charset="-128"/>
              </a:rPr>
              <a:t>月</a:t>
            </a:r>
            <a:r>
              <a:rPr kumimoji="1" lang="en-US" altLang="ja-JP" sz="1200" dirty="0" smtClean="0">
                <a:latin typeface="UD デジタル 教科書体 NK-B" panose="02020700000000000000" pitchFamily="18" charset="-128"/>
                <a:ea typeface="UD デジタル 教科書体 NK-B" panose="02020700000000000000" pitchFamily="18" charset="-128"/>
              </a:rPr>
              <a:t>31</a:t>
            </a:r>
            <a:r>
              <a:rPr kumimoji="1" lang="ja-JP" altLang="en-US" sz="1200" dirty="0" smtClean="0">
                <a:latin typeface="UD デジタル 教科書体 NK-B" panose="02020700000000000000" pitchFamily="18" charset="-128"/>
                <a:ea typeface="UD デジタル 教科書体 NK-B" panose="02020700000000000000" pitchFamily="18" charset="-128"/>
              </a:rPr>
              <a:t>日までのものに限ります。</a:t>
            </a:r>
            <a:endParaRPr kumimoji="1"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47" name="テキスト ボックス 46"/>
          <p:cNvSpPr txBox="1"/>
          <p:nvPr/>
        </p:nvSpPr>
        <p:spPr>
          <a:xfrm>
            <a:off x="854453" y="5612617"/>
            <a:ext cx="1419670" cy="276999"/>
          </a:xfrm>
          <a:prstGeom prst="rect">
            <a:avLst/>
          </a:prstGeom>
          <a:noFill/>
        </p:spPr>
        <p:txBody>
          <a:bodyPr wrap="square" rtlCol="0">
            <a:spAutoFit/>
          </a:bodyPr>
          <a:lstStyle/>
          <a:p>
            <a:r>
              <a:rPr kumimoji="1" lang="en-US" altLang="ja-JP" sz="1200" dirty="0" smtClean="0">
                <a:latin typeface="UD デジタル 教科書体 NK-B" panose="02020700000000000000" pitchFamily="18" charset="-128"/>
                <a:ea typeface="UD デジタル 教科書体 NK-B" panose="02020700000000000000" pitchFamily="18" charset="-128"/>
              </a:rPr>
              <a:t>13,000</a:t>
            </a:r>
            <a:r>
              <a:rPr kumimoji="1" lang="ja-JP" altLang="en-US" sz="1200" dirty="0" smtClean="0">
                <a:latin typeface="UD デジタル 教科書体 NK-B" panose="02020700000000000000" pitchFamily="18" charset="-128"/>
                <a:ea typeface="UD デジタル 教科書体 NK-B" panose="02020700000000000000" pitchFamily="18" charset="-128"/>
              </a:rPr>
              <a:t>円</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48" name="テキスト ボックス 47"/>
          <p:cNvSpPr txBox="1"/>
          <p:nvPr/>
        </p:nvSpPr>
        <p:spPr>
          <a:xfrm>
            <a:off x="2540514" y="5593908"/>
            <a:ext cx="1419670" cy="276999"/>
          </a:xfrm>
          <a:prstGeom prst="rect">
            <a:avLst/>
          </a:prstGeom>
          <a:noFill/>
        </p:spPr>
        <p:txBody>
          <a:bodyPr wrap="square" rtlCol="0">
            <a:spAutoFit/>
          </a:bodyPr>
          <a:lstStyle/>
          <a:p>
            <a:r>
              <a:rPr kumimoji="1" lang="en-US" altLang="ja-JP" sz="1200" dirty="0" smtClean="0">
                <a:latin typeface="UD デジタル 教科書体 NK-B" panose="02020700000000000000" pitchFamily="18" charset="-128"/>
                <a:ea typeface="UD デジタル 教科書体 NK-B" panose="02020700000000000000" pitchFamily="18" charset="-128"/>
              </a:rPr>
              <a:t>1</a:t>
            </a:r>
            <a:r>
              <a:rPr kumimoji="1" lang="en-US" altLang="ja-JP" sz="1200" dirty="0">
                <a:latin typeface="UD デジタル 教科書体 NK-B" panose="02020700000000000000" pitchFamily="18" charset="-128"/>
                <a:ea typeface="UD デジタル 教科書体 NK-B" panose="02020700000000000000" pitchFamily="18" charset="-128"/>
              </a:rPr>
              <a:t>7</a:t>
            </a:r>
            <a:r>
              <a:rPr kumimoji="1" lang="en-US" altLang="ja-JP" sz="1200" dirty="0" smtClean="0">
                <a:latin typeface="UD デジタル 教科書体 NK-B" panose="02020700000000000000" pitchFamily="18" charset="-128"/>
                <a:ea typeface="UD デジタル 教科書体 NK-B" panose="02020700000000000000" pitchFamily="18" charset="-128"/>
              </a:rPr>
              <a:t>,400</a:t>
            </a:r>
            <a:r>
              <a:rPr kumimoji="1" lang="ja-JP" altLang="en-US" sz="1200" dirty="0" smtClean="0">
                <a:latin typeface="UD デジタル 教科書体 NK-B" panose="02020700000000000000" pitchFamily="18" charset="-128"/>
                <a:ea typeface="UD デジタル 教科書体 NK-B" panose="02020700000000000000" pitchFamily="18" charset="-128"/>
              </a:rPr>
              <a:t>円</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49" name="テキスト ボックス 48"/>
          <p:cNvSpPr txBox="1"/>
          <p:nvPr/>
        </p:nvSpPr>
        <p:spPr>
          <a:xfrm>
            <a:off x="4224369" y="5585957"/>
            <a:ext cx="1419670" cy="276999"/>
          </a:xfrm>
          <a:prstGeom prst="rect">
            <a:avLst/>
          </a:prstGeom>
          <a:noFill/>
        </p:spPr>
        <p:txBody>
          <a:bodyPr wrap="square" rtlCol="0">
            <a:spAutoFit/>
          </a:bodyPr>
          <a:lstStyle/>
          <a:p>
            <a:r>
              <a:rPr kumimoji="1" lang="en-US" altLang="ja-JP" sz="1200" dirty="0" smtClean="0">
                <a:latin typeface="UD デジタル 教科書体 NK-B" panose="02020700000000000000" pitchFamily="18" charset="-128"/>
                <a:ea typeface="UD デジタル 教科書体 NK-B" panose="02020700000000000000" pitchFamily="18" charset="-128"/>
              </a:rPr>
              <a:t>1</a:t>
            </a:r>
            <a:r>
              <a:rPr kumimoji="1" lang="en-US" altLang="ja-JP" sz="1200" dirty="0">
                <a:latin typeface="UD デジタル 教科書体 NK-B" panose="02020700000000000000" pitchFamily="18" charset="-128"/>
                <a:ea typeface="UD デジタル 教科書体 NK-B" panose="02020700000000000000" pitchFamily="18" charset="-128"/>
              </a:rPr>
              <a:t>7</a:t>
            </a:r>
            <a:r>
              <a:rPr kumimoji="1" lang="en-US" altLang="ja-JP" sz="1200" dirty="0" smtClean="0">
                <a:latin typeface="UD デジタル 教科書体 NK-B" panose="02020700000000000000" pitchFamily="18" charset="-128"/>
                <a:ea typeface="UD デジタル 教科書体 NK-B" panose="02020700000000000000" pitchFamily="18" charset="-128"/>
              </a:rPr>
              <a:t>,400</a:t>
            </a:r>
            <a:r>
              <a:rPr kumimoji="1" lang="ja-JP" altLang="en-US" sz="1200" dirty="0" smtClean="0">
                <a:latin typeface="UD デジタル 教科書体 NK-B" panose="02020700000000000000" pitchFamily="18" charset="-128"/>
                <a:ea typeface="UD デジタル 教科書体 NK-B" panose="02020700000000000000" pitchFamily="18" charset="-128"/>
              </a:rPr>
              <a:t>円</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50" name="テキスト ボックス 49"/>
          <p:cNvSpPr txBox="1"/>
          <p:nvPr/>
        </p:nvSpPr>
        <p:spPr>
          <a:xfrm>
            <a:off x="29046" y="5290620"/>
            <a:ext cx="3931138" cy="276999"/>
          </a:xfrm>
          <a:prstGeom prst="rect">
            <a:avLst/>
          </a:prstGeom>
          <a:noFill/>
        </p:spPr>
        <p:txBody>
          <a:bodyPr wrap="square" rtlCol="0">
            <a:spAutoFit/>
          </a:bodyPr>
          <a:lstStyle/>
          <a:p>
            <a:r>
              <a:rPr kumimoji="1" lang="en-US" altLang="ja-JP" sz="1200" dirty="0" smtClean="0">
                <a:latin typeface="UD デジタル 教科書体 NK-B" panose="02020700000000000000" pitchFamily="18" charset="-128"/>
                <a:ea typeface="UD デジタル 教科書体 NK-B" panose="02020700000000000000" pitchFamily="18" charset="-128"/>
              </a:rPr>
              <a:t>&lt;</a:t>
            </a:r>
            <a:r>
              <a:rPr kumimoji="1" lang="ja-JP" altLang="en-US" sz="1200" dirty="0">
                <a:latin typeface="UD デジタル 教科書体 NK-B" panose="02020700000000000000" pitchFamily="18" charset="-128"/>
                <a:ea typeface="UD デジタル 教科書体 NK-B" panose="02020700000000000000" pitchFamily="18" charset="-128"/>
              </a:rPr>
              <a:t>主</a:t>
            </a:r>
            <a:r>
              <a:rPr kumimoji="1" lang="ja-JP" altLang="en-US" sz="1200" dirty="0" smtClean="0">
                <a:latin typeface="UD デジタル 教科書体 NK-B" panose="02020700000000000000" pitchFamily="18" charset="-128"/>
                <a:ea typeface="UD デジタル 教科書体 NK-B" panose="02020700000000000000" pitchFamily="18" charset="-128"/>
              </a:rPr>
              <a:t>な手数料＞確認書有の場合の戸建て住宅</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51" name="テキスト ボックス 50"/>
          <p:cNvSpPr txBox="1"/>
          <p:nvPr/>
        </p:nvSpPr>
        <p:spPr>
          <a:xfrm>
            <a:off x="1501080" y="5461578"/>
            <a:ext cx="4028573" cy="246221"/>
          </a:xfrm>
          <a:prstGeom prst="rect">
            <a:avLst/>
          </a:prstGeom>
          <a:noFill/>
        </p:spPr>
        <p:txBody>
          <a:bodyPr wrap="square" rtlCol="0">
            <a:spAutoFit/>
          </a:bodyPr>
          <a:lstStyle/>
          <a:p>
            <a:r>
              <a:rPr kumimoji="1" lang="en-US" altLang="ja-JP" sz="1000" dirty="0" smtClean="0">
                <a:latin typeface="UD デジタル 教科書体 NK-B" panose="02020700000000000000" pitchFamily="18" charset="-128"/>
                <a:ea typeface="UD デジタル 教科書体 NK-B" panose="02020700000000000000" pitchFamily="18" charset="-128"/>
              </a:rPr>
              <a:t>※</a:t>
            </a:r>
            <a:r>
              <a:rPr kumimoji="1" lang="ja-JP" altLang="en-US" sz="1000" dirty="0" smtClean="0">
                <a:latin typeface="UD デジタル 教科書体 NK-B" panose="02020700000000000000" pitchFamily="18" charset="-128"/>
                <a:ea typeface="UD デジタル 教科書体 NK-B" panose="02020700000000000000" pitchFamily="18" charset="-128"/>
              </a:rPr>
              <a:t>既存住宅の認定申請手数料は、増・改築住宅と同額の設定です。</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0632510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603</Words>
  <Application>Microsoft Office PowerPoint</Application>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UD デジタル 教科書体 NK-B</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2022-09-22T05:25:51Z</dcterms:created>
  <dcterms:modified xsi:type="dcterms:W3CDTF">2022-09-22T05:27:04Z</dcterms:modified>
</cp:coreProperties>
</file>