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99640" autoAdjust="0"/>
  </p:normalViewPr>
  <p:slideViewPr>
    <p:cSldViewPr>
      <p:cViewPr varScale="1">
        <p:scale>
          <a:sx n="53" d="100"/>
          <a:sy n="53" d="100"/>
        </p:scale>
        <p:origin x="1476"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4895352310060422"/>
          <c:y val="0"/>
          <c:w val="0.81482392329108155"/>
          <c:h val="0.96090000190881886"/>
        </c:manualLayout>
      </c:layout>
      <c:pieChart>
        <c:varyColors val="1"/>
        <c:ser>
          <c:idx val="0"/>
          <c:order val="0"/>
          <c:tx>
            <c:strRef>
              <c:f>Sheet1!$B$1</c:f>
              <c:strCache>
                <c:ptCount val="1"/>
                <c:pt idx="0">
                  <c:v>売上高</c:v>
                </c:pt>
              </c:strCache>
            </c:strRef>
          </c:tx>
          <c:spPr>
            <a:ln w="9525">
              <a:solidFill>
                <a:schemeClr val="tx1"/>
              </a:solidFill>
            </a:ln>
          </c:spPr>
          <c:dPt>
            <c:idx val="2"/>
            <c:bubble3D val="0"/>
            <c:spPr>
              <a:solidFill>
                <a:schemeClr val="bg1"/>
              </a:solidFill>
              <a:ln w="9525">
                <a:solidFill>
                  <a:schemeClr val="tx1"/>
                </a:solidFill>
              </a:ln>
            </c:spPr>
            <c:extLst>
              <c:ext xmlns:c16="http://schemas.microsoft.com/office/drawing/2014/chart" uri="{C3380CC4-5D6E-409C-BE32-E72D297353CC}">
                <c16:uniqueId val="{00000001-6213-46DA-A9D7-A1E7C8599DA0}"/>
              </c:ext>
            </c:extLst>
          </c:dPt>
          <c:cat>
            <c:numRef>
              <c:f>Sheet1!$A$2:$A$5</c:f>
              <c:numCache>
                <c:formatCode>General</c:formatCode>
                <c:ptCount val="4"/>
                <c:pt idx="0">
                  <c:v>1</c:v>
                </c:pt>
                <c:pt idx="1">
                  <c:v>2</c:v>
                </c:pt>
                <c:pt idx="2">
                  <c:v>3</c:v>
                </c:pt>
              </c:numCache>
            </c:numRef>
          </c:cat>
          <c:val>
            <c:numRef>
              <c:f>Sheet1!$B$2:$B$5</c:f>
              <c:numCache>
                <c:formatCode>General</c:formatCode>
                <c:ptCount val="4"/>
                <c:pt idx="0">
                  <c:v>33</c:v>
                </c:pt>
                <c:pt idx="1">
                  <c:v>53</c:v>
                </c:pt>
                <c:pt idx="2">
                  <c:v>14</c:v>
                </c:pt>
              </c:numCache>
            </c:numRef>
          </c:val>
          <c:extLst>
            <c:ext xmlns:c16="http://schemas.microsoft.com/office/drawing/2014/chart" uri="{C3380CC4-5D6E-409C-BE32-E72D297353CC}">
              <c16:uniqueId val="{00000002-6213-46DA-A9D7-A1E7C8599DA0}"/>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073849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9993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47382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40519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40097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17168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70336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12003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720306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22901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129028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3081CBB-9FC1-4F8F-A336-9F878053C4C1}" type="datetimeFigureOut">
              <a:rPr kumimoji="1" lang="ja-JP" altLang="en-US" smtClean="0"/>
              <a:t>2019/2/6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4068892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テキスト ボックス 81"/>
          <p:cNvSpPr txBox="1"/>
          <p:nvPr/>
        </p:nvSpPr>
        <p:spPr>
          <a:xfrm>
            <a:off x="136104" y="684270"/>
            <a:ext cx="12608236" cy="5412474"/>
          </a:xfrm>
          <a:prstGeom prst="rect">
            <a:avLst/>
          </a:prstGeom>
          <a:noFill/>
        </p:spPr>
        <p:style>
          <a:lnRef idx="2">
            <a:schemeClr val="dk1"/>
          </a:lnRef>
          <a:fillRef idx="1">
            <a:schemeClr val="lt1"/>
          </a:fillRef>
          <a:effectRef idx="0">
            <a:schemeClr val="dk1"/>
          </a:effectRef>
          <a:fontRef idx="minor">
            <a:schemeClr val="dk1"/>
          </a:fontRef>
        </p:style>
        <p:txBody>
          <a:bodyPr wrap="square" lIns="128016" tIns="64008" rIns="128016" bIns="64008" rtlCol="0">
            <a:noAutofit/>
          </a:bodyPr>
          <a:lstStyle/>
          <a:p>
            <a:endParaRPr kumimoji="1" lang="ja-JP" altLang="en-US" dirty="0"/>
          </a:p>
        </p:txBody>
      </p:sp>
      <p:grpSp>
        <p:nvGrpSpPr>
          <p:cNvPr id="55" name="グループ化 54">
            <a:extLst>
              <a:ext uri="{FF2B5EF4-FFF2-40B4-BE49-F238E27FC236}">
                <a16:creationId xmlns:a16="http://schemas.microsoft.com/office/drawing/2014/main" id="{0E5F481B-3E3B-4118-AE36-DA1156CAFB71}"/>
              </a:ext>
            </a:extLst>
          </p:cNvPr>
          <p:cNvGrpSpPr/>
          <p:nvPr/>
        </p:nvGrpSpPr>
        <p:grpSpPr>
          <a:xfrm>
            <a:off x="8108319" y="3982544"/>
            <a:ext cx="4509056" cy="2042192"/>
            <a:chOff x="122658" y="3520888"/>
            <a:chExt cx="4507476" cy="2070332"/>
          </a:xfrm>
        </p:grpSpPr>
        <p:sp>
          <p:nvSpPr>
            <p:cNvPr id="62" name="正方形/長方形 61">
              <a:extLst>
                <a:ext uri="{FF2B5EF4-FFF2-40B4-BE49-F238E27FC236}">
                  <a16:creationId xmlns:a16="http://schemas.microsoft.com/office/drawing/2014/main" id="{D2D63875-A4F3-432B-A231-A392B6E8224F}"/>
                </a:ext>
              </a:extLst>
            </p:cNvPr>
            <p:cNvSpPr/>
            <p:nvPr/>
          </p:nvSpPr>
          <p:spPr>
            <a:xfrm>
              <a:off x="122658" y="3520888"/>
              <a:ext cx="4507476" cy="2058980"/>
            </a:xfrm>
            <a:prstGeom prst="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t"/>
            <a:lstStyle/>
            <a:p>
              <a:endParaRPr lang="ja-JP" altLang="en-US" sz="1000" dirty="0">
                <a:solidFill>
                  <a:schemeClr val="tx1"/>
                </a:solidFill>
              </a:endParaRPr>
            </a:p>
          </p:txBody>
        </p:sp>
        <p:sp>
          <p:nvSpPr>
            <p:cNvPr id="66" name="テキスト ボックス 65">
              <a:extLst>
                <a:ext uri="{FF2B5EF4-FFF2-40B4-BE49-F238E27FC236}">
                  <a16:creationId xmlns:a16="http://schemas.microsoft.com/office/drawing/2014/main" id="{C3606E09-2A42-4E44-87F6-971AB87767FE}"/>
                </a:ext>
              </a:extLst>
            </p:cNvPr>
            <p:cNvSpPr txBox="1"/>
            <p:nvPr/>
          </p:nvSpPr>
          <p:spPr>
            <a:xfrm>
              <a:off x="2066881" y="5122481"/>
              <a:ext cx="2520280" cy="354521"/>
            </a:xfrm>
            <a:prstGeom prst="rect">
              <a:avLst/>
            </a:prstGeom>
            <a:noFill/>
          </p:spPr>
          <p:txBody>
            <a:bodyPr wrap="square" lIns="36000" tIns="36000" rIns="36000" bIns="36000" rtlCol="0">
              <a:spAutoFit/>
            </a:bodyPr>
            <a:lstStyle/>
            <a:p>
              <a:r>
                <a:rPr lang="ja-JP" altLang="en-US" sz="900" dirty="0"/>
                <a:t>図２　５年間に漂着した</a:t>
              </a:r>
              <a:r>
                <a:rPr lang="ja-JP" altLang="en-US" sz="900" spc="-150" dirty="0"/>
                <a:t>ペットボトル</a:t>
              </a:r>
              <a:r>
                <a:rPr lang="ja-JP" altLang="en-US" sz="900" dirty="0"/>
                <a:t>の製造国別割合</a:t>
              </a:r>
              <a:endParaRPr lang="en-US" altLang="ja-JP" sz="900" dirty="0"/>
            </a:p>
            <a:p>
              <a:r>
                <a:rPr lang="ja-JP" altLang="en-US" sz="900" dirty="0"/>
                <a:t> （</a:t>
              </a:r>
              <a:r>
                <a:rPr lang="en-US" altLang="ja-JP" sz="900" dirty="0"/>
                <a:t>H22-26</a:t>
              </a:r>
              <a:r>
                <a:rPr lang="ja-JP" altLang="en-US" sz="900" dirty="0"/>
                <a:t>年度　環境省調査を基に府作成</a:t>
              </a:r>
              <a:r>
                <a:rPr lang="ja-JP" altLang="en-US" sz="900" dirty="0" smtClean="0"/>
                <a:t>）</a:t>
              </a:r>
              <a:endParaRPr lang="en-US" altLang="ja-JP" sz="900" dirty="0" smtClean="0"/>
            </a:p>
          </p:txBody>
        </p:sp>
        <p:sp>
          <p:nvSpPr>
            <p:cNvPr id="80" name="テキスト ボックス 79">
              <a:extLst>
                <a:ext uri="{FF2B5EF4-FFF2-40B4-BE49-F238E27FC236}">
                  <a16:creationId xmlns:a16="http://schemas.microsoft.com/office/drawing/2014/main" id="{8D181DCA-EF1A-4810-8BC1-D4F0D2F426F6}"/>
                </a:ext>
              </a:extLst>
            </p:cNvPr>
            <p:cNvSpPr txBox="1"/>
            <p:nvPr/>
          </p:nvSpPr>
          <p:spPr>
            <a:xfrm>
              <a:off x="3310565" y="3621664"/>
              <a:ext cx="1296144" cy="1391150"/>
            </a:xfrm>
            <a:prstGeom prst="rect">
              <a:avLst/>
            </a:prstGeom>
            <a:noFill/>
          </p:spPr>
          <p:txBody>
            <a:bodyPr wrap="square" lIns="36000" tIns="64008" rIns="36000" bIns="64008" rtlCol="0">
              <a:spAutoFit/>
            </a:bodyPr>
            <a:lstStyle/>
            <a:p>
              <a:r>
                <a:rPr lang="ja-JP" altLang="en-US" sz="900" dirty="0"/>
                <a:t>　</a:t>
              </a:r>
              <a:r>
                <a:rPr lang="en-US" altLang="ja-JP" sz="900" dirty="0"/>
                <a:t>※</a:t>
              </a:r>
              <a:r>
                <a:rPr lang="ja-JP" altLang="en-US" sz="900" dirty="0"/>
                <a:t>同調査における</a:t>
              </a:r>
              <a:endParaRPr lang="en-US" altLang="ja-JP" sz="900" dirty="0"/>
            </a:p>
            <a:p>
              <a:r>
                <a:rPr lang="ja-JP" altLang="en-US" sz="900" dirty="0"/>
                <a:t>　 　他地域の状況</a:t>
              </a:r>
              <a:endParaRPr lang="en-US" altLang="ja-JP" sz="900" dirty="0"/>
            </a:p>
            <a:p>
              <a:pPr>
                <a:spcBef>
                  <a:spcPts val="600"/>
                </a:spcBef>
              </a:pPr>
              <a:r>
                <a:rPr lang="ja-JP" altLang="en-US" sz="900" dirty="0"/>
                <a:t>　・石川県羽咋市地域</a:t>
              </a:r>
              <a:endParaRPr lang="en-US" altLang="ja-JP" sz="900" dirty="0"/>
            </a:p>
            <a:p>
              <a:r>
                <a:rPr lang="ja-JP" altLang="en-US" sz="900" dirty="0"/>
                <a:t>　　：日本製</a:t>
              </a:r>
              <a:r>
                <a:rPr lang="en-US" altLang="ja-JP" sz="900" dirty="0"/>
                <a:t>34%</a:t>
              </a:r>
            </a:p>
            <a:p>
              <a:pPr>
                <a:spcBef>
                  <a:spcPts val="300"/>
                </a:spcBef>
              </a:pPr>
              <a:r>
                <a:rPr lang="ja-JP" altLang="en-US" sz="900" dirty="0"/>
                <a:t>　・山口県下関市地域</a:t>
              </a:r>
              <a:endParaRPr lang="en-US" altLang="ja-JP" sz="900" dirty="0"/>
            </a:p>
            <a:p>
              <a:r>
                <a:rPr lang="ja-JP" altLang="en-US" sz="900" dirty="0"/>
                <a:t>　　：日本製</a:t>
              </a:r>
              <a:r>
                <a:rPr lang="en-US" altLang="ja-JP" sz="900" dirty="0"/>
                <a:t>22%</a:t>
              </a:r>
            </a:p>
            <a:p>
              <a:pPr>
                <a:spcBef>
                  <a:spcPts val="300"/>
                </a:spcBef>
              </a:pPr>
              <a:r>
                <a:rPr lang="ja-JP" altLang="en-US" sz="900" dirty="0"/>
                <a:t>　・長崎県対馬市地域</a:t>
              </a:r>
              <a:endParaRPr lang="en-US" altLang="ja-JP" sz="900" dirty="0"/>
            </a:p>
            <a:p>
              <a:r>
                <a:rPr lang="ja-JP" altLang="en-US" sz="900" dirty="0"/>
                <a:t>　　：日本製</a:t>
              </a:r>
              <a:r>
                <a:rPr lang="en-US" altLang="ja-JP" sz="900" dirty="0"/>
                <a:t>16%</a:t>
              </a:r>
              <a:endParaRPr lang="ja-JP" altLang="en-US" sz="900" dirty="0"/>
            </a:p>
          </p:txBody>
        </p:sp>
        <p:sp>
          <p:nvSpPr>
            <p:cNvPr id="83" name="テキスト ボックス 82">
              <a:extLst>
                <a:ext uri="{FF2B5EF4-FFF2-40B4-BE49-F238E27FC236}">
                  <a16:creationId xmlns:a16="http://schemas.microsoft.com/office/drawing/2014/main" id="{2F8A8AEC-8FB7-491B-A61B-C625361A0DFA}"/>
                </a:ext>
              </a:extLst>
            </p:cNvPr>
            <p:cNvSpPr txBox="1"/>
            <p:nvPr/>
          </p:nvSpPr>
          <p:spPr>
            <a:xfrm>
              <a:off x="222028" y="5127493"/>
              <a:ext cx="2008796" cy="463727"/>
            </a:xfrm>
            <a:prstGeom prst="rect">
              <a:avLst/>
            </a:prstGeom>
            <a:noFill/>
          </p:spPr>
          <p:txBody>
            <a:bodyPr wrap="square" lIns="36000" tIns="36000" rIns="36000" bIns="36000" rtlCol="0">
              <a:spAutoFit/>
            </a:bodyPr>
            <a:lstStyle/>
            <a:p>
              <a:pPr>
                <a:lnSpc>
                  <a:spcPts val="1000"/>
                </a:lnSpc>
              </a:pPr>
              <a:r>
                <a:rPr lang="ja-JP" altLang="en-US" sz="900" dirty="0"/>
                <a:t>図１　漂流ごみの種類別割合</a:t>
              </a:r>
              <a:endParaRPr lang="en-US" altLang="ja-JP" sz="900" dirty="0"/>
            </a:p>
            <a:p>
              <a:pPr>
                <a:lnSpc>
                  <a:spcPts val="1000"/>
                </a:lnSpc>
              </a:pPr>
              <a:r>
                <a:rPr lang="ja-JP" altLang="en-US" sz="900" dirty="0"/>
                <a:t>　　　（</a:t>
              </a:r>
              <a:r>
                <a:rPr lang="en-US" altLang="ja-JP" sz="900" dirty="0"/>
                <a:t>1km</a:t>
              </a:r>
              <a:r>
                <a:rPr lang="en-US" altLang="ja-JP" sz="900" baseline="30000" dirty="0"/>
                <a:t>2</a:t>
              </a:r>
              <a:r>
                <a:rPr lang="ja-JP" altLang="en-US" sz="900" dirty="0"/>
                <a:t>あたりの人工物の個数）</a:t>
              </a:r>
              <a:endParaRPr lang="en-US" altLang="ja-JP" sz="900" dirty="0"/>
            </a:p>
            <a:p>
              <a:pPr>
                <a:lnSpc>
                  <a:spcPts val="1000"/>
                </a:lnSpc>
              </a:pPr>
              <a:r>
                <a:rPr lang="en-US" altLang="ja-JP" sz="900" dirty="0"/>
                <a:t>(H27</a:t>
              </a:r>
              <a:r>
                <a:rPr lang="ja-JP" altLang="en-US" sz="900" dirty="0"/>
                <a:t>年度 環境省調査を基に府作成</a:t>
              </a:r>
              <a:r>
                <a:rPr lang="en-US" altLang="ja-JP" sz="900" dirty="0"/>
                <a:t>)</a:t>
              </a:r>
              <a:r>
                <a:rPr lang="ja-JP" altLang="en-US" sz="900" dirty="0"/>
                <a:t>　</a:t>
              </a:r>
            </a:p>
          </p:txBody>
        </p:sp>
        <p:graphicFrame>
          <p:nvGraphicFramePr>
            <p:cNvPr id="84" name="グラフ 83">
              <a:extLst>
                <a:ext uri="{FF2B5EF4-FFF2-40B4-BE49-F238E27FC236}">
                  <a16:creationId xmlns:a16="http://schemas.microsoft.com/office/drawing/2014/main" id="{1BC69910-DECF-4BBD-B6B4-7B6556354C4C}"/>
                </a:ext>
              </a:extLst>
            </p:cNvPr>
            <p:cNvGraphicFramePr/>
            <p:nvPr>
              <p:extLst>
                <p:ext uri="{D42A27DB-BD31-4B8C-83A1-F6EECF244321}">
                  <p14:modId xmlns:p14="http://schemas.microsoft.com/office/powerpoint/2010/main" val="3675421672"/>
                </p:ext>
              </p:extLst>
            </p:nvPr>
          </p:nvGraphicFramePr>
          <p:xfrm>
            <a:off x="171772" y="3761955"/>
            <a:ext cx="1627156" cy="1375443"/>
          </p:xfrm>
          <a:graphic>
            <a:graphicData uri="http://schemas.openxmlformats.org/drawingml/2006/chart">
              <c:chart xmlns:c="http://schemas.openxmlformats.org/drawingml/2006/chart" xmlns:r="http://schemas.openxmlformats.org/officeDocument/2006/relationships" r:id="rId2"/>
            </a:graphicData>
          </a:graphic>
        </p:graphicFrame>
        <p:sp>
          <p:nvSpPr>
            <p:cNvPr id="85" name="パイ 17">
              <a:extLst>
                <a:ext uri="{FF2B5EF4-FFF2-40B4-BE49-F238E27FC236}">
                  <a16:creationId xmlns:a16="http://schemas.microsoft.com/office/drawing/2014/main" id="{825D7F5D-AA11-4370-A4FE-F63292561486}"/>
                </a:ext>
              </a:extLst>
            </p:cNvPr>
            <p:cNvSpPr/>
            <p:nvPr/>
          </p:nvSpPr>
          <p:spPr>
            <a:xfrm>
              <a:off x="430801" y="3767664"/>
              <a:ext cx="1296144" cy="1313628"/>
            </a:xfrm>
            <a:prstGeom prst="pie">
              <a:avLst>
                <a:gd name="adj1" fmla="val 16263298"/>
                <a:gd name="adj2" fmla="val 1317623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7" name="テキスト ボックス 86">
              <a:extLst>
                <a:ext uri="{FF2B5EF4-FFF2-40B4-BE49-F238E27FC236}">
                  <a16:creationId xmlns:a16="http://schemas.microsoft.com/office/drawing/2014/main" id="{C39907E3-BA9C-478F-8C3A-A9186773B7FC}"/>
                </a:ext>
              </a:extLst>
            </p:cNvPr>
            <p:cNvSpPr txBox="1"/>
            <p:nvPr/>
          </p:nvSpPr>
          <p:spPr>
            <a:xfrm>
              <a:off x="618760" y="4459594"/>
              <a:ext cx="775692" cy="488201"/>
            </a:xfrm>
            <a:prstGeom prst="rect">
              <a:avLst/>
            </a:prstGeom>
            <a:noFill/>
          </p:spPr>
          <p:txBody>
            <a:bodyPr wrap="square" lIns="36000" tIns="36000" rIns="36000" bIns="36000" rtlCol="0">
              <a:spAutoFit/>
            </a:bodyPr>
            <a:lstStyle/>
            <a:p>
              <a:r>
                <a:rPr lang="ja-JP" altLang="en-US" sz="900" b="1" dirty="0"/>
                <a:t>その他</a:t>
              </a:r>
              <a:endParaRPr lang="en-US" altLang="ja-JP" sz="900" b="1" dirty="0"/>
            </a:p>
            <a:p>
              <a:r>
                <a:rPr lang="ja-JP" altLang="en-US" sz="900" b="1" dirty="0"/>
                <a:t>プラスチック</a:t>
              </a:r>
              <a:endParaRPr lang="en-US" altLang="ja-JP" sz="900" b="1" dirty="0"/>
            </a:p>
            <a:p>
              <a:r>
                <a:rPr lang="en-US" altLang="ja-JP" sz="900" b="1" dirty="0"/>
                <a:t>53</a:t>
              </a:r>
              <a:r>
                <a:rPr lang="ja-JP" altLang="en-US" sz="900" b="1" dirty="0"/>
                <a:t>％　</a:t>
              </a:r>
            </a:p>
          </p:txBody>
        </p:sp>
        <p:sp>
          <p:nvSpPr>
            <p:cNvPr id="89" name="テキスト ボックス 88">
              <a:extLst>
                <a:ext uri="{FF2B5EF4-FFF2-40B4-BE49-F238E27FC236}">
                  <a16:creationId xmlns:a16="http://schemas.microsoft.com/office/drawing/2014/main" id="{5EFB0AB9-C7BE-47ED-835F-FA36AD4F5BB2}"/>
                </a:ext>
              </a:extLst>
            </p:cNvPr>
            <p:cNvSpPr txBox="1"/>
            <p:nvPr/>
          </p:nvSpPr>
          <p:spPr>
            <a:xfrm>
              <a:off x="1102340" y="3868731"/>
              <a:ext cx="624580" cy="765200"/>
            </a:xfrm>
            <a:prstGeom prst="rect">
              <a:avLst/>
            </a:prstGeom>
            <a:noFill/>
          </p:spPr>
          <p:txBody>
            <a:bodyPr wrap="square" lIns="36000" tIns="36000" rIns="36000" bIns="36000" rtlCol="0">
              <a:spAutoFit/>
            </a:bodyPr>
            <a:lstStyle/>
            <a:p>
              <a:r>
                <a:rPr lang="ja-JP" altLang="en-US" sz="900" b="1" spc="-150" dirty="0">
                  <a:solidFill>
                    <a:schemeClr val="bg1"/>
                  </a:solidFill>
                </a:rPr>
                <a:t>食品包</a:t>
              </a:r>
              <a:endParaRPr lang="en-US" altLang="ja-JP" sz="900" b="1" spc="-150" dirty="0">
                <a:solidFill>
                  <a:schemeClr val="bg1"/>
                </a:solidFill>
              </a:endParaRPr>
            </a:p>
            <a:p>
              <a:r>
                <a:rPr lang="ja-JP" altLang="en-US" sz="900" b="1" spc="-150" dirty="0">
                  <a:solidFill>
                    <a:schemeClr val="bg1"/>
                  </a:solidFill>
                </a:rPr>
                <a:t>装材</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レジ袋</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ペットボトル　　</a:t>
              </a:r>
              <a:endParaRPr lang="en-US" altLang="ja-JP" sz="900" b="1" spc="-150" dirty="0">
                <a:solidFill>
                  <a:schemeClr val="bg1"/>
                </a:solidFill>
              </a:endParaRPr>
            </a:p>
            <a:p>
              <a:r>
                <a:rPr lang="ja-JP" altLang="en-US" sz="900" b="1" spc="-150" dirty="0">
                  <a:solidFill>
                    <a:schemeClr val="bg1"/>
                  </a:solidFill>
                </a:rPr>
                <a:t>　　　　　</a:t>
              </a:r>
              <a:r>
                <a:rPr lang="en-US" altLang="ja-JP" sz="900" b="1" dirty="0">
                  <a:solidFill>
                    <a:schemeClr val="bg1"/>
                  </a:solidFill>
                </a:rPr>
                <a:t>33</a:t>
              </a:r>
              <a:r>
                <a:rPr lang="ja-JP" altLang="en-US" sz="900" b="1" dirty="0">
                  <a:solidFill>
                    <a:schemeClr val="bg1"/>
                  </a:solidFill>
                </a:rPr>
                <a:t>％</a:t>
              </a:r>
            </a:p>
          </p:txBody>
        </p:sp>
        <p:sp>
          <p:nvSpPr>
            <p:cNvPr id="90" name="テキスト ボックス 89">
              <a:extLst>
                <a:ext uri="{FF2B5EF4-FFF2-40B4-BE49-F238E27FC236}">
                  <a16:creationId xmlns:a16="http://schemas.microsoft.com/office/drawing/2014/main" id="{1D06C6BA-1A25-4A35-8384-6DEEE9C05608}"/>
                </a:ext>
              </a:extLst>
            </p:cNvPr>
            <p:cNvSpPr txBox="1"/>
            <p:nvPr/>
          </p:nvSpPr>
          <p:spPr>
            <a:xfrm>
              <a:off x="260983" y="3784448"/>
              <a:ext cx="865490" cy="349702"/>
            </a:xfrm>
            <a:prstGeom prst="rect">
              <a:avLst/>
            </a:prstGeom>
            <a:noFill/>
          </p:spPr>
          <p:txBody>
            <a:bodyPr wrap="square" lIns="36000" tIns="36000" rIns="36000" bIns="36000" rtlCol="0">
              <a:spAutoFit/>
            </a:bodyPr>
            <a:lstStyle/>
            <a:p>
              <a:r>
                <a:rPr lang="ja-JP" altLang="en-US" sz="900" b="1" spc="-150" dirty="0"/>
                <a:t>プラスチック</a:t>
              </a:r>
              <a:r>
                <a:rPr lang="ja-JP" altLang="en-US" sz="900" b="1" dirty="0"/>
                <a:t>以外</a:t>
              </a:r>
              <a:endParaRPr lang="en-US" altLang="ja-JP" sz="900" b="1" dirty="0"/>
            </a:p>
            <a:p>
              <a:r>
                <a:rPr lang="ja-JP" altLang="en-US" sz="900" b="1" dirty="0"/>
                <a:t>　　　　　　</a:t>
              </a:r>
              <a:r>
                <a:rPr lang="en-US" altLang="ja-JP" sz="900" b="1" dirty="0"/>
                <a:t>14</a:t>
              </a:r>
              <a:r>
                <a:rPr lang="ja-JP" altLang="en-US" sz="900" b="1" dirty="0"/>
                <a:t>％　</a:t>
              </a:r>
            </a:p>
          </p:txBody>
        </p:sp>
        <p:sp>
          <p:nvSpPr>
            <p:cNvPr id="92" name="パイ 72">
              <a:extLst>
                <a:ext uri="{FF2B5EF4-FFF2-40B4-BE49-F238E27FC236}">
                  <a16:creationId xmlns:a16="http://schemas.microsoft.com/office/drawing/2014/main" id="{0477FE0F-6DCA-4287-B174-62976645AE87}"/>
                </a:ext>
              </a:extLst>
            </p:cNvPr>
            <p:cNvSpPr/>
            <p:nvPr/>
          </p:nvSpPr>
          <p:spPr>
            <a:xfrm>
              <a:off x="2014876" y="3768148"/>
              <a:ext cx="1296144" cy="1341693"/>
            </a:xfrm>
            <a:prstGeom prst="pie">
              <a:avLst>
                <a:gd name="adj1" fmla="val 16794327"/>
                <a:gd name="adj2" fmla="val 16192303"/>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3" name="テキスト ボックス 92">
              <a:extLst>
                <a:ext uri="{FF2B5EF4-FFF2-40B4-BE49-F238E27FC236}">
                  <a16:creationId xmlns:a16="http://schemas.microsoft.com/office/drawing/2014/main" id="{D4A1A451-1447-47C9-8AD3-E004B0B39A88}"/>
                </a:ext>
              </a:extLst>
            </p:cNvPr>
            <p:cNvSpPr txBox="1"/>
            <p:nvPr/>
          </p:nvSpPr>
          <p:spPr>
            <a:xfrm>
              <a:off x="2351926" y="4550711"/>
              <a:ext cx="503318" cy="349702"/>
            </a:xfrm>
            <a:prstGeom prst="rect">
              <a:avLst/>
            </a:prstGeom>
            <a:noFill/>
          </p:spPr>
          <p:txBody>
            <a:bodyPr wrap="square" lIns="36000" tIns="36000" rIns="36000" bIns="36000" rtlCol="0">
              <a:spAutoFit/>
            </a:bodyPr>
            <a:lstStyle/>
            <a:p>
              <a:pPr algn="ctr"/>
              <a:r>
                <a:rPr lang="ja-JP" altLang="en-US" sz="900" b="1" dirty="0"/>
                <a:t>日本製</a:t>
              </a:r>
              <a:endParaRPr lang="en-US" altLang="ja-JP" sz="900" b="1" dirty="0"/>
            </a:p>
            <a:p>
              <a:pPr algn="ctr"/>
              <a:r>
                <a:rPr lang="en-US" altLang="ja-JP" sz="900" b="1" dirty="0"/>
                <a:t>98</a:t>
              </a:r>
              <a:r>
                <a:rPr lang="ja-JP" altLang="en-US" sz="900" b="1" dirty="0"/>
                <a:t>％　</a:t>
              </a:r>
            </a:p>
          </p:txBody>
        </p:sp>
        <p:sp>
          <p:nvSpPr>
            <p:cNvPr id="94" name="テキスト ボックス 93">
              <a:extLst>
                <a:ext uri="{FF2B5EF4-FFF2-40B4-BE49-F238E27FC236}">
                  <a16:creationId xmlns:a16="http://schemas.microsoft.com/office/drawing/2014/main" id="{95BE4F8F-784D-4671-BA65-F677DBA99B98}"/>
                </a:ext>
              </a:extLst>
            </p:cNvPr>
            <p:cNvSpPr txBox="1"/>
            <p:nvPr/>
          </p:nvSpPr>
          <p:spPr>
            <a:xfrm>
              <a:off x="2518755" y="3555011"/>
              <a:ext cx="865490" cy="211203"/>
            </a:xfrm>
            <a:prstGeom prst="rect">
              <a:avLst/>
            </a:prstGeom>
            <a:noFill/>
          </p:spPr>
          <p:txBody>
            <a:bodyPr wrap="square" lIns="36000" tIns="36000" rIns="36000" bIns="36000" rtlCol="0">
              <a:spAutoFit/>
            </a:bodyPr>
            <a:lstStyle/>
            <a:p>
              <a:r>
                <a:rPr lang="ja-JP" altLang="en-US" sz="900" b="1" dirty="0"/>
                <a:t>外国製　２％</a:t>
              </a:r>
            </a:p>
          </p:txBody>
        </p:sp>
        <p:cxnSp>
          <p:nvCxnSpPr>
            <p:cNvPr id="95" name="直線コネクタ 94">
              <a:extLst>
                <a:ext uri="{FF2B5EF4-FFF2-40B4-BE49-F238E27FC236}">
                  <a16:creationId xmlns:a16="http://schemas.microsoft.com/office/drawing/2014/main" id="{27105C5E-9F6D-4631-ABAD-2337C2F17CDC}"/>
                </a:ext>
              </a:extLst>
            </p:cNvPr>
            <p:cNvCxnSpPr/>
            <p:nvPr/>
          </p:nvCxnSpPr>
          <p:spPr>
            <a:xfrm flipV="1">
              <a:off x="2706833" y="3722560"/>
              <a:ext cx="9522" cy="193126"/>
            </a:xfrm>
            <a:prstGeom prst="line">
              <a:avLst/>
            </a:prstGeom>
            <a:ln w="12700"/>
          </p:spPr>
          <p:style>
            <a:lnRef idx="1">
              <a:schemeClr val="dk1"/>
            </a:lnRef>
            <a:fillRef idx="0">
              <a:schemeClr val="dk1"/>
            </a:fillRef>
            <a:effectRef idx="0">
              <a:schemeClr val="dk1"/>
            </a:effectRef>
            <a:fontRef idx="minor">
              <a:schemeClr val="tx1"/>
            </a:fontRef>
          </p:style>
        </p:cxnSp>
      </p:grpSp>
      <p:sp>
        <p:nvSpPr>
          <p:cNvPr id="2" name="タイトル 1"/>
          <p:cNvSpPr>
            <a:spLocks noGrp="1"/>
          </p:cNvSpPr>
          <p:nvPr>
            <p:ph type="ctrTitle"/>
          </p:nvPr>
        </p:nvSpPr>
        <p:spPr>
          <a:xfrm>
            <a:off x="60566" y="-4280"/>
            <a:ext cx="7162505" cy="554462"/>
          </a:xfrm>
        </p:spPr>
        <p:txBody>
          <a:bodyPr>
            <a:normAutofit/>
          </a:bodyPr>
          <a:lstStyle/>
          <a:p>
            <a:r>
              <a:rPr lang="ja-JP" altLang="en-US" sz="2000" b="1" u="sng" dirty="0"/>
              <a:t>大阪府における海洋プラスチックごみ対策の取組みについて</a:t>
            </a:r>
          </a:p>
        </p:txBody>
      </p:sp>
      <p:sp>
        <p:nvSpPr>
          <p:cNvPr id="8" name="角丸四角形 7"/>
          <p:cNvSpPr/>
          <p:nvPr/>
        </p:nvSpPr>
        <p:spPr>
          <a:xfrm>
            <a:off x="422423" y="480120"/>
            <a:ext cx="1081833" cy="356599"/>
          </a:xfrm>
          <a:prstGeom prst="roundRect">
            <a:avLst/>
          </a:prstGeom>
        </p:spPr>
        <p:style>
          <a:lnRef idx="1">
            <a:schemeClr val="accent1"/>
          </a:lnRef>
          <a:fillRef idx="2">
            <a:schemeClr val="accent1"/>
          </a:fillRef>
          <a:effectRef idx="1">
            <a:schemeClr val="accent1"/>
          </a:effectRef>
          <a:fontRef idx="minor">
            <a:schemeClr val="dk1"/>
          </a:fontRef>
        </p:style>
        <p:txBody>
          <a:bodyPr lIns="128016" tIns="64008" rIns="128016" bIns="64008" rtlCol="0" anchor="ctr"/>
          <a:lstStyle/>
          <a:p>
            <a:pPr algn="ctr"/>
            <a:r>
              <a:rPr lang="ja-JP" altLang="en-US" sz="1700" b="1" dirty="0" smtClean="0"/>
              <a:t> 現　状</a:t>
            </a:r>
            <a:endParaRPr lang="ja-JP" altLang="en-US" sz="1700" b="1" dirty="0"/>
          </a:p>
        </p:txBody>
      </p:sp>
      <p:sp>
        <p:nvSpPr>
          <p:cNvPr id="145" name="テキスト ボックス 144"/>
          <p:cNvSpPr txBox="1"/>
          <p:nvPr/>
        </p:nvSpPr>
        <p:spPr>
          <a:xfrm>
            <a:off x="208911" y="908727"/>
            <a:ext cx="7875471" cy="2986173"/>
          </a:xfrm>
          <a:prstGeom prst="rect">
            <a:avLst/>
          </a:prstGeom>
          <a:noFill/>
          <a:ln>
            <a:noFill/>
            <a:prstDash val="sysDot"/>
          </a:ln>
        </p:spPr>
        <p:txBody>
          <a:bodyPr wrap="square" lIns="36000" tIns="64008" rIns="36000" bIns="64008" rtlCol="0">
            <a:noAutofit/>
          </a:bodyPr>
          <a:lstStyle/>
          <a:p>
            <a:pPr>
              <a:lnSpc>
                <a:spcPts val="1800"/>
              </a:lnSpc>
            </a:pPr>
            <a:r>
              <a:rPr lang="ja-JP" altLang="en-US" sz="1400" b="1" dirty="0">
                <a:latin typeface="+mn-ea"/>
              </a:rPr>
              <a:t>◆海外の動き</a:t>
            </a:r>
            <a:endParaRPr lang="en-US" altLang="ja-JP" sz="1400" b="1" dirty="0">
              <a:latin typeface="+mn-ea"/>
            </a:endParaRPr>
          </a:p>
          <a:p>
            <a:pPr indent="-432000">
              <a:lnSpc>
                <a:spcPts val="1600"/>
              </a:lnSpc>
              <a:spcBef>
                <a:spcPts val="300"/>
              </a:spcBef>
            </a:pPr>
            <a:r>
              <a:rPr lang="ja-JP" altLang="en-US" sz="1100" dirty="0">
                <a:latin typeface="+mn-ea"/>
              </a:rPr>
              <a:t>　</a:t>
            </a:r>
            <a:r>
              <a:rPr lang="ja-JP" altLang="en-US" sz="1200" dirty="0">
                <a:latin typeface="+mn-ea"/>
              </a:rPr>
              <a:t>６月：海の生物が</a:t>
            </a:r>
            <a:r>
              <a:rPr lang="ja-JP" altLang="en-US" sz="1200" spc="-150" dirty="0">
                <a:latin typeface="+mn-ea"/>
              </a:rPr>
              <a:t>プラスチック</a:t>
            </a:r>
            <a:r>
              <a:rPr lang="ja-JP" altLang="en-US" sz="1200" dirty="0">
                <a:latin typeface="+mn-ea"/>
              </a:rPr>
              <a:t>で傷つけられていることや、</a:t>
            </a:r>
            <a:r>
              <a:rPr lang="ja-JP" altLang="en-US" sz="1200" spc="-150" dirty="0">
                <a:latin typeface="+mn-ea"/>
              </a:rPr>
              <a:t>マイクロプラスチック</a:t>
            </a:r>
            <a:r>
              <a:rPr lang="en-US" altLang="ja-JP" sz="1200" baseline="30000" dirty="0">
                <a:latin typeface="+mn-ea"/>
              </a:rPr>
              <a:t>※</a:t>
            </a:r>
            <a:r>
              <a:rPr lang="ja-JP" altLang="en-US" sz="1200" dirty="0">
                <a:latin typeface="+mn-ea"/>
              </a:rPr>
              <a:t>による生態系へ</a:t>
            </a:r>
            <a:r>
              <a:rPr lang="ja-JP" altLang="en-US" sz="1200" dirty="0" smtClean="0">
                <a:latin typeface="+mn-ea"/>
              </a:rPr>
              <a:t>の影響</a:t>
            </a:r>
            <a:r>
              <a:rPr lang="ja-JP" altLang="en-US" sz="1200" dirty="0">
                <a:latin typeface="+mn-ea"/>
              </a:rPr>
              <a:t>の懸念等を背景</a:t>
            </a:r>
            <a:r>
              <a:rPr lang="ja-JP" altLang="en-US" sz="1200" dirty="0" smtClean="0">
                <a:latin typeface="+mn-ea"/>
              </a:rPr>
              <a:t>に</a:t>
            </a:r>
            <a:endParaRPr lang="en-US" altLang="ja-JP" sz="1200" dirty="0" smtClean="0">
              <a:latin typeface="+mn-ea"/>
            </a:endParaRPr>
          </a:p>
          <a:p>
            <a:pPr indent="-432000">
              <a:lnSpc>
                <a:spcPts val="1600"/>
              </a:lnSpc>
              <a:spcBef>
                <a:spcPts val="300"/>
              </a:spcBef>
            </a:pPr>
            <a:r>
              <a:rPr lang="ja-JP" altLang="en-US" sz="1200" dirty="0">
                <a:latin typeface="+mn-ea"/>
              </a:rPr>
              <a:t>　</a:t>
            </a:r>
            <a:r>
              <a:rPr lang="ja-JP" altLang="en-US" sz="1200" dirty="0" smtClean="0">
                <a:latin typeface="+mn-ea"/>
              </a:rPr>
              <a:t>　　　 </a:t>
            </a:r>
            <a:r>
              <a:rPr lang="en-US" altLang="ja-JP" sz="1200" u="sng" dirty="0" smtClean="0">
                <a:latin typeface="+mn-ea"/>
              </a:rPr>
              <a:t>G</a:t>
            </a:r>
            <a:r>
              <a:rPr lang="ja-JP" altLang="en-US" sz="1200" u="sng" dirty="0">
                <a:latin typeface="+mn-ea"/>
              </a:rPr>
              <a:t>７サミット</a:t>
            </a:r>
            <a:r>
              <a:rPr lang="ja-JP" altLang="en-US" sz="1200" u="sng" dirty="0" smtClean="0">
                <a:latin typeface="+mn-ea"/>
              </a:rPr>
              <a:t>でカナダや欧州各国が海洋</a:t>
            </a:r>
            <a:r>
              <a:rPr lang="ja-JP" altLang="en-US" sz="1200" u="sng" spc="-150" dirty="0">
                <a:latin typeface="+mn-ea"/>
              </a:rPr>
              <a:t>プラスチック</a:t>
            </a:r>
            <a:r>
              <a:rPr lang="ja-JP" altLang="en-US" sz="1200" u="sng" dirty="0">
                <a:latin typeface="+mn-ea"/>
              </a:rPr>
              <a:t>憲章</a:t>
            </a:r>
            <a:r>
              <a:rPr lang="ja-JP" altLang="en-US" sz="1200" u="sng" dirty="0" smtClean="0">
                <a:latin typeface="+mn-ea"/>
              </a:rPr>
              <a:t>を</a:t>
            </a:r>
            <a:r>
              <a:rPr lang="ja-JP" altLang="en-US" sz="1200" u="sng" dirty="0">
                <a:latin typeface="+mn-ea"/>
              </a:rPr>
              <a:t>承認</a:t>
            </a:r>
            <a:r>
              <a:rPr lang="ja-JP" altLang="en-US" sz="1200" dirty="0" smtClean="0">
                <a:latin typeface="+mn-ea"/>
              </a:rPr>
              <a:t>（</a:t>
            </a:r>
            <a:r>
              <a:rPr lang="ja-JP" altLang="en-US" sz="1200" dirty="0">
                <a:latin typeface="+mn-ea"/>
              </a:rPr>
              <a:t>米・日は署名せず</a:t>
            </a:r>
            <a:r>
              <a:rPr lang="ja-JP" altLang="en-US" sz="1200" dirty="0" smtClean="0">
                <a:latin typeface="+mn-ea"/>
              </a:rPr>
              <a:t>）</a:t>
            </a:r>
            <a:endParaRPr lang="en-US" altLang="ja-JP" sz="1200" dirty="0">
              <a:latin typeface="+mn-ea"/>
            </a:endParaRPr>
          </a:p>
          <a:p>
            <a:pPr indent="-360000">
              <a:lnSpc>
                <a:spcPts val="1800"/>
              </a:lnSpc>
              <a:spcBef>
                <a:spcPts val="300"/>
              </a:spcBef>
            </a:pPr>
            <a:r>
              <a:rPr lang="ja-JP" altLang="en-US" sz="1200" dirty="0">
                <a:latin typeface="+mn-ea"/>
              </a:rPr>
              <a:t>　　　　</a:t>
            </a:r>
            <a:r>
              <a:rPr lang="ja-JP" altLang="en-US" sz="1200" dirty="0" smtClean="0">
                <a:latin typeface="+mn-ea"/>
              </a:rPr>
              <a:t> ⇒</a:t>
            </a:r>
            <a:r>
              <a:rPr lang="ja-JP" altLang="en-US" sz="1200" dirty="0">
                <a:latin typeface="+mn-ea"/>
              </a:rPr>
              <a:t>多くの国が使い捨て</a:t>
            </a:r>
            <a:r>
              <a:rPr lang="ja-JP" altLang="en-US" sz="1200" spc="-150" dirty="0">
                <a:latin typeface="+mn-ea"/>
              </a:rPr>
              <a:t>プラスチック</a:t>
            </a:r>
            <a:r>
              <a:rPr lang="ja-JP" altLang="en-US" sz="1200" dirty="0">
                <a:latin typeface="+mn-ea"/>
              </a:rPr>
              <a:t>対策</a:t>
            </a:r>
            <a:r>
              <a:rPr lang="ja-JP" altLang="en-US" sz="1200" dirty="0" smtClean="0">
                <a:latin typeface="+mn-ea"/>
              </a:rPr>
              <a:t>を実施</a:t>
            </a:r>
            <a:endParaRPr lang="en-US" altLang="ja-JP" sz="1200" dirty="0">
              <a:latin typeface="+mn-ea"/>
            </a:endParaRPr>
          </a:p>
          <a:p>
            <a:pPr indent="-360000">
              <a:lnSpc>
                <a:spcPts val="1600"/>
              </a:lnSpc>
              <a:spcBef>
                <a:spcPts val="300"/>
              </a:spcBef>
            </a:pPr>
            <a:r>
              <a:rPr lang="ja-JP" altLang="en-US" sz="1200" dirty="0">
                <a:latin typeface="+mn-ea"/>
              </a:rPr>
              <a:t>　１</a:t>
            </a:r>
            <a:r>
              <a:rPr lang="en-US" altLang="ja-JP" sz="1200" dirty="0">
                <a:latin typeface="+mn-ea"/>
              </a:rPr>
              <a:t>0</a:t>
            </a:r>
            <a:r>
              <a:rPr lang="ja-JP" altLang="en-US" sz="1200" dirty="0">
                <a:latin typeface="+mn-ea"/>
              </a:rPr>
              <a:t>月：欧州議会において使い捨て</a:t>
            </a:r>
            <a:r>
              <a:rPr lang="ja-JP" altLang="en-US" sz="1200" spc="-150" dirty="0">
                <a:latin typeface="+mn-ea"/>
              </a:rPr>
              <a:t>プラスチック</a:t>
            </a:r>
            <a:r>
              <a:rPr lang="ja-JP" altLang="en-US" sz="1200" dirty="0">
                <a:latin typeface="+mn-ea"/>
              </a:rPr>
              <a:t>の使用禁止を含む法案が</a:t>
            </a:r>
            <a:r>
              <a:rPr lang="ja-JP" altLang="en-US" sz="1200" dirty="0" smtClean="0">
                <a:latin typeface="+mn-ea"/>
              </a:rPr>
              <a:t>可決</a:t>
            </a:r>
            <a:endParaRPr lang="en-US" altLang="ja-JP" sz="1200" dirty="0" smtClean="0">
              <a:latin typeface="+mn-ea"/>
            </a:endParaRPr>
          </a:p>
          <a:p>
            <a:pPr indent="-360000">
              <a:lnSpc>
                <a:spcPts val="900"/>
              </a:lnSpc>
              <a:spcBef>
                <a:spcPts val="300"/>
              </a:spcBef>
            </a:pPr>
            <a:endParaRPr lang="en-US" altLang="ja-JP" sz="1200" dirty="0">
              <a:latin typeface="+mn-ea"/>
            </a:endParaRPr>
          </a:p>
          <a:p>
            <a:pPr indent="-360000">
              <a:lnSpc>
                <a:spcPts val="1800"/>
              </a:lnSpc>
              <a:spcBef>
                <a:spcPts val="300"/>
              </a:spcBef>
            </a:pPr>
            <a:r>
              <a:rPr lang="ja-JP" altLang="en-US" sz="1400" b="1" dirty="0" smtClean="0">
                <a:latin typeface="+mn-ea"/>
              </a:rPr>
              <a:t>◆</a:t>
            </a:r>
            <a:r>
              <a:rPr lang="ja-JP" altLang="en-US" sz="1400" b="1" dirty="0">
                <a:latin typeface="+mn-ea"/>
              </a:rPr>
              <a:t>国内の動き</a:t>
            </a:r>
            <a:endParaRPr lang="en-US" altLang="ja-JP" sz="1400" b="1" dirty="0">
              <a:latin typeface="+mn-ea"/>
            </a:endParaRPr>
          </a:p>
          <a:p>
            <a:pPr indent="-360000">
              <a:lnSpc>
                <a:spcPts val="1600"/>
              </a:lnSpc>
              <a:spcBef>
                <a:spcPts val="300"/>
              </a:spcBef>
            </a:pPr>
            <a:r>
              <a:rPr lang="ja-JP" altLang="en-US" sz="1200" dirty="0">
                <a:latin typeface="+mn-ea"/>
              </a:rPr>
              <a:t>　６月</a:t>
            </a:r>
            <a:r>
              <a:rPr lang="ja-JP" altLang="en-US" sz="1200" dirty="0" smtClean="0">
                <a:latin typeface="+mn-ea"/>
              </a:rPr>
              <a:t>：「</a:t>
            </a:r>
            <a:r>
              <a:rPr lang="ja-JP" altLang="en-US" sz="1200" dirty="0">
                <a:latin typeface="+mn-ea"/>
              </a:rPr>
              <a:t>海岸漂着物処理推進法」が改正され、海岸漂着物対策の処理及び排出抑制が</a:t>
            </a:r>
            <a:r>
              <a:rPr lang="ja-JP" altLang="en-US" sz="1200" dirty="0" smtClean="0">
                <a:latin typeface="+mn-ea"/>
              </a:rPr>
              <a:t>強化</a:t>
            </a:r>
            <a:endParaRPr lang="en-US" altLang="ja-JP" sz="1200" dirty="0">
              <a:latin typeface="+mn-ea"/>
            </a:endParaRPr>
          </a:p>
          <a:p>
            <a:pPr indent="-360000">
              <a:lnSpc>
                <a:spcPts val="1600"/>
              </a:lnSpc>
              <a:spcBef>
                <a:spcPts val="300"/>
              </a:spcBef>
            </a:pPr>
            <a:r>
              <a:rPr lang="ja-JP" altLang="en-US" sz="1200" dirty="0">
                <a:latin typeface="+mn-ea"/>
              </a:rPr>
              <a:t>　７月：中央環境審議会へプラスチック資源循環戦略の在り方について諮問。</a:t>
            </a:r>
            <a:r>
              <a:rPr lang="ja-JP" altLang="en-US" sz="1200" u="sng" dirty="0">
                <a:latin typeface="+mn-ea"/>
              </a:rPr>
              <a:t>来年６月の</a:t>
            </a:r>
            <a:r>
              <a:rPr lang="en-US" altLang="ja-JP" sz="1200" u="sng" dirty="0">
                <a:latin typeface="+mn-ea"/>
              </a:rPr>
              <a:t>G20</a:t>
            </a:r>
            <a:r>
              <a:rPr lang="ja-JP" altLang="en-US" sz="1200" u="sng" dirty="0">
                <a:latin typeface="+mn-ea"/>
              </a:rPr>
              <a:t>大阪サミットに向け、</a:t>
            </a:r>
            <a:r>
              <a:rPr lang="ja-JP" altLang="en-US" sz="1200" dirty="0" smtClean="0">
                <a:latin typeface="+mn-ea"/>
              </a:rPr>
              <a:t>世界</a:t>
            </a:r>
            <a:endParaRPr lang="en-US" altLang="ja-JP" sz="120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の</a:t>
            </a:r>
            <a:r>
              <a:rPr lang="ja-JP" altLang="en-US" sz="1200" dirty="0">
                <a:latin typeface="+mn-ea"/>
              </a:rPr>
              <a:t>プラスチック対策をリードしていくことが重要とし</a:t>
            </a:r>
            <a:r>
              <a:rPr lang="ja-JP" altLang="en-US" sz="1200" spc="-150" dirty="0">
                <a:latin typeface="+mn-ea"/>
              </a:rPr>
              <a:t>、</a:t>
            </a:r>
            <a:r>
              <a:rPr lang="ja-JP" altLang="en-US" sz="1200" u="sng" dirty="0">
                <a:latin typeface="+mn-ea"/>
              </a:rPr>
              <a:t>本年度中に答申予定</a:t>
            </a:r>
            <a:endParaRPr lang="en-US" altLang="ja-JP" sz="1200" u="sng" dirty="0">
              <a:latin typeface="+mn-ea"/>
            </a:endParaRPr>
          </a:p>
          <a:p>
            <a:pPr indent="-360000">
              <a:lnSpc>
                <a:spcPts val="1600"/>
              </a:lnSpc>
              <a:spcBef>
                <a:spcPts val="600"/>
              </a:spcBef>
            </a:pPr>
            <a:r>
              <a:rPr lang="ja-JP" altLang="en-US" sz="1200" dirty="0">
                <a:latin typeface="+mn-ea"/>
              </a:rPr>
              <a:t>　　　　</a:t>
            </a:r>
            <a:r>
              <a:rPr lang="ja-JP" altLang="en-US" sz="1200" i="1" dirty="0" smtClean="0">
                <a:effectLst>
                  <a:outerShdw blurRad="38100" dist="38100" dir="2700000" algn="tl">
                    <a:srgbClr val="000000">
                      <a:alpha val="43137"/>
                    </a:srgbClr>
                  </a:outerShdw>
                </a:effectLst>
                <a:latin typeface="+mn-ea"/>
              </a:rPr>
              <a:t>第４回</a:t>
            </a:r>
            <a:r>
              <a:rPr lang="ja-JP" altLang="en-US" sz="1200" i="1" dirty="0">
                <a:effectLst>
                  <a:outerShdw blurRad="38100" dist="38100" dir="2700000" algn="tl">
                    <a:srgbClr val="000000">
                      <a:alpha val="43137"/>
                    </a:srgbClr>
                  </a:outerShdw>
                </a:effectLst>
                <a:latin typeface="+mn-ea"/>
              </a:rPr>
              <a:t>中央環境審議会プラスチック資源循環戦略小委員会</a:t>
            </a:r>
            <a:r>
              <a:rPr lang="ja-JP" altLang="en-US" sz="1200" i="1" dirty="0" smtClean="0">
                <a:effectLst>
                  <a:outerShdw blurRad="38100" dist="38100" dir="2700000" algn="tl">
                    <a:srgbClr val="000000">
                      <a:alpha val="43137"/>
                    </a:srgbClr>
                  </a:outerShdw>
                </a:effectLst>
                <a:latin typeface="+mn-ea"/>
              </a:rPr>
              <a:t>（１</a:t>
            </a:r>
            <a:r>
              <a:rPr lang="en-US" altLang="ja-JP" sz="1200" i="1" dirty="0" smtClean="0">
                <a:effectLst>
                  <a:outerShdw blurRad="38100" dist="38100" dir="2700000" algn="tl">
                    <a:srgbClr val="000000">
                      <a:alpha val="43137"/>
                    </a:srgbClr>
                  </a:outerShdw>
                </a:effectLst>
                <a:latin typeface="+mn-ea"/>
              </a:rPr>
              <a:t>1</a:t>
            </a:r>
            <a:r>
              <a:rPr lang="ja-JP" altLang="en-US" sz="1200" i="1" dirty="0" smtClean="0">
                <a:effectLst>
                  <a:outerShdw blurRad="38100" dist="38100" dir="2700000" algn="tl">
                    <a:srgbClr val="000000">
                      <a:alpha val="43137"/>
                    </a:srgbClr>
                  </a:outerShdw>
                </a:effectLst>
                <a:latin typeface="+mn-ea"/>
              </a:rPr>
              <a:t>／１３）事務局</a:t>
            </a:r>
            <a:r>
              <a:rPr lang="ja-JP" altLang="en-US" sz="1200" i="1" dirty="0">
                <a:effectLst>
                  <a:outerShdw blurRad="38100" dist="38100" dir="2700000" algn="tl">
                    <a:srgbClr val="000000">
                      <a:alpha val="43137"/>
                    </a:srgbClr>
                  </a:outerShdw>
                </a:effectLst>
                <a:latin typeface="+mn-ea"/>
              </a:rPr>
              <a:t>による</a:t>
            </a:r>
            <a:r>
              <a:rPr lang="ja-JP" altLang="en-US" sz="1200" i="1" dirty="0" smtClean="0">
                <a:effectLst>
                  <a:outerShdw blurRad="38100" dist="38100" dir="2700000" algn="tl">
                    <a:srgbClr val="000000">
                      <a:alpha val="43137"/>
                    </a:srgbClr>
                  </a:outerShdw>
                </a:effectLst>
                <a:latin typeface="+mn-ea"/>
              </a:rPr>
              <a:t>戦略案</a:t>
            </a:r>
            <a:r>
              <a:rPr lang="ja-JP" altLang="en-US" sz="1200" i="1" dirty="0">
                <a:effectLst>
                  <a:outerShdw blurRad="38100" dist="38100" dir="2700000" algn="tl">
                    <a:srgbClr val="000000">
                      <a:alpha val="43137"/>
                    </a:srgbClr>
                  </a:outerShdw>
                </a:effectLst>
                <a:latin typeface="+mn-ea"/>
              </a:rPr>
              <a:t>のポイント</a:t>
            </a:r>
            <a:endParaRPr lang="en-US" altLang="ja-JP" sz="1200" i="1" dirty="0">
              <a:effectLst>
                <a:outerShdw blurRad="38100" dist="38100" dir="2700000" algn="tl">
                  <a:srgbClr val="000000">
                    <a:alpha val="43137"/>
                  </a:srgbClr>
                </a:outerShdw>
              </a:effectLst>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海洋</a:t>
            </a:r>
            <a:r>
              <a:rPr lang="ja-JP" altLang="en-US" sz="1200" dirty="0">
                <a:latin typeface="+mn-ea"/>
              </a:rPr>
              <a:t>プラ対策　　　　　　：海洋プラゼロエミッションを</a:t>
            </a:r>
            <a:r>
              <a:rPr lang="ja-JP" altLang="en-US" sz="1200" dirty="0" smtClean="0">
                <a:latin typeface="+mn-ea"/>
              </a:rPr>
              <a:t>目指す　⇒</a:t>
            </a:r>
            <a:r>
              <a:rPr lang="ja-JP" altLang="en-US" sz="1200" dirty="0">
                <a:latin typeface="+mn-ea"/>
              </a:rPr>
              <a:t>　</a:t>
            </a:r>
            <a:r>
              <a:rPr lang="ja-JP" altLang="en-US" sz="1200" dirty="0" smtClean="0">
                <a:latin typeface="+mn-ea"/>
              </a:rPr>
              <a:t>ポイ捨て・不法投棄撲滅に向けた措置の強化</a:t>
            </a:r>
            <a:endParaRPr lang="en-US" altLang="ja-JP" sz="1200" dirty="0" smtClean="0">
              <a:latin typeface="+mn-ea"/>
            </a:endParaRPr>
          </a:p>
          <a:p>
            <a:pPr indent="-360000">
              <a:lnSpc>
                <a:spcPts val="1600"/>
              </a:lnSpc>
              <a:spcBef>
                <a:spcPts val="300"/>
              </a:spcBef>
            </a:pPr>
            <a:r>
              <a:rPr lang="en-US" altLang="ja-JP" sz="1200" dirty="0" smtClean="0">
                <a:latin typeface="+mn-ea"/>
              </a:rPr>
              <a:t>                                            </a:t>
            </a:r>
            <a:r>
              <a:rPr lang="ja-JP" altLang="en-US" sz="1200" dirty="0" smtClean="0">
                <a:latin typeface="+mn-ea"/>
              </a:rPr>
              <a:t>　　　　　　　　　　　　　　　　　　　　　　　　 スクラブ製品中のマイクロビーズ削減の徹底</a:t>
            </a:r>
            <a:endParaRPr lang="en-US" altLang="ja-JP" sz="1200" dirty="0" smtClean="0">
              <a:latin typeface="+mn-ea"/>
            </a:endParaRPr>
          </a:p>
          <a:p>
            <a:pPr indent="-360000">
              <a:lnSpc>
                <a:spcPts val="1600"/>
              </a:lnSpc>
              <a:spcBef>
                <a:spcPts val="300"/>
              </a:spcBef>
            </a:pPr>
            <a:r>
              <a:rPr lang="ja-JP" altLang="en-US" sz="1200" dirty="0" smtClean="0">
                <a:latin typeface="+mn-ea"/>
              </a:rPr>
              <a:t>　　　　 プラスチック資源戦略　：無駄に使われる資源の削減、再生可能資源への切替　⇒　レジ袋有料義務化</a:t>
            </a:r>
            <a:endParaRPr lang="en-US" altLang="ja-JP" sz="120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回収</a:t>
            </a:r>
            <a:r>
              <a:rPr lang="ja-JP" altLang="en-US" sz="1200" dirty="0">
                <a:latin typeface="+mn-ea"/>
              </a:rPr>
              <a:t>拠点の整備</a:t>
            </a:r>
            <a:r>
              <a:rPr lang="ja-JP" altLang="en-US" sz="1200" dirty="0" smtClean="0">
                <a:latin typeface="+mn-ea"/>
              </a:rPr>
              <a:t>推進</a:t>
            </a:r>
            <a:r>
              <a:rPr lang="ja-JP" altLang="en-US" sz="1200" dirty="0">
                <a:latin typeface="+mn-ea"/>
              </a:rPr>
              <a:t>　</a:t>
            </a:r>
            <a:r>
              <a:rPr lang="ja-JP" altLang="en-US" sz="1200" dirty="0" smtClean="0">
                <a:latin typeface="+mn-ea"/>
              </a:rPr>
              <a:t>など</a:t>
            </a:r>
            <a:endParaRPr lang="en-US" altLang="ja-JP" sz="1200" dirty="0">
              <a:latin typeface="+mn-ea"/>
            </a:endParaRPr>
          </a:p>
          <a:p>
            <a:pPr indent="-360000">
              <a:lnSpc>
                <a:spcPts val="800"/>
              </a:lnSpc>
              <a:spcBef>
                <a:spcPts val="300"/>
              </a:spcBef>
            </a:pPr>
            <a:endParaRPr lang="en-US" altLang="ja-JP" sz="1200" dirty="0">
              <a:latin typeface="+mn-ea"/>
            </a:endParaRPr>
          </a:p>
          <a:p>
            <a:pPr indent="-360000">
              <a:lnSpc>
                <a:spcPts val="1600"/>
              </a:lnSpc>
              <a:spcBef>
                <a:spcPts val="300"/>
              </a:spcBef>
            </a:pPr>
            <a:r>
              <a:rPr lang="ja-JP" altLang="en-US" sz="1200" dirty="0">
                <a:latin typeface="+mn-ea"/>
              </a:rPr>
              <a:t>　</a:t>
            </a:r>
            <a:r>
              <a:rPr lang="ja-JP" altLang="en-US" sz="1200" spc="-10" dirty="0">
                <a:latin typeface="+mn-ea"/>
              </a:rPr>
              <a:t> </a:t>
            </a:r>
            <a:r>
              <a:rPr lang="ja-JP" altLang="en-US" sz="1200" spc="-10" dirty="0" smtClean="0">
                <a:latin typeface="+mn-ea"/>
              </a:rPr>
              <a:t> 一方</a:t>
            </a:r>
            <a:r>
              <a:rPr lang="ja-JP" altLang="en-US" sz="1200" spc="-10" dirty="0">
                <a:latin typeface="+mn-ea"/>
              </a:rPr>
              <a:t>、民間においても、飲食チェーン店がプラスチック製使い捨てストローの使用廃止を発表するなど</a:t>
            </a:r>
            <a:r>
              <a:rPr lang="ja-JP" altLang="en-US" sz="1200" spc="-10" dirty="0" smtClean="0">
                <a:latin typeface="+mn-ea"/>
              </a:rPr>
              <a:t>、グローバル企業</a:t>
            </a:r>
            <a:endParaRPr lang="en-US" altLang="ja-JP" sz="1200" spc="-1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を</a:t>
            </a:r>
            <a:r>
              <a:rPr lang="ja-JP" altLang="en-US" sz="1200" dirty="0">
                <a:latin typeface="+mn-ea"/>
              </a:rPr>
              <a:t>中心に取組みが</a:t>
            </a:r>
            <a:r>
              <a:rPr lang="ja-JP" altLang="en-US" sz="1200" dirty="0" smtClean="0">
                <a:latin typeface="+mn-ea"/>
              </a:rPr>
              <a:t>加速中</a:t>
            </a:r>
            <a:endParaRPr lang="en-US" altLang="ja-JP" sz="1200" dirty="0">
              <a:latin typeface="+mn-ea"/>
            </a:endParaRPr>
          </a:p>
          <a:p>
            <a:pPr indent="-360000">
              <a:lnSpc>
                <a:spcPts val="900"/>
              </a:lnSpc>
              <a:spcBef>
                <a:spcPts val="300"/>
              </a:spcBef>
            </a:pPr>
            <a:r>
              <a:rPr lang="ja-JP" altLang="en-US" sz="1200" dirty="0">
                <a:latin typeface="+mn-ea"/>
              </a:rPr>
              <a:t>　</a:t>
            </a:r>
            <a:endParaRPr lang="en-US" altLang="ja-JP" sz="1200" dirty="0">
              <a:latin typeface="+mn-ea"/>
            </a:endParaRPr>
          </a:p>
          <a:p>
            <a:pPr>
              <a:lnSpc>
                <a:spcPts val="1600"/>
              </a:lnSpc>
            </a:pPr>
            <a:r>
              <a:rPr lang="ja-JP" altLang="en-US" sz="1400" b="1" dirty="0">
                <a:latin typeface="+mn-ea"/>
              </a:rPr>
              <a:t>◆大阪湾における状況</a:t>
            </a:r>
            <a:endParaRPr lang="en-US" altLang="ja-JP" sz="1400" b="1" dirty="0">
              <a:latin typeface="+mn-ea"/>
            </a:endParaRPr>
          </a:p>
          <a:p>
            <a:pPr indent="-457200">
              <a:lnSpc>
                <a:spcPts val="1600"/>
              </a:lnSpc>
              <a:spcBef>
                <a:spcPts val="300"/>
              </a:spcBef>
            </a:pPr>
            <a:r>
              <a:rPr lang="ja-JP" altLang="en-US" sz="1100" dirty="0">
                <a:latin typeface="+mn-ea"/>
              </a:rPr>
              <a:t>　</a:t>
            </a:r>
            <a:r>
              <a:rPr lang="ja-JP" altLang="en-US" sz="1200" dirty="0">
                <a:latin typeface="+mn-ea"/>
              </a:rPr>
              <a:t>　</a:t>
            </a:r>
            <a:r>
              <a:rPr lang="ja-JP" altLang="en-US" sz="1200" spc="-10" dirty="0" smtClean="0">
                <a:latin typeface="+mn-ea"/>
              </a:rPr>
              <a:t>大阪</a:t>
            </a:r>
            <a:r>
              <a:rPr lang="ja-JP" altLang="en-US" sz="1200" spc="-10" dirty="0">
                <a:latin typeface="+mn-ea"/>
              </a:rPr>
              <a:t>湾で</a:t>
            </a:r>
            <a:r>
              <a:rPr lang="ja-JP" altLang="en-US" sz="1200" spc="-10" dirty="0" smtClean="0">
                <a:latin typeface="+mn-ea"/>
              </a:rPr>
              <a:t>は、</a:t>
            </a:r>
            <a:r>
              <a:rPr lang="ja-JP" altLang="en-US" sz="1200" u="sng" spc="-10" dirty="0" smtClean="0">
                <a:latin typeface="+mn-ea"/>
              </a:rPr>
              <a:t>プラスチック</a:t>
            </a:r>
            <a:r>
              <a:rPr lang="ja-JP" altLang="en-US" sz="1200" u="sng" spc="-10" dirty="0">
                <a:latin typeface="+mn-ea"/>
              </a:rPr>
              <a:t>ごみが漂流ごみ全体の約</a:t>
            </a:r>
            <a:r>
              <a:rPr lang="en-US" altLang="ja-JP" sz="1200" u="sng" spc="-10" dirty="0">
                <a:latin typeface="+mn-ea"/>
              </a:rPr>
              <a:t>8</a:t>
            </a:r>
            <a:r>
              <a:rPr lang="ja-JP" altLang="en-US" sz="1200" u="sng" spc="-10" dirty="0">
                <a:latin typeface="+mn-ea"/>
              </a:rPr>
              <a:t>割</a:t>
            </a:r>
            <a:r>
              <a:rPr lang="ja-JP" altLang="en-US" sz="1200" spc="-10" dirty="0">
                <a:latin typeface="+mn-ea"/>
              </a:rPr>
              <a:t>を占め（図１）</a:t>
            </a:r>
            <a:r>
              <a:rPr lang="ja-JP" altLang="en-US" sz="1200" spc="-10" dirty="0" smtClean="0">
                <a:latin typeface="+mn-ea"/>
              </a:rPr>
              <a:t>、 </a:t>
            </a:r>
            <a:r>
              <a:rPr lang="ja-JP" altLang="en-US" sz="1200" u="sng" spc="-10" dirty="0" smtClean="0">
                <a:latin typeface="+mn-ea"/>
              </a:rPr>
              <a:t>大阪</a:t>
            </a:r>
            <a:r>
              <a:rPr lang="ja-JP" altLang="en-US" sz="1200" u="sng" spc="-10" dirty="0">
                <a:latin typeface="+mn-ea"/>
              </a:rPr>
              <a:t>湾に</a:t>
            </a:r>
            <a:r>
              <a:rPr lang="ja-JP" altLang="en-US" sz="1200" u="sng" spc="-10" dirty="0" smtClean="0">
                <a:latin typeface="+mn-ea"/>
              </a:rPr>
              <a:t>漂着したペットボトル</a:t>
            </a:r>
            <a:r>
              <a:rPr lang="ja-JP" altLang="en-US" sz="1200" u="sng" dirty="0" smtClean="0">
                <a:latin typeface="+mn-ea"/>
              </a:rPr>
              <a:t>の</a:t>
            </a:r>
            <a:r>
              <a:rPr lang="ja-JP" altLang="en-US" sz="1200" u="sng" dirty="0">
                <a:latin typeface="+mn-ea"/>
              </a:rPr>
              <a:t>ほとんど</a:t>
            </a:r>
            <a:r>
              <a:rPr lang="ja-JP" altLang="en-US" sz="1200" u="sng" dirty="0" smtClean="0">
                <a:latin typeface="+mn-ea"/>
              </a:rPr>
              <a:t>は</a:t>
            </a:r>
            <a:endParaRPr lang="en-US" altLang="ja-JP" sz="1200" u="sng" dirty="0" smtClean="0">
              <a:latin typeface="+mn-ea"/>
            </a:endParaRPr>
          </a:p>
          <a:p>
            <a:pPr indent="-457200">
              <a:lnSpc>
                <a:spcPts val="1600"/>
              </a:lnSpc>
              <a:spcBef>
                <a:spcPts val="300"/>
              </a:spcBef>
            </a:pPr>
            <a:r>
              <a:rPr lang="ja-JP" altLang="en-US" sz="1200" dirty="0">
                <a:latin typeface="+mn-ea"/>
              </a:rPr>
              <a:t>　</a:t>
            </a:r>
            <a:r>
              <a:rPr lang="ja-JP" altLang="en-US" sz="1200" dirty="0" smtClean="0">
                <a:latin typeface="+mn-ea"/>
              </a:rPr>
              <a:t>　</a:t>
            </a:r>
            <a:r>
              <a:rPr lang="ja-JP" altLang="en-US" sz="1200" u="sng" dirty="0" smtClean="0">
                <a:latin typeface="+mn-ea"/>
              </a:rPr>
              <a:t>国内製</a:t>
            </a:r>
            <a:r>
              <a:rPr lang="ja-JP" altLang="en-US" sz="1200" dirty="0" smtClean="0">
                <a:latin typeface="+mn-ea"/>
              </a:rPr>
              <a:t>　（</a:t>
            </a:r>
            <a:r>
              <a:rPr lang="ja-JP" altLang="en-US" sz="1200" dirty="0">
                <a:latin typeface="+mn-ea"/>
              </a:rPr>
              <a:t>図２）。　</a:t>
            </a:r>
            <a:r>
              <a:rPr lang="ja-JP" altLang="en-US" sz="1200" dirty="0" smtClean="0">
                <a:latin typeface="+mn-ea"/>
              </a:rPr>
              <a:t>海洋プラスチック</a:t>
            </a:r>
            <a:r>
              <a:rPr lang="ja-JP" altLang="en-US" sz="1200" dirty="0">
                <a:latin typeface="+mn-ea"/>
              </a:rPr>
              <a:t>ごみの多くが、</a:t>
            </a:r>
            <a:r>
              <a:rPr lang="ja-JP" altLang="en-US" sz="1200" dirty="0" smtClean="0">
                <a:latin typeface="+mn-ea"/>
              </a:rPr>
              <a:t>陸域由来</a:t>
            </a:r>
            <a:r>
              <a:rPr lang="ja-JP" altLang="en-US" sz="1200" dirty="0">
                <a:latin typeface="+mn-ea"/>
              </a:rPr>
              <a:t>と</a:t>
            </a:r>
            <a:r>
              <a:rPr lang="ja-JP" altLang="en-US" sz="1200" dirty="0" smtClean="0">
                <a:latin typeface="+mn-ea"/>
              </a:rPr>
              <a:t>考えられている。</a:t>
            </a:r>
            <a:endParaRPr lang="ja-JP" altLang="en-US" sz="1200" dirty="0">
              <a:latin typeface="+mn-ea"/>
            </a:endParaRPr>
          </a:p>
        </p:txBody>
      </p:sp>
      <p:sp>
        <p:nvSpPr>
          <p:cNvPr id="13" name="テキスト ボックス 12"/>
          <p:cNvSpPr txBox="1"/>
          <p:nvPr/>
        </p:nvSpPr>
        <p:spPr>
          <a:xfrm>
            <a:off x="8056984" y="2640360"/>
            <a:ext cx="2228623" cy="267766"/>
          </a:xfrm>
          <a:prstGeom prst="rect">
            <a:avLst/>
          </a:prstGeom>
          <a:noFill/>
        </p:spPr>
        <p:txBody>
          <a:bodyPr wrap="none" lIns="128016" tIns="64008" rIns="128016" bIns="64008" rtlCol="0">
            <a:spAutoFit/>
          </a:bodyPr>
          <a:lstStyle/>
          <a:p>
            <a:pPr algn="ctr"/>
            <a:r>
              <a:rPr lang="ja-JP" altLang="en-US" sz="900" dirty="0"/>
              <a:t>海岸に漂着した海ごみ</a:t>
            </a:r>
            <a:r>
              <a:rPr lang="ja-JP" altLang="en-US" sz="800" dirty="0"/>
              <a:t>（提供：海上保安庁）</a:t>
            </a:r>
          </a:p>
        </p:txBody>
      </p:sp>
      <p:sp>
        <p:nvSpPr>
          <p:cNvPr id="79" name="テキスト ボックス 78"/>
          <p:cNvSpPr txBox="1"/>
          <p:nvPr/>
        </p:nvSpPr>
        <p:spPr>
          <a:xfrm>
            <a:off x="10382310" y="2640360"/>
            <a:ext cx="2283186" cy="267766"/>
          </a:xfrm>
          <a:prstGeom prst="rect">
            <a:avLst/>
          </a:prstGeom>
          <a:noFill/>
        </p:spPr>
        <p:txBody>
          <a:bodyPr wrap="square" lIns="36000" tIns="64008" rIns="36000" bIns="64008" rtlCol="0">
            <a:spAutoFit/>
          </a:bodyPr>
          <a:lstStyle/>
          <a:p>
            <a:pPr algn="ctr"/>
            <a:r>
              <a:rPr lang="ja-JP" altLang="en-US" sz="900" dirty="0"/>
              <a:t>海ごみが絡まったオットセイ</a:t>
            </a:r>
            <a:r>
              <a:rPr lang="ja-JP" altLang="en-US" sz="800" dirty="0"/>
              <a:t>（提供：海上保安庁）</a:t>
            </a:r>
          </a:p>
        </p:txBody>
      </p:sp>
      <p:sp>
        <p:nvSpPr>
          <p:cNvPr id="97" name="テキスト ボックス 96"/>
          <p:cNvSpPr txBox="1"/>
          <p:nvPr/>
        </p:nvSpPr>
        <p:spPr>
          <a:xfrm>
            <a:off x="79978" y="6460842"/>
            <a:ext cx="12664362" cy="3094532"/>
          </a:xfrm>
          <a:prstGeom prst="rect">
            <a:avLst/>
          </a:prstGeom>
          <a:noFill/>
        </p:spPr>
        <p:style>
          <a:lnRef idx="2">
            <a:schemeClr val="dk1"/>
          </a:lnRef>
          <a:fillRef idx="1">
            <a:schemeClr val="lt1"/>
          </a:fillRef>
          <a:effectRef idx="0">
            <a:schemeClr val="dk1"/>
          </a:effectRef>
          <a:fontRef idx="minor">
            <a:schemeClr val="dk1"/>
          </a:fontRef>
        </p:style>
        <p:txBody>
          <a:bodyPr wrap="square" lIns="128016" tIns="64008" rIns="128016" bIns="64008" rtlCol="0">
            <a:noAutofit/>
          </a:bodyPr>
          <a:lstStyle/>
          <a:p>
            <a:endParaRPr kumimoji="1" lang="ja-JP" altLang="en-US" dirty="0"/>
          </a:p>
        </p:txBody>
      </p:sp>
      <p:sp>
        <p:nvSpPr>
          <p:cNvPr id="96" name="角丸四角形 95"/>
          <p:cNvSpPr/>
          <p:nvPr/>
        </p:nvSpPr>
        <p:spPr>
          <a:xfrm>
            <a:off x="424136" y="6250587"/>
            <a:ext cx="2455966" cy="355026"/>
          </a:xfrm>
          <a:prstGeom prst="roundRect">
            <a:avLst/>
          </a:prstGeom>
        </p:spPr>
        <p:style>
          <a:lnRef idx="1">
            <a:schemeClr val="accent1"/>
          </a:lnRef>
          <a:fillRef idx="2">
            <a:schemeClr val="accent1"/>
          </a:fillRef>
          <a:effectRef idx="1">
            <a:schemeClr val="accent1"/>
          </a:effectRef>
          <a:fontRef idx="minor">
            <a:schemeClr val="dk1"/>
          </a:fontRef>
        </p:style>
        <p:txBody>
          <a:bodyPr lIns="128016" tIns="64008" rIns="128016" bIns="64008" rtlCol="0" anchor="ctr"/>
          <a:lstStyle/>
          <a:p>
            <a:pPr algn="ctr"/>
            <a:r>
              <a:rPr lang="ja-JP" altLang="en-US" sz="1700" b="1" dirty="0" smtClean="0"/>
              <a:t> 府域</a:t>
            </a:r>
            <a:r>
              <a:rPr lang="ja-JP" altLang="en-US" sz="1700" b="1" dirty="0"/>
              <a:t>における</a:t>
            </a:r>
            <a:r>
              <a:rPr lang="ja-JP" altLang="en-US" sz="1700" b="1" dirty="0" smtClean="0"/>
              <a:t>取組み</a:t>
            </a:r>
            <a:endParaRPr lang="ja-JP" altLang="en-US" sz="1700" b="1" dirty="0"/>
          </a:p>
        </p:txBody>
      </p:sp>
      <p:sp>
        <p:nvSpPr>
          <p:cNvPr id="91" name="テキスト ボックス 9"/>
          <p:cNvSpPr txBox="1"/>
          <p:nvPr/>
        </p:nvSpPr>
        <p:spPr>
          <a:xfrm>
            <a:off x="208911" y="6735322"/>
            <a:ext cx="5682656" cy="2560564"/>
          </a:xfrm>
          <a:prstGeom prst="rect">
            <a:avLst/>
          </a:prstGeom>
          <a:noFill/>
          <a:ln w="19050" cmpd="sng">
            <a:solidFill>
              <a:schemeClr val="tx1"/>
            </a:solidFill>
          </a:ln>
        </p:spPr>
        <p:style>
          <a:lnRef idx="1">
            <a:schemeClr val="accent3"/>
          </a:lnRef>
          <a:fillRef idx="2">
            <a:schemeClr val="accent3"/>
          </a:fillRef>
          <a:effectRef idx="1">
            <a:schemeClr val="accent3"/>
          </a:effectRef>
          <a:fontRef idx="minor">
            <a:schemeClr val="dk1"/>
          </a:fontRef>
        </p:style>
        <p:txBody>
          <a:bodyPr wrap="square" lIns="36000" tIns="36000" rIns="36000" bIns="36000" rtlCol="0">
            <a:spAutoFit/>
          </a:bodyPr>
          <a:lstStyle/>
          <a:p>
            <a:pPr>
              <a:lnSpc>
                <a:spcPts val="400"/>
              </a:lnSpc>
            </a:pPr>
            <a:r>
              <a:rPr lang="ja-JP" altLang="en-US" sz="1400" b="1" dirty="0" smtClean="0">
                <a:solidFill>
                  <a:schemeClr val="tx1"/>
                </a:solidFill>
                <a:latin typeface="+mn-ea"/>
                <a:cs typeface="Times New Roman"/>
              </a:rPr>
              <a:t> </a:t>
            </a:r>
            <a:endParaRPr lang="en-US" altLang="ja-JP" sz="1400" b="1" dirty="0" smtClean="0">
              <a:solidFill>
                <a:schemeClr val="tx1"/>
              </a:solidFill>
              <a:latin typeface="+mn-ea"/>
              <a:cs typeface="Times New Roman"/>
            </a:endParaRPr>
          </a:p>
          <a:p>
            <a:pPr>
              <a:lnSpc>
                <a:spcPts val="1600"/>
              </a:lnSpc>
            </a:pPr>
            <a:r>
              <a:rPr lang="ja-JP" altLang="en-US" sz="1400" b="1" dirty="0">
                <a:solidFill>
                  <a:schemeClr val="tx1"/>
                </a:solidFill>
                <a:effectLst>
                  <a:outerShdw blurRad="38100" dist="38100" dir="2700000" algn="tl">
                    <a:srgbClr val="000000">
                      <a:alpha val="43137"/>
                    </a:srgbClr>
                  </a:outerShdw>
                </a:effectLst>
                <a:latin typeface="+mn-ea"/>
                <a:cs typeface="Times New Roman"/>
              </a:rPr>
              <a:t> </a:t>
            </a:r>
            <a:r>
              <a:rPr lang="ja-JP" altLang="en-US" sz="1400" b="1" dirty="0" smtClean="0">
                <a:solidFill>
                  <a:schemeClr val="tx1"/>
                </a:solidFill>
                <a:latin typeface="+mn-ea"/>
                <a:cs typeface="Times New Roman"/>
              </a:rPr>
              <a:t>◆</a:t>
            </a:r>
            <a:r>
              <a:rPr lang="ja-JP" altLang="en-US" sz="1400" b="1" dirty="0">
                <a:solidFill>
                  <a:schemeClr val="tx1"/>
                </a:solidFill>
                <a:latin typeface="+mn-ea"/>
                <a:cs typeface="Times New Roman"/>
              </a:rPr>
              <a:t>継続した取組み</a:t>
            </a:r>
            <a:endParaRPr lang="en-US" altLang="ja-JP" sz="1400" b="1" dirty="0">
              <a:solidFill>
                <a:schemeClr val="tx1"/>
              </a:solidFill>
              <a:latin typeface="+mn-ea"/>
              <a:cs typeface="Times New Roman"/>
            </a:endParaRPr>
          </a:p>
          <a:p>
            <a:pPr>
              <a:lnSpc>
                <a:spcPts val="1600"/>
              </a:lnSpc>
              <a:spcBef>
                <a:spcPts val="300"/>
              </a:spcBef>
            </a:pPr>
            <a:r>
              <a:rPr lang="ja-JP" altLang="en-US" sz="1200" dirty="0" smtClean="0">
                <a:solidFill>
                  <a:schemeClr val="tx1"/>
                </a:solidFill>
                <a:latin typeface="+mn-ea"/>
                <a:cs typeface="Times New Roman"/>
              </a:rPr>
              <a:t>  </a:t>
            </a:r>
            <a:r>
              <a:rPr lang="ja-JP" altLang="en-US" sz="1200" dirty="0">
                <a:solidFill>
                  <a:schemeClr val="tx1"/>
                </a:solidFill>
                <a:latin typeface="+mn-ea"/>
                <a:cs typeface="Times New Roman"/>
              </a:rPr>
              <a:t>（海岸漂着物や河川敷ごみの回収など）</a:t>
            </a:r>
          </a:p>
          <a:p>
            <a:pPr indent="-432000">
              <a:lnSpc>
                <a:spcPts val="1600"/>
              </a:lnSpc>
              <a:spcBef>
                <a:spcPts val="100"/>
              </a:spcBef>
            </a:pPr>
            <a:r>
              <a:rPr lang="ja-JP" altLang="en-US" sz="1200" dirty="0">
                <a:solidFill>
                  <a:schemeClr val="tx1"/>
                </a:solidFill>
                <a:latin typeface="+mn-ea"/>
              </a:rPr>
              <a:t>　　</a:t>
            </a:r>
            <a:r>
              <a:rPr lang="ja-JP" altLang="en-US" sz="1200" dirty="0" smtClean="0">
                <a:solidFill>
                  <a:schemeClr val="tx1"/>
                </a:solidFill>
                <a:latin typeface="+mn-ea"/>
              </a:rPr>
              <a:t>〇府や市町村による</a:t>
            </a:r>
            <a:r>
              <a:rPr lang="ja-JP" altLang="en-US" sz="1200" spc="-20" dirty="0" smtClean="0">
                <a:solidFill>
                  <a:schemeClr val="tx1"/>
                </a:solidFill>
                <a:latin typeface="+mn-ea"/>
              </a:rPr>
              <a:t>港湾</a:t>
            </a:r>
            <a:r>
              <a:rPr lang="ja-JP" altLang="en-US" sz="1200" spc="-20" dirty="0">
                <a:solidFill>
                  <a:schemeClr val="tx1"/>
                </a:solidFill>
                <a:latin typeface="+mn-ea"/>
              </a:rPr>
              <a:t>区域、自然海浜や河川敷等におけるプラスチックを含む</a:t>
            </a:r>
            <a:r>
              <a:rPr lang="ja-JP" altLang="en-US" sz="1200" spc="-20" dirty="0" smtClean="0">
                <a:solidFill>
                  <a:schemeClr val="tx1"/>
                </a:solidFill>
                <a:latin typeface="+mn-ea"/>
              </a:rPr>
              <a:t>漂着</a:t>
            </a:r>
            <a:endParaRPr lang="en-US" altLang="ja-JP" sz="1200" spc="-20" dirty="0" smtClean="0">
              <a:solidFill>
                <a:schemeClr val="tx1"/>
              </a:solidFill>
              <a:latin typeface="+mn-ea"/>
            </a:endParaRPr>
          </a:p>
          <a:p>
            <a:pPr indent="-432000">
              <a:lnSpc>
                <a:spcPts val="1600"/>
              </a:lnSpc>
              <a:spcBef>
                <a:spcPts val="100"/>
              </a:spcBef>
            </a:pPr>
            <a:r>
              <a:rPr lang="ja-JP" altLang="en-US" sz="1200" spc="-20" dirty="0">
                <a:solidFill>
                  <a:schemeClr val="tx1"/>
                </a:solidFill>
                <a:latin typeface="+mn-ea"/>
              </a:rPr>
              <a:t>　</a:t>
            </a:r>
            <a:r>
              <a:rPr lang="ja-JP" altLang="en-US" sz="1200" spc="-20" dirty="0" smtClean="0">
                <a:solidFill>
                  <a:schemeClr val="tx1"/>
                </a:solidFill>
                <a:latin typeface="+mn-ea"/>
              </a:rPr>
              <a:t>　　 ごみなどの</a:t>
            </a:r>
            <a:r>
              <a:rPr lang="ja-JP" altLang="en-US" sz="1200" spc="-20" dirty="0">
                <a:solidFill>
                  <a:schemeClr val="tx1"/>
                </a:solidFill>
                <a:latin typeface="+mn-ea"/>
              </a:rPr>
              <a:t>回収作業</a:t>
            </a:r>
            <a:r>
              <a:rPr lang="ja-JP" altLang="en-US" sz="1200" spc="-20" dirty="0" smtClean="0">
                <a:solidFill>
                  <a:schemeClr val="tx1"/>
                </a:solidFill>
                <a:latin typeface="+mn-ea"/>
              </a:rPr>
              <a:t>・</a:t>
            </a:r>
            <a:r>
              <a:rPr lang="ja-JP" altLang="en-US" sz="1200" dirty="0" smtClean="0">
                <a:solidFill>
                  <a:schemeClr val="tx1"/>
                </a:solidFill>
                <a:latin typeface="+mn-ea"/>
              </a:rPr>
              <a:t>キャンペーン</a:t>
            </a:r>
            <a:endParaRPr lang="en-US" altLang="ja-JP" sz="120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〇</a:t>
            </a:r>
            <a:r>
              <a:rPr lang="ja-JP" altLang="en-US" sz="1200" spc="-10" dirty="0">
                <a:solidFill>
                  <a:schemeClr val="tx1"/>
                </a:solidFill>
                <a:latin typeface="+mn-ea"/>
              </a:rPr>
              <a:t>平成</a:t>
            </a:r>
            <a:r>
              <a:rPr lang="en-US" altLang="ja-JP" sz="1200" spc="-10" dirty="0">
                <a:solidFill>
                  <a:schemeClr val="tx1"/>
                </a:solidFill>
                <a:latin typeface="+mn-ea"/>
              </a:rPr>
              <a:t>29</a:t>
            </a:r>
            <a:r>
              <a:rPr lang="ja-JP" altLang="en-US" sz="1200" spc="-10" dirty="0">
                <a:solidFill>
                  <a:schemeClr val="tx1"/>
                </a:solidFill>
                <a:latin typeface="+mn-ea"/>
              </a:rPr>
              <a:t>年３月に策定した地域計画に基づく、国庫補助を活用した浮遊ごみや海底</a:t>
            </a:r>
            <a:endParaRPr lang="en-US" altLang="ja-JP" sz="1200" spc="-1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ごみの回収等</a:t>
            </a:r>
            <a:endParaRPr lang="en-US" altLang="ja-JP" sz="120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〇大阪湾沿岸自治体と連携した大阪湾の水質を考える啓発イベント</a:t>
            </a:r>
            <a:endParaRPr lang="en-US" altLang="ja-JP" sz="1200" dirty="0">
              <a:solidFill>
                <a:schemeClr val="tx1"/>
              </a:solidFill>
              <a:latin typeface="+mn-ea"/>
            </a:endParaRPr>
          </a:p>
          <a:p>
            <a:pPr>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a:t>
            </a:r>
            <a:r>
              <a:rPr lang="ja-JP" altLang="en-US" sz="1200" dirty="0">
                <a:solidFill>
                  <a:schemeClr val="tx1"/>
                </a:solidFill>
                <a:latin typeface="+mn-ea"/>
                <a:cs typeface="Times New Roman"/>
              </a:rPr>
              <a:t>プラスチックごみを含む廃棄物３Ｒの推進）</a:t>
            </a:r>
            <a:endParaRPr lang="en-US" altLang="ja-JP" sz="1200" dirty="0">
              <a:solidFill>
                <a:schemeClr val="tx1"/>
              </a:solidFill>
              <a:latin typeface="+mn-ea"/>
              <a:cs typeface="Times New Roman"/>
            </a:endParaRPr>
          </a:p>
          <a:p>
            <a:pPr>
              <a:lnSpc>
                <a:spcPts val="1600"/>
              </a:lnSpc>
              <a:spcBef>
                <a:spcPts val="1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〇</a:t>
            </a:r>
            <a:r>
              <a:rPr lang="ja-JP" altLang="en-US" sz="1200" dirty="0">
                <a:solidFill>
                  <a:schemeClr val="tx1"/>
                </a:solidFill>
                <a:latin typeface="+mn-ea"/>
                <a:cs typeface="Times New Roman"/>
              </a:rPr>
              <a:t>市町村のルールに従ったごみの分別排出の啓発</a:t>
            </a:r>
            <a:endParaRPr lang="en-US" altLang="ja-JP" sz="1200" dirty="0">
              <a:solidFill>
                <a:schemeClr val="tx1"/>
              </a:solidFill>
              <a:latin typeface="+mn-ea"/>
              <a:cs typeface="Times New Roman"/>
            </a:endParaRPr>
          </a:p>
          <a:p>
            <a:pPr>
              <a:lnSpc>
                <a:spcPts val="1600"/>
              </a:lnSpc>
              <a:spcBef>
                <a:spcPts val="100"/>
              </a:spcBef>
            </a:pPr>
            <a:r>
              <a:rPr lang="ja-JP" altLang="en-US" sz="1200" dirty="0" smtClean="0">
                <a:solidFill>
                  <a:schemeClr val="tx1"/>
                </a:solidFill>
                <a:latin typeface="+mn-ea"/>
                <a:cs typeface="Times New Roman"/>
              </a:rPr>
              <a:t>　　〇毎年</a:t>
            </a:r>
            <a:r>
              <a:rPr lang="ja-JP" altLang="en-US" sz="1200" dirty="0">
                <a:solidFill>
                  <a:schemeClr val="tx1"/>
                </a:solidFill>
                <a:latin typeface="+mn-ea"/>
                <a:cs typeface="Times New Roman"/>
              </a:rPr>
              <a:t>１０月にマイバック持参によるレジ袋削減の</a:t>
            </a:r>
            <a:r>
              <a:rPr lang="ja-JP" altLang="en-US" sz="1200" dirty="0" smtClean="0">
                <a:solidFill>
                  <a:schemeClr val="tx1"/>
                </a:solidFill>
                <a:latin typeface="+mn-ea"/>
                <a:cs typeface="Times New Roman"/>
              </a:rPr>
              <a:t>キャンペーン</a:t>
            </a:r>
            <a:endParaRPr lang="en-US" altLang="ja-JP" sz="1200" dirty="0" smtClean="0">
              <a:solidFill>
                <a:schemeClr val="tx1"/>
              </a:solidFill>
              <a:latin typeface="+mn-ea"/>
              <a:cs typeface="Times New Roman"/>
            </a:endParaRPr>
          </a:p>
          <a:p>
            <a:pPr>
              <a:lnSpc>
                <a:spcPts val="1600"/>
              </a:lnSpc>
              <a:spcBef>
                <a:spcPts val="1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〇北摂</a:t>
            </a:r>
            <a:r>
              <a:rPr lang="ja-JP" altLang="en-US" sz="1200" dirty="0">
                <a:solidFill>
                  <a:schemeClr val="tx1"/>
                </a:solidFill>
                <a:latin typeface="+mn-ea"/>
                <a:cs typeface="Times New Roman"/>
              </a:rPr>
              <a:t>７市３町がスーパーマーケット９社とレジ袋無料配布中止等の協定</a:t>
            </a:r>
            <a:r>
              <a:rPr lang="ja-JP" altLang="en-US" sz="1200" dirty="0" smtClean="0">
                <a:solidFill>
                  <a:schemeClr val="tx1"/>
                </a:solidFill>
                <a:latin typeface="+mn-ea"/>
                <a:cs typeface="Times New Roman"/>
              </a:rPr>
              <a:t>締結</a:t>
            </a:r>
            <a:r>
              <a:rPr lang="ja-JP" altLang="en-US" sz="1200" dirty="0">
                <a:solidFill>
                  <a:schemeClr val="tx1"/>
                </a:solidFill>
                <a:latin typeface="+mn-ea"/>
                <a:cs typeface="Times New Roman"/>
              </a:rPr>
              <a:t>　</a:t>
            </a:r>
            <a:endParaRPr lang="en-US" altLang="ja-JP" sz="1200" dirty="0">
              <a:solidFill>
                <a:schemeClr val="tx1"/>
              </a:solidFill>
              <a:latin typeface="+mn-ea"/>
            </a:endParaRPr>
          </a:p>
        </p:txBody>
      </p:sp>
      <p:sp>
        <p:nvSpPr>
          <p:cNvPr id="7" name="右大かっこ 6">
            <a:extLst>
              <a:ext uri="{FF2B5EF4-FFF2-40B4-BE49-F238E27FC236}">
                <a16:creationId xmlns:a16="http://schemas.microsoft.com/office/drawing/2014/main" id="{42FCF273-BB24-4788-AE2A-261C94E033B7}"/>
              </a:ext>
            </a:extLst>
          </p:cNvPr>
          <p:cNvSpPr/>
          <p:nvPr/>
        </p:nvSpPr>
        <p:spPr>
          <a:xfrm>
            <a:off x="7750620" y="3360440"/>
            <a:ext cx="161480" cy="1236960"/>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C56CCF41-7B38-411F-AD1B-D1C2056A2C0E}"/>
              </a:ext>
            </a:extLst>
          </p:cNvPr>
          <p:cNvSpPr/>
          <p:nvPr/>
        </p:nvSpPr>
        <p:spPr>
          <a:xfrm>
            <a:off x="8108319" y="3048000"/>
            <a:ext cx="4482939" cy="744488"/>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64008" rIns="36000" bIns="64008" rtlCol="0" anchor="t"/>
          <a:lstStyle/>
          <a:p>
            <a:r>
              <a:rPr lang="ja-JP" altLang="en-US" sz="1000" dirty="0">
                <a:solidFill>
                  <a:schemeClr val="tx1"/>
                </a:solidFill>
              </a:rPr>
              <a:t>　</a:t>
            </a:r>
            <a:r>
              <a:rPr lang="en-US" altLang="ja-JP" sz="1000" dirty="0" smtClean="0">
                <a:solidFill>
                  <a:schemeClr val="tx1"/>
                </a:solidFill>
              </a:rPr>
              <a:t>※</a:t>
            </a:r>
            <a:r>
              <a:rPr lang="ja-JP" altLang="en-US" sz="1000" dirty="0" smtClean="0">
                <a:solidFill>
                  <a:schemeClr val="tx1"/>
                </a:solidFill>
              </a:rPr>
              <a:t>マイクロプラスチック</a:t>
            </a:r>
            <a:endParaRPr lang="en-US" altLang="ja-JP" sz="1000" dirty="0" smtClean="0">
              <a:solidFill>
                <a:schemeClr val="tx1"/>
              </a:solidFill>
            </a:endParaRPr>
          </a:p>
          <a:p>
            <a:r>
              <a:rPr lang="ja-JP" altLang="en-US" sz="1000" dirty="0">
                <a:solidFill>
                  <a:schemeClr val="tx1"/>
                </a:solidFill>
              </a:rPr>
              <a:t>　　</a:t>
            </a:r>
            <a:r>
              <a:rPr lang="en-US" altLang="ja-JP" sz="1000" dirty="0" smtClean="0">
                <a:solidFill>
                  <a:schemeClr val="tx1"/>
                </a:solidFill>
              </a:rPr>
              <a:t>5mm</a:t>
            </a:r>
            <a:r>
              <a:rPr lang="ja-JP" altLang="en-US" sz="1000" dirty="0">
                <a:solidFill>
                  <a:schemeClr val="tx1"/>
                </a:solidFill>
              </a:rPr>
              <a:t>以下の微細なプラスチックごみの</a:t>
            </a:r>
            <a:r>
              <a:rPr lang="ja-JP" altLang="en-US" sz="1000" dirty="0" smtClean="0">
                <a:solidFill>
                  <a:schemeClr val="tx1"/>
                </a:solidFill>
              </a:rPr>
              <a:t>こと</a:t>
            </a:r>
            <a:r>
              <a:rPr lang="ja-JP" altLang="en-US" sz="1000" dirty="0">
                <a:solidFill>
                  <a:schemeClr val="tx1"/>
                </a:solidFill>
              </a:rPr>
              <a:t>。</a:t>
            </a:r>
            <a:r>
              <a:rPr lang="ja-JP" altLang="en-US" sz="1000" dirty="0" smtClean="0">
                <a:solidFill>
                  <a:schemeClr val="tx1"/>
                </a:solidFill>
              </a:rPr>
              <a:t>海</a:t>
            </a:r>
            <a:r>
              <a:rPr lang="ja-JP" altLang="en-US" sz="1000" dirty="0">
                <a:solidFill>
                  <a:schemeClr val="tx1"/>
                </a:solidFill>
              </a:rPr>
              <a:t>の生き物が餌と間違えて</a:t>
            </a:r>
            <a:r>
              <a:rPr lang="ja-JP" altLang="en-US" sz="1000" dirty="0" smtClean="0">
                <a:solidFill>
                  <a:schemeClr val="tx1"/>
                </a:solidFill>
              </a:rPr>
              <a:t>食べる　　</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こと</a:t>
            </a:r>
            <a:r>
              <a:rPr lang="ja-JP" altLang="en-US" sz="1000" dirty="0">
                <a:solidFill>
                  <a:schemeClr val="tx1"/>
                </a:solidFill>
              </a:rPr>
              <a:t>で、吸着した化学物質が取り込まれ、生態系に影響を与えることが懸念</a:t>
            </a:r>
            <a:r>
              <a:rPr lang="ja-JP" altLang="en-US" sz="1000" dirty="0" smtClean="0">
                <a:solidFill>
                  <a:schemeClr val="tx1"/>
                </a:solidFill>
              </a:rPr>
              <a:t>されて</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いる</a:t>
            </a:r>
            <a:r>
              <a:rPr lang="ja-JP" altLang="en-US" sz="1000" dirty="0">
                <a:solidFill>
                  <a:schemeClr val="tx1"/>
                </a:solidFill>
              </a:rPr>
              <a:t>。</a:t>
            </a:r>
          </a:p>
        </p:txBody>
      </p:sp>
      <p:sp>
        <p:nvSpPr>
          <p:cNvPr id="48" name="テキスト ボックス 9">
            <a:extLst>
              <a:ext uri="{FF2B5EF4-FFF2-40B4-BE49-F238E27FC236}">
                <a16:creationId xmlns:a16="http://schemas.microsoft.com/office/drawing/2014/main" id="{0F9308D4-E0E2-4AD6-8C81-92EF0BA5662A}"/>
              </a:ext>
            </a:extLst>
          </p:cNvPr>
          <p:cNvSpPr txBox="1"/>
          <p:nvPr/>
        </p:nvSpPr>
        <p:spPr>
          <a:xfrm>
            <a:off x="6040760" y="6761415"/>
            <a:ext cx="6554387" cy="2547740"/>
          </a:xfrm>
          <a:prstGeom prst="rect">
            <a:avLst/>
          </a:prstGeom>
          <a:ln w="28575" cmpd="dbl"/>
        </p:spPr>
        <p:style>
          <a:lnRef idx="1">
            <a:schemeClr val="accent3"/>
          </a:lnRef>
          <a:fillRef idx="2">
            <a:schemeClr val="accent3"/>
          </a:fillRef>
          <a:effectRef idx="1">
            <a:schemeClr val="accent3"/>
          </a:effectRef>
          <a:fontRef idx="minor">
            <a:schemeClr val="dk1"/>
          </a:fontRef>
        </p:style>
        <p:txBody>
          <a:bodyPr wrap="square" lIns="36000" tIns="36000" rIns="36000" bIns="36000" rtlCol="0">
            <a:spAutoFit/>
          </a:bodyPr>
          <a:lstStyle/>
          <a:p>
            <a:pPr>
              <a:lnSpc>
                <a:spcPts val="400"/>
              </a:lnSpc>
            </a:pPr>
            <a:r>
              <a:rPr lang="ja-JP" altLang="en-US" sz="1400" dirty="0">
                <a:solidFill>
                  <a:schemeClr val="tx1"/>
                </a:solidFill>
                <a:latin typeface="+mn-ea"/>
                <a:cs typeface="Times New Roman"/>
              </a:rPr>
              <a:t> </a:t>
            </a:r>
            <a:endParaRPr lang="en-US" altLang="ja-JP" sz="1400" dirty="0" smtClean="0">
              <a:solidFill>
                <a:schemeClr val="tx1"/>
              </a:solidFill>
              <a:latin typeface="+mn-ea"/>
              <a:cs typeface="Times New Roman"/>
            </a:endParaRPr>
          </a:p>
          <a:p>
            <a:pPr>
              <a:lnSpc>
                <a:spcPts val="1800"/>
              </a:lnSpc>
            </a:pPr>
            <a:r>
              <a:rPr lang="en-US" altLang="ja-JP" sz="1400" dirty="0">
                <a:solidFill>
                  <a:schemeClr val="tx1"/>
                </a:solidFill>
                <a:latin typeface="+mn-ea"/>
                <a:cs typeface="Times New Roman"/>
              </a:rPr>
              <a:t> </a:t>
            </a:r>
            <a:r>
              <a:rPr lang="ja-JP" altLang="en-US" sz="1400" dirty="0" smtClean="0">
                <a:solidFill>
                  <a:schemeClr val="tx1"/>
                </a:solidFill>
                <a:latin typeface="+mn-ea"/>
                <a:cs typeface="Times New Roman"/>
              </a:rPr>
              <a:t>◆</a:t>
            </a:r>
            <a:r>
              <a:rPr lang="ja-JP" altLang="en-US" sz="1400" b="1" spc="-80" dirty="0" smtClean="0">
                <a:solidFill>
                  <a:schemeClr val="tx1"/>
                </a:solidFill>
                <a:latin typeface="+mn-ea"/>
                <a:cs typeface="Times New Roman"/>
              </a:rPr>
              <a:t>海ごみの発生抑制のため</a:t>
            </a:r>
            <a:r>
              <a:rPr lang="ja-JP" altLang="en-US" sz="1400" b="1" spc="-80" dirty="0">
                <a:solidFill>
                  <a:schemeClr val="tx1"/>
                </a:solidFill>
                <a:latin typeface="+mn-ea"/>
                <a:cs typeface="Times New Roman"/>
              </a:rPr>
              <a:t>新</a:t>
            </a:r>
            <a:r>
              <a:rPr lang="ja-JP" altLang="en-US" sz="1400" b="1" spc="-80" dirty="0" smtClean="0">
                <a:solidFill>
                  <a:schemeClr val="tx1"/>
                </a:solidFill>
                <a:latin typeface="+mn-ea"/>
                <a:cs typeface="Times New Roman"/>
              </a:rPr>
              <a:t>たな取組み　</a:t>
            </a:r>
            <a:r>
              <a:rPr lang="ja-JP" altLang="en-US" sz="1400" b="1" spc="-80" dirty="0">
                <a:solidFill>
                  <a:schemeClr val="tx1"/>
                </a:solidFill>
                <a:latin typeface="+mn-ea"/>
                <a:cs typeface="Times New Roman"/>
              </a:rPr>
              <a:t>　</a:t>
            </a:r>
            <a:r>
              <a:rPr lang="en-US" altLang="ja-JP" sz="1400" b="1" spc="-80" dirty="0" smtClean="0">
                <a:solidFill>
                  <a:schemeClr val="tx1"/>
                </a:solidFill>
                <a:latin typeface="+mn-ea"/>
                <a:cs typeface="Times New Roman"/>
              </a:rPr>
              <a:t>NEW</a:t>
            </a:r>
            <a:endParaRPr lang="en-US" altLang="ja-JP" sz="1400" b="1" i="1" spc="-80" dirty="0">
              <a:solidFill>
                <a:schemeClr val="tx1"/>
              </a:solidFill>
              <a:latin typeface="+mn-ea"/>
              <a:cs typeface="Times New Roman"/>
            </a:endParaRPr>
          </a:p>
          <a:p>
            <a:pPr indent="-432000">
              <a:lnSpc>
                <a:spcPts val="1600"/>
              </a:lnSpc>
              <a:spcBef>
                <a:spcPts val="300"/>
              </a:spcBef>
            </a:pPr>
            <a:r>
              <a:rPr lang="ja-JP" altLang="en-US" sz="1400" b="1" dirty="0">
                <a:solidFill>
                  <a:schemeClr val="tx1"/>
                </a:solidFill>
                <a:latin typeface="+mn-ea"/>
                <a:cs typeface="Times New Roman"/>
              </a:rPr>
              <a:t>　</a:t>
            </a:r>
            <a:r>
              <a:rPr lang="ja-JP" altLang="en-US" sz="1400" b="1" dirty="0" smtClean="0">
                <a:solidFill>
                  <a:schemeClr val="tx1"/>
                </a:solidFill>
                <a:latin typeface="+mn-ea"/>
                <a:cs typeface="Times New Roman"/>
              </a:rPr>
              <a:t>　</a:t>
            </a:r>
            <a:r>
              <a:rPr lang="ja-JP" altLang="en-US" sz="1100" dirty="0" smtClean="0">
                <a:solidFill>
                  <a:schemeClr val="tx1"/>
                </a:solidFill>
                <a:latin typeface="+mn-ea"/>
              </a:rPr>
              <a:t>　</a:t>
            </a:r>
            <a:r>
              <a:rPr lang="ja-JP" altLang="en-US" sz="1200" dirty="0" smtClean="0">
                <a:solidFill>
                  <a:schemeClr val="tx1"/>
                </a:solidFill>
                <a:latin typeface="+mn-ea"/>
              </a:rPr>
              <a:t>当面の対応として、</a:t>
            </a:r>
            <a:r>
              <a:rPr lang="ja-JP" altLang="en-US" sz="1200" dirty="0" smtClean="0">
                <a:solidFill>
                  <a:schemeClr val="tx1"/>
                </a:solidFill>
                <a:latin typeface="+mn-ea"/>
                <a:cs typeface="Times New Roman"/>
              </a:rPr>
              <a:t>海洋</a:t>
            </a:r>
            <a:r>
              <a:rPr lang="ja-JP" altLang="en-US" sz="1200" dirty="0">
                <a:solidFill>
                  <a:schemeClr val="tx1"/>
                </a:solidFill>
                <a:latin typeface="+mn-ea"/>
                <a:cs typeface="Times New Roman"/>
              </a:rPr>
              <a:t>プラスチックごみの理解を深め、対策のための行動を起こしてもらう</a:t>
            </a:r>
            <a:r>
              <a:rPr lang="ja-JP" altLang="en-US" sz="1200" dirty="0" smtClean="0">
                <a:solidFill>
                  <a:schemeClr val="tx1"/>
                </a:solidFill>
                <a:latin typeface="+mn-ea"/>
                <a:cs typeface="Times New Roman"/>
              </a:rPr>
              <a:t>こと　</a:t>
            </a:r>
            <a:endParaRPr lang="en-US" altLang="ja-JP" sz="1200" dirty="0" smtClean="0">
              <a:solidFill>
                <a:schemeClr val="tx1"/>
              </a:solidFill>
              <a:latin typeface="+mn-ea"/>
              <a:cs typeface="Times New Roman"/>
            </a:endParaRPr>
          </a:p>
          <a:p>
            <a:pPr indent="-432000">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を</a:t>
            </a:r>
            <a:r>
              <a:rPr lang="ja-JP" altLang="en-US" sz="1200" dirty="0">
                <a:solidFill>
                  <a:schemeClr val="tx1"/>
                </a:solidFill>
                <a:latin typeface="+mn-ea"/>
                <a:cs typeface="Times New Roman"/>
              </a:rPr>
              <a:t>目的と</a:t>
            </a:r>
            <a:r>
              <a:rPr lang="ja-JP" altLang="en-US" sz="1200" dirty="0" smtClean="0">
                <a:solidFill>
                  <a:schemeClr val="tx1"/>
                </a:solidFill>
                <a:latin typeface="+mn-ea"/>
                <a:cs typeface="Times New Roman"/>
              </a:rPr>
              <a:t>し、企業</a:t>
            </a:r>
            <a:r>
              <a:rPr lang="ja-JP" altLang="en-US" sz="1200" dirty="0">
                <a:solidFill>
                  <a:schemeClr val="tx1"/>
                </a:solidFill>
                <a:latin typeface="+mn-ea"/>
                <a:cs typeface="Times New Roman"/>
              </a:rPr>
              <a:t>と連携</a:t>
            </a:r>
            <a:r>
              <a:rPr lang="ja-JP" altLang="en-US" sz="1200" dirty="0" smtClean="0">
                <a:solidFill>
                  <a:schemeClr val="tx1"/>
                </a:solidFill>
                <a:latin typeface="+mn-ea"/>
                <a:cs typeface="Times New Roman"/>
              </a:rPr>
              <a:t>したポスター</a:t>
            </a:r>
            <a:r>
              <a:rPr lang="ja-JP" altLang="en-US" sz="1200" dirty="0">
                <a:solidFill>
                  <a:schemeClr val="tx1"/>
                </a:solidFill>
                <a:latin typeface="+mn-ea"/>
                <a:cs typeface="Times New Roman"/>
              </a:rPr>
              <a:t>、チラシによる啓発や、環境イベント、ＳＮＳなど、様々</a:t>
            </a:r>
            <a:r>
              <a:rPr lang="ja-JP" altLang="en-US" sz="1200" dirty="0" smtClean="0">
                <a:solidFill>
                  <a:schemeClr val="tx1"/>
                </a:solidFill>
                <a:latin typeface="+mn-ea"/>
                <a:cs typeface="Times New Roman"/>
              </a:rPr>
              <a:t>な媒体</a:t>
            </a:r>
            <a:endParaRPr lang="en-US" altLang="ja-JP" sz="1200" dirty="0" smtClean="0">
              <a:solidFill>
                <a:schemeClr val="tx1"/>
              </a:solidFill>
              <a:latin typeface="+mn-ea"/>
              <a:cs typeface="Times New Roman"/>
            </a:endParaRPr>
          </a:p>
          <a:p>
            <a:pPr indent="-432000">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を通じた</a:t>
            </a:r>
            <a:r>
              <a:rPr lang="ja-JP" altLang="en-US" sz="1200" dirty="0">
                <a:solidFill>
                  <a:schemeClr val="tx1"/>
                </a:solidFill>
                <a:latin typeface="+mn-ea"/>
                <a:cs typeface="Times New Roman"/>
              </a:rPr>
              <a:t>情報発信</a:t>
            </a:r>
            <a:r>
              <a:rPr lang="ja-JP" altLang="en-US" sz="1200" dirty="0" smtClean="0">
                <a:solidFill>
                  <a:schemeClr val="tx1"/>
                </a:solidFill>
                <a:latin typeface="+mn-ea"/>
                <a:cs typeface="Times New Roman"/>
              </a:rPr>
              <a:t>を１０月から開始。</a:t>
            </a:r>
            <a:r>
              <a:rPr lang="ja-JP" altLang="en-US" sz="1200" b="1" i="1" dirty="0" smtClean="0">
                <a:solidFill>
                  <a:schemeClr val="tx1"/>
                </a:solidFill>
                <a:latin typeface="+mn-ea"/>
                <a:cs typeface="Times New Roman"/>
              </a:rPr>
              <a:t>　</a:t>
            </a:r>
            <a:r>
              <a:rPr lang="ja-JP" altLang="en-US" sz="1200" b="1" dirty="0">
                <a:solidFill>
                  <a:schemeClr val="tx1"/>
                </a:solidFill>
                <a:latin typeface="+mn-ea"/>
                <a:cs typeface="Times New Roman"/>
              </a:rPr>
              <a:t>　</a:t>
            </a:r>
            <a:endParaRPr lang="en-US" altLang="ja-JP" sz="1200" b="1" dirty="0" smtClean="0">
              <a:solidFill>
                <a:schemeClr val="tx1"/>
              </a:solidFill>
              <a:latin typeface="+mn-ea"/>
              <a:cs typeface="Times New Roman"/>
            </a:endParaRPr>
          </a:p>
          <a:p>
            <a:pPr indent="-432000">
              <a:lnSpc>
                <a:spcPts val="1800"/>
              </a:lnSpc>
              <a:spcBef>
                <a:spcPts val="6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公共施設やコンビニエンスストア、スーパーマーケット等でのポスター掲示、チラシ配架</a:t>
            </a:r>
            <a:endParaRPr lang="en-US" altLang="ja-JP" sz="1200" b="1" dirty="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〇　市町村や製薬会社、印刷会社、スポーツクラブ等と連携した環境イベントにおける啓発</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鉄道会社と連携した海辺ハイキングにおける啓発</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smtClean="0">
                <a:solidFill>
                  <a:schemeClr val="tx1"/>
                </a:solidFill>
                <a:latin typeface="+mn-ea"/>
                <a:cs typeface="Times New Roman"/>
              </a:rPr>
              <a:t>　　〇　府政だより、府ホームページ、インターネット番組、</a:t>
            </a:r>
            <a:r>
              <a:rPr lang="en-US" altLang="ja-JP" sz="1200" b="1" dirty="0" smtClean="0">
                <a:solidFill>
                  <a:schemeClr val="tx1"/>
                </a:solidFill>
                <a:latin typeface="+mn-ea"/>
                <a:cs typeface="Times New Roman"/>
              </a:rPr>
              <a:t>Facebook</a:t>
            </a:r>
            <a:r>
              <a:rPr lang="ja-JP" altLang="en-US" sz="1200" b="1" dirty="0">
                <a:solidFill>
                  <a:schemeClr val="tx1"/>
                </a:solidFill>
                <a:latin typeface="+mn-ea"/>
                <a:cs typeface="Times New Roman"/>
              </a:rPr>
              <a:t>に</a:t>
            </a:r>
            <a:r>
              <a:rPr lang="ja-JP" altLang="en-US" sz="1200" b="1" dirty="0" smtClean="0">
                <a:solidFill>
                  <a:schemeClr val="tx1"/>
                </a:solidFill>
                <a:latin typeface="+mn-ea"/>
                <a:cs typeface="Times New Roman"/>
              </a:rPr>
              <a:t>よる情報発信</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食品サービス会社の広報誌等による情報</a:t>
            </a:r>
            <a:r>
              <a:rPr lang="ja-JP" altLang="en-US" sz="1200" b="1" dirty="0">
                <a:solidFill>
                  <a:schemeClr val="tx1"/>
                </a:solidFill>
                <a:latin typeface="+mn-ea"/>
                <a:cs typeface="Times New Roman"/>
              </a:rPr>
              <a:t>発信</a:t>
            </a:r>
            <a:endParaRPr lang="en-US" altLang="ja-JP" sz="1200" b="1" i="1" dirty="0">
              <a:solidFill>
                <a:srgbClr val="FF0000"/>
              </a:solidFill>
              <a:latin typeface="+mn-ea"/>
              <a:cs typeface="Times New Roman"/>
            </a:endParaRPr>
          </a:p>
          <a:p>
            <a:pPr>
              <a:lnSpc>
                <a:spcPts val="600"/>
              </a:lnSpc>
            </a:pPr>
            <a:endParaRPr lang="en-US" altLang="ja-JP" sz="1200" b="1" dirty="0" smtClean="0">
              <a:solidFill>
                <a:schemeClr val="tx1"/>
              </a:solidFill>
              <a:latin typeface="+mn-ea"/>
              <a:cs typeface="Times New Roman"/>
            </a:endParaRPr>
          </a:p>
        </p:txBody>
      </p:sp>
      <p:sp>
        <p:nvSpPr>
          <p:cNvPr id="35" name="右大かっこ 34">
            <a:extLst>
              <a:ext uri="{FF2B5EF4-FFF2-40B4-BE49-F238E27FC236}">
                <a16:creationId xmlns:a16="http://schemas.microsoft.com/office/drawing/2014/main" id="{42FCF273-BB24-4788-AE2A-261C94E033B7}"/>
              </a:ext>
            </a:extLst>
          </p:cNvPr>
          <p:cNvSpPr/>
          <p:nvPr/>
        </p:nvSpPr>
        <p:spPr>
          <a:xfrm flipH="1">
            <a:off x="424136" y="3360440"/>
            <a:ext cx="162348" cy="1224136"/>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Text Box 6"/>
          <p:cNvSpPr txBox="1">
            <a:spLocks noChangeArrowheads="1"/>
          </p:cNvSpPr>
          <p:nvPr/>
        </p:nvSpPr>
        <p:spPr bwMode="auto">
          <a:xfrm>
            <a:off x="11604029" y="124923"/>
            <a:ext cx="1133475" cy="419473"/>
          </a:xfrm>
          <a:prstGeom prst="rect">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ctr">
              <a:lnSpc>
                <a:spcPts val="2000"/>
              </a:lnSpc>
              <a:spcAft>
                <a:spcPts val="0"/>
              </a:spcAft>
            </a:pPr>
            <a:r>
              <a:rPr lang="ja-JP" altLang="en-US" sz="1700" kern="100" dirty="0" smtClean="0">
                <a:latin typeface="Century" panose="02040604050505020304" pitchFamily="18" charset="0"/>
                <a:ea typeface="ＭＳ ゴシック" panose="020B0609070205080204" pitchFamily="49" charset="-128"/>
                <a:cs typeface="Times New Roman" panose="02020603050405020304" pitchFamily="18" charset="0"/>
              </a:rPr>
              <a:t>資料３</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5" name="図 4"/>
          <p:cNvPicPr>
            <a:picLocks noChangeAspect="1"/>
          </p:cNvPicPr>
          <p:nvPr/>
        </p:nvPicPr>
        <p:blipFill rotWithShape="1">
          <a:blip r:embed="rId3"/>
          <a:srcRect l="1269" b="7839"/>
          <a:stretch/>
        </p:blipFill>
        <p:spPr>
          <a:xfrm>
            <a:off x="10433248" y="1120653"/>
            <a:ext cx="2209708" cy="1534856"/>
          </a:xfrm>
          <a:prstGeom prst="rect">
            <a:avLst/>
          </a:prstGeom>
        </p:spPr>
      </p:pic>
      <p:pic>
        <p:nvPicPr>
          <p:cNvPr id="6" name="図 5"/>
          <p:cNvPicPr>
            <a:picLocks noChangeAspect="1"/>
          </p:cNvPicPr>
          <p:nvPr/>
        </p:nvPicPr>
        <p:blipFill>
          <a:blip r:embed="rId4"/>
          <a:stretch>
            <a:fillRect/>
          </a:stretch>
        </p:blipFill>
        <p:spPr>
          <a:xfrm>
            <a:off x="8016624" y="1135803"/>
            <a:ext cx="2274833" cy="1504557"/>
          </a:xfrm>
          <a:prstGeom prst="rect">
            <a:avLst/>
          </a:prstGeom>
        </p:spPr>
      </p:pic>
    </p:spTree>
    <p:extLst>
      <p:ext uri="{BB962C8B-B14F-4D97-AF65-F5344CB8AC3E}">
        <p14:creationId xmlns:p14="http://schemas.microsoft.com/office/powerpoint/2010/main" val="4151618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CC351D7C-B55C-4693-A9DB-4C1E50D08DA9}">
  <ds:schemaRefs>
    <ds:schemaRef ds:uri="http://schemas.microsoft.com/sharepoint/v3/contenttype/forms"/>
  </ds:schemaRefs>
</ds:datastoreItem>
</file>

<file path=customXml/itemProps2.xml><?xml version="1.0" encoding="utf-8"?>
<ds:datastoreItem xmlns:ds="http://schemas.openxmlformats.org/officeDocument/2006/customXml" ds:itemID="{9AE09F20-D8E1-492D-B66E-CA0DEF5058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3D0925-A139-4162-A9AA-7E25CBD55E1C}">
  <ds:schemaRef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purl.org/dc/terms/"/>
    <ds:schemaRef ds:uri="http://www.w3.org/XML/1998/namespace"/>
    <ds:schemaRef ds:uri="70d7d652-1edb-4486-adb7-569848e2bdac"/>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4351</TotalTime>
  <Words>99</Words>
  <Application>Microsoft Office PowerPoint</Application>
  <PresentationFormat>A3 297x420 mm</PresentationFormat>
  <Paragraphs>80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ＭＳ 明朝</vt:lpstr>
      <vt:lpstr>Arial</vt:lpstr>
      <vt:lpstr>Calibri</vt:lpstr>
      <vt:lpstr>Century</vt:lpstr>
      <vt:lpstr>Times New Roman</vt:lpstr>
      <vt:lpstr>Office ​​テーマ</vt:lpstr>
      <vt:lpstr>大阪府における海洋プラスチックごみ対策の取組みについて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プラスチック大阪宣言（仮称）に向けた取組方針について（案）</dc:title>
  <dc:creator>池田　桂周</dc:creator>
  <cp:lastModifiedBy>山田　眞司</cp:lastModifiedBy>
  <cp:revision>288</cp:revision>
  <cp:lastPrinted>2019-01-15T04:07:13Z</cp:lastPrinted>
  <dcterms:created xsi:type="dcterms:W3CDTF">2018-09-06T02:40:51Z</dcterms:created>
  <dcterms:modified xsi:type="dcterms:W3CDTF">2019-02-06T05:30:47Z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