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Lst>
  <p:notesMasterIdLst>
    <p:notesMasterId r:id="rId20"/>
  </p:notesMasterIdLst>
  <p:sldIdLst>
    <p:sldId id="287" r:id="rId2"/>
    <p:sldId id="363" r:id="rId3"/>
    <p:sldId id="584" r:id="rId4"/>
    <p:sldId id="580" r:id="rId5"/>
    <p:sldId id="364" r:id="rId6"/>
    <p:sldId id="581" r:id="rId7"/>
    <p:sldId id="595" r:id="rId8"/>
    <p:sldId id="598" r:id="rId9"/>
    <p:sldId id="606" r:id="rId10"/>
    <p:sldId id="597" r:id="rId11"/>
    <p:sldId id="343" r:id="rId12"/>
    <p:sldId id="583" r:id="rId13"/>
    <p:sldId id="359" r:id="rId14"/>
    <p:sldId id="599" r:id="rId15"/>
    <p:sldId id="605" r:id="rId16"/>
    <p:sldId id="374" r:id="rId17"/>
    <p:sldId id="585" r:id="rId18"/>
    <p:sldId id="389" r:id="rId19"/>
  </p:sldIdLst>
  <p:sldSz cx="12192000" cy="6858000"/>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491" userDrawn="1">
          <p15:clr>
            <a:srgbClr val="A4A3A4"/>
          </p15:clr>
        </p15:guide>
        <p15:guide id="3" pos="1300" userDrawn="1">
          <p15:clr>
            <a:srgbClr val="A4A3A4"/>
          </p15:clr>
        </p15:guide>
        <p15:guide id="4" orient="horz" pos="777" userDrawn="1">
          <p15:clr>
            <a:srgbClr val="A4A3A4"/>
          </p15:clr>
        </p15:guide>
        <p15:guide id="5" orient="horz" pos="709" userDrawn="1">
          <p15:clr>
            <a:srgbClr val="A4A3A4"/>
          </p15:clr>
        </p15:guide>
        <p15:guide id="6" pos="3840" userDrawn="1">
          <p15:clr>
            <a:srgbClr val="A4A3A4"/>
          </p15:clr>
        </p15:guide>
        <p15:guide id="7" pos="6380" userDrawn="1">
          <p15:clr>
            <a:srgbClr val="A4A3A4"/>
          </p15:clr>
        </p15:guide>
        <p15:guide id="8" pos="665" userDrawn="1">
          <p15:clr>
            <a:srgbClr val="A4A3A4"/>
          </p15:clr>
        </p15:guide>
        <p15:guide id="9" pos="7015" userDrawn="1">
          <p15:clr>
            <a:srgbClr val="A4A3A4"/>
          </p15:clr>
        </p15:guide>
        <p15:guide id="10" orient="horz" pos="4247" userDrawn="1">
          <p15:clr>
            <a:srgbClr val="A4A3A4"/>
          </p15:clr>
        </p15:guide>
        <p15:guide id="11" orient="horz" pos="37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FDF7"/>
    <a:srgbClr val="023894"/>
    <a:srgbClr val="D6F9FE"/>
    <a:srgbClr val="BED2FF"/>
    <a:srgbClr val="DAE9FE"/>
    <a:srgbClr val="91BDFD"/>
    <a:srgbClr val="339933"/>
    <a:srgbClr val="00CC66"/>
    <a:srgbClr val="011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4660"/>
  </p:normalViewPr>
  <p:slideViewPr>
    <p:cSldViewPr snapToGrid="0">
      <p:cViewPr varScale="1">
        <p:scale>
          <a:sx n="81" d="100"/>
          <a:sy n="81" d="100"/>
        </p:scale>
        <p:origin x="216" y="52"/>
      </p:cViewPr>
      <p:guideLst>
        <p:guide orient="horz" pos="2160"/>
        <p:guide pos="7491"/>
        <p:guide pos="1300"/>
        <p:guide orient="horz" pos="777"/>
        <p:guide orient="horz" pos="709"/>
        <p:guide pos="3840"/>
        <p:guide pos="6380"/>
        <p:guide pos="665"/>
        <p:guide pos="7015"/>
        <p:guide orient="horz" pos="4247"/>
        <p:guide orient="horz" pos="37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0201" cy="490437"/>
          </a:xfrm>
          <a:prstGeom prst="rect">
            <a:avLst/>
          </a:prstGeom>
        </p:spPr>
        <p:txBody>
          <a:bodyPr vert="horz" lIns="61777" tIns="30889" rIns="61777" bIns="30889" rtlCol="0"/>
          <a:lstStyle>
            <a:lvl1pPr algn="l">
              <a:defRPr sz="800"/>
            </a:lvl1pPr>
          </a:lstStyle>
          <a:p>
            <a:endParaRPr kumimoji="1" lang="ja-JP" altLang="en-US"/>
          </a:p>
        </p:txBody>
      </p:sp>
      <p:sp>
        <p:nvSpPr>
          <p:cNvPr id="3" name="日付プレースホルダー 2"/>
          <p:cNvSpPr>
            <a:spLocks noGrp="1"/>
          </p:cNvSpPr>
          <p:nvPr>
            <p:ph type="dt" idx="1"/>
          </p:nvPr>
        </p:nvSpPr>
        <p:spPr>
          <a:xfrm>
            <a:off x="3764539" y="0"/>
            <a:ext cx="2881263" cy="490437"/>
          </a:xfrm>
          <a:prstGeom prst="rect">
            <a:avLst/>
          </a:prstGeom>
        </p:spPr>
        <p:txBody>
          <a:bodyPr vert="horz" lIns="61777" tIns="30889" rIns="61777" bIns="30889" rtlCol="0"/>
          <a:lstStyle>
            <a:lvl1pPr algn="r">
              <a:defRPr sz="800"/>
            </a:lvl1pPr>
          </a:lstStyle>
          <a:p>
            <a:fld id="{A8267F3E-35B0-41D7-8E21-6D0A5D18B65F}"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388938" y="1220788"/>
            <a:ext cx="5868987" cy="3302000"/>
          </a:xfrm>
          <a:prstGeom prst="rect">
            <a:avLst/>
          </a:prstGeom>
          <a:noFill/>
          <a:ln w="12700">
            <a:solidFill>
              <a:prstClr val="black"/>
            </a:solidFill>
          </a:ln>
        </p:spPr>
        <p:txBody>
          <a:bodyPr vert="horz" lIns="61777" tIns="30889" rIns="61777" bIns="30889" rtlCol="0" anchor="ctr"/>
          <a:lstStyle/>
          <a:p>
            <a:endParaRPr lang="ja-JP" altLang="en-US"/>
          </a:p>
        </p:txBody>
      </p:sp>
      <p:sp>
        <p:nvSpPr>
          <p:cNvPr id="5" name="ノート プレースホルダー 4"/>
          <p:cNvSpPr>
            <a:spLocks noGrp="1"/>
          </p:cNvSpPr>
          <p:nvPr>
            <p:ph type="body" sz="quarter" idx="3"/>
          </p:nvPr>
        </p:nvSpPr>
        <p:spPr>
          <a:xfrm>
            <a:off x="664580" y="4705602"/>
            <a:ext cx="5317703" cy="3850039"/>
          </a:xfrm>
          <a:prstGeom prst="rect">
            <a:avLst/>
          </a:prstGeom>
        </p:spPr>
        <p:txBody>
          <a:bodyPr vert="horz" lIns="61777" tIns="30889" rIns="61777" bIns="3088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6977"/>
            <a:ext cx="2880201" cy="490437"/>
          </a:xfrm>
          <a:prstGeom prst="rect">
            <a:avLst/>
          </a:prstGeom>
        </p:spPr>
        <p:txBody>
          <a:bodyPr vert="horz" lIns="61777" tIns="30889" rIns="61777" bIns="30889" rtlCol="0" anchor="b"/>
          <a:lstStyle>
            <a:lvl1pPr algn="l">
              <a:defRPr sz="800"/>
            </a:lvl1pPr>
          </a:lstStyle>
          <a:p>
            <a:endParaRPr kumimoji="1" lang="ja-JP" altLang="en-US"/>
          </a:p>
        </p:txBody>
      </p:sp>
      <p:sp>
        <p:nvSpPr>
          <p:cNvPr id="7" name="スライド番号プレースホルダー 6"/>
          <p:cNvSpPr>
            <a:spLocks noGrp="1"/>
          </p:cNvSpPr>
          <p:nvPr>
            <p:ph type="sldNum" sz="quarter" idx="5"/>
          </p:nvPr>
        </p:nvSpPr>
        <p:spPr>
          <a:xfrm>
            <a:off x="3764539" y="9286977"/>
            <a:ext cx="2881263" cy="490437"/>
          </a:xfrm>
          <a:prstGeom prst="rect">
            <a:avLst/>
          </a:prstGeom>
        </p:spPr>
        <p:txBody>
          <a:bodyPr vert="horz" lIns="61777" tIns="30889" rIns="61777" bIns="30889" rtlCol="0" anchor="b"/>
          <a:lstStyle>
            <a:lvl1pPr algn="r">
              <a:defRPr sz="800"/>
            </a:lvl1pPr>
          </a:lstStyle>
          <a:p>
            <a:fld id="{FE830DB2-1315-437C-9100-05E736AC4ED1}" type="slidenum">
              <a:rPr kumimoji="1" lang="ja-JP" altLang="en-US" smtClean="0"/>
              <a:t>‹#›</a:t>
            </a:fld>
            <a:endParaRPr kumimoji="1" lang="ja-JP" altLang="en-US"/>
          </a:p>
        </p:txBody>
      </p:sp>
    </p:spTree>
    <p:extLst>
      <p:ext uri="{BB962C8B-B14F-4D97-AF65-F5344CB8AC3E}">
        <p14:creationId xmlns:p14="http://schemas.microsoft.com/office/powerpoint/2010/main" val="2211115905"/>
      </p:ext>
    </p:extLst>
  </p:cSld>
  <p:clrMap bg1="lt1" tx1="dk1" bg2="lt2" tx2="dk2" accent1="accent1" accent2="accent2" accent3="accent3" accent4="accent4" accent5="accent5" accent6="accent6" hlink="hlink" folHlink="folHlink"/>
  <p:notesStyle>
    <a:lvl1pPr marL="0" algn="l" defTabSz="684031" rtl="0" eaLnBrk="1" latinLnBrk="0" hangingPunct="1">
      <a:defRPr kumimoji="1" sz="898" kern="1200">
        <a:solidFill>
          <a:schemeClr val="tx1"/>
        </a:solidFill>
        <a:latin typeface="+mn-lt"/>
        <a:ea typeface="+mn-ea"/>
        <a:cs typeface="+mn-cs"/>
      </a:defRPr>
    </a:lvl1pPr>
    <a:lvl2pPr marL="342015" algn="l" defTabSz="684031" rtl="0" eaLnBrk="1" latinLnBrk="0" hangingPunct="1">
      <a:defRPr kumimoji="1" sz="898" kern="1200">
        <a:solidFill>
          <a:schemeClr val="tx1"/>
        </a:solidFill>
        <a:latin typeface="+mn-lt"/>
        <a:ea typeface="+mn-ea"/>
        <a:cs typeface="+mn-cs"/>
      </a:defRPr>
    </a:lvl2pPr>
    <a:lvl3pPr marL="684031" algn="l" defTabSz="684031" rtl="0" eaLnBrk="1" latinLnBrk="0" hangingPunct="1">
      <a:defRPr kumimoji="1" sz="898" kern="1200">
        <a:solidFill>
          <a:schemeClr val="tx1"/>
        </a:solidFill>
        <a:latin typeface="+mn-lt"/>
        <a:ea typeface="+mn-ea"/>
        <a:cs typeface="+mn-cs"/>
      </a:defRPr>
    </a:lvl3pPr>
    <a:lvl4pPr marL="1026046" algn="l" defTabSz="684031" rtl="0" eaLnBrk="1" latinLnBrk="0" hangingPunct="1">
      <a:defRPr kumimoji="1" sz="898" kern="1200">
        <a:solidFill>
          <a:schemeClr val="tx1"/>
        </a:solidFill>
        <a:latin typeface="+mn-lt"/>
        <a:ea typeface="+mn-ea"/>
        <a:cs typeface="+mn-cs"/>
      </a:defRPr>
    </a:lvl4pPr>
    <a:lvl5pPr marL="1368061" algn="l" defTabSz="684031" rtl="0" eaLnBrk="1" latinLnBrk="0" hangingPunct="1">
      <a:defRPr kumimoji="1" sz="898" kern="1200">
        <a:solidFill>
          <a:schemeClr val="tx1"/>
        </a:solidFill>
        <a:latin typeface="+mn-lt"/>
        <a:ea typeface="+mn-ea"/>
        <a:cs typeface="+mn-cs"/>
      </a:defRPr>
    </a:lvl5pPr>
    <a:lvl6pPr marL="1710076" algn="l" defTabSz="684031" rtl="0" eaLnBrk="1" latinLnBrk="0" hangingPunct="1">
      <a:defRPr kumimoji="1" sz="898" kern="1200">
        <a:solidFill>
          <a:schemeClr val="tx1"/>
        </a:solidFill>
        <a:latin typeface="+mn-lt"/>
        <a:ea typeface="+mn-ea"/>
        <a:cs typeface="+mn-cs"/>
      </a:defRPr>
    </a:lvl6pPr>
    <a:lvl7pPr marL="2052092" algn="l" defTabSz="684031" rtl="0" eaLnBrk="1" latinLnBrk="0" hangingPunct="1">
      <a:defRPr kumimoji="1" sz="898" kern="1200">
        <a:solidFill>
          <a:schemeClr val="tx1"/>
        </a:solidFill>
        <a:latin typeface="+mn-lt"/>
        <a:ea typeface="+mn-ea"/>
        <a:cs typeface="+mn-cs"/>
      </a:defRPr>
    </a:lvl7pPr>
    <a:lvl8pPr marL="2394107" algn="l" defTabSz="684031" rtl="0" eaLnBrk="1" latinLnBrk="0" hangingPunct="1">
      <a:defRPr kumimoji="1" sz="898" kern="1200">
        <a:solidFill>
          <a:schemeClr val="tx1"/>
        </a:solidFill>
        <a:latin typeface="+mn-lt"/>
        <a:ea typeface="+mn-ea"/>
        <a:cs typeface="+mn-cs"/>
      </a:defRPr>
    </a:lvl8pPr>
    <a:lvl9pPr marL="2736123" algn="l" defTabSz="684031" rtl="0" eaLnBrk="1" latinLnBrk="0" hangingPunct="1">
      <a:defRPr kumimoji="1" sz="89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185084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396200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45978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99919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68332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274116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286956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399319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323329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図 4" descr="岩礁, 大きい, 飛ぶ, 丘 が含まれている画像&#10;&#10;自動的に生成された説明">
            <a:extLst>
              <a:ext uri="{FF2B5EF4-FFF2-40B4-BE49-F238E27FC236}">
                <a16:creationId xmlns:a16="http://schemas.microsoft.com/office/drawing/2014/main" id="{92D34D26-DD99-2F23-6C90-0D28E56914CB}"/>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rcRect/>
          <a:stretch/>
        </p:blipFill>
        <p:spPr>
          <a:xfrm>
            <a:off x="-24680" y="-27384"/>
            <a:ext cx="12205343" cy="781516"/>
          </a:xfrm>
          <a:prstGeom prst="rect">
            <a:avLst/>
          </a:prstGeom>
        </p:spPr>
      </p:pic>
      <p:sp>
        <p:nvSpPr>
          <p:cNvPr id="6" name="スライド番号プレースホルダー 4">
            <a:extLst>
              <a:ext uri="{FF2B5EF4-FFF2-40B4-BE49-F238E27FC236}">
                <a16:creationId xmlns:a16="http://schemas.microsoft.com/office/drawing/2014/main" id="{38B83298-2219-F0C0-5503-697E9BF3D66D}"/>
              </a:ext>
            </a:extLst>
          </p:cNvPr>
          <p:cNvSpPr>
            <a:spLocks noGrp="1"/>
          </p:cNvSpPr>
          <p:nvPr>
            <p:ph type="sldNum" sz="quarter" idx="12"/>
          </p:nvPr>
        </p:nvSpPr>
        <p:spPr>
          <a:xfrm>
            <a:off x="9186672" y="6405863"/>
            <a:ext cx="2743200" cy="365125"/>
          </a:xfrm>
        </p:spPr>
        <p:txBody>
          <a:bodyPr/>
          <a:lstStyle>
            <a:lvl1pPr>
              <a:defRPr>
                <a:solidFill>
                  <a:schemeClr val="tx1">
                    <a:lumMod val="75000"/>
                    <a:lumOff val="25000"/>
                  </a:schemeClr>
                </a:solidFill>
              </a:defRPr>
            </a:lvl1pPr>
          </a:lstStyle>
          <a:p>
            <a:fld id="{BCBBC703-554D-4B50-AB77-19436F029C56}" type="slidenum">
              <a:rPr kumimoji="1" lang="ja-JP" altLang="en-US" smtClean="0"/>
              <a:pPr/>
              <a:t>‹#›</a:t>
            </a:fld>
            <a:endParaRPr kumimoji="1" lang="ja-JP" altLang="en-US"/>
          </a:p>
        </p:txBody>
      </p:sp>
    </p:spTree>
    <p:extLst>
      <p:ext uri="{BB962C8B-B14F-4D97-AF65-F5344CB8AC3E}">
        <p14:creationId xmlns:p14="http://schemas.microsoft.com/office/powerpoint/2010/main" val="48461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7" name="図 6" descr="岩礁, 大きい, 飛ぶ, 丘 が含まれている画像&#10;&#10;自動的に生成された説明">
            <a:extLst>
              <a:ext uri="{FF2B5EF4-FFF2-40B4-BE49-F238E27FC236}">
                <a16:creationId xmlns:a16="http://schemas.microsoft.com/office/drawing/2014/main" id="{B24C1E71-A5B1-C2D2-2FDA-D6B2E873584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rcRect/>
          <a:stretch/>
        </p:blipFill>
        <p:spPr>
          <a:xfrm>
            <a:off x="0" y="6308134"/>
            <a:ext cx="12205344" cy="560585"/>
          </a:xfrm>
          <a:prstGeom prst="rect">
            <a:avLst/>
          </a:prstGeom>
        </p:spPr>
      </p:pic>
      <p:sp>
        <p:nvSpPr>
          <p:cNvPr id="5" name="スライド番号プレースホルダー 4">
            <a:extLst>
              <a:ext uri="{FF2B5EF4-FFF2-40B4-BE49-F238E27FC236}">
                <a16:creationId xmlns:a16="http://schemas.microsoft.com/office/drawing/2014/main" id="{F3E268C6-1528-2FCD-5B40-0561F0F34CB9}"/>
              </a:ext>
            </a:extLst>
          </p:cNvPr>
          <p:cNvSpPr>
            <a:spLocks noGrp="1"/>
          </p:cNvSpPr>
          <p:nvPr>
            <p:ph type="sldNum" sz="quarter" idx="12"/>
          </p:nvPr>
        </p:nvSpPr>
        <p:spPr>
          <a:xfrm>
            <a:off x="9186672" y="6405863"/>
            <a:ext cx="2743200" cy="365125"/>
          </a:xfrm>
        </p:spPr>
        <p:txBody>
          <a:bodyPr/>
          <a:lstStyle>
            <a:lvl1pPr>
              <a:defRPr>
                <a:solidFill>
                  <a:schemeClr val="bg1"/>
                </a:solidFill>
              </a:defRPr>
            </a:lvl1pPr>
          </a:lstStyle>
          <a:p>
            <a:fld id="{BCBBC703-554D-4B50-AB77-19436F029C56}" type="slidenum">
              <a:rPr kumimoji="1" lang="ja-JP" altLang="en-US" smtClean="0"/>
              <a:pPr/>
              <a:t>‹#›</a:t>
            </a:fld>
            <a:endParaRPr kumimoji="1" lang="ja-JP" altLang="en-US"/>
          </a:p>
        </p:txBody>
      </p:sp>
      <p:pic>
        <p:nvPicPr>
          <p:cNvPr id="6" name="図 5" descr="岩礁, 大きい, 飛ぶ, 丘 が含まれている画像&#10;&#10;自動的に生成された説明">
            <a:extLst>
              <a:ext uri="{FF2B5EF4-FFF2-40B4-BE49-F238E27FC236}">
                <a16:creationId xmlns:a16="http://schemas.microsoft.com/office/drawing/2014/main" id="{6D329412-1142-9D26-C8ED-B2B2DB9C46A6}"/>
              </a:ext>
            </a:extLst>
          </p:cNvPr>
          <p:cNvPicPr>
            <a:picLocks noChangeAspect="1"/>
          </p:cNvPicPr>
          <p:nvPr userDrawn="1"/>
        </p:nvPicPr>
        <p:blipFill rotWithShape="1">
          <a:blip r:embed="rId4" cstate="email">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a:ext>
            </a:extLst>
          </a:blip>
          <a:srcRect/>
          <a:stretch/>
        </p:blipFill>
        <p:spPr>
          <a:xfrm>
            <a:off x="0" y="0"/>
            <a:ext cx="12192000" cy="754132"/>
          </a:xfrm>
          <a:prstGeom prst="rect">
            <a:avLst/>
          </a:prstGeom>
        </p:spPr>
      </p:pic>
    </p:spTree>
    <p:extLst>
      <p:ext uri="{BB962C8B-B14F-4D97-AF65-F5344CB8AC3E}">
        <p14:creationId xmlns:p14="http://schemas.microsoft.com/office/powerpoint/2010/main" val="89654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2135949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BC703-554D-4B50-AB77-19436F029C56}" type="slidenum">
              <a:rPr kumimoji="1" lang="ja-JP" altLang="en-US" smtClean="0"/>
              <a:t>‹#›</a:t>
            </a:fld>
            <a:endParaRPr kumimoji="1" lang="ja-JP" altLang="en-US"/>
          </a:p>
        </p:txBody>
      </p:sp>
    </p:spTree>
    <p:extLst>
      <p:ext uri="{BB962C8B-B14F-4D97-AF65-F5344CB8AC3E}">
        <p14:creationId xmlns:p14="http://schemas.microsoft.com/office/powerpoint/2010/main" val="3478217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8" r:id="rId8"/>
    <p:sldLayoutId id="2147483704" r:id="rId9"/>
    <p:sldLayoutId id="2147483705" r:id="rId10"/>
    <p:sldLayoutId id="2147483706" r:id="rId11"/>
    <p:sldLayoutId id="214748370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image" Target="../media/image77.jpeg"/><Relationship Id="rId1" Type="http://schemas.openxmlformats.org/officeDocument/2006/relationships/slideLayout" Target="../slideLayouts/slideLayout8.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https://www.expo2025.or.jp/wp/wp-content/themes/expo2025orjp/assets/img/overview/logo_expo2025.png" TargetMode="External"/><Relationship Id="rId9" Type="http://schemas.openxmlformats.org/officeDocument/2006/relationships/image" Target="../media/image83.png"/><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jpeg"/><Relationship Id="rId1" Type="http://schemas.openxmlformats.org/officeDocument/2006/relationships/slideLayout" Target="../slideLayouts/slideLayout8.xml"/><Relationship Id="rId6" Type="http://schemas.openxmlformats.org/officeDocument/2006/relationships/image" Target="../media/image24.jpeg"/><Relationship Id="rId11" Type="http://schemas.openxmlformats.org/officeDocument/2006/relationships/image" Target="../media/image29.jp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A1D850B6-60F9-49F5-BB26-062F9D10E6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655" y="0"/>
            <a:ext cx="12116688" cy="6857999"/>
          </a:xfrm>
          <a:prstGeom prst="rect">
            <a:avLst/>
          </a:prstGeom>
        </p:spPr>
      </p:pic>
      <p:sp>
        <p:nvSpPr>
          <p:cNvPr id="3" name="正方形/長方形 2"/>
          <p:cNvSpPr/>
          <p:nvPr/>
        </p:nvSpPr>
        <p:spPr>
          <a:xfrm>
            <a:off x="-12000" y="2723363"/>
            <a:ext cx="12204000" cy="1438363"/>
          </a:xfrm>
          <a:prstGeom prst="rect">
            <a:avLst/>
          </a:prstGeom>
          <a:noFill/>
        </p:spPr>
        <p:txBody>
          <a:bodyPr wrap="square" lIns="112542" tIns="56271" rIns="112542" bIns="56271">
            <a:spAutoFit/>
            <a:scene3d>
              <a:camera prst="orthographicFront"/>
              <a:lightRig rig="harsh" dir="t"/>
            </a:scene3d>
            <a:sp3d prstMaterial="matte">
              <a:contourClr>
                <a:schemeClr val="bg1">
                  <a:lumMod val="65000"/>
                </a:schemeClr>
              </a:contourClr>
            </a:sp3d>
          </a:bodyPr>
          <a:lstStyle/>
          <a:p>
            <a:pPr algn="ctr">
              <a:lnSpc>
                <a:spcPct val="120000"/>
              </a:lnSpc>
            </a:pPr>
            <a:r>
              <a:rPr lang="ja-JP" altLang="en-US" sz="3800" b="1" spc="-111" dirty="0">
                <a:solidFill>
                  <a:srgbClr val="FFFDF7"/>
                </a:solidFill>
                <a:latin typeface="BIZ UDPゴシック" panose="020B0400000000000000" pitchFamily="50" charset="-128"/>
                <a:ea typeface="BIZ UDPゴシック" panose="020B0400000000000000" pitchFamily="50" charset="-128"/>
              </a:rPr>
              <a:t>大阪府におけるブルーカーボン生態系の保全・再生・創出</a:t>
            </a:r>
            <a:endParaRPr lang="en-US" altLang="ja-JP" sz="3800" b="1" spc="-111" dirty="0">
              <a:solidFill>
                <a:srgbClr val="FFFDF7"/>
              </a:solidFill>
              <a:latin typeface="BIZ UDPゴシック" panose="020B0400000000000000" pitchFamily="50" charset="-128"/>
              <a:ea typeface="BIZ UDPゴシック" panose="020B0400000000000000" pitchFamily="50" charset="-128"/>
            </a:endParaRPr>
          </a:p>
          <a:p>
            <a:pPr algn="ctr">
              <a:lnSpc>
                <a:spcPct val="120000"/>
              </a:lnSpc>
            </a:pPr>
            <a:endParaRPr lang="ja-JP" altLang="en-US" sz="3800" b="1" spc="-111" dirty="0">
              <a:solidFill>
                <a:srgbClr val="FFFDF7"/>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6318811" y="4460724"/>
            <a:ext cx="670900" cy="706027"/>
          </a:xfrm>
          <a:prstGeom prst="rect">
            <a:avLst/>
          </a:prstGeom>
        </p:spPr>
        <p:txBody>
          <a:bodyPr wrap="square">
            <a:spAutoFit/>
          </a:bodyPr>
          <a:lstStyle/>
          <a:p>
            <a:pPr algn="just">
              <a:lnSpc>
                <a:spcPct val="90000"/>
              </a:lnSpc>
              <a:spcBef>
                <a:spcPct val="0"/>
              </a:spcBef>
              <a:buNone/>
            </a:pPr>
            <a:endParaRPr lang="ja-JP" altLang="en-US" sz="4431" b="1" kern="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829182C8-22F3-D0D4-24A6-FBCCDB0936AE}"/>
              </a:ext>
            </a:extLst>
          </p:cNvPr>
          <p:cNvSpPr/>
          <p:nvPr/>
        </p:nvSpPr>
        <p:spPr>
          <a:xfrm>
            <a:off x="-11575" y="5067875"/>
            <a:ext cx="12204000" cy="881745"/>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5231966" y="5678319"/>
            <a:ext cx="1780523" cy="261610"/>
          </a:xfrm>
          <a:prstGeom prst="rect">
            <a:avLst/>
          </a:prstGeom>
          <a:noFill/>
        </p:spPr>
        <p:txBody>
          <a:bodyPr wrap="square" rtlCol="0">
            <a:spAutoFit/>
          </a:bodyPr>
          <a:lstStyle/>
          <a:p>
            <a:pPr algn="ctr"/>
            <a:r>
              <a:rPr kumimoji="1" lang="en-US" altLang="ja-JP" sz="1100" dirty="0">
                <a:latin typeface="Meiryo UI" panose="020B0604030504040204" pitchFamily="50" charset="-128"/>
                <a:ea typeface="Meiryo UI" panose="020B0604030504040204" pitchFamily="50" charset="-128"/>
              </a:rPr>
              <a:t>2024</a:t>
            </a:r>
            <a:r>
              <a:rPr kumimoji="1" lang="ja-JP" altLang="en-US" sz="1100" dirty="0">
                <a:latin typeface="Meiryo UI" panose="020B0604030504040204" pitchFamily="50" charset="-128"/>
                <a:ea typeface="Meiryo UI" panose="020B0604030504040204" pitchFamily="50" charset="-128"/>
              </a:rPr>
              <a:t>年７月</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９日</a:t>
            </a: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4255" y="5166751"/>
            <a:ext cx="1401000" cy="468000"/>
          </a:xfrm>
          <a:prstGeom prst="rect">
            <a:avLst/>
          </a:prstGeom>
        </p:spPr>
      </p:pic>
      <p:sp>
        <p:nvSpPr>
          <p:cNvPr id="2" name="テキスト ボックス 1">
            <a:extLst>
              <a:ext uri="{FF2B5EF4-FFF2-40B4-BE49-F238E27FC236}">
                <a16:creationId xmlns:a16="http://schemas.microsoft.com/office/drawing/2014/main" id="{F365A3CF-32FF-4B8C-9C8E-FF2E97D20975}"/>
              </a:ext>
            </a:extLst>
          </p:cNvPr>
          <p:cNvSpPr txBox="1"/>
          <p:nvPr/>
        </p:nvSpPr>
        <p:spPr>
          <a:xfrm>
            <a:off x="10586545" y="173421"/>
            <a:ext cx="1371600" cy="369332"/>
          </a:xfrm>
          <a:prstGeom prst="rect">
            <a:avLst/>
          </a:prstGeom>
          <a:solidFill>
            <a:schemeClr val="bg1"/>
          </a:solidFill>
          <a:ln>
            <a:solidFill>
              <a:schemeClr val="tx1"/>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参考資料３</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17202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CC566F2-ECEC-4325-97B4-55D8C44FFF8F}"/>
              </a:ext>
            </a:extLst>
          </p:cNvPr>
          <p:cNvSpPr>
            <a:spLocks noGrp="1"/>
          </p:cNvSpPr>
          <p:nvPr>
            <p:ph type="sldNum" sz="quarter" idx="12"/>
          </p:nvPr>
        </p:nvSpPr>
        <p:spPr>
          <a:xfrm>
            <a:off x="9448800" y="6459763"/>
            <a:ext cx="2743200" cy="365125"/>
          </a:xfrm>
        </p:spPr>
        <p:txBody>
          <a:bodyPr/>
          <a:lstStyle/>
          <a:p>
            <a:fld id="{BCBBC703-554D-4B50-AB77-19436F029C56}" type="slidenum">
              <a:rPr kumimoji="1" lang="ja-JP" altLang="en-US" smtClean="0"/>
              <a:pPr/>
              <a:t>10</a:t>
            </a:fld>
            <a:endParaRPr kumimoji="1" lang="ja-JP" altLang="en-US"/>
          </a:p>
        </p:txBody>
      </p:sp>
      <p:sp>
        <p:nvSpPr>
          <p:cNvPr id="5" name="テキスト ボックス 4">
            <a:extLst>
              <a:ext uri="{FF2B5EF4-FFF2-40B4-BE49-F238E27FC236}">
                <a16:creationId xmlns:a16="http://schemas.microsoft.com/office/drawing/2014/main" id="{9FACD028-152A-468E-A17E-75FD2534D612}"/>
              </a:ext>
            </a:extLst>
          </p:cNvPr>
          <p:cNvSpPr txBox="1"/>
          <p:nvPr/>
        </p:nvSpPr>
        <p:spPr>
          <a:xfrm>
            <a:off x="0" y="149526"/>
            <a:ext cx="9952672"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　阪南市様の取組み</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4A824B1B-F72B-4032-8CCD-34595F61E89C}"/>
              </a:ext>
            </a:extLst>
          </p:cNvPr>
          <p:cNvSpPr txBox="1"/>
          <p:nvPr/>
        </p:nvSpPr>
        <p:spPr>
          <a:xfrm>
            <a:off x="0" y="6402291"/>
            <a:ext cx="9952672" cy="338554"/>
          </a:xfrm>
          <a:prstGeom prst="rect">
            <a:avLst/>
          </a:prstGeom>
          <a:noFill/>
        </p:spPr>
        <p:txBody>
          <a:bodyPr wrap="square" rtlCol="0">
            <a:spAutoFit/>
          </a:bodyPr>
          <a:lstStyle/>
          <a:p>
            <a:r>
              <a:rPr kumimoji="1" lang="ja-JP" altLang="en-US" sz="1600" b="1" dirty="0">
                <a:solidFill>
                  <a:schemeClr val="bg1"/>
                </a:solidFill>
                <a:latin typeface="BIZ UDゴシック" panose="020B0400000000000000" pitchFamily="49" charset="-128"/>
                <a:ea typeface="BIZ UDゴシック" panose="020B0400000000000000" pitchFamily="49" charset="-128"/>
              </a:rPr>
              <a:t>　</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r>
              <a:rPr kumimoji="1" lang="ja-JP" altLang="en-US" sz="1600" b="1" dirty="0">
                <a:solidFill>
                  <a:schemeClr val="bg1"/>
                </a:solidFill>
                <a:latin typeface="BIZ UDゴシック" panose="020B0400000000000000" pitchFamily="49" charset="-128"/>
                <a:ea typeface="BIZ UDゴシック" panose="020B0400000000000000" pitchFamily="49" charset="-128"/>
              </a:rPr>
              <a:t>阪南市公表資料から大阪府が作成</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47B2ED75-036B-420D-9249-3CE80442B3D3}"/>
              </a:ext>
            </a:extLst>
          </p:cNvPr>
          <p:cNvSpPr txBox="1"/>
          <p:nvPr/>
        </p:nvSpPr>
        <p:spPr>
          <a:xfrm>
            <a:off x="0" y="752706"/>
            <a:ext cx="12192000" cy="1144929"/>
          </a:xfrm>
          <a:prstGeom prst="rect">
            <a:avLst/>
          </a:prstGeom>
          <a:solidFill>
            <a:schemeClr val="accent6">
              <a:lumMod val="20000"/>
              <a:lumOff val="80000"/>
            </a:schemeClr>
          </a:solidFill>
          <a:ln w="6350">
            <a:noFill/>
          </a:ln>
        </p:spPr>
        <p:txBody>
          <a:bodyPr wrap="square">
            <a:spAutoFit/>
          </a:bodyPr>
          <a:lstStyle/>
          <a:p>
            <a:pPr>
              <a:lnSpc>
                <a:spcPct val="120000"/>
              </a:lnSpc>
            </a:pPr>
            <a:r>
              <a:rPr lang="ja-JP" altLang="en-US" sz="2000" b="1" dirty="0">
                <a:solidFill>
                  <a:srgbClr val="023894"/>
                </a:solidFill>
                <a:latin typeface="BIZ UDゴシック" panose="020B0400000000000000" pitchFamily="49" charset="-128"/>
                <a:ea typeface="BIZ UDゴシック" panose="020B0400000000000000" pitchFamily="49" charset="-128"/>
              </a:rPr>
              <a:t>●市民・企業・</a:t>
            </a:r>
            <a:r>
              <a:rPr lang="en-US" altLang="ja-JP" sz="2000" b="1" dirty="0">
                <a:solidFill>
                  <a:srgbClr val="023894"/>
                </a:solidFill>
                <a:latin typeface="BIZ UDゴシック" panose="020B0400000000000000" pitchFamily="49" charset="-128"/>
                <a:ea typeface="BIZ UDゴシック" panose="020B0400000000000000" pitchFamily="49" charset="-128"/>
              </a:rPr>
              <a:t>NPO</a:t>
            </a:r>
            <a:r>
              <a:rPr lang="ja-JP" altLang="en-US" sz="2000" b="1" dirty="0">
                <a:solidFill>
                  <a:srgbClr val="023894"/>
                </a:solidFill>
                <a:latin typeface="BIZ UDゴシック" panose="020B0400000000000000" pitchFamily="49" charset="-128"/>
                <a:ea typeface="BIZ UDゴシック" panose="020B0400000000000000" pitchFamily="49" charset="-128"/>
              </a:rPr>
              <a:t>等と連携しアマモ場の保全・再生の取組み</a:t>
            </a:r>
            <a:endParaRPr lang="en-US" altLang="ja-JP" sz="2000" b="1" dirty="0">
              <a:solidFill>
                <a:srgbClr val="023894"/>
              </a:solidFill>
              <a:latin typeface="BIZ UDゴシック" panose="020B0400000000000000" pitchFamily="49" charset="-128"/>
              <a:ea typeface="BIZ UDゴシック" panose="020B0400000000000000" pitchFamily="49" charset="-128"/>
            </a:endParaRPr>
          </a:p>
          <a:p>
            <a:pPr>
              <a:lnSpc>
                <a:spcPct val="120000"/>
              </a:lnSpc>
            </a:pPr>
            <a:r>
              <a:rPr lang="ja-JP" altLang="en-US" sz="2000" b="1" dirty="0">
                <a:solidFill>
                  <a:srgbClr val="023894"/>
                </a:solidFill>
                <a:latin typeface="BIZ UDゴシック" panose="020B0400000000000000" pitchFamily="49" charset="-128"/>
                <a:ea typeface="BIZ UDゴシック" panose="020B0400000000000000" pitchFamily="49" charset="-128"/>
              </a:rPr>
              <a:t>　・阪南市内５か所のアマモ場が「自然共生サイト」として認定　</a:t>
            </a:r>
            <a:endParaRPr lang="en-US" altLang="ja-JP" sz="2000" b="1" dirty="0">
              <a:solidFill>
                <a:srgbClr val="023894"/>
              </a:solidFill>
              <a:latin typeface="BIZ UDゴシック" panose="020B0400000000000000" pitchFamily="49" charset="-128"/>
              <a:ea typeface="BIZ UDゴシック" panose="020B0400000000000000" pitchFamily="49" charset="-128"/>
            </a:endParaRPr>
          </a:p>
          <a:p>
            <a:pPr>
              <a:lnSpc>
                <a:spcPct val="120000"/>
              </a:lnSpc>
            </a:pPr>
            <a:r>
              <a:rPr lang="ja-JP" altLang="en-US" sz="2000" b="1" dirty="0">
                <a:solidFill>
                  <a:srgbClr val="023894"/>
                </a:solidFill>
                <a:latin typeface="BIZ UDゴシック" panose="020B0400000000000000" pitchFamily="49" charset="-128"/>
                <a:ea typeface="BIZ UDゴシック" panose="020B0400000000000000" pitchFamily="49" charset="-128"/>
              </a:rPr>
              <a:t>　・カーボンニュートラル等に貢献する取組として「第１回全国海の再生・ブルーインフラ賞」受賞</a:t>
            </a:r>
            <a:endParaRPr lang="en-US" altLang="ja-JP" sz="2000" b="1" dirty="0">
              <a:solidFill>
                <a:srgbClr val="023894"/>
              </a:solidFill>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A908FC0C-AABB-493D-863E-E296E4F6EC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353" y="1950600"/>
            <a:ext cx="6033602" cy="4323089"/>
          </a:xfrm>
          <a:prstGeom prst="rect">
            <a:avLst/>
          </a:prstGeom>
        </p:spPr>
      </p:pic>
      <p:pic>
        <p:nvPicPr>
          <p:cNvPr id="10" name="図 9">
            <a:extLst>
              <a:ext uri="{FF2B5EF4-FFF2-40B4-BE49-F238E27FC236}">
                <a16:creationId xmlns:a16="http://schemas.microsoft.com/office/drawing/2014/main" id="{214DC53E-C9D1-495B-B4BA-4BAD5F6865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0215" y="2554664"/>
            <a:ext cx="5208148" cy="3340655"/>
          </a:xfrm>
          <a:prstGeom prst="rect">
            <a:avLst/>
          </a:prstGeom>
        </p:spPr>
      </p:pic>
      <p:sp>
        <p:nvSpPr>
          <p:cNvPr id="20" name="正方形/長方形 19">
            <a:extLst>
              <a:ext uri="{FF2B5EF4-FFF2-40B4-BE49-F238E27FC236}">
                <a16:creationId xmlns:a16="http://schemas.microsoft.com/office/drawing/2014/main" id="{9DDA2A33-4207-46F1-A304-FF62EE91C35A}"/>
              </a:ext>
            </a:extLst>
          </p:cNvPr>
          <p:cNvSpPr>
            <a:spLocks/>
          </p:cNvSpPr>
          <p:nvPr/>
        </p:nvSpPr>
        <p:spPr>
          <a:xfrm>
            <a:off x="6790215" y="2229374"/>
            <a:ext cx="2087923" cy="3504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dirty="0">
                <a:solidFill>
                  <a:schemeClr val="tx1"/>
                </a:solidFill>
                <a:latin typeface="BIZ UDゴシック" panose="020B0400000000000000" pitchFamily="49" charset="-128"/>
                <a:ea typeface="BIZ UDゴシック" panose="020B0400000000000000" pitchFamily="49" charset="-128"/>
              </a:rPr>
              <a:t>阪南市内のアマモ場</a:t>
            </a:r>
          </a:p>
        </p:txBody>
      </p:sp>
    </p:spTree>
    <p:extLst>
      <p:ext uri="{BB962C8B-B14F-4D97-AF65-F5344CB8AC3E}">
        <p14:creationId xmlns:p14="http://schemas.microsoft.com/office/powerpoint/2010/main" val="660869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891DA8FE-2896-44AB-93BC-AC09880DA8D6}"/>
              </a:ext>
            </a:extLst>
          </p:cNvPr>
          <p:cNvSpPr txBox="1"/>
          <p:nvPr/>
        </p:nvSpPr>
        <p:spPr>
          <a:xfrm>
            <a:off x="8422637" y="462483"/>
            <a:ext cx="3769363" cy="415498"/>
          </a:xfrm>
          <a:prstGeom prst="rect">
            <a:avLst/>
          </a:prstGeom>
          <a:noFill/>
        </p:spPr>
        <p:txBody>
          <a:bodyPr wrap="square" rtlCol="0">
            <a:spAutoFit/>
          </a:bodyPr>
          <a:lstStyle/>
          <a:p>
            <a:r>
              <a:rPr kumimoji="1" lang="ja-JP" altLang="en-US" sz="1050" b="1" dirty="0">
                <a:solidFill>
                  <a:schemeClr val="bg1"/>
                </a:solidFill>
                <a:latin typeface="BIZ UDゴシック" panose="020B0400000000000000" pitchFamily="49" charset="-128"/>
                <a:ea typeface="BIZ UDゴシック" panose="020B0400000000000000" pitchFamily="49" charset="-128"/>
              </a:rPr>
              <a:t>～　「</a:t>
            </a:r>
            <a:r>
              <a:rPr lang="ja-JP" altLang="en-US" sz="1050" b="1" kern="0" dirty="0">
                <a:solidFill>
                  <a:schemeClr val="bg1"/>
                </a:solidFill>
                <a:latin typeface="BIZ UDゴシック" panose="020B0400000000000000" pitchFamily="49" charset="-128"/>
                <a:ea typeface="BIZ UDゴシック" panose="020B0400000000000000" pitchFamily="49" charset="-128"/>
              </a:rPr>
              <a:t>豊かな大阪湾」環境改善モデル事業（</a:t>
            </a:r>
            <a:r>
              <a:rPr lang="en-US" altLang="ja-JP" sz="1050" b="1" kern="0" dirty="0">
                <a:solidFill>
                  <a:schemeClr val="bg1"/>
                </a:solidFill>
                <a:latin typeface="BIZ UDゴシック" panose="020B0400000000000000" pitchFamily="49" charset="-128"/>
                <a:ea typeface="BIZ UDゴシック" panose="020B0400000000000000" pitchFamily="49" charset="-128"/>
              </a:rPr>
              <a:t>2021</a:t>
            </a:r>
            <a:r>
              <a:rPr lang="ja-JP" altLang="en-US" sz="1050" b="1" kern="0" dirty="0">
                <a:solidFill>
                  <a:schemeClr val="bg1"/>
                </a:solidFill>
                <a:latin typeface="BIZ UDゴシック" panose="020B0400000000000000" pitchFamily="49" charset="-128"/>
                <a:ea typeface="BIZ UDゴシック" panose="020B0400000000000000" pitchFamily="49" charset="-128"/>
              </a:rPr>
              <a:t>年度～）～</a:t>
            </a:r>
          </a:p>
        </p:txBody>
      </p:sp>
      <p:sp>
        <p:nvSpPr>
          <p:cNvPr id="88" name="テキスト ボックス 87">
            <a:extLst>
              <a:ext uri="{FF2B5EF4-FFF2-40B4-BE49-F238E27FC236}">
                <a16:creationId xmlns:a16="http://schemas.microsoft.com/office/drawing/2014/main" id="{3301434D-89A1-4DC8-99E8-0AA8CD0EC2B6}"/>
              </a:ext>
            </a:extLst>
          </p:cNvPr>
          <p:cNvSpPr txBox="1"/>
          <p:nvPr/>
        </p:nvSpPr>
        <p:spPr>
          <a:xfrm>
            <a:off x="1605177" y="2852639"/>
            <a:ext cx="809843" cy="347916"/>
          </a:xfrm>
          <a:prstGeom prst="rect">
            <a:avLst/>
          </a:prstGeom>
          <a:noFill/>
        </p:spPr>
        <p:txBody>
          <a:bodyPr wrap="square" rtlCol="0">
            <a:spAutoFit/>
          </a:bodyPr>
          <a:lstStyle/>
          <a:p>
            <a:pPr algn="r"/>
            <a:r>
              <a:rPr kumimoji="1" lang="ja-JP" altLang="en-US" sz="1661" b="1" dirty="0">
                <a:solidFill>
                  <a:schemeClr val="bg1"/>
                </a:solidFill>
                <a:latin typeface="Meiryo UI" panose="020B0604030504040204" pitchFamily="50" charset="-128"/>
                <a:ea typeface="Meiryo UI" panose="020B0604030504040204" pitchFamily="50" charset="-128"/>
              </a:rPr>
              <a:t>夢洲</a:t>
            </a:r>
          </a:p>
        </p:txBody>
      </p:sp>
      <p:sp>
        <p:nvSpPr>
          <p:cNvPr id="19" name="スライド番号プレースホルダー 1">
            <a:extLst>
              <a:ext uri="{FF2B5EF4-FFF2-40B4-BE49-F238E27FC236}">
                <a16:creationId xmlns:a16="http://schemas.microsoft.com/office/drawing/2014/main" id="{295FB477-A66C-4E76-AF6D-4711E2EF1F40}"/>
              </a:ext>
            </a:extLst>
          </p:cNvPr>
          <p:cNvSpPr txBox="1">
            <a:spLocks/>
          </p:cNvSpPr>
          <p:nvPr/>
        </p:nvSpPr>
        <p:spPr>
          <a:xfrm>
            <a:off x="9448800" y="648286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BBC703-554D-4B50-AB77-19436F029C56}" type="slidenum">
              <a:rPr kumimoji="1" lang="ja-JP" altLang="en-US" smtClean="0"/>
              <a:pPr/>
              <a:t>11</a:t>
            </a:fld>
            <a:endParaRPr kumimoji="1" lang="ja-JP" altLang="en-US" dirty="0"/>
          </a:p>
        </p:txBody>
      </p:sp>
      <p:grpSp>
        <p:nvGrpSpPr>
          <p:cNvPr id="6" name="グループ化 5">
            <a:extLst>
              <a:ext uri="{FF2B5EF4-FFF2-40B4-BE49-F238E27FC236}">
                <a16:creationId xmlns:a16="http://schemas.microsoft.com/office/drawing/2014/main" id="{CAF11770-08EF-435B-891D-DC300C3DE14A}"/>
              </a:ext>
            </a:extLst>
          </p:cNvPr>
          <p:cNvGrpSpPr/>
          <p:nvPr/>
        </p:nvGrpSpPr>
        <p:grpSpPr>
          <a:xfrm>
            <a:off x="131910" y="1675827"/>
            <a:ext cx="4780711" cy="3281979"/>
            <a:chOff x="160191" y="1595905"/>
            <a:chExt cx="4780711" cy="3281979"/>
          </a:xfrm>
        </p:grpSpPr>
        <p:grpSp>
          <p:nvGrpSpPr>
            <p:cNvPr id="3" name="グループ化 2">
              <a:extLst>
                <a:ext uri="{FF2B5EF4-FFF2-40B4-BE49-F238E27FC236}">
                  <a16:creationId xmlns:a16="http://schemas.microsoft.com/office/drawing/2014/main" id="{6EDFAC75-7CE2-4ED6-8A0E-3DB96263E757}"/>
                </a:ext>
              </a:extLst>
            </p:cNvPr>
            <p:cNvGrpSpPr/>
            <p:nvPr/>
          </p:nvGrpSpPr>
          <p:grpSpPr>
            <a:xfrm>
              <a:off x="160191" y="1595905"/>
              <a:ext cx="4780711" cy="3281979"/>
              <a:chOff x="160191" y="1595905"/>
              <a:chExt cx="4780711" cy="3281979"/>
            </a:xfrm>
          </p:grpSpPr>
          <p:sp>
            <p:nvSpPr>
              <p:cNvPr id="95" name="テキスト ボックス 94">
                <a:extLst>
                  <a:ext uri="{FF2B5EF4-FFF2-40B4-BE49-F238E27FC236}">
                    <a16:creationId xmlns:a16="http://schemas.microsoft.com/office/drawing/2014/main" id="{D7EC8587-B2BB-49AE-BFC9-D535028C7CAC}"/>
                  </a:ext>
                </a:extLst>
              </p:cNvPr>
              <p:cNvSpPr txBox="1"/>
              <p:nvPr/>
            </p:nvSpPr>
            <p:spPr>
              <a:xfrm>
                <a:off x="223276" y="1595905"/>
                <a:ext cx="4717626" cy="43332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216" b="1" dirty="0">
                    <a:latin typeface="Meiryo UI" panose="020B0604030504040204" pitchFamily="50" charset="-128"/>
                    <a:ea typeface="Meiryo UI" panose="020B0604030504040204" pitchFamily="50" charset="-128"/>
                  </a:rPr>
                  <a:t>南港野鳥園護岸（万博会場の対岸）</a:t>
                </a:r>
              </a:p>
            </p:txBody>
          </p:sp>
          <p:grpSp>
            <p:nvGrpSpPr>
              <p:cNvPr id="2" name="グループ化 1">
                <a:extLst>
                  <a:ext uri="{FF2B5EF4-FFF2-40B4-BE49-F238E27FC236}">
                    <a16:creationId xmlns:a16="http://schemas.microsoft.com/office/drawing/2014/main" id="{02FDE2E3-0056-4EA1-A3EE-09972B23E89F}"/>
                  </a:ext>
                </a:extLst>
              </p:cNvPr>
              <p:cNvGrpSpPr/>
              <p:nvPr/>
            </p:nvGrpSpPr>
            <p:grpSpPr>
              <a:xfrm>
                <a:off x="160191" y="1959737"/>
                <a:ext cx="4717626" cy="2918147"/>
                <a:chOff x="3542836" y="2164703"/>
                <a:chExt cx="4717626" cy="2918147"/>
              </a:xfrm>
            </p:grpSpPr>
            <p:pic>
              <p:nvPicPr>
                <p:cNvPr id="87" name="図 86">
                  <a:extLst>
                    <a:ext uri="{FF2B5EF4-FFF2-40B4-BE49-F238E27FC236}">
                      <a16:creationId xmlns:a16="http://schemas.microsoft.com/office/drawing/2014/main" id="{8D205400-8E17-48A9-850E-4E581A7738A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542836" y="2164703"/>
                  <a:ext cx="4717626" cy="2918147"/>
                </a:xfrm>
                <a:prstGeom prst="rect">
                  <a:avLst/>
                </a:prstGeom>
              </p:spPr>
            </p:pic>
            <p:sp>
              <p:nvSpPr>
                <p:cNvPr id="91" name="テキスト ボックス 90">
                  <a:extLst>
                    <a:ext uri="{FF2B5EF4-FFF2-40B4-BE49-F238E27FC236}">
                      <a16:creationId xmlns:a16="http://schemas.microsoft.com/office/drawing/2014/main" id="{BDC777E4-CAD3-4E89-AEDC-DD57AAEE3DCA}"/>
                    </a:ext>
                  </a:extLst>
                </p:cNvPr>
                <p:cNvSpPr txBox="1"/>
                <p:nvPr/>
              </p:nvSpPr>
              <p:spPr>
                <a:xfrm>
                  <a:off x="4356356" y="2527561"/>
                  <a:ext cx="1254686" cy="400110"/>
                </a:xfrm>
                <a:prstGeom prst="rect">
                  <a:avLst/>
                </a:prstGeom>
                <a:noFill/>
              </p:spPr>
              <p:txBody>
                <a:bodyPr wrap="square" rtlCol="0">
                  <a:spAutoFit/>
                </a:bodyPr>
                <a:lstStyle/>
                <a:p>
                  <a:r>
                    <a:rPr kumimoji="1" lang="ja-JP" altLang="en-US" sz="2000" b="1" i="1" dirty="0">
                      <a:solidFill>
                        <a:srgbClr val="66FFFF"/>
                      </a:solidFill>
                      <a:latin typeface="Meiryo UI" panose="020B0604030504040204" pitchFamily="50" charset="-128"/>
                      <a:ea typeface="Meiryo UI" panose="020B0604030504040204" pitchFamily="50" charset="-128"/>
                    </a:rPr>
                    <a:t>夢 洲</a:t>
                  </a:r>
                </a:p>
              </p:txBody>
            </p:sp>
            <p:sp>
              <p:nvSpPr>
                <p:cNvPr id="18" name="テキスト ボックス 17">
                  <a:extLst>
                    <a:ext uri="{FF2B5EF4-FFF2-40B4-BE49-F238E27FC236}">
                      <a16:creationId xmlns:a16="http://schemas.microsoft.com/office/drawing/2014/main" id="{E95F87C2-C338-4408-A5C3-F5D8E0DB6B29}"/>
                    </a:ext>
                  </a:extLst>
                </p:cNvPr>
                <p:cNvSpPr txBox="1"/>
                <p:nvPr/>
              </p:nvSpPr>
              <p:spPr>
                <a:xfrm>
                  <a:off x="5882795" y="3729438"/>
                  <a:ext cx="1254686" cy="400110"/>
                </a:xfrm>
                <a:prstGeom prst="rect">
                  <a:avLst/>
                </a:prstGeom>
                <a:noFill/>
              </p:spPr>
              <p:txBody>
                <a:bodyPr wrap="square" rtlCol="0">
                  <a:spAutoFit/>
                </a:bodyPr>
                <a:lstStyle/>
                <a:p>
                  <a:r>
                    <a:rPr kumimoji="1" lang="ja-JP" altLang="en-US" sz="2000" b="1" i="1" dirty="0">
                      <a:solidFill>
                        <a:srgbClr val="66FFFF"/>
                      </a:solidFill>
                      <a:latin typeface="Meiryo UI" panose="020B0604030504040204" pitchFamily="50" charset="-128"/>
                      <a:ea typeface="Meiryo UI" panose="020B0604030504040204" pitchFamily="50" charset="-128"/>
                    </a:rPr>
                    <a:t>咲 洲</a:t>
                  </a:r>
                </a:p>
              </p:txBody>
            </p:sp>
          </p:grpSp>
        </p:grpSp>
        <p:sp>
          <p:nvSpPr>
            <p:cNvPr id="5" name="楕円 4">
              <a:extLst>
                <a:ext uri="{FF2B5EF4-FFF2-40B4-BE49-F238E27FC236}">
                  <a16:creationId xmlns:a16="http://schemas.microsoft.com/office/drawing/2014/main" id="{B062A95C-B0E8-4F1F-A9DF-EEED312FB5E5}"/>
                </a:ext>
              </a:extLst>
            </p:cNvPr>
            <p:cNvSpPr/>
            <p:nvPr/>
          </p:nvSpPr>
          <p:spPr>
            <a:xfrm>
              <a:off x="1377169" y="3578193"/>
              <a:ext cx="527901" cy="52790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8BDC9F3E-0B01-4049-803A-6469445FFE85}"/>
              </a:ext>
            </a:extLst>
          </p:cNvPr>
          <p:cNvGrpSpPr/>
          <p:nvPr/>
        </p:nvGrpSpPr>
        <p:grpSpPr>
          <a:xfrm>
            <a:off x="3099212" y="4353624"/>
            <a:ext cx="2323838" cy="1671896"/>
            <a:chOff x="4311115" y="2010079"/>
            <a:chExt cx="2323838" cy="1549225"/>
          </a:xfrm>
        </p:grpSpPr>
        <p:pic>
          <p:nvPicPr>
            <p:cNvPr id="25" name="図 24">
              <a:extLst>
                <a:ext uri="{FF2B5EF4-FFF2-40B4-BE49-F238E27FC236}">
                  <a16:creationId xmlns:a16="http://schemas.microsoft.com/office/drawing/2014/main" id="{34E3FF56-9353-4253-8658-02FCDABC1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1115" y="2010079"/>
              <a:ext cx="2323838" cy="1549225"/>
            </a:xfrm>
            <a:prstGeom prst="rect">
              <a:avLst/>
            </a:prstGeom>
          </p:spPr>
        </p:pic>
        <p:sp>
          <p:nvSpPr>
            <p:cNvPr id="29" name="角丸四角形 79">
              <a:extLst>
                <a:ext uri="{FF2B5EF4-FFF2-40B4-BE49-F238E27FC236}">
                  <a16:creationId xmlns:a16="http://schemas.microsoft.com/office/drawing/2014/main" id="{96242553-A0C0-4FA1-BC54-32F2A0D14B83}"/>
                </a:ext>
              </a:extLst>
            </p:cNvPr>
            <p:cNvSpPr/>
            <p:nvPr/>
          </p:nvSpPr>
          <p:spPr>
            <a:xfrm>
              <a:off x="4311115" y="2015425"/>
              <a:ext cx="2323838" cy="346050"/>
            </a:xfrm>
            <a:prstGeom prst="roundRect">
              <a:avLst>
                <a:gd name="adj" fmla="val 2443"/>
              </a:avLst>
            </a:prstGeom>
            <a:solidFill>
              <a:schemeClr val="accent4"/>
            </a:solidFill>
            <a:ln>
              <a:solidFill>
                <a:schemeClr val="accent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2021.12 </a:t>
              </a:r>
              <a:r>
                <a:rPr lang="ja-JP" altLang="en-US" dirty="0">
                  <a:solidFill>
                    <a:schemeClr val="bg1"/>
                  </a:solidFill>
                  <a:latin typeface="BIZ UDゴシック" panose="020B0400000000000000" pitchFamily="49" charset="-128"/>
                  <a:ea typeface="BIZ UDゴシック" panose="020B0400000000000000" pitchFamily="49" charset="-128"/>
                </a:rPr>
                <a:t>パネル設置</a:t>
              </a:r>
            </a:p>
          </p:txBody>
        </p:sp>
      </p:grpSp>
      <p:grpSp>
        <p:nvGrpSpPr>
          <p:cNvPr id="7" name="グループ化 6">
            <a:extLst>
              <a:ext uri="{FF2B5EF4-FFF2-40B4-BE49-F238E27FC236}">
                <a16:creationId xmlns:a16="http://schemas.microsoft.com/office/drawing/2014/main" id="{FC21D736-E87E-426F-A83E-7D8CDC4650DC}"/>
              </a:ext>
            </a:extLst>
          </p:cNvPr>
          <p:cNvGrpSpPr/>
          <p:nvPr/>
        </p:nvGrpSpPr>
        <p:grpSpPr>
          <a:xfrm>
            <a:off x="5951829" y="1690078"/>
            <a:ext cx="2854315" cy="2133000"/>
            <a:chOff x="5018628" y="4004504"/>
            <a:chExt cx="2854315" cy="2133000"/>
          </a:xfrm>
        </p:grpSpPr>
        <p:pic>
          <p:nvPicPr>
            <p:cNvPr id="27" name="図 26">
              <a:extLst>
                <a:ext uri="{FF2B5EF4-FFF2-40B4-BE49-F238E27FC236}">
                  <a16:creationId xmlns:a16="http://schemas.microsoft.com/office/drawing/2014/main" id="{D29D0AE7-FF90-44A3-99C5-85C9D4223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8943" y="4004504"/>
              <a:ext cx="2844000" cy="2133000"/>
            </a:xfrm>
            <a:prstGeom prst="rect">
              <a:avLst/>
            </a:prstGeom>
          </p:spPr>
        </p:pic>
        <p:sp>
          <p:nvSpPr>
            <p:cNvPr id="31" name="角丸四角形 79">
              <a:extLst>
                <a:ext uri="{FF2B5EF4-FFF2-40B4-BE49-F238E27FC236}">
                  <a16:creationId xmlns:a16="http://schemas.microsoft.com/office/drawing/2014/main" id="{642369CB-FD5D-40AF-B438-5AB782D4C55C}"/>
                </a:ext>
              </a:extLst>
            </p:cNvPr>
            <p:cNvSpPr/>
            <p:nvPr/>
          </p:nvSpPr>
          <p:spPr>
            <a:xfrm>
              <a:off x="5018628" y="4004504"/>
              <a:ext cx="2323838" cy="346050"/>
            </a:xfrm>
            <a:prstGeom prst="roundRect">
              <a:avLst>
                <a:gd name="adj" fmla="val 2443"/>
              </a:avLst>
            </a:prstGeom>
            <a:solidFill>
              <a:srgbClr val="00B050"/>
            </a:solidFill>
            <a:ln>
              <a:solidFill>
                <a:schemeClr val="bg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2022.4</a:t>
              </a:r>
              <a:r>
                <a:rPr lang="ja-JP" altLang="en-US" dirty="0">
                  <a:solidFill>
                    <a:schemeClr val="bg1"/>
                  </a:solidFill>
                  <a:latin typeface="BIZ UDゴシック" panose="020B0400000000000000" pitchFamily="49" charset="-128"/>
                  <a:ea typeface="BIZ UDゴシック" panose="020B0400000000000000" pitchFamily="49" charset="-128"/>
                </a:rPr>
                <a:t>繫茂状況</a:t>
              </a:r>
            </a:p>
          </p:txBody>
        </p:sp>
      </p:grpSp>
      <p:pic>
        <p:nvPicPr>
          <p:cNvPr id="26" name="図 25">
            <a:extLst>
              <a:ext uri="{FF2B5EF4-FFF2-40B4-BE49-F238E27FC236}">
                <a16:creationId xmlns:a16="http://schemas.microsoft.com/office/drawing/2014/main" id="{F4B805C3-39B3-43F9-BD3B-2F47A1D465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7789" y="1666057"/>
            <a:ext cx="2674314" cy="2137514"/>
          </a:xfrm>
          <a:prstGeom prst="rect">
            <a:avLst/>
          </a:prstGeom>
        </p:spPr>
      </p:pic>
      <p:sp>
        <p:nvSpPr>
          <p:cNvPr id="32" name="角丸四角形 79">
            <a:extLst>
              <a:ext uri="{FF2B5EF4-FFF2-40B4-BE49-F238E27FC236}">
                <a16:creationId xmlns:a16="http://schemas.microsoft.com/office/drawing/2014/main" id="{CAA78892-888F-43C6-BBBE-7774E97D71CE}"/>
              </a:ext>
            </a:extLst>
          </p:cNvPr>
          <p:cNvSpPr/>
          <p:nvPr/>
        </p:nvSpPr>
        <p:spPr>
          <a:xfrm>
            <a:off x="8967789" y="1666057"/>
            <a:ext cx="2185187" cy="363459"/>
          </a:xfrm>
          <a:prstGeom prst="roundRect">
            <a:avLst>
              <a:gd name="adj" fmla="val 2443"/>
            </a:avLst>
          </a:prstGeom>
          <a:solidFill>
            <a:srgbClr val="00B050"/>
          </a:solidFill>
          <a:ln>
            <a:solidFill>
              <a:schemeClr val="bg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2023.3</a:t>
            </a:r>
            <a:r>
              <a:rPr lang="ja-JP" altLang="en-US" dirty="0">
                <a:solidFill>
                  <a:schemeClr val="bg1"/>
                </a:solidFill>
                <a:latin typeface="BIZ UDゴシック" panose="020B0400000000000000" pitchFamily="49" charset="-128"/>
                <a:ea typeface="BIZ UDゴシック" panose="020B0400000000000000" pitchFamily="49" charset="-128"/>
              </a:rPr>
              <a:t>繫茂状況</a:t>
            </a:r>
          </a:p>
        </p:txBody>
      </p:sp>
      <p:pic>
        <p:nvPicPr>
          <p:cNvPr id="28" name="図 27">
            <a:extLst>
              <a:ext uri="{FF2B5EF4-FFF2-40B4-BE49-F238E27FC236}">
                <a16:creationId xmlns:a16="http://schemas.microsoft.com/office/drawing/2014/main" id="{FA1FC7C4-A020-41B9-B5A5-EA59878E62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2298" y="3858716"/>
            <a:ext cx="2867466" cy="2150600"/>
          </a:xfrm>
          <a:prstGeom prst="rect">
            <a:avLst/>
          </a:prstGeom>
        </p:spPr>
      </p:pic>
      <p:sp>
        <p:nvSpPr>
          <p:cNvPr id="33" name="角丸四角形 79">
            <a:extLst>
              <a:ext uri="{FF2B5EF4-FFF2-40B4-BE49-F238E27FC236}">
                <a16:creationId xmlns:a16="http://schemas.microsoft.com/office/drawing/2014/main" id="{6FC0376C-CF1A-4AF8-BA7E-2AA7424BFF99}"/>
              </a:ext>
            </a:extLst>
          </p:cNvPr>
          <p:cNvSpPr/>
          <p:nvPr/>
        </p:nvSpPr>
        <p:spPr>
          <a:xfrm>
            <a:off x="7482297" y="3836749"/>
            <a:ext cx="2343013" cy="348906"/>
          </a:xfrm>
          <a:prstGeom prst="roundRect">
            <a:avLst>
              <a:gd name="adj" fmla="val 2443"/>
            </a:avLst>
          </a:prstGeom>
          <a:solidFill>
            <a:srgbClr val="00B050"/>
          </a:solidFill>
          <a:ln>
            <a:solidFill>
              <a:schemeClr val="bg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2024.3</a:t>
            </a:r>
            <a:r>
              <a:rPr lang="ja-JP" altLang="en-US" dirty="0">
                <a:solidFill>
                  <a:schemeClr val="bg1"/>
                </a:solidFill>
                <a:latin typeface="BIZ UDゴシック" panose="020B0400000000000000" pitchFamily="49" charset="-128"/>
                <a:ea typeface="BIZ UDゴシック" panose="020B0400000000000000" pitchFamily="49" charset="-128"/>
              </a:rPr>
              <a:t>繫茂状況</a:t>
            </a:r>
          </a:p>
        </p:txBody>
      </p:sp>
      <p:sp>
        <p:nvSpPr>
          <p:cNvPr id="40" name="四角形吹き出し 3">
            <a:extLst>
              <a:ext uri="{FF2B5EF4-FFF2-40B4-BE49-F238E27FC236}">
                <a16:creationId xmlns:a16="http://schemas.microsoft.com/office/drawing/2014/main" id="{81FC0BA7-771A-4A54-BD4B-4AE806713B4D}"/>
              </a:ext>
            </a:extLst>
          </p:cNvPr>
          <p:cNvSpPr/>
          <p:nvPr/>
        </p:nvSpPr>
        <p:spPr>
          <a:xfrm>
            <a:off x="177215" y="4600404"/>
            <a:ext cx="2675024" cy="1975062"/>
          </a:xfrm>
          <a:prstGeom prst="wedgeRectCallout">
            <a:avLst>
              <a:gd name="adj1" fmla="val 5768"/>
              <a:gd name="adj2" fmla="val -7477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1"/>
          </a:p>
        </p:txBody>
      </p:sp>
      <p:pic>
        <p:nvPicPr>
          <p:cNvPr id="39" name="図 38">
            <a:extLst>
              <a:ext uri="{FF2B5EF4-FFF2-40B4-BE49-F238E27FC236}">
                <a16:creationId xmlns:a16="http://schemas.microsoft.com/office/drawing/2014/main" id="{D8050C37-0F72-4FCD-944F-88945FC751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215" y="4584801"/>
            <a:ext cx="2675024" cy="2006268"/>
          </a:xfrm>
          <a:prstGeom prst="rect">
            <a:avLst/>
          </a:prstGeom>
        </p:spPr>
      </p:pic>
      <p:sp>
        <p:nvSpPr>
          <p:cNvPr id="41" name="角丸四角形 79">
            <a:extLst>
              <a:ext uri="{FF2B5EF4-FFF2-40B4-BE49-F238E27FC236}">
                <a16:creationId xmlns:a16="http://schemas.microsoft.com/office/drawing/2014/main" id="{4B26FF7E-4B93-407D-A3C9-EAE973A714F5}"/>
              </a:ext>
            </a:extLst>
          </p:cNvPr>
          <p:cNvSpPr/>
          <p:nvPr/>
        </p:nvSpPr>
        <p:spPr>
          <a:xfrm>
            <a:off x="325021" y="4667537"/>
            <a:ext cx="2323838" cy="594632"/>
          </a:xfrm>
          <a:prstGeom prst="roundRect">
            <a:avLst>
              <a:gd name="adj" fmla="val 2443"/>
            </a:avLst>
          </a:prstGeom>
          <a:solidFill>
            <a:srgbClr val="002060"/>
          </a:solidFill>
          <a:ln>
            <a:solidFill>
              <a:schemeClr val="bg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ja-JP" altLang="en-US" dirty="0">
                <a:solidFill>
                  <a:schemeClr val="bg1"/>
                </a:solidFill>
                <a:latin typeface="BIZ UDゴシック" panose="020B0400000000000000" pitchFamily="49" charset="-128"/>
                <a:ea typeface="BIZ UDゴシック" panose="020B0400000000000000" pitchFamily="49" charset="-128"/>
              </a:rPr>
              <a:t>陸側からの外観</a:t>
            </a:r>
            <a:endParaRPr lang="en-US" altLang="ja-JP" dirty="0">
              <a:solidFill>
                <a:schemeClr val="bg1"/>
              </a:solidFill>
              <a:latin typeface="BIZ UDゴシック" panose="020B0400000000000000" pitchFamily="49" charset="-128"/>
              <a:ea typeface="BIZ UDゴシック" panose="020B0400000000000000" pitchFamily="49" charset="-128"/>
            </a:endParaRPr>
          </a:p>
          <a:p>
            <a:pPr algn="dist">
              <a:lnSpc>
                <a:spcPts val="1875"/>
              </a:lnSpc>
              <a:defRPr/>
            </a:pPr>
            <a:r>
              <a:rPr lang="ja-JP" altLang="en-US" dirty="0">
                <a:solidFill>
                  <a:schemeClr val="bg1"/>
                </a:solidFill>
                <a:latin typeface="BIZ UDゴシック" panose="020B0400000000000000" pitchFamily="49" charset="-128"/>
                <a:ea typeface="BIZ UDゴシック" panose="020B0400000000000000" pitchFamily="49" charset="-128"/>
              </a:rPr>
              <a:t>（消波ブロック）</a:t>
            </a:r>
          </a:p>
        </p:txBody>
      </p:sp>
      <p:sp>
        <p:nvSpPr>
          <p:cNvPr id="42" name="楕円 41">
            <a:extLst>
              <a:ext uri="{FF2B5EF4-FFF2-40B4-BE49-F238E27FC236}">
                <a16:creationId xmlns:a16="http://schemas.microsoft.com/office/drawing/2014/main" id="{E7868976-DAF6-4923-96F9-4F8F0342CF71}"/>
              </a:ext>
            </a:extLst>
          </p:cNvPr>
          <p:cNvSpPr/>
          <p:nvPr/>
        </p:nvSpPr>
        <p:spPr>
          <a:xfrm rot="18100836">
            <a:off x="2122333" y="5555190"/>
            <a:ext cx="473732" cy="72725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7111BD8-5799-4510-BBC5-4F7BA9B9CFED}"/>
              </a:ext>
            </a:extLst>
          </p:cNvPr>
          <p:cNvSpPr/>
          <p:nvPr/>
        </p:nvSpPr>
        <p:spPr>
          <a:xfrm>
            <a:off x="0" y="762000"/>
            <a:ext cx="12192000" cy="813326"/>
          </a:xfrm>
          <a:prstGeom prst="rect">
            <a:avLst/>
          </a:prstGeom>
          <a:solidFill>
            <a:srgbClr val="D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9575" indent="-342900" algn="just">
              <a:lnSpc>
                <a:spcPct val="110000"/>
              </a:lnSpc>
              <a:buFont typeface="Arial" panose="020B0604020202020204" pitchFamily="34" charset="0"/>
              <a:buChar char="•"/>
            </a:pP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2021</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12</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月、既設傾斜護岸の消波ブロックに、藻場が根付きやすい小型のパネルを設置。</a:t>
            </a:r>
            <a:endPar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409575" indent="-342900" algn="just">
              <a:lnSpc>
                <a:spcPct val="110000"/>
              </a:lnSpc>
              <a:buFont typeface="Arial" panose="020B0604020202020204" pitchFamily="34" charset="0"/>
              <a:buChar char="•"/>
            </a:pP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2022</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年及び</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2024</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年の春に</a:t>
            </a:r>
            <a:r>
              <a:rPr lang="ja-JP" altLang="en-US" sz="2200" b="1" kern="100" dirty="0">
                <a:solidFill>
                  <a:srgbClr val="023894"/>
                </a:solidFill>
                <a:latin typeface="BIZ UDゴシック" panose="020B0400000000000000" pitchFamily="49" charset="-128"/>
                <a:ea typeface="BIZ UDゴシック" panose="020B0400000000000000" pitchFamily="49" charset="-128"/>
                <a:cs typeface="Times New Roman" panose="02020603050405020304" pitchFamily="18" charset="0"/>
              </a:rPr>
              <a:t>経年的にワカメの発芽を確認</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altLang="en-US" sz="2200" dirty="0">
              <a:solidFill>
                <a:schemeClr val="tx1"/>
              </a:solidFill>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624E4228-C643-48DD-B1E3-D640E4D2F19E}"/>
              </a:ext>
            </a:extLst>
          </p:cNvPr>
          <p:cNvSpPr/>
          <p:nvPr/>
        </p:nvSpPr>
        <p:spPr>
          <a:xfrm>
            <a:off x="7220983" y="6112822"/>
            <a:ext cx="3493611" cy="397076"/>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a:solidFill>
                  <a:schemeClr val="bg1"/>
                </a:solidFill>
                <a:latin typeface="BIZ UDゴシック" panose="020B0400000000000000" pitchFamily="49" charset="-128"/>
                <a:ea typeface="BIZ UDゴシック" panose="020B0400000000000000" pitchFamily="49" charset="-128"/>
              </a:rPr>
              <a:t>経年的に藻場を確認</a:t>
            </a:r>
            <a:endParaRPr kumimoji="1" lang="ja-JP" altLang="en-US" sz="2000" dirty="0">
              <a:solidFill>
                <a:schemeClr val="bg1"/>
              </a:solidFill>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34931706-2DA2-4F57-8DAC-A6AA82755C8B}"/>
              </a:ext>
            </a:extLst>
          </p:cNvPr>
          <p:cNvSpPr txBox="1"/>
          <p:nvPr/>
        </p:nvSpPr>
        <p:spPr>
          <a:xfrm>
            <a:off x="0" y="149526"/>
            <a:ext cx="9952672"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　大阪府における湾奥部での藻場創出実証（南港野鳥園護岸）</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82341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BAD92F56-2D3D-4D54-966D-D19ABA127078}"/>
              </a:ext>
            </a:extLst>
          </p:cNvPr>
          <p:cNvSpPr/>
          <p:nvPr/>
        </p:nvSpPr>
        <p:spPr>
          <a:xfrm>
            <a:off x="-11575" y="0"/>
            <a:ext cx="12192000" cy="6918498"/>
          </a:xfrm>
          <a:prstGeom prst="rect">
            <a:avLst/>
          </a:prstGeom>
          <a:gradFill flip="none" rotWithShape="1">
            <a:gsLst>
              <a:gs pos="7000">
                <a:schemeClr val="accent1">
                  <a:lumMod val="89000"/>
                </a:schemeClr>
              </a:gs>
              <a:gs pos="8000">
                <a:schemeClr val="accent1">
                  <a:lumMod val="89000"/>
                </a:schemeClr>
              </a:gs>
              <a:gs pos="23000">
                <a:schemeClr val="accent1">
                  <a:lumMod val="75000"/>
                </a:schemeClr>
              </a:gs>
              <a:gs pos="97000">
                <a:srgbClr val="05022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3C3D5518-4557-4A00-B9CC-89237C51A2C5}"/>
              </a:ext>
            </a:extLst>
          </p:cNvPr>
          <p:cNvSpPr/>
          <p:nvPr/>
        </p:nvSpPr>
        <p:spPr>
          <a:xfrm>
            <a:off x="-11575" y="4386942"/>
            <a:ext cx="12204000" cy="881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F31FB23E-BE6E-A1B2-2DEE-ABCCE2B06822}"/>
              </a:ext>
            </a:extLst>
          </p:cNvPr>
          <p:cNvSpPr/>
          <p:nvPr/>
        </p:nvSpPr>
        <p:spPr>
          <a:xfrm>
            <a:off x="-11575" y="0"/>
            <a:ext cx="12192000" cy="691849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3" name="正方形/長方形 2"/>
          <p:cNvSpPr/>
          <p:nvPr/>
        </p:nvSpPr>
        <p:spPr>
          <a:xfrm>
            <a:off x="-86870" y="2922455"/>
            <a:ext cx="12811361" cy="1169251"/>
          </a:xfrm>
          <a:prstGeom prst="rect">
            <a:avLst/>
          </a:prstGeom>
          <a:noFill/>
        </p:spPr>
        <p:txBody>
          <a:bodyPr wrap="square" lIns="112542" tIns="56271" rIns="112542" bIns="56271">
            <a:spAutoFit/>
            <a:scene3d>
              <a:camera prst="orthographicFront"/>
              <a:lightRig rig="harsh" dir="t"/>
            </a:scene3d>
            <a:sp3d prstMaterial="matte">
              <a:contourClr>
                <a:schemeClr val="bg1">
                  <a:lumMod val="65000"/>
                </a:schemeClr>
              </a:contourClr>
            </a:sp3d>
          </a:bodyPr>
          <a:lstStyle/>
          <a:p>
            <a:pPr algn="ctr">
              <a:lnSpc>
                <a:spcPct val="120000"/>
              </a:lnSpc>
            </a:pPr>
            <a:r>
              <a:rPr lang="ja-JP" altLang="en-US" sz="3600" b="1" spc="-111" dirty="0">
                <a:solidFill>
                  <a:schemeClr val="bg1"/>
                </a:solidFill>
                <a:latin typeface="BIZ UDPゴシック" panose="020B0400000000000000" pitchFamily="50" charset="-128"/>
                <a:ea typeface="BIZ UDPゴシック" panose="020B0400000000000000" pitchFamily="50" charset="-128"/>
              </a:rPr>
              <a:t>大阪府の重点取組　　（</a:t>
            </a:r>
            <a:r>
              <a:rPr lang="en-US" altLang="ja-JP" sz="3600" b="1" spc="-111" dirty="0">
                <a:solidFill>
                  <a:schemeClr val="bg1"/>
                </a:solidFill>
                <a:latin typeface="BIZ UDPゴシック" panose="020B0400000000000000" pitchFamily="50" charset="-128"/>
                <a:ea typeface="BIZ UDPゴシック" panose="020B0400000000000000" pitchFamily="50" charset="-128"/>
              </a:rPr>
              <a:t>2024</a:t>
            </a:r>
            <a:r>
              <a:rPr lang="ja-JP" altLang="en-US" sz="3600" b="1" spc="-111" dirty="0">
                <a:solidFill>
                  <a:schemeClr val="bg1"/>
                </a:solidFill>
                <a:latin typeface="BIZ UDPゴシック" panose="020B0400000000000000" pitchFamily="50" charset="-128"/>
                <a:ea typeface="BIZ UDPゴシック" panose="020B0400000000000000" pitchFamily="50" charset="-128"/>
              </a:rPr>
              <a:t>年度）</a:t>
            </a:r>
            <a:endParaRPr lang="en-US" altLang="ja-JP" sz="3600" b="1" spc="-111" dirty="0">
              <a:solidFill>
                <a:schemeClr val="bg1"/>
              </a:solidFill>
              <a:latin typeface="BIZ UDPゴシック" panose="020B0400000000000000" pitchFamily="50" charset="-128"/>
              <a:ea typeface="BIZ UDPゴシック" panose="020B0400000000000000" pitchFamily="50" charset="-128"/>
            </a:endParaRPr>
          </a:p>
          <a:p>
            <a:pPr algn="ctr">
              <a:lnSpc>
                <a:spcPct val="120000"/>
              </a:lnSpc>
            </a:pPr>
            <a:r>
              <a:rPr lang="ja-JP" altLang="en-US" sz="2400" b="1" spc="-111" dirty="0">
                <a:solidFill>
                  <a:schemeClr val="bg1"/>
                </a:solidFill>
                <a:latin typeface="BIZ UDゴシック" panose="020B0400000000000000" pitchFamily="49" charset="-128"/>
                <a:ea typeface="BIZ UDゴシック" panose="020B0400000000000000" pitchFamily="49" charset="-128"/>
              </a:rPr>
              <a:t>～ブルーカーボン生態系関連事業について～</a:t>
            </a:r>
            <a:endParaRPr lang="ja-JP" altLang="en-US" sz="2000" b="1" spc="-111"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6318811" y="3779791"/>
            <a:ext cx="670900" cy="706027"/>
          </a:xfrm>
          <a:prstGeom prst="rect">
            <a:avLst/>
          </a:prstGeom>
        </p:spPr>
        <p:txBody>
          <a:bodyPr wrap="square">
            <a:spAutoFit/>
          </a:bodyPr>
          <a:lstStyle/>
          <a:p>
            <a:pPr algn="just">
              <a:lnSpc>
                <a:spcPct val="90000"/>
              </a:lnSpc>
              <a:spcBef>
                <a:spcPct val="0"/>
              </a:spcBef>
              <a:buNone/>
            </a:pPr>
            <a:endParaRPr lang="ja-JP" altLang="en-US" sz="4431" b="1" kern="0" dirty="0">
              <a:latin typeface="Meiryo UI" panose="020B0604030504040204" pitchFamily="50" charset="-128"/>
              <a:ea typeface="Meiryo UI" panose="020B0604030504040204" pitchFamily="50" charset="-128"/>
            </a:endParaRPr>
          </a:p>
        </p:txBody>
      </p:sp>
      <p:sp>
        <p:nvSpPr>
          <p:cNvPr id="18" name="スライド番号プレースホルダー 4">
            <a:extLst>
              <a:ext uri="{FF2B5EF4-FFF2-40B4-BE49-F238E27FC236}">
                <a16:creationId xmlns:a16="http://schemas.microsoft.com/office/drawing/2014/main" id="{1CF84A18-1B86-4500-9CFD-78C9B5B29CDA}"/>
              </a:ext>
            </a:extLst>
          </p:cNvPr>
          <p:cNvSpPr>
            <a:spLocks noGrp="1"/>
          </p:cNvSpPr>
          <p:nvPr>
            <p:ph type="sldNum" sz="quarter" idx="12"/>
          </p:nvPr>
        </p:nvSpPr>
        <p:spPr>
          <a:xfrm>
            <a:off x="9996379" y="6544801"/>
            <a:ext cx="2057401" cy="365125"/>
          </a:xfrm>
        </p:spPr>
        <p:txBody>
          <a:bodyPr/>
          <a:lstStyle/>
          <a:p>
            <a:fld id="{1361C753-37C8-4AB6-B462-1B7FA0986487}" type="slidenum">
              <a:rPr kumimoji="1" lang="ja-JP" altLang="en-US" smtClean="0">
                <a:latin typeface="Meiryo UI" panose="020B0604030504040204" pitchFamily="50" charset="-128"/>
                <a:ea typeface="Meiryo UI" panose="020B0604030504040204" pitchFamily="50" charset="-128"/>
              </a:rPr>
              <a:t>12</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9205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CCC84672-8DF5-4F5D-9CB9-2E4658061476}"/>
              </a:ext>
            </a:extLst>
          </p:cNvPr>
          <p:cNvSpPr txBox="1"/>
          <p:nvPr/>
        </p:nvSpPr>
        <p:spPr>
          <a:xfrm>
            <a:off x="356107" y="1795898"/>
            <a:ext cx="8709304" cy="4320000"/>
          </a:xfrm>
          <a:prstGeom prst="rect">
            <a:avLst/>
          </a:prstGeom>
          <a:solidFill>
            <a:schemeClr val="accent2">
              <a:lumMod val="20000"/>
              <a:lumOff val="80000"/>
            </a:schemeClr>
          </a:solidFill>
          <a:ln w="6350">
            <a:solidFill>
              <a:srgbClr val="FF0000"/>
            </a:solidFill>
          </a:ln>
        </p:spPr>
        <p:txBody>
          <a:bodyPr wrap="square">
            <a:spAutoFit/>
          </a:bodyPr>
          <a:lstStyle/>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p:txBody>
      </p:sp>
      <p:sp>
        <p:nvSpPr>
          <p:cNvPr id="28" name="角丸四角形 17">
            <a:extLst>
              <a:ext uri="{FF2B5EF4-FFF2-40B4-BE49-F238E27FC236}">
                <a16:creationId xmlns:a16="http://schemas.microsoft.com/office/drawing/2014/main" id="{0F760F9D-6B8B-47F3-8A56-AB2DD74BDC37}"/>
              </a:ext>
            </a:extLst>
          </p:cNvPr>
          <p:cNvSpPr/>
          <p:nvPr/>
        </p:nvSpPr>
        <p:spPr>
          <a:xfrm>
            <a:off x="-1" y="756180"/>
            <a:ext cx="12192001" cy="755298"/>
          </a:xfrm>
          <a:prstGeom prst="rect">
            <a:avLst/>
          </a:prstGeom>
          <a:solidFill>
            <a:srgbClr val="FFFA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4625" indent="-174625">
              <a:lnSpc>
                <a:spcPct val="130000"/>
              </a:lnSpc>
              <a:spcBef>
                <a:spcPts val="3000"/>
              </a:spcBef>
            </a:pP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2D6BB0C6-2031-4C47-8548-C99C813EE32D}"/>
              </a:ext>
            </a:extLst>
          </p:cNvPr>
          <p:cNvSpPr>
            <a:spLocks noGrp="1"/>
          </p:cNvSpPr>
          <p:nvPr>
            <p:ph type="sldNum" sz="quarter" idx="12"/>
          </p:nvPr>
        </p:nvSpPr>
        <p:spPr>
          <a:xfrm>
            <a:off x="9448800" y="6458954"/>
            <a:ext cx="2743200" cy="365125"/>
          </a:xfrm>
        </p:spPr>
        <p:txBody>
          <a:bodyPr/>
          <a:lstStyle/>
          <a:p>
            <a:fld id="{BCBBC703-554D-4B50-AB77-19436F029C56}" type="slidenum">
              <a:rPr kumimoji="1" lang="ja-JP" altLang="en-US" smtClean="0"/>
              <a:pPr/>
              <a:t>13</a:t>
            </a:fld>
            <a:endParaRPr kumimoji="1" lang="ja-JP" altLang="en-US" dirty="0"/>
          </a:p>
        </p:txBody>
      </p:sp>
      <p:sp>
        <p:nvSpPr>
          <p:cNvPr id="3" name="テキスト ボックス 2">
            <a:extLst>
              <a:ext uri="{FF2B5EF4-FFF2-40B4-BE49-F238E27FC236}">
                <a16:creationId xmlns:a16="http://schemas.microsoft.com/office/drawing/2014/main" id="{7DE43A78-102C-4403-8ABF-36D1A721412F}"/>
              </a:ext>
            </a:extLst>
          </p:cNvPr>
          <p:cNvSpPr txBox="1"/>
          <p:nvPr/>
        </p:nvSpPr>
        <p:spPr>
          <a:xfrm>
            <a:off x="6644" y="162989"/>
            <a:ext cx="12192000" cy="461665"/>
          </a:xfrm>
          <a:prstGeom prst="rect">
            <a:avLst/>
          </a:prstGeom>
          <a:noFill/>
        </p:spPr>
        <p:txBody>
          <a:bodyPr wrap="square" rtlCol="0">
            <a:spAutoFit/>
          </a:bodyPr>
          <a:lstStyle/>
          <a:p>
            <a:pPr>
              <a:defRPr/>
            </a:pPr>
            <a:r>
              <a:rPr lang="ja-JP" altLang="en-US" sz="2400" b="1" dirty="0">
                <a:solidFill>
                  <a:schemeClr val="bg1"/>
                </a:solidFill>
                <a:latin typeface="BIZ UDゴシック" panose="020B0400000000000000" pitchFamily="49" charset="-128"/>
                <a:ea typeface="BIZ UDゴシック" panose="020B0400000000000000" pitchFamily="49" charset="-128"/>
              </a:rPr>
              <a:t>（１）万博会場周辺海域におけるブルーカーボン生態系の創出</a:t>
            </a:r>
            <a:endParaRPr lang="en-US" altLang="ja-JP" sz="2400" b="1" dirty="0">
              <a:solidFill>
                <a:schemeClr val="bg1"/>
              </a:solidFill>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975542D7-06FE-4B55-B871-05ABB6EA7F41}"/>
              </a:ext>
            </a:extLst>
          </p:cNvPr>
          <p:cNvSpPr/>
          <p:nvPr/>
        </p:nvSpPr>
        <p:spPr>
          <a:xfrm>
            <a:off x="6645" y="758401"/>
            <a:ext cx="12191999" cy="784767"/>
          </a:xfrm>
          <a:prstGeom prst="rect">
            <a:avLst/>
          </a:prstGeom>
          <a:solidFill>
            <a:srgbClr val="D6F9FE"/>
          </a:solidFill>
        </p:spPr>
        <p:txBody>
          <a:bodyPr wrap="square">
            <a:spAutoFit/>
          </a:bodyPr>
          <a:lstStyle/>
          <a:p>
            <a:pPr marL="409575" indent="-342900" algn="just">
              <a:lnSpc>
                <a:spcPct val="110000"/>
              </a:lnSpc>
              <a:buFont typeface="Arial" panose="020B0604020202020204" pitchFamily="34" charset="0"/>
              <a:buChar char="•"/>
            </a:pPr>
            <a:r>
              <a:rPr lang="ja-JP" altLang="en-US" sz="2200" b="1" dirty="0">
                <a:latin typeface="BIZ UDゴシック" panose="020B0400000000000000" pitchFamily="49" charset="-128"/>
                <a:ea typeface="BIZ UDゴシック" panose="020B0400000000000000" pitchFamily="49" charset="-128"/>
              </a:rPr>
              <a:t>万博開催に向けて会場周辺海域にブルーカーボン生態系を創出して</a:t>
            </a:r>
            <a:r>
              <a:rPr lang="ja-JP" altLang="en-US" sz="2200" b="1" dirty="0">
                <a:solidFill>
                  <a:srgbClr val="023894"/>
                </a:solidFill>
                <a:latin typeface="BIZ UDゴシック" panose="020B0400000000000000" pitchFamily="49" charset="-128"/>
                <a:ea typeface="BIZ UDゴシック" panose="020B0400000000000000" pitchFamily="49" charset="-128"/>
              </a:rPr>
              <a:t>大阪湾における取組を</a:t>
            </a:r>
            <a:endParaRPr lang="en-US" altLang="ja-JP" sz="2200" b="1" dirty="0">
              <a:solidFill>
                <a:srgbClr val="023894"/>
              </a:solidFill>
              <a:latin typeface="BIZ UDゴシック" panose="020B0400000000000000" pitchFamily="49" charset="-128"/>
              <a:ea typeface="BIZ UDゴシック" panose="020B0400000000000000" pitchFamily="49" charset="-128"/>
            </a:endParaRPr>
          </a:p>
          <a:p>
            <a:pPr marL="66675" algn="just">
              <a:lnSpc>
                <a:spcPct val="110000"/>
              </a:lnSpc>
            </a:pPr>
            <a:r>
              <a:rPr lang="en-US" altLang="ja-JP" sz="2200" b="1" dirty="0">
                <a:solidFill>
                  <a:srgbClr val="023894"/>
                </a:solidFill>
                <a:latin typeface="BIZ UDゴシック" panose="020B0400000000000000" pitchFamily="49" charset="-128"/>
                <a:ea typeface="BIZ UDゴシック" panose="020B0400000000000000" pitchFamily="49" charset="-128"/>
              </a:rPr>
              <a:t>  </a:t>
            </a:r>
            <a:r>
              <a:rPr lang="ja-JP" altLang="en-US" sz="2200" b="1" dirty="0">
                <a:solidFill>
                  <a:srgbClr val="023894"/>
                </a:solidFill>
                <a:latin typeface="BIZ UDゴシック" panose="020B0400000000000000" pitchFamily="49" charset="-128"/>
                <a:ea typeface="BIZ UDゴシック" panose="020B0400000000000000" pitchFamily="49" charset="-128"/>
              </a:rPr>
              <a:t>国内外に発信</a:t>
            </a:r>
            <a:r>
              <a:rPr lang="ja-JP" altLang="en-US" sz="2200" b="1" dirty="0">
                <a:latin typeface="BIZ UDゴシック" panose="020B0400000000000000" pitchFamily="49" charset="-128"/>
                <a:ea typeface="BIZ UDゴシック" panose="020B0400000000000000" pitchFamily="49" charset="-128"/>
              </a:rPr>
              <a:t>。 ６月６日から民間事業者等による藻場創出の取組みの公募を開始。</a:t>
            </a:r>
            <a:endParaRPr lang="en-US" altLang="ja-JP" sz="2200" b="1" dirty="0">
              <a:latin typeface="BIZ UDゴシック" panose="020B0400000000000000" pitchFamily="49" charset="-128"/>
              <a:ea typeface="BIZ UDゴシック" panose="020B0400000000000000" pitchFamily="49" charset="-128"/>
            </a:endParaRPr>
          </a:p>
        </p:txBody>
      </p:sp>
      <p:sp>
        <p:nvSpPr>
          <p:cNvPr id="27" name="テキスト ボックス 26">
            <a:extLst>
              <a:ext uri="{FF2B5EF4-FFF2-40B4-BE49-F238E27FC236}">
                <a16:creationId xmlns:a16="http://schemas.microsoft.com/office/drawing/2014/main" id="{6410C4E1-A666-4D46-BDC3-53106EE90F8A}"/>
              </a:ext>
            </a:extLst>
          </p:cNvPr>
          <p:cNvSpPr txBox="1"/>
          <p:nvPr/>
        </p:nvSpPr>
        <p:spPr>
          <a:xfrm>
            <a:off x="356107" y="1876858"/>
            <a:ext cx="8652956" cy="1482265"/>
          </a:xfrm>
          <a:prstGeom prst="rect">
            <a:avLst/>
          </a:prstGeom>
          <a:noFill/>
        </p:spPr>
        <p:txBody>
          <a:bodyPr wrap="square">
            <a:spAutoFit/>
          </a:bodyPr>
          <a:lstStyle/>
          <a:p>
            <a:pPr algn="just">
              <a:lnSpc>
                <a:spcPct val="130000"/>
              </a:lnSpc>
            </a:pPr>
            <a:r>
              <a:rPr lang="ja-JP" altLang="en-US" sz="2400" b="1"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藻場</a:t>
            </a:r>
            <a:r>
              <a:rPr lang="ja-JP" altLang="ja-JP" sz="2400"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創出補助</a:t>
            </a:r>
            <a:r>
              <a:rPr lang="ja-JP" altLang="en-US" sz="2400"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事業</a:t>
            </a:r>
            <a:r>
              <a:rPr lang="ja-JP" altLang="en-US"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（公募期間：</a:t>
            </a:r>
            <a:r>
              <a:rPr lang="ja-JP" altLang="en-US" b="1"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６</a:t>
            </a:r>
            <a:r>
              <a:rPr lang="ja-JP" altLang="en-US"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月</a:t>
            </a:r>
            <a:r>
              <a:rPr lang="ja-JP" altLang="en-US" b="1"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６</a:t>
            </a:r>
            <a:r>
              <a:rPr lang="ja-JP" altLang="en-US"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日</a:t>
            </a:r>
            <a:r>
              <a:rPr lang="en-US" altLang="ja-JP"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b="1"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木</a:t>
            </a:r>
            <a:r>
              <a:rPr lang="en-US" altLang="ja-JP"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から７月１２日（金）まで）</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30000"/>
              </a:lnSpc>
            </a:pPr>
            <a:r>
              <a:rPr lang="ja-JP" altLang="en-US" sz="16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・創出実績のある</a:t>
            </a:r>
            <a:r>
              <a:rPr lang="ja-JP" altLang="ja-JP" sz="16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万博会場周辺海域の人工護岸において藻場の創出に取組む民間事業者を公</a:t>
            </a:r>
            <a:endParaRPr lang="en-US" altLang="ja-JP" sz="16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30000"/>
              </a:lnSpc>
            </a:pPr>
            <a:r>
              <a:rPr lang="ja-JP" altLang="en-US" sz="16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6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募し、その費用の一部を補助</a:t>
            </a:r>
            <a:r>
              <a:rPr lang="ja-JP" altLang="en-US" sz="16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し、万博開催までに</a:t>
            </a:r>
            <a:r>
              <a:rPr lang="ja-JP" altLang="en-US" sz="1600" b="1" u="sng"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altLang="ja-JP" sz="1600" b="1" u="sng" dirty="0">
                <a:solidFill>
                  <a:srgbClr val="FF0000"/>
                </a:solidFill>
                <a:latin typeface="BIZ UDゴシック" panose="020B0400000000000000" pitchFamily="49" charset="-128"/>
                <a:ea typeface="BIZ UDゴシック" panose="020B0400000000000000" pitchFamily="49" charset="-128"/>
              </a:rPr>
              <a:t>1,500</a:t>
            </a:r>
            <a:r>
              <a:rPr lang="ja-JP" altLang="en-US" sz="1600" b="1" u="sng" dirty="0">
                <a:solidFill>
                  <a:srgbClr val="FF0000"/>
                </a:solidFill>
                <a:latin typeface="BIZ UDゴシック" panose="020B0400000000000000" pitchFamily="49" charset="-128"/>
                <a:ea typeface="BIZ UDゴシック" panose="020B0400000000000000" pitchFamily="49" charset="-128"/>
              </a:rPr>
              <a:t>㎡の藻場を創出予定</a:t>
            </a:r>
            <a:r>
              <a:rPr lang="ja-JP" altLang="ja-JP" sz="1600" u="sng"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600" u="sng"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30000"/>
              </a:lnSpc>
            </a:pPr>
            <a:r>
              <a:rPr lang="ja-JP" altLang="en-US" sz="1600" dirty="0">
                <a:latin typeface="BIZ UDゴシック" panose="020B0400000000000000" pitchFamily="49" charset="-128"/>
                <a:ea typeface="BIZ UDゴシック" panose="020B0400000000000000" pitchFamily="49" charset="-128"/>
              </a:rPr>
              <a:t>・藻場の創出状況は水中ドローン等を活用しモニタリングを実施。</a:t>
            </a:r>
            <a:endPar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20" name="テキスト ボックス 119">
            <a:extLst>
              <a:ext uri="{FF2B5EF4-FFF2-40B4-BE49-F238E27FC236}">
                <a16:creationId xmlns:a16="http://schemas.microsoft.com/office/drawing/2014/main" id="{D94F9B63-8E63-47A7-95C7-0BBCCA10A1E5}"/>
              </a:ext>
            </a:extLst>
          </p:cNvPr>
          <p:cNvSpPr txBox="1"/>
          <p:nvPr/>
        </p:nvSpPr>
        <p:spPr>
          <a:xfrm>
            <a:off x="5520538" y="3493930"/>
            <a:ext cx="2861462" cy="369332"/>
          </a:xfrm>
          <a:prstGeom prst="rect">
            <a:avLst/>
          </a:prstGeom>
          <a:noFill/>
        </p:spPr>
        <p:txBody>
          <a:bodyPr wrap="square">
            <a:spAutoFit/>
          </a:bodyPr>
          <a:lstStyle/>
          <a:p>
            <a:r>
              <a:rPr lang="ja-JP" altLang="ja-JP" sz="18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＜事業の</a:t>
            </a:r>
            <a:r>
              <a:rPr lang="ja-JP" altLang="ja-JP" sz="1800"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スケジュール</a:t>
            </a:r>
            <a:r>
              <a:rPr lang="ja-JP" altLang="ja-JP" sz="18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altLang="en-US" dirty="0">
              <a:latin typeface="BIZ UDゴシック" panose="020B0400000000000000" pitchFamily="49" charset="-128"/>
              <a:ea typeface="BIZ UDゴシック" panose="020B0400000000000000" pitchFamily="49" charset="-128"/>
            </a:endParaRPr>
          </a:p>
        </p:txBody>
      </p:sp>
      <p:grpSp>
        <p:nvGrpSpPr>
          <p:cNvPr id="8" name="グループ化 7">
            <a:extLst>
              <a:ext uri="{FF2B5EF4-FFF2-40B4-BE49-F238E27FC236}">
                <a16:creationId xmlns:a16="http://schemas.microsoft.com/office/drawing/2014/main" id="{07C11A2A-511F-44F7-A662-BBDDE9AB9D79}"/>
              </a:ext>
            </a:extLst>
          </p:cNvPr>
          <p:cNvGrpSpPr/>
          <p:nvPr/>
        </p:nvGrpSpPr>
        <p:grpSpPr>
          <a:xfrm>
            <a:off x="9429749" y="1722668"/>
            <a:ext cx="2665618" cy="4098919"/>
            <a:chOff x="9067609" y="1523171"/>
            <a:chExt cx="2665618" cy="4098919"/>
          </a:xfrm>
        </p:grpSpPr>
        <p:pic>
          <p:nvPicPr>
            <p:cNvPr id="7" name="図 6">
              <a:extLst>
                <a:ext uri="{FF2B5EF4-FFF2-40B4-BE49-F238E27FC236}">
                  <a16:creationId xmlns:a16="http://schemas.microsoft.com/office/drawing/2014/main" id="{3A0AD285-C519-417E-B918-F9610CB75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7609" y="1523171"/>
              <a:ext cx="2665618" cy="3806150"/>
            </a:xfrm>
            <a:prstGeom prst="rect">
              <a:avLst/>
            </a:prstGeom>
          </p:spPr>
        </p:pic>
        <p:pic>
          <p:nvPicPr>
            <p:cNvPr id="29" name="図 28">
              <a:extLst>
                <a:ext uri="{FF2B5EF4-FFF2-40B4-BE49-F238E27FC236}">
                  <a16:creationId xmlns:a16="http://schemas.microsoft.com/office/drawing/2014/main" id="{85243074-5C16-488A-A6C8-1129D965BC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103744" y="5315403"/>
              <a:ext cx="2593348" cy="306687"/>
            </a:xfrm>
            <a:prstGeom prst="rect">
              <a:avLst/>
            </a:prstGeom>
          </p:spPr>
        </p:pic>
      </p:grpSp>
      <p:sp>
        <p:nvSpPr>
          <p:cNvPr id="21" name="テキスト ボックス 20">
            <a:extLst>
              <a:ext uri="{FF2B5EF4-FFF2-40B4-BE49-F238E27FC236}">
                <a16:creationId xmlns:a16="http://schemas.microsoft.com/office/drawing/2014/main" id="{1EF94B1B-BD9D-4729-AD2E-8B4349B7CB30}"/>
              </a:ext>
            </a:extLst>
          </p:cNvPr>
          <p:cNvSpPr txBox="1"/>
          <p:nvPr/>
        </p:nvSpPr>
        <p:spPr>
          <a:xfrm>
            <a:off x="358177" y="3725902"/>
            <a:ext cx="4709123" cy="1968552"/>
          </a:xfrm>
          <a:prstGeom prst="rect">
            <a:avLst/>
          </a:prstGeom>
          <a:noFill/>
          <a:ln w="6350">
            <a:noFill/>
          </a:ln>
        </p:spPr>
        <p:txBody>
          <a:bodyPr wrap="square">
            <a:spAutoFit/>
          </a:bodyPr>
          <a:lstStyle/>
          <a:p>
            <a:pPr marL="268288" indent="-268288">
              <a:lnSpc>
                <a:spcPct val="120000"/>
              </a:lnSpc>
            </a:pPr>
            <a:r>
              <a:rPr lang="ja-JP" altLang="en-US" sz="2400" b="1" dirty="0">
                <a:latin typeface="BIZ UDゴシック" panose="020B0400000000000000" pitchFamily="49" charset="-128"/>
                <a:ea typeface="BIZ UDゴシック" panose="020B0400000000000000" pitchFamily="49" charset="-128"/>
              </a:rPr>
              <a:t>公募条件等</a:t>
            </a:r>
            <a:endParaRPr lang="en-US" altLang="ja-JP" sz="2400" b="1" dirty="0">
              <a:latin typeface="BIZ UDゴシック" panose="020B0400000000000000" pitchFamily="49" charset="-128"/>
              <a:ea typeface="BIZ UDゴシック" panose="020B0400000000000000" pitchFamily="49" charset="-128"/>
            </a:endParaRPr>
          </a:p>
          <a:p>
            <a:pPr marL="268288" indent="-268288">
              <a:lnSpc>
                <a:spcPct val="120000"/>
              </a:lnSpc>
            </a:pPr>
            <a:r>
              <a:rPr lang="ja-JP" altLang="en-US" sz="1600" dirty="0">
                <a:latin typeface="BIZ UDゴシック" panose="020B0400000000000000" pitchFamily="49" charset="-128"/>
                <a:ea typeface="BIZ UDゴシック" panose="020B0400000000000000" pitchFamily="49" charset="-128"/>
              </a:rPr>
              <a:t>○ 補助対象者：民間事業者等</a:t>
            </a:r>
          </a:p>
          <a:p>
            <a:pPr marL="268288" indent="-268288">
              <a:lnSpc>
                <a:spcPct val="120000"/>
              </a:lnSpc>
            </a:pPr>
            <a:r>
              <a:rPr lang="ja-JP" altLang="en-US" sz="1600" dirty="0">
                <a:latin typeface="BIZ UDゴシック" panose="020B0400000000000000" pitchFamily="49" charset="-128"/>
                <a:ea typeface="BIZ UDゴシック" panose="020B0400000000000000" pitchFamily="49" charset="-128"/>
              </a:rPr>
              <a:t>○ 補助対象：藻場の創出に要する費用</a:t>
            </a:r>
            <a:endParaRPr lang="en-US" altLang="ja-JP" sz="1600" dirty="0">
              <a:latin typeface="BIZ UDゴシック" panose="020B0400000000000000" pitchFamily="49" charset="-128"/>
              <a:ea typeface="BIZ UDゴシック" panose="020B0400000000000000" pitchFamily="49" charset="-128"/>
            </a:endParaRPr>
          </a:p>
          <a:p>
            <a:pPr marL="268288" indent="-268288">
              <a:lnSpc>
                <a:spcPct val="120000"/>
              </a:lnSpc>
            </a:pPr>
            <a:r>
              <a:rPr lang="ja-JP" altLang="en-US" sz="1600" dirty="0">
                <a:latin typeface="BIZ UDゴシック" panose="020B0400000000000000" pitchFamily="49" charset="-128"/>
                <a:ea typeface="BIZ UDゴシック" panose="020B0400000000000000" pitchFamily="49" charset="-128"/>
              </a:rPr>
              <a:t>　　　　　　 １事業者あたり</a:t>
            </a:r>
            <a:r>
              <a:rPr lang="en-US" altLang="ja-JP" sz="1600" dirty="0">
                <a:latin typeface="BIZ UDゴシック" panose="020B0400000000000000" pitchFamily="49" charset="-128"/>
                <a:ea typeface="BIZ UDゴシック" panose="020B0400000000000000" pitchFamily="49" charset="-128"/>
              </a:rPr>
              <a:t>300</a:t>
            </a:r>
            <a:r>
              <a:rPr lang="ja-JP" altLang="en-US" sz="1600" dirty="0">
                <a:latin typeface="BIZ UDゴシック" panose="020B0400000000000000" pitchFamily="49" charset="-128"/>
                <a:ea typeface="BIZ UDゴシック" panose="020B0400000000000000" pitchFamily="49" charset="-128"/>
              </a:rPr>
              <a:t>㎡の藻場創出</a:t>
            </a:r>
          </a:p>
          <a:p>
            <a:pPr marL="268288" indent="-268288">
              <a:lnSpc>
                <a:spcPct val="120000"/>
              </a:lnSpc>
            </a:pPr>
            <a:r>
              <a:rPr lang="ja-JP" altLang="en-US" sz="1600" dirty="0">
                <a:latin typeface="BIZ UDゴシック" panose="020B0400000000000000" pitchFamily="49" charset="-128"/>
                <a:ea typeface="BIZ UDゴシック" panose="020B0400000000000000" pitchFamily="49" charset="-128"/>
              </a:rPr>
              <a:t>○ 補助額：補助率</a:t>
            </a:r>
            <a:r>
              <a:rPr lang="en-US" altLang="ja-JP" sz="1600" dirty="0">
                <a:latin typeface="BIZ UDゴシック" panose="020B0400000000000000" pitchFamily="49" charset="-128"/>
                <a:ea typeface="BIZ UDゴシック" panose="020B0400000000000000" pitchFamily="49" charset="-128"/>
              </a:rPr>
              <a:t>1/2</a:t>
            </a:r>
            <a:r>
              <a:rPr lang="ja-JP" altLang="en-US" sz="1600" dirty="0">
                <a:latin typeface="BIZ UDゴシック" panose="020B0400000000000000" pitchFamily="49" charset="-128"/>
                <a:ea typeface="BIZ UDゴシック" panose="020B0400000000000000" pitchFamily="49" charset="-128"/>
              </a:rPr>
              <a:t>（上限額：</a:t>
            </a:r>
            <a:r>
              <a:rPr lang="en-US" altLang="ja-JP" sz="1600" dirty="0">
                <a:latin typeface="BIZ UDゴシック" panose="020B0400000000000000" pitchFamily="49" charset="-128"/>
                <a:ea typeface="BIZ UDゴシック" panose="020B0400000000000000" pitchFamily="49" charset="-128"/>
              </a:rPr>
              <a:t>500</a:t>
            </a:r>
            <a:r>
              <a:rPr lang="ja-JP" altLang="en-US" sz="1600" dirty="0">
                <a:latin typeface="BIZ UDゴシック" panose="020B0400000000000000" pitchFamily="49" charset="-128"/>
                <a:ea typeface="BIZ UDゴシック" panose="020B0400000000000000" pitchFamily="49" charset="-128"/>
              </a:rPr>
              <a:t>万円）</a:t>
            </a:r>
          </a:p>
          <a:p>
            <a:pPr marL="268288" indent="-268288">
              <a:lnSpc>
                <a:spcPct val="120000"/>
              </a:lnSpc>
            </a:pPr>
            <a:r>
              <a:rPr lang="ja-JP" altLang="en-US" sz="1600" dirty="0">
                <a:latin typeface="BIZ UDゴシック" panose="020B0400000000000000" pitchFamily="49" charset="-128"/>
                <a:ea typeface="BIZ UDゴシック" panose="020B0400000000000000" pitchFamily="49" charset="-128"/>
              </a:rPr>
              <a:t>○ 補助件数：５件程度</a:t>
            </a:r>
          </a:p>
        </p:txBody>
      </p:sp>
      <p:pic>
        <p:nvPicPr>
          <p:cNvPr id="13" name="図 12">
            <a:extLst>
              <a:ext uri="{FF2B5EF4-FFF2-40B4-BE49-F238E27FC236}">
                <a16:creationId xmlns:a16="http://schemas.microsoft.com/office/drawing/2014/main" id="{2AAA7431-3045-494E-84E2-4AE13CF0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4394" y="3943545"/>
            <a:ext cx="4025352" cy="2004207"/>
          </a:xfrm>
          <a:prstGeom prst="rect">
            <a:avLst/>
          </a:prstGeom>
        </p:spPr>
      </p:pic>
    </p:spTree>
    <p:extLst>
      <p:ext uri="{BB962C8B-B14F-4D97-AF65-F5344CB8AC3E}">
        <p14:creationId xmlns:p14="http://schemas.microsoft.com/office/powerpoint/2010/main" val="408438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E39E8E6-A048-4585-B987-304FDC9DCEFD}"/>
              </a:ext>
            </a:extLst>
          </p:cNvPr>
          <p:cNvSpPr>
            <a:spLocks noGrp="1"/>
          </p:cNvSpPr>
          <p:nvPr>
            <p:ph type="sldNum" sz="quarter" idx="12"/>
          </p:nvPr>
        </p:nvSpPr>
        <p:spPr>
          <a:xfrm>
            <a:off x="9363030" y="6496561"/>
            <a:ext cx="2743200" cy="365125"/>
          </a:xfrm>
        </p:spPr>
        <p:txBody>
          <a:bodyPr/>
          <a:lstStyle/>
          <a:p>
            <a:fld id="{BCBBC703-554D-4B50-AB77-19436F029C56}" type="slidenum">
              <a:rPr kumimoji="1" lang="ja-JP" altLang="en-US" sz="1100" smtClean="0"/>
              <a:pPr/>
              <a:t>14</a:t>
            </a:fld>
            <a:endParaRPr kumimoji="1" lang="ja-JP" altLang="en-US" sz="1100"/>
          </a:p>
        </p:txBody>
      </p:sp>
      <p:sp>
        <p:nvSpPr>
          <p:cNvPr id="291" name="テキスト ボックス 290">
            <a:extLst>
              <a:ext uri="{FF2B5EF4-FFF2-40B4-BE49-F238E27FC236}">
                <a16:creationId xmlns:a16="http://schemas.microsoft.com/office/drawing/2014/main" id="{0272022F-FF31-47FA-B8B7-F5864B44996F}"/>
              </a:ext>
            </a:extLst>
          </p:cNvPr>
          <p:cNvSpPr txBox="1"/>
          <p:nvPr/>
        </p:nvSpPr>
        <p:spPr>
          <a:xfrm>
            <a:off x="-3" y="169595"/>
            <a:ext cx="12192001" cy="461665"/>
          </a:xfrm>
          <a:prstGeom prst="rect">
            <a:avLst/>
          </a:prstGeom>
          <a:noFill/>
        </p:spPr>
        <p:txBody>
          <a:bodyPr wrap="square" rtlCol="0">
            <a:spAutoFit/>
          </a:bodyPr>
          <a:lstStyle/>
          <a:p>
            <a:r>
              <a:rPr lang="ja-JP" altLang="en-US" sz="2400" b="1" spc="-38" dirty="0">
                <a:solidFill>
                  <a:schemeClr val="bg1"/>
                </a:solidFill>
                <a:latin typeface="BIZ UDゴシック" panose="020B0400000000000000" pitchFamily="49" charset="-128"/>
                <a:ea typeface="BIZ UDゴシック" panose="020B0400000000000000" pitchFamily="49" charset="-128"/>
              </a:rPr>
              <a:t>（２）大阪湾奥部ブルーカーボン生態系創出支援事業</a:t>
            </a:r>
            <a:endParaRPr kumimoji="1" lang="ja-JP" altLang="en-US" sz="2400" b="1" dirty="0">
              <a:solidFill>
                <a:schemeClr val="bg1"/>
              </a:solidFill>
              <a:latin typeface="BIZ UDゴシック" panose="020B0400000000000000" pitchFamily="49" charset="-128"/>
              <a:ea typeface="BIZ UDゴシック" panose="020B0400000000000000" pitchFamily="49" charset="-128"/>
            </a:endParaRPr>
          </a:p>
        </p:txBody>
      </p:sp>
      <p:grpSp>
        <p:nvGrpSpPr>
          <p:cNvPr id="12" name="グループ化 11">
            <a:extLst>
              <a:ext uri="{FF2B5EF4-FFF2-40B4-BE49-F238E27FC236}">
                <a16:creationId xmlns:a16="http://schemas.microsoft.com/office/drawing/2014/main" id="{9D4A603E-788D-46E5-A7D7-076C7C1D471F}"/>
              </a:ext>
            </a:extLst>
          </p:cNvPr>
          <p:cNvGrpSpPr/>
          <p:nvPr/>
        </p:nvGrpSpPr>
        <p:grpSpPr>
          <a:xfrm>
            <a:off x="8390286" y="1730969"/>
            <a:ext cx="3782858" cy="4532691"/>
            <a:chOff x="8409140" y="1730969"/>
            <a:chExt cx="3782858" cy="4532691"/>
          </a:xfrm>
        </p:grpSpPr>
        <p:pic>
          <p:nvPicPr>
            <p:cNvPr id="2" name="図 1">
              <a:extLst>
                <a:ext uri="{FF2B5EF4-FFF2-40B4-BE49-F238E27FC236}">
                  <a16:creationId xmlns:a16="http://schemas.microsoft.com/office/drawing/2014/main" id="{24724DFE-4647-4C53-87BF-471FCB1C78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09140" y="1935486"/>
              <a:ext cx="3782858" cy="4328174"/>
            </a:xfrm>
            <a:prstGeom prst="rect">
              <a:avLst/>
            </a:prstGeom>
            <a:solidFill>
              <a:schemeClr val="bg1"/>
            </a:solidFill>
            <a:ln>
              <a:solidFill>
                <a:srgbClr val="011E48"/>
              </a:solidFill>
            </a:ln>
          </p:spPr>
        </p:pic>
        <p:sp>
          <p:nvSpPr>
            <p:cNvPr id="16" name="テキスト ボックス 15">
              <a:extLst>
                <a:ext uri="{FF2B5EF4-FFF2-40B4-BE49-F238E27FC236}">
                  <a16:creationId xmlns:a16="http://schemas.microsoft.com/office/drawing/2014/main" id="{C6D02808-7B2E-4178-B8E3-02943AF275C0}"/>
                </a:ext>
              </a:extLst>
            </p:cNvPr>
            <p:cNvSpPr txBox="1"/>
            <p:nvPr/>
          </p:nvSpPr>
          <p:spPr>
            <a:xfrm>
              <a:off x="8615204" y="1730969"/>
              <a:ext cx="3370731" cy="369332"/>
            </a:xfrm>
            <a:prstGeom prst="rect">
              <a:avLst/>
            </a:prstGeom>
            <a:solidFill>
              <a:srgbClr val="023894"/>
            </a:solidFill>
          </p:spPr>
          <p:txBody>
            <a:bodyPr wrap="square">
              <a:spAutoFit/>
            </a:bodyPr>
            <a:lstStyle/>
            <a:p>
              <a:pPr algn="ctr"/>
              <a:r>
                <a:rPr lang="ja-JP" altLang="en-US" b="1" dirty="0">
                  <a:solidFill>
                    <a:schemeClr val="bg1"/>
                  </a:solidFill>
                  <a:latin typeface="BIZ UDゴシック" panose="020B0400000000000000" pitchFamily="49" charset="-128"/>
                  <a:ea typeface="BIZ UDゴシック" panose="020B0400000000000000" pitchFamily="49" charset="-128"/>
                </a:rPr>
                <a:t>藻場創出に向けた調査地点</a:t>
              </a:r>
              <a:endParaRPr lang="ja-JP" altLang="en-US" dirty="0">
                <a:solidFill>
                  <a:schemeClr val="bg1"/>
                </a:solidFill>
              </a:endParaRPr>
            </a:p>
          </p:txBody>
        </p:sp>
      </p:grpSp>
      <p:sp>
        <p:nvSpPr>
          <p:cNvPr id="21" name="テキスト ボックス 20">
            <a:extLst>
              <a:ext uri="{FF2B5EF4-FFF2-40B4-BE49-F238E27FC236}">
                <a16:creationId xmlns:a16="http://schemas.microsoft.com/office/drawing/2014/main" id="{6F2632B3-ACB0-4CAC-B3EB-F7088D0DB07E}"/>
              </a:ext>
            </a:extLst>
          </p:cNvPr>
          <p:cNvSpPr txBox="1"/>
          <p:nvPr/>
        </p:nvSpPr>
        <p:spPr>
          <a:xfrm>
            <a:off x="127507" y="1935486"/>
            <a:ext cx="8177114" cy="2707216"/>
          </a:xfrm>
          <a:prstGeom prst="rect">
            <a:avLst/>
          </a:prstGeom>
          <a:solidFill>
            <a:schemeClr val="accent2">
              <a:lumMod val="20000"/>
              <a:lumOff val="80000"/>
            </a:schemeClr>
          </a:solidFill>
          <a:ln w="6350">
            <a:solidFill>
              <a:srgbClr val="FF0000"/>
            </a:solidFill>
          </a:ln>
        </p:spPr>
        <p:txBody>
          <a:bodyPr wrap="square">
            <a:spAutoFit/>
          </a:bodyPr>
          <a:lstStyle/>
          <a:p>
            <a:pPr>
              <a:lnSpc>
                <a:spcPct val="120000"/>
              </a:lnSpc>
            </a:pP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藻場創出の適地調査</a:t>
            </a:r>
            <a:r>
              <a:rPr lang="en-US" altLang="ja-JP" sz="2000" b="1" dirty="0">
                <a:latin typeface="BIZ UDゴシック" panose="020B0400000000000000" pitchFamily="49" charset="-128"/>
                <a:ea typeface="BIZ UDゴシック" panose="020B0400000000000000" pitchFamily="49" charset="-128"/>
              </a:rPr>
              <a:t>】</a:t>
            </a:r>
          </a:p>
          <a:p>
            <a:pPr marL="268288" indent="-268288">
              <a:lnSpc>
                <a:spcPct val="120000"/>
              </a:lnSpc>
            </a:pPr>
            <a:r>
              <a:rPr lang="ja-JP" altLang="en-US" sz="14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湾奥部の傾斜型護岸で、環境調査等を実施し、藻場創出の適地を明らかにする</a:t>
            </a:r>
            <a:r>
              <a:rPr lang="ja-JP" altLang="en-US" sz="1400" dirty="0">
                <a:latin typeface="BIZ UDゴシック" panose="020B0400000000000000" pitchFamily="49" charset="-128"/>
                <a:ea typeface="BIZ UDゴシック" panose="020B0400000000000000" pitchFamily="49" charset="-128"/>
              </a:rPr>
              <a:t>。</a:t>
            </a:r>
            <a:endParaRPr lang="en-US" altLang="ja-JP" sz="1400" dirty="0">
              <a:latin typeface="BIZ UDゴシック" panose="020B0400000000000000" pitchFamily="49" charset="-128"/>
              <a:ea typeface="BIZ UDゴシック" panose="020B0400000000000000" pitchFamily="49" charset="-128"/>
            </a:endParaRPr>
          </a:p>
          <a:p>
            <a:pPr marL="268288" indent="-268288">
              <a:lnSpc>
                <a:spcPct val="120000"/>
              </a:lnSpc>
            </a:pPr>
            <a:r>
              <a:rPr lang="ja-JP" altLang="en-US" sz="1400" dirty="0">
                <a:latin typeface="BIZ UDゴシック" panose="020B0400000000000000" pitchFamily="49" charset="-128"/>
                <a:ea typeface="BIZ UDゴシック" panose="020B0400000000000000" pitchFamily="49" charset="-128"/>
              </a:rPr>
              <a:t>　　　</a:t>
            </a:r>
            <a:endParaRPr lang="en-US" altLang="ja-JP" sz="1400" dirty="0">
              <a:latin typeface="BIZ UDゴシック" panose="020B0400000000000000" pitchFamily="49" charset="-128"/>
              <a:ea typeface="BIZ UDゴシック" panose="020B0400000000000000" pitchFamily="49" charset="-128"/>
            </a:endParaRPr>
          </a:p>
          <a:p>
            <a:pPr marL="268288" indent="-268288">
              <a:lnSpc>
                <a:spcPct val="120000"/>
              </a:lnSpc>
            </a:pPr>
            <a:endParaRPr lang="en-US" altLang="ja-JP" sz="1400" dirty="0">
              <a:latin typeface="BIZ UDゴシック" panose="020B0400000000000000" pitchFamily="49" charset="-128"/>
              <a:ea typeface="BIZ UDゴシック" panose="020B0400000000000000" pitchFamily="49" charset="-128"/>
            </a:endParaRPr>
          </a:p>
          <a:p>
            <a:pPr marL="268288" indent="-268288">
              <a:lnSpc>
                <a:spcPct val="120000"/>
              </a:lnSpc>
            </a:pP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簡易な藻場創出手法の効果検証</a:t>
            </a:r>
            <a:r>
              <a:rPr lang="en-US" altLang="ja-JP" sz="2000" b="1" dirty="0">
                <a:latin typeface="BIZ UDゴシック" panose="020B0400000000000000" pitchFamily="49" charset="-128"/>
                <a:ea typeface="BIZ UDゴシック" panose="020B0400000000000000" pitchFamily="49" charset="-128"/>
              </a:rPr>
              <a:t>】</a:t>
            </a:r>
          </a:p>
          <a:p>
            <a:pPr marL="268288" indent="-268288">
              <a:lnSpc>
                <a:spcPct val="120000"/>
              </a:lnSpc>
            </a:pPr>
            <a:r>
              <a:rPr lang="ja-JP" altLang="en-US" sz="1600" dirty="0">
                <a:latin typeface="BIZ UDゴシック" panose="020B0400000000000000" pitchFamily="49" charset="-128"/>
                <a:ea typeface="BIZ UDゴシック" panose="020B0400000000000000" pitchFamily="49" charset="-128"/>
              </a:rPr>
              <a:t>・湾奥部における、藻場創出の簡易手法の適用可能性を検証。</a:t>
            </a:r>
            <a:endParaRPr lang="en-US" altLang="ja-JP" sz="1600" dirty="0">
              <a:latin typeface="BIZ UDゴシック" panose="020B0400000000000000" pitchFamily="49" charset="-128"/>
              <a:ea typeface="BIZ UDゴシック" panose="020B0400000000000000" pitchFamily="49" charset="-128"/>
            </a:endParaRPr>
          </a:p>
          <a:p>
            <a:pPr marL="268288" indent="-268288">
              <a:lnSpc>
                <a:spcPct val="120000"/>
              </a:lnSpc>
            </a:pPr>
            <a:endParaRPr lang="en-US" altLang="ja-JP" sz="1400" dirty="0">
              <a:latin typeface="BIZ UDゴシック" panose="020B0400000000000000" pitchFamily="49" charset="-128"/>
              <a:ea typeface="BIZ UDゴシック" panose="020B0400000000000000" pitchFamily="49" charset="-128"/>
            </a:endParaRPr>
          </a:p>
          <a:p>
            <a:pPr marL="268288" indent="-268288">
              <a:lnSpc>
                <a:spcPct val="120000"/>
              </a:lnSpc>
            </a:pPr>
            <a:endParaRPr lang="en-US" altLang="ja-JP" sz="1400" dirty="0">
              <a:latin typeface="BIZ UDゴシック" panose="020B0400000000000000" pitchFamily="49" charset="-128"/>
              <a:ea typeface="BIZ UDゴシック" panose="020B0400000000000000" pitchFamily="49" charset="-128"/>
            </a:endParaRPr>
          </a:p>
          <a:p>
            <a:pPr marL="268288" indent="-268288" algn="ctr">
              <a:lnSpc>
                <a:spcPct val="120000"/>
              </a:lnSpc>
            </a:pPr>
            <a:r>
              <a:rPr lang="ja-JP" altLang="en-US" sz="1600" dirty="0">
                <a:latin typeface="BIZ UDゴシック" panose="020B0400000000000000" pitchFamily="49" charset="-128"/>
                <a:ea typeface="BIZ UDゴシック" panose="020B0400000000000000" pitchFamily="49" charset="-128"/>
              </a:rPr>
              <a:t>　</a:t>
            </a:r>
            <a:endParaRPr lang="en-US" altLang="ja-JP" sz="1600"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A986926E-1F60-4B4D-A61F-11C220F12C18}"/>
              </a:ext>
            </a:extLst>
          </p:cNvPr>
          <p:cNvSpPr/>
          <p:nvPr/>
        </p:nvSpPr>
        <p:spPr>
          <a:xfrm>
            <a:off x="-9023" y="769067"/>
            <a:ext cx="12191999" cy="784767"/>
          </a:xfrm>
          <a:prstGeom prst="rect">
            <a:avLst/>
          </a:prstGeom>
          <a:solidFill>
            <a:srgbClr val="D6F9FE"/>
          </a:solidFill>
        </p:spPr>
        <p:txBody>
          <a:bodyPr wrap="square">
            <a:spAutoFit/>
          </a:bodyPr>
          <a:lstStyle/>
          <a:p>
            <a:pPr marL="409575" indent="-342900" algn="just">
              <a:lnSpc>
                <a:spcPct val="110000"/>
              </a:lnSpc>
              <a:buFont typeface="Arial" panose="020B0604020202020204" pitchFamily="34" charset="0"/>
              <a:buChar char="•"/>
            </a:pPr>
            <a:r>
              <a:rPr lang="ja-JP" altLang="en-US" sz="2200" b="1" dirty="0">
                <a:solidFill>
                  <a:schemeClr val="tx1"/>
                </a:solidFill>
                <a:latin typeface="BIZ UDゴシック" panose="020B0400000000000000" pitchFamily="49" charset="-128"/>
                <a:ea typeface="BIZ UDゴシック" panose="020B0400000000000000" pitchFamily="49" charset="-128"/>
              </a:rPr>
              <a:t>大阪湾の湾奥部における</a:t>
            </a:r>
            <a:r>
              <a:rPr lang="ja-JP" altLang="en-US" sz="2200" b="1" dirty="0">
                <a:solidFill>
                  <a:srgbClr val="023894"/>
                </a:solidFill>
                <a:latin typeface="BIZ UDゴシック" panose="020B0400000000000000" pitchFamily="49" charset="-128"/>
                <a:ea typeface="BIZ UDゴシック" panose="020B0400000000000000" pitchFamily="49" charset="-128"/>
              </a:rPr>
              <a:t>藻場再生・創出の効果的な創出手法を調査して公表し、</a:t>
            </a:r>
            <a:r>
              <a:rPr lang="en-US" altLang="ja-JP" sz="2200" b="1" dirty="0">
                <a:solidFill>
                  <a:srgbClr val="023894"/>
                </a:solidFill>
                <a:latin typeface="BIZ UDゴシック" panose="020B0400000000000000" pitchFamily="49" charset="-128"/>
                <a:ea typeface="BIZ UDゴシック" panose="020B0400000000000000" pitchFamily="49" charset="-128"/>
              </a:rPr>
              <a:t> </a:t>
            </a:r>
            <a:r>
              <a:rPr lang="ja-JP" altLang="en-US" sz="2200" b="1" dirty="0">
                <a:solidFill>
                  <a:srgbClr val="023894"/>
                </a:solidFill>
                <a:latin typeface="BIZ UDゴシック" panose="020B0400000000000000" pitchFamily="49" charset="-128"/>
                <a:ea typeface="BIZ UDゴシック" panose="020B0400000000000000" pitchFamily="49" charset="-128"/>
              </a:rPr>
              <a:t>民間事業者等の</a:t>
            </a:r>
            <a:r>
              <a:rPr lang="ja-JP" altLang="en-US" sz="2200" b="1" dirty="0">
                <a:solidFill>
                  <a:schemeClr val="tx1"/>
                </a:solidFill>
                <a:latin typeface="BIZ UDゴシック" panose="020B0400000000000000" pitchFamily="49" charset="-128"/>
                <a:ea typeface="BIZ UDゴシック" panose="020B0400000000000000" pitchFamily="49" charset="-128"/>
              </a:rPr>
              <a:t>藻場創出の取組を促進</a:t>
            </a:r>
            <a:r>
              <a:rPr lang="ja-JP" altLang="en-US" sz="2200" b="1" dirty="0">
                <a:latin typeface="BIZ UDゴシック" panose="020B0400000000000000" pitchFamily="49" charset="-128"/>
                <a:ea typeface="BIZ UDゴシック" panose="020B0400000000000000" pitchFamily="49" charset="-128"/>
              </a:rPr>
              <a:t>。</a:t>
            </a:r>
            <a:endParaRPr lang="en-US" altLang="ja-JP" sz="2200" b="1"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702A721D-2456-4FDC-97E7-8C2FFDFC2889}"/>
              </a:ext>
            </a:extLst>
          </p:cNvPr>
          <p:cNvSpPr txBox="1"/>
          <p:nvPr/>
        </p:nvSpPr>
        <p:spPr>
          <a:xfrm>
            <a:off x="185513" y="5274547"/>
            <a:ext cx="8061102" cy="406265"/>
          </a:xfrm>
          <a:prstGeom prst="rect">
            <a:avLst/>
          </a:prstGeom>
          <a:noFill/>
          <a:ln w="19050">
            <a:solidFill>
              <a:schemeClr val="tx1"/>
            </a:solidFill>
            <a:prstDash val="dash"/>
          </a:ln>
        </p:spPr>
        <p:txBody>
          <a:bodyPr wrap="square">
            <a:spAutoFit/>
          </a:bodyPr>
          <a:lstStyle/>
          <a:p>
            <a:pPr marL="268288" indent="-268288" algn="ctr">
              <a:lnSpc>
                <a:spcPct val="120000"/>
              </a:lnSpc>
            </a:pPr>
            <a:r>
              <a:rPr lang="ja-JP" altLang="en-US" sz="2000" b="1" u="sng" dirty="0">
                <a:solidFill>
                  <a:srgbClr val="FF0000"/>
                </a:solidFill>
                <a:latin typeface="BIZ UDゴシック" panose="020B0400000000000000" pitchFamily="49" charset="-128"/>
                <a:ea typeface="BIZ UDゴシック" panose="020B0400000000000000" pitchFamily="49" charset="-128"/>
              </a:rPr>
              <a:t>大阪・関西万博を機に民間企業等による藻場創出を促進</a:t>
            </a:r>
            <a:endParaRPr lang="en-US" altLang="ja-JP" u="sng" dirty="0">
              <a:solidFill>
                <a:srgbClr val="FF0000"/>
              </a:solidFill>
              <a:latin typeface="BIZ UDゴシック" panose="020B0400000000000000" pitchFamily="49" charset="-128"/>
              <a:ea typeface="BIZ UDゴシック" panose="020B0400000000000000" pitchFamily="49" charset="-128"/>
            </a:endParaRPr>
          </a:p>
        </p:txBody>
      </p:sp>
      <p:sp>
        <p:nvSpPr>
          <p:cNvPr id="17" name="二等辺三角形 16">
            <a:extLst>
              <a:ext uri="{FF2B5EF4-FFF2-40B4-BE49-F238E27FC236}">
                <a16:creationId xmlns:a16="http://schemas.microsoft.com/office/drawing/2014/main" id="{EE4AE030-ADC1-4F91-94CB-449FE8477CF3}"/>
              </a:ext>
            </a:extLst>
          </p:cNvPr>
          <p:cNvSpPr/>
          <p:nvPr/>
        </p:nvSpPr>
        <p:spPr>
          <a:xfrm rot="10800000">
            <a:off x="3478064" y="4886992"/>
            <a:ext cx="1476000" cy="1186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B623DEA-96FC-429E-A623-D1448250A759}"/>
              </a:ext>
            </a:extLst>
          </p:cNvPr>
          <p:cNvSpPr txBox="1"/>
          <p:nvPr/>
        </p:nvSpPr>
        <p:spPr>
          <a:xfrm>
            <a:off x="338117" y="2700194"/>
            <a:ext cx="6155852" cy="369332"/>
          </a:xfrm>
          <a:prstGeom prst="rect">
            <a:avLst/>
          </a:prstGeom>
          <a:noFill/>
        </p:spPr>
        <p:txBody>
          <a:bodyPr wrap="none" rtlCol="0">
            <a:spAutoFit/>
          </a:bodyPr>
          <a:lstStyle/>
          <a:p>
            <a:r>
              <a:rPr kumimoji="1" lang="ja-JP" altLang="en-US" dirty="0">
                <a:solidFill>
                  <a:srgbClr val="0066FF"/>
                </a:solidFill>
                <a:latin typeface="BIZ UDPゴシック" panose="020B0400000000000000" pitchFamily="50" charset="-128"/>
                <a:ea typeface="BIZ UDPゴシック" panose="020B0400000000000000" pitchFamily="50" charset="-128"/>
              </a:rPr>
              <a:t>令和６年５月下旬　：　全５地点で調査し、　結果とりまとめ中</a:t>
            </a:r>
          </a:p>
        </p:txBody>
      </p:sp>
      <p:sp>
        <p:nvSpPr>
          <p:cNvPr id="18" name="テキスト ボックス 17">
            <a:extLst>
              <a:ext uri="{FF2B5EF4-FFF2-40B4-BE49-F238E27FC236}">
                <a16:creationId xmlns:a16="http://schemas.microsoft.com/office/drawing/2014/main" id="{1AC37927-585F-45DF-89E0-4F61DC8D1399}"/>
              </a:ext>
            </a:extLst>
          </p:cNvPr>
          <p:cNvSpPr txBox="1"/>
          <p:nvPr/>
        </p:nvSpPr>
        <p:spPr>
          <a:xfrm>
            <a:off x="338117" y="3876483"/>
            <a:ext cx="7579319" cy="646331"/>
          </a:xfrm>
          <a:prstGeom prst="rect">
            <a:avLst/>
          </a:prstGeom>
          <a:noFill/>
        </p:spPr>
        <p:txBody>
          <a:bodyPr wrap="none" rtlCol="0">
            <a:spAutoFit/>
          </a:bodyPr>
          <a:lstStyle/>
          <a:p>
            <a:r>
              <a:rPr kumimoji="1" lang="ja-JP" altLang="en-US" dirty="0">
                <a:solidFill>
                  <a:srgbClr val="0066FF"/>
                </a:solidFill>
                <a:latin typeface="BIZ UDPゴシック" panose="020B0400000000000000" pitchFamily="50" charset="-128"/>
                <a:ea typeface="BIZ UDPゴシック" panose="020B0400000000000000" pitchFamily="50" charset="-128"/>
              </a:rPr>
              <a:t>令和６年５月</a:t>
            </a:r>
            <a:r>
              <a:rPr kumimoji="1" lang="en-US" altLang="ja-JP" dirty="0">
                <a:solidFill>
                  <a:srgbClr val="0066FF"/>
                </a:solidFill>
                <a:latin typeface="BIZ UDPゴシック" panose="020B0400000000000000" pitchFamily="50" charset="-128"/>
                <a:ea typeface="BIZ UDPゴシック" panose="020B0400000000000000" pitchFamily="50" charset="-128"/>
              </a:rPr>
              <a:t>29</a:t>
            </a:r>
            <a:r>
              <a:rPr kumimoji="1" lang="ja-JP" altLang="en-US" dirty="0">
                <a:solidFill>
                  <a:srgbClr val="0066FF"/>
                </a:solidFill>
                <a:latin typeface="BIZ UDPゴシック" panose="020B0400000000000000" pitchFamily="50" charset="-128"/>
                <a:ea typeface="BIZ UDPゴシック" panose="020B0400000000000000" pitchFamily="50" charset="-128"/>
              </a:rPr>
              <a:t>日　：　関西空港島から堺第７－３区へワカメの母藻を移植</a:t>
            </a:r>
            <a:endParaRPr kumimoji="1" lang="en-US" altLang="ja-JP" dirty="0">
              <a:solidFill>
                <a:srgbClr val="0066FF"/>
              </a:solidFill>
              <a:latin typeface="BIZ UDPゴシック" panose="020B0400000000000000" pitchFamily="50" charset="-128"/>
              <a:ea typeface="BIZ UDPゴシック" panose="020B0400000000000000" pitchFamily="50" charset="-128"/>
            </a:endParaRPr>
          </a:p>
          <a:p>
            <a:r>
              <a:rPr kumimoji="1" lang="ja-JP" altLang="en-US" dirty="0">
                <a:solidFill>
                  <a:srgbClr val="0066FF"/>
                </a:solidFill>
                <a:latin typeface="BIZ UDPゴシック" panose="020B0400000000000000" pitchFamily="50" charset="-128"/>
                <a:ea typeface="BIZ UDPゴシック" panose="020B0400000000000000" pitchFamily="50" charset="-128"/>
              </a:rPr>
              <a:t>令和７年３月頃　　　 </a:t>
            </a:r>
            <a:r>
              <a:rPr kumimoji="1" lang="en-US" altLang="ja-JP" dirty="0">
                <a:solidFill>
                  <a:srgbClr val="0066FF"/>
                </a:solidFill>
                <a:latin typeface="BIZ UDPゴシック" panose="020B0400000000000000" pitchFamily="50" charset="-128"/>
                <a:ea typeface="BIZ UDPゴシック" panose="020B0400000000000000" pitchFamily="50" charset="-128"/>
              </a:rPr>
              <a:t>:</a:t>
            </a:r>
            <a:r>
              <a:rPr kumimoji="1" lang="ja-JP" altLang="en-US" dirty="0">
                <a:solidFill>
                  <a:srgbClr val="0066FF"/>
                </a:solidFill>
                <a:latin typeface="BIZ UDPゴシック" panose="020B0400000000000000" pitchFamily="50" charset="-128"/>
                <a:ea typeface="BIZ UDPゴシック" panose="020B0400000000000000" pitchFamily="50" charset="-128"/>
              </a:rPr>
              <a:t>　効果検証（予定）</a:t>
            </a:r>
          </a:p>
        </p:txBody>
      </p:sp>
    </p:spTree>
    <p:extLst>
      <p:ext uri="{BB962C8B-B14F-4D97-AF65-F5344CB8AC3E}">
        <p14:creationId xmlns:p14="http://schemas.microsoft.com/office/powerpoint/2010/main" val="138014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E5CA21A-16AD-4A82-83CD-578356D3B387}"/>
              </a:ext>
            </a:extLst>
          </p:cNvPr>
          <p:cNvSpPr>
            <a:spLocks noGrp="1"/>
          </p:cNvSpPr>
          <p:nvPr>
            <p:ph type="sldNum" sz="quarter" idx="12"/>
          </p:nvPr>
        </p:nvSpPr>
        <p:spPr/>
        <p:txBody>
          <a:bodyPr/>
          <a:lstStyle/>
          <a:p>
            <a:fld id="{BCBBC703-554D-4B50-AB77-19436F029C56}" type="slidenum">
              <a:rPr kumimoji="1" lang="ja-JP" altLang="en-US" smtClean="0"/>
              <a:pPr/>
              <a:t>15</a:t>
            </a:fld>
            <a:endParaRPr kumimoji="1" lang="ja-JP" altLang="en-US"/>
          </a:p>
        </p:txBody>
      </p:sp>
      <p:pic>
        <p:nvPicPr>
          <p:cNvPr id="6" name="図 5">
            <a:extLst>
              <a:ext uri="{FF2B5EF4-FFF2-40B4-BE49-F238E27FC236}">
                <a16:creationId xmlns:a16="http://schemas.microsoft.com/office/drawing/2014/main" id="{9320FB61-240A-4F84-AEAC-A744B160CB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5430" y="3402387"/>
            <a:ext cx="3129797" cy="1686339"/>
          </a:xfrm>
          <a:prstGeom prst="rect">
            <a:avLst/>
          </a:prstGeom>
        </p:spPr>
      </p:pic>
      <p:sp>
        <p:nvSpPr>
          <p:cNvPr id="13" name="テキスト ボックス 12">
            <a:extLst>
              <a:ext uri="{FF2B5EF4-FFF2-40B4-BE49-F238E27FC236}">
                <a16:creationId xmlns:a16="http://schemas.microsoft.com/office/drawing/2014/main" id="{DB4B6471-4DEF-47D9-A5D7-18DCB64CE5F4}"/>
              </a:ext>
            </a:extLst>
          </p:cNvPr>
          <p:cNvSpPr txBox="1"/>
          <p:nvPr/>
        </p:nvSpPr>
        <p:spPr>
          <a:xfrm>
            <a:off x="-3" y="169595"/>
            <a:ext cx="12192001" cy="461665"/>
          </a:xfrm>
          <a:prstGeom prst="rect">
            <a:avLst/>
          </a:prstGeom>
          <a:noFill/>
        </p:spPr>
        <p:txBody>
          <a:bodyPr wrap="square" rtlCol="0">
            <a:spAutoFit/>
          </a:bodyPr>
          <a:lstStyle/>
          <a:p>
            <a:r>
              <a:rPr lang="ja-JP" altLang="en-US" sz="2400" b="1" spc="-38" dirty="0">
                <a:solidFill>
                  <a:schemeClr val="bg1"/>
                </a:solidFill>
                <a:latin typeface="BIZ UDゴシック" panose="020B0400000000000000" pitchFamily="49" charset="-128"/>
                <a:ea typeface="BIZ UDゴシック" panose="020B0400000000000000" pitchFamily="49" charset="-128"/>
              </a:rPr>
              <a:t>　 簡易な藻場創出手法（延縄式）の効果検証</a:t>
            </a:r>
            <a:endParaRPr kumimoji="1" lang="ja-JP" altLang="en-US" sz="2400" b="1" dirty="0">
              <a:solidFill>
                <a:schemeClr val="bg1"/>
              </a:solidFill>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C718051B-9D45-403E-AB97-8BC05C1DE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001" y="1939901"/>
            <a:ext cx="4267114" cy="4434512"/>
          </a:xfrm>
          <a:prstGeom prst="rect">
            <a:avLst/>
          </a:prstGeom>
          <a:ln>
            <a:solidFill>
              <a:schemeClr val="tx1"/>
            </a:solidFill>
          </a:ln>
        </p:spPr>
      </p:pic>
      <p:grpSp>
        <p:nvGrpSpPr>
          <p:cNvPr id="15" name="グループ化 14">
            <a:extLst>
              <a:ext uri="{FF2B5EF4-FFF2-40B4-BE49-F238E27FC236}">
                <a16:creationId xmlns:a16="http://schemas.microsoft.com/office/drawing/2014/main" id="{96B70BB6-D82F-49BE-B6FA-AAC2FEB907AE}"/>
              </a:ext>
            </a:extLst>
          </p:cNvPr>
          <p:cNvGrpSpPr/>
          <p:nvPr/>
        </p:nvGrpSpPr>
        <p:grpSpPr>
          <a:xfrm>
            <a:off x="271843" y="2563494"/>
            <a:ext cx="3912744" cy="2612323"/>
            <a:chOff x="5407802" y="2350098"/>
            <a:chExt cx="3519571" cy="2048388"/>
          </a:xfrm>
        </p:grpSpPr>
        <p:grpSp>
          <p:nvGrpSpPr>
            <p:cNvPr id="16" name="グループ化 15">
              <a:extLst>
                <a:ext uri="{FF2B5EF4-FFF2-40B4-BE49-F238E27FC236}">
                  <a16:creationId xmlns:a16="http://schemas.microsoft.com/office/drawing/2014/main" id="{D43EB22D-C337-43C9-AD6A-2D40C7A4E737}"/>
                </a:ext>
              </a:extLst>
            </p:cNvPr>
            <p:cNvGrpSpPr/>
            <p:nvPr/>
          </p:nvGrpSpPr>
          <p:grpSpPr>
            <a:xfrm>
              <a:off x="7212873" y="2350098"/>
              <a:ext cx="1714500" cy="382818"/>
              <a:chOff x="5845986" y="2463219"/>
              <a:chExt cx="1714500" cy="382818"/>
            </a:xfrm>
          </p:grpSpPr>
          <p:sp>
            <p:nvSpPr>
              <p:cNvPr id="19" name="正方形/長方形 18">
                <a:extLst>
                  <a:ext uri="{FF2B5EF4-FFF2-40B4-BE49-F238E27FC236}">
                    <a16:creationId xmlns:a16="http://schemas.microsoft.com/office/drawing/2014/main" id="{F97432F1-91A0-45DF-B13A-AB8F5D1BA2C8}"/>
                  </a:ext>
                </a:extLst>
              </p:cNvPr>
              <p:cNvSpPr/>
              <p:nvPr/>
            </p:nvSpPr>
            <p:spPr>
              <a:xfrm rot="21084178">
                <a:off x="7078612" y="2463219"/>
                <a:ext cx="51449" cy="382818"/>
              </a:xfrm>
              <a:prstGeom prst="rect">
                <a:avLst/>
              </a:prstGeom>
              <a:solidFill>
                <a:srgbClr val="00B050"/>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3169511-C760-40F8-B4C0-30FA682471C4}"/>
                  </a:ext>
                </a:extLst>
              </p:cNvPr>
              <p:cNvSpPr txBox="1"/>
              <p:nvPr/>
            </p:nvSpPr>
            <p:spPr>
              <a:xfrm>
                <a:off x="5845986" y="2512339"/>
                <a:ext cx="1714500" cy="217202"/>
              </a:xfrm>
              <a:prstGeom prst="rect">
                <a:avLst/>
              </a:prstGeom>
              <a:noFill/>
            </p:spPr>
            <p:txBody>
              <a:bodyPr wrap="square">
                <a:spAutoFit/>
              </a:bodyPr>
              <a:lstStyle/>
              <a:p>
                <a:r>
                  <a:rPr lang="ja-JP" altLang="en-US" sz="1200" b="1" dirty="0">
                    <a:latin typeface="BIZ UDゴシック" panose="020B0400000000000000" pitchFamily="49" charset="-128"/>
                    <a:ea typeface="BIZ UDゴシック" panose="020B0400000000000000" pitchFamily="49" charset="-128"/>
                  </a:rPr>
                  <a:t>実証地：堺第</a:t>
                </a:r>
                <a:r>
                  <a:rPr lang="en-US" altLang="ja-JP" sz="1200" b="1" dirty="0">
                    <a:latin typeface="BIZ UDゴシック" panose="020B0400000000000000" pitchFamily="49" charset="-128"/>
                    <a:ea typeface="BIZ UDゴシック" panose="020B0400000000000000" pitchFamily="49" charset="-128"/>
                  </a:rPr>
                  <a:t>7-3</a:t>
                </a:r>
                <a:r>
                  <a:rPr lang="ja-JP" altLang="en-US" sz="1200" b="1" dirty="0">
                    <a:latin typeface="BIZ UDゴシック" panose="020B0400000000000000" pitchFamily="49" charset="-128"/>
                    <a:ea typeface="BIZ UDゴシック" panose="020B0400000000000000" pitchFamily="49" charset="-128"/>
                  </a:rPr>
                  <a:t>区</a:t>
                </a:r>
                <a:endParaRPr lang="ja-JP" altLang="en-US" sz="1200" dirty="0"/>
              </a:p>
            </p:txBody>
          </p:sp>
        </p:grpSp>
        <p:sp>
          <p:nvSpPr>
            <p:cNvPr id="17" name="楕円 16">
              <a:extLst>
                <a:ext uri="{FF2B5EF4-FFF2-40B4-BE49-F238E27FC236}">
                  <a16:creationId xmlns:a16="http://schemas.microsoft.com/office/drawing/2014/main" id="{108D3F75-973E-4124-ADA8-22E1B7C51FFA}"/>
                </a:ext>
              </a:extLst>
            </p:cNvPr>
            <p:cNvSpPr/>
            <p:nvPr/>
          </p:nvSpPr>
          <p:spPr>
            <a:xfrm>
              <a:off x="6479879" y="3585686"/>
              <a:ext cx="908050" cy="8128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675F2647-6D79-4B74-8CEA-EE3B7C3360FE}"/>
                </a:ext>
              </a:extLst>
            </p:cNvPr>
            <p:cNvSpPr txBox="1"/>
            <p:nvPr/>
          </p:nvSpPr>
          <p:spPr>
            <a:xfrm>
              <a:off x="5407802" y="3274944"/>
              <a:ext cx="2434763" cy="362003"/>
            </a:xfrm>
            <a:prstGeom prst="rect">
              <a:avLst/>
            </a:prstGeom>
            <a:noFill/>
          </p:spPr>
          <p:txBody>
            <a:bodyPr wrap="square">
              <a:spAutoFit/>
            </a:bodyPr>
            <a:lstStyle/>
            <a:p>
              <a:r>
                <a:rPr lang="ja-JP" altLang="en-US" sz="1200" b="1" dirty="0">
                  <a:latin typeface="BIZ UDゴシック" panose="020B0400000000000000" pitchFamily="49" charset="-128"/>
                  <a:ea typeface="BIZ UDゴシック" panose="020B0400000000000000" pitchFamily="49" charset="-128"/>
                </a:rPr>
                <a:t>母藻の採取候補地</a:t>
              </a:r>
              <a:endParaRPr lang="en-US" altLang="ja-JP" sz="1200" b="1" dirty="0">
                <a:latin typeface="BIZ UDゴシック" panose="020B0400000000000000" pitchFamily="49" charset="-128"/>
                <a:ea typeface="BIZ UDゴシック" panose="020B0400000000000000" pitchFamily="49" charset="-128"/>
              </a:endParaRPr>
            </a:p>
            <a:p>
              <a:r>
                <a:rPr lang="ja-JP" altLang="en-US" sz="1200" b="1" dirty="0">
                  <a:latin typeface="BIZ UDゴシック" panose="020B0400000000000000" pitchFamily="49" charset="-128"/>
                  <a:ea typeface="BIZ UDゴシック" panose="020B0400000000000000" pitchFamily="49" charset="-128"/>
                </a:rPr>
                <a:t>　関西空港島周辺海域</a:t>
              </a:r>
            </a:p>
          </p:txBody>
        </p:sp>
      </p:grpSp>
      <p:cxnSp>
        <p:nvCxnSpPr>
          <p:cNvPr id="21" name="直線矢印コネクタ 20">
            <a:extLst>
              <a:ext uri="{FF2B5EF4-FFF2-40B4-BE49-F238E27FC236}">
                <a16:creationId xmlns:a16="http://schemas.microsoft.com/office/drawing/2014/main" id="{585663D9-A612-445E-B35E-664E8AAB32D3}"/>
              </a:ext>
            </a:extLst>
          </p:cNvPr>
          <p:cNvCxnSpPr>
            <a:cxnSpLocks/>
            <a:endCxn id="19" idx="1"/>
          </p:cNvCxnSpPr>
          <p:nvPr/>
        </p:nvCxnSpPr>
        <p:spPr>
          <a:xfrm flipV="1">
            <a:off x="2289337" y="2811874"/>
            <a:ext cx="1359865" cy="13951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150684A-969F-4937-9CC6-AC62BD92FAA1}"/>
              </a:ext>
            </a:extLst>
          </p:cNvPr>
          <p:cNvSpPr txBox="1"/>
          <p:nvPr/>
        </p:nvSpPr>
        <p:spPr>
          <a:xfrm>
            <a:off x="210990" y="1991702"/>
            <a:ext cx="909761" cy="369332"/>
          </a:xfrm>
          <a:prstGeom prst="rect">
            <a:avLst/>
          </a:prstGeom>
          <a:solidFill>
            <a:srgbClr val="023894"/>
          </a:solidFill>
        </p:spPr>
        <p:txBody>
          <a:bodyPr wrap="square">
            <a:spAutoFit/>
          </a:bodyPr>
          <a:lstStyle/>
          <a:p>
            <a:pPr algn="ctr"/>
            <a:r>
              <a:rPr lang="ja-JP" altLang="en-US" b="1" dirty="0">
                <a:solidFill>
                  <a:schemeClr val="bg1"/>
                </a:solidFill>
                <a:latin typeface="BIZ UDゴシック" panose="020B0400000000000000" pitchFamily="49" charset="-128"/>
                <a:ea typeface="BIZ UDゴシック" panose="020B0400000000000000" pitchFamily="49" charset="-128"/>
              </a:rPr>
              <a:t>地点図</a:t>
            </a:r>
            <a:endParaRPr lang="ja-JP" altLang="en-US" dirty="0">
              <a:solidFill>
                <a:schemeClr val="bg1"/>
              </a:solidFill>
            </a:endParaRPr>
          </a:p>
        </p:txBody>
      </p:sp>
      <p:sp>
        <p:nvSpPr>
          <p:cNvPr id="23" name="正方形/長方形 22">
            <a:extLst>
              <a:ext uri="{FF2B5EF4-FFF2-40B4-BE49-F238E27FC236}">
                <a16:creationId xmlns:a16="http://schemas.microsoft.com/office/drawing/2014/main" id="{83C5C576-FD28-4F44-81A1-0230233FA072}"/>
              </a:ext>
            </a:extLst>
          </p:cNvPr>
          <p:cNvSpPr/>
          <p:nvPr/>
        </p:nvSpPr>
        <p:spPr>
          <a:xfrm>
            <a:off x="-9023" y="769067"/>
            <a:ext cx="12191999" cy="721736"/>
          </a:xfrm>
          <a:prstGeom prst="rect">
            <a:avLst/>
          </a:prstGeom>
          <a:solidFill>
            <a:srgbClr val="D6F9FE"/>
          </a:solidFill>
        </p:spPr>
        <p:txBody>
          <a:bodyPr wrap="square">
            <a:spAutoFit/>
          </a:bodyPr>
          <a:lstStyle/>
          <a:p>
            <a:pPr marL="409575" indent="-342900" algn="just">
              <a:lnSpc>
                <a:spcPct val="110000"/>
              </a:lnSpc>
              <a:buFont typeface="Arial" panose="020B0604020202020204" pitchFamily="34" charset="0"/>
              <a:buChar char="•"/>
            </a:pPr>
            <a:r>
              <a:rPr lang="ja-JP" altLang="en-US" sz="2000" b="1" dirty="0">
                <a:solidFill>
                  <a:schemeClr val="tx1"/>
                </a:solidFill>
                <a:latin typeface="BIZ UDゴシック" panose="020B0400000000000000" pitchFamily="49" charset="-128"/>
                <a:ea typeface="BIZ UDゴシック" panose="020B0400000000000000" pitchFamily="49" charset="-128"/>
              </a:rPr>
              <a:t>関西国際空港周辺海域からの海藻（ワカメ、シダモク・アカモク、タマハハキモク）を採取し、堺第</a:t>
            </a:r>
            <a:r>
              <a:rPr lang="en-US" altLang="ja-JP" sz="2000" b="1" dirty="0">
                <a:solidFill>
                  <a:schemeClr val="tx1"/>
                </a:solidFill>
                <a:latin typeface="BIZ UDゴシック" panose="020B0400000000000000" pitchFamily="49" charset="-128"/>
                <a:ea typeface="BIZ UDゴシック" panose="020B0400000000000000" pitchFamily="49" charset="-128"/>
              </a:rPr>
              <a:t>7-3</a:t>
            </a:r>
            <a:r>
              <a:rPr lang="ja-JP" altLang="en-US" sz="2000" b="1" dirty="0">
                <a:solidFill>
                  <a:schemeClr val="tx1"/>
                </a:solidFill>
                <a:latin typeface="BIZ UDゴシック" panose="020B0400000000000000" pitchFamily="49" charset="-128"/>
                <a:ea typeface="BIZ UDゴシック" panose="020B0400000000000000" pitchFamily="49" charset="-128"/>
              </a:rPr>
              <a:t>区の傾斜型護岸に母藻を延縄式により移植。令和７年３月頃に効果検証を行う予定。</a:t>
            </a:r>
            <a:endParaRPr lang="en-US" altLang="ja-JP" sz="2000" b="1"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4EA73749-93B9-4D5C-91B7-813A11C0F8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7210" y="5106596"/>
            <a:ext cx="3129797" cy="1760511"/>
          </a:xfrm>
          <a:prstGeom prst="rect">
            <a:avLst/>
          </a:prstGeom>
        </p:spPr>
      </p:pic>
      <p:sp>
        <p:nvSpPr>
          <p:cNvPr id="26" name="テキスト ボックス 25">
            <a:extLst>
              <a:ext uri="{FF2B5EF4-FFF2-40B4-BE49-F238E27FC236}">
                <a16:creationId xmlns:a16="http://schemas.microsoft.com/office/drawing/2014/main" id="{AAEF5A0B-58F4-4B29-B2B2-E408B79D0949}"/>
              </a:ext>
            </a:extLst>
          </p:cNvPr>
          <p:cNvSpPr txBox="1"/>
          <p:nvPr/>
        </p:nvSpPr>
        <p:spPr>
          <a:xfrm>
            <a:off x="6789468" y="322576"/>
            <a:ext cx="6141720" cy="307777"/>
          </a:xfrm>
          <a:prstGeom prst="rect">
            <a:avLst/>
          </a:prstGeom>
          <a:noFill/>
        </p:spPr>
        <p:txBody>
          <a:bodyPr wrap="square">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～令和６年５月２９日　関西エアポート（株）様とともに</a:t>
            </a:r>
            <a:r>
              <a:rPr lang="ja-JP" altLang="en-US" sz="1400" b="1" kern="0" dirty="0">
                <a:solidFill>
                  <a:schemeClr val="bg1"/>
                </a:solidFill>
                <a:latin typeface="BIZ UDゴシック" panose="020B0400000000000000" pitchFamily="49" charset="-128"/>
                <a:ea typeface="BIZ UDゴシック" panose="020B0400000000000000" pitchFamily="49" charset="-128"/>
              </a:rPr>
              <a:t>～</a:t>
            </a:r>
            <a:endParaRPr lang="ja-JP" altLang="en-US" sz="1400" dirty="0"/>
          </a:p>
        </p:txBody>
      </p:sp>
      <p:pic>
        <p:nvPicPr>
          <p:cNvPr id="30" name="図 29">
            <a:extLst>
              <a:ext uri="{FF2B5EF4-FFF2-40B4-BE49-F238E27FC236}">
                <a16:creationId xmlns:a16="http://schemas.microsoft.com/office/drawing/2014/main" id="{C235306B-D2C8-41ED-B6D7-5CBD34619F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3982" y="1510246"/>
            <a:ext cx="3122501" cy="1788045"/>
          </a:xfrm>
          <a:prstGeom prst="rect">
            <a:avLst/>
          </a:prstGeom>
        </p:spPr>
      </p:pic>
      <p:pic>
        <p:nvPicPr>
          <p:cNvPr id="32" name="図 31">
            <a:extLst>
              <a:ext uri="{FF2B5EF4-FFF2-40B4-BE49-F238E27FC236}">
                <a16:creationId xmlns:a16="http://schemas.microsoft.com/office/drawing/2014/main" id="{12CB214B-4924-4E29-891E-BDADD958AA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73323" y="5106596"/>
            <a:ext cx="3151904" cy="1686340"/>
          </a:xfrm>
          <a:prstGeom prst="rect">
            <a:avLst/>
          </a:prstGeom>
        </p:spPr>
      </p:pic>
      <p:pic>
        <p:nvPicPr>
          <p:cNvPr id="10" name="図 9">
            <a:extLst>
              <a:ext uri="{FF2B5EF4-FFF2-40B4-BE49-F238E27FC236}">
                <a16:creationId xmlns:a16="http://schemas.microsoft.com/office/drawing/2014/main" id="{7CCE49F9-8DA2-49CA-8632-2F4AA98C91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1415" y="1535121"/>
            <a:ext cx="3122501" cy="1803495"/>
          </a:xfrm>
          <a:prstGeom prst="rect">
            <a:avLst/>
          </a:prstGeom>
        </p:spPr>
      </p:pic>
      <p:pic>
        <p:nvPicPr>
          <p:cNvPr id="12" name="図 11">
            <a:extLst>
              <a:ext uri="{FF2B5EF4-FFF2-40B4-BE49-F238E27FC236}">
                <a16:creationId xmlns:a16="http://schemas.microsoft.com/office/drawing/2014/main" id="{5403AE29-138B-4CA9-B425-625CF52BAB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1802" y="3326620"/>
            <a:ext cx="3122501" cy="1756407"/>
          </a:xfrm>
          <a:prstGeom prst="rect">
            <a:avLst/>
          </a:prstGeom>
        </p:spPr>
      </p:pic>
      <p:sp>
        <p:nvSpPr>
          <p:cNvPr id="33" name="テキスト ボックス 32">
            <a:extLst>
              <a:ext uri="{FF2B5EF4-FFF2-40B4-BE49-F238E27FC236}">
                <a16:creationId xmlns:a16="http://schemas.microsoft.com/office/drawing/2014/main" id="{AA658B4B-DDD9-4D24-AE05-2AC85646CABE}"/>
              </a:ext>
            </a:extLst>
          </p:cNvPr>
          <p:cNvSpPr txBox="1"/>
          <p:nvPr/>
        </p:nvSpPr>
        <p:spPr>
          <a:xfrm>
            <a:off x="4774233" y="1553834"/>
            <a:ext cx="1282211" cy="276999"/>
          </a:xfrm>
          <a:prstGeom prst="rect">
            <a:avLst/>
          </a:prstGeom>
          <a:solidFill>
            <a:srgbClr val="023894"/>
          </a:solidFill>
        </p:spPr>
        <p:txBody>
          <a:bodyPr wrap="square">
            <a:spAutoFit/>
          </a:bodyPr>
          <a:lstStyle/>
          <a:p>
            <a:pPr algn="ctr"/>
            <a:r>
              <a:rPr lang="ja-JP" altLang="en-US" sz="1200" dirty="0">
                <a:solidFill>
                  <a:schemeClr val="bg1"/>
                </a:solidFill>
                <a:latin typeface="BIZ UDゴシック" panose="020B0400000000000000" pitchFamily="49" charset="-128"/>
                <a:ea typeface="BIZ UDゴシック" panose="020B0400000000000000" pitchFamily="49" charset="-128"/>
              </a:rPr>
              <a:t>①堺市出島漁港</a:t>
            </a:r>
          </a:p>
        </p:txBody>
      </p:sp>
      <p:sp>
        <p:nvSpPr>
          <p:cNvPr id="34" name="テキスト ボックス 33">
            <a:extLst>
              <a:ext uri="{FF2B5EF4-FFF2-40B4-BE49-F238E27FC236}">
                <a16:creationId xmlns:a16="http://schemas.microsoft.com/office/drawing/2014/main" id="{86FAC714-B416-426F-874F-D27A46D2C56A}"/>
              </a:ext>
            </a:extLst>
          </p:cNvPr>
          <p:cNvSpPr txBox="1"/>
          <p:nvPr/>
        </p:nvSpPr>
        <p:spPr>
          <a:xfrm>
            <a:off x="8281415" y="1533825"/>
            <a:ext cx="1133857" cy="461665"/>
          </a:xfrm>
          <a:prstGeom prst="rect">
            <a:avLst/>
          </a:prstGeom>
          <a:solidFill>
            <a:srgbClr val="023894"/>
          </a:solidFill>
        </p:spPr>
        <p:txBody>
          <a:bodyPr wrap="square">
            <a:spAutoFit/>
          </a:bodyPr>
          <a:lstStyle/>
          <a:p>
            <a:pPr algn="ctr"/>
            <a:r>
              <a:rPr lang="ja-JP" altLang="en-US" sz="1200" dirty="0">
                <a:solidFill>
                  <a:schemeClr val="bg1"/>
                </a:solidFill>
                <a:latin typeface="BIZ UDゴシック" panose="020B0400000000000000" pitchFamily="49" charset="-128"/>
                <a:ea typeface="BIZ UDゴシック" panose="020B0400000000000000" pitchFamily="49" charset="-128"/>
              </a:rPr>
              <a:t>➁関空島から</a:t>
            </a:r>
            <a:endParaRPr lang="en-US" altLang="ja-JP" sz="1200" dirty="0">
              <a:solidFill>
                <a:schemeClr val="bg1"/>
              </a:solidFill>
              <a:latin typeface="BIZ UDゴシック" panose="020B0400000000000000" pitchFamily="49" charset="-128"/>
              <a:ea typeface="BIZ UDゴシック" panose="020B0400000000000000" pitchFamily="49" charset="-128"/>
            </a:endParaRPr>
          </a:p>
          <a:p>
            <a:pPr algn="ctr"/>
            <a:r>
              <a:rPr lang="ja-JP" altLang="en-US" sz="1200" dirty="0">
                <a:solidFill>
                  <a:schemeClr val="bg1"/>
                </a:solidFill>
                <a:latin typeface="BIZ UDゴシック" panose="020B0400000000000000" pitchFamily="49" charset="-128"/>
                <a:ea typeface="BIZ UDゴシック" panose="020B0400000000000000" pitchFamily="49" charset="-128"/>
              </a:rPr>
              <a:t>採取した海藻</a:t>
            </a:r>
          </a:p>
        </p:txBody>
      </p:sp>
      <p:sp>
        <p:nvSpPr>
          <p:cNvPr id="35" name="テキスト ボックス 34">
            <a:extLst>
              <a:ext uri="{FF2B5EF4-FFF2-40B4-BE49-F238E27FC236}">
                <a16:creationId xmlns:a16="http://schemas.microsoft.com/office/drawing/2014/main" id="{54F836C9-1550-4B93-BA19-9EB4CDE4BF9F}"/>
              </a:ext>
            </a:extLst>
          </p:cNvPr>
          <p:cNvSpPr txBox="1"/>
          <p:nvPr/>
        </p:nvSpPr>
        <p:spPr>
          <a:xfrm>
            <a:off x="4733982" y="3338227"/>
            <a:ext cx="1577282" cy="276999"/>
          </a:xfrm>
          <a:prstGeom prst="rect">
            <a:avLst/>
          </a:prstGeom>
          <a:solidFill>
            <a:srgbClr val="023894"/>
          </a:solidFill>
        </p:spPr>
        <p:txBody>
          <a:bodyPr wrap="square">
            <a:spAutoFit/>
          </a:bodyPr>
          <a:lstStyle/>
          <a:p>
            <a:pPr algn="ctr"/>
            <a:r>
              <a:rPr lang="ja-JP" altLang="en-US" sz="1200" dirty="0">
                <a:solidFill>
                  <a:schemeClr val="bg1"/>
                </a:solidFill>
                <a:latin typeface="BIZ UDゴシック" panose="020B0400000000000000" pitchFamily="49" charset="-128"/>
                <a:ea typeface="BIZ UDゴシック" panose="020B0400000000000000" pitchFamily="49" charset="-128"/>
              </a:rPr>
              <a:t>③ロープに結び付け</a:t>
            </a:r>
          </a:p>
        </p:txBody>
      </p:sp>
      <p:sp>
        <p:nvSpPr>
          <p:cNvPr id="36" name="テキスト ボックス 35">
            <a:extLst>
              <a:ext uri="{FF2B5EF4-FFF2-40B4-BE49-F238E27FC236}">
                <a16:creationId xmlns:a16="http://schemas.microsoft.com/office/drawing/2014/main" id="{7D21310E-89ED-4D44-ADD8-16A394FEF29F}"/>
              </a:ext>
            </a:extLst>
          </p:cNvPr>
          <p:cNvSpPr txBox="1"/>
          <p:nvPr/>
        </p:nvSpPr>
        <p:spPr>
          <a:xfrm>
            <a:off x="8295430" y="3356015"/>
            <a:ext cx="1132225" cy="276999"/>
          </a:xfrm>
          <a:prstGeom prst="rect">
            <a:avLst/>
          </a:prstGeom>
          <a:solidFill>
            <a:srgbClr val="023894"/>
          </a:solidFill>
        </p:spPr>
        <p:txBody>
          <a:bodyPr wrap="square">
            <a:spAutoFit/>
          </a:bodyPr>
          <a:lstStyle/>
          <a:p>
            <a:pPr algn="ctr"/>
            <a:r>
              <a:rPr lang="ja-JP" altLang="en-US" sz="1200" dirty="0">
                <a:solidFill>
                  <a:schemeClr val="bg1"/>
                </a:solidFill>
                <a:latin typeface="BIZ UDゴシック" panose="020B0400000000000000" pitchFamily="49" charset="-128"/>
                <a:ea typeface="BIZ UDゴシック" panose="020B0400000000000000" pitchFamily="49" charset="-128"/>
              </a:rPr>
              <a:t>④作業完了</a:t>
            </a:r>
          </a:p>
        </p:txBody>
      </p:sp>
      <p:sp>
        <p:nvSpPr>
          <p:cNvPr id="37" name="テキスト ボックス 36">
            <a:extLst>
              <a:ext uri="{FF2B5EF4-FFF2-40B4-BE49-F238E27FC236}">
                <a16:creationId xmlns:a16="http://schemas.microsoft.com/office/drawing/2014/main" id="{D78DD1FB-029E-47C0-8CA5-4238BA187C9A}"/>
              </a:ext>
            </a:extLst>
          </p:cNvPr>
          <p:cNvSpPr txBox="1"/>
          <p:nvPr/>
        </p:nvSpPr>
        <p:spPr>
          <a:xfrm>
            <a:off x="8273322" y="5139201"/>
            <a:ext cx="1708877" cy="461665"/>
          </a:xfrm>
          <a:prstGeom prst="rect">
            <a:avLst/>
          </a:prstGeom>
          <a:solidFill>
            <a:srgbClr val="023894"/>
          </a:solidFill>
        </p:spPr>
        <p:txBody>
          <a:bodyPr wrap="square">
            <a:spAutoFit/>
          </a:bodyPr>
          <a:lstStyle/>
          <a:p>
            <a:r>
              <a:rPr lang="ja-JP" altLang="en-US" sz="1200" dirty="0">
                <a:solidFill>
                  <a:schemeClr val="bg1"/>
                </a:solidFill>
                <a:latin typeface="BIZ UDゴシック" panose="020B0400000000000000" pitchFamily="49" charset="-128"/>
                <a:ea typeface="BIZ UDゴシック" panose="020B0400000000000000" pitchFamily="49" charset="-128"/>
              </a:rPr>
              <a:t>⑥堺第７－３区</a:t>
            </a:r>
            <a:endParaRPr lang="en-US" altLang="ja-JP" sz="1200" dirty="0">
              <a:solidFill>
                <a:schemeClr val="bg1"/>
              </a:solidFill>
              <a:latin typeface="BIZ UDゴシック" panose="020B0400000000000000" pitchFamily="49" charset="-128"/>
              <a:ea typeface="BIZ UDゴシック" panose="020B0400000000000000" pitchFamily="49" charset="-128"/>
            </a:endParaRPr>
          </a:p>
          <a:p>
            <a:r>
              <a:rPr lang="ja-JP" altLang="en-US" sz="1200" dirty="0">
                <a:solidFill>
                  <a:schemeClr val="bg1"/>
                </a:solidFill>
                <a:latin typeface="BIZ UDゴシック" panose="020B0400000000000000" pitchFamily="49" charset="-128"/>
                <a:ea typeface="BIZ UDゴシック" panose="020B0400000000000000" pitchFamily="49" charset="-128"/>
              </a:rPr>
              <a:t>　海中設置（延縄式）　</a:t>
            </a:r>
            <a:endParaRPr lang="en-US" altLang="ja-JP" sz="1200" dirty="0">
              <a:solidFill>
                <a:schemeClr val="bg1"/>
              </a:solidFill>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3C5095B1-7588-4511-9D29-424E89012EAD}"/>
              </a:ext>
            </a:extLst>
          </p:cNvPr>
          <p:cNvSpPr txBox="1"/>
          <p:nvPr/>
        </p:nvSpPr>
        <p:spPr>
          <a:xfrm>
            <a:off x="4690128" y="5165666"/>
            <a:ext cx="1132225" cy="276999"/>
          </a:xfrm>
          <a:prstGeom prst="rect">
            <a:avLst/>
          </a:prstGeom>
          <a:solidFill>
            <a:srgbClr val="023894"/>
          </a:solidFill>
        </p:spPr>
        <p:txBody>
          <a:bodyPr wrap="square">
            <a:spAutoFit/>
          </a:bodyPr>
          <a:lstStyle/>
          <a:p>
            <a:pPr algn="ctr"/>
            <a:r>
              <a:rPr lang="ja-JP" altLang="en-US" sz="1200" dirty="0">
                <a:solidFill>
                  <a:schemeClr val="bg1"/>
                </a:solidFill>
                <a:latin typeface="BIZ UDゴシック" panose="020B0400000000000000" pitchFamily="49" charset="-128"/>
                <a:ea typeface="BIZ UDゴシック" panose="020B0400000000000000" pitchFamily="49" charset="-128"/>
              </a:rPr>
              <a:t>⑤記念撮影</a:t>
            </a:r>
          </a:p>
        </p:txBody>
      </p:sp>
    </p:spTree>
    <p:extLst>
      <p:ext uri="{BB962C8B-B14F-4D97-AF65-F5344CB8AC3E}">
        <p14:creationId xmlns:p14="http://schemas.microsoft.com/office/powerpoint/2010/main" val="376277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FDF02F6D-3028-4139-B232-9D3F3096699A}"/>
              </a:ext>
            </a:extLst>
          </p:cNvPr>
          <p:cNvSpPr txBox="1"/>
          <p:nvPr/>
        </p:nvSpPr>
        <p:spPr>
          <a:xfrm>
            <a:off x="123362" y="1560938"/>
            <a:ext cx="7601864" cy="2707216"/>
          </a:xfrm>
          <a:prstGeom prst="rect">
            <a:avLst/>
          </a:prstGeom>
          <a:solidFill>
            <a:schemeClr val="accent2">
              <a:lumMod val="20000"/>
              <a:lumOff val="80000"/>
            </a:schemeClr>
          </a:solidFill>
          <a:ln w="6350">
            <a:solidFill>
              <a:srgbClr val="FF0000"/>
            </a:solidFill>
          </a:ln>
        </p:spPr>
        <p:txBody>
          <a:bodyPr wrap="square">
            <a:spAutoFit/>
          </a:bodyPr>
          <a:lstStyle/>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a:p>
            <a:pPr marL="268288" indent="-268288" algn="ctr">
              <a:lnSpc>
                <a:spcPct val="120000"/>
              </a:lnSpc>
            </a:pPr>
            <a:endParaRPr lang="en-US" altLang="ja-JP" sz="16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7B06EC7B-B12B-4C89-80E2-E44935A49CB7}"/>
              </a:ext>
            </a:extLst>
          </p:cNvPr>
          <p:cNvSpPr txBox="1"/>
          <p:nvPr/>
        </p:nvSpPr>
        <p:spPr>
          <a:xfrm>
            <a:off x="69471" y="1507206"/>
            <a:ext cx="7833216" cy="1031051"/>
          </a:xfrm>
          <a:prstGeom prst="rect">
            <a:avLst/>
          </a:prstGeom>
          <a:noFill/>
        </p:spPr>
        <p:txBody>
          <a:bodyPr wrap="square">
            <a:spAutoFit/>
          </a:bodyPr>
          <a:lstStyle/>
          <a:p>
            <a:r>
              <a:rPr lang="en-US" altLang="ja-JP" sz="2400" b="1" dirty="0">
                <a:latin typeface="BIZ UDゴシック" panose="020B0400000000000000" pitchFamily="49" charset="-128"/>
                <a:ea typeface="BIZ UDゴシック" panose="020B0400000000000000" pitchFamily="49" charset="-128"/>
              </a:rPr>
              <a:t>【</a:t>
            </a:r>
            <a:r>
              <a:rPr lang="ja-JP" altLang="en-US" sz="2400" b="1" dirty="0">
                <a:latin typeface="BIZ UDゴシック" panose="020B0400000000000000" pitchFamily="49" charset="-128"/>
                <a:ea typeface="BIZ UDゴシック" panose="020B0400000000000000" pitchFamily="49" charset="-128"/>
              </a:rPr>
              <a:t>海藻藻場及び生物の状況の撮影</a:t>
            </a:r>
            <a:r>
              <a:rPr lang="en-US" altLang="ja-JP" sz="2400" b="1" dirty="0">
                <a:latin typeface="BIZ UDゴシック" panose="020B0400000000000000" pitchFamily="49" charset="-128"/>
                <a:ea typeface="BIZ UDゴシック" panose="020B0400000000000000" pitchFamily="49" charset="-128"/>
              </a:rPr>
              <a:t>】</a:t>
            </a:r>
          </a:p>
          <a:p>
            <a:pPr>
              <a:lnSpc>
                <a:spcPts val="200"/>
              </a:lnSpc>
            </a:pPr>
            <a:endParaRPr lang="en-US" altLang="ja-JP" sz="1600" b="1" dirty="0">
              <a:latin typeface="BIZ UDゴシック" panose="020B0400000000000000" pitchFamily="49" charset="-128"/>
              <a:ea typeface="BIZ UDゴシック" panose="020B0400000000000000" pitchFamily="49" charset="-128"/>
            </a:endParaRPr>
          </a:p>
          <a:p>
            <a:pPr>
              <a:lnSpc>
                <a:spcPts val="200"/>
              </a:lnSpc>
            </a:pPr>
            <a:endParaRPr lang="en-US" altLang="ja-JP" sz="1600" b="1" dirty="0">
              <a:latin typeface="BIZ UDゴシック" panose="020B0400000000000000" pitchFamily="49" charset="-128"/>
              <a:ea typeface="BIZ UDゴシック" panose="020B0400000000000000" pitchFamily="49" charset="-128"/>
            </a:endParaRPr>
          </a:p>
          <a:p>
            <a:pPr>
              <a:lnSpc>
                <a:spcPts val="200"/>
              </a:lnSpc>
            </a:pPr>
            <a:endParaRPr lang="ja-JP" altLang="en-US" sz="1600" b="1" dirty="0">
              <a:latin typeface="BIZ UDゴシック" panose="020B0400000000000000" pitchFamily="49" charset="-128"/>
              <a:ea typeface="BIZ UDゴシック" panose="020B0400000000000000" pitchFamily="49" charset="-128"/>
            </a:endParaRPr>
          </a:p>
          <a:p>
            <a:pPr marL="268288" indent="-268288"/>
            <a:r>
              <a:rPr lang="ja-JP" altLang="en-US" sz="1600" dirty="0">
                <a:latin typeface="BIZ UDゴシック" panose="020B0400000000000000" pitchFamily="49" charset="-128"/>
                <a:ea typeface="BIZ UDゴシック" panose="020B0400000000000000" pitchFamily="49" charset="-128"/>
              </a:rPr>
              <a:t>　水中ドローンや空中ドローン等を活用して、海中の映像を撮影</a:t>
            </a:r>
            <a:endParaRPr lang="en-US" altLang="ja-JP" sz="1600" dirty="0">
              <a:solidFill>
                <a:srgbClr val="0066FF"/>
              </a:solidFill>
              <a:latin typeface="BIZ UDゴシック" panose="020B0400000000000000" pitchFamily="49" charset="-128"/>
              <a:ea typeface="BIZ UDゴシック" panose="020B0400000000000000" pitchFamily="49" charset="-128"/>
            </a:endParaRPr>
          </a:p>
          <a:p>
            <a:pPr marL="268288" indent="-268288"/>
            <a:r>
              <a:rPr lang="zh-TW" altLang="en-US" sz="1600" dirty="0">
                <a:solidFill>
                  <a:srgbClr val="0066FF"/>
                </a:solidFill>
                <a:latin typeface="BIZ UDゴシック" panose="020B0400000000000000" pitchFamily="49" charset="-128"/>
                <a:ea typeface="BIZ UDゴシック" panose="020B0400000000000000" pitchFamily="49" charset="-128"/>
              </a:rPr>
              <a:t>（６月：関</a:t>
            </a:r>
            <a:r>
              <a:rPr lang="ja-JP" altLang="en-US" sz="1600" dirty="0">
                <a:solidFill>
                  <a:srgbClr val="0066FF"/>
                </a:solidFill>
                <a:latin typeface="BIZ UDゴシック" panose="020B0400000000000000" pitchFamily="49" charset="-128"/>
                <a:ea typeface="BIZ UDゴシック" panose="020B0400000000000000" pitchFamily="49" charset="-128"/>
              </a:rPr>
              <a:t>西空港</a:t>
            </a:r>
            <a:r>
              <a:rPr lang="zh-TW" altLang="en-US" sz="1600" dirty="0">
                <a:solidFill>
                  <a:srgbClr val="0066FF"/>
                </a:solidFill>
                <a:latin typeface="BIZ UDゴシック" panose="020B0400000000000000" pitchFamily="49" charset="-128"/>
                <a:ea typeface="BIZ UDゴシック" panose="020B0400000000000000" pitchFamily="49" charset="-128"/>
              </a:rPr>
              <a:t>島周辺海域、７月：長松海岸、１月：南港野鳥園</a:t>
            </a:r>
            <a:r>
              <a:rPr lang="ja-JP" altLang="en-US" sz="1600" dirty="0">
                <a:solidFill>
                  <a:srgbClr val="0066FF"/>
                </a:solidFill>
                <a:latin typeface="BIZ UDゴシック" panose="020B0400000000000000" pitchFamily="49" charset="-128"/>
                <a:ea typeface="BIZ UDゴシック" panose="020B0400000000000000" pitchFamily="49" charset="-128"/>
              </a:rPr>
              <a:t>）</a:t>
            </a:r>
            <a:endParaRPr lang="en-US" altLang="ja-JP" sz="1600" dirty="0">
              <a:solidFill>
                <a:srgbClr val="0066FF"/>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0E39E8E6-A048-4585-B987-304FDC9DCEFD}"/>
              </a:ext>
            </a:extLst>
          </p:cNvPr>
          <p:cNvSpPr>
            <a:spLocks noGrp="1"/>
          </p:cNvSpPr>
          <p:nvPr>
            <p:ph type="sldNum" sz="quarter" idx="12"/>
          </p:nvPr>
        </p:nvSpPr>
        <p:spPr>
          <a:xfrm>
            <a:off x="9448800" y="6492875"/>
            <a:ext cx="2743200" cy="365125"/>
          </a:xfrm>
        </p:spPr>
        <p:txBody>
          <a:bodyPr/>
          <a:lstStyle/>
          <a:p>
            <a:fld id="{BCBBC703-554D-4B50-AB77-19436F029C56}" type="slidenum">
              <a:rPr kumimoji="1" lang="ja-JP" altLang="en-US" sz="1100" smtClean="0"/>
              <a:pPr/>
              <a:t>16</a:t>
            </a:fld>
            <a:endParaRPr kumimoji="1" lang="ja-JP" altLang="en-US" sz="1100"/>
          </a:p>
        </p:txBody>
      </p:sp>
      <p:sp>
        <p:nvSpPr>
          <p:cNvPr id="291" name="テキスト ボックス 290">
            <a:extLst>
              <a:ext uri="{FF2B5EF4-FFF2-40B4-BE49-F238E27FC236}">
                <a16:creationId xmlns:a16="http://schemas.microsoft.com/office/drawing/2014/main" id="{0272022F-FF31-47FA-B8B7-F5864B44996F}"/>
              </a:ext>
            </a:extLst>
          </p:cNvPr>
          <p:cNvSpPr txBox="1"/>
          <p:nvPr/>
        </p:nvSpPr>
        <p:spPr>
          <a:xfrm>
            <a:off x="-3" y="141732"/>
            <a:ext cx="12192001" cy="461665"/>
          </a:xfrm>
          <a:prstGeom prst="rect">
            <a:avLst/>
          </a:prstGeom>
          <a:noFill/>
        </p:spPr>
        <p:txBody>
          <a:bodyPr wrap="square" rtlCol="0">
            <a:spAutoFit/>
          </a:bodyPr>
          <a:lstStyle/>
          <a:p>
            <a:r>
              <a:rPr lang="ja-JP" altLang="en-US" sz="2400" b="1" spc="-38" dirty="0">
                <a:solidFill>
                  <a:schemeClr val="bg1"/>
                </a:solidFill>
                <a:latin typeface="BIZ UDゴシック" panose="020B0400000000000000" pitchFamily="49" charset="-128"/>
                <a:ea typeface="BIZ UDゴシック" panose="020B0400000000000000" pitchFamily="49" charset="-128"/>
              </a:rPr>
              <a:t>（３）大阪湾における取組の情報発信コンテンツ作成</a:t>
            </a:r>
            <a:endParaRPr kumimoji="1" lang="ja-JP" altLang="en-US" sz="2000" b="1" dirty="0">
              <a:solidFill>
                <a:schemeClr val="bg1"/>
              </a:solidFill>
              <a:latin typeface="BIZ UDゴシック" panose="020B0400000000000000" pitchFamily="49" charset="-128"/>
              <a:ea typeface="BIZ UDゴシック" panose="020B0400000000000000" pitchFamily="49" charset="-128"/>
            </a:endParaRPr>
          </a:p>
        </p:txBody>
      </p:sp>
      <p:sp>
        <p:nvSpPr>
          <p:cNvPr id="6" name="角丸四角形 17">
            <a:extLst>
              <a:ext uri="{FF2B5EF4-FFF2-40B4-BE49-F238E27FC236}">
                <a16:creationId xmlns:a16="http://schemas.microsoft.com/office/drawing/2014/main" id="{378FD4CD-C413-473B-B003-90588F1F25C1}"/>
              </a:ext>
            </a:extLst>
          </p:cNvPr>
          <p:cNvSpPr/>
          <p:nvPr/>
        </p:nvSpPr>
        <p:spPr>
          <a:xfrm>
            <a:off x="-2" y="757126"/>
            <a:ext cx="12192001" cy="769356"/>
          </a:xfrm>
          <a:prstGeom prst="rect">
            <a:avLst/>
          </a:prstGeom>
          <a:solidFill>
            <a:srgbClr val="D6F9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spcBef>
                <a:spcPts val="3000"/>
              </a:spcBef>
              <a:buFont typeface="Arial" panose="020B0604020202020204" pitchFamily="34" charset="0"/>
              <a:buChar char="•"/>
            </a:pPr>
            <a:r>
              <a:rPr lang="ja-JP" altLang="en-US" sz="2200" b="1" dirty="0">
                <a:solidFill>
                  <a:schemeClr val="tx1"/>
                </a:solidFill>
                <a:latin typeface="BIZ UDゴシック" panose="020B0400000000000000" pitchFamily="49" charset="-128"/>
                <a:ea typeface="BIZ UDゴシック" panose="020B0400000000000000" pitchFamily="49" charset="-128"/>
              </a:rPr>
              <a:t>大阪湾における藻場創出の理解や民間企業の参入の促進のために、情報発信用のプロモーション素材を作成し、</a:t>
            </a:r>
            <a:r>
              <a:rPr lang="ja-JP" altLang="en-US" sz="2200" b="1" dirty="0">
                <a:solidFill>
                  <a:srgbClr val="023894"/>
                </a:solidFill>
                <a:latin typeface="BIZ UDゴシック" panose="020B0400000000000000" pitchFamily="49" charset="-128"/>
                <a:ea typeface="BIZ UDゴシック" panose="020B0400000000000000" pitchFamily="49" charset="-128"/>
              </a:rPr>
              <a:t>大阪・関西万博等の機会を捉えた情報発信を実施</a:t>
            </a:r>
            <a:r>
              <a:rPr lang="ja-JP" altLang="en-US" sz="2200" b="1" dirty="0">
                <a:solidFill>
                  <a:schemeClr val="tx1"/>
                </a:solidFill>
                <a:latin typeface="BIZ UDゴシック" panose="020B0400000000000000" pitchFamily="49" charset="-128"/>
                <a:ea typeface="BIZ UDゴシック" panose="020B0400000000000000" pitchFamily="49" charset="-128"/>
              </a:rPr>
              <a:t>。</a:t>
            </a:r>
          </a:p>
        </p:txBody>
      </p:sp>
      <p:pic>
        <p:nvPicPr>
          <p:cNvPr id="12" name="図 11">
            <a:extLst>
              <a:ext uri="{FF2B5EF4-FFF2-40B4-BE49-F238E27FC236}">
                <a16:creationId xmlns:a16="http://schemas.microsoft.com/office/drawing/2014/main" id="{B8782003-4549-4E62-8B99-A98516B1EA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0039" y="5387344"/>
            <a:ext cx="1999810" cy="1364840"/>
          </a:xfrm>
          <a:prstGeom prst="rect">
            <a:avLst/>
          </a:prstGeom>
        </p:spPr>
      </p:pic>
      <p:sp>
        <p:nvSpPr>
          <p:cNvPr id="2" name="テキスト ボックス 1">
            <a:extLst>
              <a:ext uri="{FF2B5EF4-FFF2-40B4-BE49-F238E27FC236}">
                <a16:creationId xmlns:a16="http://schemas.microsoft.com/office/drawing/2014/main" id="{C9E97640-1CFF-4E49-AEEA-67C6B13EE8BE}"/>
              </a:ext>
            </a:extLst>
          </p:cNvPr>
          <p:cNvSpPr txBox="1"/>
          <p:nvPr/>
        </p:nvSpPr>
        <p:spPr>
          <a:xfrm>
            <a:off x="69471" y="2658848"/>
            <a:ext cx="7709647" cy="1107996"/>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　コンテンツの内容</a:t>
            </a:r>
            <a:endParaRPr lang="en-US" altLang="ja-JP" b="1"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・大阪湾における民間や行政等の藻場創出の取組み</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・大阪湾</a:t>
            </a:r>
            <a:r>
              <a:rPr lang="en-US" altLang="ja-JP" sz="1600" dirty="0">
                <a:latin typeface="BIZ UDゴシック" panose="020B0400000000000000" pitchFamily="49" charset="-128"/>
                <a:ea typeface="BIZ UDゴシック" panose="020B0400000000000000" pitchFamily="49" charset="-128"/>
              </a:rPr>
              <a:t>MOBA</a:t>
            </a:r>
            <a:r>
              <a:rPr lang="ja-JP" altLang="en-US" sz="1600" dirty="0">
                <a:latin typeface="BIZ UDゴシック" panose="020B0400000000000000" pitchFamily="49" charset="-128"/>
                <a:ea typeface="BIZ UDゴシック" panose="020B0400000000000000" pitchFamily="49" charset="-128"/>
              </a:rPr>
              <a:t>リンク構想</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・大阪湾ブルーカーボン生態系アライアンス（</a:t>
            </a:r>
            <a:r>
              <a:rPr lang="en-US" altLang="ja-JP" sz="1600" dirty="0">
                <a:latin typeface="BIZ UDゴシック" panose="020B0400000000000000" pitchFamily="49" charset="-128"/>
                <a:ea typeface="BIZ UDゴシック" panose="020B0400000000000000" pitchFamily="49" charset="-128"/>
              </a:rPr>
              <a:t>MOBA</a:t>
            </a:r>
            <a:r>
              <a:rPr lang="ja-JP" altLang="en-US" sz="1600" dirty="0">
                <a:latin typeface="BIZ UDゴシック" panose="020B0400000000000000" pitchFamily="49" charset="-128"/>
                <a:ea typeface="BIZ UDゴシック" panose="020B0400000000000000" pitchFamily="49" charset="-128"/>
              </a:rPr>
              <a:t>）の取組み　等</a:t>
            </a:r>
            <a:endParaRPr lang="en-US" altLang="ja-JP" sz="1600" dirty="0">
              <a:latin typeface="BIZ UDゴシック" panose="020B0400000000000000" pitchFamily="49" charset="-128"/>
              <a:ea typeface="BIZ UDゴシック" panose="020B0400000000000000" pitchFamily="49" charset="-128"/>
            </a:endParaRPr>
          </a:p>
        </p:txBody>
      </p:sp>
      <p:sp>
        <p:nvSpPr>
          <p:cNvPr id="27" name="テキスト ボックス 26">
            <a:extLst>
              <a:ext uri="{FF2B5EF4-FFF2-40B4-BE49-F238E27FC236}">
                <a16:creationId xmlns:a16="http://schemas.microsoft.com/office/drawing/2014/main" id="{78C300EA-FD12-45B3-B592-050B9106CE55}"/>
              </a:ext>
            </a:extLst>
          </p:cNvPr>
          <p:cNvSpPr txBox="1"/>
          <p:nvPr/>
        </p:nvSpPr>
        <p:spPr>
          <a:xfrm>
            <a:off x="4118344" y="6494118"/>
            <a:ext cx="2743201" cy="307777"/>
          </a:xfrm>
          <a:prstGeom prst="rect">
            <a:avLst/>
          </a:prstGeom>
          <a:solidFill>
            <a:srgbClr val="023894"/>
          </a:solidFill>
        </p:spPr>
        <p:txBody>
          <a:bodyPr wrap="square">
            <a:spAutoFit/>
          </a:bodyPr>
          <a:lstStyle/>
          <a:p>
            <a:pPr algn="ctr"/>
            <a:r>
              <a:rPr lang="ja-JP" altLang="en-US" sz="1400" b="1" dirty="0">
                <a:solidFill>
                  <a:schemeClr val="bg1"/>
                </a:solidFill>
                <a:latin typeface="BIZ UDゴシック" panose="020B0400000000000000" pitchFamily="49" charset="-128"/>
                <a:ea typeface="BIZ UDゴシック" panose="020B0400000000000000" pitchFamily="49" charset="-128"/>
              </a:rPr>
              <a:t>ＶＲコンテンツのイメージ</a:t>
            </a:r>
            <a:endParaRPr lang="ja-JP" altLang="en-US" sz="1400" dirty="0">
              <a:solidFill>
                <a:schemeClr val="bg1"/>
              </a:solidFill>
            </a:endParaRPr>
          </a:p>
        </p:txBody>
      </p:sp>
      <p:grpSp>
        <p:nvGrpSpPr>
          <p:cNvPr id="3" name="グループ化 2">
            <a:extLst>
              <a:ext uri="{FF2B5EF4-FFF2-40B4-BE49-F238E27FC236}">
                <a16:creationId xmlns:a16="http://schemas.microsoft.com/office/drawing/2014/main" id="{52A30600-00C4-4A77-BE7A-B38A557D0DB5}"/>
              </a:ext>
            </a:extLst>
          </p:cNvPr>
          <p:cNvGrpSpPr/>
          <p:nvPr/>
        </p:nvGrpSpPr>
        <p:grpSpPr>
          <a:xfrm>
            <a:off x="529069" y="5378239"/>
            <a:ext cx="2848510" cy="1364841"/>
            <a:chOff x="529069" y="5378239"/>
            <a:chExt cx="2848510" cy="1364841"/>
          </a:xfrm>
        </p:grpSpPr>
        <p:pic>
          <p:nvPicPr>
            <p:cNvPr id="9" name="図 8">
              <a:extLst>
                <a:ext uri="{FF2B5EF4-FFF2-40B4-BE49-F238E27FC236}">
                  <a16:creationId xmlns:a16="http://schemas.microsoft.com/office/drawing/2014/main" id="{BFFA39DF-90F3-4D4D-B4B4-9C5A587C8A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765" y="5378239"/>
              <a:ext cx="2476814" cy="1364841"/>
            </a:xfrm>
            <a:prstGeom prst="rect">
              <a:avLst/>
            </a:prstGeom>
          </p:spPr>
        </p:pic>
        <p:sp>
          <p:nvSpPr>
            <p:cNvPr id="28" name="テキスト ボックス 27">
              <a:extLst>
                <a:ext uri="{FF2B5EF4-FFF2-40B4-BE49-F238E27FC236}">
                  <a16:creationId xmlns:a16="http://schemas.microsoft.com/office/drawing/2014/main" id="{CB73B496-24DA-47F2-A7FA-D630F8D7B4D5}"/>
                </a:ext>
              </a:extLst>
            </p:cNvPr>
            <p:cNvSpPr txBox="1"/>
            <p:nvPr/>
          </p:nvSpPr>
          <p:spPr>
            <a:xfrm>
              <a:off x="529069" y="5378239"/>
              <a:ext cx="1701186" cy="307777"/>
            </a:xfrm>
            <a:prstGeom prst="rect">
              <a:avLst/>
            </a:prstGeom>
            <a:solidFill>
              <a:srgbClr val="023894"/>
            </a:solidFill>
          </p:spPr>
          <p:txBody>
            <a:bodyPr wrap="square">
              <a:spAutoFit/>
            </a:bodyPr>
            <a:lstStyle/>
            <a:p>
              <a:pPr algn="ctr"/>
              <a:r>
                <a:rPr lang="ja-JP" altLang="en-US" sz="1400" b="1" dirty="0">
                  <a:solidFill>
                    <a:schemeClr val="bg1"/>
                  </a:solidFill>
                  <a:latin typeface="BIZ UDゴシック" panose="020B0400000000000000" pitchFamily="49" charset="-128"/>
                  <a:ea typeface="BIZ UDゴシック" panose="020B0400000000000000" pitchFamily="49" charset="-128"/>
                </a:rPr>
                <a:t>水中ドローンの例</a:t>
              </a:r>
              <a:endParaRPr lang="ja-JP" altLang="en-US" sz="1400" dirty="0">
                <a:solidFill>
                  <a:schemeClr val="bg1"/>
                </a:solidFill>
              </a:endParaRPr>
            </a:p>
          </p:txBody>
        </p:sp>
      </p:grpSp>
      <p:sp>
        <p:nvSpPr>
          <p:cNvPr id="32" name="テキスト ボックス 31">
            <a:extLst>
              <a:ext uri="{FF2B5EF4-FFF2-40B4-BE49-F238E27FC236}">
                <a16:creationId xmlns:a16="http://schemas.microsoft.com/office/drawing/2014/main" id="{3DFB3ED2-75E6-4695-B52E-B349723527F5}"/>
              </a:ext>
            </a:extLst>
          </p:cNvPr>
          <p:cNvSpPr txBox="1"/>
          <p:nvPr/>
        </p:nvSpPr>
        <p:spPr>
          <a:xfrm>
            <a:off x="1191587" y="4526120"/>
            <a:ext cx="5588981" cy="775597"/>
          </a:xfrm>
          <a:prstGeom prst="rect">
            <a:avLst/>
          </a:prstGeom>
          <a:noFill/>
          <a:ln w="19050">
            <a:solidFill>
              <a:schemeClr val="tx1"/>
            </a:solidFill>
            <a:prstDash val="dash"/>
          </a:ln>
        </p:spPr>
        <p:txBody>
          <a:bodyPr wrap="square">
            <a:spAutoFit/>
          </a:bodyPr>
          <a:lstStyle/>
          <a:p>
            <a:pPr marL="268288" indent="-268288" algn="ctr">
              <a:lnSpc>
                <a:spcPct val="120000"/>
              </a:lnSpc>
            </a:pPr>
            <a:r>
              <a:rPr lang="ja-JP" altLang="en-US" sz="2000" b="1" u="sng" dirty="0">
                <a:solidFill>
                  <a:srgbClr val="FF0000"/>
                </a:solidFill>
                <a:latin typeface="BIZ UDゴシック" panose="020B0400000000000000" pitchFamily="49" charset="-128"/>
                <a:ea typeface="BIZ UDゴシック" panose="020B0400000000000000" pitchFamily="49" charset="-128"/>
              </a:rPr>
              <a:t>大阪・関西万博等での情報発信により</a:t>
            </a:r>
            <a:endParaRPr lang="en-US" altLang="ja-JP" sz="2000" b="1" u="sng" dirty="0">
              <a:solidFill>
                <a:srgbClr val="FF0000"/>
              </a:solidFill>
              <a:latin typeface="BIZ UDゴシック" panose="020B0400000000000000" pitchFamily="49" charset="-128"/>
              <a:ea typeface="BIZ UDゴシック" panose="020B0400000000000000" pitchFamily="49" charset="-128"/>
            </a:endParaRPr>
          </a:p>
          <a:p>
            <a:pPr marL="268288" indent="-268288" algn="ctr">
              <a:lnSpc>
                <a:spcPct val="120000"/>
              </a:lnSpc>
            </a:pPr>
            <a:r>
              <a:rPr lang="ja-JP" altLang="en-US" sz="2000" b="1" u="sng" dirty="0">
                <a:solidFill>
                  <a:srgbClr val="FF0000"/>
                </a:solidFill>
                <a:latin typeface="BIZ UDゴシック" panose="020B0400000000000000" pitchFamily="49" charset="-128"/>
                <a:ea typeface="BIZ UDゴシック" panose="020B0400000000000000" pitchFamily="49" charset="-128"/>
              </a:rPr>
              <a:t>藻場創出への理解や民間企業等の参入を促進</a:t>
            </a:r>
            <a:endParaRPr lang="en-US" altLang="ja-JP" u="sng" dirty="0">
              <a:solidFill>
                <a:srgbClr val="FF0000"/>
              </a:solidFill>
              <a:latin typeface="BIZ UDゴシック" panose="020B0400000000000000" pitchFamily="49" charset="-128"/>
              <a:ea typeface="BIZ UDゴシック" panose="020B0400000000000000" pitchFamily="49" charset="-128"/>
            </a:endParaRPr>
          </a:p>
        </p:txBody>
      </p:sp>
      <p:sp>
        <p:nvSpPr>
          <p:cNvPr id="33" name="二等辺三角形 32">
            <a:extLst>
              <a:ext uri="{FF2B5EF4-FFF2-40B4-BE49-F238E27FC236}">
                <a16:creationId xmlns:a16="http://schemas.microsoft.com/office/drawing/2014/main" id="{0CFA42CD-D1EC-4A92-A9F1-37E535E59F52}"/>
              </a:ext>
            </a:extLst>
          </p:cNvPr>
          <p:cNvSpPr/>
          <p:nvPr/>
        </p:nvSpPr>
        <p:spPr>
          <a:xfrm rot="10800000">
            <a:off x="3248079" y="4321886"/>
            <a:ext cx="1476000" cy="1186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AF1A26A0-30B2-4E33-B6EF-24ADAAE922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3584" y="1807062"/>
            <a:ext cx="4267114" cy="4434512"/>
          </a:xfrm>
          <a:prstGeom prst="rect">
            <a:avLst/>
          </a:prstGeom>
          <a:ln>
            <a:solidFill>
              <a:schemeClr val="tx1"/>
            </a:solidFill>
          </a:ln>
        </p:spPr>
      </p:pic>
      <p:grpSp>
        <p:nvGrpSpPr>
          <p:cNvPr id="17" name="グループ化 16">
            <a:extLst>
              <a:ext uri="{FF2B5EF4-FFF2-40B4-BE49-F238E27FC236}">
                <a16:creationId xmlns:a16="http://schemas.microsoft.com/office/drawing/2014/main" id="{BBADDB43-B5F6-4CB9-A678-5646C0B8F48D}"/>
              </a:ext>
            </a:extLst>
          </p:cNvPr>
          <p:cNvGrpSpPr/>
          <p:nvPr/>
        </p:nvGrpSpPr>
        <p:grpSpPr>
          <a:xfrm>
            <a:off x="7994253" y="1838160"/>
            <a:ext cx="3638489" cy="4336948"/>
            <a:chOff x="1876357" y="2092231"/>
            <a:chExt cx="3222503" cy="3841106"/>
          </a:xfrm>
        </p:grpSpPr>
        <p:sp>
          <p:nvSpPr>
            <p:cNvPr id="18" name="楕円 17">
              <a:extLst>
                <a:ext uri="{FF2B5EF4-FFF2-40B4-BE49-F238E27FC236}">
                  <a16:creationId xmlns:a16="http://schemas.microsoft.com/office/drawing/2014/main" id="{97139C95-C0D3-477F-99E2-07DB0A5A299F}"/>
                </a:ext>
              </a:extLst>
            </p:cNvPr>
            <p:cNvSpPr/>
            <p:nvPr/>
          </p:nvSpPr>
          <p:spPr>
            <a:xfrm>
              <a:off x="4833448" y="2092231"/>
              <a:ext cx="265412" cy="277137"/>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C6AD2B9-32DD-4007-B1CA-A2C2C325FE9A}"/>
                </a:ext>
              </a:extLst>
            </p:cNvPr>
            <p:cNvSpPr/>
            <p:nvPr/>
          </p:nvSpPr>
          <p:spPr>
            <a:xfrm rot="20198557">
              <a:off x="1876357" y="5660714"/>
              <a:ext cx="667669" cy="272623"/>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D1C4D7A0-ACB8-4974-860D-E5EE9360D5FA}"/>
              </a:ext>
            </a:extLst>
          </p:cNvPr>
          <p:cNvSpPr txBox="1"/>
          <p:nvPr/>
        </p:nvSpPr>
        <p:spPr>
          <a:xfrm>
            <a:off x="9930704" y="2223034"/>
            <a:ext cx="1974326" cy="276999"/>
          </a:xfrm>
          <a:prstGeom prst="rect">
            <a:avLst/>
          </a:prstGeom>
          <a:noFill/>
        </p:spPr>
        <p:txBody>
          <a:bodyPr wrap="square">
            <a:spAutoFit/>
          </a:bodyPr>
          <a:lstStyle/>
          <a:p>
            <a:r>
              <a:rPr lang="ja-JP" altLang="en-US" sz="1200" b="1" dirty="0">
                <a:latin typeface="BIZ UDゴシック" panose="020B0400000000000000" pitchFamily="49" charset="-128"/>
                <a:ea typeface="BIZ UDゴシック" panose="020B0400000000000000" pitchFamily="49" charset="-128"/>
              </a:rPr>
              <a:t>南港野鳥園（護岸）</a:t>
            </a:r>
            <a:endParaRPr lang="en-US" altLang="ja-JP" sz="1200" b="1"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20FFE365-E0FE-4EB6-9D37-307718986074}"/>
              </a:ext>
            </a:extLst>
          </p:cNvPr>
          <p:cNvSpPr txBox="1"/>
          <p:nvPr/>
        </p:nvSpPr>
        <p:spPr>
          <a:xfrm>
            <a:off x="8368432" y="3755914"/>
            <a:ext cx="1974326" cy="276999"/>
          </a:xfrm>
          <a:prstGeom prst="rect">
            <a:avLst/>
          </a:prstGeom>
          <a:noFill/>
        </p:spPr>
        <p:txBody>
          <a:bodyPr wrap="square">
            <a:spAutoFit/>
          </a:bodyPr>
          <a:lstStyle/>
          <a:p>
            <a:r>
              <a:rPr lang="ja-JP" altLang="en-US" sz="1200" b="1" dirty="0">
                <a:latin typeface="BIZ UDゴシック" panose="020B0400000000000000" pitchFamily="49" charset="-128"/>
                <a:ea typeface="BIZ UDゴシック" panose="020B0400000000000000" pitchFamily="49" charset="-128"/>
              </a:rPr>
              <a:t>関西空港島周辺海域</a:t>
            </a:r>
            <a:endParaRPr lang="ja-JP" altLang="en-US" sz="1200" dirty="0"/>
          </a:p>
        </p:txBody>
      </p:sp>
      <p:sp>
        <p:nvSpPr>
          <p:cNvPr id="22" name="テキスト ボックス 21">
            <a:extLst>
              <a:ext uri="{FF2B5EF4-FFF2-40B4-BE49-F238E27FC236}">
                <a16:creationId xmlns:a16="http://schemas.microsoft.com/office/drawing/2014/main" id="{D4B87374-F71A-45E0-B950-1BCE9C7AD480}"/>
              </a:ext>
            </a:extLst>
          </p:cNvPr>
          <p:cNvSpPr txBox="1"/>
          <p:nvPr/>
        </p:nvSpPr>
        <p:spPr>
          <a:xfrm>
            <a:off x="7883584" y="5431290"/>
            <a:ext cx="2459174" cy="276999"/>
          </a:xfrm>
          <a:prstGeom prst="rect">
            <a:avLst/>
          </a:prstGeom>
          <a:noFill/>
        </p:spPr>
        <p:txBody>
          <a:bodyPr wrap="square">
            <a:spAutoFit/>
          </a:bodyPr>
          <a:lstStyle/>
          <a:p>
            <a:r>
              <a:rPr lang="ja-JP" altLang="en-US" sz="1200" b="1" dirty="0">
                <a:latin typeface="BIZ UDゴシック" panose="020B0400000000000000" pitchFamily="49" charset="-128"/>
                <a:ea typeface="BIZ UDゴシック" panose="020B0400000000000000" pitchFamily="49" charset="-128"/>
              </a:rPr>
              <a:t>長松海岸（自然海浜地区）</a:t>
            </a:r>
            <a:endParaRPr lang="ja-JP" altLang="en-US" sz="1200" dirty="0"/>
          </a:p>
        </p:txBody>
      </p:sp>
      <p:sp>
        <p:nvSpPr>
          <p:cNvPr id="23" name="テキスト ボックス 22">
            <a:extLst>
              <a:ext uri="{FF2B5EF4-FFF2-40B4-BE49-F238E27FC236}">
                <a16:creationId xmlns:a16="http://schemas.microsoft.com/office/drawing/2014/main" id="{1B9109FC-F1B6-489B-B143-28B9969B464D}"/>
              </a:ext>
            </a:extLst>
          </p:cNvPr>
          <p:cNvSpPr txBox="1"/>
          <p:nvPr/>
        </p:nvSpPr>
        <p:spPr>
          <a:xfrm>
            <a:off x="7949573" y="1858863"/>
            <a:ext cx="1607246" cy="369332"/>
          </a:xfrm>
          <a:prstGeom prst="rect">
            <a:avLst/>
          </a:prstGeom>
          <a:solidFill>
            <a:srgbClr val="023894"/>
          </a:solidFill>
        </p:spPr>
        <p:txBody>
          <a:bodyPr wrap="square">
            <a:spAutoFit/>
          </a:bodyPr>
          <a:lstStyle/>
          <a:p>
            <a:pPr algn="ctr"/>
            <a:r>
              <a:rPr lang="ja-JP" altLang="en-US" b="1" dirty="0">
                <a:solidFill>
                  <a:schemeClr val="bg1"/>
                </a:solidFill>
                <a:latin typeface="BIZ UDゴシック" panose="020B0400000000000000" pitchFamily="49" charset="-128"/>
                <a:ea typeface="BIZ UDゴシック" panose="020B0400000000000000" pitchFamily="49" charset="-128"/>
              </a:rPr>
              <a:t>撮影地</a:t>
            </a:r>
            <a:endParaRPr lang="ja-JP" altLang="en-US" dirty="0">
              <a:solidFill>
                <a:schemeClr val="bg1"/>
              </a:solidFill>
            </a:endParaRPr>
          </a:p>
        </p:txBody>
      </p:sp>
      <p:sp>
        <p:nvSpPr>
          <p:cNvPr id="24" name="楕円 23">
            <a:extLst>
              <a:ext uri="{FF2B5EF4-FFF2-40B4-BE49-F238E27FC236}">
                <a16:creationId xmlns:a16="http://schemas.microsoft.com/office/drawing/2014/main" id="{F2A0F3AE-97BB-4318-9972-9B1C752AEB24}"/>
              </a:ext>
            </a:extLst>
          </p:cNvPr>
          <p:cNvSpPr/>
          <p:nvPr/>
        </p:nvSpPr>
        <p:spPr>
          <a:xfrm>
            <a:off x="9244971" y="4024318"/>
            <a:ext cx="1045662" cy="104835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3306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17">
            <a:extLst>
              <a:ext uri="{FF2B5EF4-FFF2-40B4-BE49-F238E27FC236}">
                <a16:creationId xmlns:a16="http://schemas.microsoft.com/office/drawing/2014/main" id="{39EAA412-A3B1-464B-B8DE-FB1625144841}"/>
              </a:ext>
            </a:extLst>
          </p:cNvPr>
          <p:cNvSpPr/>
          <p:nvPr/>
        </p:nvSpPr>
        <p:spPr>
          <a:xfrm>
            <a:off x="0" y="3767164"/>
            <a:ext cx="12192001" cy="2566259"/>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30000"/>
              </a:lnSpc>
              <a:spcBef>
                <a:spcPts val="3000"/>
              </a:spcBef>
            </a:pPr>
            <a:endParaRPr lang="ja-JP" altLang="en-US" sz="2400" b="1" dirty="0">
              <a:solidFill>
                <a:schemeClr val="tx1"/>
              </a:solidFill>
              <a:latin typeface="BIZ UDゴシック" panose="020B0400000000000000" pitchFamily="49" charset="-128"/>
              <a:ea typeface="BIZ UDゴシック" panose="020B0400000000000000" pitchFamily="49" charset="-128"/>
            </a:endParaRPr>
          </a:p>
        </p:txBody>
      </p:sp>
      <p:sp>
        <p:nvSpPr>
          <p:cNvPr id="61" name="角丸四角形 17">
            <a:extLst>
              <a:ext uri="{FF2B5EF4-FFF2-40B4-BE49-F238E27FC236}">
                <a16:creationId xmlns:a16="http://schemas.microsoft.com/office/drawing/2014/main" id="{9F2C9CD7-9CAB-4A72-B031-04A2F0D57747}"/>
              </a:ext>
            </a:extLst>
          </p:cNvPr>
          <p:cNvSpPr/>
          <p:nvPr/>
        </p:nvSpPr>
        <p:spPr>
          <a:xfrm>
            <a:off x="-4" y="1570704"/>
            <a:ext cx="12192001" cy="2214754"/>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30000"/>
              </a:lnSpc>
              <a:spcBef>
                <a:spcPts val="3000"/>
              </a:spcBef>
            </a:pPr>
            <a:endParaRPr lang="ja-JP" altLang="en-US" sz="2400" b="1" dirty="0">
              <a:solidFill>
                <a:schemeClr val="tx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0E39E8E6-A048-4585-B987-304FDC9DCEFD}"/>
              </a:ext>
            </a:extLst>
          </p:cNvPr>
          <p:cNvSpPr>
            <a:spLocks noGrp="1"/>
          </p:cNvSpPr>
          <p:nvPr>
            <p:ph type="sldNum" sz="quarter" idx="12"/>
          </p:nvPr>
        </p:nvSpPr>
        <p:spPr>
          <a:xfrm>
            <a:off x="9448800" y="6492875"/>
            <a:ext cx="2743200" cy="365125"/>
          </a:xfrm>
        </p:spPr>
        <p:txBody>
          <a:bodyPr/>
          <a:lstStyle/>
          <a:p>
            <a:fld id="{BCBBC703-554D-4B50-AB77-19436F029C56}" type="slidenum">
              <a:rPr kumimoji="1" lang="ja-JP" altLang="en-US" sz="1100" smtClean="0"/>
              <a:pPr/>
              <a:t>17</a:t>
            </a:fld>
            <a:endParaRPr kumimoji="1" lang="ja-JP" altLang="en-US" sz="1100"/>
          </a:p>
        </p:txBody>
      </p:sp>
      <p:sp>
        <p:nvSpPr>
          <p:cNvPr id="291" name="テキスト ボックス 290">
            <a:extLst>
              <a:ext uri="{FF2B5EF4-FFF2-40B4-BE49-F238E27FC236}">
                <a16:creationId xmlns:a16="http://schemas.microsoft.com/office/drawing/2014/main" id="{0272022F-FF31-47FA-B8B7-F5864B44996F}"/>
              </a:ext>
            </a:extLst>
          </p:cNvPr>
          <p:cNvSpPr txBox="1"/>
          <p:nvPr/>
        </p:nvSpPr>
        <p:spPr>
          <a:xfrm>
            <a:off x="-3" y="141732"/>
            <a:ext cx="12192001" cy="461665"/>
          </a:xfrm>
          <a:prstGeom prst="rect">
            <a:avLst/>
          </a:prstGeom>
          <a:noFill/>
        </p:spPr>
        <p:txBody>
          <a:bodyPr wrap="square" rtlCol="0">
            <a:spAutoFit/>
          </a:bodyPr>
          <a:lstStyle/>
          <a:p>
            <a:r>
              <a:rPr lang="ja-JP" altLang="en-US" sz="2400" b="1" spc="-38" dirty="0">
                <a:solidFill>
                  <a:schemeClr val="bg1"/>
                </a:solidFill>
                <a:latin typeface="BIZ UDゴシック" panose="020B0400000000000000" pitchFamily="49" charset="-128"/>
                <a:ea typeface="BIZ UDゴシック" panose="020B0400000000000000" pitchFamily="49" charset="-128"/>
              </a:rPr>
              <a:t>（４）</a:t>
            </a:r>
            <a:r>
              <a:rPr lang="ja-JP" altLang="en-US" sz="2400" b="1" kern="0" dirty="0">
                <a:solidFill>
                  <a:schemeClr val="bg1"/>
                </a:solidFill>
                <a:latin typeface="BIZ UDゴシック" panose="020B0400000000000000" pitchFamily="49" charset="-128"/>
                <a:ea typeface="BIZ UDゴシック" panose="020B0400000000000000" pitchFamily="49" charset="-128"/>
              </a:rPr>
              <a:t>大阪湾ブルーカーボン生態系アライアンス（ＭＯＢＡ）</a:t>
            </a:r>
            <a:r>
              <a:rPr lang="ja-JP" altLang="en-US" sz="2400" b="1" spc="-38" dirty="0">
                <a:solidFill>
                  <a:schemeClr val="bg1"/>
                </a:solidFill>
                <a:latin typeface="BIZ UDゴシック" panose="020B0400000000000000" pitchFamily="49" charset="-128"/>
                <a:ea typeface="BIZ UDゴシック" panose="020B0400000000000000" pitchFamily="49" charset="-128"/>
              </a:rPr>
              <a:t>ワーキング設置・運営</a:t>
            </a:r>
            <a:endParaRPr kumimoji="1" lang="ja-JP" altLang="en-US" sz="2000" b="1" dirty="0">
              <a:solidFill>
                <a:schemeClr val="bg1"/>
              </a:solidFill>
              <a:latin typeface="BIZ UDゴシック" panose="020B0400000000000000" pitchFamily="49" charset="-128"/>
              <a:ea typeface="BIZ UDゴシック" panose="020B0400000000000000" pitchFamily="49" charset="-128"/>
            </a:endParaRPr>
          </a:p>
        </p:txBody>
      </p:sp>
      <p:sp>
        <p:nvSpPr>
          <p:cNvPr id="6" name="角丸四角形 17">
            <a:extLst>
              <a:ext uri="{FF2B5EF4-FFF2-40B4-BE49-F238E27FC236}">
                <a16:creationId xmlns:a16="http://schemas.microsoft.com/office/drawing/2014/main" id="{378FD4CD-C413-473B-B003-90588F1F25C1}"/>
              </a:ext>
            </a:extLst>
          </p:cNvPr>
          <p:cNvSpPr/>
          <p:nvPr/>
        </p:nvSpPr>
        <p:spPr>
          <a:xfrm>
            <a:off x="-2" y="757126"/>
            <a:ext cx="12192001" cy="832726"/>
          </a:xfrm>
          <a:prstGeom prst="rect">
            <a:avLst/>
          </a:prstGeom>
          <a:solidFill>
            <a:srgbClr val="D6F9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nSpc>
                <a:spcPct val="130000"/>
              </a:lnSpc>
              <a:spcBef>
                <a:spcPts val="3000"/>
              </a:spcBef>
              <a:buFont typeface="Arial" panose="020B0604020202020204" pitchFamily="34" charset="0"/>
              <a:buChar char="•"/>
            </a:pPr>
            <a:r>
              <a:rPr lang="ja-JP" altLang="en-US" sz="2200" b="1" dirty="0">
                <a:solidFill>
                  <a:schemeClr val="tx1"/>
                </a:solidFill>
                <a:latin typeface="BIZ UDゴシック" panose="020B0400000000000000" pitchFamily="49" charset="-128"/>
                <a:ea typeface="BIZ UDゴシック" panose="020B0400000000000000" pitchFamily="49" charset="-128"/>
              </a:rPr>
              <a:t>アライアンスに２つのワーキングを設置し、産学官民連携で具体的な検討を行う。</a:t>
            </a:r>
          </a:p>
        </p:txBody>
      </p:sp>
      <p:sp>
        <p:nvSpPr>
          <p:cNvPr id="3" name="テキスト ボックス 2">
            <a:extLst>
              <a:ext uri="{FF2B5EF4-FFF2-40B4-BE49-F238E27FC236}">
                <a16:creationId xmlns:a16="http://schemas.microsoft.com/office/drawing/2014/main" id="{479DD82D-4E1A-41AF-810D-60F3627942A9}"/>
              </a:ext>
            </a:extLst>
          </p:cNvPr>
          <p:cNvSpPr txBox="1"/>
          <p:nvPr/>
        </p:nvSpPr>
        <p:spPr>
          <a:xfrm>
            <a:off x="-11453" y="1656542"/>
            <a:ext cx="7109639" cy="1785104"/>
          </a:xfrm>
          <a:prstGeom prst="rect">
            <a:avLst/>
          </a:prstGeom>
          <a:noFill/>
        </p:spPr>
        <p:txBody>
          <a:bodyPr wrap="none" rtlCol="0">
            <a:spAutoFit/>
          </a:bodyPr>
          <a:lstStyle/>
          <a:p>
            <a:r>
              <a:rPr kumimoji="1" lang="en-US" altLang="ja-JP" sz="2000" b="1" dirty="0">
                <a:solidFill>
                  <a:srgbClr val="023894"/>
                </a:solidFill>
                <a:latin typeface="BIZ UDゴシック" panose="020B0400000000000000" pitchFamily="49" charset="-128"/>
                <a:ea typeface="BIZ UDゴシック" panose="020B0400000000000000" pitchFamily="49" charset="-128"/>
              </a:rPr>
              <a:t>【</a:t>
            </a:r>
            <a:r>
              <a:rPr kumimoji="1" lang="ja-JP" altLang="en-US" sz="2000" b="1" dirty="0">
                <a:solidFill>
                  <a:srgbClr val="023894"/>
                </a:solidFill>
                <a:latin typeface="BIZ UDゴシック" panose="020B0400000000000000" pitchFamily="49" charset="-128"/>
                <a:ea typeface="BIZ UDゴシック" panose="020B0400000000000000" pitchFamily="49" charset="-128"/>
              </a:rPr>
              <a:t>藻場再生・創出・技術実証ワーキング</a:t>
            </a:r>
            <a:r>
              <a:rPr kumimoji="1" lang="en-US" altLang="ja-JP" sz="2000" b="1" dirty="0">
                <a:solidFill>
                  <a:srgbClr val="023894"/>
                </a:solidFill>
                <a:latin typeface="BIZ UDゴシック" panose="020B0400000000000000" pitchFamily="49" charset="-128"/>
                <a:ea typeface="BIZ UDゴシック" panose="020B0400000000000000" pitchFamily="49" charset="-128"/>
              </a:rPr>
              <a:t>】</a:t>
            </a:r>
          </a:p>
          <a:p>
            <a:r>
              <a:rPr kumimoji="1" lang="ja-JP" altLang="en-US" dirty="0">
                <a:latin typeface="BIZ UDゴシック" panose="020B0400000000000000" pitchFamily="49" charset="-128"/>
                <a:ea typeface="BIZ UDゴシック" panose="020B0400000000000000" pitchFamily="49" charset="-128"/>
              </a:rPr>
              <a:t>　　</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　検討内容　</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kumimoji="1" lang="en-US" altLang="ja-JP" sz="18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kumimoji="1" lang="ja-JP" altLang="en-US" dirty="0">
                <a:latin typeface="BIZ UDゴシック" panose="020B0400000000000000" pitchFamily="49" charset="-128"/>
                <a:ea typeface="BIZ UDゴシック" panose="020B0400000000000000" pitchFamily="49" charset="-128"/>
                <a:cs typeface="Times New Roman" panose="02020603050405020304" pitchFamily="18" charset="0"/>
              </a:rPr>
              <a:t>　</a:t>
            </a:r>
            <a:r>
              <a:rPr kumimoji="1" lang="ja-JP" altLang="en-US"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8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失敗事例・成功事例を共有</a:t>
            </a:r>
            <a:r>
              <a:rPr lang="ja-JP" altLang="ja-JP"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し、意見交換による取組活性化</a:t>
            </a:r>
            <a:endParaRPr lang="en-US" altLang="ja-JP" sz="18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dirty="0">
                <a:latin typeface="BIZ UDゴシック" panose="020B0400000000000000" pitchFamily="49" charset="-128"/>
                <a:ea typeface="BIZ UDゴシック" panose="020B0400000000000000" pitchFamily="49" charset="-128"/>
                <a:cs typeface="Times New Roman" panose="02020603050405020304" pitchFamily="18" charset="0"/>
              </a:rPr>
              <a:t>　・藻場創出適地等の情報提供を踏まえた</a:t>
            </a:r>
            <a:r>
              <a:rPr lang="ja-JP" altLang="en-US"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藻場の再生・創出　</a:t>
            </a:r>
            <a:r>
              <a:rPr lang="ja-JP" altLang="en-US"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等</a:t>
            </a:r>
            <a:endParaRPr kumimoji="1" lang="en-US" altLang="ja-JP"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648E1CE5-3D4D-40D9-8C1A-13E6893ED073}"/>
              </a:ext>
            </a:extLst>
          </p:cNvPr>
          <p:cNvSpPr txBox="1"/>
          <p:nvPr/>
        </p:nvSpPr>
        <p:spPr>
          <a:xfrm>
            <a:off x="-11453" y="4093235"/>
            <a:ext cx="7802136" cy="1785104"/>
          </a:xfrm>
          <a:prstGeom prst="rect">
            <a:avLst/>
          </a:prstGeom>
          <a:noFill/>
        </p:spPr>
        <p:txBody>
          <a:bodyPr wrap="none" rtlCol="0">
            <a:spAutoFit/>
          </a:bodyPr>
          <a:lstStyle/>
          <a:p>
            <a:r>
              <a:rPr kumimoji="1" lang="en-US" altLang="ja-JP" sz="2000" b="1" dirty="0">
                <a:solidFill>
                  <a:srgbClr val="023894"/>
                </a:solidFill>
                <a:latin typeface="BIZ UDゴシック" panose="020B0400000000000000" pitchFamily="49" charset="-128"/>
                <a:ea typeface="BIZ UDゴシック" panose="020B0400000000000000" pitchFamily="49" charset="-128"/>
              </a:rPr>
              <a:t>【</a:t>
            </a:r>
            <a:r>
              <a:rPr kumimoji="1" lang="ja-JP" altLang="en-US" sz="2000" b="1" dirty="0">
                <a:solidFill>
                  <a:srgbClr val="023894"/>
                </a:solidFill>
                <a:latin typeface="BIZ UDゴシック" panose="020B0400000000000000" pitchFamily="49" charset="-128"/>
                <a:ea typeface="BIZ UDゴシック" panose="020B0400000000000000" pitchFamily="49" charset="-128"/>
              </a:rPr>
              <a:t>情報発信強化ワーキング</a:t>
            </a:r>
            <a:r>
              <a:rPr kumimoji="1" lang="en-US" altLang="ja-JP" sz="2000" b="1" dirty="0">
                <a:solidFill>
                  <a:srgbClr val="023894"/>
                </a:solidFill>
                <a:latin typeface="BIZ UDゴシック" panose="020B0400000000000000" pitchFamily="49" charset="-128"/>
                <a:ea typeface="BIZ UDゴシック" panose="020B0400000000000000" pitchFamily="49" charset="-128"/>
              </a:rPr>
              <a:t>】</a:t>
            </a:r>
          </a:p>
          <a:p>
            <a:endParaRPr kumimoji="1" lang="en-US" altLang="ja-JP"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　検討内容　</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kumimoji="1" lang="en-US" altLang="ja-JP" sz="18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kumimoji="1" lang="ja-JP" altLang="en-US" dirty="0">
                <a:latin typeface="BIZ UDゴシック" panose="020B0400000000000000" pitchFamily="49" charset="-128"/>
                <a:ea typeface="BIZ UDゴシック" panose="020B0400000000000000" pitchFamily="49" charset="-128"/>
                <a:cs typeface="Times New Roman" panose="02020603050405020304" pitchFamily="18" charset="0"/>
              </a:rPr>
              <a:t>　</a:t>
            </a:r>
            <a:r>
              <a:rPr kumimoji="1" lang="ja-JP" altLang="en-US"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8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万博に向けた一元的な</a:t>
            </a:r>
            <a:r>
              <a:rPr lang="ja-JP" altLang="en-US" sz="18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情報</a:t>
            </a:r>
            <a:r>
              <a:rPr lang="ja-JP" altLang="ja-JP" sz="18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発信</a:t>
            </a:r>
            <a:r>
              <a:rPr lang="ja-JP" altLang="ja-JP"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・イベント開催・企画展の検討</a:t>
            </a:r>
            <a:r>
              <a:rPr lang="ja-JP" altLang="en-US" sz="1800" dirty="0">
                <a:effectLst/>
                <a:latin typeface="BIZ UDゴシック" panose="020B0400000000000000" pitchFamily="49" charset="-128"/>
                <a:ea typeface="BIZ UDゴシック" panose="020B0400000000000000" pitchFamily="49" charset="-128"/>
                <a:cs typeface="Times New Roman" panose="02020603050405020304" pitchFamily="18" charset="0"/>
              </a:rPr>
              <a:t>　等</a:t>
            </a:r>
            <a:endParaRPr lang="en-US" altLang="ja-JP" sz="18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kumimoji="1" lang="ja-JP" altLang="en-US"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kumimoji="1" lang="ja-JP" altLang="en-US" dirty="0">
              <a:latin typeface="BIZ UDゴシック" panose="020B0400000000000000" pitchFamily="49" charset="-128"/>
              <a:ea typeface="BIZ UDゴシック" panose="020B0400000000000000" pitchFamily="49" charset="-128"/>
            </a:endParaRPr>
          </a:p>
        </p:txBody>
      </p:sp>
      <p:grpSp>
        <p:nvGrpSpPr>
          <p:cNvPr id="51" name="グループ化 50">
            <a:extLst>
              <a:ext uri="{FF2B5EF4-FFF2-40B4-BE49-F238E27FC236}">
                <a16:creationId xmlns:a16="http://schemas.microsoft.com/office/drawing/2014/main" id="{BA564B49-BFEC-4E52-90BB-15D518124238}"/>
              </a:ext>
            </a:extLst>
          </p:cNvPr>
          <p:cNvGrpSpPr/>
          <p:nvPr/>
        </p:nvGrpSpPr>
        <p:grpSpPr>
          <a:xfrm>
            <a:off x="8237785" y="1589852"/>
            <a:ext cx="2208539" cy="2090659"/>
            <a:chOff x="9047174" y="1266786"/>
            <a:chExt cx="2208539" cy="2090659"/>
          </a:xfrm>
        </p:grpSpPr>
        <p:grpSp>
          <p:nvGrpSpPr>
            <p:cNvPr id="33" name="グループ化 32">
              <a:extLst>
                <a:ext uri="{FF2B5EF4-FFF2-40B4-BE49-F238E27FC236}">
                  <a16:creationId xmlns:a16="http://schemas.microsoft.com/office/drawing/2014/main" id="{60514A75-745C-4207-B366-6811486FD50D}"/>
                </a:ext>
              </a:extLst>
            </p:cNvPr>
            <p:cNvGrpSpPr/>
            <p:nvPr/>
          </p:nvGrpSpPr>
          <p:grpSpPr>
            <a:xfrm>
              <a:off x="9047174" y="1266786"/>
              <a:ext cx="2208539" cy="2064984"/>
              <a:chOff x="7717711" y="1691823"/>
              <a:chExt cx="2412802" cy="2255970"/>
            </a:xfrm>
          </p:grpSpPr>
          <p:pic>
            <p:nvPicPr>
              <p:cNvPr id="8" name="図 7">
                <a:extLst>
                  <a:ext uri="{FF2B5EF4-FFF2-40B4-BE49-F238E27FC236}">
                    <a16:creationId xmlns:a16="http://schemas.microsoft.com/office/drawing/2014/main" id="{EBFF97B6-AEE0-4B3A-AD85-5142F09AD1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7711" y="1691823"/>
                <a:ext cx="2412802" cy="2255970"/>
              </a:xfrm>
              <a:prstGeom prst="rect">
                <a:avLst/>
              </a:prstGeom>
            </p:spPr>
          </p:pic>
          <p:pic>
            <p:nvPicPr>
              <p:cNvPr id="15" name="図 14">
                <a:extLst>
                  <a:ext uri="{FF2B5EF4-FFF2-40B4-BE49-F238E27FC236}">
                    <a16:creationId xmlns:a16="http://schemas.microsoft.com/office/drawing/2014/main" id="{AD784243-6CAF-44C9-8CFB-E943ABE81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4112" y="2923557"/>
                <a:ext cx="771259" cy="607031"/>
              </a:xfrm>
              <a:prstGeom prst="rect">
                <a:avLst/>
              </a:prstGeom>
            </p:spPr>
          </p:pic>
          <p:pic>
            <p:nvPicPr>
              <p:cNvPr id="11" name="図 10">
                <a:extLst>
                  <a:ext uri="{FF2B5EF4-FFF2-40B4-BE49-F238E27FC236}">
                    <a16:creationId xmlns:a16="http://schemas.microsoft.com/office/drawing/2014/main" id="{9B522FF3-A17A-4B9F-BA3E-81BC89ACC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2463" y="2934281"/>
                <a:ext cx="771649" cy="607030"/>
              </a:xfrm>
              <a:prstGeom prst="rect">
                <a:avLst/>
              </a:prstGeom>
            </p:spPr>
          </p:pic>
          <p:sp>
            <p:nvSpPr>
              <p:cNvPr id="22" name="テキスト ボックス 21">
                <a:extLst>
                  <a:ext uri="{FF2B5EF4-FFF2-40B4-BE49-F238E27FC236}">
                    <a16:creationId xmlns:a16="http://schemas.microsoft.com/office/drawing/2014/main" id="{FD089284-3D57-4CD3-A766-51C43536562F}"/>
                  </a:ext>
                </a:extLst>
              </p:cNvPr>
              <p:cNvSpPr txBox="1"/>
              <p:nvPr/>
            </p:nvSpPr>
            <p:spPr>
              <a:xfrm>
                <a:off x="8286365" y="2860236"/>
                <a:ext cx="492443" cy="184667"/>
              </a:xfrm>
              <a:prstGeom prst="rect">
                <a:avLst/>
              </a:prstGeom>
              <a:solidFill>
                <a:schemeClr val="bg1"/>
              </a:solidFill>
            </p:spPr>
            <p:txBody>
              <a:bodyPr wrap="none" rtlCol="0">
                <a:spAutoFit/>
              </a:bodyPr>
              <a:lstStyle/>
              <a:p>
                <a:r>
                  <a:rPr kumimoji="1" lang="ja-JP" altLang="en-US" sz="600" dirty="0">
                    <a:latin typeface="BIZ UDゴシック" panose="020B0400000000000000" pitchFamily="49" charset="-128"/>
                    <a:ea typeface="BIZ UDゴシック" panose="020B0400000000000000" pitchFamily="49" charset="-128"/>
                  </a:rPr>
                  <a:t>成功事例</a:t>
                </a:r>
              </a:p>
            </p:txBody>
          </p:sp>
          <p:sp>
            <p:nvSpPr>
              <p:cNvPr id="34" name="テキスト ボックス 33">
                <a:extLst>
                  <a:ext uri="{FF2B5EF4-FFF2-40B4-BE49-F238E27FC236}">
                    <a16:creationId xmlns:a16="http://schemas.microsoft.com/office/drawing/2014/main" id="{13FF2DD7-46BA-4F77-AF89-2BE538EC6787}"/>
                  </a:ext>
                </a:extLst>
              </p:cNvPr>
              <p:cNvSpPr txBox="1"/>
              <p:nvPr/>
            </p:nvSpPr>
            <p:spPr>
              <a:xfrm>
                <a:off x="9058014" y="2843597"/>
                <a:ext cx="492443" cy="184667"/>
              </a:xfrm>
              <a:prstGeom prst="rect">
                <a:avLst/>
              </a:prstGeom>
              <a:solidFill>
                <a:schemeClr val="bg1"/>
              </a:solidFill>
            </p:spPr>
            <p:txBody>
              <a:bodyPr wrap="none" rtlCol="0">
                <a:spAutoFit/>
              </a:bodyPr>
              <a:lstStyle/>
              <a:p>
                <a:r>
                  <a:rPr kumimoji="1" lang="ja-JP" altLang="en-US" sz="600" dirty="0">
                    <a:latin typeface="BIZ UDゴシック" panose="020B0400000000000000" pitchFamily="49" charset="-128"/>
                    <a:ea typeface="BIZ UDゴシック" panose="020B0400000000000000" pitchFamily="49" charset="-128"/>
                  </a:rPr>
                  <a:t>失敗事例</a:t>
                </a:r>
              </a:p>
            </p:txBody>
          </p:sp>
        </p:grpSp>
        <p:sp>
          <p:nvSpPr>
            <p:cNvPr id="47" name="テキスト ボックス 46">
              <a:extLst>
                <a:ext uri="{FF2B5EF4-FFF2-40B4-BE49-F238E27FC236}">
                  <a16:creationId xmlns:a16="http://schemas.microsoft.com/office/drawing/2014/main" id="{64172E5A-F0DB-47FE-B308-36E10DB2929E}"/>
                </a:ext>
              </a:extLst>
            </p:cNvPr>
            <p:cNvSpPr txBox="1"/>
            <p:nvPr/>
          </p:nvSpPr>
          <p:spPr>
            <a:xfrm>
              <a:off x="9610269" y="3049668"/>
              <a:ext cx="1082348" cy="307777"/>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意見交換会</a:t>
              </a:r>
            </a:p>
          </p:txBody>
        </p:sp>
      </p:grpSp>
      <p:grpSp>
        <p:nvGrpSpPr>
          <p:cNvPr id="48" name="グループ化 47">
            <a:extLst>
              <a:ext uri="{FF2B5EF4-FFF2-40B4-BE49-F238E27FC236}">
                <a16:creationId xmlns:a16="http://schemas.microsoft.com/office/drawing/2014/main" id="{1C0326ED-DC41-4727-A336-6DF7F86904AB}"/>
              </a:ext>
            </a:extLst>
          </p:cNvPr>
          <p:cNvGrpSpPr/>
          <p:nvPr/>
        </p:nvGrpSpPr>
        <p:grpSpPr>
          <a:xfrm>
            <a:off x="7411979" y="4124708"/>
            <a:ext cx="2159566" cy="1910347"/>
            <a:chOff x="6819922" y="3179675"/>
            <a:chExt cx="2159566" cy="1910347"/>
          </a:xfrm>
        </p:grpSpPr>
        <p:grpSp>
          <p:nvGrpSpPr>
            <p:cNvPr id="46" name="グループ化 45">
              <a:extLst>
                <a:ext uri="{FF2B5EF4-FFF2-40B4-BE49-F238E27FC236}">
                  <a16:creationId xmlns:a16="http://schemas.microsoft.com/office/drawing/2014/main" id="{1240F265-F3BB-4F99-9CAF-E648DE8E1073}"/>
                </a:ext>
              </a:extLst>
            </p:cNvPr>
            <p:cNvGrpSpPr/>
            <p:nvPr/>
          </p:nvGrpSpPr>
          <p:grpSpPr>
            <a:xfrm>
              <a:off x="6951439" y="3179675"/>
              <a:ext cx="1896533" cy="1602570"/>
              <a:chOff x="6845944" y="3390815"/>
              <a:chExt cx="1896533" cy="1602570"/>
            </a:xfrm>
          </p:grpSpPr>
          <p:pic>
            <p:nvPicPr>
              <p:cNvPr id="43" name="図 42">
                <a:extLst>
                  <a:ext uri="{FF2B5EF4-FFF2-40B4-BE49-F238E27FC236}">
                    <a16:creationId xmlns:a16="http://schemas.microsoft.com/office/drawing/2014/main" id="{768E0A69-BAC6-41D1-B17C-FBBCC268E4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5944" y="3390815"/>
                <a:ext cx="1896533" cy="1602570"/>
              </a:xfrm>
              <a:prstGeom prst="rect">
                <a:avLst/>
              </a:prstGeom>
            </p:spPr>
          </p:pic>
          <p:pic>
            <p:nvPicPr>
              <p:cNvPr id="45" name="図 44">
                <a:extLst>
                  <a:ext uri="{FF2B5EF4-FFF2-40B4-BE49-F238E27FC236}">
                    <a16:creationId xmlns:a16="http://schemas.microsoft.com/office/drawing/2014/main" id="{86ACE6E6-4F89-40BE-B2F8-745D06E872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4185" y="3551831"/>
                <a:ext cx="1282700" cy="892869"/>
              </a:xfrm>
              <a:prstGeom prst="rect">
                <a:avLst/>
              </a:prstGeom>
              <a:scene3d>
                <a:camera prst="isometricRightUp"/>
                <a:lightRig rig="threePt" dir="t"/>
              </a:scene3d>
            </p:spPr>
          </p:pic>
        </p:grpSp>
        <p:sp>
          <p:nvSpPr>
            <p:cNvPr id="49" name="テキスト ボックス 48">
              <a:extLst>
                <a:ext uri="{FF2B5EF4-FFF2-40B4-BE49-F238E27FC236}">
                  <a16:creationId xmlns:a16="http://schemas.microsoft.com/office/drawing/2014/main" id="{0CB26D01-B3CF-43A0-9987-A8F4578D6D42}"/>
                </a:ext>
              </a:extLst>
            </p:cNvPr>
            <p:cNvSpPr txBox="1"/>
            <p:nvPr/>
          </p:nvSpPr>
          <p:spPr>
            <a:xfrm>
              <a:off x="6819922" y="4782245"/>
              <a:ext cx="2159566" cy="307777"/>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映像コンテンツの体験会</a:t>
              </a:r>
            </a:p>
          </p:txBody>
        </p:sp>
      </p:grpSp>
      <p:grpSp>
        <p:nvGrpSpPr>
          <p:cNvPr id="52" name="グループ化 51">
            <a:extLst>
              <a:ext uri="{FF2B5EF4-FFF2-40B4-BE49-F238E27FC236}">
                <a16:creationId xmlns:a16="http://schemas.microsoft.com/office/drawing/2014/main" id="{64E77B1B-AC72-4C70-95F5-721ED2E64476}"/>
              </a:ext>
            </a:extLst>
          </p:cNvPr>
          <p:cNvGrpSpPr/>
          <p:nvPr/>
        </p:nvGrpSpPr>
        <p:grpSpPr>
          <a:xfrm>
            <a:off x="9612261" y="3858801"/>
            <a:ext cx="2159566" cy="2332082"/>
            <a:chOff x="8725502" y="3536078"/>
            <a:chExt cx="2518638" cy="2719838"/>
          </a:xfrm>
        </p:grpSpPr>
        <p:grpSp>
          <p:nvGrpSpPr>
            <p:cNvPr id="41" name="グループ化 40">
              <a:extLst>
                <a:ext uri="{FF2B5EF4-FFF2-40B4-BE49-F238E27FC236}">
                  <a16:creationId xmlns:a16="http://schemas.microsoft.com/office/drawing/2014/main" id="{948F98AF-BEE2-4730-84BA-6CD08F37168D}"/>
                </a:ext>
              </a:extLst>
            </p:cNvPr>
            <p:cNvGrpSpPr/>
            <p:nvPr/>
          </p:nvGrpSpPr>
          <p:grpSpPr>
            <a:xfrm>
              <a:off x="8809912" y="3536078"/>
              <a:ext cx="2349819" cy="2498624"/>
              <a:chOff x="9658527" y="2411052"/>
              <a:chExt cx="2349819" cy="2498624"/>
            </a:xfrm>
          </p:grpSpPr>
          <p:pic>
            <p:nvPicPr>
              <p:cNvPr id="36" name="図 35">
                <a:extLst>
                  <a:ext uri="{FF2B5EF4-FFF2-40B4-BE49-F238E27FC236}">
                    <a16:creationId xmlns:a16="http://schemas.microsoft.com/office/drawing/2014/main" id="{D94E956E-2C5E-4FBA-8110-7B70253BB3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2735" y="2411052"/>
                <a:ext cx="2295611" cy="2498624"/>
              </a:xfrm>
              <a:prstGeom prst="rect">
                <a:avLst/>
              </a:prstGeom>
            </p:spPr>
          </p:pic>
          <p:pic>
            <p:nvPicPr>
              <p:cNvPr id="38" name="図 37">
                <a:extLst>
                  <a:ext uri="{FF2B5EF4-FFF2-40B4-BE49-F238E27FC236}">
                    <a16:creationId xmlns:a16="http://schemas.microsoft.com/office/drawing/2014/main" id="{F139BC48-D3B8-4085-8DFD-EED158F3006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589" b="-2989"/>
              <a:stretch/>
            </p:blipFill>
            <p:spPr>
              <a:xfrm>
                <a:off x="9658527" y="3987942"/>
                <a:ext cx="1018441" cy="763831"/>
              </a:xfrm>
              <a:prstGeom prst="rect">
                <a:avLst/>
              </a:prstGeom>
            </p:spPr>
          </p:pic>
          <p:pic>
            <p:nvPicPr>
              <p:cNvPr id="40" name="図 39">
                <a:extLst>
                  <a:ext uri="{FF2B5EF4-FFF2-40B4-BE49-F238E27FC236}">
                    <a16:creationId xmlns:a16="http://schemas.microsoft.com/office/drawing/2014/main" id="{7584F443-A90A-4F5E-92F4-5E62534EF72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4183"/>
              <a:stretch/>
            </p:blipFill>
            <p:spPr>
              <a:xfrm>
                <a:off x="10752664" y="4041925"/>
                <a:ext cx="524935" cy="637517"/>
              </a:xfrm>
              <a:prstGeom prst="rect">
                <a:avLst/>
              </a:prstGeom>
            </p:spPr>
          </p:pic>
        </p:grpSp>
        <p:sp>
          <p:nvSpPr>
            <p:cNvPr id="50" name="テキスト ボックス 49">
              <a:extLst>
                <a:ext uri="{FF2B5EF4-FFF2-40B4-BE49-F238E27FC236}">
                  <a16:creationId xmlns:a16="http://schemas.microsoft.com/office/drawing/2014/main" id="{33D0167F-4D23-454B-A204-E49E1F55B392}"/>
                </a:ext>
              </a:extLst>
            </p:cNvPr>
            <p:cNvSpPr txBox="1"/>
            <p:nvPr/>
          </p:nvSpPr>
          <p:spPr>
            <a:xfrm>
              <a:off x="8725502" y="5948139"/>
              <a:ext cx="2518638" cy="307777"/>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イベント開催による情報発信</a:t>
              </a:r>
            </a:p>
          </p:txBody>
        </p:sp>
      </p:grpSp>
      <p:pic>
        <p:nvPicPr>
          <p:cNvPr id="65" name="図 64">
            <a:extLst>
              <a:ext uri="{FF2B5EF4-FFF2-40B4-BE49-F238E27FC236}">
                <a16:creationId xmlns:a16="http://schemas.microsoft.com/office/drawing/2014/main" id="{D57BEFB5-1ECE-4051-BAA0-AE269C3F59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78309" y="5319718"/>
            <a:ext cx="458690" cy="407560"/>
          </a:xfrm>
          <a:prstGeom prst="rect">
            <a:avLst/>
          </a:prstGeom>
        </p:spPr>
      </p:pic>
      <p:pic>
        <p:nvPicPr>
          <p:cNvPr id="66" name="図 65">
            <a:extLst>
              <a:ext uri="{FF2B5EF4-FFF2-40B4-BE49-F238E27FC236}">
                <a16:creationId xmlns:a16="http://schemas.microsoft.com/office/drawing/2014/main" id="{F50FDD86-9B8F-4731-B9D2-B08AEEFF72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26707" y="4395256"/>
            <a:ext cx="458690" cy="407560"/>
          </a:xfrm>
          <a:prstGeom prst="rect">
            <a:avLst/>
          </a:prstGeom>
          <a:ln>
            <a:solidFill>
              <a:schemeClr val="tx1"/>
            </a:solidFill>
          </a:ln>
          <a:scene3d>
            <a:camera prst="isometricRightUp"/>
            <a:lightRig rig="threePt" dir="t"/>
          </a:scene3d>
        </p:spPr>
      </p:pic>
    </p:spTree>
    <p:extLst>
      <p:ext uri="{BB962C8B-B14F-4D97-AF65-F5344CB8AC3E}">
        <p14:creationId xmlns:p14="http://schemas.microsoft.com/office/powerpoint/2010/main" val="2492660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659160C1-411E-45EB-8A06-49A0EAD70717}"/>
              </a:ext>
            </a:extLst>
          </p:cNvPr>
          <p:cNvSpPr txBox="1"/>
          <p:nvPr/>
        </p:nvSpPr>
        <p:spPr>
          <a:xfrm>
            <a:off x="3058650" y="2201325"/>
            <a:ext cx="6799213" cy="4493538"/>
          </a:xfrm>
          <a:prstGeom prst="rect">
            <a:avLst/>
          </a:prstGeom>
          <a:solidFill>
            <a:srgbClr val="FFC000"/>
          </a:solidFill>
          <a:ln w="28575">
            <a:solidFill>
              <a:srgbClr val="FF0000"/>
            </a:solidFill>
          </a:ln>
        </p:spPr>
        <p:txBody>
          <a:bodyPr wrap="square" rtlCol="0">
            <a:spAutoFit/>
          </a:bodyPr>
          <a:lstStyle/>
          <a:p>
            <a:pPr algn="ctr"/>
            <a:r>
              <a:rPr kumimoji="1" lang="ja-JP" altLang="en-US" sz="1600" b="1" dirty="0">
                <a:solidFill>
                  <a:srgbClr val="0066FF"/>
                </a:solidFill>
                <a:latin typeface="BIZ UDゴシック" panose="020B0400000000000000" pitchFamily="49" charset="-128"/>
                <a:ea typeface="BIZ UDゴシック" panose="020B0400000000000000" pitchFamily="49" charset="-128"/>
              </a:rPr>
              <a:t>大阪湾での成果を国内外に向けて発信</a:t>
            </a:r>
            <a:endParaRPr kumimoji="1" lang="en-US" altLang="ja-JP" sz="1600" b="1" dirty="0">
              <a:solidFill>
                <a:srgbClr val="0066FF"/>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rgbClr val="0066FF"/>
                </a:solidFill>
                <a:latin typeface="BIZ UDゴシック" panose="020B0400000000000000" pitchFamily="49" charset="-128"/>
                <a:ea typeface="BIZ UDゴシック" panose="020B0400000000000000" pitchFamily="49" charset="-128"/>
              </a:rPr>
              <a:t>民間企業等の取組みを促進し、大阪湾における再生・創出を加速</a:t>
            </a:r>
            <a:endParaRPr kumimoji="1" lang="en-US" altLang="ja-JP" sz="1600" b="1" dirty="0">
              <a:solidFill>
                <a:srgbClr val="0066FF"/>
              </a:solidFill>
              <a:latin typeface="BIZ UDゴシック" panose="020B0400000000000000" pitchFamily="49" charset="-128"/>
              <a:ea typeface="BIZ UDゴシック" panose="020B0400000000000000" pitchFamily="49" charset="-128"/>
            </a:endParaRPr>
          </a:p>
          <a:p>
            <a:pPr algn="ctr"/>
            <a:endParaRPr kumimoji="1" lang="en-US" altLang="ja-JP" sz="1600" b="1" dirty="0">
              <a:solidFill>
                <a:srgbClr val="023894"/>
              </a:solidFill>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a:p>
            <a:pPr algn="ct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27F2F1C5-2E55-48CC-9BB7-04F960D11A6F}"/>
              </a:ext>
            </a:extLst>
          </p:cNvPr>
          <p:cNvSpPr>
            <a:spLocks noGrp="1"/>
          </p:cNvSpPr>
          <p:nvPr>
            <p:ph type="sldNum" sz="quarter" idx="12"/>
          </p:nvPr>
        </p:nvSpPr>
        <p:spPr>
          <a:xfrm>
            <a:off x="8676216" y="6539370"/>
            <a:ext cx="2743200" cy="365125"/>
          </a:xfrm>
        </p:spPr>
        <p:txBody>
          <a:bodyPr/>
          <a:lstStyle/>
          <a:p>
            <a:fld id="{BCBBC703-554D-4B50-AB77-19436F029C56}" type="slidenum">
              <a:rPr kumimoji="1" lang="ja-JP" altLang="en-US" smtClean="0"/>
              <a:pPr/>
              <a:t>18</a:t>
            </a:fld>
            <a:endParaRPr kumimoji="1" lang="ja-JP" altLang="en-US" dirty="0"/>
          </a:p>
        </p:txBody>
      </p:sp>
      <p:sp>
        <p:nvSpPr>
          <p:cNvPr id="3" name="テキスト ボックス 2">
            <a:extLst>
              <a:ext uri="{FF2B5EF4-FFF2-40B4-BE49-F238E27FC236}">
                <a16:creationId xmlns:a16="http://schemas.microsoft.com/office/drawing/2014/main" id="{A7D7DB21-7AFC-4673-BA54-8FEC0F7D56C2}"/>
              </a:ext>
            </a:extLst>
          </p:cNvPr>
          <p:cNvSpPr txBox="1"/>
          <p:nvPr/>
        </p:nvSpPr>
        <p:spPr>
          <a:xfrm>
            <a:off x="1408" y="136571"/>
            <a:ext cx="12231093" cy="461665"/>
          </a:xfrm>
          <a:prstGeom prst="rect">
            <a:avLst/>
          </a:prstGeom>
          <a:noFill/>
        </p:spPr>
        <p:txBody>
          <a:bodyPr wrap="square" rtlCol="0">
            <a:spAutoFit/>
          </a:bodyPr>
          <a:lstStyle/>
          <a:p>
            <a:r>
              <a:rPr lang="en-US" altLang="ja-JP" sz="2400" b="1" dirty="0">
                <a:solidFill>
                  <a:schemeClr val="bg1"/>
                </a:solidFill>
                <a:latin typeface="BIZ UDゴシック" panose="020B0400000000000000" pitchFamily="49" charset="-128"/>
                <a:ea typeface="BIZ UDゴシック" panose="020B0400000000000000" pitchFamily="49" charset="-128"/>
              </a:rPr>
              <a:t>『</a:t>
            </a:r>
            <a:r>
              <a:rPr lang="ja-JP" altLang="en-US" sz="2400" b="1" dirty="0">
                <a:solidFill>
                  <a:schemeClr val="bg1"/>
                </a:solidFill>
                <a:latin typeface="BIZ UDゴシック" panose="020B0400000000000000" pitchFamily="49" charset="-128"/>
                <a:ea typeface="BIZ UDゴシック" panose="020B0400000000000000" pitchFamily="49" charset="-128"/>
              </a:rPr>
              <a:t>大阪湾</a:t>
            </a:r>
            <a:r>
              <a:rPr lang="en-US" altLang="ja-JP" sz="2400" b="1" dirty="0">
                <a:solidFill>
                  <a:schemeClr val="bg1"/>
                </a:solidFill>
                <a:latin typeface="BIZ UDゴシック" panose="020B0400000000000000" pitchFamily="49" charset="-128"/>
                <a:ea typeface="BIZ UDゴシック" panose="020B0400000000000000" pitchFamily="49" charset="-128"/>
              </a:rPr>
              <a:t>MOBA</a:t>
            </a:r>
            <a:r>
              <a:rPr lang="ja-JP" altLang="en-US" sz="2400" b="1" dirty="0">
                <a:solidFill>
                  <a:schemeClr val="bg1"/>
                </a:solidFill>
                <a:latin typeface="BIZ UDゴシック" panose="020B0400000000000000" pitchFamily="49" charset="-128"/>
                <a:ea typeface="BIZ UDゴシック" panose="020B0400000000000000" pitchFamily="49" charset="-128"/>
              </a:rPr>
              <a:t>リンク構想</a:t>
            </a:r>
            <a:r>
              <a:rPr lang="en-US" altLang="ja-JP" sz="2400" b="1" dirty="0">
                <a:solidFill>
                  <a:schemeClr val="bg1"/>
                </a:solidFill>
                <a:latin typeface="BIZ UDゴシック" panose="020B0400000000000000" pitchFamily="49" charset="-128"/>
                <a:ea typeface="BIZ UDゴシック" panose="020B0400000000000000" pitchFamily="49" charset="-128"/>
              </a:rPr>
              <a:t>』</a:t>
            </a:r>
            <a:r>
              <a:rPr lang="ja-JP" altLang="en-US" sz="2400" b="1" dirty="0">
                <a:solidFill>
                  <a:schemeClr val="bg1"/>
                </a:solidFill>
                <a:latin typeface="BIZ UDゴシック" panose="020B0400000000000000" pitchFamily="49" charset="-128"/>
                <a:ea typeface="BIZ UDゴシック" panose="020B0400000000000000" pitchFamily="49" charset="-128"/>
              </a:rPr>
              <a:t>の実現に向けて　</a:t>
            </a:r>
            <a:endParaRPr lang="ja-JP" altLang="en-US" sz="2400" b="1" kern="0" dirty="0">
              <a:solidFill>
                <a:schemeClr val="bg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C6A57940-B5FA-4E9D-918A-9FEFE4DB1977}"/>
              </a:ext>
            </a:extLst>
          </p:cNvPr>
          <p:cNvSpPr/>
          <p:nvPr/>
        </p:nvSpPr>
        <p:spPr>
          <a:xfrm>
            <a:off x="0" y="796475"/>
            <a:ext cx="12192000" cy="584775"/>
          </a:xfrm>
          <a:prstGeom prst="rect">
            <a:avLst/>
          </a:prstGeom>
          <a:noFill/>
          <a:ln>
            <a:noFill/>
          </a:ln>
        </p:spPr>
        <p:txBody>
          <a:bodyPr wrap="square">
            <a:spAutoFit/>
          </a:bodyPr>
          <a:lstStyle/>
          <a:p>
            <a:pPr>
              <a:defRPr/>
            </a:pPr>
            <a:r>
              <a:rPr lang="ja-JP" altLang="en-US" sz="1600" dirty="0">
                <a:solidFill>
                  <a:schemeClr val="tx1">
                    <a:lumMod val="75000"/>
                    <a:lumOff val="25000"/>
                  </a:schemeClr>
                </a:solidFill>
                <a:latin typeface="BIZ UDゴシック" panose="020B0400000000000000" pitchFamily="49" charset="-128"/>
                <a:ea typeface="BIZ UDゴシック" panose="020B0400000000000000" pitchFamily="49" charset="-128"/>
              </a:rPr>
              <a:t>大阪・関西万博を契機とし、大阪湾をブルーカーボン生態系</a:t>
            </a:r>
            <a:r>
              <a:rPr lang="ja-JP" altLang="en-US" sz="1200" dirty="0">
                <a:solidFill>
                  <a:schemeClr val="tx1">
                    <a:lumMod val="75000"/>
                    <a:lumOff val="25000"/>
                  </a:schemeClr>
                </a:solidFill>
                <a:latin typeface="BIZ UDゴシック" panose="020B0400000000000000" pitchFamily="49" charset="-128"/>
                <a:ea typeface="BIZ UDゴシック" panose="020B0400000000000000" pitchFamily="49" charset="-128"/>
              </a:rPr>
              <a:t>（藻場・干潟等）</a:t>
            </a:r>
            <a:r>
              <a:rPr lang="ja-JP" altLang="en-US" sz="1600" dirty="0">
                <a:solidFill>
                  <a:schemeClr val="tx1">
                    <a:lumMod val="75000"/>
                    <a:lumOff val="25000"/>
                  </a:schemeClr>
                </a:solidFill>
                <a:latin typeface="BIZ UDゴシック" panose="020B0400000000000000" pitchFamily="49" charset="-128"/>
                <a:ea typeface="BIZ UDゴシック" panose="020B0400000000000000" pitchFamily="49" charset="-128"/>
              </a:rPr>
              <a:t>の回廊でつなぐ</a:t>
            </a:r>
            <a:r>
              <a:rPr lang="en-US" altLang="ja-JP" sz="1600" dirty="0">
                <a:solidFill>
                  <a:srgbClr val="023894"/>
                </a:solidFill>
                <a:latin typeface="BIZ UDゴシック" panose="020B0400000000000000" pitchFamily="49" charset="-128"/>
                <a:ea typeface="BIZ UDゴシック" panose="020B0400000000000000" pitchFamily="49" charset="-128"/>
              </a:rPr>
              <a:t>『</a:t>
            </a:r>
            <a:r>
              <a:rPr lang="ja-JP" altLang="en-US" sz="1600" b="1" dirty="0">
                <a:solidFill>
                  <a:srgbClr val="023894"/>
                </a:solidFill>
                <a:latin typeface="BIZ UDゴシック" panose="020B0400000000000000" pitchFamily="49" charset="-128"/>
                <a:ea typeface="BIZ UDゴシック" panose="020B0400000000000000" pitchFamily="49" charset="-128"/>
              </a:rPr>
              <a:t>大阪湾</a:t>
            </a:r>
            <a:r>
              <a:rPr lang="en-US" altLang="ja-JP" sz="1600" b="1" dirty="0">
                <a:solidFill>
                  <a:srgbClr val="023894"/>
                </a:solidFill>
                <a:latin typeface="BIZ UDゴシック" panose="020B0400000000000000" pitchFamily="49" charset="-128"/>
                <a:ea typeface="BIZ UDゴシック" panose="020B0400000000000000" pitchFamily="49" charset="-128"/>
              </a:rPr>
              <a:t>MOBA</a:t>
            </a:r>
            <a:r>
              <a:rPr lang="ja-JP" altLang="en-US" sz="1600" b="1" dirty="0">
                <a:solidFill>
                  <a:srgbClr val="023894"/>
                </a:solidFill>
                <a:latin typeface="BIZ UDゴシック" panose="020B0400000000000000" pitchFamily="49" charset="-128"/>
                <a:ea typeface="BIZ UDゴシック" panose="020B0400000000000000" pitchFamily="49" charset="-128"/>
              </a:rPr>
              <a:t>リンク構想</a:t>
            </a:r>
            <a:r>
              <a:rPr lang="en-US" altLang="ja-JP" sz="1600" b="1" dirty="0">
                <a:solidFill>
                  <a:srgbClr val="023894"/>
                </a:solidFill>
                <a:latin typeface="BIZ UDゴシック" panose="020B0400000000000000" pitchFamily="49" charset="-128"/>
                <a:ea typeface="BIZ UDゴシック" panose="020B0400000000000000" pitchFamily="49" charset="-128"/>
              </a:rPr>
              <a:t>』</a:t>
            </a:r>
            <a:r>
              <a:rPr lang="ja-JP" altLang="en-US" sz="1600" b="1" dirty="0">
                <a:solidFill>
                  <a:srgbClr val="023894"/>
                </a:solidFill>
                <a:latin typeface="BIZ UDゴシック" panose="020B0400000000000000" pitchFamily="49" charset="-128"/>
                <a:ea typeface="BIZ UDゴシック" panose="020B0400000000000000" pitchFamily="49" charset="-128"/>
              </a:rPr>
              <a:t>の実現</a:t>
            </a:r>
            <a:r>
              <a:rPr lang="ja-JP" altLang="en-US" sz="1600" dirty="0">
                <a:solidFill>
                  <a:schemeClr val="tx1">
                    <a:lumMod val="75000"/>
                    <a:lumOff val="25000"/>
                  </a:schemeClr>
                </a:solidFill>
                <a:latin typeface="BIZ UDゴシック" panose="020B0400000000000000" pitchFamily="49" charset="-128"/>
                <a:ea typeface="BIZ UDゴシック" panose="020B0400000000000000" pitchFamily="49" charset="-128"/>
              </a:rPr>
              <a:t>をめざし、民間企業等の</a:t>
            </a:r>
            <a:r>
              <a:rPr lang="ja-JP" altLang="en-US" sz="1600" dirty="0">
                <a:latin typeface="BIZ UDゴシック" panose="020B0400000000000000" pitchFamily="49" charset="-128"/>
                <a:ea typeface="BIZ UDゴシック" panose="020B0400000000000000" pitchFamily="49" charset="-128"/>
              </a:rPr>
              <a:t>取組みを促進し</a:t>
            </a:r>
            <a:r>
              <a:rPr lang="ja-JP" altLang="en-US" sz="1600" dirty="0">
                <a:solidFill>
                  <a:schemeClr val="tx1">
                    <a:lumMod val="75000"/>
                    <a:lumOff val="25000"/>
                  </a:schemeClr>
                </a:solidFill>
                <a:latin typeface="BIZ UDゴシック" panose="020B0400000000000000" pitchFamily="49" charset="-128"/>
                <a:ea typeface="BIZ UDゴシック" panose="020B0400000000000000" pitchFamily="49" charset="-128"/>
              </a:rPr>
              <a:t>、湾奥部における再生・創出を加速</a:t>
            </a:r>
            <a:endParaRPr lang="en-US" altLang="ja-JP" sz="1400" dirty="0">
              <a:solidFill>
                <a:schemeClr val="tx1">
                  <a:lumMod val="75000"/>
                  <a:lumOff val="25000"/>
                </a:schemeClr>
              </a:solidFill>
              <a:latin typeface="BIZ UDゴシック" panose="020B0400000000000000" pitchFamily="49" charset="-128"/>
              <a:ea typeface="BIZ UDゴシック" panose="020B0400000000000000" pitchFamily="49" charset="-128"/>
            </a:endParaRPr>
          </a:p>
        </p:txBody>
      </p:sp>
      <p:cxnSp>
        <p:nvCxnSpPr>
          <p:cNvPr id="7" name="直線コネクタ 6">
            <a:extLst>
              <a:ext uri="{FF2B5EF4-FFF2-40B4-BE49-F238E27FC236}">
                <a16:creationId xmlns:a16="http://schemas.microsoft.com/office/drawing/2014/main" id="{1BB21385-C131-47DD-AF49-430C10F762F4}"/>
              </a:ext>
            </a:extLst>
          </p:cNvPr>
          <p:cNvCxnSpPr>
            <a:cxnSpLocks/>
          </p:cNvCxnSpPr>
          <p:nvPr/>
        </p:nvCxnSpPr>
        <p:spPr>
          <a:xfrm>
            <a:off x="156532" y="1865777"/>
            <a:ext cx="11933685" cy="73979"/>
          </a:xfrm>
          <a:prstGeom prst="line">
            <a:avLst/>
          </a:prstGeom>
          <a:ln w="57150">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8" name="角丸四角形 78">
            <a:extLst>
              <a:ext uri="{FF2B5EF4-FFF2-40B4-BE49-F238E27FC236}">
                <a16:creationId xmlns:a16="http://schemas.microsoft.com/office/drawing/2014/main" id="{E91209D4-3E6A-413F-B7D7-CA71B8822F7C}"/>
              </a:ext>
            </a:extLst>
          </p:cNvPr>
          <p:cNvSpPr/>
          <p:nvPr/>
        </p:nvSpPr>
        <p:spPr>
          <a:xfrm>
            <a:off x="9883263" y="1728819"/>
            <a:ext cx="864000" cy="370800"/>
          </a:xfrm>
          <a:prstGeom prst="roundRect">
            <a:avLst>
              <a:gd name="adj" fmla="val 2443"/>
            </a:avLst>
          </a:prstGeom>
          <a:solidFill>
            <a:schemeClr val="accent6"/>
          </a:solidFill>
          <a:ln>
            <a:solidFill>
              <a:schemeClr val="accent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2030</a:t>
            </a:r>
            <a:endParaRPr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615773DD-764C-42C8-A8F3-B8AF3F3A8710}"/>
              </a:ext>
            </a:extLst>
          </p:cNvPr>
          <p:cNvSpPr/>
          <p:nvPr/>
        </p:nvSpPr>
        <p:spPr>
          <a:xfrm>
            <a:off x="4211945" y="1729276"/>
            <a:ext cx="865188" cy="369887"/>
          </a:xfrm>
          <a:prstGeom prst="rect">
            <a:avLst/>
          </a:prstGeom>
          <a:solidFill>
            <a:schemeClr val="accent4"/>
          </a:solidFill>
          <a:ln>
            <a:solidFill>
              <a:srgbClr val="FF0000"/>
            </a:solidFill>
          </a:ln>
        </p:spPr>
        <p:style>
          <a:lnRef idx="3">
            <a:schemeClr val="lt1"/>
          </a:lnRef>
          <a:fillRef idx="1">
            <a:schemeClr val="accent2"/>
          </a:fillRef>
          <a:effectRef idx="1">
            <a:schemeClr val="accent2"/>
          </a:effectRef>
          <a:fontRef idx="minor">
            <a:schemeClr val="lt1"/>
          </a:fontRef>
        </p:style>
        <p:txBody>
          <a:bodyPr>
            <a:spAutoFit/>
          </a:bodyPr>
          <a:lstStyle/>
          <a:p>
            <a:pPr algn="dist">
              <a:defRPr/>
            </a:pPr>
            <a:r>
              <a:rPr lang="en-US" altLang="ja-JP" dirty="0">
                <a:latin typeface="BIZ UDゴシック" panose="020B0400000000000000" pitchFamily="49" charset="-128"/>
                <a:ea typeface="BIZ UDゴシック" panose="020B0400000000000000" pitchFamily="49" charset="-128"/>
              </a:rPr>
              <a:t>2025</a:t>
            </a:r>
            <a:endParaRPr lang="ja-JP" altLang="en-US" dirty="0">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37FCD532-8AEF-4DDB-8B3D-A60E44E15E0D}"/>
              </a:ext>
            </a:extLst>
          </p:cNvPr>
          <p:cNvSpPr/>
          <p:nvPr/>
        </p:nvSpPr>
        <p:spPr bwMode="auto">
          <a:xfrm>
            <a:off x="10078526" y="2208955"/>
            <a:ext cx="430887" cy="4442091"/>
          </a:xfrm>
          <a:prstGeom prst="rect">
            <a:avLst/>
          </a:prstGeom>
          <a:ln w="19050">
            <a:solidFill>
              <a:schemeClr val="accent1"/>
            </a:solidFill>
          </a:ln>
        </p:spPr>
        <p:style>
          <a:lnRef idx="3">
            <a:schemeClr val="lt1"/>
          </a:lnRef>
          <a:fillRef idx="1">
            <a:schemeClr val="accent6"/>
          </a:fillRef>
          <a:effectRef idx="1">
            <a:schemeClr val="accent6"/>
          </a:effectRef>
          <a:fontRef idx="minor">
            <a:schemeClr val="lt1"/>
          </a:fontRef>
        </p:style>
        <p:txBody>
          <a:bodyPr vert="eaVert" wrap="square">
            <a:spAutoFit/>
          </a:bodyPr>
          <a:lstStyle/>
          <a:p>
            <a:pPr algn="ctr">
              <a:defRPr/>
            </a:pPr>
            <a:r>
              <a:rPr lang="ja-JP" altLang="en-US" sz="1600" dirty="0">
                <a:latin typeface="BIZ UDゴシック" panose="020B0400000000000000" pitchFamily="49" charset="-128"/>
                <a:ea typeface="BIZ UDゴシック" panose="020B0400000000000000" pitchFamily="49" charset="-128"/>
              </a:rPr>
              <a:t>拠点藻場の創出・取組活性化</a:t>
            </a:r>
            <a:endParaRPr lang="en-US" altLang="ja-JP" sz="1400" dirty="0">
              <a:latin typeface="BIZ UDゴシック" panose="020B0400000000000000" pitchFamily="49" charset="-128"/>
              <a:ea typeface="BIZ UDゴシック" panose="020B0400000000000000" pitchFamily="49" charset="-128"/>
            </a:endParaRPr>
          </a:p>
        </p:txBody>
      </p:sp>
      <p:sp>
        <p:nvSpPr>
          <p:cNvPr id="29" name="角丸四角形 114">
            <a:extLst>
              <a:ext uri="{FF2B5EF4-FFF2-40B4-BE49-F238E27FC236}">
                <a16:creationId xmlns:a16="http://schemas.microsoft.com/office/drawing/2014/main" id="{FB7BDFFA-189E-4FC7-863B-A007BCF75168}"/>
              </a:ext>
            </a:extLst>
          </p:cNvPr>
          <p:cNvSpPr/>
          <p:nvPr/>
        </p:nvSpPr>
        <p:spPr>
          <a:xfrm>
            <a:off x="865387" y="1728819"/>
            <a:ext cx="864000" cy="370800"/>
          </a:xfrm>
          <a:prstGeom prst="roundRect">
            <a:avLst>
              <a:gd name="adj" fmla="val 2443"/>
            </a:avLst>
          </a:prstGeom>
          <a:solidFill>
            <a:schemeClr val="accent1"/>
          </a:solidFill>
          <a:ln>
            <a:solidFill>
              <a:schemeClr val="accent6"/>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2024</a:t>
            </a:r>
            <a:endParaRPr lang="ja-JP" altLang="en-US" sz="1600" dirty="0">
              <a:solidFill>
                <a:schemeClr val="bg1"/>
              </a:solidFill>
              <a:latin typeface="BIZ UDゴシック" panose="020B0400000000000000" pitchFamily="49" charset="-128"/>
              <a:ea typeface="BIZ UDゴシック" panose="020B0400000000000000" pitchFamily="49" charset="-128"/>
            </a:endParaRPr>
          </a:p>
        </p:txBody>
      </p:sp>
      <p:sp>
        <p:nvSpPr>
          <p:cNvPr id="13" name="角丸四角形 6">
            <a:extLst>
              <a:ext uri="{FF2B5EF4-FFF2-40B4-BE49-F238E27FC236}">
                <a16:creationId xmlns:a16="http://schemas.microsoft.com/office/drawing/2014/main" id="{B22CF461-FEFB-4CA8-9FC2-1754B15D8B58}"/>
              </a:ext>
            </a:extLst>
          </p:cNvPr>
          <p:cNvSpPr/>
          <p:nvPr/>
        </p:nvSpPr>
        <p:spPr>
          <a:xfrm>
            <a:off x="3218909" y="3023881"/>
            <a:ext cx="2821637" cy="3447067"/>
          </a:xfrm>
          <a:prstGeom prst="roundRect">
            <a:avLst>
              <a:gd name="adj" fmla="val 2443"/>
            </a:avLst>
          </a:prstGeom>
          <a:solidFill>
            <a:srgbClr val="FFFF99"/>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pic>
        <p:nvPicPr>
          <p:cNvPr id="15" name="Picture 2">
            <a:extLst>
              <a:ext uri="{FF2B5EF4-FFF2-40B4-BE49-F238E27FC236}">
                <a16:creationId xmlns:a16="http://schemas.microsoft.com/office/drawing/2014/main" id="{01EE4DE6-178E-42F6-B49D-6FEB9A1486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3568496" y="4022502"/>
            <a:ext cx="2135994" cy="10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2">
            <a:extLst>
              <a:ext uri="{FF2B5EF4-FFF2-40B4-BE49-F238E27FC236}">
                <a16:creationId xmlns:a16="http://schemas.microsoft.com/office/drawing/2014/main" id="{9DD80F19-8DA2-4DD0-87E4-B9D40E5799E5}"/>
              </a:ext>
            </a:extLst>
          </p:cNvPr>
          <p:cNvSpPr>
            <a:spLocks noChangeArrowheads="1"/>
          </p:cNvSpPr>
          <p:nvPr/>
        </p:nvSpPr>
        <p:spPr bwMode="auto">
          <a:xfrm>
            <a:off x="3244813" y="3243711"/>
            <a:ext cx="27014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b="1" dirty="0">
                <a:latin typeface="BIZ UDゴシック" panose="020B0400000000000000" pitchFamily="49" charset="-128"/>
                <a:ea typeface="BIZ UDゴシック" panose="020B0400000000000000" pitchFamily="49" charset="-128"/>
              </a:rPr>
              <a:t>2025</a:t>
            </a:r>
            <a:r>
              <a:rPr lang="ja-JP" altLang="en-US" sz="1400" b="1" dirty="0">
                <a:latin typeface="BIZ UDゴシック" panose="020B0400000000000000" pitchFamily="49" charset="-128"/>
                <a:ea typeface="BIZ UDゴシック" panose="020B0400000000000000" pitchFamily="49" charset="-128"/>
              </a:rPr>
              <a:t>年　大阪・関西万博開催</a:t>
            </a:r>
            <a:endParaRPr lang="en-US" altLang="ja-JP" sz="1400" b="1" dirty="0">
              <a:latin typeface="BIZ UDゴシック" panose="020B0400000000000000" pitchFamily="49" charset="-128"/>
              <a:ea typeface="BIZ UDゴシック" panose="020B0400000000000000" pitchFamily="49" charset="-128"/>
            </a:endParaRPr>
          </a:p>
        </p:txBody>
      </p:sp>
      <p:sp>
        <p:nvSpPr>
          <p:cNvPr id="39" name="正方形/長方形 2">
            <a:extLst>
              <a:ext uri="{FF2B5EF4-FFF2-40B4-BE49-F238E27FC236}">
                <a16:creationId xmlns:a16="http://schemas.microsoft.com/office/drawing/2014/main" id="{3CF9084A-650A-4484-B6EA-7297B72A5A52}"/>
              </a:ext>
            </a:extLst>
          </p:cNvPr>
          <p:cNvSpPr>
            <a:spLocks noChangeArrowheads="1"/>
          </p:cNvSpPr>
          <p:nvPr/>
        </p:nvSpPr>
        <p:spPr bwMode="auto">
          <a:xfrm>
            <a:off x="3222340" y="5645705"/>
            <a:ext cx="2818206"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a:buFont typeface="Wingdings" panose="05000000000000000000" pitchFamily="2" charset="2"/>
              <a:buChar char="l"/>
              <a:defRPr/>
            </a:pPr>
            <a:r>
              <a:rPr lang="ja-JP" altLang="en-US" sz="1200" b="1" dirty="0">
                <a:latin typeface="BIZ UDゴシック" panose="020B0400000000000000" pitchFamily="49" charset="-128"/>
                <a:ea typeface="BIZ UDゴシック" panose="020B0400000000000000" pitchFamily="49" charset="-128"/>
              </a:rPr>
              <a:t>藻場創出を見える化し、理解を促進</a:t>
            </a:r>
            <a:endParaRPr lang="en-US" altLang="ja-JP" sz="1200" b="1" dirty="0">
              <a:latin typeface="BIZ UDゴシック" panose="020B0400000000000000" pitchFamily="49" charset="-128"/>
              <a:ea typeface="BIZ UDゴシック" panose="020B0400000000000000" pitchFamily="49" charset="-128"/>
            </a:endParaRPr>
          </a:p>
          <a:p>
            <a:pPr marL="171450" indent="-171450">
              <a:buFont typeface="Wingdings" panose="05000000000000000000" pitchFamily="2" charset="2"/>
              <a:buChar char="l"/>
              <a:defRPr/>
            </a:pPr>
            <a:r>
              <a:rPr lang="ja-JP" altLang="en-US" sz="1200" b="1" dirty="0">
                <a:latin typeface="BIZ UDゴシック" panose="020B0400000000000000" pitchFamily="49" charset="-128"/>
                <a:ea typeface="BIZ UDゴシック" panose="020B0400000000000000" pitchFamily="49" charset="-128"/>
              </a:rPr>
              <a:t>大阪・関西万博の民間パビリオンや</a:t>
            </a:r>
          </a:p>
          <a:p>
            <a:pPr>
              <a:buNone/>
              <a:defRPr/>
            </a:pPr>
            <a:r>
              <a:rPr lang="ja-JP" altLang="en-US" sz="1200" b="1" dirty="0">
                <a:latin typeface="BIZ UDゴシック" panose="020B0400000000000000" pitchFamily="49" charset="-128"/>
                <a:ea typeface="BIZ UDゴシック" panose="020B0400000000000000" pitchFamily="49" charset="-128"/>
              </a:rPr>
              <a:t>　テーマウィーク等で</a:t>
            </a:r>
            <a:r>
              <a:rPr lang="en-US" altLang="ja-JP" sz="1200" b="1" dirty="0">
                <a:latin typeface="BIZ UDゴシック" panose="020B0400000000000000" pitchFamily="49" charset="-128"/>
                <a:ea typeface="BIZ UDゴシック" panose="020B0400000000000000" pitchFamily="49" charset="-128"/>
              </a:rPr>
              <a:t>PR</a:t>
            </a:r>
          </a:p>
        </p:txBody>
      </p:sp>
      <p:pic>
        <p:nvPicPr>
          <p:cNvPr id="44" name="Picture 2" descr="EXPO2025">
            <a:extLst>
              <a:ext uri="{FF2B5EF4-FFF2-40B4-BE49-F238E27FC236}">
                <a16:creationId xmlns:a16="http://schemas.microsoft.com/office/drawing/2014/main" id="{19B56CF7-CE96-41C6-80AB-8F1EE3FB6889}"/>
              </a:ext>
            </a:extLst>
          </p:cNvPr>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5779819" y="2822738"/>
            <a:ext cx="368678" cy="6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正方形/長方形 47">
            <a:extLst>
              <a:ext uri="{FF2B5EF4-FFF2-40B4-BE49-F238E27FC236}">
                <a16:creationId xmlns:a16="http://schemas.microsoft.com/office/drawing/2014/main" id="{2DE6922B-8BF6-4A77-9981-46126E9275A8}"/>
              </a:ext>
            </a:extLst>
          </p:cNvPr>
          <p:cNvSpPr/>
          <p:nvPr/>
        </p:nvSpPr>
        <p:spPr>
          <a:xfrm>
            <a:off x="7511141" y="1729553"/>
            <a:ext cx="865188" cy="369332"/>
          </a:xfrm>
          <a:prstGeom prst="rect">
            <a:avLst/>
          </a:prstGeom>
          <a:solidFill>
            <a:schemeClr val="accent4"/>
          </a:solidFill>
          <a:ln>
            <a:solidFill>
              <a:srgbClr val="FF0000"/>
            </a:solidFill>
          </a:ln>
        </p:spPr>
        <p:style>
          <a:lnRef idx="3">
            <a:schemeClr val="lt1"/>
          </a:lnRef>
          <a:fillRef idx="1">
            <a:schemeClr val="accent2"/>
          </a:fillRef>
          <a:effectRef idx="1">
            <a:schemeClr val="accent2"/>
          </a:effectRef>
          <a:fontRef idx="minor">
            <a:schemeClr val="lt1"/>
          </a:fontRef>
        </p:style>
        <p:txBody>
          <a:bodyPr>
            <a:spAutoFit/>
          </a:bodyPr>
          <a:lstStyle/>
          <a:p>
            <a:pPr algn="dist">
              <a:defRPr/>
            </a:pPr>
            <a:r>
              <a:rPr lang="en-US" altLang="ja-JP" dirty="0">
                <a:latin typeface="BIZ UDゴシック" panose="020B0400000000000000" pitchFamily="49" charset="-128"/>
                <a:ea typeface="BIZ UDゴシック" panose="020B0400000000000000" pitchFamily="49" charset="-128"/>
              </a:rPr>
              <a:t>2026</a:t>
            </a:r>
          </a:p>
        </p:txBody>
      </p:sp>
      <p:sp>
        <p:nvSpPr>
          <p:cNvPr id="49" name="角丸四角形 78">
            <a:extLst>
              <a:ext uri="{FF2B5EF4-FFF2-40B4-BE49-F238E27FC236}">
                <a16:creationId xmlns:a16="http://schemas.microsoft.com/office/drawing/2014/main" id="{71DCE614-8F5E-4F7F-B7F3-880B22A6E2C4}"/>
              </a:ext>
            </a:extLst>
          </p:cNvPr>
          <p:cNvSpPr/>
          <p:nvPr/>
        </p:nvSpPr>
        <p:spPr>
          <a:xfrm>
            <a:off x="10986740" y="1728819"/>
            <a:ext cx="864000" cy="370800"/>
          </a:xfrm>
          <a:prstGeom prst="roundRect">
            <a:avLst>
              <a:gd name="adj" fmla="val 2443"/>
            </a:avLst>
          </a:prstGeom>
          <a:solidFill>
            <a:schemeClr val="accent6"/>
          </a:solidFill>
          <a:ln>
            <a:solidFill>
              <a:schemeClr val="accent1"/>
            </a:solidFill>
          </a:ln>
          <a:effectLst>
            <a:glow>
              <a:srgbClr val="0070C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lnSpc>
                <a:spcPts val="1875"/>
              </a:lnSpc>
              <a:defRPr/>
            </a:pPr>
            <a:r>
              <a:rPr lang="en-US" altLang="ja-JP" dirty="0">
                <a:solidFill>
                  <a:schemeClr val="bg1"/>
                </a:solidFill>
                <a:latin typeface="BIZ UDゴシック" panose="020B0400000000000000" pitchFamily="49" charset="-128"/>
                <a:ea typeface="BIZ UDゴシック" panose="020B0400000000000000" pitchFamily="49" charset="-128"/>
              </a:rPr>
              <a:t>2050</a:t>
            </a:r>
            <a:endParaRPr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56" name="角丸四角形 6">
            <a:extLst>
              <a:ext uri="{FF2B5EF4-FFF2-40B4-BE49-F238E27FC236}">
                <a16:creationId xmlns:a16="http://schemas.microsoft.com/office/drawing/2014/main" id="{9EDC2B70-CC47-4498-AAA4-29F4377FD126}"/>
              </a:ext>
            </a:extLst>
          </p:cNvPr>
          <p:cNvSpPr/>
          <p:nvPr/>
        </p:nvSpPr>
        <p:spPr>
          <a:xfrm>
            <a:off x="10742889" y="2235777"/>
            <a:ext cx="1351703" cy="4442091"/>
          </a:xfrm>
          <a:prstGeom prst="rect">
            <a:avLst/>
          </a:prstGeom>
          <a:solidFill>
            <a:srgbClr val="92D050"/>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bg1"/>
              </a:solidFill>
              <a:latin typeface="BIZ UDゴシック" panose="020B0400000000000000" pitchFamily="49" charset="-128"/>
              <a:ea typeface="BIZ UDゴシック" panose="020B0400000000000000" pitchFamily="49" charset="-128"/>
            </a:endParaRPr>
          </a:p>
          <a:p>
            <a:pPr algn="ctr">
              <a:defRPr/>
            </a:pPr>
            <a:endParaRPr lang="en-US" altLang="ja-JP" sz="1200" b="1" dirty="0">
              <a:solidFill>
                <a:schemeClr val="tx1"/>
              </a:solidFill>
              <a:latin typeface="BIZ UDゴシック" panose="020B0400000000000000" pitchFamily="49" charset="-128"/>
              <a:ea typeface="BIZ UDゴシック" panose="020B0400000000000000" pitchFamily="49" charset="-128"/>
            </a:endParaRPr>
          </a:p>
          <a:p>
            <a:pPr algn="ctr">
              <a:defRPr/>
            </a:pPr>
            <a:r>
              <a:rPr lang="ja-JP" altLang="en-US" sz="1600" b="1" u="sng" dirty="0">
                <a:solidFill>
                  <a:srgbClr val="FF0000"/>
                </a:solidFill>
                <a:latin typeface="BIZ UDゴシック" panose="020B0400000000000000" pitchFamily="49" charset="-128"/>
                <a:ea typeface="BIZ UDゴシック" panose="020B0400000000000000" pitchFamily="49" charset="-128"/>
              </a:rPr>
              <a:t>大阪湾</a:t>
            </a:r>
            <a:r>
              <a:rPr lang="en-US" altLang="ja-JP" sz="1600" b="1" u="sng" dirty="0">
                <a:solidFill>
                  <a:srgbClr val="FF0000"/>
                </a:solidFill>
                <a:latin typeface="BIZ UDゴシック" panose="020B0400000000000000" pitchFamily="49" charset="-128"/>
                <a:ea typeface="BIZ UDゴシック" panose="020B0400000000000000" pitchFamily="49" charset="-128"/>
              </a:rPr>
              <a:t>MOBA</a:t>
            </a:r>
          </a:p>
          <a:p>
            <a:pPr algn="ctr">
              <a:defRPr/>
            </a:pPr>
            <a:r>
              <a:rPr lang="ja-JP" altLang="en-US" sz="1600" b="1" u="sng" dirty="0">
                <a:solidFill>
                  <a:srgbClr val="FF0000"/>
                </a:solidFill>
                <a:latin typeface="BIZ UDゴシック" panose="020B0400000000000000" pitchFamily="49" charset="-128"/>
                <a:ea typeface="BIZ UDゴシック" panose="020B0400000000000000" pitchFamily="49" charset="-128"/>
              </a:rPr>
              <a:t>リンク構想</a:t>
            </a:r>
            <a:endParaRPr lang="en-US" altLang="ja-JP" sz="1600" b="1" u="sng" dirty="0">
              <a:solidFill>
                <a:srgbClr val="FF0000"/>
              </a:solidFill>
              <a:latin typeface="BIZ UDゴシック" panose="020B0400000000000000" pitchFamily="49" charset="-128"/>
              <a:ea typeface="BIZ UDゴシック" panose="020B0400000000000000" pitchFamily="49" charset="-128"/>
            </a:endParaRPr>
          </a:p>
          <a:p>
            <a:pPr algn="ctr">
              <a:defRPr/>
            </a:pPr>
            <a:r>
              <a:rPr lang="ja-JP" altLang="en-US" sz="1600" b="1" u="sng" dirty="0">
                <a:solidFill>
                  <a:srgbClr val="FF0000"/>
                </a:solidFill>
                <a:latin typeface="BIZ UDゴシック" panose="020B0400000000000000" pitchFamily="49" charset="-128"/>
                <a:ea typeface="BIZ UDゴシック" panose="020B0400000000000000" pitchFamily="49" charset="-128"/>
              </a:rPr>
              <a:t>の実現</a:t>
            </a:r>
            <a:endParaRPr lang="en-US" altLang="ja-JP" sz="1600" b="1" u="sng" dirty="0">
              <a:solidFill>
                <a:srgbClr val="FF0000"/>
              </a:solidFill>
              <a:latin typeface="BIZ UDゴシック" panose="020B0400000000000000" pitchFamily="49" charset="-128"/>
              <a:ea typeface="BIZ UDゴシック" panose="020B0400000000000000" pitchFamily="49" charset="-128"/>
            </a:endParaRPr>
          </a:p>
          <a:p>
            <a:pPr algn="ctr">
              <a:defRPr/>
            </a:pPr>
            <a:endParaRPr lang="en-US" altLang="ja-JP" sz="1600" b="1" u="sng" dirty="0">
              <a:solidFill>
                <a:srgbClr val="FF0000"/>
              </a:solidFill>
              <a:latin typeface="BIZ UDゴシック" panose="020B0400000000000000" pitchFamily="49" charset="-128"/>
              <a:ea typeface="BIZ UDゴシック" panose="020B0400000000000000" pitchFamily="49" charset="-128"/>
            </a:endParaRPr>
          </a:p>
          <a:p>
            <a:pPr algn="ctr">
              <a:defRPr/>
            </a:pPr>
            <a:r>
              <a:rPr lang="ja-JP" altLang="en-US" sz="1100" b="1" dirty="0">
                <a:solidFill>
                  <a:schemeClr val="bg1"/>
                </a:solidFill>
                <a:latin typeface="BIZ UDゴシック" panose="020B0400000000000000" pitchFamily="49" charset="-128"/>
                <a:ea typeface="BIZ UDゴシック" panose="020B0400000000000000" pitchFamily="49" charset="-128"/>
              </a:rPr>
              <a:t>カーボン</a:t>
            </a:r>
            <a:endParaRPr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defRPr/>
            </a:pPr>
            <a:r>
              <a:rPr lang="ja-JP" altLang="en-US" sz="1100" b="1" dirty="0">
                <a:solidFill>
                  <a:schemeClr val="bg1"/>
                </a:solidFill>
                <a:latin typeface="BIZ UDゴシック" panose="020B0400000000000000" pitchFamily="49" charset="-128"/>
                <a:ea typeface="BIZ UDゴシック" panose="020B0400000000000000" pitchFamily="49" charset="-128"/>
              </a:rPr>
              <a:t>ニュートラル等</a:t>
            </a:r>
            <a:endParaRPr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defRPr/>
            </a:pPr>
            <a:r>
              <a:rPr lang="ja-JP" altLang="en-US" sz="1100" b="1" dirty="0">
                <a:solidFill>
                  <a:schemeClr val="bg1"/>
                </a:solidFill>
                <a:latin typeface="BIZ UDゴシック" panose="020B0400000000000000" pitchFamily="49" charset="-128"/>
                <a:ea typeface="BIZ UDゴシック" panose="020B0400000000000000" pitchFamily="49" charset="-128"/>
              </a:rPr>
              <a:t>国際的に貢献</a:t>
            </a:r>
            <a:endParaRPr lang="ja-JP" altLang="en-US" sz="1100" b="1" dirty="0">
              <a:solidFill>
                <a:srgbClr val="FF0000"/>
              </a:solidFill>
              <a:latin typeface="BIZ UDゴシック" panose="020B0400000000000000" pitchFamily="49" charset="-128"/>
              <a:ea typeface="BIZ UDゴシック" panose="020B0400000000000000" pitchFamily="49" charset="-128"/>
            </a:endParaRPr>
          </a:p>
        </p:txBody>
      </p:sp>
      <p:grpSp>
        <p:nvGrpSpPr>
          <p:cNvPr id="60" name="グループ化 59">
            <a:extLst>
              <a:ext uri="{FF2B5EF4-FFF2-40B4-BE49-F238E27FC236}">
                <a16:creationId xmlns:a16="http://schemas.microsoft.com/office/drawing/2014/main" id="{0CF56D78-575A-418C-8F1B-C7529D6ADDF9}"/>
              </a:ext>
            </a:extLst>
          </p:cNvPr>
          <p:cNvGrpSpPr/>
          <p:nvPr/>
        </p:nvGrpSpPr>
        <p:grpSpPr>
          <a:xfrm>
            <a:off x="6318309" y="2999066"/>
            <a:ext cx="3436270" cy="3471881"/>
            <a:chOff x="6003452" y="3034338"/>
            <a:chExt cx="2236296" cy="2053817"/>
          </a:xfrm>
        </p:grpSpPr>
        <p:sp>
          <p:nvSpPr>
            <p:cNvPr id="61" name="角丸四角形 6">
              <a:extLst>
                <a:ext uri="{FF2B5EF4-FFF2-40B4-BE49-F238E27FC236}">
                  <a16:creationId xmlns:a16="http://schemas.microsoft.com/office/drawing/2014/main" id="{920B6EE6-33A2-4CB3-ADBF-EB2926415F8C}"/>
                </a:ext>
              </a:extLst>
            </p:cNvPr>
            <p:cNvSpPr/>
            <p:nvPr/>
          </p:nvSpPr>
          <p:spPr>
            <a:xfrm>
              <a:off x="6003452" y="3034338"/>
              <a:ext cx="2236296" cy="2053817"/>
            </a:xfrm>
            <a:prstGeom prst="roundRect">
              <a:avLst>
                <a:gd name="adj" fmla="val 2443"/>
              </a:avLst>
            </a:prstGeom>
            <a:solidFill>
              <a:srgbClr val="FFFF99"/>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63" name="正方形/長方形 2">
              <a:extLst>
                <a:ext uri="{FF2B5EF4-FFF2-40B4-BE49-F238E27FC236}">
                  <a16:creationId xmlns:a16="http://schemas.microsoft.com/office/drawing/2014/main" id="{E7105BB1-30EB-4B65-A800-6F654AD10D30}"/>
                </a:ext>
              </a:extLst>
            </p:cNvPr>
            <p:cNvSpPr>
              <a:spLocks noChangeArrowheads="1"/>
            </p:cNvSpPr>
            <p:nvPr/>
          </p:nvSpPr>
          <p:spPr bwMode="auto">
            <a:xfrm>
              <a:off x="6029356" y="3107927"/>
              <a:ext cx="2210392" cy="30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b="1" dirty="0">
                  <a:latin typeface="BIZ UDゴシック" panose="020B0400000000000000" pitchFamily="49" charset="-128"/>
                  <a:ea typeface="BIZ UDゴシック" panose="020B0400000000000000" pitchFamily="49" charset="-128"/>
                </a:rPr>
                <a:t>2026</a:t>
              </a:r>
              <a:r>
                <a:rPr lang="ja-JP" altLang="en-US" sz="1400" b="1" dirty="0">
                  <a:latin typeface="BIZ UDゴシック" panose="020B0400000000000000" pitchFamily="49" charset="-128"/>
                  <a:ea typeface="BIZ UDゴシック" panose="020B0400000000000000" pitchFamily="49" charset="-128"/>
                </a:rPr>
                <a:t>年　第</a:t>
              </a:r>
              <a:r>
                <a:rPr lang="en-US" altLang="ja-JP" sz="1400" b="1" dirty="0">
                  <a:latin typeface="BIZ UDゴシック" panose="020B0400000000000000" pitchFamily="49" charset="-128"/>
                  <a:ea typeface="BIZ UDゴシック" panose="020B0400000000000000" pitchFamily="49" charset="-128"/>
                </a:rPr>
                <a:t>45</a:t>
              </a:r>
              <a:r>
                <a:rPr lang="ja-JP" altLang="en-US" sz="1400" b="1" dirty="0">
                  <a:latin typeface="BIZ UDゴシック" panose="020B0400000000000000" pitchFamily="49" charset="-128"/>
                  <a:ea typeface="BIZ UDゴシック" panose="020B0400000000000000" pitchFamily="49" charset="-128"/>
                </a:rPr>
                <a:t>回全国豊かな海づくり大会（大阪開催）</a:t>
              </a:r>
              <a:endParaRPr lang="en-US" altLang="ja-JP" sz="1400" b="1" dirty="0">
                <a:latin typeface="BIZ UDゴシック" panose="020B0400000000000000" pitchFamily="49" charset="-128"/>
                <a:ea typeface="BIZ UDゴシック" panose="020B0400000000000000" pitchFamily="49" charset="-128"/>
              </a:endParaRPr>
            </a:p>
          </p:txBody>
        </p:sp>
      </p:grpSp>
      <p:sp>
        <p:nvSpPr>
          <p:cNvPr id="55" name="正方形/長方形 2">
            <a:extLst>
              <a:ext uri="{FF2B5EF4-FFF2-40B4-BE49-F238E27FC236}">
                <a16:creationId xmlns:a16="http://schemas.microsoft.com/office/drawing/2014/main" id="{01FC0792-268C-4C13-BEEF-AA9E8E763F2C}"/>
              </a:ext>
            </a:extLst>
          </p:cNvPr>
          <p:cNvSpPr>
            <a:spLocks noChangeArrowheads="1"/>
          </p:cNvSpPr>
          <p:nvPr/>
        </p:nvSpPr>
        <p:spPr bwMode="auto">
          <a:xfrm>
            <a:off x="6948971" y="5322548"/>
            <a:ext cx="20838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None/>
              <a:defRPr/>
            </a:pPr>
            <a:r>
              <a:rPr lang="ja-JP" altLang="en-US" sz="1200" dirty="0">
                <a:latin typeface="BIZ UDゴシック" panose="020B0400000000000000" pitchFamily="49" charset="-128"/>
                <a:ea typeface="BIZ UDゴシック" panose="020B0400000000000000" pitchFamily="49" charset="-128"/>
              </a:rPr>
              <a:t>関連行事の企画展示の様子</a:t>
            </a:r>
            <a:endParaRPr lang="en-US" altLang="ja-JP" sz="1200" dirty="0">
              <a:latin typeface="BIZ UDゴシック" panose="020B0400000000000000" pitchFamily="49" charset="-128"/>
              <a:ea typeface="BIZ UDゴシック" panose="020B0400000000000000" pitchFamily="49" charset="-128"/>
            </a:endParaRPr>
          </a:p>
        </p:txBody>
      </p:sp>
      <p:pic>
        <p:nvPicPr>
          <p:cNvPr id="30" name="図 29">
            <a:extLst>
              <a:ext uri="{FF2B5EF4-FFF2-40B4-BE49-F238E27FC236}">
                <a16:creationId xmlns:a16="http://schemas.microsoft.com/office/drawing/2014/main" id="{682652D4-F46C-4CEF-B3E2-7FF8C1A98E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2010" y="3774821"/>
            <a:ext cx="2244651" cy="1558100"/>
          </a:xfrm>
          <a:prstGeom prst="rect">
            <a:avLst/>
          </a:prstGeom>
        </p:spPr>
      </p:pic>
      <p:sp>
        <p:nvSpPr>
          <p:cNvPr id="59" name="正方形/長方形 2">
            <a:extLst>
              <a:ext uri="{FF2B5EF4-FFF2-40B4-BE49-F238E27FC236}">
                <a16:creationId xmlns:a16="http://schemas.microsoft.com/office/drawing/2014/main" id="{66F0D411-ECCB-40EE-A625-C47782B7FF20}"/>
              </a:ext>
            </a:extLst>
          </p:cNvPr>
          <p:cNvSpPr>
            <a:spLocks noChangeArrowheads="1"/>
          </p:cNvSpPr>
          <p:nvPr/>
        </p:nvSpPr>
        <p:spPr bwMode="auto">
          <a:xfrm>
            <a:off x="6400333" y="6269791"/>
            <a:ext cx="2236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defRPr/>
            </a:pPr>
            <a:r>
              <a:rPr lang="ja-JP" altLang="en-US" sz="600" dirty="0">
                <a:latin typeface="BIZ UDゴシック" panose="020B0400000000000000" pitchFamily="49" charset="-128"/>
                <a:ea typeface="BIZ UDゴシック" panose="020B0400000000000000" pitchFamily="49" charset="-128"/>
              </a:rPr>
              <a:t>出典：全国豊かな海づくり推進協会</a:t>
            </a:r>
            <a:r>
              <a:rPr lang="en-US" altLang="ja-JP" sz="600" dirty="0">
                <a:latin typeface="BIZ UDゴシック" panose="020B0400000000000000" pitchFamily="49" charset="-128"/>
                <a:ea typeface="BIZ UDゴシック" panose="020B0400000000000000" pitchFamily="49" charset="-128"/>
              </a:rPr>
              <a:t>HP</a:t>
            </a:r>
            <a:r>
              <a:rPr lang="ja-JP" altLang="en-US" sz="600" dirty="0">
                <a:latin typeface="BIZ UDゴシック" panose="020B0400000000000000" pitchFamily="49" charset="-128"/>
                <a:ea typeface="BIZ UDゴシック" panose="020B0400000000000000" pitchFamily="49" charset="-128"/>
              </a:rPr>
              <a:t>（</a:t>
            </a:r>
            <a:r>
              <a:rPr lang="en-US" altLang="ja-JP" sz="600" dirty="0">
                <a:latin typeface="BIZ UDゴシック" panose="020B0400000000000000" pitchFamily="49" charset="-128"/>
                <a:ea typeface="BIZ UDゴシック" panose="020B0400000000000000" pitchFamily="49" charset="-128"/>
              </a:rPr>
              <a:t>R4</a:t>
            </a:r>
            <a:r>
              <a:rPr lang="ja-JP" altLang="en-US" sz="600" dirty="0">
                <a:latin typeface="BIZ UDゴシック" panose="020B0400000000000000" pitchFamily="49" charset="-128"/>
                <a:ea typeface="BIZ UDゴシック" panose="020B0400000000000000" pitchFamily="49" charset="-128"/>
              </a:rPr>
              <a:t>兵庫県開催）</a:t>
            </a:r>
            <a:endParaRPr lang="en-US" altLang="ja-JP" sz="600" dirty="0">
              <a:latin typeface="BIZ UDゴシック" panose="020B0400000000000000" pitchFamily="49" charset="-128"/>
              <a:ea typeface="BIZ UDゴシック" panose="020B0400000000000000" pitchFamily="49" charset="-128"/>
            </a:endParaRPr>
          </a:p>
        </p:txBody>
      </p:sp>
      <p:sp>
        <p:nvSpPr>
          <p:cNvPr id="64" name="正方形/長方形 2">
            <a:extLst>
              <a:ext uri="{FF2B5EF4-FFF2-40B4-BE49-F238E27FC236}">
                <a16:creationId xmlns:a16="http://schemas.microsoft.com/office/drawing/2014/main" id="{D3CBB1F2-6D21-4DD7-9B28-78A51FBEFCB9}"/>
              </a:ext>
            </a:extLst>
          </p:cNvPr>
          <p:cNvSpPr>
            <a:spLocks noChangeArrowheads="1"/>
          </p:cNvSpPr>
          <p:nvPr/>
        </p:nvSpPr>
        <p:spPr bwMode="auto">
          <a:xfrm>
            <a:off x="6400333" y="5642716"/>
            <a:ext cx="3343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a:buFont typeface="Wingdings" panose="05000000000000000000" pitchFamily="2" charset="2"/>
              <a:buChar char="l"/>
              <a:defRPr/>
            </a:pPr>
            <a:r>
              <a:rPr lang="ja-JP" altLang="en-US" sz="1200" b="1" dirty="0">
                <a:latin typeface="BIZ UDゴシック" panose="020B0400000000000000" pitchFamily="49" charset="-128"/>
                <a:ea typeface="BIZ UDゴシック" panose="020B0400000000000000" pitchFamily="49" charset="-128"/>
              </a:rPr>
              <a:t>第</a:t>
            </a:r>
            <a:r>
              <a:rPr lang="en-US" altLang="ja-JP" sz="1200" b="1" dirty="0">
                <a:latin typeface="BIZ UDゴシック" panose="020B0400000000000000" pitchFamily="49" charset="-128"/>
                <a:ea typeface="BIZ UDゴシック" panose="020B0400000000000000" pitchFamily="49" charset="-128"/>
              </a:rPr>
              <a:t>45</a:t>
            </a:r>
            <a:r>
              <a:rPr lang="ja-JP" altLang="en-US" sz="1200" b="1" dirty="0">
                <a:latin typeface="BIZ UDゴシック" panose="020B0400000000000000" pitchFamily="49" charset="-128"/>
                <a:ea typeface="BIZ UDゴシック" panose="020B0400000000000000" pitchFamily="49" charset="-128"/>
              </a:rPr>
              <a:t>回全国豊かな海づくり大会（</a:t>
            </a:r>
            <a:r>
              <a:rPr lang="en-US" altLang="ja-JP" sz="1200" b="1" dirty="0">
                <a:latin typeface="BIZ UDゴシック" panose="020B0400000000000000" pitchFamily="49" charset="-128"/>
                <a:ea typeface="BIZ UDゴシック" panose="020B0400000000000000" pitchFamily="49" charset="-128"/>
              </a:rPr>
              <a:t>2026</a:t>
            </a:r>
            <a:r>
              <a:rPr lang="ja-JP" altLang="en-US" sz="1200" b="1" dirty="0">
                <a:latin typeface="BIZ UDゴシック" panose="020B0400000000000000" pitchFamily="49" charset="-128"/>
                <a:ea typeface="BIZ UDゴシック" panose="020B0400000000000000" pitchFamily="49" charset="-128"/>
              </a:rPr>
              <a:t>年大阪開催）の関連行事の企画展示などで成果等を</a:t>
            </a:r>
            <a:r>
              <a:rPr lang="en-US" altLang="ja-JP" sz="1200" b="1" dirty="0">
                <a:latin typeface="BIZ UDゴシック" panose="020B0400000000000000" pitchFamily="49" charset="-128"/>
                <a:ea typeface="BIZ UDゴシック" panose="020B0400000000000000" pitchFamily="49" charset="-128"/>
              </a:rPr>
              <a:t>PR</a:t>
            </a:r>
            <a:endParaRPr lang="en-US" altLang="ja-JP" sz="1200" dirty="0">
              <a:latin typeface="BIZ UDゴシック" panose="020B0400000000000000" pitchFamily="49" charset="-128"/>
              <a:ea typeface="BIZ UDゴシック" panose="020B0400000000000000" pitchFamily="49" charset="-128"/>
            </a:endParaRPr>
          </a:p>
        </p:txBody>
      </p:sp>
      <p:sp>
        <p:nvSpPr>
          <p:cNvPr id="65" name="正方形/長方形 2">
            <a:extLst>
              <a:ext uri="{FF2B5EF4-FFF2-40B4-BE49-F238E27FC236}">
                <a16:creationId xmlns:a16="http://schemas.microsoft.com/office/drawing/2014/main" id="{5C22472D-A3AE-4048-915B-D6B22B66A1D3}"/>
              </a:ext>
            </a:extLst>
          </p:cNvPr>
          <p:cNvSpPr>
            <a:spLocks noChangeArrowheads="1"/>
          </p:cNvSpPr>
          <p:nvPr/>
        </p:nvSpPr>
        <p:spPr bwMode="auto">
          <a:xfrm>
            <a:off x="3266858" y="5134677"/>
            <a:ext cx="27987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None/>
              <a:defRPr/>
            </a:pPr>
            <a:r>
              <a:rPr lang="ja-JP" altLang="en-US" sz="1200" dirty="0">
                <a:latin typeface="BIZ UDゴシック" panose="020B0400000000000000" pitchFamily="49" charset="-128"/>
                <a:ea typeface="BIZ UDゴシック" panose="020B0400000000000000" pitchFamily="49" charset="-128"/>
              </a:rPr>
              <a:t>大阪ヘルスケアパビリオンイメージ</a:t>
            </a:r>
            <a:endParaRPr lang="en-US" altLang="ja-JP" sz="1200" dirty="0">
              <a:latin typeface="BIZ UDゴシック" panose="020B0400000000000000" pitchFamily="49" charset="-128"/>
              <a:ea typeface="BIZ UDゴシック" panose="020B0400000000000000" pitchFamily="49" charset="-128"/>
            </a:endParaRPr>
          </a:p>
        </p:txBody>
      </p:sp>
      <p:sp>
        <p:nvSpPr>
          <p:cNvPr id="38" name="角丸四角形 17">
            <a:extLst>
              <a:ext uri="{FF2B5EF4-FFF2-40B4-BE49-F238E27FC236}">
                <a16:creationId xmlns:a16="http://schemas.microsoft.com/office/drawing/2014/main" id="{D8137E17-ACD4-4524-A40C-A963095912D0}"/>
              </a:ext>
            </a:extLst>
          </p:cNvPr>
          <p:cNvSpPr/>
          <p:nvPr/>
        </p:nvSpPr>
        <p:spPr>
          <a:xfrm>
            <a:off x="-2" y="757126"/>
            <a:ext cx="12192001" cy="766044"/>
          </a:xfrm>
          <a:prstGeom prst="rect">
            <a:avLst/>
          </a:prstGeom>
          <a:solidFill>
            <a:srgbClr val="D6F9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4625" indent="-174625">
              <a:lnSpc>
                <a:spcPct val="130000"/>
              </a:lnSpc>
              <a:spcBef>
                <a:spcPts val="3000"/>
              </a:spcBef>
            </a:pPr>
            <a:endParaRPr lang="ja-JP" altLang="en-US" sz="2200" dirty="0">
              <a:solidFill>
                <a:schemeClr val="tx1"/>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890A1922-854B-4E6E-8603-9354F3FA2A76}"/>
              </a:ext>
            </a:extLst>
          </p:cNvPr>
          <p:cNvSpPr/>
          <p:nvPr/>
        </p:nvSpPr>
        <p:spPr>
          <a:xfrm>
            <a:off x="0" y="803525"/>
            <a:ext cx="12090217" cy="721736"/>
          </a:xfrm>
          <a:prstGeom prst="rect">
            <a:avLst/>
          </a:prstGeom>
        </p:spPr>
        <p:txBody>
          <a:bodyPr wrap="square">
            <a:spAutoFit/>
          </a:bodyPr>
          <a:lstStyle/>
          <a:p>
            <a:pPr marL="409575" indent="-342900" algn="just">
              <a:lnSpc>
                <a:spcPct val="110000"/>
              </a:lnSpc>
              <a:buFont typeface="Arial" panose="020B0604020202020204" pitchFamily="34" charset="0"/>
              <a:buChar char="•"/>
            </a:pPr>
            <a:r>
              <a:rPr lang="ja-JP" altLang="en-US" sz="2000" b="1" dirty="0">
                <a:latin typeface="BIZ UDゴシック" panose="020B0400000000000000" pitchFamily="49" charset="-128"/>
                <a:ea typeface="BIZ UDゴシック" panose="020B0400000000000000" pitchFamily="49" charset="-128"/>
              </a:rPr>
              <a:t>事業の成果を、大阪・関西万博や全国豊かな海づくり大会を通して、国内外に向けて発信し、</a:t>
            </a:r>
            <a:endParaRPr lang="en-US" altLang="ja-JP" sz="2000" b="1" dirty="0">
              <a:latin typeface="BIZ UDゴシック" panose="020B0400000000000000" pitchFamily="49" charset="-128"/>
              <a:ea typeface="BIZ UDゴシック" panose="020B0400000000000000" pitchFamily="49" charset="-128"/>
            </a:endParaRPr>
          </a:p>
          <a:p>
            <a:pPr marL="66675" algn="just">
              <a:lnSpc>
                <a:spcPct val="110000"/>
              </a:lnSpc>
            </a:pPr>
            <a:r>
              <a:rPr kumimoji="1" lang="ja-JP" altLang="en-US" sz="2000" b="1" dirty="0">
                <a:latin typeface="BIZ UDゴシック" panose="020B0400000000000000" pitchFamily="49" charset="-128"/>
                <a:ea typeface="BIZ UDゴシック" panose="020B0400000000000000" pitchFamily="49" charset="-128"/>
              </a:rPr>
              <a:t>　民間企業等の取組みを促進し、</a:t>
            </a:r>
            <a:r>
              <a:rPr kumimoji="1" lang="ja-JP" altLang="en-US" sz="2000" b="1" dirty="0">
                <a:solidFill>
                  <a:srgbClr val="023894"/>
                </a:solidFill>
                <a:latin typeface="BIZ UDゴシック" panose="020B0400000000000000" pitchFamily="49" charset="-128"/>
                <a:ea typeface="BIZ UDゴシック" panose="020B0400000000000000" pitchFamily="49" charset="-128"/>
              </a:rPr>
              <a:t>大阪湾における再生・創出を加速させ</a:t>
            </a:r>
            <a:r>
              <a:rPr kumimoji="1" lang="en-US" altLang="ja-JP" sz="2000" b="1" dirty="0">
                <a:solidFill>
                  <a:srgbClr val="023894"/>
                </a:solidFill>
                <a:latin typeface="BIZ UDゴシック" panose="020B0400000000000000" pitchFamily="49" charset="-128"/>
                <a:ea typeface="BIZ UDゴシック" panose="020B0400000000000000" pitchFamily="49" charset="-128"/>
              </a:rPr>
              <a:t>MOBA</a:t>
            </a:r>
            <a:r>
              <a:rPr kumimoji="1" lang="ja-JP" altLang="en-US" sz="2000" b="1" dirty="0">
                <a:solidFill>
                  <a:srgbClr val="023894"/>
                </a:solidFill>
                <a:latin typeface="BIZ UDゴシック" panose="020B0400000000000000" pitchFamily="49" charset="-128"/>
                <a:ea typeface="BIZ UDゴシック" panose="020B0400000000000000" pitchFamily="49" charset="-128"/>
              </a:rPr>
              <a:t>リンク構想実現をめざす</a:t>
            </a:r>
            <a:r>
              <a:rPr kumimoji="1" lang="ja-JP" altLang="en-US" sz="2000" b="1" dirty="0">
                <a:latin typeface="BIZ UDゴシック" panose="020B0400000000000000" pitchFamily="49" charset="-128"/>
                <a:ea typeface="BIZ UDゴシック" panose="020B0400000000000000" pitchFamily="49" charset="-128"/>
              </a:rPr>
              <a:t>。</a:t>
            </a:r>
            <a:endParaRPr lang="en-US" altLang="ja-JP" sz="2000" b="1" dirty="0">
              <a:latin typeface="BIZ UDゴシック" panose="020B0400000000000000" pitchFamily="49" charset="-128"/>
              <a:ea typeface="BIZ UDゴシック" panose="020B0400000000000000" pitchFamily="49" charset="-128"/>
            </a:endParaRPr>
          </a:p>
        </p:txBody>
      </p:sp>
      <p:sp>
        <p:nvSpPr>
          <p:cNvPr id="9" name="吹き出し: 四角形 8">
            <a:extLst>
              <a:ext uri="{FF2B5EF4-FFF2-40B4-BE49-F238E27FC236}">
                <a16:creationId xmlns:a16="http://schemas.microsoft.com/office/drawing/2014/main" id="{0D135B67-74C0-4AAB-B497-601252F71610}"/>
              </a:ext>
            </a:extLst>
          </p:cNvPr>
          <p:cNvSpPr/>
          <p:nvPr/>
        </p:nvSpPr>
        <p:spPr>
          <a:xfrm>
            <a:off x="97409" y="2198001"/>
            <a:ext cx="2596600" cy="2232000"/>
          </a:xfrm>
          <a:prstGeom prst="wedgeRectCallout">
            <a:avLst>
              <a:gd name="adj1" fmla="val 47404"/>
              <a:gd name="adj2" fmla="val -25132"/>
            </a:avLst>
          </a:prstGeom>
          <a:solidFill>
            <a:schemeClr val="accent5">
              <a:lumMod val="40000"/>
              <a:lumOff val="6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6" name="グループ化 65">
            <a:extLst>
              <a:ext uri="{FF2B5EF4-FFF2-40B4-BE49-F238E27FC236}">
                <a16:creationId xmlns:a16="http://schemas.microsoft.com/office/drawing/2014/main" id="{835FFA5E-0962-4F28-A4F2-382987E9C140}"/>
              </a:ext>
            </a:extLst>
          </p:cNvPr>
          <p:cNvGrpSpPr/>
          <p:nvPr/>
        </p:nvGrpSpPr>
        <p:grpSpPr>
          <a:xfrm>
            <a:off x="799370" y="3602738"/>
            <a:ext cx="1148080" cy="783547"/>
            <a:chOff x="5941633" y="5480881"/>
            <a:chExt cx="1701396" cy="1161177"/>
          </a:xfrm>
        </p:grpSpPr>
        <p:pic>
          <p:nvPicPr>
            <p:cNvPr id="67" name="図 66">
              <a:extLst>
                <a:ext uri="{FF2B5EF4-FFF2-40B4-BE49-F238E27FC236}">
                  <a16:creationId xmlns:a16="http://schemas.microsoft.com/office/drawing/2014/main" id="{C920C5EF-DC0F-4610-B1C6-B66552D1B6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1633" y="5480881"/>
              <a:ext cx="1701396" cy="1161177"/>
            </a:xfrm>
            <a:prstGeom prst="rect">
              <a:avLst/>
            </a:prstGeom>
          </p:spPr>
        </p:pic>
        <p:sp>
          <p:nvSpPr>
            <p:cNvPr id="71" name="テキスト ボックス 70">
              <a:extLst>
                <a:ext uri="{FF2B5EF4-FFF2-40B4-BE49-F238E27FC236}">
                  <a16:creationId xmlns:a16="http://schemas.microsoft.com/office/drawing/2014/main" id="{F528B768-BFCC-4598-B7BB-48896B03B8F0}"/>
                </a:ext>
              </a:extLst>
            </p:cNvPr>
            <p:cNvSpPr txBox="1"/>
            <p:nvPr/>
          </p:nvSpPr>
          <p:spPr>
            <a:xfrm>
              <a:off x="5941633" y="6291186"/>
              <a:ext cx="1490503" cy="342081"/>
            </a:xfrm>
            <a:prstGeom prst="rect">
              <a:avLst/>
            </a:prstGeom>
            <a:solidFill>
              <a:srgbClr val="023894"/>
            </a:solidFill>
          </p:spPr>
          <p:txBody>
            <a:bodyPr wrap="square">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映像コンテンツ</a:t>
              </a:r>
            </a:p>
          </p:txBody>
        </p:sp>
      </p:grpSp>
      <p:grpSp>
        <p:nvGrpSpPr>
          <p:cNvPr id="6" name="グループ化 5">
            <a:extLst>
              <a:ext uri="{FF2B5EF4-FFF2-40B4-BE49-F238E27FC236}">
                <a16:creationId xmlns:a16="http://schemas.microsoft.com/office/drawing/2014/main" id="{A6E052CB-1E8D-457F-A82F-32EA47A4A35A}"/>
              </a:ext>
            </a:extLst>
          </p:cNvPr>
          <p:cNvGrpSpPr/>
          <p:nvPr/>
        </p:nvGrpSpPr>
        <p:grpSpPr>
          <a:xfrm>
            <a:off x="1420408" y="2589051"/>
            <a:ext cx="1256279" cy="913784"/>
            <a:chOff x="213226" y="3818127"/>
            <a:chExt cx="1835613" cy="1136552"/>
          </a:xfrm>
        </p:grpSpPr>
        <p:pic>
          <p:nvPicPr>
            <p:cNvPr id="72" name="図 71">
              <a:extLst>
                <a:ext uri="{FF2B5EF4-FFF2-40B4-BE49-F238E27FC236}">
                  <a16:creationId xmlns:a16="http://schemas.microsoft.com/office/drawing/2014/main" id="{C8DE2535-DDD0-4184-8AA3-352E2176F52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58358" y="3818127"/>
              <a:ext cx="1677518" cy="1070975"/>
            </a:xfrm>
            <a:prstGeom prst="rect">
              <a:avLst/>
            </a:prstGeom>
            <a:ln>
              <a:solidFill>
                <a:schemeClr val="tx1"/>
              </a:solidFill>
            </a:ln>
          </p:spPr>
        </p:pic>
        <p:sp>
          <p:nvSpPr>
            <p:cNvPr id="73" name="テキスト ボックス 72">
              <a:extLst>
                <a:ext uri="{FF2B5EF4-FFF2-40B4-BE49-F238E27FC236}">
                  <a16:creationId xmlns:a16="http://schemas.microsoft.com/office/drawing/2014/main" id="{30428A68-3E45-406E-A62A-42DD07336210}"/>
                </a:ext>
              </a:extLst>
            </p:cNvPr>
            <p:cNvSpPr txBox="1"/>
            <p:nvPr/>
          </p:nvSpPr>
          <p:spPr>
            <a:xfrm>
              <a:off x="213226" y="4667573"/>
              <a:ext cx="1835613" cy="287106"/>
            </a:xfrm>
            <a:prstGeom prst="rect">
              <a:avLst/>
            </a:prstGeom>
            <a:solidFill>
              <a:srgbClr val="023894"/>
            </a:solidFill>
            <a:ln>
              <a:solidFill>
                <a:schemeClr val="tx1"/>
              </a:solidFill>
            </a:ln>
          </p:spPr>
          <p:txBody>
            <a:bodyPr wrap="square">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簡易創出手法の実証</a:t>
              </a:r>
              <a:endParaRPr lang="ja-JP" altLang="en-US" sz="900" dirty="0">
                <a:solidFill>
                  <a:schemeClr val="bg1"/>
                </a:solidFill>
              </a:endParaRPr>
            </a:p>
          </p:txBody>
        </p:sp>
      </p:grpSp>
      <p:grpSp>
        <p:nvGrpSpPr>
          <p:cNvPr id="5" name="グループ化 4">
            <a:extLst>
              <a:ext uri="{FF2B5EF4-FFF2-40B4-BE49-F238E27FC236}">
                <a16:creationId xmlns:a16="http://schemas.microsoft.com/office/drawing/2014/main" id="{B28A1925-DE93-4034-A469-58EE0A97B760}"/>
              </a:ext>
            </a:extLst>
          </p:cNvPr>
          <p:cNvGrpSpPr/>
          <p:nvPr/>
        </p:nvGrpSpPr>
        <p:grpSpPr>
          <a:xfrm>
            <a:off x="205481" y="2566425"/>
            <a:ext cx="1150701" cy="945816"/>
            <a:chOff x="1520918" y="3414058"/>
            <a:chExt cx="1636697" cy="1282012"/>
          </a:xfrm>
        </p:grpSpPr>
        <p:pic>
          <p:nvPicPr>
            <p:cNvPr id="75" name="図 74">
              <a:extLst>
                <a:ext uri="{FF2B5EF4-FFF2-40B4-BE49-F238E27FC236}">
                  <a16:creationId xmlns:a16="http://schemas.microsoft.com/office/drawing/2014/main" id="{E30A6AA1-E92B-4987-A42A-BC996CB0AA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20918" y="3414058"/>
              <a:ext cx="1636697" cy="1282012"/>
            </a:xfrm>
            <a:prstGeom prst="rect">
              <a:avLst/>
            </a:prstGeom>
            <a:ln>
              <a:solidFill>
                <a:schemeClr val="tx1"/>
              </a:solidFill>
            </a:ln>
          </p:spPr>
        </p:pic>
        <p:sp>
          <p:nvSpPr>
            <p:cNvPr id="41" name="テキスト ボックス 40">
              <a:extLst>
                <a:ext uri="{FF2B5EF4-FFF2-40B4-BE49-F238E27FC236}">
                  <a16:creationId xmlns:a16="http://schemas.microsoft.com/office/drawing/2014/main" id="{A3918544-6B67-47D6-B405-BC16C88C283D}"/>
                </a:ext>
              </a:extLst>
            </p:cNvPr>
            <p:cNvSpPr txBox="1"/>
            <p:nvPr/>
          </p:nvSpPr>
          <p:spPr>
            <a:xfrm>
              <a:off x="1524327" y="4182707"/>
              <a:ext cx="1383939" cy="500613"/>
            </a:xfrm>
            <a:prstGeom prst="rect">
              <a:avLst/>
            </a:prstGeom>
            <a:solidFill>
              <a:srgbClr val="023894"/>
            </a:solidFill>
            <a:ln>
              <a:solidFill>
                <a:schemeClr val="tx1"/>
              </a:solidFill>
            </a:ln>
          </p:spPr>
          <p:txBody>
            <a:bodyPr wrap="square">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会場周辺での藻場創出</a:t>
              </a:r>
            </a:p>
          </p:txBody>
        </p:sp>
      </p:grpSp>
      <p:sp>
        <p:nvSpPr>
          <p:cNvPr id="42" name="二等辺三角形 41">
            <a:extLst>
              <a:ext uri="{FF2B5EF4-FFF2-40B4-BE49-F238E27FC236}">
                <a16:creationId xmlns:a16="http://schemas.microsoft.com/office/drawing/2014/main" id="{5BCA1B2E-4B7F-45DA-9AB7-73AF3869956C}"/>
              </a:ext>
            </a:extLst>
          </p:cNvPr>
          <p:cNvSpPr/>
          <p:nvPr/>
        </p:nvSpPr>
        <p:spPr>
          <a:xfrm rot="5400000">
            <a:off x="1784985" y="4268597"/>
            <a:ext cx="2232000" cy="182226"/>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43" name="テキスト ボックス 42">
            <a:extLst>
              <a:ext uri="{FF2B5EF4-FFF2-40B4-BE49-F238E27FC236}">
                <a16:creationId xmlns:a16="http://schemas.microsoft.com/office/drawing/2014/main" id="{FB24AA7E-D9F7-4959-B863-1A8040257365}"/>
              </a:ext>
            </a:extLst>
          </p:cNvPr>
          <p:cNvSpPr txBox="1"/>
          <p:nvPr/>
        </p:nvSpPr>
        <p:spPr>
          <a:xfrm>
            <a:off x="150395" y="2238035"/>
            <a:ext cx="1114974" cy="253916"/>
          </a:xfrm>
          <a:prstGeom prst="rect">
            <a:avLst/>
          </a:prstGeom>
          <a:solidFill>
            <a:srgbClr val="FFC000"/>
          </a:solidFill>
          <a:ln>
            <a:solidFill>
              <a:srgbClr val="FF0000"/>
            </a:solidFill>
          </a:ln>
        </p:spPr>
        <p:txBody>
          <a:bodyPr wrap="square">
            <a:spAutoFit/>
          </a:bodyPr>
          <a:lstStyle/>
          <a:p>
            <a:pPr algn="ctr"/>
            <a:r>
              <a:rPr lang="ja-JP" altLang="en-US" sz="1050" b="1" dirty="0">
                <a:latin typeface="BIZ UDゴシック" panose="020B0400000000000000" pitchFamily="49" charset="-128"/>
                <a:ea typeface="BIZ UDゴシック" panose="020B0400000000000000" pitchFamily="49" charset="-128"/>
              </a:rPr>
              <a:t>大阪府の取組</a:t>
            </a:r>
            <a:endParaRPr lang="ja-JP" altLang="en-US" sz="1050" dirty="0"/>
          </a:p>
        </p:txBody>
      </p:sp>
      <p:sp>
        <p:nvSpPr>
          <p:cNvPr id="45" name="吹き出し: 四角形 44">
            <a:extLst>
              <a:ext uri="{FF2B5EF4-FFF2-40B4-BE49-F238E27FC236}">
                <a16:creationId xmlns:a16="http://schemas.microsoft.com/office/drawing/2014/main" id="{2678B575-2BC6-48A8-86D8-F1FF03038488}"/>
              </a:ext>
            </a:extLst>
          </p:cNvPr>
          <p:cNvSpPr/>
          <p:nvPr/>
        </p:nvSpPr>
        <p:spPr>
          <a:xfrm>
            <a:off x="97409" y="4489729"/>
            <a:ext cx="2596600" cy="2232000"/>
          </a:xfrm>
          <a:prstGeom prst="wedgeRectCallout">
            <a:avLst>
              <a:gd name="adj1" fmla="val 47404"/>
              <a:gd name="adj2" fmla="val -25132"/>
            </a:avLst>
          </a:prstGeom>
          <a:solidFill>
            <a:schemeClr val="accent5">
              <a:lumMod val="40000"/>
              <a:lumOff val="6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2" name="テキスト ボックス 61">
            <a:extLst>
              <a:ext uri="{FF2B5EF4-FFF2-40B4-BE49-F238E27FC236}">
                <a16:creationId xmlns:a16="http://schemas.microsoft.com/office/drawing/2014/main" id="{AF319D06-5F28-4DE1-B56D-E55D86AD1AFB}"/>
              </a:ext>
            </a:extLst>
          </p:cNvPr>
          <p:cNvSpPr txBox="1"/>
          <p:nvPr/>
        </p:nvSpPr>
        <p:spPr>
          <a:xfrm>
            <a:off x="150395" y="4529763"/>
            <a:ext cx="1747192" cy="253916"/>
          </a:xfrm>
          <a:prstGeom prst="rect">
            <a:avLst/>
          </a:prstGeom>
          <a:solidFill>
            <a:srgbClr val="FFC000"/>
          </a:solidFill>
          <a:ln>
            <a:solidFill>
              <a:srgbClr val="FF0000"/>
            </a:solidFill>
          </a:ln>
        </p:spPr>
        <p:txBody>
          <a:bodyPr wrap="square">
            <a:spAutoFit/>
          </a:bodyPr>
          <a:lstStyle/>
          <a:p>
            <a:pPr algn="ctr"/>
            <a:r>
              <a:rPr lang="en-US" altLang="ja-JP" sz="1050" b="1" dirty="0">
                <a:latin typeface="BIZ UDゴシック" panose="020B0400000000000000" pitchFamily="49" charset="-128"/>
                <a:ea typeface="BIZ UDゴシック" panose="020B0400000000000000" pitchFamily="49" charset="-128"/>
              </a:rPr>
              <a:t>MOBA</a:t>
            </a:r>
            <a:r>
              <a:rPr lang="ja-JP" altLang="en-US" sz="1050" b="1" dirty="0">
                <a:latin typeface="BIZ UDゴシック" panose="020B0400000000000000" pitchFamily="49" charset="-128"/>
                <a:ea typeface="BIZ UDゴシック" panose="020B0400000000000000" pitchFamily="49" charset="-128"/>
              </a:rPr>
              <a:t>アライアンスの取組</a:t>
            </a:r>
            <a:endParaRPr lang="ja-JP" altLang="en-US" sz="1050" dirty="0"/>
          </a:p>
        </p:txBody>
      </p:sp>
      <p:sp>
        <p:nvSpPr>
          <p:cNvPr id="68" name="正方形/長方形 2">
            <a:extLst>
              <a:ext uri="{FF2B5EF4-FFF2-40B4-BE49-F238E27FC236}">
                <a16:creationId xmlns:a16="http://schemas.microsoft.com/office/drawing/2014/main" id="{CF98D76E-C137-4355-8467-B0E0F2CA73C2}"/>
              </a:ext>
            </a:extLst>
          </p:cNvPr>
          <p:cNvSpPr>
            <a:spLocks noChangeArrowheads="1"/>
          </p:cNvSpPr>
          <p:nvPr/>
        </p:nvSpPr>
        <p:spPr bwMode="auto">
          <a:xfrm>
            <a:off x="169994" y="6400870"/>
            <a:ext cx="25240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defRPr/>
            </a:pPr>
            <a:r>
              <a:rPr lang="ja-JP" altLang="en-US" sz="1200" b="1" dirty="0">
                <a:latin typeface="BIZ UDゴシック" panose="020B0400000000000000" pitchFamily="49" charset="-128"/>
                <a:ea typeface="BIZ UDゴシック" panose="020B0400000000000000" pitchFamily="49" charset="-128"/>
              </a:rPr>
              <a:t>ワーキングでの検討、取組内容等</a:t>
            </a:r>
            <a:endParaRPr lang="en-US" altLang="ja-JP" sz="1200" b="1" dirty="0">
              <a:latin typeface="BIZ UDゴシック" panose="020B0400000000000000" pitchFamily="49" charset="-128"/>
              <a:ea typeface="BIZ UDゴシック" panose="020B0400000000000000" pitchFamily="49" charset="-128"/>
            </a:endParaRPr>
          </a:p>
        </p:txBody>
      </p:sp>
      <p:grpSp>
        <p:nvGrpSpPr>
          <p:cNvPr id="69" name="グループ化 68">
            <a:extLst>
              <a:ext uri="{FF2B5EF4-FFF2-40B4-BE49-F238E27FC236}">
                <a16:creationId xmlns:a16="http://schemas.microsoft.com/office/drawing/2014/main" id="{03B3D93F-73BD-4A33-A981-91FD99A7EE07}"/>
              </a:ext>
            </a:extLst>
          </p:cNvPr>
          <p:cNvGrpSpPr/>
          <p:nvPr/>
        </p:nvGrpSpPr>
        <p:grpSpPr>
          <a:xfrm>
            <a:off x="1469917" y="5104713"/>
            <a:ext cx="943960" cy="1145773"/>
            <a:chOff x="8725502" y="3787162"/>
            <a:chExt cx="2434229" cy="2954654"/>
          </a:xfrm>
        </p:grpSpPr>
        <p:grpSp>
          <p:nvGrpSpPr>
            <p:cNvPr id="70" name="グループ化 69">
              <a:extLst>
                <a:ext uri="{FF2B5EF4-FFF2-40B4-BE49-F238E27FC236}">
                  <a16:creationId xmlns:a16="http://schemas.microsoft.com/office/drawing/2014/main" id="{427DFDAD-6979-45B6-8246-96FD0FF9ADA6}"/>
                </a:ext>
              </a:extLst>
            </p:cNvPr>
            <p:cNvGrpSpPr/>
            <p:nvPr/>
          </p:nvGrpSpPr>
          <p:grpSpPr>
            <a:xfrm>
              <a:off x="8809912" y="3787162"/>
              <a:ext cx="2349819" cy="2498624"/>
              <a:chOff x="9658527" y="2662136"/>
              <a:chExt cx="2349819" cy="2498624"/>
            </a:xfrm>
          </p:grpSpPr>
          <p:pic>
            <p:nvPicPr>
              <p:cNvPr id="76" name="図 75">
                <a:extLst>
                  <a:ext uri="{FF2B5EF4-FFF2-40B4-BE49-F238E27FC236}">
                    <a16:creationId xmlns:a16="http://schemas.microsoft.com/office/drawing/2014/main" id="{C5753C22-3FDA-48FD-8408-7BF99F4E00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12735" y="2662136"/>
                <a:ext cx="2295611" cy="2498624"/>
              </a:xfrm>
              <a:prstGeom prst="rect">
                <a:avLst/>
              </a:prstGeom>
            </p:spPr>
          </p:pic>
          <p:pic>
            <p:nvPicPr>
              <p:cNvPr id="77" name="図 76">
                <a:extLst>
                  <a:ext uri="{FF2B5EF4-FFF2-40B4-BE49-F238E27FC236}">
                    <a16:creationId xmlns:a16="http://schemas.microsoft.com/office/drawing/2014/main" id="{D101C4A4-13B1-4C4F-87B8-C073784447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8589" b="-2989"/>
              <a:stretch/>
            </p:blipFill>
            <p:spPr>
              <a:xfrm>
                <a:off x="9658527" y="4239027"/>
                <a:ext cx="1018440" cy="763831"/>
              </a:xfrm>
              <a:prstGeom prst="rect">
                <a:avLst/>
              </a:prstGeom>
            </p:spPr>
          </p:pic>
          <p:pic>
            <p:nvPicPr>
              <p:cNvPr id="78" name="図 77">
                <a:extLst>
                  <a:ext uri="{FF2B5EF4-FFF2-40B4-BE49-F238E27FC236}">
                    <a16:creationId xmlns:a16="http://schemas.microsoft.com/office/drawing/2014/main" id="{C8262F7C-2998-4693-A28E-D3F198805A3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183"/>
              <a:stretch/>
            </p:blipFill>
            <p:spPr>
              <a:xfrm>
                <a:off x="10752664" y="4293008"/>
                <a:ext cx="524934" cy="637517"/>
              </a:xfrm>
              <a:prstGeom prst="rect">
                <a:avLst/>
              </a:prstGeom>
            </p:spPr>
          </p:pic>
        </p:grpSp>
        <p:sp>
          <p:nvSpPr>
            <p:cNvPr id="74" name="テキスト ボックス 73">
              <a:extLst>
                <a:ext uri="{FF2B5EF4-FFF2-40B4-BE49-F238E27FC236}">
                  <a16:creationId xmlns:a16="http://schemas.microsoft.com/office/drawing/2014/main" id="{CD95ABE8-659B-4307-8D82-BBDE506E93DD}"/>
                </a:ext>
              </a:extLst>
            </p:cNvPr>
            <p:cNvSpPr txBox="1"/>
            <p:nvPr/>
          </p:nvSpPr>
          <p:spPr>
            <a:xfrm>
              <a:off x="8725502" y="5948138"/>
              <a:ext cx="476374" cy="793678"/>
            </a:xfrm>
            <a:prstGeom prst="rect">
              <a:avLst/>
            </a:prstGeom>
            <a:noFill/>
          </p:spPr>
          <p:txBody>
            <a:bodyPr wrap="none" rtlCol="0">
              <a:spAutoFit/>
            </a:bodyPr>
            <a:lstStyle/>
            <a:p>
              <a:endParaRPr kumimoji="1" lang="ja-JP" altLang="en-US" sz="1400" dirty="0">
                <a:latin typeface="BIZ UDゴシック" panose="020B0400000000000000" pitchFamily="49" charset="-128"/>
                <a:ea typeface="BIZ UDゴシック" panose="020B0400000000000000" pitchFamily="49" charset="-128"/>
              </a:endParaRPr>
            </a:p>
          </p:txBody>
        </p:sp>
      </p:grpSp>
      <p:grpSp>
        <p:nvGrpSpPr>
          <p:cNvPr id="79" name="グループ化 78">
            <a:extLst>
              <a:ext uri="{FF2B5EF4-FFF2-40B4-BE49-F238E27FC236}">
                <a16:creationId xmlns:a16="http://schemas.microsoft.com/office/drawing/2014/main" id="{6D890A0D-4367-4D13-BF1E-B24E620CEE3D}"/>
              </a:ext>
            </a:extLst>
          </p:cNvPr>
          <p:cNvGrpSpPr/>
          <p:nvPr/>
        </p:nvGrpSpPr>
        <p:grpSpPr>
          <a:xfrm>
            <a:off x="151757" y="5085795"/>
            <a:ext cx="1006716" cy="1107960"/>
            <a:chOff x="7015309" y="1591571"/>
            <a:chExt cx="2254370" cy="2481090"/>
          </a:xfrm>
        </p:grpSpPr>
        <p:grpSp>
          <p:nvGrpSpPr>
            <p:cNvPr id="80" name="グループ化 79">
              <a:extLst>
                <a:ext uri="{FF2B5EF4-FFF2-40B4-BE49-F238E27FC236}">
                  <a16:creationId xmlns:a16="http://schemas.microsoft.com/office/drawing/2014/main" id="{91975F9F-9829-4C1F-8DE0-F5B7EF76EE8E}"/>
                </a:ext>
              </a:extLst>
            </p:cNvPr>
            <p:cNvGrpSpPr/>
            <p:nvPr/>
          </p:nvGrpSpPr>
          <p:grpSpPr>
            <a:xfrm>
              <a:off x="7451124" y="2062664"/>
              <a:ext cx="1818555" cy="2009997"/>
              <a:chOff x="7392420" y="1631242"/>
              <a:chExt cx="1818555" cy="2009997"/>
            </a:xfrm>
          </p:grpSpPr>
          <p:grpSp>
            <p:nvGrpSpPr>
              <p:cNvPr id="82" name="グループ化 81">
                <a:extLst>
                  <a:ext uri="{FF2B5EF4-FFF2-40B4-BE49-F238E27FC236}">
                    <a16:creationId xmlns:a16="http://schemas.microsoft.com/office/drawing/2014/main" id="{6B0808CF-A17B-4B20-A444-DDCB5AF8F0A9}"/>
                  </a:ext>
                </a:extLst>
              </p:cNvPr>
              <p:cNvGrpSpPr/>
              <p:nvPr/>
            </p:nvGrpSpPr>
            <p:grpSpPr>
              <a:xfrm>
                <a:off x="7463268" y="1631242"/>
                <a:ext cx="1747707" cy="1313881"/>
                <a:chOff x="7278165" y="1654978"/>
                <a:chExt cx="1747707" cy="1313881"/>
              </a:xfrm>
            </p:grpSpPr>
            <p:pic>
              <p:nvPicPr>
                <p:cNvPr id="84" name="図 83">
                  <a:extLst>
                    <a:ext uri="{FF2B5EF4-FFF2-40B4-BE49-F238E27FC236}">
                      <a16:creationId xmlns:a16="http://schemas.microsoft.com/office/drawing/2014/main" id="{57D86110-AE51-450A-A2BC-B7B16689CC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78165" y="1661878"/>
                  <a:ext cx="1747707" cy="1306981"/>
                </a:xfrm>
                <a:prstGeom prst="rect">
                  <a:avLst/>
                </a:prstGeom>
              </p:spPr>
            </p:pic>
            <p:pic>
              <p:nvPicPr>
                <p:cNvPr id="85" name="図 84">
                  <a:extLst>
                    <a:ext uri="{FF2B5EF4-FFF2-40B4-BE49-F238E27FC236}">
                      <a16:creationId xmlns:a16="http://schemas.microsoft.com/office/drawing/2014/main" id="{BFCA5F52-BB48-465D-9ACB-C8FAF7ABA55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59709" y="1654978"/>
                  <a:ext cx="596685" cy="596685"/>
                </a:xfrm>
                <a:prstGeom prst="rect">
                  <a:avLst/>
                </a:prstGeom>
              </p:spPr>
            </p:pic>
          </p:grpSp>
          <p:sp>
            <p:nvSpPr>
              <p:cNvPr id="83" name="テキスト ボックス 82">
                <a:extLst>
                  <a:ext uri="{FF2B5EF4-FFF2-40B4-BE49-F238E27FC236}">
                    <a16:creationId xmlns:a16="http://schemas.microsoft.com/office/drawing/2014/main" id="{21A84FDF-9089-44E7-9C50-31BD0F04ADFA}"/>
                  </a:ext>
                </a:extLst>
              </p:cNvPr>
              <p:cNvSpPr txBox="1"/>
              <p:nvPr/>
            </p:nvSpPr>
            <p:spPr>
              <a:xfrm>
                <a:off x="7392420" y="2952024"/>
                <a:ext cx="413674" cy="689215"/>
              </a:xfrm>
              <a:prstGeom prst="rect">
                <a:avLst/>
              </a:prstGeom>
              <a:noFill/>
            </p:spPr>
            <p:txBody>
              <a:bodyPr wrap="none" rtlCol="0">
                <a:spAutoFit/>
              </a:bodyPr>
              <a:lstStyle/>
              <a:p>
                <a:endParaRPr kumimoji="1" lang="ja-JP" altLang="en-US" sz="1400" dirty="0">
                  <a:latin typeface="BIZ UDゴシック" panose="020B0400000000000000" pitchFamily="49" charset="-128"/>
                  <a:ea typeface="BIZ UDゴシック" panose="020B0400000000000000" pitchFamily="49" charset="-128"/>
                </a:endParaRPr>
              </a:p>
            </p:txBody>
          </p:sp>
        </p:grpSp>
        <p:pic>
          <p:nvPicPr>
            <p:cNvPr id="81" name="図 80">
              <a:extLst>
                <a:ext uri="{FF2B5EF4-FFF2-40B4-BE49-F238E27FC236}">
                  <a16:creationId xmlns:a16="http://schemas.microsoft.com/office/drawing/2014/main" id="{D780D9DE-50B2-436D-9676-B6AC1EFD98E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018637">
              <a:off x="7015309" y="1591571"/>
              <a:ext cx="814985" cy="709037"/>
            </a:xfrm>
            <a:prstGeom prst="rect">
              <a:avLst/>
            </a:prstGeom>
          </p:spPr>
        </p:pic>
      </p:grpSp>
      <p:sp>
        <p:nvSpPr>
          <p:cNvPr id="86" name="テキスト ボックス 85">
            <a:extLst>
              <a:ext uri="{FF2B5EF4-FFF2-40B4-BE49-F238E27FC236}">
                <a16:creationId xmlns:a16="http://schemas.microsoft.com/office/drawing/2014/main" id="{2E8C9D85-0DE8-44A1-B0A1-61CDA38AA25C}"/>
              </a:ext>
            </a:extLst>
          </p:cNvPr>
          <p:cNvSpPr txBox="1"/>
          <p:nvPr/>
        </p:nvSpPr>
        <p:spPr>
          <a:xfrm>
            <a:off x="1476803" y="6090483"/>
            <a:ext cx="1005772" cy="230832"/>
          </a:xfrm>
          <a:prstGeom prst="rect">
            <a:avLst/>
          </a:prstGeom>
          <a:solidFill>
            <a:srgbClr val="023894"/>
          </a:solidFill>
        </p:spPr>
        <p:txBody>
          <a:bodyPr wrap="square">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イベント開催</a:t>
            </a:r>
          </a:p>
        </p:txBody>
      </p:sp>
      <p:sp>
        <p:nvSpPr>
          <p:cNvPr id="87" name="テキスト ボックス 86">
            <a:extLst>
              <a:ext uri="{FF2B5EF4-FFF2-40B4-BE49-F238E27FC236}">
                <a16:creationId xmlns:a16="http://schemas.microsoft.com/office/drawing/2014/main" id="{13B89E22-CEFC-42E2-A1FA-AD0E54EC827F}"/>
              </a:ext>
            </a:extLst>
          </p:cNvPr>
          <p:cNvSpPr txBox="1"/>
          <p:nvPr/>
        </p:nvSpPr>
        <p:spPr>
          <a:xfrm>
            <a:off x="259597" y="5951983"/>
            <a:ext cx="1005772" cy="369332"/>
          </a:xfrm>
          <a:prstGeom prst="rect">
            <a:avLst/>
          </a:prstGeom>
          <a:solidFill>
            <a:srgbClr val="023894"/>
          </a:solidFill>
        </p:spPr>
        <p:txBody>
          <a:bodyPr wrap="square">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モニタリング</a:t>
            </a:r>
            <a:endParaRPr lang="en-US" altLang="ja-JP" sz="900" b="1" dirty="0">
              <a:solidFill>
                <a:schemeClr val="bg1"/>
              </a:solidFill>
              <a:latin typeface="BIZ UDゴシック" panose="020B0400000000000000" pitchFamily="49" charset="-128"/>
              <a:ea typeface="BIZ UDゴシック" panose="020B0400000000000000" pitchFamily="49" charset="-128"/>
            </a:endParaRPr>
          </a:p>
          <a:p>
            <a:pPr algn="ctr"/>
            <a:r>
              <a:rPr lang="ja-JP" altLang="en-US" sz="900" b="1" dirty="0">
                <a:solidFill>
                  <a:schemeClr val="bg1"/>
                </a:solidFill>
                <a:latin typeface="BIZ UDゴシック" panose="020B0400000000000000" pitchFamily="49" charset="-128"/>
                <a:ea typeface="BIZ UDゴシック" panose="020B0400000000000000" pitchFamily="49" charset="-128"/>
              </a:rPr>
              <a:t>方法検討</a:t>
            </a:r>
          </a:p>
        </p:txBody>
      </p:sp>
    </p:spTree>
    <p:extLst>
      <p:ext uri="{BB962C8B-B14F-4D97-AF65-F5344CB8AC3E}">
        <p14:creationId xmlns:p14="http://schemas.microsoft.com/office/powerpoint/2010/main" val="209381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二等辺三角形 28">
            <a:extLst>
              <a:ext uri="{FF2B5EF4-FFF2-40B4-BE49-F238E27FC236}">
                <a16:creationId xmlns:a16="http://schemas.microsoft.com/office/drawing/2014/main" id="{0D1FFB75-5A50-413B-8FD4-4394B944605D}"/>
              </a:ext>
            </a:extLst>
          </p:cNvPr>
          <p:cNvSpPr/>
          <p:nvPr/>
        </p:nvSpPr>
        <p:spPr>
          <a:xfrm rot="5400000">
            <a:off x="2928289" y="4072017"/>
            <a:ext cx="1892833" cy="377272"/>
          </a:xfrm>
          <a:prstGeom prst="triangle">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81" name="テキスト ボックス 80">
            <a:extLst>
              <a:ext uri="{FF2B5EF4-FFF2-40B4-BE49-F238E27FC236}">
                <a16:creationId xmlns:a16="http://schemas.microsoft.com/office/drawing/2014/main" id="{BD1D95A4-32C6-4B07-8504-3E5F747E93D1}"/>
              </a:ext>
            </a:extLst>
          </p:cNvPr>
          <p:cNvSpPr txBox="1"/>
          <p:nvPr/>
        </p:nvSpPr>
        <p:spPr>
          <a:xfrm>
            <a:off x="8574921" y="2462128"/>
            <a:ext cx="3365604" cy="4086522"/>
          </a:xfrm>
          <a:prstGeom prst="rect">
            <a:avLst/>
          </a:prstGeom>
          <a:solidFill>
            <a:schemeClr val="bg1"/>
          </a:solidFill>
          <a:ln>
            <a:solidFill>
              <a:srgbClr val="023894"/>
            </a:solidFill>
          </a:ln>
        </p:spPr>
        <p:txBody>
          <a:bodyPr wrap="square" rtlCol="0">
            <a:spAutoFit/>
          </a:bodyPr>
          <a:lstStyle/>
          <a:p>
            <a:endParaRPr kumimoji="1" lang="ja-JP" altLang="en-US" dirty="0"/>
          </a:p>
        </p:txBody>
      </p:sp>
      <p:sp>
        <p:nvSpPr>
          <p:cNvPr id="18" name="テキスト ボックス 17">
            <a:extLst>
              <a:ext uri="{FF2B5EF4-FFF2-40B4-BE49-F238E27FC236}">
                <a16:creationId xmlns:a16="http://schemas.microsoft.com/office/drawing/2014/main" id="{DEB6C640-A937-4C30-A1DF-00CA4274465A}"/>
              </a:ext>
            </a:extLst>
          </p:cNvPr>
          <p:cNvSpPr txBox="1"/>
          <p:nvPr/>
        </p:nvSpPr>
        <p:spPr>
          <a:xfrm>
            <a:off x="51961" y="128221"/>
            <a:ext cx="12192000"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「豊かな大阪湾」の実現に向けて</a:t>
            </a:r>
          </a:p>
        </p:txBody>
      </p:sp>
      <p:sp>
        <p:nvSpPr>
          <p:cNvPr id="73" name="スライド番号プレースホルダー 3">
            <a:extLst>
              <a:ext uri="{FF2B5EF4-FFF2-40B4-BE49-F238E27FC236}">
                <a16:creationId xmlns:a16="http://schemas.microsoft.com/office/drawing/2014/main" id="{49988884-3A68-45C6-912E-B0B8466950F8}"/>
              </a:ext>
            </a:extLst>
          </p:cNvPr>
          <p:cNvSpPr txBox="1">
            <a:spLocks/>
          </p:cNvSpPr>
          <p:nvPr/>
        </p:nvSpPr>
        <p:spPr>
          <a:xfrm>
            <a:off x="9582902" y="4395692"/>
            <a:ext cx="2661059" cy="45114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BBC703-554D-4B50-AB77-19436F029C56}" type="slidenum">
              <a:rPr kumimoji="1" lang="ja-JP" altLang="en-US" sz="1100" smtClean="0"/>
              <a:pPr/>
              <a:t>2</a:t>
            </a:fld>
            <a:endParaRPr kumimoji="1" lang="ja-JP" altLang="en-US" sz="1100" dirty="0"/>
          </a:p>
        </p:txBody>
      </p:sp>
      <p:pic>
        <p:nvPicPr>
          <p:cNvPr id="46" name="図 45">
            <a:extLst>
              <a:ext uri="{FF2B5EF4-FFF2-40B4-BE49-F238E27FC236}">
                <a16:creationId xmlns:a16="http://schemas.microsoft.com/office/drawing/2014/main" id="{EC2F69D8-2CAE-4AD0-804A-7D3593C09970}"/>
              </a:ext>
            </a:extLst>
          </p:cNvPr>
          <p:cNvPicPr preferRelativeResize="0">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825201" y="4112932"/>
            <a:ext cx="1445538" cy="1044000"/>
          </a:xfrm>
          <a:prstGeom prst="rect">
            <a:avLst/>
          </a:prstGeom>
        </p:spPr>
      </p:pic>
      <p:pic>
        <p:nvPicPr>
          <p:cNvPr id="47" name="図 46">
            <a:extLst>
              <a:ext uri="{FF2B5EF4-FFF2-40B4-BE49-F238E27FC236}">
                <a16:creationId xmlns:a16="http://schemas.microsoft.com/office/drawing/2014/main" id="{6813C5BE-265D-4602-97D3-B222D8FF6D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05671" y="4121387"/>
            <a:ext cx="1445538" cy="1044000"/>
          </a:xfrm>
          <a:prstGeom prst="rect">
            <a:avLst/>
          </a:prstGeom>
        </p:spPr>
      </p:pic>
      <p:pic>
        <p:nvPicPr>
          <p:cNvPr id="48" name="図 47">
            <a:extLst>
              <a:ext uri="{FF2B5EF4-FFF2-40B4-BE49-F238E27FC236}">
                <a16:creationId xmlns:a16="http://schemas.microsoft.com/office/drawing/2014/main" id="{F9BD8F91-20DF-46C5-A159-35823C6791B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25201" y="5183791"/>
            <a:ext cx="1445538" cy="1044000"/>
          </a:xfrm>
          <a:prstGeom prst="rect">
            <a:avLst/>
          </a:prstGeom>
          <a:noFill/>
          <a:ln>
            <a:noFill/>
          </a:ln>
        </p:spPr>
      </p:pic>
      <p:pic>
        <p:nvPicPr>
          <p:cNvPr id="50" name="図 49">
            <a:extLst>
              <a:ext uri="{FF2B5EF4-FFF2-40B4-BE49-F238E27FC236}">
                <a16:creationId xmlns:a16="http://schemas.microsoft.com/office/drawing/2014/main" id="{1293551C-59F9-4748-9A75-11AA8965B9A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23762" y="5182937"/>
            <a:ext cx="1445538" cy="1044000"/>
          </a:xfrm>
          <a:prstGeom prst="rect">
            <a:avLst/>
          </a:prstGeom>
          <a:noFill/>
          <a:ln>
            <a:noFill/>
          </a:ln>
          <a:effectLst/>
        </p:spPr>
      </p:pic>
      <p:sp>
        <p:nvSpPr>
          <p:cNvPr id="35" name="正方形/長方形 34">
            <a:extLst>
              <a:ext uri="{FF2B5EF4-FFF2-40B4-BE49-F238E27FC236}">
                <a16:creationId xmlns:a16="http://schemas.microsoft.com/office/drawing/2014/main" id="{8AF0C3CE-158B-4BA5-93F5-48A0A6065C03}"/>
              </a:ext>
            </a:extLst>
          </p:cNvPr>
          <p:cNvSpPr/>
          <p:nvPr/>
        </p:nvSpPr>
        <p:spPr>
          <a:xfrm>
            <a:off x="0" y="727457"/>
            <a:ext cx="12139164" cy="1299204"/>
          </a:xfrm>
          <a:prstGeom prst="rect">
            <a:avLst/>
          </a:prstGeom>
          <a:solidFill>
            <a:srgbClr val="D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・大阪府は、</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2025</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年の「大阪・関西万博」、</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2026</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年の「全国豊かな海づくり大会」を契機とし、 </a:t>
            </a:r>
            <a:endPar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「豊かな大阪湾」保全・再生・創出プランに基づき、水質改善や魚類等の生育の場となる</a:t>
            </a:r>
            <a:endPar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ブルーカーボン生態系の保全・再生・創出を加速し、豊かな大阪湾の実現をめざす。</a:t>
            </a:r>
          </a:p>
        </p:txBody>
      </p:sp>
      <p:sp>
        <p:nvSpPr>
          <p:cNvPr id="4" name="テキスト ボックス 3">
            <a:extLst>
              <a:ext uri="{FF2B5EF4-FFF2-40B4-BE49-F238E27FC236}">
                <a16:creationId xmlns:a16="http://schemas.microsoft.com/office/drawing/2014/main" id="{5CEDAF12-FE95-462E-BA18-5055EE4DA9A5}"/>
              </a:ext>
            </a:extLst>
          </p:cNvPr>
          <p:cNvSpPr txBox="1"/>
          <p:nvPr/>
        </p:nvSpPr>
        <p:spPr>
          <a:xfrm>
            <a:off x="40255" y="2424279"/>
            <a:ext cx="3425327" cy="4086522"/>
          </a:xfrm>
          <a:prstGeom prst="rect">
            <a:avLst/>
          </a:prstGeom>
          <a:solidFill>
            <a:schemeClr val="bg1"/>
          </a:solidFill>
          <a:ln>
            <a:solidFill>
              <a:srgbClr val="023894"/>
            </a:solidFill>
          </a:ln>
        </p:spPr>
        <p:txBody>
          <a:bodyPr wrap="square" rtlCol="0">
            <a:spAutoFit/>
          </a:bodyPr>
          <a:lstStyle/>
          <a:p>
            <a:endParaRPr kumimoji="1" lang="ja-JP" altLang="en-US" dirty="0"/>
          </a:p>
        </p:txBody>
      </p:sp>
      <p:sp>
        <p:nvSpPr>
          <p:cNvPr id="58" name="テキスト ボックス 57">
            <a:extLst>
              <a:ext uri="{FF2B5EF4-FFF2-40B4-BE49-F238E27FC236}">
                <a16:creationId xmlns:a16="http://schemas.microsoft.com/office/drawing/2014/main" id="{E9D5AC09-89FB-415A-BE5E-12B4995BCF99}"/>
              </a:ext>
            </a:extLst>
          </p:cNvPr>
          <p:cNvSpPr txBox="1"/>
          <p:nvPr/>
        </p:nvSpPr>
        <p:spPr>
          <a:xfrm>
            <a:off x="8495743" y="2626015"/>
            <a:ext cx="3549991" cy="1350754"/>
          </a:xfrm>
          <a:prstGeom prst="rect">
            <a:avLst/>
          </a:prstGeom>
          <a:noFill/>
        </p:spPr>
        <p:txBody>
          <a:bodyPr wrap="square">
            <a:spAutoFit/>
          </a:bodyPr>
          <a:lstStyle/>
          <a:p>
            <a:pPr>
              <a:lnSpc>
                <a:spcPct val="120000"/>
              </a:lnSpc>
              <a:spcBef>
                <a:spcPts val="100"/>
              </a:spcBef>
              <a:spcAft>
                <a:spcPts val="100"/>
              </a:spcAft>
            </a:pPr>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「豊かな大阪湾」の実現</a:t>
            </a:r>
          </a:p>
          <a:p>
            <a:pPr marL="285750">
              <a:lnSpc>
                <a:spcPct val="120000"/>
              </a:lnSpc>
              <a:spcBef>
                <a:spcPts val="100"/>
              </a:spcBef>
              <a:spcAft>
                <a:spcPts val="100"/>
              </a:spcAft>
            </a:pPr>
            <a:r>
              <a:rPr lang="ja-JP" altLang="en-US" sz="16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・多様な生物を育む場の確保</a:t>
            </a:r>
            <a:endParaRPr lang="en-US" altLang="ja-JP" sz="16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285750">
              <a:lnSpc>
                <a:spcPct val="120000"/>
              </a:lnSpc>
              <a:spcBef>
                <a:spcPts val="100"/>
              </a:spcBef>
              <a:spcAft>
                <a:spcPts val="100"/>
              </a:spcAft>
            </a:pPr>
            <a:r>
              <a:rPr lang="ja-JP" altLang="en-US" sz="16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・良好な水環境</a:t>
            </a:r>
            <a:endParaRPr lang="en-US" altLang="ja-JP" sz="16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285750">
              <a:lnSpc>
                <a:spcPct val="120000"/>
              </a:lnSpc>
              <a:spcBef>
                <a:spcPts val="100"/>
              </a:spcBef>
              <a:spcAft>
                <a:spcPts val="100"/>
              </a:spcAft>
            </a:pPr>
            <a:r>
              <a:rPr lang="ja-JP" altLang="en-US" sz="16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・都市としての魅力向上</a:t>
            </a:r>
          </a:p>
        </p:txBody>
      </p:sp>
      <p:sp>
        <p:nvSpPr>
          <p:cNvPr id="38" name="テキスト ボックス 37">
            <a:extLst>
              <a:ext uri="{FF2B5EF4-FFF2-40B4-BE49-F238E27FC236}">
                <a16:creationId xmlns:a16="http://schemas.microsoft.com/office/drawing/2014/main" id="{35D01C45-FC66-4C12-AE7F-D2FC41AB3073}"/>
              </a:ext>
            </a:extLst>
          </p:cNvPr>
          <p:cNvSpPr txBox="1"/>
          <p:nvPr/>
        </p:nvSpPr>
        <p:spPr>
          <a:xfrm>
            <a:off x="40255" y="2699420"/>
            <a:ext cx="3363942" cy="1400383"/>
          </a:xfrm>
          <a:prstGeom prst="rect">
            <a:avLst/>
          </a:prstGeom>
          <a:noFill/>
        </p:spPr>
        <p:txBody>
          <a:bodyPr wrap="square">
            <a:spAutoFit/>
          </a:bodyPr>
          <a:lstStyle/>
          <a:p>
            <a:pPr marL="177800" indent="-177800"/>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大阪湾奥部：人工護岸で囲まれ</a:t>
            </a:r>
            <a:r>
              <a:rPr lang="ja-JP" altLang="en-US" sz="1600" b="1" dirty="0">
                <a:latin typeface="BIZ UDゴシック" panose="020B0400000000000000" pitchFamily="49" charset="-128"/>
                <a:ea typeface="BIZ UDゴシック" panose="020B0400000000000000" pitchFamily="49" charset="-128"/>
                <a:cs typeface="Times New Roman" panose="02020603050405020304" pitchFamily="18" charset="0"/>
              </a:rPr>
              <a:t>生物が住みにくく、夏季に底層の溶存酸素が少ない</a:t>
            </a:r>
            <a:endParaRPr lang="en-US" altLang="ja-JP" sz="1600" b="1"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77800" indent="-177800">
              <a:spcBef>
                <a:spcPts val="600"/>
              </a:spcBef>
            </a:pPr>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大阪湾南部：</a:t>
            </a:r>
            <a:r>
              <a:rPr lang="ja-JP" altLang="en-US" sz="1600" b="1" dirty="0">
                <a:latin typeface="BIZ UDゴシック" panose="020B0400000000000000" pitchFamily="49" charset="-128"/>
                <a:ea typeface="BIZ UDゴシック" panose="020B0400000000000000" pitchFamily="49" charset="-128"/>
                <a:cs typeface="Times New Roman" panose="02020603050405020304" pitchFamily="18" charset="0"/>
              </a:rPr>
              <a:t>藻場等が存在するが、その面積は減少傾向</a:t>
            </a:r>
          </a:p>
        </p:txBody>
      </p:sp>
      <p:sp>
        <p:nvSpPr>
          <p:cNvPr id="52" name="四角形: 角を丸くする 51">
            <a:extLst>
              <a:ext uri="{FF2B5EF4-FFF2-40B4-BE49-F238E27FC236}">
                <a16:creationId xmlns:a16="http://schemas.microsoft.com/office/drawing/2014/main" id="{D6231DAA-871B-4F78-80B3-2398FB82CEC4}"/>
              </a:ext>
            </a:extLst>
          </p:cNvPr>
          <p:cNvSpPr/>
          <p:nvPr/>
        </p:nvSpPr>
        <p:spPr>
          <a:xfrm>
            <a:off x="158682" y="2252074"/>
            <a:ext cx="1008000" cy="361284"/>
          </a:xfrm>
          <a:prstGeom prst="roundRect">
            <a:avLst/>
          </a:prstGeom>
          <a:solidFill>
            <a:srgbClr val="00B0F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dist"/>
            <a:r>
              <a:rPr kumimoji="1" lang="ja-JP" altLang="en-US" sz="2000" dirty="0">
                <a:solidFill>
                  <a:schemeClr val="bg1"/>
                </a:solidFill>
                <a:latin typeface="BIZ UDゴシック" panose="020B0400000000000000" pitchFamily="49" charset="-128"/>
                <a:ea typeface="BIZ UDゴシック" panose="020B0400000000000000" pitchFamily="49" charset="-128"/>
              </a:rPr>
              <a:t>現状</a:t>
            </a:r>
          </a:p>
        </p:txBody>
      </p:sp>
      <p:pic>
        <p:nvPicPr>
          <p:cNvPr id="75" name="図 74">
            <a:extLst>
              <a:ext uri="{FF2B5EF4-FFF2-40B4-BE49-F238E27FC236}">
                <a16:creationId xmlns:a16="http://schemas.microsoft.com/office/drawing/2014/main" id="{C63CBFC9-877B-4D6F-A1DD-0F7D3FA889D5}"/>
              </a:ext>
            </a:extLst>
          </p:cNvPr>
          <p:cNvPicPr>
            <a:picLocks noChangeAspect="1"/>
          </p:cNvPicPr>
          <p:nvPr/>
        </p:nvPicPr>
        <p:blipFill>
          <a:blip r:embed="rId6"/>
          <a:stretch>
            <a:fillRect/>
          </a:stretch>
        </p:blipFill>
        <p:spPr>
          <a:xfrm>
            <a:off x="113498" y="4298592"/>
            <a:ext cx="3290698" cy="1695605"/>
          </a:xfrm>
          <a:prstGeom prst="rect">
            <a:avLst/>
          </a:prstGeom>
        </p:spPr>
      </p:pic>
      <p:sp>
        <p:nvSpPr>
          <p:cNvPr id="76" name="Text Box 2092">
            <a:extLst>
              <a:ext uri="{FF2B5EF4-FFF2-40B4-BE49-F238E27FC236}">
                <a16:creationId xmlns:a16="http://schemas.microsoft.com/office/drawing/2014/main" id="{B8F448DC-FC9C-453D-8731-95468AFEEC75}"/>
              </a:ext>
            </a:extLst>
          </p:cNvPr>
          <p:cNvSpPr txBox="1">
            <a:spLocks noChangeArrowheads="1"/>
          </p:cNvSpPr>
          <p:nvPr/>
        </p:nvSpPr>
        <p:spPr bwMode="auto">
          <a:xfrm>
            <a:off x="113498" y="6157252"/>
            <a:ext cx="3181314" cy="19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12000"/>
              </a:lnSpc>
              <a:spcBef>
                <a:spcPct val="0"/>
              </a:spcBef>
              <a:spcAft>
                <a:spcPct val="0"/>
              </a:spcAft>
              <a:buClrTx/>
              <a:buSzTx/>
              <a:buFontTx/>
              <a:buNone/>
              <a:tabLst/>
            </a:pPr>
            <a:r>
              <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rPr>
              <a:t>大阪府海域の藻場面積の推移（</a:t>
            </a:r>
            <a:r>
              <a:rPr lang="en-US" altLang="ja-JP" sz="1400" b="1" dirty="0">
                <a:latin typeface="BIZ UDゴシック" panose="020B0400000000000000" pitchFamily="49" charset="-128"/>
                <a:ea typeface="BIZ UDゴシック" panose="020B0400000000000000" pitchFamily="49" charset="-128"/>
              </a:rPr>
              <a:t>ha)</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p:txBody>
      </p:sp>
      <p:sp>
        <p:nvSpPr>
          <p:cNvPr id="67" name="矢印: 右 66">
            <a:extLst>
              <a:ext uri="{FF2B5EF4-FFF2-40B4-BE49-F238E27FC236}">
                <a16:creationId xmlns:a16="http://schemas.microsoft.com/office/drawing/2014/main" id="{3FF3F731-A8EF-40B1-8195-D1BE3C94AE79}"/>
              </a:ext>
            </a:extLst>
          </p:cNvPr>
          <p:cNvSpPr/>
          <p:nvPr/>
        </p:nvSpPr>
        <p:spPr>
          <a:xfrm rot="803672">
            <a:off x="1294578" y="4718255"/>
            <a:ext cx="1253367" cy="166491"/>
          </a:xfrm>
          <a:prstGeom prst="rightArrow">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dirty="0">
              <a:highlight>
                <a:srgbClr val="FF0000"/>
              </a:highlight>
            </a:endParaRPr>
          </a:p>
        </p:txBody>
      </p:sp>
      <p:sp>
        <p:nvSpPr>
          <p:cNvPr id="79" name="テキスト ボックス 78">
            <a:extLst>
              <a:ext uri="{FF2B5EF4-FFF2-40B4-BE49-F238E27FC236}">
                <a16:creationId xmlns:a16="http://schemas.microsoft.com/office/drawing/2014/main" id="{9A48BD38-A7CD-4830-97C7-B1C08DCD4106}"/>
              </a:ext>
            </a:extLst>
          </p:cNvPr>
          <p:cNvSpPr txBox="1"/>
          <p:nvPr/>
        </p:nvSpPr>
        <p:spPr>
          <a:xfrm>
            <a:off x="4232704" y="2424279"/>
            <a:ext cx="3365604" cy="4086522"/>
          </a:xfrm>
          <a:prstGeom prst="rect">
            <a:avLst/>
          </a:prstGeom>
          <a:solidFill>
            <a:schemeClr val="bg1"/>
          </a:solidFill>
          <a:ln>
            <a:solidFill>
              <a:srgbClr val="023894"/>
            </a:solidFill>
          </a:ln>
        </p:spPr>
        <p:txBody>
          <a:bodyPr wrap="square" rtlCol="0">
            <a:spAutoFit/>
          </a:bodyPr>
          <a:lstStyle/>
          <a:p>
            <a:endParaRPr kumimoji="1" lang="ja-JP" altLang="en-US" dirty="0"/>
          </a:p>
        </p:txBody>
      </p:sp>
      <p:sp>
        <p:nvSpPr>
          <p:cNvPr id="55" name="四角形: 角を丸くする 54">
            <a:extLst>
              <a:ext uri="{FF2B5EF4-FFF2-40B4-BE49-F238E27FC236}">
                <a16:creationId xmlns:a16="http://schemas.microsoft.com/office/drawing/2014/main" id="{28968918-CDF1-4937-A679-4A57CCE4751B}"/>
              </a:ext>
            </a:extLst>
          </p:cNvPr>
          <p:cNvSpPr/>
          <p:nvPr/>
        </p:nvSpPr>
        <p:spPr>
          <a:xfrm>
            <a:off x="4401274" y="2252716"/>
            <a:ext cx="1008000" cy="360000"/>
          </a:xfrm>
          <a:prstGeom prst="roundRect">
            <a:avLst>
              <a:gd name="adj" fmla="val 16667"/>
            </a:avLst>
          </a:prstGeom>
          <a:solidFill>
            <a:srgbClr val="00B0F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dist"/>
            <a:r>
              <a:rPr kumimoji="1" lang="ja-JP" altLang="en-US" dirty="0">
                <a:solidFill>
                  <a:schemeClr val="bg1"/>
                </a:solidFill>
                <a:latin typeface="BIZ UDゴシック" panose="020B0400000000000000" pitchFamily="49" charset="-128"/>
                <a:ea typeface="BIZ UDゴシック" panose="020B0400000000000000" pitchFamily="49" charset="-128"/>
              </a:rPr>
              <a:t>取組例</a:t>
            </a:r>
          </a:p>
        </p:txBody>
      </p:sp>
      <p:sp>
        <p:nvSpPr>
          <p:cNvPr id="45" name="四角形: 角を丸くする 44">
            <a:extLst>
              <a:ext uri="{FF2B5EF4-FFF2-40B4-BE49-F238E27FC236}">
                <a16:creationId xmlns:a16="http://schemas.microsoft.com/office/drawing/2014/main" id="{FA06E55A-A03B-461D-AC16-EF9C72F3C4F1}"/>
              </a:ext>
            </a:extLst>
          </p:cNvPr>
          <p:cNvSpPr/>
          <p:nvPr/>
        </p:nvSpPr>
        <p:spPr>
          <a:xfrm>
            <a:off x="8646902" y="2234130"/>
            <a:ext cx="936000" cy="342586"/>
          </a:xfrm>
          <a:prstGeom prst="roundRect">
            <a:avLst/>
          </a:prstGeom>
          <a:solidFill>
            <a:srgbClr val="00B0F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dist"/>
            <a:r>
              <a:rPr kumimoji="1" lang="ja-JP" altLang="en-US" dirty="0">
                <a:solidFill>
                  <a:schemeClr val="bg1"/>
                </a:solidFill>
                <a:latin typeface="BIZ UDゴシック" panose="020B0400000000000000" pitchFamily="49" charset="-128"/>
                <a:ea typeface="BIZ UDゴシック" panose="020B0400000000000000" pitchFamily="49" charset="-128"/>
              </a:rPr>
              <a:t>目標</a:t>
            </a:r>
          </a:p>
        </p:txBody>
      </p:sp>
      <p:pic>
        <p:nvPicPr>
          <p:cNvPr id="60" name="図 59" descr="C:\Users\TabuchiKe\AppData\Local\Microsoft\Windows\INetCache\Content.Word\P1070475　ﾜｶﾒ.JPG">
            <a:extLst>
              <a:ext uri="{FF2B5EF4-FFF2-40B4-BE49-F238E27FC236}">
                <a16:creationId xmlns:a16="http://schemas.microsoft.com/office/drawing/2014/main" id="{DF334ACE-B1CF-426B-894B-326A2A2F070B}"/>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940144" y="5035619"/>
            <a:ext cx="2010477" cy="1150245"/>
          </a:xfrm>
          <a:prstGeom prst="rect">
            <a:avLst/>
          </a:prstGeom>
          <a:noFill/>
          <a:ln>
            <a:noFill/>
          </a:ln>
        </p:spPr>
      </p:pic>
      <p:sp>
        <p:nvSpPr>
          <p:cNvPr id="61" name="テキスト ボックス 60">
            <a:extLst>
              <a:ext uri="{FF2B5EF4-FFF2-40B4-BE49-F238E27FC236}">
                <a16:creationId xmlns:a16="http://schemas.microsoft.com/office/drawing/2014/main" id="{FC6542F1-152A-445C-BF58-C08DDA0A6DEA}"/>
              </a:ext>
            </a:extLst>
          </p:cNvPr>
          <p:cNvSpPr txBox="1"/>
          <p:nvPr/>
        </p:nvSpPr>
        <p:spPr>
          <a:xfrm>
            <a:off x="4299391" y="2670891"/>
            <a:ext cx="3284882" cy="907941"/>
          </a:xfrm>
          <a:prstGeom prst="rect">
            <a:avLst/>
          </a:prstGeom>
          <a:noFill/>
        </p:spPr>
        <p:txBody>
          <a:bodyPr wrap="square">
            <a:spAutoFit/>
          </a:bodyPr>
          <a:lstStyle/>
          <a:p>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・港湾での</a:t>
            </a:r>
            <a:r>
              <a:rPr lang="ja-JP" altLang="en-US" sz="1600" b="1" dirty="0">
                <a:solidFill>
                  <a:schemeClr val="accent1"/>
                </a:solidFill>
                <a:latin typeface="BIZ UDゴシック" panose="020B0400000000000000" pitchFamily="49" charset="-128"/>
                <a:ea typeface="BIZ UDゴシック" panose="020B0400000000000000" pitchFamily="49" charset="-128"/>
                <a:cs typeface="Times New Roman" panose="02020603050405020304" pitchFamily="18" charset="0"/>
              </a:rPr>
              <a:t>藻場創出の実証事業</a:t>
            </a:r>
            <a:endParaRPr lang="en-US" altLang="ja-JP" sz="1600" b="1" dirty="0">
              <a:solidFill>
                <a:schemeClr val="accent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600"/>
              </a:spcBef>
            </a:pPr>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・水産資源を増やすための</a:t>
            </a:r>
            <a:endParaRPr lang="en-US" altLang="ja-JP" sz="16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dirty="0">
                <a:solidFill>
                  <a:schemeClr val="accent1"/>
                </a:solidFill>
                <a:latin typeface="BIZ UDゴシック" panose="020B0400000000000000" pitchFamily="49" charset="-128"/>
                <a:ea typeface="BIZ UDゴシック" panose="020B0400000000000000" pitchFamily="49" charset="-128"/>
                <a:cs typeface="Times New Roman" panose="02020603050405020304" pitchFamily="18" charset="0"/>
              </a:rPr>
              <a:t>藻場整備　</a:t>
            </a:r>
            <a:r>
              <a:rPr lang="ja-JP" altLang="en-US" sz="1600" dirty="0">
                <a:latin typeface="BIZ UDゴシック" panose="020B0400000000000000" pitchFamily="49" charset="-128"/>
                <a:ea typeface="BIZ UDゴシック" panose="020B0400000000000000" pitchFamily="49" charset="-128"/>
                <a:cs typeface="Times New Roman" panose="02020603050405020304" pitchFamily="18" charset="0"/>
              </a:rPr>
              <a:t>等</a:t>
            </a:r>
          </a:p>
        </p:txBody>
      </p:sp>
      <p:sp>
        <p:nvSpPr>
          <p:cNvPr id="63" name="Text Box 2092">
            <a:extLst>
              <a:ext uri="{FF2B5EF4-FFF2-40B4-BE49-F238E27FC236}">
                <a16:creationId xmlns:a16="http://schemas.microsoft.com/office/drawing/2014/main" id="{4DF598F2-C1E1-4193-9BBA-B3CD62CD3804}"/>
              </a:ext>
            </a:extLst>
          </p:cNvPr>
          <p:cNvSpPr txBox="1">
            <a:spLocks noChangeArrowheads="1"/>
          </p:cNvSpPr>
          <p:nvPr/>
        </p:nvSpPr>
        <p:spPr bwMode="auto">
          <a:xfrm>
            <a:off x="4633799" y="6266190"/>
            <a:ext cx="261606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12000"/>
              </a:lnSpc>
              <a:spcBef>
                <a:spcPct val="0"/>
              </a:spcBef>
              <a:spcAft>
                <a:spcPct val="0"/>
              </a:spcAft>
              <a:buClrTx/>
              <a:buSzTx/>
              <a:buFontTx/>
              <a:buNone/>
              <a:tabLst/>
            </a:pPr>
            <a:r>
              <a:rPr kumimoji="0" lang="ja-JP" altLang="en-US" sz="1100" b="1" i="0" u="none" strike="noStrike" cap="none" normalizeH="0" baseline="0" dirty="0">
                <a:ln>
                  <a:noFill/>
                </a:ln>
                <a:effectLst/>
                <a:latin typeface="BIZ UDゴシック" panose="020B0400000000000000" pitchFamily="49" charset="-128"/>
                <a:ea typeface="BIZ UDゴシック" panose="020B0400000000000000" pitchFamily="49" charset="-128"/>
              </a:rPr>
              <a:t>港湾での藻場創出の実証事業</a:t>
            </a:r>
          </a:p>
        </p:txBody>
      </p:sp>
      <p:pic>
        <p:nvPicPr>
          <p:cNvPr id="64" name="Picture 2">
            <a:extLst>
              <a:ext uri="{FF2B5EF4-FFF2-40B4-BE49-F238E27FC236}">
                <a16:creationId xmlns:a16="http://schemas.microsoft.com/office/drawing/2014/main" id="{B8DDD6AF-109A-4D23-BD98-892E9CC088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40144" y="3659158"/>
            <a:ext cx="2049320" cy="1281629"/>
          </a:xfrm>
          <a:prstGeom prst="rect">
            <a:avLst/>
          </a:prstGeom>
          <a:noFill/>
          <a:extLst>
            <a:ext uri="{909E8E84-426E-40DD-AFC4-6F175D3DCCD1}">
              <a14:hiddenFill xmlns:a14="http://schemas.microsoft.com/office/drawing/2010/main">
                <a:solidFill>
                  <a:srgbClr val="FFFFFF"/>
                </a:solidFill>
              </a14:hiddenFill>
            </a:ext>
          </a:extLst>
        </p:spPr>
      </p:pic>
      <p:sp>
        <p:nvSpPr>
          <p:cNvPr id="80" name="二等辺三角形 79">
            <a:extLst>
              <a:ext uri="{FF2B5EF4-FFF2-40B4-BE49-F238E27FC236}">
                <a16:creationId xmlns:a16="http://schemas.microsoft.com/office/drawing/2014/main" id="{E23FA11A-EFD4-4E10-BC4D-37BF7555231C}"/>
              </a:ext>
            </a:extLst>
          </p:cNvPr>
          <p:cNvSpPr/>
          <p:nvPr/>
        </p:nvSpPr>
        <p:spPr>
          <a:xfrm rot="5400000">
            <a:off x="7193973" y="3613641"/>
            <a:ext cx="1892833" cy="869061"/>
          </a:xfrm>
          <a:prstGeom prst="triangle">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65918BCD-DB90-4F25-8533-C4FFE9A441B8}"/>
              </a:ext>
            </a:extLst>
          </p:cNvPr>
          <p:cNvSpPr txBox="1"/>
          <p:nvPr/>
        </p:nvSpPr>
        <p:spPr>
          <a:xfrm>
            <a:off x="7693135" y="2424279"/>
            <a:ext cx="738664" cy="3753592"/>
          </a:xfrm>
          <a:prstGeom prst="rect">
            <a:avLst/>
          </a:prstGeom>
          <a:noFill/>
        </p:spPr>
        <p:txBody>
          <a:bodyPr vert="eaVert" wrap="non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２０２６年　全国豊かな海づくり大会</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２０２５年　大阪・関西万博</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sp>
        <p:nvSpPr>
          <p:cNvPr id="27" name="スライド番号プレースホルダー 1">
            <a:extLst>
              <a:ext uri="{FF2B5EF4-FFF2-40B4-BE49-F238E27FC236}">
                <a16:creationId xmlns:a16="http://schemas.microsoft.com/office/drawing/2014/main" id="{2A483822-B9A4-461C-8758-F2DFC5E46C65}"/>
              </a:ext>
            </a:extLst>
          </p:cNvPr>
          <p:cNvSpPr>
            <a:spLocks noGrp="1"/>
          </p:cNvSpPr>
          <p:nvPr>
            <p:ph type="sldNum" sz="quarter" idx="12"/>
          </p:nvPr>
        </p:nvSpPr>
        <p:spPr>
          <a:xfrm>
            <a:off x="9448800" y="6458954"/>
            <a:ext cx="2743200" cy="365125"/>
          </a:xfrm>
        </p:spPr>
        <p:txBody>
          <a:bodyPr/>
          <a:lstStyle/>
          <a:p>
            <a:fld id="{BCBBC703-554D-4B50-AB77-19436F029C56}" type="slidenum">
              <a:rPr kumimoji="1" lang="ja-JP" altLang="en-US" smtClean="0"/>
              <a:pPr/>
              <a:t>2</a:t>
            </a:fld>
            <a:endParaRPr kumimoji="1" lang="ja-JP" altLang="en-US" dirty="0"/>
          </a:p>
        </p:txBody>
      </p:sp>
      <p:sp>
        <p:nvSpPr>
          <p:cNvPr id="28" name="テキスト ボックス 27">
            <a:extLst>
              <a:ext uri="{FF2B5EF4-FFF2-40B4-BE49-F238E27FC236}">
                <a16:creationId xmlns:a16="http://schemas.microsoft.com/office/drawing/2014/main" id="{7D4AADE7-1EED-4566-88BA-76F0D2C786DD}"/>
              </a:ext>
            </a:extLst>
          </p:cNvPr>
          <p:cNvSpPr txBox="1"/>
          <p:nvPr/>
        </p:nvSpPr>
        <p:spPr>
          <a:xfrm>
            <a:off x="3444296" y="2477959"/>
            <a:ext cx="738664" cy="3888244"/>
          </a:xfrm>
          <a:prstGeom prst="rect">
            <a:avLst/>
          </a:prstGeom>
          <a:noFill/>
        </p:spPr>
        <p:txBody>
          <a:bodyPr vert="eaVert" wrap="non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「豊かな大阪湾」</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　　　　　　　　保全・再生・創出プラン策定</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5398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DEB6C640-A937-4C30-A1DF-00CA4274465A}"/>
              </a:ext>
            </a:extLst>
          </p:cNvPr>
          <p:cNvSpPr txBox="1"/>
          <p:nvPr/>
        </p:nvSpPr>
        <p:spPr>
          <a:xfrm>
            <a:off x="117598" y="138030"/>
            <a:ext cx="12192000"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ブルーカーボン生態系とは</a:t>
            </a:r>
          </a:p>
        </p:txBody>
      </p:sp>
      <p:sp>
        <p:nvSpPr>
          <p:cNvPr id="35" name="正方形/長方形 34">
            <a:extLst>
              <a:ext uri="{FF2B5EF4-FFF2-40B4-BE49-F238E27FC236}">
                <a16:creationId xmlns:a16="http://schemas.microsoft.com/office/drawing/2014/main" id="{8AF0C3CE-158B-4BA5-93F5-48A0A6065C03}"/>
              </a:ext>
            </a:extLst>
          </p:cNvPr>
          <p:cNvSpPr/>
          <p:nvPr/>
        </p:nvSpPr>
        <p:spPr>
          <a:xfrm>
            <a:off x="0" y="740851"/>
            <a:ext cx="12192000" cy="2701544"/>
          </a:xfrm>
          <a:prstGeom prst="rect">
            <a:avLst/>
          </a:prstGeom>
          <a:solidFill>
            <a:srgbClr val="D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2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64235541-E9FB-46C7-A123-84AE128EC230}"/>
              </a:ext>
            </a:extLst>
          </p:cNvPr>
          <p:cNvSpPr txBox="1"/>
          <p:nvPr/>
        </p:nvSpPr>
        <p:spPr>
          <a:xfrm>
            <a:off x="406356" y="960301"/>
            <a:ext cx="12021565" cy="2298065"/>
          </a:xfrm>
          <a:prstGeom prst="rect">
            <a:avLst/>
          </a:prstGeom>
          <a:noFill/>
        </p:spPr>
        <p:txBody>
          <a:bodyPr wrap="square">
            <a:spAutoFit/>
          </a:bodyPr>
          <a:lstStyle/>
          <a:p>
            <a:pPr>
              <a:lnSpc>
                <a:spcPts val="2000"/>
              </a:lnSpc>
              <a:spcBef>
                <a:spcPts val="100"/>
              </a:spcBef>
              <a:spcAft>
                <a:spcPts val="100"/>
              </a:spcAft>
            </a:pPr>
            <a:r>
              <a:rPr lang="ja-JP" altLang="en-US" sz="2400" spc="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二酸化炭素（ＣＯ</a:t>
            </a:r>
            <a:r>
              <a:rPr lang="ja-JP" altLang="en-US" sz="1200" spc="100" dirty="0">
                <a:latin typeface="BIZ UDゴシック" panose="020B0400000000000000" pitchFamily="49" charset="-128"/>
                <a:ea typeface="BIZ UDゴシック" panose="020B0400000000000000" pitchFamily="49" charset="-128"/>
                <a:cs typeface="Times New Roman" panose="02020603050405020304" pitchFamily="18" charset="0"/>
              </a:rPr>
              <a:t>２</a:t>
            </a: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）を吸収・貯留する海洋生態系のこと</a:t>
            </a:r>
            <a:endParaRPr lang="en-US" altLang="ja-JP" sz="2200" spc="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2000"/>
              </a:lnSpc>
              <a:spcBef>
                <a:spcPts val="100"/>
              </a:spcBef>
              <a:spcAft>
                <a:spcPts val="100"/>
              </a:spcAft>
            </a:pPr>
            <a:endPar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285750" indent="68263">
              <a:lnSpc>
                <a:spcPts val="2000"/>
              </a:lnSpc>
              <a:spcBef>
                <a:spcPts val="100"/>
              </a:spcBef>
              <a:spcAft>
                <a:spcPts val="100"/>
              </a:spcAft>
              <a:buFont typeface="Wingdings" panose="05000000000000000000" pitchFamily="2" charset="2"/>
              <a:buChar char="Ø"/>
            </a:pP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2200" b="1" u="sng" spc="100" dirty="0">
                <a:latin typeface="BIZ UDゴシック" panose="020B0400000000000000" pitchFamily="49" charset="-128"/>
                <a:ea typeface="BIZ UDゴシック" panose="020B0400000000000000" pitchFamily="49" charset="-128"/>
                <a:cs typeface="Times New Roman" panose="02020603050405020304" pitchFamily="18" charset="0"/>
              </a:rPr>
              <a:t>藻場</a:t>
            </a:r>
            <a:r>
              <a:rPr lang="en-US" altLang="ja-JP" sz="2200" b="1" u="sng" spc="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200" b="1" u="sng" spc="100" dirty="0">
                <a:latin typeface="BIZ UDゴシック" panose="020B0400000000000000" pitchFamily="49" charset="-128"/>
                <a:ea typeface="BIZ UDゴシック" panose="020B0400000000000000" pitchFamily="49" charset="-128"/>
                <a:cs typeface="Times New Roman" panose="02020603050405020304" pitchFamily="18" charset="0"/>
              </a:rPr>
              <a:t>海草（アマモ等）、海藻（ワカメ、コンブ等）</a:t>
            </a:r>
            <a:r>
              <a:rPr lang="en-US" altLang="ja-JP" sz="2200" b="1" u="sng" spc="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200" b="1" u="sng" spc="100" dirty="0">
                <a:latin typeface="BIZ UDゴシック" panose="020B0400000000000000" pitchFamily="49" charset="-128"/>
                <a:ea typeface="BIZ UDゴシック" panose="020B0400000000000000" pitchFamily="49" charset="-128"/>
                <a:cs typeface="Times New Roman" panose="02020603050405020304" pitchFamily="18" charset="0"/>
              </a:rPr>
              <a:t>、干潟 等</a:t>
            </a:r>
          </a:p>
          <a:p>
            <a:pPr>
              <a:lnSpc>
                <a:spcPts val="2000"/>
              </a:lnSpc>
              <a:spcBef>
                <a:spcPts val="600"/>
              </a:spcBef>
              <a:spcAft>
                <a:spcPts val="100"/>
              </a:spcAft>
            </a:pP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2200" spc="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2000"/>
              </a:lnSpc>
              <a:spcBef>
                <a:spcPts val="600"/>
              </a:spcBef>
              <a:spcAft>
                <a:spcPts val="100"/>
              </a:spcAft>
            </a:pP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・藻場や干潟などの面積が拡大することで、</a:t>
            </a:r>
            <a:r>
              <a:rPr lang="ja-JP" altLang="en-US" sz="2200" b="1" u="sng" spc="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ＣＯ２の吸収・貯留量増加</a:t>
            </a: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のほか、</a:t>
            </a:r>
            <a:endParaRPr lang="en-US" altLang="ja-JP" sz="2200" spc="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2000"/>
              </a:lnSpc>
              <a:spcBef>
                <a:spcPts val="600"/>
              </a:spcBef>
              <a:spcAft>
                <a:spcPts val="100"/>
              </a:spcAft>
            </a:pPr>
            <a:r>
              <a:rPr lang="en-US" altLang="ja-JP" sz="2200" spc="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水中の酸素の供給等による</a:t>
            </a:r>
            <a:r>
              <a:rPr lang="ja-JP" altLang="en-US" sz="2200" b="1" u="sng" spc="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水質改善</a:t>
            </a: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200" b="1" u="sng" spc="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魚類等の産卵と生育の場の創出による</a:t>
            </a:r>
            <a:endParaRPr lang="en-US" altLang="ja-JP" sz="2200" b="1" u="sng" spc="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2000"/>
              </a:lnSpc>
              <a:spcBef>
                <a:spcPts val="600"/>
              </a:spcBef>
              <a:spcAft>
                <a:spcPts val="100"/>
              </a:spcAft>
            </a:pPr>
            <a:r>
              <a:rPr lang="ja-JP" altLang="en-US" sz="2200" b="1" spc="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2200" b="1" u="sng" spc="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生物多様性の向上</a:t>
            </a:r>
            <a:r>
              <a:rPr lang="ja-JP" altLang="en-US" sz="2200" spc="100" dirty="0">
                <a:latin typeface="BIZ UDゴシック" panose="020B0400000000000000" pitchFamily="49" charset="-128"/>
                <a:ea typeface="BIZ UDゴシック" panose="020B0400000000000000" pitchFamily="49" charset="-128"/>
                <a:cs typeface="Times New Roman" panose="02020603050405020304" pitchFamily="18" charset="0"/>
              </a:rPr>
              <a:t>等の相乗的な効果がある。</a:t>
            </a:r>
          </a:p>
        </p:txBody>
      </p:sp>
      <p:sp>
        <p:nvSpPr>
          <p:cNvPr id="28" name="正方形/長方形 27">
            <a:extLst>
              <a:ext uri="{FF2B5EF4-FFF2-40B4-BE49-F238E27FC236}">
                <a16:creationId xmlns:a16="http://schemas.microsoft.com/office/drawing/2014/main" id="{00E0C164-287A-4ED8-B0A7-B0F38A5AA0FF}"/>
              </a:ext>
            </a:extLst>
          </p:cNvPr>
          <p:cNvSpPr/>
          <p:nvPr/>
        </p:nvSpPr>
        <p:spPr>
          <a:xfrm>
            <a:off x="-1" y="3442394"/>
            <a:ext cx="12192000" cy="28547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F2E656CA-C752-4521-8742-A7F50A57BC63}"/>
              </a:ext>
            </a:extLst>
          </p:cNvPr>
          <p:cNvSpPr/>
          <p:nvPr/>
        </p:nvSpPr>
        <p:spPr>
          <a:xfrm>
            <a:off x="-2" y="3425732"/>
            <a:ext cx="5451794" cy="481087"/>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a:solidFill>
                  <a:schemeClr val="bg1"/>
                </a:solidFill>
                <a:latin typeface="BIZ UDゴシック" panose="020B0400000000000000" pitchFamily="49" charset="-128"/>
                <a:ea typeface="BIZ UDゴシック" panose="020B0400000000000000" pitchFamily="49" charset="-128"/>
              </a:rPr>
              <a:t>大阪湾におけるブルーカーボン生態系の例</a:t>
            </a:r>
          </a:p>
        </p:txBody>
      </p:sp>
      <p:sp>
        <p:nvSpPr>
          <p:cNvPr id="32" name="テキスト ボックス 9">
            <a:extLst>
              <a:ext uri="{FF2B5EF4-FFF2-40B4-BE49-F238E27FC236}">
                <a16:creationId xmlns:a16="http://schemas.microsoft.com/office/drawing/2014/main" id="{7D021CD9-DA35-4B5F-96D7-CE089A415DCF}"/>
              </a:ext>
            </a:extLst>
          </p:cNvPr>
          <p:cNvSpPr txBox="1"/>
          <p:nvPr/>
        </p:nvSpPr>
        <p:spPr>
          <a:xfrm>
            <a:off x="157296" y="5677472"/>
            <a:ext cx="2414482" cy="269056"/>
          </a:xfrm>
          <a:prstGeom prst="rect">
            <a:avLst/>
          </a:prstGeom>
          <a:noFill/>
        </p:spPr>
        <p:txBody>
          <a:bodyPr wrap="square" rtlCol="0">
            <a:noAutofit/>
          </a:bodyPr>
          <a:lstStyle/>
          <a:p>
            <a:pPr algn="ctr">
              <a:spcAft>
                <a:spcPts val="0"/>
              </a:spcAft>
            </a:pP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海草（うみくさ）藻場</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spcAft>
                <a:spcPts val="0"/>
              </a:spcAft>
            </a:pP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～貝塚市～</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spcAft>
                <a:spcPts val="0"/>
              </a:spcAft>
            </a:pP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6" name="テキスト ボックス 9">
            <a:extLst>
              <a:ext uri="{FF2B5EF4-FFF2-40B4-BE49-F238E27FC236}">
                <a16:creationId xmlns:a16="http://schemas.microsoft.com/office/drawing/2014/main" id="{6074EBB1-FB00-4B88-93C7-EF66F75E91A3}"/>
              </a:ext>
            </a:extLst>
          </p:cNvPr>
          <p:cNvSpPr txBox="1"/>
          <p:nvPr/>
        </p:nvSpPr>
        <p:spPr>
          <a:xfrm>
            <a:off x="2724060" y="5684033"/>
            <a:ext cx="2787188" cy="270177"/>
          </a:xfrm>
          <a:prstGeom prst="rect">
            <a:avLst/>
          </a:prstGeom>
          <a:noFill/>
        </p:spPr>
        <p:txBody>
          <a:bodyPr wrap="square" rtlCol="0">
            <a:noAutofit/>
          </a:bodyPr>
          <a:lstStyle/>
          <a:p>
            <a:pPr algn="ctr">
              <a:spcAft>
                <a:spcPts val="0"/>
              </a:spcAft>
            </a:pPr>
            <a:r>
              <a:rPr lang="ja-JP" altLang="en-US" b="1" kern="100">
                <a:latin typeface="BIZ UDPゴシック" panose="020B0400000000000000" pitchFamily="50" charset="-128"/>
                <a:ea typeface="BIZ UDPゴシック" panose="020B0400000000000000" pitchFamily="50" charset="-128"/>
                <a:cs typeface="Times New Roman" panose="02020603050405020304" pitchFamily="18" charset="0"/>
              </a:rPr>
              <a:t>海藻（うみも）</a:t>
            </a: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藻場</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spcAft>
                <a:spcPts val="0"/>
              </a:spcAft>
            </a:pP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～岬町～　</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0" name="テキスト ボックス 9">
            <a:extLst>
              <a:ext uri="{FF2B5EF4-FFF2-40B4-BE49-F238E27FC236}">
                <a16:creationId xmlns:a16="http://schemas.microsoft.com/office/drawing/2014/main" id="{19C95AFA-4417-48F0-AFA3-A93905365B10}"/>
              </a:ext>
            </a:extLst>
          </p:cNvPr>
          <p:cNvSpPr txBox="1"/>
          <p:nvPr/>
        </p:nvSpPr>
        <p:spPr>
          <a:xfrm>
            <a:off x="5642200" y="5614225"/>
            <a:ext cx="2414484" cy="269056"/>
          </a:xfrm>
          <a:prstGeom prst="rect">
            <a:avLst/>
          </a:prstGeom>
          <a:noFill/>
        </p:spPr>
        <p:txBody>
          <a:bodyPr wrap="square" rtlCol="0">
            <a:noAutofit/>
          </a:bodyPr>
          <a:lstStyle/>
          <a:p>
            <a:pPr algn="ctr">
              <a:spcAft>
                <a:spcPts val="0"/>
              </a:spcAft>
            </a:pP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干　潟</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spcAft>
                <a:spcPts val="0"/>
              </a:spcAft>
            </a:pP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～大阪市～</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7" name="図 16">
            <a:extLst>
              <a:ext uri="{FF2B5EF4-FFF2-40B4-BE49-F238E27FC236}">
                <a16:creationId xmlns:a16="http://schemas.microsoft.com/office/drawing/2014/main" id="{1D541594-FFC8-4D3F-8BD2-D1E4AA4C7DFF}"/>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815067" y="4025675"/>
            <a:ext cx="2605175" cy="1702184"/>
          </a:xfrm>
          <a:prstGeom prst="rect">
            <a:avLst/>
          </a:prstGeom>
          <a:ln>
            <a:noFill/>
          </a:ln>
          <a:effectLst>
            <a:softEdge rad="112500"/>
          </a:effectLst>
          <a:extLst>
            <a:ext uri="{53640926-AAD7-44D8-BBD7-CCE9431645EC}">
              <a14:shadowObscured xmlns:a14="http://schemas.microsoft.com/office/drawing/2010/main"/>
            </a:ext>
          </a:extLst>
        </p:spPr>
      </p:pic>
      <p:pic>
        <p:nvPicPr>
          <p:cNvPr id="20" name="図 19">
            <a:extLst>
              <a:ext uri="{FF2B5EF4-FFF2-40B4-BE49-F238E27FC236}">
                <a16:creationId xmlns:a16="http://schemas.microsoft.com/office/drawing/2014/main" id="{AD2C7E00-E1D3-4427-9025-E0CC904A0D5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68709" y="4046509"/>
            <a:ext cx="2414482" cy="1702184"/>
          </a:xfrm>
          <a:prstGeom prst="rect">
            <a:avLst/>
          </a:prstGeom>
          <a:ln>
            <a:noFill/>
          </a:ln>
          <a:effectLst>
            <a:softEdge rad="112500"/>
          </a:effectLst>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550E7599-28EC-49DF-A4C6-4874773EDC1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4518" y="4025675"/>
            <a:ext cx="2414484" cy="1650797"/>
          </a:xfrm>
          <a:prstGeom prst="rect">
            <a:avLst/>
          </a:prstGeom>
          <a:noFill/>
          <a:ln>
            <a:noFill/>
          </a:ln>
          <a:effectLst>
            <a:softEdge rad="127000"/>
          </a:effectLst>
        </p:spPr>
      </p:pic>
      <p:sp>
        <p:nvSpPr>
          <p:cNvPr id="22" name="スライド番号プレースホルダー 1">
            <a:extLst>
              <a:ext uri="{FF2B5EF4-FFF2-40B4-BE49-F238E27FC236}">
                <a16:creationId xmlns:a16="http://schemas.microsoft.com/office/drawing/2014/main" id="{41E97C45-CA68-4421-8BA7-1C9D456B75CF}"/>
              </a:ext>
            </a:extLst>
          </p:cNvPr>
          <p:cNvSpPr>
            <a:spLocks noGrp="1"/>
          </p:cNvSpPr>
          <p:nvPr>
            <p:ph type="sldNum" sz="quarter" idx="12"/>
          </p:nvPr>
        </p:nvSpPr>
        <p:spPr>
          <a:xfrm>
            <a:off x="9448800" y="6458954"/>
            <a:ext cx="2743200" cy="365125"/>
          </a:xfrm>
        </p:spPr>
        <p:txBody>
          <a:bodyPr/>
          <a:lstStyle/>
          <a:p>
            <a:fld id="{BCBBC703-554D-4B50-AB77-19436F029C56}" type="slidenum">
              <a:rPr kumimoji="1" lang="ja-JP" altLang="en-US" smtClean="0"/>
              <a:pPr/>
              <a:t>3</a:t>
            </a:fld>
            <a:endParaRPr kumimoji="1" lang="ja-JP" altLang="en-US" dirty="0"/>
          </a:p>
        </p:txBody>
      </p:sp>
      <p:grpSp>
        <p:nvGrpSpPr>
          <p:cNvPr id="7" name="グループ化 6">
            <a:extLst>
              <a:ext uri="{FF2B5EF4-FFF2-40B4-BE49-F238E27FC236}">
                <a16:creationId xmlns:a16="http://schemas.microsoft.com/office/drawing/2014/main" id="{F57287D9-9084-464C-B6C2-AC33A192052D}"/>
              </a:ext>
            </a:extLst>
          </p:cNvPr>
          <p:cNvGrpSpPr/>
          <p:nvPr/>
        </p:nvGrpSpPr>
        <p:grpSpPr>
          <a:xfrm>
            <a:off x="8323051" y="3404914"/>
            <a:ext cx="3785845" cy="2453396"/>
            <a:chOff x="8633041" y="2553692"/>
            <a:chExt cx="3785845" cy="2453396"/>
          </a:xfrm>
        </p:grpSpPr>
        <p:pic>
          <p:nvPicPr>
            <p:cNvPr id="3" name="図 2">
              <a:extLst>
                <a:ext uri="{FF2B5EF4-FFF2-40B4-BE49-F238E27FC236}">
                  <a16:creationId xmlns:a16="http://schemas.microsoft.com/office/drawing/2014/main" id="{686F332C-2E6A-49C4-9513-61FCF770834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33041" y="3454442"/>
              <a:ext cx="2328969" cy="1552646"/>
            </a:xfrm>
            <a:prstGeom prst="rect">
              <a:avLst/>
            </a:prstGeom>
            <a:ln>
              <a:noFill/>
            </a:ln>
            <a:effectLst>
              <a:softEdge rad="112500"/>
            </a:effectLst>
          </p:spPr>
        </p:pic>
        <p:pic>
          <p:nvPicPr>
            <p:cNvPr id="5" name="図 4">
              <a:extLst>
                <a:ext uri="{FF2B5EF4-FFF2-40B4-BE49-F238E27FC236}">
                  <a16:creationId xmlns:a16="http://schemas.microsoft.com/office/drawing/2014/main" id="{B325E48E-1B2F-4432-A17E-F81817993E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65230" y="2553692"/>
              <a:ext cx="1753656" cy="1169106"/>
            </a:xfrm>
            <a:prstGeom prst="rect">
              <a:avLst/>
            </a:prstGeom>
            <a:ln>
              <a:noFill/>
            </a:ln>
            <a:effectLst>
              <a:softEdge rad="112500"/>
            </a:effectLst>
          </p:spPr>
        </p:pic>
        <p:sp>
          <p:nvSpPr>
            <p:cNvPr id="6" name="テキスト ボックス 5">
              <a:extLst>
                <a:ext uri="{FF2B5EF4-FFF2-40B4-BE49-F238E27FC236}">
                  <a16:creationId xmlns:a16="http://schemas.microsoft.com/office/drawing/2014/main" id="{8248467E-D6AD-45CB-A884-268F7309112D}"/>
                </a:ext>
              </a:extLst>
            </p:cNvPr>
            <p:cNvSpPr txBox="1"/>
            <p:nvPr/>
          </p:nvSpPr>
          <p:spPr>
            <a:xfrm>
              <a:off x="11586862" y="3327600"/>
              <a:ext cx="748923" cy="261610"/>
            </a:xfrm>
            <a:prstGeom prst="rect">
              <a:avLst/>
            </a:prstGeom>
            <a:solidFill>
              <a:schemeClr val="accent4">
                <a:lumMod val="40000"/>
                <a:lumOff val="60000"/>
              </a:schemeClr>
            </a:solidFill>
          </p:spPr>
          <p:txBody>
            <a:bodyPr wrap="none" rtlCol="0">
              <a:spAutoFit/>
            </a:bodyPr>
            <a:lstStyle/>
            <a:p>
              <a:r>
                <a:rPr kumimoji="1" lang="ja-JP" altLang="en-US" sz="1100" dirty="0">
                  <a:latin typeface="BIZ UDゴシック" panose="020B0400000000000000" pitchFamily="49" charset="-128"/>
                  <a:ea typeface="BIZ UDゴシック" panose="020B0400000000000000" pitchFamily="49" charset="-128"/>
                </a:rPr>
                <a:t>クロダイ</a:t>
              </a:r>
            </a:p>
          </p:txBody>
        </p:sp>
        <p:sp>
          <p:nvSpPr>
            <p:cNvPr id="24" name="テキスト ボックス 23">
              <a:extLst>
                <a:ext uri="{FF2B5EF4-FFF2-40B4-BE49-F238E27FC236}">
                  <a16:creationId xmlns:a16="http://schemas.microsoft.com/office/drawing/2014/main" id="{D5FECE2D-13E0-4BED-BD39-4D8B83A548BE}"/>
                </a:ext>
              </a:extLst>
            </p:cNvPr>
            <p:cNvSpPr txBox="1"/>
            <p:nvPr/>
          </p:nvSpPr>
          <p:spPr>
            <a:xfrm>
              <a:off x="10213087" y="4601283"/>
              <a:ext cx="748923" cy="261610"/>
            </a:xfrm>
            <a:prstGeom prst="rect">
              <a:avLst/>
            </a:prstGeom>
            <a:solidFill>
              <a:schemeClr val="accent4">
                <a:lumMod val="40000"/>
                <a:lumOff val="60000"/>
              </a:schemeClr>
            </a:solidFill>
          </p:spPr>
          <p:txBody>
            <a:bodyPr wrap="none" rtlCol="0">
              <a:spAutoFit/>
            </a:bodyPr>
            <a:lstStyle/>
            <a:p>
              <a:r>
                <a:rPr kumimoji="1" lang="ja-JP" altLang="en-US" sz="1100" dirty="0">
                  <a:latin typeface="BIZ UDゴシック" panose="020B0400000000000000" pitchFamily="49" charset="-128"/>
                  <a:ea typeface="BIZ UDゴシック" panose="020B0400000000000000" pitchFamily="49" charset="-128"/>
                </a:rPr>
                <a:t>キジハタ</a:t>
              </a:r>
            </a:p>
          </p:txBody>
        </p:sp>
      </p:grpSp>
      <p:pic>
        <p:nvPicPr>
          <p:cNvPr id="11" name="図 10">
            <a:extLst>
              <a:ext uri="{FF2B5EF4-FFF2-40B4-BE49-F238E27FC236}">
                <a16:creationId xmlns:a16="http://schemas.microsoft.com/office/drawing/2014/main" id="{830804C2-F65A-42D4-9CEF-B352EDD34CC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86672" y="3084432"/>
            <a:ext cx="1704947" cy="1169107"/>
          </a:xfrm>
          <a:prstGeom prst="rect">
            <a:avLst/>
          </a:prstGeom>
          <a:ln>
            <a:noFill/>
          </a:ln>
          <a:effectLst>
            <a:softEdge rad="112500"/>
          </a:effectLst>
        </p:spPr>
      </p:pic>
      <p:sp>
        <p:nvSpPr>
          <p:cNvPr id="31" name="テキスト ボックス 30">
            <a:extLst>
              <a:ext uri="{FF2B5EF4-FFF2-40B4-BE49-F238E27FC236}">
                <a16:creationId xmlns:a16="http://schemas.microsoft.com/office/drawing/2014/main" id="{FED4D2D6-8B6A-4CC8-B2D2-A242A607F727}"/>
              </a:ext>
            </a:extLst>
          </p:cNvPr>
          <p:cNvSpPr txBox="1"/>
          <p:nvPr/>
        </p:nvSpPr>
        <p:spPr>
          <a:xfrm>
            <a:off x="8323052" y="3914306"/>
            <a:ext cx="748923" cy="261610"/>
          </a:xfrm>
          <a:prstGeom prst="rect">
            <a:avLst/>
          </a:prstGeom>
          <a:solidFill>
            <a:schemeClr val="accent4">
              <a:lumMod val="40000"/>
              <a:lumOff val="60000"/>
            </a:schemeClr>
          </a:solidFill>
        </p:spPr>
        <p:txBody>
          <a:bodyPr wrap="none" rtlCol="0">
            <a:spAutoFit/>
          </a:bodyPr>
          <a:lstStyle/>
          <a:p>
            <a:r>
              <a:rPr kumimoji="1" lang="ja-JP" altLang="en-US" sz="1100" dirty="0">
                <a:latin typeface="BIZ UDゴシック" panose="020B0400000000000000" pitchFamily="49" charset="-128"/>
                <a:ea typeface="BIZ UDゴシック" panose="020B0400000000000000" pitchFamily="49" charset="-128"/>
              </a:rPr>
              <a:t>コウイカ</a:t>
            </a:r>
          </a:p>
        </p:txBody>
      </p:sp>
      <p:sp>
        <p:nvSpPr>
          <p:cNvPr id="33" name="四角形: 角を丸くする 32">
            <a:extLst>
              <a:ext uri="{FF2B5EF4-FFF2-40B4-BE49-F238E27FC236}">
                <a16:creationId xmlns:a16="http://schemas.microsoft.com/office/drawing/2014/main" id="{D23AECBC-0AF2-4651-8012-ECE7DD40C784}"/>
              </a:ext>
            </a:extLst>
          </p:cNvPr>
          <p:cNvSpPr/>
          <p:nvPr/>
        </p:nvSpPr>
        <p:spPr>
          <a:xfrm>
            <a:off x="8740011" y="5910435"/>
            <a:ext cx="3244859" cy="401218"/>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a:solidFill>
                  <a:schemeClr val="bg1"/>
                </a:solidFill>
                <a:latin typeface="BIZ UDゴシック" panose="020B0400000000000000" pitchFamily="49" charset="-128"/>
                <a:ea typeface="BIZ UDゴシック" panose="020B0400000000000000" pitchFamily="49" charset="-128"/>
              </a:rPr>
              <a:t>大阪湾の魚介類</a:t>
            </a:r>
          </a:p>
        </p:txBody>
      </p:sp>
    </p:spTree>
    <p:extLst>
      <p:ext uri="{BB962C8B-B14F-4D97-AF65-F5344CB8AC3E}">
        <p14:creationId xmlns:p14="http://schemas.microsoft.com/office/powerpoint/2010/main" val="394064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17">
            <a:extLst>
              <a:ext uri="{FF2B5EF4-FFF2-40B4-BE49-F238E27FC236}">
                <a16:creationId xmlns:a16="http://schemas.microsoft.com/office/drawing/2014/main" id="{2B6F6D00-86F2-44EE-9A14-153EF6938E58}"/>
              </a:ext>
            </a:extLst>
          </p:cNvPr>
          <p:cNvSpPr/>
          <p:nvPr/>
        </p:nvSpPr>
        <p:spPr>
          <a:xfrm>
            <a:off x="0" y="4690446"/>
            <a:ext cx="12192000" cy="1609512"/>
          </a:xfrm>
          <a:prstGeom prst="rect">
            <a:avLst/>
          </a:prstGeom>
          <a:solidFill>
            <a:srgbClr val="D6F9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algn="l"/>
            <a:endParaRPr lang="en-US" altLang="ja-JP" sz="1600" kern="100" dirty="0">
              <a:solidFill>
                <a:schemeClr val="tx1"/>
              </a:solidFill>
              <a:effectLst/>
              <a:latin typeface="BIZ UDゴシック" panose="020B0400000000000000" pitchFamily="49" charset="-128"/>
              <a:ea typeface="游明朝" panose="02020400000000000000" pitchFamily="18" charset="-128"/>
              <a:cs typeface="Times New Roman" panose="02020603050405020304" pitchFamily="18" charset="0"/>
            </a:endParaRPr>
          </a:p>
        </p:txBody>
      </p:sp>
      <p:sp>
        <p:nvSpPr>
          <p:cNvPr id="16" name="正方形/長方形 15"/>
          <p:cNvSpPr/>
          <p:nvPr/>
        </p:nvSpPr>
        <p:spPr>
          <a:xfrm>
            <a:off x="3769333" y="939379"/>
            <a:ext cx="8297006" cy="3053144"/>
          </a:xfrm>
          <a:prstGeom prst="rect">
            <a:avLst/>
          </a:prstGeom>
          <a:noFill/>
          <a:ln>
            <a:noFill/>
          </a:ln>
        </p:spPr>
        <p:txBody>
          <a:bodyPr wrap="square">
            <a:spAutoFit/>
          </a:bodyPr>
          <a:lstStyle/>
          <a:p>
            <a:pPr>
              <a:lnSpc>
                <a:spcPct val="200000"/>
              </a:lnSpc>
            </a:pPr>
            <a:r>
              <a:rPr kumimoji="1" lang="ja-JP" altLang="en-US" sz="2000" b="1" dirty="0">
                <a:solidFill>
                  <a:srgbClr val="023894"/>
                </a:solidFill>
                <a:latin typeface="BIZ UDゴシック" panose="020B0400000000000000" pitchFamily="49" charset="-128"/>
                <a:ea typeface="BIZ UDゴシック" panose="020B0400000000000000" pitchFamily="49" charset="-128"/>
              </a:rPr>
              <a:t>大阪湾におけるブルーカーボン生態系（藻場・干潟）</a:t>
            </a:r>
            <a:r>
              <a:rPr kumimoji="1" lang="ja-JP" altLang="en-US" sz="2000" dirty="0">
                <a:solidFill>
                  <a:schemeClr val="tx1">
                    <a:lumMod val="75000"/>
                    <a:lumOff val="25000"/>
                  </a:schemeClr>
                </a:solidFill>
                <a:latin typeface="BIZ UDゴシック" panose="020B0400000000000000" pitchFamily="49" charset="-128"/>
                <a:ea typeface="BIZ UDゴシック" panose="020B0400000000000000" pitchFamily="49" charset="-128"/>
              </a:rPr>
              <a:t>のミッシング</a:t>
            </a:r>
            <a:endParaRPr kumimoji="1" lang="en-US" altLang="ja-JP" sz="2000" dirty="0">
              <a:solidFill>
                <a:schemeClr val="tx1">
                  <a:lumMod val="75000"/>
                  <a:lumOff val="25000"/>
                </a:schemeClr>
              </a:solidFill>
              <a:latin typeface="BIZ UDゴシック" panose="020B0400000000000000" pitchFamily="49" charset="-128"/>
              <a:ea typeface="BIZ UDゴシック" panose="020B0400000000000000" pitchFamily="49" charset="-128"/>
            </a:endParaRPr>
          </a:p>
          <a:p>
            <a:pPr>
              <a:lnSpc>
                <a:spcPct val="200000"/>
              </a:lnSpc>
            </a:pPr>
            <a:r>
              <a:rPr kumimoji="1" lang="ja-JP" altLang="en-US" sz="2000" dirty="0">
                <a:solidFill>
                  <a:schemeClr val="tx1">
                    <a:lumMod val="75000"/>
                    <a:lumOff val="25000"/>
                  </a:schemeClr>
                </a:solidFill>
                <a:latin typeface="BIZ UDゴシック" panose="020B0400000000000000" pitchFamily="49" charset="-128"/>
                <a:ea typeface="BIZ UDゴシック" panose="020B0400000000000000" pitchFamily="49" charset="-128"/>
              </a:rPr>
              <a:t>リンクとなっている</a:t>
            </a:r>
            <a:r>
              <a:rPr kumimoji="1" lang="ja-JP" altLang="en-US" sz="2000" b="1" dirty="0">
                <a:solidFill>
                  <a:srgbClr val="023894"/>
                </a:solidFill>
                <a:latin typeface="BIZ UDゴシック" panose="020B0400000000000000" pitchFamily="49" charset="-128"/>
                <a:ea typeface="BIZ UDゴシック" panose="020B0400000000000000" pitchFamily="49" charset="-128"/>
              </a:rPr>
              <a:t>湾奥部（貝塚市～神戸市東部）における創出</a:t>
            </a:r>
            <a:r>
              <a:rPr kumimoji="1" lang="ja-JP" altLang="en-US" sz="2000" dirty="0">
                <a:solidFill>
                  <a:schemeClr val="tx1">
                    <a:lumMod val="75000"/>
                    <a:lumOff val="25000"/>
                  </a:schemeClr>
                </a:solidFill>
                <a:latin typeface="BIZ UDゴシック" panose="020B0400000000000000" pitchFamily="49" charset="-128"/>
                <a:ea typeface="BIZ UDゴシック" panose="020B0400000000000000" pitchFamily="49" charset="-128"/>
              </a:rPr>
              <a:t>や、</a:t>
            </a:r>
            <a:r>
              <a:rPr kumimoji="1" lang="ja-JP" altLang="en-US" sz="2000" b="1" dirty="0">
                <a:solidFill>
                  <a:srgbClr val="023894"/>
                </a:solidFill>
                <a:latin typeface="BIZ UDゴシック" panose="020B0400000000000000" pitchFamily="49" charset="-128"/>
                <a:ea typeface="BIZ UDゴシック" panose="020B0400000000000000" pitchFamily="49" charset="-128"/>
              </a:rPr>
              <a:t>湾南部や西部における保全・再生</a:t>
            </a:r>
            <a:r>
              <a:rPr kumimoji="1" lang="ja-JP" altLang="en-US" sz="2000" dirty="0">
                <a:solidFill>
                  <a:schemeClr val="tx1">
                    <a:lumMod val="75000"/>
                    <a:lumOff val="25000"/>
                  </a:schemeClr>
                </a:solidFill>
                <a:latin typeface="BIZ UDゴシック" panose="020B0400000000000000" pitchFamily="49" charset="-128"/>
                <a:ea typeface="BIZ UDゴシック" panose="020B0400000000000000" pitchFamily="49" charset="-128"/>
              </a:rPr>
              <a:t>を大阪・関西万博等を契機として、</a:t>
            </a:r>
            <a:endParaRPr kumimoji="1" lang="en-US" altLang="ja-JP" sz="2000" dirty="0">
              <a:solidFill>
                <a:schemeClr val="tx1">
                  <a:lumMod val="75000"/>
                  <a:lumOff val="25000"/>
                </a:schemeClr>
              </a:solidFill>
              <a:latin typeface="BIZ UDゴシック" panose="020B0400000000000000" pitchFamily="49" charset="-128"/>
              <a:ea typeface="BIZ UDゴシック" panose="020B0400000000000000" pitchFamily="49" charset="-128"/>
            </a:endParaRPr>
          </a:p>
          <a:p>
            <a:pPr>
              <a:lnSpc>
                <a:spcPct val="200000"/>
              </a:lnSpc>
            </a:pPr>
            <a:r>
              <a:rPr kumimoji="1" lang="ja-JP" altLang="en-US" sz="2000" dirty="0">
                <a:solidFill>
                  <a:schemeClr val="tx1">
                    <a:lumMod val="75000"/>
                    <a:lumOff val="25000"/>
                  </a:schemeClr>
                </a:solidFill>
                <a:latin typeface="BIZ UDゴシック" panose="020B0400000000000000" pitchFamily="49" charset="-128"/>
                <a:ea typeface="BIZ UDゴシック" panose="020B0400000000000000" pitchFamily="49" charset="-128"/>
              </a:rPr>
              <a:t>民間企業や地域団体等と連携して加速することにより、</a:t>
            </a:r>
            <a:r>
              <a:rPr kumimoji="1" lang="ja-JP" altLang="en-US" sz="2000" b="1" dirty="0">
                <a:solidFill>
                  <a:srgbClr val="023894"/>
                </a:solidFill>
                <a:latin typeface="BIZ UDゴシック" panose="020B0400000000000000" pitchFamily="49" charset="-128"/>
                <a:ea typeface="BIZ UDゴシック" panose="020B0400000000000000" pitchFamily="49" charset="-128"/>
              </a:rPr>
              <a:t>大阪湾沿岸をブルーカーボン生態系の回廊（コリドー）でつなぐ</a:t>
            </a:r>
            <a:r>
              <a:rPr kumimoji="1" lang="ja-JP" altLang="en-US" sz="2000" dirty="0">
                <a:latin typeface="BIZ UDゴシック" panose="020B0400000000000000" pitchFamily="49" charset="-128"/>
                <a:ea typeface="BIZ UDゴシック" panose="020B0400000000000000" pitchFamily="49" charset="-128"/>
              </a:rPr>
              <a:t>構想</a:t>
            </a:r>
            <a:endParaRPr kumimoji="1" lang="en-US" altLang="ja-JP" sz="2000" dirty="0">
              <a:latin typeface="BIZ UDゴシック" panose="020B0400000000000000" pitchFamily="49" charset="-128"/>
              <a:ea typeface="BIZ UDゴシック" panose="020B0400000000000000" pitchFamily="49" charset="-128"/>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609" y="1063578"/>
            <a:ext cx="3348388" cy="2975143"/>
          </a:xfrm>
          <a:prstGeom prst="rect">
            <a:avLst/>
          </a:prstGeom>
        </p:spPr>
      </p:pic>
      <p:sp>
        <p:nvSpPr>
          <p:cNvPr id="12" name="テキスト ボックス 11"/>
          <p:cNvSpPr txBox="1"/>
          <p:nvPr/>
        </p:nvSpPr>
        <p:spPr>
          <a:xfrm>
            <a:off x="502741" y="902181"/>
            <a:ext cx="2928123" cy="374461"/>
          </a:xfrm>
          <a:prstGeom prst="rect">
            <a:avLst/>
          </a:prstGeom>
          <a:solidFill>
            <a:schemeClr val="tx1"/>
          </a:solidFill>
        </p:spPr>
        <p:txBody>
          <a:bodyPr wrap="square" rtlCol="0">
            <a:spAutoFit/>
          </a:bodyPr>
          <a:lstStyle/>
          <a:p>
            <a:pPr algn="ctr">
              <a:lnSpc>
                <a:spcPts val="2200"/>
              </a:lnSpc>
            </a:pPr>
            <a:r>
              <a:rPr kumimoji="1" lang="ja-JP" altLang="en-US" sz="1600" b="1" dirty="0">
                <a:solidFill>
                  <a:schemeClr val="bg1"/>
                </a:solidFill>
                <a:latin typeface="BIZ UDゴシック" panose="020B0400000000000000" pitchFamily="49" charset="-128"/>
                <a:ea typeface="BIZ UDゴシック" panose="020B0400000000000000" pitchFamily="49" charset="-128"/>
              </a:rPr>
              <a:t>大阪湾</a:t>
            </a:r>
            <a:r>
              <a:rPr kumimoji="1" lang="en-US" altLang="ja-JP" sz="1600" b="1" dirty="0">
                <a:solidFill>
                  <a:schemeClr val="bg1"/>
                </a:solidFill>
                <a:latin typeface="BIZ UDゴシック" panose="020B0400000000000000" pitchFamily="49" charset="-128"/>
                <a:ea typeface="BIZ UDゴシック" panose="020B0400000000000000" pitchFamily="49" charset="-128"/>
              </a:rPr>
              <a:t>МО</a:t>
            </a:r>
            <a:r>
              <a:rPr kumimoji="1" lang="ja-JP" altLang="en-US" sz="1600" b="1" dirty="0">
                <a:solidFill>
                  <a:schemeClr val="bg1"/>
                </a:solidFill>
                <a:latin typeface="BIZ UDゴシック" panose="020B0400000000000000" pitchFamily="49" charset="-128"/>
                <a:ea typeface="BIZ UDゴシック" panose="020B0400000000000000" pitchFamily="49" charset="-128"/>
              </a:rPr>
              <a:t>ＢＡリンク構想</a:t>
            </a:r>
          </a:p>
        </p:txBody>
      </p:sp>
      <p:sp>
        <p:nvSpPr>
          <p:cNvPr id="13" name="四角形吹き出し 12"/>
          <p:cNvSpPr/>
          <p:nvPr/>
        </p:nvSpPr>
        <p:spPr>
          <a:xfrm>
            <a:off x="2610307" y="1357224"/>
            <a:ext cx="922540" cy="465386"/>
          </a:xfrm>
          <a:prstGeom prst="wedgeRectCallout">
            <a:avLst>
              <a:gd name="adj1" fmla="val -59998"/>
              <a:gd name="adj2" fmla="val 6909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万博会場</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（夢洲）</a:t>
            </a:r>
          </a:p>
        </p:txBody>
      </p:sp>
      <p:sp>
        <p:nvSpPr>
          <p:cNvPr id="14" name="AutoShape 4"/>
          <p:cNvSpPr>
            <a:spLocks noChangeArrowheads="1"/>
          </p:cNvSpPr>
          <p:nvPr/>
        </p:nvSpPr>
        <p:spPr bwMode="auto">
          <a:xfrm>
            <a:off x="599186" y="2831445"/>
            <a:ext cx="1008000" cy="268891"/>
          </a:xfrm>
          <a:prstGeom prst="wedgeRectCallout">
            <a:avLst>
              <a:gd name="adj1" fmla="val 59426"/>
              <a:gd name="adj2" fmla="val 13798"/>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39312" tIns="40446" rIns="39312" bIns="40446"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128000"/>
              </a:lnSpc>
              <a:spcBef>
                <a:spcPct val="0"/>
              </a:spcBef>
              <a:buFontTx/>
              <a:buNone/>
            </a:pPr>
            <a:r>
              <a:rPr lang="ja-JP" altLang="en-US" sz="1100" dirty="0">
                <a:latin typeface="BIZ UDゴシック" panose="020B0400000000000000" pitchFamily="49" charset="-128"/>
                <a:ea typeface="BIZ UDゴシック" panose="020B0400000000000000" pitchFamily="49" charset="-128"/>
              </a:rPr>
              <a:t>関西国際空港</a:t>
            </a:r>
            <a:endParaRPr lang="ja-JP" altLang="ja-JP" sz="1200" dirty="0">
              <a:latin typeface="BIZ UDゴシック" panose="020B0400000000000000" pitchFamily="49" charset="-128"/>
              <a:ea typeface="BIZ UDゴシック" panose="020B0400000000000000" pitchFamily="49" charset="-128"/>
            </a:endParaRPr>
          </a:p>
        </p:txBody>
      </p:sp>
      <p:sp>
        <p:nvSpPr>
          <p:cNvPr id="15" name="テキスト ボックス 14"/>
          <p:cNvSpPr txBox="1"/>
          <p:nvPr/>
        </p:nvSpPr>
        <p:spPr>
          <a:xfrm>
            <a:off x="1505361" y="2054791"/>
            <a:ext cx="1955051" cy="589339"/>
          </a:xfrm>
          <a:prstGeom prst="flowChartAlternateProcess">
            <a:avLst/>
          </a:prstGeom>
          <a:solidFill>
            <a:srgbClr val="1D03DB"/>
          </a:solidFill>
          <a:ln/>
        </p:spPr>
        <p:style>
          <a:lnRef idx="3">
            <a:schemeClr val="lt1"/>
          </a:lnRef>
          <a:fillRef idx="1">
            <a:schemeClr val="accent2"/>
          </a:fillRef>
          <a:effectRef idx="1">
            <a:schemeClr val="accent2"/>
          </a:effectRef>
          <a:fontRef idx="minor">
            <a:schemeClr val="lt1"/>
          </a:fontRef>
        </p:style>
        <p:txBody>
          <a:bodyPr wrap="square" lIns="50400" tIns="50400" rIns="50400" bIns="50400" rtlCol="0">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湾奥部</a:t>
            </a:r>
            <a:endParaRPr lang="en-US" altLang="ja-JP" sz="1400" b="1" dirty="0">
              <a:solidFill>
                <a:schemeClr val="bg1"/>
              </a:solidFill>
              <a:latin typeface="Meiryo UI" panose="020B0604030504040204" pitchFamily="50" charset="-128"/>
              <a:ea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rPr>
              <a:t>藻場の創出</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EB6C640-A937-4C30-A1DF-00CA4274465A}"/>
              </a:ext>
            </a:extLst>
          </p:cNvPr>
          <p:cNvSpPr txBox="1"/>
          <p:nvPr/>
        </p:nvSpPr>
        <p:spPr>
          <a:xfrm>
            <a:off x="118053" y="141874"/>
            <a:ext cx="9952672"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大阪湾ＭＯＢＡリンク構想</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43" name="角丸四角形 11">
            <a:extLst>
              <a:ext uri="{FF2B5EF4-FFF2-40B4-BE49-F238E27FC236}">
                <a16:creationId xmlns:a16="http://schemas.microsoft.com/office/drawing/2014/main" id="{54F0706C-1379-4934-8EB0-10E518230659}"/>
              </a:ext>
            </a:extLst>
          </p:cNvPr>
          <p:cNvSpPr/>
          <p:nvPr/>
        </p:nvSpPr>
        <p:spPr>
          <a:xfrm>
            <a:off x="118053" y="4445890"/>
            <a:ext cx="3399679" cy="359651"/>
          </a:xfrm>
          <a:prstGeom prst="roundRect">
            <a:avLst/>
          </a:prstGeom>
          <a:solidFill>
            <a:srgbClr val="011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latin typeface="BIZ UDPゴシック" panose="020B0400000000000000" pitchFamily="50" charset="-128"/>
                <a:ea typeface="BIZ UDPゴシック" panose="020B0400000000000000" pitchFamily="50" charset="-128"/>
              </a:rPr>
              <a:t>構想実現に向けたロードマップ</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19F61803-8097-413D-80C2-83FC72EF2B27}"/>
              </a:ext>
            </a:extLst>
          </p:cNvPr>
          <p:cNvSpPr txBox="1"/>
          <p:nvPr/>
        </p:nvSpPr>
        <p:spPr>
          <a:xfrm>
            <a:off x="164273" y="3239068"/>
            <a:ext cx="2212186" cy="589339"/>
          </a:xfrm>
          <a:prstGeom prst="flowChartAlternateProcess">
            <a:avLst/>
          </a:prstGeom>
          <a:solidFill>
            <a:srgbClr val="00B050"/>
          </a:solidFill>
          <a:ln/>
        </p:spPr>
        <p:style>
          <a:lnRef idx="3">
            <a:schemeClr val="lt1"/>
          </a:lnRef>
          <a:fillRef idx="1">
            <a:schemeClr val="accent2"/>
          </a:fillRef>
          <a:effectRef idx="1">
            <a:schemeClr val="accent2"/>
          </a:effectRef>
          <a:fontRef idx="minor">
            <a:schemeClr val="lt1"/>
          </a:fontRef>
        </p:style>
        <p:txBody>
          <a:bodyPr wrap="square" lIns="50400" tIns="50400" rIns="50400" bIns="50400"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湾南部・西部</a:t>
            </a:r>
            <a:endParaRPr kumimoji="1" lang="en-US" altLang="ja-JP" sz="1400" b="1" dirty="0">
              <a:solidFill>
                <a:schemeClr val="bg1"/>
              </a:solidFill>
              <a:latin typeface="Meiryo UI" panose="020B0604030504040204" pitchFamily="50" charset="-128"/>
              <a:ea typeface="Meiryo UI" panose="020B0604030504040204" pitchFamily="50" charset="-128"/>
            </a:endParaRPr>
          </a:p>
          <a:p>
            <a:pPr algn="ctr"/>
            <a:r>
              <a:rPr kumimoji="1" lang="ja-JP" altLang="en-US" sz="1400" b="1" dirty="0">
                <a:solidFill>
                  <a:schemeClr val="bg1"/>
                </a:solidFill>
                <a:latin typeface="Meiryo UI" panose="020B0604030504040204" pitchFamily="50" charset="-128"/>
                <a:ea typeface="Meiryo UI" panose="020B0604030504040204" pitchFamily="50" charset="-128"/>
              </a:rPr>
              <a:t>藻場の保全・再生</a:t>
            </a:r>
          </a:p>
        </p:txBody>
      </p:sp>
      <p:sp>
        <p:nvSpPr>
          <p:cNvPr id="26" name="角丸四角形 17">
            <a:extLst>
              <a:ext uri="{FF2B5EF4-FFF2-40B4-BE49-F238E27FC236}">
                <a16:creationId xmlns:a16="http://schemas.microsoft.com/office/drawing/2014/main" id="{30BCF0A1-79BF-41F4-8ADB-283EBBDE7CA8}"/>
              </a:ext>
            </a:extLst>
          </p:cNvPr>
          <p:cNvSpPr/>
          <p:nvPr/>
        </p:nvSpPr>
        <p:spPr>
          <a:xfrm>
            <a:off x="273303" y="5148860"/>
            <a:ext cx="11645394" cy="5226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285750" lvl="0" indent="-285750" algn="l">
              <a:lnSpc>
                <a:spcPct val="200000"/>
              </a:lnSpc>
              <a:buFont typeface="Wingdings" panose="05000000000000000000" pitchFamily="2" charset="2"/>
              <a:buChar char="l"/>
            </a:pPr>
            <a:r>
              <a:rPr lang="en-US" altLang="ja-JP" b="1" kern="100" dirty="0">
                <a:solidFill>
                  <a:schemeClr val="tx1"/>
                </a:solidFill>
                <a:effectLst/>
                <a:latin typeface="BIZ UDゴシック" panose="020B0400000000000000" pitchFamily="49" charset="-128"/>
                <a:ea typeface="游明朝" panose="02020400000000000000" pitchFamily="18" charset="-128"/>
                <a:cs typeface="Times New Roman" panose="02020603050405020304" pitchFamily="18" charset="0"/>
              </a:rPr>
              <a:t>2030</a:t>
            </a:r>
            <a:r>
              <a:rPr lang="ja-JP" altLang="ja-JP"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年度</a:t>
            </a:r>
            <a:r>
              <a:rPr lang="ja-JP" altLang="en-US"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　</a:t>
            </a:r>
            <a:r>
              <a:rPr lang="ja-JP" altLang="en-US" b="1"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大阪湾の</a:t>
            </a:r>
            <a:r>
              <a:rPr lang="en-US" altLang="ja-JP" b="1"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МО</a:t>
            </a:r>
            <a:r>
              <a:rPr lang="ja-JP" altLang="en-US" b="1"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ＢＡ拠点整備及び活動活性化</a:t>
            </a:r>
            <a:endParaRPr lang="ja-JP" altLang="en-US"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285750" lvl="0" indent="-285750" algn="l">
              <a:lnSpc>
                <a:spcPct val="200000"/>
              </a:lnSpc>
              <a:buFont typeface="Wingdings" panose="05000000000000000000" pitchFamily="2" charset="2"/>
              <a:buChar char="l"/>
            </a:pPr>
            <a:r>
              <a:rPr lang="en-US" altLang="ja-JP"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2050</a:t>
            </a:r>
            <a:r>
              <a:rPr lang="ja-JP" altLang="ja-JP"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ja-JP" altLang="en-US"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b="1" kern="100" dirty="0">
                <a:solidFill>
                  <a:srgbClr val="FF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大阪湾МОＢＡリンク構</a:t>
            </a:r>
            <a:r>
              <a:rPr lang="ja-JP" altLang="ja-JP" b="1" kern="100" dirty="0">
                <a:solidFill>
                  <a:srgbClr val="FF0000"/>
                </a:solidFill>
                <a:effectLst/>
                <a:latin typeface="游明朝" panose="02020400000000000000" pitchFamily="18" charset="-128"/>
                <a:ea typeface="BIZ UDゴシック" panose="020B0400000000000000" pitchFamily="49" charset="-128"/>
                <a:cs typeface="Times New Roman" panose="02020603050405020304" pitchFamily="18" charset="0"/>
              </a:rPr>
              <a:t>想の実現</a:t>
            </a:r>
            <a:r>
              <a:rPr lang="ja-JP" altLang="ja-JP"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（カーボンニュートラル</a:t>
            </a:r>
            <a:r>
              <a:rPr lang="ja-JP" altLang="en-US"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等</a:t>
            </a:r>
            <a:r>
              <a:rPr lang="ja-JP" altLang="ja-JP"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に貢献）</a:t>
            </a:r>
            <a:endParaRPr lang="ja-JP" altLang="ja-JP"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スライド番号プレースホルダー 1">
            <a:extLst>
              <a:ext uri="{FF2B5EF4-FFF2-40B4-BE49-F238E27FC236}">
                <a16:creationId xmlns:a16="http://schemas.microsoft.com/office/drawing/2014/main" id="{0650FAB8-3240-4F45-8505-B4D9DEA292BB}"/>
              </a:ext>
            </a:extLst>
          </p:cNvPr>
          <p:cNvSpPr>
            <a:spLocks noGrp="1"/>
          </p:cNvSpPr>
          <p:nvPr>
            <p:ph type="sldNum" sz="quarter" idx="12"/>
          </p:nvPr>
        </p:nvSpPr>
        <p:spPr>
          <a:xfrm>
            <a:off x="9448800" y="6458954"/>
            <a:ext cx="2743200" cy="365125"/>
          </a:xfrm>
        </p:spPr>
        <p:txBody>
          <a:bodyPr/>
          <a:lstStyle/>
          <a:p>
            <a:fld id="{BCBBC703-554D-4B50-AB77-19436F029C56}" type="slidenum">
              <a:rPr kumimoji="1" lang="ja-JP" altLang="en-US" smtClean="0"/>
              <a:pPr/>
              <a:t>4</a:t>
            </a:fld>
            <a:endParaRPr kumimoji="1" lang="ja-JP" altLang="en-US" dirty="0"/>
          </a:p>
        </p:txBody>
      </p:sp>
    </p:spTree>
    <p:extLst>
      <p:ext uri="{BB962C8B-B14F-4D97-AF65-F5344CB8AC3E}">
        <p14:creationId xmlns:p14="http://schemas.microsoft.com/office/powerpoint/2010/main" val="57122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A62401CD-3201-4142-A024-BB281AC132E5}"/>
              </a:ext>
            </a:extLst>
          </p:cNvPr>
          <p:cNvSpPr txBox="1"/>
          <p:nvPr/>
        </p:nvSpPr>
        <p:spPr>
          <a:xfrm>
            <a:off x="0" y="30827"/>
            <a:ext cx="12192001" cy="677108"/>
          </a:xfrm>
          <a:prstGeom prst="rect">
            <a:avLst/>
          </a:prstGeom>
          <a:noFill/>
        </p:spPr>
        <p:txBody>
          <a:bodyPr wrap="square" rtlCol="0">
            <a:spAutoFit/>
          </a:bodyPr>
          <a:lstStyle/>
          <a:p>
            <a:r>
              <a:rPr lang="ja-JP" altLang="en-US" sz="2400" b="1" kern="0" dirty="0">
                <a:solidFill>
                  <a:schemeClr val="bg1"/>
                </a:solidFill>
                <a:latin typeface="BIZ UDゴシック" panose="020B0400000000000000" pitchFamily="49" charset="-128"/>
                <a:ea typeface="BIZ UDゴシック" panose="020B0400000000000000" pitchFamily="49" charset="-128"/>
              </a:rPr>
              <a:t> 大阪湾ブルーカーボン生態系アライアンス（ＭＯＢＡ）</a:t>
            </a:r>
            <a:endParaRPr lang="en-US" altLang="ja-JP" sz="2400" b="1" kern="0" dirty="0">
              <a:solidFill>
                <a:schemeClr val="bg1"/>
              </a:solidFill>
              <a:latin typeface="BIZ UDゴシック" panose="020B0400000000000000" pitchFamily="49" charset="-128"/>
              <a:ea typeface="BIZ UDゴシック" panose="020B0400000000000000" pitchFamily="49" charset="-128"/>
            </a:endParaRPr>
          </a:p>
          <a:p>
            <a:pPr algn="r"/>
            <a:r>
              <a:rPr lang="ja-JP" altLang="en-US" sz="1400" b="1" kern="0" dirty="0">
                <a:solidFill>
                  <a:schemeClr val="bg1"/>
                </a:solidFill>
                <a:latin typeface="BIZ UDゴシック" panose="020B0400000000000000" pitchFamily="49" charset="-128"/>
                <a:ea typeface="BIZ UDゴシック" panose="020B0400000000000000" pitchFamily="49" charset="-128"/>
              </a:rPr>
              <a:t>＊</a:t>
            </a:r>
            <a:r>
              <a:rPr lang="en-US" altLang="ja-JP" sz="1400" b="1" kern="0" dirty="0">
                <a:solidFill>
                  <a:schemeClr val="bg1"/>
                </a:solidFill>
                <a:latin typeface="BIZ UDゴシック" panose="020B0400000000000000" pitchFamily="49" charset="-128"/>
                <a:ea typeface="BIZ UDゴシック" panose="020B0400000000000000" pitchFamily="49" charset="-128"/>
              </a:rPr>
              <a:t>MOBA</a:t>
            </a:r>
            <a:r>
              <a:rPr lang="ja-JP" altLang="en-US" sz="1400" b="1" kern="0" dirty="0">
                <a:solidFill>
                  <a:schemeClr val="bg1"/>
                </a:solidFill>
                <a:latin typeface="BIZ UDゴシック" panose="020B0400000000000000" pitchFamily="49" charset="-128"/>
                <a:ea typeface="BIZ UDゴシック" panose="020B0400000000000000" pitchFamily="49" charset="-128"/>
              </a:rPr>
              <a:t>：</a:t>
            </a:r>
            <a:r>
              <a:rPr lang="en-US" altLang="ja-JP" sz="1400" b="1" kern="0" dirty="0">
                <a:solidFill>
                  <a:schemeClr val="bg1"/>
                </a:solidFill>
                <a:latin typeface="BIZ UDゴシック" panose="020B0400000000000000" pitchFamily="49" charset="-128"/>
                <a:ea typeface="BIZ UDゴシック" panose="020B0400000000000000" pitchFamily="49" charset="-128"/>
              </a:rPr>
              <a:t>Members of the Osaka bay Blue carbon</a:t>
            </a:r>
            <a:r>
              <a:rPr lang="ja-JP" altLang="en-US" sz="1400" b="1" kern="0" dirty="0">
                <a:solidFill>
                  <a:schemeClr val="bg1"/>
                </a:solidFill>
                <a:latin typeface="BIZ UDゴシック" panose="020B0400000000000000" pitchFamily="49" charset="-128"/>
                <a:ea typeface="BIZ UDゴシック" panose="020B0400000000000000" pitchFamily="49" charset="-128"/>
              </a:rPr>
              <a:t> </a:t>
            </a:r>
            <a:r>
              <a:rPr lang="en-US" altLang="ja-JP" sz="1400" b="1" kern="0" dirty="0">
                <a:solidFill>
                  <a:schemeClr val="bg1"/>
                </a:solidFill>
                <a:latin typeface="BIZ UDゴシック" panose="020B0400000000000000" pitchFamily="49" charset="-128"/>
                <a:ea typeface="BIZ UDゴシック" panose="020B0400000000000000" pitchFamily="49" charset="-128"/>
              </a:rPr>
              <a:t>ecosystem Alliance</a:t>
            </a:r>
          </a:p>
        </p:txBody>
      </p:sp>
      <p:sp>
        <p:nvSpPr>
          <p:cNvPr id="20" name="角丸四角形 11">
            <a:extLst>
              <a:ext uri="{FF2B5EF4-FFF2-40B4-BE49-F238E27FC236}">
                <a16:creationId xmlns:a16="http://schemas.microsoft.com/office/drawing/2014/main" id="{39313F85-99BA-4923-9A65-D38A2CB7C3CE}"/>
              </a:ext>
            </a:extLst>
          </p:cNvPr>
          <p:cNvSpPr/>
          <p:nvPr/>
        </p:nvSpPr>
        <p:spPr>
          <a:xfrm>
            <a:off x="193999" y="3545958"/>
            <a:ext cx="1368000" cy="350941"/>
          </a:xfrm>
          <a:prstGeom prst="roundRect">
            <a:avLst/>
          </a:prstGeom>
          <a:solidFill>
            <a:srgbClr val="011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BIZ UDPゴシック" panose="020B0400000000000000" pitchFamily="50" charset="-128"/>
                <a:ea typeface="BIZ UDPゴシック" panose="020B0400000000000000" pitchFamily="50" charset="-128"/>
              </a:rPr>
              <a:t>活動内容</a:t>
            </a:r>
            <a:endParaRPr kumimoji="1" lang="en-US" altLang="ja-JP" sz="2000" dirty="0">
              <a:solidFill>
                <a:schemeClr val="bg1"/>
              </a:solidFill>
              <a:latin typeface="BIZ UDPゴシック" panose="020B0400000000000000" pitchFamily="50" charset="-128"/>
              <a:ea typeface="BIZ UDPゴシック" panose="020B0400000000000000" pitchFamily="50" charset="-128"/>
            </a:endParaRPr>
          </a:p>
        </p:txBody>
      </p:sp>
      <p:sp>
        <p:nvSpPr>
          <p:cNvPr id="21" name="角丸四角形 11">
            <a:extLst>
              <a:ext uri="{FF2B5EF4-FFF2-40B4-BE49-F238E27FC236}">
                <a16:creationId xmlns:a16="http://schemas.microsoft.com/office/drawing/2014/main" id="{9DC33DDB-B0D7-4767-A4AB-9A799CEC7081}"/>
              </a:ext>
            </a:extLst>
          </p:cNvPr>
          <p:cNvSpPr/>
          <p:nvPr/>
        </p:nvSpPr>
        <p:spPr>
          <a:xfrm>
            <a:off x="174544" y="5525852"/>
            <a:ext cx="1368000" cy="350941"/>
          </a:xfrm>
          <a:prstGeom prst="roundRect">
            <a:avLst/>
          </a:prstGeom>
          <a:solidFill>
            <a:srgbClr val="011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BIZ UDPゴシック" panose="020B0400000000000000" pitchFamily="50" charset="-128"/>
                <a:ea typeface="BIZ UDPゴシック" panose="020B0400000000000000" pitchFamily="50" charset="-128"/>
              </a:rPr>
              <a:t>事務局</a:t>
            </a:r>
            <a:endParaRPr kumimoji="1" lang="en-US" altLang="ja-JP" sz="2000"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07AB731-9289-4CD0-8445-7F2BD2F3915E}"/>
              </a:ext>
            </a:extLst>
          </p:cNvPr>
          <p:cNvSpPr txBox="1"/>
          <p:nvPr/>
        </p:nvSpPr>
        <p:spPr>
          <a:xfrm>
            <a:off x="311285" y="5920824"/>
            <a:ext cx="6566327" cy="400110"/>
          </a:xfrm>
          <a:prstGeom prst="rect">
            <a:avLst/>
          </a:prstGeom>
          <a:noFill/>
        </p:spPr>
        <p:txBody>
          <a:bodyPr wrap="square">
            <a:spAutoFit/>
          </a:bodyPr>
          <a:lstStyle/>
          <a:p>
            <a:r>
              <a:rPr lang="ja-JP" altLang="en-US" sz="2000" dirty="0">
                <a:latin typeface="BIZ UDゴシック" panose="020B0400000000000000" pitchFamily="49" charset="-128"/>
                <a:ea typeface="BIZ UDゴシック" panose="020B0400000000000000" pitchFamily="49" charset="-128"/>
                <a:cs typeface="Times New Roman" panose="02020603050405020304" pitchFamily="18" charset="0"/>
              </a:rPr>
              <a:t>大阪府（環境保全課）と兵庫県（水大気課）の共同設置</a:t>
            </a:r>
            <a:endParaRPr lang="en-US" altLang="ja-JP" sz="20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6" name="正方形/長方形 35">
            <a:extLst>
              <a:ext uri="{FF2B5EF4-FFF2-40B4-BE49-F238E27FC236}">
                <a16:creationId xmlns:a16="http://schemas.microsoft.com/office/drawing/2014/main" id="{C07E413E-FB71-40CD-8B3D-8B367D5A08F4}"/>
              </a:ext>
            </a:extLst>
          </p:cNvPr>
          <p:cNvSpPr/>
          <p:nvPr/>
        </p:nvSpPr>
        <p:spPr>
          <a:xfrm>
            <a:off x="0" y="728267"/>
            <a:ext cx="12192000" cy="1345629"/>
          </a:xfrm>
          <a:prstGeom prst="rect">
            <a:avLst/>
          </a:prstGeom>
          <a:solidFill>
            <a:srgbClr val="D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・令和６年１月</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24</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日に、「大阪湾</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MOBA</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リンク構想」の実現に向けて、兵庫県とともに大阪湾</a:t>
            </a:r>
            <a:endPar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ブルーカーボン生態系アライアンス（</a:t>
            </a:r>
            <a:r>
              <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MOBA</a:t>
            </a:r>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）を設立。</a:t>
            </a:r>
            <a:endParaRPr lang="en-US" altLang="ja-JP"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2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（大阪府知事・兵庫県知事の記者会見で発表）</a:t>
            </a:r>
          </a:p>
        </p:txBody>
      </p:sp>
      <p:sp>
        <p:nvSpPr>
          <p:cNvPr id="39" name="テキスト ボックス 38">
            <a:extLst>
              <a:ext uri="{FF2B5EF4-FFF2-40B4-BE49-F238E27FC236}">
                <a16:creationId xmlns:a16="http://schemas.microsoft.com/office/drawing/2014/main" id="{B3FADC02-0376-455B-A08E-22F6E08CCAF4}"/>
              </a:ext>
            </a:extLst>
          </p:cNvPr>
          <p:cNvSpPr txBox="1"/>
          <p:nvPr/>
        </p:nvSpPr>
        <p:spPr>
          <a:xfrm>
            <a:off x="406714" y="3981423"/>
            <a:ext cx="7493267" cy="1550937"/>
          </a:xfrm>
          <a:prstGeom prst="rect">
            <a:avLst/>
          </a:prstGeom>
          <a:noFill/>
        </p:spPr>
        <p:txBody>
          <a:bodyPr wrap="square">
            <a:spAutoFit/>
          </a:bodyPr>
          <a:lstStyle/>
          <a:p>
            <a:pPr marL="342900" indent="-342900">
              <a:lnSpc>
                <a:spcPct val="120000"/>
              </a:lnSpc>
              <a:buFont typeface="Arial" panose="020B0604020202020204" pitchFamily="34" charset="0"/>
              <a:buChar char="•"/>
            </a:pPr>
            <a:r>
              <a:rPr lang="ja-JP" altLang="en-US" sz="20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会員のブルーカーボン生態系の創出等の取組活性化</a:t>
            </a:r>
            <a:endParaRPr lang="en-US" altLang="ja-JP" sz="20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nSpc>
                <a:spcPct val="120000"/>
              </a:lnSpc>
              <a:buFont typeface="Arial" panose="020B0604020202020204" pitchFamily="34" charset="0"/>
              <a:buChar char="•"/>
            </a:pPr>
            <a:r>
              <a:rPr lang="ja-JP" altLang="en-US" sz="20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情報発信・普及啓発・理解促進の一元的な展開</a:t>
            </a:r>
            <a:endParaRPr lang="en-US" altLang="ja-JP" sz="2000" b="1"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342900" indent="-342900">
              <a:lnSpc>
                <a:spcPct val="120000"/>
              </a:lnSpc>
              <a:buFont typeface="Arial" panose="020B0604020202020204" pitchFamily="34" charset="0"/>
              <a:buChar char="•"/>
            </a:pPr>
            <a:r>
              <a:rPr lang="ja-JP" altLang="en-US" sz="2000" b="1" dirty="0">
                <a:solidFill>
                  <a:srgbClr val="FF0000"/>
                </a:solidFill>
                <a:latin typeface="BIZ UDゴシック" panose="020B0400000000000000" pitchFamily="49" charset="-128"/>
                <a:ea typeface="BIZ UDゴシック" panose="020B0400000000000000" pitchFamily="49" charset="-128"/>
                <a:cs typeface="Courier New" panose="02070309020205020404" pitchFamily="49" charset="0"/>
              </a:rPr>
              <a:t>会員の連携による新たな創出等の検討・支援</a:t>
            </a:r>
            <a:endParaRPr lang="en-US" altLang="ja-JP" sz="2000" b="1" dirty="0">
              <a:solidFill>
                <a:srgbClr val="FF0000"/>
              </a:solidFill>
              <a:latin typeface="BIZ UDゴシック" panose="020B0400000000000000" pitchFamily="49" charset="-128"/>
              <a:ea typeface="BIZ UDゴシック" panose="020B0400000000000000" pitchFamily="49" charset="-128"/>
              <a:cs typeface="Courier New" panose="02070309020205020404" pitchFamily="49" charset="0"/>
            </a:endParaRPr>
          </a:p>
          <a:p>
            <a:pPr marL="342900" indent="-342900">
              <a:lnSpc>
                <a:spcPct val="120000"/>
              </a:lnSpc>
              <a:buFont typeface="Arial" panose="020B0604020202020204" pitchFamily="34" charset="0"/>
              <a:buChar char="•"/>
            </a:pPr>
            <a:r>
              <a:rPr lang="ja-JP" altLang="en-US" sz="2000" b="1" dirty="0">
                <a:solidFill>
                  <a:srgbClr val="FF0000"/>
                </a:solidFill>
                <a:latin typeface="BIZ UDゴシック" panose="020B0400000000000000" pitchFamily="49" charset="-128"/>
                <a:ea typeface="BIZ UDゴシック" panose="020B0400000000000000" pitchFamily="49" charset="-128"/>
                <a:cs typeface="Courier New" panose="02070309020205020404" pitchFamily="49" charset="0"/>
              </a:rPr>
              <a:t>藻場創出等が生物多様性等へ及ぼす効果把握　</a:t>
            </a:r>
            <a:r>
              <a:rPr lang="ja-JP" altLang="en-US" sz="2000" b="1" dirty="0">
                <a:solidFill>
                  <a:srgbClr val="FF0000"/>
                </a:solidFill>
                <a:effectLst/>
                <a:latin typeface="BIZ UDゴシック" panose="020B0400000000000000" pitchFamily="49" charset="-128"/>
                <a:ea typeface="BIZ UDゴシック" panose="020B0400000000000000" pitchFamily="49" charset="-128"/>
                <a:cs typeface="Courier New" panose="02070309020205020404" pitchFamily="49" charset="0"/>
              </a:rPr>
              <a:t>等</a:t>
            </a:r>
            <a:endParaRPr lang="ja-JP" altLang="en-US" sz="2000" b="1" dirty="0">
              <a:solidFill>
                <a:srgbClr val="FF0000"/>
              </a:solidFill>
              <a:latin typeface="BIZ UDゴシック" panose="020B0400000000000000" pitchFamily="49" charset="-128"/>
              <a:ea typeface="BIZ UDゴシック" panose="020B0400000000000000" pitchFamily="49" charset="-128"/>
            </a:endParaRPr>
          </a:p>
        </p:txBody>
      </p:sp>
      <p:sp>
        <p:nvSpPr>
          <p:cNvPr id="40" name="角丸四角形 11">
            <a:extLst>
              <a:ext uri="{FF2B5EF4-FFF2-40B4-BE49-F238E27FC236}">
                <a16:creationId xmlns:a16="http://schemas.microsoft.com/office/drawing/2014/main" id="{094AA710-CA15-487C-BD9B-E16BA2C6F919}"/>
              </a:ext>
            </a:extLst>
          </p:cNvPr>
          <p:cNvSpPr/>
          <p:nvPr/>
        </p:nvSpPr>
        <p:spPr>
          <a:xfrm>
            <a:off x="174544" y="2169781"/>
            <a:ext cx="1368000" cy="350941"/>
          </a:xfrm>
          <a:prstGeom prst="roundRect">
            <a:avLst/>
          </a:prstGeom>
          <a:solidFill>
            <a:srgbClr val="011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BIZ UDPゴシック" panose="020B0400000000000000" pitchFamily="50" charset="-128"/>
                <a:ea typeface="BIZ UDPゴシック" panose="020B0400000000000000" pitchFamily="50" charset="-128"/>
              </a:rPr>
              <a:t>構　成</a:t>
            </a:r>
            <a:endParaRPr kumimoji="1" lang="en-US" altLang="ja-JP" sz="2000" dirty="0">
              <a:solidFill>
                <a:schemeClr val="bg1"/>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70536E64-5EAE-49D6-A3B5-2F36D23A00F3}"/>
              </a:ext>
            </a:extLst>
          </p:cNvPr>
          <p:cNvSpPr txBox="1"/>
          <p:nvPr/>
        </p:nvSpPr>
        <p:spPr>
          <a:xfrm>
            <a:off x="311285" y="2648365"/>
            <a:ext cx="6566327" cy="707886"/>
          </a:xfrm>
          <a:prstGeom prst="rect">
            <a:avLst/>
          </a:prstGeom>
          <a:noFill/>
        </p:spPr>
        <p:txBody>
          <a:bodyPr wrap="square">
            <a:spAutoFit/>
          </a:bodyPr>
          <a:lstStyle/>
          <a:p>
            <a:r>
              <a:rPr lang="ja-JP" altLang="en-US" sz="2000" dirty="0">
                <a:solidFill>
                  <a:prstClr val="black"/>
                </a:solidFill>
                <a:latin typeface="BIZ UDゴシック" panose="020B0400000000000000" pitchFamily="49" charset="-128"/>
                <a:ea typeface="BIZ UDゴシック" panose="020B0400000000000000" pitchFamily="49" charset="-128"/>
              </a:rPr>
              <a:t>大阪湾における藻場等の創出意欲のある民間企業、団体、大学、自治体等（令和６年７月８日</a:t>
            </a:r>
            <a:r>
              <a:rPr lang="ja-JP" altLang="en-US" sz="2000">
                <a:solidFill>
                  <a:prstClr val="black"/>
                </a:solidFill>
                <a:latin typeface="BIZ UDゴシック" panose="020B0400000000000000" pitchFamily="49" charset="-128"/>
                <a:ea typeface="BIZ UDゴシック" panose="020B0400000000000000" pitchFamily="49" charset="-128"/>
              </a:rPr>
              <a:t>現在・６２団体</a:t>
            </a:r>
            <a:r>
              <a:rPr lang="ja-JP" altLang="en-US" sz="2000" dirty="0">
                <a:solidFill>
                  <a:prstClr val="black"/>
                </a:solidFill>
                <a:latin typeface="BIZ UDゴシック" panose="020B0400000000000000" pitchFamily="49" charset="-128"/>
                <a:ea typeface="BIZ UDゴシック" panose="020B0400000000000000" pitchFamily="49" charset="-128"/>
              </a:rPr>
              <a:t>）</a:t>
            </a:r>
            <a:endParaRPr lang="ja-JP" altLang="en-US" sz="2000" dirty="0">
              <a:latin typeface="BIZ UDゴシック" panose="020B0400000000000000" pitchFamily="49" charset="-128"/>
              <a:ea typeface="BIZ UDゴシック" panose="020B0400000000000000" pitchFamily="49" charset="-128"/>
            </a:endParaRPr>
          </a:p>
        </p:txBody>
      </p:sp>
      <p:grpSp>
        <p:nvGrpSpPr>
          <p:cNvPr id="2" name="グループ化 1">
            <a:extLst>
              <a:ext uri="{FF2B5EF4-FFF2-40B4-BE49-F238E27FC236}">
                <a16:creationId xmlns:a16="http://schemas.microsoft.com/office/drawing/2014/main" id="{222D47B7-1B6C-4798-9582-2BB248A600AC}"/>
              </a:ext>
            </a:extLst>
          </p:cNvPr>
          <p:cNvGrpSpPr/>
          <p:nvPr/>
        </p:nvGrpSpPr>
        <p:grpSpPr>
          <a:xfrm>
            <a:off x="7001500" y="2146713"/>
            <a:ext cx="4996501" cy="3958777"/>
            <a:chOff x="6884214" y="2226303"/>
            <a:chExt cx="4996501" cy="3958777"/>
          </a:xfrm>
        </p:grpSpPr>
        <p:pic>
          <p:nvPicPr>
            <p:cNvPr id="37" name="図 36">
              <a:extLst>
                <a:ext uri="{FF2B5EF4-FFF2-40B4-BE49-F238E27FC236}">
                  <a16:creationId xmlns:a16="http://schemas.microsoft.com/office/drawing/2014/main" id="{8A3A0EDA-D6FC-4018-BFD6-62BAB09D53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4214" y="2576070"/>
              <a:ext cx="4996501" cy="3609010"/>
            </a:xfrm>
            <a:prstGeom prst="rect">
              <a:avLst/>
            </a:prstGeom>
          </p:spPr>
        </p:pic>
        <p:sp>
          <p:nvSpPr>
            <p:cNvPr id="12" name="四角形: 角を丸くする 11">
              <a:extLst>
                <a:ext uri="{FF2B5EF4-FFF2-40B4-BE49-F238E27FC236}">
                  <a16:creationId xmlns:a16="http://schemas.microsoft.com/office/drawing/2014/main" id="{E2CAC81F-AA4A-4AC0-8222-803235E1527F}"/>
                </a:ext>
              </a:extLst>
            </p:cNvPr>
            <p:cNvSpPr/>
            <p:nvPr/>
          </p:nvSpPr>
          <p:spPr>
            <a:xfrm>
              <a:off x="7782695" y="2226303"/>
              <a:ext cx="3493611" cy="397076"/>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a:solidFill>
                    <a:schemeClr val="bg1"/>
                  </a:solidFill>
                  <a:latin typeface="BIZ UDゴシック" panose="020B0400000000000000" pitchFamily="49" charset="-128"/>
                  <a:ea typeface="BIZ UDゴシック" panose="020B0400000000000000" pitchFamily="49" charset="-128"/>
                </a:rPr>
                <a:t>知事記者会見の様子</a:t>
              </a:r>
            </a:p>
          </p:txBody>
        </p:sp>
      </p:grpSp>
      <p:sp>
        <p:nvSpPr>
          <p:cNvPr id="13" name="スライド番号プレースホルダー 1">
            <a:extLst>
              <a:ext uri="{FF2B5EF4-FFF2-40B4-BE49-F238E27FC236}">
                <a16:creationId xmlns:a16="http://schemas.microsoft.com/office/drawing/2014/main" id="{145518CA-65D1-45CA-A3E0-465FD931B960}"/>
              </a:ext>
            </a:extLst>
          </p:cNvPr>
          <p:cNvSpPr>
            <a:spLocks noGrp="1"/>
          </p:cNvSpPr>
          <p:nvPr>
            <p:ph type="sldNum" sz="quarter" idx="12"/>
          </p:nvPr>
        </p:nvSpPr>
        <p:spPr>
          <a:xfrm>
            <a:off x="9448800" y="6458954"/>
            <a:ext cx="2743200" cy="365125"/>
          </a:xfrm>
        </p:spPr>
        <p:txBody>
          <a:bodyPr/>
          <a:lstStyle/>
          <a:p>
            <a:fld id="{BCBBC703-554D-4B50-AB77-19436F029C56}" type="slidenum">
              <a:rPr kumimoji="1" lang="ja-JP" altLang="en-US" smtClean="0"/>
              <a:pPr/>
              <a:t>5</a:t>
            </a:fld>
            <a:endParaRPr kumimoji="1" lang="ja-JP" altLang="en-US" dirty="0"/>
          </a:p>
        </p:txBody>
      </p:sp>
    </p:spTree>
    <p:extLst>
      <p:ext uri="{BB962C8B-B14F-4D97-AF65-F5344CB8AC3E}">
        <p14:creationId xmlns:p14="http://schemas.microsoft.com/office/powerpoint/2010/main" val="310230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DDCBE649-B17F-4816-A9C6-332EDC636814}"/>
              </a:ext>
            </a:extLst>
          </p:cNvPr>
          <p:cNvSpPr/>
          <p:nvPr/>
        </p:nvSpPr>
        <p:spPr>
          <a:xfrm>
            <a:off x="-10490" y="746946"/>
            <a:ext cx="12192000" cy="61321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8A2DBA6-0B44-4D8F-9FC4-7759A59422EB}"/>
              </a:ext>
            </a:extLst>
          </p:cNvPr>
          <p:cNvGrpSpPr/>
          <p:nvPr/>
        </p:nvGrpSpPr>
        <p:grpSpPr>
          <a:xfrm>
            <a:off x="2578526" y="942491"/>
            <a:ext cx="5488012" cy="4950755"/>
            <a:chOff x="1942691" y="847022"/>
            <a:chExt cx="5488012" cy="4950755"/>
          </a:xfrm>
        </p:grpSpPr>
        <p:pic>
          <p:nvPicPr>
            <p:cNvPr id="4" name="図 3">
              <a:extLst>
                <a:ext uri="{FF2B5EF4-FFF2-40B4-BE49-F238E27FC236}">
                  <a16:creationId xmlns:a16="http://schemas.microsoft.com/office/drawing/2014/main" id="{86EC7770-6E4C-411C-AB39-CC8F0D9B44B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42691" y="847022"/>
              <a:ext cx="5488012" cy="4950755"/>
            </a:xfrm>
            <a:prstGeom prst="rect">
              <a:avLst/>
            </a:prstGeom>
          </p:spPr>
        </p:pic>
        <p:sp>
          <p:nvSpPr>
            <p:cNvPr id="5" name="楕円 4">
              <a:extLst>
                <a:ext uri="{FF2B5EF4-FFF2-40B4-BE49-F238E27FC236}">
                  <a16:creationId xmlns:a16="http://schemas.microsoft.com/office/drawing/2014/main" id="{72F1B8A6-3D16-4180-AB41-83F31097CD13}"/>
                </a:ext>
              </a:extLst>
            </p:cNvPr>
            <p:cNvSpPr/>
            <p:nvPr/>
          </p:nvSpPr>
          <p:spPr>
            <a:xfrm rot="19751965">
              <a:off x="4893611" y="3918823"/>
              <a:ext cx="652071" cy="369019"/>
            </a:xfrm>
            <a:prstGeom prst="ellipse">
              <a:avLst/>
            </a:prstGeom>
            <a:solidFill>
              <a:srgbClr val="00B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143"/>
            </a:p>
          </p:txBody>
        </p:sp>
        <p:sp>
          <p:nvSpPr>
            <p:cNvPr id="8" name="楕円 7">
              <a:extLst>
                <a:ext uri="{FF2B5EF4-FFF2-40B4-BE49-F238E27FC236}">
                  <a16:creationId xmlns:a16="http://schemas.microsoft.com/office/drawing/2014/main" id="{9BDFAE7E-7EFD-4F0E-ABA0-70E062338EB8}"/>
                </a:ext>
              </a:extLst>
            </p:cNvPr>
            <p:cNvSpPr/>
            <p:nvPr/>
          </p:nvSpPr>
          <p:spPr>
            <a:xfrm rot="19751965">
              <a:off x="4926965" y="1766818"/>
              <a:ext cx="346585" cy="243449"/>
            </a:xfrm>
            <a:prstGeom prst="ellipse">
              <a:avLst/>
            </a:prstGeom>
            <a:solidFill>
              <a:srgbClr val="00B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143"/>
            </a:p>
          </p:txBody>
        </p:sp>
      </p:grpSp>
      <p:sp>
        <p:nvSpPr>
          <p:cNvPr id="115" name="フリーフォーム 27">
            <a:extLst>
              <a:ext uri="{FF2B5EF4-FFF2-40B4-BE49-F238E27FC236}">
                <a16:creationId xmlns:a16="http://schemas.microsoft.com/office/drawing/2014/main" id="{D8D53362-1BC0-4F84-A5B5-32EF4774C52F}"/>
              </a:ext>
            </a:extLst>
          </p:cNvPr>
          <p:cNvSpPr/>
          <p:nvPr/>
        </p:nvSpPr>
        <p:spPr>
          <a:xfrm>
            <a:off x="2692320" y="1814574"/>
            <a:ext cx="3718988" cy="3996880"/>
          </a:xfrm>
          <a:custGeom>
            <a:avLst/>
            <a:gdLst>
              <a:gd name="connsiteX0" fmla="*/ 1890124 w 1890124"/>
              <a:gd name="connsiteY0" fmla="*/ 1381125 h 2105318"/>
              <a:gd name="connsiteX1" fmla="*/ 1194799 w 1890124"/>
              <a:gd name="connsiteY1" fmla="*/ 1962150 h 2105318"/>
              <a:gd name="connsiteX2" fmla="*/ 308974 w 1890124"/>
              <a:gd name="connsiteY2" fmla="*/ 2076450 h 2105318"/>
              <a:gd name="connsiteX3" fmla="*/ 4174 w 1890124"/>
              <a:gd name="connsiteY3" fmla="*/ 1533525 h 2105318"/>
              <a:gd name="connsiteX4" fmla="*/ 489949 w 1890124"/>
              <a:gd name="connsiteY4" fmla="*/ 571500 h 2105318"/>
              <a:gd name="connsiteX5" fmla="*/ 1270999 w 1890124"/>
              <a:gd name="connsiteY5" fmla="*/ 0 h 2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0124" h="2105318">
                <a:moveTo>
                  <a:pt x="1890124" y="1381125"/>
                </a:moveTo>
                <a:cubicBezTo>
                  <a:pt x="1674224" y="1613694"/>
                  <a:pt x="1458324" y="1846263"/>
                  <a:pt x="1194799" y="1962150"/>
                </a:cubicBezTo>
                <a:cubicBezTo>
                  <a:pt x="931274" y="2078038"/>
                  <a:pt x="507411" y="2147888"/>
                  <a:pt x="308974" y="2076450"/>
                </a:cubicBezTo>
                <a:cubicBezTo>
                  <a:pt x="110536" y="2005013"/>
                  <a:pt x="-25988" y="1784350"/>
                  <a:pt x="4174" y="1533525"/>
                </a:cubicBezTo>
                <a:cubicBezTo>
                  <a:pt x="34336" y="1282700"/>
                  <a:pt x="278811" y="827088"/>
                  <a:pt x="489949" y="571500"/>
                </a:cubicBezTo>
                <a:cubicBezTo>
                  <a:pt x="701087" y="315912"/>
                  <a:pt x="986043" y="157956"/>
                  <a:pt x="1270999" y="0"/>
                </a:cubicBezTo>
              </a:path>
            </a:pathLst>
          </a:custGeom>
          <a:noFill/>
          <a:ln w="168275">
            <a:solidFill>
              <a:srgbClr val="00B05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30">
            <a:extLst>
              <a:ext uri="{FF2B5EF4-FFF2-40B4-BE49-F238E27FC236}">
                <a16:creationId xmlns:a16="http://schemas.microsoft.com/office/drawing/2014/main" id="{451F1D74-28D5-400B-B5E6-BCA306C31D0B}"/>
              </a:ext>
            </a:extLst>
          </p:cNvPr>
          <p:cNvSpPr/>
          <p:nvPr/>
        </p:nvSpPr>
        <p:spPr>
          <a:xfrm>
            <a:off x="4990614" y="1567158"/>
            <a:ext cx="2648482" cy="2984762"/>
          </a:xfrm>
          <a:custGeom>
            <a:avLst/>
            <a:gdLst>
              <a:gd name="connsiteX0" fmla="*/ 0 w 1173378"/>
              <a:gd name="connsiteY0" fmla="*/ 142875 h 1485900"/>
              <a:gd name="connsiteX1" fmla="*/ 314325 w 1173378"/>
              <a:gd name="connsiteY1" fmla="*/ 47625 h 1485900"/>
              <a:gd name="connsiteX2" fmla="*/ 600075 w 1173378"/>
              <a:gd name="connsiteY2" fmla="*/ 0 h 1485900"/>
              <a:gd name="connsiteX3" fmla="*/ 942975 w 1173378"/>
              <a:gd name="connsiteY3" fmla="*/ 47625 h 1485900"/>
              <a:gd name="connsiteX4" fmla="*/ 1143000 w 1173378"/>
              <a:gd name="connsiteY4" fmla="*/ 266700 h 1485900"/>
              <a:gd name="connsiteX5" fmla="*/ 1114425 w 1173378"/>
              <a:gd name="connsiteY5" fmla="*/ 714375 h 1485900"/>
              <a:gd name="connsiteX6" fmla="*/ 600075 w 1173378"/>
              <a:gd name="connsiteY6" fmla="*/ 14859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378" h="1485900">
                <a:moveTo>
                  <a:pt x="0" y="142875"/>
                </a:moveTo>
                <a:cubicBezTo>
                  <a:pt x="107156" y="107156"/>
                  <a:pt x="214313" y="71437"/>
                  <a:pt x="314325" y="47625"/>
                </a:cubicBezTo>
                <a:cubicBezTo>
                  <a:pt x="414337" y="23813"/>
                  <a:pt x="495300" y="0"/>
                  <a:pt x="600075" y="0"/>
                </a:cubicBezTo>
                <a:cubicBezTo>
                  <a:pt x="704850" y="0"/>
                  <a:pt x="852488" y="3175"/>
                  <a:pt x="942975" y="47625"/>
                </a:cubicBezTo>
                <a:cubicBezTo>
                  <a:pt x="1033462" y="92075"/>
                  <a:pt x="1114425" y="155575"/>
                  <a:pt x="1143000" y="266700"/>
                </a:cubicBezTo>
                <a:cubicBezTo>
                  <a:pt x="1171575" y="377825"/>
                  <a:pt x="1204913" y="511175"/>
                  <a:pt x="1114425" y="714375"/>
                </a:cubicBezTo>
                <a:cubicBezTo>
                  <a:pt x="1023938" y="917575"/>
                  <a:pt x="812006" y="1201737"/>
                  <a:pt x="600075" y="1485900"/>
                </a:cubicBezTo>
              </a:path>
            </a:pathLst>
          </a:custGeom>
          <a:noFill/>
          <a:ln w="254000">
            <a:solidFill>
              <a:srgbClr val="1D03DB">
                <a:alpha val="5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214DFE60-EBD5-47FD-B863-56C8F5277718}"/>
              </a:ext>
            </a:extLst>
          </p:cNvPr>
          <p:cNvSpPr/>
          <p:nvPr/>
        </p:nvSpPr>
        <p:spPr>
          <a:xfrm>
            <a:off x="5189674" y="1663314"/>
            <a:ext cx="127905" cy="1300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12" name="楕円 11">
            <a:extLst>
              <a:ext uri="{FF2B5EF4-FFF2-40B4-BE49-F238E27FC236}">
                <a16:creationId xmlns:a16="http://schemas.microsoft.com/office/drawing/2014/main" id="{6A21DC0F-06BB-4536-9F67-D2C58FB42D75}"/>
              </a:ext>
            </a:extLst>
          </p:cNvPr>
          <p:cNvSpPr/>
          <p:nvPr/>
        </p:nvSpPr>
        <p:spPr>
          <a:xfrm>
            <a:off x="5767615" y="4144630"/>
            <a:ext cx="143383" cy="1505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13" name="楕円 12">
            <a:extLst>
              <a:ext uri="{FF2B5EF4-FFF2-40B4-BE49-F238E27FC236}">
                <a16:creationId xmlns:a16="http://schemas.microsoft.com/office/drawing/2014/main" id="{5FDF956C-03B5-4099-A16B-D967F7DD66C1}"/>
              </a:ext>
            </a:extLst>
          </p:cNvPr>
          <p:cNvSpPr/>
          <p:nvPr/>
        </p:nvSpPr>
        <p:spPr>
          <a:xfrm>
            <a:off x="7734979" y="2634605"/>
            <a:ext cx="138125" cy="1367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14" name="楕円 13">
            <a:extLst>
              <a:ext uri="{FF2B5EF4-FFF2-40B4-BE49-F238E27FC236}">
                <a16:creationId xmlns:a16="http://schemas.microsoft.com/office/drawing/2014/main" id="{45849501-07CC-4DD0-87A9-DDB201444797}"/>
              </a:ext>
            </a:extLst>
          </p:cNvPr>
          <p:cNvSpPr/>
          <p:nvPr/>
        </p:nvSpPr>
        <p:spPr>
          <a:xfrm>
            <a:off x="7248255" y="1886281"/>
            <a:ext cx="146334" cy="1492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15" name="楕円 14">
            <a:extLst>
              <a:ext uri="{FF2B5EF4-FFF2-40B4-BE49-F238E27FC236}">
                <a16:creationId xmlns:a16="http://schemas.microsoft.com/office/drawing/2014/main" id="{70B4A414-39D8-4B65-9D60-B3A40E4DDE4A}"/>
              </a:ext>
            </a:extLst>
          </p:cNvPr>
          <p:cNvSpPr/>
          <p:nvPr/>
        </p:nvSpPr>
        <p:spPr>
          <a:xfrm>
            <a:off x="7111749" y="3291689"/>
            <a:ext cx="137553" cy="1293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16" name="楕円 15">
            <a:extLst>
              <a:ext uri="{FF2B5EF4-FFF2-40B4-BE49-F238E27FC236}">
                <a16:creationId xmlns:a16="http://schemas.microsoft.com/office/drawing/2014/main" id="{3B28A963-7F63-4C4B-AA37-3CF627F525FD}"/>
              </a:ext>
            </a:extLst>
          </p:cNvPr>
          <p:cNvSpPr/>
          <p:nvPr/>
        </p:nvSpPr>
        <p:spPr>
          <a:xfrm rot="19464647" flipV="1">
            <a:off x="4693004" y="4812281"/>
            <a:ext cx="1666636" cy="1417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17" name="楕円 16">
            <a:extLst>
              <a:ext uri="{FF2B5EF4-FFF2-40B4-BE49-F238E27FC236}">
                <a16:creationId xmlns:a16="http://schemas.microsoft.com/office/drawing/2014/main" id="{F552CC4E-AFF7-4B80-AF1D-C7881FE1FA63}"/>
              </a:ext>
            </a:extLst>
          </p:cNvPr>
          <p:cNvSpPr/>
          <p:nvPr/>
        </p:nvSpPr>
        <p:spPr>
          <a:xfrm>
            <a:off x="7489129" y="2819145"/>
            <a:ext cx="146334" cy="1492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25" name="楕円 24">
            <a:extLst>
              <a:ext uri="{FF2B5EF4-FFF2-40B4-BE49-F238E27FC236}">
                <a16:creationId xmlns:a16="http://schemas.microsoft.com/office/drawing/2014/main" id="{FBD9EDAF-C789-4BB6-B610-AC27399C4EA1}"/>
              </a:ext>
            </a:extLst>
          </p:cNvPr>
          <p:cNvSpPr/>
          <p:nvPr/>
        </p:nvSpPr>
        <p:spPr>
          <a:xfrm>
            <a:off x="5634302" y="1985951"/>
            <a:ext cx="122428" cy="1301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64" name="楕円 63">
            <a:extLst>
              <a:ext uri="{FF2B5EF4-FFF2-40B4-BE49-F238E27FC236}">
                <a16:creationId xmlns:a16="http://schemas.microsoft.com/office/drawing/2014/main" id="{0B8BF019-5F5B-4907-9D5A-D203ABAB79F0}"/>
              </a:ext>
            </a:extLst>
          </p:cNvPr>
          <p:cNvSpPr/>
          <p:nvPr/>
        </p:nvSpPr>
        <p:spPr>
          <a:xfrm>
            <a:off x="4853365" y="1849287"/>
            <a:ext cx="127905" cy="1300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74" name="楕円 73">
            <a:extLst>
              <a:ext uri="{FF2B5EF4-FFF2-40B4-BE49-F238E27FC236}">
                <a16:creationId xmlns:a16="http://schemas.microsoft.com/office/drawing/2014/main" id="{B4D831F0-AF99-4505-BA1F-A632FD5D4DB5}"/>
              </a:ext>
            </a:extLst>
          </p:cNvPr>
          <p:cNvSpPr/>
          <p:nvPr/>
        </p:nvSpPr>
        <p:spPr>
          <a:xfrm>
            <a:off x="5942127" y="4760257"/>
            <a:ext cx="143383" cy="1505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84" name="楕円 83">
            <a:extLst>
              <a:ext uri="{FF2B5EF4-FFF2-40B4-BE49-F238E27FC236}">
                <a16:creationId xmlns:a16="http://schemas.microsoft.com/office/drawing/2014/main" id="{71B177E2-D60A-4D6E-B98C-CC356AABD862}"/>
              </a:ext>
            </a:extLst>
          </p:cNvPr>
          <p:cNvSpPr/>
          <p:nvPr/>
        </p:nvSpPr>
        <p:spPr>
          <a:xfrm>
            <a:off x="7484415" y="2296753"/>
            <a:ext cx="138125" cy="1367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27" name="テキスト ボックス 26">
            <a:extLst>
              <a:ext uri="{FF2B5EF4-FFF2-40B4-BE49-F238E27FC236}">
                <a16:creationId xmlns:a16="http://schemas.microsoft.com/office/drawing/2014/main" id="{FC53235E-48BD-42AE-8179-C2EFC216A26A}"/>
              </a:ext>
            </a:extLst>
          </p:cNvPr>
          <p:cNvSpPr txBox="1"/>
          <p:nvPr/>
        </p:nvSpPr>
        <p:spPr>
          <a:xfrm>
            <a:off x="3784038" y="1761768"/>
            <a:ext cx="1172116" cy="261610"/>
          </a:xfrm>
          <a:prstGeom prst="rect">
            <a:avLst/>
          </a:prstGeom>
          <a:noFill/>
        </p:spPr>
        <p:txBody>
          <a:bodyPr wrap="none" rtlCol="0">
            <a:spAutoFit/>
          </a:bodyPr>
          <a:lstStyle/>
          <a:p>
            <a:r>
              <a:rPr kumimoji="1" lang="ja-JP" altLang="en-US" sz="1100" b="1" dirty="0">
                <a:latin typeface="BIZ UDゴシック" panose="020B0400000000000000" pitchFamily="49" charset="-128"/>
                <a:ea typeface="BIZ UDゴシック" panose="020B0400000000000000" pitchFamily="49" charset="-128"/>
              </a:rPr>
              <a:t>須磨公園　藻場</a:t>
            </a:r>
          </a:p>
        </p:txBody>
      </p:sp>
      <p:sp>
        <p:nvSpPr>
          <p:cNvPr id="101" name="テキスト ボックス 100">
            <a:extLst>
              <a:ext uri="{FF2B5EF4-FFF2-40B4-BE49-F238E27FC236}">
                <a16:creationId xmlns:a16="http://schemas.microsoft.com/office/drawing/2014/main" id="{6E080725-BDD1-45C6-8C5C-69B9F9BB2207}"/>
              </a:ext>
            </a:extLst>
          </p:cNvPr>
          <p:cNvSpPr txBox="1"/>
          <p:nvPr/>
        </p:nvSpPr>
        <p:spPr>
          <a:xfrm>
            <a:off x="3416237" y="1449046"/>
            <a:ext cx="1877437" cy="261610"/>
          </a:xfrm>
          <a:prstGeom prst="rect">
            <a:avLst/>
          </a:prstGeom>
          <a:noFill/>
        </p:spPr>
        <p:txBody>
          <a:bodyPr wrap="none" rtlCol="0">
            <a:spAutoFit/>
          </a:bodyPr>
          <a:lstStyle/>
          <a:p>
            <a:r>
              <a:rPr kumimoji="1" lang="ja-JP" altLang="en-US" sz="1100" b="1" dirty="0">
                <a:latin typeface="BIZ UDゴシック" panose="020B0400000000000000" pitchFamily="49" charset="-128"/>
                <a:ea typeface="BIZ UDゴシック" panose="020B0400000000000000" pitchFamily="49" charset="-128"/>
              </a:rPr>
              <a:t>兵庫運河　アマモ場・干潟</a:t>
            </a:r>
          </a:p>
        </p:txBody>
      </p:sp>
      <p:sp>
        <p:nvSpPr>
          <p:cNvPr id="102" name="テキスト ボックス 101">
            <a:extLst>
              <a:ext uri="{FF2B5EF4-FFF2-40B4-BE49-F238E27FC236}">
                <a16:creationId xmlns:a16="http://schemas.microsoft.com/office/drawing/2014/main" id="{80E30AC8-9E6F-42E6-9C52-5B737007EF30}"/>
              </a:ext>
            </a:extLst>
          </p:cNvPr>
          <p:cNvSpPr txBox="1"/>
          <p:nvPr/>
        </p:nvSpPr>
        <p:spPr>
          <a:xfrm>
            <a:off x="5460376" y="2052014"/>
            <a:ext cx="1454244" cy="261610"/>
          </a:xfrm>
          <a:prstGeom prst="rect">
            <a:avLst/>
          </a:prstGeom>
          <a:noFill/>
        </p:spPr>
        <p:txBody>
          <a:bodyPr wrap="none" rtlCol="0">
            <a:spAutoFit/>
          </a:bodyPr>
          <a:lstStyle/>
          <a:p>
            <a:r>
              <a:rPr kumimoji="1" lang="ja-JP" altLang="en-US" sz="1100" b="1" dirty="0">
                <a:latin typeface="BIZ UDゴシック" panose="020B0400000000000000" pitchFamily="49" charset="-128"/>
                <a:ea typeface="BIZ UDゴシック" panose="020B0400000000000000" pitchFamily="49" charset="-128"/>
              </a:rPr>
              <a:t>神戸空港周辺　藻場</a:t>
            </a:r>
          </a:p>
        </p:txBody>
      </p:sp>
      <p:sp>
        <p:nvSpPr>
          <p:cNvPr id="103" name="楕円 102">
            <a:extLst>
              <a:ext uri="{FF2B5EF4-FFF2-40B4-BE49-F238E27FC236}">
                <a16:creationId xmlns:a16="http://schemas.microsoft.com/office/drawing/2014/main" id="{E44C31D6-7592-4D38-86E6-B3CE47A72D84}"/>
              </a:ext>
            </a:extLst>
          </p:cNvPr>
          <p:cNvSpPr/>
          <p:nvPr/>
        </p:nvSpPr>
        <p:spPr>
          <a:xfrm>
            <a:off x="7552653" y="1360140"/>
            <a:ext cx="146334" cy="1492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sp>
        <p:nvSpPr>
          <p:cNvPr id="80" name="テキスト ボックス 79">
            <a:extLst>
              <a:ext uri="{FF2B5EF4-FFF2-40B4-BE49-F238E27FC236}">
                <a16:creationId xmlns:a16="http://schemas.microsoft.com/office/drawing/2014/main" id="{E8F0BC9F-C152-49D7-B77B-DB0D9730E665}"/>
              </a:ext>
            </a:extLst>
          </p:cNvPr>
          <p:cNvSpPr txBox="1"/>
          <p:nvPr/>
        </p:nvSpPr>
        <p:spPr>
          <a:xfrm>
            <a:off x="0" y="149526"/>
            <a:ext cx="9952672"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大阪湾におけるブルーカーボン生態系の保全・再生・創出</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112" name="楕円 111">
            <a:extLst>
              <a:ext uri="{FF2B5EF4-FFF2-40B4-BE49-F238E27FC236}">
                <a16:creationId xmlns:a16="http://schemas.microsoft.com/office/drawing/2014/main" id="{E1E68595-087A-4196-B01F-C337CC923411}"/>
              </a:ext>
            </a:extLst>
          </p:cNvPr>
          <p:cNvSpPr/>
          <p:nvPr/>
        </p:nvSpPr>
        <p:spPr>
          <a:xfrm rot="19872428">
            <a:off x="5238460" y="5135669"/>
            <a:ext cx="478279" cy="1875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grpSp>
        <p:nvGrpSpPr>
          <p:cNvPr id="23" name="グループ化 22">
            <a:extLst>
              <a:ext uri="{FF2B5EF4-FFF2-40B4-BE49-F238E27FC236}">
                <a16:creationId xmlns:a16="http://schemas.microsoft.com/office/drawing/2014/main" id="{9A58A106-25D6-44DC-B422-848C2FAD8F0B}"/>
              </a:ext>
            </a:extLst>
          </p:cNvPr>
          <p:cNvGrpSpPr/>
          <p:nvPr/>
        </p:nvGrpSpPr>
        <p:grpSpPr>
          <a:xfrm>
            <a:off x="8918489" y="5125016"/>
            <a:ext cx="2418379" cy="1739675"/>
            <a:chOff x="9137159" y="5260264"/>
            <a:chExt cx="2238950" cy="1573753"/>
          </a:xfrm>
        </p:grpSpPr>
        <p:grpSp>
          <p:nvGrpSpPr>
            <p:cNvPr id="197" name="グループ化 196">
              <a:extLst>
                <a:ext uri="{FF2B5EF4-FFF2-40B4-BE49-F238E27FC236}">
                  <a16:creationId xmlns:a16="http://schemas.microsoft.com/office/drawing/2014/main" id="{9FE149F7-622A-4940-888C-40700F9F81D4}"/>
                </a:ext>
              </a:extLst>
            </p:cNvPr>
            <p:cNvGrpSpPr/>
            <p:nvPr/>
          </p:nvGrpSpPr>
          <p:grpSpPr>
            <a:xfrm>
              <a:off x="9137159" y="5260264"/>
              <a:ext cx="2238950" cy="1573753"/>
              <a:chOff x="8250454" y="4359354"/>
              <a:chExt cx="2046227" cy="1367406"/>
            </a:xfrm>
          </p:grpSpPr>
          <p:sp>
            <p:nvSpPr>
              <p:cNvPr id="198" name="四角形吹き出し 5">
                <a:extLst>
                  <a:ext uri="{FF2B5EF4-FFF2-40B4-BE49-F238E27FC236}">
                    <a16:creationId xmlns:a16="http://schemas.microsoft.com/office/drawing/2014/main" id="{53711572-83C0-43D3-BA11-05A88B8CDD73}"/>
                  </a:ext>
                </a:extLst>
              </p:cNvPr>
              <p:cNvSpPr/>
              <p:nvPr/>
            </p:nvSpPr>
            <p:spPr>
              <a:xfrm>
                <a:off x="8250454" y="4359354"/>
                <a:ext cx="2046227" cy="1347175"/>
              </a:xfrm>
              <a:prstGeom prst="wedgeRectCallout">
                <a:avLst>
                  <a:gd name="adj1" fmla="val -102593"/>
                  <a:gd name="adj2" fmla="val -175837"/>
                </a:avLst>
              </a:prstGeom>
              <a:solidFill>
                <a:srgbClr val="FFC000">
                  <a:alpha val="6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199" name="グループ化 198">
                <a:extLst>
                  <a:ext uri="{FF2B5EF4-FFF2-40B4-BE49-F238E27FC236}">
                    <a16:creationId xmlns:a16="http://schemas.microsoft.com/office/drawing/2014/main" id="{BE254057-0965-4BBE-8B1F-D5EB87FF94DB}"/>
                  </a:ext>
                </a:extLst>
              </p:cNvPr>
              <p:cNvGrpSpPr/>
              <p:nvPr/>
            </p:nvGrpSpPr>
            <p:grpSpPr>
              <a:xfrm>
                <a:off x="8257312" y="4392321"/>
                <a:ext cx="1929607" cy="1334439"/>
                <a:chOff x="10687009" y="4270437"/>
                <a:chExt cx="1929607" cy="1334439"/>
              </a:xfrm>
            </p:grpSpPr>
            <p:pic>
              <p:nvPicPr>
                <p:cNvPr id="202" name="図 201">
                  <a:extLst>
                    <a:ext uri="{FF2B5EF4-FFF2-40B4-BE49-F238E27FC236}">
                      <a16:creationId xmlns:a16="http://schemas.microsoft.com/office/drawing/2014/main" id="{2B5C627D-926E-4EE6-B9E2-E65123BEA0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85872" y="4270437"/>
                  <a:ext cx="1195268" cy="922746"/>
                </a:xfrm>
                <a:prstGeom prst="rect">
                  <a:avLst/>
                </a:prstGeom>
                <a:ln>
                  <a:solidFill>
                    <a:schemeClr val="tx1"/>
                  </a:solidFill>
                </a:ln>
              </p:spPr>
            </p:pic>
            <p:sp>
              <p:nvSpPr>
                <p:cNvPr id="201" name="テキスト ボックス 200">
                  <a:extLst>
                    <a:ext uri="{FF2B5EF4-FFF2-40B4-BE49-F238E27FC236}">
                      <a16:creationId xmlns:a16="http://schemas.microsoft.com/office/drawing/2014/main" id="{1971BC3C-5977-437C-A5BC-3EE3E49BC105}"/>
                    </a:ext>
                  </a:extLst>
                </p:cNvPr>
                <p:cNvSpPr txBox="1"/>
                <p:nvPr/>
              </p:nvSpPr>
              <p:spPr>
                <a:xfrm>
                  <a:off x="10687009" y="5169427"/>
                  <a:ext cx="1929607" cy="435449"/>
                </a:xfrm>
                <a:prstGeom prst="rect">
                  <a:avLst/>
                </a:prstGeom>
                <a:noFill/>
              </p:spPr>
              <p:txBody>
                <a:bodyPr wrap="square">
                  <a:spAutoFit/>
                </a:bodyPr>
                <a:lstStyle/>
                <a:p>
                  <a:pPr algn="ctr"/>
                  <a:r>
                    <a:rPr kumimoji="1" lang="ja-JP" altLang="en-US" sz="1050" b="1" dirty="0">
                      <a:latin typeface="BIZ UDゴシック" panose="020B0400000000000000" pitchFamily="49" charset="-128"/>
                      <a:ea typeface="BIZ UDゴシック" panose="020B0400000000000000" pitchFamily="49" charset="-128"/>
                    </a:rPr>
                    <a:t>藻類着生礁による藻場創出</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企業敷地内</a:t>
                  </a:r>
                  <a:r>
                    <a:rPr kumimoji="1" lang="en-US" altLang="ja-JP" sz="1050" b="1" dirty="0">
                      <a:latin typeface="BIZ UDゴシック" panose="020B0400000000000000" pitchFamily="49" charset="-128"/>
                      <a:ea typeface="BIZ UDゴシック" panose="020B0400000000000000" pitchFamily="49" charset="-128"/>
                    </a:rPr>
                    <a:t>:</a:t>
                  </a:r>
                  <a:r>
                    <a:rPr kumimoji="1" lang="ja-JP" altLang="en-US" sz="1050" b="1" dirty="0">
                      <a:latin typeface="BIZ UDゴシック" panose="020B0400000000000000" pitchFamily="49" charset="-128"/>
                      <a:ea typeface="BIZ UDゴシック" panose="020B0400000000000000" pitchFamily="49" charset="-128"/>
                    </a:rPr>
                    <a:t>ＥＮＥＯＳ</a:t>
                  </a:r>
                  <a:r>
                    <a:rPr kumimoji="1" lang="en-US" altLang="ja-JP" sz="1050" b="1" dirty="0">
                      <a:latin typeface="BIZ UDゴシック" panose="020B0400000000000000" pitchFamily="49" charset="-128"/>
                      <a:ea typeface="BIZ UDゴシック" panose="020B0400000000000000" pitchFamily="49" charset="-128"/>
                    </a:rPr>
                    <a:t>㈱</a:t>
                  </a:r>
                  <a:r>
                    <a:rPr kumimoji="1" lang="zh-TW" altLang="en-US" sz="1050" b="1" dirty="0">
                      <a:latin typeface="BIZ UDゴシック" panose="020B0400000000000000" pitchFamily="49" charset="-128"/>
                      <a:ea typeface="BIZ UDゴシック" panose="020B0400000000000000" pitchFamily="49" charset="-128"/>
                    </a:rPr>
                    <a:t>堺製油所</a:t>
                  </a:r>
                  <a:endParaRPr kumimoji="1" lang="en-US" altLang="zh-TW" sz="1050" b="1" dirty="0">
                    <a:latin typeface="BIZ UDゴシック" panose="020B0400000000000000" pitchFamily="49" charset="-128"/>
                    <a:ea typeface="BIZ UDゴシック" panose="020B0400000000000000" pitchFamily="49" charset="-128"/>
                  </a:endParaRPr>
                </a:p>
                <a:p>
                  <a:pPr algn="ctr"/>
                  <a:r>
                    <a:rPr kumimoji="1" lang="en-US" altLang="ja-JP" sz="900" b="1" dirty="0">
                      <a:latin typeface="BIZ UDゴシック" panose="020B0400000000000000" pitchFamily="49" charset="-128"/>
                      <a:ea typeface="BIZ UDゴシック" panose="020B0400000000000000" pitchFamily="49" charset="-128"/>
                    </a:rPr>
                    <a:t>※</a:t>
                  </a:r>
                  <a:r>
                    <a:rPr kumimoji="1" lang="ja-JP" altLang="en-US" sz="900" b="1" dirty="0">
                      <a:latin typeface="BIZ UDゴシック" panose="020B0400000000000000" pitchFamily="49" charset="-128"/>
                      <a:ea typeface="BIZ UDゴシック" panose="020B0400000000000000" pitchFamily="49" charset="-128"/>
                    </a:rPr>
                    <a:t>環境省　令和の里海づくり事業活用</a:t>
                  </a:r>
                  <a:endParaRPr kumimoji="1" lang="en-US" altLang="ja-JP" sz="1050" b="1" dirty="0">
                    <a:latin typeface="BIZ UDゴシック" panose="020B0400000000000000" pitchFamily="49" charset="-128"/>
                    <a:ea typeface="BIZ UDゴシック" panose="020B0400000000000000" pitchFamily="49" charset="-128"/>
                  </a:endParaRPr>
                </a:p>
              </p:txBody>
            </p:sp>
          </p:grpSp>
        </p:grpSp>
        <p:sp>
          <p:nvSpPr>
            <p:cNvPr id="89" name="テキスト ボックス 88">
              <a:extLst>
                <a:ext uri="{FF2B5EF4-FFF2-40B4-BE49-F238E27FC236}">
                  <a16:creationId xmlns:a16="http://schemas.microsoft.com/office/drawing/2014/main" id="{A95F5141-3B9C-438E-917F-00A28724955E}"/>
                </a:ext>
              </a:extLst>
            </p:cNvPr>
            <p:cNvSpPr txBox="1"/>
            <p:nvPr/>
          </p:nvSpPr>
          <p:spPr>
            <a:xfrm>
              <a:off x="10870206" y="5323827"/>
              <a:ext cx="441147" cy="246221"/>
            </a:xfrm>
            <a:prstGeom prst="rect">
              <a:avLst/>
            </a:prstGeom>
            <a:solidFill>
              <a:schemeClr val="accent4"/>
            </a:solidFill>
          </p:spPr>
          <p:txBody>
            <a:bodyPr wrap="none" rtlCol="0">
              <a:spAutoFit/>
            </a:bodyPr>
            <a:lstStyle/>
            <a:p>
              <a:pPr algn="ctr"/>
              <a:r>
                <a:rPr kumimoji="1" lang="ja-JP" altLang="en-US" sz="1000" dirty="0">
                  <a:latin typeface="BIZ UDゴシック" panose="020B0400000000000000" pitchFamily="49" charset="-128"/>
                  <a:ea typeface="BIZ UDゴシック" panose="020B0400000000000000" pitchFamily="49" charset="-128"/>
                </a:rPr>
                <a:t>民間</a:t>
              </a:r>
            </a:p>
          </p:txBody>
        </p:sp>
      </p:grpSp>
      <p:grpSp>
        <p:nvGrpSpPr>
          <p:cNvPr id="21" name="グループ化 20">
            <a:extLst>
              <a:ext uri="{FF2B5EF4-FFF2-40B4-BE49-F238E27FC236}">
                <a16:creationId xmlns:a16="http://schemas.microsoft.com/office/drawing/2014/main" id="{84A3ECE0-FE47-45D2-B141-8D51E1CA6E7B}"/>
              </a:ext>
            </a:extLst>
          </p:cNvPr>
          <p:cNvGrpSpPr/>
          <p:nvPr/>
        </p:nvGrpSpPr>
        <p:grpSpPr>
          <a:xfrm>
            <a:off x="3946033" y="2284796"/>
            <a:ext cx="2232180" cy="1724351"/>
            <a:chOff x="3421297" y="882277"/>
            <a:chExt cx="2096718" cy="2824543"/>
          </a:xfrm>
        </p:grpSpPr>
        <p:grpSp>
          <p:nvGrpSpPr>
            <p:cNvPr id="160" name="グループ化 159">
              <a:extLst>
                <a:ext uri="{FF2B5EF4-FFF2-40B4-BE49-F238E27FC236}">
                  <a16:creationId xmlns:a16="http://schemas.microsoft.com/office/drawing/2014/main" id="{204D6F3E-1C26-4B1B-BB83-5877835A9B34}"/>
                </a:ext>
              </a:extLst>
            </p:cNvPr>
            <p:cNvGrpSpPr/>
            <p:nvPr/>
          </p:nvGrpSpPr>
          <p:grpSpPr>
            <a:xfrm>
              <a:off x="3421297" y="1037713"/>
              <a:ext cx="2096718" cy="2669107"/>
              <a:chOff x="2661095" y="1830726"/>
              <a:chExt cx="2096718" cy="2669107"/>
            </a:xfrm>
          </p:grpSpPr>
          <p:sp>
            <p:nvSpPr>
              <p:cNvPr id="161" name="四角形吹き出し 5">
                <a:extLst>
                  <a:ext uri="{FF2B5EF4-FFF2-40B4-BE49-F238E27FC236}">
                    <a16:creationId xmlns:a16="http://schemas.microsoft.com/office/drawing/2014/main" id="{ABA8BDAC-F5E2-413B-9414-030091BFA641}"/>
                  </a:ext>
                </a:extLst>
              </p:cNvPr>
              <p:cNvSpPr/>
              <p:nvPr/>
            </p:nvSpPr>
            <p:spPr>
              <a:xfrm>
                <a:off x="2673911" y="1830726"/>
                <a:ext cx="2054471" cy="2644753"/>
              </a:xfrm>
              <a:prstGeom prst="wedgeRectCallout">
                <a:avLst>
                  <a:gd name="adj1" fmla="val 33998"/>
                  <a:gd name="adj2" fmla="val 60797"/>
                </a:avLst>
              </a:prstGeom>
              <a:solidFill>
                <a:schemeClr val="accent4">
                  <a:alpha val="6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64" name="テキスト ボックス 163">
                <a:extLst>
                  <a:ext uri="{FF2B5EF4-FFF2-40B4-BE49-F238E27FC236}">
                    <a16:creationId xmlns:a16="http://schemas.microsoft.com/office/drawing/2014/main" id="{3E1C8D6A-59E0-45FE-9C2C-F8EBBB90A72D}"/>
                  </a:ext>
                </a:extLst>
              </p:cNvPr>
              <p:cNvSpPr txBox="1"/>
              <p:nvPr/>
            </p:nvSpPr>
            <p:spPr>
              <a:xfrm>
                <a:off x="2661095" y="3819234"/>
                <a:ext cx="2096718" cy="680599"/>
              </a:xfrm>
              <a:prstGeom prst="rect">
                <a:avLst/>
              </a:prstGeom>
              <a:noFill/>
            </p:spPr>
            <p:txBody>
              <a:bodyPr wrap="square">
                <a:spAutoFit/>
              </a:bodyPr>
              <a:lstStyle/>
              <a:p>
                <a:pPr algn="ctr"/>
                <a:r>
                  <a:rPr kumimoji="1" lang="zh-TW" altLang="en-US" sz="1050" b="1" dirty="0">
                    <a:latin typeface="BIZ UDゴシック" panose="020B0400000000000000" pitchFamily="49" charset="-128"/>
                    <a:ea typeface="BIZ UDゴシック" panose="020B0400000000000000" pitchFamily="49" charset="-128"/>
                  </a:rPr>
                  <a:t>緩傾斜石積護岸</a:t>
                </a:r>
                <a:r>
                  <a:rPr kumimoji="1" lang="ja-JP" altLang="en-US" sz="1050" b="1" dirty="0">
                    <a:latin typeface="BIZ UDゴシック" panose="020B0400000000000000" pitchFamily="49" charset="-128"/>
                    <a:ea typeface="BIZ UDゴシック" panose="020B0400000000000000" pitchFamily="49" charset="-128"/>
                  </a:rPr>
                  <a:t>における藻場創出</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関西空港島：関西エアポート㈱</a:t>
                </a:r>
                <a:endParaRPr kumimoji="1" lang="en-US" altLang="ja-JP" sz="1050" b="1" dirty="0">
                  <a:latin typeface="BIZ UDゴシック" panose="020B0400000000000000" pitchFamily="49" charset="-128"/>
                  <a:ea typeface="BIZ UDゴシック" panose="020B0400000000000000" pitchFamily="49" charset="-128"/>
                </a:endParaRPr>
              </a:p>
            </p:txBody>
          </p:sp>
        </p:grpSp>
        <p:sp>
          <p:nvSpPr>
            <p:cNvPr id="92" name="テキスト ボックス 91">
              <a:extLst>
                <a:ext uri="{FF2B5EF4-FFF2-40B4-BE49-F238E27FC236}">
                  <a16:creationId xmlns:a16="http://schemas.microsoft.com/office/drawing/2014/main" id="{AEB5B55B-B153-4E91-A4DD-306FDC32850F}"/>
                </a:ext>
              </a:extLst>
            </p:cNvPr>
            <p:cNvSpPr txBox="1"/>
            <p:nvPr/>
          </p:nvSpPr>
          <p:spPr>
            <a:xfrm>
              <a:off x="3447544" y="882277"/>
              <a:ext cx="458843" cy="403318"/>
            </a:xfrm>
            <a:prstGeom prst="rect">
              <a:avLst/>
            </a:prstGeom>
            <a:solidFill>
              <a:schemeClr val="accent4"/>
            </a:solidFill>
          </p:spPr>
          <p:txBody>
            <a:bodyPr wrap="square" rtlCol="0">
              <a:spAutoFit/>
            </a:bodyPr>
            <a:lstStyle/>
            <a:p>
              <a:pPr algn="ctr"/>
              <a:r>
                <a:rPr kumimoji="1" lang="ja-JP" altLang="en-US" sz="1000" dirty="0">
                  <a:latin typeface="BIZ UDゴシック" panose="020B0400000000000000" pitchFamily="49" charset="-128"/>
                  <a:ea typeface="BIZ UDゴシック" panose="020B0400000000000000" pitchFamily="49" charset="-128"/>
                </a:rPr>
                <a:t>民間</a:t>
              </a:r>
            </a:p>
          </p:txBody>
        </p:sp>
      </p:grpSp>
      <p:grpSp>
        <p:nvGrpSpPr>
          <p:cNvPr id="6" name="グループ化 5">
            <a:extLst>
              <a:ext uri="{FF2B5EF4-FFF2-40B4-BE49-F238E27FC236}">
                <a16:creationId xmlns:a16="http://schemas.microsoft.com/office/drawing/2014/main" id="{15AC46DB-C57A-46BE-B60B-DE5D5A39758F}"/>
              </a:ext>
            </a:extLst>
          </p:cNvPr>
          <p:cNvGrpSpPr/>
          <p:nvPr/>
        </p:nvGrpSpPr>
        <p:grpSpPr>
          <a:xfrm>
            <a:off x="9424824" y="3791080"/>
            <a:ext cx="2716834" cy="1253589"/>
            <a:chOff x="7195199" y="3597019"/>
            <a:chExt cx="2716834" cy="1253589"/>
          </a:xfrm>
        </p:grpSpPr>
        <p:grpSp>
          <p:nvGrpSpPr>
            <p:cNvPr id="204" name="グループ化 203">
              <a:extLst>
                <a:ext uri="{FF2B5EF4-FFF2-40B4-BE49-F238E27FC236}">
                  <a16:creationId xmlns:a16="http://schemas.microsoft.com/office/drawing/2014/main" id="{E4755F42-CC64-4B1B-8016-3C50DF38A183}"/>
                </a:ext>
              </a:extLst>
            </p:cNvPr>
            <p:cNvGrpSpPr/>
            <p:nvPr/>
          </p:nvGrpSpPr>
          <p:grpSpPr>
            <a:xfrm>
              <a:off x="7195199" y="3597019"/>
              <a:ext cx="2716834" cy="1253589"/>
              <a:chOff x="8746941" y="3364506"/>
              <a:chExt cx="2716834" cy="1253589"/>
            </a:xfrm>
          </p:grpSpPr>
          <p:sp>
            <p:nvSpPr>
              <p:cNvPr id="205" name="四角形吹き出し 5">
                <a:extLst>
                  <a:ext uri="{FF2B5EF4-FFF2-40B4-BE49-F238E27FC236}">
                    <a16:creationId xmlns:a16="http://schemas.microsoft.com/office/drawing/2014/main" id="{A9B580DE-AFE9-4B09-9BF1-538D4D3D64CE}"/>
                  </a:ext>
                </a:extLst>
              </p:cNvPr>
              <p:cNvSpPr/>
              <p:nvPr/>
            </p:nvSpPr>
            <p:spPr>
              <a:xfrm>
                <a:off x="8747895" y="3364506"/>
                <a:ext cx="2715880" cy="1253589"/>
              </a:xfrm>
              <a:prstGeom prst="wedgeRectCallout">
                <a:avLst>
                  <a:gd name="adj1" fmla="val -107661"/>
                  <a:gd name="adj2" fmla="val -132987"/>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206" name="グループ化 205">
                <a:extLst>
                  <a:ext uri="{FF2B5EF4-FFF2-40B4-BE49-F238E27FC236}">
                    <a16:creationId xmlns:a16="http://schemas.microsoft.com/office/drawing/2014/main" id="{895F0BB4-0E40-46D9-8FC2-51B2F5B4B9F4}"/>
                  </a:ext>
                </a:extLst>
              </p:cNvPr>
              <p:cNvGrpSpPr/>
              <p:nvPr/>
            </p:nvGrpSpPr>
            <p:grpSpPr>
              <a:xfrm>
                <a:off x="8746941" y="3415257"/>
                <a:ext cx="2702736" cy="1193801"/>
                <a:chOff x="10946815" y="2628903"/>
                <a:chExt cx="2702736" cy="1193801"/>
              </a:xfrm>
            </p:grpSpPr>
            <p:pic>
              <p:nvPicPr>
                <p:cNvPr id="207" name="図 206">
                  <a:extLst>
                    <a:ext uri="{FF2B5EF4-FFF2-40B4-BE49-F238E27FC236}">
                      <a16:creationId xmlns:a16="http://schemas.microsoft.com/office/drawing/2014/main" id="{124D49D4-9502-46DB-91EB-8AB65446D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1145" y="2628903"/>
                  <a:ext cx="1037429" cy="756000"/>
                </a:xfrm>
                <a:prstGeom prst="rect">
                  <a:avLst/>
                </a:prstGeom>
                <a:ln>
                  <a:solidFill>
                    <a:schemeClr val="tx1"/>
                  </a:solidFill>
                </a:ln>
              </p:spPr>
            </p:pic>
            <p:pic>
              <p:nvPicPr>
                <p:cNvPr id="210" name="図 209">
                  <a:extLst>
                    <a:ext uri="{FF2B5EF4-FFF2-40B4-BE49-F238E27FC236}">
                      <a16:creationId xmlns:a16="http://schemas.microsoft.com/office/drawing/2014/main" id="{36F97051-1F00-4C30-A2F5-1D999B671D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66491" y="2632229"/>
                  <a:ext cx="893891" cy="756000"/>
                </a:xfrm>
                <a:prstGeom prst="rect">
                  <a:avLst/>
                </a:prstGeom>
                <a:ln>
                  <a:solidFill>
                    <a:schemeClr val="tx1"/>
                  </a:solidFill>
                </a:ln>
              </p:spPr>
            </p:pic>
            <p:sp>
              <p:nvSpPr>
                <p:cNvPr id="209" name="テキスト ボックス 208">
                  <a:extLst>
                    <a:ext uri="{FF2B5EF4-FFF2-40B4-BE49-F238E27FC236}">
                      <a16:creationId xmlns:a16="http://schemas.microsoft.com/office/drawing/2014/main" id="{A13C49D3-23F4-494F-809C-89FD68A6F538}"/>
                    </a:ext>
                  </a:extLst>
                </p:cNvPr>
                <p:cNvSpPr txBox="1"/>
                <p:nvPr/>
              </p:nvSpPr>
              <p:spPr>
                <a:xfrm>
                  <a:off x="10946815" y="3407206"/>
                  <a:ext cx="2702736" cy="415498"/>
                </a:xfrm>
                <a:prstGeom prst="rect">
                  <a:avLst/>
                </a:prstGeom>
                <a:noFill/>
              </p:spPr>
              <p:txBody>
                <a:bodyPr wrap="square">
                  <a:spAutoFit/>
                </a:bodyPr>
                <a:lstStyle/>
                <a:p>
                  <a:pPr algn="ctr"/>
                  <a:r>
                    <a:rPr kumimoji="1" lang="ja-JP" altLang="en-US" sz="1050" b="1" dirty="0">
                      <a:latin typeface="BIZ UDゴシック" panose="020B0400000000000000" pitchFamily="49" charset="-128"/>
                      <a:ea typeface="BIZ UDゴシック" panose="020B0400000000000000" pitchFamily="49" charset="-128"/>
                    </a:rPr>
                    <a:t>干潟の再生・保全 堺泉北港：大阪府ほか</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en-US" altLang="ja-JP" sz="1050" b="1" dirty="0">
                      <a:latin typeface="BIZ UDゴシック" panose="020B0400000000000000" pitchFamily="49" charset="-128"/>
                      <a:ea typeface="BIZ UDゴシック" panose="020B0400000000000000" pitchFamily="49" charset="-128"/>
                    </a:rPr>
                    <a:t>※</a:t>
                  </a:r>
                  <a:r>
                    <a:rPr kumimoji="1" lang="ja-JP" altLang="en-US" sz="1050" b="1" dirty="0">
                      <a:latin typeface="BIZ UDゴシック" panose="020B0400000000000000" pitchFamily="49" charset="-128"/>
                      <a:ea typeface="BIZ UDゴシック" panose="020B0400000000000000" pitchFamily="49" charset="-128"/>
                    </a:rPr>
                    <a:t>環境省　令和の里海づくり事業活用</a:t>
                  </a:r>
                  <a:endParaRPr kumimoji="1" lang="en-US" altLang="ja-JP" sz="1200" b="1" dirty="0">
                    <a:latin typeface="BIZ UDゴシック" panose="020B0400000000000000" pitchFamily="49" charset="-128"/>
                    <a:ea typeface="BIZ UDゴシック" panose="020B0400000000000000" pitchFamily="49" charset="-128"/>
                  </a:endParaRPr>
                </a:p>
              </p:txBody>
            </p:sp>
          </p:grpSp>
        </p:grpSp>
        <p:sp>
          <p:nvSpPr>
            <p:cNvPr id="100" name="テキスト ボックス 99">
              <a:extLst>
                <a:ext uri="{FF2B5EF4-FFF2-40B4-BE49-F238E27FC236}">
                  <a16:creationId xmlns:a16="http://schemas.microsoft.com/office/drawing/2014/main" id="{61435322-BCEB-4763-9D4C-54173379D3C1}"/>
                </a:ext>
              </a:extLst>
            </p:cNvPr>
            <p:cNvSpPr txBox="1"/>
            <p:nvPr/>
          </p:nvSpPr>
          <p:spPr>
            <a:xfrm>
              <a:off x="9328548" y="3632114"/>
              <a:ext cx="569387" cy="246221"/>
            </a:xfrm>
            <a:prstGeom prst="rect">
              <a:avLst/>
            </a:prstGeom>
            <a:solidFill>
              <a:srgbClr val="0066FF"/>
            </a:solidFill>
          </p:spPr>
          <p:txBody>
            <a:bodyPr wrap="squar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p>
          </p:txBody>
        </p:sp>
      </p:grpSp>
      <p:grpSp>
        <p:nvGrpSpPr>
          <p:cNvPr id="7" name="グループ化 6">
            <a:extLst>
              <a:ext uri="{FF2B5EF4-FFF2-40B4-BE49-F238E27FC236}">
                <a16:creationId xmlns:a16="http://schemas.microsoft.com/office/drawing/2014/main" id="{E9A9A4BE-4127-43E3-9335-A24EDD6F5829}"/>
              </a:ext>
            </a:extLst>
          </p:cNvPr>
          <p:cNvGrpSpPr/>
          <p:nvPr/>
        </p:nvGrpSpPr>
        <p:grpSpPr>
          <a:xfrm>
            <a:off x="10137005" y="2735551"/>
            <a:ext cx="1990555" cy="1042111"/>
            <a:chOff x="9996757" y="3231217"/>
            <a:chExt cx="1990555" cy="1042111"/>
          </a:xfrm>
        </p:grpSpPr>
        <p:grpSp>
          <p:nvGrpSpPr>
            <p:cNvPr id="212" name="グループ化 211">
              <a:extLst>
                <a:ext uri="{FF2B5EF4-FFF2-40B4-BE49-F238E27FC236}">
                  <a16:creationId xmlns:a16="http://schemas.microsoft.com/office/drawing/2014/main" id="{7C846715-81B0-4EF5-B498-42B70EC859AE}"/>
                </a:ext>
              </a:extLst>
            </p:cNvPr>
            <p:cNvGrpSpPr/>
            <p:nvPr/>
          </p:nvGrpSpPr>
          <p:grpSpPr>
            <a:xfrm>
              <a:off x="9996757" y="3231217"/>
              <a:ext cx="1990555" cy="1042111"/>
              <a:chOff x="8544809" y="2282397"/>
              <a:chExt cx="1990555" cy="1042111"/>
            </a:xfrm>
          </p:grpSpPr>
          <p:sp>
            <p:nvSpPr>
              <p:cNvPr id="213" name="四角形吹き出し 5">
                <a:extLst>
                  <a:ext uri="{FF2B5EF4-FFF2-40B4-BE49-F238E27FC236}">
                    <a16:creationId xmlns:a16="http://schemas.microsoft.com/office/drawing/2014/main" id="{26B84FAD-F8AB-4629-8A91-D7C9788582F5}"/>
                  </a:ext>
                </a:extLst>
              </p:cNvPr>
              <p:cNvSpPr/>
              <p:nvPr/>
            </p:nvSpPr>
            <p:spPr>
              <a:xfrm>
                <a:off x="8617944" y="2282397"/>
                <a:ext cx="1859980" cy="1013473"/>
              </a:xfrm>
              <a:prstGeom prst="wedgeRectCallout">
                <a:avLst>
                  <a:gd name="adj1" fmla="val -50253"/>
                  <a:gd name="adj2" fmla="val -22869"/>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214" name="グループ化 213">
                <a:extLst>
                  <a:ext uri="{FF2B5EF4-FFF2-40B4-BE49-F238E27FC236}">
                    <a16:creationId xmlns:a16="http://schemas.microsoft.com/office/drawing/2014/main" id="{1B94642B-6EB0-4F45-BF51-BC4BE1308E7A}"/>
                  </a:ext>
                </a:extLst>
              </p:cNvPr>
              <p:cNvGrpSpPr/>
              <p:nvPr/>
            </p:nvGrpSpPr>
            <p:grpSpPr>
              <a:xfrm>
                <a:off x="8544809" y="2326235"/>
                <a:ext cx="1990555" cy="998273"/>
                <a:chOff x="9896103" y="1396718"/>
                <a:chExt cx="1990555" cy="998273"/>
              </a:xfrm>
            </p:grpSpPr>
            <p:pic>
              <p:nvPicPr>
                <p:cNvPr id="215" name="図 214">
                  <a:extLst>
                    <a:ext uri="{FF2B5EF4-FFF2-40B4-BE49-F238E27FC236}">
                      <a16:creationId xmlns:a16="http://schemas.microsoft.com/office/drawing/2014/main" id="{74052581-51A6-4D5E-A263-C604024CB9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6016" y="1396718"/>
                  <a:ext cx="1155536" cy="756000"/>
                </a:xfrm>
                <a:prstGeom prst="rect">
                  <a:avLst/>
                </a:prstGeom>
                <a:ln>
                  <a:solidFill>
                    <a:schemeClr val="tx1"/>
                  </a:solidFill>
                </a:ln>
              </p:spPr>
            </p:pic>
            <p:sp>
              <p:nvSpPr>
                <p:cNvPr id="216" name="テキスト ボックス 215">
                  <a:extLst>
                    <a:ext uri="{FF2B5EF4-FFF2-40B4-BE49-F238E27FC236}">
                      <a16:creationId xmlns:a16="http://schemas.microsoft.com/office/drawing/2014/main" id="{878177EC-E6C7-4F55-BE82-6F624F6B4B50}"/>
                    </a:ext>
                  </a:extLst>
                </p:cNvPr>
                <p:cNvSpPr txBox="1"/>
                <p:nvPr/>
              </p:nvSpPr>
              <p:spPr>
                <a:xfrm>
                  <a:off x="9896103" y="2141075"/>
                  <a:ext cx="1990555" cy="253916"/>
                </a:xfrm>
                <a:prstGeom prst="rect">
                  <a:avLst/>
                </a:prstGeom>
                <a:noFill/>
              </p:spPr>
              <p:txBody>
                <a:bodyPr wrap="square">
                  <a:spAutoFit/>
                </a:bodyPr>
                <a:lstStyle/>
                <a:p>
                  <a:pPr algn="ctr"/>
                  <a:r>
                    <a:rPr kumimoji="1" lang="ja-JP" altLang="en-US" sz="1050" b="1" dirty="0">
                      <a:latin typeface="BIZ UDゴシック" panose="020B0400000000000000" pitchFamily="49" charset="-128"/>
                      <a:ea typeface="BIZ UDゴシック" panose="020B0400000000000000" pitchFamily="49" charset="-128"/>
                    </a:rPr>
                    <a:t>堺２区（人工干潟）</a:t>
                  </a:r>
                  <a:endParaRPr kumimoji="1" lang="en-US" altLang="ja-JP" sz="1050" b="1" dirty="0">
                    <a:latin typeface="BIZ UDゴシック" panose="020B0400000000000000" pitchFamily="49" charset="-128"/>
                    <a:ea typeface="BIZ UDゴシック" panose="020B0400000000000000" pitchFamily="49" charset="-128"/>
                  </a:endParaRPr>
                </a:p>
              </p:txBody>
            </p:sp>
          </p:grpSp>
        </p:grpSp>
        <p:sp>
          <p:nvSpPr>
            <p:cNvPr id="237" name="テキスト ボックス 236">
              <a:extLst>
                <a:ext uri="{FF2B5EF4-FFF2-40B4-BE49-F238E27FC236}">
                  <a16:creationId xmlns:a16="http://schemas.microsoft.com/office/drawing/2014/main" id="{B6B2790C-3A51-4E03-AF76-C2DE44C6F6B3}"/>
                </a:ext>
              </a:extLst>
            </p:cNvPr>
            <p:cNvSpPr txBox="1"/>
            <p:nvPr/>
          </p:nvSpPr>
          <p:spPr>
            <a:xfrm>
              <a:off x="11344993" y="3274163"/>
              <a:ext cx="569387" cy="246221"/>
            </a:xfrm>
            <a:prstGeom prst="rect">
              <a:avLst/>
            </a:prstGeom>
            <a:solidFill>
              <a:srgbClr val="0066FF"/>
            </a:solidFill>
          </p:spPr>
          <p:txBody>
            <a:bodyPr wrap="non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p>
          </p:txBody>
        </p:sp>
      </p:grpSp>
      <p:sp>
        <p:nvSpPr>
          <p:cNvPr id="114" name="四角形: 角を丸くする 113">
            <a:extLst>
              <a:ext uri="{FF2B5EF4-FFF2-40B4-BE49-F238E27FC236}">
                <a16:creationId xmlns:a16="http://schemas.microsoft.com/office/drawing/2014/main" id="{EA74D70A-8327-406D-8C85-D26692E54575}"/>
              </a:ext>
            </a:extLst>
          </p:cNvPr>
          <p:cNvSpPr/>
          <p:nvPr/>
        </p:nvSpPr>
        <p:spPr>
          <a:xfrm>
            <a:off x="2721216" y="774074"/>
            <a:ext cx="2167580" cy="386979"/>
          </a:xfrm>
          <a:prstGeom prst="roundRect">
            <a:avLst/>
          </a:prstGeom>
          <a:solidFill>
            <a:srgbClr val="00B0F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dirty="0">
                <a:solidFill>
                  <a:schemeClr val="bg1"/>
                </a:solidFill>
                <a:latin typeface="BIZ UDゴシック" panose="020B0400000000000000" pitchFamily="49" charset="-128"/>
                <a:ea typeface="BIZ UDゴシック" panose="020B0400000000000000" pitchFamily="49" charset="-128"/>
              </a:rPr>
              <a:t>主な取組事例</a:t>
            </a:r>
          </a:p>
        </p:txBody>
      </p:sp>
      <p:sp>
        <p:nvSpPr>
          <p:cNvPr id="117" name="スライド番号プレースホルダー 1">
            <a:extLst>
              <a:ext uri="{FF2B5EF4-FFF2-40B4-BE49-F238E27FC236}">
                <a16:creationId xmlns:a16="http://schemas.microsoft.com/office/drawing/2014/main" id="{75CCFF92-C057-48F2-9DD7-5FF591A1A2CD}"/>
              </a:ext>
            </a:extLst>
          </p:cNvPr>
          <p:cNvSpPr txBox="1">
            <a:spLocks/>
          </p:cNvSpPr>
          <p:nvPr/>
        </p:nvSpPr>
        <p:spPr>
          <a:xfrm>
            <a:off x="9448800" y="645895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BBC703-554D-4B50-AB77-19436F029C56}" type="slidenum">
              <a:rPr kumimoji="1" lang="ja-JP" altLang="en-US" smtClean="0"/>
              <a:pPr/>
              <a:t>6</a:t>
            </a:fld>
            <a:endParaRPr kumimoji="1" lang="ja-JP" altLang="en-US" dirty="0"/>
          </a:p>
        </p:txBody>
      </p:sp>
      <p:grpSp>
        <p:nvGrpSpPr>
          <p:cNvPr id="118" name="グループ化 117">
            <a:extLst>
              <a:ext uri="{FF2B5EF4-FFF2-40B4-BE49-F238E27FC236}">
                <a16:creationId xmlns:a16="http://schemas.microsoft.com/office/drawing/2014/main" id="{001339A5-2013-40CA-B2F0-43DAE2ADBC39}"/>
              </a:ext>
            </a:extLst>
          </p:cNvPr>
          <p:cNvGrpSpPr/>
          <p:nvPr/>
        </p:nvGrpSpPr>
        <p:grpSpPr>
          <a:xfrm>
            <a:off x="6157942" y="5529897"/>
            <a:ext cx="2135035" cy="1026075"/>
            <a:chOff x="9943798" y="3220035"/>
            <a:chExt cx="2135035" cy="1026075"/>
          </a:xfrm>
        </p:grpSpPr>
        <p:grpSp>
          <p:nvGrpSpPr>
            <p:cNvPr id="120" name="グループ化 119">
              <a:extLst>
                <a:ext uri="{FF2B5EF4-FFF2-40B4-BE49-F238E27FC236}">
                  <a16:creationId xmlns:a16="http://schemas.microsoft.com/office/drawing/2014/main" id="{AA0EAD74-66AB-45C7-9353-CFDE91E4047F}"/>
                </a:ext>
              </a:extLst>
            </p:cNvPr>
            <p:cNvGrpSpPr/>
            <p:nvPr/>
          </p:nvGrpSpPr>
          <p:grpSpPr>
            <a:xfrm>
              <a:off x="9943798" y="3220035"/>
              <a:ext cx="2135035" cy="1026075"/>
              <a:chOff x="8491850" y="2271215"/>
              <a:chExt cx="2135035" cy="1026075"/>
            </a:xfrm>
          </p:grpSpPr>
          <p:sp>
            <p:nvSpPr>
              <p:cNvPr id="122" name="四角形吹き出し 5">
                <a:extLst>
                  <a:ext uri="{FF2B5EF4-FFF2-40B4-BE49-F238E27FC236}">
                    <a16:creationId xmlns:a16="http://schemas.microsoft.com/office/drawing/2014/main" id="{2778636E-C4AF-443D-8A6F-D79AF6BCBEDB}"/>
                  </a:ext>
                </a:extLst>
              </p:cNvPr>
              <p:cNvSpPr/>
              <p:nvPr/>
            </p:nvSpPr>
            <p:spPr>
              <a:xfrm>
                <a:off x="8598444" y="2271215"/>
                <a:ext cx="1859980" cy="1013473"/>
              </a:xfrm>
              <a:prstGeom prst="wedgeRectCallout">
                <a:avLst>
                  <a:gd name="adj1" fmla="val -22069"/>
                  <a:gd name="adj2" fmla="val -48485"/>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123" name="グループ化 122">
                <a:extLst>
                  <a:ext uri="{FF2B5EF4-FFF2-40B4-BE49-F238E27FC236}">
                    <a16:creationId xmlns:a16="http://schemas.microsoft.com/office/drawing/2014/main" id="{32CC1F71-C7ED-4CAC-907F-36D5F313D79A}"/>
                  </a:ext>
                </a:extLst>
              </p:cNvPr>
              <p:cNvGrpSpPr/>
              <p:nvPr/>
            </p:nvGrpSpPr>
            <p:grpSpPr>
              <a:xfrm>
                <a:off x="8491850" y="2326235"/>
                <a:ext cx="2135035" cy="971055"/>
                <a:chOff x="9843144" y="1396718"/>
                <a:chExt cx="2135035" cy="971055"/>
              </a:xfrm>
            </p:grpSpPr>
            <p:pic>
              <p:nvPicPr>
                <p:cNvPr id="124" name="図 123">
                  <a:extLst>
                    <a:ext uri="{FF2B5EF4-FFF2-40B4-BE49-F238E27FC236}">
                      <a16:creationId xmlns:a16="http://schemas.microsoft.com/office/drawing/2014/main" id="{17F27A1D-71CF-4543-A478-95579A1C3E5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139784" y="1396718"/>
                  <a:ext cx="1008000" cy="756000"/>
                </a:xfrm>
                <a:prstGeom prst="rect">
                  <a:avLst/>
                </a:prstGeom>
                <a:ln>
                  <a:solidFill>
                    <a:schemeClr val="tx1"/>
                  </a:solidFill>
                </a:ln>
              </p:spPr>
            </p:pic>
            <p:sp>
              <p:nvSpPr>
                <p:cNvPr id="125" name="テキスト ボックス 124">
                  <a:extLst>
                    <a:ext uri="{FF2B5EF4-FFF2-40B4-BE49-F238E27FC236}">
                      <a16:creationId xmlns:a16="http://schemas.microsoft.com/office/drawing/2014/main" id="{ADE4552A-B907-441F-8C00-B64A4094CCA8}"/>
                    </a:ext>
                  </a:extLst>
                </p:cNvPr>
                <p:cNvSpPr txBox="1"/>
                <p:nvPr/>
              </p:nvSpPr>
              <p:spPr>
                <a:xfrm>
                  <a:off x="9843144" y="2121552"/>
                  <a:ext cx="2135035" cy="246221"/>
                </a:xfrm>
                <a:prstGeom prst="rect">
                  <a:avLst/>
                </a:prstGeom>
                <a:noFill/>
              </p:spPr>
              <p:txBody>
                <a:bodyPr wrap="square">
                  <a:spAutoFit/>
                </a:bodyPr>
                <a:lstStyle/>
                <a:p>
                  <a:pPr algn="ctr"/>
                  <a:r>
                    <a:rPr kumimoji="1" lang="ja-JP" altLang="en-US" sz="1000" b="1" dirty="0">
                      <a:latin typeface="BIZ UDゴシック" panose="020B0400000000000000" pitchFamily="49" charset="-128"/>
                      <a:ea typeface="BIZ UDゴシック" panose="020B0400000000000000" pitchFamily="49" charset="-128"/>
                    </a:rPr>
                    <a:t>阪南２区（人工干潟）</a:t>
                  </a:r>
                  <a:endParaRPr kumimoji="1" lang="en-US" altLang="ja-JP" sz="1000" b="1" dirty="0">
                    <a:latin typeface="BIZ UDゴシック" panose="020B0400000000000000" pitchFamily="49" charset="-128"/>
                    <a:ea typeface="BIZ UDゴシック" panose="020B0400000000000000" pitchFamily="49" charset="-128"/>
                  </a:endParaRPr>
                </a:p>
              </p:txBody>
            </p:sp>
          </p:grpSp>
        </p:grpSp>
        <p:sp>
          <p:nvSpPr>
            <p:cNvPr id="121" name="テキスト ボックス 120">
              <a:extLst>
                <a:ext uri="{FF2B5EF4-FFF2-40B4-BE49-F238E27FC236}">
                  <a16:creationId xmlns:a16="http://schemas.microsoft.com/office/drawing/2014/main" id="{5F039D8E-E004-45FB-A80F-C4600FE53C8D}"/>
                </a:ext>
              </a:extLst>
            </p:cNvPr>
            <p:cNvSpPr txBox="1"/>
            <p:nvPr/>
          </p:nvSpPr>
          <p:spPr>
            <a:xfrm>
              <a:off x="11316118" y="3274163"/>
              <a:ext cx="569387" cy="246221"/>
            </a:xfrm>
            <a:prstGeom prst="rect">
              <a:avLst/>
            </a:prstGeom>
            <a:solidFill>
              <a:srgbClr val="0066FF"/>
            </a:solidFill>
          </p:spPr>
          <p:txBody>
            <a:bodyPr wrap="non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p>
          </p:txBody>
        </p:sp>
      </p:grpSp>
      <p:sp>
        <p:nvSpPr>
          <p:cNvPr id="126" name="楕円 125">
            <a:extLst>
              <a:ext uri="{FF2B5EF4-FFF2-40B4-BE49-F238E27FC236}">
                <a16:creationId xmlns:a16="http://schemas.microsoft.com/office/drawing/2014/main" id="{272EFA83-4291-4475-AE64-CF13982B7A63}"/>
              </a:ext>
            </a:extLst>
          </p:cNvPr>
          <p:cNvSpPr/>
          <p:nvPr/>
        </p:nvSpPr>
        <p:spPr>
          <a:xfrm>
            <a:off x="6745649" y="3871089"/>
            <a:ext cx="137553" cy="1293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429"/>
          </a:p>
        </p:txBody>
      </p:sp>
      <p:grpSp>
        <p:nvGrpSpPr>
          <p:cNvPr id="217" name="グループ化 216">
            <a:extLst>
              <a:ext uri="{FF2B5EF4-FFF2-40B4-BE49-F238E27FC236}">
                <a16:creationId xmlns:a16="http://schemas.microsoft.com/office/drawing/2014/main" id="{30952ED2-772D-456E-A637-BEF941D85722}"/>
              </a:ext>
            </a:extLst>
          </p:cNvPr>
          <p:cNvGrpSpPr/>
          <p:nvPr/>
        </p:nvGrpSpPr>
        <p:grpSpPr>
          <a:xfrm>
            <a:off x="5795872" y="754590"/>
            <a:ext cx="1531662" cy="1058838"/>
            <a:chOff x="8549845" y="26815"/>
            <a:chExt cx="1531662" cy="1058838"/>
          </a:xfrm>
        </p:grpSpPr>
        <p:sp>
          <p:nvSpPr>
            <p:cNvPr id="218" name="四角形吹き出し 5">
              <a:extLst>
                <a:ext uri="{FF2B5EF4-FFF2-40B4-BE49-F238E27FC236}">
                  <a16:creationId xmlns:a16="http://schemas.microsoft.com/office/drawing/2014/main" id="{652409D7-9C86-4FF8-924D-CF41CEF6F113}"/>
                </a:ext>
              </a:extLst>
            </p:cNvPr>
            <p:cNvSpPr/>
            <p:nvPr/>
          </p:nvSpPr>
          <p:spPr>
            <a:xfrm>
              <a:off x="8593876" y="26815"/>
              <a:ext cx="1424645" cy="1040240"/>
            </a:xfrm>
            <a:prstGeom prst="wedgeRectCallout">
              <a:avLst>
                <a:gd name="adj1" fmla="val 49486"/>
                <a:gd name="adj2" fmla="val 11383"/>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219" name="グループ化 218">
              <a:extLst>
                <a:ext uri="{FF2B5EF4-FFF2-40B4-BE49-F238E27FC236}">
                  <a16:creationId xmlns:a16="http://schemas.microsoft.com/office/drawing/2014/main" id="{1F3F851F-63E1-4283-8E1F-05AE2D1871AA}"/>
                </a:ext>
              </a:extLst>
            </p:cNvPr>
            <p:cNvGrpSpPr/>
            <p:nvPr/>
          </p:nvGrpSpPr>
          <p:grpSpPr>
            <a:xfrm>
              <a:off x="8549845" y="75737"/>
              <a:ext cx="1531662" cy="1009916"/>
              <a:chOff x="9764044" y="3387518"/>
              <a:chExt cx="1531662" cy="1009916"/>
            </a:xfrm>
          </p:grpSpPr>
          <p:pic>
            <p:nvPicPr>
              <p:cNvPr id="220" name="図 219">
                <a:extLst>
                  <a:ext uri="{FF2B5EF4-FFF2-40B4-BE49-F238E27FC236}">
                    <a16:creationId xmlns:a16="http://schemas.microsoft.com/office/drawing/2014/main" id="{EDC43859-CE42-4893-9BE5-73DAF020DA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8060" y="3387518"/>
                <a:ext cx="1343266" cy="756000"/>
              </a:xfrm>
              <a:prstGeom prst="rect">
                <a:avLst/>
              </a:prstGeom>
              <a:ln>
                <a:solidFill>
                  <a:schemeClr val="tx1"/>
                </a:solidFill>
              </a:ln>
            </p:spPr>
          </p:pic>
          <p:sp>
            <p:nvSpPr>
              <p:cNvPr id="221" name="テキスト ボックス 220">
                <a:extLst>
                  <a:ext uri="{FF2B5EF4-FFF2-40B4-BE49-F238E27FC236}">
                    <a16:creationId xmlns:a16="http://schemas.microsoft.com/office/drawing/2014/main" id="{D3A5C0FA-E201-4813-8201-6A58D0EDF19C}"/>
                  </a:ext>
                </a:extLst>
              </p:cNvPr>
              <p:cNvSpPr txBox="1"/>
              <p:nvPr/>
            </p:nvSpPr>
            <p:spPr>
              <a:xfrm>
                <a:off x="9764044" y="4143518"/>
                <a:ext cx="1531662" cy="253916"/>
              </a:xfrm>
              <a:prstGeom prst="rect">
                <a:avLst/>
              </a:prstGeom>
              <a:noFill/>
            </p:spPr>
            <p:txBody>
              <a:bodyPr wrap="square">
                <a:spAutoFit/>
              </a:bodyPr>
              <a:lstStyle/>
              <a:p>
                <a:r>
                  <a:rPr kumimoji="1" lang="ja-JP" altLang="en-US" sz="1050" b="1" dirty="0">
                    <a:latin typeface="BIZ UDゴシック" panose="020B0400000000000000" pitchFamily="49" charset="-128"/>
                    <a:ea typeface="BIZ UDゴシック" panose="020B0400000000000000" pitchFamily="49" charset="-128"/>
                  </a:rPr>
                  <a:t>十三干潟（自然干潟）</a:t>
                </a:r>
                <a:endParaRPr kumimoji="1" lang="en-US" altLang="ja-JP" sz="1050" b="1" dirty="0">
                  <a:latin typeface="BIZ UDゴシック" panose="020B0400000000000000" pitchFamily="49" charset="-128"/>
                  <a:ea typeface="BIZ UDゴシック" panose="020B0400000000000000" pitchFamily="49" charset="-128"/>
                </a:endParaRPr>
              </a:p>
            </p:txBody>
          </p:sp>
        </p:grpSp>
      </p:grpSp>
      <p:sp>
        <p:nvSpPr>
          <p:cNvPr id="140" name="テキスト ボックス 139">
            <a:extLst>
              <a:ext uri="{FF2B5EF4-FFF2-40B4-BE49-F238E27FC236}">
                <a16:creationId xmlns:a16="http://schemas.microsoft.com/office/drawing/2014/main" id="{4EE6EED5-C7E5-4C04-AFEB-DC786860BD49}"/>
              </a:ext>
            </a:extLst>
          </p:cNvPr>
          <p:cNvSpPr txBox="1"/>
          <p:nvPr/>
        </p:nvSpPr>
        <p:spPr>
          <a:xfrm>
            <a:off x="11571402" y="4099538"/>
            <a:ext cx="441147" cy="246221"/>
          </a:xfrm>
          <a:prstGeom prst="rect">
            <a:avLst/>
          </a:prstGeom>
          <a:solidFill>
            <a:schemeClr val="accent4"/>
          </a:solidFill>
        </p:spPr>
        <p:txBody>
          <a:bodyPr wrap="none" rtlCol="0">
            <a:spAutoFit/>
          </a:bodyPr>
          <a:lstStyle/>
          <a:p>
            <a:pPr algn="ctr"/>
            <a:r>
              <a:rPr kumimoji="1" lang="ja-JP" altLang="en-US" sz="1000" dirty="0">
                <a:latin typeface="BIZ UDゴシック" panose="020B0400000000000000" pitchFamily="49" charset="-128"/>
                <a:ea typeface="BIZ UDゴシック" panose="020B0400000000000000" pitchFamily="49" charset="-128"/>
              </a:rPr>
              <a:t>民間</a:t>
            </a:r>
          </a:p>
        </p:txBody>
      </p:sp>
      <p:grpSp>
        <p:nvGrpSpPr>
          <p:cNvPr id="185" name="グループ化 184">
            <a:extLst>
              <a:ext uri="{FF2B5EF4-FFF2-40B4-BE49-F238E27FC236}">
                <a16:creationId xmlns:a16="http://schemas.microsoft.com/office/drawing/2014/main" id="{C5865123-C0D2-4BCB-9BA4-4E3BB7821FE1}"/>
              </a:ext>
            </a:extLst>
          </p:cNvPr>
          <p:cNvGrpSpPr/>
          <p:nvPr/>
        </p:nvGrpSpPr>
        <p:grpSpPr>
          <a:xfrm>
            <a:off x="4309177" y="5579415"/>
            <a:ext cx="2035161" cy="1249091"/>
            <a:chOff x="5418546" y="5139784"/>
            <a:chExt cx="2035161" cy="1249091"/>
          </a:xfrm>
        </p:grpSpPr>
        <p:sp>
          <p:nvSpPr>
            <p:cNvPr id="186" name="四角形吹き出し 5">
              <a:extLst>
                <a:ext uri="{FF2B5EF4-FFF2-40B4-BE49-F238E27FC236}">
                  <a16:creationId xmlns:a16="http://schemas.microsoft.com/office/drawing/2014/main" id="{6F7753C2-3BBD-43C7-A288-4A87AB1E9713}"/>
                </a:ext>
              </a:extLst>
            </p:cNvPr>
            <p:cNvSpPr/>
            <p:nvPr/>
          </p:nvSpPr>
          <p:spPr>
            <a:xfrm>
              <a:off x="5493278" y="5139784"/>
              <a:ext cx="1803589" cy="1249091"/>
            </a:xfrm>
            <a:prstGeom prst="wedgeRectCallout">
              <a:avLst>
                <a:gd name="adj1" fmla="val 21446"/>
                <a:gd name="adj2" fmla="val -50591"/>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187" name="グループ化 186">
              <a:extLst>
                <a:ext uri="{FF2B5EF4-FFF2-40B4-BE49-F238E27FC236}">
                  <a16:creationId xmlns:a16="http://schemas.microsoft.com/office/drawing/2014/main" id="{332C9537-238F-43FF-9577-2BBDB74A78F9}"/>
                </a:ext>
              </a:extLst>
            </p:cNvPr>
            <p:cNvGrpSpPr/>
            <p:nvPr/>
          </p:nvGrpSpPr>
          <p:grpSpPr>
            <a:xfrm>
              <a:off x="5418546" y="5175197"/>
              <a:ext cx="2035161" cy="1207306"/>
              <a:chOff x="-2650803" y="3178019"/>
              <a:chExt cx="2035161" cy="1207306"/>
            </a:xfrm>
          </p:grpSpPr>
          <p:pic>
            <p:nvPicPr>
              <p:cNvPr id="188" name="図 187">
                <a:extLst>
                  <a:ext uri="{FF2B5EF4-FFF2-40B4-BE49-F238E27FC236}">
                    <a16:creationId xmlns:a16="http://schemas.microsoft.com/office/drawing/2014/main" id="{554D8626-47CF-4992-A6C8-A63F35BDF0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10214" y="3178019"/>
                <a:ext cx="1484972" cy="986446"/>
              </a:xfrm>
              <a:prstGeom prst="rect">
                <a:avLst/>
              </a:prstGeom>
              <a:ln>
                <a:solidFill>
                  <a:schemeClr val="tx1"/>
                </a:solidFill>
              </a:ln>
            </p:spPr>
          </p:pic>
          <p:sp>
            <p:nvSpPr>
              <p:cNvPr id="189" name="テキスト ボックス 188">
                <a:extLst>
                  <a:ext uri="{FF2B5EF4-FFF2-40B4-BE49-F238E27FC236}">
                    <a16:creationId xmlns:a16="http://schemas.microsoft.com/office/drawing/2014/main" id="{A82A2ACE-9006-4CE8-92DC-E22C6BAA9941}"/>
                  </a:ext>
                </a:extLst>
              </p:cNvPr>
              <p:cNvSpPr txBox="1"/>
              <p:nvPr/>
            </p:nvSpPr>
            <p:spPr>
              <a:xfrm>
                <a:off x="-2650803" y="4131409"/>
                <a:ext cx="2035161" cy="253916"/>
              </a:xfrm>
              <a:prstGeom prst="rect">
                <a:avLst/>
              </a:prstGeom>
              <a:noFill/>
            </p:spPr>
            <p:txBody>
              <a:bodyPr wrap="square">
                <a:spAutoFit/>
              </a:bodyPr>
              <a:lstStyle/>
              <a:p>
                <a:pPr algn="ctr"/>
                <a:r>
                  <a:rPr kumimoji="1" lang="ja-JP" altLang="en-US" sz="1050" b="1" dirty="0">
                    <a:latin typeface="BIZ UDゴシック" panose="020B0400000000000000" pitchFamily="49" charset="-128"/>
                    <a:ea typeface="BIZ UDゴシック" panose="020B0400000000000000" pitchFamily="49" charset="-128"/>
                  </a:rPr>
                  <a:t>男里川河口干潟（自然干潟）</a:t>
                </a:r>
                <a:endParaRPr kumimoji="1" lang="en-US" altLang="ja-JP" sz="1050" b="1" dirty="0">
                  <a:latin typeface="BIZ UDゴシック" panose="020B0400000000000000" pitchFamily="49" charset="-128"/>
                  <a:ea typeface="BIZ UDゴシック" panose="020B0400000000000000" pitchFamily="49" charset="-128"/>
                </a:endParaRPr>
              </a:p>
            </p:txBody>
          </p:sp>
        </p:grpSp>
      </p:grpSp>
      <p:sp>
        <p:nvSpPr>
          <p:cNvPr id="132" name="テキスト ボックス 131">
            <a:extLst>
              <a:ext uri="{FF2B5EF4-FFF2-40B4-BE49-F238E27FC236}">
                <a16:creationId xmlns:a16="http://schemas.microsoft.com/office/drawing/2014/main" id="{8FC8943E-D9A4-4E76-ABC9-2D3432011804}"/>
              </a:ext>
            </a:extLst>
          </p:cNvPr>
          <p:cNvSpPr txBox="1"/>
          <p:nvPr/>
        </p:nvSpPr>
        <p:spPr>
          <a:xfrm>
            <a:off x="10712594" y="5529897"/>
            <a:ext cx="569387" cy="246221"/>
          </a:xfrm>
          <a:prstGeom prst="rect">
            <a:avLst/>
          </a:prstGeom>
          <a:solidFill>
            <a:srgbClr val="0066FF"/>
          </a:solidFill>
        </p:spPr>
        <p:txBody>
          <a:bodyPr wrap="squar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p>
        </p:txBody>
      </p:sp>
      <p:grpSp>
        <p:nvGrpSpPr>
          <p:cNvPr id="22" name="グループ化 21">
            <a:extLst>
              <a:ext uri="{FF2B5EF4-FFF2-40B4-BE49-F238E27FC236}">
                <a16:creationId xmlns:a16="http://schemas.microsoft.com/office/drawing/2014/main" id="{1B0242B7-5896-4F3F-954B-AD4E524EBF15}"/>
              </a:ext>
            </a:extLst>
          </p:cNvPr>
          <p:cNvGrpSpPr/>
          <p:nvPr/>
        </p:nvGrpSpPr>
        <p:grpSpPr>
          <a:xfrm>
            <a:off x="7066613" y="3974688"/>
            <a:ext cx="1942268" cy="1293967"/>
            <a:chOff x="6309942" y="4608434"/>
            <a:chExt cx="1942268" cy="1293967"/>
          </a:xfrm>
        </p:grpSpPr>
        <p:grpSp>
          <p:nvGrpSpPr>
            <p:cNvPr id="190" name="グループ化 189">
              <a:extLst>
                <a:ext uri="{FF2B5EF4-FFF2-40B4-BE49-F238E27FC236}">
                  <a16:creationId xmlns:a16="http://schemas.microsoft.com/office/drawing/2014/main" id="{CA5D3A70-B217-4188-8F83-CC71DEB2B01B}"/>
                </a:ext>
              </a:extLst>
            </p:cNvPr>
            <p:cNvGrpSpPr/>
            <p:nvPr/>
          </p:nvGrpSpPr>
          <p:grpSpPr>
            <a:xfrm>
              <a:off x="6309942" y="4608434"/>
              <a:ext cx="1942268" cy="1293967"/>
              <a:chOff x="6639518" y="4193559"/>
              <a:chExt cx="1942268" cy="1293967"/>
            </a:xfrm>
          </p:grpSpPr>
          <p:sp>
            <p:nvSpPr>
              <p:cNvPr id="191" name="四角形吹き出し 5">
                <a:extLst>
                  <a:ext uri="{FF2B5EF4-FFF2-40B4-BE49-F238E27FC236}">
                    <a16:creationId xmlns:a16="http://schemas.microsoft.com/office/drawing/2014/main" id="{AA6DBD3E-3FE7-4FFB-82F7-8338F9E25681}"/>
                  </a:ext>
                </a:extLst>
              </p:cNvPr>
              <p:cNvSpPr/>
              <p:nvPr/>
            </p:nvSpPr>
            <p:spPr>
              <a:xfrm>
                <a:off x="6644569" y="4193559"/>
                <a:ext cx="1937217" cy="1271332"/>
              </a:xfrm>
              <a:prstGeom prst="wedgeRectCallout">
                <a:avLst>
                  <a:gd name="adj1" fmla="val -43276"/>
                  <a:gd name="adj2" fmla="val -95715"/>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94" name="テキスト ボックス 193">
                <a:extLst>
                  <a:ext uri="{FF2B5EF4-FFF2-40B4-BE49-F238E27FC236}">
                    <a16:creationId xmlns:a16="http://schemas.microsoft.com/office/drawing/2014/main" id="{E785BA47-04D3-4384-8ECE-17D1FD5C20B5}"/>
                  </a:ext>
                </a:extLst>
              </p:cNvPr>
              <p:cNvSpPr txBox="1"/>
              <p:nvPr/>
            </p:nvSpPr>
            <p:spPr>
              <a:xfrm>
                <a:off x="6639518" y="5072028"/>
                <a:ext cx="1859980" cy="415498"/>
              </a:xfrm>
              <a:prstGeom prst="rect">
                <a:avLst/>
              </a:prstGeom>
              <a:noFill/>
            </p:spPr>
            <p:txBody>
              <a:bodyPr wrap="square">
                <a:spAutoFit/>
              </a:bodyPr>
              <a:lstStyle/>
              <a:p>
                <a:pPr algn="ctr"/>
                <a:r>
                  <a:rPr kumimoji="1" lang="ja-JP" altLang="en-US" sz="1050" b="1">
                    <a:latin typeface="BIZ UDゴシック" panose="020B0400000000000000" pitchFamily="49" charset="-128"/>
                    <a:ea typeface="BIZ UDゴシック" panose="020B0400000000000000" pitchFamily="49" charset="-128"/>
                  </a:rPr>
                  <a:t>生物生息場創出・藻場実証</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泉大津護岸</a:t>
                </a:r>
                <a:endParaRPr kumimoji="1" lang="en-US" altLang="ja-JP" sz="1050" b="1" dirty="0">
                  <a:latin typeface="BIZ UDゴシック" panose="020B0400000000000000" pitchFamily="49" charset="-128"/>
                  <a:ea typeface="BIZ UDゴシック" panose="020B0400000000000000" pitchFamily="49" charset="-128"/>
                </a:endParaRPr>
              </a:p>
            </p:txBody>
          </p:sp>
        </p:grpSp>
        <p:sp>
          <p:nvSpPr>
            <p:cNvPr id="86" name="テキスト ボックス 85">
              <a:extLst>
                <a:ext uri="{FF2B5EF4-FFF2-40B4-BE49-F238E27FC236}">
                  <a16:creationId xmlns:a16="http://schemas.microsoft.com/office/drawing/2014/main" id="{00991797-7E39-4FB1-BECF-E226C5FDF291}"/>
                </a:ext>
              </a:extLst>
            </p:cNvPr>
            <p:cNvSpPr txBox="1"/>
            <p:nvPr/>
          </p:nvSpPr>
          <p:spPr>
            <a:xfrm>
              <a:off x="7464187" y="4665850"/>
              <a:ext cx="697627" cy="400110"/>
            </a:xfrm>
            <a:prstGeom prst="rect">
              <a:avLst/>
            </a:prstGeom>
            <a:solidFill>
              <a:srgbClr val="0066FF"/>
            </a:solidFill>
          </p:spPr>
          <p:txBody>
            <a:bodyPr wrap="non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endParaRPr kumimoji="1" lang="en-US" altLang="ja-JP" sz="1000"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泉大津市</a:t>
              </a:r>
            </a:p>
          </p:txBody>
        </p:sp>
      </p:grpSp>
      <p:pic>
        <p:nvPicPr>
          <p:cNvPr id="1026" name="Picture 2" descr="令和４年４月時点マコンブの着生">
            <a:extLst>
              <a:ext uri="{FF2B5EF4-FFF2-40B4-BE49-F238E27FC236}">
                <a16:creationId xmlns:a16="http://schemas.microsoft.com/office/drawing/2014/main" id="{FDA478E2-ECAD-44A0-AA07-35AB3D754E2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20069" y="4062543"/>
            <a:ext cx="1100312" cy="82523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BDFF7AA6-E78B-4C76-B58C-5A3FB89B9020}"/>
              </a:ext>
            </a:extLst>
          </p:cNvPr>
          <p:cNvGrpSpPr/>
          <p:nvPr/>
        </p:nvGrpSpPr>
        <p:grpSpPr>
          <a:xfrm>
            <a:off x="38207" y="4711565"/>
            <a:ext cx="3096302" cy="1867081"/>
            <a:chOff x="-112551" y="1492049"/>
            <a:chExt cx="2872604" cy="1867081"/>
          </a:xfrm>
        </p:grpSpPr>
        <p:grpSp>
          <p:nvGrpSpPr>
            <p:cNvPr id="9" name="グループ化 8">
              <a:extLst>
                <a:ext uri="{FF2B5EF4-FFF2-40B4-BE49-F238E27FC236}">
                  <a16:creationId xmlns:a16="http://schemas.microsoft.com/office/drawing/2014/main" id="{1EC96711-2E18-4EE3-AD93-43CA2A4F7C6E}"/>
                </a:ext>
              </a:extLst>
            </p:cNvPr>
            <p:cNvGrpSpPr/>
            <p:nvPr/>
          </p:nvGrpSpPr>
          <p:grpSpPr>
            <a:xfrm>
              <a:off x="-112551" y="1492049"/>
              <a:ext cx="2872604" cy="1867081"/>
              <a:chOff x="-5456" y="2229912"/>
              <a:chExt cx="2872604" cy="1867081"/>
            </a:xfrm>
          </p:grpSpPr>
          <p:sp>
            <p:nvSpPr>
              <p:cNvPr id="168" name="四角形吹き出し 5">
                <a:extLst>
                  <a:ext uri="{FF2B5EF4-FFF2-40B4-BE49-F238E27FC236}">
                    <a16:creationId xmlns:a16="http://schemas.microsoft.com/office/drawing/2014/main" id="{121F188F-5702-4C16-BDEB-63E8D3309022}"/>
                  </a:ext>
                </a:extLst>
              </p:cNvPr>
              <p:cNvSpPr/>
              <p:nvPr/>
            </p:nvSpPr>
            <p:spPr>
              <a:xfrm>
                <a:off x="362479" y="2229912"/>
                <a:ext cx="2245209" cy="1831805"/>
              </a:xfrm>
              <a:prstGeom prst="wedgeRectCallout">
                <a:avLst>
                  <a:gd name="adj1" fmla="val 131806"/>
                  <a:gd name="adj2" fmla="val -18834"/>
                </a:avLst>
              </a:prstGeom>
              <a:solidFill>
                <a:schemeClr val="bg1">
                  <a:alpha val="6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169" name="グループ化 168">
                <a:extLst>
                  <a:ext uri="{FF2B5EF4-FFF2-40B4-BE49-F238E27FC236}">
                    <a16:creationId xmlns:a16="http://schemas.microsoft.com/office/drawing/2014/main" id="{75A31BBB-0D24-4543-93C3-EB544B0E748A}"/>
                  </a:ext>
                </a:extLst>
              </p:cNvPr>
              <p:cNvGrpSpPr/>
              <p:nvPr/>
            </p:nvGrpSpPr>
            <p:grpSpPr>
              <a:xfrm>
                <a:off x="-5456" y="2294611"/>
                <a:ext cx="2872604" cy="1802382"/>
                <a:chOff x="-2168524" y="4987211"/>
                <a:chExt cx="2074022" cy="890406"/>
              </a:xfrm>
            </p:grpSpPr>
            <p:grpSp>
              <p:nvGrpSpPr>
                <p:cNvPr id="170" name="グループ化 169">
                  <a:extLst>
                    <a:ext uri="{FF2B5EF4-FFF2-40B4-BE49-F238E27FC236}">
                      <a16:creationId xmlns:a16="http://schemas.microsoft.com/office/drawing/2014/main" id="{C854D1B9-51EE-4205-8E0E-84730265CC50}"/>
                    </a:ext>
                  </a:extLst>
                </p:cNvPr>
                <p:cNvGrpSpPr/>
                <p:nvPr/>
              </p:nvGrpSpPr>
              <p:grpSpPr>
                <a:xfrm>
                  <a:off x="-1847370" y="4987211"/>
                  <a:ext cx="1536626" cy="662933"/>
                  <a:chOff x="394482" y="6074838"/>
                  <a:chExt cx="1536626" cy="662933"/>
                </a:xfrm>
              </p:grpSpPr>
              <p:pic>
                <p:nvPicPr>
                  <p:cNvPr id="176" name="図 175">
                    <a:extLst>
                      <a:ext uri="{FF2B5EF4-FFF2-40B4-BE49-F238E27FC236}">
                        <a16:creationId xmlns:a16="http://schemas.microsoft.com/office/drawing/2014/main" id="{B2214C1C-DF9F-4B1E-BD6F-FC07B8F6FA8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17238" y="6074838"/>
                    <a:ext cx="1113870" cy="632101"/>
                  </a:xfrm>
                  <a:prstGeom prst="rect">
                    <a:avLst/>
                  </a:prstGeom>
                  <a:ln>
                    <a:solidFill>
                      <a:schemeClr val="tx1"/>
                    </a:solidFill>
                  </a:ln>
                </p:spPr>
              </p:pic>
              <p:pic>
                <p:nvPicPr>
                  <p:cNvPr id="174" name="図 173">
                    <a:extLst>
                      <a:ext uri="{FF2B5EF4-FFF2-40B4-BE49-F238E27FC236}">
                        <a16:creationId xmlns:a16="http://schemas.microsoft.com/office/drawing/2014/main" id="{1EF40F7F-200D-4B0B-829C-C1238DBC599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94482" y="6382945"/>
                    <a:ext cx="732279" cy="354826"/>
                  </a:xfrm>
                  <a:prstGeom prst="rect">
                    <a:avLst/>
                  </a:prstGeom>
                  <a:ln>
                    <a:solidFill>
                      <a:schemeClr val="tx1"/>
                    </a:solidFill>
                  </a:ln>
                </p:spPr>
              </p:pic>
            </p:grpSp>
            <p:sp>
              <p:nvSpPr>
                <p:cNvPr id="171" name="テキスト ボックス 170">
                  <a:extLst>
                    <a:ext uri="{FF2B5EF4-FFF2-40B4-BE49-F238E27FC236}">
                      <a16:creationId xmlns:a16="http://schemas.microsoft.com/office/drawing/2014/main" id="{AB440DDA-5479-4793-BED0-E389B9E71BF6}"/>
                    </a:ext>
                  </a:extLst>
                </p:cNvPr>
                <p:cNvSpPr txBox="1"/>
                <p:nvPr/>
              </p:nvSpPr>
              <p:spPr>
                <a:xfrm>
                  <a:off x="-2168524" y="5664752"/>
                  <a:ext cx="2074022" cy="212865"/>
                </a:xfrm>
                <a:prstGeom prst="rect">
                  <a:avLst/>
                </a:prstGeom>
                <a:noFill/>
              </p:spPr>
              <p:txBody>
                <a:bodyPr wrap="square">
                  <a:spAutoFit/>
                </a:bodyPr>
                <a:lstStyle/>
                <a:p>
                  <a:pPr algn="ctr"/>
                  <a:r>
                    <a:rPr kumimoji="1" lang="ja-JP" altLang="en-US" sz="1050" b="1" dirty="0">
                      <a:latin typeface="BIZ UDゴシック" panose="020B0400000000000000" pitchFamily="49" charset="-128"/>
                      <a:ea typeface="BIZ UDゴシック" panose="020B0400000000000000" pitchFamily="49" charset="-128"/>
                    </a:rPr>
                    <a:t>藻類着生礁による藻場創出</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泉佐野市～岬町</a:t>
                  </a:r>
                  <a:endParaRPr kumimoji="1" lang="en-US" altLang="ja-JP" sz="1050" b="1" dirty="0">
                    <a:latin typeface="BIZ UDゴシック" panose="020B0400000000000000" pitchFamily="49" charset="-128"/>
                    <a:ea typeface="BIZ UDゴシック" panose="020B0400000000000000" pitchFamily="49" charset="-128"/>
                  </a:endParaRPr>
                </a:p>
              </p:txBody>
            </p:sp>
          </p:grpSp>
          <p:sp>
            <p:nvSpPr>
              <p:cNvPr id="87" name="テキスト ボックス 86">
                <a:extLst>
                  <a:ext uri="{FF2B5EF4-FFF2-40B4-BE49-F238E27FC236}">
                    <a16:creationId xmlns:a16="http://schemas.microsoft.com/office/drawing/2014/main" id="{00AE8BC0-79CF-4D74-B342-2AFEC761DDFA}"/>
                  </a:ext>
                </a:extLst>
              </p:cNvPr>
              <p:cNvSpPr txBox="1"/>
              <p:nvPr/>
            </p:nvSpPr>
            <p:spPr>
              <a:xfrm>
                <a:off x="382137" y="2279766"/>
                <a:ext cx="569387" cy="246221"/>
              </a:xfrm>
              <a:prstGeom prst="rect">
                <a:avLst/>
              </a:prstGeom>
              <a:solidFill>
                <a:srgbClr val="0066FF"/>
              </a:solidFill>
            </p:spPr>
            <p:txBody>
              <a:bodyPr wrap="non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p>
            </p:txBody>
          </p:sp>
        </p:grpSp>
        <p:sp>
          <p:nvSpPr>
            <p:cNvPr id="127" name="テキスト ボックス 126">
              <a:extLst>
                <a:ext uri="{FF2B5EF4-FFF2-40B4-BE49-F238E27FC236}">
                  <a16:creationId xmlns:a16="http://schemas.microsoft.com/office/drawing/2014/main" id="{949B7122-E72F-4B8E-8C17-95F933C2793B}"/>
                </a:ext>
              </a:extLst>
            </p:cNvPr>
            <p:cNvSpPr txBox="1"/>
            <p:nvPr/>
          </p:nvSpPr>
          <p:spPr>
            <a:xfrm>
              <a:off x="963063" y="1586343"/>
              <a:ext cx="570090"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藻場の様子</a:t>
              </a:r>
            </a:p>
          </p:txBody>
        </p:sp>
        <p:sp>
          <p:nvSpPr>
            <p:cNvPr id="128" name="テキスト ボックス 127">
              <a:extLst>
                <a:ext uri="{FF2B5EF4-FFF2-40B4-BE49-F238E27FC236}">
                  <a16:creationId xmlns:a16="http://schemas.microsoft.com/office/drawing/2014/main" id="{4476F4CF-912D-4B4F-BE2D-647328549F35}"/>
                </a:ext>
              </a:extLst>
            </p:cNvPr>
            <p:cNvSpPr txBox="1"/>
            <p:nvPr/>
          </p:nvSpPr>
          <p:spPr>
            <a:xfrm>
              <a:off x="322932" y="2097422"/>
              <a:ext cx="1014236"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藻場着生礁</a:t>
              </a:r>
            </a:p>
          </p:txBody>
        </p:sp>
      </p:grpSp>
      <p:grpSp>
        <p:nvGrpSpPr>
          <p:cNvPr id="178" name="グループ化 177">
            <a:extLst>
              <a:ext uri="{FF2B5EF4-FFF2-40B4-BE49-F238E27FC236}">
                <a16:creationId xmlns:a16="http://schemas.microsoft.com/office/drawing/2014/main" id="{9D01CF5E-1CCC-4195-8FCC-40BA42F97FB3}"/>
              </a:ext>
            </a:extLst>
          </p:cNvPr>
          <p:cNvGrpSpPr/>
          <p:nvPr/>
        </p:nvGrpSpPr>
        <p:grpSpPr>
          <a:xfrm>
            <a:off x="217803" y="1962381"/>
            <a:ext cx="2693029" cy="2441759"/>
            <a:chOff x="3250284" y="5250949"/>
            <a:chExt cx="2693029" cy="1791651"/>
          </a:xfrm>
        </p:grpSpPr>
        <p:sp>
          <p:nvSpPr>
            <p:cNvPr id="179" name="四角形吹き出し 5">
              <a:extLst>
                <a:ext uri="{FF2B5EF4-FFF2-40B4-BE49-F238E27FC236}">
                  <a16:creationId xmlns:a16="http://schemas.microsoft.com/office/drawing/2014/main" id="{CF671FC8-23B2-4894-9BFE-85407834FB07}"/>
                </a:ext>
              </a:extLst>
            </p:cNvPr>
            <p:cNvSpPr/>
            <p:nvPr/>
          </p:nvSpPr>
          <p:spPr>
            <a:xfrm>
              <a:off x="3335100" y="5250949"/>
              <a:ext cx="2608213" cy="1664330"/>
            </a:xfrm>
            <a:prstGeom prst="wedgeRectCallout">
              <a:avLst>
                <a:gd name="adj1" fmla="val 148036"/>
                <a:gd name="adj2" fmla="val 93139"/>
              </a:avLst>
            </a:prstGeom>
            <a:solidFill>
              <a:schemeClr val="accent4">
                <a:alpha val="6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180" name="グループ化 179">
              <a:extLst>
                <a:ext uri="{FF2B5EF4-FFF2-40B4-BE49-F238E27FC236}">
                  <a16:creationId xmlns:a16="http://schemas.microsoft.com/office/drawing/2014/main" id="{719D8460-3598-4FCA-875A-1A16CDF1C1AA}"/>
                </a:ext>
              </a:extLst>
            </p:cNvPr>
            <p:cNvGrpSpPr/>
            <p:nvPr/>
          </p:nvGrpSpPr>
          <p:grpSpPr>
            <a:xfrm>
              <a:off x="3250284" y="5314982"/>
              <a:ext cx="2308926" cy="1727618"/>
              <a:chOff x="-2992414" y="5132785"/>
              <a:chExt cx="2308926" cy="1727618"/>
            </a:xfrm>
          </p:grpSpPr>
          <p:grpSp>
            <p:nvGrpSpPr>
              <p:cNvPr id="181" name="グループ化 180">
                <a:extLst>
                  <a:ext uri="{FF2B5EF4-FFF2-40B4-BE49-F238E27FC236}">
                    <a16:creationId xmlns:a16="http://schemas.microsoft.com/office/drawing/2014/main" id="{BA485BF3-5E36-426E-B48A-C04CE485B2ED}"/>
                  </a:ext>
                </a:extLst>
              </p:cNvPr>
              <p:cNvGrpSpPr/>
              <p:nvPr/>
            </p:nvGrpSpPr>
            <p:grpSpPr>
              <a:xfrm>
                <a:off x="-2480671" y="5433143"/>
                <a:ext cx="1656672" cy="952284"/>
                <a:chOff x="3380913" y="5403309"/>
                <a:chExt cx="1656672" cy="952284"/>
              </a:xfrm>
            </p:grpSpPr>
            <p:pic>
              <p:nvPicPr>
                <p:cNvPr id="183" name="図 182">
                  <a:extLst>
                    <a:ext uri="{FF2B5EF4-FFF2-40B4-BE49-F238E27FC236}">
                      <a16:creationId xmlns:a16="http://schemas.microsoft.com/office/drawing/2014/main" id="{06E83FB3-9EC2-48E6-A322-C23BD474C8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80913" y="5403309"/>
                  <a:ext cx="1656672" cy="952284"/>
                </a:xfrm>
                <a:prstGeom prst="rect">
                  <a:avLst/>
                </a:prstGeom>
                <a:ln>
                  <a:solidFill>
                    <a:schemeClr val="tx1"/>
                  </a:solidFill>
                </a:ln>
              </p:spPr>
            </p:pic>
            <p:sp>
              <p:nvSpPr>
                <p:cNvPr id="184" name="テキスト ボックス 183">
                  <a:extLst>
                    <a:ext uri="{FF2B5EF4-FFF2-40B4-BE49-F238E27FC236}">
                      <a16:creationId xmlns:a16="http://schemas.microsoft.com/office/drawing/2014/main" id="{9059041F-D2EC-485E-9862-8E3407F4FA15}"/>
                    </a:ext>
                  </a:extLst>
                </p:cNvPr>
                <p:cNvSpPr txBox="1"/>
                <p:nvPr/>
              </p:nvSpPr>
              <p:spPr>
                <a:xfrm>
                  <a:off x="4204213" y="5437647"/>
                  <a:ext cx="805748" cy="158491"/>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b="1" dirty="0">
                      <a:solidFill>
                        <a:schemeClr val="bg1"/>
                      </a:solidFill>
                      <a:latin typeface="BIZ UDゴシック" panose="020B0400000000000000" pitchFamily="49" charset="-128"/>
                      <a:ea typeface="BIZ UDゴシック" panose="020B0400000000000000" pitchFamily="49" charset="-128"/>
                    </a:rPr>
                    <a:t>アマモ場の様子</a:t>
                  </a:r>
                </a:p>
              </p:txBody>
            </p:sp>
          </p:grpSp>
          <p:sp>
            <p:nvSpPr>
              <p:cNvPr id="182" name="テキスト ボックス 181">
                <a:extLst>
                  <a:ext uri="{FF2B5EF4-FFF2-40B4-BE49-F238E27FC236}">
                    <a16:creationId xmlns:a16="http://schemas.microsoft.com/office/drawing/2014/main" id="{2864C657-1756-467F-8346-8436A36C2D1E}"/>
                  </a:ext>
                </a:extLst>
              </p:cNvPr>
              <p:cNvSpPr txBox="1"/>
              <p:nvPr/>
            </p:nvSpPr>
            <p:spPr>
              <a:xfrm>
                <a:off x="-2992414" y="5132785"/>
                <a:ext cx="2308926" cy="1727618"/>
              </a:xfrm>
              <a:prstGeom prst="rect">
                <a:avLst/>
              </a:prstGeom>
              <a:noFill/>
            </p:spPr>
            <p:txBody>
              <a:bodyPr wrap="square">
                <a:spAutoFit/>
              </a:bodyPr>
              <a:lstStyle/>
              <a:p>
                <a:r>
                  <a:rPr kumimoji="1" lang="ja-JP" altLang="en-US" sz="1050" b="1" dirty="0">
                    <a:latin typeface="BIZ UDゴシック" panose="020B0400000000000000" pitchFamily="49" charset="-128"/>
                    <a:ea typeface="BIZ UDゴシック" panose="020B0400000000000000" pitchFamily="49" charset="-128"/>
                  </a:rPr>
                  <a:t>・アマモ場の保全・再生　</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阪南市：阪南市ほか</a:t>
                </a: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・海藻の試験的育成・データ取得</a:t>
                </a:r>
                <a:endParaRPr kumimoji="1" lang="en-US" altLang="ja-JP" sz="1050" b="1" dirty="0">
                  <a:latin typeface="BIZ UDゴシック" panose="020B0400000000000000" pitchFamily="49" charset="-128"/>
                  <a:ea typeface="BIZ UDゴシック" panose="020B0400000000000000" pitchFamily="49" charset="-128"/>
                </a:endParaRPr>
              </a:p>
              <a:p>
                <a:pPr algn="ctr"/>
                <a:r>
                  <a:rPr kumimoji="1" lang="ja-JP" altLang="en-US" sz="1050" b="1" dirty="0">
                    <a:latin typeface="BIZ UDゴシック" panose="020B0400000000000000" pitchFamily="49" charset="-128"/>
                    <a:ea typeface="BIZ UDゴシック" panose="020B0400000000000000" pitchFamily="49" charset="-128"/>
                  </a:rPr>
                  <a:t>阪南市：㈱日立製作所ほか</a:t>
                </a:r>
                <a:endParaRPr kumimoji="1" lang="en-US" altLang="ja-JP" sz="1050" b="1" dirty="0">
                  <a:latin typeface="BIZ UDゴシック" panose="020B0400000000000000" pitchFamily="49" charset="-128"/>
                  <a:ea typeface="BIZ UDゴシック" panose="020B0400000000000000" pitchFamily="49" charset="-128"/>
                </a:endParaRPr>
              </a:p>
              <a:p>
                <a:pPr algn="ctr"/>
                <a:endParaRPr kumimoji="1" lang="en-US" altLang="ja-JP" sz="1050" b="1" dirty="0">
                  <a:latin typeface="BIZ UDゴシック" panose="020B0400000000000000" pitchFamily="49" charset="-128"/>
                  <a:ea typeface="BIZ UDゴシック" panose="020B0400000000000000" pitchFamily="49" charset="-128"/>
                </a:endParaRPr>
              </a:p>
            </p:txBody>
          </p:sp>
        </p:grpSp>
      </p:grpSp>
      <p:sp>
        <p:nvSpPr>
          <p:cNvPr id="139" name="テキスト ボックス 138">
            <a:extLst>
              <a:ext uri="{FF2B5EF4-FFF2-40B4-BE49-F238E27FC236}">
                <a16:creationId xmlns:a16="http://schemas.microsoft.com/office/drawing/2014/main" id="{959A96AC-FF49-4101-A963-CE1471D3F62D}"/>
              </a:ext>
            </a:extLst>
          </p:cNvPr>
          <p:cNvSpPr txBox="1"/>
          <p:nvPr/>
        </p:nvSpPr>
        <p:spPr>
          <a:xfrm>
            <a:off x="329555" y="1803427"/>
            <a:ext cx="441147" cy="246221"/>
          </a:xfrm>
          <a:prstGeom prst="rect">
            <a:avLst/>
          </a:prstGeom>
          <a:solidFill>
            <a:schemeClr val="accent4"/>
          </a:solidFill>
        </p:spPr>
        <p:txBody>
          <a:bodyPr wrap="none" rtlCol="0">
            <a:spAutoFit/>
          </a:bodyPr>
          <a:lstStyle/>
          <a:p>
            <a:pPr algn="ctr"/>
            <a:r>
              <a:rPr kumimoji="1" lang="ja-JP" altLang="en-US" sz="1000" dirty="0">
                <a:latin typeface="BIZ UDゴシック" panose="020B0400000000000000" pitchFamily="49" charset="-128"/>
                <a:ea typeface="BIZ UDゴシック" panose="020B0400000000000000" pitchFamily="49" charset="-128"/>
              </a:rPr>
              <a:t>民間</a:t>
            </a:r>
          </a:p>
        </p:txBody>
      </p:sp>
      <p:sp>
        <p:nvSpPr>
          <p:cNvPr id="113" name="テキスト ボックス 112">
            <a:extLst>
              <a:ext uri="{FF2B5EF4-FFF2-40B4-BE49-F238E27FC236}">
                <a16:creationId xmlns:a16="http://schemas.microsoft.com/office/drawing/2014/main" id="{85F341A6-7B3A-49C6-ADAB-10E8CEBB702D}"/>
              </a:ext>
            </a:extLst>
          </p:cNvPr>
          <p:cNvSpPr txBox="1"/>
          <p:nvPr/>
        </p:nvSpPr>
        <p:spPr>
          <a:xfrm>
            <a:off x="805658" y="1803427"/>
            <a:ext cx="569387" cy="246221"/>
          </a:xfrm>
          <a:prstGeom prst="rect">
            <a:avLst/>
          </a:prstGeom>
          <a:solidFill>
            <a:srgbClr val="00B050"/>
          </a:solidFill>
        </p:spPr>
        <p:txBody>
          <a:bodyPr wrap="square" rtlCol="0">
            <a:spAutoFit/>
          </a:bodyPr>
          <a:lstStyle/>
          <a:p>
            <a:pPr algn="ctr"/>
            <a:r>
              <a:rPr kumimoji="1" lang="ja-JP" altLang="en-US" sz="1000" dirty="0">
                <a:latin typeface="BIZ UDゴシック" panose="020B0400000000000000" pitchFamily="49" charset="-128"/>
                <a:ea typeface="BIZ UDゴシック" panose="020B0400000000000000" pitchFamily="49" charset="-128"/>
              </a:rPr>
              <a:t>阪南市</a:t>
            </a:r>
          </a:p>
        </p:txBody>
      </p:sp>
      <p:sp>
        <p:nvSpPr>
          <p:cNvPr id="130" name="テキスト ボックス 129">
            <a:extLst>
              <a:ext uri="{FF2B5EF4-FFF2-40B4-BE49-F238E27FC236}">
                <a16:creationId xmlns:a16="http://schemas.microsoft.com/office/drawing/2014/main" id="{320CC427-AEF8-4CD6-B5A1-66CF936B60E5}"/>
              </a:ext>
            </a:extLst>
          </p:cNvPr>
          <p:cNvSpPr txBox="1"/>
          <p:nvPr/>
        </p:nvSpPr>
        <p:spPr>
          <a:xfrm>
            <a:off x="7149114" y="4034804"/>
            <a:ext cx="1014236"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海藻の様子</a:t>
            </a:r>
          </a:p>
        </p:txBody>
      </p:sp>
      <p:sp>
        <p:nvSpPr>
          <p:cNvPr id="131" name="テキスト ボックス 130">
            <a:extLst>
              <a:ext uri="{FF2B5EF4-FFF2-40B4-BE49-F238E27FC236}">
                <a16:creationId xmlns:a16="http://schemas.microsoft.com/office/drawing/2014/main" id="{BCBF858F-3337-4240-AC39-E664A8A98184}"/>
              </a:ext>
            </a:extLst>
          </p:cNvPr>
          <p:cNvSpPr txBox="1"/>
          <p:nvPr/>
        </p:nvSpPr>
        <p:spPr>
          <a:xfrm>
            <a:off x="9195904" y="5181489"/>
            <a:ext cx="1014236"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藻場着生の基質</a:t>
            </a:r>
          </a:p>
        </p:txBody>
      </p:sp>
      <p:sp>
        <p:nvSpPr>
          <p:cNvPr id="135" name="テキスト ボックス 134">
            <a:extLst>
              <a:ext uri="{FF2B5EF4-FFF2-40B4-BE49-F238E27FC236}">
                <a16:creationId xmlns:a16="http://schemas.microsoft.com/office/drawing/2014/main" id="{0363179F-E8F2-4320-A094-7D0F6AAFCF9A}"/>
              </a:ext>
            </a:extLst>
          </p:cNvPr>
          <p:cNvSpPr txBox="1"/>
          <p:nvPr/>
        </p:nvSpPr>
        <p:spPr>
          <a:xfrm>
            <a:off x="10783718" y="3833712"/>
            <a:ext cx="630468"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アサリ</a:t>
            </a:r>
          </a:p>
        </p:txBody>
      </p:sp>
      <p:cxnSp>
        <p:nvCxnSpPr>
          <p:cNvPr id="24" name="直線コネクタ 23">
            <a:extLst>
              <a:ext uri="{FF2B5EF4-FFF2-40B4-BE49-F238E27FC236}">
                <a16:creationId xmlns:a16="http://schemas.microsoft.com/office/drawing/2014/main" id="{895DC6BC-F784-4871-BDF9-21F52189F993}"/>
              </a:ext>
            </a:extLst>
          </p:cNvPr>
          <p:cNvCxnSpPr>
            <a:cxnSpLocks/>
            <a:endCxn id="84" idx="5"/>
          </p:cNvCxnSpPr>
          <p:nvPr/>
        </p:nvCxnSpPr>
        <p:spPr>
          <a:xfrm flipH="1" flipV="1">
            <a:off x="7602312" y="2413503"/>
            <a:ext cx="2565126" cy="72290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22" name="グループ化 221">
            <a:extLst>
              <a:ext uri="{FF2B5EF4-FFF2-40B4-BE49-F238E27FC236}">
                <a16:creationId xmlns:a16="http://schemas.microsoft.com/office/drawing/2014/main" id="{D7BE6566-596C-46C0-AD21-2B4C5BC69C0D}"/>
              </a:ext>
            </a:extLst>
          </p:cNvPr>
          <p:cNvGrpSpPr/>
          <p:nvPr/>
        </p:nvGrpSpPr>
        <p:grpSpPr>
          <a:xfrm>
            <a:off x="8410008" y="836625"/>
            <a:ext cx="2645816" cy="1806841"/>
            <a:chOff x="8231628" y="-114814"/>
            <a:chExt cx="2518519" cy="1806841"/>
          </a:xfrm>
        </p:grpSpPr>
        <p:sp>
          <p:nvSpPr>
            <p:cNvPr id="223" name="四角形吹き出し 5">
              <a:extLst>
                <a:ext uri="{FF2B5EF4-FFF2-40B4-BE49-F238E27FC236}">
                  <a16:creationId xmlns:a16="http://schemas.microsoft.com/office/drawing/2014/main" id="{244367B8-D68F-442A-BEC4-95C6AE22669C}"/>
                </a:ext>
              </a:extLst>
            </p:cNvPr>
            <p:cNvSpPr/>
            <p:nvPr/>
          </p:nvSpPr>
          <p:spPr>
            <a:xfrm>
              <a:off x="8231628" y="-114814"/>
              <a:ext cx="2518519" cy="1802236"/>
            </a:xfrm>
            <a:prstGeom prst="wedgeRectCallout">
              <a:avLst>
                <a:gd name="adj1" fmla="val -88612"/>
                <a:gd name="adj2" fmla="val 13214"/>
              </a:avLst>
            </a:prstGeom>
            <a:solidFill>
              <a:schemeClr val="accent4">
                <a:alpha val="6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ts val="143"/>
                </a:lnSpc>
              </a:pP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224" name="グループ化 223">
              <a:extLst>
                <a:ext uri="{FF2B5EF4-FFF2-40B4-BE49-F238E27FC236}">
                  <a16:creationId xmlns:a16="http://schemas.microsoft.com/office/drawing/2014/main" id="{3AB18F10-A360-446D-9CC5-B805321B72C5}"/>
                </a:ext>
              </a:extLst>
            </p:cNvPr>
            <p:cNvGrpSpPr/>
            <p:nvPr/>
          </p:nvGrpSpPr>
          <p:grpSpPr>
            <a:xfrm>
              <a:off x="8231628" y="-19863"/>
              <a:ext cx="2494450" cy="1711890"/>
              <a:chOff x="9728835" y="-1163587"/>
              <a:chExt cx="2494450" cy="1711890"/>
            </a:xfrm>
          </p:grpSpPr>
          <p:pic>
            <p:nvPicPr>
              <p:cNvPr id="230" name="図 229">
                <a:extLst>
                  <a:ext uri="{FF2B5EF4-FFF2-40B4-BE49-F238E27FC236}">
                    <a16:creationId xmlns:a16="http://schemas.microsoft.com/office/drawing/2014/main" id="{9BAC21FE-4813-4F3B-B783-25B37EB9782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53715" y="-1163587"/>
                <a:ext cx="1491427" cy="1168223"/>
              </a:xfrm>
              <a:prstGeom prst="rect">
                <a:avLst/>
              </a:prstGeom>
              <a:ln>
                <a:solidFill>
                  <a:schemeClr val="tx1"/>
                </a:solidFill>
              </a:ln>
            </p:spPr>
          </p:pic>
          <p:pic>
            <p:nvPicPr>
              <p:cNvPr id="228" name="図 227">
                <a:extLst>
                  <a:ext uri="{FF2B5EF4-FFF2-40B4-BE49-F238E27FC236}">
                    <a16:creationId xmlns:a16="http://schemas.microsoft.com/office/drawing/2014/main" id="{BB60D892-C0AC-4867-BCFC-2B9207119C8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1401711" y="-854386"/>
                <a:ext cx="798047" cy="637470"/>
              </a:xfrm>
              <a:prstGeom prst="rect">
                <a:avLst/>
              </a:prstGeom>
              <a:ln>
                <a:solidFill>
                  <a:schemeClr val="tx1"/>
                </a:solidFill>
              </a:ln>
            </p:spPr>
          </p:pic>
          <p:sp>
            <p:nvSpPr>
              <p:cNvPr id="227" name="テキスト ボックス 226">
                <a:extLst>
                  <a:ext uri="{FF2B5EF4-FFF2-40B4-BE49-F238E27FC236}">
                    <a16:creationId xmlns:a16="http://schemas.microsoft.com/office/drawing/2014/main" id="{4A39BEB4-CC92-402E-9504-CD874F6961D1}"/>
                  </a:ext>
                </a:extLst>
              </p:cNvPr>
              <p:cNvSpPr txBox="1"/>
              <p:nvPr/>
            </p:nvSpPr>
            <p:spPr>
              <a:xfrm>
                <a:off x="9728835" y="-36472"/>
                <a:ext cx="2494450" cy="584775"/>
              </a:xfrm>
              <a:prstGeom prst="rect">
                <a:avLst/>
              </a:prstGeom>
              <a:noFill/>
            </p:spPr>
            <p:txBody>
              <a:bodyPr wrap="square">
                <a:spAutoFit/>
              </a:bodyPr>
              <a:lstStyle/>
              <a:p>
                <a:pPr algn="ctr"/>
                <a:r>
                  <a:rPr kumimoji="1" lang="ja-JP" altLang="en-US" sz="1600" b="1" dirty="0">
                    <a:latin typeface="BIZ UDゴシック" panose="020B0400000000000000" pitchFamily="49" charset="-128"/>
                    <a:ea typeface="BIZ UDゴシック" panose="020B0400000000000000" pitchFamily="49" charset="-128"/>
                  </a:rPr>
                  <a:t>湾奥部での藻場創出実証</a:t>
                </a:r>
                <a:endParaRPr kumimoji="1" lang="en-US" altLang="ja-JP" sz="1600" b="1" dirty="0">
                  <a:latin typeface="BIZ UDゴシック" panose="020B0400000000000000" pitchFamily="49" charset="-128"/>
                  <a:ea typeface="BIZ UDゴシック" panose="020B0400000000000000" pitchFamily="49" charset="-128"/>
                </a:endParaRPr>
              </a:p>
              <a:p>
                <a:pPr algn="ctr"/>
                <a:r>
                  <a:rPr kumimoji="1" lang="ja-JP" altLang="en-US" sz="1600" b="1" dirty="0">
                    <a:latin typeface="BIZ UDゴシック" panose="020B0400000000000000" pitchFamily="49" charset="-128"/>
                    <a:ea typeface="BIZ UDゴシック" panose="020B0400000000000000" pitchFamily="49" charset="-128"/>
                  </a:rPr>
                  <a:t>南港野鳥園護岸　</a:t>
                </a:r>
                <a:endParaRPr kumimoji="1" lang="en-US" altLang="ja-JP" sz="1600" b="1" dirty="0">
                  <a:latin typeface="BIZ UDゴシック" panose="020B0400000000000000" pitchFamily="49" charset="-128"/>
                  <a:ea typeface="BIZ UDゴシック" panose="020B0400000000000000" pitchFamily="49" charset="-128"/>
                </a:endParaRPr>
              </a:p>
            </p:txBody>
          </p:sp>
        </p:grpSp>
      </p:grpSp>
      <p:sp>
        <p:nvSpPr>
          <p:cNvPr id="88" name="テキスト ボックス 87">
            <a:extLst>
              <a:ext uri="{FF2B5EF4-FFF2-40B4-BE49-F238E27FC236}">
                <a16:creationId xmlns:a16="http://schemas.microsoft.com/office/drawing/2014/main" id="{345AB51C-CF14-4409-A215-65C20E9761D1}"/>
              </a:ext>
            </a:extLst>
          </p:cNvPr>
          <p:cNvSpPr txBox="1"/>
          <p:nvPr/>
        </p:nvSpPr>
        <p:spPr>
          <a:xfrm>
            <a:off x="10442069" y="887158"/>
            <a:ext cx="569387" cy="246221"/>
          </a:xfrm>
          <a:prstGeom prst="rect">
            <a:avLst/>
          </a:prstGeom>
          <a:solidFill>
            <a:srgbClr val="0066FF"/>
          </a:solidFill>
        </p:spPr>
        <p:txBody>
          <a:bodyPr wrap="none" rtlCol="0">
            <a:spAutoFit/>
          </a:bodyPr>
          <a:lstStyle/>
          <a:p>
            <a:pPr algn="ctr"/>
            <a:r>
              <a:rPr kumimoji="1" lang="ja-JP" altLang="en-US" sz="1000" dirty="0">
                <a:solidFill>
                  <a:schemeClr val="bg1"/>
                </a:solidFill>
                <a:latin typeface="BIZ UDゴシック" panose="020B0400000000000000" pitchFamily="49" charset="-128"/>
                <a:ea typeface="BIZ UDゴシック" panose="020B0400000000000000" pitchFamily="49" charset="-128"/>
              </a:rPr>
              <a:t>大阪府</a:t>
            </a:r>
          </a:p>
        </p:txBody>
      </p:sp>
      <p:sp>
        <p:nvSpPr>
          <p:cNvPr id="133" name="テキスト ボックス 132">
            <a:extLst>
              <a:ext uri="{FF2B5EF4-FFF2-40B4-BE49-F238E27FC236}">
                <a16:creationId xmlns:a16="http://schemas.microsoft.com/office/drawing/2014/main" id="{5A6902C5-6EEC-41F2-83B9-0088817A7147}"/>
              </a:ext>
            </a:extLst>
          </p:cNvPr>
          <p:cNvSpPr txBox="1"/>
          <p:nvPr/>
        </p:nvSpPr>
        <p:spPr>
          <a:xfrm>
            <a:off x="10287124" y="1783988"/>
            <a:ext cx="630468"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パネル</a:t>
            </a:r>
          </a:p>
        </p:txBody>
      </p:sp>
      <p:sp>
        <p:nvSpPr>
          <p:cNvPr id="134" name="テキスト ボックス 133">
            <a:extLst>
              <a:ext uri="{FF2B5EF4-FFF2-40B4-BE49-F238E27FC236}">
                <a16:creationId xmlns:a16="http://schemas.microsoft.com/office/drawing/2014/main" id="{9A2E25B1-B9E2-419D-BC18-70C6F2D3DA29}"/>
              </a:ext>
            </a:extLst>
          </p:cNvPr>
          <p:cNvSpPr txBox="1"/>
          <p:nvPr/>
        </p:nvSpPr>
        <p:spPr>
          <a:xfrm>
            <a:off x="8753686" y="1823844"/>
            <a:ext cx="1014236"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ワカメの様子</a:t>
            </a:r>
          </a:p>
        </p:txBody>
      </p:sp>
      <p:cxnSp>
        <p:nvCxnSpPr>
          <p:cNvPr id="141" name="直線コネクタ 140">
            <a:extLst>
              <a:ext uri="{FF2B5EF4-FFF2-40B4-BE49-F238E27FC236}">
                <a16:creationId xmlns:a16="http://schemas.microsoft.com/office/drawing/2014/main" id="{6B92DAE3-ACF1-49E4-B53B-40A6BC4B2E2D}"/>
              </a:ext>
            </a:extLst>
          </p:cNvPr>
          <p:cNvCxnSpPr>
            <a:cxnSpLocks/>
          </p:cNvCxnSpPr>
          <p:nvPr/>
        </p:nvCxnSpPr>
        <p:spPr>
          <a:xfrm flipH="1" flipV="1">
            <a:off x="6800425" y="3999493"/>
            <a:ext cx="221995" cy="154361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2" name="直線コネクタ 141">
            <a:extLst>
              <a:ext uri="{FF2B5EF4-FFF2-40B4-BE49-F238E27FC236}">
                <a16:creationId xmlns:a16="http://schemas.microsoft.com/office/drawing/2014/main" id="{BF1D4D1D-C160-4747-BCA4-87FE4288648B}"/>
              </a:ext>
            </a:extLst>
          </p:cNvPr>
          <p:cNvCxnSpPr>
            <a:cxnSpLocks/>
            <a:stCxn id="103" idx="2"/>
            <a:endCxn id="218" idx="3"/>
          </p:cNvCxnSpPr>
          <p:nvPr/>
        </p:nvCxnSpPr>
        <p:spPr>
          <a:xfrm flipH="1" flipV="1">
            <a:off x="7264548" y="1274710"/>
            <a:ext cx="288105" cy="16007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5" name="直線コネクタ 144">
            <a:extLst>
              <a:ext uri="{FF2B5EF4-FFF2-40B4-BE49-F238E27FC236}">
                <a16:creationId xmlns:a16="http://schemas.microsoft.com/office/drawing/2014/main" id="{156294AC-4BF4-4059-BEC6-5E78886DE4EB}"/>
              </a:ext>
            </a:extLst>
          </p:cNvPr>
          <p:cNvCxnSpPr>
            <a:cxnSpLocks/>
            <a:stCxn id="74" idx="4"/>
          </p:cNvCxnSpPr>
          <p:nvPr/>
        </p:nvCxnSpPr>
        <p:spPr>
          <a:xfrm flipH="1">
            <a:off x="5695517" y="4910786"/>
            <a:ext cx="318302" cy="71159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9" name="図 118">
            <a:extLst>
              <a:ext uri="{FF2B5EF4-FFF2-40B4-BE49-F238E27FC236}">
                <a16:creationId xmlns:a16="http://schemas.microsoft.com/office/drawing/2014/main" id="{1A723EAC-D4F4-433A-85EB-A7E3E248356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334553" y="2480867"/>
            <a:ext cx="1486826" cy="1122278"/>
          </a:xfrm>
          <a:prstGeom prst="rect">
            <a:avLst/>
          </a:prstGeom>
        </p:spPr>
      </p:pic>
      <p:sp>
        <p:nvSpPr>
          <p:cNvPr id="129" name="テキスト ボックス 128">
            <a:extLst>
              <a:ext uri="{FF2B5EF4-FFF2-40B4-BE49-F238E27FC236}">
                <a16:creationId xmlns:a16="http://schemas.microsoft.com/office/drawing/2014/main" id="{384BFDDD-AA22-432B-8F63-51C25B4C37C6}"/>
              </a:ext>
            </a:extLst>
          </p:cNvPr>
          <p:cNvSpPr txBox="1"/>
          <p:nvPr/>
        </p:nvSpPr>
        <p:spPr>
          <a:xfrm>
            <a:off x="5184765" y="2515856"/>
            <a:ext cx="614485" cy="195814"/>
          </a:xfrm>
          <a:prstGeom prst="rect">
            <a:avLst/>
          </a:prstGeom>
          <a:ln>
            <a:noFill/>
          </a:ln>
        </p:spPr>
        <p:style>
          <a:lnRef idx="3">
            <a:schemeClr val="lt1"/>
          </a:lnRef>
          <a:fillRef idx="1">
            <a:schemeClr val="accent2"/>
          </a:fillRef>
          <a:effectRef idx="1">
            <a:schemeClr val="accent2"/>
          </a:effectRef>
          <a:fontRef idx="minor">
            <a:schemeClr val="lt1"/>
          </a:fontRef>
        </p:style>
        <p:txBody>
          <a:bodyPr wrap="square" lIns="36000" tIns="36000" rIns="36000" bIns="36000"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藻場の様子</a:t>
            </a:r>
          </a:p>
        </p:txBody>
      </p:sp>
    </p:spTree>
    <p:extLst>
      <p:ext uri="{BB962C8B-B14F-4D97-AF65-F5344CB8AC3E}">
        <p14:creationId xmlns:p14="http://schemas.microsoft.com/office/powerpoint/2010/main" val="666725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7">
            <a:extLst>
              <a:ext uri="{FF2B5EF4-FFF2-40B4-BE49-F238E27FC236}">
                <a16:creationId xmlns:a16="http://schemas.microsoft.com/office/drawing/2014/main" id="{F4DB62C2-B80E-40DB-96B1-0145E6798504}"/>
              </a:ext>
            </a:extLst>
          </p:cNvPr>
          <p:cNvSpPr/>
          <p:nvPr/>
        </p:nvSpPr>
        <p:spPr>
          <a:xfrm>
            <a:off x="0" y="746574"/>
            <a:ext cx="12192000" cy="926149"/>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4625" indent="-174625">
              <a:lnSpc>
                <a:spcPct val="130000"/>
              </a:lnSpc>
              <a:spcBef>
                <a:spcPts val="3000"/>
              </a:spcBef>
            </a:pP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3CC566F2-ECEC-4325-97B4-55D8C44FFF8F}"/>
              </a:ext>
            </a:extLst>
          </p:cNvPr>
          <p:cNvSpPr>
            <a:spLocks noGrp="1"/>
          </p:cNvSpPr>
          <p:nvPr>
            <p:ph type="sldNum" sz="quarter" idx="12"/>
          </p:nvPr>
        </p:nvSpPr>
        <p:spPr>
          <a:xfrm>
            <a:off x="9448800" y="6459763"/>
            <a:ext cx="2743200" cy="365125"/>
          </a:xfrm>
        </p:spPr>
        <p:txBody>
          <a:bodyPr/>
          <a:lstStyle/>
          <a:p>
            <a:fld id="{BCBBC703-554D-4B50-AB77-19436F029C56}" type="slidenum">
              <a:rPr kumimoji="1" lang="ja-JP" altLang="en-US" smtClean="0"/>
              <a:pPr/>
              <a:t>7</a:t>
            </a:fld>
            <a:endParaRPr kumimoji="1" lang="ja-JP" altLang="en-US"/>
          </a:p>
        </p:txBody>
      </p:sp>
      <p:sp>
        <p:nvSpPr>
          <p:cNvPr id="5" name="テキスト ボックス 4">
            <a:extLst>
              <a:ext uri="{FF2B5EF4-FFF2-40B4-BE49-F238E27FC236}">
                <a16:creationId xmlns:a16="http://schemas.microsoft.com/office/drawing/2014/main" id="{9FACD028-152A-468E-A17E-75FD2534D612}"/>
              </a:ext>
            </a:extLst>
          </p:cNvPr>
          <p:cNvSpPr txBox="1"/>
          <p:nvPr/>
        </p:nvSpPr>
        <p:spPr>
          <a:xfrm>
            <a:off x="0" y="149526"/>
            <a:ext cx="9952672"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　関西エアポート株式会社様の取組み</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4A824B1B-F72B-4032-8CCD-34595F61E89C}"/>
              </a:ext>
            </a:extLst>
          </p:cNvPr>
          <p:cNvSpPr txBox="1"/>
          <p:nvPr/>
        </p:nvSpPr>
        <p:spPr>
          <a:xfrm>
            <a:off x="0" y="6402291"/>
            <a:ext cx="9952672" cy="338554"/>
          </a:xfrm>
          <a:prstGeom prst="rect">
            <a:avLst/>
          </a:prstGeom>
          <a:noFill/>
        </p:spPr>
        <p:txBody>
          <a:bodyPr wrap="square" rtlCol="0">
            <a:spAutoFit/>
          </a:bodyPr>
          <a:lstStyle/>
          <a:p>
            <a:r>
              <a:rPr kumimoji="1" lang="ja-JP" altLang="en-US" sz="1600" b="1" dirty="0">
                <a:solidFill>
                  <a:schemeClr val="bg1"/>
                </a:solidFill>
                <a:latin typeface="BIZ UDゴシック" panose="020B0400000000000000" pitchFamily="49" charset="-128"/>
                <a:ea typeface="BIZ UDゴシック" panose="020B0400000000000000" pitchFamily="49" charset="-128"/>
              </a:rPr>
              <a:t>　</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r>
              <a:rPr kumimoji="1" lang="ja-JP" altLang="en-US" sz="1600" b="1" dirty="0">
                <a:solidFill>
                  <a:schemeClr val="bg1"/>
                </a:solidFill>
                <a:latin typeface="BIZ UDゴシック" panose="020B0400000000000000" pitchFamily="49" charset="-128"/>
                <a:ea typeface="BIZ UDゴシック" panose="020B0400000000000000" pitchFamily="49" charset="-128"/>
              </a:rPr>
              <a:t>関西エアポート（株）公表資料から大阪府が作成</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sp>
        <p:nvSpPr>
          <p:cNvPr id="14" name="タイトル 1">
            <a:extLst>
              <a:ext uri="{FF2B5EF4-FFF2-40B4-BE49-F238E27FC236}">
                <a16:creationId xmlns:a16="http://schemas.microsoft.com/office/drawing/2014/main" id="{DAA2F614-DD48-4CD2-B6F8-7C66F6EC86CA}"/>
              </a:ext>
            </a:extLst>
          </p:cNvPr>
          <p:cNvSpPr txBox="1">
            <a:spLocks/>
          </p:cNvSpPr>
          <p:nvPr/>
        </p:nvSpPr>
        <p:spPr>
          <a:xfrm>
            <a:off x="235823" y="829499"/>
            <a:ext cx="12222950" cy="80152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342900" indent="-342900">
              <a:lnSpc>
                <a:spcPct val="70000"/>
              </a:lnSpc>
              <a:buFont typeface="Arial" panose="020B0604020202020204" pitchFamily="34" charset="0"/>
              <a:buChar char="•"/>
            </a:pPr>
            <a:r>
              <a:rPr lang="ja-JP" altLang="en-US" sz="2000" b="1" dirty="0">
                <a:solidFill>
                  <a:srgbClr val="023894"/>
                </a:solidFill>
                <a:latin typeface="BIZ UDPゴシック" panose="020B0400000000000000" pitchFamily="50" charset="-128"/>
                <a:ea typeface="BIZ UDPゴシック" panose="020B0400000000000000" pitchFamily="50" charset="-128"/>
              </a:rPr>
              <a:t>関西空港島周辺の護岸の約９割は緩傾斜石積護岸を採用し、広大な藻場を形成</a:t>
            </a:r>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pPr>
              <a:lnSpc>
                <a:spcPct val="70000"/>
              </a:lnSpc>
            </a:pPr>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pPr marL="342900" indent="-342900">
              <a:lnSpc>
                <a:spcPct val="70000"/>
              </a:lnSpc>
              <a:buFont typeface="Arial" panose="020B0604020202020204" pitchFamily="34" charset="0"/>
              <a:buChar char="•"/>
            </a:pPr>
            <a:r>
              <a:rPr lang="ja-JP" altLang="en-US" sz="2000" b="1" dirty="0">
                <a:solidFill>
                  <a:srgbClr val="023894"/>
                </a:solidFill>
                <a:latin typeface="BIZ UDPゴシック" panose="020B0400000000000000" pitchFamily="50" charset="-128"/>
                <a:ea typeface="BIZ UDPゴシック" panose="020B0400000000000000" pitchFamily="50" charset="-128"/>
              </a:rPr>
              <a:t>大阪湾の藻場面積の約２割（５４</a:t>
            </a:r>
            <a:r>
              <a:rPr lang="en-US" altLang="ja-JP" sz="2000" b="1" dirty="0">
                <a:solidFill>
                  <a:srgbClr val="023894"/>
                </a:solidFill>
                <a:latin typeface="BIZ UDPゴシック" panose="020B0400000000000000" pitchFamily="50" charset="-128"/>
                <a:ea typeface="BIZ UDPゴシック" panose="020B0400000000000000" pitchFamily="50" charset="-128"/>
              </a:rPr>
              <a:t>ha</a:t>
            </a:r>
            <a:r>
              <a:rPr lang="ja-JP" altLang="en-US" sz="2000" b="1" dirty="0">
                <a:solidFill>
                  <a:srgbClr val="023894"/>
                </a:solidFill>
                <a:latin typeface="BIZ UDPゴシック" panose="020B0400000000000000" pitchFamily="50" charset="-128"/>
                <a:ea typeface="BIZ UDPゴシック" panose="020B0400000000000000" pitchFamily="50" charset="-128"/>
              </a:rPr>
              <a:t>）を占める</a:t>
            </a:r>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en-US" altLang="ja-JP" sz="2000" b="1" dirty="0">
              <a:solidFill>
                <a:srgbClr val="023894"/>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73E672A7-53A4-46C1-9789-BC4E3DD5EE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834" y="1963587"/>
            <a:ext cx="8615669" cy="4147840"/>
          </a:xfrm>
          <a:prstGeom prst="rect">
            <a:avLst/>
          </a:prstGeom>
        </p:spPr>
      </p:pic>
      <p:sp>
        <p:nvSpPr>
          <p:cNvPr id="16" name="正方形/長方形 15">
            <a:extLst>
              <a:ext uri="{FF2B5EF4-FFF2-40B4-BE49-F238E27FC236}">
                <a16:creationId xmlns:a16="http://schemas.microsoft.com/office/drawing/2014/main" id="{BE760034-D09E-4015-BA72-8AE737C2CA1C}"/>
              </a:ext>
            </a:extLst>
          </p:cNvPr>
          <p:cNvSpPr>
            <a:spLocks/>
          </p:cNvSpPr>
          <p:nvPr/>
        </p:nvSpPr>
        <p:spPr>
          <a:xfrm>
            <a:off x="235823" y="1997738"/>
            <a:ext cx="2545084" cy="338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dirty="0">
                <a:solidFill>
                  <a:schemeClr val="tx1"/>
                </a:solidFill>
                <a:latin typeface="BIZ UDゴシック" panose="020B0400000000000000" pitchFamily="49" charset="-128"/>
                <a:ea typeface="BIZ UDゴシック" panose="020B0400000000000000" pitchFamily="49" charset="-128"/>
              </a:rPr>
              <a:t>緩傾斜石積護岸のイメージ</a:t>
            </a:r>
          </a:p>
        </p:txBody>
      </p:sp>
      <p:pic>
        <p:nvPicPr>
          <p:cNvPr id="7" name="図 6">
            <a:extLst>
              <a:ext uri="{FF2B5EF4-FFF2-40B4-BE49-F238E27FC236}">
                <a16:creationId xmlns:a16="http://schemas.microsoft.com/office/drawing/2014/main" id="{3473A9E2-2E2C-455B-A659-8CB9138239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33503" y="3273365"/>
            <a:ext cx="3340663" cy="2505497"/>
          </a:xfrm>
          <a:prstGeom prst="rect">
            <a:avLst/>
          </a:prstGeom>
        </p:spPr>
      </p:pic>
      <p:sp>
        <p:nvSpPr>
          <p:cNvPr id="8" name="テキスト ボックス 7">
            <a:extLst>
              <a:ext uri="{FF2B5EF4-FFF2-40B4-BE49-F238E27FC236}">
                <a16:creationId xmlns:a16="http://schemas.microsoft.com/office/drawing/2014/main" id="{4F545607-EF31-4DE7-9FBF-F47E58C4764B}"/>
              </a:ext>
            </a:extLst>
          </p:cNvPr>
          <p:cNvSpPr txBox="1"/>
          <p:nvPr/>
        </p:nvSpPr>
        <p:spPr>
          <a:xfrm>
            <a:off x="9773536" y="5815666"/>
            <a:ext cx="2300630" cy="261610"/>
          </a:xfrm>
          <a:prstGeom prst="rect">
            <a:avLst/>
          </a:prstGeom>
          <a:noFill/>
        </p:spPr>
        <p:txBody>
          <a:bodyPr wrap="none" rtlCol="0">
            <a:spAutoFit/>
          </a:bodyPr>
          <a:lstStyle/>
          <a:p>
            <a:r>
              <a:rPr kumimoji="1" lang="ja-JP" altLang="en-US" sz="1100" dirty="0">
                <a:latin typeface="BIZ UDゴシック" panose="020B0400000000000000" pitchFamily="49" charset="-128"/>
                <a:ea typeface="BIZ UDゴシック" panose="020B0400000000000000" pitchFamily="49" charset="-128"/>
              </a:rPr>
              <a:t>ガラモ場に集まるメバルの幼稚魚</a:t>
            </a:r>
          </a:p>
        </p:txBody>
      </p:sp>
    </p:spTree>
    <p:extLst>
      <p:ext uri="{BB962C8B-B14F-4D97-AF65-F5344CB8AC3E}">
        <p14:creationId xmlns:p14="http://schemas.microsoft.com/office/powerpoint/2010/main" val="2825416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7">
            <a:extLst>
              <a:ext uri="{FF2B5EF4-FFF2-40B4-BE49-F238E27FC236}">
                <a16:creationId xmlns:a16="http://schemas.microsoft.com/office/drawing/2014/main" id="{8415EB00-44A0-4D25-AAD7-F04E1ADBE2E6}"/>
              </a:ext>
            </a:extLst>
          </p:cNvPr>
          <p:cNvSpPr/>
          <p:nvPr/>
        </p:nvSpPr>
        <p:spPr>
          <a:xfrm>
            <a:off x="0" y="746574"/>
            <a:ext cx="12192000" cy="1042897"/>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4625" indent="-174625">
              <a:lnSpc>
                <a:spcPct val="130000"/>
              </a:lnSpc>
              <a:spcBef>
                <a:spcPts val="3000"/>
              </a:spcBef>
            </a:pP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3CC566F2-ECEC-4325-97B4-55D8C44FFF8F}"/>
              </a:ext>
            </a:extLst>
          </p:cNvPr>
          <p:cNvSpPr>
            <a:spLocks noGrp="1"/>
          </p:cNvSpPr>
          <p:nvPr>
            <p:ph type="sldNum" sz="quarter" idx="12"/>
          </p:nvPr>
        </p:nvSpPr>
        <p:spPr>
          <a:xfrm>
            <a:off x="9448800" y="6459763"/>
            <a:ext cx="2743200" cy="365125"/>
          </a:xfrm>
        </p:spPr>
        <p:txBody>
          <a:bodyPr/>
          <a:lstStyle/>
          <a:p>
            <a:fld id="{BCBBC703-554D-4B50-AB77-19436F029C56}" type="slidenum">
              <a:rPr kumimoji="1" lang="ja-JP" altLang="en-US" smtClean="0"/>
              <a:pPr/>
              <a:t>8</a:t>
            </a:fld>
            <a:endParaRPr kumimoji="1" lang="ja-JP" altLang="en-US"/>
          </a:p>
        </p:txBody>
      </p:sp>
      <p:sp>
        <p:nvSpPr>
          <p:cNvPr id="5" name="テキスト ボックス 4">
            <a:extLst>
              <a:ext uri="{FF2B5EF4-FFF2-40B4-BE49-F238E27FC236}">
                <a16:creationId xmlns:a16="http://schemas.microsoft.com/office/drawing/2014/main" id="{9FACD028-152A-468E-A17E-75FD2534D612}"/>
              </a:ext>
            </a:extLst>
          </p:cNvPr>
          <p:cNvSpPr txBox="1"/>
          <p:nvPr/>
        </p:nvSpPr>
        <p:spPr>
          <a:xfrm>
            <a:off x="0" y="149526"/>
            <a:ext cx="9952672"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　関西エアポート株式会社様の取組み</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4A824B1B-F72B-4032-8CCD-34595F61E89C}"/>
              </a:ext>
            </a:extLst>
          </p:cNvPr>
          <p:cNvSpPr txBox="1"/>
          <p:nvPr/>
        </p:nvSpPr>
        <p:spPr>
          <a:xfrm>
            <a:off x="0" y="6402291"/>
            <a:ext cx="9952672" cy="338554"/>
          </a:xfrm>
          <a:prstGeom prst="rect">
            <a:avLst/>
          </a:prstGeom>
          <a:noFill/>
        </p:spPr>
        <p:txBody>
          <a:bodyPr wrap="square" rtlCol="0">
            <a:spAutoFit/>
          </a:bodyPr>
          <a:lstStyle/>
          <a:p>
            <a:r>
              <a:rPr kumimoji="1" lang="ja-JP" altLang="en-US" sz="1600" b="1" dirty="0">
                <a:solidFill>
                  <a:schemeClr val="bg1"/>
                </a:solidFill>
                <a:latin typeface="BIZ UDゴシック" panose="020B0400000000000000" pitchFamily="49" charset="-128"/>
                <a:ea typeface="BIZ UDゴシック" panose="020B0400000000000000" pitchFamily="49" charset="-128"/>
              </a:rPr>
              <a:t>　</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r>
              <a:rPr kumimoji="1" lang="ja-JP" altLang="en-US" sz="1600" b="1" dirty="0">
                <a:solidFill>
                  <a:schemeClr val="bg1"/>
                </a:solidFill>
                <a:latin typeface="BIZ UDゴシック" panose="020B0400000000000000" pitchFamily="49" charset="-128"/>
                <a:ea typeface="BIZ UDゴシック" panose="020B0400000000000000" pitchFamily="49" charset="-128"/>
              </a:rPr>
              <a:t>関西エアポート（株）公表資料から大阪府が作成</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D825017C-50D7-4EDF-8AA6-702C276D01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34" y="3010244"/>
            <a:ext cx="5257836" cy="2764207"/>
          </a:xfrm>
          <a:prstGeom prst="rect">
            <a:avLst/>
          </a:prstGeom>
        </p:spPr>
      </p:pic>
      <p:pic>
        <p:nvPicPr>
          <p:cNvPr id="8" name="図 7">
            <a:extLst>
              <a:ext uri="{FF2B5EF4-FFF2-40B4-BE49-F238E27FC236}">
                <a16:creationId xmlns:a16="http://schemas.microsoft.com/office/drawing/2014/main" id="{90152597-F768-4E95-AB4A-B88DBB6315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0526" y="2919089"/>
            <a:ext cx="6770973" cy="2967703"/>
          </a:xfrm>
          <a:prstGeom prst="rect">
            <a:avLst/>
          </a:prstGeom>
        </p:spPr>
      </p:pic>
      <p:sp>
        <p:nvSpPr>
          <p:cNvPr id="9" name="タイトル 1">
            <a:extLst>
              <a:ext uri="{FF2B5EF4-FFF2-40B4-BE49-F238E27FC236}">
                <a16:creationId xmlns:a16="http://schemas.microsoft.com/office/drawing/2014/main" id="{37F70048-544C-47C3-94C3-D3C47DE6AA76}"/>
              </a:ext>
            </a:extLst>
          </p:cNvPr>
          <p:cNvSpPr txBox="1">
            <a:spLocks/>
          </p:cNvSpPr>
          <p:nvPr/>
        </p:nvSpPr>
        <p:spPr>
          <a:xfrm>
            <a:off x="122234" y="2200234"/>
            <a:ext cx="4041204" cy="554836"/>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solidFill>
                  <a:srgbClr val="023894"/>
                </a:solidFill>
                <a:latin typeface="BIZ UDゴシック" panose="020B0400000000000000" pitchFamily="49" charset="-128"/>
                <a:ea typeface="BIZ UDゴシック" panose="020B0400000000000000" pitchFamily="49" charset="-128"/>
              </a:rPr>
              <a:t>～空港周囲の海の様子～</a:t>
            </a:r>
          </a:p>
        </p:txBody>
      </p:sp>
      <p:sp>
        <p:nvSpPr>
          <p:cNvPr id="14" name="タイトル 1">
            <a:extLst>
              <a:ext uri="{FF2B5EF4-FFF2-40B4-BE49-F238E27FC236}">
                <a16:creationId xmlns:a16="http://schemas.microsoft.com/office/drawing/2014/main" id="{DAA2F614-DD48-4CD2-B6F8-7C66F6EC86CA}"/>
              </a:ext>
            </a:extLst>
          </p:cNvPr>
          <p:cNvSpPr txBox="1">
            <a:spLocks/>
          </p:cNvSpPr>
          <p:nvPr/>
        </p:nvSpPr>
        <p:spPr>
          <a:xfrm>
            <a:off x="122234" y="830233"/>
            <a:ext cx="10998674" cy="592036"/>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solidFill>
                  <a:srgbClr val="023894"/>
                </a:solidFill>
                <a:latin typeface="BIZ UDPゴシック" panose="020B0400000000000000" pitchFamily="50" charset="-128"/>
                <a:ea typeface="BIZ UDPゴシック" panose="020B0400000000000000" pitchFamily="50" charset="-128"/>
              </a:rPr>
              <a:t>●開港から</a:t>
            </a:r>
            <a:r>
              <a:rPr lang="en-US" altLang="ja-JP" sz="2000" b="1" dirty="0">
                <a:solidFill>
                  <a:srgbClr val="023894"/>
                </a:solidFill>
                <a:latin typeface="BIZ UDPゴシック" panose="020B0400000000000000" pitchFamily="50" charset="-128"/>
                <a:ea typeface="BIZ UDPゴシック" panose="020B0400000000000000" pitchFamily="50" charset="-128"/>
              </a:rPr>
              <a:t>30</a:t>
            </a:r>
            <a:r>
              <a:rPr lang="ja-JP" altLang="en-US" sz="2000" b="1" dirty="0">
                <a:solidFill>
                  <a:srgbClr val="023894"/>
                </a:solidFill>
                <a:latin typeface="BIZ UDPゴシック" panose="020B0400000000000000" pitchFamily="50" charset="-128"/>
                <a:ea typeface="BIZ UDPゴシック" panose="020B0400000000000000" pitchFamily="50" charset="-128"/>
              </a:rPr>
              <a:t>年を経て　～関西国際空港が生物多様性の宝庫に～</a:t>
            </a:r>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en-US" altLang="ja-JP" sz="2000" b="1" dirty="0">
              <a:solidFill>
                <a:srgbClr val="023894"/>
              </a:solidFill>
              <a:latin typeface="BIZ UDPゴシック" panose="020B0400000000000000" pitchFamily="50" charset="-128"/>
              <a:ea typeface="BIZ UDPゴシック" panose="020B0400000000000000" pitchFamily="50" charset="-128"/>
            </a:endParaRPr>
          </a:p>
          <a:p>
            <a:endParaRPr lang="ja-JP" altLang="en-US" sz="2000" b="1" dirty="0">
              <a:solidFill>
                <a:srgbClr val="023894"/>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C9E1ECB4-5107-42E4-8318-9B5819E3A730}"/>
              </a:ext>
            </a:extLst>
          </p:cNvPr>
          <p:cNvSpPr>
            <a:spLocks/>
          </p:cNvSpPr>
          <p:nvPr/>
        </p:nvSpPr>
        <p:spPr>
          <a:xfrm>
            <a:off x="1630990" y="2997305"/>
            <a:ext cx="2087923" cy="3504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a:solidFill>
                  <a:schemeClr val="tx1"/>
                </a:solidFill>
                <a:latin typeface="BIZ UDゴシック" panose="020B0400000000000000" pitchFamily="49" charset="-128"/>
                <a:ea typeface="BIZ UDゴシック" panose="020B0400000000000000" pitchFamily="49" charset="-128"/>
              </a:rPr>
              <a:t>多種多様な藻場</a:t>
            </a:r>
            <a:endParaRPr lang="ja-JP" altLang="en-US" sz="1477" b="1" dirty="0">
              <a:solidFill>
                <a:schemeClr val="tx1"/>
              </a:solidFill>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0A71B20E-C4B8-484E-88D0-EC46DBCC31AB}"/>
              </a:ext>
            </a:extLst>
          </p:cNvPr>
          <p:cNvSpPr>
            <a:spLocks/>
          </p:cNvSpPr>
          <p:nvPr/>
        </p:nvSpPr>
        <p:spPr>
          <a:xfrm>
            <a:off x="7813636" y="2961769"/>
            <a:ext cx="2087923" cy="3504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dirty="0">
                <a:solidFill>
                  <a:schemeClr val="tx1"/>
                </a:solidFill>
                <a:latin typeface="BIZ UDゴシック" panose="020B0400000000000000" pitchFamily="49" charset="-128"/>
                <a:ea typeface="BIZ UDゴシック" panose="020B0400000000000000" pitchFamily="49" charset="-128"/>
              </a:rPr>
              <a:t>藻場周辺の生物相</a:t>
            </a:r>
          </a:p>
        </p:txBody>
      </p:sp>
      <p:sp>
        <p:nvSpPr>
          <p:cNvPr id="3" name="テキスト ボックス 2">
            <a:extLst>
              <a:ext uri="{FF2B5EF4-FFF2-40B4-BE49-F238E27FC236}">
                <a16:creationId xmlns:a16="http://schemas.microsoft.com/office/drawing/2014/main" id="{6C99A2A9-768D-4A7E-B8AB-43750B715290}"/>
              </a:ext>
            </a:extLst>
          </p:cNvPr>
          <p:cNvSpPr txBox="1"/>
          <p:nvPr/>
        </p:nvSpPr>
        <p:spPr>
          <a:xfrm>
            <a:off x="414465" y="1239031"/>
            <a:ext cx="7659469" cy="400110"/>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sz="2000" b="1" dirty="0">
                <a:solidFill>
                  <a:srgbClr val="023894"/>
                </a:solidFill>
                <a:latin typeface="BIZ UDPゴシック" panose="020B0400000000000000" pitchFamily="50" charset="-128"/>
                <a:ea typeface="BIZ UDPゴシック" panose="020B0400000000000000" pitchFamily="50" charset="-128"/>
              </a:rPr>
              <a:t>魚介類の産卵場や生育場として大阪湾の水産資源の保全に貢献</a:t>
            </a:r>
          </a:p>
        </p:txBody>
      </p:sp>
    </p:spTree>
    <p:extLst>
      <p:ext uri="{BB962C8B-B14F-4D97-AF65-F5344CB8AC3E}">
        <p14:creationId xmlns:p14="http://schemas.microsoft.com/office/powerpoint/2010/main" val="1696980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10.png" descr="屋外, 草, 座る, 大きい が含まれている画像&#10;&#10;自動的に生成された説明">
            <a:extLst>
              <a:ext uri="{FF2B5EF4-FFF2-40B4-BE49-F238E27FC236}">
                <a16:creationId xmlns:a16="http://schemas.microsoft.com/office/drawing/2014/main" id="{44E2D499-3BDF-4EFE-94B2-B1448445C8F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467087" y="4365046"/>
            <a:ext cx="2181536" cy="2120822"/>
          </a:xfrm>
          <a:prstGeom prst="rect">
            <a:avLst/>
          </a:prstGeom>
          <a:ln/>
        </p:spPr>
      </p:pic>
      <p:pic>
        <p:nvPicPr>
          <p:cNvPr id="40" name="図 39">
            <a:extLst>
              <a:ext uri="{FF2B5EF4-FFF2-40B4-BE49-F238E27FC236}">
                <a16:creationId xmlns:a16="http://schemas.microsoft.com/office/drawing/2014/main" id="{028749F6-1577-41DB-91BB-E73CD9FB48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3623" y="2629684"/>
            <a:ext cx="2540278" cy="1732760"/>
          </a:xfrm>
          <a:prstGeom prst="rect">
            <a:avLst/>
          </a:prstGeom>
        </p:spPr>
      </p:pic>
      <p:sp>
        <p:nvSpPr>
          <p:cNvPr id="41" name="正方形/長方形 40">
            <a:extLst>
              <a:ext uri="{FF2B5EF4-FFF2-40B4-BE49-F238E27FC236}">
                <a16:creationId xmlns:a16="http://schemas.microsoft.com/office/drawing/2014/main" id="{BE220408-7CFC-4C18-AD17-F35E672E72F4}"/>
              </a:ext>
            </a:extLst>
          </p:cNvPr>
          <p:cNvSpPr>
            <a:spLocks/>
          </p:cNvSpPr>
          <p:nvPr/>
        </p:nvSpPr>
        <p:spPr>
          <a:xfrm>
            <a:off x="1866123" y="2093962"/>
            <a:ext cx="2087923" cy="35046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dirty="0">
                <a:solidFill>
                  <a:schemeClr val="tx1"/>
                </a:solidFill>
                <a:latin typeface="BIZ UDゴシック" panose="020B0400000000000000" pitchFamily="49" charset="-128"/>
                <a:ea typeface="BIZ UDゴシック" panose="020B0400000000000000" pitchFamily="49" charset="-128"/>
              </a:rPr>
              <a:t>基質設置（</a:t>
            </a:r>
            <a:r>
              <a:rPr lang="en-US" altLang="ja-JP" sz="1477" b="1" dirty="0">
                <a:solidFill>
                  <a:schemeClr val="tx1"/>
                </a:solidFill>
                <a:latin typeface="BIZ UDゴシック" panose="020B0400000000000000" pitchFamily="49" charset="-128"/>
                <a:ea typeface="BIZ UDゴシック" panose="020B0400000000000000" pitchFamily="49" charset="-128"/>
              </a:rPr>
              <a:t>R4.12.13</a:t>
            </a:r>
            <a:r>
              <a:rPr lang="ja-JP" altLang="en-US" sz="1477" b="1" dirty="0">
                <a:solidFill>
                  <a:schemeClr val="tx1"/>
                </a:solidFill>
                <a:latin typeface="BIZ UDゴシック" panose="020B0400000000000000" pitchFamily="49" charset="-128"/>
                <a:ea typeface="BIZ UDゴシック" panose="020B0400000000000000" pitchFamily="49" charset="-128"/>
              </a:rPr>
              <a:t>）</a:t>
            </a:r>
          </a:p>
        </p:txBody>
      </p:sp>
      <p:sp>
        <p:nvSpPr>
          <p:cNvPr id="42" name="正方形/長方形 41">
            <a:extLst>
              <a:ext uri="{FF2B5EF4-FFF2-40B4-BE49-F238E27FC236}">
                <a16:creationId xmlns:a16="http://schemas.microsoft.com/office/drawing/2014/main" id="{AA61A63F-F655-4193-B185-DE05E8130064}"/>
              </a:ext>
            </a:extLst>
          </p:cNvPr>
          <p:cNvSpPr>
            <a:spLocks/>
          </p:cNvSpPr>
          <p:nvPr/>
        </p:nvSpPr>
        <p:spPr>
          <a:xfrm>
            <a:off x="6329778" y="2118536"/>
            <a:ext cx="2346011" cy="32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dirty="0">
                <a:solidFill>
                  <a:schemeClr val="tx1"/>
                </a:solidFill>
                <a:latin typeface="BIZ UDゴシック" panose="020B0400000000000000" pitchFamily="49" charset="-128"/>
                <a:ea typeface="BIZ UDゴシック" panose="020B0400000000000000" pitchFamily="49" charset="-128"/>
              </a:rPr>
              <a:t>モニタリング（</a:t>
            </a:r>
            <a:r>
              <a:rPr lang="en-US" altLang="ja-JP" sz="1477" b="1" dirty="0">
                <a:solidFill>
                  <a:schemeClr val="tx1"/>
                </a:solidFill>
                <a:latin typeface="BIZ UDゴシック" panose="020B0400000000000000" pitchFamily="49" charset="-128"/>
                <a:ea typeface="BIZ UDゴシック" panose="020B0400000000000000" pitchFamily="49" charset="-128"/>
              </a:rPr>
              <a:t>R5.1</a:t>
            </a:r>
            <a:r>
              <a:rPr lang="ja-JP" altLang="en-US" sz="1477" b="1" dirty="0">
                <a:solidFill>
                  <a:schemeClr val="tx1"/>
                </a:solidFill>
                <a:latin typeface="BIZ UDゴシック" panose="020B0400000000000000" pitchFamily="49" charset="-128"/>
                <a:ea typeface="BIZ UDゴシック" panose="020B0400000000000000" pitchFamily="49" charset="-128"/>
              </a:rPr>
              <a:t>～</a:t>
            </a:r>
            <a:r>
              <a:rPr lang="en-US" altLang="ja-JP" sz="1477" b="1" dirty="0">
                <a:solidFill>
                  <a:schemeClr val="tx1"/>
                </a:solidFill>
                <a:latin typeface="BIZ UDゴシック" panose="020B0400000000000000" pitchFamily="49" charset="-128"/>
                <a:ea typeface="BIZ UDゴシック" panose="020B0400000000000000" pitchFamily="49" charset="-128"/>
              </a:rPr>
              <a:t>2</a:t>
            </a:r>
            <a:r>
              <a:rPr lang="ja-JP" altLang="en-US" sz="1477" b="1" dirty="0">
                <a:solidFill>
                  <a:schemeClr val="tx1"/>
                </a:solidFill>
                <a:latin typeface="BIZ UDゴシック" panose="020B0400000000000000" pitchFamily="49" charset="-128"/>
                <a:ea typeface="BIZ UDゴシック" panose="020B0400000000000000" pitchFamily="49" charset="-128"/>
              </a:rPr>
              <a:t>）</a:t>
            </a:r>
          </a:p>
        </p:txBody>
      </p:sp>
      <p:sp>
        <p:nvSpPr>
          <p:cNvPr id="43" name="角丸四角形 17">
            <a:extLst>
              <a:ext uri="{FF2B5EF4-FFF2-40B4-BE49-F238E27FC236}">
                <a16:creationId xmlns:a16="http://schemas.microsoft.com/office/drawing/2014/main" id="{8CD6E260-B665-4F38-938E-A2CCF5B36AAA}"/>
              </a:ext>
            </a:extLst>
          </p:cNvPr>
          <p:cNvSpPr/>
          <p:nvPr/>
        </p:nvSpPr>
        <p:spPr>
          <a:xfrm>
            <a:off x="0" y="760678"/>
            <a:ext cx="12192000" cy="1231634"/>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4625" indent="-174625">
              <a:lnSpc>
                <a:spcPct val="130000"/>
              </a:lnSpc>
              <a:spcBef>
                <a:spcPts val="3000"/>
              </a:spcBef>
            </a:pPr>
            <a:endParaRPr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E99DFDA1-1B32-48E5-A735-443B41AAB1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5783" y="3169917"/>
            <a:ext cx="2181536" cy="1636153"/>
          </a:xfrm>
          <a:prstGeom prst="rect">
            <a:avLst/>
          </a:prstGeom>
        </p:spPr>
      </p:pic>
      <p:pic>
        <p:nvPicPr>
          <p:cNvPr id="45" name="図 44">
            <a:extLst>
              <a:ext uri="{FF2B5EF4-FFF2-40B4-BE49-F238E27FC236}">
                <a16:creationId xmlns:a16="http://schemas.microsoft.com/office/drawing/2014/main" id="{1FDC74D7-9B57-47B7-84BF-3AA76E648F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25910" y="4960112"/>
            <a:ext cx="2190435" cy="1765165"/>
          </a:xfrm>
          <a:prstGeom prst="rect">
            <a:avLst/>
          </a:prstGeom>
        </p:spPr>
      </p:pic>
      <p:sp>
        <p:nvSpPr>
          <p:cNvPr id="46" name="正方形/長方形 45">
            <a:extLst>
              <a:ext uri="{FF2B5EF4-FFF2-40B4-BE49-F238E27FC236}">
                <a16:creationId xmlns:a16="http://schemas.microsoft.com/office/drawing/2014/main" id="{F5A66C93-6092-4B6E-9B7A-8196CB9CC655}"/>
              </a:ext>
            </a:extLst>
          </p:cNvPr>
          <p:cNvSpPr/>
          <p:nvPr/>
        </p:nvSpPr>
        <p:spPr>
          <a:xfrm>
            <a:off x="156979" y="778634"/>
            <a:ext cx="9640000" cy="400110"/>
          </a:xfrm>
          <a:prstGeom prst="rect">
            <a:avLst/>
          </a:prstGeom>
        </p:spPr>
        <p:txBody>
          <a:bodyPr wrap="square">
            <a:spAutoFit/>
          </a:bodyPr>
          <a:lstStyle/>
          <a:p>
            <a:pPr marL="342900" indent="-342900">
              <a:buFont typeface="Arial" panose="020B0604020202020204" pitchFamily="34" charset="0"/>
              <a:buChar char="•"/>
            </a:pPr>
            <a:r>
              <a:rPr kumimoji="1" lang="ja-JP" altLang="en-US" sz="2000" b="1" dirty="0">
                <a:solidFill>
                  <a:srgbClr val="023894"/>
                </a:solidFill>
                <a:latin typeface="BIZ UDPゴシック" panose="020B0400000000000000" pitchFamily="50" charset="-128"/>
                <a:ea typeface="BIZ UDPゴシック" panose="020B0400000000000000" pitchFamily="50" charset="-128"/>
              </a:rPr>
              <a:t>未使用護岸における藻場の創出及び効果的なモニタリングの実施</a:t>
            </a:r>
            <a:endParaRPr kumimoji="1" lang="en-US" altLang="ja-JP" sz="2000" b="1" dirty="0">
              <a:solidFill>
                <a:srgbClr val="023894"/>
              </a:solidFill>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B07E7696-D183-4F71-A5B9-0F795DFB8A0A}"/>
              </a:ext>
            </a:extLst>
          </p:cNvPr>
          <p:cNvSpPr/>
          <p:nvPr/>
        </p:nvSpPr>
        <p:spPr>
          <a:xfrm>
            <a:off x="156979" y="1210754"/>
            <a:ext cx="9640000" cy="400110"/>
          </a:xfrm>
          <a:prstGeom prst="rect">
            <a:avLst/>
          </a:prstGeom>
        </p:spPr>
        <p:txBody>
          <a:bodyPr wrap="square">
            <a:spAutoFit/>
          </a:bodyPr>
          <a:lstStyle/>
          <a:p>
            <a:pPr marL="342900" indent="-342900">
              <a:buFont typeface="Arial" panose="020B0604020202020204" pitchFamily="34" charset="0"/>
              <a:buChar char="•"/>
            </a:pPr>
            <a:r>
              <a:rPr kumimoji="1" lang="ja-JP" altLang="en-US" sz="2000" b="1" dirty="0">
                <a:solidFill>
                  <a:srgbClr val="023894"/>
                </a:solidFill>
                <a:latin typeface="BIZ UDPゴシック" panose="020B0400000000000000" pitchFamily="50" charset="-128"/>
                <a:ea typeface="BIZ UDPゴシック" panose="020B0400000000000000" pitchFamily="50" charset="-128"/>
              </a:rPr>
              <a:t>地域住民等への情報発信・持続可能な好循環形成</a:t>
            </a:r>
          </a:p>
        </p:txBody>
      </p:sp>
      <p:sp>
        <p:nvSpPr>
          <p:cNvPr id="48" name="正方形/長方形 47">
            <a:extLst>
              <a:ext uri="{FF2B5EF4-FFF2-40B4-BE49-F238E27FC236}">
                <a16:creationId xmlns:a16="http://schemas.microsoft.com/office/drawing/2014/main" id="{1D4B926A-335E-4294-BE23-5849E14F8323}"/>
              </a:ext>
            </a:extLst>
          </p:cNvPr>
          <p:cNvSpPr/>
          <p:nvPr/>
        </p:nvSpPr>
        <p:spPr>
          <a:xfrm>
            <a:off x="424023" y="1613168"/>
            <a:ext cx="10197104" cy="338554"/>
          </a:xfrm>
          <a:prstGeom prst="rect">
            <a:avLst/>
          </a:prstGeom>
        </p:spPr>
        <p:txBody>
          <a:bodyPr wrap="square">
            <a:spAutoFit/>
          </a:bodyPr>
          <a:lstStyle/>
          <a:p>
            <a:r>
              <a:rPr lang="ja-JP" altLang="en-US" sz="1600" dirty="0">
                <a:latin typeface="BIZ UDPゴシック" panose="020B0400000000000000" pitchFamily="50" charset="-128"/>
                <a:ea typeface="BIZ UDPゴシック" panose="020B0400000000000000" pitchFamily="50" charset="-128"/>
              </a:rPr>
              <a:t>地域住民と地元の海とのつながりを構築するため、広報誌（堺市全域）や</a:t>
            </a:r>
            <a:r>
              <a:rPr lang="en-US" altLang="ja-JP" sz="1600" dirty="0">
                <a:latin typeface="BIZ UDPゴシック" panose="020B0400000000000000" pitchFamily="50" charset="-128"/>
                <a:ea typeface="BIZ UDPゴシック" panose="020B0400000000000000" pitchFamily="50" charset="-128"/>
              </a:rPr>
              <a:t>SNS</a:t>
            </a:r>
            <a:r>
              <a:rPr lang="ja-JP" altLang="en-US" sz="1600" dirty="0">
                <a:latin typeface="BIZ UDPゴシック" panose="020B0400000000000000" pitchFamily="50" charset="-128"/>
                <a:ea typeface="BIZ UDPゴシック" panose="020B0400000000000000" pitchFamily="50" charset="-128"/>
              </a:rPr>
              <a:t>を活用し、わかりやすく発信。</a:t>
            </a:r>
          </a:p>
        </p:txBody>
      </p:sp>
      <p:sp>
        <p:nvSpPr>
          <p:cNvPr id="49" name="二等辺三角形 48">
            <a:extLst>
              <a:ext uri="{FF2B5EF4-FFF2-40B4-BE49-F238E27FC236}">
                <a16:creationId xmlns:a16="http://schemas.microsoft.com/office/drawing/2014/main" id="{CAE68E49-7A5A-489C-B533-BBB270DC4CC7}"/>
              </a:ext>
            </a:extLst>
          </p:cNvPr>
          <p:cNvSpPr/>
          <p:nvPr/>
        </p:nvSpPr>
        <p:spPr>
          <a:xfrm rot="5400000">
            <a:off x="5249540" y="4230812"/>
            <a:ext cx="2052000" cy="2294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767A3104-6559-4952-A369-70495875E053}"/>
              </a:ext>
            </a:extLst>
          </p:cNvPr>
          <p:cNvSpPr>
            <a:spLocks/>
          </p:cNvSpPr>
          <p:nvPr/>
        </p:nvSpPr>
        <p:spPr>
          <a:xfrm>
            <a:off x="9413546" y="2126296"/>
            <a:ext cx="2346011" cy="32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77" b="1" dirty="0">
                <a:solidFill>
                  <a:schemeClr val="tx1"/>
                </a:solidFill>
                <a:latin typeface="BIZ UDゴシック" panose="020B0400000000000000" pitchFamily="49" charset="-128"/>
                <a:ea typeface="BIZ UDゴシック" panose="020B0400000000000000" pitchFamily="49" charset="-128"/>
              </a:rPr>
              <a:t>モニタリング（</a:t>
            </a:r>
            <a:r>
              <a:rPr lang="en-US" altLang="ja-JP" sz="1477" b="1" dirty="0">
                <a:solidFill>
                  <a:schemeClr val="tx1"/>
                </a:solidFill>
                <a:latin typeface="BIZ UDゴシック" panose="020B0400000000000000" pitchFamily="49" charset="-128"/>
                <a:ea typeface="BIZ UDゴシック" panose="020B0400000000000000" pitchFamily="49" charset="-128"/>
              </a:rPr>
              <a:t>R6.3</a:t>
            </a:r>
            <a:r>
              <a:rPr lang="ja-JP" altLang="en-US" sz="1477" b="1" dirty="0">
                <a:solidFill>
                  <a:schemeClr val="tx1"/>
                </a:solidFill>
                <a:latin typeface="BIZ UDゴシック" panose="020B0400000000000000" pitchFamily="49" charset="-128"/>
                <a:ea typeface="BIZ UDゴシック" panose="020B0400000000000000" pitchFamily="49" charset="-128"/>
              </a:rPr>
              <a:t>～）</a:t>
            </a:r>
          </a:p>
        </p:txBody>
      </p:sp>
      <p:sp>
        <p:nvSpPr>
          <p:cNvPr id="51" name="二等辺三角形 50">
            <a:extLst>
              <a:ext uri="{FF2B5EF4-FFF2-40B4-BE49-F238E27FC236}">
                <a16:creationId xmlns:a16="http://schemas.microsoft.com/office/drawing/2014/main" id="{78AC7304-C61A-44F5-A883-9F7A7CF72625}"/>
              </a:ext>
            </a:extLst>
          </p:cNvPr>
          <p:cNvSpPr/>
          <p:nvPr/>
        </p:nvSpPr>
        <p:spPr>
          <a:xfrm rot="5400000">
            <a:off x="8151114" y="4295523"/>
            <a:ext cx="2052000" cy="2294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B89C7B23-844A-4367-AA2A-0FDC526D81C8}"/>
              </a:ext>
            </a:extLst>
          </p:cNvPr>
          <p:cNvSpPr/>
          <p:nvPr/>
        </p:nvSpPr>
        <p:spPr>
          <a:xfrm>
            <a:off x="9179390" y="2517719"/>
            <a:ext cx="2924305" cy="584775"/>
          </a:xfrm>
          <a:prstGeom prst="rect">
            <a:avLst/>
          </a:prstGeom>
        </p:spPr>
        <p:txBody>
          <a:bodyPr wrap="square">
            <a:spAutoFit/>
          </a:bodyPr>
          <a:lstStyle/>
          <a:p>
            <a:r>
              <a:rPr lang="ja-JP" altLang="en-US" sz="1600" dirty="0">
                <a:latin typeface="BIZ UDPゴシック" panose="020B0400000000000000" pitchFamily="50" charset="-128"/>
                <a:ea typeface="BIZ UDPゴシック" panose="020B0400000000000000" pitchFamily="50" charset="-128"/>
              </a:rPr>
              <a:t>基質の位置を浅い位置に移動し、ワカメ・コンブでの実証</a:t>
            </a:r>
          </a:p>
        </p:txBody>
      </p:sp>
      <p:sp>
        <p:nvSpPr>
          <p:cNvPr id="53" name="正方形/長方形 52">
            <a:extLst>
              <a:ext uri="{FF2B5EF4-FFF2-40B4-BE49-F238E27FC236}">
                <a16:creationId xmlns:a16="http://schemas.microsoft.com/office/drawing/2014/main" id="{41B87894-9682-4D04-B399-D0E4AA7E8D2E}"/>
              </a:ext>
            </a:extLst>
          </p:cNvPr>
          <p:cNvSpPr/>
          <p:nvPr/>
        </p:nvSpPr>
        <p:spPr>
          <a:xfrm>
            <a:off x="6418591" y="2495756"/>
            <a:ext cx="2815016" cy="1569660"/>
          </a:xfrm>
          <a:prstGeom prst="rect">
            <a:avLst/>
          </a:prstGeom>
        </p:spPr>
        <p:txBody>
          <a:bodyPr wrap="square">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基質設置により</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新たに確認できた海藻類</a:t>
            </a:r>
            <a:r>
              <a:rPr lang="en-US" altLang="ja-JP" sz="1600" dirty="0">
                <a:latin typeface="BIZ UDPゴシック" panose="020B0400000000000000" pitchFamily="50" charset="-128"/>
                <a:ea typeface="BIZ UDPゴシック" panose="020B0400000000000000" pitchFamily="50" charset="-128"/>
              </a:rPr>
              <a:t>】</a:t>
            </a:r>
          </a:p>
          <a:p>
            <a:r>
              <a:rPr lang="ja-JP" altLang="en-US" sz="1600" dirty="0">
                <a:latin typeface="BIZ UDPゴシック" panose="020B0400000000000000" pitchFamily="50" charset="-128"/>
                <a:ea typeface="BIZ UDPゴシック" panose="020B0400000000000000" pitchFamily="50" charset="-128"/>
              </a:rPr>
              <a:t>・アオサ</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・シオミドロ</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・イギス</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・エナスタジア</a:t>
            </a:r>
            <a:endParaRPr lang="en-US" altLang="ja-JP" sz="1600" dirty="0">
              <a:latin typeface="BIZ UDPゴシック" panose="020B0400000000000000" pitchFamily="50" charset="-128"/>
              <a:ea typeface="BIZ UDPゴシック" panose="020B0400000000000000" pitchFamily="50" charset="-128"/>
            </a:endParaRPr>
          </a:p>
        </p:txBody>
      </p:sp>
      <p:sp>
        <p:nvSpPr>
          <p:cNvPr id="54" name="スライド番号プレースホルダー 1">
            <a:extLst>
              <a:ext uri="{FF2B5EF4-FFF2-40B4-BE49-F238E27FC236}">
                <a16:creationId xmlns:a16="http://schemas.microsoft.com/office/drawing/2014/main" id="{02713755-6BE5-4C11-9578-0CBF36B77FBF}"/>
              </a:ext>
            </a:extLst>
          </p:cNvPr>
          <p:cNvSpPr txBox="1">
            <a:spLocks/>
          </p:cNvSpPr>
          <p:nvPr/>
        </p:nvSpPr>
        <p:spPr>
          <a:xfrm>
            <a:off x="9469266" y="653630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BBC703-554D-4B50-AB77-19436F029C56}" type="slidenum">
              <a:rPr kumimoji="1" lang="ja-JP" altLang="en-US" smtClean="0"/>
              <a:pPr/>
              <a:t>9</a:t>
            </a:fld>
            <a:endParaRPr kumimoji="1" lang="ja-JP" altLang="en-US"/>
          </a:p>
        </p:txBody>
      </p:sp>
      <p:sp>
        <p:nvSpPr>
          <p:cNvPr id="55" name="テキスト ボックス 54">
            <a:extLst>
              <a:ext uri="{FF2B5EF4-FFF2-40B4-BE49-F238E27FC236}">
                <a16:creationId xmlns:a16="http://schemas.microsoft.com/office/drawing/2014/main" id="{5AAE5C7B-957B-4F21-9F93-9C3D9A615107}"/>
              </a:ext>
            </a:extLst>
          </p:cNvPr>
          <p:cNvSpPr txBox="1"/>
          <p:nvPr/>
        </p:nvSpPr>
        <p:spPr>
          <a:xfrm>
            <a:off x="191496" y="133227"/>
            <a:ext cx="12178104" cy="461665"/>
          </a:xfrm>
          <a:prstGeom prst="rect">
            <a:avLst/>
          </a:prstGeom>
          <a:noFill/>
        </p:spPr>
        <p:txBody>
          <a:bodyPr wrap="square" rtlCol="0">
            <a:spAutoFit/>
          </a:bodyPr>
          <a:lstStyle/>
          <a:p>
            <a:r>
              <a:rPr kumimoji="1" lang="ja-JP" altLang="en-US" sz="2400" b="1" dirty="0">
                <a:solidFill>
                  <a:schemeClr val="bg1"/>
                </a:solidFill>
                <a:latin typeface="BIZ UDゴシック" panose="020B0400000000000000" pitchFamily="49" charset="-128"/>
                <a:ea typeface="BIZ UDゴシック" panose="020B0400000000000000" pitchFamily="49" charset="-128"/>
              </a:rPr>
              <a:t>ＥＮＥＯＳ株式会社堺製油所様の取組み</a:t>
            </a:r>
            <a:r>
              <a:rPr lang="ja-JP" altLang="en-US" sz="2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b="1" dirty="0">
                <a:solidFill>
                  <a:schemeClr val="bg1"/>
                </a:solidFill>
                <a:latin typeface="BIZ UDゴシック" panose="020B0400000000000000" pitchFamily="49" charset="-128"/>
                <a:ea typeface="BIZ UDゴシック" panose="020B0400000000000000" pitchFamily="49" charset="-128"/>
              </a:rPr>
              <a:t>～　令和４年度　令和の里海づくりモデル事業：</a:t>
            </a:r>
            <a:r>
              <a:rPr kumimoji="1" lang="en-US" altLang="ja-JP" sz="1400" b="1" dirty="0">
                <a:solidFill>
                  <a:schemeClr val="bg1"/>
                </a:solidFill>
                <a:latin typeface="BIZ UDゴシック" panose="020B0400000000000000" pitchFamily="49" charset="-128"/>
                <a:ea typeface="BIZ UDゴシック" panose="020B0400000000000000" pitchFamily="49" charset="-128"/>
              </a:rPr>
              <a:t>ENEOS㈱</a:t>
            </a:r>
            <a:r>
              <a:rPr kumimoji="1" lang="ja-JP" altLang="en-US" sz="1400" b="1" dirty="0">
                <a:solidFill>
                  <a:schemeClr val="bg1"/>
                </a:solidFill>
                <a:latin typeface="BIZ UDゴシック" panose="020B0400000000000000" pitchFamily="49" charset="-128"/>
                <a:ea typeface="BIZ UDゴシック" panose="020B0400000000000000" pitchFamily="49" charset="-128"/>
              </a:rPr>
              <a:t>堺製油所　</a:t>
            </a:r>
            <a:r>
              <a:rPr lang="ja-JP" altLang="en-US" sz="1400" b="1" kern="0" dirty="0">
                <a:solidFill>
                  <a:schemeClr val="bg1"/>
                </a:solidFill>
                <a:latin typeface="BIZ UDゴシック" panose="020B0400000000000000" pitchFamily="49" charset="-128"/>
                <a:ea typeface="BIZ UDゴシック" panose="020B0400000000000000" pitchFamily="49" charset="-128"/>
              </a:rPr>
              <a:t>～</a:t>
            </a:r>
          </a:p>
        </p:txBody>
      </p:sp>
      <p:pic>
        <p:nvPicPr>
          <p:cNvPr id="56" name="図 55">
            <a:extLst>
              <a:ext uri="{FF2B5EF4-FFF2-40B4-BE49-F238E27FC236}">
                <a16:creationId xmlns:a16="http://schemas.microsoft.com/office/drawing/2014/main" id="{581AB328-C634-4E59-AB29-07EA611777A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8872" y="2633022"/>
            <a:ext cx="3041741" cy="2092077"/>
          </a:xfrm>
          <a:prstGeom prst="rect">
            <a:avLst/>
          </a:prstGeom>
        </p:spPr>
      </p:pic>
      <p:sp>
        <p:nvSpPr>
          <p:cNvPr id="57" name="四角形: 角を丸くする 9">
            <a:extLst>
              <a:ext uri="{FF2B5EF4-FFF2-40B4-BE49-F238E27FC236}">
                <a16:creationId xmlns:a16="http://schemas.microsoft.com/office/drawing/2014/main" id="{A06CB586-AE1F-4661-9AA9-CF30B06C5237}"/>
              </a:ext>
            </a:extLst>
          </p:cNvPr>
          <p:cNvSpPr/>
          <p:nvPr/>
        </p:nvSpPr>
        <p:spPr>
          <a:xfrm rot="1705544">
            <a:off x="1215019" y="3094870"/>
            <a:ext cx="213986" cy="4493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t" anchorCtr="0" forceAA="0" compatLnSpc="1">
            <a:prstTxWarp prst="textNoShape">
              <a:avLst/>
            </a:prstTxWarp>
            <a:noAutofit/>
          </a:bodyPr>
          <a:lstStyle/>
          <a:p>
            <a:endParaRPr lang="ja-JP" altLang="en-US" sz="1661">
              <a:solidFill>
                <a:schemeClr val="tx1"/>
              </a:solidFill>
            </a:endParaRPr>
          </a:p>
        </p:txBody>
      </p:sp>
      <p:sp>
        <p:nvSpPr>
          <p:cNvPr id="58" name="四角形: 角を丸くする 3">
            <a:extLst>
              <a:ext uri="{FF2B5EF4-FFF2-40B4-BE49-F238E27FC236}">
                <a16:creationId xmlns:a16="http://schemas.microsoft.com/office/drawing/2014/main" id="{30C94394-8C3F-4531-A426-D028227E0DB7}"/>
              </a:ext>
            </a:extLst>
          </p:cNvPr>
          <p:cNvSpPr/>
          <p:nvPr/>
        </p:nvSpPr>
        <p:spPr>
          <a:xfrm>
            <a:off x="77009" y="2549116"/>
            <a:ext cx="2007430" cy="350465"/>
          </a:xfrm>
          <a:prstGeom prst="roundRect">
            <a:avLst>
              <a:gd name="adj" fmla="val 729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t" anchorCtr="0" forceAA="0" compatLnSpc="1">
            <a:prstTxWarp prst="textNoShape">
              <a:avLst/>
            </a:prstTxWarp>
            <a:noAutofit/>
          </a:bodyPr>
          <a:lstStyle/>
          <a:p>
            <a:pPr algn="ctr"/>
            <a:r>
              <a:rPr lang="ja-JP" altLang="en-US" sz="1600" b="1" kern="100" dirty="0">
                <a:solidFill>
                  <a:schemeClr val="tx1"/>
                </a:solidFill>
                <a:ea typeface="Meiryo UI" panose="020B0604030504040204" pitchFamily="50" charset="-128"/>
                <a:cs typeface="Times New Roman" panose="02020603050405020304" pitchFamily="18" charset="0"/>
              </a:rPr>
              <a:t>堺泉北港泉北１区実施場所</a:t>
            </a:r>
            <a:endParaRPr lang="ja-JP" altLang="en-US" sz="2400" kern="100" dirty="0">
              <a:solidFill>
                <a:schemeClr val="tx1"/>
              </a:solidFill>
              <a:ea typeface="游明朝" panose="02020400000000000000" pitchFamily="18" charset="-128"/>
              <a:cs typeface="Times New Roman" panose="02020603050405020304" pitchFamily="18" charset="0"/>
            </a:endParaRPr>
          </a:p>
        </p:txBody>
      </p:sp>
      <p:pic>
        <p:nvPicPr>
          <p:cNvPr id="59" name="図 58">
            <a:extLst>
              <a:ext uri="{FF2B5EF4-FFF2-40B4-BE49-F238E27FC236}">
                <a16:creationId xmlns:a16="http://schemas.microsoft.com/office/drawing/2014/main" id="{D047DFB4-C266-4543-80CA-C3E06E8F11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5301" y="4532201"/>
            <a:ext cx="1709144" cy="2278619"/>
          </a:xfrm>
          <a:prstGeom prst="rect">
            <a:avLst/>
          </a:prstGeom>
        </p:spPr>
      </p:pic>
      <p:sp>
        <p:nvSpPr>
          <p:cNvPr id="60" name="正方形/長方形 59">
            <a:extLst>
              <a:ext uri="{FF2B5EF4-FFF2-40B4-BE49-F238E27FC236}">
                <a16:creationId xmlns:a16="http://schemas.microsoft.com/office/drawing/2014/main" id="{AE4EB668-513F-4B1D-9DD6-A19BC180F133}"/>
              </a:ext>
            </a:extLst>
          </p:cNvPr>
          <p:cNvSpPr/>
          <p:nvPr/>
        </p:nvSpPr>
        <p:spPr>
          <a:xfrm>
            <a:off x="166348" y="6422102"/>
            <a:ext cx="1832146" cy="338554"/>
          </a:xfrm>
          <a:prstGeom prst="rect">
            <a:avLst/>
          </a:prstGeom>
        </p:spPr>
        <p:txBody>
          <a:bodyPr wrap="square">
            <a:spAutoFit/>
          </a:bodyPr>
          <a:lstStyle/>
          <a:p>
            <a:r>
              <a:rPr lang="ja-JP" altLang="en-US" sz="1600" dirty="0">
                <a:solidFill>
                  <a:schemeClr val="bg1"/>
                </a:solidFill>
                <a:latin typeface="BIZ UDPゴシック" panose="020B0400000000000000" pitchFamily="50" charset="-128"/>
                <a:ea typeface="BIZ UDPゴシック" panose="020B0400000000000000" pitchFamily="50" charset="-128"/>
              </a:rPr>
              <a:t>設置場所の状況</a:t>
            </a:r>
          </a:p>
        </p:txBody>
      </p:sp>
      <p:pic>
        <p:nvPicPr>
          <p:cNvPr id="61" name="図 60">
            <a:extLst>
              <a:ext uri="{FF2B5EF4-FFF2-40B4-BE49-F238E27FC236}">
                <a16:creationId xmlns:a16="http://schemas.microsoft.com/office/drawing/2014/main" id="{89BAF224-8FB5-4010-9866-CA6FFE59B4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22510" y="4496294"/>
            <a:ext cx="1602097" cy="2228480"/>
          </a:xfrm>
          <a:prstGeom prst="rect">
            <a:avLst/>
          </a:prstGeom>
        </p:spPr>
      </p:pic>
      <p:pic>
        <p:nvPicPr>
          <p:cNvPr id="62" name="図 61">
            <a:extLst>
              <a:ext uri="{FF2B5EF4-FFF2-40B4-BE49-F238E27FC236}">
                <a16:creationId xmlns:a16="http://schemas.microsoft.com/office/drawing/2014/main" id="{80BE2FB1-AC79-402F-9F06-F950E19B5D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2767" y="4536787"/>
            <a:ext cx="2540278" cy="1987961"/>
          </a:xfrm>
          <a:prstGeom prst="rect">
            <a:avLst/>
          </a:prstGeom>
        </p:spPr>
      </p:pic>
      <p:sp>
        <p:nvSpPr>
          <p:cNvPr id="63" name="テキスト ボックス 62">
            <a:extLst>
              <a:ext uri="{FF2B5EF4-FFF2-40B4-BE49-F238E27FC236}">
                <a16:creationId xmlns:a16="http://schemas.microsoft.com/office/drawing/2014/main" id="{E822F1CC-A61E-4470-860D-035652403DF8}"/>
              </a:ext>
            </a:extLst>
          </p:cNvPr>
          <p:cNvSpPr txBox="1"/>
          <p:nvPr/>
        </p:nvSpPr>
        <p:spPr>
          <a:xfrm>
            <a:off x="2007863" y="6147314"/>
            <a:ext cx="2665449" cy="338554"/>
          </a:xfrm>
          <a:prstGeom prst="rect">
            <a:avLst/>
          </a:prstGeom>
          <a:noFill/>
        </p:spPr>
        <p:txBody>
          <a:bodyPr wrap="square" rtlCol="0">
            <a:spAutoFit/>
          </a:bodyPr>
          <a:lstStyle/>
          <a:p>
            <a:r>
              <a:rPr kumimoji="1" lang="ja-JP" altLang="en-US" sz="1600" b="1" dirty="0">
                <a:solidFill>
                  <a:schemeClr val="bg1"/>
                </a:solidFill>
              </a:rPr>
              <a:t>水深約５</a:t>
            </a:r>
            <a:r>
              <a:rPr kumimoji="1" lang="en-US" altLang="ja-JP" sz="1600" b="1" dirty="0">
                <a:solidFill>
                  <a:schemeClr val="bg1"/>
                </a:solidFill>
              </a:rPr>
              <a:t>m</a:t>
            </a:r>
            <a:r>
              <a:rPr kumimoji="1" lang="ja-JP" altLang="en-US" sz="1600" b="1" dirty="0">
                <a:solidFill>
                  <a:schemeClr val="bg1"/>
                </a:solidFill>
              </a:rPr>
              <a:t>の海底に設置</a:t>
            </a:r>
          </a:p>
        </p:txBody>
      </p:sp>
      <p:sp>
        <p:nvSpPr>
          <p:cNvPr id="64" name="テキスト ボックス 63">
            <a:extLst>
              <a:ext uri="{FF2B5EF4-FFF2-40B4-BE49-F238E27FC236}">
                <a16:creationId xmlns:a16="http://schemas.microsoft.com/office/drawing/2014/main" id="{36D616EC-7F8F-4A05-8EBB-6190A7FB1944}"/>
              </a:ext>
            </a:extLst>
          </p:cNvPr>
          <p:cNvSpPr txBox="1"/>
          <p:nvPr/>
        </p:nvSpPr>
        <p:spPr>
          <a:xfrm>
            <a:off x="3430551" y="4023890"/>
            <a:ext cx="2665449" cy="338554"/>
          </a:xfrm>
          <a:prstGeom prst="rect">
            <a:avLst/>
          </a:prstGeom>
          <a:noFill/>
        </p:spPr>
        <p:txBody>
          <a:bodyPr wrap="square" rtlCol="0">
            <a:spAutoFit/>
          </a:bodyPr>
          <a:lstStyle/>
          <a:p>
            <a:r>
              <a:rPr kumimoji="1" lang="ja-JP" altLang="en-US" sz="1600" b="1" dirty="0">
                <a:solidFill>
                  <a:schemeClr val="bg1"/>
                </a:solidFill>
              </a:rPr>
              <a:t>設置の様子</a:t>
            </a:r>
          </a:p>
        </p:txBody>
      </p:sp>
    </p:spTree>
    <p:extLst>
      <p:ext uri="{BB962C8B-B14F-4D97-AF65-F5344CB8AC3E}">
        <p14:creationId xmlns:p14="http://schemas.microsoft.com/office/powerpoint/2010/main" val="289235436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2521</Words>
  <Application>Microsoft Office PowerPoint</Application>
  <PresentationFormat>ワイド画面</PresentationFormat>
  <Paragraphs>385</Paragraphs>
  <Slides>18</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18</vt:i4>
      </vt:variant>
    </vt:vector>
  </HeadingPairs>
  <TitlesOfParts>
    <vt:vector size="29" baseType="lpstr">
      <vt:lpstr>BIZ UDPゴシック</vt:lpstr>
      <vt:lpstr>BIZ UDゴシック</vt:lpstr>
      <vt:lpstr>Meiryo UI</vt:lpstr>
      <vt:lpstr>UD デジタル 教科書体 NK-B</vt:lpstr>
      <vt:lpstr>游ゴシック</vt:lpstr>
      <vt:lpstr>游明朝</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2024-07-22T01:09:22Z</dcterms:created>
  <dcterms:modified xsi:type="dcterms:W3CDTF">2024-07-25T08:38:52Z</dcterms:modified>
</cp:coreProperties>
</file>