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bookmarkIdSeed="2">
  <p:sldMasterIdLst>
    <p:sldMasterId id="2147483660" r:id="rId1"/>
  </p:sldMasterIdLst>
  <p:notesMasterIdLst>
    <p:notesMasterId r:id="rId4"/>
  </p:notesMasterIdLst>
  <p:handoutMasterIdLst>
    <p:handoutMasterId r:id="rId5"/>
  </p:handoutMasterIdLst>
  <p:sldIdLst>
    <p:sldId id="256" r:id="rId2"/>
    <p:sldId id="279"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showGuides="1">
      <p:cViewPr varScale="1">
        <p:scale>
          <a:sx n="62" d="100"/>
          <a:sy n="62" d="100"/>
        </p:scale>
        <p:origin x="472" y="5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46A4F69D-3C23-401D-B75B-F1F4D24A3037}" type="datetimeFigureOut">
              <a:rPr kumimoji="1" lang="ja-JP" altLang="en-US" smtClean="0"/>
              <a:t>2026/1/15</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FC61CE-D396-40BD-AE87-32AA533ECE4A}"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2026/1/15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890390"/>
            <a:ext cx="8640000" cy="1077218"/>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今後のスケジュール（案）</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46CBC88-6D55-418A-8C29-D74384CF6501}"/>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資料４</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水質部会の今後のスケジュール （案）</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5" name="表 2">
            <a:extLst>
              <a:ext uri="{FF2B5EF4-FFF2-40B4-BE49-F238E27FC236}">
                <a16:creationId xmlns:a16="http://schemas.microsoft.com/office/drawing/2014/main" id="{9A3E546E-6315-4294-85F8-674507391F8F}"/>
              </a:ext>
            </a:extLst>
          </p:cNvPr>
          <p:cNvGraphicFramePr>
            <a:graphicFrameLocks noGrp="1"/>
          </p:cNvGraphicFramePr>
          <p:nvPr>
            <p:extLst>
              <p:ext uri="{D42A27DB-BD31-4B8C-83A1-F6EECF244321}">
                <p14:modId xmlns:p14="http://schemas.microsoft.com/office/powerpoint/2010/main" val="1571405496"/>
              </p:ext>
            </p:extLst>
          </p:nvPr>
        </p:nvGraphicFramePr>
        <p:xfrm>
          <a:off x="129965" y="725101"/>
          <a:ext cx="9648000" cy="5480640"/>
        </p:xfrm>
        <a:graphic>
          <a:graphicData uri="http://schemas.openxmlformats.org/drawingml/2006/table">
            <a:tbl>
              <a:tblPr firstRow="1" bandRow="1">
                <a:tableStyleId>{5FD0F851-EC5A-4D38-B0AD-8093EC10F338}</a:tableStyleId>
              </a:tblPr>
              <a:tblGrid>
                <a:gridCol w="1368000">
                  <a:extLst>
                    <a:ext uri="{9D8B030D-6E8A-4147-A177-3AD203B41FA5}">
                      <a16:colId xmlns:a16="http://schemas.microsoft.com/office/drawing/2014/main" val="2719008550"/>
                    </a:ext>
                  </a:extLst>
                </a:gridCol>
                <a:gridCol w="5220000">
                  <a:extLst>
                    <a:ext uri="{9D8B030D-6E8A-4147-A177-3AD203B41FA5}">
                      <a16:colId xmlns:a16="http://schemas.microsoft.com/office/drawing/2014/main" val="2342562407"/>
                    </a:ext>
                  </a:extLst>
                </a:gridCol>
                <a:gridCol w="3060000">
                  <a:extLst>
                    <a:ext uri="{9D8B030D-6E8A-4147-A177-3AD203B41FA5}">
                      <a16:colId xmlns:a16="http://schemas.microsoft.com/office/drawing/2014/main" val="2490352959"/>
                    </a:ext>
                  </a:extLst>
                </a:gridCol>
              </a:tblGrid>
              <a:tr h="360000">
                <a:tc>
                  <a:txBody>
                    <a:bodyPr/>
                    <a:lstStyle/>
                    <a:p>
                      <a:pPr algn="ctr"/>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水質部会</a:t>
                      </a:r>
                    </a:p>
                  </a:txBody>
                  <a:tcPr anchor="ctr"/>
                </a:tc>
                <a:tc>
                  <a:txBody>
                    <a:bodyPr/>
                    <a:lstStyle/>
                    <a:p>
                      <a:pPr algn="ctr"/>
                      <a:r>
                        <a:rPr kumimoji="1" lang="ja-JP" altLang="en-US" sz="1400" b="0" dirty="0">
                          <a:latin typeface="BIZ UDPゴシック" panose="020B0400000000000000" pitchFamily="50" charset="-128"/>
                          <a:ea typeface="BIZ UDPゴシック" panose="020B0400000000000000" pitchFamily="50" charset="-128"/>
                        </a:rPr>
                        <a:t>環境審議会</a:t>
                      </a:r>
                    </a:p>
                  </a:txBody>
                  <a:tcPr anchor="ctr"/>
                </a:tc>
                <a:extLst>
                  <a:ext uri="{0D108BD9-81ED-4DB2-BD59-A6C34878D82A}">
                    <a16:rowId xmlns:a16="http://schemas.microsoft.com/office/drawing/2014/main" val="3561018049"/>
                  </a:ext>
                </a:extLst>
              </a:tr>
              <a:tr h="360000">
                <a:tc>
                  <a:txBody>
                    <a:bodyPr/>
                    <a:lstStyle/>
                    <a:p>
                      <a:pPr>
                        <a:lnSpc>
                          <a:spcPct val="100000"/>
                        </a:lnSpc>
                        <a:spcBef>
                          <a:spcPts val="0"/>
                        </a:spcBef>
                        <a:spcAft>
                          <a:spcPts val="0"/>
                        </a:spcAft>
                      </a:pPr>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a:t>
                      </a:r>
                      <a:endParaRPr kumimoji="1" lang="en-US" altLang="ja-JP" sz="1400" b="0" dirty="0">
                        <a:latin typeface="BIZ UDPゴシック" panose="020B0400000000000000" pitchFamily="50" charset="-128"/>
                        <a:ea typeface="BIZ UDPゴシック" panose="020B0400000000000000" pitchFamily="50" charset="-128"/>
                      </a:endParaRPr>
                    </a:p>
                    <a:p>
                      <a:pPr>
                        <a:lnSpc>
                          <a:spcPct val="100000"/>
                        </a:lnSpc>
                        <a:spcBef>
                          <a:spcPts val="0"/>
                        </a:spcBef>
                        <a:spcAft>
                          <a:spcPts val="0"/>
                        </a:spcAft>
                      </a:pPr>
                      <a:r>
                        <a:rPr kumimoji="1" lang="ja-JP" altLang="en-US" sz="1400" b="0" dirty="0">
                          <a:latin typeface="BIZ UDPゴシック" panose="020B0400000000000000" pitchFamily="50" charset="-128"/>
                          <a:ea typeface="BIZ UDPゴシック" panose="020B0400000000000000" pitchFamily="50" charset="-128"/>
                        </a:rPr>
                        <a:t>　</a:t>
                      </a:r>
                      <a:r>
                        <a:rPr kumimoji="1" lang="en-US" altLang="ja-JP" sz="1400" b="0" dirty="0">
                          <a:latin typeface="BIZ UDPゴシック" panose="020B0400000000000000" pitchFamily="50" charset="-128"/>
                          <a:ea typeface="BIZ UDPゴシック" panose="020B0400000000000000" pitchFamily="50" charset="-128"/>
                        </a:rPr>
                        <a:t>1</a:t>
                      </a:r>
                      <a:r>
                        <a:rPr kumimoji="1" lang="ja-JP" altLang="en-US" sz="1400" b="0" dirty="0">
                          <a:latin typeface="BIZ UDPゴシック" panose="020B0400000000000000" pitchFamily="50" charset="-128"/>
                          <a:ea typeface="BIZ UDPゴシック" panose="020B0400000000000000" pitchFamily="50" charset="-128"/>
                        </a:rPr>
                        <a:t>月</a:t>
                      </a:r>
                      <a:r>
                        <a:rPr kumimoji="1" lang="en-US" altLang="ja-JP" sz="1400" b="0" dirty="0">
                          <a:latin typeface="BIZ UDPゴシック" panose="020B0400000000000000" pitchFamily="50" charset="-128"/>
                          <a:ea typeface="BIZ UDPゴシック" panose="020B0400000000000000" pitchFamily="50" charset="-128"/>
                        </a:rPr>
                        <a:t>16</a:t>
                      </a:r>
                      <a:r>
                        <a:rPr kumimoji="1" lang="ja-JP" altLang="en-US" sz="1400" b="0" dirty="0">
                          <a:latin typeface="BIZ UDPゴシック" panose="020B0400000000000000" pitchFamily="50" charset="-128"/>
                          <a:ea typeface="BIZ UDPゴシック" panose="020B0400000000000000" pitchFamily="50" charset="-128"/>
                        </a:rPr>
                        <a:t>日</a:t>
                      </a:r>
                      <a:endParaRPr kumimoji="1" lang="en-US" altLang="ja-JP" sz="14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　　（本日）</a:t>
                      </a:r>
                    </a:p>
                  </a:txBody>
                  <a:tcPr/>
                </a:tc>
                <a:tc>
                  <a:txBody>
                    <a:bodyPr/>
                    <a:lstStyle/>
                    <a:p>
                      <a:pPr marL="88900" indent="-88900">
                        <a:lnSpc>
                          <a:spcPct val="100000"/>
                        </a:lnSpc>
                        <a:spcBef>
                          <a:spcPts val="0"/>
                        </a:spcBef>
                        <a:spcAft>
                          <a:spcPts val="0"/>
                        </a:spcAft>
                      </a:pPr>
                      <a:r>
                        <a:rPr kumimoji="1" lang="ja-JP" altLang="en-US" sz="1400" b="1" u="sng" dirty="0">
                          <a:latin typeface="BIZ UDPゴシック" panose="020B0400000000000000" pitchFamily="50" charset="-128"/>
                          <a:ea typeface="BIZ UDPゴシック" panose="020B0400000000000000" pitchFamily="50" charset="-128"/>
                        </a:rPr>
                        <a:t>令和</a:t>
                      </a:r>
                      <a:r>
                        <a:rPr kumimoji="1" lang="en-US" altLang="ja-JP" sz="1400" b="1" u="sng" dirty="0">
                          <a:latin typeface="BIZ UDPゴシック" panose="020B0400000000000000" pitchFamily="50" charset="-128"/>
                          <a:ea typeface="BIZ UDPゴシック" panose="020B0400000000000000" pitchFamily="50" charset="-128"/>
                        </a:rPr>
                        <a:t>7</a:t>
                      </a:r>
                      <a:r>
                        <a:rPr kumimoji="1" lang="ja-JP" altLang="en-US" sz="1400" b="1" u="sng" dirty="0">
                          <a:latin typeface="BIZ UDPゴシック" panose="020B0400000000000000" pitchFamily="50" charset="-128"/>
                          <a:ea typeface="BIZ UDPゴシック" panose="020B0400000000000000" pitchFamily="50" charset="-128"/>
                        </a:rPr>
                        <a:t>年度第</a:t>
                      </a:r>
                      <a:r>
                        <a:rPr kumimoji="1" lang="en-US" altLang="ja-JP" sz="1400" b="1" u="sng" dirty="0">
                          <a:latin typeface="BIZ UDPゴシック" panose="020B0400000000000000" pitchFamily="50" charset="-128"/>
                          <a:ea typeface="BIZ UDPゴシック" panose="020B0400000000000000" pitchFamily="50" charset="-128"/>
                        </a:rPr>
                        <a:t>3</a:t>
                      </a:r>
                      <a:r>
                        <a:rPr kumimoji="1" lang="ja-JP" altLang="en-US" sz="1400" b="1" u="sng" dirty="0">
                          <a:latin typeface="BIZ UDPゴシック" panose="020B0400000000000000" pitchFamily="50" charset="-128"/>
                          <a:ea typeface="BIZ UDPゴシック" panose="020B0400000000000000" pitchFamily="50" charset="-128"/>
                        </a:rPr>
                        <a:t>回水質部会</a:t>
                      </a:r>
                      <a:endParaRPr kumimoji="1" lang="en-US" altLang="ja-JP" sz="1400" b="1" u="sng" dirty="0">
                        <a:latin typeface="BIZ UDPゴシック" panose="020B0400000000000000" pitchFamily="50" charset="-128"/>
                        <a:ea typeface="BIZ UDPゴシック" panose="020B0400000000000000" pitchFamily="50" charset="-128"/>
                      </a:endParaRPr>
                    </a:p>
                    <a:p>
                      <a:pPr marL="88900" indent="-88900">
                        <a:lnSpc>
                          <a:spcPct val="100000"/>
                        </a:lnSpc>
                        <a:spcBef>
                          <a:spcPts val="0"/>
                        </a:spcBef>
                        <a:spcAft>
                          <a:spcPts val="0"/>
                        </a:spcAft>
                      </a:pPr>
                      <a:r>
                        <a:rPr kumimoji="1" lang="ja-JP" altLang="en-US" sz="1400" b="0" dirty="0">
                          <a:latin typeface="BIZ UDPゴシック" panose="020B0400000000000000" pitchFamily="50" charset="-128"/>
                          <a:ea typeface="BIZ UDPゴシック" panose="020B0400000000000000" pitchFamily="50" charset="-128"/>
                        </a:rPr>
                        <a:t>・ほう素等３項目及び亜鉛の排水基準に係る経過措置について</a:t>
                      </a:r>
                      <a:endParaRPr kumimoji="1" lang="en-US" altLang="ja-JP" sz="1400" b="0" dirty="0">
                        <a:latin typeface="BIZ UDPゴシック" panose="020B0400000000000000" pitchFamily="50" charset="-128"/>
                        <a:ea typeface="BIZ UDPゴシック" panose="020B0400000000000000"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年度公共用水域及び地下水の水質測定計画について</a:t>
                      </a:r>
                      <a:endParaRPr kumimoji="1" lang="en-US" altLang="ja-JP" sz="1400" b="0" dirty="0">
                        <a:latin typeface="BIZ UDPゴシック" panose="020B0400000000000000" pitchFamily="50" charset="-128"/>
                        <a:ea typeface="BIZ UDPゴシック" panose="020B0400000000000000"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・「おおさか海ごみゼロプラン」（大阪府海岸漂着物等対策推進地域計画）の点検結果等について</a:t>
                      </a:r>
                    </a:p>
                  </a:txBody>
                  <a:tcPr/>
                </a:tc>
                <a:tc>
                  <a:txBody>
                    <a:bodyPr/>
                    <a:lstStyle/>
                    <a:p>
                      <a:pPr marL="88900" indent="-88900">
                        <a:lnSpc>
                          <a:spcPct val="100000"/>
                        </a:lnSpc>
                        <a:spcBef>
                          <a:spcPts val="0"/>
                        </a:spcBef>
                        <a:spcAft>
                          <a:spcPts val="0"/>
                        </a:spcAft>
                      </a:pPr>
                      <a:endParaRPr kumimoji="1" lang="ja-JP" altLang="en-US" sz="14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907837739"/>
                  </a:ext>
                </a:extLst>
              </a:tr>
              <a:tr h="360000">
                <a:tc>
                  <a:txBody>
                    <a:bodyPr/>
                    <a:lstStyle/>
                    <a:p>
                      <a:pPr>
                        <a:lnSpc>
                          <a:spcPct val="100000"/>
                        </a:lnSpc>
                        <a:spcBef>
                          <a:spcPts val="0"/>
                        </a:spcBef>
                        <a:spcAft>
                          <a:spcPts val="0"/>
                        </a:spcAft>
                      </a:pPr>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88900" indent="-88900">
                        <a:lnSpc>
                          <a:spcPct val="100000"/>
                        </a:lnSpc>
                        <a:spcBef>
                          <a:spcPts val="0"/>
                        </a:spcBef>
                        <a:spcAft>
                          <a:spcPts val="0"/>
                        </a:spcAft>
                      </a:pPr>
                      <a:endParaRPr kumimoji="1" lang="ja-JP" altLang="en-US" sz="1400" b="0" dirty="0">
                        <a:latin typeface="BIZ UDPゴシック" panose="020B0400000000000000" pitchFamily="50" charset="-128"/>
                        <a:ea typeface="BIZ UDPゴシック" panose="020B0400000000000000" pitchFamily="50" charset="-128"/>
                      </a:endParaRPr>
                    </a:p>
                  </a:txBody>
                  <a:tcPr/>
                </a:tc>
                <a:tc>
                  <a:txBody>
                    <a:bodyPr/>
                    <a:lstStyle/>
                    <a:p>
                      <a:pPr marL="88900" indent="-88900">
                        <a:lnSpc>
                          <a:spcPct val="100000"/>
                        </a:lnSpc>
                        <a:spcBef>
                          <a:spcPts val="0"/>
                        </a:spcBef>
                        <a:spcAft>
                          <a:spcPts val="0"/>
                        </a:spcAft>
                      </a:pPr>
                      <a:r>
                        <a:rPr kumimoji="1" lang="ja-JP" altLang="en-US" sz="1400" b="0" dirty="0">
                          <a:latin typeface="BIZ UDPゴシック" panose="020B0400000000000000" pitchFamily="50" charset="-128"/>
                          <a:ea typeface="BIZ UDPゴシック" panose="020B0400000000000000" pitchFamily="50" charset="-128"/>
                        </a:rPr>
                        <a:t>・ほう素等３項目及び亜鉛の排水基準に係る経過措置について（報告）</a:t>
                      </a: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・令和</a:t>
                      </a:r>
                      <a:r>
                        <a:rPr kumimoji="1" lang="en-US" altLang="ja-JP" sz="1400" b="0" dirty="0">
                          <a:latin typeface="BIZ UDPゴシック" panose="020B0400000000000000" pitchFamily="50" charset="-128"/>
                          <a:ea typeface="BIZ UDPゴシック" panose="020B0400000000000000" pitchFamily="50" charset="-128"/>
                        </a:rPr>
                        <a:t>8</a:t>
                      </a:r>
                      <a:r>
                        <a:rPr kumimoji="1" lang="ja-JP" altLang="en-US" sz="1400" b="0" dirty="0">
                          <a:latin typeface="BIZ UDPゴシック" panose="020B0400000000000000" pitchFamily="50" charset="-128"/>
                          <a:ea typeface="BIZ UDPゴシック" panose="020B0400000000000000" pitchFamily="50" charset="-128"/>
                        </a:rPr>
                        <a:t>年度公共用水域及び地下水の水質測定計画について（報告）</a:t>
                      </a:r>
                    </a:p>
                  </a:txBody>
                  <a:tcPr/>
                </a:tc>
                <a:extLst>
                  <a:ext uri="{0D108BD9-81ED-4DB2-BD59-A6C34878D82A}">
                    <a16:rowId xmlns:a16="http://schemas.microsoft.com/office/drawing/2014/main" val="3914793726"/>
                  </a:ext>
                </a:extLst>
              </a:tr>
              <a:tr h="360000">
                <a:tc>
                  <a:txBody>
                    <a:bodyPr/>
                    <a:lstStyle/>
                    <a:p>
                      <a:pPr>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7</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月頃</a:t>
                      </a:r>
                    </a:p>
                  </a:txBody>
                  <a:tcPr/>
                </a:tc>
                <a:tc>
                  <a:txBody>
                    <a:bodyPr/>
                    <a:lstStyle/>
                    <a:p>
                      <a:pPr marL="88900" indent="-88900">
                        <a:lnSpc>
                          <a:spcPct val="100000"/>
                        </a:lnSpc>
                        <a:spcBef>
                          <a:spcPts val="0"/>
                        </a:spcBef>
                        <a:spcAft>
                          <a:spcPts val="0"/>
                        </a:spcAft>
                      </a:pP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8</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年度第</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回環境審議会</a:t>
                      </a:r>
                      <a:endParaRPr kumimoji="1" lang="en-US" altLang="ja-JP" sz="1400" b="1" u="sng" dirty="0">
                        <a:solidFill>
                          <a:schemeClr val="tx1"/>
                        </a:solidFill>
                        <a:latin typeface="BIZ UDPゴシック" panose="020B0400000000000000" pitchFamily="50" charset="-128"/>
                        <a:ea typeface="BIZ UDPゴシック" panose="020B0400000000000000"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・今後の大阪湾における環境の保全・再生・創出のあり方について（諮問）</a:t>
                      </a:r>
                    </a:p>
                  </a:txBody>
                  <a:tcPr/>
                </a:tc>
                <a:extLst>
                  <a:ext uri="{0D108BD9-81ED-4DB2-BD59-A6C34878D82A}">
                    <a16:rowId xmlns:a16="http://schemas.microsoft.com/office/drawing/2014/main" val="1103018896"/>
                  </a:ext>
                </a:extLst>
              </a:tr>
              <a:tr h="360000">
                <a:tc>
                  <a:txBody>
                    <a:bodyPr/>
                    <a:lstStyle/>
                    <a:p>
                      <a:pPr>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8</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9</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月頃</a:t>
                      </a:r>
                    </a:p>
                  </a:txBody>
                  <a:tcPr/>
                </a:tc>
                <a:tc>
                  <a:txBody>
                    <a:bodyPr/>
                    <a:lstStyle/>
                    <a:p>
                      <a:pPr marL="88900" indent="-88900">
                        <a:lnSpc>
                          <a:spcPct val="100000"/>
                        </a:lnSpc>
                        <a:spcBef>
                          <a:spcPts val="0"/>
                        </a:spcBef>
                        <a:spcAft>
                          <a:spcPts val="0"/>
                        </a:spcAft>
                      </a:pP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令和８年度第</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回水質部会</a:t>
                      </a:r>
                      <a:endParaRPr kumimoji="1" lang="en-US" altLang="ja-JP" sz="1400" b="1" u="sng" dirty="0">
                        <a:solidFill>
                          <a:schemeClr val="tx1"/>
                        </a:solidFill>
                        <a:latin typeface="BIZ UDPゴシック" panose="020B0400000000000000" pitchFamily="50" charset="-128"/>
                        <a:ea typeface="BIZ UDPゴシック" panose="020B0400000000000000" pitchFamily="50" charset="-128"/>
                      </a:endParaRPr>
                    </a:p>
                    <a:p>
                      <a:pPr marL="88900" indent="-88900">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・今後の大阪湾における環境の保全・再生・創出のあり方について</a:t>
                      </a:r>
                    </a:p>
                  </a:txBody>
                  <a:tcPr/>
                </a:tc>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581150992"/>
                  </a:ext>
                </a:extLst>
              </a:tr>
              <a:tr h="360000">
                <a:tc>
                  <a:txBody>
                    <a:bodyPr/>
                    <a:lstStyle/>
                    <a:p>
                      <a:pPr>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9</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10</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月頃</a:t>
                      </a:r>
                    </a:p>
                  </a:txBody>
                  <a:tcPr/>
                </a:tc>
                <a:tc>
                  <a:txBody>
                    <a:bodyPr/>
                    <a:lstStyle/>
                    <a:p>
                      <a:pPr marL="88900" indent="-88900">
                        <a:lnSpc>
                          <a:spcPct val="100000"/>
                        </a:lnSpc>
                        <a:spcBef>
                          <a:spcPts val="0"/>
                        </a:spcBef>
                        <a:spcAft>
                          <a:spcPts val="0"/>
                        </a:spcAft>
                      </a:pP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令和８年度第</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2</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回水質部会</a:t>
                      </a:r>
                      <a:endParaRPr kumimoji="1" lang="en-US" altLang="ja-JP" sz="1400" b="1" u="sng" dirty="0">
                        <a:solidFill>
                          <a:schemeClr val="tx1"/>
                        </a:solidFill>
                        <a:latin typeface="BIZ UDPゴシック" panose="020B0400000000000000" pitchFamily="50" charset="-128"/>
                        <a:ea typeface="BIZ UDPゴシック" panose="020B0400000000000000" pitchFamily="50" charset="-128"/>
                      </a:endParaRPr>
                    </a:p>
                    <a:p>
                      <a:pPr marL="88900" indent="-88900">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・今後の大阪湾における環境の保全・再生・創出のあり方について</a:t>
                      </a:r>
                    </a:p>
                  </a:txBody>
                  <a:tcPr/>
                </a:tc>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595437482"/>
                  </a:ext>
                </a:extLst>
              </a:tr>
              <a:tr h="0">
                <a:tc>
                  <a:txBody>
                    <a:bodyPr/>
                    <a:lstStyle/>
                    <a:p>
                      <a:pPr>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9</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年</a:t>
                      </a:r>
                      <a:endParaRPr kumimoji="1" lang="en-US" altLang="ja-JP" sz="1400" b="0" dirty="0">
                        <a:solidFill>
                          <a:schemeClr val="tx1"/>
                        </a:solidFill>
                        <a:latin typeface="BIZ UDPゴシック" panose="020B0400000000000000" pitchFamily="50" charset="-128"/>
                        <a:ea typeface="BIZ UDPゴシック" panose="020B0400000000000000" pitchFamily="50" charset="-128"/>
                      </a:endParaRPr>
                    </a:p>
                    <a:p>
                      <a:pPr>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月頃</a:t>
                      </a:r>
                    </a:p>
                  </a:txBody>
                  <a:tcPr/>
                </a:tc>
                <a:tc>
                  <a:txBody>
                    <a:bodyPr/>
                    <a:lstStyle/>
                    <a:p>
                      <a:pPr marL="88900" indent="-88900">
                        <a:lnSpc>
                          <a:spcPct val="100000"/>
                        </a:lnSpc>
                        <a:spcBef>
                          <a:spcPts val="0"/>
                        </a:spcBef>
                        <a:spcAft>
                          <a:spcPts val="0"/>
                        </a:spcAft>
                      </a:pP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令和８年度第</a:t>
                      </a:r>
                      <a:r>
                        <a:rPr kumimoji="1" lang="en-US" altLang="ja-JP" sz="1400" b="1" u="sng" dirty="0">
                          <a:solidFill>
                            <a:schemeClr val="tx1"/>
                          </a:solidFill>
                          <a:latin typeface="BIZ UDPゴシック" panose="020B0400000000000000" pitchFamily="50" charset="-128"/>
                          <a:ea typeface="BIZ UDPゴシック" panose="020B0400000000000000" pitchFamily="50" charset="-128"/>
                        </a:rPr>
                        <a:t>3</a:t>
                      </a: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回水質部会</a:t>
                      </a:r>
                      <a:endParaRPr kumimoji="1" lang="en-US" altLang="ja-JP" sz="1400" b="1" u="sng" dirty="0">
                        <a:solidFill>
                          <a:schemeClr val="tx1"/>
                        </a:solidFill>
                        <a:latin typeface="BIZ UDPゴシック" panose="020B0400000000000000" pitchFamily="50" charset="-128"/>
                        <a:ea typeface="BIZ UDPゴシック" panose="020B0400000000000000" pitchFamily="50"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9</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年度公共用水域及び地下水の水質測定計画について</a:t>
                      </a:r>
                    </a:p>
                    <a:p>
                      <a:pPr marL="88900" indent="-88900">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・今後の大阪湾における環境の保全・再生・創出のあり方について</a:t>
                      </a:r>
                    </a:p>
                  </a:txBody>
                  <a:tcPr/>
                </a:tc>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523457224"/>
                  </a:ext>
                </a:extLst>
              </a:tr>
              <a:tr h="0">
                <a:tc>
                  <a:txBody>
                    <a:bodyPr/>
                    <a:lstStyle/>
                    <a:p>
                      <a:pPr>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b="0" dirty="0">
                          <a:solidFill>
                            <a:schemeClr val="tx1"/>
                          </a:solidFill>
                          <a:latin typeface="BIZ UDPゴシック" panose="020B0400000000000000" pitchFamily="50" charset="-128"/>
                          <a:ea typeface="BIZ UDPゴシック" panose="020B0400000000000000" pitchFamily="50" charset="-128"/>
                        </a:rPr>
                        <a:t>3</a:t>
                      </a:r>
                      <a:r>
                        <a:rPr kumimoji="1" lang="ja-JP" altLang="en-US" sz="1400" b="0" dirty="0">
                          <a:solidFill>
                            <a:schemeClr val="tx1"/>
                          </a:solidFill>
                          <a:latin typeface="BIZ UDPゴシック" panose="020B0400000000000000" pitchFamily="50" charset="-128"/>
                          <a:ea typeface="BIZ UDPゴシック" panose="020B0400000000000000" pitchFamily="50" charset="-128"/>
                        </a:rPr>
                        <a:t>月頃</a:t>
                      </a:r>
                    </a:p>
                  </a:txBody>
                  <a:tcPr/>
                </a:tc>
                <a:tc>
                  <a:txBody>
                    <a:bodyPr/>
                    <a:lstStyle/>
                    <a:p>
                      <a:pPr marL="88900" indent="-88900">
                        <a:lnSpc>
                          <a:spcPct val="100000"/>
                        </a:lnSpc>
                        <a:spcBef>
                          <a:spcPts val="0"/>
                        </a:spcBef>
                        <a:spcAft>
                          <a:spcPts val="0"/>
                        </a:spcAft>
                      </a:pPr>
                      <a:r>
                        <a:rPr kumimoji="1" lang="ja-JP" altLang="en-US" sz="1400" b="1" u="sng" dirty="0">
                          <a:solidFill>
                            <a:schemeClr val="tx1"/>
                          </a:solidFill>
                          <a:latin typeface="BIZ UDPゴシック" panose="020B0400000000000000" pitchFamily="50" charset="-128"/>
                          <a:ea typeface="BIZ UDPゴシック" panose="020B0400000000000000" pitchFamily="50" charset="-128"/>
                        </a:rPr>
                        <a:t>令和８年度第４回水質部会</a:t>
                      </a:r>
                      <a:endParaRPr kumimoji="1" lang="en-US" altLang="ja-JP" sz="1400" b="1" u="sng" dirty="0">
                        <a:solidFill>
                          <a:schemeClr val="tx1"/>
                        </a:solidFill>
                        <a:latin typeface="BIZ UDPゴシック" panose="020B0400000000000000" pitchFamily="50" charset="-128"/>
                        <a:ea typeface="BIZ UDPゴシック" panose="020B0400000000000000" pitchFamily="50" charset="-128"/>
                      </a:endParaRPr>
                    </a:p>
                    <a:p>
                      <a:pPr marL="88900" indent="-88900">
                        <a:lnSpc>
                          <a:spcPct val="100000"/>
                        </a:lnSpc>
                        <a:spcBef>
                          <a:spcPts val="0"/>
                        </a:spcBef>
                        <a:spcAft>
                          <a:spcPts val="0"/>
                        </a:spcAft>
                      </a:pPr>
                      <a:r>
                        <a:rPr kumimoji="1" lang="ja-JP" altLang="en-US" sz="1400" b="0" dirty="0">
                          <a:solidFill>
                            <a:schemeClr val="tx1"/>
                          </a:solidFill>
                          <a:latin typeface="BIZ UDPゴシック" panose="020B0400000000000000" pitchFamily="50" charset="-128"/>
                          <a:ea typeface="BIZ UDPゴシック" panose="020B0400000000000000" pitchFamily="50" charset="-128"/>
                        </a:rPr>
                        <a:t>・今後の大阪湾における環境の保全・再生・創出のあり方について</a:t>
                      </a:r>
                    </a:p>
                  </a:txBody>
                  <a:tcPr/>
                </a:tc>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826774524"/>
                  </a:ext>
                </a:extLst>
              </a:tr>
            </a:tbl>
          </a:graphicData>
        </a:graphic>
      </p:graphicFrame>
      <p:sp>
        <p:nvSpPr>
          <p:cNvPr id="9" name="テキスト ボックス 8">
            <a:extLst>
              <a:ext uri="{FF2B5EF4-FFF2-40B4-BE49-F238E27FC236}">
                <a16:creationId xmlns:a16="http://schemas.microsoft.com/office/drawing/2014/main" id="{C97D1271-A41A-41C1-9D0E-9CCD4C9F4D44}"/>
              </a:ext>
            </a:extLst>
          </p:cNvPr>
          <p:cNvSpPr txBox="1"/>
          <p:nvPr/>
        </p:nvSpPr>
        <p:spPr>
          <a:xfrm>
            <a:off x="127894" y="6205741"/>
            <a:ext cx="9647035" cy="278089"/>
          </a:xfrm>
          <a:prstGeom prst="rect">
            <a:avLst/>
          </a:prstGeom>
          <a:noFill/>
        </p:spPr>
        <p:txBody>
          <a:bodyPr wrap="square" bIns="46800">
            <a:spAutoFit/>
          </a:bodyPr>
          <a:lstStyle/>
          <a:p>
            <a:pPr marL="176213" indent="-176213"/>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今後の国における水質総量削減制度の見直し等の検討状況等により、スケジュールが変更となる場合があります。</a:t>
            </a:r>
          </a:p>
        </p:txBody>
      </p:sp>
    </p:spTree>
    <p:extLst>
      <p:ext uri="{BB962C8B-B14F-4D97-AF65-F5344CB8AC3E}">
        <p14:creationId xmlns:p14="http://schemas.microsoft.com/office/powerpoint/2010/main" val="7399581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555</TotalTime>
  <Words>321</Words>
  <PresentationFormat>A4 210 x 297 mm</PresentationFormat>
  <Paragraphs>33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Calibri</vt:lpstr>
      <vt:lpstr>Calibri Light</vt:lpstr>
      <vt:lpstr>Office テーマ</vt:lpstr>
      <vt:lpstr>今後のスケジュール（案）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2025-06-29T07:47:43Z</cp:lastPrinted>
  <dcterms:created xsi:type="dcterms:W3CDTF">2025-06-16T04:51:08Z</dcterms:created>
  <dcterms:modified xsi:type="dcterms:W3CDTF">2026-01-15T07:53:54Z</dcterms:modified>
</cp:coreProperties>
</file>