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6807200" cy="9939338"/>
  <p:defaultTextStyle>
    <a:defPPr>
      <a:defRPr lang="ja-JP"/>
    </a:defPPr>
    <a:lvl1pPr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639763" indent="-182563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1279525" indent="-365125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919288" indent="-547688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2559050" indent="-730250" algn="l" defTabSz="1279525" rtl="0" fontAlgn="base">
      <a:spcBef>
        <a:spcPct val="0"/>
      </a:spcBef>
      <a:spcAft>
        <a:spcPct val="0"/>
      </a:spcAft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5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24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0000FF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5652" autoAdjust="0"/>
  </p:normalViewPr>
  <p:slideViewPr>
    <p:cSldViewPr>
      <p:cViewPr varScale="1">
        <p:scale>
          <a:sx n="48" d="100"/>
          <a:sy n="48" d="100"/>
        </p:scale>
        <p:origin x="1896" y="4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9787" cy="49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5" tIns="45557" rIns="91115" bIns="4555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ja-JP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839" y="1"/>
            <a:ext cx="2949787" cy="4965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5" tIns="45557" rIns="91115" bIns="4555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9BF0D00-A7E0-4199-8A2B-493412573ABF}" type="datetimeFigureOut">
              <a:rPr lang="ja-JP" altLang="en-US"/>
              <a:pPr/>
              <a:t>2020/1/29</a:t>
            </a:fld>
            <a:endParaRPr lang="en-US" altLang="ja-JP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720" y="4721384"/>
            <a:ext cx="5445760" cy="4472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5" tIns="45557" rIns="91115" bIns="455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182"/>
            <a:ext cx="2949787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5" tIns="45557" rIns="91115" bIns="4555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 altLang="ja-JP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839" y="9441182"/>
            <a:ext cx="2949787" cy="496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15" tIns="45557" rIns="91115" bIns="4555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5AAA8660-73D4-4D53-9249-DF02BC39BAF9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69548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0121" y="2982598"/>
            <a:ext cx="10881360" cy="205803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920241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79B633-C27B-47F2-89DA-A8E9C0D71880}" type="datetimeFigureOut">
              <a:rPr lang="ja-JP" altLang="en-US"/>
              <a:pPr>
                <a:defRPr/>
              </a:pPr>
              <a:t>2020/1/29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0BF6B-C23A-44B1-BF1F-B6DAECA94A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C0B53-C38C-4E03-ABA6-3578E7FEC88A}" type="datetimeFigureOut">
              <a:rPr lang="ja-JP" altLang="en-US"/>
              <a:pPr>
                <a:defRPr/>
              </a:pPr>
              <a:t>2020/1/29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31EEB-2B5F-4113-A868-984AAAC1BC9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994959" y="537847"/>
            <a:ext cx="4031615" cy="1147032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95668" y="537847"/>
            <a:ext cx="11885930" cy="1147032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43E4D-565E-4811-92D5-CAD21B72B8F8}" type="datetimeFigureOut">
              <a:rPr lang="ja-JP" altLang="en-US"/>
              <a:pPr>
                <a:defRPr/>
              </a:pPr>
              <a:t>2020/1/29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8C6AA-34D7-4AC5-88B8-E72DF55ABF4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39DCA-B6CE-416E-9913-D6A8E1A9AFAE}" type="datetimeFigureOut">
              <a:rPr lang="ja-JP" altLang="en-US"/>
              <a:pPr>
                <a:defRPr/>
              </a:pPr>
              <a:t>2020/1/29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DF8AF-F860-4579-B071-D45D5D07CAA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11239" y="6169663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C347A-D9D4-413D-8F18-515760F5982D}" type="datetimeFigureOut">
              <a:rPr lang="ja-JP" altLang="en-US"/>
              <a:pPr>
                <a:defRPr/>
              </a:pPr>
              <a:t>2020/1/29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2AC61-EB92-4BCD-A6E3-891EE8928B2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9067801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1A5FD-C68A-460D-989E-0148C09E5DD1}" type="datetimeFigureOut">
              <a:rPr lang="ja-JP" altLang="en-US"/>
              <a:pPr>
                <a:defRPr/>
              </a:pPr>
              <a:t>2020/1/29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C908E-D42C-4F25-9679-F6DA22EA41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40081" y="2149160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40081" y="3044826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03037" y="2149160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03037" y="3044826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34536-B011-4345-936D-164557677061}" type="datetimeFigureOut">
              <a:rPr lang="ja-JP" altLang="en-US"/>
              <a:pPr>
                <a:defRPr/>
              </a:pPr>
              <a:t>2020/1/29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E726-A99F-4113-85C7-CD268A69119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A844D-896B-4284-8D4A-7B33446171AB}" type="datetimeFigureOut">
              <a:rPr lang="ja-JP" altLang="en-US"/>
              <a:pPr>
                <a:defRPr/>
              </a:pPr>
              <a:t>2020/1/29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C7BFA-C218-47DE-A0ED-A7F06143B5D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9FEA3-BF6C-4322-AC9F-E23596D6C232}" type="datetimeFigureOut">
              <a:rPr lang="ja-JP" altLang="en-US"/>
              <a:pPr>
                <a:defRPr/>
              </a:pPr>
              <a:t>2020/1/29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3E692-9DCC-4F4D-95F4-F368D0F7A4F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05071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8165B-2593-444C-BB29-2A93E547AB3D}" type="datetimeFigureOut">
              <a:rPr lang="ja-JP" altLang="en-US"/>
              <a:pPr>
                <a:defRPr/>
              </a:pPr>
              <a:t>2020/1/29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F8C9E-8846-4418-A942-E914A1BE772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09203" y="6720842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509203" y="7514275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F7F45-0F31-4C73-8C5A-B6F6B037EED7}" type="datetimeFigureOut">
              <a:rPr lang="ja-JP" altLang="en-US"/>
              <a:pPr>
                <a:defRPr/>
              </a:pPr>
              <a:t>2020/1/29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9588F-3934-462F-9F9C-00C163549A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4339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86C1B0F-2EC6-440D-9CF0-FBB05289CBCC}" type="datetimeFigureOut">
              <a:rPr lang="ja-JP" altLang="en-US"/>
              <a:pPr>
                <a:defRPr/>
              </a:pPr>
              <a:t>2020/1/29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 defTabSz="1280160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defTabSz="1280160" fontAlgn="auto">
              <a:spcBef>
                <a:spcPts val="0"/>
              </a:spcBef>
              <a:spcAft>
                <a:spcPts val="0"/>
              </a:spcAft>
              <a:defRPr sz="17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EC3E726-F351-4789-B918-214B6A0CFC7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1279525" rtl="0" fontAlgn="base">
        <a:spcBef>
          <a:spcPct val="0"/>
        </a:spcBef>
        <a:spcAft>
          <a:spcPct val="0"/>
        </a:spcAft>
        <a:defRPr kumimoji="1"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kumimoji="1" sz="62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479425" indent="-479425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defTabSz="127952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1.emf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http://www.unic.or.jp/files/sdg_icon_17_ja-290x290.png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テキスト ボックス 3"/>
          <p:cNvSpPr txBox="1">
            <a:spLocks noChangeArrowheads="1"/>
          </p:cNvSpPr>
          <p:nvPr/>
        </p:nvSpPr>
        <p:spPr bwMode="auto">
          <a:xfrm>
            <a:off x="568152" y="264096"/>
            <a:ext cx="6852665" cy="367253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1800" b="1" dirty="0">
                <a:solidFill>
                  <a:schemeClr val="bg1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大阪府生活環境の保全等に関する条例のあり方について</a:t>
            </a:r>
          </a:p>
        </p:txBody>
      </p:sp>
      <p:sp>
        <p:nvSpPr>
          <p:cNvPr id="1098" name="テキスト ボックス 46"/>
          <p:cNvSpPr>
            <a:spLocks noChangeArrowheads="1"/>
          </p:cNvSpPr>
          <p:nvPr/>
        </p:nvSpPr>
        <p:spPr bwMode="auto">
          <a:xfrm>
            <a:off x="64097" y="984176"/>
            <a:ext cx="6078374" cy="4318258"/>
          </a:xfrm>
          <a:prstGeom prst="roundRect">
            <a:avLst>
              <a:gd name="adj" fmla="val 8889"/>
            </a:avLst>
          </a:prstGeom>
          <a:noFill/>
          <a:ln w="6350">
            <a:noFill/>
            <a:round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ts val="800"/>
              </a:lnSpc>
            </a:pPr>
            <a:r>
              <a:rPr lang="ja-JP" altLang="en-US" sz="8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</a:t>
            </a:r>
            <a:endParaRPr lang="en-US" altLang="ja-JP" sz="800" b="1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○  背景</a:t>
            </a:r>
            <a:endParaRPr lang="en-US" altLang="ja-JP" sz="2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indent="-1080000"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・昭和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46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年に「大阪府公害防止条例」を制定し、工場・事業場による深刻な大気汚染や水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indent="-1080000"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質汚濁などの公害問題に対処していたが、平成６年には、自動車排出ガスや生活排水に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indent="-1080000"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起因する都市・生活型公害など生活環境全般の保全にも対応するため、「大阪府公害防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indent="-1080000"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止条例」を全面的に見直し「大阪府生活環境の保全等に関する条例」を制定した。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 indent="-1080000">
              <a:lnSpc>
                <a:spcPts val="1800"/>
              </a:lnSpc>
            </a:pP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・府においては、関係法令の改正に対応するため、都度、条例の見直し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を行っている。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現条例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の制定から</a:t>
            </a:r>
            <a:r>
              <a:rPr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25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年が経過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した現在においては、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大阪の環境の状況は大きく改善し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、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環境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基準を概ね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達成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する状況となっているが、一方で光化学オキシダントや海域の</a:t>
            </a:r>
            <a:r>
              <a:rPr lang="en-US" altLang="ja-JP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COD</a:t>
            </a: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など、引き続き改善が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必要な課題もある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800"/>
              </a:lnSpc>
            </a:pP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・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また、この間の社会経済活動や環境の状況の変化により、条例による規制内容が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環境負</a:t>
            </a:r>
            <a:endParaRPr lang="en-US" altLang="ja-JP" sz="1100" dirty="0" smtClean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荷</a:t>
            </a:r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の程度に応じた適切なものとなっているか検証も必要である</a:t>
            </a:r>
            <a:r>
              <a:rPr lang="ja-JP" altLang="en-US" sz="1100" dirty="0" smtClean="0">
                <a:latin typeface="ＭＳ 明朝" panose="02020609040205080304" pitchFamily="17" charset="-128"/>
                <a:ea typeface="ＭＳ 明朝" panose="02020609040205080304" pitchFamily="17" charset="-128"/>
              </a:rPr>
              <a:t>。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</a:t>
            </a:r>
            <a:endParaRPr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endParaRPr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○  諮問事項</a:t>
            </a:r>
            <a:endParaRPr lang="en-US" altLang="ja-JP" sz="1100" b="1" dirty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b="1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</a:t>
            </a:r>
            <a:r>
              <a:rPr lang="ja-JP" altLang="en-US" sz="11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環境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基準未達成の汚染物質への対応や既存制度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の見直しなど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、今後の「大阪府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生活</a:t>
            </a:r>
            <a:endParaRPr lang="en-US" altLang="ja-JP" sz="1100" dirty="0" smtClean="0">
              <a:latin typeface="ＭＳ ゴシック" panose="020B0609070205080204" pitchFamily="49" charset="-128"/>
              <a:ea typeface="ＭＳ ゴシック" panose="020B0609070205080204" pitchFamily="49" charset="-128"/>
              <a:cs typeface="Meiryo UI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　</a:t>
            </a:r>
            <a:r>
              <a:rPr lang="ja-JP" altLang="en-US" sz="1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環境</a:t>
            </a:r>
            <a:r>
              <a:rPr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Meiryo UI" panose="020B0604030504040204" pitchFamily="50" charset="-128"/>
              </a:rPr>
              <a:t>の保全等に関する条例」のあり方</a:t>
            </a:r>
            <a:endParaRPr lang="en-US" altLang="ja-JP" sz="200" dirty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</p:txBody>
      </p:sp>
      <p:sp>
        <p:nvSpPr>
          <p:cNvPr id="2" name="角丸四角形 1"/>
          <p:cNvSpPr/>
          <p:nvPr/>
        </p:nvSpPr>
        <p:spPr bwMode="auto">
          <a:xfrm>
            <a:off x="141646" y="984177"/>
            <a:ext cx="5971122" cy="4271272"/>
          </a:xfrm>
          <a:prstGeom prst="roundRect">
            <a:avLst>
              <a:gd name="adj" fmla="val 233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 bwMode="auto">
          <a:xfrm>
            <a:off x="352128" y="840160"/>
            <a:ext cx="1116013" cy="306467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諮問の趣旨</a:t>
            </a:r>
          </a:p>
        </p:txBody>
      </p:sp>
      <p:sp>
        <p:nvSpPr>
          <p:cNvPr id="63" name="テキスト ボックス 62"/>
          <p:cNvSpPr txBox="1"/>
          <p:nvPr/>
        </p:nvSpPr>
        <p:spPr bwMode="auto">
          <a:xfrm>
            <a:off x="6435700" y="7410519"/>
            <a:ext cx="1765300" cy="306389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検討スケジュール（案）</a:t>
            </a:r>
          </a:p>
        </p:txBody>
      </p:sp>
      <p:pic>
        <p:nvPicPr>
          <p:cNvPr id="2056" name="図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600" y="473710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図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600" y="565150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3530600" y="47371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7" name="Rectangle 14"/>
          <p:cNvSpPr>
            <a:spLocks noChangeArrowheads="1"/>
          </p:cNvSpPr>
          <p:nvPr/>
        </p:nvSpPr>
        <p:spPr bwMode="auto">
          <a:xfrm>
            <a:off x="3530600" y="56515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59" name="テキスト ボックス 58"/>
          <p:cNvSpPr txBox="1"/>
          <p:nvPr/>
        </p:nvSpPr>
        <p:spPr bwMode="auto">
          <a:xfrm>
            <a:off x="6347557" y="5903794"/>
            <a:ext cx="5957899" cy="1414324"/>
          </a:xfrm>
          <a:prstGeom prst="roundRect">
            <a:avLst>
              <a:gd name="adj" fmla="val 8891"/>
            </a:avLst>
          </a:prstGeom>
          <a:noFill/>
          <a:ln w="6350"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大気、水質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、化学物質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、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騒音・振動、その他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分野について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・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環境基準未達成の汚染物質への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対応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・法令規制の枠組み、施行状況、環境の状況を踏まえた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既存制度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の見直し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・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事業者の自主的取組を促進する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手法など、規制的手法以外の新た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な管理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手法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400"/>
              </a:lnSpc>
            </a:pPr>
            <a:endParaRPr lang="en-US" altLang="ja-JP" sz="1100" dirty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のあり方</a:t>
            </a:r>
            <a:endParaRPr lang="ja-JP" altLang="en-US" sz="1100" dirty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 bwMode="auto">
          <a:xfrm>
            <a:off x="6435564" y="5532924"/>
            <a:ext cx="1477404" cy="306389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検討の内容（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案）</a:t>
            </a:r>
          </a:p>
        </p:txBody>
      </p:sp>
      <p:sp>
        <p:nvSpPr>
          <p:cNvPr id="62" name="テキスト ボックス 61"/>
          <p:cNvSpPr txBox="1"/>
          <p:nvPr/>
        </p:nvSpPr>
        <p:spPr bwMode="auto">
          <a:xfrm>
            <a:off x="165807" y="5443742"/>
            <a:ext cx="1770497" cy="306467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大阪の環境の状況</a:t>
            </a:r>
            <a:endParaRPr lang="ja-JP" altLang="en-US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2936500"/>
              </p:ext>
            </p:extLst>
          </p:nvPr>
        </p:nvGraphicFramePr>
        <p:xfrm>
          <a:off x="141646" y="6110290"/>
          <a:ext cx="2874779" cy="1785381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95251">
                  <a:extLst>
                    <a:ext uri="{9D8B030D-6E8A-4147-A177-3AD203B41FA5}">
                      <a16:colId xmlns:a16="http://schemas.microsoft.com/office/drawing/2014/main" val="2987247258"/>
                    </a:ext>
                  </a:extLst>
                </a:gridCol>
                <a:gridCol w="1089764">
                  <a:extLst>
                    <a:ext uri="{9D8B030D-6E8A-4147-A177-3AD203B41FA5}">
                      <a16:colId xmlns:a16="http://schemas.microsoft.com/office/drawing/2014/main" val="3269090785"/>
                    </a:ext>
                  </a:extLst>
                </a:gridCol>
                <a:gridCol w="1089764">
                  <a:extLst>
                    <a:ext uri="{9D8B030D-6E8A-4147-A177-3AD203B41FA5}">
                      <a16:colId xmlns:a16="http://schemas.microsoft.com/office/drawing/2014/main" val="3593280642"/>
                    </a:ext>
                  </a:extLst>
                </a:gridCol>
              </a:tblGrid>
              <a:tr h="236090">
                <a:tc row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環境基準達成率（％）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899506"/>
                  </a:ext>
                </a:extLst>
              </a:tr>
              <a:tr h="23609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平成</a:t>
                      </a: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</a:t>
                      </a: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年度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平成</a:t>
                      </a: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30</a:t>
                      </a: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年度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53870653"/>
                  </a:ext>
                </a:extLst>
              </a:tr>
              <a:tr h="36884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Ox</a:t>
                      </a:r>
                      <a:endParaRPr lang="ja-JP" sz="1200" b="1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108000" marR="20383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</a:t>
                      </a:r>
                      <a:endParaRPr lang="ja-JP" sz="1200" b="1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</a:t>
                      </a:r>
                      <a:endParaRPr lang="ja-JP" sz="1200" b="1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6995078"/>
                  </a:ext>
                </a:extLst>
              </a:tr>
              <a:tr h="23609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PM2.5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0800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14.3</a:t>
                      </a: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</a:t>
                      </a: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H23</a:t>
                      </a: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）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89.1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77678060"/>
                  </a:ext>
                </a:extLst>
              </a:tr>
              <a:tr h="23609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SO</a:t>
                      </a:r>
                      <a:r>
                        <a:rPr lang="en-US" altLang="ja-JP" sz="10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</a:t>
                      </a:r>
                      <a:endParaRPr lang="ja-JP" altLang="ja-JP" sz="1200" kern="100" dirty="0" smtClean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08000" marR="20383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99.0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100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63487466"/>
                  </a:ext>
                </a:extLst>
              </a:tr>
              <a:tr h="236090"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NO</a:t>
                      </a:r>
                      <a:r>
                        <a:rPr lang="en-US" altLang="ja-JP" sz="10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</a:t>
                      </a:r>
                      <a:endParaRPr lang="ja-JP" altLang="ja-JP" sz="1200" kern="100" dirty="0" smtClean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08000" marR="20383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76.5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100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94843881"/>
                  </a:ext>
                </a:extLst>
              </a:tr>
              <a:tr h="23609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SPM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108000" marR="203835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32.1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100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46269798"/>
                  </a:ext>
                </a:extLst>
              </a:tr>
            </a:tbl>
          </a:graphicData>
        </a:graphic>
      </p:graphicFrame>
      <p:sp>
        <p:nvSpPr>
          <p:cNvPr id="64" name="右矢印 63"/>
          <p:cNvSpPr/>
          <p:nvPr/>
        </p:nvSpPr>
        <p:spPr>
          <a:xfrm>
            <a:off x="1576264" y="7038421"/>
            <a:ext cx="708660" cy="857250"/>
          </a:xfrm>
          <a:prstGeom prst="rightArrow">
            <a:avLst>
              <a:gd name="adj1" fmla="val 64085"/>
              <a:gd name="adj2" fmla="val 4378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altLang="en-US" sz="1050" kern="100" dirty="0" smtClean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改善</a:t>
            </a:r>
            <a:r>
              <a:rPr lang="ja-JP" sz="900" kern="100" dirty="0" smtClean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又</a:t>
            </a:r>
            <a:r>
              <a:rPr lang="ja-JP" sz="900" kern="100" dirty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</a:t>
            </a:r>
            <a:endParaRPr lang="ja-JP" sz="1050" kern="100" dirty="0"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altLang="en-US" sz="1050" kern="100" dirty="0" smtClean="0">
                <a:solidFill>
                  <a:schemeClr val="tx1"/>
                </a:solidFill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達成</a:t>
            </a:r>
            <a:endParaRPr lang="ja-JP" sz="1050" kern="100" dirty="0">
              <a:solidFill>
                <a:schemeClr val="tx1"/>
              </a:solidFill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65" name="右矢印 64"/>
          <p:cNvSpPr/>
          <p:nvPr/>
        </p:nvSpPr>
        <p:spPr>
          <a:xfrm>
            <a:off x="1504256" y="6528792"/>
            <a:ext cx="790575" cy="432949"/>
          </a:xfrm>
          <a:prstGeom prst="rightArrow">
            <a:avLst>
              <a:gd name="adj1" fmla="val 75937"/>
              <a:gd name="adj2" fmla="val 30871"/>
            </a:avLst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未達成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en-US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(</a:t>
            </a:r>
            <a:r>
              <a:rPr lang="ja-JP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全国的</a:t>
            </a:r>
            <a:r>
              <a:rPr lang="en-US" sz="9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)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41646" y="5841718"/>
            <a:ext cx="807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大気</a:t>
            </a:r>
            <a:r>
              <a:rPr kumimoji="1" lang="en-US" altLang="ja-JP" sz="1200" dirty="0" smtClean="0"/>
              <a:t>】</a:t>
            </a:r>
            <a:endParaRPr kumimoji="1" lang="ja-JP" altLang="en-US" sz="1200" dirty="0"/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443812"/>
              </p:ext>
            </p:extLst>
          </p:nvPr>
        </p:nvGraphicFramePr>
        <p:xfrm>
          <a:off x="3125542" y="6119685"/>
          <a:ext cx="2950116" cy="149688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69341">
                  <a:extLst>
                    <a:ext uri="{9D8B030D-6E8A-4147-A177-3AD203B41FA5}">
                      <a16:colId xmlns:a16="http://schemas.microsoft.com/office/drawing/2014/main" val="2715646718"/>
                    </a:ext>
                  </a:extLst>
                </a:gridCol>
                <a:gridCol w="1050722">
                  <a:extLst>
                    <a:ext uri="{9D8B030D-6E8A-4147-A177-3AD203B41FA5}">
                      <a16:colId xmlns:a16="http://schemas.microsoft.com/office/drawing/2014/main" val="573245808"/>
                    </a:ext>
                  </a:extLst>
                </a:gridCol>
                <a:gridCol w="1030053">
                  <a:extLst>
                    <a:ext uri="{9D8B030D-6E8A-4147-A177-3AD203B41FA5}">
                      <a16:colId xmlns:a16="http://schemas.microsoft.com/office/drawing/2014/main" val="2083821186"/>
                    </a:ext>
                  </a:extLst>
                </a:gridCol>
              </a:tblGrid>
              <a:tr h="268208">
                <a:tc row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環境基準達成率（％）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9380558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平成</a:t>
                      </a: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</a:t>
                      </a: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年度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平成</a:t>
                      </a: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30</a:t>
                      </a: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年度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5161250"/>
                  </a:ext>
                </a:extLst>
              </a:tr>
              <a:tr h="300276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b="1" kern="100" dirty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海域</a:t>
                      </a:r>
                      <a:r>
                        <a:rPr lang="en-US" sz="1200" b="1" kern="100" dirty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COD</a:t>
                      </a:r>
                      <a:endParaRPr lang="ja-JP" sz="1200" b="1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66.7</a:t>
                      </a:r>
                      <a:endParaRPr lang="ja-JP" sz="1200" b="1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24384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66.7</a:t>
                      </a:r>
                      <a:endParaRPr lang="ja-JP" sz="1200" b="1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4244542"/>
                  </a:ext>
                </a:extLst>
              </a:tr>
              <a:tr h="24950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河川</a:t>
                      </a:r>
                      <a:r>
                        <a:rPr 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BOD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511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39.7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4384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95.1</a:t>
                      </a:r>
                      <a:endParaRPr lang="ja-JP" sz="1200" kern="10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92510868"/>
                  </a:ext>
                </a:extLst>
              </a:tr>
              <a:tr h="22896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海域Ｎ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511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 </a:t>
                      </a:r>
                      <a:r>
                        <a:rPr lang="en-US" alt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0</a:t>
                      </a:r>
                      <a:r>
                        <a:rPr 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(H7</a:t>
                      </a: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)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4384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100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37087687"/>
                  </a:ext>
                </a:extLst>
              </a:tr>
              <a:tr h="233916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海域Ｐ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511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33.3(H7)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4384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100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54687152"/>
                  </a:ext>
                </a:extLst>
              </a:tr>
            </a:tbl>
          </a:graphicData>
        </a:graphic>
      </p:graphicFrame>
      <p:sp>
        <p:nvSpPr>
          <p:cNvPr id="66" name="テキスト ボックス 65"/>
          <p:cNvSpPr txBox="1"/>
          <p:nvPr/>
        </p:nvSpPr>
        <p:spPr>
          <a:xfrm>
            <a:off x="3125542" y="5839797"/>
            <a:ext cx="8070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水質</a:t>
            </a:r>
            <a:r>
              <a:rPr kumimoji="1" lang="en-US" altLang="ja-JP" sz="1200" dirty="0" smtClean="0"/>
              <a:t>】</a:t>
            </a:r>
            <a:endParaRPr kumimoji="1" lang="ja-JP" altLang="en-US" sz="1200" dirty="0"/>
          </a:p>
        </p:txBody>
      </p:sp>
      <p:sp>
        <p:nvSpPr>
          <p:cNvPr id="67" name="右矢印 66"/>
          <p:cNvSpPr/>
          <p:nvPr/>
        </p:nvSpPr>
        <p:spPr>
          <a:xfrm>
            <a:off x="4692030" y="6961741"/>
            <a:ext cx="628650" cy="719179"/>
          </a:xfrm>
          <a:prstGeom prst="rightArrow">
            <a:avLst>
              <a:gd name="adj1" fmla="val 68674"/>
              <a:gd name="adj2" fmla="val 32832"/>
            </a:avLst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altLang="en-US" sz="105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改善</a:t>
            </a:r>
            <a:r>
              <a:rPr lang="ja-JP" altLang="ja-JP" sz="90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又</a:t>
            </a:r>
            <a:r>
              <a:rPr lang="ja-JP" altLang="ja-JP" sz="900" kern="10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は</a:t>
            </a:r>
            <a:endParaRPr lang="ja-JP" altLang="ja-JP" sz="105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ts val="1200"/>
              </a:lnSpc>
              <a:spcAft>
                <a:spcPts val="0"/>
              </a:spcAft>
            </a:pPr>
            <a:r>
              <a:rPr lang="ja-JP" altLang="en-US" sz="1050" kern="100" dirty="0" smtClean="0"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達成</a:t>
            </a:r>
            <a:endParaRPr lang="ja-JP" altLang="ja-JP" sz="1050" kern="100" dirty="0"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68" name="右矢印 67"/>
          <p:cNvSpPr/>
          <p:nvPr/>
        </p:nvSpPr>
        <p:spPr>
          <a:xfrm>
            <a:off x="4672608" y="6540723"/>
            <a:ext cx="710837" cy="492125"/>
          </a:xfrm>
          <a:prstGeom prst="rightArrow">
            <a:avLst>
              <a:gd name="adj1" fmla="val 55292"/>
              <a:gd name="adj2" fmla="val 35243"/>
            </a:avLst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sz="105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横ばい</a:t>
            </a:r>
          </a:p>
        </p:txBody>
      </p:sp>
      <p:sp>
        <p:nvSpPr>
          <p:cNvPr id="69" name="テキスト ボックス 68"/>
          <p:cNvSpPr txBox="1"/>
          <p:nvPr/>
        </p:nvSpPr>
        <p:spPr bwMode="auto">
          <a:xfrm>
            <a:off x="6413388" y="869965"/>
            <a:ext cx="3045098" cy="306467"/>
          </a:xfrm>
          <a:prstGeom prst="roundRect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defTabSz="128016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生活環境保全条例における主な</a:t>
            </a:r>
            <a:r>
              <a:rPr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制度</a:t>
            </a:r>
          </a:p>
        </p:txBody>
      </p:sp>
      <p:graphicFrame>
        <p:nvGraphicFramePr>
          <p:cNvPr id="19" name="表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914205"/>
              </p:ext>
            </p:extLst>
          </p:nvPr>
        </p:nvGraphicFramePr>
        <p:xfrm>
          <a:off x="6439480" y="1304180"/>
          <a:ext cx="6060268" cy="40004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9708">
                  <a:extLst>
                    <a:ext uri="{9D8B030D-6E8A-4147-A177-3AD203B41FA5}">
                      <a16:colId xmlns:a16="http://schemas.microsoft.com/office/drawing/2014/main" val="3909924990"/>
                    </a:ext>
                  </a:extLst>
                </a:gridCol>
                <a:gridCol w="5040560">
                  <a:extLst>
                    <a:ext uri="{9D8B030D-6E8A-4147-A177-3AD203B41FA5}">
                      <a16:colId xmlns:a16="http://schemas.microsoft.com/office/drawing/2014/main" val="2772651466"/>
                    </a:ext>
                  </a:extLst>
                </a:gridCol>
              </a:tblGrid>
              <a:tr h="59246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大気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●工場・事業場の規制</a:t>
                      </a:r>
                      <a:endParaRPr kumimoji="1" lang="en-US" altLang="ja-JP" sz="105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●石綿排出等作業の規制</a:t>
                      </a:r>
                      <a:endParaRPr kumimoji="1" lang="en-US" altLang="ja-JP" sz="105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●規制物質の横出し、届出対象施設の横出し、裾下げ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32828894"/>
                  </a:ext>
                </a:extLst>
              </a:tr>
              <a:tr h="398376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悪臭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●屋外燃焼行為の禁止</a:t>
                      </a:r>
                      <a:endParaRPr kumimoji="1" lang="ja-JP" altLang="en-US" sz="1050" dirty="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437455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水質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●工場・事業場の規制</a:t>
                      </a:r>
                      <a:endParaRPr kumimoji="1" lang="en-US" altLang="ja-JP" sz="105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●届出対象施設の横出し、裾下げ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874861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地盤沈下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●水道事業に係る地下水採取の許可</a:t>
                      </a:r>
                      <a:endParaRPr kumimoji="1" lang="ja-JP" altLang="en-US" sz="1050" dirty="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1658443"/>
                  </a:ext>
                </a:extLst>
              </a:tr>
              <a:tr h="592468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土壌汚染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●土壌汚染状況の調査契機、対象物質の横出し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●汚染の除去等の措置など指定区域に係る規制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●知事による自主調査等に関する指針の策定及び指導助言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55356372"/>
                  </a:ext>
                </a:extLst>
              </a:tr>
              <a:tr h="417180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化学物質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●届出対象物質の横出し</a:t>
                      </a:r>
                      <a:endParaRPr kumimoji="1" lang="en-US" altLang="ja-JP" sz="105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●化学物質の管理計画及び管理目標の届出の義務づけ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1573104"/>
                  </a:ext>
                </a:extLst>
              </a:tr>
              <a:tr h="478884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騒音・振動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●工場・事業場の規制</a:t>
                      </a:r>
                      <a:endParaRPr kumimoji="1" lang="en-US" altLang="ja-JP" sz="105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●特定建設作業の規制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●拡声機、カラオケ、深夜営業に対する規制</a:t>
                      </a:r>
                      <a:endParaRPr kumimoji="1" lang="ja-JP" altLang="en-US" sz="1050" dirty="0" smtClean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9224141"/>
                  </a:ext>
                </a:extLst>
              </a:tr>
              <a:tr h="519302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</a:pPr>
                      <a:r>
                        <a:rPr kumimoji="1" lang="ja-JP" altLang="en-US" sz="120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自動車環境</a:t>
                      </a:r>
                      <a:endParaRPr kumimoji="1" lang="ja-JP" altLang="en-US" sz="1200" dirty="0">
                        <a:solidFill>
                          <a:schemeClr val="tx1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●流入車の規制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●アイドリングの規制（自動車の駐車時における原動機の停止）</a:t>
                      </a:r>
                    </a:p>
                    <a:p>
                      <a:pPr>
                        <a:lnSpc>
                          <a:spcPts val="1300"/>
                        </a:lnSpc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●低公害車等の利用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5407527"/>
                  </a:ext>
                </a:extLst>
              </a:tr>
            </a:tbl>
          </a:graphicData>
        </a:graphic>
      </p:graphicFrame>
      <p:sp>
        <p:nvSpPr>
          <p:cNvPr id="25" name="テキスト ボックス 24"/>
          <p:cNvSpPr txBox="1"/>
          <p:nvPr/>
        </p:nvSpPr>
        <p:spPr>
          <a:xfrm>
            <a:off x="3167437" y="7931358"/>
            <a:ext cx="2412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【</a:t>
            </a:r>
            <a:r>
              <a:rPr kumimoji="1" lang="ja-JP" altLang="en-US" sz="1200" dirty="0" smtClean="0"/>
              <a:t>騒音・振動</a:t>
            </a:r>
            <a:r>
              <a:rPr kumimoji="1" lang="en-US" altLang="ja-JP" sz="1200" dirty="0" smtClean="0"/>
              <a:t>】</a:t>
            </a:r>
            <a:endParaRPr kumimoji="1" lang="ja-JP" altLang="en-US" sz="12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6251402"/>
              </p:ext>
            </p:extLst>
          </p:nvPr>
        </p:nvGraphicFramePr>
        <p:xfrm>
          <a:off x="3125542" y="8225438"/>
          <a:ext cx="2950116" cy="118367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924475">
                  <a:extLst>
                    <a:ext uri="{9D8B030D-6E8A-4147-A177-3AD203B41FA5}">
                      <a16:colId xmlns:a16="http://schemas.microsoft.com/office/drawing/2014/main" val="1636564509"/>
                    </a:ext>
                  </a:extLst>
                </a:gridCol>
                <a:gridCol w="1042269">
                  <a:extLst>
                    <a:ext uri="{9D8B030D-6E8A-4147-A177-3AD203B41FA5}">
                      <a16:colId xmlns:a16="http://schemas.microsoft.com/office/drawing/2014/main" val="443937359"/>
                    </a:ext>
                  </a:extLst>
                </a:gridCol>
                <a:gridCol w="983372">
                  <a:extLst>
                    <a:ext uri="{9D8B030D-6E8A-4147-A177-3AD203B41FA5}">
                      <a16:colId xmlns:a16="http://schemas.microsoft.com/office/drawing/2014/main" val="2600451050"/>
                    </a:ext>
                  </a:extLst>
                </a:gridCol>
              </a:tblGrid>
              <a:tr h="268208">
                <a:tc row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 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苦情件数の推移</a:t>
                      </a:r>
                      <a:r>
                        <a:rPr 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</a:t>
                      </a:r>
                      <a:r>
                        <a:rPr lang="ja-JP" alt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件</a:t>
                      </a:r>
                      <a:r>
                        <a:rPr 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）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571248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平成</a:t>
                      </a:r>
                      <a:r>
                        <a:rPr lang="en-US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6</a:t>
                      </a:r>
                      <a:r>
                        <a:rPr lang="ja-JP" sz="1200" kern="100" dirty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年度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平成</a:t>
                      </a:r>
                      <a:r>
                        <a:rPr lang="en-US" altLang="ja-JP" sz="1200" kern="10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29</a:t>
                      </a:r>
                      <a:r>
                        <a:rPr lang="ja-JP" sz="1200" kern="10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年度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77377584"/>
                  </a:ext>
                </a:extLst>
              </a:tr>
              <a:tr h="220977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騒音</a:t>
                      </a:r>
                      <a:endParaRPr lang="ja-JP" sz="1200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1,504</a:t>
                      </a:r>
                      <a:endParaRPr lang="ja-JP" sz="1200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24384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1,816</a:t>
                      </a:r>
                      <a:endParaRPr lang="ja-JP" sz="1200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72170"/>
                  </a:ext>
                </a:extLst>
              </a:tr>
              <a:tr h="249501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振動</a:t>
                      </a:r>
                      <a:endParaRPr lang="ja-JP" sz="1200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R="24511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</a:t>
                      </a:r>
                      <a:r>
                        <a:rPr lang="en-US" altLang="ja-JP" sz="1200" kern="100" dirty="0" smtClean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229</a:t>
                      </a:r>
                      <a:endParaRPr lang="ja-JP" sz="1200" kern="100" dirty="0">
                        <a:solidFill>
                          <a:schemeClr val="bg1"/>
                        </a:solidFill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24384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bg1"/>
                          </a:solidFill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  207</a:t>
                      </a:r>
                    </a:p>
                  </a:txBody>
                  <a:tcPr marL="68580" marR="68580" marT="0" marB="0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810791"/>
                  </a:ext>
                </a:extLst>
              </a:tr>
              <a:tr h="228964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（全公害）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R="24511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+mn-cs"/>
                        </a:rPr>
                        <a:t>4,289</a:t>
                      </a:r>
                      <a:endParaRPr lang="ja-JP" sz="1200" kern="100" dirty="0">
                        <a:effectLst/>
                        <a:latin typeface="ＭＳ 明朝" panose="02020609040205080304" pitchFamily="17" charset="-128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43840"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effectLst/>
                          <a:latin typeface="ＭＳ 明朝" panose="02020609040205080304" pitchFamily="17" charset="-128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4,326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16822093"/>
                  </a:ext>
                </a:extLst>
              </a:tr>
            </a:tbl>
          </a:graphicData>
        </a:graphic>
      </p:graphicFrame>
      <p:sp>
        <p:nvSpPr>
          <p:cNvPr id="27" name="右矢印 26"/>
          <p:cNvSpPr/>
          <p:nvPr/>
        </p:nvSpPr>
        <p:spPr>
          <a:xfrm>
            <a:off x="4672608" y="8689032"/>
            <a:ext cx="792088" cy="504371"/>
          </a:xfrm>
          <a:prstGeom prst="rightArrow">
            <a:avLst>
              <a:gd name="adj1" fmla="val 77326"/>
              <a:gd name="adj2" fmla="val 35137"/>
            </a:avLst>
          </a:prstGeom>
          <a:solidFill>
            <a:sysClr val="window" lastClr="FFFFFF"/>
          </a:solidFill>
          <a:ln w="12700" cap="flat" cmpd="sng" algn="ctr">
            <a:solidFill>
              <a:sysClr val="windowText" lastClr="000000"/>
            </a:solidFill>
            <a:prstDash val="dash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altLang="en-US" sz="105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ほぼ</a:t>
            </a:r>
            <a:endParaRPr lang="en-US" altLang="ja-JP" sz="1050" kern="100" dirty="0" smtClean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ctr">
              <a:lnSpc>
                <a:spcPts val="1000"/>
              </a:lnSpc>
              <a:spcAft>
                <a:spcPts val="0"/>
              </a:spcAft>
            </a:pPr>
            <a:r>
              <a:rPr lang="ja-JP" sz="105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 panose="02020603050405020304" pitchFamily="18" charset="0"/>
              </a:rPr>
              <a:t>横ばい</a:t>
            </a:r>
            <a:endParaRPr lang="ja-JP" sz="105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7420817" y="262632"/>
            <a:ext cx="3300463" cy="367256"/>
            <a:chOff x="7048872" y="262632"/>
            <a:chExt cx="3300463" cy="367256"/>
          </a:xfrm>
        </p:grpSpPr>
        <p:pic>
          <p:nvPicPr>
            <p:cNvPr id="1036" name="図 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13919" y="262634"/>
              <a:ext cx="367254" cy="367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Picture 13" descr="http://www.unic.or.jp/files/sdg_icon_17_ja-290x290.png"/>
            <p:cNvPicPr>
              <a:picLocks noChangeAspect="1" noChangeArrowheads="1"/>
            </p:cNvPicPr>
            <p:nvPr/>
          </p:nvPicPr>
          <p:blipFill>
            <a:blip r:embed="rId5" r:link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982080" y="262632"/>
              <a:ext cx="367255" cy="367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8" name="図 1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83291" y="262634"/>
              <a:ext cx="368672" cy="367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9" name="図 14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48872" y="262634"/>
              <a:ext cx="365841" cy="367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0" name="図 17"/>
            <p:cNvPicPr>
              <a:picLocks noChangeAspect="1" noChangeArrowheads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81524" y="262633"/>
              <a:ext cx="367255" cy="3672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1" name="図 24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49152" y="262634"/>
              <a:ext cx="367254" cy="367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" name="図 25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16408" y="262634"/>
              <a:ext cx="367254" cy="367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3" name="図 32"/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250478" y="262634"/>
              <a:ext cx="367255" cy="367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44" name="図 13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16315" y="262634"/>
              <a:ext cx="367254" cy="367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9" name="サブタイトル 2"/>
          <p:cNvSpPr txBox="1">
            <a:spLocks/>
          </p:cNvSpPr>
          <p:nvPr/>
        </p:nvSpPr>
        <p:spPr>
          <a:xfrm>
            <a:off x="11009312" y="264996"/>
            <a:ext cx="1477435" cy="43074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164269" tIns="82135" rIns="164269" bIns="82135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dirty="0" smtClean="0">
                <a:solidFill>
                  <a:schemeClr val="tx1"/>
                </a:solidFill>
                <a:latin typeface="+mn-ea"/>
                <a:cs typeface="Meiryo UI" panose="020B0604030504040204" pitchFamily="50" charset="-128"/>
              </a:rPr>
              <a:t>参考資料２－２</a:t>
            </a:r>
            <a:endParaRPr lang="en-US" altLang="ja-JP" sz="1400" dirty="0">
              <a:solidFill>
                <a:schemeClr val="tx1"/>
              </a:solidFill>
              <a:latin typeface="+mn-ea"/>
              <a:cs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 bwMode="auto">
          <a:xfrm>
            <a:off x="6476442" y="7734562"/>
            <a:ext cx="6480720" cy="1817648"/>
          </a:xfrm>
          <a:prstGeom prst="roundRect">
            <a:avLst>
              <a:gd name="adj" fmla="val 8891"/>
            </a:avLst>
          </a:prstGeom>
          <a:noFill/>
          <a:ln w="6350">
            <a:noFill/>
          </a:ln>
        </p:spPr>
        <p:txBody>
          <a:bodyPr wrap="square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令和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元年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　</a:t>
            </a:r>
            <a:r>
              <a:rPr lang="en-US" altLang="ja-JP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12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月</a:t>
            </a:r>
            <a:r>
              <a:rPr lang="en-US" altLang="ja-JP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23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日　大阪府環境審議会へ諮問</a:t>
            </a:r>
            <a:endParaRPr lang="ja-JP" altLang="en-US" sz="1100" dirty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令和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２年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　</a:t>
            </a:r>
            <a:r>
              <a:rPr lang="en-US" altLang="ja-JP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11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月頃　　パブリックコメントを経て</a:t>
            </a:r>
            <a:r>
              <a:rPr lang="ja-JP" altLang="en-US" sz="110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答申（大気分野以外）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令和３年</a:t>
            </a: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　</a:t>
            </a:r>
            <a:r>
              <a:rPr lang="en-US" altLang="ja-JP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11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月頃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パブリックコメント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を経て答申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（大気分野</a:t>
            </a: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）</a:t>
            </a:r>
            <a:endParaRPr lang="en-US" altLang="ja-JP" sz="1100" dirty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endParaRPr lang="en-US" altLang="ja-JP" sz="1100" dirty="0" smtClean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100" dirty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　</a:t>
            </a:r>
            <a:r>
              <a:rPr lang="en-US" altLang="ja-JP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※</a:t>
            </a:r>
            <a:r>
              <a:rPr lang="ja-JP" altLang="en-US" sz="1100" dirty="0" smtClean="0">
                <a:latin typeface="ＭＳ 明朝" pitchFamily="17" charset="-128"/>
                <a:ea typeface="ＭＳ 明朝" pitchFamily="17" charset="-128"/>
                <a:cs typeface="Meiryo UI" pitchFamily="50" charset="-128"/>
              </a:rPr>
              <a:t>各々の答申を踏まえ、府において所要の手続きを行う</a:t>
            </a:r>
            <a:endParaRPr lang="ja-JP" altLang="en-US" sz="1100" dirty="0">
              <a:latin typeface="ＭＳ 明朝" pitchFamily="17" charset="-128"/>
              <a:ea typeface="ＭＳ 明朝" pitchFamily="17" charset="-128"/>
              <a:cs typeface="Meiryo UI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327</Words>
  <Application>Microsoft Office PowerPoint</Application>
  <PresentationFormat>A3 297x420 mm</PresentationFormat>
  <Paragraphs>126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ＭＳ ゴシック</vt:lpstr>
      <vt:lpstr>ＭＳ 明朝</vt:lpstr>
      <vt:lpstr>Arial</vt:lpstr>
      <vt:lpstr>Calibri</vt:lpstr>
      <vt:lpstr>Times New Roman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2020-01-29T06:12:41Z</dcterms:created>
  <dcterms:modified xsi:type="dcterms:W3CDTF">2020-01-29T06:12:53Z</dcterms:modified>
</cp:coreProperties>
</file>